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8"/>
  </p:notesMasterIdLst>
  <p:sldIdLst>
    <p:sldId id="256" r:id="rId2"/>
    <p:sldId id="257" r:id="rId3"/>
    <p:sldId id="258" r:id="rId4"/>
    <p:sldId id="345" r:id="rId5"/>
    <p:sldId id="259" r:id="rId6"/>
    <p:sldId id="285" r:id="rId7"/>
    <p:sldId id="367" r:id="rId8"/>
    <p:sldId id="311" r:id="rId9"/>
    <p:sldId id="261" r:id="rId10"/>
    <p:sldId id="333" r:id="rId11"/>
    <p:sldId id="362" r:id="rId12"/>
    <p:sldId id="351" r:id="rId13"/>
    <p:sldId id="352" r:id="rId14"/>
    <p:sldId id="334" r:id="rId15"/>
    <p:sldId id="336" r:id="rId16"/>
    <p:sldId id="348" r:id="rId17"/>
    <p:sldId id="354" r:id="rId18"/>
    <p:sldId id="349" r:id="rId19"/>
    <p:sldId id="337" r:id="rId20"/>
    <p:sldId id="355" r:id="rId21"/>
    <p:sldId id="314" r:id="rId22"/>
    <p:sldId id="315" r:id="rId23"/>
    <p:sldId id="269" r:id="rId24"/>
    <p:sldId id="316" r:id="rId25"/>
    <p:sldId id="272" r:id="rId26"/>
    <p:sldId id="363" r:id="rId27"/>
    <p:sldId id="364" r:id="rId28"/>
    <p:sldId id="270" r:id="rId29"/>
    <p:sldId id="317" r:id="rId30"/>
    <p:sldId id="338" r:id="rId31"/>
    <p:sldId id="308" r:id="rId32"/>
    <p:sldId id="286" r:id="rId33"/>
    <p:sldId id="341" r:id="rId34"/>
    <p:sldId id="271" r:id="rId35"/>
    <p:sldId id="356" r:id="rId36"/>
    <p:sldId id="339" r:id="rId37"/>
    <p:sldId id="365" r:id="rId38"/>
    <p:sldId id="366" r:id="rId39"/>
    <p:sldId id="324" r:id="rId40"/>
    <p:sldId id="325" r:id="rId41"/>
    <p:sldId id="284" r:id="rId42"/>
    <p:sldId id="330" r:id="rId43"/>
    <p:sldId id="331" r:id="rId44"/>
    <p:sldId id="332" r:id="rId45"/>
    <p:sldId id="275" r:id="rId46"/>
    <p:sldId id="276" r:id="rId47"/>
    <p:sldId id="307" r:id="rId48"/>
    <p:sldId id="277" r:id="rId49"/>
    <p:sldId id="278" r:id="rId50"/>
    <p:sldId id="279" r:id="rId51"/>
    <p:sldId id="280" r:id="rId52"/>
    <p:sldId id="281" r:id="rId53"/>
    <p:sldId id="346" r:id="rId54"/>
    <p:sldId id="283" r:id="rId55"/>
    <p:sldId id="328" r:id="rId56"/>
    <p:sldId id="32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A38122-4C4C-FC22-7023-0579E2F03F53}" name="David.Mann@Maryland.gov" initials="D" userId="S::David.Mann@Maryland.gov::527d58c5-7012-4bc9-994d-4225ffcb85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MANN" initials="DM" lastIdx="1" clrIdx="0">
    <p:extLst>
      <p:ext uri="{19B8F6BF-5375-455C-9EA6-DF929625EA0E}">
        <p15:presenceInfo xmlns:p15="http://schemas.microsoft.com/office/powerpoint/2012/main" userId="b2416c527c5eff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80000"/>
    <a:srgbClr val="C40E3E"/>
    <a:srgbClr val="8F4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2719" autoAdjust="0"/>
  </p:normalViewPr>
  <p:slideViewPr>
    <p:cSldViewPr snapToGrid="0" snapToObjects="1">
      <p:cViewPr varScale="1">
        <p:scale>
          <a:sx n="81" d="100"/>
          <a:sy n="81" d="100"/>
        </p:scale>
        <p:origin x="1698" y="8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6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C923C-4FA7-9942-BB3F-0BFDE21D633B}" type="datetimeFigureOut">
              <a:rPr lang="en-US" smtClean="0"/>
              <a:t>4/16/2025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2D189-9561-B349-9142-68706A7C32FC}" type="slidenum">
              <a:rPr lang="en-US" smtClean="0"/>
              <a:t>‹#›</a:t>
            </a:fld>
            <a:endParaRPr lang="en-US"/>
          </a:p>
        </p:txBody>
      </p:sp>
    </p:spTree>
    <p:extLst>
      <p:ext uri="{BB962C8B-B14F-4D97-AF65-F5344CB8AC3E}">
        <p14:creationId xmlns:p14="http://schemas.microsoft.com/office/powerpoint/2010/main" val="1408283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2</a:t>
            </a:fld>
            <a:endParaRPr sz="1300" b="0" i="0" u="none" strike="noStrike" cap="none">
              <a:solidFill>
                <a:srgbClr val="000000"/>
              </a:solidFill>
              <a:latin typeface="Times New Roman"/>
              <a:ea typeface="Times New Roman"/>
              <a:cs typeface="Times New Roman"/>
              <a:sym typeface="Times New Roman"/>
            </a:endParaRPr>
          </a:p>
        </p:txBody>
      </p:sp>
      <p:sp>
        <p:nvSpPr>
          <p:cNvPr id="151" name="Google Shape;151;p2: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2" name="Google Shape;152;p2: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12</a:t>
            </a:fld>
            <a:endParaRPr sz="1300">
              <a:solidFill>
                <a:srgbClr val="000000"/>
              </a:solidFill>
              <a:latin typeface="Times New Roman"/>
              <a:ea typeface="Times New Roman"/>
              <a:cs typeface="Times New Roman"/>
              <a:sym typeface="Times New Roman"/>
            </a:endParaRPr>
          </a:p>
        </p:txBody>
      </p:sp>
      <p:sp>
        <p:nvSpPr>
          <p:cNvPr id="195" name="Google Shape;195;p6: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6" name="Google Shape;196;p6: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0777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13</a:t>
            </a:fld>
            <a:endParaRPr sz="1300">
              <a:solidFill>
                <a:srgbClr val="000000"/>
              </a:solidFill>
              <a:latin typeface="Times New Roman"/>
              <a:ea typeface="Times New Roman"/>
              <a:cs typeface="Times New Roman"/>
              <a:sym typeface="Times New Roman"/>
            </a:endParaRPr>
          </a:p>
        </p:txBody>
      </p:sp>
      <p:sp>
        <p:nvSpPr>
          <p:cNvPr id="195" name="Google Shape;195;p6: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6" name="Google Shape;196;p6: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04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14</a:t>
            </a:fld>
            <a:endParaRPr sz="1300">
              <a:solidFill>
                <a:srgbClr val="000000"/>
              </a:solidFill>
              <a:latin typeface="Times New Roman"/>
              <a:ea typeface="Times New Roman"/>
              <a:cs typeface="Times New Roman"/>
              <a:sym typeface="Times New Roman"/>
            </a:endParaRPr>
          </a:p>
        </p:txBody>
      </p:sp>
      <p:sp>
        <p:nvSpPr>
          <p:cNvPr id="260" name="Google Shape;260;p13: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61" name="Google Shape;261;p13: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360"/>
              </a:spcBef>
              <a:spcAft>
                <a:spcPts val="0"/>
              </a:spcAft>
              <a:buNone/>
            </a:pPr>
            <a:endParaRPr dirty="0"/>
          </a:p>
        </p:txBody>
      </p:sp>
    </p:spTree>
    <p:extLst>
      <p:ext uri="{BB962C8B-B14F-4D97-AF65-F5344CB8AC3E}">
        <p14:creationId xmlns:p14="http://schemas.microsoft.com/office/powerpoint/2010/main" val="2124839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15</a:t>
            </a:fld>
            <a:endParaRPr sz="1300">
              <a:solidFill>
                <a:srgbClr val="000000"/>
              </a:solidFill>
              <a:latin typeface="Times New Roman"/>
              <a:ea typeface="Times New Roman"/>
              <a:cs typeface="Times New Roman"/>
              <a:sym typeface="Times New Roman"/>
            </a:endParaRPr>
          </a:p>
        </p:txBody>
      </p:sp>
      <p:sp>
        <p:nvSpPr>
          <p:cNvPr id="260" name="Google Shape;260;p13: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61" name="Google Shape;261;p13: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360"/>
              </a:spcBef>
              <a:spcAft>
                <a:spcPts val="0"/>
              </a:spcAft>
              <a:buNone/>
            </a:pPr>
            <a:endParaRPr dirty="0"/>
          </a:p>
        </p:txBody>
      </p:sp>
    </p:spTree>
    <p:extLst>
      <p:ext uri="{BB962C8B-B14F-4D97-AF65-F5344CB8AC3E}">
        <p14:creationId xmlns:p14="http://schemas.microsoft.com/office/powerpoint/2010/main" val="1452873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16</a:t>
            </a:fld>
            <a:endParaRPr sz="1300">
              <a:solidFill>
                <a:srgbClr val="000000"/>
              </a:solidFill>
              <a:latin typeface="Times New Roman"/>
              <a:ea typeface="Times New Roman"/>
              <a:cs typeface="Times New Roman"/>
              <a:sym typeface="Times New Roman"/>
            </a:endParaRPr>
          </a:p>
        </p:txBody>
      </p:sp>
      <p:sp>
        <p:nvSpPr>
          <p:cNvPr id="195" name="Google Shape;195;p6: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6" name="Google Shape;196;p6: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7520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32D189-9561-B349-9142-68706A7C32FC}" type="slidenum">
              <a:rPr lang="en-US" smtClean="0"/>
              <a:t>18</a:t>
            </a:fld>
            <a:endParaRPr lang="en-US"/>
          </a:p>
        </p:txBody>
      </p:sp>
    </p:spTree>
    <p:extLst>
      <p:ext uri="{BB962C8B-B14F-4D97-AF65-F5344CB8AC3E}">
        <p14:creationId xmlns:p14="http://schemas.microsoft.com/office/powerpoint/2010/main" val="106687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19</a:t>
            </a:fld>
            <a:endParaRPr sz="1300">
              <a:solidFill>
                <a:srgbClr val="000000"/>
              </a:solidFill>
              <a:latin typeface="Times New Roman"/>
              <a:ea typeface="Times New Roman"/>
              <a:cs typeface="Times New Roman"/>
              <a:sym typeface="Times New Roman"/>
            </a:endParaRPr>
          </a:p>
        </p:txBody>
      </p:sp>
      <p:sp>
        <p:nvSpPr>
          <p:cNvPr id="195" name="Google Shape;195;p6: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6" name="Google Shape;196;p6: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129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20</a:t>
            </a:fld>
            <a:endParaRPr sz="1300">
              <a:solidFill>
                <a:srgbClr val="000000"/>
              </a:solidFill>
              <a:latin typeface="Times New Roman"/>
              <a:ea typeface="Times New Roman"/>
              <a:cs typeface="Times New Roman"/>
              <a:sym typeface="Times New Roman"/>
            </a:endParaRPr>
          </a:p>
        </p:txBody>
      </p:sp>
      <p:sp>
        <p:nvSpPr>
          <p:cNvPr id="195" name="Google Shape;195;p6: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6" name="Google Shape;196;p6: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592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21</a:t>
            </a:fld>
            <a:endParaRPr sz="1300">
              <a:solidFill>
                <a:srgbClr val="000000"/>
              </a:solidFill>
              <a:latin typeface="Times New Roman"/>
              <a:ea typeface="Times New Roman"/>
              <a:cs typeface="Times New Roman"/>
              <a:sym typeface="Times New Roman"/>
            </a:endParaRPr>
          </a:p>
        </p:txBody>
      </p:sp>
      <p:sp>
        <p:nvSpPr>
          <p:cNvPr id="260" name="Google Shape;260;p13: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61" name="Google Shape;261;p13: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360"/>
              </a:spcBef>
              <a:spcAft>
                <a:spcPts val="0"/>
              </a:spcAft>
              <a:buNone/>
            </a:pPr>
            <a:endParaRPr dirty="0"/>
          </a:p>
        </p:txBody>
      </p:sp>
    </p:spTree>
    <p:extLst>
      <p:ext uri="{BB962C8B-B14F-4D97-AF65-F5344CB8AC3E}">
        <p14:creationId xmlns:p14="http://schemas.microsoft.com/office/powerpoint/2010/main" val="170164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22</a:t>
            </a:fld>
            <a:endParaRPr sz="1300">
              <a:solidFill>
                <a:srgbClr val="000000"/>
              </a:solidFill>
              <a:latin typeface="Times New Roman"/>
              <a:ea typeface="Times New Roman"/>
              <a:cs typeface="Times New Roman"/>
              <a:sym typeface="Times New Roman"/>
            </a:endParaRPr>
          </a:p>
        </p:txBody>
      </p:sp>
      <p:sp>
        <p:nvSpPr>
          <p:cNvPr id="260" name="Google Shape;260;p13: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61" name="Google Shape;261;p13: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360"/>
              </a:spcBef>
              <a:spcAft>
                <a:spcPts val="0"/>
              </a:spcAft>
              <a:buNone/>
            </a:pPr>
            <a:endParaRPr dirty="0"/>
          </a:p>
        </p:txBody>
      </p:sp>
    </p:spTree>
    <p:extLst>
      <p:ext uri="{BB962C8B-B14F-4D97-AF65-F5344CB8AC3E}">
        <p14:creationId xmlns:p14="http://schemas.microsoft.com/office/powerpoint/2010/main" val="154745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3</a:t>
            </a:fld>
            <a:endParaRPr sz="1300" b="0" i="0" u="none" strike="noStrike" cap="none">
              <a:solidFill>
                <a:srgbClr val="000000"/>
              </a:solidFill>
              <a:latin typeface="Times New Roman"/>
              <a:ea typeface="Times New Roman"/>
              <a:cs typeface="Times New Roman"/>
              <a:sym typeface="Times New Roman"/>
            </a:endParaRPr>
          </a:p>
        </p:txBody>
      </p:sp>
      <p:sp>
        <p:nvSpPr>
          <p:cNvPr id="162" name="Google Shape;162;p3: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63" name="Google Shape;163;p3: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23</a:t>
            </a:fld>
            <a:endParaRPr sz="1300">
              <a:solidFill>
                <a:srgbClr val="000000"/>
              </a:solidFill>
              <a:latin typeface="Times New Roman"/>
              <a:ea typeface="Times New Roman"/>
              <a:cs typeface="Times New Roman"/>
              <a:sym typeface="Times New Roman"/>
            </a:endParaRPr>
          </a:p>
        </p:txBody>
      </p:sp>
      <p:sp>
        <p:nvSpPr>
          <p:cNvPr id="271" name="Google Shape;271;p14: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72" name="Google Shape;272;p14: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36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24</a:t>
            </a:fld>
            <a:endParaRPr sz="1300">
              <a:solidFill>
                <a:srgbClr val="000000"/>
              </a:solidFill>
              <a:latin typeface="Times New Roman"/>
              <a:ea typeface="Times New Roman"/>
              <a:cs typeface="Times New Roman"/>
              <a:sym typeface="Times New Roman"/>
            </a:endParaRPr>
          </a:p>
        </p:txBody>
      </p:sp>
      <p:sp>
        <p:nvSpPr>
          <p:cNvPr id="271" name="Google Shape;271;p14: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72" name="Google Shape;272;p14: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360"/>
              </a:spcBef>
              <a:spcAft>
                <a:spcPts val="0"/>
              </a:spcAft>
              <a:buNone/>
            </a:pPr>
            <a:endParaRPr dirty="0"/>
          </a:p>
        </p:txBody>
      </p:sp>
    </p:spTree>
    <p:extLst>
      <p:ext uri="{BB962C8B-B14F-4D97-AF65-F5344CB8AC3E}">
        <p14:creationId xmlns:p14="http://schemas.microsoft.com/office/powerpoint/2010/main" val="435782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7: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25</a:t>
            </a:fld>
            <a:endParaRPr sz="1300">
              <a:solidFill>
                <a:srgbClr val="000000"/>
              </a:solidFill>
              <a:latin typeface="Times New Roman"/>
              <a:ea typeface="Times New Roman"/>
              <a:cs typeface="Times New Roman"/>
              <a:sym typeface="Times New Roman"/>
            </a:endParaRPr>
          </a:p>
        </p:txBody>
      </p:sp>
      <p:sp>
        <p:nvSpPr>
          <p:cNvPr id="299" name="Google Shape;299;p17: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00" name="Google Shape;300;p17: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5: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28</a:t>
            </a:fld>
            <a:endParaRPr sz="1300">
              <a:solidFill>
                <a:srgbClr val="000000"/>
              </a:solidFill>
              <a:latin typeface="Times New Roman"/>
              <a:ea typeface="Times New Roman"/>
              <a:cs typeface="Times New Roman"/>
              <a:sym typeface="Times New Roman"/>
            </a:endParaRPr>
          </a:p>
        </p:txBody>
      </p:sp>
      <p:sp>
        <p:nvSpPr>
          <p:cNvPr id="282" name="Google Shape;282;p15: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83" name="Google Shape;283;p15: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276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7: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31</a:t>
            </a:fld>
            <a:endParaRPr sz="1300">
              <a:solidFill>
                <a:srgbClr val="000000"/>
              </a:solidFill>
              <a:latin typeface="Times New Roman"/>
              <a:ea typeface="Times New Roman"/>
              <a:cs typeface="Times New Roman"/>
              <a:sym typeface="Times New Roman"/>
            </a:endParaRPr>
          </a:p>
        </p:txBody>
      </p:sp>
      <p:sp>
        <p:nvSpPr>
          <p:cNvPr id="432" name="Google Shape;432;p27: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33" name="Google Shape;433;p27: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This is a very competitive process, and the evaluation process will be stringent so please be certain that you pay close attention to the listed requirements in the RFA </a:t>
            </a:r>
            <a:endParaRPr/>
          </a:p>
          <a:p>
            <a:pPr marL="0" lvl="0" indent="0" algn="l" rtl="0">
              <a:spcBef>
                <a:spcPts val="360"/>
              </a:spcBef>
              <a:spcAft>
                <a:spcPts val="0"/>
              </a:spcAft>
              <a:buNone/>
            </a:pPr>
            <a:endParaRPr/>
          </a:p>
        </p:txBody>
      </p:sp>
    </p:spTree>
    <p:extLst>
      <p:ext uri="{BB962C8B-B14F-4D97-AF65-F5344CB8AC3E}">
        <p14:creationId xmlns:p14="http://schemas.microsoft.com/office/powerpoint/2010/main" val="1685068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32</a:t>
            </a:fld>
            <a:endParaRPr sz="1300">
              <a:solidFill>
                <a:srgbClr val="000000"/>
              </a:solidFill>
              <a:latin typeface="Times New Roman"/>
              <a:ea typeface="Times New Roman"/>
              <a:cs typeface="Times New Roman"/>
              <a:sym typeface="Times New Roman"/>
            </a:endParaRPr>
          </a:p>
        </p:txBody>
      </p:sp>
      <p:sp>
        <p:nvSpPr>
          <p:cNvPr id="173" name="Google Shape;173;p4: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74" name="Google Shape;174;p4: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358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6:notes"/>
          <p:cNvSpPr txBox="1">
            <a:spLocks noGrp="1"/>
          </p:cNvSpPr>
          <p:nvPr>
            <p:ph type="body" idx="1"/>
          </p:nvPr>
        </p:nvSpPr>
        <p:spPr>
          <a:xfrm>
            <a:off x="686421" y="4414912"/>
            <a:ext cx="5485158" cy="4181622"/>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93" name="Google Shape;293;p16:notes"/>
          <p:cNvSpPr>
            <a:spLocks noGrp="1" noRot="1" noChangeAspect="1"/>
          </p:cNvSpPr>
          <p:nvPr>
            <p:ph type="sldImg" idx="2"/>
          </p:nvPr>
        </p:nvSpPr>
        <p:spPr>
          <a:xfrm>
            <a:off x="1103313"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6:notes"/>
          <p:cNvSpPr txBox="1">
            <a:spLocks noGrp="1"/>
          </p:cNvSpPr>
          <p:nvPr>
            <p:ph type="body" idx="1"/>
          </p:nvPr>
        </p:nvSpPr>
        <p:spPr>
          <a:xfrm>
            <a:off x="686421" y="4414912"/>
            <a:ext cx="5485158" cy="4181622"/>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93" name="Google Shape;293;p16:notes"/>
          <p:cNvSpPr>
            <a:spLocks noGrp="1" noRot="1" noChangeAspect="1"/>
          </p:cNvSpPr>
          <p:nvPr>
            <p:ph type="sldImg" idx="2"/>
          </p:nvPr>
        </p:nvSpPr>
        <p:spPr>
          <a:xfrm>
            <a:off x="1103313"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1352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6:notes"/>
          <p:cNvSpPr txBox="1">
            <a:spLocks noGrp="1"/>
          </p:cNvSpPr>
          <p:nvPr>
            <p:ph type="body" idx="1"/>
          </p:nvPr>
        </p:nvSpPr>
        <p:spPr>
          <a:xfrm>
            <a:off x="686421" y="4414912"/>
            <a:ext cx="5485158" cy="4181622"/>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93" name="Google Shape;293;p16:notes"/>
          <p:cNvSpPr>
            <a:spLocks noGrp="1" noRot="1" noChangeAspect="1"/>
          </p:cNvSpPr>
          <p:nvPr>
            <p:ph type="sldImg" idx="2"/>
          </p:nvPr>
        </p:nvSpPr>
        <p:spPr>
          <a:xfrm>
            <a:off x="1103313"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2671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6:notes"/>
          <p:cNvSpPr txBox="1">
            <a:spLocks noGrp="1"/>
          </p:cNvSpPr>
          <p:nvPr>
            <p:ph type="body" idx="1"/>
          </p:nvPr>
        </p:nvSpPr>
        <p:spPr>
          <a:xfrm>
            <a:off x="686421" y="4414912"/>
            <a:ext cx="5485158" cy="4181622"/>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93" name="Google Shape;293;p16:notes"/>
          <p:cNvSpPr>
            <a:spLocks noGrp="1" noRot="1" noChangeAspect="1"/>
          </p:cNvSpPr>
          <p:nvPr>
            <p:ph type="sldImg" idx="2"/>
          </p:nvPr>
        </p:nvSpPr>
        <p:spPr>
          <a:xfrm>
            <a:off x="1103313"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698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4</a:t>
            </a:fld>
            <a:endParaRPr sz="1300" b="0" i="0" u="none" strike="noStrike" cap="none">
              <a:solidFill>
                <a:srgbClr val="000000"/>
              </a:solidFill>
              <a:latin typeface="Times New Roman"/>
              <a:ea typeface="Times New Roman"/>
              <a:cs typeface="Times New Roman"/>
              <a:sym typeface="Times New Roman"/>
            </a:endParaRPr>
          </a:p>
        </p:txBody>
      </p:sp>
      <p:sp>
        <p:nvSpPr>
          <p:cNvPr id="162" name="Google Shape;162;p3: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63" name="Google Shape;163;p3: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2967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9: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39</a:t>
            </a:fld>
            <a:endParaRPr sz="1300">
              <a:solidFill>
                <a:srgbClr val="000000"/>
              </a:solidFill>
              <a:latin typeface="Times New Roman"/>
              <a:ea typeface="Times New Roman"/>
              <a:cs typeface="Times New Roman"/>
              <a:sym typeface="Times New Roman"/>
            </a:endParaRPr>
          </a:p>
        </p:txBody>
      </p:sp>
      <p:sp>
        <p:nvSpPr>
          <p:cNvPr id="344" name="Google Shape;344;p19: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45" name="Google Shape;345;p19: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4616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9: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40</a:t>
            </a:fld>
            <a:endParaRPr sz="1300">
              <a:solidFill>
                <a:srgbClr val="000000"/>
              </a:solidFill>
              <a:latin typeface="Times New Roman"/>
              <a:ea typeface="Times New Roman"/>
              <a:cs typeface="Times New Roman"/>
              <a:sym typeface="Times New Roman"/>
            </a:endParaRPr>
          </a:p>
        </p:txBody>
      </p:sp>
      <p:sp>
        <p:nvSpPr>
          <p:cNvPr id="344" name="Google Shape;344;p19: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45" name="Google Shape;345;p19: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4905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0: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45</a:t>
            </a:fld>
            <a:endParaRPr sz="1300">
              <a:solidFill>
                <a:srgbClr val="000000"/>
              </a:solidFill>
              <a:latin typeface="Times New Roman"/>
              <a:ea typeface="Times New Roman"/>
              <a:cs typeface="Times New Roman"/>
              <a:sym typeface="Times New Roman"/>
            </a:endParaRPr>
          </a:p>
        </p:txBody>
      </p:sp>
      <p:sp>
        <p:nvSpPr>
          <p:cNvPr id="355" name="Google Shape;355;p20: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56" name="Google Shape;356;p20: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1: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46</a:t>
            </a:fld>
            <a:endParaRPr sz="1300">
              <a:solidFill>
                <a:srgbClr val="000000"/>
              </a:solidFill>
              <a:latin typeface="Times New Roman"/>
              <a:ea typeface="Times New Roman"/>
              <a:cs typeface="Times New Roman"/>
              <a:sym typeface="Times New Roman"/>
            </a:endParaRPr>
          </a:p>
        </p:txBody>
      </p:sp>
      <p:sp>
        <p:nvSpPr>
          <p:cNvPr id="366" name="Google Shape;366;p21: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7" name="Google Shape;367;p21: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2: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47</a:t>
            </a:fld>
            <a:endParaRPr sz="1300">
              <a:solidFill>
                <a:srgbClr val="000000"/>
              </a:solidFill>
              <a:latin typeface="Times New Roman"/>
              <a:ea typeface="Times New Roman"/>
              <a:cs typeface="Times New Roman"/>
              <a:sym typeface="Times New Roman"/>
            </a:endParaRPr>
          </a:p>
        </p:txBody>
      </p:sp>
      <p:sp>
        <p:nvSpPr>
          <p:cNvPr id="377" name="Google Shape;377;p22: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8" name="Google Shape;378;p22: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2189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2: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48</a:t>
            </a:fld>
            <a:endParaRPr sz="1300">
              <a:solidFill>
                <a:srgbClr val="000000"/>
              </a:solidFill>
              <a:latin typeface="Times New Roman"/>
              <a:ea typeface="Times New Roman"/>
              <a:cs typeface="Times New Roman"/>
              <a:sym typeface="Times New Roman"/>
            </a:endParaRPr>
          </a:p>
        </p:txBody>
      </p:sp>
      <p:sp>
        <p:nvSpPr>
          <p:cNvPr id="377" name="Google Shape;377;p22: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8" name="Google Shape;378;p22: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3: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49</a:t>
            </a:fld>
            <a:endParaRPr sz="1300">
              <a:solidFill>
                <a:srgbClr val="000000"/>
              </a:solidFill>
              <a:latin typeface="Times New Roman"/>
              <a:ea typeface="Times New Roman"/>
              <a:cs typeface="Times New Roman"/>
              <a:sym typeface="Times New Roman"/>
            </a:endParaRPr>
          </a:p>
        </p:txBody>
      </p:sp>
      <p:sp>
        <p:nvSpPr>
          <p:cNvPr id="388" name="Google Shape;388;p23: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9" name="Google Shape;389;p23: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4: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50</a:t>
            </a:fld>
            <a:endParaRPr sz="1300">
              <a:solidFill>
                <a:srgbClr val="000000"/>
              </a:solidFill>
              <a:latin typeface="Times New Roman"/>
              <a:ea typeface="Times New Roman"/>
              <a:cs typeface="Times New Roman"/>
              <a:sym typeface="Times New Roman"/>
            </a:endParaRPr>
          </a:p>
        </p:txBody>
      </p:sp>
      <p:sp>
        <p:nvSpPr>
          <p:cNvPr id="399" name="Google Shape;399;p24: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0" name="Google Shape;400;p24: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5: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51</a:t>
            </a:fld>
            <a:endParaRPr sz="1300">
              <a:solidFill>
                <a:srgbClr val="000000"/>
              </a:solidFill>
              <a:latin typeface="Times New Roman"/>
              <a:ea typeface="Times New Roman"/>
              <a:cs typeface="Times New Roman"/>
              <a:sym typeface="Times New Roman"/>
            </a:endParaRPr>
          </a:p>
        </p:txBody>
      </p:sp>
      <p:sp>
        <p:nvSpPr>
          <p:cNvPr id="410" name="Google Shape;410;p25: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11" name="Google Shape;411;p25: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6: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52</a:t>
            </a:fld>
            <a:endParaRPr sz="1300">
              <a:solidFill>
                <a:srgbClr val="000000"/>
              </a:solidFill>
              <a:latin typeface="Times New Roman"/>
              <a:ea typeface="Times New Roman"/>
              <a:cs typeface="Times New Roman"/>
              <a:sym typeface="Times New Roman"/>
            </a:endParaRPr>
          </a:p>
        </p:txBody>
      </p:sp>
      <p:sp>
        <p:nvSpPr>
          <p:cNvPr id="421" name="Google Shape;421;p26: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22" name="Google Shape;422;p26: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5</a:t>
            </a:fld>
            <a:endParaRPr sz="1300">
              <a:solidFill>
                <a:srgbClr val="000000"/>
              </a:solidFill>
              <a:latin typeface="Times New Roman"/>
              <a:ea typeface="Times New Roman"/>
              <a:cs typeface="Times New Roman"/>
              <a:sym typeface="Times New Roman"/>
            </a:endParaRPr>
          </a:p>
        </p:txBody>
      </p:sp>
      <p:sp>
        <p:nvSpPr>
          <p:cNvPr id="173" name="Google Shape;173;p4: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74" name="Google Shape;174;p4: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8: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53</a:t>
            </a:fld>
            <a:endParaRPr sz="1300">
              <a:solidFill>
                <a:srgbClr val="000000"/>
              </a:solidFill>
              <a:latin typeface="Times New Roman"/>
              <a:ea typeface="Times New Roman"/>
              <a:cs typeface="Times New Roman"/>
              <a:sym typeface="Times New Roman"/>
            </a:endParaRPr>
          </a:p>
        </p:txBody>
      </p:sp>
      <p:sp>
        <p:nvSpPr>
          <p:cNvPr id="443" name="Google Shape;443;p28: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44" name="Google Shape;444;p28: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06985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8: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54</a:t>
            </a:fld>
            <a:endParaRPr sz="1300">
              <a:solidFill>
                <a:srgbClr val="000000"/>
              </a:solidFill>
              <a:latin typeface="Times New Roman"/>
              <a:ea typeface="Times New Roman"/>
              <a:cs typeface="Times New Roman"/>
              <a:sym typeface="Times New Roman"/>
            </a:endParaRPr>
          </a:p>
        </p:txBody>
      </p:sp>
      <p:sp>
        <p:nvSpPr>
          <p:cNvPr id="443" name="Google Shape;443;p28: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44" name="Google Shape;444;p28: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55</a:t>
            </a:fld>
            <a:endParaRPr sz="1300">
              <a:solidFill>
                <a:srgbClr val="000000"/>
              </a:solidFill>
              <a:latin typeface="Times New Roman"/>
              <a:ea typeface="Times New Roman"/>
              <a:cs typeface="Times New Roman"/>
              <a:sym typeface="Times New Roman"/>
            </a:endParaRPr>
          </a:p>
        </p:txBody>
      </p:sp>
      <p:sp>
        <p:nvSpPr>
          <p:cNvPr id="173" name="Google Shape;173;p4: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74" name="Google Shape;174;p4: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849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8: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56</a:t>
            </a:fld>
            <a:endParaRPr sz="1300">
              <a:solidFill>
                <a:srgbClr val="000000"/>
              </a:solidFill>
              <a:latin typeface="Times New Roman"/>
              <a:ea typeface="Times New Roman"/>
              <a:cs typeface="Times New Roman"/>
              <a:sym typeface="Times New Roman"/>
            </a:endParaRPr>
          </a:p>
        </p:txBody>
      </p:sp>
      <p:sp>
        <p:nvSpPr>
          <p:cNvPr id="443" name="Google Shape;443;p28: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44" name="Google Shape;444;p28: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3273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6</a:t>
            </a:fld>
            <a:endParaRPr sz="1300">
              <a:solidFill>
                <a:srgbClr val="000000"/>
              </a:solidFill>
              <a:latin typeface="Times New Roman"/>
              <a:ea typeface="Times New Roman"/>
              <a:cs typeface="Times New Roman"/>
              <a:sym typeface="Times New Roman"/>
            </a:endParaRPr>
          </a:p>
        </p:txBody>
      </p:sp>
      <p:sp>
        <p:nvSpPr>
          <p:cNvPr id="173" name="Google Shape;173;p4: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74" name="Google Shape;174;p4: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109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a:extLst>
            <a:ext uri="{FF2B5EF4-FFF2-40B4-BE49-F238E27FC236}">
              <a16:creationId xmlns:a16="http://schemas.microsoft.com/office/drawing/2014/main" id="{F68405B2-B1DD-0A6C-47FA-569DC6616430}"/>
            </a:ext>
          </a:extLst>
        </p:cNvPr>
        <p:cNvGrpSpPr/>
        <p:nvPr/>
      </p:nvGrpSpPr>
      <p:grpSpPr>
        <a:xfrm>
          <a:off x="0" y="0"/>
          <a:ext cx="0" cy="0"/>
          <a:chOff x="0" y="0"/>
          <a:chExt cx="0" cy="0"/>
        </a:xfrm>
      </p:grpSpPr>
      <p:sp>
        <p:nvSpPr>
          <p:cNvPr id="172" name="Google Shape;172;p4:notes">
            <a:extLst>
              <a:ext uri="{FF2B5EF4-FFF2-40B4-BE49-F238E27FC236}">
                <a16:creationId xmlns:a16="http://schemas.microsoft.com/office/drawing/2014/main" id="{DF74D584-8B75-9A95-8228-46B892F6A72F}"/>
              </a:ext>
            </a:extLst>
          </p:cNvPr>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7</a:t>
            </a:fld>
            <a:endParaRPr sz="1300">
              <a:solidFill>
                <a:srgbClr val="000000"/>
              </a:solidFill>
              <a:latin typeface="Times New Roman"/>
              <a:ea typeface="Times New Roman"/>
              <a:cs typeface="Times New Roman"/>
              <a:sym typeface="Times New Roman"/>
            </a:endParaRPr>
          </a:p>
        </p:txBody>
      </p:sp>
      <p:sp>
        <p:nvSpPr>
          <p:cNvPr id="173" name="Google Shape;173;p4:notes">
            <a:extLst>
              <a:ext uri="{FF2B5EF4-FFF2-40B4-BE49-F238E27FC236}">
                <a16:creationId xmlns:a16="http://schemas.microsoft.com/office/drawing/2014/main" id="{DFEF7978-C5E7-068B-6BE1-BDE5FE276980}"/>
              </a:ext>
            </a:extLst>
          </p:cNvPr>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74" name="Google Shape;174;p4:notes">
            <a:extLst>
              <a:ext uri="{FF2B5EF4-FFF2-40B4-BE49-F238E27FC236}">
                <a16:creationId xmlns:a16="http://schemas.microsoft.com/office/drawing/2014/main" id="{EB563C9B-70E3-4480-2425-AA992027E0C5}"/>
              </a:ext>
            </a:extLst>
          </p:cNvPr>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66287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8</a:t>
            </a:fld>
            <a:endParaRPr sz="1300">
              <a:solidFill>
                <a:srgbClr val="000000"/>
              </a:solidFill>
              <a:latin typeface="Times New Roman"/>
              <a:ea typeface="Times New Roman"/>
              <a:cs typeface="Times New Roman"/>
              <a:sym typeface="Times New Roman"/>
            </a:endParaRPr>
          </a:p>
        </p:txBody>
      </p:sp>
      <p:sp>
        <p:nvSpPr>
          <p:cNvPr id="173" name="Google Shape;173;p4: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74" name="Google Shape;174;p4: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1015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9</a:t>
            </a:fld>
            <a:endParaRPr sz="1300">
              <a:solidFill>
                <a:srgbClr val="000000"/>
              </a:solidFill>
              <a:latin typeface="Times New Roman"/>
              <a:ea typeface="Times New Roman"/>
              <a:cs typeface="Times New Roman"/>
              <a:sym typeface="Times New Roman"/>
            </a:endParaRPr>
          </a:p>
        </p:txBody>
      </p:sp>
      <p:sp>
        <p:nvSpPr>
          <p:cNvPr id="195" name="Google Shape;195;p6: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6" name="Google Shape;196;p6: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sldNum" idx="12"/>
          </p:nvPr>
        </p:nvSpPr>
        <p:spPr>
          <a:xfrm>
            <a:off x="3880920" y="8831421"/>
            <a:ext cx="2975527" cy="46338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US" sz="1300">
                <a:solidFill>
                  <a:srgbClr val="000000"/>
                </a:solidFill>
                <a:latin typeface="Times New Roman"/>
                <a:ea typeface="Times New Roman"/>
                <a:cs typeface="Times New Roman"/>
                <a:sym typeface="Times New Roman"/>
              </a:rPr>
              <a:t>10</a:t>
            </a:fld>
            <a:endParaRPr sz="1300">
              <a:solidFill>
                <a:srgbClr val="000000"/>
              </a:solidFill>
              <a:latin typeface="Times New Roman"/>
              <a:ea typeface="Times New Roman"/>
              <a:cs typeface="Times New Roman"/>
              <a:sym typeface="Times New Roman"/>
            </a:endParaRPr>
          </a:p>
        </p:txBody>
      </p:sp>
      <p:sp>
        <p:nvSpPr>
          <p:cNvPr id="195" name="Google Shape;195;p6:notes"/>
          <p:cNvSpPr>
            <a:spLocks noGrp="1" noRot="1" noChangeAspect="1"/>
          </p:cNvSpPr>
          <p:nvPr>
            <p:ph type="sldImg" idx="2"/>
          </p:nvPr>
        </p:nvSpPr>
        <p:spPr>
          <a:xfrm>
            <a:off x="1104900" y="706438"/>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6" name="Google Shape;196;p6:notes"/>
          <p:cNvSpPr txBox="1">
            <a:spLocks noGrp="1"/>
          </p:cNvSpPr>
          <p:nvPr>
            <p:ph type="body" idx="1"/>
          </p:nvPr>
        </p:nvSpPr>
        <p:spPr>
          <a:xfrm>
            <a:off x="686421" y="4414912"/>
            <a:ext cx="5486711" cy="4183220"/>
          </a:xfrm>
          <a:prstGeom prst="rect">
            <a:avLst/>
          </a:prstGeom>
          <a:noFill/>
          <a:ln>
            <a:noFill/>
          </a:ln>
        </p:spPr>
        <p:txBody>
          <a:bodyPr spcFirstLastPara="1" wrap="square" lIns="82825" tIns="41400" rIns="82825" bIns="414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79859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D7B5B0-53E8-6E49-B1E7-19813A48DE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4" t="4196" r="1393" b="4196"/>
          <a:stretch/>
        </p:blipFill>
        <p:spPr>
          <a:xfrm>
            <a:off x="0" y="0"/>
            <a:ext cx="9144000" cy="6858000"/>
          </a:xfrm>
          <a:prstGeom prst="rect">
            <a:avLst/>
          </a:prstGeom>
        </p:spPr>
      </p:pic>
      <p:pic>
        <p:nvPicPr>
          <p:cNvPr id="5" name="Picture 4">
            <a:extLst>
              <a:ext uri="{FF2B5EF4-FFF2-40B4-BE49-F238E27FC236}">
                <a16:creationId xmlns:a16="http://schemas.microsoft.com/office/drawing/2014/main" id="{B5AD0743-1DF6-9C4B-8F46-87B1AAB9764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5496"/>
          <a:stretch/>
        </p:blipFill>
        <p:spPr>
          <a:xfrm>
            <a:off x="-612" y="1804519"/>
            <a:ext cx="9144611" cy="84183"/>
          </a:xfrm>
          <a:prstGeom prst="rect">
            <a:avLst/>
          </a:prstGeom>
        </p:spPr>
      </p:pic>
      <p:pic>
        <p:nvPicPr>
          <p:cNvPr id="8" name="Picture 7">
            <a:extLst>
              <a:ext uri="{FF2B5EF4-FFF2-40B4-BE49-F238E27FC236}">
                <a16:creationId xmlns:a16="http://schemas.microsoft.com/office/drawing/2014/main" id="{6582A782-CCF9-844B-8CC8-AAF2E39CAE3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1224" y="5949267"/>
            <a:ext cx="9144000" cy="45719"/>
          </a:xfrm>
          <a:prstGeom prst="rect">
            <a:avLst/>
          </a:prstGeom>
        </p:spPr>
      </p:pic>
      <p:sp>
        <p:nvSpPr>
          <p:cNvPr id="7" name="Rectangle 6">
            <a:extLst>
              <a:ext uri="{FF2B5EF4-FFF2-40B4-BE49-F238E27FC236}">
                <a16:creationId xmlns:a16="http://schemas.microsoft.com/office/drawing/2014/main" id="{A83BB8B0-D841-B44E-8925-86233C95B20C}"/>
              </a:ext>
            </a:extLst>
          </p:cNvPr>
          <p:cNvSpPr/>
          <p:nvPr userDrawn="1"/>
        </p:nvSpPr>
        <p:spPr>
          <a:xfrm>
            <a:off x="-612" y="1888701"/>
            <a:ext cx="9143388" cy="4060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397457"/>
            <a:ext cx="7772400" cy="1526610"/>
          </a:xfrm>
        </p:spPr>
        <p:txBody>
          <a:bodyPr anchor="b">
            <a:normAutofit/>
          </a:bodyPr>
          <a:lstStyle>
            <a:lvl1pPr algn="ctr">
              <a:defRPr sz="3600">
                <a:solidFill>
                  <a:schemeClr val="tx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p:cNvSpPr>
            <a:spLocks noGrp="1"/>
          </p:cNvSpPr>
          <p:nvPr>
            <p:ph type="subTitle" idx="1" hasCustomPrompt="1"/>
          </p:nvPr>
        </p:nvSpPr>
        <p:spPr>
          <a:xfrm>
            <a:off x="685800" y="4290413"/>
            <a:ext cx="7772400" cy="437322"/>
          </a:xfrm>
        </p:spPr>
        <p:txBody>
          <a:bodyPr>
            <a:normAutofit/>
          </a:bodyPr>
          <a:lstStyle>
            <a:lvl1pPr marL="0" indent="0" algn="ctr">
              <a:buNone/>
              <a:defRPr sz="20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9" name="Text Placeholder 8">
            <a:extLst>
              <a:ext uri="{FF2B5EF4-FFF2-40B4-BE49-F238E27FC236}">
                <a16:creationId xmlns:a16="http://schemas.microsoft.com/office/drawing/2014/main" id="{58768825-E069-6F42-87A9-92529D06218A}"/>
              </a:ext>
            </a:extLst>
          </p:cNvPr>
          <p:cNvSpPr>
            <a:spLocks noGrp="1"/>
          </p:cNvSpPr>
          <p:nvPr>
            <p:ph type="body" sz="quarter" idx="13" hasCustomPrompt="1"/>
          </p:nvPr>
        </p:nvSpPr>
        <p:spPr>
          <a:xfrm>
            <a:off x="685801" y="4894141"/>
            <a:ext cx="7772399" cy="400094"/>
          </a:xfrm>
        </p:spPr>
        <p:txBody>
          <a:bodyPr>
            <a:noAutofit/>
          </a:bodyPr>
          <a:lstStyle>
            <a:lvl1pPr marL="0" indent="0" algn="ctr">
              <a:buNone/>
              <a:defRPr sz="1800">
                <a:solidFill>
                  <a:srgbClr val="C40E3E"/>
                </a:solidFill>
                <a:latin typeface="Calibri" panose="020F0502020204030204" pitchFamily="34" charset="0"/>
                <a:cs typeface="Calibri" panose="020F0502020204030204" pitchFamily="34" charset="0"/>
              </a:defRPr>
            </a:lvl1pPr>
          </a:lstStyle>
          <a:p>
            <a:pPr lvl="0"/>
            <a:r>
              <a:rPr lang="en-US" dirty="0"/>
              <a:t>Click to add date</a:t>
            </a:r>
          </a:p>
        </p:txBody>
      </p:sp>
      <p:pic>
        <p:nvPicPr>
          <p:cNvPr id="34" name="Picture 33">
            <a:extLst>
              <a:ext uri="{FF2B5EF4-FFF2-40B4-BE49-F238E27FC236}">
                <a16:creationId xmlns:a16="http://schemas.microsoft.com/office/drawing/2014/main" id="{80AC2AF7-589A-3E4A-9732-1874C91CAC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27469" y="494036"/>
            <a:ext cx="1487840" cy="1201501"/>
          </a:xfrm>
          <a:prstGeom prst="rect">
            <a:avLst/>
          </a:prstGeom>
        </p:spPr>
      </p:pic>
    </p:spTree>
    <p:extLst>
      <p:ext uri="{BB962C8B-B14F-4D97-AF65-F5344CB8AC3E}">
        <p14:creationId xmlns:p14="http://schemas.microsoft.com/office/powerpoint/2010/main" val="2951456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B4BE1A8-99A0-BE4B-B404-CE990ED5FA0C}" type="slidenum">
              <a:rPr lang="en-US" smtClean="0"/>
              <a:t>‹#›</a:t>
            </a:fld>
            <a:endParaRPr lang="en-US"/>
          </a:p>
        </p:txBody>
      </p:sp>
      <p:cxnSp>
        <p:nvCxnSpPr>
          <p:cNvPr id="5" name="Shape 99">
            <a:extLst>
              <a:ext uri="{FF2B5EF4-FFF2-40B4-BE49-F238E27FC236}">
                <a16:creationId xmlns:a16="http://schemas.microsoft.com/office/drawing/2014/main" id="{B62FA918-A69A-734A-9793-F17E460D89DA}"/>
              </a:ext>
            </a:extLst>
          </p:cNvPr>
          <p:cNvCxnSpPr>
            <a:cxnSpLocks/>
          </p:cNvCxnSpPr>
          <p:nvPr userDrawn="1"/>
        </p:nvCxnSpPr>
        <p:spPr>
          <a:xfrm>
            <a:off x="628650" y="1431759"/>
            <a:ext cx="85153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822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p:spPr>
        <p:txBody>
          <a:bodyPr vert="eaVert"/>
          <a:lstStyle/>
          <a:p>
            <a:r>
              <a:rPr lang="en-US" dirty="0"/>
              <a:t>Click to Edit Master </a:t>
            </a:r>
            <a:br>
              <a:rPr lang="en-US" dirty="0"/>
            </a:br>
            <a:r>
              <a:rPr lang="en-US" dirty="0"/>
              <a:t>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B4BE1A8-99A0-BE4B-B404-CE990ED5FA0C}" type="slidenum">
              <a:rPr lang="en-US" smtClean="0"/>
              <a:t>‹#›</a:t>
            </a:fld>
            <a:endParaRPr lang="en-US"/>
          </a:p>
        </p:txBody>
      </p:sp>
      <p:cxnSp>
        <p:nvCxnSpPr>
          <p:cNvPr id="5" name="Shape 99">
            <a:extLst>
              <a:ext uri="{FF2B5EF4-FFF2-40B4-BE49-F238E27FC236}">
                <a16:creationId xmlns:a16="http://schemas.microsoft.com/office/drawing/2014/main" id="{70C5C8BD-B327-4742-A00A-D5C25EA0DFB2}"/>
              </a:ext>
            </a:extLst>
          </p:cNvPr>
          <p:cNvCxnSpPr>
            <a:cxnSpLocks/>
          </p:cNvCxnSpPr>
          <p:nvPr userDrawn="1"/>
        </p:nvCxnSpPr>
        <p:spPr>
          <a:xfrm>
            <a:off x="6851737" y="365125"/>
            <a:ext cx="0" cy="5284113"/>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425380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83"/>
        <p:cNvGrpSpPr/>
        <p:nvPr/>
      </p:nvGrpSpPr>
      <p:grpSpPr>
        <a:xfrm>
          <a:off x="0" y="0"/>
          <a:ext cx="0" cy="0"/>
          <a:chOff x="0" y="0"/>
          <a:chExt cx="0" cy="0"/>
        </a:xfrm>
      </p:grpSpPr>
      <p:sp>
        <p:nvSpPr>
          <p:cNvPr id="84" name="Google Shape;84;p32"/>
          <p:cNvSpPr txBox="1">
            <a:spLocks noGrp="1"/>
          </p:cNvSpPr>
          <p:nvPr>
            <p:ph type="title"/>
          </p:nvPr>
        </p:nvSpPr>
        <p:spPr>
          <a:xfrm>
            <a:off x="457200" y="274638"/>
            <a:ext cx="8228013" cy="1141412"/>
          </a:xfrm>
          <a:prstGeom prst="rect">
            <a:avLst/>
          </a:prstGeom>
          <a:noFill/>
          <a:ln>
            <a:noFill/>
          </a:ln>
        </p:spPr>
        <p:txBody>
          <a:bodyPr spcFirstLastPara="1" wrap="square" lIns="90000" tIns="45000" rIns="90000" bIns="45000" anchor="t" anchorCtr="0">
            <a:noAutofit/>
          </a:bodyPr>
          <a:lstStyle>
            <a:lvl1pPr lvl="0" algn="l">
              <a:lnSpc>
                <a:spcPct val="102000"/>
              </a:lnSpc>
              <a:spcBef>
                <a:spcPts val="0"/>
              </a:spcBef>
              <a:spcAft>
                <a:spcPts val="0"/>
              </a:spcAft>
              <a:buSzPts val="1400"/>
              <a:buNone/>
              <a:defRPr/>
            </a:lvl1pPr>
            <a:lvl2pPr lvl="1" algn="l">
              <a:lnSpc>
                <a:spcPct val="102000"/>
              </a:lnSpc>
              <a:spcBef>
                <a:spcPts val="0"/>
              </a:spcBef>
              <a:spcAft>
                <a:spcPts val="0"/>
              </a:spcAft>
              <a:buSzPts val="1400"/>
              <a:buNone/>
              <a:defRPr/>
            </a:lvl2pPr>
            <a:lvl3pPr lvl="2" algn="l">
              <a:lnSpc>
                <a:spcPct val="102000"/>
              </a:lnSpc>
              <a:spcBef>
                <a:spcPts val="0"/>
              </a:spcBef>
              <a:spcAft>
                <a:spcPts val="0"/>
              </a:spcAft>
              <a:buSzPts val="1400"/>
              <a:buNone/>
              <a:defRPr/>
            </a:lvl3pPr>
            <a:lvl4pPr lvl="3" algn="l">
              <a:lnSpc>
                <a:spcPct val="102000"/>
              </a:lnSpc>
              <a:spcBef>
                <a:spcPts val="0"/>
              </a:spcBef>
              <a:spcAft>
                <a:spcPts val="0"/>
              </a:spcAft>
              <a:buSzPts val="1400"/>
              <a:buNone/>
              <a:defRPr/>
            </a:lvl4pPr>
            <a:lvl5pPr lvl="4" algn="l">
              <a:lnSpc>
                <a:spcPct val="102000"/>
              </a:lnSpc>
              <a:spcBef>
                <a:spcPts val="0"/>
              </a:spcBef>
              <a:spcAft>
                <a:spcPts val="0"/>
              </a:spcAft>
              <a:buSzPts val="1400"/>
              <a:buNone/>
              <a:defRPr/>
            </a:lvl5pPr>
            <a:lvl6pPr lvl="5" algn="l">
              <a:lnSpc>
                <a:spcPct val="102000"/>
              </a:lnSpc>
              <a:spcBef>
                <a:spcPts val="0"/>
              </a:spcBef>
              <a:spcAft>
                <a:spcPts val="0"/>
              </a:spcAft>
              <a:buSzPts val="1400"/>
              <a:buNone/>
              <a:defRPr/>
            </a:lvl6pPr>
            <a:lvl7pPr lvl="6" algn="l">
              <a:lnSpc>
                <a:spcPct val="102000"/>
              </a:lnSpc>
              <a:spcBef>
                <a:spcPts val="0"/>
              </a:spcBef>
              <a:spcAft>
                <a:spcPts val="0"/>
              </a:spcAft>
              <a:buSzPts val="1400"/>
              <a:buNone/>
              <a:defRPr/>
            </a:lvl7pPr>
            <a:lvl8pPr lvl="7" algn="l">
              <a:lnSpc>
                <a:spcPct val="102000"/>
              </a:lnSpc>
              <a:spcBef>
                <a:spcPts val="0"/>
              </a:spcBef>
              <a:spcAft>
                <a:spcPts val="0"/>
              </a:spcAft>
              <a:buSzPts val="1400"/>
              <a:buNone/>
              <a:defRPr/>
            </a:lvl8pPr>
            <a:lvl9pPr lvl="8" algn="l">
              <a:lnSpc>
                <a:spcPct val="102000"/>
              </a:lnSpc>
              <a:spcBef>
                <a:spcPts val="0"/>
              </a:spcBef>
              <a:spcAft>
                <a:spcPts val="0"/>
              </a:spcAft>
              <a:buSzPts val="1400"/>
              <a:buNone/>
              <a:defRPr/>
            </a:lvl9pPr>
          </a:lstStyle>
          <a:p>
            <a:endParaRPr/>
          </a:p>
        </p:txBody>
      </p:sp>
      <p:sp>
        <p:nvSpPr>
          <p:cNvPr id="85" name="Google Shape;85;p32"/>
          <p:cNvSpPr txBox="1">
            <a:spLocks noGrp="1"/>
          </p:cNvSpPr>
          <p:nvPr>
            <p:ph type="body" idx="1"/>
          </p:nvPr>
        </p:nvSpPr>
        <p:spPr>
          <a:xfrm>
            <a:off x="457200" y="1600200"/>
            <a:ext cx="8228013" cy="4524375"/>
          </a:xfrm>
          <a:prstGeom prst="rect">
            <a:avLst/>
          </a:prstGeom>
          <a:noFill/>
          <a:ln>
            <a:noFill/>
          </a:ln>
        </p:spPr>
        <p:txBody>
          <a:bodyPr spcFirstLastPara="1" wrap="square" lIns="90000" tIns="45000" rIns="90000" bIns="45000" anchor="t" anchorCtr="0">
            <a:noAutofit/>
          </a:bodyPr>
          <a:lstStyle>
            <a:lvl1pPr marL="457200" lvl="0" indent="-228600" algn="l">
              <a:lnSpc>
                <a:spcPct val="102000"/>
              </a:lnSpc>
              <a:spcBef>
                <a:spcPts val="0"/>
              </a:spcBef>
              <a:spcAft>
                <a:spcPts val="0"/>
              </a:spcAft>
              <a:buSzPts val="1400"/>
              <a:buNone/>
              <a:defRPr/>
            </a:lvl1pPr>
            <a:lvl2pPr marL="914400" lvl="1" indent="-228600" algn="l">
              <a:lnSpc>
                <a:spcPct val="102000"/>
              </a:lnSpc>
              <a:spcBef>
                <a:spcPts val="1425"/>
              </a:spcBef>
              <a:spcAft>
                <a:spcPts val="0"/>
              </a:spcAft>
              <a:buSzPts val="1400"/>
              <a:buNone/>
              <a:defRPr/>
            </a:lvl2pPr>
            <a:lvl3pPr marL="1371600" lvl="2" indent="-228600" algn="l">
              <a:lnSpc>
                <a:spcPct val="102000"/>
              </a:lnSpc>
              <a:spcBef>
                <a:spcPts val="1138"/>
              </a:spcBef>
              <a:spcAft>
                <a:spcPts val="0"/>
              </a:spcAft>
              <a:buSzPts val="1400"/>
              <a:buNone/>
              <a:defRPr/>
            </a:lvl3pPr>
            <a:lvl4pPr marL="1828800" lvl="3" indent="-228600" algn="l">
              <a:lnSpc>
                <a:spcPct val="102000"/>
              </a:lnSpc>
              <a:spcBef>
                <a:spcPts val="850"/>
              </a:spcBef>
              <a:spcAft>
                <a:spcPts val="0"/>
              </a:spcAft>
              <a:buSzPts val="1400"/>
              <a:buNone/>
              <a:defRPr/>
            </a:lvl4pPr>
            <a:lvl5pPr marL="2286000" lvl="4" indent="-228600" algn="l">
              <a:lnSpc>
                <a:spcPct val="102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2"/>
          <p:cNvSpPr txBox="1">
            <a:spLocks noGrp="1"/>
          </p:cNvSpPr>
          <p:nvPr>
            <p:ph type="dt" idx="10"/>
          </p:nvPr>
        </p:nvSpPr>
        <p:spPr>
          <a:xfrm>
            <a:off x="457200" y="6356350"/>
            <a:ext cx="2132013" cy="363538"/>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2"/>
          <p:cNvSpPr txBox="1">
            <a:spLocks noGrp="1"/>
          </p:cNvSpPr>
          <p:nvPr>
            <p:ph type="sldNum" idx="12"/>
          </p:nvPr>
        </p:nvSpPr>
        <p:spPr>
          <a:xfrm>
            <a:off x="6553200" y="6356350"/>
            <a:ext cx="2132013" cy="363538"/>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3535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77712" y="6152495"/>
            <a:ext cx="499248" cy="365125"/>
          </a:xfrm>
        </p:spPr>
        <p:txBody>
          <a:bodyPr/>
          <a:lstStyle>
            <a:lvl1pPr>
              <a:defRPr sz="1600"/>
            </a:lvl1pPr>
          </a:lstStyle>
          <a:p>
            <a:fld id="{EB4BE1A8-99A0-BE4B-B404-CE990ED5FA0C}" type="slidenum">
              <a:rPr lang="en-US" smtClean="0"/>
              <a:pPr/>
              <a:t>‹#›</a:t>
            </a:fld>
            <a:endParaRPr lang="en-US" dirty="0"/>
          </a:p>
        </p:txBody>
      </p:sp>
      <p:sp>
        <p:nvSpPr>
          <p:cNvPr id="8" name="Text Placeholder 7">
            <a:extLst>
              <a:ext uri="{FF2B5EF4-FFF2-40B4-BE49-F238E27FC236}">
                <a16:creationId xmlns:a16="http://schemas.microsoft.com/office/drawing/2014/main" id="{48F4CB9B-4BD7-3D49-A075-0D8E65D83CF6}"/>
              </a:ext>
            </a:extLst>
          </p:cNvPr>
          <p:cNvSpPr>
            <a:spLocks noGrp="1"/>
          </p:cNvSpPr>
          <p:nvPr>
            <p:ph type="body" sz="quarter" idx="13" hasCustomPrompt="1"/>
          </p:nvPr>
        </p:nvSpPr>
        <p:spPr>
          <a:xfrm>
            <a:off x="628650" y="365126"/>
            <a:ext cx="7886700" cy="447675"/>
          </a:xfrm>
        </p:spPr>
        <p:txBody>
          <a:bodyPr>
            <a:normAutofit/>
          </a:bodyPr>
          <a:lstStyle>
            <a:lvl1pPr marL="0" indent="0">
              <a:buNone/>
              <a:defRPr sz="20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9" name="Shape 99">
            <a:extLst>
              <a:ext uri="{FF2B5EF4-FFF2-40B4-BE49-F238E27FC236}">
                <a16:creationId xmlns:a16="http://schemas.microsoft.com/office/drawing/2014/main" id="{59082D67-683C-F04F-AAA3-DE3D5B856320}"/>
              </a:ext>
            </a:extLst>
          </p:cNvPr>
          <p:cNvCxnSpPr>
            <a:cxnSpLocks/>
          </p:cNvCxnSpPr>
          <p:nvPr userDrawn="1"/>
        </p:nvCxnSpPr>
        <p:spPr>
          <a:xfrm>
            <a:off x="739036" y="1394181"/>
            <a:ext cx="8404964"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58802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D49DEE-DB45-DF4D-8A56-27437289448E}"/>
              </a:ext>
            </a:extLst>
          </p:cNvPr>
          <p:cNvSpPr>
            <a:spLocks noGrp="1"/>
          </p:cNvSpPr>
          <p:nvPr>
            <p:ph type="body" sz="quarter" idx="13" hasCustomPrompt="1"/>
          </p:nvPr>
        </p:nvSpPr>
        <p:spPr>
          <a:xfrm>
            <a:off x="2001838" y="3667125"/>
            <a:ext cx="7142162" cy="488950"/>
          </a:xfrm>
        </p:spPr>
        <p:txBody>
          <a:bodyPr>
            <a:noAutofit/>
          </a:bodyPr>
          <a:lstStyle>
            <a:lvl1pPr marL="0" indent="0">
              <a:buNone/>
              <a:defRPr sz="3500" i="1"/>
            </a:lvl1pPr>
          </a:lstStyle>
          <a:p>
            <a:pPr lvl="0"/>
            <a:r>
              <a:rPr lang="en-US" dirty="0"/>
              <a:t>Click to Add Chapter Intro</a:t>
            </a:r>
          </a:p>
        </p:txBody>
      </p:sp>
      <p:sp>
        <p:nvSpPr>
          <p:cNvPr id="10" name="Text Placeholder 9">
            <a:extLst>
              <a:ext uri="{FF2B5EF4-FFF2-40B4-BE49-F238E27FC236}">
                <a16:creationId xmlns:a16="http://schemas.microsoft.com/office/drawing/2014/main" id="{476D33B6-D6A5-6648-A849-A5377F3467D3}"/>
              </a:ext>
            </a:extLst>
          </p:cNvPr>
          <p:cNvSpPr>
            <a:spLocks noGrp="1"/>
          </p:cNvSpPr>
          <p:nvPr>
            <p:ph type="body" sz="quarter" idx="14" hasCustomPrompt="1"/>
          </p:nvPr>
        </p:nvSpPr>
        <p:spPr>
          <a:xfrm>
            <a:off x="2001838" y="4248708"/>
            <a:ext cx="7142162" cy="934926"/>
          </a:xfrm>
        </p:spPr>
        <p:txBody>
          <a:bodyPr>
            <a:normAutofit/>
          </a:bodyPr>
          <a:lstStyle>
            <a:lvl1pPr marL="0" indent="0">
              <a:buNone/>
              <a:defRPr sz="4500" b="1"/>
            </a:lvl1pPr>
          </a:lstStyle>
          <a:p>
            <a:pPr lvl="0"/>
            <a:r>
              <a:rPr lang="en-US" dirty="0"/>
              <a:t>Click to Add Chapter Title</a:t>
            </a:r>
          </a:p>
        </p:txBody>
      </p:sp>
      <p:cxnSp>
        <p:nvCxnSpPr>
          <p:cNvPr id="6" name="Shape 99">
            <a:extLst>
              <a:ext uri="{FF2B5EF4-FFF2-40B4-BE49-F238E27FC236}">
                <a16:creationId xmlns:a16="http://schemas.microsoft.com/office/drawing/2014/main" id="{73F9C3F3-5811-584C-B572-D2B41BC24538}"/>
              </a:ext>
            </a:extLst>
          </p:cNvPr>
          <p:cNvCxnSpPr>
            <a:cxnSpLocks/>
          </p:cNvCxnSpPr>
          <p:nvPr userDrawn="1"/>
        </p:nvCxnSpPr>
        <p:spPr>
          <a:xfrm>
            <a:off x="2001838" y="4247549"/>
            <a:ext cx="7142162"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68116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B4BE1A8-99A0-BE4B-B404-CE990ED5FA0C}" type="slidenum">
              <a:rPr lang="en-US" smtClean="0"/>
              <a:t>‹#›</a:t>
            </a:fld>
            <a:endParaRPr lang="en-US" dirty="0"/>
          </a:p>
        </p:txBody>
      </p:sp>
      <p:cxnSp>
        <p:nvCxnSpPr>
          <p:cNvPr id="5" name="Shape 99">
            <a:extLst>
              <a:ext uri="{FF2B5EF4-FFF2-40B4-BE49-F238E27FC236}">
                <a16:creationId xmlns:a16="http://schemas.microsoft.com/office/drawing/2014/main" id="{FBCB3143-DE69-EC4B-B9A7-A5F236D318EC}"/>
              </a:ext>
            </a:extLst>
          </p:cNvPr>
          <p:cNvCxnSpPr>
            <a:cxnSpLocks/>
          </p:cNvCxnSpPr>
          <p:nvPr userDrawn="1"/>
        </p:nvCxnSpPr>
        <p:spPr>
          <a:xfrm>
            <a:off x="623888" y="4593256"/>
            <a:ext cx="788670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8184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B4BE1A8-99A0-BE4B-B404-CE990ED5FA0C}" type="slidenum">
              <a:rPr lang="en-US" smtClean="0"/>
              <a:t>‹#›</a:t>
            </a:fld>
            <a:endParaRPr lang="en-US"/>
          </a:p>
        </p:txBody>
      </p:sp>
      <p:cxnSp>
        <p:nvCxnSpPr>
          <p:cNvPr id="8" name="Shape 99">
            <a:extLst>
              <a:ext uri="{FF2B5EF4-FFF2-40B4-BE49-F238E27FC236}">
                <a16:creationId xmlns:a16="http://schemas.microsoft.com/office/drawing/2014/main" id="{F2A60DF1-AC17-334C-AB1A-1C61E380AD4F}"/>
              </a:ext>
            </a:extLst>
          </p:cNvPr>
          <p:cNvCxnSpPr>
            <a:cxnSpLocks/>
          </p:cNvCxnSpPr>
          <p:nvPr userDrawn="1"/>
        </p:nvCxnSpPr>
        <p:spPr>
          <a:xfrm>
            <a:off x="739036" y="1394181"/>
            <a:ext cx="8404964"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6931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B4BE1A8-99A0-BE4B-B404-CE990ED5FA0C}" type="slidenum">
              <a:rPr lang="en-US" smtClean="0"/>
              <a:t>‹#›</a:t>
            </a:fld>
            <a:endParaRPr lang="en-US"/>
          </a:p>
        </p:txBody>
      </p:sp>
      <p:cxnSp>
        <p:nvCxnSpPr>
          <p:cNvPr id="11" name="Shape 99">
            <a:extLst>
              <a:ext uri="{FF2B5EF4-FFF2-40B4-BE49-F238E27FC236}">
                <a16:creationId xmlns:a16="http://schemas.microsoft.com/office/drawing/2014/main" id="{7F3257F9-C039-274D-8A74-7D0EF8379403}"/>
              </a:ext>
            </a:extLst>
          </p:cNvPr>
          <p:cNvCxnSpPr>
            <a:cxnSpLocks/>
          </p:cNvCxnSpPr>
          <p:nvPr userDrawn="1"/>
        </p:nvCxnSpPr>
        <p:spPr>
          <a:xfrm>
            <a:off x="739036" y="1394181"/>
            <a:ext cx="8404964"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61446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EB4BE1A8-99A0-BE4B-B404-CE990ED5FA0C}" type="slidenum">
              <a:rPr lang="en-US" smtClean="0"/>
              <a:t>‹#›</a:t>
            </a:fld>
            <a:endParaRPr lang="en-US"/>
          </a:p>
        </p:txBody>
      </p:sp>
      <p:cxnSp>
        <p:nvCxnSpPr>
          <p:cNvPr id="4" name="Shape 99">
            <a:extLst>
              <a:ext uri="{FF2B5EF4-FFF2-40B4-BE49-F238E27FC236}">
                <a16:creationId xmlns:a16="http://schemas.microsoft.com/office/drawing/2014/main" id="{769E5125-1E40-6543-8048-4D57802CFA2D}"/>
              </a:ext>
            </a:extLst>
          </p:cNvPr>
          <p:cNvCxnSpPr>
            <a:cxnSpLocks/>
          </p:cNvCxnSpPr>
          <p:nvPr userDrawn="1"/>
        </p:nvCxnSpPr>
        <p:spPr>
          <a:xfrm>
            <a:off x="739036" y="1394181"/>
            <a:ext cx="8404964"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752502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EB4BE1A8-99A0-BE4B-B404-CE990ED5FA0C}" type="slidenum">
              <a:rPr lang="en-US" smtClean="0"/>
              <a:t>‹#›</a:t>
            </a:fld>
            <a:endParaRPr lang="en-US"/>
          </a:p>
        </p:txBody>
      </p:sp>
      <p:cxnSp>
        <p:nvCxnSpPr>
          <p:cNvPr id="6" name="Shape 99">
            <a:extLst>
              <a:ext uri="{FF2B5EF4-FFF2-40B4-BE49-F238E27FC236}">
                <a16:creationId xmlns:a16="http://schemas.microsoft.com/office/drawing/2014/main" id="{970BBB3D-973F-764A-93EF-C35F8EEE4DB1}"/>
              </a:ext>
            </a:extLst>
          </p:cNvPr>
          <p:cNvCxnSpPr>
            <a:cxnSpLocks/>
          </p:cNvCxnSpPr>
          <p:nvPr userDrawn="1"/>
        </p:nvCxnSpPr>
        <p:spPr>
          <a:xfrm>
            <a:off x="641176" y="2069926"/>
            <a:ext cx="293784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42265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B4BE1A8-99A0-BE4B-B404-CE990ED5FA0C}" type="slidenum">
              <a:rPr lang="en-US" smtClean="0"/>
              <a:t>‹#›</a:t>
            </a:fld>
            <a:endParaRPr lang="en-US"/>
          </a:p>
        </p:txBody>
      </p:sp>
      <p:cxnSp>
        <p:nvCxnSpPr>
          <p:cNvPr id="6" name="Shape 99">
            <a:extLst>
              <a:ext uri="{FF2B5EF4-FFF2-40B4-BE49-F238E27FC236}">
                <a16:creationId xmlns:a16="http://schemas.microsoft.com/office/drawing/2014/main" id="{190053A5-9180-F140-9E23-09C614372B82}"/>
              </a:ext>
            </a:extLst>
          </p:cNvPr>
          <p:cNvCxnSpPr>
            <a:cxnSpLocks/>
          </p:cNvCxnSpPr>
          <p:nvPr userDrawn="1"/>
        </p:nvCxnSpPr>
        <p:spPr>
          <a:xfrm>
            <a:off x="629841" y="2061192"/>
            <a:ext cx="2949178"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460535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16752" y="6152495"/>
            <a:ext cx="499248" cy="365125"/>
          </a:xfrm>
          <a:prstGeom prst="rect">
            <a:avLst/>
          </a:prstGeom>
        </p:spPr>
        <p:txBody>
          <a:bodyPr vert="horz" lIns="91440" tIns="45720" rIns="91440" bIns="45720" rtlCol="0" anchor="ctr"/>
          <a:lstStyle>
            <a:lvl1pPr algn="l">
              <a:defRPr sz="1800">
                <a:solidFill>
                  <a:schemeClr val="tx1">
                    <a:tint val="75000"/>
                  </a:schemeClr>
                </a:solidFill>
                <a:latin typeface="Calibri" panose="020F0502020204030204" pitchFamily="34" charset="0"/>
                <a:cs typeface="Calibri" panose="020F0502020204030204" pitchFamily="34" charset="0"/>
              </a:defRPr>
            </a:lvl1pPr>
          </a:lstStyle>
          <a:p>
            <a:fld id="{EB4BE1A8-99A0-BE4B-B404-CE990ED5FA0C}" type="slidenum">
              <a:rPr lang="en-US" smtClean="0"/>
              <a:pPr/>
              <a:t>‹#›</a:t>
            </a:fld>
            <a:endParaRPr lang="en-US" dirty="0"/>
          </a:p>
        </p:txBody>
      </p:sp>
      <p:pic>
        <p:nvPicPr>
          <p:cNvPr id="8" name="Picture 7">
            <a:extLst>
              <a:ext uri="{FF2B5EF4-FFF2-40B4-BE49-F238E27FC236}">
                <a16:creationId xmlns:a16="http://schemas.microsoft.com/office/drawing/2014/main" id="{21DB9F28-2F01-2247-B096-1F57AA5E2EC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304189" y="5761972"/>
            <a:ext cx="2211161" cy="642674"/>
          </a:xfrm>
          <a:prstGeom prst="rect">
            <a:avLst/>
          </a:prstGeom>
        </p:spPr>
      </p:pic>
    </p:spTree>
    <p:extLst>
      <p:ext uri="{BB962C8B-B14F-4D97-AF65-F5344CB8AC3E}">
        <p14:creationId xmlns:p14="http://schemas.microsoft.com/office/powerpoint/2010/main" val="3070234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 id="2147483666"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0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mma.maryland.gov/page.aspx/en/rfp/request_browse_public"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health.maryland.gov/mhhd/Pages/MHHD-Grant-Documents.aspx"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mdprocurement.freshdesk.com/support/solutions/articles/70000592965-responding-to-solicitations-ifb-vendor-"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4D9FBF1-73AE-094E-92E1-834ED740D81F}"/>
              </a:ext>
            </a:extLst>
          </p:cNvPr>
          <p:cNvSpPr>
            <a:spLocks noGrp="1"/>
          </p:cNvSpPr>
          <p:nvPr>
            <p:ph type="ctrTitle"/>
          </p:nvPr>
        </p:nvSpPr>
        <p:spPr>
          <a:xfrm>
            <a:off x="-56645" y="1934616"/>
            <a:ext cx="9144000" cy="2137722"/>
          </a:xfrm>
        </p:spPr>
        <p:txBody>
          <a:bodyPr>
            <a:normAutofit fontScale="90000"/>
          </a:bodyPr>
          <a:lstStyle/>
          <a:p>
            <a:pPr>
              <a:lnSpc>
                <a:spcPct val="100000"/>
              </a:lnSpc>
            </a:pPr>
            <a:br>
              <a:rPr lang="en-US" sz="3100" dirty="0"/>
            </a:br>
            <a:br>
              <a:rPr lang="en-US" sz="3100" dirty="0"/>
            </a:br>
            <a:r>
              <a:rPr lang="en-US" sz="3100" dirty="0"/>
              <a:t>MHHD Social Determinants of Health (SDOH)</a:t>
            </a:r>
            <a:br>
              <a:rPr lang="en-US" sz="3100" dirty="0"/>
            </a:br>
            <a:r>
              <a:rPr lang="en-US" sz="3100" dirty="0"/>
              <a:t>and Obesity Grant Program</a:t>
            </a:r>
            <a:br>
              <a:rPr lang="en-US" sz="2200" i="1" dirty="0"/>
            </a:br>
            <a:br>
              <a:rPr lang="en-US" sz="2200" i="1" dirty="0"/>
            </a:br>
            <a:r>
              <a:rPr lang="en-US" sz="3200" dirty="0"/>
              <a:t>Pre-Application Webinar for</a:t>
            </a:r>
            <a:br>
              <a:rPr lang="en-US" sz="3200" dirty="0"/>
            </a:br>
            <a:r>
              <a:rPr lang="en-US" sz="3200" dirty="0"/>
              <a:t>FY 2026 SDOH Grant Program Awards</a:t>
            </a:r>
          </a:p>
        </p:txBody>
      </p:sp>
      <p:sp>
        <p:nvSpPr>
          <p:cNvPr id="12" name="Subtitle 11">
            <a:extLst>
              <a:ext uri="{FF2B5EF4-FFF2-40B4-BE49-F238E27FC236}">
                <a16:creationId xmlns:a16="http://schemas.microsoft.com/office/drawing/2014/main" id="{9204BC9C-1D50-5943-B6B1-C971A2D1E71F}"/>
              </a:ext>
            </a:extLst>
          </p:cNvPr>
          <p:cNvSpPr>
            <a:spLocks noGrp="1"/>
          </p:cNvSpPr>
          <p:nvPr>
            <p:ph type="subTitle" idx="1"/>
          </p:nvPr>
        </p:nvSpPr>
        <p:spPr>
          <a:xfrm>
            <a:off x="685800" y="4273978"/>
            <a:ext cx="7772400" cy="1385417"/>
          </a:xfrm>
        </p:spPr>
        <p:txBody>
          <a:bodyPr>
            <a:normAutofit/>
          </a:bodyPr>
          <a:lstStyle/>
          <a:p>
            <a:r>
              <a:rPr lang="en-US" dirty="0"/>
              <a:t>Office of Minority Health and Health Disparities</a:t>
            </a:r>
          </a:p>
          <a:p>
            <a:r>
              <a:rPr lang="en-US" dirty="0"/>
              <a:t>Maryland Department of Health</a:t>
            </a:r>
          </a:p>
        </p:txBody>
      </p:sp>
      <p:sp>
        <p:nvSpPr>
          <p:cNvPr id="13" name="Text Placeholder 12">
            <a:extLst>
              <a:ext uri="{FF2B5EF4-FFF2-40B4-BE49-F238E27FC236}">
                <a16:creationId xmlns:a16="http://schemas.microsoft.com/office/drawing/2014/main" id="{91A49DA3-7245-F141-BE1F-459AF9FED7FF}"/>
              </a:ext>
            </a:extLst>
          </p:cNvPr>
          <p:cNvSpPr>
            <a:spLocks noGrp="1"/>
          </p:cNvSpPr>
          <p:nvPr>
            <p:ph type="body" sz="quarter" idx="13"/>
          </p:nvPr>
        </p:nvSpPr>
        <p:spPr>
          <a:xfrm>
            <a:off x="629156" y="5055276"/>
            <a:ext cx="7772399" cy="400094"/>
          </a:xfrm>
        </p:spPr>
        <p:txBody>
          <a:bodyPr/>
          <a:lstStyle/>
          <a:p>
            <a:r>
              <a:rPr lang="en-US" b="1" dirty="0"/>
              <a:t>April 18, 2025</a:t>
            </a:r>
          </a:p>
        </p:txBody>
      </p:sp>
    </p:spTree>
    <p:extLst>
      <p:ext uri="{BB962C8B-B14F-4D97-AF65-F5344CB8AC3E}">
        <p14:creationId xmlns:p14="http://schemas.microsoft.com/office/powerpoint/2010/main" val="189865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txBox="1">
            <a:spLocks noGrp="1"/>
          </p:cNvSpPr>
          <p:nvPr>
            <p:ph type="title"/>
          </p:nvPr>
        </p:nvSpPr>
        <p:spPr>
          <a:xfrm>
            <a:off x="457200" y="274638"/>
            <a:ext cx="8229600" cy="803048"/>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Awards; Questions; Submission</a:t>
            </a:r>
            <a:endParaRPr u="sng" dirty="0">
              <a:latin typeface="Times New Roman" panose="02020603050405020304" pitchFamily="18" charset="0"/>
              <a:cs typeface="Times New Roman" panose="02020603050405020304" pitchFamily="18" charset="0"/>
            </a:endParaRPr>
          </a:p>
        </p:txBody>
      </p:sp>
      <p:cxnSp>
        <p:nvCxnSpPr>
          <p:cNvPr id="200" name="Google Shape;200;p6"/>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201" name="Google Shape;201;p6"/>
          <p:cNvSpPr txBox="1"/>
          <p:nvPr/>
        </p:nvSpPr>
        <p:spPr>
          <a:xfrm>
            <a:off x="-838200" y="6006306"/>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02" name="Google Shape;202;p6"/>
          <p:cNvSpPr txBox="1"/>
          <p:nvPr/>
        </p:nvSpPr>
        <p:spPr>
          <a:xfrm>
            <a:off x="0" y="1265817"/>
            <a:ext cx="8847466" cy="4552360"/>
          </a:xfrm>
          <a:prstGeom prst="rect">
            <a:avLst/>
          </a:prstGeom>
          <a:noFill/>
          <a:ln>
            <a:noFill/>
          </a:ln>
        </p:spPr>
        <p:txBody>
          <a:bodyPr spcFirstLastPara="1" wrap="square" lIns="91425" tIns="45700" rIns="91425" bIns="45700" anchor="ctr" anchorCtr="0">
            <a:spAutoFit/>
          </a:bodyPr>
          <a:lstStyle/>
          <a:p>
            <a:pPr marL="568960" marR="91440" indent="-285750">
              <a:lnSpc>
                <a:spcPct val="102000"/>
              </a:lnSpc>
              <a:spcBef>
                <a:spcPts val="0"/>
              </a:spcBef>
              <a:spcAft>
                <a:spcPts val="440"/>
              </a:spcAft>
              <a:buFont typeface="Arial" panose="020B0604020202020204" pitchFamily="34" charset="0"/>
              <a:buChar char="•"/>
            </a:pPr>
            <a:r>
              <a:rPr lang="en-US" sz="2000" dirty="0">
                <a:latin typeface="Times New Roman" panose="02020603050405020304" pitchFamily="18" charset="0"/>
              </a:rPr>
              <a:t>We intend to make 15 to 25 awards of $50,000 to $200,000 each based on this RFA.  Proposal budgets should not exceed $200,000.</a:t>
            </a:r>
          </a:p>
          <a:p>
            <a:pPr marL="568960" marR="91440" indent="-285750">
              <a:lnSpc>
                <a:spcPct val="102000"/>
              </a:lnSpc>
              <a:spcAft>
                <a:spcPts val="440"/>
              </a:spcAft>
              <a:buFont typeface="Arial" panose="020B0604020202020204" pitchFamily="34" charset="0"/>
              <a:buChar char="•"/>
            </a:pPr>
            <a:endParaRPr lang="en-US" sz="1000" dirty="0">
              <a:effectLst/>
              <a:latin typeface="Times New Roman" panose="02020603050405020304" pitchFamily="18" charset="0"/>
              <a:ea typeface="Times New Roman" panose="02020603050405020304" pitchFamily="18" charset="0"/>
            </a:endParaRPr>
          </a:p>
          <a:p>
            <a:pPr marL="568960" marR="91440" indent="-285750">
              <a:lnSpc>
                <a:spcPct val="102000"/>
              </a:lnSpc>
              <a:spcAft>
                <a:spcPts val="440"/>
              </a:spcAft>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Written questions from prospective Applicants will be accepted by the Contract Officer and Grant Monitor. Questions </a:t>
            </a:r>
            <a:r>
              <a:rPr lang="en-US" sz="2000" b="1" dirty="0">
                <a:effectLst/>
                <a:latin typeface="Times New Roman" panose="02020603050405020304" pitchFamily="18" charset="0"/>
                <a:ea typeface="Times New Roman" panose="02020603050405020304" pitchFamily="18" charset="0"/>
              </a:rPr>
              <a:t>shall be submitted via e-mail </a:t>
            </a:r>
            <a:r>
              <a:rPr lang="en-US" sz="2000" u="sng" dirty="0">
                <a:solidFill>
                  <a:srgbClr val="1155CC"/>
                </a:solidFill>
                <a:effectLst/>
                <a:latin typeface="Times New Roman" panose="02020603050405020304" pitchFamily="18" charset="0"/>
                <a:ea typeface="Times New Roman" panose="02020603050405020304" pitchFamily="18" charset="0"/>
                <a:hlinkClick r:id="rId3"/>
              </a:rPr>
              <a:t>mdh.healthdisparitiesRFAapplications@maryland.gov</a:t>
            </a:r>
            <a:r>
              <a:rPr lang="en-US" sz="2000" dirty="0">
                <a:effectLst/>
                <a:latin typeface="Times New Roman" panose="02020603050405020304" pitchFamily="18" charset="0"/>
                <a:ea typeface="Times New Roman" panose="02020603050405020304" pitchFamily="18" charset="0"/>
              </a:rPr>
              <a:t> Please </a:t>
            </a:r>
            <a:r>
              <a:rPr lang="en-US" sz="2000" b="1" dirty="0">
                <a:effectLst/>
                <a:latin typeface="Times New Roman" panose="02020603050405020304" pitchFamily="18" charset="0"/>
                <a:ea typeface="Times New Roman" panose="02020603050405020304" pitchFamily="18" charset="0"/>
              </a:rPr>
              <a:t>include in the subject line the Solicitation Number, SDOH FY2026 and the applicant organization name.</a:t>
            </a:r>
          </a:p>
          <a:p>
            <a:pPr marL="283210" marR="91440">
              <a:lnSpc>
                <a:spcPct val="102000"/>
              </a:lnSpc>
              <a:spcAft>
                <a:spcPts val="440"/>
              </a:spcAft>
            </a:pPr>
            <a:endParaRPr lang="en-US" sz="1000" b="1" dirty="0">
              <a:effectLst/>
              <a:latin typeface="Times New Roman" panose="02020603050405020304" pitchFamily="18" charset="0"/>
              <a:ea typeface="Times New Roman" panose="02020603050405020304" pitchFamily="18" charset="0"/>
            </a:endParaRPr>
          </a:p>
          <a:p>
            <a:pPr marL="568960" marR="91440" indent="-285750">
              <a:lnSpc>
                <a:spcPct val="102000"/>
              </a:lnSpc>
              <a:spcBef>
                <a:spcPts val="0"/>
              </a:spcBef>
              <a:spcAft>
                <a:spcPts val="440"/>
              </a:spcAft>
              <a:buFont typeface="Arial" panose="020B0604020202020204" pitchFamily="34" charset="0"/>
              <a:buChar char="•"/>
              <a:tabLst>
                <a:tab pos="2352675" algn="l"/>
              </a:tabLst>
            </a:pPr>
            <a:r>
              <a:rPr lang="en-US" sz="2000" b="1" dirty="0">
                <a:latin typeface="Times New Roman" panose="02020603050405020304" pitchFamily="18" charset="0"/>
              </a:rPr>
              <a:t>Submit applications via </a:t>
            </a:r>
            <a:r>
              <a:rPr lang="en-US" sz="2000" dirty="0" err="1">
                <a:latin typeface="Times New Roman" panose="02020603050405020304" pitchFamily="18" charset="0"/>
              </a:rPr>
              <a:t>eMaryland</a:t>
            </a:r>
            <a:r>
              <a:rPr lang="en-US" sz="2000" dirty="0">
                <a:latin typeface="Times New Roman" panose="02020603050405020304" pitchFamily="18" charset="0"/>
              </a:rPr>
              <a:t> Marketplace Advantage (</a:t>
            </a:r>
            <a:r>
              <a:rPr lang="en-US" sz="2000" dirty="0" err="1">
                <a:latin typeface="Times New Roman" panose="02020603050405020304" pitchFamily="18" charset="0"/>
              </a:rPr>
              <a:t>eMMA</a:t>
            </a:r>
            <a:r>
              <a:rPr lang="en-US" sz="2000" dirty="0">
                <a:latin typeface="Times New Roman" panose="02020603050405020304" pitchFamily="18" charset="0"/>
              </a:rPr>
              <a:t>)</a:t>
            </a:r>
          </a:p>
          <a:p>
            <a:pPr marL="568960" marR="91440" indent="-285750">
              <a:lnSpc>
                <a:spcPct val="102000"/>
              </a:lnSpc>
              <a:spcAft>
                <a:spcPts val="440"/>
              </a:spcAft>
              <a:buFont typeface="Arial" panose="020B0604020202020204" pitchFamily="34" charset="0"/>
              <a:buChar char="•"/>
              <a:tabLst>
                <a:tab pos="2352675" algn="l"/>
              </a:tabLst>
            </a:pPr>
            <a:r>
              <a:rPr lang="en-US" sz="1800" b="1" dirty="0">
                <a:effectLst/>
                <a:highlight>
                  <a:srgbClr val="FFFF00"/>
                </a:highlight>
                <a:latin typeface="Times New Roman" panose="02020603050405020304" pitchFamily="18" charset="0"/>
                <a:ea typeface="Times New Roman" panose="02020603050405020304" pitchFamily="18" charset="0"/>
              </a:rPr>
              <a:t>Solicitation</a:t>
            </a:r>
            <a:r>
              <a:rPr lang="en-US" sz="1800" b="1" spc="-35" dirty="0">
                <a:effectLst/>
                <a:highlight>
                  <a:srgbClr val="FFFF00"/>
                </a:highlight>
                <a:latin typeface="Times New Roman" panose="02020603050405020304" pitchFamily="18" charset="0"/>
                <a:ea typeface="Times New Roman" panose="02020603050405020304" pitchFamily="18" charset="0"/>
              </a:rPr>
              <a:t> </a:t>
            </a:r>
            <a:r>
              <a:rPr lang="en-US" sz="1800" b="1" spc="-10" dirty="0">
                <a:effectLst/>
                <a:highlight>
                  <a:srgbClr val="FFFF00"/>
                </a:highlight>
                <a:latin typeface="Times New Roman" panose="02020603050405020304" pitchFamily="18" charset="0"/>
                <a:ea typeface="Times New Roman" panose="02020603050405020304" pitchFamily="18" charset="0"/>
              </a:rPr>
              <a:t>Number:</a:t>
            </a:r>
            <a:r>
              <a:rPr lang="en-US" sz="1800" b="1" dirty="0">
                <a:effectLst/>
                <a:highlight>
                  <a:srgbClr val="FFFF00"/>
                </a:highlight>
                <a:latin typeface="Times New Roman" panose="02020603050405020304" pitchFamily="18" charset="0"/>
                <a:ea typeface="Times New Roman" panose="02020603050405020304" pitchFamily="18" charset="0"/>
              </a:rPr>
              <a:t>	</a:t>
            </a:r>
            <a:r>
              <a:rPr lang="en-US" sz="1800" b="1" spc="-25" dirty="0">
                <a:effectLst/>
                <a:highlight>
                  <a:srgbClr val="FFFF00"/>
                </a:highlight>
                <a:latin typeface="Times New Roman" panose="02020603050405020304" pitchFamily="18" charset="0"/>
                <a:ea typeface="Times New Roman" panose="02020603050405020304" pitchFamily="18" charset="0"/>
              </a:rPr>
              <a:t>BPM050317</a:t>
            </a:r>
            <a:endParaRPr lang="en-US" sz="2000" dirty="0">
              <a:highlight>
                <a:srgbClr val="FFFF00"/>
              </a:highlight>
              <a:latin typeface="Times New Roman" panose="02020603050405020304" pitchFamily="18" charset="0"/>
            </a:endParaRPr>
          </a:p>
          <a:p>
            <a:pPr marL="568960" marR="91440" indent="-285750">
              <a:lnSpc>
                <a:spcPct val="102000"/>
              </a:lnSpc>
              <a:spcBef>
                <a:spcPts val="0"/>
              </a:spcBef>
              <a:spcAft>
                <a:spcPts val="440"/>
              </a:spcAft>
              <a:buFont typeface="Arial" panose="020B0604020202020204" pitchFamily="34" charset="0"/>
              <a:buChar char="•"/>
            </a:pPr>
            <a:r>
              <a:rPr lang="en-US" sz="2000" b="1" dirty="0">
                <a:highlight>
                  <a:srgbClr val="FFFF00"/>
                </a:highlight>
                <a:latin typeface="Times New Roman" panose="02020603050405020304" pitchFamily="18" charset="0"/>
              </a:rPr>
              <a:t>Closing Date and Time: </a:t>
            </a:r>
            <a:r>
              <a:rPr lang="en-US" sz="2000" dirty="0">
                <a:highlight>
                  <a:srgbClr val="FFFF00"/>
                </a:highlight>
                <a:latin typeface="Times New Roman" panose="02020603050405020304" pitchFamily="18" charset="0"/>
              </a:rPr>
              <a:t>Monday. May 5, 2025, at 5:00 p.m.</a:t>
            </a:r>
            <a:endParaRPr lang="en-US" sz="2000" dirty="0">
              <a:solidFill>
                <a:srgbClr val="000000"/>
              </a:solidFill>
              <a:latin typeface="Times New Roman" panose="02020603050405020304" pitchFamily="18" charset="0"/>
              <a:cs typeface="Times New Roman" panose="02020603050405020304" pitchFamily="18" charset="0"/>
            </a:endParaRPr>
          </a:p>
          <a:p>
            <a:pPr marL="283210" marR="91440">
              <a:lnSpc>
                <a:spcPct val="102000"/>
              </a:lnSpc>
              <a:spcBef>
                <a:spcPts val="0"/>
              </a:spcBef>
              <a:spcAft>
                <a:spcPts val="440"/>
              </a:spcAft>
            </a:pPr>
            <a:r>
              <a:rPr lang="en-US" sz="2000" b="1" u="sng" dirty="0">
                <a:solidFill>
                  <a:srgbClr val="000000"/>
                </a:solidFill>
                <a:highlight>
                  <a:srgbClr val="FFFF00"/>
                </a:highlight>
                <a:latin typeface="Times New Roman" panose="02020603050405020304" pitchFamily="18" charset="0"/>
                <a:cs typeface="Times New Roman" panose="02020603050405020304" pitchFamily="18" charset="0"/>
              </a:rPr>
              <a:t>Confirm that you see the submission portal in </a:t>
            </a:r>
            <a:r>
              <a:rPr lang="en-US" sz="2000" b="1" u="sng" dirty="0" err="1">
                <a:solidFill>
                  <a:srgbClr val="000000"/>
                </a:solidFill>
                <a:highlight>
                  <a:srgbClr val="FFFF00"/>
                </a:highlight>
                <a:latin typeface="Times New Roman" panose="02020603050405020304" pitchFamily="18" charset="0"/>
                <a:cs typeface="Times New Roman" panose="02020603050405020304" pitchFamily="18" charset="0"/>
              </a:rPr>
              <a:t>eMMA</a:t>
            </a:r>
            <a:r>
              <a:rPr lang="en-US" sz="2000" b="1" u="sng" dirty="0">
                <a:solidFill>
                  <a:srgbClr val="000000"/>
                </a:solidFill>
                <a:highlight>
                  <a:srgbClr val="FFFF00"/>
                </a:highlight>
                <a:latin typeface="Times New Roman" panose="02020603050405020304" pitchFamily="18" charset="0"/>
                <a:cs typeface="Times New Roman" panose="02020603050405020304" pitchFamily="18" charset="0"/>
              </a:rPr>
              <a:t> well in advance of the deadline!</a:t>
            </a:r>
            <a:r>
              <a:rPr lang="en-US" sz="2000" b="1" dirty="0">
                <a:solidFill>
                  <a:srgbClr val="000000"/>
                </a:solidFill>
                <a:highlight>
                  <a:srgbClr val="FFFF00"/>
                </a:highlight>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We are unable to accept applications after the </a:t>
            </a:r>
            <a:r>
              <a:rPr lang="en-US" sz="2000" b="1" dirty="0" err="1">
                <a:solidFill>
                  <a:srgbClr val="000000"/>
                </a:solidFill>
                <a:latin typeface="Times New Roman" panose="02020603050405020304" pitchFamily="18" charset="0"/>
                <a:cs typeface="Times New Roman" panose="02020603050405020304" pitchFamily="18" charset="0"/>
              </a:rPr>
              <a:t>eMMA</a:t>
            </a:r>
            <a:r>
              <a:rPr lang="en-US" sz="2000" b="1" dirty="0">
                <a:solidFill>
                  <a:srgbClr val="000000"/>
                </a:solidFill>
                <a:latin typeface="Times New Roman" panose="02020603050405020304" pitchFamily="18" charset="0"/>
                <a:cs typeface="Times New Roman" panose="02020603050405020304" pitchFamily="18" charset="0"/>
              </a:rPr>
              <a:t> deadline.</a:t>
            </a:r>
            <a:endParaRPr lang="en-US" sz="2800" b="1" dirty="0">
              <a:solidFill>
                <a:srgbClr val="00000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F02D014-5958-01D5-C629-0D667A58EBF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558922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261D-C83C-A29D-B5D7-B19000BF0084}"/>
              </a:ext>
            </a:extLst>
          </p:cNvPr>
          <p:cNvSpPr>
            <a:spLocks noGrp="1"/>
          </p:cNvSpPr>
          <p:nvPr>
            <p:ph type="title"/>
          </p:nvPr>
        </p:nvSpPr>
        <p:spPr>
          <a:xfrm>
            <a:off x="457200" y="122907"/>
            <a:ext cx="8228013" cy="909705"/>
          </a:xfrm>
        </p:spPr>
        <p:txBody>
          <a:bodyPr/>
          <a:lstStyle/>
          <a:p>
            <a:r>
              <a:rPr lang="en-US" sz="3600" u="sng" dirty="0">
                <a:latin typeface="Times New Roman" panose="02020603050405020304" pitchFamily="18" charset="0"/>
                <a:cs typeface="Times New Roman" panose="02020603050405020304" pitchFamily="18" charset="0"/>
              </a:rPr>
              <a:t>Finding the RFA in </a:t>
            </a:r>
            <a:r>
              <a:rPr lang="en-US" sz="3600" u="sng" dirty="0" err="1">
                <a:latin typeface="Times New Roman" panose="02020603050405020304" pitchFamily="18" charset="0"/>
                <a:cs typeface="Times New Roman" panose="02020603050405020304" pitchFamily="18" charset="0"/>
              </a:rPr>
              <a:t>eMMA</a:t>
            </a:r>
            <a:br>
              <a:rPr lang="en-US" sz="3600" u="sng" dirty="0">
                <a:latin typeface="Times New Roman" panose="02020603050405020304" pitchFamily="18" charset="0"/>
                <a:cs typeface="Times New Roman" panose="02020603050405020304" pitchFamily="18" charset="0"/>
              </a:rPr>
            </a:br>
            <a:r>
              <a:rPr lang="en-US" sz="2000" i="1" u="sng" dirty="0">
                <a:latin typeface="Times New Roman" panose="02020603050405020304" pitchFamily="18" charset="0"/>
                <a:cs typeface="Times New Roman" panose="02020603050405020304" pitchFamily="18" charset="0"/>
                <a:hlinkClick r:id="rId2"/>
              </a:rPr>
              <a:t>https://emma.maryland.gov/page.aspx/en/rfp/request_browse_public</a:t>
            </a:r>
            <a:endParaRPr lang="en-US" sz="2000" i="1" u="sng"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926EAA5-2AFE-2E3F-0554-F1DFE1AF2F2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a:t>
            </a:fld>
            <a:endParaRPr lang="en-US"/>
          </a:p>
        </p:txBody>
      </p:sp>
      <p:pic>
        <p:nvPicPr>
          <p:cNvPr id="8" name="Picture 7">
            <a:extLst>
              <a:ext uri="{FF2B5EF4-FFF2-40B4-BE49-F238E27FC236}">
                <a16:creationId xmlns:a16="http://schemas.microsoft.com/office/drawing/2014/main" id="{0E0296A5-242B-8E82-7B3E-5CB2A9FAC6E3}"/>
              </a:ext>
            </a:extLst>
          </p:cNvPr>
          <p:cNvPicPr>
            <a:picLocks noChangeAspect="1"/>
          </p:cNvPicPr>
          <p:nvPr/>
        </p:nvPicPr>
        <p:blipFill>
          <a:blip r:embed="rId3"/>
          <a:stretch>
            <a:fillRect/>
          </a:stretch>
        </p:blipFill>
        <p:spPr>
          <a:xfrm>
            <a:off x="0" y="1344763"/>
            <a:ext cx="9144000" cy="4168473"/>
          </a:xfrm>
          <a:prstGeom prst="rect">
            <a:avLst/>
          </a:prstGeom>
        </p:spPr>
      </p:pic>
      <p:sp>
        <p:nvSpPr>
          <p:cNvPr id="9" name="TextBox 8">
            <a:extLst>
              <a:ext uri="{FF2B5EF4-FFF2-40B4-BE49-F238E27FC236}">
                <a16:creationId xmlns:a16="http://schemas.microsoft.com/office/drawing/2014/main" id="{B89A170A-E6B6-7E3E-2F85-151471A3B0BB}"/>
              </a:ext>
            </a:extLst>
          </p:cNvPr>
          <p:cNvSpPr txBox="1"/>
          <p:nvPr/>
        </p:nvSpPr>
        <p:spPr>
          <a:xfrm>
            <a:off x="4703976" y="1032613"/>
            <a:ext cx="4443076" cy="369332"/>
          </a:xfrm>
          <a:prstGeom prst="rect">
            <a:avLst/>
          </a:prstGeom>
          <a:noFill/>
        </p:spPr>
        <p:txBody>
          <a:bodyPr wrap="none" rtlCol="0">
            <a:spAutoFit/>
          </a:bodyPr>
          <a:lstStyle/>
          <a:p>
            <a:r>
              <a:rPr lang="en-US" dirty="0"/>
              <a:t>Go to the “Public Solicitations” part of </a:t>
            </a:r>
            <a:r>
              <a:rPr lang="en-US" dirty="0" err="1"/>
              <a:t>eMMA</a:t>
            </a:r>
            <a:endParaRPr lang="en-US" dirty="0"/>
          </a:p>
        </p:txBody>
      </p:sp>
      <p:cxnSp>
        <p:nvCxnSpPr>
          <p:cNvPr id="11" name="Straight Arrow Connector 10">
            <a:extLst>
              <a:ext uri="{FF2B5EF4-FFF2-40B4-BE49-F238E27FC236}">
                <a16:creationId xmlns:a16="http://schemas.microsoft.com/office/drawing/2014/main" id="{01E98D8D-68F2-FF29-D211-819BA7F60617}"/>
              </a:ext>
            </a:extLst>
          </p:cNvPr>
          <p:cNvCxnSpPr>
            <a:cxnSpLocks/>
          </p:cNvCxnSpPr>
          <p:nvPr/>
        </p:nvCxnSpPr>
        <p:spPr>
          <a:xfrm flipH="1">
            <a:off x="4571206" y="1344763"/>
            <a:ext cx="227037" cy="4086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1C70FEE-3E89-2EE2-AAFB-6C979C0B60A1}"/>
              </a:ext>
            </a:extLst>
          </p:cNvPr>
          <p:cNvCxnSpPr>
            <a:cxnSpLocks/>
          </p:cNvCxnSpPr>
          <p:nvPr/>
        </p:nvCxnSpPr>
        <p:spPr>
          <a:xfrm flipH="1">
            <a:off x="2658359" y="1344763"/>
            <a:ext cx="2139884" cy="77299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A2FB248-8984-D578-F090-508046EEA75C}"/>
              </a:ext>
            </a:extLst>
          </p:cNvPr>
          <p:cNvSpPr txBox="1"/>
          <p:nvPr/>
        </p:nvSpPr>
        <p:spPr>
          <a:xfrm>
            <a:off x="2056615" y="2666701"/>
            <a:ext cx="5712782" cy="369332"/>
          </a:xfrm>
          <a:prstGeom prst="rect">
            <a:avLst/>
          </a:prstGeom>
          <a:noFill/>
        </p:spPr>
        <p:txBody>
          <a:bodyPr wrap="none" rtlCol="0">
            <a:spAutoFit/>
          </a:bodyPr>
          <a:lstStyle/>
          <a:p>
            <a:r>
              <a:rPr lang="en-US" dirty="0"/>
              <a:t>Enter our Solicitation Number (no spaces), then click search</a:t>
            </a:r>
          </a:p>
        </p:txBody>
      </p:sp>
      <p:cxnSp>
        <p:nvCxnSpPr>
          <p:cNvPr id="19" name="Straight Arrow Connector 18">
            <a:extLst>
              <a:ext uri="{FF2B5EF4-FFF2-40B4-BE49-F238E27FC236}">
                <a16:creationId xmlns:a16="http://schemas.microsoft.com/office/drawing/2014/main" id="{84B332E1-587D-D1F8-3B10-00527BE967BB}"/>
              </a:ext>
            </a:extLst>
          </p:cNvPr>
          <p:cNvCxnSpPr>
            <a:cxnSpLocks/>
          </p:cNvCxnSpPr>
          <p:nvPr/>
        </p:nvCxnSpPr>
        <p:spPr>
          <a:xfrm flipH="1">
            <a:off x="999241" y="2851367"/>
            <a:ext cx="1057374" cy="11807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D15A71C-1C8B-B21D-1692-B6AE30F5F488}"/>
              </a:ext>
            </a:extLst>
          </p:cNvPr>
          <p:cNvCxnSpPr>
            <a:cxnSpLocks/>
          </p:cNvCxnSpPr>
          <p:nvPr/>
        </p:nvCxnSpPr>
        <p:spPr>
          <a:xfrm flipH="1">
            <a:off x="4176074" y="3005567"/>
            <a:ext cx="2377126" cy="18069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3FEE9DB-B22D-9A94-3FA4-6CE39C30144E}"/>
              </a:ext>
            </a:extLst>
          </p:cNvPr>
          <p:cNvSpPr txBox="1"/>
          <p:nvPr/>
        </p:nvSpPr>
        <p:spPr>
          <a:xfrm>
            <a:off x="5627802" y="3589085"/>
            <a:ext cx="1707968" cy="369332"/>
          </a:xfrm>
          <a:prstGeom prst="rect">
            <a:avLst/>
          </a:prstGeom>
          <a:noFill/>
        </p:spPr>
        <p:txBody>
          <a:bodyPr wrap="none" rtlCol="0">
            <a:spAutoFit/>
          </a:bodyPr>
          <a:lstStyle/>
          <a:p>
            <a:r>
              <a:rPr lang="en-US" dirty="0"/>
              <a:t>You will get this:</a:t>
            </a:r>
          </a:p>
        </p:txBody>
      </p:sp>
      <p:cxnSp>
        <p:nvCxnSpPr>
          <p:cNvPr id="5" name="Straight Arrow Connector 4">
            <a:extLst>
              <a:ext uri="{FF2B5EF4-FFF2-40B4-BE49-F238E27FC236}">
                <a16:creationId xmlns:a16="http://schemas.microsoft.com/office/drawing/2014/main" id="{DC592EB3-1A83-9F84-0641-076EE9ADA3AC}"/>
              </a:ext>
            </a:extLst>
          </p:cNvPr>
          <p:cNvCxnSpPr>
            <a:cxnSpLocks/>
          </p:cNvCxnSpPr>
          <p:nvPr/>
        </p:nvCxnSpPr>
        <p:spPr>
          <a:xfrm flipH="1">
            <a:off x="2545237" y="3810786"/>
            <a:ext cx="3082565" cy="91204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E070BBB-FCB9-BF8C-D0F1-72B6DDFBBEF9}"/>
              </a:ext>
            </a:extLst>
          </p:cNvPr>
          <p:cNvSpPr txBox="1"/>
          <p:nvPr/>
        </p:nvSpPr>
        <p:spPr>
          <a:xfrm>
            <a:off x="1305612" y="5692844"/>
            <a:ext cx="3934923" cy="369332"/>
          </a:xfrm>
          <a:prstGeom prst="rect">
            <a:avLst/>
          </a:prstGeom>
          <a:noFill/>
        </p:spPr>
        <p:txBody>
          <a:bodyPr wrap="none" rtlCol="0">
            <a:spAutoFit/>
          </a:bodyPr>
          <a:lstStyle/>
          <a:p>
            <a:r>
              <a:rPr lang="en-US" dirty="0"/>
              <a:t>Click on the title to open the solicitation</a:t>
            </a:r>
          </a:p>
        </p:txBody>
      </p:sp>
      <p:cxnSp>
        <p:nvCxnSpPr>
          <p:cNvPr id="12" name="Straight Arrow Connector 11">
            <a:extLst>
              <a:ext uri="{FF2B5EF4-FFF2-40B4-BE49-F238E27FC236}">
                <a16:creationId xmlns:a16="http://schemas.microsoft.com/office/drawing/2014/main" id="{E4DA7D8A-BDD8-7829-7F47-2DD4011438BD}"/>
              </a:ext>
            </a:extLst>
          </p:cNvPr>
          <p:cNvCxnSpPr>
            <a:cxnSpLocks/>
          </p:cNvCxnSpPr>
          <p:nvPr/>
        </p:nvCxnSpPr>
        <p:spPr>
          <a:xfrm flipH="1" flipV="1">
            <a:off x="1078575" y="5090474"/>
            <a:ext cx="227037" cy="59920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697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txBox="1">
            <a:spLocks noGrp="1"/>
          </p:cNvSpPr>
          <p:nvPr>
            <p:ph type="title"/>
          </p:nvPr>
        </p:nvSpPr>
        <p:spPr>
          <a:xfrm>
            <a:off x="457200" y="19264"/>
            <a:ext cx="8229600" cy="1277635"/>
          </a:xfrm>
          <a:prstGeom prst="rect">
            <a:avLst/>
          </a:prstGeom>
          <a:noFill/>
          <a:ln>
            <a:noFill/>
          </a:ln>
        </p:spPr>
        <p:txBody>
          <a:bodyPr spcFirstLastPara="1" wrap="square" lIns="90000" tIns="45000" rIns="90000" bIns="45000" anchor="t" anchorCtr="0">
            <a:noAutofit/>
          </a:bodyPr>
          <a:lstStyle/>
          <a:p>
            <a:pPr>
              <a:lnSpc>
                <a:spcPct val="100000"/>
              </a:lnSpc>
            </a:pPr>
            <a:r>
              <a:rPr lang="en-US" sz="4400" u="sng" dirty="0">
                <a:latin typeface="Times New Roman" panose="02020603050405020304" pitchFamily="18" charset="0"/>
                <a:cs typeface="Times New Roman" panose="02020603050405020304" pitchFamily="18" charset="0"/>
              </a:rPr>
              <a:t>Submission</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br>
              <a:rPr lang="en-US" u="sng" dirty="0">
                <a:latin typeface="Times New Roman" panose="02020603050405020304" pitchFamily="18" charset="0"/>
                <a:cs typeface="Times New Roman" panose="02020603050405020304" pitchFamily="18" charset="0"/>
              </a:rPr>
            </a:br>
            <a:r>
              <a:rPr lang="en-US" sz="2700" b="0" dirty="0">
                <a:latin typeface="Times New Roman" panose="02020603050405020304" pitchFamily="18" charset="0"/>
                <a:cs typeface="Times New Roman" panose="02020603050405020304" pitchFamily="18" charset="0"/>
              </a:rPr>
              <a:t>You will only see one document upload window in </a:t>
            </a:r>
            <a:r>
              <a:rPr lang="en-US" sz="2700" b="0" dirty="0" err="1">
                <a:latin typeface="Times New Roman" panose="02020603050405020304" pitchFamily="18" charset="0"/>
                <a:cs typeface="Times New Roman" panose="02020603050405020304" pitchFamily="18" charset="0"/>
              </a:rPr>
              <a:t>eMMA</a:t>
            </a:r>
            <a:r>
              <a:rPr lang="en-US" sz="2700" b="0" dirty="0">
                <a:latin typeface="Times New Roman" panose="02020603050405020304" pitchFamily="18" charset="0"/>
                <a:cs typeface="Times New Roman" panose="02020603050405020304" pitchFamily="18" charset="0"/>
              </a:rPr>
              <a:t>.</a:t>
            </a:r>
            <a:br>
              <a:rPr lang="en-US" sz="2700" b="0" dirty="0">
                <a:latin typeface="Times New Roman" panose="02020603050405020304" pitchFamily="18" charset="0"/>
                <a:cs typeface="Times New Roman" panose="02020603050405020304" pitchFamily="18" charset="0"/>
              </a:rPr>
            </a:br>
            <a:br>
              <a:rPr lang="en-US" sz="2700" b="0" dirty="0">
                <a:latin typeface="Times New Roman" panose="02020603050405020304" pitchFamily="18" charset="0"/>
                <a:cs typeface="Times New Roman" panose="02020603050405020304" pitchFamily="18" charset="0"/>
              </a:rPr>
            </a:br>
            <a:r>
              <a:rPr lang="en-US" sz="2700" b="0" dirty="0">
                <a:latin typeface="Times New Roman" panose="02020603050405020304" pitchFamily="18" charset="0"/>
                <a:cs typeface="Times New Roman" panose="02020603050405020304" pitchFamily="18" charset="0"/>
              </a:rPr>
              <a:t>You will upload both Volumes (Technical and Budget) in the one upload window (see next slide).</a:t>
            </a:r>
            <a:br>
              <a:rPr lang="en-US" sz="2700" b="0" dirty="0">
                <a:latin typeface="Times New Roman" panose="02020603050405020304" pitchFamily="18" charset="0"/>
                <a:cs typeface="Times New Roman" panose="02020603050405020304" pitchFamily="18" charset="0"/>
              </a:rPr>
            </a:br>
            <a:br>
              <a:rPr lang="en-US" sz="2700" b="0" dirty="0">
                <a:latin typeface="Times New Roman" panose="02020603050405020304" pitchFamily="18" charset="0"/>
                <a:cs typeface="Times New Roman" panose="02020603050405020304" pitchFamily="18" charset="0"/>
              </a:rPr>
            </a:br>
            <a:r>
              <a:rPr lang="en-US" sz="2700" b="0" dirty="0">
                <a:latin typeface="Times New Roman" panose="02020603050405020304" pitchFamily="18" charset="0"/>
                <a:cs typeface="Times New Roman" panose="02020603050405020304" pitchFamily="18" charset="0"/>
              </a:rPr>
              <a:t>The fillable forms downloaded from our website may be uploaded individually in their native format.</a:t>
            </a:r>
            <a:br>
              <a:rPr lang="en-US" sz="2700" b="0" dirty="0">
                <a:latin typeface="Times New Roman" panose="02020603050405020304" pitchFamily="18" charset="0"/>
                <a:cs typeface="Times New Roman" panose="02020603050405020304" pitchFamily="18" charset="0"/>
              </a:rPr>
            </a:br>
            <a:br>
              <a:rPr lang="en-US" sz="2700" b="0" dirty="0">
                <a:latin typeface="Times New Roman" panose="02020603050405020304" pitchFamily="18" charset="0"/>
                <a:cs typeface="Times New Roman" panose="02020603050405020304" pitchFamily="18" charset="0"/>
              </a:rPr>
            </a:br>
            <a:r>
              <a:rPr lang="en-US" sz="2000" b="0" dirty="0">
                <a:latin typeface="Times New Roman" panose="02020603050405020304" pitchFamily="18" charset="0"/>
                <a:cs typeface="Times New Roman" panose="02020603050405020304" pitchFamily="18" charset="0"/>
                <a:hlinkClick r:id="rId3"/>
              </a:rPr>
              <a:t>https://health.maryland.gov/mhhd/Pages/MHHD-Grant-Documents.aspx</a:t>
            </a:r>
            <a:br>
              <a:rPr lang="en-US" sz="2000" b="0" dirty="0">
                <a:latin typeface="Times New Roman" panose="02020603050405020304" pitchFamily="18" charset="0"/>
                <a:cs typeface="Times New Roman" panose="02020603050405020304" pitchFamily="18" charset="0"/>
              </a:rPr>
            </a:br>
            <a:endParaRPr sz="2000" b="0" dirty="0">
              <a:latin typeface="Times New Roman" panose="02020603050405020304" pitchFamily="18" charset="0"/>
              <a:cs typeface="Times New Roman" panose="02020603050405020304" pitchFamily="18" charset="0"/>
            </a:endParaRPr>
          </a:p>
        </p:txBody>
      </p:sp>
      <p:cxnSp>
        <p:nvCxnSpPr>
          <p:cNvPr id="200" name="Google Shape;200;p6"/>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201" name="Google Shape;201;p6"/>
          <p:cNvSpPr txBox="1"/>
          <p:nvPr/>
        </p:nvSpPr>
        <p:spPr>
          <a:xfrm>
            <a:off x="-838200" y="6006306"/>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94C6DCB7-4151-E19E-2829-0AB90FC94D2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2938873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cxnSp>
        <p:nvCxnSpPr>
          <p:cNvPr id="200" name="Google Shape;200;p6"/>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201" name="Google Shape;201;p6"/>
          <p:cNvSpPr txBox="1"/>
          <p:nvPr/>
        </p:nvSpPr>
        <p:spPr>
          <a:xfrm>
            <a:off x="-838200" y="6006306"/>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590C0600-4959-8233-91DA-BB18CD1810E5}"/>
              </a:ext>
            </a:extLst>
          </p:cNvPr>
          <p:cNvSpPr txBox="1"/>
          <p:nvPr/>
        </p:nvSpPr>
        <p:spPr>
          <a:xfrm>
            <a:off x="93401" y="361410"/>
            <a:ext cx="8957196" cy="307777"/>
          </a:xfrm>
          <a:prstGeom prst="rect">
            <a:avLst/>
          </a:prstGeom>
          <a:noFill/>
        </p:spPr>
        <p:txBody>
          <a:bodyPr wrap="none" rtlCol="0">
            <a:spAutoFit/>
          </a:bodyPr>
          <a:lstStyle/>
          <a:p>
            <a:r>
              <a:rPr lang="en-US" sz="1400" dirty="0">
                <a:hlinkClick r:id="rId3"/>
              </a:rPr>
              <a:t>https://mdprocurement.freshdesk.com/support/solutions/articles/70000592965-responding-to-solicitations-ifb-vendor-</a:t>
            </a:r>
            <a:endParaRPr lang="en-US" sz="1400" dirty="0"/>
          </a:p>
        </p:txBody>
      </p:sp>
      <p:pic>
        <p:nvPicPr>
          <p:cNvPr id="4" name="Picture 3">
            <a:extLst>
              <a:ext uri="{FF2B5EF4-FFF2-40B4-BE49-F238E27FC236}">
                <a16:creationId xmlns:a16="http://schemas.microsoft.com/office/drawing/2014/main" id="{16889F64-8D74-E742-9835-0C4D2D78468E}"/>
              </a:ext>
            </a:extLst>
          </p:cNvPr>
          <p:cNvPicPr>
            <a:picLocks noChangeAspect="1"/>
          </p:cNvPicPr>
          <p:nvPr/>
        </p:nvPicPr>
        <p:blipFill>
          <a:blip r:embed="rId4"/>
          <a:stretch>
            <a:fillRect/>
          </a:stretch>
        </p:blipFill>
        <p:spPr>
          <a:xfrm>
            <a:off x="348793" y="685644"/>
            <a:ext cx="8701806" cy="5105886"/>
          </a:xfrm>
          <a:prstGeom prst="rect">
            <a:avLst/>
          </a:prstGeom>
        </p:spPr>
      </p:pic>
      <p:sp>
        <p:nvSpPr>
          <p:cNvPr id="5" name="TextBox 4">
            <a:extLst>
              <a:ext uri="{FF2B5EF4-FFF2-40B4-BE49-F238E27FC236}">
                <a16:creationId xmlns:a16="http://schemas.microsoft.com/office/drawing/2014/main" id="{A52C9723-E860-DDFC-A39A-97EB4904F2AC}"/>
              </a:ext>
            </a:extLst>
          </p:cNvPr>
          <p:cNvSpPr txBox="1"/>
          <p:nvPr/>
        </p:nvSpPr>
        <p:spPr>
          <a:xfrm>
            <a:off x="6231118" y="5344920"/>
            <a:ext cx="2521972" cy="369332"/>
          </a:xfrm>
          <a:prstGeom prst="rect">
            <a:avLst/>
          </a:prstGeom>
          <a:noFill/>
        </p:spPr>
        <p:txBody>
          <a:bodyPr wrap="none" rtlCol="0">
            <a:spAutoFit/>
          </a:bodyPr>
          <a:lstStyle/>
          <a:p>
            <a:r>
              <a:rPr lang="en-US" b="1" u="sng" dirty="0"/>
              <a:t>Upload Documents Here</a:t>
            </a:r>
          </a:p>
        </p:txBody>
      </p:sp>
      <p:cxnSp>
        <p:nvCxnSpPr>
          <p:cNvPr id="6" name="Straight Arrow Connector 5">
            <a:extLst>
              <a:ext uri="{FF2B5EF4-FFF2-40B4-BE49-F238E27FC236}">
                <a16:creationId xmlns:a16="http://schemas.microsoft.com/office/drawing/2014/main" id="{F1B925DD-4039-23B7-5B0D-5FF23FBE4DB6}"/>
              </a:ext>
            </a:extLst>
          </p:cNvPr>
          <p:cNvCxnSpPr>
            <a:cxnSpLocks/>
          </p:cNvCxnSpPr>
          <p:nvPr/>
        </p:nvCxnSpPr>
        <p:spPr>
          <a:xfrm flipV="1">
            <a:off x="6630205" y="4930219"/>
            <a:ext cx="166521" cy="41470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3A84194-9452-EED1-47C7-FFF1CBFDE816}"/>
              </a:ext>
            </a:extLst>
          </p:cNvPr>
          <p:cNvSpPr txBox="1"/>
          <p:nvPr/>
        </p:nvSpPr>
        <p:spPr>
          <a:xfrm>
            <a:off x="93401" y="4554640"/>
            <a:ext cx="5200654" cy="1754326"/>
          </a:xfrm>
          <a:prstGeom prst="rect">
            <a:avLst/>
          </a:prstGeom>
          <a:noFill/>
        </p:spPr>
        <p:txBody>
          <a:bodyPr wrap="none" rtlCol="0">
            <a:spAutoFit/>
          </a:bodyPr>
          <a:lstStyle/>
          <a:p>
            <a:r>
              <a:rPr lang="en-US" i="1" dirty="0">
                <a:solidFill>
                  <a:srgbClr val="0000FF"/>
                </a:solidFill>
              </a:rPr>
              <a:t>Ignore the Pricing tab above.</a:t>
            </a:r>
          </a:p>
          <a:p>
            <a:r>
              <a:rPr lang="en-US" i="1" dirty="0">
                <a:solidFill>
                  <a:srgbClr val="0000FF"/>
                </a:solidFill>
              </a:rPr>
              <a:t>It only applies to commodity</a:t>
            </a:r>
          </a:p>
          <a:p>
            <a:r>
              <a:rPr lang="en-US" i="1" dirty="0">
                <a:solidFill>
                  <a:srgbClr val="0000FF"/>
                </a:solidFill>
              </a:rPr>
              <a:t>purchases with a price per</a:t>
            </a:r>
          </a:p>
          <a:p>
            <a:r>
              <a:rPr lang="en-US" i="1" dirty="0">
                <a:solidFill>
                  <a:srgbClr val="0000FF"/>
                </a:solidFill>
              </a:rPr>
              <a:t>unit approach.  (It is discussed</a:t>
            </a:r>
          </a:p>
          <a:p>
            <a:r>
              <a:rPr lang="en-US" i="1" dirty="0">
                <a:solidFill>
                  <a:srgbClr val="0000FF"/>
                </a:solidFill>
              </a:rPr>
              <a:t>as item 9 in the quick reference guide)</a:t>
            </a:r>
          </a:p>
          <a:p>
            <a:r>
              <a:rPr lang="en-US" i="1" dirty="0">
                <a:solidFill>
                  <a:srgbClr val="0000FF"/>
                </a:solidFill>
              </a:rPr>
              <a:t>Your budget documents, as well as narrative, go here</a:t>
            </a:r>
            <a:r>
              <a:rPr lang="en-US" dirty="0">
                <a:solidFill>
                  <a:srgbClr val="0000FF"/>
                </a:solidFill>
              </a:rPr>
              <a:t>.</a:t>
            </a:r>
          </a:p>
        </p:txBody>
      </p:sp>
      <p:cxnSp>
        <p:nvCxnSpPr>
          <p:cNvPr id="9" name="Straight Arrow Connector 8">
            <a:extLst>
              <a:ext uri="{FF2B5EF4-FFF2-40B4-BE49-F238E27FC236}">
                <a16:creationId xmlns:a16="http://schemas.microsoft.com/office/drawing/2014/main" id="{F7E0733B-AE32-C6A5-A599-A3A3E52C3802}"/>
              </a:ext>
            </a:extLst>
          </p:cNvPr>
          <p:cNvCxnSpPr>
            <a:cxnSpLocks/>
          </p:cNvCxnSpPr>
          <p:nvPr/>
        </p:nvCxnSpPr>
        <p:spPr>
          <a:xfrm flipV="1">
            <a:off x="523207" y="3944622"/>
            <a:ext cx="645717" cy="706073"/>
          </a:xfrm>
          <a:prstGeom prst="straightConnector1">
            <a:avLst/>
          </a:prstGeom>
          <a:ln w="317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9025CF0-67A4-BA8F-47DF-78D34BF57C80}"/>
              </a:ext>
            </a:extLst>
          </p:cNvPr>
          <p:cNvCxnSpPr>
            <a:cxnSpLocks/>
          </p:cNvCxnSpPr>
          <p:nvPr/>
        </p:nvCxnSpPr>
        <p:spPr>
          <a:xfrm flipV="1">
            <a:off x="5133868" y="4930219"/>
            <a:ext cx="1382819" cy="104317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A99A3E-E5E8-BDFA-8F6B-ACBBB14E4915}"/>
              </a:ext>
            </a:extLst>
          </p:cNvPr>
          <p:cNvSpPr txBox="1"/>
          <p:nvPr/>
        </p:nvSpPr>
        <p:spPr>
          <a:xfrm>
            <a:off x="93401" y="71457"/>
            <a:ext cx="4484946" cy="369332"/>
          </a:xfrm>
          <a:prstGeom prst="rect">
            <a:avLst/>
          </a:prstGeom>
          <a:noFill/>
        </p:spPr>
        <p:txBody>
          <a:bodyPr wrap="none" rtlCol="0">
            <a:spAutoFit/>
          </a:bodyPr>
          <a:lstStyle/>
          <a:p>
            <a:r>
              <a:rPr lang="en-US" b="1" u="sng" dirty="0" err="1"/>
              <a:t>eMMA</a:t>
            </a:r>
            <a:r>
              <a:rPr lang="en-US" b="1" u="sng" dirty="0"/>
              <a:t> Quick Reference Guide to Submitting:</a:t>
            </a:r>
          </a:p>
        </p:txBody>
      </p:sp>
      <p:cxnSp>
        <p:nvCxnSpPr>
          <p:cNvPr id="15" name="Straight Arrow Connector 14">
            <a:extLst>
              <a:ext uri="{FF2B5EF4-FFF2-40B4-BE49-F238E27FC236}">
                <a16:creationId xmlns:a16="http://schemas.microsoft.com/office/drawing/2014/main" id="{E32A7E61-FBB2-3E97-752A-57800D85E65D}"/>
              </a:ext>
            </a:extLst>
          </p:cNvPr>
          <p:cNvCxnSpPr>
            <a:cxnSpLocks/>
          </p:cNvCxnSpPr>
          <p:nvPr/>
        </p:nvCxnSpPr>
        <p:spPr>
          <a:xfrm>
            <a:off x="253679" y="3337746"/>
            <a:ext cx="519319"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23CFFEA-18B1-CDCC-DB8A-07319BF33FE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4116855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3"/>
          <p:cNvSpPr txBox="1">
            <a:spLocks noGrp="1"/>
          </p:cNvSpPr>
          <p:nvPr>
            <p:ph type="title"/>
          </p:nvPr>
        </p:nvSpPr>
        <p:spPr>
          <a:xfrm>
            <a:off x="457200" y="124942"/>
            <a:ext cx="8229600" cy="734115"/>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Applicant Requirements</a:t>
            </a:r>
            <a:endParaRPr u="sng" dirty="0">
              <a:latin typeface="Times New Roman" panose="02020603050405020304" pitchFamily="18" charset="0"/>
              <a:cs typeface="Times New Roman" panose="02020603050405020304" pitchFamily="18" charset="0"/>
            </a:endParaRPr>
          </a:p>
        </p:txBody>
      </p:sp>
      <p:sp>
        <p:nvSpPr>
          <p:cNvPr id="264" name="Google Shape;264;p13"/>
          <p:cNvSpPr txBox="1"/>
          <p:nvPr/>
        </p:nvSpPr>
        <p:spPr>
          <a:xfrm>
            <a:off x="787464" y="2100300"/>
            <a:ext cx="8229600" cy="452596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080"/>
              <a:buFont typeface="Arial"/>
              <a:buNone/>
            </a:pPr>
            <a:endParaRPr sz="2400">
              <a:solidFill>
                <a:srgbClr val="000000"/>
              </a:solidFill>
              <a:latin typeface="Calibri"/>
              <a:ea typeface="Calibri"/>
              <a:cs typeface="Calibri"/>
              <a:sym typeface="Calibri"/>
            </a:endParaRPr>
          </a:p>
        </p:txBody>
      </p:sp>
      <p:cxnSp>
        <p:nvCxnSpPr>
          <p:cNvPr id="266" name="Google Shape;266;p13"/>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267" name="Google Shape;267;p13"/>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68" name="Google Shape;268;p13"/>
          <p:cNvSpPr txBox="1"/>
          <p:nvPr/>
        </p:nvSpPr>
        <p:spPr>
          <a:xfrm>
            <a:off x="457200" y="1419914"/>
            <a:ext cx="8458200" cy="4388340"/>
          </a:xfrm>
          <a:prstGeom prst="rect">
            <a:avLst/>
          </a:prstGeom>
          <a:noFill/>
          <a:ln>
            <a:noFill/>
          </a:ln>
        </p:spPr>
        <p:txBody>
          <a:bodyPr spcFirstLastPara="1" wrap="square" lIns="91425" tIns="45700" rIns="91425" bIns="45700" anchor="ctr" anchorCtr="0">
            <a:spAutoFit/>
          </a:bodyPr>
          <a:lstStyle/>
          <a:p>
            <a:pPr marL="0" marR="9525">
              <a:spcBef>
                <a:spcPts val="1075"/>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The Applicant must provide proof with its Application that the following Mandatory Requirements have been met</a:t>
            </a:r>
            <a:r>
              <a:rPr lang="en-US" sz="18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457200" marR="0" indent="-45720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2.1.1	The Applicant shall be a Social organization as defined per Section 7-402 of the State Finance and Procurement Article of the Annotated Code of Maryland or a local, state government agency, public college or state university.</a:t>
            </a:r>
            <a:endParaRPr lang="en-US" sz="1800" dirty="0">
              <a:effectLst/>
              <a:latin typeface="Calibri" panose="020F0502020204030204" pitchFamily="34" charset="0"/>
              <a:ea typeface="Calibri" panose="020F0502020204030204" pitchFamily="34" charset="0"/>
            </a:endParaRPr>
          </a:p>
          <a:p>
            <a:pPr marL="457200" marR="0" indent="-45720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457200" marR="0" indent="-45720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2.1.2	For social organization Applicants (not local, state government agency, public college, or state university), the Applicant must be a nonprofit organization, classified by the IRS as tax-exempt under section 501(c)(3) of the Internal Revenue Code. Applications must include attachments of the following documentation from the applicant: </a:t>
            </a:r>
          </a:p>
          <a:p>
            <a:pPr marL="457200" marR="0" indent="-457200">
              <a:spcBef>
                <a:spcPts val="0"/>
              </a:spcBef>
              <a:spcAft>
                <a:spcPts val="0"/>
              </a:spcAft>
            </a:pPr>
            <a:r>
              <a:rPr lang="en-US" dirty="0">
                <a:solidFill>
                  <a:srgbClr val="000000"/>
                </a:solidFill>
                <a:latin typeface="Times New Roman" panose="02020603050405020304" pitchFamily="18" charset="0"/>
                <a:ea typeface="Calibri" panose="020F0502020204030204" pitchFamily="34" charset="0"/>
              </a:rPr>
              <a:t>	</a:t>
            </a:r>
            <a:r>
              <a:rPr lang="en-US" sz="1800" dirty="0">
                <a:solidFill>
                  <a:srgbClr val="000000"/>
                </a:solidFill>
                <a:effectLst/>
                <a:latin typeface="Times New Roman" panose="02020603050405020304" pitchFamily="18" charset="0"/>
                <a:ea typeface="Calibri" panose="020F0502020204030204" pitchFamily="34" charset="0"/>
              </a:rPr>
              <a:t>Documentation of tax-exempt status of the Applicant or the Applicant’s fiscal sponsor (i.e. IRS tax exempt status determination letter)</a:t>
            </a:r>
            <a:endParaRPr lang="en-US" sz="1800" dirty="0">
              <a:effectLst/>
              <a:latin typeface="Times New Roman" panose="02020603050405020304" pitchFamily="18" charset="0"/>
              <a:ea typeface="Calibri" panose="020F0502020204030204" pitchFamily="34" charset="0"/>
            </a:endParaRPr>
          </a:p>
          <a:p>
            <a:pPr marL="457200" marR="0" indent="-45720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7FE55344-FF41-A95B-0C39-8750B5EAE13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306923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3"/>
          <p:cNvSpPr txBox="1">
            <a:spLocks noGrp="1"/>
          </p:cNvSpPr>
          <p:nvPr>
            <p:ph type="title"/>
          </p:nvPr>
        </p:nvSpPr>
        <p:spPr>
          <a:xfrm>
            <a:off x="457200" y="124942"/>
            <a:ext cx="8229600" cy="734115"/>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Applicant Requirements</a:t>
            </a:r>
            <a:endParaRPr u="sng" dirty="0">
              <a:latin typeface="Times New Roman" panose="02020603050405020304" pitchFamily="18" charset="0"/>
              <a:cs typeface="Times New Roman" panose="02020603050405020304" pitchFamily="18" charset="0"/>
            </a:endParaRPr>
          </a:p>
        </p:txBody>
      </p:sp>
      <p:sp>
        <p:nvSpPr>
          <p:cNvPr id="264" name="Google Shape;264;p13"/>
          <p:cNvSpPr txBox="1"/>
          <p:nvPr/>
        </p:nvSpPr>
        <p:spPr>
          <a:xfrm>
            <a:off x="1581213" y="2467946"/>
            <a:ext cx="8229600" cy="452596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080"/>
              <a:buFont typeface="Arial"/>
              <a:buNone/>
            </a:pPr>
            <a:endParaRPr sz="2400">
              <a:solidFill>
                <a:srgbClr val="000000"/>
              </a:solidFill>
              <a:latin typeface="Calibri"/>
              <a:ea typeface="Calibri"/>
              <a:cs typeface="Calibri"/>
              <a:sym typeface="Calibri"/>
            </a:endParaRPr>
          </a:p>
        </p:txBody>
      </p:sp>
      <p:cxnSp>
        <p:nvCxnSpPr>
          <p:cNvPr id="266" name="Google Shape;266;p13"/>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267" name="Google Shape;267;p13"/>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68" name="Google Shape;268;p13"/>
          <p:cNvSpPr txBox="1"/>
          <p:nvPr/>
        </p:nvSpPr>
        <p:spPr>
          <a:xfrm>
            <a:off x="457200" y="1382404"/>
            <a:ext cx="8458200" cy="4463361"/>
          </a:xfrm>
          <a:prstGeom prst="rect">
            <a:avLst/>
          </a:prstGeom>
          <a:noFill/>
          <a:ln>
            <a:noFill/>
          </a:ln>
        </p:spPr>
        <p:txBody>
          <a:bodyPr spcFirstLastPara="1" wrap="square" lIns="91425" tIns="45700" rIns="91425" bIns="45700" anchor="ctr" anchorCtr="0">
            <a:spAutoFit/>
          </a:bodyPr>
          <a:lstStyle/>
          <a:p>
            <a:pPr marL="0" marR="9525">
              <a:spcBef>
                <a:spcPts val="1075"/>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The Applicant must provide proof with its Application that the following Mandatory Requirements have been met</a:t>
            </a:r>
            <a:r>
              <a:rPr lang="en-US" sz="18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 </a:t>
            </a:r>
            <a:r>
              <a:rPr lang="en-US" sz="1800" b="1" dirty="0">
                <a:effectLst/>
                <a:latin typeface="Times New Roman" panose="02020603050405020304" pitchFamily="18" charset="0"/>
                <a:ea typeface="Times New Roman" panose="02020603050405020304" pitchFamily="18" charset="0"/>
              </a:rPr>
              <a:t>2.1.3	Applicants must have a certificate of good standing issued by the Maryland State Government. </a:t>
            </a:r>
            <a:endParaRPr lang="en-US" sz="1800" b="1" dirty="0">
              <a:effectLst/>
              <a:latin typeface="Calibri" panose="020F0502020204030204" pitchFamily="34" charset="0"/>
              <a:ea typeface="Calibri" panose="020F0502020204030204" pitchFamily="34" charset="0"/>
            </a:endParaRPr>
          </a:p>
          <a:p>
            <a:pPr marL="457200" marR="0" indent="-45720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r>
              <a:rPr lang="en-US" sz="1800"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140335">
              <a:lnSpc>
                <a:spcPct val="103000"/>
              </a:lnSpc>
              <a:spcBef>
                <a:spcPts val="0"/>
              </a:spcBef>
              <a:spcAft>
                <a:spcPts val="15"/>
              </a:spcAft>
            </a:pPr>
            <a:r>
              <a:rPr lang="en-US" sz="1800" dirty="0">
                <a:effectLst/>
                <a:latin typeface="Times New Roman" panose="02020603050405020304" pitchFamily="18" charset="0"/>
                <a:ea typeface="Times New Roman" panose="02020603050405020304" pitchFamily="18" charset="0"/>
              </a:rPr>
              <a:t>Applicants must maintain an operational office within Maryland. All official records must be maintained at this location and accessible for site visits and audits. </a:t>
            </a:r>
            <a:endParaRPr lang="en-US" sz="1800" dirty="0">
              <a:effectLst/>
              <a:latin typeface="Calibri" panose="020F0502020204030204" pitchFamily="34" charset="0"/>
              <a:ea typeface="Calibri" panose="020F0502020204030204" pitchFamily="34" charset="0"/>
            </a:endParaRPr>
          </a:p>
          <a:p>
            <a:pPr marL="743585" marR="240030" indent="-5715">
              <a:lnSpc>
                <a:spcPct val="103000"/>
              </a:lnSpc>
              <a:spcBef>
                <a:spcPts val="0"/>
              </a:spcBef>
              <a:spcAft>
                <a:spcPts val="15"/>
              </a:spcAft>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240030">
              <a:lnSpc>
                <a:spcPct val="103000"/>
              </a:lnSpc>
              <a:spcBef>
                <a:spcPts val="0"/>
              </a:spcBef>
              <a:spcAft>
                <a:spcPts val="15"/>
              </a:spcAft>
            </a:pPr>
            <a:r>
              <a:rPr lang="en-US" sz="1800" dirty="0">
                <a:effectLst/>
                <a:latin typeface="Times New Roman" panose="02020603050405020304" pitchFamily="18" charset="0"/>
                <a:ea typeface="Times New Roman" panose="02020603050405020304" pitchFamily="18" charset="0"/>
              </a:rPr>
              <a:t>Applicants must be registered on </a:t>
            </a:r>
            <a:r>
              <a:rPr lang="en-US" sz="1800" dirty="0" err="1">
                <a:effectLst/>
                <a:latin typeface="Times New Roman" panose="02020603050405020304" pitchFamily="18" charset="0"/>
                <a:ea typeface="Times New Roman" panose="02020603050405020304" pitchFamily="18" charset="0"/>
              </a:rPr>
              <a:t>eMMA</a:t>
            </a:r>
            <a:r>
              <a:rPr lang="en-US" sz="1800" dirty="0">
                <a:effectLst/>
                <a:latin typeface="Times New Roman" panose="02020603050405020304" pitchFamily="18" charset="0"/>
                <a:ea typeface="Times New Roman" panose="02020603050405020304" pitchFamily="18" charset="0"/>
              </a:rPr>
              <a:t> (see </a:t>
            </a:r>
            <a:r>
              <a:rPr lang="en-US" sz="1800" u="sng" dirty="0">
                <a:effectLst/>
                <a:latin typeface="Times New Roman" panose="02020603050405020304" pitchFamily="18" charset="0"/>
                <a:ea typeface="Times New Roman" panose="02020603050405020304" pitchFamily="18" charset="0"/>
              </a:rPr>
              <a:t>https://procurement.maryland.gov/</a:t>
            </a:r>
            <a:r>
              <a:rPr lang="en-US" sz="1800" dirty="0">
                <a:effectLst/>
                <a:latin typeface="Times New Roman" panose="02020603050405020304" pitchFamily="18" charset="0"/>
                <a:ea typeface="Times New Roman" panose="02020603050405020304" pitchFamily="18" charset="0"/>
              </a:rPr>
              <a:t> for more information). Applicants must have access to relevant data sources, the capacity to deliver planned services, the ability to track performance, and be prepared to submit progress reports on time. </a:t>
            </a:r>
            <a:r>
              <a:rPr lang="en-US" sz="1800" b="1" dirty="0">
                <a:effectLst/>
                <a:highlight>
                  <a:srgbClr val="FFFF00"/>
                </a:highlight>
                <a:latin typeface="Times New Roman" panose="02020603050405020304" pitchFamily="18" charset="0"/>
                <a:ea typeface="Times New Roman" panose="02020603050405020304" pitchFamily="18" charset="0"/>
              </a:rPr>
              <a:t>Applicants must be able to implement the proposed program/service </a:t>
            </a:r>
            <a:r>
              <a:rPr lang="en-US" sz="1800" b="1" u="sng" dirty="0">
                <a:effectLst/>
                <a:highlight>
                  <a:srgbClr val="FFFF00"/>
                </a:highlight>
                <a:latin typeface="Times New Roman" panose="02020603050405020304" pitchFamily="18" charset="0"/>
                <a:ea typeface="Times New Roman" panose="02020603050405020304" pitchFamily="18" charset="0"/>
              </a:rPr>
              <a:t>workplan</a:t>
            </a:r>
            <a:r>
              <a:rPr lang="en-US" sz="1800" b="1" dirty="0">
                <a:effectLst/>
                <a:highlight>
                  <a:srgbClr val="FFFF00"/>
                </a:highlight>
                <a:latin typeface="Times New Roman" panose="02020603050405020304" pitchFamily="18" charset="0"/>
                <a:ea typeface="Times New Roman" panose="02020603050405020304" pitchFamily="18" charset="0"/>
              </a:rPr>
              <a:t> on the grant Agreement start date.  </a:t>
            </a:r>
            <a:r>
              <a:rPr lang="en-US" sz="1800" u="sng" dirty="0">
                <a:effectLst/>
                <a:highlight>
                  <a:srgbClr val="FFFF00"/>
                </a:highlight>
                <a:latin typeface="Times New Roman" panose="02020603050405020304" pitchFamily="18" charset="0"/>
                <a:ea typeface="Times New Roman" panose="02020603050405020304" pitchFamily="18" charset="0"/>
              </a:rPr>
              <a:t>Workplans that deliver client services closer to the start date will score higher in proposal evaluation</a:t>
            </a:r>
            <a:r>
              <a:rPr lang="en-US" sz="1800" dirty="0">
                <a:effectLst/>
                <a:highlight>
                  <a:srgbClr val="FFFF00"/>
                </a:highlight>
                <a:latin typeface="Times New Roman" panose="02020603050405020304" pitchFamily="18" charset="0"/>
                <a:ea typeface="Times New Roman" panose="02020603050405020304" pitchFamily="18" charset="0"/>
              </a:rPr>
              <a:t>.</a:t>
            </a:r>
            <a:endParaRPr lang="en-US" sz="1800" b="1" dirty="0">
              <a:effectLst/>
              <a:highlight>
                <a:srgbClr val="FFFF00"/>
              </a:highlight>
              <a:latin typeface="Calibri" panose="020F0502020204030204" pitchFamily="34" charset="0"/>
              <a:ea typeface="Calibri" panose="020F0502020204030204" pitchFamily="34" charset="0"/>
            </a:endParaRPr>
          </a:p>
          <a:p>
            <a:pPr marL="457200" marR="0" indent="-45720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508F231F-C9E8-F4E2-DB5C-D1A05710253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3209730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txBox="1">
            <a:spLocks noGrp="1"/>
          </p:cNvSpPr>
          <p:nvPr>
            <p:ph type="title"/>
          </p:nvPr>
        </p:nvSpPr>
        <p:spPr>
          <a:xfrm>
            <a:off x="457200" y="274638"/>
            <a:ext cx="8229600" cy="788043"/>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dirty="0">
                <a:latin typeface="Times New Roman" panose="02020603050405020304" pitchFamily="18" charset="0"/>
                <a:cs typeface="Times New Roman" panose="02020603050405020304" pitchFamily="18" charset="0"/>
              </a:rPr>
              <a:t>Scope of Work</a:t>
            </a:r>
            <a:endParaRPr dirty="0">
              <a:latin typeface="Times New Roman" panose="02020603050405020304" pitchFamily="18" charset="0"/>
              <a:cs typeface="Times New Roman" panose="02020603050405020304" pitchFamily="18" charset="0"/>
            </a:endParaRPr>
          </a:p>
        </p:txBody>
      </p:sp>
      <p:cxnSp>
        <p:nvCxnSpPr>
          <p:cNvPr id="200" name="Google Shape;200;p6"/>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201" name="Google Shape;201;p6"/>
          <p:cNvSpPr txBox="1"/>
          <p:nvPr/>
        </p:nvSpPr>
        <p:spPr>
          <a:xfrm>
            <a:off x="-838200" y="6006306"/>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02" name="Google Shape;202;p6"/>
          <p:cNvSpPr txBox="1"/>
          <p:nvPr/>
        </p:nvSpPr>
        <p:spPr>
          <a:xfrm>
            <a:off x="317100" y="1741175"/>
            <a:ext cx="8369700" cy="3352416"/>
          </a:xfrm>
          <a:prstGeom prst="rect">
            <a:avLst/>
          </a:prstGeom>
          <a:noFill/>
          <a:ln>
            <a:noFill/>
          </a:ln>
        </p:spPr>
        <p:txBody>
          <a:bodyPr spcFirstLastPara="1" wrap="square" lIns="91425" tIns="45700" rIns="91425" bIns="45700" anchor="ctr" anchorCtr="0">
            <a:spAutoFit/>
          </a:bodyPr>
          <a:lstStyle/>
          <a:p>
            <a:pPr marL="527685" marR="686435" indent="-9525">
              <a:lnSpc>
                <a:spcPct val="106000"/>
              </a:lnSpc>
              <a:spcBef>
                <a:spcPts val="0"/>
              </a:spcBef>
              <a:spcAft>
                <a:spcPts val="0"/>
              </a:spcAft>
            </a:pPr>
            <a:r>
              <a:rPr lang="en-US" sz="2400" dirty="0">
                <a:effectLst/>
                <a:latin typeface="Times New Roman" panose="02020603050405020304" pitchFamily="18" charset="0"/>
                <a:ea typeface="Times New Roman" panose="02020603050405020304" pitchFamily="18" charset="0"/>
              </a:rPr>
              <a:t>Grantees funded through this RFA</a:t>
            </a:r>
            <a:r>
              <a:rPr lang="en-US" sz="2400" spc="-3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will provide community-based </a:t>
            </a:r>
            <a:r>
              <a:rPr lang="en-US" sz="2400" dirty="0">
                <a:solidFill>
                  <a:srgbClr val="000000"/>
                </a:solidFill>
                <a:effectLst/>
                <a:latin typeface="Times New Roman" panose="02020603050405020304" pitchFamily="18" charset="0"/>
                <a:ea typeface="Times New Roman" panose="02020603050405020304" pitchFamily="18" charset="0"/>
              </a:rPr>
              <a:t>services to </a:t>
            </a:r>
            <a:r>
              <a:rPr lang="en-US" sz="2400" dirty="0">
                <a:latin typeface="Times New Roman" panose="02020603050405020304" pitchFamily="18" charset="0"/>
              </a:rPr>
              <a:t>Maryland's racial and ethnic minorities and other disadvantaged populations to address social determinants of health (SDOH) or obesity to reduce health inequity. </a:t>
            </a:r>
          </a:p>
          <a:p>
            <a:pPr marL="527685" marR="686435" indent="-9525">
              <a:lnSpc>
                <a:spcPct val="106000"/>
              </a:lnSpc>
              <a:spcBef>
                <a:spcPts val="0"/>
              </a:spcBef>
              <a:spcAft>
                <a:spcPts val="0"/>
              </a:spcAft>
            </a:pPr>
            <a:endParaRPr lang="en-US" sz="2400" dirty="0">
              <a:latin typeface="Times New Roman" panose="02020603050405020304" pitchFamily="18" charset="0"/>
            </a:endParaRPr>
          </a:p>
          <a:p>
            <a:pPr marL="518160" marR="775335" indent="9525">
              <a:lnSpc>
                <a:spcPct val="105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Services</a:t>
            </a:r>
            <a:r>
              <a:rPr lang="en-US" sz="2400" dirty="0">
                <a:solidFill>
                  <a:srgbClr val="000000"/>
                </a:solidFill>
                <a:effectLst/>
                <a:latin typeface="Times New Roman" panose="02020603050405020304" pitchFamily="18" charset="0"/>
                <a:ea typeface="Times New Roman" panose="02020603050405020304" pitchFamily="18" charset="0"/>
              </a:rPr>
              <a:t> will be provided in Maryland jurisdictions. </a:t>
            </a:r>
            <a:endParaRPr lang="en-US" sz="2400" dirty="0">
              <a:effectLst/>
              <a:latin typeface="Times New Roman" panose="02020603050405020304" pitchFamily="18" charset="0"/>
              <a:ea typeface="Times New Roman" panose="02020603050405020304" pitchFamily="18" charset="0"/>
            </a:endParaRPr>
          </a:p>
          <a:p>
            <a:pPr marL="0" marR="0">
              <a:spcBef>
                <a:spcPts val="45"/>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457200" marR="570230">
              <a:lnSpc>
                <a:spcPts val="1165"/>
              </a:lnSpc>
              <a:spcAft>
                <a:spcPts val="0"/>
              </a:spcAft>
            </a:pPr>
            <a:endPar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endParaRPr>
          </a:p>
        </p:txBody>
      </p:sp>
      <p:sp>
        <p:nvSpPr>
          <p:cNvPr id="2" name="Slide Number Placeholder 1">
            <a:extLst>
              <a:ext uri="{FF2B5EF4-FFF2-40B4-BE49-F238E27FC236}">
                <a16:creationId xmlns:a16="http://schemas.microsoft.com/office/drawing/2014/main" id="{9E7934B3-BEBC-D1D9-29FC-CB9C42FDB7C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1043347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8333-C560-0411-5A6F-3B393CFD786B}"/>
              </a:ext>
            </a:extLst>
          </p:cNvPr>
          <p:cNvSpPr>
            <a:spLocks noGrp="1"/>
          </p:cNvSpPr>
          <p:nvPr>
            <p:ph type="title"/>
          </p:nvPr>
        </p:nvSpPr>
        <p:spPr>
          <a:xfrm>
            <a:off x="457200" y="274638"/>
            <a:ext cx="8228013" cy="639762"/>
          </a:xfrm>
        </p:spPr>
        <p:txBody>
          <a:bodyPr/>
          <a:lstStyle/>
          <a:p>
            <a:r>
              <a:rPr lang="en-US" u="sng" dirty="0">
                <a:latin typeface="Times New Roman" panose="02020603050405020304" pitchFamily="18" charset="0"/>
                <a:cs typeface="Times New Roman" panose="02020603050405020304" pitchFamily="18" charset="0"/>
              </a:rPr>
              <a:t>Scope of Work</a:t>
            </a:r>
          </a:p>
        </p:txBody>
      </p:sp>
      <p:sp>
        <p:nvSpPr>
          <p:cNvPr id="3" name="Text Placeholder 2">
            <a:extLst>
              <a:ext uri="{FF2B5EF4-FFF2-40B4-BE49-F238E27FC236}">
                <a16:creationId xmlns:a16="http://schemas.microsoft.com/office/drawing/2014/main" id="{6243A780-67B2-EB0A-44B8-7BB9C764A9E1}"/>
              </a:ext>
            </a:extLst>
          </p:cNvPr>
          <p:cNvSpPr>
            <a:spLocks noGrp="1"/>
          </p:cNvSpPr>
          <p:nvPr>
            <p:ph type="body" idx="1"/>
          </p:nvPr>
        </p:nvSpPr>
        <p:spPr>
          <a:xfrm>
            <a:off x="457200" y="1118260"/>
            <a:ext cx="8228013" cy="4874509"/>
          </a:xfrm>
        </p:spPr>
        <p:txBody>
          <a:bodyPr/>
          <a:lstStyle/>
          <a:p>
            <a:pPr marL="139700" marR="94615">
              <a:lnSpc>
                <a:spcPct val="103000"/>
              </a:lnSpc>
              <a:spcBef>
                <a:spcPts val="0"/>
              </a:spcBef>
              <a:spcAft>
                <a:spcPts val="15"/>
              </a:spcAft>
            </a:pPr>
            <a:r>
              <a:rPr lang="en-US" sz="2400" dirty="0">
                <a:effectLst/>
                <a:latin typeface="Times New Roman" panose="02020603050405020304" pitchFamily="18" charset="0"/>
                <a:ea typeface="Times New Roman" panose="02020603050405020304" pitchFamily="18" charset="0"/>
              </a:rPr>
              <a:t>All Applicants are required to provide enrollment, client needs assessment regarding SDOH, referral to SDOH services, and follow-up assessments (referral completion and results) for the SDOH factors that an applicant organization addresses related to its mission.</a:t>
            </a:r>
            <a:endParaRPr lang="en-US" sz="2400" dirty="0">
              <a:effectLst/>
              <a:latin typeface="Calibri" panose="020F0502020204030204" pitchFamily="34" charset="0"/>
              <a:ea typeface="Calibri" panose="020F0502020204030204" pitchFamily="34" charset="0"/>
            </a:endParaRPr>
          </a:p>
          <a:p>
            <a:pPr marL="139700" marR="94615">
              <a:lnSpc>
                <a:spcPct val="103000"/>
              </a:lnSpc>
              <a:spcBef>
                <a:spcPts val="0"/>
              </a:spcBef>
              <a:spcAft>
                <a:spcPts val="15"/>
              </a:spcAft>
            </a:pPr>
            <a:r>
              <a:rPr lang="en-US" sz="2400" dirty="0">
                <a:effectLst/>
                <a:latin typeface="Times New Roman" panose="02020603050405020304" pitchFamily="18"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endParaRPr>
          </a:p>
          <a:p>
            <a:pPr marL="145415" marR="94615" indent="-5080">
              <a:lnSpc>
                <a:spcPct val="103000"/>
              </a:lnSpc>
              <a:spcBef>
                <a:spcPts val="0"/>
              </a:spcBef>
              <a:spcAft>
                <a:spcPts val="15"/>
              </a:spcAft>
            </a:pPr>
            <a:r>
              <a:rPr lang="en-US" sz="2400" dirty="0">
                <a:effectLst/>
                <a:latin typeface="Times New Roman" panose="02020603050405020304" pitchFamily="18" charset="0"/>
                <a:ea typeface="Times New Roman" panose="02020603050405020304" pitchFamily="18" charset="0"/>
              </a:rPr>
              <a:t>The applicant has the option of additionally proposing to provide a </a:t>
            </a:r>
            <a:r>
              <a:rPr lang="en-US" sz="2400" dirty="0">
                <a:latin typeface="Times New Roman" panose="02020603050405020304" pitchFamily="18" charset="0"/>
                <a:ea typeface="Times New Roman" panose="02020603050405020304" pitchFamily="18" charset="0"/>
              </a:rPr>
              <a:t>solution</a:t>
            </a:r>
            <a:r>
              <a:rPr lang="en-US" sz="2400" dirty="0">
                <a:effectLst/>
                <a:latin typeface="Times New Roman" panose="02020603050405020304" pitchFamily="18" charset="0"/>
                <a:ea typeface="Times New Roman" panose="02020603050405020304" pitchFamily="18" charset="0"/>
              </a:rPr>
              <a:t> service (not just a referral) in one or more of the following social determinants of health (SDOH):  housing instability, food and nutrition deficiencies, transportation, access to primary care services, education, job opportunities, violence reduction; </a:t>
            </a:r>
            <a:r>
              <a:rPr lang="en-US" sz="2400" b="1" u="sng" dirty="0">
                <a:effectLst/>
                <a:latin typeface="Times New Roman" panose="02020603050405020304" pitchFamily="18" charset="0"/>
                <a:ea typeface="Times New Roman" panose="02020603050405020304" pitchFamily="18" charset="0"/>
              </a:rPr>
              <a:t>or</a:t>
            </a:r>
            <a:r>
              <a:rPr lang="en-US" sz="2400" dirty="0">
                <a:effectLst/>
                <a:latin typeface="Times New Roman" panose="02020603050405020304" pitchFamily="18" charset="0"/>
                <a:ea typeface="Times New Roman" panose="02020603050405020304" pitchFamily="18" charset="0"/>
              </a:rPr>
              <a:t> direct services in obesity. </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47083A0-CC3B-F24A-495D-F26E9784B2F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320836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8333-C560-0411-5A6F-3B393CFD786B}"/>
              </a:ext>
            </a:extLst>
          </p:cNvPr>
          <p:cNvSpPr>
            <a:spLocks noGrp="1"/>
          </p:cNvSpPr>
          <p:nvPr>
            <p:ph type="title"/>
          </p:nvPr>
        </p:nvSpPr>
        <p:spPr>
          <a:xfrm>
            <a:off x="457200" y="274638"/>
            <a:ext cx="8228013" cy="639762"/>
          </a:xfrm>
        </p:spPr>
        <p:txBody>
          <a:bodyPr/>
          <a:lstStyle/>
          <a:p>
            <a:r>
              <a:rPr lang="en-US" u="sng" dirty="0">
                <a:latin typeface="Times New Roman" panose="02020603050405020304" pitchFamily="18" charset="0"/>
                <a:cs typeface="Times New Roman" panose="02020603050405020304" pitchFamily="18" charset="0"/>
              </a:rPr>
              <a:t>Scope of Work</a:t>
            </a:r>
          </a:p>
        </p:txBody>
      </p:sp>
      <p:sp>
        <p:nvSpPr>
          <p:cNvPr id="3" name="Text Placeholder 2">
            <a:extLst>
              <a:ext uri="{FF2B5EF4-FFF2-40B4-BE49-F238E27FC236}">
                <a16:creationId xmlns:a16="http://schemas.microsoft.com/office/drawing/2014/main" id="{6243A780-67B2-EB0A-44B8-7BB9C764A9E1}"/>
              </a:ext>
            </a:extLst>
          </p:cNvPr>
          <p:cNvSpPr>
            <a:spLocks noGrp="1"/>
          </p:cNvSpPr>
          <p:nvPr>
            <p:ph type="body" idx="1"/>
          </p:nvPr>
        </p:nvSpPr>
        <p:spPr>
          <a:xfrm>
            <a:off x="457200" y="1250066"/>
            <a:ext cx="8228013" cy="4874509"/>
          </a:xfrm>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145415" marR="94615" indent="-5080">
              <a:lnSpc>
                <a:spcPct val="103000"/>
              </a:lnSpc>
              <a:spcBef>
                <a:spcPts val="0"/>
              </a:spcBef>
              <a:spcAft>
                <a:spcPts val="15"/>
              </a:spcAft>
            </a:pPr>
            <a:r>
              <a:rPr lang="en-US" sz="2400" dirty="0">
                <a:effectLst/>
                <a:latin typeface="Times New Roman" panose="02020603050405020304" pitchFamily="18" charset="0"/>
                <a:ea typeface="Times New Roman" panose="02020603050405020304" pitchFamily="18" charset="0"/>
              </a:rPr>
              <a:t>Each proposal must include the program description for the required elements listed above,</a:t>
            </a:r>
          </a:p>
          <a:p>
            <a:pPr marL="145415" marR="94615" indent="-5080">
              <a:lnSpc>
                <a:spcPct val="103000"/>
              </a:lnSpc>
              <a:spcBef>
                <a:spcPts val="0"/>
              </a:spcBef>
              <a:spcAft>
                <a:spcPts val="15"/>
              </a:spcAft>
            </a:pPr>
            <a:endParaRPr lang="en-US" sz="2400" dirty="0">
              <a:latin typeface="Times New Roman" panose="02020603050405020304" pitchFamily="18" charset="0"/>
              <a:ea typeface="Times New Roman" panose="02020603050405020304" pitchFamily="18" charset="0"/>
            </a:endParaRPr>
          </a:p>
          <a:p>
            <a:pPr marL="145415" marR="94615" indent="-5080">
              <a:lnSpc>
                <a:spcPct val="103000"/>
              </a:lnSpc>
              <a:spcBef>
                <a:spcPts val="0"/>
              </a:spcBef>
              <a:spcAft>
                <a:spcPts val="15"/>
              </a:spcAft>
            </a:pPr>
            <a:r>
              <a:rPr lang="en-US" sz="2400" dirty="0">
                <a:effectLst/>
                <a:latin typeface="Times New Roman" panose="02020603050405020304" pitchFamily="18" charset="0"/>
                <a:ea typeface="Times New Roman" panose="02020603050405020304" pitchFamily="18" charset="0"/>
              </a:rPr>
              <a:t>and if applicable the </a:t>
            </a:r>
            <a:r>
              <a:rPr lang="en-US" sz="2400" dirty="0">
                <a:latin typeface="Times New Roman" panose="02020603050405020304" pitchFamily="18" charset="0"/>
                <a:ea typeface="Times New Roman" panose="02020603050405020304" pitchFamily="18" charset="0"/>
              </a:rPr>
              <a:t>solution</a:t>
            </a:r>
            <a:r>
              <a:rPr lang="en-US" sz="2400" dirty="0">
                <a:effectLst/>
                <a:latin typeface="Times New Roman" panose="02020603050405020304" pitchFamily="18" charset="0"/>
                <a:ea typeface="Times New Roman" panose="02020603050405020304" pitchFamily="18" charset="0"/>
              </a:rPr>
              <a:t> service provision in the one or more chosen focal service areas.</a:t>
            </a:r>
          </a:p>
          <a:p>
            <a:pPr marL="145415" marR="94615" indent="-5080">
              <a:lnSpc>
                <a:spcPct val="103000"/>
              </a:lnSpc>
              <a:spcBef>
                <a:spcPts val="0"/>
              </a:spcBef>
              <a:spcAft>
                <a:spcPts val="15"/>
              </a:spcAft>
            </a:pPr>
            <a:endParaRPr lang="en-US" sz="2400" dirty="0">
              <a:latin typeface="Times New Roman" panose="02020603050405020304" pitchFamily="18" charset="0"/>
              <a:ea typeface="Times New Roman" panose="02020603050405020304" pitchFamily="18" charset="0"/>
            </a:endParaRPr>
          </a:p>
          <a:p>
            <a:pPr marL="145415" marR="94615" indent="-5080">
              <a:lnSpc>
                <a:spcPct val="103000"/>
              </a:lnSpc>
              <a:spcBef>
                <a:spcPts val="0"/>
              </a:spcBef>
              <a:spcAft>
                <a:spcPts val="15"/>
              </a:spcAft>
            </a:pPr>
            <a:r>
              <a:rPr lang="en-US" sz="2400" dirty="0">
                <a:effectLst/>
                <a:latin typeface="Times New Roman" panose="02020603050405020304" pitchFamily="18" charset="0"/>
                <a:ea typeface="Times New Roman" panose="02020603050405020304" pitchFamily="18" charset="0"/>
              </a:rPr>
              <a:t>The proposal must identify the funding allocation between the required components and the </a:t>
            </a:r>
            <a:r>
              <a:rPr lang="en-US" sz="2400" dirty="0">
                <a:latin typeface="Times New Roman" panose="02020603050405020304" pitchFamily="18" charset="0"/>
                <a:ea typeface="Times New Roman" panose="02020603050405020304" pitchFamily="18" charset="0"/>
              </a:rPr>
              <a:t>solution</a:t>
            </a:r>
            <a:r>
              <a:rPr lang="en-US" sz="2400" dirty="0">
                <a:effectLst/>
                <a:latin typeface="Times New Roman" panose="02020603050405020304" pitchFamily="18" charset="0"/>
                <a:ea typeface="Times New Roman" panose="02020603050405020304" pitchFamily="18" charset="0"/>
              </a:rPr>
              <a:t> services as applicable. </a:t>
            </a:r>
            <a:endParaRPr lang="en-US" sz="24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47083A0-CC3B-F24A-495D-F26E9784B2F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3767266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txBox="1">
            <a:spLocks noGrp="1"/>
          </p:cNvSpPr>
          <p:nvPr>
            <p:ph type="title"/>
          </p:nvPr>
        </p:nvSpPr>
        <p:spPr>
          <a:xfrm>
            <a:off x="457200" y="274638"/>
            <a:ext cx="8229600" cy="788043"/>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dirty="0">
                <a:latin typeface="Times New Roman" panose="02020603050405020304" pitchFamily="18" charset="0"/>
                <a:cs typeface="Times New Roman" panose="02020603050405020304" pitchFamily="18" charset="0"/>
              </a:rPr>
              <a:t>Scope of Work </a:t>
            </a:r>
            <a:r>
              <a:rPr lang="en-US" sz="2400" dirty="0">
                <a:latin typeface="Times New Roman" panose="02020603050405020304" pitchFamily="18" charset="0"/>
                <a:cs typeface="Times New Roman" panose="02020603050405020304" pitchFamily="18" charset="0"/>
              </a:rPr>
              <a:t>(Cont’d)</a:t>
            </a:r>
            <a:endParaRPr sz="2400" dirty="0">
              <a:latin typeface="Times New Roman" panose="02020603050405020304" pitchFamily="18" charset="0"/>
              <a:cs typeface="Times New Roman" panose="02020603050405020304" pitchFamily="18" charset="0"/>
            </a:endParaRPr>
          </a:p>
        </p:txBody>
      </p:sp>
      <p:cxnSp>
        <p:nvCxnSpPr>
          <p:cNvPr id="200" name="Google Shape;200;p6"/>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201" name="Google Shape;201;p6"/>
          <p:cNvSpPr txBox="1"/>
          <p:nvPr/>
        </p:nvSpPr>
        <p:spPr>
          <a:xfrm>
            <a:off x="-838200" y="6006306"/>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02" name="Google Shape;202;p6"/>
          <p:cNvSpPr txBox="1"/>
          <p:nvPr/>
        </p:nvSpPr>
        <p:spPr>
          <a:xfrm>
            <a:off x="102917" y="1214305"/>
            <a:ext cx="8369700" cy="5227994"/>
          </a:xfrm>
          <a:prstGeom prst="rect">
            <a:avLst/>
          </a:prstGeom>
          <a:noFill/>
          <a:ln>
            <a:noFill/>
          </a:ln>
        </p:spPr>
        <p:txBody>
          <a:bodyPr spcFirstLastPara="1" wrap="square" lIns="91425" tIns="45700" rIns="91425" bIns="45700" anchor="ctr" anchorCtr="0">
            <a:spAutoFit/>
          </a:bodyPr>
          <a:lstStyle/>
          <a:p>
            <a:pPr marL="594360" marR="94615" indent="-5715">
              <a:lnSpc>
                <a:spcPct val="103000"/>
              </a:lnSpc>
              <a:spcBef>
                <a:spcPts val="0"/>
              </a:spcBef>
              <a:spcAft>
                <a:spcPts val="15"/>
              </a:spcAft>
            </a:pPr>
            <a:r>
              <a:rPr lang="en-US" sz="2400" dirty="0">
                <a:effectLst/>
                <a:latin typeface="Times New Roman" panose="02020603050405020304" pitchFamily="18" charset="0"/>
                <a:ea typeface="Times New Roman" panose="02020603050405020304" pitchFamily="18" charset="0"/>
              </a:rPr>
              <a:t>The applicant shall provide the required screening, referral and follow-up assessment services described above.  Additionally, the Applicant may provide direct services focusing on one or more of the following social determinants of health (SDOH):</a:t>
            </a:r>
          </a:p>
          <a:p>
            <a:pPr marL="931545" marR="94615" indent="-342900">
              <a:lnSpc>
                <a:spcPct val="103000"/>
              </a:lnSpc>
              <a:spcBef>
                <a:spcPts val="0"/>
              </a:spcBef>
              <a:spcAft>
                <a:spcPts val="15"/>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housing instability,</a:t>
            </a:r>
          </a:p>
          <a:p>
            <a:pPr marL="931545" marR="94615" indent="-342900">
              <a:lnSpc>
                <a:spcPct val="103000"/>
              </a:lnSpc>
              <a:spcBef>
                <a:spcPts val="0"/>
              </a:spcBef>
              <a:spcAft>
                <a:spcPts val="15"/>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food and nutrition deficiencies,</a:t>
            </a:r>
          </a:p>
          <a:p>
            <a:pPr marL="931545" marR="94615" indent="-342900">
              <a:lnSpc>
                <a:spcPct val="103000"/>
              </a:lnSpc>
              <a:spcBef>
                <a:spcPts val="0"/>
              </a:spcBef>
              <a:spcAft>
                <a:spcPts val="15"/>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transportation,</a:t>
            </a:r>
          </a:p>
          <a:p>
            <a:pPr marL="931545" marR="94615" indent="-342900">
              <a:lnSpc>
                <a:spcPct val="103000"/>
              </a:lnSpc>
              <a:spcBef>
                <a:spcPts val="0"/>
              </a:spcBef>
              <a:spcAft>
                <a:spcPts val="15"/>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access to primary care services,</a:t>
            </a:r>
          </a:p>
          <a:p>
            <a:pPr marL="931545" marR="94615" indent="-342900">
              <a:lnSpc>
                <a:spcPct val="103000"/>
              </a:lnSpc>
              <a:spcBef>
                <a:spcPts val="0"/>
              </a:spcBef>
              <a:spcAft>
                <a:spcPts val="15"/>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job opportunities,</a:t>
            </a:r>
          </a:p>
          <a:p>
            <a:pPr marL="931545" marR="94615" indent="-342900">
              <a:lnSpc>
                <a:spcPct val="103000"/>
              </a:lnSpc>
              <a:spcBef>
                <a:spcPts val="0"/>
              </a:spcBef>
              <a:spcAft>
                <a:spcPts val="15"/>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education,</a:t>
            </a:r>
          </a:p>
          <a:p>
            <a:pPr marL="931545" marR="94615" indent="-342900">
              <a:lnSpc>
                <a:spcPct val="103000"/>
              </a:lnSpc>
              <a:spcBef>
                <a:spcPts val="0"/>
              </a:spcBef>
              <a:spcAft>
                <a:spcPts val="15"/>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v</a:t>
            </a:r>
            <a:r>
              <a:rPr lang="en-US" sz="2400" dirty="0">
                <a:effectLst/>
                <a:latin typeface="Times New Roman" panose="02020603050405020304" pitchFamily="18" charset="0"/>
                <a:ea typeface="Times New Roman" panose="02020603050405020304" pitchFamily="18" charset="0"/>
              </a:rPr>
              <a:t>iolence reduction: </a:t>
            </a:r>
            <a:r>
              <a:rPr lang="en-US" sz="2400" b="1" u="sng" dirty="0">
                <a:effectLst/>
                <a:latin typeface="Times New Roman" panose="02020603050405020304" pitchFamily="18" charset="0"/>
                <a:ea typeface="Times New Roman" panose="02020603050405020304" pitchFamily="18" charset="0"/>
              </a:rPr>
              <a:t>or</a:t>
            </a:r>
          </a:p>
          <a:p>
            <a:pPr marL="931545" marR="94615" indent="-342900">
              <a:lnSpc>
                <a:spcPct val="103000"/>
              </a:lnSpc>
              <a:spcBef>
                <a:spcPts val="0"/>
              </a:spcBef>
              <a:spcAft>
                <a:spcPts val="15"/>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obesity. </a:t>
            </a:r>
            <a:endParaRPr lang="en-US" sz="2400" dirty="0">
              <a:effectLst/>
              <a:latin typeface="Calibri" panose="020F0502020204030204" pitchFamily="34" charset="0"/>
              <a:ea typeface="Calibri" panose="020F0502020204030204" pitchFamily="34" charset="0"/>
            </a:endParaRPr>
          </a:p>
          <a:p>
            <a:pPr marL="1282700" marR="94615">
              <a:lnSpc>
                <a:spcPct val="103000"/>
              </a:lnSpc>
              <a:spcBef>
                <a:spcPts val="0"/>
              </a:spcBef>
              <a:spcAft>
                <a:spcPts val="15"/>
              </a:spcAft>
            </a:pPr>
            <a:r>
              <a:rPr lang="en-US" sz="1200" dirty="0">
                <a:effectLst/>
                <a:latin typeface="Times New Roman" panose="02020603050405020304" pitchFamily="18"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DE33AA58-C5F3-E9DD-31A9-E93FF05776E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5541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457200" y="150813"/>
            <a:ext cx="8229600" cy="11430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dirty="0">
                <a:latin typeface="Times New Roman" panose="02020603050405020304" pitchFamily="18" charset="0"/>
                <a:cs typeface="Times New Roman" panose="02020603050405020304" pitchFamily="18" charset="0"/>
              </a:rPr>
              <a:t>Introductions</a:t>
            </a:r>
            <a:endParaRPr dirty="0">
              <a:latin typeface="Times New Roman" panose="02020603050405020304" pitchFamily="18" charset="0"/>
              <a:cs typeface="Times New Roman" panose="02020603050405020304" pitchFamily="18" charset="0"/>
            </a:endParaRPr>
          </a:p>
        </p:txBody>
      </p:sp>
      <p:cxnSp>
        <p:nvCxnSpPr>
          <p:cNvPr id="157" name="Google Shape;157;p2"/>
          <p:cNvCxnSpPr/>
          <p:nvPr/>
        </p:nvCxnSpPr>
        <p:spPr>
          <a:xfrm>
            <a:off x="2246313" y="1524000"/>
            <a:ext cx="6899400" cy="1500"/>
          </a:xfrm>
          <a:prstGeom prst="bentConnector2">
            <a:avLst/>
          </a:prstGeom>
          <a:noFill/>
          <a:ln w="28425" cap="flat" cmpd="sng">
            <a:solidFill>
              <a:srgbClr val="980000"/>
            </a:solidFill>
            <a:prstDash val="solid"/>
            <a:round/>
            <a:headEnd type="none" w="med" len="med"/>
            <a:tailEnd type="none" w="med" len="med"/>
          </a:ln>
        </p:spPr>
      </p:cxnSp>
      <p:sp>
        <p:nvSpPr>
          <p:cNvPr id="158" name="Google Shape;158;p2"/>
          <p:cNvSpPr txBox="1"/>
          <p:nvPr/>
        </p:nvSpPr>
        <p:spPr>
          <a:xfrm>
            <a:off x="-838200" y="5969983"/>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i="0" u="none" strike="noStrike" cap="none">
                <a:solidFill>
                  <a:schemeClr val="dk1"/>
                </a:solidFill>
                <a:latin typeface="Calibri"/>
                <a:ea typeface="Calibri"/>
                <a:cs typeface="Calibri"/>
                <a:sym typeface="Calibri"/>
              </a:rPr>
            </a:br>
            <a:r>
              <a:rPr lang="en-US" sz="1600" b="1" i="0" u="none" strike="noStrike" cap="none">
                <a:solidFill>
                  <a:schemeClr val="dk1"/>
                </a:solidFill>
                <a:latin typeface="Calibri"/>
                <a:ea typeface="Calibri"/>
                <a:cs typeface="Calibri"/>
                <a:sym typeface="Calibri"/>
              </a:rPr>
              <a:t>Office of Minority Health and Health Disparities</a:t>
            </a:r>
            <a:br>
              <a:rPr lang="en-US" sz="1600" b="0" i="0" u="none" strike="noStrike" cap="none">
                <a:solidFill>
                  <a:schemeClr val="dk1"/>
                </a:solidFill>
                <a:latin typeface="Calibri"/>
                <a:ea typeface="Calibri"/>
                <a:cs typeface="Calibri"/>
                <a:sym typeface="Calibri"/>
              </a:rPr>
            </a:br>
            <a:br>
              <a:rPr lang="en-US" sz="2000" b="0" i="0" u="none" strike="noStrike" cap="none">
                <a:solidFill>
                  <a:schemeClr val="dk1"/>
                </a:solidFill>
                <a:latin typeface="Calibri"/>
                <a:ea typeface="Calibri"/>
                <a:cs typeface="Calibri"/>
                <a:sym typeface="Calibri"/>
              </a:rPr>
            </a:br>
            <a:endParaRPr sz="2000" b="0" i="0" u="none" strike="noStrike" cap="none">
              <a:solidFill>
                <a:schemeClr val="dk1"/>
              </a:solidFill>
              <a:latin typeface="Calibri"/>
              <a:ea typeface="Calibri"/>
              <a:cs typeface="Calibri"/>
              <a:sym typeface="Calibri"/>
            </a:endParaRPr>
          </a:p>
        </p:txBody>
      </p:sp>
      <p:pic>
        <p:nvPicPr>
          <p:cNvPr id="159" name="Google Shape;159;p2"/>
          <p:cNvPicPr preferRelativeResize="0"/>
          <p:nvPr/>
        </p:nvPicPr>
        <p:blipFill>
          <a:blip r:embed="rId3">
            <a:alphaModFix/>
          </a:blip>
          <a:stretch>
            <a:fillRect/>
          </a:stretch>
        </p:blipFill>
        <p:spPr>
          <a:xfrm>
            <a:off x="2525657" y="2638804"/>
            <a:ext cx="6614798" cy="3559222"/>
          </a:xfrm>
          <a:prstGeom prst="rect">
            <a:avLst/>
          </a:prstGeom>
          <a:noFill/>
          <a:ln>
            <a:noFill/>
          </a:ln>
        </p:spPr>
      </p:pic>
      <p:sp>
        <p:nvSpPr>
          <p:cNvPr id="2" name="TextBox 1">
            <a:extLst>
              <a:ext uri="{FF2B5EF4-FFF2-40B4-BE49-F238E27FC236}">
                <a16:creationId xmlns:a16="http://schemas.microsoft.com/office/drawing/2014/main" id="{9B200BB4-A520-9489-C2D5-859835AB7B30}"/>
              </a:ext>
            </a:extLst>
          </p:cNvPr>
          <p:cNvSpPr txBox="1"/>
          <p:nvPr/>
        </p:nvSpPr>
        <p:spPr>
          <a:xfrm>
            <a:off x="544260" y="1816016"/>
            <a:ext cx="7947889"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Camille Blake Fall, MHHD Director</a:t>
            </a:r>
          </a:p>
          <a:p>
            <a:r>
              <a:rPr lang="en-US" sz="2800" dirty="0" err="1">
                <a:latin typeface="Times New Roman" panose="02020603050405020304" pitchFamily="18" charset="0"/>
                <a:cs typeface="Times New Roman" panose="02020603050405020304" pitchFamily="18" charset="0"/>
              </a:rPr>
              <a:t>Saroje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Portious</a:t>
            </a:r>
            <a:r>
              <a:rPr lang="en-US" sz="2800" dirty="0">
                <a:latin typeface="Times New Roman" panose="02020603050405020304" pitchFamily="18" charset="0"/>
                <a:cs typeface="Times New Roman" panose="02020603050405020304" pitchFamily="18" charset="0"/>
              </a:rPr>
              <a:t>, SDOH Grant Program Administrator</a:t>
            </a:r>
          </a:p>
          <a:p>
            <a:r>
              <a:rPr lang="en-US" sz="2800" dirty="0">
                <a:latin typeface="Times New Roman" panose="02020603050405020304" pitchFamily="18" charset="0"/>
                <a:cs typeface="Times New Roman" panose="02020603050405020304" pitchFamily="18" charset="0"/>
              </a:rPr>
              <a:t>David Mann, SDOH Grant Epidemiologist</a:t>
            </a:r>
          </a:p>
          <a:p>
            <a:r>
              <a:rPr lang="en-US" sz="2800" dirty="0">
                <a:latin typeface="Times New Roman" panose="02020603050405020304" pitchFamily="18" charset="0"/>
                <a:cs typeface="Times New Roman" panose="02020603050405020304" pitchFamily="18" charset="0"/>
              </a:rPr>
              <a:t>Shirlene Carr, Fiscal Administrator</a:t>
            </a:r>
          </a:p>
        </p:txBody>
      </p:sp>
      <p:sp>
        <p:nvSpPr>
          <p:cNvPr id="3" name="Slide Number Placeholder 2">
            <a:extLst>
              <a:ext uri="{FF2B5EF4-FFF2-40B4-BE49-F238E27FC236}">
                <a16:creationId xmlns:a16="http://schemas.microsoft.com/office/drawing/2014/main" id="{5CA17DCD-D4CE-C11B-7038-1C4EC1ED926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txBox="1">
            <a:spLocks noGrp="1"/>
          </p:cNvSpPr>
          <p:nvPr>
            <p:ph type="title"/>
          </p:nvPr>
        </p:nvSpPr>
        <p:spPr>
          <a:xfrm>
            <a:off x="457200" y="274638"/>
            <a:ext cx="8229600" cy="788043"/>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dirty="0">
                <a:latin typeface="Times New Roman" panose="02020603050405020304" pitchFamily="18" charset="0"/>
                <a:cs typeface="Times New Roman" panose="02020603050405020304" pitchFamily="18" charset="0"/>
              </a:rPr>
              <a:t>Scope of Work </a:t>
            </a:r>
            <a:r>
              <a:rPr lang="en-US" sz="2400" dirty="0">
                <a:latin typeface="Times New Roman" panose="02020603050405020304" pitchFamily="18" charset="0"/>
                <a:cs typeface="Times New Roman" panose="02020603050405020304" pitchFamily="18" charset="0"/>
              </a:rPr>
              <a:t>(Cont’d)</a:t>
            </a:r>
            <a:endParaRPr sz="2400" dirty="0">
              <a:latin typeface="Times New Roman" panose="02020603050405020304" pitchFamily="18" charset="0"/>
              <a:cs typeface="Times New Roman" panose="02020603050405020304" pitchFamily="18" charset="0"/>
            </a:endParaRPr>
          </a:p>
        </p:txBody>
      </p:sp>
      <p:cxnSp>
        <p:nvCxnSpPr>
          <p:cNvPr id="200" name="Google Shape;200;p6"/>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201" name="Google Shape;201;p6"/>
          <p:cNvSpPr txBox="1"/>
          <p:nvPr/>
        </p:nvSpPr>
        <p:spPr>
          <a:xfrm>
            <a:off x="-838200" y="6006306"/>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02" name="Google Shape;202;p6"/>
          <p:cNvSpPr txBox="1"/>
          <p:nvPr/>
        </p:nvSpPr>
        <p:spPr>
          <a:xfrm>
            <a:off x="-514921" y="1303291"/>
            <a:ext cx="8369700" cy="4847440"/>
          </a:xfrm>
          <a:prstGeom prst="rect">
            <a:avLst/>
          </a:prstGeom>
          <a:noFill/>
          <a:ln>
            <a:noFill/>
          </a:ln>
        </p:spPr>
        <p:txBody>
          <a:bodyPr spcFirstLastPara="1" wrap="square" lIns="91425" tIns="45700" rIns="91425" bIns="45700" anchor="ctr" anchorCtr="0">
            <a:spAutoFit/>
          </a:bodyPr>
          <a:lstStyle/>
          <a:p>
            <a:pPr marL="1282700" marR="94615">
              <a:lnSpc>
                <a:spcPct val="103000"/>
              </a:lnSpc>
              <a:spcBef>
                <a:spcPts val="0"/>
              </a:spcBef>
              <a:spcAft>
                <a:spcPts val="15"/>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The services will reduce inequities in SDOH and reduce health inequities among racial and/or ethnic minorities and other disadvantaged populations in Maryland. </a:t>
            </a:r>
          </a:p>
          <a:p>
            <a:pPr marL="1282700" marR="94615">
              <a:lnSpc>
                <a:spcPct val="103000"/>
              </a:lnSpc>
              <a:spcBef>
                <a:spcPts val="0"/>
              </a:spcBef>
              <a:spcAft>
                <a:spcPts val="15"/>
              </a:spcAft>
            </a:pPr>
            <a:endPar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282700" marR="94615">
              <a:lnSpc>
                <a:spcPct val="103000"/>
              </a:lnSpc>
              <a:spcBef>
                <a:spcPts val="0"/>
              </a:spcBef>
              <a:spcAft>
                <a:spcPts val="15"/>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Specific population</a:t>
            </a: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will be identified by the Applicant as specific racial or ethnic groups or other disadvantaged populations within Maryland.</a:t>
            </a:r>
          </a:p>
          <a:p>
            <a:pPr marL="1282700" marR="94615">
              <a:lnSpc>
                <a:spcPct val="103000"/>
              </a:lnSpc>
              <a:spcBef>
                <a:spcPts val="0"/>
              </a:spcBef>
              <a:spcAft>
                <a:spcPts val="15"/>
              </a:spcAft>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1282700" marR="94615">
              <a:lnSpc>
                <a:spcPct val="103000"/>
              </a:lnSpc>
              <a:spcBef>
                <a:spcPts val="0"/>
              </a:spcBef>
              <a:spcAft>
                <a:spcPts val="15"/>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Geographic area</a:t>
            </a: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will be identified by the Applicant as a specific jurisdiction, zip code, or census tract within Maryland.</a:t>
            </a:r>
          </a:p>
          <a:p>
            <a:pPr marL="1282700" marR="94615">
              <a:lnSpc>
                <a:spcPct val="103000"/>
              </a:lnSpc>
              <a:spcBef>
                <a:spcPts val="0"/>
              </a:spcBef>
              <a:spcAft>
                <a:spcPts val="15"/>
              </a:spcAft>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1282700" marR="94615">
              <a:lnSpc>
                <a:spcPct val="103000"/>
              </a:lnSpc>
              <a:spcBef>
                <a:spcPts val="0"/>
              </a:spcBef>
              <a:spcAft>
                <a:spcPts val="15"/>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Service</a:t>
            </a: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is defined as practice, clinical service, social services, education, training, care management, referrals, community program, or other work appropriate to the goal of reducing SDOH disparities. </a:t>
            </a:r>
          </a:p>
        </p:txBody>
      </p:sp>
      <p:sp>
        <p:nvSpPr>
          <p:cNvPr id="2" name="Slide Number Placeholder 1">
            <a:extLst>
              <a:ext uri="{FF2B5EF4-FFF2-40B4-BE49-F238E27FC236}">
                <a16:creationId xmlns:a16="http://schemas.microsoft.com/office/drawing/2014/main" id="{306FD39D-B161-2991-0C0A-BD9816EB196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1345051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3"/>
          <p:cNvSpPr txBox="1">
            <a:spLocks noGrp="1"/>
          </p:cNvSpPr>
          <p:nvPr>
            <p:ph type="title"/>
          </p:nvPr>
        </p:nvSpPr>
        <p:spPr>
          <a:xfrm>
            <a:off x="98854" y="148651"/>
            <a:ext cx="8918210" cy="1151986"/>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sz="3600" u="sng" dirty="0">
                <a:latin typeface="Times New Roman" panose="02020603050405020304" pitchFamily="18" charset="0"/>
                <a:cs typeface="Times New Roman" panose="02020603050405020304" pitchFamily="18" charset="0"/>
              </a:rPr>
              <a:t>Submission Components</a:t>
            </a:r>
            <a:endParaRPr sz="3600" u="sng" dirty="0">
              <a:latin typeface="Times New Roman" panose="02020603050405020304" pitchFamily="18" charset="0"/>
              <a:cs typeface="Times New Roman" panose="02020603050405020304" pitchFamily="18" charset="0"/>
            </a:endParaRPr>
          </a:p>
        </p:txBody>
      </p:sp>
      <p:cxnSp>
        <p:nvCxnSpPr>
          <p:cNvPr id="266" name="Google Shape;266;p13"/>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267" name="Google Shape;267;p13"/>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68" name="Google Shape;268;p13"/>
          <p:cNvSpPr txBox="1"/>
          <p:nvPr/>
        </p:nvSpPr>
        <p:spPr>
          <a:xfrm>
            <a:off x="98854" y="1885412"/>
            <a:ext cx="8918210" cy="3662501"/>
          </a:xfrm>
          <a:prstGeom prst="rect">
            <a:avLst/>
          </a:prstGeom>
          <a:noFill/>
          <a:ln>
            <a:noFill/>
          </a:ln>
        </p:spPr>
        <p:txBody>
          <a:bodyPr spcFirstLastPara="1" wrap="square" lIns="91425" tIns="45700" rIns="91425" bIns="45700" anchor="ctr" anchorCtr="0">
            <a:spAutoFit/>
          </a:bodyPr>
          <a:lstStyle/>
          <a:p>
            <a:r>
              <a:rPr lang="en-US" sz="2800" dirty="0">
                <a:latin typeface="Times New Roman" panose="02020603050405020304" pitchFamily="18" charset="0"/>
                <a:cs typeface="Times New Roman" panose="02020603050405020304" pitchFamily="18" charset="0"/>
              </a:rPr>
              <a:t>Applicants</a:t>
            </a:r>
            <a:r>
              <a:rPr lang="en-US" sz="2800" i="0" u="none" strike="noStrike" baseline="0" dirty="0">
                <a:latin typeface="Times New Roman" panose="02020603050405020304" pitchFamily="18" charset="0"/>
                <a:cs typeface="Times New Roman" panose="02020603050405020304" pitchFamily="18" charset="0"/>
              </a:rPr>
              <a:t> shall submit Proposals in separate volumes:</a:t>
            </a:r>
          </a:p>
          <a:p>
            <a:pPr marL="140335" marR="0">
              <a:spcBef>
                <a:spcPts val="0"/>
              </a:spcBef>
              <a:spcAft>
                <a:spcPts val="0"/>
              </a:spcAft>
            </a:pPr>
            <a:r>
              <a:rPr lang="en-US" sz="2800" i="0" u="none" strike="noStrike" baseline="0" dirty="0">
                <a:latin typeface="Times New Roman" panose="02020603050405020304" pitchFamily="18" charset="0"/>
                <a:cs typeface="Times New Roman" panose="02020603050405020304" pitchFamily="18" charset="0"/>
              </a:rPr>
              <a:t> </a:t>
            </a:r>
          </a:p>
          <a:p>
            <a:pPr marL="971550" lvl="1" indent="-514350">
              <a:buFont typeface="+mj-lt"/>
              <a:buAutoNum type="alphaUcPeriod"/>
            </a:pPr>
            <a:r>
              <a:rPr lang="en-US" sz="2400" i="0" u="none" strike="noStrike" baseline="0" dirty="0">
                <a:latin typeface="Times New Roman" panose="02020603050405020304" pitchFamily="18" charset="0"/>
                <a:cs typeface="Times New Roman" panose="02020603050405020304" pitchFamily="18" charset="0"/>
              </a:rPr>
              <a:t>Volume I – Technical Proposal (Project Narrative) </a:t>
            </a:r>
          </a:p>
          <a:p>
            <a:pPr marL="971550" lvl="1" indent="-514350">
              <a:buFont typeface="+mj-lt"/>
              <a:buAutoNum type="alphaUcPeriod"/>
            </a:pPr>
            <a:r>
              <a:rPr lang="fr-FR" sz="2400" i="0" u="none" strike="noStrike" baseline="0" dirty="0">
                <a:latin typeface="Times New Roman" panose="02020603050405020304" pitchFamily="18" charset="0"/>
                <a:cs typeface="Times New Roman" panose="02020603050405020304" pitchFamily="18" charset="0"/>
              </a:rPr>
              <a:t>Volume II – Budget Proposal (Narrative &amp;</a:t>
            </a:r>
            <a:r>
              <a:rPr lang="fr-FR" sz="2400" dirty="0">
                <a:latin typeface="Times New Roman" panose="02020603050405020304" pitchFamily="18" charset="0"/>
                <a:cs typeface="Times New Roman" panose="02020603050405020304" pitchFamily="18" charset="0"/>
              </a:rPr>
              <a:t> Spreadsheets)</a:t>
            </a:r>
            <a:endParaRPr lang="fr-FR" sz="2400" i="0" u="none" strike="noStrike" baseline="0" dirty="0">
              <a:latin typeface="Times New Roman" panose="02020603050405020304" pitchFamily="18" charset="0"/>
              <a:cs typeface="Times New Roman" panose="02020603050405020304" pitchFamily="18" charset="0"/>
            </a:endParaRPr>
          </a:p>
          <a:p>
            <a:endParaRPr lang="fr-FR" sz="2800" dirty="0">
              <a:solidFill>
                <a:srgbClr val="FF0000"/>
              </a:solidFill>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400" i="1" u="none" strike="noStrike" baseline="0" dirty="0">
                <a:latin typeface="Times New Roman" panose="02020603050405020304" pitchFamily="18" charset="0"/>
                <a:cs typeface="Times New Roman" panose="02020603050405020304" pitchFamily="18" charset="0"/>
              </a:rPr>
              <a:t>Note: No pricing information is to be included in the Technical Proposal (Volume 1). Pricing information is to be included only in the Budget Proposal (Volume II). </a:t>
            </a:r>
            <a:endParaRPr lang="fr-FR" sz="2800" i="0" u="none" strike="noStrike" baseline="0" dirty="0"/>
          </a:p>
          <a:p>
            <a:endParaRPr lang="fr-FR" sz="2800" i="0" u="none" strike="noStrike" baseline="0" dirty="0">
              <a:solidFill>
                <a:srgbClr val="000000"/>
              </a:solidFill>
            </a:endParaRPr>
          </a:p>
        </p:txBody>
      </p:sp>
      <p:sp>
        <p:nvSpPr>
          <p:cNvPr id="2" name="Slide Number Placeholder 1">
            <a:extLst>
              <a:ext uri="{FF2B5EF4-FFF2-40B4-BE49-F238E27FC236}">
                <a16:creationId xmlns:a16="http://schemas.microsoft.com/office/drawing/2014/main" id="{40B7037C-5224-593F-3F94-DE78BEF54C7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2878537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3"/>
          <p:cNvSpPr txBox="1">
            <a:spLocks noGrp="1"/>
          </p:cNvSpPr>
          <p:nvPr>
            <p:ph type="title"/>
          </p:nvPr>
        </p:nvSpPr>
        <p:spPr>
          <a:xfrm>
            <a:off x="98854" y="274638"/>
            <a:ext cx="8918210" cy="734115"/>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Transmittal Letter</a:t>
            </a:r>
            <a:endParaRPr u="sng" dirty="0">
              <a:latin typeface="Times New Roman" panose="02020603050405020304" pitchFamily="18" charset="0"/>
              <a:cs typeface="Times New Roman" panose="02020603050405020304" pitchFamily="18" charset="0"/>
            </a:endParaRPr>
          </a:p>
        </p:txBody>
      </p:sp>
      <p:cxnSp>
        <p:nvCxnSpPr>
          <p:cNvPr id="266" name="Google Shape;266;p13"/>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267" name="Google Shape;267;p13"/>
          <p:cNvSpPr txBox="1"/>
          <p:nvPr/>
        </p:nvSpPr>
        <p:spPr>
          <a:xfrm>
            <a:off x="263611" y="6429474"/>
            <a:ext cx="4753232" cy="333791"/>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600" b="1" dirty="0">
                <a:solidFill>
                  <a:schemeClr val="dk1"/>
                </a:solidFill>
                <a:latin typeface="Calibri"/>
                <a:ea typeface="Calibri"/>
                <a:cs typeface="Calibri"/>
                <a:sym typeface="Calibri"/>
              </a:rPr>
              <a:t>Office of Minority Health and Health Disparities</a:t>
            </a:r>
            <a:br>
              <a:rPr lang="en-US" sz="1600" dirty="0">
                <a:solidFill>
                  <a:schemeClr val="dk1"/>
                </a:solidFill>
                <a:latin typeface="Calibri"/>
                <a:ea typeface="Calibri"/>
                <a:cs typeface="Calibri"/>
                <a:sym typeface="Calibri"/>
              </a:rPr>
            </a:b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sp>
        <p:nvSpPr>
          <p:cNvPr id="268" name="Google Shape;268;p13"/>
          <p:cNvSpPr txBox="1"/>
          <p:nvPr/>
        </p:nvSpPr>
        <p:spPr>
          <a:xfrm>
            <a:off x="112895" y="1403521"/>
            <a:ext cx="8918210" cy="5035184"/>
          </a:xfrm>
          <a:prstGeom prst="rect">
            <a:avLst/>
          </a:prstGeom>
          <a:noFill/>
          <a:ln>
            <a:noFill/>
          </a:ln>
        </p:spPr>
        <p:txBody>
          <a:bodyPr spcFirstLastPara="1" wrap="square" lIns="91425" tIns="45700" rIns="91425" bIns="45700" anchor="ctr" anchorCtr="0">
            <a:spAutoFit/>
          </a:bodyPr>
          <a:lstStyle/>
          <a:p>
            <a:pPr marR="94615">
              <a:lnSpc>
                <a:spcPct val="103000"/>
              </a:lnSpc>
              <a:spcBef>
                <a:spcPts val="0"/>
              </a:spcBef>
              <a:spcAft>
                <a:spcPts val="15"/>
              </a:spcAft>
            </a:pPr>
            <a:r>
              <a:rPr lang="en-US" sz="2000" b="1" dirty="0">
                <a:latin typeface="Times New Roman" panose="02020603050405020304" pitchFamily="18" charset="0"/>
                <a:cs typeface="Times New Roman" panose="02020603050405020304" pitchFamily="18" charset="0"/>
              </a:rPr>
              <a:t>4.3.1 The Technical Proposal </a:t>
            </a:r>
            <a:r>
              <a:rPr lang="en-US" sz="2000" dirty="0">
                <a:latin typeface="Times New Roman" panose="02020603050405020304" pitchFamily="18" charset="0"/>
                <a:cs typeface="Times New Roman" panose="02020603050405020304" pitchFamily="18" charset="0"/>
              </a:rPr>
              <a:t>shall include the following documents and information in the order specified as follows: </a:t>
            </a:r>
          </a:p>
          <a:p>
            <a:r>
              <a:rPr lang="en-US" sz="2000" b="1" dirty="0">
                <a:latin typeface="Times New Roman" panose="02020603050405020304" pitchFamily="18" charset="0"/>
                <a:cs typeface="Times New Roman" panose="02020603050405020304" pitchFamily="18" charset="0"/>
              </a:rPr>
              <a:t>4.3.1.1</a:t>
            </a:r>
            <a:r>
              <a:rPr lang="en-US" sz="2000" b="1" i="0" u="none" strike="noStrike" baseline="0" dirty="0">
                <a:latin typeface="Times New Roman" panose="02020603050405020304" pitchFamily="18" charset="0"/>
                <a:cs typeface="Times New Roman" panose="02020603050405020304" pitchFamily="18" charset="0"/>
              </a:rPr>
              <a:t> Transmittal Letter: </a:t>
            </a:r>
            <a:endParaRPr lang="en-US" sz="2000" b="0" i="0" u="none" strike="noStrike" baseline="0" dirty="0">
              <a:latin typeface="Times New Roman" panose="02020603050405020304" pitchFamily="18" charset="0"/>
              <a:cs typeface="Times New Roman" panose="02020603050405020304" pitchFamily="18" charset="0"/>
            </a:endParaRPr>
          </a:p>
          <a:p>
            <a:r>
              <a:rPr lang="en-US" sz="2000" b="0" i="0" u="none" strike="noStrike" baseline="0" dirty="0">
                <a:latin typeface="Times New Roman" panose="02020603050405020304" pitchFamily="18" charset="0"/>
                <a:cs typeface="Times New Roman" panose="02020603050405020304" pitchFamily="18" charset="0"/>
              </a:rPr>
              <a:t>1. Applicant </a:t>
            </a:r>
          </a:p>
          <a:p>
            <a:r>
              <a:rPr lang="en-US" sz="2000" b="0" i="0" u="none" strike="noStrike" baseline="0" dirty="0">
                <a:latin typeface="Times New Roman" panose="02020603050405020304" pitchFamily="18" charset="0"/>
                <a:cs typeface="Times New Roman" panose="02020603050405020304" pitchFamily="18" charset="0"/>
              </a:rPr>
              <a:t>2. Solicitation Title and Solicitation Number that the Proposal is in response to; </a:t>
            </a:r>
          </a:p>
          <a:p>
            <a:r>
              <a:rPr lang="en-US" sz="2000" b="0" i="0" u="none" strike="noStrike" baseline="0" dirty="0">
                <a:latin typeface="Times New Roman" panose="02020603050405020304" pitchFamily="18" charset="0"/>
                <a:cs typeface="Times New Roman" panose="02020603050405020304" pitchFamily="18" charset="0"/>
              </a:rPr>
              <a:t>3. Signature, typed name, and title of an individual authorized to commit the Applicant to its Proposal </a:t>
            </a:r>
          </a:p>
          <a:p>
            <a:r>
              <a:rPr lang="en-US" sz="2000" b="0" i="0" u="none" strike="noStrike" baseline="0" dirty="0">
                <a:latin typeface="Times New Roman" panose="02020603050405020304" pitchFamily="18" charset="0"/>
                <a:cs typeface="Times New Roman" panose="02020603050405020304" pitchFamily="18" charset="0"/>
              </a:rPr>
              <a:t>4. Federal Employer Identification Number (FEIN) of the Applicant, or if a single individual, that individual's Social Security Number (SSN); </a:t>
            </a:r>
          </a:p>
          <a:p>
            <a:r>
              <a:rPr lang="en-US" sz="2000" b="0" i="0" u="none" strike="noStrike" baseline="0" dirty="0">
                <a:latin typeface="Times New Roman" panose="02020603050405020304" pitchFamily="18" charset="0"/>
                <a:cs typeface="Times New Roman" panose="02020603050405020304" pitchFamily="18" charset="0"/>
              </a:rPr>
              <a:t>5. Applicant's </a:t>
            </a:r>
            <a:r>
              <a:rPr lang="en-US" sz="2000" b="0" i="0" u="none" strike="noStrike" baseline="0" dirty="0" err="1">
                <a:latin typeface="Times New Roman" panose="02020603050405020304" pitchFamily="18" charset="0"/>
                <a:cs typeface="Times New Roman" panose="02020603050405020304" pitchFamily="18" charset="0"/>
              </a:rPr>
              <a:t>eMMA</a:t>
            </a:r>
            <a:r>
              <a:rPr lang="en-US" sz="2000" b="0" i="0" u="none" strike="noStrike" baseline="0" dirty="0">
                <a:latin typeface="Times New Roman" panose="02020603050405020304" pitchFamily="18" charset="0"/>
                <a:cs typeface="Times New Roman" panose="02020603050405020304" pitchFamily="18" charset="0"/>
              </a:rPr>
              <a:t> number </a:t>
            </a:r>
          </a:p>
          <a:p>
            <a:r>
              <a:rPr lang="en-US" sz="2000" b="0" i="0" u="none" strike="noStrike" baseline="0" dirty="0">
                <a:latin typeface="Times New Roman" panose="02020603050405020304" pitchFamily="18" charset="0"/>
                <a:cs typeface="Times New Roman" panose="02020603050405020304" pitchFamily="18" charset="0"/>
              </a:rPr>
              <a:t>6. Applicant's MBE certification number (if applicable) </a:t>
            </a:r>
          </a:p>
          <a:p>
            <a:r>
              <a:rPr lang="en-US" sz="2000" b="0" i="0" u="none" strike="noStrike" baseline="0" dirty="0">
                <a:latin typeface="Times New Roman" panose="02020603050405020304" pitchFamily="18" charset="0"/>
                <a:cs typeface="Times New Roman" panose="02020603050405020304" pitchFamily="18" charset="0"/>
              </a:rPr>
              <a:t>7. Applicant's SBR number (if applicable) – please contact </a:t>
            </a:r>
            <a:r>
              <a:rPr lang="en-US" sz="2000" b="0" i="0" u="none" strike="noStrike" baseline="0" dirty="0" err="1">
                <a:latin typeface="Times New Roman" panose="02020603050405020304" pitchFamily="18" charset="0"/>
                <a:cs typeface="Times New Roman" panose="02020603050405020304" pitchFamily="18" charset="0"/>
              </a:rPr>
              <a:t>eMMA</a:t>
            </a:r>
            <a:r>
              <a:rPr lang="en-US" sz="2000" b="0" i="0" u="none" strike="noStrike" baseline="0" dirty="0">
                <a:latin typeface="Times New Roman" panose="02020603050405020304" pitchFamily="18" charset="0"/>
                <a:cs typeface="Times New Roman" panose="02020603050405020304" pitchFamily="18" charset="0"/>
              </a:rPr>
              <a:t> at 410-767-1492 if you don't know your number.  (Small Business Reserve – see </a:t>
            </a:r>
            <a:r>
              <a:rPr lang="en-US" sz="2000" b="0" i="0" u="none" strike="noStrike" baseline="0"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https://gomdsmallbiz.maryland.gov/Pages/SBR-Registration.aspx</a:t>
            </a:r>
            <a:r>
              <a:rPr lang="en-US" sz="2000" b="0" i="0" u="none" strike="noStrike" baseline="0" dirty="0">
                <a:solidFill>
                  <a:srgbClr val="0000FF"/>
                </a:solidFill>
                <a:latin typeface="Times New Roman" panose="02020603050405020304" pitchFamily="18" charset="0"/>
                <a:cs typeface="Times New Roman" panose="02020603050405020304" pitchFamily="18" charset="0"/>
              </a:rPr>
              <a:t>)</a:t>
            </a:r>
          </a:p>
          <a:p>
            <a:r>
              <a:rPr lang="en-US" sz="2000" b="0" i="0" u="none" strike="noStrike" baseline="0" dirty="0">
                <a:latin typeface="Times New Roman" panose="02020603050405020304" pitchFamily="18" charset="0"/>
                <a:cs typeface="Times New Roman" panose="02020603050405020304" pitchFamily="18" charset="0"/>
              </a:rPr>
              <a:t>8. Applicant’s email address </a:t>
            </a:r>
          </a:p>
          <a:p>
            <a:r>
              <a:rPr lang="en-US" sz="2000" b="0" i="0" u="none" strike="noStrike" baseline="0" dirty="0">
                <a:latin typeface="Times New Roman" panose="02020603050405020304" pitchFamily="18" charset="0"/>
                <a:cs typeface="Times New Roman" panose="02020603050405020304" pitchFamily="18" charset="0"/>
              </a:rPr>
              <a:t>9. Completed RFA document checklist (Attachment B) </a:t>
            </a:r>
            <a:endParaRPr lang="fr-FR" sz="2000" b="1" i="0" u="none" strike="noStrike" baseline="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1D73ACF-3205-8994-6ED5-B7F8130F67D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3456019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4"/>
          <p:cNvSpPr txBox="1">
            <a:spLocks noGrp="1"/>
          </p:cNvSpPr>
          <p:nvPr>
            <p:ph type="title"/>
          </p:nvPr>
        </p:nvSpPr>
        <p:spPr>
          <a:xfrm>
            <a:off x="473242" y="313603"/>
            <a:ext cx="8229600" cy="671535"/>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Project Narrative</a:t>
            </a:r>
            <a:endParaRPr u="sng" dirty="0">
              <a:latin typeface="Times New Roman" panose="02020603050405020304" pitchFamily="18" charset="0"/>
              <a:cs typeface="Times New Roman" panose="02020603050405020304" pitchFamily="18" charset="0"/>
            </a:endParaRPr>
          </a:p>
        </p:txBody>
      </p:sp>
      <p:cxnSp>
        <p:nvCxnSpPr>
          <p:cNvPr id="277" name="Google Shape;277;p14"/>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278" name="Google Shape;278;p14"/>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79" name="Google Shape;279;p14"/>
          <p:cNvSpPr txBox="1">
            <a:spLocks noGrp="1"/>
          </p:cNvSpPr>
          <p:nvPr>
            <p:ph type="body" idx="1"/>
          </p:nvPr>
        </p:nvSpPr>
        <p:spPr>
          <a:xfrm>
            <a:off x="111211" y="1295400"/>
            <a:ext cx="8921578" cy="4912930"/>
          </a:xfrm>
          <a:prstGeom prst="rect">
            <a:avLst/>
          </a:prstGeom>
          <a:noFill/>
          <a:ln>
            <a:noFill/>
          </a:ln>
        </p:spPr>
        <p:txBody>
          <a:bodyPr spcFirstLastPara="1" wrap="square" lIns="90000" tIns="45000" rIns="90000" bIns="45000" anchor="t" anchorCtr="0">
            <a:noAutofit/>
          </a:bodyPr>
          <a:lstStyle/>
          <a:p>
            <a:pPr marL="514350" indent="-285750">
              <a:buFont typeface="Arial" panose="020B0604020202020204" pitchFamily="34" charset="0"/>
              <a:buChar char="•"/>
            </a:pPr>
            <a:r>
              <a:rPr lang="en-US" sz="1800" b="1" i="0" u="none" strike="noStrike" baseline="0" dirty="0">
                <a:solidFill>
                  <a:schemeClr val="tx1"/>
                </a:solidFill>
                <a:latin typeface="Times New Roman" panose="02020603050405020304" pitchFamily="18" charset="0"/>
                <a:cs typeface="Times New Roman" panose="02020603050405020304" pitchFamily="18" charset="0"/>
              </a:rPr>
              <a:t>The Project Narrative </a:t>
            </a:r>
            <a:r>
              <a:rPr lang="en-US" sz="1800" b="0" i="0" u="none" strike="noStrike" baseline="0" dirty="0">
                <a:solidFill>
                  <a:schemeClr val="tx1"/>
                </a:solidFill>
                <a:latin typeface="Times New Roman" panose="02020603050405020304" pitchFamily="18" charset="0"/>
                <a:cs typeface="Times New Roman" panose="02020603050405020304" pitchFamily="18" charset="0"/>
              </a:rPr>
              <a:t>shall include the Scope of Work, including the Work Plan.</a:t>
            </a:r>
          </a:p>
          <a:p>
            <a:pPr marL="514350" indent="-285750">
              <a:buFont typeface="Arial" panose="020B0604020202020204" pitchFamily="34" charset="0"/>
              <a:buChar char="•"/>
            </a:pPr>
            <a:r>
              <a:rPr lang="en-US" sz="1800" b="0" i="0" u="none" strike="noStrike" baseline="0" dirty="0">
                <a:solidFill>
                  <a:schemeClr val="tx1"/>
                </a:solidFill>
                <a:latin typeface="Times New Roman" panose="02020603050405020304" pitchFamily="18" charset="0"/>
                <a:cs typeface="Times New Roman" panose="02020603050405020304" pitchFamily="18" charset="0"/>
              </a:rPr>
              <a:t>The Project Narrative will be no more than 10 pages (standard letter size). </a:t>
            </a:r>
          </a:p>
          <a:p>
            <a:pPr marL="514350" indent="-285750">
              <a:buFont typeface="Arial" panose="020B0604020202020204" pitchFamily="34" charset="0"/>
              <a:buChar char="•"/>
            </a:pPr>
            <a:r>
              <a:rPr lang="en-US" sz="1800" b="0" i="0" u="none" strike="noStrike" baseline="0" dirty="0">
                <a:solidFill>
                  <a:schemeClr val="tx1"/>
                </a:solidFill>
                <a:latin typeface="Times New Roman" panose="02020603050405020304" pitchFamily="18" charset="0"/>
                <a:cs typeface="Times New Roman" panose="02020603050405020304" pitchFamily="18" charset="0"/>
              </a:rPr>
              <a:t>The Application will be 12 pt. font, Times New Roman or Calibri, 1-inch margins, double-spaced, and each page numbered sequentially. Information in tables may be 11 pt. font.</a:t>
            </a:r>
          </a:p>
          <a:p>
            <a:r>
              <a:rPr lang="en-US" sz="1800" i="1" u="sng" dirty="0">
                <a:solidFill>
                  <a:schemeClr val="tx1"/>
                </a:solidFill>
                <a:latin typeface="Times New Roman" panose="02020603050405020304" pitchFamily="18" charset="0"/>
                <a:cs typeface="Times New Roman" panose="02020603050405020304" pitchFamily="18" charset="0"/>
              </a:rPr>
              <a:t>Required sections (see RFA)</a:t>
            </a:r>
            <a:endParaRPr lang="en-US" sz="1800" b="0" i="1" u="sng" strike="noStrike" baseline="0" dirty="0">
              <a:solidFill>
                <a:schemeClr val="tx1"/>
              </a:solidFill>
              <a:latin typeface="Times New Roman" panose="02020603050405020304" pitchFamily="18" charset="0"/>
              <a:cs typeface="Times New Roman" panose="02020603050405020304" pitchFamily="18" charset="0"/>
            </a:endParaRPr>
          </a:p>
          <a:p>
            <a:pPr algn="l"/>
            <a:r>
              <a:rPr lang="en-US" sz="1800" b="1" i="0" u="none" strike="noStrike" baseline="0" dirty="0">
                <a:solidFill>
                  <a:schemeClr val="tx1"/>
                </a:solidFill>
                <a:latin typeface="Times New Roman" panose="02020603050405020304" pitchFamily="18" charset="0"/>
                <a:cs typeface="Times New Roman" panose="02020603050405020304" pitchFamily="18" charset="0"/>
              </a:rPr>
              <a:t>Executive Summary </a:t>
            </a:r>
            <a:endParaRPr lang="en-US" sz="1800" b="0" i="0" u="none" strike="noStrike" baseline="0" dirty="0">
              <a:solidFill>
                <a:schemeClr val="tx1"/>
              </a:solidFill>
              <a:latin typeface="Times New Roman" panose="02020603050405020304" pitchFamily="18" charset="0"/>
              <a:cs typeface="Times New Roman" panose="02020603050405020304" pitchFamily="18" charset="0"/>
            </a:endParaRPr>
          </a:p>
          <a:p>
            <a:r>
              <a:rPr lang="en-US" sz="1800" b="1" i="0" u="none" strike="noStrike" baseline="0" dirty="0">
                <a:solidFill>
                  <a:schemeClr val="tx1"/>
                </a:solidFill>
                <a:latin typeface="Times New Roman" panose="02020603050405020304" pitchFamily="18" charset="0"/>
                <a:cs typeface="Times New Roman" panose="02020603050405020304" pitchFamily="18" charset="0"/>
              </a:rPr>
              <a:t>Problem Statement </a:t>
            </a:r>
            <a:endParaRPr lang="en-US" sz="1800" b="0" i="0" u="none" strike="noStrike" baseline="0" dirty="0">
              <a:solidFill>
                <a:schemeClr val="tx1"/>
              </a:solidFill>
              <a:latin typeface="Times New Roman" panose="02020603050405020304" pitchFamily="18" charset="0"/>
              <a:cs typeface="Times New Roman" panose="02020603050405020304" pitchFamily="18" charset="0"/>
            </a:endParaRPr>
          </a:p>
          <a:p>
            <a:r>
              <a:rPr lang="en-US" sz="1800" b="1" i="0" u="none" strike="noStrike" baseline="0" dirty="0">
                <a:solidFill>
                  <a:schemeClr val="tx1"/>
                </a:solidFill>
                <a:latin typeface="Times New Roman" panose="02020603050405020304" pitchFamily="18" charset="0"/>
                <a:cs typeface="Times New Roman" panose="02020603050405020304" pitchFamily="18" charset="0"/>
              </a:rPr>
              <a:t>Geographic Area(s) </a:t>
            </a:r>
            <a:endParaRPr lang="en-US" sz="1800" b="0" i="0" u="none" strike="noStrike" baseline="0" dirty="0">
              <a:solidFill>
                <a:schemeClr val="tx1"/>
              </a:solidFill>
              <a:latin typeface="Times New Roman" panose="02020603050405020304" pitchFamily="18" charset="0"/>
              <a:cs typeface="Times New Roman" panose="02020603050405020304" pitchFamily="18" charset="0"/>
            </a:endParaRPr>
          </a:p>
          <a:p>
            <a:r>
              <a:rPr lang="en-US" sz="1800" b="1" i="0" u="none" strike="noStrike" baseline="0" dirty="0">
                <a:solidFill>
                  <a:schemeClr val="tx1"/>
                </a:solidFill>
                <a:latin typeface="Times New Roman" panose="02020603050405020304" pitchFamily="18" charset="0"/>
                <a:cs typeface="Times New Roman" panose="02020603050405020304" pitchFamily="18" charset="0"/>
              </a:rPr>
              <a:t>Target population </a:t>
            </a:r>
            <a:endParaRPr lang="en-US" sz="1800" b="0" i="0" u="none" strike="noStrike" baseline="0" dirty="0">
              <a:solidFill>
                <a:schemeClr val="tx1"/>
              </a:solidFill>
              <a:latin typeface="Times New Roman" panose="02020603050405020304" pitchFamily="18" charset="0"/>
              <a:cs typeface="Times New Roman" panose="02020603050405020304" pitchFamily="18" charset="0"/>
            </a:endParaRPr>
          </a:p>
          <a:p>
            <a:r>
              <a:rPr lang="en-US" sz="1800" b="1" i="0" u="none" strike="noStrike" baseline="0" dirty="0">
                <a:solidFill>
                  <a:schemeClr val="tx1"/>
                </a:solidFill>
                <a:latin typeface="Times New Roman" panose="02020603050405020304" pitchFamily="18" charset="0"/>
                <a:cs typeface="Times New Roman" panose="02020603050405020304" pitchFamily="18" charset="0"/>
              </a:rPr>
              <a:t>Proposed program </a:t>
            </a:r>
            <a:endParaRPr lang="en-US" sz="1800" b="0" i="0" u="none" strike="noStrike" baseline="0" dirty="0">
              <a:solidFill>
                <a:schemeClr val="tx1"/>
              </a:solidFill>
              <a:latin typeface="Times New Roman" panose="02020603050405020304" pitchFamily="18" charset="0"/>
              <a:cs typeface="Times New Roman" panose="02020603050405020304" pitchFamily="18" charset="0"/>
            </a:endParaRPr>
          </a:p>
          <a:p>
            <a:r>
              <a:rPr lang="en-US" sz="1800" b="1" i="0" u="none" strike="noStrike" baseline="0" dirty="0">
                <a:solidFill>
                  <a:schemeClr val="tx1"/>
                </a:solidFill>
                <a:latin typeface="Times New Roman" panose="02020603050405020304" pitchFamily="18" charset="0"/>
                <a:cs typeface="Times New Roman" panose="02020603050405020304" pitchFamily="18" charset="0"/>
              </a:rPr>
              <a:t>Work plan overview </a:t>
            </a:r>
            <a:endParaRPr lang="en-US" sz="1800" b="0" i="0" u="none" strike="noStrike" baseline="0" dirty="0">
              <a:solidFill>
                <a:schemeClr val="tx1"/>
              </a:solidFill>
              <a:latin typeface="Times New Roman" panose="02020603050405020304" pitchFamily="18" charset="0"/>
              <a:cs typeface="Times New Roman" panose="02020603050405020304" pitchFamily="18" charset="0"/>
            </a:endParaRPr>
          </a:p>
          <a:p>
            <a:r>
              <a:rPr lang="en-US" sz="1800" b="1" i="0" u="none" strike="noStrike" baseline="0" dirty="0">
                <a:solidFill>
                  <a:schemeClr val="tx1"/>
                </a:solidFill>
                <a:latin typeface="Times New Roman" panose="02020603050405020304" pitchFamily="18" charset="0"/>
                <a:cs typeface="Times New Roman" panose="02020603050405020304" pitchFamily="18" charset="0"/>
              </a:rPr>
              <a:t>Organizational capacity </a:t>
            </a:r>
            <a:r>
              <a:rPr lang="en-US" sz="1800" b="0" i="0" u="none" strike="noStrike" baseline="0" dirty="0">
                <a:solidFill>
                  <a:schemeClr val="tx1"/>
                </a:solidFill>
                <a:latin typeface="Times New Roman" panose="02020603050405020304" pitchFamily="18" charset="0"/>
                <a:cs typeface="Times New Roman" panose="02020603050405020304" pitchFamily="18" charset="0"/>
              </a:rPr>
              <a:t> </a:t>
            </a:r>
          </a:p>
          <a:p>
            <a:r>
              <a:rPr lang="en-US" sz="1800" b="1" i="0" u="none" strike="noStrike" baseline="0" dirty="0">
                <a:solidFill>
                  <a:schemeClr val="tx1"/>
                </a:solidFill>
                <a:latin typeface="Times New Roman" panose="02020603050405020304" pitchFamily="18" charset="0"/>
                <a:cs typeface="Times New Roman" panose="02020603050405020304" pitchFamily="18" charset="0"/>
              </a:rPr>
              <a:t>Program management </a:t>
            </a:r>
            <a:endParaRPr lang="en-US" sz="1800" b="0" i="0" u="none" strike="noStrike" baseline="0" dirty="0">
              <a:solidFill>
                <a:schemeClr val="tx1"/>
              </a:solidFill>
              <a:latin typeface="Times New Roman" panose="02020603050405020304" pitchFamily="18" charset="0"/>
              <a:cs typeface="Times New Roman" panose="02020603050405020304" pitchFamily="18" charset="0"/>
            </a:endParaRPr>
          </a:p>
          <a:p>
            <a:r>
              <a:rPr lang="en-US" sz="1800" b="1" i="0" u="none" strike="noStrike" baseline="0" dirty="0">
                <a:solidFill>
                  <a:schemeClr val="tx1"/>
                </a:solidFill>
                <a:latin typeface="Times New Roman" panose="02020603050405020304" pitchFamily="18" charset="0"/>
                <a:cs typeface="Times New Roman" panose="02020603050405020304" pitchFamily="18" charset="0"/>
              </a:rPr>
              <a:t>Partnerships </a:t>
            </a:r>
            <a:endParaRPr lang="en-US" sz="1800" b="0" i="0" u="none" strike="noStrike" baseline="0" dirty="0">
              <a:solidFill>
                <a:schemeClr val="tx1"/>
              </a:solidFill>
              <a:latin typeface="Times New Roman" panose="02020603050405020304" pitchFamily="18" charset="0"/>
              <a:cs typeface="Times New Roman" panose="02020603050405020304" pitchFamily="18" charset="0"/>
            </a:endParaRPr>
          </a:p>
          <a:p>
            <a:r>
              <a:rPr lang="en-US" sz="1800" b="1" i="0" u="none" strike="noStrike" baseline="0" dirty="0">
                <a:solidFill>
                  <a:schemeClr val="tx1"/>
                </a:solidFill>
                <a:latin typeface="Times New Roman" panose="02020603050405020304" pitchFamily="18" charset="0"/>
                <a:cs typeface="Times New Roman" panose="02020603050405020304" pitchFamily="18" charset="0"/>
              </a:rPr>
              <a:t>Performance Measures </a:t>
            </a:r>
            <a:r>
              <a:rPr lang="en-US" sz="1800" b="0" i="0" u="none" strike="noStrike" baseline="0" dirty="0">
                <a:solidFill>
                  <a:schemeClr val="tx1"/>
                </a:solidFill>
                <a:latin typeface="Times New Roman" panose="02020603050405020304" pitchFamily="18" charset="0"/>
                <a:cs typeface="Times New Roman" panose="02020603050405020304" pitchFamily="18" charset="0"/>
              </a:rPr>
              <a:t>– </a:t>
            </a:r>
            <a:r>
              <a:rPr lang="en-US" sz="1800" b="1" i="0" u="none" strike="noStrike" baseline="0" dirty="0">
                <a:solidFill>
                  <a:schemeClr val="tx1"/>
                </a:solidFill>
                <a:latin typeface="Times New Roman" panose="02020603050405020304" pitchFamily="18" charset="0"/>
                <a:cs typeface="Times New Roman" panose="02020603050405020304" pitchFamily="18" charset="0"/>
              </a:rPr>
              <a:t>(Refer to and include RFA </a:t>
            </a:r>
            <a:r>
              <a:rPr lang="en-US" sz="1800" b="1" i="0" u="none" strike="noStrike" baseline="0" dirty="0">
                <a:solidFill>
                  <a:schemeClr val="tx1"/>
                </a:solidFill>
                <a:highlight>
                  <a:srgbClr val="FFFF00"/>
                </a:highlight>
                <a:latin typeface="Times New Roman" panose="02020603050405020304" pitchFamily="18" charset="0"/>
                <a:cs typeface="Times New Roman" panose="02020603050405020304" pitchFamily="18" charset="0"/>
              </a:rPr>
              <a:t>Attachments </a:t>
            </a:r>
            <a:r>
              <a:rPr lang="en-US" sz="1800" b="1" dirty="0">
                <a:solidFill>
                  <a:schemeClr val="tx1"/>
                </a:solidFill>
                <a:highlight>
                  <a:srgbClr val="FFFF00"/>
                </a:highlight>
                <a:latin typeface="Times New Roman" panose="02020603050405020304" pitchFamily="18" charset="0"/>
                <a:cs typeface="Times New Roman" panose="02020603050405020304" pitchFamily="18" charset="0"/>
              </a:rPr>
              <a:t>E and F</a:t>
            </a:r>
            <a:r>
              <a:rPr lang="en-US" sz="1800" b="1" i="0" u="none" strike="noStrike" baseline="0" dirty="0">
                <a:solidFill>
                  <a:schemeClr val="tx1"/>
                </a:solidFill>
                <a:latin typeface="Times New Roman" panose="02020603050405020304" pitchFamily="18" charset="0"/>
                <a:cs typeface="Times New Roman" panose="02020603050405020304" pitchFamily="18" charset="0"/>
              </a:rPr>
              <a:t>)</a:t>
            </a:r>
            <a:r>
              <a:rPr lang="en-US" sz="1800" b="0" i="0" u="none" strike="noStrike" baseline="0" dirty="0">
                <a:solidFill>
                  <a:schemeClr val="tx1"/>
                </a:solidFill>
                <a:latin typeface="Times New Roman" panose="02020603050405020304" pitchFamily="18" charset="0"/>
                <a:cs typeface="Times New Roman" panose="02020603050405020304" pitchFamily="18" charset="0"/>
              </a:rPr>
              <a:t> </a:t>
            </a:r>
          </a:p>
          <a:p>
            <a:r>
              <a:rPr lang="en-US" sz="1800" b="1" i="0" u="none" strike="noStrike" baseline="0" dirty="0">
                <a:solidFill>
                  <a:schemeClr val="tx1"/>
                </a:solidFill>
                <a:latin typeface="Times New Roman" panose="02020603050405020304" pitchFamily="18" charset="0"/>
                <a:cs typeface="Times New Roman" panose="02020603050405020304" pitchFamily="18" charset="0"/>
              </a:rPr>
              <a:t>Dissemination </a:t>
            </a:r>
            <a:endParaRPr lang="en-US" sz="1800" b="0" i="0" u="none" strike="noStrike" baseline="0" dirty="0">
              <a:solidFill>
                <a:schemeClr val="tx1"/>
              </a:solidFill>
              <a:latin typeface="Times New Roman" panose="02020603050405020304" pitchFamily="18" charset="0"/>
              <a:cs typeface="Times New Roman" panose="02020603050405020304" pitchFamily="18" charset="0"/>
            </a:endParaRPr>
          </a:p>
          <a:p>
            <a:pPr marL="0" lvl="0" indent="0" algn="l" rtl="0">
              <a:lnSpc>
                <a:spcPct val="102000"/>
              </a:lnSpc>
              <a:spcBef>
                <a:spcPts val="0"/>
              </a:spcBef>
              <a:spcAft>
                <a:spcPts val="0"/>
              </a:spcAft>
              <a:buSzPts val="2600"/>
              <a:buNone/>
            </a:pPr>
            <a:endParaRPr sz="1500" dirty="0"/>
          </a:p>
        </p:txBody>
      </p:sp>
      <p:sp>
        <p:nvSpPr>
          <p:cNvPr id="2" name="TextBox 1">
            <a:extLst>
              <a:ext uri="{FF2B5EF4-FFF2-40B4-BE49-F238E27FC236}">
                <a16:creationId xmlns:a16="http://schemas.microsoft.com/office/drawing/2014/main" id="{956DD489-EDC6-2696-84EF-8B8750F4C340}"/>
              </a:ext>
            </a:extLst>
          </p:cNvPr>
          <p:cNvSpPr txBox="1"/>
          <p:nvPr/>
        </p:nvSpPr>
        <p:spPr>
          <a:xfrm>
            <a:off x="5186608" y="3893270"/>
            <a:ext cx="3896964" cy="923330"/>
          </a:xfrm>
          <a:prstGeom prst="rect">
            <a:avLst/>
          </a:prstGeom>
          <a:noFill/>
        </p:spPr>
        <p:txBody>
          <a:bodyPr wrap="none" rtlCol="0">
            <a:spAutoFit/>
          </a:bodyPr>
          <a:lstStyle/>
          <a:p>
            <a:r>
              <a:rPr lang="en-US" i="1" dirty="0">
                <a:solidFill>
                  <a:srgbClr val="0000FF"/>
                </a:solidFill>
              </a:rPr>
              <a:t>Item </a:t>
            </a:r>
            <a:r>
              <a:rPr lang="en-US" i="1" dirty="0" err="1">
                <a:solidFill>
                  <a:srgbClr val="0000FF"/>
                </a:solidFill>
              </a:rPr>
              <a:t>i</a:t>
            </a:r>
            <a:r>
              <a:rPr lang="en-US" i="1" dirty="0">
                <a:solidFill>
                  <a:srgbClr val="0000FF"/>
                </a:solidFill>
              </a:rPr>
              <a:t>. on page 16 of the RFA has a typo</a:t>
            </a:r>
          </a:p>
          <a:p>
            <a:r>
              <a:rPr lang="en-US" i="1" dirty="0">
                <a:solidFill>
                  <a:srgbClr val="0000FF"/>
                </a:solidFill>
              </a:rPr>
              <a:t>and refers to these as D and E;</a:t>
            </a:r>
          </a:p>
          <a:p>
            <a:r>
              <a:rPr lang="en-US" i="1" dirty="0">
                <a:solidFill>
                  <a:srgbClr val="0000FF"/>
                </a:solidFill>
              </a:rPr>
              <a:t>E and F is correct.</a:t>
            </a:r>
          </a:p>
        </p:txBody>
      </p:sp>
      <p:cxnSp>
        <p:nvCxnSpPr>
          <p:cNvPr id="3" name="Straight Arrow Connector 2">
            <a:extLst>
              <a:ext uri="{FF2B5EF4-FFF2-40B4-BE49-F238E27FC236}">
                <a16:creationId xmlns:a16="http://schemas.microsoft.com/office/drawing/2014/main" id="{2200818E-DCB1-F2A3-AC79-9CA075D27D74}"/>
              </a:ext>
            </a:extLst>
          </p:cNvPr>
          <p:cNvCxnSpPr>
            <a:cxnSpLocks/>
          </p:cNvCxnSpPr>
          <p:nvPr/>
        </p:nvCxnSpPr>
        <p:spPr>
          <a:xfrm>
            <a:off x="6516687" y="4816600"/>
            <a:ext cx="289466" cy="650946"/>
          </a:xfrm>
          <a:prstGeom prst="straightConnector1">
            <a:avLst/>
          </a:prstGeom>
          <a:ln w="317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05092E1-EFA4-A90C-79EF-8DEF2619719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4"/>
          <p:cNvSpPr txBox="1">
            <a:spLocks noGrp="1"/>
          </p:cNvSpPr>
          <p:nvPr>
            <p:ph type="title"/>
          </p:nvPr>
        </p:nvSpPr>
        <p:spPr>
          <a:xfrm>
            <a:off x="319333" y="332362"/>
            <a:ext cx="8229600" cy="861195"/>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sz="3600" u="sng" dirty="0">
                <a:latin typeface="Times New Roman" panose="02020603050405020304" pitchFamily="18" charset="0"/>
                <a:cs typeface="Times New Roman" panose="02020603050405020304" pitchFamily="18" charset="0"/>
              </a:rPr>
              <a:t>Other Technical Proposal Documents</a:t>
            </a:r>
            <a:endParaRPr sz="3600" u="sng" dirty="0">
              <a:latin typeface="Times New Roman" panose="02020603050405020304" pitchFamily="18" charset="0"/>
              <a:cs typeface="Times New Roman" panose="02020603050405020304" pitchFamily="18" charset="0"/>
            </a:endParaRPr>
          </a:p>
        </p:txBody>
      </p:sp>
      <p:cxnSp>
        <p:nvCxnSpPr>
          <p:cNvPr id="277" name="Google Shape;277;p14"/>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278" name="Google Shape;278;p14"/>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79" name="Google Shape;279;p14"/>
          <p:cNvSpPr txBox="1">
            <a:spLocks noGrp="1"/>
          </p:cNvSpPr>
          <p:nvPr>
            <p:ph type="body" idx="1"/>
          </p:nvPr>
        </p:nvSpPr>
        <p:spPr>
          <a:xfrm>
            <a:off x="115330" y="1307471"/>
            <a:ext cx="8921578" cy="5345702"/>
          </a:xfrm>
          <a:prstGeom prst="rect">
            <a:avLst/>
          </a:prstGeom>
          <a:noFill/>
          <a:ln>
            <a:noFill/>
          </a:ln>
        </p:spPr>
        <p:txBody>
          <a:bodyPr spcFirstLastPara="1" wrap="square" lIns="90000" tIns="45000" rIns="90000" bIns="45000" anchor="t" anchorCtr="0">
            <a:noAutofit/>
          </a:bodyPr>
          <a:lstStyle/>
          <a:p>
            <a:pPr>
              <a:lnSpc>
                <a:spcPct val="100000"/>
              </a:lnSpc>
            </a:pPr>
            <a:r>
              <a:rPr lang="en-US" sz="1800" b="1" i="0" u="none" strike="noStrike" baseline="0" dirty="0">
                <a:solidFill>
                  <a:schemeClr val="tx1"/>
                </a:solidFill>
                <a:latin typeface="Times New Roman" panose="02020603050405020304" pitchFamily="18" charset="0"/>
                <a:cs typeface="Times New Roman" panose="02020603050405020304" pitchFamily="18" charset="0"/>
              </a:rPr>
              <a:t>4.3.2 The Application will include the following attachments</a:t>
            </a:r>
            <a:r>
              <a:rPr lang="en-US" sz="1800" dirty="0">
                <a:solidFill>
                  <a:schemeClr val="tx1"/>
                </a:solidFill>
                <a:latin typeface="Times New Roman" panose="02020603050405020304" pitchFamily="18" charset="0"/>
                <a:cs typeface="Times New Roman" panose="02020603050405020304" pitchFamily="18" charset="0"/>
              </a:rPr>
              <a:t>:</a:t>
            </a:r>
            <a:r>
              <a:rPr lang="en-US" sz="1800" b="0" i="0" u="none" strike="noStrike" baseline="0" dirty="0">
                <a:solidFill>
                  <a:schemeClr val="tx1"/>
                </a:solidFill>
                <a:latin typeface="Times New Roman" panose="02020603050405020304" pitchFamily="18" charset="0"/>
                <a:cs typeface="Times New Roman" panose="02020603050405020304" pitchFamily="18" charset="0"/>
              </a:rPr>
              <a:t> </a:t>
            </a:r>
          </a:p>
          <a:p>
            <a:pPr marL="1143000" lvl="1" indent="-457200">
              <a:lnSpc>
                <a:spcPct val="100000"/>
              </a:lnSpc>
              <a:spcBef>
                <a:spcPts val="600"/>
              </a:spcBef>
              <a:buSzPct val="100000"/>
              <a:buAutoNum type="alphaUcPeriod"/>
            </a:pPr>
            <a:r>
              <a:rPr lang="en-US" sz="1800" b="1" dirty="0">
                <a:solidFill>
                  <a:schemeClr val="tx1"/>
                </a:solidFill>
                <a:latin typeface="Times New Roman" panose="02020603050405020304" pitchFamily="18" charset="0"/>
                <a:cs typeface="Times New Roman" panose="02020603050405020304" pitchFamily="18" charset="0"/>
              </a:rPr>
              <a:t>Workplan Table </a:t>
            </a:r>
            <a:r>
              <a:rPr lang="en-US" sz="1800" dirty="0">
                <a:solidFill>
                  <a:schemeClr val="tx1"/>
                </a:solidFill>
                <a:latin typeface="Times New Roman" panose="02020603050405020304" pitchFamily="18" charset="0"/>
                <a:cs typeface="Times New Roman" panose="02020603050405020304" pitchFamily="18" charset="0"/>
              </a:rPr>
              <a:t>(Attachment C)</a:t>
            </a:r>
          </a:p>
          <a:p>
            <a:pPr marL="1143000" lvl="1" indent="-457200">
              <a:lnSpc>
                <a:spcPct val="100000"/>
              </a:lnSpc>
              <a:spcBef>
                <a:spcPts val="600"/>
              </a:spcBef>
              <a:buSzPct val="100000"/>
              <a:buFont typeface="Arial" panose="020B0604020202020204" pitchFamily="34" charset="0"/>
              <a:buAutoNum type="alphaUcPeriod"/>
            </a:pPr>
            <a:r>
              <a:rPr lang="en-US" sz="1800" b="1" dirty="0">
                <a:solidFill>
                  <a:schemeClr val="tx1"/>
                </a:solidFill>
                <a:latin typeface="Times New Roman" panose="02020603050405020304" pitchFamily="18" charset="0"/>
                <a:cs typeface="Times New Roman" panose="02020603050405020304" pitchFamily="18" charset="0"/>
              </a:rPr>
              <a:t>Workplan Gantt Chart </a:t>
            </a:r>
            <a:r>
              <a:rPr lang="en-US" sz="1800" dirty="0">
                <a:solidFill>
                  <a:schemeClr val="tx1"/>
                </a:solidFill>
                <a:latin typeface="Times New Roman" panose="02020603050405020304" pitchFamily="18" charset="0"/>
                <a:cs typeface="Times New Roman" panose="02020603050405020304" pitchFamily="18" charset="0"/>
              </a:rPr>
              <a:t>(Attachment D)</a:t>
            </a:r>
          </a:p>
          <a:p>
            <a:pPr marL="1143000" lvl="1" indent="-457200">
              <a:lnSpc>
                <a:spcPct val="100000"/>
              </a:lnSpc>
              <a:spcBef>
                <a:spcPts val="600"/>
              </a:spcBef>
              <a:buSzPct val="100000"/>
              <a:buFont typeface="Arial" panose="020B0604020202020204" pitchFamily="34" charset="0"/>
              <a:buAutoNum type="alphaUcPeriod"/>
            </a:pPr>
            <a:r>
              <a:rPr lang="en-US" sz="1800" b="1" dirty="0">
                <a:effectLst/>
                <a:latin typeface="Times New Roman" panose="02020603050405020304" pitchFamily="18" charset="0"/>
                <a:ea typeface="Calibri" panose="020F0502020204030204" pitchFamily="34" charset="0"/>
                <a:cs typeface="Calibri" panose="020F0502020204030204" pitchFamily="34" charset="0"/>
              </a:rPr>
              <a:t>Letters</a:t>
            </a:r>
            <a:r>
              <a:rPr lang="en-US" sz="1800" b="1" spc="200" dirty="0">
                <a:effectLst/>
                <a:latin typeface="Times New Roman" panose="02020603050405020304" pitchFamily="18" charset="0"/>
                <a:ea typeface="Calibri" panose="020F0502020204030204" pitchFamily="34" charset="0"/>
                <a:cs typeface="Calibri" panose="020F0502020204030204" pitchFamily="34" charset="0"/>
              </a:rPr>
              <a:t> </a:t>
            </a:r>
            <a:r>
              <a:rPr lang="en-US" sz="1800" b="1" dirty="0">
                <a:effectLst/>
                <a:latin typeface="Times New Roman" panose="02020603050405020304" pitchFamily="18" charset="0"/>
                <a:ea typeface="Calibri" panose="020F0502020204030204" pitchFamily="34" charset="0"/>
                <a:cs typeface="Calibri" panose="020F0502020204030204" pitchFamily="34" charset="0"/>
              </a:rPr>
              <a:t>of</a:t>
            </a:r>
            <a:r>
              <a:rPr lang="en-US" sz="1800" b="1" spc="200" dirty="0">
                <a:effectLst/>
                <a:latin typeface="Times New Roman" panose="02020603050405020304" pitchFamily="18" charset="0"/>
                <a:ea typeface="Calibri" panose="020F0502020204030204" pitchFamily="34" charset="0"/>
                <a:cs typeface="Calibri" panose="020F0502020204030204" pitchFamily="34" charset="0"/>
              </a:rPr>
              <a:t> </a:t>
            </a:r>
            <a:r>
              <a:rPr lang="en-US" sz="1800" b="1" dirty="0">
                <a:effectLst/>
                <a:latin typeface="Times New Roman" panose="02020603050405020304" pitchFamily="18" charset="0"/>
                <a:ea typeface="Calibri" panose="020F0502020204030204" pitchFamily="34" charset="0"/>
                <a:cs typeface="Calibri" panose="020F0502020204030204" pitchFamily="34" charset="0"/>
              </a:rPr>
              <a:t>Commitment</a:t>
            </a:r>
            <a:r>
              <a:rPr lang="en-US" sz="1800" b="1" spc="200" dirty="0">
                <a:effectLst/>
                <a:latin typeface="Times New Roman" panose="02020603050405020304" pitchFamily="18" charset="0"/>
                <a:ea typeface="Calibri" panose="020F0502020204030204" pitchFamily="34" charset="0"/>
                <a:cs typeface="Calibri" panose="020F0502020204030204" pitchFamily="34" charset="0"/>
              </a:rPr>
              <a:t> </a:t>
            </a:r>
            <a:r>
              <a:rPr lang="en-US" sz="1800" b="1" dirty="0">
                <a:effectLst/>
                <a:latin typeface="Times New Roman" panose="02020603050405020304" pitchFamily="18" charset="0"/>
                <a:ea typeface="Calibri" panose="020F0502020204030204" pitchFamily="34" charset="0"/>
                <a:cs typeface="Calibri" panose="020F0502020204030204" pitchFamily="34" charset="0"/>
              </a:rPr>
              <a:t>-</a:t>
            </a:r>
            <a:r>
              <a:rPr lang="en-US" sz="1800" b="1" spc="200" dirty="0">
                <a:effectLst/>
                <a:latin typeface="Times New Roman" panose="02020603050405020304" pitchFamily="18" charset="0"/>
                <a:ea typeface="Calibri" panose="020F0502020204030204" pitchFamily="34" charset="0"/>
                <a:cs typeface="Calibri" panose="020F0502020204030204" pitchFamily="34" charset="0"/>
              </a:rPr>
              <a:t> </a:t>
            </a:r>
            <a:r>
              <a:rPr lang="en-US" sz="1800" dirty="0">
                <a:effectLst/>
                <a:latin typeface="Times New Roman" panose="02020603050405020304" pitchFamily="18" charset="0"/>
                <a:ea typeface="Calibri" panose="020F0502020204030204" pitchFamily="34" charset="0"/>
                <a:cs typeface="Calibri" panose="020F0502020204030204" pitchFamily="34" charset="0"/>
              </a:rPr>
              <a:t>from identified partners, if applicable (see 4.3.1.2  2 (h) in RFA).</a:t>
            </a:r>
            <a:r>
              <a:rPr lang="en-US" sz="1800" spc="200" dirty="0">
                <a:effectLst/>
                <a:latin typeface="Times New Roman" panose="02020603050405020304" pitchFamily="18" charset="0"/>
                <a:ea typeface="Calibri" panose="020F0502020204030204" pitchFamily="34" charset="0"/>
                <a:cs typeface="Calibri" panose="020F0502020204030204" pitchFamily="34" charset="0"/>
              </a:rPr>
              <a:t> </a:t>
            </a:r>
            <a:r>
              <a:rPr lang="en-US" sz="1800" dirty="0">
                <a:effectLst/>
                <a:latin typeface="Times New Roman" panose="02020603050405020304" pitchFamily="18" charset="0"/>
                <a:ea typeface="Calibri" panose="020F0502020204030204" pitchFamily="34" charset="0"/>
                <a:cs typeface="Calibri" panose="020F0502020204030204" pitchFamily="34" charset="0"/>
              </a:rPr>
              <a:t>Combine</a:t>
            </a:r>
            <a:r>
              <a:rPr lang="en-US" sz="1800" spc="200" dirty="0">
                <a:effectLst/>
                <a:latin typeface="Times New Roman" panose="02020603050405020304" pitchFamily="18" charset="0"/>
                <a:ea typeface="Calibri" panose="020F0502020204030204" pitchFamily="34" charset="0"/>
                <a:cs typeface="Calibri" panose="020F0502020204030204" pitchFamily="34" charset="0"/>
              </a:rPr>
              <a:t> the </a:t>
            </a:r>
            <a:r>
              <a:rPr lang="en-US" sz="1800" dirty="0">
                <a:effectLst/>
                <a:latin typeface="Times New Roman" panose="02020603050405020304" pitchFamily="18" charset="0"/>
                <a:ea typeface="Calibri" panose="020F0502020204030204" pitchFamily="34" charset="0"/>
                <a:cs typeface="Calibri" panose="020F0502020204030204" pitchFamily="34" charset="0"/>
              </a:rPr>
              <a:t>letters</a:t>
            </a:r>
            <a:r>
              <a:rPr lang="en-US" sz="1800" spc="200" dirty="0">
                <a:effectLst/>
                <a:latin typeface="Times New Roman" panose="02020603050405020304" pitchFamily="18" charset="0"/>
                <a:ea typeface="Calibri" panose="020F0502020204030204" pitchFamily="34" charset="0"/>
                <a:cs typeface="Calibri" panose="020F0502020204030204" pitchFamily="34" charset="0"/>
              </a:rPr>
              <a:t> </a:t>
            </a:r>
            <a:r>
              <a:rPr lang="en-US" sz="1800" dirty="0">
                <a:effectLst/>
                <a:latin typeface="Times New Roman" panose="02020603050405020304" pitchFamily="18" charset="0"/>
                <a:ea typeface="Calibri" panose="020F0502020204030204" pitchFamily="34" charset="0"/>
                <a:cs typeface="Calibri" panose="020F0502020204030204" pitchFamily="34" charset="0"/>
              </a:rPr>
              <a:t>into one (1) PDF.</a:t>
            </a:r>
          </a:p>
          <a:p>
            <a:pPr marL="1143000" lvl="1" indent="-457200">
              <a:lnSpc>
                <a:spcPct val="100000"/>
              </a:lnSpc>
              <a:spcBef>
                <a:spcPts val="600"/>
              </a:spcBef>
              <a:buSzPct val="100000"/>
              <a:buFont typeface="Arial" panose="020B0604020202020204" pitchFamily="34" charset="0"/>
              <a:buAutoNum type="alphaUcPeriod"/>
            </a:pPr>
            <a:r>
              <a:rPr lang="en-US" sz="1800" b="1" dirty="0">
                <a:latin typeface="Times New Roman" panose="02020603050405020304" pitchFamily="18" charset="0"/>
                <a:ea typeface="Calibri" panose="020F0502020204030204" pitchFamily="34" charset="0"/>
              </a:rPr>
              <a:t>References - </a:t>
            </a:r>
            <a:r>
              <a:rPr lang="en-US" sz="1800" dirty="0">
                <a:effectLst/>
                <a:latin typeface="Times New Roman" panose="02020603050405020304" pitchFamily="18" charset="0"/>
                <a:ea typeface="Times New Roman" panose="02020603050405020304" pitchFamily="18" charset="0"/>
              </a:rPr>
              <a:t>At</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least</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two</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(2)</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references.  See details </a:t>
            </a:r>
            <a:r>
              <a:rPr lang="en-US" sz="1800" dirty="0">
                <a:latin typeface="Times New Roman" panose="02020603050405020304" pitchFamily="18" charset="0"/>
                <a:ea typeface="Times New Roman" panose="02020603050405020304" pitchFamily="18" charset="0"/>
              </a:rPr>
              <a:t>on page 17 of the RFA.</a:t>
            </a:r>
            <a:endParaRPr lang="en-US" sz="1800" b="1" dirty="0">
              <a:effectLst/>
              <a:latin typeface="Calibri" panose="020F0502020204030204" pitchFamily="34" charset="0"/>
              <a:ea typeface="Calibri" panose="020F0502020204030204" pitchFamily="34" charset="0"/>
            </a:endParaRPr>
          </a:p>
          <a:p>
            <a:pPr marL="1143000" lvl="1" indent="-457200">
              <a:lnSpc>
                <a:spcPct val="100000"/>
              </a:lnSpc>
              <a:spcBef>
                <a:spcPts val="600"/>
              </a:spcBef>
              <a:buSzPct val="100000"/>
              <a:buFont typeface="Arial" panose="020B0604020202020204" pitchFamily="34" charset="0"/>
              <a:buAutoNum type="alphaUcPeriod"/>
            </a:pPr>
            <a:r>
              <a:rPr lang="en-US" sz="1800" b="1" dirty="0">
                <a:solidFill>
                  <a:srgbClr val="000000"/>
                </a:solidFill>
                <a:latin typeface="Times New Roman" panose="02020603050405020304" pitchFamily="18" charset="0"/>
                <a:cs typeface="Times New Roman" panose="02020603050405020304" pitchFamily="18" charset="0"/>
              </a:rPr>
              <a:t>Completed Attachments E and F</a:t>
            </a:r>
          </a:p>
          <a:p>
            <a:pPr marL="685800" marR="99060" lvl="1" indent="0">
              <a:lnSpc>
                <a:spcPct val="100000"/>
              </a:lnSpc>
              <a:spcBef>
                <a:spcPts val="600"/>
              </a:spcBef>
              <a:buSzPct val="100000"/>
            </a:pPr>
            <a:r>
              <a:rPr lang="en-US" sz="1800" dirty="0">
                <a:solidFill>
                  <a:srgbClr val="000000"/>
                </a:solidFill>
                <a:latin typeface="Times New Roman" panose="02020603050405020304" pitchFamily="18" charset="0"/>
                <a:cs typeface="Times New Roman" panose="02020603050405020304" pitchFamily="18" charset="0"/>
              </a:rPr>
              <a:t>Applicant shall acknowledge they have read the American with Disabilities Act Statement in Section 3.2 and will meet all requirements.</a:t>
            </a:r>
          </a:p>
          <a:p>
            <a:pPr marL="685800" marR="94615" lvl="1" indent="0">
              <a:lnSpc>
                <a:spcPct val="100000"/>
              </a:lnSpc>
              <a:spcBef>
                <a:spcPts val="600"/>
              </a:spcBef>
              <a:buSzPct val="100000"/>
            </a:pPr>
            <a:r>
              <a:rPr lang="en-US" sz="1800" dirty="0">
                <a:solidFill>
                  <a:srgbClr val="000000"/>
                </a:solidFill>
                <a:latin typeface="Times New Roman" panose="02020603050405020304" pitchFamily="18" charset="0"/>
                <a:cs typeface="Times New Roman" panose="02020603050405020304" pitchFamily="18" charset="0"/>
              </a:rPr>
              <a:t>Include signed W-9 with Contact Person Names and Phone Number</a:t>
            </a:r>
          </a:p>
          <a:p>
            <a:pPr marL="457200" marR="0" lvl="3">
              <a:lnSpc>
                <a:spcPct val="100000"/>
              </a:lnSpc>
              <a:spcBef>
                <a:spcPts val="0"/>
              </a:spcBef>
              <a:tabLst>
                <a:tab pos="1062355" algn="l"/>
              </a:tabLst>
            </a:pPr>
            <a:endParaRPr lang="en-US" sz="1000" b="1" dirty="0">
              <a:solidFill>
                <a:schemeClr val="tx1"/>
              </a:solidFill>
              <a:latin typeface="Times New Roman" panose="02020603050405020304" pitchFamily="18" charset="0"/>
              <a:cs typeface="Times New Roman" panose="02020603050405020304" pitchFamily="18" charset="0"/>
            </a:endParaRPr>
          </a:p>
          <a:p>
            <a:pPr marL="457200" marR="0" lvl="3">
              <a:lnSpc>
                <a:spcPct val="100000"/>
              </a:lnSpc>
              <a:spcBef>
                <a:spcPts val="0"/>
              </a:spcBef>
              <a:tabLst>
                <a:tab pos="1062355" algn="l"/>
              </a:tabLst>
            </a:pPr>
            <a:r>
              <a:rPr lang="en-US" sz="1800" b="1" dirty="0">
                <a:solidFill>
                  <a:schemeClr val="tx1"/>
                </a:solidFill>
                <a:latin typeface="Times New Roman" panose="02020603050405020304" pitchFamily="18" charset="0"/>
                <a:cs typeface="Times New Roman" panose="02020603050405020304" pitchFamily="18" charset="0"/>
              </a:rPr>
              <a:t>4.3.1.3  Mandatory Requirements Documentation</a:t>
            </a:r>
          </a:p>
          <a:p>
            <a:pPr marR="0">
              <a:lnSpc>
                <a:spcPct val="100000"/>
              </a:lnSpc>
              <a:tabLst>
                <a:tab pos="1062355" algn="l"/>
              </a:tabLst>
            </a:pPr>
            <a:r>
              <a:rPr lang="en-US" sz="1800" b="1" dirty="0">
                <a:solidFill>
                  <a:schemeClr val="tx1"/>
                </a:solidFill>
                <a:latin typeface="Times New Roman" panose="02020603050405020304" pitchFamily="18" charset="0"/>
                <a:cs typeface="Times New Roman" panose="02020603050405020304" pitchFamily="18" charset="0"/>
              </a:rPr>
              <a:t> 		  </a:t>
            </a:r>
            <a:r>
              <a:rPr lang="en-US" sz="1800" b="0" spc="-10" dirty="0">
                <a:effectLst/>
                <a:latin typeface="Times New Roman" panose="02020603050405020304" pitchFamily="18" charset="0"/>
                <a:ea typeface="Calibri" panose="020F0502020204030204" pitchFamily="34" charset="0"/>
                <a:cs typeface="Calibri" panose="020F0502020204030204" pitchFamily="34" charset="0"/>
              </a:rPr>
              <a:t>IRS Determination Letter of 501(c)(3) status (per RFA section 2.1.2)</a:t>
            </a:r>
            <a:endParaRPr lang="en-US" sz="1800" b="1" spc="-10" dirty="0">
              <a:latin typeface="Times New Roman" panose="02020603050405020304" pitchFamily="18" charset="0"/>
              <a:ea typeface="Calibri" panose="020F0502020204030204" pitchFamily="34" charset="0"/>
            </a:endParaRPr>
          </a:p>
          <a:p>
            <a:pPr lvl="2">
              <a:lnSpc>
                <a:spcPct val="100000"/>
              </a:lnSpc>
              <a:spcBef>
                <a:spcPts val="600"/>
              </a:spcBef>
              <a:tabLst>
                <a:tab pos="1062355" algn="l"/>
              </a:tabLst>
            </a:pPr>
            <a:r>
              <a:rPr lang="en-US" sz="1800" spc="-10" dirty="0">
                <a:effectLst/>
                <a:latin typeface="Times New Roman" panose="02020603050405020304" pitchFamily="18" charset="0"/>
                <a:ea typeface="Calibri" panose="020F0502020204030204" pitchFamily="34" charset="0"/>
                <a:cs typeface="Calibri" panose="020F0502020204030204" pitchFamily="34" charset="0"/>
              </a:rPr>
              <a:t>M</a:t>
            </a:r>
            <a:r>
              <a:rPr lang="en-US" sz="1800" spc="-10" dirty="0">
                <a:effectLst/>
                <a:latin typeface="Times New Roman" panose="02020603050405020304" pitchFamily="18" charset="0"/>
                <a:ea typeface="Times New Roman" panose="02020603050405020304" pitchFamily="18" charset="0"/>
                <a:cs typeface="Calibri" panose="020F0502020204030204" pitchFamily="34" charset="0"/>
              </a:rPr>
              <a:t>aryland Comptroller Certificate of Good Standing (per RFA section 2.1.3)</a:t>
            </a:r>
            <a:endParaRPr lang="en-US" sz="1800" spc="-10" dirty="0">
              <a:effectLst/>
              <a:latin typeface="Times New Roman" panose="02020603050405020304" pitchFamily="18" charset="0"/>
              <a:ea typeface="Calibri" panose="020F0502020204030204" pitchFamily="34" charset="0"/>
              <a:cs typeface="Calibri" panose="020F0502020204030204" pitchFamily="34" charset="0"/>
            </a:endParaRPr>
          </a:p>
          <a:p>
            <a:pPr marL="685800" marR="94615" lvl="1" indent="0">
              <a:lnSpc>
                <a:spcPct val="100000"/>
              </a:lnSpc>
              <a:spcBef>
                <a:spcPts val="600"/>
              </a:spcBef>
              <a:buSzPct val="100000"/>
            </a:pPr>
            <a:endParaRPr lang="en-US" sz="1800" dirty="0">
              <a:solidFill>
                <a:srgbClr val="000000"/>
              </a:solidFill>
              <a:latin typeface="Times New Roman" panose="02020603050405020304" pitchFamily="18" charset="0"/>
              <a:cs typeface="Times New Roman" panose="02020603050405020304" pitchFamily="18" charset="0"/>
            </a:endParaRPr>
          </a:p>
          <a:p>
            <a:pPr marL="685800" lvl="1" indent="0">
              <a:buSzPct val="100000"/>
            </a:pPr>
            <a:endParaRPr lang="en-US" sz="2400" dirty="0">
              <a:solidFill>
                <a:srgbClr val="000000"/>
              </a:solidFill>
              <a:latin typeface="+mn-lt"/>
            </a:endParaRPr>
          </a:p>
          <a:p>
            <a:pPr marL="685800" indent="-457200">
              <a:buSzPct val="100000"/>
              <a:buAutoNum type="alphaUcPeriod"/>
            </a:pPr>
            <a:endParaRPr lang="en-US" sz="2400" dirty="0">
              <a:solidFill>
                <a:srgbClr val="000000"/>
              </a:solidFill>
              <a:latin typeface="+mn-lt"/>
            </a:endParaRPr>
          </a:p>
          <a:p>
            <a:pPr marL="685800" indent="-457200">
              <a:buSzPct val="100000"/>
              <a:buAutoNum type="alphaUcPeriod"/>
            </a:pPr>
            <a:endParaRPr lang="en-US" sz="2400" dirty="0">
              <a:solidFill>
                <a:srgbClr val="000000"/>
              </a:solidFill>
              <a:latin typeface="+mn-lt"/>
            </a:endParaRPr>
          </a:p>
          <a:p>
            <a:pPr marL="228600" indent="0"/>
            <a:endParaRPr lang="en-US" sz="2400" dirty="0">
              <a:solidFill>
                <a:srgbClr val="000000"/>
              </a:solidFill>
              <a:latin typeface="+mn-lt"/>
            </a:endParaRPr>
          </a:p>
          <a:p>
            <a:pPr>
              <a:spcBef>
                <a:spcPts val="600"/>
              </a:spcBef>
            </a:pPr>
            <a:r>
              <a:rPr lang="en-US" sz="2400" dirty="0">
                <a:solidFill>
                  <a:srgbClr val="000000"/>
                </a:solidFill>
                <a:latin typeface="+mn-lt"/>
              </a:rPr>
              <a:t> </a:t>
            </a:r>
            <a:endParaRPr sz="1500" dirty="0"/>
          </a:p>
        </p:txBody>
      </p:sp>
      <p:sp>
        <p:nvSpPr>
          <p:cNvPr id="2" name="Slide Number Placeholder 1">
            <a:extLst>
              <a:ext uri="{FF2B5EF4-FFF2-40B4-BE49-F238E27FC236}">
                <a16:creationId xmlns:a16="http://schemas.microsoft.com/office/drawing/2014/main" id="{10C3B81C-AAD4-569F-F25D-26A64E35323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3999502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7"/>
          <p:cNvSpPr txBox="1">
            <a:spLocks noGrp="1"/>
          </p:cNvSpPr>
          <p:nvPr>
            <p:ph type="title"/>
          </p:nvPr>
        </p:nvSpPr>
        <p:spPr>
          <a:xfrm>
            <a:off x="457200" y="274638"/>
            <a:ext cx="8229600" cy="1143000"/>
          </a:xfrm>
          <a:prstGeom prst="rect">
            <a:avLst/>
          </a:prstGeom>
          <a:noFill/>
          <a:ln>
            <a:noFill/>
          </a:ln>
        </p:spPr>
        <p:txBody>
          <a:bodyPr spcFirstLastPara="1" wrap="square" lIns="90000" tIns="45000" rIns="90000" bIns="45000" anchor="t" anchorCtr="0">
            <a:noAutofit/>
          </a:bodyPr>
          <a:lstStyle/>
          <a:p>
            <a:pPr marL="0" lvl="0" indent="0" rtl="0">
              <a:lnSpc>
                <a:spcPct val="100000"/>
              </a:lnSpc>
              <a:spcBef>
                <a:spcPts val="0"/>
              </a:spcBef>
              <a:spcAft>
                <a:spcPts val="0"/>
              </a:spcAft>
              <a:buNone/>
            </a:pPr>
            <a:r>
              <a:rPr lang="en-US" sz="3600" u="sng" dirty="0">
                <a:latin typeface="Times New Roman" panose="02020603050405020304" pitchFamily="18" charset="0"/>
                <a:cs typeface="Times New Roman" panose="02020603050405020304" pitchFamily="18" charset="0"/>
              </a:rPr>
              <a:t>Work Plan</a:t>
            </a:r>
            <a:endParaRPr sz="3600" u="sng" dirty="0">
              <a:solidFill>
                <a:srgbClr val="FF0000"/>
              </a:solidFill>
              <a:latin typeface="Times New Roman" panose="02020603050405020304" pitchFamily="18" charset="0"/>
              <a:cs typeface="Times New Roman" panose="02020603050405020304" pitchFamily="18" charset="0"/>
            </a:endParaRPr>
          </a:p>
        </p:txBody>
      </p:sp>
      <p:sp>
        <p:nvSpPr>
          <p:cNvPr id="303" name="Google Shape;303;p17"/>
          <p:cNvSpPr txBox="1"/>
          <p:nvPr/>
        </p:nvSpPr>
        <p:spPr>
          <a:xfrm>
            <a:off x="441158" y="1444021"/>
            <a:ext cx="8229600" cy="4341144"/>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080"/>
              <a:buFont typeface="Arial"/>
              <a:buNone/>
            </a:pPr>
            <a:endParaRPr sz="2400">
              <a:solidFill>
                <a:srgbClr val="000000"/>
              </a:solidFill>
              <a:latin typeface="Calibri"/>
              <a:ea typeface="Calibri"/>
              <a:cs typeface="Calibri"/>
              <a:sym typeface="Calibri"/>
            </a:endParaRPr>
          </a:p>
        </p:txBody>
      </p:sp>
      <p:cxnSp>
        <p:nvCxnSpPr>
          <p:cNvPr id="305" name="Google Shape;305;p17"/>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306" name="Google Shape;306;p17"/>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9D8A0A3-7747-D379-BA45-930138E3E85C}"/>
              </a:ext>
            </a:extLst>
          </p:cNvPr>
          <p:cNvPicPr>
            <a:picLocks noChangeAspect="1"/>
          </p:cNvPicPr>
          <p:nvPr/>
        </p:nvPicPr>
        <p:blipFill>
          <a:blip r:embed="rId3"/>
          <a:stretch>
            <a:fillRect/>
          </a:stretch>
        </p:blipFill>
        <p:spPr>
          <a:xfrm>
            <a:off x="206785" y="2018270"/>
            <a:ext cx="8805719" cy="2845792"/>
          </a:xfrm>
          <a:prstGeom prst="rect">
            <a:avLst/>
          </a:prstGeom>
        </p:spPr>
      </p:pic>
      <p:sp>
        <p:nvSpPr>
          <p:cNvPr id="2" name="Slide Number Placeholder 1">
            <a:extLst>
              <a:ext uri="{FF2B5EF4-FFF2-40B4-BE49-F238E27FC236}">
                <a16:creationId xmlns:a16="http://schemas.microsoft.com/office/drawing/2014/main" id="{3106CF54-B2D5-A4B9-5ADE-A416D5ACFAE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EB95-9373-89AC-2081-14DDA775E42C}"/>
              </a:ext>
            </a:extLst>
          </p:cNvPr>
          <p:cNvSpPr>
            <a:spLocks noGrp="1"/>
          </p:cNvSpPr>
          <p:nvPr>
            <p:ph type="title"/>
          </p:nvPr>
        </p:nvSpPr>
        <p:spPr>
          <a:xfrm>
            <a:off x="457200" y="274638"/>
            <a:ext cx="8228013" cy="668042"/>
          </a:xfrm>
        </p:spPr>
        <p:txBody>
          <a:bodyPr/>
          <a:lstStyle/>
          <a:p>
            <a:pPr>
              <a:lnSpc>
                <a:spcPct val="100000"/>
              </a:lnSpc>
            </a:pPr>
            <a:r>
              <a:rPr lang="en-US" sz="3600" u="sng" dirty="0">
                <a:latin typeface="Times New Roman" panose="02020603050405020304" pitchFamily="18" charset="0"/>
                <a:cs typeface="Times New Roman" panose="02020603050405020304" pitchFamily="18" charset="0"/>
              </a:rPr>
              <a:t>Program Workplan Gantt Chart</a:t>
            </a:r>
          </a:p>
        </p:txBody>
      </p:sp>
      <p:sp>
        <p:nvSpPr>
          <p:cNvPr id="4" name="Slide Number Placeholder 3">
            <a:extLst>
              <a:ext uri="{FF2B5EF4-FFF2-40B4-BE49-F238E27FC236}">
                <a16:creationId xmlns:a16="http://schemas.microsoft.com/office/drawing/2014/main" id="{E682E713-5783-143F-633D-5F2A2F0B82B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26</a:t>
            </a:fld>
            <a:endParaRPr lang="en-US"/>
          </a:p>
        </p:txBody>
      </p:sp>
      <p:pic>
        <p:nvPicPr>
          <p:cNvPr id="6" name="Picture 5">
            <a:extLst>
              <a:ext uri="{FF2B5EF4-FFF2-40B4-BE49-F238E27FC236}">
                <a16:creationId xmlns:a16="http://schemas.microsoft.com/office/drawing/2014/main" id="{72BF29CF-7770-E25F-3054-3C42C2AC6636}"/>
              </a:ext>
            </a:extLst>
          </p:cNvPr>
          <p:cNvPicPr>
            <a:picLocks noChangeAspect="1"/>
          </p:cNvPicPr>
          <p:nvPr/>
        </p:nvPicPr>
        <p:blipFill>
          <a:blip r:embed="rId2"/>
          <a:stretch>
            <a:fillRect/>
          </a:stretch>
        </p:blipFill>
        <p:spPr>
          <a:xfrm>
            <a:off x="346301" y="942681"/>
            <a:ext cx="8079099" cy="4753586"/>
          </a:xfrm>
          <a:prstGeom prst="rect">
            <a:avLst/>
          </a:prstGeom>
        </p:spPr>
      </p:pic>
      <p:sp>
        <p:nvSpPr>
          <p:cNvPr id="7" name="TextBox 6">
            <a:extLst>
              <a:ext uri="{FF2B5EF4-FFF2-40B4-BE49-F238E27FC236}">
                <a16:creationId xmlns:a16="http://schemas.microsoft.com/office/drawing/2014/main" id="{2903B98A-2B19-50F9-961E-5A0CACE53D13}"/>
              </a:ext>
            </a:extLst>
          </p:cNvPr>
          <p:cNvSpPr txBox="1"/>
          <p:nvPr/>
        </p:nvSpPr>
        <p:spPr>
          <a:xfrm>
            <a:off x="157765" y="5763647"/>
            <a:ext cx="5817490" cy="923330"/>
          </a:xfrm>
          <a:prstGeom prst="rect">
            <a:avLst/>
          </a:prstGeom>
          <a:noFill/>
        </p:spPr>
        <p:txBody>
          <a:bodyPr wrap="none" rtlCol="0">
            <a:spAutoFit/>
          </a:bodyPr>
          <a:lstStyle/>
          <a:p>
            <a:r>
              <a:rPr lang="en-US" b="1" i="1" dirty="0">
                <a:solidFill>
                  <a:srgbClr val="0000FF"/>
                </a:solidFill>
              </a:rPr>
              <a:t>These are generic activities as an example.  Replace with</a:t>
            </a:r>
          </a:p>
          <a:p>
            <a:r>
              <a:rPr lang="en-US" b="1" i="1" dirty="0">
                <a:solidFill>
                  <a:srgbClr val="0000FF"/>
                </a:solidFill>
              </a:rPr>
              <a:t>the specific activities of your workplan.  Fill in the monthly </a:t>
            </a:r>
          </a:p>
          <a:p>
            <a:r>
              <a:rPr lang="en-US" b="1" i="1" dirty="0">
                <a:solidFill>
                  <a:srgbClr val="0000FF"/>
                </a:solidFill>
              </a:rPr>
              <a:t>boxes that the activity is planned to occur.</a:t>
            </a:r>
          </a:p>
        </p:txBody>
      </p:sp>
    </p:spTree>
    <p:extLst>
      <p:ext uri="{BB962C8B-B14F-4D97-AF65-F5344CB8AC3E}">
        <p14:creationId xmlns:p14="http://schemas.microsoft.com/office/powerpoint/2010/main" val="1171629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EB95-9373-89AC-2081-14DDA775E42C}"/>
              </a:ext>
            </a:extLst>
          </p:cNvPr>
          <p:cNvSpPr>
            <a:spLocks noGrp="1"/>
          </p:cNvSpPr>
          <p:nvPr>
            <p:ph type="title"/>
          </p:nvPr>
        </p:nvSpPr>
        <p:spPr>
          <a:xfrm>
            <a:off x="457200" y="274638"/>
            <a:ext cx="8228013" cy="668042"/>
          </a:xfrm>
        </p:spPr>
        <p:txBody>
          <a:bodyPr/>
          <a:lstStyle/>
          <a:p>
            <a:pPr>
              <a:lnSpc>
                <a:spcPct val="100000"/>
              </a:lnSpc>
            </a:pPr>
            <a:r>
              <a:rPr lang="en-US" sz="3600" u="sng" dirty="0">
                <a:latin typeface="Times New Roman" panose="02020603050405020304" pitchFamily="18" charset="0"/>
                <a:cs typeface="Times New Roman" panose="02020603050405020304" pitchFamily="18" charset="0"/>
              </a:rPr>
              <a:t>Program Workplan Gantt Chart</a:t>
            </a:r>
          </a:p>
        </p:txBody>
      </p:sp>
      <p:sp>
        <p:nvSpPr>
          <p:cNvPr id="4" name="Slide Number Placeholder 3">
            <a:extLst>
              <a:ext uri="{FF2B5EF4-FFF2-40B4-BE49-F238E27FC236}">
                <a16:creationId xmlns:a16="http://schemas.microsoft.com/office/drawing/2014/main" id="{E682E713-5783-143F-633D-5F2A2F0B82B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27</a:t>
            </a:fld>
            <a:endParaRPr lang="en-US"/>
          </a:p>
        </p:txBody>
      </p:sp>
      <p:sp>
        <p:nvSpPr>
          <p:cNvPr id="7" name="TextBox 6">
            <a:extLst>
              <a:ext uri="{FF2B5EF4-FFF2-40B4-BE49-F238E27FC236}">
                <a16:creationId xmlns:a16="http://schemas.microsoft.com/office/drawing/2014/main" id="{2903B98A-2B19-50F9-961E-5A0CACE53D13}"/>
              </a:ext>
            </a:extLst>
          </p:cNvPr>
          <p:cNvSpPr txBox="1"/>
          <p:nvPr/>
        </p:nvSpPr>
        <p:spPr>
          <a:xfrm>
            <a:off x="85568" y="5696267"/>
            <a:ext cx="6280117" cy="923330"/>
          </a:xfrm>
          <a:prstGeom prst="rect">
            <a:avLst/>
          </a:prstGeom>
          <a:noFill/>
        </p:spPr>
        <p:txBody>
          <a:bodyPr wrap="none" rtlCol="0">
            <a:spAutoFit/>
          </a:bodyPr>
          <a:lstStyle/>
          <a:p>
            <a:r>
              <a:rPr lang="en-US" b="1" i="1" dirty="0">
                <a:solidFill>
                  <a:srgbClr val="0000FF"/>
                </a:solidFill>
              </a:rPr>
              <a:t>An example of what a completed chart might look like. The </a:t>
            </a:r>
          </a:p>
          <a:p>
            <a:r>
              <a:rPr lang="en-US" b="1" i="1" dirty="0">
                <a:solidFill>
                  <a:srgbClr val="0000FF"/>
                </a:solidFill>
              </a:rPr>
              <a:t>monthly distribution of the activities should correspond to the</a:t>
            </a:r>
          </a:p>
          <a:p>
            <a:r>
              <a:rPr lang="en-US" b="1" i="1" dirty="0">
                <a:solidFill>
                  <a:srgbClr val="0000FF"/>
                </a:solidFill>
              </a:rPr>
              <a:t>monthly distribution of performance measures on Attachment F</a:t>
            </a:r>
          </a:p>
        </p:txBody>
      </p:sp>
      <p:pic>
        <p:nvPicPr>
          <p:cNvPr id="5" name="Picture 4">
            <a:extLst>
              <a:ext uri="{FF2B5EF4-FFF2-40B4-BE49-F238E27FC236}">
                <a16:creationId xmlns:a16="http://schemas.microsoft.com/office/drawing/2014/main" id="{6C1DDE02-9F8A-2E8E-94EF-2E8F18F3704C}"/>
              </a:ext>
            </a:extLst>
          </p:cNvPr>
          <p:cNvPicPr>
            <a:picLocks noChangeAspect="1"/>
          </p:cNvPicPr>
          <p:nvPr/>
        </p:nvPicPr>
        <p:blipFill>
          <a:blip r:embed="rId2"/>
          <a:stretch>
            <a:fillRect/>
          </a:stretch>
        </p:blipFill>
        <p:spPr>
          <a:xfrm>
            <a:off x="335855" y="942681"/>
            <a:ext cx="8099071" cy="4753586"/>
          </a:xfrm>
          <a:prstGeom prst="rect">
            <a:avLst/>
          </a:prstGeom>
        </p:spPr>
      </p:pic>
    </p:spTree>
    <p:extLst>
      <p:ext uri="{BB962C8B-B14F-4D97-AF65-F5344CB8AC3E}">
        <p14:creationId xmlns:p14="http://schemas.microsoft.com/office/powerpoint/2010/main" val="4133061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5"/>
          <p:cNvSpPr txBox="1">
            <a:spLocks noGrp="1"/>
          </p:cNvSpPr>
          <p:nvPr>
            <p:ph type="title"/>
          </p:nvPr>
        </p:nvSpPr>
        <p:spPr>
          <a:xfrm>
            <a:off x="156519" y="274638"/>
            <a:ext cx="8847438" cy="735616"/>
          </a:xfrm>
          <a:prstGeom prst="rect">
            <a:avLst/>
          </a:prstGeom>
          <a:noFill/>
          <a:ln>
            <a:noFill/>
          </a:ln>
        </p:spPr>
        <p:txBody>
          <a:bodyPr spcFirstLastPara="1" wrap="square" lIns="90000" tIns="45000" rIns="90000" bIns="45000" anchor="t" anchorCtr="0">
            <a:noAutofit/>
          </a:bodyPr>
          <a:lstStyle/>
          <a:p>
            <a:pPr marL="0" lvl="0" indent="0" rtl="0">
              <a:lnSpc>
                <a:spcPct val="100000"/>
              </a:lnSpc>
              <a:spcBef>
                <a:spcPts val="0"/>
              </a:spcBef>
              <a:spcAft>
                <a:spcPts val="0"/>
              </a:spcAft>
              <a:buNone/>
            </a:pPr>
            <a:r>
              <a:rPr lang="en-US" sz="3600" u="sng" dirty="0">
                <a:latin typeface="Times New Roman" panose="02020603050405020304" pitchFamily="18" charset="0"/>
                <a:cs typeface="Times New Roman" panose="02020603050405020304" pitchFamily="18" charset="0"/>
              </a:rPr>
              <a:t>Event Calendar (not part of application)</a:t>
            </a:r>
            <a:endParaRPr sz="3600" u="sng" dirty="0">
              <a:latin typeface="Times New Roman" panose="02020603050405020304" pitchFamily="18" charset="0"/>
              <a:cs typeface="Times New Roman" panose="02020603050405020304" pitchFamily="18" charset="0"/>
            </a:endParaRPr>
          </a:p>
        </p:txBody>
      </p:sp>
      <p:sp>
        <p:nvSpPr>
          <p:cNvPr id="286" name="Google Shape;286;p15"/>
          <p:cNvSpPr txBox="1"/>
          <p:nvPr/>
        </p:nvSpPr>
        <p:spPr>
          <a:xfrm>
            <a:off x="441158" y="1444020"/>
            <a:ext cx="8229600" cy="452596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080"/>
              <a:buFont typeface="Arial"/>
              <a:buNone/>
            </a:pPr>
            <a:endParaRPr sz="2400">
              <a:solidFill>
                <a:srgbClr val="000000"/>
              </a:solidFill>
              <a:latin typeface="Calibri"/>
              <a:ea typeface="Calibri"/>
              <a:cs typeface="Calibri"/>
              <a:sym typeface="Calibri"/>
            </a:endParaRPr>
          </a:p>
        </p:txBody>
      </p:sp>
      <p:cxnSp>
        <p:nvCxnSpPr>
          <p:cNvPr id="288" name="Google Shape;288;p15"/>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289" name="Google Shape;289;p15"/>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graphicFrame>
        <p:nvGraphicFramePr>
          <p:cNvPr id="290" name="Google Shape;290;p15"/>
          <p:cNvGraphicFramePr/>
          <p:nvPr>
            <p:extLst>
              <p:ext uri="{D42A27DB-BD31-4B8C-83A1-F6EECF244321}">
                <p14:modId xmlns:p14="http://schemas.microsoft.com/office/powerpoint/2010/main" val="312511107"/>
              </p:ext>
            </p:extLst>
          </p:nvPr>
        </p:nvGraphicFramePr>
        <p:xfrm>
          <a:off x="473242" y="1343482"/>
          <a:ext cx="8229600" cy="4418109"/>
        </p:xfrm>
        <a:graphic>
          <a:graphicData uri="http://schemas.openxmlformats.org/drawingml/2006/table">
            <a:tbl>
              <a:tblPr firstRow="1" firstCol="1" bandRow="1">
                <a:noFill/>
              </a:tblPr>
              <a:tblGrid>
                <a:gridCol w="1171076">
                  <a:extLst>
                    <a:ext uri="{9D8B030D-6E8A-4147-A177-3AD203B41FA5}">
                      <a16:colId xmlns:a16="http://schemas.microsoft.com/office/drawing/2014/main" val="20000"/>
                    </a:ext>
                  </a:extLst>
                </a:gridCol>
                <a:gridCol w="1174989">
                  <a:extLst>
                    <a:ext uri="{9D8B030D-6E8A-4147-A177-3AD203B41FA5}">
                      <a16:colId xmlns:a16="http://schemas.microsoft.com/office/drawing/2014/main" val="20001"/>
                    </a:ext>
                  </a:extLst>
                </a:gridCol>
                <a:gridCol w="1177327">
                  <a:extLst>
                    <a:ext uri="{9D8B030D-6E8A-4147-A177-3AD203B41FA5}">
                      <a16:colId xmlns:a16="http://schemas.microsoft.com/office/drawing/2014/main" val="20002"/>
                    </a:ext>
                  </a:extLst>
                </a:gridCol>
                <a:gridCol w="1175777">
                  <a:extLst>
                    <a:ext uri="{9D8B030D-6E8A-4147-A177-3AD203B41FA5}">
                      <a16:colId xmlns:a16="http://schemas.microsoft.com/office/drawing/2014/main" val="20003"/>
                    </a:ext>
                  </a:extLst>
                </a:gridCol>
                <a:gridCol w="1177327">
                  <a:extLst>
                    <a:ext uri="{9D8B030D-6E8A-4147-A177-3AD203B41FA5}">
                      <a16:colId xmlns:a16="http://schemas.microsoft.com/office/drawing/2014/main" val="20004"/>
                    </a:ext>
                  </a:extLst>
                </a:gridCol>
                <a:gridCol w="1177327">
                  <a:extLst>
                    <a:ext uri="{9D8B030D-6E8A-4147-A177-3AD203B41FA5}">
                      <a16:colId xmlns:a16="http://schemas.microsoft.com/office/drawing/2014/main" val="20005"/>
                    </a:ext>
                  </a:extLst>
                </a:gridCol>
                <a:gridCol w="1175777">
                  <a:extLst>
                    <a:ext uri="{9D8B030D-6E8A-4147-A177-3AD203B41FA5}">
                      <a16:colId xmlns:a16="http://schemas.microsoft.com/office/drawing/2014/main" val="20006"/>
                    </a:ext>
                  </a:extLst>
                </a:gridCol>
              </a:tblGrid>
              <a:tr h="150247">
                <a:tc>
                  <a:txBody>
                    <a:bodyPr/>
                    <a:lstStyle/>
                    <a:p>
                      <a:pPr marL="0" marR="0" lvl="0" indent="0" algn="ctr" rtl="0">
                        <a:lnSpc>
                          <a:spcPct val="115000"/>
                        </a:lnSpc>
                        <a:spcBef>
                          <a:spcPts val="0"/>
                        </a:spcBef>
                        <a:spcAft>
                          <a:spcPts val="0"/>
                        </a:spcAft>
                        <a:buNone/>
                      </a:pPr>
                      <a:r>
                        <a:rPr lang="en-US" sz="1000" u="none" strike="noStrike" cap="small" dirty="0">
                          <a:solidFill>
                            <a:schemeClr val="dk1"/>
                          </a:solidFill>
                          <a:latin typeface="Times New Roman" panose="02020603050405020304" pitchFamily="18" charset="0"/>
                          <a:cs typeface="Times New Roman" panose="02020603050405020304" pitchFamily="18" charset="0"/>
                        </a:rPr>
                        <a:t>Sunday</a:t>
                      </a:r>
                      <a:endParaRPr sz="110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ctr" rtl="0">
                        <a:lnSpc>
                          <a:spcPct val="115000"/>
                        </a:lnSpc>
                        <a:spcBef>
                          <a:spcPts val="0"/>
                        </a:spcBef>
                        <a:spcAft>
                          <a:spcPts val="0"/>
                        </a:spcAft>
                        <a:buNone/>
                      </a:pPr>
                      <a:r>
                        <a:rPr lang="en-US" sz="1000" u="none" strike="noStrike" cap="small">
                          <a:solidFill>
                            <a:schemeClr val="dk1"/>
                          </a:solidFill>
                          <a:latin typeface="Times New Roman" panose="02020603050405020304" pitchFamily="18" charset="0"/>
                          <a:cs typeface="Times New Roman" panose="02020603050405020304" pitchFamily="18" charset="0"/>
                        </a:rPr>
                        <a:t>Monday</a:t>
                      </a:r>
                      <a:endParaRPr sz="1100" u="none" strike="noStrike" cap="none">
                        <a:solidFill>
                          <a:schemeClr val="dk1"/>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ctr" rtl="0">
                        <a:lnSpc>
                          <a:spcPct val="115000"/>
                        </a:lnSpc>
                        <a:spcBef>
                          <a:spcPts val="0"/>
                        </a:spcBef>
                        <a:spcAft>
                          <a:spcPts val="0"/>
                        </a:spcAft>
                        <a:buNone/>
                      </a:pPr>
                      <a:r>
                        <a:rPr lang="en-US" sz="1000" u="none" strike="noStrike" cap="small">
                          <a:solidFill>
                            <a:schemeClr val="dk1"/>
                          </a:solidFill>
                          <a:latin typeface="Times New Roman" panose="02020603050405020304" pitchFamily="18" charset="0"/>
                          <a:cs typeface="Times New Roman" panose="02020603050405020304" pitchFamily="18" charset="0"/>
                        </a:rPr>
                        <a:t>Tuesday</a:t>
                      </a:r>
                      <a:endParaRPr sz="1100" u="none" strike="noStrike" cap="none">
                        <a:solidFill>
                          <a:schemeClr val="dk1"/>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ctr" rtl="0">
                        <a:lnSpc>
                          <a:spcPct val="115000"/>
                        </a:lnSpc>
                        <a:spcBef>
                          <a:spcPts val="0"/>
                        </a:spcBef>
                        <a:spcAft>
                          <a:spcPts val="0"/>
                        </a:spcAft>
                        <a:buNone/>
                      </a:pPr>
                      <a:r>
                        <a:rPr lang="en-US" sz="1000" u="none" strike="noStrike" cap="small">
                          <a:solidFill>
                            <a:schemeClr val="dk1"/>
                          </a:solidFill>
                          <a:latin typeface="Times New Roman" panose="02020603050405020304" pitchFamily="18" charset="0"/>
                          <a:cs typeface="Times New Roman" panose="02020603050405020304" pitchFamily="18" charset="0"/>
                        </a:rPr>
                        <a:t>Wednesday</a:t>
                      </a:r>
                      <a:endParaRPr sz="1100" u="none" strike="noStrike" cap="none">
                        <a:solidFill>
                          <a:schemeClr val="dk1"/>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ctr" rtl="0">
                        <a:lnSpc>
                          <a:spcPct val="115000"/>
                        </a:lnSpc>
                        <a:spcBef>
                          <a:spcPts val="0"/>
                        </a:spcBef>
                        <a:spcAft>
                          <a:spcPts val="0"/>
                        </a:spcAft>
                        <a:buNone/>
                      </a:pPr>
                      <a:r>
                        <a:rPr lang="en-US" sz="1000" u="none" strike="noStrike" cap="small">
                          <a:solidFill>
                            <a:schemeClr val="dk1"/>
                          </a:solidFill>
                          <a:latin typeface="Times New Roman" panose="02020603050405020304" pitchFamily="18" charset="0"/>
                          <a:cs typeface="Times New Roman" panose="02020603050405020304" pitchFamily="18" charset="0"/>
                        </a:rPr>
                        <a:t>Thursday</a:t>
                      </a:r>
                      <a:endParaRPr sz="1100" u="none" strike="noStrike" cap="none">
                        <a:solidFill>
                          <a:schemeClr val="dk1"/>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ctr" rtl="0">
                        <a:lnSpc>
                          <a:spcPct val="115000"/>
                        </a:lnSpc>
                        <a:spcBef>
                          <a:spcPts val="0"/>
                        </a:spcBef>
                        <a:spcAft>
                          <a:spcPts val="0"/>
                        </a:spcAft>
                        <a:buNone/>
                      </a:pPr>
                      <a:r>
                        <a:rPr lang="en-US" sz="1000" u="none" strike="noStrike" cap="small">
                          <a:solidFill>
                            <a:schemeClr val="dk1"/>
                          </a:solidFill>
                          <a:latin typeface="Times New Roman" panose="02020603050405020304" pitchFamily="18" charset="0"/>
                          <a:cs typeface="Times New Roman" panose="02020603050405020304" pitchFamily="18" charset="0"/>
                        </a:rPr>
                        <a:t>Friday</a:t>
                      </a:r>
                      <a:endParaRPr sz="1100" u="none" strike="noStrike" cap="none">
                        <a:solidFill>
                          <a:schemeClr val="dk1"/>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ctr" rtl="0">
                        <a:lnSpc>
                          <a:spcPct val="115000"/>
                        </a:lnSpc>
                        <a:spcBef>
                          <a:spcPts val="0"/>
                        </a:spcBef>
                        <a:spcAft>
                          <a:spcPts val="0"/>
                        </a:spcAft>
                        <a:buNone/>
                      </a:pPr>
                      <a:r>
                        <a:rPr lang="en-US" sz="1000" u="none" strike="noStrike" cap="small" dirty="0">
                          <a:solidFill>
                            <a:schemeClr val="dk1"/>
                          </a:solidFill>
                          <a:latin typeface="Times New Roman" panose="02020603050405020304" pitchFamily="18" charset="0"/>
                          <a:cs typeface="Times New Roman" panose="02020603050405020304" pitchFamily="18" charset="0"/>
                        </a:rPr>
                        <a:t>Saturday</a:t>
                      </a:r>
                      <a:endParaRPr sz="110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0"/>
                  </a:ext>
                </a:extLst>
              </a:tr>
              <a:tr h="180248">
                <a:tc>
                  <a:txBody>
                    <a:bodyPr/>
                    <a:lstStyle/>
                    <a:p>
                      <a:pPr marL="0" marR="0" lvl="0" indent="0" algn="l" rtl="0">
                        <a:lnSpc>
                          <a:spcPct val="115000"/>
                        </a:lnSpc>
                        <a:spcBef>
                          <a:spcPts val="0"/>
                        </a:spcBef>
                        <a:spcAft>
                          <a:spcPts val="0"/>
                        </a:spcAft>
                        <a:buNone/>
                      </a:pPr>
                      <a:r>
                        <a:rPr lang="en-US" sz="12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solidFill>
                      <a:srgbClr val="D8D8D8"/>
                    </a:solidFill>
                  </a:tcPr>
                </a:tc>
                <a:tc>
                  <a:txBody>
                    <a:bodyPr/>
                    <a:lstStyle/>
                    <a:p>
                      <a:pPr marL="0" marR="0" lvl="0" indent="0" algn="l" rtl="0">
                        <a:lnSpc>
                          <a:spcPct val="115000"/>
                        </a:lnSpc>
                        <a:spcBef>
                          <a:spcPts val="0"/>
                        </a:spcBef>
                        <a:spcAft>
                          <a:spcPts val="0"/>
                        </a:spcAft>
                        <a:buNone/>
                      </a:pPr>
                      <a:r>
                        <a:rPr lang="en-US" sz="12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u="none" strike="noStrike" cap="none" dirty="0">
                          <a:latin typeface="Times New Roman" panose="02020603050405020304" pitchFamily="18" charset="0"/>
                          <a:cs typeface="Times New Roman" panose="02020603050405020304" pitchFamily="18" charset="0"/>
                        </a:rPr>
                        <a:t>1</a:t>
                      </a:r>
                      <a:endParaRPr sz="110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1"/>
                  </a:ext>
                </a:extLst>
              </a:tr>
              <a:tr h="285526">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solidFill>
                      <a:srgbClr val="D8D8D8"/>
                    </a:solidFill>
                  </a:tcPr>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dirty="0">
                          <a:latin typeface="Times New Roman" panose="02020603050405020304" pitchFamily="18" charset="0"/>
                          <a:cs typeface="Times New Roman" panose="02020603050405020304" pitchFamily="18" charset="0"/>
                        </a:rPr>
                        <a:t> </a:t>
                      </a:r>
                      <a:endParaRPr sz="110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2"/>
                  </a:ext>
                </a:extLst>
              </a:tr>
              <a:tr h="180248">
                <a:tc>
                  <a:txBody>
                    <a:bodyPr/>
                    <a:lstStyle/>
                    <a:p>
                      <a:pPr marL="0" marR="0" lvl="0" indent="0" algn="l" rtl="0">
                        <a:lnSpc>
                          <a:spcPct val="115000"/>
                        </a:lnSpc>
                        <a:spcBef>
                          <a:spcPts val="0"/>
                        </a:spcBef>
                        <a:spcAft>
                          <a:spcPts val="0"/>
                        </a:spcAft>
                        <a:buNone/>
                      </a:pPr>
                      <a:r>
                        <a:rPr lang="en-US" sz="1200" u="none" strike="noStrike" cap="none">
                          <a:solidFill>
                            <a:schemeClr val="dk1"/>
                          </a:solidFill>
                          <a:latin typeface="Times New Roman" panose="02020603050405020304" pitchFamily="18" charset="0"/>
                          <a:cs typeface="Times New Roman" panose="02020603050405020304" pitchFamily="18" charset="0"/>
                        </a:rPr>
                        <a:t>2</a:t>
                      </a:r>
                      <a:endParaRPr sz="1100" u="none" strike="noStrike" cap="none">
                        <a:solidFill>
                          <a:schemeClr val="dk1"/>
                        </a:solidFill>
                        <a:latin typeface="Times New Roman" panose="02020603050405020304" pitchFamily="18" charset="0"/>
                        <a:ea typeface="Calibri"/>
                        <a:cs typeface="Times New Roman" panose="02020603050405020304" pitchFamily="18" charset="0"/>
                        <a:sym typeface="Calibri"/>
                      </a:endParaRPr>
                    </a:p>
                  </a:txBody>
                  <a:tcPr marL="68575" marR="68575" marT="0" marB="0">
                    <a:solidFill>
                      <a:srgbClr val="D8D8D8"/>
                    </a:solidFill>
                  </a:tcPr>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3</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4</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5</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6</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7</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dirty="0">
                          <a:latin typeface="Times New Roman" panose="02020603050405020304" pitchFamily="18" charset="0"/>
                          <a:cs typeface="Times New Roman" panose="02020603050405020304" pitchFamily="18" charset="0"/>
                        </a:rPr>
                        <a:t>8</a:t>
                      </a:r>
                      <a:endParaRPr sz="1100" b="1"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3"/>
                  </a:ext>
                </a:extLst>
              </a:tr>
              <a:tr h="551035">
                <a:tc>
                  <a:txBody>
                    <a:bodyPr/>
                    <a:lstStyle/>
                    <a:p>
                      <a:pPr marL="0" marR="0" lvl="0" indent="0" algn="l" rtl="0">
                        <a:lnSpc>
                          <a:spcPct val="115000"/>
                        </a:lnSpc>
                        <a:spcBef>
                          <a:spcPts val="0"/>
                        </a:spcBef>
                        <a:spcAft>
                          <a:spcPts val="0"/>
                        </a:spcAft>
                        <a:buNone/>
                      </a:pPr>
                      <a:r>
                        <a:rPr lang="en-US" sz="900" b="1" u="none" strike="noStrike" cap="none">
                          <a:solidFill>
                            <a:srgbClr val="7030A0"/>
                          </a:solidFill>
                          <a:latin typeface="Times New Roman" panose="02020603050405020304" pitchFamily="18" charset="0"/>
                          <a:cs typeface="Times New Roman" panose="02020603050405020304" pitchFamily="18" charset="0"/>
                        </a:rPr>
                        <a:t>DPP cohort 1  mtg 1</a:t>
                      </a:r>
                      <a:endParaRPr>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a:solidFill>
                            <a:srgbClr val="7030A0"/>
                          </a:solidFill>
                          <a:latin typeface="Times New Roman" panose="02020603050405020304" pitchFamily="18" charset="0"/>
                          <a:ea typeface="Calibri"/>
                          <a:cs typeface="Times New Roman" panose="02020603050405020304" pitchFamily="18" charset="0"/>
                          <a:sym typeface="Calibri"/>
                        </a:rPr>
                        <a:t>1 PM to 3PM</a:t>
                      </a:r>
                      <a:endParaRPr>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a:solidFill>
                            <a:srgbClr val="7030A0"/>
                          </a:solidFill>
                          <a:latin typeface="Times New Roman" panose="02020603050405020304" pitchFamily="18" charset="0"/>
                          <a:ea typeface="Calibri"/>
                          <a:cs typeface="Times New Roman" panose="02020603050405020304" pitchFamily="18" charset="0"/>
                          <a:sym typeface="Calibri"/>
                        </a:rPr>
                        <a:t>XYZ Church</a:t>
                      </a:r>
                      <a:endParaRPr sz="1100" b="1" u="none" strike="noStrike" cap="none">
                        <a:solidFill>
                          <a:srgbClr val="7030A0"/>
                        </a:solidFill>
                        <a:latin typeface="Times New Roman" panose="02020603050405020304" pitchFamily="18" charset="0"/>
                        <a:ea typeface="Calibri"/>
                        <a:cs typeface="Times New Roman" panose="02020603050405020304" pitchFamily="18" charset="0"/>
                        <a:sym typeface="Calibri"/>
                      </a:endParaRPr>
                    </a:p>
                  </a:txBody>
                  <a:tcPr marL="68575" marR="68575" marT="0" marB="0">
                    <a:solidFill>
                      <a:srgbClr val="D8D8D8"/>
                    </a:solidFill>
                  </a:tcPr>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b="1" u="none" strike="noStrike" cap="none" dirty="0">
                          <a:solidFill>
                            <a:srgbClr val="0070C0"/>
                          </a:solidFill>
                          <a:latin typeface="Times New Roman" panose="02020603050405020304" pitchFamily="18" charset="0"/>
                          <a:cs typeface="Times New Roman" panose="02020603050405020304" pitchFamily="18" charset="0"/>
                        </a:rPr>
                        <a:t>DPP cohort 2  mtg 1</a:t>
                      </a:r>
                      <a:endParaRPr dirty="0">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dirty="0">
                          <a:solidFill>
                            <a:srgbClr val="0070C0"/>
                          </a:solidFill>
                          <a:latin typeface="Times New Roman" panose="02020603050405020304" pitchFamily="18" charset="0"/>
                          <a:ea typeface="Calibri"/>
                          <a:cs typeface="Times New Roman" panose="02020603050405020304" pitchFamily="18" charset="0"/>
                          <a:sym typeface="Calibri"/>
                        </a:rPr>
                        <a:t>7 PM to 9PM</a:t>
                      </a:r>
                      <a:endParaRPr dirty="0">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dirty="0">
                          <a:solidFill>
                            <a:srgbClr val="0070C0"/>
                          </a:solidFill>
                          <a:latin typeface="Times New Roman" panose="02020603050405020304" pitchFamily="18" charset="0"/>
                          <a:ea typeface="Calibri"/>
                          <a:cs typeface="Times New Roman" panose="02020603050405020304" pitchFamily="18" charset="0"/>
                          <a:sym typeface="Calibri"/>
                        </a:rPr>
                        <a:t>QRS Library</a:t>
                      </a:r>
                      <a:endParaRPr sz="110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b="1" u="none" strike="noStrike" cap="none" dirty="0">
                          <a:solidFill>
                            <a:srgbClr val="00B050"/>
                          </a:solidFill>
                          <a:latin typeface="Times New Roman" panose="02020603050405020304" pitchFamily="18" charset="0"/>
                          <a:cs typeface="Times New Roman" panose="02020603050405020304" pitchFamily="18" charset="0"/>
                        </a:rPr>
                        <a:t>Healthy Pregnancy</a:t>
                      </a:r>
                      <a:endParaRPr dirty="0">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dirty="0">
                          <a:solidFill>
                            <a:srgbClr val="00B050"/>
                          </a:solidFill>
                          <a:latin typeface="Times New Roman" panose="02020603050405020304" pitchFamily="18" charset="0"/>
                          <a:ea typeface="Calibri"/>
                          <a:cs typeface="Times New Roman" panose="02020603050405020304" pitchFamily="18" charset="0"/>
                          <a:sym typeface="Calibri"/>
                        </a:rPr>
                        <a:t>10 AM to Noon</a:t>
                      </a:r>
                      <a:endParaRPr dirty="0">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dirty="0">
                          <a:solidFill>
                            <a:srgbClr val="00B050"/>
                          </a:solidFill>
                          <a:latin typeface="Times New Roman" panose="02020603050405020304" pitchFamily="18" charset="0"/>
                          <a:ea typeface="Calibri"/>
                          <a:cs typeface="Times New Roman" panose="02020603050405020304" pitchFamily="18" charset="0"/>
                          <a:sym typeface="Calibri"/>
                        </a:rPr>
                        <a:t>Hospital mtg room</a:t>
                      </a:r>
                      <a:endParaRPr sz="900" b="1" u="none" strike="noStrike" cap="none" dirty="0">
                        <a:solidFill>
                          <a:srgbClr val="00B050"/>
                        </a:solidFill>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4"/>
                  </a:ext>
                </a:extLst>
              </a:tr>
              <a:tr h="180248">
                <a:tc>
                  <a:txBody>
                    <a:bodyPr/>
                    <a:lstStyle/>
                    <a:p>
                      <a:pPr marL="0" marR="0" lvl="0" indent="0" algn="l" rtl="0">
                        <a:lnSpc>
                          <a:spcPct val="115000"/>
                        </a:lnSpc>
                        <a:spcBef>
                          <a:spcPts val="0"/>
                        </a:spcBef>
                        <a:spcAft>
                          <a:spcPts val="0"/>
                        </a:spcAft>
                        <a:buNone/>
                      </a:pPr>
                      <a:r>
                        <a:rPr lang="en-US" sz="1200" u="none" strike="noStrike" cap="none">
                          <a:solidFill>
                            <a:schemeClr val="dk1"/>
                          </a:solidFill>
                          <a:latin typeface="Times New Roman" panose="02020603050405020304" pitchFamily="18" charset="0"/>
                          <a:cs typeface="Times New Roman" panose="02020603050405020304" pitchFamily="18" charset="0"/>
                        </a:rPr>
                        <a:t>9</a:t>
                      </a:r>
                      <a:endParaRPr sz="1100" u="none" strike="noStrike" cap="none">
                        <a:solidFill>
                          <a:schemeClr val="dk1"/>
                        </a:solidFill>
                        <a:latin typeface="Times New Roman" panose="02020603050405020304" pitchFamily="18" charset="0"/>
                        <a:ea typeface="Calibri"/>
                        <a:cs typeface="Times New Roman" panose="02020603050405020304" pitchFamily="18" charset="0"/>
                        <a:sym typeface="Calibri"/>
                      </a:endParaRPr>
                    </a:p>
                  </a:txBody>
                  <a:tcPr marL="68575" marR="68575" marT="0" marB="0">
                    <a:solidFill>
                      <a:srgbClr val="D8D8D8"/>
                    </a:solidFill>
                  </a:tcPr>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10</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11</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12</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13</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14</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dirty="0">
                          <a:latin typeface="Times New Roman" panose="02020603050405020304" pitchFamily="18" charset="0"/>
                          <a:cs typeface="Times New Roman" panose="02020603050405020304" pitchFamily="18" charset="0"/>
                        </a:rPr>
                        <a:t>15</a:t>
                      </a:r>
                      <a:endParaRPr sz="1100" b="1"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5"/>
                  </a:ext>
                </a:extLst>
              </a:tr>
              <a:tr h="551035">
                <a:tc>
                  <a:txBody>
                    <a:bodyPr/>
                    <a:lstStyle/>
                    <a:p>
                      <a:pPr marL="0" marR="0" lvl="0" indent="0" algn="l" rtl="0">
                        <a:lnSpc>
                          <a:spcPct val="115000"/>
                        </a:lnSpc>
                        <a:spcBef>
                          <a:spcPts val="0"/>
                        </a:spcBef>
                        <a:spcAft>
                          <a:spcPts val="0"/>
                        </a:spcAft>
                        <a:buNone/>
                      </a:pPr>
                      <a:r>
                        <a:rPr lang="en-US" sz="900" b="1" u="none" strike="noStrike" cap="none" dirty="0">
                          <a:solidFill>
                            <a:srgbClr val="7030A0"/>
                          </a:solidFill>
                          <a:latin typeface="Times New Roman" panose="02020603050405020304" pitchFamily="18" charset="0"/>
                          <a:cs typeface="Times New Roman" panose="02020603050405020304" pitchFamily="18" charset="0"/>
                        </a:rPr>
                        <a:t>DPP cohort 1  mtg 2</a:t>
                      </a:r>
                      <a:endParaRPr dirty="0">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dirty="0">
                          <a:solidFill>
                            <a:srgbClr val="7030A0"/>
                          </a:solidFill>
                          <a:latin typeface="Times New Roman" panose="02020603050405020304" pitchFamily="18" charset="0"/>
                          <a:ea typeface="Calibri"/>
                          <a:cs typeface="Times New Roman" panose="02020603050405020304" pitchFamily="18" charset="0"/>
                          <a:sym typeface="Calibri"/>
                        </a:rPr>
                        <a:t>1 PM to 3PM</a:t>
                      </a:r>
                      <a:endParaRPr dirty="0">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dirty="0">
                          <a:solidFill>
                            <a:srgbClr val="7030A0"/>
                          </a:solidFill>
                          <a:latin typeface="Times New Roman" panose="02020603050405020304" pitchFamily="18" charset="0"/>
                          <a:ea typeface="Calibri"/>
                          <a:cs typeface="Times New Roman" panose="02020603050405020304" pitchFamily="18" charset="0"/>
                          <a:sym typeface="Calibri"/>
                        </a:rPr>
                        <a:t>XYZ Church</a:t>
                      </a:r>
                      <a:endParaRPr sz="110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solidFill>
                      <a:srgbClr val="D8D8D8"/>
                    </a:solidFill>
                  </a:tcPr>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b="1" u="none" strike="noStrike" cap="none">
                          <a:solidFill>
                            <a:srgbClr val="0070C0"/>
                          </a:solidFill>
                          <a:latin typeface="Times New Roman" panose="02020603050405020304" pitchFamily="18" charset="0"/>
                          <a:cs typeface="Times New Roman" panose="02020603050405020304" pitchFamily="18" charset="0"/>
                        </a:rPr>
                        <a:t>DPP cohort 2  mtg 2</a:t>
                      </a:r>
                      <a:endParaRPr>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a:solidFill>
                            <a:srgbClr val="0070C0"/>
                          </a:solidFill>
                          <a:latin typeface="Times New Roman" panose="02020603050405020304" pitchFamily="18" charset="0"/>
                          <a:ea typeface="Calibri"/>
                          <a:cs typeface="Times New Roman" panose="02020603050405020304" pitchFamily="18" charset="0"/>
                          <a:sym typeface="Calibri"/>
                        </a:rPr>
                        <a:t>7 PM to 9PM</a:t>
                      </a:r>
                      <a:endParaRPr>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a:solidFill>
                            <a:srgbClr val="0070C0"/>
                          </a:solidFill>
                          <a:latin typeface="Times New Roman" panose="02020603050405020304" pitchFamily="18" charset="0"/>
                          <a:ea typeface="Calibri"/>
                          <a:cs typeface="Times New Roman" panose="02020603050405020304" pitchFamily="18" charset="0"/>
                          <a:sym typeface="Calibri"/>
                        </a:rPr>
                        <a:t>QRS Library</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dirty="0">
                          <a:latin typeface="Times New Roman" panose="02020603050405020304" pitchFamily="18" charset="0"/>
                          <a:cs typeface="Times New Roman" panose="02020603050405020304" pitchFamily="18" charset="0"/>
                        </a:rPr>
                        <a:t> </a:t>
                      </a:r>
                      <a:endParaRPr sz="110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6"/>
                  </a:ext>
                </a:extLst>
              </a:tr>
              <a:tr h="180248">
                <a:tc>
                  <a:txBody>
                    <a:bodyPr/>
                    <a:lstStyle/>
                    <a:p>
                      <a:pPr marL="0" marR="0" lvl="0" indent="0" algn="l" rtl="0">
                        <a:lnSpc>
                          <a:spcPct val="115000"/>
                        </a:lnSpc>
                        <a:spcBef>
                          <a:spcPts val="0"/>
                        </a:spcBef>
                        <a:spcAft>
                          <a:spcPts val="0"/>
                        </a:spcAft>
                        <a:buNone/>
                      </a:pPr>
                      <a:r>
                        <a:rPr lang="en-US" sz="1200" u="none" strike="noStrike" cap="none">
                          <a:solidFill>
                            <a:schemeClr val="dk1"/>
                          </a:solidFill>
                          <a:latin typeface="Times New Roman" panose="02020603050405020304" pitchFamily="18" charset="0"/>
                          <a:cs typeface="Times New Roman" panose="02020603050405020304" pitchFamily="18" charset="0"/>
                        </a:rPr>
                        <a:t>16</a:t>
                      </a:r>
                      <a:endParaRPr sz="1100" u="none" strike="noStrike" cap="none">
                        <a:solidFill>
                          <a:schemeClr val="dk1"/>
                        </a:solidFill>
                        <a:latin typeface="Times New Roman" panose="02020603050405020304" pitchFamily="18" charset="0"/>
                        <a:ea typeface="Calibri"/>
                        <a:cs typeface="Times New Roman" panose="02020603050405020304" pitchFamily="18" charset="0"/>
                        <a:sym typeface="Calibri"/>
                      </a:endParaRPr>
                    </a:p>
                  </a:txBody>
                  <a:tcPr marL="68575" marR="68575" marT="0" marB="0">
                    <a:solidFill>
                      <a:srgbClr val="D8D8D8"/>
                    </a:solidFill>
                  </a:tcPr>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17</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18</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19</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20</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21</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dirty="0">
                          <a:latin typeface="Times New Roman" panose="02020603050405020304" pitchFamily="18" charset="0"/>
                          <a:cs typeface="Times New Roman" panose="02020603050405020304" pitchFamily="18" charset="0"/>
                        </a:rPr>
                        <a:t>22</a:t>
                      </a:r>
                      <a:endParaRPr sz="1100" b="1"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7"/>
                  </a:ext>
                </a:extLst>
              </a:tr>
              <a:tr h="551035">
                <a:tc>
                  <a:txBody>
                    <a:bodyPr/>
                    <a:lstStyle/>
                    <a:p>
                      <a:pPr marL="0" marR="0" lvl="0" indent="0" algn="l" rtl="0">
                        <a:lnSpc>
                          <a:spcPct val="115000"/>
                        </a:lnSpc>
                        <a:spcBef>
                          <a:spcPts val="0"/>
                        </a:spcBef>
                        <a:spcAft>
                          <a:spcPts val="0"/>
                        </a:spcAft>
                        <a:buNone/>
                      </a:pPr>
                      <a:r>
                        <a:rPr lang="en-US" sz="900" b="1" u="none" strike="noStrike" cap="none">
                          <a:solidFill>
                            <a:srgbClr val="7030A0"/>
                          </a:solidFill>
                          <a:latin typeface="Times New Roman" panose="02020603050405020304" pitchFamily="18" charset="0"/>
                          <a:cs typeface="Times New Roman" panose="02020603050405020304" pitchFamily="18" charset="0"/>
                        </a:rPr>
                        <a:t>DPP cohort 1  mtg 3</a:t>
                      </a:r>
                      <a:endParaRPr>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a:solidFill>
                            <a:srgbClr val="7030A0"/>
                          </a:solidFill>
                          <a:latin typeface="Times New Roman" panose="02020603050405020304" pitchFamily="18" charset="0"/>
                          <a:ea typeface="Calibri"/>
                          <a:cs typeface="Times New Roman" panose="02020603050405020304" pitchFamily="18" charset="0"/>
                          <a:sym typeface="Calibri"/>
                        </a:rPr>
                        <a:t>1 PM to 3PM</a:t>
                      </a:r>
                      <a:endParaRPr>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a:solidFill>
                            <a:srgbClr val="7030A0"/>
                          </a:solidFill>
                          <a:latin typeface="Times New Roman" panose="02020603050405020304" pitchFamily="18" charset="0"/>
                          <a:ea typeface="Calibri"/>
                          <a:cs typeface="Times New Roman" panose="02020603050405020304" pitchFamily="18" charset="0"/>
                          <a:sym typeface="Calibri"/>
                        </a:rPr>
                        <a:t>XYZ Church</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solidFill>
                      <a:srgbClr val="D8D8D8"/>
                    </a:solidFill>
                  </a:tcPr>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b="1" u="none" strike="noStrike" cap="none">
                          <a:solidFill>
                            <a:srgbClr val="0070C0"/>
                          </a:solidFill>
                          <a:latin typeface="Times New Roman" panose="02020603050405020304" pitchFamily="18" charset="0"/>
                          <a:cs typeface="Times New Roman" panose="02020603050405020304" pitchFamily="18" charset="0"/>
                        </a:rPr>
                        <a:t>DPP cohort 2  mtg 3</a:t>
                      </a:r>
                      <a:endParaRPr>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a:solidFill>
                            <a:srgbClr val="0070C0"/>
                          </a:solidFill>
                          <a:latin typeface="Times New Roman" panose="02020603050405020304" pitchFamily="18" charset="0"/>
                          <a:ea typeface="Calibri"/>
                          <a:cs typeface="Times New Roman" panose="02020603050405020304" pitchFamily="18" charset="0"/>
                          <a:sym typeface="Calibri"/>
                        </a:rPr>
                        <a:t>7 PM to 9PM</a:t>
                      </a:r>
                      <a:endParaRPr>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a:solidFill>
                            <a:srgbClr val="0070C0"/>
                          </a:solidFill>
                          <a:latin typeface="Times New Roman" panose="02020603050405020304" pitchFamily="18" charset="0"/>
                          <a:ea typeface="Calibri"/>
                          <a:cs typeface="Times New Roman" panose="02020603050405020304" pitchFamily="18" charset="0"/>
                          <a:sym typeface="Calibri"/>
                        </a:rPr>
                        <a:t>QRS Library</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dirty="0">
                          <a:latin typeface="Times New Roman" panose="02020603050405020304" pitchFamily="18" charset="0"/>
                          <a:cs typeface="Times New Roman" panose="02020603050405020304" pitchFamily="18" charset="0"/>
                        </a:rPr>
                        <a:t> </a:t>
                      </a:r>
                      <a:endParaRPr sz="110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8"/>
                  </a:ext>
                </a:extLst>
              </a:tr>
              <a:tr h="180248">
                <a:tc>
                  <a:txBody>
                    <a:bodyPr/>
                    <a:lstStyle/>
                    <a:p>
                      <a:pPr marL="0" marR="0" lvl="0" indent="0" algn="l" rtl="0">
                        <a:lnSpc>
                          <a:spcPct val="115000"/>
                        </a:lnSpc>
                        <a:spcBef>
                          <a:spcPts val="0"/>
                        </a:spcBef>
                        <a:spcAft>
                          <a:spcPts val="0"/>
                        </a:spcAft>
                        <a:buNone/>
                      </a:pPr>
                      <a:r>
                        <a:rPr lang="en-US" sz="1200" u="none" strike="noStrike" cap="none">
                          <a:solidFill>
                            <a:schemeClr val="dk1"/>
                          </a:solidFill>
                          <a:latin typeface="Times New Roman" panose="02020603050405020304" pitchFamily="18" charset="0"/>
                          <a:cs typeface="Times New Roman" panose="02020603050405020304" pitchFamily="18" charset="0"/>
                        </a:rPr>
                        <a:t>23</a:t>
                      </a:r>
                      <a:endParaRPr sz="1100" u="none" strike="noStrike" cap="none">
                        <a:solidFill>
                          <a:schemeClr val="dk1"/>
                        </a:solidFill>
                        <a:latin typeface="Times New Roman" panose="02020603050405020304" pitchFamily="18" charset="0"/>
                        <a:ea typeface="Calibri"/>
                        <a:cs typeface="Times New Roman" panose="02020603050405020304" pitchFamily="18" charset="0"/>
                        <a:sym typeface="Calibri"/>
                      </a:endParaRPr>
                    </a:p>
                  </a:txBody>
                  <a:tcPr marL="68575" marR="68575" marT="0" marB="0">
                    <a:solidFill>
                      <a:srgbClr val="D8D8D8"/>
                    </a:solidFill>
                  </a:tcPr>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24</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25</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26</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27</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28</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29</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9"/>
                  </a:ext>
                </a:extLst>
              </a:tr>
              <a:tr h="551035">
                <a:tc>
                  <a:txBody>
                    <a:bodyPr/>
                    <a:lstStyle/>
                    <a:p>
                      <a:pPr marL="0" marR="0" lvl="0" indent="0" algn="l" rtl="0">
                        <a:lnSpc>
                          <a:spcPct val="115000"/>
                        </a:lnSpc>
                        <a:spcBef>
                          <a:spcPts val="0"/>
                        </a:spcBef>
                        <a:spcAft>
                          <a:spcPts val="0"/>
                        </a:spcAft>
                        <a:buNone/>
                      </a:pPr>
                      <a:r>
                        <a:rPr lang="en-US" sz="900" b="1" u="none" strike="noStrike" cap="none">
                          <a:solidFill>
                            <a:srgbClr val="7030A0"/>
                          </a:solidFill>
                          <a:latin typeface="Times New Roman" panose="02020603050405020304" pitchFamily="18" charset="0"/>
                          <a:cs typeface="Times New Roman" panose="02020603050405020304" pitchFamily="18" charset="0"/>
                        </a:rPr>
                        <a:t>DPP cohort 1  mtg 4</a:t>
                      </a:r>
                      <a:endParaRPr>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a:solidFill>
                            <a:srgbClr val="7030A0"/>
                          </a:solidFill>
                          <a:latin typeface="Times New Roman" panose="02020603050405020304" pitchFamily="18" charset="0"/>
                          <a:ea typeface="Calibri"/>
                          <a:cs typeface="Times New Roman" panose="02020603050405020304" pitchFamily="18" charset="0"/>
                          <a:sym typeface="Calibri"/>
                        </a:rPr>
                        <a:t>1 PM to 3PM</a:t>
                      </a:r>
                      <a:endParaRPr>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a:solidFill>
                            <a:srgbClr val="7030A0"/>
                          </a:solidFill>
                          <a:latin typeface="Times New Roman" panose="02020603050405020304" pitchFamily="18" charset="0"/>
                          <a:ea typeface="Calibri"/>
                          <a:cs typeface="Times New Roman" panose="02020603050405020304" pitchFamily="18" charset="0"/>
                          <a:sym typeface="Calibri"/>
                        </a:rPr>
                        <a:t>XYZ Church</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solidFill>
                      <a:srgbClr val="D8D8D8"/>
                    </a:solidFill>
                  </a:tcPr>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b="1" u="none" strike="noStrike" cap="none">
                          <a:solidFill>
                            <a:srgbClr val="0070C0"/>
                          </a:solidFill>
                          <a:latin typeface="Times New Roman" panose="02020603050405020304" pitchFamily="18" charset="0"/>
                          <a:cs typeface="Times New Roman" panose="02020603050405020304" pitchFamily="18" charset="0"/>
                        </a:rPr>
                        <a:t>DPP cohort 2  mtg 4</a:t>
                      </a:r>
                      <a:endParaRPr>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a:solidFill>
                            <a:srgbClr val="0070C0"/>
                          </a:solidFill>
                          <a:latin typeface="Times New Roman" panose="02020603050405020304" pitchFamily="18" charset="0"/>
                          <a:ea typeface="Calibri"/>
                          <a:cs typeface="Times New Roman" panose="02020603050405020304" pitchFamily="18" charset="0"/>
                          <a:sym typeface="Calibri"/>
                        </a:rPr>
                        <a:t>7 PM to 9PM</a:t>
                      </a:r>
                      <a:endParaRPr>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a:solidFill>
                            <a:srgbClr val="0070C0"/>
                          </a:solidFill>
                          <a:latin typeface="Times New Roman" panose="02020603050405020304" pitchFamily="18" charset="0"/>
                          <a:ea typeface="Calibri"/>
                          <a:cs typeface="Times New Roman" panose="02020603050405020304" pitchFamily="18" charset="0"/>
                          <a:sym typeface="Calibri"/>
                        </a:rPr>
                        <a:t>QRS Library</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b="1" u="none" strike="noStrike" cap="none">
                          <a:solidFill>
                            <a:srgbClr val="C00000"/>
                          </a:solidFill>
                          <a:latin typeface="Times New Roman" panose="02020603050405020304" pitchFamily="18" charset="0"/>
                          <a:cs typeface="Times New Roman" panose="02020603050405020304" pitchFamily="18" charset="0"/>
                        </a:rPr>
                        <a:t>LHIC Meeting</a:t>
                      </a:r>
                      <a:endParaRPr>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a:solidFill>
                            <a:srgbClr val="C00000"/>
                          </a:solidFill>
                          <a:latin typeface="Times New Roman" panose="02020603050405020304" pitchFamily="18" charset="0"/>
                          <a:ea typeface="Calibri"/>
                          <a:cs typeface="Times New Roman" panose="02020603050405020304" pitchFamily="18" charset="0"/>
                          <a:sym typeface="Calibri"/>
                        </a:rPr>
                        <a:t>6 PM to 8 PM</a:t>
                      </a:r>
                      <a:endParaRPr>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a:solidFill>
                            <a:srgbClr val="C00000"/>
                          </a:solidFill>
                          <a:latin typeface="Times New Roman" panose="02020603050405020304" pitchFamily="18" charset="0"/>
                          <a:ea typeface="Calibri"/>
                          <a:cs typeface="Times New Roman" panose="02020603050405020304" pitchFamily="18" charset="0"/>
                          <a:sym typeface="Calibri"/>
                        </a:rPr>
                        <a:t>Local Health Dept</a:t>
                      </a:r>
                      <a:endParaRPr sz="1100" b="1" u="none" strike="noStrike" cap="none">
                        <a:solidFill>
                          <a:srgbClr val="C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900" u="none" strike="noStrike" cap="none" dirty="0">
                          <a:latin typeface="Times New Roman" panose="02020603050405020304" pitchFamily="18" charset="0"/>
                          <a:cs typeface="Times New Roman" panose="02020603050405020304" pitchFamily="18" charset="0"/>
                        </a:rPr>
                        <a:t> </a:t>
                      </a:r>
                      <a:endParaRPr sz="110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10"/>
                  </a:ext>
                </a:extLst>
              </a:tr>
              <a:tr h="180248">
                <a:tc>
                  <a:txBody>
                    <a:bodyPr/>
                    <a:lstStyle/>
                    <a:p>
                      <a:pPr marL="0" marR="0" lvl="0" indent="0" algn="l" rtl="0">
                        <a:lnSpc>
                          <a:spcPct val="115000"/>
                        </a:lnSpc>
                        <a:spcBef>
                          <a:spcPts val="0"/>
                        </a:spcBef>
                        <a:spcAft>
                          <a:spcPts val="0"/>
                        </a:spcAft>
                        <a:buNone/>
                      </a:pPr>
                      <a:r>
                        <a:rPr lang="en-US" sz="1200" u="none" strike="noStrike" cap="none">
                          <a:solidFill>
                            <a:schemeClr val="dk1"/>
                          </a:solidFill>
                          <a:latin typeface="Times New Roman" panose="02020603050405020304" pitchFamily="18" charset="0"/>
                          <a:cs typeface="Times New Roman" panose="02020603050405020304" pitchFamily="18" charset="0"/>
                        </a:rPr>
                        <a:t>30</a:t>
                      </a:r>
                      <a:endParaRPr sz="1100" u="none" strike="noStrike" cap="none">
                        <a:solidFill>
                          <a:schemeClr val="dk1"/>
                        </a:solidFill>
                        <a:latin typeface="Times New Roman" panose="02020603050405020304" pitchFamily="18" charset="0"/>
                        <a:ea typeface="Calibri"/>
                        <a:cs typeface="Times New Roman" panose="02020603050405020304" pitchFamily="18" charset="0"/>
                        <a:sym typeface="Calibri"/>
                      </a:endParaRPr>
                    </a:p>
                  </a:txBody>
                  <a:tcPr marL="68575" marR="68575" marT="0" marB="0">
                    <a:solidFill>
                      <a:srgbClr val="D8D8D8"/>
                    </a:solidFill>
                  </a:tcPr>
                </a:tc>
                <a:tc>
                  <a:txBody>
                    <a:bodyPr/>
                    <a:lstStyle/>
                    <a:p>
                      <a:pPr marL="0" marR="0" lvl="0" indent="0" algn="l" rtl="0">
                        <a:lnSpc>
                          <a:spcPct val="115000"/>
                        </a:lnSpc>
                        <a:spcBef>
                          <a:spcPts val="0"/>
                        </a:spcBef>
                        <a:spcAft>
                          <a:spcPts val="0"/>
                        </a:spcAft>
                        <a:buNone/>
                      </a:pPr>
                      <a:r>
                        <a:rPr lang="en-US" sz="1200" b="1" u="none" strike="noStrike" cap="none">
                          <a:latin typeface="Times New Roman" panose="02020603050405020304" pitchFamily="18" charset="0"/>
                          <a:cs typeface="Times New Roman" panose="02020603050405020304" pitchFamily="18" charset="0"/>
                        </a:rPr>
                        <a:t>31</a:t>
                      </a:r>
                      <a:endParaRPr sz="1100" b="1"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1200" u="none" strike="noStrike" cap="none" dirty="0">
                          <a:latin typeface="Times New Roman" panose="02020603050405020304" pitchFamily="18" charset="0"/>
                          <a:cs typeface="Times New Roman" panose="02020603050405020304" pitchFamily="18" charset="0"/>
                        </a:rPr>
                        <a:t> </a:t>
                      </a:r>
                      <a:endParaRPr sz="110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11"/>
                  </a:ext>
                </a:extLst>
              </a:tr>
              <a:tr h="551035">
                <a:tc>
                  <a:txBody>
                    <a:bodyPr/>
                    <a:lstStyle/>
                    <a:p>
                      <a:pPr marL="0" marR="0" lvl="0" indent="0" algn="l" rtl="0">
                        <a:lnSpc>
                          <a:spcPct val="115000"/>
                        </a:lnSpc>
                        <a:spcBef>
                          <a:spcPts val="0"/>
                        </a:spcBef>
                        <a:spcAft>
                          <a:spcPts val="0"/>
                        </a:spcAft>
                        <a:buNone/>
                      </a:pPr>
                      <a:r>
                        <a:rPr lang="en-US" sz="900" b="1" u="none" strike="noStrike" cap="none">
                          <a:solidFill>
                            <a:srgbClr val="7030A0"/>
                          </a:solidFill>
                          <a:latin typeface="Times New Roman" panose="02020603050405020304" pitchFamily="18" charset="0"/>
                          <a:cs typeface="Times New Roman" panose="02020603050405020304" pitchFamily="18" charset="0"/>
                        </a:rPr>
                        <a:t>DPP cohort 1  mtg 5</a:t>
                      </a:r>
                      <a:endParaRPr>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a:solidFill>
                            <a:srgbClr val="7030A0"/>
                          </a:solidFill>
                          <a:latin typeface="Times New Roman" panose="02020603050405020304" pitchFamily="18" charset="0"/>
                          <a:ea typeface="Calibri"/>
                          <a:cs typeface="Times New Roman" panose="02020603050405020304" pitchFamily="18" charset="0"/>
                          <a:sym typeface="Calibri"/>
                        </a:rPr>
                        <a:t>1 PM to 3PM</a:t>
                      </a:r>
                      <a:endParaRPr>
                        <a:latin typeface="Times New Roman" panose="02020603050405020304" pitchFamily="18" charset="0"/>
                        <a:cs typeface="Times New Roman" panose="02020603050405020304" pitchFamily="18" charset="0"/>
                      </a:endParaRPr>
                    </a:p>
                    <a:p>
                      <a:pPr marL="0" marR="0" lvl="0" indent="0" algn="l" rtl="0">
                        <a:lnSpc>
                          <a:spcPct val="115000"/>
                        </a:lnSpc>
                        <a:spcBef>
                          <a:spcPts val="400"/>
                        </a:spcBef>
                        <a:spcAft>
                          <a:spcPts val="0"/>
                        </a:spcAft>
                        <a:buNone/>
                      </a:pPr>
                      <a:r>
                        <a:rPr lang="en-US" sz="900" b="1" u="none" strike="noStrike" cap="none">
                          <a:solidFill>
                            <a:srgbClr val="7030A0"/>
                          </a:solidFill>
                          <a:latin typeface="Times New Roman" panose="02020603050405020304" pitchFamily="18" charset="0"/>
                          <a:ea typeface="Calibri"/>
                          <a:cs typeface="Times New Roman" panose="02020603050405020304" pitchFamily="18" charset="0"/>
                          <a:sym typeface="Calibri"/>
                        </a:rPr>
                        <a:t>XYZ Church</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solidFill>
                      <a:srgbClr val="D8D8D8"/>
                    </a:solidFill>
                  </a:tcPr>
                </a:tc>
                <a:tc>
                  <a:txBody>
                    <a:bodyPr/>
                    <a:lstStyle/>
                    <a:p>
                      <a:pPr marL="0" marR="0" lvl="0" indent="0" algn="l" rtl="0">
                        <a:lnSpc>
                          <a:spcPct val="115000"/>
                        </a:lnSpc>
                        <a:spcBef>
                          <a:spcPts val="0"/>
                        </a:spcBef>
                        <a:spcAft>
                          <a:spcPts val="0"/>
                        </a:spcAft>
                        <a:buNone/>
                      </a:pPr>
                      <a:r>
                        <a:rPr lang="en-US" sz="900" u="none" strike="noStrike" cap="none">
                          <a:latin typeface="Times New Roman" panose="02020603050405020304" pitchFamily="18" charset="0"/>
                          <a:cs typeface="Times New Roman" panose="02020603050405020304" pitchFamily="18" charset="0"/>
                        </a:rPr>
                        <a:t> </a:t>
                      </a:r>
                      <a:endParaRPr sz="1100" u="none" strike="noStrike" cap="none">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gridSpan="5">
                  <a:txBody>
                    <a:bodyPr/>
                    <a:lstStyle/>
                    <a:p>
                      <a:pPr marL="0" marR="0" lvl="0" indent="0" algn="l" rtl="0">
                        <a:lnSpc>
                          <a:spcPct val="115000"/>
                        </a:lnSpc>
                        <a:spcBef>
                          <a:spcPts val="0"/>
                        </a:spcBef>
                        <a:spcAft>
                          <a:spcPts val="0"/>
                        </a:spcAft>
                        <a:buNone/>
                      </a:pPr>
                      <a:r>
                        <a:rPr lang="en-US" sz="900" u="none" strike="noStrike" cap="none" dirty="0">
                          <a:latin typeface="Times New Roman" panose="02020603050405020304" pitchFamily="18" charset="0"/>
                          <a:cs typeface="Times New Roman" panose="02020603050405020304" pitchFamily="18" charset="0"/>
                        </a:rPr>
                        <a:t>NOTES:</a:t>
                      </a:r>
                      <a:endParaRPr sz="110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2" name="TextBox 1">
            <a:extLst>
              <a:ext uri="{FF2B5EF4-FFF2-40B4-BE49-F238E27FC236}">
                <a16:creationId xmlns:a16="http://schemas.microsoft.com/office/drawing/2014/main" id="{3C1D6D54-1534-2E62-E405-5E6FB4F39D8A}"/>
              </a:ext>
            </a:extLst>
          </p:cNvPr>
          <p:cNvSpPr txBox="1"/>
          <p:nvPr/>
        </p:nvSpPr>
        <p:spPr>
          <a:xfrm>
            <a:off x="441158" y="5885855"/>
            <a:ext cx="4402359" cy="369332"/>
          </a:xfrm>
          <a:prstGeom prst="rect">
            <a:avLst/>
          </a:prstGeom>
          <a:noFill/>
        </p:spPr>
        <p:txBody>
          <a:bodyPr wrap="none" rtlCol="0">
            <a:spAutoFit/>
          </a:bodyPr>
          <a:lstStyle/>
          <a:p>
            <a:r>
              <a:rPr lang="en-US" b="1" i="1" dirty="0">
                <a:solidFill>
                  <a:srgbClr val="0000FF"/>
                </a:solidFill>
              </a:rPr>
              <a:t>(Provided with Monthly Progress Reporting)</a:t>
            </a:r>
          </a:p>
        </p:txBody>
      </p:sp>
      <p:sp>
        <p:nvSpPr>
          <p:cNvPr id="3" name="Slide Number Placeholder 2">
            <a:extLst>
              <a:ext uri="{FF2B5EF4-FFF2-40B4-BE49-F238E27FC236}">
                <a16:creationId xmlns:a16="http://schemas.microsoft.com/office/drawing/2014/main" id="{50FBFB9E-CA9E-BD62-F43F-82A4162D5ED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7B59-A35E-358E-90AC-7FB9FC9ABEC3}"/>
              </a:ext>
            </a:extLst>
          </p:cNvPr>
          <p:cNvSpPr>
            <a:spLocks noGrp="1"/>
          </p:cNvSpPr>
          <p:nvPr>
            <p:ph type="title"/>
          </p:nvPr>
        </p:nvSpPr>
        <p:spPr>
          <a:xfrm>
            <a:off x="135924" y="60454"/>
            <a:ext cx="8228013" cy="672713"/>
          </a:xfrm>
        </p:spPr>
        <p:txBody>
          <a:bodyPr/>
          <a:lstStyle/>
          <a:p>
            <a:r>
              <a:rPr lang="en-US" u="sng" dirty="0">
                <a:latin typeface="Times New Roman" panose="02020603050405020304" pitchFamily="18" charset="0"/>
                <a:cs typeface="Times New Roman" panose="02020603050405020304" pitchFamily="18" charset="0"/>
              </a:rPr>
              <a:t>Application Document Checklist</a:t>
            </a:r>
          </a:p>
        </p:txBody>
      </p:sp>
      <p:sp>
        <p:nvSpPr>
          <p:cNvPr id="4" name="Slide Number Placeholder 3">
            <a:extLst>
              <a:ext uri="{FF2B5EF4-FFF2-40B4-BE49-F238E27FC236}">
                <a16:creationId xmlns:a16="http://schemas.microsoft.com/office/drawing/2014/main" id="{83014539-5945-C683-3F5F-F68F710DD87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29</a:t>
            </a:fld>
            <a:endParaRPr lang="en-US"/>
          </a:p>
        </p:txBody>
      </p:sp>
      <p:sp>
        <p:nvSpPr>
          <p:cNvPr id="8" name="TextBox 7">
            <a:extLst>
              <a:ext uri="{FF2B5EF4-FFF2-40B4-BE49-F238E27FC236}">
                <a16:creationId xmlns:a16="http://schemas.microsoft.com/office/drawing/2014/main" id="{9FBE36A0-D2DA-2498-D944-00B3B7D6E34F}"/>
              </a:ext>
            </a:extLst>
          </p:cNvPr>
          <p:cNvSpPr txBox="1"/>
          <p:nvPr/>
        </p:nvSpPr>
        <p:spPr>
          <a:xfrm>
            <a:off x="222422" y="1055536"/>
            <a:ext cx="8785653" cy="4191212"/>
          </a:xfrm>
          <a:prstGeom prst="rect">
            <a:avLst/>
          </a:prstGeom>
          <a:noFill/>
        </p:spPr>
        <p:txBody>
          <a:bodyPr wrap="square">
            <a:spAutoFit/>
          </a:bodyPr>
          <a:lstStyle/>
          <a:p>
            <a:pPr marL="342900" marR="0" lvl="0" indent="-342900" fontAlgn="base">
              <a:lnSpc>
                <a:spcPct val="104000"/>
              </a:lnSpc>
              <a:spcBef>
                <a:spcPts val="600"/>
              </a:spcBef>
              <a:spcAft>
                <a:spcPts val="290"/>
              </a:spcAft>
              <a:buClr>
                <a:srgbClr val="000000"/>
              </a:buClr>
              <a:buSzPts val="1200"/>
              <a:buFont typeface="Arial" panose="020B0604020202020204" pitchFamily="34" charset="0"/>
              <a:buChar char="□"/>
            </a:pPr>
            <a:r>
              <a:rPr lang="en-US" sz="2000" u="none" strike="noStrike" dirty="0">
                <a:effectLst/>
                <a:latin typeface="Times New Roman" panose="02020603050405020304" pitchFamily="18" charset="0"/>
                <a:ea typeface="Noto Sans Symbols"/>
                <a:cs typeface="Times New Roman" panose="02020603050405020304" pitchFamily="18" charset="0"/>
              </a:rPr>
              <a:t>Transmittal Letter and completed project and budget checklists</a:t>
            </a:r>
          </a:p>
          <a:p>
            <a:pPr marL="342900" marR="0" lvl="0" indent="-342900" fontAlgn="base">
              <a:lnSpc>
                <a:spcPct val="104000"/>
              </a:lnSpc>
              <a:spcBef>
                <a:spcPts val="600"/>
              </a:spcBef>
              <a:spcAft>
                <a:spcPts val="285"/>
              </a:spcAft>
              <a:buClr>
                <a:srgbClr val="000000"/>
              </a:buClr>
              <a:buSzPts val="1200"/>
              <a:buFont typeface="Arial" panose="020B0604020202020204" pitchFamily="34" charset="0"/>
              <a:buChar char="□"/>
            </a:pPr>
            <a:r>
              <a:rPr lang="en-US" sz="2000" u="none" strike="noStrike" dirty="0">
                <a:effectLst/>
                <a:latin typeface="Times New Roman" panose="02020603050405020304" pitchFamily="18" charset="0"/>
                <a:ea typeface="Noto Sans Symbols"/>
                <a:cs typeface="Times New Roman" panose="02020603050405020304" pitchFamily="18" charset="0"/>
              </a:rPr>
              <a:t>Project Narrative </a:t>
            </a:r>
          </a:p>
          <a:p>
            <a:pPr marL="342900" marR="0" lvl="0" indent="-342900" fontAlgn="base">
              <a:lnSpc>
                <a:spcPct val="104000"/>
              </a:lnSpc>
              <a:spcBef>
                <a:spcPts val="600"/>
              </a:spcBef>
              <a:spcAft>
                <a:spcPts val="295"/>
              </a:spcAft>
              <a:buClr>
                <a:srgbClr val="000000"/>
              </a:buClr>
              <a:buSzPts val="1200"/>
              <a:buFont typeface="Arial" panose="020B0604020202020204" pitchFamily="34" charset="0"/>
              <a:buChar char="□"/>
            </a:pPr>
            <a:r>
              <a:rPr lang="en-US" sz="2000" u="none" strike="noStrike" dirty="0">
                <a:effectLst/>
                <a:latin typeface="Times New Roman" panose="02020603050405020304" pitchFamily="18" charset="0"/>
                <a:ea typeface="Noto Sans Symbols"/>
                <a:cs typeface="Times New Roman" panose="02020603050405020304" pitchFamily="18" charset="0"/>
              </a:rPr>
              <a:t>Work Plan Table (see RFA Attachment C for the template)</a:t>
            </a:r>
          </a:p>
          <a:p>
            <a:pPr marL="342900" marR="0" lvl="0" indent="-342900" fontAlgn="base">
              <a:lnSpc>
                <a:spcPct val="104000"/>
              </a:lnSpc>
              <a:spcBef>
                <a:spcPts val="600"/>
              </a:spcBef>
              <a:spcAft>
                <a:spcPts val="295"/>
              </a:spcAft>
              <a:buClr>
                <a:srgbClr val="000000"/>
              </a:buClr>
              <a:buSzPts val="1200"/>
              <a:buFont typeface="Arial" panose="020B0604020202020204" pitchFamily="34" charset="0"/>
              <a:buChar char="□"/>
            </a:pPr>
            <a:r>
              <a:rPr lang="en-US" sz="2000" u="none" strike="noStrike" dirty="0">
                <a:effectLst/>
                <a:latin typeface="Times New Roman" panose="02020603050405020304" pitchFamily="18" charset="0"/>
                <a:ea typeface="Noto Sans Symbols"/>
                <a:cs typeface="Times New Roman" panose="02020603050405020304" pitchFamily="18" charset="0"/>
              </a:rPr>
              <a:t>Work Plan Gantt Chart (see RFA Attachment D for the template)</a:t>
            </a:r>
          </a:p>
          <a:p>
            <a:pPr marL="342900" marR="0" lvl="0" indent="-342900" fontAlgn="base">
              <a:lnSpc>
                <a:spcPct val="103000"/>
              </a:lnSpc>
              <a:spcBef>
                <a:spcPts val="600"/>
              </a:spcBef>
              <a:spcAft>
                <a:spcPts val="285"/>
              </a:spcAft>
              <a:buClr>
                <a:srgbClr val="000000"/>
              </a:buClr>
              <a:buSzPts val="1200"/>
              <a:buFont typeface="Arial" panose="020B0604020202020204" pitchFamily="34" charset="0"/>
              <a:buChar char="□"/>
            </a:pPr>
            <a:r>
              <a:rPr lang="en-US" sz="2000" u="none" strike="noStrike" dirty="0">
                <a:effectLst/>
                <a:latin typeface="Times New Roman" panose="02020603050405020304" pitchFamily="18" charset="0"/>
                <a:ea typeface="Noto Sans Symbols"/>
                <a:cs typeface="Times New Roman" panose="02020603050405020304" pitchFamily="18" charset="0"/>
              </a:rPr>
              <a:t>Letters of Commitment (if applicable)</a:t>
            </a:r>
          </a:p>
          <a:p>
            <a:pPr marL="342900" marR="0" lvl="0" indent="-342900" fontAlgn="base">
              <a:lnSpc>
                <a:spcPct val="103000"/>
              </a:lnSpc>
              <a:spcBef>
                <a:spcPts val="600"/>
              </a:spcBef>
              <a:spcAft>
                <a:spcPts val="60"/>
              </a:spcAft>
              <a:buClr>
                <a:srgbClr val="000000"/>
              </a:buClr>
              <a:buSzPts val="1200"/>
              <a:buFont typeface="Arial" panose="020B0604020202020204" pitchFamily="34" charset="0"/>
              <a:buChar char="□"/>
            </a:pPr>
            <a:r>
              <a:rPr lang="en-US" sz="2000" u="none" strike="noStrike" dirty="0">
                <a:effectLst/>
                <a:latin typeface="Times New Roman" panose="02020603050405020304" pitchFamily="18" charset="0"/>
                <a:ea typeface="Noto Sans Symbols"/>
                <a:cs typeface="Times New Roman" panose="02020603050405020304" pitchFamily="18" charset="0"/>
              </a:rPr>
              <a:t>References </a:t>
            </a:r>
          </a:p>
          <a:p>
            <a:pPr marL="342900" marR="0" lvl="0" indent="-342900" fontAlgn="base">
              <a:lnSpc>
                <a:spcPct val="107000"/>
              </a:lnSpc>
              <a:spcBef>
                <a:spcPts val="600"/>
              </a:spcBef>
              <a:spcAft>
                <a:spcPts val="0"/>
              </a:spcAft>
              <a:buClr>
                <a:srgbClr val="000000"/>
              </a:buClr>
              <a:buSzPts val="1200"/>
              <a:buFont typeface="Arial" panose="020B0604020202020204" pitchFamily="34" charset="0"/>
              <a:buChar char="□"/>
            </a:pPr>
            <a:r>
              <a:rPr lang="en-US" sz="2000" u="none" strike="noStrike" dirty="0">
                <a:effectLst/>
                <a:latin typeface="Times New Roman" panose="02020603050405020304" pitchFamily="18" charset="0"/>
                <a:ea typeface="Noto Sans Symbols"/>
                <a:cs typeface="Times New Roman" panose="02020603050405020304" pitchFamily="18" charset="0"/>
              </a:rPr>
              <a:t>Performance measures tables (see RFA Attachments E and F)</a:t>
            </a:r>
          </a:p>
          <a:p>
            <a:pPr marL="342900" marR="0" lvl="0" indent="-342900" fontAlgn="base">
              <a:lnSpc>
                <a:spcPct val="103000"/>
              </a:lnSpc>
              <a:spcBef>
                <a:spcPts val="600"/>
              </a:spcBef>
              <a:spcAft>
                <a:spcPts val="60"/>
              </a:spcAft>
              <a:buClr>
                <a:srgbClr val="000000"/>
              </a:buClr>
              <a:buSzPts val="1200"/>
              <a:buFont typeface="Arial" panose="020B0604020202020204" pitchFamily="34" charset="0"/>
              <a:buChar char="□"/>
            </a:pPr>
            <a:r>
              <a:rPr lang="en-US" sz="2000" u="none" strike="noStrike" dirty="0">
                <a:solidFill>
                  <a:srgbClr val="000000"/>
                </a:solidFill>
                <a:effectLst/>
                <a:latin typeface="Times New Roman" panose="02020603050405020304" pitchFamily="18" charset="0"/>
                <a:ea typeface="Noto Sans Symbols"/>
                <a:cs typeface="Times New Roman" panose="02020603050405020304" pitchFamily="18" charset="0"/>
              </a:rPr>
              <a:t>IRS determination letter of non-profit status (per RFA section 2.1.2)</a:t>
            </a:r>
            <a:endParaRPr lang="en-US" sz="2000" u="none" strike="noStrike" dirty="0">
              <a:effectLst/>
              <a:latin typeface="Times New Roman" panose="02020603050405020304" pitchFamily="18" charset="0"/>
              <a:ea typeface="Noto Sans Symbols"/>
              <a:cs typeface="Times New Roman" panose="02020603050405020304" pitchFamily="18" charset="0"/>
            </a:endParaRPr>
          </a:p>
          <a:p>
            <a:pPr marL="342900" marR="0" lvl="0" indent="-342900" fontAlgn="base">
              <a:lnSpc>
                <a:spcPct val="103000"/>
              </a:lnSpc>
              <a:spcBef>
                <a:spcPts val="600"/>
              </a:spcBef>
              <a:spcAft>
                <a:spcPts val="60"/>
              </a:spcAft>
              <a:buClr>
                <a:srgbClr val="000000"/>
              </a:buClr>
              <a:buSzPts val="1200"/>
              <a:buFont typeface="Arial" panose="020B0604020202020204" pitchFamily="34" charset="0"/>
              <a:buChar char="□"/>
            </a:pPr>
            <a:r>
              <a:rPr lang="en-US" sz="2000" u="none" strike="noStrike" dirty="0">
                <a:solidFill>
                  <a:srgbClr val="000000"/>
                </a:solidFill>
                <a:effectLst/>
                <a:latin typeface="Times New Roman" panose="02020603050405020304" pitchFamily="18" charset="0"/>
                <a:ea typeface="Noto Sans Symbols"/>
                <a:cs typeface="Times New Roman" panose="02020603050405020304" pitchFamily="18" charset="0"/>
              </a:rPr>
              <a:t>Maryland Comptroller Certificate of Good Standing (per RFA section 2.1.3)</a:t>
            </a:r>
            <a:endParaRPr lang="en-US" sz="2000" u="none" strike="noStrike" dirty="0">
              <a:effectLst/>
              <a:latin typeface="Times New Roman" panose="02020603050405020304" pitchFamily="18" charset="0"/>
              <a:ea typeface="Noto Sans Symbols"/>
              <a:cs typeface="Times New Roman" panose="02020603050405020304" pitchFamily="18" charset="0"/>
            </a:endParaRPr>
          </a:p>
          <a:p>
            <a:pPr marL="342900" marR="0" lvl="0" indent="-342900" fontAlgn="base">
              <a:lnSpc>
                <a:spcPct val="103000"/>
              </a:lnSpc>
              <a:spcBef>
                <a:spcPts val="600"/>
              </a:spcBef>
              <a:spcAft>
                <a:spcPts val="60"/>
              </a:spcAft>
              <a:buClr>
                <a:srgbClr val="000000"/>
              </a:buClr>
              <a:buSzPts val="1200"/>
              <a:buFont typeface="Arial" panose="020B0604020202020204" pitchFamily="34" charset="0"/>
              <a:buChar char="□"/>
            </a:pPr>
            <a:r>
              <a:rPr lang="en-US" sz="2000" u="none" strike="noStrike" dirty="0">
                <a:solidFill>
                  <a:srgbClr val="000000"/>
                </a:solidFill>
                <a:effectLst/>
                <a:latin typeface="Times New Roman" panose="02020603050405020304" pitchFamily="18" charset="0"/>
                <a:ea typeface="Noto Sans Symbols"/>
                <a:cs typeface="Times New Roman" panose="02020603050405020304" pitchFamily="18" charset="0"/>
              </a:rPr>
              <a:t>W-9 Form (per RFA section 4.3.1.4)</a:t>
            </a:r>
            <a:endParaRPr lang="en-US" sz="2000" u="none" strike="noStrike" dirty="0">
              <a:effectLst/>
              <a:latin typeface="Times New Roman" panose="02020603050405020304" pitchFamily="18" charset="0"/>
              <a:ea typeface="Noto Sans Symbols"/>
              <a:cs typeface="Times New Roman" panose="02020603050405020304" pitchFamily="18" charset="0"/>
            </a:endParaRPr>
          </a:p>
        </p:txBody>
      </p:sp>
    </p:spTree>
    <p:extLst>
      <p:ext uri="{BB962C8B-B14F-4D97-AF65-F5344CB8AC3E}">
        <p14:creationId xmlns:p14="http://schemas.microsoft.com/office/powerpoint/2010/main" val="4025991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
          <p:cNvSpPr txBox="1">
            <a:spLocks noGrp="1"/>
          </p:cNvSpPr>
          <p:nvPr>
            <p:ph type="title"/>
          </p:nvPr>
        </p:nvSpPr>
        <p:spPr>
          <a:xfrm>
            <a:off x="457200" y="274638"/>
            <a:ext cx="8229600" cy="11430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sz="4000" u="sng" dirty="0">
                <a:latin typeface="Times New Roman" panose="02020603050405020304" pitchFamily="18" charset="0"/>
                <a:cs typeface="Times New Roman" panose="02020603050405020304" pitchFamily="18" charset="0"/>
              </a:rPr>
              <a:t>Webinar Specifics for Participants</a:t>
            </a:r>
            <a:endParaRPr u="sng" dirty="0">
              <a:latin typeface="Times New Roman" panose="02020603050405020304" pitchFamily="18" charset="0"/>
              <a:cs typeface="Times New Roman" panose="02020603050405020304" pitchFamily="18" charset="0"/>
            </a:endParaRPr>
          </a:p>
        </p:txBody>
      </p:sp>
      <p:cxnSp>
        <p:nvCxnSpPr>
          <p:cNvPr id="168" name="Google Shape;168;p3"/>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169" name="Google Shape;169;p3"/>
          <p:cNvSpPr txBox="1"/>
          <p:nvPr/>
        </p:nvSpPr>
        <p:spPr>
          <a:xfrm>
            <a:off x="457200" y="1380163"/>
            <a:ext cx="8229600" cy="44011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Calibri"/>
              <a:buChar char="•"/>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This Training session will be recorded and uploaded on the MHHD website no later than Friday, April 25, 2025.</a:t>
            </a:r>
            <a:endParaRPr sz="2000" dirty="0">
              <a:latin typeface="Times New Roman" panose="02020603050405020304" pitchFamily="18" charset="0"/>
              <a:ea typeface="Calibri"/>
              <a:cs typeface="Times New Roman" panose="02020603050405020304" pitchFamily="18" charset="0"/>
              <a:sym typeface="Calibri"/>
            </a:endParaRPr>
          </a:p>
          <a:p>
            <a:pPr marL="285750" marR="0" lvl="0" indent="-171450" algn="l" rtl="0">
              <a:spcBef>
                <a:spcPts val="0"/>
              </a:spcBef>
              <a:spcAft>
                <a:spcPts val="0"/>
              </a:spcAft>
              <a:buClr>
                <a:schemeClr val="dk1"/>
              </a:buClr>
              <a:buSzPts val="1800"/>
              <a:buFont typeface="Arial"/>
              <a:buNone/>
            </a:pPr>
            <a:endParaRPr sz="2000" dirty="0">
              <a:solidFill>
                <a:schemeClr val="dk1"/>
              </a:solidFill>
              <a:latin typeface="Times New Roman" panose="02020603050405020304" pitchFamily="18" charset="0"/>
              <a:ea typeface="Calibri"/>
              <a:cs typeface="Times New Roman" panose="02020603050405020304" pitchFamily="18" charset="0"/>
              <a:sym typeface="Calibri"/>
            </a:endParaRPr>
          </a:p>
          <a:p>
            <a:pPr marL="285750" marR="0" lvl="0" indent="-285750" algn="l" rtl="0">
              <a:spcBef>
                <a:spcPts val="0"/>
              </a:spcBef>
              <a:spcAft>
                <a:spcPts val="0"/>
              </a:spcAft>
              <a:buClr>
                <a:schemeClr val="dk1"/>
              </a:buClr>
              <a:buSzPts val="1800"/>
              <a:buFont typeface="Calibri"/>
              <a:buChar char="•"/>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Although other browsers should be viable options to view this Training, we have been advised by MDH IT staff that the webinar may work best in Chrome.</a:t>
            </a:r>
            <a:endParaRPr sz="2000" dirty="0">
              <a:latin typeface="Times New Roman" panose="02020603050405020304" pitchFamily="18" charset="0"/>
              <a:ea typeface="Calibri"/>
              <a:cs typeface="Times New Roman" panose="02020603050405020304" pitchFamily="18" charset="0"/>
              <a:sym typeface="Calibri"/>
            </a:endParaRPr>
          </a:p>
          <a:p>
            <a:pPr marL="0" marR="0" lvl="0" indent="0" algn="l" rtl="0">
              <a:spcBef>
                <a:spcPts val="0"/>
              </a:spcBef>
              <a:spcAft>
                <a:spcPts val="0"/>
              </a:spcAft>
              <a:buNone/>
            </a:pPr>
            <a:endParaRPr sz="2000" dirty="0">
              <a:solidFill>
                <a:schemeClr val="dk1"/>
              </a:solidFill>
              <a:latin typeface="Times New Roman" panose="02020603050405020304" pitchFamily="18" charset="0"/>
              <a:ea typeface="Calibri"/>
              <a:cs typeface="Times New Roman" panose="02020603050405020304" pitchFamily="18" charset="0"/>
              <a:sym typeface="Calibri"/>
            </a:endParaRPr>
          </a:p>
          <a:p>
            <a:pPr marL="285750" marR="0" lvl="0" indent="-285750" algn="l" rtl="0">
              <a:spcBef>
                <a:spcPts val="0"/>
              </a:spcBef>
              <a:spcAft>
                <a:spcPts val="0"/>
              </a:spcAft>
              <a:buClr>
                <a:schemeClr val="dk1"/>
              </a:buClr>
              <a:buSzPts val="1800"/>
              <a:buFont typeface="Arial"/>
              <a:buChar char="•"/>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The chat function is on and will be utilized as a “parking lot” for questions. Please type all questions in the chat at the end of the slide presentation and staff will respond to each at the close of this presentation during the question-and-answer session.</a:t>
            </a:r>
          </a:p>
          <a:p>
            <a:pPr marL="285750" marR="0" lvl="0" indent="-285750" algn="l" rtl="0">
              <a:spcBef>
                <a:spcPts val="0"/>
              </a:spcBef>
              <a:spcAft>
                <a:spcPts val="0"/>
              </a:spcAft>
              <a:buClr>
                <a:schemeClr val="dk1"/>
              </a:buClr>
              <a:buSzPts val="1800"/>
              <a:buFont typeface="Arial"/>
              <a:buChar char="•"/>
            </a:pPr>
            <a:endParaRPr lang="en-US" sz="2000" dirty="0">
              <a:solidFill>
                <a:schemeClr val="dk1"/>
              </a:solidFill>
              <a:latin typeface="Times New Roman" panose="02020603050405020304" pitchFamily="18" charset="0"/>
              <a:ea typeface="Calibri"/>
              <a:cs typeface="Times New Roman" panose="02020603050405020304" pitchFamily="18" charset="0"/>
              <a:sym typeface="Calibri"/>
            </a:endParaRPr>
          </a:p>
          <a:p>
            <a:pPr marL="285750" marR="0" lvl="0" indent="-285750" algn="l" rtl="0">
              <a:spcBef>
                <a:spcPts val="0"/>
              </a:spcBef>
              <a:spcAft>
                <a:spcPts val="0"/>
              </a:spcAft>
              <a:buClr>
                <a:schemeClr val="dk1"/>
              </a:buClr>
              <a:buSzPts val="1800"/>
              <a:buFont typeface="Arial"/>
              <a:buChar char="•"/>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We will make every attempt to answer all questions, however, those that were missed due to time constraints will be answered individually.</a:t>
            </a:r>
            <a:endParaRPr sz="2000" dirty="0">
              <a:latin typeface="Times New Roman" panose="02020603050405020304" pitchFamily="18" charset="0"/>
              <a:ea typeface="Calibri"/>
              <a:cs typeface="Times New Roman" panose="02020603050405020304" pitchFamily="18" charset="0"/>
              <a:sym typeface="Calibri"/>
            </a:endParaRPr>
          </a:p>
        </p:txBody>
      </p:sp>
      <p:sp>
        <p:nvSpPr>
          <p:cNvPr id="170" name="Google Shape;170;p3"/>
          <p:cNvSpPr txBox="1"/>
          <p:nvPr/>
        </p:nvSpPr>
        <p:spPr>
          <a:xfrm>
            <a:off x="-762000" y="6191614"/>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u="none">
                <a:solidFill>
                  <a:schemeClr val="dk1"/>
                </a:solidFill>
                <a:latin typeface="Calibri"/>
                <a:ea typeface="Calibri"/>
                <a:cs typeface="Calibri"/>
                <a:sym typeface="Calibri"/>
              </a:rPr>
            </a:br>
            <a:r>
              <a:rPr lang="en-US" sz="1600" b="1" u="none">
                <a:solidFill>
                  <a:schemeClr val="dk1"/>
                </a:solidFill>
                <a:latin typeface="Calibri"/>
                <a:ea typeface="Calibri"/>
                <a:cs typeface="Calibri"/>
                <a:sym typeface="Calibri"/>
              </a:rPr>
              <a:t>Office of Minority Health and Health Disparities</a:t>
            </a:r>
            <a:br>
              <a:rPr lang="en-US" sz="1600" b="0" u="none">
                <a:solidFill>
                  <a:schemeClr val="dk1"/>
                </a:solidFill>
                <a:latin typeface="Calibri"/>
                <a:ea typeface="Calibri"/>
                <a:cs typeface="Calibri"/>
                <a:sym typeface="Calibri"/>
              </a:rPr>
            </a:br>
            <a:br>
              <a:rPr lang="en-US" sz="2000" b="0" u="none">
                <a:solidFill>
                  <a:schemeClr val="dk1"/>
                </a:solidFill>
                <a:latin typeface="Calibri"/>
                <a:ea typeface="Calibri"/>
                <a:cs typeface="Calibri"/>
                <a:sym typeface="Calibri"/>
              </a:rPr>
            </a:br>
            <a:endParaRPr sz="2000" b="0" u="none">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50AABC16-1875-38EA-86D0-B29F997DFEC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7B59-A35E-358E-90AC-7FB9FC9ABEC3}"/>
              </a:ext>
            </a:extLst>
          </p:cNvPr>
          <p:cNvSpPr>
            <a:spLocks noGrp="1"/>
          </p:cNvSpPr>
          <p:nvPr>
            <p:ph type="title"/>
          </p:nvPr>
        </p:nvSpPr>
        <p:spPr>
          <a:xfrm>
            <a:off x="135924" y="60454"/>
            <a:ext cx="8228013" cy="672713"/>
          </a:xfrm>
        </p:spPr>
        <p:txBody>
          <a:bodyPr/>
          <a:lstStyle/>
          <a:p>
            <a:r>
              <a:rPr lang="en-US" u="sng" dirty="0">
                <a:latin typeface="Times New Roman" panose="02020603050405020304" pitchFamily="18" charset="0"/>
                <a:cs typeface="Times New Roman" panose="02020603050405020304" pitchFamily="18" charset="0"/>
              </a:rPr>
              <a:t>Application Document Checklist</a:t>
            </a:r>
          </a:p>
        </p:txBody>
      </p:sp>
      <p:sp>
        <p:nvSpPr>
          <p:cNvPr id="4" name="Slide Number Placeholder 3">
            <a:extLst>
              <a:ext uri="{FF2B5EF4-FFF2-40B4-BE49-F238E27FC236}">
                <a16:creationId xmlns:a16="http://schemas.microsoft.com/office/drawing/2014/main" id="{83014539-5945-C683-3F5F-F68F710DD87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30</a:t>
            </a:fld>
            <a:endParaRPr lang="en-US"/>
          </a:p>
        </p:txBody>
      </p:sp>
      <p:sp>
        <p:nvSpPr>
          <p:cNvPr id="8" name="TextBox 7">
            <a:extLst>
              <a:ext uri="{FF2B5EF4-FFF2-40B4-BE49-F238E27FC236}">
                <a16:creationId xmlns:a16="http://schemas.microsoft.com/office/drawing/2014/main" id="{9FBE36A0-D2DA-2498-D944-00B3B7D6E34F}"/>
              </a:ext>
            </a:extLst>
          </p:cNvPr>
          <p:cNvSpPr txBox="1"/>
          <p:nvPr/>
        </p:nvSpPr>
        <p:spPr>
          <a:xfrm>
            <a:off x="65903" y="940206"/>
            <a:ext cx="8785653" cy="4651145"/>
          </a:xfrm>
          <a:prstGeom prst="rect">
            <a:avLst/>
          </a:prstGeom>
          <a:noFill/>
        </p:spPr>
        <p:txBody>
          <a:bodyPr wrap="square">
            <a:spAutoFit/>
          </a:bodyPr>
          <a:lstStyle/>
          <a:p>
            <a:pPr marL="36576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Budget Narrative Checklist: </a:t>
            </a:r>
            <a:endParaRPr lang="en-US" sz="2400" dirty="0">
              <a:effectLst/>
              <a:latin typeface="Calibri" panose="020F0502020204030204" pitchFamily="34" charset="0"/>
              <a:ea typeface="Calibri" panose="020F0502020204030204" pitchFamily="34" charset="0"/>
            </a:endParaRPr>
          </a:p>
          <a:p>
            <a:pPr marL="342900" marR="0" lvl="0" indent="-342900" fontAlgn="base">
              <a:lnSpc>
                <a:spcPct val="99000"/>
              </a:lnSpc>
              <a:spcBef>
                <a:spcPts val="0"/>
              </a:spcBef>
              <a:spcAft>
                <a:spcPts val="430"/>
              </a:spcAft>
              <a:buClr>
                <a:srgbClr val="000000"/>
              </a:buClr>
              <a:buSzPts val="1200"/>
              <a:buFont typeface="Arial" panose="020B0604020202020204" pitchFamily="34" charset="0"/>
              <a:buChar char="□"/>
            </a:pPr>
            <a:r>
              <a:rPr lang="en-US" sz="2400" u="none" strike="noStrike" dirty="0">
                <a:effectLst/>
                <a:latin typeface="Times New Roman" panose="02020603050405020304" pitchFamily="18" charset="0"/>
                <a:ea typeface="Times New Roman" panose="02020603050405020304" pitchFamily="18" charset="0"/>
                <a:cs typeface="Noto Sans Symbols"/>
              </a:rPr>
              <a:t>Budget Forms</a:t>
            </a:r>
            <a:endParaRPr lang="en-US" sz="2400" u="none" strike="noStrike" dirty="0">
              <a:effectLst/>
              <a:latin typeface="Noto Sans Symbols"/>
              <a:ea typeface="Noto Sans Symbols"/>
              <a:cs typeface="Noto Sans Symbols"/>
            </a:endParaRPr>
          </a:p>
          <a:p>
            <a:pPr marL="365760" marR="0">
              <a:lnSpc>
                <a:spcPct val="99000"/>
              </a:lnSpc>
              <a:spcBef>
                <a:spcPts val="0"/>
              </a:spcBef>
              <a:spcAft>
                <a:spcPts val="430"/>
              </a:spcAft>
            </a:pPr>
            <a:r>
              <a:rPr lang="en-US" sz="2400" dirty="0">
                <a:effectLst/>
                <a:latin typeface="Times New Roman" panose="02020603050405020304" pitchFamily="18" charset="0"/>
                <a:ea typeface="Times New Roman" panose="02020603050405020304" pitchFamily="18" charset="0"/>
              </a:rPr>
              <a:t>MDH 432A</a:t>
            </a:r>
            <a:endParaRPr lang="en-US" sz="2400" dirty="0">
              <a:effectLst/>
              <a:latin typeface="Calibri" panose="020F0502020204030204" pitchFamily="34" charset="0"/>
              <a:ea typeface="Calibri" panose="020F0502020204030204" pitchFamily="34" charset="0"/>
            </a:endParaRPr>
          </a:p>
          <a:p>
            <a:pPr marL="365760" marR="0">
              <a:lnSpc>
                <a:spcPct val="99000"/>
              </a:lnSpc>
              <a:spcBef>
                <a:spcPts val="0"/>
              </a:spcBef>
              <a:spcAft>
                <a:spcPts val="430"/>
              </a:spcAft>
            </a:pPr>
            <a:r>
              <a:rPr lang="en-US" sz="2400" dirty="0">
                <a:effectLst/>
                <a:latin typeface="Times New Roman" panose="02020603050405020304" pitchFamily="18" charset="0"/>
                <a:ea typeface="Times New Roman" panose="02020603050405020304" pitchFamily="18" charset="0"/>
              </a:rPr>
              <a:t>MDH 432B</a:t>
            </a:r>
            <a:endParaRPr lang="en-US" sz="2400" dirty="0">
              <a:effectLst/>
              <a:latin typeface="Calibri" panose="020F0502020204030204" pitchFamily="34" charset="0"/>
              <a:ea typeface="Calibri" panose="020F0502020204030204" pitchFamily="34" charset="0"/>
            </a:endParaRPr>
          </a:p>
          <a:p>
            <a:pPr marL="365760" marR="0">
              <a:lnSpc>
                <a:spcPct val="99000"/>
              </a:lnSpc>
              <a:spcBef>
                <a:spcPts val="0"/>
              </a:spcBef>
              <a:spcAft>
                <a:spcPts val="430"/>
              </a:spcAft>
            </a:pPr>
            <a:r>
              <a:rPr lang="en-US" sz="2400" dirty="0">
                <a:effectLst/>
                <a:latin typeface="Times New Roman" panose="02020603050405020304" pitchFamily="18" charset="0"/>
                <a:ea typeface="Times New Roman" panose="02020603050405020304" pitchFamily="18" charset="0"/>
              </a:rPr>
              <a:t>MDH 432C</a:t>
            </a:r>
            <a:endParaRPr lang="en-US" sz="2400" dirty="0">
              <a:effectLst/>
              <a:latin typeface="Calibri" panose="020F0502020204030204" pitchFamily="34" charset="0"/>
              <a:ea typeface="Calibri" panose="020F0502020204030204" pitchFamily="34" charset="0"/>
            </a:endParaRPr>
          </a:p>
          <a:p>
            <a:pPr marL="365760" marR="0">
              <a:lnSpc>
                <a:spcPct val="99000"/>
              </a:lnSpc>
              <a:spcBef>
                <a:spcPts val="0"/>
              </a:spcBef>
              <a:spcAft>
                <a:spcPts val="430"/>
              </a:spcAft>
            </a:pPr>
            <a:r>
              <a:rPr lang="en-US" sz="2400" dirty="0">
                <a:effectLst/>
                <a:latin typeface="Times New Roman" panose="02020603050405020304" pitchFamily="18" charset="0"/>
                <a:ea typeface="Times New Roman" panose="02020603050405020304" pitchFamily="18" charset="0"/>
              </a:rPr>
              <a:t>MDH 432D</a:t>
            </a:r>
            <a:endParaRPr lang="en-US" sz="2400" dirty="0">
              <a:effectLst/>
              <a:latin typeface="Calibri" panose="020F0502020204030204" pitchFamily="34" charset="0"/>
              <a:ea typeface="Calibri" panose="020F0502020204030204" pitchFamily="34" charset="0"/>
            </a:endParaRPr>
          </a:p>
          <a:p>
            <a:pPr marL="365760" marR="0">
              <a:lnSpc>
                <a:spcPct val="99000"/>
              </a:lnSpc>
              <a:spcBef>
                <a:spcPts val="0"/>
              </a:spcBef>
              <a:spcAft>
                <a:spcPts val="430"/>
              </a:spcAft>
            </a:pPr>
            <a:r>
              <a:rPr lang="en-US" sz="2400" dirty="0">
                <a:effectLst/>
                <a:latin typeface="Times New Roman" panose="02020603050405020304" pitchFamily="18" charset="0"/>
                <a:ea typeface="Times New Roman" panose="02020603050405020304" pitchFamily="18" charset="0"/>
              </a:rPr>
              <a:t>MDH 432E</a:t>
            </a:r>
            <a:endParaRPr lang="en-US" sz="2400" dirty="0">
              <a:effectLst/>
              <a:latin typeface="Calibri" panose="020F0502020204030204" pitchFamily="34" charset="0"/>
              <a:ea typeface="Calibri" panose="020F0502020204030204" pitchFamily="34" charset="0"/>
            </a:endParaRPr>
          </a:p>
          <a:p>
            <a:pPr marL="365760" marR="0">
              <a:lnSpc>
                <a:spcPct val="99000"/>
              </a:lnSpc>
              <a:spcBef>
                <a:spcPts val="0"/>
              </a:spcBef>
              <a:spcAft>
                <a:spcPts val="430"/>
              </a:spcAft>
            </a:pPr>
            <a:r>
              <a:rPr lang="en-US" sz="2400" dirty="0">
                <a:effectLst/>
                <a:latin typeface="Times New Roman" panose="02020603050405020304" pitchFamily="18" charset="0"/>
                <a:ea typeface="Times New Roman" panose="02020603050405020304" pitchFamily="18" charset="0"/>
              </a:rPr>
              <a:t>MDH 432 F</a:t>
            </a:r>
            <a:endParaRPr lang="en-US" sz="2400" dirty="0">
              <a:effectLst/>
              <a:latin typeface="Calibri" panose="020F0502020204030204" pitchFamily="34" charset="0"/>
              <a:ea typeface="Calibri" panose="020F0502020204030204" pitchFamily="34" charset="0"/>
            </a:endParaRPr>
          </a:p>
          <a:p>
            <a:pPr marL="365760" marR="0">
              <a:lnSpc>
                <a:spcPct val="99000"/>
              </a:lnSpc>
              <a:spcBef>
                <a:spcPts val="0"/>
              </a:spcBef>
              <a:spcAft>
                <a:spcPts val="430"/>
              </a:spcAft>
            </a:pPr>
            <a:r>
              <a:rPr lang="en-US" sz="2400" dirty="0">
                <a:effectLst/>
                <a:latin typeface="Times New Roman" panose="02020603050405020304" pitchFamily="18" charset="0"/>
                <a:ea typeface="Times New Roman" panose="02020603050405020304" pitchFamily="18" charset="0"/>
              </a:rPr>
              <a:t>MDH 432G</a:t>
            </a:r>
            <a:endParaRPr lang="en-US" sz="2400" dirty="0">
              <a:effectLst/>
              <a:latin typeface="Calibri" panose="020F0502020204030204" pitchFamily="34" charset="0"/>
              <a:ea typeface="Calibri" panose="020F0502020204030204" pitchFamily="34" charset="0"/>
            </a:endParaRPr>
          </a:p>
          <a:p>
            <a:pPr marL="365760" marR="0">
              <a:lnSpc>
                <a:spcPct val="99000"/>
              </a:lnSpc>
              <a:spcBef>
                <a:spcPts val="0"/>
              </a:spcBef>
              <a:spcAft>
                <a:spcPts val="430"/>
              </a:spcAft>
            </a:pPr>
            <a:r>
              <a:rPr lang="en-US" sz="2400" dirty="0">
                <a:effectLst/>
                <a:latin typeface="Times New Roman" panose="02020603050405020304" pitchFamily="18" charset="0"/>
                <a:ea typeface="Times New Roman" panose="02020603050405020304" pitchFamily="18" charset="0"/>
              </a:rPr>
              <a:t>MDH 432H  </a:t>
            </a:r>
            <a:endParaRPr lang="en-US" sz="2400" dirty="0">
              <a:effectLst/>
              <a:latin typeface="Calibri" panose="020F0502020204030204" pitchFamily="34" charset="0"/>
              <a:ea typeface="Calibri" panose="020F0502020204030204" pitchFamily="34" charset="0"/>
            </a:endParaRPr>
          </a:p>
          <a:p>
            <a:pPr marL="342900" marR="0" lvl="0" indent="-342900" fontAlgn="base">
              <a:lnSpc>
                <a:spcPct val="107000"/>
              </a:lnSpc>
              <a:spcBef>
                <a:spcPts val="0"/>
              </a:spcBef>
              <a:spcAft>
                <a:spcPts val="0"/>
              </a:spcAft>
              <a:buClr>
                <a:srgbClr val="000000"/>
              </a:buClr>
              <a:buSzPts val="1200"/>
              <a:buFont typeface="Arial" panose="020B0604020202020204" pitchFamily="34" charset="0"/>
              <a:buChar char="□"/>
            </a:pPr>
            <a:r>
              <a:rPr lang="en-US" sz="2400" u="none" strike="noStrike" dirty="0">
                <a:effectLst/>
                <a:latin typeface="Times New Roman" panose="02020603050405020304" pitchFamily="18" charset="0"/>
                <a:ea typeface="Times New Roman" panose="02020603050405020304" pitchFamily="18" charset="0"/>
                <a:cs typeface="Noto Sans Symbols"/>
              </a:rPr>
              <a:t>Budget Narrative </a:t>
            </a:r>
            <a:r>
              <a:rPr lang="en-US" sz="2400" i="1" u="none" strike="noStrike" dirty="0">
                <a:effectLst/>
                <a:latin typeface="Times New Roman" panose="02020603050405020304" pitchFamily="18" charset="0"/>
                <a:ea typeface="Times New Roman" panose="02020603050405020304" pitchFamily="18" charset="0"/>
                <a:cs typeface="Noto Sans Symbols"/>
              </a:rPr>
              <a:t>(See Exhibit C – Budget Narrative) </a:t>
            </a:r>
            <a:endParaRPr lang="en-US" sz="2400" u="none" strike="noStrike" dirty="0">
              <a:effectLst/>
              <a:latin typeface="Noto Sans Symbols"/>
              <a:ea typeface="Noto Sans Symbols"/>
              <a:cs typeface="Noto Sans Symbols"/>
            </a:endParaRPr>
          </a:p>
        </p:txBody>
      </p:sp>
    </p:spTree>
    <p:extLst>
      <p:ext uri="{BB962C8B-B14F-4D97-AF65-F5344CB8AC3E}">
        <p14:creationId xmlns:p14="http://schemas.microsoft.com/office/powerpoint/2010/main" val="3555649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7"/>
          <p:cNvSpPr txBox="1">
            <a:spLocks noGrp="1"/>
          </p:cNvSpPr>
          <p:nvPr>
            <p:ph type="title"/>
          </p:nvPr>
        </p:nvSpPr>
        <p:spPr>
          <a:xfrm>
            <a:off x="457200" y="274638"/>
            <a:ext cx="8229600" cy="11430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Evaluation of Applications</a:t>
            </a:r>
            <a:endParaRPr u="sng" dirty="0">
              <a:latin typeface="Times New Roman" panose="02020603050405020304" pitchFamily="18" charset="0"/>
              <a:cs typeface="Times New Roman" panose="02020603050405020304" pitchFamily="18" charset="0"/>
            </a:endParaRPr>
          </a:p>
        </p:txBody>
      </p:sp>
      <p:sp>
        <p:nvSpPr>
          <p:cNvPr id="436" name="Google Shape;436;p27"/>
          <p:cNvSpPr txBox="1"/>
          <p:nvPr/>
        </p:nvSpPr>
        <p:spPr>
          <a:xfrm>
            <a:off x="441158" y="1349839"/>
            <a:ext cx="8229600" cy="452596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080"/>
              <a:buFont typeface="Arial"/>
              <a:buNone/>
            </a:pPr>
            <a:endParaRPr sz="2400">
              <a:solidFill>
                <a:srgbClr val="000000"/>
              </a:solidFill>
              <a:latin typeface="Calibri"/>
              <a:ea typeface="Calibri"/>
              <a:cs typeface="Calibri"/>
              <a:sym typeface="Calibri"/>
            </a:endParaRPr>
          </a:p>
        </p:txBody>
      </p:sp>
      <p:cxnSp>
        <p:nvCxnSpPr>
          <p:cNvPr id="438" name="Google Shape;438;p27"/>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439" name="Google Shape;439;p27"/>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440" name="Google Shape;440;p27"/>
          <p:cNvSpPr txBox="1">
            <a:spLocks noGrp="1"/>
          </p:cNvSpPr>
          <p:nvPr>
            <p:ph type="body" idx="1"/>
          </p:nvPr>
        </p:nvSpPr>
        <p:spPr>
          <a:xfrm>
            <a:off x="547168" y="1437220"/>
            <a:ext cx="7886700" cy="4438582"/>
          </a:xfrm>
          <a:prstGeom prst="rect">
            <a:avLst/>
          </a:prstGeom>
          <a:noFill/>
          <a:ln>
            <a:noFill/>
          </a:ln>
        </p:spPr>
        <p:txBody>
          <a:bodyPr spcFirstLastPara="1" wrap="square" lIns="90000" tIns="45000" rIns="90000" bIns="45000" anchor="t" anchorCtr="0">
            <a:noAutofit/>
          </a:bodyPr>
          <a:lstStyle/>
          <a:p>
            <a:pPr marL="285750" lvl="0" indent="-285750" algn="l" rtl="0">
              <a:lnSpc>
                <a:spcPct val="102000"/>
              </a:lnSpc>
              <a:spcBef>
                <a:spcPts val="0"/>
              </a:spcBef>
              <a:spcAft>
                <a:spcPts val="0"/>
              </a:spcAft>
              <a:buSzPts val="1800"/>
              <a:buFont typeface="Arial"/>
              <a:buChar char="•"/>
            </a:pPr>
            <a:r>
              <a:rPr lang="en-US" sz="2000" dirty="0">
                <a:latin typeface="Times New Roman" panose="02020603050405020304" pitchFamily="18" charset="0"/>
                <a:cs typeface="Times New Roman" panose="02020603050405020304" pitchFamily="18" charset="0"/>
              </a:rPr>
              <a:t>Evaluation of Applications will be performed by a committee established for that purpose and based on the evaluation criteria set forth in the RFA.</a:t>
            </a:r>
            <a:endParaRPr sz="2000" dirty="0">
              <a:latin typeface="Times New Roman" panose="02020603050405020304" pitchFamily="18" charset="0"/>
              <a:cs typeface="Times New Roman" panose="02020603050405020304" pitchFamily="18" charset="0"/>
            </a:endParaRPr>
          </a:p>
          <a:p>
            <a:pPr marL="285750" lvl="0" indent="-285750" algn="l" rtl="0">
              <a:lnSpc>
                <a:spcPct val="102000"/>
              </a:lnSpc>
              <a:spcBef>
                <a:spcPts val="1425"/>
              </a:spcBef>
              <a:spcAft>
                <a:spcPts val="0"/>
              </a:spcAft>
              <a:buSzPts val="1800"/>
              <a:buFont typeface="Arial"/>
              <a:buChar char="•"/>
            </a:pPr>
            <a:r>
              <a:rPr lang="en-US" sz="2000" dirty="0">
                <a:latin typeface="Times New Roman" panose="02020603050405020304" pitchFamily="18" charset="0"/>
                <a:cs typeface="Times New Roman" panose="02020603050405020304" pitchFamily="18" charset="0"/>
              </a:rPr>
              <a:t>The Evaluation Committee will review Applications and provide input to the Grant Officer and Program Administrator. </a:t>
            </a:r>
          </a:p>
          <a:p>
            <a:pPr marL="285750" lvl="0" indent="-285750" algn="l" rtl="0">
              <a:lnSpc>
                <a:spcPct val="102000"/>
              </a:lnSpc>
              <a:spcBef>
                <a:spcPts val="1425"/>
              </a:spcBef>
              <a:spcAft>
                <a:spcPts val="0"/>
              </a:spcAft>
              <a:buSzPts val="1800"/>
              <a:buFont typeface="Arial"/>
              <a:buChar char="•"/>
            </a:pPr>
            <a:endParaRPr sz="2000" dirty="0">
              <a:latin typeface="Times New Roman" panose="02020603050405020304" pitchFamily="18" charset="0"/>
              <a:cs typeface="Times New Roman" panose="02020603050405020304" pitchFamily="18" charset="0"/>
            </a:endParaRPr>
          </a:p>
          <a:p>
            <a:pPr marL="285750" marR="0" lvl="0" indent="-285750" algn="l" rtl="0">
              <a:lnSpc>
                <a:spcPct val="102000"/>
              </a:lnSpc>
              <a:spcBef>
                <a:spcPts val="0"/>
              </a:spcBef>
              <a:spcAft>
                <a:spcPts val="0"/>
              </a:spcAft>
              <a:buSzPts val="1800"/>
              <a:buFont typeface="Arial"/>
              <a:buChar char="•"/>
            </a:pPr>
            <a:r>
              <a:rPr lang="en-US" sz="2000" dirty="0">
                <a:latin typeface="Times New Roman" panose="02020603050405020304" pitchFamily="18" charset="0"/>
                <a:cs typeface="Times New Roman" panose="02020603050405020304" pitchFamily="18" charset="0"/>
              </a:rPr>
              <a:t>The Department reserves the right to utilize the services of individuals outside of the established Evaluation Committee for advice and assistance, as deemed appropriate.</a:t>
            </a:r>
            <a:endParaRPr sz="2000" dirty="0">
              <a:latin typeface="Times New Roman" panose="02020603050405020304" pitchFamily="18" charset="0"/>
              <a:cs typeface="Times New Roman" panose="02020603050405020304" pitchFamily="18" charset="0"/>
            </a:endParaRPr>
          </a:p>
          <a:p>
            <a:pPr marL="285750" marR="0" lvl="0" indent="-171450" algn="l" rtl="0">
              <a:lnSpc>
                <a:spcPct val="102000"/>
              </a:lnSpc>
              <a:spcBef>
                <a:spcPts val="0"/>
              </a:spcBef>
              <a:spcAft>
                <a:spcPts val="0"/>
              </a:spcAft>
              <a:buSzPts val="1800"/>
              <a:buFont typeface="Arial"/>
              <a:buNone/>
            </a:pPr>
            <a:endParaRPr sz="2000" dirty="0">
              <a:latin typeface="Times New Roman" panose="02020603050405020304" pitchFamily="18" charset="0"/>
              <a:cs typeface="Times New Roman" panose="02020603050405020304" pitchFamily="18" charset="0"/>
            </a:endParaRPr>
          </a:p>
          <a:p>
            <a:pPr marL="285750" marR="0" lvl="0" indent="-285750" algn="l" rtl="0">
              <a:lnSpc>
                <a:spcPct val="102000"/>
              </a:lnSpc>
              <a:spcBef>
                <a:spcPts val="0"/>
              </a:spcBef>
              <a:spcAft>
                <a:spcPts val="0"/>
              </a:spcAft>
              <a:buSzPts val="1800"/>
              <a:buFont typeface="Arial"/>
              <a:buChar char="•"/>
            </a:pPr>
            <a:r>
              <a:rPr lang="en-US" sz="2000" dirty="0">
                <a:latin typeface="Times New Roman" panose="02020603050405020304" pitchFamily="18" charset="0"/>
                <a:cs typeface="Times New Roman" panose="02020603050405020304" pitchFamily="18" charset="0"/>
              </a:rPr>
              <a:t>All Applications will be graded  on a point system. If any of the requirements have not been met or documents included, points will be deducted from each application.</a:t>
            </a:r>
            <a:endParaRPr sz="2000" dirty="0">
              <a:latin typeface="Times New Roman" panose="02020603050405020304" pitchFamily="18" charset="0"/>
              <a:cs typeface="Times New Roman" panose="02020603050405020304" pitchFamily="18" charset="0"/>
            </a:endParaRPr>
          </a:p>
          <a:p>
            <a:pPr marL="0" marR="0" lvl="0" indent="0" algn="l" rtl="0">
              <a:lnSpc>
                <a:spcPct val="102000"/>
              </a:lnSpc>
              <a:spcBef>
                <a:spcPts val="0"/>
              </a:spcBef>
              <a:spcAft>
                <a:spcPts val="0"/>
              </a:spcAft>
              <a:buSzPts val="1600"/>
              <a:buNone/>
            </a:pPr>
            <a:endParaRPr sz="2000" dirty="0">
              <a:highlight>
                <a:srgbClr val="00FF00"/>
              </a:highlight>
              <a:latin typeface="Times New Roman"/>
              <a:ea typeface="Times New Roman"/>
              <a:cs typeface="Times New Roman"/>
              <a:sym typeface="Times New Roman"/>
            </a:endParaRPr>
          </a:p>
          <a:p>
            <a:pPr marL="0" marR="0" lvl="0" indent="0" algn="l" rtl="0">
              <a:lnSpc>
                <a:spcPct val="102000"/>
              </a:lnSpc>
              <a:spcBef>
                <a:spcPts val="0"/>
              </a:spcBef>
              <a:spcAft>
                <a:spcPts val="0"/>
              </a:spcAft>
              <a:buSzPts val="1800"/>
              <a:buNone/>
            </a:pPr>
            <a:endParaRPr sz="2000" dirty="0">
              <a:latin typeface="Times New Roman"/>
              <a:ea typeface="Times New Roman"/>
              <a:cs typeface="Times New Roman"/>
              <a:sym typeface="Times New Roman"/>
            </a:endParaRPr>
          </a:p>
          <a:p>
            <a:pPr marL="342900" lvl="0" indent="-342900" algn="l" rtl="0">
              <a:lnSpc>
                <a:spcPct val="102000"/>
              </a:lnSpc>
              <a:spcBef>
                <a:spcPts val="0"/>
              </a:spcBef>
              <a:spcAft>
                <a:spcPts val="0"/>
              </a:spcAft>
              <a:buNone/>
            </a:pPr>
            <a:endParaRPr sz="2000" dirty="0"/>
          </a:p>
        </p:txBody>
      </p:sp>
      <p:sp>
        <p:nvSpPr>
          <p:cNvPr id="2" name="Slide Number Placeholder 1">
            <a:extLst>
              <a:ext uri="{FF2B5EF4-FFF2-40B4-BE49-F238E27FC236}">
                <a16:creationId xmlns:a16="http://schemas.microsoft.com/office/drawing/2014/main" id="{61D0D410-D1B8-4EF3-8CF3-32A7C575267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2072388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txBox="1">
            <a:spLocks noGrp="1"/>
          </p:cNvSpPr>
          <p:nvPr>
            <p:ph type="title"/>
          </p:nvPr>
        </p:nvSpPr>
        <p:spPr>
          <a:xfrm>
            <a:off x="119448" y="178052"/>
            <a:ext cx="8905103" cy="795858"/>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Performance Measures and Data</a:t>
            </a:r>
            <a:endParaRPr u="sng" dirty="0">
              <a:latin typeface="Times New Roman" panose="02020603050405020304" pitchFamily="18" charset="0"/>
              <a:cs typeface="Times New Roman" panose="02020603050405020304" pitchFamily="18" charset="0"/>
            </a:endParaRPr>
          </a:p>
        </p:txBody>
      </p:sp>
      <p:sp>
        <p:nvSpPr>
          <p:cNvPr id="177" name="Google Shape;177;p4"/>
          <p:cNvSpPr txBox="1"/>
          <p:nvPr/>
        </p:nvSpPr>
        <p:spPr>
          <a:xfrm>
            <a:off x="-1363663" y="2354391"/>
            <a:ext cx="3382546" cy="3185830"/>
          </a:xfrm>
          <a:prstGeom prst="rect">
            <a:avLst/>
          </a:prstGeom>
          <a:noFill/>
          <a:ln>
            <a:noFill/>
          </a:ln>
        </p:spPr>
        <p:txBody>
          <a:bodyPr spcFirstLastPara="1" wrap="square" lIns="90000" tIns="45000" rIns="90000" bIns="45000" anchor="t" anchorCtr="0">
            <a:noAutofit/>
          </a:bodyPr>
          <a:lstStyle/>
          <a:p>
            <a:pPr marL="352425" marR="0" lvl="0" indent="-215900" algn="l" rtl="0">
              <a:lnSpc>
                <a:spcPct val="93000"/>
              </a:lnSpc>
              <a:spcBef>
                <a:spcPts val="0"/>
              </a:spcBef>
              <a:spcAft>
                <a:spcPts val="0"/>
              </a:spcAft>
              <a:buNone/>
            </a:pPr>
            <a:endParaRPr dirty="0"/>
          </a:p>
        </p:txBody>
      </p:sp>
      <p:cxnSp>
        <p:nvCxnSpPr>
          <p:cNvPr id="179" name="Google Shape;179;p4"/>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180" name="Google Shape;180;p4"/>
          <p:cNvSpPr txBox="1"/>
          <p:nvPr/>
        </p:nvSpPr>
        <p:spPr>
          <a:xfrm>
            <a:off x="-762000" y="6006306"/>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dirty="0">
                <a:solidFill>
                  <a:schemeClr val="dk1"/>
                </a:solidFill>
                <a:latin typeface="Calibri"/>
                <a:ea typeface="Calibri"/>
                <a:cs typeface="Calibri"/>
                <a:sym typeface="Calibri"/>
              </a:rPr>
            </a:br>
            <a:r>
              <a:rPr lang="en-US" sz="1600" b="1" dirty="0">
                <a:solidFill>
                  <a:schemeClr val="dk1"/>
                </a:solidFill>
                <a:latin typeface="Calibri"/>
                <a:ea typeface="Calibri"/>
                <a:cs typeface="Calibri"/>
                <a:sym typeface="Calibri"/>
              </a:rPr>
              <a:t>Office of Minority Health and Health Disparities</a:t>
            </a:r>
            <a:br>
              <a:rPr lang="en-US" sz="1600" dirty="0">
                <a:solidFill>
                  <a:schemeClr val="dk1"/>
                </a:solidFill>
                <a:latin typeface="Calibri"/>
                <a:ea typeface="Calibri"/>
                <a:cs typeface="Calibri"/>
                <a:sym typeface="Calibri"/>
              </a:rPr>
            </a:b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38B14404-9961-5BDC-73D6-990DA60D84BF}"/>
              </a:ext>
            </a:extLst>
          </p:cNvPr>
          <p:cNvSpPr txBox="1"/>
          <p:nvPr/>
        </p:nvSpPr>
        <p:spPr>
          <a:xfrm>
            <a:off x="1095632" y="2126103"/>
            <a:ext cx="7421644" cy="1354217"/>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David Mann </a:t>
            </a:r>
          </a:p>
          <a:p>
            <a:pPr algn="ctr"/>
            <a:r>
              <a:rPr lang="en-US" sz="3200" b="1" dirty="0">
                <a:latin typeface="Times New Roman" panose="02020603050405020304" pitchFamily="18" charset="0"/>
                <a:cs typeface="Times New Roman" panose="02020603050405020304" pitchFamily="18" charset="0"/>
              </a:rPr>
              <a:t>SDOH Program EPIDEMIOLOGIST</a:t>
            </a:r>
          </a:p>
          <a:p>
            <a:endParaRPr lang="en-US" dirty="0"/>
          </a:p>
        </p:txBody>
      </p:sp>
      <p:sp>
        <p:nvSpPr>
          <p:cNvPr id="2" name="Slide Number Placeholder 1">
            <a:extLst>
              <a:ext uri="{FF2B5EF4-FFF2-40B4-BE49-F238E27FC236}">
                <a16:creationId xmlns:a16="http://schemas.microsoft.com/office/drawing/2014/main" id="{5F8101C9-6C3C-0B09-A727-123D3A306FC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1634614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D6BB-DEC3-FCAD-4C84-DE7A1C164758}"/>
              </a:ext>
            </a:extLst>
          </p:cNvPr>
          <p:cNvSpPr>
            <a:spLocks noGrp="1"/>
          </p:cNvSpPr>
          <p:nvPr>
            <p:ph type="title"/>
          </p:nvPr>
        </p:nvSpPr>
        <p:spPr>
          <a:xfrm>
            <a:off x="240233" y="227630"/>
            <a:ext cx="7886700" cy="769943"/>
          </a:xfrm>
        </p:spPr>
        <p:txBody>
          <a:bodyPr>
            <a:normAutofit/>
          </a:bodyPr>
          <a:lstStyle/>
          <a:p>
            <a:r>
              <a:rPr lang="en-US" b="1" u="sng" dirty="0">
                <a:latin typeface="Times New Roman" panose="02020603050405020304" pitchFamily="18" charset="0"/>
                <a:cs typeface="Times New Roman" panose="02020603050405020304" pitchFamily="18" charset="0"/>
              </a:rPr>
              <a:t>Grant Program Design Overview</a:t>
            </a:r>
          </a:p>
        </p:txBody>
      </p:sp>
      <p:sp>
        <p:nvSpPr>
          <p:cNvPr id="4" name="Rectangle: Rounded Corners 3">
            <a:extLst>
              <a:ext uri="{FF2B5EF4-FFF2-40B4-BE49-F238E27FC236}">
                <a16:creationId xmlns:a16="http://schemas.microsoft.com/office/drawing/2014/main" id="{61B007E1-1116-9010-7196-2B3EF2BC916E}"/>
              </a:ext>
            </a:extLst>
          </p:cNvPr>
          <p:cNvSpPr/>
          <p:nvPr/>
        </p:nvSpPr>
        <p:spPr>
          <a:xfrm>
            <a:off x="805993" y="1640155"/>
            <a:ext cx="2184662" cy="6858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Budget $$$</a:t>
            </a:r>
          </a:p>
        </p:txBody>
      </p:sp>
      <p:sp>
        <p:nvSpPr>
          <p:cNvPr id="5" name="Rectangle: Rounded Corners 4">
            <a:extLst>
              <a:ext uri="{FF2B5EF4-FFF2-40B4-BE49-F238E27FC236}">
                <a16:creationId xmlns:a16="http://schemas.microsoft.com/office/drawing/2014/main" id="{6595DB28-FA2D-D85E-EF48-A13B90A0298E}"/>
              </a:ext>
            </a:extLst>
          </p:cNvPr>
          <p:cNvSpPr/>
          <p:nvPr/>
        </p:nvSpPr>
        <p:spPr>
          <a:xfrm>
            <a:off x="2609681" y="2470914"/>
            <a:ext cx="1752573" cy="685800"/>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Staff and Supplies</a:t>
            </a:r>
          </a:p>
        </p:txBody>
      </p:sp>
      <p:sp>
        <p:nvSpPr>
          <p:cNvPr id="6" name="Rectangle: Rounded Corners 5">
            <a:extLst>
              <a:ext uri="{FF2B5EF4-FFF2-40B4-BE49-F238E27FC236}">
                <a16:creationId xmlns:a16="http://schemas.microsoft.com/office/drawing/2014/main" id="{8DE14B95-AAD7-3AFE-19C3-6ED9B7C5CDAA}"/>
              </a:ext>
            </a:extLst>
          </p:cNvPr>
          <p:cNvSpPr/>
          <p:nvPr/>
        </p:nvSpPr>
        <p:spPr>
          <a:xfrm>
            <a:off x="4614422" y="4238324"/>
            <a:ext cx="2961894" cy="6858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Attendees and Enrollees (REACH)</a:t>
            </a:r>
          </a:p>
        </p:txBody>
      </p:sp>
      <p:sp>
        <p:nvSpPr>
          <p:cNvPr id="7" name="Rectangle: Rounded Corners 6">
            <a:extLst>
              <a:ext uri="{FF2B5EF4-FFF2-40B4-BE49-F238E27FC236}">
                <a16:creationId xmlns:a16="http://schemas.microsoft.com/office/drawing/2014/main" id="{E982220A-92F6-F271-6D70-F56D64AD3CFF}"/>
              </a:ext>
            </a:extLst>
          </p:cNvPr>
          <p:cNvSpPr/>
          <p:nvPr/>
        </p:nvSpPr>
        <p:spPr>
          <a:xfrm>
            <a:off x="4012898" y="3315917"/>
            <a:ext cx="1647063" cy="685800"/>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ACTIVITIES</a:t>
            </a:r>
          </a:p>
        </p:txBody>
      </p:sp>
      <p:sp>
        <p:nvSpPr>
          <p:cNvPr id="8" name="Rectangle: Rounded Corners 7">
            <a:extLst>
              <a:ext uri="{FF2B5EF4-FFF2-40B4-BE49-F238E27FC236}">
                <a16:creationId xmlns:a16="http://schemas.microsoft.com/office/drawing/2014/main" id="{92F150B0-A197-D242-F5FB-D228F7BF00FF}"/>
              </a:ext>
            </a:extLst>
          </p:cNvPr>
          <p:cNvSpPr/>
          <p:nvPr/>
        </p:nvSpPr>
        <p:spPr>
          <a:xfrm>
            <a:off x="5387419" y="5118065"/>
            <a:ext cx="3356755" cy="68580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Measurable BENEFITS to those Reached</a:t>
            </a:r>
          </a:p>
        </p:txBody>
      </p:sp>
      <p:sp>
        <p:nvSpPr>
          <p:cNvPr id="13" name="Arrow: Bent 12">
            <a:extLst>
              <a:ext uri="{FF2B5EF4-FFF2-40B4-BE49-F238E27FC236}">
                <a16:creationId xmlns:a16="http://schemas.microsoft.com/office/drawing/2014/main" id="{228585F0-5821-210B-BAB5-2215AE2785D4}"/>
              </a:ext>
            </a:extLst>
          </p:cNvPr>
          <p:cNvSpPr/>
          <p:nvPr/>
        </p:nvSpPr>
        <p:spPr>
          <a:xfrm rot="5400000">
            <a:off x="2976195" y="1869621"/>
            <a:ext cx="610362" cy="581446"/>
          </a:xfrm>
          <a:prstGeom prst="ben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 name="Arrow: Bent 13">
            <a:extLst>
              <a:ext uri="{FF2B5EF4-FFF2-40B4-BE49-F238E27FC236}">
                <a16:creationId xmlns:a16="http://schemas.microsoft.com/office/drawing/2014/main" id="{D9B8858A-DD2A-64DB-BA2D-00FE992C4654}"/>
              </a:ext>
            </a:extLst>
          </p:cNvPr>
          <p:cNvSpPr/>
          <p:nvPr/>
        </p:nvSpPr>
        <p:spPr>
          <a:xfrm rot="5400000">
            <a:off x="4347796" y="2720013"/>
            <a:ext cx="610362" cy="581446"/>
          </a:xfrm>
          <a:prstGeom prst="ben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5" name="Arrow: Bent 14">
            <a:extLst>
              <a:ext uri="{FF2B5EF4-FFF2-40B4-BE49-F238E27FC236}">
                <a16:creationId xmlns:a16="http://schemas.microsoft.com/office/drawing/2014/main" id="{849AC061-BBAD-31ED-D146-A0BB2E142821}"/>
              </a:ext>
            </a:extLst>
          </p:cNvPr>
          <p:cNvSpPr/>
          <p:nvPr/>
        </p:nvSpPr>
        <p:spPr>
          <a:xfrm rot="5400000">
            <a:off x="5645503" y="3618060"/>
            <a:ext cx="610362" cy="581446"/>
          </a:xfrm>
          <a:prstGeom prst="ben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17" name="Straight Connector 16">
            <a:extLst>
              <a:ext uri="{FF2B5EF4-FFF2-40B4-BE49-F238E27FC236}">
                <a16:creationId xmlns:a16="http://schemas.microsoft.com/office/drawing/2014/main" id="{D8D28B5D-5E82-1CE7-4AD3-F85462BEFD76}"/>
              </a:ext>
            </a:extLst>
          </p:cNvPr>
          <p:cNvCxnSpPr>
            <a:cxnSpLocks/>
          </p:cNvCxnSpPr>
          <p:nvPr/>
        </p:nvCxnSpPr>
        <p:spPr>
          <a:xfrm>
            <a:off x="70701" y="3241557"/>
            <a:ext cx="9007311"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B44E6F6B-2DC5-04CC-314E-B3036DB2EB07}"/>
              </a:ext>
            </a:extLst>
          </p:cNvPr>
          <p:cNvSpPr txBox="1"/>
          <p:nvPr/>
        </p:nvSpPr>
        <p:spPr>
          <a:xfrm>
            <a:off x="5094747" y="1760043"/>
            <a:ext cx="1093569" cy="507831"/>
          </a:xfrm>
          <a:prstGeom prst="rect">
            <a:avLst/>
          </a:prstGeom>
          <a:noFill/>
        </p:spPr>
        <p:txBody>
          <a:bodyPr wrap="none" rtlCol="0">
            <a:spAutoFit/>
          </a:bodyPr>
          <a:lstStyle/>
          <a:p>
            <a:r>
              <a:rPr lang="en-US" sz="2700" b="1" u="sng" dirty="0">
                <a:solidFill>
                  <a:srgbClr val="0070C0"/>
                </a:solidFill>
              </a:rPr>
              <a:t>Inputs</a:t>
            </a:r>
          </a:p>
        </p:txBody>
      </p:sp>
      <p:sp>
        <p:nvSpPr>
          <p:cNvPr id="21" name="TextBox 20">
            <a:extLst>
              <a:ext uri="{FF2B5EF4-FFF2-40B4-BE49-F238E27FC236}">
                <a16:creationId xmlns:a16="http://schemas.microsoft.com/office/drawing/2014/main" id="{2E2994A1-F996-C1CF-49FB-51A09143493D}"/>
              </a:ext>
            </a:extLst>
          </p:cNvPr>
          <p:cNvSpPr txBox="1"/>
          <p:nvPr/>
        </p:nvSpPr>
        <p:spPr>
          <a:xfrm>
            <a:off x="2198472" y="3509110"/>
            <a:ext cx="1853392" cy="1985159"/>
          </a:xfrm>
          <a:prstGeom prst="rect">
            <a:avLst/>
          </a:prstGeom>
          <a:noFill/>
        </p:spPr>
        <p:txBody>
          <a:bodyPr wrap="none" rtlCol="0">
            <a:spAutoFit/>
          </a:bodyPr>
          <a:lstStyle/>
          <a:p>
            <a:r>
              <a:rPr lang="en-US" sz="2700" b="1" u="sng" dirty="0">
                <a:solidFill>
                  <a:srgbClr val="0070C0"/>
                </a:solidFill>
              </a:rPr>
              <a:t>Outputs</a:t>
            </a:r>
          </a:p>
          <a:p>
            <a:r>
              <a:rPr lang="en-US" sz="2400" b="1" dirty="0">
                <a:solidFill>
                  <a:srgbClr val="0070C0"/>
                </a:solidFill>
              </a:rPr>
              <a:t>(Milestones</a:t>
            </a:r>
          </a:p>
          <a:p>
            <a:r>
              <a:rPr lang="en-US" sz="2400" b="1" dirty="0">
                <a:solidFill>
                  <a:srgbClr val="0070C0"/>
                </a:solidFill>
              </a:rPr>
              <a:t>Performance</a:t>
            </a:r>
          </a:p>
          <a:p>
            <a:r>
              <a:rPr lang="en-US" sz="2400" b="1" dirty="0">
                <a:solidFill>
                  <a:srgbClr val="0070C0"/>
                </a:solidFill>
              </a:rPr>
              <a:t>Measures, </a:t>
            </a:r>
          </a:p>
          <a:p>
            <a:r>
              <a:rPr lang="en-US" sz="2400" b="1" dirty="0">
                <a:solidFill>
                  <a:srgbClr val="0070C0"/>
                </a:solidFill>
              </a:rPr>
              <a:t>Deliverables)</a:t>
            </a:r>
          </a:p>
        </p:txBody>
      </p:sp>
      <p:sp>
        <p:nvSpPr>
          <p:cNvPr id="22" name="Arrow: Bent 21">
            <a:extLst>
              <a:ext uri="{FF2B5EF4-FFF2-40B4-BE49-F238E27FC236}">
                <a16:creationId xmlns:a16="http://schemas.microsoft.com/office/drawing/2014/main" id="{939ACCCF-BDD3-8466-B8EC-200AC67F224A}"/>
              </a:ext>
            </a:extLst>
          </p:cNvPr>
          <p:cNvSpPr/>
          <p:nvPr/>
        </p:nvSpPr>
        <p:spPr>
          <a:xfrm rot="5400000">
            <a:off x="7567433" y="4522161"/>
            <a:ext cx="610362" cy="581446"/>
          </a:xfrm>
          <a:prstGeom prst="ben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3" name="Rectangle: Rounded Corners 22">
            <a:extLst>
              <a:ext uri="{FF2B5EF4-FFF2-40B4-BE49-F238E27FC236}">
                <a16:creationId xmlns:a16="http://schemas.microsoft.com/office/drawing/2014/main" id="{926F06FB-0D3F-0351-76E7-6CC0EDEC8991}"/>
              </a:ext>
            </a:extLst>
          </p:cNvPr>
          <p:cNvSpPr/>
          <p:nvPr/>
        </p:nvSpPr>
        <p:spPr>
          <a:xfrm>
            <a:off x="129213" y="4001716"/>
            <a:ext cx="1638420" cy="185870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VALUE:</a:t>
            </a:r>
          </a:p>
          <a:p>
            <a:pPr algn="ctr"/>
            <a:r>
              <a:rPr lang="en-US" sz="2100" b="1" dirty="0">
                <a:solidFill>
                  <a:schemeClr val="tx1"/>
                </a:solidFill>
              </a:rPr>
              <a:t>Optimal  BENEFITS per Dollar</a:t>
            </a:r>
          </a:p>
        </p:txBody>
      </p:sp>
      <p:sp>
        <p:nvSpPr>
          <p:cNvPr id="24" name="Arrow: Down 23">
            <a:extLst>
              <a:ext uri="{FF2B5EF4-FFF2-40B4-BE49-F238E27FC236}">
                <a16:creationId xmlns:a16="http://schemas.microsoft.com/office/drawing/2014/main" id="{6C977535-65C8-D929-69B4-BC9812CE7B56}"/>
              </a:ext>
            </a:extLst>
          </p:cNvPr>
          <p:cNvSpPr/>
          <p:nvPr/>
        </p:nvSpPr>
        <p:spPr>
          <a:xfrm>
            <a:off x="994635" y="2325955"/>
            <a:ext cx="363474" cy="1675760"/>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Arrow: Down 24">
            <a:extLst>
              <a:ext uri="{FF2B5EF4-FFF2-40B4-BE49-F238E27FC236}">
                <a16:creationId xmlns:a16="http://schemas.microsoft.com/office/drawing/2014/main" id="{B859E691-5CBA-DB9B-ECE7-222235C78332}"/>
              </a:ext>
            </a:extLst>
          </p:cNvPr>
          <p:cNvSpPr/>
          <p:nvPr/>
        </p:nvSpPr>
        <p:spPr>
          <a:xfrm rot="5400000">
            <a:off x="3395789" y="3810576"/>
            <a:ext cx="363474" cy="3619786"/>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a:extLst>
              <a:ext uri="{FF2B5EF4-FFF2-40B4-BE49-F238E27FC236}">
                <a16:creationId xmlns:a16="http://schemas.microsoft.com/office/drawing/2014/main" id="{39397C1D-C2B8-EBD4-4BB0-32B85E7F788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549908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title"/>
          </p:nvPr>
        </p:nvSpPr>
        <p:spPr>
          <a:xfrm>
            <a:off x="111998" y="105895"/>
            <a:ext cx="8787557" cy="586084"/>
          </a:xfrm>
          <a:prstGeom prst="rect">
            <a:avLst/>
          </a:prstGeom>
          <a:noFill/>
          <a:ln>
            <a:noFill/>
          </a:ln>
        </p:spPr>
        <p:txBody>
          <a:bodyPr spcFirstLastPara="1" wrap="square" lIns="90000" tIns="45000" rIns="90000" bIns="45000" anchor="t" anchorCtr="0">
            <a:noAutofit/>
          </a:bodyPr>
          <a:lstStyle/>
          <a:p>
            <a:pPr marL="0" lvl="0" indent="0" rtl="0">
              <a:lnSpc>
                <a:spcPct val="102000"/>
              </a:lnSpc>
              <a:spcBef>
                <a:spcPts val="0"/>
              </a:spcBef>
              <a:spcAft>
                <a:spcPts val="0"/>
              </a:spcAft>
              <a:buNone/>
            </a:pPr>
            <a:r>
              <a:rPr lang="en-US" sz="3200" dirty="0">
                <a:latin typeface="Times New Roman" panose="02020603050405020304" pitchFamily="18" charset="0"/>
                <a:cs typeface="Times New Roman" panose="02020603050405020304" pitchFamily="18" charset="0"/>
              </a:rPr>
              <a:t>Required Performance Measures:</a:t>
            </a:r>
            <a:br>
              <a:rPr lang="en-US" sz="3200" dirty="0"/>
            </a:br>
            <a:endParaRPr sz="3200" dirty="0"/>
          </a:p>
        </p:txBody>
      </p:sp>
      <p:pic>
        <p:nvPicPr>
          <p:cNvPr id="4" name="Picture 3">
            <a:extLst>
              <a:ext uri="{FF2B5EF4-FFF2-40B4-BE49-F238E27FC236}">
                <a16:creationId xmlns:a16="http://schemas.microsoft.com/office/drawing/2014/main" id="{DBEDCBFA-6A3A-D5E5-A1E1-ED0E227CB336}"/>
              </a:ext>
            </a:extLst>
          </p:cNvPr>
          <p:cNvPicPr>
            <a:picLocks noChangeAspect="1"/>
          </p:cNvPicPr>
          <p:nvPr/>
        </p:nvPicPr>
        <p:blipFill>
          <a:blip r:embed="rId3"/>
          <a:stretch>
            <a:fillRect/>
          </a:stretch>
        </p:blipFill>
        <p:spPr>
          <a:xfrm>
            <a:off x="304032" y="711164"/>
            <a:ext cx="8415761" cy="6125235"/>
          </a:xfrm>
          <a:prstGeom prst="rect">
            <a:avLst/>
          </a:prstGeom>
        </p:spPr>
      </p:pic>
      <p:sp>
        <p:nvSpPr>
          <p:cNvPr id="2" name="Slide Number Placeholder 1">
            <a:extLst>
              <a:ext uri="{FF2B5EF4-FFF2-40B4-BE49-F238E27FC236}">
                <a16:creationId xmlns:a16="http://schemas.microsoft.com/office/drawing/2014/main" id="{CDD92176-321D-C50B-4823-E4317F15985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title"/>
          </p:nvPr>
        </p:nvSpPr>
        <p:spPr>
          <a:xfrm>
            <a:off x="111998" y="105895"/>
            <a:ext cx="8787557" cy="586084"/>
          </a:xfrm>
          <a:prstGeom prst="rect">
            <a:avLst/>
          </a:prstGeom>
          <a:noFill/>
          <a:ln>
            <a:noFill/>
          </a:ln>
        </p:spPr>
        <p:txBody>
          <a:bodyPr spcFirstLastPara="1" wrap="square" lIns="90000" tIns="45000" rIns="90000" bIns="45000" anchor="t" anchorCtr="0">
            <a:noAutofit/>
          </a:bodyPr>
          <a:lstStyle/>
          <a:p>
            <a:pPr marL="0" lvl="0" indent="0" rtl="0">
              <a:lnSpc>
                <a:spcPct val="102000"/>
              </a:lnSpc>
              <a:spcBef>
                <a:spcPts val="0"/>
              </a:spcBef>
              <a:spcAft>
                <a:spcPts val="0"/>
              </a:spcAft>
              <a:buNone/>
            </a:pPr>
            <a:r>
              <a:rPr lang="en-US" sz="3200" u="sng" dirty="0">
                <a:latin typeface="Times New Roman" panose="02020603050405020304" pitchFamily="18" charset="0"/>
                <a:cs typeface="Times New Roman" panose="02020603050405020304" pitchFamily="18" charset="0"/>
              </a:rPr>
              <a:t>Required Performance Measures:</a:t>
            </a:r>
            <a:br>
              <a:rPr lang="en-US" sz="3200" dirty="0"/>
            </a:br>
            <a:endParaRPr sz="3200" dirty="0"/>
          </a:p>
        </p:txBody>
      </p:sp>
      <p:pic>
        <p:nvPicPr>
          <p:cNvPr id="4" name="Picture 3">
            <a:extLst>
              <a:ext uri="{FF2B5EF4-FFF2-40B4-BE49-F238E27FC236}">
                <a16:creationId xmlns:a16="http://schemas.microsoft.com/office/drawing/2014/main" id="{74498E91-8161-F81F-F90E-C00DB608F4F9}"/>
              </a:ext>
            </a:extLst>
          </p:cNvPr>
          <p:cNvPicPr>
            <a:picLocks noChangeAspect="1"/>
          </p:cNvPicPr>
          <p:nvPr/>
        </p:nvPicPr>
        <p:blipFill>
          <a:blip r:embed="rId3"/>
          <a:stretch>
            <a:fillRect/>
          </a:stretch>
        </p:blipFill>
        <p:spPr>
          <a:xfrm>
            <a:off x="111998" y="704865"/>
            <a:ext cx="6744641" cy="2495898"/>
          </a:xfrm>
          <a:prstGeom prst="rect">
            <a:avLst/>
          </a:prstGeom>
        </p:spPr>
      </p:pic>
      <p:pic>
        <p:nvPicPr>
          <p:cNvPr id="6" name="Picture 5">
            <a:extLst>
              <a:ext uri="{FF2B5EF4-FFF2-40B4-BE49-F238E27FC236}">
                <a16:creationId xmlns:a16="http://schemas.microsoft.com/office/drawing/2014/main" id="{DCCB71E8-A0B8-3521-92EF-7CF2A82CEB4C}"/>
              </a:ext>
            </a:extLst>
          </p:cNvPr>
          <p:cNvPicPr>
            <a:picLocks noChangeAspect="1"/>
          </p:cNvPicPr>
          <p:nvPr/>
        </p:nvPicPr>
        <p:blipFill>
          <a:blip r:embed="rId4"/>
          <a:stretch>
            <a:fillRect/>
          </a:stretch>
        </p:blipFill>
        <p:spPr>
          <a:xfrm>
            <a:off x="207261" y="3213649"/>
            <a:ext cx="6649378" cy="2705478"/>
          </a:xfrm>
          <a:prstGeom prst="rect">
            <a:avLst/>
          </a:prstGeom>
        </p:spPr>
      </p:pic>
      <p:sp>
        <p:nvSpPr>
          <p:cNvPr id="2" name="Slide Number Placeholder 1">
            <a:extLst>
              <a:ext uri="{FF2B5EF4-FFF2-40B4-BE49-F238E27FC236}">
                <a16:creationId xmlns:a16="http://schemas.microsoft.com/office/drawing/2014/main" id="{4889DB77-2D29-CDF3-61B3-1E37A8B05FE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35</a:t>
            </a:fld>
            <a:endParaRPr lang="en-US"/>
          </a:p>
        </p:txBody>
      </p:sp>
    </p:spTree>
    <p:extLst>
      <p:ext uri="{BB962C8B-B14F-4D97-AF65-F5344CB8AC3E}">
        <p14:creationId xmlns:p14="http://schemas.microsoft.com/office/powerpoint/2010/main" val="2392056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title"/>
          </p:nvPr>
        </p:nvSpPr>
        <p:spPr>
          <a:xfrm>
            <a:off x="111998" y="105895"/>
            <a:ext cx="8787557" cy="586084"/>
          </a:xfrm>
          <a:prstGeom prst="rect">
            <a:avLst/>
          </a:prstGeom>
          <a:noFill/>
          <a:ln>
            <a:noFill/>
          </a:ln>
        </p:spPr>
        <p:txBody>
          <a:bodyPr spcFirstLastPara="1" wrap="square" lIns="90000" tIns="45000" rIns="90000" bIns="45000" anchor="t" anchorCtr="0">
            <a:noAutofit/>
          </a:bodyPr>
          <a:lstStyle/>
          <a:p>
            <a:pPr marL="0" lvl="0" indent="0" rtl="0">
              <a:lnSpc>
                <a:spcPct val="102000"/>
              </a:lnSpc>
              <a:spcBef>
                <a:spcPts val="0"/>
              </a:spcBef>
              <a:spcAft>
                <a:spcPts val="0"/>
              </a:spcAft>
              <a:buNone/>
            </a:pPr>
            <a:r>
              <a:rPr lang="en-US" sz="3200" dirty="0">
                <a:latin typeface="Times New Roman" panose="02020603050405020304" pitchFamily="18" charset="0"/>
                <a:cs typeface="Times New Roman" panose="02020603050405020304" pitchFamily="18" charset="0"/>
              </a:rPr>
              <a:t>Required Performance Measures:</a:t>
            </a:r>
            <a:br>
              <a:rPr lang="en-US" sz="3200" dirty="0"/>
            </a:br>
            <a:endParaRPr sz="3200" dirty="0"/>
          </a:p>
        </p:txBody>
      </p:sp>
      <p:pic>
        <p:nvPicPr>
          <p:cNvPr id="5" name="Picture 4">
            <a:extLst>
              <a:ext uri="{FF2B5EF4-FFF2-40B4-BE49-F238E27FC236}">
                <a16:creationId xmlns:a16="http://schemas.microsoft.com/office/drawing/2014/main" id="{0D1F68E6-647C-ABE2-881B-C70193E9F8C9}"/>
              </a:ext>
            </a:extLst>
          </p:cNvPr>
          <p:cNvPicPr>
            <a:picLocks noChangeAspect="1"/>
          </p:cNvPicPr>
          <p:nvPr/>
        </p:nvPicPr>
        <p:blipFill>
          <a:blip r:embed="rId3"/>
          <a:stretch>
            <a:fillRect/>
          </a:stretch>
        </p:blipFill>
        <p:spPr>
          <a:xfrm>
            <a:off x="351365" y="869502"/>
            <a:ext cx="7113405" cy="4796007"/>
          </a:xfrm>
          <a:prstGeom prst="rect">
            <a:avLst/>
          </a:prstGeom>
        </p:spPr>
      </p:pic>
      <p:sp>
        <p:nvSpPr>
          <p:cNvPr id="2" name="Slide Number Placeholder 1">
            <a:extLst>
              <a:ext uri="{FF2B5EF4-FFF2-40B4-BE49-F238E27FC236}">
                <a16:creationId xmlns:a16="http://schemas.microsoft.com/office/drawing/2014/main" id="{FBBAFFFF-A9DF-FD69-25E5-DDCF640B58C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862108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title"/>
          </p:nvPr>
        </p:nvSpPr>
        <p:spPr>
          <a:xfrm>
            <a:off x="111998" y="105895"/>
            <a:ext cx="8787557" cy="586084"/>
          </a:xfrm>
          <a:prstGeom prst="rect">
            <a:avLst/>
          </a:prstGeom>
          <a:noFill/>
          <a:ln>
            <a:noFill/>
          </a:ln>
        </p:spPr>
        <p:txBody>
          <a:bodyPr spcFirstLastPara="1" wrap="square" lIns="90000" tIns="45000" rIns="90000" bIns="45000" anchor="t" anchorCtr="0">
            <a:noAutofit/>
          </a:bodyPr>
          <a:lstStyle/>
          <a:p>
            <a:pPr marL="0" lvl="0" indent="0" rtl="0">
              <a:lnSpc>
                <a:spcPct val="102000"/>
              </a:lnSpc>
              <a:spcBef>
                <a:spcPts val="0"/>
              </a:spcBef>
              <a:spcAft>
                <a:spcPts val="0"/>
              </a:spcAft>
              <a:buNone/>
            </a:pPr>
            <a:r>
              <a:rPr lang="en-US" sz="3200" dirty="0">
                <a:latin typeface="Times New Roman" panose="02020603050405020304" pitchFamily="18" charset="0"/>
                <a:cs typeface="Times New Roman" panose="02020603050405020304" pitchFamily="18" charset="0"/>
              </a:rPr>
              <a:t>Monthly Performance Measures:</a:t>
            </a:r>
            <a:br>
              <a:rPr lang="en-US" sz="3200" dirty="0"/>
            </a:br>
            <a:endParaRPr sz="3200" dirty="0"/>
          </a:p>
        </p:txBody>
      </p:sp>
      <p:pic>
        <p:nvPicPr>
          <p:cNvPr id="3" name="Picture 2">
            <a:extLst>
              <a:ext uri="{FF2B5EF4-FFF2-40B4-BE49-F238E27FC236}">
                <a16:creationId xmlns:a16="http://schemas.microsoft.com/office/drawing/2014/main" id="{AEF8CC0A-4FB3-C4A7-47A1-E20B259310E4}"/>
              </a:ext>
            </a:extLst>
          </p:cNvPr>
          <p:cNvPicPr>
            <a:picLocks noChangeAspect="1"/>
          </p:cNvPicPr>
          <p:nvPr/>
        </p:nvPicPr>
        <p:blipFill>
          <a:blip r:embed="rId3"/>
          <a:stretch>
            <a:fillRect/>
          </a:stretch>
        </p:blipFill>
        <p:spPr>
          <a:xfrm>
            <a:off x="484422" y="691979"/>
            <a:ext cx="8547580" cy="5925377"/>
          </a:xfrm>
          <a:prstGeom prst="rect">
            <a:avLst/>
          </a:prstGeom>
        </p:spPr>
      </p:pic>
      <p:sp>
        <p:nvSpPr>
          <p:cNvPr id="2" name="Slide Number Placeholder 1">
            <a:extLst>
              <a:ext uri="{FF2B5EF4-FFF2-40B4-BE49-F238E27FC236}">
                <a16:creationId xmlns:a16="http://schemas.microsoft.com/office/drawing/2014/main" id="{824AC469-11F3-11E2-7ACF-5CAF0EAC5E7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1404504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EB95-9373-89AC-2081-14DDA775E42C}"/>
              </a:ext>
            </a:extLst>
          </p:cNvPr>
          <p:cNvSpPr>
            <a:spLocks noGrp="1"/>
          </p:cNvSpPr>
          <p:nvPr>
            <p:ph type="title"/>
          </p:nvPr>
        </p:nvSpPr>
        <p:spPr>
          <a:xfrm>
            <a:off x="457200" y="274638"/>
            <a:ext cx="8228013" cy="668042"/>
          </a:xfrm>
        </p:spPr>
        <p:txBody>
          <a:bodyPr/>
          <a:lstStyle/>
          <a:p>
            <a:pPr>
              <a:lnSpc>
                <a:spcPct val="100000"/>
              </a:lnSpc>
            </a:pPr>
            <a:r>
              <a:rPr lang="en-US" sz="3600" u="sng" dirty="0">
                <a:latin typeface="Times New Roman" panose="02020603050405020304" pitchFamily="18" charset="0"/>
                <a:cs typeface="Times New Roman" panose="02020603050405020304" pitchFamily="18" charset="0"/>
              </a:rPr>
              <a:t>Program Workplan Gantt Chart</a:t>
            </a:r>
          </a:p>
        </p:txBody>
      </p:sp>
      <p:sp>
        <p:nvSpPr>
          <p:cNvPr id="4" name="Slide Number Placeholder 3">
            <a:extLst>
              <a:ext uri="{FF2B5EF4-FFF2-40B4-BE49-F238E27FC236}">
                <a16:creationId xmlns:a16="http://schemas.microsoft.com/office/drawing/2014/main" id="{E682E713-5783-143F-633D-5F2A2F0B82B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38</a:t>
            </a:fld>
            <a:endParaRPr lang="en-US"/>
          </a:p>
        </p:txBody>
      </p:sp>
      <p:sp>
        <p:nvSpPr>
          <p:cNvPr id="7" name="TextBox 6">
            <a:extLst>
              <a:ext uri="{FF2B5EF4-FFF2-40B4-BE49-F238E27FC236}">
                <a16:creationId xmlns:a16="http://schemas.microsoft.com/office/drawing/2014/main" id="{2903B98A-2B19-50F9-961E-5A0CACE53D13}"/>
              </a:ext>
            </a:extLst>
          </p:cNvPr>
          <p:cNvSpPr txBox="1"/>
          <p:nvPr/>
        </p:nvSpPr>
        <p:spPr>
          <a:xfrm>
            <a:off x="85568" y="5696267"/>
            <a:ext cx="6280117" cy="923330"/>
          </a:xfrm>
          <a:prstGeom prst="rect">
            <a:avLst/>
          </a:prstGeom>
          <a:noFill/>
        </p:spPr>
        <p:txBody>
          <a:bodyPr wrap="none" rtlCol="0">
            <a:spAutoFit/>
          </a:bodyPr>
          <a:lstStyle/>
          <a:p>
            <a:r>
              <a:rPr lang="en-US" b="1" i="1" dirty="0">
                <a:solidFill>
                  <a:srgbClr val="0000FF"/>
                </a:solidFill>
              </a:rPr>
              <a:t>An example of what a completed chart might look like. The </a:t>
            </a:r>
          </a:p>
          <a:p>
            <a:r>
              <a:rPr lang="en-US" b="1" i="1" dirty="0">
                <a:solidFill>
                  <a:srgbClr val="0000FF"/>
                </a:solidFill>
              </a:rPr>
              <a:t>monthly distribution of the activities should correspond to the</a:t>
            </a:r>
          </a:p>
          <a:p>
            <a:r>
              <a:rPr lang="en-US" b="1" i="1" dirty="0">
                <a:solidFill>
                  <a:srgbClr val="0000FF"/>
                </a:solidFill>
              </a:rPr>
              <a:t>monthly distribution of performance measures on Attachment F</a:t>
            </a:r>
          </a:p>
        </p:txBody>
      </p:sp>
      <p:pic>
        <p:nvPicPr>
          <p:cNvPr id="5" name="Picture 4">
            <a:extLst>
              <a:ext uri="{FF2B5EF4-FFF2-40B4-BE49-F238E27FC236}">
                <a16:creationId xmlns:a16="http://schemas.microsoft.com/office/drawing/2014/main" id="{6C1DDE02-9F8A-2E8E-94EF-2E8F18F3704C}"/>
              </a:ext>
            </a:extLst>
          </p:cNvPr>
          <p:cNvPicPr>
            <a:picLocks noChangeAspect="1"/>
          </p:cNvPicPr>
          <p:nvPr/>
        </p:nvPicPr>
        <p:blipFill>
          <a:blip r:embed="rId2"/>
          <a:stretch>
            <a:fillRect/>
          </a:stretch>
        </p:blipFill>
        <p:spPr>
          <a:xfrm>
            <a:off x="335855" y="942681"/>
            <a:ext cx="8099071" cy="4753586"/>
          </a:xfrm>
          <a:prstGeom prst="rect">
            <a:avLst/>
          </a:prstGeom>
        </p:spPr>
      </p:pic>
    </p:spTree>
    <p:extLst>
      <p:ext uri="{BB962C8B-B14F-4D97-AF65-F5344CB8AC3E}">
        <p14:creationId xmlns:p14="http://schemas.microsoft.com/office/powerpoint/2010/main" val="223534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a:spLocks noGrp="1"/>
          </p:cNvSpPr>
          <p:nvPr>
            <p:ph type="title"/>
          </p:nvPr>
        </p:nvSpPr>
        <p:spPr>
          <a:xfrm>
            <a:off x="457200" y="274638"/>
            <a:ext cx="8229600" cy="11430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Additional Performance Measures</a:t>
            </a:r>
            <a:endParaRPr u="sng" dirty="0">
              <a:latin typeface="Times New Roman" panose="02020603050405020304" pitchFamily="18" charset="0"/>
              <a:cs typeface="Times New Roman" panose="02020603050405020304" pitchFamily="18" charset="0"/>
            </a:endParaRPr>
          </a:p>
        </p:txBody>
      </p:sp>
      <p:sp>
        <p:nvSpPr>
          <p:cNvPr id="348" name="Google Shape;348;p19"/>
          <p:cNvSpPr txBox="1"/>
          <p:nvPr/>
        </p:nvSpPr>
        <p:spPr>
          <a:xfrm>
            <a:off x="441158" y="1444020"/>
            <a:ext cx="8229600" cy="452596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080"/>
              <a:buFont typeface="Arial"/>
              <a:buNone/>
            </a:pPr>
            <a:endParaRPr sz="3200" dirty="0">
              <a:solidFill>
                <a:srgbClr val="000000"/>
              </a:solidFill>
              <a:latin typeface="Calibri"/>
              <a:ea typeface="Calibri"/>
              <a:cs typeface="Calibri"/>
              <a:sym typeface="Calibri"/>
            </a:endParaRPr>
          </a:p>
        </p:txBody>
      </p:sp>
      <p:cxnSp>
        <p:nvCxnSpPr>
          <p:cNvPr id="350" name="Google Shape;350;p19"/>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351" name="Google Shape;351;p19"/>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EDD7059A-6768-FF64-4AA4-0FD31C783DE1}"/>
              </a:ext>
            </a:extLst>
          </p:cNvPr>
          <p:cNvSpPr txBox="1"/>
          <p:nvPr/>
        </p:nvSpPr>
        <p:spPr>
          <a:xfrm>
            <a:off x="220641" y="1502136"/>
            <a:ext cx="8732108"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addition to these required and standardized performance measure categories your unique program should have some unique performance measures to describe your productivity. For example, </a:t>
            </a:r>
            <a:r>
              <a:rPr lang="en-US" sz="2800" i="1" dirty="0">
                <a:latin typeface="Times New Roman" panose="02020603050405020304" pitchFamily="18" charset="0"/>
                <a:cs typeface="Times New Roman" panose="02020603050405020304" pitchFamily="18" charset="0"/>
              </a:rPr>
              <a:t>the number of various types of events, and the attendance at those events.</a:t>
            </a:r>
          </a:p>
          <a:p>
            <a:pPr marL="914400" lvl="1" indent="-457200">
              <a:buFont typeface="Arial" panose="020B0604020202020204" pitchFamily="34" charset="0"/>
              <a:buChar char="•"/>
            </a:pPr>
            <a:endParaRPr lang="en-US" sz="2800" i="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Such measures will be specific to the design of your program.</a:t>
            </a:r>
          </a:p>
        </p:txBody>
      </p:sp>
      <p:sp>
        <p:nvSpPr>
          <p:cNvPr id="3" name="Slide Number Placeholder 2">
            <a:extLst>
              <a:ext uri="{FF2B5EF4-FFF2-40B4-BE49-F238E27FC236}">
                <a16:creationId xmlns:a16="http://schemas.microsoft.com/office/drawing/2014/main" id="{67991661-3E50-CD89-157C-5FC08A660EC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394050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
          <p:cNvSpPr txBox="1">
            <a:spLocks noGrp="1"/>
          </p:cNvSpPr>
          <p:nvPr>
            <p:ph type="title"/>
          </p:nvPr>
        </p:nvSpPr>
        <p:spPr>
          <a:xfrm>
            <a:off x="457200" y="274638"/>
            <a:ext cx="8229600" cy="11430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sz="4000" u="sng" dirty="0">
                <a:latin typeface="Times New Roman" panose="02020603050405020304" pitchFamily="18" charset="0"/>
                <a:cs typeface="Times New Roman" panose="02020603050405020304" pitchFamily="18" charset="0"/>
              </a:rPr>
              <a:t>Webinar Specifics for Participants</a:t>
            </a:r>
            <a:endParaRPr u="sng" dirty="0">
              <a:latin typeface="Times New Roman" panose="02020603050405020304" pitchFamily="18" charset="0"/>
              <a:cs typeface="Times New Roman" panose="02020603050405020304" pitchFamily="18" charset="0"/>
            </a:endParaRPr>
          </a:p>
        </p:txBody>
      </p:sp>
      <p:cxnSp>
        <p:nvCxnSpPr>
          <p:cNvPr id="168" name="Google Shape;168;p3"/>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169" name="Google Shape;169;p3"/>
          <p:cNvSpPr txBox="1"/>
          <p:nvPr/>
        </p:nvSpPr>
        <p:spPr>
          <a:xfrm>
            <a:off x="457200" y="1380163"/>
            <a:ext cx="8472616" cy="255450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Calibri"/>
              <a:buChar char="•"/>
            </a:pPr>
            <a:r>
              <a:rPr lang="en-US" sz="2000" dirty="0">
                <a:latin typeface="Times New Roman" panose="02020603050405020304" pitchFamily="18" charset="0"/>
                <a:ea typeface="Calibri"/>
                <a:cs typeface="Times New Roman" panose="02020603050405020304" pitchFamily="18" charset="0"/>
                <a:sym typeface="Calibri"/>
              </a:rPr>
              <a:t>We prefer questions to be entered into the chat to help us with sequencing and documenting the questions.  If time permits, we may be able to open it up for audio questions (for those joining by phone only).</a:t>
            </a:r>
          </a:p>
          <a:p>
            <a:pPr marL="285750" marR="0" lvl="0" indent="-285750" algn="l" rtl="0">
              <a:spcBef>
                <a:spcPts val="0"/>
              </a:spcBef>
              <a:spcAft>
                <a:spcPts val="0"/>
              </a:spcAft>
              <a:buClr>
                <a:schemeClr val="dk1"/>
              </a:buClr>
              <a:buSzPts val="1800"/>
              <a:buFont typeface="Calibri"/>
              <a:buChar char="•"/>
            </a:pPr>
            <a:endParaRPr lang="en-US" sz="2000" dirty="0">
              <a:latin typeface="Times New Roman" panose="02020603050405020304" pitchFamily="18" charset="0"/>
              <a:ea typeface="Calibri"/>
              <a:cs typeface="Times New Roman" panose="02020603050405020304" pitchFamily="18" charset="0"/>
              <a:sym typeface="Calibri"/>
            </a:endParaRPr>
          </a:p>
          <a:p>
            <a:pPr marL="285750" marR="0" lvl="0" indent="-285750" algn="l" rtl="0">
              <a:spcBef>
                <a:spcPts val="0"/>
              </a:spcBef>
              <a:spcAft>
                <a:spcPts val="0"/>
              </a:spcAft>
              <a:buClr>
                <a:schemeClr val="dk1"/>
              </a:buClr>
              <a:buSzPts val="1800"/>
              <a:buFont typeface="Calibri"/>
              <a:buChar char="•"/>
            </a:pPr>
            <a:r>
              <a:rPr lang="en-US" sz="2000" dirty="0">
                <a:latin typeface="Times New Roman" panose="02020603050405020304" pitchFamily="18" charset="0"/>
                <a:ea typeface="Calibri"/>
                <a:cs typeface="Times New Roman" panose="02020603050405020304" pitchFamily="18" charset="0"/>
                <a:sym typeface="Calibri"/>
              </a:rPr>
              <a:t>Today we are only discussing the RFA process for SDOH for fiscal year 2026.</a:t>
            </a:r>
          </a:p>
          <a:p>
            <a:pPr marL="285750" marR="0" lvl="0" indent="-285750" algn="l" rtl="0">
              <a:spcBef>
                <a:spcPts val="0"/>
              </a:spcBef>
              <a:spcAft>
                <a:spcPts val="0"/>
              </a:spcAft>
              <a:buClr>
                <a:schemeClr val="dk1"/>
              </a:buClr>
              <a:buSzPts val="1800"/>
              <a:buFont typeface="Calibri"/>
              <a:buChar char="•"/>
            </a:pPr>
            <a:endParaRPr lang="en-US" sz="2000" dirty="0">
              <a:latin typeface="Times New Roman" panose="02020603050405020304" pitchFamily="18" charset="0"/>
              <a:ea typeface="Calibri"/>
              <a:cs typeface="Times New Roman" panose="02020603050405020304" pitchFamily="18" charset="0"/>
              <a:sym typeface="Calibri"/>
            </a:endParaRPr>
          </a:p>
          <a:p>
            <a:pPr marL="285750" marR="0" lvl="0" indent="-285750" algn="l" rtl="0">
              <a:spcBef>
                <a:spcPts val="0"/>
              </a:spcBef>
              <a:spcAft>
                <a:spcPts val="0"/>
              </a:spcAft>
              <a:buClr>
                <a:schemeClr val="dk1"/>
              </a:buClr>
              <a:buSzPts val="1800"/>
              <a:buFont typeface="Calibri"/>
              <a:buChar char="•"/>
            </a:pPr>
            <a:r>
              <a:rPr lang="en-US" sz="2000" dirty="0">
                <a:latin typeface="Times New Roman" panose="02020603050405020304" pitchFamily="18" charset="0"/>
                <a:ea typeface="Calibri"/>
                <a:cs typeface="Times New Roman" panose="02020603050405020304" pitchFamily="18" charset="0"/>
                <a:sym typeface="Calibri"/>
              </a:rPr>
              <a:t>Any questions or issues about the current year will be handled offline by email to the appropriate MHHD staff.</a:t>
            </a:r>
            <a:endParaRPr sz="2000" dirty="0">
              <a:latin typeface="Times New Roman" panose="02020603050405020304" pitchFamily="18" charset="0"/>
              <a:ea typeface="Calibri"/>
              <a:cs typeface="Times New Roman" panose="02020603050405020304" pitchFamily="18" charset="0"/>
              <a:sym typeface="Calibri"/>
            </a:endParaRPr>
          </a:p>
        </p:txBody>
      </p:sp>
      <p:sp>
        <p:nvSpPr>
          <p:cNvPr id="170" name="Google Shape;170;p3"/>
          <p:cNvSpPr txBox="1"/>
          <p:nvPr/>
        </p:nvSpPr>
        <p:spPr>
          <a:xfrm>
            <a:off x="-762000" y="6191614"/>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u="none">
                <a:solidFill>
                  <a:schemeClr val="dk1"/>
                </a:solidFill>
                <a:latin typeface="Calibri"/>
                <a:ea typeface="Calibri"/>
                <a:cs typeface="Calibri"/>
                <a:sym typeface="Calibri"/>
              </a:rPr>
            </a:br>
            <a:r>
              <a:rPr lang="en-US" sz="1600" b="1" u="none">
                <a:solidFill>
                  <a:schemeClr val="dk1"/>
                </a:solidFill>
                <a:latin typeface="Calibri"/>
                <a:ea typeface="Calibri"/>
                <a:cs typeface="Calibri"/>
                <a:sym typeface="Calibri"/>
              </a:rPr>
              <a:t>Office of Minority Health and Health Disparities</a:t>
            </a:r>
            <a:br>
              <a:rPr lang="en-US" sz="1600" b="0" u="none">
                <a:solidFill>
                  <a:schemeClr val="dk1"/>
                </a:solidFill>
                <a:latin typeface="Calibri"/>
                <a:ea typeface="Calibri"/>
                <a:cs typeface="Calibri"/>
                <a:sym typeface="Calibri"/>
              </a:rPr>
            </a:br>
            <a:br>
              <a:rPr lang="en-US" sz="2000" b="0" u="none">
                <a:solidFill>
                  <a:schemeClr val="dk1"/>
                </a:solidFill>
                <a:latin typeface="Calibri"/>
                <a:ea typeface="Calibri"/>
                <a:cs typeface="Calibri"/>
                <a:sym typeface="Calibri"/>
              </a:rPr>
            </a:br>
            <a:endParaRPr sz="2000" b="0" u="none">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F603D678-C039-666B-D5B3-8D8BB5CDC95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834395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a:spLocks noGrp="1"/>
          </p:cNvSpPr>
          <p:nvPr>
            <p:ph type="title"/>
          </p:nvPr>
        </p:nvSpPr>
        <p:spPr>
          <a:xfrm>
            <a:off x="329514" y="301962"/>
            <a:ext cx="8229600" cy="11430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Reportable Results</a:t>
            </a:r>
            <a:endParaRPr u="sng" dirty="0">
              <a:latin typeface="Times New Roman" panose="02020603050405020304" pitchFamily="18" charset="0"/>
              <a:cs typeface="Times New Roman" panose="02020603050405020304" pitchFamily="18" charset="0"/>
            </a:endParaRPr>
          </a:p>
        </p:txBody>
      </p:sp>
      <p:sp>
        <p:nvSpPr>
          <p:cNvPr id="348" name="Google Shape;348;p19"/>
          <p:cNvSpPr txBox="1"/>
          <p:nvPr/>
        </p:nvSpPr>
        <p:spPr>
          <a:xfrm>
            <a:off x="441158" y="1444020"/>
            <a:ext cx="8229600" cy="452596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080"/>
              <a:buFont typeface="Arial"/>
              <a:buNone/>
            </a:pPr>
            <a:endParaRPr sz="3200" dirty="0">
              <a:solidFill>
                <a:srgbClr val="000000"/>
              </a:solidFill>
              <a:latin typeface="Calibri"/>
              <a:ea typeface="Calibri"/>
              <a:cs typeface="Calibri"/>
              <a:sym typeface="Calibri"/>
            </a:endParaRPr>
          </a:p>
        </p:txBody>
      </p:sp>
      <p:cxnSp>
        <p:nvCxnSpPr>
          <p:cNvPr id="350" name="Google Shape;350;p19"/>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351" name="Google Shape;351;p19"/>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B090D57A-7A8E-28BE-8CB1-8D730FB2C72C}"/>
              </a:ext>
            </a:extLst>
          </p:cNvPr>
          <p:cNvSpPr txBox="1"/>
          <p:nvPr/>
        </p:nvSpPr>
        <p:spPr>
          <a:xfrm>
            <a:off x="329514" y="1483377"/>
            <a:ext cx="8732108" cy="3939540"/>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Performance measures </a:t>
            </a:r>
            <a:r>
              <a:rPr lang="en-US" sz="2400" dirty="0">
                <a:latin typeface="Times New Roman" panose="02020603050405020304" pitchFamily="18" charset="0"/>
                <a:cs typeface="Times New Roman" panose="02020603050405020304" pitchFamily="18" charset="0"/>
              </a:rPr>
              <a:t>are measures for which a yearly estimate of performance can be made. For example, </a:t>
            </a:r>
            <a:r>
              <a:rPr lang="en-US" sz="2400" i="1" dirty="0">
                <a:latin typeface="Times New Roman" panose="02020603050405020304" pitchFamily="18" charset="0"/>
                <a:cs typeface="Times New Roman" panose="02020603050405020304" pitchFamily="18" charset="0"/>
              </a:rPr>
              <a:t>the number of people screened for some need.</a:t>
            </a:r>
          </a:p>
          <a:p>
            <a:pPr marL="342900" indent="-342900">
              <a:buFont typeface="Arial" panose="020B0604020202020204" pitchFamily="34" charset="0"/>
              <a:buChar char="•"/>
            </a:pPr>
            <a:endParaRPr lang="en-US" sz="2400" i="1" dirty="0">
              <a:latin typeface="Times New Roman" panose="02020603050405020304" pitchFamily="18" charset="0"/>
              <a:cs typeface="Times New Roman" panose="02020603050405020304" pitchFamily="18" charset="0"/>
            </a:endParaRPr>
          </a:p>
          <a:p>
            <a:pPr marL="914400" lvl="1" indent="-457200">
              <a:spcAft>
                <a:spcPts val="1200"/>
              </a:spcAft>
              <a:buFont typeface="+mj-lt"/>
              <a:buAutoNum type="alphaUcPeriod"/>
            </a:pPr>
            <a:r>
              <a:rPr lang="en-US" sz="2400" dirty="0">
                <a:latin typeface="Times New Roman" panose="02020603050405020304" pitchFamily="18" charset="0"/>
                <a:cs typeface="Times New Roman" panose="02020603050405020304" pitchFamily="18" charset="0"/>
              </a:rPr>
              <a:t>Not all the important measures to describe your program permit a reliable prediction of annual targets. For example, </a:t>
            </a:r>
            <a:r>
              <a:rPr lang="en-US" sz="2400" i="1" dirty="0">
                <a:latin typeface="Times New Roman" panose="02020603050405020304" pitchFamily="18" charset="0"/>
                <a:cs typeface="Times New Roman" panose="02020603050405020304" pitchFamily="18" charset="0"/>
              </a:rPr>
              <a:t>the number of the people that you screen who may need  a particular service.</a:t>
            </a:r>
          </a:p>
          <a:p>
            <a:pPr marL="914400" lvl="1" indent="-457200">
              <a:spcAft>
                <a:spcPts val="1200"/>
              </a:spcAft>
              <a:buFont typeface="+mj-lt"/>
              <a:buAutoNum type="alphaUcPeriod"/>
            </a:pPr>
            <a:r>
              <a:rPr lang="en-US" sz="2400" dirty="0">
                <a:latin typeface="Times New Roman" panose="02020603050405020304" pitchFamily="18" charset="0"/>
                <a:cs typeface="Times New Roman" panose="02020603050405020304" pitchFamily="18" charset="0"/>
              </a:rPr>
              <a:t>So, the number referred to any service is a </a:t>
            </a:r>
            <a:r>
              <a:rPr lang="en-US" sz="2400" b="1" dirty="0">
                <a:latin typeface="Times New Roman" panose="02020603050405020304" pitchFamily="18" charset="0"/>
                <a:cs typeface="Times New Roman" panose="02020603050405020304" pitchFamily="18" charset="0"/>
              </a:rPr>
              <a:t>reportable result</a:t>
            </a:r>
            <a:r>
              <a:rPr lang="en-US" sz="2400" dirty="0">
                <a:latin typeface="Times New Roman" panose="02020603050405020304" pitchFamily="18" charset="0"/>
                <a:cs typeface="Times New Roman" panose="02020603050405020304" pitchFamily="18" charset="0"/>
              </a:rPr>
              <a:t>: reported, but not predicted at the time of application.</a:t>
            </a:r>
          </a:p>
        </p:txBody>
      </p:sp>
      <p:sp>
        <p:nvSpPr>
          <p:cNvPr id="2" name="Slide Number Placeholder 1">
            <a:extLst>
              <a:ext uri="{FF2B5EF4-FFF2-40B4-BE49-F238E27FC236}">
                <a16:creationId xmlns:a16="http://schemas.microsoft.com/office/drawing/2014/main" id="{D9F93AC0-DBC7-4CDE-10AD-FB996D0B068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40</a:t>
            </a:fld>
            <a:endParaRPr lang="en-US"/>
          </a:p>
        </p:txBody>
      </p:sp>
    </p:spTree>
    <p:extLst>
      <p:ext uri="{BB962C8B-B14F-4D97-AF65-F5344CB8AC3E}">
        <p14:creationId xmlns:p14="http://schemas.microsoft.com/office/powerpoint/2010/main" val="1692697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243E4-7369-4F39-AEFE-20100E325922}"/>
              </a:ext>
            </a:extLst>
          </p:cNvPr>
          <p:cNvSpPr>
            <a:spLocks noGrp="1"/>
          </p:cNvSpPr>
          <p:nvPr>
            <p:ph type="title"/>
          </p:nvPr>
        </p:nvSpPr>
        <p:spPr>
          <a:xfrm>
            <a:off x="534193" y="336589"/>
            <a:ext cx="8228013" cy="1110246"/>
          </a:xfrm>
        </p:spPr>
        <p:txBody>
          <a:bodyPr wrap="square" anchor="t">
            <a:noAutofit/>
          </a:bodyPr>
          <a:lstStyle/>
          <a:p>
            <a:r>
              <a:rPr lang="en-US" b="1" dirty="0">
                <a:latin typeface="Times New Roman" panose="02020603050405020304" pitchFamily="18" charset="0"/>
                <a:cs typeface="Times New Roman" panose="02020603050405020304" pitchFamily="18" charset="0"/>
              </a:rPr>
              <a:t>Budget and Fiscal Activities</a:t>
            </a:r>
            <a:br>
              <a:rPr lang="en-US" b="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Finance &amp; Operations Manager: Shirlene Carr</a:t>
            </a:r>
          </a:p>
        </p:txBody>
      </p:sp>
      <p:sp>
        <p:nvSpPr>
          <p:cNvPr id="3" name="Subtitle 2">
            <a:extLst>
              <a:ext uri="{FF2B5EF4-FFF2-40B4-BE49-F238E27FC236}">
                <a16:creationId xmlns:a16="http://schemas.microsoft.com/office/drawing/2014/main" id="{E2660F8B-6C00-4495-A360-8ED43BACDCED}"/>
              </a:ext>
            </a:extLst>
          </p:cNvPr>
          <p:cNvSpPr>
            <a:spLocks noGrp="1"/>
          </p:cNvSpPr>
          <p:nvPr>
            <p:ph type="body" idx="1"/>
          </p:nvPr>
        </p:nvSpPr>
        <p:spPr>
          <a:xfrm>
            <a:off x="534193" y="1717895"/>
            <a:ext cx="8228013" cy="4524375"/>
          </a:xfrm>
        </p:spPr>
        <p:txBody>
          <a:bodyPr wrap="square" anchor="t">
            <a:normAutofit/>
          </a:bodyPr>
          <a:lstStyle/>
          <a:p>
            <a:pPr>
              <a:spcAft>
                <a:spcPts val="600"/>
              </a:spcAft>
            </a:pPr>
            <a:r>
              <a:rPr lang="en-US" dirty="0">
                <a:solidFill>
                  <a:schemeClr val="tx1"/>
                </a:solidFill>
                <a:latin typeface="Times New Roman" panose="02020603050405020304" pitchFamily="18" charset="0"/>
                <a:cs typeface="Times New Roman" panose="02020603050405020304" pitchFamily="18" charset="0"/>
              </a:rPr>
              <a:t>Budget and fiscal activities will be conducted in compliance with laws, regulations, and policies as instituted by the state of Maryland.</a:t>
            </a:r>
          </a:p>
          <a:p>
            <a:pPr>
              <a:spcAft>
                <a:spcPts val="600"/>
              </a:spcAft>
            </a:pPr>
            <a:r>
              <a:rPr lang="en-US" dirty="0">
                <a:solidFill>
                  <a:schemeClr val="tx1"/>
                </a:solidFill>
                <a:latin typeface="Times New Roman" panose="02020603050405020304" pitchFamily="18" charset="0"/>
                <a:cs typeface="Times New Roman" panose="02020603050405020304" pitchFamily="18" charset="0"/>
              </a:rPr>
              <a:t>Budget and fiscal compliance is a key component of success for each grantee. Therefore, we are committed to providing grantees with the necessary technical assistance and guidance to help ensure success with this grant partnership. </a:t>
            </a:r>
            <a:endParaRPr lang="en-US" sz="1400" i="1"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7B63F62B-FEB2-6AA8-4F6A-68A281195585}"/>
              </a:ext>
            </a:extLst>
          </p:cNvPr>
          <p:cNvSpPr txBox="1">
            <a:spLocks/>
          </p:cNvSpPr>
          <p:nvPr/>
        </p:nvSpPr>
        <p:spPr>
          <a:xfrm>
            <a:off x="6553200" y="6356350"/>
            <a:ext cx="2132013" cy="363538"/>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solidFill>
                  <a:schemeClr val="tx1"/>
                </a:solidFill>
              </a:rPr>
              <a:pPr/>
              <a:t>41</a:t>
            </a:fld>
            <a:endParaRPr lang="en-US" dirty="0">
              <a:solidFill>
                <a:schemeClr val="tx1"/>
              </a:solidFill>
            </a:endParaRPr>
          </a:p>
        </p:txBody>
      </p:sp>
    </p:spTree>
    <p:extLst>
      <p:ext uri="{BB962C8B-B14F-4D97-AF65-F5344CB8AC3E}">
        <p14:creationId xmlns:p14="http://schemas.microsoft.com/office/powerpoint/2010/main" val="2564611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243E4-7369-4F39-AEFE-20100E325922}"/>
              </a:ext>
            </a:extLst>
          </p:cNvPr>
          <p:cNvSpPr>
            <a:spLocks noGrp="1"/>
          </p:cNvSpPr>
          <p:nvPr>
            <p:ph type="title"/>
          </p:nvPr>
        </p:nvSpPr>
        <p:spPr>
          <a:xfrm>
            <a:off x="534193" y="336589"/>
            <a:ext cx="8228013" cy="670408"/>
          </a:xfrm>
        </p:spPr>
        <p:txBody>
          <a:bodyPr wrap="square" anchor="t">
            <a:noAutofit/>
          </a:bodyPr>
          <a:lstStyle/>
          <a:p>
            <a:r>
              <a:rPr lang="en-US" b="1" u="sng" dirty="0">
                <a:latin typeface="Times New Roman" panose="02020603050405020304" pitchFamily="18" charset="0"/>
                <a:cs typeface="Times New Roman" panose="02020603050405020304" pitchFamily="18" charset="0"/>
              </a:rPr>
              <a:t>Budget and Fiscal </a:t>
            </a:r>
            <a:r>
              <a:rPr lang="en-US" u="sng" dirty="0">
                <a:latin typeface="Times New Roman" panose="02020603050405020304" pitchFamily="18" charset="0"/>
                <a:cs typeface="Times New Roman" panose="02020603050405020304" pitchFamily="18" charset="0"/>
              </a:rPr>
              <a:t>Key Points</a:t>
            </a:r>
            <a:endParaRPr lang="en-US" sz="2800" b="1" u="sng"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2660F8B-6C00-4495-A360-8ED43BACDCED}"/>
              </a:ext>
            </a:extLst>
          </p:cNvPr>
          <p:cNvSpPr>
            <a:spLocks noGrp="1"/>
          </p:cNvSpPr>
          <p:nvPr>
            <p:ph type="body" idx="1"/>
          </p:nvPr>
        </p:nvSpPr>
        <p:spPr>
          <a:xfrm>
            <a:off x="414780" y="1600200"/>
            <a:ext cx="8347426" cy="4524375"/>
          </a:xfrm>
        </p:spPr>
        <p:txBody>
          <a:bodyPr wrap="square" anchor="t">
            <a:normAutofit/>
          </a:bodyPr>
          <a:lstStyle/>
          <a:p>
            <a:pPr>
              <a:spcAft>
                <a:spcPts val="600"/>
              </a:spcAft>
            </a:pP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 advance payments to provide start-up funding can be made with this award.  All payments must be a reimbursement of invoiced expenses.</a:t>
            </a:r>
          </a:p>
          <a:p>
            <a:pPr>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Therefore, grantees will be expected to support from their own funds the first three months (plus invoice processing time) of program activities. </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Quarterly invoices are due 15 days after the end of a quarter, and invoice processing will take place within  30 days of receipt.</a:t>
            </a:r>
          </a:p>
          <a:p>
            <a:pPr>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All receipts must be categorized to align with the invoice.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endParaRPr lang="en-US" sz="1400" i="1" dirty="0">
              <a:solidFill>
                <a:srgbClr val="FF0000"/>
              </a:solidFill>
            </a:endParaRPr>
          </a:p>
        </p:txBody>
      </p:sp>
      <p:sp>
        <p:nvSpPr>
          <p:cNvPr id="5" name="Slide Number Placeholder 3">
            <a:extLst>
              <a:ext uri="{FF2B5EF4-FFF2-40B4-BE49-F238E27FC236}">
                <a16:creationId xmlns:a16="http://schemas.microsoft.com/office/drawing/2014/main" id="{0C3B7AA3-B4D5-7426-3906-B9DB59D9DBF3}"/>
              </a:ext>
            </a:extLst>
          </p:cNvPr>
          <p:cNvSpPr txBox="1">
            <a:spLocks/>
          </p:cNvSpPr>
          <p:nvPr/>
        </p:nvSpPr>
        <p:spPr>
          <a:xfrm>
            <a:off x="6553200" y="6356350"/>
            <a:ext cx="2132013" cy="363538"/>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solidFill>
                  <a:schemeClr val="tx1"/>
                </a:solidFill>
              </a:rPr>
              <a:pPr/>
              <a:t>42</a:t>
            </a:fld>
            <a:endParaRPr lang="en-US" dirty="0">
              <a:solidFill>
                <a:schemeClr val="tx1"/>
              </a:solidFill>
            </a:endParaRPr>
          </a:p>
        </p:txBody>
      </p:sp>
    </p:spTree>
    <p:extLst>
      <p:ext uri="{BB962C8B-B14F-4D97-AF65-F5344CB8AC3E}">
        <p14:creationId xmlns:p14="http://schemas.microsoft.com/office/powerpoint/2010/main" val="3808754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243E4-7369-4F39-AEFE-20100E325922}"/>
              </a:ext>
            </a:extLst>
          </p:cNvPr>
          <p:cNvSpPr>
            <a:spLocks noGrp="1"/>
          </p:cNvSpPr>
          <p:nvPr>
            <p:ph type="title"/>
          </p:nvPr>
        </p:nvSpPr>
        <p:spPr>
          <a:xfrm>
            <a:off x="534193" y="336589"/>
            <a:ext cx="8228013" cy="681983"/>
          </a:xfrm>
        </p:spPr>
        <p:txBody>
          <a:bodyPr wrap="square" anchor="t">
            <a:noAutofit/>
          </a:bodyPr>
          <a:lstStyle/>
          <a:p>
            <a:r>
              <a:rPr lang="en-US" b="1" u="sng" dirty="0">
                <a:latin typeface="Times New Roman" panose="02020603050405020304" pitchFamily="18" charset="0"/>
                <a:cs typeface="Times New Roman" panose="02020603050405020304" pitchFamily="18" charset="0"/>
              </a:rPr>
              <a:t>Budget and Fiscal </a:t>
            </a:r>
            <a:r>
              <a:rPr lang="en-US" u="sng" dirty="0">
                <a:latin typeface="Times New Roman" panose="02020603050405020304" pitchFamily="18" charset="0"/>
                <a:cs typeface="Times New Roman" panose="02020603050405020304" pitchFamily="18" charset="0"/>
              </a:rPr>
              <a:t>Key Points</a:t>
            </a:r>
            <a:br>
              <a:rPr lang="en-US" b="1" dirty="0"/>
            </a:br>
            <a:endParaRPr lang="en-US" sz="2800" b="1" dirty="0"/>
          </a:p>
        </p:txBody>
      </p:sp>
      <p:sp>
        <p:nvSpPr>
          <p:cNvPr id="3" name="Subtitle 2">
            <a:extLst>
              <a:ext uri="{FF2B5EF4-FFF2-40B4-BE49-F238E27FC236}">
                <a16:creationId xmlns:a16="http://schemas.microsoft.com/office/drawing/2014/main" id="{E2660F8B-6C00-4495-A360-8ED43BACDCED}"/>
              </a:ext>
            </a:extLst>
          </p:cNvPr>
          <p:cNvSpPr>
            <a:spLocks noGrp="1"/>
          </p:cNvSpPr>
          <p:nvPr>
            <p:ph type="body" idx="1"/>
          </p:nvPr>
        </p:nvSpPr>
        <p:spPr>
          <a:xfrm>
            <a:off x="198526" y="1430518"/>
            <a:ext cx="8228013" cy="4524375"/>
          </a:xfrm>
        </p:spPr>
        <p:txBody>
          <a:bodyPr wrap="square" anchor="t">
            <a:normAutofit lnSpcReduction="10000"/>
          </a:bodyPr>
          <a:lstStyle/>
          <a:p>
            <a:pPr marL="914400" marR="0">
              <a:spcBef>
                <a:spcPts val="1200"/>
              </a:spcBef>
              <a:spcAft>
                <a:spcPts val="0"/>
              </a:spcAft>
            </a:pPr>
            <a:r>
              <a:rPr lang="en-US" sz="1800" b="1" dirty="0">
                <a:effectLst/>
                <a:latin typeface="Times New Roman" panose="02020603050405020304" pitchFamily="18" charset="0"/>
                <a:ea typeface="Times New Roman" panose="02020603050405020304" pitchFamily="18" charset="0"/>
              </a:rPr>
              <a:t>COMPTROLLER OF MARYLAND GENERAL ACCOUNTING DIVISION (p.33) states: </a:t>
            </a:r>
            <a:r>
              <a:rPr lang="en-US" sz="1800" b="1" i="1" dirty="0">
                <a:effectLst/>
                <a:latin typeface="Times New Roman" panose="02020603050405020304" pitchFamily="18" charset="0"/>
                <a:ea typeface="Times New Roman" panose="02020603050405020304" pitchFamily="18" charset="0"/>
              </a:rPr>
              <a:t>Since the State of Maryland is exempt from all forms of taxes, except excise tax on air flights, </a:t>
            </a:r>
            <a:r>
              <a:rPr lang="en-US" sz="1800" b="1" i="1" u="sng" dirty="0">
                <a:effectLst/>
                <a:latin typeface="Times New Roman" panose="02020603050405020304" pitchFamily="18" charset="0"/>
                <a:ea typeface="Times New Roman" panose="02020603050405020304" pitchFamily="18" charset="0"/>
              </a:rPr>
              <a:t>tax items </a:t>
            </a:r>
            <a:r>
              <a:rPr lang="en-US" sz="1800" b="1" i="1" u="sng" dirty="0">
                <a:latin typeface="Times New Roman" panose="02020603050405020304" pitchFamily="18" charset="0"/>
                <a:ea typeface="Times New Roman" panose="02020603050405020304" pitchFamily="18" charset="0"/>
              </a:rPr>
              <a:t>should</a:t>
            </a:r>
            <a:r>
              <a:rPr lang="en-US" sz="1800" b="1" i="1" u="sng" dirty="0">
                <a:effectLst/>
                <a:latin typeface="Times New Roman" panose="02020603050405020304" pitchFamily="18" charset="0"/>
                <a:ea typeface="Times New Roman" panose="02020603050405020304" pitchFamily="18" charset="0"/>
              </a:rPr>
              <a:t> </a:t>
            </a:r>
            <a:r>
              <a:rPr lang="en-US" sz="1800" b="1" i="1" u="sng" dirty="0">
                <a:solidFill>
                  <a:schemeClr val="tx1"/>
                </a:solidFill>
                <a:effectLst/>
                <a:highlight>
                  <a:srgbClr val="FFFF00"/>
                </a:highlight>
                <a:latin typeface="Times New Roman" panose="02020603050405020304" pitchFamily="18" charset="0"/>
                <a:ea typeface="Times New Roman" panose="02020603050405020304" pitchFamily="18" charset="0"/>
              </a:rPr>
              <a:t>not</a:t>
            </a:r>
            <a:r>
              <a:rPr lang="en-US" sz="1800" b="1" i="1" u="sng" dirty="0">
                <a:solidFill>
                  <a:schemeClr val="tx1"/>
                </a:solidFill>
                <a:effectLst/>
                <a:latin typeface="Times New Roman" panose="02020603050405020304" pitchFamily="18" charset="0"/>
                <a:ea typeface="Times New Roman" panose="02020603050405020304" pitchFamily="18" charset="0"/>
              </a:rPr>
              <a:t> </a:t>
            </a:r>
            <a:r>
              <a:rPr lang="en-US" sz="1800" b="1" i="1" u="sng" dirty="0">
                <a:effectLst/>
                <a:latin typeface="Times New Roman" panose="02020603050405020304" pitchFamily="18" charset="0"/>
                <a:ea typeface="Times New Roman" panose="02020603050405020304" pitchFamily="18" charset="0"/>
              </a:rPr>
              <a:t>be included in any invoice payments</a:t>
            </a:r>
            <a:r>
              <a:rPr lang="en-US" sz="1800" b="1" i="1" dirty="0">
                <a:effectLst/>
                <a:latin typeface="Times New Roman" panose="02020603050405020304" pitchFamily="18" charset="0"/>
                <a:ea typeface="Times New Roman" panose="02020603050405020304" pitchFamily="18" charset="0"/>
              </a:rPr>
              <a:t>.</a:t>
            </a:r>
          </a:p>
          <a:p>
            <a:pPr marL="914400" marR="0">
              <a:spcBef>
                <a:spcPts val="1200"/>
              </a:spcBef>
              <a:spcAft>
                <a:spcPts val="0"/>
              </a:spcAft>
            </a:pPr>
            <a:endParaRPr lang="en-US" sz="1800" dirty="0">
              <a:effectLst/>
              <a:latin typeface="Calibri" panose="020F0502020204030204" pitchFamily="34" charset="0"/>
              <a:ea typeface="Calibri" panose="020F0502020204030204" pitchFamily="34" charset="0"/>
            </a:endParaRPr>
          </a:p>
          <a:p>
            <a:pPr marL="91440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u="sng" dirty="0">
                <a:solidFill>
                  <a:srgbClr val="0000FF"/>
                </a:solidFill>
                <a:effectLst/>
                <a:latin typeface="Times New Roman" panose="02020603050405020304" pitchFamily="18" charset="0"/>
                <a:ea typeface="Calibri" panose="020F0502020204030204" pitchFamily="34" charset="0"/>
                <a:hlinkClick r:id="rId2"/>
              </a:rPr>
              <a:t>Comptroller of Maryland Accounting Procedures Manual</a:t>
            </a:r>
            <a:endParaRPr lang="en-US" sz="1800" dirty="0">
              <a:effectLst/>
              <a:latin typeface="Calibri" panose="020F0502020204030204" pitchFamily="34" charset="0"/>
              <a:ea typeface="Calibri" panose="020F0502020204030204" pitchFamily="34" charset="0"/>
            </a:endParaRPr>
          </a:p>
          <a:p>
            <a:pPr marL="91440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91440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All awardees are strongly encouraged to obtain ACH/Direct Deposit.</a:t>
            </a:r>
            <a:endParaRPr lang="en-US" sz="1800" dirty="0">
              <a:effectLst/>
              <a:latin typeface="Calibri" panose="020F0502020204030204" pitchFamily="34" charset="0"/>
              <a:ea typeface="Calibri" panose="020F0502020204030204" pitchFamily="34" charset="0"/>
            </a:endParaRPr>
          </a:p>
          <a:p>
            <a:pPr marL="914400" marR="0">
              <a:spcBef>
                <a:spcPts val="0"/>
              </a:spcBef>
              <a:spcAft>
                <a:spcPts val="0"/>
              </a:spcAft>
            </a:pPr>
            <a:endParaRPr lang="en-US" sz="1800" b="1"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You can access the links to the General Accounting Division (GAD) for applying for ACH/Direct Deposit transactions and researching your payments using the links below.</a:t>
            </a:r>
            <a:endParaRPr lang="en-US" sz="1800" dirty="0">
              <a:effectLst/>
              <a:latin typeface="Calibri" panose="020F0502020204030204" pitchFamily="34" charset="0"/>
              <a:ea typeface="Calibri" panose="020F0502020204030204" pitchFamily="34" charset="0"/>
            </a:endParaRPr>
          </a:p>
          <a:p>
            <a:pPr marL="914400" marR="0">
              <a:spcBef>
                <a:spcPts val="0"/>
              </a:spcBef>
              <a:spcAft>
                <a:spcPts val="0"/>
              </a:spcAft>
            </a:pPr>
            <a:endParaRPr lang="en-US" sz="1800" b="1"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State of Maryland ACH/Direct Deposit Authorization for Vendor Payments </a:t>
            </a:r>
            <a:endParaRPr lang="en-US" sz="1800" dirty="0">
              <a:effectLst/>
              <a:latin typeface="Calibri" panose="020F0502020204030204" pitchFamily="34" charset="0"/>
              <a:ea typeface="Calibri" panose="020F0502020204030204" pitchFamily="34" charset="0"/>
            </a:endParaRPr>
          </a:p>
          <a:p>
            <a:pPr marL="914400" marR="0">
              <a:spcBef>
                <a:spcPts val="0"/>
              </a:spcBef>
              <a:spcAft>
                <a:spcPts val="0"/>
              </a:spcAft>
            </a:pPr>
            <a:endParaRPr lang="en-US" sz="1800" u="sng" dirty="0">
              <a:solidFill>
                <a:srgbClr val="0000FF"/>
              </a:solidFill>
              <a:effectLst/>
              <a:latin typeface="Times New Roman" panose="02020603050405020304" pitchFamily="18" charset="0"/>
              <a:ea typeface="Calibri" panose="020F0502020204030204" pitchFamily="34" charset="0"/>
              <a:hlinkClick r:id="rId2"/>
            </a:endParaRPr>
          </a:p>
          <a:p>
            <a:pPr marL="914400" marR="0">
              <a:spcBef>
                <a:spcPts val="0"/>
              </a:spcBef>
              <a:spcAft>
                <a:spcPts val="0"/>
              </a:spcAft>
            </a:pPr>
            <a:r>
              <a:rPr lang="en-US" sz="1800" u="sng" dirty="0">
                <a:solidFill>
                  <a:srgbClr val="0000FF"/>
                </a:solidFill>
                <a:effectLst/>
                <a:latin typeface="Times New Roman" panose="02020603050405020304" pitchFamily="18" charset="0"/>
                <a:ea typeface="Calibri" panose="020F0502020204030204" pitchFamily="34" charset="0"/>
                <a:hlinkClick r:id="rId2"/>
              </a:rPr>
              <a:t>State of Maryland ACH/Direct Deposit Authorization for Vendor Payments</a:t>
            </a:r>
            <a:r>
              <a:rPr lang="en-US" sz="1800" dirty="0">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914400" marR="0">
              <a:spcBef>
                <a:spcPts val="0"/>
              </a:spcBef>
              <a:spcAft>
                <a:spcPts val="0"/>
              </a:spcAft>
            </a:pPr>
            <a:endParaRPr lang="en-US" sz="1800" u="sng" dirty="0">
              <a:solidFill>
                <a:srgbClr val="0000FF"/>
              </a:solidFill>
              <a:effectLst/>
              <a:latin typeface="Times New Roman" panose="02020603050405020304" pitchFamily="18" charset="0"/>
              <a:ea typeface="Times New Roman" panose="02020603050405020304" pitchFamily="18" charset="0"/>
              <a:hlinkClick r:id="rId2"/>
            </a:endParaRPr>
          </a:p>
          <a:p>
            <a:pPr marL="914400" marR="0">
              <a:spcBef>
                <a:spcPts val="0"/>
              </a:spcBef>
              <a:spcAft>
                <a:spcPts val="0"/>
              </a:spcAft>
            </a:pPr>
            <a:r>
              <a:rPr lang="en-US" sz="1800" u="sng" dirty="0">
                <a:solidFill>
                  <a:srgbClr val="0000FF"/>
                </a:solidFill>
                <a:effectLst/>
                <a:latin typeface="Times New Roman" panose="02020603050405020304" pitchFamily="18" charset="0"/>
                <a:ea typeface="Times New Roman" panose="02020603050405020304" pitchFamily="18" charset="0"/>
                <a:hlinkClick r:id="rId2"/>
              </a:rPr>
              <a:t>GAD's Online Service Center</a:t>
            </a:r>
            <a:endParaRPr lang="en-US" sz="1800" dirty="0">
              <a:effectLst/>
              <a:latin typeface="Calibri" panose="020F0502020204030204" pitchFamily="34" charset="0"/>
              <a:ea typeface="Calibri" panose="020F0502020204030204" pitchFamily="34" charset="0"/>
            </a:endParaRPr>
          </a:p>
          <a:p>
            <a:pPr>
              <a:spcAft>
                <a:spcPts val="600"/>
              </a:spcAft>
            </a:pPr>
            <a:endParaRPr lang="en-US" sz="1400" i="1" dirty="0">
              <a:solidFill>
                <a:srgbClr val="FF0000"/>
              </a:solidFill>
            </a:endParaRPr>
          </a:p>
        </p:txBody>
      </p:sp>
      <p:sp>
        <p:nvSpPr>
          <p:cNvPr id="5" name="Slide Number Placeholder 3">
            <a:extLst>
              <a:ext uri="{FF2B5EF4-FFF2-40B4-BE49-F238E27FC236}">
                <a16:creationId xmlns:a16="http://schemas.microsoft.com/office/drawing/2014/main" id="{C317611F-5B1E-5EC6-10CE-38ED505FB39D}"/>
              </a:ext>
            </a:extLst>
          </p:cNvPr>
          <p:cNvSpPr txBox="1">
            <a:spLocks/>
          </p:cNvSpPr>
          <p:nvPr/>
        </p:nvSpPr>
        <p:spPr>
          <a:xfrm>
            <a:off x="6553200" y="6356350"/>
            <a:ext cx="2132013" cy="363538"/>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solidFill>
                  <a:schemeClr val="tx1"/>
                </a:solidFill>
              </a:rPr>
              <a:pPr/>
              <a:t>43</a:t>
            </a:fld>
            <a:endParaRPr lang="en-US" dirty="0">
              <a:solidFill>
                <a:schemeClr val="tx1"/>
              </a:solidFill>
            </a:endParaRPr>
          </a:p>
        </p:txBody>
      </p:sp>
    </p:spTree>
    <p:extLst>
      <p:ext uri="{BB962C8B-B14F-4D97-AF65-F5344CB8AC3E}">
        <p14:creationId xmlns:p14="http://schemas.microsoft.com/office/powerpoint/2010/main" val="665873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9C43-28A6-B410-AF33-746F88A556AD}"/>
              </a:ext>
            </a:extLst>
          </p:cNvPr>
          <p:cNvSpPr>
            <a:spLocks noGrp="1"/>
          </p:cNvSpPr>
          <p:nvPr>
            <p:ph type="title"/>
          </p:nvPr>
        </p:nvSpPr>
        <p:spPr>
          <a:xfrm>
            <a:off x="457200" y="274638"/>
            <a:ext cx="8228013" cy="730297"/>
          </a:xfrm>
        </p:spPr>
        <p:txBody>
          <a:bodyPr/>
          <a:lstStyle/>
          <a:p>
            <a:r>
              <a:rPr lang="en-US" b="1" u="sng" dirty="0">
                <a:latin typeface="Times New Roman" panose="02020603050405020304" pitchFamily="18" charset="0"/>
                <a:cs typeface="Times New Roman" panose="02020603050405020304" pitchFamily="18" charset="0"/>
              </a:rPr>
              <a:t>Invoice Requirements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431EEAC-482D-A74C-64B2-B394F05BC8E2}"/>
              </a:ext>
            </a:extLst>
          </p:cNvPr>
          <p:cNvSpPr>
            <a:spLocks noGrp="1"/>
          </p:cNvSpPr>
          <p:nvPr>
            <p:ph type="sldNum" idx="12"/>
          </p:nvPr>
        </p:nvSpPr>
        <p:spPr>
          <a:xfrm>
            <a:off x="6553200" y="6348112"/>
            <a:ext cx="2132013" cy="363538"/>
          </a:xfrm>
        </p:spPr>
        <p:txBody>
          <a:bodyPr/>
          <a:lstStyle/>
          <a:p>
            <a:pPr marL="0" lvl="0" indent="0" algn="l" rtl="0">
              <a:spcBef>
                <a:spcPts val="0"/>
              </a:spcBef>
              <a:spcAft>
                <a:spcPts val="0"/>
              </a:spcAft>
              <a:buNone/>
            </a:pPr>
            <a:fld id="{00000000-1234-1234-1234-123412341234}" type="slidenum">
              <a:rPr lang="en-US" smtClean="0"/>
              <a:t>44</a:t>
            </a:fld>
            <a:endParaRPr lang="en-US" dirty="0"/>
          </a:p>
        </p:txBody>
      </p:sp>
      <p:sp>
        <p:nvSpPr>
          <p:cNvPr id="6" name="Rectangle 2">
            <a:extLst>
              <a:ext uri="{FF2B5EF4-FFF2-40B4-BE49-F238E27FC236}">
                <a16:creationId xmlns:a16="http://schemas.microsoft.com/office/drawing/2014/main" id="{09A6064A-A4AB-D118-AD34-7686B5888258}"/>
              </a:ext>
            </a:extLst>
          </p:cNvPr>
          <p:cNvSpPr>
            <a:spLocks noGrp="1" noChangeArrowheads="1"/>
          </p:cNvSpPr>
          <p:nvPr>
            <p:ph type="body" idx="1"/>
          </p:nvPr>
        </p:nvSpPr>
        <p:spPr bwMode="auto">
          <a:xfrm>
            <a:off x="254525" y="1351321"/>
            <a:ext cx="8587818" cy="44165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800" dirty="0">
                <a:latin typeface="Times New Roman" panose="02020603050405020304" pitchFamily="18" charset="0"/>
                <a:cs typeface="Times New Roman" panose="02020603050405020304" pitchFamily="18" charset="0"/>
              </a:rPr>
              <a:t>E</a:t>
            </a: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nsure that you or your representative forward the documents noted below to the MHHD Fiscal email </a:t>
            </a:r>
            <a:r>
              <a:rPr kumimoji="0" lang="en-US" altLang="en-US" sz="1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mdh.mhhdfiscal@maryland.gov</a:t>
            </a:r>
            <a:r>
              <a:rPr kumimoji="0" lang="en-US" altLang="en-US" sz="1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while copying the Program Administrator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MDH 437 and MDH 438 Forms (completed in their entirety)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9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Invoice on organization's letterhead to include an Invoice </a:t>
            </a:r>
            <a:r>
              <a:rPr kumimoji="0" lang="en-US" altLang="en-US" sz="1800" b="1" i="0" u="none" strike="noStrike" cap="none" normalizeH="0" baseline="0" dirty="0">
                <a:ln>
                  <a:noFill/>
                </a:ln>
                <a:effectLst/>
                <a:latin typeface="Times New Roman" panose="02020603050405020304" pitchFamily="18" charset="0"/>
                <a:cs typeface="Times New Roman" panose="02020603050405020304" pitchFamily="18" charset="0"/>
              </a:rPr>
              <a:t>Number</a:t>
            </a: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 and </a:t>
            </a:r>
            <a:r>
              <a:rPr kumimoji="0" lang="en-US" altLang="en-US" sz="1800" b="1" i="0" u="none" strike="noStrike" cap="none" normalizeH="0" baseline="0" dirty="0">
                <a:ln>
                  <a:noFill/>
                </a:ln>
                <a:effectLst/>
                <a:latin typeface="Times New Roman" panose="02020603050405020304" pitchFamily="18" charset="0"/>
                <a:cs typeface="Times New Roman" panose="02020603050405020304" pitchFamily="18" charset="0"/>
              </a:rPr>
              <a:t>Date, </a:t>
            </a:r>
            <a:r>
              <a:rPr kumimoji="0" lang="en-US" altLang="en-US" sz="1800" i="0" u="none" strike="noStrike" cap="none" normalizeH="0" baseline="0" dirty="0">
                <a:ln>
                  <a:noFill/>
                </a:ln>
                <a:effectLst/>
                <a:latin typeface="Times New Roman" panose="02020603050405020304" pitchFamily="18" charset="0"/>
                <a:cs typeface="Times New Roman" panose="02020603050405020304" pitchFamily="18" charset="0"/>
              </a:rPr>
              <a:t>as well as the </a:t>
            </a:r>
            <a:r>
              <a:rPr kumimoji="0" lang="en-US" altLang="en-US" sz="1800" b="1" i="0" u="none" strike="noStrike" cap="none" normalizeH="0" baseline="0" dirty="0">
                <a:ln>
                  <a:noFill/>
                </a:ln>
                <a:effectLst/>
                <a:latin typeface="Times New Roman" panose="02020603050405020304" pitchFamily="18" charset="0"/>
                <a:cs typeface="Times New Roman" panose="02020603050405020304" pitchFamily="18" charset="0"/>
              </a:rPr>
              <a:t>Tax ID number </a:t>
            </a:r>
            <a:r>
              <a:rPr kumimoji="0" lang="en-US" altLang="en-US" sz="1800" i="0" u="none" strike="noStrike" cap="none" normalizeH="0" baseline="0" dirty="0">
                <a:ln>
                  <a:noFill/>
                </a:ln>
                <a:effectLst/>
                <a:latin typeface="Times New Roman" panose="02020603050405020304" pitchFamily="18" charset="0"/>
                <a:cs typeface="Times New Roman" panose="02020603050405020304" pitchFamily="18" charset="0"/>
              </a:rPr>
              <a:t>and</a:t>
            </a:r>
            <a:r>
              <a:rPr kumimoji="0" lang="en-US" altLang="en-US" sz="18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a:ln>
                  <a:noFill/>
                </a:ln>
                <a:effectLst/>
                <a:highlight>
                  <a:srgbClr val="FFFF00"/>
                </a:highlight>
                <a:latin typeface="Times New Roman" panose="02020603050405020304" pitchFamily="18" charset="0"/>
                <a:cs typeface="Times New Roman" panose="02020603050405020304" pitchFamily="18" charset="0"/>
              </a:rPr>
              <a:t>Purchase Order (PO) Number </a:t>
            </a:r>
            <a:r>
              <a:rPr kumimoji="0" lang="en-US" altLang="en-US" sz="1400" i="0" u="none" strike="noStrike" cap="none" normalizeH="0" baseline="0" dirty="0">
                <a:ln>
                  <a:noFill/>
                </a:ln>
                <a:effectLst/>
                <a:highlight>
                  <a:srgbClr val="FFFF00"/>
                </a:highlight>
                <a:latin typeface="Times New Roman" panose="02020603050405020304" pitchFamily="18" charset="0"/>
                <a:cs typeface="Times New Roman" panose="02020603050405020304" pitchFamily="18" charset="0"/>
              </a:rPr>
              <a:t>(submitted in PDF format).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9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effectLst/>
                <a:latin typeface="Times New Roman" panose="02020603050405020304" pitchFamily="18" charset="0"/>
                <a:cs typeface="Times New Roman" panose="02020603050405020304" pitchFamily="18" charset="0"/>
              </a:rPr>
              <a:t>Ensure that the invoice aligns line for line with your supporting receipts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9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Ensure that included on the invoice is the PO#/BPO (whichever applies to your grant)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9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If you are submitting for payroll reimbursements, please submit corroborating paystubs or payroll documentation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9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800" dirty="0">
                <a:latin typeface="Times New Roman" panose="02020603050405020304" pitchFamily="18" charset="0"/>
                <a:cs typeface="Times New Roman" panose="02020603050405020304" pitchFamily="18" charset="0"/>
              </a:rPr>
              <a:t>If the award is paying a portion of the receipt, please circle and initial the amount being charged to the grant</a:t>
            </a:r>
            <a:r>
              <a:rPr lang="en-US" altLang="en-US" sz="2000" dirty="0">
                <a:latin typeface="Times New Roman" panose="02020603050405020304" pitchFamily="18" charset="0"/>
                <a:cs typeface="Times New Roman" panose="02020603050405020304" pitchFamily="18" charset="0"/>
              </a:rPr>
              <a:t>.</a:t>
            </a:r>
            <a:endPar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900" b="0" i="0" u="none" strike="noStrike" cap="none" normalizeH="0" baseline="0" dirty="0">
              <a:ln>
                <a:noFill/>
              </a:ln>
              <a:effectLst/>
              <a:latin typeface="+mn-lt"/>
              <a:cs typeface="Arial" panose="020B0604020202020204" pitchFamily="34" charset="0"/>
            </a:endParaRPr>
          </a:p>
        </p:txBody>
      </p:sp>
    </p:spTree>
    <p:extLst>
      <p:ext uri="{BB962C8B-B14F-4D97-AF65-F5344CB8AC3E}">
        <p14:creationId xmlns:p14="http://schemas.microsoft.com/office/powerpoint/2010/main" val="75833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0"/>
          <p:cNvSpPr txBox="1">
            <a:spLocks noGrp="1"/>
          </p:cNvSpPr>
          <p:nvPr>
            <p:ph type="title"/>
          </p:nvPr>
        </p:nvSpPr>
        <p:spPr>
          <a:xfrm>
            <a:off x="457200" y="142663"/>
            <a:ext cx="8229600" cy="745354"/>
          </a:xfrm>
          <a:prstGeom prst="rect">
            <a:avLst/>
          </a:prstGeom>
          <a:noFill/>
          <a:ln>
            <a:noFill/>
          </a:ln>
        </p:spPr>
        <p:txBody>
          <a:bodyPr spcFirstLastPara="1" wrap="square" lIns="90000" tIns="45000" rIns="90000" bIns="45000" anchor="t" anchorCtr="0">
            <a:noAutofit/>
          </a:bodyPr>
          <a:lstStyle/>
          <a:p>
            <a:pPr marL="0" lvl="0" indent="0"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Project Budget and Fiscal Forms</a:t>
            </a:r>
            <a:endParaRPr u="sng" dirty="0">
              <a:latin typeface="Times New Roman" panose="02020603050405020304" pitchFamily="18" charset="0"/>
              <a:cs typeface="Times New Roman" panose="02020603050405020304" pitchFamily="18" charset="0"/>
            </a:endParaRPr>
          </a:p>
        </p:txBody>
      </p:sp>
      <p:sp>
        <p:nvSpPr>
          <p:cNvPr id="359" name="Google Shape;359;p20"/>
          <p:cNvSpPr txBox="1"/>
          <p:nvPr/>
        </p:nvSpPr>
        <p:spPr>
          <a:xfrm>
            <a:off x="441158" y="1413234"/>
            <a:ext cx="8229600" cy="402705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080"/>
              <a:buFont typeface="Arial"/>
              <a:buNone/>
            </a:pPr>
            <a:endParaRPr sz="2400" dirty="0">
              <a:solidFill>
                <a:srgbClr val="000000"/>
              </a:solidFill>
              <a:latin typeface="Calibri"/>
              <a:ea typeface="Calibri"/>
              <a:cs typeface="Calibri"/>
              <a:sym typeface="Calibri"/>
            </a:endParaRPr>
          </a:p>
        </p:txBody>
      </p:sp>
      <p:cxnSp>
        <p:nvCxnSpPr>
          <p:cNvPr id="361" name="Google Shape;361;p20"/>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362" name="Google Shape;362;p20"/>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363" name="Google Shape;363;p20"/>
          <p:cNvSpPr txBox="1"/>
          <p:nvPr/>
        </p:nvSpPr>
        <p:spPr>
          <a:xfrm>
            <a:off x="549876" y="1332156"/>
            <a:ext cx="8226900" cy="4462720"/>
          </a:xfrm>
          <a:prstGeom prst="rect">
            <a:avLst/>
          </a:prstGeom>
          <a:noFill/>
          <a:ln>
            <a:noFill/>
          </a:ln>
        </p:spPr>
        <p:txBody>
          <a:bodyPr spcFirstLastPara="1" wrap="square" lIns="91425" tIns="45700" rIns="91425" bIns="45700" anchor="ctr" anchorCtr="0">
            <a:spAutoFit/>
          </a:bodyPr>
          <a:lstStyle/>
          <a:p>
            <a:pPr marL="285750" indent="-285750">
              <a:buClr>
                <a:schemeClr val="dk1"/>
              </a:buClr>
              <a:buSzPts val="2800"/>
              <a:buFont typeface="Calibri"/>
              <a:buChar char="•"/>
            </a:pP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Submit completed MDH Forms – located on the MHHD Website – </a:t>
            </a:r>
            <a:r>
              <a:rPr lang="en-US" sz="2400" u="sng" dirty="0">
                <a:solidFill>
                  <a:srgbClr val="1155CC"/>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3"/>
              </a:rPr>
              <a:t>MHHD Grant Documents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rtl="0">
              <a:spcBef>
                <a:spcPts val="0"/>
              </a:spcBef>
              <a:spcAft>
                <a:spcPts val="0"/>
              </a:spcAft>
              <a:buClr>
                <a:schemeClr val="dk1"/>
              </a:buClr>
              <a:buSzPts val="2800"/>
              <a:buFont typeface="Calibri"/>
              <a:buChar char="•"/>
            </a:pPr>
            <a:endParaRPr sz="1100" dirty="0">
              <a:latin typeface="Times New Roman" panose="02020603050405020304" pitchFamily="18" charset="0"/>
              <a:ea typeface="Calibri"/>
              <a:cs typeface="Times New Roman" panose="02020603050405020304" pitchFamily="18" charset="0"/>
              <a:sym typeface="Calibri"/>
            </a:endParaRPr>
          </a:p>
          <a:p>
            <a:pPr marL="742950" marR="0" lvl="1" indent="-285750" algn="l" rtl="0">
              <a:spcBef>
                <a:spcPts val="0"/>
              </a:spcBef>
              <a:spcAft>
                <a:spcPts val="0"/>
              </a:spcAft>
              <a:buClr>
                <a:schemeClr val="dk1"/>
              </a:buClr>
              <a:buSzPts val="2800"/>
              <a:buFont typeface="Calibri"/>
              <a:buChar char="•"/>
            </a:pPr>
            <a:r>
              <a:rPr lang="en-US" sz="240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MDH 432 A –H (eight tabs in an excel worksheet)</a:t>
            </a:r>
          </a:p>
          <a:p>
            <a:pPr marL="742950" marR="0" lvl="1" indent="-285750" algn="l" rtl="0">
              <a:spcBef>
                <a:spcPts val="0"/>
              </a:spcBef>
              <a:spcAft>
                <a:spcPts val="0"/>
              </a:spcAft>
              <a:buClr>
                <a:schemeClr val="dk1"/>
              </a:buClr>
              <a:buSzPts val="2800"/>
              <a:buFont typeface="Calibri"/>
              <a:buChar char="•"/>
            </a:pPr>
            <a:endParaRPr lang="en-US" sz="1100" dirty="0">
              <a:solidFill>
                <a:schemeClr val="dk1"/>
              </a:solidFill>
              <a:latin typeface="Times New Roman" panose="02020603050405020304" pitchFamily="18" charset="0"/>
              <a:ea typeface="Calibri"/>
              <a:cs typeface="Times New Roman" panose="02020603050405020304" pitchFamily="18" charset="0"/>
              <a:sym typeface="Calibri"/>
            </a:endParaRPr>
          </a:p>
          <a:p>
            <a:pPr marL="285750" indent="-285750">
              <a:buClr>
                <a:schemeClr val="dk1"/>
              </a:buClr>
              <a:buSzPts val="2800"/>
              <a:buFont typeface="Calibri"/>
              <a:buChar char="•"/>
            </a:pPr>
            <a:r>
              <a:rPr lang="en-US" sz="2400" dirty="0">
                <a:solidFill>
                  <a:schemeClr val="dk1"/>
                </a:solidFill>
                <a:latin typeface="Times New Roman" panose="02020603050405020304" pitchFamily="18" charset="0"/>
                <a:cs typeface="Times New Roman" panose="02020603050405020304" pitchFamily="18" charset="0"/>
                <a:sym typeface="Calibri"/>
              </a:rPr>
              <a:t>Using the example in Exhibit C of the RFA, prepare and submit detailed Budget Justification Narrative.</a:t>
            </a:r>
          </a:p>
          <a:p>
            <a:pPr marL="285750" indent="-285750">
              <a:buClr>
                <a:schemeClr val="dk1"/>
              </a:buClr>
              <a:buSzPts val="2800"/>
              <a:buFont typeface="Calibri"/>
              <a:buChar char="•"/>
            </a:pPr>
            <a:endParaRPr lang="en-US" sz="1100" dirty="0">
              <a:solidFill>
                <a:schemeClr val="dk1"/>
              </a:solidFill>
              <a:latin typeface="Times New Roman" panose="02020603050405020304" pitchFamily="18" charset="0"/>
              <a:cs typeface="Times New Roman" panose="02020603050405020304" pitchFamily="18" charset="0"/>
              <a:sym typeface="Calibri"/>
            </a:endParaRPr>
          </a:p>
          <a:p>
            <a:pPr marL="742950" lvl="1" indent="-285750">
              <a:buClr>
                <a:schemeClr val="dk1"/>
              </a:buClr>
              <a:buSzPts val="2800"/>
              <a:buFont typeface="Calibri"/>
              <a:buChar char="•"/>
            </a:pPr>
            <a:r>
              <a:rPr lang="en-US" sz="2400" dirty="0">
                <a:solidFill>
                  <a:schemeClr val="dk1"/>
                </a:solidFill>
                <a:highlight>
                  <a:srgbClr val="FFFF00"/>
                </a:highlight>
                <a:latin typeface="Times New Roman" panose="02020603050405020304" pitchFamily="18" charset="0"/>
                <a:cs typeface="Times New Roman" panose="02020603050405020304" pitchFamily="18" charset="0"/>
                <a:sym typeface="Calibri"/>
              </a:rPr>
              <a:t>Budget Modifications not accepted beyond </a:t>
            </a:r>
            <a:r>
              <a:rPr lang="en-US" sz="2400" b="1" dirty="0">
                <a:solidFill>
                  <a:schemeClr val="dk1"/>
                </a:solidFill>
                <a:highlight>
                  <a:srgbClr val="FFFF00"/>
                </a:highlight>
                <a:latin typeface="Times New Roman" panose="02020603050405020304" pitchFamily="18" charset="0"/>
                <a:cs typeface="Times New Roman" panose="02020603050405020304" pitchFamily="18" charset="0"/>
                <a:sym typeface="Calibri"/>
              </a:rPr>
              <a:t>December 15</a:t>
            </a:r>
            <a:r>
              <a:rPr lang="en-US" sz="2400" b="1" baseline="30000" dirty="0">
                <a:solidFill>
                  <a:schemeClr val="dk1"/>
                </a:solidFill>
                <a:highlight>
                  <a:srgbClr val="FFFF00"/>
                </a:highlight>
                <a:latin typeface="Times New Roman" panose="02020603050405020304" pitchFamily="18" charset="0"/>
                <a:cs typeface="Times New Roman" panose="02020603050405020304" pitchFamily="18" charset="0"/>
                <a:sym typeface="Calibri"/>
              </a:rPr>
              <a:t>th</a:t>
            </a:r>
            <a:r>
              <a:rPr lang="en-US" sz="2400" b="1" dirty="0">
                <a:solidFill>
                  <a:schemeClr val="dk1"/>
                </a:solidFill>
                <a:highlight>
                  <a:srgbClr val="FFFF00"/>
                </a:highlight>
                <a:latin typeface="Times New Roman" panose="02020603050405020304" pitchFamily="18" charset="0"/>
                <a:cs typeface="Times New Roman" panose="02020603050405020304" pitchFamily="18" charset="0"/>
                <a:sym typeface="Calibri"/>
              </a:rPr>
              <a:t> </a:t>
            </a:r>
          </a:p>
          <a:p>
            <a:pPr>
              <a:buClr>
                <a:schemeClr val="dk1"/>
              </a:buClr>
              <a:buSzPts val="2800"/>
            </a:pPr>
            <a:endParaRPr sz="1100" dirty="0">
              <a:solidFill>
                <a:schemeClr val="dk1"/>
              </a:solidFill>
              <a:latin typeface="Times New Roman" panose="02020603050405020304" pitchFamily="18" charset="0"/>
              <a:cs typeface="Times New Roman" panose="02020603050405020304" pitchFamily="18" charset="0"/>
              <a:sym typeface="Calibri"/>
            </a:endParaRPr>
          </a:p>
          <a:p>
            <a:pPr marL="285750" marR="0" lvl="0" indent="-285750" algn="l" rtl="0">
              <a:spcBef>
                <a:spcPts val="0"/>
              </a:spcBef>
              <a:spcAft>
                <a:spcPts val="0"/>
              </a:spcAft>
              <a:buClr>
                <a:schemeClr val="dk1"/>
              </a:buClr>
              <a:buSzPts val="2800"/>
              <a:buFont typeface="Calibri"/>
              <a:buChar char="•"/>
            </a:pP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Provide correct contact information, including</a:t>
            </a:r>
            <a:endParaRPr sz="1600" dirty="0">
              <a:latin typeface="Times New Roman" panose="02020603050405020304" pitchFamily="18" charset="0"/>
              <a:ea typeface="Calibri"/>
              <a:cs typeface="Times New Roman" panose="02020603050405020304" pitchFamily="18" charset="0"/>
              <a:sym typeface="Calibri"/>
            </a:endParaRPr>
          </a:p>
          <a:p>
            <a:pPr marL="800100" marR="0" lvl="1" indent="-342900" algn="l" rtl="0">
              <a:spcBef>
                <a:spcPts val="0"/>
              </a:spcBef>
              <a:spcAft>
                <a:spcPts val="0"/>
              </a:spcAft>
              <a:buClr>
                <a:schemeClr val="dk1"/>
              </a:buClr>
              <a:buSzPts val="2800"/>
              <a:buFont typeface="Calibri"/>
              <a:buChar char="•"/>
            </a:pPr>
            <a:r>
              <a:rPr lang="en-US" sz="240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Name</a:t>
            </a:r>
            <a:endParaRPr sz="1600" dirty="0">
              <a:latin typeface="Times New Roman" panose="02020603050405020304" pitchFamily="18" charset="0"/>
              <a:ea typeface="Calibri"/>
              <a:cs typeface="Times New Roman" panose="02020603050405020304" pitchFamily="18" charset="0"/>
              <a:sym typeface="Calibri"/>
            </a:endParaRPr>
          </a:p>
          <a:p>
            <a:pPr marL="800100" marR="0" lvl="1" indent="-342900" algn="l" rtl="0">
              <a:spcBef>
                <a:spcPts val="0"/>
              </a:spcBef>
              <a:spcAft>
                <a:spcPts val="0"/>
              </a:spcAft>
              <a:buClr>
                <a:schemeClr val="dk1"/>
              </a:buClr>
              <a:buSzPts val="2800"/>
              <a:buFont typeface="Calibri"/>
              <a:buChar char="•"/>
            </a:pPr>
            <a:r>
              <a:rPr lang="en-US" sz="240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Address</a:t>
            </a:r>
            <a:endParaRPr sz="1600" dirty="0">
              <a:latin typeface="Times New Roman" panose="02020603050405020304" pitchFamily="18" charset="0"/>
              <a:ea typeface="Calibri"/>
              <a:cs typeface="Times New Roman" panose="02020603050405020304" pitchFamily="18" charset="0"/>
              <a:sym typeface="Calibri"/>
            </a:endParaRPr>
          </a:p>
          <a:p>
            <a:pPr marL="800100" marR="0" lvl="1" indent="-342900" algn="l" rtl="0">
              <a:spcBef>
                <a:spcPts val="0"/>
              </a:spcBef>
              <a:spcAft>
                <a:spcPts val="0"/>
              </a:spcAft>
              <a:buClr>
                <a:schemeClr val="dk1"/>
              </a:buClr>
              <a:buSzPts val="2800"/>
              <a:buFont typeface="Calibri"/>
              <a:buChar char="•"/>
            </a:pPr>
            <a:r>
              <a:rPr lang="en-US" sz="240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Federal ID Number</a:t>
            </a:r>
            <a:endParaRPr sz="240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2" name="Slide Number Placeholder 1">
            <a:extLst>
              <a:ext uri="{FF2B5EF4-FFF2-40B4-BE49-F238E27FC236}">
                <a16:creationId xmlns:a16="http://schemas.microsoft.com/office/drawing/2014/main" id="{54F7F930-1B3D-73D5-820D-D3ED51308CA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1"/>
          <p:cNvSpPr txBox="1">
            <a:spLocks noGrp="1"/>
          </p:cNvSpPr>
          <p:nvPr>
            <p:ph type="title"/>
          </p:nvPr>
        </p:nvSpPr>
        <p:spPr>
          <a:xfrm>
            <a:off x="457200" y="51805"/>
            <a:ext cx="8229600" cy="723712"/>
          </a:xfrm>
          <a:prstGeom prst="rect">
            <a:avLst/>
          </a:prstGeom>
          <a:noFill/>
          <a:ln>
            <a:noFill/>
          </a:ln>
        </p:spPr>
        <p:txBody>
          <a:bodyPr spcFirstLastPara="1" wrap="square" lIns="90000" tIns="45000" rIns="90000" bIns="45000" anchor="t" anchorCtr="0">
            <a:noAutofit/>
          </a:bodyPr>
          <a:lstStyle/>
          <a:p>
            <a:pPr marL="0" lvl="0" indent="0"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MDH 432B</a:t>
            </a:r>
            <a:endParaRPr u="sng" dirty="0">
              <a:latin typeface="Times New Roman" panose="02020603050405020304" pitchFamily="18" charset="0"/>
              <a:cs typeface="Times New Roman" panose="02020603050405020304" pitchFamily="18" charset="0"/>
            </a:endParaRPr>
          </a:p>
        </p:txBody>
      </p:sp>
      <p:sp>
        <p:nvSpPr>
          <p:cNvPr id="370" name="Google Shape;370;p21"/>
          <p:cNvSpPr txBox="1"/>
          <p:nvPr/>
        </p:nvSpPr>
        <p:spPr>
          <a:xfrm>
            <a:off x="441158" y="1444020"/>
            <a:ext cx="8229600" cy="452596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080"/>
              <a:buFont typeface="Arial"/>
              <a:buNone/>
            </a:pPr>
            <a:endParaRPr sz="2400">
              <a:solidFill>
                <a:srgbClr val="000000"/>
              </a:solidFill>
              <a:latin typeface="Calibri"/>
              <a:ea typeface="Calibri"/>
              <a:cs typeface="Calibri"/>
              <a:sym typeface="Calibri"/>
            </a:endParaRPr>
          </a:p>
        </p:txBody>
      </p:sp>
      <p:cxnSp>
        <p:nvCxnSpPr>
          <p:cNvPr id="372" name="Google Shape;372;p21"/>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373" name="Google Shape;373;p21"/>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pic>
        <p:nvPicPr>
          <p:cNvPr id="374" name="Google Shape;374;p21"/>
          <p:cNvPicPr preferRelativeResize="0"/>
          <p:nvPr/>
        </p:nvPicPr>
        <p:blipFill rotWithShape="1">
          <a:blip r:embed="rId3">
            <a:alphaModFix/>
          </a:blip>
          <a:srcRect/>
          <a:stretch/>
        </p:blipFill>
        <p:spPr>
          <a:xfrm>
            <a:off x="279086" y="813932"/>
            <a:ext cx="8551876" cy="4863829"/>
          </a:xfrm>
          <a:prstGeom prst="rect">
            <a:avLst/>
          </a:prstGeom>
          <a:noFill/>
          <a:ln>
            <a:noFill/>
          </a:ln>
        </p:spPr>
      </p:pic>
      <p:sp>
        <p:nvSpPr>
          <p:cNvPr id="2" name="TextBox 1">
            <a:extLst>
              <a:ext uri="{FF2B5EF4-FFF2-40B4-BE49-F238E27FC236}">
                <a16:creationId xmlns:a16="http://schemas.microsoft.com/office/drawing/2014/main" id="{341CF6F9-6B67-4F7C-37FD-CF8981BF5E12}"/>
              </a:ext>
            </a:extLst>
          </p:cNvPr>
          <p:cNvSpPr txBox="1"/>
          <p:nvPr/>
        </p:nvSpPr>
        <p:spPr>
          <a:xfrm>
            <a:off x="8295503" y="2596615"/>
            <a:ext cx="304800" cy="369332"/>
          </a:xfrm>
          <a:prstGeom prst="rect">
            <a:avLst/>
          </a:prstGeom>
          <a:solidFill>
            <a:schemeClr val="bg1"/>
          </a:solidFill>
        </p:spPr>
        <p:txBody>
          <a:bodyPr wrap="square" rtlCol="0">
            <a:spAutoFit/>
          </a:bodyPr>
          <a:lstStyle/>
          <a:p>
            <a:endParaRPr lang="en-US" dirty="0"/>
          </a:p>
        </p:txBody>
      </p:sp>
      <p:sp>
        <p:nvSpPr>
          <p:cNvPr id="3" name="Slide Number Placeholder 2">
            <a:extLst>
              <a:ext uri="{FF2B5EF4-FFF2-40B4-BE49-F238E27FC236}">
                <a16:creationId xmlns:a16="http://schemas.microsoft.com/office/drawing/2014/main" id="{395223BC-84A8-0E6B-97F8-94B3B05CCEB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2"/>
          <p:cNvSpPr txBox="1">
            <a:spLocks noGrp="1"/>
          </p:cNvSpPr>
          <p:nvPr>
            <p:ph type="title"/>
          </p:nvPr>
        </p:nvSpPr>
        <p:spPr>
          <a:xfrm>
            <a:off x="457200" y="94483"/>
            <a:ext cx="8229600" cy="677951"/>
          </a:xfrm>
          <a:prstGeom prst="rect">
            <a:avLst/>
          </a:prstGeom>
          <a:noFill/>
          <a:ln>
            <a:noFill/>
          </a:ln>
        </p:spPr>
        <p:txBody>
          <a:bodyPr spcFirstLastPara="1" wrap="square" lIns="90000" tIns="45000" rIns="90000" bIns="45000" anchor="t" anchorCtr="0">
            <a:noAutofit/>
          </a:bodyPr>
          <a:lstStyle/>
          <a:p>
            <a:pPr marL="0" lvl="0" indent="0"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MDH 432C</a:t>
            </a:r>
            <a:endParaRPr u="sng" dirty="0">
              <a:latin typeface="Times New Roman" panose="02020603050405020304" pitchFamily="18" charset="0"/>
              <a:cs typeface="Times New Roman" panose="02020603050405020304" pitchFamily="18" charset="0"/>
            </a:endParaRPr>
          </a:p>
        </p:txBody>
      </p:sp>
      <p:sp>
        <p:nvSpPr>
          <p:cNvPr id="383" name="Google Shape;383;p22"/>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cxnSp>
        <p:nvCxnSpPr>
          <p:cNvPr id="385" name="Google Shape;385;p22"/>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pic>
        <p:nvPicPr>
          <p:cNvPr id="3" name="Picture 2">
            <a:extLst>
              <a:ext uri="{FF2B5EF4-FFF2-40B4-BE49-F238E27FC236}">
                <a16:creationId xmlns:a16="http://schemas.microsoft.com/office/drawing/2014/main" id="{CFCA0C85-D2E1-5AFE-867A-F50CAAD56413}"/>
              </a:ext>
            </a:extLst>
          </p:cNvPr>
          <p:cNvPicPr>
            <a:picLocks noChangeAspect="1"/>
          </p:cNvPicPr>
          <p:nvPr/>
        </p:nvPicPr>
        <p:blipFill>
          <a:blip r:embed="rId3"/>
          <a:stretch>
            <a:fillRect/>
          </a:stretch>
        </p:blipFill>
        <p:spPr>
          <a:xfrm>
            <a:off x="269781" y="882408"/>
            <a:ext cx="4541115" cy="5366172"/>
          </a:xfrm>
          <a:prstGeom prst="rect">
            <a:avLst/>
          </a:prstGeom>
        </p:spPr>
      </p:pic>
      <p:sp>
        <p:nvSpPr>
          <p:cNvPr id="4" name="TextBox 3">
            <a:extLst>
              <a:ext uri="{FF2B5EF4-FFF2-40B4-BE49-F238E27FC236}">
                <a16:creationId xmlns:a16="http://schemas.microsoft.com/office/drawing/2014/main" id="{3E43743B-00CD-BABB-AA78-3C5A906F6915}"/>
              </a:ext>
            </a:extLst>
          </p:cNvPr>
          <p:cNvSpPr txBox="1"/>
          <p:nvPr/>
        </p:nvSpPr>
        <p:spPr>
          <a:xfrm>
            <a:off x="4992687" y="1323521"/>
            <a:ext cx="4284186" cy="4247317"/>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In column 1, enter the name of the </a:t>
            </a:r>
          </a:p>
          <a:p>
            <a:r>
              <a:rPr lang="en-US" dirty="0">
                <a:latin typeface="Times New Roman" panose="02020603050405020304" pitchFamily="18" charset="0"/>
                <a:cs typeface="Times New Roman" panose="02020603050405020304" pitchFamily="18" charset="0"/>
              </a:rPr>
              <a:t>Performance measure being reported.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column 2, enter the proposed amount</a:t>
            </a:r>
          </a:p>
          <a:p>
            <a:r>
              <a:rPr lang="en-US" dirty="0">
                <a:latin typeface="Times New Roman" panose="02020603050405020304" pitchFamily="18" charset="0"/>
                <a:cs typeface="Times New Roman" panose="02020603050405020304" pitchFamily="18" charset="0"/>
              </a:rPr>
              <a:t>of that performance measure to be</a:t>
            </a:r>
          </a:p>
          <a:p>
            <a:r>
              <a:rPr lang="en-US" dirty="0">
                <a:latin typeface="Times New Roman" panose="02020603050405020304" pitchFamily="18" charset="0"/>
                <a:cs typeface="Times New Roman" panose="02020603050405020304" pitchFamily="18" charset="0"/>
              </a:rPr>
              <a:t>accomplished over the 1-year grant.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most cases, the entry is column 2 will</a:t>
            </a:r>
          </a:p>
          <a:p>
            <a:r>
              <a:rPr lang="en-US" dirty="0">
                <a:latin typeface="Times New Roman" panose="02020603050405020304" pitchFamily="18" charset="0"/>
                <a:cs typeface="Times New Roman" panose="02020603050405020304" pitchFamily="18" charset="0"/>
              </a:rPr>
              <a:t>be the number of people receiving the</a:t>
            </a:r>
          </a:p>
          <a:p>
            <a:r>
              <a:rPr lang="en-US" dirty="0">
                <a:latin typeface="Times New Roman" panose="02020603050405020304" pitchFamily="18" charset="0"/>
                <a:cs typeface="Times New Roman" panose="02020603050405020304" pitchFamily="18" charset="0"/>
              </a:rPr>
              <a:t>service or accomplishing the goal that</a:t>
            </a:r>
          </a:p>
          <a:p>
            <a:r>
              <a:rPr lang="en-US" dirty="0">
                <a:latin typeface="Times New Roman" panose="02020603050405020304" pitchFamily="18" charset="0"/>
                <a:cs typeface="Times New Roman" panose="02020603050405020304" pitchFamily="18" charset="0"/>
              </a:rPr>
              <a:t>is stated in column 1.</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Note that column 2 is NOT filled in with an </a:t>
            </a:r>
          </a:p>
          <a:p>
            <a:r>
              <a:rPr lang="en-US" dirty="0">
                <a:latin typeface="Times New Roman" panose="02020603050405020304" pitchFamily="18" charset="0"/>
                <a:cs typeface="Times New Roman" panose="02020603050405020304" pitchFamily="18" charset="0"/>
              </a:rPr>
              <a:t>amount of money, unlike most other</a:t>
            </a:r>
          </a:p>
          <a:p>
            <a:r>
              <a:rPr lang="en-US" dirty="0">
                <a:latin typeface="Times New Roman" panose="02020603050405020304" pitchFamily="18" charset="0"/>
                <a:cs typeface="Times New Roman" panose="02020603050405020304" pitchFamily="18" charset="0"/>
              </a:rPr>
              <a:t>432 series forms.</a:t>
            </a:r>
          </a:p>
        </p:txBody>
      </p:sp>
      <p:sp>
        <p:nvSpPr>
          <p:cNvPr id="2" name="Slide Number Placeholder 1">
            <a:extLst>
              <a:ext uri="{FF2B5EF4-FFF2-40B4-BE49-F238E27FC236}">
                <a16:creationId xmlns:a16="http://schemas.microsoft.com/office/drawing/2014/main" id="{D0379365-447F-EB5E-7586-CA10A46F2AE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47</a:t>
            </a:fld>
            <a:endParaRPr lang="en-US"/>
          </a:p>
        </p:txBody>
      </p:sp>
    </p:spTree>
    <p:extLst>
      <p:ext uri="{BB962C8B-B14F-4D97-AF65-F5344CB8AC3E}">
        <p14:creationId xmlns:p14="http://schemas.microsoft.com/office/powerpoint/2010/main" val="395303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2"/>
          <p:cNvSpPr txBox="1">
            <a:spLocks noGrp="1"/>
          </p:cNvSpPr>
          <p:nvPr>
            <p:ph type="title"/>
          </p:nvPr>
        </p:nvSpPr>
        <p:spPr>
          <a:xfrm>
            <a:off x="457200" y="274638"/>
            <a:ext cx="8229600" cy="779805"/>
          </a:xfrm>
          <a:prstGeom prst="rect">
            <a:avLst/>
          </a:prstGeom>
          <a:noFill/>
          <a:ln>
            <a:noFill/>
          </a:ln>
        </p:spPr>
        <p:txBody>
          <a:bodyPr spcFirstLastPara="1" wrap="square" lIns="90000" tIns="45000" rIns="90000" bIns="45000" anchor="t" anchorCtr="0">
            <a:noAutofit/>
          </a:bodyPr>
          <a:lstStyle/>
          <a:p>
            <a:pPr marL="0" lvl="0" indent="0"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MDH 432D</a:t>
            </a:r>
            <a:endParaRPr u="sng" dirty="0">
              <a:latin typeface="Times New Roman" panose="02020603050405020304" pitchFamily="18" charset="0"/>
              <a:cs typeface="Times New Roman" panose="02020603050405020304" pitchFamily="18" charset="0"/>
            </a:endParaRPr>
          </a:p>
        </p:txBody>
      </p:sp>
      <p:sp>
        <p:nvSpPr>
          <p:cNvPr id="381" name="Google Shape;381;p22"/>
          <p:cNvSpPr txBox="1"/>
          <p:nvPr/>
        </p:nvSpPr>
        <p:spPr>
          <a:xfrm>
            <a:off x="441158" y="1444020"/>
            <a:ext cx="8229600" cy="452596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080"/>
              <a:buFont typeface="Arial"/>
              <a:buNone/>
            </a:pPr>
            <a:endParaRPr sz="2400">
              <a:solidFill>
                <a:srgbClr val="000000"/>
              </a:solidFill>
              <a:latin typeface="Calibri"/>
              <a:ea typeface="Calibri"/>
              <a:cs typeface="Calibri"/>
              <a:sym typeface="Calibri"/>
            </a:endParaRPr>
          </a:p>
        </p:txBody>
      </p:sp>
      <p:sp>
        <p:nvSpPr>
          <p:cNvPr id="383" name="Google Shape;383;p22"/>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pic>
        <p:nvPicPr>
          <p:cNvPr id="384" name="Google Shape;384;p22"/>
          <p:cNvPicPr preferRelativeResize="0"/>
          <p:nvPr/>
        </p:nvPicPr>
        <p:blipFill rotWithShape="1">
          <a:blip r:embed="rId3">
            <a:alphaModFix/>
          </a:blip>
          <a:srcRect/>
          <a:stretch/>
        </p:blipFill>
        <p:spPr>
          <a:xfrm>
            <a:off x="194103" y="1179210"/>
            <a:ext cx="8755793" cy="4495800"/>
          </a:xfrm>
          <a:prstGeom prst="rect">
            <a:avLst/>
          </a:prstGeom>
          <a:noFill/>
          <a:ln>
            <a:noFill/>
          </a:ln>
        </p:spPr>
      </p:pic>
      <p:cxnSp>
        <p:nvCxnSpPr>
          <p:cNvPr id="385" name="Google Shape;385;p22"/>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id="{007FD813-1610-1522-CBCF-1C1C091BDFB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3"/>
          <p:cNvSpPr txBox="1">
            <a:spLocks noGrp="1"/>
          </p:cNvSpPr>
          <p:nvPr>
            <p:ph type="title"/>
          </p:nvPr>
        </p:nvSpPr>
        <p:spPr>
          <a:xfrm>
            <a:off x="358346" y="168261"/>
            <a:ext cx="8229600" cy="745167"/>
          </a:xfrm>
          <a:prstGeom prst="rect">
            <a:avLst/>
          </a:prstGeom>
          <a:noFill/>
          <a:ln>
            <a:noFill/>
          </a:ln>
        </p:spPr>
        <p:txBody>
          <a:bodyPr spcFirstLastPara="1" wrap="square" lIns="90000" tIns="45000" rIns="90000" bIns="45000" anchor="t" anchorCtr="0">
            <a:noAutofit/>
          </a:bodyPr>
          <a:lstStyle/>
          <a:p>
            <a:pPr marL="0" lvl="0" indent="0"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MDH 432E</a:t>
            </a:r>
            <a:endParaRPr u="sng" dirty="0">
              <a:latin typeface="Times New Roman" panose="02020603050405020304" pitchFamily="18" charset="0"/>
              <a:cs typeface="Times New Roman" panose="02020603050405020304" pitchFamily="18" charset="0"/>
            </a:endParaRPr>
          </a:p>
        </p:txBody>
      </p:sp>
      <p:sp>
        <p:nvSpPr>
          <p:cNvPr id="392" name="Google Shape;392;p23"/>
          <p:cNvSpPr txBox="1"/>
          <p:nvPr/>
        </p:nvSpPr>
        <p:spPr>
          <a:xfrm>
            <a:off x="441158" y="1444020"/>
            <a:ext cx="8229600" cy="452596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080"/>
              <a:buFont typeface="Arial"/>
              <a:buNone/>
            </a:pPr>
            <a:endParaRPr sz="2400">
              <a:solidFill>
                <a:srgbClr val="000000"/>
              </a:solidFill>
              <a:latin typeface="Calibri"/>
              <a:ea typeface="Calibri"/>
              <a:cs typeface="Calibri"/>
              <a:sym typeface="Calibri"/>
            </a:endParaRPr>
          </a:p>
        </p:txBody>
      </p:sp>
      <p:cxnSp>
        <p:nvCxnSpPr>
          <p:cNvPr id="394" name="Google Shape;394;p23"/>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395" name="Google Shape;395;p23"/>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pic>
        <p:nvPicPr>
          <p:cNvPr id="396" name="Google Shape;396;p23"/>
          <p:cNvPicPr preferRelativeResize="0"/>
          <p:nvPr/>
        </p:nvPicPr>
        <p:blipFill rotWithShape="1">
          <a:blip r:embed="rId3">
            <a:alphaModFix/>
          </a:blip>
          <a:srcRect/>
          <a:stretch/>
        </p:blipFill>
        <p:spPr>
          <a:xfrm>
            <a:off x="473242" y="1353988"/>
            <a:ext cx="8442158" cy="4284812"/>
          </a:xfrm>
          <a:prstGeom prst="rect">
            <a:avLst/>
          </a:prstGeom>
          <a:noFill/>
          <a:ln>
            <a:noFill/>
          </a:ln>
        </p:spPr>
      </p:pic>
      <p:sp>
        <p:nvSpPr>
          <p:cNvPr id="2" name="Slide Number Placeholder 1">
            <a:extLst>
              <a:ext uri="{FF2B5EF4-FFF2-40B4-BE49-F238E27FC236}">
                <a16:creationId xmlns:a16="http://schemas.microsoft.com/office/drawing/2014/main" id="{4061449B-D692-570B-35B2-73A4D27972B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txBox="1">
            <a:spLocks noGrp="1"/>
          </p:cNvSpPr>
          <p:nvPr>
            <p:ph type="title"/>
          </p:nvPr>
        </p:nvSpPr>
        <p:spPr>
          <a:xfrm>
            <a:off x="457200" y="274638"/>
            <a:ext cx="8229600" cy="11430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sz="4400" u="sng" dirty="0">
                <a:latin typeface="Times New Roman" panose="02020603050405020304" pitchFamily="18" charset="0"/>
                <a:cs typeface="Times New Roman" panose="02020603050405020304" pitchFamily="18" charset="0"/>
              </a:rPr>
              <a:t>Agenda</a:t>
            </a:r>
            <a:endParaRPr u="sng" dirty="0">
              <a:latin typeface="Times New Roman" panose="02020603050405020304" pitchFamily="18" charset="0"/>
              <a:cs typeface="Times New Roman" panose="02020603050405020304" pitchFamily="18" charset="0"/>
            </a:endParaRPr>
          </a:p>
        </p:txBody>
      </p:sp>
      <p:sp>
        <p:nvSpPr>
          <p:cNvPr id="177" name="Google Shape;177;p4"/>
          <p:cNvSpPr txBox="1"/>
          <p:nvPr/>
        </p:nvSpPr>
        <p:spPr>
          <a:xfrm>
            <a:off x="457200" y="1386215"/>
            <a:ext cx="8229600" cy="4525962"/>
          </a:xfrm>
          <a:prstGeom prst="rect">
            <a:avLst/>
          </a:prstGeom>
          <a:noFill/>
          <a:ln>
            <a:noFill/>
          </a:ln>
        </p:spPr>
        <p:txBody>
          <a:bodyPr spcFirstLastPara="1" wrap="square" lIns="90000" tIns="45000" rIns="90000" bIns="45000" anchor="t" anchorCtr="0">
            <a:noAutofit/>
          </a:bodyPr>
          <a:lstStyle/>
          <a:p>
            <a:pPr marL="352425" marR="0" lvl="0" indent="-215900" algn="l" rtl="0">
              <a:lnSpc>
                <a:spcPct val="93000"/>
              </a:lnSpc>
              <a:spcBef>
                <a:spcPts val="0"/>
              </a:spcBef>
              <a:spcAft>
                <a:spcPts val="0"/>
              </a:spcAft>
              <a:buNone/>
            </a:pPr>
            <a:r>
              <a:rPr lang="en-US" sz="2000" b="1" dirty="0">
                <a:solidFill>
                  <a:schemeClr val="dk1"/>
                </a:solidFill>
                <a:latin typeface="Times New Roman" panose="02020603050405020304" pitchFamily="18" charset="0"/>
                <a:ea typeface="Calibri"/>
                <a:cs typeface="Times New Roman" panose="02020603050405020304" pitchFamily="18" charset="0"/>
                <a:sym typeface="Calibri"/>
              </a:rPr>
              <a:t>Overview</a:t>
            </a:r>
            <a:endParaRPr dirty="0">
              <a:latin typeface="Times New Roman" panose="02020603050405020304" pitchFamily="18" charset="0"/>
              <a:cs typeface="Times New Roman" panose="02020603050405020304" pitchFamily="18" charset="0"/>
            </a:endParaRPr>
          </a:p>
          <a:p>
            <a:pPr marL="352425" marR="0" lvl="0" indent="-215900" algn="l" rtl="0">
              <a:lnSpc>
                <a:spcPct val="93000"/>
              </a:lnSpc>
              <a:spcBef>
                <a:spcPts val="0"/>
              </a:spcBef>
              <a:spcAft>
                <a:spcPts val="0"/>
              </a:spcAft>
              <a:buNone/>
            </a:pPr>
            <a:endParaRPr sz="2400" dirty="0">
              <a:solidFill>
                <a:schemeClr val="dk1"/>
              </a:solidFill>
              <a:latin typeface="Times New Roman" panose="02020603050405020304" pitchFamily="18" charset="0"/>
              <a:ea typeface="Calibri"/>
              <a:cs typeface="Times New Roman" panose="02020603050405020304" pitchFamily="18" charset="0"/>
              <a:sym typeface="Calibri"/>
            </a:endParaRPr>
          </a:p>
          <a:p>
            <a:pPr marL="800100" marR="0" lvl="1" indent="-342900" algn="l" rtl="0">
              <a:lnSpc>
                <a:spcPct val="93000"/>
              </a:lnSpc>
              <a:spcBef>
                <a:spcPts val="0"/>
              </a:spcBef>
              <a:spcAft>
                <a:spcPts val="0"/>
              </a:spcAft>
              <a:buClr>
                <a:srgbClr val="000000"/>
              </a:buClr>
              <a:buSzPts val="1800"/>
              <a:buFont typeface="Arial"/>
              <a:buChar char="•"/>
            </a:pPr>
            <a:r>
              <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Introductions</a:t>
            </a:r>
            <a:endParaRPr dirty="0">
              <a:latin typeface="Times New Roman" panose="02020603050405020304" pitchFamily="18" charset="0"/>
              <a:cs typeface="Times New Roman" panose="02020603050405020304" pitchFamily="18" charset="0"/>
            </a:endParaRPr>
          </a:p>
          <a:p>
            <a:pPr marL="800100" marR="0" lvl="1" indent="-228600" algn="l" rtl="0">
              <a:lnSpc>
                <a:spcPct val="93000"/>
              </a:lnSpc>
              <a:spcBef>
                <a:spcPts val="0"/>
              </a:spcBef>
              <a:spcAft>
                <a:spcPts val="0"/>
              </a:spcAft>
              <a:buClr>
                <a:srgbClr val="000000"/>
              </a:buClr>
              <a:buSzPts val="1800"/>
              <a:buFont typeface="Arial"/>
              <a:buNone/>
            </a:pPr>
            <a:endParaRPr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800100" marR="0" lvl="1" indent="-342900" algn="l" rtl="0">
              <a:lnSpc>
                <a:spcPct val="93000"/>
              </a:lnSpc>
              <a:spcBef>
                <a:spcPts val="0"/>
              </a:spcBef>
              <a:spcAft>
                <a:spcPts val="0"/>
              </a:spcAft>
              <a:buClr>
                <a:srgbClr val="000000"/>
              </a:buClr>
              <a:buSzPts val="1800"/>
              <a:buFont typeface="Arial"/>
              <a:buChar char="•"/>
            </a:pPr>
            <a:r>
              <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Opening Remarks 			Camille Blake Fall</a:t>
            </a:r>
            <a:endParaRPr dirty="0">
              <a:latin typeface="Times New Roman" panose="02020603050405020304" pitchFamily="18" charset="0"/>
              <a:cs typeface="Times New Roman" panose="02020603050405020304" pitchFamily="18" charset="0"/>
            </a:endParaRPr>
          </a:p>
          <a:p>
            <a:pPr marL="742950" marR="0" lvl="1" indent="-285750" algn="l" rtl="0">
              <a:lnSpc>
                <a:spcPct val="93000"/>
              </a:lnSpc>
              <a:spcBef>
                <a:spcPts val="0"/>
              </a:spcBef>
              <a:spcAft>
                <a:spcPts val="0"/>
              </a:spcAft>
              <a:buNone/>
            </a:pPr>
            <a:endParaRPr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800100" marR="0" lvl="1" indent="-342900" algn="l" rtl="0">
              <a:lnSpc>
                <a:spcPct val="93000"/>
              </a:lnSpc>
              <a:spcBef>
                <a:spcPts val="0"/>
              </a:spcBef>
              <a:spcAft>
                <a:spcPts val="0"/>
              </a:spcAft>
              <a:buClr>
                <a:srgbClr val="000000"/>
              </a:buClr>
              <a:buSzPts val="1800"/>
              <a:buFont typeface="Arial"/>
              <a:buChar char="•"/>
            </a:pPr>
            <a:r>
              <a:rPr lang="en-US" dirty="0">
                <a:solidFill>
                  <a:schemeClr val="dk1"/>
                </a:solidFill>
                <a:latin typeface="Times New Roman" panose="02020603050405020304" pitchFamily="18" charset="0"/>
                <a:cs typeface="Times New Roman" panose="02020603050405020304" pitchFamily="18" charset="0"/>
                <a:sym typeface="Calibri"/>
              </a:rPr>
              <a:t>Purpose and Application Components	</a:t>
            </a:r>
            <a:r>
              <a:rPr lang="en-US" dirty="0" err="1">
                <a:solidFill>
                  <a:schemeClr val="dk1"/>
                </a:solidFill>
                <a:latin typeface="Times New Roman" panose="02020603050405020304" pitchFamily="18" charset="0"/>
                <a:cs typeface="Times New Roman" panose="02020603050405020304" pitchFamily="18" charset="0"/>
                <a:sym typeface="Calibri"/>
              </a:rPr>
              <a:t>Saroje</a:t>
            </a:r>
            <a:r>
              <a:rPr lang="en-US" dirty="0">
                <a:solidFill>
                  <a:schemeClr val="dk1"/>
                </a:solidFill>
                <a:latin typeface="Times New Roman" panose="02020603050405020304" pitchFamily="18" charset="0"/>
                <a:cs typeface="Times New Roman" panose="02020603050405020304" pitchFamily="18" charset="0"/>
                <a:sym typeface="Calibri"/>
              </a:rPr>
              <a:t> </a:t>
            </a:r>
            <a:r>
              <a:rPr lang="en-US" dirty="0" err="1">
                <a:solidFill>
                  <a:schemeClr val="dk1"/>
                </a:solidFill>
                <a:latin typeface="Times New Roman" panose="02020603050405020304" pitchFamily="18" charset="0"/>
                <a:cs typeface="Times New Roman" panose="02020603050405020304" pitchFamily="18" charset="0"/>
                <a:sym typeface="Calibri"/>
              </a:rPr>
              <a:t>Portious</a:t>
            </a:r>
            <a:endParaRPr lang="en-US" dirty="0">
              <a:solidFill>
                <a:schemeClr val="dk1"/>
              </a:solidFill>
              <a:latin typeface="Times New Roman" panose="02020603050405020304" pitchFamily="18" charset="0"/>
              <a:cs typeface="Times New Roman" panose="02020603050405020304" pitchFamily="18" charset="0"/>
              <a:sym typeface="Calibri"/>
            </a:endParaRPr>
          </a:p>
          <a:p>
            <a:pPr marL="800100" marR="0" lvl="1" indent="-342900" algn="l" rtl="0">
              <a:lnSpc>
                <a:spcPct val="93000"/>
              </a:lnSpc>
              <a:spcBef>
                <a:spcPts val="0"/>
              </a:spcBef>
              <a:spcAft>
                <a:spcPts val="0"/>
              </a:spcAft>
              <a:buClr>
                <a:srgbClr val="000000"/>
              </a:buClr>
              <a:buSzPts val="1800"/>
              <a:buFont typeface="Arial"/>
              <a:buChar char="•"/>
            </a:pPr>
            <a:endParaRPr lang="en-US" dirty="0">
              <a:solidFill>
                <a:schemeClr val="dk1"/>
              </a:solidFill>
              <a:latin typeface="Times New Roman" panose="02020603050405020304" pitchFamily="18" charset="0"/>
              <a:cs typeface="Times New Roman" panose="02020603050405020304" pitchFamily="18" charset="0"/>
              <a:sym typeface="Calibri"/>
            </a:endParaRPr>
          </a:p>
          <a:p>
            <a:pPr marL="800100" marR="0" lvl="1" indent="-342900" algn="l" rtl="0">
              <a:lnSpc>
                <a:spcPct val="93000"/>
              </a:lnSpc>
              <a:spcBef>
                <a:spcPts val="0"/>
              </a:spcBef>
              <a:spcAft>
                <a:spcPts val="0"/>
              </a:spcAft>
              <a:buClr>
                <a:srgbClr val="000000"/>
              </a:buClr>
              <a:buSzPts val="1800"/>
              <a:buFont typeface="Arial"/>
              <a:buChar char="•"/>
            </a:pPr>
            <a:r>
              <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Performance Measures and Data	David Mann</a:t>
            </a:r>
            <a:endParaRPr dirty="0">
              <a:latin typeface="Times New Roman" panose="02020603050405020304" pitchFamily="18" charset="0"/>
              <a:cs typeface="Times New Roman" panose="02020603050405020304" pitchFamily="18" charset="0"/>
            </a:endParaRPr>
          </a:p>
          <a:p>
            <a:pPr marL="800100" marR="0" lvl="1" indent="-228600" algn="l" rtl="0">
              <a:lnSpc>
                <a:spcPct val="93000"/>
              </a:lnSpc>
              <a:spcBef>
                <a:spcPts val="0"/>
              </a:spcBef>
              <a:spcAft>
                <a:spcPts val="0"/>
              </a:spcAft>
              <a:buClr>
                <a:srgbClr val="000000"/>
              </a:buClr>
              <a:buSzPts val="1800"/>
              <a:buFont typeface="Arial"/>
              <a:buNone/>
            </a:pPr>
            <a:endParaRPr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800100" marR="0" lvl="1" indent="-342900" algn="l" rtl="0">
              <a:lnSpc>
                <a:spcPct val="93000"/>
              </a:lnSpc>
              <a:spcBef>
                <a:spcPts val="0"/>
              </a:spcBef>
              <a:spcAft>
                <a:spcPts val="0"/>
              </a:spcAft>
              <a:buClr>
                <a:srgbClr val="000000"/>
              </a:buClr>
              <a:buSzPts val="1800"/>
              <a:buFont typeface="Arial"/>
              <a:buChar char="•"/>
            </a:pPr>
            <a:r>
              <a:rPr lang="en-US" dirty="0">
                <a:solidFill>
                  <a:schemeClr val="dk1"/>
                </a:solidFill>
                <a:latin typeface="Times New Roman" panose="02020603050405020304" pitchFamily="18" charset="0"/>
                <a:ea typeface="Calibri"/>
                <a:cs typeface="Times New Roman" panose="02020603050405020304" pitchFamily="18" charset="0"/>
                <a:sym typeface="Calibri"/>
              </a:rPr>
              <a:t>Budget and </a:t>
            </a:r>
            <a:r>
              <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Fiscal Activities		</a:t>
            </a:r>
            <a:r>
              <a:rPr lang="en-US" dirty="0">
                <a:solidFill>
                  <a:schemeClr val="dk1"/>
                </a:solidFill>
                <a:latin typeface="Times New Roman" panose="02020603050405020304" pitchFamily="18" charset="0"/>
                <a:ea typeface="Calibri"/>
                <a:cs typeface="Times New Roman" panose="02020603050405020304" pitchFamily="18" charset="0"/>
                <a:sym typeface="Calibri"/>
              </a:rPr>
              <a:t>Shirlene Carr</a:t>
            </a:r>
            <a:endParaRPr dirty="0">
              <a:latin typeface="Times New Roman" panose="02020603050405020304" pitchFamily="18" charset="0"/>
              <a:cs typeface="Times New Roman" panose="02020603050405020304" pitchFamily="18" charset="0"/>
            </a:endParaRPr>
          </a:p>
          <a:p>
            <a:pPr marL="742950" marR="0" lvl="1" indent="-285750" algn="l" rtl="0">
              <a:lnSpc>
                <a:spcPct val="93000"/>
              </a:lnSpc>
              <a:spcBef>
                <a:spcPts val="0"/>
              </a:spcBef>
              <a:spcAft>
                <a:spcPts val="0"/>
              </a:spcAft>
              <a:buNone/>
            </a:pPr>
            <a:endParaRPr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800100" marR="0" lvl="1" indent="-342900" algn="l" rtl="0">
              <a:lnSpc>
                <a:spcPct val="93000"/>
              </a:lnSpc>
              <a:spcBef>
                <a:spcPts val="0"/>
              </a:spcBef>
              <a:spcAft>
                <a:spcPts val="0"/>
              </a:spcAft>
              <a:buClr>
                <a:srgbClr val="000000"/>
              </a:buClr>
              <a:buSzPts val="1800"/>
              <a:buFont typeface="Arial"/>
              <a:buChar char="•"/>
            </a:pPr>
            <a:r>
              <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Q&amp;A				All</a:t>
            </a:r>
          </a:p>
          <a:p>
            <a:pPr marL="800100" marR="0" lvl="1" indent="-342900" algn="l" rtl="0">
              <a:lnSpc>
                <a:spcPct val="93000"/>
              </a:lnSpc>
              <a:spcBef>
                <a:spcPts val="0"/>
              </a:spcBef>
              <a:spcAft>
                <a:spcPts val="0"/>
              </a:spcAft>
              <a:buClr>
                <a:srgbClr val="000000"/>
              </a:buClr>
              <a:buSzPts val="1800"/>
              <a:buFont typeface="Arial"/>
              <a:buChar char="•"/>
            </a:pPr>
            <a:endParaRPr lang="en-US" dirty="0">
              <a:solidFill>
                <a:schemeClr val="dk1"/>
              </a:solidFill>
              <a:latin typeface="Times New Roman" panose="02020603050405020304" pitchFamily="18" charset="0"/>
              <a:cs typeface="Times New Roman" panose="02020603050405020304" pitchFamily="18" charset="0"/>
              <a:sym typeface="Calibri"/>
            </a:endParaRPr>
          </a:p>
          <a:p>
            <a:pPr marL="800100" marR="0" lvl="1" indent="-342900" algn="l" rtl="0">
              <a:lnSpc>
                <a:spcPct val="93000"/>
              </a:lnSpc>
              <a:spcBef>
                <a:spcPts val="0"/>
              </a:spcBef>
              <a:spcAft>
                <a:spcPts val="0"/>
              </a:spcAft>
              <a:buClr>
                <a:srgbClr val="000000"/>
              </a:buClr>
              <a:buSzPts val="1800"/>
              <a:buFont typeface="Arial"/>
              <a:buChar char="•"/>
            </a:pPr>
            <a:r>
              <a:rPr lang="en-US" dirty="0">
                <a:solidFill>
                  <a:schemeClr val="dk1"/>
                </a:solidFill>
                <a:latin typeface="Times New Roman" panose="02020603050405020304" pitchFamily="18" charset="0"/>
                <a:cs typeface="Times New Roman" panose="02020603050405020304" pitchFamily="18" charset="0"/>
                <a:sym typeface="Calibri"/>
              </a:rPr>
              <a:t>Closing				Camille Blake Fall</a:t>
            </a:r>
            <a:endParaRPr dirty="0">
              <a:latin typeface="Times New Roman" panose="02020603050405020304" pitchFamily="18" charset="0"/>
              <a:cs typeface="Times New Roman" panose="02020603050405020304" pitchFamily="18" charset="0"/>
            </a:endParaRPr>
          </a:p>
        </p:txBody>
      </p:sp>
      <p:cxnSp>
        <p:nvCxnSpPr>
          <p:cNvPr id="179" name="Google Shape;179;p4"/>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180" name="Google Shape;180;p4"/>
          <p:cNvSpPr txBox="1"/>
          <p:nvPr/>
        </p:nvSpPr>
        <p:spPr>
          <a:xfrm>
            <a:off x="-762000" y="6006306"/>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98A0D726-5E60-18E9-916C-4EA92A3C53F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4"/>
          <p:cNvSpPr txBox="1">
            <a:spLocks noGrp="1"/>
          </p:cNvSpPr>
          <p:nvPr>
            <p:ph type="title"/>
          </p:nvPr>
        </p:nvSpPr>
        <p:spPr>
          <a:xfrm>
            <a:off x="457200" y="274638"/>
            <a:ext cx="8229600" cy="1022262"/>
          </a:xfrm>
          <a:prstGeom prst="rect">
            <a:avLst/>
          </a:prstGeom>
          <a:noFill/>
          <a:ln>
            <a:noFill/>
          </a:ln>
        </p:spPr>
        <p:txBody>
          <a:bodyPr spcFirstLastPara="1" wrap="square" lIns="90000" tIns="45000" rIns="90000" bIns="45000" anchor="t" anchorCtr="0">
            <a:noAutofit/>
          </a:bodyPr>
          <a:lstStyle/>
          <a:p>
            <a:pPr marL="0" lvl="0" indent="0"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MDH 432F</a:t>
            </a:r>
            <a:endParaRPr u="sng" dirty="0">
              <a:latin typeface="Times New Roman" panose="02020603050405020304" pitchFamily="18" charset="0"/>
              <a:cs typeface="Times New Roman" panose="02020603050405020304" pitchFamily="18" charset="0"/>
            </a:endParaRPr>
          </a:p>
        </p:txBody>
      </p:sp>
      <p:sp>
        <p:nvSpPr>
          <p:cNvPr id="403" name="Google Shape;403;p24"/>
          <p:cNvSpPr txBox="1"/>
          <p:nvPr/>
        </p:nvSpPr>
        <p:spPr>
          <a:xfrm>
            <a:off x="462776" y="1152371"/>
            <a:ext cx="8229600" cy="452596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080"/>
              <a:buFont typeface="Arial"/>
              <a:buNone/>
            </a:pPr>
            <a:endParaRPr sz="2400">
              <a:solidFill>
                <a:srgbClr val="000000"/>
              </a:solidFill>
              <a:latin typeface="Calibri"/>
              <a:ea typeface="Calibri"/>
              <a:cs typeface="Calibri"/>
              <a:sym typeface="Calibri"/>
            </a:endParaRPr>
          </a:p>
        </p:txBody>
      </p:sp>
      <p:cxnSp>
        <p:nvCxnSpPr>
          <p:cNvPr id="405" name="Google Shape;405;p24"/>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406" name="Google Shape;406;p24"/>
          <p:cNvSpPr txBox="1"/>
          <p:nvPr/>
        </p:nvSpPr>
        <p:spPr>
          <a:xfrm>
            <a:off x="247135" y="6157199"/>
            <a:ext cx="5906530"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dirty="0">
                <a:solidFill>
                  <a:schemeClr val="dk1"/>
                </a:solidFill>
                <a:latin typeface="Calibri"/>
                <a:ea typeface="Calibri"/>
                <a:cs typeface="Calibri"/>
                <a:sym typeface="Calibri"/>
              </a:rPr>
            </a:br>
            <a:r>
              <a:rPr lang="en-US" sz="1600" b="1" dirty="0">
                <a:solidFill>
                  <a:schemeClr val="dk1"/>
                </a:solidFill>
                <a:latin typeface="Calibri"/>
                <a:ea typeface="Calibri"/>
                <a:cs typeface="Calibri"/>
                <a:sym typeface="Calibri"/>
              </a:rPr>
              <a:t>Office of Minority Health and Health Disparities</a:t>
            </a:r>
            <a:br>
              <a:rPr lang="en-US" sz="1600" dirty="0">
                <a:solidFill>
                  <a:schemeClr val="dk1"/>
                </a:solidFill>
                <a:latin typeface="Calibri"/>
                <a:ea typeface="Calibri"/>
                <a:cs typeface="Calibri"/>
                <a:sym typeface="Calibri"/>
              </a:rPr>
            </a:b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pic>
        <p:nvPicPr>
          <p:cNvPr id="407" name="Google Shape;407;p24"/>
          <p:cNvPicPr preferRelativeResize="0"/>
          <p:nvPr/>
        </p:nvPicPr>
        <p:blipFill rotWithShape="1">
          <a:blip r:embed="rId3">
            <a:alphaModFix/>
          </a:blip>
          <a:srcRect/>
          <a:stretch/>
        </p:blipFill>
        <p:spPr>
          <a:xfrm>
            <a:off x="1282418" y="1444020"/>
            <a:ext cx="7398806" cy="5001707"/>
          </a:xfrm>
          <a:prstGeom prst="rect">
            <a:avLst/>
          </a:prstGeom>
          <a:noFill/>
          <a:ln>
            <a:noFill/>
          </a:ln>
        </p:spPr>
      </p:pic>
      <p:sp>
        <p:nvSpPr>
          <p:cNvPr id="2" name="Slide Number Placeholder 1">
            <a:extLst>
              <a:ext uri="{FF2B5EF4-FFF2-40B4-BE49-F238E27FC236}">
                <a16:creationId xmlns:a16="http://schemas.microsoft.com/office/drawing/2014/main" id="{2CA3B879-C67A-AF3A-7A4A-59467C1D344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5"/>
          <p:cNvSpPr txBox="1">
            <a:spLocks noGrp="1"/>
          </p:cNvSpPr>
          <p:nvPr>
            <p:ph type="title"/>
          </p:nvPr>
        </p:nvSpPr>
        <p:spPr>
          <a:xfrm>
            <a:off x="457200" y="274638"/>
            <a:ext cx="8229600" cy="861120"/>
          </a:xfrm>
          <a:prstGeom prst="rect">
            <a:avLst/>
          </a:prstGeom>
          <a:noFill/>
          <a:ln>
            <a:noFill/>
          </a:ln>
        </p:spPr>
        <p:txBody>
          <a:bodyPr spcFirstLastPara="1" wrap="square" lIns="90000" tIns="45000" rIns="90000" bIns="45000" anchor="t" anchorCtr="0">
            <a:noAutofit/>
          </a:bodyPr>
          <a:lstStyle/>
          <a:p>
            <a:pPr marL="0" lvl="0" indent="0"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MDH 432G</a:t>
            </a:r>
            <a:endParaRPr u="sng" dirty="0">
              <a:latin typeface="Times New Roman" panose="02020603050405020304" pitchFamily="18" charset="0"/>
              <a:cs typeface="Times New Roman" panose="02020603050405020304" pitchFamily="18" charset="0"/>
            </a:endParaRPr>
          </a:p>
        </p:txBody>
      </p:sp>
      <p:sp>
        <p:nvSpPr>
          <p:cNvPr id="414" name="Google Shape;414;p25"/>
          <p:cNvSpPr txBox="1"/>
          <p:nvPr/>
        </p:nvSpPr>
        <p:spPr>
          <a:xfrm>
            <a:off x="441158" y="1444020"/>
            <a:ext cx="8229600" cy="452596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080"/>
              <a:buFont typeface="Arial"/>
              <a:buNone/>
            </a:pPr>
            <a:endParaRPr sz="2400">
              <a:solidFill>
                <a:srgbClr val="000000"/>
              </a:solidFill>
              <a:latin typeface="Calibri"/>
              <a:ea typeface="Calibri"/>
              <a:cs typeface="Calibri"/>
              <a:sym typeface="Calibri"/>
            </a:endParaRPr>
          </a:p>
        </p:txBody>
      </p:sp>
      <p:sp>
        <p:nvSpPr>
          <p:cNvPr id="416" name="Google Shape;416;p25"/>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pic>
        <p:nvPicPr>
          <p:cNvPr id="417" name="Google Shape;417;p25"/>
          <p:cNvPicPr preferRelativeResize="0"/>
          <p:nvPr/>
        </p:nvPicPr>
        <p:blipFill rotWithShape="1">
          <a:blip r:embed="rId3">
            <a:alphaModFix/>
          </a:blip>
          <a:srcRect/>
          <a:stretch/>
        </p:blipFill>
        <p:spPr>
          <a:xfrm>
            <a:off x="609604" y="1137258"/>
            <a:ext cx="8534396" cy="4410370"/>
          </a:xfrm>
          <a:prstGeom prst="rect">
            <a:avLst/>
          </a:prstGeom>
          <a:noFill/>
          <a:ln>
            <a:noFill/>
          </a:ln>
        </p:spPr>
      </p:pic>
      <p:cxnSp>
        <p:nvCxnSpPr>
          <p:cNvPr id="418" name="Google Shape;418;p25"/>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id="{A5B1B2C3-A652-5A31-1799-19B8E33386B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6"/>
          <p:cNvSpPr txBox="1">
            <a:spLocks noGrp="1"/>
          </p:cNvSpPr>
          <p:nvPr>
            <p:ph type="title"/>
          </p:nvPr>
        </p:nvSpPr>
        <p:spPr>
          <a:xfrm>
            <a:off x="457200" y="274638"/>
            <a:ext cx="8229600" cy="722914"/>
          </a:xfrm>
          <a:prstGeom prst="rect">
            <a:avLst/>
          </a:prstGeom>
          <a:noFill/>
          <a:ln>
            <a:noFill/>
          </a:ln>
        </p:spPr>
        <p:txBody>
          <a:bodyPr spcFirstLastPara="1" wrap="square" lIns="90000" tIns="45000" rIns="90000" bIns="45000" anchor="t" anchorCtr="0">
            <a:noAutofit/>
          </a:bodyPr>
          <a:lstStyle/>
          <a:p>
            <a:pPr marL="0" lvl="0" indent="0"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MDH 432H</a:t>
            </a:r>
            <a:endParaRPr u="sng" dirty="0">
              <a:latin typeface="Times New Roman" panose="02020603050405020304" pitchFamily="18" charset="0"/>
              <a:cs typeface="Times New Roman" panose="02020603050405020304" pitchFamily="18" charset="0"/>
            </a:endParaRPr>
          </a:p>
        </p:txBody>
      </p:sp>
      <p:sp>
        <p:nvSpPr>
          <p:cNvPr id="425" name="Google Shape;425;p26"/>
          <p:cNvSpPr txBox="1"/>
          <p:nvPr/>
        </p:nvSpPr>
        <p:spPr>
          <a:xfrm>
            <a:off x="441158" y="1444020"/>
            <a:ext cx="8229600" cy="452596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080"/>
              <a:buFont typeface="Arial"/>
              <a:buNone/>
            </a:pPr>
            <a:endParaRPr sz="2400">
              <a:solidFill>
                <a:srgbClr val="000000"/>
              </a:solidFill>
              <a:latin typeface="Calibri"/>
              <a:ea typeface="Calibri"/>
              <a:cs typeface="Calibri"/>
              <a:sym typeface="Calibri"/>
            </a:endParaRPr>
          </a:p>
        </p:txBody>
      </p:sp>
      <p:cxnSp>
        <p:nvCxnSpPr>
          <p:cNvPr id="427" name="Google Shape;427;p26"/>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428" name="Google Shape;428;p26"/>
          <p:cNvSpPr txBox="1"/>
          <p:nvPr/>
        </p:nvSpPr>
        <p:spPr>
          <a:xfrm>
            <a:off x="-838200" y="6227804"/>
            <a:ext cx="7354887" cy="357649"/>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dirty="0">
                <a:solidFill>
                  <a:schemeClr val="dk1"/>
                </a:solidFill>
                <a:latin typeface="Calibri"/>
                <a:ea typeface="Calibri"/>
                <a:cs typeface="Calibri"/>
                <a:sym typeface="Calibri"/>
              </a:rPr>
            </a:br>
            <a:r>
              <a:rPr lang="en-US" sz="1600" b="1" dirty="0">
                <a:solidFill>
                  <a:schemeClr val="dk1"/>
                </a:solidFill>
                <a:latin typeface="Calibri"/>
                <a:ea typeface="Calibri"/>
                <a:cs typeface="Calibri"/>
                <a:sym typeface="Calibri"/>
              </a:rPr>
              <a:t>Office of Minority Health and Health Disparities</a:t>
            </a:r>
            <a:br>
              <a:rPr lang="en-US" sz="1600" dirty="0">
                <a:solidFill>
                  <a:schemeClr val="dk1"/>
                </a:solidFill>
                <a:latin typeface="Calibri"/>
                <a:ea typeface="Calibri"/>
                <a:cs typeface="Calibri"/>
                <a:sym typeface="Calibri"/>
              </a:rPr>
            </a:b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pic>
        <p:nvPicPr>
          <p:cNvPr id="429" name="Google Shape;429;p26"/>
          <p:cNvPicPr preferRelativeResize="0"/>
          <p:nvPr/>
        </p:nvPicPr>
        <p:blipFill rotWithShape="1">
          <a:blip r:embed="rId3">
            <a:alphaModFix/>
          </a:blip>
          <a:srcRect/>
          <a:stretch/>
        </p:blipFill>
        <p:spPr>
          <a:xfrm>
            <a:off x="304801" y="1444021"/>
            <a:ext cx="8610600" cy="5070608"/>
          </a:xfrm>
          <a:prstGeom prst="rect">
            <a:avLst/>
          </a:prstGeom>
          <a:noFill/>
          <a:ln>
            <a:noFill/>
          </a:ln>
        </p:spPr>
      </p:pic>
      <p:sp>
        <p:nvSpPr>
          <p:cNvPr id="2" name="Slide Number Placeholder 1">
            <a:extLst>
              <a:ext uri="{FF2B5EF4-FFF2-40B4-BE49-F238E27FC236}">
                <a16:creationId xmlns:a16="http://schemas.microsoft.com/office/drawing/2014/main" id="{05FFB687-D202-5537-7AA0-96F0F4887C8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8"/>
          <p:cNvSpPr txBox="1">
            <a:spLocks noGrp="1"/>
          </p:cNvSpPr>
          <p:nvPr>
            <p:ph type="title"/>
          </p:nvPr>
        </p:nvSpPr>
        <p:spPr>
          <a:xfrm>
            <a:off x="457200" y="274638"/>
            <a:ext cx="8229600" cy="804519"/>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Question and Answer Session Start</a:t>
            </a:r>
            <a:endParaRPr u="sng" dirty="0">
              <a:latin typeface="Times New Roman" panose="02020603050405020304" pitchFamily="18" charset="0"/>
              <a:cs typeface="Times New Roman" panose="02020603050405020304" pitchFamily="18" charset="0"/>
            </a:endParaRPr>
          </a:p>
        </p:txBody>
      </p:sp>
      <p:sp>
        <p:nvSpPr>
          <p:cNvPr id="447" name="Google Shape;447;p28"/>
          <p:cNvSpPr txBox="1"/>
          <p:nvPr/>
        </p:nvSpPr>
        <p:spPr>
          <a:xfrm>
            <a:off x="457200" y="1036637"/>
            <a:ext cx="8229600" cy="4525963"/>
          </a:xfrm>
          <a:prstGeom prst="rect">
            <a:avLst/>
          </a:prstGeom>
          <a:noFill/>
          <a:ln>
            <a:noFill/>
          </a:ln>
        </p:spPr>
        <p:txBody>
          <a:bodyPr spcFirstLastPara="1" wrap="square" lIns="90000" tIns="45000" rIns="90000" bIns="45000" anchor="t" anchorCtr="0">
            <a:noAutofit/>
          </a:bodyPr>
          <a:lstStyle/>
          <a:p>
            <a:pPr marL="0" marR="0" lvl="0" indent="0" algn="ctr" rtl="0">
              <a:lnSpc>
                <a:spcPct val="93000"/>
              </a:lnSpc>
              <a:spcBef>
                <a:spcPts val="0"/>
              </a:spcBef>
              <a:spcAft>
                <a:spcPts val="0"/>
              </a:spcAft>
              <a:buClr>
                <a:srgbClr val="000000"/>
              </a:buClr>
              <a:buSzPts val="4400"/>
              <a:buFont typeface="Times New Roman"/>
              <a:buNone/>
            </a:pPr>
            <a:endParaRPr lang="en-US" sz="4400" dirty="0">
              <a:solidFill>
                <a:schemeClr val="dk1"/>
              </a:solidFill>
              <a:latin typeface="Times New Roman" panose="02020603050405020304" pitchFamily="18" charset="0"/>
              <a:ea typeface="Calibri"/>
              <a:cs typeface="Times New Roman" panose="02020603050405020304" pitchFamily="18" charset="0"/>
              <a:sym typeface="Calibri"/>
            </a:endParaRPr>
          </a:p>
          <a:p>
            <a:pPr marL="0" marR="0" lvl="0" indent="0" algn="ctr" rtl="0">
              <a:lnSpc>
                <a:spcPct val="93000"/>
              </a:lnSpc>
              <a:spcBef>
                <a:spcPts val="0"/>
              </a:spcBef>
              <a:spcAft>
                <a:spcPts val="0"/>
              </a:spcAft>
              <a:buClr>
                <a:srgbClr val="000000"/>
              </a:buClr>
              <a:buSzPts val="2400"/>
              <a:buFont typeface="Times New Roman"/>
              <a:buNone/>
            </a:pPr>
            <a:endParaRPr sz="2400" dirty="0">
              <a:solidFill>
                <a:schemeClr val="dk1"/>
              </a:solidFill>
              <a:latin typeface="Times New Roman" panose="02020603050405020304" pitchFamily="18" charset="0"/>
              <a:ea typeface="Calibri"/>
              <a:cs typeface="Times New Roman" panose="02020603050405020304" pitchFamily="18" charset="0"/>
              <a:sym typeface="Calibri"/>
            </a:endParaRPr>
          </a:p>
        </p:txBody>
      </p:sp>
      <p:cxnSp>
        <p:nvCxnSpPr>
          <p:cNvPr id="449" name="Google Shape;449;p28"/>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450" name="Google Shape;450;p28"/>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FF1CFF3C-9849-90AA-1EC8-E7A5543B4D9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53</a:t>
            </a:fld>
            <a:endParaRPr lang="en-US"/>
          </a:p>
        </p:txBody>
      </p:sp>
    </p:spTree>
    <p:extLst>
      <p:ext uri="{BB962C8B-B14F-4D97-AF65-F5344CB8AC3E}">
        <p14:creationId xmlns:p14="http://schemas.microsoft.com/office/powerpoint/2010/main" val="31599968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8"/>
          <p:cNvSpPr txBox="1">
            <a:spLocks noGrp="1"/>
          </p:cNvSpPr>
          <p:nvPr>
            <p:ph type="title"/>
          </p:nvPr>
        </p:nvSpPr>
        <p:spPr>
          <a:xfrm>
            <a:off x="457200" y="274638"/>
            <a:ext cx="8229600" cy="804519"/>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Question and Answer Session End</a:t>
            </a:r>
            <a:endParaRPr u="sng" dirty="0">
              <a:latin typeface="Times New Roman" panose="02020603050405020304" pitchFamily="18" charset="0"/>
              <a:cs typeface="Times New Roman" panose="02020603050405020304" pitchFamily="18" charset="0"/>
            </a:endParaRPr>
          </a:p>
        </p:txBody>
      </p:sp>
      <p:sp>
        <p:nvSpPr>
          <p:cNvPr id="447" name="Google Shape;447;p28"/>
          <p:cNvSpPr txBox="1"/>
          <p:nvPr/>
        </p:nvSpPr>
        <p:spPr>
          <a:xfrm>
            <a:off x="457200" y="1036637"/>
            <a:ext cx="8229600" cy="4525963"/>
          </a:xfrm>
          <a:prstGeom prst="rect">
            <a:avLst/>
          </a:prstGeom>
          <a:noFill/>
          <a:ln>
            <a:noFill/>
          </a:ln>
        </p:spPr>
        <p:txBody>
          <a:bodyPr spcFirstLastPara="1" wrap="square" lIns="90000" tIns="45000" rIns="90000" bIns="45000" anchor="t" anchorCtr="0">
            <a:noAutofit/>
          </a:bodyPr>
          <a:lstStyle/>
          <a:p>
            <a:pPr marL="0" marR="0" lvl="0" indent="0" algn="ctr" rtl="0">
              <a:lnSpc>
                <a:spcPct val="93000"/>
              </a:lnSpc>
              <a:spcBef>
                <a:spcPts val="0"/>
              </a:spcBef>
              <a:spcAft>
                <a:spcPts val="0"/>
              </a:spcAft>
              <a:buClr>
                <a:srgbClr val="000000"/>
              </a:buClr>
              <a:buSzPts val="4400"/>
              <a:buFont typeface="Times New Roman"/>
              <a:buNone/>
            </a:pPr>
            <a:endParaRPr lang="en-US" sz="4400" dirty="0">
              <a:solidFill>
                <a:schemeClr val="dk1"/>
              </a:solidFill>
              <a:latin typeface="Times New Roman" panose="02020603050405020304" pitchFamily="18" charset="0"/>
              <a:ea typeface="Calibri"/>
              <a:cs typeface="Times New Roman" panose="02020603050405020304" pitchFamily="18" charset="0"/>
              <a:sym typeface="Calibri"/>
            </a:endParaRPr>
          </a:p>
          <a:p>
            <a:pPr marL="0" marR="0" lvl="0" indent="0" algn="ctr" rtl="0">
              <a:lnSpc>
                <a:spcPct val="93000"/>
              </a:lnSpc>
              <a:spcBef>
                <a:spcPts val="0"/>
              </a:spcBef>
              <a:spcAft>
                <a:spcPts val="0"/>
              </a:spcAft>
              <a:buClr>
                <a:srgbClr val="000000"/>
              </a:buClr>
              <a:buSzPts val="2400"/>
              <a:buFont typeface="Times New Roman"/>
              <a:buNone/>
            </a:pPr>
            <a:endParaRPr sz="2400" dirty="0">
              <a:solidFill>
                <a:schemeClr val="dk1"/>
              </a:solidFill>
              <a:latin typeface="Times New Roman" panose="02020603050405020304" pitchFamily="18" charset="0"/>
              <a:ea typeface="Calibri"/>
              <a:cs typeface="Times New Roman" panose="02020603050405020304" pitchFamily="18" charset="0"/>
              <a:sym typeface="Calibri"/>
            </a:endParaRPr>
          </a:p>
        </p:txBody>
      </p:sp>
      <p:cxnSp>
        <p:nvCxnSpPr>
          <p:cNvPr id="449" name="Google Shape;449;p28"/>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450" name="Google Shape;450;p28"/>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6A0E84D8-AA11-3716-4F46-92BA52F423E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txBox="1">
            <a:spLocks noGrp="1"/>
          </p:cNvSpPr>
          <p:nvPr>
            <p:ph type="title"/>
          </p:nvPr>
        </p:nvSpPr>
        <p:spPr>
          <a:xfrm>
            <a:off x="457200" y="0"/>
            <a:ext cx="8229600" cy="1295400"/>
          </a:xfrm>
          <a:prstGeom prst="rect">
            <a:avLst/>
          </a:prstGeom>
          <a:noFill/>
          <a:ln>
            <a:noFill/>
          </a:ln>
        </p:spPr>
        <p:txBody>
          <a:bodyPr spcFirstLastPara="1" wrap="square" lIns="90000" tIns="45000" rIns="90000" bIns="45000" anchor="t" anchorCtr="0">
            <a:noAutofit/>
          </a:bodyPr>
          <a:lstStyle/>
          <a:p>
            <a:pPr marL="0" lvl="0" indent="0" rtl="0">
              <a:lnSpc>
                <a:spcPct val="100000"/>
              </a:lnSpc>
              <a:spcBef>
                <a:spcPts val="0"/>
              </a:spcBef>
              <a:spcAft>
                <a:spcPts val="0"/>
              </a:spcAft>
              <a:buNone/>
            </a:pPr>
            <a:r>
              <a:rPr lang="en-US" b="1" u="sng" dirty="0">
                <a:latin typeface="Times New Roman" panose="02020603050405020304" pitchFamily="18" charset="0"/>
                <a:cs typeface="Times New Roman" panose="02020603050405020304" pitchFamily="18" charset="0"/>
              </a:rPr>
              <a:t>Closing Remarks</a:t>
            </a:r>
            <a:br>
              <a:rPr lang="en-US" sz="2400" b="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MHHD Director: Camille Blake Fall</a:t>
            </a:r>
            <a:endParaRPr sz="2800" b="1" i="1" dirty="0">
              <a:latin typeface="Times New Roman" panose="02020603050405020304" pitchFamily="18" charset="0"/>
              <a:cs typeface="Times New Roman" panose="02020603050405020304" pitchFamily="18" charset="0"/>
            </a:endParaRPr>
          </a:p>
        </p:txBody>
      </p:sp>
      <p:cxnSp>
        <p:nvCxnSpPr>
          <p:cNvPr id="179" name="Google Shape;179;p4"/>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180" name="Google Shape;180;p4"/>
          <p:cNvSpPr txBox="1"/>
          <p:nvPr/>
        </p:nvSpPr>
        <p:spPr>
          <a:xfrm>
            <a:off x="-762000" y="6006306"/>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dirty="0">
                <a:solidFill>
                  <a:schemeClr val="dk1"/>
                </a:solidFill>
                <a:latin typeface="Calibri"/>
                <a:ea typeface="Calibri"/>
                <a:cs typeface="Calibri"/>
                <a:sym typeface="Calibri"/>
              </a:rPr>
            </a:br>
            <a:r>
              <a:rPr lang="en-US" sz="1600" b="1" dirty="0">
                <a:solidFill>
                  <a:schemeClr val="dk1"/>
                </a:solidFill>
                <a:latin typeface="Calibri"/>
                <a:ea typeface="Calibri"/>
                <a:cs typeface="Calibri"/>
                <a:sym typeface="Calibri"/>
              </a:rPr>
              <a:t>Office of Minority Health and Health Disparities</a:t>
            </a:r>
            <a:br>
              <a:rPr lang="en-US" sz="1600" dirty="0">
                <a:solidFill>
                  <a:schemeClr val="dk1"/>
                </a:solidFill>
                <a:latin typeface="Calibri"/>
                <a:ea typeface="Calibri"/>
                <a:cs typeface="Calibri"/>
                <a:sym typeface="Calibri"/>
              </a:rPr>
            </a:b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8D3E3E2D-D33E-07C3-437A-06D0A5F3B64C}"/>
              </a:ext>
            </a:extLst>
          </p:cNvPr>
          <p:cNvSpPr txBox="1"/>
          <p:nvPr/>
        </p:nvSpPr>
        <p:spPr>
          <a:xfrm>
            <a:off x="805758" y="1667470"/>
            <a:ext cx="7881042" cy="350865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Office of Minority Health &amp; Health Disparities (MHHD)</a:t>
            </a:r>
          </a:p>
          <a:p>
            <a:endParaRPr lang="en-US"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Our promise to you is that we will work to provide exceptional customer service at every opportunity to every person.</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Your success is our success and the success of the health and well-being of all Marylanders.</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Thank you for your time and commitment. It’s a pleasure to partner with you to continue the fight to reduce health disparities and to promote health equity</a:t>
            </a:r>
          </a:p>
        </p:txBody>
      </p:sp>
      <p:sp>
        <p:nvSpPr>
          <p:cNvPr id="2" name="Slide Number Placeholder 1">
            <a:extLst>
              <a:ext uri="{FF2B5EF4-FFF2-40B4-BE49-F238E27FC236}">
                <a16:creationId xmlns:a16="http://schemas.microsoft.com/office/drawing/2014/main" id="{2531E379-D4AE-F7B2-7AB4-2047B58EC92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55</a:t>
            </a:fld>
            <a:endParaRPr lang="en-US"/>
          </a:p>
        </p:txBody>
      </p:sp>
    </p:spTree>
    <p:extLst>
      <p:ext uri="{BB962C8B-B14F-4D97-AF65-F5344CB8AC3E}">
        <p14:creationId xmlns:p14="http://schemas.microsoft.com/office/powerpoint/2010/main" val="1468257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8"/>
          <p:cNvSpPr txBox="1">
            <a:spLocks noGrp="1"/>
          </p:cNvSpPr>
          <p:nvPr>
            <p:ph type="title"/>
          </p:nvPr>
        </p:nvSpPr>
        <p:spPr>
          <a:xfrm>
            <a:off x="457200" y="274638"/>
            <a:ext cx="8229600" cy="804519"/>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Pre-Application Webinar End</a:t>
            </a:r>
            <a:endParaRPr u="sng" dirty="0">
              <a:latin typeface="Times New Roman" panose="02020603050405020304" pitchFamily="18" charset="0"/>
              <a:cs typeface="Times New Roman" panose="02020603050405020304" pitchFamily="18" charset="0"/>
            </a:endParaRPr>
          </a:p>
        </p:txBody>
      </p:sp>
      <p:sp>
        <p:nvSpPr>
          <p:cNvPr id="447" name="Google Shape;447;p28"/>
          <p:cNvSpPr txBox="1"/>
          <p:nvPr/>
        </p:nvSpPr>
        <p:spPr>
          <a:xfrm>
            <a:off x="457200" y="1588203"/>
            <a:ext cx="8229600" cy="4226291"/>
          </a:xfrm>
          <a:prstGeom prst="rect">
            <a:avLst/>
          </a:prstGeom>
          <a:noFill/>
          <a:ln>
            <a:noFill/>
          </a:ln>
        </p:spPr>
        <p:txBody>
          <a:bodyPr spcFirstLastPara="1" wrap="square" lIns="90000" tIns="45000" rIns="90000" bIns="45000" anchor="t" anchorCtr="0">
            <a:noAutofit/>
          </a:bodyPr>
          <a:lstStyle/>
          <a:p>
            <a:pPr marL="0" marR="0" lvl="0" indent="0" algn="ctr" rtl="0">
              <a:lnSpc>
                <a:spcPct val="93000"/>
              </a:lnSpc>
              <a:spcBef>
                <a:spcPts val="0"/>
              </a:spcBef>
              <a:spcAft>
                <a:spcPts val="0"/>
              </a:spcAft>
              <a:buClr>
                <a:srgbClr val="000000"/>
              </a:buClr>
              <a:buSzPts val="4400"/>
              <a:buFont typeface="Times New Roman"/>
              <a:buNone/>
            </a:pPr>
            <a:r>
              <a:rPr lang="en-US" sz="4400" dirty="0">
                <a:solidFill>
                  <a:schemeClr val="dk1"/>
                </a:solidFill>
                <a:latin typeface="Times New Roman" panose="02020603050405020304" pitchFamily="18" charset="0"/>
                <a:ea typeface="Calibri"/>
                <a:cs typeface="Times New Roman" panose="02020603050405020304" pitchFamily="18" charset="0"/>
                <a:sym typeface="Calibri"/>
              </a:rPr>
              <a:t>Thank You</a:t>
            </a:r>
            <a:endParaRPr dirty="0">
              <a:latin typeface="Times New Roman" panose="02020603050405020304" pitchFamily="18" charset="0"/>
              <a:ea typeface="Calibri"/>
              <a:cs typeface="Times New Roman" panose="02020603050405020304" pitchFamily="18" charset="0"/>
              <a:sym typeface="Calibri"/>
            </a:endParaRPr>
          </a:p>
          <a:p>
            <a:pPr marL="0" marR="0" lvl="0" indent="0" algn="ctr" rtl="0">
              <a:lnSpc>
                <a:spcPct val="93000"/>
              </a:lnSpc>
              <a:spcBef>
                <a:spcPts val="0"/>
              </a:spcBef>
              <a:spcAft>
                <a:spcPts val="0"/>
              </a:spcAft>
              <a:buClr>
                <a:srgbClr val="000000"/>
              </a:buClr>
              <a:buSzPts val="4400"/>
              <a:buFont typeface="Times New Roman"/>
              <a:buNone/>
            </a:pPr>
            <a:endParaRPr lang="en-US" sz="2000" dirty="0">
              <a:solidFill>
                <a:schemeClr val="dk1"/>
              </a:solidFill>
              <a:latin typeface="Times New Roman" panose="02020603050405020304" pitchFamily="18" charset="0"/>
              <a:ea typeface="Calibri"/>
              <a:cs typeface="Times New Roman" panose="02020603050405020304" pitchFamily="18" charset="0"/>
              <a:sym typeface="Calibri"/>
            </a:endParaRPr>
          </a:p>
          <a:p>
            <a:pPr marL="0" marR="0" lvl="0" indent="0" algn="ctr" rtl="0">
              <a:lnSpc>
                <a:spcPct val="93000"/>
              </a:lnSpc>
              <a:spcBef>
                <a:spcPts val="0"/>
              </a:spcBef>
              <a:spcAft>
                <a:spcPts val="0"/>
              </a:spcAft>
              <a:buClr>
                <a:srgbClr val="000000"/>
              </a:buClr>
              <a:buSzPts val="2400"/>
              <a:buFont typeface="Times New Roman"/>
              <a:buNone/>
            </a:pPr>
            <a:endParaRPr sz="2400" dirty="0">
              <a:solidFill>
                <a:schemeClr val="dk1"/>
              </a:solidFill>
              <a:latin typeface="Times New Roman" panose="02020603050405020304" pitchFamily="18" charset="0"/>
              <a:ea typeface="Calibri"/>
              <a:cs typeface="Times New Roman" panose="02020603050405020304" pitchFamily="18" charset="0"/>
              <a:sym typeface="Calibri"/>
            </a:endParaRPr>
          </a:p>
          <a:p>
            <a:pPr marL="0" marR="0" lvl="0" indent="0" algn="l" rtl="0">
              <a:lnSpc>
                <a:spcPct val="93000"/>
              </a:lnSpc>
              <a:spcBef>
                <a:spcPts val="0"/>
              </a:spcBef>
              <a:spcAft>
                <a:spcPts val="0"/>
              </a:spcAft>
              <a:buClr>
                <a:srgbClr val="000000"/>
              </a:buClr>
              <a:buSzPts val="2400"/>
              <a:buFont typeface="Times New Roman"/>
              <a:buNone/>
            </a:pP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We are available to answer all questions, please send us an email to </a:t>
            </a:r>
            <a:r>
              <a:rPr lang="en-US" sz="2400" u="sng" dirty="0">
                <a:solidFill>
                  <a:srgbClr val="1155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mdh.healthdisparitiesRFAapplications@maryland.gov</a:t>
            </a:r>
            <a:endParaRPr lang="en-US" sz="2400" u="sng" dirty="0">
              <a:solidFill>
                <a:srgbClr val="1155CC"/>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rtl="0">
              <a:lnSpc>
                <a:spcPct val="93000"/>
              </a:lnSpc>
              <a:spcBef>
                <a:spcPts val="0"/>
              </a:spcBef>
              <a:spcAft>
                <a:spcPts val="0"/>
              </a:spcAft>
              <a:buClr>
                <a:srgbClr val="000000"/>
              </a:buClr>
              <a:buSzPts val="2400"/>
              <a:buFont typeface="Times New Roman"/>
              <a:buNone/>
            </a:pPr>
            <a:endParaRPr lang="en-US" sz="2400" u="sng" dirty="0">
              <a:solidFill>
                <a:srgbClr val="1155CC"/>
              </a:solidFill>
              <a:latin typeface="Times New Roman" panose="02020603050405020304" pitchFamily="18" charset="0"/>
              <a:ea typeface="Calibri"/>
              <a:cs typeface="Times New Roman" panose="02020603050405020304" pitchFamily="18" charset="0"/>
              <a:sym typeface="Calibri"/>
            </a:endParaRPr>
          </a:p>
          <a:p>
            <a:pPr marL="0" marR="0" lvl="0" indent="0" algn="l" rtl="0">
              <a:lnSpc>
                <a:spcPct val="93000"/>
              </a:lnSpc>
              <a:spcBef>
                <a:spcPts val="0"/>
              </a:spcBef>
              <a:spcAft>
                <a:spcPts val="0"/>
              </a:spcAft>
              <a:buClr>
                <a:srgbClr val="000000"/>
              </a:buClr>
              <a:buSzPts val="2400"/>
              <a:buFont typeface="Times New Roman"/>
              <a:buNone/>
            </a:pP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Please include your organization’s name, the Solicitation Number and FY26SDOH in the subject line.</a:t>
            </a:r>
            <a:r>
              <a:rPr lang="en-US" sz="2400" dirty="0">
                <a:solidFill>
                  <a:srgbClr val="00664C"/>
                </a:solidFill>
                <a:latin typeface="Times New Roman" panose="02020603050405020304" pitchFamily="18" charset="0"/>
                <a:ea typeface="Calibri"/>
                <a:cs typeface="Times New Roman" panose="02020603050405020304" pitchFamily="18" charset="0"/>
                <a:sym typeface="Calibri"/>
              </a:rPr>
              <a:t> </a:t>
            </a:r>
            <a:endParaRPr lang="en-US" sz="2400" dirty="0">
              <a:latin typeface="Times New Roman" panose="02020603050405020304" pitchFamily="18" charset="0"/>
              <a:ea typeface="Calibri"/>
              <a:cs typeface="Times New Roman" panose="02020603050405020304" pitchFamily="18" charset="0"/>
              <a:sym typeface="Calibri"/>
            </a:endParaRPr>
          </a:p>
        </p:txBody>
      </p:sp>
      <p:cxnSp>
        <p:nvCxnSpPr>
          <p:cNvPr id="449" name="Google Shape;449;p28"/>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450" name="Google Shape;450;p28"/>
          <p:cNvSpPr txBox="1"/>
          <p:nvPr/>
        </p:nvSpPr>
        <p:spPr>
          <a:xfrm>
            <a:off x="-838200" y="6008398"/>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BBEB5655-D6C3-FFC9-2CF7-18BB51A8180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56</a:t>
            </a:fld>
            <a:endParaRPr lang="en-US"/>
          </a:p>
        </p:txBody>
      </p:sp>
    </p:spTree>
    <p:extLst>
      <p:ext uri="{BB962C8B-B14F-4D97-AF65-F5344CB8AC3E}">
        <p14:creationId xmlns:p14="http://schemas.microsoft.com/office/powerpoint/2010/main" val="855743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txBox="1">
            <a:spLocks noGrp="1"/>
          </p:cNvSpPr>
          <p:nvPr>
            <p:ph type="title"/>
          </p:nvPr>
        </p:nvSpPr>
        <p:spPr>
          <a:xfrm>
            <a:off x="457200" y="0"/>
            <a:ext cx="8229600" cy="1295400"/>
          </a:xfrm>
          <a:prstGeom prst="rect">
            <a:avLst/>
          </a:prstGeom>
          <a:noFill/>
          <a:ln>
            <a:noFill/>
          </a:ln>
        </p:spPr>
        <p:txBody>
          <a:bodyPr spcFirstLastPara="1" wrap="square" lIns="90000" tIns="45000" rIns="90000" bIns="45000" anchor="t" anchorCtr="0">
            <a:noAutofit/>
          </a:bodyPr>
          <a:lstStyle/>
          <a:p>
            <a:pPr marL="0" lvl="0" indent="0" rtl="0">
              <a:lnSpc>
                <a:spcPct val="100000"/>
              </a:lnSpc>
              <a:spcBef>
                <a:spcPts val="0"/>
              </a:spcBef>
              <a:spcAft>
                <a:spcPts val="0"/>
              </a:spcAft>
              <a:buNone/>
            </a:pPr>
            <a:r>
              <a:rPr lang="en-US" b="1" u="sng" dirty="0">
                <a:latin typeface="Times New Roman" panose="02020603050405020304" pitchFamily="18" charset="0"/>
                <a:cs typeface="Times New Roman" panose="02020603050405020304" pitchFamily="18" charset="0"/>
              </a:rPr>
              <a:t>Opening Remarks</a:t>
            </a:r>
            <a:br>
              <a:rPr lang="en-US" sz="4400" b="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MHHD Director: </a:t>
            </a:r>
            <a:r>
              <a:rPr lang="en-US" sz="2800" i="1" dirty="0">
                <a:latin typeface="Times New Roman" panose="02020603050405020304" pitchFamily="18" charset="0"/>
                <a:cs typeface="Times New Roman" panose="02020603050405020304" pitchFamily="18" charset="0"/>
              </a:rPr>
              <a:t>Camille Blake Fall</a:t>
            </a:r>
            <a:endParaRPr sz="2800" b="1" i="1" dirty="0">
              <a:latin typeface="Times New Roman" panose="02020603050405020304" pitchFamily="18" charset="0"/>
              <a:cs typeface="Times New Roman" panose="02020603050405020304" pitchFamily="18" charset="0"/>
            </a:endParaRPr>
          </a:p>
        </p:txBody>
      </p:sp>
      <p:cxnSp>
        <p:nvCxnSpPr>
          <p:cNvPr id="179" name="Google Shape;179;p4"/>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180" name="Google Shape;180;p4"/>
          <p:cNvSpPr txBox="1"/>
          <p:nvPr/>
        </p:nvSpPr>
        <p:spPr>
          <a:xfrm>
            <a:off x="-762000" y="6006306"/>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dirty="0">
                <a:solidFill>
                  <a:schemeClr val="dk1"/>
                </a:solidFill>
                <a:latin typeface="Calibri"/>
                <a:ea typeface="Calibri"/>
                <a:cs typeface="Calibri"/>
                <a:sym typeface="Calibri"/>
              </a:rPr>
            </a:br>
            <a:r>
              <a:rPr lang="en-US" sz="1600" b="1" dirty="0">
                <a:solidFill>
                  <a:schemeClr val="dk1"/>
                </a:solidFill>
                <a:latin typeface="Calibri"/>
                <a:ea typeface="Calibri"/>
                <a:cs typeface="Calibri"/>
                <a:sym typeface="Calibri"/>
              </a:rPr>
              <a:t>Office of Minority Health and Health Disparities</a:t>
            </a:r>
            <a:br>
              <a:rPr lang="en-US" sz="1600" dirty="0">
                <a:solidFill>
                  <a:schemeClr val="dk1"/>
                </a:solidFill>
                <a:latin typeface="Calibri"/>
                <a:ea typeface="Calibri"/>
                <a:cs typeface="Calibri"/>
                <a:sym typeface="Calibri"/>
              </a:rPr>
            </a:b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8D3E3E2D-D33E-07C3-437A-06D0A5F3B64C}"/>
              </a:ext>
            </a:extLst>
          </p:cNvPr>
          <p:cNvSpPr txBox="1"/>
          <p:nvPr/>
        </p:nvSpPr>
        <p:spPr>
          <a:xfrm>
            <a:off x="178129" y="1711111"/>
            <a:ext cx="8870867" cy="1938992"/>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Office of Minority Health &amp; Health Disparities (MHHD)</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Vision: </a:t>
            </a:r>
            <a:r>
              <a:rPr lang="en-US" sz="2400" dirty="0">
                <a:latin typeface="Times New Roman" panose="02020603050405020304" pitchFamily="18" charset="0"/>
                <a:cs typeface="Times New Roman" panose="02020603050405020304" pitchFamily="18" charset="0"/>
              </a:rPr>
              <a:t>To </a:t>
            </a:r>
            <a:r>
              <a:rPr lang="en-US" sz="2400" b="1" dirty="0">
                <a:latin typeface="Times New Roman" panose="02020603050405020304" pitchFamily="18" charset="0"/>
                <a:cs typeface="Times New Roman" panose="02020603050405020304" pitchFamily="18" charset="0"/>
              </a:rPr>
              <a:t>achieve health equity </a:t>
            </a:r>
            <a:r>
              <a:rPr lang="en-US" sz="2400" dirty="0">
                <a:latin typeface="Times New Roman" panose="02020603050405020304" pitchFamily="18" charset="0"/>
                <a:cs typeface="Times New Roman" panose="02020603050405020304" pitchFamily="18" charset="0"/>
              </a:rPr>
              <a:t>where all individuals and communities have the opportunity and access to achieve and maintain good health.</a:t>
            </a:r>
          </a:p>
        </p:txBody>
      </p:sp>
      <p:sp>
        <p:nvSpPr>
          <p:cNvPr id="2" name="Slide Number Placeholder 1">
            <a:extLst>
              <a:ext uri="{FF2B5EF4-FFF2-40B4-BE49-F238E27FC236}">
                <a16:creationId xmlns:a16="http://schemas.microsoft.com/office/drawing/2014/main" id="{2574482C-E8E6-C00D-33C7-0164B96F344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4176843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a:extLst>
            <a:ext uri="{FF2B5EF4-FFF2-40B4-BE49-F238E27FC236}">
              <a16:creationId xmlns:a16="http://schemas.microsoft.com/office/drawing/2014/main" id="{3E101ED1-D3D4-C6A8-DC32-96CA8F044F2C}"/>
            </a:ext>
          </a:extLst>
        </p:cNvPr>
        <p:cNvGrpSpPr/>
        <p:nvPr/>
      </p:nvGrpSpPr>
      <p:grpSpPr>
        <a:xfrm>
          <a:off x="0" y="0"/>
          <a:ext cx="0" cy="0"/>
          <a:chOff x="0" y="0"/>
          <a:chExt cx="0" cy="0"/>
        </a:xfrm>
      </p:grpSpPr>
      <p:sp>
        <p:nvSpPr>
          <p:cNvPr id="176" name="Google Shape;176;p4">
            <a:extLst>
              <a:ext uri="{FF2B5EF4-FFF2-40B4-BE49-F238E27FC236}">
                <a16:creationId xmlns:a16="http://schemas.microsoft.com/office/drawing/2014/main" id="{7C639DB9-A3E4-3D34-9B2D-23D3031882D5}"/>
              </a:ext>
            </a:extLst>
          </p:cNvPr>
          <p:cNvSpPr txBox="1">
            <a:spLocks noGrp="1"/>
          </p:cNvSpPr>
          <p:nvPr>
            <p:ph type="title"/>
          </p:nvPr>
        </p:nvSpPr>
        <p:spPr>
          <a:xfrm>
            <a:off x="457200" y="0"/>
            <a:ext cx="8229600" cy="1295400"/>
          </a:xfrm>
          <a:prstGeom prst="rect">
            <a:avLst/>
          </a:prstGeom>
          <a:noFill/>
          <a:ln>
            <a:noFill/>
          </a:ln>
        </p:spPr>
        <p:txBody>
          <a:bodyPr spcFirstLastPara="1" wrap="square" lIns="90000" tIns="45000" rIns="90000" bIns="45000" anchor="t" anchorCtr="0">
            <a:noAutofit/>
          </a:bodyPr>
          <a:lstStyle/>
          <a:p>
            <a:pPr marL="0" lvl="0" indent="0" rtl="0">
              <a:lnSpc>
                <a:spcPct val="100000"/>
              </a:lnSpc>
              <a:spcBef>
                <a:spcPts val="0"/>
              </a:spcBef>
              <a:spcAft>
                <a:spcPts val="0"/>
              </a:spcAft>
              <a:buNone/>
            </a:pPr>
            <a:r>
              <a:rPr lang="en-US" b="1" u="sng" dirty="0">
                <a:latin typeface="Times New Roman" panose="02020603050405020304" pitchFamily="18" charset="0"/>
                <a:cs typeface="Times New Roman" panose="02020603050405020304" pitchFamily="18" charset="0"/>
              </a:rPr>
              <a:t>Opening Remarks </a:t>
            </a:r>
            <a:r>
              <a:rPr lang="en-US" b="0" i="1" u="sng" dirty="0">
                <a:latin typeface="Times New Roman" panose="02020603050405020304" pitchFamily="18" charset="0"/>
                <a:cs typeface="Times New Roman" panose="02020603050405020304" pitchFamily="18" charset="0"/>
              </a:rPr>
              <a:t>(continued)</a:t>
            </a:r>
            <a:br>
              <a:rPr lang="en-US" sz="4400" b="0"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MHHD Director: </a:t>
            </a:r>
            <a:r>
              <a:rPr lang="en-US" sz="2800" i="1" dirty="0">
                <a:latin typeface="Times New Roman" panose="02020603050405020304" pitchFamily="18" charset="0"/>
                <a:cs typeface="Times New Roman" panose="02020603050405020304" pitchFamily="18" charset="0"/>
              </a:rPr>
              <a:t>Camille Blake Fall</a:t>
            </a:r>
            <a:endParaRPr sz="2800" b="1" i="1" dirty="0">
              <a:latin typeface="Times New Roman" panose="02020603050405020304" pitchFamily="18" charset="0"/>
              <a:cs typeface="Times New Roman" panose="02020603050405020304" pitchFamily="18" charset="0"/>
            </a:endParaRPr>
          </a:p>
        </p:txBody>
      </p:sp>
      <p:cxnSp>
        <p:nvCxnSpPr>
          <p:cNvPr id="179" name="Google Shape;179;p4">
            <a:extLst>
              <a:ext uri="{FF2B5EF4-FFF2-40B4-BE49-F238E27FC236}">
                <a16:creationId xmlns:a16="http://schemas.microsoft.com/office/drawing/2014/main" id="{D1FBE2F4-4289-2EF5-2025-47F6E86FD3F4}"/>
              </a:ext>
            </a:extLst>
          </p:cNvPr>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180" name="Google Shape;180;p4">
            <a:extLst>
              <a:ext uri="{FF2B5EF4-FFF2-40B4-BE49-F238E27FC236}">
                <a16:creationId xmlns:a16="http://schemas.microsoft.com/office/drawing/2014/main" id="{4E1D875F-C289-CE80-57C4-F569014AA10D}"/>
              </a:ext>
            </a:extLst>
          </p:cNvPr>
          <p:cNvSpPr txBox="1"/>
          <p:nvPr/>
        </p:nvSpPr>
        <p:spPr>
          <a:xfrm>
            <a:off x="-762000" y="6006306"/>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dirty="0">
                <a:solidFill>
                  <a:schemeClr val="dk1"/>
                </a:solidFill>
                <a:latin typeface="Calibri"/>
                <a:ea typeface="Calibri"/>
                <a:cs typeface="Calibri"/>
                <a:sym typeface="Calibri"/>
              </a:rPr>
            </a:br>
            <a:r>
              <a:rPr lang="en-US" sz="1600" b="1" dirty="0">
                <a:solidFill>
                  <a:schemeClr val="dk1"/>
                </a:solidFill>
                <a:latin typeface="Calibri"/>
                <a:ea typeface="Calibri"/>
                <a:cs typeface="Calibri"/>
                <a:sym typeface="Calibri"/>
              </a:rPr>
              <a:t>Office of Minority Health and Health Disparities</a:t>
            </a:r>
            <a:br>
              <a:rPr lang="en-US" sz="1600" dirty="0">
                <a:solidFill>
                  <a:schemeClr val="dk1"/>
                </a:solidFill>
                <a:latin typeface="Calibri"/>
                <a:ea typeface="Calibri"/>
                <a:cs typeface="Calibri"/>
                <a:sym typeface="Calibri"/>
              </a:rPr>
            </a:b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sp>
        <p:nvSpPr>
          <p:cNvPr id="6" name="TextBox 5">
            <a:extLst>
              <a:ext uri="{FF2B5EF4-FFF2-40B4-BE49-F238E27FC236}">
                <a16:creationId xmlns:a16="http://schemas.microsoft.com/office/drawing/2014/main" id="{C945C660-4E97-FD11-8B35-40BFD3CC7869}"/>
              </a:ext>
            </a:extLst>
          </p:cNvPr>
          <p:cNvSpPr txBox="1"/>
          <p:nvPr/>
        </p:nvSpPr>
        <p:spPr>
          <a:xfrm>
            <a:off x="178128" y="1313055"/>
            <a:ext cx="8692739" cy="4924425"/>
          </a:xfrm>
          <a:prstGeom prst="rect">
            <a:avLst/>
          </a:prstGeom>
          <a:noFill/>
        </p:spPr>
        <p:txBody>
          <a:bodyPr wrap="square" rtlCol="0">
            <a:spAutoFit/>
          </a:bodyPr>
          <a:lstStyle/>
          <a:p>
            <a:pPr marL="0" lvl="1">
              <a:spcBef>
                <a:spcPts val="1200"/>
              </a:spcBef>
            </a:pPr>
            <a:r>
              <a:rPr lang="en-US" sz="2400" b="1" dirty="0">
                <a:latin typeface="Times New Roman" panose="02020603050405020304" pitchFamily="18" charset="0"/>
                <a:cs typeface="Times New Roman" panose="02020603050405020304" pitchFamily="18" charset="0"/>
              </a:rPr>
              <a:t>Mission:  </a:t>
            </a:r>
            <a:r>
              <a:rPr lang="en-US" sz="2400" dirty="0">
                <a:latin typeface="Times New Roman" panose="02020603050405020304" pitchFamily="18" charset="0"/>
                <a:cs typeface="Times New Roman" panose="02020603050405020304" pitchFamily="18" charset="0"/>
              </a:rPr>
              <a:t>To address social determinants of health, reduce health disparities, and promote health equity by:</a:t>
            </a:r>
          </a:p>
          <a:p>
            <a:pPr marL="342900" lvl="1" indent="-34290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leveraging the resources of the Maryland Department of Health (MDH) to support community health and well-being;</a:t>
            </a:r>
          </a:p>
          <a:p>
            <a:pPr marL="342900" lvl="1" indent="-34290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collecting, compiling, and analyzing race and ethnicity data to improve health outcomes;</a:t>
            </a:r>
          </a:p>
          <a:p>
            <a:pPr marL="342900" lvl="1" indent="-34290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fostering robust community public/private partnerships to advance advocacy and education;</a:t>
            </a:r>
          </a:p>
          <a:p>
            <a:pPr marL="342900" lvl="1" indent="-34290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guiding policy, practice, and program decisions within MDH; and</a:t>
            </a:r>
          </a:p>
          <a:p>
            <a:pPr marL="342900" lvl="1" indent="-34290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influencing the overall strategic direction of the department on behalf of the Secretary of Health."</a:t>
            </a:r>
          </a:p>
        </p:txBody>
      </p:sp>
      <p:sp>
        <p:nvSpPr>
          <p:cNvPr id="2" name="Slide Number Placeholder 1">
            <a:extLst>
              <a:ext uri="{FF2B5EF4-FFF2-40B4-BE49-F238E27FC236}">
                <a16:creationId xmlns:a16="http://schemas.microsoft.com/office/drawing/2014/main" id="{A543E1B0-6F99-8D25-E30F-22B67F11E38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165549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txBox="1">
            <a:spLocks noGrp="1"/>
          </p:cNvSpPr>
          <p:nvPr>
            <p:ph type="title"/>
          </p:nvPr>
        </p:nvSpPr>
        <p:spPr>
          <a:xfrm>
            <a:off x="107091" y="125068"/>
            <a:ext cx="8905103" cy="795858"/>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Purpose and Application Components</a:t>
            </a:r>
            <a:endParaRPr b="1" u="sng" dirty="0">
              <a:latin typeface="Times New Roman" panose="02020603050405020304" pitchFamily="18" charset="0"/>
              <a:cs typeface="Times New Roman" panose="02020603050405020304" pitchFamily="18" charset="0"/>
            </a:endParaRPr>
          </a:p>
        </p:txBody>
      </p:sp>
      <p:cxnSp>
        <p:nvCxnSpPr>
          <p:cNvPr id="179" name="Google Shape;179;p4"/>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180" name="Google Shape;180;p4"/>
          <p:cNvSpPr txBox="1"/>
          <p:nvPr/>
        </p:nvSpPr>
        <p:spPr>
          <a:xfrm>
            <a:off x="-762000" y="6006306"/>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dirty="0">
                <a:solidFill>
                  <a:schemeClr val="dk1"/>
                </a:solidFill>
                <a:latin typeface="Calibri"/>
                <a:ea typeface="Calibri"/>
                <a:cs typeface="Calibri"/>
                <a:sym typeface="Calibri"/>
              </a:rPr>
            </a:br>
            <a:r>
              <a:rPr lang="en-US" sz="1600" b="1" dirty="0">
                <a:solidFill>
                  <a:schemeClr val="dk1"/>
                </a:solidFill>
                <a:latin typeface="Calibri"/>
                <a:ea typeface="Calibri"/>
                <a:cs typeface="Calibri"/>
                <a:sym typeface="Calibri"/>
              </a:rPr>
              <a:t>Office of Minority Health and Health Disparities</a:t>
            </a:r>
            <a:br>
              <a:rPr lang="en-US" sz="1600" dirty="0">
                <a:solidFill>
                  <a:schemeClr val="dk1"/>
                </a:solidFill>
                <a:latin typeface="Calibri"/>
                <a:ea typeface="Calibri"/>
                <a:cs typeface="Calibri"/>
                <a:sym typeface="Calibri"/>
              </a:rPr>
            </a:b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38B14404-9961-5BDC-73D6-990DA60D84BF}"/>
              </a:ext>
            </a:extLst>
          </p:cNvPr>
          <p:cNvSpPr txBox="1"/>
          <p:nvPr/>
        </p:nvSpPr>
        <p:spPr>
          <a:xfrm>
            <a:off x="774357" y="2126103"/>
            <a:ext cx="7742919" cy="1354217"/>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Saroje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Portious</a:t>
            </a:r>
            <a:r>
              <a:rPr lang="en-US" sz="3200" b="1" dirty="0">
                <a:latin typeface="Times New Roman" panose="02020603050405020304" pitchFamily="18" charset="0"/>
                <a:cs typeface="Times New Roman" panose="02020603050405020304" pitchFamily="18" charset="0"/>
              </a:rPr>
              <a:t> </a:t>
            </a:r>
          </a:p>
          <a:p>
            <a:pPr algn="ctr"/>
            <a:r>
              <a:rPr lang="en-US" sz="3200" b="1" dirty="0">
                <a:latin typeface="Times New Roman" panose="02020603050405020304" pitchFamily="18" charset="0"/>
                <a:cs typeface="Times New Roman" panose="02020603050405020304" pitchFamily="18" charset="0"/>
              </a:rPr>
              <a:t>SDOH Program Administrator</a:t>
            </a:r>
          </a:p>
          <a:p>
            <a:endParaRPr lang="en-US" dirty="0"/>
          </a:p>
        </p:txBody>
      </p:sp>
      <p:sp>
        <p:nvSpPr>
          <p:cNvPr id="2" name="Slide Number Placeholder 1">
            <a:extLst>
              <a:ext uri="{FF2B5EF4-FFF2-40B4-BE49-F238E27FC236}">
                <a16:creationId xmlns:a16="http://schemas.microsoft.com/office/drawing/2014/main" id="{A1BC5473-EB70-B52A-A359-3387F539B4B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426468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txBox="1">
            <a:spLocks noGrp="1"/>
          </p:cNvSpPr>
          <p:nvPr>
            <p:ph type="title"/>
          </p:nvPr>
        </p:nvSpPr>
        <p:spPr>
          <a:xfrm>
            <a:off x="457200" y="274638"/>
            <a:ext cx="8229600" cy="11430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r>
              <a:rPr lang="en-US" u="sng" dirty="0">
                <a:latin typeface="Times New Roman" panose="02020603050405020304" pitchFamily="18" charset="0"/>
                <a:cs typeface="Times New Roman" panose="02020603050405020304" pitchFamily="18" charset="0"/>
              </a:rPr>
              <a:t>Purpose</a:t>
            </a:r>
            <a:endParaRPr u="sng" dirty="0">
              <a:latin typeface="Times New Roman" panose="02020603050405020304" pitchFamily="18" charset="0"/>
              <a:cs typeface="Times New Roman" panose="02020603050405020304" pitchFamily="18" charset="0"/>
            </a:endParaRPr>
          </a:p>
        </p:txBody>
      </p:sp>
      <p:cxnSp>
        <p:nvCxnSpPr>
          <p:cNvPr id="200" name="Google Shape;200;p6"/>
          <p:cNvCxnSpPr/>
          <p:nvPr/>
        </p:nvCxnSpPr>
        <p:spPr>
          <a:xfrm>
            <a:off x="2246313" y="1295400"/>
            <a:ext cx="6899400" cy="1500"/>
          </a:xfrm>
          <a:prstGeom prst="bentConnector2">
            <a:avLst/>
          </a:prstGeom>
          <a:noFill/>
          <a:ln w="28425" cap="flat" cmpd="sng">
            <a:solidFill>
              <a:srgbClr val="980000"/>
            </a:solidFill>
            <a:prstDash val="solid"/>
            <a:round/>
            <a:headEnd type="none" w="med" len="med"/>
            <a:tailEnd type="none" w="med" len="med"/>
          </a:ln>
        </p:spPr>
      </p:cxnSp>
      <p:sp>
        <p:nvSpPr>
          <p:cNvPr id="201" name="Google Shape;201;p6"/>
          <p:cNvSpPr txBox="1"/>
          <p:nvPr/>
        </p:nvSpPr>
        <p:spPr>
          <a:xfrm>
            <a:off x="-838200" y="6006306"/>
            <a:ext cx="7354887" cy="57705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br>
              <a:rPr lang="en-US" sz="2000" b="1">
                <a:solidFill>
                  <a:schemeClr val="dk1"/>
                </a:solidFill>
                <a:latin typeface="Calibri"/>
                <a:ea typeface="Calibri"/>
                <a:cs typeface="Calibri"/>
                <a:sym typeface="Calibri"/>
              </a:rPr>
            </a:br>
            <a:r>
              <a:rPr lang="en-US" sz="1600" b="1">
                <a:solidFill>
                  <a:schemeClr val="dk1"/>
                </a:solidFill>
                <a:latin typeface="Calibri"/>
                <a:ea typeface="Calibri"/>
                <a:cs typeface="Calibri"/>
                <a:sym typeface="Calibri"/>
              </a:rPr>
              <a:t>Office of Minority Health and Health Disparities</a:t>
            </a:r>
            <a:br>
              <a:rPr lang="en-US" sz="16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02" name="Google Shape;202;p6"/>
          <p:cNvSpPr txBox="1"/>
          <p:nvPr/>
        </p:nvSpPr>
        <p:spPr>
          <a:xfrm>
            <a:off x="387150" y="1950329"/>
            <a:ext cx="8369700" cy="3108503"/>
          </a:xfrm>
          <a:prstGeom prst="rect">
            <a:avLst/>
          </a:prstGeom>
          <a:noFill/>
          <a:ln>
            <a:noFill/>
          </a:ln>
        </p:spPr>
        <p:txBody>
          <a:bodyPr spcFirstLastPara="1" wrap="square" lIns="91425" tIns="45700" rIns="91425" bIns="45700" anchor="ctr" anchorCtr="0">
            <a:spAutoFit/>
          </a:bodyPr>
          <a:lstStyle/>
          <a:p>
            <a:pPr marL="342900" indent="-342900">
              <a:buFont typeface="Arial" panose="020B0604020202020204" pitchFamily="34" charset="0"/>
              <a:buChar char="•"/>
            </a:pPr>
            <a:r>
              <a:rPr lang="en-US" sz="2800" i="0" u="none" strike="noStrike" baseline="0" dirty="0">
                <a:solidFill>
                  <a:srgbClr val="000000"/>
                </a:solidFill>
                <a:latin typeface="Times New Roman" panose="02020603050405020304" pitchFamily="18" charset="0"/>
                <a:cs typeface="Times New Roman" panose="02020603050405020304" pitchFamily="18" charset="0"/>
              </a:rPr>
              <a:t>The Maryland Department of Health (MDH or the Department), Office of Minority Health and Health Disparities (MHHD) is issuing this Request for Applications (RFA):</a:t>
            </a:r>
          </a:p>
          <a:p>
            <a:pPr marL="1428750" lvl="2" indent="-514350">
              <a:buFont typeface="+mj-lt"/>
              <a:buAutoNum type="alphaUcPeriod"/>
            </a:pPr>
            <a:r>
              <a:rPr lang="en-US" sz="2800" dirty="0">
                <a:solidFill>
                  <a:srgbClr val="000000"/>
                </a:solidFill>
                <a:highlight>
                  <a:srgbClr val="FFFF00"/>
                </a:highlight>
                <a:latin typeface="Times New Roman" panose="02020603050405020304" pitchFamily="18" charset="0"/>
                <a:cs typeface="Times New Roman" panose="02020603050405020304" pitchFamily="18" charset="0"/>
              </a:rPr>
              <a:t>To provide community-based interventions to address social determinants of health and obesity in Maryland to reduce health inequity.</a:t>
            </a:r>
            <a:endParaRPr sz="2800" dirty="0">
              <a:solidFill>
                <a:srgbClr val="000000"/>
              </a:solidFill>
              <a:highlight>
                <a:srgbClr val="FFFF00"/>
              </a:highlight>
              <a:latin typeface="Times New Roman" panose="02020603050405020304" pitchFamily="18" charset="0"/>
              <a:cs typeface="Times New Roman" panose="02020603050405020304" pitchFamily="18" charset="0"/>
              <a:sym typeface="Calibri"/>
            </a:endParaRPr>
          </a:p>
        </p:txBody>
      </p:sp>
      <p:sp>
        <p:nvSpPr>
          <p:cNvPr id="2" name="Slide Number Placeholder 1">
            <a:extLst>
              <a:ext uri="{FF2B5EF4-FFF2-40B4-BE49-F238E27FC236}">
                <a16:creationId xmlns:a16="http://schemas.microsoft.com/office/drawing/2014/main" id="{553C3AEF-AC48-E563-1ACE-B0FA7512427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D261B9253DB24BB9E5CABF22909369" ma:contentTypeVersion="11" ma:contentTypeDescription="Create a new document." ma:contentTypeScope="" ma:versionID="849222843b18b5d4c64f93c31251fbbe">
  <xsd:schema xmlns:xsd="http://www.w3.org/2001/XMLSchema" xmlns:xs="http://www.w3.org/2001/XMLSchema" xmlns:p="http://schemas.microsoft.com/office/2006/metadata/properties" xmlns:ns1="http://schemas.microsoft.com/sharepoint/v3" targetNamespace="http://schemas.microsoft.com/office/2006/metadata/properties" ma:root="true" ma:fieldsID="29f8a7ee62ec5a0ae4d6004028b8cf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B49CD72-2821-4C91-BBF6-4CAC50681282}"/>
</file>

<file path=customXml/itemProps2.xml><?xml version="1.0" encoding="utf-8"?>
<ds:datastoreItem xmlns:ds="http://schemas.openxmlformats.org/officeDocument/2006/customXml" ds:itemID="{055D0B28-0583-419D-A0AB-A9C2547E3E68}"/>
</file>

<file path=customXml/itemProps3.xml><?xml version="1.0" encoding="utf-8"?>
<ds:datastoreItem xmlns:ds="http://schemas.openxmlformats.org/officeDocument/2006/customXml" ds:itemID="{C79FD60E-3286-4106-A2FF-82FB9948D1C3}"/>
</file>

<file path=docProps/app.xml><?xml version="1.0" encoding="utf-8"?>
<Properties xmlns="http://schemas.openxmlformats.org/officeDocument/2006/extended-properties" xmlns:vt="http://schemas.openxmlformats.org/officeDocument/2006/docPropsVTypes">
  <Template>Office Theme</Template>
  <TotalTime>23842</TotalTime>
  <Words>4071</Words>
  <Application>Microsoft Office PowerPoint</Application>
  <PresentationFormat>On-screen Show (4:3)</PresentationFormat>
  <Paragraphs>593</Paragraphs>
  <Slides>56</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Aptos</vt:lpstr>
      <vt:lpstr>Arial</vt:lpstr>
      <vt:lpstr>Calibri</vt:lpstr>
      <vt:lpstr>Noto Sans Symbols</vt:lpstr>
      <vt:lpstr>Times New Roman</vt:lpstr>
      <vt:lpstr>Office Theme</vt:lpstr>
      <vt:lpstr>  MHHD Social Determinants of Health (SDOH) and Obesity Grant Program  Pre-Application Webinar for FY 2026 SDOH Grant Program Awards</vt:lpstr>
      <vt:lpstr>Introductions</vt:lpstr>
      <vt:lpstr>Webinar Specifics for Participants</vt:lpstr>
      <vt:lpstr>Webinar Specifics for Participants</vt:lpstr>
      <vt:lpstr>Agenda</vt:lpstr>
      <vt:lpstr>Opening Remarks MHHD Director: Camille Blake Fall</vt:lpstr>
      <vt:lpstr>Opening Remarks (continued) MHHD Director: Camille Blake Fall</vt:lpstr>
      <vt:lpstr>Purpose and Application Components</vt:lpstr>
      <vt:lpstr>Purpose</vt:lpstr>
      <vt:lpstr>Awards; Questions; Submission</vt:lpstr>
      <vt:lpstr>Finding the RFA in eMMA https://emma.maryland.gov/page.aspx/en/rfp/request_browse_public</vt:lpstr>
      <vt:lpstr>Submission  You will only see one document upload window in eMMA.  You will upload both Volumes (Technical and Budget) in the one upload window (see next slide).  The fillable forms downloaded from our website may be uploaded individually in their native format.  https://health.maryland.gov/mhhd/Pages/MHHD-Grant-Documents.aspx </vt:lpstr>
      <vt:lpstr>PowerPoint Presentation</vt:lpstr>
      <vt:lpstr>Applicant Requirements</vt:lpstr>
      <vt:lpstr>Applicant Requirements</vt:lpstr>
      <vt:lpstr>Scope of Work</vt:lpstr>
      <vt:lpstr>Scope of Work</vt:lpstr>
      <vt:lpstr>Scope of Work</vt:lpstr>
      <vt:lpstr>Scope of Work (Cont’d)</vt:lpstr>
      <vt:lpstr>Scope of Work (Cont’d)</vt:lpstr>
      <vt:lpstr>Submission Components</vt:lpstr>
      <vt:lpstr>Transmittal Letter</vt:lpstr>
      <vt:lpstr>Project Narrative</vt:lpstr>
      <vt:lpstr>Other Technical Proposal Documents</vt:lpstr>
      <vt:lpstr>Work Plan</vt:lpstr>
      <vt:lpstr>Program Workplan Gantt Chart</vt:lpstr>
      <vt:lpstr>Program Workplan Gantt Chart</vt:lpstr>
      <vt:lpstr>Event Calendar (not part of application)</vt:lpstr>
      <vt:lpstr>Application Document Checklist</vt:lpstr>
      <vt:lpstr>Application Document Checklist</vt:lpstr>
      <vt:lpstr>Evaluation of Applications</vt:lpstr>
      <vt:lpstr>Performance Measures and Data</vt:lpstr>
      <vt:lpstr>Grant Program Design Overview</vt:lpstr>
      <vt:lpstr>Required Performance Measures: </vt:lpstr>
      <vt:lpstr>Required Performance Measures: </vt:lpstr>
      <vt:lpstr>Required Performance Measures: </vt:lpstr>
      <vt:lpstr>Monthly Performance Measures: </vt:lpstr>
      <vt:lpstr>Program Workplan Gantt Chart</vt:lpstr>
      <vt:lpstr>Additional Performance Measures</vt:lpstr>
      <vt:lpstr>Reportable Results</vt:lpstr>
      <vt:lpstr>Budget and Fiscal Activities Finance &amp; Operations Manager: Shirlene Carr</vt:lpstr>
      <vt:lpstr>Budget and Fiscal Key Points</vt:lpstr>
      <vt:lpstr>Budget and Fiscal Key Points </vt:lpstr>
      <vt:lpstr>Invoice Requirements</vt:lpstr>
      <vt:lpstr>Project Budget and Fiscal Forms</vt:lpstr>
      <vt:lpstr>MDH 432B</vt:lpstr>
      <vt:lpstr>MDH 432C</vt:lpstr>
      <vt:lpstr>MDH 432D</vt:lpstr>
      <vt:lpstr>MDH 432E</vt:lpstr>
      <vt:lpstr>MDH 432F</vt:lpstr>
      <vt:lpstr>MDH 432G</vt:lpstr>
      <vt:lpstr>MDH 432H</vt:lpstr>
      <vt:lpstr>Question and Answer Session Start</vt:lpstr>
      <vt:lpstr>Question and Answer Session End</vt:lpstr>
      <vt:lpstr>Closing Remarks MHHD Director: Camille Blake Fall</vt:lpstr>
      <vt:lpstr>Pre-Application Webinar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CHALLENGES IN DETERMINING CAUSE OF DEATH</dc:title>
  <dc:creator>Maureen C. Regan -MDH-</dc:creator>
  <cp:lastModifiedBy>David.Mann@Maryland.gov</cp:lastModifiedBy>
  <cp:revision>434</cp:revision>
  <cp:lastPrinted>2019-09-12T15:16:54Z</cp:lastPrinted>
  <dcterms:created xsi:type="dcterms:W3CDTF">2018-02-09T14:13:56Z</dcterms:created>
  <dcterms:modified xsi:type="dcterms:W3CDTF">2025-04-16T21:40:12Z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0x010100D0D261B9253DB24BB9E5CABF22909369</vt:lpwstr>
  </property>
</Properties>
</file>