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33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4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4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diagrams/quickStyle5.xml" ContentType="application/vnd.openxmlformats-officedocument.drawingml.diagramStyl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layout5.xml" ContentType="application/vnd.openxmlformats-officedocument.drawingml.diagramLayout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41" r:id="rId2"/>
    <p:sldMasterId id="2147483849" r:id="rId3"/>
    <p:sldMasterId id="2147483861" r:id="rId4"/>
    <p:sldMasterId id="2147483873" r:id="rId5"/>
  </p:sldMasterIdLst>
  <p:notesMasterIdLst>
    <p:notesMasterId r:id="rId44"/>
  </p:notesMasterIdLst>
  <p:handoutMasterIdLst>
    <p:handoutMasterId r:id="rId45"/>
  </p:handoutMasterIdLst>
  <p:sldIdLst>
    <p:sldId id="286" r:id="rId6"/>
    <p:sldId id="302" r:id="rId7"/>
    <p:sldId id="345" r:id="rId8"/>
    <p:sldId id="340" r:id="rId9"/>
    <p:sldId id="343" r:id="rId10"/>
    <p:sldId id="346" r:id="rId11"/>
    <p:sldId id="332" r:id="rId12"/>
    <p:sldId id="351" r:id="rId13"/>
    <p:sldId id="352" r:id="rId14"/>
    <p:sldId id="353" r:id="rId15"/>
    <p:sldId id="354" r:id="rId16"/>
    <p:sldId id="355" r:id="rId17"/>
    <p:sldId id="349" r:id="rId18"/>
    <p:sldId id="350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70" r:id="rId34"/>
    <p:sldId id="371" r:id="rId35"/>
    <p:sldId id="372" r:id="rId36"/>
    <p:sldId id="373" r:id="rId37"/>
    <p:sldId id="374" r:id="rId38"/>
    <p:sldId id="375" r:id="rId39"/>
    <p:sldId id="376" r:id="rId40"/>
    <p:sldId id="377" r:id="rId41"/>
    <p:sldId id="378" r:id="rId42"/>
    <p:sldId id="379" r:id="rId4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ECC"/>
    <a:srgbClr val="FFFF00"/>
    <a:srgbClr val="526D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2" autoAdjust="0"/>
    <p:restoredTop sz="94127" autoAdjust="0"/>
  </p:normalViewPr>
  <p:slideViewPr>
    <p:cSldViewPr>
      <p:cViewPr varScale="1">
        <p:scale>
          <a:sx n="79" d="100"/>
          <a:sy n="79" d="100"/>
        </p:scale>
        <p:origin x="125" y="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52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A523FB-87DE-4D60-B7B9-A3D9323F66B3}" type="doc">
      <dgm:prSet loTypeId="urn:microsoft.com/office/officeart/2005/8/layout/hierarchy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8600C03-DF4D-489C-84FD-73957A584F26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3600" dirty="0" smtClean="0"/>
            <a:t>$18.8M in additional resources</a:t>
          </a:r>
          <a:endParaRPr lang="en-US" sz="3600" dirty="0"/>
        </a:p>
      </dgm:t>
    </dgm:pt>
    <dgm:pt modelId="{B1985764-CFE6-4C64-A9CC-9A6BDEF7F506}" type="parTrans" cxnId="{3136DC37-2E34-4392-A7B4-24659ABE4148}">
      <dgm:prSet/>
      <dgm:spPr/>
      <dgm:t>
        <a:bodyPr/>
        <a:lstStyle/>
        <a:p>
          <a:endParaRPr lang="en-US"/>
        </a:p>
      </dgm:t>
    </dgm:pt>
    <dgm:pt modelId="{47BC23B5-0579-4126-9DA1-E3C53A75AF7B}" type="sibTrans" cxnId="{3136DC37-2E34-4392-A7B4-24659ABE4148}">
      <dgm:prSet/>
      <dgm:spPr/>
      <dgm:t>
        <a:bodyPr/>
        <a:lstStyle/>
        <a:p>
          <a:endParaRPr lang="en-US"/>
        </a:p>
      </dgm:t>
    </dgm:pt>
    <dgm:pt modelId="{637A777E-C444-4365-98B2-3FB5296B5527}">
      <dgm:prSet phldrT="[Text]"/>
      <dgm:spPr/>
      <dgm:t>
        <a:bodyPr/>
        <a:lstStyle/>
        <a:p>
          <a:pPr>
            <a:spcAft>
              <a:spcPts val="700"/>
            </a:spcAft>
          </a:pPr>
          <a:r>
            <a:rPr lang="en-US" b="1" dirty="0" smtClean="0">
              <a:solidFill>
                <a:schemeClr val="tx1"/>
              </a:solidFill>
            </a:rPr>
            <a:t>$14.9M in private, nonprofit, or local resources</a:t>
          </a:r>
          <a:endParaRPr lang="en-US" b="1" dirty="0">
            <a:solidFill>
              <a:schemeClr val="tx1"/>
            </a:solidFill>
          </a:endParaRPr>
        </a:p>
      </dgm:t>
    </dgm:pt>
    <dgm:pt modelId="{8392F552-FF47-4883-B6EE-BB614C6F6A27}" type="parTrans" cxnId="{5FAF1C98-8040-441C-B0FA-ECB20982F0FB}">
      <dgm:prSet/>
      <dgm:spPr/>
      <dgm:t>
        <a:bodyPr/>
        <a:lstStyle/>
        <a:p>
          <a:endParaRPr lang="en-US"/>
        </a:p>
      </dgm:t>
    </dgm:pt>
    <dgm:pt modelId="{72E3F53F-D112-4DA6-A92C-BACA1E9784B0}" type="sibTrans" cxnId="{5FAF1C98-8040-441C-B0FA-ECB20982F0FB}">
      <dgm:prSet/>
      <dgm:spPr/>
      <dgm:t>
        <a:bodyPr/>
        <a:lstStyle/>
        <a:p>
          <a:endParaRPr lang="en-US"/>
        </a:p>
      </dgm:t>
    </dgm:pt>
    <dgm:pt modelId="{F156BBDF-5A60-4CF2-90F3-8AB4AB532F37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200" b="1" u="sng" dirty="0" smtClean="0"/>
            <a:t>Weinberg Foundation</a:t>
          </a:r>
        </a:p>
        <a:p>
          <a:r>
            <a:rPr lang="en-US" sz="1200" b="0" dirty="0" smtClean="0"/>
            <a:t>$250,000 to West Cecil Community Health Center</a:t>
          </a:r>
          <a:endParaRPr lang="en-US" sz="1200" b="0" dirty="0"/>
        </a:p>
      </dgm:t>
    </dgm:pt>
    <dgm:pt modelId="{5B4B4F60-42E5-439F-AAC9-FF1943165344}" type="parTrans" cxnId="{FDA2E5D8-AC2F-4C02-B8C4-4C7769A761DF}">
      <dgm:prSet/>
      <dgm:spPr/>
      <dgm:t>
        <a:bodyPr/>
        <a:lstStyle/>
        <a:p>
          <a:endParaRPr lang="en-US"/>
        </a:p>
      </dgm:t>
    </dgm:pt>
    <dgm:pt modelId="{DD302FEE-DB5B-4C9A-A0E9-914B35058C8B}" type="sibTrans" cxnId="{FDA2E5D8-AC2F-4C02-B8C4-4C7769A761DF}">
      <dgm:prSet/>
      <dgm:spPr/>
      <dgm:t>
        <a:bodyPr/>
        <a:lstStyle/>
        <a:p>
          <a:endParaRPr lang="en-US"/>
        </a:p>
      </dgm:t>
    </dgm:pt>
    <dgm:pt modelId="{6B06554F-D6EA-403E-9929-27C0EDCD15CC}">
      <dgm:prSet phldrT="[Text]" custT="1"/>
      <dgm:spPr>
        <a:solidFill>
          <a:srgbClr val="C00000"/>
        </a:solidFill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sz="1200" b="1" u="sng" dirty="0" smtClean="0"/>
            <a:t>CareFirst</a:t>
          </a:r>
          <a:r>
            <a:rPr lang="en-US" sz="1200" b="0" dirty="0" smtClean="0"/>
            <a:t/>
          </a:r>
          <a:br>
            <a:rPr lang="en-US" sz="1200" b="0" dirty="0" smtClean="0"/>
          </a:br>
          <a:r>
            <a:rPr lang="en-US" sz="1200" b="0" dirty="0" smtClean="0"/>
            <a:t>$447,612 to Access to </a:t>
          </a:r>
          <a:r>
            <a:rPr lang="en-US" sz="1200" b="0" dirty="0" err="1" smtClean="0"/>
            <a:t>Wholistic</a:t>
          </a:r>
          <a:r>
            <a:rPr lang="en-US" sz="1200" b="0" dirty="0" smtClean="0"/>
            <a:t>. &amp; Prod. Living</a:t>
          </a:r>
        </a:p>
      </dgm:t>
    </dgm:pt>
    <dgm:pt modelId="{0F6EF236-A0EF-422D-940D-25A10EB4D505}" type="parTrans" cxnId="{48081966-46E1-4C31-8FDC-A8721048C2E0}">
      <dgm:prSet/>
      <dgm:spPr/>
      <dgm:t>
        <a:bodyPr/>
        <a:lstStyle/>
        <a:p>
          <a:endParaRPr lang="en-US"/>
        </a:p>
      </dgm:t>
    </dgm:pt>
    <dgm:pt modelId="{69F80713-D901-4B13-9F7D-DFC8AF6D4477}" type="sibTrans" cxnId="{48081966-46E1-4C31-8FDC-A8721048C2E0}">
      <dgm:prSet/>
      <dgm:spPr/>
      <dgm:t>
        <a:bodyPr/>
        <a:lstStyle/>
        <a:p>
          <a:endParaRPr lang="en-US"/>
        </a:p>
      </dgm:t>
    </dgm:pt>
    <dgm:pt modelId="{1BC99345-D7C0-4AD5-AFA2-6AA701646B08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$3.8M in federal resources</a:t>
          </a:r>
          <a:endParaRPr lang="en-US" b="1" dirty="0">
            <a:solidFill>
              <a:schemeClr val="tx1"/>
            </a:solidFill>
          </a:endParaRPr>
        </a:p>
      </dgm:t>
    </dgm:pt>
    <dgm:pt modelId="{E7ECB04B-3935-458E-B423-04AE57584BC9}" type="parTrans" cxnId="{18EA42D0-336D-470D-99AE-EC17FE3D6375}">
      <dgm:prSet/>
      <dgm:spPr/>
      <dgm:t>
        <a:bodyPr/>
        <a:lstStyle/>
        <a:p>
          <a:endParaRPr lang="en-US"/>
        </a:p>
      </dgm:t>
    </dgm:pt>
    <dgm:pt modelId="{C035FF03-8EFC-4CC4-9610-34A1B00D24BD}" type="sibTrans" cxnId="{18EA42D0-336D-470D-99AE-EC17FE3D6375}">
      <dgm:prSet/>
      <dgm:spPr/>
      <dgm:t>
        <a:bodyPr/>
        <a:lstStyle/>
        <a:p>
          <a:endParaRPr lang="en-US"/>
        </a:p>
      </dgm:t>
    </dgm:pt>
    <dgm:pt modelId="{60A7AB1D-87B3-4B3E-AB15-04C06621F1FC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200" b="1" u="sng" dirty="0" smtClean="0"/>
            <a:t>HRSA New Access Point</a:t>
          </a:r>
          <a:r>
            <a:rPr lang="en-US" sz="1200" b="0" u="sng" dirty="0" smtClean="0"/>
            <a:t/>
          </a:r>
          <a:br>
            <a:rPr lang="en-US" sz="1200" b="0" u="sng" dirty="0" smtClean="0"/>
          </a:br>
          <a:r>
            <a:rPr lang="en-US" sz="1200" b="0" dirty="0" smtClean="0"/>
            <a:t>$425,874 to Mobile Med</a:t>
          </a:r>
          <a:endParaRPr lang="en-US" sz="1200" b="0" dirty="0"/>
        </a:p>
      </dgm:t>
    </dgm:pt>
    <dgm:pt modelId="{F1F7B4E5-1EFC-447B-9473-EB5FDDBA9146}" type="parTrans" cxnId="{0A56A9F6-8512-4DA3-B9D3-4F66F7BEA7EE}">
      <dgm:prSet/>
      <dgm:spPr/>
      <dgm:t>
        <a:bodyPr/>
        <a:lstStyle/>
        <a:p>
          <a:endParaRPr lang="en-US"/>
        </a:p>
      </dgm:t>
    </dgm:pt>
    <dgm:pt modelId="{0C96216B-2E70-484A-BD59-8D77931F7411}" type="sibTrans" cxnId="{0A56A9F6-8512-4DA3-B9D3-4F66F7BEA7EE}">
      <dgm:prSet/>
      <dgm:spPr/>
      <dgm:t>
        <a:bodyPr/>
        <a:lstStyle/>
        <a:p>
          <a:endParaRPr lang="en-US"/>
        </a:p>
      </dgm:t>
    </dgm:pt>
    <dgm:pt modelId="{F48BFA3D-EA6F-44F7-A44C-EDA8FA26A566}" type="pres">
      <dgm:prSet presAssocID="{E3A523FB-87DE-4D60-B7B9-A3D9323F66B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6403BF1-B987-48AD-B72E-EA8EAEEC973C}" type="pres">
      <dgm:prSet presAssocID="{58600C03-DF4D-489C-84FD-73957A584F26}" presName="vertOne" presStyleCnt="0"/>
      <dgm:spPr/>
    </dgm:pt>
    <dgm:pt modelId="{70A764F6-22AD-42E0-8799-3BDD9ECCD953}" type="pres">
      <dgm:prSet presAssocID="{58600C03-DF4D-489C-84FD-73957A584F26}" presName="txOne" presStyleLbl="node0" presStyleIdx="0" presStyleCnt="1" custLinFactY="-4781" custLinFactNeighborX="-14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97C3BB-A996-41D7-9687-06E46B4FCC5B}" type="pres">
      <dgm:prSet presAssocID="{58600C03-DF4D-489C-84FD-73957A584F26}" presName="parTransOne" presStyleCnt="0"/>
      <dgm:spPr/>
    </dgm:pt>
    <dgm:pt modelId="{7E66B1D4-A2A9-4EBD-8308-8B2509AE9ED0}" type="pres">
      <dgm:prSet presAssocID="{58600C03-DF4D-489C-84FD-73957A584F26}" presName="horzOne" presStyleCnt="0"/>
      <dgm:spPr/>
    </dgm:pt>
    <dgm:pt modelId="{A566B701-5854-483A-9E5C-86EB776173A9}" type="pres">
      <dgm:prSet presAssocID="{637A777E-C444-4365-98B2-3FB5296B5527}" presName="vertTwo" presStyleCnt="0"/>
      <dgm:spPr/>
    </dgm:pt>
    <dgm:pt modelId="{2557A165-FE03-46BB-9976-FBCCCEBFA8FD}" type="pres">
      <dgm:prSet presAssocID="{637A777E-C444-4365-98B2-3FB5296B552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E94247-35B8-4665-BB0D-514CACCAAB34}" type="pres">
      <dgm:prSet presAssocID="{637A777E-C444-4365-98B2-3FB5296B5527}" presName="parTransTwo" presStyleCnt="0"/>
      <dgm:spPr/>
    </dgm:pt>
    <dgm:pt modelId="{E8A9B588-158A-4800-877D-41140C15B701}" type="pres">
      <dgm:prSet presAssocID="{637A777E-C444-4365-98B2-3FB5296B5527}" presName="horzTwo" presStyleCnt="0"/>
      <dgm:spPr/>
    </dgm:pt>
    <dgm:pt modelId="{866C8585-BF77-4B40-A438-7BD130DD8B58}" type="pres">
      <dgm:prSet presAssocID="{F156BBDF-5A60-4CF2-90F3-8AB4AB532F37}" presName="vertThree" presStyleCnt="0"/>
      <dgm:spPr/>
    </dgm:pt>
    <dgm:pt modelId="{FCAA2D46-93E8-4B71-B976-AF02B6B939B7}" type="pres">
      <dgm:prSet presAssocID="{F156BBDF-5A60-4CF2-90F3-8AB4AB532F37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92D72E-CD50-4C6B-94B8-A76A5221A246}" type="pres">
      <dgm:prSet presAssocID="{F156BBDF-5A60-4CF2-90F3-8AB4AB532F37}" presName="horzThree" presStyleCnt="0"/>
      <dgm:spPr/>
    </dgm:pt>
    <dgm:pt modelId="{50BF3BFF-63C8-4FE3-AD76-ED90FF8484AE}" type="pres">
      <dgm:prSet presAssocID="{DD302FEE-DB5B-4C9A-A0E9-914B35058C8B}" presName="sibSpaceThree" presStyleCnt="0"/>
      <dgm:spPr/>
    </dgm:pt>
    <dgm:pt modelId="{16A2BB1B-B5C1-4715-9FA8-0D00ED4CDDF6}" type="pres">
      <dgm:prSet presAssocID="{6B06554F-D6EA-403E-9929-27C0EDCD15CC}" presName="vertThree" presStyleCnt="0"/>
      <dgm:spPr/>
    </dgm:pt>
    <dgm:pt modelId="{2832313F-8504-4065-8A54-B6198059FA00}" type="pres">
      <dgm:prSet presAssocID="{6B06554F-D6EA-403E-9929-27C0EDCD15CC}" presName="txThree" presStyleLbl="node3" presStyleIdx="1" presStyleCnt="3" custLinFactNeighborY="70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A143B4-C7FC-466E-A360-E61CE5771681}" type="pres">
      <dgm:prSet presAssocID="{6B06554F-D6EA-403E-9929-27C0EDCD15CC}" presName="horzThree" presStyleCnt="0"/>
      <dgm:spPr/>
    </dgm:pt>
    <dgm:pt modelId="{4E1237CC-33C2-405C-B8C4-1CC67F605D20}" type="pres">
      <dgm:prSet presAssocID="{72E3F53F-D112-4DA6-A92C-BACA1E9784B0}" presName="sibSpaceTwo" presStyleCnt="0"/>
      <dgm:spPr/>
    </dgm:pt>
    <dgm:pt modelId="{472C934A-2FC6-4342-9050-37A17B5E0EB7}" type="pres">
      <dgm:prSet presAssocID="{1BC99345-D7C0-4AD5-AFA2-6AA701646B08}" presName="vertTwo" presStyleCnt="0"/>
      <dgm:spPr/>
    </dgm:pt>
    <dgm:pt modelId="{D44A76A4-D47B-45FC-BF99-2425F995CD95}" type="pres">
      <dgm:prSet presAssocID="{1BC99345-D7C0-4AD5-AFA2-6AA701646B08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57A1B3-D7D2-44F3-876E-282AEFBC2BE7}" type="pres">
      <dgm:prSet presAssocID="{1BC99345-D7C0-4AD5-AFA2-6AA701646B08}" presName="parTransTwo" presStyleCnt="0"/>
      <dgm:spPr/>
    </dgm:pt>
    <dgm:pt modelId="{031AD461-4960-44AF-A731-F9A95E6F1423}" type="pres">
      <dgm:prSet presAssocID="{1BC99345-D7C0-4AD5-AFA2-6AA701646B08}" presName="horzTwo" presStyleCnt="0"/>
      <dgm:spPr/>
    </dgm:pt>
    <dgm:pt modelId="{F9B91292-B99A-4A6D-AC0F-AB7A92002053}" type="pres">
      <dgm:prSet presAssocID="{60A7AB1D-87B3-4B3E-AB15-04C06621F1FC}" presName="vertThree" presStyleCnt="0"/>
      <dgm:spPr/>
    </dgm:pt>
    <dgm:pt modelId="{06C3C124-2DEB-429A-BBA0-8F630C013733}" type="pres">
      <dgm:prSet presAssocID="{60A7AB1D-87B3-4B3E-AB15-04C06621F1FC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94C15B-18AC-4351-BAB0-E3BEAA166AD3}" type="pres">
      <dgm:prSet presAssocID="{60A7AB1D-87B3-4B3E-AB15-04C06621F1FC}" presName="horzThree" presStyleCnt="0"/>
      <dgm:spPr/>
    </dgm:pt>
  </dgm:ptLst>
  <dgm:cxnLst>
    <dgm:cxn modelId="{0A56A9F6-8512-4DA3-B9D3-4F66F7BEA7EE}" srcId="{1BC99345-D7C0-4AD5-AFA2-6AA701646B08}" destId="{60A7AB1D-87B3-4B3E-AB15-04C06621F1FC}" srcOrd="0" destOrd="0" parTransId="{F1F7B4E5-1EFC-447B-9473-EB5FDDBA9146}" sibTransId="{0C96216B-2E70-484A-BD59-8D77931F7411}"/>
    <dgm:cxn modelId="{18EA42D0-336D-470D-99AE-EC17FE3D6375}" srcId="{58600C03-DF4D-489C-84FD-73957A584F26}" destId="{1BC99345-D7C0-4AD5-AFA2-6AA701646B08}" srcOrd="1" destOrd="0" parTransId="{E7ECB04B-3935-458E-B423-04AE57584BC9}" sibTransId="{C035FF03-8EFC-4CC4-9610-34A1B00D24BD}"/>
    <dgm:cxn modelId="{819B7025-80E9-4080-B976-C163638B7A36}" type="presOf" srcId="{6B06554F-D6EA-403E-9929-27C0EDCD15CC}" destId="{2832313F-8504-4065-8A54-B6198059FA00}" srcOrd="0" destOrd="0" presId="urn:microsoft.com/office/officeart/2005/8/layout/hierarchy4"/>
    <dgm:cxn modelId="{19123BAE-127E-44A7-8457-F6A796D2C603}" type="presOf" srcId="{637A777E-C444-4365-98B2-3FB5296B5527}" destId="{2557A165-FE03-46BB-9976-FBCCCEBFA8FD}" srcOrd="0" destOrd="0" presId="urn:microsoft.com/office/officeart/2005/8/layout/hierarchy4"/>
    <dgm:cxn modelId="{FDA2E5D8-AC2F-4C02-B8C4-4C7769A761DF}" srcId="{637A777E-C444-4365-98B2-3FB5296B5527}" destId="{F156BBDF-5A60-4CF2-90F3-8AB4AB532F37}" srcOrd="0" destOrd="0" parTransId="{5B4B4F60-42E5-439F-AAC9-FF1943165344}" sibTransId="{DD302FEE-DB5B-4C9A-A0E9-914B35058C8B}"/>
    <dgm:cxn modelId="{EE4202A0-908C-4F94-B113-BCE301B256B9}" type="presOf" srcId="{F156BBDF-5A60-4CF2-90F3-8AB4AB532F37}" destId="{FCAA2D46-93E8-4B71-B976-AF02B6B939B7}" srcOrd="0" destOrd="0" presId="urn:microsoft.com/office/officeart/2005/8/layout/hierarchy4"/>
    <dgm:cxn modelId="{48081966-46E1-4C31-8FDC-A8721048C2E0}" srcId="{637A777E-C444-4365-98B2-3FB5296B5527}" destId="{6B06554F-D6EA-403E-9929-27C0EDCD15CC}" srcOrd="1" destOrd="0" parTransId="{0F6EF236-A0EF-422D-940D-25A10EB4D505}" sibTransId="{69F80713-D901-4B13-9F7D-DFC8AF6D4477}"/>
    <dgm:cxn modelId="{1CBA44D1-B15D-4533-A474-2C4893AFE486}" type="presOf" srcId="{1BC99345-D7C0-4AD5-AFA2-6AA701646B08}" destId="{D44A76A4-D47B-45FC-BF99-2425F995CD95}" srcOrd="0" destOrd="0" presId="urn:microsoft.com/office/officeart/2005/8/layout/hierarchy4"/>
    <dgm:cxn modelId="{C5289B7F-AF2E-427A-B06A-EFBD46D496A4}" type="presOf" srcId="{E3A523FB-87DE-4D60-B7B9-A3D9323F66B3}" destId="{F48BFA3D-EA6F-44F7-A44C-EDA8FA26A566}" srcOrd="0" destOrd="0" presId="urn:microsoft.com/office/officeart/2005/8/layout/hierarchy4"/>
    <dgm:cxn modelId="{5FAF1C98-8040-441C-B0FA-ECB20982F0FB}" srcId="{58600C03-DF4D-489C-84FD-73957A584F26}" destId="{637A777E-C444-4365-98B2-3FB5296B5527}" srcOrd="0" destOrd="0" parTransId="{8392F552-FF47-4883-B6EE-BB614C6F6A27}" sibTransId="{72E3F53F-D112-4DA6-A92C-BACA1E9784B0}"/>
    <dgm:cxn modelId="{F1604078-4E86-46F2-9CA1-B144284E794F}" type="presOf" srcId="{60A7AB1D-87B3-4B3E-AB15-04C06621F1FC}" destId="{06C3C124-2DEB-429A-BBA0-8F630C013733}" srcOrd="0" destOrd="0" presId="urn:microsoft.com/office/officeart/2005/8/layout/hierarchy4"/>
    <dgm:cxn modelId="{EC1FDCDF-DC5F-45AC-A24F-E18733B4AE0D}" type="presOf" srcId="{58600C03-DF4D-489C-84FD-73957A584F26}" destId="{70A764F6-22AD-42E0-8799-3BDD9ECCD953}" srcOrd="0" destOrd="0" presId="urn:microsoft.com/office/officeart/2005/8/layout/hierarchy4"/>
    <dgm:cxn modelId="{3136DC37-2E34-4392-A7B4-24659ABE4148}" srcId="{E3A523FB-87DE-4D60-B7B9-A3D9323F66B3}" destId="{58600C03-DF4D-489C-84FD-73957A584F26}" srcOrd="0" destOrd="0" parTransId="{B1985764-CFE6-4C64-A9CC-9A6BDEF7F506}" sibTransId="{47BC23B5-0579-4126-9DA1-E3C53A75AF7B}"/>
    <dgm:cxn modelId="{42A8E7D1-E516-4BBE-AB40-273EBA1AF4C4}" type="presParOf" srcId="{F48BFA3D-EA6F-44F7-A44C-EDA8FA26A566}" destId="{36403BF1-B987-48AD-B72E-EA8EAEEC973C}" srcOrd="0" destOrd="0" presId="urn:microsoft.com/office/officeart/2005/8/layout/hierarchy4"/>
    <dgm:cxn modelId="{5E1EB821-F38E-43B1-8880-84096BBB4009}" type="presParOf" srcId="{36403BF1-B987-48AD-B72E-EA8EAEEC973C}" destId="{70A764F6-22AD-42E0-8799-3BDD9ECCD953}" srcOrd="0" destOrd="0" presId="urn:microsoft.com/office/officeart/2005/8/layout/hierarchy4"/>
    <dgm:cxn modelId="{BA18C54F-A83A-478A-9777-99C2FB4FC90D}" type="presParOf" srcId="{36403BF1-B987-48AD-B72E-EA8EAEEC973C}" destId="{2B97C3BB-A996-41D7-9687-06E46B4FCC5B}" srcOrd="1" destOrd="0" presId="urn:microsoft.com/office/officeart/2005/8/layout/hierarchy4"/>
    <dgm:cxn modelId="{3E0434A2-A7F0-431D-9799-B74548A59C46}" type="presParOf" srcId="{36403BF1-B987-48AD-B72E-EA8EAEEC973C}" destId="{7E66B1D4-A2A9-4EBD-8308-8B2509AE9ED0}" srcOrd="2" destOrd="0" presId="urn:microsoft.com/office/officeart/2005/8/layout/hierarchy4"/>
    <dgm:cxn modelId="{0D3E3DF7-F76B-4AD5-9B4E-FD014A259BE7}" type="presParOf" srcId="{7E66B1D4-A2A9-4EBD-8308-8B2509AE9ED0}" destId="{A566B701-5854-483A-9E5C-86EB776173A9}" srcOrd="0" destOrd="0" presId="urn:microsoft.com/office/officeart/2005/8/layout/hierarchy4"/>
    <dgm:cxn modelId="{422A4EE1-011C-46BE-A19B-FB09814A9152}" type="presParOf" srcId="{A566B701-5854-483A-9E5C-86EB776173A9}" destId="{2557A165-FE03-46BB-9976-FBCCCEBFA8FD}" srcOrd="0" destOrd="0" presId="urn:microsoft.com/office/officeart/2005/8/layout/hierarchy4"/>
    <dgm:cxn modelId="{1CC964BC-E5CD-4BC2-B599-BAAE51BC1EE4}" type="presParOf" srcId="{A566B701-5854-483A-9E5C-86EB776173A9}" destId="{46E94247-35B8-4665-BB0D-514CACCAAB34}" srcOrd="1" destOrd="0" presId="urn:microsoft.com/office/officeart/2005/8/layout/hierarchy4"/>
    <dgm:cxn modelId="{E9744E08-1435-4761-86FA-60160094D2EC}" type="presParOf" srcId="{A566B701-5854-483A-9E5C-86EB776173A9}" destId="{E8A9B588-158A-4800-877D-41140C15B701}" srcOrd="2" destOrd="0" presId="urn:microsoft.com/office/officeart/2005/8/layout/hierarchy4"/>
    <dgm:cxn modelId="{B40D2488-B2DC-45E5-A4C5-708A13381BD9}" type="presParOf" srcId="{E8A9B588-158A-4800-877D-41140C15B701}" destId="{866C8585-BF77-4B40-A438-7BD130DD8B58}" srcOrd="0" destOrd="0" presId="urn:microsoft.com/office/officeart/2005/8/layout/hierarchy4"/>
    <dgm:cxn modelId="{2AA99C94-A81D-4F70-976C-78817E3D8107}" type="presParOf" srcId="{866C8585-BF77-4B40-A438-7BD130DD8B58}" destId="{FCAA2D46-93E8-4B71-B976-AF02B6B939B7}" srcOrd="0" destOrd="0" presId="urn:microsoft.com/office/officeart/2005/8/layout/hierarchy4"/>
    <dgm:cxn modelId="{332C8A83-404C-42F5-BAF7-8640C2491750}" type="presParOf" srcId="{866C8585-BF77-4B40-A438-7BD130DD8B58}" destId="{4492D72E-CD50-4C6B-94B8-A76A5221A246}" srcOrd="1" destOrd="0" presId="urn:microsoft.com/office/officeart/2005/8/layout/hierarchy4"/>
    <dgm:cxn modelId="{FF34241D-F180-4075-8043-5CCD06D89C25}" type="presParOf" srcId="{E8A9B588-158A-4800-877D-41140C15B701}" destId="{50BF3BFF-63C8-4FE3-AD76-ED90FF8484AE}" srcOrd="1" destOrd="0" presId="urn:microsoft.com/office/officeart/2005/8/layout/hierarchy4"/>
    <dgm:cxn modelId="{4BCC9845-136C-4C1A-8906-6EFC6D38B6E0}" type="presParOf" srcId="{E8A9B588-158A-4800-877D-41140C15B701}" destId="{16A2BB1B-B5C1-4715-9FA8-0D00ED4CDDF6}" srcOrd="2" destOrd="0" presId="urn:microsoft.com/office/officeart/2005/8/layout/hierarchy4"/>
    <dgm:cxn modelId="{A5F8E41F-F495-4DD3-8A0C-5A18974D7402}" type="presParOf" srcId="{16A2BB1B-B5C1-4715-9FA8-0D00ED4CDDF6}" destId="{2832313F-8504-4065-8A54-B6198059FA00}" srcOrd="0" destOrd="0" presId="urn:microsoft.com/office/officeart/2005/8/layout/hierarchy4"/>
    <dgm:cxn modelId="{5470F458-DADA-4373-8E5A-B86C9FB4A4BF}" type="presParOf" srcId="{16A2BB1B-B5C1-4715-9FA8-0D00ED4CDDF6}" destId="{2CA143B4-C7FC-466E-A360-E61CE5771681}" srcOrd="1" destOrd="0" presId="urn:microsoft.com/office/officeart/2005/8/layout/hierarchy4"/>
    <dgm:cxn modelId="{6B031ED7-70AA-4FEA-8B3A-1832ECF9EA76}" type="presParOf" srcId="{7E66B1D4-A2A9-4EBD-8308-8B2509AE9ED0}" destId="{4E1237CC-33C2-405C-B8C4-1CC67F605D20}" srcOrd="1" destOrd="0" presId="urn:microsoft.com/office/officeart/2005/8/layout/hierarchy4"/>
    <dgm:cxn modelId="{2422A862-F9EA-4ED0-B21A-5B1D2D092A96}" type="presParOf" srcId="{7E66B1D4-A2A9-4EBD-8308-8B2509AE9ED0}" destId="{472C934A-2FC6-4342-9050-37A17B5E0EB7}" srcOrd="2" destOrd="0" presId="urn:microsoft.com/office/officeart/2005/8/layout/hierarchy4"/>
    <dgm:cxn modelId="{DD54FF6B-1F5E-4CED-92A5-3DEDA0B3E2FB}" type="presParOf" srcId="{472C934A-2FC6-4342-9050-37A17B5E0EB7}" destId="{D44A76A4-D47B-45FC-BF99-2425F995CD95}" srcOrd="0" destOrd="0" presId="urn:microsoft.com/office/officeart/2005/8/layout/hierarchy4"/>
    <dgm:cxn modelId="{5FF3C3EA-E3A9-4656-B516-A0107129AF84}" type="presParOf" srcId="{472C934A-2FC6-4342-9050-37A17B5E0EB7}" destId="{4257A1B3-D7D2-44F3-876E-282AEFBC2BE7}" srcOrd="1" destOrd="0" presId="urn:microsoft.com/office/officeart/2005/8/layout/hierarchy4"/>
    <dgm:cxn modelId="{B59772A7-20D9-4459-B8B6-5D1CF25F9EB3}" type="presParOf" srcId="{472C934A-2FC6-4342-9050-37A17B5E0EB7}" destId="{031AD461-4960-44AF-A731-F9A95E6F1423}" srcOrd="2" destOrd="0" presId="urn:microsoft.com/office/officeart/2005/8/layout/hierarchy4"/>
    <dgm:cxn modelId="{B4B99399-7898-45A4-B5FC-BED8E1098D62}" type="presParOf" srcId="{031AD461-4960-44AF-A731-F9A95E6F1423}" destId="{F9B91292-B99A-4A6D-AC0F-AB7A92002053}" srcOrd="0" destOrd="0" presId="urn:microsoft.com/office/officeart/2005/8/layout/hierarchy4"/>
    <dgm:cxn modelId="{36C972CF-DCBC-4445-8C60-94EC06075EBF}" type="presParOf" srcId="{F9B91292-B99A-4A6D-AC0F-AB7A92002053}" destId="{06C3C124-2DEB-429A-BBA0-8F630C013733}" srcOrd="0" destOrd="0" presId="urn:microsoft.com/office/officeart/2005/8/layout/hierarchy4"/>
    <dgm:cxn modelId="{616EA780-CFD8-4868-AD25-5204F9E1B329}" type="presParOf" srcId="{F9B91292-B99A-4A6D-AC0F-AB7A92002053}" destId="{5194C15B-18AC-4351-BAB0-E3BEAA166AD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593171-BF25-4286-9848-6437E8EAEFCF}" type="doc">
      <dgm:prSet loTypeId="urn:microsoft.com/office/officeart/2005/8/layout/pyramid2" loCatId="pyramid" qsTypeId="urn:microsoft.com/office/officeart/2005/8/quickstyle/simple1" qsCatId="simple" csTypeId="urn:microsoft.com/office/officeart/2005/8/colors/accent5_4" csCatId="accent5" phldr="1"/>
      <dgm:spPr/>
    </dgm:pt>
    <dgm:pt modelId="{50CA397B-0BA5-4BF6-B0C9-E5578A291022}">
      <dgm:prSet phldrT="[Text]" custT="1"/>
      <dgm:spPr>
        <a:solidFill>
          <a:schemeClr val="bg1">
            <a:lumMod val="85000"/>
            <a:alpha val="9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sz="2000" dirty="0" smtClean="0"/>
            <a:t>Total requests for funding</a:t>
          </a:r>
        </a:p>
        <a:p>
          <a:r>
            <a:rPr lang="en-US" sz="2000" b="1" dirty="0" smtClean="0"/>
            <a:t>$276.2M</a:t>
          </a:r>
          <a:endParaRPr lang="en-US" sz="2000" b="1" dirty="0"/>
        </a:p>
      </dgm:t>
    </dgm:pt>
    <dgm:pt modelId="{EBD61140-138A-4B2D-9023-E89B92DF2D11}" type="parTrans" cxnId="{0F4F4F2C-7FC9-40EA-ADDE-4618B50B06DA}">
      <dgm:prSet/>
      <dgm:spPr/>
      <dgm:t>
        <a:bodyPr/>
        <a:lstStyle/>
        <a:p>
          <a:endParaRPr lang="en-US"/>
        </a:p>
      </dgm:t>
    </dgm:pt>
    <dgm:pt modelId="{F7282CE6-FF69-403D-8716-EB7C3B3BDDB7}" type="sibTrans" cxnId="{0F4F4F2C-7FC9-40EA-ADDE-4618B50B06DA}">
      <dgm:prSet/>
      <dgm:spPr/>
      <dgm:t>
        <a:bodyPr/>
        <a:lstStyle/>
        <a:p>
          <a:endParaRPr lang="en-US"/>
        </a:p>
      </dgm:t>
    </dgm:pt>
    <dgm:pt modelId="{A15337FB-552A-40E4-9D82-27730B83B1E0}">
      <dgm:prSet phldrT="[Text]" custT="1"/>
      <dgm:spPr>
        <a:solidFill>
          <a:schemeClr val="bg1">
            <a:lumMod val="85000"/>
            <a:alpha val="9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sz="2000" dirty="0" smtClean="0"/>
            <a:t>Applications received</a:t>
          </a:r>
        </a:p>
        <a:p>
          <a:r>
            <a:rPr lang="en-US" sz="2000" b="1" dirty="0" smtClean="0"/>
            <a:t>593</a:t>
          </a:r>
          <a:endParaRPr lang="en-US" sz="2000" b="1" dirty="0"/>
        </a:p>
      </dgm:t>
    </dgm:pt>
    <dgm:pt modelId="{B1E42181-4FAE-494A-ABBF-B5858238D9BB}" type="parTrans" cxnId="{9C29174C-2B79-432F-B83E-0761978D59E7}">
      <dgm:prSet/>
      <dgm:spPr/>
      <dgm:t>
        <a:bodyPr/>
        <a:lstStyle/>
        <a:p>
          <a:endParaRPr lang="en-US"/>
        </a:p>
      </dgm:t>
    </dgm:pt>
    <dgm:pt modelId="{C4C39324-00F3-4F40-AC99-4E6FD1284DA2}" type="sibTrans" cxnId="{9C29174C-2B79-432F-B83E-0761978D59E7}">
      <dgm:prSet/>
      <dgm:spPr/>
      <dgm:t>
        <a:bodyPr/>
        <a:lstStyle/>
        <a:p>
          <a:endParaRPr lang="en-US"/>
        </a:p>
      </dgm:t>
    </dgm:pt>
    <dgm:pt modelId="{D93D080F-B618-4B23-B177-A341F82C1AA9}" type="pres">
      <dgm:prSet presAssocID="{D7593171-BF25-4286-9848-6437E8EAEFCF}" presName="compositeShape" presStyleCnt="0">
        <dgm:presLayoutVars>
          <dgm:dir/>
          <dgm:resizeHandles/>
        </dgm:presLayoutVars>
      </dgm:prSet>
      <dgm:spPr/>
    </dgm:pt>
    <dgm:pt modelId="{CD022516-BF51-4098-9755-AC490AFCCFF7}" type="pres">
      <dgm:prSet presAssocID="{D7593171-BF25-4286-9848-6437E8EAEFCF}" presName="pyramid" presStyleLbl="node1" presStyleIdx="0" presStyleCnt="1" custLinFactNeighborY="2381"/>
      <dgm:spPr>
        <a:solidFill>
          <a:srgbClr val="C00000"/>
        </a:solidFill>
      </dgm:spPr>
    </dgm:pt>
    <dgm:pt modelId="{7CB33E24-1A43-48CB-9290-8EDFE4B3844A}" type="pres">
      <dgm:prSet presAssocID="{D7593171-BF25-4286-9848-6437E8EAEFCF}" presName="theList" presStyleCnt="0"/>
      <dgm:spPr/>
    </dgm:pt>
    <dgm:pt modelId="{9D10D17B-88BF-4DC1-B7EB-9DE3E73028B0}" type="pres">
      <dgm:prSet presAssocID="{50CA397B-0BA5-4BF6-B0C9-E5578A291022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F4A09A-8169-4E70-BD86-94F83865D6E6}" type="pres">
      <dgm:prSet presAssocID="{50CA397B-0BA5-4BF6-B0C9-E5578A291022}" presName="aSpace" presStyleCnt="0"/>
      <dgm:spPr/>
    </dgm:pt>
    <dgm:pt modelId="{68EC6637-1C24-4151-ABF4-85E43C54F7A4}" type="pres">
      <dgm:prSet presAssocID="{A15337FB-552A-40E4-9D82-27730B83B1E0}" presName="a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5914DB-AA64-4661-B036-8B4BCA552578}" type="pres">
      <dgm:prSet presAssocID="{A15337FB-552A-40E4-9D82-27730B83B1E0}" presName="aSpace" presStyleCnt="0"/>
      <dgm:spPr/>
    </dgm:pt>
  </dgm:ptLst>
  <dgm:cxnLst>
    <dgm:cxn modelId="{0E11F48F-BAE4-448E-8D61-191A74EB52E0}" type="presOf" srcId="{50CA397B-0BA5-4BF6-B0C9-E5578A291022}" destId="{9D10D17B-88BF-4DC1-B7EB-9DE3E73028B0}" srcOrd="0" destOrd="0" presId="urn:microsoft.com/office/officeart/2005/8/layout/pyramid2"/>
    <dgm:cxn modelId="{0F4F4F2C-7FC9-40EA-ADDE-4618B50B06DA}" srcId="{D7593171-BF25-4286-9848-6437E8EAEFCF}" destId="{50CA397B-0BA5-4BF6-B0C9-E5578A291022}" srcOrd="0" destOrd="0" parTransId="{EBD61140-138A-4B2D-9023-E89B92DF2D11}" sibTransId="{F7282CE6-FF69-403D-8716-EB7C3B3BDDB7}"/>
    <dgm:cxn modelId="{9C29174C-2B79-432F-B83E-0761978D59E7}" srcId="{D7593171-BF25-4286-9848-6437E8EAEFCF}" destId="{A15337FB-552A-40E4-9D82-27730B83B1E0}" srcOrd="1" destOrd="0" parTransId="{B1E42181-4FAE-494A-ABBF-B5858238D9BB}" sibTransId="{C4C39324-00F3-4F40-AC99-4E6FD1284DA2}"/>
    <dgm:cxn modelId="{52C400D1-8BF6-4777-818A-5A7A229DFD1C}" type="presOf" srcId="{D7593171-BF25-4286-9848-6437E8EAEFCF}" destId="{D93D080F-B618-4B23-B177-A341F82C1AA9}" srcOrd="0" destOrd="0" presId="urn:microsoft.com/office/officeart/2005/8/layout/pyramid2"/>
    <dgm:cxn modelId="{5CFE85BC-7A8A-47C0-BEAE-F3B5FD354752}" type="presOf" srcId="{A15337FB-552A-40E4-9D82-27730B83B1E0}" destId="{68EC6637-1C24-4151-ABF4-85E43C54F7A4}" srcOrd="0" destOrd="0" presId="urn:microsoft.com/office/officeart/2005/8/layout/pyramid2"/>
    <dgm:cxn modelId="{3ABB4650-30D9-4624-914B-02D3AF7FA4E6}" type="presParOf" srcId="{D93D080F-B618-4B23-B177-A341F82C1AA9}" destId="{CD022516-BF51-4098-9755-AC490AFCCFF7}" srcOrd="0" destOrd="0" presId="urn:microsoft.com/office/officeart/2005/8/layout/pyramid2"/>
    <dgm:cxn modelId="{F4FB81D1-B996-46D7-B23E-EFD1D83132C6}" type="presParOf" srcId="{D93D080F-B618-4B23-B177-A341F82C1AA9}" destId="{7CB33E24-1A43-48CB-9290-8EDFE4B3844A}" srcOrd="1" destOrd="0" presId="urn:microsoft.com/office/officeart/2005/8/layout/pyramid2"/>
    <dgm:cxn modelId="{A505D2CC-953D-408A-B751-C161353E1A25}" type="presParOf" srcId="{7CB33E24-1A43-48CB-9290-8EDFE4B3844A}" destId="{9D10D17B-88BF-4DC1-B7EB-9DE3E73028B0}" srcOrd="0" destOrd="0" presId="urn:microsoft.com/office/officeart/2005/8/layout/pyramid2"/>
    <dgm:cxn modelId="{E87A7F77-C4E4-4B93-888A-08AB97486246}" type="presParOf" srcId="{7CB33E24-1A43-48CB-9290-8EDFE4B3844A}" destId="{4DF4A09A-8169-4E70-BD86-94F83865D6E6}" srcOrd="1" destOrd="0" presId="urn:microsoft.com/office/officeart/2005/8/layout/pyramid2"/>
    <dgm:cxn modelId="{F4DE0173-A243-43F7-A3D4-BFDA11F73311}" type="presParOf" srcId="{7CB33E24-1A43-48CB-9290-8EDFE4B3844A}" destId="{68EC6637-1C24-4151-ABF4-85E43C54F7A4}" srcOrd="2" destOrd="0" presId="urn:microsoft.com/office/officeart/2005/8/layout/pyramid2"/>
    <dgm:cxn modelId="{790B3748-2344-4D3F-A46E-3089488FFBF7}" type="presParOf" srcId="{7CB33E24-1A43-48CB-9290-8EDFE4B3844A}" destId="{8B5914DB-AA64-4661-B036-8B4BCA552578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455622-60EC-44D8-8A3C-AF6477940B50}" type="doc">
      <dgm:prSet loTypeId="urn:microsoft.com/office/officeart/2005/8/layout/pyramid2" loCatId="pyramid" qsTypeId="urn:microsoft.com/office/officeart/2005/8/quickstyle/simple1" qsCatId="simple" csTypeId="urn:microsoft.com/office/officeart/2005/8/colors/accent2_2" csCatId="accent2" phldr="1"/>
      <dgm:spPr/>
    </dgm:pt>
    <dgm:pt modelId="{2A8CE3B9-6302-4241-8CCD-5234D050D2E0}">
      <dgm:prSet phldrT="[Text]" custT="1"/>
      <dgm:spPr>
        <a:solidFill>
          <a:schemeClr val="bg1">
            <a:lumMod val="85000"/>
          </a:schemeClr>
        </a:solidFill>
        <a:ln>
          <a:solidFill>
            <a:srgbClr val="FFFF00"/>
          </a:solidFill>
        </a:ln>
      </dgm:spPr>
      <dgm:t>
        <a:bodyPr/>
        <a:lstStyle/>
        <a:p>
          <a:r>
            <a:rPr lang="en-US" sz="2000" dirty="0" smtClean="0"/>
            <a:t>Total of grants awarded</a:t>
          </a:r>
        </a:p>
        <a:p>
          <a:r>
            <a:rPr lang="en-US" sz="2000" b="1" dirty="0" smtClean="0"/>
            <a:t>$52.3M</a:t>
          </a:r>
          <a:endParaRPr lang="en-US" sz="2000" b="1" dirty="0"/>
        </a:p>
      </dgm:t>
    </dgm:pt>
    <dgm:pt modelId="{1607A429-CA82-4407-96EE-47CEEEA7726F}" type="parTrans" cxnId="{7D38276C-2669-47B3-87C6-CF227E23DCA0}">
      <dgm:prSet/>
      <dgm:spPr/>
      <dgm:t>
        <a:bodyPr/>
        <a:lstStyle/>
        <a:p>
          <a:endParaRPr lang="en-US"/>
        </a:p>
      </dgm:t>
    </dgm:pt>
    <dgm:pt modelId="{3C79A920-0910-4009-AE6A-E8A48722CD2A}" type="sibTrans" cxnId="{7D38276C-2669-47B3-87C6-CF227E23DCA0}">
      <dgm:prSet/>
      <dgm:spPr/>
      <dgm:t>
        <a:bodyPr/>
        <a:lstStyle/>
        <a:p>
          <a:endParaRPr lang="en-US"/>
        </a:p>
      </dgm:t>
    </dgm:pt>
    <dgm:pt modelId="{7AADFD89-8E25-48C1-B9CB-70234E8F9BC6}">
      <dgm:prSet phldrT="[Text]" custT="1"/>
      <dgm:spPr>
        <a:solidFill>
          <a:schemeClr val="bg1">
            <a:lumMod val="85000"/>
            <a:alpha val="90000"/>
          </a:schemeClr>
        </a:solidFill>
        <a:ln>
          <a:solidFill>
            <a:srgbClr val="FFFF00"/>
          </a:solidFill>
        </a:ln>
      </dgm:spPr>
      <dgm:t>
        <a:bodyPr/>
        <a:lstStyle/>
        <a:p>
          <a:r>
            <a:rPr lang="en-US" sz="2000" dirty="0" smtClean="0"/>
            <a:t>Total grants awarded</a:t>
          </a:r>
        </a:p>
        <a:p>
          <a:r>
            <a:rPr lang="en-US" sz="2000" b="1" dirty="0" smtClean="0"/>
            <a:t>154</a:t>
          </a:r>
          <a:endParaRPr lang="en-US" sz="2000" b="1" dirty="0"/>
        </a:p>
      </dgm:t>
    </dgm:pt>
    <dgm:pt modelId="{08B319C1-8BC1-4F03-B4AD-4B74017927CE}" type="parTrans" cxnId="{CE9731C4-6BC9-4864-A23B-4D2DB8B248A9}">
      <dgm:prSet/>
      <dgm:spPr/>
      <dgm:t>
        <a:bodyPr/>
        <a:lstStyle/>
        <a:p>
          <a:endParaRPr lang="en-US"/>
        </a:p>
      </dgm:t>
    </dgm:pt>
    <dgm:pt modelId="{60385026-D7C7-4938-89DB-21E393F92ECD}" type="sibTrans" cxnId="{CE9731C4-6BC9-4864-A23B-4D2DB8B248A9}">
      <dgm:prSet/>
      <dgm:spPr/>
      <dgm:t>
        <a:bodyPr/>
        <a:lstStyle/>
        <a:p>
          <a:endParaRPr lang="en-US"/>
        </a:p>
      </dgm:t>
    </dgm:pt>
    <dgm:pt modelId="{78D3E80C-83D1-4A7B-9299-BF5192EB20F6}" type="pres">
      <dgm:prSet presAssocID="{66455622-60EC-44D8-8A3C-AF6477940B50}" presName="compositeShape" presStyleCnt="0">
        <dgm:presLayoutVars>
          <dgm:dir/>
          <dgm:resizeHandles/>
        </dgm:presLayoutVars>
      </dgm:prSet>
      <dgm:spPr/>
    </dgm:pt>
    <dgm:pt modelId="{05BCAD25-C4EF-42CB-B027-E491479573C0}" type="pres">
      <dgm:prSet presAssocID="{66455622-60EC-44D8-8A3C-AF6477940B50}" presName="pyramid" presStyleLbl="node1" presStyleIdx="0" presStyleCnt="1" custLinFactNeighborY="2381"/>
      <dgm:spPr/>
    </dgm:pt>
    <dgm:pt modelId="{13B7D01A-D5B0-42CE-A754-8D9212E298F3}" type="pres">
      <dgm:prSet presAssocID="{66455622-60EC-44D8-8A3C-AF6477940B50}" presName="theList" presStyleCnt="0"/>
      <dgm:spPr/>
    </dgm:pt>
    <dgm:pt modelId="{51AB5BC9-1EFE-4DEA-B75A-DF087B35B1FB}" type="pres">
      <dgm:prSet presAssocID="{2A8CE3B9-6302-4241-8CCD-5234D050D2E0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87837-38F6-4AC8-BEBC-A244DC91F723}" type="pres">
      <dgm:prSet presAssocID="{2A8CE3B9-6302-4241-8CCD-5234D050D2E0}" presName="aSpace" presStyleCnt="0"/>
      <dgm:spPr/>
    </dgm:pt>
    <dgm:pt modelId="{BC1238A3-DB10-46CE-8BB2-34985E7E4738}" type="pres">
      <dgm:prSet presAssocID="{7AADFD89-8E25-48C1-B9CB-70234E8F9BC6}" presName="a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2C7080-22FF-42BB-89F3-AC9498CA3013}" type="pres">
      <dgm:prSet presAssocID="{7AADFD89-8E25-48C1-B9CB-70234E8F9BC6}" presName="aSpace" presStyleCnt="0"/>
      <dgm:spPr/>
    </dgm:pt>
  </dgm:ptLst>
  <dgm:cxnLst>
    <dgm:cxn modelId="{7E2B8D63-C147-40B8-8A97-AF22D8BA996B}" type="presOf" srcId="{66455622-60EC-44D8-8A3C-AF6477940B50}" destId="{78D3E80C-83D1-4A7B-9299-BF5192EB20F6}" srcOrd="0" destOrd="0" presId="urn:microsoft.com/office/officeart/2005/8/layout/pyramid2"/>
    <dgm:cxn modelId="{262CDF84-9847-4D6E-817B-D892410B81A0}" type="presOf" srcId="{2A8CE3B9-6302-4241-8CCD-5234D050D2E0}" destId="{51AB5BC9-1EFE-4DEA-B75A-DF087B35B1FB}" srcOrd="0" destOrd="0" presId="urn:microsoft.com/office/officeart/2005/8/layout/pyramid2"/>
    <dgm:cxn modelId="{30052FAE-9A3D-4A33-8B70-FFDDDE8C2250}" type="presOf" srcId="{7AADFD89-8E25-48C1-B9CB-70234E8F9BC6}" destId="{BC1238A3-DB10-46CE-8BB2-34985E7E4738}" srcOrd="0" destOrd="0" presId="urn:microsoft.com/office/officeart/2005/8/layout/pyramid2"/>
    <dgm:cxn modelId="{7D38276C-2669-47B3-87C6-CF227E23DCA0}" srcId="{66455622-60EC-44D8-8A3C-AF6477940B50}" destId="{2A8CE3B9-6302-4241-8CCD-5234D050D2E0}" srcOrd="0" destOrd="0" parTransId="{1607A429-CA82-4407-96EE-47CEEEA7726F}" sibTransId="{3C79A920-0910-4009-AE6A-E8A48722CD2A}"/>
    <dgm:cxn modelId="{CE9731C4-6BC9-4864-A23B-4D2DB8B248A9}" srcId="{66455622-60EC-44D8-8A3C-AF6477940B50}" destId="{7AADFD89-8E25-48C1-B9CB-70234E8F9BC6}" srcOrd="1" destOrd="0" parTransId="{08B319C1-8BC1-4F03-B4AD-4B74017927CE}" sibTransId="{60385026-D7C7-4938-89DB-21E393F92ECD}"/>
    <dgm:cxn modelId="{A3EEFB0F-E3C3-46D0-BBAB-DF89A253D9AA}" type="presParOf" srcId="{78D3E80C-83D1-4A7B-9299-BF5192EB20F6}" destId="{05BCAD25-C4EF-42CB-B027-E491479573C0}" srcOrd="0" destOrd="0" presId="urn:microsoft.com/office/officeart/2005/8/layout/pyramid2"/>
    <dgm:cxn modelId="{D18027AF-F9A5-4661-AB10-43578577F0FD}" type="presParOf" srcId="{78D3E80C-83D1-4A7B-9299-BF5192EB20F6}" destId="{13B7D01A-D5B0-42CE-A754-8D9212E298F3}" srcOrd="1" destOrd="0" presId="urn:microsoft.com/office/officeart/2005/8/layout/pyramid2"/>
    <dgm:cxn modelId="{30BA82E2-D15B-431C-A531-A3386FD5A486}" type="presParOf" srcId="{13B7D01A-D5B0-42CE-A754-8D9212E298F3}" destId="{51AB5BC9-1EFE-4DEA-B75A-DF087B35B1FB}" srcOrd="0" destOrd="0" presId="urn:microsoft.com/office/officeart/2005/8/layout/pyramid2"/>
    <dgm:cxn modelId="{026E2407-9D2F-455C-AC4A-F73519D640E3}" type="presParOf" srcId="{13B7D01A-D5B0-42CE-A754-8D9212E298F3}" destId="{24587837-38F6-4AC8-BEBC-A244DC91F723}" srcOrd="1" destOrd="0" presId="urn:microsoft.com/office/officeart/2005/8/layout/pyramid2"/>
    <dgm:cxn modelId="{CFB3540D-02A1-4381-A5FD-2EB71B84EA4F}" type="presParOf" srcId="{13B7D01A-D5B0-42CE-A754-8D9212E298F3}" destId="{BC1238A3-DB10-46CE-8BB2-34985E7E4738}" srcOrd="2" destOrd="0" presId="urn:microsoft.com/office/officeart/2005/8/layout/pyramid2"/>
    <dgm:cxn modelId="{0131F282-ACE8-4FCA-BCFD-6BC771961171}" type="presParOf" srcId="{13B7D01A-D5B0-42CE-A754-8D9212E298F3}" destId="{572C7080-22FF-42BB-89F3-AC9498CA3013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3CF6EE-41AE-CD42-BD9D-086EDBCA00E6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1DB1354B-2ACF-4648-9BEB-B200D48AD770}">
      <dgm:prSet phldrT="[Text]"/>
      <dgm:spPr/>
      <dgm:t>
        <a:bodyPr/>
        <a:lstStyle/>
        <a:p>
          <a:r>
            <a:rPr lang="en-US" dirty="0" smtClean="0"/>
            <a:t>Assess</a:t>
          </a:r>
          <a:endParaRPr lang="en-US" dirty="0"/>
        </a:p>
      </dgm:t>
    </dgm:pt>
    <dgm:pt modelId="{5ACB42F5-F962-6C49-8CCB-DB5FF9148F12}" type="parTrans" cxnId="{B5948148-372C-E44D-8AD1-9C6D48F7F77D}">
      <dgm:prSet/>
      <dgm:spPr/>
      <dgm:t>
        <a:bodyPr/>
        <a:lstStyle/>
        <a:p>
          <a:endParaRPr lang="en-US"/>
        </a:p>
      </dgm:t>
    </dgm:pt>
    <dgm:pt modelId="{3AE7D5F9-C20F-E84E-94A4-2D128B360F07}" type="sibTrans" cxnId="{B5948148-372C-E44D-8AD1-9C6D48F7F77D}">
      <dgm:prSet/>
      <dgm:spPr/>
      <dgm:t>
        <a:bodyPr/>
        <a:lstStyle/>
        <a:p>
          <a:endParaRPr lang="en-US"/>
        </a:p>
      </dgm:t>
    </dgm:pt>
    <dgm:pt modelId="{A641B0CB-F0A8-E745-88E6-C0CC1C63B70C}">
      <dgm:prSet phldrT="[Text]"/>
      <dgm:spPr/>
      <dgm:t>
        <a:bodyPr/>
        <a:lstStyle/>
        <a:p>
          <a:r>
            <a:rPr lang="en-US" dirty="0" smtClean="0"/>
            <a:t>Identify</a:t>
          </a:r>
          <a:endParaRPr lang="en-US" dirty="0"/>
        </a:p>
      </dgm:t>
    </dgm:pt>
    <dgm:pt modelId="{52207F3E-2945-3341-9E01-E0FACFDCD6B4}" type="parTrans" cxnId="{4072E9A1-C668-CD44-8C4F-CC39B58ADCEB}">
      <dgm:prSet/>
      <dgm:spPr/>
      <dgm:t>
        <a:bodyPr/>
        <a:lstStyle/>
        <a:p>
          <a:endParaRPr lang="en-US"/>
        </a:p>
      </dgm:t>
    </dgm:pt>
    <dgm:pt modelId="{22671F4B-6B4F-E344-9652-6732210804EF}" type="sibTrans" cxnId="{4072E9A1-C668-CD44-8C4F-CC39B58ADCEB}">
      <dgm:prSet/>
      <dgm:spPr/>
      <dgm:t>
        <a:bodyPr/>
        <a:lstStyle/>
        <a:p>
          <a:endParaRPr lang="en-US"/>
        </a:p>
      </dgm:t>
    </dgm:pt>
    <dgm:pt modelId="{F11B3758-BC46-0640-8475-87AABA469E50}">
      <dgm:prSet phldrT="[Text]"/>
      <dgm:spPr/>
      <dgm:t>
        <a:bodyPr/>
        <a:lstStyle/>
        <a:p>
          <a:r>
            <a:rPr lang="en-US" dirty="0" smtClean="0"/>
            <a:t>Refer</a:t>
          </a:r>
          <a:endParaRPr lang="en-US" dirty="0"/>
        </a:p>
      </dgm:t>
    </dgm:pt>
    <dgm:pt modelId="{B0E2BB50-8296-B04E-9F86-BAC0E6227303}" type="parTrans" cxnId="{D2C0D5AE-638A-6A43-964E-4CC47435AD40}">
      <dgm:prSet/>
      <dgm:spPr/>
      <dgm:t>
        <a:bodyPr/>
        <a:lstStyle/>
        <a:p>
          <a:endParaRPr lang="en-US"/>
        </a:p>
      </dgm:t>
    </dgm:pt>
    <dgm:pt modelId="{587E4BB6-7DBE-9C47-9380-6F2469055C5F}" type="sibTrans" cxnId="{D2C0D5AE-638A-6A43-964E-4CC47435AD40}">
      <dgm:prSet/>
      <dgm:spPr/>
      <dgm:t>
        <a:bodyPr/>
        <a:lstStyle/>
        <a:p>
          <a:endParaRPr lang="en-US"/>
        </a:p>
      </dgm:t>
    </dgm:pt>
    <dgm:pt modelId="{08505306-2497-974E-9E41-6E8E64475173}">
      <dgm:prSet phldrT="[Text]"/>
      <dgm:spPr/>
      <dgm:t>
        <a:bodyPr/>
        <a:lstStyle/>
        <a:p>
          <a:r>
            <a:rPr lang="en-US" dirty="0" smtClean="0"/>
            <a:t>Follow up</a:t>
          </a:r>
          <a:endParaRPr lang="en-US" dirty="0"/>
        </a:p>
      </dgm:t>
    </dgm:pt>
    <dgm:pt modelId="{F10161D9-053F-0341-837C-2F11E9841787}" type="parTrans" cxnId="{73D4D284-42AB-2148-9A68-0E948C049669}">
      <dgm:prSet/>
      <dgm:spPr/>
      <dgm:t>
        <a:bodyPr/>
        <a:lstStyle/>
        <a:p>
          <a:endParaRPr lang="en-US"/>
        </a:p>
      </dgm:t>
    </dgm:pt>
    <dgm:pt modelId="{D62F64C1-D9EE-D84B-8FD1-4B05C45DFE05}" type="sibTrans" cxnId="{73D4D284-42AB-2148-9A68-0E948C049669}">
      <dgm:prSet/>
      <dgm:spPr/>
      <dgm:t>
        <a:bodyPr/>
        <a:lstStyle/>
        <a:p>
          <a:endParaRPr lang="en-US"/>
        </a:p>
      </dgm:t>
    </dgm:pt>
    <dgm:pt modelId="{6B71CD8B-457C-1349-93D7-4DCA79507D77}">
      <dgm:prSet phldrT="[Text]"/>
      <dgm:spPr/>
      <dgm:t>
        <a:bodyPr/>
        <a:lstStyle/>
        <a:p>
          <a:r>
            <a:rPr lang="en-US" dirty="0" smtClean="0"/>
            <a:t>Develop Care Plan</a:t>
          </a:r>
          <a:endParaRPr lang="en-US" dirty="0"/>
        </a:p>
      </dgm:t>
    </dgm:pt>
    <dgm:pt modelId="{7CB8C476-AE18-B64C-999C-7AC07309E1DF}" type="parTrans" cxnId="{733205FB-E21A-C84E-AA1F-E7F75F239915}">
      <dgm:prSet/>
      <dgm:spPr/>
      <dgm:t>
        <a:bodyPr/>
        <a:lstStyle/>
        <a:p>
          <a:endParaRPr lang="en-US"/>
        </a:p>
      </dgm:t>
    </dgm:pt>
    <dgm:pt modelId="{54D4D266-DCF6-D143-9CA2-AB9E07FB8A65}" type="sibTrans" cxnId="{733205FB-E21A-C84E-AA1F-E7F75F239915}">
      <dgm:prSet/>
      <dgm:spPr/>
      <dgm:t>
        <a:bodyPr/>
        <a:lstStyle/>
        <a:p>
          <a:endParaRPr lang="en-US"/>
        </a:p>
      </dgm:t>
    </dgm:pt>
    <dgm:pt modelId="{CBD0CFDF-E495-394C-AD74-CFFF7A292FD0}" type="pres">
      <dgm:prSet presAssocID="{923CF6EE-41AE-CD42-BD9D-086EDBCA00E6}" presName="CompostProcess" presStyleCnt="0">
        <dgm:presLayoutVars>
          <dgm:dir/>
          <dgm:resizeHandles val="exact"/>
        </dgm:presLayoutVars>
      </dgm:prSet>
      <dgm:spPr/>
    </dgm:pt>
    <dgm:pt modelId="{8A53A19D-EC43-5D45-A15C-72EA83502CFB}" type="pres">
      <dgm:prSet presAssocID="{923CF6EE-41AE-CD42-BD9D-086EDBCA00E6}" presName="arrow" presStyleLbl="bgShp" presStyleIdx="0" presStyleCnt="1"/>
      <dgm:spPr/>
    </dgm:pt>
    <dgm:pt modelId="{B06AF6EF-771E-A542-8973-F10FD50F12C6}" type="pres">
      <dgm:prSet presAssocID="{923CF6EE-41AE-CD42-BD9D-086EDBCA00E6}" presName="linearProcess" presStyleCnt="0"/>
      <dgm:spPr/>
    </dgm:pt>
    <dgm:pt modelId="{18DACAEE-F141-1A41-B749-1DFE47F918D4}" type="pres">
      <dgm:prSet presAssocID="{1DB1354B-2ACF-4648-9BEB-B200D48AD770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554AC7-5A65-B049-B1BC-89659C62AA6D}" type="pres">
      <dgm:prSet presAssocID="{3AE7D5F9-C20F-E84E-94A4-2D128B360F07}" presName="sibTrans" presStyleCnt="0"/>
      <dgm:spPr/>
    </dgm:pt>
    <dgm:pt modelId="{5B999852-3358-704F-85F7-4018B7366C8A}" type="pres">
      <dgm:prSet presAssocID="{A641B0CB-F0A8-E745-88E6-C0CC1C63B70C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22228-9914-0447-BD4F-004736E58869}" type="pres">
      <dgm:prSet presAssocID="{22671F4B-6B4F-E344-9652-6732210804EF}" presName="sibTrans" presStyleCnt="0"/>
      <dgm:spPr/>
    </dgm:pt>
    <dgm:pt modelId="{66FEF3EF-79DE-DD4F-BC1E-201A27166E4D}" type="pres">
      <dgm:prSet presAssocID="{6B71CD8B-457C-1349-93D7-4DCA79507D77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191A23-10D9-DB45-9BFC-96043854D4D7}" type="pres">
      <dgm:prSet presAssocID="{54D4D266-DCF6-D143-9CA2-AB9E07FB8A65}" presName="sibTrans" presStyleCnt="0"/>
      <dgm:spPr/>
    </dgm:pt>
    <dgm:pt modelId="{2F657C35-7131-AC46-BFE7-5CA614255025}" type="pres">
      <dgm:prSet presAssocID="{F11B3758-BC46-0640-8475-87AABA469E50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DF3F7-C3BF-CF45-8EC3-7FF83C34CF18}" type="pres">
      <dgm:prSet presAssocID="{587E4BB6-7DBE-9C47-9380-6F2469055C5F}" presName="sibTrans" presStyleCnt="0"/>
      <dgm:spPr/>
    </dgm:pt>
    <dgm:pt modelId="{AF1BC0EB-71EA-DD48-8F95-BEC1D80D16A1}" type="pres">
      <dgm:prSet presAssocID="{08505306-2497-974E-9E41-6E8E64475173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5160C3-EEB7-4E8E-B904-E65B55F2B0F3}" type="presOf" srcId="{08505306-2497-974E-9E41-6E8E64475173}" destId="{AF1BC0EB-71EA-DD48-8F95-BEC1D80D16A1}" srcOrd="0" destOrd="0" presId="urn:microsoft.com/office/officeart/2005/8/layout/hProcess9"/>
    <dgm:cxn modelId="{AED9DFA6-3CB1-4475-8426-6EF4EA8861AC}" type="presOf" srcId="{6B71CD8B-457C-1349-93D7-4DCA79507D77}" destId="{66FEF3EF-79DE-DD4F-BC1E-201A27166E4D}" srcOrd="0" destOrd="0" presId="urn:microsoft.com/office/officeart/2005/8/layout/hProcess9"/>
    <dgm:cxn modelId="{B83816BC-3A19-4DFC-9DF5-BEF3AD40436B}" type="presOf" srcId="{A641B0CB-F0A8-E745-88E6-C0CC1C63B70C}" destId="{5B999852-3358-704F-85F7-4018B7366C8A}" srcOrd="0" destOrd="0" presId="urn:microsoft.com/office/officeart/2005/8/layout/hProcess9"/>
    <dgm:cxn modelId="{50F7CDD6-5EFD-4D42-AA6A-E8B65F3AFDE9}" type="presOf" srcId="{923CF6EE-41AE-CD42-BD9D-086EDBCA00E6}" destId="{CBD0CFDF-E495-394C-AD74-CFFF7A292FD0}" srcOrd="0" destOrd="0" presId="urn:microsoft.com/office/officeart/2005/8/layout/hProcess9"/>
    <dgm:cxn modelId="{0D4935F4-F8BB-4667-9510-D62A4150A3FB}" type="presOf" srcId="{1DB1354B-2ACF-4648-9BEB-B200D48AD770}" destId="{18DACAEE-F141-1A41-B749-1DFE47F918D4}" srcOrd="0" destOrd="0" presId="urn:microsoft.com/office/officeart/2005/8/layout/hProcess9"/>
    <dgm:cxn modelId="{4072E9A1-C668-CD44-8C4F-CC39B58ADCEB}" srcId="{923CF6EE-41AE-CD42-BD9D-086EDBCA00E6}" destId="{A641B0CB-F0A8-E745-88E6-C0CC1C63B70C}" srcOrd="1" destOrd="0" parTransId="{52207F3E-2945-3341-9E01-E0FACFDCD6B4}" sibTransId="{22671F4B-6B4F-E344-9652-6732210804EF}"/>
    <dgm:cxn modelId="{73D4D284-42AB-2148-9A68-0E948C049669}" srcId="{923CF6EE-41AE-CD42-BD9D-086EDBCA00E6}" destId="{08505306-2497-974E-9E41-6E8E64475173}" srcOrd="4" destOrd="0" parTransId="{F10161D9-053F-0341-837C-2F11E9841787}" sibTransId="{D62F64C1-D9EE-D84B-8FD1-4B05C45DFE05}"/>
    <dgm:cxn modelId="{00F6EDFC-567A-4CD6-8C63-C57C0F99DB0A}" type="presOf" srcId="{F11B3758-BC46-0640-8475-87AABA469E50}" destId="{2F657C35-7131-AC46-BFE7-5CA614255025}" srcOrd="0" destOrd="0" presId="urn:microsoft.com/office/officeart/2005/8/layout/hProcess9"/>
    <dgm:cxn modelId="{B5948148-372C-E44D-8AD1-9C6D48F7F77D}" srcId="{923CF6EE-41AE-CD42-BD9D-086EDBCA00E6}" destId="{1DB1354B-2ACF-4648-9BEB-B200D48AD770}" srcOrd="0" destOrd="0" parTransId="{5ACB42F5-F962-6C49-8CCB-DB5FF9148F12}" sibTransId="{3AE7D5F9-C20F-E84E-94A4-2D128B360F07}"/>
    <dgm:cxn modelId="{733205FB-E21A-C84E-AA1F-E7F75F239915}" srcId="{923CF6EE-41AE-CD42-BD9D-086EDBCA00E6}" destId="{6B71CD8B-457C-1349-93D7-4DCA79507D77}" srcOrd="2" destOrd="0" parTransId="{7CB8C476-AE18-B64C-999C-7AC07309E1DF}" sibTransId="{54D4D266-DCF6-D143-9CA2-AB9E07FB8A65}"/>
    <dgm:cxn modelId="{D2C0D5AE-638A-6A43-964E-4CC47435AD40}" srcId="{923CF6EE-41AE-CD42-BD9D-086EDBCA00E6}" destId="{F11B3758-BC46-0640-8475-87AABA469E50}" srcOrd="3" destOrd="0" parTransId="{B0E2BB50-8296-B04E-9F86-BAC0E6227303}" sibTransId="{587E4BB6-7DBE-9C47-9380-6F2469055C5F}"/>
    <dgm:cxn modelId="{0732507B-D143-4822-9E64-4F366BD01890}" type="presParOf" srcId="{CBD0CFDF-E495-394C-AD74-CFFF7A292FD0}" destId="{8A53A19D-EC43-5D45-A15C-72EA83502CFB}" srcOrd="0" destOrd="0" presId="urn:microsoft.com/office/officeart/2005/8/layout/hProcess9"/>
    <dgm:cxn modelId="{650023B4-8E81-4C0E-8DF3-8515488066BB}" type="presParOf" srcId="{CBD0CFDF-E495-394C-AD74-CFFF7A292FD0}" destId="{B06AF6EF-771E-A542-8973-F10FD50F12C6}" srcOrd="1" destOrd="0" presId="urn:microsoft.com/office/officeart/2005/8/layout/hProcess9"/>
    <dgm:cxn modelId="{DB994511-C2E6-474B-9C50-5A2A09D178D4}" type="presParOf" srcId="{B06AF6EF-771E-A542-8973-F10FD50F12C6}" destId="{18DACAEE-F141-1A41-B749-1DFE47F918D4}" srcOrd="0" destOrd="0" presId="urn:microsoft.com/office/officeart/2005/8/layout/hProcess9"/>
    <dgm:cxn modelId="{D2127B06-41AE-4D35-9294-45E88C4006A6}" type="presParOf" srcId="{B06AF6EF-771E-A542-8973-F10FD50F12C6}" destId="{9A554AC7-5A65-B049-B1BC-89659C62AA6D}" srcOrd="1" destOrd="0" presId="urn:microsoft.com/office/officeart/2005/8/layout/hProcess9"/>
    <dgm:cxn modelId="{E7431A4C-9BAC-41CC-B75A-8F8A83E361E7}" type="presParOf" srcId="{B06AF6EF-771E-A542-8973-F10FD50F12C6}" destId="{5B999852-3358-704F-85F7-4018B7366C8A}" srcOrd="2" destOrd="0" presId="urn:microsoft.com/office/officeart/2005/8/layout/hProcess9"/>
    <dgm:cxn modelId="{81D626CB-45A1-43D0-8AD9-0308EB171B4C}" type="presParOf" srcId="{B06AF6EF-771E-A542-8973-F10FD50F12C6}" destId="{32322228-9914-0447-BD4F-004736E58869}" srcOrd="3" destOrd="0" presId="urn:microsoft.com/office/officeart/2005/8/layout/hProcess9"/>
    <dgm:cxn modelId="{0603821A-08DE-4E6F-870B-AEC26AC8F6E2}" type="presParOf" srcId="{B06AF6EF-771E-A542-8973-F10FD50F12C6}" destId="{66FEF3EF-79DE-DD4F-BC1E-201A27166E4D}" srcOrd="4" destOrd="0" presId="urn:microsoft.com/office/officeart/2005/8/layout/hProcess9"/>
    <dgm:cxn modelId="{03F99A4A-AA73-47EE-8A24-A6342F1A7A72}" type="presParOf" srcId="{B06AF6EF-771E-A542-8973-F10FD50F12C6}" destId="{5E191A23-10D9-DB45-9BFC-96043854D4D7}" srcOrd="5" destOrd="0" presId="urn:microsoft.com/office/officeart/2005/8/layout/hProcess9"/>
    <dgm:cxn modelId="{90DA84CB-8BDC-4269-862B-E65E15DC9BAC}" type="presParOf" srcId="{B06AF6EF-771E-A542-8973-F10FD50F12C6}" destId="{2F657C35-7131-AC46-BFE7-5CA614255025}" srcOrd="6" destOrd="0" presId="urn:microsoft.com/office/officeart/2005/8/layout/hProcess9"/>
    <dgm:cxn modelId="{91846132-4CA2-45A6-B90C-6CF6876B1107}" type="presParOf" srcId="{B06AF6EF-771E-A542-8973-F10FD50F12C6}" destId="{82CDF3F7-C3BF-CF45-8EC3-7FF83C34CF18}" srcOrd="7" destOrd="0" presId="urn:microsoft.com/office/officeart/2005/8/layout/hProcess9"/>
    <dgm:cxn modelId="{2452E7D7-B9F2-42B3-BAED-0841EA9C5D49}" type="presParOf" srcId="{B06AF6EF-771E-A542-8973-F10FD50F12C6}" destId="{AF1BC0EB-71EA-DD48-8F95-BEC1D80D16A1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618757-30DB-4612-B529-E3DC8872C5B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BAA02D-840C-4197-99E7-8F2327B65C6F}">
      <dgm:prSet phldrT="[Text]"/>
      <dgm:spPr/>
      <dgm:t>
        <a:bodyPr/>
        <a:lstStyle/>
        <a:p>
          <a:r>
            <a:rPr lang="en-US" dirty="0" smtClean="0"/>
            <a:t>Case Management </a:t>
          </a:r>
          <a:endParaRPr lang="en-US" dirty="0"/>
        </a:p>
      </dgm:t>
    </dgm:pt>
    <dgm:pt modelId="{CB70D003-D8D3-40C7-AE16-1F15812FF837}" type="parTrans" cxnId="{0BF3C98F-3CD0-42D0-906E-849FB694C874}">
      <dgm:prSet/>
      <dgm:spPr/>
      <dgm:t>
        <a:bodyPr/>
        <a:lstStyle/>
        <a:p>
          <a:endParaRPr lang="en-US"/>
        </a:p>
      </dgm:t>
    </dgm:pt>
    <dgm:pt modelId="{63F64474-83EE-4FD1-96D7-D5B813C642A8}" type="sibTrans" cxnId="{0BF3C98F-3CD0-42D0-906E-849FB694C874}">
      <dgm:prSet/>
      <dgm:spPr/>
      <dgm:t>
        <a:bodyPr/>
        <a:lstStyle/>
        <a:p>
          <a:endParaRPr lang="en-US"/>
        </a:p>
      </dgm:t>
    </dgm:pt>
    <dgm:pt modelId="{EE6B9BC0-14A6-42A6-A911-8F1F912704F8}">
      <dgm:prSet phldrT="[Text]" custT="1"/>
      <dgm:spPr/>
      <dgm:t>
        <a:bodyPr/>
        <a:lstStyle/>
        <a:p>
          <a:r>
            <a:rPr lang="en-US" sz="1400" dirty="0" smtClean="0"/>
            <a:t>Shift to Outpatient Treatment </a:t>
          </a:r>
          <a:endParaRPr lang="en-US" sz="1400" dirty="0"/>
        </a:p>
      </dgm:t>
    </dgm:pt>
    <dgm:pt modelId="{53967374-5061-47CA-9B29-14F37A1194B4}" type="parTrans" cxnId="{71CECB9D-2650-4754-9DCE-15648212FE7F}">
      <dgm:prSet/>
      <dgm:spPr/>
      <dgm:t>
        <a:bodyPr/>
        <a:lstStyle/>
        <a:p>
          <a:endParaRPr lang="en-US"/>
        </a:p>
      </dgm:t>
    </dgm:pt>
    <dgm:pt modelId="{8C396528-3CC4-4035-8E2E-D2CA88CE0DE3}" type="sibTrans" cxnId="{71CECB9D-2650-4754-9DCE-15648212FE7F}">
      <dgm:prSet/>
      <dgm:spPr/>
      <dgm:t>
        <a:bodyPr/>
        <a:lstStyle/>
        <a:p>
          <a:endParaRPr lang="en-US"/>
        </a:p>
      </dgm:t>
    </dgm:pt>
    <dgm:pt modelId="{526B59D0-34BC-44EA-89E4-B29600D6B49D}">
      <dgm:prSet phldrT="[Text]" custT="1"/>
      <dgm:spPr/>
      <dgm:t>
        <a:bodyPr/>
        <a:lstStyle/>
        <a:p>
          <a:r>
            <a:rPr lang="en-US" sz="1400" dirty="0" smtClean="0"/>
            <a:t>Decrease Treatment Failures</a:t>
          </a:r>
          <a:endParaRPr lang="en-US" sz="1400" dirty="0"/>
        </a:p>
      </dgm:t>
    </dgm:pt>
    <dgm:pt modelId="{4DF5CF4E-BAED-4BBE-85AB-27587AC60182}" type="parTrans" cxnId="{D53F2A14-E0F5-4724-AAEA-846A9511FE05}">
      <dgm:prSet/>
      <dgm:spPr/>
      <dgm:t>
        <a:bodyPr/>
        <a:lstStyle/>
        <a:p>
          <a:endParaRPr lang="en-US"/>
        </a:p>
      </dgm:t>
    </dgm:pt>
    <dgm:pt modelId="{EF3694B3-9D85-4032-914F-64767BB00F16}" type="sibTrans" cxnId="{D53F2A14-E0F5-4724-AAEA-846A9511FE05}">
      <dgm:prSet/>
      <dgm:spPr/>
      <dgm:t>
        <a:bodyPr/>
        <a:lstStyle/>
        <a:p>
          <a:endParaRPr lang="en-US"/>
        </a:p>
      </dgm:t>
    </dgm:pt>
    <dgm:pt modelId="{3295F465-AF81-4979-8664-CA1CE62A63C1}">
      <dgm:prSet custT="1"/>
      <dgm:spPr/>
      <dgm:t>
        <a:bodyPr/>
        <a:lstStyle/>
        <a:p>
          <a:r>
            <a:rPr lang="en-US" sz="1600" dirty="0" smtClean="0"/>
            <a:t>Increase LARC Usage</a:t>
          </a:r>
          <a:endParaRPr lang="en-US" sz="1600" dirty="0"/>
        </a:p>
      </dgm:t>
    </dgm:pt>
    <dgm:pt modelId="{D556347F-5BAD-4C61-98DA-924DDB6ACDF2}" type="parTrans" cxnId="{03C1A3FC-D04B-4C66-9786-12902166C27F}">
      <dgm:prSet/>
      <dgm:spPr/>
      <dgm:t>
        <a:bodyPr/>
        <a:lstStyle/>
        <a:p>
          <a:endParaRPr lang="en-US"/>
        </a:p>
      </dgm:t>
    </dgm:pt>
    <dgm:pt modelId="{5CE752ED-5006-4DBF-B1AB-8266DE9538A0}" type="sibTrans" cxnId="{03C1A3FC-D04B-4C66-9786-12902166C27F}">
      <dgm:prSet/>
      <dgm:spPr/>
      <dgm:t>
        <a:bodyPr/>
        <a:lstStyle/>
        <a:p>
          <a:endParaRPr lang="en-US"/>
        </a:p>
      </dgm:t>
    </dgm:pt>
    <dgm:pt modelId="{D113C8AF-3752-4D4A-AFDC-2A600EEA543D}">
      <dgm:prSet phldrT="[Text]"/>
      <dgm:spPr/>
      <dgm:t>
        <a:bodyPr/>
        <a:lstStyle/>
        <a:p>
          <a:r>
            <a:rPr lang="en-US" dirty="0" smtClean="0"/>
            <a:t>Referrals from Calvert Memorial Hospital</a:t>
          </a:r>
          <a:endParaRPr lang="en-US" dirty="0"/>
        </a:p>
      </dgm:t>
    </dgm:pt>
    <dgm:pt modelId="{D740E305-BA0E-4516-83B3-0D4FDB991A24}" type="parTrans" cxnId="{AA6064E2-A3D8-40DF-8BDA-57DA2354F453}">
      <dgm:prSet/>
      <dgm:spPr/>
      <dgm:t>
        <a:bodyPr/>
        <a:lstStyle/>
        <a:p>
          <a:endParaRPr lang="en-US"/>
        </a:p>
      </dgm:t>
    </dgm:pt>
    <dgm:pt modelId="{EE7E34F6-73FA-4079-B977-9F7C83CC7554}" type="sibTrans" cxnId="{AA6064E2-A3D8-40DF-8BDA-57DA2354F453}">
      <dgm:prSet/>
      <dgm:spPr/>
      <dgm:t>
        <a:bodyPr/>
        <a:lstStyle/>
        <a:p>
          <a:endParaRPr lang="en-US"/>
        </a:p>
      </dgm:t>
    </dgm:pt>
    <dgm:pt modelId="{92FFE999-2E10-4705-AA8E-3DDC6A4978E0}">
      <dgm:prSet phldrT="[Text]" custT="1"/>
      <dgm:spPr/>
      <dgm:t>
        <a:bodyPr/>
        <a:lstStyle/>
        <a:p>
          <a:r>
            <a:rPr lang="en-US" sz="1100" dirty="0" smtClean="0"/>
            <a:t>Sustainability:  Increase CCHD patient visits</a:t>
          </a:r>
          <a:endParaRPr lang="en-US" sz="1100" dirty="0"/>
        </a:p>
      </dgm:t>
    </dgm:pt>
    <dgm:pt modelId="{31A24DC7-CF78-4C76-B75E-EC197F3F9477}" type="parTrans" cxnId="{A1535714-74C0-4F1D-8375-57610DC5CA1B}">
      <dgm:prSet/>
      <dgm:spPr/>
      <dgm:t>
        <a:bodyPr/>
        <a:lstStyle/>
        <a:p>
          <a:endParaRPr lang="en-US"/>
        </a:p>
      </dgm:t>
    </dgm:pt>
    <dgm:pt modelId="{C157CEC6-7767-4EDA-8921-7C45DE1A4EA2}" type="sibTrans" cxnId="{A1535714-74C0-4F1D-8375-57610DC5CA1B}">
      <dgm:prSet/>
      <dgm:spPr/>
      <dgm:t>
        <a:bodyPr/>
        <a:lstStyle/>
        <a:p>
          <a:endParaRPr lang="en-US"/>
        </a:p>
      </dgm:t>
    </dgm:pt>
    <dgm:pt modelId="{2CFE8CD0-6383-4C6A-84E0-C61166EBFAFC}">
      <dgm:prSet custT="1"/>
      <dgm:spPr/>
      <dgm:t>
        <a:bodyPr/>
        <a:lstStyle/>
        <a:p>
          <a:r>
            <a:rPr lang="en-US" sz="1400" dirty="0" smtClean="0"/>
            <a:t>Cost Savings under All Payer Model</a:t>
          </a:r>
          <a:endParaRPr lang="en-US" sz="1400" dirty="0"/>
        </a:p>
      </dgm:t>
    </dgm:pt>
    <dgm:pt modelId="{1F656131-433D-4688-8AB6-AE32B0464FF6}" type="parTrans" cxnId="{253BD788-B1C8-4637-B39F-C38179C6B93F}">
      <dgm:prSet/>
      <dgm:spPr/>
      <dgm:t>
        <a:bodyPr/>
        <a:lstStyle/>
        <a:p>
          <a:endParaRPr lang="en-US"/>
        </a:p>
      </dgm:t>
    </dgm:pt>
    <dgm:pt modelId="{638E1626-56F2-4E7D-A1BF-E5442850A2A7}" type="sibTrans" cxnId="{253BD788-B1C8-4637-B39F-C38179C6B93F}">
      <dgm:prSet/>
      <dgm:spPr/>
      <dgm:t>
        <a:bodyPr/>
        <a:lstStyle/>
        <a:p>
          <a:endParaRPr lang="en-US"/>
        </a:p>
      </dgm:t>
    </dgm:pt>
    <dgm:pt modelId="{A1DF0DEF-389F-4891-8F1A-F1B55F491E7C}" type="pres">
      <dgm:prSet presAssocID="{01618757-30DB-4612-B529-E3DC8872C5B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36E581-86A9-46A7-AD9B-934A3A6A6371}" type="pres">
      <dgm:prSet presAssocID="{D9BAA02D-840C-4197-99E7-8F2327B65C6F}" presName="centerShape" presStyleLbl="node0" presStyleIdx="0" presStyleCnt="1" custLinFactNeighborX="-1068" custLinFactNeighborY="-255"/>
      <dgm:spPr/>
      <dgm:t>
        <a:bodyPr/>
        <a:lstStyle/>
        <a:p>
          <a:endParaRPr lang="en-US"/>
        </a:p>
      </dgm:t>
    </dgm:pt>
    <dgm:pt modelId="{9BE3F131-B5FC-4286-B3F9-584748795834}" type="pres">
      <dgm:prSet presAssocID="{D113C8AF-3752-4D4A-AFDC-2A600EEA543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7AAA9B-7C32-49A1-8CE8-10FBCBB2B825}" type="pres">
      <dgm:prSet presAssocID="{D113C8AF-3752-4D4A-AFDC-2A600EEA543D}" presName="dummy" presStyleCnt="0"/>
      <dgm:spPr/>
    </dgm:pt>
    <dgm:pt modelId="{2831D3FF-83DC-4E17-A64F-537109E54C46}" type="pres">
      <dgm:prSet presAssocID="{EE7E34F6-73FA-4079-B977-9F7C83CC7554}" presName="sibTrans" presStyleLbl="sibTrans2D1" presStyleIdx="0" presStyleCnt="6"/>
      <dgm:spPr/>
      <dgm:t>
        <a:bodyPr/>
        <a:lstStyle/>
        <a:p>
          <a:endParaRPr lang="en-US"/>
        </a:p>
      </dgm:t>
    </dgm:pt>
    <dgm:pt modelId="{1C83FEAF-DD78-4F23-B874-EC7C8CAAD896}" type="pres">
      <dgm:prSet presAssocID="{92FFE999-2E10-4705-AA8E-3DDC6A4978E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8BEFFA-CC8E-4F29-8907-E9BF50B52473}" type="pres">
      <dgm:prSet presAssocID="{92FFE999-2E10-4705-AA8E-3DDC6A4978E0}" presName="dummy" presStyleCnt="0"/>
      <dgm:spPr/>
    </dgm:pt>
    <dgm:pt modelId="{C6F87739-3293-4593-AC66-7892E2E41BA9}" type="pres">
      <dgm:prSet presAssocID="{C157CEC6-7767-4EDA-8921-7C45DE1A4EA2}" presName="sibTrans" presStyleLbl="sibTrans2D1" presStyleIdx="1" presStyleCnt="6"/>
      <dgm:spPr/>
      <dgm:t>
        <a:bodyPr/>
        <a:lstStyle/>
        <a:p>
          <a:endParaRPr lang="en-US"/>
        </a:p>
      </dgm:t>
    </dgm:pt>
    <dgm:pt modelId="{02703D6B-531F-4EF1-878B-C81AB3D8D68A}" type="pres">
      <dgm:prSet presAssocID="{EE6B9BC0-14A6-42A6-A911-8F1F912704F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7D6516-84F0-42A2-8045-EE06E7F29C65}" type="pres">
      <dgm:prSet presAssocID="{EE6B9BC0-14A6-42A6-A911-8F1F912704F8}" presName="dummy" presStyleCnt="0"/>
      <dgm:spPr/>
    </dgm:pt>
    <dgm:pt modelId="{89F611BE-D15D-4456-A008-76299EF21365}" type="pres">
      <dgm:prSet presAssocID="{8C396528-3CC4-4035-8E2E-D2CA88CE0DE3}" presName="sibTrans" presStyleLbl="sibTrans2D1" presStyleIdx="2" presStyleCnt="6"/>
      <dgm:spPr/>
      <dgm:t>
        <a:bodyPr/>
        <a:lstStyle/>
        <a:p>
          <a:endParaRPr lang="en-US"/>
        </a:p>
      </dgm:t>
    </dgm:pt>
    <dgm:pt modelId="{2BC7C5A4-F09D-4561-844B-2BDFC954D4B6}" type="pres">
      <dgm:prSet presAssocID="{526B59D0-34BC-44EA-89E4-B29600D6B49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87D057-2EA9-4673-B159-50F44A0F8FAE}" type="pres">
      <dgm:prSet presAssocID="{526B59D0-34BC-44EA-89E4-B29600D6B49D}" presName="dummy" presStyleCnt="0"/>
      <dgm:spPr/>
    </dgm:pt>
    <dgm:pt modelId="{79A2A4B0-06DA-49A8-80FD-C3A036384C42}" type="pres">
      <dgm:prSet presAssocID="{EF3694B3-9D85-4032-914F-64767BB00F16}" presName="sibTrans" presStyleLbl="sibTrans2D1" presStyleIdx="3" presStyleCnt="6"/>
      <dgm:spPr/>
      <dgm:t>
        <a:bodyPr/>
        <a:lstStyle/>
        <a:p>
          <a:endParaRPr lang="en-US"/>
        </a:p>
      </dgm:t>
    </dgm:pt>
    <dgm:pt modelId="{59E0C016-880B-4F4A-918B-6964618D49FD}" type="pres">
      <dgm:prSet presAssocID="{3295F465-AF81-4979-8664-CA1CE62A63C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4DFE26-E080-4AE3-9012-76C1B014BC87}" type="pres">
      <dgm:prSet presAssocID="{3295F465-AF81-4979-8664-CA1CE62A63C1}" presName="dummy" presStyleCnt="0"/>
      <dgm:spPr/>
    </dgm:pt>
    <dgm:pt modelId="{7319ED44-E6EB-48F1-8873-1F5DA805C209}" type="pres">
      <dgm:prSet presAssocID="{5CE752ED-5006-4DBF-B1AB-8266DE9538A0}" presName="sibTrans" presStyleLbl="sibTrans2D1" presStyleIdx="4" presStyleCnt="6"/>
      <dgm:spPr/>
      <dgm:t>
        <a:bodyPr/>
        <a:lstStyle/>
        <a:p>
          <a:endParaRPr lang="en-US"/>
        </a:p>
      </dgm:t>
    </dgm:pt>
    <dgm:pt modelId="{75C6D602-E401-4805-838C-51DC7609D659}" type="pres">
      <dgm:prSet presAssocID="{2CFE8CD0-6383-4C6A-84E0-C61166EBFAF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42CD3F-8819-4E55-B8F9-BFA054278AF1}" type="pres">
      <dgm:prSet presAssocID="{2CFE8CD0-6383-4C6A-84E0-C61166EBFAFC}" presName="dummy" presStyleCnt="0"/>
      <dgm:spPr/>
    </dgm:pt>
    <dgm:pt modelId="{49998D7B-DE65-4824-A5BB-47261F2E7EBE}" type="pres">
      <dgm:prSet presAssocID="{638E1626-56F2-4E7D-A1BF-E5442850A2A7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060F5679-A6CA-45DF-BAB6-582397DDFB0E}" type="presOf" srcId="{8C396528-3CC4-4035-8E2E-D2CA88CE0DE3}" destId="{89F611BE-D15D-4456-A008-76299EF21365}" srcOrd="0" destOrd="0" presId="urn:microsoft.com/office/officeart/2005/8/layout/radial6"/>
    <dgm:cxn modelId="{A1535714-74C0-4F1D-8375-57610DC5CA1B}" srcId="{D9BAA02D-840C-4197-99E7-8F2327B65C6F}" destId="{92FFE999-2E10-4705-AA8E-3DDC6A4978E0}" srcOrd="1" destOrd="0" parTransId="{31A24DC7-CF78-4C76-B75E-EC197F3F9477}" sibTransId="{C157CEC6-7767-4EDA-8921-7C45DE1A4EA2}"/>
    <dgm:cxn modelId="{201631BF-69FB-4E51-8124-A9A249EAEA0B}" type="presOf" srcId="{2CFE8CD0-6383-4C6A-84E0-C61166EBFAFC}" destId="{75C6D602-E401-4805-838C-51DC7609D659}" srcOrd="0" destOrd="0" presId="urn:microsoft.com/office/officeart/2005/8/layout/radial6"/>
    <dgm:cxn modelId="{68CE6CEB-6BD2-4814-8420-736677C73D12}" type="presOf" srcId="{D113C8AF-3752-4D4A-AFDC-2A600EEA543D}" destId="{9BE3F131-B5FC-4286-B3F9-584748795834}" srcOrd="0" destOrd="0" presId="urn:microsoft.com/office/officeart/2005/8/layout/radial6"/>
    <dgm:cxn modelId="{83C0FD45-91C5-42CB-A11A-306425E544FE}" type="presOf" srcId="{EE6B9BC0-14A6-42A6-A911-8F1F912704F8}" destId="{02703D6B-531F-4EF1-878B-C81AB3D8D68A}" srcOrd="0" destOrd="0" presId="urn:microsoft.com/office/officeart/2005/8/layout/radial6"/>
    <dgm:cxn modelId="{71CECB9D-2650-4754-9DCE-15648212FE7F}" srcId="{D9BAA02D-840C-4197-99E7-8F2327B65C6F}" destId="{EE6B9BC0-14A6-42A6-A911-8F1F912704F8}" srcOrd="2" destOrd="0" parTransId="{53967374-5061-47CA-9B29-14F37A1194B4}" sibTransId="{8C396528-3CC4-4035-8E2E-D2CA88CE0DE3}"/>
    <dgm:cxn modelId="{A9613B44-65F5-492B-B820-BA09BCC31625}" type="presOf" srcId="{3295F465-AF81-4979-8664-CA1CE62A63C1}" destId="{59E0C016-880B-4F4A-918B-6964618D49FD}" srcOrd="0" destOrd="0" presId="urn:microsoft.com/office/officeart/2005/8/layout/radial6"/>
    <dgm:cxn modelId="{9C2A3584-BF6C-475E-9183-2B3CCAEE092D}" type="presOf" srcId="{D9BAA02D-840C-4197-99E7-8F2327B65C6F}" destId="{1E36E581-86A9-46A7-AD9B-934A3A6A6371}" srcOrd="0" destOrd="0" presId="urn:microsoft.com/office/officeart/2005/8/layout/radial6"/>
    <dgm:cxn modelId="{EA33902A-517D-4A50-A384-5D453DA5B20F}" type="presOf" srcId="{01618757-30DB-4612-B529-E3DC8872C5B1}" destId="{A1DF0DEF-389F-4891-8F1A-F1B55F491E7C}" srcOrd="0" destOrd="0" presId="urn:microsoft.com/office/officeart/2005/8/layout/radial6"/>
    <dgm:cxn modelId="{8B58C50F-0FB3-4F49-ADA0-DE6D9F5ED0CC}" type="presOf" srcId="{526B59D0-34BC-44EA-89E4-B29600D6B49D}" destId="{2BC7C5A4-F09D-4561-844B-2BDFC954D4B6}" srcOrd="0" destOrd="0" presId="urn:microsoft.com/office/officeart/2005/8/layout/radial6"/>
    <dgm:cxn modelId="{0BF3C98F-3CD0-42D0-906E-849FB694C874}" srcId="{01618757-30DB-4612-B529-E3DC8872C5B1}" destId="{D9BAA02D-840C-4197-99E7-8F2327B65C6F}" srcOrd="0" destOrd="0" parTransId="{CB70D003-D8D3-40C7-AE16-1F15812FF837}" sibTransId="{63F64474-83EE-4FD1-96D7-D5B813C642A8}"/>
    <dgm:cxn modelId="{B5B47E3A-237E-4E35-A27E-44BCAE3715D2}" type="presOf" srcId="{5CE752ED-5006-4DBF-B1AB-8266DE9538A0}" destId="{7319ED44-E6EB-48F1-8873-1F5DA805C209}" srcOrd="0" destOrd="0" presId="urn:microsoft.com/office/officeart/2005/8/layout/radial6"/>
    <dgm:cxn modelId="{03C1A3FC-D04B-4C66-9786-12902166C27F}" srcId="{D9BAA02D-840C-4197-99E7-8F2327B65C6F}" destId="{3295F465-AF81-4979-8664-CA1CE62A63C1}" srcOrd="4" destOrd="0" parTransId="{D556347F-5BAD-4C61-98DA-924DDB6ACDF2}" sibTransId="{5CE752ED-5006-4DBF-B1AB-8266DE9538A0}"/>
    <dgm:cxn modelId="{98CA4261-7E52-407F-A34F-0A04F1568B5A}" type="presOf" srcId="{EE7E34F6-73FA-4079-B977-9F7C83CC7554}" destId="{2831D3FF-83DC-4E17-A64F-537109E54C46}" srcOrd="0" destOrd="0" presId="urn:microsoft.com/office/officeart/2005/8/layout/radial6"/>
    <dgm:cxn modelId="{CDCB5A33-3C4B-49E5-BC48-425508817E12}" type="presOf" srcId="{92FFE999-2E10-4705-AA8E-3DDC6A4978E0}" destId="{1C83FEAF-DD78-4F23-B874-EC7C8CAAD896}" srcOrd="0" destOrd="0" presId="urn:microsoft.com/office/officeart/2005/8/layout/radial6"/>
    <dgm:cxn modelId="{D53F2A14-E0F5-4724-AAEA-846A9511FE05}" srcId="{D9BAA02D-840C-4197-99E7-8F2327B65C6F}" destId="{526B59D0-34BC-44EA-89E4-B29600D6B49D}" srcOrd="3" destOrd="0" parTransId="{4DF5CF4E-BAED-4BBE-85AB-27587AC60182}" sibTransId="{EF3694B3-9D85-4032-914F-64767BB00F16}"/>
    <dgm:cxn modelId="{253BD788-B1C8-4637-B39F-C38179C6B93F}" srcId="{D9BAA02D-840C-4197-99E7-8F2327B65C6F}" destId="{2CFE8CD0-6383-4C6A-84E0-C61166EBFAFC}" srcOrd="5" destOrd="0" parTransId="{1F656131-433D-4688-8AB6-AE32B0464FF6}" sibTransId="{638E1626-56F2-4E7D-A1BF-E5442850A2A7}"/>
    <dgm:cxn modelId="{E9730574-CC94-4FC9-BED2-9C689282C8DC}" type="presOf" srcId="{638E1626-56F2-4E7D-A1BF-E5442850A2A7}" destId="{49998D7B-DE65-4824-A5BB-47261F2E7EBE}" srcOrd="0" destOrd="0" presId="urn:microsoft.com/office/officeart/2005/8/layout/radial6"/>
    <dgm:cxn modelId="{AA6064E2-A3D8-40DF-8BDA-57DA2354F453}" srcId="{D9BAA02D-840C-4197-99E7-8F2327B65C6F}" destId="{D113C8AF-3752-4D4A-AFDC-2A600EEA543D}" srcOrd="0" destOrd="0" parTransId="{D740E305-BA0E-4516-83B3-0D4FDB991A24}" sibTransId="{EE7E34F6-73FA-4079-B977-9F7C83CC7554}"/>
    <dgm:cxn modelId="{E48A3601-860C-4A84-9313-7DCBB6CD0002}" type="presOf" srcId="{EF3694B3-9D85-4032-914F-64767BB00F16}" destId="{79A2A4B0-06DA-49A8-80FD-C3A036384C42}" srcOrd="0" destOrd="0" presId="urn:microsoft.com/office/officeart/2005/8/layout/radial6"/>
    <dgm:cxn modelId="{E9CD512B-B5DA-4A13-96E6-0C4E98FECE60}" type="presOf" srcId="{C157CEC6-7767-4EDA-8921-7C45DE1A4EA2}" destId="{C6F87739-3293-4593-AC66-7892E2E41BA9}" srcOrd="0" destOrd="0" presId="urn:microsoft.com/office/officeart/2005/8/layout/radial6"/>
    <dgm:cxn modelId="{DAAE2C13-B828-439D-B6C4-FF77EC75C242}" type="presParOf" srcId="{A1DF0DEF-389F-4891-8F1A-F1B55F491E7C}" destId="{1E36E581-86A9-46A7-AD9B-934A3A6A6371}" srcOrd="0" destOrd="0" presId="urn:microsoft.com/office/officeart/2005/8/layout/radial6"/>
    <dgm:cxn modelId="{52338A80-0DF4-428C-96BD-6B7DF95DDE28}" type="presParOf" srcId="{A1DF0DEF-389F-4891-8F1A-F1B55F491E7C}" destId="{9BE3F131-B5FC-4286-B3F9-584748795834}" srcOrd="1" destOrd="0" presId="urn:microsoft.com/office/officeart/2005/8/layout/radial6"/>
    <dgm:cxn modelId="{86C6EFA3-3E93-4404-8DDB-444647A5359A}" type="presParOf" srcId="{A1DF0DEF-389F-4891-8F1A-F1B55F491E7C}" destId="{407AAA9B-7C32-49A1-8CE8-10FBCBB2B825}" srcOrd="2" destOrd="0" presId="urn:microsoft.com/office/officeart/2005/8/layout/radial6"/>
    <dgm:cxn modelId="{446706CA-BDDE-4024-8107-AF64562D2D82}" type="presParOf" srcId="{A1DF0DEF-389F-4891-8F1A-F1B55F491E7C}" destId="{2831D3FF-83DC-4E17-A64F-537109E54C46}" srcOrd="3" destOrd="0" presId="urn:microsoft.com/office/officeart/2005/8/layout/radial6"/>
    <dgm:cxn modelId="{857896E8-198C-44F6-AD82-EC38F85DCFDB}" type="presParOf" srcId="{A1DF0DEF-389F-4891-8F1A-F1B55F491E7C}" destId="{1C83FEAF-DD78-4F23-B874-EC7C8CAAD896}" srcOrd="4" destOrd="0" presId="urn:microsoft.com/office/officeart/2005/8/layout/radial6"/>
    <dgm:cxn modelId="{E6298DA6-45B1-41FA-BD96-9EE6EB296E7E}" type="presParOf" srcId="{A1DF0DEF-389F-4891-8F1A-F1B55F491E7C}" destId="{098BEFFA-CC8E-4F29-8907-E9BF50B52473}" srcOrd="5" destOrd="0" presId="urn:microsoft.com/office/officeart/2005/8/layout/radial6"/>
    <dgm:cxn modelId="{CE890DA3-614E-4AD1-B120-9938743A319B}" type="presParOf" srcId="{A1DF0DEF-389F-4891-8F1A-F1B55F491E7C}" destId="{C6F87739-3293-4593-AC66-7892E2E41BA9}" srcOrd="6" destOrd="0" presId="urn:microsoft.com/office/officeart/2005/8/layout/radial6"/>
    <dgm:cxn modelId="{61133576-994A-4707-8EF9-A3A059BFDBAB}" type="presParOf" srcId="{A1DF0DEF-389F-4891-8F1A-F1B55F491E7C}" destId="{02703D6B-531F-4EF1-878B-C81AB3D8D68A}" srcOrd="7" destOrd="0" presId="urn:microsoft.com/office/officeart/2005/8/layout/radial6"/>
    <dgm:cxn modelId="{F8CD0933-7261-4D34-9A88-1BF30281F87E}" type="presParOf" srcId="{A1DF0DEF-389F-4891-8F1A-F1B55F491E7C}" destId="{167D6516-84F0-42A2-8045-EE06E7F29C65}" srcOrd="8" destOrd="0" presId="urn:microsoft.com/office/officeart/2005/8/layout/radial6"/>
    <dgm:cxn modelId="{29743CD8-5252-4C56-BBD9-BB46FBC610B3}" type="presParOf" srcId="{A1DF0DEF-389F-4891-8F1A-F1B55F491E7C}" destId="{89F611BE-D15D-4456-A008-76299EF21365}" srcOrd="9" destOrd="0" presId="urn:microsoft.com/office/officeart/2005/8/layout/radial6"/>
    <dgm:cxn modelId="{F4A81FE2-6B6D-413D-91AF-2689D81581E6}" type="presParOf" srcId="{A1DF0DEF-389F-4891-8F1A-F1B55F491E7C}" destId="{2BC7C5A4-F09D-4561-844B-2BDFC954D4B6}" srcOrd="10" destOrd="0" presId="urn:microsoft.com/office/officeart/2005/8/layout/radial6"/>
    <dgm:cxn modelId="{332B3DBB-1F93-4A9C-B73F-04C9A48970B4}" type="presParOf" srcId="{A1DF0DEF-389F-4891-8F1A-F1B55F491E7C}" destId="{E287D057-2EA9-4673-B159-50F44A0F8FAE}" srcOrd="11" destOrd="0" presId="urn:microsoft.com/office/officeart/2005/8/layout/radial6"/>
    <dgm:cxn modelId="{0F6B71F6-B032-491F-9D2C-82467396EBA1}" type="presParOf" srcId="{A1DF0DEF-389F-4891-8F1A-F1B55F491E7C}" destId="{79A2A4B0-06DA-49A8-80FD-C3A036384C42}" srcOrd="12" destOrd="0" presId="urn:microsoft.com/office/officeart/2005/8/layout/radial6"/>
    <dgm:cxn modelId="{115F4F6B-BF28-4EB6-B40D-FF57FB1CD6E9}" type="presParOf" srcId="{A1DF0DEF-389F-4891-8F1A-F1B55F491E7C}" destId="{59E0C016-880B-4F4A-918B-6964618D49FD}" srcOrd="13" destOrd="0" presId="urn:microsoft.com/office/officeart/2005/8/layout/radial6"/>
    <dgm:cxn modelId="{8C1026EE-BF42-4F9D-82AB-C6475E61224E}" type="presParOf" srcId="{A1DF0DEF-389F-4891-8F1A-F1B55F491E7C}" destId="{844DFE26-E080-4AE3-9012-76C1B014BC87}" srcOrd="14" destOrd="0" presId="urn:microsoft.com/office/officeart/2005/8/layout/radial6"/>
    <dgm:cxn modelId="{84FA3441-9566-41E1-B0BD-4AD377F5F66B}" type="presParOf" srcId="{A1DF0DEF-389F-4891-8F1A-F1B55F491E7C}" destId="{7319ED44-E6EB-48F1-8873-1F5DA805C209}" srcOrd="15" destOrd="0" presId="urn:microsoft.com/office/officeart/2005/8/layout/radial6"/>
    <dgm:cxn modelId="{442A6306-559C-4AAD-BC50-CA1226D4ADF3}" type="presParOf" srcId="{A1DF0DEF-389F-4891-8F1A-F1B55F491E7C}" destId="{75C6D602-E401-4805-838C-51DC7609D659}" srcOrd="16" destOrd="0" presId="urn:microsoft.com/office/officeart/2005/8/layout/radial6"/>
    <dgm:cxn modelId="{830EC787-0CE2-4403-86A8-DF25574B8D7E}" type="presParOf" srcId="{A1DF0DEF-389F-4891-8F1A-F1B55F491E7C}" destId="{0C42CD3F-8819-4E55-B8F9-BFA054278AF1}" srcOrd="17" destOrd="0" presId="urn:microsoft.com/office/officeart/2005/8/layout/radial6"/>
    <dgm:cxn modelId="{D6E0165E-D392-4994-BB28-E3F6940C25E9}" type="presParOf" srcId="{A1DF0DEF-389F-4891-8F1A-F1B55F491E7C}" destId="{49998D7B-DE65-4824-A5BB-47261F2E7EBE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764F6-22AD-42E0-8799-3BDD9ECCD953}">
      <dsp:nvSpPr>
        <dsp:cNvPr id="0" name=""/>
        <dsp:cNvSpPr/>
      </dsp:nvSpPr>
      <dsp:spPr>
        <a:xfrm>
          <a:off x="0" y="0"/>
          <a:ext cx="6704061" cy="752165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$18.8M in additional resources</a:t>
          </a:r>
          <a:endParaRPr lang="en-US" sz="3600" kern="1200" dirty="0"/>
        </a:p>
      </dsp:txBody>
      <dsp:txXfrm>
        <a:off x="22030" y="22030"/>
        <a:ext cx="6660001" cy="708105"/>
      </dsp:txXfrm>
    </dsp:sp>
    <dsp:sp modelId="{2557A165-FE03-46BB-9976-FBCCCEBFA8FD}">
      <dsp:nvSpPr>
        <dsp:cNvPr id="0" name=""/>
        <dsp:cNvSpPr/>
      </dsp:nvSpPr>
      <dsp:spPr>
        <a:xfrm>
          <a:off x="769" y="866202"/>
          <a:ext cx="4379300" cy="7521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7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$14.9M in private, nonprofit, or local resources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2799" y="888232"/>
        <a:ext cx="4335240" cy="708105"/>
      </dsp:txXfrm>
    </dsp:sp>
    <dsp:sp modelId="{FCAA2D46-93E8-4B71-B976-AF02B6B939B7}">
      <dsp:nvSpPr>
        <dsp:cNvPr id="0" name=""/>
        <dsp:cNvSpPr/>
      </dsp:nvSpPr>
      <dsp:spPr>
        <a:xfrm>
          <a:off x="769" y="1732048"/>
          <a:ext cx="2144613" cy="752165"/>
        </a:xfrm>
        <a:prstGeom prst="roundRect">
          <a:avLst>
            <a:gd name="adj" fmla="val 10000"/>
          </a:avLst>
        </a:prstGeom>
        <a:solidFill>
          <a:srgbClr val="C0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u="sng" kern="1200" dirty="0" smtClean="0"/>
            <a:t>Weinberg Foundation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$250,000 to West Cecil Community Health Center</a:t>
          </a:r>
          <a:endParaRPr lang="en-US" sz="1200" b="0" kern="1200" dirty="0"/>
        </a:p>
      </dsp:txBody>
      <dsp:txXfrm>
        <a:off x="22799" y="1754078"/>
        <a:ext cx="2100553" cy="708105"/>
      </dsp:txXfrm>
    </dsp:sp>
    <dsp:sp modelId="{2832313F-8504-4065-8A54-B6198059FA00}">
      <dsp:nvSpPr>
        <dsp:cNvPr id="0" name=""/>
        <dsp:cNvSpPr/>
      </dsp:nvSpPr>
      <dsp:spPr>
        <a:xfrm>
          <a:off x="2235456" y="1732405"/>
          <a:ext cx="2144613" cy="752165"/>
        </a:xfrm>
        <a:prstGeom prst="roundRect">
          <a:avLst>
            <a:gd name="adj" fmla="val 10000"/>
          </a:avLst>
        </a:prstGeom>
        <a:solidFill>
          <a:srgbClr val="C0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200" b="1" u="sng" kern="1200" dirty="0" smtClean="0"/>
            <a:t>CareFirst</a:t>
          </a:r>
          <a:r>
            <a:rPr lang="en-US" sz="1200" b="0" kern="1200" dirty="0" smtClean="0"/>
            <a:t/>
          </a:r>
          <a:br>
            <a:rPr lang="en-US" sz="1200" b="0" kern="1200" dirty="0" smtClean="0"/>
          </a:br>
          <a:r>
            <a:rPr lang="en-US" sz="1200" b="0" kern="1200" dirty="0" smtClean="0"/>
            <a:t>$447,612 to Access to </a:t>
          </a:r>
          <a:r>
            <a:rPr lang="en-US" sz="1200" b="0" kern="1200" dirty="0" err="1" smtClean="0"/>
            <a:t>Wholistic</a:t>
          </a:r>
          <a:r>
            <a:rPr lang="en-US" sz="1200" b="0" kern="1200" dirty="0" smtClean="0"/>
            <a:t>. &amp; Prod. Living</a:t>
          </a:r>
        </a:p>
      </dsp:txBody>
      <dsp:txXfrm>
        <a:off x="2257486" y="1754435"/>
        <a:ext cx="2100553" cy="708105"/>
      </dsp:txXfrm>
    </dsp:sp>
    <dsp:sp modelId="{D44A76A4-D47B-45FC-BF99-2425F995CD95}">
      <dsp:nvSpPr>
        <dsp:cNvPr id="0" name=""/>
        <dsp:cNvSpPr/>
      </dsp:nvSpPr>
      <dsp:spPr>
        <a:xfrm>
          <a:off x="4560217" y="866202"/>
          <a:ext cx="2144613" cy="7521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$3.8M in federal resources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582247" y="888232"/>
        <a:ext cx="2100553" cy="708105"/>
      </dsp:txXfrm>
    </dsp:sp>
    <dsp:sp modelId="{06C3C124-2DEB-429A-BBA0-8F630C013733}">
      <dsp:nvSpPr>
        <dsp:cNvPr id="0" name=""/>
        <dsp:cNvSpPr/>
      </dsp:nvSpPr>
      <dsp:spPr>
        <a:xfrm>
          <a:off x="4560217" y="1732048"/>
          <a:ext cx="2144613" cy="752165"/>
        </a:xfrm>
        <a:prstGeom prst="roundRect">
          <a:avLst>
            <a:gd name="adj" fmla="val 10000"/>
          </a:avLst>
        </a:prstGeom>
        <a:solidFill>
          <a:srgbClr val="C0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u="sng" kern="1200" dirty="0" smtClean="0"/>
            <a:t>HRSA New Access Point</a:t>
          </a:r>
          <a:r>
            <a:rPr lang="en-US" sz="1200" b="0" u="sng" kern="1200" dirty="0" smtClean="0"/>
            <a:t/>
          </a:r>
          <a:br>
            <a:rPr lang="en-US" sz="1200" b="0" u="sng" kern="1200" dirty="0" smtClean="0"/>
          </a:br>
          <a:r>
            <a:rPr lang="en-US" sz="1200" b="0" kern="1200" dirty="0" smtClean="0"/>
            <a:t>$425,874 to Mobile Med</a:t>
          </a:r>
          <a:endParaRPr lang="en-US" sz="1200" b="0" kern="1200" dirty="0"/>
        </a:p>
      </dsp:txBody>
      <dsp:txXfrm>
        <a:off x="4582247" y="1754078"/>
        <a:ext cx="2100553" cy="7081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2291" tIns="46145" rIns="92291" bIns="46145" rtlCol="0"/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04E35FA-E466-41A8-AF07-6BE1F34CB5E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756068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2291" tIns="46145" rIns="92291" bIns="4614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1" tIns="46145" rIns="92291" bIns="4614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2291" tIns="46145" rIns="92291" bIns="4614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092EF53-4E80-4412-8B55-9DF9535BAE7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505198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93BCBA-D49E-4940-A4C6-C26F6CA6F2BF}" type="slidenum">
              <a:rPr lang="en-US" altLang="en-US" smtClean="0"/>
              <a:pPr/>
              <a:t>1</a:t>
            </a:fld>
            <a:endParaRPr lang="en-US" altLang="en-US" dirty="0" smtClean="0"/>
          </a:p>
        </p:txBody>
      </p:sp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160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92EF53-4E80-4412-8B55-9DF9535BAE71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3200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633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615" indent="-286005" defTabSz="92633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021" indent="-228804" defTabSz="92633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1628" indent="-228804" defTabSz="92633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9237" indent="-228804" defTabSz="92633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6845" indent="-228804" defTabSz="9263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4454" indent="-228804" defTabSz="9263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2060" indent="-228804" defTabSz="9263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9669" indent="-228804" defTabSz="9263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9F7CF0-2ED7-4CEE-A4DA-575E10590B1E}" type="slidenum">
              <a:rPr lang="en-US" smtClean="0">
                <a:solidFill>
                  <a:prstClr val="black"/>
                </a:solidFill>
              </a:rPr>
              <a:pPr eaLnBrk="1" hangingPunct="1"/>
              <a:t>24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9488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81% TDAP,  77% pregnant</a:t>
            </a:r>
            <a:r>
              <a:rPr lang="en-US" baseline="0" dirty="0" smtClean="0"/>
              <a:t> pts given </a:t>
            </a:r>
            <a:r>
              <a:rPr lang="en-US" dirty="0" smtClean="0"/>
              <a:t>flu vaccine, 32 outreach patients identified with </a:t>
            </a:r>
            <a:r>
              <a:rPr lang="en-US" dirty="0" err="1" smtClean="0"/>
              <a:t>Hep</a:t>
            </a:r>
            <a:r>
              <a:rPr lang="en-US" dirty="0" smtClean="0"/>
              <a:t> C, 13 pregnancies diagnosed, 106 LARC</a:t>
            </a:r>
            <a:r>
              <a:rPr lang="en-US" baseline="0" dirty="0" smtClean="0"/>
              <a:t> placed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EDF42-E4EC-41F3-9640-6876335D3861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128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7554D-0EC2-4AEF-AB94-9169F62B8B7F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097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89% of patients</a:t>
            </a:r>
            <a:r>
              <a:rPr lang="en-US" baseline="0" dirty="0" smtClean="0"/>
              <a:t> contacted have agreed to case management.  39% Sub abuse, 36% mental health, 26% co-occurring.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EDF42-E4EC-41F3-9640-6876335D3861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539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92EF53-4E80-4412-8B55-9DF9535BAE71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7592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2EF53-4E80-4412-8B55-9DF9535BAE71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68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92EF53-4E80-4412-8B55-9DF9535BAE71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910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92EF53-4E80-4412-8B55-9DF9535BAE71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8715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92EF53-4E80-4412-8B55-9DF9535BAE71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6139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92EF53-4E80-4412-8B55-9DF9535BAE71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4495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92EF53-4E80-4412-8B55-9DF9535BAE71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3134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92EF53-4E80-4412-8B55-9DF9535BAE71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3960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FC89A-74BB-441A-A0CE-CC5066279B6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8B0C5-5C9C-47A7-80BD-E5B99CADFBF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382AF-6F02-4CA6-91CA-070C6B3E74B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860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AE79E-8555-435C-959F-8EFCFBB38449}" type="datetime1">
              <a:rPr lang="en-US" sz="2400">
                <a:solidFill>
                  <a:prstClr val="black"/>
                </a:solidFill>
                <a:latin typeface="Times New Roman" pitchFamily="18" charset="0"/>
              </a:rPr>
              <a:pPr>
                <a:defRPr/>
              </a:pPr>
              <a:t>3/15/2016</a:t>
            </a:fld>
            <a:endParaRPr 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47CB9-BE74-48E8-820F-8B1E45B5DB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722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800">
                <a:latin typeface="Arial" pitchFamily="34" charset="0"/>
                <a:cs typeface="Arial" pitchFamily="34" charset="0"/>
              </a:defRPr>
            </a:lvl3pPr>
            <a:lvl4pPr>
              <a:defRPr sz="2800">
                <a:latin typeface="Arial" pitchFamily="34" charset="0"/>
                <a:cs typeface="Arial" pitchFamily="34" charset="0"/>
              </a:defRPr>
            </a:lvl4pPr>
            <a:lvl5pPr>
              <a:defRPr sz="2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3716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02599-2B92-43F3-89AE-2958D7162844}" type="datetime1">
              <a:rPr lang="en-US" sz="2400">
                <a:solidFill>
                  <a:prstClr val="black"/>
                </a:solidFill>
                <a:latin typeface="Times New Roman" pitchFamily="18" charset="0"/>
              </a:rPr>
              <a:pPr>
                <a:defRPr/>
              </a:pPr>
              <a:t>3/15/2016</a:t>
            </a:fld>
            <a:endParaRPr 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22086-D523-4818-AAE3-998D4A8E9ED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68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D24B7-D16C-4673-BF0B-E85070450E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95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152400"/>
            <a:ext cx="7848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BB735-AF8A-4C28-A9C5-7D7D633C3B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127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152400"/>
            <a:ext cx="7848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75358-2C72-480E-B8B6-7C7C949F87E0}" type="datetime1">
              <a:rPr lang="en-US" sz="2400">
                <a:solidFill>
                  <a:prstClr val="black"/>
                </a:solidFill>
                <a:latin typeface="Times New Roman" pitchFamily="18" charset="0"/>
              </a:rPr>
              <a:pPr>
                <a:defRPr/>
              </a:pPr>
              <a:t>3/15/2016</a:t>
            </a:fld>
            <a:endParaRPr 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16744-2CEC-405F-A046-930E956EBC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87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152400"/>
            <a:ext cx="7848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AA644-B82B-4039-94AD-75278E2971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94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8242F-5339-4A36-B673-12DD3EE77B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771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12B67C5-CD11-4DE7-8C98-DF2392496304}" type="datetime1">
              <a:rPr lang="en-US" smtClean="0"/>
              <a:pPr/>
              <a:t>3/15/2016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4F81BD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718DE4C-A201-4282-A571-A5FB30E055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3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A901E-9201-4D84-A6AA-5C27BAE1148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B4A865-8ADA-4BEB-A999-2A3DE6081CDE}" type="datetime1">
              <a:rPr lang="en-US" smtClean="0">
                <a:solidFill>
                  <a:prstClr val="black"/>
                </a:solidFill>
              </a:rPr>
              <a:pPr/>
              <a:t>3/15/2016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8DE4C-A201-4282-A571-A5FB30E055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75477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719B0-87D7-4156-80BE-95AFBB6FE190}" type="datetime1">
              <a:rPr lang="en-US" smtClean="0">
                <a:solidFill>
                  <a:prstClr val="white"/>
                </a:solidFill>
              </a:rPr>
              <a:pPr/>
              <a:t>3/15/2016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8DE4C-A201-4282-A571-A5FB30E0557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873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51D819-14D1-4248-9AF6-4D0EB7E44939}" type="datetime1">
              <a:rPr lang="en-US" smtClean="0">
                <a:solidFill>
                  <a:prstClr val="white"/>
                </a:solidFill>
              </a:rPr>
              <a:pPr/>
              <a:t>3/15/2016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8DE4C-A201-4282-A571-A5FB30E0557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70429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88C86-0DAD-4776-AC61-5E126623E2FD}" type="datetime1">
              <a:rPr lang="en-US" smtClean="0">
                <a:solidFill>
                  <a:prstClr val="black"/>
                </a:solidFill>
              </a:rPr>
              <a:pPr/>
              <a:t>3/15/2016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8DE4C-A201-4282-A571-A5FB30E055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956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727561-572C-4DB7-A9FB-0AD45EB73023}" type="datetime1">
              <a:rPr lang="en-US" smtClean="0">
                <a:solidFill>
                  <a:prstClr val="white"/>
                </a:solidFill>
              </a:rPr>
              <a:pPr/>
              <a:t>3/15/2016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8DE4C-A201-4282-A571-A5FB30E0557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19612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9989D2-2832-48C0-81E8-57C446A46450}" type="datetime1">
              <a:rPr lang="en-US" smtClean="0">
                <a:solidFill>
                  <a:prstClr val="black"/>
                </a:solidFill>
              </a:rPr>
              <a:pPr/>
              <a:t>3/15/2016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8DE4C-A201-4282-A571-A5FB30E055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6407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05F81E-20BC-4538-9893-80979B5C4A49}" type="datetime1">
              <a:rPr lang="en-US" smtClean="0">
                <a:solidFill>
                  <a:prstClr val="black"/>
                </a:solidFill>
              </a:rPr>
              <a:pPr/>
              <a:t>3/15/2016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8DE4C-A201-4282-A571-A5FB30E055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560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77933C-838D-4EE9-B7A3-AC2B1FD8AD4B}" type="datetime1">
              <a:rPr lang="en-US" smtClean="0">
                <a:solidFill>
                  <a:prstClr val="white"/>
                </a:solidFill>
              </a:rPr>
              <a:pPr/>
              <a:t>3/15/2016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718DE4C-A201-4282-A571-A5FB30E0557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992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98B035-173F-4C01-B983-9885396F5119}" type="datetime1">
              <a:rPr lang="en-US" smtClean="0">
                <a:solidFill>
                  <a:prstClr val="black"/>
                </a:solidFill>
              </a:rPr>
              <a:pPr/>
              <a:t>3/15/2016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8DE4C-A201-4282-A571-A5FB30E055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2184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0F1D14-9431-4B24-A2F8-5739BF006153}" type="datetime1">
              <a:rPr lang="en-US" smtClean="0">
                <a:solidFill>
                  <a:prstClr val="black"/>
                </a:solidFill>
              </a:rPr>
              <a:pPr/>
              <a:t>3/15/2016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8DE4C-A201-4282-A571-A5FB30E055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6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47D08-6390-432E-AB4E-410F41F79E5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5E44-10E3-4A03-9333-4FBC082A2321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3/15/2016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834B-8972-42F4-B065-1CDD0B77D8B2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15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5E44-10E3-4A03-9333-4FBC082A232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3/15/2016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834B-8972-42F4-B065-1CDD0B77D8B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0898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5E44-10E3-4A03-9333-4FBC082A2321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3/15/2016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834B-8972-42F4-B065-1CDD0B77D8B2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573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5E44-10E3-4A03-9333-4FBC082A232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3/15/2016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834B-8972-42F4-B065-1CDD0B77D8B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0167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5E44-10E3-4A03-9333-4FBC082A232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3/15/2016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834B-8972-42F4-B065-1CDD0B77D8B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9568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5E44-10E3-4A03-9333-4FBC082A232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3/15/2016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834B-8972-42F4-B065-1CDD0B77D8B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2680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5E44-10E3-4A03-9333-4FBC082A232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3/15/2016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834B-8972-42F4-B065-1CDD0B77D8B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354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5E44-10E3-4A03-9333-4FBC082A232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3/15/2016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834B-8972-42F4-B065-1CDD0B77D8B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8641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5E44-10E3-4A03-9333-4FBC082A232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3/15/2016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B9A834B-8972-42F4-B065-1CDD0B77D8B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6511527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5E44-10E3-4A03-9333-4FBC082A232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3/15/2016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834B-8972-42F4-B065-1CDD0B77D8B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79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2B18F-6FFD-4FB3-8843-D916F4A8B51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5E44-10E3-4A03-9333-4FBC082A232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3/15/2016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834B-8972-42F4-B065-1CDD0B77D8B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1574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C765-1F9F-4A14-BA11-B3A9CB536B57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3/15/2016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F961-261A-4DC0-A917-3D9CFE31446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93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C765-1F9F-4A14-BA11-B3A9CB536B5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3/15/2016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F961-261A-4DC0-A917-3D9CFE31446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99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C765-1F9F-4A14-BA11-B3A9CB536B57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3/15/2016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F961-261A-4DC0-A917-3D9CFE31446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201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C765-1F9F-4A14-BA11-B3A9CB536B5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3/15/2016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F961-261A-4DC0-A917-3D9CFE31446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9295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C765-1F9F-4A14-BA11-B3A9CB536B5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3/15/2016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F961-261A-4DC0-A917-3D9CFE31446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5431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C765-1F9F-4A14-BA11-B3A9CB536B5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3/15/2016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F961-261A-4DC0-A917-3D9CFE31446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42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C765-1F9F-4A14-BA11-B3A9CB536B5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3/15/2016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F961-261A-4DC0-A917-3D9CFE31446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2661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3"/>
            <a:ext cx="2743200" cy="1162051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C765-1F9F-4A14-BA11-B3A9CB536B5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3/15/2016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F961-261A-4DC0-A917-3D9CFE31446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6114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C765-1F9F-4A14-BA11-B3A9CB536B5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3/15/2016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488BF961-261A-4DC0-A917-3D9CFE31446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472898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4A503-C8E5-4B02-909A-B50434329B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C765-1F9F-4A14-BA11-B3A9CB536B5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3/15/2016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F961-261A-4DC0-A917-3D9CFE31446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0972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C765-1F9F-4A14-BA11-B3A9CB536B5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3/15/2016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F961-261A-4DC0-A917-3D9CFE31446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80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F99B4-B0B2-483D-A44B-3CEB2E985A7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CAB43-1621-4DBF-A25E-0739C8D5824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8382000" y="6553200"/>
            <a:ext cx="533400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dirty="0" smtClean="0"/>
              <a:t>&lt;#&gt;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406E5033-F59B-472D-AF82-FCE26CDA95E1}" type="datetime1">
              <a:rPr lang="en-US"/>
              <a:pPr>
                <a:defRPr/>
              </a:pPr>
              <a:t>3/15/2016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F9A8B-35B8-4C3B-8BDE-68B71690F0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wmf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477000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E956C50-4ED7-4E62-8BB6-98E2869C035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38" r:id="rId2"/>
    <p:sldLayoutId id="2147483837" r:id="rId3"/>
    <p:sldLayoutId id="2147483836" r:id="rId4"/>
    <p:sldLayoutId id="2147483835" r:id="rId5"/>
    <p:sldLayoutId id="2147483834" r:id="rId6"/>
    <p:sldLayoutId id="2147483833" r:id="rId7"/>
    <p:sldLayoutId id="2147483840" r:id="rId8"/>
    <p:sldLayoutId id="2147483832" r:id="rId9"/>
    <p:sldLayoutId id="2147483831" r:id="rId10"/>
    <p:sldLayoutId id="214748383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F:\PowerPoint\PowerPoint Class Templates\Standard Screen\backgrounds\lightblue-whitebackground.jp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95BCE3-8000-4917-8823-F80AAF581B32}" type="slidenum">
              <a:rPr lang="en-US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pic>
        <p:nvPicPr>
          <p:cNvPr id="2054" name="Picture 7" descr="F:\logos\LBH_largeC.wmf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86438"/>
            <a:ext cx="159067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00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b="1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b="1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b="1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21A697A-C4DF-4FDB-AF64-5665EA9F48C3}" type="datetime1">
              <a:rPr lang="en-US" smtClean="0">
                <a:solidFill>
                  <a:srgbClr val="000000"/>
                </a:solidFill>
                <a:latin typeface="Lucida Sans Unicode"/>
              </a:rPr>
              <a:pPr>
                <a:defRPr/>
              </a:pPr>
              <a:t>3/15/2016</a:t>
            </a:fld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85139FE-005E-491D-BFED-6BDE44D1236F}" type="slidenum">
              <a:rPr lang="en-US" smtClean="0">
                <a:solidFill>
                  <a:srgbClr val="000000"/>
                </a:solidFill>
                <a:latin typeface="Lucida Sans Unicode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19841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9F25E44-10E3-4A03-9333-4FBC082A2321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3/15/2016</a:t>
            </a:fld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B9A834B-8972-42F4-B065-1CDD0B77D8B2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574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1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A07C765-1F9F-4A14-BA11-B3A9CB536B57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3/15/2016</a:t>
            </a:fld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88BF961-261A-4DC0-A917-3D9CFE31446F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575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DBaker@LifeBridgeHealth.org" TargetMode="External"/><Relationship Id="rId2" Type="http://schemas.openxmlformats.org/officeDocument/2006/relationships/hyperlink" Target="mailto:tkodeck@HCAMaryland.org" TargetMode="Externa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/>
          </p:cNvSpPr>
          <p:nvPr>
            <p:ph type="ctrTitle"/>
          </p:nvPr>
        </p:nvSpPr>
        <p:spPr bwMode="auto">
          <a:xfrm>
            <a:off x="142301" y="1295400"/>
            <a:ext cx="8702675" cy="34290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altLang="en-US" sz="5200" cap="none" dirty="0" smtClean="0"/>
              <a:t>Community Health Resources Commission</a:t>
            </a:r>
            <a:r>
              <a:rPr lang="en-US" altLang="en-US" cap="none" dirty="0" smtClean="0"/>
              <a:t/>
            </a:r>
            <a:br>
              <a:rPr lang="en-US" altLang="en-US" cap="none" dirty="0" smtClean="0"/>
            </a:br>
            <a:r>
              <a:rPr lang="en-US" altLang="en-US" cap="none" dirty="0" smtClean="0"/>
              <a:t/>
            </a:r>
            <a:br>
              <a:rPr lang="en-US" altLang="en-US" cap="none" dirty="0" smtClean="0"/>
            </a:br>
            <a:r>
              <a:rPr lang="en-US" altLang="en-US" sz="2800" cap="none" dirty="0" smtClean="0"/>
              <a:t>January 20, 2016</a:t>
            </a:r>
            <a:endParaRPr lang="en-US" altLang="en-US" sz="2800" b="1" cap="none" dirty="0" smtClean="0"/>
          </a:p>
        </p:txBody>
      </p:sp>
      <p:sp>
        <p:nvSpPr>
          <p:cNvPr id="15362" name="Rectangle 5"/>
          <p:cNvSpPr>
            <a:spLocks noGrp="1"/>
          </p:cNvSpPr>
          <p:nvPr>
            <p:ph type="subTitle" idx="1"/>
          </p:nvPr>
        </p:nvSpPr>
        <p:spPr>
          <a:xfrm>
            <a:off x="4724400" y="5638800"/>
            <a:ext cx="4378123" cy="1143000"/>
          </a:xfrm>
        </p:spPr>
        <p:txBody>
          <a:bodyPr/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en-US" sz="1800" dirty="0" smtClean="0"/>
              <a:t>Mark Luckner</a:t>
            </a:r>
            <a:br>
              <a:rPr lang="en-US" altLang="en-US" sz="1800" dirty="0" smtClean="0"/>
            </a:br>
            <a:r>
              <a:rPr lang="en-US" altLang="en-US" sz="1600" dirty="0" smtClean="0"/>
              <a:t>Executive Director, Maryland Community Health Resources Commission</a:t>
            </a:r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endParaRPr lang="en-US" altLang="en-US" sz="1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599" y="143256"/>
            <a:ext cx="1473403" cy="737919"/>
          </a:xfrm>
          <a:prstGeom prst="rect">
            <a:avLst/>
          </a:prstGeom>
        </p:spPr>
      </p:pic>
      <p:sp>
        <p:nvSpPr>
          <p:cNvPr id="5" name="Rectangle 5"/>
          <p:cNvSpPr txBox="1">
            <a:spLocks/>
          </p:cNvSpPr>
          <p:nvPr/>
        </p:nvSpPr>
        <p:spPr bwMode="auto">
          <a:xfrm>
            <a:off x="76200" y="5638800"/>
            <a:ext cx="464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 smtClean="0"/>
              <a:t>The Hon. John A. </a:t>
            </a:r>
            <a:r>
              <a:rPr lang="en-US" altLang="en-US" sz="1800" dirty="0" err="1" smtClean="0"/>
              <a:t>Hurson</a:t>
            </a:r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r>
              <a:rPr lang="en-US" altLang="en-US" sz="1600" dirty="0" smtClean="0"/>
              <a:t>Chairman, Maryland Community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altLang="en-US" sz="1600" dirty="0" smtClean="0"/>
              <a:t>Health Resources Commission</a:t>
            </a:r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endParaRPr lang="en-US" alt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4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64BB67A-4015-43B1-97C8-4F9725A1A248}" type="slidenum">
              <a:rPr lang="en-US" altLang="en-US" smtClean="0">
                <a:latin typeface="Arial" charset="0"/>
              </a:rPr>
              <a:pPr/>
              <a:t>10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7012" y="393700"/>
            <a:ext cx="6402388" cy="66675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altLang="en-US" sz="2500" b="1" spc="0" dirty="0" smtClean="0"/>
              <a:t>FY 2016 CALL FOR PROPOSALS</a:t>
            </a:r>
            <a:endParaRPr lang="en-US" altLang="en-US" sz="2500" b="1" spc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599" y="143256"/>
            <a:ext cx="1473403" cy="7379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37786" y="1477032"/>
            <a:ext cx="3983227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b="1" u="sng" dirty="0" smtClean="0"/>
              <a:t>Key Dates:</a:t>
            </a:r>
          </a:p>
          <a:p>
            <a:pPr fontAlgn="ctr">
              <a:spcBef>
                <a:spcPts val="600"/>
              </a:spcBef>
            </a:pPr>
            <a:r>
              <a:rPr lang="en-US" b="1" dirty="0" smtClean="0"/>
              <a:t>November 10, 2015 – </a:t>
            </a:r>
            <a:r>
              <a:rPr lang="en-US" dirty="0" smtClean="0"/>
              <a:t>Release of Call for Proposals</a:t>
            </a:r>
          </a:p>
          <a:p>
            <a:pPr fontAlgn="ctr"/>
            <a:r>
              <a:rPr lang="en-US" b="1" dirty="0" smtClean="0"/>
              <a:t>January 11, 2016 – </a:t>
            </a:r>
            <a:r>
              <a:rPr lang="en-US" dirty="0" smtClean="0"/>
              <a:t>Applications due</a:t>
            </a:r>
          </a:p>
          <a:p>
            <a:pPr fontAlgn="ctr"/>
            <a:r>
              <a:rPr lang="en-US" b="1" dirty="0" smtClean="0"/>
              <a:t>January/February – </a:t>
            </a:r>
            <a:r>
              <a:rPr lang="en-US" dirty="0" smtClean="0"/>
              <a:t>Grant Review Period</a:t>
            </a:r>
          </a:p>
          <a:p>
            <a:pPr fontAlgn="ctr"/>
            <a:r>
              <a:rPr lang="en-US" b="1" dirty="0" smtClean="0"/>
              <a:t>Mid-March – </a:t>
            </a:r>
            <a:r>
              <a:rPr lang="en-US" dirty="0" smtClean="0"/>
              <a:t>Presentations and Award Decisions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2" name="Content Placeholder 2"/>
          <p:cNvSpPr>
            <a:spLocks/>
          </p:cNvSpPr>
          <p:nvPr/>
        </p:nvSpPr>
        <p:spPr bwMode="auto">
          <a:xfrm>
            <a:off x="4637786" y="4463865"/>
            <a:ext cx="4648200" cy="239413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33363" indent="-233363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95000"/>
              </a:lnSpc>
              <a:spcAft>
                <a:spcPts val="600"/>
              </a:spcAft>
              <a:defRPr/>
            </a:pPr>
            <a:r>
              <a:rPr lang="en-US" altLang="en-US" sz="2000" b="1" u="sng" dirty="0" smtClean="0">
                <a:cs typeface="Arial" panose="020B0604020202020204" pitchFamily="34" charset="0"/>
              </a:rPr>
              <a:t>Three strategic priorities</a:t>
            </a:r>
            <a:r>
              <a:rPr lang="en-US" altLang="en-US" sz="2000" b="1" dirty="0" smtClean="0">
                <a:cs typeface="Arial" panose="020B0604020202020204" pitchFamily="34" charset="0"/>
              </a:rPr>
              <a:t>: </a:t>
            </a:r>
          </a:p>
          <a:p>
            <a:pPr marL="0" lvl="1" indent="-457200" eaLnBrk="1" hangingPunct="1">
              <a:spcBef>
                <a:spcPts val="100"/>
              </a:spcBef>
              <a:spcAft>
                <a:spcPts val="100"/>
              </a:spcAft>
              <a:buFontTx/>
              <a:buAutoNum type="arabicParenBoth"/>
              <a:defRPr/>
            </a:pPr>
            <a:r>
              <a:rPr lang="en-US" altLang="en-US" dirty="0" smtClean="0">
                <a:cs typeface="Arial" panose="020B0604020202020204" pitchFamily="34" charset="0"/>
              </a:rPr>
              <a:t>Expand capacity; </a:t>
            </a:r>
          </a:p>
          <a:p>
            <a:pPr marL="0" lvl="1" indent="-457200" eaLnBrk="1" hangingPunct="1">
              <a:spcBef>
                <a:spcPts val="100"/>
              </a:spcBef>
              <a:spcAft>
                <a:spcPts val="100"/>
              </a:spcAft>
              <a:buFontTx/>
              <a:buAutoNum type="arabicParenBoth"/>
              <a:defRPr/>
            </a:pPr>
            <a:r>
              <a:rPr lang="en-US" altLang="en-US" dirty="0" smtClean="0">
                <a:cs typeface="Arial" panose="020B0604020202020204" pitchFamily="34" charset="0"/>
              </a:rPr>
              <a:t>Reduce health disparities; and </a:t>
            </a:r>
            <a:endParaRPr lang="en-US" altLang="en-US" dirty="0">
              <a:cs typeface="Arial" panose="020B0604020202020204" pitchFamily="34" charset="0"/>
            </a:endParaRPr>
          </a:p>
          <a:p>
            <a:pPr marL="0" lvl="1" indent="-457200" eaLnBrk="1" hangingPunct="1">
              <a:spcBef>
                <a:spcPts val="100"/>
              </a:spcBef>
              <a:spcAft>
                <a:spcPts val="100"/>
              </a:spcAft>
              <a:buFontTx/>
              <a:buAutoNum type="arabicParenBoth"/>
              <a:defRPr/>
            </a:pPr>
            <a:r>
              <a:rPr lang="en-US" altLang="en-US" dirty="0" smtClean="0">
                <a:cs typeface="Arial" panose="020B0604020202020204" pitchFamily="34" charset="0"/>
              </a:rPr>
              <a:t>Support efforts to reduce avoidable hospital utilization.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2377" t="17781" r="33329" b="7914"/>
          <a:stretch/>
        </p:blipFill>
        <p:spPr>
          <a:xfrm>
            <a:off x="227012" y="1524000"/>
            <a:ext cx="406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63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4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64BB67A-4015-43B1-97C8-4F9725A1A248}" type="slidenum">
              <a:rPr lang="en-US" altLang="en-US" smtClean="0">
                <a:latin typeface="Arial" charset="0"/>
              </a:rPr>
              <a:pPr/>
              <a:t>11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7012" y="393700"/>
            <a:ext cx="6402388" cy="66675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altLang="en-US" sz="2500" b="1" spc="0" dirty="0" smtClean="0"/>
              <a:t>FY 2016 CALL FOR PROPOSALS</a:t>
            </a:r>
            <a:endParaRPr lang="en-US" altLang="en-US" sz="2500" b="1" spc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599" y="143256"/>
            <a:ext cx="1473403" cy="7379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4048" y="1024128"/>
            <a:ext cx="8168759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Generated </a:t>
            </a:r>
            <a:r>
              <a:rPr lang="en-US" sz="2400" b="1" dirty="0"/>
              <a:t>71 proposals totaling </a:t>
            </a:r>
            <a:r>
              <a:rPr lang="en-US" sz="2400" b="1" dirty="0" smtClean="0"/>
              <a:t>$</a:t>
            </a:r>
            <a:r>
              <a:rPr lang="en-US" sz="2400" b="1" dirty="0" smtClean="0"/>
              <a:t>14.8</a:t>
            </a:r>
            <a:r>
              <a:rPr lang="en-US" sz="2400" b="1" dirty="0" smtClean="0"/>
              <a:t> </a:t>
            </a:r>
            <a:r>
              <a:rPr lang="en-US" sz="2400" b="1" dirty="0"/>
              <a:t>million in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year one funding (</a:t>
            </a:r>
            <a:r>
              <a:rPr lang="en-US" sz="2000" b="1" dirty="0" smtClean="0"/>
              <a:t>FY 2016 budget - $1 million is available</a:t>
            </a:r>
            <a:r>
              <a:rPr lang="en-US" sz="2400" b="1" dirty="0" smtClean="0"/>
              <a:t>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Most proposals seek funding for multiple years.  Total requested this year was $</a:t>
            </a:r>
            <a:r>
              <a:rPr lang="en-US" sz="2400" b="1" dirty="0" smtClean="0"/>
              <a:t>31.3 </a:t>
            </a:r>
            <a:r>
              <a:rPr lang="en-US" sz="2400" b="1" dirty="0" smtClean="0"/>
              <a:t>million.</a:t>
            </a:r>
            <a:endParaRPr lang="en-US" sz="2400" b="1" dirty="0"/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1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RFP includes 4 types of projects:</a:t>
            </a:r>
            <a:endParaRPr lang="en-US" sz="2400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 smtClean="0"/>
              <a:t>Women’s health/infant mortality </a:t>
            </a:r>
            <a:r>
              <a:rPr lang="en-US" sz="2000" dirty="0"/>
              <a:t>-</a:t>
            </a:r>
            <a:r>
              <a:rPr lang="en-US" sz="2000" dirty="0" smtClean="0"/>
              <a:t> 4 proposals, $1.7M</a:t>
            </a:r>
            <a:endParaRPr lang="en-US" sz="2000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 smtClean="0"/>
              <a:t>Dental </a:t>
            </a:r>
            <a:r>
              <a:rPr lang="en-US" sz="2000" b="1" dirty="0"/>
              <a:t>care </a:t>
            </a:r>
            <a:r>
              <a:rPr lang="en-US" sz="2000" dirty="0" smtClean="0"/>
              <a:t>- 12 proposals, $2.8M</a:t>
            </a:r>
            <a:endParaRPr lang="en-US" sz="2000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 smtClean="0"/>
              <a:t>Behavioral health/heroin </a:t>
            </a:r>
            <a:r>
              <a:rPr lang="en-US" sz="2000" b="1" dirty="0"/>
              <a:t>and opioid </a:t>
            </a:r>
            <a:r>
              <a:rPr lang="en-US" sz="2000" b="1" dirty="0" smtClean="0"/>
              <a:t>epidemic </a:t>
            </a:r>
            <a:r>
              <a:rPr lang="en-US" sz="2000" dirty="0" smtClean="0"/>
              <a:t>- </a:t>
            </a:r>
            <a:br>
              <a:rPr lang="en-US" sz="2000" dirty="0" smtClean="0"/>
            </a:br>
            <a:r>
              <a:rPr lang="en-US" sz="2000" dirty="0" smtClean="0"/>
              <a:t>20 proposals, $9.8M</a:t>
            </a:r>
            <a:endParaRPr lang="en-US" sz="2000" dirty="0"/>
          </a:p>
          <a:p>
            <a:pPr marL="914400" lvl="1" indent="-457200"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 smtClean="0"/>
              <a:t>Primary care </a:t>
            </a:r>
            <a:r>
              <a:rPr lang="en-US" sz="2000" b="1" dirty="0"/>
              <a:t>and chronic disease management </a:t>
            </a:r>
            <a:r>
              <a:rPr lang="en-US" sz="2000" dirty="0" smtClean="0"/>
              <a:t>- </a:t>
            </a:r>
          </a:p>
          <a:p>
            <a:pPr lvl="1">
              <a:spcAft>
                <a:spcPts val="0"/>
              </a:spcAft>
            </a:pPr>
            <a:r>
              <a:rPr lang="en-US" sz="2000" dirty="0" smtClean="0"/>
              <a:t>	35 proposals, $</a:t>
            </a:r>
            <a:r>
              <a:rPr lang="en-US" sz="2000" dirty="0" smtClean="0"/>
              <a:t>17.0M</a:t>
            </a:r>
            <a:endParaRPr lang="en-US" sz="2000" dirty="0" smtClean="0"/>
          </a:p>
          <a:p>
            <a:pPr>
              <a:spcAft>
                <a:spcPts val="600"/>
              </a:spcAft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43222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4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4E7126D-FBF6-45C9-8BF3-2365380F2149}" type="slidenum">
              <a:rPr lang="en-US" altLang="en-US" smtClean="0">
                <a:latin typeface="Arial" charset="0"/>
              </a:rPr>
              <a:pPr/>
              <a:t>12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20482" name="Rectangle 2"/>
          <p:cNvSpPr txBox="1">
            <a:spLocks noChangeArrowheads="1"/>
          </p:cNvSpPr>
          <p:nvPr/>
        </p:nvSpPr>
        <p:spPr bwMode="auto">
          <a:xfrm>
            <a:off x="227013" y="393700"/>
            <a:ext cx="5942012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altLang="en-US" sz="2500" b="1" dirty="0" smtClean="0">
                <a:solidFill>
                  <a:schemeClr val="tx2"/>
                </a:solidFill>
                <a:latin typeface="Arial Black" pitchFamily="34" charset="0"/>
              </a:rPr>
              <a:t>FY 2016 CALL FOR PROPOSALS</a:t>
            </a:r>
            <a:endParaRPr lang="en-US" altLang="en-US" sz="2500" b="1" i="1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599" y="143256"/>
            <a:ext cx="1473403" cy="73791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767538"/>
              </p:ext>
            </p:extLst>
          </p:nvPr>
        </p:nvGraphicFramePr>
        <p:xfrm>
          <a:off x="609600" y="1447800"/>
          <a:ext cx="7772400" cy="49377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895544"/>
                <a:gridCol w="3876856"/>
              </a:tblGrid>
              <a:tr h="4572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Review Criteria </a:t>
                      </a:r>
                      <a:r>
                        <a:rPr lang="en-US" sz="1900" dirty="0" smtClean="0"/>
                        <a:t>(100</a:t>
                      </a:r>
                      <a:r>
                        <a:rPr lang="en-US" sz="1900" baseline="0" dirty="0" smtClean="0"/>
                        <a:t> point scale)</a:t>
                      </a:r>
                      <a:endParaRPr lang="en-US" sz="19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2200" dirty="0" smtClean="0"/>
                        <a:t>(1) Addresses strategic priorities</a:t>
                      </a:r>
                    </a:p>
                    <a:p>
                      <a:pPr marL="914400" lvl="1" indent="-457200">
                        <a:buFontTx/>
                        <a:buNone/>
                      </a:pPr>
                      <a:r>
                        <a:rPr lang="en-US" dirty="0" smtClean="0"/>
                        <a:t>(1a)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Build capacity and support implementation of the Affordable Care Act</a:t>
                      </a:r>
                    </a:p>
                    <a:p>
                      <a:pPr marL="457200" lvl="1" indent="0">
                        <a:buFontTx/>
                        <a:buNone/>
                      </a:pPr>
                      <a:r>
                        <a:rPr lang="en-US" dirty="0" smtClean="0"/>
                        <a:t>(1b) Address health disparities</a:t>
                      </a:r>
                    </a:p>
                    <a:p>
                      <a:pPr marL="457200" lvl="1" indent="0">
                        <a:buFontTx/>
                        <a:buNone/>
                      </a:pPr>
                      <a:r>
                        <a:rPr lang="en-US" dirty="0" smtClean="0"/>
                        <a:t>(1c) Reduce avoidable hospital admissions and readmissions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(2) Community need</a:t>
                      </a:r>
                    </a:p>
                    <a:p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(3) Project impact and prospects for success</a:t>
                      </a:r>
                      <a:endParaRPr lang="en-US" sz="22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98463" marR="0" indent="-398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(4) Program monitoring, evaluation, and capacity </a:t>
                      </a:r>
                      <a:br>
                        <a:rPr lang="en-US" sz="2200" dirty="0" smtClean="0"/>
                      </a:br>
                      <a:r>
                        <a:rPr lang="en-US" sz="2200" dirty="0" smtClean="0"/>
                        <a:t>to collect/report</a:t>
                      </a:r>
                      <a:r>
                        <a:rPr lang="en-US" sz="2200" baseline="0" dirty="0" smtClean="0"/>
                        <a:t> data</a:t>
                      </a:r>
                      <a:endParaRPr lang="en-US" sz="2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(5)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/>
                        <a:t>Sustainability/matching funds</a:t>
                      </a:r>
                    </a:p>
                    <a:p>
                      <a:endParaRPr lang="en-US" sz="2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98463" marR="0" indent="-398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(6)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/>
                        <a:t>Participation of stakeholders and partners</a:t>
                      </a:r>
                      <a:endParaRPr lang="en-US" sz="2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98463" marR="0" indent="-398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(7) Organizational commitment and </a:t>
                      </a:r>
                      <a:br>
                        <a:rPr lang="en-US" sz="2200" dirty="0" smtClean="0"/>
                      </a:br>
                      <a:r>
                        <a:rPr lang="en-US" sz="2200" dirty="0" smtClean="0"/>
                        <a:t>financial viability</a:t>
                      </a:r>
                      <a:endParaRPr lang="en-US" sz="2200" b="1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071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4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02A199A-74AD-4A8A-8A91-2B33CD87AC93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/>
              <a:t>13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4294967295"/>
          </p:nvPr>
        </p:nvSpPr>
        <p:spPr>
          <a:xfrm>
            <a:off x="381000" y="1509713"/>
            <a:ext cx="8077200" cy="1995487"/>
          </a:xfrm>
        </p:spPr>
        <p:txBody>
          <a:bodyPr/>
          <a:lstStyle/>
          <a:p>
            <a:pPr marL="233363" indent="-233363" defTabSz="685800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altLang="en-US" sz="2400" dirty="0" smtClean="0">
                <a:cs typeface="Arial" charset="0"/>
              </a:rPr>
              <a:t>Demand for grant funding exceeds CHRC’s budget </a:t>
            </a:r>
          </a:p>
          <a:p>
            <a:pPr marL="233363" indent="-233363" defTabSz="685800" eaLnBrk="1" hangingPunct="1">
              <a:spcBef>
                <a:spcPct val="0"/>
              </a:spcBef>
              <a:spcAft>
                <a:spcPts val="3000"/>
              </a:spcAft>
              <a:buFont typeface="Arial" charset="0"/>
              <a:buChar char="•"/>
            </a:pPr>
            <a:r>
              <a:rPr lang="en-US" altLang="en-US" sz="2400" dirty="0" smtClean="0">
                <a:cs typeface="Arial" charset="0"/>
              </a:rPr>
              <a:t>The </a:t>
            </a:r>
            <a:r>
              <a:rPr lang="en-US" altLang="en-US" sz="2400" dirty="0">
                <a:cs typeface="Arial" charset="0"/>
              </a:rPr>
              <a:t>Commission </a:t>
            </a:r>
            <a:r>
              <a:rPr lang="en-US" altLang="en-US" sz="2400" dirty="0" smtClean="0">
                <a:cs typeface="Arial" charset="0"/>
              </a:rPr>
              <a:t>has funded approximately 19% of requests ($276.2M requested; $52.3M awarded)</a:t>
            </a:r>
          </a:p>
        </p:txBody>
      </p:sp>
      <p:sp>
        <p:nvSpPr>
          <p:cNvPr id="19459" name="Rectangle 2"/>
          <p:cNvSpPr txBox="1">
            <a:spLocks noChangeArrowheads="1"/>
          </p:cNvSpPr>
          <p:nvPr/>
        </p:nvSpPr>
        <p:spPr bwMode="auto">
          <a:xfrm>
            <a:off x="227012" y="395287"/>
            <a:ext cx="708818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altLang="en-US" sz="2500" b="1" dirty="0" smtClean="0">
                <a:solidFill>
                  <a:srgbClr val="D1282E"/>
                </a:solidFill>
                <a:latin typeface="Arial Black" pitchFamily="34" charset="0"/>
              </a:rPr>
              <a:t>CHRC BUDGET AND DEMAND BY COMMUNITY HEALTH RESOURCES</a:t>
            </a:r>
            <a:endParaRPr lang="en-US" altLang="en-US" sz="2500" b="1" dirty="0">
              <a:solidFill>
                <a:srgbClr val="D1282E"/>
              </a:solidFill>
              <a:latin typeface="Arial Black" pitchFamily="34" charset="0"/>
            </a:endParaRP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8229600" y="6400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599" y="143256"/>
            <a:ext cx="1473403" cy="737919"/>
          </a:xfrm>
          <a:prstGeom prst="rect">
            <a:avLst/>
          </a:prstGeom>
        </p:spPr>
      </p:pic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2214305133"/>
              </p:ext>
            </p:extLst>
          </p:nvPr>
        </p:nvGraphicFramePr>
        <p:xfrm>
          <a:off x="381000" y="3200400"/>
          <a:ext cx="41148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3235483535"/>
              </p:ext>
            </p:extLst>
          </p:nvPr>
        </p:nvGraphicFramePr>
        <p:xfrm>
          <a:off x="4561114" y="3200400"/>
          <a:ext cx="41148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53782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9F99B4-B0B2-483D-A44B-3CEB2E985A7B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" y="393192"/>
            <a:ext cx="6324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altLang="en-US" sz="2500" b="1" dirty="0" smtClean="0">
                <a:solidFill>
                  <a:schemeClr val="tx2"/>
                </a:solidFill>
                <a:latin typeface="Arial Black" pitchFamily="34" charset="0"/>
              </a:rPr>
              <a:t>CHRC GRANTEE PRESENTATIONS</a:t>
            </a:r>
            <a:endParaRPr lang="en-US" altLang="en-US" sz="2500" b="1" i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336" y="1048008"/>
            <a:ext cx="8618864" cy="12926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Traci </a:t>
            </a:r>
            <a:r>
              <a:rPr lang="en-US" b="1" dirty="0" err="1" smtClean="0">
                <a:solidFill>
                  <a:schemeClr val="tx1"/>
                </a:solidFill>
              </a:rPr>
              <a:t>Kodeck</a:t>
            </a:r>
            <a:r>
              <a:rPr lang="en-US" b="1" dirty="0" smtClean="0">
                <a:solidFill>
                  <a:schemeClr val="tx1"/>
                </a:solidFill>
              </a:rPr>
              <a:t>, Health Care Access Maryland (HCAM)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David Baker, </a:t>
            </a:r>
            <a:r>
              <a:rPr lang="en-US" b="1" dirty="0" err="1" smtClean="0">
                <a:solidFill>
                  <a:schemeClr val="tx1"/>
                </a:solidFill>
              </a:rPr>
              <a:t>LifeBridge</a:t>
            </a:r>
            <a:r>
              <a:rPr lang="en-US" b="1" dirty="0" smtClean="0">
                <a:solidFill>
                  <a:schemeClr val="tx1"/>
                </a:solidFill>
              </a:rPr>
              <a:t> Sinai Hospital</a:t>
            </a:r>
          </a:p>
          <a:p>
            <a:pPr marL="114300" indent="-1143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Access Health, ED diversion program and community-hospital partnership</a:t>
            </a:r>
          </a:p>
          <a:p>
            <a:pPr marL="114300" indent="-1143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</a:t>
            </a:r>
            <a:r>
              <a:rPr lang="en-US" sz="1600" dirty="0" smtClean="0">
                <a:solidFill>
                  <a:schemeClr val="tx1"/>
                </a:solidFill>
              </a:rPr>
              <a:t>argets high utilizers and offers care coordination and linkage to care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699" y="2495787"/>
            <a:ext cx="8610600" cy="15081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Tammy Black, Access Carroll</a:t>
            </a:r>
          </a:p>
          <a:p>
            <a:pPr marL="114300" indent="-1143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Access to care for low-income residents providing primary care, dental, and behavioral health services</a:t>
            </a:r>
          </a:p>
          <a:p>
            <a:pPr marL="114300" indent="-1143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Promote long-term financial sustainability by leveraging other grants (CareFirst and Weinberg) and billing third party payers (Medicaid and commercial)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960" y="4159009"/>
            <a:ext cx="859224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Dr. Larry </a:t>
            </a:r>
            <a:r>
              <a:rPr lang="en-US" b="1" dirty="0" err="1" smtClean="0">
                <a:solidFill>
                  <a:schemeClr val="tx1"/>
                </a:solidFill>
              </a:rPr>
              <a:t>Polsky</a:t>
            </a:r>
            <a:r>
              <a:rPr lang="en-US" b="1" dirty="0" smtClean="0">
                <a:solidFill>
                  <a:schemeClr val="tx1"/>
                </a:solidFill>
              </a:rPr>
              <a:t>, Calvert County Health Department</a:t>
            </a:r>
          </a:p>
          <a:p>
            <a:pPr marL="114300" indent="-1143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“Healthy Beginnings” program for substance using women of reproductive age</a:t>
            </a:r>
          </a:p>
          <a:p>
            <a:pPr marL="114300" indent="-1143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Program provides counseling, prenatal care, training, and linkage to community resources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961" y="5329788"/>
            <a:ext cx="8592240" cy="12234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Colenthia Malloy, Greater Baden Medical Services</a:t>
            </a:r>
          </a:p>
          <a:p>
            <a:pPr marL="114300" indent="-1143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Open new health center site in Charles County; FQHC operates multiple sites in Prince George’s, Charles, and St. Mary’s Counties</a:t>
            </a:r>
          </a:p>
          <a:p>
            <a:pPr marL="114300" indent="-1143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Services include:  primary care, management of chronic disease, and behavioral health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648" y="146304"/>
            <a:ext cx="1475360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2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2825"/>
            <a:ext cx="7772400" cy="12223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Maryland Community Health Resources Commission: Access Health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188" y="3200400"/>
            <a:ext cx="6400800" cy="2133600"/>
          </a:xfrm>
        </p:spPr>
        <p:txBody>
          <a:bodyPr>
            <a:noAutofit/>
          </a:bodyPr>
          <a:lstStyle/>
          <a:p>
            <a:r>
              <a:rPr lang="en-US" sz="2000" b="0" i="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Traci Kodeck, MPH </a:t>
            </a:r>
          </a:p>
          <a:p>
            <a:r>
              <a:rPr lang="en-US" sz="2000" b="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Interim-CEO, </a:t>
            </a:r>
            <a:r>
              <a:rPr lang="en-US" sz="2000" b="0" i="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HealthCare Access Maryland </a:t>
            </a:r>
          </a:p>
          <a:p>
            <a:r>
              <a:rPr lang="en-US" sz="2000" b="0" i="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And </a:t>
            </a:r>
          </a:p>
          <a:p>
            <a:r>
              <a:rPr lang="en-US" sz="2000" b="0" i="0" dirty="0" smtClean="0">
                <a:solidFill>
                  <a:srgbClr val="002060"/>
                </a:solidFill>
                <a:latin typeface="+mj-lt"/>
              </a:rPr>
              <a:t>David </a:t>
            </a:r>
            <a:r>
              <a:rPr lang="en-US" sz="2000" b="0" i="0" dirty="0">
                <a:solidFill>
                  <a:srgbClr val="002060"/>
                </a:solidFill>
                <a:latin typeface="+mj-lt"/>
              </a:rPr>
              <a:t>R. Baker, DrPH, MBA</a:t>
            </a:r>
          </a:p>
          <a:p>
            <a:r>
              <a:rPr lang="en-US" sz="2000" b="0" i="0" dirty="0">
                <a:solidFill>
                  <a:srgbClr val="002060"/>
                </a:solidFill>
                <a:latin typeface="+mj-lt"/>
              </a:rPr>
              <a:t>Director, Ambulatory </a:t>
            </a:r>
            <a:r>
              <a:rPr lang="en-US" sz="2000" b="0" i="0" dirty="0" smtClean="0">
                <a:solidFill>
                  <a:srgbClr val="002060"/>
                </a:solidFill>
                <a:latin typeface="+mj-lt"/>
              </a:rPr>
              <a:t>Quality, </a:t>
            </a:r>
            <a:r>
              <a:rPr lang="en-US" sz="2000" b="0" i="0" dirty="0" err="1" smtClean="0">
                <a:solidFill>
                  <a:srgbClr val="002060"/>
                </a:solidFill>
                <a:latin typeface="+mj-lt"/>
              </a:rPr>
              <a:t>LifeBridge</a:t>
            </a:r>
            <a:r>
              <a:rPr lang="en-US" sz="2000" b="0" i="0" dirty="0" smtClean="0">
                <a:solidFill>
                  <a:srgbClr val="002060"/>
                </a:solidFill>
                <a:latin typeface="+mj-lt"/>
              </a:rPr>
              <a:t> Health</a:t>
            </a:r>
            <a:endParaRPr lang="en-US" sz="2000" b="0" i="0" dirty="0">
              <a:solidFill>
                <a:srgbClr val="002060"/>
              </a:solidFill>
              <a:latin typeface="+mj-lt"/>
            </a:endParaRPr>
          </a:p>
          <a:p>
            <a:endParaRPr lang="en-US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800"/>
            <a:ext cx="2136775" cy="98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486400"/>
            <a:ext cx="3124201" cy="115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5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51500"/>
            <a:ext cx="19081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876800" y="4495800"/>
            <a:ext cx="3962400" cy="1981200"/>
          </a:xfr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US" sz="260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HealthCare Access Maryland (</a:t>
            </a:r>
            <a:r>
              <a:rPr lang="en-US" sz="26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HCAM):</a:t>
            </a:r>
            <a:r>
              <a:rPr lang="en-US" sz="2600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600" i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109728" indent="0">
              <a:buNone/>
            </a:pPr>
            <a:r>
              <a:rPr lang="en-US" sz="2200" b="0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Baltimore-based nonprofit that specializes in connecting vulnerable Maryland residents to needed social services and health-promoting resources</a:t>
            </a:r>
            <a:endParaRPr lang="en-US" sz="2200" i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en-US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04800" y="1447800"/>
            <a:ext cx="8534400" cy="2895600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fontAlgn="auto">
              <a:buClr>
                <a:srgbClr val="4F81BD"/>
              </a:buClr>
              <a:buFont typeface="Wingdings 3"/>
              <a:buNone/>
            </a:pPr>
            <a:r>
              <a:rPr lang="en-US" sz="2800" b="1" dirty="0" smtClean="0">
                <a:solidFill>
                  <a:prstClr val="black"/>
                </a:solidFill>
                <a:cs typeface="Calibri" pitchFamily="34" charset="0"/>
              </a:rPr>
              <a:t>“</a:t>
            </a:r>
            <a:r>
              <a:rPr lang="en-US" sz="2800" b="1" dirty="0" smtClean="0">
                <a:solidFill>
                  <a:srgbClr val="002060"/>
                </a:solidFill>
                <a:cs typeface="Calibri" pitchFamily="34" charset="0"/>
              </a:rPr>
              <a:t>Access Health” – Partnership with HCAM</a:t>
            </a:r>
          </a:p>
          <a:p>
            <a:pPr fontAlgn="auto">
              <a:buClr>
                <a:srgbClr val="4F81BD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cs typeface="Calibri" pitchFamily="34" charset="0"/>
              </a:rPr>
              <a:t>Launched in June 2014 </a:t>
            </a:r>
          </a:p>
          <a:p>
            <a:pPr fontAlgn="auto">
              <a:buClr>
                <a:srgbClr val="4F81BD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cs typeface="Calibri" pitchFamily="34" charset="0"/>
              </a:rPr>
              <a:t>Embedded Care Coordinators in Sinai ED</a:t>
            </a:r>
          </a:p>
          <a:p>
            <a:pPr fontAlgn="auto">
              <a:buClr>
                <a:srgbClr val="4F81BD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cs typeface="Calibri" pitchFamily="34" charset="0"/>
              </a:rPr>
              <a:t>Engage patients returning with</a:t>
            </a:r>
          </a:p>
          <a:p>
            <a:pPr lvl="1" fontAlgn="auto">
              <a:spcAft>
                <a:spcPts val="0"/>
              </a:spcAft>
              <a:buClr>
                <a:srgbClr val="4F81BD"/>
              </a:buClr>
            </a:pPr>
            <a:r>
              <a:rPr lang="en-US" dirty="0" smtClean="0">
                <a:solidFill>
                  <a:srgbClr val="002060"/>
                </a:solidFill>
                <a:cs typeface="Calibri" pitchFamily="34" charset="0"/>
              </a:rPr>
              <a:t>Unmanaged </a:t>
            </a:r>
            <a:r>
              <a:rPr lang="en-US" dirty="0">
                <a:solidFill>
                  <a:srgbClr val="002060"/>
                </a:solidFill>
                <a:cs typeface="Calibri" pitchFamily="34" charset="0"/>
              </a:rPr>
              <a:t>chronic </a:t>
            </a:r>
            <a:r>
              <a:rPr lang="en-US" dirty="0" smtClean="0">
                <a:solidFill>
                  <a:srgbClr val="002060"/>
                </a:solidFill>
                <a:cs typeface="Calibri" pitchFamily="34" charset="0"/>
              </a:rPr>
              <a:t>conditions (somatic, </a:t>
            </a:r>
            <a:r>
              <a:rPr lang="en-US" dirty="0" err="1" smtClean="0">
                <a:solidFill>
                  <a:srgbClr val="002060"/>
                </a:solidFill>
                <a:cs typeface="Calibri" pitchFamily="34" charset="0"/>
              </a:rPr>
              <a:t>behav</a:t>
            </a:r>
            <a:r>
              <a:rPr lang="en-US" dirty="0" smtClean="0">
                <a:solidFill>
                  <a:srgbClr val="002060"/>
                </a:solidFill>
                <a:cs typeface="Calibri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cs typeface="Calibri" pitchFamily="34" charset="0"/>
              </a:rPr>
              <a:t>subst</a:t>
            </a:r>
            <a:r>
              <a:rPr lang="en-US" dirty="0" smtClean="0">
                <a:solidFill>
                  <a:srgbClr val="002060"/>
                </a:solidFill>
                <a:cs typeface="Calibri" pitchFamily="34" charset="0"/>
              </a:rPr>
              <a:t> abuse)</a:t>
            </a:r>
          </a:p>
          <a:p>
            <a:pPr lvl="1" fontAlgn="auto">
              <a:spcAft>
                <a:spcPts val="0"/>
              </a:spcAft>
              <a:buClr>
                <a:srgbClr val="4F81BD"/>
              </a:buClr>
            </a:pPr>
            <a:r>
              <a:rPr lang="en-US" dirty="0" smtClean="0">
                <a:solidFill>
                  <a:srgbClr val="002060"/>
                </a:solidFill>
                <a:cs typeface="Calibri" pitchFamily="34" charset="0"/>
              </a:rPr>
              <a:t>Ambulatory-sensitive conditions</a:t>
            </a:r>
          </a:p>
          <a:p>
            <a:pPr fontAlgn="auto">
              <a:buClr>
                <a:srgbClr val="4F81BD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cs typeface="Calibri" pitchFamily="34" charset="0"/>
              </a:rPr>
              <a:t>Intensive </a:t>
            </a:r>
            <a:r>
              <a:rPr lang="en-US" dirty="0">
                <a:solidFill>
                  <a:srgbClr val="002060"/>
                </a:solidFill>
                <a:cs typeface="Calibri" pitchFamily="34" charset="0"/>
              </a:rPr>
              <a:t>Care </a:t>
            </a:r>
            <a:r>
              <a:rPr lang="en-US" dirty="0" smtClean="0">
                <a:solidFill>
                  <a:srgbClr val="002060"/>
                </a:solidFill>
                <a:cs typeface="Calibri" pitchFamily="34" charset="0"/>
              </a:rPr>
              <a:t>Coordination</a:t>
            </a:r>
          </a:p>
          <a:p>
            <a:pPr lvl="1" fontAlgn="auto">
              <a:spcAft>
                <a:spcPts val="0"/>
              </a:spcAft>
              <a:buClr>
                <a:srgbClr val="4F81BD"/>
              </a:buClr>
            </a:pPr>
            <a:r>
              <a:rPr lang="en-US" dirty="0" smtClean="0">
                <a:solidFill>
                  <a:srgbClr val="002060"/>
                </a:solidFill>
                <a:cs typeface="Calibri" pitchFamily="34" charset="0"/>
              </a:rPr>
              <a:t>3 months</a:t>
            </a:r>
          </a:p>
          <a:p>
            <a:pPr lvl="1" fontAlgn="auto">
              <a:spcAft>
                <a:spcPts val="0"/>
              </a:spcAft>
              <a:buClr>
                <a:srgbClr val="4F81BD"/>
              </a:buClr>
            </a:pPr>
            <a:r>
              <a:rPr lang="en-US" dirty="0" smtClean="0">
                <a:solidFill>
                  <a:srgbClr val="002060"/>
                </a:solidFill>
                <a:cs typeface="Calibri" pitchFamily="34" charset="0"/>
              </a:rPr>
              <a:t>Home visits</a:t>
            </a:r>
          </a:p>
          <a:p>
            <a:pPr lvl="1" fontAlgn="auto">
              <a:spcAft>
                <a:spcPts val="0"/>
              </a:spcAft>
              <a:buClr>
                <a:srgbClr val="4F81BD"/>
              </a:buClr>
            </a:pPr>
            <a:r>
              <a:rPr lang="en-US" dirty="0" smtClean="0">
                <a:solidFill>
                  <a:srgbClr val="002060"/>
                </a:solidFill>
                <a:cs typeface="Calibri" pitchFamily="34" charset="0"/>
              </a:rPr>
              <a:t>Address social barriers</a:t>
            </a:r>
            <a:endParaRPr lang="en-US" dirty="0">
              <a:solidFill>
                <a:srgbClr val="002060"/>
              </a:solidFill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 Frequent User Reduction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38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Model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22086-D523-4818-AAE3-998D4A8E9E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081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51500"/>
            <a:ext cx="19081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6571" y="1302656"/>
            <a:ext cx="8316688" cy="49713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50" i="1" dirty="0" smtClean="0">
                <a:solidFill>
                  <a:schemeClr val="tx1"/>
                </a:solidFill>
              </a:rPr>
              <a:t> </a:t>
            </a:r>
            <a:endParaRPr lang="en-US" sz="700" b="0" i="1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434</a:t>
            </a:r>
            <a:r>
              <a:rPr lang="en-US" sz="2400" b="0" dirty="0" smtClean="0">
                <a:solidFill>
                  <a:srgbClr val="002060"/>
                </a:solidFill>
              </a:rPr>
              <a:t> clients enrolled </a:t>
            </a:r>
            <a:r>
              <a:rPr lang="en-US" sz="1600" b="0" i="1" dirty="0" smtClean="0">
                <a:solidFill>
                  <a:srgbClr val="002060"/>
                </a:solidFill>
              </a:rPr>
              <a:t>(Jan 11 2016) </a:t>
            </a:r>
            <a:endParaRPr lang="en-US" sz="2400" b="0" i="1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0" i="1" dirty="0" smtClean="0">
                <a:solidFill>
                  <a:srgbClr val="002060"/>
                </a:solidFill>
              </a:rPr>
              <a:t>    </a:t>
            </a:r>
            <a:r>
              <a:rPr lang="en-US" sz="1800" b="0" i="1" dirty="0" smtClean="0">
                <a:solidFill>
                  <a:srgbClr val="002060"/>
                </a:solidFill>
              </a:rPr>
              <a:t>(</a:t>
            </a:r>
            <a:r>
              <a:rPr lang="en-US" sz="1800" b="0" i="1" dirty="0">
                <a:solidFill>
                  <a:srgbClr val="002060"/>
                </a:solidFill>
              </a:rPr>
              <a:t>51% of referred patients) </a:t>
            </a:r>
            <a:endParaRPr lang="en-US" sz="1800" b="0" i="1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800" b="0" i="1" dirty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Client </a:t>
            </a:r>
            <a:r>
              <a:rPr lang="en-US" sz="2400" dirty="0">
                <a:solidFill>
                  <a:srgbClr val="002060"/>
                </a:solidFill>
              </a:rPr>
              <a:t>profile: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4%  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b="0" dirty="0" smtClean="0">
                <a:solidFill>
                  <a:srgbClr val="002060"/>
                </a:solidFill>
              </a:rPr>
              <a:t>High-risk/super-utilizer </a:t>
            </a:r>
            <a:endParaRPr lang="en-US" sz="1600" b="0" dirty="0" smtClean="0">
              <a:solidFill>
                <a:srgbClr val="002060"/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>
                <a:solidFill>
                  <a:srgbClr val="002060"/>
                </a:solidFill>
              </a:rPr>
              <a:t>37%  </a:t>
            </a:r>
            <a:r>
              <a:rPr lang="en-US" sz="2000" b="0" dirty="0" smtClean="0">
                <a:solidFill>
                  <a:srgbClr val="002060"/>
                </a:solidFill>
              </a:rPr>
              <a:t>At-risk* </a:t>
            </a:r>
            <a:endParaRPr lang="en-US" sz="1600" b="0" dirty="0">
              <a:solidFill>
                <a:srgbClr val="002060"/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>
                <a:solidFill>
                  <a:srgbClr val="002060"/>
                </a:solidFill>
              </a:rPr>
              <a:t>29%  </a:t>
            </a:r>
            <a:r>
              <a:rPr lang="en-US" sz="2000" b="0" dirty="0" smtClean="0">
                <a:solidFill>
                  <a:srgbClr val="002060"/>
                </a:solidFill>
              </a:rPr>
              <a:t>Low-risk 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>
                <a:solidFill>
                  <a:srgbClr val="002060"/>
                </a:solidFill>
              </a:rPr>
              <a:t>30%  </a:t>
            </a:r>
            <a:r>
              <a:rPr lang="en-US" sz="2000" b="0" dirty="0" smtClean="0">
                <a:solidFill>
                  <a:srgbClr val="002060"/>
                </a:solidFill>
              </a:rPr>
              <a:t>Insurance only</a:t>
            </a:r>
          </a:p>
          <a:p>
            <a:pPr marL="0" indent="0">
              <a:buNone/>
            </a:pPr>
            <a:endParaRPr lang="en-US" sz="4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200" i="1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endParaRPr lang="en-US" sz="3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Impact To-Date </a:t>
            </a:r>
            <a:endParaRPr lang="en-US" sz="3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C7F106-0672-42B1-A2F3-E1CFAC4C9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337457" y="4376058"/>
            <a:ext cx="8904524" cy="243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1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1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 b="1" kern="120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</a:rPr>
              <a:t>Insurance sign-up: </a:t>
            </a:r>
            <a:r>
              <a:rPr lang="en-US" sz="2400" b="0" dirty="0" smtClean="0">
                <a:solidFill>
                  <a:srgbClr val="002060"/>
                </a:solidFill>
              </a:rPr>
              <a:t>120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b="0" dirty="0">
                <a:solidFill>
                  <a:srgbClr val="002060"/>
                </a:solidFill>
              </a:rPr>
              <a:t>clients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Obtain a primary </a:t>
            </a:r>
            <a:r>
              <a:rPr lang="en-US" sz="2400" dirty="0">
                <a:solidFill>
                  <a:srgbClr val="002060"/>
                </a:solidFill>
              </a:rPr>
              <a:t>care </a:t>
            </a:r>
            <a:r>
              <a:rPr lang="en-US" sz="2400" dirty="0" smtClean="0">
                <a:solidFill>
                  <a:srgbClr val="002060"/>
                </a:solidFill>
              </a:rPr>
              <a:t>provider: </a:t>
            </a:r>
            <a:r>
              <a:rPr lang="en-US" sz="2400" b="0" dirty="0" smtClean="0">
                <a:solidFill>
                  <a:srgbClr val="002060"/>
                </a:solidFill>
              </a:rPr>
              <a:t>222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b="0" dirty="0" smtClean="0">
                <a:solidFill>
                  <a:srgbClr val="002060"/>
                </a:solidFill>
              </a:rPr>
              <a:t>clients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Primary care appointments kept: </a:t>
            </a:r>
            <a:r>
              <a:rPr lang="en-US" sz="2400" b="0" dirty="0" smtClean="0">
                <a:solidFill>
                  <a:srgbClr val="002060"/>
                </a:solidFill>
              </a:rPr>
              <a:t>73%</a:t>
            </a:r>
          </a:p>
          <a:p>
            <a:pPr marL="0" indent="0">
              <a:buFont typeface="Arial" charset="0"/>
              <a:buNone/>
            </a:pPr>
            <a:endParaRPr lang="en-US" sz="2400" b="0" i="1" dirty="0">
              <a:solidFill>
                <a:srgbClr val="002060"/>
              </a:solidFill>
            </a:endParaRPr>
          </a:p>
          <a:p>
            <a:endParaRPr lang="en-US" sz="2400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14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51500"/>
            <a:ext cx="19081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4869"/>
            <a:ext cx="8316688" cy="49713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50" i="1" dirty="0" smtClean="0">
                <a:solidFill>
                  <a:schemeClr val="tx1"/>
                </a:solidFill>
              </a:rPr>
              <a:t> </a:t>
            </a:r>
            <a:endParaRPr lang="en-US" sz="700" b="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4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200" i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  <a:p>
            <a:pPr marL="0" indent="0">
              <a:buNone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0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en-US" sz="2000" b="0" i="1" dirty="0" smtClean="0">
                <a:solidFill>
                  <a:schemeClr val="tx2">
                    <a:lumMod val="75000"/>
                  </a:schemeClr>
                </a:solidFill>
              </a:rPr>
              <a:t>Comparing 4 months pre-enrollment with 4 months post case closed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    At-Risk Clients with Cases Closed through 9/10/15</a:t>
            </a:r>
          </a:p>
          <a:p>
            <a:pPr lvl="1"/>
            <a:r>
              <a:rPr lang="en-US" sz="2200" b="0" dirty="0" smtClean="0">
                <a:solidFill>
                  <a:schemeClr val="tx2">
                    <a:lumMod val="50000"/>
                  </a:schemeClr>
                </a:solidFill>
              </a:rPr>
              <a:t>78% have 0 visits in the first month post case closed</a:t>
            </a:r>
          </a:p>
          <a:p>
            <a:pPr lvl="1"/>
            <a:r>
              <a:rPr lang="en-US" sz="2200" b="0" dirty="0" smtClean="0">
                <a:solidFill>
                  <a:schemeClr val="tx2">
                    <a:lumMod val="50000"/>
                  </a:schemeClr>
                </a:solidFill>
              </a:rPr>
              <a:t>65% have 0-1 visit 4 months post case closed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Impact To-Date (cont.) </a:t>
            </a:r>
            <a:endParaRPr lang="en-US" sz="3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C7F106-0672-42B1-A2F3-E1CFAC4C9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10" y="1676400"/>
            <a:ext cx="9067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Estimated 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Avoided 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Utilization To-Date</a:t>
            </a:r>
            <a:endParaRPr lang="en-US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762000" y="4343400"/>
          <a:ext cx="75438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772"/>
                <a:gridCol w="1431828"/>
                <a:gridCol w="990600"/>
                <a:gridCol w="1447800"/>
                <a:gridCol w="1828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Sinai Hospital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Reduction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Avoided Visits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 Charge/Visit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Est. Avoided Charges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/>
                        <a:t>ED Visits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64%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$1,181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$185,417</a:t>
                      </a:r>
                      <a:endParaRPr lang="en-US" sz="24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err="1" smtClean="0"/>
                        <a:t>Inpt</a:t>
                      </a:r>
                      <a:r>
                        <a:rPr lang="en-US" sz="2400" b="0" dirty="0" smtClean="0"/>
                        <a:t> Stays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80%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$9,935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$447,075</a:t>
                      </a:r>
                      <a:endParaRPr lang="en-US" sz="24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Total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 smtClean="0"/>
                        <a:t>67%</a:t>
                      </a:r>
                      <a:endParaRPr lang="en-US" sz="2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$632,492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05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4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3D6B113-873E-4B0D-A1B1-E6ECF6514343}" type="slidenum">
              <a:rPr lang="en-US" altLang="en-US" smtClean="0">
                <a:latin typeface="Arial" charset="0"/>
              </a:rPr>
              <a:pPr/>
              <a:t>2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4294967295"/>
          </p:nvPr>
        </p:nvSpPr>
        <p:spPr>
          <a:xfrm>
            <a:off x="188913" y="990599"/>
            <a:ext cx="8459787" cy="5486401"/>
          </a:xfrm>
        </p:spPr>
        <p:txBody>
          <a:bodyPr/>
          <a:lstStyle/>
          <a:p>
            <a:pPr marL="233363" indent="-233363" defTabSz="685800" eaLnBrk="1" hangingPunct="1">
              <a:spcBef>
                <a:spcPts val="12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altLang="en-US" sz="2400" dirty="0" smtClean="0">
                <a:cs typeface="Arial" charset="0"/>
              </a:rPr>
              <a:t>The Community Health Resources Commission (CHRC) was created by the Maryland General Assembly in 2005 to </a:t>
            </a:r>
            <a:r>
              <a:rPr lang="en-US" altLang="en-US" sz="2400" dirty="0">
                <a:cs typeface="Arial" charset="0"/>
              </a:rPr>
              <a:t>expand access </a:t>
            </a:r>
            <a:r>
              <a:rPr lang="en-US" altLang="en-US" sz="2400" dirty="0" smtClean="0">
                <a:cs typeface="Arial" charset="0"/>
              </a:rPr>
              <a:t>for </a:t>
            </a:r>
            <a:r>
              <a:rPr lang="en-US" altLang="en-US" sz="2400" dirty="0">
                <a:cs typeface="Arial" charset="0"/>
              </a:rPr>
              <a:t>low-income Marylanders and underserved </a:t>
            </a:r>
            <a:r>
              <a:rPr lang="en-US" altLang="en-US" sz="2400" dirty="0" smtClean="0">
                <a:cs typeface="Arial" charset="0"/>
              </a:rPr>
              <a:t>communities. </a:t>
            </a:r>
          </a:p>
          <a:p>
            <a:pPr marL="233363" indent="-233363" defTabSz="685800" eaLnBrk="1" hangingPunct="1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altLang="en-US" sz="2400" dirty="0" smtClean="0">
                <a:cs typeface="Arial" charset="0"/>
              </a:rPr>
              <a:t>Statutory responsibilities include: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200" dirty="0" smtClean="0"/>
              <a:t>Increase </a:t>
            </a:r>
            <a:r>
              <a:rPr lang="en-US" sz="2200" dirty="0"/>
              <a:t>access to primary and specialty care through community health resources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200" dirty="0" smtClean="0"/>
              <a:t>Promote </a:t>
            </a:r>
            <a:r>
              <a:rPr lang="en-US" sz="2200" dirty="0"/>
              <a:t>community-hospital partnerships and emergency department diversion programs to prevent avoidable hospital utilization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200" dirty="0" smtClean="0"/>
              <a:t>Facilitate </a:t>
            </a:r>
            <a:r>
              <a:rPr lang="en-US" sz="2200" dirty="0"/>
              <a:t>the adoption of health </a:t>
            </a:r>
            <a:r>
              <a:rPr lang="en-US" sz="2200" dirty="0" smtClean="0"/>
              <a:t>information technology</a:t>
            </a:r>
            <a:endParaRPr lang="en-US" sz="2200" dirty="0"/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200" dirty="0" smtClean="0"/>
              <a:t>Promote long-term sustainability of community health resources as </a:t>
            </a:r>
            <a:r>
              <a:rPr lang="en-US" sz="2200" dirty="0"/>
              <a:t>Maryland implements health </a:t>
            </a:r>
            <a:r>
              <a:rPr lang="en-US" sz="2200" dirty="0" smtClean="0"/>
              <a:t>care </a:t>
            </a:r>
            <a:r>
              <a:rPr lang="en-US" sz="2200" dirty="0"/>
              <a:t>reform </a:t>
            </a:r>
          </a:p>
          <a:p>
            <a:pPr marL="233363" indent="-233363" defTabSz="685800" eaLnBrk="1" hangingPunct="1">
              <a:spcBef>
                <a:spcPct val="0"/>
              </a:spcBef>
              <a:spcAft>
                <a:spcPts val="3000"/>
              </a:spcAft>
              <a:buFont typeface="Arial" charset="0"/>
              <a:buChar char="•"/>
            </a:pPr>
            <a:endParaRPr lang="en-US" altLang="en-US" sz="2500" dirty="0" smtClean="0">
              <a:cs typeface="Arial" charset="0"/>
            </a:endParaRPr>
          </a:p>
        </p:txBody>
      </p:sp>
      <p:sp>
        <p:nvSpPr>
          <p:cNvPr id="17411" name="Rectangle 2"/>
          <p:cNvSpPr txBox="1">
            <a:spLocks noChangeArrowheads="1"/>
          </p:cNvSpPr>
          <p:nvPr/>
        </p:nvSpPr>
        <p:spPr bwMode="auto">
          <a:xfrm>
            <a:off x="227013" y="395288"/>
            <a:ext cx="5942012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altLang="en-US" sz="2500" b="1" dirty="0">
                <a:solidFill>
                  <a:schemeClr val="tx2"/>
                </a:solidFill>
                <a:latin typeface="Arial Black" pitchFamily="34" charset="0"/>
              </a:rPr>
              <a:t>BACKGROUND ON THE CHRC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8229600" y="6400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599" y="143256"/>
            <a:ext cx="1473403" cy="737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5999"/>
          </a:xfrm>
        </p:spPr>
        <p:txBody>
          <a:bodyPr/>
          <a:lstStyle/>
          <a:p>
            <a:pPr defTabSz="912813" eaLnBrk="1" hangingPunct="1"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rgbClr val="002060"/>
                </a:solidFill>
                <a:latin typeface="+mn-lt"/>
                <a:ea typeface="ＭＳ Ｐゴシック" pitchFamily="34" charset="-128"/>
              </a:rPr>
              <a:t>Hospital Champion </a:t>
            </a:r>
          </a:p>
          <a:p>
            <a:pPr defTabSz="912813" eaLnBrk="1" hangingPunct="1"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rgbClr val="002060"/>
                </a:solidFill>
                <a:latin typeface="+mn-lt"/>
                <a:ea typeface="ＭＳ Ｐゴシック" pitchFamily="34" charset="-128"/>
              </a:rPr>
              <a:t>Embedded within ED</a:t>
            </a:r>
          </a:p>
          <a:p>
            <a:pPr defTabSz="912813" eaLnBrk="1" hangingPunct="1"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rgbClr val="002060"/>
                </a:solidFill>
                <a:latin typeface="+mn-lt"/>
                <a:ea typeface="ＭＳ Ｐゴシック" pitchFamily="34" charset="-128"/>
              </a:rPr>
              <a:t>Access to EMR </a:t>
            </a:r>
            <a:r>
              <a:rPr lang="en-US" altLang="en-US" sz="2000" dirty="0" smtClean="0">
                <a:solidFill>
                  <a:srgbClr val="002060"/>
                </a:solidFill>
                <a:latin typeface="+mn-lt"/>
                <a:ea typeface="ＭＳ Ｐゴシック" pitchFamily="34" charset="-128"/>
              </a:rPr>
              <a:t>system/Flagging </a:t>
            </a:r>
            <a:r>
              <a:rPr lang="en-US" altLang="en-US" sz="2000" dirty="0">
                <a:solidFill>
                  <a:srgbClr val="002060"/>
                </a:solidFill>
                <a:latin typeface="+mn-lt"/>
                <a:ea typeface="ＭＳ Ｐゴシック" pitchFamily="34" charset="-128"/>
              </a:rPr>
              <a:t>System </a:t>
            </a:r>
          </a:p>
          <a:p>
            <a:pPr defTabSz="912813" eaLnBrk="1" hangingPunct="1"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rgbClr val="002060"/>
                </a:solidFill>
                <a:latin typeface="+mn-lt"/>
                <a:ea typeface="ＭＳ Ｐゴシック" pitchFamily="34" charset="-128"/>
              </a:rPr>
              <a:t>Shared Data</a:t>
            </a:r>
          </a:p>
          <a:p>
            <a:pPr defTabSz="912813" eaLnBrk="1" hangingPunct="1"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rgbClr val="002060"/>
                </a:solidFill>
                <a:latin typeface="+mn-lt"/>
                <a:ea typeface="ＭＳ Ｐゴシック" pitchFamily="34" charset="-128"/>
              </a:rPr>
              <a:t>CRISP ENS alerts</a:t>
            </a:r>
          </a:p>
          <a:p>
            <a:pPr defTabSz="912813" eaLnBrk="1" hangingPunct="1"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rgbClr val="002060"/>
                </a:solidFill>
                <a:latin typeface="+mn-lt"/>
                <a:ea typeface="ＭＳ Ｐゴシック" pitchFamily="34" charset="-128"/>
              </a:rPr>
              <a:t>Delineation by Risk </a:t>
            </a:r>
            <a:r>
              <a:rPr lang="en-US" altLang="en-US" sz="2000" dirty="0" smtClean="0">
                <a:solidFill>
                  <a:srgbClr val="002060"/>
                </a:solidFill>
                <a:latin typeface="+mn-lt"/>
                <a:ea typeface="ＭＳ Ｐゴシック" pitchFamily="34" charset="-128"/>
              </a:rPr>
              <a:t>Stratification</a:t>
            </a:r>
            <a:endParaRPr lang="en-US" altLang="en-US" sz="2000" dirty="0">
              <a:solidFill>
                <a:srgbClr val="002060"/>
              </a:solidFill>
              <a:latin typeface="+mn-lt"/>
              <a:ea typeface="ＭＳ Ｐゴシック" pitchFamily="34" charset="-128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22086-D523-4818-AAE3-998D4A8E9E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985" y="3733800"/>
            <a:ext cx="4558730" cy="28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8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00"/>
            <a:ext cx="19081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531937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0" dirty="0" smtClean="0">
                <a:solidFill>
                  <a:srgbClr val="002060"/>
                </a:solidFill>
                <a:latin typeface="+mn-lt"/>
              </a:rPr>
              <a:t>In </a:t>
            </a:r>
            <a:r>
              <a:rPr lang="en-US" sz="2400" b="0" dirty="0">
                <a:solidFill>
                  <a:srgbClr val="002060"/>
                </a:solidFill>
                <a:latin typeface="+mn-lt"/>
              </a:rPr>
              <a:t>a five-day period in July, a 54-year-old man had come to the Sinai ED three times. He was referred to an Access Health Care </a:t>
            </a:r>
            <a:r>
              <a:rPr lang="en-US" sz="2400" b="0" dirty="0" smtClean="0">
                <a:solidFill>
                  <a:srgbClr val="002060"/>
                </a:solidFill>
                <a:latin typeface="+mn-lt"/>
              </a:rPr>
              <a:t>Coordinator. </a:t>
            </a:r>
            <a:r>
              <a:rPr lang="en-US" sz="2400" b="0" dirty="0">
                <a:solidFill>
                  <a:srgbClr val="002060"/>
                </a:solidFill>
                <a:latin typeface="+mn-lt"/>
              </a:rPr>
              <a:t>The </a:t>
            </a:r>
            <a:r>
              <a:rPr lang="en-US" sz="2400" b="0" dirty="0" smtClean="0">
                <a:solidFill>
                  <a:srgbClr val="002060"/>
                </a:solidFill>
                <a:latin typeface="+mn-lt"/>
              </a:rPr>
              <a:t>Coordinator </a:t>
            </a:r>
            <a:r>
              <a:rPr lang="en-US" sz="2400" b="0" dirty="0">
                <a:solidFill>
                  <a:srgbClr val="002060"/>
                </a:solidFill>
                <a:latin typeface="+mn-lt"/>
              </a:rPr>
              <a:t>learned that, in addition to having a hernia, </a:t>
            </a:r>
            <a:r>
              <a:rPr lang="en-US" sz="2400" b="0" dirty="0" smtClean="0">
                <a:solidFill>
                  <a:srgbClr val="002060"/>
                </a:solidFill>
                <a:latin typeface="+mn-lt"/>
              </a:rPr>
              <a:t>the client </a:t>
            </a:r>
            <a:r>
              <a:rPr lang="en-US" sz="2400" b="0" dirty="0">
                <a:solidFill>
                  <a:srgbClr val="002060"/>
                </a:solidFill>
                <a:latin typeface="+mn-lt"/>
              </a:rPr>
              <a:t>lacked health insurance and frequently went hungry. </a:t>
            </a:r>
            <a:endParaRPr lang="en-US" sz="2400" b="0" dirty="0" smtClean="0">
              <a:solidFill>
                <a:srgbClr val="002060"/>
              </a:solidFill>
              <a:latin typeface="+mn-lt"/>
            </a:endParaRPr>
          </a:p>
          <a:p>
            <a:pPr marL="0" indent="0">
              <a:buNone/>
            </a:pPr>
            <a:endParaRPr lang="en-US" sz="1400" b="0" dirty="0" smtClean="0">
              <a:solidFill>
                <a:srgbClr val="002060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400" b="0" dirty="0" smtClean="0">
                <a:solidFill>
                  <a:srgbClr val="002060"/>
                </a:solidFill>
                <a:latin typeface="+mn-lt"/>
              </a:rPr>
              <a:t>The Coordinator </a:t>
            </a:r>
            <a:r>
              <a:rPr lang="en-US" sz="2400" b="0" dirty="0">
                <a:solidFill>
                  <a:srgbClr val="002060"/>
                </a:solidFill>
                <a:latin typeface="+mn-lt"/>
              </a:rPr>
              <a:t>worked with the client for 6 </a:t>
            </a:r>
            <a:r>
              <a:rPr lang="en-US" sz="2400" b="0" dirty="0" smtClean="0">
                <a:solidFill>
                  <a:srgbClr val="002060"/>
                </a:solidFill>
                <a:latin typeface="+mn-lt"/>
              </a:rPr>
              <a:t>weeks—including </a:t>
            </a:r>
            <a:r>
              <a:rPr lang="en-US" sz="2400" b="0" dirty="0">
                <a:solidFill>
                  <a:srgbClr val="002060"/>
                </a:solidFill>
                <a:latin typeface="+mn-lt"/>
              </a:rPr>
              <a:t>three home </a:t>
            </a:r>
            <a:r>
              <a:rPr lang="en-US" sz="2400" b="0" dirty="0" smtClean="0">
                <a:solidFill>
                  <a:srgbClr val="002060"/>
                </a:solidFill>
                <a:latin typeface="+mn-lt"/>
              </a:rPr>
              <a:t>visits. She </a:t>
            </a:r>
            <a:r>
              <a:rPr lang="en-US" sz="2400" b="0" dirty="0">
                <a:solidFill>
                  <a:srgbClr val="002060"/>
                </a:solidFill>
                <a:latin typeface="+mn-lt"/>
              </a:rPr>
              <a:t>connected him to </a:t>
            </a:r>
            <a:r>
              <a:rPr lang="en-US" sz="2400" b="0" dirty="0" smtClean="0">
                <a:solidFill>
                  <a:srgbClr val="002060"/>
                </a:solidFill>
                <a:latin typeface="+mn-lt"/>
              </a:rPr>
              <a:t>Medicaid, </a:t>
            </a:r>
            <a:r>
              <a:rPr lang="en-US" sz="2400" b="0" dirty="0">
                <a:solidFill>
                  <a:srgbClr val="002060"/>
                </a:solidFill>
                <a:latin typeface="+mn-lt"/>
              </a:rPr>
              <a:t>a primary care provider, and food stamp benefits. She also helped the patient schedule hernia surgery. </a:t>
            </a:r>
            <a:endParaRPr lang="en-US" sz="2400" b="0" dirty="0" smtClean="0">
              <a:solidFill>
                <a:srgbClr val="002060"/>
              </a:solidFill>
              <a:latin typeface="+mn-lt"/>
            </a:endParaRPr>
          </a:p>
          <a:p>
            <a:pPr marL="0" indent="0">
              <a:buNone/>
            </a:pPr>
            <a:endParaRPr lang="en-US" sz="1200" b="0" dirty="0" smtClean="0">
              <a:solidFill>
                <a:srgbClr val="002060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400" b="0" dirty="0" smtClean="0">
                <a:solidFill>
                  <a:srgbClr val="002060"/>
                </a:solidFill>
                <a:latin typeface="+mn-lt"/>
              </a:rPr>
              <a:t>Since </a:t>
            </a:r>
            <a:r>
              <a:rPr lang="en-US" sz="2400" b="0" dirty="0">
                <a:solidFill>
                  <a:srgbClr val="002060"/>
                </a:solidFill>
                <a:latin typeface="+mn-lt"/>
              </a:rPr>
              <a:t>working with the Care Coordinator, the client </a:t>
            </a:r>
            <a:r>
              <a:rPr lang="en-US" sz="2400" b="0" dirty="0" smtClean="0">
                <a:solidFill>
                  <a:srgbClr val="002060"/>
                </a:solidFill>
                <a:latin typeface="+mn-lt"/>
              </a:rPr>
              <a:t>has not visited </a:t>
            </a:r>
            <a:r>
              <a:rPr lang="en-US" sz="2400" b="0" dirty="0">
                <a:solidFill>
                  <a:srgbClr val="002060"/>
                </a:solidFill>
                <a:latin typeface="+mn-lt"/>
              </a:rPr>
              <a:t>the </a:t>
            </a:r>
            <a:r>
              <a:rPr lang="en-US" sz="2400" b="0" dirty="0" smtClean="0">
                <a:solidFill>
                  <a:srgbClr val="002060"/>
                </a:solidFill>
                <a:latin typeface="+mn-lt"/>
              </a:rPr>
              <a:t>ED. </a:t>
            </a:r>
            <a:endParaRPr lang="en-US" sz="2400" b="0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371600" y="304800"/>
            <a:ext cx="8229600" cy="944562"/>
          </a:xfrm>
        </p:spPr>
        <p:txBody>
          <a:bodyPr/>
          <a:lstStyle/>
          <a:p>
            <a:r>
              <a:rPr lang="en-US" dirty="0" smtClean="0"/>
              <a:t>Sample Client Story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5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00"/>
            <a:ext cx="19081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1264" y="1652256"/>
            <a:ext cx="8229600" cy="4525963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2400" b="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The client is a 56 year old woman who often came to the ED for non-emergency reasons, such as a stomach ache. Prior to enrollment, the client visited Sinai’s ED 14 times within a 4-month period. The Coordinator met with her in the ED and the client agreed to program services. </a:t>
            </a:r>
            <a:endParaRPr lang="en-US" sz="2400" b="0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en-US" sz="1100" b="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en-US" sz="2400" b="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The Coordinator established a relationship with the client and arranged a </a:t>
            </a:r>
            <a:r>
              <a:rPr lang="en-US" sz="2400" b="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new PCP, </a:t>
            </a:r>
            <a:r>
              <a:rPr lang="en-US" sz="2400" b="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medication support, and a </a:t>
            </a:r>
            <a:r>
              <a:rPr lang="en-US" sz="2400" b="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therapist. HCAM is in the process of obtaining a home aide. The client has </a:t>
            </a:r>
            <a:r>
              <a:rPr lang="en-US" sz="2400" b="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followed through on </a:t>
            </a:r>
            <a:r>
              <a:rPr lang="en-US" sz="2400" b="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her appointments </a:t>
            </a:r>
            <a:r>
              <a:rPr lang="en-US" sz="2400" b="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to-date. </a:t>
            </a:r>
          </a:p>
          <a:p>
            <a:pPr marL="109728" indent="0">
              <a:buNone/>
            </a:pPr>
            <a:endParaRPr lang="en-US" sz="1400" b="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en-US" sz="2400" b="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Since </a:t>
            </a:r>
            <a:r>
              <a:rPr lang="en-US" sz="2400" b="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development of </a:t>
            </a:r>
            <a:r>
              <a:rPr lang="en-US" sz="2400" b="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her </a:t>
            </a:r>
            <a:r>
              <a:rPr lang="en-US" sz="2400" b="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care plan, the client has returned to the ED only once.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371600" y="304800"/>
            <a:ext cx="8229600" cy="944562"/>
          </a:xfrm>
        </p:spPr>
        <p:txBody>
          <a:bodyPr/>
          <a:lstStyle/>
          <a:p>
            <a:r>
              <a:rPr lang="en-US" dirty="0" smtClean="0"/>
              <a:t>Sample Client Story 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31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752600"/>
            <a:ext cx="8229600" cy="3810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Traci Kodeck, MPH</a:t>
            </a:r>
            <a:b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Interim-CEO</a:t>
            </a:r>
            <a:b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HealthCare Access Maryland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TKodeck@HCAMaryland.org</a:t>
            </a:r>
            <a:r>
              <a:rPr lang="en-US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R. Baker,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DrPH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MBA</a:t>
            </a:r>
            <a:b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Director, Ambulatory Quality</a:t>
            </a:r>
            <a:b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LifeBridge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Health</a:t>
            </a:r>
            <a:b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CMS Innovation Advisor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DBaker@LifeBridgeHealth.org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27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28600" y="5738387"/>
            <a:ext cx="6629400" cy="88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lnSpc>
                <a:spcPct val="55000"/>
              </a:lnSpc>
              <a:spcBef>
                <a:spcPct val="5000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white"/>
                </a:solidFill>
              </a:rPr>
              <a:t>An Integrated, Patient-Centered, </a:t>
            </a:r>
          </a:p>
          <a:p>
            <a:pPr algn="ctr" eaLnBrk="1" fontAlgn="auto" hangingPunct="1">
              <a:lnSpc>
                <a:spcPct val="55000"/>
              </a:lnSpc>
              <a:spcBef>
                <a:spcPct val="5000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white"/>
                </a:solidFill>
              </a:rPr>
              <a:t>Medical </a:t>
            </a:r>
            <a:r>
              <a:rPr lang="en-US" sz="3200" b="1" dirty="0">
                <a:solidFill>
                  <a:prstClr val="white"/>
                </a:solidFill>
              </a:rPr>
              <a:t>Home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43" y="533400"/>
            <a:ext cx="7864202" cy="3581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DE4C-A201-4282-A571-A5FB30E0557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5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534400" cy="4648200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Private, nonprofit – 501(c)(3)</a:t>
            </a:r>
          </a:p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Established 2005 – 10 years old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Private and Public Health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Partnership</a:t>
            </a:r>
          </a:p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Strategic partners with Carroll Hospital &amp; CCHD &amp; Partnership for a Healthier Carroll County</a:t>
            </a:r>
          </a:p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Provide integrated medical, dental, and behavioral health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Target low-income, at-risk residents – high rate of chronic disease</a:t>
            </a:r>
          </a:p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Community-based - Volunteer driven</a:t>
            </a:r>
          </a:p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Centrally located </a:t>
            </a:r>
          </a:p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Addressing local health access – only full-time safety-net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DE4C-A201-4282-A571-A5FB30E05571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029200"/>
            <a:ext cx="6324600" cy="11430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</a:t>
            </a:r>
            <a:r>
              <a:rPr lang="en-US" sz="600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Are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00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/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Three MCHRC Grants for improving access to health care since 2007:</a:t>
            </a:r>
          </a:p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1. Access to Care –  Care Coordination – 2007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Award:  $100K/2 years = $479,078 leveraged cash</a:t>
            </a:r>
          </a:p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2. Access to Dental Care – 2011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Award:  $300K/3 Years = $611,767 leveraged cash </a:t>
            </a:r>
          </a:p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3. Capacity Expansion – 2014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Award:  $125K/2 Years = $184,125 leveraged cash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DE4C-A201-4282-A571-A5FB30E05571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87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Community Health Resources Commission (HCRC)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90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/>
          <a:lstStyle/>
          <a:p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Total MCHRC Awards:  $525,000</a:t>
            </a:r>
          </a:p>
          <a:p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Total Leveraging thru December 31,2015</a:t>
            </a:r>
          </a:p>
          <a:p>
            <a:pPr lvl="1"/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Cash:        $1,274,970 </a:t>
            </a:r>
          </a:p>
          <a:p>
            <a:pPr lvl="1"/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In-Kind:    $5 million conservatively– providers, supplies, diagnostics, staffing, facility space</a:t>
            </a:r>
          </a:p>
          <a:p>
            <a:pPr lvl="1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3192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DE4C-A201-4282-A571-A5FB30E05571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143000"/>
          </a:xfrm>
        </p:spPr>
        <p:txBody>
          <a:bodyPr/>
          <a:lstStyle/>
          <a:p>
            <a:r>
              <a:rPr lang="en-US" dirty="0" smtClean="0"/>
              <a:t>Leveraging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42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Established first RN Care Coordinator in county for at-risk residents  (Access Coordinator – hired March 2007)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Model of Coordination for aligning community resources – diagnostics, specialty care, medications, providers/staff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Focused on Social Determinants of Health since 2007 – shelter, food, clothing, phones, transportation, public assistance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Overall patients served: 6,703 individuals  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Intensive Case Management: Average 65 monthly - 1 FTE</a:t>
            </a:r>
          </a:p>
          <a:p>
            <a:pPr marL="109728" indent="0">
              <a:buNone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IMPACT: Model of training and replicating Care Coordination within community and intensive case management:  efficient, cost-effective, high patient satisfaction, high provider retention, reduction of disease exacerbations, reduction ED utilization &amp; readmissions, reduction of recidivism, and healthy community  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International Recognition: China visited in 2014</a:t>
            </a:r>
          </a:p>
          <a:p>
            <a:pPr marL="109728" indent="0">
              <a:buNone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DE4C-A201-4282-A571-A5FB30E05571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181600"/>
            <a:ext cx="8229600" cy="1143000"/>
          </a:xfrm>
        </p:spPr>
        <p:txBody>
          <a:bodyPr/>
          <a:lstStyle/>
          <a:p>
            <a:r>
              <a:rPr lang="en-US" dirty="0" smtClean="0"/>
              <a:t>Access Coordination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67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724400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Funding in response to a proposed capital expansion project 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2011-2012 Initially extractions only – 1 day/month – capital delays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2013 – Opened New Dental Clinic – full time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Preventive, Diagnostic, Restorative, Emergency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Funding supported full time dentist and essential dental staff</a:t>
            </a:r>
          </a:p>
          <a:p>
            <a:pPr marL="109728" indent="0">
              <a:buNone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IMPACT: 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Only full-time family dental clinic in CC offering reduced cost dental care for all ages – sliding fee $40 at 138% of FPL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Will be only clinic accepting Medicaid for all ages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Serving high number Medicaid and elderly Medicare 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New relationship with University of MD Dental and Hygiene School 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Served:  802 Individual Patients with 4,672 encounters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Highest need:  Extractions and Dentures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Since Opening clinic 07/2013:  Extractions: 4,361  Dentures: 1,147 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People don’t hire people who don’t have teeth!  Giving smiles!!</a:t>
            </a:r>
            <a:endParaRPr lang="en-US" dirty="0" smtClean="0"/>
          </a:p>
          <a:p>
            <a:pPr marL="109728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DE4C-A201-4282-A571-A5FB30E05571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143000"/>
          </a:xfrm>
        </p:spPr>
        <p:txBody>
          <a:bodyPr/>
          <a:lstStyle/>
          <a:p>
            <a:r>
              <a:rPr lang="en-US" dirty="0" smtClean="0"/>
              <a:t>Access to Dental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08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4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64BB67A-4015-43B1-97C8-4F9725A1A248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/>
              <a:t>3</a:t>
            </a:fld>
            <a:endParaRPr lang="en-US" alt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7013" y="393700"/>
            <a:ext cx="5942012" cy="6667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z="2500" b="1" spc="0" dirty="0" smtClean="0"/>
              <a:t>BACKGROUND ON THE CHRC</a:t>
            </a:r>
            <a:endParaRPr lang="en-US" altLang="en-US" sz="2500" b="1" spc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599" y="143256"/>
            <a:ext cx="1473403" cy="737919"/>
          </a:xfrm>
          <a:prstGeom prst="rect">
            <a:avLst/>
          </a:prstGeom>
        </p:spPr>
      </p:pic>
      <p:grpSp>
        <p:nvGrpSpPr>
          <p:cNvPr id="23569" name="Group 23568"/>
          <p:cNvGrpSpPr/>
          <p:nvPr/>
        </p:nvGrpSpPr>
        <p:grpSpPr>
          <a:xfrm>
            <a:off x="490920" y="2558220"/>
            <a:ext cx="3700080" cy="4071180"/>
            <a:chOff x="228600" y="2286000"/>
            <a:chExt cx="3700080" cy="4071180"/>
          </a:xfrm>
        </p:grpSpPr>
        <p:grpSp>
          <p:nvGrpSpPr>
            <p:cNvPr id="23558" name="Group 23557"/>
            <p:cNvGrpSpPr/>
            <p:nvPr/>
          </p:nvGrpSpPr>
          <p:grpSpPr>
            <a:xfrm>
              <a:off x="228600" y="2286000"/>
              <a:ext cx="3670853" cy="669528"/>
              <a:chOff x="367747" y="2302272"/>
              <a:chExt cx="3670853" cy="66952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7747" y="2302272"/>
                <a:ext cx="822960" cy="669528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295400" y="2452370"/>
                <a:ext cx="2743200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 anchor="ctr" anchorCtr="0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</a:rPr>
                  <a:t>Reducing infant mortality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559" name="Group 23558"/>
            <p:cNvGrpSpPr/>
            <p:nvPr/>
          </p:nvGrpSpPr>
          <p:grpSpPr>
            <a:xfrm>
              <a:off x="228600" y="3402415"/>
              <a:ext cx="3662085" cy="686997"/>
              <a:chOff x="367747" y="3402403"/>
              <a:chExt cx="3662085" cy="686997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7747" y="3402403"/>
                <a:ext cx="822960" cy="686997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1286632" y="3422736"/>
                <a:ext cx="2743200" cy="64633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 anchor="ctr" anchorCtr="0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</a:rPr>
                  <a:t>Promoting ED diversion programs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560" name="Group 23559"/>
            <p:cNvGrpSpPr/>
            <p:nvPr/>
          </p:nvGrpSpPr>
          <p:grpSpPr>
            <a:xfrm>
              <a:off x="228600" y="4536299"/>
              <a:ext cx="3700080" cy="686997"/>
              <a:chOff x="367747" y="4520003"/>
              <a:chExt cx="3700080" cy="686997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7747" y="4520003"/>
                <a:ext cx="822960" cy="686997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1324627" y="4540336"/>
                <a:ext cx="2743200" cy="64633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 anchor="ctr" anchorCtr="0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</a:rPr>
                  <a:t>Expanding primary care access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561" name="Group 23560"/>
            <p:cNvGrpSpPr/>
            <p:nvPr/>
          </p:nvGrpSpPr>
          <p:grpSpPr>
            <a:xfrm>
              <a:off x="228600" y="5670183"/>
              <a:ext cx="3670853" cy="686997"/>
              <a:chOff x="367747" y="5637603"/>
              <a:chExt cx="3670853" cy="686997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7747" y="5637603"/>
                <a:ext cx="822960" cy="686997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1295400" y="5657936"/>
                <a:ext cx="2743200" cy="64633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 anchor="ctr" anchorCtr="0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</a:rPr>
                  <a:t>Increasing access to dental care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3570" name="Group 23569"/>
          <p:cNvGrpSpPr/>
          <p:nvPr/>
        </p:nvGrpSpPr>
        <p:grpSpPr>
          <a:xfrm>
            <a:off x="4800600" y="2558220"/>
            <a:ext cx="3581400" cy="4071180"/>
            <a:chOff x="4800600" y="2286000"/>
            <a:chExt cx="3581400" cy="4071180"/>
          </a:xfrm>
        </p:grpSpPr>
        <p:grpSp>
          <p:nvGrpSpPr>
            <p:cNvPr id="23564" name="Group 23563"/>
            <p:cNvGrpSpPr/>
            <p:nvPr/>
          </p:nvGrpSpPr>
          <p:grpSpPr>
            <a:xfrm>
              <a:off x="4800600" y="2286000"/>
              <a:ext cx="3581400" cy="685800"/>
              <a:chOff x="4800600" y="2324695"/>
              <a:chExt cx="3581400" cy="685800"/>
            </a:xfrm>
          </p:grpSpPr>
          <p:pic>
            <p:nvPicPr>
              <p:cNvPr id="9" name="Picture 8"/>
              <p:cNvPicPr>
                <a:picLocks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00600" y="2324695"/>
                <a:ext cx="822960" cy="685800"/>
              </a:xfrm>
              <a:prstGeom prst="rect">
                <a:avLst/>
              </a:prstGeom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5638800" y="2344430"/>
                <a:ext cx="2743200" cy="64633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 anchor="ctr" anchorCtr="0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</a:rPr>
                  <a:t>Integrating behavioral health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565" name="Group 23564"/>
            <p:cNvGrpSpPr/>
            <p:nvPr/>
          </p:nvGrpSpPr>
          <p:grpSpPr>
            <a:xfrm>
              <a:off x="4800600" y="3410189"/>
              <a:ext cx="3581400" cy="698614"/>
              <a:chOff x="4800600" y="3409922"/>
              <a:chExt cx="3581400" cy="698614"/>
            </a:xfrm>
          </p:grpSpPr>
          <p:pic>
            <p:nvPicPr>
              <p:cNvPr id="23555" name="Picture 23554"/>
              <p:cNvPicPr>
                <a:picLocks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00600" y="3422736"/>
                <a:ext cx="822960" cy="685800"/>
              </a:xfrm>
              <a:prstGeom prst="rect">
                <a:avLst/>
              </a:prstGeom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5638800" y="3409922"/>
                <a:ext cx="2743200" cy="64633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 anchor="ctr" anchorCtr="0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</a:rPr>
                  <a:t>Investing in health information technology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566" name="Group 23565"/>
            <p:cNvGrpSpPr/>
            <p:nvPr/>
          </p:nvGrpSpPr>
          <p:grpSpPr>
            <a:xfrm>
              <a:off x="4800600" y="4547192"/>
              <a:ext cx="3581400" cy="685800"/>
              <a:chOff x="4800600" y="4606417"/>
              <a:chExt cx="3581400" cy="685800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5638800" y="4626152"/>
                <a:ext cx="2743200" cy="64633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 anchor="ctr" anchorCtr="0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</a:rPr>
                  <a:t>Addressing childhood obesity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23556" name="Picture 23555"/>
              <p:cNvPicPr>
                <a:picLocks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00600" y="4606417"/>
                <a:ext cx="822960" cy="685800"/>
              </a:xfrm>
              <a:prstGeom prst="rect">
                <a:avLst/>
              </a:prstGeom>
            </p:spPr>
          </p:pic>
        </p:grpSp>
        <p:grpSp>
          <p:nvGrpSpPr>
            <p:cNvPr id="23568" name="Group 23567"/>
            <p:cNvGrpSpPr/>
            <p:nvPr/>
          </p:nvGrpSpPr>
          <p:grpSpPr>
            <a:xfrm>
              <a:off x="4800600" y="5671380"/>
              <a:ext cx="3581400" cy="685800"/>
              <a:chOff x="4800600" y="5671380"/>
              <a:chExt cx="3581400" cy="685800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5638800" y="5691115"/>
                <a:ext cx="2743200" cy="64633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 anchor="ctr" anchorCtr="0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</a:rPr>
                  <a:t>Building safety net capacity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23557" name="Picture 23556"/>
              <p:cNvPicPr>
                <a:picLocks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00600" y="5671380"/>
                <a:ext cx="822960" cy="685800"/>
              </a:xfrm>
              <a:prstGeom prst="rect">
                <a:avLst/>
              </a:prstGeom>
            </p:spPr>
          </p:pic>
        </p:grpSp>
      </p:grpSp>
      <p:grpSp>
        <p:nvGrpSpPr>
          <p:cNvPr id="56" name="Group 55"/>
          <p:cNvGrpSpPr/>
          <p:nvPr/>
        </p:nvGrpSpPr>
        <p:grpSpPr>
          <a:xfrm>
            <a:off x="1573619" y="1217532"/>
            <a:ext cx="5970181" cy="1144668"/>
            <a:chOff x="1396409" y="1050"/>
            <a:chExt cx="5970181" cy="1045525"/>
          </a:xfrm>
        </p:grpSpPr>
        <p:sp>
          <p:nvSpPr>
            <p:cNvPr id="57" name="Rounded Rectangle 56"/>
            <p:cNvSpPr/>
            <p:nvPr/>
          </p:nvSpPr>
          <p:spPr>
            <a:xfrm>
              <a:off x="1396409" y="1050"/>
              <a:ext cx="5970181" cy="1045525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Rounded Rectangle 4"/>
            <p:cNvSpPr/>
            <p:nvPr/>
          </p:nvSpPr>
          <p:spPr>
            <a:xfrm>
              <a:off x="1427031" y="31672"/>
              <a:ext cx="5908937" cy="9842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26670" rIns="40005" bIns="26670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en-US" sz="2100" b="1" dirty="0" smtClean="0">
                  <a:solidFill>
                    <a:srgbClr val="FFFFFF"/>
                  </a:solidFill>
                  <a:cs typeface="Arial" charset="0"/>
                </a:rPr>
                <a:t>The CHRC grants have focused on the following public health priorities:</a:t>
              </a:r>
              <a:endParaRPr lang="en-US" sz="21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9568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81000"/>
            <a:ext cx="8458200" cy="5029200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With imminent need to expand, three core goals:</a:t>
            </a:r>
          </a:p>
          <a:p>
            <a:pPr marL="109728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1. Transition from solely grant and donation based revenue to accepting of insurance, targeting Medicaid recipients.  </a:t>
            </a:r>
          </a:p>
          <a:p>
            <a:pPr marL="109728" indent="0">
              <a:buNone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Barriers: Malpractice, Volunteerism    Success: MA Provider Status</a:t>
            </a:r>
          </a:p>
          <a:p>
            <a:pPr marL="109728" indent="0">
              <a:buNone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2. Develop an integrated business and sustainability plan with public health partners.  </a:t>
            </a:r>
          </a:p>
          <a:p>
            <a:pPr marL="109728" indent="0">
              <a:buNone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3. Develop platform for FQHC application when eligible to apply as an integrated private and public hybrid model. </a:t>
            </a:r>
          </a:p>
          <a:p>
            <a:pPr marL="109728" indent="0">
              <a:buNone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09728" indent="0">
              <a:buNone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IMPACT:  Establish as premier community health safety-net provider – integrated medical, dental, and behavioral health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Expand as Medicaid and safety-net provider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Directly address population health and local health improvement plans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Achieve high quality, affordable, accessible, and collaborative health services for at-risk residents with emphasis on prevention and wellness.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Model drivers:  Person-centered care, social determinants of health, chronic disease management, and community health navigation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DE4C-A201-4282-A571-A5FB30E05571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5105400"/>
            <a:ext cx="8229600" cy="1143000"/>
          </a:xfrm>
        </p:spPr>
        <p:txBody>
          <a:bodyPr/>
          <a:lstStyle/>
          <a:p>
            <a:r>
              <a:rPr lang="en-US" dirty="0" smtClean="0"/>
              <a:t>Capacity Expansion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5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8307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On behalf of the patients we serve, we thank the MCHRC for being a VISIONARY PARTNER since 2007!</a:t>
            </a:r>
          </a:p>
          <a:p>
            <a:pPr marL="109728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Visionary Partners provide philanthropic support to address community health issues through innovative and pioneering concepts. Through the generosity of our Visionary Partners, Access Carroll is a trailblazer of improved access to medical, dental, and behavioral health services for those most in need in Carroll County, Maryland.</a:t>
            </a:r>
            <a:r>
              <a:rPr lang="en-US" b="1" dirty="0"/>
              <a:t> 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DE4C-A201-4282-A571-A5FB30E05571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5029200"/>
            <a:ext cx="82296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1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DE4C-A201-4282-A571-A5FB30E05571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5543" y="5334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10 Year Anniversary 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        2005-2015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399"/>
            <a:ext cx="7620000" cy="509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8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33400"/>
            <a:ext cx="7543800" cy="449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Main Patient Line: 410-871-1478 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Fax: 410-871-3219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Email: info@accesscarroll.org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Web: www.accesscarroll.org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Facebook – Access Carroll</a:t>
            </a:r>
          </a:p>
          <a:p>
            <a:pPr marL="109728" indent="0">
              <a:buNone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Executive Director:  Tammy Black</a:t>
            </a:r>
          </a:p>
          <a:p>
            <a:pPr marL="109728" indent="0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          tblack@carrollhospitalcenter.org</a:t>
            </a:r>
            <a:endParaRPr lang="en-US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DE4C-A201-4282-A571-A5FB30E05571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29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Contact Information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85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90600" y="381000"/>
            <a:ext cx="6934200" cy="2819400"/>
          </a:xfrm>
        </p:spPr>
        <p:txBody>
          <a:bodyPr>
            <a:noAutofit/>
          </a:bodyPr>
          <a:lstStyle/>
          <a:p>
            <a:pPr algn="ctr"/>
            <a:r>
              <a:rPr lang="en-US" sz="4400" i="1" dirty="0" smtClean="0"/>
              <a:t/>
            </a:r>
            <a:br>
              <a:rPr lang="en-US" sz="4400" i="1" dirty="0" smtClean="0"/>
            </a:br>
            <a:r>
              <a:rPr lang="en-US" sz="4400" i="1" dirty="0"/>
              <a:t/>
            </a:r>
            <a:br>
              <a:rPr lang="en-US" sz="4400" i="1" dirty="0"/>
            </a:br>
            <a:r>
              <a:rPr lang="en-US" sz="4400" i="1" dirty="0" smtClean="0"/>
              <a:t/>
            </a:r>
            <a:br>
              <a:rPr lang="en-US" sz="4400" i="1" dirty="0" smtClean="0"/>
            </a:br>
            <a:r>
              <a:rPr lang="en-US" sz="4400" i="1" dirty="0" smtClean="0"/>
              <a:t/>
            </a:r>
            <a:br>
              <a:rPr lang="en-US" sz="4400" i="1" dirty="0" smtClean="0"/>
            </a:br>
            <a:r>
              <a:rPr lang="en-US" sz="4400" i="1" dirty="0" smtClean="0"/>
              <a:t>Healthy Beginnings: Maternal-Behavioral Health Intervention</a:t>
            </a:r>
            <a:endParaRPr lang="en-US" sz="4400" i="1" dirty="0"/>
          </a:p>
        </p:txBody>
      </p:sp>
      <p:pic>
        <p:nvPicPr>
          <p:cNvPr id="2050" name="Picture 2" descr="C:\Users\BTyer\AppData\Local\Microsoft\Windows\Temporary Internet Files\Content.IE5\1BQUF08H\MP90044222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3" b="93839" l="0" r="899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4400" y="2743200"/>
            <a:ext cx="4552709" cy="3801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4495800" cy="157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dhmh.maryland.gov/mchrc/Home/images/MCHRC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249732"/>
            <a:ext cx="2759336" cy="137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8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</a:rPr>
              <a:t>Healthy Beginnings Grant </a:t>
            </a:r>
            <a:r>
              <a:rPr lang="en-US" sz="4000" dirty="0" smtClean="0"/>
              <a:t>and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70C0"/>
                </a:solidFill>
              </a:rPr>
              <a:t>Bridge to Health Grant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4" y="1828800"/>
            <a:ext cx="8815086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Healthy Beginnings </a:t>
            </a:r>
            <a:r>
              <a:rPr lang="en-US" dirty="0" smtClean="0"/>
              <a:t>grant provides one-stop coordination of care for pregnant women in need of behavioral health services and payment for underfunded services</a:t>
            </a:r>
          </a:p>
          <a:p>
            <a:r>
              <a:rPr lang="en-US" dirty="0" smtClean="0"/>
              <a:t>In the first 1 ½ years, 31 pregnant women have         been case managed</a:t>
            </a:r>
          </a:p>
          <a:p>
            <a:r>
              <a:rPr lang="en-US" dirty="0" smtClean="0"/>
              <a:t>77.4% have 7 or more prenatal visits</a:t>
            </a:r>
          </a:p>
          <a:p>
            <a:r>
              <a:rPr lang="en-US" dirty="0" smtClean="0"/>
              <a:t>87.1% born &gt;2500 grams</a:t>
            </a:r>
          </a:p>
          <a:p>
            <a:r>
              <a:rPr lang="en-US" dirty="0" smtClean="0"/>
              <a:t>90.3% of babies have </a:t>
            </a:r>
            <a:r>
              <a:rPr lang="en-US" b="1" u="sng" dirty="0" smtClean="0"/>
              <a:t>not</a:t>
            </a:r>
            <a:r>
              <a:rPr lang="en-US" dirty="0" smtClean="0"/>
              <a:t> required NICU care</a:t>
            </a:r>
          </a:p>
          <a:p>
            <a:r>
              <a:rPr lang="en-US" dirty="0" smtClean="0"/>
              <a:t>77.4% have received contraception after                    delivery</a:t>
            </a:r>
          </a:p>
          <a:p>
            <a:r>
              <a:rPr lang="en-US" dirty="0" smtClean="0"/>
              <a:t>&gt;450 outreach patients</a:t>
            </a:r>
            <a:endParaRPr lang="en-US" dirty="0"/>
          </a:p>
        </p:txBody>
      </p:sp>
      <p:pic>
        <p:nvPicPr>
          <p:cNvPr id="2052" name="Picture 4" descr="mother_kissing_baby_no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124201"/>
            <a:ext cx="2187388" cy="35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067890"/>
            <a:ext cx="1828800" cy="641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9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3.gstatic.com/images?q=tbn:ANd9GcQz35ek9axrFKNp5AOWue10HN3TSewISePHA-CJ0S59CFYjWKV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4402" y="2841962"/>
            <a:ext cx="62706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" y="5537537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Constantia"/>
              </a:rPr>
              <a:t>“Public health is public wealth.” B. Franklin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0615" y="623233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prstClr val="black">
                    <a:lumMod val="95000"/>
                  </a:prstClr>
                </a:solidFill>
                <a:latin typeface="Constantia"/>
              </a:rPr>
              <a:t>The average 7-10 day NICU admission for a baby near full term costs approximately $50,000.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prstClr val="black">
                  <a:lumMod val="95000"/>
                </a:prstClr>
              </a:solidFill>
              <a:latin typeface="Constanti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prstClr val="black">
                    <a:lumMod val="95000"/>
                  </a:prstClr>
                </a:solidFill>
                <a:latin typeface="Constantia"/>
              </a:rPr>
              <a:t>Cost for a baby born at 28 weeks is &gt;$250,000.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097" y="6172200"/>
            <a:ext cx="15605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17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5715000"/>
            <a:ext cx="7772400" cy="371856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>
          <a:xfrm>
            <a:off x="655317" y="609600"/>
            <a:ext cx="7772401" cy="6096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Project </a:t>
            </a:r>
            <a:r>
              <a:rPr lang="en-US" sz="2800" dirty="0" smtClean="0"/>
              <a:t>Phoenix Case Management</a:t>
            </a:r>
            <a:endParaRPr lang="en-US" sz="28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990600" y="1104900"/>
          <a:ext cx="701675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5257800" y="41148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276600" y="41910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3276600" y="31242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257800" y="2971800"/>
            <a:ext cx="38100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Down Arrow 37"/>
          <p:cNvSpPr/>
          <p:nvPr/>
        </p:nvSpPr>
        <p:spPr>
          <a:xfrm>
            <a:off x="4442908" y="2362200"/>
            <a:ext cx="9861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654" y="1295400"/>
            <a:ext cx="2133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onstantia"/>
              </a:rPr>
              <a:t>Assistance with insurance enrollment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onstantia"/>
              </a:rPr>
              <a:t>Establish care with Behavioral Health provider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onstantia"/>
              </a:rPr>
              <a:t>Transportation needs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onstantia"/>
              </a:rPr>
              <a:t>Coordinating Behavioral Health with Primary Care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onstantia"/>
              </a:rPr>
              <a:t>Link to Social Services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4464423" y="4572000"/>
            <a:ext cx="1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099075"/>
            <a:ext cx="1752600" cy="616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89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533400"/>
            <a:ext cx="8229600" cy="896112"/>
          </a:xfrm>
        </p:spPr>
        <p:txBody>
          <a:bodyPr/>
          <a:lstStyle/>
          <a:p>
            <a:pPr algn="ctr"/>
            <a:r>
              <a:rPr lang="en-US" dirty="0" smtClean="0"/>
              <a:t>Project Phoenix</a:t>
            </a:r>
            <a:endParaRPr lang="en-US" dirty="0"/>
          </a:p>
        </p:txBody>
      </p:sp>
      <p:sp>
        <p:nvSpPr>
          <p:cNvPr id="4" name="Content Placeholder 8"/>
          <p:cNvSpPr>
            <a:spLocks noGrp="1"/>
          </p:cNvSpPr>
          <p:nvPr>
            <p:ph sz="half" idx="1"/>
          </p:nvPr>
        </p:nvSpPr>
        <p:spPr>
          <a:xfrm>
            <a:off x="155574" y="1752600"/>
            <a:ext cx="4645026" cy="2971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u="sng" dirty="0" smtClean="0"/>
              <a:t>GOALS over </a:t>
            </a:r>
            <a:r>
              <a:rPr lang="en-US" sz="2800" u="sng" dirty="0" smtClean="0"/>
              <a:t>3</a:t>
            </a:r>
            <a:r>
              <a:rPr lang="en-US" u="sng" dirty="0" smtClean="0"/>
              <a:t> Years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190 Case Manager contacts for behavioral health patients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Reduce ER visits by 120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Reduce hospital readmissions by 60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15068" y="1676400"/>
            <a:ext cx="4114800" cy="304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u="sng" dirty="0" smtClean="0"/>
              <a:t>RESULTS in </a:t>
            </a:r>
            <a:r>
              <a:rPr lang="en-US" sz="2800" u="sng" dirty="0" smtClean="0"/>
              <a:t>1</a:t>
            </a:r>
            <a:r>
              <a:rPr lang="en-US" sz="2800" u="sng" baseline="30000" dirty="0" smtClean="0"/>
              <a:t>st</a:t>
            </a:r>
            <a:r>
              <a:rPr lang="en-US" sz="2800" u="sng" dirty="0" smtClean="0"/>
              <a:t> 5 </a:t>
            </a:r>
            <a:r>
              <a:rPr lang="en-US" u="sng" dirty="0" smtClean="0"/>
              <a:t>Months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96 Contacts with 85 </a:t>
            </a:r>
            <a:r>
              <a:rPr lang="en-US" dirty="0"/>
              <a:t>p</a:t>
            </a:r>
            <a:r>
              <a:rPr lang="en-US" dirty="0" smtClean="0"/>
              <a:t>atients case managed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63.2% without return visits to ER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75.4% without hospital readmission</a:t>
            </a:r>
            <a:endParaRPr lang="en-US" dirty="0"/>
          </a:p>
          <a:p>
            <a:endParaRPr lang="en-US" dirty="0"/>
          </a:p>
        </p:txBody>
      </p:sp>
      <p:sp>
        <p:nvSpPr>
          <p:cNvPr id="3" name="AutoShape 2" descr="Image result for calvert memorial hospi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54" y="5000993"/>
            <a:ext cx="35052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967694"/>
            <a:ext cx="3810000" cy="133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69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4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3D6B113-873E-4B0D-A1B1-E6ECF6514343}" type="slidenum">
              <a:rPr lang="en-US" altLang="en-US" smtClean="0">
                <a:latin typeface="Arial" charset="0"/>
              </a:rPr>
              <a:pPr/>
              <a:t>4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4294967295"/>
          </p:nvPr>
        </p:nvSpPr>
        <p:spPr>
          <a:xfrm>
            <a:off x="381000" y="1022034"/>
            <a:ext cx="7734300" cy="1905893"/>
          </a:xfrm>
        </p:spPr>
        <p:txBody>
          <a:bodyPr/>
          <a:lstStyle/>
          <a:p>
            <a:pPr marL="233363" indent="-233363" defTabSz="685800" eaLnBrk="1" hangingPunct="1">
              <a:spcBef>
                <a:spcPct val="0"/>
              </a:spcBef>
              <a:spcAft>
                <a:spcPts val="1800"/>
              </a:spcAft>
              <a:buFont typeface="Arial" charset="0"/>
              <a:buChar char="•"/>
            </a:pPr>
            <a:r>
              <a:rPr lang="en-US" altLang="en-US" sz="2300" dirty="0">
                <a:cs typeface="Arial" charset="0"/>
              </a:rPr>
              <a:t>Eleven Commissioners of the CHRC are appointed by the Governor. </a:t>
            </a:r>
          </a:p>
          <a:p>
            <a:pPr marL="233363" indent="-233363" defTabSz="685800" eaLnBrk="1" hangingPunct="1">
              <a:spcBef>
                <a:spcPct val="0"/>
              </a:spcBef>
              <a:spcAft>
                <a:spcPts val="1800"/>
              </a:spcAft>
              <a:buFont typeface="Arial" charset="0"/>
              <a:buChar char="•"/>
            </a:pPr>
            <a:r>
              <a:rPr lang="en-US" altLang="en-US" sz="2300" dirty="0" smtClean="0">
                <a:cs typeface="Arial" charset="0"/>
              </a:rPr>
              <a:t>Below is a listing of the CHRC Commissioners</a:t>
            </a:r>
            <a:br>
              <a:rPr lang="en-US" altLang="en-US" sz="2300" dirty="0" smtClean="0">
                <a:cs typeface="Arial" charset="0"/>
              </a:rPr>
            </a:br>
            <a:r>
              <a:rPr lang="en-US" altLang="en-US" sz="2300" dirty="0" smtClean="0">
                <a:cs typeface="Arial" charset="0"/>
              </a:rPr>
              <a:t>(one vacancy).</a:t>
            </a:r>
          </a:p>
        </p:txBody>
      </p:sp>
      <p:sp>
        <p:nvSpPr>
          <p:cNvPr id="17411" name="Rectangle 2"/>
          <p:cNvSpPr txBox="1">
            <a:spLocks noChangeArrowheads="1"/>
          </p:cNvSpPr>
          <p:nvPr/>
        </p:nvSpPr>
        <p:spPr bwMode="auto">
          <a:xfrm>
            <a:off x="227013" y="395288"/>
            <a:ext cx="5942012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altLang="en-US" sz="2500" b="1" dirty="0">
                <a:solidFill>
                  <a:schemeClr val="tx2"/>
                </a:solidFill>
                <a:latin typeface="Arial Black" pitchFamily="34" charset="0"/>
              </a:rPr>
              <a:t>BACKGROUND ON THE CHRC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8229600" y="6400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81000" y="2916910"/>
            <a:ext cx="8199304" cy="3600986"/>
            <a:chOff x="419100" y="2815418"/>
            <a:chExt cx="8199304" cy="3600986"/>
          </a:xfrm>
        </p:grpSpPr>
        <p:sp>
          <p:nvSpPr>
            <p:cNvPr id="2" name="TextBox 1"/>
            <p:cNvSpPr txBox="1"/>
            <p:nvPr/>
          </p:nvSpPr>
          <p:spPr>
            <a:xfrm>
              <a:off x="419100" y="2815418"/>
              <a:ext cx="392430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b="1" dirty="0" smtClean="0"/>
                <a:t>John A. Hurson</a:t>
              </a:r>
              <a:r>
                <a:rPr lang="en-US" dirty="0" smtClean="0"/>
                <a:t>, </a:t>
              </a:r>
              <a:r>
                <a:rPr lang="en-US" b="1" dirty="0" smtClean="0"/>
                <a:t>Chairman</a:t>
              </a:r>
            </a:p>
            <a:p>
              <a:pPr>
                <a:spcAft>
                  <a:spcPts val="300"/>
                </a:spcAft>
              </a:pPr>
              <a:r>
                <a:rPr lang="en-US" b="1" dirty="0" smtClean="0"/>
                <a:t>Nelson Sabatini</a:t>
              </a:r>
              <a:r>
                <a:rPr lang="en-US" dirty="0" smtClean="0"/>
                <a:t>, </a:t>
              </a:r>
              <a:r>
                <a:rPr lang="en-US" b="1" dirty="0" smtClean="0"/>
                <a:t>Vice Chairman</a:t>
              </a:r>
            </a:p>
            <a:p>
              <a:pPr>
                <a:spcAft>
                  <a:spcPts val="300"/>
                </a:spcAft>
              </a:pPr>
              <a:r>
                <a:rPr lang="en-US" b="1" dirty="0" smtClean="0"/>
                <a:t>Elizabeth Chung</a:t>
              </a:r>
              <a:r>
                <a:rPr lang="en-US" dirty="0" smtClean="0"/>
                <a:t>, </a:t>
              </a:r>
              <a:r>
                <a:rPr lang="en-US" sz="1600" dirty="0" smtClean="0"/>
                <a:t>Executive Director, Asian American Center of Frederick</a:t>
              </a:r>
            </a:p>
            <a:p>
              <a:pPr>
                <a:spcAft>
                  <a:spcPts val="300"/>
                </a:spcAft>
              </a:pPr>
              <a:r>
                <a:rPr lang="en-US" b="1" dirty="0" smtClean="0"/>
                <a:t>Charlene Dukes</a:t>
              </a:r>
              <a:r>
                <a:rPr lang="en-US" dirty="0" smtClean="0"/>
                <a:t>, </a:t>
              </a:r>
              <a:r>
                <a:rPr lang="en-US" sz="1600" dirty="0" smtClean="0"/>
                <a:t>President, Prince George’s County Community College</a:t>
              </a:r>
            </a:p>
            <a:p>
              <a:pPr>
                <a:spcAft>
                  <a:spcPts val="300"/>
                </a:spcAft>
              </a:pPr>
              <a:r>
                <a:rPr lang="en-US" b="1" dirty="0" smtClean="0"/>
                <a:t>Maritha R. Gay</a:t>
              </a:r>
              <a:r>
                <a:rPr lang="en-US" dirty="0" smtClean="0"/>
                <a:t>, </a:t>
              </a:r>
              <a:r>
                <a:rPr lang="en-US" sz="1600" dirty="0" smtClean="0"/>
                <a:t>Executive Director of Community Benefit and External Affairs, Kaiser Foundation Health Plan of the Mid-Atlantic States Region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94104" y="2815418"/>
              <a:ext cx="3924300" cy="360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b="1" dirty="0" smtClean="0"/>
                <a:t>William Jaquis, M.D., </a:t>
              </a:r>
              <a:r>
                <a:rPr lang="en-US" sz="1600" dirty="0" smtClean="0"/>
                <a:t>Chief, Department of Emergency Medicine, Sinai Hospital</a:t>
              </a:r>
            </a:p>
            <a:p>
              <a:pPr>
                <a:spcAft>
                  <a:spcPts val="300"/>
                </a:spcAft>
              </a:pPr>
              <a:r>
                <a:rPr lang="en-US" b="1" dirty="0" smtClean="0"/>
                <a:t>Sue Kullen</a:t>
              </a:r>
              <a:r>
                <a:rPr lang="en-US" dirty="0" smtClean="0"/>
                <a:t>, </a:t>
              </a:r>
              <a:r>
                <a:rPr lang="en-US" sz="1600" dirty="0" smtClean="0"/>
                <a:t>Southern Maryland Field Representative, U.S. Senator Ben Cardin</a:t>
              </a:r>
            </a:p>
            <a:p>
              <a:pPr>
                <a:spcAft>
                  <a:spcPts val="300"/>
                </a:spcAft>
              </a:pPr>
              <a:r>
                <a:rPr lang="en-US" b="1" dirty="0" smtClean="0"/>
                <a:t>Paula McLellan</a:t>
              </a:r>
              <a:r>
                <a:rPr lang="en-US" dirty="0" smtClean="0"/>
                <a:t>, </a:t>
              </a:r>
              <a:r>
                <a:rPr lang="en-US" sz="1600" dirty="0" smtClean="0"/>
                <a:t>CEO, Family Health Centers of Baltimore</a:t>
              </a:r>
            </a:p>
            <a:p>
              <a:pPr>
                <a:spcAft>
                  <a:spcPts val="300"/>
                </a:spcAft>
              </a:pPr>
              <a:r>
                <a:rPr lang="en-US" b="1" dirty="0" smtClean="0"/>
                <a:t>Barry Ronan</a:t>
              </a:r>
              <a:r>
                <a:rPr lang="en-US" dirty="0" smtClean="0"/>
                <a:t>, </a:t>
              </a:r>
              <a:r>
                <a:rPr lang="en-US" sz="1600" dirty="0" smtClean="0"/>
                <a:t>President and CEO, Western Maryland Health System</a:t>
              </a:r>
            </a:p>
            <a:p>
              <a:pPr>
                <a:spcAft>
                  <a:spcPts val="300"/>
                </a:spcAft>
              </a:pPr>
              <a:r>
                <a:rPr lang="en-US" b="1" dirty="0"/>
                <a:t>Maria Harris-Tildon</a:t>
              </a:r>
              <a:r>
                <a:rPr lang="en-US" sz="1600" dirty="0"/>
                <a:t>, Senior Vice President for Public Policy and Community Affairs, CareFirst </a:t>
              </a:r>
              <a:r>
                <a:rPr lang="en-US" sz="1600" dirty="0" smtClean="0"/>
                <a:t>BlueCross BlueShield</a:t>
              </a:r>
              <a:endParaRPr lang="en-US" sz="1600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599" y="143256"/>
            <a:ext cx="1473403" cy="737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4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02A199A-74AD-4A8A-8A91-2B33CD87AC93}" type="slidenum">
              <a:rPr lang="en-US" altLang="en-US" smtClean="0">
                <a:latin typeface="Arial" charset="0"/>
              </a:rPr>
              <a:pPr/>
              <a:t>5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4294967295"/>
          </p:nvPr>
        </p:nvSpPr>
        <p:spPr>
          <a:xfrm>
            <a:off x="384048" y="1024128"/>
            <a:ext cx="8077200" cy="5367225"/>
          </a:xfrm>
        </p:spPr>
        <p:txBody>
          <a:bodyPr/>
          <a:lstStyle/>
          <a:p>
            <a:pPr marL="233363" indent="-233363" defTabSz="685800" eaLnBrk="1" hangingPunct="1">
              <a:spcBef>
                <a:spcPct val="0"/>
              </a:spcBef>
              <a:spcAft>
                <a:spcPts val="2400"/>
              </a:spcAft>
              <a:buFont typeface="Arial" charset="0"/>
              <a:buChar char="•"/>
            </a:pPr>
            <a:r>
              <a:rPr lang="en-US" altLang="en-US" sz="2300" dirty="0" smtClean="0">
                <a:cs typeface="Arial" charset="0"/>
              </a:rPr>
              <a:t>Since 2007, CHRC has awarded 154 grants totaling $52.3 million.  Most grants are for multiple program years.</a:t>
            </a:r>
          </a:p>
          <a:p>
            <a:pPr marL="233363" indent="-233363" defTabSz="685800" eaLnBrk="1" hangingPunct="1">
              <a:spcBef>
                <a:spcPct val="0"/>
              </a:spcBef>
              <a:spcAft>
                <a:spcPts val="2400"/>
              </a:spcAft>
              <a:buFont typeface="Arial" charset="0"/>
              <a:buChar char="•"/>
            </a:pPr>
            <a:r>
              <a:rPr lang="en-US" altLang="en-US" sz="2300" dirty="0" smtClean="0">
                <a:cs typeface="Arial" charset="0"/>
              </a:rPr>
              <a:t>CHRC has supported </a:t>
            </a:r>
            <a:r>
              <a:rPr lang="en-US" altLang="en-US" sz="2300" dirty="0">
                <a:cs typeface="Arial" charset="0"/>
              </a:rPr>
              <a:t>programs in all 24 </a:t>
            </a:r>
            <a:r>
              <a:rPr lang="en-US" altLang="en-US" sz="2300" dirty="0" smtClean="0">
                <a:cs typeface="Arial" charset="0"/>
              </a:rPr>
              <a:t>jurisdictions.  </a:t>
            </a:r>
          </a:p>
          <a:p>
            <a:pPr marL="233363" indent="-233363" defTabSz="685800" eaLnBrk="1" hangingPunct="1">
              <a:spcBef>
                <a:spcPct val="0"/>
              </a:spcBef>
              <a:spcAft>
                <a:spcPts val="2400"/>
              </a:spcAft>
              <a:buFont typeface="Arial" charset="0"/>
              <a:buChar char="•"/>
            </a:pPr>
            <a:r>
              <a:rPr lang="en-US" altLang="en-US" sz="2300" dirty="0" smtClean="0">
                <a:cs typeface="Arial" charset="0"/>
              </a:rPr>
              <a:t>These programs have collectively served approximately 200,000 Marylanders.  </a:t>
            </a:r>
          </a:p>
          <a:p>
            <a:pPr marL="233363" indent="-233363" defTabSz="685800" eaLnBrk="1" hangingPunct="1">
              <a:spcBef>
                <a:spcPct val="0"/>
              </a:spcBef>
              <a:spcAft>
                <a:spcPts val="2400"/>
              </a:spcAft>
              <a:buFont typeface="Arial" charset="0"/>
              <a:buChar char="•"/>
            </a:pPr>
            <a:r>
              <a:rPr lang="en-US" altLang="en-US" sz="2300" dirty="0">
                <a:cs typeface="Arial" charset="0"/>
              </a:rPr>
              <a:t>Most grants are awarded to </a:t>
            </a:r>
            <a:r>
              <a:rPr lang="en-US" altLang="en-US" sz="2300" dirty="0" smtClean="0">
                <a:cs typeface="Arial" charset="0"/>
              </a:rPr>
              <a:t>community based </a:t>
            </a:r>
            <a:r>
              <a:rPr lang="en-US" altLang="en-US" sz="2300" dirty="0">
                <a:cs typeface="Arial" charset="0"/>
              </a:rPr>
              <a:t>safety net providers, including </a:t>
            </a:r>
            <a:r>
              <a:rPr lang="en-US" altLang="en-US" sz="2300" dirty="0" smtClean="0">
                <a:cs typeface="Arial" charset="0"/>
              </a:rPr>
              <a:t>federally qualified health centers (FQHCs), local health departments, </a:t>
            </a:r>
            <a:r>
              <a:rPr lang="en-US" altLang="en-US" sz="2300" dirty="0">
                <a:cs typeface="Arial" charset="0"/>
              </a:rPr>
              <a:t>free clinics, and outpatient </a:t>
            </a:r>
            <a:r>
              <a:rPr lang="en-US" altLang="en-US" sz="2300" dirty="0" smtClean="0">
                <a:cs typeface="Arial" charset="0"/>
              </a:rPr>
              <a:t>behavioral health providers.</a:t>
            </a:r>
            <a:endParaRPr lang="en-US" altLang="en-US" sz="2300" dirty="0">
              <a:cs typeface="Arial" charset="0"/>
            </a:endParaRPr>
          </a:p>
        </p:txBody>
      </p:sp>
      <p:sp>
        <p:nvSpPr>
          <p:cNvPr id="19459" name="Rectangle 2"/>
          <p:cNvSpPr txBox="1">
            <a:spLocks noChangeArrowheads="1"/>
          </p:cNvSpPr>
          <p:nvPr/>
        </p:nvSpPr>
        <p:spPr bwMode="auto">
          <a:xfrm>
            <a:off x="227013" y="395288"/>
            <a:ext cx="5942012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altLang="en-US" sz="2500" b="1" dirty="0" smtClean="0">
                <a:solidFill>
                  <a:schemeClr val="tx2"/>
                </a:solidFill>
                <a:latin typeface="Arial Black" pitchFamily="34" charset="0"/>
              </a:rPr>
              <a:t>IMPACT OF CHRC GRANTS</a:t>
            </a:r>
            <a:endParaRPr lang="en-US" altLang="en-US" sz="250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8229600" y="6400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599" y="143256"/>
            <a:ext cx="1473403" cy="73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4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02A199A-74AD-4A8A-8A91-2B33CD87AC93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/>
              <a:t>6</a:t>
            </a:fld>
            <a:endParaRPr lang="en-US" alt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4294967295"/>
          </p:nvPr>
        </p:nvSpPr>
        <p:spPr>
          <a:xfrm>
            <a:off x="384048" y="1024128"/>
            <a:ext cx="8229600" cy="1862025"/>
          </a:xfrm>
        </p:spPr>
        <p:txBody>
          <a:bodyPr/>
          <a:lstStyle/>
          <a:p>
            <a:pPr marL="233363" indent="-233363" defTabSz="685800" eaLnBrk="1" hangingPunct="1">
              <a:spcBef>
                <a:spcPct val="0"/>
              </a:spcBef>
              <a:spcAft>
                <a:spcPts val="1800"/>
              </a:spcAft>
              <a:buFont typeface="Arial" charset="0"/>
              <a:buChar char="•"/>
            </a:pPr>
            <a:r>
              <a:rPr lang="en-US" altLang="en-US" sz="2300" dirty="0" smtClean="0">
                <a:cs typeface="Arial" charset="0"/>
              </a:rPr>
              <a:t>Encourage programs to be sustainable after initial “seed” grant funding is expended.  </a:t>
            </a:r>
          </a:p>
          <a:p>
            <a:pPr marL="233363" indent="-233363" defTabSz="685800" eaLnBrk="1" hangingPunct="1">
              <a:spcBef>
                <a:spcPct val="0"/>
              </a:spcBef>
              <a:spcAft>
                <a:spcPts val="3000"/>
              </a:spcAft>
              <a:buFont typeface="Arial" charset="0"/>
              <a:buChar char="•"/>
            </a:pPr>
            <a:r>
              <a:rPr lang="en-US" altLang="en-US" sz="2300" dirty="0" smtClean="0">
                <a:cs typeface="Arial" charset="0"/>
              </a:rPr>
              <a:t>Utilize CHRC grant funding to leverage additional federal and private/non-profit funding.</a:t>
            </a:r>
          </a:p>
        </p:txBody>
      </p:sp>
      <p:sp>
        <p:nvSpPr>
          <p:cNvPr id="19459" name="Rectangle 2"/>
          <p:cNvSpPr txBox="1">
            <a:spLocks noChangeArrowheads="1"/>
          </p:cNvSpPr>
          <p:nvPr/>
        </p:nvSpPr>
        <p:spPr bwMode="auto">
          <a:xfrm>
            <a:off x="227013" y="395288"/>
            <a:ext cx="5942012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altLang="en-US" sz="2500" b="1" dirty="0" smtClean="0">
                <a:solidFill>
                  <a:srgbClr val="D1282E"/>
                </a:solidFill>
                <a:latin typeface="Arial Black" pitchFamily="34" charset="0"/>
              </a:rPr>
              <a:t>IMPACT OF CHRC GRANTS</a:t>
            </a:r>
            <a:endParaRPr lang="en-US" altLang="en-US" sz="2500" b="1" dirty="0">
              <a:solidFill>
                <a:srgbClr val="D1282E"/>
              </a:solidFill>
              <a:latin typeface="Arial Black" pitchFamily="34" charset="0"/>
            </a:endParaRP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8229600" y="6400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599" y="143256"/>
            <a:ext cx="1473403" cy="737919"/>
          </a:xfrm>
          <a:prstGeom prst="rect">
            <a:avLst/>
          </a:prstGeom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342888136"/>
              </p:ext>
            </p:extLst>
          </p:nvPr>
        </p:nvGraphicFramePr>
        <p:xfrm>
          <a:off x="1219200" y="4144829"/>
          <a:ext cx="6705600" cy="2484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219969" y="3124200"/>
            <a:ext cx="6704061" cy="752165"/>
            <a:chOff x="769" y="357"/>
            <a:chExt cx="6704061" cy="752165"/>
          </a:xfrm>
          <a:solidFill>
            <a:schemeClr val="tx2">
              <a:lumMod val="75000"/>
            </a:schemeClr>
          </a:solidFill>
        </p:grpSpPr>
        <p:sp>
          <p:nvSpPr>
            <p:cNvPr id="9" name="Rounded Rectangle 8"/>
            <p:cNvSpPr/>
            <p:nvPr/>
          </p:nvSpPr>
          <p:spPr>
            <a:xfrm>
              <a:off x="769" y="357"/>
              <a:ext cx="6704061" cy="75216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22799" y="22387"/>
              <a:ext cx="6660001" cy="70810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/>
                <a:t>$</a:t>
              </a:r>
              <a:r>
                <a:rPr lang="en-US" sz="3600" dirty="0" smtClean="0"/>
                <a:t>52.3M awarded to grantees</a:t>
              </a:r>
              <a:endParaRPr lang="en-US" sz="3600" kern="1200" dirty="0"/>
            </a:p>
          </p:txBody>
        </p:sp>
      </p:grpSp>
      <p:sp>
        <p:nvSpPr>
          <p:cNvPr id="4" name="Curved Right Arrow 3"/>
          <p:cNvSpPr/>
          <p:nvPr/>
        </p:nvSpPr>
        <p:spPr>
          <a:xfrm>
            <a:off x="304800" y="3500282"/>
            <a:ext cx="838200" cy="1224118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6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79A2233-E9C6-48FE-952E-7B8C29AD5D74}" type="slidenum">
              <a:rPr lang="en-US" altLang="en-US" smtClean="0">
                <a:latin typeface="Arial" charset="0"/>
              </a:rPr>
              <a:pPr/>
              <a:t>7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384048" y="1024128"/>
            <a:ext cx="8305800" cy="516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b="1" dirty="0" smtClean="0"/>
              <a:t>Assist ongoing health care reform efforts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900" dirty="0" smtClean="0"/>
              <a:t>Build capacity of safety net providers to serve newly insured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900" dirty="0" smtClean="0"/>
              <a:t>Assist safety net providers in IT, data collection, business planning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dirty="0" smtClean="0"/>
              <a:t>Promote long-term financial sustainability of providers of last resort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b="1" dirty="0" smtClean="0"/>
              <a:t>Support All-Payer Hospital Model and health system transformation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900" dirty="0" smtClean="0"/>
              <a:t>Provide initial seed funding for community-hospital partnerships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900" dirty="0" smtClean="0"/>
              <a:t>Fund community-based intervention strategies that help achieve reductions in avoidable hospital utilization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dirty="0" smtClean="0"/>
              <a:t>Issued white paper, “Sustaining Community-Hospital Partnerships to Improve Population Health” (authored by Frances B. Phillips)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b="1" dirty="0" smtClean="0"/>
              <a:t>Support population health improvement activities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900" dirty="0" smtClean="0"/>
              <a:t>Align with State Health Improvement Process (SHIP) goals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smtClean="0"/>
              <a:t>Build infrastructure of Local Health Improvement Coalitions</a:t>
            </a:r>
          </a:p>
        </p:txBody>
      </p:sp>
      <p:sp>
        <p:nvSpPr>
          <p:cNvPr id="23555" name="Rectangle 2"/>
          <p:cNvSpPr txBox="1">
            <a:spLocks noChangeArrowheads="1"/>
          </p:cNvSpPr>
          <p:nvPr/>
        </p:nvSpPr>
        <p:spPr bwMode="auto">
          <a:xfrm>
            <a:off x="228600" y="393192"/>
            <a:ext cx="6781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altLang="en-US" sz="2500" b="1" dirty="0" smtClean="0">
                <a:solidFill>
                  <a:schemeClr val="tx2"/>
                </a:solidFill>
                <a:latin typeface="Arial Black" pitchFamily="34" charset="0"/>
              </a:rPr>
              <a:t>CHRC GRANTS IN LARGER CONTEXT</a:t>
            </a:r>
            <a:endParaRPr lang="en-US" altLang="en-US" sz="2500" b="1" i="1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599" y="143256"/>
            <a:ext cx="1473403" cy="737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9F99B4-B0B2-483D-A44B-3CEB2E985A7B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648" y="146304"/>
            <a:ext cx="1475360" cy="7376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4048" y="1024128"/>
            <a:ext cx="8077200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 dirty="0"/>
              <a:t>The Maryland General Assembly approved legislation (Chapter 328) in 2014 </a:t>
            </a:r>
            <a:r>
              <a:rPr lang="en-US" sz="2300" b="1" dirty="0" smtClean="0"/>
              <a:t>to re-authorize </a:t>
            </a:r>
            <a:r>
              <a:rPr lang="en-US" sz="2300" b="1" dirty="0"/>
              <a:t>the CHRC until 2025</a:t>
            </a:r>
            <a:r>
              <a:rPr lang="en-US" sz="2300" b="1" dirty="0" smtClean="0"/>
              <a:t>. This vote was unanimous.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 dirty="0" smtClean="0"/>
              <a:t>CHRC has a demonstrated track record in distributing and managing public funds efficiently and holding grantees accountable for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4</a:t>
            </a:r>
            <a:r>
              <a:rPr lang="en-US" sz="2000" dirty="0" smtClean="0"/>
              <a:t>7 </a:t>
            </a:r>
            <a:r>
              <a:rPr lang="en-US" sz="2000" dirty="0" smtClean="0"/>
              <a:t>grants, totaling $</a:t>
            </a:r>
            <a:r>
              <a:rPr lang="en-US" sz="2000" dirty="0" smtClean="0"/>
              <a:t>10 </a:t>
            </a:r>
            <a:r>
              <a:rPr lang="en-US" sz="2000" dirty="0" smtClean="0"/>
              <a:t>million, under implementation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Monitored by CHRC staff of four PINS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Agency overhead is 7% of its $8 million 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sz="2000" b="1" dirty="0" smtClean="0"/>
          </a:p>
          <a:p>
            <a:endParaRPr lang="en-US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27013" y="395288"/>
            <a:ext cx="5942012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altLang="en-US" sz="2500" b="1" dirty="0" smtClean="0">
                <a:solidFill>
                  <a:schemeClr val="tx2"/>
                </a:solidFill>
                <a:latin typeface="Arial Black" pitchFamily="34" charset="0"/>
              </a:rPr>
              <a:t>CHRC REAUTHORIZATION  </a:t>
            </a:r>
            <a:endParaRPr lang="en-US" altLang="en-US" sz="2500" b="1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85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9F99B4-B0B2-483D-A44B-3CEB2E985A7B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393192"/>
            <a:ext cx="7152151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C00000"/>
                </a:solidFill>
                <a:latin typeface="+mj-lt"/>
              </a:rPr>
              <a:t>COMMUNITY HEALTH RESOURCES</a:t>
            </a:r>
            <a:br>
              <a:rPr lang="en-US" sz="2500" b="1" dirty="0" smtClean="0">
                <a:solidFill>
                  <a:srgbClr val="C00000"/>
                </a:solidFill>
                <a:latin typeface="+mj-lt"/>
              </a:rPr>
            </a:br>
            <a:r>
              <a:rPr lang="en-US" sz="2500" b="1" dirty="0" smtClean="0">
                <a:solidFill>
                  <a:srgbClr val="C00000"/>
                </a:solidFill>
                <a:latin typeface="+mj-lt"/>
              </a:rPr>
              <a:t>ARE IMPORTANT IN ONGOING HEALTH </a:t>
            </a:r>
            <a:br>
              <a:rPr lang="en-US" sz="2500" b="1" dirty="0" smtClean="0">
                <a:solidFill>
                  <a:srgbClr val="C00000"/>
                </a:solidFill>
                <a:latin typeface="+mj-lt"/>
              </a:rPr>
            </a:br>
            <a:r>
              <a:rPr lang="en-US" sz="2500" b="1" dirty="0" smtClean="0">
                <a:solidFill>
                  <a:srgbClr val="C00000"/>
                </a:solidFill>
                <a:latin typeface="+mj-lt"/>
              </a:rPr>
              <a:t>REFORM</a:t>
            </a:r>
            <a:endParaRPr lang="en-US" sz="25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048" y="1752600"/>
            <a:ext cx="8305800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b="1" dirty="0" smtClean="0"/>
              <a:t>Health insurance does </a:t>
            </a:r>
            <a:r>
              <a:rPr lang="en-US" sz="2300" b="1" u="sng" dirty="0" smtClean="0"/>
              <a:t>not</a:t>
            </a:r>
            <a:r>
              <a:rPr lang="en-US" sz="2300" b="1" dirty="0" smtClean="0"/>
              <a:t> always mean access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FQHCs and other community health resources may be the best option for newly insured because many non-safety </a:t>
            </a:r>
            <a:r>
              <a:rPr lang="en-US" sz="2000" dirty="0"/>
              <a:t>net </a:t>
            </a:r>
            <a:r>
              <a:rPr lang="en-US" sz="2000" dirty="0" smtClean="0"/>
              <a:t>providers do not accept </a:t>
            </a:r>
            <a:r>
              <a:rPr lang="en-US" sz="2000" dirty="0"/>
              <a:t>new patients </a:t>
            </a:r>
            <a:r>
              <a:rPr lang="en-US" sz="2000" dirty="0" smtClean="0"/>
              <a:t>or have </a:t>
            </a:r>
            <a:r>
              <a:rPr lang="en-US" sz="2000" dirty="0"/>
              <a:t>long wait </a:t>
            </a:r>
            <a:r>
              <a:rPr lang="en-US" sz="2000" dirty="0" smtClean="0"/>
              <a:t>times</a:t>
            </a:r>
            <a:endParaRPr lang="en-US" sz="23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b="1" dirty="0" smtClean="0"/>
              <a:t>Historical mission of serving low-income individuals who are impacted by social determinants and have special health and social service needs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Health </a:t>
            </a:r>
            <a:r>
              <a:rPr lang="en-US" sz="2000" dirty="0" smtClean="0"/>
              <a:t>literacy - </a:t>
            </a:r>
            <a:r>
              <a:rPr lang="en-US" sz="2000" dirty="0"/>
              <a:t>critical role of safety net providers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b="1" dirty="0" smtClean="0"/>
              <a:t>Demand </a:t>
            </a:r>
            <a:r>
              <a:rPr lang="en-US" sz="2300" b="1" dirty="0"/>
              <a:t>for </a:t>
            </a:r>
            <a:r>
              <a:rPr lang="en-US" sz="2300" b="1" dirty="0" smtClean="0"/>
              <a:t>health services by the </a:t>
            </a:r>
            <a:r>
              <a:rPr lang="en-US" sz="2300" b="1" dirty="0"/>
              <a:t>newly </a:t>
            </a:r>
            <a:r>
              <a:rPr lang="en-US" sz="2300" b="1" dirty="0" smtClean="0"/>
              <a:t>insured </a:t>
            </a:r>
            <a:r>
              <a:rPr lang="en-US" sz="2300" b="1" dirty="0"/>
              <a:t>dramatically </a:t>
            </a:r>
            <a:r>
              <a:rPr lang="en-US" sz="2300" b="1" dirty="0" smtClean="0"/>
              <a:t>outpaces the supply of providers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81% of FQHCs nationally have seen an increase in patients in the last 3 years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792" y="146304"/>
            <a:ext cx="1475360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1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A3C55BACFE3C44A420786DE287DB81" ma:contentTypeVersion="9" ma:contentTypeDescription="Create a new document." ma:contentTypeScope="" ma:versionID="61fa0c6939c8ffd9e1308ca1fa311af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9f8a7ee62ec5a0ae4d6004028b8cf6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 ma:readOnly="fals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653E3E-2B23-415A-AE29-EAD3773FB033}"/>
</file>

<file path=customXml/itemProps2.xml><?xml version="1.0" encoding="utf-8"?>
<ds:datastoreItem xmlns:ds="http://schemas.openxmlformats.org/officeDocument/2006/customXml" ds:itemID="{A13CCEF4-E297-4F90-82AA-407B087BF861}"/>
</file>

<file path=customXml/itemProps3.xml><?xml version="1.0" encoding="utf-8"?>
<ds:datastoreItem xmlns:ds="http://schemas.openxmlformats.org/officeDocument/2006/customXml" ds:itemID="{40F53042-A850-4F3F-8E14-CE5DF6A2B34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6523</TotalTime>
  <Words>2583</Words>
  <Application>Microsoft Office PowerPoint</Application>
  <PresentationFormat>On-screen Show (4:3)</PresentationFormat>
  <Paragraphs>390</Paragraphs>
  <Slides>38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38</vt:i4>
      </vt:variant>
    </vt:vector>
  </HeadingPairs>
  <TitlesOfParts>
    <vt:vector size="55" baseType="lpstr">
      <vt:lpstr>ＭＳ Ｐゴシック</vt:lpstr>
      <vt:lpstr>Arial</vt:lpstr>
      <vt:lpstr>Arial Black</vt:lpstr>
      <vt:lpstr>Calibri</vt:lpstr>
      <vt:lpstr>Constantia</vt:lpstr>
      <vt:lpstr>Courier New</vt:lpstr>
      <vt:lpstr>Lucida Sans Unicode</vt:lpstr>
      <vt:lpstr>Times New Roman</vt:lpstr>
      <vt:lpstr>Verdana</vt:lpstr>
      <vt:lpstr>Wingdings</vt:lpstr>
      <vt:lpstr>Wingdings 2</vt:lpstr>
      <vt:lpstr>Wingdings 3</vt:lpstr>
      <vt:lpstr>Essential</vt:lpstr>
      <vt:lpstr>1_Custom Design</vt:lpstr>
      <vt:lpstr>Concourse</vt:lpstr>
      <vt:lpstr>Flow</vt:lpstr>
      <vt:lpstr>1_Flow</vt:lpstr>
      <vt:lpstr>Community Health Resources Commission  January 20, 2016</vt:lpstr>
      <vt:lpstr>PowerPoint Presentation</vt:lpstr>
      <vt:lpstr>BACKGROUND ON THE CHRC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FY 2016 CALL FOR PROPOSALS</vt:lpstr>
      <vt:lpstr>FY 2016 CALL FOR PROPOSALS</vt:lpstr>
      <vt:lpstr>PowerPoint Presentation</vt:lpstr>
      <vt:lpstr>PowerPoint Presentation</vt:lpstr>
      <vt:lpstr>PowerPoint Presentation</vt:lpstr>
      <vt:lpstr>Maryland Community Health Resources Commission: Access Health</vt:lpstr>
      <vt:lpstr>ED Frequent User Reduction</vt:lpstr>
      <vt:lpstr>Our Model </vt:lpstr>
      <vt:lpstr>Impact To-Date </vt:lpstr>
      <vt:lpstr>Impact To-Date (cont.) </vt:lpstr>
      <vt:lpstr>Lessons Learned </vt:lpstr>
      <vt:lpstr>Sample Client Story #1</vt:lpstr>
      <vt:lpstr>Sample Client Story #2</vt:lpstr>
      <vt:lpstr>   Traci Kodeck, MPH Interim-CEO HealthCare Access Maryland TKodeck@HCAMaryland.org   David R. Baker, DrPH, MBA Director, Ambulatory Quality LifeBridge Health CMS Innovation Advisor DBaker@LifeBridgeHealth.org     </vt:lpstr>
      <vt:lpstr>PowerPoint Presentation</vt:lpstr>
      <vt:lpstr>Who We Are</vt:lpstr>
      <vt:lpstr>Community Health Resources Commission (HCRC)</vt:lpstr>
      <vt:lpstr>Leveraging Power</vt:lpstr>
      <vt:lpstr>Access Coordination </vt:lpstr>
      <vt:lpstr>Access to Dental Care</vt:lpstr>
      <vt:lpstr>Capacity Expansion  </vt:lpstr>
      <vt:lpstr>Thank You!</vt:lpstr>
      <vt:lpstr>10 Year Anniversary               2005-2015</vt:lpstr>
      <vt:lpstr>Contact Information</vt:lpstr>
      <vt:lpstr>    Healthy Beginnings: Maternal-Behavioral Health Intervention</vt:lpstr>
      <vt:lpstr>Healthy Beginnings Grant and  Bridge to Health Grant</vt:lpstr>
      <vt:lpstr>PowerPoint Presentation</vt:lpstr>
      <vt:lpstr> </vt:lpstr>
      <vt:lpstr>Project Phoenix</vt:lpstr>
    </vt:vector>
  </TitlesOfParts>
  <Company>Department of Health and Mental Hygiene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Justice and Health Disparities in Maryland and DC</dc:title>
  <dc:creator>Julia Chen</dc:creator>
  <cp:lastModifiedBy>Edith Budd</cp:lastModifiedBy>
  <cp:revision>512</cp:revision>
  <cp:lastPrinted>2016-01-14T20:38:42Z</cp:lastPrinted>
  <dcterms:created xsi:type="dcterms:W3CDTF">2012-11-28T19:19:59Z</dcterms:created>
  <dcterms:modified xsi:type="dcterms:W3CDTF">2016-03-15T15:41:57Z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0x010100C1A3C55BACFE3C44A420786DE287DB81</vt:lpwstr>
  </property>
</Properties>
</file>