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2.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1.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Masters/slideMaster1.xml" ContentType="application/vnd.openxmlformats-officedocument.presentationml.slideMaster+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3.xml" ContentType="application/vnd.openxmlformats-officedocument.presentationml.notesSlide+xml"/>
  <Override PartName="/ppt/slideMasters/slideMaster2.xml" ContentType="application/vnd.openxmlformats-officedocument.presentationml.slideMaster+xml"/>
  <Override PartName="/ppt/notesSlides/notesSlide2.xml" ContentType="application/vnd.openxmlformats-officedocument.presentationml.notesSlid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1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notesSlides/notesSlide1.xml" ContentType="application/vnd.openxmlformats-officedocument.presentationml.notesSlide+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commentAuthors.xml" ContentType="application/vnd.openxmlformats-officedocument.presentationml.commentAuthors+xml"/>
  <Override PartName="/ppt/theme/theme4.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16"/>
  </p:notesMasterIdLst>
  <p:handoutMasterIdLst>
    <p:handoutMasterId r:id="rId17"/>
  </p:handoutMasterIdLst>
  <p:sldIdLst>
    <p:sldId id="259" r:id="rId3"/>
    <p:sldId id="300" r:id="rId4"/>
    <p:sldId id="301" r:id="rId5"/>
    <p:sldId id="293" r:id="rId6"/>
    <p:sldId id="294" r:id="rId7"/>
    <p:sldId id="296" r:id="rId8"/>
    <p:sldId id="297" r:id="rId9"/>
    <p:sldId id="298" r:id="rId10"/>
    <p:sldId id="295" r:id="rId11"/>
    <p:sldId id="299" r:id="rId12"/>
    <p:sldId id="302" r:id="rId13"/>
    <p:sldId id="303" r:id="rId14"/>
    <p:sldId id="272" r:id="rId1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leb Wolf" initials="CW" lastIdx="6" clrIdx="0">
    <p:extLst>
      <p:ext uri="{19B8F6BF-5375-455C-9EA6-DF929625EA0E}">
        <p15:presenceInfo xmlns:p15="http://schemas.microsoft.com/office/powerpoint/2012/main" xmlns="" userId="S-1-5-21-3319432526-1753839183-2002525808-7726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42" autoAdjust="0"/>
    <p:restoredTop sz="74807" autoAdjust="0"/>
  </p:normalViewPr>
  <p:slideViewPr>
    <p:cSldViewPr>
      <p:cViewPr>
        <p:scale>
          <a:sx n="56" d="100"/>
          <a:sy n="56" d="100"/>
        </p:scale>
        <p:origin x="-1258" y="-5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commentAuthors" Target="commentAuthors.xml"/><Relationship Id="rId26" Type="http://schemas.openxmlformats.org/officeDocument/2006/relationships/customXml" Target="../customXml/item4.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5" Type="http://schemas.openxmlformats.org/officeDocument/2006/relationships/customXml" Target="../customXml/item3.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ustomXml" Target="../customXml/item2.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a:latin typeface="+mn-lt"/>
                <a:cs typeface="+mn-cs"/>
              </a:defRPr>
            </a:lvl1pPr>
          </a:lstStyle>
          <a:p>
            <a:pPr>
              <a:defRPr/>
            </a:pPr>
            <a:fld id="{2ABEDCE2-52F8-46CC-BC2E-927BCABFAB90}" type="datetimeFigureOut">
              <a:rPr lang="en-US"/>
              <a:pPr>
                <a:defRPr/>
              </a:pPr>
              <a:t>8/4/2014</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a:latin typeface="+mn-lt"/>
                <a:cs typeface="+mn-cs"/>
              </a:defRPr>
            </a:lvl1pPr>
          </a:lstStyle>
          <a:p>
            <a:pPr>
              <a:defRPr/>
            </a:pPr>
            <a:fld id="{6A64D7E5-F2D9-4604-AA75-15707326D7A1}" type="slidenum">
              <a:rPr lang="en-US"/>
              <a:pPr>
                <a:defRPr/>
              </a:pPr>
              <a:t>‹#›</a:t>
            </a:fld>
            <a:endParaRPr lang="en-US"/>
          </a:p>
        </p:txBody>
      </p:sp>
    </p:spTree>
    <p:extLst>
      <p:ext uri="{BB962C8B-B14F-4D97-AF65-F5344CB8AC3E}">
        <p14:creationId xmlns:p14="http://schemas.microsoft.com/office/powerpoint/2010/main" val="37829996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a:latin typeface="+mn-lt"/>
                <a:cs typeface="+mn-cs"/>
              </a:defRPr>
            </a:lvl1pPr>
          </a:lstStyle>
          <a:p>
            <a:pPr>
              <a:defRPr/>
            </a:pPr>
            <a:fld id="{98F7B9B5-2761-4DFA-AB5A-AEC055809938}" type="datetimeFigureOut">
              <a:rPr lang="en-US"/>
              <a:pPr>
                <a:defRPr/>
              </a:pPr>
              <a:t>8/4/2014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a:latin typeface="+mn-lt"/>
                <a:cs typeface="+mn-cs"/>
              </a:defRPr>
            </a:lvl1pPr>
          </a:lstStyle>
          <a:p>
            <a:pPr>
              <a:defRPr/>
            </a:pPr>
            <a:fld id="{3A27537C-C307-4C02-83FD-0CFE13A5A861}" type="slidenum">
              <a:rPr lang="en-US"/>
              <a:pPr>
                <a:defRPr/>
              </a:pPr>
              <a:t>‹#›</a:t>
            </a:fld>
            <a:endParaRPr lang="en-US"/>
          </a:p>
        </p:txBody>
      </p:sp>
    </p:spTree>
    <p:extLst>
      <p:ext uri="{BB962C8B-B14F-4D97-AF65-F5344CB8AC3E}">
        <p14:creationId xmlns:p14="http://schemas.microsoft.com/office/powerpoint/2010/main" val="34506119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hsia.dhmh.maryland.gov/opca/SitePages/pco-larp.aspx"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www.mhec.state.md.us/financialaid/ProgramDescriptions/prog_larp.asp"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27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30275" fontAlgn="base">
              <a:spcBef>
                <a:spcPct val="0"/>
              </a:spcBef>
              <a:spcAft>
                <a:spcPct val="0"/>
              </a:spcAft>
            </a:pPr>
            <a:fld id="{6B24F379-5773-4667-A64C-DC0141998A14}" type="slidenum">
              <a:rPr lang="en-US" smtClean="0">
                <a:solidFill>
                  <a:srgbClr val="000000"/>
                </a:solidFill>
                <a:latin typeface="Arial" charset="0"/>
                <a:cs typeface="Arial" charset="0"/>
              </a:rPr>
              <a:pPr defTabSz="930275" fontAlgn="base">
                <a:spcBef>
                  <a:spcPct val="0"/>
                </a:spcBef>
                <a:spcAft>
                  <a:spcPct val="0"/>
                </a:spcAft>
              </a:pPr>
              <a:t>1</a:t>
            </a:fld>
            <a:endParaRPr lang="en-US" smtClean="0">
              <a:solidFill>
                <a:srgbClr val="000000"/>
              </a:solidFill>
              <a:latin typeface="Arial" charset="0"/>
              <a:cs typeface="Arial" charset="0"/>
            </a:endParaRPr>
          </a:p>
        </p:txBody>
      </p:sp>
      <p:sp>
        <p:nvSpPr>
          <p:cNvPr id="32772" name="Header Placeholder 1"/>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30275" fontAlgn="base">
              <a:spcBef>
                <a:spcPct val="0"/>
              </a:spcBef>
              <a:spcAft>
                <a:spcPct val="0"/>
              </a:spcAft>
            </a:pPr>
            <a:r>
              <a:rPr lang="en-US" smtClean="0">
                <a:solidFill>
                  <a:srgbClr val="000000"/>
                </a:solidFill>
                <a:latin typeface="Arial" charset="0"/>
                <a:cs typeface="Arial" charset="0"/>
              </a:rPr>
              <a:t>PCO Overview</a:t>
            </a:r>
          </a:p>
        </p:txBody>
      </p:sp>
    </p:spTree>
    <p:extLst>
      <p:ext uri="{BB962C8B-B14F-4D97-AF65-F5344CB8AC3E}">
        <p14:creationId xmlns:p14="http://schemas.microsoft.com/office/powerpoint/2010/main" val="3850458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Tax credits and loan repayment assistance are some of the incentives and resources provided in the state’s Health Enterprise Zones (HEZs) to help attract new practitioners to expand services underserved areas to address persistent health disparities in Maryland. </a:t>
            </a:r>
          </a:p>
          <a:p>
            <a:pPr eaLnBrk="1" hangingPunct="1">
              <a:spcBef>
                <a:spcPct val="0"/>
              </a:spcBef>
            </a:pPr>
            <a:endParaRPr lang="en-US" dirty="0" smtClean="0"/>
          </a:p>
          <a:p>
            <a:pPr eaLnBrk="1" hangingPunct="1">
              <a:spcBef>
                <a:spcPct val="0"/>
              </a:spcBef>
            </a:pPr>
            <a:endParaRPr lang="en-US" dirty="0" smtClean="0"/>
          </a:p>
        </p:txBody>
      </p:sp>
      <p:sp>
        <p:nvSpPr>
          <p:cNvPr id="34819" name="Slide Number Placeholder 3"/>
          <p:cNvSpPr txBox="1">
            <a:spLocks noGrp="1"/>
          </p:cNvSpPr>
          <p:nvPr/>
        </p:nvSpPr>
        <p:spPr bwMode="auto">
          <a:xfrm>
            <a:off x="3970338" y="8829675"/>
            <a:ext cx="3038475" cy="465138"/>
          </a:xfrm>
          <a:prstGeom prst="rect">
            <a:avLst/>
          </a:prstGeom>
          <a:noFill/>
          <a:ln w="9525">
            <a:noFill/>
            <a:miter lim="800000"/>
            <a:headEnd/>
            <a:tailEnd/>
          </a:ln>
        </p:spPr>
        <p:txBody>
          <a:bodyPr lIns="93177" tIns="46589" rIns="93177" bIns="46589" anchor="b"/>
          <a:lstStyle/>
          <a:p>
            <a:pPr algn="r" defTabSz="931863"/>
            <a:fld id="{A42178E8-F156-4817-854A-BAC4E94A22D6}" type="slidenum">
              <a:rPr lang="en-US" sz="1200"/>
              <a:pPr algn="r" defTabSz="931863"/>
              <a:t>4</a:t>
            </a:fld>
            <a:endParaRPr lang="en-US" sz="1200"/>
          </a:p>
        </p:txBody>
      </p:sp>
    </p:spTree>
    <p:extLst>
      <p:ext uri="{BB962C8B-B14F-4D97-AF65-F5344CB8AC3E}">
        <p14:creationId xmlns:p14="http://schemas.microsoft.com/office/powerpoint/2010/main" val="117153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150000"/>
              </a:lnSpc>
              <a:spcBef>
                <a:spcPct val="50000"/>
              </a:spcBef>
              <a:spcAft>
                <a:spcPct val="50000"/>
              </a:spcAft>
            </a:pPr>
            <a:r>
              <a:rPr lang="en-US" b="1" smtClean="0"/>
              <a:t>HEALTH CARE PRACTITIONER PERSONAL INCOME TAX CREDIT</a:t>
            </a:r>
            <a:r>
              <a:rPr lang="en-US" i="1" smtClean="0"/>
              <a:t> </a:t>
            </a:r>
            <a:r>
              <a:rPr lang="en-US" smtClean="0"/>
              <a:t>— This tax credit is available to individual health care practitioners who meet the program criteria and receive a letter of support from the HEZ where the practitioner practices.  An eligible practitioner may apply for a tax credit in an amount equal to 100% of the amount of State income tax for income derived from practice in the HEZ. The Health Care Practitioner Personal Income tax credit is available as of April 28, 2014.</a:t>
            </a:r>
          </a:p>
          <a:p>
            <a:pPr eaLnBrk="1" hangingPunct="1">
              <a:spcBef>
                <a:spcPct val="0"/>
              </a:spcBef>
            </a:pPr>
            <a:endParaRPr lang="en-US" smtClean="0"/>
          </a:p>
          <a:p>
            <a:pPr eaLnBrk="1" hangingPunct="1">
              <a:lnSpc>
                <a:spcPct val="150000"/>
              </a:lnSpc>
              <a:spcBef>
                <a:spcPct val="0"/>
              </a:spcBef>
            </a:pPr>
            <a:r>
              <a:rPr lang="en-US" b="1" smtClean="0"/>
              <a:t>EMPLOYER HIRING TAX CREDIT</a:t>
            </a:r>
            <a:r>
              <a:rPr lang="en-US" smtClean="0"/>
              <a:t> enables employers to receive $5,000 per year over a two-year period per employee.  Employers that hire health care practitioners, community health workers, or interpreters and receive a letter of support from the HEZ where they practice are eligible to apply.  </a:t>
            </a:r>
          </a:p>
          <a:p>
            <a:pPr eaLnBrk="1" hangingPunct="1">
              <a:lnSpc>
                <a:spcPct val="150000"/>
              </a:lnSpc>
              <a:spcBef>
                <a:spcPct val="0"/>
              </a:spcBef>
            </a:pPr>
            <a:r>
              <a:rPr lang="en-US" smtClean="0"/>
              <a:t>The Employer Hiring Tax Credits were impacted by legislation (HB 668) that was approved by the Maryland General Assembly during the 2014 legislation session, which ended on April 7, 2014.  The bill is expected to be signed into law later this spring and the tax credits will be made available later this fall. </a:t>
            </a:r>
          </a:p>
        </p:txBody>
      </p:sp>
      <p:sp>
        <p:nvSpPr>
          <p:cNvPr id="36867" name="Slide Number Placeholder 3"/>
          <p:cNvSpPr txBox="1">
            <a:spLocks noGrp="1"/>
          </p:cNvSpPr>
          <p:nvPr/>
        </p:nvSpPr>
        <p:spPr bwMode="auto">
          <a:xfrm>
            <a:off x="3970338" y="8829675"/>
            <a:ext cx="3038475" cy="465138"/>
          </a:xfrm>
          <a:prstGeom prst="rect">
            <a:avLst/>
          </a:prstGeom>
          <a:noFill/>
          <a:ln w="9525">
            <a:noFill/>
            <a:miter lim="800000"/>
            <a:headEnd/>
            <a:tailEnd/>
          </a:ln>
        </p:spPr>
        <p:txBody>
          <a:bodyPr lIns="93177" tIns="46589" rIns="93177" bIns="46589" anchor="b"/>
          <a:lstStyle/>
          <a:p>
            <a:pPr algn="r" defTabSz="931863"/>
            <a:fld id="{2790FFFD-DDDC-4D43-96C5-C4DB0D0D770F}" type="slidenum">
              <a:rPr lang="en-US" sz="1200"/>
              <a:pPr algn="r" defTabSz="931863"/>
              <a:t>5</a:t>
            </a:fld>
            <a:endParaRPr lang="en-US" sz="1200"/>
          </a:p>
        </p:txBody>
      </p:sp>
    </p:spTree>
    <p:extLst>
      <p:ext uri="{BB962C8B-B14F-4D97-AF65-F5344CB8AC3E}">
        <p14:creationId xmlns:p14="http://schemas.microsoft.com/office/powerpoint/2010/main" val="38291793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A27537C-C307-4C02-83FD-0CFE13A5A861}" type="slidenum">
              <a:rPr lang="en-US" smtClean="0"/>
              <a:pPr>
                <a:defRPr/>
              </a:pPr>
              <a:t>6</a:t>
            </a:fld>
            <a:endParaRPr lang="en-US"/>
          </a:p>
        </p:txBody>
      </p:sp>
    </p:spTree>
    <p:extLst>
      <p:ext uri="{BB962C8B-B14F-4D97-AF65-F5344CB8AC3E}">
        <p14:creationId xmlns:p14="http://schemas.microsoft.com/office/powerpoint/2010/main" val="35957244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150000"/>
              </a:lnSpc>
              <a:spcBef>
                <a:spcPct val="0"/>
              </a:spcBef>
            </a:pPr>
            <a:r>
              <a:rPr lang="en-US" sz="1400" smtClean="0"/>
              <a:t>The HEZ initiative leverages existing programs to maximize the resources going to support the HEZs.  The two programs that have been accessed for loan repayment are the Maryland Loan Assistance Repayment Program and the Janet L. Hoffman program overseen in collaboration between DHMH and MHEC.</a:t>
            </a:r>
          </a:p>
          <a:p>
            <a:pPr eaLnBrk="1" hangingPunct="1">
              <a:lnSpc>
                <a:spcPct val="150000"/>
              </a:lnSpc>
              <a:spcBef>
                <a:spcPct val="0"/>
              </a:spcBef>
            </a:pPr>
            <a:r>
              <a:rPr lang="en-US" sz="1400" smtClean="0"/>
              <a:t>To date</a:t>
            </a:r>
            <a:r>
              <a:rPr lang="en-US" sz="1400" smtClean="0">
                <a:solidFill>
                  <a:srgbClr val="FF0000"/>
                </a:solidFill>
              </a:rPr>
              <a:t> XX </a:t>
            </a:r>
            <a:r>
              <a:rPr lang="en-US" sz="1400" smtClean="0"/>
              <a:t>number of providers have applied and XX number have been awarded.</a:t>
            </a:r>
          </a:p>
          <a:p>
            <a:pPr eaLnBrk="1" hangingPunct="1">
              <a:lnSpc>
                <a:spcPct val="150000"/>
              </a:lnSpc>
              <a:spcBef>
                <a:spcPct val="0"/>
              </a:spcBef>
            </a:pPr>
            <a:endParaRPr lang="en-US" b="1" smtClean="0"/>
          </a:p>
          <a:p>
            <a:pPr eaLnBrk="1" hangingPunct="1">
              <a:lnSpc>
                <a:spcPct val="150000"/>
              </a:lnSpc>
              <a:spcBef>
                <a:spcPct val="0"/>
              </a:spcBef>
            </a:pPr>
            <a:r>
              <a:rPr lang="en-US" b="1" smtClean="0"/>
              <a:t>MARYLAND LOAN ASSISTANCE REPAYMENT PROGRAM (MLARP) </a:t>
            </a:r>
            <a:r>
              <a:rPr lang="en-US" smtClean="0"/>
              <a:t>provides loan repayment assistance to primary care physicians in the fields of family practice, internal medicine, pediatrics, obstetrics and gynecology, and general psychiatry.  </a:t>
            </a:r>
          </a:p>
          <a:p>
            <a:pPr eaLnBrk="1" hangingPunct="1">
              <a:lnSpc>
                <a:spcPct val="150000"/>
              </a:lnSpc>
              <a:spcBef>
                <a:spcPct val="0"/>
              </a:spcBef>
            </a:pPr>
            <a:r>
              <a:rPr lang="en-US" smtClean="0"/>
              <a:t>Awards are up to $25,000 per year for a two-year commitment. Applications are accepted in the spring and fall. </a:t>
            </a:r>
          </a:p>
          <a:p>
            <a:pPr eaLnBrk="1" hangingPunct="1">
              <a:lnSpc>
                <a:spcPct val="150000"/>
              </a:lnSpc>
              <a:spcBef>
                <a:spcPct val="0"/>
              </a:spcBef>
            </a:pPr>
            <a:r>
              <a:rPr lang="en-US" smtClean="0"/>
              <a:t>Legislation (HB 459) approved by the Maryland General Assembly during the 2014 legislative session and signed into law by the Governor expands eligibility for the MLARP program to include physician assistants. The legislation takes effect October 1, 2014.</a:t>
            </a:r>
          </a:p>
          <a:p>
            <a:pPr eaLnBrk="1" hangingPunct="1">
              <a:lnSpc>
                <a:spcPct val="150000"/>
              </a:lnSpc>
              <a:spcBef>
                <a:spcPct val="0"/>
              </a:spcBef>
            </a:pPr>
            <a:r>
              <a:rPr lang="en-US" smtClean="0"/>
              <a:t>More information is available at: </a:t>
            </a:r>
            <a:r>
              <a:rPr lang="en-US" smtClean="0">
                <a:hlinkClick r:id="rId3"/>
              </a:rPr>
              <a:t>http://hsia.dhmh.maryland.gov/opca/SitePages/pco-larp.aspx</a:t>
            </a:r>
            <a:r>
              <a:rPr lang="en-US" sz="1000" smtClean="0"/>
              <a:t>.</a:t>
            </a:r>
          </a:p>
          <a:p>
            <a:pPr eaLnBrk="1" hangingPunct="1">
              <a:lnSpc>
                <a:spcPct val="150000"/>
              </a:lnSpc>
              <a:spcBef>
                <a:spcPct val="0"/>
              </a:spcBef>
            </a:pPr>
            <a:endParaRPr lang="en-US" sz="1000" smtClean="0"/>
          </a:p>
          <a:p>
            <a:pPr eaLnBrk="1" hangingPunct="1">
              <a:lnSpc>
                <a:spcPct val="150000"/>
              </a:lnSpc>
              <a:spcBef>
                <a:spcPct val="0"/>
              </a:spcBef>
            </a:pPr>
            <a:r>
              <a:rPr lang="en-US" b="1" smtClean="0"/>
              <a:t>JANET L. HOFFMAN LOAN ASSISTANCE REPAYMENT PROGRAM</a:t>
            </a:r>
            <a:r>
              <a:rPr lang="en-US" smtClean="0"/>
              <a:t> provides loan repayment assistance to physician assistants, social workers, nurses, and nurse practitioners. </a:t>
            </a:r>
          </a:p>
          <a:p>
            <a:pPr eaLnBrk="1" hangingPunct="1">
              <a:lnSpc>
                <a:spcPct val="150000"/>
              </a:lnSpc>
              <a:spcBef>
                <a:spcPct val="0"/>
              </a:spcBef>
            </a:pPr>
            <a:r>
              <a:rPr lang="en-US" smtClean="0"/>
              <a:t>Awards can be up to $10,000 a year for a three-year commitment. </a:t>
            </a:r>
          </a:p>
          <a:p>
            <a:pPr eaLnBrk="1" hangingPunct="1">
              <a:lnSpc>
                <a:spcPct val="150000"/>
              </a:lnSpc>
              <a:spcBef>
                <a:spcPct val="0"/>
              </a:spcBef>
            </a:pPr>
            <a:r>
              <a:rPr lang="en-US" smtClean="0"/>
              <a:t>Applications are accepted July through September. </a:t>
            </a:r>
          </a:p>
          <a:p>
            <a:pPr eaLnBrk="1" hangingPunct="1">
              <a:lnSpc>
                <a:spcPct val="150000"/>
              </a:lnSpc>
              <a:spcBef>
                <a:spcPct val="0"/>
              </a:spcBef>
            </a:pPr>
            <a:r>
              <a:rPr lang="en-US" smtClean="0"/>
              <a:t>More information is available at: </a:t>
            </a:r>
            <a:r>
              <a:rPr lang="en-US" smtClean="0">
                <a:hlinkClick r:id="rId4"/>
              </a:rPr>
              <a:t>https://www.mhec.state.md.us/financialaid/ProgramDescriptions/prog_larp.asp</a:t>
            </a:r>
            <a:r>
              <a:rPr lang="en-US" smtClean="0"/>
              <a:t> </a:t>
            </a:r>
          </a:p>
          <a:p>
            <a:pPr eaLnBrk="1" hangingPunct="1">
              <a:lnSpc>
                <a:spcPct val="150000"/>
              </a:lnSpc>
              <a:spcBef>
                <a:spcPct val="0"/>
              </a:spcBef>
            </a:pPr>
            <a:endParaRPr lang="en-US" smtClean="0"/>
          </a:p>
        </p:txBody>
      </p:sp>
      <p:sp>
        <p:nvSpPr>
          <p:cNvPr id="41987" name="Slide Number Placeholder 3"/>
          <p:cNvSpPr txBox="1">
            <a:spLocks noGrp="1"/>
          </p:cNvSpPr>
          <p:nvPr/>
        </p:nvSpPr>
        <p:spPr bwMode="auto">
          <a:xfrm>
            <a:off x="3970338" y="8829675"/>
            <a:ext cx="3038475" cy="465138"/>
          </a:xfrm>
          <a:prstGeom prst="rect">
            <a:avLst/>
          </a:prstGeom>
          <a:noFill/>
          <a:ln w="9525">
            <a:noFill/>
            <a:miter lim="800000"/>
            <a:headEnd/>
            <a:tailEnd/>
          </a:ln>
        </p:spPr>
        <p:txBody>
          <a:bodyPr lIns="93177" tIns="46589" rIns="93177" bIns="46589" anchor="b"/>
          <a:lstStyle/>
          <a:p>
            <a:pPr algn="r" defTabSz="931863"/>
            <a:fld id="{5848DDAB-BD7D-4E9D-B1E8-64CCD5C1626C}" type="slidenum">
              <a:rPr lang="en-US" sz="1200"/>
              <a:pPr algn="r" defTabSz="931863"/>
              <a:t>9</a:t>
            </a:fld>
            <a:endParaRPr lang="en-US" sz="1200"/>
          </a:p>
        </p:txBody>
      </p:sp>
    </p:spTree>
    <p:extLst>
      <p:ext uri="{BB962C8B-B14F-4D97-AF65-F5344CB8AC3E}">
        <p14:creationId xmlns:p14="http://schemas.microsoft.com/office/powerpoint/2010/main" val="20000219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A27537C-C307-4C02-83FD-0CFE13A5A861}" type="slidenum">
              <a:rPr lang="en-US" smtClean="0"/>
              <a:pPr>
                <a:defRPr/>
              </a:pPr>
              <a:t>11</a:t>
            </a:fld>
            <a:endParaRPr lang="en-US"/>
          </a:p>
        </p:txBody>
      </p:sp>
    </p:spTree>
    <p:extLst>
      <p:ext uri="{BB962C8B-B14F-4D97-AF65-F5344CB8AC3E}">
        <p14:creationId xmlns:p14="http://schemas.microsoft.com/office/powerpoint/2010/main" val="41848648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21BE155A-B524-433A-93C6-26884388EE10}" type="datetimeFigureOut">
              <a:rPr lang="en-US"/>
              <a:pPr>
                <a:defRPr/>
              </a:pPr>
              <a:t>8/4/2014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4D88C69-6CBD-46C9-AD81-5CED56971D6A}" type="slidenum">
              <a:rPr lang="en-US"/>
              <a:pPr>
                <a:defRPr/>
              </a:pPr>
              <a:t>‹#›</a:t>
            </a:fld>
            <a:endParaRPr lang="en-US"/>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2C44E546-9AF9-44F4-A1BA-32975BEAA18A}" type="datetimeFigureOut">
              <a:rPr lang="en-US"/>
              <a:pPr>
                <a:defRPr/>
              </a:pPr>
              <a:t>8/4/2014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8C0B395-3DE9-44F6-8C74-1B98B4AF174B}" type="slidenum">
              <a:rPr lang="en-US"/>
              <a:pPr>
                <a:defRPr/>
              </a:pPr>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59C1F84D-3C27-4762-99F9-0A91677CF138}" type="datetimeFigureOut">
              <a:rPr lang="en-US"/>
              <a:pPr>
                <a:defRPr/>
              </a:pPr>
              <a:t>8/4/2014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17B27CE-3E4D-4194-80F7-9F226E5761E3}" type="slidenum">
              <a:rPr lang="en-US"/>
              <a:pPr>
                <a:defRPr/>
              </a:pPr>
              <a:t>‹#›</a:t>
            </a:fld>
            <a:endParaRPr lang="en-US"/>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48200" y="1600200"/>
            <a:ext cx="4038600" cy="4525963"/>
          </a:xfrm>
        </p:spPr>
        <p:txBody>
          <a:bodyPr/>
          <a:lstStyle/>
          <a:p>
            <a:pPr lvl="0"/>
            <a:r>
              <a:rPr lang="en-US" noProof="0" smtClean="0"/>
              <a:t>Click icon to add chart</a:t>
            </a:r>
          </a:p>
        </p:txBody>
      </p:sp>
      <p:sp>
        <p:nvSpPr>
          <p:cNvPr id="5" name="Rectangle 4"/>
          <p:cNvSpPr>
            <a:spLocks noGrp="1" noChangeArrowheads="1"/>
          </p:cNvSpPr>
          <p:nvPr>
            <p:ph type="dt" sz="half" idx="10"/>
          </p:nvPr>
        </p:nvSpPr>
        <p:spPr>
          <a:ln/>
        </p:spPr>
        <p:txBody>
          <a:bodyPr/>
          <a:lstStyle>
            <a:lvl1pPr>
              <a:defRPr/>
            </a:lvl1pPr>
          </a:lstStyle>
          <a:p>
            <a:pPr>
              <a:defRPr/>
            </a:pPr>
            <a:fld id="{05AB92C8-2ED0-42B7-9545-91E8CED94F3B}" type="datetimeFigureOut">
              <a:rPr lang="en-US"/>
              <a:pPr>
                <a:defRPr/>
              </a:pPr>
              <a:t>8/4/2014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701DB02-3231-441C-9A20-109BB65E1417}" type="slidenum">
              <a:rPr lang="en-US"/>
              <a:pPr>
                <a:defRPr/>
              </a:pPr>
              <a:t>‹#›</a:t>
            </a:fld>
            <a:endParaRPr lang="en-US"/>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8CB60241-A3C0-4699-B28F-3A5DBEAFDDFF}" type="datetimeFigureOut">
              <a:rPr lang="en-US"/>
              <a:pPr>
                <a:defRPr/>
              </a:pPr>
              <a:t>8/4/2014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84ADD1C-CC39-48B9-9B25-27774699839B}" type="slidenum">
              <a:rPr lang="en-US"/>
              <a:pPr>
                <a:defRPr/>
              </a:pPr>
              <a:t>‹#›</a:t>
            </a:fld>
            <a:endParaRPr lang="en-US"/>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A3E808CC-5293-4478-8992-E97E06B68891}" type="datetimeFigureOut">
              <a:rPr lang="en-US"/>
              <a:pPr>
                <a:defRPr/>
              </a:pPr>
              <a:t>8/4/2014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E46B474-1657-4C96-91DD-5567FA8218E0}" type="slidenum">
              <a:rPr lang="en-US"/>
              <a:pPr>
                <a:defRPr/>
              </a:pPr>
              <a:t>‹#›</a:t>
            </a:fld>
            <a:endParaRPr lang="en-US"/>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BE679707-74C9-4C16-ABBF-D4EFFAC84422}" type="datetimeFigureOut">
              <a:rPr lang="en-US"/>
              <a:pPr>
                <a:defRPr/>
              </a:pPr>
              <a:t>8/4/2014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EA31462-2DAA-40FB-8480-720B831174F2}" type="slidenum">
              <a:rPr lang="en-US"/>
              <a:pPr>
                <a:defRPr/>
              </a:pPr>
              <a:t>‹#›</a:t>
            </a:fld>
            <a:endParaRPr lang="en-US"/>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E7CE098D-AC76-43C8-A4FA-12EBF688C5C9}" type="datetimeFigureOut">
              <a:rPr lang="en-US"/>
              <a:pPr>
                <a:defRPr/>
              </a:pPr>
              <a:t>8/4/2014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C873E42-7392-43DF-BC7B-5548990A2C7F}" type="slidenum">
              <a:rPr lang="en-US"/>
              <a:pPr>
                <a:defRPr/>
              </a:pPr>
              <a:t>‹#›</a:t>
            </a:fld>
            <a:endParaRPr lang="en-US"/>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F9A2F4B6-11C6-4A16-A5A9-B457B20BEFAA}" type="datetimeFigureOut">
              <a:rPr lang="en-US"/>
              <a:pPr>
                <a:defRPr/>
              </a:pPr>
              <a:t>8/4/2014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2A5E8C5-1325-4312-BB1A-21E9154751E3}" type="slidenum">
              <a:rPr lang="en-US"/>
              <a:pPr>
                <a:defRPr/>
              </a:pPr>
              <a:t>‹#›</a:t>
            </a:fld>
            <a:endParaRPr lang="en-US"/>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7AEB675A-8129-4795-BF75-C3CD9C0D6C8A}" type="datetimeFigureOut">
              <a:rPr lang="en-US"/>
              <a:pPr>
                <a:defRPr/>
              </a:pPr>
              <a:t>8/4/2014</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C8F07CD-C177-45FD-BA38-D3825F7525A6}" type="slidenum">
              <a:rPr lang="en-US"/>
              <a:pPr>
                <a:defRPr/>
              </a:pPr>
              <a:t>‹#›</a:t>
            </a:fld>
            <a:endParaRPr lang="en-US"/>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EDD678AD-6164-4100-9AC5-FE0D22ED8E2C}" type="datetimeFigureOut">
              <a:rPr lang="en-US"/>
              <a:pPr>
                <a:defRPr/>
              </a:pPr>
              <a:t>8/4/2014</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BE44AF6-F0FA-4EA5-AC65-8C495F43AA93}" type="slidenum">
              <a:rPr lang="en-US"/>
              <a:pPr>
                <a:defRPr/>
              </a:pPr>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BC449B9D-CF88-4AB9-A61A-E0AB4682715F}" type="datetimeFigureOut">
              <a:rPr lang="en-US"/>
              <a:pPr>
                <a:defRPr/>
              </a:pPr>
              <a:t>8/4/2014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C841D6D-9A65-4EFA-85D7-58CB6AA81B54}" type="slidenum">
              <a:rPr lang="en-US"/>
              <a:pPr>
                <a:defRPr/>
              </a:pPr>
              <a:t>‹#›</a:t>
            </a:fld>
            <a:endParaRPr lang="en-US"/>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96085C7-92FC-4D72-97B5-1BF607D329D0}" type="datetimeFigureOut">
              <a:rPr lang="en-US"/>
              <a:pPr>
                <a:defRPr/>
              </a:pPr>
              <a:t>8/4/2014</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2F65466-2BEA-49A3-A423-06E295B24B47}" type="slidenum">
              <a:rPr lang="en-US"/>
              <a:pPr>
                <a:defRPr/>
              </a:pPr>
              <a:t>‹#›</a:t>
            </a:fld>
            <a:endParaRPr lang="en-US"/>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EB47B2DD-095A-4D52-ADDB-7D39529EA71B}" type="datetimeFigureOut">
              <a:rPr lang="en-US"/>
              <a:pPr>
                <a:defRPr/>
              </a:pPr>
              <a:t>8/4/2014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5EAB8C7-9EF9-46AE-8CC7-B4D10979A329}" type="slidenum">
              <a:rPr lang="en-US"/>
              <a:pPr>
                <a:defRPr/>
              </a:pPr>
              <a:t>‹#›</a:t>
            </a:fld>
            <a:endParaRPr lang="en-US"/>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87F67C2-4678-4F72-A552-871EB3BB7001}" type="datetimeFigureOut">
              <a:rPr lang="en-US"/>
              <a:pPr>
                <a:defRPr/>
              </a:pPr>
              <a:t>8/4/2014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7DF2BA7-0E7A-4C93-AD60-18673A6ABDFF}" type="slidenum">
              <a:rPr lang="en-US"/>
              <a:pPr>
                <a:defRPr/>
              </a:pPr>
              <a:t>‹#›</a:t>
            </a:fld>
            <a:endParaRPr lang="en-US"/>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9984565-8E04-4E41-A02C-3176118C518C}" type="datetimeFigureOut">
              <a:rPr lang="en-US"/>
              <a:pPr>
                <a:defRPr/>
              </a:pPr>
              <a:t>8/4/2014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4CC53CA-4A3A-4B17-AB0D-602206CE7B01}" type="slidenum">
              <a:rPr lang="en-US"/>
              <a:pPr>
                <a:defRPr/>
              </a:pPr>
              <a:t>‹#›</a:t>
            </a:fld>
            <a:endParaRPr lang="en-US"/>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A0E9429E-B0ED-4EBE-99B7-E80FA667462F}" type="datetimeFigureOut">
              <a:rPr lang="en-US"/>
              <a:pPr>
                <a:defRPr/>
              </a:pPr>
              <a:t>8/4/2014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837D741-45BF-4285-89DC-3DB19F1A0B16}" type="slidenum">
              <a:rPr lang="en-US"/>
              <a:pPr>
                <a:defRPr/>
              </a:pPr>
              <a:t>‹#›</a:t>
            </a:fld>
            <a:endParaRPr lang="en-US"/>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48200" y="1600200"/>
            <a:ext cx="4038600" cy="4525963"/>
          </a:xfrm>
        </p:spPr>
        <p:txBody>
          <a:bodyPr/>
          <a:lstStyle/>
          <a:p>
            <a:pPr lvl="0"/>
            <a:r>
              <a:rPr lang="en-US" noProof="0" smtClean="0"/>
              <a:t>Click icon to add chart</a:t>
            </a:r>
          </a:p>
        </p:txBody>
      </p:sp>
      <p:sp>
        <p:nvSpPr>
          <p:cNvPr id="5" name="Rectangle 4"/>
          <p:cNvSpPr>
            <a:spLocks noGrp="1" noChangeArrowheads="1"/>
          </p:cNvSpPr>
          <p:nvPr>
            <p:ph type="dt" sz="half" idx="10"/>
          </p:nvPr>
        </p:nvSpPr>
        <p:spPr>
          <a:ln/>
        </p:spPr>
        <p:txBody>
          <a:bodyPr/>
          <a:lstStyle>
            <a:lvl1pPr>
              <a:defRPr/>
            </a:lvl1pPr>
          </a:lstStyle>
          <a:p>
            <a:pPr>
              <a:defRPr/>
            </a:pPr>
            <a:fld id="{F89B55AB-FF06-483F-94FA-920195084409}" type="datetimeFigureOut">
              <a:rPr lang="en-US"/>
              <a:pPr>
                <a:defRPr/>
              </a:pPr>
              <a:t>8/4/2014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6CEE581-3C51-473E-8CB9-324D52D71698}" type="slidenum">
              <a:rPr lang="en-US"/>
              <a:pPr>
                <a:defRPr/>
              </a:pPr>
              <a:t>‹#›</a:t>
            </a:fld>
            <a:endParaRPr lang="en-US"/>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4385F2AB-758A-420A-87A2-756B7F3230D0}" type="datetimeFigureOut">
              <a:rPr lang="en-US"/>
              <a:pPr>
                <a:defRPr/>
              </a:pPr>
              <a:t>8/4/2014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EE29D6B-FE6F-4CDD-9FB6-5868C95CB8C0}" type="slidenum">
              <a:rPr lang="en-US"/>
              <a:pPr>
                <a:defRPr/>
              </a:pPr>
              <a:t>‹#›</a:t>
            </a:fld>
            <a:endParaRPr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78823D9A-3BA7-4024-90DE-C9A58229D730}" type="datetimeFigureOut">
              <a:rPr lang="en-US"/>
              <a:pPr>
                <a:defRPr/>
              </a:pPr>
              <a:t>8/4/2014</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0F09FBB-7BC1-442D-B25C-36D71C08F60C}" type="slidenum">
              <a:rPr lang="en-US"/>
              <a:pPr>
                <a:defRPr/>
              </a:pPr>
              <a:t>‹#›</a:t>
            </a:fld>
            <a:endParaRPr 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6A44AE37-9356-46DC-B697-1D3AE60B08EB}" type="datetimeFigureOut">
              <a:rPr lang="en-US"/>
              <a:pPr>
                <a:defRPr/>
              </a:pPr>
              <a:t>8/4/2014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F2C8F14-0453-4AB2-B87E-D2AE23B08A43}" type="slidenum">
              <a:rPr lang="en-US"/>
              <a:pPr>
                <a:defRPr/>
              </a:pPr>
              <a:t>‹#›</a:t>
            </a:fld>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FBBF1349-DC50-4755-AFB0-A3B78D3F6131}" type="datetimeFigureOut">
              <a:rPr lang="en-US"/>
              <a:pPr>
                <a:defRPr/>
              </a:pPr>
              <a:t>8/4/2014</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BE8993D6-7662-4BD5-B5CA-71BF845CCED0}" type="slidenum">
              <a:rPr lang="en-US"/>
              <a:pPr>
                <a:defRPr/>
              </a:pPr>
              <a:t>‹#›</a:t>
            </a:fld>
            <a:endParaRPr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C9EE36F9-DD5B-4B78-A376-29C2BE4F25A7}" type="datetimeFigureOut">
              <a:rPr lang="en-US"/>
              <a:pPr>
                <a:defRPr/>
              </a:pPr>
              <a:t>8/4/2014</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AD32FD0-E036-4AF4-ABE4-A4C0436810FC}" type="slidenum">
              <a:rPr lang="en-US"/>
              <a:pPr>
                <a:defRPr/>
              </a:pPr>
              <a:t>‹#›</a:t>
            </a:fld>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710BA51-7120-4254-BD07-48DF7ED36933}" type="datetimeFigureOut">
              <a:rPr lang="en-US"/>
              <a:pPr>
                <a:defRPr/>
              </a:pPr>
              <a:t>8/4/2014</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DC9C0FC-C640-4AB2-B354-417D57B91396}" type="slidenum">
              <a:rPr lang="en-US"/>
              <a:pPr>
                <a:defRPr/>
              </a:pPr>
              <a:t>‹#›</a:t>
            </a:fld>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D1F992C-8753-411D-B34A-7F76F9843219}" type="datetimeFigureOut">
              <a:rPr lang="en-US"/>
              <a:pPr>
                <a:defRPr/>
              </a:pPr>
              <a:t>8/4/2014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9D92E14-F87B-4F5C-A41F-4C3B484B1D8A}" type="slidenum">
              <a:rPr lang="en-US"/>
              <a:pPr>
                <a:defRPr/>
              </a:pPr>
              <a:t>‹#›</a:t>
            </a:fld>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CD69EBAE-4464-402A-BBC0-B22C3D4276E2}" type="datetimeFigureOut">
              <a:rPr lang="en-US"/>
              <a:pPr>
                <a:defRPr/>
              </a:pPr>
              <a:t>8/4/2014</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A6CF942-9322-489B-A8DE-96CDF7B7A798}" type="slidenum">
              <a:rPr lang="en-US"/>
              <a:pPr>
                <a:defRPr/>
              </a:pPr>
              <a:t>‹#›</a:t>
            </a:fld>
            <a:endParaRPr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image" Target="../media/image2.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400" b="0">
                <a:solidFill>
                  <a:srgbClr val="000000"/>
                </a:solidFill>
                <a:latin typeface="Arial" charset="0"/>
                <a:cs typeface="+mn-cs"/>
              </a:defRPr>
            </a:lvl1pPr>
          </a:lstStyle>
          <a:p>
            <a:pPr>
              <a:defRPr/>
            </a:pPr>
            <a:fld id="{CC18FAE3-0391-40A8-86ED-F8BCAB2B4A24}" type="datetimeFigureOut">
              <a:rPr lang="en-US"/>
              <a:pPr>
                <a:defRPr/>
              </a:pPr>
              <a:t>8/4/2014</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a:solidFill>
                  <a:srgbClr val="000000"/>
                </a:solidFill>
                <a:latin typeface="Arial" charset="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b="0">
                <a:solidFill>
                  <a:srgbClr val="000000"/>
                </a:solidFill>
                <a:latin typeface="Arial" charset="0"/>
                <a:cs typeface="+mn-cs"/>
              </a:defRPr>
            </a:lvl1pPr>
          </a:lstStyle>
          <a:p>
            <a:pPr>
              <a:defRPr/>
            </a:pPr>
            <a:fld id="{EBD67F25-B6A3-4F8B-9E1E-823741871C3E}" type="slidenum">
              <a:rPr lang="en-US"/>
              <a:pPr>
                <a:defRPr/>
              </a:pPr>
              <a:t>‹#›</a:t>
            </a:fld>
            <a:endParaRPr lang="en-US"/>
          </a:p>
        </p:txBody>
      </p:sp>
      <p:grpSp>
        <p:nvGrpSpPr>
          <p:cNvPr id="1031" name="Group 7"/>
          <p:cNvGrpSpPr>
            <a:grpSpLocks/>
          </p:cNvGrpSpPr>
          <p:nvPr/>
        </p:nvGrpSpPr>
        <p:grpSpPr bwMode="auto">
          <a:xfrm>
            <a:off x="0" y="5638800"/>
            <a:ext cx="9144000" cy="1219200"/>
            <a:chOff x="0" y="0"/>
            <a:chExt cx="5760" cy="768"/>
          </a:xfrm>
        </p:grpSpPr>
        <p:pic>
          <p:nvPicPr>
            <p:cNvPr id="1032" name="Picture 8"/>
            <p:cNvPicPr>
              <a:picLocks noChangeAspect="1" noChangeArrowheads="1"/>
            </p:cNvPicPr>
            <p:nvPr/>
          </p:nvPicPr>
          <p:blipFill>
            <a:blip r:embed="rId15"/>
            <a:srcRect/>
            <a:stretch>
              <a:fillRect/>
            </a:stretch>
          </p:blipFill>
          <p:spPr bwMode="auto">
            <a:xfrm>
              <a:off x="4080" y="0"/>
              <a:ext cx="1680" cy="570"/>
            </a:xfrm>
            <a:prstGeom prst="rect">
              <a:avLst/>
            </a:prstGeom>
            <a:noFill/>
            <a:ln w="9525">
              <a:noFill/>
              <a:miter lim="800000"/>
              <a:headEnd/>
              <a:tailEnd/>
            </a:ln>
          </p:spPr>
        </p:pic>
        <p:pic>
          <p:nvPicPr>
            <p:cNvPr id="1033" name="Picture 9"/>
            <p:cNvPicPr>
              <a:picLocks noChangeAspect="1" noChangeArrowheads="1"/>
            </p:cNvPicPr>
            <p:nvPr/>
          </p:nvPicPr>
          <p:blipFill>
            <a:blip r:embed="rId16"/>
            <a:srcRect/>
            <a:stretch>
              <a:fillRect/>
            </a:stretch>
          </p:blipFill>
          <p:spPr bwMode="auto">
            <a:xfrm>
              <a:off x="4080" y="564"/>
              <a:ext cx="1680" cy="204"/>
            </a:xfrm>
            <a:prstGeom prst="rect">
              <a:avLst/>
            </a:prstGeom>
            <a:noFill/>
            <a:ln w="9525">
              <a:noFill/>
              <a:miter lim="800000"/>
              <a:headEnd/>
              <a:tailEnd/>
            </a:ln>
          </p:spPr>
        </p:pic>
        <p:pic>
          <p:nvPicPr>
            <p:cNvPr id="1034" name="Picture 10"/>
            <p:cNvPicPr>
              <a:picLocks noChangeAspect="1" noChangeArrowheads="1"/>
            </p:cNvPicPr>
            <p:nvPr/>
          </p:nvPicPr>
          <p:blipFill>
            <a:blip r:embed="rId15"/>
            <a:srcRect r="98285"/>
            <a:stretch>
              <a:fillRect/>
            </a:stretch>
          </p:blipFill>
          <p:spPr bwMode="auto">
            <a:xfrm>
              <a:off x="0" y="0"/>
              <a:ext cx="4080" cy="570"/>
            </a:xfrm>
            <a:prstGeom prst="rect">
              <a:avLst/>
            </a:prstGeom>
            <a:noFill/>
            <a:ln w="9525">
              <a:noFill/>
              <a:miter lim="800000"/>
              <a:headEnd/>
              <a:tailEnd/>
            </a:ln>
          </p:spPr>
        </p:pic>
        <p:pic>
          <p:nvPicPr>
            <p:cNvPr id="1035" name="Picture 11"/>
            <p:cNvPicPr>
              <a:picLocks noChangeAspect="1" noChangeArrowheads="1"/>
            </p:cNvPicPr>
            <p:nvPr/>
          </p:nvPicPr>
          <p:blipFill>
            <a:blip r:embed="rId16"/>
            <a:srcRect l="92575"/>
            <a:stretch>
              <a:fillRect/>
            </a:stretch>
          </p:blipFill>
          <p:spPr bwMode="auto">
            <a:xfrm>
              <a:off x="0" y="564"/>
              <a:ext cx="4080" cy="204"/>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687" r:id="rId1"/>
    <p:sldLayoutId id="2147483686" r:id="rId2"/>
    <p:sldLayoutId id="2147483685" r:id="rId3"/>
    <p:sldLayoutId id="2147483684" r:id="rId4"/>
    <p:sldLayoutId id="2147483683" r:id="rId5"/>
    <p:sldLayoutId id="2147483682" r:id="rId6"/>
    <p:sldLayoutId id="2147483681" r:id="rId7"/>
    <p:sldLayoutId id="2147483680" r:id="rId8"/>
    <p:sldLayoutId id="2147483679" r:id="rId9"/>
    <p:sldLayoutId id="2147483678" r:id="rId10"/>
    <p:sldLayoutId id="2147483677" r:id="rId11"/>
    <p:sldLayoutId id="2147483676" r:id="rId12"/>
    <p:sldLayoutId id="2147483675" r:id="rId13"/>
  </p:sldLayoutIdLst>
  <p:transition>
    <p:fade/>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eaLnBrk="1" fontAlgn="base" hangingPunct="1">
        <a:spcBef>
          <a:spcPct val="0"/>
        </a:spcBef>
        <a:spcAft>
          <a:spcPct val="0"/>
        </a:spcAft>
        <a:defRPr sz="4400">
          <a:solidFill>
            <a:schemeClr val="tx2"/>
          </a:solidFill>
          <a:latin typeface="Arial" charset="0"/>
          <a:cs typeface="Arial" charset="0"/>
        </a:defRPr>
      </a:lvl6pPr>
      <a:lvl7pPr marL="914400" algn="ctr" rtl="0" eaLnBrk="1" fontAlgn="base" hangingPunct="1">
        <a:spcBef>
          <a:spcPct val="0"/>
        </a:spcBef>
        <a:spcAft>
          <a:spcPct val="0"/>
        </a:spcAft>
        <a:defRPr sz="4400">
          <a:solidFill>
            <a:schemeClr val="tx2"/>
          </a:solidFill>
          <a:latin typeface="Arial" charset="0"/>
          <a:cs typeface="Arial" charset="0"/>
        </a:defRPr>
      </a:lvl7pPr>
      <a:lvl8pPr marL="1371600" algn="ctr" rtl="0" eaLnBrk="1" fontAlgn="base" hangingPunct="1">
        <a:spcBef>
          <a:spcPct val="0"/>
        </a:spcBef>
        <a:spcAft>
          <a:spcPct val="0"/>
        </a:spcAft>
        <a:defRPr sz="4400">
          <a:solidFill>
            <a:schemeClr val="tx2"/>
          </a:solidFill>
          <a:latin typeface="Arial" charset="0"/>
          <a:cs typeface="Arial" charset="0"/>
        </a:defRPr>
      </a:lvl8pPr>
      <a:lvl9pPr marL="1828800" algn="ctr"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536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400" b="0">
                <a:solidFill>
                  <a:srgbClr val="000000"/>
                </a:solidFill>
                <a:latin typeface="Arial" charset="0"/>
                <a:cs typeface="+mn-cs"/>
              </a:defRPr>
            </a:lvl1pPr>
          </a:lstStyle>
          <a:p>
            <a:pPr>
              <a:defRPr/>
            </a:pPr>
            <a:fld id="{600CA489-EB75-4183-B4BE-BF06C36765A5}" type="datetimeFigureOut">
              <a:rPr lang="en-US"/>
              <a:pPr>
                <a:defRPr/>
              </a:pPr>
              <a:t>8/4/2014</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b="0">
                <a:solidFill>
                  <a:srgbClr val="000000"/>
                </a:solidFill>
                <a:latin typeface="Arial" charset="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b="0">
                <a:solidFill>
                  <a:srgbClr val="000000"/>
                </a:solidFill>
                <a:latin typeface="Arial" charset="0"/>
                <a:cs typeface="+mn-cs"/>
              </a:defRPr>
            </a:lvl1pPr>
          </a:lstStyle>
          <a:p>
            <a:pPr>
              <a:defRPr/>
            </a:pPr>
            <a:fld id="{506EB98B-9A14-41BF-8E48-DEFD6AE7A499}" type="slidenum">
              <a:rPr lang="en-US"/>
              <a:pPr>
                <a:defRPr/>
              </a:pPr>
              <a:t>‹#›</a:t>
            </a:fld>
            <a:endParaRPr lang="en-US"/>
          </a:p>
        </p:txBody>
      </p:sp>
      <p:grpSp>
        <p:nvGrpSpPr>
          <p:cNvPr id="15367" name="Group 7"/>
          <p:cNvGrpSpPr>
            <a:grpSpLocks/>
          </p:cNvGrpSpPr>
          <p:nvPr/>
        </p:nvGrpSpPr>
        <p:grpSpPr bwMode="auto">
          <a:xfrm>
            <a:off x="0" y="5638800"/>
            <a:ext cx="9144000" cy="1219200"/>
            <a:chOff x="0" y="0"/>
            <a:chExt cx="5760" cy="768"/>
          </a:xfrm>
        </p:grpSpPr>
        <p:pic>
          <p:nvPicPr>
            <p:cNvPr id="15368" name="Picture 8"/>
            <p:cNvPicPr>
              <a:picLocks noChangeAspect="1" noChangeArrowheads="1"/>
            </p:cNvPicPr>
            <p:nvPr/>
          </p:nvPicPr>
          <p:blipFill>
            <a:blip r:embed="rId15"/>
            <a:srcRect/>
            <a:stretch>
              <a:fillRect/>
            </a:stretch>
          </p:blipFill>
          <p:spPr bwMode="auto">
            <a:xfrm>
              <a:off x="4080" y="0"/>
              <a:ext cx="1680" cy="570"/>
            </a:xfrm>
            <a:prstGeom prst="rect">
              <a:avLst/>
            </a:prstGeom>
            <a:noFill/>
            <a:ln w="9525">
              <a:noFill/>
              <a:miter lim="800000"/>
              <a:headEnd/>
              <a:tailEnd/>
            </a:ln>
          </p:spPr>
        </p:pic>
        <p:pic>
          <p:nvPicPr>
            <p:cNvPr id="15369" name="Picture 9"/>
            <p:cNvPicPr>
              <a:picLocks noChangeAspect="1" noChangeArrowheads="1"/>
            </p:cNvPicPr>
            <p:nvPr/>
          </p:nvPicPr>
          <p:blipFill>
            <a:blip r:embed="rId16"/>
            <a:srcRect/>
            <a:stretch>
              <a:fillRect/>
            </a:stretch>
          </p:blipFill>
          <p:spPr bwMode="auto">
            <a:xfrm>
              <a:off x="4080" y="564"/>
              <a:ext cx="1680" cy="204"/>
            </a:xfrm>
            <a:prstGeom prst="rect">
              <a:avLst/>
            </a:prstGeom>
            <a:noFill/>
            <a:ln w="9525">
              <a:noFill/>
              <a:miter lim="800000"/>
              <a:headEnd/>
              <a:tailEnd/>
            </a:ln>
          </p:spPr>
        </p:pic>
        <p:pic>
          <p:nvPicPr>
            <p:cNvPr id="15370" name="Picture 10"/>
            <p:cNvPicPr>
              <a:picLocks noChangeAspect="1" noChangeArrowheads="1"/>
            </p:cNvPicPr>
            <p:nvPr/>
          </p:nvPicPr>
          <p:blipFill>
            <a:blip r:embed="rId15"/>
            <a:srcRect r="98285"/>
            <a:stretch>
              <a:fillRect/>
            </a:stretch>
          </p:blipFill>
          <p:spPr bwMode="auto">
            <a:xfrm>
              <a:off x="0" y="0"/>
              <a:ext cx="4080" cy="570"/>
            </a:xfrm>
            <a:prstGeom prst="rect">
              <a:avLst/>
            </a:prstGeom>
            <a:noFill/>
            <a:ln w="9525">
              <a:noFill/>
              <a:miter lim="800000"/>
              <a:headEnd/>
              <a:tailEnd/>
            </a:ln>
          </p:spPr>
        </p:pic>
        <p:pic>
          <p:nvPicPr>
            <p:cNvPr id="15371" name="Picture 11"/>
            <p:cNvPicPr>
              <a:picLocks noChangeAspect="1" noChangeArrowheads="1"/>
            </p:cNvPicPr>
            <p:nvPr/>
          </p:nvPicPr>
          <p:blipFill>
            <a:blip r:embed="rId16"/>
            <a:srcRect l="92575"/>
            <a:stretch>
              <a:fillRect/>
            </a:stretch>
          </p:blipFill>
          <p:spPr bwMode="auto">
            <a:xfrm>
              <a:off x="0" y="564"/>
              <a:ext cx="4080" cy="204"/>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700" r:id="rId1"/>
    <p:sldLayoutId id="2147483699" r:id="rId2"/>
    <p:sldLayoutId id="2147483698" r:id="rId3"/>
    <p:sldLayoutId id="2147483697" r:id="rId4"/>
    <p:sldLayoutId id="2147483696" r:id="rId5"/>
    <p:sldLayoutId id="2147483695" r:id="rId6"/>
    <p:sldLayoutId id="2147483694" r:id="rId7"/>
    <p:sldLayoutId id="2147483693" r:id="rId8"/>
    <p:sldLayoutId id="2147483692" r:id="rId9"/>
    <p:sldLayoutId id="2147483691" r:id="rId10"/>
    <p:sldLayoutId id="2147483690" r:id="rId11"/>
    <p:sldLayoutId id="2147483689" r:id="rId12"/>
    <p:sldLayoutId id="2147483688" r:id="rId13"/>
  </p:sldLayoutIdLst>
  <p:transition>
    <p:fade/>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eaLnBrk="1" fontAlgn="base" hangingPunct="1">
        <a:spcBef>
          <a:spcPct val="0"/>
        </a:spcBef>
        <a:spcAft>
          <a:spcPct val="0"/>
        </a:spcAft>
        <a:defRPr sz="4400">
          <a:solidFill>
            <a:schemeClr val="tx2"/>
          </a:solidFill>
          <a:latin typeface="Arial" charset="0"/>
          <a:cs typeface="Arial" charset="0"/>
        </a:defRPr>
      </a:lvl6pPr>
      <a:lvl7pPr marL="914400" algn="ctr" rtl="0" eaLnBrk="1" fontAlgn="base" hangingPunct="1">
        <a:spcBef>
          <a:spcPct val="0"/>
        </a:spcBef>
        <a:spcAft>
          <a:spcPct val="0"/>
        </a:spcAft>
        <a:defRPr sz="4400">
          <a:solidFill>
            <a:schemeClr val="tx2"/>
          </a:solidFill>
          <a:latin typeface="Arial" charset="0"/>
          <a:cs typeface="Arial" charset="0"/>
        </a:defRPr>
      </a:lvl7pPr>
      <a:lvl8pPr marL="1371600" algn="ctr" rtl="0" eaLnBrk="1" fontAlgn="base" hangingPunct="1">
        <a:spcBef>
          <a:spcPct val="0"/>
        </a:spcBef>
        <a:spcAft>
          <a:spcPct val="0"/>
        </a:spcAft>
        <a:defRPr sz="4400">
          <a:solidFill>
            <a:schemeClr val="tx2"/>
          </a:solidFill>
          <a:latin typeface="Arial" charset="0"/>
          <a:cs typeface="Arial" charset="0"/>
        </a:defRPr>
      </a:lvl8pPr>
      <a:lvl9pPr marL="1828800" algn="ctr"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mhec.state.md.us/financialaid/ProgramDescriptions/prog_larp.asp" TargetMode="Externa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oit-msdn-sp3:81/healthenterprisezones/Pages/INCENTIVES-AND-RESOURCES.aspx"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4.jp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jp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wmf"/><Relationship Id="rId1" Type="http://schemas.openxmlformats.org/officeDocument/2006/relationships/slideLayout" Target="../slideLayouts/slideLayout13.xml"/><Relationship Id="rId4" Type="http://schemas.openxmlformats.org/officeDocument/2006/relationships/image" Target="../media/image4.jp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4.jpg"/><Relationship Id="rId5" Type="http://schemas.openxmlformats.org/officeDocument/2006/relationships/image" Target="../media/image3.jpeg"/><Relationship Id="rId4" Type="http://schemas.openxmlformats.org/officeDocument/2006/relationships/hyperlink" Target="http://hsia.dhmh.maryland.gov/opca/SitePages/pco-larp.asp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ctrTitle"/>
          </p:nvPr>
        </p:nvSpPr>
        <p:spPr>
          <a:xfrm>
            <a:off x="685800" y="1143000"/>
            <a:ext cx="7772400" cy="1470025"/>
          </a:xfrm>
        </p:spPr>
        <p:txBody>
          <a:bodyPr/>
          <a:lstStyle/>
          <a:p>
            <a:pPr eaLnBrk="1" hangingPunct="1"/>
            <a:r>
              <a:rPr lang="en-US" sz="4000" b="1" smtClean="0"/>
              <a:t>Health Enterprise Zone</a:t>
            </a:r>
            <a:br>
              <a:rPr lang="en-US" sz="4000" b="1" smtClean="0"/>
            </a:br>
            <a:r>
              <a:rPr lang="en-US" sz="4000" b="1" smtClean="0"/>
              <a:t/>
            </a:r>
            <a:br>
              <a:rPr lang="en-US" sz="4000" b="1" smtClean="0"/>
            </a:br>
            <a:r>
              <a:rPr lang="en-US" sz="3600" b="1" smtClean="0"/>
              <a:t>Workforce Incentives</a:t>
            </a:r>
          </a:p>
        </p:txBody>
      </p:sp>
      <p:sp>
        <p:nvSpPr>
          <p:cNvPr id="31746" name="Subtitle 2"/>
          <p:cNvSpPr>
            <a:spLocks noGrp="1"/>
          </p:cNvSpPr>
          <p:nvPr>
            <p:ph type="subTitle" idx="1"/>
          </p:nvPr>
        </p:nvSpPr>
        <p:spPr/>
        <p:txBody>
          <a:bodyPr/>
          <a:lstStyle/>
          <a:p>
            <a:pPr eaLnBrk="1" hangingPunct="1"/>
            <a:r>
              <a:rPr lang="en-US" sz="2000" dirty="0" smtClean="0"/>
              <a:t>Maryland Department of Health and Mental Hygiene</a:t>
            </a:r>
          </a:p>
          <a:p>
            <a:pPr eaLnBrk="1" hangingPunct="1"/>
            <a:r>
              <a:rPr lang="en-US" sz="2000" dirty="0" smtClean="0"/>
              <a:t>Maryland Community Health Resources Commission</a:t>
            </a:r>
          </a:p>
          <a:p>
            <a:pPr eaLnBrk="1" hangingPunct="1"/>
            <a:endParaRPr lang="en-US" dirty="0" smtClean="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5575" y="5638800"/>
            <a:ext cx="1884218" cy="1219200"/>
          </a:xfrm>
          <a:prstGeom prst="rect">
            <a:avLst/>
          </a:prstGeom>
        </p:spPr>
      </p:pic>
      <p:sp>
        <p:nvSpPr>
          <p:cNvPr id="3" name="AutoShape 2" descr="Displaying MCHRC High Resolution LOGO.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53000" y="5975491"/>
            <a:ext cx="1844040" cy="923544"/>
          </a:xfrm>
          <a:prstGeom prst="rect">
            <a:avLst/>
          </a:prstGeom>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p:txBody>
          <a:bodyPr/>
          <a:lstStyle/>
          <a:p>
            <a:pPr eaLnBrk="1" hangingPunct="1"/>
            <a:r>
              <a:rPr lang="en-US" sz="3000" b="1" dirty="0" smtClean="0"/>
              <a:t>HEZ Incentives: Loan Repayment</a:t>
            </a:r>
          </a:p>
        </p:txBody>
      </p:sp>
      <p:sp>
        <p:nvSpPr>
          <p:cNvPr id="43010" name="Rectangle 3"/>
          <p:cNvSpPr>
            <a:spLocks noGrp="1" noChangeArrowheads="1"/>
          </p:cNvSpPr>
          <p:nvPr>
            <p:ph type="body" idx="1"/>
          </p:nvPr>
        </p:nvSpPr>
        <p:spPr>
          <a:xfrm>
            <a:off x="457200" y="1219200"/>
            <a:ext cx="8229600" cy="4906963"/>
          </a:xfrm>
        </p:spPr>
        <p:txBody>
          <a:bodyPr/>
          <a:lstStyle/>
          <a:p>
            <a:pPr eaLnBrk="1" hangingPunct="1">
              <a:lnSpc>
                <a:spcPct val="150000"/>
              </a:lnSpc>
              <a:buFontTx/>
              <a:buNone/>
            </a:pPr>
            <a:r>
              <a:rPr lang="en-US" sz="1800" b="1" dirty="0" smtClean="0"/>
              <a:t>JANET L. HOFFMAN LOAN ASSISTANCE REPAYMENT PROGRAM</a:t>
            </a:r>
            <a:r>
              <a:rPr lang="en-US" sz="1800" dirty="0" smtClean="0"/>
              <a:t> </a:t>
            </a:r>
          </a:p>
          <a:p>
            <a:pPr lvl="1" eaLnBrk="1" hangingPunct="1">
              <a:lnSpc>
                <a:spcPct val="150000"/>
              </a:lnSpc>
            </a:pPr>
            <a:r>
              <a:rPr lang="en-US" sz="1800" dirty="0" smtClean="0"/>
              <a:t>Eligible physician assistants, social workers, nurses, and nurse practitioners. </a:t>
            </a:r>
          </a:p>
          <a:p>
            <a:pPr lvl="1" eaLnBrk="1" hangingPunct="1">
              <a:lnSpc>
                <a:spcPct val="150000"/>
              </a:lnSpc>
            </a:pPr>
            <a:r>
              <a:rPr lang="en-US" sz="1800" dirty="0" smtClean="0"/>
              <a:t>Awards can be up to $10,000 a year for a three-year commitment. </a:t>
            </a:r>
          </a:p>
          <a:p>
            <a:pPr lvl="1" eaLnBrk="1" hangingPunct="1">
              <a:lnSpc>
                <a:spcPct val="150000"/>
              </a:lnSpc>
            </a:pPr>
            <a:r>
              <a:rPr lang="en-US" sz="1800" dirty="0" smtClean="0"/>
              <a:t>Applications are accepted from July 1- September 30 (application cycle is open NOW)</a:t>
            </a:r>
          </a:p>
          <a:p>
            <a:pPr marL="457200" lvl="1" indent="0" eaLnBrk="1" hangingPunct="1">
              <a:lnSpc>
                <a:spcPct val="150000"/>
              </a:lnSpc>
              <a:buNone/>
            </a:pPr>
            <a:endParaRPr lang="en-US" sz="1800" dirty="0" smtClean="0"/>
          </a:p>
          <a:p>
            <a:pPr lvl="1" eaLnBrk="1" hangingPunct="1">
              <a:lnSpc>
                <a:spcPct val="150000"/>
              </a:lnSpc>
              <a:buFontTx/>
              <a:buNone/>
            </a:pPr>
            <a:r>
              <a:rPr lang="en-US" sz="1600" i="1" dirty="0" smtClean="0"/>
              <a:t>More information is available at:</a:t>
            </a:r>
            <a:r>
              <a:rPr lang="en-US" sz="1600" dirty="0" smtClean="0"/>
              <a:t> </a:t>
            </a:r>
            <a:r>
              <a:rPr lang="en-US" sz="1600" dirty="0" smtClean="0">
                <a:hlinkClick r:id="rId2"/>
              </a:rPr>
              <a:t>https://www.mhec.state.md.us/financialaid/ProgramDescriptions/prog_larp.asp</a:t>
            </a:r>
            <a:r>
              <a:rPr lang="en-US" sz="1600" dirty="0" smtClean="0"/>
              <a:t> </a:t>
            </a:r>
          </a:p>
          <a:p>
            <a:pPr lvl="1" eaLnBrk="1" hangingPunct="1">
              <a:lnSpc>
                <a:spcPct val="150000"/>
              </a:lnSpc>
            </a:pPr>
            <a:endParaRPr lang="en-US" sz="1600" dirty="0" smtClean="0"/>
          </a:p>
          <a:p>
            <a:pPr eaLnBrk="1" hangingPunct="1">
              <a:lnSpc>
                <a:spcPct val="80000"/>
              </a:lnSpc>
            </a:pPr>
            <a:endParaRPr lang="en-US" sz="1800" dirty="0" smtClean="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 y="5638800"/>
            <a:ext cx="1884218" cy="1219200"/>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53000" y="5934456"/>
            <a:ext cx="1844040" cy="923544"/>
          </a:xfrm>
          <a:prstGeom prst="rect">
            <a:avLst/>
          </a:prstGeom>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a:lstStyle/>
          <a:p>
            <a:pPr fontAlgn="ctr"/>
            <a:r>
              <a:rPr lang="en-US" sz="2800" dirty="0"/>
              <a:t>HEZ funds </a:t>
            </a:r>
            <a:r>
              <a:rPr lang="en-US" sz="2800" dirty="0" smtClean="0"/>
              <a:t>can be used </a:t>
            </a:r>
            <a:r>
              <a:rPr lang="en-US" sz="2800" dirty="0"/>
              <a:t>to support </a:t>
            </a:r>
            <a:r>
              <a:rPr lang="en-US" sz="2800" dirty="0" smtClean="0"/>
              <a:t>incentive payments (hiring bonuses)</a:t>
            </a:r>
          </a:p>
          <a:p>
            <a:pPr fontAlgn="ctr"/>
            <a:r>
              <a:rPr lang="en-US" sz="2800" dirty="0" smtClean="0"/>
              <a:t>Payments can be supported by re-allocating existing budget (via a grant modification request) or request in future HEZ budgets (years three and four)</a:t>
            </a:r>
          </a:p>
          <a:p>
            <a:pPr fontAlgn="ctr"/>
            <a:r>
              <a:rPr lang="en-US" sz="2800" dirty="0" smtClean="0"/>
              <a:t>Grant modification must be approved by CHRC</a:t>
            </a:r>
          </a:p>
          <a:p>
            <a:pPr fontAlgn="ctr"/>
            <a:r>
              <a:rPr lang="en-US" sz="2800" dirty="0" smtClean="0"/>
              <a:t>HEZ Practitioners will be held to statutory requirements (i.e. Cultural competency, must accept Medicare/Medicaid etc.)</a:t>
            </a:r>
            <a:endParaRPr lang="en-US" sz="2800" dirty="0"/>
          </a:p>
          <a:p>
            <a:endParaRPr lang="en-US" sz="2800" dirty="0"/>
          </a:p>
        </p:txBody>
      </p:sp>
      <p:sp>
        <p:nvSpPr>
          <p:cNvPr id="4" name="Rectangle 2"/>
          <p:cNvSpPr>
            <a:spLocks noGrp="1" noChangeArrowheads="1"/>
          </p:cNvSpPr>
          <p:nvPr>
            <p:ph type="title"/>
          </p:nvPr>
        </p:nvSpPr>
        <p:spPr/>
        <p:txBody>
          <a:bodyPr/>
          <a:lstStyle/>
          <a:p>
            <a:pPr eaLnBrk="1" hangingPunct="1"/>
            <a:r>
              <a:rPr lang="en-US" sz="3000" b="1" dirty="0" smtClean="0"/>
              <a:t>Additional HEZ Incentives</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 y="5658454"/>
            <a:ext cx="1884218" cy="1219200"/>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53000" y="5954110"/>
            <a:ext cx="1844040" cy="923544"/>
          </a:xfrm>
          <a:prstGeom prst="rect">
            <a:avLst/>
          </a:prstGeom>
        </p:spPr>
      </p:pic>
    </p:spTree>
    <p:extLst>
      <p:ext uri="{BB962C8B-B14F-4D97-AF65-F5344CB8AC3E}">
        <p14:creationId xmlns:p14="http://schemas.microsoft.com/office/powerpoint/2010/main" val="2212438763"/>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b="1" dirty="0" smtClean="0"/>
              <a:t>HEZ Suggested Incentives</a:t>
            </a:r>
            <a:endParaRPr lang="en-US" sz="3000" b="1"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953000" y="5934456"/>
            <a:ext cx="1844040" cy="923544"/>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 y="5638800"/>
            <a:ext cx="1884218" cy="1219200"/>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5791200"/>
            <a:ext cx="1884218" cy="1219200"/>
          </a:xfrm>
          <a:prstGeom prst="rect">
            <a:avLst/>
          </a:prstGeom>
        </p:spPr>
      </p:pic>
      <p:sp>
        <p:nvSpPr>
          <p:cNvPr id="11" name="Content Placeholder 2"/>
          <p:cNvSpPr txBox="1">
            <a:spLocks/>
          </p:cNvSpPr>
          <p:nvPr/>
        </p:nvSpPr>
        <p:spPr bwMode="auto">
          <a:xfrm>
            <a:off x="457200" y="1143000"/>
            <a:ext cx="8229600" cy="498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a:lstStyle>
          <a:p>
            <a:pPr fontAlgn="ctr"/>
            <a:endParaRPr lang="en-US" sz="2800" kern="0" dirty="0" smtClean="0"/>
          </a:p>
          <a:p>
            <a:pPr fontAlgn="ctr"/>
            <a:r>
              <a:rPr lang="en-US" sz="2800" kern="0" dirty="0" smtClean="0"/>
              <a:t>Do the HEZ’s have any new innovative ways to recruit and retain providers?</a:t>
            </a:r>
          </a:p>
          <a:p>
            <a:pPr marL="0" indent="0" fontAlgn="ctr">
              <a:buNone/>
            </a:pPr>
            <a:endParaRPr lang="en-US" sz="2800" kern="0" dirty="0" smtClean="0"/>
          </a:p>
          <a:p>
            <a:pPr fontAlgn="ctr"/>
            <a:r>
              <a:rPr lang="en-US" sz="2800" kern="0" dirty="0" smtClean="0"/>
              <a:t>DHMH and CHRC are open to potential new ideas</a:t>
            </a:r>
          </a:p>
          <a:p>
            <a:pPr marL="0" indent="0" fontAlgn="ctr">
              <a:buNone/>
            </a:pPr>
            <a:endParaRPr lang="en-US" sz="2800" kern="0" dirty="0" smtClean="0"/>
          </a:p>
          <a:p>
            <a:pPr marL="0" indent="0" algn="ctr" fontAlgn="ctr">
              <a:buNone/>
            </a:pPr>
            <a:r>
              <a:rPr lang="en-US" sz="2800" b="1" kern="0" dirty="0" smtClean="0"/>
              <a:t>DISCUSSION</a:t>
            </a:r>
          </a:p>
        </p:txBody>
      </p:sp>
    </p:spTree>
    <p:extLst>
      <p:ext uri="{BB962C8B-B14F-4D97-AF65-F5344CB8AC3E}">
        <p14:creationId xmlns:p14="http://schemas.microsoft.com/office/powerpoint/2010/main" val="4065540134"/>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2"/>
          <p:cNvSpPr>
            <a:spLocks noGrp="1"/>
          </p:cNvSpPr>
          <p:nvPr>
            <p:ph type="ctrTitle"/>
          </p:nvPr>
        </p:nvSpPr>
        <p:spPr>
          <a:xfrm>
            <a:off x="685800" y="2286000"/>
            <a:ext cx="7772400" cy="1470025"/>
          </a:xfrm>
        </p:spPr>
        <p:txBody>
          <a:bodyPr/>
          <a:lstStyle/>
          <a:p>
            <a:pPr eaLnBrk="1" hangingPunct="1"/>
            <a:r>
              <a:rPr lang="en-US" b="1" smtClean="0"/>
              <a:t>QUESTIONS?</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5638800"/>
            <a:ext cx="1884218" cy="1219200"/>
          </a:xfrm>
          <a:prstGeom prst="rect">
            <a:avLst/>
          </a:prstGeo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3000" y="5934456"/>
            <a:ext cx="1844040" cy="923544"/>
          </a:xfrm>
          <a:prstGeom prst="rect">
            <a:avLst/>
          </a:prstGeom>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z="3000" b="1" smtClean="0"/>
              <a:t>HEZ Purpose</a:t>
            </a:r>
          </a:p>
        </p:txBody>
      </p:sp>
      <p:sp>
        <p:nvSpPr>
          <p:cNvPr id="45059" name="Rectangle 3"/>
          <p:cNvSpPr>
            <a:spLocks noGrp="1" noChangeArrowheads="1"/>
          </p:cNvSpPr>
          <p:nvPr>
            <p:ph type="body" idx="1"/>
          </p:nvPr>
        </p:nvSpPr>
        <p:spPr>
          <a:xfrm>
            <a:off x="457200" y="1219200"/>
            <a:ext cx="8229600" cy="4906963"/>
          </a:xfrm>
        </p:spPr>
        <p:txBody>
          <a:bodyPr/>
          <a:lstStyle/>
          <a:p>
            <a:pPr>
              <a:buFontTx/>
              <a:buNone/>
            </a:pPr>
            <a:r>
              <a:rPr lang="en-US" sz="3600" dirty="0" smtClean="0"/>
              <a:t>	</a:t>
            </a:r>
            <a:r>
              <a:rPr lang="en-US" sz="3400" dirty="0" smtClean="0"/>
              <a:t>The purpose of establishing Health Enterprise Zones is to target State resources to reduce health disparities, improve health outcomes, and reduce health costs and hospital admissions and readmissions in specific areas of the State.*</a:t>
            </a:r>
          </a:p>
          <a:p>
            <a:pPr>
              <a:buFontTx/>
              <a:buNone/>
            </a:pPr>
            <a:endParaRPr lang="en-US" sz="1200" dirty="0" smtClean="0"/>
          </a:p>
          <a:p>
            <a:pPr>
              <a:buFontTx/>
              <a:buNone/>
            </a:pPr>
            <a:r>
              <a:rPr lang="en-US" sz="1200" dirty="0" smtClean="0"/>
              <a:t>	* Maryland Annotated Code, Miscellaneous Health Professions, Subtitle 14: Health Enterprise Zones, §20-1401 to §20-1407</a:t>
            </a:r>
            <a:endParaRPr lang="en-US" sz="3600" dirty="0" smtClean="0"/>
          </a:p>
          <a:p>
            <a:pPr>
              <a:buFontTx/>
              <a:buNone/>
            </a:pPr>
            <a:r>
              <a:rPr lang="en-US" dirty="0" smtClean="0"/>
              <a:t>   </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5638800"/>
            <a:ext cx="1884218" cy="1219200"/>
          </a:xfrm>
          <a:prstGeom prst="rect">
            <a:avLst/>
          </a:prstGeo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3000" y="5934456"/>
            <a:ext cx="1844040" cy="923544"/>
          </a:xfrm>
          <a:prstGeom prst="rect">
            <a:avLst/>
          </a:prstGeom>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z="3000" b="1" smtClean="0"/>
              <a:t>Purpose of Incentives</a:t>
            </a:r>
          </a:p>
        </p:txBody>
      </p:sp>
      <p:sp>
        <p:nvSpPr>
          <p:cNvPr id="49155" name="Rectangle 3"/>
          <p:cNvSpPr>
            <a:spLocks noGrp="1" noChangeArrowheads="1"/>
          </p:cNvSpPr>
          <p:nvPr>
            <p:ph type="body" idx="1"/>
          </p:nvPr>
        </p:nvSpPr>
        <p:spPr>
          <a:xfrm>
            <a:off x="152400" y="1295400"/>
            <a:ext cx="8534400" cy="4830763"/>
          </a:xfrm>
        </p:spPr>
        <p:txBody>
          <a:bodyPr/>
          <a:lstStyle/>
          <a:p>
            <a:pPr>
              <a:buFontTx/>
              <a:buNone/>
            </a:pPr>
            <a:r>
              <a:rPr lang="en-US" dirty="0" smtClean="0"/>
              <a:t> 	Tax credits and loan repayment assistance are some of the incentives and resources provided in the state’s Health Enterprise Zones (HEZs) Initiative to help attract new practitioners to underserved areas.  HEZs provide access to a range of incentives, benefits, and resources to address persistent health disparities in our state. </a:t>
            </a:r>
          </a:p>
          <a:p>
            <a:endParaRPr lang="en-US" dirty="0" smtClean="0"/>
          </a:p>
          <a:p>
            <a:endParaRPr lang="en-US" sz="2800" dirty="0" smtClean="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5638800"/>
            <a:ext cx="1884218" cy="1219200"/>
          </a:xfrm>
          <a:prstGeom prst="rect">
            <a:avLst/>
          </a:prstGeo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3000" y="5934456"/>
            <a:ext cx="1844040" cy="923544"/>
          </a:xfrm>
          <a:prstGeom prst="rect">
            <a:avLst/>
          </a:prstGeom>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4"/>
          <p:cNvSpPr>
            <a:spLocks noGrp="1" noChangeArrowheads="1"/>
          </p:cNvSpPr>
          <p:nvPr>
            <p:ph type="title" idx="4294967295"/>
          </p:nvPr>
        </p:nvSpPr>
        <p:spPr>
          <a:xfrm>
            <a:off x="457200" y="76200"/>
            <a:ext cx="8229600" cy="1143000"/>
          </a:xfrm>
        </p:spPr>
        <p:txBody>
          <a:bodyPr/>
          <a:lstStyle/>
          <a:p>
            <a:pPr eaLnBrk="1" hangingPunct="1"/>
            <a:r>
              <a:rPr lang="en-US" sz="3000" b="1" smtClean="0"/>
              <a:t>HEZ Incentives</a:t>
            </a:r>
          </a:p>
        </p:txBody>
      </p:sp>
      <p:sp>
        <p:nvSpPr>
          <p:cNvPr id="33794" name="Rectangle 5"/>
          <p:cNvSpPr>
            <a:spLocks noGrp="1" noChangeArrowheads="1"/>
          </p:cNvSpPr>
          <p:nvPr>
            <p:ph type="body" idx="4294967295"/>
          </p:nvPr>
        </p:nvSpPr>
        <p:spPr>
          <a:xfrm>
            <a:off x="228600" y="990600"/>
            <a:ext cx="8686800" cy="5410200"/>
          </a:xfrm>
        </p:spPr>
        <p:txBody>
          <a:bodyPr/>
          <a:lstStyle/>
          <a:p>
            <a:pPr eaLnBrk="1" hangingPunct="1">
              <a:lnSpc>
                <a:spcPct val="80000"/>
              </a:lnSpc>
              <a:buFontTx/>
              <a:buNone/>
            </a:pPr>
            <a:r>
              <a:rPr lang="en-US" sz="2000" dirty="0" smtClean="0"/>
              <a:t>Two types of incentives are  available to the state’s Health Enterprise </a:t>
            </a:r>
          </a:p>
          <a:p>
            <a:pPr eaLnBrk="1" hangingPunct="1">
              <a:lnSpc>
                <a:spcPct val="80000"/>
              </a:lnSpc>
              <a:buFontTx/>
              <a:buNone/>
            </a:pPr>
            <a:r>
              <a:rPr lang="en-US" sz="2000" dirty="0" smtClean="0"/>
              <a:t>Zones (HEZs) to attract new practitioners to expand services in</a:t>
            </a:r>
          </a:p>
          <a:p>
            <a:pPr eaLnBrk="1" hangingPunct="1">
              <a:lnSpc>
                <a:spcPct val="80000"/>
              </a:lnSpc>
              <a:buFontTx/>
              <a:buNone/>
            </a:pPr>
            <a:r>
              <a:rPr lang="en-US" sz="2000" dirty="0" smtClean="0"/>
              <a:t>underserved areas to address persistent health disparities in Maryland. </a:t>
            </a:r>
          </a:p>
          <a:p>
            <a:pPr eaLnBrk="1" hangingPunct="1">
              <a:lnSpc>
                <a:spcPct val="80000"/>
              </a:lnSpc>
              <a:buFontTx/>
              <a:buNone/>
            </a:pPr>
            <a:endParaRPr lang="en-US" sz="2000" dirty="0" smtClean="0"/>
          </a:p>
          <a:p>
            <a:pPr eaLnBrk="1" hangingPunct="1">
              <a:lnSpc>
                <a:spcPct val="80000"/>
              </a:lnSpc>
              <a:buFontTx/>
              <a:buNone/>
            </a:pPr>
            <a:r>
              <a:rPr lang="en-US" sz="2000" b="1" dirty="0" smtClean="0"/>
              <a:t>TAX CREDITS</a:t>
            </a:r>
          </a:p>
          <a:p>
            <a:pPr eaLnBrk="1" hangingPunct="1">
              <a:lnSpc>
                <a:spcPct val="80000"/>
              </a:lnSpc>
            </a:pPr>
            <a:r>
              <a:rPr lang="en-US" sz="2000" dirty="0" smtClean="0"/>
              <a:t>Health Care Practitioner Personal Tax Credit</a:t>
            </a:r>
          </a:p>
          <a:p>
            <a:pPr eaLnBrk="1" hangingPunct="1">
              <a:lnSpc>
                <a:spcPct val="80000"/>
              </a:lnSpc>
            </a:pPr>
            <a:r>
              <a:rPr lang="en-US" sz="2000" dirty="0" smtClean="0"/>
              <a:t>Hiring Tax Credit</a:t>
            </a:r>
          </a:p>
          <a:p>
            <a:pPr eaLnBrk="1" hangingPunct="1">
              <a:lnSpc>
                <a:spcPct val="80000"/>
              </a:lnSpc>
            </a:pPr>
            <a:endParaRPr lang="en-US" sz="2000" dirty="0" smtClean="0"/>
          </a:p>
          <a:p>
            <a:pPr eaLnBrk="1" hangingPunct="1">
              <a:lnSpc>
                <a:spcPct val="80000"/>
              </a:lnSpc>
              <a:buFontTx/>
              <a:buNone/>
            </a:pPr>
            <a:r>
              <a:rPr lang="en-US" sz="2000" b="1" dirty="0" smtClean="0"/>
              <a:t>LOAN REPAYMENT</a:t>
            </a:r>
          </a:p>
          <a:p>
            <a:pPr eaLnBrk="1" hangingPunct="1">
              <a:lnSpc>
                <a:spcPct val="80000"/>
              </a:lnSpc>
            </a:pPr>
            <a:r>
              <a:rPr lang="en-US" sz="2000" dirty="0" smtClean="0"/>
              <a:t>Maryland Loan Assistance Repayment Program (MLARP)</a:t>
            </a:r>
          </a:p>
          <a:p>
            <a:pPr eaLnBrk="1" hangingPunct="1">
              <a:lnSpc>
                <a:spcPct val="80000"/>
              </a:lnSpc>
            </a:pPr>
            <a:r>
              <a:rPr lang="en-US" sz="2000" dirty="0" smtClean="0"/>
              <a:t>Janet L. Hoffman Loan Assistance Repayment Program</a:t>
            </a:r>
          </a:p>
          <a:p>
            <a:pPr eaLnBrk="1" hangingPunct="1">
              <a:lnSpc>
                <a:spcPct val="80000"/>
              </a:lnSpc>
              <a:buFontTx/>
              <a:buNone/>
            </a:pPr>
            <a:endParaRPr lang="en-US" sz="2000" dirty="0" smtClean="0"/>
          </a:p>
          <a:p>
            <a:pPr eaLnBrk="1" hangingPunct="1">
              <a:lnSpc>
                <a:spcPct val="80000"/>
              </a:lnSpc>
              <a:buFontTx/>
              <a:buNone/>
            </a:pPr>
            <a:r>
              <a:rPr lang="en-US" sz="2000" i="1" dirty="0" smtClean="0"/>
              <a:t>For more information, please visit the HEZ incentive webpage:</a:t>
            </a:r>
          </a:p>
          <a:p>
            <a:pPr eaLnBrk="1" hangingPunct="1">
              <a:lnSpc>
                <a:spcPct val="80000"/>
              </a:lnSpc>
              <a:buFontTx/>
              <a:buNone/>
            </a:pPr>
            <a:r>
              <a:rPr lang="en-US" sz="2000" dirty="0" smtClean="0">
                <a:hlinkClick r:id="rId3"/>
              </a:rPr>
              <a:t>http://dhmh.maryland.gov/healthenterprisezones/SitePages/INCENTIVES%20AND%20RESOURCES.aspx</a:t>
            </a:r>
            <a:endParaRPr lang="en-US" sz="2000" dirty="0" smtClean="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5638800"/>
            <a:ext cx="1884218" cy="1219200"/>
          </a:xfrm>
          <a:prstGeom prst="rect">
            <a:avLst/>
          </a:prstGeom>
        </p:spPr>
      </p:pic>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53000" y="5939028"/>
            <a:ext cx="1844040" cy="923544"/>
          </a:xfrm>
          <a:prstGeom prst="rect">
            <a:avLst/>
          </a:prstGeom>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1" name="Picture 8" descr="gg63811418.jpg (170×137)"/>
          <p:cNvPicPr>
            <a:picLocks noChangeAspect="1" noChangeArrowheads="1"/>
          </p:cNvPicPr>
          <p:nvPr/>
        </p:nvPicPr>
        <p:blipFill>
          <a:blip r:embed="rId3"/>
          <a:srcRect/>
          <a:stretch>
            <a:fillRect/>
          </a:stretch>
        </p:blipFill>
        <p:spPr bwMode="auto">
          <a:xfrm>
            <a:off x="533400" y="76200"/>
            <a:ext cx="1981200" cy="1596669"/>
          </a:xfrm>
          <a:prstGeom prst="rect">
            <a:avLst/>
          </a:prstGeom>
          <a:noFill/>
          <a:ln w="9525">
            <a:noFill/>
            <a:miter lim="800000"/>
            <a:headEnd/>
            <a:tailEnd/>
          </a:ln>
        </p:spPr>
      </p:pic>
      <p:sp>
        <p:nvSpPr>
          <p:cNvPr id="35842" name="Rectangle 4"/>
          <p:cNvSpPr>
            <a:spLocks noGrp="1" noChangeArrowheads="1"/>
          </p:cNvSpPr>
          <p:nvPr>
            <p:ph type="title" idx="4294967295"/>
          </p:nvPr>
        </p:nvSpPr>
        <p:spPr/>
        <p:txBody>
          <a:bodyPr/>
          <a:lstStyle/>
          <a:p>
            <a:pPr algn="r" eaLnBrk="1" hangingPunct="1"/>
            <a:r>
              <a:rPr lang="en-US" sz="3000" b="1" smtClean="0"/>
              <a:t>HEZ Incentives: Tax Credits</a:t>
            </a:r>
          </a:p>
        </p:txBody>
      </p:sp>
      <p:sp>
        <p:nvSpPr>
          <p:cNvPr id="35843" name="Rectangle 5"/>
          <p:cNvSpPr>
            <a:spLocks noGrp="1" noChangeArrowheads="1"/>
          </p:cNvSpPr>
          <p:nvPr>
            <p:ph type="body" sz="half" idx="4294967295"/>
          </p:nvPr>
        </p:nvSpPr>
        <p:spPr>
          <a:xfrm>
            <a:off x="186906" y="1793044"/>
            <a:ext cx="8534400" cy="4648200"/>
          </a:xfrm>
        </p:spPr>
        <p:txBody>
          <a:bodyPr/>
          <a:lstStyle/>
          <a:p>
            <a:pPr marL="0" indent="0" eaLnBrk="1" hangingPunct="1">
              <a:lnSpc>
                <a:spcPct val="150000"/>
              </a:lnSpc>
              <a:spcBef>
                <a:spcPct val="50000"/>
              </a:spcBef>
              <a:spcAft>
                <a:spcPct val="50000"/>
              </a:spcAft>
              <a:buFontTx/>
              <a:buNone/>
            </a:pPr>
            <a:r>
              <a:rPr lang="en-US" sz="2000" b="1" dirty="0" smtClean="0"/>
              <a:t>HEALTH CARE PRACTITIONER PERSONAL INCOME TAX CREDIT: </a:t>
            </a:r>
            <a:r>
              <a:rPr lang="en-US" sz="2000" dirty="0" smtClean="0"/>
              <a:t>As of April 28, 2014, eligible </a:t>
            </a:r>
            <a:r>
              <a:rPr lang="en-US" sz="2000" i="1" u="sng" dirty="0" smtClean="0"/>
              <a:t>health care providers </a:t>
            </a:r>
            <a:r>
              <a:rPr lang="en-US" sz="2000" dirty="0" smtClean="0"/>
              <a:t>may apply for a tax credit in an amount equal to 100% of the amount of State income tax.</a:t>
            </a:r>
          </a:p>
          <a:p>
            <a:pPr marL="0" indent="0" eaLnBrk="1" hangingPunct="1">
              <a:lnSpc>
                <a:spcPct val="150000"/>
              </a:lnSpc>
              <a:buFontTx/>
              <a:buNone/>
            </a:pPr>
            <a:r>
              <a:rPr lang="en-US" sz="2000" b="1" dirty="0" smtClean="0"/>
              <a:t>EMPLOYER HIRING TAX CREDIT</a:t>
            </a:r>
            <a:r>
              <a:rPr lang="en-US" sz="2000" dirty="0" smtClean="0"/>
              <a:t>:</a:t>
            </a:r>
          </a:p>
          <a:p>
            <a:pPr marL="0" indent="0" eaLnBrk="1" hangingPunct="1">
              <a:lnSpc>
                <a:spcPct val="150000"/>
              </a:lnSpc>
              <a:buFontTx/>
              <a:buNone/>
            </a:pPr>
            <a:r>
              <a:rPr lang="en-US" sz="2000" dirty="0" smtClean="0"/>
              <a:t>Eligible </a:t>
            </a:r>
            <a:r>
              <a:rPr lang="en-US" sz="2000" i="1" u="sng" dirty="0" smtClean="0"/>
              <a:t>employers</a:t>
            </a:r>
            <a:r>
              <a:rPr lang="en-US" sz="2000" dirty="0" smtClean="0"/>
              <a:t> participating in the HEZ initiative that hire health care practitioners, community health workers, or interpreters may receive $5,000 per year over a two-year period per employee.  </a:t>
            </a:r>
          </a:p>
          <a:p>
            <a:pPr marL="0" indent="0" eaLnBrk="1" hangingPunct="1">
              <a:lnSpc>
                <a:spcPct val="150000"/>
              </a:lnSpc>
              <a:buFontTx/>
              <a:buNone/>
            </a:pPr>
            <a:endParaRPr lang="en-US" sz="2000" dirty="0" smtClean="0"/>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6906" y="5638800"/>
            <a:ext cx="1884218" cy="1219200"/>
          </a:xfrm>
          <a:prstGeom prst="rect">
            <a:avLst/>
          </a:prstGeom>
        </p:spPr>
      </p:pic>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53000" y="5934456"/>
            <a:ext cx="1844040" cy="923544"/>
          </a:xfrm>
          <a:prstGeom prst="rect">
            <a:avLst/>
          </a:prstGeom>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p:txBody>
          <a:bodyPr/>
          <a:lstStyle/>
          <a:p>
            <a:pPr eaLnBrk="1" hangingPunct="1"/>
            <a:r>
              <a:rPr lang="en-US" sz="3000" b="1" dirty="0" smtClean="0"/>
              <a:t>Health Care Practitioner Income Tax Credit</a:t>
            </a:r>
            <a:r>
              <a:rPr lang="en-US" sz="4000" dirty="0" smtClean="0"/>
              <a:t> </a:t>
            </a:r>
          </a:p>
        </p:txBody>
      </p:sp>
      <p:sp>
        <p:nvSpPr>
          <p:cNvPr id="37890" name="Rectangle 3"/>
          <p:cNvSpPr>
            <a:spLocks noGrp="1" noChangeArrowheads="1"/>
          </p:cNvSpPr>
          <p:nvPr>
            <p:ph type="body" idx="1"/>
          </p:nvPr>
        </p:nvSpPr>
        <p:spPr/>
        <p:txBody>
          <a:bodyPr/>
          <a:lstStyle/>
          <a:p>
            <a:pPr eaLnBrk="1" hangingPunct="1">
              <a:lnSpc>
                <a:spcPct val="80000"/>
              </a:lnSpc>
              <a:buFontTx/>
              <a:buNone/>
            </a:pPr>
            <a:r>
              <a:rPr lang="en-US" sz="1800" b="1" dirty="0" smtClean="0"/>
              <a:t>Qualifications:</a:t>
            </a:r>
          </a:p>
          <a:p>
            <a:pPr eaLnBrk="1" hangingPunct="1">
              <a:lnSpc>
                <a:spcPct val="80000"/>
              </a:lnSpc>
            </a:pPr>
            <a:r>
              <a:rPr lang="en-US" sz="1800" dirty="0" smtClean="0"/>
              <a:t>Be a health care practitioner who is licensed or certified under the health occupations article and who provides either: </a:t>
            </a:r>
          </a:p>
          <a:p>
            <a:pPr eaLnBrk="1" hangingPunct="1">
              <a:lnSpc>
                <a:spcPct val="80000"/>
              </a:lnSpc>
              <a:buFontTx/>
              <a:buNone/>
            </a:pPr>
            <a:r>
              <a:rPr lang="en-US" sz="1800" dirty="0" smtClean="0"/>
              <a:t>		(1) primary care, including obstetrics, gynecological services, pediatric 	     services, or geriatric services; </a:t>
            </a:r>
          </a:p>
          <a:p>
            <a:pPr eaLnBrk="1" hangingPunct="1">
              <a:lnSpc>
                <a:spcPct val="80000"/>
              </a:lnSpc>
              <a:buFontTx/>
              <a:buNone/>
            </a:pPr>
            <a:r>
              <a:rPr lang="en-US" sz="1800" dirty="0" smtClean="0"/>
              <a:t>		(2) behavioral health services, including mental health or alcohol and   </a:t>
            </a:r>
          </a:p>
          <a:p>
            <a:pPr eaLnBrk="1" hangingPunct="1">
              <a:lnSpc>
                <a:spcPct val="80000"/>
              </a:lnSpc>
              <a:buFontTx/>
              <a:buNone/>
            </a:pPr>
            <a:r>
              <a:rPr lang="en-US" sz="1800" dirty="0" smtClean="0"/>
              <a:t>                    substance abuse services; or</a:t>
            </a:r>
          </a:p>
          <a:p>
            <a:pPr eaLnBrk="1" hangingPunct="1">
              <a:lnSpc>
                <a:spcPct val="80000"/>
              </a:lnSpc>
              <a:buFontTx/>
              <a:buNone/>
            </a:pPr>
            <a:r>
              <a:rPr lang="en-US" sz="1800" dirty="0" smtClean="0"/>
              <a:t>		 (3) dental services.</a:t>
            </a:r>
          </a:p>
          <a:p>
            <a:pPr eaLnBrk="1" hangingPunct="1">
              <a:lnSpc>
                <a:spcPct val="80000"/>
              </a:lnSpc>
            </a:pPr>
            <a:endParaRPr lang="en-US" sz="1800" dirty="0" smtClean="0"/>
          </a:p>
          <a:p>
            <a:pPr eaLnBrk="1" hangingPunct="1">
              <a:lnSpc>
                <a:spcPct val="80000"/>
              </a:lnSpc>
            </a:pPr>
            <a:r>
              <a:rPr lang="en-US" sz="1800" dirty="0" smtClean="0"/>
              <a:t>Accept Medicaid recipients and uninsured patients as demonstrated by attestation; and,</a:t>
            </a:r>
          </a:p>
          <a:p>
            <a:pPr eaLnBrk="1" hangingPunct="1">
              <a:lnSpc>
                <a:spcPct val="80000"/>
              </a:lnSpc>
            </a:pPr>
            <a:r>
              <a:rPr lang="en-US" sz="1800" dirty="0" smtClean="0"/>
              <a:t>Demonstrate cultural, linguistic, and health literacy competency as shown on application.</a:t>
            </a:r>
          </a:p>
          <a:p>
            <a:pPr eaLnBrk="1" hangingPunct="1">
              <a:lnSpc>
                <a:spcPct val="80000"/>
              </a:lnSpc>
            </a:pPr>
            <a:r>
              <a:rPr lang="en-US" sz="1800" dirty="0" smtClean="0"/>
              <a:t>Obtain a Letter of Support from the Health Enterprise Zone.</a:t>
            </a:r>
          </a:p>
        </p:txBody>
      </p:sp>
      <p:sp>
        <p:nvSpPr>
          <p:cNvPr id="37891" name="Rectangle 4"/>
          <p:cNvSpPr>
            <a:spLocks noChangeArrowheads="1"/>
          </p:cNvSpPr>
          <p:nvPr/>
        </p:nvSpPr>
        <p:spPr bwMode="auto">
          <a:xfrm>
            <a:off x="0" y="0"/>
            <a:ext cx="657225" cy="41548050"/>
          </a:xfrm>
          <a:prstGeom prst="rect">
            <a:avLst/>
          </a:prstGeom>
          <a:noFill/>
          <a:ln w="9525">
            <a:noFill/>
            <a:miter lim="800000"/>
            <a:headEnd/>
            <a:tailEnd/>
          </a:ln>
        </p:spPr>
        <p:txBody>
          <a:bodyPr wrap="none" lIns="342792" tIns="26737776" rIns="171396" bIns="13711680" anchor="ctr">
            <a:spAutoFit/>
          </a:bodyPr>
          <a:lstStyle/>
          <a:p>
            <a:endParaRPr lang="en-US"/>
          </a:p>
          <a:p>
            <a:pPr eaLnBrk="0" hangingPunct="0">
              <a:buFontTx/>
              <a:buChar char="•"/>
            </a:pPr>
            <a:r>
              <a:rPr lang="en-US"/>
              <a:t> </a:t>
            </a:r>
          </a:p>
          <a:p>
            <a:pPr eaLnBrk="0" hangingPunct="0">
              <a:buFontTx/>
              <a:buChar char="•"/>
            </a:pPr>
            <a:r>
              <a:rPr lang="en-US"/>
              <a:t> </a:t>
            </a:r>
          </a:p>
          <a:p>
            <a:pPr eaLnBrk="0" hangingPunct="0"/>
            <a:endParaRPr lang="en-US"/>
          </a:p>
        </p:txBody>
      </p:sp>
      <p:sp>
        <p:nvSpPr>
          <p:cNvPr id="37892" name="Rectangle 5"/>
          <p:cNvSpPr>
            <a:spLocks noChangeArrowheads="1"/>
          </p:cNvSpPr>
          <p:nvPr/>
        </p:nvSpPr>
        <p:spPr bwMode="auto">
          <a:xfrm>
            <a:off x="0" y="0"/>
            <a:ext cx="657225" cy="41548050"/>
          </a:xfrm>
          <a:prstGeom prst="rect">
            <a:avLst/>
          </a:prstGeom>
          <a:noFill/>
          <a:ln w="9525">
            <a:noFill/>
            <a:miter lim="800000"/>
            <a:headEnd/>
            <a:tailEnd/>
          </a:ln>
        </p:spPr>
        <p:txBody>
          <a:bodyPr wrap="none" lIns="342792" tIns="26737776" rIns="171396" bIns="13711680" anchor="ctr">
            <a:spAutoFit/>
          </a:bodyPr>
          <a:lstStyle/>
          <a:p>
            <a:endParaRPr lang="en-US"/>
          </a:p>
          <a:p>
            <a:pPr eaLnBrk="0" hangingPunct="0">
              <a:buFontTx/>
              <a:buChar char="•"/>
            </a:pPr>
            <a:r>
              <a:rPr lang="en-US"/>
              <a:t> </a:t>
            </a:r>
          </a:p>
          <a:p>
            <a:pPr eaLnBrk="0" hangingPunct="0">
              <a:buFontTx/>
              <a:buChar char="•"/>
            </a:pPr>
            <a:r>
              <a:rPr lang="en-US"/>
              <a:t> </a:t>
            </a:r>
          </a:p>
          <a:p>
            <a:pPr eaLnBrk="0" hangingPunct="0"/>
            <a:endParaRPr 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2316" y="5624423"/>
            <a:ext cx="1884218" cy="1219200"/>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53000" y="5934456"/>
            <a:ext cx="1844040" cy="923544"/>
          </a:xfrm>
          <a:prstGeom prst="rect">
            <a:avLst/>
          </a:prstGeom>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p:txBody>
          <a:bodyPr/>
          <a:lstStyle/>
          <a:p>
            <a:pPr eaLnBrk="1" hangingPunct="1"/>
            <a:r>
              <a:rPr lang="en-US" sz="3000" b="1" smtClean="0"/>
              <a:t>Employer Hiring Tax Credit</a:t>
            </a:r>
          </a:p>
        </p:txBody>
      </p:sp>
      <p:sp>
        <p:nvSpPr>
          <p:cNvPr id="38914" name="Rectangle 3"/>
          <p:cNvSpPr>
            <a:spLocks noGrp="1" noChangeArrowheads="1"/>
          </p:cNvSpPr>
          <p:nvPr>
            <p:ph type="body" idx="1"/>
          </p:nvPr>
        </p:nvSpPr>
        <p:spPr>
          <a:xfrm>
            <a:off x="457200" y="1066800"/>
            <a:ext cx="8229600" cy="5059363"/>
          </a:xfrm>
        </p:spPr>
        <p:txBody>
          <a:bodyPr/>
          <a:lstStyle/>
          <a:p>
            <a:pPr eaLnBrk="1" hangingPunct="1">
              <a:lnSpc>
                <a:spcPct val="90000"/>
              </a:lnSpc>
              <a:buFontTx/>
              <a:buNone/>
            </a:pPr>
            <a:endParaRPr lang="en-US" sz="2200" dirty="0" smtClean="0"/>
          </a:p>
          <a:p>
            <a:pPr eaLnBrk="1" hangingPunct="1">
              <a:lnSpc>
                <a:spcPct val="90000"/>
              </a:lnSpc>
            </a:pPr>
            <a:r>
              <a:rPr lang="en-US" sz="2200" dirty="0" smtClean="0"/>
              <a:t>Enables employers to receive $5,000 per year over a two-year period per qualified employee.  </a:t>
            </a:r>
          </a:p>
          <a:p>
            <a:pPr eaLnBrk="1" hangingPunct="1">
              <a:lnSpc>
                <a:spcPct val="90000"/>
              </a:lnSpc>
            </a:pPr>
            <a:endParaRPr lang="en-US" sz="2200" dirty="0" smtClean="0"/>
          </a:p>
          <a:p>
            <a:pPr eaLnBrk="1" hangingPunct="1">
              <a:lnSpc>
                <a:spcPct val="90000"/>
              </a:lnSpc>
            </a:pPr>
            <a:r>
              <a:rPr lang="en-US" sz="2200" dirty="0" smtClean="0"/>
              <a:t>Employers that hire health care practitioners, community health workers, or interpreters and receive a letter of support from the HEZ where they practice are eligible to apply.  </a:t>
            </a:r>
          </a:p>
          <a:p>
            <a:pPr eaLnBrk="1" hangingPunct="1">
              <a:lnSpc>
                <a:spcPct val="90000"/>
              </a:lnSpc>
            </a:pPr>
            <a:endParaRPr lang="en-US" sz="2200" dirty="0" smtClean="0"/>
          </a:p>
          <a:p>
            <a:pPr eaLnBrk="1" hangingPunct="1">
              <a:lnSpc>
                <a:spcPct val="90000"/>
              </a:lnSpc>
            </a:pPr>
            <a:r>
              <a:rPr lang="en-US" sz="2200" dirty="0" smtClean="0"/>
              <a:t>Qualified employees must be working in the HEZ for 12 months before the employer can apply for the tax credit. </a:t>
            </a:r>
          </a:p>
          <a:p>
            <a:pPr eaLnBrk="1" hangingPunct="1">
              <a:lnSpc>
                <a:spcPct val="90000"/>
              </a:lnSpc>
              <a:buFontTx/>
              <a:buNone/>
            </a:pPr>
            <a:endParaRPr lang="en-US" sz="2200" dirty="0" smtClean="0"/>
          </a:p>
          <a:p>
            <a:pPr eaLnBrk="1" hangingPunct="1">
              <a:lnSpc>
                <a:spcPct val="90000"/>
              </a:lnSpc>
            </a:pPr>
            <a:r>
              <a:rPr lang="en-US" sz="2200" dirty="0" smtClean="0"/>
              <a:t>Employer Hiring Tax Credits will be made available later this fall.</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5638800"/>
            <a:ext cx="1884218" cy="1219200"/>
          </a:xfrm>
          <a:prstGeom prst="rect">
            <a:avLst/>
          </a:prstGeom>
        </p:spPr>
      </p:pic>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3000" y="5994781"/>
            <a:ext cx="1844040" cy="923544"/>
          </a:xfrm>
          <a:prstGeom prst="rect">
            <a:avLst/>
          </a:prstGeom>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4"/>
          <p:cNvSpPr>
            <a:spLocks noGrp="1" noChangeArrowheads="1"/>
          </p:cNvSpPr>
          <p:nvPr>
            <p:ph type="title"/>
          </p:nvPr>
        </p:nvSpPr>
        <p:spPr/>
        <p:txBody>
          <a:bodyPr/>
          <a:lstStyle/>
          <a:p>
            <a:pPr eaLnBrk="1" hangingPunct="1"/>
            <a:r>
              <a:rPr lang="en-US" sz="3000" b="1" dirty="0" smtClean="0"/>
              <a:t>Tax Credit- Letter of Support</a:t>
            </a:r>
          </a:p>
        </p:txBody>
      </p:sp>
      <p:sp>
        <p:nvSpPr>
          <p:cNvPr id="39938" name="Rectangle 5"/>
          <p:cNvSpPr>
            <a:spLocks noGrp="1" noChangeArrowheads="1"/>
          </p:cNvSpPr>
          <p:nvPr>
            <p:ph type="body" sz="half" idx="1"/>
          </p:nvPr>
        </p:nvSpPr>
        <p:spPr>
          <a:xfrm>
            <a:off x="381000" y="1295401"/>
            <a:ext cx="5638800" cy="4572000"/>
          </a:xfrm>
        </p:spPr>
        <p:txBody>
          <a:bodyPr/>
          <a:lstStyle/>
          <a:p>
            <a:pPr eaLnBrk="1" hangingPunct="1"/>
            <a:r>
              <a:rPr lang="en-US" sz="2200" dirty="0" smtClean="0"/>
              <a:t>Each HEZ is responsible for determining who receives a letter of support (LOS) based on HEZ goals and outcomes.</a:t>
            </a:r>
          </a:p>
          <a:p>
            <a:pPr eaLnBrk="1" hangingPunct="1"/>
            <a:endParaRPr lang="en-US" sz="2200" dirty="0" smtClean="0"/>
          </a:p>
          <a:p>
            <a:pPr eaLnBrk="1" hangingPunct="1"/>
            <a:r>
              <a:rPr lang="en-US" sz="2200" dirty="0" smtClean="0"/>
              <a:t>The HEZ may develop a criteria for determining who receives a letter of support.</a:t>
            </a:r>
          </a:p>
          <a:p>
            <a:pPr marL="0" indent="0" eaLnBrk="1" hangingPunct="1">
              <a:buNone/>
            </a:pPr>
            <a:endParaRPr lang="en-US" sz="2200" dirty="0" smtClean="0"/>
          </a:p>
          <a:p>
            <a:pPr eaLnBrk="1" hangingPunct="1"/>
            <a:r>
              <a:rPr lang="en-US" sz="2200" dirty="0" smtClean="0"/>
              <a:t>DHMH will verify all other eligibility requirements when applications are received.</a:t>
            </a:r>
          </a:p>
        </p:txBody>
      </p:sp>
      <p:pic>
        <p:nvPicPr>
          <p:cNvPr id="39939" name="Picture 7" descr="MC900371036[1]"/>
          <p:cNvPicPr>
            <a:picLocks noGrp="1" noChangeAspect="1" noChangeArrowheads="1"/>
          </p:cNvPicPr>
          <p:nvPr>
            <p:ph sz="half" idx="2"/>
          </p:nvPr>
        </p:nvPicPr>
        <p:blipFill>
          <a:blip r:embed="rId2"/>
          <a:srcRect/>
          <a:stretch>
            <a:fillRect/>
          </a:stretch>
        </p:blipFill>
        <p:spPr>
          <a:xfrm>
            <a:off x="5638800" y="2057400"/>
            <a:ext cx="2652713" cy="2768600"/>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 y="5638800"/>
            <a:ext cx="1884218" cy="1219200"/>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53000" y="5957432"/>
            <a:ext cx="1844040" cy="923544"/>
          </a:xfrm>
          <a:prstGeom prst="rect">
            <a:avLst/>
          </a:prstGeom>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7" descr="Student Loan Forgiveness Programs"/>
          <p:cNvPicPr>
            <a:picLocks noChangeAspect="1" noChangeArrowheads="1"/>
          </p:cNvPicPr>
          <p:nvPr/>
        </p:nvPicPr>
        <p:blipFill>
          <a:blip r:embed="rId3"/>
          <a:srcRect/>
          <a:stretch>
            <a:fillRect/>
          </a:stretch>
        </p:blipFill>
        <p:spPr bwMode="auto">
          <a:xfrm>
            <a:off x="152400" y="304801"/>
            <a:ext cx="2133600" cy="979334"/>
          </a:xfrm>
          <a:prstGeom prst="rect">
            <a:avLst/>
          </a:prstGeom>
          <a:noFill/>
          <a:ln w="9525">
            <a:noFill/>
            <a:miter lim="800000"/>
            <a:headEnd/>
            <a:tailEnd/>
          </a:ln>
        </p:spPr>
      </p:pic>
      <p:sp>
        <p:nvSpPr>
          <p:cNvPr id="40962" name="Rectangle 2"/>
          <p:cNvSpPr>
            <a:spLocks noGrp="1" noChangeArrowheads="1"/>
          </p:cNvSpPr>
          <p:nvPr>
            <p:ph type="title" idx="4294967295"/>
          </p:nvPr>
        </p:nvSpPr>
        <p:spPr>
          <a:xfrm>
            <a:off x="762000" y="152400"/>
            <a:ext cx="8229600" cy="1143000"/>
          </a:xfrm>
        </p:spPr>
        <p:txBody>
          <a:bodyPr/>
          <a:lstStyle/>
          <a:p>
            <a:pPr algn="r" eaLnBrk="1" hangingPunct="1"/>
            <a:r>
              <a:rPr lang="en-US" sz="3000" b="1" smtClean="0"/>
              <a:t>HEZ Incentives: Loan Repayment</a:t>
            </a:r>
          </a:p>
        </p:txBody>
      </p:sp>
      <p:sp>
        <p:nvSpPr>
          <p:cNvPr id="40963" name="Rectangle 4"/>
          <p:cNvSpPr>
            <a:spLocks noGrp="1" noChangeArrowheads="1"/>
          </p:cNvSpPr>
          <p:nvPr>
            <p:ph type="body" sz="half" idx="4294967295"/>
          </p:nvPr>
        </p:nvSpPr>
        <p:spPr>
          <a:xfrm>
            <a:off x="152400" y="1295400"/>
            <a:ext cx="8610600" cy="4953000"/>
          </a:xfrm>
        </p:spPr>
        <p:txBody>
          <a:bodyPr/>
          <a:lstStyle/>
          <a:p>
            <a:pPr eaLnBrk="1" hangingPunct="1">
              <a:lnSpc>
                <a:spcPct val="150000"/>
              </a:lnSpc>
              <a:buFontTx/>
              <a:buNone/>
            </a:pPr>
            <a:r>
              <a:rPr lang="en-US" sz="1800" b="1" dirty="0" smtClean="0"/>
              <a:t>MARYLAND LOAN ASSISTANCE REPAYMENT PROGRAM (MLARP) </a:t>
            </a:r>
          </a:p>
          <a:p>
            <a:pPr lvl="1" eaLnBrk="1" hangingPunct="1">
              <a:lnSpc>
                <a:spcPct val="150000"/>
              </a:lnSpc>
            </a:pPr>
            <a:r>
              <a:rPr lang="en-US" sz="1800" dirty="0" smtClean="0"/>
              <a:t>Eligible physicians and physicians assistants in the fields of family practice, internal medicine, pediatrics, obstetrics and gynecology, and general psychiatry.  </a:t>
            </a:r>
          </a:p>
          <a:p>
            <a:pPr lvl="1" eaLnBrk="1" hangingPunct="1">
              <a:lnSpc>
                <a:spcPct val="150000"/>
              </a:lnSpc>
            </a:pPr>
            <a:r>
              <a:rPr lang="en-US" sz="1800" dirty="0" smtClean="0"/>
              <a:t>Awards are up to $25,000 per year for a two-year commitment. </a:t>
            </a:r>
          </a:p>
          <a:p>
            <a:pPr lvl="1" eaLnBrk="1" hangingPunct="1">
              <a:lnSpc>
                <a:spcPct val="150000"/>
              </a:lnSpc>
            </a:pPr>
            <a:r>
              <a:rPr lang="en-US" sz="1800" dirty="0" smtClean="0"/>
              <a:t>Applications are accepted in the Spring (March 1- April 15) and in the Fall (September 1- October 15).</a:t>
            </a:r>
          </a:p>
          <a:p>
            <a:pPr lvl="1" eaLnBrk="1" hangingPunct="1">
              <a:lnSpc>
                <a:spcPct val="150000"/>
              </a:lnSpc>
            </a:pPr>
            <a:r>
              <a:rPr lang="en-US" sz="1800" dirty="0" smtClean="0"/>
              <a:t>Health Enterprise Zone Practitioners Receive Priority</a:t>
            </a:r>
          </a:p>
          <a:p>
            <a:pPr lvl="1" eaLnBrk="1" hangingPunct="1">
              <a:lnSpc>
                <a:spcPct val="150000"/>
              </a:lnSpc>
              <a:buFontTx/>
              <a:buNone/>
            </a:pPr>
            <a:r>
              <a:rPr lang="en-US" sz="1600" i="1" dirty="0" smtClean="0"/>
              <a:t>					More information is available at: </a:t>
            </a:r>
          </a:p>
          <a:p>
            <a:pPr lvl="1" eaLnBrk="1" hangingPunct="1">
              <a:lnSpc>
                <a:spcPct val="150000"/>
              </a:lnSpc>
              <a:buFontTx/>
              <a:buNone/>
            </a:pPr>
            <a:r>
              <a:rPr lang="en-US" sz="1600" dirty="0" smtClean="0"/>
              <a:t>				</a:t>
            </a:r>
            <a:r>
              <a:rPr lang="en-US" sz="1600" dirty="0" smtClean="0">
                <a:hlinkClick r:id="rId4"/>
              </a:rPr>
              <a:t>http://hsia.dhmh.maryland.gov/opca/SitePages/pco-larp.aspx</a:t>
            </a:r>
            <a:endParaRPr lang="en-US" sz="1600" dirty="0" smtClean="0"/>
          </a:p>
          <a:p>
            <a:pPr lvl="1" eaLnBrk="1" hangingPunct="1">
              <a:lnSpc>
                <a:spcPct val="150000"/>
              </a:lnSpc>
            </a:pPr>
            <a:endParaRPr lang="en-US" sz="1600" dirty="0" smtClean="0"/>
          </a:p>
        </p:txBody>
      </p:sp>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400" y="5650065"/>
            <a:ext cx="1884218" cy="1219200"/>
          </a:xfrm>
          <a:prstGeom prst="rect">
            <a:avLst/>
          </a:prstGeom>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76800" y="5934456"/>
            <a:ext cx="1844040" cy="923544"/>
          </a:xfrm>
          <a:prstGeom prst="rect">
            <a:avLst/>
          </a:prstGeom>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2_Colmers_Alliance for Health Reform_09182009">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Colmers_Alliance for Health Reform_09182009">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DBD94849B80B64C867783A5C8B81825" ma:contentTypeVersion="1" ma:contentTypeDescription="Create a new document." ma:contentTypeScope="" ma:versionID="b647c559f561b51bb0a1c2c521954e87">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0939F18A-62E7-4899-AD5D-BAFAEA0E6DCA}"/>
</file>

<file path=customXml/itemProps2.xml><?xml version="1.0" encoding="utf-8"?>
<ds:datastoreItem xmlns:ds="http://schemas.openxmlformats.org/officeDocument/2006/customXml" ds:itemID="{CFF33D20-8338-49E4-89E9-691E16336CA4}"/>
</file>

<file path=customXml/itemProps3.xml><?xml version="1.0" encoding="utf-8"?>
<ds:datastoreItem xmlns:ds="http://schemas.openxmlformats.org/officeDocument/2006/customXml" ds:itemID="{0939F18A-62E7-4899-AD5D-BAFAEA0E6DCA}"/>
</file>

<file path=customXml/itemProps4.xml><?xml version="1.0" encoding="utf-8"?>
<ds:datastoreItem xmlns:ds="http://schemas.openxmlformats.org/officeDocument/2006/customXml" ds:itemID="{0777FBA8-81DD-4B9F-886B-FE175FD7C12A}"/>
</file>

<file path=docProps/app.xml><?xml version="1.0" encoding="utf-8"?>
<Properties xmlns="http://schemas.openxmlformats.org/officeDocument/2006/extended-properties" xmlns:vt="http://schemas.openxmlformats.org/officeDocument/2006/docPropsVTypes">
  <TotalTime>986</TotalTime>
  <Words>1000</Words>
  <Application>Microsoft Office PowerPoint</Application>
  <PresentationFormat>On-screen Show (4:3)</PresentationFormat>
  <Paragraphs>113</Paragraphs>
  <Slides>13</Slides>
  <Notes>6</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2_Colmers_Alliance for Health Reform_09182009</vt:lpstr>
      <vt:lpstr>3_Colmers_Alliance for Health Reform_09182009</vt:lpstr>
      <vt:lpstr>Health Enterprise Zone  Workforce Incentives</vt:lpstr>
      <vt:lpstr>HEZ Purpose</vt:lpstr>
      <vt:lpstr>Purpose of Incentives</vt:lpstr>
      <vt:lpstr>HEZ Incentives</vt:lpstr>
      <vt:lpstr>HEZ Incentives: Tax Credits</vt:lpstr>
      <vt:lpstr>Health Care Practitioner Income Tax Credit </vt:lpstr>
      <vt:lpstr>Employer Hiring Tax Credit</vt:lpstr>
      <vt:lpstr>Tax Credit- Letter of Support</vt:lpstr>
      <vt:lpstr>HEZ Incentives: Loan Repayment</vt:lpstr>
      <vt:lpstr>HEZ Incentives: Loan Repayment</vt:lpstr>
      <vt:lpstr>Additional HEZ Incentives</vt:lpstr>
      <vt:lpstr>HEZ Suggested Incentives</vt:lpstr>
      <vt:lpstr>QUESTIONS?</vt:lpstr>
    </vt:vector>
  </TitlesOfParts>
  <Company>Department of Health and Mental Hygiene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Christina Shaklee</dc:creator>
  <cp:lastModifiedBy>Christina Shaklee</cp:lastModifiedBy>
  <cp:revision>71</cp:revision>
  <cp:lastPrinted>2013-10-21T14:39:04Z</cp:lastPrinted>
  <dcterms:created xsi:type="dcterms:W3CDTF">2013-09-25T14:53:19Z</dcterms:created>
  <dcterms:modified xsi:type="dcterms:W3CDTF">2014-08-04T12:19:21Z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0x010100CDBD94849B80B64C867783A5C8B81825</vt:lpwstr>
  </property>
  <property fmtid="{D5CDD505-2E9C-101B-9397-08002B2CF9AE}" pid="3" name="_dlc_DocIdItemGuid">
    <vt:lpwstr>33e95df6-fb46-4ba8-85fc-c389645a47fe</vt:lpwstr>
  </property>
  <property fmtid="{D5CDD505-2E9C-101B-9397-08002B2CF9AE}" pid="4" name="TemplateUrl">
    <vt:lpwstr/>
  </property>
  <property fmtid="{D5CDD505-2E9C-101B-9397-08002B2CF9AE}" pid="5" name="Order">
    <vt:r8>4000</vt:r8>
  </property>
  <property fmtid="{D5CDD505-2E9C-101B-9397-08002B2CF9AE}" pid="6" name="_SourceUrl">
    <vt:lpwstr/>
  </property>
  <property fmtid="{D5CDD505-2E9C-101B-9397-08002B2CF9AE}" pid="7" name="_SharedFileIndex">
    <vt:lpwstr/>
  </property>
  <property fmtid="{D5CDD505-2E9C-101B-9397-08002B2CF9AE}" pid="8" name="xd_Signature">
    <vt:bool>false</vt:bool>
  </property>
  <property fmtid="{D5CDD505-2E9C-101B-9397-08002B2CF9AE}" pid="9" name="xd_ProgID">
    <vt:lpwstr/>
  </property>
</Properties>
</file>