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charts/style2.xml" ContentType="application/vnd.ms-office.chartstyle+xml"/>
  <Override PartName="/ppt/charts/style3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9"/>
  </p:notesMasterIdLst>
  <p:sldIdLst>
    <p:sldId id="256" r:id="rId4"/>
    <p:sldId id="296" r:id="rId5"/>
    <p:sldId id="295" r:id="rId6"/>
    <p:sldId id="298" r:id="rId7"/>
    <p:sldId id="262" r:id="rId8"/>
    <p:sldId id="294" r:id="rId9"/>
    <p:sldId id="289" r:id="rId10"/>
    <p:sldId id="288" r:id="rId11"/>
    <p:sldId id="290" r:id="rId12"/>
    <p:sldId id="281" r:id="rId13"/>
    <p:sldId id="292" r:id="rId14"/>
    <p:sldId id="293" r:id="rId15"/>
    <p:sldId id="299" r:id="rId16"/>
    <p:sldId id="300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>
        <p:scale>
          <a:sx n="102" d="100"/>
          <a:sy n="102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4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24" Type="http://schemas.openxmlformats.org/officeDocument/2006/relationships/tableStyles" Target="tableStyles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Portal Queries</a:t>
            </a:r>
            <a:endParaRPr lang="en-US" dirty="0"/>
          </a:p>
        </c:rich>
      </c:tx>
      <c:layout>
        <c:manualLayout>
          <c:xMode val="edge"/>
          <c:yMode val="edge"/>
          <c:x val="0.35482875053235169"/>
          <c:y val="4.54964514399749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402668416447944E-2"/>
          <c:y val="2.9067262114623731E-2"/>
          <c:w val="0.90062202294157678"/>
          <c:h val="0.746579504054530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Queries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3.099537875986871E-3"/>
                  <c:y val="-5.810686019352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Sheet1!$A$40:$A$53</c:f>
              <c:strCache>
                <c:ptCount val="14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2015 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</c:strCache>
            </c:strRef>
          </c:cat>
          <c:val>
            <c:numRef>
              <c:f>Sheet1!$B$40:$B$53</c:f>
              <c:numCache>
                <c:formatCode>#,##0</c:formatCode>
                <c:ptCount val="14"/>
                <c:pt idx="0">
                  <c:v>33125</c:v>
                </c:pt>
                <c:pt idx="1">
                  <c:v>40510</c:v>
                </c:pt>
                <c:pt idx="2">
                  <c:v>46650</c:v>
                </c:pt>
                <c:pt idx="3">
                  <c:v>47696</c:v>
                </c:pt>
                <c:pt idx="4">
                  <c:v>54489</c:v>
                </c:pt>
                <c:pt idx="5">
                  <c:v>60693</c:v>
                </c:pt>
                <c:pt idx="6">
                  <c:v>60338</c:v>
                </c:pt>
                <c:pt idx="7">
                  <c:v>62665</c:v>
                </c:pt>
                <c:pt idx="8">
                  <c:v>57805</c:v>
                </c:pt>
                <c:pt idx="9">
                  <c:v>68206</c:v>
                </c:pt>
                <c:pt idx="10">
                  <c:v>78112</c:v>
                </c:pt>
                <c:pt idx="11">
                  <c:v>76497</c:v>
                </c:pt>
                <c:pt idx="12">
                  <c:v>90068</c:v>
                </c:pt>
                <c:pt idx="13">
                  <c:v>99349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22208"/>
        <c:axId val="850237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Q3 Goal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Sheet1!$A$40:$A$53</c15:sqref>
                        </c15:formulaRef>
                      </c:ext>
                    </c:extLst>
                    <c:strCache>
                      <c:ptCount val="14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June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2015 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Sheet1!$C$36:$C$49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</c15:sqref>
                        </c15:formulaRef>
                      </c:ext>
                    </c:extLst>
                    <c:strCache>
                      <c:ptCount val="1"/>
                      <c:pt idx="0">
                        <c:v>Q4 Goal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Sheet1!$A$40:$A$53</c15:sqref>
                        </c15:formulaRef>
                      </c:ext>
                    </c:extLst>
                    <c:strCache>
                      <c:ptCount val="14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June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2015 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Sheet1!$D$36:$D$49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50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3744"/>
        <c:crosses val="autoZero"/>
        <c:auto val="1"/>
        <c:lblAlgn val="ctr"/>
        <c:lblOffset val="100"/>
        <c:noMultiLvlLbl val="1"/>
      </c:catAx>
      <c:valAx>
        <c:axId val="85023744"/>
        <c:scaling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169013895447947"/>
          <c:y val="0.90231985157586259"/>
          <c:w val="0.56514313397447391"/>
          <c:h val="9.343422982102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ENS Notifications </a:t>
            </a:r>
            <a:r>
              <a:rPr lang="en-US" dirty="0"/>
              <a:t>Sent</a:t>
            </a:r>
          </a:p>
        </c:rich>
      </c:tx>
      <c:layout>
        <c:manualLayout>
          <c:xMode val="edge"/>
          <c:yMode val="edge"/>
          <c:x val="0.26517658567481212"/>
          <c:y val="5.00660475470664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36061867144466"/>
          <c:y val="5.2893874459211461E-2"/>
          <c:w val="0.7819055868016993"/>
          <c:h val="0.641840092442600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Notifications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5.0343252451590867E-2"/>
                  <c:y val="-5.006425569825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Sheet1!$A$37:$A$52</c:f>
              <c:strCache>
                <c:ptCount val="16"/>
                <c:pt idx="0">
                  <c:v>2014 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2015 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Sheet1!$B$37:$B$52</c:f>
              <c:numCache>
                <c:formatCode>#,##0</c:formatCode>
                <c:ptCount val="16"/>
                <c:pt idx="0">
                  <c:v>181278</c:v>
                </c:pt>
                <c:pt idx="1">
                  <c:v>155917</c:v>
                </c:pt>
                <c:pt idx="2">
                  <c:v>187886</c:v>
                </c:pt>
                <c:pt idx="3" formatCode="General">
                  <c:v>195564</c:v>
                </c:pt>
                <c:pt idx="4" formatCode="General">
                  <c:v>210926</c:v>
                </c:pt>
                <c:pt idx="5" formatCode="General">
                  <c:v>244892</c:v>
                </c:pt>
                <c:pt idx="6" formatCode="General">
                  <c:v>264901</c:v>
                </c:pt>
                <c:pt idx="7" formatCode="General">
                  <c:v>308931</c:v>
                </c:pt>
                <c:pt idx="8">
                  <c:v>330827</c:v>
                </c:pt>
                <c:pt idx="9">
                  <c:v>332286</c:v>
                </c:pt>
                <c:pt idx="10">
                  <c:v>325194</c:v>
                </c:pt>
                <c:pt idx="11">
                  <c:v>404719</c:v>
                </c:pt>
                <c:pt idx="12">
                  <c:v>407030</c:v>
                </c:pt>
                <c:pt idx="13">
                  <c:v>386073</c:v>
                </c:pt>
                <c:pt idx="14">
                  <c:v>484042</c:v>
                </c:pt>
                <c:pt idx="15">
                  <c:v>529210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1792"/>
        <c:axId val="82323328"/>
      </c:lineChart>
      <c:catAx>
        <c:axId val="823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3328"/>
        <c:crosses val="autoZero"/>
        <c:auto val="1"/>
        <c:lblAlgn val="ctr"/>
        <c:lblOffset val="100"/>
        <c:noMultiLvlLbl val="1"/>
      </c:catAx>
      <c:valAx>
        <c:axId val="8232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98271129906513"/>
          <c:y val="0.88014323322632426"/>
          <c:w val="0.35884718796818288"/>
          <c:h val="0.11530547080110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CRISP Portal Clinician Users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2634011364762868"/>
          <c:y val="3.33349360330099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93273738155072"/>
          <c:y val="0.10003821818492736"/>
          <c:w val="0.82892387384095367"/>
          <c:h val="0.64239904060193831"/>
        </c:manualLayout>
      </c:layout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Unique Users who logged in during month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3.276370916145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Sheet1!$A$12:$A$25</c:f>
              <c:strCache>
                <c:ptCount val="14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2015 Jan</c:v>
                </c:pt>
                <c:pt idx="11">
                  <c:v>Feb</c:v>
                </c:pt>
                <c:pt idx="12">
                  <c:v>Mar</c:v>
                </c:pt>
                <c:pt idx="13">
                  <c:v>Apr</c:v>
                </c:pt>
              </c:strCache>
            </c:strRef>
          </c:cat>
          <c:val>
            <c:numRef>
              <c:f>Sheet1!$D$12:$D$25</c:f>
              <c:numCache>
                <c:formatCode>#,##0</c:formatCode>
                <c:ptCount val="14"/>
                <c:pt idx="0">
                  <c:v>1910</c:v>
                </c:pt>
                <c:pt idx="1">
                  <c:v>2556</c:v>
                </c:pt>
                <c:pt idx="2">
                  <c:v>2825</c:v>
                </c:pt>
                <c:pt idx="3">
                  <c:v>3083</c:v>
                </c:pt>
                <c:pt idx="4">
                  <c:v>3403</c:v>
                </c:pt>
                <c:pt idx="5">
                  <c:v>3678</c:v>
                </c:pt>
                <c:pt idx="6">
                  <c:v>4371</c:v>
                </c:pt>
                <c:pt idx="7">
                  <c:v>4339</c:v>
                </c:pt>
                <c:pt idx="8">
                  <c:v>4223</c:v>
                </c:pt>
                <c:pt idx="9">
                  <c:v>4583</c:v>
                </c:pt>
                <c:pt idx="10">
                  <c:v>4902</c:v>
                </c:pt>
                <c:pt idx="11" formatCode="General">
                  <c:v>4856</c:v>
                </c:pt>
                <c:pt idx="12" formatCode="General">
                  <c:v>5194</c:v>
                </c:pt>
                <c:pt idx="13" formatCode="General">
                  <c:v>5601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08384"/>
        <c:axId val="85414272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Active Clinician user accounts-nopharm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Sheet1!$A$12:$A$25</c15:sqref>
                        </c15:formulaRef>
                      </c:ext>
                    </c:extLst>
                    <c:strCache>
                      <c:ptCount val="14"/>
                      <c:pt idx="0">
                        <c:v>Mar</c:v>
                      </c:pt>
                      <c:pt idx="1">
                        <c:v>Apr</c:v>
                      </c:pt>
                      <c:pt idx="2">
                        <c:v>May</c:v>
                      </c:pt>
                      <c:pt idx="3">
                        <c:v>June</c:v>
                      </c:pt>
                      <c:pt idx="4">
                        <c:v>July</c:v>
                      </c:pt>
                      <c:pt idx="5">
                        <c:v>Aug</c:v>
                      </c:pt>
                      <c:pt idx="6">
                        <c:v>Sept</c:v>
                      </c:pt>
                      <c:pt idx="7">
                        <c:v>Oct</c:v>
                      </c:pt>
                      <c:pt idx="8">
                        <c:v>Nov</c:v>
                      </c:pt>
                      <c:pt idx="9">
                        <c:v>Dec</c:v>
                      </c:pt>
                      <c:pt idx="10">
                        <c:v>2015 Jan</c:v>
                      </c:pt>
                      <c:pt idx="11">
                        <c:v>Feb</c:v>
                      </c:pt>
                      <c:pt idx="12">
                        <c:v>Mar</c:v>
                      </c:pt>
                      <c:pt idx="13">
                        <c:v>Apr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Sheet1!$F$6:$F$18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518</c:v>
                      </c:pt>
                      <c:pt idx="1">
                        <c:v>640</c:v>
                      </c:pt>
                      <c:pt idx="2">
                        <c:v>705</c:v>
                      </c:pt>
                      <c:pt idx="3">
                        <c:v>792</c:v>
                      </c:pt>
                      <c:pt idx="4">
                        <c:v>1000</c:v>
                      </c:pt>
                      <c:pt idx="5">
                        <c:v>979</c:v>
                      </c:pt>
                      <c:pt idx="6">
                        <c:v>1172</c:v>
                      </c:pt>
                      <c:pt idx="7">
                        <c:v>1525</c:v>
                      </c:pt>
                      <c:pt idx="8">
                        <c:v>1760</c:v>
                      </c:pt>
                      <c:pt idx="9">
                        <c:v>1858</c:v>
                      </c:pt>
                      <c:pt idx="10">
                        <c:v>2077</c:v>
                      </c:pt>
                      <c:pt idx="11">
                        <c:v>2127</c:v>
                      </c:pt>
                      <c:pt idx="12">
                        <c:v>2854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54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14272"/>
        <c:crosses val="autoZero"/>
        <c:auto val="1"/>
        <c:lblAlgn val="ctr"/>
        <c:lblOffset val="100"/>
        <c:noMultiLvlLbl val="1"/>
      </c:catAx>
      <c:valAx>
        <c:axId val="854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32836755087406E-2"/>
          <c:y val="0.79834102856671119"/>
          <c:w val="0.89179693162497675"/>
          <c:h val="0.14822759021260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7DC64-CA7A-44C5-AA4E-A4810582073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4425-2621-4075-8B54-9501C59E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2" indent="-28568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57" indent="-2285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60" indent="-2285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63" indent="-2285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65" indent="-2285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67" indent="-2285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71" indent="-2285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74" indent="-2285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38E59B-D87B-49A8-AB20-E9BD21A182DE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693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58" indent="-2854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2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280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9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73FCF-B2ED-4957-9643-368B1E58BB1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403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“Active Clinician user accounts” includes Physicians, Dentists, NPs, Clinical</a:t>
            </a:r>
            <a:r>
              <a:rPr lang="en-US" baseline="0" dirty="0" smtClean="0"/>
              <a:t> Pharmacists, Pharmacists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FA67-D2A0-45C1-B1CF-590319A80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24425-2621-4075-8B54-9501C59ED8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9" y="146649"/>
            <a:ext cx="7065035" cy="97478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Myriad Pro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Myriad Pro Semibold"/>
              </a:defRPr>
            </a:lvl1pPr>
            <a:lvl2pPr>
              <a:defRPr>
                <a:solidFill>
                  <a:srgbClr val="005596"/>
                </a:solidFill>
                <a:latin typeface="Myriad Pro Semibold"/>
              </a:defRPr>
            </a:lvl2pPr>
            <a:lvl3pPr>
              <a:defRPr>
                <a:solidFill>
                  <a:srgbClr val="005596"/>
                </a:solidFill>
                <a:latin typeface="Myriad Pro Semibold"/>
              </a:defRPr>
            </a:lvl3pPr>
            <a:lvl4pPr>
              <a:defRPr>
                <a:solidFill>
                  <a:srgbClr val="005596"/>
                </a:solidFill>
                <a:latin typeface="Myriad Pro Semibold"/>
              </a:defRPr>
            </a:lvl4pPr>
            <a:lvl5pPr>
              <a:defRPr>
                <a:solidFill>
                  <a:srgbClr val="005596"/>
                </a:solidFill>
                <a:latin typeface="Myriad Pro Semi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2F41-9F74-4508-BC7B-14523590B878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D367-FD45-4D27-900D-8C1698F1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@ainq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470" y="4585691"/>
            <a:ext cx="590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Myriad Pro Semibold"/>
              </a:rPr>
              <a:t>All HEZ Zone Meeting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Myriad Pro Semibold"/>
              </a:rPr>
              <a:t>May 11</a:t>
            </a:r>
            <a:r>
              <a:rPr lang="en-US" sz="1600" baseline="30000" dirty="0" smtClean="0">
                <a:solidFill>
                  <a:schemeClr val="bg1"/>
                </a:solidFill>
                <a:latin typeface="Myriad Pro Semibold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Myriad Pro Semibold"/>
              </a:rPr>
              <a:t>, 2015</a:t>
            </a:r>
            <a:endParaRPr lang="en-US" sz="1600" dirty="0">
              <a:solidFill>
                <a:schemeClr val="bg1"/>
              </a:solidFill>
              <a:latin typeface="Myriad Pro Semi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5119" y="2891691"/>
            <a:ext cx="5900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yriad Pro Semibold"/>
              </a:rPr>
              <a:t>CRISP Reporting Services</a:t>
            </a:r>
          </a:p>
          <a:p>
            <a:endParaRPr lang="en-US" dirty="0" smtClean="0">
              <a:solidFill>
                <a:schemeClr val="bg1"/>
              </a:solidFill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168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276" y="155194"/>
            <a:ext cx="7756438" cy="9747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Joining Real-Time Data with Comprehensive and Structured Hospital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29" y="1615013"/>
            <a:ext cx="8820971" cy="4401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760" y="4405624"/>
            <a:ext cx="1562100" cy="28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232" y="4427461"/>
            <a:ext cx="251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HSCRC Case Mix Data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9841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Super-Utilization Analysis in Tableau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237472"/>
            <a:ext cx="8316685" cy="5550860"/>
          </a:xfrm>
        </p:spPr>
      </p:pic>
    </p:spTree>
    <p:extLst>
      <p:ext uri="{BB962C8B-B14F-4D97-AF65-F5344CB8AC3E}">
        <p14:creationId xmlns:p14="http://schemas.microsoft.com/office/powerpoint/2010/main" val="40981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/ Post Intervention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2063036"/>
            <a:ext cx="9056439" cy="3901928"/>
          </a:xfrm>
        </p:spPr>
      </p:pic>
    </p:spTree>
    <p:extLst>
      <p:ext uri="{BB962C8B-B14F-4D97-AF65-F5344CB8AC3E}">
        <p14:creationId xmlns:p14="http://schemas.microsoft.com/office/powerpoint/2010/main" val="390951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Conditions by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584" y="1258123"/>
            <a:ext cx="7483837" cy="54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Condition </a:t>
            </a:r>
            <a:r>
              <a:rPr lang="en-US" dirty="0" err="1" smtClean="0"/>
              <a:t>Prevalance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33" y="1244510"/>
            <a:ext cx="7564075" cy="55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27" y="3013490"/>
            <a:ext cx="2768838" cy="1071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7469" y="4930923"/>
            <a:ext cx="3614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Scott Afzal</a:t>
            </a:r>
          </a:p>
          <a:p>
            <a:r>
              <a:rPr lang="en-US" dirty="0" smtClean="0">
                <a:hlinkClick r:id="rId2"/>
              </a:rPr>
              <a:t>scott@ainq.com</a:t>
            </a:r>
            <a:endParaRPr lang="en-US" dirty="0" smtClean="0"/>
          </a:p>
          <a:p>
            <a:r>
              <a:rPr lang="en-US" dirty="0" smtClean="0"/>
              <a:t>Program Director, CRISP</a:t>
            </a:r>
          </a:p>
          <a:p>
            <a:r>
              <a:rPr lang="en-US" dirty="0" smtClean="0"/>
              <a:t>Partner,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 Services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03" r="-134" b="-11903"/>
          <a:stretch/>
        </p:blipFill>
        <p:spPr>
          <a:xfrm>
            <a:off x="918930" y="1512588"/>
            <a:ext cx="6808161" cy="54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Privacy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4173" y="4911364"/>
            <a:ext cx="6402041" cy="180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Patients who do not want to participate must opt-out, by contacting CRISP by phone, online, or by 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Patients have the right to contact CRISP and ask                                                     for a list of users who have accessed their                                                         information. </a:t>
            </a:r>
            <a:endParaRPr lang="en-US" altLang="en-US" sz="19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dirty="0" smtClean="0"/>
          </a:p>
          <a:p>
            <a:pPr>
              <a:buFontTx/>
              <a:buNone/>
            </a:pPr>
            <a:endParaRPr lang="en-US" altLang="en-US" sz="2200" dirty="0" smtClean="0"/>
          </a:p>
          <a:p>
            <a:pPr>
              <a:buFontTx/>
              <a:buNone/>
            </a:pPr>
            <a:endParaRPr lang="en-US" altLang="en-US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173" y="1266946"/>
            <a:ext cx="8080013" cy="339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Myriad Pro Semi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Patient Privacy policies are foundational to Health Information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CRISP operates under a combination of:</a:t>
            </a:r>
          </a:p>
          <a:p>
            <a:pPr marL="971550" lvl="1" indent="-285750"/>
            <a:r>
              <a:rPr lang="en-US" altLang="en-US" sz="1600" dirty="0" smtClean="0"/>
              <a:t>Federal laws – HIPAA, 42 CFR Part 2</a:t>
            </a:r>
          </a:p>
          <a:p>
            <a:pPr marL="971550" lvl="1" indent="-285750"/>
            <a:r>
              <a:rPr lang="en-US" altLang="en-US" sz="1600" dirty="0" smtClean="0"/>
              <a:t>State laws and regulations – CMRA, MHCC Regulations </a:t>
            </a:r>
          </a:p>
          <a:p>
            <a:pPr marL="971550" lvl="1" indent="-285750"/>
            <a:r>
              <a:rPr lang="en-US" altLang="en-US" sz="1600" dirty="0" smtClean="0"/>
              <a:t>Stakeholder agreements – Participation Agreement</a:t>
            </a:r>
          </a:p>
          <a:p>
            <a:pPr marL="971550" lvl="1" indent="-285750"/>
            <a:r>
              <a:rPr lang="en-US" altLang="en-US" sz="1600" dirty="0" smtClean="0"/>
              <a:t>Data use agreements – HSCRC, MHBE, DHMH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All participating organizations are required to</a:t>
            </a:r>
          </a:p>
          <a:p>
            <a:pPr marL="971550" lvl="1" indent="-285750"/>
            <a:r>
              <a:rPr lang="en-US" altLang="en-US" sz="1600" dirty="0" smtClean="0"/>
              <a:t>Update their HIPAA Notice of Privacy Practices to include a paragraph on their participation with CRISP</a:t>
            </a:r>
          </a:p>
          <a:p>
            <a:pPr marL="971550" lvl="1" indent="-285750"/>
            <a:r>
              <a:rPr lang="en-US" altLang="en-US" sz="1600" dirty="0" smtClean="0"/>
              <a:t>Make CRISP brochures and opt-out forms available at intake areas.</a:t>
            </a:r>
          </a:p>
        </p:txBody>
      </p:sp>
      <p:pic>
        <p:nvPicPr>
          <p:cNvPr id="2050" name="Picture 1" descr="https://encrypted-tbn0.gstatic.com/images?q=tbn:ANd9GcRNM-2L9v4vAkNAzDFZPgAtASg1fd_RapR2pDzkGGlsLIhSXQ71f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1" y="4798293"/>
            <a:ext cx="2744869" cy="20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6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821" y="2184549"/>
            <a:ext cx="8652083" cy="4351338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/>
              <a:t>For Treatment</a:t>
            </a:r>
          </a:p>
          <a:p>
            <a:pPr lvl="3"/>
            <a:r>
              <a:rPr lang="en-US" sz="2400" dirty="0" smtClean="0"/>
              <a:t>For </a:t>
            </a:r>
            <a:r>
              <a:rPr lang="en-US" sz="2400" dirty="0"/>
              <a:t>a Public Purpose and Required or Permitted by </a:t>
            </a:r>
            <a:r>
              <a:rPr lang="en-US" sz="2400" dirty="0" smtClean="0"/>
              <a:t>law</a:t>
            </a:r>
          </a:p>
          <a:p>
            <a:pPr lvl="5"/>
            <a:r>
              <a:rPr lang="en-US" sz="2400" dirty="0" smtClean="0"/>
              <a:t>When </a:t>
            </a:r>
            <a:r>
              <a:rPr lang="en-US" sz="2400" dirty="0"/>
              <a:t>permitted, use case approval required</a:t>
            </a:r>
          </a:p>
          <a:p>
            <a:pPr lvl="3"/>
            <a:r>
              <a:rPr lang="en-US" sz="2400" dirty="0"/>
              <a:t>For Operations limited to Care Coordination, Quality Improvement and Quality </a:t>
            </a:r>
            <a:r>
              <a:rPr lang="en-US" sz="2400" dirty="0" smtClean="0"/>
              <a:t>Assessment</a:t>
            </a:r>
          </a:p>
          <a:p>
            <a:pPr lvl="5"/>
            <a:r>
              <a:rPr lang="en-US" sz="2400" dirty="0" smtClean="0"/>
              <a:t>Use </a:t>
            </a:r>
            <a:r>
              <a:rPr lang="en-US" sz="2400" dirty="0"/>
              <a:t>cases required committee </a:t>
            </a:r>
            <a:r>
              <a:rPr lang="en-US" sz="2400" dirty="0" smtClean="0"/>
              <a:t>approval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180" y="1468326"/>
            <a:ext cx="32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Permitted Purposes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149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Statewide Patient Identity Management </a:t>
            </a:r>
          </a:p>
        </p:txBody>
      </p:sp>
      <p:pic>
        <p:nvPicPr>
          <p:cNvPr id="11267" name="Content Placeholder 3" descr="C:\Documents and Settings\scott\Local Settings\Temporary Internet Files\Content.Outlook\SGV4Z25T\6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0" y="1609301"/>
            <a:ext cx="4800600" cy="31099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90" y="4586037"/>
            <a:ext cx="4074076" cy="22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53000" y="1348120"/>
            <a:ext cx="396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u="sng" dirty="0">
                <a:cs typeface="Arial" charset="0"/>
              </a:rPr>
              <a:t>The Challenge: </a:t>
            </a:r>
          </a:p>
          <a:p>
            <a:pPr eaLnBrk="1" hangingPunct="1"/>
            <a:r>
              <a:rPr lang="en-US" sz="2000" dirty="0">
                <a:cs typeface="Arial" charset="0"/>
              </a:rPr>
              <a:t>Accurately and consistently linking identities across multiple facilities to create a single view of a patient.</a:t>
            </a:r>
          </a:p>
          <a:p>
            <a:pPr eaLnBrk="1" hangingPunct="1"/>
            <a:endParaRPr lang="en-US" sz="2000" dirty="0">
              <a:cs typeface="Arial" charset="0"/>
            </a:endParaRPr>
          </a:p>
          <a:p>
            <a:pPr eaLnBrk="1" hangingPunct="1"/>
            <a:r>
              <a:rPr lang="en-US" sz="2000" dirty="0">
                <a:cs typeface="Arial" charset="0"/>
              </a:rPr>
              <a:t>A near-zero tolerance of a </a:t>
            </a:r>
            <a:r>
              <a:rPr lang="en-US" sz="2000" u="sng" dirty="0">
                <a:cs typeface="Arial" charset="0"/>
              </a:rPr>
              <a:t>false positive </a:t>
            </a:r>
            <a:r>
              <a:rPr lang="en-US" sz="2000" dirty="0">
                <a:cs typeface="Arial" charset="0"/>
              </a:rPr>
              <a:t>match rate with a low tolerance of a </a:t>
            </a:r>
            <a:r>
              <a:rPr lang="en-US" sz="2000" u="sng" dirty="0">
                <a:cs typeface="Arial" charset="0"/>
              </a:rPr>
              <a:t>false negative</a:t>
            </a:r>
            <a:r>
              <a:rPr lang="en-US" sz="2000" dirty="0">
                <a:cs typeface="Arial" charset="0"/>
              </a:rPr>
              <a:t> match rate.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81981" y="5185515"/>
            <a:ext cx="4718619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cs typeface="Arial" charset="0"/>
              </a:rPr>
              <a:t>Effective Master Patient Indexing is a foundational concept to any population / community level analysis or high-utilizer analysis.</a:t>
            </a:r>
            <a:endParaRPr 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Query Portal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4473" y="1524000"/>
            <a:ext cx="4963327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The query </a:t>
            </a:r>
            <a:r>
              <a:rPr lang="en-US" dirty="0"/>
              <a:t>p</a:t>
            </a:r>
            <a:r>
              <a:rPr lang="en-US" dirty="0" smtClean="0"/>
              <a:t>ortal allows credentialed users to search the HIE for clinical data.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Users can search for patients using last name/DOB or the medical </a:t>
            </a:r>
            <a:r>
              <a:rPr lang="en-US" dirty="0"/>
              <a:t>r</a:t>
            </a:r>
            <a:r>
              <a:rPr lang="en-US" dirty="0" smtClean="0"/>
              <a:t>ecord number from your practice or a hospital.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initial query returns information from the past 6 months and present the user to query data as far back as June of 2012 (depending on when a given data sending went live).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While a great tool, there are workflow challenges.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There are currently roughly 100,000 queries per month.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711E97-3B1F-4779-BAFF-F478940045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57800" y="1524000"/>
            <a:ext cx="3429000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410200" y="1722438"/>
            <a:ext cx="3505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kern="0" dirty="0" smtClean="0"/>
              <a:t>Types of data available: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562600" y="2139157"/>
            <a:ext cx="3352800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 smtClean="0"/>
              <a:t>Patient demographics</a:t>
            </a:r>
          </a:p>
          <a:p>
            <a:pPr>
              <a:defRPr/>
            </a:pPr>
            <a:r>
              <a:rPr lang="en-US" sz="1800" kern="0" dirty="0" smtClean="0"/>
              <a:t>Lab results</a:t>
            </a:r>
          </a:p>
          <a:p>
            <a:pPr>
              <a:defRPr/>
            </a:pPr>
            <a:r>
              <a:rPr lang="en-US" sz="1800" kern="0" dirty="0" smtClean="0"/>
              <a:t>Radiology reports</a:t>
            </a:r>
          </a:p>
          <a:p>
            <a:pPr>
              <a:defRPr/>
            </a:pPr>
            <a:r>
              <a:rPr lang="en-US" sz="1800" b="1" kern="0" dirty="0" smtClean="0"/>
              <a:t>PDMP Meds Data</a:t>
            </a:r>
          </a:p>
          <a:p>
            <a:pPr>
              <a:defRPr/>
            </a:pPr>
            <a:r>
              <a:rPr lang="en-US" sz="1800" kern="0" dirty="0" smtClean="0"/>
              <a:t>Discharge summaries</a:t>
            </a:r>
          </a:p>
          <a:p>
            <a:pPr>
              <a:defRPr/>
            </a:pPr>
            <a:r>
              <a:rPr lang="en-US" sz="1800" kern="0" dirty="0" smtClean="0"/>
              <a:t>History and physicals</a:t>
            </a:r>
          </a:p>
          <a:p>
            <a:pPr>
              <a:defRPr/>
            </a:pPr>
            <a:r>
              <a:rPr lang="en-US" sz="1800" kern="0" dirty="0" smtClean="0"/>
              <a:t>Operative notes</a:t>
            </a:r>
          </a:p>
          <a:p>
            <a:pPr>
              <a:defRPr/>
            </a:pPr>
            <a:r>
              <a:rPr lang="en-US" sz="1800" kern="0" dirty="0" smtClean="0"/>
              <a:t>Consults </a:t>
            </a:r>
          </a:p>
          <a:p>
            <a:pPr>
              <a:spcBef>
                <a:spcPct val="0"/>
              </a:spcBef>
              <a:defRPr/>
            </a:pPr>
            <a:endParaRPr lang="en-US" sz="1800" kern="0" dirty="0" smtClean="0"/>
          </a:p>
          <a:p>
            <a:pPr>
              <a:defRPr/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190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077200" cy="1143000"/>
          </a:xfrm>
        </p:spPr>
        <p:txBody>
          <a:bodyPr/>
          <a:lstStyle/>
          <a:p>
            <a:r>
              <a:rPr lang="en-US" altLang="en-US" smtClean="0"/>
              <a:t>Encounter Notification Service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1055" y="1311276"/>
            <a:ext cx="7467600" cy="5410200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 smtClean="0"/>
              <a:t>CRISP currently receives information pertaining to </a:t>
            </a:r>
            <a:r>
              <a:rPr lang="en-US" altLang="en-US" sz="1800" b="1" dirty="0" smtClean="0"/>
              <a:t>ER visits and inpatient admissions </a:t>
            </a:r>
            <a:r>
              <a:rPr lang="en-US" altLang="en-US" sz="1800" dirty="0" smtClean="0"/>
              <a:t>in real-time:</a:t>
            </a:r>
          </a:p>
          <a:p>
            <a:pPr lvl="1"/>
            <a:r>
              <a:rPr lang="en-US" altLang="en-US" sz="1600" dirty="0" smtClean="0"/>
              <a:t>All Maryland hospitals</a:t>
            </a:r>
          </a:p>
          <a:p>
            <a:pPr lvl="1"/>
            <a:r>
              <a:rPr lang="en-US" altLang="en-US" sz="1600" dirty="0" smtClean="0"/>
              <a:t>Most D.C. hospitals</a:t>
            </a:r>
          </a:p>
          <a:p>
            <a:pPr lvl="1"/>
            <a:r>
              <a:rPr lang="en-US" altLang="en-US" sz="1600" dirty="0" smtClean="0"/>
              <a:t>All Delaware hospitals</a:t>
            </a:r>
          </a:p>
          <a:p>
            <a:pPr lvl="1"/>
            <a:r>
              <a:rPr lang="en-US" altLang="en-US" sz="1600" dirty="0" smtClean="0"/>
              <a:t>Coming Soon: Philadelphia Area hospitals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1800" dirty="0" smtClean="0"/>
              <a:t>Through ENS, CRISP has the ability to communicate this information, in the form of </a:t>
            </a:r>
            <a:r>
              <a:rPr lang="en-US" altLang="en-US" sz="1800" b="1" dirty="0" smtClean="0"/>
              <a:t>real time hospitalization alerts </a:t>
            </a:r>
            <a:r>
              <a:rPr lang="en-US" altLang="en-US" sz="1800" dirty="0" smtClean="0"/>
              <a:t>to PCPs, care coordinators, and others responsible for patient care.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We are current routing over 500,000 notifications per month.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Roughly 20 hospitals are “auto-subscribing” so they can be alerted when one of their past discharges is being readmitted within 30 days.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Past ER visit and past IP visit counts (for a given time range) will be included in the alerts beginning next month.</a:t>
            </a:r>
          </a:p>
          <a:p>
            <a:endParaRPr lang="en-US" altLang="en-US" sz="1800" dirty="0" smtClean="0"/>
          </a:p>
          <a:p>
            <a:endParaRPr lang="en-US" altLang="en-US" sz="18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7E52A-6898-49DD-8F3C-F1377610C69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20485" name="Picture 4" descr="C:\Users\DHorrocks\AppData\Local\Microsoft\Windows\Temporary Internet Files\Content.IE5\FRGGLHLI\MP9003143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29" y="1311276"/>
            <a:ext cx="1207650" cy="139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9" y="373487"/>
            <a:ext cx="7065035" cy="7479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CRISP Key Performance </a:t>
            </a:r>
            <a:r>
              <a:rPr lang="en-US" sz="2400" b="1" dirty="0" smtClean="0"/>
              <a:t>Indicators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23155" y="4019292"/>
            <a:ext cx="4411189" cy="2790414"/>
          </a:xfrm>
          <a:prstGeom prst="roundRect">
            <a:avLst>
              <a:gd name="adj" fmla="val 40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154" y="1275007"/>
            <a:ext cx="4411189" cy="2665929"/>
          </a:xfrm>
          <a:prstGeom prst="roundRect">
            <a:avLst>
              <a:gd name="adj" fmla="val 40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9818" y="1275006"/>
            <a:ext cx="4156364" cy="5534699"/>
          </a:xfrm>
          <a:prstGeom prst="roundRect">
            <a:avLst>
              <a:gd name="adj" fmla="val 40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>
            <p:extLst/>
          </p:nvPr>
        </p:nvGraphicFramePr>
        <p:xfrm>
          <a:off x="384462" y="1326524"/>
          <a:ext cx="4097385" cy="262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>
            <p:extLst/>
          </p:nvPr>
        </p:nvGraphicFramePr>
        <p:xfrm>
          <a:off x="322118" y="4019292"/>
          <a:ext cx="4540827" cy="279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4"/>
          <p:cNvGraphicFramePr>
            <a:graphicFrameLocks/>
          </p:cNvGraphicFramePr>
          <p:nvPr>
            <p:extLst/>
          </p:nvPr>
        </p:nvGraphicFramePr>
        <p:xfrm>
          <a:off x="4788724" y="1275006"/>
          <a:ext cx="4145973" cy="542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570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Utility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274" y="1438611"/>
            <a:ext cx="7225896" cy="50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1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130&quot;&gt;&lt;/object&gt;&lt;object type=&quot;2&quot; unique_id=&quot;10131&quot;&gt;&lt;object type=&quot;3&quot; unique_id=&quot;10132&quot;&gt;&lt;property id=&quot;20148&quot; value=&quot;5&quot;/&gt;&lt;property id=&quot;20300&quot; value=&quot;Slide 1&quot;/&gt;&lt;property id=&quot;20307&quot; value=&quot;256&quot;/&gt;&lt;/object&gt;&lt;object type=&quot;3&quot; unique_id=&quot;10157&quot;&gt;&lt;property id=&quot;20148&quot; value=&quot;5&quot;/&gt;&lt;property id=&quot;20300&quot; value=&quot;Slide 2 - &amp;quot;Title Goes here&amp;quot;&quot;/&gt;&lt;property id=&quot;20307&quot; value=&quot;257&quot;/&gt;&lt;/object&gt;&lt;object type=&quot;3&quot; unique_id=&quot;10158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9A1BD4-EECC-418B-898C-9711A0D6DA1C}"/>
</file>

<file path=customXml/itemProps2.xml><?xml version="1.0" encoding="utf-8"?>
<ds:datastoreItem xmlns:ds="http://schemas.openxmlformats.org/officeDocument/2006/customXml" ds:itemID="{07E9C659-2542-4A95-943F-1D8342447722}"/>
</file>

<file path=customXml/itemProps3.xml><?xml version="1.0" encoding="utf-8"?>
<ds:datastoreItem xmlns:ds="http://schemas.openxmlformats.org/officeDocument/2006/customXml" ds:itemID="{A69A1BD4-EECC-418B-898C-9711A0D6DA1C}"/>
</file>

<file path=customXml/itemProps4.xml><?xml version="1.0" encoding="utf-8"?>
<ds:datastoreItem xmlns:ds="http://schemas.openxmlformats.org/officeDocument/2006/customXml" ds:itemID="{82C8507D-D9BC-4D08-AA7A-2EFCD684CD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564</Words>
  <Application>Microsoft Office PowerPoint</Application>
  <PresentationFormat>On-screen Show (4:3)</PresentationFormat>
  <Paragraphs>90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CRISP Services Overview</vt:lpstr>
      <vt:lpstr>Patient Privacy</vt:lpstr>
      <vt:lpstr>Participation Agreements</vt:lpstr>
      <vt:lpstr>Statewide Patient Identity Management </vt:lpstr>
      <vt:lpstr>Query Portal</vt:lpstr>
      <vt:lpstr>Encounter Notification Service</vt:lpstr>
      <vt:lpstr>CRISP Key Performance Indicators</vt:lpstr>
      <vt:lpstr>Population Health Utility</vt:lpstr>
      <vt:lpstr>Joining Real-Time Data with Comprehensive and Structured Hospital Data</vt:lpstr>
      <vt:lpstr>Super-Utilization Analysis in Tableau</vt:lpstr>
      <vt:lpstr>Pre / Post Intervention Analysis</vt:lpstr>
      <vt:lpstr>Chronic Conditions by County</vt:lpstr>
      <vt:lpstr>Chronic Condition Prevalance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Kosareva</dc:creator>
  <cp:lastModifiedBy>Maura Dwyer</cp:lastModifiedBy>
  <cp:revision>132</cp:revision>
  <dcterms:created xsi:type="dcterms:W3CDTF">2014-07-03T16:31:20Z</dcterms:created>
  <dcterms:modified xsi:type="dcterms:W3CDTF">2015-05-14T19:57:25Z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67bcadaa-1708-4371-94a2-3f5233427741</vt:lpwstr>
  </property>
</Properties>
</file>