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430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8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8605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36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90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52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21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53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1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11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15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446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2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3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4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2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  <p:sldLayoutId id="2147483720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MDH 440 &amp; 440A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Annual Reporting Requirements for FY 2025</a:t>
            </a:r>
          </a:p>
          <a:p>
            <a:r>
              <a:t>Local Health Departments</a:t>
            </a:r>
          </a:p>
          <a:p>
            <a:r>
              <a:t>Maryland Department of Health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CFBD6-0DD5-EF50-688B-0A708D4E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A593C-7E7B-59D3-B01B-1F17C6639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933" y="1608668"/>
            <a:ext cx="8382000" cy="3996266"/>
          </a:xfrm>
        </p:spPr>
        <p:txBody>
          <a:bodyPr>
            <a:normAutofit fontScale="92500" lnSpcReduction="10000"/>
          </a:bodyPr>
          <a:lstStyle/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Who must submit the MDH 440 and 440A? All Local Health Departments (LHDs) that receive UFD funding must submit both forms, unless FMIS data (DAFR7410) is complete and accurate.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When is the submission deadline? 🗓 August 31, 2025 – No FY25 payments will be processed after this date if reports are not received.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What if we don’t have any performance measures? Submit MDH 440A with "N/A" noted. It’s still required for every award.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What if our data on FMIS (DAFR7410) is accurate? You may not need to submit MDH 440—but you must still submit a Request for Approval form if you exceed budget tolerances.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What budget version do we use? Always use the final approved budget for reconciliation—not the most recently submitted version.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Who signs the MDH 440?The Health Officer or Executive Director must sign in blue ink.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Where do we send our documents?📧 Email all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to:mdh.dglhareconbox@maryland.gov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📂 ZIP all documents for each award and use the correct naming format.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Are sub-vendor forms required? Yes—for any sub-vendor paid under Object 0896 or 0899, a separate MDH 440 and verification form are required.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What if we have no cost adjustments? Submit the Master Cost Settlement Adjustment List with "N/A" clearly marked.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Who do we contact for help?📧 Ginalyn Santos – Ginalyn.Santos2@maryland.gov📞 (410) 767-5135</a:t>
            </a:r>
          </a:p>
        </p:txBody>
      </p:sp>
    </p:spTree>
    <p:extLst>
      <p:ext uri="{BB962C8B-B14F-4D97-AF65-F5344CB8AC3E}">
        <p14:creationId xmlns:p14="http://schemas.microsoft.com/office/powerpoint/2010/main" val="355330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MDH 440?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Annual Report of Expenditures and Receipts</a:t>
            </a:r>
          </a:p>
          <a:p>
            <a:r>
              <a:t>- Required for all UFD awards</a:t>
            </a:r>
          </a:p>
          <a:p>
            <a:r>
              <a:t>- Based on final approved budget</a:t>
            </a:r>
          </a:p>
          <a:p>
            <a:r>
              <a:t>- Used to determine balance due to/from MDH</a:t>
            </a:r>
          </a:p>
          <a:p>
            <a:r>
              <a:t>- Must bear Health Officer's signature (blue ink)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MDH 440 – Key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Section I: Pre-populated; complete yellow fields</a:t>
            </a:r>
          </a:p>
          <a:p>
            <a:r>
              <a:t>Section II: Enter actual expenditures</a:t>
            </a:r>
          </a:p>
          <a:p>
            <a:r>
              <a:t>Section III: Enter source of funds (all receipts)</a:t>
            </a:r>
          </a:p>
          <a:p>
            <a:r>
              <a:t>Section IV: MDH Use Only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MDH 440A?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Performance Measures Report</a:t>
            </a:r>
          </a:p>
          <a:p>
            <a:r>
              <a:t>- Final count of program performance metrics</a:t>
            </a:r>
          </a:p>
          <a:p>
            <a:r>
              <a:t>- Submit even if no measures (note 'N/A')</a:t>
            </a:r>
          </a:p>
          <a:p>
            <a:r>
              <a:t>- Use template from final approved budget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Submission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1683521"/>
            <a:ext cx="7797662" cy="3802879"/>
          </a:xfrm>
        </p:spPr>
        <p:txBody>
          <a:bodyPr/>
          <a:lstStyle/>
          <a:p>
            <a:r>
              <a:rPr dirty="0"/>
              <a:t>- Submit 440/440A by August 31, 2025</a:t>
            </a:r>
          </a:p>
          <a:p>
            <a:r>
              <a:rPr dirty="0"/>
              <a:t>- Email to: mdh.dglhareconbox@maryland.gov</a:t>
            </a:r>
          </a:p>
          <a:p>
            <a:r>
              <a:rPr dirty="0"/>
              <a:t>- Subject: County Name - FY2025 Reconciliation Documents</a:t>
            </a:r>
            <a:endParaRPr lang="en-US" dirty="0"/>
          </a:p>
          <a:p>
            <a:r>
              <a:rPr lang="en-US" dirty="0"/>
              <a:t>- One PDF for each PCA/Award to include all related documents </a:t>
            </a:r>
          </a:p>
          <a:p>
            <a:r>
              <a:rPr lang="en-US" dirty="0"/>
              <a:t>- document naming format – county abbreviation award number 	followed by descriptions on page 22 of closing instructions</a:t>
            </a:r>
            <a:endParaRPr dirty="0"/>
          </a:p>
          <a:p>
            <a:r>
              <a:rPr dirty="0"/>
              <a:t>- Group documents in ZIP format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Special Cases &amp;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Sub-vendor 440s required for Items 0896 &amp; 0899</a:t>
            </a:r>
          </a:p>
          <a:p>
            <a:r>
              <a:t>- Sub-vendor verification form required if &gt;1 vendor</a:t>
            </a:r>
          </a:p>
          <a:p>
            <a:r>
              <a:t>- MCSA required for all LHDs on FMIS (note 'N/A' if no adjustment)</a:t>
            </a:r>
          </a:p>
          <a:p>
            <a:r>
              <a:t>- Use the last 'approved' budget for reconciliation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WIC &amp; Cancer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WIC:</a:t>
            </a:r>
          </a:p>
          <a:p>
            <a:r>
              <a:t>  Email to mdh.ugawic@maryland.gov &amp; cc mary.royer1@maryland.gov</a:t>
            </a:r>
          </a:p>
          <a:p>
            <a:r>
              <a:t>- Cancer:</a:t>
            </a:r>
          </a:p>
          <a:p>
            <a:r>
              <a:t>  Email to mdh.ugacrfcancer@maryland.gov &amp; Technical Lead</a:t>
            </a:r>
          </a:p>
          <a:p>
            <a:r>
              <a:t>- MDH 440/440A must match final Q4 expenditure report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Pitfalls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Using facsimile documents (not accepted)</a:t>
            </a:r>
          </a:p>
          <a:p>
            <a:r>
              <a:rPr dirty="0"/>
              <a:t>- Submitting incorrect budget version</a:t>
            </a:r>
          </a:p>
          <a:p>
            <a:r>
              <a:rPr dirty="0"/>
              <a:t>- Failing to sign </a:t>
            </a:r>
            <a:r>
              <a:rPr lang="en-US" dirty="0"/>
              <a:t>documents</a:t>
            </a:r>
            <a:endParaRPr dirty="0"/>
          </a:p>
          <a:p>
            <a:r>
              <a:rPr dirty="0"/>
              <a:t>- Sending documents to the wrong contact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262" y="1240076"/>
            <a:ext cx="2045860" cy="4584527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rgbClr val="FF0000"/>
                </a:solidFill>
              </a:rPr>
              <a:t>Helpful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9195" y="1240077"/>
            <a:ext cx="4526120" cy="4916465"/>
          </a:xfrm>
        </p:spPr>
        <p:txBody>
          <a:bodyPr anchor="t">
            <a:normAutofit/>
          </a:bodyPr>
          <a:lstStyle/>
          <a:p>
            <a:r>
              <a:rPr dirty="0"/>
              <a:t>- </a:t>
            </a:r>
            <a:r>
              <a:rPr lang="en-US" dirty="0"/>
              <a:t>{</a:t>
            </a:r>
            <a:r>
              <a:rPr dirty="0"/>
              <a:t>MDH Financial Guidance Page</a:t>
            </a:r>
            <a:r>
              <a:rPr lang="en-US" dirty="0"/>
              <a:t>} </a:t>
            </a:r>
            <a:r>
              <a:rPr dirty="0"/>
              <a:t>(https://health.maryland.gov/Pages/sf_gacct.aspx)</a:t>
            </a:r>
          </a:p>
          <a:p>
            <a:r>
              <a:rPr dirty="0"/>
              <a:t>- Contact: Ginalyn Santos</a:t>
            </a:r>
          </a:p>
          <a:p>
            <a:r>
              <a:rPr dirty="0"/>
              <a:t>  📧 Ginalyn.Santos2@maryland.gov</a:t>
            </a:r>
          </a:p>
          <a:p>
            <a:r>
              <a:rPr dirty="0"/>
              <a:t>  📞 (410) 767-5135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40EE8F833C20418D29FF26EF94060E" ma:contentTypeVersion="10" ma:contentTypeDescription="Create a new document." ma:contentTypeScope="" ma:versionID="5e40e82da05a6ea7ab753416b61563f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883d4e8e4bb62dc9630bd01492c2b58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CC6926-BA20-420B-B4DE-8A5E7DB84CE4}"/>
</file>

<file path=customXml/itemProps2.xml><?xml version="1.0" encoding="utf-8"?>
<ds:datastoreItem xmlns:ds="http://schemas.openxmlformats.org/officeDocument/2006/customXml" ds:itemID="{AF536733-951C-4EED-8E6D-A39EFFB043EC}"/>
</file>

<file path=customXml/itemProps3.xml><?xml version="1.0" encoding="utf-8"?>
<ds:datastoreItem xmlns:ds="http://schemas.openxmlformats.org/officeDocument/2006/customXml" ds:itemID="{0FF6BA2A-1008-42BB-AD4A-3D9B6D272213}"/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17</TotalTime>
  <Words>670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Impact</vt:lpstr>
      <vt:lpstr>Times New Roman</vt:lpstr>
      <vt:lpstr>Main Event</vt:lpstr>
      <vt:lpstr>MDH 440 &amp; 440A Overview</vt:lpstr>
      <vt:lpstr>What is MDH 440?</vt:lpstr>
      <vt:lpstr>MDH 440 – Key Sections</vt:lpstr>
      <vt:lpstr>What is MDH 440A?</vt:lpstr>
      <vt:lpstr>Submission Instructions</vt:lpstr>
      <vt:lpstr>Special Cases &amp; Notes</vt:lpstr>
      <vt:lpstr>WIC &amp; Cancer Programs</vt:lpstr>
      <vt:lpstr>Common Pitfalls to Avoid</vt:lpstr>
      <vt:lpstr>Helpful Resources</vt:lpstr>
      <vt:lpstr>FAQ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Michelle Moore</dc:creator>
  <cp:keywords/>
  <dc:description>generated using python-pptx</dc:description>
  <cp:lastModifiedBy>Michelle Moore</cp:lastModifiedBy>
  <cp:revision>5</cp:revision>
  <dcterms:created xsi:type="dcterms:W3CDTF">2013-01-27T09:14:16Z</dcterms:created>
  <dcterms:modified xsi:type="dcterms:W3CDTF">2025-06-05T14:02:17Z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0x0101000D40EE8F833C20418D29FF26EF94060E</vt:lpwstr>
  </property>
</Properties>
</file>