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iAlSoy9HAtyHhEBxUUM4i1lB6n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8" Type="http://schemas.openxmlformats.org/officeDocument/2006/relationships/slide" Target="slides/slide4.xml"/><Relationship Id="rId18" Type="http://schemas.openxmlformats.org/officeDocument/2006/relationships/customXml" Target="../customXml/item2.xml"/><Relationship Id="rId3" Type="http://schemas.openxmlformats.org/officeDocument/2006/relationships/slideMaster" Target="slideMasters/slideMaster1.xml"/><Relationship Id="rId12" Type="http://schemas.openxmlformats.org/officeDocument/2006/relationships/slide" Target="slides/slide8.xml"/><Relationship Id="rId7" Type="http://schemas.openxmlformats.org/officeDocument/2006/relationships/slide" Target="slides/slide3.xml"/><Relationship Id="rId17" Type="http://schemas.openxmlformats.org/officeDocument/2006/relationships/customXml" Target="../customXml/item1.xml"/><Relationship Id="rId2" Type="http://schemas.openxmlformats.org/officeDocument/2006/relationships/presProps" Target="presProps.xml"/><Relationship Id="rId16" Type="http://customschemas.google.com/relationships/presentationmetadata" Target="metadata"/><Relationship Id="rId11" Type="http://schemas.openxmlformats.org/officeDocument/2006/relationships/slide" Target="slides/slide7.xml"/><Relationship Id="rId1" Type="http://schemas.openxmlformats.org/officeDocument/2006/relationships/theme" Target="theme/theme1.xml"/><Relationship Id="rId6" Type="http://schemas.openxmlformats.org/officeDocument/2006/relationships/slide" Target="slides/slide2.xml"/><Relationship Id="rId15" Type="http://schemas.openxmlformats.org/officeDocument/2006/relationships/slide" Target="slides/slide1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customXml" Target="../customXml/item3.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7515a311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g107515a311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597db7babd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597db7babd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t>Speaker - </a:t>
            </a:r>
            <a:r>
              <a:rPr b="1" lang="en-US" sz="1400">
                <a:highlight>
                  <a:srgbClr val="00FF00"/>
                </a:highlight>
              </a:rPr>
              <a:t>Robert</a:t>
            </a:r>
            <a:r>
              <a:rPr lang="en-US" sz="1400"/>
              <a:t> </a:t>
            </a:r>
            <a:endParaRPr sz="1400"/>
          </a:p>
          <a:p>
            <a:pPr indent="0" lvl="0" marL="0" rtl="0" algn="l">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t/>
            </a:r>
            <a:endParaRPr sz="1400"/>
          </a:p>
        </p:txBody>
      </p:sp>
      <p:sp>
        <p:nvSpPr>
          <p:cNvPr id="147" name="Google Shape;147;g1597db7babd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0eb06a885_7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110eb06a885_7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US" sz="1400"/>
              <a:t>Speaker - </a:t>
            </a:r>
            <a:r>
              <a:rPr b="1" lang="en-US" sz="1400">
                <a:highlight>
                  <a:srgbClr val="00FF00"/>
                </a:highlight>
              </a:rPr>
              <a:t>Robert</a:t>
            </a:r>
            <a:endParaRPr b="1" sz="1400">
              <a:highlight>
                <a:srgbClr val="FFFF00"/>
              </a:highlight>
            </a:endParaRPr>
          </a:p>
          <a:p>
            <a:pPr indent="0" lvl="0" marL="0" rtl="0" algn="l">
              <a:spcBef>
                <a:spcPts val="0"/>
              </a:spcBef>
              <a:spcAft>
                <a:spcPts val="0"/>
              </a:spcAft>
              <a:buClr>
                <a:schemeClr val="dk1"/>
              </a:buClr>
              <a:buSzPts val="1100"/>
              <a:buFont typeface="Arial"/>
              <a:buNone/>
            </a:pPr>
            <a:r>
              <a:t/>
            </a:r>
            <a:endParaRPr b="1" sz="1400"/>
          </a:p>
          <a:p>
            <a:pPr indent="0" lvl="0" marL="0" rtl="0" algn="l">
              <a:lnSpc>
                <a:spcPct val="100000"/>
              </a:lnSpc>
              <a:spcBef>
                <a:spcPts val="0"/>
              </a:spcBef>
              <a:spcAft>
                <a:spcPts val="0"/>
              </a:spcAft>
              <a:buSzPts val="1400"/>
              <a:buNone/>
            </a:pPr>
            <a:r>
              <a:rPr b="1" lang="en-US">
                <a:highlight>
                  <a:srgbClr val="FFFF00"/>
                </a:highlight>
              </a:rPr>
              <a:t>Any questions?  </a:t>
            </a:r>
            <a:endParaRPr b="1">
              <a:highlight>
                <a:srgbClr val="FFFF00"/>
              </a:highlight>
            </a:endParaRPr>
          </a:p>
        </p:txBody>
      </p:sp>
      <p:sp>
        <p:nvSpPr>
          <p:cNvPr id="155" name="Google Shape;155;g110eb06a885_7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7515a311f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t>Speaker - </a:t>
            </a:r>
            <a:r>
              <a:rPr b="1" lang="en-US" sz="1400">
                <a:highlight>
                  <a:srgbClr val="00FF00"/>
                </a:highlight>
              </a:rPr>
              <a:t>Robert?</a:t>
            </a:r>
            <a:r>
              <a:rPr lang="en-US" sz="1400"/>
              <a:t>  (</a:t>
            </a:r>
            <a:r>
              <a:rPr lang="en-US" sz="1100">
                <a:solidFill>
                  <a:srgbClr val="222222"/>
                </a:solidFill>
                <a:highlight>
                  <a:srgbClr val="FFFFFF"/>
                </a:highlight>
                <a:latin typeface="Arial"/>
                <a:ea typeface="Arial"/>
                <a:cs typeface="Arial"/>
                <a:sym typeface="Arial"/>
              </a:rPr>
              <a:t>Welcome them, say why we are gathered, what we hope to accomplish, etc.)</a:t>
            </a:r>
            <a:endParaRPr sz="1100">
              <a:solidFill>
                <a:srgbClr val="222222"/>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solidFill>
                <a:srgbClr val="222222"/>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Any Introductions??</a:t>
            </a:r>
            <a:endParaRPr sz="1100">
              <a:solidFill>
                <a:srgbClr val="222222"/>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Clr>
                <a:schemeClr val="dk1"/>
              </a:buClr>
              <a:buSzPts val="1100"/>
              <a:buFont typeface="Arial"/>
              <a:buNone/>
            </a:pPr>
            <a:r>
              <a:rPr b="1" lang="en-US" sz="1400">
                <a:highlight>
                  <a:srgbClr val="FFFF00"/>
                </a:highlight>
              </a:rPr>
              <a:t>Good afternoon, thank you for joining us today.  I am Robert White, Director of Administrative Services for the DDA.  </a:t>
            </a:r>
            <a:r>
              <a:rPr b="1" lang="en-US" sz="1150">
                <a:solidFill>
                  <a:srgbClr val="222222"/>
                </a:solidFill>
                <a:highlight>
                  <a:srgbClr val="FFFF00"/>
                </a:highlight>
                <a:latin typeface="Arial"/>
                <a:ea typeface="Arial"/>
                <a:cs typeface="Arial"/>
                <a:sym typeface="Arial"/>
              </a:rPr>
              <a:t>The Maryland Department of Health (MDH) Developmental Disabilities Administration is holding this webinar for Personal Supports’ Providers to explain the recoupment process for those who have transitioned all of their Personal Supports’ services fully into LTSS and/or recoupment from other services for providers that are still receiving payment for services in PCIS2.  </a:t>
            </a:r>
            <a:endParaRPr b="1" sz="1400">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b="1" sz="1400">
              <a:highlight>
                <a:srgbClr val="FFFF00"/>
              </a:highlight>
            </a:endParaRPr>
          </a:p>
          <a:p>
            <a:pPr indent="0" lvl="0" marL="0" rtl="0" algn="l">
              <a:lnSpc>
                <a:spcPct val="100000"/>
              </a:lnSpc>
              <a:spcBef>
                <a:spcPts val="0"/>
              </a:spcBef>
              <a:spcAft>
                <a:spcPts val="0"/>
              </a:spcAft>
              <a:buClr>
                <a:schemeClr val="dk1"/>
              </a:buClr>
              <a:buSzPts val="1100"/>
              <a:buFont typeface="Arial"/>
              <a:buNone/>
            </a:pPr>
            <a:r>
              <a:rPr b="1" lang="en-US" sz="1400">
                <a:highlight>
                  <a:srgbClr val="FFFF00"/>
                </a:highlight>
              </a:rPr>
              <a:t>The</a:t>
            </a:r>
            <a:r>
              <a:rPr b="1" lang="en-US" sz="1400">
                <a:highlight>
                  <a:srgbClr val="FFFF00"/>
                </a:highlight>
              </a:rPr>
              <a:t> intent of the reconciliation process is </a:t>
            </a:r>
            <a:r>
              <a:rPr b="1" lang="en-US" sz="1400">
                <a:highlight>
                  <a:srgbClr val="FFFF00"/>
                </a:highlight>
              </a:rPr>
              <a:t>to make DDA and Providers whole after the PCIS2 reconciliation recoupment.  The </a:t>
            </a:r>
            <a:r>
              <a:rPr b="1" lang="en-US" sz="1400">
                <a:highlight>
                  <a:srgbClr val="FFFF00"/>
                </a:highlight>
              </a:rPr>
              <a:t>intent of today is to show you the methodology used in arriving at the recoupment invoice amount.  We will walk through an invoice example and how the adjustments are applied.  The goal of today is to provide clarity.  We will allow time at the end for any questions you may have.  </a:t>
            </a:r>
            <a:endParaRPr b="1" sz="1400">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b="1" sz="1400">
              <a:highlight>
                <a:srgbClr val="FFFF00"/>
              </a:highlight>
            </a:endParaRPr>
          </a:p>
          <a:p>
            <a:pPr indent="0" lvl="0" marL="0" rtl="0" algn="l">
              <a:spcBef>
                <a:spcPts val="0"/>
              </a:spcBef>
              <a:spcAft>
                <a:spcPts val="0"/>
              </a:spcAft>
              <a:buClr>
                <a:schemeClr val="dk1"/>
              </a:buClr>
              <a:buSzPts val="1100"/>
              <a:buFont typeface="Arial"/>
              <a:buNone/>
            </a:pPr>
            <a:r>
              <a:rPr lang="en-US" sz="1800">
                <a:highlight>
                  <a:srgbClr val="FFFF00"/>
                </a:highlight>
              </a:rPr>
              <a:t>On the panel today we have:</a:t>
            </a:r>
            <a:endParaRPr sz="1800">
              <a:highlight>
                <a:srgbClr val="FFFF00"/>
              </a:highlight>
            </a:endParaRPr>
          </a:p>
          <a:p>
            <a:pPr indent="-342900" lvl="0" marL="457200" rtl="0" algn="l">
              <a:spcBef>
                <a:spcPts val="0"/>
              </a:spcBef>
              <a:spcAft>
                <a:spcPts val="0"/>
              </a:spcAft>
              <a:buClr>
                <a:schemeClr val="dk1"/>
              </a:buClr>
              <a:buSzPts val="1800"/>
              <a:buChar char="●"/>
            </a:pPr>
            <a:r>
              <a:rPr lang="en-US" sz="1800">
                <a:highlight>
                  <a:srgbClr val="FFFF00"/>
                </a:highlight>
              </a:rPr>
              <a:t>Peter deFries, Director of Operations</a:t>
            </a:r>
            <a:endParaRPr sz="1800">
              <a:highlight>
                <a:srgbClr val="FFFF00"/>
              </a:highlight>
            </a:endParaRPr>
          </a:p>
          <a:p>
            <a:pPr indent="-342900" lvl="0" marL="457200" rtl="0" algn="l">
              <a:spcBef>
                <a:spcPts val="0"/>
              </a:spcBef>
              <a:spcAft>
                <a:spcPts val="0"/>
              </a:spcAft>
              <a:buClr>
                <a:schemeClr val="dk1"/>
              </a:buClr>
              <a:buSzPts val="1800"/>
              <a:buChar char="●"/>
            </a:pPr>
            <a:r>
              <a:rPr lang="en-US" sz="1800">
                <a:highlight>
                  <a:srgbClr val="FFFF00"/>
                </a:highlight>
              </a:rPr>
              <a:t>Elizabeth Peters, Deputy Director of Administrative Services</a:t>
            </a:r>
            <a:endParaRPr sz="1800">
              <a:highlight>
                <a:srgbClr val="FFFF00"/>
              </a:highlight>
            </a:endParaRPr>
          </a:p>
          <a:p>
            <a:pPr indent="0" lvl="0" marL="0" rtl="0" algn="l">
              <a:spcBef>
                <a:spcPts val="0"/>
              </a:spcBef>
              <a:spcAft>
                <a:spcPts val="0"/>
              </a:spcAft>
              <a:buNone/>
            </a:pPr>
            <a:r>
              <a:rPr lang="en-US" sz="1800">
                <a:highlight>
                  <a:srgbClr val="FFFF00"/>
                </a:highlight>
              </a:rPr>
              <a:t>Our Presenters today are:</a:t>
            </a:r>
            <a:endParaRPr sz="1800">
              <a:highlight>
                <a:srgbClr val="FFFF00"/>
              </a:highlight>
            </a:endParaRPr>
          </a:p>
          <a:p>
            <a:pPr indent="-342900" lvl="0" marL="457200" rtl="0" algn="l">
              <a:spcBef>
                <a:spcPts val="0"/>
              </a:spcBef>
              <a:spcAft>
                <a:spcPts val="0"/>
              </a:spcAft>
              <a:buClr>
                <a:schemeClr val="dk1"/>
              </a:buClr>
              <a:buSzPts val="1800"/>
              <a:buChar char="●"/>
            </a:pPr>
            <a:r>
              <a:rPr lang="en-US" sz="1800">
                <a:highlight>
                  <a:srgbClr val="FFFF00"/>
                </a:highlight>
              </a:rPr>
              <a:t>Paulinus Nwosu, Interim Director of Fiscal</a:t>
            </a:r>
            <a:endParaRPr sz="1800">
              <a:highlight>
                <a:srgbClr val="FFFF00"/>
              </a:highlight>
            </a:endParaRPr>
          </a:p>
          <a:p>
            <a:pPr indent="-342900" lvl="0" marL="457200" rtl="0" algn="l">
              <a:spcBef>
                <a:spcPts val="0"/>
              </a:spcBef>
              <a:spcAft>
                <a:spcPts val="0"/>
              </a:spcAft>
              <a:buClr>
                <a:schemeClr val="dk1"/>
              </a:buClr>
              <a:buSzPts val="1800"/>
              <a:buChar char="●"/>
            </a:pPr>
            <a:r>
              <a:rPr lang="en-US" sz="1800">
                <a:highlight>
                  <a:srgbClr val="FFFF00"/>
                </a:highlight>
              </a:rPr>
              <a:t>Seung Kim, Database Specialist Manager</a:t>
            </a:r>
            <a:endParaRPr sz="1800">
              <a:highlight>
                <a:srgbClr val="FFFF00"/>
              </a:highlight>
            </a:endParaRPr>
          </a:p>
          <a:p>
            <a:pPr indent="0" lvl="0" marL="0" rtl="0" algn="l">
              <a:spcBef>
                <a:spcPts val="0"/>
              </a:spcBef>
              <a:spcAft>
                <a:spcPts val="0"/>
              </a:spcAft>
              <a:buNone/>
            </a:pPr>
            <a:r>
              <a:t/>
            </a:r>
            <a:endParaRPr sz="1800">
              <a:highlight>
                <a:srgbClr val="FFFF00"/>
              </a:highlight>
            </a:endParaRPr>
          </a:p>
          <a:p>
            <a:pPr indent="0" lvl="0" marL="0" rtl="0" algn="l">
              <a:spcBef>
                <a:spcPts val="0"/>
              </a:spcBef>
              <a:spcAft>
                <a:spcPts val="0"/>
              </a:spcAft>
              <a:buNone/>
            </a:pPr>
            <a:r>
              <a:rPr lang="en-US" sz="1800">
                <a:highlight>
                  <a:srgbClr val="FFFF00"/>
                </a:highlight>
              </a:rPr>
              <a:t>Please type your questions in the “questions” section of the pane, and we will get to as many as we can during the Q&amp;A session.</a:t>
            </a:r>
            <a:endParaRPr sz="1800">
              <a:highlight>
                <a:srgbClr val="FFFF00"/>
              </a:highlight>
            </a:endParaRPr>
          </a:p>
          <a:p>
            <a:pPr indent="0" lvl="0" marL="0" rtl="0" algn="l">
              <a:spcBef>
                <a:spcPts val="0"/>
              </a:spcBef>
              <a:spcAft>
                <a:spcPts val="0"/>
              </a:spcAft>
              <a:buNone/>
            </a:pPr>
            <a:r>
              <a:t/>
            </a:r>
            <a:endParaRPr sz="1800">
              <a:solidFill>
                <a:srgbClr val="FF00FF"/>
              </a:solidFill>
            </a:endParaRPr>
          </a:p>
          <a:p>
            <a:pPr indent="0" lvl="0" marL="0" rtl="0" algn="l">
              <a:lnSpc>
                <a:spcPct val="100000"/>
              </a:lnSpc>
              <a:spcBef>
                <a:spcPts val="0"/>
              </a:spcBef>
              <a:spcAft>
                <a:spcPts val="0"/>
              </a:spcAft>
              <a:buClr>
                <a:schemeClr val="dk1"/>
              </a:buClr>
              <a:buSzPts val="1100"/>
              <a:buFont typeface="Arial"/>
              <a:buNone/>
            </a:pPr>
            <a:r>
              <a:rPr b="1" lang="en-US" sz="1400">
                <a:highlight>
                  <a:srgbClr val="FFFF00"/>
                </a:highlight>
              </a:rPr>
              <a:t>I would now like to turn things over to  </a:t>
            </a:r>
            <a:r>
              <a:rPr b="1" lang="en-US" sz="1400">
                <a:highlight>
                  <a:srgbClr val="00FF00"/>
                </a:highlight>
              </a:rPr>
              <a:t>Seung Kim</a:t>
            </a:r>
            <a:r>
              <a:rPr b="1" lang="en-US" sz="1400">
                <a:highlight>
                  <a:srgbClr val="FFFF00"/>
                </a:highlight>
              </a:rPr>
              <a:t> who will start us off by walking  you through the invoice details.</a:t>
            </a:r>
            <a:endParaRPr b="1" sz="1400">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b="1" sz="1400">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b="1" sz="1400">
              <a:highlight>
                <a:srgbClr val="FFFF00"/>
              </a:highlight>
            </a:endParaRPr>
          </a:p>
        </p:txBody>
      </p:sp>
      <p:sp>
        <p:nvSpPr>
          <p:cNvPr id="85" name="Google Shape;85;g107515a311f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f4285322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f42853220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400"/>
              <a:t>Speaker - </a:t>
            </a:r>
            <a:r>
              <a:rPr b="1" lang="en-US" sz="1400">
                <a:highlight>
                  <a:srgbClr val="00FF00"/>
                </a:highlight>
              </a:rPr>
              <a:t>Paulinus Nwosu</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rPr b="1" lang="en-US" sz="1400">
                <a:highlight>
                  <a:srgbClr val="FFFF00"/>
                </a:highlight>
              </a:rPr>
              <a:t>This is the formula used in the previous invoice. </a:t>
            </a:r>
            <a:endParaRPr b="1" sz="1400">
              <a:highlight>
                <a:srgbClr val="FFFF00"/>
              </a:highlight>
            </a:endParaRPr>
          </a:p>
          <a:p>
            <a:pPr indent="0" lvl="0" marL="0" rtl="0" algn="l">
              <a:spcBef>
                <a:spcPts val="0"/>
              </a:spcBef>
              <a:spcAft>
                <a:spcPts val="0"/>
              </a:spcAft>
              <a:buNone/>
            </a:pPr>
            <a:r>
              <a:t/>
            </a:r>
            <a:endParaRPr/>
          </a:p>
        </p:txBody>
      </p:sp>
      <p:sp>
        <p:nvSpPr>
          <p:cNvPr id="93" name="Google Shape;93;g13f42853220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US" sz="1400"/>
              <a:t>Speaker - Paulinus Nwosu</a:t>
            </a:r>
            <a:r>
              <a:rPr lang="en-US" sz="1400"/>
              <a:t> </a:t>
            </a:r>
            <a:endParaRPr sz="1400"/>
          </a:p>
          <a:p>
            <a:pPr indent="0" lvl="0" marL="0" rtl="0" algn="l">
              <a:spcBef>
                <a:spcPts val="0"/>
              </a:spcBef>
              <a:spcAft>
                <a:spcPts val="0"/>
              </a:spcAft>
              <a:buSzPts val="1100"/>
              <a:buNone/>
            </a:pPr>
            <a:r>
              <a:t/>
            </a:r>
            <a:endParaRPr sz="1400"/>
          </a:p>
          <a:p>
            <a:pPr indent="0" lvl="0" marL="0" rtl="0" algn="l">
              <a:spcBef>
                <a:spcPts val="0"/>
              </a:spcBef>
              <a:spcAft>
                <a:spcPts val="0"/>
              </a:spcAft>
              <a:buSzPts val="1100"/>
              <a:buNone/>
            </a:pPr>
            <a:r>
              <a:rPr b="1" lang="en-US" sz="1400">
                <a:highlight>
                  <a:srgbClr val="FFFF00"/>
                </a:highlight>
              </a:rPr>
              <a:t>This is the detail for the  PS recoupment.</a:t>
            </a:r>
            <a:br>
              <a:rPr b="1" lang="en-US" sz="1400">
                <a:highlight>
                  <a:srgbClr val="FFFF00"/>
                </a:highlight>
              </a:rPr>
            </a:br>
            <a:endParaRPr b="1" sz="1400">
              <a:highlight>
                <a:srgbClr val="FFFF00"/>
              </a:highlight>
            </a:endParaRPr>
          </a:p>
          <a:p>
            <a:pPr indent="0" lvl="0" marL="0" rtl="0" algn="l">
              <a:spcBef>
                <a:spcPts val="0"/>
              </a:spcBef>
              <a:spcAft>
                <a:spcPts val="0"/>
              </a:spcAft>
              <a:buNone/>
            </a:pPr>
            <a:r>
              <a:rPr lang="en-US" sz="1400"/>
              <a:t>the first column “Quarterly </a:t>
            </a:r>
            <a:r>
              <a:rPr b="1" lang="en-US" sz="1400">
                <a:highlight>
                  <a:srgbClr val="FFFF00"/>
                </a:highlight>
              </a:rPr>
              <a:t>Advance” is the sum of “Advance Payment” in the Quarterly Invoices. </a:t>
            </a:r>
            <a:endParaRPr b="1" sz="1400">
              <a:highlight>
                <a:srgbClr val="FFFF00"/>
              </a:highlight>
            </a:endParaRPr>
          </a:p>
          <a:p>
            <a:pPr indent="0" lvl="0" marL="0" rtl="0" algn="l">
              <a:spcBef>
                <a:spcPts val="0"/>
              </a:spcBef>
              <a:spcAft>
                <a:spcPts val="0"/>
              </a:spcAft>
              <a:buNone/>
            </a:pPr>
            <a:r>
              <a:t/>
            </a:r>
            <a:endParaRPr b="1" sz="1400">
              <a:highlight>
                <a:srgbClr val="FFFF00"/>
              </a:highlight>
            </a:endParaRPr>
          </a:p>
          <a:p>
            <a:pPr indent="0" lvl="0" marL="0" rtl="0" algn="l">
              <a:spcBef>
                <a:spcPts val="0"/>
              </a:spcBef>
              <a:spcAft>
                <a:spcPts val="0"/>
              </a:spcAft>
              <a:buNone/>
            </a:pPr>
            <a:r>
              <a:rPr b="1" lang="en-US" sz="1400">
                <a:highlight>
                  <a:srgbClr val="FFFF00"/>
                </a:highlight>
              </a:rPr>
              <a:t>the second column “Quarterly Advance takeback” is the sum of Estimated Payment taken-back in the Quarterly invoices.</a:t>
            </a:r>
            <a:endParaRPr b="1" sz="1400">
              <a:highlight>
                <a:srgbClr val="FFFF00"/>
              </a:highlight>
            </a:endParaRPr>
          </a:p>
          <a:p>
            <a:pPr indent="0" lvl="0" marL="0" rtl="0" algn="l">
              <a:spcBef>
                <a:spcPts val="0"/>
              </a:spcBef>
              <a:spcAft>
                <a:spcPts val="0"/>
              </a:spcAft>
              <a:buNone/>
            </a:pPr>
            <a:r>
              <a:t/>
            </a:r>
            <a:endParaRPr b="1" sz="1400">
              <a:highlight>
                <a:srgbClr val="FFFF00"/>
              </a:highlight>
            </a:endParaRPr>
          </a:p>
          <a:p>
            <a:pPr indent="0" lvl="0" marL="0" rtl="0" algn="l">
              <a:spcBef>
                <a:spcPts val="0"/>
              </a:spcBef>
              <a:spcAft>
                <a:spcPts val="0"/>
              </a:spcAft>
              <a:buNone/>
            </a:pPr>
            <a:r>
              <a:rPr b="1" lang="en-US" sz="1400">
                <a:highlight>
                  <a:srgbClr val="FFFF00"/>
                </a:highlight>
              </a:rPr>
              <a:t>the third column “Unpaid Attendance”  is Certified PS attendance in PCIS2 on LTSS transition date that has not been paid a quarterly invoice to the provider. </a:t>
            </a:r>
            <a:br>
              <a:rPr b="1" lang="en-US" sz="1400">
                <a:highlight>
                  <a:srgbClr val="FFFF00"/>
                </a:highlight>
              </a:rPr>
            </a:br>
            <a:endParaRPr b="1" sz="1400">
              <a:highlight>
                <a:srgbClr val="FFFF00"/>
              </a:highlight>
            </a:endParaRPr>
          </a:p>
          <a:p>
            <a:pPr indent="0" lvl="0" marL="0" rtl="0" algn="l">
              <a:spcBef>
                <a:spcPts val="0"/>
              </a:spcBef>
              <a:spcAft>
                <a:spcPts val="0"/>
              </a:spcAft>
              <a:buNone/>
            </a:pPr>
            <a:r>
              <a:rPr b="1" lang="en-US" sz="1400">
                <a:highlight>
                  <a:srgbClr val="FFFF00"/>
                </a:highlight>
              </a:rPr>
              <a:t>the last column “Other Adjustments” include the Adjustments not related to Personal support.  </a:t>
            </a:r>
            <a:endParaRPr sz="1400"/>
          </a:p>
        </p:txBody>
      </p:sp>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597db7babd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597db7babd_1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t>Speaker - </a:t>
            </a:r>
            <a:r>
              <a:rPr b="1" lang="en-US" sz="1400">
                <a:highlight>
                  <a:srgbClr val="00FF00"/>
                </a:highlight>
              </a:rPr>
              <a:t>Seung Kim</a:t>
            </a:r>
            <a:r>
              <a:rPr lang="en-US" sz="1400"/>
              <a: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highlight>
                  <a:srgbClr val="FFFF00"/>
                </a:highlight>
              </a:rPr>
              <a:t>This is an example of PCIS2 Payment record for the PS recoupment.</a:t>
            </a:r>
            <a:endParaRPr b="1" sz="1400">
              <a:highlight>
                <a:srgbClr val="FFFF00"/>
              </a:highlight>
            </a:endParaRPr>
          </a:p>
          <a:p>
            <a:pPr indent="0" lvl="0" marL="0" rtl="0" algn="l">
              <a:spcBef>
                <a:spcPts val="0"/>
              </a:spcBef>
              <a:spcAft>
                <a:spcPts val="0"/>
              </a:spcAft>
              <a:buNone/>
            </a:pPr>
            <a:r>
              <a:t/>
            </a:r>
            <a:endParaRPr b="1" sz="1400">
              <a:highlight>
                <a:srgbClr val="FFFF00"/>
              </a:highlight>
            </a:endParaRPr>
          </a:p>
          <a:p>
            <a:pPr indent="0" lvl="0" marL="0" rtl="0" algn="l">
              <a:spcBef>
                <a:spcPts val="0"/>
              </a:spcBef>
              <a:spcAft>
                <a:spcPts val="0"/>
              </a:spcAft>
              <a:buClr>
                <a:schemeClr val="dk1"/>
              </a:buClr>
              <a:buSzPts val="1100"/>
              <a:buFont typeface="Arial"/>
              <a:buNone/>
            </a:pPr>
            <a:r>
              <a:rPr b="1" lang="en-US" sz="1400">
                <a:highlight>
                  <a:srgbClr val="FFFF00"/>
                </a:highlight>
              </a:rPr>
              <a:t>And on this, you can see…. </a:t>
            </a:r>
            <a:endParaRPr sz="1400"/>
          </a:p>
        </p:txBody>
      </p:sp>
      <p:sp>
        <p:nvSpPr>
          <p:cNvPr id="108" name="Google Shape;108;g1597db7babd_1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597db7babd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597db7babd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t>Speaker - </a:t>
            </a:r>
            <a:r>
              <a:rPr b="1" lang="en-US" sz="1400">
                <a:highlight>
                  <a:srgbClr val="00FF00"/>
                </a:highlight>
              </a:rPr>
              <a:t>Seung Kim</a:t>
            </a:r>
            <a:r>
              <a:rPr lang="en-US" sz="1400"/>
              <a: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highlight>
                  <a:srgbClr val="FFFF00"/>
                </a:highlight>
              </a:rPr>
              <a:t>This is the PCIS2 invoice for the PS recoupment in PCIS2. </a:t>
            </a:r>
            <a:endParaRPr b="1" sz="1400">
              <a:highlight>
                <a:srgbClr val="FFFF00"/>
              </a:highlight>
            </a:endParaRPr>
          </a:p>
          <a:p>
            <a:pPr indent="0" lvl="0" marL="0" rtl="0" algn="l">
              <a:spcBef>
                <a:spcPts val="0"/>
              </a:spcBef>
              <a:spcAft>
                <a:spcPts val="0"/>
              </a:spcAft>
              <a:buNone/>
            </a:pPr>
            <a:r>
              <a:t/>
            </a:r>
            <a:endParaRPr b="1" sz="1400">
              <a:highlight>
                <a:srgbClr val="FFFF00"/>
              </a:highlight>
            </a:endParaRPr>
          </a:p>
          <a:p>
            <a:pPr indent="0" lvl="0" marL="0" rtl="0" algn="l">
              <a:spcBef>
                <a:spcPts val="0"/>
              </a:spcBef>
              <a:spcAft>
                <a:spcPts val="0"/>
              </a:spcAft>
              <a:buNone/>
            </a:pPr>
            <a:r>
              <a:rPr b="1" lang="en-US" sz="1400">
                <a:highlight>
                  <a:srgbClr val="FFFF00"/>
                </a:highlight>
              </a:rPr>
              <a:t>And on this, you can see…. </a:t>
            </a:r>
            <a:endParaRPr sz="1400"/>
          </a:p>
          <a:p>
            <a:pPr indent="0" lvl="0" marL="0" rtl="0" algn="l">
              <a:spcBef>
                <a:spcPts val="0"/>
              </a:spcBef>
              <a:spcAft>
                <a:spcPts val="0"/>
              </a:spcAft>
              <a:buClr>
                <a:schemeClr val="dk1"/>
              </a:buClr>
              <a:buSzPts val="1100"/>
              <a:buFont typeface="Arial"/>
              <a:buNone/>
            </a:pPr>
            <a:r>
              <a:t/>
            </a:r>
            <a:endParaRPr b="1" sz="1400">
              <a:highlight>
                <a:srgbClr val="FFFF00"/>
              </a:highlight>
            </a:endParaRPr>
          </a:p>
        </p:txBody>
      </p:sp>
      <p:sp>
        <p:nvSpPr>
          <p:cNvPr id="116" name="Google Shape;116;g1597db7babd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f42853220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3f42853220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400"/>
              <a:t>Speaker - </a:t>
            </a:r>
            <a:r>
              <a:rPr b="1" lang="en-US" sz="1400">
                <a:highlight>
                  <a:srgbClr val="00FF00"/>
                </a:highlight>
              </a:rPr>
              <a:t>Seung Kim</a:t>
            </a:r>
            <a:r>
              <a:rPr lang="en-US" sz="1400"/>
              <a:t>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rPr b="1" lang="en-US" sz="1400">
                <a:highlight>
                  <a:srgbClr val="FFFF00"/>
                </a:highlight>
              </a:rPr>
              <a:t>LTSS billing exceptions are </a:t>
            </a:r>
            <a:r>
              <a:rPr b="1" lang="en-US" sz="1400" u="sng">
                <a:highlight>
                  <a:srgbClr val="FFFF00"/>
                </a:highlight>
              </a:rPr>
              <a:t>NOT</a:t>
            </a:r>
            <a:r>
              <a:rPr b="1" lang="en-US" sz="1400">
                <a:highlight>
                  <a:srgbClr val="FFFF00"/>
                </a:highlight>
              </a:rPr>
              <a:t> included in the PCIS2 recoupment….They are EXCLUDED.</a:t>
            </a:r>
            <a:endParaRPr b="1" sz="1400">
              <a:highlight>
                <a:srgbClr val="FFFF00"/>
              </a:highlight>
            </a:endParaRPr>
          </a:p>
          <a:p>
            <a:pPr indent="0" lvl="0" marL="0" rtl="0" algn="l">
              <a:lnSpc>
                <a:spcPct val="90000"/>
              </a:lnSpc>
              <a:spcBef>
                <a:spcPts val="1000"/>
              </a:spcBef>
              <a:spcAft>
                <a:spcPts val="0"/>
              </a:spcAft>
              <a:buClr>
                <a:schemeClr val="dk1"/>
              </a:buClr>
              <a:buSzPts val="1100"/>
              <a:buFont typeface="Arial"/>
              <a:buNone/>
            </a:pPr>
            <a:r>
              <a:rPr b="1" lang="en-US" sz="1400">
                <a:solidFill>
                  <a:srgbClr val="262626"/>
                </a:solidFill>
                <a:highlight>
                  <a:srgbClr val="FFFF00"/>
                </a:highlight>
              </a:rPr>
              <a:t>If you cannot submit LTSS billings using the LTSS system, please </a:t>
            </a:r>
            <a:br>
              <a:rPr b="1" lang="en-US" sz="1400">
                <a:solidFill>
                  <a:srgbClr val="262626"/>
                </a:solidFill>
                <a:highlight>
                  <a:srgbClr val="FFFF00"/>
                </a:highlight>
              </a:rPr>
            </a:br>
            <a:r>
              <a:rPr b="1" lang="en-US" sz="1400">
                <a:solidFill>
                  <a:srgbClr val="262626"/>
                </a:solidFill>
                <a:highlight>
                  <a:srgbClr val="FFFF00"/>
                </a:highlight>
              </a:rPr>
              <a:t>submit those using “LTSSMaryland Billing Claims Summary- Exceptions _effective 070122v2” .</a:t>
            </a:r>
            <a:endParaRPr b="1" sz="1400">
              <a:highlight>
                <a:srgbClr val="FFFF00"/>
              </a:highlight>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b="1" lang="en-US" sz="1400">
                <a:highlight>
                  <a:srgbClr val="FFFF00"/>
                </a:highlight>
              </a:rPr>
              <a:t>I would now like to introduce </a:t>
            </a:r>
            <a:r>
              <a:rPr b="1" lang="en-US" sz="1400">
                <a:highlight>
                  <a:srgbClr val="00FF00"/>
                </a:highlight>
              </a:rPr>
              <a:t>Paulinus Nwoso, Deputy Chief Financial Officer,  </a:t>
            </a:r>
            <a:r>
              <a:rPr b="1" lang="en-US" sz="1400">
                <a:highlight>
                  <a:srgbClr val="FFFF00"/>
                </a:highlight>
              </a:rPr>
              <a:t>to talk about the Payment process.</a:t>
            </a:r>
            <a:endParaRPr b="1" sz="1400">
              <a:highlight>
                <a:srgbClr val="FFFF00"/>
              </a:highlight>
            </a:endParaRPr>
          </a:p>
        </p:txBody>
      </p:sp>
      <p:sp>
        <p:nvSpPr>
          <p:cNvPr id="124" name="Google Shape;124;g13f42853220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597db7bab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597db7bab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t>Speaker - </a:t>
            </a:r>
            <a:r>
              <a:rPr b="1" lang="en-US" sz="1400">
                <a:highlight>
                  <a:srgbClr val="00FF00"/>
                </a:highlight>
              </a:rPr>
              <a:t>Paulinus</a:t>
            </a:r>
            <a:r>
              <a:rPr lang="en-US" sz="1400"/>
              <a:t> </a:t>
            </a:r>
            <a:endParaRPr sz="1400"/>
          </a:p>
          <a:p>
            <a:pPr indent="0" lvl="0" marL="0" rtl="0" algn="l">
              <a:spcBef>
                <a:spcPts val="0"/>
              </a:spcBef>
              <a:spcAft>
                <a:spcPts val="0"/>
              </a:spcAft>
              <a:buNone/>
            </a:pPr>
            <a:r>
              <a:t/>
            </a:r>
            <a:endParaRPr b="1" sz="1400"/>
          </a:p>
          <a:p>
            <a:pPr indent="0" lvl="0" marL="0" rtl="0" algn="l">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b="1" lang="en-US" sz="1400">
                <a:highlight>
                  <a:srgbClr val="FFFF00"/>
                </a:highlight>
              </a:rPr>
              <a:t>Thank you again for joining us today.  Again, the intent of the reconciliation process is to make both DDA and Providers whole.  As such, here is the address where you can remit payment.  Or, you may remit payment by bank wire if preferred.</a:t>
            </a:r>
            <a:endParaRPr b="1" sz="1400">
              <a:highlight>
                <a:srgbClr val="FFFF00"/>
              </a:highlight>
            </a:endParaRPr>
          </a:p>
          <a:p>
            <a:pPr indent="0" lvl="0" marL="0" rtl="0" algn="l">
              <a:spcBef>
                <a:spcPts val="0"/>
              </a:spcBef>
              <a:spcAft>
                <a:spcPts val="0"/>
              </a:spcAft>
              <a:buClr>
                <a:schemeClr val="dk1"/>
              </a:buClr>
              <a:buSzPts val="1100"/>
              <a:buFont typeface="Arial"/>
              <a:buNone/>
            </a:pPr>
            <a:r>
              <a:t/>
            </a:r>
            <a:endParaRPr b="1" sz="1400">
              <a:highlight>
                <a:srgbClr val="FFFF00"/>
              </a:highlight>
            </a:endParaRPr>
          </a:p>
          <a:p>
            <a:pPr indent="0" lvl="0" marL="0" rtl="0" algn="l">
              <a:spcBef>
                <a:spcPts val="0"/>
              </a:spcBef>
              <a:spcAft>
                <a:spcPts val="0"/>
              </a:spcAft>
              <a:buClr>
                <a:schemeClr val="dk1"/>
              </a:buClr>
              <a:buSzPts val="1100"/>
              <a:buFont typeface="Arial"/>
              <a:buNone/>
            </a:pPr>
            <a:r>
              <a:t/>
            </a:r>
            <a:endParaRPr b="1" sz="1400">
              <a:highlight>
                <a:srgbClr val="FFFF00"/>
              </a:highlight>
            </a:endParaRPr>
          </a:p>
        </p:txBody>
      </p:sp>
      <p:sp>
        <p:nvSpPr>
          <p:cNvPr id="132" name="Google Shape;132;g1597db7bab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US" sz="1400"/>
              <a:t>Speaker - </a:t>
            </a:r>
            <a:r>
              <a:rPr b="1" lang="en-US" sz="1400">
                <a:highlight>
                  <a:srgbClr val="00FF00"/>
                </a:highlight>
              </a:rPr>
              <a:t>Robert</a:t>
            </a:r>
            <a:r>
              <a:rPr lang="en-US" sz="1400"/>
              <a:t>   </a:t>
            </a:r>
            <a:endParaRPr sz="1400"/>
          </a:p>
          <a:p>
            <a:pPr indent="0" lvl="0" marL="0" rtl="0" algn="l">
              <a:spcBef>
                <a:spcPts val="0"/>
              </a:spcBef>
              <a:spcAft>
                <a:spcPts val="0"/>
              </a:spcAft>
              <a:buSzPts val="1100"/>
              <a:buNone/>
            </a:pPr>
            <a:r>
              <a:t/>
            </a:r>
            <a:endParaRPr sz="1400"/>
          </a:p>
          <a:p>
            <a:pPr indent="0" lvl="0" marL="0" rtl="0" algn="l">
              <a:spcBef>
                <a:spcPts val="0"/>
              </a:spcBef>
              <a:spcAft>
                <a:spcPts val="0"/>
              </a:spcAft>
              <a:buSzPts val="1100"/>
              <a:buNone/>
            </a:pPr>
            <a:r>
              <a:rPr b="1" lang="en-US" sz="1400">
                <a:highlight>
                  <a:srgbClr val="FFFF00"/>
                </a:highlight>
              </a:rPr>
              <a:t>Invoices will be made available in PCIS2 on Friday, September 30, 2022.</a:t>
            </a:r>
            <a:endParaRPr b="1" sz="1400">
              <a:highlight>
                <a:srgbClr val="FFFF00"/>
              </a:highlight>
            </a:endParaRPr>
          </a:p>
          <a:p>
            <a:pPr indent="0" lvl="0" marL="0" rtl="0" algn="l">
              <a:spcBef>
                <a:spcPts val="0"/>
              </a:spcBef>
              <a:spcAft>
                <a:spcPts val="0"/>
              </a:spcAft>
              <a:buSzPts val="1100"/>
              <a:buNone/>
            </a:pPr>
            <a:r>
              <a:t/>
            </a:r>
            <a:endParaRPr b="1" sz="1400">
              <a:highlight>
                <a:srgbClr val="FFFF00"/>
              </a:highlight>
            </a:endParaRPr>
          </a:p>
          <a:p>
            <a:pPr indent="0" lvl="0" marL="0" rtl="0" algn="l">
              <a:spcBef>
                <a:spcPts val="0"/>
              </a:spcBef>
              <a:spcAft>
                <a:spcPts val="0"/>
              </a:spcAft>
              <a:buSzPts val="1100"/>
              <a:buNone/>
            </a:pPr>
            <a:r>
              <a:rPr b="1" lang="en-US" sz="1400">
                <a:solidFill>
                  <a:srgbClr val="262626"/>
                </a:solidFill>
                <a:highlight>
                  <a:srgbClr val="FFFF00"/>
                </a:highlight>
              </a:rPr>
              <a:t>Invoices, along with details, will be emailed to contact information listed in PCIS2 (Executive Director and Finance Contact)</a:t>
            </a:r>
            <a:endParaRPr b="1" sz="1400">
              <a:solidFill>
                <a:srgbClr val="262626"/>
              </a:solidFill>
              <a:highlight>
                <a:srgbClr val="FFFF00"/>
              </a:highlight>
            </a:endParaRPr>
          </a:p>
          <a:p>
            <a:pPr indent="0" lvl="0" marL="0" rtl="0" algn="l">
              <a:spcBef>
                <a:spcPts val="0"/>
              </a:spcBef>
              <a:spcAft>
                <a:spcPts val="0"/>
              </a:spcAft>
              <a:buSzPts val="1100"/>
              <a:buNone/>
            </a:pPr>
            <a:r>
              <a:t/>
            </a:r>
            <a:endParaRPr b="1" sz="1400">
              <a:solidFill>
                <a:srgbClr val="262626"/>
              </a:solidFill>
              <a:highlight>
                <a:srgbClr val="FFFF00"/>
              </a:highlight>
            </a:endParaRPr>
          </a:p>
          <a:p>
            <a:pPr indent="0" lvl="0" marL="0" rtl="0" algn="l">
              <a:spcBef>
                <a:spcPts val="0"/>
              </a:spcBef>
              <a:spcAft>
                <a:spcPts val="0"/>
              </a:spcAft>
              <a:buClr>
                <a:schemeClr val="dk1"/>
              </a:buClr>
              <a:buSzPts val="1100"/>
              <a:buFont typeface="Arial"/>
              <a:buNone/>
            </a:pPr>
            <a:r>
              <a:rPr b="1" lang="en-US" sz="1400">
                <a:solidFill>
                  <a:srgbClr val="262626"/>
                </a:solidFill>
                <a:highlight>
                  <a:srgbClr val="FFFF00"/>
                </a:highlight>
              </a:rPr>
              <a:t>and payments will be due no later than Monday, October 31, 2022</a:t>
            </a:r>
            <a:endParaRPr b="1" sz="1400">
              <a:solidFill>
                <a:srgbClr val="262626"/>
              </a:solidFill>
              <a:highlight>
                <a:srgbClr val="FFFF00"/>
              </a:highlight>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sp>
        <p:nvSpPr>
          <p:cNvPr id="15" name="Google Shape;15;gdefbe3560b_0_84"/>
          <p:cNvSpPr/>
          <p:nvPr/>
        </p:nvSpPr>
        <p:spPr>
          <a:xfrm>
            <a:off x="0" y="1550987"/>
            <a:ext cx="12192000" cy="4423200"/>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gdefbe3560b_0_84"/>
          <p:cNvSpPr txBox="1"/>
          <p:nvPr>
            <p:ph type="ctrTitle"/>
          </p:nvPr>
        </p:nvSpPr>
        <p:spPr>
          <a:xfrm>
            <a:off x="1523694" y="2808325"/>
            <a:ext cx="9144000" cy="1338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gdefbe3560b_0_84"/>
          <p:cNvSpPr txBox="1"/>
          <p:nvPr>
            <p:ph idx="1" type="subTitle"/>
          </p:nvPr>
        </p:nvSpPr>
        <p:spPr>
          <a:xfrm>
            <a:off x="1524000" y="4373217"/>
            <a:ext cx="9144000" cy="3876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C40E3E"/>
              </a:buClr>
              <a:buSzPts val="2400"/>
              <a:buNone/>
              <a:defRPr b="1" sz="2400">
                <a:solidFill>
                  <a:srgbClr val="C40E3E"/>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gdefbe3560b_0_84"/>
          <p:cNvSpPr txBox="1"/>
          <p:nvPr>
            <p:ph idx="2" type="body"/>
          </p:nvPr>
        </p:nvSpPr>
        <p:spPr>
          <a:xfrm>
            <a:off x="1524000" y="4940300"/>
            <a:ext cx="9144000" cy="366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C40E3E"/>
              </a:buClr>
              <a:buSzPts val="2400"/>
              <a:buNone/>
              <a:defRPr sz="2400">
                <a:solidFill>
                  <a:srgbClr val="C40E3E"/>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 name="Google Shape;19;gdefbe3560b_0_84"/>
          <p:cNvPicPr preferRelativeResize="0"/>
          <p:nvPr/>
        </p:nvPicPr>
        <p:blipFill rotWithShape="1">
          <a:blip r:embed="rId2">
            <a:alphaModFix/>
          </a:blip>
          <a:srcRect b="0" l="0" r="0" t="0"/>
          <a:stretch/>
        </p:blipFill>
        <p:spPr>
          <a:xfrm>
            <a:off x="5480884" y="1900887"/>
            <a:ext cx="1229620" cy="992977"/>
          </a:xfrm>
          <a:prstGeom prst="rect">
            <a:avLst/>
          </a:prstGeom>
          <a:noFill/>
          <a:ln>
            <a:noFill/>
          </a:ln>
        </p:spPr>
      </p:pic>
      <p:pic>
        <p:nvPicPr>
          <p:cNvPr id="20" name="Google Shape;20;gdefbe3560b_0_84"/>
          <p:cNvPicPr preferRelativeResize="0"/>
          <p:nvPr/>
        </p:nvPicPr>
        <p:blipFill rotWithShape="1">
          <a:blip r:embed="rId3">
            <a:alphaModFix/>
          </a:blip>
          <a:srcRect b="0" l="0" r="0" t="0"/>
          <a:stretch/>
        </p:blipFill>
        <p:spPr>
          <a:xfrm>
            <a:off x="-610" y="-10160"/>
            <a:ext cx="12191999" cy="1837010"/>
          </a:xfrm>
          <a:prstGeom prst="rect">
            <a:avLst/>
          </a:prstGeom>
          <a:noFill/>
          <a:ln>
            <a:noFill/>
          </a:ln>
        </p:spPr>
      </p:pic>
      <p:pic>
        <p:nvPicPr>
          <p:cNvPr id="21" name="Google Shape;21;gdefbe3560b_0_84"/>
          <p:cNvPicPr preferRelativeResize="0"/>
          <p:nvPr/>
        </p:nvPicPr>
        <p:blipFill rotWithShape="1">
          <a:blip r:embed="rId4">
            <a:alphaModFix/>
          </a:blip>
          <a:srcRect b="0" l="0" r="0" t="0"/>
          <a:stretch/>
        </p:blipFill>
        <p:spPr>
          <a:xfrm>
            <a:off x="0" y="5877068"/>
            <a:ext cx="12192002" cy="1179543"/>
          </a:xfrm>
          <a:prstGeom prst="rect">
            <a:avLst/>
          </a:prstGeom>
          <a:noFill/>
          <a:ln>
            <a:noFill/>
          </a:ln>
        </p:spPr>
      </p:pic>
      <p:pic>
        <p:nvPicPr>
          <p:cNvPr id="22" name="Google Shape;22;gdefbe3560b_0_84"/>
          <p:cNvPicPr preferRelativeResize="0"/>
          <p:nvPr/>
        </p:nvPicPr>
        <p:blipFill rotWithShape="1">
          <a:blip r:embed="rId5">
            <a:alphaModFix/>
          </a:blip>
          <a:srcRect b="96281" l="0" r="0" t="0"/>
          <a:stretch/>
        </p:blipFill>
        <p:spPr>
          <a:xfrm>
            <a:off x="-612" y="5820248"/>
            <a:ext cx="12191998" cy="609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gdefbe3560b_0_143"/>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defbe3560b_0_143"/>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gdefbe3560b_0_143"/>
          <p:cNvSpPr txBox="1"/>
          <p:nvPr>
            <p:ph idx="12" type="sldNum"/>
          </p:nvPr>
        </p:nvSpPr>
        <p:spPr>
          <a:xfrm>
            <a:off x="738810" y="6231917"/>
            <a:ext cx="4440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71" name="Google Shape;71;gdefbe3560b_0_143"/>
          <p:cNvCxnSpPr/>
          <p:nvPr/>
        </p:nvCxnSpPr>
        <p:spPr>
          <a:xfrm>
            <a:off x="9263518" y="365125"/>
            <a:ext cx="0" cy="524640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p:cSld name="Chapter">
    <p:spTree>
      <p:nvGrpSpPr>
        <p:cNvPr id="72" name="Shape 72"/>
        <p:cNvGrpSpPr/>
        <p:nvPr/>
      </p:nvGrpSpPr>
      <p:grpSpPr>
        <a:xfrm>
          <a:off x="0" y="0"/>
          <a:ext cx="0" cy="0"/>
          <a:chOff x="0" y="0"/>
          <a:chExt cx="0" cy="0"/>
        </a:xfrm>
      </p:grpSpPr>
      <p:sp>
        <p:nvSpPr>
          <p:cNvPr id="73" name="Google Shape;73;gdefbe3560b_0_148"/>
          <p:cNvSpPr txBox="1"/>
          <p:nvPr>
            <p:ph idx="1" type="body"/>
          </p:nvPr>
        </p:nvSpPr>
        <p:spPr>
          <a:xfrm>
            <a:off x="2669117" y="3667125"/>
            <a:ext cx="9522900" cy="48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262626"/>
              </a:buClr>
              <a:buSzPts val="3500"/>
              <a:buNone/>
              <a:defRPr i="1" sz="3500"/>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gdefbe3560b_0_148"/>
          <p:cNvSpPr txBox="1"/>
          <p:nvPr>
            <p:ph idx="2" type="body"/>
          </p:nvPr>
        </p:nvSpPr>
        <p:spPr>
          <a:xfrm>
            <a:off x="2669117" y="4248708"/>
            <a:ext cx="9522900" cy="934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262626"/>
              </a:buClr>
              <a:buSzPts val="4500"/>
              <a:buNone/>
              <a:defRPr b="1" sz="4500"/>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5" name="Google Shape;75;gdefbe3560b_0_148"/>
          <p:cNvCxnSpPr/>
          <p:nvPr/>
        </p:nvCxnSpPr>
        <p:spPr>
          <a:xfrm>
            <a:off x="2669117" y="4247549"/>
            <a:ext cx="95229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cSld name="Standard">
    <p:spTree>
      <p:nvGrpSpPr>
        <p:cNvPr id="23" name="Shape 23"/>
        <p:cNvGrpSpPr/>
        <p:nvPr/>
      </p:nvGrpSpPr>
      <p:grpSpPr>
        <a:xfrm>
          <a:off x="0" y="0"/>
          <a:ext cx="0" cy="0"/>
          <a:chOff x="0" y="0"/>
          <a:chExt cx="0" cy="0"/>
        </a:xfrm>
      </p:grpSpPr>
      <p:sp>
        <p:nvSpPr>
          <p:cNvPr id="24" name="Google Shape;24;gdefbe3560b_0_97"/>
          <p:cNvSpPr txBox="1"/>
          <p:nvPr>
            <p:ph type="title"/>
          </p:nvPr>
        </p:nvSpPr>
        <p:spPr>
          <a:xfrm>
            <a:off x="838200" y="596349"/>
            <a:ext cx="10515600" cy="994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defbe3560b_0_97"/>
          <p:cNvSpPr txBox="1"/>
          <p:nvPr>
            <p:ph idx="1" type="body"/>
          </p:nvPr>
        </p:nvSpPr>
        <p:spPr>
          <a:xfrm>
            <a:off x="1282148" y="1825625"/>
            <a:ext cx="10071600" cy="43512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262626"/>
              </a:buClr>
              <a:buSzPts val="2800"/>
              <a:buChar char="•"/>
              <a:defRPr sz="2800">
                <a:solidFill>
                  <a:srgbClr val="262626"/>
                </a:solidFill>
              </a:defRPr>
            </a:lvl1pPr>
            <a:lvl2pPr indent="-381000" lvl="1" marL="914400" algn="l">
              <a:lnSpc>
                <a:spcPct val="90000"/>
              </a:lnSpc>
              <a:spcBef>
                <a:spcPts val="500"/>
              </a:spcBef>
              <a:spcAft>
                <a:spcPts val="0"/>
              </a:spcAft>
              <a:buClr>
                <a:srgbClr val="262626"/>
              </a:buClr>
              <a:buSzPts val="2400"/>
              <a:buChar char="•"/>
              <a:defRPr sz="2400">
                <a:solidFill>
                  <a:srgbClr val="262626"/>
                </a:solidFill>
              </a:defRPr>
            </a:lvl2pPr>
            <a:lvl3pPr indent="-381000" lvl="2" marL="1371600" algn="l">
              <a:lnSpc>
                <a:spcPct val="90000"/>
              </a:lnSpc>
              <a:spcBef>
                <a:spcPts val="500"/>
              </a:spcBef>
              <a:spcAft>
                <a:spcPts val="0"/>
              </a:spcAft>
              <a:buClr>
                <a:srgbClr val="262626"/>
              </a:buClr>
              <a:buSzPts val="2400"/>
              <a:buChar char="•"/>
              <a:defRPr sz="2400">
                <a:solidFill>
                  <a:srgbClr val="262626"/>
                </a:solidFill>
              </a:defRPr>
            </a:lvl3pPr>
            <a:lvl4pPr indent="-381000" lvl="3" marL="1828800" algn="l">
              <a:lnSpc>
                <a:spcPct val="90000"/>
              </a:lnSpc>
              <a:spcBef>
                <a:spcPts val="500"/>
              </a:spcBef>
              <a:spcAft>
                <a:spcPts val="0"/>
              </a:spcAft>
              <a:buClr>
                <a:srgbClr val="262626"/>
              </a:buClr>
              <a:buSzPts val="2400"/>
              <a:buChar char="•"/>
              <a:defRPr sz="2400">
                <a:solidFill>
                  <a:srgbClr val="262626"/>
                </a:solidFill>
              </a:defRPr>
            </a:lvl4pPr>
            <a:lvl5pPr indent="-381000" lvl="4" marL="2286000" algn="l">
              <a:lnSpc>
                <a:spcPct val="90000"/>
              </a:lnSpc>
              <a:spcBef>
                <a:spcPts val="500"/>
              </a:spcBef>
              <a:spcAft>
                <a:spcPts val="0"/>
              </a:spcAft>
              <a:buClr>
                <a:srgbClr val="262626"/>
              </a:buClr>
              <a:buSzPts val="2400"/>
              <a:buChar char="•"/>
              <a:defRPr sz="2400">
                <a:solidFill>
                  <a:srgbClr val="26262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gdefbe3560b_0_97"/>
          <p:cNvSpPr txBox="1"/>
          <p:nvPr>
            <p:ph idx="12" type="sldNum"/>
          </p:nvPr>
        </p:nvSpPr>
        <p:spPr>
          <a:xfrm>
            <a:off x="537186" y="6253165"/>
            <a:ext cx="5433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7" name="Google Shape;27;gdefbe3560b_0_97"/>
          <p:cNvSpPr txBox="1"/>
          <p:nvPr>
            <p:ph idx="2" type="body"/>
          </p:nvPr>
        </p:nvSpPr>
        <p:spPr>
          <a:xfrm>
            <a:off x="884583" y="362022"/>
            <a:ext cx="10469100" cy="343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200"/>
              <a:buNone/>
              <a:defRPr i="1" sz="2200">
                <a:solidFill>
                  <a:srgbClr val="7F7F7F"/>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8" name="Google Shape;28;gdefbe3560b_0_97"/>
          <p:cNvCxnSpPr/>
          <p:nvPr/>
        </p:nvCxnSpPr>
        <p:spPr>
          <a:xfrm>
            <a:off x="983837" y="1469337"/>
            <a:ext cx="112083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
  <p:cSld name="Chapter ">
    <p:spTree>
      <p:nvGrpSpPr>
        <p:cNvPr id="29" name="Shape 29"/>
        <p:cNvGrpSpPr/>
        <p:nvPr/>
      </p:nvGrpSpPr>
      <p:grpSpPr>
        <a:xfrm>
          <a:off x="0" y="0"/>
          <a:ext cx="0" cy="0"/>
          <a:chOff x="0" y="0"/>
          <a:chExt cx="0" cy="0"/>
        </a:xfrm>
      </p:grpSpPr>
      <p:sp>
        <p:nvSpPr>
          <p:cNvPr id="30" name="Google Shape;30;gdefbe3560b_0_93"/>
          <p:cNvSpPr txBox="1"/>
          <p:nvPr>
            <p:ph idx="1" type="body"/>
          </p:nvPr>
        </p:nvSpPr>
        <p:spPr>
          <a:xfrm>
            <a:off x="1610139" y="3575637"/>
            <a:ext cx="10581900" cy="57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000"/>
              <a:buNone/>
              <a:defRPr i="1" sz="4000">
                <a:solidFill>
                  <a:schemeClr val="dk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gdefbe3560b_0_93"/>
          <p:cNvSpPr txBox="1"/>
          <p:nvPr>
            <p:ph idx="2" type="body"/>
          </p:nvPr>
        </p:nvSpPr>
        <p:spPr>
          <a:xfrm>
            <a:off x="1610138" y="4162495"/>
            <a:ext cx="10581900" cy="764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5500"/>
              <a:buNone/>
              <a:defRPr b="1" sz="5500">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2" name="Google Shape;32;gdefbe3560b_0_93"/>
          <p:cNvCxnSpPr/>
          <p:nvPr/>
        </p:nvCxnSpPr>
        <p:spPr>
          <a:xfrm>
            <a:off x="1610139" y="4225063"/>
            <a:ext cx="105819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gdefbe3560b_0_10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defbe3560b_0_10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gdefbe3560b_0_103"/>
          <p:cNvSpPr txBox="1"/>
          <p:nvPr>
            <p:ph idx="12" type="sldNum"/>
          </p:nvPr>
        </p:nvSpPr>
        <p:spPr>
          <a:xfrm>
            <a:off x="738810" y="6231917"/>
            <a:ext cx="4440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37" name="Google Shape;37;gdefbe3560b_0_103"/>
          <p:cNvCxnSpPr/>
          <p:nvPr/>
        </p:nvCxnSpPr>
        <p:spPr>
          <a:xfrm>
            <a:off x="831850" y="4589463"/>
            <a:ext cx="11360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gdefbe3560b_0_11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defbe3560b_0_114"/>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gdefbe3560b_0_114"/>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gdefbe3560b_0_11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gdefbe3560b_0_11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gdefbe3560b_0_114"/>
          <p:cNvSpPr txBox="1"/>
          <p:nvPr>
            <p:ph idx="12" type="sldNum"/>
          </p:nvPr>
        </p:nvSpPr>
        <p:spPr>
          <a:xfrm>
            <a:off x="738810" y="6231917"/>
            <a:ext cx="4440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45" name="Google Shape;45;gdefbe3560b_0_114"/>
          <p:cNvCxnSpPr/>
          <p:nvPr/>
        </p:nvCxnSpPr>
        <p:spPr>
          <a:xfrm>
            <a:off x="983837" y="1469337"/>
            <a:ext cx="112083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gdefbe3560b_0_122"/>
          <p:cNvSpPr txBox="1"/>
          <p:nvPr>
            <p:ph type="title"/>
          </p:nvPr>
        </p:nvSpPr>
        <p:spPr>
          <a:xfrm>
            <a:off x="838200" y="695739"/>
            <a:ext cx="10515600" cy="994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gdefbe3560b_0_122"/>
          <p:cNvSpPr txBox="1"/>
          <p:nvPr>
            <p:ph idx="12" type="sldNum"/>
          </p:nvPr>
        </p:nvSpPr>
        <p:spPr>
          <a:xfrm>
            <a:off x="738810" y="6231917"/>
            <a:ext cx="4440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49" name="Google Shape;49;gdefbe3560b_0_122"/>
          <p:cNvCxnSpPr/>
          <p:nvPr/>
        </p:nvCxnSpPr>
        <p:spPr>
          <a:xfrm>
            <a:off x="983837" y="1582071"/>
            <a:ext cx="112083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gdefbe3560b_0_12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defbe3560b_0_12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gdefbe3560b_0_12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gdefbe3560b_0_126"/>
          <p:cNvSpPr txBox="1"/>
          <p:nvPr>
            <p:ph idx="12" type="sldNum"/>
          </p:nvPr>
        </p:nvSpPr>
        <p:spPr>
          <a:xfrm>
            <a:off x="738810" y="6231917"/>
            <a:ext cx="4440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55" name="Google Shape;55;gdefbe3560b_0_126"/>
          <p:cNvCxnSpPr/>
          <p:nvPr/>
        </p:nvCxnSpPr>
        <p:spPr>
          <a:xfrm>
            <a:off x="839788" y="2069926"/>
            <a:ext cx="3932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gdefbe3560b_0_13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gdefbe3560b_0_132"/>
          <p:cNvSpPr/>
          <p:nvPr>
            <p:ph idx="2" type="pic"/>
          </p:nvPr>
        </p:nvSpPr>
        <p:spPr>
          <a:xfrm>
            <a:off x="5183188" y="987425"/>
            <a:ext cx="6172200" cy="4873500"/>
          </a:xfrm>
          <a:prstGeom prst="rect">
            <a:avLst/>
          </a:prstGeom>
          <a:noFill/>
          <a:ln>
            <a:noFill/>
          </a:ln>
        </p:spPr>
      </p:sp>
      <p:sp>
        <p:nvSpPr>
          <p:cNvPr id="59" name="Google Shape;59;gdefbe3560b_0_132"/>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gdefbe3560b_0_132"/>
          <p:cNvSpPr txBox="1"/>
          <p:nvPr>
            <p:ph idx="12" type="sldNum"/>
          </p:nvPr>
        </p:nvSpPr>
        <p:spPr>
          <a:xfrm>
            <a:off x="738810" y="6231917"/>
            <a:ext cx="4440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61" name="Google Shape;61;gdefbe3560b_0_132"/>
          <p:cNvCxnSpPr/>
          <p:nvPr/>
        </p:nvCxnSpPr>
        <p:spPr>
          <a:xfrm>
            <a:off x="839788" y="2069926"/>
            <a:ext cx="3932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gdefbe3560b_0_138"/>
          <p:cNvSpPr txBox="1"/>
          <p:nvPr>
            <p:ph type="title"/>
          </p:nvPr>
        </p:nvSpPr>
        <p:spPr>
          <a:xfrm>
            <a:off x="838200" y="695739"/>
            <a:ext cx="10515600" cy="994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defbe3560b_0_13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gdefbe3560b_0_138"/>
          <p:cNvSpPr txBox="1"/>
          <p:nvPr>
            <p:ph idx="12" type="sldNum"/>
          </p:nvPr>
        </p:nvSpPr>
        <p:spPr>
          <a:xfrm>
            <a:off x="738810" y="6231917"/>
            <a:ext cx="4440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cxnSp>
        <p:nvCxnSpPr>
          <p:cNvPr id="66" name="Google Shape;66;gdefbe3560b_0_138"/>
          <p:cNvCxnSpPr/>
          <p:nvPr/>
        </p:nvCxnSpPr>
        <p:spPr>
          <a:xfrm>
            <a:off x="983837" y="1582071"/>
            <a:ext cx="112083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defbe3560b_0_79"/>
          <p:cNvSpPr txBox="1"/>
          <p:nvPr>
            <p:ph type="title"/>
          </p:nvPr>
        </p:nvSpPr>
        <p:spPr>
          <a:xfrm>
            <a:off x="838200" y="695739"/>
            <a:ext cx="10515600" cy="9948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defbe3560b_0_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defbe3560b_0_79"/>
          <p:cNvSpPr txBox="1"/>
          <p:nvPr>
            <p:ph idx="12" type="sldNum"/>
          </p:nvPr>
        </p:nvSpPr>
        <p:spPr>
          <a:xfrm>
            <a:off x="738810" y="6231917"/>
            <a:ext cx="4440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3" name="Google Shape;13;gdefbe3560b_0_79"/>
          <p:cNvPicPr preferRelativeResize="0"/>
          <p:nvPr/>
        </p:nvPicPr>
        <p:blipFill rotWithShape="1">
          <a:blip r:embed="rId1">
            <a:alphaModFix/>
          </a:blip>
          <a:srcRect b="0" l="0" r="0" t="0"/>
          <a:stretch/>
        </p:blipFill>
        <p:spPr>
          <a:xfrm>
            <a:off x="8982170" y="5846548"/>
            <a:ext cx="2391948" cy="6952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pnwosu@maryland.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thaddaeus.hubbard@maryland.gov" TargetMode="External"/><Relationship Id="rId4" Type="http://schemas.openxmlformats.org/officeDocument/2006/relationships/hyperlink" Target="mailto:Pnwosu@maryland.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107515a311f_0_0"/>
          <p:cNvSpPr txBox="1"/>
          <p:nvPr>
            <p:ph type="ctrTitle"/>
          </p:nvPr>
        </p:nvSpPr>
        <p:spPr>
          <a:xfrm>
            <a:off x="1523693" y="2808325"/>
            <a:ext cx="9458400" cy="1539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600"/>
              <a:buNone/>
            </a:pPr>
            <a:r>
              <a:rPr lang="en-US" sz="3500"/>
              <a:t>Personal Supports’ </a:t>
            </a:r>
            <a:endParaRPr sz="3500"/>
          </a:p>
          <a:p>
            <a:pPr indent="0" lvl="0" marL="0" rtl="0" algn="ctr">
              <a:lnSpc>
                <a:spcPct val="90000"/>
              </a:lnSpc>
              <a:spcBef>
                <a:spcPts val="0"/>
              </a:spcBef>
              <a:spcAft>
                <a:spcPts val="0"/>
              </a:spcAft>
              <a:buSzPts val="3600"/>
              <a:buNone/>
            </a:pPr>
            <a:r>
              <a:rPr lang="en-US" sz="3500"/>
              <a:t>Recoupment</a:t>
            </a:r>
            <a:endParaRPr sz="3500"/>
          </a:p>
          <a:p>
            <a:pPr indent="0" lvl="0" marL="0" rtl="0" algn="ctr">
              <a:lnSpc>
                <a:spcPct val="90000"/>
              </a:lnSpc>
              <a:spcBef>
                <a:spcPts val="0"/>
              </a:spcBef>
              <a:spcAft>
                <a:spcPts val="0"/>
              </a:spcAft>
              <a:buSzPts val="3600"/>
              <a:buNone/>
            </a:pPr>
            <a:r>
              <a:rPr lang="en-US" sz="3500"/>
              <a:t>Methodology</a:t>
            </a:r>
            <a:endParaRPr sz="3500"/>
          </a:p>
        </p:txBody>
      </p:sp>
      <p:sp>
        <p:nvSpPr>
          <p:cNvPr id="81" name="Google Shape;81;g107515a311f_0_0"/>
          <p:cNvSpPr txBox="1"/>
          <p:nvPr>
            <p:ph idx="1" type="subTitle"/>
          </p:nvPr>
        </p:nvSpPr>
        <p:spPr>
          <a:xfrm>
            <a:off x="1524000" y="4373217"/>
            <a:ext cx="9144000" cy="387600"/>
          </a:xfrm>
          <a:prstGeom prst="rect">
            <a:avLst/>
          </a:prstGeom>
          <a:noFill/>
          <a:ln>
            <a:noFill/>
          </a:ln>
        </p:spPr>
        <p:txBody>
          <a:bodyPr anchorCtr="0" anchor="t" bIns="45700" lIns="91425" spcFirstLastPara="1" rIns="91425" wrap="square" tIns="45700">
            <a:noAutofit/>
          </a:bodyPr>
          <a:lstStyle/>
          <a:p>
            <a:pPr indent="-406400" lvl="0" marL="457200" rtl="0" algn="ctr">
              <a:lnSpc>
                <a:spcPct val="90000"/>
              </a:lnSpc>
              <a:spcBef>
                <a:spcPts val="1000"/>
              </a:spcBef>
              <a:spcAft>
                <a:spcPts val="0"/>
              </a:spcAft>
              <a:buClr>
                <a:srgbClr val="C40E3E"/>
              </a:buClr>
              <a:buSzPts val="2400"/>
              <a:buNone/>
            </a:pPr>
            <a:r>
              <a:rPr lang="en-US"/>
              <a:t>DDA Administrative Services</a:t>
            </a:r>
            <a:endParaRPr/>
          </a:p>
        </p:txBody>
      </p:sp>
      <p:sp>
        <p:nvSpPr>
          <p:cNvPr id="82" name="Google Shape;82;g107515a311f_0_0"/>
          <p:cNvSpPr txBox="1"/>
          <p:nvPr>
            <p:ph idx="2" type="body"/>
          </p:nvPr>
        </p:nvSpPr>
        <p:spPr>
          <a:xfrm>
            <a:off x="1563475" y="5222685"/>
            <a:ext cx="9144000" cy="3666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C40E3E"/>
              </a:buClr>
              <a:buSzPts val="2220"/>
              <a:buNone/>
            </a:pPr>
            <a:r>
              <a:rPr lang="en-US" sz="2220"/>
              <a:t>September</a:t>
            </a:r>
            <a:r>
              <a:rPr lang="en-US" sz="2220"/>
              <a:t> 28, 2022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597db7babd_0_8"/>
          <p:cNvSpPr txBox="1"/>
          <p:nvPr>
            <p:ph type="title"/>
          </p:nvPr>
        </p:nvSpPr>
        <p:spPr>
          <a:xfrm>
            <a:off x="838200" y="596349"/>
            <a:ext cx="10515600" cy="994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if I Can’t Pay in Full?</a:t>
            </a:r>
            <a:endParaRPr/>
          </a:p>
        </p:txBody>
      </p:sp>
      <p:sp>
        <p:nvSpPr>
          <p:cNvPr id="150" name="Google Shape;150;g1597db7babd_0_8"/>
          <p:cNvSpPr txBox="1"/>
          <p:nvPr>
            <p:ph idx="12" type="sldNum"/>
          </p:nvPr>
        </p:nvSpPr>
        <p:spPr>
          <a:xfrm>
            <a:off x="537186" y="6253165"/>
            <a:ext cx="5433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
        <p:nvSpPr>
          <p:cNvPr id="151" name="Google Shape;151;g1597db7babd_0_8"/>
          <p:cNvSpPr/>
          <p:nvPr/>
        </p:nvSpPr>
        <p:spPr>
          <a:xfrm>
            <a:off x="2515400" y="2337425"/>
            <a:ext cx="7807200" cy="3429000"/>
          </a:xfrm>
          <a:prstGeom prst="wedgeRoundRectCallout">
            <a:avLst>
              <a:gd fmla="val -49696" name="adj1"/>
              <a:gd fmla="val -71107"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700"/>
              <a:t>Will be handled on a case-by-case basis</a:t>
            </a:r>
            <a:endParaRPr b="1" sz="2700"/>
          </a:p>
          <a:p>
            <a:pPr indent="0" lvl="0" marL="0" rtl="0" algn="ctr">
              <a:spcBef>
                <a:spcPts val="0"/>
              </a:spcBef>
              <a:spcAft>
                <a:spcPts val="0"/>
              </a:spcAft>
              <a:buNone/>
            </a:pPr>
            <a:r>
              <a:rPr b="1" lang="en-US" sz="2700"/>
              <a:t>Reach out to Paulinus Nwosu at </a:t>
            </a:r>
            <a:r>
              <a:rPr b="1" lang="en-US" sz="2700" u="sng">
                <a:solidFill>
                  <a:schemeClr val="hlink"/>
                </a:solidFill>
                <a:hlinkClick r:id="rId3"/>
              </a:rPr>
              <a:t>pnwosu@maryland.gov</a:t>
            </a:r>
            <a:endParaRPr b="1"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10eb06a885_7_0"/>
          <p:cNvSpPr txBox="1"/>
          <p:nvPr>
            <p:ph type="title"/>
          </p:nvPr>
        </p:nvSpPr>
        <p:spPr>
          <a:xfrm>
            <a:off x="838200" y="596349"/>
            <a:ext cx="10515600" cy="994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a:t>Questions</a:t>
            </a:r>
            <a:endParaRPr/>
          </a:p>
        </p:txBody>
      </p:sp>
      <p:sp>
        <p:nvSpPr>
          <p:cNvPr id="158" name="Google Shape;158;g110eb06a885_7_0"/>
          <p:cNvSpPr txBox="1"/>
          <p:nvPr>
            <p:ph idx="12" type="sldNum"/>
          </p:nvPr>
        </p:nvSpPr>
        <p:spPr>
          <a:xfrm>
            <a:off x="537186" y="6253165"/>
            <a:ext cx="5433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pic>
        <p:nvPicPr>
          <p:cNvPr id="159" name="Google Shape;159;g110eb06a885_7_0"/>
          <p:cNvPicPr preferRelativeResize="0"/>
          <p:nvPr/>
        </p:nvPicPr>
        <p:blipFill rotWithShape="1">
          <a:blip r:embed="rId3">
            <a:alphaModFix/>
          </a:blip>
          <a:srcRect b="0" l="0" r="0" t="0"/>
          <a:stretch/>
        </p:blipFill>
        <p:spPr>
          <a:xfrm>
            <a:off x="3281825" y="1869025"/>
            <a:ext cx="5046625" cy="4317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107515a311f_0_43"/>
          <p:cNvSpPr txBox="1"/>
          <p:nvPr>
            <p:ph type="title"/>
          </p:nvPr>
        </p:nvSpPr>
        <p:spPr>
          <a:xfrm>
            <a:off x="838200" y="596349"/>
            <a:ext cx="10515600" cy="994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Agenda</a:t>
            </a:r>
            <a:endParaRPr/>
          </a:p>
        </p:txBody>
      </p:sp>
      <p:sp>
        <p:nvSpPr>
          <p:cNvPr id="88" name="Google Shape;88;g107515a311f_0_43"/>
          <p:cNvSpPr txBox="1"/>
          <p:nvPr>
            <p:ph idx="1" type="body"/>
          </p:nvPr>
        </p:nvSpPr>
        <p:spPr>
          <a:xfrm>
            <a:off x="838200" y="1591150"/>
            <a:ext cx="8930700" cy="466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500"/>
              </a:spcBef>
              <a:spcAft>
                <a:spcPts val="0"/>
              </a:spcAft>
              <a:buSzPts val="2800"/>
              <a:buNone/>
            </a:pPr>
            <a:r>
              <a:rPr lang="en-US" sz="3000">
                <a:solidFill>
                  <a:schemeClr val="dk1"/>
                </a:solidFill>
              </a:rPr>
              <a:t>Opening Remarks:  Welcome/Introductions</a:t>
            </a:r>
            <a:endParaRPr sz="3000">
              <a:solidFill>
                <a:schemeClr val="dk1"/>
              </a:solidFill>
            </a:endParaRPr>
          </a:p>
          <a:p>
            <a:pPr indent="0" lvl="0" marL="0" rtl="0" algn="l">
              <a:lnSpc>
                <a:spcPct val="90000"/>
              </a:lnSpc>
              <a:spcBef>
                <a:spcPts val="0"/>
              </a:spcBef>
              <a:spcAft>
                <a:spcPts val="0"/>
              </a:spcAft>
              <a:buNone/>
            </a:pPr>
            <a:r>
              <a:t/>
            </a:r>
            <a:endParaRPr sz="1200">
              <a:solidFill>
                <a:schemeClr val="dk1"/>
              </a:solidFill>
            </a:endParaRPr>
          </a:p>
          <a:p>
            <a:pPr indent="0" lvl="0" marL="0" rtl="0" algn="l">
              <a:lnSpc>
                <a:spcPct val="90000"/>
              </a:lnSpc>
              <a:spcBef>
                <a:spcPts val="0"/>
              </a:spcBef>
              <a:spcAft>
                <a:spcPts val="0"/>
              </a:spcAft>
              <a:buNone/>
            </a:pPr>
            <a:r>
              <a:rPr lang="en-US" sz="3000">
                <a:solidFill>
                  <a:schemeClr val="dk1"/>
                </a:solidFill>
              </a:rPr>
              <a:t>PS Recoupment Calculation</a:t>
            </a:r>
            <a:endParaRPr sz="3000">
              <a:solidFill>
                <a:schemeClr val="dk1"/>
              </a:solidFill>
            </a:endParaRPr>
          </a:p>
          <a:p>
            <a:pPr indent="0" lvl="0" marL="0" rtl="0" algn="l">
              <a:spcBef>
                <a:spcPts val="0"/>
              </a:spcBef>
              <a:spcAft>
                <a:spcPts val="0"/>
              </a:spcAft>
              <a:buClr>
                <a:schemeClr val="dk1"/>
              </a:buClr>
              <a:buSzPts val="1100"/>
              <a:buFont typeface="Arial"/>
              <a:buNone/>
            </a:pPr>
            <a:r>
              <a:rPr lang="en-US" sz="3000">
                <a:solidFill>
                  <a:schemeClr val="dk1"/>
                </a:solidFill>
              </a:rPr>
              <a:t>Invoice Overview:  PCIS2 Invoice/Details</a:t>
            </a:r>
            <a:endParaRPr sz="3000">
              <a:solidFill>
                <a:schemeClr val="dk1"/>
              </a:solidFill>
            </a:endParaRPr>
          </a:p>
          <a:p>
            <a:pPr indent="0" lvl="0" marL="0" marR="0" rtl="0" algn="l">
              <a:lnSpc>
                <a:spcPct val="90000"/>
              </a:lnSpc>
              <a:spcBef>
                <a:spcPts val="0"/>
              </a:spcBef>
              <a:spcAft>
                <a:spcPts val="0"/>
              </a:spcAft>
              <a:buNone/>
            </a:pPr>
            <a:r>
              <a:t/>
            </a:r>
            <a:endParaRPr sz="1200">
              <a:solidFill>
                <a:schemeClr val="dk1"/>
              </a:solidFill>
            </a:endParaRPr>
          </a:p>
          <a:p>
            <a:pPr indent="0" lvl="0" marL="0" rtl="0" algn="l">
              <a:lnSpc>
                <a:spcPct val="90000"/>
              </a:lnSpc>
              <a:spcBef>
                <a:spcPts val="0"/>
              </a:spcBef>
              <a:spcAft>
                <a:spcPts val="0"/>
              </a:spcAft>
              <a:buNone/>
            </a:pPr>
            <a:r>
              <a:rPr lang="en-US" sz="3000">
                <a:solidFill>
                  <a:schemeClr val="dk1"/>
                </a:solidFill>
              </a:rPr>
              <a:t>Remitting Payment</a:t>
            </a:r>
            <a:endParaRPr sz="3000">
              <a:solidFill>
                <a:schemeClr val="dk1"/>
              </a:solidFill>
            </a:endParaRPr>
          </a:p>
          <a:p>
            <a:pPr indent="0" lvl="0" marL="0" marR="0" rtl="0" algn="l">
              <a:lnSpc>
                <a:spcPct val="90000"/>
              </a:lnSpc>
              <a:spcBef>
                <a:spcPts val="0"/>
              </a:spcBef>
              <a:spcAft>
                <a:spcPts val="0"/>
              </a:spcAft>
              <a:buNone/>
            </a:pPr>
            <a:r>
              <a:t/>
            </a:r>
            <a:endParaRPr sz="1200">
              <a:solidFill>
                <a:schemeClr val="dk1"/>
              </a:solidFill>
            </a:endParaRPr>
          </a:p>
          <a:p>
            <a:pPr indent="0" lvl="0" marL="0" rtl="0" algn="l">
              <a:lnSpc>
                <a:spcPct val="90000"/>
              </a:lnSpc>
              <a:spcBef>
                <a:spcPts val="0"/>
              </a:spcBef>
              <a:spcAft>
                <a:spcPts val="0"/>
              </a:spcAft>
              <a:buNone/>
            </a:pPr>
            <a:r>
              <a:rPr lang="en-US" sz="3000">
                <a:solidFill>
                  <a:schemeClr val="dk1"/>
                </a:solidFill>
              </a:rPr>
              <a:t>Key Dates</a:t>
            </a:r>
            <a:endParaRPr sz="3000">
              <a:solidFill>
                <a:schemeClr val="dk1"/>
              </a:solidFill>
            </a:endParaRPr>
          </a:p>
          <a:p>
            <a:pPr indent="0" lvl="0" marL="0" rtl="0" algn="l">
              <a:lnSpc>
                <a:spcPct val="90000"/>
              </a:lnSpc>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3000">
                <a:solidFill>
                  <a:schemeClr val="dk1"/>
                </a:solidFill>
              </a:rPr>
              <a:t>Questions</a:t>
            </a:r>
            <a:endParaRPr>
              <a:solidFill>
                <a:schemeClr val="dk1"/>
              </a:solidFill>
            </a:endParaRPr>
          </a:p>
          <a:p>
            <a:pPr indent="0" lvl="0" marL="914400" rtl="0" algn="l">
              <a:lnSpc>
                <a:spcPct val="90000"/>
              </a:lnSpc>
              <a:spcBef>
                <a:spcPts val="1000"/>
              </a:spcBef>
              <a:spcAft>
                <a:spcPts val="0"/>
              </a:spcAft>
              <a:buSzPts val="2800"/>
              <a:buNone/>
            </a:pPr>
            <a:r>
              <a:t/>
            </a:r>
            <a:endParaRPr>
              <a:solidFill>
                <a:schemeClr val="dk1"/>
              </a:solidFill>
            </a:endParaRPr>
          </a:p>
          <a:p>
            <a:pPr indent="0" lvl="0" marL="0" rtl="0" algn="l">
              <a:lnSpc>
                <a:spcPct val="90000"/>
              </a:lnSpc>
              <a:spcBef>
                <a:spcPts val="1000"/>
              </a:spcBef>
              <a:spcAft>
                <a:spcPts val="0"/>
              </a:spcAft>
              <a:buSzPts val="2800"/>
              <a:buNone/>
            </a:pPr>
            <a:r>
              <a:t/>
            </a:r>
            <a:endParaRPr>
              <a:solidFill>
                <a:schemeClr val="dk1"/>
              </a:solidFill>
              <a:latin typeface="Calibri"/>
              <a:ea typeface="Calibri"/>
              <a:cs typeface="Calibri"/>
              <a:sym typeface="Calibri"/>
            </a:endParaRPr>
          </a:p>
          <a:p>
            <a:pPr indent="0" lvl="0" marL="50800" rtl="0" algn="l">
              <a:lnSpc>
                <a:spcPct val="90000"/>
              </a:lnSpc>
              <a:spcBef>
                <a:spcPts val="1000"/>
              </a:spcBef>
              <a:spcAft>
                <a:spcPts val="0"/>
              </a:spcAft>
              <a:buClr>
                <a:schemeClr val="dk1"/>
              </a:buClr>
              <a:buSzPts val="2800"/>
              <a:buNone/>
            </a:pPr>
            <a:r>
              <a:t/>
            </a:r>
            <a:endParaRPr>
              <a:solidFill>
                <a:schemeClr val="dk1"/>
              </a:solidFill>
            </a:endParaRPr>
          </a:p>
          <a:p>
            <a:pPr indent="-228600" lvl="0" marL="457200" rtl="0" algn="l">
              <a:lnSpc>
                <a:spcPct val="90000"/>
              </a:lnSpc>
              <a:spcBef>
                <a:spcPts val="1000"/>
              </a:spcBef>
              <a:spcAft>
                <a:spcPts val="0"/>
              </a:spcAft>
              <a:buClr>
                <a:schemeClr val="dk1"/>
              </a:buClr>
              <a:buSzPts val="2800"/>
              <a:buNone/>
            </a:pPr>
            <a:r>
              <a:t/>
            </a:r>
            <a:endParaRPr sz="2800">
              <a:solidFill>
                <a:schemeClr val="dk1"/>
              </a:solidFill>
            </a:endParaRPr>
          </a:p>
          <a:p>
            <a:pPr indent="-279400" lvl="0" marL="635000" rtl="0" algn="l">
              <a:lnSpc>
                <a:spcPct val="90000"/>
              </a:lnSpc>
              <a:spcBef>
                <a:spcPts val="1000"/>
              </a:spcBef>
              <a:spcAft>
                <a:spcPts val="0"/>
              </a:spcAft>
              <a:buSzPts val="2800"/>
              <a:buNone/>
            </a:pPr>
            <a:r>
              <a:t/>
            </a:r>
            <a:endParaRPr/>
          </a:p>
        </p:txBody>
      </p:sp>
      <p:sp>
        <p:nvSpPr>
          <p:cNvPr id="89" name="Google Shape;89;g107515a311f_0_43"/>
          <p:cNvSpPr txBox="1"/>
          <p:nvPr>
            <p:ph idx="12" type="sldNum"/>
          </p:nvPr>
        </p:nvSpPr>
        <p:spPr>
          <a:xfrm>
            <a:off x="537186" y="6253165"/>
            <a:ext cx="5433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3f42853220_0_1"/>
          <p:cNvSpPr txBox="1"/>
          <p:nvPr>
            <p:ph type="title"/>
          </p:nvPr>
        </p:nvSpPr>
        <p:spPr>
          <a:xfrm>
            <a:off x="838200" y="596349"/>
            <a:ext cx="10515600" cy="994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PS Recoupment Calculation &amp; Definitions</a:t>
            </a:r>
            <a:endParaRPr/>
          </a:p>
        </p:txBody>
      </p:sp>
      <p:sp>
        <p:nvSpPr>
          <p:cNvPr id="96" name="Google Shape;96;g13f42853220_0_1"/>
          <p:cNvSpPr txBox="1"/>
          <p:nvPr>
            <p:ph idx="1" type="body"/>
          </p:nvPr>
        </p:nvSpPr>
        <p:spPr>
          <a:xfrm>
            <a:off x="537175" y="1736975"/>
            <a:ext cx="11448600" cy="4056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200"/>
              <a:t>Quarterly </a:t>
            </a:r>
            <a:r>
              <a:rPr lang="en-US" sz="2200"/>
              <a:t>Advances - Quarterly Advance Takeback - Unpaid certified Attendance</a:t>
            </a:r>
            <a:r>
              <a:rPr lang="en-US" sz="2200"/>
              <a:t> +/ - Other adjustments</a:t>
            </a:r>
            <a:r>
              <a:rPr lang="en-US" sz="2200"/>
              <a:t> </a:t>
            </a:r>
            <a:r>
              <a:rPr lang="en-US" sz="2200"/>
              <a:t>= Total Recoupment $ </a:t>
            </a:r>
            <a:br>
              <a:rPr lang="en-US" sz="2200"/>
            </a:br>
            <a:endParaRPr sz="2200"/>
          </a:p>
          <a:p>
            <a:pPr indent="0" lvl="0" marL="0" rtl="0" algn="l">
              <a:spcBef>
                <a:spcPts val="1000"/>
              </a:spcBef>
              <a:spcAft>
                <a:spcPts val="0"/>
              </a:spcAft>
              <a:buNone/>
            </a:pPr>
            <a:r>
              <a:rPr lang="en-US" sz="2200"/>
              <a:t>1. Quarterly Advances = “Advance Payment” in the Quarterly Invoice</a:t>
            </a:r>
            <a:br>
              <a:rPr lang="en-US" sz="2200"/>
            </a:br>
            <a:r>
              <a:rPr lang="en-US" sz="2200"/>
              <a:t>2. Quarterly Advance Takeback = “Previous advances taken back in the quarterly invoice” </a:t>
            </a:r>
            <a:endParaRPr sz="2200"/>
          </a:p>
          <a:p>
            <a:pPr indent="0" lvl="0" marL="0" rtl="0" algn="l">
              <a:spcBef>
                <a:spcPts val="1000"/>
              </a:spcBef>
              <a:spcAft>
                <a:spcPts val="0"/>
              </a:spcAft>
              <a:buNone/>
            </a:pPr>
            <a:r>
              <a:rPr lang="en-US" sz="2200"/>
              <a:t>3. Unpaid Attendance = Certified PS attendance in PCIS2 on LTSS transition date that has not been paid a quarterly invoice to the provider. </a:t>
            </a:r>
            <a:endParaRPr sz="2200"/>
          </a:p>
          <a:p>
            <a:pPr indent="0" lvl="0" marL="0" rtl="0" algn="l">
              <a:spcBef>
                <a:spcPts val="1000"/>
              </a:spcBef>
              <a:spcAft>
                <a:spcPts val="0"/>
              </a:spcAft>
              <a:buNone/>
            </a:pPr>
            <a:r>
              <a:rPr lang="en-US" sz="2200"/>
              <a:t>4. Other Adjustments = Recoupments and  Other Payments that increases or decreases invoice amount.</a:t>
            </a:r>
            <a:endParaRPr sz="2200"/>
          </a:p>
        </p:txBody>
      </p:sp>
      <p:sp>
        <p:nvSpPr>
          <p:cNvPr id="97" name="Google Shape;97;g13f42853220_0_1"/>
          <p:cNvSpPr txBox="1"/>
          <p:nvPr>
            <p:ph idx="12" type="sldNum"/>
          </p:nvPr>
        </p:nvSpPr>
        <p:spPr>
          <a:xfrm>
            <a:off x="537186" y="6253165"/>
            <a:ext cx="5433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type="title"/>
          </p:nvPr>
        </p:nvSpPr>
        <p:spPr>
          <a:xfrm>
            <a:off x="698450" y="564099"/>
            <a:ext cx="10515600" cy="994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Recoupment Calculations Continues</a:t>
            </a:r>
            <a:endParaRPr/>
          </a:p>
        </p:txBody>
      </p:sp>
      <p:sp>
        <p:nvSpPr>
          <p:cNvPr id="103" name="Google Shape;103;p1"/>
          <p:cNvSpPr txBox="1"/>
          <p:nvPr>
            <p:ph idx="12" type="sldNum"/>
          </p:nvPr>
        </p:nvSpPr>
        <p:spPr>
          <a:xfrm>
            <a:off x="537186" y="6253165"/>
            <a:ext cx="5433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t>‹#›</a:t>
            </a:fld>
            <a:endParaRPr/>
          </a:p>
        </p:txBody>
      </p:sp>
      <p:pic>
        <p:nvPicPr>
          <p:cNvPr id="104" name="Google Shape;104;p1"/>
          <p:cNvPicPr preferRelativeResize="0"/>
          <p:nvPr/>
        </p:nvPicPr>
        <p:blipFill>
          <a:blip r:embed="rId3">
            <a:alphaModFix/>
          </a:blip>
          <a:stretch>
            <a:fillRect/>
          </a:stretch>
        </p:blipFill>
        <p:spPr>
          <a:xfrm>
            <a:off x="328000" y="1743550"/>
            <a:ext cx="11635400" cy="402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597db7babd_1_3"/>
          <p:cNvSpPr txBox="1"/>
          <p:nvPr>
            <p:ph type="title"/>
          </p:nvPr>
        </p:nvSpPr>
        <p:spPr>
          <a:xfrm>
            <a:off x="838200" y="596349"/>
            <a:ext cx="10515600" cy="994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PCIS2 Invoice</a:t>
            </a:r>
            <a:endParaRPr/>
          </a:p>
        </p:txBody>
      </p:sp>
      <p:sp>
        <p:nvSpPr>
          <p:cNvPr id="111" name="Google Shape;111;g1597db7babd_1_3"/>
          <p:cNvSpPr txBox="1"/>
          <p:nvPr>
            <p:ph idx="12" type="sldNum"/>
          </p:nvPr>
        </p:nvSpPr>
        <p:spPr>
          <a:xfrm>
            <a:off x="537186" y="6253165"/>
            <a:ext cx="5433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pic>
        <p:nvPicPr>
          <p:cNvPr id="112" name="Google Shape;112;g1597db7babd_1_3"/>
          <p:cNvPicPr preferRelativeResize="0"/>
          <p:nvPr/>
        </p:nvPicPr>
        <p:blipFill>
          <a:blip r:embed="rId3">
            <a:alphaModFix/>
          </a:blip>
          <a:stretch>
            <a:fillRect/>
          </a:stretch>
        </p:blipFill>
        <p:spPr>
          <a:xfrm>
            <a:off x="985850" y="1743550"/>
            <a:ext cx="10701325" cy="4057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597db7babd_1_12"/>
          <p:cNvSpPr txBox="1"/>
          <p:nvPr>
            <p:ph type="title"/>
          </p:nvPr>
        </p:nvSpPr>
        <p:spPr>
          <a:xfrm>
            <a:off x="838200" y="596349"/>
            <a:ext cx="10515600" cy="994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PCIS2 Invoice</a:t>
            </a:r>
            <a:endParaRPr/>
          </a:p>
        </p:txBody>
      </p:sp>
      <p:sp>
        <p:nvSpPr>
          <p:cNvPr id="119" name="Google Shape;119;g1597db7babd_1_12"/>
          <p:cNvSpPr txBox="1"/>
          <p:nvPr>
            <p:ph idx="12" type="sldNum"/>
          </p:nvPr>
        </p:nvSpPr>
        <p:spPr>
          <a:xfrm>
            <a:off x="537186" y="6253165"/>
            <a:ext cx="5433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pic>
        <p:nvPicPr>
          <p:cNvPr id="120" name="Google Shape;120;g1597db7babd_1_12"/>
          <p:cNvPicPr preferRelativeResize="0"/>
          <p:nvPr/>
        </p:nvPicPr>
        <p:blipFill>
          <a:blip r:embed="rId3">
            <a:alphaModFix/>
          </a:blip>
          <a:stretch>
            <a:fillRect/>
          </a:stretch>
        </p:blipFill>
        <p:spPr>
          <a:xfrm>
            <a:off x="1014425" y="1743550"/>
            <a:ext cx="10515600" cy="3942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3f42853220_0_15"/>
          <p:cNvSpPr txBox="1"/>
          <p:nvPr>
            <p:ph type="title"/>
          </p:nvPr>
        </p:nvSpPr>
        <p:spPr>
          <a:xfrm>
            <a:off x="838200" y="596349"/>
            <a:ext cx="10515600" cy="994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LTSS Billing Exception Form	</a:t>
            </a:r>
            <a:endParaRPr/>
          </a:p>
        </p:txBody>
      </p:sp>
      <p:sp>
        <p:nvSpPr>
          <p:cNvPr id="127" name="Google Shape;127;g13f42853220_0_15"/>
          <p:cNvSpPr txBox="1"/>
          <p:nvPr>
            <p:ph idx="1" type="body"/>
          </p:nvPr>
        </p:nvSpPr>
        <p:spPr>
          <a:xfrm>
            <a:off x="1282200" y="2052000"/>
            <a:ext cx="10071600" cy="3008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LTSS billing exceptions are excluded from PCIS2 recoupment.</a:t>
            </a:r>
            <a:br>
              <a:rPr lang="en-US"/>
            </a:br>
            <a:endParaRPr/>
          </a:p>
          <a:p>
            <a:pPr indent="0" lvl="0" marL="0" rtl="0" algn="l">
              <a:spcBef>
                <a:spcPts val="1000"/>
              </a:spcBef>
              <a:spcAft>
                <a:spcPts val="0"/>
              </a:spcAft>
              <a:buNone/>
            </a:pPr>
            <a:r>
              <a:rPr lang="en-US"/>
              <a:t>Submit unpaid LTSS billings using “LTSSMaryland Billing Claims Summary- Exceptions _effective 070122v2.” </a:t>
            </a:r>
            <a:endParaRPr/>
          </a:p>
        </p:txBody>
      </p:sp>
      <p:sp>
        <p:nvSpPr>
          <p:cNvPr id="128" name="Google Shape;128;g13f42853220_0_15"/>
          <p:cNvSpPr txBox="1"/>
          <p:nvPr>
            <p:ph idx="12" type="sldNum"/>
          </p:nvPr>
        </p:nvSpPr>
        <p:spPr>
          <a:xfrm>
            <a:off x="537186" y="6253165"/>
            <a:ext cx="5433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597db7babd_0_0"/>
          <p:cNvSpPr txBox="1"/>
          <p:nvPr>
            <p:ph type="title"/>
          </p:nvPr>
        </p:nvSpPr>
        <p:spPr>
          <a:xfrm>
            <a:off x="838200" y="596349"/>
            <a:ext cx="10515600" cy="994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Remit Payment</a:t>
            </a:r>
            <a:endParaRPr/>
          </a:p>
        </p:txBody>
      </p:sp>
      <p:sp>
        <p:nvSpPr>
          <p:cNvPr id="135" name="Google Shape;135;g1597db7babd_0_0"/>
          <p:cNvSpPr txBox="1"/>
          <p:nvPr>
            <p:ph idx="1" type="body"/>
          </p:nvPr>
        </p:nvSpPr>
        <p:spPr>
          <a:xfrm>
            <a:off x="1282150" y="1591150"/>
            <a:ext cx="9967500" cy="4662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Fedex</a:t>
            </a:r>
            <a:endParaRPr/>
          </a:p>
          <a:p>
            <a:pPr indent="0" lvl="0" marL="457200" rtl="0" algn="l">
              <a:lnSpc>
                <a:spcPct val="100000"/>
              </a:lnSpc>
              <a:spcBef>
                <a:spcPts val="1000"/>
              </a:spcBef>
              <a:spcAft>
                <a:spcPts val="0"/>
              </a:spcAft>
              <a:buNone/>
            </a:pPr>
            <a:r>
              <a:rPr b="1" lang="en-US" sz="2100"/>
              <a:t>MDH/DDA 4th Floor </a:t>
            </a:r>
            <a:endParaRPr b="1" sz="2100"/>
          </a:p>
          <a:p>
            <a:pPr indent="0" lvl="0" marL="457200" rtl="0" algn="l">
              <a:lnSpc>
                <a:spcPct val="100000"/>
              </a:lnSpc>
              <a:spcBef>
                <a:spcPts val="1000"/>
              </a:spcBef>
              <a:spcAft>
                <a:spcPts val="0"/>
              </a:spcAft>
              <a:buNone/>
            </a:pPr>
            <a:r>
              <a:rPr b="1" lang="en-US" sz="2100"/>
              <a:t>201 West Preston Street </a:t>
            </a:r>
            <a:endParaRPr b="1" sz="2100"/>
          </a:p>
          <a:p>
            <a:pPr indent="0" lvl="0" marL="457200" rtl="0" algn="l">
              <a:lnSpc>
                <a:spcPct val="100000"/>
              </a:lnSpc>
              <a:spcBef>
                <a:spcPts val="1000"/>
              </a:spcBef>
              <a:spcAft>
                <a:spcPts val="0"/>
              </a:spcAft>
              <a:buNone/>
            </a:pPr>
            <a:r>
              <a:rPr b="1" lang="en-US" sz="2100"/>
              <a:t>Baltimore MD 21201</a:t>
            </a:r>
            <a:endParaRPr b="1" sz="2100"/>
          </a:p>
          <a:p>
            <a:pPr indent="0" lvl="0" marL="457200" rtl="0" algn="l">
              <a:lnSpc>
                <a:spcPct val="100000"/>
              </a:lnSpc>
              <a:spcBef>
                <a:spcPts val="1000"/>
              </a:spcBef>
              <a:spcAft>
                <a:spcPts val="0"/>
              </a:spcAft>
              <a:buNone/>
            </a:pPr>
            <a:r>
              <a:rPr b="1" lang="en-US" sz="2100"/>
              <a:t>ATTN: Acting DDA Fiscal Director</a:t>
            </a:r>
            <a:endParaRPr b="1" sz="2100"/>
          </a:p>
          <a:p>
            <a:pPr indent="0" lvl="0" marL="0" rtl="0" algn="l">
              <a:spcBef>
                <a:spcPts val="1000"/>
              </a:spcBef>
              <a:spcAft>
                <a:spcPts val="0"/>
              </a:spcAft>
              <a:buNone/>
            </a:pPr>
            <a:r>
              <a:t/>
            </a:r>
            <a:endParaRPr sz="1400"/>
          </a:p>
          <a:p>
            <a:pPr indent="0" lvl="0" marL="0" rtl="0" algn="l">
              <a:spcBef>
                <a:spcPts val="1000"/>
              </a:spcBef>
              <a:spcAft>
                <a:spcPts val="0"/>
              </a:spcAft>
              <a:buNone/>
            </a:pPr>
            <a:r>
              <a:rPr b="1" lang="en-US"/>
              <a:t>Bank </a:t>
            </a:r>
            <a:r>
              <a:rPr b="1" lang="en-US">
                <a:extLst>
                  <a:ext uri="http://customooxmlschemas.google.com/">
                    <go:slidesCustomData xmlns:go="http://customooxmlschemas.google.com/" textRoundtripDataId="0"/>
                  </a:ext>
                </a:extLst>
              </a:rPr>
              <a:t>Wire</a:t>
            </a:r>
            <a:endParaRPr b="1"/>
          </a:p>
          <a:p>
            <a:pPr indent="0" lvl="0" marL="0" rtl="0" algn="l">
              <a:spcBef>
                <a:spcPts val="1000"/>
              </a:spcBef>
              <a:spcAft>
                <a:spcPts val="0"/>
              </a:spcAft>
              <a:buNone/>
            </a:pPr>
            <a:r>
              <a:rPr lang="en-US" sz="2100"/>
              <a:t>Email a blank wire authorization form from your bank to </a:t>
            </a:r>
            <a:endParaRPr sz="2100"/>
          </a:p>
          <a:p>
            <a:pPr indent="0" lvl="0" marL="0" rtl="0" algn="l">
              <a:spcBef>
                <a:spcPts val="1000"/>
              </a:spcBef>
              <a:spcAft>
                <a:spcPts val="0"/>
              </a:spcAft>
              <a:buNone/>
            </a:pPr>
            <a:r>
              <a:rPr b="1" lang="en-US" sz="2100" u="sng">
                <a:solidFill>
                  <a:schemeClr val="hlink"/>
                </a:solidFill>
                <a:hlinkClick r:id="rId3"/>
              </a:rPr>
              <a:t>thaddaeus.hubbard@maryland.gov</a:t>
            </a:r>
            <a:r>
              <a:rPr b="1" lang="en-US" sz="2100"/>
              <a:t>, </a:t>
            </a:r>
            <a:r>
              <a:rPr lang="en-US" sz="2100"/>
              <a:t>and copy </a:t>
            </a:r>
            <a:r>
              <a:rPr b="1" lang="en-US" sz="2100" u="sng">
                <a:solidFill>
                  <a:schemeClr val="hlink"/>
                </a:solidFill>
                <a:hlinkClick r:id="rId4"/>
              </a:rPr>
              <a:t>Pnwosu@maryland.gov</a:t>
            </a:r>
            <a:r>
              <a:rPr b="1" lang="en-US" sz="2100"/>
              <a:t>. </a:t>
            </a:r>
            <a:endParaRPr b="1" sz="2100"/>
          </a:p>
          <a:p>
            <a:pPr indent="0" lvl="0" marL="0" rtl="0" algn="l">
              <a:spcBef>
                <a:spcPts val="1000"/>
              </a:spcBef>
              <a:spcAft>
                <a:spcPts val="0"/>
              </a:spcAft>
              <a:buNone/>
            </a:pPr>
            <a:r>
              <a:rPr lang="en-US" sz="2100"/>
              <a:t>We will complete banking information and return to you to process</a:t>
            </a:r>
            <a:endParaRPr sz="2100"/>
          </a:p>
          <a:p>
            <a:pPr indent="0" lvl="0" marL="0" rtl="0" algn="l">
              <a:spcBef>
                <a:spcPts val="1000"/>
              </a:spcBef>
              <a:spcAft>
                <a:spcPts val="0"/>
              </a:spcAft>
              <a:buNone/>
            </a:pPr>
            <a:r>
              <a:t/>
            </a:r>
            <a:endParaRPr/>
          </a:p>
        </p:txBody>
      </p:sp>
      <p:sp>
        <p:nvSpPr>
          <p:cNvPr id="136" name="Google Shape;136;g1597db7babd_0_0"/>
          <p:cNvSpPr txBox="1"/>
          <p:nvPr>
            <p:ph idx="12" type="sldNum"/>
          </p:nvPr>
        </p:nvSpPr>
        <p:spPr>
          <a:xfrm>
            <a:off x="537186" y="6253165"/>
            <a:ext cx="5433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838200" y="596349"/>
            <a:ext cx="10515600" cy="994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Key Dates</a:t>
            </a:r>
            <a:endParaRPr/>
          </a:p>
        </p:txBody>
      </p:sp>
      <p:sp>
        <p:nvSpPr>
          <p:cNvPr id="142" name="Google Shape;142;p6"/>
          <p:cNvSpPr txBox="1"/>
          <p:nvPr>
            <p:ph idx="12" type="sldNum"/>
          </p:nvPr>
        </p:nvSpPr>
        <p:spPr>
          <a:xfrm>
            <a:off x="537186" y="6253165"/>
            <a:ext cx="5433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a:p>
        </p:txBody>
      </p:sp>
      <p:sp>
        <p:nvSpPr>
          <p:cNvPr id="143" name="Google Shape;143;p6"/>
          <p:cNvSpPr txBox="1"/>
          <p:nvPr>
            <p:ph idx="1" type="body"/>
          </p:nvPr>
        </p:nvSpPr>
        <p:spPr>
          <a:xfrm>
            <a:off x="1282148" y="1825625"/>
            <a:ext cx="10071600" cy="43512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lang="en-US"/>
              <a:t>Invoices available</a:t>
            </a:r>
            <a:r>
              <a:rPr lang="en-US"/>
              <a:t> in PCIS2 on </a:t>
            </a:r>
            <a:r>
              <a:rPr b="1" lang="en-US"/>
              <a:t>Friday, September 30, 2022</a:t>
            </a:r>
            <a:endParaRPr b="1"/>
          </a:p>
          <a:p>
            <a:pPr indent="0" lvl="0" marL="457200" rtl="0" algn="l">
              <a:spcBef>
                <a:spcPts val="1000"/>
              </a:spcBef>
              <a:spcAft>
                <a:spcPts val="0"/>
              </a:spcAft>
              <a:buNone/>
            </a:pPr>
            <a:r>
              <a:t/>
            </a:r>
            <a:endParaRPr/>
          </a:p>
          <a:p>
            <a:pPr indent="-406400" lvl="0" marL="457200" rtl="0" algn="l">
              <a:spcBef>
                <a:spcPts val="1000"/>
              </a:spcBef>
              <a:spcAft>
                <a:spcPts val="0"/>
              </a:spcAft>
              <a:buSzPts val="2800"/>
              <a:buChar char="•"/>
            </a:pPr>
            <a:r>
              <a:rPr lang="en-US"/>
              <a:t>Invoices along with details will be emailed to contact information  listed in PCIS2 (Executive Director and Finance Contact)</a:t>
            </a:r>
            <a:endParaRPr/>
          </a:p>
          <a:p>
            <a:pPr indent="0" lvl="0" marL="457200" rtl="0" algn="l">
              <a:spcBef>
                <a:spcPts val="1000"/>
              </a:spcBef>
              <a:spcAft>
                <a:spcPts val="0"/>
              </a:spcAft>
              <a:buNone/>
            </a:pPr>
            <a:r>
              <a:t/>
            </a:r>
            <a:endParaRPr/>
          </a:p>
          <a:p>
            <a:pPr indent="-406400" lvl="0" marL="457200" rtl="0" algn="l">
              <a:spcBef>
                <a:spcPts val="1000"/>
              </a:spcBef>
              <a:spcAft>
                <a:spcPts val="0"/>
              </a:spcAft>
              <a:buSzPts val="2800"/>
              <a:buChar char="•"/>
            </a:pPr>
            <a:r>
              <a:rPr b="1" lang="en-US"/>
              <a:t>Payments</a:t>
            </a:r>
            <a:r>
              <a:rPr lang="en-US"/>
              <a:t> will be </a:t>
            </a:r>
            <a:r>
              <a:rPr b="1" lang="en-US"/>
              <a:t>due</a:t>
            </a:r>
            <a:r>
              <a:rPr lang="en-US"/>
              <a:t> no later than </a:t>
            </a:r>
            <a:r>
              <a:rPr b="1" lang="en-US"/>
              <a:t>Monday, October 31, 2022</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0AE20617EFFE49AB2E56405D231937" ma:contentTypeVersion="11" ma:contentTypeDescription="Create a new document." ma:contentTypeScope="" ma:versionID="7906df8f30bb75f4900ebbc986231552">
  <xsd:schema xmlns:xsd="http://www.w3.org/2001/XMLSchema" xmlns:xs="http://www.w3.org/2001/XMLSchema" xmlns:p="http://schemas.microsoft.com/office/2006/metadata/properties" xmlns:ns1="http://schemas.microsoft.com/sharepoint/v3" targetNamespace="http://schemas.microsoft.com/office/2006/metadata/properties" ma:root="true" ma:fieldsID="cd30dcae271245c99710273dc22dfae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4FDFF-F1AA-49AD-A7A1-8FFC35E02039}"/>
</file>

<file path=customXml/itemProps2.xml><?xml version="1.0" encoding="utf-8"?>
<ds:datastoreItem xmlns:ds="http://schemas.openxmlformats.org/officeDocument/2006/customXml" ds:itemID="{78FDFC1A-5E86-40EB-8344-C726FD427F70}"/>
</file>

<file path=customXml/itemProps3.xml><?xml version="1.0" encoding="utf-8"?>
<ds:datastoreItem xmlns:ds="http://schemas.openxmlformats.org/officeDocument/2006/customXml" ds:itemID="{137CC569-4664-4018-9E6A-F018BEBA67E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Sastoque</dc:creator>
  <dcterms:created xsi:type="dcterms:W3CDTF">2020-06-04T17:52:06Z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0x010100100AE20617EFFE49AB2E56405D231937</vt:lpwstr>
  </property>
</Properties>
</file>