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1" r:id="rId1"/>
  </p:sldMasterIdLst>
  <p:notesMasterIdLst>
    <p:notesMasterId r:id="rId16"/>
  </p:notesMasterIdLst>
  <p:sldIdLst>
    <p:sldId id="283" r:id="rId2"/>
    <p:sldId id="285" r:id="rId3"/>
    <p:sldId id="286" r:id="rId4"/>
    <p:sldId id="289" r:id="rId5"/>
    <p:sldId id="290" r:id="rId6"/>
    <p:sldId id="317" r:id="rId7"/>
    <p:sldId id="300" r:id="rId8"/>
    <p:sldId id="301" r:id="rId9"/>
    <p:sldId id="311" r:id="rId10"/>
    <p:sldId id="318" r:id="rId11"/>
    <p:sldId id="303" r:id="rId12"/>
    <p:sldId id="304" r:id="rId13"/>
    <p:sldId id="319" r:id="rId14"/>
    <p:sldId id="297" r:id="rId15"/>
  </p:sldIdLst>
  <p:sldSz cx="9144000" cy="6858000" type="screen4x3"/>
  <p:notesSz cx="9296400" cy="70104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E74F19"/>
    <a:srgbClr val="FF99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67" autoAdjust="0"/>
    <p:restoredTop sz="86410" autoAdjust="0"/>
  </p:normalViewPr>
  <p:slideViewPr>
    <p:cSldViewPr>
      <p:cViewPr varScale="1">
        <p:scale>
          <a:sx n="98" d="100"/>
          <a:sy n="98" d="100"/>
        </p:scale>
        <p:origin x="96" y="15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9"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4028440" cy="351737"/>
          </a:xfrm>
          <a:prstGeom prst="rect">
            <a:avLst/>
          </a:prstGeom>
          <a:noFill/>
          <a:ln>
            <a:noFill/>
          </a:ln>
        </p:spPr>
        <p:txBody>
          <a:bodyPr wrap="square"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5265808" y="0"/>
            <a:ext cx="4028440" cy="351737"/>
          </a:xfrm>
          <a:prstGeom prst="rect">
            <a:avLst/>
          </a:prstGeom>
          <a:noFill/>
          <a:ln>
            <a:noFill/>
          </a:ln>
        </p:spPr>
        <p:txBody>
          <a:bodyPr wrap="square"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3071813" y="876300"/>
            <a:ext cx="3152775" cy="2365375"/>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929640" y="3373753"/>
            <a:ext cx="7437119" cy="2760346"/>
          </a:xfrm>
          <a:prstGeom prst="rect">
            <a:avLst/>
          </a:prstGeom>
          <a:noFill/>
          <a:ln>
            <a:noFill/>
          </a:ln>
        </p:spPr>
        <p:txBody>
          <a:bodyPr wrap="square" lIns="91425" tIns="91425" rIns="91425" bIns="91425" anchor="t" anchorCtr="0"/>
          <a:lstStyle>
            <a:lvl1pPr marL="0" marR="0" lvl="0" indent="0" algn="l" rtl="0">
              <a:spcBef>
                <a:spcPts val="0"/>
              </a:spcBef>
              <a:buChar char="●"/>
              <a:defRPr sz="1200" b="0" i="0" u="none" strike="noStrike" cap="none">
                <a:solidFill>
                  <a:schemeClr val="dk1"/>
                </a:solidFill>
                <a:latin typeface="Calibri"/>
                <a:ea typeface="Calibri"/>
                <a:cs typeface="Calibri"/>
                <a:sym typeface="Calibri"/>
              </a:defRPr>
            </a:lvl1pPr>
            <a:lvl2pPr marL="457200" marR="0" lvl="1" indent="0" algn="l" rtl="0">
              <a:spcBef>
                <a:spcPts val="0"/>
              </a:spcBef>
              <a:buChar char="○"/>
              <a:defRPr sz="1200" b="0" i="0" u="none" strike="noStrike" cap="none">
                <a:solidFill>
                  <a:schemeClr val="dk1"/>
                </a:solidFill>
                <a:latin typeface="Calibri"/>
                <a:ea typeface="Calibri"/>
                <a:cs typeface="Calibri"/>
                <a:sym typeface="Calibri"/>
              </a:defRPr>
            </a:lvl2pPr>
            <a:lvl3pPr marL="914400" marR="0" lvl="2" indent="0" algn="l" rtl="0">
              <a:spcBef>
                <a:spcPts val="0"/>
              </a:spcBef>
              <a:buChar char="■"/>
              <a:defRPr sz="1200" b="0" i="0" u="none" strike="noStrike" cap="none">
                <a:solidFill>
                  <a:schemeClr val="dk1"/>
                </a:solidFill>
                <a:latin typeface="Calibri"/>
                <a:ea typeface="Calibri"/>
                <a:cs typeface="Calibri"/>
                <a:sym typeface="Calibri"/>
              </a:defRPr>
            </a:lvl3pPr>
            <a:lvl4pPr marL="1371600" marR="0" lvl="3" indent="0" algn="l" rtl="0">
              <a:spcBef>
                <a:spcPts val="0"/>
              </a:spcBef>
              <a:buChar char="●"/>
              <a:defRPr sz="1200" b="0" i="0" u="none" strike="noStrike" cap="none">
                <a:solidFill>
                  <a:schemeClr val="dk1"/>
                </a:solidFill>
                <a:latin typeface="Calibri"/>
                <a:ea typeface="Calibri"/>
                <a:cs typeface="Calibri"/>
                <a:sym typeface="Calibri"/>
              </a:defRPr>
            </a:lvl4pPr>
            <a:lvl5pPr marL="1828800" marR="0" lvl="4" indent="0" algn="l" rtl="0">
              <a:spcBef>
                <a:spcPts val="0"/>
              </a:spcBef>
              <a:buChar char="○"/>
              <a:defRPr sz="1200" b="0" i="0" u="none" strike="noStrike" cap="none">
                <a:solidFill>
                  <a:schemeClr val="dk1"/>
                </a:solidFill>
                <a:latin typeface="Calibri"/>
                <a:ea typeface="Calibri"/>
                <a:cs typeface="Calibri"/>
                <a:sym typeface="Calibri"/>
              </a:defRPr>
            </a:lvl5pPr>
            <a:lvl6pPr marL="2286000" marR="0" lvl="5" indent="0" algn="l" rtl="0">
              <a:spcBef>
                <a:spcPts val="0"/>
              </a:spcBef>
              <a:buChar char="■"/>
              <a:defRPr sz="1200" b="0" i="0" u="none" strike="noStrike" cap="none">
                <a:solidFill>
                  <a:schemeClr val="dk1"/>
                </a:solidFill>
                <a:latin typeface="Calibri"/>
                <a:ea typeface="Calibri"/>
                <a:cs typeface="Calibri"/>
                <a:sym typeface="Calibri"/>
              </a:defRPr>
            </a:lvl6pPr>
            <a:lvl7pPr marL="2743200" marR="0" lvl="6" indent="0" algn="l" rtl="0">
              <a:spcBef>
                <a:spcPts val="0"/>
              </a:spcBef>
              <a:buChar char="●"/>
              <a:defRPr sz="1200" b="0" i="0" u="none" strike="noStrike" cap="none">
                <a:solidFill>
                  <a:schemeClr val="dk1"/>
                </a:solidFill>
                <a:latin typeface="Calibri"/>
                <a:ea typeface="Calibri"/>
                <a:cs typeface="Calibri"/>
                <a:sym typeface="Calibri"/>
              </a:defRPr>
            </a:lvl7pPr>
            <a:lvl8pPr marL="3200400" marR="0" lvl="7" indent="0" algn="l" rtl="0">
              <a:spcBef>
                <a:spcPts val="0"/>
              </a:spcBef>
              <a:buChar char="○"/>
              <a:defRPr sz="1200" b="0" i="0" u="none" strike="noStrike" cap="none">
                <a:solidFill>
                  <a:schemeClr val="dk1"/>
                </a:solidFill>
                <a:latin typeface="Calibri"/>
                <a:ea typeface="Calibri"/>
                <a:cs typeface="Calibri"/>
                <a:sym typeface="Calibri"/>
              </a:defRPr>
            </a:lvl8pPr>
            <a:lvl9pPr marL="3657600" marR="0" lvl="8" indent="0" algn="l" rtl="0">
              <a:spcBef>
                <a:spcPts val="0"/>
              </a:spcBef>
              <a:buChar char="■"/>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6658664"/>
            <a:ext cx="4028440" cy="351735"/>
          </a:xfrm>
          <a:prstGeom prst="rect">
            <a:avLst/>
          </a:prstGeom>
          <a:noFill/>
          <a:ln>
            <a:noFill/>
          </a:ln>
        </p:spPr>
        <p:txBody>
          <a:bodyPr wrap="square"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5265808" y="6658664"/>
            <a:ext cx="4028440" cy="351735"/>
          </a:xfrm>
          <a:prstGeom prst="rect">
            <a:avLst/>
          </a:prstGeom>
          <a:noFill/>
          <a:ln>
            <a:noFill/>
          </a:ln>
        </p:spPr>
        <p:txBody>
          <a:bodyPr wrap="square" lIns="93175" tIns="46575" rIns="93175" bIns="46575"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7833461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2895600" y="525463"/>
            <a:ext cx="3505200" cy="26289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94" name="Shape 94"/>
          <p:cNvSpPr txBox="1">
            <a:spLocks noGrp="1"/>
          </p:cNvSpPr>
          <p:nvPr>
            <p:ph type="body" idx="1"/>
          </p:nvPr>
        </p:nvSpPr>
        <p:spPr>
          <a:xfrm>
            <a:off x="929640" y="3329939"/>
            <a:ext cx="7437119" cy="3154680"/>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SzPct val="25000"/>
              <a:buFont typeface="Arial"/>
              <a:buNone/>
            </a:pPr>
            <a:endParaRPr sz="11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1291395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9"/>
        <p:cNvGrpSpPr/>
        <p:nvPr/>
      </p:nvGrpSpPr>
      <p:grpSpPr>
        <a:xfrm>
          <a:off x="0" y="0"/>
          <a:ext cx="0" cy="0"/>
          <a:chOff x="0" y="0"/>
          <a:chExt cx="0" cy="0"/>
        </a:xfrm>
      </p:grpSpPr>
      <p:sp>
        <p:nvSpPr>
          <p:cNvPr id="20" name="Shape 20"/>
          <p:cNvSpPr txBox="1">
            <a:spLocks noGrp="1"/>
          </p:cNvSpPr>
          <p:nvPr>
            <p:ph type="title"/>
          </p:nvPr>
        </p:nvSpPr>
        <p:spPr>
          <a:xfrm>
            <a:off x="722312" y="4406900"/>
            <a:ext cx="7772400" cy="1362000"/>
          </a:xfrm>
          <a:prstGeom prst="rect">
            <a:avLst/>
          </a:prstGeom>
          <a:noFill/>
          <a:ln>
            <a:noFill/>
          </a:ln>
        </p:spPr>
        <p:txBody>
          <a:bodyPr wrap="square" lIns="91425" tIns="91425" rIns="91425" bIns="91425" anchor="t" anchorCtr="0"/>
          <a:lstStyle>
            <a:lvl1pPr marL="0" marR="0" lvl="0" indent="0" algn="ctr" rtl="0">
              <a:spcBef>
                <a:spcPts val="0"/>
              </a:spcBef>
              <a:spcAft>
                <a:spcPts val="0"/>
              </a:spcAft>
              <a:buNone/>
              <a:defRPr sz="4000" b="1" i="0" u="none" strike="noStrike" cap="none">
                <a:solidFill>
                  <a:srgbClr val="000000"/>
                </a:solidFill>
                <a:latin typeface="Times"/>
                <a:ea typeface="Times"/>
                <a:cs typeface="Times"/>
                <a:sym typeface="Times"/>
              </a:defRPr>
            </a:lvl1pPr>
            <a:lvl2pPr marL="0" marR="0" lvl="1" indent="0" algn="ctr" rtl="0">
              <a:spcBef>
                <a:spcPts val="0"/>
              </a:spcBef>
              <a:spcAft>
                <a:spcPts val="0"/>
              </a:spcAft>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4400" b="0" i="0" u="none" strike="noStrike" cap="none">
                <a:solidFill>
                  <a:schemeClr val="dk2"/>
                </a:solidFill>
                <a:latin typeface="Arial"/>
                <a:ea typeface="Arial"/>
                <a:cs typeface="Arial"/>
                <a:sym typeface="Arial"/>
              </a:defRPr>
            </a:lvl9pPr>
          </a:lstStyle>
          <a:p>
            <a:endParaRPr/>
          </a:p>
        </p:txBody>
      </p:sp>
      <p:sp>
        <p:nvSpPr>
          <p:cNvPr id="21" name="Shape 21"/>
          <p:cNvSpPr txBox="1">
            <a:spLocks noGrp="1"/>
          </p:cNvSpPr>
          <p:nvPr>
            <p:ph type="body" idx="1"/>
          </p:nvPr>
        </p:nvSpPr>
        <p:spPr>
          <a:xfrm>
            <a:off x="722312" y="2906713"/>
            <a:ext cx="7772400" cy="1500300"/>
          </a:xfrm>
          <a:prstGeom prst="rect">
            <a:avLst/>
          </a:prstGeom>
          <a:noFill/>
          <a:ln>
            <a:noFill/>
          </a:ln>
        </p:spPr>
        <p:txBody>
          <a:bodyPr wrap="square" lIns="91425" tIns="91425" rIns="91425" bIns="91425" anchor="b" anchorCtr="0"/>
          <a:lstStyle>
            <a:lvl1pPr marL="0" marR="0" lvl="0" indent="0" algn="ctr" rtl="0">
              <a:spcBef>
                <a:spcPts val="800"/>
              </a:spcBef>
              <a:spcAft>
                <a:spcPts val="0"/>
              </a:spcAft>
              <a:buClr>
                <a:srgbClr val="000000"/>
              </a:buClr>
              <a:buFont typeface="Georgia"/>
              <a:buNone/>
              <a:defRPr sz="4000" b="1" i="0" u="none" strike="noStrike" cap="none">
                <a:solidFill>
                  <a:srgbClr val="000000"/>
                </a:solidFill>
                <a:latin typeface="Georgia"/>
                <a:ea typeface="Georgia"/>
                <a:cs typeface="Georgia"/>
                <a:sym typeface="Georgia"/>
              </a:defRPr>
            </a:lvl1pPr>
            <a:lvl2pPr marL="457200" marR="0" lvl="1" indent="0" algn="l" rtl="0">
              <a:spcBef>
                <a:spcPts val="360"/>
              </a:spcBef>
              <a:spcAft>
                <a:spcPts val="0"/>
              </a:spcAft>
              <a:buClr>
                <a:schemeClr val="dk1"/>
              </a:buClr>
              <a:buFont typeface="Times"/>
              <a:buNone/>
              <a:defRPr sz="1800" b="0" i="0" u="none" strike="noStrike" cap="none">
                <a:solidFill>
                  <a:schemeClr val="dk1"/>
                </a:solidFill>
                <a:latin typeface="Times"/>
                <a:ea typeface="Times"/>
                <a:cs typeface="Times"/>
                <a:sym typeface="Times"/>
              </a:defRPr>
            </a:lvl2pPr>
            <a:lvl3pPr marL="914400" marR="0" lvl="2" indent="0" algn="l" rtl="0">
              <a:spcBef>
                <a:spcPts val="320"/>
              </a:spcBef>
              <a:spcAft>
                <a:spcPts val="0"/>
              </a:spcAft>
              <a:buClr>
                <a:schemeClr val="dk1"/>
              </a:buClr>
              <a:buFont typeface="Times"/>
              <a:buNone/>
              <a:defRPr sz="1600" b="0" i="0" u="none" strike="noStrike" cap="none">
                <a:solidFill>
                  <a:schemeClr val="dk1"/>
                </a:solidFill>
                <a:latin typeface="Times"/>
                <a:ea typeface="Times"/>
                <a:cs typeface="Times"/>
                <a:sym typeface="Times"/>
              </a:defRPr>
            </a:lvl3pPr>
            <a:lvl4pPr marL="1371600" marR="0" lvl="3" indent="0" algn="l" rtl="0">
              <a:spcBef>
                <a:spcPts val="280"/>
              </a:spcBef>
              <a:spcAft>
                <a:spcPts val="0"/>
              </a:spcAft>
              <a:buClr>
                <a:schemeClr val="dk1"/>
              </a:buClr>
              <a:buFont typeface="Times"/>
              <a:buNone/>
              <a:defRPr sz="1400" b="0" i="0" u="none" strike="noStrike" cap="none">
                <a:solidFill>
                  <a:schemeClr val="dk1"/>
                </a:solidFill>
                <a:latin typeface="Times"/>
                <a:ea typeface="Times"/>
                <a:cs typeface="Times"/>
                <a:sym typeface="Times"/>
              </a:defRPr>
            </a:lvl4pPr>
            <a:lvl5pPr marL="1828800" marR="0" lvl="4" indent="0" algn="l" rtl="0">
              <a:spcBef>
                <a:spcPts val="280"/>
              </a:spcBef>
              <a:spcAft>
                <a:spcPts val="0"/>
              </a:spcAft>
              <a:buClr>
                <a:schemeClr val="dk1"/>
              </a:buClr>
              <a:buFont typeface="Times"/>
              <a:buNone/>
              <a:defRPr sz="1400" b="0" i="0" u="none" strike="noStrike" cap="none">
                <a:solidFill>
                  <a:schemeClr val="dk1"/>
                </a:solidFill>
                <a:latin typeface="Times"/>
                <a:ea typeface="Times"/>
                <a:cs typeface="Times"/>
                <a:sym typeface="Times"/>
              </a:defRPr>
            </a:lvl5pPr>
            <a:lvl6pPr marL="2286000" marR="0" lvl="5" indent="0" algn="l" rtl="0">
              <a:spcBef>
                <a:spcPts val="280"/>
              </a:spcBef>
              <a:spcAft>
                <a:spcPts val="0"/>
              </a:spcAft>
              <a:buClr>
                <a:schemeClr val="dk1"/>
              </a:buClr>
              <a:buFont typeface="Arial"/>
              <a:buNone/>
              <a:defRPr sz="1400" b="0" i="0" u="none" strike="noStrike" cap="none">
                <a:solidFill>
                  <a:schemeClr val="dk1"/>
                </a:solidFill>
                <a:latin typeface="Arial"/>
                <a:ea typeface="Arial"/>
                <a:cs typeface="Arial"/>
                <a:sym typeface="Arial"/>
              </a:defRPr>
            </a:lvl6pPr>
            <a:lvl7pPr marL="2743200" marR="0" lvl="6" indent="0" algn="l" rtl="0">
              <a:spcBef>
                <a:spcPts val="280"/>
              </a:spcBef>
              <a:spcAft>
                <a:spcPts val="0"/>
              </a:spcAft>
              <a:buClr>
                <a:schemeClr val="dk1"/>
              </a:buClr>
              <a:buFont typeface="Arial"/>
              <a:buNone/>
              <a:defRPr sz="1400" b="0" i="0" u="none" strike="noStrike" cap="none">
                <a:solidFill>
                  <a:schemeClr val="dk1"/>
                </a:solidFill>
                <a:latin typeface="Arial"/>
                <a:ea typeface="Arial"/>
                <a:cs typeface="Arial"/>
                <a:sym typeface="Arial"/>
              </a:defRPr>
            </a:lvl7pPr>
            <a:lvl8pPr marL="3200400" marR="0" lvl="7" indent="0" algn="l" rtl="0">
              <a:spcBef>
                <a:spcPts val="280"/>
              </a:spcBef>
              <a:spcAft>
                <a:spcPts val="0"/>
              </a:spcAft>
              <a:buClr>
                <a:schemeClr val="dk1"/>
              </a:buClr>
              <a:buFont typeface="Arial"/>
              <a:buNone/>
              <a:defRPr sz="1400" b="0" i="0" u="none" strike="noStrike" cap="none">
                <a:solidFill>
                  <a:schemeClr val="dk1"/>
                </a:solidFill>
                <a:latin typeface="Arial"/>
                <a:ea typeface="Arial"/>
                <a:cs typeface="Arial"/>
                <a:sym typeface="Arial"/>
              </a:defRPr>
            </a:lvl8pPr>
            <a:lvl9pPr marL="3657600" marR="0" lvl="8" indent="0" algn="l" rtl="0">
              <a:spcBef>
                <a:spcPts val="280"/>
              </a:spcBef>
              <a:spcAft>
                <a:spcPts val="0"/>
              </a:spcAft>
              <a:buClr>
                <a:schemeClr val="dk1"/>
              </a:buClr>
              <a:buFont typeface="Arial"/>
              <a:buNone/>
              <a:defRPr sz="1400" b="0" i="0" u="none" strike="noStrike" cap="none">
                <a:solidFill>
                  <a:schemeClr val="dk1"/>
                </a:solidFill>
                <a:latin typeface="Arial"/>
                <a:ea typeface="Arial"/>
                <a:cs typeface="Arial"/>
                <a:sym typeface="Arial"/>
              </a:defRPr>
            </a:lvl9pPr>
          </a:lstStyle>
          <a:p>
            <a:endParaRPr/>
          </a:p>
        </p:txBody>
      </p:sp>
      <p:sp>
        <p:nvSpPr>
          <p:cNvPr id="22" name="Shape 22"/>
          <p:cNvSpPr txBox="1">
            <a:spLocks noGrp="1"/>
          </p:cNvSpPr>
          <p:nvPr>
            <p:ph type="dt" idx="10"/>
          </p:nvPr>
        </p:nvSpPr>
        <p:spPr>
          <a:xfrm>
            <a:off x="457200" y="6245225"/>
            <a:ext cx="2133600" cy="476100"/>
          </a:xfrm>
          <a:prstGeom prst="rect">
            <a:avLst/>
          </a:prstGeom>
          <a:noFill/>
          <a:ln>
            <a:noFill/>
          </a:ln>
        </p:spPr>
        <p:txBody>
          <a:bodyPr wrap="square" lIns="91425" tIns="91425" rIns="91425" bIns="91425" anchor="t" anchorCtr="0"/>
          <a:lstStyle>
            <a:lvl1pPr marL="0" marR="0" lvl="0" indent="0" algn="l" rtl="0">
              <a:spcBef>
                <a:spcPts val="0"/>
              </a:spcBef>
              <a:buNone/>
              <a:defRPr sz="1800" b="0" i="0" u="none" strike="noStrike" cap="none">
                <a:solidFill>
                  <a:schemeClr val="dk1"/>
                </a:solidFill>
                <a:latin typeface="Times"/>
                <a:ea typeface="Times"/>
                <a:cs typeface="Times"/>
                <a:sym typeface="Times"/>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23" name="Shape 23"/>
          <p:cNvSpPr txBox="1">
            <a:spLocks noGrp="1"/>
          </p:cNvSpPr>
          <p:nvPr>
            <p:ph type="ftr" idx="11"/>
          </p:nvPr>
        </p:nvSpPr>
        <p:spPr>
          <a:xfrm>
            <a:off x="3124200" y="6245225"/>
            <a:ext cx="2895600" cy="476100"/>
          </a:xfrm>
          <a:prstGeom prst="rect">
            <a:avLst/>
          </a:prstGeom>
          <a:noFill/>
          <a:ln>
            <a:noFill/>
          </a:ln>
        </p:spPr>
        <p:txBody>
          <a:bodyPr wrap="square" lIns="91425" tIns="91425" rIns="91425" bIns="91425" anchor="t" anchorCtr="0"/>
          <a:lstStyle>
            <a:lvl1pPr marL="0" marR="0" lvl="0" indent="0" algn="l" rtl="0">
              <a:spcBef>
                <a:spcPts val="0"/>
              </a:spcBef>
              <a:buNone/>
              <a:defRPr sz="1800" b="0" i="0" u="none" strike="noStrike" cap="none">
                <a:solidFill>
                  <a:schemeClr val="dk1"/>
                </a:solidFill>
                <a:latin typeface="Times"/>
                <a:ea typeface="Times"/>
                <a:cs typeface="Times"/>
                <a:sym typeface="Times"/>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24" name="Shape 24"/>
          <p:cNvSpPr txBox="1">
            <a:spLocks noGrp="1"/>
          </p:cNvSpPr>
          <p:nvPr>
            <p:ph type="sldNum" idx="12"/>
          </p:nvPr>
        </p:nvSpPr>
        <p:spPr>
          <a:xfrm>
            <a:off x="6553200" y="6245225"/>
            <a:ext cx="2133600" cy="476100"/>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fld id="{00000000-1234-1234-1234-123412341234}" type="slidenum">
              <a:rPr lang="en-US" sz="1800" b="0" i="0" u="none" strike="noStrike" cap="none">
                <a:solidFill>
                  <a:srgbClr val="000000"/>
                </a:solidFill>
                <a:latin typeface="Times"/>
                <a:ea typeface="Times"/>
                <a:cs typeface="Times"/>
                <a:sym typeface="Times"/>
              </a:rPr>
              <a:t>‹#›</a:t>
            </a:fld>
            <a:endParaRPr lang="en-US" sz="1800" b="0" i="0" u="none" strike="noStrike" cap="none">
              <a:solidFill>
                <a:srgbClr val="000000"/>
              </a:solidFill>
              <a:latin typeface="Times"/>
              <a:ea typeface="Times"/>
              <a:cs typeface="Times"/>
              <a:sym typeface="Times"/>
            </a:endParaRP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992767"/>
            <a:ext cx="8520600" cy="2736800"/>
          </a:xfrm>
          <a:prstGeom prst="rect">
            <a:avLst/>
          </a:prstGeom>
        </p:spPr>
        <p:txBody>
          <a:bodyPr lIns="91425" tIns="91425" rIns="91425" bIns="91425" anchor="b" anchorCtr="0"/>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a:endParaRPr/>
          </a:p>
        </p:txBody>
      </p:sp>
      <p:sp>
        <p:nvSpPr>
          <p:cNvPr id="11" name="Shape 11"/>
          <p:cNvSpPr txBox="1">
            <a:spLocks noGrp="1"/>
          </p:cNvSpPr>
          <p:nvPr>
            <p:ph type="subTitle" idx="1"/>
          </p:nvPr>
        </p:nvSpPr>
        <p:spPr>
          <a:xfrm>
            <a:off x="311700" y="3778833"/>
            <a:ext cx="8520600" cy="10568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7" y="6217621"/>
            <a:ext cx="548700" cy="524800"/>
          </a:xfrm>
          <a:prstGeom prst="rect">
            <a:avLst/>
          </a:prstGeom>
        </p:spPr>
        <p:txBody>
          <a:bodyPr lIns="91425" tIns="91425" rIns="91425" bIns="91425" anchor="ctr" anchorCtr="0">
            <a:noAutofit/>
          </a:bodyPr>
          <a:lstStyle/>
          <a:p>
            <a:fld id="{00000000-1234-1234-1234-123412341234}" type="slidenum">
              <a:rPr lang="en"/>
              <a:pPr/>
              <a:t>‹#›</a:t>
            </a:fld>
            <a:endParaRPr lang="en"/>
          </a:p>
        </p:txBody>
      </p:sp>
    </p:spTree>
    <p:extLst>
      <p:ext uri="{BB962C8B-B14F-4D97-AF65-F5344CB8AC3E}">
        <p14:creationId xmlns:p14="http://schemas.microsoft.com/office/powerpoint/2010/main" val="1704651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593367"/>
            <a:ext cx="8520600" cy="7636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536633"/>
            <a:ext cx="8520600" cy="45552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7" y="6217621"/>
            <a:ext cx="548700" cy="524800"/>
          </a:xfrm>
          <a:prstGeom prst="rect">
            <a:avLst/>
          </a:prstGeom>
        </p:spPr>
        <p:txBody>
          <a:bodyPr lIns="91425" tIns="91425" rIns="91425" bIns="91425" anchor="ctr" anchorCtr="0">
            <a:noAutofit/>
          </a:bodyPr>
          <a:lstStyle/>
          <a:p>
            <a:fld id="{00000000-1234-1234-1234-123412341234}" type="slidenum">
              <a:rPr lang="en"/>
              <a:pPr/>
              <a:t>‹#›</a:t>
            </a:fld>
            <a:endParaRPr lang="en"/>
          </a:p>
        </p:txBody>
      </p:sp>
    </p:spTree>
    <p:extLst>
      <p:ext uri="{BB962C8B-B14F-4D97-AF65-F5344CB8AC3E}">
        <p14:creationId xmlns:p14="http://schemas.microsoft.com/office/powerpoint/2010/main" val="113286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191055" y="274637"/>
            <a:ext cx="8822400" cy="1143000"/>
          </a:xfrm>
          <a:prstGeom prst="rect">
            <a:avLst/>
          </a:prstGeom>
          <a:noFill/>
          <a:ln>
            <a:noFill/>
          </a:ln>
        </p:spPr>
        <p:txBody>
          <a:bodyPr wrap="square" lIns="91425" tIns="91425" rIns="91425" bIns="91425" anchor="t" anchorCtr="0"/>
          <a:lstStyle>
            <a:lvl1pPr marL="0" marR="0" lvl="0" indent="0" algn="ctr" rtl="0">
              <a:spcBef>
                <a:spcPts val="0"/>
              </a:spcBef>
              <a:spcAft>
                <a:spcPts val="0"/>
              </a:spcAft>
              <a:buNone/>
              <a:defRPr sz="3200" b="1" i="0" u="none" strike="noStrike" cap="none">
                <a:solidFill>
                  <a:schemeClr val="dk1"/>
                </a:solidFill>
                <a:latin typeface="Georgia"/>
                <a:ea typeface="Georgia"/>
                <a:cs typeface="Georgia"/>
                <a:sym typeface="Georgia"/>
              </a:defRPr>
            </a:lvl1pPr>
            <a:lvl2pPr marL="0" marR="0" lvl="1" indent="0" algn="ctr" rtl="0">
              <a:spcBef>
                <a:spcPts val="0"/>
              </a:spcBef>
              <a:spcAft>
                <a:spcPts val="0"/>
              </a:spcAft>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4400" b="0" i="0" u="none" strike="noStrike" cap="none">
                <a:solidFill>
                  <a:schemeClr val="dk2"/>
                </a:solidFill>
                <a:latin typeface="Arial"/>
                <a:ea typeface="Arial"/>
                <a:cs typeface="Arial"/>
                <a:sym typeface="Arial"/>
              </a:defRPr>
            </a:lvl9pPr>
          </a:lstStyle>
          <a:p>
            <a:endParaRPr/>
          </a:p>
        </p:txBody>
      </p:sp>
      <p:sp>
        <p:nvSpPr>
          <p:cNvPr id="27" name="Shape 27"/>
          <p:cNvSpPr txBox="1">
            <a:spLocks noGrp="1"/>
          </p:cNvSpPr>
          <p:nvPr>
            <p:ph type="body" idx="1"/>
          </p:nvPr>
        </p:nvSpPr>
        <p:spPr>
          <a:xfrm>
            <a:off x="457200" y="1600200"/>
            <a:ext cx="8229600" cy="4526100"/>
          </a:xfrm>
          <a:prstGeom prst="rect">
            <a:avLst/>
          </a:prstGeom>
          <a:noFill/>
          <a:ln>
            <a:noFill/>
          </a:ln>
        </p:spPr>
        <p:txBody>
          <a:bodyPr wrap="square" lIns="91425" tIns="91425" rIns="91425" bIns="91425" anchor="t" anchorCtr="0"/>
          <a:lstStyle>
            <a:lvl1pPr marL="342900" marR="0" lvl="0" indent="-165100" algn="l" rtl="0">
              <a:spcBef>
                <a:spcPts val="560"/>
              </a:spcBef>
              <a:spcAft>
                <a:spcPts val="0"/>
              </a:spcAft>
              <a:buClr>
                <a:schemeClr val="dk1"/>
              </a:buClr>
              <a:buSzPct val="100000"/>
              <a:buFont typeface="Times"/>
              <a:buChar char="•"/>
              <a:defRPr sz="2800" b="0" i="0" u="none" strike="noStrike" cap="none">
                <a:solidFill>
                  <a:schemeClr val="dk1"/>
                </a:solidFill>
                <a:latin typeface="Times"/>
                <a:ea typeface="Times"/>
                <a:cs typeface="Times"/>
                <a:sym typeface="Times"/>
              </a:defRPr>
            </a:lvl1pPr>
            <a:lvl2pPr marL="742950" marR="0" lvl="1" indent="-13335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2pPr>
            <a:lvl3pPr marL="1143000" marR="0" lvl="2"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3pPr>
            <a:lvl4pPr marL="1600200" marR="0" lvl="3"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4pPr>
            <a:lvl5pPr marL="2057400" marR="0" lvl="4"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5pPr>
            <a:lvl6pPr marL="2514600" marR="0" lvl="5"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6pPr>
            <a:lvl7pPr marL="2971800" marR="0" lvl="6"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7pPr>
            <a:lvl8pPr marL="3429000" marR="0" lvl="7"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8pPr>
            <a:lvl9pPr marL="3886200" marR="0" lvl="8"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9pPr>
          </a:lstStyle>
          <a:p>
            <a:endParaRPr/>
          </a:p>
        </p:txBody>
      </p:sp>
      <p:pic>
        <p:nvPicPr>
          <p:cNvPr id="28" name="Shape 28" descr="C:\Users\MCRegan\Desktop\blue_wb_logo_circ-01.png"/>
          <p:cNvPicPr preferRelativeResize="0"/>
          <p:nvPr/>
        </p:nvPicPr>
        <p:blipFill rotWithShape="1">
          <a:blip r:embed="rId2">
            <a:alphaModFix/>
          </a:blip>
          <a:srcRect/>
          <a:stretch/>
        </p:blipFill>
        <p:spPr>
          <a:xfrm>
            <a:off x="138507" y="6334010"/>
            <a:ext cx="531000" cy="531000"/>
          </a:xfrm>
          <a:prstGeom prst="rect">
            <a:avLst/>
          </a:prstGeom>
          <a:noFill/>
          <a:ln>
            <a:noFill/>
          </a:ln>
        </p:spPr>
      </p:pic>
      <p:pic>
        <p:nvPicPr>
          <p:cNvPr id="29" name="Shape 29" descr="C:\Users\MCRegan\Desktop\blue_wb_logo_circ-01.png"/>
          <p:cNvPicPr preferRelativeResize="0"/>
          <p:nvPr/>
        </p:nvPicPr>
        <p:blipFill rotWithShape="1">
          <a:blip r:embed="rId2">
            <a:alphaModFix/>
          </a:blip>
          <a:srcRect/>
          <a:stretch/>
        </p:blipFill>
        <p:spPr>
          <a:xfrm>
            <a:off x="138507" y="6334010"/>
            <a:ext cx="531000" cy="531000"/>
          </a:xfrm>
          <a:prstGeom prst="rect">
            <a:avLst/>
          </a:prstGeom>
          <a:noFill/>
          <a:ln>
            <a:noFill/>
          </a:ln>
        </p:spPr>
      </p:pic>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07210"/>
            <a:ext cx="8229600" cy="1143000"/>
          </a:xfrm>
          <a:prstGeom prst="rect">
            <a:avLst/>
          </a:prstGeom>
          <a:noFill/>
          <a:ln>
            <a:noFill/>
          </a:ln>
        </p:spPr>
        <p:txBody>
          <a:bodyPr wrap="square" lIns="91425" tIns="91425" rIns="91425" bIns="91425" anchor="t" anchorCtr="0"/>
          <a:lstStyle>
            <a:lvl1pPr marL="0" marR="0" lvl="0" indent="0" algn="ctr" rtl="0">
              <a:spcBef>
                <a:spcPts val="0"/>
              </a:spcBef>
              <a:spcAft>
                <a:spcPts val="0"/>
              </a:spcAft>
              <a:buNone/>
              <a:defRPr sz="4000" b="1" i="0" u="none" strike="noStrike" cap="none">
                <a:solidFill>
                  <a:schemeClr val="dk1"/>
                </a:solidFill>
                <a:latin typeface="Georgia"/>
                <a:ea typeface="Georgia"/>
                <a:cs typeface="Georgia"/>
                <a:sym typeface="Georgia"/>
              </a:defRPr>
            </a:lvl1pPr>
            <a:lvl2pPr marL="0" marR="0" lvl="1" indent="0" algn="ctr" rtl="0">
              <a:spcBef>
                <a:spcPts val="0"/>
              </a:spcBef>
              <a:spcAft>
                <a:spcPts val="0"/>
              </a:spcAft>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4400" b="0" i="0" u="none" strike="noStrike" cap="none">
                <a:solidFill>
                  <a:schemeClr val="dk2"/>
                </a:solidFill>
                <a:latin typeface="Arial"/>
                <a:ea typeface="Arial"/>
                <a:cs typeface="Arial"/>
                <a:sym typeface="Arial"/>
              </a:defRPr>
            </a:lvl9pPr>
          </a:lstStyle>
          <a:p>
            <a:endParaRPr/>
          </a:p>
        </p:txBody>
      </p:sp>
      <p:sp>
        <p:nvSpPr>
          <p:cNvPr id="39" name="Shape 39"/>
          <p:cNvSpPr txBox="1">
            <a:spLocks noGrp="1"/>
          </p:cNvSpPr>
          <p:nvPr>
            <p:ph type="body" idx="1"/>
          </p:nvPr>
        </p:nvSpPr>
        <p:spPr>
          <a:xfrm>
            <a:off x="457200" y="1535112"/>
            <a:ext cx="4040100" cy="639899"/>
          </a:xfrm>
          <a:prstGeom prst="rect">
            <a:avLst/>
          </a:prstGeom>
          <a:noFill/>
          <a:ln>
            <a:noFill/>
          </a:ln>
        </p:spPr>
        <p:txBody>
          <a:bodyPr wrap="square" lIns="91425" tIns="91425" rIns="91425" bIns="91425" anchor="b" anchorCtr="0"/>
          <a:lstStyle>
            <a:lvl1pPr marL="0" marR="0" lvl="0" indent="0" algn="l" rtl="0">
              <a:spcBef>
                <a:spcPts val="480"/>
              </a:spcBef>
              <a:spcAft>
                <a:spcPts val="0"/>
              </a:spcAft>
              <a:buClr>
                <a:schemeClr val="dk1"/>
              </a:buClr>
              <a:buFont typeface="Times"/>
              <a:buNone/>
              <a:defRPr sz="2400" b="1" i="0" u="none" strike="noStrike" cap="none">
                <a:solidFill>
                  <a:schemeClr val="dk1"/>
                </a:solidFill>
                <a:latin typeface="Times"/>
                <a:ea typeface="Times"/>
                <a:cs typeface="Times"/>
                <a:sym typeface="Times"/>
              </a:defRPr>
            </a:lvl1pPr>
            <a:lvl2pPr marL="457200" marR="0" lvl="1" indent="0" algn="l" rtl="0">
              <a:spcBef>
                <a:spcPts val="400"/>
              </a:spcBef>
              <a:spcAft>
                <a:spcPts val="0"/>
              </a:spcAft>
              <a:buClr>
                <a:schemeClr val="dk1"/>
              </a:buClr>
              <a:buFont typeface="Times"/>
              <a:buNone/>
              <a:defRPr sz="2000" b="1" i="0" u="none" strike="noStrike" cap="none">
                <a:solidFill>
                  <a:schemeClr val="dk1"/>
                </a:solidFill>
                <a:latin typeface="Times"/>
                <a:ea typeface="Times"/>
                <a:cs typeface="Times"/>
                <a:sym typeface="Times"/>
              </a:defRPr>
            </a:lvl2pPr>
            <a:lvl3pPr marL="914400" marR="0" lvl="2" indent="0" algn="l" rtl="0">
              <a:spcBef>
                <a:spcPts val="360"/>
              </a:spcBef>
              <a:spcAft>
                <a:spcPts val="0"/>
              </a:spcAft>
              <a:buClr>
                <a:schemeClr val="dk1"/>
              </a:buClr>
              <a:buFont typeface="Times"/>
              <a:buNone/>
              <a:defRPr sz="1800" b="1" i="0" u="none" strike="noStrike" cap="none">
                <a:solidFill>
                  <a:schemeClr val="dk1"/>
                </a:solidFill>
                <a:latin typeface="Times"/>
                <a:ea typeface="Times"/>
                <a:cs typeface="Times"/>
                <a:sym typeface="Times"/>
              </a:defRPr>
            </a:lvl3pPr>
            <a:lvl4pPr marL="1371600" marR="0" lvl="3" indent="0" algn="l" rtl="0">
              <a:spcBef>
                <a:spcPts val="320"/>
              </a:spcBef>
              <a:spcAft>
                <a:spcPts val="0"/>
              </a:spcAft>
              <a:buClr>
                <a:schemeClr val="dk1"/>
              </a:buClr>
              <a:buFont typeface="Times"/>
              <a:buNone/>
              <a:defRPr sz="1600" b="1" i="0" u="none" strike="noStrike" cap="none">
                <a:solidFill>
                  <a:schemeClr val="dk1"/>
                </a:solidFill>
                <a:latin typeface="Times"/>
                <a:ea typeface="Times"/>
                <a:cs typeface="Times"/>
                <a:sym typeface="Times"/>
              </a:defRPr>
            </a:lvl4pPr>
            <a:lvl5pPr marL="1828800" marR="0" lvl="4" indent="0" algn="l" rtl="0">
              <a:spcBef>
                <a:spcPts val="320"/>
              </a:spcBef>
              <a:spcAft>
                <a:spcPts val="0"/>
              </a:spcAft>
              <a:buClr>
                <a:schemeClr val="dk1"/>
              </a:buClr>
              <a:buFont typeface="Times"/>
              <a:buNone/>
              <a:defRPr sz="1600" b="1" i="0" u="none" strike="noStrike" cap="none">
                <a:solidFill>
                  <a:schemeClr val="dk1"/>
                </a:solidFill>
                <a:latin typeface="Times"/>
                <a:ea typeface="Times"/>
                <a:cs typeface="Times"/>
                <a:sym typeface="Times"/>
              </a:defRPr>
            </a:lvl5pPr>
            <a:lvl6pPr marL="2286000" marR="0" lvl="5"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6pPr>
            <a:lvl7pPr marL="2743200" marR="0" lvl="6"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7pPr>
            <a:lvl8pPr marL="3200400" marR="0" lvl="7"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8pPr>
            <a:lvl9pPr marL="3657600" marR="0" lvl="8"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9pPr>
          </a:lstStyle>
          <a:p>
            <a:endParaRPr/>
          </a:p>
        </p:txBody>
      </p:sp>
      <p:sp>
        <p:nvSpPr>
          <p:cNvPr id="40" name="Shape 40"/>
          <p:cNvSpPr txBox="1">
            <a:spLocks noGrp="1"/>
          </p:cNvSpPr>
          <p:nvPr>
            <p:ph type="body" idx="2"/>
          </p:nvPr>
        </p:nvSpPr>
        <p:spPr>
          <a:xfrm>
            <a:off x="457200" y="2174875"/>
            <a:ext cx="4040100" cy="3951300"/>
          </a:xfrm>
          <a:prstGeom prst="rect">
            <a:avLst/>
          </a:prstGeom>
          <a:noFill/>
          <a:ln>
            <a:noFill/>
          </a:ln>
        </p:spPr>
        <p:txBody>
          <a:bodyPr wrap="square" lIns="91425" tIns="91425" rIns="91425" bIns="91425" anchor="t" anchorCtr="0"/>
          <a:lstStyle>
            <a:lvl1pPr marL="342900" marR="0" lvl="0" indent="-1905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1pPr>
            <a:lvl2pPr marL="742950" marR="0" lvl="1" indent="-158750" algn="l" rtl="0">
              <a:spcBef>
                <a:spcPts val="400"/>
              </a:spcBef>
              <a:spcAft>
                <a:spcPts val="0"/>
              </a:spcAft>
              <a:buClr>
                <a:schemeClr val="dk1"/>
              </a:buClr>
              <a:buSzPct val="100000"/>
              <a:buFont typeface="Times"/>
              <a:buChar char="–"/>
              <a:defRPr sz="2000" b="0" i="0" u="none" strike="noStrike" cap="none">
                <a:solidFill>
                  <a:schemeClr val="dk1"/>
                </a:solidFill>
                <a:latin typeface="Times"/>
                <a:ea typeface="Times"/>
                <a:cs typeface="Times"/>
                <a:sym typeface="Times"/>
              </a:defRPr>
            </a:lvl2pPr>
            <a:lvl3pPr marL="1143000" marR="0" lvl="2" indent="-114300" algn="l" rtl="0">
              <a:spcBef>
                <a:spcPts val="360"/>
              </a:spcBef>
              <a:spcAft>
                <a:spcPts val="0"/>
              </a:spcAft>
              <a:buClr>
                <a:schemeClr val="dk1"/>
              </a:buClr>
              <a:buSzPct val="100000"/>
              <a:buFont typeface="Times"/>
              <a:buChar char="•"/>
              <a:defRPr sz="1800" b="0" i="0" u="none" strike="noStrike" cap="none">
                <a:solidFill>
                  <a:schemeClr val="dk1"/>
                </a:solidFill>
                <a:latin typeface="Times"/>
                <a:ea typeface="Times"/>
                <a:cs typeface="Times"/>
                <a:sym typeface="Times"/>
              </a:defRPr>
            </a:lvl3pPr>
            <a:lvl4pPr marL="1600200" marR="0" lvl="3" indent="-127000" algn="l" rtl="0">
              <a:spcBef>
                <a:spcPts val="320"/>
              </a:spcBef>
              <a:spcAft>
                <a:spcPts val="0"/>
              </a:spcAft>
              <a:buClr>
                <a:schemeClr val="dk1"/>
              </a:buClr>
              <a:buSzPct val="100000"/>
              <a:buFont typeface="Times"/>
              <a:buChar char="–"/>
              <a:defRPr sz="1600" b="0" i="0" u="none" strike="noStrike" cap="none">
                <a:solidFill>
                  <a:schemeClr val="dk1"/>
                </a:solidFill>
                <a:latin typeface="Times"/>
                <a:ea typeface="Times"/>
                <a:cs typeface="Times"/>
                <a:sym typeface="Times"/>
              </a:defRPr>
            </a:lvl4pPr>
            <a:lvl5pPr marL="2057400" marR="0" lvl="4" indent="-127000" algn="l" rtl="0">
              <a:spcBef>
                <a:spcPts val="320"/>
              </a:spcBef>
              <a:spcAft>
                <a:spcPts val="0"/>
              </a:spcAft>
              <a:buClr>
                <a:schemeClr val="dk1"/>
              </a:buClr>
              <a:buSzPct val="100000"/>
              <a:buFont typeface="Times"/>
              <a:buChar char="»"/>
              <a:defRPr sz="1600" b="0" i="0" u="none" strike="noStrike" cap="none">
                <a:solidFill>
                  <a:schemeClr val="dk1"/>
                </a:solidFill>
                <a:latin typeface="Times"/>
                <a:ea typeface="Times"/>
                <a:cs typeface="Times"/>
                <a:sym typeface="Times"/>
              </a:defRPr>
            </a:lvl5pPr>
            <a:lvl6pPr marL="2514600" marR="0" lvl="5" indent="-127000"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4645025" y="1535112"/>
            <a:ext cx="4041900" cy="639899"/>
          </a:xfrm>
          <a:prstGeom prst="rect">
            <a:avLst/>
          </a:prstGeom>
          <a:noFill/>
          <a:ln>
            <a:noFill/>
          </a:ln>
        </p:spPr>
        <p:txBody>
          <a:bodyPr wrap="square" lIns="91425" tIns="91425" rIns="91425" bIns="91425" anchor="b" anchorCtr="0"/>
          <a:lstStyle>
            <a:lvl1pPr marL="0" marR="0" lvl="0" indent="0" algn="l" rtl="0">
              <a:spcBef>
                <a:spcPts val="480"/>
              </a:spcBef>
              <a:spcAft>
                <a:spcPts val="0"/>
              </a:spcAft>
              <a:buClr>
                <a:schemeClr val="dk1"/>
              </a:buClr>
              <a:buFont typeface="Times"/>
              <a:buNone/>
              <a:defRPr sz="2400" b="1" i="0" u="none" strike="noStrike" cap="none">
                <a:solidFill>
                  <a:schemeClr val="dk1"/>
                </a:solidFill>
                <a:latin typeface="Times"/>
                <a:ea typeface="Times"/>
                <a:cs typeface="Times"/>
                <a:sym typeface="Times"/>
              </a:defRPr>
            </a:lvl1pPr>
            <a:lvl2pPr marL="457200" marR="0" lvl="1" indent="0" algn="l" rtl="0">
              <a:spcBef>
                <a:spcPts val="400"/>
              </a:spcBef>
              <a:spcAft>
                <a:spcPts val="0"/>
              </a:spcAft>
              <a:buClr>
                <a:schemeClr val="dk1"/>
              </a:buClr>
              <a:buFont typeface="Times"/>
              <a:buNone/>
              <a:defRPr sz="2000" b="1" i="0" u="none" strike="noStrike" cap="none">
                <a:solidFill>
                  <a:schemeClr val="dk1"/>
                </a:solidFill>
                <a:latin typeface="Times"/>
                <a:ea typeface="Times"/>
                <a:cs typeface="Times"/>
                <a:sym typeface="Times"/>
              </a:defRPr>
            </a:lvl2pPr>
            <a:lvl3pPr marL="914400" marR="0" lvl="2" indent="0" algn="l" rtl="0">
              <a:spcBef>
                <a:spcPts val="360"/>
              </a:spcBef>
              <a:spcAft>
                <a:spcPts val="0"/>
              </a:spcAft>
              <a:buClr>
                <a:schemeClr val="dk1"/>
              </a:buClr>
              <a:buFont typeface="Times"/>
              <a:buNone/>
              <a:defRPr sz="1800" b="1" i="0" u="none" strike="noStrike" cap="none">
                <a:solidFill>
                  <a:schemeClr val="dk1"/>
                </a:solidFill>
                <a:latin typeface="Times"/>
                <a:ea typeface="Times"/>
                <a:cs typeface="Times"/>
                <a:sym typeface="Times"/>
              </a:defRPr>
            </a:lvl3pPr>
            <a:lvl4pPr marL="1371600" marR="0" lvl="3" indent="0" algn="l" rtl="0">
              <a:spcBef>
                <a:spcPts val="320"/>
              </a:spcBef>
              <a:spcAft>
                <a:spcPts val="0"/>
              </a:spcAft>
              <a:buClr>
                <a:schemeClr val="dk1"/>
              </a:buClr>
              <a:buFont typeface="Times"/>
              <a:buNone/>
              <a:defRPr sz="1600" b="1" i="0" u="none" strike="noStrike" cap="none">
                <a:solidFill>
                  <a:schemeClr val="dk1"/>
                </a:solidFill>
                <a:latin typeface="Times"/>
                <a:ea typeface="Times"/>
                <a:cs typeface="Times"/>
                <a:sym typeface="Times"/>
              </a:defRPr>
            </a:lvl4pPr>
            <a:lvl5pPr marL="1828800" marR="0" lvl="4" indent="0" algn="l" rtl="0">
              <a:spcBef>
                <a:spcPts val="320"/>
              </a:spcBef>
              <a:spcAft>
                <a:spcPts val="0"/>
              </a:spcAft>
              <a:buClr>
                <a:schemeClr val="dk1"/>
              </a:buClr>
              <a:buFont typeface="Times"/>
              <a:buNone/>
              <a:defRPr sz="1600" b="1" i="0" u="none" strike="noStrike" cap="none">
                <a:solidFill>
                  <a:schemeClr val="dk1"/>
                </a:solidFill>
                <a:latin typeface="Times"/>
                <a:ea typeface="Times"/>
                <a:cs typeface="Times"/>
                <a:sym typeface="Times"/>
              </a:defRPr>
            </a:lvl5pPr>
            <a:lvl6pPr marL="2286000" marR="0" lvl="5"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6pPr>
            <a:lvl7pPr marL="2743200" marR="0" lvl="6"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7pPr>
            <a:lvl8pPr marL="3200400" marR="0" lvl="7"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8pPr>
            <a:lvl9pPr marL="3657600" marR="0" lvl="8" indent="0" algn="l" rtl="0">
              <a:spcBef>
                <a:spcPts val="320"/>
              </a:spcBef>
              <a:spcAft>
                <a:spcPts val="0"/>
              </a:spcAft>
              <a:buClr>
                <a:schemeClr val="dk1"/>
              </a:buClr>
              <a:buFont typeface="Arial"/>
              <a:buNone/>
              <a:defRPr sz="1600" b="1"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body" idx="4"/>
          </p:nvPr>
        </p:nvSpPr>
        <p:spPr>
          <a:xfrm>
            <a:off x="4645025" y="2174875"/>
            <a:ext cx="4041900" cy="3951300"/>
          </a:xfrm>
          <a:prstGeom prst="rect">
            <a:avLst/>
          </a:prstGeom>
          <a:noFill/>
          <a:ln>
            <a:noFill/>
          </a:ln>
        </p:spPr>
        <p:txBody>
          <a:bodyPr wrap="square" lIns="91425" tIns="91425" rIns="91425" bIns="91425" anchor="t" anchorCtr="0"/>
          <a:lstStyle>
            <a:lvl1pPr marL="342900" marR="0" lvl="0" indent="-1905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1pPr>
            <a:lvl2pPr marL="742950" marR="0" lvl="1" indent="-158750" algn="l" rtl="0">
              <a:spcBef>
                <a:spcPts val="400"/>
              </a:spcBef>
              <a:spcAft>
                <a:spcPts val="0"/>
              </a:spcAft>
              <a:buClr>
                <a:schemeClr val="dk1"/>
              </a:buClr>
              <a:buSzPct val="100000"/>
              <a:buFont typeface="Times"/>
              <a:buChar char="–"/>
              <a:defRPr sz="2000" b="0" i="0" u="none" strike="noStrike" cap="none">
                <a:solidFill>
                  <a:schemeClr val="dk1"/>
                </a:solidFill>
                <a:latin typeface="Times"/>
                <a:ea typeface="Times"/>
                <a:cs typeface="Times"/>
                <a:sym typeface="Times"/>
              </a:defRPr>
            </a:lvl2pPr>
            <a:lvl3pPr marL="1143000" marR="0" lvl="2" indent="-114300" algn="l" rtl="0">
              <a:spcBef>
                <a:spcPts val="360"/>
              </a:spcBef>
              <a:spcAft>
                <a:spcPts val="0"/>
              </a:spcAft>
              <a:buClr>
                <a:schemeClr val="dk1"/>
              </a:buClr>
              <a:buSzPct val="100000"/>
              <a:buFont typeface="Times"/>
              <a:buChar char="•"/>
              <a:defRPr sz="1800" b="0" i="0" u="none" strike="noStrike" cap="none">
                <a:solidFill>
                  <a:schemeClr val="dk1"/>
                </a:solidFill>
                <a:latin typeface="Times"/>
                <a:ea typeface="Times"/>
                <a:cs typeface="Times"/>
                <a:sym typeface="Times"/>
              </a:defRPr>
            </a:lvl3pPr>
            <a:lvl4pPr marL="1600200" marR="0" lvl="3" indent="-127000" algn="l" rtl="0">
              <a:spcBef>
                <a:spcPts val="320"/>
              </a:spcBef>
              <a:spcAft>
                <a:spcPts val="0"/>
              </a:spcAft>
              <a:buClr>
                <a:schemeClr val="dk1"/>
              </a:buClr>
              <a:buSzPct val="100000"/>
              <a:buFont typeface="Times"/>
              <a:buChar char="–"/>
              <a:defRPr sz="1600" b="0" i="0" u="none" strike="noStrike" cap="none">
                <a:solidFill>
                  <a:schemeClr val="dk1"/>
                </a:solidFill>
                <a:latin typeface="Times"/>
                <a:ea typeface="Times"/>
                <a:cs typeface="Times"/>
                <a:sym typeface="Times"/>
              </a:defRPr>
            </a:lvl4pPr>
            <a:lvl5pPr marL="2057400" marR="0" lvl="4" indent="-127000" algn="l" rtl="0">
              <a:spcBef>
                <a:spcPts val="320"/>
              </a:spcBef>
              <a:spcAft>
                <a:spcPts val="0"/>
              </a:spcAft>
              <a:buClr>
                <a:schemeClr val="dk1"/>
              </a:buClr>
              <a:buSzPct val="100000"/>
              <a:buFont typeface="Times"/>
              <a:buChar char="»"/>
              <a:defRPr sz="1600" b="0" i="0" u="none" strike="noStrike" cap="none">
                <a:solidFill>
                  <a:schemeClr val="dk1"/>
                </a:solidFill>
                <a:latin typeface="Times"/>
                <a:ea typeface="Times"/>
                <a:cs typeface="Times"/>
                <a:sym typeface="Times"/>
              </a:defRPr>
            </a:lvl5pPr>
            <a:lvl6pPr marL="2514600" marR="0" lvl="5" indent="-127000"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20"/>
              </a:spcBef>
              <a:spcAft>
                <a:spcPts val="0"/>
              </a:spcAft>
              <a:buClr>
                <a:schemeClr val="dk1"/>
              </a:buClr>
              <a:buSzPct val="1000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43" name="Shape 43"/>
          <p:cNvSpPr txBox="1">
            <a:spLocks noGrp="1"/>
          </p:cNvSpPr>
          <p:nvPr>
            <p:ph type="dt" idx="10"/>
          </p:nvPr>
        </p:nvSpPr>
        <p:spPr>
          <a:xfrm>
            <a:off x="457200" y="6245225"/>
            <a:ext cx="2133600" cy="476100"/>
          </a:xfrm>
          <a:prstGeom prst="rect">
            <a:avLst/>
          </a:prstGeom>
          <a:noFill/>
          <a:ln>
            <a:noFill/>
          </a:ln>
        </p:spPr>
        <p:txBody>
          <a:bodyPr wrap="square" lIns="91425" tIns="91425" rIns="91425" bIns="91425" anchor="t" anchorCtr="0"/>
          <a:lstStyle>
            <a:lvl1pPr marL="0" marR="0" lvl="0" indent="0" algn="l" rtl="0">
              <a:spcBef>
                <a:spcPts val="0"/>
              </a:spcBef>
              <a:buNone/>
              <a:defRPr sz="1800" b="0" i="0" u="none" strike="noStrike" cap="none">
                <a:solidFill>
                  <a:schemeClr val="dk1"/>
                </a:solidFill>
                <a:latin typeface="Times"/>
                <a:ea typeface="Times"/>
                <a:cs typeface="Times"/>
                <a:sym typeface="Times"/>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44" name="Shape 44"/>
          <p:cNvSpPr txBox="1">
            <a:spLocks noGrp="1"/>
          </p:cNvSpPr>
          <p:nvPr>
            <p:ph type="ftr" idx="11"/>
          </p:nvPr>
        </p:nvSpPr>
        <p:spPr>
          <a:xfrm>
            <a:off x="3124200" y="6245225"/>
            <a:ext cx="2895600" cy="476100"/>
          </a:xfrm>
          <a:prstGeom prst="rect">
            <a:avLst/>
          </a:prstGeom>
          <a:noFill/>
          <a:ln>
            <a:noFill/>
          </a:ln>
        </p:spPr>
        <p:txBody>
          <a:bodyPr wrap="square" lIns="91425" tIns="91425" rIns="91425" bIns="91425" anchor="t" anchorCtr="0"/>
          <a:lstStyle>
            <a:lvl1pPr marL="0" marR="0" lvl="0" indent="0" algn="l" rtl="0">
              <a:spcBef>
                <a:spcPts val="0"/>
              </a:spcBef>
              <a:buNone/>
              <a:defRPr sz="1800" b="0" i="0" u="none" strike="noStrike" cap="none">
                <a:solidFill>
                  <a:schemeClr val="dk1"/>
                </a:solidFill>
                <a:latin typeface="Times"/>
                <a:ea typeface="Times"/>
                <a:cs typeface="Times"/>
                <a:sym typeface="Times"/>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45" name="Shape 45"/>
          <p:cNvSpPr txBox="1">
            <a:spLocks noGrp="1"/>
          </p:cNvSpPr>
          <p:nvPr>
            <p:ph type="sldNum" idx="12"/>
          </p:nvPr>
        </p:nvSpPr>
        <p:spPr>
          <a:xfrm>
            <a:off x="6553200" y="6245225"/>
            <a:ext cx="2133600" cy="476100"/>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fld id="{00000000-1234-1234-1234-123412341234}" type="slidenum">
              <a:rPr lang="en-US" sz="1800" b="0" i="0" u="none" strike="noStrike" cap="none">
                <a:solidFill>
                  <a:srgbClr val="000000"/>
                </a:solidFill>
                <a:latin typeface="Times"/>
                <a:ea typeface="Times"/>
                <a:cs typeface="Times"/>
                <a:sym typeface="Times"/>
              </a:rPr>
              <a:t>‹#›</a:t>
            </a:fld>
            <a:endParaRPr lang="en-US" sz="1800" b="0" i="0" u="none" strike="noStrike" cap="none">
              <a:solidFill>
                <a:srgbClr val="000000"/>
              </a:solidFill>
              <a:latin typeface="Times"/>
              <a:ea typeface="Times"/>
              <a:cs typeface="Times"/>
              <a:sym typeface="Times"/>
            </a:endParaRP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6"/>
        <p:cNvGrpSpPr/>
        <p:nvPr/>
      </p:nvGrpSpPr>
      <p:grpSpPr>
        <a:xfrm>
          <a:off x="0" y="0"/>
          <a:ext cx="0" cy="0"/>
          <a:chOff x="0" y="0"/>
          <a:chExt cx="0" cy="0"/>
        </a:xfrm>
      </p:grpSpPr>
      <p:sp>
        <p:nvSpPr>
          <p:cNvPr id="47" name="Shape 47"/>
          <p:cNvSpPr txBox="1">
            <a:spLocks noGrp="1"/>
          </p:cNvSpPr>
          <p:nvPr>
            <p:ph type="title"/>
          </p:nvPr>
        </p:nvSpPr>
        <p:spPr>
          <a:xfrm>
            <a:off x="457200" y="287337"/>
            <a:ext cx="8229600" cy="1143000"/>
          </a:xfrm>
          <a:prstGeom prst="rect">
            <a:avLst/>
          </a:prstGeom>
          <a:noFill/>
          <a:ln>
            <a:noFill/>
          </a:ln>
        </p:spPr>
        <p:txBody>
          <a:bodyPr wrap="square" lIns="91425" tIns="91425" rIns="91425" bIns="91425" anchor="t" anchorCtr="0"/>
          <a:lstStyle>
            <a:lvl1pPr marL="0" marR="0" lvl="0" indent="0" algn="ctr" rtl="0">
              <a:spcBef>
                <a:spcPts val="0"/>
              </a:spcBef>
              <a:spcAft>
                <a:spcPts val="0"/>
              </a:spcAft>
              <a:buNone/>
              <a:defRPr sz="3200" b="1" i="0" u="none" strike="noStrike" cap="none">
                <a:solidFill>
                  <a:srgbClr val="000000"/>
                </a:solidFill>
                <a:latin typeface="Georgia"/>
                <a:ea typeface="Georgia"/>
                <a:cs typeface="Georgia"/>
                <a:sym typeface="Georgia"/>
              </a:defRPr>
            </a:lvl1pPr>
            <a:lvl2pPr marL="0" marR="0" lvl="1" indent="0" algn="ctr" rtl="0">
              <a:spcBef>
                <a:spcPts val="0"/>
              </a:spcBef>
              <a:spcAft>
                <a:spcPts val="0"/>
              </a:spcAft>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4400" b="0" i="0" u="none" strike="noStrike" cap="none">
                <a:solidFill>
                  <a:schemeClr val="dk2"/>
                </a:solidFill>
                <a:latin typeface="Arial"/>
                <a:ea typeface="Arial"/>
                <a:cs typeface="Arial"/>
                <a:sym typeface="Arial"/>
              </a:defRPr>
            </a:lvl9pPr>
          </a:lstStyle>
          <a:p>
            <a:endParaRP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dt" idx="10"/>
          </p:nvPr>
        </p:nvSpPr>
        <p:spPr>
          <a:xfrm>
            <a:off x="457200" y="6245225"/>
            <a:ext cx="2133600" cy="476100"/>
          </a:xfrm>
          <a:prstGeom prst="rect">
            <a:avLst/>
          </a:prstGeom>
          <a:noFill/>
          <a:ln>
            <a:noFill/>
          </a:ln>
        </p:spPr>
        <p:txBody>
          <a:bodyPr wrap="square" lIns="91425" tIns="91425" rIns="91425" bIns="91425" anchor="t" anchorCtr="0"/>
          <a:lstStyle>
            <a:lvl1pPr marL="0" marR="0" lvl="0" indent="0" algn="l" rtl="0">
              <a:spcBef>
                <a:spcPts val="0"/>
              </a:spcBef>
              <a:buNone/>
              <a:defRPr sz="1800" b="0" i="0" u="none" strike="noStrike" cap="none">
                <a:solidFill>
                  <a:schemeClr val="dk1"/>
                </a:solidFill>
                <a:latin typeface="Times"/>
                <a:ea typeface="Times"/>
                <a:cs typeface="Times"/>
                <a:sym typeface="Times"/>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50" name="Shape 50"/>
          <p:cNvSpPr txBox="1">
            <a:spLocks noGrp="1"/>
          </p:cNvSpPr>
          <p:nvPr>
            <p:ph type="ftr" idx="11"/>
          </p:nvPr>
        </p:nvSpPr>
        <p:spPr>
          <a:xfrm>
            <a:off x="3124200" y="6245225"/>
            <a:ext cx="2895600" cy="476100"/>
          </a:xfrm>
          <a:prstGeom prst="rect">
            <a:avLst/>
          </a:prstGeom>
          <a:noFill/>
          <a:ln>
            <a:noFill/>
          </a:ln>
        </p:spPr>
        <p:txBody>
          <a:bodyPr wrap="square" lIns="91425" tIns="91425" rIns="91425" bIns="91425" anchor="t" anchorCtr="0"/>
          <a:lstStyle>
            <a:lvl1pPr marL="0" marR="0" lvl="0" indent="0" algn="l" rtl="0">
              <a:spcBef>
                <a:spcPts val="0"/>
              </a:spcBef>
              <a:buNone/>
              <a:defRPr sz="1800" b="0" i="0" u="none" strike="noStrike" cap="none">
                <a:solidFill>
                  <a:schemeClr val="dk1"/>
                </a:solidFill>
                <a:latin typeface="Times"/>
                <a:ea typeface="Times"/>
                <a:cs typeface="Times"/>
                <a:sym typeface="Times"/>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51" name="Shape 51"/>
          <p:cNvSpPr txBox="1">
            <a:spLocks noGrp="1"/>
          </p:cNvSpPr>
          <p:nvPr>
            <p:ph type="sldNum" idx="12"/>
          </p:nvPr>
        </p:nvSpPr>
        <p:spPr>
          <a:xfrm>
            <a:off x="6553200" y="6245225"/>
            <a:ext cx="2133600" cy="476100"/>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fld id="{00000000-1234-1234-1234-123412341234}" type="slidenum">
              <a:rPr lang="en-US" sz="1800" b="0" i="0" u="none" strike="noStrike" cap="none">
                <a:solidFill>
                  <a:srgbClr val="000000"/>
                </a:solidFill>
                <a:latin typeface="Times"/>
                <a:ea typeface="Times"/>
                <a:cs typeface="Times"/>
                <a:sym typeface="Times"/>
              </a:rPr>
              <a:t>‹#›</a:t>
            </a:fld>
            <a:endParaRPr lang="en-US" sz="1800" b="0" i="0" u="none" strike="noStrike" cap="none">
              <a:solidFill>
                <a:srgbClr val="000000"/>
              </a:solidFill>
              <a:latin typeface="Times"/>
              <a:ea typeface="Times"/>
              <a:cs typeface="Times"/>
              <a:sym typeface="Times"/>
            </a:endParaRP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457200" y="273050"/>
            <a:ext cx="3008400" cy="1161900"/>
          </a:xfrm>
          <a:prstGeom prst="rect">
            <a:avLst/>
          </a:prstGeom>
          <a:noFill/>
          <a:ln>
            <a:noFill/>
          </a:ln>
        </p:spPr>
        <p:txBody>
          <a:bodyPr wrap="square" lIns="91425" tIns="91425" rIns="91425" bIns="91425" anchor="b" anchorCtr="0"/>
          <a:lstStyle>
            <a:lvl1pPr marL="0" marR="0" lvl="0" indent="0" algn="l" rtl="0">
              <a:spcBef>
                <a:spcPts val="0"/>
              </a:spcBef>
              <a:spcAft>
                <a:spcPts val="0"/>
              </a:spcAft>
              <a:buNone/>
              <a:defRPr sz="2000" b="1" i="0" u="none" strike="noStrike" cap="none">
                <a:solidFill>
                  <a:schemeClr val="dk2"/>
                </a:solidFill>
                <a:latin typeface="Times"/>
                <a:ea typeface="Times"/>
                <a:cs typeface="Times"/>
                <a:sym typeface="Times"/>
              </a:defRPr>
            </a:lvl1pPr>
            <a:lvl2pPr marL="0" marR="0" lvl="1" indent="0" algn="ctr" rtl="0">
              <a:spcBef>
                <a:spcPts val="0"/>
              </a:spcBef>
              <a:spcAft>
                <a:spcPts val="0"/>
              </a:spcAft>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4400" b="0" i="0" u="none" strike="noStrike" cap="none">
                <a:solidFill>
                  <a:schemeClr val="dk2"/>
                </a:solidFill>
                <a:latin typeface="Arial"/>
                <a:ea typeface="Arial"/>
                <a:cs typeface="Arial"/>
                <a:sym typeface="Arial"/>
              </a:defRPr>
            </a:lvl9pPr>
          </a:lstStyle>
          <a:p>
            <a:endParaRPr/>
          </a:p>
        </p:txBody>
      </p:sp>
      <p:sp>
        <p:nvSpPr>
          <p:cNvPr id="54" name="Shape 54"/>
          <p:cNvSpPr txBox="1">
            <a:spLocks noGrp="1"/>
          </p:cNvSpPr>
          <p:nvPr>
            <p:ph type="body" idx="1"/>
          </p:nvPr>
        </p:nvSpPr>
        <p:spPr>
          <a:xfrm>
            <a:off x="3575050" y="273050"/>
            <a:ext cx="5111700" cy="5853000"/>
          </a:xfrm>
          <a:prstGeom prst="rect">
            <a:avLst/>
          </a:prstGeom>
          <a:noFill/>
          <a:ln>
            <a:noFill/>
          </a:ln>
        </p:spPr>
        <p:txBody>
          <a:bodyPr wrap="square" lIns="91425" tIns="91425" rIns="91425" bIns="91425" anchor="t" anchorCtr="0"/>
          <a:lstStyle>
            <a:lvl1pPr marL="342900" marR="0" lvl="0" indent="-139700" algn="l" rtl="0">
              <a:spcBef>
                <a:spcPts val="640"/>
              </a:spcBef>
              <a:spcAft>
                <a:spcPts val="0"/>
              </a:spcAft>
              <a:buClr>
                <a:schemeClr val="dk1"/>
              </a:buClr>
              <a:buSzPct val="100000"/>
              <a:buFont typeface="Times"/>
              <a:buChar char="•"/>
              <a:defRPr sz="3200" b="0" i="0" u="none" strike="noStrike" cap="none">
                <a:solidFill>
                  <a:schemeClr val="dk1"/>
                </a:solidFill>
                <a:latin typeface="Times"/>
                <a:ea typeface="Times"/>
                <a:cs typeface="Times"/>
                <a:sym typeface="Times"/>
              </a:defRPr>
            </a:lvl1pPr>
            <a:lvl2pPr marL="742950" marR="0" lvl="1" indent="-107950" algn="l" rtl="0">
              <a:spcBef>
                <a:spcPts val="560"/>
              </a:spcBef>
              <a:spcAft>
                <a:spcPts val="0"/>
              </a:spcAft>
              <a:buClr>
                <a:schemeClr val="dk1"/>
              </a:buClr>
              <a:buSzPct val="100000"/>
              <a:buFont typeface="Times"/>
              <a:buChar char="–"/>
              <a:defRPr sz="2800" b="0" i="0" u="none" strike="noStrike" cap="none">
                <a:solidFill>
                  <a:schemeClr val="dk1"/>
                </a:solidFill>
                <a:latin typeface="Times"/>
                <a:ea typeface="Times"/>
                <a:cs typeface="Times"/>
                <a:sym typeface="Times"/>
              </a:defRPr>
            </a:lvl2pPr>
            <a:lvl3pPr marL="1143000" marR="0" lvl="2"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3pPr>
            <a:lvl4pPr marL="1600200" marR="0" lvl="3" indent="-101600" algn="l" rtl="0">
              <a:spcBef>
                <a:spcPts val="400"/>
              </a:spcBef>
              <a:spcAft>
                <a:spcPts val="0"/>
              </a:spcAft>
              <a:buClr>
                <a:schemeClr val="dk1"/>
              </a:buClr>
              <a:buSzPct val="100000"/>
              <a:buFont typeface="Times"/>
              <a:buChar char="–"/>
              <a:defRPr sz="2000" b="0" i="0" u="none" strike="noStrike" cap="none">
                <a:solidFill>
                  <a:schemeClr val="dk1"/>
                </a:solidFill>
                <a:latin typeface="Times"/>
                <a:ea typeface="Times"/>
                <a:cs typeface="Times"/>
                <a:sym typeface="Times"/>
              </a:defRPr>
            </a:lvl4pPr>
            <a:lvl5pPr marL="2057400" marR="0" lvl="4" indent="-101600" algn="l" rtl="0">
              <a:spcBef>
                <a:spcPts val="400"/>
              </a:spcBef>
              <a:spcAft>
                <a:spcPts val="0"/>
              </a:spcAft>
              <a:buClr>
                <a:schemeClr val="dk1"/>
              </a:buClr>
              <a:buSzPct val="100000"/>
              <a:buFont typeface="Times"/>
              <a:buChar char="»"/>
              <a:defRPr sz="2000" b="0" i="0" u="none" strike="noStrike" cap="none">
                <a:solidFill>
                  <a:schemeClr val="dk1"/>
                </a:solidFill>
                <a:latin typeface="Times"/>
                <a:ea typeface="Times"/>
                <a:cs typeface="Times"/>
                <a:sym typeface="Times"/>
              </a:defRPr>
            </a:lvl5pPr>
            <a:lvl6pPr marL="2514600" marR="0" lvl="5"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6pPr>
            <a:lvl7pPr marL="2971800" marR="0" lvl="6"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7pPr>
            <a:lvl8pPr marL="3429000" marR="0" lvl="7"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8pPr>
            <a:lvl9pPr marL="3886200" marR="0" lvl="8"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5" name="Shape 55"/>
          <p:cNvSpPr txBox="1">
            <a:spLocks noGrp="1"/>
          </p:cNvSpPr>
          <p:nvPr>
            <p:ph type="body" idx="2"/>
          </p:nvPr>
        </p:nvSpPr>
        <p:spPr>
          <a:xfrm>
            <a:off x="457200" y="1435100"/>
            <a:ext cx="3008400" cy="4691100"/>
          </a:xfrm>
          <a:prstGeom prst="rect">
            <a:avLst/>
          </a:prstGeom>
          <a:noFill/>
          <a:ln>
            <a:noFill/>
          </a:ln>
        </p:spPr>
        <p:txBody>
          <a:bodyPr wrap="square" lIns="91425" tIns="91425" rIns="91425" bIns="91425" anchor="t" anchorCtr="0"/>
          <a:lstStyle>
            <a:lvl1pPr marL="0" marR="0" lvl="0" indent="0" algn="l" rtl="0">
              <a:spcBef>
                <a:spcPts val="280"/>
              </a:spcBef>
              <a:spcAft>
                <a:spcPts val="0"/>
              </a:spcAft>
              <a:buClr>
                <a:schemeClr val="dk1"/>
              </a:buClr>
              <a:buFont typeface="Times"/>
              <a:buNone/>
              <a:defRPr sz="1400" b="0" i="0" u="none" strike="noStrike" cap="none">
                <a:solidFill>
                  <a:schemeClr val="dk1"/>
                </a:solidFill>
                <a:latin typeface="Times"/>
                <a:ea typeface="Times"/>
                <a:cs typeface="Times"/>
                <a:sym typeface="Times"/>
              </a:defRPr>
            </a:lvl1pPr>
            <a:lvl2pPr marL="457200" marR="0" lvl="1" indent="0" algn="l" rtl="0">
              <a:spcBef>
                <a:spcPts val="240"/>
              </a:spcBef>
              <a:spcAft>
                <a:spcPts val="0"/>
              </a:spcAft>
              <a:buClr>
                <a:schemeClr val="dk1"/>
              </a:buClr>
              <a:buFont typeface="Times"/>
              <a:buNone/>
              <a:defRPr sz="1200" b="0" i="0" u="none" strike="noStrike" cap="none">
                <a:solidFill>
                  <a:schemeClr val="dk1"/>
                </a:solidFill>
                <a:latin typeface="Times"/>
                <a:ea typeface="Times"/>
                <a:cs typeface="Times"/>
                <a:sym typeface="Times"/>
              </a:defRPr>
            </a:lvl2pPr>
            <a:lvl3pPr marL="914400" marR="0" lvl="2" indent="0" algn="l" rtl="0">
              <a:spcBef>
                <a:spcPts val="200"/>
              </a:spcBef>
              <a:spcAft>
                <a:spcPts val="0"/>
              </a:spcAft>
              <a:buClr>
                <a:schemeClr val="dk1"/>
              </a:buClr>
              <a:buFont typeface="Times"/>
              <a:buNone/>
              <a:defRPr sz="1000" b="0" i="0" u="none" strike="noStrike" cap="none">
                <a:solidFill>
                  <a:schemeClr val="dk1"/>
                </a:solidFill>
                <a:latin typeface="Times"/>
                <a:ea typeface="Times"/>
                <a:cs typeface="Times"/>
                <a:sym typeface="Times"/>
              </a:defRPr>
            </a:lvl3pPr>
            <a:lvl4pPr marL="1371600" marR="0" lvl="3" indent="0" algn="l" rtl="0">
              <a:spcBef>
                <a:spcPts val="180"/>
              </a:spcBef>
              <a:spcAft>
                <a:spcPts val="0"/>
              </a:spcAft>
              <a:buClr>
                <a:schemeClr val="dk1"/>
              </a:buClr>
              <a:buFont typeface="Times"/>
              <a:buNone/>
              <a:defRPr sz="900" b="0" i="0" u="none" strike="noStrike" cap="none">
                <a:solidFill>
                  <a:schemeClr val="dk1"/>
                </a:solidFill>
                <a:latin typeface="Times"/>
                <a:ea typeface="Times"/>
                <a:cs typeface="Times"/>
                <a:sym typeface="Times"/>
              </a:defRPr>
            </a:lvl4pPr>
            <a:lvl5pPr marL="1828800" marR="0" lvl="4" indent="0" algn="l" rtl="0">
              <a:spcBef>
                <a:spcPts val="180"/>
              </a:spcBef>
              <a:spcAft>
                <a:spcPts val="0"/>
              </a:spcAft>
              <a:buClr>
                <a:schemeClr val="dk1"/>
              </a:buClr>
              <a:buFont typeface="Times"/>
              <a:buNone/>
              <a:defRPr sz="900" b="0" i="0" u="none" strike="noStrike" cap="none">
                <a:solidFill>
                  <a:schemeClr val="dk1"/>
                </a:solidFill>
                <a:latin typeface="Times"/>
                <a:ea typeface="Times"/>
                <a:cs typeface="Times"/>
                <a:sym typeface="Times"/>
              </a:defRPr>
            </a:lvl5pPr>
            <a:lvl6pPr marL="2286000" marR="0" lvl="5"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6pPr>
            <a:lvl7pPr marL="2743200" marR="0" lvl="6"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7pPr>
            <a:lvl8pPr marL="3200400" marR="0" lvl="7"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8pPr>
            <a:lvl9pPr marL="3657600" marR="0" lvl="8" indent="0" algn="l" rtl="0">
              <a:spcBef>
                <a:spcPts val="180"/>
              </a:spcBef>
              <a:spcAft>
                <a:spcPts val="0"/>
              </a:spcAft>
              <a:buClr>
                <a:schemeClr val="dk1"/>
              </a:buClr>
              <a:buFont typeface="Arial"/>
              <a:buNone/>
              <a:defRPr sz="900" b="0" i="0" u="none" strike="noStrike" cap="none">
                <a:solidFill>
                  <a:schemeClr val="dk1"/>
                </a:solidFill>
                <a:latin typeface="Arial"/>
                <a:ea typeface="Arial"/>
                <a:cs typeface="Arial"/>
                <a:sym typeface="Arial"/>
              </a:defRPr>
            </a:lvl9pPr>
          </a:lstStyle>
          <a:p>
            <a:endParaRPr/>
          </a:p>
        </p:txBody>
      </p:sp>
      <p:sp>
        <p:nvSpPr>
          <p:cNvPr id="56" name="Shape 56"/>
          <p:cNvSpPr txBox="1">
            <a:spLocks noGrp="1"/>
          </p:cNvSpPr>
          <p:nvPr>
            <p:ph type="dt" idx="10"/>
          </p:nvPr>
        </p:nvSpPr>
        <p:spPr>
          <a:xfrm>
            <a:off x="457200" y="6245225"/>
            <a:ext cx="2133600" cy="476100"/>
          </a:xfrm>
          <a:prstGeom prst="rect">
            <a:avLst/>
          </a:prstGeom>
          <a:noFill/>
          <a:ln>
            <a:noFill/>
          </a:ln>
        </p:spPr>
        <p:txBody>
          <a:bodyPr wrap="square" lIns="91425" tIns="91425" rIns="91425" bIns="91425" anchor="t" anchorCtr="0"/>
          <a:lstStyle>
            <a:lvl1pPr marL="0" marR="0" lvl="0" indent="0" algn="l" rtl="0">
              <a:spcBef>
                <a:spcPts val="0"/>
              </a:spcBef>
              <a:buNone/>
              <a:defRPr sz="18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57" name="Shape 57"/>
          <p:cNvSpPr txBox="1">
            <a:spLocks noGrp="1"/>
          </p:cNvSpPr>
          <p:nvPr>
            <p:ph type="ftr" idx="11"/>
          </p:nvPr>
        </p:nvSpPr>
        <p:spPr>
          <a:xfrm>
            <a:off x="3124200" y="6245225"/>
            <a:ext cx="2895600" cy="476100"/>
          </a:xfrm>
          <a:prstGeom prst="rect">
            <a:avLst/>
          </a:prstGeom>
          <a:noFill/>
          <a:ln>
            <a:noFill/>
          </a:ln>
        </p:spPr>
        <p:txBody>
          <a:bodyPr wrap="square" lIns="91425" tIns="91425" rIns="91425" bIns="91425" anchor="t" anchorCtr="0"/>
          <a:lstStyle>
            <a:lvl1pPr marL="0" marR="0" lvl="0" indent="0" algn="l" rtl="0">
              <a:spcBef>
                <a:spcPts val="0"/>
              </a:spcBef>
              <a:buNone/>
              <a:defRPr sz="1800" b="0" i="0" u="none" strike="noStrike" cap="none">
                <a:solidFill>
                  <a:schemeClr val="dk1"/>
                </a:solidFill>
                <a:latin typeface="Times"/>
                <a:ea typeface="Times"/>
                <a:cs typeface="Times"/>
                <a:sym typeface="Times"/>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58" name="Shape 58"/>
          <p:cNvSpPr txBox="1">
            <a:spLocks noGrp="1"/>
          </p:cNvSpPr>
          <p:nvPr>
            <p:ph type="sldNum" idx="12"/>
          </p:nvPr>
        </p:nvSpPr>
        <p:spPr>
          <a:xfrm>
            <a:off x="6553200" y="6245225"/>
            <a:ext cx="2133600" cy="476100"/>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fld id="{00000000-1234-1234-1234-123412341234}" type="slidenum">
              <a:rPr lang="en-US" sz="1800" b="0" i="0" u="none" strike="noStrike" cap="none">
                <a:solidFill>
                  <a:srgbClr val="000000"/>
                </a:solidFill>
                <a:latin typeface="Arial"/>
                <a:ea typeface="Arial"/>
                <a:cs typeface="Arial"/>
                <a:sym typeface="Arial"/>
              </a:rPr>
              <a:t>‹#›</a:t>
            </a:fld>
            <a:endParaRPr lang="en-US" sz="1800" b="0" i="0" u="none" strike="noStrike" cap="none">
              <a:solidFill>
                <a:srgbClr val="000000"/>
              </a:solidFill>
              <a:latin typeface="Arial"/>
              <a:ea typeface="Arial"/>
              <a:cs typeface="Arial"/>
              <a:sym typeface="Arial"/>
            </a:endParaRP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66"/>
        <p:cNvGrpSpPr/>
        <p:nvPr/>
      </p:nvGrpSpPr>
      <p:grpSpPr>
        <a:xfrm>
          <a:off x="0" y="0"/>
          <a:ext cx="0" cy="0"/>
          <a:chOff x="0" y="0"/>
          <a:chExt cx="0" cy="0"/>
        </a:xfrm>
      </p:grpSpPr>
      <p:sp>
        <p:nvSpPr>
          <p:cNvPr id="67" name="Shape 67"/>
          <p:cNvSpPr txBox="1">
            <a:spLocks noGrp="1"/>
          </p:cNvSpPr>
          <p:nvPr>
            <p:ph type="title"/>
          </p:nvPr>
        </p:nvSpPr>
        <p:spPr>
          <a:xfrm>
            <a:off x="457200" y="274637"/>
            <a:ext cx="8229600" cy="1143000"/>
          </a:xfrm>
          <a:prstGeom prst="rect">
            <a:avLst/>
          </a:prstGeom>
          <a:noFill/>
          <a:ln>
            <a:noFill/>
          </a:ln>
        </p:spPr>
        <p:txBody>
          <a:bodyPr wrap="square" lIns="91425" tIns="91425" rIns="91425" bIns="91425" anchor="t" anchorCtr="0"/>
          <a:lstStyle>
            <a:lvl1pPr marL="0" marR="0" lvl="0" indent="0" algn="ctr" rtl="0">
              <a:spcBef>
                <a:spcPts val="0"/>
              </a:spcBef>
              <a:spcAft>
                <a:spcPts val="0"/>
              </a:spcAft>
              <a:buNone/>
              <a:defRPr sz="4000" b="1" i="0" u="none" strike="noStrike" cap="none">
                <a:solidFill>
                  <a:schemeClr val="dk2"/>
                </a:solidFill>
                <a:latin typeface="Georgia"/>
                <a:ea typeface="Georgia"/>
                <a:cs typeface="Georgia"/>
                <a:sym typeface="Georgia"/>
              </a:defRPr>
            </a:lvl1pPr>
            <a:lvl2pPr marL="0" marR="0" lvl="1" indent="0" algn="ctr" rtl="0">
              <a:spcBef>
                <a:spcPts val="0"/>
              </a:spcBef>
              <a:spcAft>
                <a:spcPts val="0"/>
              </a:spcAft>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4400" b="0" i="0" u="none" strike="noStrike" cap="none">
                <a:solidFill>
                  <a:schemeClr val="dk2"/>
                </a:solidFill>
                <a:latin typeface="Arial"/>
                <a:ea typeface="Arial"/>
                <a:cs typeface="Arial"/>
                <a:sym typeface="Arial"/>
              </a:defRPr>
            </a:lvl9pPr>
          </a:lstStyle>
          <a:p>
            <a:endParaRPr/>
          </a:p>
        </p:txBody>
      </p:sp>
      <p:sp>
        <p:nvSpPr>
          <p:cNvPr id="68" name="Shape 68"/>
          <p:cNvSpPr txBox="1">
            <a:spLocks noGrp="1"/>
          </p:cNvSpPr>
          <p:nvPr>
            <p:ph type="body" idx="1"/>
          </p:nvPr>
        </p:nvSpPr>
        <p:spPr>
          <a:xfrm rot="5400000">
            <a:off x="2308950" y="-251550"/>
            <a:ext cx="4526100" cy="8229600"/>
          </a:xfrm>
          <a:prstGeom prst="rect">
            <a:avLst/>
          </a:prstGeom>
          <a:noFill/>
          <a:ln>
            <a:noFill/>
          </a:ln>
        </p:spPr>
        <p:txBody>
          <a:bodyPr wrap="square" lIns="91425" tIns="91425" rIns="91425" bIns="91425" anchor="t" anchorCtr="0"/>
          <a:lstStyle>
            <a:lvl1pPr marL="342900" marR="0" lvl="0" indent="-165100" algn="l" rtl="0">
              <a:spcBef>
                <a:spcPts val="560"/>
              </a:spcBef>
              <a:spcAft>
                <a:spcPts val="0"/>
              </a:spcAft>
              <a:buClr>
                <a:schemeClr val="dk1"/>
              </a:buClr>
              <a:buSzPct val="100000"/>
              <a:buFont typeface="Times"/>
              <a:buChar char="•"/>
              <a:defRPr sz="2800" b="0" i="0" u="none" strike="noStrike" cap="none">
                <a:solidFill>
                  <a:schemeClr val="dk1"/>
                </a:solidFill>
                <a:latin typeface="Times"/>
                <a:ea typeface="Times"/>
                <a:cs typeface="Times"/>
                <a:sym typeface="Times"/>
              </a:defRPr>
            </a:lvl1pPr>
            <a:lvl2pPr marL="742950" marR="0" lvl="1" indent="-13335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2pPr>
            <a:lvl3pPr marL="1143000" marR="0" lvl="2"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3pPr>
            <a:lvl4pPr marL="1600200" marR="0" lvl="3"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4pPr>
            <a:lvl5pPr marL="2057400" marR="0" lvl="4"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5pPr>
            <a:lvl6pPr marL="2514600" marR="0" lvl="5"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6pPr>
            <a:lvl7pPr marL="2971800" marR="0" lvl="6"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7pPr>
            <a:lvl8pPr marL="3429000" marR="0" lvl="7"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8pPr>
            <a:lvl9pPr marL="3886200" marR="0" lvl="8"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69" name="Shape 69"/>
          <p:cNvSpPr txBox="1">
            <a:spLocks noGrp="1"/>
          </p:cNvSpPr>
          <p:nvPr>
            <p:ph type="dt" idx="10"/>
          </p:nvPr>
        </p:nvSpPr>
        <p:spPr>
          <a:xfrm>
            <a:off x="457200" y="6245225"/>
            <a:ext cx="2133600" cy="476100"/>
          </a:xfrm>
          <a:prstGeom prst="rect">
            <a:avLst/>
          </a:prstGeom>
          <a:noFill/>
          <a:ln>
            <a:noFill/>
          </a:ln>
        </p:spPr>
        <p:txBody>
          <a:bodyPr wrap="square" lIns="91425" tIns="91425" rIns="91425" bIns="91425" anchor="t" anchorCtr="0"/>
          <a:lstStyle>
            <a:lvl1pPr marL="0" marR="0" lvl="0" indent="0" algn="l" rtl="0">
              <a:spcBef>
                <a:spcPts val="0"/>
              </a:spcBef>
              <a:buNone/>
              <a:defRPr sz="1800" b="0" i="0" u="none" strike="noStrike" cap="none">
                <a:solidFill>
                  <a:schemeClr val="dk1"/>
                </a:solidFill>
                <a:latin typeface="Times"/>
                <a:ea typeface="Times"/>
                <a:cs typeface="Times"/>
                <a:sym typeface="Times"/>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70" name="Shape 70"/>
          <p:cNvSpPr txBox="1">
            <a:spLocks noGrp="1"/>
          </p:cNvSpPr>
          <p:nvPr>
            <p:ph type="ftr" idx="11"/>
          </p:nvPr>
        </p:nvSpPr>
        <p:spPr>
          <a:xfrm>
            <a:off x="3124200" y="6245225"/>
            <a:ext cx="2895600" cy="476100"/>
          </a:xfrm>
          <a:prstGeom prst="rect">
            <a:avLst/>
          </a:prstGeom>
          <a:noFill/>
          <a:ln>
            <a:noFill/>
          </a:ln>
        </p:spPr>
        <p:txBody>
          <a:bodyPr wrap="square" lIns="91425" tIns="91425" rIns="91425" bIns="91425" anchor="t" anchorCtr="0"/>
          <a:lstStyle>
            <a:lvl1pPr marL="0" marR="0" lvl="0" indent="0" algn="l" rtl="0">
              <a:spcBef>
                <a:spcPts val="0"/>
              </a:spcBef>
              <a:buNone/>
              <a:defRPr sz="1800" b="0" i="0" u="none" strike="noStrike" cap="none">
                <a:solidFill>
                  <a:schemeClr val="dk1"/>
                </a:solidFill>
                <a:latin typeface="Times"/>
                <a:ea typeface="Times"/>
                <a:cs typeface="Times"/>
                <a:sym typeface="Times"/>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71" name="Shape 71"/>
          <p:cNvSpPr txBox="1">
            <a:spLocks noGrp="1"/>
          </p:cNvSpPr>
          <p:nvPr>
            <p:ph type="sldNum" idx="12"/>
          </p:nvPr>
        </p:nvSpPr>
        <p:spPr>
          <a:xfrm>
            <a:off x="6553200" y="6245225"/>
            <a:ext cx="2133600" cy="476100"/>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fld id="{00000000-1234-1234-1234-123412341234}" type="slidenum">
              <a:rPr lang="en-US" sz="1800" b="0" i="0" u="none" strike="noStrike" cap="none">
                <a:solidFill>
                  <a:srgbClr val="000000"/>
                </a:solidFill>
                <a:latin typeface="Times"/>
                <a:ea typeface="Times"/>
                <a:cs typeface="Times"/>
                <a:sym typeface="Times"/>
              </a:rPr>
              <a:t>‹#›</a:t>
            </a:fld>
            <a:endParaRPr lang="en-US" sz="1800" b="0" i="0" u="none" strike="noStrike" cap="none">
              <a:solidFill>
                <a:srgbClr val="000000"/>
              </a:solidFill>
              <a:latin typeface="Times"/>
              <a:ea typeface="Times"/>
              <a:cs typeface="Times"/>
              <a:sym typeface="Times"/>
            </a:endParaRP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2"/>
        <p:cNvGrpSpPr/>
        <p:nvPr/>
      </p:nvGrpSpPr>
      <p:grpSpPr>
        <a:xfrm>
          <a:off x="0" y="0"/>
          <a:ext cx="0" cy="0"/>
          <a:chOff x="0" y="0"/>
          <a:chExt cx="0" cy="0"/>
        </a:xfrm>
      </p:grpSpPr>
      <p:sp>
        <p:nvSpPr>
          <p:cNvPr id="73" name="Shape 73"/>
          <p:cNvSpPr txBox="1">
            <a:spLocks noGrp="1"/>
          </p:cNvSpPr>
          <p:nvPr>
            <p:ph type="title"/>
          </p:nvPr>
        </p:nvSpPr>
        <p:spPr>
          <a:xfrm rot="5400000">
            <a:off x="4732350" y="2171687"/>
            <a:ext cx="5851500" cy="2057400"/>
          </a:xfrm>
          <a:prstGeom prst="rect">
            <a:avLst/>
          </a:prstGeom>
          <a:noFill/>
          <a:ln>
            <a:noFill/>
          </a:ln>
        </p:spPr>
        <p:txBody>
          <a:bodyPr wrap="square" lIns="91425" tIns="91425" rIns="91425" bIns="91425" anchor="t" anchorCtr="0"/>
          <a:lstStyle>
            <a:lvl1pPr marL="0" marR="0" lvl="0" indent="0" algn="ctr" rtl="0">
              <a:spcBef>
                <a:spcPts val="0"/>
              </a:spcBef>
              <a:spcAft>
                <a:spcPts val="0"/>
              </a:spcAft>
              <a:buNone/>
              <a:defRPr sz="4000" b="0" i="0" u="none" strike="noStrike" cap="none">
                <a:solidFill>
                  <a:schemeClr val="dk2"/>
                </a:solidFill>
                <a:latin typeface="Georgia"/>
                <a:ea typeface="Georgia"/>
                <a:cs typeface="Georgia"/>
                <a:sym typeface="Georgia"/>
              </a:defRPr>
            </a:lvl1pPr>
            <a:lvl2pPr marL="0" marR="0" lvl="1" indent="0" algn="ctr" rtl="0">
              <a:spcBef>
                <a:spcPts val="0"/>
              </a:spcBef>
              <a:spcAft>
                <a:spcPts val="0"/>
              </a:spcAft>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4400" b="0" i="0" u="none" strike="noStrike" cap="none">
                <a:solidFill>
                  <a:schemeClr val="dk2"/>
                </a:solidFill>
                <a:latin typeface="Arial"/>
                <a:ea typeface="Arial"/>
                <a:cs typeface="Arial"/>
                <a:sym typeface="Arial"/>
              </a:defRPr>
            </a:lvl9pPr>
          </a:lstStyle>
          <a:p>
            <a:endParaRPr/>
          </a:p>
        </p:txBody>
      </p:sp>
      <p:sp>
        <p:nvSpPr>
          <p:cNvPr id="74" name="Shape 74"/>
          <p:cNvSpPr txBox="1">
            <a:spLocks noGrp="1"/>
          </p:cNvSpPr>
          <p:nvPr>
            <p:ph type="body" idx="1"/>
          </p:nvPr>
        </p:nvSpPr>
        <p:spPr>
          <a:xfrm rot="5400000">
            <a:off x="541350" y="190487"/>
            <a:ext cx="5851500" cy="6019800"/>
          </a:xfrm>
          <a:prstGeom prst="rect">
            <a:avLst/>
          </a:prstGeom>
          <a:noFill/>
          <a:ln>
            <a:noFill/>
          </a:ln>
        </p:spPr>
        <p:txBody>
          <a:bodyPr wrap="square" lIns="91425" tIns="91425" rIns="91425" bIns="91425" anchor="t" anchorCtr="0"/>
          <a:lstStyle>
            <a:lvl1pPr marL="342900" marR="0" lvl="0" indent="-165100" algn="l" rtl="0">
              <a:spcBef>
                <a:spcPts val="560"/>
              </a:spcBef>
              <a:spcAft>
                <a:spcPts val="0"/>
              </a:spcAft>
              <a:buClr>
                <a:schemeClr val="dk1"/>
              </a:buClr>
              <a:buSzPct val="100000"/>
              <a:buFont typeface="Times"/>
              <a:buChar char="•"/>
              <a:defRPr sz="2800" b="0" i="0" u="none" strike="noStrike" cap="none">
                <a:solidFill>
                  <a:schemeClr val="dk1"/>
                </a:solidFill>
                <a:latin typeface="Times"/>
                <a:ea typeface="Times"/>
                <a:cs typeface="Times"/>
                <a:sym typeface="Times"/>
              </a:defRPr>
            </a:lvl1pPr>
            <a:lvl2pPr marL="742950" marR="0" lvl="1" indent="-13335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2pPr>
            <a:lvl3pPr marL="1143000" marR="0" lvl="2"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3pPr>
            <a:lvl4pPr marL="1600200" marR="0" lvl="3"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4pPr>
            <a:lvl5pPr marL="2057400" marR="0" lvl="4"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5pPr>
            <a:lvl6pPr marL="2514600" marR="0" lvl="5"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6pPr>
            <a:lvl7pPr marL="2971800" marR="0" lvl="6"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7pPr>
            <a:lvl8pPr marL="3429000" marR="0" lvl="7"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8pPr>
            <a:lvl9pPr marL="3886200" marR="0" lvl="8"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5" name="Shape 75"/>
          <p:cNvSpPr txBox="1">
            <a:spLocks noGrp="1"/>
          </p:cNvSpPr>
          <p:nvPr>
            <p:ph type="dt" idx="10"/>
          </p:nvPr>
        </p:nvSpPr>
        <p:spPr>
          <a:xfrm>
            <a:off x="457200" y="6245225"/>
            <a:ext cx="2133600" cy="476100"/>
          </a:xfrm>
          <a:prstGeom prst="rect">
            <a:avLst/>
          </a:prstGeom>
          <a:noFill/>
          <a:ln>
            <a:noFill/>
          </a:ln>
        </p:spPr>
        <p:txBody>
          <a:bodyPr wrap="square" lIns="91425" tIns="91425" rIns="91425" bIns="91425" anchor="t" anchorCtr="0"/>
          <a:lstStyle>
            <a:lvl1pPr marL="0" marR="0" lvl="0" indent="0" algn="l" rtl="0">
              <a:spcBef>
                <a:spcPts val="0"/>
              </a:spcBef>
              <a:buNone/>
              <a:defRPr sz="1800" b="0" i="0" u="none" strike="noStrike" cap="none">
                <a:solidFill>
                  <a:schemeClr val="dk1"/>
                </a:solidFill>
                <a:latin typeface="Times"/>
                <a:ea typeface="Times"/>
                <a:cs typeface="Times"/>
                <a:sym typeface="Times"/>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76" name="Shape 76"/>
          <p:cNvSpPr txBox="1">
            <a:spLocks noGrp="1"/>
          </p:cNvSpPr>
          <p:nvPr>
            <p:ph type="ftr" idx="11"/>
          </p:nvPr>
        </p:nvSpPr>
        <p:spPr>
          <a:xfrm>
            <a:off x="3124200" y="6245225"/>
            <a:ext cx="2895600" cy="476100"/>
          </a:xfrm>
          <a:prstGeom prst="rect">
            <a:avLst/>
          </a:prstGeom>
          <a:noFill/>
          <a:ln>
            <a:noFill/>
          </a:ln>
        </p:spPr>
        <p:txBody>
          <a:bodyPr wrap="square" lIns="91425" tIns="91425" rIns="91425" bIns="91425" anchor="t" anchorCtr="0"/>
          <a:lstStyle>
            <a:lvl1pPr marL="0" marR="0" lvl="0" indent="0" algn="l" rtl="0">
              <a:spcBef>
                <a:spcPts val="0"/>
              </a:spcBef>
              <a:buNone/>
              <a:defRPr sz="1800" b="0" i="0" u="none" strike="noStrike" cap="none">
                <a:solidFill>
                  <a:schemeClr val="dk1"/>
                </a:solidFill>
                <a:latin typeface="Times"/>
                <a:ea typeface="Times"/>
                <a:cs typeface="Times"/>
                <a:sym typeface="Times"/>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77" name="Shape 77"/>
          <p:cNvSpPr txBox="1">
            <a:spLocks noGrp="1"/>
          </p:cNvSpPr>
          <p:nvPr>
            <p:ph type="sldNum" idx="12"/>
          </p:nvPr>
        </p:nvSpPr>
        <p:spPr>
          <a:xfrm>
            <a:off x="6553200" y="6245225"/>
            <a:ext cx="2133600" cy="476100"/>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fld id="{00000000-1234-1234-1234-123412341234}" type="slidenum">
              <a:rPr lang="en-US" sz="1800" b="0" i="0" u="none" strike="noStrike" cap="none">
                <a:solidFill>
                  <a:srgbClr val="000000"/>
                </a:solidFill>
                <a:latin typeface="Times"/>
                <a:ea typeface="Times"/>
                <a:cs typeface="Times"/>
                <a:sym typeface="Times"/>
              </a:rPr>
              <a:t>‹#›</a:t>
            </a:fld>
            <a:endParaRPr lang="en-US" sz="1800" b="0" i="0" u="none" strike="noStrike" cap="none">
              <a:solidFill>
                <a:srgbClr val="000000"/>
              </a:solidFill>
              <a:latin typeface="Times"/>
              <a:ea typeface="Times"/>
              <a:cs typeface="Times"/>
              <a:sym typeface="Times"/>
            </a:endParaRP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Shape 78"/>
        <p:cNvGrpSpPr/>
        <p:nvPr/>
      </p:nvGrpSpPr>
      <p:grpSpPr>
        <a:xfrm>
          <a:off x="0" y="0"/>
          <a:ext cx="0" cy="0"/>
          <a:chOff x="0" y="0"/>
          <a:chExt cx="0" cy="0"/>
        </a:xfrm>
      </p:grpSpPr>
      <p:sp>
        <p:nvSpPr>
          <p:cNvPr id="79" name="Shape 79"/>
          <p:cNvSpPr txBox="1">
            <a:spLocks noGrp="1"/>
          </p:cNvSpPr>
          <p:nvPr>
            <p:ph type="title"/>
          </p:nvPr>
        </p:nvSpPr>
        <p:spPr>
          <a:xfrm>
            <a:off x="457200" y="274637"/>
            <a:ext cx="8229600" cy="1143000"/>
          </a:xfrm>
          <a:prstGeom prst="rect">
            <a:avLst/>
          </a:prstGeom>
          <a:noFill/>
          <a:ln>
            <a:noFill/>
          </a:ln>
        </p:spPr>
        <p:txBody>
          <a:bodyPr wrap="square" lIns="91425" tIns="91425" rIns="91425" bIns="91425" anchor="t" anchorCtr="0"/>
          <a:lstStyle>
            <a:lvl1pPr marL="0" marR="0" lvl="0" indent="0" algn="ctr" rtl="0">
              <a:spcBef>
                <a:spcPts val="0"/>
              </a:spcBef>
              <a:spcAft>
                <a:spcPts val="0"/>
              </a:spcAft>
              <a:buNone/>
              <a:defRPr sz="3200" b="1" i="0" u="none" strike="noStrike" cap="none">
                <a:solidFill>
                  <a:srgbClr val="000000"/>
                </a:solidFill>
                <a:latin typeface="Georgia"/>
                <a:ea typeface="Georgia"/>
                <a:cs typeface="Georgia"/>
                <a:sym typeface="Georgia"/>
              </a:defRPr>
            </a:lvl1pPr>
            <a:lvl2pPr marL="0" marR="0" lvl="1" indent="0" algn="ctr" rtl="0">
              <a:spcBef>
                <a:spcPts val="0"/>
              </a:spcBef>
              <a:spcAft>
                <a:spcPts val="0"/>
              </a:spcAft>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4400" b="0" i="0" u="none" strike="noStrike" cap="none">
                <a:solidFill>
                  <a:schemeClr val="dk2"/>
                </a:solidFill>
                <a:latin typeface="Arial"/>
                <a:ea typeface="Arial"/>
                <a:cs typeface="Arial"/>
                <a:sym typeface="Arial"/>
              </a:defRPr>
            </a:lvl9pPr>
          </a:lstStyle>
          <a:p>
            <a:endParaRPr/>
          </a:p>
        </p:txBody>
      </p:sp>
      <p:sp>
        <p:nvSpPr>
          <p:cNvPr id="80" name="Shape 80"/>
          <p:cNvSpPr txBox="1">
            <a:spLocks noGrp="1"/>
          </p:cNvSpPr>
          <p:nvPr>
            <p:ph type="body" idx="1"/>
          </p:nvPr>
        </p:nvSpPr>
        <p:spPr>
          <a:xfrm>
            <a:off x="457200" y="1600200"/>
            <a:ext cx="4038600" cy="4526100"/>
          </a:xfrm>
          <a:prstGeom prst="rect">
            <a:avLst/>
          </a:prstGeom>
          <a:noFill/>
          <a:ln>
            <a:noFill/>
          </a:ln>
        </p:spPr>
        <p:txBody>
          <a:bodyPr wrap="square" lIns="91425" tIns="91425" rIns="91425" bIns="91425" anchor="t" anchorCtr="0"/>
          <a:lstStyle>
            <a:lvl1pPr marL="342900" marR="0" lvl="0" indent="-165100" algn="l" rtl="0">
              <a:spcBef>
                <a:spcPts val="560"/>
              </a:spcBef>
              <a:spcAft>
                <a:spcPts val="0"/>
              </a:spcAft>
              <a:buClr>
                <a:schemeClr val="dk1"/>
              </a:buClr>
              <a:buSzPct val="100000"/>
              <a:buFont typeface="Times"/>
              <a:buChar char="•"/>
              <a:defRPr sz="2800" b="0" i="0" u="none" strike="noStrike" cap="none">
                <a:solidFill>
                  <a:schemeClr val="dk1"/>
                </a:solidFill>
                <a:latin typeface="Times"/>
                <a:ea typeface="Times"/>
                <a:cs typeface="Times"/>
                <a:sym typeface="Times"/>
              </a:defRPr>
            </a:lvl1pPr>
            <a:lvl2pPr marL="742950" marR="0" lvl="1" indent="-13335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2pPr>
            <a:lvl3pPr marL="1143000" marR="0" lvl="2"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3pPr>
            <a:lvl4pPr marL="1600200" marR="0" lvl="3"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4pPr>
            <a:lvl5pPr marL="2057400" marR="0" lvl="4"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5pPr>
            <a:lvl6pPr marL="2514600" marR="0" lvl="5"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6pPr>
            <a:lvl7pPr marL="2971800" marR="0" lvl="6"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7pPr>
            <a:lvl8pPr marL="3429000" marR="0" lvl="7"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8pPr>
            <a:lvl9pPr marL="3886200" marR="0" lvl="8"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1" name="Shape 81"/>
          <p:cNvSpPr>
            <a:spLocks noGrp="1"/>
          </p:cNvSpPr>
          <p:nvPr>
            <p:ph type="chart" idx="2"/>
          </p:nvPr>
        </p:nvSpPr>
        <p:spPr>
          <a:xfrm>
            <a:off x="4648200" y="1600200"/>
            <a:ext cx="4038600" cy="4526100"/>
          </a:xfrm>
          <a:prstGeom prst="rect">
            <a:avLst/>
          </a:prstGeom>
          <a:noFill/>
          <a:ln>
            <a:noFill/>
          </a:ln>
        </p:spPr>
        <p:txBody>
          <a:bodyPr wrap="square" lIns="91425" tIns="91425" rIns="91425" bIns="91425" anchor="t" anchorCtr="0"/>
          <a:lstStyle>
            <a:lvl1pPr marL="342900" marR="0" lvl="0" indent="-165100" algn="l" rtl="0">
              <a:spcBef>
                <a:spcPts val="560"/>
              </a:spcBef>
              <a:spcAft>
                <a:spcPts val="0"/>
              </a:spcAft>
              <a:buClr>
                <a:schemeClr val="dk1"/>
              </a:buClr>
              <a:buSzPct val="100000"/>
              <a:buFont typeface="Times"/>
              <a:buChar char="•"/>
              <a:defRPr sz="2800" b="0" i="0" u="none" strike="noStrike" cap="none">
                <a:solidFill>
                  <a:schemeClr val="dk1"/>
                </a:solidFill>
                <a:latin typeface="Times"/>
                <a:ea typeface="Times"/>
                <a:cs typeface="Times"/>
                <a:sym typeface="Times"/>
              </a:defRPr>
            </a:lvl1pPr>
            <a:lvl2pPr marL="742950" marR="0" lvl="1" indent="-13335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2pPr>
            <a:lvl3pPr marL="1143000" marR="0" lvl="2"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3pPr>
            <a:lvl4pPr marL="1600200" marR="0" lvl="3"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4pPr>
            <a:lvl5pPr marL="2057400" marR="0" lvl="4"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5pPr>
            <a:lvl6pPr marL="2514600" marR="0" lvl="5"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6pPr>
            <a:lvl7pPr marL="2971800" marR="0" lvl="6"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7pPr>
            <a:lvl8pPr marL="3429000" marR="0" lvl="7"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8pPr>
            <a:lvl9pPr marL="3886200" marR="0" lvl="8"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2" name="Shape 82"/>
          <p:cNvSpPr txBox="1">
            <a:spLocks noGrp="1"/>
          </p:cNvSpPr>
          <p:nvPr>
            <p:ph type="dt" idx="10"/>
          </p:nvPr>
        </p:nvSpPr>
        <p:spPr>
          <a:xfrm>
            <a:off x="457200" y="6245225"/>
            <a:ext cx="2133600" cy="476100"/>
          </a:xfrm>
          <a:prstGeom prst="rect">
            <a:avLst/>
          </a:prstGeom>
          <a:noFill/>
          <a:ln>
            <a:noFill/>
          </a:ln>
        </p:spPr>
        <p:txBody>
          <a:bodyPr wrap="square" lIns="91425" tIns="91425" rIns="91425" bIns="91425" anchor="t" anchorCtr="0"/>
          <a:lstStyle>
            <a:lvl1pPr marL="0" marR="0" lvl="0" indent="0" algn="l" rtl="0">
              <a:spcBef>
                <a:spcPts val="0"/>
              </a:spcBef>
              <a:buNone/>
              <a:defRPr sz="1800" b="0" i="0" u="none" strike="noStrike" cap="none">
                <a:solidFill>
                  <a:schemeClr val="dk1"/>
                </a:solidFill>
                <a:latin typeface="Times"/>
                <a:ea typeface="Times"/>
                <a:cs typeface="Times"/>
                <a:sym typeface="Times"/>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83" name="Shape 83"/>
          <p:cNvSpPr txBox="1">
            <a:spLocks noGrp="1"/>
          </p:cNvSpPr>
          <p:nvPr>
            <p:ph type="ftr" idx="11"/>
          </p:nvPr>
        </p:nvSpPr>
        <p:spPr>
          <a:xfrm>
            <a:off x="3124200" y="6245225"/>
            <a:ext cx="2895600" cy="476100"/>
          </a:xfrm>
          <a:prstGeom prst="rect">
            <a:avLst/>
          </a:prstGeom>
          <a:noFill/>
          <a:ln>
            <a:noFill/>
          </a:ln>
        </p:spPr>
        <p:txBody>
          <a:bodyPr wrap="square" lIns="91425" tIns="91425" rIns="91425" bIns="91425" anchor="t" anchorCtr="0"/>
          <a:lstStyle>
            <a:lvl1pPr marL="0" marR="0" lvl="0" indent="0" algn="l" rtl="0">
              <a:spcBef>
                <a:spcPts val="0"/>
              </a:spcBef>
              <a:buNone/>
              <a:defRPr sz="1800" b="0" i="0" u="none" strike="noStrike" cap="none">
                <a:solidFill>
                  <a:schemeClr val="dk1"/>
                </a:solidFill>
                <a:latin typeface="Times"/>
                <a:ea typeface="Times"/>
                <a:cs typeface="Times"/>
                <a:sym typeface="Times"/>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84" name="Shape 84"/>
          <p:cNvSpPr txBox="1">
            <a:spLocks noGrp="1"/>
          </p:cNvSpPr>
          <p:nvPr>
            <p:ph type="sldNum" idx="12"/>
          </p:nvPr>
        </p:nvSpPr>
        <p:spPr>
          <a:xfrm>
            <a:off x="6553200" y="6245225"/>
            <a:ext cx="2133600" cy="476100"/>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fld id="{00000000-1234-1234-1234-123412341234}" type="slidenum">
              <a:rPr lang="en-US" sz="1800" b="0" i="0" u="none" strike="noStrike" cap="none">
                <a:solidFill>
                  <a:srgbClr val="000000"/>
                </a:solidFill>
                <a:latin typeface="Times"/>
                <a:ea typeface="Times"/>
                <a:cs typeface="Times"/>
                <a:sym typeface="Times"/>
              </a:rPr>
              <a:t>‹#›</a:t>
            </a:fld>
            <a:endParaRPr lang="en-US" sz="1800" b="0" i="0" u="none" strike="noStrike" cap="none">
              <a:solidFill>
                <a:srgbClr val="000000"/>
              </a:solidFill>
              <a:latin typeface="Times"/>
              <a:ea typeface="Times"/>
              <a:cs typeface="Times"/>
              <a:sym typeface="Times"/>
            </a:endParaRP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body" idx="1"/>
          </p:nvPr>
        </p:nvSpPr>
        <p:spPr>
          <a:xfrm>
            <a:off x="457200" y="1600200"/>
            <a:ext cx="8229600" cy="4526100"/>
          </a:xfrm>
          <a:prstGeom prst="rect">
            <a:avLst/>
          </a:prstGeom>
          <a:noFill/>
          <a:ln>
            <a:noFill/>
          </a:ln>
        </p:spPr>
        <p:txBody>
          <a:bodyPr wrap="square" lIns="91425" tIns="91425" rIns="91425" bIns="91425" anchor="t" anchorCtr="0"/>
          <a:lstStyle>
            <a:lvl1pPr marL="342900" marR="0" lvl="0" indent="-165100" algn="l" rtl="0">
              <a:spcBef>
                <a:spcPts val="560"/>
              </a:spcBef>
              <a:spcAft>
                <a:spcPts val="0"/>
              </a:spcAft>
              <a:buClr>
                <a:schemeClr val="dk1"/>
              </a:buClr>
              <a:buSzPct val="100000"/>
              <a:buFont typeface="Times"/>
              <a:buChar char="•"/>
              <a:defRPr sz="2800" b="0" i="0" u="none" strike="noStrike" cap="none">
                <a:solidFill>
                  <a:schemeClr val="dk1"/>
                </a:solidFill>
                <a:latin typeface="Times"/>
                <a:ea typeface="Times"/>
                <a:cs typeface="Times"/>
                <a:sym typeface="Times"/>
              </a:defRPr>
            </a:lvl1pPr>
            <a:lvl2pPr marL="742950" marR="0" lvl="1" indent="-13335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2pPr>
            <a:lvl3pPr marL="1143000" marR="0" lvl="2"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3pPr>
            <a:lvl4pPr marL="1600200" marR="0" lvl="3"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4pPr>
            <a:lvl5pPr marL="2057400" marR="0" lvl="4" indent="-76200" algn="l" rtl="0">
              <a:spcBef>
                <a:spcPts val="480"/>
              </a:spcBef>
              <a:spcAft>
                <a:spcPts val="0"/>
              </a:spcAft>
              <a:buClr>
                <a:schemeClr val="dk1"/>
              </a:buClr>
              <a:buSzPct val="100000"/>
              <a:buFont typeface="Times"/>
              <a:buChar char="»"/>
              <a:defRPr sz="2400" b="0" i="0" u="none" strike="noStrike" cap="none">
                <a:solidFill>
                  <a:schemeClr val="dk1"/>
                </a:solidFill>
                <a:latin typeface="Times"/>
                <a:ea typeface="Times"/>
                <a:cs typeface="Times"/>
                <a:sym typeface="Times"/>
              </a:defRPr>
            </a:lvl5pPr>
            <a:lvl6pPr marL="2514600" marR="0" lvl="5"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6pPr>
            <a:lvl7pPr marL="2971800" marR="0" lvl="6"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7pPr>
            <a:lvl8pPr marL="3429000" marR="0" lvl="7"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8pPr>
            <a:lvl9pPr marL="3886200" marR="0" lvl="8" indent="-101600" algn="l" rtl="0">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9pPr>
          </a:lstStyle>
          <a:p>
            <a:endParaRPr/>
          </a:p>
        </p:txBody>
      </p:sp>
      <p:cxnSp>
        <p:nvCxnSpPr>
          <p:cNvPr id="11" name="Shape 11"/>
          <p:cNvCxnSpPr/>
          <p:nvPr/>
        </p:nvCxnSpPr>
        <p:spPr>
          <a:xfrm>
            <a:off x="0" y="955482"/>
            <a:ext cx="9144000" cy="0"/>
          </a:xfrm>
          <a:prstGeom prst="straightConnector1">
            <a:avLst/>
          </a:prstGeom>
          <a:noFill/>
          <a:ln w="28575" cap="flat" cmpd="sng">
            <a:solidFill>
              <a:srgbClr val="980000"/>
            </a:solidFill>
            <a:prstDash val="solid"/>
            <a:round/>
            <a:headEnd type="none" w="med" len="med"/>
            <a:tailEnd type="none" w="med" len="med"/>
          </a:ln>
        </p:spPr>
      </p:cxnSp>
      <p:pic>
        <p:nvPicPr>
          <p:cNvPr id="12" name="Shape 12"/>
          <p:cNvPicPr preferRelativeResize="0"/>
          <p:nvPr/>
        </p:nvPicPr>
        <p:blipFill rotWithShape="1">
          <a:blip r:embed="rId13">
            <a:alphaModFix/>
          </a:blip>
          <a:srcRect/>
          <a:stretch/>
        </p:blipFill>
        <p:spPr>
          <a:xfrm>
            <a:off x="7074975" y="5310289"/>
            <a:ext cx="2069100" cy="2069100"/>
          </a:xfrm>
          <a:prstGeom prst="rect">
            <a:avLst/>
          </a:prstGeom>
          <a:noFill/>
          <a:ln>
            <a:noFill/>
          </a:ln>
        </p:spPr>
      </p:pic>
      <p:cxnSp>
        <p:nvCxnSpPr>
          <p:cNvPr id="13" name="Shape 13"/>
          <p:cNvCxnSpPr/>
          <p:nvPr/>
        </p:nvCxnSpPr>
        <p:spPr>
          <a:xfrm>
            <a:off x="0" y="955482"/>
            <a:ext cx="9144000" cy="0"/>
          </a:xfrm>
          <a:prstGeom prst="straightConnector1">
            <a:avLst/>
          </a:prstGeom>
          <a:noFill/>
          <a:ln w="28575" cap="flat" cmpd="sng">
            <a:solidFill>
              <a:srgbClr val="980000"/>
            </a:solidFill>
            <a:prstDash val="solid"/>
            <a:round/>
            <a:headEnd type="none" w="med" len="med"/>
            <a:tailEnd type="none" w="med" len="med"/>
          </a:ln>
        </p:spPr>
      </p:cxnSp>
      <p:pic>
        <p:nvPicPr>
          <p:cNvPr id="14" name="Shape 14"/>
          <p:cNvPicPr preferRelativeResize="0"/>
          <p:nvPr/>
        </p:nvPicPr>
        <p:blipFill rotWithShape="1">
          <a:blip r:embed="rId13">
            <a:alphaModFix/>
          </a:blip>
          <a:srcRect/>
          <a:stretch/>
        </p:blipFill>
        <p:spPr>
          <a:xfrm>
            <a:off x="7074975" y="5310289"/>
            <a:ext cx="2069100" cy="20691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7" r:id="rId7"/>
    <p:sldLayoutId id="2147483658" r:id="rId8"/>
    <p:sldLayoutId id="2147483659" r:id="rId9"/>
    <p:sldLayoutId id="2147483662" r:id="rId10"/>
    <p:sldLayoutId id="2147483663" r:id="rId11"/>
  </p:sldLayoutIdLst>
  <p:transition>
    <p:fade/>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0.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pic>
        <p:nvPicPr>
          <p:cNvPr id="96" name="Shape 96"/>
          <p:cNvPicPr preferRelativeResize="0"/>
          <p:nvPr/>
        </p:nvPicPr>
        <p:blipFill rotWithShape="1">
          <a:blip r:embed="rId3">
            <a:alphaModFix/>
          </a:blip>
          <a:srcRect/>
          <a:stretch/>
        </p:blipFill>
        <p:spPr>
          <a:xfrm>
            <a:off x="4" y="29762"/>
            <a:ext cx="9143996" cy="6857999"/>
          </a:xfrm>
          <a:prstGeom prst="rect">
            <a:avLst/>
          </a:prstGeom>
          <a:noFill/>
          <a:ln w="9525" cap="flat" cmpd="sng">
            <a:solidFill>
              <a:srgbClr val="FFFFFF"/>
            </a:solidFill>
            <a:prstDash val="solid"/>
            <a:round/>
            <a:headEnd type="none" w="med" len="med"/>
            <a:tailEnd type="none" w="med" len="med"/>
          </a:ln>
        </p:spPr>
      </p:pic>
      <p:cxnSp>
        <p:nvCxnSpPr>
          <p:cNvPr id="97" name="Shape 97"/>
          <p:cNvCxnSpPr/>
          <p:nvPr/>
        </p:nvCxnSpPr>
        <p:spPr>
          <a:xfrm rot="10800000">
            <a:off x="956175" y="1844799"/>
            <a:ext cx="0" cy="2414400"/>
          </a:xfrm>
          <a:prstGeom prst="straightConnector1">
            <a:avLst/>
          </a:prstGeom>
          <a:noFill/>
          <a:ln w="19050" cap="flat" cmpd="sng">
            <a:solidFill>
              <a:srgbClr val="F3F3F3"/>
            </a:solidFill>
            <a:prstDash val="solid"/>
            <a:round/>
            <a:headEnd type="none" w="med" len="med"/>
            <a:tailEnd type="none" w="med" len="med"/>
          </a:ln>
        </p:spPr>
      </p:cxnSp>
      <p:cxnSp>
        <p:nvCxnSpPr>
          <p:cNvPr id="98" name="Shape 98"/>
          <p:cNvCxnSpPr/>
          <p:nvPr/>
        </p:nvCxnSpPr>
        <p:spPr>
          <a:xfrm rot="10800000">
            <a:off x="8304825" y="1845033"/>
            <a:ext cx="0" cy="2391999"/>
          </a:xfrm>
          <a:prstGeom prst="straightConnector1">
            <a:avLst/>
          </a:prstGeom>
          <a:noFill/>
          <a:ln w="19050" cap="flat" cmpd="sng">
            <a:solidFill>
              <a:srgbClr val="F3F3F3"/>
            </a:solidFill>
            <a:prstDash val="solid"/>
            <a:round/>
            <a:headEnd type="none" w="med" len="med"/>
            <a:tailEnd type="none" w="med" len="med"/>
          </a:ln>
        </p:spPr>
      </p:cxnSp>
      <p:cxnSp>
        <p:nvCxnSpPr>
          <p:cNvPr id="99" name="Shape 99"/>
          <p:cNvCxnSpPr/>
          <p:nvPr/>
        </p:nvCxnSpPr>
        <p:spPr>
          <a:xfrm>
            <a:off x="957223" y="1844800"/>
            <a:ext cx="7347599" cy="0"/>
          </a:xfrm>
          <a:prstGeom prst="straightConnector1">
            <a:avLst/>
          </a:prstGeom>
          <a:noFill/>
          <a:ln w="19050" cap="flat" cmpd="sng">
            <a:solidFill>
              <a:srgbClr val="F3F3F3"/>
            </a:solidFill>
            <a:prstDash val="solid"/>
            <a:round/>
            <a:headEnd type="none" w="med" len="med"/>
            <a:tailEnd type="none" w="med" len="med"/>
          </a:ln>
        </p:spPr>
      </p:cxnSp>
      <p:sp>
        <p:nvSpPr>
          <p:cNvPr id="100" name="Shape 100"/>
          <p:cNvSpPr txBox="1"/>
          <p:nvPr/>
        </p:nvSpPr>
        <p:spPr>
          <a:xfrm>
            <a:off x="743316" y="1975160"/>
            <a:ext cx="8077196" cy="2028167"/>
          </a:xfrm>
          <a:prstGeom prst="rect">
            <a:avLst/>
          </a:prstGeom>
          <a:noFill/>
          <a:ln w="9525" cap="flat" cmpd="sng">
            <a:solidFill>
              <a:schemeClr val="lt1">
                <a:alpha val="0"/>
              </a:schemeClr>
            </a:solidFill>
            <a:prstDash val="solid"/>
            <a:round/>
            <a:headEnd type="none" w="med" len="med"/>
            <a:tailEnd type="none" w="med" len="med"/>
          </a:ln>
        </p:spPr>
        <p:txBody>
          <a:bodyPr wrap="square" lIns="91425" tIns="91425" rIns="91425" bIns="91425" anchor="t" anchorCtr="0">
            <a:noAutofit/>
          </a:bodyPr>
          <a:lstStyle/>
          <a:p>
            <a:pPr lvl="0" algn="ctr" rtl="0">
              <a:spcBef>
                <a:spcPts val="0"/>
              </a:spcBef>
              <a:buClr>
                <a:schemeClr val="dk1"/>
              </a:buClr>
              <a:buSzPct val="25000"/>
              <a:buFont typeface="Arial"/>
              <a:buNone/>
            </a:pPr>
            <a:r>
              <a:rPr lang="en-US" sz="3600" b="1" dirty="0">
                <a:solidFill>
                  <a:schemeClr val="dk1"/>
                </a:solidFill>
                <a:latin typeface="+mj-lt"/>
                <a:ea typeface="Calibri"/>
                <a:cs typeface="Calibri"/>
                <a:sym typeface="Calibri"/>
              </a:rPr>
              <a:t>Developmental Disabilities Administration </a:t>
            </a:r>
          </a:p>
          <a:p>
            <a:pPr lvl="0" algn="ctr" rtl="0">
              <a:spcBef>
                <a:spcPts val="0"/>
              </a:spcBef>
              <a:buClr>
                <a:schemeClr val="dk1"/>
              </a:buClr>
              <a:buSzPct val="25000"/>
              <a:buFont typeface="Arial"/>
              <a:buNone/>
            </a:pPr>
            <a:endParaRPr lang="en-US" sz="3600" b="1" dirty="0">
              <a:solidFill>
                <a:schemeClr val="dk1"/>
              </a:solidFill>
              <a:latin typeface="+mj-lt"/>
              <a:ea typeface="Calibri"/>
              <a:cs typeface="Calibri"/>
              <a:sym typeface="Calibri"/>
            </a:endParaRPr>
          </a:p>
          <a:p>
            <a:pPr lvl="0" algn="ctr" rtl="0">
              <a:spcBef>
                <a:spcPts val="0"/>
              </a:spcBef>
              <a:buClr>
                <a:schemeClr val="dk1"/>
              </a:buClr>
              <a:buSzPct val="25000"/>
              <a:buFont typeface="Arial"/>
              <a:buNone/>
            </a:pPr>
            <a:r>
              <a:rPr lang="en-US" sz="3600" b="1" dirty="0" smtClean="0">
                <a:solidFill>
                  <a:schemeClr val="dk1"/>
                </a:solidFill>
                <a:latin typeface="+mj-lt"/>
                <a:ea typeface="Calibri"/>
                <a:cs typeface="Calibri"/>
                <a:sym typeface="Calibri"/>
              </a:rPr>
              <a:t>DDA Provider Application </a:t>
            </a:r>
          </a:p>
          <a:p>
            <a:pPr lvl="0" algn="ctr" rtl="0">
              <a:spcBef>
                <a:spcPts val="0"/>
              </a:spcBef>
              <a:buClr>
                <a:schemeClr val="dk1"/>
              </a:buClr>
              <a:buSzPct val="25000"/>
              <a:buFont typeface="Arial"/>
              <a:buNone/>
            </a:pPr>
            <a:r>
              <a:rPr lang="en-US" sz="3600" b="1" dirty="0" smtClean="0">
                <a:solidFill>
                  <a:schemeClr val="dk1"/>
                </a:solidFill>
                <a:latin typeface="+mj-lt"/>
                <a:ea typeface="Calibri"/>
                <a:cs typeface="Calibri"/>
                <a:sym typeface="Calibri"/>
              </a:rPr>
              <a:t>Questions and Answers Webinar</a:t>
            </a:r>
          </a:p>
          <a:p>
            <a:pPr lvl="0" algn="ctr" rtl="0">
              <a:spcBef>
                <a:spcPts val="0"/>
              </a:spcBef>
              <a:buClr>
                <a:schemeClr val="dk1"/>
              </a:buClr>
              <a:buSzPct val="25000"/>
              <a:buFont typeface="Arial"/>
              <a:buNone/>
            </a:pPr>
            <a:r>
              <a:rPr lang="en-US" sz="2400" b="1" dirty="0" smtClean="0">
                <a:solidFill>
                  <a:schemeClr val="dk1"/>
                </a:solidFill>
                <a:latin typeface="+mj-lt"/>
                <a:ea typeface="Calibri"/>
                <a:cs typeface="Calibri"/>
                <a:sym typeface="Calibri"/>
              </a:rPr>
              <a:t>April 23, 2018</a:t>
            </a:r>
          </a:p>
          <a:p>
            <a:pPr lvl="0" algn="ctr" rtl="0">
              <a:spcBef>
                <a:spcPts val="0"/>
              </a:spcBef>
              <a:buClr>
                <a:schemeClr val="dk1"/>
              </a:buClr>
              <a:buSzPct val="25000"/>
              <a:buFont typeface="Arial"/>
              <a:buNone/>
            </a:pPr>
            <a:endParaRPr lang="en-US" sz="3600" b="1" dirty="0">
              <a:solidFill>
                <a:schemeClr val="dk1"/>
              </a:solidFill>
              <a:latin typeface="+mj-lt"/>
              <a:ea typeface="Calibri"/>
              <a:cs typeface="Calibri"/>
              <a:sym typeface="Calibri"/>
            </a:endParaRPr>
          </a:p>
        </p:txBody>
      </p:sp>
      <p:cxnSp>
        <p:nvCxnSpPr>
          <p:cNvPr id="101" name="Shape 101"/>
          <p:cNvCxnSpPr/>
          <p:nvPr/>
        </p:nvCxnSpPr>
        <p:spPr>
          <a:xfrm rot="10800000">
            <a:off x="8304818" y="4226000"/>
            <a:ext cx="0" cy="1573199"/>
          </a:xfrm>
          <a:prstGeom prst="straightConnector1">
            <a:avLst/>
          </a:prstGeom>
          <a:noFill/>
          <a:ln w="9525" cap="flat" cmpd="sng">
            <a:solidFill>
              <a:srgbClr val="980000"/>
            </a:solidFill>
            <a:prstDash val="solid"/>
            <a:round/>
            <a:headEnd type="none" w="med" len="med"/>
            <a:tailEnd type="none" w="med" len="med"/>
          </a:ln>
        </p:spPr>
      </p:cxnSp>
      <p:cxnSp>
        <p:nvCxnSpPr>
          <p:cNvPr id="102" name="Shape 102"/>
          <p:cNvCxnSpPr/>
          <p:nvPr/>
        </p:nvCxnSpPr>
        <p:spPr>
          <a:xfrm rot="10800000">
            <a:off x="956175" y="4235423"/>
            <a:ext cx="0" cy="1554399"/>
          </a:xfrm>
          <a:prstGeom prst="straightConnector1">
            <a:avLst/>
          </a:prstGeom>
          <a:noFill/>
          <a:ln w="9525" cap="flat" cmpd="sng">
            <a:solidFill>
              <a:srgbClr val="980000"/>
            </a:solidFill>
            <a:prstDash val="solid"/>
            <a:round/>
            <a:headEnd type="none" w="med" len="med"/>
            <a:tailEnd type="none" w="med" len="med"/>
          </a:ln>
        </p:spPr>
      </p:cxnSp>
      <p:cxnSp>
        <p:nvCxnSpPr>
          <p:cNvPr id="103" name="Shape 103"/>
          <p:cNvCxnSpPr/>
          <p:nvPr/>
        </p:nvCxnSpPr>
        <p:spPr>
          <a:xfrm>
            <a:off x="945125" y="5790746"/>
            <a:ext cx="7359899" cy="0"/>
          </a:xfrm>
          <a:prstGeom prst="straightConnector1">
            <a:avLst/>
          </a:prstGeom>
          <a:noFill/>
          <a:ln w="9525" cap="flat" cmpd="sng">
            <a:solidFill>
              <a:srgbClr val="980000"/>
            </a:solidFill>
            <a:prstDash val="solid"/>
            <a:round/>
            <a:headEnd type="none" w="med" len="med"/>
            <a:tailEnd type="none" w="med" len="med"/>
          </a:ln>
        </p:spPr>
      </p:cxnSp>
      <p:pic>
        <p:nvPicPr>
          <p:cNvPr id="2" name="Picture 1">
            <a:extLst>
              <a:ext uri="{FF2B5EF4-FFF2-40B4-BE49-F238E27FC236}">
                <a16:creationId xmlns:a16="http://schemas.microsoft.com/office/drawing/2014/main" xmlns="" id="{E620A9EF-BECF-4389-971D-02EF3CB80D99}"/>
              </a:ext>
            </a:extLst>
          </p:cNvPr>
          <p:cNvPicPr>
            <a:picLocks noChangeAspect="1"/>
          </p:cNvPicPr>
          <p:nvPr/>
        </p:nvPicPr>
        <p:blipFill>
          <a:blip r:embed="rId4"/>
          <a:stretch>
            <a:fillRect/>
          </a:stretch>
        </p:blipFill>
        <p:spPr>
          <a:xfrm>
            <a:off x="3657600" y="57381"/>
            <a:ext cx="2057400" cy="1787187"/>
          </a:xfrm>
          <a:prstGeom prst="rect">
            <a:avLst/>
          </a:prstGeom>
        </p:spPr>
      </p:pic>
    </p:spTree>
    <p:extLst>
      <p:ext uri="{BB962C8B-B14F-4D97-AF65-F5344CB8AC3E}">
        <p14:creationId xmlns:p14="http://schemas.microsoft.com/office/powerpoint/2010/main" val="3621691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DF989A-5883-45E6-BC0E-14214F2FE478}"/>
              </a:ext>
            </a:extLst>
          </p:cNvPr>
          <p:cNvSpPr>
            <a:spLocks noGrp="1"/>
          </p:cNvSpPr>
          <p:nvPr>
            <p:ph type="title"/>
          </p:nvPr>
        </p:nvSpPr>
        <p:spPr>
          <a:xfrm>
            <a:off x="191055" y="274637"/>
            <a:ext cx="8822400" cy="639763"/>
          </a:xfrm>
        </p:spPr>
        <p:txBody>
          <a:bodyPr/>
          <a:lstStyle/>
          <a:p>
            <a:pPr algn="l"/>
            <a:r>
              <a:rPr lang="en-US" sz="2400" dirty="0" smtClean="0">
                <a:solidFill>
                  <a:srgbClr val="FF0000"/>
                </a:solidFill>
                <a:latin typeface="Arial" panose="020B0604020202020204" pitchFamily="34" charset="0"/>
                <a:cs typeface="Arial" panose="020B0604020202020204" pitchFamily="34" charset="0"/>
              </a:rPr>
              <a:t>                  Responses to Questions</a:t>
            </a:r>
            <a:r>
              <a:rPr lang="en-US" sz="2400" dirty="0" smtClean="0">
                <a:solidFill>
                  <a:srgbClr val="C00000"/>
                </a:solidFill>
                <a:latin typeface="Arial" panose="020B0604020202020204" pitchFamily="34" charset="0"/>
                <a:cs typeface="Arial" panose="020B0604020202020204" pitchFamily="34" charset="0"/>
              </a:rPr>
              <a:t>         </a:t>
            </a:r>
            <a:r>
              <a:rPr lang="en-US" sz="2400" dirty="0" smtClean="0">
                <a:solidFill>
                  <a:srgbClr val="C00000"/>
                </a:solidFill>
                <a:latin typeface="Lucida Calligraphy" panose="03010101010101010101" pitchFamily="66" charset="0"/>
              </a:rPr>
              <a:t/>
            </a:r>
            <a:br>
              <a:rPr lang="en-US" sz="2400" dirty="0" smtClean="0">
                <a:solidFill>
                  <a:srgbClr val="C00000"/>
                </a:solidFill>
                <a:latin typeface="Lucida Calligraphy" panose="03010101010101010101" pitchFamily="66" charset="0"/>
              </a:rPr>
            </a:br>
            <a:r>
              <a:rPr lang="en-US" sz="2400" dirty="0">
                <a:solidFill>
                  <a:srgbClr val="C00000"/>
                </a:solidFill>
                <a:latin typeface="Lucida Calligraphy" panose="03010101010101010101" pitchFamily="66" charset="0"/>
              </a:rPr>
              <a:t/>
            </a:r>
            <a:br>
              <a:rPr lang="en-US" sz="2400" dirty="0">
                <a:solidFill>
                  <a:srgbClr val="C00000"/>
                </a:solidFill>
                <a:latin typeface="Lucida Calligraphy" panose="03010101010101010101" pitchFamily="66" charset="0"/>
              </a:rPr>
            </a:br>
            <a:r>
              <a:rPr lang="en-US" sz="2400" dirty="0" smtClean="0">
                <a:solidFill>
                  <a:srgbClr val="C00000"/>
                </a:solidFill>
                <a:latin typeface="Lucida Calligraphy" panose="03010101010101010101" pitchFamily="66" charset="0"/>
              </a:rPr>
              <a:t/>
            </a:r>
            <a:br>
              <a:rPr lang="en-US" sz="2400" dirty="0" smtClean="0">
                <a:solidFill>
                  <a:srgbClr val="C00000"/>
                </a:solidFill>
                <a:latin typeface="Lucida Calligraphy" panose="03010101010101010101" pitchFamily="66" charset="0"/>
              </a:rPr>
            </a:br>
            <a:r>
              <a:rPr lang="en-US" sz="2000" b="0" dirty="0" smtClean="0">
                <a:latin typeface="Calibri" panose="020F0502020204030204" pitchFamily="34" charset="0"/>
                <a:cs typeface="Calibri" panose="020F0502020204030204" pitchFamily="34" charset="0"/>
              </a:rPr>
              <a:t>For </a:t>
            </a:r>
            <a:r>
              <a:rPr lang="en-US" sz="2000" b="0" dirty="0">
                <a:latin typeface="Calibri" panose="020F0502020204030204" pitchFamily="34" charset="0"/>
                <a:cs typeface="Calibri" panose="020F0502020204030204" pitchFamily="34" charset="0"/>
              </a:rPr>
              <a:t>a </a:t>
            </a:r>
            <a:r>
              <a:rPr lang="en-US" sz="2000" b="0" dirty="0" smtClean="0">
                <a:latin typeface="Calibri" panose="020F0502020204030204" pitchFamily="34" charset="0"/>
                <a:cs typeface="Calibri" panose="020F0502020204030204" pitchFamily="34" charset="0"/>
              </a:rPr>
              <a:t>licensed provider, the </a:t>
            </a:r>
            <a:r>
              <a:rPr lang="en-US" sz="2000" b="0" dirty="0">
                <a:latin typeface="Calibri" panose="020F0502020204030204" pitchFamily="34" charset="0"/>
                <a:cs typeface="Calibri" panose="020F0502020204030204" pitchFamily="34" charset="0"/>
              </a:rPr>
              <a:t>DDA approval letter </a:t>
            </a:r>
            <a:r>
              <a:rPr lang="en-US" sz="2000" b="0" dirty="0" smtClean="0">
                <a:latin typeface="Calibri" panose="020F0502020204030204" pitchFamily="34" charset="0"/>
                <a:cs typeface="Calibri" panose="020F0502020204030204" pitchFamily="34" charset="0"/>
              </a:rPr>
              <a:t>and relevant renewal information is </a:t>
            </a:r>
            <a:r>
              <a:rPr lang="en-US" sz="2000" b="0" dirty="0">
                <a:latin typeface="Calibri" panose="020F0502020204030204" pitchFamily="34" charset="0"/>
                <a:cs typeface="Calibri" panose="020F0502020204030204" pitchFamily="34" charset="0"/>
              </a:rPr>
              <a:t>placed in the provider’s folder.  For licensing renewals this calendar year, OHCQ staff will </a:t>
            </a:r>
            <a:r>
              <a:rPr lang="en-US" sz="2000" b="0" dirty="0" smtClean="0">
                <a:latin typeface="Calibri" panose="020F0502020204030204" pitchFamily="34" charset="0"/>
                <a:cs typeface="Calibri" panose="020F0502020204030204" pitchFamily="34" charset="0"/>
              </a:rPr>
              <a:t>review this information along with the updated information necessary to process your new license.  Providers must submit all updated information 60 days before their licenses expire.</a:t>
            </a:r>
            <a:br>
              <a:rPr lang="en-US" sz="2000" b="0" dirty="0" smtClean="0">
                <a:latin typeface="Calibri" panose="020F0502020204030204" pitchFamily="34" charset="0"/>
                <a:cs typeface="Calibri" panose="020F0502020204030204" pitchFamily="34" charset="0"/>
              </a:rPr>
            </a:br>
            <a:r>
              <a:rPr lang="en-US" sz="2000" b="0" dirty="0">
                <a:latin typeface="Calibri" panose="020F0502020204030204" pitchFamily="34" charset="0"/>
                <a:cs typeface="Calibri" panose="020F0502020204030204" pitchFamily="34" charset="0"/>
              </a:rPr>
              <a:t/>
            </a:r>
            <a:br>
              <a:rPr lang="en-US" sz="2000" b="0" dirty="0">
                <a:latin typeface="Calibri" panose="020F0502020204030204" pitchFamily="34" charset="0"/>
                <a:cs typeface="Calibri" panose="020F0502020204030204" pitchFamily="34" charset="0"/>
              </a:rPr>
            </a:br>
            <a:r>
              <a:rPr lang="en-US" sz="2000" b="0" dirty="0">
                <a:latin typeface="Calibri" panose="020F0502020204030204" pitchFamily="34" charset="0"/>
                <a:cs typeface="Calibri" panose="020F0502020204030204" pitchFamily="34" charset="0"/>
              </a:rPr>
              <a:t> </a:t>
            </a:r>
            <a:r>
              <a:rPr lang="en-US" sz="2000" b="0" i="1" dirty="0">
                <a:latin typeface="Calibri" panose="020F0502020204030204" pitchFamily="34" charset="0"/>
                <a:cs typeface="Calibri" panose="020F0502020204030204" pitchFamily="34" charset="0"/>
              </a:rPr>
              <a:t>10. Where can I find requirements for compliance to the Community Settings Rule (CSR)?</a:t>
            </a:r>
            <a:br>
              <a:rPr lang="en-US" sz="2000" b="0" i="1" dirty="0">
                <a:latin typeface="Calibri" panose="020F0502020204030204" pitchFamily="34" charset="0"/>
                <a:cs typeface="Calibri" panose="020F0502020204030204" pitchFamily="34" charset="0"/>
              </a:rPr>
            </a:br>
            <a:r>
              <a:rPr lang="en-US" sz="2000" b="0" dirty="0">
                <a:latin typeface="Calibri" panose="020F0502020204030204" pitchFamily="34" charset="0"/>
                <a:cs typeface="Calibri" panose="020F0502020204030204" pitchFamily="34" charset="0"/>
              </a:rPr>
              <a:t>CSR requirements can be found in COMAR 10.09.36.03-1 which became effective February 28, 2018.  They can also be found on DDA’s website in the Frequently Asked Questions. Effective January 1, 2018, all DDA new license sites must comply with this regulation and 42 CRF 441.301(c)(4).  Licensed providers sites which were approved previous to January 1, 2018 must meet the CSR on or before March 17, 2022. </a:t>
            </a:r>
            <a:r>
              <a:rPr lang="en-US" sz="1800" b="0" dirty="0">
                <a:latin typeface="Calibri" panose="020F0502020204030204" pitchFamily="34" charset="0"/>
                <a:cs typeface="Calibri" panose="020F0502020204030204" pitchFamily="34" charset="0"/>
              </a:rPr>
              <a:t/>
            </a:r>
            <a:br>
              <a:rPr lang="en-US" sz="1800" b="0" dirty="0">
                <a:latin typeface="Calibri" panose="020F0502020204030204" pitchFamily="34" charset="0"/>
                <a:cs typeface="Calibri" panose="020F0502020204030204" pitchFamily="34" charset="0"/>
              </a:rPr>
            </a:br>
            <a:endParaRPr lang="en-US" sz="1800" b="0" dirty="0">
              <a:solidFill>
                <a:srgbClr val="C00000"/>
              </a:solidFill>
              <a:latin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xmlns="" id="{D2281CBF-CFE9-48D0-AE26-226D48C5F633}"/>
              </a:ext>
            </a:extLst>
          </p:cNvPr>
          <p:cNvSpPr/>
          <p:nvPr/>
        </p:nvSpPr>
        <p:spPr>
          <a:xfrm>
            <a:off x="294977" y="6257082"/>
            <a:ext cx="1018227" cy="369332"/>
          </a:xfrm>
          <a:prstGeom prst="rect">
            <a:avLst/>
          </a:prstGeom>
        </p:spPr>
        <p:txBody>
          <a:bodyPr wrap="none">
            <a:spAutoFit/>
          </a:bodyPr>
          <a:lstStyle/>
          <a:p>
            <a:r>
              <a:rPr lang="en-US" dirty="0"/>
              <a:t>Slide #</a:t>
            </a:r>
            <a:fld id="{2A28E078-F7F4-43BC-9D7C-0F16F2729841}" type="slidenum">
              <a:rPr lang="en-US"/>
              <a:pPr/>
              <a:t>10</a:t>
            </a:fld>
            <a:endParaRPr lang="en-US" dirty="0"/>
          </a:p>
        </p:txBody>
      </p:sp>
    </p:spTree>
    <p:extLst>
      <p:ext uri="{BB962C8B-B14F-4D97-AF65-F5344CB8AC3E}">
        <p14:creationId xmlns:p14="http://schemas.microsoft.com/office/powerpoint/2010/main" val="333948339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8861DAF1-7BFE-49B5-9CF2-D20AB3BDB2D4}"/>
              </a:ext>
            </a:extLst>
          </p:cNvPr>
          <p:cNvSpPr>
            <a:spLocks noGrp="1"/>
          </p:cNvSpPr>
          <p:nvPr>
            <p:ph type="title"/>
          </p:nvPr>
        </p:nvSpPr>
        <p:spPr>
          <a:xfrm>
            <a:off x="152400" y="309513"/>
            <a:ext cx="8822400" cy="681087"/>
          </a:xfrm>
        </p:spPr>
        <p:txBody>
          <a:bodyPr/>
          <a:lstStyle/>
          <a:p>
            <a:pPr algn="l"/>
            <a:r>
              <a:rPr lang="en-US" sz="2400" dirty="0" smtClean="0">
                <a:solidFill>
                  <a:srgbClr val="C00000"/>
                </a:solidFill>
                <a:latin typeface="Lucida Calligraphy" panose="03010101010101010101" pitchFamily="66" charset="0"/>
              </a:rPr>
              <a:t>                   </a:t>
            </a:r>
            <a:r>
              <a:rPr lang="en-US" sz="2400" dirty="0" smtClean="0">
                <a:solidFill>
                  <a:srgbClr val="FF0000"/>
                </a:solidFill>
                <a:latin typeface="Arial" panose="020B0604020202020204" pitchFamily="34" charset="0"/>
                <a:cs typeface="Arial" panose="020B0604020202020204" pitchFamily="34" charset="0"/>
              </a:rPr>
              <a:t>Responses </a:t>
            </a:r>
            <a:r>
              <a:rPr lang="en-US" sz="2400" dirty="0">
                <a:solidFill>
                  <a:srgbClr val="FF0000"/>
                </a:solidFill>
                <a:latin typeface="Arial" panose="020B0604020202020204" pitchFamily="34" charset="0"/>
                <a:cs typeface="Arial" panose="020B0604020202020204" pitchFamily="34" charset="0"/>
              </a:rPr>
              <a:t>to Questions</a:t>
            </a:r>
            <a:r>
              <a:rPr lang="en-US" sz="2400" dirty="0" smtClean="0">
                <a:solidFill>
                  <a:srgbClr val="C00000"/>
                </a:solidFill>
                <a:latin typeface="Arial" panose="020B0604020202020204" pitchFamily="34" charset="0"/>
                <a:cs typeface="Arial" panose="020B0604020202020204" pitchFamily="34" charset="0"/>
              </a:rPr>
              <a:t>        </a:t>
            </a:r>
            <a:r>
              <a:rPr lang="en-US" sz="2400" dirty="0" smtClean="0">
                <a:solidFill>
                  <a:srgbClr val="C00000"/>
                </a:solidFill>
                <a:latin typeface="Lucida Calligraphy" panose="03010101010101010101" pitchFamily="66" charset="0"/>
              </a:rPr>
              <a:t/>
            </a:r>
            <a:br>
              <a:rPr lang="en-US" sz="2400" dirty="0" smtClean="0">
                <a:solidFill>
                  <a:srgbClr val="C00000"/>
                </a:solidFill>
                <a:latin typeface="Lucida Calligraphy" panose="03010101010101010101" pitchFamily="66" charset="0"/>
              </a:rPr>
            </a:br>
            <a:r>
              <a:rPr lang="en-US" sz="1800" b="0" i="1" dirty="0" smtClean="0">
                <a:solidFill>
                  <a:srgbClr val="C00000"/>
                </a:solidFill>
                <a:latin typeface="Calibri" panose="020F0502020204030204" pitchFamily="34" charset="0"/>
                <a:cs typeface="Calibri" panose="020F0502020204030204" pitchFamily="34" charset="0"/>
              </a:rPr>
              <a:t/>
            </a:r>
            <a:br>
              <a:rPr lang="en-US" sz="1800" b="0" i="1" dirty="0" smtClean="0">
                <a:solidFill>
                  <a:srgbClr val="C00000"/>
                </a:solidFill>
                <a:latin typeface="Calibri" panose="020F0502020204030204" pitchFamily="34" charset="0"/>
                <a:cs typeface="Calibri" panose="020F0502020204030204" pitchFamily="34" charset="0"/>
              </a:rPr>
            </a:br>
            <a:r>
              <a:rPr lang="en-US" sz="1800" b="0" dirty="0">
                <a:latin typeface="Calibri" panose="020F0502020204030204" pitchFamily="34" charset="0"/>
                <a:cs typeface="Calibri" panose="020F0502020204030204" pitchFamily="34" charset="0"/>
              </a:rPr>
              <a:t/>
            </a:r>
            <a:br>
              <a:rPr lang="en-US" sz="1800" b="0" dirty="0">
                <a:latin typeface="Calibri" panose="020F0502020204030204" pitchFamily="34" charset="0"/>
                <a:cs typeface="Calibri" panose="020F0502020204030204" pitchFamily="34" charset="0"/>
              </a:rPr>
            </a:br>
            <a:r>
              <a:rPr lang="en-US" sz="1800" b="0" dirty="0" smtClean="0">
                <a:latin typeface="Calibri" panose="020F0502020204030204" pitchFamily="34" charset="0"/>
                <a:cs typeface="Calibri" panose="020F0502020204030204" pitchFamily="34" charset="0"/>
              </a:rPr>
              <a:t/>
            </a:r>
            <a:br>
              <a:rPr lang="en-US" sz="1800" b="0" dirty="0" smtClean="0">
                <a:latin typeface="Calibri" panose="020F0502020204030204" pitchFamily="34" charset="0"/>
                <a:cs typeface="Calibri" panose="020F0502020204030204" pitchFamily="34" charset="0"/>
              </a:rPr>
            </a:br>
            <a:r>
              <a:rPr lang="en-US" sz="2000" b="0" i="1" dirty="0" smtClean="0">
                <a:latin typeface="Calibri" panose="020F0502020204030204" pitchFamily="34" charset="0"/>
                <a:cs typeface="Calibri" panose="020F0502020204030204" pitchFamily="34" charset="0"/>
              </a:rPr>
              <a:t>11.  Can my agency render day habilitation facility services to participants in DDA’s Community Supports Waiver if it does not meet the CSR? </a:t>
            </a:r>
            <a:br>
              <a:rPr lang="en-US" sz="2000" b="0" i="1" dirty="0" smtClean="0">
                <a:latin typeface="Calibri" panose="020F0502020204030204" pitchFamily="34" charset="0"/>
                <a:cs typeface="Calibri" panose="020F0502020204030204" pitchFamily="34" charset="0"/>
              </a:rPr>
            </a:br>
            <a:r>
              <a:rPr lang="en-US" sz="2000" b="0" dirty="0" smtClean="0">
                <a:latin typeface="Calibri" panose="020F0502020204030204" pitchFamily="34" charset="0"/>
                <a:cs typeface="Calibri" panose="020F0502020204030204" pitchFamily="34" charset="0"/>
              </a:rPr>
              <a:t>No.  All provider operated day sites in which services are rendered to participants in DDA’s Community Supports Waiver must be in compliance to the CSR. </a:t>
            </a:r>
            <a:br>
              <a:rPr lang="en-US" sz="2000" b="0" dirty="0" smtClean="0">
                <a:latin typeface="Calibri" panose="020F0502020204030204" pitchFamily="34" charset="0"/>
                <a:cs typeface="Calibri" panose="020F0502020204030204" pitchFamily="34" charset="0"/>
              </a:rPr>
            </a:br>
            <a:r>
              <a:rPr lang="en-US" sz="2000" b="0" dirty="0">
                <a:latin typeface="Calibri" panose="020F0502020204030204" pitchFamily="34" charset="0"/>
                <a:cs typeface="Calibri" panose="020F0502020204030204" pitchFamily="34" charset="0"/>
              </a:rPr>
              <a:t/>
            </a:r>
            <a:br>
              <a:rPr lang="en-US" sz="2000" b="0" dirty="0">
                <a:latin typeface="Calibri" panose="020F0502020204030204" pitchFamily="34" charset="0"/>
                <a:cs typeface="Calibri" panose="020F0502020204030204" pitchFamily="34" charset="0"/>
              </a:rPr>
            </a:br>
            <a:r>
              <a:rPr lang="en-US" sz="2000" b="0" i="1" dirty="0" smtClean="0">
                <a:latin typeface="Calibri" panose="020F0502020204030204" pitchFamily="34" charset="0"/>
                <a:cs typeface="Calibri" panose="020F0502020204030204" pitchFamily="34" charset="0"/>
              </a:rPr>
              <a:t>12.  How will DDA determine if my licensed sites are in compliance to the CSR?  </a:t>
            </a:r>
            <a:br>
              <a:rPr lang="en-US" sz="2000" b="0" i="1" dirty="0" smtClean="0">
                <a:latin typeface="Calibri" panose="020F0502020204030204" pitchFamily="34" charset="0"/>
                <a:cs typeface="Calibri" panose="020F0502020204030204" pitchFamily="34" charset="0"/>
              </a:rPr>
            </a:br>
            <a:r>
              <a:rPr lang="en-US" sz="2000" b="0" dirty="0" smtClean="0">
                <a:latin typeface="Calibri" panose="020F0502020204030204" pitchFamily="34" charset="0"/>
                <a:cs typeface="Calibri" panose="020F0502020204030204" pitchFamily="34" charset="0"/>
              </a:rPr>
              <a:t>DDA and OHCQ will make site visits and assess a provider’s site(s) compliance to the CSR.  OHCQ will continue to evaluate new sites and current sites during annual inspections and/or investigations.  DDA regional staff will visit providers’ sites to validate compliance to the CSR.   More information regarding regional staff site visits will be forthcoming. </a:t>
            </a:r>
            <a:br>
              <a:rPr lang="en-US" sz="2000" b="0" dirty="0" smtClean="0">
                <a:latin typeface="Calibri" panose="020F0502020204030204" pitchFamily="34" charset="0"/>
                <a:cs typeface="Calibri" panose="020F0502020204030204" pitchFamily="34" charset="0"/>
              </a:rPr>
            </a:br>
            <a:r>
              <a:rPr lang="en-US" sz="2000" b="0" dirty="0">
                <a:latin typeface="Calibri" panose="020F0502020204030204" pitchFamily="34" charset="0"/>
                <a:cs typeface="Calibri" panose="020F0502020204030204" pitchFamily="34" charset="0"/>
              </a:rPr>
              <a:t/>
            </a:r>
            <a:br>
              <a:rPr lang="en-US" sz="2000" b="0" dirty="0">
                <a:latin typeface="Calibri" panose="020F0502020204030204" pitchFamily="34" charset="0"/>
                <a:cs typeface="Calibri" panose="020F0502020204030204" pitchFamily="34" charset="0"/>
              </a:rPr>
            </a:br>
            <a:r>
              <a:rPr lang="en-US" sz="2000" b="0" i="1" dirty="0">
                <a:latin typeface="Calibri" panose="020F0502020204030204" pitchFamily="34" charset="0"/>
                <a:cs typeface="Calibri" panose="020F0502020204030204" pitchFamily="34" charset="0"/>
              </a:rPr>
              <a:t/>
            </a:r>
            <a:br>
              <a:rPr lang="en-US" sz="2000" b="0" i="1" dirty="0">
                <a:latin typeface="Calibri" panose="020F0502020204030204" pitchFamily="34" charset="0"/>
                <a:cs typeface="Calibri" panose="020F0502020204030204" pitchFamily="34" charset="0"/>
              </a:rPr>
            </a:br>
            <a:r>
              <a:rPr lang="en-US" sz="1800" dirty="0"/>
              <a:t/>
            </a:r>
            <a:br>
              <a:rPr lang="en-US" sz="1800" dirty="0"/>
            </a:br>
            <a:r>
              <a:rPr lang="en-US" sz="1800" b="0" dirty="0" smtClean="0">
                <a:latin typeface="Calibri" panose="020F0502020204030204" pitchFamily="34" charset="0"/>
                <a:cs typeface="Calibri" panose="020F0502020204030204" pitchFamily="34" charset="0"/>
              </a:rPr>
              <a:t>  </a:t>
            </a:r>
            <a:endParaRPr lang="en-US" sz="1800" b="0" i="1" dirty="0">
              <a:solidFill>
                <a:srgbClr val="C00000"/>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xmlns="" id="{0BEB20EA-68A6-4803-941B-A602A37A29C4}"/>
              </a:ext>
            </a:extLst>
          </p:cNvPr>
          <p:cNvSpPr/>
          <p:nvPr/>
        </p:nvSpPr>
        <p:spPr>
          <a:xfrm>
            <a:off x="294977" y="6257082"/>
            <a:ext cx="1018227" cy="369332"/>
          </a:xfrm>
          <a:prstGeom prst="rect">
            <a:avLst/>
          </a:prstGeom>
        </p:spPr>
        <p:txBody>
          <a:bodyPr wrap="none">
            <a:spAutoFit/>
          </a:bodyPr>
          <a:lstStyle/>
          <a:p>
            <a:r>
              <a:rPr lang="en-US" dirty="0"/>
              <a:t>Slide #</a:t>
            </a:r>
            <a:fld id="{2A28E078-F7F4-43BC-9D7C-0F16F2729841}" type="slidenum">
              <a:rPr lang="en-US"/>
              <a:pPr/>
              <a:t>11</a:t>
            </a:fld>
            <a:endParaRPr lang="en-US" dirty="0"/>
          </a:p>
        </p:txBody>
      </p:sp>
    </p:spTree>
    <p:extLst>
      <p:ext uri="{BB962C8B-B14F-4D97-AF65-F5344CB8AC3E}">
        <p14:creationId xmlns:p14="http://schemas.microsoft.com/office/powerpoint/2010/main" val="1454880265"/>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977" y="391809"/>
            <a:ext cx="8822400" cy="1143000"/>
          </a:xfrm>
        </p:spPr>
        <p:txBody>
          <a:bodyPr/>
          <a:lstStyle/>
          <a:p>
            <a:pPr algn="l"/>
            <a:r>
              <a:rPr lang="en-US" sz="2800" dirty="0" smtClean="0">
                <a:solidFill>
                  <a:srgbClr val="C00000"/>
                </a:solidFill>
                <a:latin typeface="Lucida Calligraphy" panose="03010101010101010101" pitchFamily="66" charset="0"/>
              </a:rPr>
              <a:t>             </a:t>
            </a:r>
            <a:r>
              <a:rPr lang="en-US" sz="2400" dirty="0" smtClean="0">
                <a:solidFill>
                  <a:srgbClr val="FF0000"/>
                </a:solidFill>
                <a:latin typeface="Arial" panose="020B0604020202020204" pitchFamily="34" charset="0"/>
                <a:cs typeface="Arial" panose="020B0604020202020204" pitchFamily="34" charset="0"/>
              </a:rPr>
              <a:t>Responses </a:t>
            </a:r>
            <a:r>
              <a:rPr lang="en-US" sz="2400" dirty="0">
                <a:solidFill>
                  <a:srgbClr val="FF0000"/>
                </a:solidFill>
                <a:latin typeface="Arial" panose="020B0604020202020204" pitchFamily="34" charset="0"/>
                <a:cs typeface="Arial" panose="020B0604020202020204" pitchFamily="34" charset="0"/>
              </a:rPr>
              <a:t>to Questions</a:t>
            </a:r>
            <a:r>
              <a:rPr lang="en-US" sz="2400" dirty="0" smtClean="0">
                <a:solidFill>
                  <a:srgbClr val="C00000"/>
                </a:solidFill>
                <a:latin typeface="Arial" panose="020B0604020202020204" pitchFamily="34" charset="0"/>
                <a:cs typeface="Arial" panose="020B0604020202020204" pitchFamily="34" charset="0"/>
              </a:rPr>
              <a:t>  </a:t>
            </a:r>
            <a:r>
              <a:rPr lang="en-US" sz="2800" dirty="0" smtClean="0">
                <a:solidFill>
                  <a:srgbClr val="C00000"/>
                </a:solidFill>
                <a:latin typeface="Lucida Calligraphy" panose="03010101010101010101" pitchFamily="66" charset="0"/>
              </a:rPr>
              <a:t/>
            </a:r>
            <a:br>
              <a:rPr lang="en-US" sz="2800" dirty="0" smtClean="0">
                <a:solidFill>
                  <a:srgbClr val="C00000"/>
                </a:solidFill>
                <a:latin typeface="Lucida Calligraphy" panose="03010101010101010101" pitchFamily="66" charset="0"/>
              </a:rPr>
            </a:br>
            <a:r>
              <a:rPr lang="en-US" sz="2800" dirty="0">
                <a:solidFill>
                  <a:srgbClr val="C00000"/>
                </a:solidFill>
                <a:latin typeface="Lucida Calligraphy" panose="03010101010101010101" pitchFamily="66" charset="0"/>
              </a:rPr>
              <a:t/>
            </a:r>
            <a:br>
              <a:rPr lang="en-US" sz="2800" dirty="0">
                <a:solidFill>
                  <a:srgbClr val="C00000"/>
                </a:solidFill>
                <a:latin typeface="Lucida Calligraphy" panose="03010101010101010101" pitchFamily="66" charset="0"/>
              </a:rPr>
            </a:br>
            <a:r>
              <a:rPr lang="en-US" sz="2800" dirty="0" smtClean="0">
                <a:solidFill>
                  <a:srgbClr val="C00000"/>
                </a:solidFill>
                <a:latin typeface="Lucida Calligraphy" panose="03010101010101010101" pitchFamily="66" charset="0"/>
              </a:rPr>
              <a:t> </a:t>
            </a:r>
            <a:r>
              <a:rPr lang="en-US" sz="2800" dirty="0">
                <a:solidFill>
                  <a:srgbClr val="C00000"/>
                </a:solidFill>
                <a:latin typeface="Lucida Calligraphy" panose="03010101010101010101" pitchFamily="66" charset="0"/>
              </a:rPr>
              <a:t/>
            </a:r>
            <a:br>
              <a:rPr lang="en-US" sz="2800" dirty="0">
                <a:solidFill>
                  <a:srgbClr val="C00000"/>
                </a:solidFill>
                <a:latin typeface="Lucida Calligraphy" panose="03010101010101010101" pitchFamily="66" charset="0"/>
              </a:rPr>
            </a:br>
            <a:r>
              <a:rPr lang="en-US" sz="2000" b="0" i="1" dirty="0">
                <a:latin typeface="Calibri" panose="020F0502020204030204" pitchFamily="34" charset="0"/>
                <a:cs typeface="Calibri" panose="020F0502020204030204" pitchFamily="34" charset="0"/>
              </a:rPr>
              <a:t>13.  Is my agency’s staffing plan or organizational chart necessary </a:t>
            </a:r>
            <a:r>
              <a:rPr lang="en-US" sz="2000" b="0" i="1" dirty="0" smtClean="0">
                <a:latin typeface="Calibri" panose="020F0502020204030204" pitchFamily="34" charset="0"/>
                <a:cs typeface="Calibri" panose="020F0502020204030204" pitchFamily="34" charset="0"/>
              </a:rPr>
              <a:t>information in my provider application? </a:t>
            </a:r>
            <a:br>
              <a:rPr lang="en-US" sz="2000" b="0" i="1" dirty="0" smtClean="0">
                <a:latin typeface="Calibri" panose="020F0502020204030204" pitchFamily="34" charset="0"/>
                <a:cs typeface="Calibri" panose="020F0502020204030204" pitchFamily="34" charset="0"/>
              </a:rPr>
            </a:br>
            <a:r>
              <a:rPr lang="en-US" sz="2000" b="0" dirty="0" smtClean="0">
                <a:latin typeface="Calibri" panose="020F0502020204030204" pitchFamily="34" charset="0"/>
                <a:cs typeface="Calibri" panose="020F0502020204030204" pitchFamily="34" charset="0"/>
              </a:rPr>
              <a:t>Yes</a:t>
            </a:r>
            <a:r>
              <a:rPr lang="en-US" sz="2000" b="0" dirty="0">
                <a:latin typeface="Calibri" panose="020F0502020204030204" pitchFamily="34" charset="0"/>
                <a:cs typeface="Calibri" panose="020F0502020204030204" pitchFamily="34" charset="0"/>
              </a:rPr>
              <a:t>.  </a:t>
            </a:r>
            <a:r>
              <a:rPr lang="en-US" sz="2000" b="0" dirty="0" smtClean="0">
                <a:latin typeface="Calibri" panose="020F0502020204030204" pitchFamily="34" charset="0"/>
                <a:cs typeface="Calibri" panose="020F0502020204030204" pitchFamily="34" charset="0"/>
              </a:rPr>
              <a:t>DDA needs this information to determine your agency’s capacity to render services to waiver participants. In addition to consideration of this information, DDA will also </a:t>
            </a:r>
            <a:r>
              <a:rPr lang="en-US" sz="2000" b="0" dirty="0">
                <a:latin typeface="Calibri" panose="020F0502020204030204" pitchFamily="34" charset="0"/>
                <a:cs typeface="Calibri" panose="020F0502020204030204" pitchFamily="34" charset="0"/>
              </a:rPr>
              <a:t>consider how many participants are currently receiving </a:t>
            </a:r>
            <a:r>
              <a:rPr lang="en-US" sz="2000" b="0" dirty="0" smtClean="0">
                <a:latin typeface="Calibri" panose="020F0502020204030204" pitchFamily="34" charset="0"/>
                <a:cs typeface="Calibri" panose="020F0502020204030204" pitchFamily="34" charset="0"/>
              </a:rPr>
              <a:t>the services </a:t>
            </a:r>
            <a:r>
              <a:rPr lang="en-US" sz="2000" b="0" dirty="0">
                <a:latin typeface="Calibri" panose="020F0502020204030204" pitchFamily="34" charset="0"/>
                <a:cs typeface="Calibri" panose="020F0502020204030204" pitchFamily="34" charset="0"/>
              </a:rPr>
              <a:t>and the additional </a:t>
            </a:r>
            <a:r>
              <a:rPr lang="en-US" sz="2000" b="0" dirty="0" smtClean="0">
                <a:latin typeface="Calibri" panose="020F0502020204030204" pitchFamily="34" charset="0"/>
                <a:cs typeface="Calibri" panose="020F0502020204030204" pitchFamily="34" charset="0"/>
              </a:rPr>
              <a:t>number of participants for which the services are proposed.  </a:t>
            </a:r>
            <a:br>
              <a:rPr lang="en-US" sz="2000" b="0" dirty="0" smtClean="0">
                <a:latin typeface="Calibri" panose="020F0502020204030204" pitchFamily="34" charset="0"/>
                <a:cs typeface="Calibri" panose="020F0502020204030204" pitchFamily="34" charset="0"/>
              </a:rPr>
            </a:br>
            <a:r>
              <a:rPr lang="en-US" sz="2000" b="0" dirty="0" smtClean="0">
                <a:latin typeface="Calibri" panose="020F0502020204030204" pitchFamily="34" charset="0"/>
                <a:cs typeface="Calibri" panose="020F0502020204030204" pitchFamily="34" charset="0"/>
              </a:rPr>
              <a:t> </a:t>
            </a:r>
            <a:r>
              <a:rPr lang="en-US" sz="2000" dirty="0" smtClean="0">
                <a:solidFill>
                  <a:srgbClr val="C00000"/>
                </a:solidFill>
                <a:latin typeface="Lucida Calligraphy" panose="03010101010101010101" pitchFamily="66" charset="0"/>
              </a:rPr>
              <a:t>         </a:t>
            </a:r>
            <a:r>
              <a:rPr lang="en-US" sz="2000" dirty="0" smtClean="0">
                <a:solidFill>
                  <a:srgbClr val="C00000"/>
                </a:solidFill>
                <a:latin typeface="Calibri" panose="020F0502020204030204" pitchFamily="34" charset="0"/>
                <a:cs typeface="Calibri" panose="020F0502020204030204" pitchFamily="34" charset="0"/>
              </a:rPr>
              <a:t/>
            </a:r>
            <a:br>
              <a:rPr lang="en-US" sz="2000" dirty="0" smtClean="0">
                <a:solidFill>
                  <a:srgbClr val="C00000"/>
                </a:solidFill>
                <a:latin typeface="Calibri" panose="020F0502020204030204" pitchFamily="34" charset="0"/>
                <a:cs typeface="Calibri" panose="020F0502020204030204" pitchFamily="34" charset="0"/>
              </a:rPr>
            </a:br>
            <a:r>
              <a:rPr lang="en-US" sz="2000" b="0" i="1" dirty="0" smtClean="0">
                <a:solidFill>
                  <a:schemeClr val="tx1"/>
                </a:solidFill>
                <a:latin typeface="Calibri" panose="020F0502020204030204" pitchFamily="34" charset="0"/>
                <a:cs typeface="Calibri" panose="020F0502020204030204" pitchFamily="34" charset="0"/>
              </a:rPr>
              <a:t>14.  Can a criminal history check from CJIS be accepted for a CEO or Executive Director or a provider’s first line managers if DDA’s Agency Authorization and/or ORI numbers were not used?</a:t>
            </a:r>
            <a:br>
              <a:rPr lang="en-US" sz="2000" b="0" i="1" dirty="0" smtClean="0">
                <a:solidFill>
                  <a:schemeClr val="tx1"/>
                </a:solidFill>
                <a:latin typeface="Calibri" panose="020F0502020204030204" pitchFamily="34" charset="0"/>
                <a:cs typeface="Calibri" panose="020F0502020204030204" pitchFamily="34" charset="0"/>
              </a:rPr>
            </a:br>
            <a:r>
              <a:rPr lang="en-US" sz="2000" b="0" dirty="0" smtClean="0">
                <a:solidFill>
                  <a:schemeClr val="tx1"/>
                </a:solidFill>
                <a:latin typeface="Calibri" panose="020F0502020204030204" pitchFamily="34" charset="0"/>
                <a:cs typeface="Calibri" panose="020F0502020204030204" pitchFamily="34" charset="0"/>
              </a:rPr>
              <a:t>No.  Use of these numbers ensure that DDA receives updated report information from CJIS on an ongoing basis.</a:t>
            </a:r>
            <a:br>
              <a:rPr lang="en-US" sz="2000" b="0" dirty="0" smtClean="0">
                <a:solidFill>
                  <a:schemeClr val="tx1"/>
                </a:solidFill>
                <a:latin typeface="Calibri" panose="020F0502020204030204" pitchFamily="34" charset="0"/>
                <a:cs typeface="Calibri" panose="020F0502020204030204" pitchFamily="34" charset="0"/>
              </a:rPr>
            </a:br>
            <a:r>
              <a:rPr lang="en-US" sz="2000" b="0" dirty="0">
                <a:solidFill>
                  <a:schemeClr val="tx1"/>
                </a:solidFill>
                <a:latin typeface="Calibri" panose="020F0502020204030204" pitchFamily="34" charset="0"/>
                <a:cs typeface="Calibri" panose="020F0502020204030204" pitchFamily="34" charset="0"/>
              </a:rPr>
              <a:t/>
            </a:r>
            <a:br>
              <a:rPr lang="en-US" sz="2000" b="0" dirty="0">
                <a:solidFill>
                  <a:schemeClr val="tx1"/>
                </a:solidFill>
                <a:latin typeface="Calibri" panose="020F0502020204030204" pitchFamily="34" charset="0"/>
                <a:cs typeface="Calibri" panose="020F0502020204030204" pitchFamily="34" charset="0"/>
              </a:rPr>
            </a:br>
            <a:r>
              <a:rPr lang="en-US" sz="2000" dirty="0"/>
              <a:t/>
            </a:r>
            <a:br>
              <a:rPr lang="en-US" sz="2000" dirty="0"/>
            </a:br>
            <a:endParaRPr lang="en-US" sz="2400" b="0" i="1" dirty="0">
              <a:solidFill>
                <a:schemeClr val="tx1"/>
              </a:solidFill>
              <a:latin typeface="+mn-lt"/>
            </a:endParaRPr>
          </a:p>
        </p:txBody>
      </p:sp>
      <p:sp>
        <p:nvSpPr>
          <p:cNvPr id="4" name="Rectangle 3">
            <a:extLst>
              <a:ext uri="{FF2B5EF4-FFF2-40B4-BE49-F238E27FC236}">
                <a16:creationId xmlns:a16="http://schemas.microsoft.com/office/drawing/2014/main" xmlns="" id="{8A539117-CF59-43C3-9A43-F06E36BA6EEE}"/>
              </a:ext>
            </a:extLst>
          </p:cNvPr>
          <p:cNvSpPr/>
          <p:nvPr/>
        </p:nvSpPr>
        <p:spPr>
          <a:xfrm>
            <a:off x="294977" y="6257082"/>
            <a:ext cx="1018227" cy="369332"/>
          </a:xfrm>
          <a:prstGeom prst="rect">
            <a:avLst/>
          </a:prstGeom>
        </p:spPr>
        <p:txBody>
          <a:bodyPr wrap="none">
            <a:spAutoFit/>
          </a:bodyPr>
          <a:lstStyle/>
          <a:p>
            <a:r>
              <a:rPr lang="en-US" dirty="0"/>
              <a:t>Slide #</a:t>
            </a:r>
            <a:fld id="{2A28E078-F7F4-43BC-9D7C-0F16F2729841}" type="slidenum">
              <a:rPr lang="en-US"/>
              <a:pPr/>
              <a:t>12</a:t>
            </a:fld>
            <a:endParaRPr lang="en-US" dirty="0"/>
          </a:p>
        </p:txBody>
      </p:sp>
    </p:spTree>
    <p:extLst>
      <p:ext uri="{BB962C8B-B14F-4D97-AF65-F5344CB8AC3E}">
        <p14:creationId xmlns:p14="http://schemas.microsoft.com/office/powerpoint/2010/main" val="224214594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977" y="391809"/>
            <a:ext cx="8822400" cy="1143000"/>
          </a:xfrm>
        </p:spPr>
        <p:txBody>
          <a:bodyPr/>
          <a:lstStyle/>
          <a:p>
            <a:pPr algn="l"/>
            <a:r>
              <a:rPr lang="en-US" sz="2800" dirty="0" smtClean="0">
                <a:solidFill>
                  <a:srgbClr val="C00000"/>
                </a:solidFill>
                <a:latin typeface="Arial" panose="020B0604020202020204" pitchFamily="34" charset="0"/>
                <a:cs typeface="Arial" panose="020B0604020202020204" pitchFamily="34" charset="0"/>
              </a:rPr>
              <a:t>             </a:t>
            </a:r>
            <a:r>
              <a:rPr lang="en-US" sz="2400" dirty="0" smtClean="0">
                <a:solidFill>
                  <a:srgbClr val="FF0000"/>
                </a:solidFill>
                <a:latin typeface="Arial" panose="020B0604020202020204" pitchFamily="34" charset="0"/>
                <a:cs typeface="Arial" panose="020B0604020202020204" pitchFamily="34" charset="0"/>
              </a:rPr>
              <a:t>Responses </a:t>
            </a:r>
            <a:r>
              <a:rPr lang="en-US" sz="2400" dirty="0">
                <a:solidFill>
                  <a:srgbClr val="FF0000"/>
                </a:solidFill>
                <a:latin typeface="Arial" panose="020B0604020202020204" pitchFamily="34" charset="0"/>
                <a:cs typeface="Arial" panose="020B0604020202020204" pitchFamily="34" charset="0"/>
              </a:rPr>
              <a:t>to Questions</a:t>
            </a:r>
            <a:r>
              <a:rPr lang="en-US" sz="2400" dirty="0" smtClean="0">
                <a:solidFill>
                  <a:srgbClr val="C00000"/>
                </a:solidFill>
                <a:latin typeface="Arial" panose="020B0604020202020204" pitchFamily="34" charset="0"/>
                <a:cs typeface="Arial" panose="020B0604020202020204" pitchFamily="34" charset="0"/>
              </a:rPr>
              <a:t>  </a:t>
            </a:r>
            <a:r>
              <a:rPr lang="en-US" sz="2800" dirty="0" smtClean="0">
                <a:solidFill>
                  <a:srgbClr val="C00000"/>
                </a:solidFill>
                <a:latin typeface="Lucida Calligraphy" panose="03010101010101010101" pitchFamily="66" charset="0"/>
              </a:rPr>
              <a:t/>
            </a:r>
            <a:br>
              <a:rPr lang="en-US" sz="2800" dirty="0" smtClean="0">
                <a:solidFill>
                  <a:srgbClr val="C00000"/>
                </a:solidFill>
                <a:latin typeface="Lucida Calligraphy" panose="03010101010101010101" pitchFamily="66" charset="0"/>
              </a:rPr>
            </a:br>
            <a:r>
              <a:rPr lang="en-US" sz="2800" dirty="0">
                <a:solidFill>
                  <a:srgbClr val="C00000"/>
                </a:solidFill>
                <a:latin typeface="Lucida Calligraphy" panose="03010101010101010101" pitchFamily="66" charset="0"/>
              </a:rPr>
              <a:t/>
            </a:r>
            <a:br>
              <a:rPr lang="en-US" sz="2800" dirty="0">
                <a:solidFill>
                  <a:srgbClr val="C00000"/>
                </a:solidFill>
                <a:latin typeface="Lucida Calligraphy" panose="03010101010101010101" pitchFamily="66" charset="0"/>
              </a:rPr>
            </a:br>
            <a:r>
              <a:rPr lang="en-US" sz="2800" dirty="0" smtClean="0">
                <a:solidFill>
                  <a:srgbClr val="C00000"/>
                </a:solidFill>
                <a:latin typeface="Lucida Calligraphy" panose="03010101010101010101" pitchFamily="66" charset="0"/>
              </a:rPr>
              <a:t> </a:t>
            </a:r>
            <a:r>
              <a:rPr lang="en-US" sz="2000" b="0" dirty="0">
                <a:solidFill>
                  <a:schemeClr val="tx1"/>
                </a:solidFill>
                <a:latin typeface="Calibri" panose="020F0502020204030204" pitchFamily="34" charset="0"/>
                <a:cs typeface="Calibri" panose="020F0502020204030204" pitchFamily="34" charset="0"/>
              </a:rPr>
              <a:t/>
            </a:r>
            <a:br>
              <a:rPr lang="en-US" sz="2000" b="0" dirty="0">
                <a:solidFill>
                  <a:schemeClr val="tx1"/>
                </a:solidFill>
                <a:latin typeface="Calibri" panose="020F0502020204030204" pitchFamily="34" charset="0"/>
                <a:cs typeface="Calibri" panose="020F0502020204030204" pitchFamily="34" charset="0"/>
              </a:rPr>
            </a:br>
            <a:r>
              <a:rPr lang="en-US" sz="2000" b="0" i="1" dirty="0" smtClean="0">
                <a:solidFill>
                  <a:schemeClr val="tx1"/>
                </a:solidFill>
                <a:latin typeface="Calibri" panose="020F0502020204030204" pitchFamily="34" charset="0"/>
                <a:cs typeface="Calibri" panose="020F0502020204030204" pitchFamily="34" charset="0"/>
              </a:rPr>
              <a:t>15. </a:t>
            </a:r>
            <a:r>
              <a:rPr lang="en-US" sz="2000" b="0" i="1" dirty="0" smtClean="0">
                <a:latin typeface="Calibri" panose="020F0502020204030204" pitchFamily="34" charset="0"/>
                <a:cs typeface="Calibri" panose="020F0502020204030204" pitchFamily="34" charset="0"/>
              </a:rPr>
              <a:t>Should </a:t>
            </a:r>
            <a:r>
              <a:rPr lang="en-US" sz="2000" b="0" i="1" dirty="0">
                <a:latin typeface="Calibri" panose="020F0502020204030204" pitchFamily="34" charset="0"/>
                <a:cs typeface="Calibri" panose="020F0502020204030204" pitchFamily="34" charset="0"/>
              </a:rPr>
              <a:t>I</a:t>
            </a:r>
            <a:r>
              <a:rPr lang="en-US" sz="2000" b="0" i="1" dirty="0" smtClean="0">
                <a:latin typeface="Calibri" panose="020F0502020204030204" pitchFamily="34" charset="0"/>
                <a:cs typeface="Calibri" panose="020F0502020204030204" pitchFamily="34" charset="0"/>
              </a:rPr>
              <a:t> update my agency’s program service plan (PSP) to include the new services in which I am seeking approval?  </a:t>
            </a:r>
            <a:br>
              <a:rPr lang="en-US" sz="2000" b="0" i="1" dirty="0" smtClean="0">
                <a:latin typeface="Calibri" panose="020F0502020204030204" pitchFamily="34" charset="0"/>
                <a:cs typeface="Calibri" panose="020F0502020204030204" pitchFamily="34" charset="0"/>
              </a:rPr>
            </a:br>
            <a:r>
              <a:rPr lang="en-US" sz="2000" b="0" dirty="0" smtClean="0">
                <a:latin typeface="Calibri" panose="020F0502020204030204" pitchFamily="34" charset="0"/>
                <a:cs typeface="Calibri" panose="020F0502020204030204" pitchFamily="34" charset="0"/>
              </a:rPr>
              <a:t>Yes, your agency’s PSP should include all of the services which will be rendered and it must comply with requirements in COMAR 10.22.02.08 and those in the DDA Provider Application.</a:t>
            </a:r>
            <a:r>
              <a:rPr lang="en-US" sz="2000" b="0" i="1" dirty="0" smtClean="0">
                <a:latin typeface="Calibri" panose="020F0502020204030204" pitchFamily="34" charset="0"/>
                <a:cs typeface="Calibri" panose="020F0502020204030204" pitchFamily="34" charset="0"/>
              </a:rPr>
              <a:t/>
            </a:r>
            <a:br>
              <a:rPr lang="en-US" sz="2000" b="0" i="1" dirty="0" smtClean="0">
                <a:latin typeface="Calibri" panose="020F0502020204030204" pitchFamily="34" charset="0"/>
                <a:cs typeface="Calibri" panose="020F0502020204030204" pitchFamily="34" charset="0"/>
              </a:rPr>
            </a:br>
            <a:r>
              <a:rPr lang="en-US" sz="2000" b="0" i="1" dirty="0">
                <a:latin typeface="Calibri" panose="020F0502020204030204" pitchFamily="34" charset="0"/>
                <a:cs typeface="Calibri" panose="020F0502020204030204" pitchFamily="34" charset="0"/>
              </a:rPr>
              <a:t/>
            </a:r>
            <a:br>
              <a:rPr lang="en-US" sz="2000" b="0" i="1" dirty="0">
                <a:latin typeface="Calibri" panose="020F0502020204030204" pitchFamily="34" charset="0"/>
                <a:cs typeface="Calibri" panose="020F0502020204030204" pitchFamily="34" charset="0"/>
              </a:rPr>
            </a:br>
            <a:r>
              <a:rPr lang="en-US" sz="2000" b="0" i="1" dirty="0" smtClean="0">
                <a:latin typeface="Calibri" panose="020F0502020204030204" pitchFamily="34" charset="0"/>
                <a:cs typeface="Calibri" panose="020F0502020204030204" pitchFamily="34" charset="0"/>
              </a:rPr>
              <a:t>16.  Will DDA staff complete my Medical Assistance Provider re-enrollment using the new billing codes once I am approved by DDA to render services in DDA’s Waivers?</a:t>
            </a:r>
            <a:r>
              <a:rPr lang="en-US" sz="2000" b="0" i="1" dirty="0">
                <a:latin typeface="Calibri" panose="020F0502020204030204" pitchFamily="34" charset="0"/>
                <a:cs typeface="Calibri" panose="020F0502020204030204" pitchFamily="34" charset="0"/>
              </a:rPr>
              <a:t> </a:t>
            </a:r>
            <a:r>
              <a:rPr lang="en-US" sz="2000" b="0" i="1" dirty="0" smtClean="0">
                <a:latin typeface="Calibri" panose="020F0502020204030204" pitchFamily="34" charset="0"/>
                <a:cs typeface="Calibri" panose="020F0502020204030204" pitchFamily="34" charset="0"/>
              </a:rPr>
              <a:t> </a:t>
            </a:r>
            <a:r>
              <a:rPr lang="en-US" sz="2000" b="0" dirty="0" smtClean="0">
                <a:latin typeface="Calibri" panose="020F0502020204030204" pitchFamily="34" charset="0"/>
                <a:cs typeface="Calibri" panose="020F0502020204030204" pitchFamily="34" charset="0"/>
              </a:rPr>
              <a:t>Yes if the following is met:</a:t>
            </a:r>
            <a:br>
              <a:rPr lang="en-US" sz="2000" b="0" dirty="0" smtClean="0">
                <a:latin typeface="Calibri" panose="020F0502020204030204" pitchFamily="34" charset="0"/>
                <a:cs typeface="Calibri" panose="020F0502020204030204" pitchFamily="34" charset="0"/>
              </a:rPr>
            </a:br>
            <a:r>
              <a:rPr lang="en-US" sz="2000" b="0" dirty="0" smtClean="0">
                <a:latin typeface="Calibri" panose="020F0502020204030204" pitchFamily="34" charset="0"/>
                <a:cs typeface="Calibri" panose="020F0502020204030204" pitchFamily="34" charset="0"/>
              </a:rPr>
              <a:t>a.  You have been approved by DDA to render specific services which are identified in your approval letter;</a:t>
            </a:r>
            <a:br>
              <a:rPr lang="en-US" sz="2000" b="0" dirty="0" smtClean="0">
                <a:latin typeface="Calibri" panose="020F0502020204030204" pitchFamily="34" charset="0"/>
                <a:cs typeface="Calibri" panose="020F0502020204030204" pitchFamily="34" charset="0"/>
              </a:rPr>
            </a:br>
            <a:r>
              <a:rPr lang="en-US" sz="2000" b="0" dirty="0" smtClean="0">
                <a:latin typeface="Calibri" panose="020F0502020204030204" pitchFamily="34" charset="0"/>
                <a:cs typeface="Calibri" panose="020F0502020204030204" pitchFamily="34" charset="0"/>
              </a:rPr>
              <a:t>b. </a:t>
            </a:r>
            <a:r>
              <a:rPr lang="en-US" sz="2000" b="0" dirty="0">
                <a:latin typeface="Calibri" panose="020F0502020204030204" pitchFamily="34" charset="0"/>
                <a:cs typeface="Calibri" panose="020F0502020204030204" pitchFamily="34" charset="0"/>
              </a:rPr>
              <a:t>Y</a:t>
            </a:r>
            <a:r>
              <a:rPr lang="en-US" sz="2000" b="0" dirty="0" smtClean="0">
                <a:latin typeface="Calibri" panose="020F0502020204030204" pitchFamily="34" charset="0"/>
                <a:cs typeface="Calibri" panose="020F0502020204030204" pitchFamily="34" charset="0"/>
              </a:rPr>
              <a:t>ou or your agency currently has a Medical Assistance Provider Number; and</a:t>
            </a:r>
            <a:br>
              <a:rPr lang="en-US" sz="2000" b="0" dirty="0" smtClean="0">
                <a:latin typeface="Calibri" panose="020F0502020204030204" pitchFamily="34" charset="0"/>
                <a:cs typeface="Calibri" panose="020F0502020204030204" pitchFamily="34" charset="0"/>
              </a:rPr>
            </a:br>
            <a:r>
              <a:rPr lang="en-US" sz="2000" b="0" dirty="0" smtClean="0">
                <a:latin typeface="Calibri" panose="020F0502020204030204" pitchFamily="34" charset="0"/>
                <a:cs typeface="Calibri" panose="020F0502020204030204" pitchFamily="34" charset="0"/>
              </a:rPr>
              <a:t>c.  Your agency has a current licensed issued by the OHCQ for facility operated services.  </a:t>
            </a:r>
            <a:r>
              <a:rPr lang="en-US" sz="2000" dirty="0"/>
              <a:t/>
            </a:r>
            <a:br>
              <a:rPr lang="en-US" sz="2000" dirty="0"/>
            </a:br>
            <a:r>
              <a:rPr lang="en-US" sz="2000" dirty="0"/>
              <a:t> </a:t>
            </a:r>
            <a:br>
              <a:rPr lang="en-US" sz="2000" dirty="0"/>
            </a:br>
            <a:endParaRPr lang="en-US" sz="2400" b="0" dirty="0">
              <a:solidFill>
                <a:schemeClr val="tx1"/>
              </a:solidFill>
              <a:latin typeface="+mn-lt"/>
            </a:endParaRPr>
          </a:p>
        </p:txBody>
      </p:sp>
      <p:sp>
        <p:nvSpPr>
          <p:cNvPr id="4" name="Rectangle 3">
            <a:extLst>
              <a:ext uri="{FF2B5EF4-FFF2-40B4-BE49-F238E27FC236}">
                <a16:creationId xmlns:a16="http://schemas.microsoft.com/office/drawing/2014/main" xmlns="" id="{8A539117-CF59-43C3-9A43-F06E36BA6EEE}"/>
              </a:ext>
            </a:extLst>
          </p:cNvPr>
          <p:cNvSpPr/>
          <p:nvPr/>
        </p:nvSpPr>
        <p:spPr>
          <a:xfrm>
            <a:off x="294977" y="6257082"/>
            <a:ext cx="1018227" cy="369332"/>
          </a:xfrm>
          <a:prstGeom prst="rect">
            <a:avLst/>
          </a:prstGeom>
        </p:spPr>
        <p:txBody>
          <a:bodyPr wrap="none">
            <a:spAutoFit/>
          </a:bodyPr>
          <a:lstStyle/>
          <a:p>
            <a:r>
              <a:rPr lang="en-US" dirty="0"/>
              <a:t>Slide #</a:t>
            </a:r>
            <a:fld id="{2A28E078-F7F4-43BC-9D7C-0F16F2729841}" type="slidenum">
              <a:rPr lang="en-US"/>
              <a:pPr/>
              <a:t>13</a:t>
            </a:fld>
            <a:endParaRPr lang="en-US" dirty="0"/>
          </a:p>
        </p:txBody>
      </p:sp>
    </p:spTree>
    <p:extLst>
      <p:ext uri="{BB962C8B-B14F-4D97-AF65-F5344CB8AC3E}">
        <p14:creationId xmlns:p14="http://schemas.microsoft.com/office/powerpoint/2010/main" val="536367629"/>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xmlns="" id="{89C78F11-B1F1-465D-9DC9-12F58B2711B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81200" y="1904999"/>
            <a:ext cx="4724400" cy="407678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6B21A429-DA2E-44DC-9EA4-09C2ADB0C6EC}"/>
              </a:ext>
            </a:extLst>
          </p:cNvPr>
          <p:cNvSpPr/>
          <p:nvPr/>
        </p:nvSpPr>
        <p:spPr>
          <a:xfrm>
            <a:off x="294977" y="6257082"/>
            <a:ext cx="1018227" cy="369332"/>
          </a:xfrm>
          <a:prstGeom prst="rect">
            <a:avLst/>
          </a:prstGeom>
        </p:spPr>
        <p:txBody>
          <a:bodyPr wrap="none">
            <a:spAutoFit/>
          </a:bodyPr>
          <a:lstStyle/>
          <a:p>
            <a:r>
              <a:rPr lang="en-US" dirty="0"/>
              <a:t>Slide #</a:t>
            </a:r>
            <a:fld id="{2A28E078-F7F4-43BC-9D7C-0F16F2729841}" type="slidenum">
              <a:rPr lang="en-US"/>
              <a:pPr/>
              <a:t>14</a:t>
            </a:fld>
            <a:endParaRPr lang="en-US" dirty="0"/>
          </a:p>
        </p:txBody>
      </p:sp>
      <p:sp>
        <p:nvSpPr>
          <p:cNvPr id="2" name="TextBox 1">
            <a:extLst>
              <a:ext uri="{FF2B5EF4-FFF2-40B4-BE49-F238E27FC236}">
                <a16:creationId xmlns:a16="http://schemas.microsoft.com/office/drawing/2014/main" xmlns="" id="{9AC2A58B-DA8C-4F88-8B62-7AD4870D23C4}"/>
              </a:ext>
            </a:extLst>
          </p:cNvPr>
          <p:cNvSpPr txBox="1"/>
          <p:nvPr/>
        </p:nvSpPr>
        <p:spPr>
          <a:xfrm>
            <a:off x="1313204" y="381000"/>
            <a:ext cx="5257800" cy="461665"/>
          </a:xfrm>
          <a:prstGeom prst="rect">
            <a:avLst/>
          </a:prstGeom>
          <a:noFill/>
        </p:spPr>
        <p:txBody>
          <a:bodyPr wrap="square" rtlCol="0">
            <a:spAutoFit/>
          </a:bodyPr>
          <a:lstStyle/>
          <a:p>
            <a:pPr algn="ctr"/>
            <a:r>
              <a:rPr lang="en-US" sz="2400" b="1" dirty="0" smtClean="0">
                <a:solidFill>
                  <a:srgbClr val="C00000"/>
                </a:solidFill>
                <a:latin typeface="+mn-lt"/>
              </a:rPr>
              <a:t>Additional Questions</a:t>
            </a:r>
            <a:endParaRPr lang="en-US" sz="2400" b="1" dirty="0">
              <a:solidFill>
                <a:srgbClr val="C00000"/>
              </a:solidFill>
              <a:latin typeface="+mn-lt"/>
            </a:endParaRPr>
          </a:p>
        </p:txBody>
      </p:sp>
    </p:spTree>
    <p:extLst>
      <p:ext uri="{BB962C8B-B14F-4D97-AF65-F5344CB8AC3E}">
        <p14:creationId xmlns:p14="http://schemas.microsoft.com/office/powerpoint/2010/main" val="225209223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80D593-716A-4BE9-A720-5427629C9D21}"/>
              </a:ext>
            </a:extLst>
          </p:cNvPr>
          <p:cNvSpPr>
            <a:spLocks noGrp="1"/>
          </p:cNvSpPr>
          <p:nvPr>
            <p:ph type="title"/>
          </p:nvPr>
        </p:nvSpPr>
        <p:spPr>
          <a:xfrm>
            <a:off x="152400" y="228600"/>
            <a:ext cx="8686800" cy="685800"/>
          </a:xfrm>
        </p:spPr>
        <p:txBody>
          <a:bodyPr/>
          <a:lstStyle/>
          <a:p>
            <a:pPr algn="l"/>
            <a:r>
              <a:rPr lang="en-US" sz="2400" dirty="0" smtClean="0">
                <a:solidFill>
                  <a:schemeClr val="tx1"/>
                </a:solidFill>
                <a:latin typeface="Lucida Calligraphy" panose="03010101010101010101" pitchFamily="66" charset="0"/>
              </a:rPr>
              <a:t>               </a:t>
            </a:r>
            <a:r>
              <a:rPr lang="en-US" sz="2400" dirty="0" smtClean="0">
                <a:solidFill>
                  <a:srgbClr val="FF0000"/>
                </a:solidFill>
                <a:latin typeface="Arial" panose="020B0604020202020204" pitchFamily="34" charset="0"/>
                <a:cs typeface="Arial" panose="020B0604020202020204" pitchFamily="34" charset="0"/>
              </a:rPr>
              <a:t>Responses to Questions  </a:t>
            </a:r>
            <a:r>
              <a:rPr lang="en-US" sz="2400" dirty="0" smtClean="0">
                <a:solidFill>
                  <a:schemeClr val="tx1"/>
                </a:solidFill>
                <a:latin typeface="Lucida Calligraphy" panose="03010101010101010101" pitchFamily="66" charset="0"/>
              </a:rPr>
              <a:t/>
            </a:r>
            <a:br>
              <a:rPr lang="en-US" sz="2400" dirty="0" smtClean="0">
                <a:solidFill>
                  <a:schemeClr val="tx1"/>
                </a:solidFill>
                <a:latin typeface="Lucida Calligraphy" panose="03010101010101010101" pitchFamily="66" charset="0"/>
              </a:rPr>
            </a:br>
            <a:r>
              <a:rPr lang="en-US" sz="2400" dirty="0" smtClean="0">
                <a:solidFill>
                  <a:schemeClr val="tx1"/>
                </a:solidFill>
                <a:latin typeface="Lucida Calligraphy" panose="03010101010101010101" pitchFamily="66" charset="0"/>
              </a:rPr>
              <a:t/>
            </a:r>
            <a:br>
              <a:rPr lang="en-US" sz="2400" dirty="0" smtClean="0">
                <a:solidFill>
                  <a:schemeClr val="tx1"/>
                </a:solidFill>
                <a:latin typeface="Lucida Calligraphy" panose="03010101010101010101" pitchFamily="66" charset="0"/>
              </a:rPr>
            </a:br>
            <a:r>
              <a:rPr lang="en-US" sz="2400" dirty="0" smtClean="0">
                <a:solidFill>
                  <a:schemeClr val="tx1"/>
                </a:solidFill>
                <a:latin typeface="Lucida Calligraphy" panose="03010101010101010101" pitchFamily="66" charset="0"/>
              </a:rPr>
              <a:t/>
            </a:r>
            <a:br>
              <a:rPr lang="en-US" sz="2400" dirty="0" smtClean="0">
                <a:solidFill>
                  <a:schemeClr val="tx1"/>
                </a:solidFill>
                <a:latin typeface="Lucida Calligraphy" panose="03010101010101010101" pitchFamily="66" charset="0"/>
              </a:rPr>
            </a:br>
            <a:r>
              <a:rPr lang="en-US" sz="1800" b="0" i="1" dirty="0" smtClean="0">
                <a:solidFill>
                  <a:schemeClr val="tx1"/>
                </a:solidFill>
                <a:latin typeface="Calibri" panose="020F0502020204030204" pitchFamily="34" charset="0"/>
                <a:cs typeface="Calibri" panose="020F0502020204030204" pitchFamily="34" charset="0"/>
              </a:rPr>
              <a:t>1.</a:t>
            </a:r>
            <a:r>
              <a:rPr lang="en-US" sz="1800" b="0" i="1" dirty="0" smtClean="0">
                <a:latin typeface="Calibri" panose="020F0502020204030204" pitchFamily="34" charset="0"/>
                <a:cs typeface="Calibri" panose="020F0502020204030204" pitchFamily="34" charset="0"/>
              </a:rPr>
              <a:t>  What application form should be used for an applicant who is applying for a </a:t>
            </a:r>
            <a:br>
              <a:rPr lang="en-US" sz="1800" b="0" i="1" dirty="0" smtClean="0">
                <a:latin typeface="Calibri" panose="020F0502020204030204" pitchFamily="34" charset="0"/>
                <a:cs typeface="Calibri" panose="020F0502020204030204" pitchFamily="34" charset="0"/>
              </a:rPr>
            </a:br>
            <a:r>
              <a:rPr lang="en-US" sz="1800" b="0" i="1" dirty="0">
                <a:latin typeface="Calibri" panose="020F0502020204030204" pitchFamily="34" charset="0"/>
                <a:cs typeface="Calibri" panose="020F0502020204030204" pitchFamily="34" charset="0"/>
              </a:rPr>
              <a:t> </a:t>
            </a:r>
            <a:r>
              <a:rPr lang="en-US" sz="1800" b="0" i="1" dirty="0" smtClean="0">
                <a:latin typeface="Calibri" panose="020F0502020204030204" pitchFamily="34" charset="0"/>
                <a:cs typeface="Calibri" panose="020F0502020204030204" pitchFamily="34" charset="0"/>
              </a:rPr>
              <a:t>    DDA license for the first time?</a:t>
            </a:r>
            <a:br>
              <a:rPr lang="en-US" sz="1800" b="0" i="1" dirty="0" smtClean="0">
                <a:latin typeface="Calibri" panose="020F0502020204030204" pitchFamily="34" charset="0"/>
                <a:cs typeface="Calibri" panose="020F0502020204030204" pitchFamily="34" charset="0"/>
              </a:rPr>
            </a:br>
            <a:r>
              <a:rPr lang="en-US" sz="1800" b="0" i="1" dirty="0">
                <a:latin typeface="Calibri" panose="020F0502020204030204" pitchFamily="34" charset="0"/>
                <a:cs typeface="Calibri" panose="020F0502020204030204" pitchFamily="34" charset="0"/>
              </a:rPr>
              <a:t> </a:t>
            </a:r>
            <a:r>
              <a:rPr lang="en-US" sz="1800" b="0" i="1" dirty="0" smtClean="0">
                <a:latin typeface="Calibri" panose="020F0502020204030204" pitchFamily="34" charset="0"/>
                <a:cs typeface="Calibri" panose="020F0502020204030204" pitchFamily="34" charset="0"/>
              </a:rPr>
              <a:t>    </a:t>
            </a:r>
            <a:r>
              <a:rPr lang="en-US" sz="1800" b="0" dirty="0" smtClean="0">
                <a:latin typeface="Calibri" panose="020F0502020204030204" pitchFamily="34" charset="0"/>
                <a:cs typeface="Calibri" panose="020F0502020204030204" pitchFamily="34" charset="0"/>
              </a:rPr>
              <a:t>Please use the DDA Provider Application, revision date February 27, 2018, and other</a:t>
            </a:r>
            <a:br>
              <a:rPr lang="en-US" sz="1800" b="0" dirty="0" smtClean="0">
                <a:latin typeface="Calibri" panose="020F0502020204030204" pitchFamily="34" charset="0"/>
                <a:cs typeface="Calibri" panose="020F0502020204030204" pitchFamily="34" charset="0"/>
              </a:rPr>
            </a:br>
            <a:r>
              <a:rPr lang="en-US" sz="1800" b="0" dirty="0">
                <a:latin typeface="Calibri" panose="020F0502020204030204" pitchFamily="34" charset="0"/>
                <a:cs typeface="Calibri" panose="020F0502020204030204" pitchFamily="34" charset="0"/>
              </a:rPr>
              <a:t> </a:t>
            </a:r>
            <a:r>
              <a:rPr lang="en-US" sz="1800" b="0" dirty="0" smtClean="0">
                <a:latin typeface="Calibri" panose="020F0502020204030204" pitchFamily="34" charset="0"/>
                <a:cs typeface="Calibri" panose="020F0502020204030204" pitchFamily="34" charset="0"/>
              </a:rPr>
              <a:t>    applicable forms which are posted on </a:t>
            </a:r>
            <a:r>
              <a:rPr lang="en-US" sz="1800" b="0" dirty="0">
                <a:latin typeface="Calibri" panose="020F0502020204030204" pitchFamily="34" charset="0"/>
                <a:cs typeface="Calibri" panose="020F0502020204030204" pitchFamily="34" charset="0"/>
              </a:rPr>
              <a:t>DDA’s website </a:t>
            </a:r>
            <a:r>
              <a:rPr lang="en-US" sz="1800" b="0" dirty="0" smtClean="0">
                <a:latin typeface="Calibri" panose="020F0502020204030204" pitchFamily="34" charset="0"/>
                <a:cs typeface="Calibri" panose="020F0502020204030204" pitchFamily="34" charset="0"/>
              </a:rPr>
              <a:t>at  </a:t>
            </a:r>
            <a:br>
              <a:rPr lang="en-US" sz="1800" b="0" dirty="0" smtClean="0">
                <a:latin typeface="Calibri" panose="020F0502020204030204" pitchFamily="34" charset="0"/>
                <a:cs typeface="Calibri" panose="020F0502020204030204" pitchFamily="34" charset="0"/>
              </a:rPr>
            </a:br>
            <a:r>
              <a:rPr lang="en-US" sz="1800" b="0" dirty="0">
                <a:latin typeface="Calibri" panose="020F0502020204030204" pitchFamily="34" charset="0"/>
                <a:cs typeface="Calibri" panose="020F0502020204030204" pitchFamily="34" charset="0"/>
              </a:rPr>
              <a:t> </a:t>
            </a:r>
            <a:r>
              <a:rPr lang="en-US" sz="1800" b="0" dirty="0" smtClean="0">
                <a:latin typeface="Calibri" panose="020F0502020204030204" pitchFamily="34" charset="0"/>
                <a:cs typeface="Calibri" panose="020F0502020204030204" pitchFamily="34" charset="0"/>
              </a:rPr>
              <a:t>    </a:t>
            </a:r>
            <a:r>
              <a:rPr lang="en-US" sz="1800" b="0" dirty="0" smtClean="0">
                <a:solidFill>
                  <a:srgbClr val="0070C0"/>
                </a:solidFill>
                <a:latin typeface="Calibri" panose="020F0502020204030204" pitchFamily="34" charset="0"/>
                <a:cs typeface="Calibri" panose="020F0502020204030204" pitchFamily="34" charset="0"/>
              </a:rPr>
              <a:t>dda.health.maryland.gov/Pages/providers.aspx.</a:t>
            </a:r>
            <a:r>
              <a:rPr lang="en-US" sz="1800" b="0" dirty="0" smtClean="0">
                <a:latin typeface="Calibri" panose="020F0502020204030204" pitchFamily="34" charset="0"/>
                <a:cs typeface="Calibri" panose="020F0502020204030204" pitchFamily="34" charset="0"/>
              </a:rPr>
              <a:t/>
            </a:r>
            <a:br>
              <a:rPr lang="en-US" sz="1800" b="0" dirty="0" smtClean="0">
                <a:latin typeface="Calibri" panose="020F0502020204030204" pitchFamily="34" charset="0"/>
                <a:cs typeface="Calibri" panose="020F0502020204030204" pitchFamily="34" charset="0"/>
              </a:rPr>
            </a:br>
            <a:r>
              <a:rPr lang="en-US" sz="1800" b="0" i="1" dirty="0">
                <a:latin typeface="Calibri" panose="020F0502020204030204" pitchFamily="34" charset="0"/>
                <a:cs typeface="Calibri" panose="020F0502020204030204" pitchFamily="34" charset="0"/>
              </a:rPr>
              <a:t/>
            </a:r>
            <a:br>
              <a:rPr lang="en-US" sz="1800" b="0" i="1" dirty="0">
                <a:latin typeface="Calibri" panose="020F0502020204030204" pitchFamily="34" charset="0"/>
                <a:cs typeface="Calibri" panose="020F0502020204030204" pitchFamily="34" charset="0"/>
              </a:rPr>
            </a:br>
            <a:r>
              <a:rPr lang="en-US" sz="1800" b="0" i="1" dirty="0" smtClean="0">
                <a:latin typeface="Calibri" panose="020F0502020204030204" pitchFamily="34" charset="0"/>
                <a:cs typeface="Calibri" panose="020F0502020204030204" pitchFamily="34" charset="0"/>
              </a:rPr>
              <a:t>2.  Should I use the current DDA Provider Application when completing my license </a:t>
            </a:r>
            <a:br>
              <a:rPr lang="en-US" sz="1800" b="0" i="1" dirty="0" smtClean="0">
                <a:latin typeface="Calibri" panose="020F0502020204030204" pitchFamily="34" charset="0"/>
                <a:cs typeface="Calibri" panose="020F0502020204030204" pitchFamily="34" charset="0"/>
              </a:rPr>
            </a:br>
            <a:r>
              <a:rPr lang="en-US" sz="1800" b="0" i="1" dirty="0">
                <a:latin typeface="Calibri" panose="020F0502020204030204" pitchFamily="34" charset="0"/>
                <a:cs typeface="Calibri" panose="020F0502020204030204" pitchFamily="34" charset="0"/>
              </a:rPr>
              <a:t> </a:t>
            </a:r>
            <a:r>
              <a:rPr lang="en-US" sz="1800" b="0" i="1" dirty="0" smtClean="0">
                <a:latin typeface="Calibri" panose="020F0502020204030204" pitchFamily="34" charset="0"/>
                <a:cs typeface="Calibri" panose="020F0502020204030204" pitchFamily="34" charset="0"/>
              </a:rPr>
              <a:t>     renewal?</a:t>
            </a:r>
            <a:br>
              <a:rPr lang="en-US" sz="1800" b="0" i="1" dirty="0" smtClean="0">
                <a:latin typeface="Calibri" panose="020F0502020204030204" pitchFamily="34" charset="0"/>
                <a:cs typeface="Calibri" panose="020F0502020204030204" pitchFamily="34" charset="0"/>
              </a:rPr>
            </a:br>
            <a:r>
              <a:rPr lang="en-US" sz="1800" b="0" i="1" dirty="0">
                <a:latin typeface="Calibri" panose="020F0502020204030204" pitchFamily="34" charset="0"/>
                <a:cs typeface="Calibri" panose="020F0502020204030204" pitchFamily="34" charset="0"/>
              </a:rPr>
              <a:t> </a:t>
            </a:r>
            <a:r>
              <a:rPr lang="en-US" sz="1800" b="0" i="1" dirty="0" smtClean="0">
                <a:latin typeface="Calibri" panose="020F0502020204030204" pitchFamily="34" charset="0"/>
                <a:cs typeface="Calibri" panose="020F0502020204030204" pitchFamily="34" charset="0"/>
              </a:rPr>
              <a:t>     </a:t>
            </a:r>
            <a:r>
              <a:rPr lang="en-US" sz="1800" b="0" dirty="0" smtClean="0">
                <a:latin typeface="Calibri" panose="020F0502020204030204" pitchFamily="34" charset="0"/>
                <a:cs typeface="Calibri" panose="020F0502020204030204" pitchFamily="34" charset="0"/>
              </a:rPr>
              <a:t>Yes, the current DDA Provider Application is the official application for providers’ </a:t>
            </a:r>
            <a:br>
              <a:rPr lang="en-US" sz="1800" b="0" dirty="0" smtClean="0">
                <a:latin typeface="Calibri" panose="020F0502020204030204" pitchFamily="34" charset="0"/>
                <a:cs typeface="Calibri" panose="020F0502020204030204" pitchFamily="34" charset="0"/>
              </a:rPr>
            </a:br>
            <a:r>
              <a:rPr lang="en-US" sz="1800" b="0" dirty="0">
                <a:latin typeface="Calibri" panose="020F0502020204030204" pitchFamily="34" charset="0"/>
                <a:cs typeface="Calibri" panose="020F0502020204030204" pitchFamily="34" charset="0"/>
              </a:rPr>
              <a:t> </a:t>
            </a:r>
            <a:r>
              <a:rPr lang="en-US" sz="1800" b="0" dirty="0" smtClean="0">
                <a:latin typeface="Calibri" panose="020F0502020204030204" pitchFamily="34" charset="0"/>
                <a:cs typeface="Calibri" panose="020F0502020204030204" pitchFamily="34" charset="0"/>
              </a:rPr>
              <a:t>      license renewals along with the forms listed below.  These forms are also posted on </a:t>
            </a:r>
            <a:br>
              <a:rPr lang="en-US" sz="1800" b="0" dirty="0" smtClean="0">
                <a:latin typeface="Calibri" panose="020F0502020204030204" pitchFamily="34" charset="0"/>
                <a:cs typeface="Calibri" panose="020F0502020204030204" pitchFamily="34" charset="0"/>
              </a:rPr>
            </a:br>
            <a:r>
              <a:rPr lang="en-US" sz="1800" b="0" dirty="0">
                <a:latin typeface="Calibri" panose="020F0502020204030204" pitchFamily="34" charset="0"/>
                <a:cs typeface="Calibri" panose="020F0502020204030204" pitchFamily="34" charset="0"/>
              </a:rPr>
              <a:t> </a:t>
            </a:r>
            <a:r>
              <a:rPr lang="en-US" sz="1800" b="0" dirty="0" smtClean="0">
                <a:latin typeface="Calibri" panose="020F0502020204030204" pitchFamily="34" charset="0"/>
                <a:cs typeface="Calibri" panose="020F0502020204030204" pitchFamily="34" charset="0"/>
              </a:rPr>
              <a:t>      DDA’s website.  In addition to the current application, please complete and submit the</a:t>
            </a:r>
            <a:br>
              <a:rPr lang="en-US" sz="1800" b="0" dirty="0" smtClean="0">
                <a:latin typeface="Calibri" panose="020F0502020204030204" pitchFamily="34" charset="0"/>
                <a:cs typeface="Calibri" panose="020F0502020204030204" pitchFamily="34" charset="0"/>
              </a:rPr>
            </a:br>
            <a:r>
              <a:rPr lang="en-US" sz="1800" b="0" dirty="0">
                <a:latin typeface="Calibri" panose="020F0502020204030204" pitchFamily="34" charset="0"/>
                <a:cs typeface="Calibri" panose="020F0502020204030204" pitchFamily="34" charset="0"/>
              </a:rPr>
              <a:t> </a:t>
            </a:r>
            <a:r>
              <a:rPr lang="en-US" sz="1800" b="0" dirty="0" smtClean="0">
                <a:latin typeface="Calibri" panose="020F0502020204030204" pitchFamily="34" charset="0"/>
                <a:cs typeface="Calibri" panose="020F0502020204030204" pitchFamily="34" charset="0"/>
              </a:rPr>
              <a:t>      following along with your provider  application:</a:t>
            </a:r>
            <a:br>
              <a:rPr lang="en-US" sz="1800" b="0" dirty="0" smtClean="0">
                <a:latin typeface="Calibri" panose="020F0502020204030204" pitchFamily="34" charset="0"/>
                <a:cs typeface="Calibri" panose="020F0502020204030204" pitchFamily="34" charset="0"/>
              </a:rPr>
            </a:br>
            <a:r>
              <a:rPr lang="en-US" sz="2000" b="0" dirty="0">
                <a:latin typeface="Calibri" panose="020F0502020204030204" pitchFamily="34" charset="0"/>
                <a:cs typeface="Calibri" panose="020F0502020204030204" pitchFamily="34" charset="0"/>
              </a:rPr>
              <a:t> </a:t>
            </a:r>
            <a:r>
              <a:rPr lang="en-US" sz="2000" b="0" dirty="0" smtClean="0">
                <a:latin typeface="Calibri" panose="020F0502020204030204" pitchFamily="34" charset="0"/>
                <a:cs typeface="Calibri" panose="020F0502020204030204" pitchFamily="34" charset="0"/>
              </a:rPr>
              <a:t>       </a:t>
            </a:r>
            <a:r>
              <a:rPr lang="en-US" sz="1800" b="0" dirty="0" smtClean="0">
                <a:latin typeface="Calibri" panose="020F0502020204030204" pitchFamily="34" charset="0"/>
                <a:cs typeface="Calibri" panose="020F0502020204030204" pitchFamily="34" charset="0"/>
              </a:rPr>
              <a:t>a.  Staff Criminal History form;</a:t>
            </a:r>
            <a:br>
              <a:rPr lang="en-US" sz="1800" b="0" dirty="0" smtClean="0">
                <a:latin typeface="Calibri" panose="020F0502020204030204" pitchFamily="34" charset="0"/>
                <a:cs typeface="Calibri" panose="020F0502020204030204" pitchFamily="34" charset="0"/>
              </a:rPr>
            </a:br>
            <a:r>
              <a:rPr lang="en-US" sz="1800" b="0" dirty="0">
                <a:latin typeface="Calibri" panose="020F0502020204030204" pitchFamily="34" charset="0"/>
                <a:cs typeface="Calibri" panose="020F0502020204030204" pitchFamily="34" charset="0"/>
              </a:rPr>
              <a:t> </a:t>
            </a:r>
            <a:r>
              <a:rPr lang="en-US" sz="1800" b="0" dirty="0" smtClean="0">
                <a:latin typeface="Calibri" panose="020F0502020204030204" pitchFamily="34" charset="0"/>
                <a:cs typeface="Calibri" panose="020F0502020204030204" pitchFamily="34" charset="0"/>
              </a:rPr>
              <a:t>       b.  Staff Training form;</a:t>
            </a:r>
            <a:br>
              <a:rPr lang="en-US" sz="1800" b="0" dirty="0" smtClean="0">
                <a:latin typeface="Calibri" panose="020F0502020204030204" pitchFamily="34" charset="0"/>
                <a:cs typeface="Calibri" panose="020F0502020204030204" pitchFamily="34" charset="0"/>
              </a:rPr>
            </a:br>
            <a:r>
              <a:rPr lang="en-US" sz="1800" b="0" dirty="0">
                <a:latin typeface="Calibri" panose="020F0502020204030204" pitchFamily="34" charset="0"/>
                <a:cs typeface="Calibri" panose="020F0502020204030204" pitchFamily="34" charset="0"/>
              </a:rPr>
              <a:t> </a:t>
            </a:r>
            <a:r>
              <a:rPr lang="en-US" sz="1800" b="0" dirty="0" smtClean="0">
                <a:latin typeface="Calibri" panose="020F0502020204030204" pitchFamily="34" charset="0"/>
                <a:cs typeface="Calibri" panose="020F0502020204030204" pitchFamily="34" charset="0"/>
              </a:rPr>
              <a:t>       c.  Governing Body/Board of Directors form;</a:t>
            </a:r>
            <a:br>
              <a:rPr lang="en-US" sz="1800" b="0" dirty="0" smtClean="0">
                <a:latin typeface="Calibri" panose="020F0502020204030204" pitchFamily="34" charset="0"/>
                <a:cs typeface="Calibri" panose="020F0502020204030204" pitchFamily="34" charset="0"/>
              </a:rPr>
            </a:br>
            <a:r>
              <a:rPr lang="en-US" sz="1800" b="0" dirty="0">
                <a:latin typeface="Calibri" panose="020F0502020204030204" pitchFamily="34" charset="0"/>
                <a:cs typeface="Calibri" panose="020F0502020204030204" pitchFamily="34" charset="0"/>
              </a:rPr>
              <a:t> </a:t>
            </a:r>
            <a:r>
              <a:rPr lang="en-US" sz="1800" b="0" dirty="0" smtClean="0">
                <a:latin typeface="Calibri" panose="020F0502020204030204" pitchFamily="34" charset="0"/>
                <a:cs typeface="Calibri" panose="020F0502020204030204" pitchFamily="34" charset="0"/>
              </a:rPr>
              <a:t>       d.  </a:t>
            </a:r>
            <a:r>
              <a:rPr lang="en-US" sz="1800" b="0" dirty="0">
                <a:latin typeface="Calibri" panose="020F0502020204030204" pitchFamily="34" charset="0"/>
                <a:cs typeface="Calibri" panose="020F0502020204030204" pitchFamily="34" charset="0"/>
              </a:rPr>
              <a:t>Policies and </a:t>
            </a:r>
            <a:r>
              <a:rPr lang="en-US" sz="1800" b="0" dirty="0" smtClean="0">
                <a:latin typeface="Calibri" panose="020F0502020204030204" pitchFamily="34" charset="0"/>
                <a:cs typeface="Calibri" panose="020F0502020204030204" pitchFamily="34" charset="0"/>
              </a:rPr>
              <a:t>Procedures; and</a:t>
            </a:r>
            <a:br>
              <a:rPr lang="en-US" sz="1800" b="0" dirty="0" smtClean="0">
                <a:latin typeface="Calibri" panose="020F0502020204030204" pitchFamily="34" charset="0"/>
                <a:cs typeface="Calibri" panose="020F0502020204030204" pitchFamily="34" charset="0"/>
              </a:rPr>
            </a:br>
            <a:r>
              <a:rPr lang="en-US" sz="1800" b="0" dirty="0" smtClean="0">
                <a:latin typeface="Calibri" panose="020F0502020204030204" pitchFamily="34" charset="0"/>
                <a:cs typeface="Calibri" panose="020F0502020204030204" pitchFamily="34" charset="0"/>
              </a:rPr>
              <a:t>        e.  List of Licensed Site Locations form.</a:t>
            </a:r>
            <a:br>
              <a:rPr lang="en-US" sz="1800" b="0" dirty="0" smtClean="0">
                <a:latin typeface="Calibri" panose="020F0502020204030204" pitchFamily="34" charset="0"/>
                <a:cs typeface="Calibri" panose="020F0502020204030204" pitchFamily="34" charset="0"/>
              </a:rPr>
            </a:br>
            <a:r>
              <a:rPr lang="en-US" sz="2000" b="0" i="1" dirty="0">
                <a:latin typeface="Calibri" panose="020F0502020204030204" pitchFamily="34" charset="0"/>
                <a:cs typeface="Calibri" panose="020F0502020204030204" pitchFamily="34" charset="0"/>
              </a:rPr>
              <a:t/>
            </a:r>
            <a:br>
              <a:rPr lang="en-US" sz="2000" b="0" i="1" dirty="0">
                <a:latin typeface="Calibri" panose="020F0502020204030204" pitchFamily="34" charset="0"/>
                <a:cs typeface="Calibri" panose="020F0502020204030204" pitchFamily="34" charset="0"/>
              </a:rPr>
            </a:br>
            <a:r>
              <a:rPr lang="en-US" sz="2000" b="0" i="1" dirty="0" smtClean="0">
                <a:latin typeface="Calibri" panose="020F0502020204030204" pitchFamily="34" charset="0"/>
                <a:cs typeface="Calibri" panose="020F0502020204030204" pitchFamily="34" charset="0"/>
              </a:rPr>
              <a:t/>
            </a:r>
            <a:br>
              <a:rPr lang="en-US" sz="2000" b="0" i="1" dirty="0" smtClean="0">
                <a:latin typeface="Calibri" panose="020F0502020204030204" pitchFamily="34" charset="0"/>
                <a:cs typeface="Calibri" panose="020F0502020204030204" pitchFamily="34" charset="0"/>
              </a:rPr>
            </a:br>
            <a:r>
              <a:rPr lang="en-US" sz="2000" b="0" i="1" dirty="0">
                <a:latin typeface="Calibri" panose="020F0502020204030204" pitchFamily="34" charset="0"/>
                <a:cs typeface="Calibri" panose="020F0502020204030204" pitchFamily="34" charset="0"/>
              </a:rPr>
              <a:t> </a:t>
            </a:r>
            <a:r>
              <a:rPr lang="en-US" sz="2000" b="0" i="1" dirty="0" smtClean="0">
                <a:latin typeface="Calibri" panose="020F0502020204030204" pitchFamily="34" charset="0"/>
                <a:cs typeface="Calibri" panose="020F0502020204030204" pitchFamily="34" charset="0"/>
              </a:rPr>
              <a:t>       </a:t>
            </a:r>
            <a:br>
              <a:rPr lang="en-US" sz="2000" b="0" i="1" dirty="0" smtClean="0">
                <a:latin typeface="Calibri" panose="020F0502020204030204" pitchFamily="34" charset="0"/>
                <a:cs typeface="Calibri" panose="020F0502020204030204" pitchFamily="34" charset="0"/>
              </a:rPr>
            </a:br>
            <a:r>
              <a:rPr lang="en-US" sz="2000" b="0" dirty="0">
                <a:latin typeface="Calibri" panose="020F0502020204030204" pitchFamily="34" charset="0"/>
                <a:cs typeface="Calibri" panose="020F0502020204030204" pitchFamily="34" charset="0"/>
              </a:rPr>
              <a:t/>
            </a:r>
            <a:br>
              <a:rPr lang="en-US" sz="2000" b="0" dirty="0">
                <a:latin typeface="Calibri" panose="020F0502020204030204" pitchFamily="34" charset="0"/>
                <a:cs typeface="Calibri" panose="020F0502020204030204" pitchFamily="34" charset="0"/>
              </a:rPr>
            </a:br>
            <a:r>
              <a:rPr lang="en-US" sz="1800" dirty="0" smtClean="0">
                <a:solidFill>
                  <a:schemeClr val="tx1"/>
                </a:solidFill>
                <a:latin typeface="Arial" panose="020B0604020202020204" pitchFamily="34" charset="0"/>
                <a:cs typeface="Arial" panose="020B0604020202020204" pitchFamily="34" charset="0"/>
              </a:rPr>
              <a:t/>
            </a:r>
            <a:br>
              <a:rPr lang="en-US" sz="1800" dirty="0" smtClean="0">
                <a:solidFill>
                  <a:schemeClr val="tx1"/>
                </a:solidFill>
                <a:latin typeface="Arial" panose="020B0604020202020204" pitchFamily="34" charset="0"/>
                <a:cs typeface="Arial" panose="020B0604020202020204" pitchFamily="34" charset="0"/>
              </a:rPr>
            </a:br>
            <a:r>
              <a:rPr lang="en-US" sz="1800" dirty="0" smtClean="0">
                <a:solidFill>
                  <a:schemeClr val="tx1"/>
                </a:solidFill>
                <a:latin typeface="Arial" panose="020B0604020202020204" pitchFamily="34" charset="0"/>
                <a:cs typeface="Arial" panose="020B0604020202020204" pitchFamily="34" charset="0"/>
              </a:rPr>
              <a:t/>
            </a:r>
            <a:br>
              <a:rPr lang="en-US" sz="1800" dirty="0" smtClean="0">
                <a:solidFill>
                  <a:schemeClr val="tx1"/>
                </a:solidFill>
                <a:latin typeface="Arial" panose="020B0604020202020204" pitchFamily="34" charset="0"/>
                <a:cs typeface="Arial" panose="020B0604020202020204" pitchFamily="34" charset="0"/>
              </a:rPr>
            </a:br>
            <a:r>
              <a:rPr lang="en-US" sz="1800" b="0" dirty="0"/>
              <a:t/>
            </a:r>
            <a:br>
              <a:rPr lang="en-US" sz="1800" b="0" dirty="0"/>
            </a:br>
            <a:endParaRPr lang="en-US" sz="1800" dirty="0">
              <a:solidFill>
                <a:schemeClr val="tx1"/>
              </a:solidFill>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xmlns="" id="{16E2421F-7434-4744-BF0F-C6E4EA0CE5D5}"/>
              </a:ext>
            </a:extLst>
          </p:cNvPr>
          <p:cNvSpPr/>
          <p:nvPr/>
        </p:nvSpPr>
        <p:spPr>
          <a:xfrm>
            <a:off x="294977" y="6257082"/>
            <a:ext cx="1018227" cy="369332"/>
          </a:xfrm>
          <a:prstGeom prst="rect">
            <a:avLst/>
          </a:prstGeom>
        </p:spPr>
        <p:txBody>
          <a:bodyPr wrap="none">
            <a:spAutoFit/>
          </a:bodyPr>
          <a:lstStyle/>
          <a:p>
            <a:r>
              <a:rPr lang="en-US" dirty="0"/>
              <a:t>Slide #</a:t>
            </a:r>
            <a:fld id="{2A28E078-F7F4-43BC-9D7C-0F16F2729841}" type="slidenum">
              <a:rPr lang="en-US"/>
              <a:pPr/>
              <a:t>2</a:t>
            </a:fld>
            <a:endParaRPr lang="en-US" dirty="0"/>
          </a:p>
        </p:txBody>
      </p:sp>
    </p:spTree>
    <p:extLst>
      <p:ext uri="{BB962C8B-B14F-4D97-AF65-F5344CB8AC3E}">
        <p14:creationId xmlns:p14="http://schemas.microsoft.com/office/powerpoint/2010/main" val="2614486644"/>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2C142B-C12C-445E-A17E-0B1B03CCA171}"/>
              </a:ext>
            </a:extLst>
          </p:cNvPr>
          <p:cNvSpPr>
            <a:spLocks noGrp="1"/>
          </p:cNvSpPr>
          <p:nvPr>
            <p:ph type="title"/>
          </p:nvPr>
        </p:nvSpPr>
        <p:spPr>
          <a:xfrm>
            <a:off x="152400" y="0"/>
            <a:ext cx="8763000" cy="838200"/>
          </a:xfrm>
        </p:spPr>
        <p:txBody>
          <a:bodyPr/>
          <a:lstStyle/>
          <a:p>
            <a:pPr algn="l"/>
            <a:r>
              <a:rPr lang="en-US" sz="2400" dirty="0" smtClean="0">
                <a:solidFill>
                  <a:schemeClr val="tx1"/>
                </a:solidFill>
                <a:latin typeface="Lucida Calligraphy" panose="03010101010101010101" pitchFamily="66" charset="0"/>
              </a:rPr>
              <a:t>                     </a:t>
            </a:r>
            <a:r>
              <a:rPr lang="en-US" sz="2400" dirty="0" smtClean="0">
                <a:solidFill>
                  <a:srgbClr val="FF0000"/>
                </a:solidFill>
                <a:latin typeface="+mn-lt"/>
              </a:rPr>
              <a:t>Responses </a:t>
            </a:r>
            <a:r>
              <a:rPr lang="en-US" sz="2400" dirty="0">
                <a:solidFill>
                  <a:srgbClr val="FF0000"/>
                </a:solidFill>
                <a:latin typeface="+mn-lt"/>
              </a:rPr>
              <a:t>to Questions</a:t>
            </a:r>
            <a:r>
              <a:rPr lang="en-US" sz="2400" dirty="0" smtClean="0">
                <a:solidFill>
                  <a:schemeClr val="tx1"/>
                </a:solidFill>
                <a:latin typeface="Lucida Calligraphy" panose="03010101010101010101" pitchFamily="66" charset="0"/>
              </a:rPr>
              <a:t/>
            </a:r>
            <a:br>
              <a:rPr lang="en-US" sz="2400" dirty="0" smtClean="0">
                <a:solidFill>
                  <a:schemeClr val="tx1"/>
                </a:solidFill>
                <a:latin typeface="Lucida Calligraphy" panose="03010101010101010101" pitchFamily="66" charset="0"/>
              </a:rPr>
            </a:br>
            <a:r>
              <a:rPr lang="en-US" sz="2400" dirty="0">
                <a:solidFill>
                  <a:schemeClr val="tx1"/>
                </a:solidFill>
                <a:latin typeface="Lucida Calligraphy" panose="03010101010101010101" pitchFamily="66" charset="0"/>
              </a:rPr>
              <a:t/>
            </a:r>
            <a:br>
              <a:rPr lang="en-US" sz="2400" dirty="0">
                <a:solidFill>
                  <a:schemeClr val="tx1"/>
                </a:solidFill>
                <a:latin typeface="Lucida Calligraphy" panose="03010101010101010101" pitchFamily="66" charset="0"/>
              </a:rPr>
            </a:br>
            <a:r>
              <a:rPr lang="en-US" sz="2400" dirty="0" smtClean="0">
                <a:solidFill>
                  <a:schemeClr val="tx1"/>
                </a:solidFill>
                <a:latin typeface="Lucida Calligraphy" panose="03010101010101010101" pitchFamily="66" charset="0"/>
              </a:rPr>
              <a:t/>
            </a:r>
            <a:br>
              <a:rPr lang="en-US" sz="2400" dirty="0" smtClean="0">
                <a:solidFill>
                  <a:schemeClr val="tx1"/>
                </a:solidFill>
                <a:latin typeface="Lucida Calligraphy" panose="03010101010101010101" pitchFamily="66" charset="0"/>
              </a:rPr>
            </a:br>
            <a:r>
              <a:rPr lang="en-US" sz="2000" b="0" dirty="0" smtClean="0">
                <a:latin typeface="Calibri" panose="020F0502020204030204" pitchFamily="34" charset="0"/>
                <a:cs typeface="Calibri" panose="020F0502020204030204" pitchFamily="34" charset="0"/>
              </a:rPr>
              <a:t>You </a:t>
            </a:r>
            <a:r>
              <a:rPr lang="en-US" sz="2000" b="0" dirty="0">
                <a:latin typeface="Calibri" panose="020F0502020204030204" pitchFamily="34" charset="0"/>
                <a:cs typeface="Calibri" panose="020F0502020204030204" pitchFamily="34" charset="0"/>
              </a:rPr>
              <a:t>should also </a:t>
            </a:r>
            <a:r>
              <a:rPr lang="en-US" sz="2000" b="0" dirty="0" smtClean="0">
                <a:latin typeface="Calibri" panose="020F0502020204030204" pitchFamily="34" charset="0"/>
                <a:cs typeface="Calibri" panose="020F0502020204030204" pitchFamily="34" charset="0"/>
              </a:rPr>
              <a:t>complete the OHCDS Application form and Addendum for a Current License, as applicable.</a:t>
            </a:r>
            <a:br>
              <a:rPr lang="en-US" sz="2000" b="0" dirty="0" smtClean="0">
                <a:latin typeface="Calibri" panose="020F0502020204030204" pitchFamily="34" charset="0"/>
                <a:cs typeface="Calibri" panose="020F0502020204030204" pitchFamily="34" charset="0"/>
              </a:rPr>
            </a:br>
            <a:r>
              <a:rPr lang="en-US" sz="2000" b="0" dirty="0">
                <a:latin typeface="Calibri" panose="020F0502020204030204" pitchFamily="34" charset="0"/>
                <a:cs typeface="Calibri" panose="020F0502020204030204" pitchFamily="34" charset="0"/>
              </a:rPr>
              <a:t/>
            </a:r>
            <a:br>
              <a:rPr lang="en-US" sz="2000" b="0" dirty="0">
                <a:latin typeface="Calibri" panose="020F0502020204030204" pitchFamily="34" charset="0"/>
                <a:cs typeface="Calibri" panose="020F0502020204030204" pitchFamily="34" charset="0"/>
              </a:rPr>
            </a:br>
            <a:r>
              <a:rPr lang="en-US" sz="2000" b="0" dirty="0" smtClean="0">
                <a:latin typeface="Calibri" panose="020F0502020204030204" pitchFamily="34" charset="0"/>
                <a:cs typeface="Calibri" panose="020F0502020204030204" pitchFamily="34" charset="0"/>
              </a:rPr>
              <a:t>*All initial and renewal</a:t>
            </a:r>
            <a:r>
              <a:rPr lang="en-US" sz="2000" b="0" dirty="0">
                <a:latin typeface="Calibri" panose="020F0502020204030204" pitchFamily="34" charset="0"/>
                <a:cs typeface="Calibri" panose="020F0502020204030204" pitchFamily="34" charset="0"/>
              </a:rPr>
              <a:t> </a:t>
            </a:r>
            <a:r>
              <a:rPr lang="en-US" sz="2000" b="0" dirty="0" smtClean="0">
                <a:latin typeface="Calibri" panose="020F0502020204030204" pitchFamily="34" charset="0"/>
                <a:cs typeface="Calibri" panose="020F0502020204030204" pitchFamily="34" charset="0"/>
              </a:rPr>
              <a:t>applicants must also complete and submit the Provider Agreement to Conditions of Participation and the Provider Checklist forms.  </a:t>
            </a:r>
            <a:br>
              <a:rPr lang="en-US" sz="2000" b="0" dirty="0" smtClean="0">
                <a:latin typeface="Calibri" panose="020F0502020204030204" pitchFamily="34" charset="0"/>
                <a:cs typeface="Calibri" panose="020F0502020204030204" pitchFamily="34" charset="0"/>
              </a:rPr>
            </a:br>
            <a:r>
              <a:rPr lang="en-US" sz="2000" dirty="0" smtClean="0">
                <a:solidFill>
                  <a:schemeClr val="tx1"/>
                </a:solidFill>
                <a:latin typeface="Lucida Calligraphy" panose="03010101010101010101" pitchFamily="66" charset="0"/>
              </a:rPr>
              <a:t/>
            </a:r>
            <a:br>
              <a:rPr lang="en-US" sz="2000" dirty="0" smtClean="0">
                <a:solidFill>
                  <a:schemeClr val="tx1"/>
                </a:solidFill>
                <a:latin typeface="Lucida Calligraphy" panose="03010101010101010101" pitchFamily="66" charset="0"/>
              </a:rPr>
            </a:br>
            <a:r>
              <a:rPr lang="en-US" sz="2000" b="0" i="1" dirty="0">
                <a:latin typeface="Calibri" panose="020F0502020204030204" pitchFamily="34" charset="0"/>
                <a:cs typeface="Calibri" panose="020F0502020204030204" pitchFamily="34" charset="0"/>
              </a:rPr>
              <a:t>3</a:t>
            </a:r>
            <a:r>
              <a:rPr lang="en-US" sz="2000" b="0" i="1" dirty="0" smtClean="0">
                <a:latin typeface="Calibri" panose="020F0502020204030204" pitchFamily="34" charset="0"/>
                <a:cs typeface="Calibri" panose="020F0502020204030204" pitchFamily="34" charset="0"/>
              </a:rPr>
              <a:t>.  </a:t>
            </a:r>
            <a:r>
              <a:rPr lang="en-US" sz="2000" b="0" i="1" dirty="0">
                <a:latin typeface="Calibri" panose="020F0502020204030204" pitchFamily="34" charset="0"/>
                <a:cs typeface="Calibri" panose="020F0502020204030204" pitchFamily="34" charset="0"/>
              </a:rPr>
              <a:t>Will the </a:t>
            </a:r>
            <a:r>
              <a:rPr lang="en-US" sz="2000" b="0" i="1" dirty="0" smtClean="0">
                <a:latin typeface="Calibri" panose="020F0502020204030204" pitchFamily="34" charset="0"/>
                <a:cs typeface="Calibri" panose="020F0502020204030204" pitchFamily="34" charset="0"/>
              </a:rPr>
              <a:t>next DDA </a:t>
            </a:r>
            <a:r>
              <a:rPr lang="en-US" sz="2000" b="0" i="1" dirty="0">
                <a:latin typeface="Calibri" panose="020F0502020204030204" pitchFamily="34" charset="0"/>
                <a:cs typeface="Calibri" panose="020F0502020204030204" pitchFamily="34" charset="0"/>
              </a:rPr>
              <a:t>license </a:t>
            </a:r>
            <a:r>
              <a:rPr lang="en-US" sz="2000" b="0" i="1" dirty="0" smtClean="0">
                <a:latin typeface="Calibri" panose="020F0502020204030204" pitchFamily="34" charset="0"/>
                <a:cs typeface="Calibri" panose="020F0502020204030204" pitchFamily="34" charset="0"/>
              </a:rPr>
              <a:t>issued </a:t>
            </a:r>
            <a:r>
              <a:rPr lang="en-US" sz="2000" b="0" i="1" dirty="0">
                <a:latin typeface="Calibri" panose="020F0502020204030204" pitchFamily="34" charset="0"/>
                <a:cs typeface="Calibri" panose="020F0502020204030204" pitchFamily="34" charset="0"/>
              </a:rPr>
              <a:t>by </a:t>
            </a:r>
            <a:r>
              <a:rPr lang="en-US" sz="2000" b="0" i="1" dirty="0" smtClean="0">
                <a:latin typeface="Calibri" panose="020F0502020204030204" pitchFamily="34" charset="0"/>
                <a:cs typeface="Calibri" panose="020F0502020204030204" pitchFamily="34" charset="0"/>
              </a:rPr>
              <a:t>Office of Health Care Quality </a:t>
            </a:r>
            <a:r>
              <a:rPr lang="en-US" sz="2000" b="0" i="1" dirty="0">
                <a:latin typeface="Calibri" panose="020F0502020204030204" pitchFamily="34" charset="0"/>
                <a:cs typeface="Calibri" panose="020F0502020204030204" pitchFamily="34" charset="0"/>
              </a:rPr>
              <a:t>only reflect </a:t>
            </a:r>
            <a:r>
              <a:rPr lang="en-US" sz="2000" b="0" i="1" dirty="0" smtClean="0">
                <a:latin typeface="Calibri" panose="020F0502020204030204" pitchFamily="34" charset="0"/>
                <a:cs typeface="Calibri" panose="020F0502020204030204" pitchFamily="34" charset="0"/>
              </a:rPr>
              <a:t/>
            </a:r>
            <a:br>
              <a:rPr lang="en-US" sz="2000" b="0" i="1" dirty="0" smtClean="0">
                <a:latin typeface="Calibri" panose="020F0502020204030204" pitchFamily="34" charset="0"/>
                <a:cs typeface="Calibri" panose="020F0502020204030204" pitchFamily="34" charset="0"/>
              </a:rPr>
            </a:br>
            <a:r>
              <a:rPr lang="en-US" sz="2000" b="0" i="1" dirty="0">
                <a:latin typeface="Calibri" panose="020F0502020204030204" pitchFamily="34" charset="0"/>
                <a:cs typeface="Calibri" panose="020F0502020204030204" pitchFamily="34" charset="0"/>
              </a:rPr>
              <a:t> </a:t>
            </a:r>
            <a:r>
              <a:rPr lang="en-US" sz="2000" b="0" i="1" dirty="0" smtClean="0">
                <a:latin typeface="Calibri" panose="020F0502020204030204" pitchFamily="34" charset="0"/>
                <a:cs typeface="Calibri" panose="020F0502020204030204" pitchFamily="34" charset="0"/>
              </a:rPr>
              <a:t>    those services </a:t>
            </a:r>
            <a:r>
              <a:rPr lang="en-US" sz="2000" b="0" i="1" dirty="0">
                <a:latin typeface="Calibri" panose="020F0502020204030204" pitchFamily="34" charset="0"/>
                <a:cs typeface="Calibri" panose="020F0502020204030204" pitchFamily="34" charset="0"/>
              </a:rPr>
              <a:t>which are rendered in facilities operated by providers?   </a:t>
            </a:r>
            <a:r>
              <a:rPr lang="en-US" sz="2000" b="0" i="1" dirty="0" smtClean="0">
                <a:latin typeface="Calibri" panose="020F0502020204030204" pitchFamily="34" charset="0"/>
                <a:cs typeface="Calibri" panose="020F0502020204030204" pitchFamily="34" charset="0"/>
              </a:rPr>
              <a:t/>
            </a:r>
            <a:br>
              <a:rPr lang="en-US" sz="2000" b="0" i="1" dirty="0" smtClean="0">
                <a:latin typeface="Calibri" panose="020F0502020204030204" pitchFamily="34" charset="0"/>
                <a:cs typeface="Calibri" panose="020F0502020204030204" pitchFamily="34" charset="0"/>
              </a:rPr>
            </a:br>
            <a:r>
              <a:rPr lang="en-US" sz="2000" b="0" i="1" dirty="0">
                <a:latin typeface="Calibri" panose="020F0502020204030204" pitchFamily="34" charset="0"/>
                <a:cs typeface="Calibri" panose="020F0502020204030204" pitchFamily="34" charset="0"/>
              </a:rPr>
              <a:t> </a:t>
            </a:r>
            <a:r>
              <a:rPr lang="en-US" sz="2000" b="0" i="1" dirty="0" smtClean="0">
                <a:latin typeface="Calibri" panose="020F0502020204030204" pitchFamily="34" charset="0"/>
                <a:cs typeface="Calibri" panose="020F0502020204030204" pitchFamily="34" charset="0"/>
              </a:rPr>
              <a:t>    </a:t>
            </a:r>
            <a:r>
              <a:rPr lang="en-US" sz="2000" b="0" dirty="0" smtClean="0">
                <a:latin typeface="Calibri" panose="020F0502020204030204" pitchFamily="34" charset="0"/>
                <a:cs typeface="Calibri" panose="020F0502020204030204" pitchFamily="34" charset="0"/>
              </a:rPr>
              <a:t>Yes.</a:t>
            </a:r>
            <a:br>
              <a:rPr lang="en-US" sz="2000" b="0" dirty="0" smtClean="0">
                <a:latin typeface="Calibri" panose="020F0502020204030204" pitchFamily="34" charset="0"/>
                <a:cs typeface="Calibri" panose="020F0502020204030204" pitchFamily="34" charset="0"/>
              </a:rPr>
            </a:br>
            <a:r>
              <a:rPr lang="en-US" sz="2000" b="0" dirty="0">
                <a:latin typeface="Calibri" panose="020F0502020204030204" pitchFamily="34" charset="0"/>
                <a:cs typeface="Calibri" panose="020F0502020204030204" pitchFamily="34" charset="0"/>
              </a:rPr>
              <a:t/>
            </a:r>
            <a:br>
              <a:rPr lang="en-US" sz="2000" b="0" dirty="0">
                <a:latin typeface="Calibri" panose="020F0502020204030204" pitchFamily="34" charset="0"/>
                <a:cs typeface="Calibri" panose="020F0502020204030204" pitchFamily="34" charset="0"/>
              </a:rPr>
            </a:br>
            <a:r>
              <a:rPr lang="en-US" sz="2000" b="0" i="1" dirty="0">
                <a:latin typeface="Calibri" panose="020F0502020204030204" pitchFamily="34" charset="0"/>
                <a:cs typeface="Calibri" panose="020F0502020204030204" pitchFamily="34" charset="0"/>
              </a:rPr>
              <a:t>4</a:t>
            </a:r>
            <a:r>
              <a:rPr lang="en-US" sz="2000" b="0" i="1" dirty="0" smtClean="0">
                <a:latin typeface="Calibri" panose="020F0502020204030204" pitchFamily="34" charset="0"/>
                <a:cs typeface="Calibri" panose="020F0502020204030204" pitchFamily="34" charset="0"/>
              </a:rPr>
              <a:t>.  Will </a:t>
            </a:r>
            <a:r>
              <a:rPr lang="en-US" sz="2000" b="0" i="1" dirty="0">
                <a:latin typeface="Calibri" panose="020F0502020204030204" pitchFamily="34" charset="0"/>
                <a:cs typeface="Calibri" panose="020F0502020204030204" pitchFamily="34" charset="0"/>
              </a:rPr>
              <a:t>provider application processes be the same during Calendar </a:t>
            </a:r>
            <a:r>
              <a:rPr lang="en-US" sz="2000" b="0" i="1" dirty="0" smtClean="0">
                <a:latin typeface="Calibri" panose="020F0502020204030204" pitchFamily="34" charset="0"/>
                <a:cs typeface="Calibri" panose="020F0502020204030204" pitchFamily="34" charset="0"/>
              </a:rPr>
              <a:t>Year </a:t>
            </a:r>
            <a:r>
              <a:rPr lang="en-US" sz="2000" b="0" i="1" dirty="0">
                <a:latin typeface="Calibri" panose="020F0502020204030204" pitchFamily="34" charset="0"/>
                <a:cs typeface="Calibri" panose="020F0502020204030204" pitchFamily="34" charset="0"/>
              </a:rPr>
              <a:t>2019? </a:t>
            </a:r>
            <a:r>
              <a:rPr lang="en-US" sz="2000" b="0" i="1" dirty="0" smtClean="0">
                <a:latin typeface="Calibri" panose="020F0502020204030204" pitchFamily="34" charset="0"/>
                <a:cs typeface="Calibri" panose="020F0502020204030204" pitchFamily="34" charset="0"/>
              </a:rPr>
              <a:t>  </a:t>
            </a:r>
            <a:br>
              <a:rPr lang="en-US" sz="2000" b="0" i="1" dirty="0" smtClean="0">
                <a:latin typeface="Calibri" panose="020F0502020204030204" pitchFamily="34" charset="0"/>
                <a:cs typeface="Calibri" panose="020F0502020204030204" pitchFamily="34" charset="0"/>
              </a:rPr>
            </a:br>
            <a:r>
              <a:rPr lang="en-US" sz="2000" b="0" i="1" dirty="0" smtClean="0">
                <a:latin typeface="Calibri" panose="020F0502020204030204" pitchFamily="34" charset="0"/>
                <a:cs typeface="Calibri" panose="020F0502020204030204" pitchFamily="34" charset="0"/>
              </a:rPr>
              <a:t>      </a:t>
            </a:r>
            <a:r>
              <a:rPr lang="en-US" sz="2000" b="0" dirty="0" smtClean="0">
                <a:latin typeface="Calibri" panose="020F0502020204030204" pitchFamily="34" charset="0"/>
                <a:cs typeface="Calibri" panose="020F0502020204030204" pitchFamily="34" charset="0"/>
              </a:rPr>
              <a:t>No</a:t>
            </a:r>
            <a:r>
              <a:rPr lang="en-US" sz="2000" b="0" dirty="0">
                <a:latin typeface="Calibri" panose="020F0502020204030204" pitchFamily="34" charset="0"/>
                <a:cs typeface="Calibri" panose="020F0502020204030204" pitchFamily="34" charset="0"/>
              </a:rPr>
              <a:t>.  </a:t>
            </a:r>
            <a:r>
              <a:rPr lang="en-US" sz="2000" b="0" dirty="0" smtClean="0">
                <a:latin typeface="Calibri" panose="020F0502020204030204" pitchFamily="34" charset="0"/>
                <a:cs typeface="Calibri" panose="020F0502020204030204" pitchFamily="34" charset="0"/>
              </a:rPr>
              <a:t>This year, once approved, a provider </a:t>
            </a:r>
            <a:r>
              <a:rPr lang="en-US" sz="2000" b="0" dirty="0">
                <a:latin typeface="Calibri" panose="020F0502020204030204" pitchFamily="34" charset="0"/>
                <a:cs typeface="Calibri" panose="020F0502020204030204" pitchFamily="34" charset="0"/>
              </a:rPr>
              <a:t>will </a:t>
            </a:r>
            <a:r>
              <a:rPr lang="en-US" sz="2000" b="0" dirty="0" smtClean="0">
                <a:latin typeface="Calibri" panose="020F0502020204030204" pitchFamily="34" charset="0"/>
                <a:cs typeface="Calibri" panose="020F0502020204030204" pitchFamily="34" charset="0"/>
              </a:rPr>
              <a:t> </a:t>
            </a:r>
            <a:r>
              <a:rPr lang="en-US" sz="2000" b="0" dirty="0">
                <a:latin typeface="Calibri" panose="020F0502020204030204" pitchFamily="34" charset="0"/>
                <a:cs typeface="Calibri" panose="020F0502020204030204" pitchFamily="34" charset="0"/>
              </a:rPr>
              <a:t>be re-enrolled </a:t>
            </a:r>
            <a:r>
              <a:rPr lang="en-US" sz="2000" b="0" dirty="0" smtClean="0">
                <a:latin typeface="Calibri" panose="020F0502020204030204" pitchFamily="34" charset="0"/>
                <a:cs typeface="Calibri" panose="020F0502020204030204" pitchFamily="34" charset="0"/>
              </a:rPr>
              <a:t>to render waiver </a:t>
            </a:r>
            <a:br>
              <a:rPr lang="en-US" sz="2000" b="0" dirty="0" smtClean="0">
                <a:latin typeface="Calibri" panose="020F0502020204030204" pitchFamily="34" charset="0"/>
                <a:cs typeface="Calibri" panose="020F0502020204030204" pitchFamily="34" charset="0"/>
              </a:rPr>
            </a:br>
            <a:r>
              <a:rPr lang="en-US" sz="2000" b="0" dirty="0">
                <a:latin typeface="Calibri" panose="020F0502020204030204" pitchFamily="34" charset="0"/>
                <a:cs typeface="Calibri" panose="020F0502020204030204" pitchFamily="34" charset="0"/>
              </a:rPr>
              <a:t> </a:t>
            </a:r>
            <a:r>
              <a:rPr lang="en-US" sz="2000" b="0" dirty="0" smtClean="0">
                <a:latin typeface="Calibri" panose="020F0502020204030204" pitchFamily="34" charset="0"/>
                <a:cs typeface="Calibri" panose="020F0502020204030204" pitchFamily="34" charset="0"/>
              </a:rPr>
              <a:t>     services funded by the Medical Assistance Program using new billing codes.</a:t>
            </a:r>
            <a:br>
              <a:rPr lang="en-US" sz="2000" b="0" dirty="0" smtClean="0">
                <a:latin typeface="Calibri" panose="020F0502020204030204" pitchFamily="34" charset="0"/>
                <a:cs typeface="Calibri" panose="020F0502020204030204" pitchFamily="34" charset="0"/>
              </a:rPr>
            </a:br>
            <a:r>
              <a:rPr lang="en-US" sz="2000" b="0" dirty="0">
                <a:latin typeface="Calibri" panose="020F0502020204030204" pitchFamily="34" charset="0"/>
                <a:cs typeface="Calibri" panose="020F0502020204030204" pitchFamily="34" charset="0"/>
              </a:rPr>
              <a:t> </a:t>
            </a:r>
            <a:r>
              <a:rPr lang="en-US" sz="2000" b="0" dirty="0" smtClean="0">
                <a:latin typeface="Calibri" panose="020F0502020204030204" pitchFamily="34" charset="0"/>
                <a:cs typeface="Calibri" panose="020F0502020204030204" pitchFamily="34" charset="0"/>
              </a:rPr>
              <a:t>     However</a:t>
            </a:r>
            <a:r>
              <a:rPr lang="en-US" sz="2000" b="0" dirty="0">
                <a:latin typeface="Calibri" panose="020F0502020204030204" pitchFamily="34" charset="0"/>
                <a:cs typeface="Calibri" panose="020F0502020204030204" pitchFamily="34" charset="0"/>
              </a:rPr>
              <a:t>, </a:t>
            </a:r>
            <a:r>
              <a:rPr lang="en-US" sz="2000" b="0" dirty="0" smtClean="0">
                <a:latin typeface="Calibri" panose="020F0502020204030204" pitchFamily="34" charset="0"/>
                <a:cs typeface="Calibri" panose="020F0502020204030204" pitchFamily="34" charset="0"/>
              </a:rPr>
              <a:t>new application </a:t>
            </a:r>
            <a:r>
              <a:rPr lang="en-US" sz="2000" b="0" dirty="0">
                <a:latin typeface="Calibri" panose="020F0502020204030204" pitchFamily="34" charset="0"/>
                <a:cs typeface="Calibri" panose="020F0502020204030204" pitchFamily="34" charset="0"/>
              </a:rPr>
              <a:t>procedures </a:t>
            </a:r>
            <a:r>
              <a:rPr lang="en-US" sz="2000" b="0" dirty="0" smtClean="0">
                <a:latin typeface="Calibri" panose="020F0502020204030204" pitchFamily="34" charset="0"/>
                <a:cs typeface="Calibri" panose="020F0502020204030204" pitchFamily="34" charset="0"/>
              </a:rPr>
              <a:t>will follow so that a provider can bill for </a:t>
            </a:r>
            <a:br>
              <a:rPr lang="en-US" sz="2000" b="0" dirty="0" smtClean="0">
                <a:latin typeface="Calibri" panose="020F0502020204030204" pitchFamily="34" charset="0"/>
                <a:cs typeface="Calibri" panose="020F0502020204030204" pitchFamily="34" charset="0"/>
              </a:rPr>
            </a:br>
            <a:r>
              <a:rPr lang="en-US" sz="2000" b="0" dirty="0" smtClean="0">
                <a:latin typeface="Calibri" panose="020F0502020204030204" pitchFamily="34" charset="0"/>
                <a:cs typeface="Calibri" panose="020F0502020204030204" pitchFamily="34" charset="0"/>
              </a:rPr>
              <a:t>      services at each licensed site the provider </a:t>
            </a:r>
            <a:r>
              <a:rPr lang="en-US" sz="2000" b="0" dirty="0">
                <a:latin typeface="Calibri" panose="020F0502020204030204" pitchFamily="34" charset="0"/>
                <a:cs typeface="Calibri" panose="020F0502020204030204" pitchFamily="34" charset="0"/>
              </a:rPr>
              <a:t>operates.  </a:t>
            </a:r>
            <a:r>
              <a:rPr lang="en-US" sz="2000" b="0" dirty="0" smtClean="0">
                <a:latin typeface="Calibri" panose="020F0502020204030204" pitchFamily="34" charset="0"/>
                <a:cs typeface="Calibri" panose="020F0502020204030204" pitchFamily="34" charset="0"/>
              </a:rPr>
              <a:t/>
            </a:r>
            <a:br>
              <a:rPr lang="en-US" sz="2000" b="0" dirty="0" smtClean="0">
                <a:latin typeface="Calibri" panose="020F0502020204030204" pitchFamily="34" charset="0"/>
                <a:cs typeface="Calibri" panose="020F0502020204030204" pitchFamily="34" charset="0"/>
              </a:rPr>
            </a:br>
            <a:r>
              <a:rPr lang="en-US" sz="2000" b="0" dirty="0">
                <a:latin typeface="Calibri" panose="020F0502020204030204" pitchFamily="34" charset="0"/>
                <a:cs typeface="Calibri" panose="020F0502020204030204" pitchFamily="34" charset="0"/>
              </a:rPr>
              <a:t> </a:t>
            </a:r>
            <a:r>
              <a:rPr lang="en-US" sz="2000" b="0" dirty="0" smtClean="0">
                <a:latin typeface="Calibri" panose="020F0502020204030204" pitchFamily="34" charset="0"/>
                <a:cs typeface="Calibri" panose="020F0502020204030204" pitchFamily="34" charset="0"/>
              </a:rPr>
              <a:t>     </a:t>
            </a:r>
            <a:r>
              <a:rPr lang="en-US" sz="2400" b="0" dirty="0" smtClean="0">
                <a:latin typeface="Calibri" panose="020F0502020204030204" pitchFamily="34" charset="0"/>
                <a:cs typeface="Calibri" panose="020F0502020204030204" pitchFamily="34" charset="0"/>
              </a:rPr>
              <a:t>      </a:t>
            </a:r>
            <a:br>
              <a:rPr lang="en-US" sz="2400" b="0" dirty="0" smtClean="0">
                <a:latin typeface="Calibri" panose="020F0502020204030204" pitchFamily="34" charset="0"/>
                <a:cs typeface="Calibri" panose="020F0502020204030204" pitchFamily="34" charset="0"/>
              </a:rPr>
            </a:br>
            <a:r>
              <a:rPr lang="en-US" sz="2400" b="0" dirty="0">
                <a:latin typeface="Calibri" panose="020F0502020204030204" pitchFamily="34" charset="0"/>
                <a:cs typeface="Calibri" panose="020F0502020204030204" pitchFamily="34" charset="0"/>
              </a:rPr>
              <a:t> </a:t>
            </a:r>
            <a:r>
              <a:rPr lang="en-US" sz="2400" b="0" dirty="0" smtClean="0">
                <a:latin typeface="Calibri" panose="020F0502020204030204" pitchFamily="34" charset="0"/>
                <a:cs typeface="Calibri" panose="020F0502020204030204" pitchFamily="34" charset="0"/>
              </a:rPr>
              <a:t>   </a:t>
            </a:r>
            <a:br>
              <a:rPr lang="en-US" sz="2400" b="0" dirty="0" smtClean="0">
                <a:latin typeface="Calibri" panose="020F0502020204030204" pitchFamily="34" charset="0"/>
                <a:cs typeface="Calibri" panose="020F0502020204030204" pitchFamily="34" charset="0"/>
              </a:rPr>
            </a:br>
            <a:r>
              <a:rPr lang="en-US" sz="1800" dirty="0" smtClean="0">
                <a:solidFill>
                  <a:schemeClr val="tx1"/>
                </a:solidFill>
                <a:latin typeface="+mn-lt"/>
              </a:rPr>
              <a:t/>
            </a:r>
            <a:br>
              <a:rPr lang="en-US" sz="1800" dirty="0" smtClean="0">
                <a:solidFill>
                  <a:schemeClr val="tx1"/>
                </a:solidFill>
                <a:latin typeface="+mn-lt"/>
              </a:rPr>
            </a:br>
            <a:r>
              <a:rPr lang="en-US" sz="2400" dirty="0">
                <a:solidFill>
                  <a:schemeClr val="tx1"/>
                </a:solidFill>
                <a:latin typeface="Lucida Calligraphy" panose="03010101010101010101" pitchFamily="66" charset="0"/>
              </a:rPr>
              <a:t/>
            </a:r>
            <a:br>
              <a:rPr lang="en-US" sz="2400" dirty="0">
                <a:solidFill>
                  <a:schemeClr val="tx1"/>
                </a:solidFill>
                <a:latin typeface="Lucida Calligraphy" panose="03010101010101010101" pitchFamily="66" charset="0"/>
              </a:rPr>
            </a:br>
            <a:r>
              <a:rPr lang="en-US" sz="2400" dirty="0" smtClean="0">
                <a:solidFill>
                  <a:schemeClr val="tx1"/>
                </a:solidFill>
                <a:latin typeface="Lucida Calligraphy" panose="03010101010101010101" pitchFamily="66" charset="0"/>
              </a:rPr>
              <a:t/>
            </a:r>
            <a:br>
              <a:rPr lang="en-US" sz="2400" dirty="0" smtClean="0">
                <a:solidFill>
                  <a:schemeClr val="tx1"/>
                </a:solidFill>
                <a:latin typeface="Lucida Calligraphy" panose="03010101010101010101" pitchFamily="66" charset="0"/>
              </a:rPr>
            </a:br>
            <a:endParaRPr lang="en-US" sz="2400" dirty="0">
              <a:solidFill>
                <a:schemeClr val="tx1"/>
              </a:solidFill>
              <a:latin typeface="Lucida Calligraphy" panose="03010101010101010101" pitchFamily="66" charset="0"/>
            </a:endParaRPr>
          </a:p>
        </p:txBody>
      </p:sp>
      <p:sp>
        <p:nvSpPr>
          <p:cNvPr id="4" name="Rectangle 3">
            <a:extLst>
              <a:ext uri="{FF2B5EF4-FFF2-40B4-BE49-F238E27FC236}">
                <a16:creationId xmlns:a16="http://schemas.microsoft.com/office/drawing/2014/main" xmlns="" id="{88ACED78-30FC-4C0D-8A41-50FC45165774}"/>
              </a:ext>
            </a:extLst>
          </p:cNvPr>
          <p:cNvSpPr/>
          <p:nvPr/>
        </p:nvSpPr>
        <p:spPr>
          <a:xfrm>
            <a:off x="294977" y="6248400"/>
            <a:ext cx="1018227" cy="369332"/>
          </a:xfrm>
          <a:prstGeom prst="rect">
            <a:avLst/>
          </a:prstGeom>
        </p:spPr>
        <p:txBody>
          <a:bodyPr wrap="none">
            <a:spAutoFit/>
          </a:bodyPr>
          <a:lstStyle/>
          <a:p>
            <a:r>
              <a:rPr lang="en-US" dirty="0"/>
              <a:t>Slide #</a:t>
            </a:r>
            <a:fld id="{2A28E078-F7F4-43BC-9D7C-0F16F2729841}" type="slidenum">
              <a:rPr lang="en-US"/>
              <a:pPr/>
              <a:t>3</a:t>
            </a:fld>
            <a:endParaRPr lang="en-US" dirty="0"/>
          </a:p>
        </p:txBody>
      </p:sp>
    </p:spTree>
    <p:extLst>
      <p:ext uri="{BB962C8B-B14F-4D97-AF65-F5344CB8AC3E}">
        <p14:creationId xmlns:p14="http://schemas.microsoft.com/office/powerpoint/2010/main" val="2008822854"/>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21EB42-98C5-40AC-8186-94C0F0B9502E}"/>
              </a:ext>
            </a:extLst>
          </p:cNvPr>
          <p:cNvSpPr>
            <a:spLocks noGrp="1"/>
          </p:cNvSpPr>
          <p:nvPr>
            <p:ph type="title"/>
          </p:nvPr>
        </p:nvSpPr>
        <p:spPr>
          <a:xfrm>
            <a:off x="191055" y="274637"/>
            <a:ext cx="8822400" cy="563563"/>
          </a:xfrm>
        </p:spPr>
        <p:txBody>
          <a:bodyPr/>
          <a:lstStyle/>
          <a:p>
            <a:pPr algn="l" eaLnBrk="0" hangingPunct="0"/>
            <a:r>
              <a:rPr lang="en-US" sz="2000" dirty="0" smtClean="0">
                <a:solidFill>
                  <a:schemeClr val="tx1"/>
                </a:solidFill>
                <a:latin typeface="Lucida Calligraphy" panose="03010101010101010101" pitchFamily="66" charset="0"/>
              </a:rPr>
              <a:t>                           </a:t>
            </a:r>
            <a:r>
              <a:rPr lang="en-US" sz="2000" dirty="0" smtClean="0">
                <a:solidFill>
                  <a:srgbClr val="FF0000"/>
                </a:solidFill>
                <a:latin typeface="+mn-lt"/>
              </a:rPr>
              <a:t>Responses </a:t>
            </a:r>
            <a:r>
              <a:rPr lang="en-US" sz="2000" dirty="0">
                <a:solidFill>
                  <a:srgbClr val="FF0000"/>
                </a:solidFill>
                <a:latin typeface="+mn-lt"/>
              </a:rPr>
              <a:t>to Questions</a:t>
            </a:r>
            <a:r>
              <a:rPr lang="en-US" sz="2000" dirty="0" smtClean="0">
                <a:solidFill>
                  <a:schemeClr val="tx1"/>
                </a:solidFill>
                <a:latin typeface="Lucida Calligraphy" panose="03010101010101010101" pitchFamily="66" charset="0"/>
              </a:rPr>
              <a:t/>
            </a:r>
            <a:br>
              <a:rPr lang="en-US" sz="2000" dirty="0" smtClean="0">
                <a:solidFill>
                  <a:schemeClr val="tx1"/>
                </a:solidFill>
                <a:latin typeface="Lucida Calligraphy" panose="03010101010101010101" pitchFamily="66" charset="0"/>
              </a:rPr>
            </a:br>
            <a:r>
              <a:rPr lang="en-US" sz="2000" dirty="0">
                <a:solidFill>
                  <a:schemeClr val="tx1"/>
                </a:solidFill>
                <a:latin typeface="Lucida Calligraphy" panose="03010101010101010101" pitchFamily="66" charset="0"/>
              </a:rPr>
              <a:t/>
            </a:r>
            <a:br>
              <a:rPr lang="en-US" sz="2000" dirty="0">
                <a:solidFill>
                  <a:schemeClr val="tx1"/>
                </a:solidFill>
                <a:latin typeface="Lucida Calligraphy" panose="03010101010101010101" pitchFamily="66" charset="0"/>
              </a:rPr>
            </a:br>
            <a:r>
              <a:rPr lang="en-US" sz="2000" dirty="0">
                <a:solidFill>
                  <a:schemeClr val="tx1"/>
                </a:solidFill>
                <a:latin typeface="Lucida Calligraphy" panose="03010101010101010101" pitchFamily="66" charset="0"/>
              </a:rPr>
              <a:t/>
            </a:r>
            <a:br>
              <a:rPr lang="en-US" sz="2000" dirty="0">
                <a:solidFill>
                  <a:schemeClr val="tx1"/>
                </a:solidFill>
                <a:latin typeface="Lucida Calligraphy" panose="03010101010101010101" pitchFamily="66" charset="0"/>
              </a:rPr>
            </a:br>
            <a:r>
              <a:rPr lang="en-US" sz="2000" b="0" dirty="0">
                <a:latin typeface="Calibri" panose="020F0502020204030204" pitchFamily="34" charset="0"/>
                <a:cs typeface="Calibri" panose="020F0502020204030204" pitchFamily="34" charset="0"/>
              </a:rPr>
              <a:t>Licensed </a:t>
            </a:r>
            <a:r>
              <a:rPr lang="en-US" sz="2000" b="0" dirty="0" smtClean="0">
                <a:latin typeface="Calibri" panose="020F0502020204030204" pitchFamily="34" charset="0"/>
                <a:cs typeface="Calibri" panose="020F0502020204030204" pitchFamily="34" charset="0"/>
              </a:rPr>
              <a:t>provider </a:t>
            </a:r>
            <a:r>
              <a:rPr lang="en-US" sz="2000" b="0" dirty="0">
                <a:latin typeface="Calibri" panose="020F0502020204030204" pitchFamily="34" charset="0"/>
                <a:cs typeface="Calibri" panose="020F0502020204030204" pitchFamily="34" charset="0"/>
              </a:rPr>
              <a:t>approvals for services which do not require a </a:t>
            </a:r>
            <a:r>
              <a:rPr lang="en-US" sz="2000" b="0" dirty="0" smtClean="0">
                <a:latin typeface="Calibri" panose="020F0502020204030204" pitchFamily="34" charset="0"/>
                <a:cs typeface="Calibri" panose="020F0502020204030204" pitchFamily="34" charset="0"/>
              </a:rPr>
              <a:t>license </a:t>
            </a:r>
            <a:r>
              <a:rPr lang="en-US" sz="2000" b="0" dirty="0">
                <a:latin typeface="Calibri" panose="020F0502020204030204" pitchFamily="34" charset="0"/>
                <a:cs typeface="Calibri" panose="020F0502020204030204" pitchFamily="34" charset="0"/>
              </a:rPr>
              <a:t>have been aligned with OHCQ license </a:t>
            </a:r>
            <a:r>
              <a:rPr lang="en-US" sz="2000" b="0" dirty="0" smtClean="0">
                <a:latin typeface="Calibri" panose="020F0502020204030204" pitchFamily="34" charset="0"/>
                <a:cs typeface="Calibri" panose="020F0502020204030204" pitchFamily="34" charset="0"/>
              </a:rPr>
              <a:t>renewal dates.  OHCQ will have access to information in your re-enrollment application for your license renewal this calendar </a:t>
            </a:r>
            <a:r>
              <a:rPr lang="en-US" sz="2000" b="0" dirty="0">
                <a:latin typeface="Calibri" panose="020F0502020204030204" pitchFamily="34" charset="0"/>
                <a:cs typeface="Calibri" panose="020F0502020204030204" pitchFamily="34" charset="0"/>
              </a:rPr>
              <a:t>y</a:t>
            </a:r>
            <a:r>
              <a:rPr lang="en-US" sz="2000" b="0" dirty="0" smtClean="0">
                <a:latin typeface="Calibri" panose="020F0502020204030204" pitchFamily="34" charset="0"/>
                <a:cs typeface="Calibri" panose="020F0502020204030204" pitchFamily="34" charset="0"/>
              </a:rPr>
              <a:t>ear.  Therefore, for this year only, you will need to provide </a:t>
            </a:r>
            <a:r>
              <a:rPr lang="en-US" sz="2000" b="0" u="sng" dirty="0" smtClean="0">
                <a:latin typeface="Calibri" panose="020F0502020204030204" pitchFamily="34" charset="0"/>
                <a:cs typeface="Calibri" panose="020F0502020204030204" pitchFamily="34" charset="0"/>
              </a:rPr>
              <a:t>updated information to DDA and/or OHCQ </a:t>
            </a:r>
            <a:r>
              <a:rPr lang="en-US" sz="2000" b="0" dirty="0" smtClean="0">
                <a:latin typeface="Calibri" panose="020F0502020204030204" pitchFamily="34" charset="0"/>
                <a:cs typeface="Calibri" panose="020F0502020204030204" pitchFamily="34" charset="0"/>
              </a:rPr>
              <a:t>60 </a:t>
            </a:r>
            <a:r>
              <a:rPr lang="en-US" sz="2000" b="0" dirty="0">
                <a:latin typeface="Calibri" panose="020F0502020204030204" pitchFamily="34" charset="0"/>
                <a:cs typeface="Calibri" panose="020F0502020204030204" pitchFamily="34" charset="0"/>
              </a:rPr>
              <a:t>days before </a:t>
            </a:r>
            <a:r>
              <a:rPr lang="en-US" sz="2000" b="0" dirty="0" smtClean="0">
                <a:latin typeface="Calibri" panose="020F0502020204030204" pitchFamily="34" charset="0"/>
                <a:cs typeface="Calibri" panose="020F0502020204030204" pitchFamily="34" charset="0"/>
              </a:rPr>
              <a:t>your DDA </a:t>
            </a:r>
            <a:r>
              <a:rPr lang="en-US" sz="2000" b="0" dirty="0">
                <a:latin typeface="Calibri" panose="020F0502020204030204" pitchFamily="34" charset="0"/>
                <a:cs typeface="Calibri" panose="020F0502020204030204" pitchFamily="34" charset="0"/>
              </a:rPr>
              <a:t>approval </a:t>
            </a:r>
            <a:r>
              <a:rPr lang="en-US" sz="2000" b="0" dirty="0" smtClean="0">
                <a:latin typeface="Calibri" panose="020F0502020204030204" pitchFamily="34" charset="0"/>
                <a:cs typeface="Calibri" panose="020F0502020204030204" pitchFamily="34" charset="0"/>
              </a:rPr>
              <a:t>for unlicensed </a:t>
            </a:r>
            <a:r>
              <a:rPr lang="en-US" sz="2000" b="0" dirty="0">
                <a:latin typeface="Calibri" panose="020F0502020204030204" pitchFamily="34" charset="0"/>
                <a:cs typeface="Calibri" panose="020F0502020204030204" pitchFamily="34" charset="0"/>
              </a:rPr>
              <a:t>and </a:t>
            </a:r>
            <a:r>
              <a:rPr lang="en-US" sz="2000" b="0" dirty="0" smtClean="0">
                <a:latin typeface="Calibri" panose="020F0502020204030204" pitchFamily="34" charset="0"/>
                <a:cs typeface="Calibri" panose="020F0502020204030204" pitchFamily="34" charset="0"/>
              </a:rPr>
              <a:t>licensed services </a:t>
            </a:r>
            <a:r>
              <a:rPr lang="en-US" sz="2000" b="0" dirty="0">
                <a:latin typeface="Calibri" panose="020F0502020204030204" pitchFamily="34" charset="0"/>
                <a:cs typeface="Calibri" panose="020F0502020204030204" pitchFamily="34" charset="0"/>
              </a:rPr>
              <a:t>expires.  </a:t>
            </a:r>
            <a:r>
              <a:rPr lang="en-US" sz="2000" b="0" dirty="0" smtClean="0">
                <a:latin typeface="Calibri" panose="020F0502020204030204" pitchFamily="34" charset="0"/>
                <a:cs typeface="Calibri" panose="020F0502020204030204" pitchFamily="34" charset="0"/>
              </a:rPr>
              <a:t>You will not have to complete a DDA Provider Application twice this year.  Instructions will be forthcoming regarding this one-time procedural change.  In Calendar Year 2019, you will return to completing the full application for your renewal, however you will not be required to send certain previously submitted information which has been maintained in DDA’s files.</a:t>
            </a:r>
            <a:br>
              <a:rPr lang="en-US" sz="2000" b="0" dirty="0" smtClean="0">
                <a:latin typeface="Calibri" panose="020F0502020204030204" pitchFamily="34" charset="0"/>
                <a:cs typeface="Calibri" panose="020F0502020204030204" pitchFamily="34" charset="0"/>
              </a:rPr>
            </a:br>
            <a:r>
              <a:rPr lang="en-US" sz="2000" b="0" dirty="0">
                <a:latin typeface="Calibri" panose="020F0502020204030204" pitchFamily="34" charset="0"/>
                <a:cs typeface="Calibri" panose="020F0502020204030204" pitchFamily="34" charset="0"/>
              </a:rPr>
              <a:t/>
            </a:r>
            <a:br>
              <a:rPr lang="en-US" sz="2000" b="0" dirty="0">
                <a:latin typeface="Calibri" panose="020F0502020204030204" pitchFamily="34" charset="0"/>
                <a:cs typeface="Calibri" panose="020F0502020204030204" pitchFamily="34" charset="0"/>
              </a:rPr>
            </a:br>
            <a:r>
              <a:rPr lang="en-US" sz="2000" b="0" dirty="0" smtClean="0">
                <a:latin typeface="Calibri" panose="020F0502020204030204" pitchFamily="34" charset="0"/>
                <a:cs typeface="Calibri" panose="020F0502020204030204" pitchFamily="34" charset="0"/>
              </a:rPr>
              <a:t>5. </a:t>
            </a:r>
            <a:r>
              <a:rPr lang="en-US" sz="2000" b="0" i="1" dirty="0" smtClean="0">
                <a:latin typeface="Calibri" panose="020F0502020204030204" pitchFamily="34" charset="0"/>
                <a:cs typeface="Calibri" panose="020F0502020204030204" pitchFamily="34" charset="0"/>
              </a:rPr>
              <a:t>What criminal history </a:t>
            </a:r>
            <a:r>
              <a:rPr lang="en-US" sz="2000" b="0" i="1" dirty="0">
                <a:latin typeface="Calibri" panose="020F0502020204030204" pitchFamily="34" charset="0"/>
                <a:cs typeface="Calibri" panose="020F0502020204030204" pitchFamily="34" charset="0"/>
              </a:rPr>
              <a:t>or </a:t>
            </a:r>
            <a:r>
              <a:rPr lang="en-US" sz="2000" b="0" i="1" dirty="0" smtClean="0">
                <a:latin typeface="Calibri" panose="020F0502020204030204" pitchFamily="34" charset="0"/>
                <a:cs typeface="Calibri" panose="020F0502020204030204" pitchFamily="34" charset="0"/>
              </a:rPr>
              <a:t>criminal background </a:t>
            </a:r>
            <a:r>
              <a:rPr lang="en-US" sz="2000" b="0" i="1" dirty="0">
                <a:latin typeface="Calibri" panose="020F0502020204030204" pitchFamily="34" charset="0"/>
                <a:cs typeface="Calibri" panose="020F0502020204030204" pitchFamily="34" charset="0"/>
              </a:rPr>
              <a:t>check information </a:t>
            </a:r>
            <a:r>
              <a:rPr lang="en-US" sz="2000" b="0" i="1" dirty="0" smtClean="0">
                <a:latin typeface="Calibri" panose="020F0502020204030204" pitchFamily="34" charset="0"/>
                <a:cs typeface="Calibri" panose="020F0502020204030204" pitchFamily="34" charset="0"/>
              </a:rPr>
              <a:t>is required for providers and their staff in </a:t>
            </a:r>
            <a:r>
              <a:rPr lang="en-US" sz="2000" b="0" i="1" dirty="0">
                <a:latin typeface="Calibri" panose="020F0502020204030204" pitchFamily="34" charset="0"/>
                <a:cs typeface="Calibri" panose="020F0502020204030204" pitchFamily="34" charset="0"/>
              </a:rPr>
              <a:t>the DDA Application?  Also, what Child Protective Services Clearances are required</a:t>
            </a:r>
            <a:r>
              <a:rPr lang="en-US" sz="2000" b="0" i="1" dirty="0" smtClean="0">
                <a:latin typeface="Calibri" panose="020F0502020204030204" pitchFamily="34" charset="0"/>
                <a:cs typeface="Calibri" panose="020F0502020204030204" pitchFamily="34" charset="0"/>
              </a:rPr>
              <a:t>?</a:t>
            </a:r>
            <a:r>
              <a:rPr lang="en-US" sz="2000" b="0" i="1" dirty="0">
                <a:latin typeface="Calibri" panose="020F0502020204030204" pitchFamily="34" charset="0"/>
                <a:cs typeface="Calibri" panose="020F0502020204030204" pitchFamily="34" charset="0"/>
              </a:rPr>
              <a:t/>
            </a:r>
            <a:br>
              <a:rPr lang="en-US" sz="2000" b="0" i="1" dirty="0">
                <a:latin typeface="Calibri" panose="020F0502020204030204" pitchFamily="34" charset="0"/>
                <a:cs typeface="Calibri" panose="020F0502020204030204" pitchFamily="34" charset="0"/>
              </a:rPr>
            </a:br>
            <a:r>
              <a:rPr lang="en-US" sz="2000" dirty="0"/>
              <a:t> </a:t>
            </a:r>
            <a:r>
              <a:rPr lang="en-US" sz="2000" b="0" dirty="0" smtClean="0">
                <a:latin typeface="Calibri" panose="020F0502020204030204" pitchFamily="34" charset="0"/>
                <a:cs typeface="Calibri" panose="020F0502020204030204" pitchFamily="34" charset="0"/>
              </a:rPr>
              <a:t>A- For </a:t>
            </a:r>
            <a:r>
              <a:rPr lang="en-US" sz="2000" b="0" dirty="0">
                <a:latin typeface="Calibri" panose="020F0502020204030204" pitchFamily="34" charset="0"/>
                <a:cs typeface="Calibri" panose="020F0502020204030204" pitchFamily="34" charset="0"/>
              </a:rPr>
              <a:t>new </a:t>
            </a:r>
            <a:r>
              <a:rPr lang="en-US" sz="2000" b="0" dirty="0" smtClean="0">
                <a:latin typeface="Calibri" panose="020F0502020204030204" pitchFamily="34" charset="0"/>
                <a:cs typeface="Calibri" panose="020F0502020204030204" pitchFamily="34" charset="0"/>
              </a:rPr>
              <a:t>provider applicants</a:t>
            </a:r>
            <a:r>
              <a:rPr lang="en-US" sz="2000" b="0" dirty="0">
                <a:latin typeface="Calibri" panose="020F0502020204030204" pitchFamily="34" charset="0"/>
                <a:cs typeface="Calibri" panose="020F0502020204030204" pitchFamily="34" charset="0"/>
              </a:rPr>
              <a:t>, current criminal history and background checks are required from CJIS for the CEO or Executive Director and the provider’s first </a:t>
            </a:r>
            <a:r>
              <a:rPr lang="en-US" sz="2000" b="0" dirty="0" smtClean="0">
                <a:latin typeface="Calibri" panose="020F0502020204030204" pitchFamily="34" charset="0"/>
                <a:cs typeface="Calibri" panose="020F0502020204030204" pitchFamily="34" charset="0"/>
              </a:rPr>
              <a:t>line</a:t>
            </a:r>
            <a:r>
              <a:rPr lang="en-US" sz="2000" b="0" dirty="0">
                <a:latin typeface="Calibri" panose="020F0502020204030204" pitchFamily="34" charset="0"/>
                <a:cs typeface="Calibri" panose="020F0502020204030204" pitchFamily="34" charset="0"/>
              </a:rPr>
              <a:t/>
            </a:r>
            <a:br>
              <a:rPr lang="en-US" sz="2000" b="0" dirty="0">
                <a:latin typeface="Calibri" panose="020F0502020204030204" pitchFamily="34" charset="0"/>
                <a:cs typeface="Calibri" panose="020F0502020204030204" pitchFamily="34" charset="0"/>
              </a:rPr>
            </a:br>
            <a:endParaRPr lang="en-US" sz="2000" dirty="0">
              <a:solidFill>
                <a:srgbClr val="0070C0"/>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xmlns="" id="{804A7E44-BF14-40DE-81F9-C16D54529435}"/>
              </a:ext>
            </a:extLst>
          </p:cNvPr>
          <p:cNvSpPr/>
          <p:nvPr/>
        </p:nvSpPr>
        <p:spPr>
          <a:xfrm>
            <a:off x="294977" y="6257082"/>
            <a:ext cx="1018227" cy="369332"/>
          </a:xfrm>
          <a:prstGeom prst="rect">
            <a:avLst/>
          </a:prstGeom>
        </p:spPr>
        <p:txBody>
          <a:bodyPr wrap="none">
            <a:spAutoFit/>
          </a:bodyPr>
          <a:lstStyle/>
          <a:p>
            <a:r>
              <a:rPr lang="en-US" dirty="0"/>
              <a:t>Slide #</a:t>
            </a:r>
            <a:fld id="{2A28E078-F7F4-43BC-9D7C-0F16F2729841}" type="slidenum">
              <a:rPr lang="en-US"/>
              <a:pPr/>
              <a:t>4</a:t>
            </a:fld>
            <a:endParaRPr lang="en-US" dirty="0"/>
          </a:p>
        </p:txBody>
      </p:sp>
    </p:spTree>
    <p:extLst>
      <p:ext uri="{BB962C8B-B14F-4D97-AF65-F5344CB8AC3E}">
        <p14:creationId xmlns:p14="http://schemas.microsoft.com/office/powerpoint/2010/main" val="292968654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AB7A5E-82FB-4421-A6F1-588C77B76C8D}"/>
              </a:ext>
            </a:extLst>
          </p:cNvPr>
          <p:cNvSpPr>
            <a:spLocks noGrp="1"/>
          </p:cNvSpPr>
          <p:nvPr>
            <p:ph type="title"/>
          </p:nvPr>
        </p:nvSpPr>
        <p:spPr>
          <a:xfrm>
            <a:off x="191055" y="274637"/>
            <a:ext cx="8822400" cy="639763"/>
          </a:xfrm>
        </p:spPr>
        <p:txBody>
          <a:bodyPr/>
          <a:lstStyle/>
          <a:p>
            <a:pPr algn="l"/>
            <a:r>
              <a:rPr lang="en-US" sz="2400" dirty="0" smtClean="0">
                <a:solidFill>
                  <a:schemeClr val="tx1"/>
                </a:solidFill>
                <a:latin typeface="Lucida Calligraphy" panose="03010101010101010101" pitchFamily="66" charset="0"/>
              </a:rPr>
              <a:t>                   </a:t>
            </a:r>
            <a:r>
              <a:rPr lang="en-US" sz="2400" dirty="0">
                <a:solidFill>
                  <a:srgbClr val="FF0000"/>
                </a:solidFill>
                <a:latin typeface="+mn-lt"/>
              </a:rPr>
              <a:t>Responses to Questions</a:t>
            </a:r>
            <a:r>
              <a:rPr lang="en-US" sz="2400" dirty="0">
                <a:solidFill>
                  <a:schemeClr val="tx1"/>
                </a:solidFill>
                <a:latin typeface="Lucida Calligraphy" panose="03010101010101010101" pitchFamily="66" charset="0"/>
              </a:rPr>
              <a:t/>
            </a:r>
            <a:br>
              <a:rPr lang="en-US" sz="2400" dirty="0">
                <a:solidFill>
                  <a:schemeClr val="tx1"/>
                </a:solidFill>
                <a:latin typeface="Lucida Calligraphy" panose="03010101010101010101" pitchFamily="66" charset="0"/>
              </a:rPr>
            </a:br>
            <a:r>
              <a:rPr lang="en-US" sz="2400" dirty="0" smtClean="0">
                <a:solidFill>
                  <a:schemeClr val="tx1"/>
                </a:solidFill>
                <a:latin typeface="Lucida Calligraphy" panose="03010101010101010101" pitchFamily="66" charset="0"/>
              </a:rPr>
              <a:t/>
            </a:r>
            <a:br>
              <a:rPr lang="en-US" sz="2400" dirty="0" smtClean="0">
                <a:solidFill>
                  <a:schemeClr val="tx1"/>
                </a:solidFill>
                <a:latin typeface="Lucida Calligraphy" panose="03010101010101010101" pitchFamily="66" charset="0"/>
              </a:rPr>
            </a:br>
            <a:r>
              <a:rPr lang="en-US" sz="2000" b="0" dirty="0">
                <a:latin typeface="Calibri" panose="020F0502020204030204" pitchFamily="34" charset="0"/>
                <a:cs typeface="Calibri" panose="020F0502020204030204" pitchFamily="34" charset="0"/>
              </a:rPr>
              <a:t>managers.  The provider must also submit the Provider Agreement to the Conditions of Participation attesting that he or she will ensure criminal history or background </a:t>
            </a:r>
            <a:r>
              <a:rPr lang="en-US" sz="2000" b="0" dirty="0" smtClean="0">
                <a:latin typeface="Calibri" panose="020F0502020204030204" pitchFamily="34" charset="0"/>
                <a:cs typeface="Calibri" panose="020F0502020204030204" pitchFamily="34" charset="0"/>
              </a:rPr>
              <a:t>checks </a:t>
            </a:r>
            <a:r>
              <a:rPr lang="en-US" sz="2000" b="0" dirty="0">
                <a:latin typeface="Calibri" panose="020F0502020204030204" pitchFamily="34" charset="0"/>
                <a:cs typeface="Calibri" panose="020F0502020204030204" pitchFamily="34" charset="0"/>
              </a:rPr>
              <a:t>in compliance to Health-General Article, §19-1901, Annotated Code of Maryland for all provider staff, volunteers, Board Members, contractors, </a:t>
            </a:r>
            <a:r>
              <a:rPr lang="en-US" sz="2000" b="0" dirty="0" smtClean="0">
                <a:latin typeface="Calibri" panose="020F0502020204030204" pitchFamily="34" charset="0"/>
                <a:cs typeface="Calibri" panose="020F0502020204030204" pitchFamily="34" charset="0"/>
              </a:rPr>
              <a:t>and/or </a:t>
            </a:r>
            <a:r>
              <a:rPr lang="en-US" sz="2000" b="0" dirty="0">
                <a:latin typeface="Calibri" panose="020F0502020204030204" pitchFamily="34" charset="0"/>
                <a:cs typeface="Calibri" panose="020F0502020204030204" pitchFamily="34" charset="0"/>
              </a:rPr>
              <a:t>subcontractors who have direct contacts with participants. </a:t>
            </a:r>
            <a:br>
              <a:rPr lang="en-US" sz="2000" b="0" dirty="0">
                <a:latin typeface="Calibri" panose="020F0502020204030204" pitchFamily="34" charset="0"/>
                <a:cs typeface="Calibri" panose="020F0502020204030204" pitchFamily="34" charset="0"/>
              </a:rPr>
            </a:br>
            <a:r>
              <a:rPr lang="en-US" sz="2000" dirty="0" smtClean="0">
                <a:solidFill>
                  <a:schemeClr val="tx1"/>
                </a:solidFill>
                <a:latin typeface="Lucida Calligraphy" panose="03010101010101010101" pitchFamily="66" charset="0"/>
              </a:rPr>
              <a:t/>
            </a:r>
            <a:br>
              <a:rPr lang="en-US" sz="2000" dirty="0" smtClean="0">
                <a:solidFill>
                  <a:schemeClr val="tx1"/>
                </a:solidFill>
                <a:latin typeface="Lucida Calligraphy" panose="03010101010101010101" pitchFamily="66" charset="0"/>
              </a:rPr>
            </a:br>
            <a:r>
              <a:rPr lang="en-US" sz="2000" b="0" dirty="0" smtClean="0">
                <a:latin typeface="Calibri" panose="020F0502020204030204" pitchFamily="34" charset="0"/>
                <a:cs typeface="Calibri" panose="020F0502020204030204" pitchFamily="34" charset="0"/>
              </a:rPr>
              <a:t>If </a:t>
            </a:r>
            <a:r>
              <a:rPr lang="en-US" sz="2000" b="0" dirty="0">
                <a:latin typeface="Calibri" panose="020F0502020204030204" pitchFamily="34" charset="0"/>
                <a:cs typeface="Calibri" panose="020F0502020204030204" pitchFamily="34" charset="0"/>
              </a:rPr>
              <a:t>the provider renders services to children, a Child Protective Services Clearance letter from the local DSS is required for each of the same.</a:t>
            </a:r>
            <a:br>
              <a:rPr lang="en-US" sz="2000" b="0" dirty="0">
                <a:latin typeface="Calibri" panose="020F0502020204030204" pitchFamily="34" charset="0"/>
                <a:cs typeface="Calibri" panose="020F0502020204030204" pitchFamily="34" charset="0"/>
              </a:rPr>
            </a:br>
            <a:r>
              <a:rPr lang="en-US" sz="2000" dirty="0"/>
              <a:t/>
            </a:r>
            <a:br>
              <a:rPr lang="en-US" sz="2000" dirty="0"/>
            </a:br>
            <a:r>
              <a:rPr lang="en-US" sz="2000" b="0" dirty="0" smtClean="0">
                <a:latin typeface="Calibri" panose="020F0502020204030204" pitchFamily="34" charset="0"/>
                <a:cs typeface="Calibri" panose="020F0502020204030204" pitchFamily="34" charset="0"/>
              </a:rPr>
              <a:t>B.  For </a:t>
            </a:r>
            <a:r>
              <a:rPr lang="en-US" sz="2000" b="0" dirty="0">
                <a:latin typeface="Calibri" panose="020F0502020204030204" pitchFamily="34" charset="0"/>
                <a:cs typeface="Calibri" panose="020F0502020204030204" pitchFamily="34" charset="0"/>
              </a:rPr>
              <a:t>current licensed providers </a:t>
            </a:r>
            <a:r>
              <a:rPr lang="en-US" sz="2000" b="0" dirty="0" smtClean="0">
                <a:latin typeface="Calibri" panose="020F0502020204030204" pitchFamily="34" charset="0"/>
                <a:cs typeface="Calibri" panose="020F0502020204030204" pitchFamily="34" charset="0"/>
              </a:rPr>
              <a:t>seeking </a:t>
            </a:r>
            <a:r>
              <a:rPr lang="en-US" sz="2000" b="0" dirty="0">
                <a:latin typeface="Calibri" panose="020F0502020204030204" pitchFamily="34" charset="0"/>
                <a:cs typeface="Calibri" panose="020F0502020204030204" pitchFamily="34" charset="0"/>
              </a:rPr>
              <a:t>approval to become Supports </a:t>
            </a:r>
            <a:r>
              <a:rPr lang="en-US" sz="2000" b="0" dirty="0" smtClean="0">
                <a:latin typeface="Calibri" panose="020F0502020204030204" pitchFamily="34" charset="0"/>
                <a:cs typeface="Calibri" panose="020F0502020204030204" pitchFamily="34" charset="0"/>
              </a:rPr>
              <a:t>Waivers </a:t>
            </a:r>
            <a:r>
              <a:rPr lang="en-US" sz="2000" b="0" dirty="0">
                <a:latin typeface="Calibri" panose="020F0502020204030204" pitchFamily="34" charset="0"/>
                <a:cs typeface="Calibri" panose="020F0502020204030204" pitchFamily="34" charset="0"/>
              </a:rPr>
              <a:t>Providers, the same is required for the CEO or Executive Director and </a:t>
            </a:r>
            <a:r>
              <a:rPr lang="en-US" sz="2000" b="0" dirty="0" smtClean="0">
                <a:latin typeface="Calibri" panose="020F0502020204030204" pitchFamily="34" charset="0"/>
                <a:cs typeface="Calibri" panose="020F0502020204030204" pitchFamily="34" charset="0"/>
              </a:rPr>
              <a:t>each provider’s </a:t>
            </a:r>
            <a:r>
              <a:rPr lang="en-US" sz="2000" b="0" dirty="0">
                <a:latin typeface="Calibri" panose="020F0502020204030204" pitchFamily="34" charset="0"/>
                <a:cs typeface="Calibri" panose="020F0502020204030204" pitchFamily="34" charset="0"/>
              </a:rPr>
              <a:t>first line managers </a:t>
            </a:r>
            <a:r>
              <a:rPr lang="en-US" sz="2000" b="0" dirty="0" smtClean="0">
                <a:latin typeface="Calibri" panose="020F0502020204030204" pitchFamily="34" charset="0"/>
                <a:cs typeface="Calibri" panose="020F0502020204030204" pitchFamily="34" charset="0"/>
              </a:rPr>
              <a:t>who has oversight </a:t>
            </a:r>
            <a:r>
              <a:rPr lang="en-US" sz="2000" b="0" dirty="0">
                <a:latin typeface="Calibri" panose="020F0502020204030204" pitchFamily="34" charset="0"/>
                <a:cs typeface="Calibri" panose="020F0502020204030204" pitchFamily="34" charset="0"/>
              </a:rPr>
              <a:t>for the services in which approval is requested.  The </a:t>
            </a:r>
            <a:r>
              <a:rPr lang="en-US" sz="2000" b="0" dirty="0" smtClean="0">
                <a:latin typeface="Calibri" panose="020F0502020204030204" pitchFamily="34" charset="0"/>
                <a:cs typeface="Calibri" panose="020F0502020204030204" pitchFamily="34" charset="0"/>
              </a:rPr>
              <a:t>CEO or Executive Director </a:t>
            </a:r>
            <a:r>
              <a:rPr lang="en-US" sz="2000" b="0" dirty="0">
                <a:latin typeface="Calibri" panose="020F0502020204030204" pitchFamily="34" charset="0"/>
                <a:cs typeface="Calibri" panose="020F0502020204030204" pitchFamily="34" charset="0"/>
              </a:rPr>
              <a:t>must also submit the Provider Agreement to </a:t>
            </a:r>
            <a:r>
              <a:rPr lang="en-US" sz="2000" b="0" dirty="0" smtClean="0">
                <a:latin typeface="Calibri" panose="020F0502020204030204" pitchFamily="34" charset="0"/>
                <a:cs typeface="Calibri" panose="020F0502020204030204" pitchFamily="34" charset="0"/>
              </a:rPr>
              <a:t>the Conditions </a:t>
            </a:r>
            <a:r>
              <a:rPr lang="en-US" sz="2000" b="0" dirty="0">
                <a:latin typeface="Calibri" panose="020F0502020204030204" pitchFamily="34" charset="0"/>
                <a:cs typeface="Calibri" panose="020F0502020204030204" pitchFamily="34" charset="0"/>
              </a:rPr>
              <a:t>of Participation attesting that he or she will ensure criminal history or background checks for all provider staff, volunteers, Board Members, contractors, and subcontractors who have direct contacts </a:t>
            </a:r>
            <a:r>
              <a:rPr lang="en-US" sz="2000" b="0" dirty="0" smtClean="0">
                <a:latin typeface="Calibri" panose="020F0502020204030204" pitchFamily="34" charset="0"/>
                <a:cs typeface="Calibri" panose="020F0502020204030204" pitchFamily="34" charset="0"/>
              </a:rPr>
              <a:t>with </a:t>
            </a:r>
            <a:r>
              <a:rPr lang="en-US" sz="2000" b="0" dirty="0">
                <a:latin typeface="Calibri" panose="020F0502020204030204" pitchFamily="34" charset="0"/>
                <a:cs typeface="Calibri" panose="020F0502020204030204" pitchFamily="34" charset="0"/>
              </a:rPr>
              <a:t>waiver  </a:t>
            </a:r>
            <a:br>
              <a:rPr lang="en-US" sz="2000" b="0" dirty="0">
                <a:latin typeface="Calibri" panose="020F0502020204030204" pitchFamily="34" charset="0"/>
                <a:cs typeface="Calibri" panose="020F0502020204030204" pitchFamily="34" charset="0"/>
              </a:rPr>
            </a:br>
            <a:endParaRPr lang="en-US" sz="2000" b="0" dirty="0">
              <a:solidFill>
                <a:srgbClr val="C00000"/>
              </a:solidFill>
              <a:latin typeface="Calibri" panose="020F0502020204030204" pitchFamily="34" charset="0"/>
              <a:cs typeface="Calibri" panose="020F0502020204030204" pitchFamily="34" charset="0"/>
            </a:endParaRPr>
          </a:p>
        </p:txBody>
      </p:sp>
      <p:sp>
        <p:nvSpPr>
          <p:cNvPr id="9" name="Rectangle 8">
            <a:extLst>
              <a:ext uri="{FF2B5EF4-FFF2-40B4-BE49-F238E27FC236}">
                <a16:creationId xmlns:a16="http://schemas.microsoft.com/office/drawing/2014/main" xmlns="" id="{0E8E1680-EAA3-4A4A-AABD-B4D667437A78}"/>
              </a:ext>
            </a:extLst>
          </p:cNvPr>
          <p:cNvSpPr/>
          <p:nvPr/>
        </p:nvSpPr>
        <p:spPr>
          <a:xfrm>
            <a:off x="294977" y="6248400"/>
            <a:ext cx="1018227" cy="369332"/>
          </a:xfrm>
          <a:prstGeom prst="rect">
            <a:avLst/>
          </a:prstGeom>
        </p:spPr>
        <p:txBody>
          <a:bodyPr wrap="none">
            <a:spAutoFit/>
          </a:bodyPr>
          <a:lstStyle/>
          <a:p>
            <a:r>
              <a:rPr lang="en-US" dirty="0"/>
              <a:t>Slide #</a:t>
            </a:r>
            <a:fld id="{2A28E078-F7F4-43BC-9D7C-0F16F2729841}" type="slidenum">
              <a:rPr lang="en-US"/>
              <a:pPr/>
              <a:t>5</a:t>
            </a:fld>
            <a:endParaRPr lang="en-US" dirty="0"/>
          </a:p>
        </p:txBody>
      </p:sp>
    </p:spTree>
    <p:extLst>
      <p:ext uri="{BB962C8B-B14F-4D97-AF65-F5344CB8AC3E}">
        <p14:creationId xmlns:p14="http://schemas.microsoft.com/office/powerpoint/2010/main" val="3018622095"/>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B0E898-F4F9-47B8-ABA0-E3D220C7E7A0}"/>
              </a:ext>
            </a:extLst>
          </p:cNvPr>
          <p:cNvSpPr>
            <a:spLocks noGrp="1"/>
          </p:cNvSpPr>
          <p:nvPr>
            <p:ph type="title"/>
          </p:nvPr>
        </p:nvSpPr>
        <p:spPr>
          <a:xfrm>
            <a:off x="457200" y="274637"/>
            <a:ext cx="8229600" cy="534336"/>
          </a:xfrm>
        </p:spPr>
        <p:txBody>
          <a:bodyPr/>
          <a:lstStyle/>
          <a:p>
            <a:pPr algn="l"/>
            <a:r>
              <a:rPr lang="en-US" sz="2400" dirty="0" smtClean="0">
                <a:solidFill>
                  <a:srgbClr val="C00000"/>
                </a:solidFill>
                <a:latin typeface="Lucida Calligraphy" panose="03010101010101010101" pitchFamily="66" charset="0"/>
              </a:rPr>
              <a:t>                    </a:t>
            </a:r>
            <a:r>
              <a:rPr lang="en-US" sz="2400" dirty="0" smtClean="0">
                <a:solidFill>
                  <a:srgbClr val="FF0000"/>
                </a:solidFill>
                <a:latin typeface="Arial" panose="020B0604020202020204" pitchFamily="34" charset="0"/>
                <a:cs typeface="Arial" panose="020B0604020202020204" pitchFamily="34" charset="0"/>
              </a:rPr>
              <a:t>Responses </a:t>
            </a:r>
            <a:r>
              <a:rPr lang="en-US" sz="2400" dirty="0">
                <a:solidFill>
                  <a:srgbClr val="FF0000"/>
                </a:solidFill>
                <a:latin typeface="Arial" panose="020B0604020202020204" pitchFamily="34" charset="0"/>
                <a:cs typeface="Arial" panose="020B0604020202020204" pitchFamily="34" charset="0"/>
              </a:rPr>
              <a:t>to Questions</a:t>
            </a:r>
            <a:r>
              <a:rPr lang="en-US" sz="2400" dirty="0">
                <a:solidFill>
                  <a:schemeClr val="tx1"/>
                </a:solidFill>
                <a:latin typeface="Lucida Calligraphy" panose="03010101010101010101" pitchFamily="66" charset="0"/>
              </a:rPr>
              <a:t/>
            </a:r>
            <a:br>
              <a:rPr lang="en-US" sz="2400" dirty="0">
                <a:solidFill>
                  <a:schemeClr val="tx1"/>
                </a:solidFill>
                <a:latin typeface="Lucida Calligraphy" panose="03010101010101010101" pitchFamily="66" charset="0"/>
              </a:rPr>
            </a:br>
            <a:r>
              <a:rPr lang="en-US" sz="2400" dirty="0" smtClean="0">
                <a:solidFill>
                  <a:srgbClr val="C00000"/>
                </a:solidFill>
                <a:latin typeface="Lucida Calligraphy" panose="03010101010101010101" pitchFamily="66" charset="0"/>
              </a:rPr>
              <a:t/>
            </a:r>
            <a:br>
              <a:rPr lang="en-US" sz="2400" dirty="0" smtClean="0">
                <a:solidFill>
                  <a:srgbClr val="C00000"/>
                </a:solidFill>
                <a:latin typeface="Lucida Calligraphy" panose="03010101010101010101" pitchFamily="66" charset="0"/>
              </a:rPr>
            </a:br>
            <a:r>
              <a:rPr lang="en-US" sz="2000" b="0" dirty="0">
                <a:latin typeface="Calibri" panose="020F0502020204030204" pitchFamily="34" charset="0"/>
                <a:cs typeface="Calibri" panose="020F0502020204030204" pitchFamily="34" charset="0"/>
              </a:rPr>
              <a:t>participants in compliance to Health-General Article, §19-1901, Annotated Code of Maryland.  If the provider renders services to children, a Child Protective Services Clearance letter from the local DSS is required for each of the same</a:t>
            </a:r>
            <a:r>
              <a:rPr lang="en-US" sz="2000" b="0" dirty="0" smtClean="0">
                <a:latin typeface="Calibri" panose="020F0502020204030204" pitchFamily="34" charset="0"/>
                <a:cs typeface="Calibri" panose="020F0502020204030204" pitchFamily="34" charset="0"/>
              </a:rPr>
              <a:t>.</a:t>
            </a:r>
            <a:br>
              <a:rPr lang="en-US" sz="2000" b="0" dirty="0" smtClean="0">
                <a:latin typeface="Calibri" panose="020F0502020204030204" pitchFamily="34" charset="0"/>
                <a:cs typeface="Calibri" panose="020F0502020204030204" pitchFamily="34" charset="0"/>
              </a:rPr>
            </a:br>
            <a:r>
              <a:rPr lang="en-US" sz="2400" dirty="0">
                <a:solidFill>
                  <a:srgbClr val="C00000"/>
                </a:solidFill>
                <a:latin typeface="Lucida Calligraphy" panose="03010101010101010101" pitchFamily="66" charset="0"/>
              </a:rPr>
              <a:t/>
            </a:r>
            <a:br>
              <a:rPr lang="en-US" sz="2400" dirty="0">
                <a:solidFill>
                  <a:srgbClr val="C00000"/>
                </a:solidFill>
                <a:latin typeface="Lucida Calligraphy" panose="03010101010101010101" pitchFamily="66" charset="0"/>
              </a:rPr>
            </a:br>
            <a:r>
              <a:rPr lang="en-US" sz="2000" b="0" dirty="0" smtClean="0">
                <a:solidFill>
                  <a:schemeClr val="tx1"/>
                </a:solidFill>
                <a:latin typeface="Calibri" panose="020F0502020204030204" pitchFamily="34" charset="0"/>
                <a:cs typeface="Calibri" panose="020F0502020204030204" pitchFamily="34" charset="0"/>
              </a:rPr>
              <a:t>C. </a:t>
            </a:r>
            <a:r>
              <a:rPr lang="en-US" sz="2000" b="0" dirty="0">
                <a:latin typeface="Calibri" panose="020F0502020204030204" pitchFamily="34" charset="0"/>
                <a:cs typeface="Calibri" panose="020F0502020204030204" pitchFamily="34" charset="0"/>
              </a:rPr>
              <a:t>For </a:t>
            </a:r>
            <a:r>
              <a:rPr lang="en-US" sz="2000" b="0" dirty="0" smtClean="0">
                <a:latin typeface="Calibri" panose="020F0502020204030204" pitchFamily="34" charset="0"/>
                <a:cs typeface="Calibri" panose="020F0502020204030204" pitchFamily="34" charset="0"/>
              </a:rPr>
              <a:t>a current </a:t>
            </a:r>
            <a:r>
              <a:rPr lang="en-US" sz="2000" b="0" dirty="0">
                <a:latin typeface="Calibri" panose="020F0502020204030204" pitchFamily="34" charset="0"/>
                <a:cs typeface="Calibri" panose="020F0502020204030204" pitchFamily="34" charset="0"/>
              </a:rPr>
              <a:t>licensed </a:t>
            </a:r>
            <a:r>
              <a:rPr lang="en-US" sz="2000" b="0" dirty="0" smtClean="0">
                <a:latin typeface="Calibri" panose="020F0502020204030204" pitchFamily="34" charset="0"/>
                <a:cs typeface="Calibri" panose="020F0502020204030204" pitchFamily="34" charset="0"/>
              </a:rPr>
              <a:t>provider seeking </a:t>
            </a:r>
            <a:r>
              <a:rPr lang="en-US" sz="2000" b="0" dirty="0">
                <a:latin typeface="Calibri" panose="020F0502020204030204" pitchFamily="34" charset="0"/>
                <a:cs typeface="Calibri" panose="020F0502020204030204" pitchFamily="34" charset="0"/>
              </a:rPr>
              <a:t>approval to render </a:t>
            </a:r>
            <a:r>
              <a:rPr lang="en-US" sz="2000" b="0" i="1" u="sng" dirty="0">
                <a:latin typeface="Calibri" panose="020F0502020204030204" pitchFamily="34" charset="0"/>
                <a:cs typeface="Calibri" panose="020F0502020204030204" pitchFamily="34" charset="0"/>
              </a:rPr>
              <a:t>new services </a:t>
            </a:r>
            <a:r>
              <a:rPr lang="en-US" sz="2000" b="0" i="1" u="sng" dirty="0" smtClean="0">
                <a:latin typeface="Calibri" panose="020F0502020204030204" pitchFamily="34" charset="0"/>
                <a:cs typeface="Calibri" panose="020F0502020204030204" pitchFamily="34" charset="0"/>
              </a:rPr>
              <a:t>or </a:t>
            </a:r>
            <a:r>
              <a:rPr lang="en-US" sz="2000" b="0" i="1" u="sng" dirty="0">
                <a:latin typeface="Calibri" panose="020F0502020204030204" pitchFamily="34" charset="0"/>
                <a:cs typeface="Calibri" panose="020F0502020204030204" pitchFamily="34" charset="0"/>
              </a:rPr>
              <a:t>to re-enroll in the </a:t>
            </a:r>
            <a:r>
              <a:rPr lang="en-US" sz="2000" b="0" i="1" u="sng" dirty="0" smtClean="0">
                <a:latin typeface="Calibri" panose="020F0502020204030204" pitchFamily="34" charset="0"/>
                <a:cs typeface="Calibri" panose="020F0502020204030204" pitchFamily="34" charset="0"/>
              </a:rPr>
              <a:t>same services </a:t>
            </a:r>
            <a:r>
              <a:rPr lang="en-US" sz="2000" b="0" i="1" u="sng" dirty="0">
                <a:latin typeface="Calibri" panose="020F0502020204030204" pitchFamily="34" charset="0"/>
                <a:cs typeface="Calibri" panose="020F0502020204030204" pitchFamily="34" charset="0"/>
              </a:rPr>
              <a:t>the provider currently </a:t>
            </a:r>
            <a:r>
              <a:rPr lang="en-US" sz="2000" b="0" i="1" u="sng" dirty="0" smtClean="0">
                <a:latin typeface="Calibri" panose="020F0502020204030204" pitchFamily="34" charset="0"/>
                <a:cs typeface="Calibri" panose="020F0502020204030204" pitchFamily="34" charset="0"/>
              </a:rPr>
              <a:t>renders</a:t>
            </a:r>
            <a:r>
              <a:rPr lang="en-US" sz="2000" b="0" dirty="0" smtClean="0">
                <a:latin typeface="Calibri" panose="020F0502020204030204" pitchFamily="34" charset="0"/>
                <a:cs typeface="Calibri" panose="020F0502020204030204" pitchFamily="34" charset="0"/>
              </a:rPr>
              <a:t>, </a:t>
            </a:r>
            <a:r>
              <a:rPr lang="en-US" sz="2000" b="0" dirty="0">
                <a:latin typeface="Calibri" panose="020F0502020204030204" pitchFamily="34" charset="0"/>
                <a:cs typeface="Calibri" panose="020F0502020204030204" pitchFamily="34" charset="0"/>
              </a:rPr>
              <a:t>a criminal history check </a:t>
            </a:r>
            <a:r>
              <a:rPr lang="en-US" sz="2000" b="0" dirty="0" smtClean="0">
                <a:latin typeface="Calibri" panose="020F0502020204030204" pitchFamily="34" charset="0"/>
                <a:cs typeface="Calibri" panose="020F0502020204030204" pitchFamily="34" charset="0"/>
              </a:rPr>
              <a:t>is required for </a:t>
            </a:r>
            <a:r>
              <a:rPr lang="en-US" sz="2000" b="0" dirty="0">
                <a:latin typeface="Calibri" panose="020F0502020204030204" pitchFamily="34" charset="0"/>
                <a:cs typeface="Calibri" panose="020F0502020204030204" pitchFamily="34" charset="0"/>
              </a:rPr>
              <a:t>the CEO</a:t>
            </a:r>
            <a:r>
              <a:rPr lang="en-US" sz="2000" b="0" i="1" dirty="0">
                <a:latin typeface="Calibri" panose="020F0502020204030204" pitchFamily="34" charset="0"/>
                <a:cs typeface="Calibri" panose="020F0502020204030204" pitchFamily="34" charset="0"/>
              </a:rPr>
              <a:t> </a:t>
            </a:r>
            <a:r>
              <a:rPr lang="en-US" sz="2000" b="0" dirty="0">
                <a:latin typeface="Calibri" panose="020F0502020204030204" pitchFamily="34" charset="0"/>
                <a:cs typeface="Calibri" panose="020F0502020204030204" pitchFamily="34" charset="0"/>
              </a:rPr>
              <a:t>or Executive Director and for </a:t>
            </a:r>
            <a:r>
              <a:rPr lang="en-US" sz="2000" b="0" dirty="0" smtClean="0">
                <a:latin typeface="Calibri" panose="020F0502020204030204" pitchFamily="34" charset="0"/>
                <a:cs typeface="Calibri" panose="020F0502020204030204" pitchFamily="34" charset="0"/>
              </a:rPr>
              <a:t>each first </a:t>
            </a:r>
            <a:r>
              <a:rPr lang="en-US" sz="2000" b="0" dirty="0">
                <a:latin typeface="Calibri" panose="020F0502020204030204" pitchFamily="34" charset="0"/>
                <a:cs typeface="Calibri" panose="020F0502020204030204" pitchFamily="34" charset="0"/>
              </a:rPr>
              <a:t>line </a:t>
            </a:r>
            <a:r>
              <a:rPr lang="en-US" sz="2000" b="0" dirty="0" smtClean="0">
                <a:latin typeface="Calibri" panose="020F0502020204030204" pitchFamily="34" charset="0"/>
                <a:cs typeface="Calibri" panose="020F0502020204030204" pitchFamily="34" charset="0"/>
              </a:rPr>
              <a:t>manager </a:t>
            </a:r>
            <a:r>
              <a:rPr lang="en-US" sz="2000" b="0" dirty="0">
                <a:latin typeface="Calibri" panose="020F0502020204030204" pitchFamily="34" charset="0"/>
                <a:cs typeface="Calibri" panose="020F0502020204030204" pitchFamily="34" charset="0"/>
              </a:rPr>
              <a:t>with oversight for the new or current services.  The provider must also submit the Provider Agreement to Conditions of Participation attesting that he or she will ensure criminal history or background checks for all provider staff, volunteers, Board Members, contractors, and subcontractors who have direct contacts with Comprehensive waiver participants in compliance to Health-General Article, §19-1901, Annotated Code of Maryland.  </a:t>
            </a:r>
            <a:r>
              <a:rPr lang="en-US" sz="2000" b="0" dirty="0" smtClean="0">
                <a:latin typeface="Calibri" panose="020F0502020204030204" pitchFamily="34" charset="0"/>
                <a:cs typeface="Calibri" panose="020F0502020204030204" pitchFamily="34" charset="0"/>
              </a:rPr>
              <a:t/>
            </a:r>
            <a:br>
              <a:rPr lang="en-US" sz="2000" b="0" dirty="0" smtClean="0">
                <a:latin typeface="Calibri" panose="020F0502020204030204" pitchFamily="34" charset="0"/>
                <a:cs typeface="Calibri" panose="020F0502020204030204" pitchFamily="34" charset="0"/>
              </a:rPr>
            </a:br>
            <a:r>
              <a:rPr lang="en-US" sz="2000" b="0" dirty="0">
                <a:latin typeface="Calibri" panose="020F0502020204030204" pitchFamily="34" charset="0"/>
                <a:cs typeface="Calibri" panose="020F0502020204030204" pitchFamily="34" charset="0"/>
              </a:rPr>
              <a:t/>
            </a:r>
            <a:br>
              <a:rPr lang="en-US" sz="2000" b="0" dirty="0">
                <a:latin typeface="Calibri" panose="020F0502020204030204" pitchFamily="34" charset="0"/>
                <a:cs typeface="Calibri" panose="020F0502020204030204" pitchFamily="34" charset="0"/>
              </a:rPr>
            </a:br>
            <a:r>
              <a:rPr lang="en-US" sz="2000" dirty="0"/>
              <a:t/>
            </a:r>
            <a:br>
              <a:rPr lang="en-US" sz="2000" dirty="0"/>
            </a:br>
            <a:r>
              <a:rPr lang="en-US" sz="2000" b="0" dirty="0">
                <a:latin typeface="Calibri" panose="020F0502020204030204" pitchFamily="34" charset="0"/>
                <a:cs typeface="Calibri" panose="020F0502020204030204" pitchFamily="34" charset="0"/>
              </a:rPr>
              <a:t/>
            </a:r>
            <a:br>
              <a:rPr lang="en-US" sz="2000" b="0" dirty="0">
                <a:latin typeface="Calibri" panose="020F0502020204030204" pitchFamily="34" charset="0"/>
                <a:cs typeface="Calibri" panose="020F0502020204030204" pitchFamily="34" charset="0"/>
              </a:rPr>
            </a:br>
            <a:r>
              <a:rPr lang="en-US" sz="2000" b="0" dirty="0">
                <a:solidFill>
                  <a:srgbClr val="C00000"/>
                </a:solidFill>
                <a:latin typeface="Calibri" panose="020F0502020204030204" pitchFamily="34" charset="0"/>
                <a:cs typeface="Calibri" panose="020F0502020204030204" pitchFamily="34" charset="0"/>
              </a:rPr>
              <a:t/>
            </a:r>
            <a:br>
              <a:rPr lang="en-US" sz="2000" b="0" dirty="0">
                <a:solidFill>
                  <a:srgbClr val="C00000"/>
                </a:solidFill>
                <a:latin typeface="Calibri" panose="020F0502020204030204" pitchFamily="34" charset="0"/>
                <a:cs typeface="Calibri" panose="020F0502020204030204" pitchFamily="34" charset="0"/>
              </a:rPr>
            </a:br>
            <a:r>
              <a:rPr lang="en-US" sz="1800" dirty="0" smtClean="0">
                <a:latin typeface="Arial" panose="020B0604020202020204" pitchFamily="34" charset="0"/>
                <a:cs typeface="Arial" panose="020B0604020202020204" pitchFamily="34" charset="0"/>
              </a:rPr>
              <a:t/>
            </a:r>
            <a:br>
              <a:rPr lang="en-US" sz="1800" dirty="0" smtClean="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
            </a:r>
            <a:br>
              <a:rPr lang="en-US" sz="1800" dirty="0">
                <a:latin typeface="Arial" panose="020B0604020202020204" pitchFamily="34" charset="0"/>
                <a:cs typeface="Arial" panose="020B0604020202020204" pitchFamily="34" charset="0"/>
              </a:rPr>
            </a:br>
            <a:endParaRPr lang="en-US" dirty="0">
              <a:solidFill>
                <a:schemeClr val="tx1"/>
              </a:solidFill>
            </a:endParaRPr>
          </a:p>
        </p:txBody>
      </p:sp>
      <p:sp>
        <p:nvSpPr>
          <p:cNvPr id="5" name="Slide Number Placeholder 4">
            <a:extLst>
              <a:ext uri="{FF2B5EF4-FFF2-40B4-BE49-F238E27FC236}">
                <a16:creationId xmlns:a16="http://schemas.microsoft.com/office/drawing/2014/main" xmlns="" id="{82760A61-4B21-472C-B703-97534310EFBB}"/>
              </a:ext>
            </a:extLst>
          </p:cNvPr>
          <p:cNvSpPr>
            <a:spLocks noGrp="1"/>
          </p:cNvSpPr>
          <p:nvPr>
            <p:ph type="sldNum" idx="12"/>
          </p:nvPr>
        </p:nvSpPr>
        <p:spPr/>
        <p:txBody>
          <a:bodyPr/>
          <a:lstStyle/>
          <a:p>
            <a:pPr marL="0" marR="0" lvl="0" indent="0" algn="l" rtl="0">
              <a:spcBef>
                <a:spcPts val="0"/>
              </a:spcBef>
              <a:buSzPct val="25000"/>
              <a:buNone/>
            </a:pPr>
            <a:fld id="{00000000-1234-1234-1234-123412341234}" type="slidenum">
              <a:rPr lang="en-US" sz="1800" b="0" i="0" u="none" strike="noStrike" cap="none" smtClean="0">
                <a:solidFill>
                  <a:srgbClr val="000000"/>
                </a:solidFill>
                <a:latin typeface="Times"/>
                <a:ea typeface="Times"/>
                <a:cs typeface="Times"/>
                <a:sym typeface="Times"/>
              </a:rPr>
              <a:t>6</a:t>
            </a:fld>
            <a:endParaRPr lang="en-US" sz="1800" b="0" i="0" u="none" strike="noStrike" cap="none">
              <a:solidFill>
                <a:srgbClr val="000000"/>
              </a:solidFill>
              <a:latin typeface="Times"/>
              <a:ea typeface="Times"/>
              <a:cs typeface="Times"/>
              <a:sym typeface="Times"/>
            </a:endParaRPr>
          </a:p>
        </p:txBody>
      </p:sp>
      <p:sp>
        <p:nvSpPr>
          <p:cNvPr id="3" name="AutoShape 2" descr="https://scontent-iad3-1.xx.fbcdn.net/v/t1.0-1/p320x320/21105722_1495553317150739_5596714592324658145_n.jpg?oh=df73a02841fb1228fb0586ade6dd430f&amp;oe=5A8593BF">
            <a:extLst>
              <a:ext uri="{FF2B5EF4-FFF2-40B4-BE49-F238E27FC236}">
                <a16:creationId xmlns:a16="http://schemas.microsoft.com/office/drawing/2014/main" xmlns="" id="{708F2F9D-7F1B-4ADC-B9B9-DC247F520597}"/>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Rectangle 23">
            <a:extLst>
              <a:ext uri="{FF2B5EF4-FFF2-40B4-BE49-F238E27FC236}">
                <a16:creationId xmlns:a16="http://schemas.microsoft.com/office/drawing/2014/main" xmlns="" id="{1A785C33-40B9-47FA-9229-894914EA4103}"/>
              </a:ext>
            </a:extLst>
          </p:cNvPr>
          <p:cNvSpPr/>
          <p:nvPr/>
        </p:nvSpPr>
        <p:spPr>
          <a:xfrm>
            <a:off x="294977" y="6248400"/>
            <a:ext cx="1018227" cy="369332"/>
          </a:xfrm>
          <a:prstGeom prst="rect">
            <a:avLst/>
          </a:prstGeom>
        </p:spPr>
        <p:txBody>
          <a:bodyPr wrap="none">
            <a:spAutoFit/>
          </a:bodyPr>
          <a:lstStyle/>
          <a:p>
            <a:r>
              <a:rPr lang="en-US" dirty="0"/>
              <a:t>Slide #</a:t>
            </a:r>
            <a:fld id="{2A28E078-F7F4-43BC-9D7C-0F16F2729841}" type="slidenum">
              <a:rPr lang="en-US"/>
              <a:pPr/>
              <a:t>6</a:t>
            </a:fld>
            <a:endParaRPr lang="en-US" dirty="0"/>
          </a:p>
        </p:txBody>
      </p:sp>
    </p:spTree>
    <p:extLst>
      <p:ext uri="{BB962C8B-B14F-4D97-AF65-F5344CB8AC3E}">
        <p14:creationId xmlns:p14="http://schemas.microsoft.com/office/powerpoint/2010/main" val="21192588"/>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D502363-0F4F-49EC-9492-F91555A4E70A}"/>
              </a:ext>
            </a:extLst>
          </p:cNvPr>
          <p:cNvSpPr>
            <a:spLocks noGrp="1"/>
          </p:cNvSpPr>
          <p:nvPr>
            <p:ph type="title"/>
          </p:nvPr>
        </p:nvSpPr>
        <p:spPr>
          <a:xfrm>
            <a:off x="254560" y="117166"/>
            <a:ext cx="8520600" cy="763600"/>
          </a:xfrm>
        </p:spPr>
        <p:txBody>
          <a:bodyPr/>
          <a:lstStyle/>
          <a:p>
            <a:pPr eaLnBrk="0" hangingPunct="0"/>
            <a:r>
              <a:rPr lang="en-US" sz="2400" dirty="0">
                <a:solidFill>
                  <a:srgbClr val="C00000"/>
                </a:solidFill>
                <a:latin typeface="Arial" panose="020B0604020202020204" pitchFamily="34" charset="0"/>
                <a:cs typeface="Arial" panose="020B0604020202020204" pitchFamily="34" charset="0"/>
              </a:rPr>
              <a:t> </a:t>
            </a:r>
            <a:r>
              <a:rPr lang="en-US" sz="2400" dirty="0" smtClean="0">
                <a:solidFill>
                  <a:srgbClr val="C00000"/>
                </a:solidFill>
                <a:latin typeface="Arial" panose="020B0604020202020204" pitchFamily="34" charset="0"/>
                <a:cs typeface="Arial" panose="020B0604020202020204" pitchFamily="34" charset="0"/>
              </a:rPr>
              <a:t>             </a:t>
            </a:r>
            <a:r>
              <a:rPr lang="en-US" sz="2400" dirty="0">
                <a:solidFill>
                  <a:srgbClr val="C00000"/>
                </a:solidFill>
                <a:latin typeface="Arial" panose="020B0604020202020204" pitchFamily="34" charset="0"/>
                <a:cs typeface="Arial" panose="020B0604020202020204" pitchFamily="34" charset="0"/>
              </a:rPr>
              <a:t>        </a:t>
            </a:r>
            <a:r>
              <a:rPr lang="en-US" sz="2400" dirty="0">
                <a:solidFill>
                  <a:srgbClr val="FF0000"/>
                </a:solidFill>
                <a:latin typeface="Arial" panose="020B0604020202020204" pitchFamily="34" charset="0"/>
                <a:cs typeface="Arial" panose="020B0604020202020204" pitchFamily="34" charset="0"/>
              </a:rPr>
              <a:t>Responses to Questions</a:t>
            </a:r>
            <a:r>
              <a:rPr lang="en-US" sz="2400" dirty="0" smtClean="0">
                <a:solidFill>
                  <a:srgbClr val="C00000"/>
                </a:solidFill>
                <a:latin typeface="Lucida Calligraphy" panose="03010101010101010101" pitchFamily="66" charset="0"/>
              </a:rPr>
              <a:t/>
            </a:r>
            <a:br>
              <a:rPr lang="en-US" sz="2400" dirty="0" smtClean="0">
                <a:solidFill>
                  <a:srgbClr val="C00000"/>
                </a:solidFill>
                <a:latin typeface="Lucida Calligraphy" panose="03010101010101010101" pitchFamily="66" charset="0"/>
              </a:rPr>
            </a:br>
            <a:r>
              <a:rPr lang="en-US" sz="2400" dirty="0" smtClean="0">
                <a:solidFill>
                  <a:srgbClr val="C00000"/>
                </a:solidFill>
                <a:latin typeface="Lucida Calligraphy" panose="03010101010101010101" pitchFamily="66" charset="0"/>
              </a:rPr>
              <a:t/>
            </a:r>
            <a:br>
              <a:rPr lang="en-US" sz="2400" dirty="0" smtClean="0">
                <a:solidFill>
                  <a:srgbClr val="C00000"/>
                </a:solidFill>
                <a:latin typeface="Lucida Calligraphy" panose="03010101010101010101" pitchFamily="66" charset="0"/>
              </a:rPr>
            </a:br>
            <a:r>
              <a:rPr lang="en-US" sz="2400" dirty="0" smtClean="0">
                <a:solidFill>
                  <a:srgbClr val="C00000"/>
                </a:solidFill>
                <a:latin typeface="Lucida Calligraphy" panose="03010101010101010101" pitchFamily="66" charset="0"/>
              </a:rPr>
              <a:t/>
            </a:r>
            <a:br>
              <a:rPr lang="en-US" sz="2400" dirty="0" smtClean="0">
                <a:solidFill>
                  <a:srgbClr val="C00000"/>
                </a:solidFill>
                <a:latin typeface="Lucida Calligraphy" panose="03010101010101010101" pitchFamily="66" charset="0"/>
              </a:rPr>
            </a:br>
            <a:r>
              <a:rPr lang="en-US" sz="2000" dirty="0">
                <a:latin typeface="Calibri" panose="020F0502020204030204" pitchFamily="34" charset="0"/>
                <a:cs typeface="Calibri" panose="020F0502020204030204" pitchFamily="34" charset="0"/>
              </a:rPr>
              <a:t>D. If a licensed provider is seeking a license renewal, the provider must also  complete the Staff Criminal History form and provide criminal history or background check information for all employees, volunteers, and board members.</a:t>
            </a:r>
            <a:r>
              <a:rPr lang="en-US" sz="2000" dirty="0">
                <a:solidFill>
                  <a:srgbClr val="C00000"/>
                </a:solidFill>
                <a:latin typeface="Lucida Calligraphy" panose="03010101010101010101" pitchFamily="66" charset="0"/>
              </a:rPr>
              <a:t/>
            </a:r>
            <a:br>
              <a:rPr lang="en-US" sz="2000" dirty="0">
                <a:solidFill>
                  <a:srgbClr val="C00000"/>
                </a:solidFill>
                <a:latin typeface="Lucida Calligraphy" panose="03010101010101010101" pitchFamily="66" charset="0"/>
              </a:rPr>
            </a:br>
            <a:r>
              <a:rPr lang="en-US" sz="2000" dirty="0">
                <a:solidFill>
                  <a:srgbClr val="C00000"/>
                </a:solidFill>
                <a:latin typeface="Calibri" panose="020F0502020204030204" pitchFamily="34" charset="0"/>
              </a:rPr>
              <a:t/>
            </a:r>
            <a:br>
              <a:rPr lang="en-US" sz="2000" dirty="0">
                <a:solidFill>
                  <a:srgbClr val="C00000"/>
                </a:solidFill>
                <a:latin typeface="Calibri" panose="020F0502020204030204" pitchFamily="34" charset="0"/>
              </a:rPr>
            </a:br>
            <a:r>
              <a:rPr lang="en-US" sz="2000" i="1" dirty="0" smtClean="0">
                <a:solidFill>
                  <a:schemeClr val="tx1"/>
                </a:solidFill>
                <a:latin typeface="Calibri" panose="020F0502020204030204" pitchFamily="34" charset="0"/>
                <a:cs typeface="Calibri" panose="020F0502020204030204" pitchFamily="34" charset="0"/>
              </a:rPr>
              <a:t>6. </a:t>
            </a:r>
            <a:r>
              <a:rPr lang="en-US" sz="2000" i="1" dirty="0">
                <a:latin typeface="Calibri" panose="020F0502020204030204" pitchFamily="34" charset="0"/>
              </a:rPr>
              <a:t>If </a:t>
            </a:r>
            <a:r>
              <a:rPr lang="en-US" sz="2000" i="1" dirty="0" smtClean="0">
                <a:latin typeface="Calibri" panose="020F0502020204030204" pitchFamily="34" charset="0"/>
              </a:rPr>
              <a:t>a provider </a:t>
            </a:r>
            <a:r>
              <a:rPr lang="en-US" sz="2000" i="1" dirty="0">
                <a:latin typeface="Calibri" panose="020F0502020204030204" pitchFamily="34" charset="0"/>
              </a:rPr>
              <a:t>is licensed to render Day Habilitation Services, but did not check that approval is being sought for these services, </a:t>
            </a:r>
            <a:r>
              <a:rPr lang="en-US" sz="2000" i="1" dirty="0" smtClean="0">
                <a:latin typeface="Calibri" panose="020F0502020204030204" pitchFamily="34" charset="0"/>
              </a:rPr>
              <a:t>will the provider have to submit an addendum application?</a:t>
            </a:r>
            <a:r>
              <a:rPr lang="en-US" sz="2000" i="1" dirty="0">
                <a:solidFill>
                  <a:schemeClr val="tx1"/>
                </a:solidFill>
                <a:latin typeface="Calibri" panose="020F0502020204030204" pitchFamily="34" charset="0"/>
                <a:cs typeface="Calibri" panose="020F0502020204030204" pitchFamily="34" charset="0"/>
              </a:rPr>
              <a:t/>
            </a:r>
            <a:br>
              <a:rPr lang="en-US" sz="2000" i="1" dirty="0">
                <a:solidFill>
                  <a:schemeClr val="tx1"/>
                </a:solidFill>
                <a:latin typeface="Calibri" panose="020F0502020204030204" pitchFamily="34" charset="0"/>
                <a:cs typeface="Calibri" panose="020F0502020204030204" pitchFamily="34" charset="0"/>
              </a:rPr>
            </a:br>
            <a:r>
              <a:rPr lang="en-US" sz="2000" dirty="0">
                <a:latin typeface="Calibri" panose="020F0502020204030204" pitchFamily="34" charset="0"/>
              </a:rPr>
              <a:t>No, </a:t>
            </a:r>
            <a:r>
              <a:rPr lang="en-US" sz="2000" dirty="0" smtClean="0">
                <a:latin typeface="Calibri" panose="020F0502020204030204" pitchFamily="34" charset="0"/>
              </a:rPr>
              <a:t>DDA regional evaluators will compare your current license to the services you check on your application in which approval is sought.  When there is a discrepancy, the DDA regional evaluator will contact you to ensure </a:t>
            </a:r>
            <a:r>
              <a:rPr lang="en-US" sz="2000" dirty="0">
                <a:latin typeface="Calibri" panose="020F0502020204030204" pitchFamily="34" charset="0"/>
              </a:rPr>
              <a:t>that the omission was intended.  If </a:t>
            </a:r>
            <a:r>
              <a:rPr lang="en-US" sz="2000" dirty="0" smtClean="0">
                <a:latin typeface="Calibri" panose="020F0502020204030204" pitchFamily="34" charset="0"/>
              </a:rPr>
              <a:t>you indicate the omission </a:t>
            </a:r>
            <a:r>
              <a:rPr lang="en-US" sz="2000" dirty="0">
                <a:latin typeface="Calibri" panose="020F0502020204030204" pitchFamily="34" charset="0"/>
              </a:rPr>
              <a:t>was a mistake, </a:t>
            </a:r>
            <a:r>
              <a:rPr lang="en-US" sz="2000" dirty="0" smtClean="0">
                <a:latin typeface="Calibri" panose="020F0502020204030204" pitchFamily="34" charset="0"/>
              </a:rPr>
              <a:t>you will be asked to submit in writing that you are seeking approval for the service omitted and any required documentation to support that eligibility requirements are met.  The regional staff evaluator will add this supplemental information to your application.  </a:t>
            </a:r>
            <a:br>
              <a:rPr lang="en-US" sz="2000" dirty="0" smtClean="0">
                <a:latin typeface="Calibri" panose="020F0502020204030204" pitchFamily="34" charset="0"/>
              </a:rPr>
            </a:br>
            <a:r>
              <a:rPr lang="en-US" sz="2000" dirty="0">
                <a:latin typeface="Calibri" panose="020F0502020204030204" pitchFamily="34" charset="0"/>
              </a:rPr>
              <a:t/>
            </a:r>
            <a:br>
              <a:rPr lang="en-US" sz="2000" dirty="0">
                <a:latin typeface="Calibri" panose="020F0502020204030204" pitchFamily="34" charset="0"/>
              </a:rPr>
            </a:br>
            <a:r>
              <a:rPr lang="en-US" sz="2000" dirty="0">
                <a:latin typeface="Calibri" panose="020F0502020204030204" pitchFamily="34" charset="0"/>
              </a:rPr>
              <a:t/>
            </a:r>
            <a:br>
              <a:rPr lang="en-US" sz="2000" dirty="0">
                <a:latin typeface="Calibri" panose="020F0502020204030204" pitchFamily="34" charset="0"/>
              </a:rPr>
            </a:br>
            <a:r>
              <a:rPr lang="en-US" sz="2000" dirty="0"/>
              <a:t> </a:t>
            </a:r>
            <a:br>
              <a:rPr lang="en-US" sz="2000" dirty="0"/>
            </a:br>
            <a:r>
              <a:rPr lang="en-US" sz="2000" dirty="0"/>
              <a:t> </a:t>
            </a:r>
            <a:br>
              <a:rPr lang="en-US" sz="2000" dirty="0"/>
            </a:br>
            <a:r>
              <a:rPr lang="en-US" sz="2000" dirty="0"/>
              <a:t> </a:t>
            </a:r>
            <a:br>
              <a:rPr lang="en-US" sz="2000" dirty="0"/>
            </a:br>
            <a:r>
              <a:rPr lang="en-US" sz="2000" dirty="0"/>
              <a:t> </a:t>
            </a:r>
            <a:br>
              <a:rPr lang="en-US" sz="2000" dirty="0"/>
            </a:br>
            <a:r>
              <a:rPr lang="en-US" sz="2000" dirty="0"/>
              <a:t> </a:t>
            </a:r>
            <a:br>
              <a:rPr lang="en-US" sz="2000" dirty="0"/>
            </a:br>
            <a:r>
              <a:rPr lang="en-US" sz="2000" dirty="0"/>
              <a:t> </a:t>
            </a:r>
            <a:br>
              <a:rPr lang="en-US" sz="2000" dirty="0"/>
            </a:br>
            <a:r>
              <a:rPr lang="en-US" sz="2000" dirty="0"/>
              <a:t> </a:t>
            </a:r>
            <a:br>
              <a:rPr lang="en-US" sz="2000" dirty="0"/>
            </a:br>
            <a:r>
              <a:rPr lang="en-US" sz="2000" dirty="0"/>
              <a:t> </a:t>
            </a:r>
            <a:br>
              <a:rPr lang="en-US" sz="2000" dirty="0"/>
            </a:br>
            <a:r>
              <a:rPr lang="en-US" sz="2000" dirty="0"/>
              <a:t/>
            </a:r>
            <a:br>
              <a:rPr lang="en-US" sz="2000" dirty="0"/>
            </a:br>
            <a:r>
              <a:rPr lang="en-US" sz="2000" i="1" dirty="0" smtClean="0">
                <a:solidFill>
                  <a:schemeClr val="tx1"/>
                </a:solidFill>
                <a:latin typeface="Calibri" panose="020F0502020204030204" pitchFamily="34" charset="0"/>
                <a:cs typeface="Calibri" panose="020F0502020204030204" pitchFamily="34" charset="0"/>
              </a:rPr>
              <a:t/>
            </a:r>
            <a:br>
              <a:rPr lang="en-US" sz="2000" i="1" dirty="0" smtClean="0">
                <a:solidFill>
                  <a:schemeClr val="tx1"/>
                </a:solidFill>
                <a:latin typeface="Calibri" panose="020F0502020204030204" pitchFamily="34" charset="0"/>
                <a:cs typeface="Calibri" panose="020F0502020204030204" pitchFamily="34" charset="0"/>
              </a:rPr>
            </a:br>
            <a:r>
              <a:rPr lang="en-US" sz="2000" i="1" dirty="0">
                <a:solidFill>
                  <a:schemeClr val="tx1"/>
                </a:solidFill>
                <a:latin typeface="Calibri" panose="020F0502020204030204" pitchFamily="34" charset="0"/>
                <a:cs typeface="Calibri" panose="020F0502020204030204" pitchFamily="34" charset="0"/>
              </a:rPr>
              <a:t/>
            </a:r>
            <a:br>
              <a:rPr lang="en-US" sz="2000" i="1" dirty="0">
                <a:solidFill>
                  <a:schemeClr val="tx1"/>
                </a:solidFill>
                <a:latin typeface="Calibri" panose="020F0502020204030204" pitchFamily="34" charset="0"/>
                <a:cs typeface="Calibri" panose="020F0502020204030204" pitchFamily="34" charset="0"/>
              </a:rPr>
            </a:br>
            <a:r>
              <a:rPr lang="en-US" sz="2000" i="1" dirty="0">
                <a:solidFill>
                  <a:schemeClr val="tx1"/>
                </a:solidFill>
                <a:latin typeface="Calibri" panose="020F0502020204030204" pitchFamily="34" charset="0"/>
                <a:cs typeface="Calibri" panose="020F0502020204030204" pitchFamily="34" charset="0"/>
              </a:rPr>
              <a:t> </a:t>
            </a:r>
            <a:br>
              <a:rPr lang="en-US" sz="2000" i="1" dirty="0">
                <a:solidFill>
                  <a:schemeClr val="tx1"/>
                </a:solidFill>
                <a:latin typeface="Calibri" panose="020F0502020204030204" pitchFamily="34" charset="0"/>
                <a:cs typeface="Calibri" panose="020F0502020204030204" pitchFamily="34" charset="0"/>
              </a:rPr>
            </a:br>
            <a:r>
              <a:rPr lang="en-US" sz="2000" i="1" dirty="0">
                <a:solidFill>
                  <a:schemeClr val="tx1"/>
                </a:solidFill>
                <a:latin typeface="Calibri" panose="020F0502020204030204" pitchFamily="34" charset="0"/>
                <a:cs typeface="Calibri" panose="020F0502020204030204" pitchFamily="34" charset="0"/>
              </a:rPr>
              <a:t/>
            </a:r>
            <a:br>
              <a:rPr lang="en-US" sz="2000" i="1" dirty="0">
                <a:solidFill>
                  <a:schemeClr val="tx1"/>
                </a:solidFill>
                <a:latin typeface="Calibri" panose="020F0502020204030204" pitchFamily="34" charset="0"/>
                <a:cs typeface="Calibri" panose="020F0502020204030204" pitchFamily="34" charset="0"/>
              </a:rPr>
            </a:br>
            <a:r>
              <a:rPr lang="en-US" sz="2000" b="1" i="1" dirty="0">
                <a:solidFill>
                  <a:schemeClr val="tx1"/>
                </a:solidFill>
                <a:latin typeface="Calibri" panose="020F0502020204030204" pitchFamily="34" charset="0"/>
                <a:cs typeface="Calibri" panose="020F0502020204030204" pitchFamily="34" charset="0"/>
              </a:rPr>
              <a:t/>
            </a:r>
            <a:br>
              <a:rPr lang="en-US" sz="2000" b="1" i="1" dirty="0">
                <a:solidFill>
                  <a:schemeClr val="tx1"/>
                </a:solidFill>
                <a:latin typeface="Calibri" panose="020F0502020204030204" pitchFamily="34" charset="0"/>
                <a:cs typeface="Calibri" panose="020F0502020204030204" pitchFamily="34" charset="0"/>
              </a:rPr>
            </a:br>
            <a:r>
              <a:rPr lang="en-US" sz="2000" i="1" dirty="0">
                <a:solidFill>
                  <a:schemeClr val="tx1"/>
                </a:solidFill>
                <a:latin typeface="Calibri" panose="020F0502020204030204" pitchFamily="34" charset="0"/>
                <a:cs typeface="Calibri" panose="020F0502020204030204" pitchFamily="34" charset="0"/>
              </a:rPr>
              <a:t/>
            </a:r>
            <a:br>
              <a:rPr lang="en-US" sz="2000" i="1" dirty="0">
                <a:solidFill>
                  <a:schemeClr val="tx1"/>
                </a:solidFill>
                <a:latin typeface="Calibri" panose="020F0502020204030204" pitchFamily="34" charset="0"/>
                <a:cs typeface="Calibri" panose="020F0502020204030204" pitchFamily="34" charset="0"/>
              </a:rPr>
            </a:br>
            <a:r>
              <a:rPr lang="en-US" sz="2000" i="1" dirty="0">
                <a:solidFill>
                  <a:schemeClr val="tx1"/>
                </a:solidFill>
                <a:latin typeface="Calibri" panose="020F0502020204030204" pitchFamily="34" charset="0"/>
                <a:cs typeface="Calibri" panose="020F0502020204030204" pitchFamily="34" charset="0"/>
              </a:rPr>
              <a:t/>
            </a:r>
            <a:br>
              <a:rPr lang="en-US" sz="2000" i="1" dirty="0">
                <a:solidFill>
                  <a:schemeClr val="tx1"/>
                </a:solidFill>
                <a:latin typeface="Calibri" panose="020F0502020204030204" pitchFamily="34" charset="0"/>
                <a:cs typeface="Calibri" panose="020F0502020204030204" pitchFamily="34" charset="0"/>
              </a:rPr>
            </a:br>
            <a:r>
              <a:rPr lang="en-US" sz="2400" dirty="0" smtClean="0">
                <a:solidFill>
                  <a:srgbClr val="C00000"/>
                </a:solidFill>
                <a:latin typeface="Lucida Calligraphy" panose="03010101010101010101" pitchFamily="66" charset="0"/>
              </a:rPr>
              <a:t/>
            </a:r>
            <a:br>
              <a:rPr lang="en-US" sz="2400" dirty="0" smtClean="0">
                <a:solidFill>
                  <a:srgbClr val="C00000"/>
                </a:solidFill>
                <a:latin typeface="Lucida Calligraphy" panose="03010101010101010101" pitchFamily="66" charset="0"/>
              </a:rPr>
            </a:br>
            <a:endParaRPr lang="en-US" sz="2400" dirty="0">
              <a:solidFill>
                <a:srgbClr val="C00000"/>
              </a:solidFill>
              <a:latin typeface="Lucida Calligraphy" panose="03010101010101010101" pitchFamily="66" charset="0"/>
            </a:endParaRPr>
          </a:p>
        </p:txBody>
      </p:sp>
      <p:sp>
        <p:nvSpPr>
          <p:cNvPr id="4" name="Slide Number Placeholder 3">
            <a:extLst>
              <a:ext uri="{FF2B5EF4-FFF2-40B4-BE49-F238E27FC236}">
                <a16:creationId xmlns:a16="http://schemas.microsoft.com/office/drawing/2014/main" xmlns="" id="{5F1D161E-0041-4F49-AB61-7099A20B6676}"/>
              </a:ext>
            </a:extLst>
          </p:cNvPr>
          <p:cNvSpPr>
            <a:spLocks noGrp="1"/>
          </p:cNvSpPr>
          <p:nvPr>
            <p:ph type="sldNum" idx="12"/>
          </p:nvPr>
        </p:nvSpPr>
        <p:spPr/>
        <p:txBody>
          <a:bodyPr/>
          <a:lstStyle/>
          <a:p>
            <a:fld id="{00000000-1234-1234-1234-123412341234}" type="slidenum">
              <a:rPr lang="en" smtClean="0"/>
              <a:pPr/>
              <a:t>7</a:t>
            </a:fld>
            <a:endParaRPr lang="en"/>
          </a:p>
        </p:txBody>
      </p:sp>
      <p:sp>
        <p:nvSpPr>
          <p:cNvPr id="6" name="Rectangle 5">
            <a:extLst>
              <a:ext uri="{FF2B5EF4-FFF2-40B4-BE49-F238E27FC236}">
                <a16:creationId xmlns:a16="http://schemas.microsoft.com/office/drawing/2014/main" xmlns="" id="{287AC124-646F-4E91-9693-4732F72986E0}"/>
              </a:ext>
            </a:extLst>
          </p:cNvPr>
          <p:cNvSpPr/>
          <p:nvPr/>
        </p:nvSpPr>
        <p:spPr>
          <a:xfrm>
            <a:off x="294977" y="6257082"/>
            <a:ext cx="1018227" cy="369332"/>
          </a:xfrm>
          <a:prstGeom prst="rect">
            <a:avLst/>
          </a:prstGeom>
        </p:spPr>
        <p:txBody>
          <a:bodyPr wrap="none">
            <a:spAutoFit/>
          </a:bodyPr>
          <a:lstStyle/>
          <a:p>
            <a:r>
              <a:rPr lang="en-US" dirty="0"/>
              <a:t>Slide #</a:t>
            </a:r>
            <a:fld id="{2A28E078-F7F4-43BC-9D7C-0F16F2729841}" type="slidenum">
              <a:rPr lang="en-US"/>
              <a:pPr/>
              <a:t>7</a:t>
            </a:fld>
            <a:endParaRPr lang="en-US" dirty="0"/>
          </a:p>
        </p:txBody>
      </p:sp>
    </p:spTree>
    <p:extLst>
      <p:ext uri="{BB962C8B-B14F-4D97-AF65-F5344CB8AC3E}">
        <p14:creationId xmlns:p14="http://schemas.microsoft.com/office/powerpoint/2010/main" val="3470911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24">
            <a:extLst>
              <a:ext uri="{FF2B5EF4-FFF2-40B4-BE49-F238E27FC236}">
                <a16:creationId xmlns:a16="http://schemas.microsoft.com/office/drawing/2014/main" xmlns="" id="{68216887-A562-4C37-9DF1-6C37084CA9EB}"/>
              </a:ext>
            </a:extLst>
          </p:cNvPr>
          <p:cNvSpPr txBox="1">
            <a:spLocks noGrp="1"/>
          </p:cNvSpPr>
          <p:nvPr>
            <p:ph type="title"/>
          </p:nvPr>
        </p:nvSpPr>
        <p:spPr>
          <a:xfrm>
            <a:off x="554803" y="457201"/>
            <a:ext cx="8131997" cy="533400"/>
          </a:xfrm>
          <a:prstGeom prst="rect">
            <a:avLst/>
          </a:prstGeom>
          <a:noFill/>
          <a:ln>
            <a:noFill/>
          </a:ln>
        </p:spPr>
        <p:txBody>
          <a:bodyPr wrap="square" lIns="91425" tIns="45700" rIns="91425" bIns="45700" anchor="t" anchorCtr="0">
            <a:noAutofit/>
          </a:bodyPr>
          <a:lstStyle/>
          <a:p>
            <a:pPr lvl="0" algn="l"/>
            <a:r>
              <a:rPr lang="en-US" sz="2400" dirty="0" smtClean="0">
                <a:solidFill>
                  <a:srgbClr val="C00000"/>
                </a:solidFill>
                <a:latin typeface="Lucida Calligraphy" panose="03010101010101010101" pitchFamily="66" charset="0"/>
              </a:rPr>
              <a:t>                 </a:t>
            </a:r>
            <a:r>
              <a:rPr lang="en-US" sz="2400" dirty="0" smtClean="0">
                <a:solidFill>
                  <a:srgbClr val="FF0000"/>
                </a:solidFill>
                <a:latin typeface="Arial" panose="020B0604020202020204" pitchFamily="34" charset="0"/>
                <a:cs typeface="Arial" panose="020B0604020202020204" pitchFamily="34" charset="0"/>
              </a:rPr>
              <a:t>Responses to Questions</a:t>
            </a:r>
            <a:r>
              <a:rPr lang="en-US" sz="2400" dirty="0" smtClean="0">
                <a:solidFill>
                  <a:srgbClr val="C00000"/>
                </a:solidFill>
                <a:latin typeface="Lucida Calligraphy" panose="03010101010101010101" pitchFamily="66" charset="0"/>
              </a:rPr>
              <a:t/>
            </a:r>
            <a:br>
              <a:rPr lang="en-US" sz="2400" dirty="0" smtClean="0">
                <a:solidFill>
                  <a:srgbClr val="C00000"/>
                </a:solidFill>
                <a:latin typeface="Lucida Calligraphy" panose="03010101010101010101" pitchFamily="66" charset="0"/>
              </a:rPr>
            </a:br>
            <a:r>
              <a:rPr lang="en-US" sz="1800" dirty="0" smtClean="0">
                <a:solidFill>
                  <a:srgbClr val="C00000"/>
                </a:solidFill>
                <a:latin typeface="Lucida Calligraphy" panose="03010101010101010101" pitchFamily="66" charset="0"/>
              </a:rPr>
              <a:t/>
            </a:r>
            <a:br>
              <a:rPr lang="en-US" sz="1800" dirty="0" smtClean="0">
                <a:solidFill>
                  <a:srgbClr val="C00000"/>
                </a:solidFill>
                <a:latin typeface="Lucida Calligraphy" panose="03010101010101010101" pitchFamily="66" charset="0"/>
              </a:rPr>
            </a:br>
            <a:r>
              <a:rPr lang="en-US" sz="1800" dirty="0" smtClean="0">
                <a:solidFill>
                  <a:srgbClr val="C00000"/>
                </a:solidFill>
                <a:latin typeface="Lucida Calligraphy" panose="03010101010101010101" pitchFamily="66" charset="0"/>
              </a:rPr>
              <a:t/>
            </a:r>
            <a:br>
              <a:rPr lang="en-US" sz="1800" dirty="0" smtClean="0">
                <a:solidFill>
                  <a:srgbClr val="C00000"/>
                </a:solidFill>
                <a:latin typeface="Lucida Calligraphy" panose="03010101010101010101" pitchFamily="66" charset="0"/>
              </a:rPr>
            </a:br>
            <a:r>
              <a:rPr lang="en-US" sz="1800" dirty="0" smtClean="0">
                <a:solidFill>
                  <a:srgbClr val="C00000"/>
                </a:solidFill>
                <a:latin typeface="Lucida Calligraphy" panose="03010101010101010101" pitchFamily="66" charset="0"/>
              </a:rPr>
              <a:t/>
            </a:r>
            <a:br>
              <a:rPr lang="en-US" sz="1800" dirty="0" smtClean="0">
                <a:solidFill>
                  <a:srgbClr val="C00000"/>
                </a:solidFill>
                <a:latin typeface="Lucida Calligraphy" panose="03010101010101010101" pitchFamily="66" charset="0"/>
              </a:rPr>
            </a:br>
            <a:r>
              <a:rPr lang="en-US" sz="2000" b="0" i="1" dirty="0">
                <a:latin typeface="Calibri" panose="020F0502020204030204" pitchFamily="34" charset="0"/>
              </a:rPr>
              <a:t>7. Are nursing services included in the residential rate or should I check this service on the application for approval since my agency currently renders delegated nursing services to Community Pathways participants</a:t>
            </a:r>
            <a:r>
              <a:rPr lang="en-US" sz="2000" b="0" i="1" dirty="0" smtClean="0">
                <a:latin typeface="Calibri" panose="020F0502020204030204" pitchFamily="34" charset="0"/>
              </a:rPr>
              <a:t>?</a:t>
            </a:r>
            <a:br>
              <a:rPr lang="en-US" sz="2000" b="0" i="1" dirty="0" smtClean="0">
                <a:latin typeface="Calibri" panose="020F0502020204030204" pitchFamily="34" charset="0"/>
              </a:rPr>
            </a:br>
            <a:r>
              <a:rPr lang="en-US" sz="2000" b="0" dirty="0" smtClean="0">
                <a:latin typeface="Calibri" panose="020F0502020204030204" pitchFamily="34" charset="0"/>
                <a:cs typeface="Calibri" panose="020F0502020204030204" pitchFamily="34" charset="0"/>
              </a:rPr>
              <a:t>Nursing services are not included in the residential rate, so providers who render delegated nursing and other nursing services covered by DDA’s waivers should seek approval for these services.</a:t>
            </a:r>
            <a:br>
              <a:rPr lang="en-US" sz="2000" b="0" dirty="0" smtClean="0">
                <a:latin typeface="Calibri" panose="020F0502020204030204" pitchFamily="34" charset="0"/>
                <a:cs typeface="Calibri" panose="020F0502020204030204" pitchFamily="34" charset="0"/>
              </a:rPr>
            </a:br>
            <a:r>
              <a:rPr lang="en-US" sz="2000" b="0" dirty="0" smtClean="0">
                <a:latin typeface="Calibri" panose="020F0502020204030204" pitchFamily="34" charset="0"/>
                <a:cs typeface="Calibri" panose="020F0502020204030204" pitchFamily="34" charset="0"/>
              </a:rPr>
              <a:t/>
            </a:r>
            <a:br>
              <a:rPr lang="en-US" sz="2000" b="0" dirty="0" smtClean="0">
                <a:latin typeface="Calibri" panose="020F0502020204030204" pitchFamily="34" charset="0"/>
                <a:cs typeface="Calibri" panose="020F0502020204030204" pitchFamily="34" charset="0"/>
              </a:rPr>
            </a:br>
            <a:r>
              <a:rPr lang="en-US" sz="2000" b="0" dirty="0" smtClean="0">
                <a:latin typeface="Calibri" panose="020F0502020204030204" pitchFamily="34" charset="0"/>
                <a:cs typeface="Calibri" panose="020F0502020204030204" pitchFamily="34" charset="0"/>
              </a:rPr>
              <a:t>8. </a:t>
            </a:r>
            <a:r>
              <a:rPr lang="en-US" sz="2000" b="0" i="1" dirty="0" smtClean="0">
                <a:latin typeface="Calibri" panose="020F0502020204030204" pitchFamily="34" charset="0"/>
                <a:cs typeface="Calibri" panose="020F0502020204030204" pitchFamily="34" charset="0"/>
              </a:rPr>
              <a:t>Where can eligibility requirements be found for Targeted Case  Management Agencies?  </a:t>
            </a:r>
            <a:br>
              <a:rPr lang="en-US" sz="2000" b="0" i="1" dirty="0" smtClean="0">
                <a:latin typeface="Calibri" panose="020F0502020204030204" pitchFamily="34" charset="0"/>
                <a:cs typeface="Calibri" panose="020F0502020204030204" pitchFamily="34" charset="0"/>
              </a:rPr>
            </a:br>
            <a:r>
              <a:rPr lang="en-US" sz="2000" b="0" dirty="0" smtClean="0">
                <a:latin typeface="Calibri" panose="020F0502020204030204" pitchFamily="34" charset="0"/>
                <a:cs typeface="Calibri" panose="020F0502020204030204" pitchFamily="34" charset="0"/>
              </a:rPr>
              <a:t>In addition to general and business/agency requirements found on page 4 of the Eligibility Requirements for Qualified Service Providers and in the DDA Provider Application posted on DDA’s website, COMAR 10.09.48.05, 10.09.36.02 and 10.22.09.06 specify requirements for Targeted Case Management Providers.   </a:t>
            </a:r>
            <a:br>
              <a:rPr lang="en-US" sz="2000" b="0" dirty="0" smtClean="0">
                <a:latin typeface="Calibri" panose="020F0502020204030204" pitchFamily="34" charset="0"/>
                <a:cs typeface="Calibri" panose="020F0502020204030204" pitchFamily="34" charset="0"/>
              </a:rPr>
            </a:br>
            <a:endParaRPr lang="en-US" sz="2000" b="0" i="1" u="none" strike="noStrike" cap="none" dirty="0">
              <a:solidFill>
                <a:srgbClr val="C00000"/>
              </a:solidFill>
              <a:latin typeface="Calibri" panose="020F0502020204030204" pitchFamily="34" charset="0"/>
              <a:ea typeface="Calibri"/>
              <a:cs typeface="Calibri" panose="020F0502020204030204" pitchFamily="34" charset="0"/>
              <a:sym typeface="Calibri"/>
            </a:endParaRPr>
          </a:p>
        </p:txBody>
      </p:sp>
      <p:sp>
        <p:nvSpPr>
          <p:cNvPr id="6" name="Rectangle 5">
            <a:extLst>
              <a:ext uri="{FF2B5EF4-FFF2-40B4-BE49-F238E27FC236}">
                <a16:creationId xmlns:a16="http://schemas.microsoft.com/office/drawing/2014/main" xmlns="" id="{DAA10431-FF30-4160-898F-88AFB19ADDD7}"/>
              </a:ext>
            </a:extLst>
          </p:cNvPr>
          <p:cNvSpPr/>
          <p:nvPr/>
        </p:nvSpPr>
        <p:spPr>
          <a:xfrm>
            <a:off x="294977" y="6257082"/>
            <a:ext cx="1018227" cy="369332"/>
          </a:xfrm>
          <a:prstGeom prst="rect">
            <a:avLst/>
          </a:prstGeom>
        </p:spPr>
        <p:txBody>
          <a:bodyPr wrap="none">
            <a:spAutoFit/>
          </a:bodyPr>
          <a:lstStyle/>
          <a:p>
            <a:r>
              <a:rPr lang="en-US" dirty="0"/>
              <a:t>Slide #</a:t>
            </a:r>
            <a:fld id="{2A28E078-F7F4-43BC-9D7C-0F16F2729841}" type="slidenum">
              <a:rPr lang="en-US"/>
              <a:pPr/>
              <a:t>8</a:t>
            </a:fld>
            <a:endParaRPr lang="en-US" dirty="0"/>
          </a:p>
        </p:txBody>
      </p:sp>
      <p:sp>
        <p:nvSpPr>
          <p:cNvPr id="7" name="Rectangle 2"/>
          <p:cNvSpPr>
            <a:spLocks noChangeArrowheads="1"/>
          </p:cNvSpPr>
          <p:nvPr/>
        </p:nvSpPr>
        <p:spPr bwMode="auto">
          <a:xfrm>
            <a:off x="2921000" y="26590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3"/>
          <p:cNvSpPr>
            <a:spLocks noChangeArrowheads="1"/>
          </p:cNvSpPr>
          <p:nvPr/>
        </p:nvSpPr>
        <p:spPr bwMode="auto">
          <a:xfrm>
            <a:off x="2921000" y="3116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altLang="en-US" sz="6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altLang="en-US" sz="6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11394598"/>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DF989A-5883-45E6-BC0E-14214F2FE478}"/>
              </a:ext>
            </a:extLst>
          </p:cNvPr>
          <p:cNvSpPr>
            <a:spLocks noGrp="1"/>
          </p:cNvSpPr>
          <p:nvPr>
            <p:ph type="title"/>
          </p:nvPr>
        </p:nvSpPr>
        <p:spPr>
          <a:xfrm>
            <a:off x="294977" y="274637"/>
            <a:ext cx="8718478" cy="639763"/>
          </a:xfrm>
        </p:spPr>
        <p:txBody>
          <a:bodyPr/>
          <a:lstStyle/>
          <a:p>
            <a:pPr lvl="0" algn="l"/>
            <a:r>
              <a:rPr lang="en-US" sz="2400" dirty="0" smtClean="0">
                <a:solidFill>
                  <a:srgbClr val="C00000"/>
                </a:solidFill>
                <a:latin typeface="Lucida Calligraphy" panose="03010101010101010101" pitchFamily="66" charset="0"/>
              </a:rPr>
              <a:t>                  </a:t>
            </a:r>
            <a:r>
              <a:rPr lang="en-US" sz="2400" dirty="0" smtClean="0">
                <a:solidFill>
                  <a:srgbClr val="FF0000"/>
                </a:solidFill>
                <a:latin typeface="Lucida Calligraphy" panose="03010101010101010101" pitchFamily="66" charset="0"/>
              </a:rPr>
              <a:t> </a:t>
            </a:r>
            <a:r>
              <a:rPr lang="en-US" sz="2400" dirty="0">
                <a:solidFill>
                  <a:srgbClr val="FF0000"/>
                </a:solidFill>
                <a:latin typeface="Arial" panose="020B0604020202020204" pitchFamily="34" charset="0"/>
                <a:cs typeface="Arial" panose="020B0604020202020204" pitchFamily="34" charset="0"/>
              </a:rPr>
              <a:t>Responses to Questions</a:t>
            </a:r>
            <a:r>
              <a:rPr lang="en-US" sz="2400" dirty="0" smtClean="0">
                <a:solidFill>
                  <a:srgbClr val="C00000"/>
                </a:solidFill>
                <a:latin typeface="Lucida Calligraphy" panose="03010101010101010101" pitchFamily="66" charset="0"/>
              </a:rPr>
              <a:t/>
            </a:r>
            <a:br>
              <a:rPr lang="en-US" sz="2400" dirty="0" smtClean="0">
                <a:solidFill>
                  <a:srgbClr val="C00000"/>
                </a:solidFill>
                <a:latin typeface="Lucida Calligraphy" panose="03010101010101010101" pitchFamily="66" charset="0"/>
              </a:rPr>
            </a:br>
            <a:r>
              <a:rPr lang="en-US" sz="2400" dirty="0" smtClean="0">
                <a:solidFill>
                  <a:srgbClr val="C00000"/>
                </a:solidFill>
                <a:latin typeface="Lucida Calligraphy" panose="03010101010101010101" pitchFamily="66" charset="0"/>
              </a:rPr>
              <a:t/>
            </a:r>
            <a:br>
              <a:rPr lang="en-US" sz="2400" dirty="0" smtClean="0">
                <a:solidFill>
                  <a:srgbClr val="C00000"/>
                </a:solidFill>
                <a:latin typeface="Lucida Calligraphy" panose="03010101010101010101" pitchFamily="66" charset="0"/>
              </a:rPr>
            </a:br>
            <a:r>
              <a:rPr lang="en-US" sz="2400" dirty="0" smtClean="0">
                <a:solidFill>
                  <a:srgbClr val="C00000"/>
                </a:solidFill>
                <a:latin typeface="Lucida Calligraphy" panose="03010101010101010101" pitchFamily="66" charset="0"/>
              </a:rPr>
              <a:t/>
            </a:r>
            <a:br>
              <a:rPr lang="en-US" sz="2400" dirty="0" smtClean="0">
                <a:solidFill>
                  <a:srgbClr val="C00000"/>
                </a:solidFill>
                <a:latin typeface="Lucida Calligraphy" panose="03010101010101010101" pitchFamily="66" charset="0"/>
              </a:rPr>
            </a:br>
            <a:r>
              <a:rPr lang="en-US" sz="2000" b="0" dirty="0" smtClean="0">
                <a:latin typeface="Calibri" panose="020F0502020204030204" pitchFamily="34" charset="0"/>
                <a:cs typeface="Arial" panose="020B0604020202020204" pitchFamily="34" charset="0"/>
              </a:rPr>
              <a:t>9</a:t>
            </a:r>
            <a:r>
              <a:rPr lang="en-US" sz="2000" b="0" dirty="0">
                <a:latin typeface="Calibri" panose="020F0502020204030204" pitchFamily="34" charset="0"/>
                <a:cs typeface="Arial" panose="020B0604020202020204" pitchFamily="34" charset="0"/>
              </a:rPr>
              <a:t>. </a:t>
            </a:r>
            <a:r>
              <a:rPr lang="en-US" sz="2000" b="0" i="1" dirty="0">
                <a:latin typeface="Calibri" panose="020F0502020204030204" pitchFamily="34" charset="0"/>
                <a:cs typeface="Arial" panose="020B0604020202020204" pitchFamily="34" charset="0"/>
              </a:rPr>
              <a:t>Once </a:t>
            </a:r>
            <a:r>
              <a:rPr lang="en-US" sz="2000" b="0" i="1" dirty="0" smtClean="0">
                <a:latin typeface="Calibri" panose="020F0502020204030204" pitchFamily="34" charset="0"/>
                <a:cs typeface="Arial" panose="020B0604020202020204" pitchFamily="34" charset="0"/>
              </a:rPr>
              <a:t>an approval letter is sent </a:t>
            </a:r>
            <a:r>
              <a:rPr lang="en-US" sz="2000" b="0" i="1" dirty="0">
                <a:latin typeface="Calibri" panose="020F0502020204030204" pitchFamily="34" charset="0"/>
                <a:cs typeface="Arial" panose="020B0604020202020204" pitchFamily="34" charset="0"/>
              </a:rPr>
              <a:t>to </a:t>
            </a:r>
            <a:r>
              <a:rPr lang="en-US" sz="2000" b="0" i="1" dirty="0" smtClean="0">
                <a:latin typeface="Calibri" panose="020F0502020204030204" pitchFamily="34" charset="0"/>
                <a:cs typeface="Arial" panose="020B0604020202020204" pitchFamily="34" charset="0"/>
              </a:rPr>
              <a:t>an applicant what </a:t>
            </a:r>
            <a:r>
              <a:rPr lang="en-US" sz="2000" b="0" i="1" dirty="0">
                <a:latin typeface="Calibri" panose="020F0502020204030204" pitchFamily="34" charset="0"/>
                <a:cs typeface="Arial" panose="020B0604020202020204" pitchFamily="34" charset="0"/>
              </a:rPr>
              <a:t>happens next? </a:t>
            </a:r>
            <a:r>
              <a:rPr lang="en-US" sz="1800" b="0" dirty="0">
                <a:latin typeface="Calibri" panose="020F0502020204030204" pitchFamily="34" charset="0"/>
                <a:cs typeface="Calibri" panose="020F0502020204030204" pitchFamily="34" charset="0"/>
              </a:rPr>
              <a:t/>
            </a:r>
            <a:br>
              <a:rPr lang="en-US" sz="1800" b="0" dirty="0">
                <a:latin typeface="Calibri" panose="020F0502020204030204" pitchFamily="34" charset="0"/>
                <a:cs typeface="Calibri" panose="020F0502020204030204" pitchFamily="34" charset="0"/>
              </a:rPr>
            </a:br>
            <a:r>
              <a:rPr lang="en-US" sz="1800" b="0" dirty="0" smtClean="0">
                <a:latin typeface="Calibri" panose="020F0502020204030204" pitchFamily="34" charset="0"/>
                <a:cs typeface="Calibri" panose="020F0502020204030204" pitchFamily="34" charset="0"/>
              </a:rPr>
              <a:t>-For </a:t>
            </a:r>
            <a:r>
              <a:rPr lang="en-US" sz="1800" b="0" dirty="0">
                <a:latin typeface="Calibri" panose="020F0502020204030204" pitchFamily="34" charset="0"/>
                <a:cs typeface="Calibri" panose="020F0502020204030204" pitchFamily="34" charset="0"/>
              </a:rPr>
              <a:t>a current provider (licensed or DDA Approved) with a Medical Assistance </a:t>
            </a:r>
            <a:r>
              <a:rPr lang="en-US" sz="1800" b="0" dirty="0" smtClean="0">
                <a:latin typeface="Calibri" panose="020F0502020204030204" pitchFamily="34" charset="0"/>
                <a:cs typeface="Calibri" panose="020F0502020204030204" pitchFamily="34" charset="0"/>
              </a:rPr>
              <a:t>Provider Number, the designated DDA Headquarters staff member completes a form </a:t>
            </a:r>
            <a:r>
              <a:rPr lang="en-US" sz="1800" b="0" dirty="0">
                <a:latin typeface="Calibri" panose="020F0502020204030204" pitchFamily="34" charset="0"/>
                <a:cs typeface="Calibri" panose="020F0502020204030204" pitchFamily="34" charset="0"/>
              </a:rPr>
              <a:t>generated by </a:t>
            </a:r>
            <a:r>
              <a:rPr lang="en-US" sz="1800" b="0" dirty="0" smtClean="0">
                <a:latin typeface="Calibri" panose="020F0502020204030204" pitchFamily="34" charset="0"/>
                <a:cs typeface="Calibri" panose="020F0502020204030204" pitchFamily="34" charset="0"/>
              </a:rPr>
              <a:t>Office of Health Services which identifies </a:t>
            </a:r>
            <a:r>
              <a:rPr lang="en-US" sz="1800" b="0" dirty="0">
                <a:latin typeface="Calibri" panose="020F0502020204030204" pitchFamily="34" charset="0"/>
                <a:cs typeface="Calibri" panose="020F0502020204030204" pitchFamily="34" charset="0"/>
              </a:rPr>
              <a:t>the services approved by </a:t>
            </a:r>
            <a:r>
              <a:rPr lang="en-US" sz="1800" b="0" dirty="0" smtClean="0">
                <a:latin typeface="Calibri" panose="020F0502020204030204" pitchFamily="34" charset="0"/>
                <a:cs typeface="Calibri" panose="020F0502020204030204" pitchFamily="34" charset="0"/>
              </a:rPr>
              <a:t>the DDA regional office evaluator along applicable </a:t>
            </a:r>
            <a:r>
              <a:rPr lang="en-US" sz="1800" b="0" dirty="0">
                <a:latin typeface="Calibri" panose="020F0502020204030204" pitchFamily="34" charset="0"/>
                <a:cs typeface="Calibri" panose="020F0502020204030204" pitchFamily="34" charset="0"/>
              </a:rPr>
              <a:t>billing </a:t>
            </a:r>
            <a:r>
              <a:rPr lang="en-US" sz="1800" b="0" dirty="0" smtClean="0">
                <a:latin typeface="Calibri" panose="020F0502020204030204" pitchFamily="34" charset="0"/>
                <a:cs typeface="Calibri" panose="020F0502020204030204" pitchFamily="34" charset="0"/>
              </a:rPr>
              <a:t>codes for the Medicaid Management Information System.  These actions constitute the provider’s re-enrollment to provide the Medicaid funded services in DDA’s waivers. </a:t>
            </a:r>
            <a:r>
              <a:rPr lang="en-US" sz="1800" b="0" dirty="0">
                <a:latin typeface="Calibri" panose="020F0502020204030204" pitchFamily="34" charset="0"/>
                <a:cs typeface="Calibri" panose="020F0502020204030204" pitchFamily="34" charset="0"/>
              </a:rPr>
              <a:t/>
            </a:r>
            <a:br>
              <a:rPr lang="en-US" sz="1800" b="0" dirty="0">
                <a:latin typeface="Calibri" panose="020F0502020204030204" pitchFamily="34" charset="0"/>
                <a:cs typeface="Calibri" panose="020F0502020204030204" pitchFamily="34" charset="0"/>
              </a:rPr>
            </a:br>
            <a:r>
              <a:rPr lang="en-US" sz="1800" b="0" dirty="0" smtClean="0">
                <a:latin typeface="Calibri" panose="020F0502020204030204" pitchFamily="34" charset="0"/>
                <a:cs typeface="Calibri" panose="020F0502020204030204" pitchFamily="34" charset="0"/>
              </a:rPr>
              <a:t>- Initial applicants </a:t>
            </a:r>
            <a:r>
              <a:rPr lang="en-US" sz="1800" b="0" dirty="0">
                <a:latin typeface="Calibri" panose="020F0502020204030204" pitchFamily="34" charset="0"/>
                <a:cs typeface="Calibri" panose="020F0502020204030204" pitchFamily="34" charset="0"/>
              </a:rPr>
              <a:t>who have been approved to render services which do not require a license and without Medical Assistance </a:t>
            </a:r>
            <a:r>
              <a:rPr lang="en-US" sz="1800" b="0" dirty="0" smtClean="0">
                <a:latin typeface="Calibri" panose="020F0502020204030204" pitchFamily="34" charset="0"/>
                <a:cs typeface="Calibri" panose="020F0502020204030204" pitchFamily="34" charset="0"/>
              </a:rPr>
              <a:t>Provider Numbers </a:t>
            </a:r>
            <a:r>
              <a:rPr lang="en-US" sz="1800" b="0" dirty="0">
                <a:latin typeface="Calibri" panose="020F0502020204030204" pitchFamily="34" charset="0"/>
                <a:cs typeface="Calibri" panose="020F0502020204030204" pitchFamily="34" charset="0"/>
              </a:rPr>
              <a:t>are </a:t>
            </a:r>
            <a:r>
              <a:rPr lang="en-US" sz="1800" b="0" dirty="0" smtClean="0">
                <a:latin typeface="Calibri" panose="020F0502020204030204" pitchFamily="34" charset="0"/>
                <a:cs typeface="Calibri" panose="020F0502020204030204" pitchFamily="34" charset="0"/>
              </a:rPr>
              <a:t>instructed </a:t>
            </a:r>
            <a:r>
              <a:rPr lang="en-US" sz="1800" b="0" dirty="0">
                <a:latin typeface="Calibri" panose="020F0502020204030204" pitchFamily="34" charset="0"/>
                <a:cs typeface="Calibri" panose="020F0502020204030204" pitchFamily="34" charset="0"/>
              </a:rPr>
              <a:t>to complete the Medical Assistance Provider Application and </a:t>
            </a:r>
            <a:r>
              <a:rPr lang="en-US" sz="1800" b="0" dirty="0" smtClean="0">
                <a:latin typeface="Calibri" panose="020F0502020204030204" pitchFamily="34" charset="0"/>
                <a:cs typeface="Calibri" panose="020F0502020204030204" pitchFamily="34" charset="0"/>
              </a:rPr>
              <a:t>to submit them </a:t>
            </a:r>
            <a:r>
              <a:rPr lang="en-US" sz="1800" b="0" dirty="0">
                <a:latin typeface="Calibri" panose="020F0502020204030204" pitchFamily="34" charset="0"/>
                <a:cs typeface="Calibri" panose="020F0502020204030204" pitchFamily="34" charset="0"/>
              </a:rPr>
              <a:t>to DDA’s </a:t>
            </a:r>
            <a:r>
              <a:rPr lang="en-US" sz="1800" b="0" dirty="0" smtClean="0">
                <a:latin typeface="Calibri" panose="020F0502020204030204" pitchFamily="34" charset="0"/>
                <a:cs typeface="Calibri" panose="020F0502020204030204" pitchFamily="34" charset="0"/>
              </a:rPr>
              <a:t>Headquarters </a:t>
            </a:r>
            <a:r>
              <a:rPr lang="en-US" sz="1800" b="0" dirty="0">
                <a:latin typeface="Calibri" panose="020F0502020204030204" pitchFamily="34" charset="0"/>
                <a:cs typeface="Calibri" panose="020F0502020204030204" pitchFamily="34" charset="0"/>
              </a:rPr>
              <a:t>staff for review.  </a:t>
            </a:r>
            <a:r>
              <a:rPr lang="en-US" sz="1800" b="0" dirty="0" smtClean="0">
                <a:latin typeface="Calibri" panose="020F0502020204030204" pitchFamily="34" charset="0"/>
                <a:cs typeface="Calibri" panose="020F0502020204030204" pitchFamily="34" charset="0"/>
              </a:rPr>
              <a:t>Following review, </a:t>
            </a:r>
            <a:r>
              <a:rPr lang="en-US" sz="1800" b="0" dirty="0">
                <a:latin typeface="Calibri" panose="020F0502020204030204" pitchFamily="34" charset="0"/>
                <a:cs typeface="Calibri" panose="020F0502020204030204" pitchFamily="34" charset="0"/>
              </a:rPr>
              <a:t>the Medical Assistance Provider Application is forwarded to </a:t>
            </a:r>
            <a:r>
              <a:rPr lang="en-US" sz="1800" b="0" dirty="0" smtClean="0">
                <a:latin typeface="Calibri" panose="020F0502020204030204" pitchFamily="34" charset="0"/>
                <a:cs typeface="Calibri" panose="020F0502020204030204" pitchFamily="34" charset="0"/>
              </a:rPr>
              <a:t>OHS</a:t>
            </a:r>
            <a:r>
              <a:rPr lang="en-US" sz="1800" b="0" dirty="0">
                <a:latin typeface="Calibri" panose="020F0502020204030204" pitchFamily="34" charset="0"/>
                <a:cs typeface="Calibri" panose="020F0502020204030204" pitchFamily="34" charset="0"/>
              </a:rPr>
              <a:t> </a:t>
            </a:r>
            <a:r>
              <a:rPr lang="en-US" sz="1800" b="0" dirty="0" smtClean="0">
                <a:latin typeface="Calibri" panose="020F0502020204030204" pitchFamily="34" charset="0"/>
                <a:cs typeface="Calibri" panose="020F0502020204030204" pitchFamily="34" charset="0"/>
              </a:rPr>
              <a:t>as appropriate.</a:t>
            </a:r>
            <a:r>
              <a:rPr lang="en-US" sz="1800" b="0" dirty="0">
                <a:latin typeface="Calibri" panose="020F0502020204030204" pitchFamily="34" charset="0"/>
                <a:cs typeface="Calibri" panose="020F0502020204030204" pitchFamily="34" charset="0"/>
              </a:rPr>
              <a:t/>
            </a:r>
            <a:br>
              <a:rPr lang="en-US" sz="1800" b="0" dirty="0">
                <a:latin typeface="Calibri" panose="020F0502020204030204" pitchFamily="34" charset="0"/>
                <a:cs typeface="Calibri" panose="020F0502020204030204" pitchFamily="34" charset="0"/>
              </a:rPr>
            </a:br>
            <a:r>
              <a:rPr lang="en-US" sz="1800" b="0" dirty="0" smtClean="0">
                <a:latin typeface="Calibri" panose="020F0502020204030204" pitchFamily="34" charset="0"/>
                <a:cs typeface="Calibri" panose="020F0502020204030204" pitchFamily="34" charset="0"/>
              </a:rPr>
              <a:t>-An initial applicant </a:t>
            </a:r>
            <a:r>
              <a:rPr lang="en-US" sz="1800" b="0" dirty="0">
                <a:latin typeface="Calibri" panose="020F0502020204030204" pitchFamily="34" charset="0"/>
                <a:cs typeface="Calibri" panose="020F0502020204030204" pitchFamily="34" charset="0"/>
              </a:rPr>
              <a:t>who </a:t>
            </a:r>
            <a:r>
              <a:rPr lang="en-US" sz="1800" b="0" dirty="0" smtClean="0">
                <a:latin typeface="Calibri" panose="020F0502020204030204" pitchFamily="34" charset="0"/>
                <a:cs typeface="Calibri" panose="020F0502020204030204" pitchFamily="34" charset="0"/>
              </a:rPr>
              <a:t>is seeking to render a licensed service is instructed to contact </a:t>
            </a:r>
            <a:r>
              <a:rPr lang="en-US" sz="1800" b="0" dirty="0">
                <a:latin typeface="Calibri" panose="020F0502020204030204" pitchFamily="34" charset="0"/>
                <a:cs typeface="Calibri" panose="020F0502020204030204" pitchFamily="34" charset="0"/>
              </a:rPr>
              <a:t>the OHCQ and continue the next phase of the licensing process.</a:t>
            </a:r>
            <a:br>
              <a:rPr lang="en-US" sz="1800" b="0" dirty="0">
                <a:latin typeface="Calibri" panose="020F0502020204030204" pitchFamily="34" charset="0"/>
                <a:cs typeface="Calibri" panose="020F0502020204030204" pitchFamily="34" charset="0"/>
              </a:rPr>
            </a:br>
            <a:endParaRPr lang="en-US" sz="1800" b="0" dirty="0">
              <a:solidFill>
                <a:srgbClr val="C00000"/>
              </a:solidFill>
              <a:latin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xmlns="" id="{D2281CBF-CFE9-48D0-AE26-226D48C5F633}"/>
              </a:ext>
            </a:extLst>
          </p:cNvPr>
          <p:cNvSpPr/>
          <p:nvPr/>
        </p:nvSpPr>
        <p:spPr>
          <a:xfrm>
            <a:off x="294977" y="6257082"/>
            <a:ext cx="1018227" cy="369332"/>
          </a:xfrm>
          <a:prstGeom prst="rect">
            <a:avLst/>
          </a:prstGeom>
        </p:spPr>
        <p:txBody>
          <a:bodyPr wrap="none">
            <a:spAutoFit/>
          </a:bodyPr>
          <a:lstStyle/>
          <a:p>
            <a:r>
              <a:rPr lang="en-US" dirty="0"/>
              <a:t>Slide #</a:t>
            </a:r>
            <a:fld id="{2A28E078-F7F4-43BC-9D7C-0F16F2729841}" type="slidenum">
              <a:rPr lang="en-US"/>
              <a:pPr/>
              <a:t>9</a:t>
            </a:fld>
            <a:endParaRPr lang="en-US" dirty="0"/>
          </a:p>
        </p:txBody>
      </p:sp>
    </p:spTree>
    <p:extLst>
      <p:ext uri="{BB962C8B-B14F-4D97-AF65-F5344CB8AC3E}">
        <p14:creationId xmlns:p14="http://schemas.microsoft.com/office/powerpoint/2010/main" val="1155117376"/>
      </p:ext>
    </p:extLst>
  </p:cSld>
  <p:clrMapOvr>
    <a:masterClrMapping/>
  </p:clrMapOvr>
  <p:transition>
    <p:fade/>
  </p:transition>
</p:sld>
</file>

<file path=ppt/theme/theme1.xml><?xml version="1.0" encoding="utf-8"?>
<a:theme xmlns:a="http://schemas.openxmlformats.org/drawingml/2006/main" name="mdh_presentation_template_070817">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00AE20617EFFE49AB2E56405D231937" ma:contentTypeVersion="11" ma:contentTypeDescription="Create a new document." ma:contentTypeScope="" ma:versionID="0da0ce335292d04bdf4e2061b19af53b">
  <xsd:schema xmlns:xsd="http://www.w3.org/2001/XMLSchema" xmlns:xs="http://www.w3.org/2001/XMLSchema" xmlns:p="http://schemas.microsoft.com/office/2006/metadata/properties" xmlns:ns1="http://schemas.microsoft.com/sharepoint/v3" targetNamespace="http://schemas.microsoft.com/office/2006/metadata/properties" ma:root="true" ma:fieldsID="29f8a7ee62ec5a0ae4d6004028b8cf6e"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ma:readOnly="fals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9E167AB-A164-49E6-96E7-0B5274CE15FD}"/>
</file>

<file path=customXml/itemProps2.xml><?xml version="1.0" encoding="utf-8"?>
<ds:datastoreItem xmlns:ds="http://schemas.openxmlformats.org/officeDocument/2006/customXml" ds:itemID="{891A6A14-08CB-4CFA-8974-26AF05C80C0A}"/>
</file>

<file path=customXml/itemProps3.xml><?xml version="1.0" encoding="utf-8"?>
<ds:datastoreItem xmlns:ds="http://schemas.openxmlformats.org/officeDocument/2006/customXml" ds:itemID="{272FC4E1-DE25-4393-874E-637E210FF394}"/>
</file>

<file path=docProps/app.xml><?xml version="1.0" encoding="utf-8"?>
<Properties xmlns="http://schemas.openxmlformats.org/officeDocument/2006/extended-properties" xmlns:vt="http://schemas.openxmlformats.org/officeDocument/2006/docPropsVTypes">
  <Template>Facet</Template>
  <TotalTime>7920</TotalTime>
  <Words>107</Words>
  <Application>Microsoft Office PowerPoint</Application>
  <PresentationFormat>On-screen Show (4:3)</PresentationFormat>
  <Paragraphs>35</Paragraphs>
  <Slides>14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Georgia</vt:lpstr>
      <vt:lpstr>Lucida Calligraphy</vt:lpstr>
      <vt:lpstr>Times</vt:lpstr>
      <vt:lpstr>Times New Roman</vt:lpstr>
      <vt:lpstr>mdh_presentation_template_070817</vt:lpstr>
      <vt:lpstr>PowerPoint Presentation</vt:lpstr>
      <vt:lpstr>               Responses to Questions     1.  What application form should be used for an applicant who is applying for a       DDA license for the first time?      Please use the DDA Provider Application, revision date February 27, 2018, and other      applicable forms which are posted on DDA’s website at        dda.health.maryland.gov/Pages/providers.aspx.  2.  Should I use the current DDA Provider Application when completing my license        renewal?       Yes, the current DDA Provider Application is the official application for providers’         license renewals along with the forms listed below.  These forms are also posted on         DDA’s website.  In addition to the current application, please complete and submit the        following along with your provider  application:         a.  Staff Criminal History form;         b.  Staff Training form;         c.  Governing Body/Board of Directors form;         d.  Policies and Procedures; and         e.  List of Licensed Site Locations form.                </vt:lpstr>
      <vt:lpstr>                     Responses to Questions   You should also complete the OHCDS Application form and Addendum for a Current License, as applicable.  *All initial and renewal applicants must also complete and submit the Provider Agreement to Conditions of Participation and the Provider Checklist forms.    3.  Will the next DDA license issued by Office of Health Care Quality only reflect       those services which are rendered in facilities operated by providers?         Yes.  4.  Will provider application processes be the same during Calendar Year 2019?          No.  This year, once approved, a provider will  be re-enrolled to render waiver        services funded by the Medical Assistance Program using new billing codes.       However, new application procedures will follow so that a provider can bill for        services at each licensed site the provider operates.                        </vt:lpstr>
      <vt:lpstr>                           Responses to Questions   Licensed provider approvals for services which do not require a license have been aligned with OHCQ license renewal dates.  OHCQ will have access to information in your re-enrollment application for your license renewal this calendar year.  Therefore, for this year only, you will need to provide updated information to DDA and/or OHCQ 60 days before your DDA approval for unlicensed and licensed services expires.  You will not have to complete a DDA Provider Application twice this year.  Instructions will be forthcoming regarding this one-time procedural change.  In Calendar Year 2019, you will return to completing the full application for your renewal, however you will not be required to send certain previously submitted information which has been maintained in DDA’s files.  5. What criminal history or criminal background check information is required for providers and their staff in the DDA Application?  Also, what Child Protective Services Clearances are required?  A- For new provider applicants, current criminal history and background checks are required from CJIS for the CEO or Executive Director and the provider’s first line </vt:lpstr>
      <vt:lpstr>                   Responses to Questions  managers.  The provider must also submit the Provider Agreement to the Conditions of Participation attesting that he or she will ensure criminal history or background checks in compliance to Health-General Article, §19-1901, Annotated Code of Maryland for all provider staff, volunteers, Board Members, contractors, and/or subcontractors who have direct contacts with participants.   If the provider renders services to children, a Child Protective Services Clearance letter from the local DSS is required for each of the same.  B.  For current licensed providers seeking approval to become Supports Waivers Providers, the same is required for the CEO or Executive Director and each provider’s first line managers who has oversight for the services in which approval is requested.  The CEO or Executive Director must also submit the Provider Agreement to the Conditions of Participation attesting that he or she will ensure criminal history or background checks for all provider staff, volunteers, Board Members, contractors, and subcontractors who have direct contacts with waiver   </vt:lpstr>
      <vt:lpstr>                    Responses to Questions  participants in compliance to Health-General Article, §19-1901, Annotated Code of Maryland.  If the provider renders services to children, a Child Protective Services Clearance letter from the local DSS is required for each of the same.  C. For a current licensed provider seeking approval to render new services or to re-enroll in the same services the provider currently renders, a criminal history check is required for the CEO or Executive Director and for each first line manager with oversight for the new or current services.  The provider must also submit the Provider Agreement to Conditions of Participation attesting that he or she will ensure criminal history or background checks for all provider staff, volunteers, Board Members, contractors, and subcontractors who have direct contacts with Comprehensive waiver participants in compliance to Health-General Article, §19-1901, Annotated Code of Maryland.         </vt:lpstr>
      <vt:lpstr>                      Responses to Questions   D. If a licensed provider is seeking a license renewal, the provider must also  complete the Staff Criminal History form and provide criminal history or background check information for all employees, volunteers, and board members.  6. If a provider is licensed to render Day Habilitation Services, but did not check that approval is being sought for these services, will the provider have to submit an addendum application? No, DDA regional evaluators will compare your current license to the services you check on your application in which approval is sought.  When there is a discrepancy, the DDA regional evaluator will contact you to ensure that the omission was intended.  If you indicate the omission was a mistake, you will be asked to submit in writing that you are seeking approval for the service omitted and any required documentation to support that eligibility requirements are met.  The regional staff evaluator will add this supplemental information to your application.                               </vt:lpstr>
      <vt:lpstr>                 Responses to Questions    7. Are nursing services included in the residential rate or should I check this service on the application for approval since my agency currently renders delegated nursing services to Community Pathways participants? Nursing services are not included in the residential rate, so providers who render delegated nursing and other nursing services covered by DDA’s waivers should seek approval for these services.  8. Where can eligibility requirements be found for Targeted Case  Management Agencies?   In addition to general and business/agency requirements found on page 4 of the Eligibility Requirements for Qualified Service Providers and in the DDA Provider Application posted on DDA’s website, COMAR 10.09.48.05, 10.09.36.02 and 10.22.09.06 specify requirements for Targeted Case Management Providers.    </vt:lpstr>
      <vt:lpstr>                   Responses to Questions   9. Once an approval letter is sent to an applicant what happens next?  -For a current provider (licensed or DDA Approved) with a Medical Assistance Provider Number, the designated DDA Headquarters staff member completes a form generated by Office of Health Services which identifies the services approved by the DDA regional office evaluator along applicable billing codes for the Medicaid Management Information System.  These actions constitute the provider’s re-enrollment to provide the Medicaid funded services in DDA’s waivers.  - Initial applicants who have been approved to render services which do not require a license and without Medical Assistance Provider Numbers are instructed to complete the Medical Assistance Provider Application and to submit them to DDA’s Headquarters staff for review.  Following review, the Medical Assistance Provider Application is forwarded to OHS as appropriate. -An initial applicant who is seeking to render a licensed service is instructed to contact the OHCQ and continue the next phase of the licensing process. </vt:lpstr>
      <vt:lpstr>                  Responses to Questions            For a licensed provider, the DDA approval letter and relevant renewal information is placed in the provider’s folder.  For licensing renewals this calendar year, OHCQ staff will review this information along with the updated information necessary to process your new license.  Providers must submit all updated information 60 days before their licenses expire.   10. Where can I find requirements for compliance to the Community Settings Rule (CSR)? CSR requirements can be found in COMAR 10.09.36.03-1 which became effective February 28, 2018.  They can also be found on DDA’s website in the Frequently Asked Questions. Effective January 1, 2018, all DDA new license sites must comply with this regulation and 42 CRF 441.301(c)(4).  Licensed providers sites which were approved previous to January 1, 2018 must meet the CSR on or before March 17, 2022.  </vt:lpstr>
      <vt:lpstr>                   Responses to Questions            11.  Can my agency render day habilitation facility services to participants in DDA’s Community Supports Waiver if it does not meet the CSR?  No.  All provider operated day sites in which services are rendered to participants in DDA’s Community Supports Waiver must be in compliance to the CSR.   12.  How will DDA determine if my licensed sites are in compliance to the CSR?   DDA and OHCQ will make site visits and assess a provider’s site(s) compliance to the CSR.  OHCQ will continue to evaluate new sites and current sites during annual inspections and/or investigations.  DDA regional staff will visit providers’ sites to validate compliance to the CSR.   More information regarding regional staff site visits will be forthcoming.       </vt:lpstr>
      <vt:lpstr>             Responses to Questions      13.  Is my agency’s staffing plan or organizational chart necessary information in my provider application?  Yes.  DDA needs this information to determine your agency’s capacity to render services to waiver participants. In addition to consideration of this information, DDA will also consider how many participants are currently receiving the services and the additional number of participants for which the services are proposed.              14.  Can a criminal history check from CJIS be accepted for a CEO or Executive Director or a provider’s first line managers if DDA’s Agency Authorization and/or ORI numbers were not used? No.  Use of these numbers ensure that DDA receives updated report information from CJIS on an ongoing basis.   </vt:lpstr>
      <vt:lpstr>             Responses to Questions      15. Should I update my agency’s program service plan (PSP) to include the new services in which I am seeking approval?   Yes, your agency’s PSP should include all of the services which will be rendered and it must comply with requirements in COMAR 10.22.02.08 and those in the DDA Provider Application.  16.  Will DDA staff complete my Medical Assistance Provider re-enrollment using the new billing codes once I am approved by DDA to render services in DDA’s Waivers?  Yes if the following is met: a.  You have been approved by DDA to render specific services which are identified in your approval letter; b. You or your agency currently has a Medical Assistance Provider Number; and c.  Your agency has a current licensed issued by the OHCQ for facility operated services.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Tenemaza</dc:creator>
  <cp:lastModifiedBy>Tana Stevenson</cp:lastModifiedBy>
  <cp:revision>344</cp:revision>
  <cp:lastPrinted>2017-09-21T21:23:50Z</cp:lastPrinted>
  <dcterms:modified xsi:type="dcterms:W3CDTF">2018-04-25T20:38:25Z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0x010100100AE20617EFFE49AB2E56405D231937</vt:lpwstr>
  </property>
</Properties>
</file>