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4.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s/slide11.xml" ContentType="application/vnd.openxmlformats-officedocument.presentationml.slide+xml"/>
  <Override PartName="/ppt/slides/slide15.xml" ContentType="application/vnd.openxmlformats-officedocument.presentationml.slide+xml"/>
  <Override PartName="/ppt/slides/slide10.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Layouts/slideLayout13.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8.xml" ContentType="application/vnd.openxmlformats-officedocument.presentationml.slideLayout+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slideLayouts/slideLayout12.xml" ContentType="application/vnd.openxmlformats-officedocument.presentationml.slideLayout+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notesSlides/notesSlide4.xml" ContentType="application/vnd.openxmlformats-officedocument.presentationml.notes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Layouts/slideLayout2.xml" ContentType="application/vnd.openxmlformats-officedocument.presentationml.slideLayout+xml"/>
  <Override PartName="/ppt/notesSlides/notesSlide2.xml" ContentType="application/vnd.openxmlformats-officedocument.presentationml.notesSlid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2.xml" ContentType="application/vnd.openxmlformats-officedocument.theme+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6" r:id="rId2"/>
    <p:sldMasterId id="2147483688" r:id="rId3"/>
  </p:sldMasterIdLst>
  <p:notesMasterIdLst>
    <p:notesMasterId r:id="rId19"/>
  </p:notesMasterIdLst>
  <p:handoutMasterIdLst>
    <p:handoutMasterId r:id="rId20"/>
  </p:handoutMasterIdLst>
  <p:sldIdLst>
    <p:sldId id="596" r:id="rId4"/>
    <p:sldId id="807" r:id="rId5"/>
    <p:sldId id="863" r:id="rId6"/>
    <p:sldId id="686" r:id="rId7"/>
    <p:sldId id="864" r:id="rId8"/>
    <p:sldId id="872" r:id="rId9"/>
    <p:sldId id="869" r:id="rId10"/>
    <p:sldId id="873" r:id="rId11"/>
    <p:sldId id="866" r:id="rId12"/>
    <p:sldId id="870" r:id="rId13"/>
    <p:sldId id="867" r:id="rId14"/>
    <p:sldId id="871" r:id="rId15"/>
    <p:sldId id="868" r:id="rId16"/>
    <p:sldId id="300" r:id="rId17"/>
    <p:sldId id="865"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99" autoAdjust="0"/>
    <p:restoredTop sz="77164" autoAdjust="0"/>
  </p:normalViewPr>
  <p:slideViewPr>
    <p:cSldViewPr snapToGrid="0">
      <p:cViewPr varScale="1">
        <p:scale>
          <a:sx n="60" d="100"/>
          <a:sy n="60" d="100"/>
        </p:scale>
        <p:origin x="1470" y="66"/>
      </p:cViewPr>
      <p:guideLst>
        <p:guide orient="horz" pos="2160"/>
        <p:guide pos="3840"/>
      </p:guideLst>
    </p:cSldViewPr>
  </p:slideViewPr>
  <p:outlineViewPr>
    <p:cViewPr>
      <p:scale>
        <a:sx n="33" d="100"/>
        <a:sy n="33" d="100"/>
      </p:scale>
      <p:origin x="0" y="-41870"/>
    </p:cViewPr>
  </p:outlineViewPr>
  <p:notesTextViewPr>
    <p:cViewPr>
      <p:scale>
        <a:sx n="3" d="2"/>
        <a:sy n="3" d="2"/>
      </p:scale>
      <p:origin x="0" y="0"/>
    </p:cViewPr>
  </p:notesTextViewPr>
  <p:sorterViewPr>
    <p:cViewPr>
      <p:scale>
        <a:sx n="100" d="100"/>
        <a:sy n="100" d="100"/>
      </p:scale>
      <p:origin x="0" y="-12270"/>
    </p:cViewPr>
  </p:sorterViewPr>
  <p:notesViewPr>
    <p:cSldViewPr snapToGrid="0">
      <p:cViewPr varScale="1">
        <p:scale>
          <a:sx n="50" d="100"/>
          <a:sy n="50" d="100"/>
        </p:scale>
        <p:origin x="2686"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customXml" Target="../customXml/item2.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customXml" Target="../customXml/item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 Id="rId27"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726"/>
          </a:xfrm>
          <a:prstGeom prst="rect">
            <a:avLst/>
          </a:prstGeom>
        </p:spPr>
        <p:txBody>
          <a:bodyPr vert="horz" lIns="91440" tIns="45720" rIns="91440" bIns="45720" rtlCol="0"/>
          <a:lstStyle>
            <a:lvl1pPr algn="l">
              <a:defRPr sz="1200"/>
            </a:lvl1pPr>
          </a:lstStyle>
          <a:p>
            <a:r>
              <a:rPr lang="en-US"/>
              <a:t>DDA/Medicaid ePREP Overvie Provider Q&amp;A</a:t>
            </a:r>
            <a:endParaRPr lang="en-US" dirty="0"/>
          </a:p>
        </p:txBody>
      </p:sp>
      <p:sp>
        <p:nvSpPr>
          <p:cNvPr id="3" name="Date Placeholder 2"/>
          <p:cNvSpPr>
            <a:spLocks noGrp="1"/>
          </p:cNvSpPr>
          <p:nvPr>
            <p:ph type="dt" sz="quarter" idx="1"/>
          </p:nvPr>
        </p:nvSpPr>
        <p:spPr>
          <a:xfrm>
            <a:off x="3970338" y="0"/>
            <a:ext cx="3038475" cy="466726"/>
          </a:xfrm>
          <a:prstGeom prst="rect">
            <a:avLst/>
          </a:prstGeom>
        </p:spPr>
        <p:txBody>
          <a:bodyPr vert="horz" lIns="91440" tIns="45720" rIns="91440" bIns="45720" rtlCol="0"/>
          <a:lstStyle>
            <a:lvl1pPr algn="r">
              <a:defRPr sz="1200"/>
            </a:lvl1pPr>
          </a:lstStyle>
          <a:p>
            <a:r>
              <a:rPr lang="en-US"/>
              <a:t>10/24/2018</a:t>
            </a:r>
            <a:endParaRPr lang="en-US" dirty="0"/>
          </a:p>
        </p:txBody>
      </p:sp>
      <p:sp>
        <p:nvSpPr>
          <p:cNvPr id="4" name="Footer Placeholder 3"/>
          <p:cNvSpPr>
            <a:spLocks noGrp="1"/>
          </p:cNvSpPr>
          <p:nvPr>
            <p:ph type="ftr" sz="quarter" idx="2"/>
          </p:nvPr>
        </p:nvSpPr>
        <p:spPr>
          <a:xfrm>
            <a:off x="1" y="8829676"/>
            <a:ext cx="3038475" cy="466726"/>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6"/>
            <a:ext cx="3038475" cy="466726"/>
          </a:xfrm>
          <a:prstGeom prst="rect">
            <a:avLst/>
          </a:prstGeom>
        </p:spPr>
        <p:txBody>
          <a:bodyPr vert="horz" lIns="91440" tIns="45720" rIns="91440" bIns="45720" rtlCol="0" anchor="b"/>
          <a:lstStyle>
            <a:lvl1pPr algn="r">
              <a:defRPr sz="1200"/>
            </a:lvl1pPr>
          </a:lstStyle>
          <a:p>
            <a:fld id="{B3BB2515-C34B-4627-9458-8651A2C793F2}" type="slidenum">
              <a:rPr lang="en-US" smtClean="0"/>
              <a:t>‹#›</a:t>
            </a:fld>
            <a:endParaRPr lang="en-US" dirty="0"/>
          </a:p>
        </p:txBody>
      </p:sp>
    </p:spTree>
    <p:extLst>
      <p:ext uri="{BB962C8B-B14F-4D97-AF65-F5344CB8AC3E}">
        <p14:creationId xmlns:p14="http://schemas.microsoft.com/office/powerpoint/2010/main" val="3113313957"/>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r>
              <a:rPr lang="en-US"/>
              <a:t>DDA/Medicaid ePREP Overvie Provider Q&amp;A</a:t>
            </a:r>
            <a:endParaRPr lang="en-US" dirty="0"/>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r>
              <a:rPr lang="en-US"/>
              <a:t>10/24/2018</a:t>
            </a:r>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79CFF5E-8E15-4CB8-97E9-43BE7D78E845}" type="slidenum">
              <a:rPr lang="en-US" smtClean="0"/>
              <a:pPr/>
              <a:t>‹#›</a:t>
            </a:fld>
            <a:endParaRPr lang="en-US" dirty="0"/>
          </a:p>
        </p:txBody>
      </p:sp>
    </p:spTree>
    <p:extLst>
      <p:ext uri="{BB962C8B-B14F-4D97-AF65-F5344CB8AC3E}">
        <p14:creationId xmlns:p14="http://schemas.microsoft.com/office/powerpoint/2010/main" val="3823621741"/>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6" name="Header Placeholder 5"/>
          <p:cNvSpPr>
            <a:spLocks noGrp="1"/>
          </p:cNvSpPr>
          <p:nvPr>
            <p:ph type="hdr"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DDA/Medicaid ePREP Overvie Provider Q&amp;A</a:t>
            </a: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53450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DDA/Medicaid ePREP Overvie Provider Q&amp;A</a:t>
            </a:r>
            <a:endParaRPr lang="en-US" dirty="0"/>
          </a:p>
        </p:txBody>
      </p:sp>
    </p:spTree>
    <p:extLst>
      <p:ext uri="{BB962C8B-B14F-4D97-AF65-F5344CB8AC3E}">
        <p14:creationId xmlns:p14="http://schemas.microsoft.com/office/powerpoint/2010/main" val="5153505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DDA/Medicaid ePREP Overvie Provider Q&amp;A</a:t>
            </a:r>
            <a:endParaRPr lang="en-US" dirty="0"/>
          </a:p>
        </p:txBody>
      </p:sp>
    </p:spTree>
    <p:extLst>
      <p:ext uri="{BB962C8B-B14F-4D97-AF65-F5344CB8AC3E}">
        <p14:creationId xmlns:p14="http://schemas.microsoft.com/office/powerpoint/2010/main" val="25773198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DDA/Medicaid ePREP Overvie Provider Q&amp;A</a:t>
            </a:r>
            <a:endParaRPr lang="en-US" dirty="0"/>
          </a:p>
        </p:txBody>
      </p:sp>
    </p:spTree>
    <p:extLst>
      <p:ext uri="{BB962C8B-B14F-4D97-AF65-F5344CB8AC3E}">
        <p14:creationId xmlns:p14="http://schemas.microsoft.com/office/powerpoint/2010/main" val="37151981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DDA/Medicaid ePREP Overvie Provider Q&amp;A</a:t>
            </a:r>
            <a:endParaRPr lang="en-US" dirty="0"/>
          </a:p>
        </p:txBody>
      </p:sp>
    </p:spTree>
    <p:extLst>
      <p:ext uri="{BB962C8B-B14F-4D97-AF65-F5344CB8AC3E}">
        <p14:creationId xmlns:p14="http://schemas.microsoft.com/office/powerpoint/2010/main" val="17071819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DDA/Medicaid ePREP Overvie Provider Q&amp;A</a:t>
            </a:r>
            <a:endParaRPr lang="en-US" dirty="0"/>
          </a:p>
        </p:txBody>
      </p:sp>
    </p:spTree>
    <p:extLst>
      <p:ext uri="{BB962C8B-B14F-4D97-AF65-F5344CB8AC3E}">
        <p14:creationId xmlns:p14="http://schemas.microsoft.com/office/powerpoint/2010/main" val="601923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DDA/Medicaid ePREP Overvie Provider Q&amp;A</a:t>
            </a:r>
            <a:endParaRPr lang="en-US" dirty="0"/>
          </a:p>
        </p:txBody>
      </p:sp>
    </p:spTree>
    <p:extLst>
      <p:ext uri="{BB962C8B-B14F-4D97-AF65-F5344CB8AC3E}">
        <p14:creationId xmlns:p14="http://schemas.microsoft.com/office/powerpoint/2010/main" val="40461956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r>
              <a:rPr lang="en-US"/>
              <a:t>DDA/Medicaid ePREP Overvie Provider Q&amp;A</a:t>
            </a:r>
            <a:endParaRPr lang="en-US" dirty="0"/>
          </a:p>
        </p:txBody>
      </p:sp>
    </p:spTree>
    <p:extLst>
      <p:ext uri="{BB962C8B-B14F-4D97-AF65-F5344CB8AC3E}">
        <p14:creationId xmlns:p14="http://schemas.microsoft.com/office/powerpoint/2010/main" val="14334232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DDA/Medicaid ePREP Overvie Provider Q&amp;A</a:t>
            </a:r>
            <a:endParaRPr lang="en-US" dirty="0"/>
          </a:p>
        </p:txBody>
      </p:sp>
    </p:spTree>
    <p:extLst>
      <p:ext uri="{BB962C8B-B14F-4D97-AF65-F5344CB8AC3E}">
        <p14:creationId xmlns:p14="http://schemas.microsoft.com/office/powerpoint/2010/main" val="3591280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DDA/Medicaid ePREP Overvie Provider Q&amp;A</a:t>
            </a:r>
            <a:endParaRPr lang="en-US" dirty="0"/>
          </a:p>
        </p:txBody>
      </p:sp>
    </p:spTree>
    <p:extLst>
      <p:ext uri="{BB962C8B-B14F-4D97-AF65-F5344CB8AC3E}">
        <p14:creationId xmlns:p14="http://schemas.microsoft.com/office/powerpoint/2010/main" val="18104314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DDA/Medicaid ePREP Overvie Provider Q&amp;A</a:t>
            </a:r>
            <a:endParaRPr lang="en-US" dirty="0"/>
          </a:p>
        </p:txBody>
      </p:sp>
    </p:spTree>
    <p:extLst>
      <p:ext uri="{BB962C8B-B14F-4D97-AF65-F5344CB8AC3E}">
        <p14:creationId xmlns:p14="http://schemas.microsoft.com/office/powerpoint/2010/main" val="747636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DDA/Medicaid ePREP Overvie Provider Q&amp;A</a:t>
            </a:r>
            <a:endParaRPr lang="en-US" dirty="0"/>
          </a:p>
        </p:txBody>
      </p:sp>
    </p:spTree>
    <p:extLst>
      <p:ext uri="{BB962C8B-B14F-4D97-AF65-F5344CB8AC3E}">
        <p14:creationId xmlns:p14="http://schemas.microsoft.com/office/powerpoint/2010/main" val="30603189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DDA/Medicaid ePREP Overvie Provider Q&amp;A</a:t>
            </a:r>
            <a:endParaRPr lang="en-US" dirty="0"/>
          </a:p>
        </p:txBody>
      </p:sp>
    </p:spTree>
    <p:extLst>
      <p:ext uri="{BB962C8B-B14F-4D97-AF65-F5344CB8AC3E}">
        <p14:creationId xmlns:p14="http://schemas.microsoft.com/office/powerpoint/2010/main" val="10526195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DDA/Medicaid ePREP Overvie Provider Q&amp;A</a:t>
            </a:r>
            <a:endParaRPr lang="en-US" dirty="0"/>
          </a:p>
        </p:txBody>
      </p:sp>
    </p:spTree>
    <p:extLst>
      <p:ext uri="{BB962C8B-B14F-4D97-AF65-F5344CB8AC3E}">
        <p14:creationId xmlns:p14="http://schemas.microsoft.com/office/powerpoint/2010/main" val="26236602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DDA/Medicaid ePREP Overvie Provider Q&amp;A</a:t>
            </a:r>
            <a:endParaRPr lang="en-US" dirty="0"/>
          </a:p>
        </p:txBody>
      </p:sp>
    </p:spTree>
    <p:extLst>
      <p:ext uri="{BB962C8B-B14F-4D97-AF65-F5344CB8AC3E}">
        <p14:creationId xmlns:p14="http://schemas.microsoft.com/office/powerpoint/2010/main" val="1897789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8FC8D0-C4D9-4DB1-9A21-C8E3FDDB36AB}" type="slidenum">
              <a:rPr lang="en-US" smtClean="0"/>
              <a:pPr/>
              <a:t>‹#›</a:t>
            </a:fld>
            <a:endParaRPr lang="en-US" dirty="0"/>
          </a:p>
        </p:txBody>
      </p:sp>
    </p:spTree>
    <p:extLst>
      <p:ext uri="{BB962C8B-B14F-4D97-AF65-F5344CB8AC3E}">
        <p14:creationId xmlns:p14="http://schemas.microsoft.com/office/powerpoint/2010/main" val="141060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8FC8D0-C4D9-4DB1-9A21-C8E3FDDB36AB}" type="slidenum">
              <a:rPr lang="en-US" smtClean="0"/>
              <a:pPr/>
              <a:t>‹#›</a:t>
            </a:fld>
            <a:endParaRPr lang="en-US" dirty="0"/>
          </a:p>
        </p:txBody>
      </p:sp>
    </p:spTree>
    <p:extLst>
      <p:ext uri="{BB962C8B-B14F-4D97-AF65-F5344CB8AC3E}">
        <p14:creationId xmlns:p14="http://schemas.microsoft.com/office/powerpoint/2010/main" val="2456582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8FC8D0-C4D9-4DB1-9A21-C8E3FDDB36AB}" type="slidenum">
              <a:rPr lang="en-US" smtClean="0"/>
              <a:pPr/>
              <a:t>‹#›</a:t>
            </a:fld>
            <a:endParaRPr lang="en-US" dirty="0"/>
          </a:p>
        </p:txBody>
      </p:sp>
    </p:spTree>
    <p:extLst>
      <p:ext uri="{BB962C8B-B14F-4D97-AF65-F5344CB8AC3E}">
        <p14:creationId xmlns:p14="http://schemas.microsoft.com/office/powerpoint/2010/main" val="36271365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tandar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838200" y="1454689"/>
            <a:ext cx="10515600" cy="4351338"/>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770283" y="6152496"/>
            <a:ext cx="665664" cy="365125"/>
          </a:xfrm>
        </p:spPr>
        <p:txBody>
          <a:bodyPr/>
          <a:lstStyle>
            <a:lvl1pPr>
              <a:defRPr sz="1600"/>
            </a:lvl1pPr>
          </a:lstStyle>
          <a:p>
            <a:fld id="{EB4BE1A8-99A0-BE4B-B404-CE990ED5FA0C}" type="slidenum">
              <a:rPr lang="en-US" smtClean="0"/>
              <a:pPr/>
              <a:t>‹#›</a:t>
            </a:fld>
            <a:endParaRPr lang="en-US" dirty="0"/>
          </a:p>
        </p:txBody>
      </p:sp>
      <p:sp>
        <p:nvSpPr>
          <p:cNvPr id="8" name="Text Placeholder 7">
            <a:extLst>
              <a:ext uri="{FF2B5EF4-FFF2-40B4-BE49-F238E27FC236}">
                <a16:creationId xmlns:a16="http://schemas.microsoft.com/office/drawing/2014/main" xmlns="" id="{48F4CB9B-4BD7-3D49-A075-0D8E65D83CF6}"/>
              </a:ext>
            </a:extLst>
          </p:cNvPr>
          <p:cNvSpPr>
            <a:spLocks noGrp="1"/>
          </p:cNvSpPr>
          <p:nvPr>
            <p:ph type="body" sz="quarter" idx="13" hasCustomPrompt="1"/>
          </p:nvPr>
        </p:nvSpPr>
        <p:spPr>
          <a:xfrm>
            <a:off x="838200" y="365127"/>
            <a:ext cx="10515600" cy="447675"/>
          </a:xfrm>
        </p:spPr>
        <p:txBody>
          <a:bodyPr>
            <a:normAutofit/>
          </a:bodyPr>
          <a:lstStyle>
            <a:lvl1pPr marL="0" indent="0">
              <a:buNone/>
              <a:defRPr sz="2000" i="1">
                <a:solidFill>
                  <a:schemeClr val="tx1">
                    <a:lumMod val="50000"/>
                    <a:lumOff val="50000"/>
                  </a:schemeClr>
                </a:solidFill>
                <a:latin typeface="Georgia" panose="02040502050405020303" pitchFamily="18" charset="0"/>
              </a:defRPr>
            </a:lvl1pPr>
          </a:lstStyle>
          <a:p>
            <a:pPr lvl="0"/>
            <a:r>
              <a:rPr lang="en-US" dirty="0"/>
              <a:t>Click to add Chapter reference: Title</a:t>
            </a:r>
          </a:p>
        </p:txBody>
      </p:sp>
    </p:spTree>
    <p:extLst>
      <p:ext uri="{BB962C8B-B14F-4D97-AF65-F5344CB8AC3E}">
        <p14:creationId xmlns:p14="http://schemas.microsoft.com/office/powerpoint/2010/main" val="10064993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xmlns="" id="{226E3F96-FEB0-9245-A50C-D4D817341BC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284765" cy="6909640"/>
          </a:xfrm>
          <a:prstGeom prst="rect">
            <a:avLst/>
          </a:prstGeom>
        </p:spPr>
      </p:pic>
      <p:sp>
        <p:nvSpPr>
          <p:cNvPr id="2" name="Title 1"/>
          <p:cNvSpPr>
            <a:spLocks noGrp="1"/>
          </p:cNvSpPr>
          <p:nvPr>
            <p:ph type="ctrTitle" hasCustomPrompt="1"/>
          </p:nvPr>
        </p:nvSpPr>
        <p:spPr>
          <a:xfrm>
            <a:off x="914400" y="2539897"/>
            <a:ext cx="10363200" cy="1526610"/>
          </a:xfrm>
        </p:spPr>
        <p:txBody>
          <a:bodyPr anchor="b">
            <a:normAutofit/>
          </a:bodyPr>
          <a:lstStyle>
            <a:lvl1pPr algn="ctr">
              <a:defRPr sz="3600">
                <a:solidFill>
                  <a:schemeClr val="bg1"/>
                </a:solidFill>
              </a:defRPr>
            </a:lvl1pPr>
          </a:lstStyle>
          <a:p>
            <a:r>
              <a:rPr lang="en-US" dirty="0"/>
              <a:t>Click to add title</a:t>
            </a:r>
          </a:p>
        </p:txBody>
      </p:sp>
      <p:sp>
        <p:nvSpPr>
          <p:cNvPr id="3" name="Subtitle 2"/>
          <p:cNvSpPr>
            <a:spLocks noGrp="1"/>
          </p:cNvSpPr>
          <p:nvPr>
            <p:ph type="subTitle" idx="1" hasCustomPrompt="1"/>
          </p:nvPr>
        </p:nvSpPr>
        <p:spPr>
          <a:xfrm>
            <a:off x="914400" y="4432853"/>
            <a:ext cx="10363200" cy="437322"/>
          </a:xfrm>
        </p:spPr>
        <p:txBody>
          <a:bodyPr>
            <a:normAutofit/>
          </a:bodyPr>
          <a:lstStyle>
            <a:lvl1pPr marL="0" indent="0" algn="ctr">
              <a:buNone/>
              <a:defRPr sz="2000" b="1">
                <a:solidFill>
                  <a:srgbClr val="980000"/>
                </a:solidFill>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presenter name, title, office</a:t>
            </a:r>
          </a:p>
        </p:txBody>
      </p:sp>
      <p:sp>
        <p:nvSpPr>
          <p:cNvPr id="9" name="Text Placeholder 8">
            <a:extLst>
              <a:ext uri="{FF2B5EF4-FFF2-40B4-BE49-F238E27FC236}">
                <a16:creationId xmlns:a16="http://schemas.microsoft.com/office/drawing/2014/main" xmlns="" id="{58768825-E069-6F42-87A9-92529D06218A}"/>
              </a:ext>
            </a:extLst>
          </p:cNvPr>
          <p:cNvSpPr>
            <a:spLocks noGrp="1"/>
          </p:cNvSpPr>
          <p:nvPr>
            <p:ph type="body" sz="quarter" idx="13" hasCustomPrompt="1"/>
          </p:nvPr>
        </p:nvSpPr>
        <p:spPr>
          <a:xfrm>
            <a:off x="914402" y="5026671"/>
            <a:ext cx="10363199" cy="400094"/>
          </a:xfrm>
        </p:spPr>
        <p:txBody>
          <a:bodyPr>
            <a:noAutofit/>
          </a:bodyPr>
          <a:lstStyle>
            <a:lvl1pPr marL="0" indent="0" algn="ctr">
              <a:buNone/>
              <a:defRPr sz="1800">
                <a:solidFill>
                  <a:srgbClr val="980000"/>
                </a:solidFill>
                <a:latin typeface="Georgia" panose="02040502050405020303" pitchFamily="18" charset="0"/>
              </a:defRPr>
            </a:lvl1pPr>
          </a:lstStyle>
          <a:p>
            <a:pPr lvl="0"/>
            <a:r>
              <a:rPr lang="en-US" dirty="0"/>
              <a:t>Click to add date</a:t>
            </a:r>
          </a:p>
        </p:txBody>
      </p:sp>
      <p:sp>
        <p:nvSpPr>
          <p:cNvPr id="11" name="Text Placeholder 10">
            <a:extLst>
              <a:ext uri="{FF2B5EF4-FFF2-40B4-BE49-F238E27FC236}">
                <a16:creationId xmlns:a16="http://schemas.microsoft.com/office/drawing/2014/main" xmlns="" id="{B146F4A7-E78E-8A41-A409-38BC9182268E}"/>
              </a:ext>
            </a:extLst>
          </p:cNvPr>
          <p:cNvSpPr>
            <a:spLocks noGrp="1"/>
          </p:cNvSpPr>
          <p:nvPr>
            <p:ph type="body" sz="quarter" idx="14" hasCustomPrompt="1"/>
          </p:nvPr>
        </p:nvSpPr>
        <p:spPr>
          <a:xfrm>
            <a:off x="914400" y="2078094"/>
            <a:ext cx="10363200" cy="233231"/>
          </a:xfrm>
        </p:spPr>
        <p:txBody>
          <a:bodyPr>
            <a:normAutofit/>
          </a:bodyPr>
          <a:lstStyle>
            <a:lvl1pPr marL="0" indent="0" algn="ctr">
              <a:buNone/>
              <a:defRPr sz="1600" b="1">
                <a:solidFill>
                  <a:schemeClr val="bg1"/>
                </a:solidFill>
                <a:latin typeface="Georgia" panose="02040502050405020303" pitchFamily="18" charset="0"/>
              </a:defRPr>
            </a:lvl1pPr>
          </a:lstStyle>
          <a:p>
            <a:pPr lvl="0"/>
            <a:r>
              <a:rPr lang="en-US" dirty="0"/>
              <a:t>MARYLAND DEPARTMENT OF HEALTH</a:t>
            </a:r>
          </a:p>
        </p:txBody>
      </p:sp>
    </p:spTree>
    <p:extLst>
      <p:ext uri="{BB962C8B-B14F-4D97-AF65-F5344CB8AC3E}">
        <p14:creationId xmlns:p14="http://schemas.microsoft.com/office/powerpoint/2010/main" val="33365922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770283" y="6152496"/>
            <a:ext cx="665664" cy="365125"/>
          </a:xfrm>
        </p:spPr>
        <p:txBody>
          <a:bodyPr/>
          <a:lstStyle>
            <a:lvl1pPr>
              <a:defRPr sz="1600"/>
            </a:lvl1pPr>
          </a:lstStyle>
          <a:p>
            <a:fld id="{EB4BE1A8-99A0-BE4B-B404-CE990ED5FA0C}" type="slidenum">
              <a:rPr lang="en-US" smtClean="0"/>
              <a:pPr/>
              <a:t>‹#›</a:t>
            </a:fld>
            <a:endParaRPr lang="en-US" dirty="0"/>
          </a:p>
        </p:txBody>
      </p:sp>
      <p:sp>
        <p:nvSpPr>
          <p:cNvPr id="8" name="Text Placeholder 7">
            <a:extLst>
              <a:ext uri="{FF2B5EF4-FFF2-40B4-BE49-F238E27FC236}">
                <a16:creationId xmlns:a16="http://schemas.microsoft.com/office/drawing/2014/main" xmlns="" id="{48F4CB9B-4BD7-3D49-A075-0D8E65D83CF6}"/>
              </a:ext>
            </a:extLst>
          </p:cNvPr>
          <p:cNvSpPr>
            <a:spLocks noGrp="1"/>
          </p:cNvSpPr>
          <p:nvPr>
            <p:ph type="body" sz="quarter" idx="13" hasCustomPrompt="1"/>
          </p:nvPr>
        </p:nvSpPr>
        <p:spPr>
          <a:xfrm>
            <a:off x="838200" y="365127"/>
            <a:ext cx="10515600" cy="447675"/>
          </a:xfrm>
        </p:spPr>
        <p:txBody>
          <a:bodyPr>
            <a:normAutofit/>
          </a:bodyPr>
          <a:lstStyle>
            <a:lvl1pPr marL="0" indent="0">
              <a:buNone/>
              <a:defRPr sz="2000" i="1">
                <a:solidFill>
                  <a:schemeClr val="tx1">
                    <a:lumMod val="50000"/>
                    <a:lumOff val="50000"/>
                  </a:schemeClr>
                </a:solidFill>
                <a:latin typeface="Georgia" panose="02040502050405020303" pitchFamily="18" charset="0"/>
              </a:defRPr>
            </a:lvl1pPr>
          </a:lstStyle>
          <a:p>
            <a:pPr lvl="0"/>
            <a:r>
              <a:rPr lang="en-US" dirty="0"/>
              <a:t>Click to add Chapter reference: Title</a:t>
            </a:r>
          </a:p>
        </p:txBody>
      </p:sp>
    </p:spTree>
    <p:extLst>
      <p:ext uri="{BB962C8B-B14F-4D97-AF65-F5344CB8AC3E}">
        <p14:creationId xmlns:p14="http://schemas.microsoft.com/office/powerpoint/2010/main" val="531412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apter">
    <p:spTree>
      <p:nvGrpSpPr>
        <p:cNvPr id="1" name=""/>
        <p:cNvGrpSpPr/>
        <p:nvPr/>
      </p:nvGrpSpPr>
      <p:grpSpPr>
        <a:xfrm>
          <a:off x="0" y="0"/>
          <a:ext cx="0" cy="0"/>
          <a:chOff x="0" y="0"/>
          <a:chExt cx="0" cy="0"/>
        </a:xfrm>
      </p:grpSpPr>
      <p:cxnSp>
        <p:nvCxnSpPr>
          <p:cNvPr id="5" name="Shape 99">
            <a:extLst>
              <a:ext uri="{FF2B5EF4-FFF2-40B4-BE49-F238E27FC236}">
                <a16:creationId xmlns:a16="http://schemas.microsoft.com/office/drawing/2014/main" xmlns="" id="{FAB5DBD5-ED1B-4741-9821-3F95A8B46D26}"/>
              </a:ext>
            </a:extLst>
          </p:cNvPr>
          <p:cNvCxnSpPr>
            <a:cxnSpLocks/>
          </p:cNvCxnSpPr>
          <p:nvPr userDrawn="1"/>
        </p:nvCxnSpPr>
        <p:spPr>
          <a:xfrm>
            <a:off x="2777067" y="4225978"/>
            <a:ext cx="9414933" cy="0"/>
          </a:xfrm>
          <a:prstGeom prst="straightConnector1">
            <a:avLst/>
          </a:prstGeom>
          <a:noFill/>
          <a:ln w="28575" cap="flat" cmpd="sng">
            <a:solidFill>
              <a:srgbClr val="980000"/>
            </a:solidFill>
            <a:prstDash val="solid"/>
            <a:round/>
            <a:headEnd type="none" w="lg" len="lg"/>
            <a:tailEnd type="none" w="lg" len="lg"/>
          </a:ln>
        </p:spPr>
      </p:cxnSp>
      <p:sp>
        <p:nvSpPr>
          <p:cNvPr id="8" name="Text Placeholder 7">
            <a:extLst>
              <a:ext uri="{FF2B5EF4-FFF2-40B4-BE49-F238E27FC236}">
                <a16:creationId xmlns:a16="http://schemas.microsoft.com/office/drawing/2014/main" xmlns="" id="{6DD49DEE-DB45-DF4D-8A56-27437289448E}"/>
              </a:ext>
            </a:extLst>
          </p:cNvPr>
          <p:cNvSpPr>
            <a:spLocks noGrp="1"/>
          </p:cNvSpPr>
          <p:nvPr>
            <p:ph type="body" sz="quarter" idx="13" hasCustomPrompt="1"/>
          </p:nvPr>
        </p:nvSpPr>
        <p:spPr>
          <a:xfrm>
            <a:off x="2669117" y="3667125"/>
            <a:ext cx="9522883" cy="488950"/>
          </a:xfrm>
        </p:spPr>
        <p:txBody>
          <a:bodyPr>
            <a:noAutofit/>
          </a:bodyPr>
          <a:lstStyle>
            <a:lvl1pPr marL="0" indent="0">
              <a:buNone/>
              <a:defRPr sz="3500" i="1"/>
            </a:lvl1pPr>
          </a:lstStyle>
          <a:p>
            <a:pPr lvl="0"/>
            <a:r>
              <a:rPr lang="en-US" dirty="0"/>
              <a:t>Click to add Chapter Intro</a:t>
            </a:r>
          </a:p>
        </p:txBody>
      </p:sp>
      <p:sp>
        <p:nvSpPr>
          <p:cNvPr id="10" name="Text Placeholder 9">
            <a:extLst>
              <a:ext uri="{FF2B5EF4-FFF2-40B4-BE49-F238E27FC236}">
                <a16:creationId xmlns:a16="http://schemas.microsoft.com/office/drawing/2014/main" xmlns="" id="{476D33B6-D6A5-6648-A849-A5377F3467D3}"/>
              </a:ext>
            </a:extLst>
          </p:cNvPr>
          <p:cNvSpPr>
            <a:spLocks noGrp="1"/>
          </p:cNvSpPr>
          <p:nvPr>
            <p:ph type="body" sz="quarter" idx="14" hasCustomPrompt="1"/>
          </p:nvPr>
        </p:nvSpPr>
        <p:spPr>
          <a:xfrm>
            <a:off x="2669117" y="4196399"/>
            <a:ext cx="9522883" cy="720725"/>
          </a:xfrm>
        </p:spPr>
        <p:txBody>
          <a:bodyPr>
            <a:normAutofit/>
          </a:bodyPr>
          <a:lstStyle>
            <a:lvl1pPr marL="0" indent="0">
              <a:buNone/>
              <a:defRPr sz="4500" b="1"/>
            </a:lvl1pPr>
          </a:lstStyle>
          <a:p>
            <a:pPr lvl="0"/>
            <a:r>
              <a:rPr lang="en-US" dirty="0"/>
              <a:t>Click to add Chapter Title</a:t>
            </a:r>
          </a:p>
        </p:txBody>
      </p:sp>
    </p:spTree>
    <p:extLst>
      <p:ext uri="{BB962C8B-B14F-4D97-AF65-F5344CB8AC3E}">
        <p14:creationId xmlns:p14="http://schemas.microsoft.com/office/powerpoint/2010/main" val="16774104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Slide Number Placeholder 5"/>
          <p:cNvSpPr>
            <a:spLocks noGrp="1"/>
          </p:cNvSpPr>
          <p:nvPr>
            <p:ph type="sldNum" sz="quarter" idx="12"/>
          </p:nvPr>
        </p:nvSpPr>
        <p:spPr/>
        <p:txBody>
          <a:bodyPr/>
          <a:lstStyle/>
          <a:p>
            <a:fld id="{EB4BE1A8-99A0-BE4B-B404-CE990ED5FA0C}" type="slidenum">
              <a:rPr lang="en-US" smtClean="0"/>
              <a:t>‹#›</a:t>
            </a:fld>
            <a:endParaRPr lang="en-US" dirty="0"/>
          </a:p>
        </p:txBody>
      </p:sp>
    </p:spTree>
    <p:extLst>
      <p:ext uri="{BB962C8B-B14F-4D97-AF65-F5344CB8AC3E}">
        <p14:creationId xmlns:p14="http://schemas.microsoft.com/office/powerpoint/2010/main" val="10937678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EB4BE1A8-99A0-BE4B-B404-CE990ED5FA0C}" type="slidenum">
              <a:rPr lang="en-US" smtClean="0"/>
              <a:t>‹#›</a:t>
            </a:fld>
            <a:endParaRPr lang="en-US" dirty="0"/>
          </a:p>
        </p:txBody>
      </p:sp>
    </p:spTree>
    <p:extLst>
      <p:ext uri="{BB962C8B-B14F-4D97-AF65-F5344CB8AC3E}">
        <p14:creationId xmlns:p14="http://schemas.microsoft.com/office/powerpoint/2010/main" val="29236526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EB4BE1A8-99A0-BE4B-B404-CE990ED5FA0C}" type="slidenum">
              <a:rPr lang="en-US" smtClean="0"/>
              <a:t>‹#›</a:t>
            </a:fld>
            <a:endParaRPr lang="en-US" dirty="0"/>
          </a:p>
        </p:txBody>
      </p:sp>
    </p:spTree>
    <p:extLst>
      <p:ext uri="{BB962C8B-B14F-4D97-AF65-F5344CB8AC3E}">
        <p14:creationId xmlns:p14="http://schemas.microsoft.com/office/powerpoint/2010/main" val="2949031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EB4BE1A8-99A0-BE4B-B404-CE990ED5FA0C}" type="slidenum">
              <a:rPr lang="en-US" smtClean="0"/>
              <a:t>‹#›</a:t>
            </a:fld>
            <a:endParaRPr lang="en-US" dirty="0"/>
          </a:p>
        </p:txBody>
      </p:sp>
    </p:spTree>
    <p:extLst>
      <p:ext uri="{BB962C8B-B14F-4D97-AF65-F5344CB8AC3E}">
        <p14:creationId xmlns:p14="http://schemas.microsoft.com/office/powerpoint/2010/main" val="357085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8FC8D0-C4D9-4DB1-9A21-C8E3FDDB36AB}" type="slidenum">
              <a:rPr lang="en-US" smtClean="0"/>
              <a:pPr/>
              <a:t>‹#›</a:t>
            </a:fld>
            <a:endParaRPr lang="en-US" dirty="0"/>
          </a:p>
        </p:txBody>
      </p:sp>
    </p:spTree>
    <p:extLst>
      <p:ext uri="{BB962C8B-B14F-4D97-AF65-F5344CB8AC3E}">
        <p14:creationId xmlns:p14="http://schemas.microsoft.com/office/powerpoint/2010/main" val="39513070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p:cNvSpPr>
            <a:spLocks noGrp="1"/>
          </p:cNvSpPr>
          <p:nvPr>
            <p:ph type="sldNum" sz="quarter" idx="12"/>
          </p:nvPr>
        </p:nvSpPr>
        <p:spPr/>
        <p:txBody>
          <a:bodyPr/>
          <a:lstStyle/>
          <a:p>
            <a:fld id="{EB4BE1A8-99A0-BE4B-B404-CE990ED5FA0C}" type="slidenum">
              <a:rPr lang="en-US" smtClean="0"/>
              <a:t>‹#›</a:t>
            </a:fld>
            <a:endParaRPr lang="en-US" dirty="0"/>
          </a:p>
        </p:txBody>
      </p:sp>
    </p:spTree>
    <p:extLst>
      <p:ext uri="{BB962C8B-B14F-4D97-AF65-F5344CB8AC3E}">
        <p14:creationId xmlns:p14="http://schemas.microsoft.com/office/powerpoint/2010/main" val="41822651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p:cNvSpPr>
            <a:spLocks noGrp="1"/>
          </p:cNvSpPr>
          <p:nvPr>
            <p:ph type="sldNum" sz="quarter" idx="12"/>
          </p:nvPr>
        </p:nvSpPr>
        <p:spPr/>
        <p:txBody>
          <a:bodyPr/>
          <a:lstStyle/>
          <a:p>
            <a:fld id="{EB4BE1A8-99A0-BE4B-B404-CE990ED5FA0C}" type="slidenum">
              <a:rPr lang="en-US" smtClean="0"/>
              <a:t>‹#›</a:t>
            </a:fld>
            <a:endParaRPr lang="en-US" dirty="0"/>
          </a:p>
        </p:txBody>
      </p:sp>
    </p:spTree>
    <p:extLst>
      <p:ext uri="{BB962C8B-B14F-4D97-AF65-F5344CB8AC3E}">
        <p14:creationId xmlns:p14="http://schemas.microsoft.com/office/powerpoint/2010/main" val="2613070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EB4BE1A8-99A0-BE4B-B404-CE990ED5FA0C}" type="slidenum">
              <a:rPr lang="en-US" smtClean="0"/>
              <a:t>‹#›</a:t>
            </a:fld>
            <a:endParaRPr lang="en-US" dirty="0"/>
          </a:p>
        </p:txBody>
      </p:sp>
    </p:spTree>
    <p:extLst>
      <p:ext uri="{BB962C8B-B14F-4D97-AF65-F5344CB8AC3E}">
        <p14:creationId xmlns:p14="http://schemas.microsoft.com/office/powerpoint/2010/main" val="42241936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EB4BE1A8-99A0-BE4B-B404-CE990ED5FA0C}" type="slidenum">
              <a:rPr lang="en-US" smtClean="0"/>
              <a:t>‹#›</a:t>
            </a:fld>
            <a:endParaRPr lang="en-US" dirty="0"/>
          </a:p>
        </p:txBody>
      </p:sp>
    </p:spTree>
    <p:extLst>
      <p:ext uri="{BB962C8B-B14F-4D97-AF65-F5344CB8AC3E}">
        <p14:creationId xmlns:p14="http://schemas.microsoft.com/office/powerpoint/2010/main" val="27129385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xmlns="" id="{226E3F96-FEB0-9245-A50C-D4D817341BC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284765" cy="6909640"/>
          </a:xfrm>
          <a:prstGeom prst="rect">
            <a:avLst/>
          </a:prstGeom>
        </p:spPr>
      </p:pic>
      <p:sp>
        <p:nvSpPr>
          <p:cNvPr id="2" name="Title 1"/>
          <p:cNvSpPr>
            <a:spLocks noGrp="1"/>
          </p:cNvSpPr>
          <p:nvPr>
            <p:ph type="ctrTitle" hasCustomPrompt="1"/>
          </p:nvPr>
        </p:nvSpPr>
        <p:spPr>
          <a:xfrm>
            <a:off x="914400" y="2539897"/>
            <a:ext cx="10363200" cy="1526610"/>
          </a:xfrm>
        </p:spPr>
        <p:txBody>
          <a:bodyPr anchor="b">
            <a:normAutofit/>
          </a:bodyPr>
          <a:lstStyle>
            <a:lvl1pPr algn="ctr">
              <a:defRPr sz="3600">
                <a:solidFill>
                  <a:schemeClr val="bg1"/>
                </a:solidFill>
              </a:defRPr>
            </a:lvl1pPr>
          </a:lstStyle>
          <a:p>
            <a:r>
              <a:rPr lang="en-US" dirty="0"/>
              <a:t>Click to add title</a:t>
            </a:r>
          </a:p>
        </p:txBody>
      </p:sp>
      <p:sp>
        <p:nvSpPr>
          <p:cNvPr id="3" name="Subtitle 2"/>
          <p:cNvSpPr>
            <a:spLocks noGrp="1"/>
          </p:cNvSpPr>
          <p:nvPr>
            <p:ph type="subTitle" idx="1" hasCustomPrompt="1"/>
          </p:nvPr>
        </p:nvSpPr>
        <p:spPr>
          <a:xfrm>
            <a:off x="914400" y="4432853"/>
            <a:ext cx="10363200" cy="437322"/>
          </a:xfrm>
        </p:spPr>
        <p:txBody>
          <a:bodyPr>
            <a:normAutofit/>
          </a:bodyPr>
          <a:lstStyle>
            <a:lvl1pPr marL="0" indent="0" algn="ctr">
              <a:buNone/>
              <a:defRPr sz="2000" b="1">
                <a:solidFill>
                  <a:srgbClr val="980000"/>
                </a:solidFill>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presenter name, title, office</a:t>
            </a:r>
          </a:p>
        </p:txBody>
      </p:sp>
      <p:sp>
        <p:nvSpPr>
          <p:cNvPr id="9" name="Text Placeholder 8">
            <a:extLst>
              <a:ext uri="{FF2B5EF4-FFF2-40B4-BE49-F238E27FC236}">
                <a16:creationId xmlns:a16="http://schemas.microsoft.com/office/drawing/2014/main" xmlns="" id="{58768825-E069-6F42-87A9-92529D06218A}"/>
              </a:ext>
            </a:extLst>
          </p:cNvPr>
          <p:cNvSpPr>
            <a:spLocks noGrp="1"/>
          </p:cNvSpPr>
          <p:nvPr>
            <p:ph type="body" sz="quarter" idx="13" hasCustomPrompt="1"/>
          </p:nvPr>
        </p:nvSpPr>
        <p:spPr>
          <a:xfrm>
            <a:off x="914402" y="5026671"/>
            <a:ext cx="10363199" cy="400094"/>
          </a:xfrm>
        </p:spPr>
        <p:txBody>
          <a:bodyPr>
            <a:noAutofit/>
          </a:bodyPr>
          <a:lstStyle>
            <a:lvl1pPr marL="0" indent="0" algn="ctr">
              <a:buNone/>
              <a:defRPr sz="1800">
                <a:solidFill>
                  <a:srgbClr val="980000"/>
                </a:solidFill>
                <a:latin typeface="Georgia" panose="02040502050405020303" pitchFamily="18" charset="0"/>
              </a:defRPr>
            </a:lvl1pPr>
          </a:lstStyle>
          <a:p>
            <a:pPr lvl="0"/>
            <a:r>
              <a:rPr lang="en-US" dirty="0"/>
              <a:t>Click to add date</a:t>
            </a:r>
          </a:p>
        </p:txBody>
      </p:sp>
      <p:sp>
        <p:nvSpPr>
          <p:cNvPr id="11" name="Text Placeholder 10">
            <a:extLst>
              <a:ext uri="{FF2B5EF4-FFF2-40B4-BE49-F238E27FC236}">
                <a16:creationId xmlns:a16="http://schemas.microsoft.com/office/drawing/2014/main" xmlns="" id="{B146F4A7-E78E-8A41-A409-38BC9182268E}"/>
              </a:ext>
            </a:extLst>
          </p:cNvPr>
          <p:cNvSpPr>
            <a:spLocks noGrp="1"/>
          </p:cNvSpPr>
          <p:nvPr>
            <p:ph type="body" sz="quarter" idx="14" hasCustomPrompt="1"/>
          </p:nvPr>
        </p:nvSpPr>
        <p:spPr>
          <a:xfrm>
            <a:off x="914400" y="2078094"/>
            <a:ext cx="10363200" cy="233231"/>
          </a:xfrm>
        </p:spPr>
        <p:txBody>
          <a:bodyPr>
            <a:normAutofit/>
          </a:bodyPr>
          <a:lstStyle>
            <a:lvl1pPr marL="0" indent="0" algn="ctr">
              <a:buNone/>
              <a:defRPr sz="1600" b="1">
                <a:solidFill>
                  <a:schemeClr val="bg1"/>
                </a:solidFill>
                <a:latin typeface="Georgia" panose="02040502050405020303" pitchFamily="18" charset="0"/>
              </a:defRPr>
            </a:lvl1pPr>
          </a:lstStyle>
          <a:p>
            <a:pPr lvl="0"/>
            <a:r>
              <a:rPr lang="en-US" dirty="0"/>
              <a:t>MARYLAND DEPARTMENT OF HEALTH</a:t>
            </a:r>
          </a:p>
        </p:txBody>
      </p:sp>
    </p:spTree>
    <p:extLst>
      <p:ext uri="{BB962C8B-B14F-4D97-AF65-F5344CB8AC3E}">
        <p14:creationId xmlns:p14="http://schemas.microsoft.com/office/powerpoint/2010/main" val="3772544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770283" y="6152496"/>
            <a:ext cx="665664" cy="365125"/>
          </a:xfrm>
        </p:spPr>
        <p:txBody>
          <a:bodyPr/>
          <a:lstStyle>
            <a:lvl1pPr>
              <a:defRPr sz="1600"/>
            </a:lvl1pPr>
          </a:lstStyle>
          <a:p>
            <a:fld id="{EB4BE1A8-99A0-BE4B-B404-CE990ED5FA0C}" type="slidenum">
              <a:rPr lang="en-US" smtClean="0">
                <a:solidFill>
                  <a:prstClr val="black">
                    <a:tint val="75000"/>
                  </a:prstClr>
                </a:solidFill>
              </a:rPr>
              <a:pPr/>
              <a:t>‹#›</a:t>
            </a:fld>
            <a:endParaRPr lang="en-US" dirty="0">
              <a:solidFill>
                <a:prstClr val="black">
                  <a:tint val="75000"/>
                </a:prstClr>
              </a:solidFill>
            </a:endParaRPr>
          </a:p>
        </p:txBody>
      </p:sp>
      <p:sp>
        <p:nvSpPr>
          <p:cNvPr id="8" name="Text Placeholder 7">
            <a:extLst>
              <a:ext uri="{FF2B5EF4-FFF2-40B4-BE49-F238E27FC236}">
                <a16:creationId xmlns:a16="http://schemas.microsoft.com/office/drawing/2014/main" xmlns="" id="{48F4CB9B-4BD7-3D49-A075-0D8E65D83CF6}"/>
              </a:ext>
            </a:extLst>
          </p:cNvPr>
          <p:cNvSpPr>
            <a:spLocks noGrp="1"/>
          </p:cNvSpPr>
          <p:nvPr>
            <p:ph type="body" sz="quarter" idx="13" hasCustomPrompt="1"/>
          </p:nvPr>
        </p:nvSpPr>
        <p:spPr>
          <a:xfrm>
            <a:off x="838200" y="365127"/>
            <a:ext cx="10515600" cy="447675"/>
          </a:xfrm>
        </p:spPr>
        <p:txBody>
          <a:bodyPr>
            <a:normAutofit/>
          </a:bodyPr>
          <a:lstStyle>
            <a:lvl1pPr marL="0" indent="0">
              <a:buNone/>
              <a:defRPr sz="2000" i="1">
                <a:solidFill>
                  <a:schemeClr val="tx1">
                    <a:lumMod val="50000"/>
                    <a:lumOff val="50000"/>
                  </a:schemeClr>
                </a:solidFill>
                <a:latin typeface="Georgia" panose="02040502050405020303" pitchFamily="18" charset="0"/>
              </a:defRPr>
            </a:lvl1pPr>
          </a:lstStyle>
          <a:p>
            <a:pPr lvl="0"/>
            <a:r>
              <a:rPr lang="en-US" dirty="0"/>
              <a:t>Click to add Chapter reference: Title</a:t>
            </a:r>
          </a:p>
        </p:txBody>
      </p:sp>
    </p:spTree>
    <p:extLst>
      <p:ext uri="{BB962C8B-B14F-4D97-AF65-F5344CB8AC3E}">
        <p14:creationId xmlns:p14="http://schemas.microsoft.com/office/powerpoint/2010/main" val="15358011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hapter">
    <p:spTree>
      <p:nvGrpSpPr>
        <p:cNvPr id="1" name=""/>
        <p:cNvGrpSpPr/>
        <p:nvPr/>
      </p:nvGrpSpPr>
      <p:grpSpPr>
        <a:xfrm>
          <a:off x="0" y="0"/>
          <a:ext cx="0" cy="0"/>
          <a:chOff x="0" y="0"/>
          <a:chExt cx="0" cy="0"/>
        </a:xfrm>
      </p:grpSpPr>
      <p:cxnSp>
        <p:nvCxnSpPr>
          <p:cNvPr id="5" name="Shape 99">
            <a:extLst>
              <a:ext uri="{FF2B5EF4-FFF2-40B4-BE49-F238E27FC236}">
                <a16:creationId xmlns:a16="http://schemas.microsoft.com/office/drawing/2014/main" xmlns="" id="{FAB5DBD5-ED1B-4741-9821-3F95A8B46D26}"/>
              </a:ext>
            </a:extLst>
          </p:cNvPr>
          <p:cNvCxnSpPr>
            <a:cxnSpLocks/>
          </p:cNvCxnSpPr>
          <p:nvPr userDrawn="1"/>
        </p:nvCxnSpPr>
        <p:spPr>
          <a:xfrm>
            <a:off x="2777067" y="4225978"/>
            <a:ext cx="9414933" cy="0"/>
          </a:xfrm>
          <a:prstGeom prst="straightConnector1">
            <a:avLst/>
          </a:prstGeom>
          <a:noFill/>
          <a:ln w="28575" cap="flat" cmpd="sng">
            <a:solidFill>
              <a:srgbClr val="980000"/>
            </a:solidFill>
            <a:prstDash val="solid"/>
            <a:round/>
            <a:headEnd type="none" w="lg" len="lg"/>
            <a:tailEnd type="none" w="lg" len="lg"/>
          </a:ln>
        </p:spPr>
      </p:cxnSp>
      <p:sp>
        <p:nvSpPr>
          <p:cNvPr id="8" name="Text Placeholder 7">
            <a:extLst>
              <a:ext uri="{FF2B5EF4-FFF2-40B4-BE49-F238E27FC236}">
                <a16:creationId xmlns:a16="http://schemas.microsoft.com/office/drawing/2014/main" xmlns="" id="{6DD49DEE-DB45-DF4D-8A56-27437289448E}"/>
              </a:ext>
            </a:extLst>
          </p:cNvPr>
          <p:cNvSpPr>
            <a:spLocks noGrp="1"/>
          </p:cNvSpPr>
          <p:nvPr>
            <p:ph type="body" sz="quarter" idx="13" hasCustomPrompt="1"/>
          </p:nvPr>
        </p:nvSpPr>
        <p:spPr>
          <a:xfrm>
            <a:off x="2669117" y="3667125"/>
            <a:ext cx="9522883" cy="488950"/>
          </a:xfrm>
        </p:spPr>
        <p:txBody>
          <a:bodyPr>
            <a:noAutofit/>
          </a:bodyPr>
          <a:lstStyle>
            <a:lvl1pPr marL="0" indent="0">
              <a:buNone/>
              <a:defRPr sz="3500" i="1"/>
            </a:lvl1pPr>
          </a:lstStyle>
          <a:p>
            <a:pPr lvl="0"/>
            <a:r>
              <a:rPr lang="en-US" dirty="0"/>
              <a:t>Click to add Chapter Intro</a:t>
            </a:r>
          </a:p>
        </p:txBody>
      </p:sp>
      <p:sp>
        <p:nvSpPr>
          <p:cNvPr id="10" name="Text Placeholder 9">
            <a:extLst>
              <a:ext uri="{FF2B5EF4-FFF2-40B4-BE49-F238E27FC236}">
                <a16:creationId xmlns:a16="http://schemas.microsoft.com/office/drawing/2014/main" xmlns="" id="{476D33B6-D6A5-6648-A849-A5377F3467D3}"/>
              </a:ext>
            </a:extLst>
          </p:cNvPr>
          <p:cNvSpPr>
            <a:spLocks noGrp="1"/>
          </p:cNvSpPr>
          <p:nvPr>
            <p:ph type="body" sz="quarter" idx="14" hasCustomPrompt="1"/>
          </p:nvPr>
        </p:nvSpPr>
        <p:spPr>
          <a:xfrm>
            <a:off x="2669117" y="4196399"/>
            <a:ext cx="9522883" cy="720725"/>
          </a:xfrm>
        </p:spPr>
        <p:txBody>
          <a:bodyPr>
            <a:normAutofit/>
          </a:bodyPr>
          <a:lstStyle>
            <a:lvl1pPr marL="0" indent="0">
              <a:buNone/>
              <a:defRPr sz="4500" b="1"/>
            </a:lvl1pPr>
          </a:lstStyle>
          <a:p>
            <a:pPr lvl="0"/>
            <a:r>
              <a:rPr lang="en-US" dirty="0"/>
              <a:t>Click to add Chapter Title</a:t>
            </a:r>
          </a:p>
        </p:txBody>
      </p:sp>
    </p:spTree>
    <p:extLst>
      <p:ext uri="{BB962C8B-B14F-4D97-AF65-F5344CB8AC3E}">
        <p14:creationId xmlns:p14="http://schemas.microsoft.com/office/powerpoint/2010/main" val="11883847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Slide Number Placeholder 5"/>
          <p:cNvSpPr>
            <a:spLocks noGrp="1"/>
          </p:cNvSpPr>
          <p:nvPr>
            <p:ph type="sldNum" sz="quarter" idx="12"/>
          </p:nvPr>
        </p:nvSpPr>
        <p:spPr/>
        <p:txBody>
          <a:bodyPr/>
          <a:lstStyle/>
          <a:p>
            <a:fld id="{EB4BE1A8-99A0-BE4B-B404-CE990ED5FA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88663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EB4BE1A8-99A0-BE4B-B404-CE990ED5FA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426889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EB4BE1A8-99A0-BE4B-B404-CE990ED5FA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34572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8FC8D0-C4D9-4DB1-9A21-C8E3FDDB36AB}" type="slidenum">
              <a:rPr lang="en-US" smtClean="0"/>
              <a:pPr/>
              <a:t>‹#›</a:t>
            </a:fld>
            <a:endParaRPr lang="en-US" dirty="0"/>
          </a:p>
        </p:txBody>
      </p:sp>
    </p:spTree>
    <p:extLst>
      <p:ext uri="{BB962C8B-B14F-4D97-AF65-F5344CB8AC3E}">
        <p14:creationId xmlns:p14="http://schemas.microsoft.com/office/powerpoint/2010/main" val="361525955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EB4BE1A8-99A0-BE4B-B404-CE990ED5FA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921257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p:cNvSpPr>
            <a:spLocks noGrp="1"/>
          </p:cNvSpPr>
          <p:nvPr>
            <p:ph type="sldNum" sz="quarter" idx="12"/>
          </p:nvPr>
        </p:nvSpPr>
        <p:spPr/>
        <p:txBody>
          <a:bodyPr/>
          <a:lstStyle/>
          <a:p>
            <a:fld id="{EB4BE1A8-99A0-BE4B-B404-CE990ED5FA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371537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p:cNvSpPr>
            <a:spLocks noGrp="1"/>
          </p:cNvSpPr>
          <p:nvPr>
            <p:ph type="sldNum" sz="quarter" idx="12"/>
          </p:nvPr>
        </p:nvSpPr>
        <p:spPr/>
        <p:txBody>
          <a:bodyPr/>
          <a:lstStyle/>
          <a:p>
            <a:fld id="{EB4BE1A8-99A0-BE4B-B404-CE990ED5FA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2939654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EB4BE1A8-99A0-BE4B-B404-CE990ED5FA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0044884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EB4BE1A8-99A0-BE4B-B404-CE990ED5FA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6574523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208879" y="6311901"/>
            <a:ext cx="2743200" cy="365125"/>
          </a:xfrm>
        </p:spPr>
        <p:txBody>
          <a:bodyPr/>
          <a:lstStyle>
            <a:lvl1pPr algn="l">
              <a:defRPr sz="1100" b="1"/>
            </a:lvl1pPr>
          </a:lstStyle>
          <a:p>
            <a:fld id="{30D9A65B-2025-4663-90D5-B94E08E348E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46380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8FC8D0-C4D9-4DB1-9A21-C8E3FDDB36AB}" type="slidenum">
              <a:rPr lang="en-US" smtClean="0"/>
              <a:pPr/>
              <a:t>‹#›</a:t>
            </a:fld>
            <a:endParaRPr lang="en-US" dirty="0"/>
          </a:p>
        </p:txBody>
      </p:sp>
    </p:spTree>
    <p:extLst>
      <p:ext uri="{BB962C8B-B14F-4D97-AF65-F5344CB8AC3E}">
        <p14:creationId xmlns:p14="http://schemas.microsoft.com/office/powerpoint/2010/main" val="983163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8FC8D0-C4D9-4DB1-9A21-C8E3FDDB36AB}" type="slidenum">
              <a:rPr lang="en-US" smtClean="0"/>
              <a:pPr/>
              <a:t>‹#›</a:t>
            </a:fld>
            <a:endParaRPr lang="en-US" dirty="0"/>
          </a:p>
        </p:txBody>
      </p:sp>
    </p:spTree>
    <p:extLst>
      <p:ext uri="{BB962C8B-B14F-4D97-AF65-F5344CB8AC3E}">
        <p14:creationId xmlns:p14="http://schemas.microsoft.com/office/powerpoint/2010/main" val="2852704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8FC8D0-C4D9-4DB1-9A21-C8E3FDDB36AB}" type="slidenum">
              <a:rPr lang="en-US" smtClean="0"/>
              <a:pPr/>
              <a:t>‹#›</a:t>
            </a:fld>
            <a:endParaRPr lang="en-US" dirty="0"/>
          </a:p>
        </p:txBody>
      </p:sp>
    </p:spTree>
    <p:extLst>
      <p:ext uri="{BB962C8B-B14F-4D97-AF65-F5344CB8AC3E}">
        <p14:creationId xmlns:p14="http://schemas.microsoft.com/office/powerpoint/2010/main" val="4007840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8FC8D0-C4D9-4DB1-9A21-C8E3FDDB36AB}" type="slidenum">
              <a:rPr lang="en-US" smtClean="0"/>
              <a:pPr/>
              <a:t>‹#›</a:t>
            </a:fld>
            <a:endParaRPr lang="en-US" dirty="0"/>
          </a:p>
        </p:txBody>
      </p:sp>
    </p:spTree>
    <p:extLst>
      <p:ext uri="{BB962C8B-B14F-4D97-AF65-F5344CB8AC3E}">
        <p14:creationId xmlns:p14="http://schemas.microsoft.com/office/powerpoint/2010/main" val="721542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8FC8D0-C4D9-4DB1-9A21-C8E3FDDB36AB}" type="slidenum">
              <a:rPr lang="en-US" smtClean="0"/>
              <a:pPr/>
              <a:t>‹#›</a:t>
            </a:fld>
            <a:endParaRPr lang="en-US" dirty="0"/>
          </a:p>
        </p:txBody>
      </p:sp>
    </p:spTree>
    <p:extLst>
      <p:ext uri="{BB962C8B-B14F-4D97-AF65-F5344CB8AC3E}">
        <p14:creationId xmlns:p14="http://schemas.microsoft.com/office/powerpoint/2010/main" val="3274095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8FC8D0-C4D9-4DB1-9A21-C8E3FDDB36AB}" type="slidenum">
              <a:rPr lang="en-US" smtClean="0"/>
              <a:pPr/>
              <a:t>‹#›</a:t>
            </a:fld>
            <a:endParaRPr lang="en-US" dirty="0"/>
          </a:p>
        </p:txBody>
      </p:sp>
    </p:spTree>
    <p:extLst>
      <p:ext uri="{BB962C8B-B14F-4D97-AF65-F5344CB8AC3E}">
        <p14:creationId xmlns:p14="http://schemas.microsoft.com/office/powerpoint/2010/main" val="2345404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8FC8D0-C4D9-4DB1-9A21-C8E3FDDB36AB}" type="slidenum">
              <a:rPr lang="en-US" smtClean="0"/>
              <a:pPr/>
              <a:t>‹#›</a:t>
            </a:fld>
            <a:endParaRPr lang="en-US" dirty="0"/>
          </a:p>
        </p:txBody>
      </p:sp>
    </p:spTree>
    <p:extLst>
      <p:ext uri="{BB962C8B-B14F-4D97-AF65-F5344CB8AC3E}">
        <p14:creationId xmlns:p14="http://schemas.microsoft.com/office/powerpoint/2010/main" val="33818546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89003" y="6152496"/>
            <a:ext cx="665664" cy="365125"/>
          </a:xfrm>
          <a:prstGeom prst="rect">
            <a:avLst/>
          </a:prstGeom>
        </p:spPr>
        <p:txBody>
          <a:bodyPr vert="horz" lIns="91440" tIns="45720" rIns="91440" bIns="45720" rtlCol="0" anchor="ctr"/>
          <a:lstStyle>
            <a:lvl1pPr algn="l">
              <a:defRPr sz="2000">
                <a:solidFill>
                  <a:schemeClr val="tx1">
                    <a:tint val="75000"/>
                  </a:schemeClr>
                </a:solidFill>
                <a:latin typeface="Times New Roman" panose="02020603050405020304" pitchFamily="18" charset="0"/>
                <a:cs typeface="Times New Roman" panose="02020603050405020304" pitchFamily="18" charset="0"/>
              </a:defRPr>
            </a:lvl1pPr>
          </a:lstStyle>
          <a:p>
            <a:fld id="{EB4BE1A8-99A0-BE4B-B404-CE990ED5FA0C}" type="slidenum">
              <a:rPr lang="en-US" smtClean="0"/>
              <a:pPr/>
              <a:t>‹#›</a:t>
            </a:fld>
            <a:endParaRPr lang="en-US" dirty="0"/>
          </a:p>
        </p:txBody>
      </p:sp>
      <p:pic>
        <p:nvPicPr>
          <p:cNvPr id="7" name="Picture 6" descr="https://lh4.googleusercontent.com/ZsmX9CwA4D1VTH66_HLHu8ppRW6FXdouYr3Dsi2o0ZGBLCWc7fDdjS4SaiDKzoNh9VE3LpnzUwswN8SXyuQit31G-iiAFQFgJt2nXsTJmxvd3Dstg6TnPsV5OLcQpumGO4zjwPN2GT0">
            <a:extLst>
              <a:ext uri="{FF2B5EF4-FFF2-40B4-BE49-F238E27FC236}">
                <a16:creationId xmlns:a16="http://schemas.microsoft.com/office/drawing/2014/main" xmlns="" id="{6613F1CD-0F36-0A43-BE75-B5576EFB39F0}"/>
              </a:ext>
            </a:extLst>
          </p:cNvP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8364837" y="6176964"/>
            <a:ext cx="2988964" cy="4571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818187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hdr="0" ftr="0" dt="0"/>
  <p:txStyles>
    <p:titleStyle>
      <a:lvl1pPr algn="l" defTabSz="914400" rtl="0" eaLnBrk="1" latinLnBrk="0" hangingPunct="1">
        <a:lnSpc>
          <a:spcPct val="90000"/>
        </a:lnSpc>
        <a:spcBef>
          <a:spcPct val="0"/>
        </a:spcBef>
        <a:buNone/>
        <a:defRPr sz="4000" b="1" kern="1200">
          <a:solidFill>
            <a:schemeClr val="tx1"/>
          </a:solidFill>
          <a:latin typeface="Georgia" panose="020405020504050203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85000"/>
              <a:lumOff val="15000"/>
            </a:schemeClr>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89003" y="6152496"/>
            <a:ext cx="665664" cy="365125"/>
          </a:xfrm>
          <a:prstGeom prst="rect">
            <a:avLst/>
          </a:prstGeom>
        </p:spPr>
        <p:txBody>
          <a:bodyPr vert="horz" lIns="91440" tIns="45720" rIns="91440" bIns="45720" rtlCol="0" anchor="ctr"/>
          <a:lstStyle>
            <a:lvl1pPr algn="l">
              <a:defRPr sz="2000">
                <a:solidFill>
                  <a:schemeClr val="tx1">
                    <a:tint val="75000"/>
                  </a:schemeClr>
                </a:solidFill>
                <a:latin typeface="Times New Roman" panose="02020603050405020304" pitchFamily="18" charset="0"/>
                <a:cs typeface="Times New Roman" panose="02020603050405020304" pitchFamily="18" charset="0"/>
              </a:defRPr>
            </a:lvl1pPr>
          </a:lstStyle>
          <a:p>
            <a:fld id="{EB4BE1A8-99A0-BE4B-B404-CE990ED5FA0C}" type="slidenum">
              <a:rPr lang="en-US" smtClean="0">
                <a:solidFill>
                  <a:prstClr val="black">
                    <a:tint val="75000"/>
                  </a:prstClr>
                </a:solidFill>
              </a:rPr>
              <a:pPr/>
              <a:t>‹#›</a:t>
            </a:fld>
            <a:endParaRPr lang="en-US" dirty="0">
              <a:solidFill>
                <a:prstClr val="black">
                  <a:tint val="75000"/>
                </a:prstClr>
              </a:solidFill>
            </a:endParaRPr>
          </a:p>
        </p:txBody>
      </p:sp>
      <p:pic>
        <p:nvPicPr>
          <p:cNvPr id="7" name="Picture 6" descr="https://lh4.googleusercontent.com/ZsmX9CwA4D1VTH66_HLHu8ppRW6FXdouYr3Dsi2o0ZGBLCWc7fDdjS4SaiDKzoNh9VE3LpnzUwswN8SXyuQit31G-iiAFQFgJt2nXsTJmxvd3Dstg6TnPsV5OLcQpumGO4zjwPN2GT0">
            <a:extLst>
              <a:ext uri="{FF2B5EF4-FFF2-40B4-BE49-F238E27FC236}">
                <a16:creationId xmlns:a16="http://schemas.microsoft.com/office/drawing/2014/main" xmlns="" id="{6613F1CD-0F36-0A43-BE75-B5576EFB39F0}"/>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364837" y="6176964"/>
            <a:ext cx="2988964" cy="4571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5047788"/>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ftr="0" dt="0"/>
  <p:txStyles>
    <p:titleStyle>
      <a:lvl1pPr algn="l" defTabSz="914400" rtl="0" eaLnBrk="1" latinLnBrk="0" hangingPunct="1">
        <a:lnSpc>
          <a:spcPct val="90000"/>
        </a:lnSpc>
        <a:spcBef>
          <a:spcPct val="0"/>
        </a:spcBef>
        <a:buNone/>
        <a:defRPr sz="4000" b="1" kern="1200">
          <a:solidFill>
            <a:schemeClr val="tx1"/>
          </a:solidFill>
          <a:latin typeface="Georgia" panose="020405020504050203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85000"/>
              <a:lumOff val="15000"/>
            </a:schemeClr>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mailto:Timothy.Jenkins@Maryland.gov" TargetMode="External"/><Relationship Id="rId3" Type="http://schemas.openxmlformats.org/officeDocument/2006/relationships/image" Target="../media/image5.png"/><Relationship Id="rId7" Type="http://schemas.openxmlformats.org/officeDocument/2006/relationships/hyperlink" Target="mailto:Andrea.Jones@Maryland.gov" TargetMode="External"/><Relationship Id="rId2" Type="http://schemas.openxmlformats.org/officeDocument/2006/relationships/notesSlide" Target="../notesSlides/notesSlide14.xml"/><Relationship Id="rId1" Type="http://schemas.openxmlformats.org/officeDocument/2006/relationships/slideLayout" Target="../slideLayouts/slideLayout12.xml"/><Relationship Id="rId6" Type="http://schemas.openxmlformats.org/officeDocument/2006/relationships/hyperlink" Target="mailto:Bianca.Renwick@Maryland.gov" TargetMode="External"/><Relationship Id="rId5" Type="http://schemas.openxmlformats.org/officeDocument/2006/relationships/hyperlink" Target="mailto:Renellda.Moore@Maryland.gov" TargetMode="External"/><Relationship Id="rId4" Type="http://schemas.openxmlformats.org/officeDocument/2006/relationships/hyperlink" Target="mailto:Teara.Winmond1@Maryland.gov"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xmlns="" id="{E4D9FBF1-73AE-094E-92E1-834ED740D81F}"/>
              </a:ext>
            </a:extLst>
          </p:cNvPr>
          <p:cNvSpPr>
            <a:spLocks noGrp="1"/>
          </p:cNvSpPr>
          <p:nvPr>
            <p:ph type="ctrTitle"/>
          </p:nvPr>
        </p:nvSpPr>
        <p:spPr>
          <a:xfrm>
            <a:off x="925764" y="2621938"/>
            <a:ext cx="10521442" cy="2348974"/>
          </a:xfrm>
        </p:spPr>
        <p:txBody>
          <a:bodyPr>
            <a:normAutofit fontScale="90000"/>
          </a:bodyPr>
          <a:lstStyle/>
          <a:p>
            <a:pPr lvl="0"/>
            <a:r>
              <a:rPr lang="en-US" sz="3100" dirty="0"/>
              <a:t>Developmental Disabilities Administration </a:t>
            </a:r>
            <a:br>
              <a:rPr lang="en-US" sz="3100" dirty="0"/>
            </a:br>
            <a:r>
              <a:rPr lang="en-US" sz="1600" dirty="0"/>
              <a:t> </a:t>
            </a:r>
            <a:r>
              <a:rPr lang="en-US" sz="3100" dirty="0"/>
              <a:t/>
            </a:r>
            <a:br>
              <a:rPr lang="en-US" sz="3100" dirty="0"/>
            </a:br>
            <a:r>
              <a:rPr lang="en-US" sz="4000" dirty="0" err="1">
                <a:solidFill>
                  <a:srgbClr val="FFFFFF"/>
                </a:solidFill>
                <a:latin typeface="Georgia"/>
                <a:ea typeface="Georgia"/>
                <a:cs typeface="Georgia"/>
                <a:sym typeface="Georgia"/>
              </a:rPr>
              <a:t>ePREP</a:t>
            </a:r>
            <a:r>
              <a:rPr lang="en-US" sz="4000" dirty="0">
                <a:solidFill>
                  <a:srgbClr val="FFFFFF"/>
                </a:solidFill>
                <a:latin typeface="Georgia"/>
                <a:ea typeface="Georgia"/>
                <a:cs typeface="Georgia"/>
                <a:sym typeface="Georgia"/>
              </a:rPr>
              <a:t> Overview Provider </a:t>
            </a:r>
            <a:br>
              <a:rPr lang="en-US" sz="4000" dirty="0">
                <a:solidFill>
                  <a:srgbClr val="FFFFFF"/>
                </a:solidFill>
                <a:latin typeface="Georgia"/>
                <a:ea typeface="Georgia"/>
                <a:cs typeface="Georgia"/>
                <a:sym typeface="Georgia"/>
              </a:rPr>
            </a:br>
            <a:r>
              <a:rPr lang="en-US" sz="4000" dirty="0">
                <a:solidFill>
                  <a:srgbClr val="FFFFFF"/>
                </a:solidFill>
                <a:latin typeface="Georgia"/>
                <a:ea typeface="Georgia"/>
                <a:cs typeface="Georgia"/>
                <a:sym typeface="Georgia"/>
              </a:rPr>
              <a:t>Questions and Answers</a:t>
            </a:r>
            <a:br>
              <a:rPr lang="en-US" sz="4000" dirty="0">
                <a:solidFill>
                  <a:srgbClr val="FFFFFF"/>
                </a:solidFill>
                <a:latin typeface="Georgia"/>
                <a:ea typeface="Georgia"/>
                <a:cs typeface="Georgia"/>
                <a:sym typeface="Georgia"/>
              </a:rPr>
            </a:br>
            <a:r>
              <a:rPr lang="en-US" dirty="0">
                <a:solidFill>
                  <a:srgbClr val="FFFFFF"/>
                </a:solidFill>
                <a:latin typeface="Georgia"/>
                <a:ea typeface="Georgia"/>
                <a:cs typeface="Georgia"/>
                <a:sym typeface="Georgia"/>
              </a:rPr>
              <a:t/>
            </a:r>
            <a:br>
              <a:rPr lang="en-US" dirty="0">
                <a:solidFill>
                  <a:srgbClr val="FFFFFF"/>
                </a:solidFill>
                <a:latin typeface="Georgia"/>
                <a:ea typeface="Georgia"/>
                <a:cs typeface="Georgia"/>
                <a:sym typeface="Georgia"/>
              </a:rPr>
            </a:br>
            <a:endParaRPr lang="en" dirty="0">
              <a:solidFill>
                <a:srgbClr val="FFFFFF"/>
              </a:solidFill>
              <a:latin typeface="Georgia"/>
              <a:ea typeface="Georgia"/>
              <a:cs typeface="Georgia"/>
              <a:sym typeface="Georgia"/>
            </a:endParaRPr>
          </a:p>
        </p:txBody>
      </p:sp>
      <p:sp>
        <p:nvSpPr>
          <p:cNvPr id="12" name="Subtitle 11">
            <a:extLst>
              <a:ext uri="{FF2B5EF4-FFF2-40B4-BE49-F238E27FC236}">
                <a16:creationId xmlns:a16="http://schemas.microsoft.com/office/drawing/2014/main" xmlns="" id="{9204BC9C-1D50-5943-B6B1-C971A2D1E71F}"/>
              </a:ext>
            </a:extLst>
          </p:cNvPr>
          <p:cNvSpPr>
            <a:spLocks noGrp="1"/>
          </p:cNvSpPr>
          <p:nvPr>
            <p:ph type="subTitle" idx="1"/>
          </p:nvPr>
        </p:nvSpPr>
        <p:spPr>
          <a:xfrm>
            <a:off x="925764" y="4295441"/>
            <a:ext cx="10372521" cy="841564"/>
          </a:xfrm>
        </p:spPr>
        <p:txBody>
          <a:bodyPr>
            <a:normAutofit fontScale="85000" lnSpcReduction="10000"/>
          </a:bodyPr>
          <a:lstStyle/>
          <a:p>
            <a:pPr>
              <a:lnSpc>
                <a:spcPct val="100000"/>
              </a:lnSpc>
              <a:spcBef>
                <a:spcPts val="0"/>
              </a:spcBef>
            </a:pPr>
            <a:r>
              <a:rPr lang="en-US" sz="2400" dirty="0"/>
              <a:t>Teara Winmond, </a:t>
            </a:r>
            <a:r>
              <a:rPr lang="en-US" sz="2400" dirty="0" smtClean="0"/>
              <a:t>Director </a:t>
            </a:r>
            <a:r>
              <a:rPr lang="en-US" sz="2400" dirty="0"/>
              <a:t>of Provider </a:t>
            </a:r>
            <a:r>
              <a:rPr lang="en-US" sz="2400" dirty="0" smtClean="0"/>
              <a:t>Relations, DDA</a:t>
            </a:r>
          </a:p>
          <a:p>
            <a:pPr>
              <a:lnSpc>
                <a:spcPct val="100000"/>
              </a:lnSpc>
              <a:spcBef>
                <a:spcPts val="0"/>
              </a:spcBef>
            </a:pPr>
            <a:r>
              <a:rPr lang="en-US" sz="2400" dirty="0" smtClean="0"/>
              <a:t>Matthew Houck, Site </a:t>
            </a:r>
            <a:r>
              <a:rPr lang="en-US" sz="2400" dirty="0"/>
              <a:t>Surveyor, Medicaid Provider Services Administration</a:t>
            </a:r>
          </a:p>
          <a:p>
            <a:pPr>
              <a:lnSpc>
                <a:spcPct val="100000"/>
              </a:lnSpc>
              <a:spcBef>
                <a:spcPts val="0"/>
              </a:spcBef>
            </a:pPr>
            <a:endParaRPr lang="en-US" sz="2400" dirty="0"/>
          </a:p>
          <a:p>
            <a:endParaRPr lang="en-US" dirty="0"/>
          </a:p>
        </p:txBody>
      </p:sp>
      <p:sp>
        <p:nvSpPr>
          <p:cNvPr id="13" name="Text Placeholder 12">
            <a:extLst>
              <a:ext uri="{FF2B5EF4-FFF2-40B4-BE49-F238E27FC236}">
                <a16:creationId xmlns:a16="http://schemas.microsoft.com/office/drawing/2014/main" xmlns="" id="{91A49DA3-7245-F141-BE1F-459AF9FED7FF}"/>
              </a:ext>
            </a:extLst>
          </p:cNvPr>
          <p:cNvSpPr>
            <a:spLocks noGrp="1"/>
          </p:cNvSpPr>
          <p:nvPr>
            <p:ph type="body" sz="quarter" idx="13"/>
          </p:nvPr>
        </p:nvSpPr>
        <p:spPr/>
        <p:txBody>
          <a:bodyPr/>
          <a:lstStyle/>
          <a:p>
            <a:r>
              <a:rPr lang="en-US" sz="2000" dirty="0"/>
              <a:t>July 8, 2019</a:t>
            </a:r>
          </a:p>
          <a:p>
            <a:endParaRPr lang="en-US" dirty="0"/>
          </a:p>
        </p:txBody>
      </p:sp>
      <p:sp>
        <p:nvSpPr>
          <p:cNvPr id="27" name="Text Placeholder 26">
            <a:extLst>
              <a:ext uri="{FF2B5EF4-FFF2-40B4-BE49-F238E27FC236}">
                <a16:creationId xmlns:a16="http://schemas.microsoft.com/office/drawing/2014/main" xmlns="" id="{B2DD552A-211E-9D47-8513-E31C1F0E1476}"/>
              </a:ext>
            </a:extLst>
          </p:cNvPr>
          <p:cNvSpPr>
            <a:spLocks noGrp="1"/>
          </p:cNvSpPr>
          <p:nvPr>
            <p:ph type="body" sz="quarter" idx="14"/>
          </p:nvPr>
        </p:nvSpPr>
        <p:spPr>
          <a:xfrm>
            <a:off x="925764" y="2166085"/>
            <a:ext cx="10363200" cy="400094"/>
          </a:xfrm>
        </p:spPr>
        <p:txBody>
          <a:bodyPr>
            <a:normAutofit/>
          </a:bodyPr>
          <a:lstStyle/>
          <a:p>
            <a:r>
              <a:rPr lang="en-US" dirty="0"/>
              <a:t>MARYLAND DEPARTMENT OF HEALTH</a:t>
            </a:r>
          </a:p>
        </p:txBody>
      </p:sp>
      <p:cxnSp>
        <p:nvCxnSpPr>
          <p:cNvPr id="28" name="Shape 55">
            <a:extLst>
              <a:ext uri="{FF2B5EF4-FFF2-40B4-BE49-F238E27FC236}">
                <a16:creationId xmlns:a16="http://schemas.microsoft.com/office/drawing/2014/main" xmlns="" id="{11E3BC70-FBD6-C74C-8159-80899B1757B7}"/>
              </a:ext>
            </a:extLst>
          </p:cNvPr>
          <p:cNvCxnSpPr>
            <a:cxnSpLocks/>
          </p:cNvCxnSpPr>
          <p:nvPr/>
        </p:nvCxnSpPr>
        <p:spPr>
          <a:xfrm flipV="1">
            <a:off x="914400" y="1806523"/>
            <a:ext cx="0" cy="2513781"/>
          </a:xfrm>
          <a:prstGeom prst="straightConnector1">
            <a:avLst/>
          </a:prstGeom>
          <a:noFill/>
          <a:ln w="19050" cap="flat" cmpd="sng">
            <a:solidFill>
              <a:srgbClr val="F3F3F3"/>
            </a:solidFill>
            <a:prstDash val="solid"/>
            <a:round/>
            <a:headEnd type="none" w="lg" len="lg"/>
            <a:tailEnd type="none" w="lg" len="lg"/>
          </a:ln>
        </p:spPr>
      </p:cxnSp>
      <p:cxnSp>
        <p:nvCxnSpPr>
          <p:cNvPr id="29" name="Shape 56">
            <a:extLst>
              <a:ext uri="{FF2B5EF4-FFF2-40B4-BE49-F238E27FC236}">
                <a16:creationId xmlns:a16="http://schemas.microsoft.com/office/drawing/2014/main" xmlns="" id="{979170BE-F13B-8F47-923E-AD14863901BF}"/>
              </a:ext>
            </a:extLst>
          </p:cNvPr>
          <p:cNvCxnSpPr>
            <a:cxnSpLocks/>
          </p:cNvCxnSpPr>
          <p:nvPr/>
        </p:nvCxnSpPr>
        <p:spPr>
          <a:xfrm flipV="1">
            <a:off x="11300089" y="1822827"/>
            <a:ext cx="0" cy="2488559"/>
          </a:xfrm>
          <a:prstGeom prst="straightConnector1">
            <a:avLst/>
          </a:prstGeom>
          <a:noFill/>
          <a:ln w="19050" cap="flat" cmpd="sng">
            <a:solidFill>
              <a:srgbClr val="F3F3F3"/>
            </a:solidFill>
            <a:prstDash val="solid"/>
            <a:round/>
            <a:headEnd type="none" w="lg" len="lg"/>
            <a:tailEnd type="none" w="lg" len="lg"/>
          </a:ln>
        </p:spPr>
      </p:cxnSp>
      <p:cxnSp>
        <p:nvCxnSpPr>
          <p:cNvPr id="30" name="Shape 57">
            <a:extLst>
              <a:ext uri="{FF2B5EF4-FFF2-40B4-BE49-F238E27FC236}">
                <a16:creationId xmlns:a16="http://schemas.microsoft.com/office/drawing/2014/main" xmlns="" id="{A1F10BB0-360B-AA41-A487-ED39EBBFE660}"/>
              </a:ext>
            </a:extLst>
          </p:cNvPr>
          <p:cNvCxnSpPr>
            <a:cxnSpLocks/>
          </p:cNvCxnSpPr>
          <p:nvPr/>
        </p:nvCxnSpPr>
        <p:spPr>
          <a:xfrm>
            <a:off x="914400" y="1806523"/>
            <a:ext cx="10363200" cy="0"/>
          </a:xfrm>
          <a:prstGeom prst="straightConnector1">
            <a:avLst/>
          </a:prstGeom>
          <a:noFill/>
          <a:ln w="19050" cap="flat" cmpd="sng">
            <a:solidFill>
              <a:srgbClr val="F3F3F3"/>
            </a:solidFill>
            <a:prstDash val="solid"/>
            <a:round/>
            <a:headEnd type="none" w="lg" len="lg"/>
            <a:tailEnd type="none" w="lg" len="lg"/>
          </a:ln>
        </p:spPr>
      </p:cxnSp>
      <p:cxnSp>
        <p:nvCxnSpPr>
          <p:cNvPr id="36" name="Shape 59">
            <a:extLst>
              <a:ext uri="{FF2B5EF4-FFF2-40B4-BE49-F238E27FC236}">
                <a16:creationId xmlns:a16="http://schemas.microsoft.com/office/drawing/2014/main" xmlns="" id="{921D60CF-5C04-BF42-A996-8654D73C5C0E}"/>
              </a:ext>
            </a:extLst>
          </p:cNvPr>
          <p:cNvCxnSpPr>
            <a:cxnSpLocks/>
          </p:cNvCxnSpPr>
          <p:nvPr/>
        </p:nvCxnSpPr>
        <p:spPr>
          <a:xfrm flipV="1">
            <a:off x="11300328" y="4295441"/>
            <a:ext cx="0" cy="1149468"/>
          </a:xfrm>
          <a:prstGeom prst="straightConnector1">
            <a:avLst/>
          </a:prstGeom>
          <a:noFill/>
          <a:ln w="9525" cap="flat" cmpd="sng">
            <a:solidFill>
              <a:srgbClr val="980000"/>
            </a:solidFill>
            <a:prstDash val="solid"/>
            <a:round/>
            <a:headEnd type="none" w="lg" len="lg"/>
            <a:tailEnd type="none" w="lg" len="lg"/>
          </a:ln>
        </p:spPr>
      </p:cxnSp>
      <p:cxnSp>
        <p:nvCxnSpPr>
          <p:cNvPr id="37" name="Shape 60">
            <a:extLst>
              <a:ext uri="{FF2B5EF4-FFF2-40B4-BE49-F238E27FC236}">
                <a16:creationId xmlns:a16="http://schemas.microsoft.com/office/drawing/2014/main" xmlns="" id="{C5D61A59-1BDB-9E41-B4CF-C4047908D7EC}"/>
              </a:ext>
            </a:extLst>
          </p:cNvPr>
          <p:cNvCxnSpPr>
            <a:cxnSpLocks/>
          </p:cNvCxnSpPr>
          <p:nvPr/>
        </p:nvCxnSpPr>
        <p:spPr>
          <a:xfrm flipV="1">
            <a:off x="914400" y="4320302"/>
            <a:ext cx="0" cy="1117896"/>
          </a:xfrm>
          <a:prstGeom prst="straightConnector1">
            <a:avLst/>
          </a:prstGeom>
          <a:noFill/>
          <a:ln w="9525" cap="flat" cmpd="sng">
            <a:solidFill>
              <a:srgbClr val="980000"/>
            </a:solidFill>
            <a:prstDash val="solid"/>
            <a:round/>
            <a:headEnd type="none" w="lg" len="lg"/>
            <a:tailEnd type="none" w="lg" len="lg"/>
          </a:ln>
        </p:spPr>
      </p:cxnSp>
      <p:cxnSp>
        <p:nvCxnSpPr>
          <p:cNvPr id="38" name="Shape 61">
            <a:extLst>
              <a:ext uri="{FF2B5EF4-FFF2-40B4-BE49-F238E27FC236}">
                <a16:creationId xmlns:a16="http://schemas.microsoft.com/office/drawing/2014/main" xmlns="" id="{8D59D9DE-762A-2B4E-AA25-641B85A1E220}"/>
              </a:ext>
            </a:extLst>
          </p:cNvPr>
          <p:cNvCxnSpPr>
            <a:cxnSpLocks/>
          </p:cNvCxnSpPr>
          <p:nvPr/>
        </p:nvCxnSpPr>
        <p:spPr>
          <a:xfrm>
            <a:off x="914400" y="5436434"/>
            <a:ext cx="10383885" cy="1767"/>
          </a:xfrm>
          <a:prstGeom prst="straightConnector1">
            <a:avLst/>
          </a:prstGeom>
          <a:noFill/>
          <a:ln w="952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2784084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xmlns="" id="{781478D0-50EE-4472-A550-620AAB268124}"/>
              </a:ext>
            </a:extLst>
          </p:cNvPr>
          <p:cNvSpPr txBox="1">
            <a:spLocks/>
          </p:cNvSpPr>
          <p:nvPr/>
        </p:nvSpPr>
        <p:spPr>
          <a:xfrm>
            <a:off x="789647" y="475034"/>
            <a:ext cx="10515600" cy="447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i="1" dirty="0">
                <a:solidFill>
                  <a:prstClr val="black">
                    <a:lumMod val="50000"/>
                    <a:lumOff val="50000"/>
                  </a:prstClr>
                </a:solidFill>
                <a:latin typeface="Georgia" panose="02040502050405020303" pitchFamily="18" charset="0"/>
              </a:rPr>
              <a:t>ePREP Basics</a:t>
            </a:r>
          </a:p>
        </p:txBody>
      </p:sp>
      <p:cxnSp>
        <p:nvCxnSpPr>
          <p:cNvPr id="7" name="Shape 99">
            <a:extLst>
              <a:ext uri="{FF2B5EF4-FFF2-40B4-BE49-F238E27FC236}">
                <a16:creationId xmlns:a16="http://schemas.microsoft.com/office/drawing/2014/main" xmlns="" id="{BFBA1BC0-6D25-4BC2-BB84-DC13B54BC6EC}"/>
              </a:ext>
            </a:extLst>
          </p:cNvPr>
          <p:cNvCxnSpPr>
            <a:cxnSpLocks/>
          </p:cNvCxnSpPr>
          <p:nvPr/>
        </p:nvCxnSpPr>
        <p:spPr>
          <a:xfrm>
            <a:off x="7428488" y="1116701"/>
            <a:ext cx="4763512" cy="34906"/>
          </a:xfrm>
          <a:prstGeom prst="straightConnector1">
            <a:avLst/>
          </a:prstGeom>
          <a:noFill/>
          <a:ln w="28575" cap="flat" cmpd="sng">
            <a:solidFill>
              <a:srgbClr val="980000"/>
            </a:solidFill>
            <a:prstDash val="solid"/>
            <a:round/>
            <a:headEnd type="none" w="lg" len="lg"/>
            <a:tailEnd type="none" w="lg" len="lg"/>
          </a:ln>
        </p:spPr>
      </p:cxnSp>
      <p:sp>
        <p:nvSpPr>
          <p:cNvPr id="8" name="Title 1">
            <a:extLst>
              <a:ext uri="{FF2B5EF4-FFF2-40B4-BE49-F238E27FC236}">
                <a16:creationId xmlns:a16="http://schemas.microsoft.com/office/drawing/2014/main" xmlns="" id="{C8331621-A870-4CD0-BDD3-5899ADCABE41}"/>
              </a:ext>
            </a:extLst>
          </p:cNvPr>
          <p:cNvSpPr txBox="1">
            <a:spLocks/>
          </p:cNvSpPr>
          <p:nvPr/>
        </p:nvSpPr>
        <p:spPr>
          <a:xfrm>
            <a:off x="0" y="576396"/>
            <a:ext cx="7886700" cy="88661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Georgia"/>
                <a:ea typeface="Georgia"/>
                <a:cs typeface="Georgia"/>
                <a:sym typeface="Georgia"/>
              </a:rPr>
              <a:t>Assigning MA Numbers</a:t>
            </a:r>
            <a:endParaRPr lang="en-US" sz="4400" dirty="0"/>
          </a:p>
        </p:txBody>
      </p:sp>
      <p:sp>
        <p:nvSpPr>
          <p:cNvPr id="9" name="Content Placeholder 2">
            <a:extLst>
              <a:ext uri="{FF2B5EF4-FFF2-40B4-BE49-F238E27FC236}">
                <a16:creationId xmlns:a16="http://schemas.microsoft.com/office/drawing/2014/main" xmlns="" id="{BF12738C-1413-4526-A296-F91B78478275}"/>
              </a:ext>
            </a:extLst>
          </p:cNvPr>
          <p:cNvSpPr txBox="1">
            <a:spLocks/>
          </p:cNvSpPr>
          <p:nvPr/>
        </p:nvSpPr>
        <p:spPr>
          <a:xfrm>
            <a:off x="789647" y="1779141"/>
            <a:ext cx="10515600" cy="46038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Times New Roman" panose="02020603050405020304" pitchFamily="18" charset="0"/>
                <a:cs typeface="Times New Roman" panose="02020603050405020304" pitchFamily="18" charset="0"/>
              </a:rPr>
              <a:t>The provider will receive a communication from </a:t>
            </a:r>
            <a:r>
              <a:rPr lang="en-US" dirty="0" err="1">
                <a:latin typeface="Times New Roman" panose="02020603050405020304" pitchFamily="18" charset="0"/>
                <a:cs typeface="Times New Roman" panose="02020603050405020304" pitchFamily="18" charset="0"/>
              </a:rPr>
              <a:t>ePREP</a:t>
            </a:r>
            <a:r>
              <a:rPr lang="en-US" dirty="0">
                <a:latin typeface="Times New Roman" panose="02020603050405020304" pitchFamily="18" charset="0"/>
                <a:cs typeface="Times New Roman" panose="02020603050405020304" pitchFamily="18" charset="0"/>
              </a:rPr>
              <a:t> that contains the assigned MA number</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Site MA numbers will be reviewed and approved in the same manner</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 letter will be sent for each licensed site, identified by address, for which a site application is entered. Each site will receive a letter with the unique MA number, containing the Base MA number, that was assigned to the site</a:t>
            </a:r>
          </a:p>
        </p:txBody>
      </p:sp>
      <p:pic>
        <p:nvPicPr>
          <p:cNvPr id="6" name="Shape 71">
            <a:extLst>
              <a:ext uri="{FF2B5EF4-FFF2-40B4-BE49-F238E27FC236}">
                <a16:creationId xmlns:a16="http://schemas.microsoft.com/office/drawing/2014/main" xmlns="" id="{4BAAC062-7E94-4B33-A69D-38561AA0E19B}"/>
              </a:ext>
            </a:extLst>
          </p:cNvPr>
          <p:cNvPicPr preferRelativeResize="0"/>
          <p:nvPr/>
        </p:nvPicPr>
        <p:blipFill>
          <a:blip r:embed="rId3" cstate="print">
            <a:alphaModFix/>
          </a:blip>
          <a:stretch>
            <a:fillRect/>
          </a:stretch>
        </p:blipFill>
        <p:spPr>
          <a:xfrm>
            <a:off x="9529700" y="4877733"/>
            <a:ext cx="2758699" cy="2758699"/>
          </a:xfrm>
          <a:prstGeom prst="rect">
            <a:avLst/>
          </a:prstGeom>
          <a:noFill/>
          <a:ln>
            <a:noFill/>
          </a:ln>
        </p:spPr>
      </p:pic>
      <p:sp>
        <p:nvSpPr>
          <p:cNvPr id="10" name="Slide Number Placeholder 8">
            <a:extLst>
              <a:ext uri="{FF2B5EF4-FFF2-40B4-BE49-F238E27FC236}">
                <a16:creationId xmlns:a16="http://schemas.microsoft.com/office/drawing/2014/main" xmlns="" id="{8BA0774E-DBF8-4EFB-A782-346FA2C6E4E9}"/>
              </a:ext>
            </a:extLst>
          </p:cNvPr>
          <p:cNvSpPr>
            <a:spLocks noGrp="1"/>
          </p:cNvSpPr>
          <p:nvPr>
            <p:ph type="sldNum" sz="quarter" idx="12"/>
          </p:nvPr>
        </p:nvSpPr>
        <p:spPr>
          <a:xfrm>
            <a:off x="886753" y="6240987"/>
            <a:ext cx="549194" cy="299923"/>
          </a:xfrm>
        </p:spPr>
        <p:txBody>
          <a:bodyPr/>
          <a:lstStyle/>
          <a:p>
            <a:fld id="{EB4BE1A8-99A0-BE4B-B404-CE990ED5FA0C}" type="slidenum">
              <a:rPr lang="en-US" smtClean="0"/>
              <a:pPr/>
              <a:t>10</a:t>
            </a:fld>
            <a:endParaRPr lang="en-US" dirty="0"/>
          </a:p>
        </p:txBody>
      </p:sp>
    </p:spTree>
    <p:extLst>
      <p:ext uri="{BB962C8B-B14F-4D97-AF65-F5344CB8AC3E}">
        <p14:creationId xmlns:p14="http://schemas.microsoft.com/office/powerpoint/2010/main" val="2860006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xmlns="" id="{781478D0-50EE-4472-A550-620AAB268124}"/>
              </a:ext>
            </a:extLst>
          </p:cNvPr>
          <p:cNvSpPr txBox="1">
            <a:spLocks/>
          </p:cNvSpPr>
          <p:nvPr/>
        </p:nvSpPr>
        <p:spPr>
          <a:xfrm>
            <a:off x="789647" y="475034"/>
            <a:ext cx="10515600" cy="447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i="1" dirty="0">
                <a:solidFill>
                  <a:prstClr val="black">
                    <a:lumMod val="50000"/>
                    <a:lumOff val="50000"/>
                  </a:prstClr>
                </a:solidFill>
                <a:latin typeface="Georgia" panose="02040502050405020303" pitchFamily="18" charset="0"/>
              </a:rPr>
              <a:t>ePREP Basics</a:t>
            </a:r>
          </a:p>
        </p:txBody>
      </p:sp>
      <p:cxnSp>
        <p:nvCxnSpPr>
          <p:cNvPr id="7" name="Shape 99">
            <a:extLst>
              <a:ext uri="{FF2B5EF4-FFF2-40B4-BE49-F238E27FC236}">
                <a16:creationId xmlns:a16="http://schemas.microsoft.com/office/drawing/2014/main" xmlns="" id="{BFBA1BC0-6D25-4BC2-BB84-DC13B54BC6EC}"/>
              </a:ext>
            </a:extLst>
          </p:cNvPr>
          <p:cNvCxnSpPr>
            <a:cxnSpLocks/>
          </p:cNvCxnSpPr>
          <p:nvPr/>
        </p:nvCxnSpPr>
        <p:spPr>
          <a:xfrm>
            <a:off x="7428488" y="1116701"/>
            <a:ext cx="4763512" cy="34906"/>
          </a:xfrm>
          <a:prstGeom prst="straightConnector1">
            <a:avLst/>
          </a:prstGeom>
          <a:noFill/>
          <a:ln w="28575" cap="flat" cmpd="sng">
            <a:solidFill>
              <a:srgbClr val="980000"/>
            </a:solidFill>
            <a:prstDash val="solid"/>
            <a:round/>
            <a:headEnd type="none" w="lg" len="lg"/>
            <a:tailEnd type="none" w="lg" len="lg"/>
          </a:ln>
        </p:spPr>
      </p:cxnSp>
      <p:sp>
        <p:nvSpPr>
          <p:cNvPr id="8" name="Title 1">
            <a:extLst>
              <a:ext uri="{FF2B5EF4-FFF2-40B4-BE49-F238E27FC236}">
                <a16:creationId xmlns:a16="http://schemas.microsoft.com/office/drawing/2014/main" xmlns="" id="{C8331621-A870-4CD0-BDD3-5899ADCABE41}"/>
              </a:ext>
            </a:extLst>
          </p:cNvPr>
          <p:cNvSpPr txBox="1">
            <a:spLocks/>
          </p:cNvSpPr>
          <p:nvPr/>
        </p:nvSpPr>
        <p:spPr>
          <a:xfrm>
            <a:off x="0" y="576396"/>
            <a:ext cx="7886700" cy="88661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Georgia"/>
                <a:ea typeface="Georgia"/>
                <a:cs typeface="Georgia"/>
                <a:sym typeface="Georgia"/>
              </a:rPr>
              <a:t>Future Use for </a:t>
            </a:r>
            <a:r>
              <a:rPr lang="en-US" sz="4400" b="1" dirty="0" err="1">
                <a:latin typeface="Georgia"/>
                <a:ea typeface="Georgia"/>
                <a:cs typeface="Georgia"/>
                <a:sym typeface="Georgia"/>
              </a:rPr>
              <a:t>ePREP</a:t>
            </a:r>
            <a:endParaRPr lang="en-US" sz="4400" dirty="0"/>
          </a:p>
        </p:txBody>
      </p:sp>
      <p:sp>
        <p:nvSpPr>
          <p:cNvPr id="9" name="Content Placeholder 2">
            <a:extLst>
              <a:ext uri="{FF2B5EF4-FFF2-40B4-BE49-F238E27FC236}">
                <a16:creationId xmlns:a16="http://schemas.microsoft.com/office/drawing/2014/main" xmlns="" id="{BF12738C-1413-4526-A296-F91B78478275}"/>
              </a:ext>
            </a:extLst>
          </p:cNvPr>
          <p:cNvSpPr txBox="1">
            <a:spLocks/>
          </p:cNvSpPr>
          <p:nvPr/>
        </p:nvSpPr>
        <p:spPr>
          <a:xfrm>
            <a:off x="652351" y="1458378"/>
            <a:ext cx="10790191" cy="46038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err="1">
                <a:latin typeface="Times New Roman" panose="02020603050405020304" pitchFamily="18" charset="0"/>
                <a:cs typeface="Times New Roman" panose="02020603050405020304" pitchFamily="18" charset="0"/>
              </a:rPr>
              <a:t>ePREP</a:t>
            </a:r>
            <a:r>
              <a:rPr lang="en-US" dirty="0">
                <a:latin typeface="Times New Roman" panose="02020603050405020304" pitchFamily="18" charset="0"/>
                <a:cs typeface="Times New Roman" panose="02020603050405020304" pitchFamily="18" charset="0"/>
              </a:rPr>
              <a:t> will be the official source for managing Medicaid enrollment information for all DDA approved and or licensed providers. </a:t>
            </a:r>
          </a:p>
          <a:p>
            <a:r>
              <a:rPr lang="en-US" dirty="0">
                <a:latin typeface="Times New Roman" panose="02020603050405020304" pitchFamily="18" charset="0"/>
                <a:cs typeface="Times New Roman" panose="02020603050405020304" pitchFamily="18" charset="0"/>
              </a:rPr>
              <a:t>All changes or updates to a provider’s Medicaid record must be done in </a:t>
            </a:r>
            <a:r>
              <a:rPr lang="en-US" dirty="0" err="1">
                <a:latin typeface="Times New Roman" panose="02020603050405020304" pitchFamily="18" charset="0"/>
                <a:cs typeface="Times New Roman" panose="02020603050405020304" pitchFamily="18" charset="0"/>
              </a:rPr>
              <a:t>ePREP</a:t>
            </a:r>
            <a:endParaRPr lang="en-US" dirty="0">
              <a:latin typeface="Times New Roman" panose="02020603050405020304" pitchFamily="18" charset="0"/>
              <a:cs typeface="Times New Roman" panose="02020603050405020304" pitchFamily="18" charset="0"/>
            </a:endParaRPr>
          </a:p>
          <a:p>
            <a:pPr lvl="2">
              <a:buFontTx/>
              <a:buChar char="-"/>
            </a:pPr>
            <a:r>
              <a:rPr lang="en-US" sz="2800" dirty="0">
                <a:latin typeface="Times New Roman" panose="02020603050405020304" pitchFamily="18" charset="0"/>
                <a:cs typeface="Times New Roman" panose="02020603050405020304" pitchFamily="18" charset="0"/>
              </a:rPr>
              <a:t>New DDA approved and or licensed services must be entered into </a:t>
            </a:r>
            <a:r>
              <a:rPr lang="en-US" sz="2800" dirty="0" err="1">
                <a:latin typeface="Times New Roman" panose="02020603050405020304" pitchFamily="18" charset="0"/>
                <a:cs typeface="Times New Roman" panose="02020603050405020304" pitchFamily="18" charset="0"/>
              </a:rPr>
              <a:t>ePREP</a:t>
            </a:r>
            <a:r>
              <a:rPr lang="en-US" sz="2800" dirty="0">
                <a:latin typeface="Times New Roman" panose="02020603050405020304" pitchFamily="18" charset="0"/>
                <a:cs typeface="Times New Roman" panose="02020603050405020304" pitchFamily="18" charset="0"/>
              </a:rPr>
              <a:t>, upon approval</a:t>
            </a:r>
          </a:p>
          <a:p>
            <a:pPr lvl="2">
              <a:buFontTx/>
              <a:buChar char="-"/>
            </a:pPr>
            <a:r>
              <a:rPr lang="en-US" sz="2800" dirty="0">
                <a:latin typeface="Times New Roman" panose="02020603050405020304" pitchFamily="18" charset="0"/>
                <a:cs typeface="Times New Roman" panose="02020603050405020304" pitchFamily="18" charset="0"/>
              </a:rPr>
              <a:t>Termination of DDA approved providers must be dis-enrolled in </a:t>
            </a:r>
            <a:r>
              <a:rPr lang="en-US" sz="2800" dirty="0" err="1">
                <a:latin typeface="Times New Roman" panose="02020603050405020304" pitchFamily="18" charset="0"/>
                <a:cs typeface="Times New Roman" panose="02020603050405020304" pitchFamily="18" charset="0"/>
              </a:rPr>
              <a:t>ePREP</a:t>
            </a:r>
            <a:endParaRPr lang="en-US" sz="2800" dirty="0">
              <a:latin typeface="Times New Roman" panose="02020603050405020304" pitchFamily="18" charset="0"/>
              <a:cs typeface="Times New Roman" panose="02020603050405020304" pitchFamily="18" charset="0"/>
            </a:endParaRPr>
          </a:p>
          <a:p>
            <a:pPr lvl="2">
              <a:buFontTx/>
              <a:buChar char="-"/>
            </a:pPr>
            <a:r>
              <a:rPr lang="en-US" sz="2800" dirty="0">
                <a:latin typeface="Times New Roman" panose="02020603050405020304" pitchFamily="18" charset="0"/>
                <a:cs typeface="Times New Roman" panose="02020603050405020304" pitchFamily="18" charset="0"/>
              </a:rPr>
              <a:t>The addition of any DDA approved or licensed services must be added to DDA, upon approval</a:t>
            </a:r>
          </a:p>
          <a:p>
            <a:pPr marL="1371600" lvl="3" indent="0">
              <a:buNone/>
            </a:pPr>
            <a:r>
              <a:rPr lang="en-US" sz="2800" dirty="0">
                <a:latin typeface="Times New Roman" panose="02020603050405020304" pitchFamily="18" charset="0"/>
                <a:cs typeface="Times New Roman" panose="02020603050405020304" pitchFamily="18" charset="0"/>
              </a:rPr>
              <a:t> </a:t>
            </a:r>
          </a:p>
        </p:txBody>
      </p:sp>
      <p:pic>
        <p:nvPicPr>
          <p:cNvPr id="6" name="Shape 71">
            <a:extLst>
              <a:ext uri="{FF2B5EF4-FFF2-40B4-BE49-F238E27FC236}">
                <a16:creationId xmlns:a16="http://schemas.microsoft.com/office/drawing/2014/main" xmlns="" id="{4BAAC062-7E94-4B33-A69D-38561AA0E19B}"/>
              </a:ext>
            </a:extLst>
          </p:cNvPr>
          <p:cNvPicPr preferRelativeResize="0"/>
          <p:nvPr/>
        </p:nvPicPr>
        <p:blipFill>
          <a:blip r:embed="rId3" cstate="print">
            <a:alphaModFix/>
          </a:blip>
          <a:stretch>
            <a:fillRect/>
          </a:stretch>
        </p:blipFill>
        <p:spPr>
          <a:xfrm>
            <a:off x="9529700" y="4877733"/>
            <a:ext cx="2758699" cy="2758699"/>
          </a:xfrm>
          <a:prstGeom prst="rect">
            <a:avLst/>
          </a:prstGeom>
          <a:noFill/>
          <a:ln>
            <a:noFill/>
          </a:ln>
        </p:spPr>
      </p:pic>
      <p:sp>
        <p:nvSpPr>
          <p:cNvPr id="10" name="Slide Number Placeholder 8">
            <a:extLst>
              <a:ext uri="{FF2B5EF4-FFF2-40B4-BE49-F238E27FC236}">
                <a16:creationId xmlns:a16="http://schemas.microsoft.com/office/drawing/2014/main" xmlns="" id="{523FD28E-A51A-4A80-8A51-7BE338074732}"/>
              </a:ext>
            </a:extLst>
          </p:cNvPr>
          <p:cNvSpPr>
            <a:spLocks noGrp="1"/>
          </p:cNvSpPr>
          <p:nvPr>
            <p:ph type="sldNum" sz="quarter" idx="12"/>
          </p:nvPr>
        </p:nvSpPr>
        <p:spPr>
          <a:xfrm>
            <a:off x="770283" y="6240987"/>
            <a:ext cx="665664" cy="365125"/>
          </a:xfrm>
        </p:spPr>
        <p:txBody>
          <a:bodyPr/>
          <a:lstStyle/>
          <a:p>
            <a:fld id="{EB4BE1A8-99A0-BE4B-B404-CE990ED5FA0C}" type="slidenum">
              <a:rPr lang="en-US" smtClean="0"/>
              <a:pPr/>
              <a:t>11</a:t>
            </a:fld>
            <a:endParaRPr lang="en-US" dirty="0"/>
          </a:p>
        </p:txBody>
      </p:sp>
    </p:spTree>
    <p:extLst>
      <p:ext uri="{BB962C8B-B14F-4D97-AF65-F5344CB8AC3E}">
        <p14:creationId xmlns:p14="http://schemas.microsoft.com/office/powerpoint/2010/main" val="1912114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xmlns="" id="{781478D0-50EE-4472-A550-620AAB268124}"/>
              </a:ext>
            </a:extLst>
          </p:cNvPr>
          <p:cNvSpPr txBox="1">
            <a:spLocks/>
          </p:cNvSpPr>
          <p:nvPr/>
        </p:nvSpPr>
        <p:spPr>
          <a:xfrm>
            <a:off x="789647" y="475034"/>
            <a:ext cx="10515600" cy="447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i="1" dirty="0">
                <a:solidFill>
                  <a:prstClr val="black">
                    <a:lumMod val="50000"/>
                    <a:lumOff val="50000"/>
                  </a:prstClr>
                </a:solidFill>
                <a:latin typeface="Georgia" panose="02040502050405020303" pitchFamily="18" charset="0"/>
              </a:rPr>
              <a:t>ePREP Basics</a:t>
            </a:r>
          </a:p>
        </p:txBody>
      </p:sp>
      <p:cxnSp>
        <p:nvCxnSpPr>
          <p:cNvPr id="7" name="Shape 99">
            <a:extLst>
              <a:ext uri="{FF2B5EF4-FFF2-40B4-BE49-F238E27FC236}">
                <a16:creationId xmlns:a16="http://schemas.microsoft.com/office/drawing/2014/main" xmlns="" id="{BFBA1BC0-6D25-4BC2-BB84-DC13B54BC6EC}"/>
              </a:ext>
            </a:extLst>
          </p:cNvPr>
          <p:cNvCxnSpPr>
            <a:cxnSpLocks/>
          </p:cNvCxnSpPr>
          <p:nvPr/>
        </p:nvCxnSpPr>
        <p:spPr>
          <a:xfrm>
            <a:off x="7428488" y="1116701"/>
            <a:ext cx="4763512" cy="34906"/>
          </a:xfrm>
          <a:prstGeom prst="straightConnector1">
            <a:avLst/>
          </a:prstGeom>
          <a:noFill/>
          <a:ln w="28575" cap="flat" cmpd="sng">
            <a:solidFill>
              <a:srgbClr val="980000"/>
            </a:solidFill>
            <a:prstDash val="solid"/>
            <a:round/>
            <a:headEnd type="none" w="lg" len="lg"/>
            <a:tailEnd type="none" w="lg" len="lg"/>
          </a:ln>
        </p:spPr>
      </p:cxnSp>
      <p:sp>
        <p:nvSpPr>
          <p:cNvPr id="8" name="Title 1">
            <a:extLst>
              <a:ext uri="{FF2B5EF4-FFF2-40B4-BE49-F238E27FC236}">
                <a16:creationId xmlns:a16="http://schemas.microsoft.com/office/drawing/2014/main" xmlns="" id="{C8331621-A870-4CD0-BDD3-5899ADCABE41}"/>
              </a:ext>
            </a:extLst>
          </p:cNvPr>
          <p:cNvSpPr txBox="1">
            <a:spLocks/>
          </p:cNvSpPr>
          <p:nvPr/>
        </p:nvSpPr>
        <p:spPr>
          <a:xfrm>
            <a:off x="0" y="576396"/>
            <a:ext cx="7886700" cy="88661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Georgia"/>
                <a:ea typeface="Georgia"/>
                <a:cs typeface="Georgia"/>
                <a:sym typeface="Georgia"/>
              </a:rPr>
              <a:t>Future Use for </a:t>
            </a:r>
            <a:r>
              <a:rPr lang="en-US" sz="4400" b="1" dirty="0" err="1">
                <a:latin typeface="Georgia"/>
                <a:ea typeface="Georgia"/>
                <a:cs typeface="Georgia"/>
                <a:sym typeface="Georgia"/>
              </a:rPr>
              <a:t>ePREP</a:t>
            </a:r>
            <a:endParaRPr lang="en-US" sz="4400" dirty="0"/>
          </a:p>
        </p:txBody>
      </p:sp>
      <p:sp>
        <p:nvSpPr>
          <p:cNvPr id="9" name="Content Placeholder 2">
            <a:extLst>
              <a:ext uri="{FF2B5EF4-FFF2-40B4-BE49-F238E27FC236}">
                <a16:creationId xmlns:a16="http://schemas.microsoft.com/office/drawing/2014/main" xmlns="" id="{BF12738C-1413-4526-A296-F91B78478275}"/>
              </a:ext>
            </a:extLst>
          </p:cNvPr>
          <p:cNvSpPr txBox="1">
            <a:spLocks/>
          </p:cNvSpPr>
          <p:nvPr/>
        </p:nvSpPr>
        <p:spPr>
          <a:xfrm>
            <a:off x="381001" y="1458378"/>
            <a:ext cx="11374582" cy="46038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a:buFontTx/>
              <a:buChar char="-"/>
            </a:pPr>
            <a:r>
              <a:rPr lang="en-US" sz="2800" dirty="0">
                <a:latin typeface="Times New Roman" panose="02020603050405020304" pitchFamily="18" charset="0"/>
                <a:cs typeface="Times New Roman" panose="02020603050405020304" pitchFamily="18" charset="0"/>
              </a:rPr>
              <a:t>The removal of any DDA approved or licensed services must be dis-enrolled in </a:t>
            </a:r>
            <a:r>
              <a:rPr lang="en-US" sz="2800" dirty="0" err="1">
                <a:latin typeface="Times New Roman" panose="02020603050405020304" pitchFamily="18" charset="0"/>
                <a:cs typeface="Times New Roman" panose="02020603050405020304" pitchFamily="18" charset="0"/>
              </a:rPr>
              <a:t>eEPREP</a:t>
            </a:r>
            <a:r>
              <a:rPr lang="en-US" sz="2800" dirty="0">
                <a:latin typeface="Times New Roman" panose="02020603050405020304" pitchFamily="18" charset="0"/>
                <a:cs typeface="Times New Roman" panose="02020603050405020304" pitchFamily="18" charset="0"/>
              </a:rPr>
              <a:t> upon dis-enrollment with DDA</a:t>
            </a:r>
          </a:p>
          <a:p>
            <a:pPr lvl="2">
              <a:buFontTx/>
              <a:buChar char="-"/>
            </a:pPr>
            <a:r>
              <a:rPr lang="en-US" sz="2800" dirty="0">
                <a:latin typeface="Times New Roman" panose="02020603050405020304" pitchFamily="18" charset="0"/>
                <a:cs typeface="Times New Roman" panose="02020603050405020304" pitchFamily="18" charset="0"/>
              </a:rPr>
              <a:t>New DDA approved sites must be entered into </a:t>
            </a:r>
            <a:r>
              <a:rPr lang="en-US" sz="2800" dirty="0" err="1">
                <a:latin typeface="Times New Roman" panose="02020603050405020304" pitchFamily="18" charset="0"/>
                <a:cs typeface="Times New Roman" panose="02020603050405020304" pitchFamily="18" charset="0"/>
              </a:rPr>
              <a:t>ePREP</a:t>
            </a:r>
            <a:endParaRPr lang="en-US" sz="2800" dirty="0">
              <a:latin typeface="Times New Roman" panose="02020603050405020304" pitchFamily="18" charset="0"/>
              <a:cs typeface="Times New Roman" panose="02020603050405020304" pitchFamily="18" charset="0"/>
            </a:endParaRPr>
          </a:p>
          <a:p>
            <a:pPr lvl="2">
              <a:buFontTx/>
              <a:buChar char="-"/>
            </a:pPr>
            <a:r>
              <a:rPr lang="en-US" sz="2800" dirty="0">
                <a:latin typeface="Times New Roman" panose="02020603050405020304" pitchFamily="18" charset="0"/>
                <a:cs typeface="Times New Roman" panose="02020603050405020304" pitchFamily="18" charset="0"/>
              </a:rPr>
              <a:t>Closed DDA sites must be dis-enrolled in </a:t>
            </a:r>
            <a:r>
              <a:rPr lang="en-US" sz="2800" dirty="0" err="1">
                <a:latin typeface="Times New Roman" panose="02020603050405020304" pitchFamily="18" charset="0"/>
                <a:cs typeface="Times New Roman" panose="02020603050405020304" pitchFamily="18" charset="0"/>
              </a:rPr>
              <a:t>ePREP</a:t>
            </a:r>
            <a:r>
              <a:rPr lang="en-US" sz="2800" dirty="0">
                <a:latin typeface="Times New Roman" panose="02020603050405020304" pitchFamily="18" charset="0"/>
                <a:cs typeface="Times New Roman" panose="02020603050405020304" pitchFamily="18" charset="0"/>
              </a:rPr>
              <a:t> upon termination with DDA and OHCQ</a:t>
            </a:r>
          </a:p>
          <a:p>
            <a:pPr lvl="2">
              <a:buFontTx/>
              <a:buChar char="-"/>
            </a:pPr>
            <a:r>
              <a:rPr lang="en-US" sz="2800" dirty="0">
                <a:latin typeface="Times New Roman" panose="02020603050405020304" pitchFamily="18" charset="0"/>
                <a:cs typeface="Times New Roman" panose="02020603050405020304" pitchFamily="18" charset="0"/>
              </a:rPr>
              <a:t>Management changes, address or location changes must be submitted in </a:t>
            </a:r>
            <a:r>
              <a:rPr lang="en-US" sz="2800" dirty="0" err="1">
                <a:latin typeface="Times New Roman" panose="02020603050405020304" pitchFamily="18" charset="0"/>
                <a:cs typeface="Times New Roman" panose="02020603050405020304" pitchFamily="18" charset="0"/>
              </a:rPr>
              <a:t>ePREP</a:t>
            </a:r>
            <a:endParaRPr lang="en-US" sz="2800" dirty="0">
              <a:latin typeface="Times New Roman" panose="02020603050405020304" pitchFamily="18" charset="0"/>
              <a:cs typeface="Times New Roman" panose="02020603050405020304" pitchFamily="18" charset="0"/>
            </a:endParaRPr>
          </a:p>
          <a:p>
            <a:pPr marL="914400" lvl="2" indent="0" algn="ctr">
              <a:buNone/>
            </a:pPr>
            <a:endParaRPr lang="en-US" sz="2800" dirty="0">
              <a:latin typeface="Times New Roman" panose="02020603050405020304" pitchFamily="18" charset="0"/>
              <a:cs typeface="Times New Roman" panose="02020603050405020304" pitchFamily="18" charset="0"/>
            </a:endParaRPr>
          </a:p>
          <a:p>
            <a:pPr marL="914400" lvl="2" indent="0">
              <a:buNone/>
            </a:pPr>
            <a:r>
              <a:rPr lang="en-US" sz="2800" b="1" dirty="0">
                <a:latin typeface="Times New Roman" panose="02020603050405020304" pitchFamily="18" charset="0"/>
                <a:cs typeface="Times New Roman" panose="02020603050405020304" pitchFamily="18" charset="0"/>
              </a:rPr>
              <a:t>Medicaid will no longer process paper applications for DDA providers</a:t>
            </a:r>
          </a:p>
          <a:p>
            <a:pPr marL="1371600" lvl="3" indent="0">
              <a:buNone/>
            </a:pPr>
            <a:r>
              <a:rPr lang="en-US" sz="2800" dirty="0">
                <a:latin typeface="Times New Roman" panose="02020603050405020304" pitchFamily="18" charset="0"/>
                <a:cs typeface="Times New Roman" panose="02020603050405020304" pitchFamily="18" charset="0"/>
              </a:rPr>
              <a:t> </a:t>
            </a:r>
          </a:p>
        </p:txBody>
      </p:sp>
      <p:pic>
        <p:nvPicPr>
          <p:cNvPr id="6" name="Shape 71">
            <a:extLst>
              <a:ext uri="{FF2B5EF4-FFF2-40B4-BE49-F238E27FC236}">
                <a16:creationId xmlns:a16="http://schemas.microsoft.com/office/drawing/2014/main" xmlns="" id="{4BAAC062-7E94-4B33-A69D-38561AA0E19B}"/>
              </a:ext>
            </a:extLst>
          </p:cNvPr>
          <p:cNvPicPr preferRelativeResize="0"/>
          <p:nvPr/>
        </p:nvPicPr>
        <p:blipFill>
          <a:blip r:embed="rId3" cstate="print">
            <a:alphaModFix/>
          </a:blip>
          <a:stretch>
            <a:fillRect/>
          </a:stretch>
        </p:blipFill>
        <p:spPr>
          <a:xfrm>
            <a:off x="9529700" y="4877733"/>
            <a:ext cx="2758699" cy="2758699"/>
          </a:xfrm>
          <a:prstGeom prst="rect">
            <a:avLst/>
          </a:prstGeom>
          <a:noFill/>
          <a:ln>
            <a:noFill/>
          </a:ln>
        </p:spPr>
      </p:pic>
      <p:sp>
        <p:nvSpPr>
          <p:cNvPr id="10" name="Slide Number Placeholder 8">
            <a:extLst>
              <a:ext uri="{FF2B5EF4-FFF2-40B4-BE49-F238E27FC236}">
                <a16:creationId xmlns:a16="http://schemas.microsoft.com/office/drawing/2014/main" xmlns="" id="{527B74E4-F785-44EB-9F83-EE6D5B03B499}"/>
              </a:ext>
            </a:extLst>
          </p:cNvPr>
          <p:cNvSpPr>
            <a:spLocks noGrp="1"/>
          </p:cNvSpPr>
          <p:nvPr>
            <p:ph type="sldNum" sz="quarter" idx="12"/>
          </p:nvPr>
        </p:nvSpPr>
        <p:spPr>
          <a:xfrm>
            <a:off x="770283" y="6240987"/>
            <a:ext cx="665664" cy="365125"/>
          </a:xfrm>
        </p:spPr>
        <p:txBody>
          <a:bodyPr/>
          <a:lstStyle/>
          <a:p>
            <a:fld id="{EB4BE1A8-99A0-BE4B-B404-CE990ED5FA0C}" type="slidenum">
              <a:rPr lang="en-US" smtClean="0"/>
              <a:pPr/>
              <a:t>12</a:t>
            </a:fld>
            <a:endParaRPr lang="en-US" dirty="0"/>
          </a:p>
        </p:txBody>
      </p:sp>
    </p:spTree>
    <p:extLst>
      <p:ext uri="{BB962C8B-B14F-4D97-AF65-F5344CB8AC3E}">
        <p14:creationId xmlns:p14="http://schemas.microsoft.com/office/powerpoint/2010/main" val="1155840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xmlns="" id="{781478D0-50EE-4472-A550-620AAB268124}"/>
              </a:ext>
            </a:extLst>
          </p:cNvPr>
          <p:cNvSpPr txBox="1">
            <a:spLocks/>
          </p:cNvSpPr>
          <p:nvPr/>
        </p:nvSpPr>
        <p:spPr>
          <a:xfrm>
            <a:off x="789647" y="475034"/>
            <a:ext cx="10515600" cy="447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i="1" dirty="0">
                <a:solidFill>
                  <a:prstClr val="black">
                    <a:lumMod val="50000"/>
                    <a:lumOff val="50000"/>
                  </a:prstClr>
                </a:solidFill>
                <a:latin typeface="Georgia" panose="02040502050405020303" pitchFamily="18" charset="0"/>
              </a:rPr>
              <a:t>ePREP Basics</a:t>
            </a:r>
          </a:p>
        </p:txBody>
      </p:sp>
      <p:cxnSp>
        <p:nvCxnSpPr>
          <p:cNvPr id="7" name="Shape 99">
            <a:extLst>
              <a:ext uri="{FF2B5EF4-FFF2-40B4-BE49-F238E27FC236}">
                <a16:creationId xmlns:a16="http://schemas.microsoft.com/office/drawing/2014/main" xmlns="" id="{BFBA1BC0-6D25-4BC2-BB84-DC13B54BC6EC}"/>
              </a:ext>
            </a:extLst>
          </p:cNvPr>
          <p:cNvCxnSpPr>
            <a:cxnSpLocks/>
          </p:cNvCxnSpPr>
          <p:nvPr/>
        </p:nvCxnSpPr>
        <p:spPr>
          <a:xfrm>
            <a:off x="7428488" y="1116701"/>
            <a:ext cx="4763512" cy="34906"/>
          </a:xfrm>
          <a:prstGeom prst="straightConnector1">
            <a:avLst/>
          </a:prstGeom>
          <a:noFill/>
          <a:ln w="28575" cap="flat" cmpd="sng">
            <a:solidFill>
              <a:srgbClr val="980000"/>
            </a:solidFill>
            <a:prstDash val="solid"/>
            <a:round/>
            <a:headEnd type="none" w="lg" len="lg"/>
            <a:tailEnd type="none" w="lg" len="lg"/>
          </a:ln>
        </p:spPr>
      </p:cxnSp>
      <p:sp>
        <p:nvSpPr>
          <p:cNvPr id="8" name="Title 1">
            <a:extLst>
              <a:ext uri="{FF2B5EF4-FFF2-40B4-BE49-F238E27FC236}">
                <a16:creationId xmlns:a16="http://schemas.microsoft.com/office/drawing/2014/main" xmlns="" id="{C8331621-A870-4CD0-BDD3-5899ADCABE41}"/>
              </a:ext>
            </a:extLst>
          </p:cNvPr>
          <p:cNvSpPr txBox="1">
            <a:spLocks/>
          </p:cNvSpPr>
          <p:nvPr/>
        </p:nvSpPr>
        <p:spPr>
          <a:xfrm>
            <a:off x="0" y="576396"/>
            <a:ext cx="7886700" cy="88661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Georgia"/>
                <a:ea typeface="Georgia"/>
                <a:cs typeface="Georgia"/>
                <a:sym typeface="Georgia"/>
              </a:rPr>
              <a:t>Future Use for </a:t>
            </a:r>
            <a:r>
              <a:rPr lang="en-US" sz="4400" b="1" dirty="0" err="1">
                <a:latin typeface="Georgia"/>
                <a:ea typeface="Georgia"/>
                <a:cs typeface="Georgia"/>
                <a:sym typeface="Georgia"/>
              </a:rPr>
              <a:t>ePREP</a:t>
            </a:r>
            <a:endParaRPr lang="en-US" sz="4400" dirty="0"/>
          </a:p>
        </p:txBody>
      </p:sp>
      <p:sp>
        <p:nvSpPr>
          <p:cNvPr id="9" name="Content Placeholder 2">
            <a:extLst>
              <a:ext uri="{FF2B5EF4-FFF2-40B4-BE49-F238E27FC236}">
                <a16:creationId xmlns:a16="http://schemas.microsoft.com/office/drawing/2014/main" xmlns="" id="{BF12738C-1413-4526-A296-F91B78478275}"/>
              </a:ext>
            </a:extLst>
          </p:cNvPr>
          <p:cNvSpPr txBox="1">
            <a:spLocks/>
          </p:cNvSpPr>
          <p:nvPr/>
        </p:nvSpPr>
        <p:spPr>
          <a:xfrm>
            <a:off x="652351" y="1458378"/>
            <a:ext cx="10790191" cy="482322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sz="3000" dirty="0" err="1">
                <a:latin typeface="Times New Roman" panose="02020603050405020304" pitchFamily="18" charset="0"/>
                <a:cs typeface="Times New Roman" panose="02020603050405020304" pitchFamily="18" charset="0"/>
              </a:rPr>
              <a:t>ePREP</a:t>
            </a:r>
            <a:r>
              <a:rPr lang="en-US" sz="3000" dirty="0">
                <a:latin typeface="Times New Roman" panose="02020603050405020304" pitchFamily="18" charset="0"/>
                <a:cs typeface="Times New Roman" panose="02020603050405020304" pitchFamily="18" charset="0"/>
              </a:rPr>
              <a:t> will be the source of information used for direct pay billing in LTSS</a:t>
            </a:r>
          </a:p>
          <a:p>
            <a:pPr lvl="1"/>
            <a:endParaRPr lang="en-US" sz="3000" dirty="0">
              <a:latin typeface="Times New Roman" panose="02020603050405020304" pitchFamily="18" charset="0"/>
              <a:cs typeface="Times New Roman" panose="02020603050405020304" pitchFamily="18" charset="0"/>
            </a:endParaRPr>
          </a:p>
          <a:p>
            <a:pPr lvl="1"/>
            <a:r>
              <a:rPr lang="en-US" sz="3000" dirty="0">
                <a:latin typeface="Times New Roman" panose="02020603050405020304" pitchFamily="18" charset="0"/>
                <a:cs typeface="Times New Roman" panose="02020603050405020304" pitchFamily="18" charset="0"/>
              </a:rPr>
              <a:t>Providers will not be able to bill, in LTSS, for any services that were not approved for and enrolled in, via </a:t>
            </a:r>
            <a:r>
              <a:rPr lang="en-US" sz="3000" dirty="0" err="1">
                <a:latin typeface="Times New Roman" panose="02020603050405020304" pitchFamily="18" charset="0"/>
                <a:cs typeface="Times New Roman" panose="02020603050405020304" pitchFamily="18" charset="0"/>
              </a:rPr>
              <a:t>ePREP</a:t>
            </a:r>
            <a:endParaRPr lang="en-US" sz="3000" dirty="0">
              <a:latin typeface="Times New Roman" panose="02020603050405020304" pitchFamily="18" charset="0"/>
              <a:cs typeface="Times New Roman" panose="02020603050405020304" pitchFamily="18" charset="0"/>
            </a:endParaRPr>
          </a:p>
          <a:p>
            <a:pPr lvl="1"/>
            <a:endParaRPr lang="en-US" sz="3000" dirty="0">
              <a:latin typeface="Times New Roman" panose="02020603050405020304" pitchFamily="18" charset="0"/>
              <a:cs typeface="Times New Roman" panose="02020603050405020304" pitchFamily="18" charset="0"/>
            </a:endParaRPr>
          </a:p>
          <a:p>
            <a:pPr lvl="1"/>
            <a:r>
              <a:rPr lang="en-US" sz="3000" dirty="0">
                <a:latin typeface="Times New Roman" panose="02020603050405020304" pitchFamily="18" charset="0"/>
                <a:cs typeface="Times New Roman" panose="02020603050405020304" pitchFamily="18" charset="0"/>
              </a:rPr>
              <a:t>It is pertinent that all of the following elements are correct in </a:t>
            </a:r>
            <a:r>
              <a:rPr lang="en-US" sz="3000" dirty="0" err="1">
                <a:latin typeface="Times New Roman" panose="02020603050405020304" pitchFamily="18" charset="0"/>
                <a:cs typeface="Times New Roman" panose="02020603050405020304" pitchFamily="18" charset="0"/>
              </a:rPr>
              <a:t>ePREP</a:t>
            </a:r>
            <a:r>
              <a:rPr lang="en-US" sz="3000" dirty="0">
                <a:latin typeface="Times New Roman" panose="02020603050405020304" pitchFamily="18" charset="0"/>
                <a:cs typeface="Times New Roman" panose="02020603050405020304" pitchFamily="18" charset="0"/>
              </a:rPr>
              <a:t>, for future billing:</a:t>
            </a:r>
          </a:p>
          <a:p>
            <a:pPr lvl="3">
              <a:buFontTx/>
              <a:buChar char="-"/>
            </a:pPr>
            <a:r>
              <a:rPr lang="en-US" sz="3000" dirty="0">
                <a:latin typeface="Times New Roman" panose="02020603050405020304" pitchFamily="18" charset="0"/>
                <a:cs typeface="Times New Roman" panose="02020603050405020304" pitchFamily="18" charset="0"/>
              </a:rPr>
              <a:t>Provider records</a:t>
            </a:r>
          </a:p>
          <a:p>
            <a:pPr lvl="3">
              <a:buFontTx/>
              <a:buChar char="-"/>
            </a:pPr>
            <a:r>
              <a:rPr lang="en-US" sz="3000" dirty="0">
                <a:latin typeface="Times New Roman" panose="02020603050405020304" pitchFamily="18" charset="0"/>
                <a:cs typeface="Times New Roman" panose="02020603050405020304" pitchFamily="18" charset="0"/>
              </a:rPr>
              <a:t>DDA approved services</a:t>
            </a:r>
          </a:p>
          <a:p>
            <a:pPr lvl="3">
              <a:buFontTx/>
              <a:buChar char="-"/>
            </a:pPr>
            <a:r>
              <a:rPr lang="en-US" sz="3000" dirty="0">
                <a:latin typeface="Times New Roman" panose="02020603050405020304" pitchFamily="18" charset="0"/>
                <a:cs typeface="Times New Roman" panose="02020603050405020304" pitchFamily="18" charset="0"/>
              </a:rPr>
              <a:t>DDA licensed services</a:t>
            </a:r>
          </a:p>
          <a:p>
            <a:pPr lvl="3">
              <a:buFontTx/>
              <a:buChar char="-"/>
            </a:pPr>
            <a:r>
              <a:rPr lang="en-US" sz="3000" dirty="0">
                <a:latin typeface="Times New Roman" panose="02020603050405020304" pitchFamily="18" charset="0"/>
                <a:cs typeface="Times New Roman" panose="02020603050405020304" pitchFamily="18" charset="0"/>
              </a:rPr>
              <a:t>Licensed sites</a:t>
            </a:r>
          </a:p>
          <a:p>
            <a:pPr marL="457200" lvl="1" indent="0">
              <a:buNone/>
            </a:pPr>
            <a:r>
              <a:rPr lang="en-US" dirty="0"/>
              <a:t> </a:t>
            </a:r>
            <a:endParaRPr lang="en-US" sz="3000" dirty="0"/>
          </a:p>
        </p:txBody>
      </p:sp>
      <p:pic>
        <p:nvPicPr>
          <p:cNvPr id="6" name="Shape 71">
            <a:extLst>
              <a:ext uri="{FF2B5EF4-FFF2-40B4-BE49-F238E27FC236}">
                <a16:creationId xmlns:a16="http://schemas.microsoft.com/office/drawing/2014/main" xmlns="" id="{4BAAC062-7E94-4B33-A69D-38561AA0E19B}"/>
              </a:ext>
            </a:extLst>
          </p:cNvPr>
          <p:cNvPicPr preferRelativeResize="0"/>
          <p:nvPr/>
        </p:nvPicPr>
        <p:blipFill>
          <a:blip r:embed="rId3" cstate="print">
            <a:alphaModFix/>
          </a:blip>
          <a:stretch>
            <a:fillRect/>
          </a:stretch>
        </p:blipFill>
        <p:spPr>
          <a:xfrm>
            <a:off x="9529700" y="4877733"/>
            <a:ext cx="2758699" cy="2758699"/>
          </a:xfrm>
          <a:prstGeom prst="rect">
            <a:avLst/>
          </a:prstGeom>
          <a:noFill/>
          <a:ln>
            <a:noFill/>
          </a:ln>
        </p:spPr>
      </p:pic>
      <p:sp>
        <p:nvSpPr>
          <p:cNvPr id="10" name="Slide Number Placeholder 8">
            <a:extLst>
              <a:ext uri="{FF2B5EF4-FFF2-40B4-BE49-F238E27FC236}">
                <a16:creationId xmlns:a16="http://schemas.microsoft.com/office/drawing/2014/main" xmlns="" id="{9AAD1267-44F8-409C-9489-3AC42BA45490}"/>
              </a:ext>
            </a:extLst>
          </p:cNvPr>
          <p:cNvSpPr>
            <a:spLocks noGrp="1"/>
          </p:cNvSpPr>
          <p:nvPr>
            <p:ph type="sldNum" sz="quarter" idx="12"/>
          </p:nvPr>
        </p:nvSpPr>
        <p:spPr>
          <a:xfrm>
            <a:off x="770283" y="6240987"/>
            <a:ext cx="665664" cy="365125"/>
          </a:xfrm>
        </p:spPr>
        <p:txBody>
          <a:bodyPr/>
          <a:lstStyle/>
          <a:p>
            <a:fld id="{EB4BE1A8-99A0-BE4B-B404-CE990ED5FA0C}" type="slidenum">
              <a:rPr lang="en-US" smtClean="0"/>
              <a:pPr/>
              <a:t>13</a:t>
            </a:fld>
            <a:endParaRPr lang="en-US" dirty="0"/>
          </a:p>
        </p:txBody>
      </p:sp>
    </p:spTree>
    <p:extLst>
      <p:ext uri="{BB962C8B-B14F-4D97-AF65-F5344CB8AC3E}">
        <p14:creationId xmlns:p14="http://schemas.microsoft.com/office/powerpoint/2010/main" val="3291999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Shape 71">
            <a:extLst>
              <a:ext uri="{FF2B5EF4-FFF2-40B4-BE49-F238E27FC236}">
                <a16:creationId xmlns:a16="http://schemas.microsoft.com/office/drawing/2014/main" xmlns="" id="{4BAAC062-7E94-4B33-A69D-38561AA0E19B}"/>
              </a:ext>
            </a:extLst>
          </p:cNvPr>
          <p:cNvPicPr preferRelativeResize="0"/>
          <p:nvPr/>
        </p:nvPicPr>
        <p:blipFill>
          <a:blip r:embed="rId3" cstate="print">
            <a:alphaModFix/>
          </a:blip>
          <a:stretch>
            <a:fillRect/>
          </a:stretch>
        </p:blipFill>
        <p:spPr>
          <a:xfrm>
            <a:off x="9433301" y="4818638"/>
            <a:ext cx="2758699" cy="2580338"/>
          </a:xfrm>
          <a:prstGeom prst="rect">
            <a:avLst/>
          </a:prstGeom>
          <a:noFill/>
          <a:ln>
            <a:noFill/>
          </a:ln>
        </p:spPr>
      </p:pic>
      <p:sp>
        <p:nvSpPr>
          <p:cNvPr id="2" name="Title 1">
            <a:extLst>
              <a:ext uri="{FF2B5EF4-FFF2-40B4-BE49-F238E27FC236}">
                <a16:creationId xmlns:a16="http://schemas.microsoft.com/office/drawing/2014/main" xmlns="" id="{52A593BA-3C02-40B3-BB5A-3CBD94E67E04}"/>
              </a:ext>
            </a:extLst>
          </p:cNvPr>
          <p:cNvSpPr>
            <a:spLocks noGrp="1"/>
          </p:cNvSpPr>
          <p:nvPr>
            <p:ph type="title"/>
          </p:nvPr>
        </p:nvSpPr>
        <p:spPr/>
        <p:txBody>
          <a:bodyPr>
            <a:normAutofit/>
          </a:bodyPr>
          <a:lstStyle/>
          <a:p>
            <a:r>
              <a:rPr lang="en-US" sz="4000" b="1" dirty="0">
                <a:latin typeface="Times New Roman" panose="02020603050405020304" pitchFamily="18" charset="0"/>
                <a:cs typeface="Times New Roman" panose="02020603050405020304" pitchFamily="18" charset="0"/>
              </a:rPr>
              <a:t>Contact</a:t>
            </a:r>
          </a:p>
        </p:txBody>
      </p:sp>
      <p:sp>
        <p:nvSpPr>
          <p:cNvPr id="3" name="Content Placeholder 2">
            <a:extLst>
              <a:ext uri="{FF2B5EF4-FFF2-40B4-BE49-F238E27FC236}">
                <a16:creationId xmlns:a16="http://schemas.microsoft.com/office/drawing/2014/main" xmlns="" id="{5B1AB563-A8DB-4774-AFBC-500ECE0B6C44}"/>
              </a:ext>
            </a:extLst>
          </p:cNvPr>
          <p:cNvSpPr>
            <a:spLocks noGrp="1"/>
          </p:cNvSpPr>
          <p:nvPr>
            <p:ph idx="1"/>
          </p:nvPr>
        </p:nvSpPr>
        <p:spPr>
          <a:xfrm>
            <a:off x="297701" y="1567406"/>
            <a:ext cx="11284699" cy="4180252"/>
          </a:xfrm>
        </p:spPr>
        <p:txBody>
          <a:bodyPr>
            <a:normAutofit/>
          </a:bodyPr>
          <a:lstStyle/>
          <a:p>
            <a:pPr marL="0" indent="0" algn="ctr">
              <a:buNone/>
            </a:pPr>
            <a:r>
              <a:rPr lang="en-US" dirty="0" err="1">
                <a:latin typeface="Times New Roman" panose="02020603050405020304" pitchFamily="18" charset="0"/>
                <a:cs typeface="Times New Roman" panose="02020603050405020304" pitchFamily="18" charset="0"/>
              </a:rPr>
              <a:t>ePREP</a:t>
            </a:r>
            <a:r>
              <a:rPr lang="en-US" dirty="0">
                <a:latin typeface="Times New Roman" panose="02020603050405020304" pitchFamily="18" charset="0"/>
                <a:cs typeface="Times New Roman" panose="02020603050405020304" pitchFamily="18" charset="0"/>
              </a:rPr>
              <a:t> Helpdesk 1-844-463-7768</a:t>
            </a:r>
          </a:p>
          <a:p>
            <a:pPr marL="0" indent="0" algn="ctr">
              <a:buNone/>
            </a:pPr>
            <a:endParaRPr lang="en-US" sz="1100" dirty="0">
              <a:latin typeface="Times New Roman" panose="02020603050405020304" pitchFamily="18" charset="0"/>
              <a:cs typeface="Times New Roman" panose="02020603050405020304" pitchFamily="18" charset="0"/>
            </a:endParaRPr>
          </a:p>
          <a:p>
            <a:pPr marL="0" indent="0" algn="ctr">
              <a:buNone/>
            </a:pPr>
            <a:r>
              <a:rPr lang="en-US" dirty="0">
                <a:latin typeface="Times New Roman" panose="02020603050405020304" pitchFamily="18" charset="0"/>
                <a:cs typeface="Times New Roman" panose="02020603050405020304" pitchFamily="18" charset="0"/>
              </a:rPr>
              <a:t>Teara Winmond, </a:t>
            </a:r>
            <a:r>
              <a:rPr lang="en-US" dirty="0" smtClean="0">
                <a:latin typeface="Times New Roman" panose="02020603050405020304" pitchFamily="18" charset="0"/>
                <a:cs typeface="Times New Roman" panose="02020603050405020304" pitchFamily="18" charset="0"/>
              </a:rPr>
              <a:t>DDA Director </a:t>
            </a:r>
            <a:r>
              <a:rPr lang="en-US" dirty="0">
                <a:latin typeface="Times New Roman" panose="02020603050405020304" pitchFamily="18" charset="0"/>
                <a:cs typeface="Times New Roman" panose="02020603050405020304" pitchFamily="18" charset="0"/>
              </a:rPr>
              <a:t>of Provider Relations</a:t>
            </a:r>
          </a:p>
          <a:p>
            <a:pPr marL="457200" lvl="1" indent="0" algn="ctr">
              <a:buNone/>
            </a:pPr>
            <a:r>
              <a:rPr lang="en-US" sz="2800" dirty="0" smtClean="0">
                <a:latin typeface="Times New Roman" panose="02020603050405020304" pitchFamily="18" charset="0"/>
                <a:cs typeface="Times New Roman" panose="02020603050405020304" pitchFamily="18" charset="0"/>
                <a:hlinkClick r:id="rId4"/>
              </a:rPr>
              <a:t>Teara.Winmond1@Maryland.gov</a:t>
            </a:r>
            <a:endParaRPr lang="en-US" sz="2800" dirty="0" smtClean="0">
              <a:latin typeface="Times New Roman" panose="02020603050405020304" pitchFamily="18" charset="0"/>
              <a:cs typeface="Times New Roman" panose="02020603050405020304" pitchFamily="18" charset="0"/>
            </a:endParaRPr>
          </a:p>
          <a:p>
            <a:pPr marL="457200" lvl="1" indent="0" algn="ctr">
              <a:buNone/>
            </a:pPr>
            <a:endParaRPr lang="en-US" sz="1100" dirty="0">
              <a:latin typeface="Times New Roman" panose="02020603050405020304" pitchFamily="18" charset="0"/>
              <a:cs typeface="Times New Roman" panose="02020603050405020304" pitchFamily="18" charset="0"/>
            </a:endParaRPr>
          </a:p>
          <a:p>
            <a:pPr marL="457200" lvl="1" indent="0" algn="ctr">
              <a:buNone/>
            </a:pPr>
            <a:r>
              <a:rPr lang="en-US" sz="2800" b="1" dirty="0">
                <a:latin typeface="Times New Roman" panose="02020603050405020304" pitchFamily="18" charset="0"/>
                <a:cs typeface="Times New Roman" panose="02020603050405020304" pitchFamily="18" charset="0"/>
              </a:rPr>
              <a:t>Regional Provider Relations Directors</a:t>
            </a:r>
          </a:p>
          <a:p>
            <a:pPr marL="457200" lvl="1" indent="0" algn="ctr">
              <a:buNone/>
            </a:pPr>
            <a:r>
              <a:rPr lang="en-US" sz="2800" dirty="0">
                <a:latin typeface="Times New Roman" panose="02020603050405020304" pitchFamily="18" charset="0"/>
                <a:cs typeface="Times New Roman" panose="02020603050405020304" pitchFamily="18" charset="0"/>
              </a:rPr>
              <a:t>CMRO </a:t>
            </a:r>
            <a:r>
              <a:rPr lang="en-US" sz="2800" dirty="0">
                <a:latin typeface="Times New Roman" panose="02020603050405020304" pitchFamily="18" charset="0"/>
                <a:cs typeface="Times New Roman" panose="02020603050405020304" pitchFamily="18" charset="0"/>
                <a:hlinkClick r:id="rId5"/>
              </a:rPr>
              <a:t>Renellda.Moore@Maryland.gov</a:t>
            </a:r>
            <a:endParaRPr lang="en-US" sz="2800" dirty="0">
              <a:latin typeface="Times New Roman" panose="02020603050405020304" pitchFamily="18" charset="0"/>
              <a:cs typeface="Times New Roman" panose="02020603050405020304" pitchFamily="18" charset="0"/>
            </a:endParaRPr>
          </a:p>
          <a:p>
            <a:pPr marL="457200" lvl="1" indent="0" algn="ctr">
              <a:buNone/>
            </a:pPr>
            <a:r>
              <a:rPr lang="en-US" sz="2800" dirty="0">
                <a:latin typeface="Times New Roman" panose="02020603050405020304" pitchFamily="18" charset="0"/>
                <a:cs typeface="Times New Roman" panose="02020603050405020304" pitchFamily="18" charset="0"/>
              </a:rPr>
              <a:t>SMRO </a:t>
            </a:r>
            <a:r>
              <a:rPr lang="en-US" sz="2800" dirty="0" smtClean="0">
                <a:latin typeface="Times New Roman" panose="02020603050405020304" pitchFamily="18" charset="0"/>
                <a:cs typeface="Times New Roman" panose="02020603050405020304" pitchFamily="18" charset="0"/>
                <a:hlinkClick r:id="rId6"/>
              </a:rPr>
              <a:t>Bianca.Renwick@Maryland.gov</a:t>
            </a:r>
            <a:endParaRPr lang="en-US" sz="2800" dirty="0">
              <a:latin typeface="Times New Roman" panose="02020603050405020304" pitchFamily="18" charset="0"/>
              <a:cs typeface="Times New Roman" panose="02020603050405020304" pitchFamily="18" charset="0"/>
            </a:endParaRPr>
          </a:p>
          <a:p>
            <a:pPr marL="457200" lvl="1" indent="0" algn="ctr">
              <a:buNone/>
            </a:pPr>
            <a:r>
              <a:rPr lang="en-US" sz="2800" dirty="0">
                <a:latin typeface="Times New Roman" panose="02020603050405020304" pitchFamily="18" charset="0"/>
                <a:cs typeface="Times New Roman" panose="02020603050405020304" pitchFamily="18" charset="0"/>
              </a:rPr>
              <a:t>ESRO </a:t>
            </a:r>
            <a:r>
              <a:rPr lang="en-US" sz="2800" dirty="0">
                <a:latin typeface="Times New Roman" panose="02020603050405020304" pitchFamily="18" charset="0"/>
                <a:cs typeface="Times New Roman" panose="02020603050405020304" pitchFamily="18" charset="0"/>
                <a:hlinkClick r:id="rId7"/>
              </a:rPr>
              <a:t>Andrea.Jones@Maryland.gov</a:t>
            </a:r>
            <a:endParaRPr lang="en-US" sz="2800" dirty="0">
              <a:latin typeface="Times New Roman" panose="02020603050405020304" pitchFamily="18" charset="0"/>
              <a:cs typeface="Times New Roman" panose="02020603050405020304" pitchFamily="18" charset="0"/>
            </a:endParaRPr>
          </a:p>
          <a:p>
            <a:pPr marL="457200" lvl="1" indent="0" algn="ctr">
              <a:buNone/>
            </a:pPr>
            <a:r>
              <a:rPr lang="en-US" sz="2800" dirty="0">
                <a:latin typeface="Times New Roman" panose="02020603050405020304" pitchFamily="18" charset="0"/>
                <a:cs typeface="Times New Roman" panose="02020603050405020304" pitchFamily="18" charset="0"/>
              </a:rPr>
              <a:t>WMRO </a:t>
            </a:r>
            <a:r>
              <a:rPr lang="en-US" sz="2800" dirty="0">
                <a:latin typeface="Times New Roman" panose="02020603050405020304" pitchFamily="18" charset="0"/>
                <a:cs typeface="Times New Roman" panose="02020603050405020304" pitchFamily="18" charset="0"/>
                <a:hlinkClick r:id="rId8"/>
              </a:rPr>
              <a:t>Timothy.Jenkins@Maryland.gov</a:t>
            </a:r>
            <a:endParaRPr lang="en-US" sz="2800" dirty="0">
              <a:latin typeface="Times New Roman" panose="02020603050405020304" pitchFamily="18" charset="0"/>
              <a:cs typeface="Times New Roman" panose="02020603050405020304" pitchFamily="18" charset="0"/>
            </a:endParaRPr>
          </a:p>
          <a:p>
            <a:pPr marL="457200" lvl="1" indent="0" algn="ctr">
              <a:buNone/>
            </a:pPr>
            <a:endParaRPr lang="en-US" sz="2800" dirty="0">
              <a:latin typeface="Times New Roman" panose="02020603050405020304" pitchFamily="18" charset="0"/>
              <a:cs typeface="Times New Roman" panose="02020603050405020304" pitchFamily="18" charset="0"/>
            </a:endParaRPr>
          </a:p>
          <a:p>
            <a:pPr marL="457200" lvl="1" indent="0" algn="ctr">
              <a:buNone/>
            </a:pPr>
            <a:endParaRPr lang="en-US" sz="2800" dirty="0">
              <a:latin typeface="Times New Roman" panose="02020603050405020304" pitchFamily="18" charset="0"/>
              <a:cs typeface="Times New Roman" panose="02020603050405020304" pitchFamily="18" charset="0"/>
            </a:endParaRPr>
          </a:p>
          <a:p>
            <a:pPr marL="0" indent="0" algn="ctr">
              <a:buNone/>
            </a:pPr>
            <a:endParaRPr lang="en-US" dirty="0">
              <a:latin typeface="Times New Roman" panose="02020603050405020304" pitchFamily="18" charset="0"/>
              <a:cs typeface="Times New Roman" panose="02020603050405020304" pitchFamily="18" charset="0"/>
            </a:endParaRPr>
          </a:p>
          <a:p>
            <a:pPr lvl="1"/>
            <a:endParaRPr lang="en-US" dirty="0"/>
          </a:p>
          <a:p>
            <a:pPr lvl="1"/>
            <a:endParaRPr lang="en-US" dirty="0"/>
          </a:p>
          <a:p>
            <a:pPr marL="0" indent="0">
              <a:buNone/>
            </a:pPr>
            <a:endParaRPr lang="en-US" dirty="0"/>
          </a:p>
          <a:p>
            <a:endParaRPr lang="en-US" dirty="0"/>
          </a:p>
        </p:txBody>
      </p:sp>
      <p:cxnSp>
        <p:nvCxnSpPr>
          <p:cNvPr id="6" name="Shape 99">
            <a:extLst>
              <a:ext uri="{FF2B5EF4-FFF2-40B4-BE49-F238E27FC236}">
                <a16:creationId xmlns:a16="http://schemas.microsoft.com/office/drawing/2014/main" xmlns="" id="{81D774C3-A93F-864D-9096-D7F34FA20630}"/>
              </a:ext>
            </a:extLst>
          </p:cNvPr>
          <p:cNvCxnSpPr>
            <a:cxnSpLocks/>
          </p:cNvCxnSpPr>
          <p:nvPr/>
        </p:nvCxnSpPr>
        <p:spPr>
          <a:xfrm>
            <a:off x="2862729" y="1066553"/>
            <a:ext cx="9218680" cy="9688"/>
          </a:xfrm>
          <a:prstGeom prst="straightConnector1">
            <a:avLst/>
          </a:prstGeom>
          <a:noFill/>
          <a:ln w="28575" cap="flat" cmpd="sng">
            <a:solidFill>
              <a:srgbClr val="980000"/>
            </a:solidFill>
            <a:prstDash val="solid"/>
            <a:round/>
            <a:headEnd type="none" w="lg" len="lg"/>
            <a:tailEnd type="none" w="lg" len="lg"/>
          </a:ln>
        </p:spPr>
      </p:cxnSp>
      <p:sp>
        <p:nvSpPr>
          <p:cNvPr id="8" name="Slide Number Placeholder 8">
            <a:extLst>
              <a:ext uri="{FF2B5EF4-FFF2-40B4-BE49-F238E27FC236}">
                <a16:creationId xmlns:a16="http://schemas.microsoft.com/office/drawing/2014/main" xmlns="" id="{421C503D-4A64-4F8F-B5AA-A9EB18B32DA0}"/>
              </a:ext>
            </a:extLst>
          </p:cNvPr>
          <p:cNvSpPr>
            <a:spLocks noGrp="1"/>
          </p:cNvSpPr>
          <p:nvPr>
            <p:ph type="sldNum" sz="quarter" idx="12"/>
          </p:nvPr>
        </p:nvSpPr>
        <p:spPr>
          <a:xfrm>
            <a:off x="752168" y="6240987"/>
            <a:ext cx="683779" cy="307297"/>
          </a:xfrm>
        </p:spPr>
        <p:txBody>
          <a:bodyPr/>
          <a:lstStyle/>
          <a:p>
            <a:fld id="{EB4BE1A8-99A0-BE4B-B404-CE990ED5FA0C}" type="slidenum">
              <a:rPr lang="en-US" smtClean="0"/>
              <a:pPr/>
              <a:t>14</a:t>
            </a:fld>
            <a:endParaRPr lang="en-US" dirty="0"/>
          </a:p>
        </p:txBody>
      </p:sp>
    </p:spTree>
    <p:extLst>
      <p:ext uri="{BB962C8B-B14F-4D97-AF65-F5344CB8AC3E}">
        <p14:creationId xmlns:p14="http://schemas.microsoft.com/office/powerpoint/2010/main" val="2212849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6943" y="2240563"/>
            <a:ext cx="10515600" cy="2154704"/>
          </a:xfrm>
        </p:spPr>
        <p:txBody>
          <a:bodyPr>
            <a:normAutofit/>
          </a:bodyPr>
          <a:lstStyle/>
          <a:p>
            <a:pPr marL="0" indent="0" algn="ctr">
              <a:buNone/>
            </a:pPr>
            <a:r>
              <a:rPr lang="en-US" sz="9600" dirty="0"/>
              <a:t>Questions</a:t>
            </a:r>
          </a:p>
        </p:txBody>
      </p:sp>
      <p:cxnSp>
        <p:nvCxnSpPr>
          <p:cNvPr id="4" name="Shape 99">
            <a:extLst>
              <a:ext uri="{FF2B5EF4-FFF2-40B4-BE49-F238E27FC236}">
                <a16:creationId xmlns:a16="http://schemas.microsoft.com/office/drawing/2014/main" xmlns="" id="{BFBA1BC0-6D25-4BC2-BB84-DC13B54BC6EC}"/>
              </a:ext>
            </a:extLst>
          </p:cNvPr>
          <p:cNvCxnSpPr>
            <a:cxnSpLocks/>
          </p:cNvCxnSpPr>
          <p:nvPr/>
        </p:nvCxnSpPr>
        <p:spPr>
          <a:xfrm>
            <a:off x="115261" y="1083449"/>
            <a:ext cx="12076739" cy="68158"/>
          </a:xfrm>
          <a:prstGeom prst="straightConnector1">
            <a:avLst/>
          </a:prstGeom>
          <a:noFill/>
          <a:ln w="28575" cap="flat" cmpd="sng">
            <a:solidFill>
              <a:srgbClr val="980000"/>
            </a:solidFill>
            <a:prstDash val="solid"/>
            <a:round/>
            <a:headEnd type="none" w="lg" len="lg"/>
            <a:tailEnd type="none" w="lg" len="lg"/>
          </a:ln>
        </p:spPr>
      </p:cxnSp>
      <p:pic>
        <p:nvPicPr>
          <p:cNvPr id="8" name="Shape 71">
            <a:extLst>
              <a:ext uri="{FF2B5EF4-FFF2-40B4-BE49-F238E27FC236}">
                <a16:creationId xmlns:a16="http://schemas.microsoft.com/office/drawing/2014/main" xmlns="" id="{4BAAC062-7E94-4B33-A69D-38561AA0E19B}"/>
              </a:ext>
            </a:extLst>
          </p:cNvPr>
          <p:cNvPicPr preferRelativeResize="0"/>
          <p:nvPr/>
        </p:nvPicPr>
        <p:blipFill>
          <a:blip r:embed="rId3" cstate="print">
            <a:alphaModFix/>
          </a:blip>
          <a:stretch>
            <a:fillRect/>
          </a:stretch>
        </p:blipFill>
        <p:spPr>
          <a:xfrm>
            <a:off x="9529700" y="4877733"/>
            <a:ext cx="2758699" cy="2758699"/>
          </a:xfrm>
          <a:prstGeom prst="rect">
            <a:avLst/>
          </a:prstGeom>
          <a:noFill/>
          <a:ln>
            <a:noFill/>
          </a:ln>
        </p:spPr>
      </p:pic>
      <p:sp>
        <p:nvSpPr>
          <p:cNvPr id="6" name="Slide Number Placeholder 8">
            <a:extLst>
              <a:ext uri="{FF2B5EF4-FFF2-40B4-BE49-F238E27FC236}">
                <a16:creationId xmlns:a16="http://schemas.microsoft.com/office/drawing/2014/main" xmlns="" id="{DCCA047A-5648-4426-B79D-5F9388D373CC}"/>
              </a:ext>
            </a:extLst>
          </p:cNvPr>
          <p:cNvSpPr>
            <a:spLocks noGrp="1"/>
          </p:cNvSpPr>
          <p:nvPr>
            <p:ph type="sldNum" sz="quarter" idx="12"/>
          </p:nvPr>
        </p:nvSpPr>
        <p:spPr>
          <a:xfrm>
            <a:off x="770283" y="6240987"/>
            <a:ext cx="665664" cy="365125"/>
          </a:xfrm>
        </p:spPr>
        <p:txBody>
          <a:bodyPr/>
          <a:lstStyle/>
          <a:p>
            <a:fld id="{EB4BE1A8-99A0-BE4B-B404-CE990ED5FA0C}" type="slidenum">
              <a:rPr lang="en-US" smtClean="0"/>
              <a:pPr/>
              <a:t>15</a:t>
            </a:fld>
            <a:endParaRPr lang="en-US" dirty="0"/>
          </a:p>
        </p:txBody>
      </p:sp>
    </p:spTree>
    <p:extLst>
      <p:ext uri="{BB962C8B-B14F-4D97-AF65-F5344CB8AC3E}">
        <p14:creationId xmlns:p14="http://schemas.microsoft.com/office/powerpoint/2010/main" val="1779047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331621-A870-4CD0-BDD3-5899ADCABE41}"/>
              </a:ext>
            </a:extLst>
          </p:cNvPr>
          <p:cNvSpPr>
            <a:spLocks noGrp="1"/>
          </p:cNvSpPr>
          <p:nvPr>
            <p:ph type="title"/>
          </p:nvPr>
        </p:nvSpPr>
        <p:spPr/>
        <p:txBody>
          <a:bodyPr/>
          <a:lstStyle/>
          <a:p>
            <a:r>
              <a:rPr lang="en-US" dirty="0"/>
              <a:t>What is ePREP?</a:t>
            </a:r>
          </a:p>
        </p:txBody>
      </p:sp>
      <p:sp>
        <p:nvSpPr>
          <p:cNvPr id="3" name="Content Placeholder 2">
            <a:extLst>
              <a:ext uri="{FF2B5EF4-FFF2-40B4-BE49-F238E27FC236}">
                <a16:creationId xmlns:a16="http://schemas.microsoft.com/office/drawing/2014/main" xmlns="" id="{BF12738C-1413-4526-A296-F91B78478275}"/>
              </a:ext>
            </a:extLst>
          </p:cNvPr>
          <p:cNvSpPr>
            <a:spLocks noGrp="1"/>
          </p:cNvSpPr>
          <p:nvPr>
            <p:ph idx="1"/>
          </p:nvPr>
        </p:nvSpPr>
        <p:spPr>
          <a:xfrm>
            <a:off x="838200" y="2249041"/>
            <a:ext cx="10515600" cy="2404075"/>
          </a:xfrm>
        </p:spPr>
        <p:txBody>
          <a:bodyPr>
            <a:normAutofit/>
          </a:bodyPr>
          <a:lstStyle/>
          <a:p>
            <a:pPr marL="0" indent="0">
              <a:buNone/>
            </a:pPr>
            <a:r>
              <a:rPr lang="en-US" dirty="0">
                <a:solidFill>
                  <a:schemeClr val="tx1"/>
                </a:solidFill>
              </a:rPr>
              <a:t>ePREP stands for electronic Provider Revalidation and Enrollment Portal</a:t>
            </a:r>
          </a:p>
          <a:p>
            <a:pPr marL="0" indent="0">
              <a:buNone/>
            </a:pPr>
            <a:endParaRPr lang="en-US" dirty="0">
              <a:solidFill>
                <a:schemeClr val="tx1"/>
              </a:solidFill>
            </a:endParaRPr>
          </a:p>
          <a:p>
            <a:pPr marL="0" indent="0">
              <a:buNone/>
            </a:pPr>
            <a:r>
              <a:rPr lang="en-US" dirty="0" err="1">
                <a:solidFill>
                  <a:schemeClr val="tx1"/>
                </a:solidFill>
              </a:rPr>
              <a:t>ePREP</a:t>
            </a:r>
            <a:r>
              <a:rPr lang="en-US" dirty="0">
                <a:solidFill>
                  <a:schemeClr val="tx1"/>
                </a:solidFill>
              </a:rPr>
              <a:t> is the one-stop shop for provider enrollment, re-enrollment, revalidation, information updates and demographic changes</a:t>
            </a:r>
          </a:p>
          <a:p>
            <a:pPr marL="0" indent="0">
              <a:buNone/>
            </a:pPr>
            <a:endParaRPr lang="en-US" dirty="0"/>
          </a:p>
          <a:p>
            <a:pPr marL="0" indent="0">
              <a:buNone/>
            </a:pPr>
            <a:endParaRPr lang="en-US" dirty="0"/>
          </a:p>
        </p:txBody>
      </p:sp>
      <p:sp>
        <p:nvSpPr>
          <p:cNvPr id="5" name="Text Placeholder 4">
            <a:extLst>
              <a:ext uri="{FF2B5EF4-FFF2-40B4-BE49-F238E27FC236}">
                <a16:creationId xmlns:a16="http://schemas.microsoft.com/office/drawing/2014/main" xmlns="" id="{781478D0-50EE-4472-A550-620AAB268124}"/>
              </a:ext>
            </a:extLst>
          </p:cNvPr>
          <p:cNvSpPr>
            <a:spLocks noGrp="1"/>
          </p:cNvSpPr>
          <p:nvPr>
            <p:ph type="body" sz="quarter" idx="13"/>
          </p:nvPr>
        </p:nvSpPr>
        <p:spPr/>
        <p:txBody>
          <a:bodyPr/>
          <a:lstStyle/>
          <a:p>
            <a:r>
              <a:rPr lang="en-US" dirty="0"/>
              <a:t>ePREP Basics</a:t>
            </a:r>
          </a:p>
        </p:txBody>
      </p:sp>
      <p:cxnSp>
        <p:nvCxnSpPr>
          <p:cNvPr id="7" name="Shape 99">
            <a:extLst>
              <a:ext uri="{FF2B5EF4-FFF2-40B4-BE49-F238E27FC236}">
                <a16:creationId xmlns:a16="http://schemas.microsoft.com/office/drawing/2014/main" xmlns="" id="{BFBA1BC0-6D25-4BC2-BB84-DC13B54BC6EC}"/>
              </a:ext>
            </a:extLst>
          </p:cNvPr>
          <p:cNvCxnSpPr>
            <a:cxnSpLocks/>
          </p:cNvCxnSpPr>
          <p:nvPr/>
        </p:nvCxnSpPr>
        <p:spPr>
          <a:xfrm>
            <a:off x="5263563" y="1014292"/>
            <a:ext cx="6928437" cy="13616"/>
          </a:xfrm>
          <a:prstGeom prst="straightConnector1">
            <a:avLst/>
          </a:prstGeom>
          <a:noFill/>
          <a:ln w="28575" cap="flat" cmpd="sng">
            <a:solidFill>
              <a:srgbClr val="980000"/>
            </a:solidFill>
            <a:prstDash val="solid"/>
            <a:round/>
            <a:headEnd type="none" w="lg" len="lg"/>
            <a:tailEnd type="none" w="lg" len="lg"/>
          </a:ln>
        </p:spPr>
      </p:cxnSp>
      <p:sp>
        <p:nvSpPr>
          <p:cNvPr id="9" name="Slide Number Placeholder 8"/>
          <p:cNvSpPr>
            <a:spLocks noGrp="1"/>
          </p:cNvSpPr>
          <p:nvPr>
            <p:ph type="sldNum" sz="quarter" idx="12"/>
          </p:nvPr>
        </p:nvSpPr>
        <p:spPr>
          <a:xfrm>
            <a:off x="770283" y="6240987"/>
            <a:ext cx="665664" cy="365125"/>
          </a:xfrm>
        </p:spPr>
        <p:txBody>
          <a:bodyPr/>
          <a:lstStyle/>
          <a:p>
            <a:fld id="{EB4BE1A8-99A0-BE4B-B404-CE990ED5FA0C}" type="slidenum">
              <a:rPr lang="en-US" smtClean="0"/>
              <a:pPr/>
              <a:t>2</a:t>
            </a:fld>
            <a:endParaRPr lang="en-US" dirty="0"/>
          </a:p>
        </p:txBody>
      </p:sp>
    </p:spTree>
    <p:extLst>
      <p:ext uri="{BB962C8B-B14F-4D97-AF65-F5344CB8AC3E}">
        <p14:creationId xmlns:p14="http://schemas.microsoft.com/office/powerpoint/2010/main" val="3476994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331621-A870-4CD0-BDD3-5899ADCABE41}"/>
              </a:ext>
            </a:extLst>
          </p:cNvPr>
          <p:cNvSpPr>
            <a:spLocks noGrp="1"/>
          </p:cNvSpPr>
          <p:nvPr>
            <p:ph type="title"/>
          </p:nvPr>
        </p:nvSpPr>
        <p:spPr>
          <a:xfrm>
            <a:off x="854438" y="445438"/>
            <a:ext cx="7886700" cy="1325563"/>
          </a:xfrm>
        </p:spPr>
        <p:txBody>
          <a:bodyPr>
            <a:normAutofit/>
          </a:bodyPr>
          <a:lstStyle/>
          <a:p>
            <a:r>
              <a:rPr lang="en-US" b="1" dirty="0">
                <a:latin typeface="Georgia"/>
                <a:ea typeface="Georgia"/>
                <a:cs typeface="Georgia"/>
                <a:sym typeface="Georgia"/>
              </a:rPr>
              <a:t>Who Manages ePREP</a:t>
            </a:r>
            <a:endParaRPr lang="en-US" dirty="0"/>
          </a:p>
        </p:txBody>
      </p:sp>
      <p:sp>
        <p:nvSpPr>
          <p:cNvPr id="3" name="Content Placeholder 2">
            <a:extLst>
              <a:ext uri="{FF2B5EF4-FFF2-40B4-BE49-F238E27FC236}">
                <a16:creationId xmlns:a16="http://schemas.microsoft.com/office/drawing/2014/main" xmlns="" id="{BF12738C-1413-4526-A296-F91B78478275}"/>
              </a:ext>
            </a:extLst>
          </p:cNvPr>
          <p:cNvSpPr>
            <a:spLocks noGrp="1"/>
          </p:cNvSpPr>
          <p:nvPr>
            <p:ph idx="1"/>
          </p:nvPr>
        </p:nvSpPr>
        <p:spPr/>
        <p:txBody>
          <a:bodyPr/>
          <a:lstStyle/>
          <a:p>
            <a:pPr marL="0" indent="0">
              <a:buNone/>
            </a:pPr>
            <a:endParaRPr lang="en-US" dirty="0"/>
          </a:p>
          <a:p>
            <a:endParaRPr lang="en-US" dirty="0"/>
          </a:p>
          <a:p>
            <a:pPr marL="0" indent="0">
              <a:buNone/>
            </a:pPr>
            <a:endParaRPr lang="en-US" dirty="0"/>
          </a:p>
        </p:txBody>
      </p:sp>
      <p:sp>
        <p:nvSpPr>
          <p:cNvPr id="5" name="Text Placeholder 4">
            <a:extLst>
              <a:ext uri="{FF2B5EF4-FFF2-40B4-BE49-F238E27FC236}">
                <a16:creationId xmlns:a16="http://schemas.microsoft.com/office/drawing/2014/main" xmlns="" id="{781478D0-50EE-4472-A550-620AAB268124}"/>
              </a:ext>
            </a:extLst>
          </p:cNvPr>
          <p:cNvSpPr>
            <a:spLocks noGrp="1"/>
          </p:cNvSpPr>
          <p:nvPr>
            <p:ph type="body" sz="quarter" idx="13"/>
          </p:nvPr>
        </p:nvSpPr>
        <p:spPr/>
        <p:txBody>
          <a:bodyPr/>
          <a:lstStyle/>
          <a:p>
            <a:pPr lvl="0"/>
            <a:r>
              <a:rPr lang="en-US" dirty="0">
                <a:solidFill>
                  <a:prstClr val="black">
                    <a:lumMod val="50000"/>
                    <a:lumOff val="50000"/>
                  </a:prstClr>
                </a:solidFill>
              </a:rPr>
              <a:t>ePREP Basics</a:t>
            </a:r>
          </a:p>
        </p:txBody>
      </p:sp>
      <p:cxnSp>
        <p:nvCxnSpPr>
          <p:cNvPr id="7" name="Shape 99">
            <a:extLst>
              <a:ext uri="{FF2B5EF4-FFF2-40B4-BE49-F238E27FC236}">
                <a16:creationId xmlns:a16="http://schemas.microsoft.com/office/drawing/2014/main" xmlns="" id="{BFBA1BC0-6D25-4BC2-BB84-DC13B54BC6EC}"/>
              </a:ext>
            </a:extLst>
          </p:cNvPr>
          <p:cNvCxnSpPr>
            <a:cxnSpLocks/>
          </p:cNvCxnSpPr>
          <p:nvPr/>
        </p:nvCxnSpPr>
        <p:spPr>
          <a:xfrm>
            <a:off x="7428488" y="1116701"/>
            <a:ext cx="4763512" cy="34906"/>
          </a:xfrm>
          <a:prstGeom prst="straightConnector1">
            <a:avLst/>
          </a:prstGeom>
          <a:noFill/>
          <a:ln w="28575" cap="flat" cmpd="sng">
            <a:solidFill>
              <a:srgbClr val="980000"/>
            </a:solidFill>
            <a:prstDash val="solid"/>
            <a:round/>
            <a:headEnd type="none" w="lg" len="lg"/>
            <a:tailEnd type="none" w="lg" len="lg"/>
          </a:ln>
        </p:spPr>
      </p:cxnSp>
      <p:pic>
        <p:nvPicPr>
          <p:cNvPr id="12" name="Shape 71">
            <a:extLst>
              <a:ext uri="{FF2B5EF4-FFF2-40B4-BE49-F238E27FC236}">
                <a16:creationId xmlns:a16="http://schemas.microsoft.com/office/drawing/2014/main" xmlns="" id="{2AA6B45E-3346-4FB8-A35C-91237EC35B71}"/>
              </a:ext>
            </a:extLst>
          </p:cNvPr>
          <p:cNvPicPr preferRelativeResize="0"/>
          <p:nvPr/>
        </p:nvPicPr>
        <p:blipFill>
          <a:blip r:embed="rId3" cstate="print">
            <a:alphaModFix/>
          </a:blip>
          <a:stretch>
            <a:fillRect/>
          </a:stretch>
        </p:blipFill>
        <p:spPr>
          <a:xfrm>
            <a:off x="9529700" y="4877733"/>
            <a:ext cx="2758699" cy="2758699"/>
          </a:xfrm>
          <a:prstGeom prst="rect">
            <a:avLst/>
          </a:prstGeom>
          <a:noFill/>
          <a:ln>
            <a:noFill/>
          </a:ln>
        </p:spPr>
      </p:pic>
      <p:sp>
        <p:nvSpPr>
          <p:cNvPr id="14" name="Content Placeholder 2">
            <a:extLst>
              <a:ext uri="{FF2B5EF4-FFF2-40B4-BE49-F238E27FC236}">
                <a16:creationId xmlns:a16="http://schemas.microsoft.com/office/drawing/2014/main" xmlns="" id="{BF12738C-1413-4526-A296-F91B78478275}"/>
              </a:ext>
            </a:extLst>
          </p:cNvPr>
          <p:cNvSpPr txBox="1">
            <a:spLocks/>
          </p:cNvSpPr>
          <p:nvPr/>
        </p:nvSpPr>
        <p:spPr>
          <a:xfrm>
            <a:off x="838200" y="1983720"/>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sp>
        <p:nvSpPr>
          <p:cNvPr id="15" name="Content Placeholder 2">
            <a:extLst>
              <a:ext uri="{FF2B5EF4-FFF2-40B4-BE49-F238E27FC236}">
                <a16:creationId xmlns:a16="http://schemas.microsoft.com/office/drawing/2014/main" xmlns="" id="{BF12738C-1413-4526-A296-F91B78478275}"/>
              </a:ext>
            </a:extLst>
          </p:cNvPr>
          <p:cNvSpPr txBox="1">
            <a:spLocks/>
          </p:cNvSpPr>
          <p:nvPr/>
        </p:nvSpPr>
        <p:spPr>
          <a:xfrm>
            <a:off x="838200" y="2249041"/>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latin typeface="Times New Roman" panose="02020603050405020304" pitchFamily="18" charset="0"/>
                <a:cs typeface="Times New Roman" panose="02020603050405020304" pitchFamily="18" charset="0"/>
              </a:rPr>
              <a:t>ePREP is a part of the Medicaid system and managed by Medicaid</a:t>
            </a:r>
          </a:p>
          <a:p>
            <a:pPr marL="0" indent="0">
              <a:buFont typeface="Arial" panose="020B0604020202020204" pitchFamily="34" charset="0"/>
              <a:buNone/>
            </a:pPr>
            <a:endParaRPr lang="en-US" dirty="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r>
              <a:rPr lang="en-US" dirty="0">
                <a:latin typeface="Times New Roman" panose="02020603050405020304" pitchFamily="18" charset="0"/>
                <a:cs typeface="Times New Roman" panose="02020603050405020304" pitchFamily="18" charset="0"/>
              </a:rPr>
              <a:t>Medicaid uses the vendor Automated Health Systems (AHS) to perform some operations in ePREP, as well as operate the ePREP Call Center</a:t>
            </a:r>
          </a:p>
          <a:p>
            <a:pPr marL="0" indent="0">
              <a:buFont typeface="Arial" panose="020B0604020202020204" pitchFamily="34" charset="0"/>
              <a:buNone/>
            </a:pPr>
            <a:endParaRPr lang="en-US" dirty="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r>
              <a:rPr lang="en-US" dirty="0">
                <a:latin typeface="Times New Roman" panose="02020603050405020304" pitchFamily="18" charset="0"/>
                <a:cs typeface="Times New Roman" panose="02020603050405020304" pitchFamily="18" charset="0"/>
              </a:rPr>
              <a:t>The DDA preforms a portion of the review process for DDA providers, within the ePREP system, but the DDA does not manage the </a:t>
            </a:r>
            <a:r>
              <a:rPr lang="en-US" dirty="0" err="1">
                <a:latin typeface="Times New Roman" panose="02020603050405020304" pitchFamily="18" charset="0"/>
                <a:cs typeface="Times New Roman" panose="02020603050405020304" pitchFamily="18" charset="0"/>
              </a:rPr>
              <a:t>ePREP</a:t>
            </a:r>
            <a:r>
              <a:rPr lang="en-US" dirty="0">
                <a:latin typeface="Times New Roman" panose="02020603050405020304" pitchFamily="18" charset="0"/>
                <a:cs typeface="Times New Roman" panose="02020603050405020304" pitchFamily="18" charset="0"/>
              </a:rPr>
              <a:t> system</a:t>
            </a:r>
          </a:p>
          <a:p>
            <a:pPr marL="0" indent="0">
              <a:buFont typeface="Arial" panose="020B0604020202020204" pitchFamily="34" charset="0"/>
              <a:buNone/>
            </a:pPr>
            <a:endParaRPr lang="en-US" dirty="0"/>
          </a:p>
        </p:txBody>
      </p:sp>
      <p:sp>
        <p:nvSpPr>
          <p:cNvPr id="6" name="Slide Number Placeholder 5"/>
          <p:cNvSpPr>
            <a:spLocks noGrp="1"/>
          </p:cNvSpPr>
          <p:nvPr>
            <p:ph type="sldNum" sz="quarter" idx="12"/>
          </p:nvPr>
        </p:nvSpPr>
        <p:spPr/>
        <p:txBody>
          <a:bodyPr/>
          <a:lstStyle/>
          <a:p>
            <a:fld id="{EB4BE1A8-99A0-BE4B-B404-CE990ED5FA0C}" type="slidenum">
              <a:rPr lang="en-US" smtClean="0"/>
              <a:pPr/>
              <a:t>3</a:t>
            </a:fld>
            <a:endParaRPr lang="en-US" dirty="0"/>
          </a:p>
        </p:txBody>
      </p:sp>
    </p:spTree>
    <p:extLst>
      <p:ext uri="{BB962C8B-B14F-4D97-AF65-F5344CB8AC3E}">
        <p14:creationId xmlns:p14="http://schemas.microsoft.com/office/powerpoint/2010/main" val="1237315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331621-A870-4CD0-BDD3-5899ADCABE41}"/>
              </a:ext>
            </a:extLst>
          </p:cNvPr>
          <p:cNvSpPr>
            <a:spLocks noGrp="1"/>
          </p:cNvSpPr>
          <p:nvPr>
            <p:ph type="title"/>
          </p:nvPr>
        </p:nvSpPr>
        <p:spPr>
          <a:xfrm>
            <a:off x="854438" y="445438"/>
            <a:ext cx="7886700" cy="1325563"/>
          </a:xfrm>
        </p:spPr>
        <p:txBody>
          <a:bodyPr>
            <a:normAutofit/>
          </a:bodyPr>
          <a:lstStyle/>
          <a:p>
            <a:r>
              <a:rPr lang="en-US" b="1" dirty="0">
                <a:latin typeface="Georgia"/>
                <a:ea typeface="Georgia"/>
                <a:cs typeface="Georgia"/>
                <a:sym typeface="Georgia"/>
              </a:rPr>
              <a:t>Benefits</a:t>
            </a:r>
            <a:endParaRPr lang="en-US" dirty="0"/>
          </a:p>
        </p:txBody>
      </p:sp>
      <p:sp>
        <p:nvSpPr>
          <p:cNvPr id="3" name="Content Placeholder 2">
            <a:extLst>
              <a:ext uri="{FF2B5EF4-FFF2-40B4-BE49-F238E27FC236}">
                <a16:creationId xmlns:a16="http://schemas.microsoft.com/office/drawing/2014/main" xmlns="" id="{BF12738C-1413-4526-A296-F91B78478275}"/>
              </a:ext>
            </a:extLst>
          </p:cNvPr>
          <p:cNvSpPr>
            <a:spLocks noGrp="1"/>
          </p:cNvSpPr>
          <p:nvPr>
            <p:ph idx="1"/>
          </p:nvPr>
        </p:nvSpPr>
        <p:spPr/>
        <p:txBody>
          <a:bodyPr/>
          <a:lstStyle/>
          <a:p>
            <a:pPr marL="0" indent="0">
              <a:buNone/>
            </a:pPr>
            <a:endParaRPr lang="en-US" dirty="0"/>
          </a:p>
          <a:p>
            <a:endParaRPr lang="en-US" dirty="0"/>
          </a:p>
          <a:p>
            <a:pPr marL="0" indent="0">
              <a:buNone/>
            </a:pPr>
            <a:endParaRPr lang="en-US" dirty="0"/>
          </a:p>
        </p:txBody>
      </p:sp>
      <p:sp>
        <p:nvSpPr>
          <p:cNvPr id="5" name="Text Placeholder 4">
            <a:extLst>
              <a:ext uri="{FF2B5EF4-FFF2-40B4-BE49-F238E27FC236}">
                <a16:creationId xmlns:a16="http://schemas.microsoft.com/office/drawing/2014/main" xmlns="" id="{781478D0-50EE-4472-A550-620AAB268124}"/>
              </a:ext>
            </a:extLst>
          </p:cNvPr>
          <p:cNvSpPr>
            <a:spLocks noGrp="1"/>
          </p:cNvSpPr>
          <p:nvPr>
            <p:ph type="body" sz="quarter" idx="13"/>
          </p:nvPr>
        </p:nvSpPr>
        <p:spPr/>
        <p:txBody>
          <a:bodyPr/>
          <a:lstStyle/>
          <a:p>
            <a:pPr lvl="0"/>
            <a:r>
              <a:rPr lang="en-US" dirty="0">
                <a:solidFill>
                  <a:prstClr val="black">
                    <a:lumMod val="50000"/>
                    <a:lumOff val="50000"/>
                  </a:prstClr>
                </a:solidFill>
              </a:rPr>
              <a:t>What are the provider benefits of ePREP</a:t>
            </a:r>
          </a:p>
          <a:p>
            <a:pPr lvl="0"/>
            <a:endParaRPr lang="en-US" dirty="0">
              <a:solidFill>
                <a:prstClr val="black">
                  <a:lumMod val="50000"/>
                  <a:lumOff val="50000"/>
                </a:prstClr>
              </a:solidFill>
            </a:endParaRPr>
          </a:p>
        </p:txBody>
      </p:sp>
      <p:cxnSp>
        <p:nvCxnSpPr>
          <p:cNvPr id="7" name="Shape 99">
            <a:extLst>
              <a:ext uri="{FF2B5EF4-FFF2-40B4-BE49-F238E27FC236}">
                <a16:creationId xmlns:a16="http://schemas.microsoft.com/office/drawing/2014/main" xmlns="" id="{BFBA1BC0-6D25-4BC2-BB84-DC13B54BC6EC}"/>
              </a:ext>
            </a:extLst>
          </p:cNvPr>
          <p:cNvCxnSpPr>
            <a:cxnSpLocks/>
          </p:cNvCxnSpPr>
          <p:nvPr/>
        </p:nvCxnSpPr>
        <p:spPr>
          <a:xfrm>
            <a:off x="3517490" y="1151607"/>
            <a:ext cx="8674510" cy="0"/>
          </a:xfrm>
          <a:prstGeom prst="straightConnector1">
            <a:avLst/>
          </a:prstGeom>
          <a:noFill/>
          <a:ln w="28575" cap="flat" cmpd="sng">
            <a:solidFill>
              <a:srgbClr val="980000"/>
            </a:solidFill>
            <a:prstDash val="solid"/>
            <a:round/>
            <a:headEnd type="none" w="lg" len="lg"/>
            <a:tailEnd type="none" w="lg" len="lg"/>
          </a:ln>
        </p:spPr>
      </p:cxnSp>
      <p:sp>
        <p:nvSpPr>
          <p:cNvPr id="8" name="Content Placeholder 22">
            <a:extLst>
              <a:ext uri="{FF2B5EF4-FFF2-40B4-BE49-F238E27FC236}">
                <a16:creationId xmlns:a16="http://schemas.microsoft.com/office/drawing/2014/main" xmlns="" id="{19AA26D1-FAB3-4A32-8116-3BC564EC86C1}"/>
              </a:ext>
            </a:extLst>
          </p:cNvPr>
          <p:cNvSpPr txBox="1">
            <a:spLocks/>
          </p:cNvSpPr>
          <p:nvPr/>
        </p:nvSpPr>
        <p:spPr>
          <a:xfrm>
            <a:off x="958645" y="1585452"/>
            <a:ext cx="10574594" cy="44461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85000"/>
                    <a:lumOff val="15000"/>
                  </a:schemeClr>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en-US" dirty="0"/>
              <a:t>• Applications can be completed electronically, eliminating the need for paper forms</a:t>
            </a:r>
          </a:p>
          <a:p>
            <a:pPr>
              <a:defRPr/>
            </a:pPr>
            <a:r>
              <a:rPr lang="en-US" dirty="0"/>
              <a:t>ePREP requests the information specific to the provider type, eliminating the need to include information that is not relevant to all providers</a:t>
            </a:r>
          </a:p>
          <a:p>
            <a:pPr marL="0" indent="0">
              <a:buNone/>
              <a:defRPr/>
            </a:pPr>
            <a:r>
              <a:rPr lang="en-US" dirty="0"/>
              <a:t>• Providers can access Maryland Medicaid information via an ePREP Account and view:</a:t>
            </a:r>
          </a:p>
          <a:p>
            <a:pPr marL="914400" lvl="1" indent="-457200">
              <a:buFont typeface="+mj-lt"/>
              <a:buAutoNum type="arabicParenR"/>
              <a:defRPr/>
            </a:pPr>
            <a:r>
              <a:rPr lang="en-US" sz="2800" dirty="0"/>
              <a:t>Account status (Active, Suspended or Inactive) </a:t>
            </a:r>
          </a:p>
          <a:p>
            <a:pPr marL="914400" lvl="1" indent="-457200">
              <a:buFont typeface="+mj-lt"/>
              <a:buAutoNum type="arabicParenR"/>
              <a:defRPr/>
            </a:pPr>
            <a:r>
              <a:rPr lang="en-US" sz="2800" dirty="0"/>
              <a:t>Account affiliations</a:t>
            </a:r>
          </a:p>
          <a:p>
            <a:pPr marL="914400" lvl="1" indent="-457200">
              <a:buFont typeface="+mj-lt"/>
              <a:buAutoNum type="arabicParenR"/>
              <a:defRPr/>
            </a:pPr>
            <a:r>
              <a:rPr lang="en-US" sz="2800" dirty="0"/>
              <a:t>Demographic information</a:t>
            </a:r>
          </a:p>
          <a:p>
            <a:pPr marL="0" indent="0">
              <a:buNone/>
              <a:defRPr/>
            </a:pPr>
            <a:endParaRPr lang="en-US"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lumMod val="85000"/>
                  <a:lumOff val="15000"/>
                </a:prstClr>
              </a:solidFill>
              <a:effectLst/>
              <a:uLnTx/>
              <a:uFillTx/>
              <a:latin typeface="Times New Roman" panose="02020603050405020304" pitchFamily="18" charset="0"/>
              <a:ea typeface="+mn-ea"/>
              <a:cs typeface="Times New Roman" panose="02020603050405020304"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lumMod val="85000"/>
                  <a:lumOff val="15000"/>
                </a:prstClr>
              </a:solidFill>
              <a:effectLst/>
              <a:uLnTx/>
              <a:uFillTx/>
              <a:latin typeface="Times New Roman" panose="02020603050405020304" pitchFamily="18" charset="0"/>
              <a:ea typeface="+mn-ea"/>
              <a:cs typeface="Times New Roman" panose="02020603050405020304" pitchFamily="18"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3000" b="0" i="0" u="none" strike="noStrike" kern="1200" cap="none" spc="0" normalizeH="0" baseline="0" noProof="0" dirty="0">
              <a:ln>
                <a:noFill/>
              </a:ln>
              <a:solidFill>
                <a:prstClr val="black">
                  <a:lumMod val="85000"/>
                  <a:lumOff val="15000"/>
                </a:prstClr>
              </a:solidFill>
              <a:effectLst/>
              <a:uLnTx/>
              <a:uFillTx/>
              <a:latin typeface="Times New Roman" panose="02020603050405020304" pitchFamily="18" charset="0"/>
              <a:ea typeface="+mn-ea"/>
              <a:cs typeface="Times New Roman" panose="02020603050405020304" pitchFamily="18" charset="0"/>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lumMod val="85000"/>
                  <a:lumOff val="15000"/>
                </a:prstClr>
              </a:solidFill>
              <a:effectLst/>
              <a:uLnTx/>
              <a:uFillTx/>
              <a:latin typeface="Times New Roman" panose="02020603050405020304" pitchFamily="18" charset="0"/>
              <a:ea typeface="+mn-ea"/>
              <a:cs typeface="Times New Roman" panose="02020603050405020304" pitchFamily="18" charset="0"/>
            </a:endParaRPr>
          </a:p>
        </p:txBody>
      </p:sp>
      <p:pic>
        <p:nvPicPr>
          <p:cNvPr id="9" name="Shape 71">
            <a:extLst>
              <a:ext uri="{FF2B5EF4-FFF2-40B4-BE49-F238E27FC236}">
                <a16:creationId xmlns:a16="http://schemas.microsoft.com/office/drawing/2014/main" xmlns="" id="{4BAAC062-7E94-4B33-A69D-38561AA0E19B}"/>
              </a:ext>
            </a:extLst>
          </p:cNvPr>
          <p:cNvPicPr preferRelativeResize="0"/>
          <p:nvPr/>
        </p:nvPicPr>
        <p:blipFill>
          <a:blip r:embed="rId3" cstate="print">
            <a:alphaModFix/>
          </a:blip>
          <a:stretch>
            <a:fillRect/>
          </a:stretch>
        </p:blipFill>
        <p:spPr>
          <a:xfrm>
            <a:off x="9529700" y="4877733"/>
            <a:ext cx="2758699" cy="2758699"/>
          </a:xfrm>
          <a:prstGeom prst="rect">
            <a:avLst/>
          </a:prstGeom>
          <a:noFill/>
          <a:ln>
            <a:noFill/>
          </a:ln>
        </p:spPr>
      </p:pic>
      <p:sp>
        <p:nvSpPr>
          <p:cNvPr id="10" name="Slide Number Placeholder 9"/>
          <p:cNvSpPr>
            <a:spLocks noGrp="1"/>
          </p:cNvSpPr>
          <p:nvPr>
            <p:ph type="sldNum" sz="quarter" idx="12"/>
          </p:nvPr>
        </p:nvSpPr>
        <p:spPr/>
        <p:txBody>
          <a:bodyPr/>
          <a:lstStyle/>
          <a:p>
            <a:fld id="{EB4BE1A8-99A0-BE4B-B404-CE990ED5FA0C}" type="slidenum">
              <a:rPr lang="en-US" smtClean="0"/>
              <a:pPr/>
              <a:t>4</a:t>
            </a:fld>
            <a:endParaRPr lang="en-US" dirty="0"/>
          </a:p>
        </p:txBody>
      </p:sp>
    </p:spTree>
    <p:extLst>
      <p:ext uri="{BB962C8B-B14F-4D97-AF65-F5344CB8AC3E}">
        <p14:creationId xmlns:p14="http://schemas.microsoft.com/office/powerpoint/2010/main" val="1241625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xmlns="" id="{781478D0-50EE-4472-A550-620AAB268124}"/>
              </a:ext>
            </a:extLst>
          </p:cNvPr>
          <p:cNvSpPr txBox="1">
            <a:spLocks/>
          </p:cNvSpPr>
          <p:nvPr/>
        </p:nvSpPr>
        <p:spPr>
          <a:xfrm>
            <a:off x="642163" y="243015"/>
            <a:ext cx="10515600" cy="447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i="1" dirty="0">
                <a:solidFill>
                  <a:prstClr val="black">
                    <a:lumMod val="50000"/>
                    <a:lumOff val="50000"/>
                  </a:prstClr>
                </a:solidFill>
                <a:latin typeface="Georgia" panose="02040502050405020303" pitchFamily="18" charset="0"/>
              </a:rPr>
              <a:t>ePREP Basics</a:t>
            </a:r>
          </a:p>
        </p:txBody>
      </p:sp>
      <p:cxnSp>
        <p:nvCxnSpPr>
          <p:cNvPr id="7" name="Shape 99">
            <a:extLst>
              <a:ext uri="{FF2B5EF4-FFF2-40B4-BE49-F238E27FC236}">
                <a16:creationId xmlns:a16="http://schemas.microsoft.com/office/drawing/2014/main" xmlns="" id="{BFBA1BC0-6D25-4BC2-BB84-DC13B54BC6EC}"/>
              </a:ext>
            </a:extLst>
          </p:cNvPr>
          <p:cNvCxnSpPr>
            <a:cxnSpLocks/>
          </p:cNvCxnSpPr>
          <p:nvPr/>
        </p:nvCxnSpPr>
        <p:spPr>
          <a:xfrm>
            <a:off x="7428488" y="1116701"/>
            <a:ext cx="4763512" cy="34906"/>
          </a:xfrm>
          <a:prstGeom prst="straightConnector1">
            <a:avLst/>
          </a:prstGeom>
          <a:noFill/>
          <a:ln w="28575" cap="flat" cmpd="sng">
            <a:solidFill>
              <a:srgbClr val="980000"/>
            </a:solidFill>
            <a:prstDash val="solid"/>
            <a:round/>
            <a:headEnd type="none" w="lg" len="lg"/>
            <a:tailEnd type="none" w="lg" len="lg"/>
          </a:ln>
        </p:spPr>
      </p:cxnSp>
      <p:sp>
        <p:nvSpPr>
          <p:cNvPr id="8" name="Title 1">
            <a:extLst>
              <a:ext uri="{FF2B5EF4-FFF2-40B4-BE49-F238E27FC236}">
                <a16:creationId xmlns:a16="http://schemas.microsoft.com/office/drawing/2014/main" xmlns="" id="{C8331621-A870-4CD0-BDD3-5899ADCABE41}"/>
              </a:ext>
            </a:extLst>
          </p:cNvPr>
          <p:cNvSpPr txBox="1">
            <a:spLocks/>
          </p:cNvSpPr>
          <p:nvPr/>
        </p:nvSpPr>
        <p:spPr>
          <a:xfrm>
            <a:off x="0" y="460387"/>
            <a:ext cx="7886700" cy="88661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Georgia"/>
                <a:ea typeface="Georgia"/>
                <a:cs typeface="Georgia"/>
                <a:sym typeface="Georgia"/>
              </a:rPr>
              <a:t>How does ePREP work?</a:t>
            </a:r>
            <a:endParaRPr lang="en-US" sz="4400" dirty="0"/>
          </a:p>
        </p:txBody>
      </p:sp>
      <p:sp>
        <p:nvSpPr>
          <p:cNvPr id="9" name="Content Placeholder 2">
            <a:extLst>
              <a:ext uri="{FF2B5EF4-FFF2-40B4-BE49-F238E27FC236}">
                <a16:creationId xmlns:a16="http://schemas.microsoft.com/office/drawing/2014/main" xmlns="" id="{BF12738C-1413-4526-A296-F91B78478275}"/>
              </a:ext>
            </a:extLst>
          </p:cNvPr>
          <p:cNvSpPr txBox="1">
            <a:spLocks/>
          </p:cNvSpPr>
          <p:nvPr/>
        </p:nvSpPr>
        <p:spPr>
          <a:xfrm>
            <a:off x="309716" y="1454574"/>
            <a:ext cx="11319387" cy="49978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Times New Roman" panose="02020603050405020304" pitchFamily="18" charset="0"/>
                <a:cs typeface="Times New Roman" panose="02020603050405020304" pitchFamily="18" charset="0"/>
              </a:rPr>
              <a:t>Applications are submitted in </a:t>
            </a:r>
            <a:r>
              <a:rPr lang="en-US" dirty="0" err="1">
                <a:latin typeface="Times New Roman" panose="02020603050405020304" pitchFamily="18" charset="0"/>
                <a:cs typeface="Times New Roman" panose="02020603050405020304" pitchFamily="18" charset="0"/>
              </a:rPr>
              <a:t>ePREP</a:t>
            </a:r>
            <a:r>
              <a:rPr lang="en-US" dirty="0">
                <a:latin typeface="Times New Roman" panose="02020603050405020304" pitchFamily="18" charset="0"/>
                <a:cs typeface="Times New Roman" panose="02020603050405020304" pitchFamily="18" charset="0"/>
              </a:rPr>
              <a:t>, by DDA approved providers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Applications undergo an automated review process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AHS monitors this review process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Providers receive communication from ePREP, within the ePREP application, as a result of information found to be missing during the automated review</a:t>
            </a:r>
          </a:p>
          <a:p>
            <a:pPr marL="0" indent="0">
              <a:buFont typeface="Arial" panose="020B0604020202020204" pitchFamily="34" charset="0"/>
              <a:buNone/>
            </a:pPr>
            <a:r>
              <a:rPr lang="en-US" dirty="0"/>
              <a:t>	</a:t>
            </a:r>
          </a:p>
        </p:txBody>
      </p:sp>
      <p:pic>
        <p:nvPicPr>
          <p:cNvPr id="6" name="Shape 71">
            <a:extLst>
              <a:ext uri="{FF2B5EF4-FFF2-40B4-BE49-F238E27FC236}">
                <a16:creationId xmlns:a16="http://schemas.microsoft.com/office/drawing/2014/main" xmlns="" id="{4BAAC062-7E94-4B33-A69D-38561AA0E19B}"/>
              </a:ext>
            </a:extLst>
          </p:cNvPr>
          <p:cNvPicPr preferRelativeResize="0"/>
          <p:nvPr/>
        </p:nvPicPr>
        <p:blipFill>
          <a:blip r:embed="rId3" cstate="print">
            <a:alphaModFix/>
          </a:blip>
          <a:stretch>
            <a:fillRect/>
          </a:stretch>
        </p:blipFill>
        <p:spPr>
          <a:xfrm>
            <a:off x="9529700" y="4877733"/>
            <a:ext cx="2758699" cy="2758699"/>
          </a:xfrm>
          <a:prstGeom prst="rect">
            <a:avLst/>
          </a:prstGeom>
          <a:noFill/>
          <a:ln>
            <a:noFill/>
          </a:ln>
        </p:spPr>
      </p:pic>
      <p:sp>
        <p:nvSpPr>
          <p:cNvPr id="10" name="Slide Number Placeholder 8">
            <a:extLst>
              <a:ext uri="{FF2B5EF4-FFF2-40B4-BE49-F238E27FC236}">
                <a16:creationId xmlns:a16="http://schemas.microsoft.com/office/drawing/2014/main" xmlns="" id="{0850E418-B52F-401E-8B61-20D0FCF31AD8}"/>
              </a:ext>
            </a:extLst>
          </p:cNvPr>
          <p:cNvSpPr>
            <a:spLocks noGrp="1"/>
          </p:cNvSpPr>
          <p:nvPr>
            <p:ph type="sldNum" sz="quarter" idx="12"/>
          </p:nvPr>
        </p:nvSpPr>
        <p:spPr>
          <a:xfrm>
            <a:off x="770283" y="6240987"/>
            <a:ext cx="665664" cy="365125"/>
          </a:xfrm>
        </p:spPr>
        <p:txBody>
          <a:bodyPr/>
          <a:lstStyle/>
          <a:p>
            <a:fld id="{EB4BE1A8-99A0-BE4B-B404-CE990ED5FA0C}" type="slidenum">
              <a:rPr lang="en-US" smtClean="0"/>
              <a:pPr/>
              <a:t>5</a:t>
            </a:fld>
            <a:endParaRPr lang="en-US" dirty="0"/>
          </a:p>
        </p:txBody>
      </p:sp>
    </p:spTree>
    <p:extLst>
      <p:ext uri="{BB962C8B-B14F-4D97-AF65-F5344CB8AC3E}">
        <p14:creationId xmlns:p14="http://schemas.microsoft.com/office/powerpoint/2010/main" val="2902219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xmlns="" id="{781478D0-50EE-4472-A550-620AAB268124}"/>
              </a:ext>
            </a:extLst>
          </p:cNvPr>
          <p:cNvSpPr txBox="1">
            <a:spLocks/>
          </p:cNvSpPr>
          <p:nvPr/>
        </p:nvSpPr>
        <p:spPr>
          <a:xfrm>
            <a:off x="642163" y="243015"/>
            <a:ext cx="10515600" cy="447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i="1" dirty="0">
                <a:solidFill>
                  <a:prstClr val="black">
                    <a:lumMod val="50000"/>
                    <a:lumOff val="50000"/>
                  </a:prstClr>
                </a:solidFill>
                <a:latin typeface="Georgia" panose="02040502050405020303" pitchFamily="18" charset="0"/>
              </a:rPr>
              <a:t>ePREP Basics</a:t>
            </a:r>
          </a:p>
        </p:txBody>
      </p:sp>
      <p:cxnSp>
        <p:nvCxnSpPr>
          <p:cNvPr id="7" name="Shape 99">
            <a:extLst>
              <a:ext uri="{FF2B5EF4-FFF2-40B4-BE49-F238E27FC236}">
                <a16:creationId xmlns:a16="http://schemas.microsoft.com/office/drawing/2014/main" xmlns="" id="{BFBA1BC0-6D25-4BC2-BB84-DC13B54BC6EC}"/>
              </a:ext>
            </a:extLst>
          </p:cNvPr>
          <p:cNvCxnSpPr>
            <a:cxnSpLocks/>
          </p:cNvCxnSpPr>
          <p:nvPr/>
        </p:nvCxnSpPr>
        <p:spPr>
          <a:xfrm>
            <a:off x="7428488" y="1116701"/>
            <a:ext cx="4763512" cy="34906"/>
          </a:xfrm>
          <a:prstGeom prst="straightConnector1">
            <a:avLst/>
          </a:prstGeom>
          <a:noFill/>
          <a:ln w="28575" cap="flat" cmpd="sng">
            <a:solidFill>
              <a:srgbClr val="980000"/>
            </a:solidFill>
            <a:prstDash val="solid"/>
            <a:round/>
            <a:headEnd type="none" w="lg" len="lg"/>
            <a:tailEnd type="none" w="lg" len="lg"/>
          </a:ln>
        </p:spPr>
      </p:cxnSp>
      <p:sp>
        <p:nvSpPr>
          <p:cNvPr id="8" name="Title 1">
            <a:extLst>
              <a:ext uri="{FF2B5EF4-FFF2-40B4-BE49-F238E27FC236}">
                <a16:creationId xmlns:a16="http://schemas.microsoft.com/office/drawing/2014/main" xmlns="" id="{C8331621-A870-4CD0-BDD3-5899ADCABE41}"/>
              </a:ext>
            </a:extLst>
          </p:cNvPr>
          <p:cNvSpPr txBox="1">
            <a:spLocks/>
          </p:cNvSpPr>
          <p:nvPr/>
        </p:nvSpPr>
        <p:spPr>
          <a:xfrm>
            <a:off x="0" y="460387"/>
            <a:ext cx="7886700" cy="88661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Georgia"/>
                <a:ea typeface="Georgia"/>
                <a:cs typeface="Georgia"/>
                <a:sym typeface="Georgia"/>
              </a:rPr>
              <a:t>How does ePREP work?</a:t>
            </a:r>
            <a:endParaRPr lang="en-US" sz="4400" dirty="0"/>
          </a:p>
        </p:txBody>
      </p:sp>
      <p:sp>
        <p:nvSpPr>
          <p:cNvPr id="9" name="Content Placeholder 2">
            <a:extLst>
              <a:ext uri="{FF2B5EF4-FFF2-40B4-BE49-F238E27FC236}">
                <a16:creationId xmlns:a16="http://schemas.microsoft.com/office/drawing/2014/main" xmlns="" id="{BF12738C-1413-4526-A296-F91B78478275}"/>
              </a:ext>
            </a:extLst>
          </p:cNvPr>
          <p:cNvSpPr txBox="1">
            <a:spLocks/>
          </p:cNvSpPr>
          <p:nvPr/>
        </p:nvSpPr>
        <p:spPr>
          <a:xfrm>
            <a:off x="309716" y="1454574"/>
            <a:ext cx="11319387" cy="49978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Times New Roman" panose="02020603050405020304" pitchFamily="18" charset="0"/>
                <a:cs typeface="Times New Roman" panose="02020603050405020304" pitchFamily="18" charset="0"/>
              </a:rPr>
              <a:t>The DDA does not see this portion of the review</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Applications are then referred to DDA, based on the indication on the application that they are a DDA provider</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For review of the DDA specific information, The DDA reviewers will review provider information and make recommendations for additional information, denial or approval</a:t>
            </a:r>
          </a:p>
          <a:p>
            <a:pPr marL="0" indent="0">
              <a:buFont typeface="Arial" panose="020B0604020202020204" pitchFamily="34" charset="0"/>
              <a:buNone/>
            </a:pPr>
            <a:r>
              <a:rPr lang="en-US" dirty="0"/>
              <a:t>	</a:t>
            </a:r>
          </a:p>
        </p:txBody>
      </p:sp>
      <p:pic>
        <p:nvPicPr>
          <p:cNvPr id="6" name="Shape 71">
            <a:extLst>
              <a:ext uri="{FF2B5EF4-FFF2-40B4-BE49-F238E27FC236}">
                <a16:creationId xmlns:a16="http://schemas.microsoft.com/office/drawing/2014/main" xmlns="" id="{4BAAC062-7E94-4B33-A69D-38561AA0E19B}"/>
              </a:ext>
            </a:extLst>
          </p:cNvPr>
          <p:cNvPicPr preferRelativeResize="0"/>
          <p:nvPr/>
        </p:nvPicPr>
        <p:blipFill>
          <a:blip r:embed="rId3" cstate="print">
            <a:alphaModFix/>
          </a:blip>
          <a:stretch>
            <a:fillRect/>
          </a:stretch>
        </p:blipFill>
        <p:spPr>
          <a:xfrm>
            <a:off x="9529700" y="4877733"/>
            <a:ext cx="2758699" cy="2758699"/>
          </a:xfrm>
          <a:prstGeom prst="rect">
            <a:avLst/>
          </a:prstGeom>
          <a:noFill/>
          <a:ln>
            <a:noFill/>
          </a:ln>
        </p:spPr>
      </p:pic>
      <p:sp>
        <p:nvSpPr>
          <p:cNvPr id="10" name="Slide Number Placeholder 8">
            <a:extLst>
              <a:ext uri="{FF2B5EF4-FFF2-40B4-BE49-F238E27FC236}">
                <a16:creationId xmlns:a16="http://schemas.microsoft.com/office/drawing/2014/main" xmlns="" id="{0850E418-B52F-401E-8B61-20D0FCF31AD8}"/>
              </a:ext>
            </a:extLst>
          </p:cNvPr>
          <p:cNvSpPr>
            <a:spLocks noGrp="1"/>
          </p:cNvSpPr>
          <p:nvPr>
            <p:ph type="sldNum" sz="quarter" idx="12"/>
          </p:nvPr>
        </p:nvSpPr>
        <p:spPr>
          <a:xfrm>
            <a:off x="770283" y="6240987"/>
            <a:ext cx="665664" cy="365125"/>
          </a:xfrm>
        </p:spPr>
        <p:txBody>
          <a:bodyPr/>
          <a:lstStyle/>
          <a:p>
            <a:fld id="{EB4BE1A8-99A0-BE4B-B404-CE990ED5FA0C}" type="slidenum">
              <a:rPr lang="en-US" smtClean="0"/>
              <a:pPr/>
              <a:t>6</a:t>
            </a:fld>
            <a:endParaRPr lang="en-US" dirty="0"/>
          </a:p>
        </p:txBody>
      </p:sp>
    </p:spTree>
    <p:extLst>
      <p:ext uri="{BB962C8B-B14F-4D97-AF65-F5344CB8AC3E}">
        <p14:creationId xmlns:p14="http://schemas.microsoft.com/office/powerpoint/2010/main" val="2602323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xmlns="" id="{781478D0-50EE-4472-A550-620AAB268124}"/>
              </a:ext>
            </a:extLst>
          </p:cNvPr>
          <p:cNvSpPr txBox="1">
            <a:spLocks/>
          </p:cNvSpPr>
          <p:nvPr/>
        </p:nvSpPr>
        <p:spPr>
          <a:xfrm>
            <a:off x="664286" y="276959"/>
            <a:ext cx="10515600" cy="447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i="1" dirty="0">
                <a:solidFill>
                  <a:prstClr val="black">
                    <a:lumMod val="50000"/>
                    <a:lumOff val="50000"/>
                  </a:prstClr>
                </a:solidFill>
                <a:latin typeface="Georgia" panose="02040502050405020303" pitchFamily="18" charset="0"/>
              </a:rPr>
              <a:t>ePREP Basics</a:t>
            </a:r>
          </a:p>
        </p:txBody>
      </p:sp>
      <p:cxnSp>
        <p:nvCxnSpPr>
          <p:cNvPr id="7" name="Shape 99">
            <a:extLst>
              <a:ext uri="{FF2B5EF4-FFF2-40B4-BE49-F238E27FC236}">
                <a16:creationId xmlns:a16="http://schemas.microsoft.com/office/drawing/2014/main" xmlns="" id="{BFBA1BC0-6D25-4BC2-BB84-DC13B54BC6EC}"/>
              </a:ext>
            </a:extLst>
          </p:cNvPr>
          <p:cNvCxnSpPr>
            <a:cxnSpLocks/>
          </p:cNvCxnSpPr>
          <p:nvPr/>
        </p:nvCxnSpPr>
        <p:spPr>
          <a:xfrm>
            <a:off x="7295753" y="986590"/>
            <a:ext cx="4763512" cy="34906"/>
          </a:xfrm>
          <a:prstGeom prst="straightConnector1">
            <a:avLst/>
          </a:prstGeom>
          <a:noFill/>
          <a:ln w="28575" cap="flat" cmpd="sng">
            <a:solidFill>
              <a:srgbClr val="980000"/>
            </a:solidFill>
            <a:prstDash val="solid"/>
            <a:round/>
            <a:headEnd type="none" w="lg" len="lg"/>
            <a:tailEnd type="none" w="lg" len="lg"/>
          </a:ln>
        </p:spPr>
      </p:cxnSp>
      <p:sp>
        <p:nvSpPr>
          <p:cNvPr id="8" name="Title 1">
            <a:extLst>
              <a:ext uri="{FF2B5EF4-FFF2-40B4-BE49-F238E27FC236}">
                <a16:creationId xmlns:a16="http://schemas.microsoft.com/office/drawing/2014/main" xmlns="" id="{C8331621-A870-4CD0-BDD3-5899ADCABE41}"/>
              </a:ext>
            </a:extLst>
          </p:cNvPr>
          <p:cNvSpPr txBox="1">
            <a:spLocks/>
          </p:cNvSpPr>
          <p:nvPr/>
        </p:nvSpPr>
        <p:spPr>
          <a:xfrm>
            <a:off x="0" y="401611"/>
            <a:ext cx="7886700" cy="88661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latin typeface="Georgia"/>
                <a:ea typeface="Georgia"/>
                <a:cs typeface="Georgia"/>
                <a:sym typeface="Georgia"/>
              </a:rPr>
              <a:t>How does ePREP work?</a:t>
            </a:r>
            <a:endParaRPr lang="en-US" sz="4000" dirty="0"/>
          </a:p>
        </p:txBody>
      </p:sp>
      <p:sp>
        <p:nvSpPr>
          <p:cNvPr id="9" name="Content Placeholder 2">
            <a:extLst>
              <a:ext uri="{FF2B5EF4-FFF2-40B4-BE49-F238E27FC236}">
                <a16:creationId xmlns:a16="http://schemas.microsoft.com/office/drawing/2014/main" xmlns="" id="{BF12738C-1413-4526-A296-F91B78478275}"/>
              </a:ext>
            </a:extLst>
          </p:cNvPr>
          <p:cNvSpPr txBox="1">
            <a:spLocks/>
          </p:cNvSpPr>
          <p:nvPr/>
        </p:nvSpPr>
        <p:spPr>
          <a:xfrm>
            <a:off x="664286" y="1626378"/>
            <a:ext cx="11061289" cy="45862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en-US" dirty="0">
                <a:latin typeface="Times New Roman" panose="02020603050405020304" pitchFamily="18" charset="0"/>
                <a:cs typeface="Times New Roman" panose="02020603050405020304" pitchFamily="18" charset="0"/>
              </a:rPr>
              <a:t>Based on the DDA review, an application may be returned to a provider for additional information or referred to the Medicaid Moderate Risk Team for a site Visit</a:t>
            </a:r>
          </a:p>
          <a:p>
            <a:pPr>
              <a:lnSpc>
                <a:spcPct val="120000"/>
              </a:lnSpc>
            </a:pPr>
            <a:r>
              <a:rPr lang="en-US" dirty="0">
                <a:latin typeface="Times New Roman" panose="02020603050405020304" pitchFamily="18" charset="0"/>
                <a:cs typeface="Times New Roman" panose="02020603050405020304" pitchFamily="18" charset="0"/>
              </a:rPr>
              <a:t>The ePREP system is designed to process applications in a linear way</a:t>
            </a:r>
          </a:p>
          <a:p>
            <a:pPr>
              <a:lnSpc>
                <a:spcPct val="120000"/>
              </a:lnSpc>
            </a:pPr>
            <a:r>
              <a:rPr lang="en-US" dirty="0">
                <a:latin typeface="Times New Roman" panose="02020603050405020304" pitchFamily="18" charset="0"/>
                <a:cs typeface="Times New Roman" panose="02020603050405020304" pitchFamily="18" charset="0"/>
              </a:rPr>
              <a:t> An application can only undergo one part of the review process at a time, events do not occur simultaneously in </a:t>
            </a:r>
            <a:r>
              <a:rPr lang="en-US" dirty="0" err="1">
                <a:latin typeface="Times New Roman" panose="02020603050405020304" pitchFamily="18" charset="0"/>
                <a:cs typeface="Times New Roman" panose="02020603050405020304" pitchFamily="18" charset="0"/>
              </a:rPr>
              <a:t>ePREP</a:t>
            </a:r>
            <a:r>
              <a:rPr lang="en-US" dirty="0">
                <a:latin typeface="Times New Roman" panose="02020603050405020304" pitchFamily="18" charset="0"/>
                <a:cs typeface="Times New Roman" panose="02020603050405020304" pitchFamily="18" charset="0"/>
              </a:rPr>
              <a:t>	</a:t>
            </a:r>
          </a:p>
        </p:txBody>
      </p:sp>
      <p:pic>
        <p:nvPicPr>
          <p:cNvPr id="6" name="Shape 71">
            <a:extLst>
              <a:ext uri="{FF2B5EF4-FFF2-40B4-BE49-F238E27FC236}">
                <a16:creationId xmlns:a16="http://schemas.microsoft.com/office/drawing/2014/main" xmlns="" id="{4BAAC062-7E94-4B33-A69D-38561AA0E19B}"/>
              </a:ext>
            </a:extLst>
          </p:cNvPr>
          <p:cNvPicPr preferRelativeResize="0"/>
          <p:nvPr/>
        </p:nvPicPr>
        <p:blipFill>
          <a:blip r:embed="rId3" cstate="print">
            <a:alphaModFix/>
          </a:blip>
          <a:stretch>
            <a:fillRect/>
          </a:stretch>
        </p:blipFill>
        <p:spPr>
          <a:xfrm>
            <a:off x="9529700" y="4877733"/>
            <a:ext cx="2758699" cy="2758699"/>
          </a:xfrm>
          <a:prstGeom prst="rect">
            <a:avLst/>
          </a:prstGeom>
          <a:noFill/>
          <a:ln>
            <a:noFill/>
          </a:ln>
        </p:spPr>
      </p:pic>
      <p:sp>
        <p:nvSpPr>
          <p:cNvPr id="10" name="Slide Number Placeholder 8">
            <a:extLst>
              <a:ext uri="{FF2B5EF4-FFF2-40B4-BE49-F238E27FC236}">
                <a16:creationId xmlns:a16="http://schemas.microsoft.com/office/drawing/2014/main" xmlns="" id="{752A73B6-46D8-4127-B3C8-E80194A0D292}"/>
              </a:ext>
            </a:extLst>
          </p:cNvPr>
          <p:cNvSpPr>
            <a:spLocks noGrp="1"/>
          </p:cNvSpPr>
          <p:nvPr>
            <p:ph type="sldNum" sz="quarter" idx="12"/>
          </p:nvPr>
        </p:nvSpPr>
        <p:spPr>
          <a:xfrm>
            <a:off x="770283" y="6240987"/>
            <a:ext cx="665664" cy="365125"/>
          </a:xfrm>
        </p:spPr>
        <p:txBody>
          <a:bodyPr/>
          <a:lstStyle/>
          <a:p>
            <a:fld id="{EB4BE1A8-99A0-BE4B-B404-CE990ED5FA0C}" type="slidenum">
              <a:rPr lang="en-US" smtClean="0"/>
              <a:pPr/>
              <a:t>7</a:t>
            </a:fld>
            <a:endParaRPr lang="en-US" dirty="0"/>
          </a:p>
        </p:txBody>
      </p:sp>
    </p:spTree>
    <p:extLst>
      <p:ext uri="{BB962C8B-B14F-4D97-AF65-F5344CB8AC3E}">
        <p14:creationId xmlns:p14="http://schemas.microsoft.com/office/powerpoint/2010/main" val="1413532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xmlns="" id="{781478D0-50EE-4472-A550-620AAB268124}"/>
              </a:ext>
            </a:extLst>
          </p:cNvPr>
          <p:cNvSpPr txBox="1">
            <a:spLocks/>
          </p:cNvSpPr>
          <p:nvPr/>
        </p:nvSpPr>
        <p:spPr>
          <a:xfrm>
            <a:off x="664286" y="276959"/>
            <a:ext cx="10515600" cy="447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i="1" dirty="0">
                <a:solidFill>
                  <a:prstClr val="black">
                    <a:lumMod val="50000"/>
                    <a:lumOff val="50000"/>
                  </a:prstClr>
                </a:solidFill>
                <a:latin typeface="Georgia" panose="02040502050405020303" pitchFamily="18" charset="0"/>
              </a:rPr>
              <a:t>ePREP Basics</a:t>
            </a:r>
          </a:p>
        </p:txBody>
      </p:sp>
      <p:cxnSp>
        <p:nvCxnSpPr>
          <p:cNvPr id="7" name="Shape 99">
            <a:extLst>
              <a:ext uri="{FF2B5EF4-FFF2-40B4-BE49-F238E27FC236}">
                <a16:creationId xmlns:a16="http://schemas.microsoft.com/office/drawing/2014/main" xmlns="" id="{BFBA1BC0-6D25-4BC2-BB84-DC13B54BC6EC}"/>
              </a:ext>
            </a:extLst>
          </p:cNvPr>
          <p:cNvCxnSpPr>
            <a:cxnSpLocks/>
          </p:cNvCxnSpPr>
          <p:nvPr/>
        </p:nvCxnSpPr>
        <p:spPr>
          <a:xfrm>
            <a:off x="7295753" y="986590"/>
            <a:ext cx="4763512" cy="34906"/>
          </a:xfrm>
          <a:prstGeom prst="straightConnector1">
            <a:avLst/>
          </a:prstGeom>
          <a:noFill/>
          <a:ln w="28575" cap="flat" cmpd="sng">
            <a:solidFill>
              <a:srgbClr val="980000"/>
            </a:solidFill>
            <a:prstDash val="solid"/>
            <a:round/>
            <a:headEnd type="none" w="lg" len="lg"/>
            <a:tailEnd type="none" w="lg" len="lg"/>
          </a:ln>
        </p:spPr>
      </p:cxnSp>
      <p:sp>
        <p:nvSpPr>
          <p:cNvPr id="8" name="Title 1">
            <a:extLst>
              <a:ext uri="{FF2B5EF4-FFF2-40B4-BE49-F238E27FC236}">
                <a16:creationId xmlns:a16="http://schemas.microsoft.com/office/drawing/2014/main" xmlns="" id="{C8331621-A870-4CD0-BDD3-5899ADCABE41}"/>
              </a:ext>
            </a:extLst>
          </p:cNvPr>
          <p:cNvSpPr txBox="1">
            <a:spLocks/>
          </p:cNvSpPr>
          <p:nvPr/>
        </p:nvSpPr>
        <p:spPr>
          <a:xfrm>
            <a:off x="0" y="401611"/>
            <a:ext cx="7886700" cy="88661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latin typeface="Georgia"/>
                <a:ea typeface="Georgia"/>
                <a:cs typeface="Georgia"/>
                <a:sym typeface="Georgia"/>
              </a:rPr>
              <a:t>How does ePREP work?</a:t>
            </a:r>
            <a:endParaRPr lang="en-US" sz="4000" dirty="0"/>
          </a:p>
        </p:txBody>
      </p:sp>
      <p:sp>
        <p:nvSpPr>
          <p:cNvPr id="9" name="Content Placeholder 2">
            <a:extLst>
              <a:ext uri="{FF2B5EF4-FFF2-40B4-BE49-F238E27FC236}">
                <a16:creationId xmlns:a16="http://schemas.microsoft.com/office/drawing/2014/main" xmlns="" id="{BF12738C-1413-4526-A296-F91B78478275}"/>
              </a:ext>
            </a:extLst>
          </p:cNvPr>
          <p:cNvSpPr txBox="1">
            <a:spLocks/>
          </p:cNvSpPr>
          <p:nvPr/>
        </p:nvSpPr>
        <p:spPr>
          <a:xfrm>
            <a:off x="545692" y="1412881"/>
            <a:ext cx="11068663" cy="4458529"/>
          </a:xfrm>
          <a:prstGeom prst="rect">
            <a:avLst/>
          </a:prstGeom>
        </p:spPr>
        <p:txBody>
          <a:bodyPr vert="horz" lIns="91440" tIns="45720" rIns="91440" bIns="45720" rtlCol="0">
            <a:normAutofit fontScale="4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en-US" sz="7000" dirty="0">
                <a:latin typeface="Times New Roman" panose="02020603050405020304" pitchFamily="18" charset="0"/>
                <a:cs typeface="Times New Roman" panose="02020603050405020304" pitchFamily="18" charset="0"/>
              </a:rPr>
              <a:t>For example, if an application has been sent back to a provider for more information, all review processing ceases until the provider returns the application</a:t>
            </a:r>
          </a:p>
          <a:p>
            <a:pPr>
              <a:lnSpc>
                <a:spcPct val="120000"/>
              </a:lnSpc>
            </a:pPr>
            <a:endParaRPr lang="en-US" sz="7000" dirty="0">
              <a:latin typeface="Times New Roman" panose="02020603050405020304" pitchFamily="18" charset="0"/>
              <a:cs typeface="Times New Roman" panose="02020603050405020304" pitchFamily="18" charset="0"/>
            </a:endParaRPr>
          </a:p>
          <a:p>
            <a:pPr>
              <a:lnSpc>
                <a:spcPct val="120000"/>
              </a:lnSpc>
            </a:pPr>
            <a:r>
              <a:rPr lang="en-US" sz="7000" dirty="0">
                <a:latin typeface="Times New Roman" panose="02020603050405020304" pitchFamily="18" charset="0"/>
                <a:cs typeface="Times New Roman" panose="02020603050405020304" pitchFamily="18" charset="0"/>
              </a:rPr>
              <a:t>Only a provider can input information on their </a:t>
            </a:r>
            <a:r>
              <a:rPr lang="en-US" sz="7000" dirty="0" err="1">
                <a:latin typeface="Times New Roman" panose="02020603050405020304" pitchFamily="18" charset="0"/>
                <a:cs typeface="Times New Roman" panose="02020603050405020304" pitchFamily="18" charset="0"/>
              </a:rPr>
              <a:t>ePREP</a:t>
            </a:r>
            <a:r>
              <a:rPr lang="en-US" sz="7000" dirty="0">
                <a:latin typeface="Times New Roman" panose="02020603050405020304" pitchFamily="18" charset="0"/>
                <a:cs typeface="Times New Roman" panose="02020603050405020304" pitchFamily="18" charset="0"/>
              </a:rPr>
              <a:t> application</a:t>
            </a:r>
          </a:p>
          <a:p>
            <a:pPr>
              <a:lnSpc>
                <a:spcPct val="120000"/>
              </a:lnSpc>
            </a:pPr>
            <a:endParaRPr lang="en-US" sz="7000" dirty="0">
              <a:latin typeface="Times New Roman" panose="02020603050405020304" pitchFamily="18" charset="0"/>
              <a:cs typeface="Times New Roman" panose="02020603050405020304" pitchFamily="18" charset="0"/>
            </a:endParaRPr>
          </a:p>
          <a:p>
            <a:pPr>
              <a:lnSpc>
                <a:spcPct val="120000"/>
              </a:lnSpc>
            </a:pPr>
            <a:r>
              <a:rPr lang="en-US" sz="7000" dirty="0">
                <a:latin typeface="Times New Roman" panose="02020603050405020304" pitchFamily="18" charset="0"/>
                <a:cs typeface="Times New Roman" panose="02020603050405020304" pitchFamily="18" charset="0"/>
              </a:rPr>
              <a:t> DDA cannot alter a provider application, make corrections or upload documents</a:t>
            </a:r>
          </a:p>
          <a:p>
            <a:pPr marL="0" indent="0">
              <a:buFont typeface="Arial" panose="020B0604020202020204" pitchFamily="34" charset="0"/>
              <a:buNone/>
            </a:pPr>
            <a:r>
              <a:rPr lang="en-US" dirty="0"/>
              <a:t>	</a:t>
            </a:r>
          </a:p>
        </p:txBody>
      </p:sp>
      <p:pic>
        <p:nvPicPr>
          <p:cNvPr id="6" name="Shape 71">
            <a:extLst>
              <a:ext uri="{FF2B5EF4-FFF2-40B4-BE49-F238E27FC236}">
                <a16:creationId xmlns:a16="http://schemas.microsoft.com/office/drawing/2014/main" xmlns="" id="{4BAAC062-7E94-4B33-A69D-38561AA0E19B}"/>
              </a:ext>
            </a:extLst>
          </p:cNvPr>
          <p:cNvPicPr preferRelativeResize="0"/>
          <p:nvPr/>
        </p:nvPicPr>
        <p:blipFill>
          <a:blip r:embed="rId3" cstate="print">
            <a:alphaModFix/>
          </a:blip>
          <a:stretch>
            <a:fillRect/>
          </a:stretch>
        </p:blipFill>
        <p:spPr>
          <a:xfrm>
            <a:off x="9529700" y="4877733"/>
            <a:ext cx="2758699" cy="2758699"/>
          </a:xfrm>
          <a:prstGeom prst="rect">
            <a:avLst/>
          </a:prstGeom>
          <a:noFill/>
          <a:ln>
            <a:noFill/>
          </a:ln>
        </p:spPr>
      </p:pic>
      <p:sp>
        <p:nvSpPr>
          <p:cNvPr id="10" name="Slide Number Placeholder 8">
            <a:extLst>
              <a:ext uri="{FF2B5EF4-FFF2-40B4-BE49-F238E27FC236}">
                <a16:creationId xmlns:a16="http://schemas.microsoft.com/office/drawing/2014/main" xmlns="" id="{752A73B6-46D8-4127-B3C8-E80194A0D292}"/>
              </a:ext>
            </a:extLst>
          </p:cNvPr>
          <p:cNvSpPr>
            <a:spLocks noGrp="1"/>
          </p:cNvSpPr>
          <p:nvPr>
            <p:ph type="sldNum" sz="quarter" idx="12"/>
          </p:nvPr>
        </p:nvSpPr>
        <p:spPr>
          <a:xfrm>
            <a:off x="770283" y="6240987"/>
            <a:ext cx="665664" cy="365125"/>
          </a:xfrm>
        </p:spPr>
        <p:txBody>
          <a:bodyPr/>
          <a:lstStyle/>
          <a:p>
            <a:fld id="{EB4BE1A8-99A0-BE4B-B404-CE990ED5FA0C}" type="slidenum">
              <a:rPr lang="en-US" smtClean="0"/>
              <a:pPr/>
              <a:t>8</a:t>
            </a:fld>
            <a:endParaRPr lang="en-US" dirty="0"/>
          </a:p>
        </p:txBody>
      </p:sp>
    </p:spTree>
    <p:extLst>
      <p:ext uri="{BB962C8B-B14F-4D97-AF65-F5344CB8AC3E}">
        <p14:creationId xmlns:p14="http://schemas.microsoft.com/office/powerpoint/2010/main" val="3837358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xmlns="" id="{781478D0-50EE-4472-A550-620AAB268124}"/>
              </a:ext>
            </a:extLst>
          </p:cNvPr>
          <p:cNvSpPr txBox="1">
            <a:spLocks/>
          </p:cNvSpPr>
          <p:nvPr/>
        </p:nvSpPr>
        <p:spPr>
          <a:xfrm>
            <a:off x="789647" y="475034"/>
            <a:ext cx="10515600" cy="447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i="1" dirty="0">
                <a:solidFill>
                  <a:prstClr val="black">
                    <a:lumMod val="50000"/>
                    <a:lumOff val="50000"/>
                  </a:prstClr>
                </a:solidFill>
                <a:latin typeface="Georgia" panose="02040502050405020303" pitchFamily="18" charset="0"/>
              </a:rPr>
              <a:t>ePREP Basics</a:t>
            </a:r>
          </a:p>
        </p:txBody>
      </p:sp>
      <p:cxnSp>
        <p:nvCxnSpPr>
          <p:cNvPr id="7" name="Shape 99">
            <a:extLst>
              <a:ext uri="{FF2B5EF4-FFF2-40B4-BE49-F238E27FC236}">
                <a16:creationId xmlns:a16="http://schemas.microsoft.com/office/drawing/2014/main" xmlns="" id="{BFBA1BC0-6D25-4BC2-BB84-DC13B54BC6EC}"/>
              </a:ext>
            </a:extLst>
          </p:cNvPr>
          <p:cNvCxnSpPr>
            <a:cxnSpLocks/>
          </p:cNvCxnSpPr>
          <p:nvPr/>
        </p:nvCxnSpPr>
        <p:spPr>
          <a:xfrm>
            <a:off x="7428488" y="1116701"/>
            <a:ext cx="4763512" cy="34906"/>
          </a:xfrm>
          <a:prstGeom prst="straightConnector1">
            <a:avLst/>
          </a:prstGeom>
          <a:noFill/>
          <a:ln w="28575" cap="flat" cmpd="sng">
            <a:solidFill>
              <a:srgbClr val="980000"/>
            </a:solidFill>
            <a:prstDash val="solid"/>
            <a:round/>
            <a:headEnd type="none" w="lg" len="lg"/>
            <a:tailEnd type="none" w="lg" len="lg"/>
          </a:ln>
        </p:spPr>
      </p:cxnSp>
      <p:sp>
        <p:nvSpPr>
          <p:cNvPr id="8" name="Title 1">
            <a:extLst>
              <a:ext uri="{FF2B5EF4-FFF2-40B4-BE49-F238E27FC236}">
                <a16:creationId xmlns:a16="http://schemas.microsoft.com/office/drawing/2014/main" xmlns="" id="{C8331621-A870-4CD0-BDD3-5899ADCABE41}"/>
              </a:ext>
            </a:extLst>
          </p:cNvPr>
          <p:cNvSpPr txBox="1">
            <a:spLocks/>
          </p:cNvSpPr>
          <p:nvPr/>
        </p:nvSpPr>
        <p:spPr>
          <a:xfrm>
            <a:off x="0" y="576396"/>
            <a:ext cx="7886700" cy="88661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Georgia"/>
                <a:ea typeface="Georgia"/>
                <a:cs typeface="Georgia"/>
                <a:sym typeface="Georgia"/>
              </a:rPr>
              <a:t>Assigning MA Numbers</a:t>
            </a:r>
            <a:endParaRPr lang="en-US" sz="4400" dirty="0"/>
          </a:p>
        </p:txBody>
      </p:sp>
      <p:sp>
        <p:nvSpPr>
          <p:cNvPr id="9" name="Content Placeholder 2">
            <a:extLst>
              <a:ext uri="{FF2B5EF4-FFF2-40B4-BE49-F238E27FC236}">
                <a16:creationId xmlns:a16="http://schemas.microsoft.com/office/drawing/2014/main" xmlns="" id="{BF12738C-1413-4526-A296-F91B78478275}"/>
              </a:ext>
            </a:extLst>
          </p:cNvPr>
          <p:cNvSpPr txBox="1">
            <a:spLocks/>
          </p:cNvSpPr>
          <p:nvPr/>
        </p:nvSpPr>
        <p:spPr>
          <a:xfrm>
            <a:off x="851120" y="1463014"/>
            <a:ext cx="10515600" cy="46038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Times New Roman" panose="02020603050405020304" pitchFamily="18" charset="0"/>
                <a:cs typeface="Times New Roman" panose="02020603050405020304" pitchFamily="18" charset="0"/>
              </a:rPr>
              <a:t>After an application has completed the DDA review process and the Moderate Risk Site Visit team, and receives a recommendation of enrollment for both, a unique Base MA number is issued</a:t>
            </a:r>
          </a:p>
          <a:p>
            <a:pPr lvl="1"/>
            <a:r>
              <a:rPr lang="en-US" sz="2800" dirty="0">
                <a:latin typeface="Times New Roman" panose="02020603050405020304" pitchFamily="18" charset="0"/>
                <a:cs typeface="Times New Roman" panose="02020603050405020304" pitchFamily="18" charset="0"/>
              </a:rPr>
              <a:t>Existing providers, that are already billing in PCIS2, must retain the MA number for use when DDA moves to the LTSS platform for direct pay billing</a:t>
            </a:r>
          </a:p>
          <a:p>
            <a:pPr lvl="1"/>
            <a:r>
              <a:rPr lang="en-US" sz="2800" dirty="0">
                <a:latin typeface="Times New Roman" panose="02020603050405020304" pitchFamily="18" charset="0"/>
                <a:cs typeface="Times New Roman" panose="02020603050405020304" pitchFamily="18" charset="0"/>
              </a:rPr>
              <a:t>New providers, that are receiving their first MA number for DDA billing, will need to contact their regional provider relations office to be entered into PCIS2 for current billing. They will then enter a new application in </a:t>
            </a:r>
            <a:r>
              <a:rPr lang="en-US" sz="2800" dirty="0" err="1">
                <a:latin typeface="Times New Roman" panose="02020603050405020304" pitchFamily="18" charset="0"/>
                <a:cs typeface="Times New Roman" panose="02020603050405020304" pitchFamily="18" charset="0"/>
              </a:rPr>
              <a:t>ePREP</a:t>
            </a:r>
            <a:r>
              <a:rPr lang="en-US" sz="2800" dirty="0">
                <a:latin typeface="Times New Roman" panose="02020603050405020304" pitchFamily="18" charset="0"/>
                <a:cs typeface="Times New Roman" panose="02020603050405020304" pitchFamily="18" charset="0"/>
              </a:rPr>
              <a:t> for their second Base MA number for future LTSS, direct pay billing</a:t>
            </a:r>
          </a:p>
        </p:txBody>
      </p:sp>
      <p:pic>
        <p:nvPicPr>
          <p:cNvPr id="6" name="Shape 71">
            <a:extLst>
              <a:ext uri="{FF2B5EF4-FFF2-40B4-BE49-F238E27FC236}">
                <a16:creationId xmlns:a16="http://schemas.microsoft.com/office/drawing/2014/main" xmlns="" id="{4BAAC062-7E94-4B33-A69D-38561AA0E19B}"/>
              </a:ext>
            </a:extLst>
          </p:cNvPr>
          <p:cNvPicPr preferRelativeResize="0"/>
          <p:nvPr/>
        </p:nvPicPr>
        <p:blipFill>
          <a:blip r:embed="rId3" cstate="print">
            <a:alphaModFix/>
          </a:blip>
          <a:stretch>
            <a:fillRect/>
          </a:stretch>
        </p:blipFill>
        <p:spPr>
          <a:xfrm>
            <a:off x="9529700" y="4877733"/>
            <a:ext cx="2758699" cy="2758699"/>
          </a:xfrm>
          <a:prstGeom prst="rect">
            <a:avLst/>
          </a:prstGeom>
          <a:noFill/>
          <a:ln>
            <a:noFill/>
          </a:ln>
        </p:spPr>
      </p:pic>
      <p:sp>
        <p:nvSpPr>
          <p:cNvPr id="10" name="Slide Number Placeholder 8">
            <a:extLst>
              <a:ext uri="{FF2B5EF4-FFF2-40B4-BE49-F238E27FC236}">
                <a16:creationId xmlns:a16="http://schemas.microsoft.com/office/drawing/2014/main" xmlns="" id="{36E42532-D486-4CED-893A-D640D8F07346}"/>
              </a:ext>
            </a:extLst>
          </p:cNvPr>
          <p:cNvSpPr>
            <a:spLocks noGrp="1"/>
          </p:cNvSpPr>
          <p:nvPr>
            <p:ph type="sldNum" sz="quarter" idx="12"/>
          </p:nvPr>
        </p:nvSpPr>
        <p:spPr>
          <a:xfrm>
            <a:off x="770283" y="6240987"/>
            <a:ext cx="665664" cy="365125"/>
          </a:xfrm>
        </p:spPr>
        <p:txBody>
          <a:bodyPr/>
          <a:lstStyle/>
          <a:p>
            <a:fld id="{EB4BE1A8-99A0-BE4B-B404-CE990ED5FA0C}" type="slidenum">
              <a:rPr lang="en-US" smtClean="0"/>
              <a:pPr/>
              <a:t>9</a:t>
            </a:fld>
            <a:endParaRPr lang="en-US" dirty="0"/>
          </a:p>
        </p:txBody>
      </p:sp>
    </p:spTree>
    <p:extLst>
      <p:ext uri="{BB962C8B-B14F-4D97-AF65-F5344CB8AC3E}">
        <p14:creationId xmlns:p14="http://schemas.microsoft.com/office/powerpoint/2010/main" val="16233890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00AE20617EFFE49AB2E56405D231937" ma:contentTypeVersion="11" ma:contentTypeDescription="Create a new document." ma:contentTypeScope="" ma:versionID="0da0ce335292d04bdf4e2061b19af53b">
  <xsd:schema xmlns:xsd="http://www.w3.org/2001/XMLSchema" xmlns:xs="http://www.w3.org/2001/XMLSchema" xmlns:p="http://schemas.microsoft.com/office/2006/metadata/properties" xmlns:ns1="http://schemas.microsoft.com/sharepoint/v3" targetNamespace="http://schemas.microsoft.com/office/2006/metadata/properties" ma:root="true" ma:fieldsID="29f8a7ee62ec5a0ae4d6004028b8cf6e"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ma:readOnly="fals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C7A85A-8A50-4675-8D10-8BC8D72692F3}"/>
</file>

<file path=customXml/itemProps2.xml><?xml version="1.0" encoding="utf-8"?>
<ds:datastoreItem xmlns:ds="http://schemas.openxmlformats.org/officeDocument/2006/customXml" ds:itemID="{DE2CD358-D2EB-4D25-9C5F-89B136FC0619}"/>
</file>

<file path=customXml/itemProps3.xml><?xml version="1.0" encoding="utf-8"?>
<ds:datastoreItem xmlns:ds="http://schemas.openxmlformats.org/officeDocument/2006/customXml" ds:itemID="{9B938147-3449-4580-9148-58246C2A4595}"/>
</file>

<file path=docProps/app.xml><?xml version="1.0" encoding="utf-8"?>
<Properties xmlns="http://schemas.openxmlformats.org/officeDocument/2006/extended-properties" xmlns:vt="http://schemas.openxmlformats.org/officeDocument/2006/docPropsVTypes">
  <TotalTime>32556</TotalTime>
  <Words>984</Words>
  <Application>Microsoft Office PowerPoint</Application>
  <PresentationFormat>Widescreen</PresentationFormat>
  <Paragraphs>148</Paragraphs>
  <Slides>15</Slides>
  <Notes>15</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15</vt:i4>
      </vt:variant>
    </vt:vector>
  </HeadingPairs>
  <TitlesOfParts>
    <vt:vector size="23" baseType="lpstr">
      <vt:lpstr>Arial</vt:lpstr>
      <vt:lpstr>Calibri</vt:lpstr>
      <vt:lpstr>Calibri Light</vt:lpstr>
      <vt:lpstr>Georgia</vt:lpstr>
      <vt:lpstr>Times New Roman</vt:lpstr>
      <vt:lpstr>Office Theme</vt:lpstr>
      <vt:lpstr>2_Office Theme</vt:lpstr>
      <vt:lpstr>1_Office Theme</vt:lpstr>
      <vt:lpstr>Developmental Disabilities Administration    ePREP Overview Provider  Questions and Answers  </vt:lpstr>
      <vt:lpstr>What is ePREP?</vt:lpstr>
      <vt:lpstr>Who Manages ePREP</vt:lpstr>
      <vt:lpstr>Benefits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Contact</vt:lpstr>
      <vt:lpstr>PowerPoint Presentation</vt:lpstr>
    </vt:vector>
  </TitlesOfParts>
  <Company>State of Maryland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DDA RO PCP Training</dc:subject>
  <dc:creator>Kristina Hall;Rhonda Workman</dc:creator>
  <cp:lastModifiedBy>Peter DeFries</cp:lastModifiedBy>
  <cp:revision>839</cp:revision>
  <cp:lastPrinted>2019-04-09T13:13:16Z</cp:lastPrinted>
  <dcterms:created xsi:type="dcterms:W3CDTF">2018-05-09T15:46:02Z</dcterms:created>
  <dcterms:modified xsi:type="dcterms:W3CDTF">2019-11-15T21:01:31Z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0x010100100AE20617EFFE49AB2E56405D231937</vt:lpwstr>
  </property>
</Properties>
</file>