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s/slide14.xml" ContentType="application/vnd.openxmlformats-officedocument.presentationml.slide+xml"/>
  <Override PartName="/ppt/slides/slide32.xml" ContentType="application/vnd.openxmlformats-officedocument.presentationml.slide+xml"/>
  <Override PartName="/ppt/slides/slide31.xml" ContentType="application/vnd.openxmlformats-officedocument.presentationml.slide+xml"/>
  <Override PartName="/ppt/slides/slide30.xml" ContentType="application/vnd.openxmlformats-officedocument.presentationml.slide+xml"/>
  <Override PartName="/ppt/slides/slide29.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9.xml" ContentType="application/vnd.openxmlformats-officedocument.presentationml.slide+xml"/>
  <Override PartName="/ppt/slides/slide38.xml" ContentType="application/vnd.openxmlformats-officedocument.presentationml.slide+xml"/>
  <Override PartName="/ppt/slides/slide37.xml" ContentType="application/vnd.openxmlformats-officedocument.presentationml.slide+xml"/>
  <Override PartName="/ppt/slides/slide36.xml" ContentType="application/vnd.openxmlformats-officedocument.presentationml.slide+xml"/>
  <Override PartName="/ppt/slides/slide28.xml" ContentType="application/vnd.openxmlformats-officedocument.presentationml.slide+xml"/>
  <Override PartName="/ppt/slides/slide27.xml" ContentType="application/vnd.openxmlformats-officedocument.presentationml.slide+xml"/>
  <Override PartName="/ppt/slides/slide26.xml" ContentType="application/vnd.openxmlformats-officedocument.presentationml.slide+xml"/>
  <Override PartName="/ppt/slides/slide18.xml" ContentType="application/vnd.openxmlformats-officedocument.presentationml.slide+xml"/>
  <Override PartName="/ppt/slides/slide17.xml" ContentType="application/vnd.openxmlformats-officedocument.presentationml.slide+xml"/>
  <Override PartName="/ppt/slides/slide16.xml" ContentType="application/vnd.openxmlformats-officedocument.presentationml.slide+xml"/>
  <Override PartName="/ppt/slides/slide15.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5.xml" ContentType="application/vnd.openxmlformats-officedocument.presentationml.slide+xml"/>
  <Override PartName="/ppt/slides/slide24.xml" ContentType="application/vnd.openxmlformats-officedocument.presentationml.slide+xml"/>
  <Override PartName="/ppt/slides/slide23.xml" ContentType="application/vnd.openxmlformats-officedocument.presentationml.slide+xml"/>
  <Override PartName="/ppt/slides/slide22.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5.xml" ContentType="application/vnd.openxmlformats-officedocument.presentationml.slide+xml"/>
  <Override PartName="/ppt/slides/slide4.xml" ContentType="application/vnd.openxmlformats-officedocument.presentationml.slide+xml"/>
  <Override PartName="/ppt/slides/slide3.xml" ContentType="application/vnd.openxmlformats-officedocument.presentationml.slide+xml"/>
  <Override PartName="/ppt/slides/slide2.xml" ContentType="application/vnd.openxmlformats-officedocument.presentationml.slide+xml"/>
  <Override PartName="/ppt/slides/slide13.xml" ContentType="application/vnd.openxmlformats-officedocument.presentationml.slide+xml"/>
  <Override PartName="/ppt/slides/slide6.xml" ContentType="application/vnd.openxmlformats-officedocument.presentationml.slide+xml"/>
  <Override PartName="/ppt/slides/slide1.xml" ContentType="application/vnd.openxmlformats-officedocument.presentationml.slide+xml"/>
  <Override PartName="/ppt/slides/slide8.xml" ContentType="application/vnd.openxmlformats-officedocument.presentationml.slide+xml"/>
  <Override PartName="/ppt/slides/slide43.xml" ContentType="application/vnd.openxmlformats-officedocument.presentationml.slide+xml"/>
  <Override PartName="/ppt/slides/slide12.xml" ContentType="application/vnd.openxmlformats-officedocument.presentationml.slide+xml"/>
  <Override PartName="/ppt/slides/slide7.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9.xml" ContentType="application/vnd.openxmlformats-officedocument.presentationml.slide+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9.xml" ContentType="application/vnd.openxmlformats-officedocument.presentationml.slideLayout+xml"/>
  <Override PartName="/ppt/slideLayouts/slideLayout8.xml" ContentType="application/vnd.openxmlformats-officedocument.presentationml.slideLayout+xml"/>
  <Override PartName="/ppt/slideLayouts/slideLayout7.xml" ContentType="application/vnd.openxmlformats-officedocument.presentationml.slideLayout+xml"/>
  <Override PartName="/ppt/slideLayouts/slideLayout6.xml" ContentType="application/vnd.openxmlformats-officedocument.presentationml.slideLayout+xml"/>
  <Override PartName="/ppt/slideLayouts/slideLayout5.xml" ContentType="application/vnd.openxmlformats-officedocument.presentationml.slideLayout+xml"/>
  <Override PartName="/ppt/slideLayouts/slideLayout4.xml" ContentType="application/vnd.openxmlformats-officedocument.presentationml.slideLayout+xml"/>
  <Override PartName="/ppt/slideLayouts/slideLayout3.xml" ContentType="application/vnd.openxmlformats-officedocument.presentationml.slideLayout+xml"/>
  <Override PartName="/ppt/slideLayouts/slideLayout2.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notesSlides/notesSlide2.xml" ContentType="application/vnd.openxmlformats-officedocument.presentationml.notesSlide+xml"/>
  <Override PartName="/ppt/notesSlides/notesSlide1.xml" ContentType="application/vnd.openxmlformats-officedocument.presentationml.notesSlide+xml"/>
  <Override PartName="/ppt/theme/theme1.xml" ContentType="application/vnd.openxmlformats-officedocument.theme+xml"/>
  <Override PartName="/ppt/notesMasters/notesMaster1.xml" ContentType="application/vnd.openxmlformats-officedocument.presentationml.notesMaster+xml"/>
  <Override PartName="/ppt/theme/theme2.xml" ContentType="application/vnd.openxmlformats-officedocument.theme+xml"/>
  <Override PartName="/ppt/tableStyles.xml" ContentType="application/vnd.openxmlformats-officedocument.presentationml.tableStyles+xml"/>
  <Override PartName="/ppt/presProps.xml" ContentType="application/vnd.openxmlformats-officedocument.presentationml.presProps+xml"/>
  <Override PartName="/ppt/viewProps.xml" ContentType="application/vnd.openxmlformats-officedocument.presentationml.viewProps+xml"/>
  <Override PartName="/docProps/core.xml" ContentType="application/vnd.openxmlformats-package.core-properties+xml"/>
  <Override PartName="/ppt/revisionInfo.xml" ContentType="application/vnd.ms-powerpoint.revisioninfo+xml"/>
  <Override PartName="/docProps/app.xml" ContentType="application/vnd.openxmlformats-officedocument.extended-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893" r:id="rId1"/>
  </p:sldMasterIdLst>
  <p:notesMasterIdLst>
    <p:notesMasterId r:id="rId45"/>
  </p:notesMasterIdLst>
  <p:sldIdLst>
    <p:sldId id="256" r:id="rId2"/>
    <p:sldId id="303" r:id="rId3"/>
    <p:sldId id="394" r:id="rId4"/>
    <p:sldId id="397" r:id="rId5"/>
    <p:sldId id="398" r:id="rId6"/>
    <p:sldId id="399" r:id="rId7"/>
    <p:sldId id="403" r:id="rId8"/>
    <p:sldId id="402" r:id="rId9"/>
    <p:sldId id="391" r:id="rId10"/>
    <p:sldId id="421" r:id="rId11"/>
    <p:sldId id="422" r:id="rId12"/>
    <p:sldId id="417" r:id="rId13"/>
    <p:sldId id="409" r:id="rId14"/>
    <p:sldId id="425" r:id="rId15"/>
    <p:sldId id="427" r:id="rId16"/>
    <p:sldId id="430" r:id="rId17"/>
    <p:sldId id="426" r:id="rId18"/>
    <p:sldId id="410" r:id="rId19"/>
    <p:sldId id="419" r:id="rId20"/>
    <p:sldId id="431" r:id="rId21"/>
    <p:sldId id="454" r:id="rId22"/>
    <p:sldId id="423" r:id="rId23"/>
    <p:sldId id="424" r:id="rId24"/>
    <p:sldId id="435" r:id="rId25"/>
    <p:sldId id="420" r:id="rId26"/>
    <p:sldId id="450" r:id="rId27"/>
    <p:sldId id="439" r:id="rId28"/>
    <p:sldId id="443" r:id="rId29"/>
    <p:sldId id="451" r:id="rId30"/>
    <p:sldId id="440" r:id="rId31"/>
    <p:sldId id="455" r:id="rId32"/>
    <p:sldId id="446" r:id="rId33"/>
    <p:sldId id="452" r:id="rId34"/>
    <p:sldId id="444" r:id="rId35"/>
    <p:sldId id="449" r:id="rId36"/>
    <p:sldId id="453" r:id="rId37"/>
    <p:sldId id="442" r:id="rId38"/>
    <p:sldId id="447" r:id="rId39"/>
    <p:sldId id="456" r:id="rId40"/>
    <p:sldId id="457" r:id="rId41"/>
    <p:sldId id="460" r:id="rId42"/>
    <p:sldId id="461" r:id="rId43"/>
    <p:sldId id="272" r:id="rId4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147" autoAdjust="0"/>
    <p:restoredTop sz="94434" autoAdjust="0"/>
  </p:normalViewPr>
  <p:slideViewPr>
    <p:cSldViewPr>
      <p:cViewPr varScale="1">
        <p:scale>
          <a:sx n="65" d="100"/>
          <a:sy n="65" d="100"/>
        </p:scale>
        <p:origin x="1554" y="72"/>
      </p:cViewPr>
      <p:guideLst>
        <p:guide orient="horz" pos="2160"/>
        <p:guide pos="2880"/>
      </p:guideLst>
    </p:cSldViewPr>
  </p:slideViewPr>
  <p:outlineViewPr>
    <p:cViewPr>
      <p:scale>
        <a:sx n="33" d="100"/>
        <a:sy n="33" d="100"/>
      </p:scale>
      <p:origin x="0" y="-55164"/>
    </p:cViewPr>
  </p:outlineViewPr>
  <p:notesTextViewPr>
    <p:cViewPr>
      <p:scale>
        <a:sx n="1" d="1"/>
        <a:sy n="1" d="1"/>
      </p:scale>
      <p:origin x="0" y="0"/>
    </p:cViewPr>
  </p:notesTextViewPr>
  <p:sorterViewPr>
    <p:cViewPr>
      <p:scale>
        <a:sx n="120" d="100"/>
        <a:sy n="120" d="100"/>
      </p:scale>
      <p:origin x="0" y="-9594"/>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viewProps" Target="viewProps.xml"/><Relationship Id="rId50" Type="http://schemas.microsoft.com/office/2015/10/relationships/revisionInfo" Target="revisionInfo.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notesMaster" Target="notesMasters/notesMaster1.xml"/><Relationship Id="rId53" Type="http://schemas.openxmlformats.org/officeDocument/2006/relationships/customXml" Target="../customXml/item3.xml"/><Relationship Id="rId5" Type="http://schemas.openxmlformats.org/officeDocument/2006/relationships/slide" Target="slides/slide4.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customXml" Target="../customXml/item2.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heme" Target="theme/theme1.xml"/><Relationship Id="rId8" Type="http://schemas.openxmlformats.org/officeDocument/2006/relationships/slide" Target="slides/slide7.xml"/><Relationship Id="rId51" Type="http://schemas.openxmlformats.org/officeDocument/2006/relationships/customXml" Target="../customXml/item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presProps" Target="presProps.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58B858E-FCD8-4ED7-BED2-9A033A14DA47}" type="datetimeFigureOut">
              <a:rPr lang="en-US" smtClean="0"/>
              <a:t>8/17/2017</a:t>
            </a:fld>
            <a:endParaRPr lang="en-US" dirty="0"/>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6F7FB66-5F89-47BC-8A1D-BCED48A2E1FB}" type="slidenum">
              <a:rPr lang="en-US" smtClean="0"/>
              <a:t>‹#›</a:t>
            </a:fld>
            <a:endParaRPr lang="en-US" dirty="0"/>
          </a:p>
        </p:txBody>
      </p:sp>
    </p:spTree>
    <p:extLst>
      <p:ext uri="{BB962C8B-B14F-4D97-AF65-F5344CB8AC3E}">
        <p14:creationId xmlns:p14="http://schemas.microsoft.com/office/powerpoint/2010/main" val="283589160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6F7FB66-5F89-47BC-8A1D-BCED48A2E1FB}" type="slidenum">
              <a:rPr lang="en-US" smtClean="0"/>
              <a:t>1</a:t>
            </a:fld>
            <a:endParaRPr lang="en-US" dirty="0"/>
          </a:p>
        </p:txBody>
      </p:sp>
    </p:spTree>
    <p:extLst>
      <p:ext uri="{BB962C8B-B14F-4D97-AF65-F5344CB8AC3E}">
        <p14:creationId xmlns:p14="http://schemas.microsoft.com/office/powerpoint/2010/main" val="335612783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7A03FA0-6605-4D88-A684-A415FB98B6F3}" type="slidenum">
              <a:rPr lang="en-US" smtClean="0"/>
              <a:t>41</a:t>
            </a:fld>
            <a:endParaRPr lang="en-US" dirty="0"/>
          </a:p>
        </p:txBody>
      </p:sp>
    </p:spTree>
    <p:extLst>
      <p:ext uri="{BB962C8B-B14F-4D97-AF65-F5344CB8AC3E}">
        <p14:creationId xmlns:p14="http://schemas.microsoft.com/office/powerpoint/2010/main" val="326414433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822960" y="758952"/>
            <a:ext cx="75438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825038" y="4455621"/>
            <a:ext cx="75438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CEE60C36-6753-4475-9E8D-F546C70CF749}" type="datetime1">
              <a:rPr lang="en-US" smtClean="0"/>
              <a:t>8/17/2017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EE088E80-DDED-4E0A-A7AA-A3FE6FA3F075}" type="slidenum">
              <a:rPr lang="en-US" smtClean="0"/>
              <a:t>‹#›</a:t>
            </a:fld>
            <a:endParaRPr lang="en-US" dirty="0"/>
          </a:p>
        </p:txBody>
      </p:sp>
      <p:cxnSp>
        <p:nvCxnSpPr>
          <p:cNvPr id="9" name="Straight Connector 8"/>
          <p:cNvCxnSpPr/>
          <p:nvPr/>
        </p:nvCxnSpPr>
        <p:spPr>
          <a:xfrm>
            <a:off x="905744" y="4343400"/>
            <a:ext cx="740664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8637466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99D8703-B7C7-4D13-B4A6-1F6224E080F8}" type="datetime1">
              <a:rPr lang="en-US" smtClean="0"/>
              <a:t>8/17/2017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EE088E80-DDED-4E0A-A7AA-A3FE6FA3F075}" type="slidenum">
              <a:rPr lang="en-US" smtClean="0"/>
              <a:t>‹#›</a:t>
            </a:fld>
            <a:endParaRPr lang="en-US" dirty="0"/>
          </a:p>
        </p:txBody>
      </p:sp>
    </p:spTree>
    <p:extLst>
      <p:ext uri="{BB962C8B-B14F-4D97-AF65-F5344CB8AC3E}">
        <p14:creationId xmlns:p14="http://schemas.microsoft.com/office/powerpoint/2010/main" val="7769374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6543675" y="414779"/>
            <a:ext cx="1971675" cy="5757421"/>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414779"/>
            <a:ext cx="5800725" cy="5757420"/>
          </a:xfrm>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19896C5-2CCD-4B2D-8724-6783E537D387}" type="datetime1">
              <a:rPr lang="en-US" smtClean="0"/>
              <a:t>8/17/2017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EE088E80-DDED-4E0A-A7AA-A3FE6FA3F075}" type="slidenum">
              <a:rPr lang="en-US" smtClean="0"/>
              <a:t>‹#›</a:t>
            </a:fld>
            <a:endParaRPr lang="en-US" dirty="0"/>
          </a:p>
        </p:txBody>
      </p:sp>
    </p:spTree>
    <p:extLst>
      <p:ext uri="{BB962C8B-B14F-4D97-AF65-F5344CB8AC3E}">
        <p14:creationId xmlns:p14="http://schemas.microsoft.com/office/powerpoint/2010/main" val="17006734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7D9AEAB-22C0-4A5D-92AA-21FE7D00C622}" type="datetime1">
              <a:rPr lang="en-US" smtClean="0"/>
              <a:t>8/17/2017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EE088E80-DDED-4E0A-A7AA-A3FE6FA3F075}" type="slidenum">
              <a:rPr lang="en-US" smtClean="0"/>
              <a:t>‹#›</a:t>
            </a:fld>
            <a:endParaRPr lang="en-US" dirty="0"/>
          </a:p>
        </p:txBody>
      </p:sp>
    </p:spTree>
    <p:extLst>
      <p:ext uri="{BB962C8B-B14F-4D97-AF65-F5344CB8AC3E}">
        <p14:creationId xmlns:p14="http://schemas.microsoft.com/office/powerpoint/2010/main" val="26367231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22960" y="758952"/>
            <a:ext cx="7543800" cy="3566160"/>
          </a:xfrm>
        </p:spPr>
        <p:txBody>
          <a:bodyPr anchor="b" anchorCtr="0">
            <a:normAutofit/>
          </a:bodyPr>
          <a:lstStyle>
            <a:lvl1pPr>
              <a:lnSpc>
                <a:spcPct val="85000"/>
              </a:lnSpc>
              <a:defRPr sz="8000" b="0">
                <a:solidFill>
                  <a:schemeClr val="tx1">
                    <a:lumMod val="85000"/>
                    <a:lumOff val="1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822960" y="4453128"/>
            <a:ext cx="75438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5B23180-A8E9-434C-9E58-BE7803009C76}" type="datetime1">
              <a:rPr lang="en-US" smtClean="0"/>
              <a:t>8/17/2017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EE088E80-DDED-4E0A-A7AA-A3FE6FA3F075}" type="slidenum">
              <a:rPr lang="en-US" smtClean="0"/>
              <a:t>‹#›</a:t>
            </a:fld>
            <a:endParaRPr lang="en-US" dirty="0"/>
          </a:p>
        </p:txBody>
      </p:sp>
      <p:cxnSp>
        <p:nvCxnSpPr>
          <p:cNvPr id="9" name="Straight Connector 8"/>
          <p:cNvCxnSpPr/>
          <p:nvPr/>
        </p:nvCxnSpPr>
        <p:spPr>
          <a:xfrm>
            <a:off x="905744" y="4343400"/>
            <a:ext cx="740664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0297619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822960" y="286604"/>
            <a:ext cx="7543800" cy="1450757"/>
          </a:xfrm>
        </p:spPr>
        <p:txBody>
          <a:bodyPr/>
          <a:lstStyle/>
          <a:p>
            <a:r>
              <a:rPr lang="en-US"/>
              <a:t>Click to edit Master title style</a:t>
            </a:r>
            <a:endParaRPr lang="en-US" dirty="0"/>
          </a:p>
        </p:txBody>
      </p:sp>
      <p:sp>
        <p:nvSpPr>
          <p:cNvPr id="3" name="Content Placeholder 2"/>
          <p:cNvSpPr>
            <a:spLocks noGrp="1"/>
          </p:cNvSpPr>
          <p:nvPr>
            <p:ph sz="half" idx="1"/>
          </p:nvPr>
        </p:nvSpPr>
        <p:spPr>
          <a:xfrm>
            <a:off x="822960" y="1845734"/>
            <a:ext cx="370332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63440" y="1845736"/>
            <a:ext cx="3703320" cy="402335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11F3152B-E0D1-4C87-9425-1A24BFD554F3}" type="datetime1">
              <a:rPr lang="en-US" smtClean="0"/>
              <a:t>8/17/2017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EE088E80-DDED-4E0A-A7AA-A3FE6FA3F075}" type="slidenum">
              <a:rPr lang="en-US" smtClean="0"/>
              <a:t>‹#›</a:t>
            </a:fld>
            <a:endParaRPr lang="en-US" dirty="0"/>
          </a:p>
        </p:txBody>
      </p:sp>
    </p:spTree>
    <p:extLst>
      <p:ext uri="{BB962C8B-B14F-4D97-AF65-F5344CB8AC3E}">
        <p14:creationId xmlns:p14="http://schemas.microsoft.com/office/powerpoint/2010/main" val="76120365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822960" y="286604"/>
            <a:ext cx="7543800" cy="1450757"/>
          </a:xfrm>
        </p:spPr>
        <p:txBody>
          <a:bodyPr/>
          <a:lstStyle/>
          <a:p>
            <a:r>
              <a:rPr lang="en-US"/>
              <a:t>Click to edit Master title style</a:t>
            </a:r>
            <a:endParaRPr lang="en-US" dirty="0"/>
          </a:p>
        </p:txBody>
      </p:sp>
      <p:sp>
        <p:nvSpPr>
          <p:cNvPr id="3" name="Text Placeholder 2"/>
          <p:cNvSpPr>
            <a:spLocks noGrp="1"/>
          </p:cNvSpPr>
          <p:nvPr>
            <p:ph type="body" idx="1"/>
          </p:nvPr>
        </p:nvSpPr>
        <p:spPr>
          <a:xfrm>
            <a:off x="822960" y="1846052"/>
            <a:ext cx="370332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22960" y="2582334"/>
            <a:ext cx="3703320" cy="32867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63440" y="1846052"/>
            <a:ext cx="370332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63440" y="2582334"/>
            <a:ext cx="3703320" cy="32867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E9B11DC-BBC5-48DB-8A2A-F05CF64FEE60}" type="datetime1">
              <a:rPr lang="en-US" smtClean="0"/>
              <a:t>8/17/2017</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EE088E80-DDED-4E0A-A7AA-A3FE6FA3F075}" type="slidenum">
              <a:rPr lang="en-US" smtClean="0"/>
              <a:t>‹#›</a:t>
            </a:fld>
            <a:endParaRPr lang="en-US" dirty="0"/>
          </a:p>
        </p:txBody>
      </p:sp>
    </p:spTree>
    <p:extLst>
      <p:ext uri="{BB962C8B-B14F-4D97-AF65-F5344CB8AC3E}">
        <p14:creationId xmlns:p14="http://schemas.microsoft.com/office/powerpoint/2010/main" val="32113761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E1E4741F-735E-4D7D-99AC-C70E689B7BE4}" type="datetime1">
              <a:rPr lang="en-US" smtClean="0"/>
              <a:t>8/17/2017</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EE088E80-DDED-4E0A-A7AA-A3FE6FA3F075}" type="slidenum">
              <a:rPr lang="en-US" smtClean="0"/>
              <a:t>‹#›</a:t>
            </a:fld>
            <a:endParaRPr lang="en-US" dirty="0"/>
          </a:p>
        </p:txBody>
      </p:sp>
    </p:spTree>
    <p:extLst>
      <p:ext uri="{BB962C8B-B14F-4D97-AF65-F5344CB8AC3E}">
        <p14:creationId xmlns:p14="http://schemas.microsoft.com/office/powerpoint/2010/main" val="14549713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576274EF-52DD-4B53-9F69-A817FA87F8D9}" type="datetime1">
              <a:rPr lang="en-US" smtClean="0"/>
              <a:t>8/17/2017</a:t>
            </a:fld>
            <a:endParaRPr lang="en-US" dirty="0"/>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US" dirty="0"/>
          </a:p>
        </p:txBody>
      </p:sp>
      <p:sp>
        <p:nvSpPr>
          <p:cNvPr id="9" name="Slide Number Placeholder 8"/>
          <p:cNvSpPr>
            <a:spLocks noGrp="1"/>
          </p:cNvSpPr>
          <p:nvPr>
            <p:ph type="sldNum" sz="quarter" idx="12"/>
          </p:nvPr>
        </p:nvSpPr>
        <p:spPr/>
        <p:txBody>
          <a:bodyPr/>
          <a:lstStyle/>
          <a:p>
            <a:fld id="{EE088E80-DDED-4E0A-A7AA-A3FE6FA3F075}" type="slidenum">
              <a:rPr lang="en-US" smtClean="0"/>
              <a:t>‹#›</a:t>
            </a:fld>
            <a:endParaRPr lang="en-US" dirty="0"/>
          </a:p>
        </p:txBody>
      </p:sp>
    </p:spTree>
    <p:extLst>
      <p:ext uri="{BB962C8B-B14F-4D97-AF65-F5344CB8AC3E}">
        <p14:creationId xmlns:p14="http://schemas.microsoft.com/office/powerpoint/2010/main" val="409778984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3" y="0"/>
            <a:ext cx="3038093"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3030053" y="0"/>
            <a:ext cx="48006"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342900" y="594359"/>
            <a:ext cx="2400300" cy="2286000"/>
          </a:xfrm>
        </p:spPr>
        <p:txBody>
          <a:bodyPr anchor="b">
            <a:normAutofit/>
          </a:bodyPr>
          <a:lstStyle>
            <a:lvl1pPr>
              <a:defRPr sz="3600" b="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3460237" y="731520"/>
            <a:ext cx="5009393" cy="5257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342900" y="2926080"/>
            <a:ext cx="24003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349134" y="6459786"/>
            <a:ext cx="1963883" cy="365125"/>
          </a:xfrm>
        </p:spPr>
        <p:txBody>
          <a:bodyPr/>
          <a:lstStyle>
            <a:lvl1pPr algn="l">
              <a:defRPr/>
            </a:lvl1pPr>
          </a:lstStyle>
          <a:p>
            <a:fld id="{6BE2494A-AD7E-4486-9EF6-64612D03EB5D}" type="datetime1">
              <a:rPr lang="en-US" smtClean="0"/>
              <a:t>8/17/2017</a:t>
            </a:fld>
            <a:endParaRPr lang="en-US" dirty="0"/>
          </a:p>
        </p:txBody>
      </p:sp>
      <p:sp>
        <p:nvSpPr>
          <p:cNvPr id="6" name="Footer Placeholder 5"/>
          <p:cNvSpPr>
            <a:spLocks noGrp="1"/>
          </p:cNvSpPr>
          <p:nvPr>
            <p:ph type="ftr" sz="quarter" idx="11"/>
          </p:nvPr>
        </p:nvSpPr>
        <p:spPr>
          <a:xfrm>
            <a:off x="3600450" y="6459786"/>
            <a:ext cx="3486150" cy="365125"/>
          </a:xfrm>
        </p:spPr>
        <p:txBody>
          <a:bodyPr/>
          <a:lstStyle>
            <a:lvl1pPr algn="l">
              <a:defRPr>
                <a:solidFill>
                  <a:schemeClr val="tx2"/>
                </a:solidFill>
              </a:defRPr>
            </a:lvl1pPr>
          </a:lstStyle>
          <a:p>
            <a:endParaRPr lang="en-US" dirty="0"/>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EE088E80-DDED-4E0A-A7AA-A3FE6FA3F075}" type="slidenum">
              <a:rPr lang="en-US" smtClean="0"/>
              <a:t>‹#›</a:t>
            </a:fld>
            <a:endParaRPr lang="en-US" dirty="0"/>
          </a:p>
        </p:txBody>
      </p:sp>
    </p:spTree>
    <p:extLst>
      <p:ext uri="{BB962C8B-B14F-4D97-AF65-F5344CB8AC3E}">
        <p14:creationId xmlns:p14="http://schemas.microsoft.com/office/powerpoint/2010/main" val="74574399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9141619"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2" y="491507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22960" y="5074920"/>
            <a:ext cx="7589520" cy="822960"/>
          </a:xfrm>
        </p:spPr>
        <p:txBody>
          <a:bodyPr tIns="0" bIns="0" anchor="b">
            <a:noAutofit/>
          </a:bodyPr>
          <a:lstStyle>
            <a:lvl1pPr>
              <a:defRPr sz="3600" b="0">
                <a:solidFill>
                  <a:srgbClr val="FFFFFF"/>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12" y="0"/>
            <a:ext cx="9143989"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822959" y="5907024"/>
            <a:ext cx="7589520"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CEE1EBB-B6C1-4F13-B7B3-E9FA14A11C69}" type="datetime1">
              <a:rPr lang="en-US" smtClean="0"/>
              <a:t>8/17/2017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EE088E80-DDED-4E0A-A7AA-A3FE6FA3F075}" type="slidenum">
              <a:rPr lang="en-US" smtClean="0"/>
              <a:t>‹#›</a:t>
            </a:fld>
            <a:endParaRPr lang="en-US" dirty="0"/>
          </a:p>
        </p:txBody>
      </p:sp>
    </p:spTree>
    <p:extLst>
      <p:ext uri="{BB962C8B-B14F-4D97-AF65-F5344CB8AC3E}">
        <p14:creationId xmlns:p14="http://schemas.microsoft.com/office/powerpoint/2010/main" val="66574130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0" y="6400800"/>
            <a:ext cx="9144001"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5"/>
            <a:ext cx="9144001" cy="65999"/>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822960" y="286604"/>
            <a:ext cx="7543800" cy="1450757"/>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822959" y="1845734"/>
            <a:ext cx="7543801" cy="4023360"/>
          </a:xfrm>
          <a:prstGeom prst="rect">
            <a:avLst/>
          </a:prstGeom>
        </p:spPr>
        <p:txBody>
          <a:bodyPr vert="horz" lIns="0" tIns="45720" rIns="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22961" y="6459786"/>
            <a:ext cx="1854203" cy="365125"/>
          </a:xfrm>
          <a:prstGeom prst="rect">
            <a:avLst/>
          </a:prstGeom>
        </p:spPr>
        <p:txBody>
          <a:bodyPr vert="horz" lIns="91440" tIns="45720" rIns="91440" bIns="45720" rtlCol="0" anchor="ctr"/>
          <a:lstStyle>
            <a:lvl1pPr algn="l">
              <a:defRPr sz="900">
                <a:solidFill>
                  <a:srgbClr val="FFFFFF"/>
                </a:solidFill>
              </a:defRPr>
            </a:lvl1pPr>
          </a:lstStyle>
          <a:p>
            <a:fld id="{E143F519-5C7E-4708-B675-AF59A257E345}" type="datetime1">
              <a:rPr lang="en-US" smtClean="0"/>
              <a:t>8/17/2017</a:t>
            </a:fld>
            <a:endParaRPr lang="en-US" dirty="0"/>
          </a:p>
        </p:txBody>
      </p:sp>
      <p:sp>
        <p:nvSpPr>
          <p:cNvPr id="5" name="Footer Placeholder 4"/>
          <p:cNvSpPr>
            <a:spLocks noGrp="1"/>
          </p:cNvSpPr>
          <p:nvPr>
            <p:ph type="ftr" sz="quarter" idx="3"/>
          </p:nvPr>
        </p:nvSpPr>
        <p:spPr>
          <a:xfrm>
            <a:off x="2764639" y="6459786"/>
            <a:ext cx="3617103"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n-US" dirty="0"/>
          </a:p>
        </p:txBody>
      </p:sp>
      <p:sp>
        <p:nvSpPr>
          <p:cNvPr id="6" name="Slide Number Placeholder 5"/>
          <p:cNvSpPr>
            <a:spLocks noGrp="1"/>
          </p:cNvSpPr>
          <p:nvPr>
            <p:ph type="sldNum" sz="quarter" idx="4"/>
          </p:nvPr>
        </p:nvSpPr>
        <p:spPr>
          <a:xfrm>
            <a:off x="7425344" y="6459786"/>
            <a:ext cx="984019" cy="365125"/>
          </a:xfrm>
          <a:prstGeom prst="rect">
            <a:avLst/>
          </a:prstGeom>
        </p:spPr>
        <p:txBody>
          <a:bodyPr vert="horz" lIns="91440" tIns="45720" rIns="91440" bIns="45720" rtlCol="0" anchor="ctr"/>
          <a:lstStyle>
            <a:lvl1pPr algn="r">
              <a:defRPr sz="1050">
                <a:solidFill>
                  <a:srgbClr val="FFFFFF"/>
                </a:solidFill>
              </a:defRPr>
            </a:lvl1pPr>
          </a:lstStyle>
          <a:p>
            <a:fld id="{EE088E80-DDED-4E0A-A7AA-A3FE6FA3F075}" type="slidenum">
              <a:rPr lang="en-US" smtClean="0"/>
              <a:t>‹#›</a:t>
            </a:fld>
            <a:endParaRPr lang="en-US" dirty="0"/>
          </a:p>
        </p:txBody>
      </p:sp>
      <p:cxnSp>
        <p:nvCxnSpPr>
          <p:cNvPr id="10" name="Straight Connector 9"/>
          <p:cNvCxnSpPr/>
          <p:nvPr/>
        </p:nvCxnSpPr>
        <p:spPr>
          <a:xfrm>
            <a:off x="895149" y="1737845"/>
            <a:ext cx="74752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35641401"/>
      </p:ext>
    </p:extLst>
  </p:cSld>
  <p:clrMap bg1="lt1" tx1="dk1" bg2="lt2" tx2="dk2" accent1="accent1" accent2="accent2" accent3="accent3" accent4="accent4" accent5="accent5" accent6="accent6" hlink="hlink" folHlink="folHlink"/>
  <p:sldLayoutIdLst>
    <p:sldLayoutId id="2147483894" r:id="rId1"/>
    <p:sldLayoutId id="2147483895" r:id="rId2"/>
    <p:sldLayoutId id="2147483896" r:id="rId3"/>
    <p:sldLayoutId id="2147483897" r:id="rId4"/>
    <p:sldLayoutId id="2147483898" r:id="rId5"/>
    <p:sldLayoutId id="2147483899" r:id="rId6"/>
    <p:sldLayoutId id="2147483900" r:id="rId7"/>
    <p:sldLayoutId id="2147483901" r:id="rId8"/>
    <p:sldLayoutId id="2147483902" r:id="rId9"/>
    <p:sldLayoutId id="2147483903" r:id="rId10"/>
    <p:sldLayoutId id="2147483904" r:id="rId11"/>
  </p:sldLayoutIdLst>
  <p:hf hdr="0" ftr="0" dt="0"/>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817581" y="762001"/>
            <a:ext cx="7175351" cy="3276600"/>
          </a:xfrm>
        </p:spPr>
        <p:txBody>
          <a:bodyPr>
            <a:noAutofit/>
          </a:bodyPr>
          <a:lstStyle/>
          <a:p>
            <a:pPr marL="182880" algn="ctr"/>
            <a:r>
              <a:rPr lang="en-US" sz="4400" b="1" dirty="0"/>
              <a:t> Action Planning</a:t>
            </a:r>
            <a:br>
              <a:rPr lang="en-US" sz="4400" b="1" dirty="0"/>
            </a:br>
            <a:r>
              <a:rPr lang="en-US" sz="4400" b="1" dirty="0"/>
              <a:t>for Transformation to an E1st Agency </a:t>
            </a:r>
            <a:br>
              <a:rPr lang="en-US" sz="2400" b="1" dirty="0"/>
            </a:br>
            <a:br>
              <a:rPr lang="en-US" sz="2400" b="1" dirty="0"/>
            </a:br>
            <a:endParaRPr lang="en-US" sz="2400" b="1" dirty="0">
              <a:solidFill>
                <a:schemeClr val="tx1"/>
              </a:solidFill>
            </a:endParaRPr>
          </a:p>
        </p:txBody>
      </p:sp>
      <p:sp>
        <p:nvSpPr>
          <p:cNvPr id="3" name="Subtitle 2"/>
          <p:cNvSpPr>
            <a:spLocks noGrp="1"/>
          </p:cNvSpPr>
          <p:nvPr>
            <p:ph type="subTitle" idx="1"/>
          </p:nvPr>
        </p:nvSpPr>
        <p:spPr>
          <a:xfrm>
            <a:off x="609600" y="4495799"/>
            <a:ext cx="7848600" cy="1438865"/>
          </a:xfrm>
        </p:spPr>
        <p:txBody>
          <a:bodyPr>
            <a:noAutofit/>
          </a:bodyPr>
          <a:lstStyle/>
          <a:p>
            <a:pPr algn="ctr"/>
            <a:r>
              <a:rPr lang="en-US" sz="1600" dirty="0"/>
              <a:t>Genni Sasnett</a:t>
            </a:r>
          </a:p>
          <a:p>
            <a:pPr algn="ctr"/>
            <a:r>
              <a:rPr lang="en-US" sz="1600" dirty="0"/>
              <a:t>National EFSLMP Subject Matter Expert</a:t>
            </a:r>
          </a:p>
          <a:p>
            <a:pPr algn="ctr"/>
            <a:r>
              <a:rPr lang="en-US" sz="1600" dirty="0"/>
              <a:t>Friday 8/18/17</a:t>
            </a:r>
          </a:p>
          <a:p>
            <a:pPr algn="ctr"/>
            <a:r>
              <a:rPr lang="en-US" sz="1600" dirty="0"/>
              <a:t>Maryland provider webinar</a:t>
            </a:r>
          </a:p>
        </p:txBody>
      </p:sp>
    </p:spTree>
    <p:extLst>
      <p:ext uri="{BB962C8B-B14F-4D97-AF65-F5344CB8AC3E}">
        <p14:creationId xmlns:p14="http://schemas.microsoft.com/office/powerpoint/2010/main" val="27202191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6763DB-F4FA-4971-9FEA-F2DF63ADA9B5}"/>
              </a:ext>
            </a:extLst>
          </p:cNvPr>
          <p:cNvSpPr>
            <a:spLocks noGrp="1"/>
          </p:cNvSpPr>
          <p:nvPr>
            <p:ph type="title"/>
          </p:nvPr>
        </p:nvSpPr>
        <p:spPr/>
        <p:txBody>
          <a:bodyPr>
            <a:normAutofit/>
          </a:bodyPr>
          <a:lstStyle/>
          <a:p>
            <a:pPr algn="ctr"/>
            <a:r>
              <a:rPr lang="en-US" sz="4400" b="1" dirty="0"/>
              <a:t>All agencies must begin by </a:t>
            </a:r>
            <a:r>
              <a:rPr lang="en-US" sz="4400" b="1" u="sng" dirty="0"/>
              <a:t>having a vision </a:t>
            </a:r>
            <a:r>
              <a:rPr lang="en-US" sz="4400" b="1" dirty="0"/>
              <a:t>of where they are heading</a:t>
            </a:r>
            <a:r>
              <a:rPr lang="en-US" sz="4400" dirty="0"/>
              <a:t>.</a:t>
            </a:r>
            <a:br>
              <a:rPr lang="en-US" sz="4400" dirty="0"/>
            </a:br>
            <a:br>
              <a:rPr lang="en-US" sz="4400" dirty="0"/>
            </a:br>
            <a:r>
              <a:rPr lang="en-US" sz="4400" dirty="0"/>
              <a:t> </a:t>
            </a:r>
          </a:p>
        </p:txBody>
      </p:sp>
      <p:sp>
        <p:nvSpPr>
          <p:cNvPr id="3" name="Text Placeholder 2">
            <a:extLst>
              <a:ext uri="{FF2B5EF4-FFF2-40B4-BE49-F238E27FC236}">
                <a16:creationId xmlns:a16="http://schemas.microsoft.com/office/drawing/2014/main" id="{4C29E1F1-0433-4D90-9445-37E4CB515C1F}"/>
              </a:ext>
            </a:extLst>
          </p:cNvPr>
          <p:cNvSpPr>
            <a:spLocks noGrp="1"/>
          </p:cNvSpPr>
          <p:nvPr>
            <p:ph type="body" idx="1"/>
          </p:nvPr>
        </p:nvSpPr>
        <p:spPr>
          <a:xfrm>
            <a:off x="822960" y="5029200"/>
            <a:ext cx="7543800" cy="990600"/>
          </a:xfrm>
        </p:spPr>
        <p:txBody>
          <a:bodyPr>
            <a:noAutofit/>
          </a:bodyPr>
          <a:lstStyle/>
          <a:p>
            <a:r>
              <a:rPr lang="en-US" sz="3600" b="1" dirty="0"/>
              <a:t>develop long term transformation goals </a:t>
            </a:r>
          </a:p>
        </p:txBody>
      </p:sp>
      <p:sp>
        <p:nvSpPr>
          <p:cNvPr id="4" name="Slide Number Placeholder 3">
            <a:extLst>
              <a:ext uri="{FF2B5EF4-FFF2-40B4-BE49-F238E27FC236}">
                <a16:creationId xmlns:a16="http://schemas.microsoft.com/office/drawing/2014/main" id="{CFD706B2-D0D5-49B5-B5F9-A1B05CC6E7FD}"/>
              </a:ext>
            </a:extLst>
          </p:cNvPr>
          <p:cNvSpPr>
            <a:spLocks noGrp="1"/>
          </p:cNvSpPr>
          <p:nvPr>
            <p:ph type="sldNum" sz="quarter" idx="12"/>
          </p:nvPr>
        </p:nvSpPr>
        <p:spPr/>
        <p:txBody>
          <a:bodyPr/>
          <a:lstStyle/>
          <a:p>
            <a:fld id="{EE088E80-DDED-4E0A-A7AA-A3FE6FA3F075}" type="slidenum">
              <a:rPr lang="en-US" smtClean="0"/>
              <a:t>10</a:t>
            </a:fld>
            <a:endParaRPr lang="en-US" dirty="0"/>
          </a:p>
        </p:txBody>
      </p:sp>
    </p:spTree>
    <p:extLst>
      <p:ext uri="{BB962C8B-B14F-4D97-AF65-F5344CB8AC3E}">
        <p14:creationId xmlns:p14="http://schemas.microsoft.com/office/powerpoint/2010/main" val="274780064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3234CF-A53B-4F1F-BF74-10FD37D6BD68}"/>
              </a:ext>
            </a:extLst>
          </p:cNvPr>
          <p:cNvSpPr>
            <a:spLocks noGrp="1"/>
          </p:cNvSpPr>
          <p:nvPr>
            <p:ph type="title"/>
          </p:nvPr>
        </p:nvSpPr>
        <p:spPr>
          <a:xfrm>
            <a:off x="822960" y="609600"/>
            <a:ext cx="7543800" cy="4038600"/>
          </a:xfrm>
        </p:spPr>
        <p:txBody>
          <a:bodyPr>
            <a:noAutofit/>
          </a:bodyPr>
          <a:lstStyle/>
          <a:p>
            <a:br>
              <a:rPr lang="en-US" sz="2800" b="1" dirty="0"/>
            </a:br>
            <a:br>
              <a:rPr lang="en-US" sz="2800" b="1" dirty="0"/>
            </a:br>
            <a:br>
              <a:rPr lang="en-US" sz="2800" b="1" dirty="0"/>
            </a:br>
            <a:r>
              <a:rPr lang="en-US" sz="2800" b="1" dirty="0"/>
              <a:t>ACME Services, Inc. will support all job seekers served by the agency in 100% community integrated employment and community based pre-employment services by 2020.</a:t>
            </a:r>
            <a:br>
              <a:rPr lang="en-US" sz="2800" b="1" dirty="0"/>
            </a:br>
            <a:br>
              <a:rPr lang="en-US" sz="2800" b="1" dirty="0"/>
            </a:br>
            <a:r>
              <a:rPr lang="en-US" sz="2800" b="1" dirty="0"/>
              <a:t>ACME Services, Inc. will diversify funding to include all possible sources of funding for employment preparation and placement for people with disabilities and disadvantages referred to the agency, to include VR, IDD, DMH, Public Schools and private insurance by 2021.</a:t>
            </a:r>
            <a:br>
              <a:rPr lang="en-US" sz="2800" b="1" dirty="0"/>
            </a:br>
            <a:endParaRPr lang="en-US" sz="2800" b="1" dirty="0"/>
          </a:p>
        </p:txBody>
      </p:sp>
      <p:sp>
        <p:nvSpPr>
          <p:cNvPr id="3" name="Text Placeholder 2">
            <a:extLst>
              <a:ext uri="{FF2B5EF4-FFF2-40B4-BE49-F238E27FC236}">
                <a16:creationId xmlns:a16="http://schemas.microsoft.com/office/drawing/2014/main" id="{AA42D2A9-237C-435B-A980-0CA2AA508C0B}"/>
              </a:ext>
            </a:extLst>
          </p:cNvPr>
          <p:cNvSpPr>
            <a:spLocks noGrp="1"/>
          </p:cNvSpPr>
          <p:nvPr>
            <p:ph type="body" idx="1"/>
          </p:nvPr>
        </p:nvSpPr>
        <p:spPr>
          <a:xfrm>
            <a:off x="822960" y="5105400"/>
            <a:ext cx="7543800" cy="1066800"/>
          </a:xfrm>
        </p:spPr>
        <p:txBody>
          <a:bodyPr>
            <a:normAutofit fontScale="62500" lnSpcReduction="20000"/>
          </a:bodyPr>
          <a:lstStyle/>
          <a:p>
            <a:endParaRPr lang="en-US" dirty="0"/>
          </a:p>
          <a:p>
            <a:r>
              <a:rPr lang="en-US" sz="4600" b="1" dirty="0"/>
              <a:t>Long Term transformation goal Examples </a:t>
            </a:r>
          </a:p>
        </p:txBody>
      </p:sp>
      <p:sp>
        <p:nvSpPr>
          <p:cNvPr id="4" name="Slide Number Placeholder 3">
            <a:extLst>
              <a:ext uri="{FF2B5EF4-FFF2-40B4-BE49-F238E27FC236}">
                <a16:creationId xmlns:a16="http://schemas.microsoft.com/office/drawing/2014/main" id="{18223BE1-F3D5-483F-98D9-F3432B74788C}"/>
              </a:ext>
            </a:extLst>
          </p:cNvPr>
          <p:cNvSpPr>
            <a:spLocks noGrp="1"/>
          </p:cNvSpPr>
          <p:nvPr>
            <p:ph type="sldNum" sz="quarter" idx="12"/>
          </p:nvPr>
        </p:nvSpPr>
        <p:spPr/>
        <p:txBody>
          <a:bodyPr/>
          <a:lstStyle/>
          <a:p>
            <a:fld id="{EE088E80-DDED-4E0A-A7AA-A3FE6FA3F075}" type="slidenum">
              <a:rPr lang="en-US" smtClean="0"/>
              <a:t>11</a:t>
            </a:fld>
            <a:endParaRPr lang="en-US" dirty="0"/>
          </a:p>
        </p:txBody>
      </p:sp>
    </p:spTree>
    <p:extLst>
      <p:ext uri="{BB962C8B-B14F-4D97-AF65-F5344CB8AC3E}">
        <p14:creationId xmlns:p14="http://schemas.microsoft.com/office/powerpoint/2010/main" val="288688900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A8CE6A-88B4-4A1D-87F4-AE14CF48AAAB}"/>
              </a:ext>
            </a:extLst>
          </p:cNvPr>
          <p:cNvSpPr>
            <a:spLocks noGrp="1"/>
          </p:cNvSpPr>
          <p:nvPr>
            <p:ph type="title"/>
          </p:nvPr>
        </p:nvSpPr>
        <p:spPr/>
        <p:txBody>
          <a:bodyPr>
            <a:normAutofit/>
          </a:bodyPr>
          <a:lstStyle/>
          <a:p>
            <a:r>
              <a:rPr lang="en-US" sz="4000" b="1" dirty="0"/>
              <a:t>First and foremost, agencies must have the </a:t>
            </a:r>
            <a:r>
              <a:rPr lang="en-US" sz="4000" b="1" u="sng" dirty="0"/>
              <a:t>capacity to do effective job placement</a:t>
            </a:r>
            <a:r>
              <a:rPr lang="en-US" sz="4000" b="1" dirty="0"/>
              <a:t>.  Focus here first</a:t>
            </a:r>
            <a:r>
              <a:rPr lang="en-US" sz="3600" b="1" dirty="0"/>
              <a:t>!</a:t>
            </a:r>
            <a:br>
              <a:rPr lang="en-US" sz="3600" b="1" dirty="0"/>
            </a:br>
            <a:br>
              <a:rPr lang="en-US" sz="3600" b="1" dirty="0"/>
            </a:br>
            <a:br>
              <a:rPr lang="en-US" sz="2800" dirty="0"/>
            </a:br>
            <a:endParaRPr lang="en-US" sz="2800" dirty="0"/>
          </a:p>
        </p:txBody>
      </p:sp>
      <p:sp>
        <p:nvSpPr>
          <p:cNvPr id="3" name="Text Placeholder 2">
            <a:extLst>
              <a:ext uri="{FF2B5EF4-FFF2-40B4-BE49-F238E27FC236}">
                <a16:creationId xmlns:a16="http://schemas.microsoft.com/office/drawing/2014/main" id="{3607D1B6-07B0-48B6-B4B8-B7A859E00B13}"/>
              </a:ext>
            </a:extLst>
          </p:cNvPr>
          <p:cNvSpPr>
            <a:spLocks noGrp="1"/>
          </p:cNvSpPr>
          <p:nvPr>
            <p:ph type="body" idx="1"/>
          </p:nvPr>
        </p:nvSpPr>
        <p:spPr>
          <a:xfrm>
            <a:off x="822960" y="4800600"/>
            <a:ext cx="7543800" cy="1295400"/>
          </a:xfrm>
        </p:spPr>
        <p:txBody>
          <a:bodyPr>
            <a:noAutofit/>
          </a:bodyPr>
          <a:lstStyle/>
          <a:p>
            <a:r>
              <a:rPr lang="en-US" sz="3600" b="1" dirty="0"/>
              <a:t>Next step for beginner Agencies </a:t>
            </a:r>
            <a:r>
              <a:rPr lang="en-US" b="1" dirty="0"/>
              <a:t>(Just getting started) </a:t>
            </a:r>
          </a:p>
        </p:txBody>
      </p:sp>
      <p:sp>
        <p:nvSpPr>
          <p:cNvPr id="4" name="Slide Number Placeholder 3">
            <a:extLst>
              <a:ext uri="{FF2B5EF4-FFF2-40B4-BE49-F238E27FC236}">
                <a16:creationId xmlns:a16="http://schemas.microsoft.com/office/drawing/2014/main" id="{EC255B84-DA24-4A0E-B6CA-E5973F1145EA}"/>
              </a:ext>
            </a:extLst>
          </p:cNvPr>
          <p:cNvSpPr>
            <a:spLocks noGrp="1"/>
          </p:cNvSpPr>
          <p:nvPr>
            <p:ph type="sldNum" sz="quarter" idx="12"/>
          </p:nvPr>
        </p:nvSpPr>
        <p:spPr/>
        <p:txBody>
          <a:bodyPr/>
          <a:lstStyle/>
          <a:p>
            <a:fld id="{EE088E80-DDED-4E0A-A7AA-A3FE6FA3F075}" type="slidenum">
              <a:rPr lang="en-US" smtClean="0"/>
              <a:t>12</a:t>
            </a:fld>
            <a:endParaRPr lang="en-US" dirty="0"/>
          </a:p>
        </p:txBody>
      </p:sp>
    </p:spTree>
    <p:extLst>
      <p:ext uri="{BB962C8B-B14F-4D97-AF65-F5344CB8AC3E}">
        <p14:creationId xmlns:p14="http://schemas.microsoft.com/office/powerpoint/2010/main" val="375520030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F7815F-E80B-41AD-9E9B-80C1C6D02D34}"/>
              </a:ext>
            </a:extLst>
          </p:cNvPr>
          <p:cNvSpPr>
            <a:spLocks noGrp="1"/>
          </p:cNvSpPr>
          <p:nvPr>
            <p:ph type="title"/>
          </p:nvPr>
        </p:nvSpPr>
        <p:spPr/>
        <p:txBody>
          <a:bodyPr/>
          <a:lstStyle/>
          <a:p>
            <a:endParaRPr lang="en-US" dirty="0"/>
          </a:p>
        </p:txBody>
      </p:sp>
      <p:sp>
        <p:nvSpPr>
          <p:cNvPr id="3" name="Text Placeholder 2">
            <a:extLst>
              <a:ext uri="{FF2B5EF4-FFF2-40B4-BE49-F238E27FC236}">
                <a16:creationId xmlns:a16="http://schemas.microsoft.com/office/drawing/2014/main" id="{D5CA4796-98EE-4C49-8423-A9E11014C39B}"/>
              </a:ext>
            </a:extLst>
          </p:cNvPr>
          <p:cNvSpPr>
            <a:spLocks noGrp="1"/>
          </p:cNvSpPr>
          <p:nvPr>
            <p:ph type="body" idx="1"/>
          </p:nvPr>
        </p:nvSpPr>
        <p:spPr>
          <a:xfrm>
            <a:off x="822960" y="5638800"/>
            <a:ext cx="7543800" cy="820986"/>
          </a:xfrm>
        </p:spPr>
        <p:txBody>
          <a:bodyPr>
            <a:normAutofit fontScale="62500" lnSpcReduction="20000"/>
          </a:bodyPr>
          <a:lstStyle/>
          <a:p>
            <a:endParaRPr lang="en-US" dirty="0"/>
          </a:p>
          <a:p>
            <a:r>
              <a:rPr lang="en-US" sz="4000" b="1" dirty="0"/>
              <a:t>Beginners - Develop a Employment pilot</a:t>
            </a:r>
          </a:p>
        </p:txBody>
      </p:sp>
      <p:sp>
        <p:nvSpPr>
          <p:cNvPr id="4" name="Slide Number Placeholder 3">
            <a:extLst>
              <a:ext uri="{FF2B5EF4-FFF2-40B4-BE49-F238E27FC236}">
                <a16:creationId xmlns:a16="http://schemas.microsoft.com/office/drawing/2014/main" id="{6C41EA4B-25ED-43B8-8669-1A86D5575669}"/>
              </a:ext>
            </a:extLst>
          </p:cNvPr>
          <p:cNvSpPr>
            <a:spLocks noGrp="1"/>
          </p:cNvSpPr>
          <p:nvPr>
            <p:ph type="sldNum" sz="quarter" idx="12"/>
          </p:nvPr>
        </p:nvSpPr>
        <p:spPr/>
        <p:txBody>
          <a:bodyPr/>
          <a:lstStyle/>
          <a:p>
            <a:fld id="{EE088E80-DDED-4E0A-A7AA-A3FE6FA3F075}" type="slidenum">
              <a:rPr lang="en-US" smtClean="0"/>
              <a:t>13</a:t>
            </a:fld>
            <a:endParaRPr lang="en-US" dirty="0"/>
          </a:p>
        </p:txBody>
      </p:sp>
      <p:graphicFrame>
        <p:nvGraphicFramePr>
          <p:cNvPr id="5" name="Table 4">
            <a:extLst>
              <a:ext uri="{FF2B5EF4-FFF2-40B4-BE49-F238E27FC236}">
                <a16:creationId xmlns:a16="http://schemas.microsoft.com/office/drawing/2014/main" id="{82D77F06-8B37-4273-B676-5088595BDEF6}"/>
              </a:ext>
            </a:extLst>
          </p:cNvPr>
          <p:cNvGraphicFramePr>
            <a:graphicFrameLocks noGrp="1"/>
          </p:cNvGraphicFramePr>
          <p:nvPr>
            <p:extLst>
              <p:ext uri="{D42A27DB-BD31-4B8C-83A1-F6EECF244321}">
                <p14:modId xmlns:p14="http://schemas.microsoft.com/office/powerpoint/2010/main" val="4129579430"/>
              </p:ext>
            </p:extLst>
          </p:nvPr>
        </p:nvGraphicFramePr>
        <p:xfrm>
          <a:off x="739140" y="602228"/>
          <a:ext cx="7711440" cy="4790221"/>
        </p:xfrm>
        <a:graphic>
          <a:graphicData uri="http://schemas.openxmlformats.org/drawingml/2006/table">
            <a:tbl>
              <a:tblPr firstRow="1" bandRow="1">
                <a:tableStyleId>{5C22544A-7EE6-4342-B048-85BDC9FD1C3A}</a:tableStyleId>
              </a:tblPr>
              <a:tblGrid>
                <a:gridCol w="1542288">
                  <a:extLst>
                    <a:ext uri="{9D8B030D-6E8A-4147-A177-3AD203B41FA5}">
                      <a16:colId xmlns:a16="http://schemas.microsoft.com/office/drawing/2014/main" val="4138020429"/>
                    </a:ext>
                  </a:extLst>
                </a:gridCol>
                <a:gridCol w="1542288">
                  <a:extLst>
                    <a:ext uri="{9D8B030D-6E8A-4147-A177-3AD203B41FA5}">
                      <a16:colId xmlns:a16="http://schemas.microsoft.com/office/drawing/2014/main" val="1721792135"/>
                    </a:ext>
                  </a:extLst>
                </a:gridCol>
                <a:gridCol w="1542288">
                  <a:extLst>
                    <a:ext uri="{9D8B030D-6E8A-4147-A177-3AD203B41FA5}">
                      <a16:colId xmlns:a16="http://schemas.microsoft.com/office/drawing/2014/main" val="1358061041"/>
                    </a:ext>
                  </a:extLst>
                </a:gridCol>
                <a:gridCol w="1542288">
                  <a:extLst>
                    <a:ext uri="{9D8B030D-6E8A-4147-A177-3AD203B41FA5}">
                      <a16:colId xmlns:a16="http://schemas.microsoft.com/office/drawing/2014/main" val="1592372322"/>
                    </a:ext>
                  </a:extLst>
                </a:gridCol>
                <a:gridCol w="1542288">
                  <a:extLst>
                    <a:ext uri="{9D8B030D-6E8A-4147-A177-3AD203B41FA5}">
                      <a16:colId xmlns:a16="http://schemas.microsoft.com/office/drawing/2014/main" val="3784183514"/>
                    </a:ext>
                  </a:extLst>
                </a:gridCol>
              </a:tblGrid>
              <a:tr h="396002">
                <a:tc gridSpan="5">
                  <a:txBody>
                    <a:bodyPr/>
                    <a:lstStyle/>
                    <a:p>
                      <a:r>
                        <a:rPr lang="en-US" b="1" dirty="0">
                          <a:solidFill>
                            <a:schemeClr val="tx1"/>
                          </a:solidFill>
                        </a:rPr>
                        <a:t>Milestone 1.  Develop a Customized Employment Pilot </a:t>
                      </a:r>
                    </a:p>
                  </a:txBody>
                  <a:tcPr>
                    <a:solidFill>
                      <a:srgbClr val="00B0F0"/>
                    </a:solidFill>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extLst>
                  <a:ext uri="{0D108BD9-81ED-4DB2-BD59-A6C34878D82A}">
                    <a16:rowId xmlns:a16="http://schemas.microsoft.com/office/drawing/2014/main" val="1102520861"/>
                  </a:ext>
                </a:extLst>
              </a:tr>
              <a:tr h="470408">
                <a:tc>
                  <a:txBody>
                    <a:bodyPr/>
                    <a:lstStyle/>
                    <a:p>
                      <a:r>
                        <a:rPr lang="en-US" dirty="0"/>
                        <a:t>Activity </a:t>
                      </a:r>
                    </a:p>
                  </a:txBody>
                  <a:tcPr>
                    <a:solidFill>
                      <a:srgbClr val="FFC000"/>
                    </a:solidFill>
                  </a:tcPr>
                </a:tc>
                <a:tc>
                  <a:txBody>
                    <a:bodyPr/>
                    <a:lstStyle/>
                    <a:p>
                      <a:r>
                        <a:rPr lang="en-US" dirty="0"/>
                        <a:t>Responsible</a:t>
                      </a:r>
                    </a:p>
                  </a:txBody>
                  <a:tcPr>
                    <a:solidFill>
                      <a:srgbClr val="FFC000"/>
                    </a:solidFill>
                  </a:tcPr>
                </a:tc>
                <a:tc>
                  <a:txBody>
                    <a:bodyPr/>
                    <a:lstStyle/>
                    <a:p>
                      <a:r>
                        <a:rPr lang="en-US" dirty="0"/>
                        <a:t>Timeframe</a:t>
                      </a:r>
                    </a:p>
                  </a:txBody>
                  <a:tcPr>
                    <a:solidFill>
                      <a:srgbClr val="FFC000"/>
                    </a:solidFill>
                  </a:tcPr>
                </a:tc>
                <a:tc>
                  <a:txBody>
                    <a:bodyPr/>
                    <a:lstStyle/>
                    <a:p>
                      <a:r>
                        <a:rPr lang="en-US" dirty="0"/>
                        <a:t>Resources</a:t>
                      </a:r>
                    </a:p>
                  </a:txBody>
                  <a:tcPr>
                    <a:solidFill>
                      <a:srgbClr val="FFC000"/>
                    </a:solidFill>
                  </a:tcPr>
                </a:tc>
                <a:tc>
                  <a:txBody>
                    <a:bodyPr/>
                    <a:lstStyle/>
                    <a:p>
                      <a:r>
                        <a:rPr lang="en-US" dirty="0"/>
                        <a:t>Comments </a:t>
                      </a:r>
                    </a:p>
                  </a:txBody>
                  <a:tcPr>
                    <a:solidFill>
                      <a:srgbClr val="FFC000"/>
                    </a:solidFill>
                  </a:tcPr>
                </a:tc>
                <a:extLst>
                  <a:ext uri="{0D108BD9-81ED-4DB2-BD59-A6C34878D82A}">
                    <a16:rowId xmlns:a16="http://schemas.microsoft.com/office/drawing/2014/main" val="4077660270"/>
                  </a:ext>
                </a:extLst>
              </a:tr>
              <a:tr h="698337">
                <a:tc>
                  <a:txBody>
                    <a:bodyPr/>
                    <a:lstStyle/>
                    <a:p>
                      <a:r>
                        <a:rPr lang="en-US" dirty="0"/>
                        <a:t>1.) ID parameters of Pilot </a:t>
                      </a:r>
                    </a:p>
                  </a:txBody>
                  <a:tcPr>
                    <a:solidFill>
                      <a:srgbClr val="FFC000"/>
                    </a:solidFill>
                  </a:tcPr>
                </a:tc>
                <a:tc>
                  <a:txBody>
                    <a:bodyPr/>
                    <a:lstStyle/>
                    <a:p>
                      <a:r>
                        <a:rPr lang="en-US" dirty="0"/>
                        <a:t>Management team</a:t>
                      </a:r>
                    </a:p>
                  </a:txBody>
                  <a:tcPr>
                    <a:solidFill>
                      <a:srgbClr val="FFC000"/>
                    </a:solidFill>
                  </a:tcPr>
                </a:tc>
                <a:tc>
                  <a:txBody>
                    <a:bodyPr/>
                    <a:lstStyle/>
                    <a:p>
                      <a:endParaRPr lang="en-US" dirty="0"/>
                    </a:p>
                  </a:txBody>
                  <a:tcPr>
                    <a:solidFill>
                      <a:srgbClr val="FFC000"/>
                    </a:solidFill>
                  </a:tcPr>
                </a:tc>
                <a:tc>
                  <a:txBody>
                    <a:bodyPr/>
                    <a:lstStyle/>
                    <a:p>
                      <a:endParaRPr lang="en-US" dirty="0"/>
                    </a:p>
                  </a:txBody>
                  <a:tcPr>
                    <a:solidFill>
                      <a:srgbClr val="FFC000"/>
                    </a:solidFill>
                  </a:tcPr>
                </a:tc>
                <a:tc>
                  <a:txBody>
                    <a:bodyPr/>
                    <a:lstStyle/>
                    <a:p>
                      <a:endParaRPr lang="en-US" dirty="0"/>
                    </a:p>
                  </a:txBody>
                  <a:tcPr>
                    <a:solidFill>
                      <a:srgbClr val="FFC000"/>
                    </a:solidFill>
                  </a:tcPr>
                </a:tc>
                <a:extLst>
                  <a:ext uri="{0D108BD9-81ED-4DB2-BD59-A6C34878D82A}">
                    <a16:rowId xmlns:a16="http://schemas.microsoft.com/office/drawing/2014/main" val="1425110550"/>
                  </a:ext>
                </a:extLst>
              </a:tr>
              <a:tr h="698337">
                <a:tc>
                  <a:txBody>
                    <a:bodyPr/>
                    <a:lstStyle/>
                    <a:p>
                      <a:r>
                        <a:rPr lang="en-US" dirty="0"/>
                        <a:t>2.) Identify staff </a:t>
                      </a:r>
                    </a:p>
                  </a:txBody>
                  <a:tcPr>
                    <a:solidFill>
                      <a:srgbClr val="FFC000"/>
                    </a:solidFill>
                  </a:tcPr>
                </a:tc>
                <a:tc>
                  <a:txBody>
                    <a:bodyPr/>
                    <a:lstStyle/>
                    <a:p>
                      <a:r>
                        <a:rPr lang="en-US" dirty="0"/>
                        <a:t>Management team</a:t>
                      </a:r>
                    </a:p>
                  </a:txBody>
                  <a:tcPr>
                    <a:solidFill>
                      <a:srgbClr val="FFC000"/>
                    </a:solidFill>
                  </a:tcPr>
                </a:tc>
                <a:tc>
                  <a:txBody>
                    <a:bodyPr/>
                    <a:lstStyle/>
                    <a:p>
                      <a:endParaRPr lang="en-US" dirty="0"/>
                    </a:p>
                  </a:txBody>
                  <a:tcPr>
                    <a:solidFill>
                      <a:srgbClr val="FFC000"/>
                    </a:solidFill>
                  </a:tcPr>
                </a:tc>
                <a:tc>
                  <a:txBody>
                    <a:bodyPr/>
                    <a:lstStyle/>
                    <a:p>
                      <a:endParaRPr lang="en-US" dirty="0"/>
                    </a:p>
                  </a:txBody>
                  <a:tcPr>
                    <a:solidFill>
                      <a:srgbClr val="FFC000"/>
                    </a:solidFill>
                  </a:tcPr>
                </a:tc>
                <a:tc>
                  <a:txBody>
                    <a:bodyPr/>
                    <a:lstStyle/>
                    <a:p>
                      <a:endParaRPr lang="en-US" dirty="0"/>
                    </a:p>
                  </a:txBody>
                  <a:tcPr>
                    <a:solidFill>
                      <a:srgbClr val="FFC000"/>
                    </a:solidFill>
                  </a:tcPr>
                </a:tc>
                <a:extLst>
                  <a:ext uri="{0D108BD9-81ED-4DB2-BD59-A6C34878D82A}">
                    <a16:rowId xmlns:a16="http://schemas.microsoft.com/office/drawing/2014/main" val="3519695114"/>
                  </a:ext>
                </a:extLst>
              </a:tr>
              <a:tr h="698337">
                <a:tc>
                  <a:txBody>
                    <a:bodyPr/>
                    <a:lstStyle/>
                    <a:p>
                      <a:r>
                        <a:rPr lang="en-US" dirty="0"/>
                        <a:t>3.) Secure staff training </a:t>
                      </a:r>
                    </a:p>
                  </a:txBody>
                  <a:tcPr>
                    <a:solidFill>
                      <a:srgbClr val="FFC000"/>
                    </a:solidFill>
                  </a:tcPr>
                </a:tc>
                <a:tc>
                  <a:txBody>
                    <a:bodyPr/>
                    <a:lstStyle/>
                    <a:p>
                      <a:r>
                        <a:rPr lang="en-US" dirty="0"/>
                        <a:t>Training coordinator</a:t>
                      </a:r>
                    </a:p>
                  </a:txBody>
                  <a:tcPr>
                    <a:solidFill>
                      <a:srgbClr val="FFC000"/>
                    </a:solidFill>
                  </a:tcPr>
                </a:tc>
                <a:tc>
                  <a:txBody>
                    <a:bodyPr/>
                    <a:lstStyle/>
                    <a:p>
                      <a:endParaRPr lang="en-US" dirty="0"/>
                    </a:p>
                  </a:txBody>
                  <a:tcPr>
                    <a:solidFill>
                      <a:srgbClr val="FFC000"/>
                    </a:solidFill>
                  </a:tcPr>
                </a:tc>
                <a:tc>
                  <a:txBody>
                    <a:bodyPr/>
                    <a:lstStyle/>
                    <a:p>
                      <a:endParaRPr lang="en-US" dirty="0"/>
                    </a:p>
                  </a:txBody>
                  <a:tcPr>
                    <a:solidFill>
                      <a:srgbClr val="FFC000"/>
                    </a:solidFill>
                  </a:tcPr>
                </a:tc>
                <a:tc>
                  <a:txBody>
                    <a:bodyPr/>
                    <a:lstStyle/>
                    <a:p>
                      <a:endParaRPr lang="en-US" dirty="0"/>
                    </a:p>
                  </a:txBody>
                  <a:tcPr>
                    <a:solidFill>
                      <a:srgbClr val="FFC000"/>
                    </a:solidFill>
                  </a:tcPr>
                </a:tc>
                <a:extLst>
                  <a:ext uri="{0D108BD9-81ED-4DB2-BD59-A6C34878D82A}">
                    <a16:rowId xmlns:a16="http://schemas.microsoft.com/office/drawing/2014/main" val="3480538001"/>
                  </a:ext>
                </a:extLst>
              </a:tr>
              <a:tr h="698337">
                <a:tc>
                  <a:txBody>
                    <a:bodyPr/>
                    <a:lstStyle/>
                    <a:p>
                      <a:r>
                        <a:rPr lang="en-US" dirty="0"/>
                        <a:t>4.) Identify job seekers</a:t>
                      </a:r>
                    </a:p>
                  </a:txBody>
                  <a:tcPr>
                    <a:solidFill>
                      <a:srgbClr val="FFC000"/>
                    </a:solidFill>
                  </a:tcPr>
                </a:tc>
                <a:tc>
                  <a:txBody>
                    <a:bodyPr/>
                    <a:lstStyle/>
                    <a:p>
                      <a:r>
                        <a:rPr lang="en-US" dirty="0"/>
                        <a:t>Case coordinators </a:t>
                      </a:r>
                    </a:p>
                  </a:txBody>
                  <a:tcPr>
                    <a:solidFill>
                      <a:srgbClr val="FFC000"/>
                    </a:solidFill>
                  </a:tcPr>
                </a:tc>
                <a:tc>
                  <a:txBody>
                    <a:bodyPr/>
                    <a:lstStyle/>
                    <a:p>
                      <a:endParaRPr lang="en-US" dirty="0"/>
                    </a:p>
                  </a:txBody>
                  <a:tcPr>
                    <a:solidFill>
                      <a:srgbClr val="FFC000"/>
                    </a:solidFill>
                  </a:tcPr>
                </a:tc>
                <a:tc>
                  <a:txBody>
                    <a:bodyPr/>
                    <a:lstStyle/>
                    <a:p>
                      <a:endParaRPr lang="en-US" dirty="0"/>
                    </a:p>
                  </a:txBody>
                  <a:tcPr>
                    <a:solidFill>
                      <a:srgbClr val="FFC000"/>
                    </a:solidFill>
                  </a:tcPr>
                </a:tc>
                <a:tc>
                  <a:txBody>
                    <a:bodyPr/>
                    <a:lstStyle/>
                    <a:p>
                      <a:endParaRPr lang="en-US" dirty="0"/>
                    </a:p>
                  </a:txBody>
                  <a:tcPr>
                    <a:solidFill>
                      <a:srgbClr val="FFC000"/>
                    </a:solidFill>
                  </a:tcPr>
                </a:tc>
                <a:extLst>
                  <a:ext uri="{0D108BD9-81ED-4DB2-BD59-A6C34878D82A}">
                    <a16:rowId xmlns:a16="http://schemas.microsoft.com/office/drawing/2014/main" val="302699489"/>
                  </a:ext>
                </a:extLst>
              </a:tr>
              <a:tr h="698337">
                <a:tc>
                  <a:txBody>
                    <a:bodyPr/>
                    <a:lstStyle/>
                    <a:p>
                      <a:r>
                        <a:rPr lang="en-US" dirty="0"/>
                        <a:t>5.) Determine funding</a:t>
                      </a:r>
                    </a:p>
                  </a:txBody>
                  <a:tcPr>
                    <a:solidFill>
                      <a:srgbClr val="FFC000"/>
                    </a:solidFill>
                  </a:tcPr>
                </a:tc>
                <a:tc>
                  <a:txBody>
                    <a:bodyPr/>
                    <a:lstStyle/>
                    <a:p>
                      <a:r>
                        <a:rPr lang="en-US" dirty="0"/>
                        <a:t>Program director/COO/CFO</a:t>
                      </a:r>
                    </a:p>
                  </a:txBody>
                  <a:tcPr>
                    <a:solidFill>
                      <a:srgbClr val="FFC000"/>
                    </a:solidFill>
                  </a:tcPr>
                </a:tc>
                <a:tc>
                  <a:txBody>
                    <a:bodyPr/>
                    <a:lstStyle/>
                    <a:p>
                      <a:endParaRPr lang="en-US" dirty="0"/>
                    </a:p>
                  </a:txBody>
                  <a:tcPr>
                    <a:solidFill>
                      <a:srgbClr val="FFC000"/>
                    </a:solidFill>
                  </a:tcPr>
                </a:tc>
                <a:tc>
                  <a:txBody>
                    <a:bodyPr/>
                    <a:lstStyle/>
                    <a:p>
                      <a:endParaRPr lang="en-US" dirty="0"/>
                    </a:p>
                  </a:txBody>
                  <a:tcPr>
                    <a:solidFill>
                      <a:srgbClr val="FFC000"/>
                    </a:solidFill>
                  </a:tcPr>
                </a:tc>
                <a:tc>
                  <a:txBody>
                    <a:bodyPr/>
                    <a:lstStyle/>
                    <a:p>
                      <a:endParaRPr lang="en-US" dirty="0"/>
                    </a:p>
                  </a:txBody>
                  <a:tcPr>
                    <a:solidFill>
                      <a:srgbClr val="FFC000"/>
                    </a:solidFill>
                  </a:tcPr>
                </a:tc>
                <a:extLst>
                  <a:ext uri="{0D108BD9-81ED-4DB2-BD59-A6C34878D82A}">
                    <a16:rowId xmlns:a16="http://schemas.microsoft.com/office/drawing/2014/main" val="4170386783"/>
                  </a:ext>
                </a:extLst>
              </a:tr>
            </a:tbl>
          </a:graphicData>
        </a:graphic>
      </p:graphicFrame>
    </p:spTree>
    <p:extLst>
      <p:ext uri="{BB962C8B-B14F-4D97-AF65-F5344CB8AC3E}">
        <p14:creationId xmlns:p14="http://schemas.microsoft.com/office/powerpoint/2010/main" val="233416845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A2628A-74C4-40A7-B1D1-563DBF20B4E3}"/>
              </a:ext>
            </a:extLst>
          </p:cNvPr>
          <p:cNvSpPr>
            <a:spLocks noGrp="1"/>
          </p:cNvSpPr>
          <p:nvPr>
            <p:ph type="title"/>
          </p:nvPr>
        </p:nvSpPr>
        <p:spPr/>
        <p:txBody>
          <a:bodyPr>
            <a:normAutofit fontScale="90000"/>
          </a:bodyPr>
          <a:lstStyle/>
          <a:p>
            <a:pPr algn="ctr"/>
            <a:br>
              <a:rPr lang="en-US" sz="2400" dirty="0"/>
            </a:br>
            <a:br>
              <a:rPr lang="en-US" sz="2400" dirty="0"/>
            </a:br>
            <a:br>
              <a:rPr lang="en-US" sz="2400" dirty="0"/>
            </a:br>
            <a:r>
              <a:rPr lang="en-US" sz="4400" b="1" dirty="0"/>
              <a:t>Assess the Pilot Results for the Following:</a:t>
            </a:r>
          </a:p>
        </p:txBody>
      </p:sp>
      <p:sp>
        <p:nvSpPr>
          <p:cNvPr id="3" name="Text Placeholder 2">
            <a:extLst>
              <a:ext uri="{FF2B5EF4-FFF2-40B4-BE49-F238E27FC236}">
                <a16:creationId xmlns:a16="http://schemas.microsoft.com/office/drawing/2014/main" id="{BC86D8AB-A05E-45F3-8152-08E4F171C1F6}"/>
              </a:ext>
            </a:extLst>
          </p:cNvPr>
          <p:cNvSpPr>
            <a:spLocks noGrp="1"/>
          </p:cNvSpPr>
          <p:nvPr>
            <p:ph sz="half" idx="1"/>
          </p:nvPr>
        </p:nvSpPr>
        <p:spPr/>
        <p:txBody>
          <a:bodyPr>
            <a:normAutofit/>
          </a:bodyPr>
          <a:lstStyle/>
          <a:p>
            <a:endParaRPr lang="en-US" dirty="0"/>
          </a:p>
          <a:p>
            <a:r>
              <a:rPr lang="en-US" dirty="0"/>
              <a:t>Learn how to get results</a:t>
            </a:r>
            <a:br>
              <a:rPr lang="en-US" dirty="0"/>
            </a:br>
            <a:br>
              <a:rPr lang="en-US" dirty="0"/>
            </a:br>
            <a:r>
              <a:rPr lang="en-US" dirty="0"/>
              <a:t>Create a core staff who have learned key tools and strategies</a:t>
            </a:r>
            <a:br>
              <a:rPr lang="en-US" dirty="0"/>
            </a:br>
            <a:br>
              <a:rPr lang="en-US" dirty="0"/>
            </a:br>
            <a:r>
              <a:rPr lang="en-US" dirty="0"/>
              <a:t>Develop initial useful partnerships</a:t>
            </a:r>
            <a:br>
              <a:rPr lang="en-US" dirty="0"/>
            </a:br>
            <a:r>
              <a:rPr lang="en-US" dirty="0"/>
              <a:t>address issues and challenges</a:t>
            </a:r>
          </a:p>
          <a:p>
            <a:br>
              <a:rPr lang="en-US" dirty="0"/>
            </a:br>
            <a:r>
              <a:rPr lang="en-US" dirty="0"/>
              <a:t>Revise strategies</a:t>
            </a:r>
          </a:p>
          <a:p>
            <a:endParaRPr lang="en-US" dirty="0"/>
          </a:p>
        </p:txBody>
      </p:sp>
      <p:sp>
        <p:nvSpPr>
          <p:cNvPr id="5" name="Content Placeholder 4">
            <a:extLst>
              <a:ext uri="{FF2B5EF4-FFF2-40B4-BE49-F238E27FC236}">
                <a16:creationId xmlns:a16="http://schemas.microsoft.com/office/drawing/2014/main" id="{2AC419C7-1890-402D-B999-671D49B69438}"/>
              </a:ext>
            </a:extLst>
          </p:cNvPr>
          <p:cNvSpPr>
            <a:spLocks noGrp="1"/>
          </p:cNvSpPr>
          <p:nvPr>
            <p:ph sz="half" idx="2"/>
          </p:nvPr>
        </p:nvSpPr>
        <p:spPr/>
        <p:txBody>
          <a:bodyPr/>
          <a:lstStyle/>
          <a:p>
            <a:endParaRPr lang="en-US" dirty="0"/>
          </a:p>
          <a:p>
            <a:r>
              <a:rPr lang="en-US" dirty="0"/>
              <a:t>Project staffing and program requirements based on your findings</a:t>
            </a:r>
          </a:p>
          <a:p>
            <a:br>
              <a:rPr lang="en-US" dirty="0"/>
            </a:br>
            <a:r>
              <a:rPr lang="en-US" dirty="0"/>
              <a:t>Evaluate current costs and funding</a:t>
            </a:r>
          </a:p>
          <a:p>
            <a:br>
              <a:rPr lang="en-US" dirty="0"/>
            </a:br>
            <a:r>
              <a:rPr lang="en-US" dirty="0"/>
              <a:t>Make projections of anticipated costs and funding for a full-scale project</a:t>
            </a:r>
          </a:p>
        </p:txBody>
      </p:sp>
      <p:sp>
        <p:nvSpPr>
          <p:cNvPr id="4" name="Slide Number Placeholder 3">
            <a:extLst>
              <a:ext uri="{FF2B5EF4-FFF2-40B4-BE49-F238E27FC236}">
                <a16:creationId xmlns:a16="http://schemas.microsoft.com/office/drawing/2014/main" id="{1DFB9251-C7CD-4DD1-9395-B653B7335BB8}"/>
              </a:ext>
            </a:extLst>
          </p:cNvPr>
          <p:cNvSpPr>
            <a:spLocks noGrp="1"/>
          </p:cNvSpPr>
          <p:nvPr>
            <p:ph type="sldNum" sz="quarter" idx="12"/>
          </p:nvPr>
        </p:nvSpPr>
        <p:spPr/>
        <p:txBody>
          <a:bodyPr/>
          <a:lstStyle/>
          <a:p>
            <a:fld id="{EE088E80-DDED-4E0A-A7AA-A3FE6FA3F075}" type="slidenum">
              <a:rPr lang="en-US" smtClean="0"/>
              <a:t>14</a:t>
            </a:fld>
            <a:endParaRPr lang="en-US" dirty="0"/>
          </a:p>
        </p:txBody>
      </p:sp>
    </p:spTree>
    <p:extLst>
      <p:ext uri="{BB962C8B-B14F-4D97-AF65-F5344CB8AC3E}">
        <p14:creationId xmlns:p14="http://schemas.microsoft.com/office/powerpoint/2010/main" val="235616407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D1900E-3A93-4B6F-9397-9EDDCA323301}"/>
              </a:ext>
            </a:extLst>
          </p:cNvPr>
          <p:cNvSpPr>
            <a:spLocks noGrp="1"/>
          </p:cNvSpPr>
          <p:nvPr>
            <p:ph type="title"/>
          </p:nvPr>
        </p:nvSpPr>
        <p:spPr/>
        <p:txBody>
          <a:bodyPr>
            <a:normAutofit fontScale="90000"/>
          </a:bodyPr>
          <a:lstStyle/>
          <a:p>
            <a:pPr algn="ctr"/>
            <a:r>
              <a:rPr lang="en-US" sz="4000" b="1" dirty="0"/>
              <a:t>Agencies must have effective community based </a:t>
            </a:r>
            <a:r>
              <a:rPr lang="en-US" sz="4000" b="1" u="sng" dirty="0"/>
              <a:t>pre-employment preparation strategies </a:t>
            </a:r>
            <a:r>
              <a:rPr lang="en-US" sz="4000" b="1" dirty="0"/>
              <a:t>in place to succeed</a:t>
            </a:r>
            <a:br>
              <a:rPr lang="en-US" sz="4000" dirty="0"/>
            </a:br>
            <a:br>
              <a:rPr lang="en-US" sz="4000" dirty="0"/>
            </a:br>
            <a:br>
              <a:rPr lang="en-US" sz="2400" dirty="0"/>
            </a:br>
            <a:br>
              <a:rPr lang="en-US" sz="2400" dirty="0"/>
            </a:br>
            <a:endParaRPr lang="en-US" sz="2400" dirty="0"/>
          </a:p>
        </p:txBody>
      </p:sp>
      <p:sp>
        <p:nvSpPr>
          <p:cNvPr id="3" name="Text Placeholder 2">
            <a:extLst>
              <a:ext uri="{FF2B5EF4-FFF2-40B4-BE49-F238E27FC236}">
                <a16:creationId xmlns:a16="http://schemas.microsoft.com/office/drawing/2014/main" id="{2FD8D824-BEC2-4CC9-BF93-7774080013CB}"/>
              </a:ext>
            </a:extLst>
          </p:cNvPr>
          <p:cNvSpPr>
            <a:spLocks noGrp="1"/>
          </p:cNvSpPr>
          <p:nvPr>
            <p:ph type="body" idx="1"/>
          </p:nvPr>
        </p:nvSpPr>
        <p:spPr>
          <a:xfrm>
            <a:off x="822960" y="4724400"/>
            <a:ext cx="7543800" cy="1371600"/>
          </a:xfrm>
        </p:spPr>
        <p:txBody>
          <a:bodyPr>
            <a:normAutofit lnSpcReduction="10000"/>
          </a:bodyPr>
          <a:lstStyle/>
          <a:p>
            <a:endParaRPr lang="en-US" sz="2800" b="1" dirty="0"/>
          </a:p>
          <a:p>
            <a:r>
              <a:rPr lang="en-US" sz="2800" b="1" dirty="0"/>
              <a:t>Community based pre-employment strategies </a:t>
            </a:r>
            <a:r>
              <a:rPr lang="en-US" b="1" dirty="0"/>
              <a:t>(beginner agencies)</a:t>
            </a:r>
            <a:endParaRPr lang="en-US" sz="2800" b="1" dirty="0"/>
          </a:p>
        </p:txBody>
      </p:sp>
      <p:sp>
        <p:nvSpPr>
          <p:cNvPr id="4" name="Slide Number Placeholder 3">
            <a:extLst>
              <a:ext uri="{FF2B5EF4-FFF2-40B4-BE49-F238E27FC236}">
                <a16:creationId xmlns:a16="http://schemas.microsoft.com/office/drawing/2014/main" id="{D019D8EC-86C8-4DAD-AD78-C132C5E3AFD6}"/>
              </a:ext>
            </a:extLst>
          </p:cNvPr>
          <p:cNvSpPr>
            <a:spLocks noGrp="1"/>
          </p:cNvSpPr>
          <p:nvPr>
            <p:ph type="sldNum" sz="quarter" idx="12"/>
          </p:nvPr>
        </p:nvSpPr>
        <p:spPr/>
        <p:txBody>
          <a:bodyPr/>
          <a:lstStyle/>
          <a:p>
            <a:fld id="{EE088E80-DDED-4E0A-A7AA-A3FE6FA3F075}" type="slidenum">
              <a:rPr lang="en-US" smtClean="0"/>
              <a:t>15</a:t>
            </a:fld>
            <a:endParaRPr lang="en-US" dirty="0"/>
          </a:p>
        </p:txBody>
      </p:sp>
    </p:spTree>
    <p:extLst>
      <p:ext uri="{BB962C8B-B14F-4D97-AF65-F5344CB8AC3E}">
        <p14:creationId xmlns:p14="http://schemas.microsoft.com/office/powerpoint/2010/main" val="176606672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A33DA5-4987-460C-9F38-3F9E4452F13A}"/>
              </a:ext>
            </a:extLst>
          </p:cNvPr>
          <p:cNvSpPr>
            <a:spLocks noGrp="1"/>
          </p:cNvSpPr>
          <p:nvPr>
            <p:ph type="title"/>
          </p:nvPr>
        </p:nvSpPr>
        <p:spPr>
          <a:xfrm>
            <a:off x="822960" y="457200"/>
            <a:ext cx="7543800" cy="4495800"/>
          </a:xfrm>
        </p:spPr>
        <p:txBody>
          <a:bodyPr>
            <a:noAutofit/>
          </a:bodyPr>
          <a:lstStyle/>
          <a:p>
            <a:r>
              <a:rPr lang="en-US" sz="2400" dirty="0"/>
              <a:t>People show the best employment outcomes when they have had  community-based work experiences, especially paid ones.</a:t>
            </a:r>
            <a:br>
              <a:rPr lang="en-US" sz="2400" dirty="0"/>
            </a:br>
            <a:br>
              <a:rPr lang="en-US" sz="2400" dirty="0"/>
            </a:br>
            <a:r>
              <a:rPr lang="en-US" sz="2400" dirty="0"/>
              <a:t>Work experiences that don’t have the same requirements and expectations as “typical” workplaces may reinforce incorrect messages</a:t>
            </a:r>
            <a:br>
              <a:rPr lang="en-US" sz="2400" dirty="0"/>
            </a:br>
            <a:br>
              <a:rPr lang="en-US" sz="2400" dirty="0"/>
            </a:br>
            <a:r>
              <a:rPr lang="en-US" sz="2400" dirty="0"/>
              <a:t>WIOA makes clear that preparation should not include training in segregated settings with individuals earning sub-minimum wages</a:t>
            </a:r>
            <a:br>
              <a:rPr lang="en-US" sz="2400" dirty="0"/>
            </a:br>
            <a:br>
              <a:rPr lang="en-US" sz="2400" dirty="0"/>
            </a:br>
            <a:r>
              <a:rPr lang="en-US" sz="2400" dirty="0">
                <a:solidFill>
                  <a:schemeClr val="tx1"/>
                </a:solidFill>
              </a:rPr>
              <a:t>Our</a:t>
            </a:r>
            <a:r>
              <a:rPr lang="en-US" sz="2400" dirty="0"/>
              <a:t> future customers will be educated under IDEA and under WIOA requirements with expectations of CIE</a:t>
            </a:r>
            <a:br>
              <a:rPr lang="en-US" sz="2400" dirty="0"/>
            </a:br>
            <a:br>
              <a:rPr lang="en-US" sz="2400" dirty="0"/>
            </a:br>
            <a:endParaRPr lang="en-US" sz="2400" dirty="0"/>
          </a:p>
        </p:txBody>
      </p:sp>
      <p:sp>
        <p:nvSpPr>
          <p:cNvPr id="3" name="Text Placeholder 2">
            <a:extLst>
              <a:ext uri="{FF2B5EF4-FFF2-40B4-BE49-F238E27FC236}">
                <a16:creationId xmlns:a16="http://schemas.microsoft.com/office/drawing/2014/main" id="{4301CA4A-0850-417E-8898-504721164854}"/>
              </a:ext>
            </a:extLst>
          </p:cNvPr>
          <p:cNvSpPr>
            <a:spLocks noGrp="1"/>
          </p:cNvSpPr>
          <p:nvPr>
            <p:ph type="body" idx="1"/>
          </p:nvPr>
        </p:nvSpPr>
        <p:spPr>
          <a:xfrm>
            <a:off x="822960" y="4648200"/>
            <a:ext cx="7543800" cy="1447800"/>
          </a:xfrm>
        </p:spPr>
        <p:txBody>
          <a:bodyPr>
            <a:normAutofit fontScale="92500" lnSpcReduction="10000"/>
          </a:bodyPr>
          <a:lstStyle/>
          <a:p>
            <a:endParaRPr lang="en-US" dirty="0"/>
          </a:p>
          <a:p>
            <a:r>
              <a:rPr lang="en-US" sz="3900" b="1" dirty="0"/>
              <a:t>Community based pre-employment preparation</a:t>
            </a:r>
          </a:p>
        </p:txBody>
      </p:sp>
      <p:sp>
        <p:nvSpPr>
          <p:cNvPr id="4" name="Slide Number Placeholder 3">
            <a:extLst>
              <a:ext uri="{FF2B5EF4-FFF2-40B4-BE49-F238E27FC236}">
                <a16:creationId xmlns:a16="http://schemas.microsoft.com/office/drawing/2014/main" id="{59D7A93A-F749-4C1E-A707-DF4E5F1E4065}"/>
              </a:ext>
            </a:extLst>
          </p:cNvPr>
          <p:cNvSpPr>
            <a:spLocks noGrp="1"/>
          </p:cNvSpPr>
          <p:nvPr>
            <p:ph type="sldNum" sz="quarter" idx="12"/>
          </p:nvPr>
        </p:nvSpPr>
        <p:spPr/>
        <p:txBody>
          <a:bodyPr/>
          <a:lstStyle/>
          <a:p>
            <a:fld id="{EE088E80-DDED-4E0A-A7AA-A3FE6FA3F075}" type="slidenum">
              <a:rPr lang="en-US" smtClean="0"/>
              <a:t>16</a:t>
            </a:fld>
            <a:endParaRPr lang="en-US" dirty="0"/>
          </a:p>
        </p:txBody>
      </p:sp>
    </p:spTree>
    <p:extLst>
      <p:ext uri="{BB962C8B-B14F-4D97-AF65-F5344CB8AC3E}">
        <p14:creationId xmlns:p14="http://schemas.microsoft.com/office/powerpoint/2010/main" val="242627947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F7815F-E80B-41AD-9E9B-80C1C6D02D34}"/>
              </a:ext>
            </a:extLst>
          </p:cNvPr>
          <p:cNvSpPr>
            <a:spLocks noGrp="1"/>
          </p:cNvSpPr>
          <p:nvPr>
            <p:ph type="title"/>
          </p:nvPr>
        </p:nvSpPr>
        <p:spPr/>
        <p:txBody>
          <a:bodyPr/>
          <a:lstStyle/>
          <a:p>
            <a:endParaRPr lang="en-US" dirty="0"/>
          </a:p>
        </p:txBody>
      </p:sp>
      <p:sp>
        <p:nvSpPr>
          <p:cNvPr id="3" name="Text Placeholder 2">
            <a:extLst>
              <a:ext uri="{FF2B5EF4-FFF2-40B4-BE49-F238E27FC236}">
                <a16:creationId xmlns:a16="http://schemas.microsoft.com/office/drawing/2014/main" id="{D5CA4796-98EE-4C49-8423-A9E11014C39B}"/>
              </a:ext>
            </a:extLst>
          </p:cNvPr>
          <p:cNvSpPr>
            <a:spLocks noGrp="1"/>
          </p:cNvSpPr>
          <p:nvPr>
            <p:ph type="body" idx="1"/>
          </p:nvPr>
        </p:nvSpPr>
        <p:spPr>
          <a:xfrm>
            <a:off x="822960" y="5232677"/>
            <a:ext cx="7543800" cy="1015722"/>
          </a:xfrm>
        </p:spPr>
        <p:txBody>
          <a:bodyPr>
            <a:normAutofit fontScale="70000" lnSpcReduction="20000"/>
          </a:bodyPr>
          <a:lstStyle/>
          <a:p>
            <a:endParaRPr lang="en-US" dirty="0"/>
          </a:p>
          <a:p>
            <a:r>
              <a:rPr lang="en-US" sz="3600" b="1" dirty="0"/>
              <a:t>Beginners – develop a pre-employment prep pilot</a:t>
            </a:r>
          </a:p>
        </p:txBody>
      </p:sp>
      <p:sp>
        <p:nvSpPr>
          <p:cNvPr id="4" name="Slide Number Placeholder 3">
            <a:extLst>
              <a:ext uri="{FF2B5EF4-FFF2-40B4-BE49-F238E27FC236}">
                <a16:creationId xmlns:a16="http://schemas.microsoft.com/office/drawing/2014/main" id="{6C41EA4B-25ED-43B8-8669-1A86D5575669}"/>
              </a:ext>
            </a:extLst>
          </p:cNvPr>
          <p:cNvSpPr>
            <a:spLocks noGrp="1"/>
          </p:cNvSpPr>
          <p:nvPr>
            <p:ph type="sldNum" sz="quarter" idx="12"/>
          </p:nvPr>
        </p:nvSpPr>
        <p:spPr/>
        <p:txBody>
          <a:bodyPr/>
          <a:lstStyle/>
          <a:p>
            <a:fld id="{EE088E80-DDED-4E0A-A7AA-A3FE6FA3F075}" type="slidenum">
              <a:rPr lang="en-US" smtClean="0"/>
              <a:t>17</a:t>
            </a:fld>
            <a:endParaRPr lang="en-US" dirty="0"/>
          </a:p>
        </p:txBody>
      </p:sp>
      <p:graphicFrame>
        <p:nvGraphicFramePr>
          <p:cNvPr id="5" name="Table 4">
            <a:extLst>
              <a:ext uri="{FF2B5EF4-FFF2-40B4-BE49-F238E27FC236}">
                <a16:creationId xmlns:a16="http://schemas.microsoft.com/office/drawing/2014/main" id="{82D77F06-8B37-4273-B676-5088595BDEF6}"/>
              </a:ext>
            </a:extLst>
          </p:cNvPr>
          <p:cNvGraphicFramePr>
            <a:graphicFrameLocks noGrp="1"/>
          </p:cNvGraphicFramePr>
          <p:nvPr>
            <p:extLst>
              <p:ext uri="{D42A27DB-BD31-4B8C-83A1-F6EECF244321}">
                <p14:modId xmlns:p14="http://schemas.microsoft.com/office/powerpoint/2010/main" val="194308079"/>
              </p:ext>
            </p:extLst>
          </p:nvPr>
        </p:nvGraphicFramePr>
        <p:xfrm>
          <a:off x="822960" y="758952"/>
          <a:ext cx="7711440" cy="4793269"/>
        </p:xfrm>
        <a:graphic>
          <a:graphicData uri="http://schemas.openxmlformats.org/drawingml/2006/table">
            <a:tbl>
              <a:tblPr firstRow="1" bandRow="1">
                <a:tableStyleId>{5C22544A-7EE6-4342-B048-85BDC9FD1C3A}</a:tableStyleId>
              </a:tblPr>
              <a:tblGrid>
                <a:gridCol w="1542288">
                  <a:extLst>
                    <a:ext uri="{9D8B030D-6E8A-4147-A177-3AD203B41FA5}">
                      <a16:colId xmlns:a16="http://schemas.microsoft.com/office/drawing/2014/main" val="4138020429"/>
                    </a:ext>
                  </a:extLst>
                </a:gridCol>
                <a:gridCol w="1542288">
                  <a:extLst>
                    <a:ext uri="{9D8B030D-6E8A-4147-A177-3AD203B41FA5}">
                      <a16:colId xmlns:a16="http://schemas.microsoft.com/office/drawing/2014/main" val="1721792135"/>
                    </a:ext>
                  </a:extLst>
                </a:gridCol>
                <a:gridCol w="1542288">
                  <a:extLst>
                    <a:ext uri="{9D8B030D-6E8A-4147-A177-3AD203B41FA5}">
                      <a16:colId xmlns:a16="http://schemas.microsoft.com/office/drawing/2014/main" val="1358061041"/>
                    </a:ext>
                  </a:extLst>
                </a:gridCol>
                <a:gridCol w="1542288">
                  <a:extLst>
                    <a:ext uri="{9D8B030D-6E8A-4147-A177-3AD203B41FA5}">
                      <a16:colId xmlns:a16="http://schemas.microsoft.com/office/drawing/2014/main" val="1592372322"/>
                    </a:ext>
                  </a:extLst>
                </a:gridCol>
                <a:gridCol w="1542288">
                  <a:extLst>
                    <a:ext uri="{9D8B030D-6E8A-4147-A177-3AD203B41FA5}">
                      <a16:colId xmlns:a16="http://schemas.microsoft.com/office/drawing/2014/main" val="3784183514"/>
                    </a:ext>
                  </a:extLst>
                </a:gridCol>
              </a:tblGrid>
              <a:tr h="399050">
                <a:tc gridSpan="5">
                  <a:txBody>
                    <a:bodyPr/>
                    <a:lstStyle/>
                    <a:p>
                      <a:r>
                        <a:rPr lang="en-US" dirty="0"/>
                        <a:t>Milestone 2  Pilot Effective Pre-employment Preparation Strategies </a:t>
                      </a:r>
                    </a:p>
                  </a:txBody>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extLst>
                  <a:ext uri="{0D108BD9-81ED-4DB2-BD59-A6C34878D82A}">
                    <a16:rowId xmlns:a16="http://schemas.microsoft.com/office/drawing/2014/main" val="1102520861"/>
                  </a:ext>
                </a:extLst>
              </a:tr>
              <a:tr h="470408">
                <a:tc>
                  <a:txBody>
                    <a:bodyPr/>
                    <a:lstStyle/>
                    <a:p>
                      <a:r>
                        <a:rPr lang="en-US" dirty="0"/>
                        <a:t>Activity </a:t>
                      </a:r>
                    </a:p>
                  </a:txBody>
                  <a:tcPr>
                    <a:solidFill>
                      <a:srgbClr val="FFC000"/>
                    </a:solidFill>
                  </a:tcPr>
                </a:tc>
                <a:tc>
                  <a:txBody>
                    <a:bodyPr/>
                    <a:lstStyle/>
                    <a:p>
                      <a:r>
                        <a:rPr lang="en-US" dirty="0"/>
                        <a:t>Responsible</a:t>
                      </a:r>
                    </a:p>
                  </a:txBody>
                  <a:tcPr>
                    <a:solidFill>
                      <a:srgbClr val="FFC000"/>
                    </a:solidFill>
                  </a:tcPr>
                </a:tc>
                <a:tc>
                  <a:txBody>
                    <a:bodyPr/>
                    <a:lstStyle/>
                    <a:p>
                      <a:r>
                        <a:rPr lang="en-US" dirty="0"/>
                        <a:t>Timeframe</a:t>
                      </a:r>
                    </a:p>
                  </a:txBody>
                  <a:tcPr>
                    <a:solidFill>
                      <a:srgbClr val="FFC000"/>
                    </a:solidFill>
                  </a:tcPr>
                </a:tc>
                <a:tc>
                  <a:txBody>
                    <a:bodyPr/>
                    <a:lstStyle/>
                    <a:p>
                      <a:r>
                        <a:rPr lang="en-US" dirty="0"/>
                        <a:t>Resources</a:t>
                      </a:r>
                    </a:p>
                  </a:txBody>
                  <a:tcPr>
                    <a:solidFill>
                      <a:srgbClr val="FFC000"/>
                    </a:solidFill>
                  </a:tcPr>
                </a:tc>
                <a:tc>
                  <a:txBody>
                    <a:bodyPr/>
                    <a:lstStyle/>
                    <a:p>
                      <a:r>
                        <a:rPr lang="en-US" dirty="0"/>
                        <a:t>Comments </a:t>
                      </a:r>
                    </a:p>
                  </a:txBody>
                  <a:tcPr>
                    <a:solidFill>
                      <a:srgbClr val="FFC000"/>
                    </a:solidFill>
                  </a:tcPr>
                </a:tc>
                <a:extLst>
                  <a:ext uri="{0D108BD9-81ED-4DB2-BD59-A6C34878D82A}">
                    <a16:rowId xmlns:a16="http://schemas.microsoft.com/office/drawing/2014/main" val="4077660270"/>
                  </a:ext>
                </a:extLst>
              </a:tr>
              <a:tr h="698337">
                <a:tc>
                  <a:txBody>
                    <a:bodyPr/>
                    <a:lstStyle/>
                    <a:p>
                      <a:r>
                        <a:rPr lang="en-US" dirty="0"/>
                        <a:t>1.) ID parameters of Pilot </a:t>
                      </a:r>
                    </a:p>
                  </a:txBody>
                  <a:tcPr>
                    <a:solidFill>
                      <a:srgbClr val="FFC000"/>
                    </a:solidFill>
                  </a:tcPr>
                </a:tc>
                <a:tc>
                  <a:txBody>
                    <a:bodyPr/>
                    <a:lstStyle/>
                    <a:p>
                      <a:r>
                        <a:rPr lang="en-US" dirty="0"/>
                        <a:t>Management team</a:t>
                      </a:r>
                    </a:p>
                  </a:txBody>
                  <a:tcPr>
                    <a:solidFill>
                      <a:srgbClr val="FFC000"/>
                    </a:solidFill>
                  </a:tcPr>
                </a:tc>
                <a:tc>
                  <a:txBody>
                    <a:bodyPr/>
                    <a:lstStyle/>
                    <a:p>
                      <a:endParaRPr lang="en-US" dirty="0"/>
                    </a:p>
                  </a:txBody>
                  <a:tcPr>
                    <a:solidFill>
                      <a:srgbClr val="FFC000"/>
                    </a:solidFill>
                  </a:tcPr>
                </a:tc>
                <a:tc>
                  <a:txBody>
                    <a:bodyPr/>
                    <a:lstStyle/>
                    <a:p>
                      <a:endParaRPr lang="en-US" dirty="0"/>
                    </a:p>
                  </a:txBody>
                  <a:tcPr>
                    <a:solidFill>
                      <a:srgbClr val="FFC000"/>
                    </a:solidFill>
                  </a:tcPr>
                </a:tc>
                <a:tc>
                  <a:txBody>
                    <a:bodyPr/>
                    <a:lstStyle/>
                    <a:p>
                      <a:endParaRPr lang="en-US" dirty="0"/>
                    </a:p>
                  </a:txBody>
                  <a:tcPr>
                    <a:solidFill>
                      <a:srgbClr val="FFC000"/>
                    </a:solidFill>
                  </a:tcPr>
                </a:tc>
                <a:extLst>
                  <a:ext uri="{0D108BD9-81ED-4DB2-BD59-A6C34878D82A}">
                    <a16:rowId xmlns:a16="http://schemas.microsoft.com/office/drawing/2014/main" val="1425110550"/>
                  </a:ext>
                </a:extLst>
              </a:tr>
              <a:tr h="698337">
                <a:tc>
                  <a:txBody>
                    <a:bodyPr/>
                    <a:lstStyle/>
                    <a:p>
                      <a:r>
                        <a:rPr lang="en-US" dirty="0"/>
                        <a:t>2.) Identify staff </a:t>
                      </a:r>
                    </a:p>
                  </a:txBody>
                  <a:tcPr>
                    <a:solidFill>
                      <a:srgbClr val="FFC000"/>
                    </a:solidFill>
                  </a:tcPr>
                </a:tc>
                <a:tc>
                  <a:txBody>
                    <a:bodyPr/>
                    <a:lstStyle/>
                    <a:p>
                      <a:r>
                        <a:rPr lang="en-US" dirty="0"/>
                        <a:t>Management team</a:t>
                      </a:r>
                    </a:p>
                  </a:txBody>
                  <a:tcPr>
                    <a:solidFill>
                      <a:srgbClr val="FFC000"/>
                    </a:solidFill>
                  </a:tcPr>
                </a:tc>
                <a:tc>
                  <a:txBody>
                    <a:bodyPr/>
                    <a:lstStyle/>
                    <a:p>
                      <a:endParaRPr lang="en-US" dirty="0"/>
                    </a:p>
                  </a:txBody>
                  <a:tcPr>
                    <a:solidFill>
                      <a:srgbClr val="FFC000"/>
                    </a:solidFill>
                  </a:tcPr>
                </a:tc>
                <a:tc>
                  <a:txBody>
                    <a:bodyPr/>
                    <a:lstStyle/>
                    <a:p>
                      <a:endParaRPr lang="en-US" dirty="0"/>
                    </a:p>
                  </a:txBody>
                  <a:tcPr>
                    <a:solidFill>
                      <a:srgbClr val="FFC000"/>
                    </a:solidFill>
                  </a:tcPr>
                </a:tc>
                <a:tc>
                  <a:txBody>
                    <a:bodyPr/>
                    <a:lstStyle/>
                    <a:p>
                      <a:endParaRPr lang="en-US" dirty="0"/>
                    </a:p>
                  </a:txBody>
                  <a:tcPr>
                    <a:solidFill>
                      <a:srgbClr val="FFC000"/>
                    </a:solidFill>
                  </a:tcPr>
                </a:tc>
                <a:extLst>
                  <a:ext uri="{0D108BD9-81ED-4DB2-BD59-A6C34878D82A}">
                    <a16:rowId xmlns:a16="http://schemas.microsoft.com/office/drawing/2014/main" val="3519695114"/>
                  </a:ext>
                </a:extLst>
              </a:tr>
              <a:tr h="698337">
                <a:tc>
                  <a:txBody>
                    <a:bodyPr/>
                    <a:lstStyle/>
                    <a:p>
                      <a:r>
                        <a:rPr lang="en-US" dirty="0"/>
                        <a:t>3.) Secure staff training </a:t>
                      </a:r>
                    </a:p>
                  </a:txBody>
                  <a:tcPr>
                    <a:solidFill>
                      <a:srgbClr val="FFC000"/>
                    </a:solidFill>
                  </a:tcPr>
                </a:tc>
                <a:tc>
                  <a:txBody>
                    <a:bodyPr/>
                    <a:lstStyle/>
                    <a:p>
                      <a:r>
                        <a:rPr lang="en-US" dirty="0"/>
                        <a:t>Training coordinator</a:t>
                      </a:r>
                    </a:p>
                  </a:txBody>
                  <a:tcPr>
                    <a:solidFill>
                      <a:srgbClr val="FFC000"/>
                    </a:solidFill>
                  </a:tcPr>
                </a:tc>
                <a:tc>
                  <a:txBody>
                    <a:bodyPr/>
                    <a:lstStyle/>
                    <a:p>
                      <a:endParaRPr lang="en-US"/>
                    </a:p>
                  </a:txBody>
                  <a:tcPr>
                    <a:solidFill>
                      <a:srgbClr val="FFC000"/>
                    </a:solidFill>
                  </a:tcPr>
                </a:tc>
                <a:tc>
                  <a:txBody>
                    <a:bodyPr/>
                    <a:lstStyle/>
                    <a:p>
                      <a:endParaRPr lang="en-US" dirty="0"/>
                    </a:p>
                  </a:txBody>
                  <a:tcPr>
                    <a:solidFill>
                      <a:srgbClr val="FFC000"/>
                    </a:solidFill>
                  </a:tcPr>
                </a:tc>
                <a:tc>
                  <a:txBody>
                    <a:bodyPr/>
                    <a:lstStyle/>
                    <a:p>
                      <a:endParaRPr lang="en-US" dirty="0"/>
                    </a:p>
                  </a:txBody>
                  <a:tcPr>
                    <a:solidFill>
                      <a:srgbClr val="FFC000"/>
                    </a:solidFill>
                  </a:tcPr>
                </a:tc>
                <a:extLst>
                  <a:ext uri="{0D108BD9-81ED-4DB2-BD59-A6C34878D82A}">
                    <a16:rowId xmlns:a16="http://schemas.microsoft.com/office/drawing/2014/main" val="3480538001"/>
                  </a:ext>
                </a:extLst>
              </a:tr>
              <a:tr h="698337">
                <a:tc>
                  <a:txBody>
                    <a:bodyPr/>
                    <a:lstStyle/>
                    <a:p>
                      <a:r>
                        <a:rPr lang="en-US" dirty="0"/>
                        <a:t>4.) Identify job seekers</a:t>
                      </a:r>
                    </a:p>
                  </a:txBody>
                  <a:tcPr>
                    <a:solidFill>
                      <a:srgbClr val="FFC000"/>
                    </a:solidFill>
                  </a:tcPr>
                </a:tc>
                <a:tc>
                  <a:txBody>
                    <a:bodyPr/>
                    <a:lstStyle/>
                    <a:p>
                      <a:r>
                        <a:rPr lang="en-US" dirty="0"/>
                        <a:t>Case coordinators </a:t>
                      </a:r>
                    </a:p>
                  </a:txBody>
                  <a:tcPr>
                    <a:solidFill>
                      <a:srgbClr val="FFC000"/>
                    </a:solidFill>
                  </a:tcPr>
                </a:tc>
                <a:tc>
                  <a:txBody>
                    <a:bodyPr/>
                    <a:lstStyle/>
                    <a:p>
                      <a:endParaRPr lang="en-US"/>
                    </a:p>
                  </a:txBody>
                  <a:tcPr>
                    <a:solidFill>
                      <a:srgbClr val="FFC000"/>
                    </a:solidFill>
                  </a:tcPr>
                </a:tc>
                <a:tc>
                  <a:txBody>
                    <a:bodyPr/>
                    <a:lstStyle/>
                    <a:p>
                      <a:endParaRPr lang="en-US" dirty="0"/>
                    </a:p>
                  </a:txBody>
                  <a:tcPr>
                    <a:solidFill>
                      <a:srgbClr val="FFC000"/>
                    </a:solidFill>
                  </a:tcPr>
                </a:tc>
                <a:tc>
                  <a:txBody>
                    <a:bodyPr/>
                    <a:lstStyle/>
                    <a:p>
                      <a:endParaRPr lang="en-US" dirty="0"/>
                    </a:p>
                  </a:txBody>
                  <a:tcPr>
                    <a:solidFill>
                      <a:srgbClr val="FFC000"/>
                    </a:solidFill>
                  </a:tcPr>
                </a:tc>
                <a:extLst>
                  <a:ext uri="{0D108BD9-81ED-4DB2-BD59-A6C34878D82A}">
                    <a16:rowId xmlns:a16="http://schemas.microsoft.com/office/drawing/2014/main" val="302699489"/>
                  </a:ext>
                </a:extLst>
              </a:tr>
              <a:tr h="698337">
                <a:tc>
                  <a:txBody>
                    <a:bodyPr/>
                    <a:lstStyle/>
                    <a:p>
                      <a:r>
                        <a:rPr lang="en-US" dirty="0"/>
                        <a:t>5.) Determine funding</a:t>
                      </a:r>
                    </a:p>
                  </a:txBody>
                  <a:tcPr>
                    <a:solidFill>
                      <a:srgbClr val="FFC000"/>
                    </a:solidFill>
                  </a:tcPr>
                </a:tc>
                <a:tc>
                  <a:txBody>
                    <a:bodyPr/>
                    <a:lstStyle/>
                    <a:p>
                      <a:r>
                        <a:rPr lang="en-US" dirty="0"/>
                        <a:t>Program director/COO/CFO</a:t>
                      </a:r>
                    </a:p>
                  </a:txBody>
                  <a:tcPr>
                    <a:solidFill>
                      <a:srgbClr val="FFC000"/>
                    </a:solidFill>
                  </a:tcPr>
                </a:tc>
                <a:tc>
                  <a:txBody>
                    <a:bodyPr/>
                    <a:lstStyle/>
                    <a:p>
                      <a:endParaRPr lang="en-US"/>
                    </a:p>
                  </a:txBody>
                  <a:tcPr>
                    <a:solidFill>
                      <a:srgbClr val="FFC000"/>
                    </a:solidFill>
                  </a:tcPr>
                </a:tc>
                <a:tc>
                  <a:txBody>
                    <a:bodyPr/>
                    <a:lstStyle/>
                    <a:p>
                      <a:endParaRPr lang="en-US" dirty="0"/>
                    </a:p>
                  </a:txBody>
                  <a:tcPr>
                    <a:solidFill>
                      <a:srgbClr val="FFC000"/>
                    </a:solidFill>
                  </a:tcPr>
                </a:tc>
                <a:tc>
                  <a:txBody>
                    <a:bodyPr/>
                    <a:lstStyle/>
                    <a:p>
                      <a:endParaRPr lang="en-US" dirty="0"/>
                    </a:p>
                  </a:txBody>
                  <a:tcPr>
                    <a:solidFill>
                      <a:srgbClr val="FFC000"/>
                    </a:solidFill>
                  </a:tcPr>
                </a:tc>
                <a:extLst>
                  <a:ext uri="{0D108BD9-81ED-4DB2-BD59-A6C34878D82A}">
                    <a16:rowId xmlns:a16="http://schemas.microsoft.com/office/drawing/2014/main" val="4170386783"/>
                  </a:ext>
                </a:extLst>
              </a:tr>
            </a:tbl>
          </a:graphicData>
        </a:graphic>
      </p:graphicFrame>
    </p:spTree>
    <p:extLst>
      <p:ext uri="{BB962C8B-B14F-4D97-AF65-F5344CB8AC3E}">
        <p14:creationId xmlns:p14="http://schemas.microsoft.com/office/powerpoint/2010/main" val="179912250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7870D6-CC8F-412B-ACC3-2EFB46164317}"/>
              </a:ext>
            </a:extLst>
          </p:cNvPr>
          <p:cNvSpPr>
            <a:spLocks noGrp="1"/>
          </p:cNvSpPr>
          <p:nvPr>
            <p:ph type="title"/>
          </p:nvPr>
        </p:nvSpPr>
        <p:spPr/>
        <p:txBody>
          <a:bodyPr>
            <a:normAutofit/>
          </a:bodyPr>
          <a:lstStyle/>
          <a:p>
            <a:pPr algn="ctr"/>
            <a:r>
              <a:rPr lang="en-US" sz="3600" dirty="0"/>
              <a:t>Agencies that are already in process with providing community integrated employment must know they are doing it </a:t>
            </a:r>
            <a:r>
              <a:rPr lang="en-US" sz="3600" u="sng" dirty="0"/>
              <a:t>effectively from both a quality and financial view</a:t>
            </a:r>
            <a:br>
              <a:rPr lang="en-US" sz="3600" dirty="0"/>
            </a:br>
            <a:endParaRPr lang="en-US" sz="3600" dirty="0"/>
          </a:p>
        </p:txBody>
      </p:sp>
      <p:sp>
        <p:nvSpPr>
          <p:cNvPr id="3" name="Text Placeholder 2">
            <a:extLst>
              <a:ext uri="{FF2B5EF4-FFF2-40B4-BE49-F238E27FC236}">
                <a16:creationId xmlns:a16="http://schemas.microsoft.com/office/drawing/2014/main" id="{32615FE4-E489-4212-B670-12595AC3DF20}"/>
              </a:ext>
            </a:extLst>
          </p:cNvPr>
          <p:cNvSpPr>
            <a:spLocks noGrp="1"/>
          </p:cNvSpPr>
          <p:nvPr>
            <p:ph type="body" idx="1"/>
          </p:nvPr>
        </p:nvSpPr>
        <p:spPr>
          <a:xfrm>
            <a:off x="822960" y="4724400"/>
            <a:ext cx="7543800" cy="1447800"/>
          </a:xfrm>
        </p:spPr>
        <p:txBody>
          <a:bodyPr>
            <a:normAutofit fontScale="85000" lnSpcReduction="10000"/>
          </a:bodyPr>
          <a:lstStyle/>
          <a:p>
            <a:endParaRPr lang="en-US" dirty="0"/>
          </a:p>
          <a:p>
            <a:r>
              <a:rPr lang="en-US" sz="4000" b="1" dirty="0"/>
              <a:t>Next steps for agencies already started </a:t>
            </a:r>
            <a:r>
              <a:rPr lang="en-US" b="1" dirty="0"/>
              <a:t>(</a:t>
            </a:r>
            <a:r>
              <a:rPr lang="en-US" sz="2600" b="1" dirty="0"/>
              <a:t>intermediate agencies) </a:t>
            </a:r>
          </a:p>
        </p:txBody>
      </p:sp>
      <p:sp>
        <p:nvSpPr>
          <p:cNvPr id="4" name="Slide Number Placeholder 3">
            <a:extLst>
              <a:ext uri="{FF2B5EF4-FFF2-40B4-BE49-F238E27FC236}">
                <a16:creationId xmlns:a16="http://schemas.microsoft.com/office/drawing/2014/main" id="{83C8AFA1-27DE-47E2-98CB-EE6EF35651C5}"/>
              </a:ext>
            </a:extLst>
          </p:cNvPr>
          <p:cNvSpPr>
            <a:spLocks noGrp="1"/>
          </p:cNvSpPr>
          <p:nvPr>
            <p:ph type="sldNum" sz="quarter" idx="12"/>
          </p:nvPr>
        </p:nvSpPr>
        <p:spPr/>
        <p:txBody>
          <a:bodyPr/>
          <a:lstStyle/>
          <a:p>
            <a:fld id="{EE088E80-DDED-4E0A-A7AA-A3FE6FA3F075}" type="slidenum">
              <a:rPr lang="en-US" smtClean="0"/>
              <a:t>18</a:t>
            </a:fld>
            <a:endParaRPr lang="en-US" dirty="0"/>
          </a:p>
        </p:txBody>
      </p:sp>
    </p:spTree>
    <p:extLst>
      <p:ext uri="{BB962C8B-B14F-4D97-AF65-F5344CB8AC3E}">
        <p14:creationId xmlns:p14="http://schemas.microsoft.com/office/powerpoint/2010/main" val="333687259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F7815F-E80B-41AD-9E9B-80C1C6D02D34}"/>
              </a:ext>
            </a:extLst>
          </p:cNvPr>
          <p:cNvSpPr>
            <a:spLocks noGrp="1"/>
          </p:cNvSpPr>
          <p:nvPr>
            <p:ph type="title"/>
          </p:nvPr>
        </p:nvSpPr>
        <p:spPr/>
        <p:txBody>
          <a:bodyPr/>
          <a:lstStyle/>
          <a:p>
            <a:endParaRPr lang="en-US" dirty="0"/>
          </a:p>
        </p:txBody>
      </p:sp>
      <p:sp>
        <p:nvSpPr>
          <p:cNvPr id="3" name="Text Placeholder 2">
            <a:extLst>
              <a:ext uri="{FF2B5EF4-FFF2-40B4-BE49-F238E27FC236}">
                <a16:creationId xmlns:a16="http://schemas.microsoft.com/office/drawing/2014/main" id="{D5CA4796-98EE-4C49-8423-A9E11014C39B}"/>
              </a:ext>
            </a:extLst>
          </p:cNvPr>
          <p:cNvSpPr>
            <a:spLocks noGrp="1"/>
          </p:cNvSpPr>
          <p:nvPr>
            <p:ph type="body" idx="1"/>
          </p:nvPr>
        </p:nvSpPr>
        <p:spPr>
          <a:xfrm>
            <a:off x="822960" y="5336158"/>
            <a:ext cx="7543800" cy="912242"/>
          </a:xfrm>
        </p:spPr>
        <p:txBody>
          <a:bodyPr>
            <a:normAutofit fontScale="92500" lnSpcReduction="20000"/>
          </a:bodyPr>
          <a:lstStyle/>
          <a:p>
            <a:endParaRPr lang="en-US" dirty="0"/>
          </a:p>
          <a:p>
            <a:r>
              <a:rPr lang="en-US" b="1" dirty="0"/>
              <a:t> </a:t>
            </a:r>
            <a:r>
              <a:rPr lang="en-US" sz="3800" b="1" dirty="0"/>
              <a:t>intermediate – evaluate quality </a:t>
            </a:r>
          </a:p>
        </p:txBody>
      </p:sp>
      <p:sp>
        <p:nvSpPr>
          <p:cNvPr id="4" name="Slide Number Placeholder 3">
            <a:extLst>
              <a:ext uri="{FF2B5EF4-FFF2-40B4-BE49-F238E27FC236}">
                <a16:creationId xmlns:a16="http://schemas.microsoft.com/office/drawing/2014/main" id="{6C41EA4B-25ED-43B8-8669-1A86D5575669}"/>
              </a:ext>
            </a:extLst>
          </p:cNvPr>
          <p:cNvSpPr>
            <a:spLocks noGrp="1"/>
          </p:cNvSpPr>
          <p:nvPr>
            <p:ph type="sldNum" sz="quarter" idx="12"/>
          </p:nvPr>
        </p:nvSpPr>
        <p:spPr/>
        <p:txBody>
          <a:bodyPr/>
          <a:lstStyle/>
          <a:p>
            <a:fld id="{EE088E80-DDED-4E0A-A7AA-A3FE6FA3F075}" type="slidenum">
              <a:rPr lang="en-US" smtClean="0"/>
              <a:t>19</a:t>
            </a:fld>
            <a:endParaRPr lang="en-US" dirty="0"/>
          </a:p>
        </p:txBody>
      </p:sp>
      <p:graphicFrame>
        <p:nvGraphicFramePr>
          <p:cNvPr id="5" name="Table 4">
            <a:extLst>
              <a:ext uri="{FF2B5EF4-FFF2-40B4-BE49-F238E27FC236}">
                <a16:creationId xmlns:a16="http://schemas.microsoft.com/office/drawing/2014/main" id="{82D77F06-8B37-4273-B676-5088595BDEF6}"/>
              </a:ext>
            </a:extLst>
          </p:cNvPr>
          <p:cNvGraphicFramePr>
            <a:graphicFrameLocks noGrp="1"/>
          </p:cNvGraphicFramePr>
          <p:nvPr>
            <p:extLst>
              <p:ext uri="{D42A27DB-BD31-4B8C-83A1-F6EECF244321}">
                <p14:modId xmlns:p14="http://schemas.microsoft.com/office/powerpoint/2010/main" val="1956242535"/>
              </p:ext>
            </p:extLst>
          </p:nvPr>
        </p:nvGraphicFramePr>
        <p:xfrm>
          <a:off x="822960" y="758952"/>
          <a:ext cx="7711440" cy="4577206"/>
        </p:xfrm>
        <a:graphic>
          <a:graphicData uri="http://schemas.openxmlformats.org/drawingml/2006/table">
            <a:tbl>
              <a:tblPr firstRow="1" bandRow="1">
                <a:tableStyleId>{5C22544A-7EE6-4342-B048-85BDC9FD1C3A}</a:tableStyleId>
              </a:tblPr>
              <a:tblGrid>
                <a:gridCol w="1542288">
                  <a:extLst>
                    <a:ext uri="{9D8B030D-6E8A-4147-A177-3AD203B41FA5}">
                      <a16:colId xmlns:a16="http://schemas.microsoft.com/office/drawing/2014/main" val="4138020429"/>
                    </a:ext>
                  </a:extLst>
                </a:gridCol>
                <a:gridCol w="1542288">
                  <a:extLst>
                    <a:ext uri="{9D8B030D-6E8A-4147-A177-3AD203B41FA5}">
                      <a16:colId xmlns:a16="http://schemas.microsoft.com/office/drawing/2014/main" val="1721792135"/>
                    </a:ext>
                  </a:extLst>
                </a:gridCol>
                <a:gridCol w="1542288">
                  <a:extLst>
                    <a:ext uri="{9D8B030D-6E8A-4147-A177-3AD203B41FA5}">
                      <a16:colId xmlns:a16="http://schemas.microsoft.com/office/drawing/2014/main" val="1358061041"/>
                    </a:ext>
                  </a:extLst>
                </a:gridCol>
                <a:gridCol w="1542288">
                  <a:extLst>
                    <a:ext uri="{9D8B030D-6E8A-4147-A177-3AD203B41FA5}">
                      <a16:colId xmlns:a16="http://schemas.microsoft.com/office/drawing/2014/main" val="1592372322"/>
                    </a:ext>
                  </a:extLst>
                </a:gridCol>
                <a:gridCol w="1542288">
                  <a:extLst>
                    <a:ext uri="{9D8B030D-6E8A-4147-A177-3AD203B41FA5}">
                      <a16:colId xmlns:a16="http://schemas.microsoft.com/office/drawing/2014/main" val="3784183514"/>
                    </a:ext>
                  </a:extLst>
                </a:gridCol>
              </a:tblGrid>
              <a:tr h="399050">
                <a:tc gridSpan="5">
                  <a:txBody>
                    <a:bodyPr/>
                    <a:lstStyle/>
                    <a:p>
                      <a:r>
                        <a:rPr lang="en-US" dirty="0"/>
                        <a:t>Milestone 1.  Evaluate effectiveness of current employment practices  - quality</a:t>
                      </a:r>
                    </a:p>
                  </a:txBody>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extLst>
                  <a:ext uri="{0D108BD9-81ED-4DB2-BD59-A6C34878D82A}">
                    <a16:rowId xmlns:a16="http://schemas.microsoft.com/office/drawing/2014/main" val="1102520861"/>
                  </a:ext>
                </a:extLst>
              </a:tr>
              <a:tr h="470408">
                <a:tc>
                  <a:txBody>
                    <a:bodyPr/>
                    <a:lstStyle/>
                    <a:p>
                      <a:r>
                        <a:rPr lang="en-US" dirty="0"/>
                        <a:t>Activity </a:t>
                      </a:r>
                    </a:p>
                  </a:txBody>
                  <a:tcPr>
                    <a:solidFill>
                      <a:srgbClr val="92D050"/>
                    </a:solidFill>
                  </a:tcPr>
                </a:tc>
                <a:tc>
                  <a:txBody>
                    <a:bodyPr/>
                    <a:lstStyle/>
                    <a:p>
                      <a:r>
                        <a:rPr lang="en-US" dirty="0"/>
                        <a:t>Responsible</a:t>
                      </a:r>
                    </a:p>
                  </a:txBody>
                  <a:tcPr>
                    <a:solidFill>
                      <a:srgbClr val="92D050"/>
                    </a:solidFill>
                  </a:tcPr>
                </a:tc>
                <a:tc>
                  <a:txBody>
                    <a:bodyPr/>
                    <a:lstStyle/>
                    <a:p>
                      <a:r>
                        <a:rPr lang="en-US" dirty="0"/>
                        <a:t>Timeframe</a:t>
                      </a:r>
                    </a:p>
                  </a:txBody>
                  <a:tcPr>
                    <a:solidFill>
                      <a:srgbClr val="92D050"/>
                    </a:solidFill>
                  </a:tcPr>
                </a:tc>
                <a:tc>
                  <a:txBody>
                    <a:bodyPr/>
                    <a:lstStyle/>
                    <a:p>
                      <a:r>
                        <a:rPr lang="en-US" dirty="0"/>
                        <a:t>Resources</a:t>
                      </a:r>
                    </a:p>
                  </a:txBody>
                  <a:tcPr>
                    <a:solidFill>
                      <a:srgbClr val="92D050"/>
                    </a:solidFill>
                  </a:tcPr>
                </a:tc>
                <a:tc>
                  <a:txBody>
                    <a:bodyPr/>
                    <a:lstStyle/>
                    <a:p>
                      <a:r>
                        <a:rPr lang="en-US" dirty="0"/>
                        <a:t>Comments </a:t>
                      </a:r>
                    </a:p>
                  </a:txBody>
                  <a:tcPr>
                    <a:solidFill>
                      <a:srgbClr val="92D050"/>
                    </a:solidFill>
                  </a:tcPr>
                </a:tc>
                <a:extLst>
                  <a:ext uri="{0D108BD9-81ED-4DB2-BD59-A6C34878D82A}">
                    <a16:rowId xmlns:a16="http://schemas.microsoft.com/office/drawing/2014/main" val="4077660270"/>
                  </a:ext>
                </a:extLst>
              </a:tr>
              <a:tr h="698337">
                <a:tc>
                  <a:txBody>
                    <a:bodyPr/>
                    <a:lstStyle/>
                    <a:p>
                      <a:r>
                        <a:rPr lang="en-US" dirty="0"/>
                        <a:t>1.) Develop an </a:t>
                      </a:r>
                      <a:r>
                        <a:rPr lang="en-US" dirty="0" err="1"/>
                        <a:t>eval</a:t>
                      </a:r>
                      <a:r>
                        <a:rPr lang="en-US" dirty="0"/>
                        <a:t>. team</a:t>
                      </a:r>
                    </a:p>
                  </a:txBody>
                  <a:tcPr>
                    <a:solidFill>
                      <a:srgbClr val="92D050"/>
                    </a:solidFill>
                  </a:tcPr>
                </a:tc>
                <a:tc>
                  <a:txBody>
                    <a:bodyPr/>
                    <a:lstStyle/>
                    <a:p>
                      <a:r>
                        <a:rPr lang="en-US" dirty="0"/>
                        <a:t>Management team/QA dir. </a:t>
                      </a:r>
                    </a:p>
                  </a:txBody>
                  <a:tcPr>
                    <a:solidFill>
                      <a:srgbClr val="92D050"/>
                    </a:solidFill>
                  </a:tcPr>
                </a:tc>
                <a:tc>
                  <a:txBody>
                    <a:bodyPr/>
                    <a:lstStyle/>
                    <a:p>
                      <a:endParaRPr lang="en-US" dirty="0"/>
                    </a:p>
                  </a:txBody>
                  <a:tcPr>
                    <a:solidFill>
                      <a:srgbClr val="92D050"/>
                    </a:solidFill>
                  </a:tcPr>
                </a:tc>
                <a:tc>
                  <a:txBody>
                    <a:bodyPr/>
                    <a:lstStyle/>
                    <a:p>
                      <a:endParaRPr lang="en-US"/>
                    </a:p>
                  </a:txBody>
                  <a:tcPr>
                    <a:solidFill>
                      <a:srgbClr val="92D050"/>
                    </a:solidFill>
                  </a:tcPr>
                </a:tc>
                <a:tc>
                  <a:txBody>
                    <a:bodyPr/>
                    <a:lstStyle/>
                    <a:p>
                      <a:endParaRPr lang="en-US" dirty="0"/>
                    </a:p>
                  </a:txBody>
                  <a:tcPr>
                    <a:solidFill>
                      <a:srgbClr val="92D050"/>
                    </a:solidFill>
                  </a:tcPr>
                </a:tc>
                <a:extLst>
                  <a:ext uri="{0D108BD9-81ED-4DB2-BD59-A6C34878D82A}">
                    <a16:rowId xmlns:a16="http://schemas.microsoft.com/office/drawing/2014/main" val="1425110550"/>
                  </a:ext>
                </a:extLst>
              </a:tr>
              <a:tr h="698337">
                <a:tc>
                  <a:txBody>
                    <a:bodyPr/>
                    <a:lstStyle/>
                    <a:p>
                      <a:r>
                        <a:rPr lang="en-US" dirty="0"/>
                        <a:t>2.) ID info. sought</a:t>
                      </a:r>
                    </a:p>
                  </a:txBody>
                  <a:tcPr>
                    <a:solidFill>
                      <a:srgbClr val="92D050"/>
                    </a:solidFill>
                  </a:tcPr>
                </a:tc>
                <a:tc>
                  <a:txBody>
                    <a:bodyPr/>
                    <a:lstStyle/>
                    <a:p>
                      <a:r>
                        <a:rPr lang="en-US" dirty="0"/>
                        <a:t>Management team/QA dir.</a:t>
                      </a:r>
                    </a:p>
                  </a:txBody>
                  <a:tcPr>
                    <a:solidFill>
                      <a:srgbClr val="92D050"/>
                    </a:solidFill>
                  </a:tcPr>
                </a:tc>
                <a:tc>
                  <a:txBody>
                    <a:bodyPr/>
                    <a:lstStyle/>
                    <a:p>
                      <a:endParaRPr lang="en-US" dirty="0"/>
                    </a:p>
                  </a:txBody>
                  <a:tcPr>
                    <a:solidFill>
                      <a:srgbClr val="92D050"/>
                    </a:solidFill>
                  </a:tcPr>
                </a:tc>
                <a:tc>
                  <a:txBody>
                    <a:bodyPr/>
                    <a:lstStyle/>
                    <a:p>
                      <a:endParaRPr lang="en-US"/>
                    </a:p>
                  </a:txBody>
                  <a:tcPr>
                    <a:solidFill>
                      <a:srgbClr val="92D050"/>
                    </a:solidFill>
                  </a:tcPr>
                </a:tc>
                <a:tc>
                  <a:txBody>
                    <a:bodyPr/>
                    <a:lstStyle/>
                    <a:p>
                      <a:endParaRPr lang="en-US" dirty="0"/>
                    </a:p>
                  </a:txBody>
                  <a:tcPr>
                    <a:solidFill>
                      <a:srgbClr val="92D050"/>
                    </a:solidFill>
                  </a:tcPr>
                </a:tc>
                <a:extLst>
                  <a:ext uri="{0D108BD9-81ED-4DB2-BD59-A6C34878D82A}">
                    <a16:rowId xmlns:a16="http://schemas.microsoft.com/office/drawing/2014/main" val="3519695114"/>
                  </a:ext>
                </a:extLst>
              </a:tr>
              <a:tr h="698337">
                <a:tc>
                  <a:txBody>
                    <a:bodyPr/>
                    <a:lstStyle/>
                    <a:p>
                      <a:r>
                        <a:rPr lang="en-US" dirty="0"/>
                        <a:t>3.) ID data elements </a:t>
                      </a:r>
                    </a:p>
                  </a:txBody>
                  <a:tcPr>
                    <a:solidFill>
                      <a:srgbClr val="92D050"/>
                    </a:solidFill>
                  </a:tcPr>
                </a:tc>
                <a:tc>
                  <a:txBody>
                    <a:bodyPr/>
                    <a:lstStyle/>
                    <a:p>
                      <a:r>
                        <a:rPr lang="en-US" dirty="0"/>
                        <a:t>Management team/QA dir.</a:t>
                      </a:r>
                    </a:p>
                  </a:txBody>
                  <a:tcPr>
                    <a:solidFill>
                      <a:srgbClr val="92D050"/>
                    </a:solidFill>
                  </a:tcPr>
                </a:tc>
                <a:tc>
                  <a:txBody>
                    <a:bodyPr/>
                    <a:lstStyle/>
                    <a:p>
                      <a:endParaRPr lang="en-US" dirty="0"/>
                    </a:p>
                  </a:txBody>
                  <a:tcPr>
                    <a:solidFill>
                      <a:srgbClr val="92D050"/>
                    </a:solidFill>
                  </a:tcPr>
                </a:tc>
                <a:tc>
                  <a:txBody>
                    <a:bodyPr/>
                    <a:lstStyle/>
                    <a:p>
                      <a:endParaRPr lang="en-US"/>
                    </a:p>
                  </a:txBody>
                  <a:tcPr>
                    <a:solidFill>
                      <a:srgbClr val="92D050"/>
                    </a:solidFill>
                  </a:tcPr>
                </a:tc>
                <a:tc>
                  <a:txBody>
                    <a:bodyPr/>
                    <a:lstStyle/>
                    <a:p>
                      <a:endParaRPr lang="en-US" dirty="0"/>
                    </a:p>
                  </a:txBody>
                  <a:tcPr>
                    <a:solidFill>
                      <a:srgbClr val="92D050"/>
                    </a:solidFill>
                  </a:tcPr>
                </a:tc>
                <a:extLst>
                  <a:ext uri="{0D108BD9-81ED-4DB2-BD59-A6C34878D82A}">
                    <a16:rowId xmlns:a16="http://schemas.microsoft.com/office/drawing/2014/main" val="3480538001"/>
                  </a:ext>
                </a:extLst>
              </a:tr>
              <a:tr h="698337">
                <a:tc>
                  <a:txBody>
                    <a:bodyPr/>
                    <a:lstStyle/>
                    <a:p>
                      <a:r>
                        <a:rPr lang="en-US" dirty="0"/>
                        <a:t>4.) ID data collection </a:t>
                      </a:r>
                    </a:p>
                  </a:txBody>
                  <a:tcPr>
                    <a:solidFill>
                      <a:srgbClr val="92D050"/>
                    </a:solidFill>
                  </a:tcPr>
                </a:tc>
                <a:tc>
                  <a:txBody>
                    <a:bodyPr/>
                    <a:lstStyle/>
                    <a:p>
                      <a:r>
                        <a:rPr lang="en-US" dirty="0"/>
                        <a:t>Management team/QA dir. </a:t>
                      </a:r>
                    </a:p>
                  </a:txBody>
                  <a:tcPr>
                    <a:solidFill>
                      <a:srgbClr val="92D050"/>
                    </a:solidFill>
                  </a:tcPr>
                </a:tc>
                <a:tc>
                  <a:txBody>
                    <a:bodyPr/>
                    <a:lstStyle/>
                    <a:p>
                      <a:endParaRPr lang="en-US" dirty="0"/>
                    </a:p>
                  </a:txBody>
                  <a:tcPr>
                    <a:solidFill>
                      <a:srgbClr val="92D050"/>
                    </a:solidFill>
                  </a:tcPr>
                </a:tc>
                <a:tc>
                  <a:txBody>
                    <a:bodyPr/>
                    <a:lstStyle/>
                    <a:p>
                      <a:endParaRPr lang="en-US"/>
                    </a:p>
                  </a:txBody>
                  <a:tcPr>
                    <a:solidFill>
                      <a:srgbClr val="92D050"/>
                    </a:solidFill>
                  </a:tcPr>
                </a:tc>
                <a:tc>
                  <a:txBody>
                    <a:bodyPr/>
                    <a:lstStyle/>
                    <a:p>
                      <a:endParaRPr lang="en-US" dirty="0"/>
                    </a:p>
                  </a:txBody>
                  <a:tcPr>
                    <a:solidFill>
                      <a:srgbClr val="92D050"/>
                    </a:solidFill>
                  </a:tcPr>
                </a:tc>
                <a:extLst>
                  <a:ext uri="{0D108BD9-81ED-4DB2-BD59-A6C34878D82A}">
                    <a16:rowId xmlns:a16="http://schemas.microsoft.com/office/drawing/2014/main" val="302699489"/>
                  </a:ext>
                </a:extLst>
              </a:tr>
              <a:tr h="698337">
                <a:tc>
                  <a:txBody>
                    <a:bodyPr/>
                    <a:lstStyle/>
                    <a:p>
                      <a:r>
                        <a:rPr lang="en-US" dirty="0"/>
                        <a:t>5.) Analyze data </a:t>
                      </a:r>
                    </a:p>
                  </a:txBody>
                  <a:tcPr>
                    <a:solidFill>
                      <a:srgbClr val="92D050"/>
                    </a:solidFill>
                  </a:tcPr>
                </a:tc>
                <a:tc>
                  <a:txBody>
                    <a:bodyPr/>
                    <a:lstStyle/>
                    <a:p>
                      <a:r>
                        <a:rPr lang="en-US" dirty="0"/>
                        <a:t>Management team/QA </a:t>
                      </a:r>
                      <a:r>
                        <a:rPr lang="en-US" dirty="0" err="1"/>
                        <a:t>dir</a:t>
                      </a:r>
                      <a:r>
                        <a:rPr lang="en-US" dirty="0"/>
                        <a:t>/staff</a:t>
                      </a:r>
                    </a:p>
                  </a:txBody>
                  <a:tcPr>
                    <a:solidFill>
                      <a:srgbClr val="92D050"/>
                    </a:solidFill>
                  </a:tcPr>
                </a:tc>
                <a:tc>
                  <a:txBody>
                    <a:bodyPr/>
                    <a:lstStyle/>
                    <a:p>
                      <a:endParaRPr lang="en-US" dirty="0"/>
                    </a:p>
                  </a:txBody>
                  <a:tcPr>
                    <a:solidFill>
                      <a:srgbClr val="92D050"/>
                    </a:solidFill>
                  </a:tcPr>
                </a:tc>
                <a:tc>
                  <a:txBody>
                    <a:bodyPr/>
                    <a:lstStyle/>
                    <a:p>
                      <a:endParaRPr lang="en-US"/>
                    </a:p>
                  </a:txBody>
                  <a:tcPr>
                    <a:solidFill>
                      <a:srgbClr val="92D050"/>
                    </a:solidFill>
                  </a:tcPr>
                </a:tc>
                <a:tc>
                  <a:txBody>
                    <a:bodyPr/>
                    <a:lstStyle/>
                    <a:p>
                      <a:endParaRPr lang="en-US" dirty="0"/>
                    </a:p>
                  </a:txBody>
                  <a:tcPr>
                    <a:solidFill>
                      <a:srgbClr val="92D050"/>
                    </a:solidFill>
                  </a:tcPr>
                </a:tc>
                <a:extLst>
                  <a:ext uri="{0D108BD9-81ED-4DB2-BD59-A6C34878D82A}">
                    <a16:rowId xmlns:a16="http://schemas.microsoft.com/office/drawing/2014/main" val="850945081"/>
                  </a:ext>
                </a:extLst>
              </a:tr>
            </a:tbl>
          </a:graphicData>
        </a:graphic>
      </p:graphicFrame>
    </p:spTree>
    <p:extLst>
      <p:ext uri="{BB962C8B-B14F-4D97-AF65-F5344CB8AC3E}">
        <p14:creationId xmlns:p14="http://schemas.microsoft.com/office/powerpoint/2010/main" val="139261523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br>
              <a:rPr lang="en-US" sz="3600" dirty="0"/>
            </a:br>
            <a:r>
              <a:rPr lang="en-US" sz="3600" dirty="0"/>
              <a:t>	</a:t>
            </a:r>
            <a:br>
              <a:rPr lang="en-US" sz="3600" dirty="0"/>
            </a:br>
            <a:br>
              <a:rPr lang="en-US" sz="3600" dirty="0"/>
            </a:br>
            <a:br>
              <a:rPr lang="en-US" sz="3600" dirty="0"/>
            </a:br>
            <a:br>
              <a:rPr lang="en-US" sz="3600" dirty="0"/>
            </a:br>
            <a:r>
              <a:rPr lang="en-US" sz="4000" b="1" dirty="0"/>
              <a:t>WE KNOW WHERE WE NEED TO GO</a:t>
            </a:r>
            <a:br>
              <a:rPr lang="en-US" sz="4000" b="1" dirty="0"/>
            </a:br>
            <a:br>
              <a:rPr lang="en-US" sz="4000" dirty="0">
                <a:latin typeface="+mn-lt"/>
              </a:rPr>
            </a:br>
            <a:br>
              <a:rPr lang="en-US" sz="4000" dirty="0">
                <a:latin typeface="+mn-lt"/>
              </a:rPr>
            </a:br>
            <a:endParaRPr lang="en-US" sz="4000" dirty="0">
              <a:latin typeface="+mn-lt"/>
            </a:endParaRPr>
          </a:p>
        </p:txBody>
      </p:sp>
      <p:sp>
        <p:nvSpPr>
          <p:cNvPr id="3" name="Text Placeholder 2"/>
          <p:cNvSpPr>
            <a:spLocks noGrp="1"/>
          </p:cNvSpPr>
          <p:nvPr>
            <p:ph type="body" idx="1"/>
          </p:nvPr>
        </p:nvSpPr>
        <p:spPr>
          <a:xfrm>
            <a:off x="822960" y="4572000"/>
            <a:ext cx="7863840" cy="1143000"/>
          </a:xfrm>
        </p:spPr>
        <p:txBody>
          <a:bodyPr/>
          <a:lstStyle/>
          <a:p>
            <a:endParaRPr lang="en-US" dirty="0"/>
          </a:p>
          <a:p>
            <a:pPr algn="ctr"/>
            <a:r>
              <a:rPr lang="en-US" sz="3600" b="1" dirty="0"/>
              <a:t>So How do we get there?</a:t>
            </a:r>
          </a:p>
        </p:txBody>
      </p:sp>
      <p:sp>
        <p:nvSpPr>
          <p:cNvPr id="4" name="Slide Number Placeholder 3"/>
          <p:cNvSpPr>
            <a:spLocks noGrp="1"/>
          </p:cNvSpPr>
          <p:nvPr>
            <p:ph type="sldNum" sz="quarter" idx="12"/>
          </p:nvPr>
        </p:nvSpPr>
        <p:spPr/>
        <p:txBody>
          <a:bodyPr/>
          <a:lstStyle/>
          <a:p>
            <a:fld id="{EE088E80-DDED-4E0A-A7AA-A3FE6FA3F075}" type="slidenum">
              <a:rPr lang="en-US" smtClean="0"/>
              <a:t>2</a:t>
            </a:fld>
            <a:endParaRPr lang="en-US" dirty="0"/>
          </a:p>
        </p:txBody>
      </p:sp>
    </p:spTree>
    <p:extLst>
      <p:ext uri="{BB962C8B-B14F-4D97-AF65-F5344CB8AC3E}">
        <p14:creationId xmlns:p14="http://schemas.microsoft.com/office/powerpoint/2010/main" val="65177189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F7815F-E80B-41AD-9E9B-80C1C6D02D34}"/>
              </a:ext>
            </a:extLst>
          </p:cNvPr>
          <p:cNvSpPr>
            <a:spLocks noGrp="1"/>
          </p:cNvSpPr>
          <p:nvPr>
            <p:ph type="title"/>
          </p:nvPr>
        </p:nvSpPr>
        <p:spPr/>
        <p:txBody>
          <a:bodyPr/>
          <a:lstStyle/>
          <a:p>
            <a:endParaRPr lang="en-US" dirty="0"/>
          </a:p>
        </p:txBody>
      </p:sp>
      <p:sp>
        <p:nvSpPr>
          <p:cNvPr id="3" name="Text Placeholder 2">
            <a:extLst>
              <a:ext uri="{FF2B5EF4-FFF2-40B4-BE49-F238E27FC236}">
                <a16:creationId xmlns:a16="http://schemas.microsoft.com/office/drawing/2014/main" id="{D5CA4796-98EE-4C49-8423-A9E11014C39B}"/>
              </a:ext>
            </a:extLst>
          </p:cNvPr>
          <p:cNvSpPr>
            <a:spLocks noGrp="1"/>
          </p:cNvSpPr>
          <p:nvPr>
            <p:ph type="body" idx="1"/>
          </p:nvPr>
        </p:nvSpPr>
        <p:spPr>
          <a:xfrm>
            <a:off x="822960" y="5448740"/>
            <a:ext cx="7543800" cy="1011046"/>
          </a:xfrm>
        </p:spPr>
        <p:txBody>
          <a:bodyPr>
            <a:normAutofit lnSpcReduction="10000"/>
          </a:bodyPr>
          <a:lstStyle/>
          <a:p>
            <a:endParaRPr lang="en-US" dirty="0"/>
          </a:p>
          <a:p>
            <a:r>
              <a:rPr lang="en-US" b="1" dirty="0"/>
              <a:t> </a:t>
            </a:r>
            <a:r>
              <a:rPr lang="en-US" sz="3300" b="1" dirty="0"/>
              <a:t>intermediate – evaluate finance </a:t>
            </a:r>
          </a:p>
        </p:txBody>
      </p:sp>
      <p:sp>
        <p:nvSpPr>
          <p:cNvPr id="4" name="Slide Number Placeholder 3">
            <a:extLst>
              <a:ext uri="{FF2B5EF4-FFF2-40B4-BE49-F238E27FC236}">
                <a16:creationId xmlns:a16="http://schemas.microsoft.com/office/drawing/2014/main" id="{6C41EA4B-25ED-43B8-8669-1A86D5575669}"/>
              </a:ext>
            </a:extLst>
          </p:cNvPr>
          <p:cNvSpPr>
            <a:spLocks noGrp="1"/>
          </p:cNvSpPr>
          <p:nvPr>
            <p:ph type="sldNum" sz="quarter" idx="12"/>
          </p:nvPr>
        </p:nvSpPr>
        <p:spPr/>
        <p:txBody>
          <a:bodyPr/>
          <a:lstStyle/>
          <a:p>
            <a:fld id="{EE088E80-DDED-4E0A-A7AA-A3FE6FA3F075}" type="slidenum">
              <a:rPr lang="en-US" smtClean="0"/>
              <a:t>20</a:t>
            </a:fld>
            <a:endParaRPr lang="en-US" dirty="0"/>
          </a:p>
        </p:txBody>
      </p:sp>
      <p:graphicFrame>
        <p:nvGraphicFramePr>
          <p:cNvPr id="5" name="Table 4">
            <a:extLst>
              <a:ext uri="{FF2B5EF4-FFF2-40B4-BE49-F238E27FC236}">
                <a16:creationId xmlns:a16="http://schemas.microsoft.com/office/drawing/2014/main" id="{82D77F06-8B37-4273-B676-5088595BDEF6}"/>
              </a:ext>
            </a:extLst>
          </p:cNvPr>
          <p:cNvGraphicFramePr>
            <a:graphicFrameLocks noGrp="1"/>
          </p:cNvGraphicFramePr>
          <p:nvPr>
            <p:extLst>
              <p:ext uri="{D42A27DB-BD31-4B8C-83A1-F6EECF244321}">
                <p14:modId xmlns:p14="http://schemas.microsoft.com/office/powerpoint/2010/main" val="300409547"/>
              </p:ext>
            </p:extLst>
          </p:nvPr>
        </p:nvGraphicFramePr>
        <p:xfrm>
          <a:off x="822960" y="758953"/>
          <a:ext cx="7711440" cy="4709529"/>
        </p:xfrm>
        <a:graphic>
          <a:graphicData uri="http://schemas.openxmlformats.org/drawingml/2006/table">
            <a:tbl>
              <a:tblPr firstRow="1" bandRow="1">
                <a:tableStyleId>{5C22544A-7EE6-4342-B048-85BDC9FD1C3A}</a:tableStyleId>
              </a:tblPr>
              <a:tblGrid>
                <a:gridCol w="1542288">
                  <a:extLst>
                    <a:ext uri="{9D8B030D-6E8A-4147-A177-3AD203B41FA5}">
                      <a16:colId xmlns:a16="http://schemas.microsoft.com/office/drawing/2014/main" val="4138020429"/>
                    </a:ext>
                  </a:extLst>
                </a:gridCol>
                <a:gridCol w="1542288">
                  <a:extLst>
                    <a:ext uri="{9D8B030D-6E8A-4147-A177-3AD203B41FA5}">
                      <a16:colId xmlns:a16="http://schemas.microsoft.com/office/drawing/2014/main" val="1721792135"/>
                    </a:ext>
                  </a:extLst>
                </a:gridCol>
                <a:gridCol w="1542288">
                  <a:extLst>
                    <a:ext uri="{9D8B030D-6E8A-4147-A177-3AD203B41FA5}">
                      <a16:colId xmlns:a16="http://schemas.microsoft.com/office/drawing/2014/main" val="1358061041"/>
                    </a:ext>
                  </a:extLst>
                </a:gridCol>
                <a:gridCol w="1542288">
                  <a:extLst>
                    <a:ext uri="{9D8B030D-6E8A-4147-A177-3AD203B41FA5}">
                      <a16:colId xmlns:a16="http://schemas.microsoft.com/office/drawing/2014/main" val="1592372322"/>
                    </a:ext>
                  </a:extLst>
                </a:gridCol>
                <a:gridCol w="1542288">
                  <a:extLst>
                    <a:ext uri="{9D8B030D-6E8A-4147-A177-3AD203B41FA5}">
                      <a16:colId xmlns:a16="http://schemas.microsoft.com/office/drawing/2014/main" val="3784183514"/>
                    </a:ext>
                  </a:extLst>
                </a:gridCol>
              </a:tblGrid>
              <a:tr h="390435">
                <a:tc gridSpan="5">
                  <a:txBody>
                    <a:bodyPr/>
                    <a:lstStyle/>
                    <a:p>
                      <a:r>
                        <a:rPr lang="en-US" dirty="0"/>
                        <a:t>Milestone 2.  Evaluate effectiveness of current employment practices  - finance</a:t>
                      </a:r>
                    </a:p>
                  </a:txBody>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extLst>
                  <a:ext uri="{0D108BD9-81ED-4DB2-BD59-A6C34878D82A}">
                    <a16:rowId xmlns:a16="http://schemas.microsoft.com/office/drawing/2014/main" val="1102520861"/>
                  </a:ext>
                </a:extLst>
              </a:tr>
              <a:tr h="460252">
                <a:tc>
                  <a:txBody>
                    <a:bodyPr/>
                    <a:lstStyle/>
                    <a:p>
                      <a:r>
                        <a:rPr lang="en-US" dirty="0"/>
                        <a:t>Activity </a:t>
                      </a:r>
                    </a:p>
                  </a:txBody>
                  <a:tcPr>
                    <a:solidFill>
                      <a:srgbClr val="92D050"/>
                    </a:solidFill>
                  </a:tcPr>
                </a:tc>
                <a:tc>
                  <a:txBody>
                    <a:bodyPr/>
                    <a:lstStyle/>
                    <a:p>
                      <a:r>
                        <a:rPr lang="en-US" dirty="0"/>
                        <a:t>Responsible</a:t>
                      </a:r>
                    </a:p>
                  </a:txBody>
                  <a:tcPr>
                    <a:solidFill>
                      <a:srgbClr val="92D050"/>
                    </a:solidFill>
                  </a:tcPr>
                </a:tc>
                <a:tc>
                  <a:txBody>
                    <a:bodyPr/>
                    <a:lstStyle/>
                    <a:p>
                      <a:r>
                        <a:rPr lang="en-US" dirty="0"/>
                        <a:t>Timeframe</a:t>
                      </a:r>
                    </a:p>
                  </a:txBody>
                  <a:tcPr>
                    <a:solidFill>
                      <a:srgbClr val="92D050"/>
                    </a:solidFill>
                  </a:tcPr>
                </a:tc>
                <a:tc>
                  <a:txBody>
                    <a:bodyPr/>
                    <a:lstStyle/>
                    <a:p>
                      <a:r>
                        <a:rPr lang="en-US" dirty="0"/>
                        <a:t>Resources</a:t>
                      </a:r>
                    </a:p>
                  </a:txBody>
                  <a:tcPr>
                    <a:solidFill>
                      <a:srgbClr val="92D050"/>
                    </a:solidFill>
                  </a:tcPr>
                </a:tc>
                <a:tc>
                  <a:txBody>
                    <a:bodyPr/>
                    <a:lstStyle/>
                    <a:p>
                      <a:r>
                        <a:rPr lang="en-US" dirty="0"/>
                        <a:t>Comments </a:t>
                      </a:r>
                    </a:p>
                  </a:txBody>
                  <a:tcPr>
                    <a:solidFill>
                      <a:srgbClr val="92D050"/>
                    </a:solidFill>
                  </a:tcPr>
                </a:tc>
                <a:extLst>
                  <a:ext uri="{0D108BD9-81ED-4DB2-BD59-A6C34878D82A}">
                    <a16:rowId xmlns:a16="http://schemas.microsoft.com/office/drawing/2014/main" val="4077660270"/>
                  </a:ext>
                </a:extLst>
              </a:tr>
              <a:tr h="894659">
                <a:tc>
                  <a:txBody>
                    <a:bodyPr/>
                    <a:lstStyle/>
                    <a:p>
                      <a:r>
                        <a:rPr lang="en-US" dirty="0"/>
                        <a:t>1.) Develop an evaluation team</a:t>
                      </a:r>
                    </a:p>
                  </a:txBody>
                  <a:tcPr>
                    <a:solidFill>
                      <a:srgbClr val="92D050"/>
                    </a:solidFill>
                  </a:tcPr>
                </a:tc>
                <a:tc>
                  <a:txBody>
                    <a:bodyPr/>
                    <a:lstStyle/>
                    <a:p>
                      <a:r>
                        <a:rPr lang="en-US" dirty="0"/>
                        <a:t>Management team/CFO</a:t>
                      </a:r>
                    </a:p>
                  </a:txBody>
                  <a:tcPr>
                    <a:solidFill>
                      <a:srgbClr val="92D050"/>
                    </a:solidFill>
                  </a:tcPr>
                </a:tc>
                <a:tc>
                  <a:txBody>
                    <a:bodyPr/>
                    <a:lstStyle/>
                    <a:p>
                      <a:endParaRPr lang="en-US" dirty="0"/>
                    </a:p>
                  </a:txBody>
                  <a:tcPr>
                    <a:solidFill>
                      <a:srgbClr val="92D050"/>
                    </a:solidFill>
                  </a:tcPr>
                </a:tc>
                <a:tc>
                  <a:txBody>
                    <a:bodyPr/>
                    <a:lstStyle/>
                    <a:p>
                      <a:endParaRPr lang="en-US"/>
                    </a:p>
                  </a:txBody>
                  <a:tcPr>
                    <a:solidFill>
                      <a:srgbClr val="92D050"/>
                    </a:solidFill>
                  </a:tcPr>
                </a:tc>
                <a:tc>
                  <a:txBody>
                    <a:bodyPr/>
                    <a:lstStyle/>
                    <a:p>
                      <a:endParaRPr lang="en-US" dirty="0"/>
                    </a:p>
                  </a:txBody>
                  <a:tcPr>
                    <a:solidFill>
                      <a:srgbClr val="92D050"/>
                    </a:solidFill>
                  </a:tcPr>
                </a:tc>
                <a:extLst>
                  <a:ext uri="{0D108BD9-81ED-4DB2-BD59-A6C34878D82A}">
                    <a16:rowId xmlns:a16="http://schemas.microsoft.com/office/drawing/2014/main" val="1425110550"/>
                  </a:ext>
                </a:extLst>
              </a:tr>
              <a:tr h="683261">
                <a:tc>
                  <a:txBody>
                    <a:bodyPr/>
                    <a:lstStyle/>
                    <a:p>
                      <a:r>
                        <a:rPr lang="en-US" dirty="0"/>
                        <a:t>2.) ID info. sought</a:t>
                      </a:r>
                    </a:p>
                  </a:txBody>
                  <a:tcPr>
                    <a:solidFill>
                      <a:srgbClr val="92D050"/>
                    </a:solidFill>
                  </a:tcPr>
                </a:tc>
                <a:tc>
                  <a:txBody>
                    <a:bodyPr/>
                    <a:lstStyle/>
                    <a:p>
                      <a:r>
                        <a:rPr lang="en-US" dirty="0"/>
                        <a:t>Management team/CFO</a:t>
                      </a:r>
                    </a:p>
                  </a:txBody>
                  <a:tcPr>
                    <a:solidFill>
                      <a:srgbClr val="92D050"/>
                    </a:solidFill>
                  </a:tcPr>
                </a:tc>
                <a:tc>
                  <a:txBody>
                    <a:bodyPr/>
                    <a:lstStyle/>
                    <a:p>
                      <a:endParaRPr lang="en-US" dirty="0"/>
                    </a:p>
                  </a:txBody>
                  <a:tcPr>
                    <a:solidFill>
                      <a:srgbClr val="92D050"/>
                    </a:solidFill>
                  </a:tcPr>
                </a:tc>
                <a:tc>
                  <a:txBody>
                    <a:bodyPr/>
                    <a:lstStyle/>
                    <a:p>
                      <a:endParaRPr lang="en-US"/>
                    </a:p>
                  </a:txBody>
                  <a:tcPr>
                    <a:solidFill>
                      <a:srgbClr val="92D050"/>
                    </a:solidFill>
                  </a:tcPr>
                </a:tc>
                <a:tc>
                  <a:txBody>
                    <a:bodyPr/>
                    <a:lstStyle/>
                    <a:p>
                      <a:endParaRPr lang="en-US" dirty="0"/>
                    </a:p>
                  </a:txBody>
                  <a:tcPr>
                    <a:solidFill>
                      <a:srgbClr val="92D050"/>
                    </a:solidFill>
                  </a:tcPr>
                </a:tc>
                <a:extLst>
                  <a:ext uri="{0D108BD9-81ED-4DB2-BD59-A6C34878D82A}">
                    <a16:rowId xmlns:a16="http://schemas.microsoft.com/office/drawing/2014/main" val="3519695114"/>
                  </a:ext>
                </a:extLst>
              </a:tr>
              <a:tr h="683261">
                <a:tc>
                  <a:txBody>
                    <a:bodyPr/>
                    <a:lstStyle/>
                    <a:p>
                      <a:r>
                        <a:rPr lang="en-US" dirty="0"/>
                        <a:t>3.) ID data elements </a:t>
                      </a:r>
                    </a:p>
                  </a:txBody>
                  <a:tcPr>
                    <a:solidFill>
                      <a:srgbClr val="92D050"/>
                    </a:solidFill>
                  </a:tcPr>
                </a:tc>
                <a:tc>
                  <a:txBody>
                    <a:bodyPr/>
                    <a:lstStyle/>
                    <a:p>
                      <a:r>
                        <a:rPr lang="en-US" dirty="0"/>
                        <a:t>Management team/CFO</a:t>
                      </a:r>
                    </a:p>
                  </a:txBody>
                  <a:tcPr>
                    <a:solidFill>
                      <a:srgbClr val="92D050"/>
                    </a:solidFill>
                  </a:tcPr>
                </a:tc>
                <a:tc>
                  <a:txBody>
                    <a:bodyPr/>
                    <a:lstStyle/>
                    <a:p>
                      <a:endParaRPr lang="en-US" dirty="0"/>
                    </a:p>
                  </a:txBody>
                  <a:tcPr>
                    <a:solidFill>
                      <a:srgbClr val="92D050"/>
                    </a:solidFill>
                  </a:tcPr>
                </a:tc>
                <a:tc>
                  <a:txBody>
                    <a:bodyPr/>
                    <a:lstStyle/>
                    <a:p>
                      <a:endParaRPr lang="en-US"/>
                    </a:p>
                  </a:txBody>
                  <a:tcPr>
                    <a:solidFill>
                      <a:srgbClr val="92D050"/>
                    </a:solidFill>
                  </a:tcPr>
                </a:tc>
                <a:tc>
                  <a:txBody>
                    <a:bodyPr/>
                    <a:lstStyle/>
                    <a:p>
                      <a:endParaRPr lang="en-US" dirty="0"/>
                    </a:p>
                  </a:txBody>
                  <a:tcPr>
                    <a:solidFill>
                      <a:srgbClr val="92D050"/>
                    </a:solidFill>
                  </a:tcPr>
                </a:tc>
                <a:extLst>
                  <a:ext uri="{0D108BD9-81ED-4DB2-BD59-A6C34878D82A}">
                    <a16:rowId xmlns:a16="http://schemas.microsoft.com/office/drawing/2014/main" val="3480538001"/>
                  </a:ext>
                </a:extLst>
              </a:tr>
              <a:tr h="683261">
                <a:tc>
                  <a:txBody>
                    <a:bodyPr/>
                    <a:lstStyle/>
                    <a:p>
                      <a:r>
                        <a:rPr lang="en-US" dirty="0"/>
                        <a:t>4.) ID data  collection</a:t>
                      </a:r>
                    </a:p>
                  </a:txBody>
                  <a:tcPr>
                    <a:solidFill>
                      <a:srgbClr val="92D050"/>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Management team/CFO</a:t>
                      </a:r>
                    </a:p>
                  </a:txBody>
                  <a:tcPr>
                    <a:solidFill>
                      <a:srgbClr val="92D050"/>
                    </a:solidFill>
                  </a:tcPr>
                </a:tc>
                <a:tc>
                  <a:txBody>
                    <a:bodyPr/>
                    <a:lstStyle/>
                    <a:p>
                      <a:endParaRPr lang="en-US" dirty="0"/>
                    </a:p>
                  </a:txBody>
                  <a:tcPr>
                    <a:solidFill>
                      <a:srgbClr val="92D050"/>
                    </a:solidFill>
                  </a:tcPr>
                </a:tc>
                <a:tc>
                  <a:txBody>
                    <a:bodyPr/>
                    <a:lstStyle/>
                    <a:p>
                      <a:endParaRPr lang="en-US"/>
                    </a:p>
                  </a:txBody>
                  <a:tcPr>
                    <a:solidFill>
                      <a:srgbClr val="92D050"/>
                    </a:solidFill>
                  </a:tcPr>
                </a:tc>
                <a:tc>
                  <a:txBody>
                    <a:bodyPr/>
                    <a:lstStyle/>
                    <a:p>
                      <a:endParaRPr lang="en-US" dirty="0"/>
                    </a:p>
                  </a:txBody>
                  <a:tcPr>
                    <a:solidFill>
                      <a:srgbClr val="92D050"/>
                    </a:solidFill>
                  </a:tcPr>
                </a:tc>
                <a:extLst>
                  <a:ext uri="{0D108BD9-81ED-4DB2-BD59-A6C34878D82A}">
                    <a16:rowId xmlns:a16="http://schemas.microsoft.com/office/drawing/2014/main" val="302699489"/>
                  </a:ext>
                </a:extLst>
              </a:tr>
              <a:tr h="894659">
                <a:tc>
                  <a:txBody>
                    <a:bodyPr/>
                    <a:lstStyle/>
                    <a:p>
                      <a:r>
                        <a:rPr lang="en-US" dirty="0"/>
                        <a:t>5.)  Conduct cost analysis</a:t>
                      </a:r>
                    </a:p>
                  </a:txBody>
                  <a:tcPr>
                    <a:solidFill>
                      <a:srgbClr val="92D050"/>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Management team/CFO</a:t>
                      </a:r>
                    </a:p>
                  </a:txBody>
                  <a:tcPr>
                    <a:solidFill>
                      <a:srgbClr val="92D050"/>
                    </a:solidFill>
                  </a:tcPr>
                </a:tc>
                <a:tc>
                  <a:txBody>
                    <a:bodyPr/>
                    <a:lstStyle/>
                    <a:p>
                      <a:endParaRPr lang="en-US" dirty="0"/>
                    </a:p>
                  </a:txBody>
                  <a:tcPr>
                    <a:solidFill>
                      <a:srgbClr val="92D050"/>
                    </a:solidFill>
                  </a:tcPr>
                </a:tc>
                <a:tc>
                  <a:txBody>
                    <a:bodyPr/>
                    <a:lstStyle/>
                    <a:p>
                      <a:endParaRPr lang="en-US" dirty="0"/>
                    </a:p>
                  </a:txBody>
                  <a:tcPr>
                    <a:solidFill>
                      <a:srgbClr val="92D050"/>
                    </a:solidFill>
                  </a:tcPr>
                </a:tc>
                <a:tc>
                  <a:txBody>
                    <a:bodyPr/>
                    <a:lstStyle/>
                    <a:p>
                      <a:endParaRPr lang="en-US" dirty="0"/>
                    </a:p>
                  </a:txBody>
                  <a:tcPr>
                    <a:solidFill>
                      <a:srgbClr val="92D050"/>
                    </a:solidFill>
                  </a:tcPr>
                </a:tc>
                <a:extLst>
                  <a:ext uri="{0D108BD9-81ED-4DB2-BD59-A6C34878D82A}">
                    <a16:rowId xmlns:a16="http://schemas.microsoft.com/office/drawing/2014/main" val="4170386783"/>
                  </a:ext>
                </a:extLst>
              </a:tr>
            </a:tbl>
          </a:graphicData>
        </a:graphic>
      </p:graphicFrame>
    </p:spTree>
    <p:extLst>
      <p:ext uri="{BB962C8B-B14F-4D97-AF65-F5344CB8AC3E}">
        <p14:creationId xmlns:p14="http://schemas.microsoft.com/office/powerpoint/2010/main" val="344651635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F7815F-E80B-41AD-9E9B-80C1C6D02D34}"/>
              </a:ext>
            </a:extLst>
          </p:cNvPr>
          <p:cNvSpPr>
            <a:spLocks noGrp="1"/>
          </p:cNvSpPr>
          <p:nvPr>
            <p:ph type="title"/>
          </p:nvPr>
        </p:nvSpPr>
        <p:spPr/>
        <p:txBody>
          <a:bodyPr/>
          <a:lstStyle/>
          <a:p>
            <a:endParaRPr lang="en-US" dirty="0"/>
          </a:p>
        </p:txBody>
      </p:sp>
      <p:sp>
        <p:nvSpPr>
          <p:cNvPr id="3" name="Text Placeholder 2">
            <a:extLst>
              <a:ext uri="{FF2B5EF4-FFF2-40B4-BE49-F238E27FC236}">
                <a16:creationId xmlns:a16="http://schemas.microsoft.com/office/drawing/2014/main" id="{D5CA4796-98EE-4C49-8423-A9E11014C39B}"/>
              </a:ext>
            </a:extLst>
          </p:cNvPr>
          <p:cNvSpPr>
            <a:spLocks noGrp="1"/>
          </p:cNvSpPr>
          <p:nvPr>
            <p:ph type="body" idx="1"/>
          </p:nvPr>
        </p:nvSpPr>
        <p:spPr>
          <a:xfrm>
            <a:off x="822960" y="5448740"/>
            <a:ext cx="7543800" cy="1011046"/>
          </a:xfrm>
        </p:spPr>
        <p:txBody>
          <a:bodyPr>
            <a:normAutofit fontScale="70000" lnSpcReduction="20000"/>
          </a:bodyPr>
          <a:lstStyle/>
          <a:p>
            <a:endParaRPr lang="en-US" dirty="0"/>
          </a:p>
          <a:p>
            <a:r>
              <a:rPr lang="en-US" sz="3300" b="1" dirty="0"/>
              <a:t>Intermediate – evaluate pre-employment prep </a:t>
            </a:r>
          </a:p>
        </p:txBody>
      </p:sp>
      <p:sp>
        <p:nvSpPr>
          <p:cNvPr id="4" name="Slide Number Placeholder 3">
            <a:extLst>
              <a:ext uri="{FF2B5EF4-FFF2-40B4-BE49-F238E27FC236}">
                <a16:creationId xmlns:a16="http://schemas.microsoft.com/office/drawing/2014/main" id="{6C41EA4B-25ED-43B8-8669-1A86D5575669}"/>
              </a:ext>
            </a:extLst>
          </p:cNvPr>
          <p:cNvSpPr>
            <a:spLocks noGrp="1"/>
          </p:cNvSpPr>
          <p:nvPr>
            <p:ph type="sldNum" sz="quarter" idx="12"/>
          </p:nvPr>
        </p:nvSpPr>
        <p:spPr/>
        <p:txBody>
          <a:bodyPr/>
          <a:lstStyle/>
          <a:p>
            <a:fld id="{EE088E80-DDED-4E0A-A7AA-A3FE6FA3F075}" type="slidenum">
              <a:rPr lang="en-US" smtClean="0"/>
              <a:t>21</a:t>
            </a:fld>
            <a:endParaRPr lang="en-US" dirty="0"/>
          </a:p>
        </p:txBody>
      </p:sp>
      <p:graphicFrame>
        <p:nvGraphicFramePr>
          <p:cNvPr id="5" name="Table 4">
            <a:extLst>
              <a:ext uri="{FF2B5EF4-FFF2-40B4-BE49-F238E27FC236}">
                <a16:creationId xmlns:a16="http://schemas.microsoft.com/office/drawing/2014/main" id="{82D77F06-8B37-4273-B676-5088595BDEF6}"/>
              </a:ext>
            </a:extLst>
          </p:cNvPr>
          <p:cNvGraphicFramePr>
            <a:graphicFrameLocks noGrp="1"/>
          </p:cNvGraphicFramePr>
          <p:nvPr>
            <p:extLst>
              <p:ext uri="{D42A27DB-BD31-4B8C-83A1-F6EECF244321}">
                <p14:modId xmlns:p14="http://schemas.microsoft.com/office/powerpoint/2010/main" val="1123941192"/>
              </p:ext>
            </p:extLst>
          </p:nvPr>
        </p:nvGraphicFramePr>
        <p:xfrm>
          <a:off x="822960" y="758953"/>
          <a:ext cx="7711440" cy="4709529"/>
        </p:xfrm>
        <a:graphic>
          <a:graphicData uri="http://schemas.openxmlformats.org/drawingml/2006/table">
            <a:tbl>
              <a:tblPr firstRow="1" bandRow="1">
                <a:tableStyleId>{5C22544A-7EE6-4342-B048-85BDC9FD1C3A}</a:tableStyleId>
              </a:tblPr>
              <a:tblGrid>
                <a:gridCol w="1542288">
                  <a:extLst>
                    <a:ext uri="{9D8B030D-6E8A-4147-A177-3AD203B41FA5}">
                      <a16:colId xmlns:a16="http://schemas.microsoft.com/office/drawing/2014/main" val="4138020429"/>
                    </a:ext>
                  </a:extLst>
                </a:gridCol>
                <a:gridCol w="1542288">
                  <a:extLst>
                    <a:ext uri="{9D8B030D-6E8A-4147-A177-3AD203B41FA5}">
                      <a16:colId xmlns:a16="http://schemas.microsoft.com/office/drawing/2014/main" val="1721792135"/>
                    </a:ext>
                  </a:extLst>
                </a:gridCol>
                <a:gridCol w="1542288">
                  <a:extLst>
                    <a:ext uri="{9D8B030D-6E8A-4147-A177-3AD203B41FA5}">
                      <a16:colId xmlns:a16="http://schemas.microsoft.com/office/drawing/2014/main" val="1358061041"/>
                    </a:ext>
                  </a:extLst>
                </a:gridCol>
                <a:gridCol w="1542288">
                  <a:extLst>
                    <a:ext uri="{9D8B030D-6E8A-4147-A177-3AD203B41FA5}">
                      <a16:colId xmlns:a16="http://schemas.microsoft.com/office/drawing/2014/main" val="1592372322"/>
                    </a:ext>
                  </a:extLst>
                </a:gridCol>
                <a:gridCol w="1542288">
                  <a:extLst>
                    <a:ext uri="{9D8B030D-6E8A-4147-A177-3AD203B41FA5}">
                      <a16:colId xmlns:a16="http://schemas.microsoft.com/office/drawing/2014/main" val="3784183514"/>
                    </a:ext>
                  </a:extLst>
                </a:gridCol>
              </a:tblGrid>
              <a:tr h="390435">
                <a:tc gridSpan="5">
                  <a:txBody>
                    <a:bodyPr/>
                    <a:lstStyle/>
                    <a:p>
                      <a:r>
                        <a:rPr lang="en-US" dirty="0"/>
                        <a:t>Milestone 3.  Evaluate effectiveness of pre-employment strategies </a:t>
                      </a:r>
                    </a:p>
                  </a:txBody>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extLst>
                  <a:ext uri="{0D108BD9-81ED-4DB2-BD59-A6C34878D82A}">
                    <a16:rowId xmlns:a16="http://schemas.microsoft.com/office/drawing/2014/main" val="1102520861"/>
                  </a:ext>
                </a:extLst>
              </a:tr>
              <a:tr h="460252">
                <a:tc>
                  <a:txBody>
                    <a:bodyPr/>
                    <a:lstStyle/>
                    <a:p>
                      <a:r>
                        <a:rPr lang="en-US" dirty="0"/>
                        <a:t>Activity </a:t>
                      </a:r>
                    </a:p>
                  </a:txBody>
                  <a:tcPr>
                    <a:solidFill>
                      <a:srgbClr val="92D050"/>
                    </a:solidFill>
                  </a:tcPr>
                </a:tc>
                <a:tc>
                  <a:txBody>
                    <a:bodyPr/>
                    <a:lstStyle/>
                    <a:p>
                      <a:r>
                        <a:rPr lang="en-US" dirty="0"/>
                        <a:t>Responsible</a:t>
                      </a:r>
                    </a:p>
                  </a:txBody>
                  <a:tcPr>
                    <a:solidFill>
                      <a:srgbClr val="92D050"/>
                    </a:solidFill>
                  </a:tcPr>
                </a:tc>
                <a:tc>
                  <a:txBody>
                    <a:bodyPr/>
                    <a:lstStyle/>
                    <a:p>
                      <a:r>
                        <a:rPr lang="en-US" dirty="0"/>
                        <a:t>Timeframe</a:t>
                      </a:r>
                    </a:p>
                  </a:txBody>
                  <a:tcPr>
                    <a:solidFill>
                      <a:srgbClr val="92D050"/>
                    </a:solidFill>
                  </a:tcPr>
                </a:tc>
                <a:tc>
                  <a:txBody>
                    <a:bodyPr/>
                    <a:lstStyle/>
                    <a:p>
                      <a:r>
                        <a:rPr lang="en-US" dirty="0"/>
                        <a:t>Resources</a:t>
                      </a:r>
                    </a:p>
                  </a:txBody>
                  <a:tcPr>
                    <a:solidFill>
                      <a:srgbClr val="92D050"/>
                    </a:solidFill>
                  </a:tcPr>
                </a:tc>
                <a:tc>
                  <a:txBody>
                    <a:bodyPr/>
                    <a:lstStyle/>
                    <a:p>
                      <a:r>
                        <a:rPr lang="en-US" dirty="0"/>
                        <a:t>Comments </a:t>
                      </a:r>
                    </a:p>
                  </a:txBody>
                  <a:tcPr>
                    <a:solidFill>
                      <a:srgbClr val="92D050"/>
                    </a:solidFill>
                  </a:tcPr>
                </a:tc>
                <a:extLst>
                  <a:ext uri="{0D108BD9-81ED-4DB2-BD59-A6C34878D82A}">
                    <a16:rowId xmlns:a16="http://schemas.microsoft.com/office/drawing/2014/main" val="4077660270"/>
                  </a:ext>
                </a:extLst>
              </a:tr>
              <a:tr h="894659">
                <a:tc>
                  <a:txBody>
                    <a:bodyPr/>
                    <a:lstStyle/>
                    <a:p>
                      <a:r>
                        <a:rPr lang="en-US" dirty="0"/>
                        <a:t>1.) Develop an evaluation team</a:t>
                      </a:r>
                    </a:p>
                  </a:txBody>
                  <a:tcPr>
                    <a:solidFill>
                      <a:srgbClr val="92D050"/>
                    </a:solidFill>
                  </a:tcPr>
                </a:tc>
                <a:tc>
                  <a:txBody>
                    <a:bodyPr/>
                    <a:lstStyle/>
                    <a:p>
                      <a:r>
                        <a:rPr lang="en-US" dirty="0"/>
                        <a:t>Management team/CFO</a:t>
                      </a:r>
                    </a:p>
                  </a:txBody>
                  <a:tcPr>
                    <a:solidFill>
                      <a:srgbClr val="92D050"/>
                    </a:solidFill>
                  </a:tcPr>
                </a:tc>
                <a:tc>
                  <a:txBody>
                    <a:bodyPr/>
                    <a:lstStyle/>
                    <a:p>
                      <a:endParaRPr lang="en-US" dirty="0"/>
                    </a:p>
                  </a:txBody>
                  <a:tcPr>
                    <a:solidFill>
                      <a:srgbClr val="92D050"/>
                    </a:solidFill>
                  </a:tcPr>
                </a:tc>
                <a:tc>
                  <a:txBody>
                    <a:bodyPr/>
                    <a:lstStyle/>
                    <a:p>
                      <a:endParaRPr lang="en-US"/>
                    </a:p>
                  </a:txBody>
                  <a:tcPr>
                    <a:solidFill>
                      <a:srgbClr val="92D050"/>
                    </a:solidFill>
                  </a:tcPr>
                </a:tc>
                <a:tc>
                  <a:txBody>
                    <a:bodyPr/>
                    <a:lstStyle/>
                    <a:p>
                      <a:endParaRPr lang="en-US" dirty="0"/>
                    </a:p>
                  </a:txBody>
                  <a:tcPr>
                    <a:solidFill>
                      <a:srgbClr val="92D050"/>
                    </a:solidFill>
                  </a:tcPr>
                </a:tc>
                <a:extLst>
                  <a:ext uri="{0D108BD9-81ED-4DB2-BD59-A6C34878D82A}">
                    <a16:rowId xmlns:a16="http://schemas.microsoft.com/office/drawing/2014/main" val="1425110550"/>
                  </a:ext>
                </a:extLst>
              </a:tr>
              <a:tr h="683261">
                <a:tc>
                  <a:txBody>
                    <a:bodyPr/>
                    <a:lstStyle/>
                    <a:p>
                      <a:r>
                        <a:rPr lang="en-US" dirty="0"/>
                        <a:t>2.) ID info. sought</a:t>
                      </a:r>
                    </a:p>
                  </a:txBody>
                  <a:tcPr>
                    <a:solidFill>
                      <a:srgbClr val="92D050"/>
                    </a:solidFill>
                  </a:tcPr>
                </a:tc>
                <a:tc>
                  <a:txBody>
                    <a:bodyPr/>
                    <a:lstStyle/>
                    <a:p>
                      <a:r>
                        <a:rPr lang="en-US" dirty="0"/>
                        <a:t>Management team/CFO</a:t>
                      </a:r>
                    </a:p>
                  </a:txBody>
                  <a:tcPr>
                    <a:solidFill>
                      <a:srgbClr val="92D050"/>
                    </a:solidFill>
                  </a:tcPr>
                </a:tc>
                <a:tc>
                  <a:txBody>
                    <a:bodyPr/>
                    <a:lstStyle/>
                    <a:p>
                      <a:endParaRPr lang="en-US" dirty="0"/>
                    </a:p>
                  </a:txBody>
                  <a:tcPr>
                    <a:solidFill>
                      <a:srgbClr val="92D050"/>
                    </a:solidFill>
                  </a:tcPr>
                </a:tc>
                <a:tc>
                  <a:txBody>
                    <a:bodyPr/>
                    <a:lstStyle/>
                    <a:p>
                      <a:endParaRPr lang="en-US"/>
                    </a:p>
                  </a:txBody>
                  <a:tcPr>
                    <a:solidFill>
                      <a:srgbClr val="92D050"/>
                    </a:solidFill>
                  </a:tcPr>
                </a:tc>
                <a:tc>
                  <a:txBody>
                    <a:bodyPr/>
                    <a:lstStyle/>
                    <a:p>
                      <a:endParaRPr lang="en-US" dirty="0"/>
                    </a:p>
                  </a:txBody>
                  <a:tcPr>
                    <a:solidFill>
                      <a:srgbClr val="92D050"/>
                    </a:solidFill>
                  </a:tcPr>
                </a:tc>
                <a:extLst>
                  <a:ext uri="{0D108BD9-81ED-4DB2-BD59-A6C34878D82A}">
                    <a16:rowId xmlns:a16="http://schemas.microsoft.com/office/drawing/2014/main" val="3519695114"/>
                  </a:ext>
                </a:extLst>
              </a:tr>
              <a:tr h="683261">
                <a:tc>
                  <a:txBody>
                    <a:bodyPr/>
                    <a:lstStyle/>
                    <a:p>
                      <a:r>
                        <a:rPr lang="en-US" dirty="0"/>
                        <a:t>3.) ID data elements </a:t>
                      </a:r>
                    </a:p>
                  </a:txBody>
                  <a:tcPr>
                    <a:solidFill>
                      <a:srgbClr val="92D050"/>
                    </a:solidFill>
                  </a:tcPr>
                </a:tc>
                <a:tc>
                  <a:txBody>
                    <a:bodyPr/>
                    <a:lstStyle/>
                    <a:p>
                      <a:r>
                        <a:rPr lang="en-US" dirty="0"/>
                        <a:t>Management team/CFO</a:t>
                      </a:r>
                    </a:p>
                  </a:txBody>
                  <a:tcPr>
                    <a:solidFill>
                      <a:srgbClr val="92D050"/>
                    </a:solidFill>
                  </a:tcPr>
                </a:tc>
                <a:tc>
                  <a:txBody>
                    <a:bodyPr/>
                    <a:lstStyle/>
                    <a:p>
                      <a:endParaRPr lang="en-US" dirty="0"/>
                    </a:p>
                  </a:txBody>
                  <a:tcPr>
                    <a:solidFill>
                      <a:srgbClr val="92D050"/>
                    </a:solidFill>
                  </a:tcPr>
                </a:tc>
                <a:tc>
                  <a:txBody>
                    <a:bodyPr/>
                    <a:lstStyle/>
                    <a:p>
                      <a:endParaRPr lang="en-US"/>
                    </a:p>
                  </a:txBody>
                  <a:tcPr>
                    <a:solidFill>
                      <a:srgbClr val="92D050"/>
                    </a:solidFill>
                  </a:tcPr>
                </a:tc>
                <a:tc>
                  <a:txBody>
                    <a:bodyPr/>
                    <a:lstStyle/>
                    <a:p>
                      <a:endParaRPr lang="en-US" dirty="0"/>
                    </a:p>
                  </a:txBody>
                  <a:tcPr>
                    <a:solidFill>
                      <a:srgbClr val="92D050"/>
                    </a:solidFill>
                  </a:tcPr>
                </a:tc>
                <a:extLst>
                  <a:ext uri="{0D108BD9-81ED-4DB2-BD59-A6C34878D82A}">
                    <a16:rowId xmlns:a16="http://schemas.microsoft.com/office/drawing/2014/main" val="3480538001"/>
                  </a:ext>
                </a:extLst>
              </a:tr>
              <a:tr h="683261">
                <a:tc>
                  <a:txBody>
                    <a:bodyPr/>
                    <a:lstStyle/>
                    <a:p>
                      <a:r>
                        <a:rPr lang="en-US" dirty="0"/>
                        <a:t>4.) ID data  collection</a:t>
                      </a:r>
                    </a:p>
                  </a:txBody>
                  <a:tcPr>
                    <a:solidFill>
                      <a:srgbClr val="92D050"/>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Management team/CFO</a:t>
                      </a:r>
                    </a:p>
                  </a:txBody>
                  <a:tcPr>
                    <a:solidFill>
                      <a:srgbClr val="92D050"/>
                    </a:solidFill>
                  </a:tcPr>
                </a:tc>
                <a:tc>
                  <a:txBody>
                    <a:bodyPr/>
                    <a:lstStyle/>
                    <a:p>
                      <a:endParaRPr lang="en-US" dirty="0"/>
                    </a:p>
                  </a:txBody>
                  <a:tcPr>
                    <a:solidFill>
                      <a:srgbClr val="92D050"/>
                    </a:solidFill>
                  </a:tcPr>
                </a:tc>
                <a:tc>
                  <a:txBody>
                    <a:bodyPr/>
                    <a:lstStyle/>
                    <a:p>
                      <a:endParaRPr lang="en-US"/>
                    </a:p>
                  </a:txBody>
                  <a:tcPr>
                    <a:solidFill>
                      <a:srgbClr val="92D050"/>
                    </a:solidFill>
                  </a:tcPr>
                </a:tc>
                <a:tc>
                  <a:txBody>
                    <a:bodyPr/>
                    <a:lstStyle/>
                    <a:p>
                      <a:endParaRPr lang="en-US" dirty="0"/>
                    </a:p>
                  </a:txBody>
                  <a:tcPr>
                    <a:solidFill>
                      <a:srgbClr val="92D050"/>
                    </a:solidFill>
                  </a:tcPr>
                </a:tc>
                <a:extLst>
                  <a:ext uri="{0D108BD9-81ED-4DB2-BD59-A6C34878D82A}">
                    <a16:rowId xmlns:a16="http://schemas.microsoft.com/office/drawing/2014/main" val="302699489"/>
                  </a:ext>
                </a:extLst>
              </a:tr>
              <a:tr h="894659">
                <a:tc>
                  <a:txBody>
                    <a:bodyPr/>
                    <a:lstStyle/>
                    <a:p>
                      <a:r>
                        <a:rPr lang="en-US" dirty="0"/>
                        <a:t>5.)  Conduct cost analysis</a:t>
                      </a:r>
                    </a:p>
                  </a:txBody>
                  <a:tcPr>
                    <a:solidFill>
                      <a:srgbClr val="92D050"/>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Management team/CFO</a:t>
                      </a:r>
                    </a:p>
                  </a:txBody>
                  <a:tcPr>
                    <a:solidFill>
                      <a:srgbClr val="92D050"/>
                    </a:solidFill>
                  </a:tcPr>
                </a:tc>
                <a:tc>
                  <a:txBody>
                    <a:bodyPr/>
                    <a:lstStyle/>
                    <a:p>
                      <a:endParaRPr lang="en-US" dirty="0"/>
                    </a:p>
                  </a:txBody>
                  <a:tcPr>
                    <a:solidFill>
                      <a:srgbClr val="92D050"/>
                    </a:solidFill>
                  </a:tcPr>
                </a:tc>
                <a:tc>
                  <a:txBody>
                    <a:bodyPr/>
                    <a:lstStyle/>
                    <a:p>
                      <a:endParaRPr lang="en-US" dirty="0"/>
                    </a:p>
                  </a:txBody>
                  <a:tcPr>
                    <a:solidFill>
                      <a:srgbClr val="92D050"/>
                    </a:solidFill>
                  </a:tcPr>
                </a:tc>
                <a:tc>
                  <a:txBody>
                    <a:bodyPr/>
                    <a:lstStyle/>
                    <a:p>
                      <a:endParaRPr lang="en-US" dirty="0"/>
                    </a:p>
                  </a:txBody>
                  <a:tcPr>
                    <a:solidFill>
                      <a:srgbClr val="92D050"/>
                    </a:solidFill>
                  </a:tcPr>
                </a:tc>
                <a:extLst>
                  <a:ext uri="{0D108BD9-81ED-4DB2-BD59-A6C34878D82A}">
                    <a16:rowId xmlns:a16="http://schemas.microsoft.com/office/drawing/2014/main" val="4170386783"/>
                  </a:ext>
                </a:extLst>
              </a:tr>
            </a:tbl>
          </a:graphicData>
        </a:graphic>
      </p:graphicFrame>
    </p:spTree>
    <p:extLst>
      <p:ext uri="{BB962C8B-B14F-4D97-AF65-F5344CB8AC3E}">
        <p14:creationId xmlns:p14="http://schemas.microsoft.com/office/powerpoint/2010/main" val="133750451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04E5D2-3965-4259-8BFB-8E4BE2D9C602}"/>
              </a:ext>
            </a:extLst>
          </p:cNvPr>
          <p:cNvSpPr>
            <a:spLocks noGrp="1"/>
          </p:cNvSpPr>
          <p:nvPr>
            <p:ph type="title"/>
          </p:nvPr>
        </p:nvSpPr>
        <p:spPr/>
        <p:txBody>
          <a:bodyPr>
            <a:normAutofit fontScale="90000"/>
          </a:bodyPr>
          <a:lstStyle/>
          <a:p>
            <a:pPr algn="ctr"/>
            <a:r>
              <a:rPr lang="en-US" sz="3600" b="1" dirty="0"/>
              <a:t>Agencies that are already providing cost-effective, quality community employment and community based pre-employment services with most individuals supported </a:t>
            </a:r>
            <a:r>
              <a:rPr lang="en-US" sz="3600" b="1" u="sng" dirty="0"/>
              <a:t>should advance efforts toward conversion </a:t>
            </a:r>
            <a:br>
              <a:rPr lang="en-US" sz="3600" b="1" dirty="0"/>
            </a:br>
            <a:br>
              <a:rPr lang="en-US" sz="3600" b="1" dirty="0"/>
            </a:br>
            <a:br>
              <a:rPr lang="en-US" sz="3600" b="1" dirty="0"/>
            </a:br>
            <a:r>
              <a:rPr lang="en-US" sz="2400" dirty="0"/>
              <a:t> </a:t>
            </a:r>
          </a:p>
        </p:txBody>
      </p:sp>
      <p:sp>
        <p:nvSpPr>
          <p:cNvPr id="3" name="Text Placeholder 2">
            <a:extLst>
              <a:ext uri="{FF2B5EF4-FFF2-40B4-BE49-F238E27FC236}">
                <a16:creationId xmlns:a16="http://schemas.microsoft.com/office/drawing/2014/main" id="{03E03078-BAC8-4068-976A-DD7284BA535F}"/>
              </a:ext>
            </a:extLst>
          </p:cNvPr>
          <p:cNvSpPr>
            <a:spLocks noGrp="1"/>
          </p:cNvSpPr>
          <p:nvPr>
            <p:ph type="body" idx="1"/>
          </p:nvPr>
        </p:nvSpPr>
        <p:spPr>
          <a:xfrm>
            <a:off x="822960" y="4800600"/>
            <a:ext cx="7543800" cy="1295400"/>
          </a:xfrm>
        </p:spPr>
        <p:txBody>
          <a:bodyPr>
            <a:normAutofit lnSpcReduction="10000"/>
          </a:bodyPr>
          <a:lstStyle/>
          <a:p>
            <a:r>
              <a:rPr lang="en-US" sz="3200" b="1" dirty="0"/>
              <a:t>Agencies already established Providing community integrated employment </a:t>
            </a:r>
            <a:r>
              <a:rPr lang="en-US" dirty="0"/>
              <a:t>(Advanced agencies) </a:t>
            </a:r>
          </a:p>
        </p:txBody>
      </p:sp>
      <p:sp>
        <p:nvSpPr>
          <p:cNvPr id="4" name="Slide Number Placeholder 3">
            <a:extLst>
              <a:ext uri="{FF2B5EF4-FFF2-40B4-BE49-F238E27FC236}">
                <a16:creationId xmlns:a16="http://schemas.microsoft.com/office/drawing/2014/main" id="{5582075B-2BD9-4B11-BC38-BEA21B0A32D5}"/>
              </a:ext>
            </a:extLst>
          </p:cNvPr>
          <p:cNvSpPr>
            <a:spLocks noGrp="1"/>
          </p:cNvSpPr>
          <p:nvPr>
            <p:ph type="sldNum" sz="quarter" idx="12"/>
          </p:nvPr>
        </p:nvSpPr>
        <p:spPr/>
        <p:txBody>
          <a:bodyPr/>
          <a:lstStyle/>
          <a:p>
            <a:fld id="{EE088E80-DDED-4E0A-A7AA-A3FE6FA3F075}" type="slidenum">
              <a:rPr lang="en-US" smtClean="0"/>
              <a:t>22</a:t>
            </a:fld>
            <a:endParaRPr lang="en-US" dirty="0"/>
          </a:p>
        </p:txBody>
      </p:sp>
    </p:spTree>
    <p:extLst>
      <p:ext uri="{BB962C8B-B14F-4D97-AF65-F5344CB8AC3E}">
        <p14:creationId xmlns:p14="http://schemas.microsoft.com/office/powerpoint/2010/main" val="284012398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F7815F-E80B-41AD-9E9B-80C1C6D02D34}"/>
              </a:ext>
            </a:extLst>
          </p:cNvPr>
          <p:cNvSpPr>
            <a:spLocks noGrp="1"/>
          </p:cNvSpPr>
          <p:nvPr>
            <p:ph type="title"/>
          </p:nvPr>
        </p:nvSpPr>
        <p:spPr/>
        <p:txBody>
          <a:bodyPr/>
          <a:lstStyle/>
          <a:p>
            <a:endParaRPr lang="en-US" dirty="0"/>
          </a:p>
        </p:txBody>
      </p:sp>
      <p:sp>
        <p:nvSpPr>
          <p:cNvPr id="3" name="Text Placeholder 2">
            <a:extLst>
              <a:ext uri="{FF2B5EF4-FFF2-40B4-BE49-F238E27FC236}">
                <a16:creationId xmlns:a16="http://schemas.microsoft.com/office/drawing/2014/main" id="{D5CA4796-98EE-4C49-8423-A9E11014C39B}"/>
              </a:ext>
            </a:extLst>
          </p:cNvPr>
          <p:cNvSpPr>
            <a:spLocks noGrp="1"/>
          </p:cNvSpPr>
          <p:nvPr>
            <p:ph type="body" idx="1"/>
          </p:nvPr>
        </p:nvSpPr>
        <p:spPr>
          <a:xfrm>
            <a:off x="822960" y="5562600"/>
            <a:ext cx="7543800" cy="897186"/>
          </a:xfrm>
        </p:spPr>
        <p:txBody>
          <a:bodyPr>
            <a:normAutofit fontScale="92500" lnSpcReduction="10000"/>
          </a:bodyPr>
          <a:lstStyle/>
          <a:p>
            <a:endParaRPr lang="en-US" dirty="0"/>
          </a:p>
          <a:p>
            <a:r>
              <a:rPr lang="en-US" b="1" dirty="0"/>
              <a:t>Advanced – set deadlines for transition to cie</a:t>
            </a:r>
          </a:p>
          <a:p>
            <a:endParaRPr lang="en-US" b="1" dirty="0"/>
          </a:p>
        </p:txBody>
      </p:sp>
      <p:sp>
        <p:nvSpPr>
          <p:cNvPr id="4" name="Slide Number Placeholder 3">
            <a:extLst>
              <a:ext uri="{FF2B5EF4-FFF2-40B4-BE49-F238E27FC236}">
                <a16:creationId xmlns:a16="http://schemas.microsoft.com/office/drawing/2014/main" id="{6C41EA4B-25ED-43B8-8669-1A86D5575669}"/>
              </a:ext>
            </a:extLst>
          </p:cNvPr>
          <p:cNvSpPr>
            <a:spLocks noGrp="1"/>
          </p:cNvSpPr>
          <p:nvPr>
            <p:ph type="sldNum" sz="quarter" idx="12"/>
          </p:nvPr>
        </p:nvSpPr>
        <p:spPr/>
        <p:txBody>
          <a:bodyPr/>
          <a:lstStyle/>
          <a:p>
            <a:fld id="{EE088E80-DDED-4E0A-A7AA-A3FE6FA3F075}" type="slidenum">
              <a:rPr lang="en-US" smtClean="0"/>
              <a:t>23</a:t>
            </a:fld>
            <a:endParaRPr lang="en-US" dirty="0"/>
          </a:p>
        </p:txBody>
      </p:sp>
      <p:graphicFrame>
        <p:nvGraphicFramePr>
          <p:cNvPr id="5" name="Table 4">
            <a:extLst>
              <a:ext uri="{FF2B5EF4-FFF2-40B4-BE49-F238E27FC236}">
                <a16:creationId xmlns:a16="http://schemas.microsoft.com/office/drawing/2014/main" id="{82D77F06-8B37-4273-B676-5088595BDEF6}"/>
              </a:ext>
            </a:extLst>
          </p:cNvPr>
          <p:cNvGraphicFramePr>
            <a:graphicFrameLocks noGrp="1"/>
          </p:cNvGraphicFramePr>
          <p:nvPr>
            <p:extLst>
              <p:ext uri="{D42A27DB-BD31-4B8C-83A1-F6EECF244321}">
                <p14:modId xmlns:p14="http://schemas.microsoft.com/office/powerpoint/2010/main" val="1102656448"/>
              </p:ext>
            </p:extLst>
          </p:nvPr>
        </p:nvGraphicFramePr>
        <p:xfrm>
          <a:off x="822960" y="533401"/>
          <a:ext cx="7711440" cy="5214477"/>
        </p:xfrm>
        <a:graphic>
          <a:graphicData uri="http://schemas.openxmlformats.org/drawingml/2006/table">
            <a:tbl>
              <a:tblPr firstRow="1" bandRow="1">
                <a:tableStyleId>{5C22544A-7EE6-4342-B048-85BDC9FD1C3A}</a:tableStyleId>
              </a:tblPr>
              <a:tblGrid>
                <a:gridCol w="1542288">
                  <a:extLst>
                    <a:ext uri="{9D8B030D-6E8A-4147-A177-3AD203B41FA5}">
                      <a16:colId xmlns:a16="http://schemas.microsoft.com/office/drawing/2014/main" val="4138020429"/>
                    </a:ext>
                  </a:extLst>
                </a:gridCol>
                <a:gridCol w="1542288">
                  <a:extLst>
                    <a:ext uri="{9D8B030D-6E8A-4147-A177-3AD203B41FA5}">
                      <a16:colId xmlns:a16="http://schemas.microsoft.com/office/drawing/2014/main" val="1721792135"/>
                    </a:ext>
                  </a:extLst>
                </a:gridCol>
                <a:gridCol w="1542288">
                  <a:extLst>
                    <a:ext uri="{9D8B030D-6E8A-4147-A177-3AD203B41FA5}">
                      <a16:colId xmlns:a16="http://schemas.microsoft.com/office/drawing/2014/main" val="1358061041"/>
                    </a:ext>
                  </a:extLst>
                </a:gridCol>
                <a:gridCol w="1542288">
                  <a:extLst>
                    <a:ext uri="{9D8B030D-6E8A-4147-A177-3AD203B41FA5}">
                      <a16:colId xmlns:a16="http://schemas.microsoft.com/office/drawing/2014/main" val="1592372322"/>
                    </a:ext>
                  </a:extLst>
                </a:gridCol>
                <a:gridCol w="1542288">
                  <a:extLst>
                    <a:ext uri="{9D8B030D-6E8A-4147-A177-3AD203B41FA5}">
                      <a16:colId xmlns:a16="http://schemas.microsoft.com/office/drawing/2014/main" val="3784183514"/>
                    </a:ext>
                  </a:extLst>
                </a:gridCol>
              </a:tblGrid>
              <a:tr h="349291">
                <a:tc gridSpan="5">
                  <a:txBody>
                    <a:bodyPr/>
                    <a:lstStyle/>
                    <a:p>
                      <a:r>
                        <a:rPr lang="en-US" dirty="0"/>
                        <a:t>Milestone 1.  Transition all workers from FB work to CIE </a:t>
                      </a:r>
                    </a:p>
                  </a:txBody>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extLst>
                  <a:ext uri="{0D108BD9-81ED-4DB2-BD59-A6C34878D82A}">
                    <a16:rowId xmlns:a16="http://schemas.microsoft.com/office/drawing/2014/main" val="1102520861"/>
                  </a:ext>
                </a:extLst>
              </a:tr>
              <a:tr h="373551">
                <a:tc>
                  <a:txBody>
                    <a:bodyPr/>
                    <a:lstStyle/>
                    <a:p>
                      <a:r>
                        <a:rPr lang="en-US" dirty="0"/>
                        <a:t>Activity </a:t>
                      </a:r>
                    </a:p>
                  </a:txBody>
                  <a:tcPr/>
                </a:tc>
                <a:tc>
                  <a:txBody>
                    <a:bodyPr/>
                    <a:lstStyle/>
                    <a:p>
                      <a:r>
                        <a:rPr lang="en-US" dirty="0"/>
                        <a:t>Responsible</a:t>
                      </a:r>
                    </a:p>
                  </a:txBody>
                  <a:tcPr/>
                </a:tc>
                <a:tc>
                  <a:txBody>
                    <a:bodyPr/>
                    <a:lstStyle/>
                    <a:p>
                      <a:r>
                        <a:rPr lang="en-US" dirty="0"/>
                        <a:t>Timeframe</a:t>
                      </a:r>
                    </a:p>
                  </a:txBody>
                  <a:tcPr/>
                </a:tc>
                <a:tc>
                  <a:txBody>
                    <a:bodyPr/>
                    <a:lstStyle/>
                    <a:p>
                      <a:r>
                        <a:rPr lang="en-US" dirty="0"/>
                        <a:t>Resources</a:t>
                      </a:r>
                    </a:p>
                  </a:txBody>
                  <a:tcPr/>
                </a:tc>
                <a:tc>
                  <a:txBody>
                    <a:bodyPr/>
                    <a:lstStyle/>
                    <a:p>
                      <a:r>
                        <a:rPr lang="en-US" dirty="0"/>
                        <a:t>Comments </a:t>
                      </a:r>
                    </a:p>
                  </a:txBody>
                  <a:tcPr/>
                </a:tc>
                <a:extLst>
                  <a:ext uri="{0D108BD9-81ED-4DB2-BD59-A6C34878D82A}">
                    <a16:rowId xmlns:a16="http://schemas.microsoft.com/office/drawing/2014/main" val="4077660270"/>
                  </a:ext>
                </a:extLst>
              </a:tr>
              <a:tr h="611259">
                <a:tc>
                  <a:txBody>
                    <a:bodyPr/>
                    <a:lstStyle/>
                    <a:p>
                      <a:r>
                        <a:rPr lang="en-US" dirty="0"/>
                        <a:t>1.) Review #s in FB &amp; CIE</a:t>
                      </a:r>
                    </a:p>
                  </a:txBody>
                  <a:tcPr/>
                </a:tc>
                <a:tc>
                  <a:txBody>
                    <a:bodyPr/>
                    <a:lstStyle/>
                    <a:p>
                      <a:r>
                        <a:rPr lang="en-US" dirty="0"/>
                        <a:t>Management team</a:t>
                      </a:r>
                    </a:p>
                  </a:txBody>
                  <a:tcPr/>
                </a:tc>
                <a:tc>
                  <a:txBody>
                    <a:bodyPr/>
                    <a:lstStyle/>
                    <a:p>
                      <a:endParaRPr lang="en-US" dirty="0"/>
                    </a:p>
                  </a:txBody>
                  <a:tcPr/>
                </a:tc>
                <a:tc>
                  <a:txBody>
                    <a:bodyPr/>
                    <a:lstStyle/>
                    <a:p>
                      <a:endParaRPr lang="en-US"/>
                    </a:p>
                  </a:txBody>
                  <a:tcPr/>
                </a:tc>
                <a:tc>
                  <a:txBody>
                    <a:bodyPr/>
                    <a:lstStyle/>
                    <a:p>
                      <a:endParaRPr lang="en-US" dirty="0"/>
                    </a:p>
                  </a:txBody>
                  <a:tcPr/>
                </a:tc>
                <a:extLst>
                  <a:ext uri="{0D108BD9-81ED-4DB2-BD59-A6C34878D82A}">
                    <a16:rowId xmlns:a16="http://schemas.microsoft.com/office/drawing/2014/main" val="1425110550"/>
                  </a:ext>
                </a:extLst>
              </a:tr>
              <a:tr h="873227">
                <a:tc>
                  <a:txBody>
                    <a:bodyPr/>
                    <a:lstStyle/>
                    <a:p>
                      <a:r>
                        <a:rPr lang="en-US" dirty="0"/>
                        <a:t>2.) ID # desiring CIE/prioritize</a:t>
                      </a:r>
                    </a:p>
                  </a:txBody>
                  <a:tcPr/>
                </a:tc>
                <a:tc>
                  <a:txBody>
                    <a:bodyPr/>
                    <a:lstStyle/>
                    <a:p>
                      <a:r>
                        <a:rPr lang="en-US" dirty="0"/>
                        <a:t>Management team</a:t>
                      </a:r>
                    </a:p>
                  </a:txBody>
                  <a:tcPr/>
                </a:tc>
                <a:tc>
                  <a:txBody>
                    <a:bodyPr/>
                    <a:lstStyle/>
                    <a:p>
                      <a:endParaRPr lang="en-US" dirty="0"/>
                    </a:p>
                  </a:txBody>
                  <a:tcPr/>
                </a:tc>
                <a:tc>
                  <a:txBody>
                    <a:bodyPr/>
                    <a:lstStyle/>
                    <a:p>
                      <a:endParaRPr lang="en-US"/>
                    </a:p>
                  </a:txBody>
                  <a:tcPr/>
                </a:tc>
                <a:tc>
                  <a:txBody>
                    <a:bodyPr/>
                    <a:lstStyle/>
                    <a:p>
                      <a:endParaRPr lang="en-US" dirty="0"/>
                    </a:p>
                  </a:txBody>
                  <a:tcPr/>
                </a:tc>
                <a:extLst>
                  <a:ext uri="{0D108BD9-81ED-4DB2-BD59-A6C34878D82A}">
                    <a16:rowId xmlns:a16="http://schemas.microsoft.com/office/drawing/2014/main" val="3519695114"/>
                  </a:ext>
                </a:extLst>
              </a:tr>
              <a:tr h="873227">
                <a:tc>
                  <a:txBody>
                    <a:bodyPr/>
                    <a:lstStyle/>
                    <a:p>
                      <a:r>
                        <a:rPr lang="en-US" dirty="0"/>
                        <a:t>3.) Develop individual plans for each</a:t>
                      </a:r>
                    </a:p>
                  </a:txBody>
                  <a:tcPr/>
                </a:tc>
                <a:tc>
                  <a:txBody>
                    <a:bodyPr/>
                    <a:lstStyle/>
                    <a:p>
                      <a:r>
                        <a:rPr lang="en-US" dirty="0"/>
                        <a:t>Case coordinators</a:t>
                      </a:r>
                    </a:p>
                  </a:txBody>
                  <a:tcPr/>
                </a:tc>
                <a:tc>
                  <a:txBody>
                    <a:bodyPr/>
                    <a:lstStyle/>
                    <a:p>
                      <a:endParaRPr lang="en-US"/>
                    </a:p>
                  </a:txBody>
                  <a:tcPr/>
                </a:tc>
                <a:tc>
                  <a:txBody>
                    <a:bodyPr/>
                    <a:lstStyle/>
                    <a:p>
                      <a:endParaRPr lang="en-US"/>
                    </a:p>
                  </a:txBody>
                  <a:tcPr/>
                </a:tc>
                <a:tc>
                  <a:txBody>
                    <a:bodyPr/>
                    <a:lstStyle/>
                    <a:p>
                      <a:endParaRPr lang="en-US" dirty="0"/>
                    </a:p>
                  </a:txBody>
                  <a:tcPr/>
                </a:tc>
                <a:extLst>
                  <a:ext uri="{0D108BD9-81ED-4DB2-BD59-A6C34878D82A}">
                    <a16:rowId xmlns:a16="http://schemas.microsoft.com/office/drawing/2014/main" val="3480538001"/>
                  </a:ext>
                </a:extLst>
              </a:tr>
              <a:tr h="611259">
                <a:tc>
                  <a:txBody>
                    <a:bodyPr/>
                    <a:lstStyle/>
                    <a:p>
                      <a:r>
                        <a:rPr lang="en-US" dirty="0"/>
                        <a:t>4.) ID # of staff needed</a:t>
                      </a:r>
                    </a:p>
                  </a:txBody>
                  <a:tcPr/>
                </a:tc>
                <a:tc>
                  <a:txBody>
                    <a:bodyPr/>
                    <a:lstStyle/>
                    <a:p>
                      <a:r>
                        <a:rPr lang="en-US" dirty="0"/>
                        <a:t>Management team</a:t>
                      </a:r>
                    </a:p>
                  </a:txBody>
                  <a:tcPr/>
                </a:tc>
                <a:tc>
                  <a:txBody>
                    <a:bodyPr/>
                    <a:lstStyle/>
                    <a:p>
                      <a:endParaRPr lang="en-US"/>
                    </a:p>
                  </a:txBody>
                  <a:tcPr/>
                </a:tc>
                <a:tc>
                  <a:txBody>
                    <a:bodyPr/>
                    <a:lstStyle/>
                    <a:p>
                      <a:endParaRPr lang="en-US"/>
                    </a:p>
                  </a:txBody>
                  <a:tcPr/>
                </a:tc>
                <a:tc>
                  <a:txBody>
                    <a:bodyPr/>
                    <a:lstStyle/>
                    <a:p>
                      <a:endParaRPr lang="en-US" dirty="0"/>
                    </a:p>
                  </a:txBody>
                  <a:tcPr/>
                </a:tc>
                <a:extLst>
                  <a:ext uri="{0D108BD9-81ED-4DB2-BD59-A6C34878D82A}">
                    <a16:rowId xmlns:a16="http://schemas.microsoft.com/office/drawing/2014/main" val="302699489"/>
                  </a:ext>
                </a:extLst>
              </a:tr>
              <a:tr h="611259">
                <a:tc>
                  <a:txBody>
                    <a:bodyPr/>
                    <a:lstStyle/>
                    <a:p>
                      <a:r>
                        <a:rPr lang="en-US" dirty="0"/>
                        <a:t>5.) Determine funding</a:t>
                      </a:r>
                    </a:p>
                  </a:txBody>
                  <a:tcPr/>
                </a:tc>
                <a:tc>
                  <a:txBody>
                    <a:bodyPr/>
                    <a:lstStyle/>
                    <a:p>
                      <a:r>
                        <a:rPr lang="en-US" dirty="0"/>
                        <a:t>Management team/CFO</a:t>
                      </a:r>
                    </a:p>
                  </a:txBody>
                  <a:tcPr/>
                </a:tc>
                <a:tc>
                  <a:txBody>
                    <a:bodyPr/>
                    <a:lstStyle/>
                    <a:p>
                      <a:endParaRPr lang="en-US"/>
                    </a:p>
                  </a:txBody>
                  <a:tcPr/>
                </a:tc>
                <a:tc>
                  <a:txBody>
                    <a:bodyPr/>
                    <a:lstStyle/>
                    <a:p>
                      <a:endParaRPr lang="en-US"/>
                    </a:p>
                  </a:txBody>
                  <a:tcPr/>
                </a:tc>
                <a:tc>
                  <a:txBody>
                    <a:bodyPr/>
                    <a:lstStyle/>
                    <a:p>
                      <a:endParaRPr lang="en-US" dirty="0"/>
                    </a:p>
                  </a:txBody>
                  <a:tcPr/>
                </a:tc>
                <a:extLst>
                  <a:ext uri="{0D108BD9-81ED-4DB2-BD59-A6C34878D82A}">
                    <a16:rowId xmlns:a16="http://schemas.microsoft.com/office/drawing/2014/main" val="4170386783"/>
                  </a:ext>
                </a:extLst>
              </a:tr>
              <a:tr h="726126">
                <a:tc>
                  <a:txBody>
                    <a:bodyPr/>
                    <a:lstStyle/>
                    <a:p>
                      <a:r>
                        <a:rPr lang="en-US" dirty="0"/>
                        <a:t>6. ) Set schedule </a:t>
                      </a:r>
                    </a:p>
                  </a:txBody>
                  <a:tcPr/>
                </a:tc>
                <a:tc>
                  <a:txBody>
                    <a:bodyPr/>
                    <a:lstStyle/>
                    <a:p>
                      <a:r>
                        <a:rPr lang="en-US" dirty="0"/>
                        <a:t>Management team</a:t>
                      </a:r>
                    </a:p>
                  </a:txBody>
                  <a:tcPr/>
                </a:tc>
                <a:tc>
                  <a:txBody>
                    <a:bodyPr/>
                    <a:lstStyle/>
                    <a:p>
                      <a:endParaRPr lang="en-US"/>
                    </a:p>
                  </a:txBody>
                  <a:tcPr/>
                </a:tc>
                <a:tc>
                  <a:txBody>
                    <a:bodyPr/>
                    <a:lstStyle/>
                    <a:p>
                      <a:endParaRPr lang="en-US"/>
                    </a:p>
                  </a:txBody>
                  <a:tcPr/>
                </a:tc>
                <a:tc>
                  <a:txBody>
                    <a:bodyPr/>
                    <a:lstStyle/>
                    <a:p>
                      <a:endParaRPr lang="en-US" dirty="0"/>
                    </a:p>
                  </a:txBody>
                  <a:tcPr/>
                </a:tc>
                <a:extLst>
                  <a:ext uri="{0D108BD9-81ED-4DB2-BD59-A6C34878D82A}">
                    <a16:rowId xmlns:a16="http://schemas.microsoft.com/office/drawing/2014/main" val="1318678091"/>
                  </a:ext>
                </a:extLst>
              </a:tr>
            </a:tbl>
          </a:graphicData>
        </a:graphic>
      </p:graphicFrame>
    </p:spTree>
    <p:extLst>
      <p:ext uri="{BB962C8B-B14F-4D97-AF65-F5344CB8AC3E}">
        <p14:creationId xmlns:p14="http://schemas.microsoft.com/office/powerpoint/2010/main" val="239588048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F7815F-E80B-41AD-9E9B-80C1C6D02D34}"/>
              </a:ext>
            </a:extLst>
          </p:cNvPr>
          <p:cNvSpPr>
            <a:spLocks noGrp="1"/>
          </p:cNvSpPr>
          <p:nvPr>
            <p:ph type="title"/>
          </p:nvPr>
        </p:nvSpPr>
        <p:spPr/>
        <p:txBody>
          <a:bodyPr/>
          <a:lstStyle/>
          <a:p>
            <a:endParaRPr lang="en-US" dirty="0"/>
          </a:p>
        </p:txBody>
      </p:sp>
      <p:sp>
        <p:nvSpPr>
          <p:cNvPr id="3" name="Text Placeholder 2">
            <a:extLst>
              <a:ext uri="{FF2B5EF4-FFF2-40B4-BE49-F238E27FC236}">
                <a16:creationId xmlns:a16="http://schemas.microsoft.com/office/drawing/2014/main" id="{D5CA4796-98EE-4C49-8423-A9E11014C39B}"/>
              </a:ext>
            </a:extLst>
          </p:cNvPr>
          <p:cNvSpPr>
            <a:spLocks noGrp="1"/>
          </p:cNvSpPr>
          <p:nvPr>
            <p:ph type="body" idx="1"/>
          </p:nvPr>
        </p:nvSpPr>
        <p:spPr>
          <a:xfrm>
            <a:off x="822960" y="5410200"/>
            <a:ext cx="7543800" cy="1219201"/>
          </a:xfrm>
        </p:spPr>
        <p:txBody>
          <a:bodyPr>
            <a:normAutofit/>
          </a:bodyPr>
          <a:lstStyle/>
          <a:p>
            <a:r>
              <a:rPr lang="en-US" b="1" dirty="0"/>
              <a:t>Advanced – set deadlines for transition to CB prep </a:t>
            </a:r>
          </a:p>
        </p:txBody>
      </p:sp>
      <p:sp>
        <p:nvSpPr>
          <p:cNvPr id="4" name="Slide Number Placeholder 3">
            <a:extLst>
              <a:ext uri="{FF2B5EF4-FFF2-40B4-BE49-F238E27FC236}">
                <a16:creationId xmlns:a16="http://schemas.microsoft.com/office/drawing/2014/main" id="{6C41EA4B-25ED-43B8-8669-1A86D5575669}"/>
              </a:ext>
            </a:extLst>
          </p:cNvPr>
          <p:cNvSpPr>
            <a:spLocks noGrp="1"/>
          </p:cNvSpPr>
          <p:nvPr>
            <p:ph type="sldNum" sz="quarter" idx="12"/>
          </p:nvPr>
        </p:nvSpPr>
        <p:spPr/>
        <p:txBody>
          <a:bodyPr/>
          <a:lstStyle/>
          <a:p>
            <a:fld id="{EE088E80-DDED-4E0A-A7AA-A3FE6FA3F075}" type="slidenum">
              <a:rPr lang="en-US" smtClean="0"/>
              <a:t>24</a:t>
            </a:fld>
            <a:endParaRPr lang="en-US" dirty="0"/>
          </a:p>
        </p:txBody>
      </p:sp>
      <p:graphicFrame>
        <p:nvGraphicFramePr>
          <p:cNvPr id="5" name="Table 4">
            <a:extLst>
              <a:ext uri="{FF2B5EF4-FFF2-40B4-BE49-F238E27FC236}">
                <a16:creationId xmlns:a16="http://schemas.microsoft.com/office/drawing/2014/main" id="{82D77F06-8B37-4273-B676-5088595BDEF6}"/>
              </a:ext>
            </a:extLst>
          </p:cNvPr>
          <p:cNvGraphicFramePr>
            <a:graphicFrameLocks noGrp="1"/>
          </p:cNvGraphicFramePr>
          <p:nvPr>
            <p:extLst>
              <p:ext uri="{D42A27DB-BD31-4B8C-83A1-F6EECF244321}">
                <p14:modId xmlns:p14="http://schemas.microsoft.com/office/powerpoint/2010/main" val="3902595755"/>
              </p:ext>
            </p:extLst>
          </p:nvPr>
        </p:nvGraphicFramePr>
        <p:xfrm>
          <a:off x="822960" y="533403"/>
          <a:ext cx="7711440" cy="4754880"/>
        </p:xfrm>
        <a:graphic>
          <a:graphicData uri="http://schemas.openxmlformats.org/drawingml/2006/table">
            <a:tbl>
              <a:tblPr firstRow="1" bandRow="1">
                <a:tableStyleId>{5C22544A-7EE6-4342-B048-85BDC9FD1C3A}</a:tableStyleId>
              </a:tblPr>
              <a:tblGrid>
                <a:gridCol w="1542288">
                  <a:extLst>
                    <a:ext uri="{9D8B030D-6E8A-4147-A177-3AD203B41FA5}">
                      <a16:colId xmlns:a16="http://schemas.microsoft.com/office/drawing/2014/main" val="4138020429"/>
                    </a:ext>
                  </a:extLst>
                </a:gridCol>
                <a:gridCol w="1542288">
                  <a:extLst>
                    <a:ext uri="{9D8B030D-6E8A-4147-A177-3AD203B41FA5}">
                      <a16:colId xmlns:a16="http://schemas.microsoft.com/office/drawing/2014/main" val="1721792135"/>
                    </a:ext>
                  </a:extLst>
                </a:gridCol>
                <a:gridCol w="1542288">
                  <a:extLst>
                    <a:ext uri="{9D8B030D-6E8A-4147-A177-3AD203B41FA5}">
                      <a16:colId xmlns:a16="http://schemas.microsoft.com/office/drawing/2014/main" val="1358061041"/>
                    </a:ext>
                  </a:extLst>
                </a:gridCol>
                <a:gridCol w="1542288">
                  <a:extLst>
                    <a:ext uri="{9D8B030D-6E8A-4147-A177-3AD203B41FA5}">
                      <a16:colId xmlns:a16="http://schemas.microsoft.com/office/drawing/2014/main" val="1592372322"/>
                    </a:ext>
                  </a:extLst>
                </a:gridCol>
                <a:gridCol w="1542288">
                  <a:extLst>
                    <a:ext uri="{9D8B030D-6E8A-4147-A177-3AD203B41FA5}">
                      <a16:colId xmlns:a16="http://schemas.microsoft.com/office/drawing/2014/main" val="3784183514"/>
                    </a:ext>
                  </a:extLst>
                </a:gridCol>
              </a:tblGrid>
              <a:tr h="251893">
                <a:tc gridSpan="5">
                  <a:txBody>
                    <a:bodyPr/>
                    <a:lstStyle/>
                    <a:p>
                      <a:r>
                        <a:rPr lang="en-US" dirty="0"/>
                        <a:t>Milestone 2.  Transition FB pre-employment prep to CB prep</a:t>
                      </a:r>
                    </a:p>
                  </a:txBody>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extLst>
                  <a:ext uri="{0D108BD9-81ED-4DB2-BD59-A6C34878D82A}">
                    <a16:rowId xmlns:a16="http://schemas.microsoft.com/office/drawing/2014/main" val="1102520861"/>
                  </a:ext>
                </a:extLst>
              </a:tr>
              <a:tr h="258736">
                <a:tc>
                  <a:txBody>
                    <a:bodyPr/>
                    <a:lstStyle/>
                    <a:p>
                      <a:r>
                        <a:rPr lang="en-US" dirty="0"/>
                        <a:t>Activity </a:t>
                      </a:r>
                    </a:p>
                  </a:txBody>
                  <a:tcPr/>
                </a:tc>
                <a:tc>
                  <a:txBody>
                    <a:bodyPr/>
                    <a:lstStyle/>
                    <a:p>
                      <a:r>
                        <a:rPr lang="en-US" dirty="0"/>
                        <a:t>Responsible</a:t>
                      </a:r>
                    </a:p>
                  </a:txBody>
                  <a:tcPr/>
                </a:tc>
                <a:tc>
                  <a:txBody>
                    <a:bodyPr/>
                    <a:lstStyle/>
                    <a:p>
                      <a:r>
                        <a:rPr lang="en-US" dirty="0"/>
                        <a:t>Timeframe</a:t>
                      </a:r>
                    </a:p>
                  </a:txBody>
                  <a:tcPr/>
                </a:tc>
                <a:tc>
                  <a:txBody>
                    <a:bodyPr/>
                    <a:lstStyle/>
                    <a:p>
                      <a:r>
                        <a:rPr lang="en-US" dirty="0"/>
                        <a:t>Resources</a:t>
                      </a:r>
                    </a:p>
                  </a:txBody>
                  <a:tcPr/>
                </a:tc>
                <a:tc>
                  <a:txBody>
                    <a:bodyPr/>
                    <a:lstStyle/>
                    <a:p>
                      <a:r>
                        <a:rPr lang="en-US" dirty="0"/>
                        <a:t>Comments </a:t>
                      </a:r>
                    </a:p>
                  </a:txBody>
                  <a:tcPr/>
                </a:tc>
                <a:extLst>
                  <a:ext uri="{0D108BD9-81ED-4DB2-BD59-A6C34878D82A}">
                    <a16:rowId xmlns:a16="http://schemas.microsoft.com/office/drawing/2014/main" val="4077660270"/>
                  </a:ext>
                </a:extLst>
              </a:tr>
              <a:tr h="440812">
                <a:tc>
                  <a:txBody>
                    <a:bodyPr/>
                    <a:lstStyle/>
                    <a:p>
                      <a:r>
                        <a:rPr lang="en-US" dirty="0"/>
                        <a:t>1.) Review #s in FB &amp; CB</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Management team</a:t>
                      </a:r>
                    </a:p>
                    <a:p>
                      <a:endParaRPr lang="en-US" dirty="0"/>
                    </a:p>
                  </a:txBody>
                  <a:tcPr/>
                </a:tc>
                <a:tc>
                  <a:txBody>
                    <a:bodyPr/>
                    <a:lstStyle/>
                    <a:p>
                      <a:endParaRPr lang="en-US" dirty="0"/>
                    </a:p>
                  </a:txBody>
                  <a:tcPr/>
                </a:tc>
                <a:tc>
                  <a:txBody>
                    <a:bodyPr/>
                    <a:lstStyle/>
                    <a:p>
                      <a:endParaRPr lang="en-US"/>
                    </a:p>
                  </a:txBody>
                  <a:tcPr/>
                </a:tc>
                <a:tc>
                  <a:txBody>
                    <a:bodyPr/>
                    <a:lstStyle/>
                    <a:p>
                      <a:endParaRPr lang="en-US" dirty="0"/>
                    </a:p>
                  </a:txBody>
                  <a:tcPr/>
                </a:tc>
                <a:extLst>
                  <a:ext uri="{0D108BD9-81ED-4DB2-BD59-A6C34878D82A}">
                    <a16:rowId xmlns:a16="http://schemas.microsoft.com/office/drawing/2014/main" val="1425110550"/>
                  </a:ext>
                </a:extLst>
              </a:tr>
              <a:tr h="629731">
                <a:tc>
                  <a:txBody>
                    <a:bodyPr/>
                    <a:lstStyle/>
                    <a:p>
                      <a:r>
                        <a:rPr lang="en-US" dirty="0"/>
                        <a:t>2.) Develop strategies for CB prep</a:t>
                      </a:r>
                    </a:p>
                  </a:txBody>
                  <a:tcPr/>
                </a:tc>
                <a:tc>
                  <a:txBody>
                    <a:bodyPr/>
                    <a:lstStyle/>
                    <a:p>
                      <a:r>
                        <a:rPr lang="en-US" dirty="0"/>
                        <a:t>Management team</a:t>
                      </a:r>
                    </a:p>
                  </a:txBody>
                  <a:tcPr/>
                </a:tc>
                <a:tc>
                  <a:txBody>
                    <a:bodyPr/>
                    <a:lstStyle/>
                    <a:p>
                      <a:endParaRPr lang="en-US" dirty="0"/>
                    </a:p>
                  </a:txBody>
                  <a:tcPr/>
                </a:tc>
                <a:tc>
                  <a:txBody>
                    <a:bodyPr/>
                    <a:lstStyle/>
                    <a:p>
                      <a:endParaRPr lang="en-US"/>
                    </a:p>
                  </a:txBody>
                  <a:tcPr/>
                </a:tc>
                <a:tc>
                  <a:txBody>
                    <a:bodyPr/>
                    <a:lstStyle/>
                    <a:p>
                      <a:endParaRPr lang="en-US" dirty="0"/>
                    </a:p>
                  </a:txBody>
                  <a:tcPr/>
                </a:tc>
                <a:extLst>
                  <a:ext uri="{0D108BD9-81ED-4DB2-BD59-A6C34878D82A}">
                    <a16:rowId xmlns:a16="http://schemas.microsoft.com/office/drawing/2014/main" val="3519695114"/>
                  </a:ext>
                </a:extLst>
              </a:tr>
              <a:tr h="629731">
                <a:tc>
                  <a:txBody>
                    <a:bodyPr/>
                    <a:lstStyle/>
                    <a:p>
                      <a:r>
                        <a:rPr lang="en-US" dirty="0"/>
                        <a:t>3.) Develop community partnerships</a:t>
                      </a:r>
                    </a:p>
                  </a:txBody>
                  <a:tcPr/>
                </a:tc>
                <a:tc>
                  <a:txBody>
                    <a:bodyPr/>
                    <a:lstStyle/>
                    <a:p>
                      <a:r>
                        <a:rPr lang="en-US" dirty="0"/>
                        <a:t>Training coordinator</a:t>
                      </a:r>
                    </a:p>
                  </a:txBody>
                  <a:tcPr/>
                </a:tc>
                <a:tc>
                  <a:txBody>
                    <a:bodyPr/>
                    <a:lstStyle/>
                    <a:p>
                      <a:endParaRPr lang="en-US"/>
                    </a:p>
                  </a:txBody>
                  <a:tcPr/>
                </a:tc>
                <a:tc>
                  <a:txBody>
                    <a:bodyPr/>
                    <a:lstStyle/>
                    <a:p>
                      <a:endParaRPr lang="en-US"/>
                    </a:p>
                  </a:txBody>
                  <a:tcPr/>
                </a:tc>
                <a:tc>
                  <a:txBody>
                    <a:bodyPr/>
                    <a:lstStyle/>
                    <a:p>
                      <a:endParaRPr lang="en-US" dirty="0"/>
                    </a:p>
                  </a:txBody>
                  <a:tcPr/>
                </a:tc>
                <a:extLst>
                  <a:ext uri="{0D108BD9-81ED-4DB2-BD59-A6C34878D82A}">
                    <a16:rowId xmlns:a16="http://schemas.microsoft.com/office/drawing/2014/main" val="3480538001"/>
                  </a:ext>
                </a:extLst>
              </a:tr>
              <a:tr h="440812">
                <a:tc>
                  <a:txBody>
                    <a:bodyPr/>
                    <a:lstStyle/>
                    <a:p>
                      <a:r>
                        <a:rPr lang="en-US" dirty="0"/>
                        <a:t>4.) Confirm funding</a:t>
                      </a:r>
                    </a:p>
                  </a:txBody>
                  <a:tcPr/>
                </a:tc>
                <a:tc>
                  <a:txBody>
                    <a:bodyPr/>
                    <a:lstStyle/>
                    <a:p>
                      <a:r>
                        <a:rPr lang="en-US" dirty="0"/>
                        <a:t>Case coordinators </a:t>
                      </a:r>
                    </a:p>
                  </a:txBody>
                  <a:tcPr/>
                </a:tc>
                <a:tc>
                  <a:txBody>
                    <a:bodyPr/>
                    <a:lstStyle/>
                    <a:p>
                      <a:endParaRPr lang="en-US"/>
                    </a:p>
                  </a:txBody>
                  <a:tcPr/>
                </a:tc>
                <a:tc>
                  <a:txBody>
                    <a:bodyPr/>
                    <a:lstStyle/>
                    <a:p>
                      <a:endParaRPr lang="en-US"/>
                    </a:p>
                  </a:txBody>
                  <a:tcPr/>
                </a:tc>
                <a:tc>
                  <a:txBody>
                    <a:bodyPr/>
                    <a:lstStyle/>
                    <a:p>
                      <a:endParaRPr lang="en-US" dirty="0"/>
                    </a:p>
                  </a:txBody>
                  <a:tcPr/>
                </a:tc>
                <a:extLst>
                  <a:ext uri="{0D108BD9-81ED-4DB2-BD59-A6C34878D82A}">
                    <a16:rowId xmlns:a16="http://schemas.microsoft.com/office/drawing/2014/main" val="302699489"/>
                  </a:ext>
                </a:extLst>
              </a:tr>
              <a:tr h="502941">
                <a:tc>
                  <a:txBody>
                    <a:bodyPr/>
                    <a:lstStyle/>
                    <a:p>
                      <a:r>
                        <a:rPr lang="en-US" dirty="0"/>
                        <a:t>6.) Set schedule </a:t>
                      </a:r>
                    </a:p>
                  </a:txBody>
                  <a:tcPr/>
                </a:tc>
                <a:tc>
                  <a:txBody>
                    <a:bodyPr/>
                    <a:lstStyle/>
                    <a:p>
                      <a:r>
                        <a:rPr lang="en-US" dirty="0"/>
                        <a:t>Management team</a:t>
                      </a:r>
                    </a:p>
                  </a:txBody>
                  <a:tcPr/>
                </a:tc>
                <a:tc>
                  <a:txBody>
                    <a:bodyPr/>
                    <a:lstStyle/>
                    <a:p>
                      <a:endParaRPr lang="en-US" dirty="0"/>
                    </a:p>
                  </a:txBody>
                  <a:tcPr/>
                </a:tc>
                <a:tc>
                  <a:txBody>
                    <a:bodyPr/>
                    <a:lstStyle/>
                    <a:p>
                      <a:endParaRPr lang="en-US" dirty="0"/>
                    </a:p>
                  </a:txBody>
                  <a:tcPr/>
                </a:tc>
                <a:tc>
                  <a:txBody>
                    <a:bodyPr/>
                    <a:lstStyle/>
                    <a:p>
                      <a:endParaRPr lang="en-US" dirty="0"/>
                    </a:p>
                  </a:txBody>
                  <a:tcPr/>
                </a:tc>
                <a:extLst>
                  <a:ext uri="{0D108BD9-81ED-4DB2-BD59-A6C34878D82A}">
                    <a16:rowId xmlns:a16="http://schemas.microsoft.com/office/drawing/2014/main" val="2585519201"/>
                  </a:ext>
                </a:extLst>
              </a:tr>
            </a:tbl>
          </a:graphicData>
        </a:graphic>
      </p:graphicFrame>
    </p:spTree>
    <p:extLst>
      <p:ext uri="{BB962C8B-B14F-4D97-AF65-F5344CB8AC3E}">
        <p14:creationId xmlns:p14="http://schemas.microsoft.com/office/powerpoint/2010/main" val="169155872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F7815F-E80B-41AD-9E9B-80C1C6D02D34}"/>
              </a:ext>
            </a:extLst>
          </p:cNvPr>
          <p:cNvSpPr>
            <a:spLocks noGrp="1"/>
          </p:cNvSpPr>
          <p:nvPr>
            <p:ph type="title"/>
          </p:nvPr>
        </p:nvSpPr>
        <p:spPr/>
        <p:txBody>
          <a:bodyPr/>
          <a:lstStyle/>
          <a:p>
            <a:endParaRPr lang="en-US" dirty="0"/>
          </a:p>
        </p:txBody>
      </p:sp>
      <p:sp>
        <p:nvSpPr>
          <p:cNvPr id="3" name="Text Placeholder 2">
            <a:extLst>
              <a:ext uri="{FF2B5EF4-FFF2-40B4-BE49-F238E27FC236}">
                <a16:creationId xmlns:a16="http://schemas.microsoft.com/office/drawing/2014/main" id="{D5CA4796-98EE-4C49-8423-A9E11014C39B}"/>
              </a:ext>
            </a:extLst>
          </p:cNvPr>
          <p:cNvSpPr>
            <a:spLocks noGrp="1"/>
          </p:cNvSpPr>
          <p:nvPr>
            <p:ph type="body" idx="1"/>
          </p:nvPr>
        </p:nvSpPr>
        <p:spPr>
          <a:xfrm>
            <a:off x="822960" y="5486400"/>
            <a:ext cx="7543800" cy="973386"/>
          </a:xfrm>
        </p:spPr>
        <p:txBody>
          <a:bodyPr>
            <a:normAutofit/>
          </a:bodyPr>
          <a:lstStyle/>
          <a:p>
            <a:endParaRPr lang="en-US" dirty="0"/>
          </a:p>
          <a:p>
            <a:r>
              <a:rPr lang="en-US" b="1" dirty="0"/>
              <a:t>advanced  - decentralized services plans</a:t>
            </a:r>
          </a:p>
        </p:txBody>
      </p:sp>
      <p:sp>
        <p:nvSpPr>
          <p:cNvPr id="4" name="Slide Number Placeholder 3">
            <a:extLst>
              <a:ext uri="{FF2B5EF4-FFF2-40B4-BE49-F238E27FC236}">
                <a16:creationId xmlns:a16="http://schemas.microsoft.com/office/drawing/2014/main" id="{6C41EA4B-25ED-43B8-8669-1A86D5575669}"/>
              </a:ext>
            </a:extLst>
          </p:cNvPr>
          <p:cNvSpPr>
            <a:spLocks noGrp="1"/>
          </p:cNvSpPr>
          <p:nvPr>
            <p:ph type="sldNum" sz="quarter" idx="12"/>
          </p:nvPr>
        </p:nvSpPr>
        <p:spPr/>
        <p:txBody>
          <a:bodyPr/>
          <a:lstStyle/>
          <a:p>
            <a:fld id="{EE088E80-DDED-4E0A-A7AA-A3FE6FA3F075}" type="slidenum">
              <a:rPr lang="en-US" smtClean="0"/>
              <a:t>25</a:t>
            </a:fld>
            <a:endParaRPr lang="en-US" dirty="0"/>
          </a:p>
        </p:txBody>
      </p:sp>
      <p:graphicFrame>
        <p:nvGraphicFramePr>
          <p:cNvPr id="5" name="Table 4">
            <a:extLst>
              <a:ext uri="{FF2B5EF4-FFF2-40B4-BE49-F238E27FC236}">
                <a16:creationId xmlns:a16="http://schemas.microsoft.com/office/drawing/2014/main" id="{82D77F06-8B37-4273-B676-5088595BDEF6}"/>
              </a:ext>
            </a:extLst>
          </p:cNvPr>
          <p:cNvGraphicFramePr>
            <a:graphicFrameLocks noGrp="1"/>
          </p:cNvGraphicFramePr>
          <p:nvPr>
            <p:extLst>
              <p:ext uri="{D42A27DB-BD31-4B8C-83A1-F6EECF244321}">
                <p14:modId xmlns:p14="http://schemas.microsoft.com/office/powerpoint/2010/main" val="3656205683"/>
              </p:ext>
            </p:extLst>
          </p:nvPr>
        </p:nvGraphicFramePr>
        <p:xfrm>
          <a:off x="822960" y="758953"/>
          <a:ext cx="7711440" cy="5052936"/>
        </p:xfrm>
        <a:graphic>
          <a:graphicData uri="http://schemas.openxmlformats.org/drawingml/2006/table">
            <a:tbl>
              <a:tblPr firstRow="1" bandRow="1">
                <a:tableStyleId>{5C22544A-7EE6-4342-B048-85BDC9FD1C3A}</a:tableStyleId>
              </a:tblPr>
              <a:tblGrid>
                <a:gridCol w="1542288">
                  <a:extLst>
                    <a:ext uri="{9D8B030D-6E8A-4147-A177-3AD203B41FA5}">
                      <a16:colId xmlns:a16="http://schemas.microsoft.com/office/drawing/2014/main" val="4138020429"/>
                    </a:ext>
                  </a:extLst>
                </a:gridCol>
                <a:gridCol w="1542288">
                  <a:extLst>
                    <a:ext uri="{9D8B030D-6E8A-4147-A177-3AD203B41FA5}">
                      <a16:colId xmlns:a16="http://schemas.microsoft.com/office/drawing/2014/main" val="1721792135"/>
                    </a:ext>
                  </a:extLst>
                </a:gridCol>
                <a:gridCol w="1542288">
                  <a:extLst>
                    <a:ext uri="{9D8B030D-6E8A-4147-A177-3AD203B41FA5}">
                      <a16:colId xmlns:a16="http://schemas.microsoft.com/office/drawing/2014/main" val="1358061041"/>
                    </a:ext>
                  </a:extLst>
                </a:gridCol>
                <a:gridCol w="1542288">
                  <a:extLst>
                    <a:ext uri="{9D8B030D-6E8A-4147-A177-3AD203B41FA5}">
                      <a16:colId xmlns:a16="http://schemas.microsoft.com/office/drawing/2014/main" val="1592372322"/>
                    </a:ext>
                  </a:extLst>
                </a:gridCol>
                <a:gridCol w="1542288">
                  <a:extLst>
                    <a:ext uri="{9D8B030D-6E8A-4147-A177-3AD203B41FA5}">
                      <a16:colId xmlns:a16="http://schemas.microsoft.com/office/drawing/2014/main" val="3784183514"/>
                    </a:ext>
                  </a:extLst>
                </a:gridCol>
              </a:tblGrid>
              <a:tr h="340231">
                <a:tc gridSpan="5">
                  <a:txBody>
                    <a:bodyPr/>
                    <a:lstStyle/>
                    <a:p>
                      <a:r>
                        <a:rPr lang="en-US" dirty="0"/>
                        <a:t>Milestone 3.  Develop a decentralized service plan</a:t>
                      </a:r>
                    </a:p>
                  </a:txBody>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extLst>
                  <a:ext uri="{0D108BD9-81ED-4DB2-BD59-A6C34878D82A}">
                    <a16:rowId xmlns:a16="http://schemas.microsoft.com/office/drawing/2014/main" val="1102520861"/>
                  </a:ext>
                </a:extLst>
              </a:tr>
              <a:tr h="389496">
                <a:tc>
                  <a:txBody>
                    <a:bodyPr/>
                    <a:lstStyle/>
                    <a:p>
                      <a:r>
                        <a:rPr lang="en-US" dirty="0"/>
                        <a:t>Activity </a:t>
                      </a:r>
                    </a:p>
                  </a:txBody>
                  <a:tcPr/>
                </a:tc>
                <a:tc>
                  <a:txBody>
                    <a:bodyPr/>
                    <a:lstStyle/>
                    <a:p>
                      <a:r>
                        <a:rPr lang="en-US" dirty="0"/>
                        <a:t>Responsible</a:t>
                      </a:r>
                    </a:p>
                  </a:txBody>
                  <a:tcPr/>
                </a:tc>
                <a:tc>
                  <a:txBody>
                    <a:bodyPr/>
                    <a:lstStyle/>
                    <a:p>
                      <a:r>
                        <a:rPr lang="en-US" dirty="0"/>
                        <a:t>Timeframe</a:t>
                      </a:r>
                    </a:p>
                  </a:txBody>
                  <a:tcPr/>
                </a:tc>
                <a:tc>
                  <a:txBody>
                    <a:bodyPr/>
                    <a:lstStyle/>
                    <a:p>
                      <a:r>
                        <a:rPr lang="en-US" dirty="0"/>
                        <a:t>Resources</a:t>
                      </a:r>
                    </a:p>
                  </a:txBody>
                  <a:tcPr/>
                </a:tc>
                <a:tc>
                  <a:txBody>
                    <a:bodyPr/>
                    <a:lstStyle/>
                    <a:p>
                      <a:r>
                        <a:rPr lang="en-US" dirty="0"/>
                        <a:t>Comments </a:t>
                      </a:r>
                    </a:p>
                  </a:txBody>
                  <a:tcPr/>
                </a:tc>
                <a:extLst>
                  <a:ext uri="{0D108BD9-81ED-4DB2-BD59-A6C34878D82A}">
                    <a16:rowId xmlns:a16="http://schemas.microsoft.com/office/drawing/2014/main" val="4077660270"/>
                  </a:ext>
                </a:extLst>
              </a:tr>
              <a:tr h="850579">
                <a:tc>
                  <a:txBody>
                    <a:bodyPr/>
                    <a:lstStyle/>
                    <a:p>
                      <a:r>
                        <a:rPr lang="en-US" dirty="0"/>
                        <a:t>1.) ID service areas (communities)</a:t>
                      </a:r>
                    </a:p>
                  </a:txBody>
                  <a:tcPr/>
                </a:tc>
                <a:tc>
                  <a:txBody>
                    <a:bodyPr/>
                    <a:lstStyle/>
                    <a:p>
                      <a:r>
                        <a:rPr lang="en-US" dirty="0"/>
                        <a:t>Staff/Manage-</a:t>
                      </a:r>
                      <a:r>
                        <a:rPr lang="en-US" dirty="0" err="1"/>
                        <a:t>ment</a:t>
                      </a:r>
                      <a:r>
                        <a:rPr lang="en-US" dirty="0"/>
                        <a:t> team</a:t>
                      </a:r>
                    </a:p>
                  </a:txBody>
                  <a:tcPr/>
                </a:tc>
                <a:tc>
                  <a:txBody>
                    <a:bodyPr/>
                    <a:lstStyle/>
                    <a:p>
                      <a:endParaRPr lang="en-US" dirty="0"/>
                    </a:p>
                  </a:txBody>
                  <a:tcPr/>
                </a:tc>
                <a:tc>
                  <a:txBody>
                    <a:bodyPr/>
                    <a:lstStyle/>
                    <a:p>
                      <a:endParaRPr lang="en-US"/>
                    </a:p>
                  </a:txBody>
                  <a:tcPr/>
                </a:tc>
                <a:tc>
                  <a:txBody>
                    <a:bodyPr/>
                    <a:lstStyle/>
                    <a:p>
                      <a:endParaRPr lang="en-US" dirty="0"/>
                    </a:p>
                  </a:txBody>
                  <a:tcPr/>
                </a:tc>
                <a:extLst>
                  <a:ext uri="{0D108BD9-81ED-4DB2-BD59-A6C34878D82A}">
                    <a16:rowId xmlns:a16="http://schemas.microsoft.com/office/drawing/2014/main" val="1425110550"/>
                  </a:ext>
                </a:extLst>
              </a:tr>
              <a:tr h="850579">
                <a:tc>
                  <a:txBody>
                    <a:bodyPr/>
                    <a:lstStyle/>
                    <a:p>
                      <a:r>
                        <a:rPr lang="en-US" dirty="0"/>
                        <a:t>2.) Identify </a:t>
                      </a:r>
                      <a:r>
                        <a:rPr lang="en-US" dirty="0" err="1"/>
                        <a:t>ind.</a:t>
                      </a:r>
                      <a:r>
                        <a:rPr lang="en-US" dirty="0"/>
                        <a:t>/staff in those areas</a:t>
                      </a:r>
                    </a:p>
                  </a:txBody>
                  <a:tcPr/>
                </a:tc>
                <a:tc>
                  <a:txBody>
                    <a:bodyPr/>
                    <a:lstStyle/>
                    <a:p>
                      <a:r>
                        <a:rPr lang="en-US" dirty="0"/>
                        <a:t>Management team</a:t>
                      </a:r>
                    </a:p>
                  </a:txBody>
                  <a:tcPr/>
                </a:tc>
                <a:tc>
                  <a:txBody>
                    <a:bodyPr/>
                    <a:lstStyle/>
                    <a:p>
                      <a:endParaRPr lang="en-US" dirty="0"/>
                    </a:p>
                  </a:txBody>
                  <a:tcPr/>
                </a:tc>
                <a:tc>
                  <a:txBody>
                    <a:bodyPr/>
                    <a:lstStyle/>
                    <a:p>
                      <a:endParaRPr lang="en-US"/>
                    </a:p>
                  </a:txBody>
                  <a:tcPr/>
                </a:tc>
                <a:tc>
                  <a:txBody>
                    <a:bodyPr/>
                    <a:lstStyle/>
                    <a:p>
                      <a:endParaRPr lang="en-US" dirty="0"/>
                    </a:p>
                  </a:txBody>
                  <a:tcPr/>
                </a:tc>
                <a:extLst>
                  <a:ext uri="{0D108BD9-81ED-4DB2-BD59-A6C34878D82A}">
                    <a16:rowId xmlns:a16="http://schemas.microsoft.com/office/drawing/2014/main" val="3519695114"/>
                  </a:ext>
                </a:extLst>
              </a:tr>
              <a:tr h="850579">
                <a:tc>
                  <a:txBody>
                    <a:bodyPr/>
                    <a:lstStyle/>
                    <a:p>
                      <a:r>
                        <a:rPr lang="en-US" dirty="0"/>
                        <a:t>3.) ID support strategies for staff</a:t>
                      </a:r>
                    </a:p>
                  </a:txBody>
                  <a:tcPr/>
                </a:tc>
                <a:tc>
                  <a:txBody>
                    <a:bodyPr/>
                    <a:lstStyle/>
                    <a:p>
                      <a:r>
                        <a:rPr lang="en-US" dirty="0"/>
                        <a:t>Training coordinator</a:t>
                      </a:r>
                    </a:p>
                  </a:txBody>
                  <a:tcPr/>
                </a:tc>
                <a:tc>
                  <a:txBody>
                    <a:bodyPr/>
                    <a:lstStyle/>
                    <a:p>
                      <a:endParaRPr lang="en-US"/>
                    </a:p>
                  </a:txBody>
                  <a:tcPr/>
                </a:tc>
                <a:tc>
                  <a:txBody>
                    <a:bodyPr/>
                    <a:lstStyle/>
                    <a:p>
                      <a:endParaRPr lang="en-US"/>
                    </a:p>
                  </a:txBody>
                  <a:tcPr/>
                </a:tc>
                <a:tc>
                  <a:txBody>
                    <a:bodyPr/>
                    <a:lstStyle/>
                    <a:p>
                      <a:endParaRPr lang="en-US" dirty="0"/>
                    </a:p>
                  </a:txBody>
                  <a:tcPr/>
                </a:tc>
                <a:extLst>
                  <a:ext uri="{0D108BD9-81ED-4DB2-BD59-A6C34878D82A}">
                    <a16:rowId xmlns:a16="http://schemas.microsoft.com/office/drawing/2014/main" val="3480538001"/>
                  </a:ext>
                </a:extLst>
              </a:tr>
              <a:tr h="595405">
                <a:tc>
                  <a:txBody>
                    <a:bodyPr/>
                    <a:lstStyle/>
                    <a:p>
                      <a:r>
                        <a:rPr lang="en-US" dirty="0"/>
                        <a:t>4.) ID “hubs” in community</a:t>
                      </a:r>
                    </a:p>
                  </a:txBody>
                  <a:tcPr/>
                </a:tc>
                <a:tc>
                  <a:txBody>
                    <a:bodyPr/>
                    <a:lstStyle/>
                    <a:p>
                      <a:r>
                        <a:rPr lang="en-US" dirty="0"/>
                        <a:t>Case coordinators </a:t>
                      </a:r>
                    </a:p>
                  </a:txBody>
                  <a:tcPr/>
                </a:tc>
                <a:tc>
                  <a:txBody>
                    <a:bodyPr/>
                    <a:lstStyle/>
                    <a:p>
                      <a:endParaRPr lang="en-US"/>
                    </a:p>
                  </a:txBody>
                  <a:tcPr/>
                </a:tc>
                <a:tc>
                  <a:txBody>
                    <a:bodyPr/>
                    <a:lstStyle/>
                    <a:p>
                      <a:endParaRPr lang="en-US"/>
                    </a:p>
                  </a:txBody>
                  <a:tcPr/>
                </a:tc>
                <a:tc>
                  <a:txBody>
                    <a:bodyPr/>
                    <a:lstStyle/>
                    <a:p>
                      <a:endParaRPr lang="en-US" dirty="0"/>
                    </a:p>
                  </a:txBody>
                  <a:tcPr/>
                </a:tc>
                <a:extLst>
                  <a:ext uri="{0D108BD9-81ED-4DB2-BD59-A6C34878D82A}">
                    <a16:rowId xmlns:a16="http://schemas.microsoft.com/office/drawing/2014/main" val="302699489"/>
                  </a:ext>
                </a:extLst>
              </a:tr>
              <a:tr h="850579">
                <a:tc>
                  <a:txBody>
                    <a:bodyPr/>
                    <a:lstStyle/>
                    <a:p>
                      <a:r>
                        <a:rPr lang="en-US" dirty="0"/>
                        <a:t>5.) Determine funding</a:t>
                      </a:r>
                    </a:p>
                  </a:txBody>
                  <a:tcPr/>
                </a:tc>
                <a:tc>
                  <a:txBody>
                    <a:bodyPr/>
                    <a:lstStyle/>
                    <a:p>
                      <a:r>
                        <a:rPr lang="en-US" dirty="0"/>
                        <a:t>Program director/COO/CFO</a:t>
                      </a:r>
                    </a:p>
                  </a:txBody>
                  <a:tcPr/>
                </a:tc>
                <a:tc>
                  <a:txBody>
                    <a:bodyPr/>
                    <a:lstStyle/>
                    <a:p>
                      <a:endParaRPr lang="en-US"/>
                    </a:p>
                  </a:txBody>
                  <a:tcPr/>
                </a:tc>
                <a:tc>
                  <a:txBody>
                    <a:bodyPr/>
                    <a:lstStyle/>
                    <a:p>
                      <a:endParaRPr lang="en-US"/>
                    </a:p>
                  </a:txBody>
                  <a:tcPr/>
                </a:tc>
                <a:tc>
                  <a:txBody>
                    <a:bodyPr/>
                    <a:lstStyle/>
                    <a:p>
                      <a:endParaRPr lang="en-US" dirty="0"/>
                    </a:p>
                  </a:txBody>
                  <a:tcPr/>
                </a:tc>
                <a:extLst>
                  <a:ext uri="{0D108BD9-81ED-4DB2-BD59-A6C34878D82A}">
                    <a16:rowId xmlns:a16="http://schemas.microsoft.com/office/drawing/2014/main" val="4170386783"/>
                  </a:ext>
                </a:extLst>
              </a:tr>
            </a:tbl>
          </a:graphicData>
        </a:graphic>
      </p:graphicFrame>
    </p:spTree>
    <p:extLst>
      <p:ext uri="{BB962C8B-B14F-4D97-AF65-F5344CB8AC3E}">
        <p14:creationId xmlns:p14="http://schemas.microsoft.com/office/powerpoint/2010/main" val="374182188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249CBB-D687-4BED-B4B2-D9B671586150}"/>
              </a:ext>
            </a:extLst>
          </p:cNvPr>
          <p:cNvSpPr>
            <a:spLocks noGrp="1"/>
          </p:cNvSpPr>
          <p:nvPr>
            <p:ph type="title"/>
          </p:nvPr>
        </p:nvSpPr>
        <p:spPr/>
        <p:txBody>
          <a:bodyPr>
            <a:normAutofit/>
          </a:bodyPr>
          <a:lstStyle/>
          <a:p>
            <a:r>
              <a:rPr lang="en-US" sz="4000" b="1" dirty="0"/>
              <a:t>Important Areas of Focus for Planning</a:t>
            </a:r>
          </a:p>
        </p:txBody>
      </p:sp>
      <p:sp>
        <p:nvSpPr>
          <p:cNvPr id="3" name="Text Placeholder 2">
            <a:extLst>
              <a:ext uri="{FF2B5EF4-FFF2-40B4-BE49-F238E27FC236}">
                <a16:creationId xmlns:a16="http://schemas.microsoft.com/office/drawing/2014/main" id="{4FE3FA0D-1198-478B-A338-5410D65409C3}"/>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CB697AB9-D131-4610-8E66-0569A4CC295D}"/>
              </a:ext>
            </a:extLst>
          </p:cNvPr>
          <p:cNvSpPr>
            <a:spLocks noGrp="1"/>
          </p:cNvSpPr>
          <p:nvPr>
            <p:ph type="sldNum" sz="quarter" idx="12"/>
          </p:nvPr>
        </p:nvSpPr>
        <p:spPr/>
        <p:txBody>
          <a:bodyPr/>
          <a:lstStyle/>
          <a:p>
            <a:fld id="{EE088E80-DDED-4E0A-A7AA-A3FE6FA3F075}" type="slidenum">
              <a:rPr lang="en-US" smtClean="0"/>
              <a:t>26</a:t>
            </a:fld>
            <a:endParaRPr lang="en-US" dirty="0"/>
          </a:p>
        </p:txBody>
      </p:sp>
    </p:spTree>
    <p:extLst>
      <p:ext uri="{BB962C8B-B14F-4D97-AF65-F5344CB8AC3E}">
        <p14:creationId xmlns:p14="http://schemas.microsoft.com/office/powerpoint/2010/main" val="216015679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606958-6C14-4FF7-8398-4F59D70CC720}"/>
              </a:ext>
            </a:extLst>
          </p:cNvPr>
          <p:cNvSpPr>
            <a:spLocks noGrp="1"/>
          </p:cNvSpPr>
          <p:nvPr>
            <p:ph type="title"/>
          </p:nvPr>
        </p:nvSpPr>
        <p:spPr/>
        <p:txBody>
          <a:bodyPr>
            <a:normAutofit/>
          </a:bodyPr>
          <a:lstStyle/>
          <a:p>
            <a:pPr algn="ctr"/>
            <a:r>
              <a:rPr lang="en-US" sz="2800" b="1" dirty="0"/>
              <a:t>Transportation is often challenging and should be a major area of planning in advance of job development </a:t>
            </a:r>
            <a:br>
              <a:rPr lang="en-US" sz="2800" b="1" dirty="0"/>
            </a:br>
            <a:br>
              <a:rPr lang="en-US" sz="2800" b="1" dirty="0"/>
            </a:br>
            <a:br>
              <a:rPr lang="en-US" sz="2800" dirty="0"/>
            </a:br>
            <a:endParaRPr lang="en-US" sz="2800" dirty="0"/>
          </a:p>
        </p:txBody>
      </p:sp>
      <p:sp>
        <p:nvSpPr>
          <p:cNvPr id="3" name="Text Placeholder 2">
            <a:extLst>
              <a:ext uri="{FF2B5EF4-FFF2-40B4-BE49-F238E27FC236}">
                <a16:creationId xmlns:a16="http://schemas.microsoft.com/office/drawing/2014/main" id="{534A9347-B876-47F4-B04F-AF0A788AE26C}"/>
              </a:ext>
            </a:extLst>
          </p:cNvPr>
          <p:cNvSpPr>
            <a:spLocks noGrp="1"/>
          </p:cNvSpPr>
          <p:nvPr>
            <p:ph type="body" idx="1"/>
          </p:nvPr>
        </p:nvSpPr>
        <p:spPr/>
        <p:txBody>
          <a:bodyPr>
            <a:normAutofit fontScale="92500" lnSpcReduction="10000"/>
          </a:bodyPr>
          <a:lstStyle/>
          <a:p>
            <a:endParaRPr lang="en-US" sz="3600" b="1" dirty="0"/>
          </a:p>
          <a:p>
            <a:r>
              <a:rPr lang="en-US" sz="3600" b="1" dirty="0"/>
              <a:t>transportation</a:t>
            </a:r>
          </a:p>
        </p:txBody>
      </p:sp>
      <p:sp>
        <p:nvSpPr>
          <p:cNvPr id="4" name="Slide Number Placeholder 3">
            <a:extLst>
              <a:ext uri="{FF2B5EF4-FFF2-40B4-BE49-F238E27FC236}">
                <a16:creationId xmlns:a16="http://schemas.microsoft.com/office/drawing/2014/main" id="{30171BB4-6AEA-4952-B363-49CCE20E8A30}"/>
              </a:ext>
            </a:extLst>
          </p:cNvPr>
          <p:cNvSpPr>
            <a:spLocks noGrp="1"/>
          </p:cNvSpPr>
          <p:nvPr>
            <p:ph type="sldNum" sz="quarter" idx="12"/>
          </p:nvPr>
        </p:nvSpPr>
        <p:spPr/>
        <p:txBody>
          <a:bodyPr/>
          <a:lstStyle/>
          <a:p>
            <a:fld id="{EE088E80-DDED-4E0A-A7AA-A3FE6FA3F075}" type="slidenum">
              <a:rPr lang="en-US" smtClean="0"/>
              <a:t>27</a:t>
            </a:fld>
            <a:endParaRPr lang="en-US" dirty="0"/>
          </a:p>
        </p:txBody>
      </p:sp>
    </p:spTree>
    <p:extLst>
      <p:ext uri="{BB962C8B-B14F-4D97-AF65-F5344CB8AC3E}">
        <p14:creationId xmlns:p14="http://schemas.microsoft.com/office/powerpoint/2010/main" val="355524544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F7815F-E80B-41AD-9E9B-80C1C6D02D34}"/>
              </a:ext>
            </a:extLst>
          </p:cNvPr>
          <p:cNvSpPr>
            <a:spLocks noGrp="1"/>
          </p:cNvSpPr>
          <p:nvPr>
            <p:ph type="title"/>
          </p:nvPr>
        </p:nvSpPr>
        <p:spPr/>
        <p:txBody>
          <a:bodyPr/>
          <a:lstStyle/>
          <a:p>
            <a:endParaRPr lang="en-US" dirty="0"/>
          </a:p>
        </p:txBody>
      </p:sp>
      <p:sp>
        <p:nvSpPr>
          <p:cNvPr id="3" name="Text Placeholder 2">
            <a:extLst>
              <a:ext uri="{FF2B5EF4-FFF2-40B4-BE49-F238E27FC236}">
                <a16:creationId xmlns:a16="http://schemas.microsoft.com/office/drawing/2014/main" id="{D5CA4796-98EE-4C49-8423-A9E11014C39B}"/>
              </a:ext>
            </a:extLst>
          </p:cNvPr>
          <p:cNvSpPr>
            <a:spLocks noGrp="1"/>
          </p:cNvSpPr>
          <p:nvPr>
            <p:ph type="body" idx="1"/>
          </p:nvPr>
        </p:nvSpPr>
        <p:spPr>
          <a:xfrm>
            <a:off x="822960" y="5181600"/>
            <a:ext cx="7543800" cy="914400"/>
          </a:xfrm>
        </p:spPr>
        <p:txBody>
          <a:bodyPr>
            <a:normAutofit lnSpcReduction="10000"/>
          </a:bodyPr>
          <a:lstStyle/>
          <a:p>
            <a:endParaRPr lang="en-US" dirty="0"/>
          </a:p>
          <a:p>
            <a:r>
              <a:rPr lang="en-US" b="1" dirty="0"/>
              <a:t>Transportation </a:t>
            </a:r>
          </a:p>
        </p:txBody>
      </p:sp>
      <p:sp>
        <p:nvSpPr>
          <p:cNvPr id="4" name="Slide Number Placeholder 3">
            <a:extLst>
              <a:ext uri="{FF2B5EF4-FFF2-40B4-BE49-F238E27FC236}">
                <a16:creationId xmlns:a16="http://schemas.microsoft.com/office/drawing/2014/main" id="{6C41EA4B-25ED-43B8-8669-1A86D5575669}"/>
              </a:ext>
            </a:extLst>
          </p:cNvPr>
          <p:cNvSpPr>
            <a:spLocks noGrp="1"/>
          </p:cNvSpPr>
          <p:nvPr>
            <p:ph type="sldNum" sz="quarter" idx="12"/>
          </p:nvPr>
        </p:nvSpPr>
        <p:spPr/>
        <p:txBody>
          <a:bodyPr/>
          <a:lstStyle/>
          <a:p>
            <a:fld id="{EE088E80-DDED-4E0A-A7AA-A3FE6FA3F075}" type="slidenum">
              <a:rPr lang="en-US" smtClean="0"/>
              <a:t>28</a:t>
            </a:fld>
            <a:endParaRPr lang="en-US" dirty="0"/>
          </a:p>
        </p:txBody>
      </p:sp>
      <p:graphicFrame>
        <p:nvGraphicFramePr>
          <p:cNvPr id="5" name="Table 4">
            <a:extLst>
              <a:ext uri="{FF2B5EF4-FFF2-40B4-BE49-F238E27FC236}">
                <a16:creationId xmlns:a16="http://schemas.microsoft.com/office/drawing/2014/main" id="{82D77F06-8B37-4273-B676-5088595BDEF6}"/>
              </a:ext>
            </a:extLst>
          </p:cNvPr>
          <p:cNvGraphicFramePr>
            <a:graphicFrameLocks noGrp="1"/>
          </p:cNvGraphicFramePr>
          <p:nvPr>
            <p:extLst>
              <p:ext uri="{D42A27DB-BD31-4B8C-83A1-F6EECF244321}">
                <p14:modId xmlns:p14="http://schemas.microsoft.com/office/powerpoint/2010/main" val="83338078"/>
              </p:ext>
            </p:extLst>
          </p:nvPr>
        </p:nvGraphicFramePr>
        <p:xfrm>
          <a:off x="822960" y="758952"/>
          <a:ext cx="7711440" cy="4779954"/>
        </p:xfrm>
        <a:graphic>
          <a:graphicData uri="http://schemas.openxmlformats.org/drawingml/2006/table">
            <a:tbl>
              <a:tblPr firstRow="1" bandRow="1">
                <a:tableStyleId>{5C22544A-7EE6-4342-B048-85BDC9FD1C3A}</a:tableStyleId>
              </a:tblPr>
              <a:tblGrid>
                <a:gridCol w="1542288">
                  <a:extLst>
                    <a:ext uri="{9D8B030D-6E8A-4147-A177-3AD203B41FA5}">
                      <a16:colId xmlns:a16="http://schemas.microsoft.com/office/drawing/2014/main" val="4138020429"/>
                    </a:ext>
                  </a:extLst>
                </a:gridCol>
                <a:gridCol w="2054352">
                  <a:extLst>
                    <a:ext uri="{9D8B030D-6E8A-4147-A177-3AD203B41FA5}">
                      <a16:colId xmlns:a16="http://schemas.microsoft.com/office/drawing/2014/main" val="1721792135"/>
                    </a:ext>
                  </a:extLst>
                </a:gridCol>
                <a:gridCol w="1030224">
                  <a:extLst>
                    <a:ext uri="{9D8B030D-6E8A-4147-A177-3AD203B41FA5}">
                      <a16:colId xmlns:a16="http://schemas.microsoft.com/office/drawing/2014/main" val="1358061041"/>
                    </a:ext>
                  </a:extLst>
                </a:gridCol>
                <a:gridCol w="1542288">
                  <a:extLst>
                    <a:ext uri="{9D8B030D-6E8A-4147-A177-3AD203B41FA5}">
                      <a16:colId xmlns:a16="http://schemas.microsoft.com/office/drawing/2014/main" val="1592372322"/>
                    </a:ext>
                  </a:extLst>
                </a:gridCol>
                <a:gridCol w="1542288">
                  <a:extLst>
                    <a:ext uri="{9D8B030D-6E8A-4147-A177-3AD203B41FA5}">
                      <a16:colId xmlns:a16="http://schemas.microsoft.com/office/drawing/2014/main" val="3784183514"/>
                    </a:ext>
                  </a:extLst>
                </a:gridCol>
              </a:tblGrid>
              <a:tr h="399050">
                <a:tc gridSpan="5">
                  <a:txBody>
                    <a:bodyPr/>
                    <a:lstStyle/>
                    <a:p>
                      <a:r>
                        <a:rPr lang="en-US" dirty="0"/>
                        <a:t>Milestone    Develop multiple strategies to address transportation for employment</a:t>
                      </a:r>
                    </a:p>
                  </a:txBody>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extLst>
                  <a:ext uri="{0D108BD9-81ED-4DB2-BD59-A6C34878D82A}">
                    <a16:rowId xmlns:a16="http://schemas.microsoft.com/office/drawing/2014/main" val="1102520861"/>
                  </a:ext>
                </a:extLst>
              </a:tr>
              <a:tr h="470408">
                <a:tc>
                  <a:txBody>
                    <a:bodyPr/>
                    <a:lstStyle/>
                    <a:p>
                      <a:r>
                        <a:rPr lang="en-US" dirty="0"/>
                        <a:t>Activity </a:t>
                      </a:r>
                    </a:p>
                  </a:txBody>
                  <a:tcPr/>
                </a:tc>
                <a:tc>
                  <a:txBody>
                    <a:bodyPr/>
                    <a:lstStyle/>
                    <a:p>
                      <a:r>
                        <a:rPr lang="en-US" dirty="0"/>
                        <a:t>Responsible</a:t>
                      </a:r>
                    </a:p>
                  </a:txBody>
                  <a:tcPr/>
                </a:tc>
                <a:tc>
                  <a:txBody>
                    <a:bodyPr/>
                    <a:lstStyle/>
                    <a:p>
                      <a:r>
                        <a:rPr lang="en-US" dirty="0"/>
                        <a:t>Timeframe</a:t>
                      </a:r>
                    </a:p>
                  </a:txBody>
                  <a:tcPr/>
                </a:tc>
                <a:tc>
                  <a:txBody>
                    <a:bodyPr/>
                    <a:lstStyle/>
                    <a:p>
                      <a:r>
                        <a:rPr lang="en-US" dirty="0"/>
                        <a:t>Resources</a:t>
                      </a:r>
                    </a:p>
                  </a:txBody>
                  <a:tcPr/>
                </a:tc>
                <a:tc>
                  <a:txBody>
                    <a:bodyPr/>
                    <a:lstStyle/>
                    <a:p>
                      <a:r>
                        <a:rPr lang="en-US" dirty="0"/>
                        <a:t>Comments </a:t>
                      </a:r>
                    </a:p>
                  </a:txBody>
                  <a:tcPr/>
                </a:tc>
                <a:extLst>
                  <a:ext uri="{0D108BD9-81ED-4DB2-BD59-A6C34878D82A}">
                    <a16:rowId xmlns:a16="http://schemas.microsoft.com/office/drawing/2014/main" val="4077660270"/>
                  </a:ext>
                </a:extLst>
              </a:tr>
              <a:tr h="698337">
                <a:tc>
                  <a:txBody>
                    <a:bodyPr/>
                    <a:lstStyle/>
                    <a:p>
                      <a:r>
                        <a:rPr lang="en-US" dirty="0"/>
                        <a:t>1.) Research  options</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Staff/Management team</a:t>
                      </a:r>
                    </a:p>
                  </a:txBody>
                  <a:tcPr/>
                </a:tc>
                <a:tc>
                  <a:txBody>
                    <a:bodyPr/>
                    <a:lstStyle/>
                    <a:p>
                      <a:endParaRPr lang="en-US" dirty="0"/>
                    </a:p>
                  </a:txBody>
                  <a:tcPr/>
                </a:tc>
                <a:tc>
                  <a:txBody>
                    <a:bodyPr/>
                    <a:lstStyle/>
                    <a:p>
                      <a:endParaRPr lang="en-US"/>
                    </a:p>
                  </a:txBody>
                  <a:tcPr/>
                </a:tc>
                <a:tc>
                  <a:txBody>
                    <a:bodyPr/>
                    <a:lstStyle/>
                    <a:p>
                      <a:endParaRPr lang="en-US" dirty="0"/>
                    </a:p>
                  </a:txBody>
                  <a:tcPr/>
                </a:tc>
                <a:extLst>
                  <a:ext uri="{0D108BD9-81ED-4DB2-BD59-A6C34878D82A}">
                    <a16:rowId xmlns:a16="http://schemas.microsoft.com/office/drawing/2014/main" val="1425110550"/>
                  </a:ext>
                </a:extLst>
              </a:tr>
              <a:tr h="698337">
                <a:tc>
                  <a:txBody>
                    <a:bodyPr/>
                    <a:lstStyle/>
                    <a:p>
                      <a:r>
                        <a:rPr lang="en-US" dirty="0"/>
                        <a:t>2.) Develop  travel training </a:t>
                      </a:r>
                    </a:p>
                  </a:txBody>
                  <a:tcPr/>
                </a:tc>
                <a:tc>
                  <a:txBody>
                    <a:bodyPr/>
                    <a:lstStyle/>
                    <a:p>
                      <a:r>
                        <a:rPr lang="en-US" dirty="0"/>
                        <a:t>Training coordinator</a:t>
                      </a:r>
                    </a:p>
                  </a:txBody>
                  <a:tcPr/>
                </a:tc>
                <a:tc>
                  <a:txBody>
                    <a:bodyPr/>
                    <a:lstStyle/>
                    <a:p>
                      <a:endParaRPr lang="en-US" dirty="0"/>
                    </a:p>
                  </a:txBody>
                  <a:tcPr/>
                </a:tc>
                <a:tc>
                  <a:txBody>
                    <a:bodyPr/>
                    <a:lstStyle/>
                    <a:p>
                      <a:endParaRPr lang="en-US"/>
                    </a:p>
                  </a:txBody>
                  <a:tcPr/>
                </a:tc>
                <a:tc>
                  <a:txBody>
                    <a:bodyPr/>
                    <a:lstStyle/>
                    <a:p>
                      <a:endParaRPr lang="en-US" dirty="0"/>
                    </a:p>
                  </a:txBody>
                  <a:tcPr/>
                </a:tc>
                <a:extLst>
                  <a:ext uri="{0D108BD9-81ED-4DB2-BD59-A6C34878D82A}">
                    <a16:rowId xmlns:a16="http://schemas.microsoft.com/office/drawing/2014/main" val="3519695114"/>
                  </a:ext>
                </a:extLst>
              </a:tr>
              <a:tr h="698337">
                <a:tc>
                  <a:txBody>
                    <a:bodyPr/>
                    <a:lstStyle/>
                    <a:p>
                      <a:r>
                        <a:rPr lang="en-US" dirty="0"/>
                        <a:t>3.) Provide training on IRWE</a:t>
                      </a:r>
                    </a:p>
                  </a:txBody>
                  <a:tcPr/>
                </a:tc>
                <a:tc>
                  <a:txBody>
                    <a:bodyPr/>
                    <a:lstStyle/>
                    <a:p>
                      <a:r>
                        <a:rPr lang="en-US" dirty="0"/>
                        <a:t>Case coordinators</a:t>
                      </a:r>
                    </a:p>
                  </a:txBody>
                  <a:tcPr/>
                </a:tc>
                <a:tc>
                  <a:txBody>
                    <a:bodyPr/>
                    <a:lstStyle/>
                    <a:p>
                      <a:endParaRPr lang="en-US"/>
                    </a:p>
                  </a:txBody>
                  <a:tcPr/>
                </a:tc>
                <a:tc>
                  <a:txBody>
                    <a:bodyPr/>
                    <a:lstStyle/>
                    <a:p>
                      <a:endParaRPr lang="en-US"/>
                    </a:p>
                  </a:txBody>
                  <a:tcPr/>
                </a:tc>
                <a:tc>
                  <a:txBody>
                    <a:bodyPr/>
                    <a:lstStyle/>
                    <a:p>
                      <a:endParaRPr lang="en-US" dirty="0"/>
                    </a:p>
                  </a:txBody>
                  <a:tcPr/>
                </a:tc>
                <a:extLst>
                  <a:ext uri="{0D108BD9-81ED-4DB2-BD59-A6C34878D82A}">
                    <a16:rowId xmlns:a16="http://schemas.microsoft.com/office/drawing/2014/main" val="3480538001"/>
                  </a:ext>
                </a:extLst>
              </a:tr>
              <a:tr h="698337">
                <a:tc>
                  <a:txBody>
                    <a:bodyPr/>
                    <a:lstStyle/>
                    <a:p>
                      <a:r>
                        <a:rPr lang="en-US" dirty="0"/>
                        <a:t>4.) Ensure transportation is part of </a:t>
                      </a:r>
                      <a:r>
                        <a:rPr lang="en-US" dirty="0" err="1"/>
                        <a:t>ind.</a:t>
                      </a:r>
                      <a:r>
                        <a:rPr lang="en-US" dirty="0"/>
                        <a:t> planning</a:t>
                      </a:r>
                    </a:p>
                  </a:txBody>
                  <a:tcPr/>
                </a:tc>
                <a:tc>
                  <a:txBody>
                    <a:bodyPr/>
                    <a:lstStyle/>
                    <a:p>
                      <a:r>
                        <a:rPr lang="en-US" dirty="0"/>
                        <a:t>Case coordinators </a:t>
                      </a:r>
                    </a:p>
                  </a:txBody>
                  <a:tcPr/>
                </a:tc>
                <a:tc>
                  <a:txBody>
                    <a:bodyPr/>
                    <a:lstStyle/>
                    <a:p>
                      <a:endParaRPr lang="en-US"/>
                    </a:p>
                  </a:txBody>
                  <a:tcPr/>
                </a:tc>
                <a:tc>
                  <a:txBody>
                    <a:bodyPr/>
                    <a:lstStyle/>
                    <a:p>
                      <a:endParaRPr lang="en-US"/>
                    </a:p>
                  </a:txBody>
                  <a:tcPr/>
                </a:tc>
                <a:tc>
                  <a:txBody>
                    <a:bodyPr/>
                    <a:lstStyle/>
                    <a:p>
                      <a:endParaRPr lang="en-US" dirty="0"/>
                    </a:p>
                  </a:txBody>
                  <a:tcPr/>
                </a:tc>
                <a:extLst>
                  <a:ext uri="{0D108BD9-81ED-4DB2-BD59-A6C34878D82A}">
                    <a16:rowId xmlns:a16="http://schemas.microsoft.com/office/drawing/2014/main" val="302699489"/>
                  </a:ext>
                </a:extLst>
              </a:tr>
            </a:tbl>
          </a:graphicData>
        </a:graphic>
      </p:graphicFrame>
    </p:spTree>
    <p:extLst>
      <p:ext uri="{BB962C8B-B14F-4D97-AF65-F5344CB8AC3E}">
        <p14:creationId xmlns:p14="http://schemas.microsoft.com/office/powerpoint/2010/main" val="413083932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9AAE48-039A-47DC-9B51-B4B274617F6B}"/>
              </a:ext>
            </a:extLst>
          </p:cNvPr>
          <p:cNvSpPr>
            <a:spLocks noGrp="1"/>
          </p:cNvSpPr>
          <p:nvPr>
            <p:ph type="title"/>
          </p:nvPr>
        </p:nvSpPr>
        <p:spPr>
          <a:xfrm>
            <a:off x="533400" y="868202"/>
            <a:ext cx="7543800" cy="3703797"/>
          </a:xfrm>
        </p:spPr>
        <p:txBody>
          <a:bodyPr>
            <a:normAutofit fontScale="90000"/>
          </a:bodyPr>
          <a:lstStyle/>
          <a:p>
            <a:r>
              <a:rPr lang="en-US" sz="2400" b="1" dirty="0"/>
              <a:t>Public transportation – regular services and special services </a:t>
            </a:r>
            <a:br>
              <a:rPr lang="en-US" sz="2400" b="1" dirty="0"/>
            </a:br>
            <a:br>
              <a:rPr lang="en-US" sz="2400" b="1" dirty="0"/>
            </a:br>
            <a:r>
              <a:rPr lang="en-US" sz="2400" b="1" dirty="0"/>
              <a:t>Taxis, Uber and Lyft </a:t>
            </a:r>
            <a:br>
              <a:rPr lang="en-US" sz="2400" b="1" dirty="0"/>
            </a:br>
            <a:br>
              <a:rPr lang="en-US" sz="2400" b="1" dirty="0"/>
            </a:br>
            <a:r>
              <a:rPr lang="en-US" sz="2400" b="1" dirty="0"/>
              <a:t>Co-workers </a:t>
            </a:r>
            <a:br>
              <a:rPr lang="en-US" sz="2400" b="1" dirty="0"/>
            </a:br>
            <a:br>
              <a:rPr lang="en-US" sz="2400" b="1" dirty="0"/>
            </a:br>
            <a:r>
              <a:rPr lang="en-US" sz="2400" b="1" dirty="0"/>
              <a:t>Family members/friends </a:t>
            </a:r>
            <a:br>
              <a:rPr lang="en-US" sz="2400" b="1" dirty="0"/>
            </a:br>
            <a:br>
              <a:rPr lang="en-US" sz="2400" b="1" dirty="0"/>
            </a:br>
            <a:r>
              <a:rPr lang="en-US" sz="2400" b="1" dirty="0"/>
              <a:t>Collaborating with senior transportation services</a:t>
            </a:r>
            <a:br>
              <a:rPr lang="en-US" sz="2400" b="1" dirty="0"/>
            </a:br>
            <a:br>
              <a:rPr lang="en-US" sz="2400" b="1" dirty="0"/>
            </a:br>
            <a:r>
              <a:rPr lang="en-US" sz="2400" b="1" dirty="0"/>
              <a:t>Community sponsorship – civic organizations, religious institutions,  community service organizations </a:t>
            </a:r>
            <a:br>
              <a:rPr lang="en-US" sz="2400" b="1" dirty="0"/>
            </a:br>
            <a:endParaRPr lang="en-US" sz="2400" b="1" dirty="0"/>
          </a:p>
        </p:txBody>
      </p:sp>
      <p:sp>
        <p:nvSpPr>
          <p:cNvPr id="3" name="Text Placeholder 2">
            <a:extLst>
              <a:ext uri="{FF2B5EF4-FFF2-40B4-BE49-F238E27FC236}">
                <a16:creationId xmlns:a16="http://schemas.microsoft.com/office/drawing/2014/main" id="{FA75A173-0E9C-4A70-9A6A-AAC29AB0DAFA}"/>
              </a:ext>
            </a:extLst>
          </p:cNvPr>
          <p:cNvSpPr>
            <a:spLocks noGrp="1"/>
          </p:cNvSpPr>
          <p:nvPr>
            <p:ph type="body" idx="1"/>
          </p:nvPr>
        </p:nvSpPr>
        <p:spPr>
          <a:xfrm>
            <a:off x="822960" y="5334000"/>
            <a:ext cx="7543800" cy="762000"/>
          </a:xfrm>
        </p:spPr>
        <p:txBody>
          <a:bodyPr/>
          <a:lstStyle/>
          <a:p>
            <a:r>
              <a:rPr lang="en-US" b="1" dirty="0"/>
              <a:t>Transportation - Some options To Consider</a:t>
            </a:r>
          </a:p>
        </p:txBody>
      </p:sp>
      <p:sp>
        <p:nvSpPr>
          <p:cNvPr id="4" name="Slide Number Placeholder 3">
            <a:extLst>
              <a:ext uri="{FF2B5EF4-FFF2-40B4-BE49-F238E27FC236}">
                <a16:creationId xmlns:a16="http://schemas.microsoft.com/office/drawing/2014/main" id="{230A7F11-5CBA-4BDB-89C9-56F3E985F1C1}"/>
              </a:ext>
            </a:extLst>
          </p:cNvPr>
          <p:cNvSpPr>
            <a:spLocks noGrp="1"/>
          </p:cNvSpPr>
          <p:nvPr>
            <p:ph type="sldNum" sz="quarter" idx="12"/>
          </p:nvPr>
        </p:nvSpPr>
        <p:spPr/>
        <p:txBody>
          <a:bodyPr/>
          <a:lstStyle/>
          <a:p>
            <a:fld id="{EE088E80-DDED-4E0A-A7AA-A3FE6FA3F075}" type="slidenum">
              <a:rPr lang="en-US" smtClean="0"/>
              <a:t>29</a:t>
            </a:fld>
            <a:endParaRPr lang="en-US" dirty="0"/>
          </a:p>
        </p:txBody>
      </p:sp>
    </p:spTree>
    <p:extLst>
      <p:ext uri="{BB962C8B-B14F-4D97-AF65-F5344CB8AC3E}">
        <p14:creationId xmlns:p14="http://schemas.microsoft.com/office/powerpoint/2010/main" val="361902271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000" dirty="0">
                <a:latin typeface="+mn-lt"/>
              </a:rPr>
              <a:t>Conduct self assessment and review  along with other information about your agency with the team</a:t>
            </a:r>
            <a:br>
              <a:rPr lang="en-US" sz="2000" dirty="0">
                <a:latin typeface="+mn-lt"/>
              </a:rPr>
            </a:br>
            <a:br>
              <a:rPr lang="en-US" sz="2000" dirty="0">
                <a:latin typeface="+mn-lt"/>
              </a:rPr>
            </a:br>
            <a:r>
              <a:rPr lang="en-US" sz="2000" dirty="0">
                <a:latin typeface="+mn-lt"/>
              </a:rPr>
              <a:t>Determine where you are strong and where you need to plan for change</a:t>
            </a:r>
            <a:br>
              <a:rPr lang="en-US" sz="2000" dirty="0">
                <a:latin typeface="+mn-lt"/>
              </a:rPr>
            </a:br>
            <a:br>
              <a:rPr lang="en-US" sz="2000" dirty="0">
                <a:latin typeface="+mn-lt"/>
              </a:rPr>
            </a:br>
            <a:r>
              <a:rPr lang="en-US" sz="2000" dirty="0">
                <a:latin typeface="+mn-lt"/>
              </a:rPr>
              <a:t>Begin to draft the plan based on where you are and what you are trying to achieve</a:t>
            </a:r>
            <a:br>
              <a:rPr lang="en-US" sz="2000" dirty="0">
                <a:latin typeface="+mn-lt"/>
              </a:rPr>
            </a:br>
            <a:br>
              <a:rPr lang="en-US" sz="2000" dirty="0">
                <a:latin typeface="+mn-lt"/>
              </a:rPr>
            </a:br>
            <a:r>
              <a:rPr lang="en-US" sz="2000" dirty="0">
                <a:latin typeface="+mn-lt"/>
              </a:rPr>
              <a:t>Keep reviewing the process of change.  Use it along with your self-assessment and other assessments results as guidance to develop a plan </a:t>
            </a:r>
            <a:br>
              <a:rPr lang="en-US" sz="2000" dirty="0">
                <a:latin typeface="+mn-lt"/>
              </a:rPr>
            </a:br>
            <a:br>
              <a:rPr lang="en-US" sz="2000" dirty="0">
                <a:latin typeface="+mn-lt"/>
              </a:rPr>
            </a:br>
            <a:endParaRPr lang="en-US" sz="2000" dirty="0">
              <a:latin typeface="+mn-lt"/>
            </a:endParaRPr>
          </a:p>
        </p:txBody>
      </p:sp>
      <p:sp>
        <p:nvSpPr>
          <p:cNvPr id="3" name="Text Placeholder 2"/>
          <p:cNvSpPr>
            <a:spLocks noGrp="1"/>
          </p:cNvSpPr>
          <p:nvPr>
            <p:ph type="body" idx="1"/>
          </p:nvPr>
        </p:nvSpPr>
        <p:spPr>
          <a:xfrm>
            <a:off x="822960" y="4453128"/>
            <a:ext cx="7543800" cy="1566672"/>
          </a:xfrm>
        </p:spPr>
        <p:txBody>
          <a:bodyPr>
            <a:normAutofit fontScale="62500" lnSpcReduction="20000"/>
          </a:bodyPr>
          <a:lstStyle/>
          <a:p>
            <a:endParaRPr lang="en-US" dirty="0"/>
          </a:p>
          <a:p>
            <a:r>
              <a:rPr lang="en-US" sz="5100" b="1" dirty="0">
                <a:latin typeface="+mn-lt"/>
              </a:rPr>
              <a:t>How to Plan – from self assessment to developing the plan</a:t>
            </a:r>
          </a:p>
        </p:txBody>
      </p:sp>
      <p:sp>
        <p:nvSpPr>
          <p:cNvPr id="4" name="Slide Number Placeholder 3"/>
          <p:cNvSpPr>
            <a:spLocks noGrp="1"/>
          </p:cNvSpPr>
          <p:nvPr>
            <p:ph type="sldNum" sz="quarter" idx="12"/>
          </p:nvPr>
        </p:nvSpPr>
        <p:spPr/>
        <p:txBody>
          <a:bodyPr/>
          <a:lstStyle/>
          <a:p>
            <a:fld id="{EE088E80-DDED-4E0A-A7AA-A3FE6FA3F075}" type="slidenum">
              <a:rPr lang="en-US" smtClean="0"/>
              <a:t>3</a:t>
            </a:fld>
            <a:endParaRPr lang="en-US" dirty="0"/>
          </a:p>
        </p:txBody>
      </p:sp>
    </p:spTree>
    <p:extLst>
      <p:ext uri="{BB962C8B-B14F-4D97-AF65-F5344CB8AC3E}">
        <p14:creationId xmlns:p14="http://schemas.microsoft.com/office/powerpoint/2010/main" val="109909256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06A95E-E903-4A76-B1CB-05E831F51AFF}"/>
              </a:ext>
            </a:extLst>
          </p:cNvPr>
          <p:cNvSpPr>
            <a:spLocks noGrp="1"/>
          </p:cNvSpPr>
          <p:nvPr>
            <p:ph type="title"/>
          </p:nvPr>
        </p:nvSpPr>
        <p:spPr/>
        <p:txBody>
          <a:bodyPr>
            <a:normAutofit fontScale="90000"/>
          </a:bodyPr>
          <a:lstStyle/>
          <a:p>
            <a:pPr algn="ctr"/>
            <a:r>
              <a:rPr lang="en-US" sz="3200" b="1" dirty="0"/>
              <a:t>Individuals and families have grown accustomed to services being provided in the traditional manner and change can be very unsettling for them.  Agencies must anticipate these feelings  and have proactive plans to address their discomfort</a:t>
            </a:r>
            <a:br>
              <a:rPr lang="en-US" sz="3200" b="1" dirty="0"/>
            </a:br>
            <a:br>
              <a:rPr lang="en-US" sz="3200" b="1" dirty="0"/>
            </a:br>
            <a:br>
              <a:rPr lang="en-US" sz="2400" dirty="0"/>
            </a:br>
            <a:endParaRPr lang="en-US" sz="2400" dirty="0"/>
          </a:p>
        </p:txBody>
      </p:sp>
      <p:sp>
        <p:nvSpPr>
          <p:cNvPr id="3" name="Text Placeholder 2">
            <a:extLst>
              <a:ext uri="{FF2B5EF4-FFF2-40B4-BE49-F238E27FC236}">
                <a16:creationId xmlns:a16="http://schemas.microsoft.com/office/drawing/2014/main" id="{805CCF34-1562-417A-BAC7-1F22391244E4}"/>
              </a:ext>
            </a:extLst>
          </p:cNvPr>
          <p:cNvSpPr>
            <a:spLocks noGrp="1"/>
          </p:cNvSpPr>
          <p:nvPr>
            <p:ph type="body" idx="1"/>
          </p:nvPr>
        </p:nvSpPr>
        <p:spPr/>
        <p:txBody>
          <a:bodyPr/>
          <a:lstStyle/>
          <a:p>
            <a:endParaRPr lang="en-US" dirty="0"/>
          </a:p>
          <a:p>
            <a:r>
              <a:rPr lang="en-US" sz="3200" b="1" dirty="0"/>
              <a:t>Individual and Family opposition</a:t>
            </a:r>
          </a:p>
        </p:txBody>
      </p:sp>
      <p:sp>
        <p:nvSpPr>
          <p:cNvPr id="4" name="Slide Number Placeholder 3">
            <a:extLst>
              <a:ext uri="{FF2B5EF4-FFF2-40B4-BE49-F238E27FC236}">
                <a16:creationId xmlns:a16="http://schemas.microsoft.com/office/drawing/2014/main" id="{9B2AEE28-D762-4DA1-A634-D40FDF2C0D5A}"/>
              </a:ext>
            </a:extLst>
          </p:cNvPr>
          <p:cNvSpPr>
            <a:spLocks noGrp="1"/>
          </p:cNvSpPr>
          <p:nvPr>
            <p:ph type="sldNum" sz="quarter" idx="12"/>
          </p:nvPr>
        </p:nvSpPr>
        <p:spPr/>
        <p:txBody>
          <a:bodyPr/>
          <a:lstStyle/>
          <a:p>
            <a:fld id="{EE088E80-DDED-4E0A-A7AA-A3FE6FA3F075}" type="slidenum">
              <a:rPr lang="en-US" smtClean="0"/>
              <a:t>30</a:t>
            </a:fld>
            <a:endParaRPr lang="en-US" dirty="0"/>
          </a:p>
        </p:txBody>
      </p:sp>
    </p:spTree>
    <p:extLst>
      <p:ext uri="{BB962C8B-B14F-4D97-AF65-F5344CB8AC3E}">
        <p14:creationId xmlns:p14="http://schemas.microsoft.com/office/powerpoint/2010/main" val="148555984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F7815F-E80B-41AD-9E9B-80C1C6D02D34}"/>
              </a:ext>
            </a:extLst>
          </p:cNvPr>
          <p:cNvSpPr>
            <a:spLocks noGrp="1"/>
          </p:cNvSpPr>
          <p:nvPr>
            <p:ph type="title"/>
          </p:nvPr>
        </p:nvSpPr>
        <p:spPr/>
        <p:txBody>
          <a:bodyPr/>
          <a:lstStyle/>
          <a:p>
            <a:endParaRPr lang="en-US" dirty="0"/>
          </a:p>
        </p:txBody>
      </p:sp>
      <p:sp>
        <p:nvSpPr>
          <p:cNvPr id="3" name="Text Placeholder 2">
            <a:extLst>
              <a:ext uri="{FF2B5EF4-FFF2-40B4-BE49-F238E27FC236}">
                <a16:creationId xmlns:a16="http://schemas.microsoft.com/office/drawing/2014/main" id="{D5CA4796-98EE-4C49-8423-A9E11014C39B}"/>
              </a:ext>
            </a:extLst>
          </p:cNvPr>
          <p:cNvSpPr>
            <a:spLocks noGrp="1"/>
          </p:cNvSpPr>
          <p:nvPr>
            <p:ph type="body" idx="1"/>
          </p:nvPr>
        </p:nvSpPr>
        <p:spPr>
          <a:xfrm>
            <a:off x="822960" y="5181600"/>
            <a:ext cx="7543800" cy="914400"/>
          </a:xfrm>
        </p:spPr>
        <p:txBody>
          <a:bodyPr>
            <a:normAutofit lnSpcReduction="10000"/>
          </a:bodyPr>
          <a:lstStyle/>
          <a:p>
            <a:endParaRPr lang="en-US" dirty="0"/>
          </a:p>
          <a:p>
            <a:r>
              <a:rPr lang="en-US" b="1" dirty="0"/>
              <a:t>individual opposition </a:t>
            </a:r>
          </a:p>
        </p:txBody>
      </p:sp>
      <p:sp>
        <p:nvSpPr>
          <p:cNvPr id="4" name="Slide Number Placeholder 3">
            <a:extLst>
              <a:ext uri="{FF2B5EF4-FFF2-40B4-BE49-F238E27FC236}">
                <a16:creationId xmlns:a16="http://schemas.microsoft.com/office/drawing/2014/main" id="{6C41EA4B-25ED-43B8-8669-1A86D5575669}"/>
              </a:ext>
            </a:extLst>
          </p:cNvPr>
          <p:cNvSpPr>
            <a:spLocks noGrp="1"/>
          </p:cNvSpPr>
          <p:nvPr>
            <p:ph type="sldNum" sz="quarter" idx="12"/>
          </p:nvPr>
        </p:nvSpPr>
        <p:spPr/>
        <p:txBody>
          <a:bodyPr/>
          <a:lstStyle/>
          <a:p>
            <a:fld id="{EE088E80-DDED-4E0A-A7AA-A3FE6FA3F075}" type="slidenum">
              <a:rPr lang="en-US" smtClean="0"/>
              <a:t>31</a:t>
            </a:fld>
            <a:endParaRPr lang="en-US" dirty="0"/>
          </a:p>
        </p:txBody>
      </p:sp>
      <p:graphicFrame>
        <p:nvGraphicFramePr>
          <p:cNvPr id="5" name="Table 4">
            <a:extLst>
              <a:ext uri="{FF2B5EF4-FFF2-40B4-BE49-F238E27FC236}">
                <a16:creationId xmlns:a16="http://schemas.microsoft.com/office/drawing/2014/main" id="{82D77F06-8B37-4273-B676-5088595BDEF6}"/>
              </a:ext>
            </a:extLst>
          </p:cNvPr>
          <p:cNvGraphicFramePr>
            <a:graphicFrameLocks noGrp="1"/>
          </p:cNvGraphicFramePr>
          <p:nvPr>
            <p:extLst>
              <p:ext uri="{D42A27DB-BD31-4B8C-83A1-F6EECF244321}">
                <p14:modId xmlns:p14="http://schemas.microsoft.com/office/powerpoint/2010/main" val="3796342306"/>
              </p:ext>
            </p:extLst>
          </p:nvPr>
        </p:nvGraphicFramePr>
        <p:xfrm>
          <a:off x="822960" y="758952"/>
          <a:ext cx="7711440" cy="4527058"/>
        </p:xfrm>
        <a:graphic>
          <a:graphicData uri="http://schemas.openxmlformats.org/drawingml/2006/table">
            <a:tbl>
              <a:tblPr firstRow="1" bandRow="1">
                <a:tableStyleId>{5C22544A-7EE6-4342-B048-85BDC9FD1C3A}</a:tableStyleId>
              </a:tblPr>
              <a:tblGrid>
                <a:gridCol w="1542288">
                  <a:extLst>
                    <a:ext uri="{9D8B030D-6E8A-4147-A177-3AD203B41FA5}">
                      <a16:colId xmlns:a16="http://schemas.microsoft.com/office/drawing/2014/main" val="4138020429"/>
                    </a:ext>
                  </a:extLst>
                </a:gridCol>
                <a:gridCol w="1542288">
                  <a:extLst>
                    <a:ext uri="{9D8B030D-6E8A-4147-A177-3AD203B41FA5}">
                      <a16:colId xmlns:a16="http://schemas.microsoft.com/office/drawing/2014/main" val="1721792135"/>
                    </a:ext>
                  </a:extLst>
                </a:gridCol>
                <a:gridCol w="1542288">
                  <a:extLst>
                    <a:ext uri="{9D8B030D-6E8A-4147-A177-3AD203B41FA5}">
                      <a16:colId xmlns:a16="http://schemas.microsoft.com/office/drawing/2014/main" val="1358061041"/>
                    </a:ext>
                  </a:extLst>
                </a:gridCol>
                <a:gridCol w="1542288">
                  <a:extLst>
                    <a:ext uri="{9D8B030D-6E8A-4147-A177-3AD203B41FA5}">
                      <a16:colId xmlns:a16="http://schemas.microsoft.com/office/drawing/2014/main" val="1592372322"/>
                    </a:ext>
                  </a:extLst>
                </a:gridCol>
                <a:gridCol w="1542288">
                  <a:extLst>
                    <a:ext uri="{9D8B030D-6E8A-4147-A177-3AD203B41FA5}">
                      <a16:colId xmlns:a16="http://schemas.microsoft.com/office/drawing/2014/main" val="3784183514"/>
                    </a:ext>
                  </a:extLst>
                </a:gridCol>
              </a:tblGrid>
              <a:tr h="399050">
                <a:tc gridSpan="5">
                  <a:txBody>
                    <a:bodyPr/>
                    <a:lstStyle/>
                    <a:p>
                      <a:r>
                        <a:rPr lang="en-US" dirty="0"/>
                        <a:t>Milestone    Individuals will seek CIE and other CB services </a:t>
                      </a:r>
                    </a:p>
                  </a:txBody>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extLst>
                  <a:ext uri="{0D108BD9-81ED-4DB2-BD59-A6C34878D82A}">
                    <a16:rowId xmlns:a16="http://schemas.microsoft.com/office/drawing/2014/main" val="1102520861"/>
                  </a:ext>
                </a:extLst>
              </a:tr>
              <a:tr h="470408">
                <a:tc>
                  <a:txBody>
                    <a:bodyPr/>
                    <a:lstStyle/>
                    <a:p>
                      <a:r>
                        <a:rPr lang="en-US" dirty="0"/>
                        <a:t>Activity </a:t>
                      </a:r>
                    </a:p>
                  </a:txBody>
                  <a:tcPr/>
                </a:tc>
                <a:tc>
                  <a:txBody>
                    <a:bodyPr/>
                    <a:lstStyle/>
                    <a:p>
                      <a:r>
                        <a:rPr lang="en-US" dirty="0"/>
                        <a:t>Responsible</a:t>
                      </a:r>
                    </a:p>
                  </a:txBody>
                  <a:tcPr/>
                </a:tc>
                <a:tc>
                  <a:txBody>
                    <a:bodyPr/>
                    <a:lstStyle/>
                    <a:p>
                      <a:r>
                        <a:rPr lang="en-US" dirty="0"/>
                        <a:t>Timeframe</a:t>
                      </a:r>
                    </a:p>
                  </a:txBody>
                  <a:tcPr/>
                </a:tc>
                <a:tc>
                  <a:txBody>
                    <a:bodyPr/>
                    <a:lstStyle/>
                    <a:p>
                      <a:r>
                        <a:rPr lang="en-US" dirty="0"/>
                        <a:t>Resources</a:t>
                      </a:r>
                    </a:p>
                  </a:txBody>
                  <a:tcPr/>
                </a:tc>
                <a:tc>
                  <a:txBody>
                    <a:bodyPr/>
                    <a:lstStyle/>
                    <a:p>
                      <a:r>
                        <a:rPr lang="en-US" dirty="0"/>
                        <a:t>Comments </a:t>
                      </a:r>
                    </a:p>
                  </a:txBody>
                  <a:tcPr/>
                </a:tc>
                <a:extLst>
                  <a:ext uri="{0D108BD9-81ED-4DB2-BD59-A6C34878D82A}">
                    <a16:rowId xmlns:a16="http://schemas.microsoft.com/office/drawing/2014/main" val="4077660270"/>
                  </a:ext>
                </a:extLst>
              </a:tr>
              <a:tr h="698337">
                <a:tc>
                  <a:txBody>
                    <a:bodyPr/>
                    <a:lstStyle/>
                    <a:p>
                      <a:r>
                        <a:rPr lang="en-US" dirty="0"/>
                        <a:t>1.) Provide education about CIE</a:t>
                      </a:r>
                    </a:p>
                  </a:txBody>
                  <a:tcPr/>
                </a:tc>
                <a:tc>
                  <a:txBody>
                    <a:bodyPr/>
                    <a:lstStyle/>
                    <a:p>
                      <a:r>
                        <a:rPr lang="en-US" dirty="0"/>
                        <a:t>Staff/Manage-</a:t>
                      </a:r>
                      <a:r>
                        <a:rPr lang="en-US" dirty="0" err="1"/>
                        <a:t>ment</a:t>
                      </a:r>
                      <a:r>
                        <a:rPr lang="en-US" dirty="0"/>
                        <a:t> team</a:t>
                      </a:r>
                    </a:p>
                  </a:txBody>
                  <a:tcPr/>
                </a:tc>
                <a:tc>
                  <a:txBody>
                    <a:bodyPr/>
                    <a:lstStyle/>
                    <a:p>
                      <a:endParaRPr lang="en-US" dirty="0"/>
                    </a:p>
                  </a:txBody>
                  <a:tcPr/>
                </a:tc>
                <a:tc>
                  <a:txBody>
                    <a:bodyPr/>
                    <a:lstStyle/>
                    <a:p>
                      <a:endParaRPr lang="en-US"/>
                    </a:p>
                  </a:txBody>
                  <a:tcPr/>
                </a:tc>
                <a:tc>
                  <a:txBody>
                    <a:bodyPr/>
                    <a:lstStyle/>
                    <a:p>
                      <a:endParaRPr lang="en-US" dirty="0"/>
                    </a:p>
                  </a:txBody>
                  <a:tcPr/>
                </a:tc>
                <a:extLst>
                  <a:ext uri="{0D108BD9-81ED-4DB2-BD59-A6C34878D82A}">
                    <a16:rowId xmlns:a16="http://schemas.microsoft.com/office/drawing/2014/main" val="1425110550"/>
                  </a:ext>
                </a:extLst>
              </a:tr>
              <a:tr h="698337">
                <a:tc>
                  <a:txBody>
                    <a:bodyPr/>
                    <a:lstStyle/>
                    <a:p>
                      <a:r>
                        <a:rPr lang="en-US" dirty="0"/>
                        <a:t>2.) Provide info about benefits</a:t>
                      </a:r>
                    </a:p>
                  </a:txBody>
                  <a:tcPr/>
                </a:tc>
                <a:tc>
                  <a:txBody>
                    <a:bodyPr/>
                    <a:lstStyle/>
                    <a:p>
                      <a:r>
                        <a:rPr lang="en-US" dirty="0"/>
                        <a:t>Management team</a:t>
                      </a:r>
                    </a:p>
                  </a:txBody>
                  <a:tcPr/>
                </a:tc>
                <a:tc>
                  <a:txBody>
                    <a:bodyPr/>
                    <a:lstStyle/>
                    <a:p>
                      <a:endParaRPr lang="en-US" dirty="0"/>
                    </a:p>
                  </a:txBody>
                  <a:tcPr/>
                </a:tc>
                <a:tc>
                  <a:txBody>
                    <a:bodyPr/>
                    <a:lstStyle/>
                    <a:p>
                      <a:endParaRPr lang="en-US"/>
                    </a:p>
                  </a:txBody>
                  <a:tcPr/>
                </a:tc>
                <a:tc>
                  <a:txBody>
                    <a:bodyPr/>
                    <a:lstStyle/>
                    <a:p>
                      <a:endParaRPr lang="en-US" dirty="0"/>
                    </a:p>
                  </a:txBody>
                  <a:tcPr/>
                </a:tc>
                <a:extLst>
                  <a:ext uri="{0D108BD9-81ED-4DB2-BD59-A6C34878D82A}">
                    <a16:rowId xmlns:a16="http://schemas.microsoft.com/office/drawing/2014/main" val="3519695114"/>
                  </a:ext>
                </a:extLst>
              </a:tr>
              <a:tr h="698337">
                <a:tc>
                  <a:txBody>
                    <a:bodyPr/>
                    <a:lstStyle/>
                    <a:p>
                      <a:r>
                        <a:rPr lang="en-US" dirty="0"/>
                        <a:t>3.) ID individual concerns </a:t>
                      </a:r>
                    </a:p>
                  </a:txBody>
                  <a:tcPr/>
                </a:tc>
                <a:tc>
                  <a:txBody>
                    <a:bodyPr/>
                    <a:lstStyle/>
                    <a:p>
                      <a:r>
                        <a:rPr lang="en-US" dirty="0"/>
                        <a:t>Training coordinator</a:t>
                      </a:r>
                    </a:p>
                  </a:txBody>
                  <a:tcPr/>
                </a:tc>
                <a:tc>
                  <a:txBody>
                    <a:bodyPr/>
                    <a:lstStyle/>
                    <a:p>
                      <a:endParaRPr lang="en-US"/>
                    </a:p>
                  </a:txBody>
                  <a:tcPr/>
                </a:tc>
                <a:tc>
                  <a:txBody>
                    <a:bodyPr/>
                    <a:lstStyle/>
                    <a:p>
                      <a:endParaRPr lang="en-US"/>
                    </a:p>
                  </a:txBody>
                  <a:tcPr/>
                </a:tc>
                <a:tc>
                  <a:txBody>
                    <a:bodyPr/>
                    <a:lstStyle/>
                    <a:p>
                      <a:endParaRPr lang="en-US" dirty="0"/>
                    </a:p>
                  </a:txBody>
                  <a:tcPr/>
                </a:tc>
                <a:extLst>
                  <a:ext uri="{0D108BD9-81ED-4DB2-BD59-A6C34878D82A}">
                    <a16:rowId xmlns:a16="http://schemas.microsoft.com/office/drawing/2014/main" val="3480538001"/>
                  </a:ext>
                </a:extLst>
              </a:tr>
              <a:tr h="698337">
                <a:tc>
                  <a:txBody>
                    <a:bodyPr/>
                    <a:lstStyle/>
                    <a:p>
                      <a:r>
                        <a:rPr lang="en-US" dirty="0"/>
                        <a:t>4.) ID CB workers as references</a:t>
                      </a:r>
                    </a:p>
                  </a:txBody>
                  <a:tcPr/>
                </a:tc>
                <a:tc>
                  <a:txBody>
                    <a:bodyPr/>
                    <a:lstStyle/>
                    <a:p>
                      <a:r>
                        <a:rPr lang="en-US" dirty="0"/>
                        <a:t>Case coordinators </a:t>
                      </a:r>
                    </a:p>
                  </a:txBody>
                  <a:tcPr/>
                </a:tc>
                <a:tc>
                  <a:txBody>
                    <a:bodyPr/>
                    <a:lstStyle/>
                    <a:p>
                      <a:endParaRPr lang="en-US"/>
                    </a:p>
                  </a:txBody>
                  <a:tcPr/>
                </a:tc>
                <a:tc>
                  <a:txBody>
                    <a:bodyPr/>
                    <a:lstStyle/>
                    <a:p>
                      <a:endParaRPr lang="en-US"/>
                    </a:p>
                  </a:txBody>
                  <a:tcPr/>
                </a:tc>
                <a:tc>
                  <a:txBody>
                    <a:bodyPr/>
                    <a:lstStyle/>
                    <a:p>
                      <a:endParaRPr lang="en-US" dirty="0"/>
                    </a:p>
                  </a:txBody>
                  <a:tcPr/>
                </a:tc>
                <a:extLst>
                  <a:ext uri="{0D108BD9-81ED-4DB2-BD59-A6C34878D82A}">
                    <a16:rowId xmlns:a16="http://schemas.microsoft.com/office/drawing/2014/main" val="302699489"/>
                  </a:ext>
                </a:extLst>
              </a:tr>
            </a:tbl>
          </a:graphicData>
        </a:graphic>
      </p:graphicFrame>
    </p:spTree>
    <p:extLst>
      <p:ext uri="{BB962C8B-B14F-4D97-AF65-F5344CB8AC3E}">
        <p14:creationId xmlns:p14="http://schemas.microsoft.com/office/powerpoint/2010/main" val="266945872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F7815F-E80B-41AD-9E9B-80C1C6D02D34}"/>
              </a:ext>
            </a:extLst>
          </p:cNvPr>
          <p:cNvSpPr>
            <a:spLocks noGrp="1"/>
          </p:cNvSpPr>
          <p:nvPr>
            <p:ph type="title"/>
          </p:nvPr>
        </p:nvSpPr>
        <p:spPr/>
        <p:txBody>
          <a:bodyPr/>
          <a:lstStyle/>
          <a:p>
            <a:endParaRPr lang="en-US" dirty="0"/>
          </a:p>
        </p:txBody>
      </p:sp>
      <p:sp>
        <p:nvSpPr>
          <p:cNvPr id="3" name="Text Placeholder 2">
            <a:extLst>
              <a:ext uri="{FF2B5EF4-FFF2-40B4-BE49-F238E27FC236}">
                <a16:creationId xmlns:a16="http://schemas.microsoft.com/office/drawing/2014/main" id="{D5CA4796-98EE-4C49-8423-A9E11014C39B}"/>
              </a:ext>
            </a:extLst>
          </p:cNvPr>
          <p:cNvSpPr>
            <a:spLocks noGrp="1"/>
          </p:cNvSpPr>
          <p:nvPr>
            <p:ph type="body" idx="1"/>
          </p:nvPr>
        </p:nvSpPr>
        <p:spPr>
          <a:xfrm>
            <a:off x="822960" y="5181600"/>
            <a:ext cx="7543800" cy="914400"/>
          </a:xfrm>
        </p:spPr>
        <p:txBody>
          <a:bodyPr>
            <a:normAutofit lnSpcReduction="10000"/>
          </a:bodyPr>
          <a:lstStyle/>
          <a:p>
            <a:endParaRPr lang="en-US" dirty="0"/>
          </a:p>
          <a:p>
            <a:r>
              <a:rPr lang="en-US" b="1" dirty="0"/>
              <a:t>Family opposition </a:t>
            </a:r>
          </a:p>
        </p:txBody>
      </p:sp>
      <p:sp>
        <p:nvSpPr>
          <p:cNvPr id="4" name="Slide Number Placeholder 3">
            <a:extLst>
              <a:ext uri="{FF2B5EF4-FFF2-40B4-BE49-F238E27FC236}">
                <a16:creationId xmlns:a16="http://schemas.microsoft.com/office/drawing/2014/main" id="{6C41EA4B-25ED-43B8-8669-1A86D5575669}"/>
              </a:ext>
            </a:extLst>
          </p:cNvPr>
          <p:cNvSpPr>
            <a:spLocks noGrp="1"/>
          </p:cNvSpPr>
          <p:nvPr>
            <p:ph type="sldNum" sz="quarter" idx="12"/>
          </p:nvPr>
        </p:nvSpPr>
        <p:spPr/>
        <p:txBody>
          <a:bodyPr/>
          <a:lstStyle/>
          <a:p>
            <a:fld id="{EE088E80-DDED-4E0A-A7AA-A3FE6FA3F075}" type="slidenum">
              <a:rPr lang="en-US" smtClean="0"/>
              <a:t>32</a:t>
            </a:fld>
            <a:endParaRPr lang="en-US" dirty="0"/>
          </a:p>
        </p:txBody>
      </p:sp>
      <p:graphicFrame>
        <p:nvGraphicFramePr>
          <p:cNvPr id="5" name="Table 4">
            <a:extLst>
              <a:ext uri="{FF2B5EF4-FFF2-40B4-BE49-F238E27FC236}">
                <a16:creationId xmlns:a16="http://schemas.microsoft.com/office/drawing/2014/main" id="{82D77F06-8B37-4273-B676-5088595BDEF6}"/>
              </a:ext>
            </a:extLst>
          </p:cNvPr>
          <p:cNvGraphicFramePr>
            <a:graphicFrameLocks noGrp="1"/>
          </p:cNvGraphicFramePr>
          <p:nvPr>
            <p:extLst>
              <p:ext uri="{D42A27DB-BD31-4B8C-83A1-F6EECF244321}">
                <p14:modId xmlns:p14="http://schemas.microsoft.com/office/powerpoint/2010/main" val="2775787428"/>
              </p:ext>
            </p:extLst>
          </p:nvPr>
        </p:nvGraphicFramePr>
        <p:xfrm>
          <a:off x="822960" y="758952"/>
          <a:ext cx="7711440" cy="4310995"/>
        </p:xfrm>
        <a:graphic>
          <a:graphicData uri="http://schemas.openxmlformats.org/drawingml/2006/table">
            <a:tbl>
              <a:tblPr firstRow="1" bandRow="1">
                <a:tableStyleId>{5C22544A-7EE6-4342-B048-85BDC9FD1C3A}</a:tableStyleId>
              </a:tblPr>
              <a:tblGrid>
                <a:gridCol w="1542288">
                  <a:extLst>
                    <a:ext uri="{9D8B030D-6E8A-4147-A177-3AD203B41FA5}">
                      <a16:colId xmlns:a16="http://schemas.microsoft.com/office/drawing/2014/main" val="4138020429"/>
                    </a:ext>
                  </a:extLst>
                </a:gridCol>
                <a:gridCol w="1542288">
                  <a:extLst>
                    <a:ext uri="{9D8B030D-6E8A-4147-A177-3AD203B41FA5}">
                      <a16:colId xmlns:a16="http://schemas.microsoft.com/office/drawing/2014/main" val="1721792135"/>
                    </a:ext>
                  </a:extLst>
                </a:gridCol>
                <a:gridCol w="1542288">
                  <a:extLst>
                    <a:ext uri="{9D8B030D-6E8A-4147-A177-3AD203B41FA5}">
                      <a16:colId xmlns:a16="http://schemas.microsoft.com/office/drawing/2014/main" val="1358061041"/>
                    </a:ext>
                  </a:extLst>
                </a:gridCol>
                <a:gridCol w="1542288">
                  <a:extLst>
                    <a:ext uri="{9D8B030D-6E8A-4147-A177-3AD203B41FA5}">
                      <a16:colId xmlns:a16="http://schemas.microsoft.com/office/drawing/2014/main" val="1592372322"/>
                    </a:ext>
                  </a:extLst>
                </a:gridCol>
                <a:gridCol w="1542288">
                  <a:extLst>
                    <a:ext uri="{9D8B030D-6E8A-4147-A177-3AD203B41FA5}">
                      <a16:colId xmlns:a16="http://schemas.microsoft.com/office/drawing/2014/main" val="3784183514"/>
                    </a:ext>
                  </a:extLst>
                </a:gridCol>
              </a:tblGrid>
              <a:tr h="399050">
                <a:tc gridSpan="5">
                  <a:txBody>
                    <a:bodyPr/>
                    <a:lstStyle/>
                    <a:p>
                      <a:r>
                        <a:rPr lang="en-US" dirty="0"/>
                        <a:t>Milestone 1   Families will support CIE and other CB services </a:t>
                      </a:r>
                    </a:p>
                  </a:txBody>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extLst>
                  <a:ext uri="{0D108BD9-81ED-4DB2-BD59-A6C34878D82A}">
                    <a16:rowId xmlns:a16="http://schemas.microsoft.com/office/drawing/2014/main" val="1102520861"/>
                  </a:ext>
                </a:extLst>
              </a:tr>
              <a:tr h="470408">
                <a:tc>
                  <a:txBody>
                    <a:bodyPr/>
                    <a:lstStyle/>
                    <a:p>
                      <a:r>
                        <a:rPr lang="en-US" dirty="0"/>
                        <a:t>Activity </a:t>
                      </a:r>
                    </a:p>
                  </a:txBody>
                  <a:tcPr/>
                </a:tc>
                <a:tc>
                  <a:txBody>
                    <a:bodyPr/>
                    <a:lstStyle/>
                    <a:p>
                      <a:r>
                        <a:rPr lang="en-US" dirty="0"/>
                        <a:t>Responsible</a:t>
                      </a:r>
                    </a:p>
                  </a:txBody>
                  <a:tcPr/>
                </a:tc>
                <a:tc>
                  <a:txBody>
                    <a:bodyPr/>
                    <a:lstStyle/>
                    <a:p>
                      <a:r>
                        <a:rPr lang="en-US" dirty="0"/>
                        <a:t>Timeframe</a:t>
                      </a:r>
                    </a:p>
                  </a:txBody>
                  <a:tcPr/>
                </a:tc>
                <a:tc>
                  <a:txBody>
                    <a:bodyPr/>
                    <a:lstStyle/>
                    <a:p>
                      <a:r>
                        <a:rPr lang="en-US" dirty="0"/>
                        <a:t>Resources</a:t>
                      </a:r>
                    </a:p>
                  </a:txBody>
                  <a:tcPr/>
                </a:tc>
                <a:tc>
                  <a:txBody>
                    <a:bodyPr/>
                    <a:lstStyle/>
                    <a:p>
                      <a:r>
                        <a:rPr lang="en-US" dirty="0"/>
                        <a:t>Comments </a:t>
                      </a:r>
                    </a:p>
                  </a:txBody>
                  <a:tcPr/>
                </a:tc>
                <a:extLst>
                  <a:ext uri="{0D108BD9-81ED-4DB2-BD59-A6C34878D82A}">
                    <a16:rowId xmlns:a16="http://schemas.microsoft.com/office/drawing/2014/main" val="4077660270"/>
                  </a:ext>
                </a:extLst>
              </a:tr>
              <a:tr h="698337">
                <a:tc>
                  <a:txBody>
                    <a:bodyPr/>
                    <a:lstStyle/>
                    <a:p>
                      <a:r>
                        <a:rPr lang="en-US" dirty="0"/>
                        <a:t>1.) Provide education about CIE</a:t>
                      </a:r>
                    </a:p>
                  </a:txBody>
                  <a:tcPr/>
                </a:tc>
                <a:tc>
                  <a:txBody>
                    <a:bodyPr/>
                    <a:lstStyle/>
                    <a:p>
                      <a:endParaRPr lang="en-US" dirty="0"/>
                    </a:p>
                  </a:txBody>
                  <a:tcPr/>
                </a:tc>
                <a:tc>
                  <a:txBody>
                    <a:bodyPr/>
                    <a:lstStyle/>
                    <a:p>
                      <a:endParaRPr lang="en-US" dirty="0"/>
                    </a:p>
                  </a:txBody>
                  <a:tcPr/>
                </a:tc>
                <a:tc>
                  <a:txBody>
                    <a:bodyPr/>
                    <a:lstStyle/>
                    <a:p>
                      <a:endParaRPr lang="en-US"/>
                    </a:p>
                  </a:txBody>
                  <a:tcPr/>
                </a:tc>
                <a:tc>
                  <a:txBody>
                    <a:bodyPr/>
                    <a:lstStyle/>
                    <a:p>
                      <a:endParaRPr lang="en-US" dirty="0"/>
                    </a:p>
                  </a:txBody>
                  <a:tcPr/>
                </a:tc>
                <a:extLst>
                  <a:ext uri="{0D108BD9-81ED-4DB2-BD59-A6C34878D82A}">
                    <a16:rowId xmlns:a16="http://schemas.microsoft.com/office/drawing/2014/main" val="1425110550"/>
                  </a:ext>
                </a:extLst>
              </a:tr>
              <a:tr h="698337">
                <a:tc>
                  <a:txBody>
                    <a:bodyPr/>
                    <a:lstStyle/>
                    <a:p>
                      <a:r>
                        <a:rPr lang="en-US" dirty="0"/>
                        <a:t>2.) Provide info about benefits</a:t>
                      </a:r>
                    </a:p>
                  </a:txBody>
                  <a:tcPr/>
                </a:tc>
                <a:tc>
                  <a:txBody>
                    <a:bodyPr/>
                    <a:lstStyle/>
                    <a:p>
                      <a:r>
                        <a:rPr lang="en-US" dirty="0"/>
                        <a:t>Management team</a:t>
                      </a:r>
                    </a:p>
                  </a:txBody>
                  <a:tcPr/>
                </a:tc>
                <a:tc>
                  <a:txBody>
                    <a:bodyPr/>
                    <a:lstStyle/>
                    <a:p>
                      <a:endParaRPr lang="en-US" dirty="0"/>
                    </a:p>
                  </a:txBody>
                  <a:tcPr/>
                </a:tc>
                <a:tc>
                  <a:txBody>
                    <a:bodyPr/>
                    <a:lstStyle/>
                    <a:p>
                      <a:endParaRPr lang="en-US"/>
                    </a:p>
                  </a:txBody>
                  <a:tcPr/>
                </a:tc>
                <a:tc>
                  <a:txBody>
                    <a:bodyPr/>
                    <a:lstStyle/>
                    <a:p>
                      <a:endParaRPr lang="en-US" dirty="0"/>
                    </a:p>
                  </a:txBody>
                  <a:tcPr/>
                </a:tc>
                <a:extLst>
                  <a:ext uri="{0D108BD9-81ED-4DB2-BD59-A6C34878D82A}">
                    <a16:rowId xmlns:a16="http://schemas.microsoft.com/office/drawing/2014/main" val="3519695114"/>
                  </a:ext>
                </a:extLst>
              </a:tr>
              <a:tr h="698337">
                <a:tc>
                  <a:txBody>
                    <a:bodyPr/>
                    <a:lstStyle/>
                    <a:p>
                      <a:r>
                        <a:rPr lang="en-US" dirty="0"/>
                        <a:t>3.) ID individual concerns </a:t>
                      </a:r>
                    </a:p>
                  </a:txBody>
                  <a:tcPr/>
                </a:tc>
                <a:tc>
                  <a:txBody>
                    <a:bodyPr/>
                    <a:lstStyle/>
                    <a:p>
                      <a:r>
                        <a:rPr lang="en-US" dirty="0"/>
                        <a:t>Training coordinator</a:t>
                      </a:r>
                    </a:p>
                  </a:txBody>
                  <a:tcPr/>
                </a:tc>
                <a:tc>
                  <a:txBody>
                    <a:bodyPr/>
                    <a:lstStyle/>
                    <a:p>
                      <a:endParaRPr lang="en-US"/>
                    </a:p>
                  </a:txBody>
                  <a:tcPr/>
                </a:tc>
                <a:tc>
                  <a:txBody>
                    <a:bodyPr/>
                    <a:lstStyle/>
                    <a:p>
                      <a:endParaRPr lang="en-US"/>
                    </a:p>
                  </a:txBody>
                  <a:tcPr/>
                </a:tc>
                <a:tc>
                  <a:txBody>
                    <a:bodyPr/>
                    <a:lstStyle/>
                    <a:p>
                      <a:endParaRPr lang="en-US" dirty="0"/>
                    </a:p>
                  </a:txBody>
                  <a:tcPr/>
                </a:tc>
                <a:extLst>
                  <a:ext uri="{0D108BD9-81ED-4DB2-BD59-A6C34878D82A}">
                    <a16:rowId xmlns:a16="http://schemas.microsoft.com/office/drawing/2014/main" val="3480538001"/>
                  </a:ext>
                </a:extLst>
              </a:tr>
              <a:tr h="698337">
                <a:tc>
                  <a:txBody>
                    <a:bodyPr/>
                    <a:lstStyle/>
                    <a:p>
                      <a:r>
                        <a:rPr lang="en-US" dirty="0"/>
                        <a:t>4.) ID families as reference</a:t>
                      </a:r>
                    </a:p>
                  </a:txBody>
                  <a:tcPr/>
                </a:tc>
                <a:tc>
                  <a:txBody>
                    <a:bodyPr/>
                    <a:lstStyle/>
                    <a:p>
                      <a:r>
                        <a:rPr lang="en-US" dirty="0"/>
                        <a:t>Case coordinators </a:t>
                      </a:r>
                    </a:p>
                  </a:txBody>
                  <a:tcPr/>
                </a:tc>
                <a:tc>
                  <a:txBody>
                    <a:bodyPr/>
                    <a:lstStyle/>
                    <a:p>
                      <a:endParaRPr lang="en-US"/>
                    </a:p>
                  </a:txBody>
                  <a:tcPr/>
                </a:tc>
                <a:tc>
                  <a:txBody>
                    <a:bodyPr/>
                    <a:lstStyle/>
                    <a:p>
                      <a:endParaRPr lang="en-US"/>
                    </a:p>
                  </a:txBody>
                  <a:tcPr/>
                </a:tc>
                <a:tc>
                  <a:txBody>
                    <a:bodyPr/>
                    <a:lstStyle/>
                    <a:p>
                      <a:endParaRPr lang="en-US" dirty="0"/>
                    </a:p>
                  </a:txBody>
                  <a:tcPr/>
                </a:tc>
                <a:extLst>
                  <a:ext uri="{0D108BD9-81ED-4DB2-BD59-A6C34878D82A}">
                    <a16:rowId xmlns:a16="http://schemas.microsoft.com/office/drawing/2014/main" val="302699489"/>
                  </a:ext>
                </a:extLst>
              </a:tr>
            </a:tbl>
          </a:graphicData>
        </a:graphic>
      </p:graphicFrame>
    </p:spTree>
    <p:extLst>
      <p:ext uri="{BB962C8B-B14F-4D97-AF65-F5344CB8AC3E}">
        <p14:creationId xmlns:p14="http://schemas.microsoft.com/office/powerpoint/2010/main" val="181447930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013BA6-87A5-4004-9418-26238EE8C8E4}"/>
              </a:ext>
            </a:extLst>
          </p:cNvPr>
          <p:cNvSpPr>
            <a:spLocks noGrp="1"/>
          </p:cNvSpPr>
          <p:nvPr>
            <p:ph type="title"/>
          </p:nvPr>
        </p:nvSpPr>
        <p:spPr/>
        <p:txBody>
          <a:bodyPr>
            <a:normAutofit/>
          </a:bodyPr>
          <a:lstStyle/>
          <a:p>
            <a:r>
              <a:rPr lang="en-US" sz="2400" b="1" dirty="0"/>
              <a:t>Individuals and families may not have the info you have </a:t>
            </a:r>
            <a:br>
              <a:rPr lang="en-US" sz="2400" b="1" dirty="0"/>
            </a:br>
            <a:br>
              <a:rPr lang="en-US" sz="2400" b="1" dirty="0"/>
            </a:br>
            <a:r>
              <a:rPr lang="en-US" sz="2400" b="1" dirty="0"/>
              <a:t>Older individuals and their families have been told FB services were the best option for years</a:t>
            </a:r>
            <a:br>
              <a:rPr lang="en-US" sz="2400" b="1" dirty="0"/>
            </a:br>
            <a:br>
              <a:rPr lang="en-US" sz="2400" b="1" dirty="0"/>
            </a:br>
            <a:r>
              <a:rPr lang="en-US" sz="2400" b="1" dirty="0"/>
              <a:t>Benefits, especially Medicaid, mean a great deal to families though they may not say so</a:t>
            </a:r>
            <a:br>
              <a:rPr lang="en-US" sz="2400" b="1" dirty="0"/>
            </a:br>
            <a:br>
              <a:rPr lang="en-US" sz="2400" b="1" dirty="0"/>
            </a:br>
            <a:r>
              <a:rPr lang="en-US" sz="2400" b="1" dirty="0"/>
              <a:t>Individuals and their families trust other individuals and families  who have been successful in transition.  They are your best supporters </a:t>
            </a:r>
          </a:p>
        </p:txBody>
      </p:sp>
      <p:sp>
        <p:nvSpPr>
          <p:cNvPr id="3" name="Text Placeholder 2">
            <a:extLst>
              <a:ext uri="{FF2B5EF4-FFF2-40B4-BE49-F238E27FC236}">
                <a16:creationId xmlns:a16="http://schemas.microsoft.com/office/drawing/2014/main" id="{E597B6D5-20C4-4C36-82D4-CB73A951C742}"/>
              </a:ext>
            </a:extLst>
          </p:cNvPr>
          <p:cNvSpPr>
            <a:spLocks noGrp="1"/>
          </p:cNvSpPr>
          <p:nvPr>
            <p:ph type="body" idx="1"/>
          </p:nvPr>
        </p:nvSpPr>
        <p:spPr/>
        <p:txBody>
          <a:bodyPr>
            <a:normAutofit fontScale="92500" lnSpcReduction="10000"/>
          </a:bodyPr>
          <a:lstStyle/>
          <a:p>
            <a:endParaRPr lang="en-US" dirty="0"/>
          </a:p>
          <a:p>
            <a:r>
              <a:rPr lang="en-US" b="1" dirty="0"/>
              <a:t>Individual &amp; Family opposition – some things to consider</a:t>
            </a:r>
          </a:p>
        </p:txBody>
      </p:sp>
      <p:sp>
        <p:nvSpPr>
          <p:cNvPr id="4" name="Slide Number Placeholder 3">
            <a:extLst>
              <a:ext uri="{FF2B5EF4-FFF2-40B4-BE49-F238E27FC236}">
                <a16:creationId xmlns:a16="http://schemas.microsoft.com/office/drawing/2014/main" id="{09DD1362-D1A5-4DBC-A0CC-F934BF16CE78}"/>
              </a:ext>
            </a:extLst>
          </p:cNvPr>
          <p:cNvSpPr>
            <a:spLocks noGrp="1"/>
          </p:cNvSpPr>
          <p:nvPr>
            <p:ph type="sldNum" sz="quarter" idx="12"/>
          </p:nvPr>
        </p:nvSpPr>
        <p:spPr/>
        <p:txBody>
          <a:bodyPr/>
          <a:lstStyle/>
          <a:p>
            <a:fld id="{EE088E80-DDED-4E0A-A7AA-A3FE6FA3F075}" type="slidenum">
              <a:rPr lang="en-US" smtClean="0"/>
              <a:t>33</a:t>
            </a:fld>
            <a:endParaRPr lang="en-US" dirty="0"/>
          </a:p>
        </p:txBody>
      </p:sp>
    </p:spTree>
    <p:extLst>
      <p:ext uri="{BB962C8B-B14F-4D97-AF65-F5344CB8AC3E}">
        <p14:creationId xmlns:p14="http://schemas.microsoft.com/office/powerpoint/2010/main" val="2575031822"/>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51E1EC-69F1-4926-A904-3213A1DD72F4}"/>
              </a:ext>
            </a:extLst>
          </p:cNvPr>
          <p:cNvSpPr>
            <a:spLocks noGrp="1"/>
          </p:cNvSpPr>
          <p:nvPr>
            <p:ph type="title"/>
          </p:nvPr>
        </p:nvSpPr>
        <p:spPr/>
        <p:txBody>
          <a:bodyPr>
            <a:normAutofit/>
          </a:bodyPr>
          <a:lstStyle/>
          <a:p>
            <a:r>
              <a:rPr lang="en-US" sz="2800" b="1" dirty="0"/>
              <a:t>Agencies cannot move forward without staff who are committed and well trained.  Plans must be made for recruitment, hiring, orientation and support for new staff as well as training and supporting transition to new roles.</a:t>
            </a:r>
            <a:br>
              <a:rPr lang="en-US" sz="2800" b="1" dirty="0"/>
            </a:br>
            <a:br>
              <a:rPr lang="en-US" sz="2800" b="1" dirty="0"/>
            </a:br>
            <a:br>
              <a:rPr lang="en-US" sz="2800" dirty="0"/>
            </a:br>
            <a:endParaRPr lang="en-US" sz="2800" dirty="0"/>
          </a:p>
        </p:txBody>
      </p:sp>
      <p:sp>
        <p:nvSpPr>
          <p:cNvPr id="3" name="Text Placeholder 2">
            <a:extLst>
              <a:ext uri="{FF2B5EF4-FFF2-40B4-BE49-F238E27FC236}">
                <a16:creationId xmlns:a16="http://schemas.microsoft.com/office/drawing/2014/main" id="{5F415254-ABA8-40E9-AC30-071DF49EEB47}"/>
              </a:ext>
            </a:extLst>
          </p:cNvPr>
          <p:cNvSpPr>
            <a:spLocks noGrp="1"/>
          </p:cNvSpPr>
          <p:nvPr>
            <p:ph type="body" idx="1"/>
          </p:nvPr>
        </p:nvSpPr>
        <p:spPr>
          <a:xfrm>
            <a:off x="822960" y="4800600"/>
            <a:ext cx="7543800" cy="1143000"/>
          </a:xfrm>
        </p:spPr>
        <p:txBody>
          <a:bodyPr/>
          <a:lstStyle/>
          <a:p>
            <a:endParaRPr lang="en-US" dirty="0"/>
          </a:p>
          <a:p>
            <a:r>
              <a:rPr lang="en-US" b="1" dirty="0"/>
              <a:t>Staff training and development </a:t>
            </a:r>
          </a:p>
        </p:txBody>
      </p:sp>
      <p:sp>
        <p:nvSpPr>
          <p:cNvPr id="4" name="Slide Number Placeholder 3">
            <a:extLst>
              <a:ext uri="{FF2B5EF4-FFF2-40B4-BE49-F238E27FC236}">
                <a16:creationId xmlns:a16="http://schemas.microsoft.com/office/drawing/2014/main" id="{5E55DE13-0E4E-41F9-8258-1EF21FC7AA8F}"/>
              </a:ext>
            </a:extLst>
          </p:cNvPr>
          <p:cNvSpPr>
            <a:spLocks noGrp="1"/>
          </p:cNvSpPr>
          <p:nvPr>
            <p:ph type="sldNum" sz="quarter" idx="12"/>
          </p:nvPr>
        </p:nvSpPr>
        <p:spPr/>
        <p:txBody>
          <a:bodyPr/>
          <a:lstStyle/>
          <a:p>
            <a:fld id="{EE088E80-DDED-4E0A-A7AA-A3FE6FA3F075}" type="slidenum">
              <a:rPr lang="en-US" smtClean="0"/>
              <a:t>34</a:t>
            </a:fld>
            <a:endParaRPr lang="en-US" dirty="0"/>
          </a:p>
        </p:txBody>
      </p:sp>
    </p:spTree>
    <p:extLst>
      <p:ext uri="{BB962C8B-B14F-4D97-AF65-F5344CB8AC3E}">
        <p14:creationId xmlns:p14="http://schemas.microsoft.com/office/powerpoint/2010/main" val="3370034816"/>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F7815F-E80B-41AD-9E9B-80C1C6D02D34}"/>
              </a:ext>
            </a:extLst>
          </p:cNvPr>
          <p:cNvSpPr>
            <a:spLocks noGrp="1"/>
          </p:cNvSpPr>
          <p:nvPr>
            <p:ph type="title"/>
          </p:nvPr>
        </p:nvSpPr>
        <p:spPr/>
        <p:txBody>
          <a:bodyPr/>
          <a:lstStyle/>
          <a:p>
            <a:endParaRPr lang="en-US" dirty="0"/>
          </a:p>
        </p:txBody>
      </p:sp>
      <p:sp>
        <p:nvSpPr>
          <p:cNvPr id="3" name="Text Placeholder 2">
            <a:extLst>
              <a:ext uri="{FF2B5EF4-FFF2-40B4-BE49-F238E27FC236}">
                <a16:creationId xmlns:a16="http://schemas.microsoft.com/office/drawing/2014/main" id="{D5CA4796-98EE-4C49-8423-A9E11014C39B}"/>
              </a:ext>
            </a:extLst>
          </p:cNvPr>
          <p:cNvSpPr>
            <a:spLocks noGrp="1"/>
          </p:cNvSpPr>
          <p:nvPr>
            <p:ph type="body" idx="1"/>
          </p:nvPr>
        </p:nvSpPr>
        <p:spPr>
          <a:xfrm>
            <a:off x="822960" y="5469371"/>
            <a:ext cx="7711440" cy="855228"/>
          </a:xfrm>
        </p:spPr>
        <p:txBody>
          <a:bodyPr>
            <a:normAutofit fontScale="92500" lnSpcReduction="10000"/>
          </a:bodyPr>
          <a:lstStyle/>
          <a:p>
            <a:r>
              <a:rPr lang="en-US" dirty="0"/>
              <a:t> </a:t>
            </a:r>
          </a:p>
          <a:p>
            <a:r>
              <a:rPr lang="en-US" sz="2800" b="1" dirty="0"/>
              <a:t>Staff training and development </a:t>
            </a:r>
          </a:p>
        </p:txBody>
      </p:sp>
      <p:sp>
        <p:nvSpPr>
          <p:cNvPr id="4" name="Slide Number Placeholder 3">
            <a:extLst>
              <a:ext uri="{FF2B5EF4-FFF2-40B4-BE49-F238E27FC236}">
                <a16:creationId xmlns:a16="http://schemas.microsoft.com/office/drawing/2014/main" id="{6C41EA4B-25ED-43B8-8669-1A86D5575669}"/>
              </a:ext>
            </a:extLst>
          </p:cNvPr>
          <p:cNvSpPr>
            <a:spLocks noGrp="1"/>
          </p:cNvSpPr>
          <p:nvPr>
            <p:ph type="sldNum" sz="quarter" idx="12"/>
          </p:nvPr>
        </p:nvSpPr>
        <p:spPr/>
        <p:txBody>
          <a:bodyPr/>
          <a:lstStyle/>
          <a:p>
            <a:fld id="{EE088E80-DDED-4E0A-A7AA-A3FE6FA3F075}" type="slidenum">
              <a:rPr lang="en-US" smtClean="0"/>
              <a:t>35</a:t>
            </a:fld>
            <a:endParaRPr lang="en-US" dirty="0"/>
          </a:p>
        </p:txBody>
      </p:sp>
      <p:graphicFrame>
        <p:nvGraphicFramePr>
          <p:cNvPr id="5" name="Table 4">
            <a:extLst>
              <a:ext uri="{FF2B5EF4-FFF2-40B4-BE49-F238E27FC236}">
                <a16:creationId xmlns:a16="http://schemas.microsoft.com/office/drawing/2014/main" id="{82D77F06-8B37-4273-B676-5088595BDEF6}"/>
              </a:ext>
            </a:extLst>
          </p:cNvPr>
          <p:cNvGraphicFramePr>
            <a:graphicFrameLocks noGrp="1"/>
          </p:cNvGraphicFramePr>
          <p:nvPr>
            <p:extLst>
              <p:ext uri="{D42A27DB-BD31-4B8C-83A1-F6EECF244321}">
                <p14:modId xmlns:p14="http://schemas.microsoft.com/office/powerpoint/2010/main" val="3010218988"/>
              </p:ext>
            </p:extLst>
          </p:nvPr>
        </p:nvGraphicFramePr>
        <p:xfrm>
          <a:off x="822960" y="758953"/>
          <a:ext cx="7711440" cy="5051685"/>
        </p:xfrm>
        <a:graphic>
          <a:graphicData uri="http://schemas.openxmlformats.org/drawingml/2006/table">
            <a:tbl>
              <a:tblPr firstRow="1" bandRow="1">
                <a:tableStyleId>{5C22544A-7EE6-4342-B048-85BDC9FD1C3A}</a:tableStyleId>
              </a:tblPr>
              <a:tblGrid>
                <a:gridCol w="2148840">
                  <a:extLst>
                    <a:ext uri="{9D8B030D-6E8A-4147-A177-3AD203B41FA5}">
                      <a16:colId xmlns:a16="http://schemas.microsoft.com/office/drawing/2014/main" val="4138020429"/>
                    </a:ext>
                  </a:extLst>
                </a:gridCol>
                <a:gridCol w="1600200">
                  <a:extLst>
                    <a:ext uri="{9D8B030D-6E8A-4147-A177-3AD203B41FA5}">
                      <a16:colId xmlns:a16="http://schemas.microsoft.com/office/drawing/2014/main" val="1721792135"/>
                    </a:ext>
                  </a:extLst>
                </a:gridCol>
                <a:gridCol w="1371600">
                  <a:extLst>
                    <a:ext uri="{9D8B030D-6E8A-4147-A177-3AD203B41FA5}">
                      <a16:colId xmlns:a16="http://schemas.microsoft.com/office/drawing/2014/main" val="1358061041"/>
                    </a:ext>
                  </a:extLst>
                </a:gridCol>
                <a:gridCol w="1295400">
                  <a:extLst>
                    <a:ext uri="{9D8B030D-6E8A-4147-A177-3AD203B41FA5}">
                      <a16:colId xmlns:a16="http://schemas.microsoft.com/office/drawing/2014/main" val="1592372322"/>
                    </a:ext>
                  </a:extLst>
                </a:gridCol>
                <a:gridCol w="1295400">
                  <a:extLst>
                    <a:ext uri="{9D8B030D-6E8A-4147-A177-3AD203B41FA5}">
                      <a16:colId xmlns:a16="http://schemas.microsoft.com/office/drawing/2014/main" val="3784183514"/>
                    </a:ext>
                  </a:extLst>
                </a:gridCol>
              </a:tblGrid>
              <a:tr h="580190">
                <a:tc gridSpan="5">
                  <a:txBody>
                    <a:bodyPr/>
                    <a:lstStyle/>
                    <a:p>
                      <a:r>
                        <a:rPr lang="en-US" dirty="0"/>
                        <a:t>Milestone 1 .  Recruit staff with appropriate characteristics to facilitate CIE and CB pre-employment prep</a:t>
                      </a:r>
                    </a:p>
                  </a:txBody>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extLst>
                  <a:ext uri="{0D108BD9-81ED-4DB2-BD59-A6C34878D82A}">
                    <a16:rowId xmlns:a16="http://schemas.microsoft.com/office/drawing/2014/main" val="1102520861"/>
                  </a:ext>
                </a:extLst>
              </a:tr>
              <a:tr h="332500">
                <a:tc>
                  <a:txBody>
                    <a:bodyPr/>
                    <a:lstStyle/>
                    <a:p>
                      <a:r>
                        <a:rPr lang="en-US" dirty="0"/>
                        <a:t>Activity </a:t>
                      </a:r>
                    </a:p>
                  </a:txBody>
                  <a:tcPr/>
                </a:tc>
                <a:tc>
                  <a:txBody>
                    <a:bodyPr/>
                    <a:lstStyle/>
                    <a:p>
                      <a:r>
                        <a:rPr lang="en-US" dirty="0"/>
                        <a:t>Responsible</a:t>
                      </a:r>
                    </a:p>
                  </a:txBody>
                  <a:tcPr/>
                </a:tc>
                <a:tc>
                  <a:txBody>
                    <a:bodyPr/>
                    <a:lstStyle/>
                    <a:p>
                      <a:r>
                        <a:rPr lang="en-US" dirty="0"/>
                        <a:t>Timeframe</a:t>
                      </a:r>
                    </a:p>
                  </a:txBody>
                  <a:tcPr/>
                </a:tc>
                <a:tc>
                  <a:txBody>
                    <a:bodyPr/>
                    <a:lstStyle/>
                    <a:p>
                      <a:r>
                        <a:rPr lang="en-US" dirty="0"/>
                        <a:t>Resources</a:t>
                      </a:r>
                    </a:p>
                  </a:txBody>
                  <a:tcPr/>
                </a:tc>
                <a:tc>
                  <a:txBody>
                    <a:bodyPr/>
                    <a:lstStyle/>
                    <a:p>
                      <a:r>
                        <a:rPr lang="en-US" dirty="0"/>
                        <a:t>Comments </a:t>
                      </a:r>
                    </a:p>
                  </a:txBody>
                  <a:tcPr/>
                </a:tc>
                <a:extLst>
                  <a:ext uri="{0D108BD9-81ED-4DB2-BD59-A6C34878D82A}">
                    <a16:rowId xmlns:a16="http://schemas.microsoft.com/office/drawing/2014/main" val="4077660270"/>
                  </a:ext>
                </a:extLst>
              </a:tr>
              <a:tr h="580190">
                <a:tc>
                  <a:txBody>
                    <a:bodyPr/>
                    <a:lstStyle/>
                    <a:p>
                      <a:r>
                        <a:rPr lang="en-US" dirty="0"/>
                        <a:t>1.) ID staff characteristics </a:t>
                      </a:r>
                    </a:p>
                  </a:txBody>
                  <a:tcPr/>
                </a:tc>
                <a:tc>
                  <a:txBody>
                    <a:bodyPr/>
                    <a:lstStyle/>
                    <a:p>
                      <a:endParaRPr lang="en-US" dirty="0"/>
                    </a:p>
                  </a:txBody>
                  <a:tcPr/>
                </a:tc>
                <a:tc>
                  <a:txBody>
                    <a:bodyPr/>
                    <a:lstStyle/>
                    <a:p>
                      <a:endParaRPr lang="en-US" dirty="0"/>
                    </a:p>
                  </a:txBody>
                  <a:tcPr/>
                </a:tc>
                <a:tc>
                  <a:txBody>
                    <a:bodyPr/>
                    <a:lstStyle/>
                    <a:p>
                      <a:endParaRPr lang="en-US"/>
                    </a:p>
                  </a:txBody>
                  <a:tcPr/>
                </a:tc>
                <a:tc>
                  <a:txBody>
                    <a:bodyPr/>
                    <a:lstStyle/>
                    <a:p>
                      <a:endParaRPr lang="en-US" dirty="0"/>
                    </a:p>
                  </a:txBody>
                  <a:tcPr/>
                </a:tc>
                <a:extLst>
                  <a:ext uri="{0D108BD9-81ED-4DB2-BD59-A6C34878D82A}">
                    <a16:rowId xmlns:a16="http://schemas.microsoft.com/office/drawing/2014/main" val="1425110550"/>
                  </a:ext>
                </a:extLst>
              </a:tr>
              <a:tr h="331537">
                <a:tc>
                  <a:txBody>
                    <a:bodyPr/>
                    <a:lstStyle/>
                    <a:p>
                      <a:r>
                        <a:rPr lang="en-US" dirty="0"/>
                        <a:t>2.) Develop job des.</a:t>
                      </a:r>
                    </a:p>
                  </a:txBody>
                  <a:tcPr/>
                </a:tc>
                <a:tc>
                  <a:txBody>
                    <a:bodyPr/>
                    <a:lstStyle/>
                    <a:p>
                      <a:endParaRPr lang="en-US" dirty="0"/>
                    </a:p>
                  </a:txBody>
                  <a:tcPr/>
                </a:tc>
                <a:tc>
                  <a:txBody>
                    <a:bodyPr/>
                    <a:lstStyle/>
                    <a:p>
                      <a:endParaRPr lang="en-US" dirty="0"/>
                    </a:p>
                  </a:txBody>
                  <a:tcPr/>
                </a:tc>
                <a:tc>
                  <a:txBody>
                    <a:bodyPr/>
                    <a:lstStyle/>
                    <a:p>
                      <a:endParaRPr lang="en-US"/>
                    </a:p>
                  </a:txBody>
                  <a:tcPr/>
                </a:tc>
                <a:tc>
                  <a:txBody>
                    <a:bodyPr/>
                    <a:lstStyle/>
                    <a:p>
                      <a:endParaRPr lang="en-US" dirty="0"/>
                    </a:p>
                  </a:txBody>
                  <a:tcPr/>
                </a:tc>
                <a:extLst>
                  <a:ext uri="{0D108BD9-81ED-4DB2-BD59-A6C34878D82A}">
                    <a16:rowId xmlns:a16="http://schemas.microsoft.com/office/drawing/2014/main" val="2796844082"/>
                  </a:ext>
                </a:extLst>
              </a:tr>
              <a:tr h="331537">
                <a:tc>
                  <a:txBody>
                    <a:bodyPr/>
                    <a:lstStyle/>
                    <a:p>
                      <a:r>
                        <a:rPr lang="en-US" dirty="0"/>
                        <a:t>3.) Develop  ads</a:t>
                      </a:r>
                    </a:p>
                  </a:txBody>
                  <a:tcPr/>
                </a:tc>
                <a:tc>
                  <a:txBody>
                    <a:bodyPr/>
                    <a:lstStyle/>
                    <a:p>
                      <a:r>
                        <a:rPr lang="en-US" dirty="0"/>
                        <a:t>Management </a:t>
                      </a:r>
                    </a:p>
                  </a:txBody>
                  <a:tcPr/>
                </a:tc>
                <a:tc>
                  <a:txBody>
                    <a:bodyPr/>
                    <a:lstStyle/>
                    <a:p>
                      <a:endParaRPr lang="en-US" dirty="0"/>
                    </a:p>
                  </a:txBody>
                  <a:tcPr/>
                </a:tc>
                <a:tc>
                  <a:txBody>
                    <a:bodyPr/>
                    <a:lstStyle/>
                    <a:p>
                      <a:endParaRPr lang="en-US"/>
                    </a:p>
                  </a:txBody>
                  <a:tcPr/>
                </a:tc>
                <a:tc>
                  <a:txBody>
                    <a:bodyPr/>
                    <a:lstStyle/>
                    <a:p>
                      <a:endParaRPr lang="en-US" dirty="0"/>
                    </a:p>
                  </a:txBody>
                  <a:tcPr/>
                </a:tc>
                <a:extLst>
                  <a:ext uri="{0D108BD9-81ED-4DB2-BD59-A6C34878D82A}">
                    <a16:rowId xmlns:a16="http://schemas.microsoft.com/office/drawing/2014/main" val="3519695114"/>
                  </a:ext>
                </a:extLst>
              </a:tr>
              <a:tr h="747756">
                <a:tc>
                  <a:txBody>
                    <a:bodyPr/>
                    <a:lstStyle/>
                    <a:p>
                      <a:r>
                        <a:rPr lang="en-US" dirty="0"/>
                        <a:t>3.) Develop interviewing process</a:t>
                      </a:r>
                    </a:p>
                  </a:txBody>
                  <a:tcPr/>
                </a:tc>
                <a:tc>
                  <a:txBody>
                    <a:bodyPr/>
                    <a:lstStyle/>
                    <a:p>
                      <a:endParaRPr lang="en-US" dirty="0"/>
                    </a:p>
                  </a:txBody>
                  <a:tcPr/>
                </a:tc>
                <a:tc>
                  <a:txBody>
                    <a:bodyPr/>
                    <a:lstStyle/>
                    <a:p>
                      <a:endParaRPr lang="en-US"/>
                    </a:p>
                  </a:txBody>
                  <a:tcPr/>
                </a:tc>
                <a:tc>
                  <a:txBody>
                    <a:bodyPr/>
                    <a:lstStyle/>
                    <a:p>
                      <a:endParaRPr lang="en-US"/>
                    </a:p>
                  </a:txBody>
                  <a:tcPr/>
                </a:tc>
                <a:tc>
                  <a:txBody>
                    <a:bodyPr/>
                    <a:lstStyle/>
                    <a:p>
                      <a:endParaRPr lang="en-US" dirty="0"/>
                    </a:p>
                  </a:txBody>
                  <a:tcPr/>
                </a:tc>
                <a:extLst>
                  <a:ext uri="{0D108BD9-81ED-4DB2-BD59-A6C34878D82A}">
                    <a16:rowId xmlns:a16="http://schemas.microsoft.com/office/drawing/2014/main" val="3480538001"/>
                  </a:ext>
                </a:extLst>
              </a:tr>
              <a:tr h="580190">
                <a:tc>
                  <a:txBody>
                    <a:bodyPr/>
                    <a:lstStyle/>
                    <a:p>
                      <a:r>
                        <a:rPr lang="en-US" dirty="0"/>
                        <a:t>4.) Develop orientation process</a:t>
                      </a:r>
                    </a:p>
                  </a:txBody>
                  <a:tcPr/>
                </a:tc>
                <a:tc>
                  <a:txBody>
                    <a:bodyPr/>
                    <a:lstStyle/>
                    <a:p>
                      <a:endParaRPr lang="en-US" dirty="0"/>
                    </a:p>
                  </a:txBody>
                  <a:tcPr/>
                </a:tc>
                <a:tc>
                  <a:txBody>
                    <a:bodyPr/>
                    <a:lstStyle/>
                    <a:p>
                      <a:endParaRPr lang="en-US"/>
                    </a:p>
                  </a:txBody>
                  <a:tcPr/>
                </a:tc>
                <a:tc>
                  <a:txBody>
                    <a:bodyPr/>
                    <a:lstStyle/>
                    <a:p>
                      <a:endParaRPr lang="en-US"/>
                    </a:p>
                  </a:txBody>
                  <a:tcPr/>
                </a:tc>
                <a:tc>
                  <a:txBody>
                    <a:bodyPr/>
                    <a:lstStyle/>
                    <a:p>
                      <a:endParaRPr lang="en-US" dirty="0"/>
                    </a:p>
                  </a:txBody>
                  <a:tcPr/>
                </a:tc>
                <a:extLst>
                  <a:ext uri="{0D108BD9-81ED-4DB2-BD59-A6C34878D82A}">
                    <a16:rowId xmlns:a16="http://schemas.microsoft.com/office/drawing/2014/main" val="302699489"/>
                  </a:ext>
                </a:extLst>
              </a:tr>
              <a:tr h="580190">
                <a:tc>
                  <a:txBody>
                    <a:bodyPr/>
                    <a:lstStyle/>
                    <a:p>
                      <a:r>
                        <a:rPr lang="en-US" dirty="0"/>
                        <a:t>5.) Develop on-going training protocols </a:t>
                      </a:r>
                    </a:p>
                  </a:txBody>
                  <a:tcPr/>
                </a:tc>
                <a:tc>
                  <a:txBody>
                    <a:bodyPr/>
                    <a:lstStyle/>
                    <a:p>
                      <a:endParaRPr lang="en-US" dirty="0"/>
                    </a:p>
                  </a:txBody>
                  <a:tcPr/>
                </a:tc>
                <a:tc>
                  <a:txBody>
                    <a:bodyPr/>
                    <a:lstStyle/>
                    <a:p>
                      <a:endParaRPr lang="en-US"/>
                    </a:p>
                  </a:txBody>
                  <a:tcPr/>
                </a:tc>
                <a:tc>
                  <a:txBody>
                    <a:bodyPr/>
                    <a:lstStyle/>
                    <a:p>
                      <a:endParaRPr lang="en-US"/>
                    </a:p>
                  </a:txBody>
                  <a:tcPr/>
                </a:tc>
                <a:tc>
                  <a:txBody>
                    <a:bodyPr/>
                    <a:lstStyle/>
                    <a:p>
                      <a:endParaRPr lang="en-US" dirty="0"/>
                    </a:p>
                  </a:txBody>
                  <a:tcPr/>
                </a:tc>
                <a:extLst>
                  <a:ext uri="{0D108BD9-81ED-4DB2-BD59-A6C34878D82A}">
                    <a16:rowId xmlns:a16="http://schemas.microsoft.com/office/drawing/2014/main" val="3475392108"/>
                  </a:ext>
                </a:extLst>
              </a:tr>
              <a:tr h="646329">
                <a:tc>
                  <a:txBody>
                    <a:bodyPr/>
                    <a:lstStyle/>
                    <a:p>
                      <a:r>
                        <a:rPr lang="en-US" dirty="0"/>
                        <a:t>5.) Determine staff support </a:t>
                      </a:r>
                    </a:p>
                  </a:txBody>
                  <a:tcPr/>
                </a:tc>
                <a:tc>
                  <a:txBody>
                    <a:bodyPr/>
                    <a:lstStyle/>
                    <a:p>
                      <a:endParaRPr lang="en-US" dirty="0"/>
                    </a:p>
                  </a:txBody>
                  <a:tcPr/>
                </a:tc>
                <a:tc>
                  <a:txBody>
                    <a:bodyPr/>
                    <a:lstStyle/>
                    <a:p>
                      <a:endParaRPr lang="en-US"/>
                    </a:p>
                  </a:txBody>
                  <a:tcPr/>
                </a:tc>
                <a:tc>
                  <a:txBody>
                    <a:bodyPr/>
                    <a:lstStyle/>
                    <a:p>
                      <a:endParaRPr lang="en-US"/>
                    </a:p>
                  </a:txBody>
                  <a:tcPr/>
                </a:tc>
                <a:tc>
                  <a:txBody>
                    <a:bodyPr/>
                    <a:lstStyle/>
                    <a:p>
                      <a:endParaRPr lang="en-US" dirty="0"/>
                    </a:p>
                  </a:txBody>
                  <a:tcPr/>
                </a:tc>
                <a:extLst>
                  <a:ext uri="{0D108BD9-81ED-4DB2-BD59-A6C34878D82A}">
                    <a16:rowId xmlns:a16="http://schemas.microsoft.com/office/drawing/2014/main" val="4170386783"/>
                  </a:ext>
                </a:extLst>
              </a:tr>
            </a:tbl>
          </a:graphicData>
        </a:graphic>
      </p:graphicFrame>
    </p:spTree>
    <p:extLst>
      <p:ext uri="{BB962C8B-B14F-4D97-AF65-F5344CB8AC3E}">
        <p14:creationId xmlns:p14="http://schemas.microsoft.com/office/powerpoint/2010/main" val="2691402569"/>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F7815F-E80B-41AD-9E9B-80C1C6D02D34}"/>
              </a:ext>
            </a:extLst>
          </p:cNvPr>
          <p:cNvSpPr>
            <a:spLocks noGrp="1"/>
          </p:cNvSpPr>
          <p:nvPr>
            <p:ph type="title"/>
          </p:nvPr>
        </p:nvSpPr>
        <p:spPr/>
        <p:txBody>
          <a:bodyPr/>
          <a:lstStyle/>
          <a:p>
            <a:endParaRPr lang="en-US" dirty="0"/>
          </a:p>
        </p:txBody>
      </p:sp>
      <p:sp>
        <p:nvSpPr>
          <p:cNvPr id="3" name="Text Placeholder 2">
            <a:extLst>
              <a:ext uri="{FF2B5EF4-FFF2-40B4-BE49-F238E27FC236}">
                <a16:creationId xmlns:a16="http://schemas.microsoft.com/office/drawing/2014/main" id="{D5CA4796-98EE-4C49-8423-A9E11014C39B}"/>
              </a:ext>
            </a:extLst>
          </p:cNvPr>
          <p:cNvSpPr>
            <a:spLocks noGrp="1"/>
          </p:cNvSpPr>
          <p:nvPr>
            <p:ph type="body" idx="1"/>
          </p:nvPr>
        </p:nvSpPr>
        <p:spPr>
          <a:xfrm>
            <a:off x="822960" y="5590539"/>
            <a:ext cx="7711440" cy="734060"/>
          </a:xfrm>
        </p:spPr>
        <p:txBody>
          <a:bodyPr>
            <a:normAutofit fontScale="77500" lnSpcReduction="20000"/>
          </a:bodyPr>
          <a:lstStyle/>
          <a:p>
            <a:r>
              <a:rPr lang="en-US" dirty="0"/>
              <a:t> </a:t>
            </a:r>
          </a:p>
          <a:p>
            <a:r>
              <a:rPr lang="en-US" sz="2800" b="1" dirty="0"/>
              <a:t>Staff training and development </a:t>
            </a:r>
          </a:p>
        </p:txBody>
      </p:sp>
      <p:sp>
        <p:nvSpPr>
          <p:cNvPr id="4" name="Slide Number Placeholder 3">
            <a:extLst>
              <a:ext uri="{FF2B5EF4-FFF2-40B4-BE49-F238E27FC236}">
                <a16:creationId xmlns:a16="http://schemas.microsoft.com/office/drawing/2014/main" id="{6C41EA4B-25ED-43B8-8669-1A86D5575669}"/>
              </a:ext>
            </a:extLst>
          </p:cNvPr>
          <p:cNvSpPr>
            <a:spLocks noGrp="1"/>
          </p:cNvSpPr>
          <p:nvPr>
            <p:ph type="sldNum" sz="quarter" idx="12"/>
          </p:nvPr>
        </p:nvSpPr>
        <p:spPr/>
        <p:txBody>
          <a:bodyPr/>
          <a:lstStyle/>
          <a:p>
            <a:fld id="{EE088E80-DDED-4E0A-A7AA-A3FE6FA3F075}" type="slidenum">
              <a:rPr lang="en-US" smtClean="0"/>
              <a:t>36</a:t>
            </a:fld>
            <a:endParaRPr lang="en-US" dirty="0"/>
          </a:p>
        </p:txBody>
      </p:sp>
      <p:graphicFrame>
        <p:nvGraphicFramePr>
          <p:cNvPr id="5" name="Table 4">
            <a:extLst>
              <a:ext uri="{FF2B5EF4-FFF2-40B4-BE49-F238E27FC236}">
                <a16:creationId xmlns:a16="http://schemas.microsoft.com/office/drawing/2014/main" id="{82D77F06-8B37-4273-B676-5088595BDEF6}"/>
              </a:ext>
            </a:extLst>
          </p:cNvPr>
          <p:cNvGraphicFramePr>
            <a:graphicFrameLocks noGrp="1"/>
          </p:cNvGraphicFramePr>
          <p:nvPr>
            <p:extLst>
              <p:ext uri="{D42A27DB-BD31-4B8C-83A1-F6EECF244321}">
                <p14:modId xmlns:p14="http://schemas.microsoft.com/office/powerpoint/2010/main" val="2718479823"/>
              </p:ext>
            </p:extLst>
          </p:nvPr>
        </p:nvGraphicFramePr>
        <p:xfrm>
          <a:off x="822960" y="758953"/>
          <a:ext cx="7711440" cy="4908861"/>
        </p:xfrm>
        <a:graphic>
          <a:graphicData uri="http://schemas.openxmlformats.org/drawingml/2006/table">
            <a:tbl>
              <a:tblPr firstRow="1" bandRow="1">
                <a:tableStyleId>{5C22544A-7EE6-4342-B048-85BDC9FD1C3A}</a:tableStyleId>
              </a:tblPr>
              <a:tblGrid>
                <a:gridCol w="1542288">
                  <a:extLst>
                    <a:ext uri="{9D8B030D-6E8A-4147-A177-3AD203B41FA5}">
                      <a16:colId xmlns:a16="http://schemas.microsoft.com/office/drawing/2014/main" val="4138020429"/>
                    </a:ext>
                  </a:extLst>
                </a:gridCol>
                <a:gridCol w="1542288">
                  <a:extLst>
                    <a:ext uri="{9D8B030D-6E8A-4147-A177-3AD203B41FA5}">
                      <a16:colId xmlns:a16="http://schemas.microsoft.com/office/drawing/2014/main" val="1721792135"/>
                    </a:ext>
                  </a:extLst>
                </a:gridCol>
                <a:gridCol w="1542288">
                  <a:extLst>
                    <a:ext uri="{9D8B030D-6E8A-4147-A177-3AD203B41FA5}">
                      <a16:colId xmlns:a16="http://schemas.microsoft.com/office/drawing/2014/main" val="1358061041"/>
                    </a:ext>
                  </a:extLst>
                </a:gridCol>
                <a:gridCol w="1542288">
                  <a:extLst>
                    <a:ext uri="{9D8B030D-6E8A-4147-A177-3AD203B41FA5}">
                      <a16:colId xmlns:a16="http://schemas.microsoft.com/office/drawing/2014/main" val="1592372322"/>
                    </a:ext>
                  </a:extLst>
                </a:gridCol>
                <a:gridCol w="1542288">
                  <a:extLst>
                    <a:ext uri="{9D8B030D-6E8A-4147-A177-3AD203B41FA5}">
                      <a16:colId xmlns:a16="http://schemas.microsoft.com/office/drawing/2014/main" val="3784183514"/>
                    </a:ext>
                  </a:extLst>
                </a:gridCol>
              </a:tblGrid>
              <a:tr h="622300">
                <a:tc gridSpan="5">
                  <a:txBody>
                    <a:bodyPr/>
                    <a:lstStyle/>
                    <a:p>
                      <a:r>
                        <a:rPr lang="en-US" dirty="0"/>
                        <a:t>Milestone 2.  Current staff are trained and supported to assume new CB roles</a:t>
                      </a:r>
                    </a:p>
                  </a:txBody>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extLst>
                  <a:ext uri="{0D108BD9-81ED-4DB2-BD59-A6C34878D82A}">
                    <a16:rowId xmlns:a16="http://schemas.microsoft.com/office/drawing/2014/main" val="1102520861"/>
                  </a:ext>
                </a:extLst>
              </a:tr>
              <a:tr h="367732">
                <a:tc>
                  <a:txBody>
                    <a:bodyPr/>
                    <a:lstStyle/>
                    <a:p>
                      <a:r>
                        <a:rPr lang="en-US" dirty="0"/>
                        <a:t>Activity </a:t>
                      </a:r>
                    </a:p>
                  </a:txBody>
                  <a:tcPr/>
                </a:tc>
                <a:tc>
                  <a:txBody>
                    <a:bodyPr/>
                    <a:lstStyle/>
                    <a:p>
                      <a:r>
                        <a:rPr lang="en-US" dirty="0"/>
                        <a:t>Responsible</a:t>
                      </a:r>
                    </a:p>
                  </a:txBody>
                  <a:tcPr/>
                </a:tc>
                <a:tc>
                  <a:txBody>
                    <a:bodyPr/>
                    <a:lstStyle/>
                    <a:p>
                      <a:r>
                        <a:rPr lang="en-US" dirty="0"/>
                        <a:t>Timeframe</a:t>
                      </a:r>
                    </a:p>
                  </a:txBody>
                  <a:tcPr/>
                </a:tc>
                <a:tc>
                  <a:txBody>
                    <a:bodyPr/>
                    <a:lstStyle/>
                    <a:p>
                      <a:r>
                        <a:rPr lang="en-US" dirty="0"/>
                        <a:t>Resources</a:t>
                      </a:r>
                    </a:p>
                  </a:txBody>
                  <a:tcPr/>
                </a:tc>
                <a:tc>
                  <a:txBody>
                    <a:bodyPr/>
                    <a:lstStyle/>
                    <a:p>
                      <a:r>
                        <a:rPr lang="en-US" dirty="0"/>
                        <a:t>Comments </a:t>
                      </a:r>
                    </a:p>
                  </a:txBody>
                  <a:tcPr/>
                </a:tc>
                <a:extLst>
                  <a:ext uri="{0D108BD9-81ED-4DB2-BD59-A6C34878D82A}">
                    <a16:rowId xmlns:a16="http://schemas.microsoft.com/office/drawing/2014/main" val="4077660270"/>
                  </a:ext>
                </a:extLst>
              </a:tr>
              <a:tr h="622300">
                <a:tc>
                  <a:txBody>
                    <a:bodyPr/>
                    <a:lstStyle/>
                    <a:p>
                      <a:r>
                        <a:rPr lang="en-US" dirty="0"/>
                        <a:t>1.) Provide education to staff</a:t>
                      </a:r>
                    </a:p>
                  </a:txBody>
                  <a:tcPr/>
                </a:tc>
                <a:tc>
                  <a:txBody>
                    <a:bodyPr/>
                    <a:lstStyle/>
                    <a:p>
                      <a:endParaRPr lang="en-US" dirty="0"/>
                    </a:p>
                  </a:txBody>
                  <a:tcPr/>
                </a:tc>
                <a:tc>
                  <a:txBody>
                    <a:bodyPr/>
                    <a:lstStyle/>
                    <a:p>
                      <a:endParaRPr lang="en-US" dirty="0"/>
                    </a:p>
                  </a:txBody>
                  <a:tcPr/>
                </a:tc>
                <a:tc>
                  <a:txBody>
                    <a:bodyPr/>
                    <a:lstStyle/>
                    <a:p>
                      <a:endParaRPr lang="en-US"/>
                    </a:p>
                  </a:txBody>
                  <a:tcPr/>
                </a:tc>
                <a:tc>
                  <a:txBody>
                    <a:bodyPr/>
                    <a:lstStyle/>
                    <a:p>
                      <a:endParaRPr lang="en-US" dirty="0"/>
                    </a:p>
                  </a:txBody>
                  <a:tcPr/>
                </a:tc>
                <a:extLst>
                  <a:ext uri="{0D108BD9-81ED-4DB2-BD59-A6C34878D82A}">
                    <a16:rowId xmlns:a16="http://schemas.microsoft.com/office/drawing/2014/main" val="1425110550"/>
                  </a:ext>
                </a:extLst>
              </a:tr>
              <a:tr h="622300">
                <a:tc>
                  <a:txBody>
                    <a:bodyPr/>
                    <a:lstStyle/>
                    <a:p>
                      <a:r>
                        <a:rPr lang="en-US" dirty="0"/>
                        <a:t>2.) Develop/share job des.</a:t>
                      </a:r>
                    </a:p>
                  </a:txBody>
                  <a:tcPr/>
                </a:tc>
                <a:tc>
                  <a:txBody>
                    <a:bodyPr/>
                    <a:lstStyle/>
                    <a:p>
                      <a:endParaRPr lang="en-US" dirty="0"/>
                    </a:p>
                  </a:txBody>
                  <a:tcPr/>
                </a:tc>
                <a:tc>
                  <a:txBody>
                    <a:bodyPr/>
                    <a:lstStyle/>
                    <a:p>
                      <a:endParaRPr lang="en-US" dirty="0"/>
                    </a:p>
                  </a:txBody>
                  <a:tcPr/>
                </a:tc>
                <a:tc>
                  <a:txBody>
                    <a:bodyPr/>
                    <a:lstStyle/>
                    <a:p>
                      <a:endParaRPr lang="en-US"/>
                    </a:p>
                  </a:txBody>
                  <a:tcPr/>
                </a:tc>
                <a:tc>
                  <a:txBody>
                    <a:bodyPr/>
                    <a:lstStyle/>
                    <a:p>
                      <a:endParaRPr lang="en-US" dirty="0"/>
                    </a:p>
                  </a:txBody>
                  <a:tcPr/>
                </a:tc>
                <a:extLst>
                  <a:ext uri="{0D108BD9-81ED-4DB2-BD59-A6C34878D82A}">
                    <a16:rowId xmlns:a16="http://schemas.microsoft.com/office/drawing/2014/main" val="3461156917"/>
                  </a:ext>
                </a:extLst>
              </a:tr>
              <a:tr h="622300">
                <a:tc>
                  <a:txBody>
                    <a:bodyPr/>
                    <a:lstStyle/>
                    <a:p>
                      <a:r>
                        <a:rPr lang="en-US" dirty="0"/>
                        <a:t>2.) ID training for staff </a:t>
                      </a:r>
                    </a:p>
                  </a:txBody>
                  <a:tcPr/>
                </a:tc>
                <a:tc>
                  <a:txBody>
                    <a:bodyPr/>
                    <a:lstStyle/>
                    <a:p>
                      <a:r>
                        <a:rPr lang="en-US" dirty="0"/>
                        <a:t>Management team</a:t>
                      </a:r>
                    </a:p>
                  </a:txBody>
                  <a:tcPr/>
                </a:tc>
                <a:tc>
                  <a:txBody>
                    <a:bodyPr/>
                    <a:lstStyle/>
                    <a:p>
                      <a:endParaRPr lang="en-US" dirty="0"/>
                    </a:p>
                  </a:txBody>
                  <a:tcPr/>
                </a:tc>
                <a:tc>
                  <a:txBody>
                    <a:bodyPr/>
                    <a:lstStyle/>
                    <a:p>
                      <a:endParaRPr lang="en-US"/>
                    </a:p>
                  </a:txBody>
                  <a:tcPr/>
                </a:tc>
                <a:tc>
                  <a:txBody>
                    <a:bodyPr/>
                    <a:lstStyle/>
                    <a:p>
                      <a:endParaRPr lang="en-US" dirty="0"/>
                    </a:p>
                  </a:txBody>
                  <a:tcPr/>
                </a:tc>
                <a:extLst>
                  <a:ext uri="{0D108BD9-81ED-4DB2-BD59-A6C34878D82A}">
                    <a16:rowId xmlns:a16="http://schemas.microsoft.com/office/drawing/2014/main" val="3519695114"/>
                  </a:ext>
                </a:extLst>
              </a:tr>
              <a:tr h="735135">
                <a:tc>
                  <a:txBody>
                    <a:bodyPr/>
                    <a:lstStyle/>
                    <a:p>
                      <a:r>
                        <a:rPr lang="en-US" dirty="0"/>
                        <a:t>3.) Orient to new job des.</a:t>
                      </a:r>
                    </a:p>
                  </a:txBody>
                  <a:tcPr/>
                </a:tc>
                <a:tc>
                  <a:txBody>
                    <a:bodyPr/>
                    <a:lstStyle/>
                    <a:p>
                      <a:r>
                        <a:rPr lang="en-US" dirty="0"/>
                        <a:t>Training coordinator</a:t>
                      </a:r>
                    </a:p>
                  </a:txBody>
                  <a:tcPr/>
                </a:tc>
                <a:tc>
                  <a:txBody>
                    <a:bodyPr/>
                    <a:lstStyle/>
                    <a:p>
                      <a:endParaRPr lang="en-US"/>
                    </a:p>
                  </a:txBody>
                  <a:tcPr/>
                </a:tc>
                <a:tc>
                  <a:txBody>
                    <a:bodyPr/>
                    <a:lstStyle/>
                    <a:p>
                      <a:endParaRPr lang="en-US"/>
                    </a:p>
                  </a:txBody>
                  <a:tcPr/>
                </a:tc>
                <a:tc>
                  <a:txBody>
                    <a:bodyPr/>
                    <a:lstStyle/>
                    <a:p>
                      <a:endParaRPr lang="en-US" dirty="0"/>
                    </a:p>
                  </a:txBody>
                  <a:tcPr/>
                </a:tc>
                <a:extLst>
                  <a:ext uri="{0D108BD9-81ED-4DB2-BD59-A6C34878D82A}">
                    <a16:rowId xmlns:a16="http://schemas.microsoft.com/office/drawing/2014/main" val="3480538001"/>
                  </a:ext>
                </a:extLst>
              </a:tr>
              <a:tr h="714814">
                <a:tc>
                  <a:txBody>
                    <a:bodyPr/>
                    <a:lstStyle/>
                    <a:p>
                      <a:r>
                        <a:rPr lang="en-US" dirty="0"/>
                        <a:t>4.) Determine staff support </a:t>
                      </a:r>
                    </a:p>
                  </a:txBody>
                  <a:tcPr/>
                </a:tc>
                <a:tc>
                  <a:txBody>
                    <a:bodyPr/>
                    <a:lstStyle/>
                    <a:p>
                      <a:r>
                        <a:rPr lang="en-US" dirty="0"/>
                        <a:t>Program director/COO/</a:t>
                      </a:r>
                    </a:p>
                  </a:txBody>
                  <a:tcPr/>
                </a:tc>
                <a:tc>
                  <a:txBody>
                    <a:bodyPr/>
                    <a:lstStyle/>
                    <a:p>
                      <a:endParaRPr lang="en-US"/>
                    </a:p>
                  </a:txBody>
                  <a:tcPr/>
                </a:tc>
                <a:tc>
                  <a:txBody>
                    <a:bodyPr/>
                    <a:lstStyle/>
                    <a:p>
                      <a:endParaRPr lang="en-US"/>
                    </a:p>
                  </a:txBody>
                  <a:tcPr/>
                </a:tc>
                <a:tc>
                  <a:txBody>
                    <a:bodyPr/>
                    <a:lstStyle/>
                    <a:p>
                      <a:endParaRPr lang="en-US" dirty="0"/>
                    </a:p>
                  </a:txBody>
                  <a:tcPr/>
                </a:tc>
                <a:extLst>
                  <a:ext uri="{0D108BD9-81ED-4DB2-BD59-A6C34878D82A}">
                    <a16:rowId xmlns:a16="http://schemas.microsoft.com/office/drawing/2014/main" val="4170386783"/>
                  </a:ext>
                </a:extLst>
              </a:tr>
            </a:tbl>
          </a:graphicData>
        </a:graphic>
      </p:graphicFrame>
    </p:spTree>
    <p:extLst>
      <p:ext uri="{BB962C8B-B14F-4D97-AF65-F5344CB8AC3E}">
        <p14:creationId xmlns:p14="http://schemas.microsoft.com/office/powerpoint/2010/main" val="2893090511"/>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B4A3F5-9048-4E00-BFFF-2B70AE5A190A}"/>
              </a:ext>
            </a:extLst>
          </p:cNvPr>
          <p:cNvSpPr>
            <a:spLocks noGrp="1"/>
          </p:cNvSpPr>
          <p:nvPr>
            <p:ph type="title"/>
          </p:nvPr>
        </p:nvSpPr>
        <p:spPr/>
        <p:txBody>
          <a:bodyPr>
            <a:normAutofit/>
          </a:bodyPr>
          <a:lstStyle/>
          <a:p>
            <a:r>
              <a:rPr lang="en-US" sz="2800" b="1" dirty="0"/>
              <a:t>People with complex challenges can be successfully supported in the community with appropriate planning and adequate resources.</a:t>
            </a:r>
            <a:br>
              <a:rPr lang="en-US" sz="2800" b="1" dirty="0"/>
            </a:br>
            <a:br>
              <a:rPr lang="en-US" sz="2800" b="1" dirty="0"/>
            </a:br>
            <a:br>
              <a:rPr lang="en-US" sz="2800" b="1" dirty="0"/>
            </a:br>
            <a:endParaRPr lang="en-US" sz="2800" b="1" dirty="0"/>
          </a:p>
        </p:txBody>
      </p:sp>
      <p:sp>
        <p:nvSpPr>
          <p:cNvPr id="3" name="Text Placeholder 2">
            <a:extLst>
              <a:ext uri="{FF2B5EF4-FFF2-40B4-BE49-F238E27FC236}">
                <a16:creationId xmlns:a16="http://schemas.microsoft.com/office/drawing/2014/main" id="{1D996670-575A-4C84-AED3-1C59B5BC4993}"/>
              </a:ext>
            </a:extLst>
          </p:cNvPr>
          <p:cNvSpPr>
            <a:spLocks noGrp="1"/>
          </p:cNvSpPr>
          <p:nvPr>
            <p:ph type="body" idx="1"/>
          </p:nvPr>
        </p:nvSpPr>
        <p:spPr/>
        <p:txBody>
          <a:bodyPr/>
          <a:lstStyle/>
          <a:p>
            <a:r>
              <a:rPr lang="en-US" b="1" dirty="0"/>
              <a:t>supporting people with medical and/or behavioral complexities in community settings</a:t>
            </a:r>
          </a:p>
          <a:p>
            <a:endParaRPr lang="en-US" dirty="0"/>
          </a:p>
        </p:txBody>
      </p:sp>
      <p:sp>
        <p:nvSpPr>
          <p:cNvPr id="4" name="Slide Number Placeholder 3">
            <a:extLst>
              <a:ext uri="{FF2B5EF4-FFF2-40B4-BE49-F238E27FC236}">
                <a16:creationId xmlns:a16="http://schemas.microsoft.com/office/drawing/2014/main" id="{B096156F-00C4-4B6A-8AE7-95DD43D23D67}"/>
              </a:ext>
            </a:extLst>
          </p:cNvPr>
          <p:cNvSpPr>
            <a:spLocks noGrp="1"/>
          </p:cNvSpPr>
          <p:nvPr>
            <p:ph type="sldNum" sz="quarter" idx="12"/>
          </p:nvPr>
        </p:nvSpPr>
        <p:spPr/>
        <p:txBody>
          <a:bodyPr/>
          <a:lstStyle/>
          <a:p>
            <a:fld id="{EE088E80-DDED-4E0A-A7AA-A3FE6FA3F075}" type="slidenum">
              <a:rPr lang="en-US" smtClean="0"/>
              <a:t>37</a:t>
            </a:fld>
            <a:endParaRPr lang="en-US" dirty="0"/>
          </a:p>
        </p:txBody>
      </p:sp>
    </p:spTree>
    <p:extLst>
      <p:ext uri="{BB962C8B-B14F-4D97-AF65-F5344CB8AC3E}">
        <p14:creationId xmlns:p14="http://schemas.microsoft.com/office/powerpoint/2010/main" val="2457493378"/>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F7815F-E80B-41AD-9E9B-80C1C6D02D34}"/>
              </a:ext>
            </a:extLst>
          </p:cNvPr>
          <p:cNvSpPr>
            <a:spLocks noGrp="1"/>
          </p:cNvSpPr>
          <p:nvPr>
            <p:ph type="title"/>
          </p:nvPr>
        </p:nvSpPr>
        <p:spPr/>
        <p:txBody>
          <a:bodyPr/>
          <a:lstStyle/>
          <a:p>
            <a:endParaRPr lang="en-US" dirty="0"/>
          </a:p>
        </p:txBody>
      </p:sp>
      <p:sp>
        <p:nvSpPr>
          <p:cNvPr id="3" name="Text Placeholder 2">
            <a:extLst>
              <a:ext uri="{FF2B5EF4-FFF2-40B4-BE49-F238E27FC236}">
                <a16:creationId xmlns:a16="http://schemas.microsoft.com/office/drawing/2014/main" id="{D5CA4796-98EE-4C49-8423-A9E11014C39B}"/>
              </a:ext>
            </a:extLst>
          </p:cNvPr>
          <p:cNvSpPr>
            <a:spLocks noGrp="1"/>
          </p:cNvSpPr>
          <p:nvPr>
            <p:ph type="body" idx="1"/>
          </p:nvPr>
        </p:nvSpPr>
        <p:spPr>
          <a:xfrm>
            <a:off x="822960" y="5336158"/>
            <a:ext cx="7711440" cy="1369442"/>
          </a:xfrm>
        </p:spPr>
        <p:txBody>
          <a:bodyPr>
            <a:normAutofit fontScale="62500" lnSpcReduction="20000"/>
          </a:bodyPr>
          <a:lstStyle/>
          <a:p>
            <a:endParaRPr lang="en-US" dirty="0"/>
          </a:p>
          <a:p>
            <a:r>
              <a:rPr lang="en-US" b="1" dirty="0"/>
              <a:t> </a:t>
            </a:r>
            <a:r>
              <a:rPr lang="en-US" sz="3600" b="1" dirty="0"/>
              <a:t>supporting people with complexities in the community  </a:t>
            </a:r>
          </a:p>
          <a:p>
            <a:r>
              <a:rPr lang="en-US" sz="3600" b="1" dirty="0"/>
              <a:t> </a:t>
            </a:r>
          </a:p>
        </p:txBody>
      </p:sp>
      <p:sp>
        <p:nvSpPr>
          <p:cNvPr id="4" name="Slide Number Placeholder 3">
            <a:extLst>
              <a:ext uri="{FF2B5EF4-FFF2-40B4-BE49-F238E27FC236}">
                <a16:creationId xmlns:a16="http://schemas.microsoft.com/office/drawing/2014/main" id="{6C41EA4B-25ED-43B8-8669-1A86D5575669}"/>
              </a:ext>
            </a:extLst>
          </p:cNvPr>
          <p:cNvSpPr>
            <a:spLocks noGrp="1"/>
          </p:cNvSpPr>
          <p:nvPr>
            <p:ph type="sldNum" sz="quarter" idx="12"/>
          </p:nvPr>
        </p:nvSpPr>
        <p:spPr/>
        <p:txBody>
          <a:bodyPr/>
          <a:lstStyle/>
          <a:p>
            <a:fld id="{EE088E80-DDED-4E0A-A7AA-A3FE6FA3F075}" type="slidenum">
              <a:rPr lang="en-US" smtClean="0"/>
              <a:t>38</a:t>
            </a:fld>
            <a:endParaRPr lang="en-US" dirty="0"/>
          </a:p>
        </p:txBody>
      </p:sp>
      <p:graphicFrame>
        <p:nvGraphicFramePr>
          <p:cNvPr id="5" name="Table 4">
            <a:extLst>
              <a:ext uri="{FF2B5EF4-FFF2-40B4-BE49-F238E27FC236}">
                <a16:creationId xmlns:a16="http://schemas.microsoft.com/office/drawing/2014/main" id="{82D77F06-8B37-4273-B676-5088595BDEF6}"/>
              </a:ext>
            </a:extLst>
          </p:cNvPr>
          <p:cNvGraphicFramePr>
            <a:graphicFrameLocks noGrp="1"/>
          </p:cNvGraphicFramePr>
          <p:nvPr>
            <p:extLst>
              <p:ext uri="{D42A27DB-BD31-4B8C-83A1-F6EECF244321}">
                <p14:modId xmlns:p14="http://schemas.microsoft.com/office/powerpoint/2010/main" val="3026178215"/>
              </p:ext>
            </p:extLst>
          </p:nvPr>
        </p:nvGraphicFramePr>
        <p:xfrm>
          <a:off x="822960" y="758953"/>
          <a:ext cx="7711440" cy="4801515"/>
        </p:xfrm>
        <a:graphic>
          <a:graphicData uri="http://schemas.openxmlformats.org/drawingml/2006/table">
            <a:tbl>
              <a:tblPr firstRow="1" bandRow="1">
                <a:tableStyleId>{5C22544A-7EE6-4342-B048-85BDC9FD1C3A}</a:tableStyleId>
              </a:tblPr>
              <a:tblGrid>
                <a:gridCol w="1691640">
                  <a:extLst>
                    <a:ext uri="{9D8B030D-6E8A-4147-A177-3AD203B41FA5}">
                      <a16:colId xmlns:a16="http://schemas.microsoft.com/office/drawing/2014/main" val="4138020429"/>
                    </a:ext>
                  </a:extLst>
                </a:gridCol>
                <a:gridCol w="1752600">
                  <a:extLst>
                    <a:ext uri="{9D8B030D-6E8A-4147-A177-3AD203B41FA5}">
                      <a16:colId xmlns:a16="http://schemas.microsoft.com/office/drawing/2014/main" val="1721792135"/>
                    </a:ext>
                  </a:extLst>
                </a:gridCol>
                <a:gridCol w="1182624">
                  <a:extLst>
                    <a:ext uri="{9D8B030D-6E8A-4147-A177-3AD203B41FA5}">
                      <a16:colId xmlns:a16="http://schemas.microsoft.com/office/drawing/2014/main" val="1358061041"/>
                    </a:ext>
                  </a:extLst>
                </a:gridCol>
                <a:gridCol w="1542288">
                  <a:extLst>
                    <a:ext uri="{9D8B030D-6E8A-4147-A177-3AD203B41FA5}">
                      <a16:colId xmlns:a16="http://schemas.microsoft.com/office/drawing/2014/main" val="1592372322"/>
                    </a:ext>
                  </a:extLst>
                </a:gridCol>
                <a:gridCol w="1542288">
                  <a:extLst>
                    <a:ext uri="{9D8B030D-6E8A-4147-A177-3AD203B41FA5}">
                      <a16:colId xmlns:a16="http://schemas.microsoft.com/office/drawing/2014/main" val="3784183514"/>
                    </a:ext>
                  </a:extLst>
                </a:gridCol>
              </a:tblGrid>
              <a:tr h="612148">
                <a:tc gridSpan="5">
                  <a:txBody>
                    <a:bodyPr/>
                    <a:lstStyle/>
                    <a:p>
                      <a:r>
                        <a:rPr lang="en-US" dirty="0"/>
                        <a:t>Milestone 1.   Develop strategies to support people with medical and behavioral complexities</a:t>
                      </a:r>
                    </a:p>
                  </a:txBody>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extLst>
                  <a:ext uri="{0D108BD9-81ED-4DB2-BD59-A6C34878D82A}">
                    <a16:rowId xmlns:a16="http://schemas.microsoft.com/office/drawing/2014/main" val="1102520861"/>
                  </a:ext>
                </a:extLst>
              </a:tr>
              <a:tr h="612148">
                <a:tc>
                  <a:txBody>
                    <a:bodyPr/>
                    <a:lstStyle/>
                    <a:p>
                      <a:r>
                        <a:rPr lang="en-US" dirty="0"/>
                        <a:t>Activity </a:t>
                      </a:r>
                    </a:p>
                  </a:txBody>
                  <a:tcPr/>
                </a:tc>
                <a:tc>
                  <a:txBody>
                    <a:bodyPr/>
                    <a:lstStyle/>
                    <a:p>
                      <a:r>
                        <a:rPr lang="en-US" dirty="0"/>
                        <a:t>Responsible</a:t>
                      </a:r>
                    </a:p>
                  </a:txBody>
                  <a:tcPr/>
                </a:tc>
                <a:tc>
                  <a:txBody>
                    <a:bodyPr/>
                    <a:lstStyle/>
                    <a:p>
                      <a:r>
                        <a:rPr lang="en-US" dirty="0"/>
                        <a:t>Timeframe</a:t>
                      </a:r>
                    </a:p>
                  </a:txBody>
                  <a:tcPr/>
                </a:tc>
                <a:tc>
                  <a:txBody>
                    <a:bodyPr/>
                    <a:lstStyle/>
                    <a:p>
                      <a:r>
                        <a:rPr lang="en-US" dirty="0"/>
                        <a:t>Resources</a:t>
                      </a:r>
                    </a:p>
                  </a:txBody>
                  <a:tcPr/>
                </a:tc>
                <a:tc>
                  <a:txBody>
                    <a:bodyPr/>
                    <a:lstStyle/>
                    <a:p>
                      <a:r>
                        <a:rPr lang="en-US" dirty="0"/>
                        <a:t>Comments </a:t>
                      </a:r>
                    </a:p>
                  </a:txBody>
                  <a:tcPr/>
                </a:tc>
                <a:extLst>
                  <a:ext uri="{0D108BD9-81ED-4DB2-BD59-A6C34878D82A}">
                    <a16:rowId xmlns:a16="http://schemas.microsoft.com/office/drawing/2014/main" val="4077660270"/>
                  </a:ext>
                </a:extLst>
              </a:tr>
              <a:tr h="612148">
                <a:tc>
                  <a:txBody>
                    <a:bodyPr/>
                    <a:lstStyle/>
                    <a:p>
                      <a:r>
                        <a:rPr lang="en-US" dirty="0"/>
                        <a:t>1.) Begin with a PCP process</a:t>
                      </a:r>
                    </a:p>
                  </a:txBody>
                  <a:tcPr/>
                </a:tc>
                <a:tc>
                  <a:txBody>
                    <a:bodyPr/>
                    <a:lstStyle/>
                    <a:p>
                      <a:r>
                        <a:rPr lang="en-US" dirty="0"/>
                        <a:t>Case coordinator</a:t>
                      </a:r>
                    </a:p>
                  </a:txBody>
                  <a:tcPr/>
                </a:tc>
                <a:tc>
                  <a:txBody>
                    <a:bodyPr/>
                    <a:lstStyle/>
                    <a:p>
                      <a:endParaRPr lang="en-US" dirty="0"/>
                    </a:p>
                  </a:txBody>
                  <a:tcPr/>
                </a:tc>
                <a:tc>
                  <a:txBody>
                    <a:bodyPr/>
                    <a:lstStyle/>
                    <a:p>
                      <a:endParaRPr lang="en-US"/>
                    </a:p>
                  </a:txBody>
                  <a:tcPr/>
                </a:tc>
                <a:tc>
                  <a:txBody>
                    <a:bodyPr/>
                    <a:lstStyle/>
                    <a:p>
                      <a:endParaRPr lang="en-US" dirty="0"/>
                    </a:p>
                  </a:txBody>
                  <a:tcPr/>
                </a:tc>
                <a:extLst>
                  <a:ext uri="{0D108BD9-81ED-4DB2-BD59-A6C34878D82A}">
                    <a16:rowId xmlns:a16="http://schemas.microsoft.com/office/drawing/2014/main" val="1425110550"/>
                  </a:ext>
                </a:extLst>
              </a:tr>
              <a:tr h="747065">
                <a:tc>
                  <a:txBody>
                    <a:bodyPr/>
                    <a:lstStyle/>
                    <a:p>
                      <a:r>
                        <a:rPr lang="en-US" dirty="0"/>
                        <a:t>2.) Identify  challenges </a:t>
                      </a:r>
                    </a:p>
                  </a:txBody>
                  <a:tcPr/>
                </a:tc>
                <a:tc>
                  <a:txBody>
                    <a:bodyPr/>
                    <a:lstStyle/>
                    <a:p>
                      <a:r>
                        <a:rPr lang="en-US" dirty="0"/>
                        <a:t>PCP team</a:t>
                      </a:r>
                    </a:p>
                  </a:txBody>
                  <a:tcPr/>
                </a:tc>
                <a:tc>
                  <a:txBody>
                    <a:bodyPr/>
                    <a:lstStyle/>
                    <a:p>
                      <a:endParaRPr lang="en-US" dirty="0"/>
                    </a:p>
                  </a:txBody>
                  <a:tcPr/>
                </a:tc>
                <a:tc>
                  <a:txBody>
                    <a:bodyPr/>
                    <a:lstStyle/>
                    <a:p>
                      <a:endParaRPr lang="en-US"/>
                    </a:p>
                  </a:txBody>
                  <a:tcPr/>
                </a:tc>
                <a:tc>
                  <a:txBody>
                    <a:bodyPr/>
                    <a:lstStyle/>
                    <a:p>
                      <a:endParaRPr lang="en-US" dirty="0"/>
                    </a:p>
                  </a:txBody>
                  <a:tcPr/>
                </a:tc>
                <a:extLst>
                  <a:ext uri="{0D108BD9-81ED-4DB2-BD59-A6C34878D82A}">
                    <a16:rowId xmlns:a16="http://schemas.microsoft.com/office/drawing/2014/main" val="3519695114"/>
                  </a:ext>
                </a:extLst>
              </a:tr>
              <a:tr h="612148">
                <a:tc>
                  <a:txBody>
                    <a:bodyPr/>
                    <a:lstStyle/>
                    <a:p>
                      <a:r>
                        <a:rPr lang="en-US" dirty="0"/>
                        <a:t>3.) Develop </a:t>
                      </a:r>
                      <a:r>
                        <a:rPr lang="en-US" dirty="0" err="1"/>
                        <a:t>ind.</a:t>
                      </a:r>
                      <a:r>
                        <a:rPr lang="en-US" dirty="0"/>
                        <a:t> strategies </a:t>
                      </a:r>
                    </a:p>
                  </a:txBody>
                  <a:tcPr/>
                </a:tc>
                <a:tc>
                  <a:txBody>
                    <a:bodyPr/>
                    <a:lstStyle/>
                    <a:p>
                      <a:r>
                        <a:rPr lang="en-US" dirty="0"/>
                        <a:t>PCP team/staff</a:t>
                      </a:r>
                    </a:p>
                  </a:txBody>
                  <a:tcPr/>
                </a:tc>
                <a:tc>
                  <a:txBody>
                    <a:bodyPr/>
                    <a:lstStyle/>
                    <a:p>
                      <a:endParaRPr lang="en-US" dirty="0"/>
                    </a:p>
                  </a:txBody>
                  <a:tcPr/>
                </a:tc>
                <a:tc>
                  <a:txBody>
                    <a:bodyPr/>
                    <a:lstStyle/>
                    <a:p>
                      <a:endParaRPr lang="en-US"/>
                    </a:p>
                  </a:txBody>
                  <a:tcPr/>
                </a:tc>
                <a:tc>
                  <a:txBody>
                    <a:bodyPr/>
                    <a:lstStyle/>
                    <a:p>
                      <a:endParaRPr lang="en-US" dirty="0"/>
                    </a:p>
                  </a:txBody>
                  <a:tcPr/>
                </a:tc>
                <a:extLst>
                  <a:ext uri="{0D108BD9-81ED-4DB2-BD59-A6C34878D82A}">
                    <a16:rowId xmlns:a16="http://schemas.microsoft.com/office/drawing/2014/main" val="3480538001"/>
                  </a:ext>
                </a:extLst>
              </a:tr>
              <a:tr h="747065">
                <a:tc>
                  <a:txBody>
                    <a:bodyPr/>
                    <a:lstStyle/>
                    <a:p>
                      <a:r>
                        <a:rPr lang="en-US" dirty="0"/>
                        <a:t>4.) Pilot strategies </a:t>
                      </a:r>
                    </a:p>
                  </a:txBody>
                  <a:tcPr/>
                </a:tc>
                <a:tc>
                  <a:txBody>
                    <a:bodyPr/>
                    <a:lstStyle/>
                    <a:p>
                      <a:r>
                        <a:rPr lang="en-US" dirty="0"/>
                        <a:t>Staff w/ man. support</a:t>
                      </a:r>
                    </a:p>
                  </a:txBody>
                  <a:tcPr/>
                </a:tc>
                <a:tc>
                  <a:txBody>
                    <a:bodyPr/>
                    <a:lstStyle/>
                    <a:p>
                      <a:endParaRPr lang="en-US"/>
                    </a:p>
                  </a:txBody>
                  <a:tcPr/>
                </a:tc>
                <a:tc>
                  <a:txBody>
                    <a:bodyPr/>
                    <a:lstStyle/>
                    <a:p>
                      <a:endParaRPr lang="en-US"/>
                    </a:p>
                  </a:txBody>
                  <a:tcPr/>
                </a:tc>
                <a:tc>
                  <a:txBody>
                    <a:bodyPr/>
                    <a:lstStyle/>
                    <a:p>
                      <a:endParaRPr lang="en-US" dirty="0"/>
                    </a:p>
                  </a:txBody>
                  <a:tcPr/>
                </a:tc>
                <a:extLst>
                  <a:ext uri="{0D108BD9-81ED-4DB2-BD59-A6C34878D82A}">
                    <a16:rowId xmlns:a16="http://schemas.microsoft.com/office/drawing/2014/main" val="302699489"/>
                  </a:ext>
                </a:extLst>
              </a:tr>
              <a:tr h="747065">
                <a:tc>
                  <a:txBody>
                    <a:bodyPr/>
                    <a:lstStyle/>
                    <a:p>
                      <a:r>
                        <a:rPr lang="en-US" dirty="0"/>
                        <a:t>5.) Determine funding </a:t>
                      </a:r>
                    </a:p>
                  </a:txBody>
                  <a:tcPr/>
                </a:tc>
                <a:tc>
                  <a:txBody>
                    <a:bodyPr/>
                    <a:lstStyle/>
                    <a:p>
                      <a:r>
                        <a:rPr lang="en-US" dirty="0"/>
                        <a:t>Program director/CFO</a:t>
                      </a:r>
                    </a:p>
                  </a:txBody>
                  <a:tcPr/>
                </a:tc>
                <a:tc>
                  <a:txBody>
                    <a:bodyPr/>
                    <a:lstStyle/>
                    <a:p>
                      <a:endParaRPr lang="en-US"/>
                    </a:p>
                  </a:txBody>
                  <a:tcPr/>
                </a:tc>
                <a:tc>
                  <a:txBody>
                    <a:bodyPr/>
                    <a:lstStyle/>
                    <a:p>
                      <a:endParaRPr lang="en-US"/>
                    </a:p>
                  </a:txBody>
                  <a:tcPr/>
                </a:tc>
                <a:tc>
                  <a:txBody>
                    <a:bodyPr/>
                    <a:lstStyle/>
                    <a:p>
                      <a:endParaRPr lang="en-US" dirty="0"/>
                    </a:p>
                  </a:txBody>
                  <a:tcPr/>
                </a:tc>
                <a:extLst>
                  <a:ext uri="{0D108BD9-81ED-4DB2-BD59-A6C34878D82A}">
                    <a16:rowId xmlns:a16="http://schemas.microsoft.com/office/drawing/2014/main" val="4170386783"/>
                  </a:ext>
                </a:extLst>
              </a:tr>
            </a:tbl>
          </a:graphicData>
        </a:graphic>
      </p:graphicFrame>
    </p:spTree>
    <p:extLst>
      <p:ext uri="{BB962C8B-B14F-4D97-AF65-F5344CB8AC3E}">
        <p14:creationId xmlns:p14="http://schemas.microsoft.com/office/powerpoint/2010/main" val="2460913609"/>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1E474B-3DE5-409A-86E0-0D7C04392F94}"/>
              </a:ext>
            </a:extLst>
          </p:cNvPr>
          <p:cNvSpPr>
            <a:spLocks noGrp="1"/>
          </p:cNvSpPr>
          <p:nvPr>
            <p:ph type="title"/>
          </p:nvPr>
        </p:nvSpPr>
        <p:spPr/>
        <p:txBody>
          <a:bodyPr>
            <a:normAutofit/>
          </a:bodyPr>
          <a:lstStyle/>
          <a:p>
            <a:r>
              <a:rPr lang="en-US" sz="3600" b="1" dirty="0"/>
              <a:t>Even the best quality agencies cannot succeed if they are not financially viable.  </a:t>
            </a:r>
            <a:br>
              <a:rPr lang="en-US" sz="3600" b="1" dirty="0"/>
            </a:br>
            <a:r>
              <a:rPr lang="en-US" sz="3600" b="1" dirty="0"/>
              <a:t>Financial analysis is necessary throughout the transformation process.</a:t>
            </a:r>
            <a:br>
              <a:rPr lang="en-US" sz="3600" b="1" dirty="0"/>
            </a:br>
            <a:endParaRPr lang="en-US" sz="3600" b="1" dirty="0"/>
          </a:p>
        </p:txBody>
      </p:sp>
      <p:sp>
        <p:nvSpPr>
          <p:cNvPr id="3" name="Text Placeholder 2">
            <a:extLst>
              <a:ext uri="{FF2B5EF4-FFF2-40B4-BE49-F238E27FC236}">
                <a16:creationId xmlns:a16="http://schemas.microsoft.com/office/drawing/2014/main" id="{7A91DD76-136F-448A-B7CB-0FBC2F9EA4EA}"/>
              </a:ext>
            </a:extLst>
          </p:cNvPr>
          <p:cNvSpPr>
            <a:spLocks noGrp="1"/>
          </p:cNvSpPr>
          <p:nvPr>
            <p:ph type="body" idx="1"/>
          </p:nvPr>
        </p:nvSpPr>
        <p:spPr/>
        <p:txBody>
          <a:bodyPr/>
          <a:lstStyle/>
          <a:p>
            <a:endParaRPr lang="en-US" dirty="0"/>
          </a:p>
          <a:p>
            <a:r>
              <a:rPr lang="en-US" b="1" dirty="0"/>
              <a:t>Financial stability and sustainability</a:t>
            </a:r>
          </a:p>
        </p:txBody>
      </p:sp>
      <p:sp>
        <p:nvSpPr>
          <p:cNvPr id="4" name="Slide Number Placeholder 3">
            <a:extLst>
              <a:ext uri="{FF2B5EF4-FFF2-40B4-BE49-F238E27FC236}">
                <a16:creationId xmlns:a16="http://schemas.microsoft.com/office/drawing/2014/main" id="{70F37845-61B5-4EF6-ADFE-0C0D7069C32B}"/>
              </a:ext>
            </a:extLst>
          </p:cNvPr>
          <p:cNvSpPr>
            <a:spLocks noGrp="1"/>
          </p:cNvSpPr>
          <p:nvPr>
            <p:ph type="sldNum" sz="quarter" idx="12"/>
          </p:nvPr>
        </p:nvSpPr>
        <p:spPr/>
        <p:txBody>
          <a:bodyPr/>
          <a:lstStyle/>
          <a:p>
            <a:fld id="{EE088E80-DDED-4E0A-A7AA-A3FE6FA3F075}" type="slidenum">
              <a:rPr lang="en-US" smtClean="0"/>
              <a:t>39</a:t>
            </a:fld>
            <a:endParaRPr lang="en-US" dirty="0"/>
          </a:p>
        </p:txBody>
      </p:sp>
    </p:spTree>
    <p:extLst>
      <p:ext uri="{BB962C8B-B14F-4D97-AF65-F5344CB8AC3E}">
        <p14:creationId xmlns:p14="http://schemas.microsoft.com/office/powerpoint/2010/main" val="178817297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22960" y="533400"/>
            <a:ext cx="7543800" cy="3791712"/>
          </a:xfrm>
        </p:spPr>
        <p:txBody>
          <a:bodyPr>
            <a:normAutofit fontScale="90000"/>
          </a:bodyPr>
          <a:lstStyle/>
          <a:p>
            <a:pPr algn="ctr"/>
            <a:br>
              <a:rPr lang="en-US" sz="2400" dirty="0"/>
            </a:br>
            <a:br>
              <a:rPr lang="en-US" sz="2400" dirty="0"/>
            </a:br>
            <a:br>
              <a:rPr lang="en-US" sz="2400" dirty="0"/>
            </a:br>
            <a:br>
              <a:rPr lang="en-US" sz="2400" dirty="0"/>
            </a:br>
            <a:br>
              <a:rPr lang="en-US" sz="2400" dirty="0"/>
            </a:br>
            <a:r>
              <a:rPr lang="en-US" sz="3600" dirty="0"/>
              <a:t>Note areas of strength </a:t>
            </a:r>
            <a:br>
              <a:rPr lang="en-US" sz="3600" dirty="0"/>
            </a:br>
            <a:br>
              <a:rPr lang="en-US" sz="3600" dirty="0"/>
            </a:br>
            <a:r>
              <a:rPr lang="en-US" sz="3600" dirty="0"/>
              <a:t>Note areas to be strengthened </a:t>
            </a:r>
            <a:br>
              <a:rPr lang="en-US" sz="3600" dirty="0"/>
            </a:br>
            <a:br>
              <a:rPr lang="en-US" sz="3600" dirty="0"/>
            </a:br>
            <a:r>
              <a:rPr lang="en-US" sz="3600" dirty="0"/>
              <a:t>Create lists of each to be addressed in the findings </a:t>
            </a:r>
            <a:br>
              <a:rPr lang="en-US" sz="3600" dirty="0"/>
            </a:br>
            <a:br>
              <a:rPr lang="en-US" sz="3600" dirty="0"/>
            </a:br>
            <a:r>
              <a:rPr lang="en-US" sz="3600" dirty="0"/>
              <a:t>Identify additional materials to be reviewed (financials, tables of organization, etc.)</a:t>
            </a:r>
            <a:endParaRPr lang="en-US" sz="2400" dirty="0"/>
          </a:p>
        </p:txBody>
      </p:sp>
      <p:sp>
        <p:nvSpPr>
          <p:cNvPr id="3" name="Text Placeholder 2"/>
          <p:cNvSpPr>
            <a:spLocks noGrp="1"/>
          </p:cNvSpPr>
          <p:nvPr>
            <p:ph type="body" idx="1"/>
          </p:nvPr>
        </p:nvSpPr>
        <p:spPr/>
        <p:txBody>
          <a:bodyPr/>
          <a:lstStyle/>
          <a:p>
            <a:endParaRPr lang="en-US" dirty="0"/>
          </a:p>
          <a:p>
            <a:r>
              <a:rPr lang="en-US" sz="3600" b="1" dirty="0">
                <a:latin typeface="+mn-lt"/>
              </a:rPr>
              <a:t>Reviewing the assessments</a:t>
            </a:r>
          </a:p>
        </p:txBody>
      </p:sp>
      <p:sp>
        <p:nvSpPr>
          <p:cNvPr id="4" name="Slide Number Placeholder 3"/>
          <p:cNvSpPr>
            <a:spLocks noGrp="1"/>
          </p:cNvSpPr>
          <p:nvPr>
            <p:ph type="sldNum" sz="quarter" idx="12"/>
          </p:nvPr>
        </p:nvSpPr>
        <p:spPr/>
        <p:txBody>
          <a:bodyPr/>
          <a:lstStyle/>
          <a:p>
            <a:fld id="{EE088E80-DDED-4E0A-A7AA-A3FE6FA3F075}" type="slidenum">
              <a:rPr lang="en-US" smtClean="0"/>
              <a:t>4</a:t>
            </a:fld>
            <a:endParaRPr lang="en-US" dirty="0"/>
          </a:p>
        </p:txBody>
      </p:sp>
    </p:spTree>
    <p:extLst>
      <p:ext uri="{BB962C8B-B14F-4D97-AF65-F5344CB8AC3E}">
        <p14:creationId xmlns:p14="http://schemas.microsoft.com/office/powerpoint/2010/main" val="2956979278"/>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F7815F-E80B-41AD-9E9B-80C1C6D02D34}"/>
              </a:ext>
            </a:extLst>
          </p:cNvPr>
          <p:cNvSpPr>
            <a:spLocks noGrp="1"/>
          </p:cNvSpPr>
          <p:nvPr>
            <p:ph type="title"/>
          </p:nvPr>
        </p:nvSpPr>
        <p:spPr/>
        <p:txBody>
          <a:bodyPr/>
          <a:lstStyle/>
          <a:p>
            <a:endParaRPr lang="en-US" dirty="0"/>
          </a:p>
        </p:txBody>
      </p:sp>
      <p:sp>
        <p:nvSpPr>
          <p:cNvPr id="3" name="Text Placeholder 2">
            <a:extLst>
              <a:ext uri="{FF2B5EF4-FFF2-40B4-BE49-F238E27FC236}">
                <a16:creationId xmlns:a16="http://schemas.microsoft.com/office/drawing/2014/main" id="{D5CA4796-98EE-4C49-8423-A9E11014C39B}"/>
              </a:ext>
            </a:extLst>
          </p:cNvPr>
          <p:cNvSpPr>
            <a:spLocks noGrp="1"/>
          </p:cNvSpPr>
          <p:nvPr>
            <p:ph type="body" idx="1"/>
          </p:nvPr>
        </p:nvSpPr>
        <p:spPr>
          <a:xfrm>
            <a:off x="822960" y="5715000"/>
            <a:ext cx="7711440" cy="990600"/>
          </a:xfrm>
        </p:spPr>
        <p:txBody>
          <a:bodyPr>
            <a:normAutofit/>
          </a:bodyPr>
          <a:lstStyle/>
          <a:p>
            <a:r>
              <a:rPr lang="en-US" b="1" dirty="0"/>
              <a:t>Financial stability and sustainability</a:t>
            </a:r>
            <a:endParaRPr lang="en-US" sz="3600" b="1" dirty="0"/>
          </a:p>
        </p:txBody>
      </p:sp>
      <p:sp>
        <p:nvSpPr>
          <p:cNvPr id="4" name="Slide Number Placeholder 3">
            <a:extLst>
              <a:ext uri="{FF2B5EF4-FFF2-40B4-BE49-F238E27FC236}">
                <a16:creationId xmlns:a16="http://schemas.microsoft.com/office/drawing/2014/main" id="{6C41EA4B-25ED-43B8-8669-1A86D5575669}"/>
              </a:ext>
            </a:extLst>
          </p:cNvPr>
          <p:cNvSpPr>
            <a:spLocks noGrp="1"/>
          </p:cNvSpPr>
          <p:nvPr>
            <p:ph type="sldNum" sz="quarter" idx="12"/>
          </p:nvPr>
        </p:nvSpPr>
        <p:spPr/>
        <p:txBody>
          <a:bodyPr/>
          <a:lstStyle/>
          <a:p>
            <a:fld id="{EE088E80-DDED-4E0A-A7AA-A3FE6FA3F075}" type="slidenum">
              <a:rPr lang="en-US" smtClean="0"/>
              <a:t>40</a:t>
            </a:fld>
            <a:endParaRPr lang="en-US" dirty="0"/>
          </a:p>
        </p:txBody>
      </p:sp>
      <p:graphicFrame>
        <p:nvGraphicFramePr>
          <p:cNvPr id="5" name="Table 4">
            <a:extLst>
              <a:ext uri="{FF2B5EF4-FFF2-40B4-BE49-F238E27FC236}">
                <a16:creationId xmlns:a16="http://schemas.microsoft.com/office/drawing/2014/main" id="{82D77F06-8B37-4273-B676-5088595BDEF6}"/>
              </a:ext>
            </a:extLst>
          </p:cNvPr>
          <p:cNvGraphicFramePr>
            <a:graphicFrameLocks noGrp="1"/>
          </p:cNvGraphicFramePr>
          <p:nvPr>
            <p:extLst>
              <p:ext uri="{D42A27DB-BD31-4B8C-83A1-F6EECF244321}">
                <p14:modId xmlns:p14="http://schemas.microsoft.com/office/powerpoint/2010/main" val="1445796184"/>
              </p:ext>
            </p:extLst>
          </p:nvPr>
        </p:nvGraphicFramePr>
        <p:xfrm>
          <a:off x="822960" y="758953"/>
          <a:ext cx="7711440" cy="4737145"/>
        </p:xfrm>
        <a:graphic>
          <a:graphicData uri="http://schemas.openxmlformats.org/drawingml/2006/table">
            <a:tbl>
              <a:tblPr firstRow="1" bandRow="1">
                <a:tableStyleId>{5C22544A-7EE6-4342-B048-85BDC9FD1C3A}</a:tableStyleId>
              </a:tblPr>
              <a:tblGrid>
                <a:gridCol w="1996440">
                  <a:extLst>
                    <a:ext uri="{9D8B030D-6E8A-4147-A177-3AD203B41FA5}">
                      <a16:colId xmlns:a16="http://schemas.microsoft.com/office/drawing/2014/main" val="4138020429"/>
                    </a:ext>
                  </a:extLst>
                </a:gridCol>
                <a:gridCol w="1524000">
                  <a:extLst>
                    <a:ext uri="{9D8B030D-6E8A-4147-A177-3AD203B41FA5}">
                      <a16:colId xmlns:a16="http://schemas.microsoft.com/office/drawing/2014/main" val="1721792135"/>
                    </a:ext>
                  </a:extLst>
                </a:gridCol>
                <a:gridCol w="1371600">
                  <a:extLst>
                    <a:ext uri="{9D8B030D-6E8A-4147-A177-3AD203B41FA5}">
                      <a16:colId xmlns:a16="http://schemas.microsoft.com/office/drawing/2014/main" val="1358061041"/>
                    </a:ext>
                  </a:extLst>
                </a:gridCol>
                <a:gridCol w="1277112">
                  <a:extLst>
                    <a:ext uri="{9D8B030D-6E8A-4147-A177-3AD203B41FA5}">
                      <a16:colId xmlns:a16="http://schemas.microsoft.com/office/drawing/2014/main" val="1592372322"/>
                    </a:ext>
                  </a:extLst>
                </a:gridCol>
                <a:gridCol w="1542288">
                  <a:extLst>
                    <a:ext uri="{9D8B030D-6E8A-4147-A177-3AD203B41FA5}">
                      <a16:colId xmlns:a16="http://schemas.microsoft.com/office/drawing/2014/main" val="3784183514"/>
                    </a:ext>
                  </a:extLst>
                </a:gridCol>
              </a:tblGrid>
              <a:tr h="586610">
                <a:tc gridSpan="5">
                  <a:txBody>
                    <a:bodyPr/>
                    <a:lstStyle/>
                    <a:p>
                      <a:r>
                        <a:rPr lang="en-US" dirty="0"/>
                        <a:t>Milestone 1.   Develop strategies to evaluate financial performance of CIE and CB pre-employment services</a:t>
                      </a:r>
                    </a:p>
                  </a:txBody>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extLst>
                  <a:ext uri="{0D108BD9-81ED-4DB2-BD59-A6C34878D82A}">
                    <a16:rowId xmlns:a16="http://schemas.microsoft.com/office/drawing/2014/main" val="1102520861"/>
                  </a:ext>
                </a:extLst>
              </a:tr>
              <a:tr h="424411">
                <a:tc>
                  <a:txBody>
                    <a:bodyPr/>
                    <a:lstStyle/>
                    <a:p>
                      <a:r>
                        <a:rPr lang="en-US" dirty="0"/>
                        <a:t>Activity </a:t>
                      </a:r>
                    </a:p>
                  </a:txBody>
                  <a:tcPr/>
                </a:tc>
                <a:tc>
                  <a:txBody>
                    <a:bodyPr/>
                    <a:lstStyle/>
                    <a:p>
                      <a:r>
                        <a:rPr lang="en-US" dirty="0"/>
                        <a:t>Responsible</a:t>
                      </a:r>
                    </a:p>
                  </a:txBody>
                  <a:tcPr/>
                </a:tc>
                <a:tc>
                  <a:txBody>
                    <a:bodyPr/>
                    <a:lstStyle/>
                    <a:p>
                      <a:r>
                        <a:rPr lang="en-US" dirty="0"/>
                        <a:t>Timeframe</a:t>
                      </a:r>
                    </a:p>
                  </a:txBody>
                  <a:tcPr/>
                </a:tc>
                <a:tc>
                  <a:txBody>
                    <a:bodyPr/>
                    <a:lstStyle/>
                    <a:p>
                      <a:r>
                        <a:rPr lang="en-US" dirty="0"/>
                        <a:t>Resources</a:t>
                      </a:r>
                    </a:p>
                  </a:txBody>
                  <a:tcPr/>
                </a:tc>
                <a:tc>
                  <a:txBody>
                    <a:bodyPr/>
                    <a:lstStyle/>
                    <a:p>
                      <a:r>
                        <a:rPr lang="en-US" dirty="0"/>
                        <a:t>Comments </a:t>
                      </a:r>
                    </a:p>
                  </a:txBody>
                  <a:tcPr/>
                </a:tc>
                <a:extLst>
                  <a:ext uri="{0D108BD9-81ED-4DB2-BD59-A6C34878D82A}">
                    <a16:rowId xmlns:a16="http://schemas.microsoft.com/office/drawing/2014/main" val="4077660270"/>
                  </a:ext>
                </a:extLst>
              </a:tr>
              <a:tr h="630052">
                <a:tc>
                  <a:txBody>
                    <a:bodyPr/>
                    <a:lstStyle/>
                    <a:p>
                      <a:r>
                        <a:rPr lang="en-US" dirty="0"/>
                        <a:t>1.) Determine </a:t>
                      </a:r>
                      <a:r>
                        <a:rPr lang="en-US" dirty="0" err="1"/>
                        <a:t>eval</a:t>
                      </a:r>
                      <a:r>
                        <a:rPr lang="en-US" dirty="0"/>
                        <a:t> team</a:t>
                      </a:r>
                    </a:p>
                  </a:txBody>
                  <a:tcPr/>
                </a:tc>
                <a:tc>
                  <a:txBody>
                    <a:bodyPr/>
                    <a:lstStyle/>
                    <a:p>
                      <a:r>
                        <a:rPr lang="en-US" dirty="0"/>
                        <a:t>Management team</a:t>
                      </a:r>
                    </a:p>
                  </a:txBody>
                  <a:tcPr/>
                </a:tc>
                <a:tc>
                  <a:txBody>
                    <a:bodyPr/>
                    <a:lstStyle/>
                    <a:p>
                      <a:endParaRPr lang="en-US" dirty="0"/>
                    </a:p>
                  </a:txBody>
                  <a:tcPr/>
                </a:tc>
                <a:tc>
                  <a:txBody>
                    <a:bodyPr/>
                    <a:lstStyle/>
                    <a:p>
                      <a:endParaRPr lang="en-US"/>
                    </a:p>
                  </a:txBody>
                  <a:tcPr/>
                </a:tc>
                <a:tc>
                  <a:txBody>
                    <a:bodyPr/>
                    <a:lstStyle/>
                    <a:p>
                      <a:endParaRPr lang="en-US" dirty="0"/>
                    </a:p>
                  </a:txBody>
                  <a:tcPr/>
                </a:tc>
                <a:extLst>
                  <a:ext uri="{0D108BD9-81ED-4DB2-BD59-A6C34878D82A}">
                    <a16:rowId xmlns:a16="http://schemas.microsoft.com/office/drawing/2014/main" val="1425110550"/>
                  </a:ext>
                </a:extLst>
              </a:tr>
              <a:tr h="584476">
                <a:tc>
                  <a:txBody>
                    <a:bodyPr/>
                    <a:lstStyle/>
                    <a:p>
                      <a:r>
                        <a:rPr lang="en-US" dirty="0"/>
                        <a:t>2.) ID info for analysis </a:t>
                      </a:r>
                    </a:p>
                  </a:txBody>
                  <a:tcPr/>
                </a:tc>
                <a:tc>
                  <a:txBody>
                    <a:bodyPr/>
                    <a:lstStyle/>
                    <a:p>
                      <a:r>
                        <a:rPr lang="en-US" dirty="0"/>
                        <a:t>Management team</a:t>
                      </a:r>
                    </a:p>
                  </a:txBody>
                  <a:tcPr/>
                </a:tc>
                <a:tc>
                  <a:txBody>
                    <a:bodyPr/>
                    <a:lstStyle/>
                    <a:p>
                      <a:endParaRPr lang="en-US" dirty="0"/>
                    </a:p>
                  </a:txBody>
                  <a:tcPr/>
                </a:tc>
                <a:tc>
                  <a:txBody>
                    <a:bodyPr/>
                    <a:lstStyle/>
                    <a:p>
                      <a:endParaRPr lang="en-US"/>
                    </a:p>
                  </a:txBody>
                  <a:tcPr/>
                </a:tc>
                <a:tc>
                  <a:txBody>
                    <a:bodyPr/>
                    <a:lstStyle/>
                    <a:p>
                      <a:endParaRPr lang="en-US" dirty="0"/>
                    </a:p>
                  </a:txBody>
                  <a:tcPr/>
                </a:tc>
                <a:extLst>
                  <a:ext uri="{0D108BD9-81ED-4DB2-BD59-A6C34878D82A}">
                    <a16:rowId xmlns:a16="http://schemas.microsoft.com/office/drawing/2014/main" val="3519695114"/>
                  </a:ext>
                </a:extLst>
              </a:tr>
              <a:tr h="630052">
                <a:tc>
                  <a:txBody>
                    <a:bodyPr/>
                    <a:lstStyle/>
                    <a:p>
                      <a:r>
                        <a:rPr lang="en-US" dirty="0"/>
                        <a:t>3.) Collect consistent data </a:t>
                      </a:r>
                    </a:p>
                  </a:txBody>
                  <a:tcPr/>
                </a:tc>
                <a:tc>
                  <a:txBody>
                    <a:bodyPr/>
                    <a:lstStyle/>
                    <a:p>
                      <a:r>
                        <a:rPr lang="en-US" dirty="0"/>
                        <a:t>Staff </a:t>
                      </a:r>
                    </a:p>
                  </a:txBody>
                  <a:tcPr/>
                </a:tc>
                <a:tc>
                  <a:txBody>
                    <a:bodyPr/>
                    <a:lstStyle/>
                    <a:p>
                      <a:endParaRPr lang="en-US"/>
                    </a:p>
                  </a:txBody>
                  <a:tcPr/>
                </a:tc>
                <a:tc>
                  <a:txBody>
                    <a:bodyPr/>
                    <a:lstStyle/>
                    <a:p>
                      <a:endParaRPr lang="en-US"/>
                    </a:p>
                  </a:txBody>
                  <a:tcPr/>
                </a:tc>
                <a:tc>
                  <a:txBody>
                    <a:bodyPr/>
                    <a:lstStyle/>
                    <a:p>
                      <a:endParaRPr lang="en-US" dirty="0"/>
                    </a:p>
                  </a:txBody>
                  <a:tcPr/>
                </a:tc>
                <a:extLst>
                  <a:ext uri="{0D108BD9-81ED-4DB2-BD59-A6C34878D82A}">
                    <a16:rowId xmlns:a16="http://schemas.microsoft.com/office/drawing/2014/main" val="3480538001"/>
                  </a:ext>
                </a:extLst>
              </a:tr>
              <a:tr h="630052">
                <a:tc>
                  <a:txBody>
                    <a:bodyPr/>
                    <a:lstStyle/>
                    <a:p>
                      <a:r>
                        <a:rPr lang="en-US" dirty="0"/>
                        <a:t>4.) Develop process/schedule for analysis</a:t>
                      </a:r>
                    </a:p>
                  </a:txBody>
                  <a:tcPr/>
                </a:tc>
                <a:tc>
                  <a:txBody>
                    <a:bodyPr/>
                    <a:lstStyle/>
                    <a:p>
                      <a:r>
                        <a:rPr lang="en-US" dirty="0"/>
                        <a:t>Team/CFO</a:t>
                      </a:r>
                    </a:p>
                  </a:txBody>
                  <a:tcPr/>
                </a:tc>
                <a:tc>
                  <a:txBody>
                    <a:bodyPr/>
                    <a:lstStyle/>
                    <a:p>
                      <a:endParaRPr lang="en-US"/>
                    </a:p>
                  </a:txBody>
                  <a:tcPr/>
                </a:tc>
                <a:tc>
                  <a:txBody>
                    <a:bodyPr/>
                    <a:lstStyle/>
                    <a:p>
                      <a:endParaRPr lang="en-US"/>
                    </a:p>
                  </a:txBody>
                  <a:tcPr/>
                </a:tc>
                <a:tc>
                  <a:txBody>
                    <a:bodyPr/>
                    <a:lstStyle/>
                    <a:p>
                      <a:endParaRPr lang="en-US" dirty="0"/>
                    </a:p>
                  </a:txBody>
                  <a:tcPr/>
                </a:tc>
                <a:extLst>
                  <a:ext uri="{0D108BD9-81ED-4DB2-BD59-A6C34878D82A}">
                    <a16:rowId xmlns:a16="http://schemas.microsoft.com/office/drawing/2014/main" val="302699489"/>
                  </a:ext>
                </a:extLst>
              </a:tr>
              <a:tr h="838014">
                <a:tc>
                  <a:txBody>
                    <a:bodyPr/>
                    <a:lstStyle/>
                    <a:p>
                      <a:r>
                        <a:rPr lang="en-US" dirty="0"/>
                        <a:t>5.) Review and adjust accordingly</a:t>
                      </a:r>
                    </a:p>
                  </a:txBody>
                  <a:tcPr/>
                </a:tc>
                <a:tc>
                  <a:txBody>
                    <a:bodyPr/>
                    <a:lstStyle/>
                    <a:p>
                      <a:r>
                        <a:rPr lang="en-US" dirty="0"/>
                        <a:t>Team/CFO</a:t>
                      </a:r>
                    </a:p>
                  </a:txBody>
                  <a:tcPr/>
                </a:tc>
                <a:tc>
                  <a:txBody>
                    <a:bodyPr/>
                    <a:lstStyle/>
                    <a:p>
                      <a:endParaRPr lang="en-US"/>
                    </a:p>
                  </a:txBody>
                  <a:tcPr/>
                </a:tc>
                <a:tc>
                  <a:txBody>
                    <a:bodyPr/>
                    <a:lstStyle/>
                    <a:p>
                      <a:endParaRPr lang="en-US"/>
                    </a:p>
                  </a:txBody>
                  <a:tcPr/>
                </a:tc>
                <a:tc>
                  <a:txBody>
                    <a:bodyPr/>
                    <a:lstStyle/>
                    <a:p>
                      <a:endParaRPr lang="en-US" dirty="0"/>
                    </a:p>
                  </a:txBody>
                  <a:tcPr/>
                </a:tc>
                <a:extLst>
                  <a:ext uri="{0D108BD9-81ED-4DB2-BD59-A6C34878D82A}">
                    <a16:rowId xmlns:a16="http://schemas.microsoft.com/office/drawing/2014/main" val="4170386783"/>
                  </a:ext>
                </a:extLst>
              </a:tr>
            </a:tbl>
          </a:graphicData>
        </a:graphic>
      </p:graphicFrame>
    </p:spTree>
    <p:extLst>
      <p:ext uri="{BB962C8B-B14F-4D97-AF65-F5344CB8AC3E}">
        <p14:creationId xmlns:p14="http://schemas.microsoft.com/office/powerpoint/2010/main" val="4290342753"/>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22960" y="758952"/>
            <a:ext cx="7543800" cy="3965448"/>
          </a:xfrm>
        </p:spPr>
        <p:txBody>
          <a:bodyPr rtlCol="0">
            <a:noAutofit/>
          </a:bodyPr>
          <a:lstStyle/>
          <a:p>
            <a:pPr>
              <a:defRPr/>
            </a:pPr>
            <a:br>
              <a:rPr lang="en-US" altLang="en-US" sz="1600" dirty="0"/>
            </a:br>
            <a:br>
              <a:rPr lang="en-US" altLang="en-US" sz="1600" dirty="0"/>
            </a:br>
            <a:br>
              <a:rPr lang="en-US" altLang="en-US" sz="1600" dirty="0"/>
            </a:br>
            <a:r>
              <a:rPr lang="en-US" altLang="en-US" sz="2400" b="1" dirty="0"/>
              <a:t>There are a great many things to take into consideration when agency transformation is occurring and it can be overwhelming</a:t>
            </a:r>
            <a:br>
              <a:rPr lang="en-US" altLang="en-US" sz="2400" b="1" dirty="0"/>
            </a:br>
            <a:br>
              <a:rPr lang="en-US" altLang="en-US" sz="2400" b="1" dirty="0"/>
            </a:br>
            <a:r>
              <a:rPr lang="en-US" altLang="en-US" sz="2400" b="1" dirty="0"/>
              <a:t>Nothing can or should be done without a solid plan!</a:t>
            </a:r>
            <a:br>
              <a:rPr lang="en-US" altLang="en-US" sz="2400" b="1" dirty="0"/>
            </a:br>
            <a:br>
              <a:rPr lang="en-US" altLang="en-US" sz="2400" b="1" dirty="0"/>
            </a:br>
            <a:r>
              <a:rPr lang="en-US" altLang="en-US" sz="2400" b="1" dirty="0"/>
              <a:t>Take it one step at a time – agencies must pilot strategies, record outcomes and make adjustments before moving forward.  Be intentional!</a:t>
            </a:r>
            <a:br>
              <a:rPr lang="en-US" altLang="en-US" sz="2400" b="1" dirty="0"/>
            </a:br>
            <a:br>
              <a:rPr lang="en-US" altLang="en-US" sz="2400" b="1" dirty="0"/>
            </a:br>
            <a:r>
              <a:rPr lang="en-US" altLang="en-US" sz="2400" b="1" dirty="0"/>
              <a:t>Every step you take can be broken down into  more discrete steps.  Engaging in planning is where problem solving occurs. Plan with your team – they have ideas!</a:t>
            </a:r>
            <a:br>
              <a:rPr lang="en-US" altLang="en-US" sz="2400" b="1" dirty="0"/>
            </a:br>
            <a:br>
              <a:rPr lang="en-US" altLang="en-US" sz="2400" b="1" dirty="0"/>
            </a:br>
            <a:r>
              <a:rPr lang="en-US" altLang="en-US" sz="2400" b="1" dirty="0"/>
              <a:t>  </a:t>
            </a:r>
            <a:endParaRPr lang="en-US" sz="2400" b="1" dirty="0">
              <a:solidFill>
                <a:schemeClr val="tx1">
                  <a:lumMod val="85000"/>
                  <a:lumOff val="15000"/>
                </a:schemeClr>
              </a:solidFill>
            </a:endParaRPr>
          </a:p>
        </p:txBody>
      </p:sp>
      <p:sp>
        <p:nvSpPr>
          <p:cNvPr id="37891" name="Content Placeholder 2"/>
          <p:cNvSpPr>
            <a:spLocks noGrp="1"/>
          </p:cNvSpPr>
          <p:nvPr>
            <p:ph type="body" idx="1"/>
          </p:nvPr>
        </p:nvSpPr>
        <p:spPr>
          <a:xfrm>
            <a:off x="822960" y="5029200"/>
            <a:ext cx="7543800" cy="1066800"/>
          </a:xfrm>
        </p:spPr>
        <p:txBody>
          <a:bodyPr rtlCol="0">
            <a:noAutofit/>
          </a:bodyPr>
          <a:lstStyle/>
          <a:p>
            <a:pPr>
              <a:defRPr/>
            </a:pPr>
            <a:endParaRPr lang="en-US" sz="3200" dirty="0">
              <a:solidFill>
                <a:schemeClr val="tx1">
                  <a:lumMod val="85000"/>
                  <a:lumOff val="15000"/>
                </a:schemeClr>
              </a:solidFill>
              <a:latin typeface="+mn-lt"/>
            </a:endParaRPr>
          </a:p>
          <a:p>
            <a:pPr>
              <a:defRPr/>
            </a:pPr>
            <a:r>
              <a:rPr lang="en-US" sz="3200" b="1" dirty="0">
                <a:solidFill>
                  <a:schemeClr val="tx1">
                    <a:lumMod val="85000"/>
                    <a:lumOff val="15000"/>
                  </a:schemeClr>
                </a:solidFill>
                <a:latin typeface="+mn-lt"/>
              </a:rPr>
              <a:t>Summary </a:t>
            </a:r>
            <a:endParaRPr lang="en-US" altLang="en-US" sz="3200" b="1" dirty="0">
              <a:solidFill>
                <a:schemeClr val="tx1">
                  <a:lumMod val="85000"/>
                  <a:lumOff val="15000"/>
                </a:schemeClr>
              </a:solidFill>
              <a:latin typeface="+mn-lt"/>
            </a:endParaRPr>
          </a:p>
        </p:txBody>
      </p:sp>
    </p:spTree>
    <p:extLst>
      <p:ext uri="{BB962C8B-B14F-4D97-AF65-F5344CB8AC3E}">
        <p14:creationId xmlns:p14="http://schemas.microsoft.com/office/powerpoint/2010/main" val="2398669276"/>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EB44E9-8569-4FE3-B99D-3A919300D79B}"/>
              </a:ext>
            </a:extLst>
          </p:cNvPr>
          <p:cNvSpPr>
            <a:spLocks noGrp="1"/>
          </p:cNvSpPr>
          <p:nvPr>
            <p:ph type="title"/>
          </p:nvPr>
        </p:nvSpPr>
        <p:spPr/>
        <p:txBody>
          <a:bodyPr>
            <a:normAutofit/>
          </a:bodyPr>
          <a:lstStyle/>
          <a:p>
            <a:pPr algn="ctr"/>
            <a:br>
              <a:rPr lang="en-US" sz="4400" dirty="0"/>
            </a:br>
            <a:r>
              <a:rPr lang="en-US" sz="4400" dirty="0"/>
              <a:t>Questions?</a:t>
            </a:r>
            <a:br>
              <a:rPr lang="en-US" sz="4400" dirty="0"/>
            </a:br>
            <a:r>
              <a:rPr lang="en-US" sz="4400" dirty="0"/>
              <a:t>Comments?</a:t>
            </a:r>
            <a:br>
              <a:rPr lang="en-US" sz="4400" dirty="0"/>
            </a:br>
            <a:r>
              <a:rPr lang="en-US" sz="4400" dirty="0"/>
              <a:t>Discussion?</a:t>
            </a:r>
            <a:br>
              <a:rPr lang="en-US" sz="4400" dirty="0"/>
            </a:br>
            <a:endParaRPr lang="en-US" sz="4400" dirty="0"/>
          </a:p>
        </p:txBody>
      </p:sp>
      <p:sp>
        <p:nvSpPr>
          <p:cNvPr id="3" name="Text Placeholder 2">
            <a:extLst>
              <a:ext uri="{FF2B5EF4-FFF2-40B4-BE49-F238E27FC236}">
                <a16:creationId xmlns:a16="http://schemas.microsoft.com/office/drawing/2014/main" id="{1769551D-E728-474A-927C-69FF4A775816}"/>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70F0C85A-3ED4-4CF4-A7C1-85C089C6E2C5}"/>
              </a:ext>
            </a:extLst>
          </p:cNvPr>
          <p:cNvSpPr>
            <a:spLocks noGrp="1"/>
          </p:cNvSpPr>
          <p:nvPr>
            <p:ph type="sldNum" sz="quarter" idx="12"/>
          </p:nvPr>
        </p:nvSpPr>
        <p:spPr/>
        <p:txBody>
          <a:bodyPr/>
          <a:lstStyle/>
          <a:p>
            <a:fld id="{EE088E80-DDED-4E0A-A7AA-A3FE6FA3F075}" type="slidenum">
              <a:rPr lang="en-US" smtClean="0"/>
              <a:t>42</a:t>
            </a:fld>
            <a:endParaRPr lang="en-US" dirty="0"/>
          </a:p>
        </p:txBody>
      </p:sp>
    </p:spTree>
    <p:extLst>
      <p:ext uri="{BB962C8B-B14F-4D97-AF65-F5344CB8AC3E}">
        <p14:creationId xmlns:p14="http://schemas.microsoft.com/office/powerpoint/2010/main" val="4224712816"/>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Contact Information</a:t>
            </a:r>
          </a:p>
        </p:txBody>
      </p:sp>
      <p:sp>
        <p:nvSpPr>
          <p:cNvPr id="7" name="Content Placeholder 6"/>
          <p:cNvSpPr>
            <a:spLocks noGrp="1"/>
          </p:cNvSpPr>
          <p:nvPr>
            <p:ph idx="1"/>
          </p:nvPr>
        </p:nvSpPr>
        <p:spPr/>
        <p:txBody>
          <a:bodyPr/>
          <a:lstStyle/>
          <a:p>
            <a:pPr algn="ctr"/>
            <a:endParaRPr lang="en-US" dirty="0"/>
          </a:p>
          <a:p>
            <a:pPr algn="ctr"/>
            <a:r>
              <a:rPr lang="en-US" dirty="0"/>
              <a:t>Genni Sasnett</a:t>
            </a:r>
          </a:p>
          <a:p>
            <a:pPr marL="0" indent="0" algn="ctr">
              <a:buNone/>
            </a:pPr>
            <a:endParaRPr lang="en-US" dirty="0"/>
          </a:p>
          <a:p>
            <a:pPr algn="ctr"/>
            <a:r>
              <a:rPr lang="en-US" dirty="0"/>
              <a:t>ODEP EFSLMP National Subject Matter Expert</a:t>
            </a:r>
          </a:p>
          <a:p>
            <a:pPr algn="ctr"/>
            <a:endParaRPr lang="en-US" dirty="0"/>
          </a:p>
          <a:p>
            <a:pPr algn="ctr"/>
            <a:r>
              <a:rPr lang="en-US" dirty="0"/>
              <a:t>202 812 4504</a:t>
            </a:r>
          </a:p>
          <a:p>
            <a:pPr algn="ctr"/>
            <a:endParaRPr lang="en-US" dirty="0"/>
          </a:p>
          <a:p>
            <a:pPr algn="ctr"/>
            <a:r>
              <a:rPr lang="en-US" dirty="0"/>
              <a:t>sasnettsara@outlook.com</a:t>
            </a:r>
          </a:p>
          <a:p>
            <a:pPr algn="ctr"/>
            <a:endParaRPr lang="en-US" dirty="0"/>
          </a:p>
        </p:txBody>
      </p:sp>
      <p:sp>
        <p:nvSpPr>
          <p:cNvPr id="4" name="Slide Number Placeholder 3"/>
          <p:cNvSpPr>
            <a:spLocks noGrp="1"/>
          </p:cNvSpPr>
          <p:nvPr>
            <p:ph type="sldNum" sz="quarter" idx="12"/>
          </p:nvPr>
        </p:nvSpPr>
        <p:spPr/>
        <p:txBody>
          <a:bodyPr/>
          <a:lstStyle/>
          <a:p>
            <a:fld id="{EE088E80-DDED-4E0A-A7AA-A3FE6FA3F075}" type="slidenum">
              <a:rPr lang="en-US" smtClean="0"/>
              <a:t>43</a:t>
            </a:fld>
            <a:endParaRPr lang="en-US" dirty="0"/>
          </a:p>
        </p:txBody>
      </p:sp>
    </p:spTree>
    <p:extLst>
      <p:ext uri="{BB962C8B-B14F-4D97-AF65-F5344CB8AC3E}">
        <p14:creationId xmlns:p14="http://schemas.microsoft.com/office/powerpoint/2010/main" val="245025999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sz="3200" dirty="0"/>
              <a:t>Develop a report to include:</a:t>
            </a:r>
            <a:br>
              <a:rPr lang="en-US" sz="3200" dirty="0"/>
            </a:br>
            <a:br>
              <a:rPr lang="en-US" sz="3200" dirty="0"/>
            </a:br>
            <a:r>
              <a:rPr lang="en-US" sz="2800" dirty="0"/>
              <a:t>Overview of the agency  - #s people served, funding sources, etc.</a:t>
            </a:r>
            <a:br>
              <a:rPr lang="en-US" sz="2800" dirty="0"/>
            </a:br>
            <a:br>
              <a:rPr lang="en-US" sz="2800" dirty="0"/>
            </a:br>
            <a:r>
              <a:rPr lang="en-US" sz="2800" dirty="0"/>
              <a:t>Positive findings </a:t>
            </a:r>
            <a:br>
              <a:rPr lang="en-US" sz="2800" dirty="0"/>
            </a:br>
            <a:br>
              <a:rPr lang="en-US" sz="2800" dirty="0"/>
            </a:br>
            <a:r>
              <a:rPr lang="en-US" sz="2800" dirty="0"/>
              <a:t>Items to be addressed based on assessment</a:t>
            </a:r>
            <a:br>
              <a:rPr lang="en-US" sz="2800" dirty="0"/>
            </a:br>
            <a:br>
              <a:rPr lang="en-US" sz="2800" dirty="0"/>
            </a:br>
            <a:endParaRPr lang="en-US" sz="2800" dirty="0"/>
          </a:p>
        </p:txBody>
      </p:sp>
      <p:sp>
        <p:nvSpPr>
          <p:cNvPr id="3" name="Text Placeholder 2"/>
          <p:cNvSpPr>
            <a:spLocks noGrp="1"/>
          </p:cNvSpPr>
          <p:nvPr>
            <p:ph type="body" idx="1"/>
          </p:nvPr>
        </p:nvSpPr>
        <p:spPr/>
        <p:txBody>
          <a:bodyPr/>
          <a:lstStyle/>
          <a:p>
            <a:endParaRPr lang="en-US" dirty="0"/>
          </a:p>
          <a:p>
            <a:r>
              <a:rPr lang="en-US" sz="3600" b="1" dirty="0">
                <a:latin typeface="+mn-lt"/>
              </a:rPr>
              <a:t>Developing the findings</a:t>
            </a:r>
          </a:p>
        </p:txBody>
      </p:sp>
      <p:sp>
        <p:nvSpPr>
          <p:cNvPr id="4" name="Slide Number Placeholder 3"/>
          <p:cNvSpPr>
            <a:spLocks noGrp="1"/>
          </p:cNvSpPr>
          <p:nvPr>
            <p:ph type="sldNum" sz="quarter" idx="12"/>
          </p:nvPr>
        </p:nvSpPr>
        <p:spPr/>
        <p:txBody>
          <a:bodyPr/>
          <a:lstStyle/>
          <a:p>
            <a:fld id="{EE088E80-DDED-4E0A-A7AA-A3FE6FA3F075}" type="slidenum">
              <a:rPr lang="en-US" smtClean="0"/>
              <a:t>5</a:t>
            </a:fld>
            <a:endParaRPr lang="en-US" dirty="0"/>
          </a:p>
        </p:txBody>
      </p:sp>
    </p:spTree>
    <p:extLst>
      <p:ext uri="{BB962C8B-B14F-4D97-AF65-F5344CB8AC3E}">
        <p14:creationId xmlns:p14="http://schemas.microsoft.com/office/powerpoint/2010/main" val="354240509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22960" y="758952"/>
            <a:ext cx="7543800" cy="3508248"/>
          </a:xfrm>
        </p:spPr>
        <p:txBody>
          <a:bodyPr>
            <a:normAutofit/>
          </a:bodyPr>
          <a:lstStyle/>
          <a:p>
            <a:r>
              <a:rPr lang="en-US" sz="3200" dirty="0"/>
              <a:t>Share results and discuss with staff and board</a:t>
            </a:r>
            <a:br>
              <a:rPr lang="en-US" sz="3200" dirty="0"/>
            </a:br>
            <a:br>
              <a:rPr lang="en-US" sz="3200" dirty="0"/>
            </a:br>
            <a:r>
              <a:rPr lang="en-US" sz="3200" dirty="0"/>
              <a:t>Arrange meetings with staff</a:t>
            </a:r>
            <a:br>
              <a:rPr lang="en-US" sz="3200" dirty="0"/>
            </a:br>
            <a:r>
              <a:rPr lang="en-US" sz="3200" dirty="0"/>
              <a:t>	management</a:t>
            </a:r>
            <a:br>
              <a:rPr lang="en-US" sz="3200" dirty="0"/>
            </a:br>
            <a:r>
              <a:rPr lang="en-US" sz="3200" dirty="0"/>
              <a:t>	direct support </a:t>
            </a:r>
            <a:br>
              <a:rPr lang="en-US" sz="3200" dirty="0"/>
            </a:br>
            <a:br>
              <a:rPr lang="en-US" sz="3200" dirty="0"/>
            </a:br>
            <a:r>
              <a:rPr lang="en-US" sz="3200" dirty="0"/>
              <a:t>Arrange meeting with Board of Directors</a:t>
            </a:r>
            <a:br>
              <a:rPr lang="en-US" sz="3200" dirty="0"/>
            </a:br>
            <a:r>
              <a:rPr lang="en-US" sz="3200" dirty="0"/>
              <a:t>	brief Chair first</a:t>
            </a:r>
          </a:p>
        </p:txBody>
      </p:sp>
      <p:sp>
        <p:nvSpPr>
          <p:cNvPr id="3" name="Text Placeholder 2"/>
          <p:cNvSpPr>
            <a:spLocks noGrp="1"/>
          </p:cNvSpPr>
          <p:nvPr>
            <p:ph type="body" idx="1"/>
          </p:nvPr>
        </p:nvSpPr>
        <p:spPr/>
        <p:txBody>
          <a:bodyPr>
            <a:normAutofit fontScale="92500" lnSpcReduction="10000"/>
          </a:bodyPr>
          <a:lstStyle/>
          <a:p>
            <a:endParaRPr lang="en-US" sz="3600" b="1" dirty="0"/>
          </a:p>
          <a:p>
            <a:r>
              <a:rPr lang="en-US" sz="3600" b="1" dirty="0">
                <a:latin typeface="+mn-lt"/>
              </a:rPr>
              <a:t>Discussions with staff/board</a:t>
            </a:r>
          </a:p>
        </p:txBody>
      </p:sp>
      <p:sp>
        <p:nvSpPr>
          <p:cNvPr id="4" name="Slide Number Placeholder 3"/>
          <p:cNvSpPr>
            <a:spLocks noGrp="1"/>
          </p:cNvSpPr>
          <p:nvPr>
            <p:ph type="sldNum" sz="quarter" idx="12"/>
          </p:nvPr>
        </p:nvSpPr>
        <p:spPr/>
        <p:txBody>
          <a:bodyPr/>
          <a:lstStyle/>
          <a:p>
            <a:fld id="{EE088E80-DDED-4E0A-A7AA-A3FE6FA3F075}" type="slidenum">
              <a:rPr lang="en-US" smtClean="0"/>
              <a:t>6</a:t>
            </a:fld>
            <a:endParaRPr lang="en-US" dirty="0"/>
          </a:p>
        </p:txBody>
      </p:sp>
    </p:spTree>
    <p:extLst>
      <p:ext uri="{BB962C8B-B14F-4D97-AF65-F5344CB8AC3E}">
        <p14:creationId xmlns:p14="http://schemas.microsoft.com/office/powerpoint/2010/main" val="142550396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22960" y="838200"/>
            <a:ext cx="7543800" cy="3486912"/>
          </a:xfrm>
        </p:spPr>
        <p:txBody>
          <a:bodyPr>
            <a:normAutofit/>
          </a:bodyPr>
          <a:lstStyle/>
          <a:p>
            <a:r>
              <a:rPr lang="en-US" sz="3200" dirty="0"/>
              <a:t>Identify the Change Management Team within the agency</a:t>
            </a:r>
            <a:br>
              <a:rPr lang="en-US" sz="3200" dirty="0"/>
            </a:br>
            <a:br>
              <a:rPr lang="en-US" sz="3200" dirty="0"/>
            </a:br>
            <a:r>
              <a:rPr lang="en-US" sz="3200" dirty="0"/>
              <a:t>Establish purpose and composition </a:t>
            </a:r>
            <a:br>
              <a:rPr lang="en-US" sz="3200" dirty="0"/>
            </a:br>
            <a:br>
              <a:rPr lang="en-US" sz="3200" dirty="0"/>
            </a:br>
            <a:r>
              <a:rPr lang="en-US" sz="3200" dirty="0"/>
              <a:t>Determine meeting schedule</a:t>
            </a:r>
            <a:br>
              <a:rPr lang="en-US" sz="3200" dirty="0"/>
            </a:br>
            <a:br>
              <a:rPr lang="en-US" sz="3200" dirty="0"/>
            </a:br>
            <a:r>
              <a:rPr lang="en-US" sz="3200" dirty="0"/>
              <a:t>Identify meeting locations, etc. </a:t>
            </a:r>
          </a:p>
        </p:txBody>
      </p:sp>
      <p:sp>
        <p:nvSpPr>
          <p:cNvPr id="3" name="Text Placeholder 2"/>
          <p:cNvSpPr>
            <a:spLocks noGrp="1"/>
          </p:cNvSpPr>
          <p:nvPr>
            <p:ph type="body" idx="1"/>
          </p:nvPr>
        </p:nvSpPr>
        <p:spPr/>
        <p:txBody>
          <a:bodyPr>
            <a:normAutofit fontScale="92500" lnSpcReduction="10000"/>
          </a:bodyPr>
          <a:lstStyle/>
          <a:p>
            <a:endParaRPr lang="en-US" sz="3600" b="1" dirty="0"/>
          </a:p>
          <a:p>
            <a:r>
              <a:rPr lang="en-US" sz="3900" b="1" dirty="0">
                <a:latin typeface="+mn-lt"/>
              </a:rPr>
              <a:t>Creating the team</a:t>
            </a:r>
          </a:p>
        </p:txBody>
      </p:sp>
      <p:sp>
        <p:nvSpPr>
          <p:cNvPr id="4" name="Slide Number Placeholder 3"/>
          <p:cNvSpPr>
            <a:spLocks noGrp="1"/>
          </p:cNvSpPr>
          <p:nvPr>
            <p:ph type="sldNum" sz="quarter" idx="12"/>
          </p:nvPr>
        </p:nvSpPr>
        <p:spPr/>
        <p:txBody>
          <a:bodyPr/>
          <a:lstStyle/>
          <a:p>
            <a:fld id="{EE088E80-DDED-4E0A-A7AA-A3FE6FA3F075}" type="slidenum">
              <a:rPr lang="en-US" smtClean="0"/>
              <a:t>7</a:t>
            </a:fld>
            <a:endParaRPr lang="en-US" dirty="0"/>
          </a:p>
        </p:txBody>
      </p:sp>
    </p:spTree>
    <p:extLst>
      <p:ext uri="{BB962C8B-B14F-4D97-AF65-F5344CB8AC3E}">
        <p14:creationId xmlns:p14="http://schemas.microsoft.com/office/powerpoint/2010/main" val="33363087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a:t>Determine plan format</a:t>
            </a:r>
            <a:br>
              <a:rPr lang="en-US" sz="3200" dirty="0"/>
            </a:br>
            <a:br>
              <a:rPr lang="en-US" sz="3200" dirty="0"/>
            </a:br>
            <a:r>
              <a:rPr lang="en-US" sz="3200" dirty="0"/>
              <a:t>Review the findings and begin to formulate outcomes to be achieved </a:t>
            </a:r>
            <a:br>
              <a:rPr lang="en-US" sz="3200" dirty="0"/>
            </a:br>
            <a:br>
              <a:rPr lang="en-US" sz="3200" dirty="0"/>
            </a:br>
            <a:r>
              <a:rPr lang="en-US" sz="3200" dirty="0"/>
              <a:t>Breakdown outcomes into goals and objectives, identify responsible parties, timeframes, etc. </a:t>
            </a:r>
          </a:p>
        </p:txBody>
      </p:sp>
      <p:sp>
        <p:nvSpPr>
          <p:cNvPr id="3" name="Text Placeholder 2"/>
          <p:cNvSpPr>
            <a:spLocks noGrp="1"/>
          </p:cNvSpPr>
          <p:nvPr>
            <p:ph type="body" idx="1"/>
          </p:nvPr>
        </p:nvSpPr>
        <p:spPr/>
        <p:txBody>
          <a:bodyPr>
            <a:normAutofit fontScale="92500" lnSpcReduction="10000"/>
          </a:bodyPr>
          <a:lstStyle/>
          <a:p>
            <a:endParaRPr lang="en-US" sz="3600" b="1" dirty="0"/>
          </a:p>
          <a:p>
            <a:r>
              <a:rPr lang="en-US" sz="3900" b="1" dirty="0">
                <a:latin typeface="+mn-lt"/>
              </a:rPr>
              <a:t>Begin the plan</a:t>
            </a:r>
          </a:p>
        </p:txBody>
      </p:sp>
      <p:sp>
        <p:nvSpPr>
          <p:cNvPr id="4" name="Slide Number Placeholder 3"/>
          <p:cNvSpPr>
            <a:spLocks noGrp="1"/>
          </p:cNvSpPr>
          <p:nvPr>
            <p:ph type="sldNum" sz="quarter" idx="12"/>
          </p:nvPr>
        </p:nvSpPr>
        <p:spPr/>
        <p:txBody>
          <a:bodyPr/>
          <a:lstStyle/>
          <a:p>
            <a:fld id="{EE088E80-DDED-4E0A-A7AA-A3FE6FA3F075}" type="slidenum">
              <a:rPr lang="en-US" smtClean="0"/>
              <a:t>8</a:t>
            </a:fld>
            <a:endParaRPr lang="en-US" dirty="0"/>
          </a:p>
        </p:txBody>
      </p:sp>
    </p:spTree>
    <p:extLst>
      <p:ext uri="{BB962C8B-B14F-4D97-AF65-F5344CB8AC3E}">
        <p14:creationId xmlns:p14="http://schemas.microsoft.com/office/powerpoint/2010/main" val="74433193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4800" b="1" dirty="0"/>
              <a:t>The Process of Planning</a:t>
            </a:r>
            <a:br>
              <a:rPr lang="en-US" sz="4800" b="1" dirty="0"/>
            </a:br>
            <a:br>
              <a:rPr lang="en-US" sz="3600" dirty="0"/>
            </a:br>
            <a:endParaRPr lang="en-US" sz="3600" dirty="0"/>
          </a:p>
        </p:txBody>
      </p:sp>
      <p:sp>
        <p:nvSpPr>
          <p:cNvPr id="3" name="Text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2"/>
          </p:nvPr>
        </p:nvSpPr>
        <p:spPr/>
        <p:txBody>
          <a:bodyPr/>
          <a:lstStyle/>
          <a:p>
            <a:fld id="{EE088E80-DDED-4E0A-A7AA-A3FE6FA3F075}" type="slidenum">
              <a:rPr lang="en-US" smtClean="0"/>
              <a:t>9</a:t>
            </a:fld>
            <a:endParaRPr lang="en-US" dirty="0"/>
          </a:p>
        </p:txBody>
      </p:sp>
    </p:spTree>
    <p:extLst>
      <p:ext uri="{BB962C8B-B14F-4D97-AF65-F5344CB8AC3E}">
        <p14:creationId xmlns:p14="http://schemas.microsoft.com/office/powerpoint/2010/main" val="2779775996"/>
      </p:ext>
    </p:extLst>
  </p:cSld>
  <p:clrMapOvr>
    <a:masterClrMapping/>
  </p:clrMapOvr>
</p:sld>
</file>

<file path=ppt/theme/theme1.xml><?xml version="1.0" encoding="utf-8"?>
<a:theme xmlns:a="http://schemas.openxmlformats.org/drawingml/2006/main" name="Retrospect">
  <a:themeElements>
    <a:clrScheme name="Blue Warm">
      <a:dk1>
        <a:sysClr val="windowText" lastClr="000000"/>
      </a:dk1>
      <a:lt1>
        <a:sysClr val="window" lastClr="FFFFFF"/>
      </a:lt1>
      <a:dk2>
        <a:srgbClr val="242852"/>
      </a:dk2>
      <a:lt2>
        <a:srgbClr val="ACCBF9"/>
      </a:lt2>
      <a:accent1>
        <a:srgbClr val="4A66AC"/>
      </a:accent1>
      <a:accent2>
        <a:srgbClr val="629DD1"/>
      </a:accent2>
      <a:accent3>
        <a:srgbClr val="297FD5"/>
      </a:accent3>
      <a:accent4>
        <a:srgbClr val="7F8FA9"/>
      </a:accent4>
      <a:accent5>
        <a:srgbClr val="5AA2AE"/>
      </a:accent5>
      <a:accent6>
        <a:srgbClr val="9D90A0"/>
      </a:accent6>
      <a:hlink>
        <a:srgbClr val="9454C3"/>
      </a:hlink>
      <a:folHlink>
        <a:srgbClr val="3EBBF0"/>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100AE20617EFFE49AB2E56405D231937" ma:contentTypeVersion="11" ma:contentTypeDescription="Create a new document." ma:contentTypeScope="" ma:versionID="a1d98152c290f4d45d4bfa41ef7fab61">
  <xsd:schema xmlns:xsd="http://www.w3.org/2001/XMLSchema" xmlns:xs="http://www.w3.org/2001/XMLSchema" xmlns:p="http://schemas.microsoft.com/office/2006/metadata/properties" xmlns:ns1="http://schemas.microsoft.com/sharepoint/v3" targetNamespace="http://schemas.microsoft.com/office/2006/metadata/properties" ma:root="true" ma:fieldsID="e00d6e856316b04bbfd8642c332e56b0" ns1:_="">
    <xsd:import namespace="http://schemas.microsoft.com/sharepoint/v3"/>
    <xsd:element name="properties">
      <xsd:complexType>
        <xsd:sequence>
          <xsd:element name="documentManagement">
            <xsd:complexType>
              <xsd:all>
                <xsd:element ref="ns1:PublishingStartDate" minOccurs="0"/>
                <xsd:element ref="ns1:PublishingExpirationDat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4" nillable="true" ma:displayName="Scheduling Start Date" ma:description="Scheduling Start Date is a site column created by the Publishing feature. It is used to specify the date and time on which this page will first appear to site visitors." ma:hidden="true" ma:internalName="PublishingStartDate" ma:readOnly="false">
      <xsd:simpleType>
        <xsd:restriction base="dms:Unknown"/>
      </xsd:simpleType>
    </xsd:element>
    <xsd:element name="PublishingExpirationDate" ma:index="5" nillable="true" ma:displayName="Scheduling End Date" ma:description="Scheduling End Date is a site column created by the Publishing feature. It is used to specify the date and time on which this page will no longer appear to site visitors." ma:hidden="true" ma:internalName="PublishingExpirationDate" ma:readOnly="fals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6" ma:displayName="Content Type"/>
        <xsd:element ref="dc:title" minOccurs="0" maxOccurs="1" ma:index="3"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ublishingExpirationDate xmlns="http://schemas.microsoft.com/sharepoint/v3" xsi:nil="true"/>
    <PublishingStartDate xmlns="http://schemas.microsoft.com/sharepoint/v3" xsi:nil="true"/>
  </documentManagement>
</p:properties>
</file>

<file path=customXml/itemProps1.xml><?xml version="1.0" encoding="utf-8"?>
<ds:datastoreItem xmlns:ds="http://schemas.openxmlformats.org/officeDocument/2006/customXml" ds:itemID="{7F519BFE-13E6-4545-BA6D-4C242224C741}"/>
</file>

<file path=customXml/itemProps2.xml><?xml version="1.0" encoding="utf-8"?>
<ds:datastoreItem xmlns:ds="http://schemas.openxmlformats.org/officeDocument/2006/customXml" ds:itemID="{A9375773-431D-4185-9956-F47C5C3C9058}"/>
</file>

<file path=customXml/itemProps3.xml><?xml version="1.0" encoding="utf-8"?>
<ds:datastoreItem xmlns:ds="http://schemas.openxmlformats.org/officeDocument/2006/customXml" ds:itemID="{BFEDA1FA-F13B-435E-8575-60FD73E843C0}"/>
</file>

<file path=docProps/app.xml><?xml version="1.0" encoding="utf-8"?>
<Properties xmlns="http://schemas.openxmlformats.org/officeDocument/2006/extended-properties" xmlns:vt="http://schemas.openxmlformats.org/officeDocument/2006/docPropsVTypes">
  <Template>Retrospect</Template>
  <TotalTime>5759</TotalTime>
  <Words>1470</Words>
  <Application>Microsoft Office PowerPoint</Application>
  <PresentationFormat>On-screen Show (4:3)</PresentationFormat>
  <Paragraphs>389</Paragraphs>
  <Slides>43</Slides>
  <Notes>2</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43</vt:i4>
      </vt:variant>
    </vt:vector>
  </HeadingPairs>
  <TitlesOfParts>
    <vt:vector size="46" baseType="lpstr">
      <vt:lpstr>Calibri</vt:lpstr>
      <vt:lpstr>Calibri Light</vt:lpstr>
      <vt:lpstr>Retrospect</vt:lpstr>
      <vt:lpstr> Action Planning for Transformation to an E1st Agency   </vt:lpstr>
      <vt:lpstr>      WE KNOW WHERE WE NEED TO GO   </vt:lpstr>
      <vt:lpstr>Conduct self assessment and review  along with other information about your agency with the team  Determine where you are strong and where you need to plan for change  Begin to draft the plan based on where you are and what you are trying to achieve  Keep reviewing the process of change.  Use it along with your self-assessment and other assessments results as guidance to develop a plan   </vt:lpstr>
      <vt:lpstr>     Note areas of strength   Note areas to be strengthened   Create lists of each to be addressed in the findings   Identify additional materials to be reviewed (financials, tables of organization, etc.)</vt:lpstr>
      <vt:lpstr>Develop a report to include:  Overview of the agency  - #s people served, funding sources, etc.  Positive findings   Items to be addressed based on assessment  </vt:lpstr>
      <vt:lpstr>Share results and discuss with staff and board  Arrange meetings with staff  management  direct support   Arrange meeting with Board of Directors  brief Chair first</vt:lpstr>
      <vt:lpstr>Identify the Change Management Team within the agency  Establish purpose and composition   Determine meeting schedule  Identify meeting locations, etc. </vt:lpstr>
      <vt:lpstr>Determine plan format  Review the findings and begin to formulate outcomes to be achieved   Breakdown outcomes into goals and objectives, identify responsible parties, timeframes, etc. </vt:lpstr>
      <vt:lpstr>The Process of Planning  </vt:lpstr>
      <vt:lpstr>All agencies must begin by having a vision of where they are heading.   </vt:lpstr>
      <vt:lpstr>   ACME Services, Inc. will support all job seekers served by the agency in 100% community integrated employment and community based pre-employment services by 2020.  ACME Services, Inc. will diversify funding to include all possible sources of funding for employment preparation and placement for people with disabilities and disadvantages referred to the agency, to include VR, IDD, DMH, Public Schools and private insurance by 2021. </vt:lpstr>
      <vt:lpstr>First and foremost, agencies must have the capacity to do effective job placement.  Focus here first!   </vt:lpstr>
      <vt:lpstr>PowerPoint Presentation</vt:lpstr>
      <vt:lpstr>   Assess the Pilot Results for the Following:</vt:lpstr>
      <vt:lpstr>Agencies must have effective community based pre-employment preparation strategies in place to succeed    </vt:lpstr>
      <vt:lpstr>People show the best employment outcomes when they have had  community-based work experiences, especially paid ones.  Work experiences that don’t have the same requirements and expectations as “typical” workplaces may reinforce incorrect messages  WIOA makes clear that preparation should not include training in segregated settings with individuals earning sub-minimum wages  Our future customers will be educated under IDEA and under WIOA requirements with expectations of CIE  </vt:lpstr>
      <vt:lpstr>PowerPoint Presentation</vt:lpstr>
      <vt:lpstr>Agencies that are already in process with providing community integrated employment must know they are doing it effectively from both a quality and financial view </vt:lpstr>
      <vt:lpstr>PowerPoint Presentation</vt:lpstr>
      <vt:lpstr>PowerPoint Presentation</vt:lpstr>
      <vt:lpstr>PowerPoint Presentation</vt:lpstr>
      <vt:lpstr>Agencies that are already providing cost-effective, quality community employment and community based pre-employment services with most individuals supported should advance efforts toward conversion     </vt:lpstr>
      <vt:lpstr>PowerPoint Presentation</vt:lpstr>
      <vt:lpstr>PowerPoint Presentation</vt:lpstr>
      <vt:lpstr>PowerPoint Presentation</vt:lpstr>
      <vt:lpstr>Important Areas of Focus for Planning</vt:lpstr>
      <vt:lpstr>Transportation is often challenging and should be a major area of planning in advance of job development    </vt:lpstr>
      <vt:lpstr>PowerPoint Presentation</vt:lpstr>
      <vt:lpstr>Public transportation – regular services and special services   Taxis, Uber and Lyft   Co-workers   Family members/friends   Collaborating with senior transportation services  Community sponsorship – civic organizations, religious institutions,  community service organizations  </vt:lpstr>
      <vt:lpstr>Individuals and families have grown accustomed to services being provided in the traditional manner and change can be very unsettling for them.  Agencies must anticipate these feelings  and have proactive plans to address their discomfort   </vt:lpstr>
      <vt:lpstr>PowerPoint Presentation</vt:lpstr>
      <vt:lpstr>PowerPoint Presentation</vt:lpstr>
      <vt:lpstr>Individuals and families may not have the info you have   Older individuals and their families have been told FB services were the best option for years  Benefits, especially Medicaid, mean a great deal to families though they may not say so  Individuals and their families trust other individuals and families  who have been successful in transition.  They are your best supporters </vt:lpstr>
      <vt:lpstr>Agencies cannot move forward without staff who are committed and well trained.  Plans must be made for recruitment, hiring, orientation and support for new staff as well as training and supporting transition to new roles.   </vt:lpstr>
      <vt:lpstr>PowerPoint Presentation</vt:lpstr>
      <vt:lpstr>PowerPoint Presentation</vt:lpstr>
      <vt:lpstr>People with complex challenges can be successfully supported in the community with appropriate planning and adequate resources.   </vt:lpstr>
      <vt:lpstr>PowerPoint Presentation</vt:lpstr>
      <vt:lpstr>Even the best quality agencies cannot succeed if they are not financially viable.   Financial analysis is necessary throughout the transformation process. </vt:lpstr>
      <vt:lpstr>PowerPoint Presentation</vt:lpstr>
      <vt:lpstr>   There are a great many things to take into consideration when agency transformation is occurring and it can be overwhelming  Nothing can or should be done without a solid plan!  Take it one step at a time – agencies must pilot strategies, record outcomes and make adjustments before moving forward.  Be intentional!  Every step you take can be broken down into  more discrete steps.  Engaging in planning is where problem solving occurs. Plan with your team – they have ideas!    </vt:lpstr>
      <vt:lpstr> Questions? Comments? Discussion? </vt:lpstr>
      <vt:lpstr>Contact Information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Obligations and Opportunities: Compliments of the Federal Government</dc:title>
  <dc:creator>lmills67</dc:creator>
  <cp:lastModifiedBy>Sara Sasnett</cp:lastModifiedBy>
  <cp:revision>180</cp:revision>
  <dcterms:created xsi:type="dcterms:W3CDTF">2015-01-26T21:42:42Z</dcterms:created>
  <dcterms:modified xsi:type="dcterms:W3CDTF">2017-08-17T13:56:29Z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0x010100100AE20617EFFE49AB2E56405D231937</vt:lpwstr>
  </property>
</Properties>
</file>