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3.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ppt/revisionInfo.xml" ContentType="application/vnd.ms-powerpoint.revisioninfo+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3" r:id="rId1"/>
  </p:sldMasterIdLst>
  <p:notesMasterIdLst>
    <p:notesMasterId r:id="rId45"/>
  </p:notesMasterIdLst>
  <p:sldIdLst>
    <p:sldId id="256" r:id="rId2"/>
    <p:sldId id="303" r:id="rId3"/>
    <p:sldId id="394" r:id="rId4"/>
    <p:sldId id="397" r:id="rId5"/>
    <p:sldId id="398" r:id="rId6"/>
    <p:sldId id="399" r:id="rId7"/>
    <p:sldId id="403" r:id="rId8"/>
    <p:sldId id="402" r:id="rId9"/>
    <p:sldId id="391" r:id="rId10"/>
    <p:sldId id="421" r:id="rId11"/>
    <p:sldId id="422" r:id="rId12"/>
    <p:sldId id="417" r:id="rId13"/>
    <p:sldId id="409" r:id="rId14"/>
    <p:sldId id="425" r:id="rId15"/>
    <p:sldId id="427" r:id="rId16"/>
    <p:sldId id="430" r:id="rId17"/>
    <p:sldId id="426" r:id="rId18"/>
    <p:sldId id="410" r:id="rId19"/>
    <p:sldId id="419" r:id="rId20"/>
    <p:sldId id="431" r:id="rId21"/>
    <p:sldId id="454" r:id="rId22"/>
    <p:sldId id="423" r:id="rId23"/>
    <p:sldId id="424" r:id="rId24"/>
    <p:sldId id="435" r:id="rId25"/>
    <p:sldId id="420" r:id="rId26"/>
    <p:sldId id="450" r:id="rId27"/>
    <p:sldId id="439" r:id="rId28"/>
    <p:sldId id="443" r:id="rId29"/>
    <p:sldId id="451" r:id="rId30"/>
    <p:sldId id="440" r:id="rId31"/>
    <p:sldId id="455" r:id="rId32"/>
    <p:sldId id="446" r:id="rId33"/>
    <p:sldId id="452" r:id="rId34"/>
    <p:sldId id="444" r:id="rId35"/>
    <p:sldId id="449" r:id="rId36"/>
    <p:sldId id="453" r:id="rId37"/>
    <p:sldId id="442" r:id="rId38"/>
    <p:sldId id="447" r:id="rId39"/>
    <p:sldId id="456" r:id="rId40"/>
    <p:sldId id="457" r:id="rId41"/>
    <p:sldId id="460" r:id="rId42"/>
    <p:sldId id="461" r:id="rId43"/>
    <p:sldId id="27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434" autoAdjust="0"/>
  </p:normalViewPr>
  <p:slideViewPr>
    <p:cSldViewPr>
      <p:cViewPr varScale="1">
        <p:scale>
          <a:sx n="65" d="100"/>
          <a:sy n="65" d="100"/>
        </p:scale>
        <p:origin x="1554" y="72"/>
      </p:cViewPr>
      <p:guideLst>
        <p:guide orient="horz" pos="2160"/>
        <p:guide pos="2880"/>
      </p:guideLst>
    </p:cSldViewPr>
  </p:slideViewPr>
  <p:outlineViewPr>
    <p:cViewPr>
      <p:scale>
        <a:sx n="33" d="100"/>
        <a:sy n="33" d="100"/>
      </p:scale>
      <p:origin x="0" y="-55164"/>
    </p:cViewPr>
  </p:outlineViewPr>
  <p:notesTextViewPr>
    <p:cViewPr>
      <p:scale>
        <a:sx n="1" d="1"/>
        <a:sy n="1" d="1"/>
      </p:scale>
      <p:origin x="0" y="0"/>
    </p:cViewPr>
  </p:notesTextViewPr>
  <p:sorterViewPr>
    <p:cViewPr>
      <p:scale>
        <a:sx n="120" d="100"/>
        <a:sy n="120" d="100"/>
      </p:scale>
      <p:origin x="0" y="-95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3" Type="http://schemas.openxmlformats.org/officeDocument/2006/relationships/customXml" Target="../customXml/item3.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8B858E-FCD8-4ED7-BED2-9A033A14DA47}" type="datetimeFigureOut">
              <a:rPr lang="en-US" smtClean="0"/>
              <a:t>8/17/2017</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F7FB66-5F89-47BC-8A1D-BCED48A2E1FB}" type="slidenum">
              <a:rPr lang="en-US" smtClean="0"/>
              <a:t>‹#›</a:t>
            </a:fld>
            <a:endParaRPr lang="en-US" dirty="0"/>
          </a:p>
        </p:txBody>
      </p:sp>
    </p:spTree>
    <p:extLst>
      <p:ext uri="{BB962C8B-B14F-4D97-AF65-F5344CB8AC3E}">
        <p14:creationId xmlns:p14="http://schemas.microsoft.com/office/powerpoint/2010/main" val="283589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F7FB66-5F89-47BC-8A1D-BCED48A2E1FB}" type="slidenum">
              <a:rPr lang="en-US" smtClean="0"/>
              <a:t>1</a:t>
            </a:fld>
            <a:endParaRPr lang="en-US" dirty="0"/>
          </a:p>
        </p:txBody>
      </p:sp>
    </p:spTree>
    <p:extLst>
      <p:ext uri="{BB962C8B-B14F-4D97-AF65-F5344CB8AC3E}">
        <p14:creationId xmlns:p14="http://schemas.microsoft.com/office/powerpoint/2010/main" val="3356127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A03FA0-6605-4D88-A684-A415FB98B6F3}" type="slidenum">
              <a:rPr lang="en-US" smtClean="0"/>
              <a:t>41</a:t>
            </a:fld>
            <a:endParaRPr lang="en-US" dirty="0"/>
          </a:p>
        </p:txBody>
      </p:sp>
    </p:spTree>
    <p:extLst>
      <p:ext uri="{BB962C8B-B14F-4D97-AF65-F5344CB8AC3E}">
        <p14:creationId xmlns:p14="http://schemas.microsoft.com/office/powerpoint/2010/main" val="3264144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E60C36-6753-4475-9E8D-F546C70CF749}" type="datetime1">
              <a:rPr lang="en-US" smtClean="0"/>
              <a:t>8/17/2017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37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9D8703-B7C7-4D13-B4A6-1F6224E080F8}" type="datetime1">
              <a:rPr lang="en-US" smtClean="0"/>
              <a:t>8/17/2017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dirty="0"/>
          </a:p>
        </p:txBody>
      </p:sp>
    </p:spTree>
    <p:extLst>
      <p:ext uri="{BB962C8B-B14F-4D97-AF65-F5344CB8AC3E}">
        <p14:creationId xmlns:p14="http://schemas.microsoft.com/office/powerpoint/2010/main" val="77693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9896C5-2CCD-4B2D-8724-6783E537D387}" type="datetime1">
              <a:rPr lang="en-US" smtClean="0"/>
              <a:t>8/17/2017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dirty="0"/>
          </a:p>
        </p:txBody>
      </p:sp>
    </p:spTree>
    <p:extLst>
      <p:ext uri="{BB962C8B-B14F-4D97-AF65-F5344CB8AC3E}">
        <p14:creationId xmlns:p14="http://schemas.microsoft.com/office/powerpoint/2010/main" val="1700673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D9AEAB-22C0-4A5D-92AA-21FE7D00C622}" type="datetime1">
              <a:rPr lang="en-US" smtClean="0"/>
              <a:t>8/17/2017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dirty="0"/>
          </a:p>
        </p:txBody>
      </p:sp>
    </p:spTree>
    <p:extLst>
      <p:ext uri="{BB962C8B-B14F-4D97-AF65-F5344CB8AC3E}">
        <p14:creationId xmlns:p14="http://schemas.microsoft.com/office/powerpoint/2010/main" val="2636723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B23180-A8E9-434C-9E58-BE7803009C76}" type="datetime1">
              <a:rPr lang="en-US" smtClean="0"/>
              <a:t>8/17/2017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088E80-DDED-4E0A-A7AA-A3FE6FA3F075}"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76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F3152B-E0D1-4C87-9425-1A24BFD554F3}" type="datetime1">
              <a:rPr lang="en-US" smtClean="0"/>
              <a:t>8/17/2017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088E80-DDED-4E0A-A7AA-A3FE6FA3F075}" type="slidenum">
              <a:rPr lang="en-US" smtClean="0"/>
              <a:t>‹#›</a:t>
            </a:fld>
            <a:endParaRPr lang="en-US" dirty="0"/>
          </a:p>
        </p:txBody>
      </p:sp>
    </p:spTree>
    <p:extLst>
      <p:ext uri="{BB962C8B-B14F-4D97-AF65-F5344CB8AC3E}">
        <p14:creationId xmlns:p14="http://schemas.microsoft.com/office/powerpoint/2010/main" val="76120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9B11DC-BBC5-48DB-8A2A-F05CF64FEE60}" type="datetime1">
              <a:rPr lang="en-US" smtClean="0"/>
              <a:t>8/17/2017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E088E80-DDED-4E0A-A7AA-A3FE6FA3F075}" type="slidenum">
              <a:rPr lang="en-US" smtClean="0"/>
              <a:t>‹#›</a:t>
            </a:fld>
            <a:endParaRPr lang="en-US" dirty="0"/>
          </a:p>
        </p:txBody>
      </p:sp>
    </p:spTree>
    <p:extLst>
      <p:ext uri="{BB962C8B-B14F-4D97-AF65-F5344CB8AC3E}">
        <p14:creationId xmlns:p14="http://schemas.microsoft.com/office/powerpoint/2010/main" val="321137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E4741F-735E-4D7D-99AC-C70E689B7BE4}" type="datetime1">
              <a:rPr lang="en-US" smtClean="0"/>
              <a:t>8/17/2017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088E80-DDED-4E0A-A7AA-A3FE6FA3F075}" type="slidenum">
              <a:rPr lang="en-US" smtClean="0"/>
              <a:t>‹#›</a:t>
            </a:fld>
            <a:endParaRPr lang="en-US" dirty="0"/>
          </a:p>
        </p:txBody>
      </p:sp>
    </p:spTree>
    <p:extLst>
      <p:ext uri="{BB962C8B-B14F-4D97-AF65-F5344CB8AC3E}">
        <p14:creationId xmlns:p14="http://schemas.microsoft.com/office/powerpoint/2010/main" val="145497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76274EF-52DD-4B53-9F69-A817FA87F8D9}" type="datetime1">
              <a:rPr lang="en-US" smtClean="0"/>
              <a:t>8/17/2017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EE088E80-DDED-4E0A-A7AA-A3FE6FA3F075}" type="slidenum">
              <a:rPr lang="en-US" smtClean="0"/>
              <a:t>‹#›</a:t>
            </a:fld>
            <a:endParaRPr lang="en-US" dirty="0"/>
          </a:p>
        </p:txBody>
      </p:sp>
    </p:spTree>
    <p:extLst>
      <p:ext uri="{BB962C8B-B14F-4D97-AF65-F5344CB8AC3E}">
        <p14:creationId xmlns:p14="http://schemas.microsoft.com/office/powerpoint/2010/main" val="4097789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BE2494A-AD7E-4486-9EF6-64612D03EB5D}" type="datetime1">
              <a:rPr lang="en-US" smtClean="0"/>
              <a:t>8/17/2017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E088E80-DDED-4E0A-A7AA-A3FE6FA3F075}" type="slidenum">
              <a:rPr lang="en-US" smtClean="0"/>
              <a:t>‹#›</a:t>
            </a:fld>
            <a:endParaRPr lang="en-US" dirty="0"/>
          </a:p>
        </p:txBody>
      </p:sp>
    </p:spTree>
    <p:extLst>
      <p:ext uri="{BB962C8B-B14F-4D97-AF65-F5344CB8AC3E}">
        <p14:creationId xmlns:p14="http://schemas.microsoft.com/office/powerpoint/2010/main" val="74574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E1EBB-B6C1-4F13-B7B3-E9FA14A11C69}" type="datetime1">
              <a:rPr lang="en-US" smtClean="0"/>
              <a:t>8/17/2017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088E80-DDED-4E0A-A7AA-A3FE6FA3F075}" type="slidenum">
              <a:rPr lang="en-US" smtClean="0"/>
              <a:t>‹#›</a:t>
            </a:fld>
            <a:endParaRPr lang="en-US" dirty="0"/>
          </a:p>
        </p:txBody>
      </p:sp>
    </p:spTree>
    <p:extLst>
      <p:ext uri="{BB962C8B-B14F-4D97-AF65-F5344CB8AC3E}">
        <p14:creationId xmlns:p14="http://schemas.microsoft.com/office/powerpoint/2010/main" val="665741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143F519-5C7E-4708-B675-AF59A257E345}" type="datetime1">
              <a:rPr lang="en-US" smtClean="0"/>
              <a:t>8/17/2017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E088E80-DDED-4E0A-A7AA-A3FE6FA3F075}"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5641401"/>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581" y="762001"/>
            <a:ext cx="7175351" cy="3276600"/>
          </a:xfrm>
        </p:spPr>
        <p:txBody>
          <a:bodyPr>
            <a:noAutofit/>
          </a:bodyPr>
          <a:lstStyle/>
          <a:p>
            <a:pPr marL="182880" algn="ctr"/>
            <a:r>
              <a:rPr lang="en-US" sz="4400" b="1" dirty="0"/>
              <a:t> Action Planning</a:t>
            </a:r>
            <a:br>
              <a:rPr lang="en-US" sz="4400" b="1" dirty="0"/>
            </a:br>
            <a:r>
              <a:rPr lang="en-US" sz="4400" b="1" dirty="0"/>
              <a:t>for Transformation to an E1st Agency </a:t>
            </a:r>
            <a:br>
              <a:rPr lang="en-US" sz="2400" b="1" dirty="0"/>
            </a:br>
            <a:br>
              <a:rPr lang="en-US" sz="2400" b="1" dirty="0"/>
            </a:br>
            <a:endParaRPr lang="en-US" sz="2400" b="1" dirty="0">
              <a:solidFill>
                <a:schemeClr val="tx1"/>
              </a:solidFill>
            </a:endParaRPr>
          </a:p>
        </p:txBody>
      </p:sp>
      <p:sp>
        <p:nvSpPr>
          <p:cNvPr id="3" name="Subtitle 2"/>
          <p:cNvSpPr>
            <a:spLocks noGrp="1"/>
          </p:cNvSpPr>
          <p:nvPr>
            <p:ph type="subTitle" idx="1"/>
          </p:nvPr>
        </p:nvSpPr>
        <p:spPr>
          <a:xfrm>
            <a:off x="609600" y="4495799"/>
            <a:ext cx="7848600" cy="1438865"/>
          </a:xfrm>
        </p:spPr>
        <p:txBody>
          <a:bodyPr>
            <a:noAutofit/>
          </a:bodyPr>
          <a:lstStyle/>
          <a:p>
            <a:pPr algn="ctr"/>
            <a:r>
              <a:rPr lang="en-US" sz="1600" dirty="0"/>
              <a:t>Genni Sasnett</a:t>
            </a:r>
          </a:p>
          <a:p>
            <a:pPr algn="ctr"/>
            <a:r>
              <a:rPr lang="en-US" sz="1600" dirty="0"/>
              <a:t>National EFSLMP Subject Matter Expert</a:t>
            </a:r>
          </a:p>
          <a:p>
            <a:pPr algn="ctr"/>
            <a:r>
              <a:rPr lang="en-US" sz="1600" dirty="0"/>
              <a:t>Friday 8/18/17</a:t>
            </a:r>
          </a:p>
          <a:p>
            <a:pPr algn="ctr"/>
            <a:r>
              <a:rPr lang="en-US" sz="1600" dirty="0"/>
              <a:t>Maryland provider webinar</a:t>
            </a:r>
          </a:p>
        </p:txBody>
      </p:sp>
    </p:spTree>
    <p:extLst>
      <p:ext uri="{BB962C8B-B14F-4D97-AF65-F5344CB8AC3E}">
        <p14:creationId xmlns:p14="http://schemas.microsoft.com/office/powerpoint/2010/main" val="272021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63DB-F4FA-4971-9FEA-F2DF63ADA9B5}"/>
              </a:ext>
            </a:extLst>
          </p:cNvPr>
          <p:cNvSpPr>
            <a:spLocks noGrp="1"/>
          </p:cNvSpPr>
          <p:nvPr>
            <p:ph type="title"/>
          </p:nvPr>
        </p:nvSpPr>
        <p:spPr/>
        <p:txBody>
          <a:bodyPr>
            <a:normAutofit/>
          </a:bodyPr>
          <a:lstStyle/>
          <a:p>
            <a:pPr algn="ctr"/>
            <a:r>
              <a:rPr lang="en-US" sz="4400" b="1" dirty="0"/>
              <a:t>All agencies must begin by </a:t>
            </a:r>
            <a:r>
              <a:rPr lang="en-US" sz="4400" b="1" u="sng" dirty="0"/>
              <a:t>having a vision </a:t>
            </a:r>
            <a:r>
              <a:rPr lang="en-US" sz="4400" b="1" dirty="0"/>
              <a:t>of where they are heading</a:t>
            </a:r>
            <a:r>
              <a:rPr lang="en-US" sz="4400" dirty="0"/>
              <a:t>.</a:t>
            </a:r>
            <a:br>
              <a:rPr lang="en-US" sz="4400" dirty="0"/>
            </a:br>
            <a:br>
              <a:rPr lang="en-US" sz="4400" dirty="0"/>
            </a:br>
            <a:r>
              <a:rPr lang="en-US" sz="4400" dirty="0"/>
              <a:t> </a:t>
            </a:r>
          </a:p>
        </p:txBody>
      </p:sp>
      <p:sp>
        <p:nvSpPr>
          <p:cNvPr id="3" name="Text Placeholder 2">
            <a:extLst>
              <a:ext uri="{FF2B5EF4-FFF2-40B4-BE49-F238E27FC236}">
                <a16:creationId xmlns:a16="http://schemas.microsoft.com/office/drawing/2014/main" id="{4C29E1F1-0433-4D90-9445-37E4CB515C1F}"/>
              </a:ext>
            </a:extLst>
          </p:cNvPr>
          <p:cNvSpPr>
            <a:spLocks noGrp="1"/>
          </p:cNvSpPr>
          <p:nvPr>
            <p:ph type="body" idx="1"/>
          </p:nvPr>
        </p:nvSpPr>
        <p:spPr>
          <a:xfrm>
            <a:off x="822960" y="5029200"/>
            <a:ext cx="7543800" cy="990600"/>
          </a:xfrm>
        </p:spPr>
        <p:txBody>
          <a:bodyPr>
            <a:noAutofit/>
          </a:bodyPr>
          <a:lstStyle/>
          <a:p>
            <a:r>
              <a:rPr lang="en-US" sz="3600" b="1" dirty="0"/>
              <a:t>develop long term transformation goals </a:t>
            </a:r>
          </a:p>
        </p:txBody>
      </p:sp>
      <p:sp>
        <p:nvSpPr>
          <p:cNvPr id="4" name="Slide Number Placeholder 3">
            <a:extLst>
              <a:ext uri="{FF2B5EF4-FFF2-40B4-BE49-F238E27FC236}">
                <a16:creationId xmlns:a16="http://schemas.microsoft.com/office/drawing/2014/main" id="{CFD706B2-D0D5-49B5-B5F9-A1B05CC6E7FD}"/>
              </a:ext>
            </a:extLst>
          </p:cNvPr>
          <p:cNvSpPr>
            <a:spLocks noGrp="1"/>
          </p:cNvSpPr>
          <p:nvPr>
            <p:ph type="sldNum" sz="quarter" idx="12"/>
          </p:nvPr>
        </p:nvSpPr>
        <p:spPr/>
        <p:txBody>
          <a:bodyPr/>
          <a:lstStyle/>
          <a:p>
            <a:fld id="{EE088E80-DDED-4E0A-A7AA-A3FE6FA3F075}" type="slidenum">
              <a:rPr lang="en-US" smtClean="0"/>
              <a:t>10</a:t>
            </a:fld>
            <a:endParaRPr lang="en-US" dirty="0"/>
          </a:p>
        </p:txBody>
      </p:sp>
    </p:spTree>
    <p:extLst>
      <p:ext uri="{BB962C8B-B14F-4D97-AF65-F5344CB8AC3E}">
        <p14:creationId xmlns:p14="http://schemas.microsoft.com/office/powerpoint/2010/main" val="2747800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234CF-A53B-4F1F-BF74-10FD37D6BD68}"/>
              </a:ext>
            </a:extLst>
          </p:cNvPr>
          <p:cNvSpPr>
            <a:spLocks noGrp="1"/>
          </p:cNvSpPr>
          <p:nvPr>
            <p:ph type="title"/>
          </p:nvPr>
        </p:nvSpPr>
        <p:spPr>
          <a:xfrm>
            <a:off x="822960" y="609600"/>
            <a:ext cx="7543800" cy="4038600"/>
          </a:xfrm>
        </p:spPr>
        <p:txBody>
          <a:bodyPr>
            <a:noAutofit/>
          </a:bodyPr>
          <a:lstStyle/>
          <a:p>
            <a:br>
              <a:rPr lang="en-US" sz="2800" b="1" dirty="0"/>
            </a:br>
            <a:br>
              <a:rPr lang="en-US" sz="2800" b="1" dirty="0"/>
            </a:br>
            <a:br>
              <a:rPr lang="en-US" sz="2800" b="1" dirty="0"/>
            </a:br>
            <a:r>
              <a:rPr lang="en-US" sz="2800" b="1" dirty="0"/>
              <a:t>ACME Services, Inc. will support all job seekers served by the agency in 100% community integrated employment and community based pre-employment services by 2020.</a:t>
            </a:r>
            <a:br>
              <a:rPr lang="en-US" sz="2800" b="1" dirty="0"/>
            </a:br>
            <a:br>
              <a:rPr lang="en-US" sz="2800" b="1" dirty="0"/>
            </a:br>
            <a:r>
              <a:rPr lang="en-US" sz="2800" b="1" dirty="0"/>
              <a:t>ACME Services, Inc. will diversify funding to include all possible sources of funding for employment preparation and placement for people with disabilities and disadvantages referred to the agency, to include VR, IDD, DMH, Public Schools and private insurance by 2021.</a:t>
            </a:r>
            <a:br>
              <a:rPr lang="en-US" sz="2800" b="1" dirty="0"/>
            </a:br>
            <a:endParaRPr lang="en-US" sz="2800" b="1" dirty="0"/>
          </a:p>
        </p:txBody>
      </p:sp>
      <p:sp>
        <p:nvSpPr>
          <p:cNvPr id="3" name="Text Placeholder 2">
            <a:extLst>
              <a:ext uri="{FF2B5EF4-FFF2-40B4-BE49-F238E27FC236}">
                <a16:creationId xmlns:a16="http://schemas.microsoft.com/office/drawing/2014/main" id="{AA42D2A9-237C-435B-A980-0CA2AA508C0B}"/>
              </a:ext>
            </a:extLst>
          </p:cNvPr>
          <p:cNvSpPr>
            <a:spLocks noGrp="1"/>
          </p:cNvSpPr>
          <p:nvPr>
            <p:ph type="body" idx="1"/>
          </p:nvPr>
        </p:nvSpPr>
        <p:spPr>
          <a:xfrm>
            <a:off x="822960" y="5105400"/>
            <a:ext cx="7543800" cy="1066800"/>
          </a:xfrm>
        </p:spPr>
        <p:txBody>
          <a:bodyPr>
            <a:normAutofit fontScale="62500" lnSpcReduction="20000"/>
          </a:bodyPr>
          <a:lstStyle/>
          <a:p>
            <a:endParaRPr lang="en-US" dirty="0"/>
          </a:p>
          <a:p>
            <a:r>
              <a:rPr lang="en-US" sz="4600" b="1" dirty="0"/>
              <a:t>Long Term transformation goal Examples </a:t>
            </a:r>
          </a:p>
        </p:txBody>
      </p:sp>
      <p:sp>
        <p:nvSpPr>
          <p:cNvPr id="4" name="Slide Number Placeholder 3">
            <a:extLst>
              <a:ext uri="{FF2B5EF4-FFF2-40B4-BE49-F238E27FC236}">
                <a16:creationId xmlns:a16="http://schemas.microsoft.com/office/drawing/2014/main" id="{18223BE1-F3D5-483F-98D9-F3432B74788C}"/>
              </a:ext>
            </a:extLst>
          </p:cNvPr>
          <p:cNvSpPr>
            <a:spLocks noGrp="1"/>
          </p:cNvSpPr>
          <p:nvPr>
            <p:ph type="sldNum" sz="quarter" idx="12"/>
          </p:nvPr>
        </p:nvSpPr>
        <p:spPr/>
        <p:txBody>
          <a:bodyPr/>
          <a:lstStyle/>
          <a:p>
            <a:fld id="{EE088E80-DDED-4E0A-A7AA-A3FE6FA3F075}" type="slidenum">
              <a:rPr lang="en-US" smtClean="0"/>
              <a:t>11</a:t>
            </a:fld>
            <a:endParaRPr lang="en-US" dirty="0"/>
          </a:p>
        </p:txBody>
      </p:sp>
    </p:spTree>
    <p:extLst>
      <p:ext uri="{BB962C8B-B14F-4D97-AF65-F5344CB8AC3E}">
        <p14:creationId xmlns:p14="http://schemas.microsoft.com/office/powerpoint/2010/main" val="2886889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8CE6A-88B4-4A1D-87F4-AE14CF48AAAB}"/>
              </a:ext>
            </a:extLst>
          </p:cNvPr>
          <p:cNvSpPr>
            <a:spLocks noGrp="1"/>
          </p:cNvSpPr>
          <p:nvPr>
            <p:ph type="title"/>
          </p:nvPr>
        </p:nvSpPr>
        <p:spPr/>
        <p:txBody>
          <a:bodyPr>
            <a:normAutofit/>
          </a:bodyPr>
          <a:lstStyle/>
          <a:p>
            <a:r>
              <a:rPr lang="en-US" sz="4000" b="1" dirty="0"/>
              <a:t>First and foremost, agencies must have the </a:t>
            </a:r>
            <a:r>
              <a:rPr lang="en-US" sz="4000" b="1" u="sng" dirty="0"/>
              <a:t>capacity to do effective job placement</a:t>
            </a:r>
            <a:r>
              <a:rPr lang="en-US" sz="4000" b="1" dirty="0"/>
              <a:t>.  Focus here first</a:t>
            </a:r>
            <a:r>
              <a:rPr lang="en-US" sz="3600" b="1" dirty="0"/>
              <a:t>!</a:t>
            </a:r>
            <a:br>
              <a:rPr lang="en-US" sz="3600" b="1" dirty="0"/>
            </a:br>
            <a:br>
              <a:rPr lang="en-US" sz="3600" b="1" dirty="0"/>
            </a:br>
            <a:br>
              <a:rPr lang="en-US" sz="2800" dirty="0"/>
            </a:br>
            <a:endParaRPr lang="en-US" sz="2800" dirty="0"/>
          </a:p>
        </p:txBody>
      </p:sp>
      <p:sp>
        <p:nvSpPr>
          <p:cNvPr id="3" name="Text Placeholder 2">
            <a:extLst>
              <a:ext uri="{FF2B5EF4-FFF2-40B4-BE49-F238E27FC236}">
                <a16:creationId xmlns:a16="http://schemas.microsoft.com/office/drawing/2014/main" id="{3607D1B6-07B0-48B6-B4B8-B7A859E00B13}"/>
              </a:ext>
            </a:extLst>
          </p:cNvPr>
          <p:cNvSpPr>
            <a:spLocks noGrp="1"/>
          </p:cNvSpPr>
          <p:nvPr>
            <p:ph type="body" idx="1"/>
          </p:nvPr>
        </p:nvSpPr>
        <p:spPr>
          <a:xfrm>
            <a:off x="822960" y="4800600"/>
            <a:ext cx="7543800" cy="1295400"/>
          </a:xfrm>
        </p:spPr>
        <p:txBody>
          <a:bodyPr>
            <a:noAutofit/>
          </a:bodyPr>
          <a:lstStyle/>
          <a:p>
            <a:r>
              <a:rPr lang="en-US" sz="3600" b="1" dirty="0"/>
              <a:t>Next step for beginner Agencies </a:t>
            </a:r>
            <a:r>
              <a:rPr lang="en-US" b="1" dirty="0"/>
              <a:t>(Just getting started) </a:t>
            </a:r>
          </a:p>
        </p:txBody>
      </p:sp>
      <p:sp>
        <p:nvSpPr>
          <p:cNvPr id="4" name="Slide Number Placeholder 3">
            <a:extLst>
              <a:ext uri="{FF2B5EF4-FFF2-40B4-BE49-F238E27FC236}">
                <a16:creationId xmlns:a16="http://schemas.microsoft.com/office/drawing/2014/main" id="{EC255B84-DA24-4A0E-B6CA-E5973F1145EA}"/>
              </a:ext>
            </a:extLst>
          </p:cNvPr>
          <p:cNvSpPr>
            <a:spLocks noGrp="1"/>
          </p:cNvSpPr>
          <p:nvPr>
            <p:ph type="sldNum" sz="quarter" idx="12"/>
          </p:nvPr>
        </p:nvSpPr>
        <p:spPr/>
        <p:txBody>
          <a:bodyPr/>
          <a:lstStyle/>
          <a:p>
            <a:fld id="{EE088E80-DDED-4E0A-A7AA-A3FE6FA3F075}" type="slidenum">
              <a:rPr lang="en-US" smtClean="0"/>
              <a:t>12</a:t>
            </a:fld>
            <a:endParaRPr lang="en-US" dirty="0"/>
          </a:p>
        </p:txBody>
      </p:sp>
    </p:spTree>
    <p:extLst>
      <p:ext uri="{BB962C8B-B14F-4D97-AF65-F5344CB8AC3E}">
        <p14:creationId xmlns:p14="http://schemas.microsoft.com/office/powerpoint/2010/main" val="3755200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638800"/>
            <a:ext cx="7543800" cy="820986"/>
          </a:xfrm>
        </p:spPr>
        <p:txBody>
          <a:bodyPr>
            <a:normAutofit fontScale="62500" lnSpcReduction="20000"/>
          </a:bodyPr>
          <a:lstStyle/>
          <a:p>
            <a:endParaRPr lang="en-US" dirty="0"/>
          </a:p>
          <a:p>
            <a:r>
              <a:rPr lang="en-US" sz="4000" b="1" dirty="0"/>
              <a:t>Beginners - Develop a Employment pilot</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13</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4129579430"/>
              </p:ext>
            </p:extLst>
          </p:nvPr>
        </p:nvGraphicFramePr>
        <p:xfrm>
          <a:off x="739140" y="602228"/>
          <a:ext cx="7711440" cy="4790221"/>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96002">
                <a:tc gridSpan="5">
                  <a:txBody>
                    <a:bodyPr/>
                    <a:lstStyle/>
                    <a:p>
                      <a:r>
                        <a:rPr lang="en-US" b="1" dirty="0">
                          <a:solidFill>
                            <a:schemeClr val="tx1"/>
                          </a:solidFill>
                        </a:rPr>
                        <a:t>Milestone 1.  Develop a Customized Employment Pilot </a:t>
                      </a:r>
                    </a:p>
                  </a:txBody>
                  <a:tcPr>
                    <a:solidFill>
                      <a:srgbClr val="00B0F0"/>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470408">
                <a:tc>
                  <a:txBody>
                    <a:bodyPr/>
                    <a:lstStyle/>
                    <a:p>
                      <a:r>
                        <a:rPr lang="en-US" dirty="0"/>
                        <a:t>Activity </a:t>
                      </a:r>
                    </a:p>
                  </a:txBody>
                  <a:tcPr>
                    <a:solidFill>
                      <a:srgbClr val="FFC000"/>
                    </a:solidFill>
                  </a:tcPr>
                </a:tc>
                <a:tc>
                  <a:txBody>
                    <a:bodyPr/>
                    <a:lstStyle/>
                    <a:p>
                      <a:r>
                        <a:rPr lang="en-US" dirty="0"/>
                        <a:t>Responsible</a:t>
                      </a:r>
                    </a:p>
                  </a:txBody>
                  <a:tcPr>
                    <a:solidFill>
                      <a:srgbClr val="FFC000"/>
                    </a:solidFill>
                  </a:tcPr>
                </a:tc>
                <a:tc>
                  <a:txBody>
                    <a:bodyPr/>
                    <a:lstStyle/>
                    <a:p>
                      <a:r>
                        <a:rPr lang="en-US" dirty="0"/>
                        <a:t>Timeframe</a:t>
                      </a:r>
                    </a:p>
                  </a:txBody>
                  <a:tcPr>
                    <a:solidFill>
                      <a:srgbClr val="FFC000"/>
                    </a:solidFill>
                  </a:tcPr>
                </a:tc>
                <a:tc>
                  <a:txBody>
                    <a:bodyPr/>
                    <a:lstStyle/>
                    <a:p>
                      <a:r>
                        <a:rPr lang="en-US" dirty="0"/>
                        <a:t>Resources</a:t>
                      </a:r>
                    </a:p>
                  </a:txBody>
                  <a:tcPr>
                    <a:solidFill>
                      <a:srgbClr val="FFC000"/>
                    </a:solidFill>
                  </a:tcPr>
                </a:tc>
                <a:tc>
                  <a:txBody>
                    <a:bodyPr/>
                    <a:lstStyle/>
                    <a:p>
                      <a:r>
                        <a:rPr lang="en-US" dirty="0"/>
                        <a:t>Comments </a:t>
                      </a:r>
                    </a:p>
                  </a:txBody>
                  <a:tcPr>
                    <a:solidFill>
                      <a:srgbClr val="FFC000"/>
                    </a:solidFill>
                  </a:tcPr>
                </a:tc>
                <a:extLst>
                  <a:ext uri="{0D108BD9-81ED-4DB2-BD59-A6C34878D82A}">
                    <a16:rowId xmlns:a16="http://schemas.microsoft.com/office/drawing/2014/main" val="4077660270"/>
                  </a:ext>
                </a:extLst>
              </a:tr>
              <a:tr h="698337">
                <a:tc>
                  <a:txBody>
                    <a:bodyPr/>
                    <a:lstStyle/>
                    <a:p>
                      <a:r>
                        <a:rPr lang="en-US" dirty="0"/>
                        <a:t>1.) ID parameters of Pilot </a:t>
                      </a:r>
                    </a:p>
                  </a:txBody>
                  <a:tcPr>
                    <a:solidFill>
                      <a:srgbClr val="FFC000"/>
                    </a:solidFill>
                  </a:tcPr>
                </a:tc>
                <a:tc>
                  <a:txBody>
                    <a:bodyPr/>
                    <a:lstStyle/>
                    <a:p>
                      <a:r>
                        <a:rPr lang="en-US" dirty="0"/>
                        <a:t>Management team</a:t>
                      </a:r>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1425110550"/>
                  </a:ext>
                </a:extLst>
              </a:tr>
              <a:tr h="698337">
                <a:tc>
                  <a:txBody>
                    <a:bodyPr/>
                    <a:lstStyle/>
                    <a:p>
                      <a:r>
                        <a:rPr lang="en-US" dirty="0"/>
                        <a:t>2.) Identify staff </a:t>
                      </a:r>
                    </a:p>
                  </a:txBody>
                  <a:tcPr>
                    <a:solidFill>
                      <a:srgbClr val="FFC000"/>
                    </a:solidFill>
                  </a:tcPr>
                </a:tc>
                <a:tc>
                  <a:txBody>
                    <a:bodyPr/>
                    <a:lstStyle/>
                    <a:p>
                      <a:r>
                        <a:rPr lang="en-US" dirty="0"/>
                        <a:t>Management team</a:t>
                      </a:r>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3519695114"/>
                  </a:ext>
                </a:extLst>
              </a:tr>
              <a:tr h="698337">
                <a:tc>
                  <a:txBody>
                    <a:bodyPr/>
                    <a:lstStyle/>
                    <a:p>
                      <a:r>
                        <a:rPr lang="en-US" dirty="0"/>
                        <a:t>3.) Secure staff training </a:t>
                      </a:r>
                    </a:p>
                  </a:txBody>
                  <a:tcPr>
                    <a:solidFill>
                      <a:srgbClr val="FFC000"/>
                    </a:solidFill>
                  </a:tcPr>
                </a:tc>
                <a:tc>
                  <a:txBody>
                    <a:bodyPr/>
                    <a:lstStyle/>
                    <a:p>
                      <a:r>
                        <a:rPr lang="en-US" dirty="0"/>
                        <a:t>Training coordinator</a:t>
                      </a:r>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3480538001"/>
                  </a:ext>
                </a:extLst>
              </a:tr>
              <a:tr h="698337">
                <a:tc>
                  <a:txBody>
                    <a:bodyPr/>
                    <a:lstStyle/>
                    <a:p>
                      <a:r>
                        <a:rPr lang="en-US" dirty="0"/>
                        <a:t>4.) Identify job seekers</a:t>
                      </a:r>
                    </a:p>
                  </a:txBody>
                  <a:tcPr>
                    <a:solidFill>
                      <a:srgbClr val="FFC000"/>
                    </a:solidFill>
                  </a:tcPr>
                </a:tc>
                <a:tc>
                  <a:txBody>
                    <a:bodyPr/>
                    <a:lstStyle/>
                    <a:p>
                      <a:r>
                        <a:rPr lang="en-US" dirty="0"/>
                        <a:t>Case coordinators </a:t>
                      </a:r>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302699489"/>
                  </a:ext>
                </a:extLst>
              </a:tr>
              <a:tr h="698337">
                <a:tc>
                  <a:txBody>
                    <a:bodyPr/>
                    <a:lstStyle/>
                    <a:p>
                      <a:r>
                        <a:rPr lang="en-US" dirty="0"/>
                        <a:t>5.) Determine funding</a:t>
                      </a:r>
                    </a:p>
                  </a:txBody>
                  <a:tcPr>
                    <a:solidFill>
                      <a:srgbClr val="FFC000"/>
                    </a:solidFill>
                  </a:tcPr>
                </a:tc>
                <a:tc>
                  <a:txBody>
                    <a:bodyPr/>
                    <a:lstStyle/>
                    <a:p>
                      <a:r>
                        <a:rPr lang="en-US" dirty="0"/>
                        <a:t>Program director/COO/CFO</a:t>
                      </a:r>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4170386783"/>
                  </a:ext>
                </a:extLst>
              </a:tr>
            </a:tbl>
          </a:graphicData>
        </a:graphic>
      </p:graphicFrame>
    </p:spTree>
    <p:extLst>
      <p:ext uri="{BB962C8B-B14F-4D97-AF65-F5344CB8AC3E}">
        <p14:creationId xmlns:p14="http://schemas.microsoft.com/office/powerpoint/2010/main" val="2334168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628A-74C4-40A7-B1D1-563DBF20B4E3}"/>
              </a:ext>
            </a:extLst>
          </p:cNvPr>
          <p:cNvSpPr>
            <a:spLocks noGrp="1"/>
          </p:cNvSpPr>
          <p:nvPr>
            <p:ph type="title"/>
          </p:nvPr>
        </p:nvSpPr>
        <p:spPr/>
        <p:txBody>
          <a:bodyPr>
            <a:normAutofit fontScale="90000"/>
          </a:bodyPr>
          <a:lstStyle/>
          <a:p>
            <a:pPr algn="ctr"/>
            <a:br>
              <a:rPr lang="en-US" sz="2400" dirty="0"/>
            </a:br>
            <a:br>
              <a:rPr lang="en-US" sz="2400" dirty="0"/>
            </a:br>
            <a:br>
              <a:rPr lang="en-US" sz="2400" dirty="0"/>
            </a:br>
            <a:r>
              <a:rPr lang="en-US" sz="4400" b="1" dirty="0"/>
              <a:t>Assess the Pilot Results for the Following:</a:t>
            </a:r>
          </a:p>
        </p:txBody>
      </p:sp>
      <p:sp>
        <p:nvSpPr>
          <p:cNvPr id="3" name="Text Placeholder 2">
            <a:extLst>
              <a:ext uri="{FF2B5EF4-FFF2-40B4-BE49-F238E27FC236}">
                <a16:creationId xmlns:a16="http://schemas.microsoft.com/office/drawing/2014/main" id="{BC86D8AB-A05E-45F3-8152-08E4F171C1F6}"/>
              </a:ext>
            </a:extLst>
          </p:cNvPr>
          <p:cNvSpPr>
            <a:spLocks noGrp="1"/>
          </p:cNvSpPr>
          <p:nvPr>
            <p:ph sz="half" idx="1"/>
          </p:nvPr>
        </p:nvSpPr>
        <p:spPr/>
        <p:txBody>
          <a:bodyPr>
            <a:normAutofit/>
          </a:bodyPr>
          <a:lstStyle/>
          <a:p>
            <a:endParaRPr lang="en-US" dirty="0"/>
          </a:p>
          <a:p>
            <a:r>
              <a:rPr lang="en-US" dirty="0"/>
              <a:t>Learn how to get results</a:t>
            </a:r>
            <a:br>
              <a:rPr lang="en-US" dirty="0"/>
            </a:br>
            <a:br>
              <a:rPr lang="en-US" dirty="0"/>
            </a:br>
            <a:r>
              <a:rPr lang="en-US" dirty="0"/>
              <a:t>Create a core staff who have learned key tools and strategies</a:t>
            </a:r>
            <a:br>
              <a:rPr lang="en-US" dirty="0"/>
            </a:br>
            <a:br>
              <a:rPr lang="en-US" dirty="0"/>
            </a:br>
            <a:r>
              <a:rPr lang="en-US" dirty="0"/>
              <a:t>Develop initial useful partnerships</a:t>
            </a:r>
            <a:br>
              <a:rPr lang="en-US" dirty="0"/>
            </a:br>
            <a:r>
              <a:rPr lang="en-US" dirty="0"/>
              <a:t>address issues and challenges</a:t>
            </a:r>
          </a:p>
          <a:p>
            <a:br>
              <a:rPr lang="en-US" dirty="0"/>
            </a:br>
            <a:r>
              <a:rPr lang="en-US" dirty="0"/>
              <a:t>Revise strategies</a:t>
            </a:r>
          </a:p>
          <a:p>
            <a:endParaRPr lang="en-US" dirty="0"/>
          </a:p>
        </p:txBody>
      </p:sp>
      <p:sp>
        <p:nvSpPr>
          <p:cNvPr id="5" name="Content Placeholder 4">
            <a:extLst>
              <a:ext uri="{FF2B5EF4-FFF2-40B4-BE49-F238E27FC236}">
                <a16:creationId xmlns:a16="http://schemas.microsoft.com/office/drawing/2014/main" id="{2AC419C7-1890-402D-B999-671D49B69438}"/>
              </a:ext>
            </a:extLst>
          </p:cNvPr>
          <p:cNvSpPr>
            <a:spLocks noGrp="1"/>
          </p:cNvSpPr>
          <p:nvPr>
            <p:ph sz="half" idx="2"/>
          </p:nvPr>
        </p:nvSpPr>
        <p:spPr/>
        <p:txBody>
          <a:bodyPr/>
          <a:lstStyle/>
          <a:p>
            <a:endParaRPr lang="en-US" dirty="0"/>
          </a:p>
          <a:p>
            <a:r>
              <a:rPr lang="en-US" dirty="0"/>
              <a:t>Project staffing and program requirements based on your findings</a:t>
            </a:r>
          </a:p>
          <a:p>
            <a:br>
              <a:rPr lang="en-US" dirty="0"/>
            </a:br>
            <a:r>
              <a:rPr lang="en-US" dirty="0"/>
              <a:t>Evaluate current costs and funding</a:t>
            </a:r>
          </a:p>
          <a:p>
            <a:br>
              <a:rPr lang="en-US" dirty="0"/>
            </a:br>
            <a:r>
              <a:rPr lang="en-US" dirty="0"/>
              <a:t>Make projections of anticipated costs and funding for a full-scale project</a:t>
            </a:r>
          </a:p>
        </p:txBody>
      </p:sp>
      <p:sp>
        <p:nvSpPr>
          <p:cNvPr id="4" name="Slide Number Placeholder 3">
            <a:extLst>
              <a:ext uri="{FF2B5EF4-FFF2-40B4-BE49-F238E27FC236}">
                <a16:creationId xmlns:a16="http://schemas.microsoft.com/office/drawing/2014/main" id="{1DFB9251-C7CD-4DD1-9395-B653B7335BB8}"/>
              </a:ext>
            </a:extLst>
          </p:cNvPr>
          <p:cNvSpPr>
            <a:spLocks noGrp="1"/>
          </p:cNvSpPr>
          <p:nvPr>
            <p:ph type="sldNum" sz="quarter" idx="12"/>
          </p:nvPr>
        </p:nvSpPr>
        <p:spPr/>
        <p:txBody>
          <a:bodyPr/>
          <a:lstStyle/>
          <a:p>
            <a:fld id="{EE088E80-DDED-4E0A-A7AA-A3FE6FA3F075}" type="slidenum">
              <a:rPr lang="en-US" smtClean="0"/>
              <a:t>14</a:t>
            </a:fld>
            <a:endParaRPr lang="en-US" dirty="0"/>
          </a:p>
        </p:txBody>
      </p:sp>
    </p:spTree>
    <p:extLst>
      <p:ext uri="{BB962C8B-B14F-4D97-AF65-F5344CB8AC3E}">
        <p14:creationId xmlns:p14="http://schemas.microsoft.com/office/powerpoint/2010/main" val="2356164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900E-3A93-4B6F-9397-9EDDCA323301}"/>
              </a:ext>
            </a:extLst>
          </p:cNvPr>
          <p:cNvSpPr>
            <a:spLocks noGrp="1"/>
          </p:cNvSpPr>
          <p:nvPr>
            <p:ph type="title"/>
          </p:nvPr>
        </p:nvSpPr>
        <p:spPr/>
        <p:txBody>
          <a:bodyPr>
            <a:normAutofit fontScale="90000"/>
          </a:bodyPr>
          <a:lstStyle/>
          <a:p>
            <a:pPr algn="ctr"/>
            <a:r>
              <a:rPr lang="en-US" sz="4000" b="1" dirty="0"/>
              <a:t>Agencies must have effective community based </a:t>
            </a:r>
            <a:r>
              <a:rPr lang="en-US" sz="4000" b="1" u="sng" dirty="0"/>
              <a:t>pre-employment preparation strategies </a:t>
            </a:r>
            <a:r>
              <a:rPr lang="en-US" sz="4000" b="1" dirty="0"/>
              <a:t>in place to succeed</a:t>
            </a:r>
            <a:br>
              <a:rPr lang="en-US" sz="4000" dirty="0"/>
            </a:br>
            <a:br>
              <a:rPr lang="en-US" sz="4000" dirty="0"/>
            </a:br>
            <a:br>
              <a:rPr lang="en-US" sz="2400" dirty="0"/>
            </a:br>
            <a:br>
              <a:rPr lang="en-US" sz="2400" dirty="0"/>
            </a:br>
            <a:endParaRPr lang="en-US" sz="2400" dirty="0"/>
          </a:p>
        </p:txBody>
      </p:sp>
      <p:sp>
        <p:nvSpPr>
          <p:cNvPr id="3" name="Text Placeholder 2">
            <a:extLst>
              <a:ext uri="{FF2B5EF4-FFF2-40B4-BE49-F238E27FC236}">
                <a16:creationId xmlns:a16="http://schemas.microsoft.com/office/drawing/2014/main" id="{2FD8D824-BEC2-4CC9-BF93-7774080013CB}"/>
              </a:ext>
            </a:extLst>
          </p:cNvPr>
          <p:cNvSpPr>
            <a:spLocks noGrp="1"/>
          </p:cNvSpPr>
          <p:nvPr>
            <p:ph type="body" idx="1"/>
          </p:nvPr>
        </p:nvSpPr>
        <p:spPr>
          <a:xfrm>
            <a:off x="822960" y="4724400"/>
            <a:ext cx="7543800" cy="1371600"/>
          </a:xfrm>
        </p:spPr>
        <p:txBody>
          <a:bodyPr>
            <a:normAutofit lnSpcReduction="10000"/>
          </a:bodyPr>
          <a:lstStyle/>
          <a:p>
            <a:endParaRPr lang="en-US" sz="2800" b="1" dirty="0"/>
          </a:p>
          <a:p>
            <a:r>
              <a:rPr lang="en-US" sz="2800" b="1" dirty="0"/>
              <a:t>Community based pre-employment strategies </a:t>
            </a:r>
            <a:r>
              <a:rPr lang="en-US" b="1" dirty="0"/>
              <a:t>(beginner agencies)</a:t>
            </a:r>
            <a:endParaRPr lang="en-US" sz="2800" b="1" dirty="0"/>
          </a:p>
        </p:txBody>
      </p:sp>
      <p:sp>
        <p:nvSpPr>
          <p:cNvPr id="4" name="Slide Number Placeholder 3">
            <a:extLst>
              <a:ext uri="{FF2B5EF4-FFF2-40B4-BE49-F238E27FC236}">
                <a16:creationId xmlns:a16="http://schemas.microsoft.com/office/drawing/2014/main" id="{D019D8EC-86C8-4DAD-AD78-C132C5E3AFD6}"/>
              </a:ext>
            </a:extLst>
          </p:cNvPr>
          <p:cNvSpPr>
            <a:spLocks noGrp="1"/>
          </p:cNvSpPr>
          <p:nvPr>
            <p:ph type="sldNum" sz="quarter" idx="12"/>
          </p:nvPr>
        </p:nvSpPr>
        <p:spPr/>
        <p:txBody>
          <a:bodyPr/>
          <a:lstStyle/>
          <a:p>
            <a:fld id="{EE088E80-DDED-4E0A-A7AA-A3FE6FA3F075}" type="slidenum">
              <a:rPr lang="en-US" smtClean="0"/>
              <a:t>15</a:t>
            </a:fld>
            <a:endParaRPr lang="en-US" dirty="0"/>
          </a:p>
        </p:txBody>
      </p:sp>
    </p:spTree>
    <p:extLst>
      <p:ext uri="{BB962C8B-B14F-4D97-AF65-F5344CB8AC3E}">
        <p14:creationId xmlns:p14="http://schemas.microsoft.com/office/powerpoint/2010/main" val="1766066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33DA5-4987-460C-9F38-3F9E4452F13A}"/>
              </a:ext>
            </a:extLst>
          </p:cNvPr>
          <p:cNvSpPr>
            <a:spLocks noGrp="1"/>
          </p:cNvSpPr>
          <p:nvPr>
            <p:ph type="title"/>
          </p:nvPr>
        </p:nvSpPr>
        <p:spPr>
          <a:xfrm>
            <a:off x="822960" y="457200"/>
            <a:ext cx="7543800" cy="4495800"/>
          </a:xfrm>
        </p:spPr>
        <p:txBody>
          <a:bodyPr>
            <a:noAutofit/>
          </a:bodyPr>
          <a:lstStyle/>
          <a:p>
            <a:r>
              <a:rPr lang="en-US" sz="2400" dirty="0"/>
              <a:t>People show the best employment outcomes when they have had  community-based work experiences, especially paid ones.</a:t>
            </a:r>
            <a:br>
              <a:rPr lang="en-US" sz="2400" dirty="0"/>
            </a:br>
            <a:br>
              <a:rPr lang="en-US" sz="2400" dirty="0"/>
            </a:br>
            <a:r>
              <a:rPr lang="en-US" sz="2400" dirty="0"/>
              <a:t>Work experiences that don’t have the same requirements and expectations as “typical” workplaces may reinforce incorrect messages</a:t>
            </a:r>
            <a:br>
              <a:rPr lang="en-US" sz="2400" dirty="0"/>
            </a:br>
            <a:br>
              <a:rPr lang="en-US" sz="2400" dirty="0"/>
            </a:br>
            <a:r>
              <a:rPr lang="en-US" sz="2400" dirty="0"/>
              <a:t>WIOA makes clear that preparation should not include training in segregated settings with individuals earning sub-minimum wages</a:t>
            </a:r>
            <a:br>
              <a:rPr lang="en-US" sz="2400" dirty="0"/>
            </a:br>
            <a:br>
              <a:rPr lang="en-US" sz="2400" dirty="0"/>
            </a:br>
            <a:r>
              <a:rPr lang="en-US" sz="2400" dirty="0">
                <a:solidFill>
                  <a:schemeClr val="tx1"/>
                </a:solidFill>
              </a:rPr>
              <a:t>Our</a:t>
            </a:r>
            <a:r>
              <a:rPr lang="en-US" sz="2400" dirty="0"/>
              <a:t> future customers will be educated under IDEA and under WIOA requirements with expectations of CIE</a:t>
            </a:r>
            <a:br>
              <a:rPr lang="en-US" sz="2400" dirty="0"/>
            </a:br>
            <a:br>
              <a:rPr lang="en-US" sz="2400" dirty="0"/>
            </a:br>
            <a:endParaRPr lang="en-US" sz="2400" dirty="0"/>
          </a:p>
        </p:txBody>
      </p:sp>
      <p:sp>
        <p:nvSpPr>
          <p:cNvPr id="3" name="Text Placeholder 2">
            <a:extLst>
              <a:ext uri="{FF2B5EF4-FFF2-40B4-BE49-F238E27FC236}">
                <a16:creationId xmlns:a16="http://schemas.microsoft.com/office/drawing/2014/main" id="{4301CA4A-0850-417E-8898-504721164854}"/>
              </a:ext>
            </a:extLst>
          </p:cNvPr>
          <p:cNvSpPr>
            <a:spLocks noGrp="1"/>
          </p:cNvSpPr>
          <p:nvPr>
            <p:ph type="body" idx="1"/>
          </p:nvPr>
        </p:nvSpPr>
        <p:spPr>
          <a:xfrm>
            <a:off x="822960" y="4648200"/>
            <a:ext cx="7543800" cy="1447800"/>
          </a:xfrm>
        </p:spPr>
        <p:txBody>
          <a:bodyPr>
            <a:normAutofit fontScale="92500" lnSpcReduction="10000"/>
          </a:bodyPr>
          <a:lstStyle/>
          <a:p>
            <a:endParaRPr lang="en-US" dirty="0"/>
          </a:p>
          <a:p>
            <a:r>
              <a:rPr lang="en-US" sz="3900" b="1" dirty="0"/>
              <a:t>Community based pre-employment preparation</a:t>
            </a:r>
          </a:p>
        </p:txBody>
      </p:sp>
      <p:sp>
        <p:nvSpPr>
          <p:cNvPr id="4" name="Slide Number Placeholder 3">
            <a:extLst>
              <a:ext uri="{FF2B5EF4-FFF2-40B4-BE49-F238E27FC236}">
                <a16:creationId xmlns:a16="http://schemas.microsoft.com/office/drawing/2014/main" id="{59D7A93A-F749-4C1E-A707-DF4E5F1E4065}"/>
              </a:ext>
            </a:extLst>
          </p:cNvPr>
          <p:cNvSpPr>
            <a:spLocks noGrp="1"/>
          </p:cNvSpPr>
          <p:nvPr>
            <p:ph type="sldNum" sz="quarter" idx="12"/>
          </p:nvPr>
        </p:nvSpPr>
        <p:spPr/>
        <p:txBody>
          <a:bodyPr/>
          <a:lstStyle/>
          <a:p>
            <a:fld id="{EE088E80-DDED-4E0A-A7AA-A3FE6FA3F075}" type="slidenum">
              <a:rPr lang="en-US" smtClean="0"/>
              <a:t>16</a:t>
            </a:fld>
            <a:endParaRPr lang="en-US" dirty="0"/>
          </a:p>
        </p:txBody>
      </p:sp>
    </p:spTree>
    <p:extLst>
      <p:ext uri="{BB962C8B-B14F-4D97-AF65-F5344CB8AC3E}">
        <p14:creationId xmlns:p14="http://schemas.microsoft.com/office/powerpoint/2010/main" val="2426279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232677"/>
            <a:ext cx="7543800" cy="1015722"/>
          </a:xfrm>
        </p:spPr>
        <p:txBody>
          <a:bodyPr>
            <a:normAutofit fontScale="70000" lnSpcReduction="20000"/>
          </a:bodyPr>
          <a:lstStyle/>
          <a:p>
            <a:endParaRPr lang="en-US" dirty="0"/>
          </a:p>
          <a:p>
            <a:r>
              <a:rPr lang="en-US" sz="3600" b="1" dirty="0"/>
              <a:t>Beginners – develop a pre-employment prep pilot</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17</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194308079"/>
              </p:ext>
            </p:extLst>
          </p:nvPr>
        </p:nvGraphicFramePr>
        <p:xfrm>
          <a:off x="822960" y="758952"/>
          <a:ext cx="7711440" cy="4793269"/>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99050">
                <a:tc gridSpan="5">
                  <a:txBody>
                    <a:bodyPr/>
                    <a:lstStyle/>
                    <a:p>
                      <a:r>
                        <a:rPr lang="en-US" dirty="0"/>
                        <a:t>Milestone 2  Pilot Effective Pre-employment Preparation Strategies </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470408">
                <a:tc>
                  <a:txBody>
                    <a:bodyPr/>
                    <a:lstStyle/>
                    <a:p>
                      <a:r>
                        <a:rPr lang="en-US" dirty="0"/>
                        <a:t>Activity </a:t>
                      </a:r>
                    </a:p>
                  </a:txBody>
                  <a:tcPr>
                    <a:solidFill>
                      <a:srgbClr val="FFC000"/>
                    </a:solidFill>
                  </a:tcPr>
                </a:tc>
                <a:tc>
                  <a:txBody>
                    <a:bodyPr/>
                    <a:lstStyle/>
                    <a:p>
                      <a:r>
                        <a:rPr lang="en-US" dirty="0"/>
                        <a:t>Responsible</a:t>
                      </a:r>
                    </a:p>
                  </a:txBody>
                  <a:tcPr>
                    <a:solidFill>
                      <a:srgbClr val="FFC000"/>
                    </a:solidFill>
                  </a:tcPr>
                </a:tc>
                <a:tc>
                  <a:txBody>
                    <a:bodyPr/>
                    <a:lstStyle/>
                    <a:p>
                      <a:r>
                        <a:rPr lang="en-US" dirty="0"/>
                        <a:t>Timeframe</a:t>
                      </a:r>
                    </a:p>
                  </a:txBody>
                  <a:tcPr>
                    <a:solidFill>
                      <a:srgbClr val="FFC000"/>
                    </a:solidFill>
                  </a:tcPr>
                </a:tc>
                <a:tc>
                  <a:txBody>
                    <a:bodyPr/>
                    <a:lstStyle/>
                    <a:p>
                      <a:r>
                        <a:rPr lang="en-US" dirty="0"/>
                        <a:t>Resources</a:t>
                      </a:r>
                    </a:p>
                  </a:txBody>
                  <a:tcPr>
                    <a:solidFill>
                      <a:srgbClr val="FFC000"/>
                    </a:solidFill>
                  </a:tcPr>
                </a:tc>
                <a:tc>
                  <a:txBody>
                    <a:bodyPr/>
                    <a:lstStyle/>
                    <a:p>
                      <a:r>
                        <a:rPr lang="en-US" dirty="0"/>
                        <a:t>Comments </a:t>
                      </a:r>
                    </a:p>
                  </a:txBody>
                  <a:tcPr>
                    <a:solidFill>
                      <a:srgbClr val="FFC000"/>
                    </a:solidFill>
                  </a:tcPr>
                </a:tc>
                <a:extLst>
                  <a:ext uri="{0D108BD9-81ED-4DB2-BD59-A6C34878D82A}">
                    <a16:rowId xmlns:a16="http://schemas.microsoft.com/office/drawing/2014/main" val="4077660270"/>
                  </a:ext>
                </a:extLst>
              </a:tr>
              <a:tr h="698337">
                <a:tc>
                  <a:txBody>
                    <a:bodyPr/>
                    <a:lstStyle/>
                    <a:p>
                      <a:r>
                        <a:rPr lang="en-US" dirty="0"/>
                        <a:t>1.) ID parameters of Pilot </a:t>
                      </a:r>
                    </a:p>
                  </a:txBody>
                  <a:tcPr>
                    <a:solidFill>
                      <a:srgbClr val="FFC000"/>
                    </a:solidFill>
                  </a:tcPr>
                </a:tc>
                <a:tc>
                  <a:txBody>
                    <a:bodyPr/>
                    <a:lstStyle/>
                    <a:p>
                      <a:r>
                        <a:rPr lang="en-US" dirty="0"/>
                        <a:t>Management team</a:t>
                      </a:r>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1425110550"/>
                  </a:ext>
                </a:extLst>
              </a:tr>
              <a:tr h="698337">
                <a:tc>
                  <a:txBody>
                    <a:bodyPr/>
                    <a:lstStyle/>
                    <a:p>
                      <a:r>
                        <a:rPr lang="en-US" dirty="0"/>
                        <a:t>2.) Identify staff </a:t>
                      </a:r>
                    </a:p>
                  </a:txBody>
                  <a:tcPr>
                    <a:solidFill>
                      <a:srgbClr val="FFC000"/>
                    </a:solidFill>
                  </a:tcPr>
                </a:tc>
                <a:tc>
                  <a:txBody>
                    <a:bodyPr/>
                    <a:lstStyle/>
                    <a:p>
                      <a:r>
                        <a:rPr lang="en-US" dirty="0"/>
                        <a:t>Management team</a:t>
                      </a:r>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3519695114"/>
                  </a:ext>
                </a:extLst>
              </a:tr>
              <a:tr h="698337">
                <a:tc>
                  <a:txBody>
                    <a:bodyPr/>
                    <a:lstStyle/>
                    <a:p>
                      <a:r>
                        <a:rPr lang="en-US" dirty="0"/>
                        <a:t>3.) Secure staff training </a:t>
                      </a:r>
                    </a:p>
                  </a:txBody>
                  <a:tcPr>
                    <a:solidFill>
                      <a:srgbClr val="FFC000"/>
                    </a:solidFill>
                  </a:tcPr>
                </a:tc>
                <a:tc>
                  <a:txBody>
                    <a:bodyPr/>
                    <a:lstStyle/>
                    <a:p>
                      <a:r>
                        <a:rPr lang="en-US" dirty="0"/>
                        <a:t>Training coordinator</a:t>
                      </a:r>
                    </a:p>
                  </a:txBody>
                  <a:tcPr>
                    <a:solidFill>
                      <a:srgbClr val="FFC000"/>
                    </a:solidFill>
                  </a:tcPr>
                </a:tc>
                <a:tc>
                  <a:txBody>
                    <a:bodyPr/>
                    <a:lstStyle/>
                    <a:p>
                      <a:endParaRPr lang="en-US"/>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3480538001"/>
                  </a:ext>
                </a:extLst>
              </a:tr>
              <a:tr h="698337">
                <a:tc>
                  <a:txBody>
                    <a:bodyPr/>
                    <a:lstStyle/>
                    <a:p>
                      <a:r>
                        <a:rPr lang="en-US" dirty="0"/>
                        <a:t>4.) Identify job seekers</a:t>
                      </a:r>
                    </a:p>
                  </a:txBody>
                  <a:tcPr>
                    <a:solidFill>
                      <a:srgbClr val="FFC000"/>
                    </a:solidFill>
                  </a:tcPr>
                </a:tc>
                <a:tc>
                  <a:txBody>
                    <a:bodyPr/>
                    <a:lstStyle/>
                    <a:p>
                      <a:r>
                        <a:rPr lang="en-US" dirty="0"/>
                        <a:t>Case coordinators </a:t>
                      </a:r>
                    </a:p>
                  </a:txBody>
                  <a:tcPr>
                    <a:solidFill>
                      <a:srgbClr val="FFC000"/>
                    </a:solidFill>
                  </a:tcPr>
                </a:tc>
                <a:tc>
                  <a:txBody>
                    <a:bodyPr/>
                    <a:lstStyle/>
                    <a:p>
                      <a:endParaRPr lang="en-US"/>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302699489"/>
                  </a:ext>
                </a:extLst>
              </a:tr>
              <a:tr h="698337">
                <a:tc>
                  <a:txBody>
                    <a:bodyPr/>
                    <a:lstStyle/>
                    <a:p>
                      <a:r>
                        <a:rPr lang="en-US" dirty="0"/>
                        <a:t>5.) Determine funding</a:t>
                      </a:r>
                    </a:p>
                  </a:txBody>
                  <a:tcPr>
                    <a:solidFill>
                      <a:srgbClr val="FFC000"/>
                    </a:solidFill>
                  </a:tcPr>
                </a:tc>
                <a:tc>
                  <a:txBody>
                    <a:bodyPr/>
                    <a:lstStyle/>
                    <a:p>
                      <a:r>
                        <a:rPr lang="en-US" dirty="0"/>
                        <a:t>Program director/COO/CFO</a:t>
                      </a:r>
                    </a:p>
                  </a:txBody>
                  <a:tcPr>
                    <a:solidFill>
                      <a:srgbClr val="FFC000"/>
                    </a:solidFill>
                  </a:tcPr>
                </a:tc>
                <a:tc>
                  <a:txBody>
                    <a:bodyPr/>
                    <a:lstStyle/>
                    <a:p>
                      <a:endParaRPr lang="en-US"/>
                    </a:p>
                  </a:txBody>
                  <a:tcPr>
                    <a:solidFill>
                      <a:srgbClr val="FFC000"/>
                    </a:solidFill>
                  </a:tcPr>
                </a:tc>
                <a:tc>
                  <a:txBody>
                    <a:bodyPr/>
                    <a:lstStyle/>
                    <a:p>
                      <a:endParaRPr lang="en-US" dirty="0"/>
                    </a:p>
                  </a:txBody>
                  <a:tcPr>
                    <a:solidFill>
                      <a:srgbClr val="FFC000"/>
                    </a:solidFill>
                  </a:tcPr>
                </a:tc>
                <a:tc>
                  <a:txBody>
                    <a:bodyPr/>
                    <a:lstStyle/>
                    <a:p>
                      <a:endParaRPr lang="en-US" dirty="0"/>
                    </a:p>
                  </a:txBody>
                  <a:tcPr>
                    <a:solidFill>
                      <a:srgbClr val="FFC000"/>
                    </a:solidFill>
                  </a:tcPr>
                </a:tc>
                <a:extLst>
                  <a:ext uri="{0D108BD9-81ED-4DB2-BD59-A6C34878D82A}">
                    <a16:rowId xmlns:a16="http://schemas.microsoft.com/office/drawing/2014/main" val="4170386783"/>
                  </a:ext>
                </a:extLst>
              </a:tr>
            </a:tbl>
          </a:graphicData>
        </a:graphic>
      </p:graphicFrame>
    </p:spTree>
    <p:extLst>
      <p:ext uri="{BB962C8B-B14F-4D97-AF65-F5344CB8AC3E}">
        <p14:creationId xmlns:p14="http://schemas.microsoft.com/office/powerpoint/2010/main" val="1799122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70D6-CC8F-412B-ACC3-2EFB46164317}"/>
              </a:ext>
            </a:extLst>
          </p:cNvPr>
          <p:cNvSpPr>
            <a:spLocks noGrp="1"/>
          </p:cNvSpPr>
          <p:nvPr>
            <p:ph type="title"/>
          </p:nvPr>
        </p:nvSpPr>
        <p:spPr/>
        <p:txBody>
          <a:bodyPr>
            <a:normAutofit/>
          </a:bodyPr>
          <a:lstStyle/>
          <a:p>
            <a:pPr algn="ctr"/>
            <a:r>
              <a:rPr lang="en-US" sz="3600" dirty="0"/>
              <a:t>Agencies that are already in process with providing community integrated employment must know they are doing it </a:t>
            </a:r>
            <a:r>
              <a:rPr lang="en-US" sz="3600" u="sng" dirty="0"/>
              <a:t>effectively from both a quality and financial view</a:t>
            </a:r>
            <a:br>
              <a:rPr lang="en-US" sz="3600" dirty="0"/>
            </a:br>
            <a:endParaRPr lang="en-US" sz="3600" dirty="0"/>
          </a:p>
        </p:txBody>
      </p:sp>
      <p:sp>
        <p:nvSpPr>
          <p:cNvPr id="3" name="Text Placeholder 2">
            <a:extLst>
              <a:ext uri="{FF2B5EF4-FFF2-40B4-BE49-F238E27FC236}">
                <a16:creationId xmlns:a16="http://schemas.microsoft.com/office/drawing/2014/main" id="{32615FE4-E489-4212-B670-12595AC3DF20}"/>
              </a:ext>
            </a:extLst>
          </p:cNvPr>
          <p:cNvSpPr>
            <a:spLocks noGrp="1"/>
          </p:cNvSpPr>
          <p:nvPr>
            <p:ph type="body" idx="1"/>
          </p:nvPr>
        </p:nvSpPr>
        <p:spPr>
          <a:xfrm>
            <a:off x="822960" y="4724400"/>
            <a:ext cx="7543800" cy="1447800"/>
          </a:xfrm>
        </p:spPr>
        <p:txBody>
          <a:bodyPr>
            <a:normAutofit fontScale="85000" lnSpcReduction="10000"/>
          </a:bodyPr>
          <a:lstStyle/>
          <a:p>
            <a:endParaRPr lang="en-US" dirty="0"/>
          </a:p>
          <a:p>
            <a:r>
              <a:rPr lang="en-US" sz="4000" b="1" dirty="0"/>
              <a:t>Next steps for agencies already started </a:t>
            </a:r>
            <a:r>
              <a:rPr lang="en-US" b="1" dirty="0"/>
              <a:t>(</a:t>
            </a:r>
            <a:r>
              <a:rPr lang="en-US" sz="2600" b="1" dirty="0"/>
              <a:t>intermediate agencies) </a:t>
            </a:r>
          </a:p>
        </p:txBody>
      </p:sp>
      <p:sp>
        <p:nvSpPr>
          <p:cNvPr id="4" name="Slide Number Placeholder 3">
            <a:extLst>
              <a:ext uri="{FF2B5EF4-FFF2-40B4-BE49-F238E27FC236}">
                <a16:creationId xmlns:a16="http://schemas.microsoft.com/office/drawing/2014/main" id="{83C8AFA1-27DE-47E2-98CB-EE6EF35651C5}"/>
              </a:ext>
            </a:extLst>
          </p:cNvPr>
          <p:cNvSpPr>
            <a:spLocks noGrp="1"/>
          </p:cNvSpPr>
          <p:nvPr>
            <p:ph type="sldNum" sz="quarter" idx="12"/>
          </p:nvPr>
        </p:nvSpPr>
        <p:spPr/>
        <p:txBody>
          <a:bodyPr/>
          <a:lstStyle/>
          <a:p>
            <a:fld id="{EE088E80-DDED-4E0A-A7AA-A3FE6FA3F075}" type="slidenum">
              <a:rPr lang="en-US" smtClean="0"/>
              <a:t>18</a:t>
            </a:fld>
            <a:endParaRPr lang="en-US" dirty="0"/>
          </a:p>
        </p:txBody>
      </p:sp>
    </p:spTree>
    <p:extLst>
      <p:ext uri="{BB962C8B-B14F-4D97-AF65-F5344CB8AC3E}">
        <p14:creationId xmlns:p14="http://schemas.microsoft.com/office/powerpoint/2010/main" val="3336872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336158"/>
            <a:ext cx="7543800" cy="912242"/>
          </a:xfrm>
        </p:spPr>
        <p:txBody>
          <a:bodyPr>
            <a:normAutofit fontScale="92500" lnSpcReduction="20000"/>
          </a:bodyPr>
          <a:lstStyle/>
          <a:p>
            <a:endParaRPr lang="en-US" dirty="0"/>
          </a:p>
          <a:p>
            <a:r>
              <a:rPr lang="en-US" b="1" dirty="0"/>
              <a:t> </a:t>
            </a:r>
            <a:r>
              <a:rPr lang="en-US" sz="3800" b="1" dirty="0"/>
              <a:t>intermediate – evaluate quality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19</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1956242535"/>
              </p:ext>
            </p:extLst>
          </p:nvPr>
        </p:nvGraphicFramePr>
        <p:xfrm>
          <a:off x="822960" y="758952"/>
          <a:ext cx="7711440" cy="4577206"/>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99050">
                <a:tc gridSpan="5">
                  <a:txBody>
                    <a:bodyPr/>
                    <a:lstStyle/>
                    <a:p>
                      <a:r>
                        <a:rPr lang="en-US" dirty="0"/>
                        <a:t>Milestone 1.  Evaluate effectiveness of current employment practices  - quality</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470408">
                <a:tc>
                  <a:txBody>
                    <a:bodyPr/>
                    <a:lstStyle/>
                    <a:p>
                      <a:r>
                        <a:rPr lang="en-US" dirty="0"/>
                        <a:t>Activity </a:t>
                      </a:r>
                    </a:p>
                  </a:txBody>
                  <a:tcPr>
                    <a:solidFill>
                      <a:srgbClr val="92D050"/>
                    </a:solidFill>
                  </a:tcPr>
                </a:tc>
                <a:tc>
                  <a:txBody>
                    <a:bodyPr/>
                    <a:lstStyle/>
                    <a:p>
                      <a:r>
                        <a:rPr lang="en-US" dirty="0"/>
                        <a:t>Responsible</a:t>
                      </a:r>
                    </a:p>
                  </a:txBody>
                  <a:tcPr>
                    <a:solidFill>
                      <a:srgbClr val="92D050"/>
                    </a:solidFill>
                  </a:tcPr>
                </a:tc>
                <a:tc>
                  <a:txBody>
                    <a:bodyPr/>
                    <a:lstStyle/>
                    <a:p>
                      <a:r>
                        <a:rPr lang="en-US" dirty="0"/>
                        <a:t>Timeframe</a:t>
                      </a:r>
                    </a:p>
                  </a:txBody>
                  <a:tcPr>
                    <a:solidFill>
                      <a:srgbClr val="92D050"/>
                    </a:solidFill>
                  </a:tcPr>
                </a:tc>
                <a:tc>
                  <a:txBody>
                    <a:bodyPr/>
                    <a:lstStyle/>
                    <a:p>
                      <a:r>
                        <a:rPr lang="en-US" dirty="0"/>
                        <a:t>Resources</a:t>
                      </a:r>
                    </a:p>
                  </a:txBody>
                  <a:tcPr>
                    <a:solidFill>
                      <a:srgbClr val="92D050"/>
                    </a:solidFill>
                  </a:tcPr>
                </a:tc>
                <a:tc>
                  <a:txBody>
                    <a:bodyPr/>
                    <a:lstStyle/>
                    <a:p>
                      <a:r>
                        <a:rPr lang="en-US" dirty="0"/>
                        <a:t>Comments </a:t>
                      </a:r>
                    </a:p>
                  </a:txBody>
                  <a:tcPr>
                    <a:solidFill>
                      <a:srgbClr val="92D050"/>
                    </a:solidFill>
                  </a:tcPr>
                </a:tc>
                <a:extLst>
                  <a:ext uri="{0D108BD9-81ED-4DB2-BD59-A6C34878D82A}">
                    <a16:rowId xmlns:a16="http://schemas.microsoft.com/office/drawing/2014/main" val="4077660270"/>
                  </a:ext>
                </a:extLst>
              </a:tr>
              <a:tr h="698337">
                <a:tc>
                  <a:txBody>
                    <a:bodyPr/>
                    <a:lstStyle/>
                    <a:p>
                      <a:r>
                        <a:rPr lang="en-US" dirty="0"/>
                        <a:t>1.) Develop an </a:t>
                      </a:r>
                      <a:r>
                        <a:rPr lang="en-US" dirty="0" err="1"/>
                        <a:t>eval</a:t>
                      </a:r>
                      <a:r>
                        <a:rPr lang="en-US" dirty="0"/>
                        <a:t>. team</a:t>
                      </a:r>
                    </a:p>
                  </a:txBody>
                  <a:tcPr>
                    <a:solidFill>
                      <a:srgbClr val="92D050"/>
                    </a:solidFill>
                  </a:tcPr>
                </a:tc>
                <a:tc>
                  <a:txBody>
                    <a:bodyPr/>
                    <a:lstStyle/>
                    <a:p>
                      <a:r>
                        <a:rPr lang="en-US" dirty="0"/>
                        <a:t>Management team/QA dir. </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1425110550"/>
                  </a:ext>
                </a:extLst>
              </a:tr>
              <a:tr h="698337">
                <a:tc>
                  <a:txBody>
                    <a:bodyPr/>
                    <a:lstStyle/>
                    <a:p>
                      <a:r>
                        <a:rPr lang="en-US" dirty="0"/>
                        <a:t>2.) ID info. sought</a:t>
                      </a:r>
                    </a:p>
                  </a:txBody>
                  <a:tcPr>
                    <a:solidFill>
                      <a:srgbClr val="92D050"/>
                    </a:solidFill>
                  </a:tcPr>
                </a:tc>
                <a:tc>
                  <a:txBody>
                    <a:bodyPr/>
                    <a:lstStyle/>
                    <a:p>
                      <a:r>
                        <a:rPr lang="en-US" dirty="0"/>
                        <a:t>Management team/QA dir.</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519695114"/>
                  </a:ext>
                </a:extLst>
              </a:tr>
              <a:tr h="698337">
                <a:tc>
                  <a:txBody>
                    <a:bodyPr/>
                    <a:lstStyle/>
                    <a:p>
                      <a:r>
                        <a:rPr lang="en-US" dirty="0"/>
                        <a:t>3.) ID data elements </a:t>
                      </a:r>
                    </a:p>
                  </a:txBody>
                  <a:tcPr>
                    <a:solidFill>
                      <a:srgbClr val="92D050"/>
                    </a:solidFill>
                  </a:tcPr>
                </a:tc>
                <a:tc>
                  <a:txBody>
                    <a:bodyPr/>
                    <a:lstStyle/>
                    <a:p>
                      <a:r>
                        <a:rPr lang="en-US" dirty="0"/>
                        <a:t>Management team/QA dir.</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480538001"/>
                  </a:ext>
                </a:extLst>
              </a:tr>
              <a:tr h="698337">
                <a:tc>
                  <a:txBody>
                    <a:bodyPr/>
                    <a:lstStyle/>
                    <a:p>
                      <a:r>
                        <a:rPr lang="en-US" dirty="0"/>
                        <a:t>4.) ID data collection </a:t>
                      </a:r>
                    </a:p>
                  </a:txBody>
                  <a:tcPr>
                    <a:solidFill>
                      <a:srgbClr val="92D050"/>
                    </a:solidFill>
                  </a:tcPr>
                </a:tc>
                <a:tc>
                  <a:txBody>
                    <a:bodyPr/>
                    <a:lstStyle/>
                    <a:p>
                      <a:r>
                        <a:rPr lang="en-US" dirty="0"/>
                        <a:t>Management team/QA dir. </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02699489"/>
                  </a:ext>
                </a:extLst>
              </a:tr>
              <a:tr h="698337">
                <a:tc>
                  <a:txBody>
                    <a:bodyPr/>
                    <a:lstStyle/>
                    <a:p>
                      <a:r>
                        <a:rPr lang="en-US" dirty="0"/>
                        <a:t>5.) Analyze data </a:t>
                      </a:r>
                    </a:p>
                  </a:txBody>
                  <a:tcPr>
                    <a:solidFill>
                      <a:srgbClr val="92D050"/>
                    </a:solidFill>
                  </a:tcPr>
                </a:tc>
                <a:tc>
                  <a:txBody>
                    <a:bodyPr/>
                    <a:lstStyle/>
                    <a:p>
                      <a:r>
                        <a:rPr lang="en-US" dirty="0"/>
                        <a:t>Management team/QA </a:t>
                      </a:r>
                      <a:r>
                        <a:rPr lang="en-US" dirty="0" err="1"/>
                        <a:t>dir</a:t>
                      </a:r>
                      <a:r>
                        <a:rPr lang="en-US" dirty="0"/>
                        <a:t>/staff</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850945081"/>
                  </a:ext>
                </a:extLst>
              </a:tr>
            </a:tbl>
          </a:graphicData>
        </a:graphic>
      </p:graphicFrame>
    </p:spTree>
    <p:extLst>
      <p:ext uri="{BB962C8B-B14F-4D97-AF65-F5344CB8AC3E}">
        <p14:creationId xmlns:p14="http://schemas.microsoft.com/office/powerpoint/2010/main" val="139261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sz="3600" dirty="0"/>
            </a:br>
            <a:r>
              <a:rPr lang="en-US" sz="3600" dirty="0"/>
              <a:t>	</a:t>
            </a:r>
            <a:br>
              <a:rPr lang="en-US" sz="3600" dirty="0"/>
            </a:br>
            <a:br>
              <a:rPr lang="en-US" sz="3600" dirty="0"/>
            </a:br>
            <a:br>
              <a:rPr lang="en-US" sz="3600" dirty="0"/>
            </a:br>
            <a:br>
              <a:rPr lang="en-US" sz="3600" dirty="0"/>
            </a:br>
            <a:r>
              <a:rPr lang="en-US" sz="4000" b="1" dirty="0"/>
              <a:t>WE KNOW WHERE WE NEED TO GO</a:t>
            </a:r>
            <a:br>
              <a:rPr lang="en-US" sz="4000" b="1" dirty="0"/>
            </a:br>
            <a:br>
              <a:rPr lang="en-US" sz="4000" dirty="0">
                <a:latin typeface="+mn-lt"/>
              </a:rPr>
            </a:br>
            <a:br>
              <a:rPr lang="en-US" sz="4000" dirty="0">
                <a:latin typeface="+mn-lt"/>
              </a:rPr>
            </a:br>
            <a:endParaRPr lang="en-US" sz="4000" dirty="0">
              <a:latin typeface="+mn-lt"/>
            </a:endParaRPr>
          </a:p>
        </p:txBody>
      </p:sp>
      <p:sp>
        <p:nvSpPr>
          <p:cNvPr id="3" name="Text Placeholder 2"/>
          <p:cNvSpPr>
            <a:spLocks noGrp="1"/>
          </p:cNvSpPr>
          <p:nvPr>
            <p:ph type="body" idx="1"/>
          </p:nvPr>
        </p:nvSpPr>
        <p:spPr>
          <a:xfrm>
            <a:off x="822960" y="4572000"/>
            <a:ext cx="7863840" cy="1143000"/>
          </a:xfrm>
        </p:spPr>
        <p:txBody>
          <a:bodyPr/>
          <a:lstStyle/>
          <a:p>
            <a:endParaRPr lang="en-US" dirty="0"/>
          </a:p>
          <a:p>
            <a:pPr algn="ctr"/>
            <a:r>
              <a:rPr lang="en-US" sz="3600" b="1" dirty="0"/>
              <a:t>So How do we get there?</a:t>
            </a:r>
          </a:p>
        </p:txBody>
      </p:sp>
      <p:sp>
        <p:nvSpPr>
          <p:cNvPr id="4" name="Slide Number Placeholder 3"/>
          <p:cNvSpPr>
            <a:spLocks noGrp="1"/>
          </p:cNvSpPr>
          <p:nvPr>
            <p:ph type="sldNum" sz="quarter" idx="12"/>
          </p:nvPr>
        </p:nvSpPr>
        <p:spPr/>
        <p:txBody>
          <a:bodyPr/>
          <a:lstStyle/>
          <a:p>
            <a:fld id="{EE088E80-DDED-4E0A-A7AA-A3FE6FA3F075}" type="slidenum">
              <a:rPr lang="en-US" smtClean="0"/>
              <a:t>2</a:t>
            </a:fld>
            <a:endParaRPr lang="en-US" dirty="0"/>
          </a:p>
        </p:txBody>
      </p:sp>
    </p:spTree>
    <p:extLst>
      <p:ext uri="{BB962C8B-B14F-4D97-AF65-F5344CB8AC3E}">
        <p14:creationId xmlns:p14="http://schemas.microsoft.com/office/powerpoint/2010/main" val="651771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448740"/>
            <a:ext cx="7543800" cy="1011046"/>
          </a:xfrm>
        </p:spPr>
        <p:txBody>
          <a:bodyPr>
            <a:normAutofit lnSpcReduction="10000"/>
          </a:bodyPr>
          <a:lstStyle/>
          <a:p>
            <a:endParaRPr lang="en-US" dirty="0"/>
          </a:p>
          <a:p>
            <a:r>
              <a:rPr lang="en-US" b="1" dirty="0"/>
              <a:t> </a:t>
            </a:r>
            <a:r>
              <a:rPr lang="en-US" sz="3300" b="1" dirty="0"/>
              <a:t>intermediate – evaluate finance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20</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300409547"/>
              </p:ext>
            </p:extLst>
          </p:nvPr>
        </p:nvGraphicFramePr>
        <p:xfrm>
          <a:off x="822960" y="758953"/>
          <a:ext cx="7711440" cy="4709529"/>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90435">
                <a:tc gridSpan="5">
                  <a:txBody>
                    <a:bodyPr/>
                    <a:lstStyle/>
                    <a:p>
                      <a:r>
                        <a:rPr lang="en-US" dirty="0"/>
                        <a:t>Milestone 2.  Evaluate effectiveness of current employment practices  - finance</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460252">
                <a:tc>
                  <a:txBody>
                    <a:bodyPr/>
                    <a:lstStyle/>
                    <a:p>
                      <a:r>
                        <a:rPr lang="en-US" dirty="0"/>
                        <a:t>Activity </a:t>
                      </a:r>
                    </a:p>
                  </a:txBody>
                  <a:tcPr>
                    <a:solidFill>
                      <a:srgbClr val="92D050"/>
                    </a:solidFill>
                  </a:tcPr>
                </a:tc>
                <a:tc>
                  <a:txBody>
                    <a:bodyPr/>
                    <a:lstStyle/>
                    <a:p>
                      <a:r>
                        <a:rPr lang="en-US" dirty="0"/>
                        <a:t>Responsible</a:t>
                      </a:r>
                    </a:p>
                  </a:txBody>
                  <a:tcPr>
                    <a:solidFill>
                      <a:srgbClr val="92D050"/>
                    </a:solidFill>
                  </a:tcPr>
                </a:tc>
                <a:tc>
                  <a:txBody>
                    <a:bodyPr/>
                    <a:lstStyle/>
                    <a:p>
                      <a:r>
                        <a:rPr lang="en-US" dirty="0"/>
                        <a:t>Timeframe</a:t>
                      </a:r>
                    </a:p>
                  </a:txBody>
                  <a:tcPr>
                    <a:solidFill>
                      <a:srgbClr val="92D050"/>
                    </a:solidFill>
                  </a:tcPr>
                </a:tc>
                <a:tc>
                  <a:txBody>
                    <a:bodyPr/>
                    <a:lstStyle/>
                    <a:p>
                      <a:r>
                        <a:rPr lang="en-US" dirty="0"/>
                        <a:t>Resources</a:t>
                      </a:r>
                    </a:p>
                  </a:txBody>
                  <a:tcPr>
                    <a:solidFill>
                      <a:srgbClr val="92D050"/>
                    </a:solidFill>
                  </a:tcPr>
                </a:tc>
                <a:tc>
                  <a:txBody>
                    <a:bodyPr/>
                    <a:lstStyle/>
                    <a:p>
                      <a:r>
                        <a:rPr lang="en-US" dirty="0"/>
                        <a:t>Comments </a:t>
                      </a:r>
                    </a:p>
                  </a:txBody>
                  <a:tcPr>
                    <a:solidFill>
                      <a:srgbClr val="92D050"/>
                    </a:solidFill>
                  </a:tcPr>
                </a:tc>
                <a:extLst>
                  <a:ext uri="{0D108BD9-81ED-4DB2-BD59-A6C34878D82A}">
                    <a16:rowId xmlns:a16="http://schemas.microsoft.com/office/drawing/2014/main" val="4077660270"/>
                  </a:ext>
                </a:extLst>
              </a:tr>
              <a:tr h="894659">
                <a:tc>
                  <a:txBody>
                    <a:bodyPr/>
                    <a:lstStyle/>
                    <a:p>
                      <a:r>
                        <a:rPr lang="en-US" dirty="0"/>
                        <a:t>1.) Develop an evaluation team</a:t>
                      </a:r>
                    </a:p>
                  </a:txBody>
                  <a:tcPr>
                    <a:solidFill>
                      <a:srgbClr val="92D050"/>
                    </a:solidFill>
                  </a:tcPr>
                </a:tc>
                <a:tc>
                  <a:txBody>
                    <a:bodyPr/>
                    <a:lstStyle/>
                    <a:p>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1425110550"/>
                  </a:ext>
                </a:extLst>
              </a:tr>
              <a:tr h="683261">
                <a:tc>
                  <a:txBody>
                    <a:bodyPr/>
                    <a:lstStyle/>
                    <a:p>
                      <a:r>
                        <a:rPr lang="en-US" dirty="0"/>
                        <a:t>2.) ID info. sought</a:t>
                      </a:r>
                    </a:p>
                  </a:txBody>
                  <a:tcPr>
                    <a:solidFill>
                      <a:srgbClr val="92D050"/>
                    </a:solidFill>
                  </a:tcPr>
                </a:tc>
                <a:tc>
                  <a:txBody>
                    <a:bodyPr/>
                    <a:lstStyle/>
                    <a:p>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519695114"/>
                  </a:ext>
                </a:extLst>
              </a:tr>
              <a:tr h="683261">
                <a:tc>
                  <a:txBody>
                    <a:bodyPr/>
                    <a:lstStyle/>
                    <a:p>
                      <a:r>
                        <a:rPr lang="en-US" dirty="0"/>
                        <a:t>3.) ID data elements </a:t>
                      </a:r>
                    </a:p>
                  </a:txBody>
                  <a:tcPr>
                    <a:solidFill>
                      <a:srgbClr val="92D050"/>
                    </a:solidFill>
                  </a:tcPr>
                </a:tc>
                <a:tc>
                  <a:txBody>
                    <a:bodyPr/>
                    <a:lstStyle/>
                    <a:p>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480538001"/>
                  </a:ext>
                </a:extLst>
              </a:tr>
              <a:tr h="683261">
                <a:tc>
                  <a:txBody>
                    <a:bodyPr/>
                    <a:lstStyle/>
                    <a:p>
                      <a:r>
                        <a:rPr lang="en-US" dirty="0"/>
                        <a:t>4.) ID data  collection</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02699489"/>
                  </a:ext>
                </a:extLst>
              </a:tr>
              <a:tr h="894659">
                <a:tc>
                  <a:txBody>
                    <a:bodyPr/>
                    <a:lstStyle/>
                    <a:p>
                      <a:r>
                        <a:rPr lang="en-US" dirty="0"/>
                        <a:t>5.)  Conduct cost analysis</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4170386783"/>
                  </a:ext>
                </a:extLst>
              </a:tr>
            </a:tbl>
          </a:graphicData>
        </a:graphic>
      </p:graphicFrame>
    </p:spTree>
    <p:extLst>
      <p:ext uri="{BB962C8B-B14F-4D97-AF65-F5344CB8AC3E}">
        <p14:creationId xmlns:p14="http://schemas.microsoft.com/office/powerpoint/2010/main" val="3446516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448740"/>
            <a:ext cx="7543800" cy="1011046"/>
          </a:xfrm>
        </p:spPr>
        <p:txBody>
          <a:bodyPr>
            <a:normAutofit fontScale="70000" lnSpcReduction="20000"/>
          </a:bodyPr>
          <a:lstStyle/>
          <a:p>
            <a:endParaRPr lang="en-US" dirty="0"/>
          </a:p>
          <a:p>
            <a:r>
              <a:rPr lang="en-US" sz="3300" b="1" dirty="0"/>
              <a:t>Intermediate – evaluate pre-employment prep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21</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1123941192"/>
              </p:ext>
            </p:extLst>
          </p:nvPr>
        </p:nvGraphicFramePr>
        <p:xfrm>
          <a:off x="822960" y="758953"/>
          <a:ext cx="7711440" cy="4709529"/>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90435">
                <a:tc gridSpan="5">
                  <a:txBody>
                    <a:bodyPr/>
                    <a:lstStyle/>
                    <a:p>
                      <a:r>
                        <a:rPr lang="en-US" dirty="0"/>
                        <a:t>Milestone 3.  Evaluate effectiveness of pre-employment strategies </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460252">
                <a:tc>
                  <a:txBody>
                    <a:bodyPr/>
                    <a:lstStyle/>
                    <a:p>
                      <a:r>
                        <a:rPr lang="en-US" dirty="0"/>
                        <a:t>Activity </a:t>
                      </a:r>
                    </a:p>
                  </a:txBody>
                  <a:tcPr>
                    <a:solidFill>
                      <a:srgbClr val="92D050"/>
                    </a:solidFill>
                  </a:tcPr>
                </a:tc>
                <a:tc>
                  <a:txBody>
                    <a:bodyPr/>
                    <a:lstStyle/>
                    <a:p>
                      <a:r>
                        <a:rPr lang="en-US" dirty="0"/>
                        <a:t>Responsible</a:t>
                      </a:r>
                    </a:p>
                  </a:txBody>
                  <a:tcPr>
                    <a:solidFill>
                      <a:srgbClr val="92D050"/>
                    </a:solidFill>
                  </a:tcPr>
                </a:tc>
                <a:tc>
                  <a:txBody>
                    <a:bodyPr/>
                    <a:lstStyle/>
                    <a:p>
                      <a:r>
                        <a:rPr lang="en-US" dirty="0"/>
                        <a:t>Timeframe</a:t>
                      </a:r>
                    </a:p>
                  </a:txBody>
                  <a:tcPr>
                    <a:solidFill>
                      <a:srgbClr val="92D050"/>
                    </a:solidFill>
                  </a:tcPr>
                </a:tc>
                <a:tc>
                  <a:txBody>
                    <a:bodyPr/>
                    <a:lstStyle/>
                    <a:p>
                      <a:r>
                        <a:rPr lang="en-US" dirty="0"/>
                        <a:t>Resources</a:t>
                      </a:r>
                    </a:p>
                  </a:txBody>
                  <a:tcPr>
                    <a:solidFill>
                      <a:srgbClr val="92D050"/>
                    </a:solidFill>
                  </a:tcPr>
                </a:tc>
                <a:tc>
                  <a:txBody>
                    <a:bodyPr/>
                    <a:lstStyle/>
                    <a:p>
                      <a:r>
                        <a:rPr lang="en-US" dirty="0"/>
                        <a:t>Comments </a:t>
                      </a:r>
                    </a:p>
                  </a:txBody>
                  <a:tcPr>
                    <a:solidFill>
                      <a:srgbClr val="92D050"/>
                    </a:solidFill>
                  </a:tcPr>
                </a:tc>
                <a:extLst>
                  <a:ext uri="{0D108BD9-81ED-4DB2-BD59-A6C34878D82A}">
                    <a16:rowId xmlns:a16="http://schemas.microsoft.com/office/drawing/2014/main" val="4077660270"/>
                  </a:ext>
                </a:extLst>
              </a:tr>
              <a:tr h="894659">
                <a:tc>
                  <a:txBody>
                    <a:bodyPr/>
                    <a:lstStyle/>
                    <a:p>
                      <a:r>
                        <a:rPr lang="en-US" dirty="0"/>
                        <a:t>1.) Develop an evaluation team</a:t>
                      </a:r>
                    </a:p>
                  </a:txBody>
                  <a:tcPr>
                    <a:solidFill>
                      <a:srgbClr val="92D050"/>
                    </a:solidFill>
                  </a:tcPr>
                </a:tc>
                <a:tc>
                  <a:txBody>
                    <a:bodyPr/>
                    <a:lstStyle/>
                    <a:p>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1425110550"/>
                  </a:ext>
                </a:extLst>
              </a:tr>
              <a:tr h="683261">
                <a:tc>
                  <a:txBody>
                    <a:bodyPr/>
                    <a:lstStyle/>
                    <a:p>
                      <a:r>
                        <a:rPr lang="en-US" dirty="0"/>
                        <a:t>2.) ID info. sought</a:t>
                      </a:r>
                    </a:p>
                  </a:txBody>
                  <a:tcPr>
                    <a:solidFill>
                      <a:srgbClr val="92D050"/>
                    </a:solidFill>
                  </a:tcPr>
                </a:tc>
                <a:tc>
                  <a:txBody>
                    <a:bodyPr/>
                    <a:lstStyle/>
                    <a:p>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519695114"/>
                  </a:ext>
                </a:extLst>
              </a:tr>
              <a:tr h="683261">
                <a:tc>
                  <a:txBody>
                    <a:bodyPr/>
                    <a:lstStyle/>
                    <a:p>
                      <a:r>
                        <a:rPr lang="en-US" dirty="0"/>
                        <a:t>3.) ID data elements </a:t>
                      </a:r>
                    </a:p>
                  </a:txBody>
                  <a:tcPr>
                    <a:solidFill>
                      <a:srgbClr val="92D050"/>
                    </a:solidFill>
                  </a:tcPr>
                </a:tc>
                <a:tc>
                  <a:txBody>
                    <a:bodyPr/>
                    <a:lstStyle/>
                    <a:p>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480538001"/>
                  </a:ext>
                </a:extLst>
              </a:tr>
              <a:tr h="683261">
                <a:tc>
                  <a:txBody>
                    <a:bodyPr/>
                    <a:lstStyle/>
                    <a:p>
                      <a:r>
                        <a:rPr lang="en-US" dirty="0"/>
                        <a:t>4.) ID data  collection</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02699489"/>
                  </a:ext>
                </a:extLst>
              </a:tr>
              <a:tr h="894659">
                <a:tc>
                  <a:txBody>
                    <a:bodyPr/>
                    <a:lstStyle/>
                    <a:p>
                      <a:r>
                        <a:rPr lang="en-US" dirty="0"/>
                        <a:t>5.)  Conduct cost analysis</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Management team/CFO</a:t>
                      </a:r>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4170386783"/>
                  </a:ext>
                </a:extLst>
              </a:tr>
            </a:tbl>
          </a:graphicData>
        </a:graphic>
      </p:graphicFrame>
    </p:spTree>
    <p:extLst>
      <p:ext uri="{BB962C8B-B14F-4D97-AF65-F5344CB8AC3E}">
        <p14:creationId xmlns:p14="http://schemas.microsoft.com/office/powerpoint/2010/main" val="1337504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E5D2-3965-4259-8BFB-8E4BE2D9C602}"/>
              </a:ext>
            </a:extLst>
          </p:cNvPr>
          <p:cNvSpPr>
            <a:spLocks noGrp="1"/>
          </p:cNvSpPr>
          <p:nvPr>
            <p:ph type="title"/>
          </p:nvPr>
        </p:nvSpPr>
        <p:spPr/>
        <p:txBody>
          <a:bodyPr>
            <a:normAutofit fontScale="90000"/>
          </a:bodyPr>
          <a:lstStyle/>
          <a:p>
            <a:pPr algn="ctr"/>
            <a:r>
              <a:rPr lang="en-US" sz="3600" b="1" dirty="0"/>
              <a:t>Agencies that are already providing cost-effective, quality community employment and community based pre-employment services with most individuals supported </a:t>
            </a:r>
            <a:r>
              <a:rPr lang="en-US" sz="3600" b="1" u="sng" dirty="0"/>
              <a:t>should advance efforts toward conversion </a:t>
            </a:r>
            <a:br>
              <a:rPr lang="en-US" sz="3600" b="1" dirty="0"/>
            </a:br>
            <a:br>
              <a:rPr lang="en-US" sz="3600" b="1" dirty="0"/>
            </a:br>
            <a:br>
              <a:rPr lang="en-US" sz="3600" b="1" dirty="0"/>
            </a:br>
            <a:r>
              <a:rPr lang="en-US" sz="2400" dirty="0"/>
              <a:t> </a:t>
            </a:r>
          </a:p>
        </p:txBody>
      </p:sp>
      <p:sp>
        <p:nvSpPr>
          <p:cNvPr id="3" name="Text Placeholder 2">
            <a:extLst>
              <a:ext uri="{FF2B5EF4-FFF2-40B4-BE49-F238E27FC236}">
                <a16:creationId xmlns:a16="http://schemas.microsoft.com/office/drawing/2014/main" id="{03E03078-BAC8-4068-976A-DD7284BA535F}"/>
              </a:ext>
            </a:extLst>
          </p:cNvPr>
          <p:cNvSpPr>
            <a:spLocks noGrp="1"/>
          </p:cNvSpPr>
          <p:nvPr>
            <p:ph type="body" idx="1"/>
          </p:nvPr>
        </p:nvSpPr>
        <p:spPr>
          <a:xfrm>
            <a:off x="822960" y="4800600"/>
            <a:ext cx="7543800" cy="1295400"/>
          </a:xfrm>
        </p:spPr>
        <p:txBody>
          <a:bodyPr>
            <a:normAutofit lnSpcReduction="10000"/>
          </a:bodyPr>
          <a:lstStyle/>
          <a:p>
            <a:r>
              <a:rPr lang="en-US" sz="3200" b="1" dirty="0"/>
              <a:t>Agencies already established Providing community integrated employment </a:t>
            </a:r>
            <a:r>
              <a:rPr lang="en-US" dirty="0"/>
              <a:t>(Advanced agencies) </a:t>
            </a:r>
          </a:p>
        </p:txBody>
      </p:sp>
      <p:sp>
        <p:nvSpPr>
          <p:cNvPr id="4" name="Slide Number Placeholder 3">
            <a:extLst>
              <a:ext uri="{FF2B5EF4-FFF2-40B4-BE49-F238E27FC236}">
                <a16:creationId xmlns:a16="http://schemas.microsoft.com/office/drawing/2014/main" id="{5582075B-2BD9-4B11-BC38-BEA21B0A32D5}"/>
              </a:ext>
            </a:extLst>
          </p:cNvPr>
          <p:cNvSpPr>
            <a:spLocks noGrp="1"/>
          </p:cNvSpPr>
          <p:nvPr>
            <p:ph type="sldNum" sz="quarter" idx="12"/>
          </p:nvPr>
        </p:nvSpPr>
        <p:spPr/>
        <p:txBody>
          <a:bodyPr/>
          <a:lstStyle/>
          <a:p>
            <a:fld id="{EE088E80-DDED-4E0A-A7AA-A3FE6FA3F075}" type="slidenum">
              <a:rPr lang="en-US" smtClean="0"/>
              <a:t>22</a:t>
            </a:fld>
            <a:endParaRPr lang="en-US" dirty="0"/>
          </a:p>
        </p:txBody>
      </p:sp>
    </p:spTree>
    <p:extLst>
      <p:ext uri="{BB962C8B-B14F-4D97-AF65-F5344CB8AC3E}">
        <p14:creationId xmlns:p14="http://schemas.microsoft.com/office/powerpoint/2010/main" val="28401239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562600"/>
            <a:ext cx="7543800" cy="897186"/>
          </a:xfrm>
        </p:spPr>
        <p:txBody>
          <a:bodyPr>
            <a:normAutofit fontScale="92500" lnSpcReduction="10000"/>
          </a:bodyPr>
          <a:lstStyle/>
          <a:p>
            <a:endParaRPr lang="en-US" dirty="0"/>
          </a:p>
          <a:p>
            <a:r>
              <a:rPr lang="en-US" b="1" dirty="0"/>
              <a:t>Advanced – set deadlines for transition to cie</a:t>
            </a:r>
          </a:p>
          <a:p>
            <a:endParaRPr lang="en-US" b="1" dirty="0"/>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23</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1102656448"/>
              </p:ext>
            </p:extLst>
          </p:nvPr>
        </p:nvGraphicFramePr>
        <p:xfrm>
          <a:off x="822960" y="533401"/>
          <a:ext cx="7711440" cy="5214477"/>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49291">
                <a:tc gridSpan="5">
                  <a:txBody>
                    <a:bodyPr/>
                    <a:lstStyle/>
                    <a:p>
                      <a:r>
                        <a:rPr lang="en-US" dirty="0"/>
                        <a:t>Milestone 1.  Transition all workers from FB work to CIE </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373551">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611259">
                <a:tc>
                  <a:txBody>
                    <a:bodyPr/>
                    <a:lstStyle/>
                    <a:p>
                      <a:r>
                        <a:rPr lang="en-US" dirty="0"/>
                        <a:t>1.) Review #s in FB &amp; CIE</a:t>
                      </a:r>
                    </a:p>
                  </a:txBody>
                  <a:tcPr/>
                </a:tc>
                <a:tc>
                  <a:txBody>
                    <a:bodyPr/>
                    <a:lstStyle/>
                    <a:p>
                      <a:r>
                        <a:rPr lang="en-US" dirty="0"/>
                        <a:t>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873227">
                <a:tc>
                  <a:txBody>
                    <a:bodyPr/>
                    <a:lstStyle/>
                    <a:p>
                      <a:r>
                        <a:rPr lang="en-US" dirty="0"/>
                        <a:t>2.) ID # desiring CIE/prioritize</a:t>
                      </a:r>
                    </a:p>
                  </a:txBody>
                  <a:tcPr/>
                </a:tc>
                <a:tc>
                  <a:txBody>
                    <a:bodyPr/>
                    <a:lstStyle/>
                    <a:p>
                      <a:r>
                        <a:rPr lang="en-US" dirty="0"/>
                        <a:t>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873227">
                <a:tc>
                  <a:txBody>
                    <a:bodyPr/>
                    <a:lstStyle/>
                    <a:p>
                      <a:r>
                        <a:rPr lang="en-US" dirty="0"/>
                        <a:t>3.) Develop individual plans for each</a:t>
                      </a:r>
                    </a:p>
                  </a:txBody>
                  <a:tcPr/>
                </a:tc>
                <a:tc>
                  <a:txBody>
                    <a:bodyPr/>
                    <a:lstStyle/>
                    <a:p>
                      <a:r>
                        <a:rPr lang="en-US" dirty="0"/>
                        <a:t>Case coordinators</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611259">
                <a:tc>
                  <a:txBody>
                    <a:bodyPr/>
                    <a:lstStyle/>
                    <a:p>
                      <a:r>
                        <a:rPr lang="en-US" dirty="0"/>
                        <a:t>4.) ID # of staff needed</a:t>
                      </a:r>
                    </a:p>
                  </a:txBody>
                  <a:tcPr/>
                </a:tc>
                <a:tc>
                  <a:txBody>
                    <a:bodyPr/>
                    <a:lstStyle/>
                    <a:p>
                      <a:r>
                        <a:rPr lang="en-US" dirty="0"/>
                        <a:t>Management team</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2699489"/>
                  </a:ext>
                </a:extLst>
              </a:tr>
              <a:tr h="611259">
                <a:tc>
                  <a:txBody>
                    <a:bodyPr/>
                    <a:lstStyle/>
                    <a:p>
                      <a:r>
                        <a:rPr lang="en-US" dirty="0"/>
                        <a:t>5.) Determine funding</a:t>
                      </a:r>
                    </a:p>
                  </a:txBody>
                  <a:tcPr/>
                </a:tc>
                <a:tc>
                  <a:txBody>
                    <a:bodyPr/>
                    <a:lstStyle/>
                    <a:p>
                      <a:r>
                        <a:rPr lang="en-US" dirty="0"/>
                        <a:t>Management team/CFO</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70386783"/>
                  </a:ext>
                </a:extLst>
              </a:tr>
              <a:tr h="726126">
                <a:tc>
                  <a:txBody>
                    <a:bodyPr/>
                    <a:lstStyle/>
                    <a:p>
                      <a:r>
                        <a:rPr lang="en-US" dirty="0"/>
                        <a:t>6. ) Set schedule </a:t>
                      </a:r>
                    </a:p>
                  </a:txBody>
                  <a:tcPr/>
                </a:tc>
                <a:tc>
                  <a:txBody>
                    <a:bodyPr/>
                    <a:lstStyle/>
                    <a:p>
                      <a:r>
                        <a:rPr lang="en-US" dirty="0"/>
                        <a:t>Management team</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318678091"/>
                  </a:ext>
                </a:extLst>
              </a:tr>
            </a:tbl>
          </a:graphicData>
        </a:graphic>
      </p:graphicFrame>
    </p:spTree>
    <p:extLst>
      <p:ext uri="{BB962C8B-B14F-4D97-AF65-F5344CB8AC3E}">
        <p14:creationId xmlns:p14="http://schemas.microsoft.com/office/powerpoint/2010/main" val="2395880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410200"/>
            <a:ext cx="7543800" cy="1219201"/>
          </a:xfrm>
        </p:spPr>
        <p:txBody>
          <a:bodyPr>
            <a:normAutofit/>
          </a:bodyPr>
          <a:lstStyle/>
          <a:p>
            <a:r>
              <a:rPr lang="en-US" b="1" dirty="0"/>
              <a:t>Advanced – set deadlines for transition to CB prep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24</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3902595755"/>
              </p:ext>
            </p:extLst>
          </p:nvPr>
        </p:nvGraphicFramePr>
        <p:xfrm>
          <a:off x="822960" y="533403"/>
          <a:ext cx="7711440" cy="4754880"/>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251893">
                <a:tc gridSpan="5">
                  <a:txBody>
                    <a:bodyPr/>
                    <a:lstStyle/>
                    <a:p>
                      <a:r>
                        <a:rPr lang="en-US" dirty="0"/>
                        <a:t>Milestone 2.  Transition FB pre-employment prep to CB prep</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258736">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440812">
                <a:tc>
                  <a:txBody>
                    <a:bodyPr/>
                    <a:lstStyle/>
                    <a:p>
                      <a:r>
                        <a:rPr lang="en-US" dirty="0"/>
                        <a:t>1.) Review #s in FB &amp; CB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Management team</a:t>
                      </a:r>
                    </a:p>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629731">
                <a:tc>
                  <a:txBody>
                    <a:bodyPr/>
                    <a:lstStyle/>
                    <a:p>
                      <a:r>
                        <a:rPr lang="en-US" dirty="0"/>
                        <a:t>2.) Develop strategies for CB prep</a:t>
                      </a:r>
                    </a:p>
                  </a:txBody>
                  <a:tcPr/>
                </a:tc>
                <a:tc>
                  <a:txBody>
                    <a:bodyPr/>
                    <a:lstStyle/>
                    <a:p>
                      <a:r>
                        <a:rPr lang="en-US" dirty="0"/>
                        <a:t>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629731">
                <a:tc>
                  <a:txBody>
                    <a:bodyPr/>
                    <a:lstStyle/>
                    <a:p>
                      <a:r>
                        <a:rPr lang="en-US" dirty="0"/>
                        <a:t>3.) Develop community partnerships</a:t>
                      </a:r>
                    </a:p>
                  </a:txBody>
                  <a:tcPr/>
                </a:tc>
                <a:tc>
                  <a:txBody>
                    <a:bodyPr/>
                    <a:lstStyle/>
                    <a:p>
                      <a:r>
                        <a:rPr lang="en-US" dirty="0"/>
                        <a:t>Training coordinator</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440812">
                <a:tc>
                  <a:txBody>
                    <a:bodyPr/>
                    <a:lstStyle/>
                    <a:p>
                      <a:r>
                        <a:rPr lang="en-US" dirty="0"/>
                        <a:t>4.) Confirm funding</a:t>
                      </a:r>
                    </a:p>
                  </a:txBody>
                  <a:tcPr/>
                </a:tc>
                <a:tc>
                  <a:txBody>
                    <a:bodyPr/>
                    <a:lstStyle/>
                    <a:p>
                      <a:r>
                        <a:rPr lang="en-US" dirty="0"/>
                        <a:t>Case coordinators </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2699489"/>
                  </a:ext>
                </a:extLst>
              </a:tr>
              <a:tr h="502941">
                <a:tc>
                  <a:txBody>
                    <a:bodyPr/>
                    <a:lstStyle/>
                    <a:p>
                      <a:r>
                        <a:rPr lang="en-US" dirty="0"/>
                        <a:t>6.) Set schedule </a:t>
                      </a:r>
                    </a:p>
                  </a:txBody>
                  <a:tcPr/>
                </a:tc>
                <a:tc>
                  <a:txBody>
                    <a:bodyPr/>
                    <a:lstStyle/>
                    <a:p>
                      <a:r>
                        <a:rPr lang="en-US" dirty="0"/>
                        <a:t>Management team</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85519201"/>
                  </a:ext>
                </a:extLst>
              </a:tr>
            </a:tbl>
          </a:graphicData>
        </a:graphic>
      </p:graphicFrame>
    </p:spTree>
    <p:extLst>
      <p:ext uri="{BB962C8B-B14F-4D97-AF65-F5344CB8AC3E}">
        <p14:creationId xmlns:p14="http://schemas.microsoft.com/office/powerpoint/2010/main" val="16915587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486400"/>
            <a:ext cx="7543800" cy="973386"/>
          </a:xfrm>
        </p:spPr>
        <p:txBody>
          <a:bodyPr>
            <a:normAutofit/>
          </a:bodyPr>
          <a:lstStyle/>
          <a:p>
            <a:endParaRPr lang="en-US" dirty="0"/>
          </a:p>
          <a:p>
            <a:r>
              <a:rPr lang="en-US" b="1" dirty="0"/>
              <a:t>advanced  - decentralized services plans</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25</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3656205683"/>
              </p:ext>
            </p:extLst>
          </p:nvPr>
        </p:nvGraphicFramePr>
        <p:xfrm>
          <a:off x="822960" y="758953"/>
          <a:ext cx="7711440" cy="5052936"/>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40231">
                <a:tc gridSpan="5">
                  <a:txBody>
                    <a:bodyPr/>
                    <a:lstStyle/>
                    <a:p>
                      <a:r>
                        <a:rPr lang="en-US" dirty="0"/>
                        <a:t>Milestone 3.  Develop a decentralized service plan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389496">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850579">
                <a:tc>
                  <a:txBody>
                    <a:bodyPr/>
                    <a:lstStyle/>
                    <a:p>
                      <a:r>
                        <a:rPr lang="en-US" dirty="0"/>
                        <a:t>1.) ID service areas (communities)</a:t>
                      </a:r>
                    </a:p>
                  </a:txBody>
                  <a:tcPr/>
                </a:tc>
                <a:tc>
                  <a:txBody>
                    <a:bodyPr/>
                    <a:lstStyle/>
                    <a:p>
                      <a:r>
                        <a:rPr lang="en-US" dirty="0"/>
                        <a:t>Staff/Manage-</a:t>
                      </a:r>
                      <a:r>
                        <a:rPr lang="en-US" dirty="0" err="1"/>
                        <a:t>ment</a:t>
                      </a:r>
                      <a:r>
                        <a:rPr lang="en-US" dirty="0"/>
                        <a: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850579">
                <a:tc>
                  <a:txBody>
                    <a:bodyPr/>
                    <a:lstStyle/>
                    <a:p>
                      <a:r>
                        <a:rPr lang="en-US" dirty="0"/>
                        <a:t>2.) Identify </a:t>
                      </a:r>
                      <a:r>
                        <a:rPr lang="en-US" dirty="0" err="1"/>
                        <a:t>ind.</a:t>
                      </a:r>
                      <a:r>
                        <a:rPr lang="en-US" dirty="0"/>
                        <a:t>/staff in those areas</a:t>
                      </a:r>
                    </a:p>
                  </a:txBody>
                  <a:tcPr/>
                </a:tc>
                <a:tc>
                  <a:txBody>
                    <a:bodyPr/>
                    <a:lstStyle/>
                    <a:p>
                      <a:r>
                        <a:rPr lang="en-US" dirty="0"/>
                        <a:t>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850579">
                <a:tc>
                  <a:txBody>
                    <a:bodyPr/>
                    <a:lstStyle/>
                    <a:p>
                      <a:r>
                        <a:rPr lang="en-US" dirty="0"/>
                        <a:t>3.) ID support strategies for staff</a:t>
                      </a:r>
                    </a:p>
                  </a:txBody>
                  <a:tcPr/>
                </a:tc>
                <a:tc>
                  <a:txBody>
                    <a:bodyPr/>
                    <a:lstStyle/>
                    <a:p>
                      <a:r>
                        <a:rPr lang="en-US" dirty="0"/>
                        <a:t>Training coordinator</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595405">
                <a:tc>
                  <a:txBody>
                    <a:bodyPr/>
                    <a:lstStyle/>
                    <a:p>
                      <a:r>
                        <a:rPr lang="en-US" dirty="0"/>
                        <a:t>4.) ID “hubs” in community</a:t>
                      </a:r>
                    </a:p>
                  </a:txBody>
                  <a:tcPr/>
                </a:tc>
                <a:tc>
                  <a:txBody>
                    <a:bodyPr/>
                    <a:lstStyle/>
                    <a:p>
                      <a:r>
                        <a:rPr lang="en-US" dirty="0"/>
                        <a:t>Case coordinators </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2699489"/>
                  </a:ext>
                </a:extLst>
              </a:tr>
              <a:tr h="850579">
                <a:tc>
                  <a:txBody>
                    <a:bodyPr/>
                    <a:lstStyle/>
                    <a:p>
                      <a:r>
                        <a:rPr lang="en-US" dirty="0"/>
                        <a:t>5.) Determine funding</a:t>
                      </a:r>
                    </a:p>
                  </a:txBody>
                  <a:tcPr/>
                </a:tc>
                <a:tc>
                  <a:txBody>
                    <a:bodyPr/>
                    <a:lstStyle/>
                    <a:p>
                      <a:r>
                        <a:rPr lang="en-US" dirty="0"/>
                        <a:t>Program director/COO/CFO</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70386783"/>
                  </a:ext>
                </a:extLst>
              </a:tr>
            </a:tbl>
          </a:graphicData>
        </a:graphic>
      </p:graphicFrame>
    </p:spTree>
    <p:extLst>
      <p:ext uri="{BB962C8B-B14F-4D97-AF65-F5344CB8AC3E}">
        <p14:creationId xmlns:p14="http://schemas.microsoft.com/office/powerpoint/2010/main" val="3741821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49CBB-D687-4BED-B4B2-D9B671586150}"/>
              </a:ext>
            </a:extLst>
          </p:cNvPr>
          <p:cNvSpPr>
            <a:spLocks noGrp="1"/>
          </p:cNvSpPr>
          <p:nvPr>
            <p:ph type="title"/>
          </p:nvPr>
        </p:nvSpPr>
        <p:spPr/>
        <p:txBody>
          <a:bodyPr>
            <a:normAutofit/>
          </a:bodyPr>
          <a:lstStyle/>
          <a:p>
            <a:r>
              <a:rPr lang="en-US" sz="4000" b="1" dirty="0"/>
              <a:t>Important Areas of Focus for Planning</a:t>
            </a:r>
          </a:p>
        </p:txBody>
      </p:sp>
      <p:sp>
        <p:nvSpPr>
          <p:cNvPr id="3" name="Text Placeholder 2">
            <a:extLst>
              <a:ext uri="{FF2B5EF4-FFF2-40B4-BE49-F238E27FC236}">
                <a16:creationId xmlns:a16="http://schemas.microsoft.com/office/drawing/2014/main" id="{4FE3FA0D-1198-478B-A338-5410D65409C3}"/>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CB697AB9-D131-4610-8E66-0569A4CC295D}"/>
              </a:ext>
            </a:extLst>
          </p:cNvPr>
          <p:cNvSpPr>
            <a:spLocks noGrp="1"/>
          </p:cNvSpPr>
          <p:nvPr>
            <p:ph type="sldNum" sz="quarter" idx="12"/>
          </p:nvPr>
        </p:nvSpPr>
        <p:spPr/>
        <p:txBody>
          <a:bodyPr/>
          <a:lstStyle/>
          <a:p>
            <a:fld id="{EE088E80-DDED-4E0A-A7AA-A3FE6FA3F075}" type="slidenum">
              <a:rPr lang="en-US" smtClean="0"/>
              <a:t>26</a:t>
            </a:fld>
            <a:endParaRPr lang="en-US" dirty="0"/>
          </a:p>
        </p:txBody>
      </p:sp>
    </p:spTree>
    <p:extLst>
      <p:ext uri="{BB962C8B-B14F-4D97-AF65-F5344CB8AC3E}">
        <p14:creationId xmlns:p14="http://schemas.microsoft.com/office/powerpoint/2010/main" val="216015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06958-6C14-4FF7-8398-4F59D70CC720}"/>
              </a:ext>
            </a:extLst>
          </p:cNvPr>
          <p:cNvSpPr>
            <a:spLocks noGrp="1"/>
          </p:cNvSpPr>
          <p:nvPr>
            <p:ph type="title"/>
          </p:nvPr>
        </p:nvSpPr>
        <p:spPr/>
        <p:txBody>
          <a:bodyPr>
            <a:normAutofit/>
          </a:bodyPr>
          <a:lstStyle/>
          <a:p>
            <a:pPr algn="ctr"/>
            <a:r>
              <a:rPr lang="en-US" sz="2800" b="1" dirty="0"/>
              <a:t>Transportation is often challenging and should be a major area of planning in advance of job development </a:t>
            </a:r>
            <a:br>
              <a:rPr lang="en-US" sz="2800" b="1" dirty="0"/>
            </a:br>
            <a:br>
              <a:rPr lang="en-US" sz="2800" b="1" dirty="0"/>
            </a:br>
            <a:br>
              <a:rPr lang="en-US" sz="2800" dirty="0"/>
            </a:br>
            <a:endParaRPr lang="en-US" sz="2800" dirty="0"/>
          </a:p>
        </p:txBody>
      </p:sp>
      <p:sp>
        <p:nvSpPr>
          <p:cNvPr id="3" name="Text Placeholder 2">
            <a:extLst>
              <a:ext uri="{FF2B5EF4-FFF2-40B4-BE49-F238E27FC236}">
                <a16:creationId xmlns:a16="http://schemas.microsoft.com/office/drawing/2014/main" id="{534A9347-B876-47F4-B04F-AF0A788AE26C}"/>
              </a:ext>
            </a:extLst>
          </p:cNvPr>
          <p:cNvSpPr>
            <a:spLocks noGrp="1"/>
          </p:cNvSpPr>
          <p:nvPr>
            <p:ph type="body" idx="1"/>
          </p:nvPr>
        </p:nvSpPr>
        <p:spPr/>
        <p:txBody>
          <a:bodyPr>
            <a:normAutofit fontScale="92500" lnSpcReduction="10000"/>
          </a:bodyPr>
          <a:lstStyle/>
          <a:p>
            <a:endParaRPr lang="en-US" sz="3600" b="1" dirty="0"/>
          </a:p>
          <a:p>
            <a:r>
              <a:rPr lang="en-US" sz="3600" b="1" dirty="0"/>
              <a:t>transportation</a:t>
            </a:r>
          </a:p>
        </p:txBody>
      </p:sp>
      <p:sp>
        <p:nvSpPr>
          <p:cNvPr id="4" name="Slide Number Placeholder 3">
            <a:extLst>
              <a:ext uri="{FF2B5EF4-FFF2-40B4-BE49-F238E27FC236}">
                <a16:creationId xmlns:a16="http://schemas.microsoft.com/office/drawing/2014/main" id="{30171BB4-6AEA-4952-B363-49CCE20E8A30}"/>
              </a:ext>
            </a:extLst>
          </p:cNvPr>
          <p:cNvSpPr>
            <a:spLocks noGrp="1"/>
          </p:cNvSpPr>
          <p:nvPr>
            <p:ph type="sldNum" sz="quarter" idx="12"/>
          </p:nvPr>
        </p:nvSpPr>
        <p:spPr/>
        <p:txBody>
          <a:bodyPr/>
          <a:lstStyle/>
          <a:p>
            <a:fld id="{EE088E80-DDED-4E0A-A7AA-A3FE6FA3F075}" type="slidenum">
              <a:rPr lang="en-US" smtClean="0"/>
              <a:t>27</a:t>
            </a:fld>
            <a:endParaRPr lang="en-US" dirty="0"/>
          </a:p>
        </p:txBody>
      </p:sp>
    </p:spTree>
    <p:extLst>
      <p:ext uri="{BB962C8B-B14F-4D97-AF65-F5344CB8AC3E}">
        <p14:creationId xmlns:p14="http://schemas.microsoft.com/office/powerpoint/2010/main" val="35552454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181600"/>
            <a:ext cx="7543800" cy="914400"/>
          </a:xfrm>
        </p:spPr>
        <p:txBody>
          <a:bodyPr>
            <a:normAutofit lnSpcReduction="10000"/>
          </a:bodyPr>
          <a:lstStyle/>
          <a:p>
            <a:endParaRPr lang="en-US" dirty="0"/>
          </a:p>
          <a:p>
            <a:r>
              <a:rPr lang="en-US" b="1" dirty="0"/>
              <a:t>Transportation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28</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83338078"/>
              </p:ext>
            </p:extLst>
          </p:nvPr>
        </p:nvGraphicFramePr>
        <p:xfrm>
          <a:off x="822960" y="758952"/>
          <a:ext cx="7711440" cy="4779954"/>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2054352">
                  <a:extLst>
                    <a:ext uri="{9D8B030D-6E8A-4147-A177-3AD203B41FA5}">
                      <a16:colId xmlns:a16="http://schemas.microsoft.com/office/drawing/2014/main" val="1721792135"/>
                    </a:ext>
                  </a:extLst>
                </a:gridCol>
                <a:gridCol w="1030224">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99050">
                <a:tc gridSpan="5">
                  <a:txBody>
                    <a:bodyPr/>
                    <a:lstStyle/>
                    <a:p>
                      <a:r>
                        <a:rPr lang="en-US" dirty="0"/>
                        <a:t>Milestone    Develop multiple strategies to address transportation for employment</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470408">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698337">
                <a:tc>
                  <a:txBody>
                    <a:bodyPr/>
                    <a:lstStyle/>
                    <a:p>
                      <a:r>
                        <a:rPr lang="en-US" dirty="0"/>
                        <a:t>1.) Research  options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Staff/Management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698337">
                <a:tc>
                  <a:txBody>
                    <a:bodyPr/>
                    <a:lstStyle/>
                    <a:p>
                      <a:r>
                        <a:rPr lang="en-US" dirty="0"/>
                        <a:t>2.) Develop  travel training </a:t>
                      </a:r>
                    </a:p>
                  </a:txBody>
                  <a:tcPr/>
                </a:tc>
                <a:tc>
                  <a:txBody>
                    <a:bodyPr/>
                    <a:lstStyle/>
                    <a:p>
                      <a:r>
                        <a:rPr lang="en-US" dirty="0"/>
                        <a:t>Training coordinator</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698337">
                <a:tc>
                  <a:txBody>
                    <a:bodyPr/>
                    <a:lstStyle/>
                    <a:p>
                      <a:r>
                        <a:rPr lang="en-US" dirty="0"/>
                        <a:t>3.) Provide training on IRWE</a:t>
                      </a:r>
                    </a:p>
                  </a:txBody>
                  <a:tcPr/>
                </a:tc>
                <a:tc>
                  <a:txBody>
                    <a:bodyPr/>
                    <a:lstStyle/>
                    <a:p>
                      <a:r>
                        <a:rPr lang="en-US" dirty="0"/>
                        <a:t>Case coordinators</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698337">
                <a:tc>
                  <a:txBody>
                    <a:bodyPr/>
                    <a:lstStyle/>
                    <a:p>
                      <a:r>
                        <a:rPr lang="en-US" dirty="0"/>
                        <a:t>4.) Ensure transportation is part of </a:t>
                      </a:r>
                      <a:r>
                        <a:rPr lang="en-US" dirty="0" err="1"/>
                        <a:t>ind.</a:t>
                      </a:r>
                      <a:r>
                        <a:rPr lang="en-US" dirty="0"/>
                        <a:t> planning</a:t>
                      </a:r>
                    </a:p>
                  </a:txBody>
                  <a:tcPr/>
                </a:tc>
                <a:tc>
                  <a:txBody>
                    <a:bodyPr/>
                    <a:lstStyle/>
                    <a:p>
                      <a:r>
                        <a:rPr lang="en-US" dirty="0"/>
                        <a:t>Case coordinators </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2699489"/>
                  </a:ext>
                </a:extLst>
              </a:tr>
            </a:tbl>
          </a:graphicData>
        </a:graphic>
      </p:graphicFrame>
    </p:spTree>
    <p:extLst>
      <p:ext uri="{BB962C8B-B14F-4D97-AF65-F5344CB8AC3E}">
        <p14:creationId xmlns:p14="http://schemas.microsoft.com/office/powerpoint/2010/main" val="4130839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AAE48-039A-47DC-9B51-B4B274617F6B}"/>
              </a:ext>
            </a:extLst>
          </p:cNvPr>
          <p:cNvSpPr>
            <a:spLocks noGrp="1"/>
          </p:cNvSpPr>
          <p:nvPr>
            <p:ph type="title"/>
          </p:nvPr>
        </p:nvSpPr>
        <p:spPr>
          <a:xfrm>
            <a:off x="533400" y="868202"/>
            <a:ext cx="7543800" cy="3703797"/>
          </a:xfrm>
        </p:spPr>
        <p:txBody>
          <a:bodyPr>
            <a:normAutofit fontScale="90000"/>
          </a:bodyPr>
          <a:lstStyle/>
          <a:p>
            <a:r>
              <a:rPr lang="en-US" sz="2400" b="1" dirty="0"/>
              <a:t>Public transportation – regular services and special services </a:t>
            </a:r>
            <a:br>
              <a:rPr lang="en-US" sz="2400" b="1" dirty="0"/>
            </a:br>
            <a:br>
              <a:rPr lang="en-US" sz="2400" b="1" dirty="0"/>
            </a:br>
            <a:r>
              <a:rPr lang="en-US" sz="2400" b="1" dirty="0"/>
              <a:t>Taxis, Uber and Lyft </a:t>
            </a:r>
            <a:br>
              <a:rPr lang="en-US" sz="2400" b="1" dirty="0"/>
            </a:br>
            <a:br>
              <a:rPr lang="en-US" sz="2400" b="1" dirty="0"/>
            </a:br>
            <a:r>
              <a:rPr lang="en-US" sz="2400" b="1" dirty="0"/>
              <a:t>Co-workers </a:t>
            </a:r>
            <a:br>
              <a:rPr lang="en-US" sz="2400" b="1" dirty="0"/>
            </a:br>
            <a:br>
              <a:rPr lang="en-US" sz="2400" b="1" dirty="0"/>
            </a:br>
            <a:r>
              <a:rPr lang="en-US" sz="2400" b="1" dirty="0"/>
              <a:t>Family members/friends </a:t>
            </a:r>
            <a:br>
              <a:rPr lang="en-US" sz="2400" b="1" dirty="0"/>
            </a:br>
            <a:br>
              <a:rPr lang="en-US" sz="2400" b="1" dirty="0"/>
            </a:br>
            <a:r>
              <a:rPr lang="en-US" sz="2400" b="1" dirty="0"/>
              <a:t>Collaborating with senior transportation services</a:t>
            </a:r>
            <a:br>
              <a:rPr lang="en-US" sz="2400" b="1" dirty="0"/>
            </a:br>
            <a:br>
              <a:rPr lang="en-US" sz="2400" b="1" dirty="0"/>
            </a:br>
            <a:r>
              <a:rPr lang="en-US" sz="2400" b="1" dirty="0"/>
              <a:t>Community sponsorship – civic organizations, religious institutions,  community service organizations </a:t>
            </a:r>
            <a:br>
              <a:rPr lang="en-US" sz="2400" b="1" dirty="0"/>
            </a:br>
            <a:endParaRPr lang="en-US" sz="2400" b="1" dirty="0"/>
          </a:p>
        </p:txBody>
      </p:sp>
      <p:sp>
        <p:nvSpPr>
          <p:cNvPr id="3" name="Text Placeholder 2">
            <a:extLst>
              <a:ext uri="{FF2B5EF4-FFF2-40B4-BE49-F238E27FC236}">
                <a16:creationId xmlns:a16="http://schemas.microsoft.com/office/drawing/2014/main" id="{FA75A173-0E9C-4A70-9A6A-AAC29AB0DAFA}"/>
              </a:ext>
            </a:extLst>
          </p:cNvPr>
          <p:cNvSpPr>
            <a:spLocks noGrp="1"/>
          </p:cNvSpPr>
          <p:nvPr>
            <p:ph type="body" idx="1"/>
          </p:nvPr>
        </p:nvSpPr>
        <p:spPr>
          <a:xfrm>
            <a:off x="822960" y="5334000"/>
            <a:ext cx="7543800" cy="762000"/>
          </a:xfrm>
        </p:spPr>
        <p:txBody>
          <a:bodyPr/>
          <a:lstStyle/>
          <a:p>
            <a:r>
              <a:rPr lang="en-US" b="1" dirty="0"/>
              <a:t>Transportation - Some options To Consider</a:t>
            </a:r>
          </a:p>
        </p:txBody>
      </p:sp>
      <p:sp>
        <p:nvSpPr>
          <p:cNvPr id="4" name="Slide Number Placeholder 3">
            <a:extLst>
              <a:ext uri="{FF2B5EF4-FFF2-40B4-BE49-F238E27FC236}">
                <a16:creationId xmlns:a16="http://schemas.microsoft.com/office/drawing/2014/main" id="{230A7F11-5CBA-4BDB-89C9-56F3E985F1C1}"/>
              </a:ext>
            </a:extLst>
          </p:cNvPr>
          <p:cNvSpPr>
            <a:spLocks noGrp="1"/>
          </p:cNvSpPr>
          <p:nvPr>
            <p:ph type="sldNum" sz="quarter" idx="12"/>
          </p:nvPr>
        </p:nvSpPr>
        <p:spPr/>
        <p:txBody>
          <a:bodyPr/>
          <a:lstStyle/>
          <a:p>
            <a:fld id="{EE088E80-DDED-4E0A-A7AA-A3FE6FA3F075}" type="slidenum">
              <a:rPr lang="en-US" smtClean="0"/>
              <a:t>29</a:t>
            </a:fld>
            <a:endParaRPr lang="en-US" dirty="0"/>
          </a:p>
        </p:txBody>
      </p:sp>
    </p:spTree>
    <p:extLst>
      <p:ext uri="{BB962C8B-B14F-4D97-AF65-F5344CB8AC3E}">
        <p14:creationId xmlns:p14="http://schemas.microsoft.com/office/powerpoint/2010/main" val="361902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latin typeface="+mn-lt"/>
              </a:rPr>
              <a:t>Conduct self assessment and review  along with other information about your agency with the team</a:t>
            </a:r>
            <a:br>
              <a:rPr lang="en-US" sz="2000" dirty="0">
                <a:latin typeface="+mn-lt"/>
              </a:rPr>
            </a:br>
            <a:br>
              <a:rPr lang="en-US" sz="2000" dirty="0">
                <a:latin typeface="+mn-lt"/>
              </a:rPr>
            </a:br>
            <a:r>
              <a:rPr lang="en-US" sz="2000" dirty="0">
                <a:latin typeface="+mn-lt"/>
              </a:rPr>
              <a:t>Determine where you are strong and where you need to plan for change</a:t>
            </a:r>
            <a:br>
              <a:rPr lang="en-US" sz="2000" dirty="0">
                <a:latin typeface="+mn-lt"/>
              </a:rPr>
            </a:br>
            <a:br>
              <a:rPr lang="en-US" sz="2000" dirty="0">
                <a:latin typeface="+mn-lt"/>
              </a:rPr>
            </a:br>
            <a:r>
              <a:rPr lang="en-US" sz="2000" dirty="0">
                <a:latin typeface="+mn-lt"/>
              </a:rPr>
              <a:t>Begin to draft the plan based on where you are and what you are trying to achieve</a:t>
            </a:r>
            <a:br>
              <a:rPr lang="en-US" sz="2000" dirty="0">
                <a:latin typeface="+mn-lt"/>
              </a:rPr>
            </a:br>
            <a:br>
              <a:rPr lang="en-US" sz="2000" dirty="0">
                <a:latin typeface="+mn-lt"/>
              </a:rPr>
            </a:br>
            <a:r>
              <a:rPr lang="en-US" sz="2000" dirty="0">
                <a:latin typeface="+mn-lt"/>
              </a:rPr>
              <a:t>Keep reviewing the process of change.  Use it along with your self-assessment and other assessments results as guidance to develop a plan </a:t>
            </a:r>
            <a:br>
              <a:rPr lang="en-US" sz="2000" dirty="0">
                <a:latin typeface="+mn-lt"/>
              </a:rPr>
            </a:br>
            <a:br>
              <a:rPr lang="en-US" sz="2000" dirty="0">
                <a:latin typeface="+mn-lt"/>
              </a:rPr>
            </a:br>
            <a:endParaRPr lang="en-US" sz="2000" dirty="0">
              <a:latin typeface="+mn-lt"/>
            </a:endParaRPr>
          </a:p>
        </p:txBody>
      </p:sp>
      <p:sp>
        <p:nvSpPr>
          <p:cNvPr id="3" name="Text Placeholder 2"/>
          <p:cNvSpPr>
            <a:spLocks noGrp="1"/>
          </p:cNvSpPr>
          <p:nvPr>
            <p:ph type="body" idx="1"/>
          </p:nvPr>
        </p:nvSpPr>
        <p:spPr>
          <a:xfrm>
            <a:off x="822960" y="4453128"/>
            <a:ext cx="7543800" cy="1566672"/>
          </a:xfrm>
        </p:spPr>
        <p:txBody>
          <a:bodyPr>
            <a:normAutofit fontScale="62500" lnSpcReduction="20000"/>
          </a:bodyPr>
          <a:lstStyle/>
          <a:p>
            <a:endParaRPr lang="en-US" dirty="0"/>
          </a:p>
          <a:p>
            <a:r>
              <a:rPr lang="en-US" sz="5100" b="1" dirty="0">
                <a:latin typeface="+mn-lt"/>
              </a:rPr>
              <a:t>How to Plan – from self assessment to developing the plan</a:t>
            </a:r>
          </a:p>
        </p:txBody>
      </p:sp>
      <p:sp>
        <p:nvSpPr>
          <p:cNvPr id="4" name="Slide Number Placeholder 3"/>
          <p:cNvSpPr>
            <a:spLocks noGrp="1"/>
          </p:cNvSpPr>
          <p:nvPr>
            <p:ph type="sldNum" sz="quarter" idx="12"/>
          </p:nvPr>
        </p:nvSpPr>
        <p:spPr/>
        <p:txBody>
          <a:bodyPr/>
          <a:lstStyle/>
          <a:p>
            <a:fld id="{EE088E80-DDED-4E0A-A7AA-A3FE6FA3F075}" type="slidenum">
              <a:rPr lang="en-US" smtClean="0"/>
              <a:t>3</a:t>
            </a:fld>
            <a:endParaRPr lang="en-US" dirty="0"/>
          </a:p>
        </p:txBody>
      </p:sp>
    </p:spTree>
    <p:extLst>
      <p:ext uri="{BB962C8B-B14F-4D97-AF65-F5344CB8AC3E}">
        <p14:creationId xmlns:p14="http://schemas.microsoft.com/office/powerpoint/2010/main" val="10990925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6A95E-E903-4A76-B1CB-05E831F51AFF}"/>
              </a:ext>
            </a:extLst>
          </p:cNvPr>
          <p:cNvSpPr>
            <a:spLocks noGrp="1"/>
          </p:cNvSpPr>
          <p:nvPr>
            <p:ph type="title"/>
          </p:nvPr>
        </p:nvSpPr>
        <p:spPr/>
        <p:txBody>
          <a:bodyPr>
            <a:normAutofit fontScale="90000"/>
          </a:bodyPr>
          <a:lstStyle/>
          <a:p>
            <a:pPr algn="ctr"/>
            <a:r>
              <a:rPr lang="en-US" sz="3200" b="1" dirty="0"/>
              <a:t>Individuals and families have grown accustomed to services being provided in the traditional manner and change can be very unsettling for them.  Agencies must anticipate these feelings  and have proactive plans to address their discomfort</a:t>
            </a:r>
            <a:br>
              <a:rPr lang="en-US" sz="3200" b="1" dirty="0"/>
            </a:br>
            <a:br>
              <a:rPr lang="en-US" sz="3200" b="1" dirty="0"/>
            </a:br>
            <a:br>
              <a:rPr lang="en-US" sz="2400" dirty="0"/>
            </a:br>
            <a:endParaRPr lang="en-US" sz="2400" dirty="0"/>
          </a:p>
        </p:txBody>
      </p:sp>
      <p:sp>
        <p:nvSpPr>
          <p:cNvPr id="3" name="Text Placeholder 2">
            <a:extLst>
              <a:ext uri="{FF2B5EF4-FFF2-40B4-BE49-F238E27FC236}">
                <a16:creationId xmlns:a16="http://schemas.microsoft.com/office/drawing/2014/main" id="{805CCF34-1562-417A-BAC7-1F22391244E4}"/>
              </a:ext>
            </a:extLst>
          </p:cNvPr>
          <p:cNvSpPr>
            <a:spLocks noGrp="1"/>
          </p:cNvSpPr>
          <p:nvPr>
            <p:ph type="body" idx="1"/>
          </p:nvPr>
        </p:nvSpPr>
        <p:spPr/>
        <p:txBody>
          <a:bodyPr/>
          <a:lstStyle/>
          <a:p>
            <a:endParaRPr lang="en-US" dirty="0"/>
          </a:p>
          <a:p>
            <a:r>
              <a:rPr lang="en-US" sz="3200" b="1" dirty="0"/>
              <a:t>Individual and Family opposition</a:t>
            </a:r>
          </a:p>
        </p:txBody>
      </p:sp>
      <p:sp>
        <p:nvSpPr>
          <p:cNvPr id="4" name="Slide Number Placeholder 3">
            <a:extLst>
              <a:ext uri="{FF2B5EF4-FFF2-40B4-BE49-F238E27FC236}">
                <a16:creationId xmlns:a16="http://schemas.microsoft.com/office/drawing/2014/main" id="{9B2AEE28-D762-4DA1-A634-D40FDF2C0D5A}"/>
              </a:ext>
            </a:extLst>
          </p:cNvPr>
          <p:cNvSpPr>
            <a:spLocks noGrp="1"/>
          </p:cNvSpPr>
          <p:nvPr>
            <p:ph type="sldNum" sz="quarter" idx="12"/>
          </p:nvPr>
        </p:nvSpPr>
        <p:spPr/>
        <p:txBody>
          <a:bodyPr/>
          <a:lstStyle/>
          <a:p>
            <a:fld id="{EE088E80-DDED-4E0A-A7AA-A3FE6FA3F075}" type="slidenum">
              <a:rPr lang="en-US" smtClean="0"/>
              <a:t>30</a:t>
            </a:fld>
            <a:endParaRPr lang="en-US" dirty="0"/>
          </a:p>
        </p:txBody>
      </p:sp>
    </p:spTree>
    <p:extLst>
      <p:ext uri="{BB962C8B-B14F-4D97-AF65-F5344CB8AC3E}">
        <p14:creationId xmlns:p14="http://schemas.microsoft.com/office/powerpoint/2010/main" val="1485559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181600"/>
            <a:ext cx="7543800" cy="914400"/>
          </a:xfrm>
        </p:spPr>
        <p:txBody>
          <a:bodyPr>
            <a:normAutofit lnSpcReduction="10000"/>
          </a:bodyPr>
          <a:lstStyle/>
          <a:p>
            <a:endParaRPr lang="en-US" dirty="0"/>
          </a:p>
          <a:p>
            <a:r>
              <a:rPr lang="en-US" b="1" dirty="0"/>
              <a:t>individual opposition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31</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3796342306"/>
              </p:ext>
            </p:extLst>
          </p:nvPr>
        </p:nvGraphicFramePr>
        <p:xfrm>
          <a:off x="822960" y="758952"/>
          <a:ext cx="7711440" cy="4527058"/>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99050">
                <a:tc gridSpan="5">
                  <a:txBody>
                    <a:bodyPr/>
                    <a:lstStyle/>
                    <a:p>
                      <a:r>
                        <a:rPr lang="en-US" dirty="0"/>
                        <a:t>Milestone    Individuals will seek CIE and other CB services </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470408">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698337">
                <a:tc>
                  <a:txBody>
                    <a:bodyPr/>
                    <a:lstStyle/>
                    <a:p>
                      <a:r>
                        <a:rPr lang="en-US" dirty="0"/>
                        <a:t>1.) Provide education about CIE</a:t>
                      </a:r>
                    </a:p>
                  </a:txBody>
                  <a:tcPr/>
                </a:tc>
                <a:tc>
                  <a:txBody>
                    <a:bodyPr/>
                    <a:lstStyle/>
                    <a:p>
                      <a:r>
                        <a:rPr lang="en-US" dirty="0"/>
                        <a:t>Staff/Manage-</a:t>
                      </a:r>
                      <a:r>
                        <a:rPr lang="en-US" dirty="0" err="1"/>
                        <a:t>ment</a:t>
                      </a:r>
                      <a:r>
                        <a:rPr lang="en-US" dirty="0"/>
                        <a: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698337">
                <a:tc>
                  <a:txBody>
                    <a:bodyPr/>
                    <a:lstStyle/>
                    <a:p>
                      <a:r>
                        <a:rPr lang="en-US" dirty="0"/>
                        <a:t>2.) Provide info about benefits</a:t>
                      </a:r>
                    </a:p>
                  </a:txBody>
                  <a:tcPr/>
                </a:tc>
                <a:tc>
                  <a:txBody>
                    <a:bodyPr/>
                    <a:lstStyle/>
                    <a:p>
                      <a:r>
                        <a:rPr lang="en-US" dirty="0"/>
                        <a:t>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698337">
                <a:tc>
                  <a:txBody>
                    <a:bodyPr/>
                    <a:lstStyle/>
                    <a:p>
                      <a:r>
                        <a:rPr lang="en-US" dirty="0"/>
                        <a:t>3.) ID individual concerns </a:t>
                      </a:r>
                    </a:p>
                  </a:txBody>
                  <a:tcPr/>
                </a:tc>
                <a:tc>
                  <a:txBody>
                    <a:bodyPr/>
                    <a:lstStyle/>
                    <a:p>
                      <a:r>
                        <a:rPr lang="en-US" dirty="0"/>
                        <a:t>Training coordinator</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698337">
                <a:tc>
                  <a:txBody>
                    <a:bodyPr/>
                    <a:lstStyle/>
                    <a:p>
                      <a:r>
                        <a:rPr lang="en-US" dirty="0"/>
                        <a:t>4.) ID CB workers as references</a:t>
                      </a:r>
                    </a:p>
                  </a:txBody>
                  <a:tcPr/>
                </a:tc>
                <a:tc>
                  <a:txBody>
                    <a:bodyPr/>
                    <a:lstStyle/>
                    <a:p>
                      <a:r>
                        <a:rPr lang="en-US" dirty="0"/>
                        <a:t>Case coordinators </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2699489"/>
                  </a:ext>
                </a:extLst>
              </a:tr>
            </a:tbl>
          </a:graphicData>
        </a:graphic>
      </p:graphicFrame>
    </p:spTree>
    <p:extLst>
      <p:ext uri="{BB962C8B-B14F-4D97-AF65-F5344CB8AC3E}">
        <p14:creationId xmlns:p14="http://schemas.microsoft.com/office/powerpoint/2010/main" val="2669458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181600"/>
            <a:ext cx="7543800" cy="914400"/>
          </a:xfrm>
        </p:spPr>
        <p:txBody>
          <a:bodyPr>
            <a:normAutofit lnSpcReduction="10000"/>
          </a:bodyPr>
          <a:lstStyle/>
          <a:p>
            <a:endParaRPr lang="en-US" dirty="0"/>
          </a:p>
          <a:p>
            <a:r>
              <a:rPr lang="en-US" b="1" dirty="0"/>
              <a:t>Family opposition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32</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2775787428"/>
              </p:ext>
            </p:extLst>
          </p:nvPr>
        </p:nvGraphicFramePr>
        <p:xfrm>
          <a:off x="822960" y="758952"/>
          <a:ext cx="7711440" cy="4310995"/>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399050">
                <a:tc gridSpan="5">
                  <a:txBody>
                    <a:bodyPr/>
                    <a:lstStyle/>
                    <a:p>
                      <a:r>
                        <a:rPr lang="en-US" dirty="0"/>
                        <a:t>Milestone 1   Families will support CIE and other CB services </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470408">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698337">
                <a:tc>
                  <a:txBody>
                    <a:bodyPr/>
                    <a:lstStyle/>
                    <a:p>
                      <a:r>
                        <a:rPr lang="en-US" dirty="0"/>
                        <a:t>1.) Provide education about CIE</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698337">
                <a:tc>
                  <a:txBody>
                    <a:bodyPr/>
                    <a:lstStyle/>
                    <a:p>
                      <a:r>
                        <a:rPr lang="en-US" dirty="0"/>
                        <a:t>2.) Provide info about benefits</a:t>
                      </a:r>
                    </a:p>
                  </a:txBody>
                  <a:tcPr/>
                </a:tc>
                <a:tc>
                  <a:txBody>
                    <a:bodyPr/>
                    <a:lstStyle/>
                    <a:p>
                      <a:r>
                        <a:rPr lang="en-US" dirty="0"/>
                        <a:t>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698337">
                <a:tc>
                  <a:txBody>
                    <a:bodyPr/>
                    <a:lstStyle/>
                    <a:p>
                      <a:r>
                        <a:rPr lang="en-US" dirty="0"/>
                        <a:t>3.) ID individual concerns </a:t>
                      </a:r>
                    </a:p>
                  </a:txBody>
                  <a:tcPr/>
                </a:tc>
                <a:tc>
                  <a:txBody>
                    <a:bodyPr/>
                    <a:lstStyle/>
                    <a:p>
                      <a:r>
                        <a:rPr lang="en-US" dirty="0"/>
                        <a:t>Training coordinator</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698337">
                <a:tc>
                  <a:txBody>
                    <a:bodyPr/>
                    <a:lstStyle/>
                    <a:p>
                      <a:r>
                        <a:rPr lang="en-US" dirty="0"/>
                        <a:t>4.) ID families as reference</a:t>
                      </a:r>
                    </a:p>
                  </a:txBody>
                  <a:tcPr/>
                </a:tc>
                <a:tc>
                  <a:txBody>
                    <a:bodyPr/>
                    <a:lstStyle/>
                    <a:p>
                      <a:r>
                        <a:rPr lang="en-US" dirty="0"/>
                        <a:t>Case coordinators </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2699489"/>
                  </a:ext>
                </a:extLst>
              </a:tr>
            </a:tbl>
          </a:graphicData>
        </a:graphic>
      </p:graphicFrame>
    </p:spTree>
    <p:extLst>
      <p:ext uri="{BB962C8B-B14F-4D97-AF65-F5344CB8AC3E}">
        <p14:creationId xmlns:p14="http://schemas.microsoft.com/office/powerpoint/2010/main" val="18144793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13BA6-87A5-4004-9418-26238EE8C8E4}"/>
              </a:ext>
            </a:extLst>
          </p:cNvPr>
          <p:cNvSpPr>
            <a:spLocks noGrp="1"/>
          </p:cNvSpPr>
          <p:nvPr>
            <p:ph type="title"/>
          </p:nvPr>
        </p:nvSpPr>
        <p:spPr/>
        <p:txBody>
          <a:bodyPr>
            <a:normAutofit/>
          </a:bodyPr>
          <a:lstStyle/>
          <a:p>
            <a:r>
              <a:rPr lang="en-US" sz="2400" b="1" dirty="0"/>
              <a:t>Individuals and families may not have the info you have </a:t>
            </a:r>
            <a:br>
              <a:rPr lang="en-US" sz="2400" b="1" dirty="0"/>
            </a:br>
            <a:br>
              <a:rPr lang="en-US" sz="2400" b="1" dirty="0"/>
            </a:br>
            <a:r>
              <a:rPr lang="en-US" sz="2400" b="1" dirty="0"/>
              <a:t>Older individuals and their families have been told FB services were the best option for years</a:t>
            </a:r>
            <a:br>
              <a:rPr lang="en-US" sz="2400" b="1" dirty="0"/>
            </a:br>
            <a:br>
              <a:rPr lang="en-US" sz="2400" b="1" dirty="0"/>
            </a:br>
            <a:r>
              <a:rPr lang="en-US" sz="2400" b="1" dirty="0"/>
              <a:t>Benefits, especially Medicaid, mean a great deal to families though they may not say so</a:t>
            </a:r>
            <a:br>
              <a:rPr lang="en-US" sz="2400" b="1" dirty="0"/>
            </a:br>
            <a:br>
              <a:rPr lang="en-US" sz="2400" b="1" dirty="0"/>
            </a:br>
            <a:r>
              <a:rPr lang="en-US" sz="2400" b="1" dirty="0"/>
              <a:t>Individuals and their families trust other individuals and families  who have been successful in transition.  They are your best supporters </a:t>
            </a:r>
          </a:p>
        </p:txBody>
      </p:sp>
      <p:sp>
        <p:nvSpPr>
          <p:cNvPr id="3" name="Text Placeholder 2">
            <a:extLst>
              <a:ext uri="{FF2B5EF4-FFF2-40B4-BE49-F238E27FC236}">
                <a16:creationId xmlns:a16="http://schemas.microsoft.com/office/drawing/2014/main" id="{E597B6D5-20C4-4C36-82D4-CB73A951C742}"/>
              </a:ext>
            </a:extLst>
          </p:cNvPr>
          <p:cNvSpPr>
            <a:spLocks noGrp="1"/>
          </p:cNvSpPr>
          <p:nvPr>
            <p:ph type="body" idx="1"/>
          </p:nvPr>
        </p:nvSpPr>
        <p:spPr/>
        <p:txBody>
          <a:bodyPr>
            <a:normAutofit fontScale="92500" lnSpcReduction="10000"/>
          </a:bodyPr>
          <a:lstStyle/>
          <a:p>
            <a:endParaRPr lang="en-US" dirty="0"/>
          </a:p>
          <a:p>
            <a:r>
              <a:rPr lang="en-US" b="1" dirty="0"/>
              <a:t>Individual &amp; Family opposition – some things to consider</a:t>
            </a:r>
          </a:p>
        </p:txBody>
      </p:sp>
      <p:sp>
        <p:nvSpPr>
          <p:cNvPr id="4" name="Slide Number Placeholder 3">
            <a:extLst>
              <a:ext uri="{FF2B5EF4-FFF2-40B4-BE49-F238E27FC236}">
                <a16:creationId xmlns:a16="http://schemas.microsoft.com/office/drawing/2014/main" id="{09DD1362-D1A5-4DBC-A0CC-F934BF16CE78}"/>
              </a:ext>
            </a:extLst>
          </p:cNvPr>
          <p:cNvSpPr>
            <a:spLocks noGrp="1"/>
          </p:cNvSpPr>
          <p:nvPr>
            <p:ph type="sldNum" sz="quarter" idx="12"/>
          </p:nvPr>
        </p:nvSpPr>
        <p:spPr/>
        <p:txBody>
          <a:bodyPr/>
          <a:lstStyle/>
          <a:p>
            <a:fld id="{EE088E80-DDED-4E0A-A7AA-A3FE6FA3F075}" type="slidenum">
              <a:rPr lang="en-US" smtClean="0"/>
              <a:t>33</a:t>
            </a:fld>
            <a:endParaRPr lang="en-US" dirty="0"/>
          </a:p>
        </p:txBody>
      </p:sp>
    </p:spTree>
    <p:extLst>
      <p:ext uri="{BB962C8B-B14F-4D97-AF65-F5344CB8AC3E}">
        <p14:creationId xmlns:p14="http://schemas.microsoft.com/office/powerpoint/2010/main" val="25750318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1E1EC-69F1-4926-A904-3213A1DD72F4}"/>
              </a:ext>
            </a:extLst>
          </p:cNvPr>
          <p:cNvSpPr>
            <a:spLocks noGrp="1"/>
          </p:cNvSpPr>
          <p:nvPr>
            <p:ph type="title"/>
          </p:nvPr>
        </p:nvSpPr>
        <p:spPr/>
        <p:txBody>
          <a:bodyPr>
            <a:normAutofit/>
          </a:bodyPr>
          <a:lstStyle/>
          <a:p>
            <a:r>
              <a:rPr lang="en-US" sz="2800" b="1" dirty="0"/>
              <a:t>Agencies cannot move forward without staff who are committed and well trained.  Plans must be made for recruitment, hiring, orientation and support for new staff as well as training and supporting transition to new roles.</a:t>
            </a:r>
            <a:br>
              <a:rPr lang="en-US" sz="2800" b="1" dirty="0"/>
            </a:br>
            <a:br>
              <a:rPr lang="en-US" sz="2800" b="1" dirty="0"/>
            </a:br>
            <a:br>
              <a:rPr lang="en-US" sz="2800" dirty="0"/>
            </a:br>
            <a:endParaRPr lang="en-US" sz="2800" dirty="0"/>
          </a:p>
        </p:txBody>
      </p:sp>
      <p:sp>
        <p:nvSpPr>
          <p:cNvPr id="3" name="Text Placeholder 2">
            <a:extLst>
              <a:ext uri="{FF2B5EF4-FFF2-40B4-BE49-F238E27FC236}">
                <a16:creationId xmlns:a16="http://schemas.microsoft.com/office/drawing/2014/main" id="{5F415254-ABA8-40E9-AC30-071DF49EEB47}"/>
              </a:ext>
            </a:extLst>
          </p:cNvPr>
          <p:cNvSpPr>
            <a:spLocks noGrp="1"/>
          </p:cNvSpPr>
          <p:nvPr>
            <p:ph type="body" idx="1"/>
          </p:nvPr>
        </p:nvSpPr>
        <p:spPr>
          <a:xfrm>
            <a:off x="822960" y="4800600"/>
            <a:ext cx="7543800" cy="1143000"/>
          </a:xfrm>
        </p:spPr>
        <p:txBody>
          <a:bodyPr/>
          <a:lstStyle/>
          <a:p>
            <a:endParaRPr lang="en-US" dirty="0"/>
          </a:p>
          <a:p>
            <a:r>
              <a:rPr lang="en-US" b="1" dirty="0"/>
              <a:t>Staff training and development </a:t>
            </a:r>
          </a:p>
        </p:txBody>
      </p:sp>
      <p:sp>
        <p:nvSpPr>
          <p:cNvPr id="4" name="Slide Number Placeholder 3">
            <a:extLst>
              <a:ext uri="{FF2B5EF4-FFF2-40B4-BE49-F238E27FC236}">
                <a16:creationId xmlns:a16="http://schemas.microsoft.com/office/drawing/2014/main" id="{5E55DE13-0E4E-41F9-8258-1EF21FC7AA8F}"/>
              </a:ext>
            </a:extLst>
          </p:cNvPr>
          <p:cNvSpPr>
            <a:spLocks noGrp="1"/>
          </p:cNvSpPr>
          <p:nvPr>
            <p:ph type="sldNum" sz="quarter" idx="12"/>
          </p:nvPr>
        </p:nvSpPr>
        <p:spPr/>
        <p:txBody>
          <a:bodyPr/>
          <a:lstStyle/>
          <a:p>
            <a:fld id="{EE088E80-DDED-4E0A-A7AA-A3FE6FA3F075}" type="slidenum">
              <a:rPr lang="en-US" smtClean="0"/>
              <a:t>34</a:t>
            </a:fld>
            <a:endParaRPr lang="en-US" dirty="0"/>
          </a:p>
        </p:txBody>
      </p:sp>
    </p:spTree>
    <p:extLst>
      <p:ext uri="{BB962C8B-B14F-4D97-AF65-F5344CB8AC3E}">
        <p14:creationId xmlns:p14="http://schemas.microsoft.com/office/powerpoint/2010/main" val="3370034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469371"/>
            <a:ext cx="7711440" cy="855228"/>
          </a:xfrm>
        </p:spPr>
        <p:txBody>
          <a:bodyPr>
            <a:normAutofit fontScale="92500" lnSpcReduction="10000"/>
          </a:bodyPr>
          <a:lstStyle/>
          <a:p>
            <a:r>
              <a:rPr lang="en-US" dirty="0"/>
              <a:t> </a:t>
            </a:r>
          </a:p>
          <a:p>
            <a:r>
              <a:rPr lang="en-US" sz="2800" b="1" dirty="0"/>
              <a:t>Staff training and development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35</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3010218988"/>
              </p:ext>
            </p:extLst>
          </p:nvPr>
        </p:nvGraphicFramePr>
        <p:xfrm>
          <a:off x="822960" y="758953"/>
          <a:ext cx="7711440" cy="5051685"/>
        </p:xfrm>
        <a:graphic>
          <a:graphicData uri="http://schemas.openxmlformats.org/drawingml/2006/table">
            <a:tbl>
              <a:tblPr firstRow="1" bandRow="1">
                <a:tableStyleId>{5C22544A-7EE6-4342-B048-85BDC9FD1C3A}</a:tableStyleId>
              </a:tblPr>
              <a:tblGrid>
                <a:gridCol w="2148840">
                  <a:extLst>
                    <a:ext uri="{9D8B030D-6E8A-4147-A177-3AD203B41FA5}">
                      <a16:colId xmlns:a16="http://schemas.microsoft.com/office/drawing/2014/main" val="4138020429"/>
                    </a:ext>
                  </a:extLst>
                </a:gridCol>
                <a:gridCol w="1600200">
                  <a:extLst>
                    <a:ext uri="{9D8B030D-6E8A-4147-A177-3AD203B41FA5}">
                      <a16:colId xmlns:a16="http://schemas.microsoft.com/office/drawing/2014/main" val="1721792135"/>
                    </a:ext>
                  </a:extLst>
                </a:gridCol>
                <a:gridCol w="1371600">
                  <a:extLst>
                    <a:ext uri="{9D8B030D-6E8A-4147-A177-3AD203B41FA5}">
                      <a16:colId xmlns:a16="http://schemas.microsoft.com/office/drawing/2014/main" val="1358061041"/>
                    </a:ext>
                  </a:extLst>
                </a:gridCol>
                <a:gridCol w="1295400">
                  <a:extLst>
                    <a:ext uri="{9D8B030D-6E8A-4147-A177-3AD203B41FA5}">
                      <a16:colId xmlns:a16="http://schemas.microsoft.com/office/drawing/2014/main" val="1592372322"/>
                    </a:ext>
                  </a:extLst>
                </a:gridCol>
                <a:gridCol w="1295400">
                  <a:extLst>
                    <a:ext uri="{9D8B030D-6E8A-4147-A177-3AD203B41FA5}">
                      <a16:colId xmlns:a16="http://schemas.microsoft.com/office/drawing/2014/main" val="3784183514"/>
                    </a:ext>
                  </a:extLst>
                </a:gridCol>
              </a:tblGrid>
              <a:tr h="580190">
                <a:tc gridSpan="5">
                  <a:txBody>
                    <a:bodyPr/>
                    <a:lstStyle/>
                    <a:p>
                      <a:r>
                        <a:rPr lang="en-US" dirty="0"/>
                        <a:t>Milestone 1 .  Recruit staff with appropriate characteristics to facilitate CIE and CB pre-employment prep</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332500">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580190">
                <a:tc>
                  <a:txBody>
                    <a:bodyPr/>
                    <a:lstStyle/>
                    <a:p>
                      <a:r>
                        <a:rPr lang="en-US" dirty="0"/>
                        <a:t>1.) ID staff characteristics </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331537">
                <a:tc>
                  <a:txBody>
                    <a:bodyPr/>
                    <a:lstStyle/>
                    <a:p>
                      <a:r>
                        <a:rPr lang="en-US" dirty="0"/>
                        <a:t>2.) Develop job des.</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796844082"/>
                  </a:ext>
                </a:extLst>
              </a:tr>
              <a:tr h="331537">
                <a:tc>
                  <a:txBody>
                    <a:bodyPr/>
                    <a:lstStyle/>
                    <a:p>
                      <a:r>
                        <a:rPr lang="en-US" dirty="0"/>
                        <a:t>3.) Develop  ads</a:t>
                      </a:r>
                    </a:p>
                  </a:txBody>
                  <a:tcPr/>
                </a:tc>
                <a:tc>
                  <a:txBody>
                    <a:bodyPr/>
                    <a:lstStyle/>
                    <a:p>
                      <a:r>
                        <a:rPr lang="en-US" dirty="0"/>
                        <a:t>Management </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747756">
                <a:tc>
                  <a:txBody>
                    <a:bodyPr/>
                    <a:lstStyle/>
                    <a:p>
                      <a:r>
                        <a:rPr lang="en-US" dirty="0"/>
                        <a:t>3.) Develop interviewing process</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580190">
                <a:tc>
                  <a:txBody>
                    <a:bodyPr/>
                    <a:lstStyle/>
                    <a:p>
                      <a:r>
                        <a:rPr lang="en-US" dirty="0"/>
                        <a:t>4.) Develop orientation process</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2699489"/>
                  </a:ext>
                </a:extLst>
              </a:tr>
              <a:tr h="580190">
                <a:tc>
                  <a:txBody>
                    <a:bodyPr/>
                    <a:lstStyle/>
                    <a:p>
                      <a:r>
                        <a:rPr lang="en-US" dirty="0"/>
                        <a:t>5.) Develop on-going training protocols </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75392108"/>
                  </a:ext>
                </a:extLst>
              </a:tr>
              <a:tr h="646329">
                <a:tc>
                  <a:txBody>
                    <a:bodyPr/>
                    <a:lstStyle/>
                    <a:p>
                      <a:r>
                        <a:rPr lang="en-US" dirty="0"/>
                        <a:t>5.) Determine staff support </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70386783"/>
                  </a:ext>
                </a:extLst>
              </a:tr>
            </a:tbl>
          </a:graphicData>
        </a:graphic>
      </p:graphicFrame>
    </p:spTree>
    <p:extLst>
      <p:ext uri="{BB962C8B-B14F-4D97-AF65-F5344CB8AC3E}">
        <p14:creationId xmlns:p14="http://schemas.microsoft.com/office/powerpoint/2010/main" val="2691402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590539"/>
            <a:ext cx="7711440" cy="734060"/>
          </a:xfrm>
        </p:spPr>
        <p:txBody>
          <a:bodyPr>
            <a:normAutofit fontScale="77500" lnSpcReduction="20000"/>
          </a:bodyPr>
          <a:lstStyle/>
          <a:p>
            <a:r>
              <a:rPr lang="en-US" dirty="0"/>
              <a:t> </a:t>
            </a:r>
          </a:p>
          <a:p>
            <a:r>
              <a:rPr lang="en-US" sz="2800" b="1" dirty="0"/>
              <a:t>Staff training and development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36</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2718479823"/>
              </p:ext>
            </p:extLst>
          </p:nvPr>
        </p:nvGraphicFramePr>
        <p:xfrm>
          <a:off x="822960" y="758953"/>
          <a:ext cx="7711440" cy="4908861"/>
        </p:xfrm>
        <a:graphic>
          <a:graphicData uri="http://schemas.openxmlformats.org/drawingml/2006/table">
            <a:tbl>
              <a:tblPr firstRow="1" bandRow="1">
                <a:tableStyleId>{5C22544A-7EE6-4342-B048-85BDC9FD1C3A}</a:tableStyleId>
              </a:tblPr>
              <a:tblGrid>
                <a:gridCol w="1542288">
                  <a:extLst>
                    <a:ext uri="{9D8B030D-6E8A-4147-A177-3AD203B41FA5}">
                      <a16:colId xmlns:a16="http://schemas.microsoft.com/office/drawing/2014/main" val="4138020429"/>
                    </a:ext>
                  </a:extLst>
                </a:gridCol>
                <a:gridCol w="1542288">
                  <a:extLst>
                    <a:ext uri="{9D8B030D-6E8A-4147-A177-3AD203B41FA5}">
                      <a16:colId xmlns:a16="http://schemas.microsoft.com/office/drawing/2014/main" val="1721792135"/>
                    </a:ext>
                  </a:extLst>
                </a:gridCol>
                <a:gridCol w="1542288">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622300">
                <a:tc gridSpan="5">
                  <a:txBody>
                    <a:bodyPr/>
                    <a:lstStyle/>
                    <a:p>
                      <a:r>
                        <a:rPr lang="en-US" dirty="0"/>
                        <a:t>Milestone 2.  Current staff are trained and supported to assume new CB roles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367732">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622300">
                <a:tc>
                  <a:txBody>
                    <a:bodyPr/>
                    <a:lstStyle/>
                    <a:p>
                      <a:r>
                        <a:rPr lang="en-US" dirty="0"/>
                        <a:t>1.) Provide education to staff</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622300">
                <a:tc>
                  <a:txBody>
                    <a:bodyPr/>
                    <a:lstStyle/>
                    <a:p>
                      <a:r>
                        <a:rPr lang="en-US" dirty="0"/>
                        <a:t>2.) Develop/share job des.</a:t>
                      </a:r>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61156917"/>
                  </a:ext>
                </a:extLst>
              </a:tr>
              <a:tr h="622300">
                <a:tc>
                  <a:txBody>
                    <a:bodyPr/>
                    <a:lstStyle/>
                    <a:p>
                      <a:r>
                        <a:rPr lang="en-US" dirty="0"/>
                        <a:t>2.) ID training for staff </a:t>
                      </a:r>
                    </a:p>
                  </a:txBody>
                  <a:tcPr/>
                </a:tc>
                <a:tc>
                  <a:txBody>
                    <a:bodyPr/>
                    <a:lstStyle/>
                    <a:p>
                      <a:r>
                        <a:rPr lang="en-US" dirty="0"/>
                        <a:t>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735135">
                <a:tc>
                  <a:txBody>
                    <a:bodyPr/>
                    <a:lstStyle/>
                    <a:p>
                      <a:r>
                        <a:rPr lang="en-US" dirty="0"/>
                        <a:t>3.) Orient to new job des.</a:t>
                      </a:r>
                    </a:p>
                  </a:txBody>
                  <a:tcPr/>
                </a:tc>
                <a:tc>
                  <a:txBody>
                    <a:bodyPr/>
                    <a:lstStyle/>
                    <a:p>
                      <a:r>
                        <a:rPr lang="en-US" dirty="0"/>
                        <a:t>Training coordinator</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714814">
                <a:tc>
                  <a:txBody>
                    <a:bodyPr/>
                    <a:lstStyle/>
                    <a:p>
                      <a:r>
                        <a:rPr lang="en-US" dirty="0"/>
                        <a:t>4.) Determine staff support </a:t>
                      </a:r>
                    </a:p>
                  </a:txBody>
                  <a:tcPr/>
                </a:tc>
                <a:tc>
                  <a:txBody>
                    <a:bodyPr/>
                    <a:lstStyle/>
                    <a:p>
                      <a:r>
                        <a:rPr lang="en-US" dirty="0"/>
                        <a:t>Program director/COO/</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70386783"/>
                  </a:ext>
                </a:extLst>
              </a:tr>
            </a:tbl>
          </a:graphicData>
        </a:graphic>
      </p:graphicFrame>
    </p:spTree>
    <p:extLst>
      <p:ext uri="{BB962C8B-B14F-4D97-AF65-F5344CB8AC3E}">
        <p14:creationId xmlns:p14="http://schemas.microsoft.com/office/powerpoint/2010/main" val="28930905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4A3F5-9048-4E00-BFFF-2B70AE5A190A}"/>
              </a:ext>
            </a:extLst>
          </p:cNvPr>
          <p:cNvSpPr>
            <a:spLocks noGrp="1"/>
          </p:cNvSpPr>
          <p:nvPr>
            <p:ph type="title"/>
          </p:nvPr>
        </p:nvSpPr>
        <p:spPr/>
        <p:txBody>
          <a:bodyPr>
            <a:normAutofit/>
          </a:bodyPr>
          <a:lstStyle/>
          <a:p>
            <a:r>
              <a:rPr lang="en-US" sz="2800" b="1" dirty="0"/>
              <a:t>People with complex challenges can be successfully supported in the community with appropriate planning and adequate resources.</a:t>
            </a:r>
            <a:br>
              <a:rPr lang="en-US" sz="2800" b="1" dirty="0"/>
            </a:br>
            <a:br>
              <a:rPr lang="en-US" sz="2800" b="1" dirty="0"/>
            </a:br>
            <a:br>
              <a:rPr lang="en-US" sz="2800" b="1" dirty="0"/>
            </a:br>
            <a:endParaRPr lang="en-US" sz="2800" b="1" dirty="0"/>
          </a:p>
        </p:txBody>
      </p:sp>
      <p:sp>
        <p:nvSpPr>
          <p:cNvPr id="3" name="Text Placeholder 2">
            <a:extLst>
              <a:ext uri="{FF2B5EF4-FFF2-40B4-BE49-F238E27FC236}">
                <a16:creationId xmlns:a16="http://schemas.microsoft.com/office/drawing/2014/main" id="{1D996670-575A-4C84-AED3-1C59B5BC4993}"/>
              </a:ext>
            </a:extLst>
          </p:cNvPr>
          <p:cNvSpPr>
            <a:spLocks noGrp="1"/>
          </p:cNvSpPr>
          <p:nvPr>
            <p:ph type="body" idx="1"/>
          </p:nvPr>
        </p:nvSpPr>
        <p:spPr/>
        <p:txBody>
          <a:bodyPr/>
          <a:lstStyle/>
          <a:p>
            <a:r>
              <a:rPr lang="en-US" b="1" dirty="0"/>
              <a:t>supporting people with medical and/or behavioral complexities in community settings</a:t>
            </a:r>
          </a:p>
          <a:p>
            <a:endParaRPr lang="en-US" dirty="0"/>
          </a:p>
        </p:txBody>
      </p:sp>
      <p:sp>
        <p:nvSpPr>
          <p:cNvPr id="4" name="Slide Number Placeholder 3">
            <a:extLst>
              <a:ext uri="{FF2B5EF4-FFF2-40B4-BE49-F238E27FC236}">
                <a16:creationId xmlns:a16="http://schemas.microsoft.com/office/drawing/2014/main" id="{B096156F-00C4-4B6A-8AE7-95DD43D23D67}"/>
              </a:ext>
            </a:extLst>
          </p:cNvPr>
          <p:cNvSpPr>
            <a:spLocks noGrp="1"/>
          </p:cNvSpPr>
          <p:nvPr>
            <p:ph type="sldNum" sz="quarter" idx="12"/>
          </p:nvPr>
        </p:nvSpPr>
        <p:spPr/>
        <p:txBody>
          <a:bodyPr/>
          <a:lstStyle/>
          <a:p>
            <a:fld id="{EE088E80-DDED-4E0A-A7AA-A3FE6FA3F075}" type="slidenum">
              <a:rPr lang="en-US" smtClean="0"/>
              <a:t>37</a:t>
            </a:fld>
            <a:endParaRPr lang="en-US" dirty="0"/>
          </a:p>
        </p:txBody>
      </p:sp>
    </p:spTree>
    <p:extLst>
      <p:ext uri="{BB962C8B-B14F-4D97-AF65-F5344CB8AC3E}">
        <p14:creationId xmlns:p14="http://schemas.microsoft.com/office/powerpoint/2010/main" val="2457493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336158"/>
            <a:ext cx="7711440" cy="1369442"/>
          </a:xfrm>
        </p:spPr>
        <p:txBody>
          <a:bodyPr>
            <a:normAutofit fontScale="62500" lnSpcReduction="20000"/>
          </a:bodyPr>
          <a:lstStyle/>
          <a:p>
            <a:endParaRPr lang="en-US" dirty="0"/>
          </a:p>
          <a:p>
            <a:r>
              <a:rPr lang="en-US" b="1" dirty="0"/>
              <a:t> </a:t>
            </a:r>
            <a:r>
              <a:rPr lang="en-US" sz="3600" b="1" dirty="0"/>
              <a:t>supporting people with complexities in the community  </a:t>
            </a:r>
          </a:p>
          <a:p>
            <a:r>
              <a:rPr lang="en-US" sz="3600" b="1" dirty="0"/>
              <a:t> </a:t>
            </a:r>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38</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3026178215"/>
              </p:ext>
            </p:extLst>
          </p:nvPr>
        </p:nvGraphicFramePr>
        <p:xfrm>
          <a:off x="822960" y="758953"/>
          <a:ext cx="7711440" cy="4801515"/>
        </p:xfrm>
        <a:graphic>
          <a:graphicData uri="http://schemas.openxmlformats.org/drawingml/2006/table">
            <a:tbl>
              <a:tblPr firstRow="1" bandRow="1">
                <a:tableStyleId>{5C22544A-7EE6-4342-B048-85BDC9FD1C3A}</a:tableStyleId>
              </a:tblPr>
              <a:tblGrid>
                <a:gridCol w="1691640">
                  <a:extLst>
                    <a:ext uri="{9D8B030D-6E8A-4147-A177-3AD203B41FA5}">
                      <a16:colId xmlns:a16="http://schemas.microsoft.com/office/drawing/2014/main" val="4138020429"/>
                    </a:ext>
                  </a:extLst>
                </a:gridCol>
                <a:gridCol w="1752600">
                  <a:extLst>
                    <a:ext uri="{9D8B030D-6E8A-4147-A177-3AD203B41FA5}">
                      <a16:colId xmlns:a16="http://schemas.microsoft.com/office/drawing/2014/main" val="1721792135"/>
                    </a:ext>
                  </a:extLst>
                </a:gridCol>
                <a:gridCol w="1182624">
                  <a:extLst>
                    <a:ext uri="{9D8B030D-6E8A-4147-A177-3AD203B41FA5}">
                      <a16:colId xmlns:a16="http://schemas.microsoft.com/office/drawing/2014/main" val="1358061041"/>
                    </a:ext>
                  </a:extLst>
                </a:gridCol>
                <a:gridCol w="1542288">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612148">
                <a:tc gridSpan="5">
                  <a:txBody>
                    <a:bodyPr/>
                    <a:lstStyle/>
                    <a:p>
                      <a:r>
                        <a:rPr lang="en-US" dirty="0"/>
                        <a:t>Milestone 1.   Develop strategies to support people with medical and behavioral complexities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612148">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612148">
                <a:tc>
                  <a:txBody>
                    <a:bodyPr/>
                    <a:lstStyle/>
                    <a:p>
                      <a:r>
                        <a:rPr lang="en-US" dirty="0"/>
                        <a:t>1.) Begin with a PCP process</a:t>
                      </a:r>
                    </a:p>
                  </a:txBody>
                  <a:tcPr/>
                </a:tc>
                <a:tc>
                  <a:txBody>
                    <a:bodyPr/>
                    <a:lstStyle/>
                    <a:p>
                      <a:r>
                        <a:rPr lang="en-US" dirty="0"/>
                        <a:t>Case coordinator</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747065">
                <a:tc>
                  <a:txBody>
                    <a:bodyPr/>
                    <a:lstStyle/>
                    <a:p>
                      <a:r>
                        <a:rPr lang="en-US" dirty="0"/>
                        <a:t>2.) Identify  challenges </a:t>
                      </a:r>
                    </a:p>
                  </a:txBody>
                  <a:tcPr/>
                </a:tc>
                <a:tc>
                  <a:txBody>
                    <a:bodyPr/>
                    <a:lstStyle/>
                    <a:p>
                      <a:r>
                        <a:rPr lang="en-US" dirty="0"/>
                        <a:t>PCP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612148">
                <a:tc>
                  <a:txBody>
                    <a:bodyPr/>
                    <a:lstStyle/>
                    <a:p>
                      <a:r>
                        <a:rPr lang="en-US" dirty="0"/>
                        <a:t>3.) Develop </a:t>
                      </a:r>
                      <a:r>
                        <a:rPr lang="en-US" dirty="0" err="1"/>
                        <a:t>ind.</a:t>
                      </a:r>
                      <a:r>
                        <a:rPr lang="en-US" dirty="0"/>
                        <a:t> strategies </a:t>
                      </a:r>
                    </a:p>
                  </a:txBody>
                  <a:tcPr/>
                </a:tc>
                <a:tc>
                  <a:txBody>
                    <a:bodyPr/>
                    <a:lstStyle/>
                    <a:p>
                      <a:r>
                        <a:rPr lang="en-US" dirty="0"/>
                        <a:t>PCP team/staff</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747065">
                <a:tc>
                  <a:txBody>
                    <a:bodyPr/>
                    <a:lstStyle/>
                    <a:p>
                      <a:r>
                        <a:rPr lang="en-US" dirty="0"/>
                        <a:t>4.) Pilot strategies </a:t>
                      </a:r>
                    </a:p>
                  </a:txBody>
                  <a:tcPr/>
                </a:tc>
                <a:tc>
                  <a:txBody>
                    <a:bodyPr/>
                    <a:lstStyle/>
                    <a:p>
                      <a:r>
                        <a:rPr lang="en-US" dirty="0"/>
                        <a:t>Staff w/ man. support</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2699489"/>
                  </a:ext>
                </a:extLst>
              </a:tr>
              <a:tr h="747065">
                <a:tc>
                  <a:txBody>
                    <a:bodyPr/>
                    <a:lstStyle/>
                    <a:p>
                      <a:r>
                        <a:rPr lang="en-US" dirty="0"/>
                        <a:t>5.) Determine funding </a:t>
                      </a:r>
                    </a:p>
                  </a:txBody>
                  <a:tcPr/>
                </a:tc>
                <a:tc>
                  <a:txBody>
                    <a:bodyPr/>
                    <a:lstStyle/>
                    <a:p>
                      <a:r>
                        <a:rPr lang="en-US" dirty="0"/>
                        <a:t>Program director/CFO</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70386783"/>
                  </a:ext>
                </a:extLst>
              </a:tr>
            </a:tbl>
          </a:graphicData>
        </a:graphic>
      </p:graphicFrame>
    </p:spTree>
    <p:extLst>
      <p:ext uri="{BB962C8B-B14F-4D97-AF65-F5344CB8AC3E}">
        <p14:creationId xmlns:p14="http://schemas.microsoft.com/office/powerpoint/2010/main" val="2460913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E474B-3DE5-409A-86E0-0D7C04392F94}"/>
              </a:ext>
            </a:extLst>
          </p:cNvPr>
          <p:cNvSpPr>
            <a:spLocks noGrp="1"/>
          </p:cNvSpPr>
          <p:nvPr>
            <p:ph type="title"/>
          </p:nvPr>
        </p:nvSpPr>
        <p:spPr/>
        <p:txBody>
          <a:bodyPr>
            <a:normAutofit/>
          </a:bodyPr>
          <a:lstStyle/>
          <a:p>
            <a:r>
              <a:rPr lang="en-US" sz="3600" b="1" dirty="0"/>
              <a:t>Even the best quality agencies cannot succeed if they are not financially viable.  </a:t>
            </a:r>
            <a:br>
              <a:rPr lang="en-US" sz="3600" b="1" dirty="0"/>
            </a:br>
            <a:r>
              <a:rPr lang="en-US" sz="3600" b="1" dirty="0"/>
              <a:t>Financial analysis is necessary throughout the transformation process.</a:t>
            </a:r>
            <a:br>
              <a:rPr lang="en-US" sz="3600" b="1" dirty="0"/>
            </a:br>
            <a:endParaRPr lang="en-US" sz="3600" b="1" dirty="0"/>
          </a:p>
        </p:txBody>
      </p:sp>
      <p:sp>
        <p:nvSpPr>
          <p:cNvPr id="3" name="Text Placeholder 2">
            <a:extLst>
              <a:ext uri="{FF2B5EF4-FFF2-40B4-BE49-F238E27FC236}">
                <a16:creationId xmlns:a16="http://schemas.microsoft.com/office/drawing/2014/main" id="{7A91DD76-136F-448A-B7CB-0FBC2F9EA4EA}"/>
              </a:ext>
            </a:extLst>
          </p:cNvPr>
          <p:cNvSpPr>
            <a:spLocks noGrp="1"/>
          </p:cNvSpPr>
          <p:nvPr>
            <p:ph type="body" idx="1"/>
          </p:nvPr>
        </p:nvSpPr>
        <p:spPr/>
        <p:txBody>
          <a:bodyPr/>
          <a:lstStyle/>
          <a:p>
            <a:endParaRPr lang="en-US" dirty="0"/>
          </a:p>
          <a:p>
            <a:r>
              <a:rPr lang="en-US" b="1" dirty="0"/>
              <a:t>Financial stability and sustainability</a:t>
            </a:r>
          </a:p>
        </p:txBody>
      </p:sp>
      <p:sp>
        <p:nvSpPr>
          <p:cNvPr id="4" name="Slide Number Placeholder 3">
            <a:extLst>
              <a:ext uri="{FF2B5EF4-FFF2-40B4-BE49-F238E27FC236}">
                <a16:creationId xmlns:a16="http://schemas.microsoft.com/office/drawing/2014/main" id="{70F37845-61B5-4EF6-ADFE-0C0D7069C32B}"/>
              </a:ext>
            </a:extLst>
          </p:cNvPr>
          <p:cNvSpPr>
            <a:spLocks noGrp="1"/>
          </p:cNvSpPr>
          <p:nvPr>
            <p:ph type="sldNum" sz="quarter" idx="12"/>
          </p:nvPr>
        </p:nvSpPr>
        <p:spPr/>
        <p:txBody>
          <a:bodyPr/>
          <a:lstStyle/>
          <a:p>
            <a:fld id="{EE088E80-DDED-4E0A-A7AA-A3FE6FA3F075}" type="slidenum">
              <a:rPr lang="en-US" smtClean="0"/>
              <a:t>39</a:t>
            </a:fld>
            <a:endParaRPr lang="en-US" dirty="0"/>
          </a:p>
        </p:txBody>
      </p:sp>
    </p:spTree>
    <p:extLst>
      <p:ext uri="{BB962C8B-B14F-4D97-AF65-F5344CB8AC3E}">
        <p14:creationId xmlns:p14="http://schemas.microsoft.com/office/powerpoint/2010/main" val="1788172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533400"/>
            <a:ext cx="7543800" cy="3791712"/>
          </a:xfrm>
        </p:spPr>
        <p:txBody>
          <a:bodyPr>
            <a:normAutofit fontScale="90000"/>
          </a:bodyPr>
          <a:lstStyle/>
          <a:p>
            <a:pPr algn="ctr"/>
            <a:br>
              <a:rPr lang="en-US" sz="2400" dirty="0"/>
            </a:br>
            <a:br>
              <a:rPr lang="en-US" sz="2400" dirty="0"/>
            </a:br>
            <a:br>
              <a:rPr lang="en-US" sz="2400" dirty="0"/>
            </a:br>
            <a:br>
              <a:rPr lang="en-US" sz="2400" dirty="0"/>
            </a:br>
            <a:br>
              <a:rPr lang="en-US" sz="2400" dirty="0"/>
            </a:br>
            <a:r>
              <a:rPr lang="en-US" sz="3600" dirty="0"/>
              <a:t>Note areas of strength </a:t>
            </a:r>
            <a:br>
              <a:rPr lang="en-US" sz="3600" dirty="0"/>
            </a:br>
            <a:br>
              <a:rPr lang="en-US" sz="3600" dirty="0"/>
            </a:br>
            <a:r>
              <a:rPr lang="en-US" sz="3600" dirty="0"/>
              <a:t>Note areas to be strengthened </a:t>
            </a:r>
            <a:br>
              <a:rPr lang="en-US" sz="3600" dirty="0"/>
            </a:br>
            <a:br>
              <a:rPr lang="en-US" sz="3600" dirty="0"/>
            </a:br>
            <a:r>
              <a:rPr lang="en-US" sz="3600" dirty="0"/>
              <a:t>Create lists of each to be addressed in the findings </a:t>
            </a:r>
            <a:br>
              <a:rPr lang="en-US" sz="3600" dirty="0"/>
            </a:br>
            <a:br>
              <a:rPr lang="en-US" sz="3600" dirty="0"/>
            </a:br>
            <a:r>
              <a:rPr lang="en-US" sz="3600" dirty="0"/>
              <a:t>Identify additional materials to be reviewed (financials, tables of organization, etc.)</a:t>
            </a:r>
            <a:endParaRPr lang="en-US" sz="2400" dirty="0"/>
          </a:p>
        </p:txBody>
      </p:sp>
      <p:sp>
        <p:nvSpPr>
          <p:cNvPr id="3" name="Text Placeholder 2"/>
          <p:cNvSpPr>
            <a:spLocks noGrp="1"/>
          </p:cNvSpPr>
          <p:nvPr>
            <p:ph type="body" idx="1"/>
          </p:nvPr>
        </p:nvSpPr>
        <p:spPr/>
        <p:txBody>
          <a:bodyPr/>
          <a:lstStyle/>
          <a:p>
            <a:endParaRPr lang="en-US" dirty="0"/>
          </a:p>
          <a:p>
            <a:r>
              <a:rPr lang="en-US" sz="3600" b="1" dirty="0">
                <a:latin typeface="+mn-lt"/>
              </a:rPr>
              <a:t>Reviewing the assessments</a:t>
            </a:r>
          </a:p>
        </p:txBody>
      </p:sp>
      <p:sp>
        <p:nvSpPr>
          <p:cNvPr id="4" name="Slide Number Placeholder 3"/>
          <p:cNvSpPr>
            <a:spLocks noGrp="1"/>
          </p:cNvSpPr>
          <p:nvPr>
            <p:ph type="sldNum" sz="quarter" idx="12"/>
          </p:nvPr>
        </p:nvSpPr>
        <p:spPr/>
        <p:txBody>
          <a:bodyPr/>
          <a:lstStyle/>
          <a:p>
            <a:fld id="{EE088E80-DDED-4E0A-A7AA-A3FE6FA3F075}" type="slidenum">
              <a:rPr lang="en-US" smtClean="0"/>
              <a:t>4</a:t>
            </a:fld>
            <a:endParaRPr lang="en-US" dirty="0"/>
          </a:p>
        </p:txBody>
      </p:sp>
    </p:spTree>
    <p:extLst>
      <p:ext uri="{BB962C8B-B14F-4D97-AF65-F5344CB8AC3E}">
        <p14:creationId xmlns:p14="http://schemas.microsoft.com/office/powerpoint/2010/main" val="29569792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815F-E80B-41AD-9E9B-80C1C6D02D34}"/>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D5CA4796-98EE-4C49-8423-A9E11014C39B}"/>
              </a:ext>
            </a:extLst>
          </p:cNvPr>
          <p:cNvSpPr>
            <a:spLocks noGrp="1"/>
          </p:cNvSpPr>
          <p:nvPr>
            <p:ph type="body" idx="1"/>
          </p:nvPr>
        </p:nvSpPr>
        <p:spPr>
          <a:xfrm>
            <a:off x="822960" y="5715000"/>
            <a:ext cx="7711440" cy="990600"/>
          </a:xfrm>
        </p:spPr>
        <p:txBody>
          <a:bodyPr>
            <a:normAutofit/>
          </a:bodyPr>
          <a:lstStyle/>
          <a:p>
            <a:r>
              <a:rPr lang="en-US" b="1" dirty="0"/>
              <a:t>Financial stability and sustainability</a:t>
            </a:r>
            <a:endParaRPr lang="en-US" sz="3600" b="1" dirty="0"/>
          </a:p>
        </p:txBody>
      </p:sp>
      <p:sp>
        <p:nvSpPr>
          <p:cNvPr id="4" name="Slide Number Placeholder 3">
            <a:extLst>
              <a:ext uri="{FF2B5EF4-FFF2-40B4-BE49-F238E27FC236}">
                <a16:creationId xmlns:a16="http://schemas.microsoft.com/office/drawing/2014/main" id="{6C41EA4B-25ED-43B8-8669-1A86D5575669}"/>
              </a:ext>
            </a:extLst>
          </p:cNvPr>
          <p:cNvSpPr>
            <a:spLocks noGrp="1"/>
          </p:cNvSpPr>
          <p:nvPr>
            <p:ph type="sldNum" sz="quarter" idx="12"/>
          </p:nvPr>
        </p:nvSpPr>
        <p:spPr/>
        <p:txBody>
          <a:bodyPr/>
          <a:lstStyle/>
          <a:p>
            <a:fld id="{EE088E80-DDED-4E0A-A7AA-A3FE6FA3F075}" type="slidenum">
              <a:rPr lang="en-US" smtClean="0"/>
              <a:t>40</a:t>
            </a:fld>
            <a:endParaRPr lang="en-US" dirty="0"/>
          </a:p>
        </p:txBody>
      </p:sp>
      <p:graphicFrame>
        <p:nvGraphicFramePr>
          <p:cNvPr id="5" name="Table 4">
            <a:extLst>
              <a:ext uri="{FF2B5EF4-FFF2-40B4-BE49-F238E27FC236}">
                <a16:creationId xmlns:a16="http://schemas.microsoft.com/office/drawing/2014/main" id="{82D77F06-8B37-4273-B676-5088595BDEF6}"/>
              </a:ext>
            </a:extLst>
          </p:cNvPr>
          <p:cNvGraphicFramePr>
            <a:graphicFrameLocks noGrp="1"/>
          </p:cNvGraphicFramePr>
          <p:nvPr>
            <p:extLst>
              <p:ext uri="{D42A27DB-BD31-4B8C-83A1-F6EECF244321}">
                <p14:modId xmlns:p14="http://schemas.microsoft.com/office/powerpoint/2010/main" val="1445796184"/>
              </p:ext>
            </p:extLst>
          </p:nvPr>
        </p:nvGraphicFramePr>
        <p:xfrm>
          <a:off x="822960" y="758953"/>
          <a:ext cx="7711440" cy="4737145"/>
        </p:xfrm>
        <a:graphic>
          <a:graphicData uri="http://schemas.openxmlformats.org/drawingml/2006/table">
            <a:tbl>
              <a:tblPr firstRow="1" bandRow="1">
                <a:tableStyleId>{5C22544A-7EE6-4342-B048-85BDC9FD1C3A}</a:tableStyleId>
              </a:tblPr>
              <a:tblGrid>
                <a:gridCol w="1996440">
                  <a:extLst>
                    <a:ext uri="{9D8B030D-6E8A-4147-A177-3AD203B41FA5}">
                      <a16:colId xmlns:a16="http://schemas.microsoft.com/office/drawing/2014/main" val="4138020429"/>
                    </a:ext>
                  </a:extLst>
                </a:gridCol>
                <a:gridCol w="1524000">
                  <a:extLst>
                    <a:ext uri="{9D8B030D-6E8A-4147-A177-3AD203B41FA5}">
                      <a16:colId xmlns:a16="http://schemas.microsoft.com/office/drawing/2014/main" val="1721792135"/>
                    </a:ext>
                  </a:extLst>
                </a:gridCol>
                <a:gridCol w="1371600">
                  <a:extLst>
                    <a:ext uri="{9D8B030D-6E8A-4147-A177-3AD203B41FA5}">
                      <a16:colId xmlns:a16="http://schemas.microsoft.com/office/drawing/2014/main" val="1358061041"/>
                    </a:ext>
                  </a:extLst>
                </a:gridCol>
                <a:gridCol w="1277112">
                  <a:extLst>
                    <a:ext uri="{9D8B030D-6E8A-4147-A177-3AD203B41FA5}">
                      <a16:colId xmlns:a16="http://schemas.microsoft.com/office/drawing/2014/main" val="1592372322"/>
                    </a:ext>
                  </a:extLst>
                </a:gridCol>
                <a:gridCol w="1542288">
                  <a:extLst>
                    <a:ext uri="{9D8B030D-6E8A-4147-A177-3AD203B41FA5}">
                      <a16:colId xmlns:a16="http://schemas.microsoft.com/office/drawing/2014/main" val="3784183514"/>
                    </a:ext>
                  </a:extLst>
                </a:gridCol>
              </a:tblGrid>
              <a:tr h="586610">
                <a:tc gridSpan="5">
                  <a:txBody>
                    <a:bodyPr/>
                    <a:lstStyle/>
                    <a:p>
                      <a:r>
                        <a:rPr lang="en-US" dirty="0"/>
                        <a:t>Milestone 1.   Develop strategies to evaluate financial performance of CIE and CB pre-employment services</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02520861"/>
                  </a:ext>
                </a:extLst>
              </a:tr>
              <a:tr h="424411">
                <a:tc>
                  <a:txBody>
                    <a:bodyPr/>
                    <a:lstStyle/>
                    <a:p>
                      <a:r>
                        <a:rPr lang="en-US" dirty="0"/>
                        <a:t>Activity </a:t>
                      </a:r>
                    </a:p>
                  </a:txBody>
                  <a:tcPr/>
                </a:tc>
                <a:tc>
                  <a:txBody>
                    <a:bodyPr/>
                    <a:lstStyle/>
                    <a:p>
                      <a:r>
                        <a:rPr lang="en-US" dirty="0"/>
                        <a:t>Responsible</a:t>
                      </a:r>
                    </a:p>
                  </a:txBody>
                  <a:tcPr/>
                </a:tc>
                <a:tc>
                  <a:txBody>
                    <a:bodyPr/>
                    <a:lstStyle/>
                    <a:p>
                      <a:r>
                        <a:rPr lang="en-US" dirty="0"/>
                        <a:t>Timeframe</a:t>
                      </a:r>
                    </a:p>
                  </a:txBody>
                  <a:tcPr/>
                </a:tc>
                <a:tc>
                  <a:txBody>
                    <a:bodyPr/>
                    <a:lstStyle/>
                    <a:p>
                      <a:r>
                        <a:rPr lang="en-US" dirty="0"/>
                        <a:t>Resources</a:t>
                      </a:r>
                    </a:p>
                  </a:txBody>
                  <a:tcPr/>
                </a:tc>
                <a:tc>
                  <a:txBody>
                    <a:bodyPr/>
                    <a:lstStyle/>
                    <a:p>
                      <a:r>
                        <a:rPr lang="en-US" dirty="0"/>
                        <a:t>Comments </a:t>
                      </a:r>
                    </a:p>
                  </a:txBody>
                  <a:tcPr/>
                </a:tc>
                <a:extLst>
                  <a:ext uri="{0D108BD9-81ED-4DB2-BD59-A6C34878D82A}">
                    <a16:rowId xmlns:a16="http://schemas.microsoft.com/office/drawing/2014/main" val="4077660270"/>
                  </a:ext>
                </a:extLst>
              </a:tr>
              <a:tr h="630052">
                <a:tc>
                  <a:txBody>
                    <a:bodyPr/>
                    <a:lstStyle/>
                    <a:p>
                      <a:r>
                        <a:rPr lang="en-US" dirty="0"/>
                        <a:t>1.) Determine </a:t>
                      </a:r>
                      <a:r>
                        <a:rPr lang="en-US" dirty="0" err="1"/>
                        <a:t>eval</a:t>
                      </a:r>
                      <a:r>
                        <a:rPr lang="en-US" dirty="0"/>
                        <a:t> team</a:t>
                      </a:r>
                    </a:p>
                  </a:txBody>
                  <a:tcPr/>
                </a:tc>
                <a:tc>
                  <a:txBody>
                    <a:bodyPr/>
                    <a:lstStyle/>
                    <a:p>
                      <a:r>
                        <a:rPr lang="en-US" dirty="0"/>
                        <a:t>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425110550"/>
                  </a:ext>
                </a:extLst>
              </a:tr>
              <a:tr h="584476">
                <a:tc>
                  <a:txBody>
                    <a:bodyPr/>
                    <a:lstStyle/>
                    <a:p>
                      <a:r>
                        <a:rPr lang="en-US" dirty="0"/>
                        <a:t>2.) ID info for analysis </a:t>
                      </a:r>
                    </a:p>
                  </a:txBody>
                  <a:tcPr/>
                </a:tc>
                <a:tc>
                  <a:txBody>
                    <a:bodyPr/>
                    <a:lstStyle/>
                    <a:p>
                      <a:r>
                        <a:rPr lang="en-US" dirty="0"/>
                        <a:t>Management team</a:t>
                      </a:r>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519695114"/>
                  </a:ext>
                </a:extLst>
              </a:tr>
              <a:tr h="630052">
                <a:tc>
                  <a:txBody>
                    <a:bodyPr/>
                    <a:lstStyle/>
                    <a:p>
                      <a:r>
                        <a:rPr lang="en-US" dirty="0"/>
                        <a:t>3.) Collect consistent data </a:t>
                      </a:r>
                    </a:p>
                  </a:txBody>
                  <a:tcPr/>
                </a:tc>
                <a:tc>
                  <a:txBody>
                    <a:bodyPr/>
                    <a:lstStyle/>
                    <a:p>
                      <a:r>
                        <a:rPr lang="en-US" dirty="0"/>
                        <a:t>Staff </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480538001"/>
                  </a:ext>
                </a:extLst>
              </a:tr>
              <a:tr h="630052">
                <a:tc>
                  <a:txBody>
                    <a:bodyPr/>
                    <a:lstStyle/>
                    <a:p>
                      <a:r>
                        <a:rPr lang="en-US" dirty="0"/>
                        <a:t>4.) Develop process/schedule for analysis</a:t>
                      </a:r>
                    </a:p>
                  </a:txBody>
                  <a:tcPr/>
                </a:tc>
                <a:tc>
                  <a:txBody>
                    <a:bodyPr/>
                    <a:lstStyle/>
                    <a:p>
                      <a:r>
                        <a:rPr lang="en-US" dirty="0"/>
                        <a:t>Team/CFO</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02699489"/>
                  </a:ext>
                </a:extLst>
              </a:tr>
              <a:tr h="838014">
                <a:tc>
                  <a:txBody>
                    <a:bodyPr/>
                    <a:lstStyle/>
                    <a:p>
                      <a:r>
                        <a:rPr lang="en-US" dirty="0"/>
                        <a:t>5.) Review and adjust accordingly</a:t>
                      </a:r>
                    </a:p>
                  </a:txBody>
                  <a:tcPr/>
                </a:tc>
                <a:tc>
                  <a:txBody>
                    <a:bodyPr/>
                    <a:lstStyle/>
                    <a:p>
                      <a:r>
                        <a:rPr lang="en-US" dirty="0"/>
                        <a:t>Team/CFO</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170386783"/>
                  </a:ext>
                </a:extLst>
              </a:tr>
            </a:tbl>
          </a:graphicData>
        </a:graphic>
      </p:graphicFrame>
    </p:spTree>
    <p:extLst>
      <p:ext uri="{BB962C8B-B14F-4D97-AF65-F5344CB8AC3E}">
        <p14:creationId xmlns:p14="http://schemas.microsoft.com/office/powerpoint/2010/main" val="42903427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58952"/>
            <a:ext cx="7543800" cy="3965448"/>
          </a:xfrm>
        </p:spPr>
        <p:txBody>
          <a:bodyPr rtlCol="0">
            <a:noAutofit/>
          </a:bodyPr>
          <a:lstStyle/>
          <a:p>
            <a:pPr>
              <a:defRPr/>
            </a:pPr>
            <a:br>
              <a:rPr lang="en-US" altLang="en-US" sz="1600" dirty="0"/>
            </a:br>
            <a:br>
              <a:rPr lang="en-US" altLang="en-US" sz="1600" dirty="0"/>
            </a:br>
            <a:br>
              <a:rPr lang="en-US" altLang="en-US" sz="1600" dirty="0"/>
            </a:br>
            <a:r>
              <a:rPr lang="en-US" altLang="en-US" sz="2400" b="1" dirty="0"/>
              <a:t>There are a great many things to take into consideration when agency transformation is occurring and it can be overwhelming</a:t>
            </a:r>
            <a:br>
              <a:rPr lang="en-US" altLang="en-US" sz="2400" b="1" dirty="0"/>
            </a:br>
            <a:br>
              <a:rPr lang="en-US" altLang="en-US" sz="2400" b="1" dirty="0"/>
            </a:br>
            <a:r>
              <a:rPr lang="en-US" altLang="en-US" sz="2400" b="1" dirty="0"/>
              <a:t>Nothing can or should be done without a solid plan!</a:t>
            </a:r>
            <a:br>
              <a:rPr lang="en-US" altLang="en-US" sz="2400" b="1" dirty="0"/>
            </a:br>
            <a:br>
              <a:rPr lang="en-US" altLang="en-US" sz="2400" b="1" dirty="0"/>
            </a:br>
            <a:r>
              <a:rPr lang="en-US" altLang="en-US" sz="2400" b="1" dirty="0"/>
              <a:t>Take it one step at a time – agencies must pilot strategies, record outcomes and make adjustments before moving forward.  Be intentional!</a:t>
            </a:r>
            <a:br>
              <a:rPr lang="en-US" altLang="en-US" sz="2400" b="1" dirty="0"/>
            </a:br>
            <a:br>
              <a:rPr lang="en-US" altLang="en-US" sz="2400" b="1" dirty="0"/>
            </a:br>
            <a:r>
              <a:rPr lang="en-US" altLang="en-US" sz="2400" b="1" dirty="0"/>
              <a:t>Every step you take can be broken down into  more discrete steps.  Engaging in planning is where problem solving occurs. Plan with your team – they have ideas!</a:t>
            </a:r>
            <a:br>
              <a:rPr lang="en-US" altLang="en-US" sz="2400" b="1" dirty="0"/>
            </a:br>
            <a:br>
              <a:rPr lang="en-US" altLang="en-US" sz="2400" b="1" dirty="0"/>
            </a:br>
            <a:r>
              <a:rPr lang="en-US" altLang="en-US" sz="2400" b="1" dirty="0"/>
              <a:t>  </a:t>
            </a:r>
            <a:endParaRPr lang="en-US" sz="2400" b="1" dirty="0">
              <a:solidFill>
                <a:schemeClr val="tx1">
                  <a:lumMod val="85000"/>
                  <a:lumOff val="15000"/>
                </a:schemeClr>
              </a:solidFill>
            </a:endParaRPr>
          </a:p>
        </p:txBody>
      </p:sp>
      <p:sp>
        <p:nvSpPr>
          <p:cNvPr id="37891" name="Content Placeholder 2"/>
          <p:cNvSpPr>
            <a:spLocks noGrp="1"/>
          </p:cNvSpPr>
          <p:nvPr>
            <p:ph type="body" idx="1"/>
          </p:nvPr>
        </p:nvSpPr>
        <p:spPr>
          <a:xfrm>
            <a:off x="822960" y="5029200"/>
            <a:ext cx="7543800" cy="1066800"/>
          </a:xfrm>
        </p:spPr>
        <p:txBody>
          <a:bodyPr rtlCol="0">
            <a:noAutofit/>
          </a:bodyPr>
          <a:lstStyle/>
          <a:p>
            <a:pPr>
              <a:defRPr/>
            </a:pPr>
            <a:endParaRPr lang="en-US" sz="3200" dirty="0">
              <a:solidFill>
                <a:schemeClr val="tx1">
                  <a:lumMod val="85000"/>
                  <a:lumOff val="15000"/>
                </a:schemeClr>
              </a:solidFill>
              <a:latin typeface="+mn-lt"/>
            </a:endParaRPr>
          </a:p>
          <a:p>
            <a:pPr>
              <a:defRPr/>
            </a:pPr>
            <a:r>
              <a:rPr lang="en-US" sz="3200" b="1" dirty="0">
                <a:solidFill>
                  <a:schemeClr val="tx1">
                    <a:lumMod val="85000"/>
                    <a:lumOff val="15000"/>
                  </a:schemeClr>
                </a:solidFill>
                <a:latin typeface="+mn-lt"/>
              </a:rPr>
              <a:t>Summary </a:t>
            </a:r>
            <a:endParaRPr lang="en-US" altLang="en-US" sz="3200" b="1" dirty="0">
              <a:solidFill>
                <a:schemeClr val="tx1">
                  <a:lumMod val="85000"/>
                  <a:lumOff val="15000"/>
                </a:schemeClr>
              </a:solidFill>
              <a:latin typeface="+mn-lt"/>
            </a:endParaRPr>
          </a:p>
        </p:txBody>
      </p:sp>
    </p:spTree>
    <p:extLst>
      <p:ext uri="{BB962C8B-B14F-4D97-AF65-F5344CB8AC3E}">
        <p14:creationId xmlns:p14="http://schemas.microsoft.com/office/powerpoint/2010/main" val="23986692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B44E9-8569-4FE3-B99D-3A919300D79B}"/>
              </a:ext>
            </a:extLst>
          </p:cNvPr>
          <p:cNvSpPr>
            <a:spLocks noGrp="1"/>
          </p:cNvSpPr>
          <p:nvPr>
            <p:ph type="title"/>
          </p:nvPr>
        </p:nvSpPr>
        <p:spPr/>
        <p:txBody>
          <a:bodyPr>
            <a:normAutofit/>
          </a:bodyPr>
          <a:lstStyle/>
          <a:p>
            <a:pPr algn="ctr"/>
            <a:br>
              <a:rPr lang="en-US" sz="4400" dirty="0"/>
            </a:br>
            <a:r>
              <a:rPr lang="en-US" sz="4400" dirty="0"/>
              <a:t>Questions?</a:t>
            </a:r>
            <a:br>
              <a:rPr lang="en-US" sz="4400" dirty="0"/>
            </a:br>
            <a:r>
              <a:rPr lang="en-US" sz="4400" dirty="0"/>
              <a:t>Comments?</a:t>
            </a:r>
            <a:br>
              <a:rPr lang="en-US" sz="4400" dirty="0"/>
            </a:br>
            <a:r>
              <a:rPr lang="en-US" sz="4400" dirty="0"/>
              <a:t>Discussion?</a:t>
            </a:r>
            <a:br>
              <a:rPr lang="en-US" sz="4400" dirty="0"/>
            </a:br>
            <a:endParaRPr lang="en-US" sz="4400" dirty="0"/>
          </a:p>
        </p:txBody>
      </p:sp>
      <p:sp>
        <p:nvSpPr>
          <p:cNvPr id="3" name="Text Placeholder 2">
            <a:extLst>
              <a:ext uri="{FF2B5EF4-FFF2-40B4-BE49-F238E27FC236}">
                <a16:creationId xmlns:a16="http://schemas.microsoft.com/office/drawing/2014/main" id="{1769551D-E728-474A-927C-69FF4A77581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0F0C85A-3ED4-4CF4-A7C1-85C089C6E2C5}"/>
              </a:ext>
            </a:extLst>
          </p:cNvPr>
          <p:cNvSpPr>
            <a:spLocks noGrp="1"/>
          </p:cNvSpPr>
          <p:nvPr>
            <p:ph type="sldNum" sz="quarter" idx="12"/>
          </p:nvPr>
        </p:nvSpPr>
        <p:spPr/>
        <p:txBody>
          <a:bodyPr/>
          <a:lstStyle/>
          <a:p>
            <a:fld id="{EE088E80-DDED-4E0A-A7AA-A3FE6FA3F075}" type="slidenum">
              <a:rPr lang="en-US" smtClean="0"/>
              <a:t>42</a:t>
            </a:fld>
            <a:endParaRPr lang="en-US" dirty="0"/>
          </a:p>
        </p:txBody>
      </p:sp>
    </p:spTree>
    <p:extLst>
      <p:ext uri="{BB962C8B-B14F-4D97-AF65-F5344CB8AC3E}">
        <p14:creationId xmlns:p14="http://schemas.microsoft.com/office/powerpoint/2010/main" val="42247128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7" name="Content Placeholder 6"/>
          <p:cNvSpPr>
            <a:spLocks noGrp="1"/>
          </p:cNvSpPr>
          <p:nvPr>
            <p:ph idx="1"/>
          </p:nvPr>
        </p:nvSpPr>
        <p:spPr/>
        <p:txBody>
          <a:bodyPr/>
          <a:lstStyle/>
          <a:p>
            <a:pPr algn="ctr"/>
            <a:endParaRPr lang="en-US" dirty="0"/>
          </a:p>
          <a:p>
            <a:pPr algn="ctr"/>
            <a:r>
              <a:rPr lang="en-US" dirty="0"/>
              <a:t>Genni Sasnett</a:t>
            </a:r>
          </a:p>
          <a:p>
            <a:pPr marL="0" indent="0" algn="ctr">
              <a:buNone/>
            </a:pPr>
            <a:endParaRPr lang="en-US" dirty="0"/>
          </a:p>
          <a:p>
            <a:pPr algn="ctr"/>
            <a:r>
              <a:rPr lang="en-US" dirty="0"/>
              <a:t>ODEP EFSLMP National Subject Matter Expert</a:t>
            </a:r>
          </a:p>
          <a:p>
            <a:pPr algn="ctr"/>
            <a:endParaRPr lang="en-US" dirty="0"/>
          </a:p>
          <a:p>
            <a:pPr algn="ctr"/>
            <a:r>
              <a:rPr lang="en-US" dirty="0"/>
              <a:t>202 812 4504</a:t>
            </a:r>
          </a:p>
          <a:p>
            <a:pPr algn="ctr"/>
            <a:endParaRPr lang="en-US" dirty="0"/>
          </a:p>
          <a:p>
            <a:pPr algn="ctr"/>
            <a:r>
              <a:rPr lang="en-US" dirty="0"/>
              <a:t>sasnettsara@outlook.com</a:t>
            </a:r>
          </a:p>
          <a:p>
            <a:pPr algn="ctr"/>
            <a:endParaRPr lang="en-US" dirty="0"/>
          </a:p>
        </p:txBody>
      </p:sp>
      <p:sp>
        <p:nvSpPr>
          <p:cNvPr id="4" name="Slide Number Placeholder 3"/>
          <p:cNvSpPr>
            <a:spLocks noGrp="1"/>
          </p:cNvSpPr>
          <p:nvPr>
            <p:ph type="sldNum" sz="quarter" idx="12"/>
          </p:nvPr>
        </p:nvSpPr>
        <p:spPr/>
        <p:txBody>
          <a:bodyPr/>
          <a:lstStyle/>
          <a:p>
            <a:fld id="{EE088E80-DDED-4E0A-A7AA-A3FE6FA3F075}" type="slidenum">
              <a:rPr lang="en-US" smtClean="0"/>
              <a:t>43</a:t>
            </a:fld>
            <a:endParaRPr lang="en-US" dirty="0"/>
          </a:p>
        </p:txBody>
      </p:sp>
    </p:spTree>
    <p:extLst>
      <p:ext uri="{BB962C8B-B14F-4D97-AF65-F5344CB8AC3E}">
        <p14:creationId xmlns:p14="http://schemas.microsoft.com/office/powerpoint/2010/main" val="2450259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200" dirty="0"/>
              <a:t>Develop a report to include:</a:t>
            </a:r>
            <a:br>
              <a:rPr lang="en-US" sz="3200" dirty="0"/>
            </a:br>
            <a:br>
              <a:rPr lang="en-US" sz="3200" dirty="0"/>
            </a:br>
            <a:r>
              <a:rPr lang="en-US" sz="2800" dirty="0"/>
              <a:t>Overview of the agency  - #s people served, funding sources, etc.</a:t>
            </a:r>
            <a:br>
              <a:rPr lang="en-US" sz="2800" dirty="0"/>
            </a:br>
            <a:br>
              <a:rPr lang="en-US" sz="2800" dirty="0"/>
            </a:br>
            <a:r>
              <a:rPr lang="en-US" sz="2800" dirty="0"/>
              <a:t>Positive findings </a:t>
            </a:r>
            <a:br>
              <a:rPr lang="en-US" sz="2800" dirty="0"/>
            </a:br>
            <a:br>
              <a:rPr lang="en-US" sz="2800" dirty="0"/>
            </a:br>
            <a:r>
              <a:rPr lang="en-US" sz="2800" dirty="0"/>
              <a:t>Items to be addressed based on assessment</a:t>
            </a:r>
            <a:br>
              <a:rPr lang="en-US" sz="2800" dirty="0"/>
            </a:br>
            <a:br>
              <a:rPr lang="en-US" sz="2800" dirty="0"/>
            </a:br>
            <a:endParaRPr lang="en-US" sz="2800" dirty="0"/>
          </a:p>
        </p:txBody>
      </p:sp>
      <p:sp>
        <p:nvSpPr>
          <p:cNvPr id="3" name="Text Placeholder 2"/>
          <p:cNvSpPr>
            <a:spLocks noGrp="1"/>
          </p:cNvSpPr>
          <p:nvPr>
            <p:ph type="body" idx="1"/>
          </p:nvPr>
        </p:nvSpPr>
        <p:spPr/>
        <p:txBody>
          <a:bodyPr/>
          <a:lstStyle/>
          <a:p>
            <a:endParaRPr lang="en-US" dirty="0"/>
          </a:p>
          <a:p>
            <a:r>
              <a:rPr lang="en-US" sz="3600" b="1" dirty="0">
                <a:latin typeface="+mn-lt"/>
              </a:rPr>
              <a:t>Developing the findings</a:t>
            </a:r>
          </a:p>
        </p:txBody>
      </p:sp>
      <p:sp>
        <p:nvSpPr>
          <p:cNvPr id="4" name="Slide Number Placeholder 3"/>
          <p:cNvSpPr>
            <a:spLocks noGrp="1"/>
          </p:cNvSpPr>
          <p:nvPr>
            <p:ph type="sldNum" sz="quarter" idx="12"/>
          </p:nvPr>
        </p:nvSpPr>
        <p:spPr/>
        <p:txBody>
          <a:bodyPr/>
          <a:lstStyle/>
          <a:p>
            <a:fld id="{EE088E80-DDED-4E0A-A7AA-A3FE6FA3F075}" type="slidenum">
              <a:rPr lang="en-US" smtClean="0"/>
              <a:t>5</a:t>
            </a:fld>
            <a:endParaRPr lang="en-US" dirty="0"/>
          </a:p>
        </p:txBody>
      </p:sp>
    </p:spTree>
    <p:extLst>
      <p:ext uri="{BB962C8B-B14F-4D97-AF65-F5344CB8AC3E}">
        <p14:creationId xmlns:p14="http://schemas.microsoft.com/office/powerpoint/2010/main" val="354240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58952"/>
            <a:ext cx="7543800" cy="3508248"/>
          </a:xfrm>
        </p:spPr>
        <p:txBody>
          <a:bodyPr>
            <a:normAutofit/>
          </a:bodyPr>
          <a:lstStyle/>
          <a:p>
            <a:r>
              <a:rPr lang="en-US" sz="3200" dirty="0"/>
              <a:t>Share results and discuss with staff and board</a:t>
            </a:r>
            <a:br>
              <a:rPr lang="en-US" sz="3200" dirty="0"/>
            </a:br>
            <a:br>
              <a:rPr lang="en-US" sz="3200" dirty="0"/>
            </a:br>
            <a:r>
              <a:rPr lang="en-US" sz="3200" dirty="0"/>
              <a:t>Arrange meetings with staff</a:t>
            </a:r>
            <a:br>
              <a:rPr lang="en-US" sz="3200" dirty="0"/>
            </a:br>
            <a:r>
              <a:rPr lang="en-US" sz="3200" dirty="0"/>
              <a:t>	management</a:t>
            </a:r>
            <a:br>
              <a:rPr lang="en-US" sz="3200" dirty="0"/>
            </a:br>
            <a:r>
              <a:rPr lang="en-US" sz="3200" dirty="0"/>
              <a:t>	direct support </a:t>
            </a:r>
            <a:br>
              <a:rPr lang="en-US" sz="3200" dirty="0"/>
            </a:br>
            <a:br>
              <a:rPr lang="en-US" sz="3200" dirty="0"/>
            </a:br>
            <a:r>
              <a:rPr lang="en-US" sz="3200" dirty="0"/>
              <a:t>Arrange meeting with Board of Directors</a:t>
            </a:r>
            <a:br>
              <a:rPr lang="en-US" sz="3200" dirty="0"/>
            </a:br>
            <a:r>
              <a:rPr lang="en-US" sz="3200" dirty="0"/>
              <a:t>	brief Chair first</a:t>
            </a:r>
          </a:p>
        </p:txBody>
      </p:sp>
      <p:sp>
        <p:nvSpPr>
          <p:cNvPr id="3" name="Text Placeholder 2"/>
          <p:cNvSpPr>
            <a:spLocks noGrp="1"/>
          </p:cNvSpPr>
          <p:nvPr>
            <p:ph type="body" idx="1"/>
          </p:nvPr>
        </p:nvSpPr>
        <p:spPr/>
        <p:txBody>
          <a:bodyPr>
            <a:normAutofit fontScale="92500" lnSpcReduction="10000"/>
          </a:bodyPr>
          <a:lstStyle/>
          <a:p>
            <a:endParaRPr lang="en-US" sz="3600" b="1" dirty="0"/>
          </a:p>
          <a:p>
            <a:r>
              <a:rPr lang="en-US" sz="3600" b="1" dirty="0">
                <a:latin typeface="+mn-lt"/>
              </a:rPr>
              <a:t>Discussions with staff/board</a:t>
            </a:r>
          </a:p>
        </p:txBody>
      </p:sp>
      <p:sp>
        <p:nvSpPr>
          <p:cNvPr id="4" name="Slide Number Placeholder 3"/>
          <p:cNvSpPr>
            <a:spLocks noGrp="1"/>
          </p:cNvSpPr>
          <p:nvPr>
            <p:ph type="sldNum" sz="quarter" idx="12"/>
          </p:nvPr>
        </p:nvSpPr>
        <p:spPr/>
        <p:txBody>
          <a:bodyPr/>
          <a:lstStyle/>
          <a:p>
            <a:fld id="{EE088E80-DDED-4E0A-A7AA-A3FE6FA3F075}" type="slidenum">
              <a:rPr lang="en-US" smtClean="0"/>
              <a:t>6</a:t>
            </a:fld>
            <a:endParaRPr lang="en-US" dirty="0"/>
          </a:p>
        </p:txBody>
      </p:sp>
    </p:spTree>
    <p:extLst>
      <p:ext uri="{BB962C8B-B14F-4D97-AF65-F5344CB8AC3E}">
        <p14:creationId xmlns:p14="http://schemas.microsoft.com/office/powerpoint/2010/main" val="1425503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38200"/>
            <a:ext cx="7543800" cy="3486912"/>
          </a:xfrm>
        </p:spPr>
        <p:txBody>
          <a:bodyPr>
            <a:normAutofit/>
          </a:bodyPr>
          <a:lstStyle/>
          <a:p>
            <a:r>
              <a:rPr lang="en-US" sz="3200" dirty="0"/>
              <a:t>Identify the Change Management Team within the agency</a:t>
            </a:r>
            <a:br>
              <a:rPr lang="en-US" sz="3200" dirty="0"/>
            </a:br>
            <a:br>
              <a:rPr lang="en-US" sz="3200" dirty="0"/>
            </a:br>
            <a:r>
              <a:rPr lang="en-US" sz="3200" dirty="0"/>
              <a:t>Establish purpose and composition </a:t>
            </a:r>
            <a:br>
              <a:rPr lang="en-US" sz="3200" dirty="0"/>
            </a:br>
            <a:br>
              <a:rPr lang="en-US" sz="3200" dirty="0"/>
            </a:br>
            <a:r>
              <a:rPr lang="en-US" sz="3200" dirty="0"/>
              <a:t>Determine meeting schedule</a:t>
            </a:r>
            <a:br>
              <a:rPr lang="en-US" sz="3200" dirty="0"/>
            </a:br>
            <a:br>
              <a:rPr lang="en-US" sz="3200" dirty="0"/>
            </a:br>
            <a:r>
              <a:rPr lang="en-US" sz="3200" dirty="0"/>
              <a:t>Identify meeting locations, etc. </a:t>
            </a:r>
          </a:p>
        </p:txBody>
      </p:sp>
      <p:sp>
        <p:nvSpPr>
          <p:cNvPr id="3" name="Text Placeholder 2"/>
          <p:cNvSpPr>
            <a:spLocks noGrp="1"/>
          </p:cNvSpPr>
          <p:nvPr>
            <p:ph type="body" idx="1"/>
          </p:nvPr>
        </p:nvSpPr>
        <p:spPr/>
        <p:txBody>
          <a:bodyPr>
            <a:normAutofit fontScale="92500" lnSpcReduction="10000"/>
          </a:bodyPr>
          <a:lstStyle/>
          <a:p>
            <a:endParaRPr lang="en-US" sz="3600" b="1" dirty="0"/>
          </a:p>
          <a:p>
            <a:r>
              <a:rPr lang="en-US" sz="3900" b="1" dirty="0">
                <a:latin typeface="+mn-lt"/>
              </a:rPr>
              <a:t>Creating the team</a:t>
            </a:r>
          </a:p>
        </p:txBody>
      </p:sp>
      <p:sp>
        <p:nvSpPr>
          <p:cNvPr id="4" name="Slide Number Placeholder 3"/>
          <p:cNvSpPr>
            <a:spLocks noGrp="1"/>
          </p:cNvSpPr>
          <p:nvPr>
            <p:ph type="sldNum" sz="quarter" idx="12"/>
          </p:nvPr>
        </p:nvSpPr>
        <p:spPr/>
        <p:txBody>
          <a:bodyPr/>
          <a:lstStyle/>
          <a:p>
            <a:fld id="{EE088E80-DDED-4E0A-A7AA-A3FE6FA3F075}" type="slidenum">
              <a:rPr lang="en-US" smtClean="0"/>
              <a:t>7</a:t>
            </a:fld>
            <a:endParaRPr lang="en-US" dirty="0"/>
          </a:p>
        </p:txBody>
      </p:sp>
    </p:spTree>
    <p:extLst>
      <p:ext uri="{BB962C8B-B14F-4D97-AF65-F5344CB8AC3E}">
        <p14:creationId xmlns:p14="http://schemas.microsoft.com/office/powerpoint/2010/main" val="333630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Determine plan format</a:t>
            </a:r>
            <a:br>
              <a:rPr lang="en-US" sz="3200" dirty="0"/>
            </a:br>
            <a:br>
              <a:rPr lang="en-US" sz="3200" dirty="0"/>
            </a:br>
            <a:r>
              <a:rPr lang="en-US" sz="3200" dirty="0"/>
              <a:t>Review the findings and begin to formulate outcomes to be achieved </a:t>
            </a:r>
            <a:br>
              <a:rPr lang="en-US" sz="3200" dirty="0"/>
            </a:br>
            <a:br>
              <a:rPr lang="en-US" sz="3200" dirty="0"/>
            </a:br>
            <a:r>
              <a:rPr lang="en-US" sz="3200" dirty="0"/>
              <a:t>Breakdown outcomes into goals and objectives, identify responsible parties, timeframes, etc. </a:t>
            </a:r>
          </a:p>
        </p:txBody>
      </p:sp>
      <p:sp>
        <p:nvSpPr>
          <p:cNvPr id="3" name="Text Placeholder 2"/>
          <p:cNvSpPr>
            <a:spLocks noGrp="1"/>
          </p:cNvSpPr>
          <p:nvPr>
            <p:ph type="body" idx="1"/>
          </p:nvPr>
        </p:nvSpPr>
        <p:spPr/>
        <p:txBody>
          <a:bodyPr>
            <a:normAutofit fontScale="92500" lnSpcReduction="10000"/>
          </a:bodyPr>
          <a:lstStyle/>
          <a:p>
            <a:endParaRPr lang="en-US" sz="3600" b="1" dirty="0"/>
          </a:p>
          <a:p>
            <a:r>
              <a:rPr lang="en-US" sz="3900" b="1" dirty="0">
                <a:latin typeface="+mn-lt"/>
              </a:rPr>
              <a:t>Begin the plan</a:t>
            </a:r>
          </a:p>
        </p:txBody>
      </p:sp>
      <p:sp>
        <p:nvSpPr>
          <p:cNvPr id="4" name="Slide Number Placeholder 3"/>
          <p:cNvSpPr>
            <a:spLocks noGrp="1"/>
          </p:cNvSpPr>
          <p:nvPr>
            <p:ph type="sldNum" sz="quarter" idx="12"/>
          </p:nvPr>
        </p:nvSpPr>
        <p:spPr/>
        <p:txBody>
          <a:bodyPr/>
          <a:lstStyle/>
          <a:p>
            <a:fld id="{EE088E80-DDED-4E0A-A7AA-A3FE6FA3F075}" type="slidenum">
              <a:rPr lang="en-US" smtClean="0"/>
              <a:t>8</a:t>
            </a:fld>
            <a:endParaRPr lang="en-US" dirty="0"/>
          </a:p>
        </p:txBody>
      </p:sp>
    </p:spTree>
    <p:extLst>
      <p:ext uri="{BB962C8B-B14F-4D97-AF65-F5344CB8AC3E}">
        <p14:creationId xmlns:p14="http://schemas.microsoft.com/office/powerpoint/2010/main" val="744331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t>The Process of Planning</a:t>
            </a:r>
            <a:br>
              <a:rPr lang="en-US" sz="4800" b="1" dirty="0"/>
            </a:br>
            <a:br>
              <a:rPr lang="en-US" sz="3600" dirty="0"/>
            </a:br>
            <a:endParaRPr lang="en-US" sz="3600" dirty="0"/>
          </a:p>
        </p:txBody>
      </p:sp>
      <p:sp>
        <p:nvSpPr>
          <p:cNvPr id="3" name="Text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2"/>
          </p:nvPr>
        </p:nvSpPr>
        <p:spPr/>
        <p:txBody>
          <a:bodyPr/>
          <a:lstStyle/>
          <a:p>
            <a:fld id="{EE088E80-DDED-4E0A-A7AA-A3FE6FA3F075}" type="slidenum">
              <a:rPr lang="en-US" smtClean="0"/>
              <a:t>9</a:t>
            </a:fld>
            <a:endParaRPr lang="en-US" dirty="0"/>
          </a:p>
        </p:txBody>
      </p:sp>
    </p:spTree>
    <p:extLst>
      <p:ext uri="{BB962C8B-B14F-4D97-AF65-F5344CB8AC3E}">
        <p14:creationId xmlns:p14="http://schemas.microsoft.com/office/powerpoint/2010/main" val="2779775996"/>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0AE20617EFFE49AB2E56405D231937" ma:contentTypeVersion="11" ma:contentTypeDescription="Create a new document." ma:contentTypeScope="" ma:versionID="a1d98152c290f4d45d4bfa41ef7fab61">
  <xsd:schema xmlns:xsd="http://www.w3.org/2001/XMLSchema" xmlns:xs="http://www.w3.org/2001/XMLSchema" xmlns:p="http://schemas.microsoft.com/office/2006/metadata/properties" xmlns:ns1="http://schemas.microsoft.com/sharepoint/v3" targetNamespace="http://schemas.microsoft.com/office/2006/metadata/properties" ma:root="true" ma:fieldsID="e00d6e856316b04bbfd8642c332e56b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F519BFE-13E6-4545-BA6D-4C242224C741}"/>
</file>

<file path=customXml/itemProps2.xml><?xml version="1.0" encoding="utf-8"?>
<ds:datastoreItem xmlns:ds="http://schemas.openxmlformats.org/officeDocument/2006/customXml" ds:itemID="{A9375773-431D-4185-9956-F47C5C3C9058}"/>
</file>

<file path=customXml/itemProps3.xml><?xml version="1.0" encoding="utf-8"?>
<ds:datastoreItem xmlns:ds="http://schemas.openxmlformats.org/officeDocument/2006/customXml" ds:itemID="{BFEDA1FA-F13B-435E-8575-60FD73E843C0}"/>
</file>

<file path=docProps/app.xml><?xml version="1.0" encoding="utf-8"?>
<Properties xmlns="http://schemas.openxmlformats.org/officeDocument/2006/extended-properties" xmlns:vt="http://schemas.openxmlformats.org/officeDocument/2006/docPropsVTypes">
  <Template>Retrospect</Template>
  <TotalTime>5759</TotalTime>
  <Words>1470</Words>
  <Application>Microsoft Office PowerPoint</Application>
  <PresentationFormat>On-screen Show (4:3)</PresentationFormat>
  <Paragraphs>389</Paragraphs>
  <Slides>43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Calibri</vt:lpstr>
      <vt:lpstr>Calibri Light</vt:lpstr>
      <vt:lpstr>Retrospect</vt:lpstr>
      <vt:lpstr> Action Planning for Transformation to an E1st Agency   </vt:lpstr>
      <vt:lpstr>      WE KNOW WHERE WE NEED TO GO   </vt:lpstr>
      <vt:lpstr>Conduct self assessment and review  along with other information about your agency with the team  Determine where you are strong and where you need to plan for change  Begin to draft the plan based on where you are and what you are trying to achieve  Keep reviewing the process of change.  Use it along with your self-assessment and other assessments results as guidance to develop a plan   </vt:lpstr>
      <vt:lpstr>     Note areas of strength   Note areas to be strengthened   Create lists of each to be addressed in the findings   Identify additional materials to be reviewed (financials, tables of organization, etc.)</vt:lpstr>
      <vt:lpstr>Develop a report to include:  Overview of the agency  - #s people served, funding sources, etc.  Positive findings   Items to be addressed based on assessment  </vt:lpstr>
      <vt:lpstr>Share results and discuss with staff and board  Arrange meetings with staff  management  direct support   Arrange meeting with Board of Directors  brief Chair first</vt:lpstr>
      <vt:lpstr>Identify the Change Management Team within the agency  Establish purpose and composition   Determine meeting schedule  Identify meeting locations, etc. </vt:lpstr>
      <vt:lpstr>Determine plan format  Review the findings and begin to formulate outcomes to be achieved   Breakdown outcomes into goals and objectives, identify responsible parties, timeframes, etc. </vt:lpstr>
      <vt:lpstr>The Process of Planning  </vt:lpstr>
      <vt:lpstr>All agencies must begin by having a vision of where they are heading.   </vt:lpstr>
      <vt:lpstr>   ACME Services, Inc. will support all job seekers served by the agency in 100% community integrated employment and community based pre-employment services by 2020.  ACME Services, Inc. will diversify funding to include all possible sources of funding for employment preparation and placement for people with disabilities and disadvantages referred to the agency, to include VR, IDD, DMH, Public Schools and private insurance by 2021. </vt:lpstr>
      <vt:lpstr>First and foremost, agencies must have the capacity to do effective job placement.  Focus here first!   </vt:lpstr>
      <vt:lpstr>PowerPoint Presentation</vt:lpstr>
      <vt:lpstr>   Assess the Pilot Results for the Following:</vt:lpstr>
      <vt:lpstr>Agencies must have effective community based pre-employment preparation strategies in place to succeed    </vt:lpstr>
      <vt:lpstr>People show the best employment outcomes when they have had  community-based work experiences, especially paid ones.  Work experiences that don’t have the same requirements and expectations as “typical” workplaces may reinforce incorrect messages  WIOA makes clear that preparation should not include training in segregated settings with individuals earning sub-minimum wages  Our future customers will be educated under IDEA and under WIOA requirements with expectations of CIE  </vt:lpstr>
      <vt:lpstr>PowerPoint Presentation</vt:lpstr>
      <vt:lpstr>Agencies that are already in process with providing community integrated employment must know they are doing it effectively from both a quality and financial view </vt:lpstr>
      <vt:lpstr>PowerPoint Presentation</vt:lpstr>
      <vt:lpstr>PowerPoint Presentation</vt:lpstr>
      <vt:lpstr>PowerPoint Presentation</vt:lpstr>
      <vt:lpstr>Agencies that are already providing cost-effective, quality community employment and community based pre-employment services with most individuals supported should advance efforts toward conversion     </vt:lpstr>
      <vt:lpstr>PowerPoint Presentation</vt:lpstr>
      <vt:lpstr>PowerPoint Presentation</vt:lpstr>
      <vt:lpstr>PowerPoint Presentation</vt:lpstr>
      <vt:lpstr>Important Areas of Focus for Planning</vt:lpstr>
      <vt:lpstr>Transportation is often challenging and should be a major area of planning in advance of job development    </vt:lpstr>
      <vt:lpstr>PowerPoint Presentation</vt:lpstr>
      <vt:lpstr>Public transportation – regular services and special services   Taxis, Uber and Lyft   Co-workers   Family members/friends   Collaborating with senior transportation services  Community sponsorship – civic organizations, religious institutions,  community service organizations  </vt:lpstr>
      <vt:lpstr>Individuals and families have grown accustomed to services being provided in the traditional manner and change can be very unsettling for them.  Agencies must anticipate these feelings  and have proactive plans to address their discomfort   </vt:lpstr>
      <vt:lpstr>PowerPoint Presentation</vt:lpstr>
      <vt:lpstr>PowerPoint Presentation</vt:lpstr>
      <vt:lpstr>Individuals and families may not have the info you have   Older individuals and their families have been told FB services were the best option for years  Benefits, especially Medicaid, mean a great deal to families though they may not say so  Individuals and their families trust other individuals and families  who have been successful in transition.  They are your best supporters </vt:lpstr>
      <vt:lpstr>Agencies cannot move forward without staff who are committed and well trained.  Plans must be made for recruitment, hiring, orientation and support for new staff as well as training and supporting transition to new roles.   </vt:lpstr>
      <vt:lpstr>PowerPoint Presentation</vt:lpstr>
      <vt:lpstr>PowerPoint Presentation</vt:lpstr>
      <vt:lpstr>People with complex challenges can be successfully supported in the community with appropriate planning and adequate resources.   </vt:lpstr>
      <vt:lpstr>PowerPoint Presentation</vt:lpstr>
      <vt:lpstr>Even the best quality agencies cannot succeed if they are not financially viable.   Financial analysis is necessary throughout the transformation process. </vt:lpstr>
      <vt:lpstr>PowerPoint Presentation</vt:lpstr>
      <vt:lpstr>   There are a great many things to take into consideration when agency transformation is occurring and it can be overwhelming  Nothing can or should be done without a solid plan!  Take it one step at a time – agencies must pilot strategies, record outcomes and make adjustments before moving forward.  Be intentional!  Every step you take can be broken down into  more discrete steps.  Engaging in planning is where problem solving occurs. Plan with your team – they have ideas!    </vt:lpstr>
      <vt:lpstr> Questions? Comments? Discussion? </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Obligations and Opportunities: Compliments of the Federal Government</dc:title>
  <dc:creator>lmills67</dc:creator>
  <cp:lastModifiedBy>Sara Sasnett</cp:lastModifiedBy>
  <cp:revision>180</cp:revision>
  <dcterms:created xsi:type="dcterms:W3CDTF">2015-01-26T21:42:42Z</dcterms:created>
  <dcterms:modified xsi:type="dcterms:W3CDTF">2017-08-17T13:56:29Z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0x010100100AE20617EFFE49AB2E56405D231937</vt:lpwstr>
  </property>
</Properties>
</file>