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9" roundtripDataSignature="AMtx7mi2KlzHXVqiWijTQIq+KQMcLddZ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8" Type="http://schemas.openxmlformats.org/officeDocument/2006/relationships/slide" Target="slides/slide4.xml"/><Relationship Id="rId3" Type="http://schemas.openxmlformats.org/officeDocument/2006/relationships/slideMaster" Target="slideMasters/slideMaster1.xml"/><Relationship Id="rId21" Type="http://schemas.openxmlformats.org/officeDocument/2006/relationships/customXml" Target="../customXml/item2.xml"/><Relationship Id="rId12" Type="http://schemas.openxmlformats.org/officeDocument/2006/relationships/slide" Target="slides/slide8.xml"/><Relationship Id="rId17" Type="http://schemas.openxmlformats.org/officeDocument/2006/relationships/slide" Target="slides/slide13.xml"/><Relationship Id="rId7" Type="http://schemas.openxmlformats.org/officeDocument/2006/relationships/slide" Target="slides/slide3.xml"/><Relationship Id="rId2" Type="http://schemas.openxmlformats.org/officeDocument/2006/relationships/presProps" Target="presProps.xml"/><Relationship Id="rId16" Type="http://schemas.openxmlformats.org/officeDocument/2006/relationships/slide" Target="slides/slide12.xml"/><Relationship Id="rId20" Type="http://schemas.openxmlformats.org/officeDocument/2006/relationships/customXml" Target="../customXml/item1.xml"/><Relationship Id="rId11" Type="http://schemas.openxmlformats.org/officeDocument/2006/relationships/slide" Target="slides/slide7.xml"/><Relationship Id="rId1" Type="http://schemas.openxmlformats.org/officeDocument/2006/relationships/theme" Target="theme/theme2.xml"/><Relationship Id="rId6" Type="http://schemas.openxmlformats.org/officeDocument/2006/relationships/slide" Target="slides/slide2.xml"/><Relationship Id="rId15" Type="http://schemas.openxmlformats.org/officeDocument/2006/relationships/slide" Target="slides/slide11.xml"/><Relationship Id="rId5" Type="http://schemas.openxmlformats.org/officeDocument/2006/relationships/slide" Target="slides/slide1.xml"/><Relationship Id="rId10" Type="http://schemas.openxmlformats.org/officeDocument/2006/relationships/slide" Target="slides/slide6.xml"/><Relationship Id="rId19" Type="http://customschemas.google.com/relationships/presentationmetadata" Target="metadata"/><Relationship Id="rId4" Type="http://schemas.openxmlformats.org/officeDocument/2006/relationships/notesMaster" Target="notesMasters/notes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MTK events</a:t>
            </a:r>
            <a:endParaRPr/>
          </a:p>
          <a:p>
            <a:pPr indent="0" lvl="0" marL="0" rtl="0" algn="l">
              <a:spcBef>
                <a:spcPts val="0"/>
              </a:spcBef>
              <a:spcAft>
                <a:spcPts val="0"/>
              </a:spcAft>
              <a:buNone/>
            </a:pPr>
            <a:r>
              <a:rPr lang="en-US"/>
              <a:t>Saturday programming publicity</a:t>
            </a:r>
            <a:endParaRPr/>
          </a:p>
          <a:p>
            <a:pPr indent="0" lvl="0" marL="0" rtl="0" algn="l">
              <a:spcBef>
                <a:spcPts val="0"/>
              </a:spcBef>
              <a:spcAft>
                <a:spcPts val="0"/>
              </a:spcAft>
              <a:buNone/>
            </a:pPr>
            <a:r>
              <a:rPr lang="en-US"/>
              <a:t>Virtual cooking lessons</a:t>
            </a:r>
            <a:endParaRPr/>
          </a:p>
          <a:p>
            <a:pPr indent="0" lvl="0" marL="0" rtl="0" algn="l">
              <a:spcBef>
                <a:spcPts val="0"/>
              </a:spcBef>
              <a:spcAft>
                <a:spcPts val="0"/>
              </a:spcAft>
              <a:buNone/>
            </a:pPr>
            <a:r>
              <a:rPr lang="en-US"/>
              <a:t>Ps 139 studio </a:t>
            </a:r>
            <a:endParaRPr/>
          </a:p>
          <a:p>
            <a:pPr indent="0" lvl="0" marL="0" rtl="0" algn="l">
              <a:spcBef>
                <a:spcPts val="0"/>
              </a:spcBef>
              <a:spcAft>
                <a:spcPts val="0"/>
              </a:spcAft>
              <a:buNone/>
            </a:pPr>
            <a:r>
              <a:rPr lang="en-US"/>
              <a:t>Virtual gardening event  how to put together a container garden… basic produce on patio </a:t>
            </a:r>
            <a:endParaRPr/>
          </a:p>
        </p:txBody>
      </p:sp>
      <p:sp>
        <p:nvSpPr>
          <p:cNvPr id="104" name="Google Shape;10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7ecabeace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e7ecabeace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2e7ecabeace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7ecabeac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7ecabeace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e7ecabeace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7ecabeace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e7ecabeace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e7ecabeace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251F"/>
              </a:buClr>
              <a:buSzPts val="1200"/>
              <a:buFont typeface="Calibri"/>
              <a:buNone/>
            </a:pPr>
            <a:r>
              <a:rPr lang="en-US">
                <a:solidFill>
                  <a:srgbClr val="59251F"/>
                </a:solidFill>
              </a:rPr>
              <a:t>Habits start at an early age, so we target youth to instill a life-long knowledge of healthy food choices in the community. We realize our mission through our seven streams of programming including eight intensive school partnerships, weekly Saturday programming from April to October, a free 7-week intensive Summer Camp, farm-based education tours, monthly community events, and our Mobile Teaching Kitchen. For 11 years Harlem Grown has worked and will continue to work alongside the community to support and empower them to lead healthy lives.</a:t>
            </a:r>
            <a:endParaRPr>
              <a:solidFill>
                <a:srgbClr val="59251F"/>
              </a:solidFill>
            </a:endParaRPr>
          </a:p>
          <a:p>
            <a:pPr indent="0" lvl="0" marL="0" rtl="0" algn="l">
              <a:spcBef>
                <a:spcPts val="0"/>
              </a:spcBef>
              <a:spcAft>
                <a:spcPts val="0"/>
              </a:spcAft>
              <a:buNone/>
            </a:pPr>
            <a:r>
              <a:t/>
            </a:r>
            <a:endParaRPr/>
          </a:p>
        </p:txBody>
      </p:sp>
      <p:sp>
        <p:nvSpPr>
          <p:cNvPr id="208" name="Google Shape;20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e5cff365fc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e5cff365fc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g2e5cff365fc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b="0" i="0" lang="en-US" sz="1800">
                <a:solidFill>
                  <a:srgbClr val="000000"/>
                </a:solidFill>
                <a:latin typeface="Times New Roman"/>
                <a:ea typeface="Times New Roman"/>
                <a:cs typeface="Times New Roman"/>
                <a:sym typeface="Times New Roman"/>
              </a:rPr>
              <a:t>As we propel into the next decade of Harlem Grown, it is our youth and their families that shape the work we do. We collaborate with our community members and partners to create programming that is going to amplify their aspirations and close the gap on the stark inequities that they experience. Our after school program is a direct response to a call to action from our parents and school partners as we address the need for out of school programming across our community. </a:t>
            </a:r>
            <a:endParaRPr/>
          </a:p>
        </p:txBody>
      </p:sp>
      <p:sp>
        <p:nvSpPr>
          <p:cNvPr id="147" name="Google Shape;14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e7ecabea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e7ecabeac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e7ecabeac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11"/>
          <p:cNvSpPr/>
          <p:nvPr/>
        </p:nvSpPr>
        <p:spPr>
          <a:xfrm>
            <a:off x="3177"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1"/>
          <p:cNvSpPr/>
          <p:nvPr/>
        </p:nvSpPr>
        <p:spPr>
          <a:xfrm>
            <a:off x="17"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83342D"/>
              </a:buClr>
              <a:buSzPts val="8000"/>
              <a:buFont typeface="Calibri"/>
              <a:buNone/>
              <a:defRPr sz="8000">
                <a:solidFill>
                  <a:srgbClr val="83342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1"/>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11"/>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1"/>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1"/>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11"/>
          <p:cNvCxnSpPr/>
          <p:nvPr/>
        </p:nvCxnSpPr>
        <p:spPr>
          <a:xfrm>
            <a:off x="1207659" y="4343400"/>
            <a:ext cx="9875520" cy="0"/>
          </a:xfrm>
          <a:prstGeom prst="straightConnector1">
            <a:avLst/>
          </a:prstGeom>
          <a:noFill/>
          <a:ln cap="flat" cmpd="sng" w="9525">
            <a:solidFill>
              <a:srgbClr val="CD766C"/>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20"/>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A0413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20"/>
          <p:cNvSpPr txBox="1"/>
          <p:nvPr>
            <p:ph idx="1" type="body"/>
          </p:nvPr>
        </p:nvSpPr>
        <p:spPr>
          <a:xfrm rot="5400000">
            <a:off x="4114799" y="-1171786"/>
            <a:ext cx="4023360" cy="10058401"/>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20"/>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0"/>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0"/>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21"/>
          <p:cNvSpPr/>
          <p:nvPr/>
        </p:nvSpPr>
        <p:spPr>
          <a:xfrm>
            <a:off x="3177"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1"/>
          <p:cNvSpPr/>
          <p:nvPr/>
        </p:nvSpPr>
        <p:spPr>
          <a:xfrm>
            <a:off x="17"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1"/>
          <p:cNvSpPr txBox="1"/>
          <p:nvPr>
            <p:ph type="title"/>
          </p:nvPr>
        </p:nvSpPr>
        <p:spPr>
          <a:xfrm rot="5400000">
            <a:off x="7160641" y="1979041"/>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A0413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21"/>
          <p:cNvSpPr txBox="1"/>
          <p:nvPr>
            <p:ph idx="1" type="body"/>
          </p:nvPr>
        </p:nvSpPr>
        <p:spPr>
          <a:xfrm rot="5400000">
            <a:off x="1826641" y="-573661"/>
            <a:ext cx="5757420"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21"/>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1"/>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1"/>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12"/>
          <p:cNvSpPr/>
          <p:nvPr/>
        </p:nvSpPr>
        <p:spPr>
          <a:xfrm>
            <a:off x="3177"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2"/>
          <p:cNvSpPr/>
          <p:nvPr/>
        </p:nvSpPr>
        <p:spPr>
          <a:xfrm>
            <a:off x="17"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2"/>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2"/>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2"/>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13"/>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A0413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3"/>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3"/>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3"/>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p14"/>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A0413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4"/>
          <p:cNvSpPr txBox="1"/>
          <p:nvPr>
            <p:ph idx="1" type="body"/>
          </p:nvPr>
        </p:nvSpPr>
        <p:spPr>
          <a:xfrm>
            <a:off x="1097279" y="1845734"/>
            <a:ext cx="10058401"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 name="Google Shape;41;p14"/>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4"/>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4"/>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15"/>
          <p:cNvSpPr/>
          <p:nvPr/>
        </p:nvSpPr>
        <p:spPr>
          <a:xfrm>
            <a:off x="3177"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5"/>
          <p:cNvSpPr/>
          <p:nvPr/>
        </p:nvSpPr>
        <p:spPr>
          <a:xfrm>
            <a:off x="17"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5"/>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83342D"/>
              </a:buClr>
              <a:buSzPts val="8000"/>
              <a:buFont typeface="Calibri"/>
              <a:buNone/>
              <a:defRPr b="0" sz="8000">
                <a:solidFill>
                  <a:srgbClr val="83342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15"/>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998A8A"/>
                </a:solidFill>
              </a:defRPr>
            </a:lvl2pPr>
            <a:lvl3pPr indent="-228600" lvl="2" marL="1371600" algn="l">
              <a:lnSpc>
                <a:spcPct val="90000"/>
              </a:lnSpc>
              <a:spcBef>
                <a:spcPts val="400"/>
              </a:spcBef>
              <a:spcAft>
                <a:spcPts val="0"/>
              </a:spcAft>
              <a:buSzPts val="1600"/>
              <a:buNone/>
              <a:defRPr sz="1600">
                <a:solidFill>
                  <a:srgbClr val="998A8A"/>
                </a:solidFill>
              </a:defRPr>
            </a:lvl3pPr>
            <a:lvl4pPr indent="-228600" lvl="3" marL="1828800" algn="l">
              <a:lnSpc>
                <a:spcPct val="90000"/>
              </a:lnSpc>
              <a:spcBef>
                <a:spcPts val="400"/>
              </a:spcBef>
              <a:spcAft>
                <a:spcPts val="0"/>
              </a:spcAft>
              <a:buSzPts val="1400"/>
              <a:buNone/>
              <a:defRPr sz="1400">
                <a:solidFill>
                  <a:srgbClr val="998A8A"/>
                </a:solidFill>
              </a:defRPr>
            </a:lvl4pPr>
            <a:lvl5pPr indent="-228600" lvl="4" marL="2286000" algn="l">
              <a:lnSpc>
                <a:spcPct val="90000"/>
              </a:lnSpc>
              <a:spcBef>
                <a:spcPts val="400"/>
              </a:spcBef>
              <a:spcAft>
                <a:spcPts val="0"/>
              </a:spcAft>
              <a:buSzPts val="1400"/>
              <a:buNone/>
              <a:defRPr sz="1400">
                <a:solidFill>
                  <a:srgbClr val="998A8A"/>
                </a:solidFill>
              </a:defRPr>
            </a:lvl5pPr>
            <a:lvl6pPr indent="-228600" lvl="5" marL="2743200" algn="l">
              <a:lnSpc>
                <a:spcPct val="90000"/>
              </a:lnSpc>
              <a:spcBef>
                <a:spcPts val="400"/>
              </a:spcBef>
              <a:spcAft>
                <a:spcPts val="0"/>
              </a:spcAft>
              <a:buSzPts val="1400"/>
              <a:buNone/>
              <a:defRPr sz="1400">
                <a:solidFill>
                  <a:srgbClr val="998A8A"/>
                </a:solidFill>
              </a:defRPr>
            </a:lvl6pPr>
            <a:lvl7pPr indent="-228600" lvl="6" marL="3200400" algn="l">
              <a:lnSpc>
                <a:spcPct val="90000"/>
              </a:lnSpc>
              <a:spcBef>
                <a:spcPts val="400"/>
              </a:spcBef>
              <a:spcAft>
                <a:spcPts val="0"/>
              </a:spcAft>
              <a:buSzPts val="1400"/>
              <a:buNone/>
              <a:defRPr sz="1400">
                <a:solidFill>
                  <a:srgbClr val="998A8A"/>
                </a:solidFill>
              </a:defRPr>
            </a:lvl7pPr>
            <a:lvl8pPr indent="-228600" lvl="7" marL="3657600" algn="l">
              <a:lnSpc>
                <a:spcPct val="90000"/>
              </a:lnSpc>
              <a:spcBef>
                <a:spcPts val="400"/>
              </a:spcBef>
              <a:spcAft>
                <a:spcPts val="0"/>
              </a:spcAft>
              <a:buSzPts val="1400"/>
              <a:buNone/>
              <a:defRPr sz="1400">
                <a:solidFill>
                  <a:srgbClr val="998A8A"/>
                </a:solidFill>
              </a:defRPr>
            </a:lvl8pPr>
            <a:lvl9pPr indent="-228600" lvl="8" marL="4114800" algn="l">
              <a:lnSpc>
                <a:spcPct val="90000"/>
              </a:lnSpc>
              <a:spcBef>
                <a:spcPts val="400"/>
              </a:spcBef>
              <a:spcAft>
                <a:spcPts val="400"/>
              </a:spcAft>
              <a:buSzPts val="1400"/>
              <a:buNone/>
              <a:defRPr sz="1400">
                <a:solidFill>
                  <a:srgbClr val="998A8A"/>
                </a:solidFill>
              </a:defRPr>
            </a:lvl9pPr>
          </a:lstStyle>
          <a:p/>
        </p:txBody>
      </p:sp>
      <p:sp>
        <p:nvSpPr>
          <p:cNvPr id="49" name="Google Shape;49;p15"/>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5"/>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5"/>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2" name="Google Shape;52;p15"/>
          <p:cNvCxnSpPr/>
          <p:nvPr/>
        </p:nvCxnSpPr>
        <p:spPr>
          <a:xfrm>
            <a:off x="1207659" y="4343400"/>
            <a:ext cx="9875520" cy="0"/>
          </a:xfrm>
          <a:prstGeom prst="straightConnector1">
            <a:avLst/>
          </a:prstGeom>
          <a:noFill/>
          <a:ln cap="flat" cmpd="sng" w="9525">
            <a:solidFill>
              <a:srgbClr val="CD766C"/>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3" name="Shape 53"/>
        <p:cNvGrpSpPr/>
        <p:nvPr/>
      </p:nvGrpSpPr>
      <p:grpSpPr>
        <a:xfrm>
          <a:off x="0" y="0"/>
          <a:ext cx="0" cy="0"/>
          <a:chOff x="0" y="0"/>
          <a:chExt cx="0" cy="0"/>
        </a:xfrm>
      </p:grpSpPr>
      <p:sp>
        <p:nvSpPr>
          <p:cNvPr id="54" name="Google Shape;54;p16"/>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A0413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6"/>
          <p:cNvSpPr txBox="1"/>
          <p:nvPr>
            <p:ph idx="1" type="body"/>
          </p:nvPr>
        </p:nvSpPr>
        <p:spPr>
          <a:xfrm>
            <a:off x="1097280"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6" name="Google Shape;56;p16"/>
          <p:cNvSpPr txBox="1"/>
          <p:nvPr>
            <p:ph idx="2" type="body"/>
          </p:nvPr>
        </p:nvSpPr>
        <p:spPr>
          <a:xfrm>
            <a:off x="6217920" y="1845737"/>
            <a:ext cx="4937760" cy="4023359"/>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16"/>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6"/>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6"/>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17"/>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A0413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7"/>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3" name="Google Shape;63;p17"/>
          <p:cNvSpPr txBox="1"/>
          <p:nvPr>
            <p:ph idx="2" type="body"/>
          </p:nvPr>
        </p:nvSpPr>
        <p:spPr>
          <a:xfrm>
            <a:off x="1097280" y="2582334"/>
            <a:ext cx="4937760" cy="32867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17"/>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5" name="Google Shape;65;p17"/>
          <p:cNvSpPr txBox="1"/>
          <p:nvPr>
            <p:ph idx="4" type="body"/>
          </p:nvPr>
        </p:nvSpPr>
        <p:spPr>
          <a:xfrm>
            <a:off x="6217920" y="2582334"/>
            <a:ext cx="4937760" cy="32867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17"/>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7"/>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7"/>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9" name="Shape 69"/>
        <p:cNvGrpSpPr/>
        <p:nvPr/>
      </p:nvGrpSpPr>
      <p:grpSpPr>
        <a:xfrm>
          <a:off x="0" y="0"/>
          <a:ext cx="0" cy="0"/>
          <a:chOff x="0" y="0"/>
          <a:chExt cx="0" cy="0"/>
        </a:xfrm>
      </p:grpSpPr>
      <p:sp>
        <p:nvSpPr>
          <p:cNvPr id="70" name="Google Shape;70;p18"/>
          <p:cNvSpPr/>
          <p:nvPr/>
        </p:nvSpPr>
        <p:spPr>
          <a:xfrm>
            <a:off x="18"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8"/>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8"/>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8"/>
          <p:cNvSpPr txBox="1"/>
          <p:nvPr>
            <p:ph idx="1" type="body"/>
          </p:nvPr>
        </p:nvSpPr>
        <p:spPr>
          <a:xfrm>
            <a:off x="4613650" y="731520"/>
            <a:ext cx="6679191"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4" name="Google Shape;74;p18"/>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5" name="Google Shape;75;p18"/>
          <p:cNvSpPr txBox="1"/>
          <p:nvPr>
            <p:ph idx="10" type="dt"/>
          </p:nvPr>
        </p:nvSpPr>
        <p:spPr>
          <a:xfrm>
            <a:off x="465513" y="6459787"/>
            <a:ext cx="261851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8"/>
          <p:cNvSpPr txBox="1"/>
          <p:nvPr>
            <p:ph idx="11" type="ftr"/>
          </p:nvPr>
        </p:nvSpPr>
        <p:spPr>
          <a:xfrm>
            <a:off x="4800600" y="6459787"/>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8"/>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50" u="none" cap="none" strike="noStrike">
                <a:solidFill>
                  <a:schemeClr val="dk2"/>
                </a:solidFill>
                <a:latin typeface="Calibri"/>
                <a:ea typeface="Calibri"/>
                <a:cs typeface="Calibri"/>
                <a:sym typeface="Calibri"/>
              </a:defRPr>
            </a:lvl1pPr>
            <a:lvl2pPr indent="0" lvl="1" marL="0" algn="r">
              <a:spcBef>
                <a:spcPts val="0"/>
              </a:spcBef>
              <a:buNone/>
              <a:defRPr b="0" i="0" sz="1050" u="none" cap="none" strike="noStrike">
                <a:solidFill>
                  <a:schemeClr val="dk2"/>
                </a:solidFill>
                <a:latin typeface="Calibri"/>
                <a:ea typeface="Calibri"/>
                <a:cs typeface="Calibri"/>
                <a:sym typeface="Calibri"/>
              </a:defRPr>
            </a:lvl2pPr>
            <a:lvl3pPr indent="0" lvl="2" marL="0" algn="r">
              <a:spcBef>
                <a:spcPts val="0"/>
              </a:spcBef>
              <a:buNone/>
              <a:defRPr b="0" i="0" sz="1050" u="none" cap="none" strike="noStrike">
                <a:solidFill>
                  <a:schemeClr val="dk2"/>
                </a:solidFill>
                <a:latin typeface="Calibri"/>
                <a:ea typeface="Calibri"/>
                <a:cs typeface="Calibri"/>
                <a:sym typeface="Calibri"/>
              </a:defRPr>
            </a:lvl3pPr>
            <a:lvl4pPr indent="0" lvl="3" marL="0" algn="r">
              <a:spcBef>
                <a:spcPts val="0"/>
              </a:spcBef>
              <a:buNone/>
              <a:defRPr b="0" i="0" sz="1050" u="none" cap="none" strike="noStrike">
                <a:solidFill>
                  <a:schemeClr val="dk2"/>
                </a:solidFill>
                <a:latin typeface="Calibri"/>
                <a:ea typeface="Calibri"/>
                <a:cs typeface="Calibri"/>
                <a:sym typeface="Calibri"/>
              </a:defRPr>
            </a:lvl4pPr>
            <a:lvl5pPr indent="0" lvl="4" marL="0" algn="r">
              <a:spcBef>
                <a:spcPts val="0"/>
              </a:spcBef>
              <a:buNone/>
              <a:defRPr b="0" i="0" sz="1050" u="none" cap="none" strike="noStrike">
                <a:solidFill>
                  <a:schemeClr val="dk2"/>
                </a:solidFill>
                <a:latin typeface="Calibri"/>
                <a:ea typeface="Calibri"/>
                <a:cs typeface="Calibri"/>
                <a:sym typeface="Calibri"/>
              </a:defRPr>
            </a:lvl5pPr>
            <a:lvl6pPr indent="0" lvl="5" marL="0" algn="r">
              <a:spcBef>
                <a:spcPts val="0"/>
              </a:spcBef>
              <a:buNone/>
              <a:defRPr b="0" i="0" sz="1050" u="none" cap="none" strike="noStrike">
                <a:solidFill>
                  <a:schemeClr val="dk2"/>
                </a:solidFill>
                <a:latin typeface="Calibri"/>
                <a:ea typeface="Calibri"/>
                <a:cs typeface="Calibri"/>
                <a:sym typeface="Calibri"/>
              </a:defRPr>
            </a:lvl6pPr>
            <a:lvl7pPr indent="0" lvl="6" marL="0" algn="r">
              <a:spcBef>
                <a:spcPts val="0"/>
              </a:spcBef>
              <a:buNone/>
              <a:defRPr b="0" i="0" sz="1050" u="none" cap="none" strike="noStrike">
                <a:solidFill>
                  <a:schemeClr val="dk2"/>
                </a:solidFill>
                <a:latin typeface="Calibri"/>
                <a:ea typeface="Calibri"/>
                <a:cs typeface="Calibri"/>
                <a:sym typeface="Calibri"/>
              </a:defRPr>
            </a:lvl7pPr>
            <a:lvl8pPr indent="0" lvl="7" marL="0" algn="r">
              <a:spcBef>
                <a:spcPts val="0"/>
              </a:spcBef>
              <a:buNone/>
              <a:defRPr b="0" i="0" sz="1050" u="none" cap="none" strike="noStrike">
                <a:solidFill>
                  <a:schemeClr val="dk2"/>
                </a:solidFill>
                <a:latin typeface="Calibri"/>
                <a:ea typeface="Calibri"/>
                <a:cs typeface="Calibri"/>
                <a:sym typeface="Calibri"/>
              </a:defRPr>
            </a:lvl8pPr>
            <a:lvl9pPr indent="0" lvl="8" marL="0" algn="r">
              <a:spcBef>
                <a:spcPts val="0"/>
              </a:spcBef>
              <a:buNone/>
              <a:defRPr b="0" i="0" sz="105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19"/>
          <p:cNvSpPr/>
          <p:nvPr/>
        </p:nvSpPr>
        <p:spPr>
          <a:xfrm>
            <a:off x="1"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9"/>
          <p:cNvSpPr/>
          <p:nvPr/>
        </p:nvSpPr>
        <p:spPr>
          <a:xfrm>
            <a:off x="17"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9"/>
          <p:cNvSpPr txBox="1"/>
          <p:nvPr>
            <p:ph type="title"/>
          </p:nvPr>
        </p:nvSpPr>
        <p:spPr>
          <a:xfrm>
            <a:off x="1097280" y="5074920"/>
            <a:ext cx="10119360"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2" name="Google Shape;82;p19"/>
          <p:cNvPicPr preferRelativeResize="0"/>
          <p:nvPr>
            <p:ph idx="2" type="pic"/>
          </p:nvPr>
        </p:nvPicPr>
        <p:blipFill/>
        <p:spPr>
          <a:xfrm>
            <a:off x="17" y="0"/>
            <a:ext cx="12191985" cy="4915076"/>
          </a:xfrm>
          <a:prstGeom prst="rect">
            <a:avLst/>
          </a:prstGeom>
          <a:blipFill rotWithShape="1">
            <a:blip r:embed="rId2">
              <a:alphaModFix/>
            </a:blip>
            <a:stretch>
              <a:fillRect b="0" l="0" r="0" t="0"/>
            </a:stretch>
          </a:blipFill>
          <a:ln>
            <a:noFill/>
          </a:ln>
        </p:spPr>
      </p:pic>
      <p:sp>
        <p:nvSpPr>
          <p:cNvPr id="83" name="Google Shape;83;p19"/>
          <p:cNvSpPr txBox="1"/>
          <p:nvPr>
            <p:ph idx="1" type="body"/>
          </p:nvPr>
        </p:nvSpPr>
        <p:spPr>
          <a:xfrm>
            <a:off x="1097279" y="5907024"/>
            <a:ext cx="10119360"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19"/>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9"/>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9"/>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p:nvPr/>
        </p:nvSpPr>
        <p:spPr>
          <a:xfrm>
            <a:off x="1" y="6400800"/>
            <a:ext cx="12192001"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0"/>
          <p:cNvSpPr/>
          <p:nvPr/>
        </p:nvSpPr>
        <p:spPr>
          <a:xfrm>
            <a:off x="1" y="6334316"/>
            <a:ext cx="12192001" cy="659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0"/>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A04137"/>
              </a:buClr>
              <a:buSzPts val="4800"/>
              <a:buFont typeface="Calibri"/>
              <a:buNone/>
              <a:defRPr b="0" i="0" sz="4800" u="none" cap="none" strike="noStrike">
                <a:solidFill>
                  <a:srgbClr val="A04137"/>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0"/>
          <p:cNvSpPr txBox="1"/>
          <p:nvPr>
            <p:ph idx="1" type="body"/>
          </p:nvPr>
        </p:nvSpPr>
        <p:spPr>
          <a:xfrm>
            <a:off x="1097279" y="1845734"/>
            <a:ext cx="10058401"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A04137"/>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A04137"/>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A04137"/>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A04137"/>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A04137"/>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A04137"/>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A04137"/>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A04137"/>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A04137"/>
                </a:solidFill>
                <a:latin typeface="Calibri"/>
                <a:ea typeface="Calibri"/>
                <a:cs typeface="Calibri"/>
                <a:sym typeface="Calibri"/>
              </a:defRPr>
            </a:lvl9pPr>
          </a:lstStyle>
          <a:p/>
        </p:txBody>
      </p:sp>
      <p:sp>
        <p:nvSpPr>
          <p:cNvPr id="14" name="Google Shape;14;p10"/>
          <p:cNvSpPr txBox="1"/>
          <p:nvPr>
            <p:ph idx="10" type="dt"/>
          </p:nvPr>
        </p:nvSpPr>
        <p:spPr>
          <a:xfrm>
            <a:off x="1097282" y="6459787"/>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0"/>
          <p:cNvSpPr txBox="1"/>
          <p:nvPr>
            <p:ph idx="11" type="ftr"/>
          </p:nvPr>
        </p:nvSpPr>
        <p:spPr>
          <a:xfrm>
            <a:off x="3686186" y="6459787"/>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0"/>
          <p:cNvSpPr txBox="1"/>
          <p:nvPr>
            <p:ph idx="12" type="sldNum"/>
          </p:nvPr>
        </p:nvSpPr>
        <p:spPr>
          <a:xfrm>
            <a:off x="9900460" y="6459787"/>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10"/>
          <p:cNvCxnSpPr/>
          <p:nvPr/>
        </p:nvCxnSpPr>
        <p:spPr>
          <a:xfrm>
            <a:off x="1193532" y="1737845"/>
            <a:ext cx="9966960" cy="0"/>
          </a:xfrm>
          <a:prstGeom prst="straightConnector1">
            <a:avLst/>
          </a:prstGeom>
          <a:noFill/>
          <a:ln cap="flat" cmpd="sng" w="9525">
            <a:solidFill>
              <a:srgbClr val="CD766C"/>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2.jpg"/><Relationship Id="rId5"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16.jpg"/><Relationship Id="rId5"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6.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24.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4.jpg"/><Relationship Id="rId5"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1"/>
        </a:solidFill>
      </p:bgPr>
    </p:bg>
    <p:spTree>
      <p:nvGrpSpPr>
        <p:cNvPr id="105" name="Shape 105"/>
        <p:cNvGrpSpPr/>
        <p:nvPr/>
      </p:nvGrpSpPr>
      <p:grpSpPr>
        <a:xfrm>
          <a:off x="0" y="0"/>
          <a:ext cx="0" cy="0"/>
          <a:chOff x="0" y="0"/>
          <a:chExt cx="0" cy="0"/>
        </a:xfrm>
      </p:grpSpPr>
      <p:pic>
        <p:nvPicPr>
          <p:cNvPr id="106" name="Google Shape;106;p1"/>
          <p:cNvPicPr preferRelativeResize="0"/>
          <p:nvPr/>
        </p:nvPicPr>
        <p:blipFill rotWithShape="1">
          <a:blip r:embed="rId3">
            <a:alphaModFix/>
          </a:blip>
          <a:srcRect b="0" l="0" r="0" t="0"/>
          <a:stretch/>
        </p:blipFill>
        <p:spPr>
          <a:xfrm>
            <a:off x="5286308" y="1785321"/>
            <a:ext cx="6272244" cy="1909427"/>
          </a:xfrm>
          <a:prstGeom prst="rect">
            <a:avLst/>
          </a:prstGeom>
          <a:noFill/>
          <a:ln>
            <a:noFill/>
          </a:ln>
        </p:spPr>
      </p:pic>
      <p:sp>
        <p:nvSpPr>
          <p:cNvPr id="107" name="Google Shape;107;p1"/>
          <p:cNvSpPr/>
          <p:nvPr/>
        </p:nvSpPr>
        <p:spPr>
          <a:xfrm>
            <a:off x="633448" y="5581695"/>
            <a:ext cx="10734768" cy="45719"/>
          </a:xfrm>
          <a:prstGeom prst="rect">
            <a:avLst/>
          </a:prstGeom>
          <a:solidFill>
            <a:srgbClr val="FEFB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1"/>
          <p:cNvSpPr/>
          <p:nvPr/>
        </p:nvSpPr>
        <p:spPr>
          <a:xfrm>
            <a:off x="0" y="6334316"/>
            <a:ext cx="12192000" cy="523684"/>
          </a:xfrm>
          <a:prstGeom prst="rect">
            <a:avLst/>
          </a:prstGeom>
          <a:solidFill>
            <a:schemeClr val="dk2"/>
          </a:solidFill>
          <a:ln cap="flat" cmpd="sng" w="15875">
            <a:solidFill>
              <a:srgbClr val="638E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1"/>
          <p:cNvSpPr txBox="1"/>
          <p:nvPr/>
        </p:nvSpPr>
        <p:spPr>
          <a:xfrm>
            <a:off x="519128" y="2485609"/>
            <a:ext cx="4495718"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chemeClr val="dk1"/>
                </a:solidFill>
                <a:latin typeface="Calibri"/>
                <a:ea typeface="Calibri"/>
                <a:cs typeface="Calibri"/>
                <a:sym typeface="Calibri"/>
              </a:rPr>
              <a:t>Tony Hillery </a:t>
            </a:r>
            <a:endParaRPr/>
          </a:p>
          <a:p>
            <a:pPr indent="0" lvl="0" marL="0" marR="0" rtl="0" algn="ctr">
              <a:spcBef>
                <a:spcPts val="0"/>
              </a:spcBef>
              <a:spcAft>
                <a:spcPts val="0"/>
              </a:spcAft>
              <a:buNone/>
            </a:pPr>
            <a:r>
              <a:rPr b="1" i="0" lang="en-US" sz="4000" u="none" cap="none" strike="noStrike">
                <a:solidFill>
                  <a:schemeClr val="dk1"/>
                </a:solidFill>
                <a:latin typeface="Calibri"/>
                <a:ea typeface="Calibri"/>
                <a:cs typeface="Calibri"/>
                <a:sym typeface="Calibri"/>
              </a:rPr>
              <a:t>Founder &amp; CEO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2e7ecabeace_0_5"/>
          <p:cNvPicPr preferRelativeResize="0"/>
          <p:nvPr/>
        </p:nvPicPr>
        <p:blipFill rotWithShape="1">
          <a:blip r:embed="rId3">
            <a:alphaModFix/>
          </a:blip>
          <a:srcRect b="0" l="0" r="0" t="22857"/>
          <a:stretch/>
        </p:blipFill>
        <p:spPr>
          <a:xfrm>
            <a:off x="6858000" y="1840150"/>
            <a:ext cx="4253549" cy="4375076"/>
          </a:xfrm>
          <a:prstGeom prst="rect">
            <a:avLst/>
          </a:prstGeom>
          <a:noFill/>
          <a:ln>
            <a:noFill/>
          </a:ln>
        </p:spPr>
      </p:pic>
      <p:pic>
        <p:nvPicPr>
          <p:cNvPr id="177" name="Google Shape;177;g2e7ecabeace_0_5"/>
          <p:cNvPicPr preferRelativeResize="0"/>
          <p:nvPr/>
        </p:nvPicPr>
        <p:blipFill rotWithShape="1">
          <a:blip r:embed="rId4">
            <a:alphaModFix/>
          </a:blip>
          <a:srcRect b="10306" l="0" r="5917" t="20846"/>
          <a:stretch/>
        </p:blipFill>
        <p:spPr>
          <a:xfrm>
            <a:off x="773963" y="1840150"/>
            <a:ext cx="4464727" cy="2091575"/>
          </a:xfrm>
          <a:prstGeom prst="rect">
            <a:avLst/>
          </a:prstGeom>
          <a:noFill/>
          <a:ln>
            <a:noFill/>
          </a:ln>
        </p:spPr>
      </p:pic>
      <p:pic>
        <p:nvPicPr>
          <p:cNvPr id="178" name="Google Shape;178;g2e7ecabeace_0_5"/>
          <p:cNvPicPr preferRelativeResize="0"/>
          <p:nvPr/>
        </p:nvPicPr>
        <p:blipFill rotWithShape="1">
          <a:blip r:embed="rId5">
            <a:alphaModFix/>
          </a:blip>
          <a:srcRect b="9872" l="0" r="0" t="31362"/>
          <a:stretch/>
        </p:blipFill>
        <p:spPr>
          <a:xfrm>
            <a:off x="633563" y="4123651"/>
            <a:ext cx="4745549" cy="2091575"/>
          </a:xfrm>
          <a:prstGeom prst="rect">
            <a:avLst/>
          </a:prstGeom>
          <a:noFill/>
          <a:ln>
            <a:noFill/>
          </a:ln>
        </p:spPr>
      </p:pic>
      <p:sp>
        <p:nvSpPr>
          <p:cNvPr id="179" name="Google Shape;179;g2e7ecabeace_0_5"/>
          <p:cNvSpPr txBox="1"/>
          <p:nvPr/>
        </p:nvSpPr>
        <p:spPr>
          <a:xfrm>
            <a:off x="867000" y="1045775"/>
            <a:ext cx="10458000" cy="6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900">
                <a:solidFill>
                  <a:srgbClr val="A04137"/>
                </a:solidFill>
                <a:latin typeface="Calibri"/>
                <a:ea typeface="Calibri"/>
                <a:cs typeface="Calibri"/>
                <a:sym typeface="Calibri"/>
              </a:rPr>
              <a:t>Sharing his story of Harlem Grown to the kids at BGC Westminster.</a:t>
            </a:r>
            <a:endParaRPr sz="2900">
              <a:solidFill>
                <a:srgbClr val="A04137"/>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g2e7ecabeace_0_10"/>
          <p:cNvPicPr preferRelativeResize="0"/>
          <p:nvPr/>
        </p:nvPicPr>
        <p:blipFill>
          <a:blip r:embed="rId3">
            <a:alphaModFix/>
          </a:blip>
          <a:stretch>
            <a:fillRect/>
          </a:stretch>
        </p:blipFill>
        <p:spPr>
          <a:xfrm>
            <a:off x="232850" y="833955"/>
            <a:ext cx="3611846" cy="4815795"/>
          </a:xfrm>
          <a:prstGeom prst="rect">
            <a:avLst/>
          </a:prstGeom>
          <a:noFill/>
          <a:ln>
            <a:noFill/>
          </a:ln>
        </p:spPr>
      </p:pic>
      <p:pic>
        <p:nvPicPr>
          <p:cNvPr id="186" name="Google Shape;186;g2e7ecabeace_0_10"/>
          <p:cNvPicPr preferRelativeResize="0"/>
          <p:nvPr/>
        </p:nvPicPr>
        <p:blipFill>
          <a:blip r:embed="rId4">
            <a:alphaModFix/>
          </a:blip>
          <a:stretch>
            <a:fillRect/>
          </a:stretch>
        </p:blipFill>
        <p:spPr>
          <a:xfrm>
            <a:off x="8263671" y="833955"/>
            <a:ext cx="3611846" cy="4815795"/>
          </a:xfrm>
          <a:prstGeom prst="rect">
            <a:avLst/>
          </a:prstGeom>
          <a:noFill/>
          <a:ln>
            <a:noFill/>
          </a:ln>
        </p:spPr>
      </p:pic>
      <p:pic>
        <p:nvPicPr>
          <p:cNvPr id="187" name="Google Shape;187;g2e7ecabeace_0_10"/>
          <p:cNvPicPr preferRelativeResize="0"/>
          <p:nvPr/>
        </p:nvPicPr>
        <p:blipFill>
          <a:blip r:embed="rId5">
            <a:alphaModFix/>
          </a:blip>
          <a:stretch>
            <a:fillRect/>
          </a:stretch>
        </p:blipFill>
        <p:spPr>
          <a:xfrm>
            <a:off x="3889918" y="874180"/>
            <a:ext cx="4328535" cy="3246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2e7ecabeace_0_29"/>
          <p:cNvPicPr preferRelativeResize="0"/>
          <p:nvPr/>
        </p:nvPicPr>
        <p:blipFill>
          <a:blip r:embed="rId3">
            <a:alphaModFix/>
          </a:blip>
          <a:stretch>
            <a:fillRect/>
          </a:stretch>
        </p:blipFill>
        <p:spPr>
          <a:xfrm>
            <a:off x="60325" y="1427900"/>
            <a:ext cx="5449001" cy="4086751"/>
          </a:xfrm>
          <a:prstGeom prst="rect">
            <a:avLst/>
          </a:prstGeom>
          <a:noFill/>
          <a:ln>
            <a:noFill/>
          </a:ln>
        </p:spPr>
      </p:pic>
      <p:pic>
        <p:nvPicPr>
          <p:cNvPr id="194" name="Google Shape;194;g2e7ecabeace_0_29"/>
          <p:cNvPicPr preferRelativeResize="0"/>
          <p:nvPr/>
        </p:nvPicPr>
        <p:blipFill>
          <a:blip r:embed="rId4">
            <a:alphaModFix/>
          </a:blip>
          <a:stretch>
            <a:fillRect/>
          </a:stretch>
        </p:blipFill>
        <p:spPr>
          <a:xfrm>
            <a:off x="5661726" y="793730"/>
            <a:ext cx="6367800" cy="4775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1"/>
        </a:solidFill>
      </p:bgPr>
    </p:bg>
    <p:spTree>
      <p:nvGrpSpPr>
        <p:cNvPr id="198" name="Shape 198"/>
        <p:cNvGrpSpPr/>
        <p:nvPr/>
      </p:nvGrpSpPr>
      <p:grpSpPr>
        <a:xfrm>
          <a:off x="0" y="0"/>
          <a:ext cx="0" cy="0"/>
          <a:chOff x="0" y="0"/>
          <a:chExt cx="0" cy="0"/>
        </a:xfrm>
      </p:grpSpPr>
      <p:sp>
        <p:nvSpPr>
          <p:cNvPr id="199" name="Google Shape;199;p8"/>
          <p:cNvSpPr/>
          <p:nvPr/>
        </p:nvSpPr>
        <p:spPr>
          <a:xfrm>
            <a:off x="0" y="6334316"/>
            <a:ext cx="12192000" cy="523684"/>
          </a:xfrm>
          <a:prstGeom prst="rect">
            <a:avLst/>
          </a:prstGeom>
          <a:solidFill>
            <a:schemeClr val="dk2"/>
          </a:solidFill>
          <a:ln cap="flat" cmpd="sng" w="15875">
            <a:solidFill>
              <a:srgbClr val="638E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00" name="Google Shape;200;p8"/>
          <p:cNvPicPr preferRelativeResize="0"/>
          <p:nvPr/>
        </p:nvPicPr>
        <p:blipFill rotWithShape="1">
          <a:blip r:embed="rId3">
            <a:alphaModFix/>
          </a:blip>
          <a:srcRect b="0" l="0" r="0" t="0"/>
          <a:stretch/>
        </p:blipFill>
        <p:spPr>
          <a:xfrm>
            <a:off x="10746724" y="87312"/>
            <a:ext cx="1302063" cy="398585"/>
          </a:xfrm>
          <a:prstGeom prst="rect">
            <a:avLst/>
          </a:prstGeom>
          <a:noFill/>
          <a:ln>
            <a:noFill/>
          </a:ln>
        </p:spPr>
      </p:pic>
      <p:sp>
        <p:nvSpPr>
          <p:cNvPr id="201" name="Google Shape;201;p8"/>
          <p:cNvSpPr/>
          <p:nvPr/>
        </p:nvSpPr>
        <p:spPr>
          <a:xfrm>
            <a:off x="1097280" y="1600200"/>
            <a:ext cx="10089833" cy="221058"/>
          </a:xfrm>
          <a:prstGeom prst="rect">
            <a:avLst/>
          </a:prstGeom>
          <a:solidFill>
            <a:srgbClr val="FFF7E1"/>
          </a:solidFill>
          <a:ln cap="flat" cmpd="sng" w="15875">
            <a:solidFill>
              <a:srgbClr val="FEFB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Diagram, text&#10;&#10;Description automatically generated" id="202" name="Google Shape;202;p8"/>
          <p:cNvPicPr preferRelativeResize="0"/>
          <p:nvPr/>
        </p:nvPicPr>
        <p:blipFill rotWithShape="1">
          <a:blip r:embed="rId4">
            <a:alphaModFix/>
          </a:blip>
          <a:srcRect b="1965" l="12560" r="5453" t="13430"/>
          <a:stretch/>
        </p:blipFill>
        <p:spPr>
          <a:xfrm>
            <a:off x="2174254" y="1354145"/>
            <a:ext cx="8186249" cy="4852706"/>
          </a:xfrm>
          <a:prstGeom prst="rect">
            <a:avLst/>
          </a:prstGeom>
          <a:solidFill>
            <a:srgbClr val="FFF7E1"/>
          </a:solidFill>
          <a:ln>
            <a:noFill/>
          </a:ln>
        </p:spPr>
      </p:pic>
      <p:sp>
        <p:nvSpPr>
          <p:cNvPr id="203" name="Google Shape;203;p8"/>
          <p:cNvSpPr txBox="1"/>
          <p:nvPr/>
        </p:nvSpPr>
        <p:spPr>
          <a:xfrm>
            <a:off x="869156" y="615496"/>
            <a:ext cx="10453687" cy="729177"/>
          </a:xfrm>
          <a:prstGeom prst="rect">
            <a:avLst/>
          </a:prstGeom>
          <a:noFill/>
          <a:ln>
            <a:noFill/>
          </a:ln>
        </p:spPr>
        <p:txBody>
          <a:bodyPr anchorCtr="0" anchor="b" bIns="45700" lIns="91425" spcFirstLastPara="1" rIns="91425" wrap="square" tIns="45700">
            <a:normAutofit/>
          </a:bodyPr>
          <a:lstStyle/>
          <a:p>
            <a:pPr indent="0" lvl="0" marL="0" marR="0" rtl="0" algn="ctr">
              <a:lnSpc>
                <a:spcPct val="85000"/>
              </a:lnSpc>
              <a:spcBef>
                <a:spcPts val="0"/>
              </a:spcBef>
              <a:spcAft>
                <a:spcPts val="0"/>
              </a:spcAft>
              <a:buClr>
                <a:srgbClr val="59251F"/>
              </a:buClr>
              <a:buSzPts val="4800"/>
              <a:buFont typeface="Calibri"/>
              <a:buNone/>
            </a:pPr>
            <a:r>
              <a:rPr b="0" i="0" lang="en-US" sz="4800" u="none" cap="none" strike="noStrike">
                <a:solidFill>
                  <a:srgbClr val="59251F"/>
                </a:solidFill>
                <a:latin typeface="Calibri"/>
                <a:ea typeface="Calibri"/>
                <a:cs typeface="Calibri"/>
                <a:sym typeface="Calibri"/>
              </a:rPr>
              <a:t>Program Objectives &amp; Participant Journey</a:t>
            </a:r>
            <a:endParaRPr b="0" i="0" sz="4800" u="none" cap="none" strike="noStrike">
              <a:solidFill>
                <a:srgbClr val="59251F"/>
              </a:solidFill>
              <a:latin typeface="Calibri"/>
              <a:ea typeface="Calibri"/>
              <a:cs typeface="Calibri"/>
              <a:sym typeface="Calibri"/>
            </a:endParaRPr>
          </a:p>
        </p:txBody>
      </p:sp>
      <p:sp>
        <p:nvSpPr>
          <p:cNvPr id="204" name="Google Shape;204;p8"/>
          <p:cNvSpPr txBox="1"/>
          <p:nvPr>
            <p:ph idx="12" type="sldNum"/>
          </p:nvPr>
        </p:nvSpPr>
        <p:spPr>
          <a:xfrm>
            <a:off x="10877108" y="644905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1"/>
        </a:solidFill>
      </p:bgPr>
    </p:bg>
    <p:spTree>
      <p:nvGrpSpPr>
        <p:cNvPr id="209" name="Shape 209"/>
        <p:cNvGrpSpPr/>
        <p:nvPr/>
      </p:nvGrpSpPr>
      <p:grpSpPr>
        <a:xfrm>
          <a:off x="0" y="0"/>
          <a:ext cx="0" cy="0"/>
          <a:chOff x="0" y="0"/>
          <a:chExt cx="0" cy="0"/>
        </a:xfrm>
      </p:grpSpPr>
      <p:pic>
        <p:nvPicPr>
          <p:cNvPr id="210" name="Google Shape;210;p9"/>
          <p:cNvPicPr preferRelativeResize="0"/>
          <p:nvPr/>
        </p:nvPicPr>
        <p:blipFill rotWithShape="1">
          <a:blip r:embed="rId3">
            <a:alphaModFix/>
          </a:blip>
          <a:srcRect b="0" l="0" r="0" t="0"/>
          <a:stretch/>
        </p:blipFill>
        <p:spPr>
          <a:xfrm>
            <a:off x="10746724" y="87312"/>
            <a:ext cx="1302063" cy="398585"/>
          </a:xfrm>
          <a:prstGeom prst="rect">
            <a:avLst/>
          </a:prstGeom>
          <a:noFill/>
          <a:ln>
            <a:noFill/>
          </a:ln>
        </p:spPr>
      </p:pic>
      <p:pic>
        <p:nvPicPr>
          <p:cNvPr descr="A collage of people&#10;&#10;Description automatically generated with low confidence" id="211" name="Google Shape;211;p9"/>
          <p:cNvPicPr preferRelativeResize="0"/>
          <p:nvPr/>
        </p:nvPicPr>
        <p:blipFill rotWithShape="1">
          <a:blip r:embed="rId4">
            <a:alphaModFix/>
          </a:blip>
          <a:srcRect b="3386" l="1583" r="1433" t="3121"/>
          <a:stretch/>
        </p:blipFill>
        <p:spPr>
          <a:xfrm>
            <a:off x="1143000" y="731521"/>
            <a:ext cx="9921240" cy="5379720"/>
          </a:xfrm>
          <a:prstGeom prst="rect">
            <a:avLst/>
          </a:prstGeom>
          <a:noFill/>
          <a:ln>
            <a:noFill/>
          </a:ln>
        </p:spPr>
      </p:pic>
      <p:sp>
        <p:nvSpPr>
          <p:cNvPr id="212" name="Google Shape;212;p9"/>
          <p:cNvSpPr/>
          <p:nvPr/>
        </p:nvSpPr>
        <p:spPr>
          <a:xfrm>
            <a:off x="0" y="6334316"/>
            <a:ext cx="12192000" cy="523684"/>
          </a:xfrm>
          <a:prstGeom prst="rect">
            <a:avLst/>
          </a:prstGeom>
          <a:solidFill>
            <a:schemeClr val="dk2"/>
          </a:solidFill>
          <a:ln cap="flat" cmpd="sng" w="15875">
            <a:solidFill>
              <a:srgbClr val="638E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3" name="Google Shape;213;p9"/>
          <p:cNvSpPr txBox="1"/>
          <p:nvPr>
            <p:ph idx="12" type="sldNum"/>
          </p:nvPr>
        </p:nvSpPr>
        <p:spPr>
          <a:xfrm>
            <a:off x="10877108" y="644905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3" name="Shape 113"/>
        <p:cNvGrpSpPr/>
        <p:nvPr/>
      </p:nvGrpSpPr>
      <p:grpSpPr>
        <a:xfrm>
          <a:off x="0" y="0"/>
          <a:ext cx="0" cy="0"/>
          <a:chOff x="0" y="0"/>
          <a:chExt cx="0" cy="0"/>
        </a:xfrm>
      </p:grpSpPr>
      <p:pic>
        <p:nvPicPr>
          <p:cNvPr descr="A person standing in front of a storefront&#10;&#10;Description automatically generated with medium confidence" id="114" name="Google Shape;114;p2"/>
          <p:cNvPicPr preferRelativeResize="0"/>
          <p:nvPr/>
        </p:nvPicPr>
        <p:blipFill rotWithShape="1">
          <a:blip r:embed="rId3">
            <a:alphaModFix/>
          </a:blip>
          <a:srcRect b="14012" l="0" r="-3" t="134"/>
          <a:stretch/>
        </p:blipFill>
        <p:spPr>
          <a:xfrm>
            <a:off x="5622233" y="10"/>
            <a:ext cx="6569769" cy="3750724"/>
          </a:xfrm>
          <a:custGeom>
            <a:rect b="b" l="l" r="r" t="t"/>
            <a:pathLst>
              <a:path extrusionOk="0" h="3750734" w="6569769">
                <a:moveTo>
                  <a:pt x="1738471" y="0"/>
                </a:moveTo>
                <a:lnTo>
                  <a:pt x="6569769" y="0"/>
                </a:lnTo>
                <a:lnTo>
                  <a:pt x="6569769" y="3750734"/>
                </a:lnTo>
                <a:lnTo>
                  <a:pt x="0" y="3750734"/>
                </a:lnTo>
                <a:close/>
              </a:path>
            </a:pathLst>
          </a:custGeom>
          <a:noFill/>
          <a:ln>
            <a:noFill/>
          </a:ln>
        </p:spPr>
      </p:pic>
      <p:pic>
        <p:nvPicPr>
          <p:cNvPr descr="A picture containing text, building, outdoor, street&#10;&#10;Description automatically generated" id="115" name="Google Shape;115;p2"/>
          <p:cNvPicPr preferRelativeResize="0"/>
          <p:nvPr/>
        </p:nvPicPr>
        <p:blipFill rotWithShape="1">
          <a:blip r:embed="rId4">
            <a:alphaModFix/>
          </a:blip>
          <a:srcRect b="12792" l="0" r="0" t="21288"/>
          <a:stretch/>
        </p:blipFill>
        <p:spPr>
          <a:xfrm>
            <a:off x="4182011" y="3887894"/>
            <a:ext cx="8009991" cy="2970106"/>
          </a:xfrm>
          <a:custGeom>
            <a:rect b="b" l="l" r="r" t="t"/>
            <a:pathLst>
              <a:path extrusionOk="0" h="2970106" w="8009991">
                <a:moveTo>
                  <a:pt x="1376648" y="0"/>
                </a:moveTo>
                <a:lnTo>
                  <a:pt x="8009991" y="0"/>
                </a:lnTo>
                <a:lnTo>
                  <a:pt x="8009991" y="2970106"/>
                </a:lnTo>
                <a:lnTo>
                  <a:pt x="0" y="2970106"/>
                </a:lnTo>
                <a:close/>
              </a:path>
            </a:pathLst>
          </a:custGeom>
          <a:noFill/>
          <a:ln>
            <a:noFill/>
          </a:ln>
        </p:spPr>
      </p:pic>
      <p:pic>
        <p:nvPicPr>
          <p:cNvPr id="116" name="Google Shape;116;p2"/>
          <p:cNvPicPr preferRelativeResize="0"/>
          <p:nvPr/>
        </p:nvPicPr>
        <p:blipFill rotWithShape="1">
          <a:blip r:embed="rId5">
            <a:alphaModFix/>
          </a:blip>
          <a:srcRect b="-2267" l="5735" r="-5735" t="-121"/>
          <a:stretch/>
        </p:blipFill>
        <p:spPr>
          <a:xfrm rot="326063">
            <a:off x="732974" y="-177460"/>
            <a:ext cx="4156284" cy="7212922"/>
          </a:xfrm>
          <a:custGeom>
            <a:rect b="b" l="l" r="r" t="t"/>
            <a:pathLst>
              <a:path extrusionOk="0" h="6858000" w="7503111">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ln>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0" name="Shape 120"/>
        <p:cNvGrpSpPr/>
        <p:nvPr/>
      </p:nvGrpSpPr>
      <p:grpSpPr>
        <a:xfrm>
          <a:off x="0" y="0"/>
          <a:ext cx="0" cy="0"/>
          <a:chOff x="0" y="0"/>
          <a:chExt cx="0" cy="0"/>
        </a:xfrm>
      </p:grpSpPr>
      <p:sp>
        <p:nvSpPr>
          <p:cNvPr id="121" name="Google Shape;121;p3"/>
          <p:cNvSpPr txBox="1"/>
          <p:nvPr/>
        </p:nvSpPr>
        <p:spPr>
          <a:xfrm>
            <a:off x="1038225" y="2989131"/>
            <a:ext cx="10115550"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59251F"/>
                </a:solidFill>
                <a:latin typeface="Calibri"/>
                <a:ea typeface="Calibri"/>
                <a:cs typeface="Calibri"/>
                <a:sym typeface="Calibri"/>
              </a:rPr>
              <a:t>Harlem Grown’s mission is to inspire youth to lead healthy and ambitious lives through mentorship and hands-on education in urban farming, sustainability, and nutrition.</a:t>
            </a:r>
            <a:endParaRPr/>
          </a:p>
        </p:txBody>
      </p:sp>
      <p:pic>
        <p:nvPicPr>
          <p:cNvPr id="122" name="Google Shape;122;p3"/>
          <p:cNvPicPr preferRelativeResize="0"/>
          <p:nvPr/>
        </p:nvPicPr>
        <p:blipFill rotWithShape="1">
          <a:blip r:embed="rId3">
            <a:alphaModFix/>
          </a:blip>
          <a:srcRect b="0" l="0" r="0" t="0"/>
          <a:stretch/>
        </p:blipFill>
        <p:spPr>
          <a:xfrm>
            <a:off x="2743134" y="285868"/>
            <a:ext cx="6272244" cy="19094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e5cff365fc_0_6"/>
          <p:cNvSpPr txBox="1"/>
          <p:nvPr>
            <p:ph type="title"/>
          </p:nvPr>
        </p:nvSpPr>
        <p:spPr>
          <a:xfrm>
            <a:off x="1097280" y="286605"/>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Learning Objectives</a:t>
            </a:r>
            <a:endParaRPr/>
          </a:p>
        </p:txBody>
      </p:sp>
      <p:sp>
        <p:nvSpPr>
          <p:cNvPr id="129" name="Google Shape;129;g2e5cff365fc_0_6"/>
          <p:cNvSpPr txBox="1"/>
          <p:nvPr/>
        </p:nvSpPr>
        <p:spPr>
          <a:xfrm>
            <a:off x="1192050" y="2357625"/>
            <a:ext cx="10058400" cy="3900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A04137"/>
              </a:buClr>
              <a:buSzPts val="2000"/>
              <a:buFont typeface="Calibri"/>
              <a:buChar char="●"/>
            </a:pPr>
            <a:r>
              <a:rPr lang="en-US" sz="2000">
                <a:solidFill>
                  <a:srgbClr val="A04137"/>
                </a:solidFill>
                <a:latin typeface="Calibri"/>
                <a:ea typeface="Calibri"/>
                <a:cs typeface="Calibri"/>
                <a:sym typeface="Calibri"/>
              </a:rPr>
              <a:t>Understand how addressing hunger and nutrition have a direct impact on youth health and resilience</a:t>
            </a:r>
            <a:endParaRPr sz="2000">
              <a:solidFill>
                <a:srgbClr val="A04137"/>
              </a:solidFill>
              <a:latin typeface="Calibri"/>
              <a:ea typeface="Calibri"/>
              <a:cs typeface="Calibri"/>
              <a:sym typeface="Calibri"/>
            </a:endParaRPr>
          </a:p>
          <a:p>
            <a:pPr indent="0" lvl="0" marL="457200" rtl="0" algn="l">
              <a:spcBef>
                <a:spcPts val="0"/>
              </a:spcBef>
              <a:spcAft>
                <a:spcPts val="0"/>
              </a:spcAft>
              <a:buNone/>
            </a:pPr>
            <a:r>
              <a:t/>
            </a:r>
            <a:endParaRPr sz="2000">
              <a:solidFill>
                <a:srgbClr val="A04137"/>
              </a:solidFill>
              <a:latin typeface="Calibri"/>
              <a:ea typeface="Calibri"/>
              <a:cs typeface="Calibri"/>
              <a:sym typeface="Calibri"/>
            </a:endParaRPr>
          </a:p>
          <a:p>
            <a:pPr indent="-355600" lvl="0" marL="457200" rtl="0" algn="l">
              <a:spcBef>
                <a:spcPts val="0"/>
              </a:spcBef>
              <a:spcAft>
                <a:spcPts val="0"/>
              </a:spcAft>
              <a:buClr>
                <a:srgbClr val="A04137"/>
              </a:buClr>
              <a:buSzPts val="2000"/>
              <a:buFont typeface="Calibri"/>
              <a:buChar char="●"/>
            </a:pPr>
            <a:r>
              <a:rPr lang="en-US" sz="2000">
                <a:solidFill>
                  <a:srgbClr val="A04137"/>
                </a:solidFill>
                <a:latin typeface="Calibri"/>
                <a:ea typeface="Calibri"/>
                <a:cs typeface="Calibri"/>
                <a:sym typeface="Calibri"/>
              </a:rPr>
              <a:t>Learn how community gardens can increase developmental assets like adult role models, positive peer influences, service to others, and structured community that help youth grow up healthy and resilient</a:t>
            </a:r>
            <a:endParaRPr sz="2000">
              <a:solidFill>
                <a:srgbClr val="A04137"/>
              </a:solidFill>
              <a:latin typeface="Calibri"/>
              <a:ea typeface="Calibri"/>
              <a:cs typeface="Calibri"/>
              <a:sym typeface="Calibri"/>
            </a:endParaRPr>
          </a:p>
          <a:p>
            <a:pPr indent="0" lvl="0" marL="457200" rtl="0" algn="l">
              <a:spcBef>
                <a:spcPts val="0"/>
              </a:spcBef>
              <a:spcAft>
                <a:spcPts val="0"/>
              </a:spcAft>
              <a:buNone/>
            </a:pPr>
            <a:r>
              <a:t/>
            </a:r>
            <a:endParaRPr sz="2000">
              <a:solidFill>
                <a:srgbClr val="A04137"/>
              </a:solidFill>
              <a:latin typeface="Calibri"/>
              <a:ea typeface="Calibri"/>
              <a:cs typeface="Calibri"/>
              <a:sym typeface="Calibri"/>
            </a:endParaRPr>
          </a:p>
          <a:p>
            <a:pPr indent="-355600" lvl="0" marL="457200" rtl="0" algn="l">
              <a:spcBef>
                <a:spcPts val="0"/>
              </a:spcBef>
              <a:spcAft>
                <a:spcPts val="0"/>
              </a:spcAft>
              <a:buClr>
                <a:srgbClr val="A04137"/>
              </a:buClr>
              <a:buSzPts val="2000"/>
              <a:buFont typeface="Calibri"/>
              <a:buChar char="●"/>
            </a:pPr>
            <a:r>
              <a:rPr lang="en-US" sz="2000">
                <a:solidFill>
                  <a:srgbClr val="A04137"/>
                </a:solidFill>
                <a:latin typeface="Calibri"/>
                <a:ea typeface="Calibri"/>
                <a:cs typeface="Calibri"/>
                <a:sym typeface="Calibri"/>
              </a:rPr>
              <a:t>Learn why mentorship from caring adults and opportunities for civic engagement that give children a sense of hope and belonging are effective substance use prevention </a:t>
            </a:r>
            <a:endParaRPr sz="2000">
              <a:solidFill>
                <a:srgbClr val="A04137"/>
              </a:solidFill>
              <a:latin typeface="Calibri"/>
              <a:ea typeface="Calibri"/>
              <a:cs typeface="Calibri"/>
              <a:sym typeface="Calibri"/>
            </a:endParaRPr>
          </a:p>
          <a:p>
            <a:pPr indent="0" lvl="0" marL="0" rtl="0" algn="l">
              <a:spcBef>
                <a:spcPts val="0"/>
              </a:spcBef>
              <a:spcAft>
                <a:spcPts val="0"/>
              </a:spcAft>
              <a:buNone/>
            </a:pPr>
            <a:r>
              <a:t/>
            </a:r>
            <a:endParaRPr sz="2000">
              <a:solidFill>
                <a:srgbClr val="A04137"/>
              </a:solidFill>
              <a:latin typeface="Calibri"/>
              <a:ea typeface="Calibri"/>
              <a:cs typeface="Calibri"/>
              <a:sym typeface="Calibri"/>
            </a:endParaRPr>
          </a:p>
          <a:p>
            <a:pPr indent="0" lvl="0" marL="0" rtl="0" algn="l">
              <a:spcBef>
                <a:spcPts val="0"/>
              </a:spcBef>
              <a:spcAft>
                <a:spcPts val="0"/>
              </a:spcAft>
              <a:buNone/>
            </a:pPr>
            <a:r>
              <a:t/>
            </a:r>
            <a:endParaRPr sz="2000">
              <a:solidFill>
                <a:srgbClr val="A0413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A picture containing building, gate&#10;&#10;Description automatically generated" id="135" name="Google Shape;135;p4"/>
          <p:cNvPicPr preferRelativeResize="0"/>
          <p:nvPr/>
        </p:nvPicPr>
        <p:blipFill rotWithShape="1">
          <a:blip r:embed="rId3">
            <a:alphaModFix/>
          </a:blip>
          <a:srcRect b="0" l="0" r="0" t="0"/>
          <a:stretch/>
        </p:blipFill>
        <p:spPr>
          <a:xfrm>
            <a:off x="0" y="0"/>
            <a:ext cx="12192000" cy="6926628"/>
          </a:xfrm>
          <a:prstGeom prst="rect">
            <a:avLst/>
          </a:prstGeom>
          <a:noFill/>
          <a:ln>
            <a:noFill/>
          </a:ln>
        </p:spPr>
      </p:pic>
      <p:sp>
        <p:nvSpPr>
          <p:cNvPr id="136" name="Google Shape;136;p4"/>
          <p:cNvSpPr txBox="1"/>
          <p:nvPr>
            <p:ph idx="12" type="sldNum"/>
          </p:nvPr>
        </p:nvSpPr>
        <p:spPr>
          <a:xfrm>
            <a:off x="10682780" y="6490267"/>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7" name="Google Shape;137;p4"/>
          <p:cNvPicPr preferRelativeResize="0"/>
          <p:nvPr/>
        </p:nvPicPr>
        <p:blipFill rotWithShape="1">
          <a:blip r:embed="rId4">
            <a:alphaModFix/>
          </a:blip>
          <a:srcRect b="0" l="0" r="0" t="0"/>
          <a:stretch/>
        </p:blipFill>
        <p:spPr>
          <a:xfrm>
            <a:off x="10746724" y="87312"/>
            <a:ext cx="1302063" cy="3985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tree, outdoor, plant&#10;&#10;Description automatically generated" id="142" name="Google Shape;142;p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43" name="Google Shape;143;p5"/>
          <p:cNvPicPr preferRelativeResize="0"/>
          <p:nvPr/>
        </p:nvPicPr>
        <p:blipFill rotWithShape="1">
          <a:blip r:embed="rId4">
            <a:alphaModFix/>
          </a:blip>
          <a:srcRect b="0" l="0" r="0" t="0"/>
          <a:stretch/>
        </p:blipFill>
        <p:spPr>
          <a:xfrm>
            <a:off x="10746724" y="87312"/>
            <a:ext cx="1302063" cy="39858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A picture containing outdoor, tree, person&#10;&#10;Description automatically generated" id="149" name="Google Shape;149;p6"/>
          <p:cNvPicPr preferRelativeResize="0"/>
          <p:nvPr/>
        </p:nvPicPr>
        <p:blipFill rotWithShape="1">
          <a:blip r:embed="rId3">
            <a:alphaModFix/>
          </a:blip>
          <a:srcRect b="0" l="0" r="0" t="0"/>
          <a:stretch/>
        </p:blipFill>
        <p:spPr>
          <a:xfrm>
            <a:off x="134150" y="808038"/>
            <a:ext cx="7035777" cy="4686300"/>
          </a:xfrm>
          <a:prstGeom prst="rect">
            <a:avLst/>
          </a:prstGeom>
          <a:noFill/>
          <a:ln>
            <a:noFill/>
          </a:ln>
        </p:spPr>
      </p:pic>
      <p:pic>
        <p:nvPicPr>
          <p:cNvPr descr="Diagram&#10;&#10;Description automatically generated" id="150" name="Google Shape;150;p6"/>
          <p:cNvPicPr preferRelativeResize="0"/>
          <p:nvPr/>
        </p:nvPicPr>
        <p:blipFill rotWithShape="1">
          <a:blip r:embed="rId4">
            <a:alphaModFix/>
          </a:blip>
          <a:srcRect b="0" l="0" r="0" t="0"/>
          <a:stretch/>
        </p:blipFill>
        <p:spPr>
          <a:xfrm>
            <a:off x="7169926" y="87312"/>
            <a:ext cx="5022074" cy="6302376"/>
          </a:xfrm>
          <a:prstGeom prst="rect">
            <a:avLst/>
          </a:prstGeom>
          <a:solidFill>
            <a:srgbClr val="FFF7E1"/>
          </a:solidFill>
          <a:ln>
            <a:noFill/>
          </a:ln>
        </p:spPr>
      </p:pic>
      <p:sp>
        <p:nvSpPr>
          <p:cNvPr id="151" name="Google Shape;151;p6"/>
          <p:cNvSpPr txBox="1"/>
          <p:nvPr>
            <p:ph idx="12" type="sldNum"/>
          </p:nvPr>
        </p:nvSpPr>
        <p:spPr>
          <a:xfrm>
            <a:off x="10683055" y="6494111"/>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52" name="Google Shape;152;p6"/>
          <p:cNvPicPr preferRelativeResize="0"/>
          <p:nvPr/>
        </p:nvPicPr>
        <p:blipFill rotWithShape="1">
          <a:blip r:embed="rId5">
            <a:alphaModFix/>
          </a:blip>
          <a:srcRect b="0" l="0" r="0" t="0"/>
          <a:stretch/>
        </p:blipFill>
        <p:spPr>
          <a:xfrm>
            <a:off x="10746724" y="87312"/>
            <a:ext cx="1302063" cy="3985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E1"/>
        </a:solidFill>
      </p:bgPr>
    </p:bg>
    <p:spTree>
      <p:nvGrpSpPr>
        <p:cNvPr id="156" name="Shape 156"/>
        <p:cNvGrpSpPr/>
        <p:nvPr/>
      </p:nvGrpSpPr>
      <p:grpSpPr>
        <a:xfrm>
          <a:off x="0" y="0"/>
          <a:ext cx="0" cy="0"/>
          <a:chOff x="0" y="0"/>
          <a:chExt cx="0" cy="0"/>
        </a:xfrm>
      </p:grpSpPr>
      <p:pic>
        <p:nvPicPr>
          <p:cNvPr descr="A picture containing person&#10;&#10;Description automatically generated" id="157" name="Google Shape;157;p7"/>
          <p:cNvPicPr preferRelativeResize="0"/>
          <p:nvPr/>
        </p:nvPicPr>
        <p:blipFill rotWithShape="1">
          <a:blip r:embed="rId3">
            <a:alphaModFix/>
          </a:blip>
          <a:srcRect b="0" l="0" r="0" t="0"/>
          <a:stretch/>
        </p:blipFill>
        <p:spPr>
          <a:xfrm>
            <a:off x="-1" y="0"/>
            <a:ext cx="12192001" cy="6347793"/>
          </a:xfrm>
          <a:prstGeom prst="rect">
            <a:avLst/>
          </a:prstGeom>
          <a:noFill/>
          <a:ln>
            <a:noFill/>
          </a:ln>
        </p:spPr>
      </p:pic>
      <p:pic>
        <p:nvPicPr>
          <p:cNvPr id="158" name="Google Shape;158;p7"/>
          <p:cNvPicPr preferRelativeResize="0"/>
          <p:nvPr/>
        </p:nvPicPr>
        <p:blipFill rotWithShape="1">
          <a:blip r:embed="rId4">
            <a:alphaModFix/>
          </a:blip>
          <a:srcRect b="0" l="0" r="0" t="0"/>
          <a:stretch/>
        </p:blipFill>
        <p:spPr>
          <a:xfrm>
            <a:off x="10746724" y="87312"/>
            <a:ext cx="1302063" cy="398585"/>
          </a:xfrm>
          <a:prstGeom prst="rect">
            <a:avLst/>
          </a:prstGeom>
          <a:noFill/>
          <a:ln>
            <a:noFill/>
          </a:ln>
        </p:spPr>
      </p:pic>
      <p:sp>
        <p:nvSpPr>
          <p:cNvPr id="159" name="Google Shape;159;p7"/>
          <p:cNvSpPr/>
          <p:nvPr/>
        </p:nvSpPr>
        <p:spPr>
          <a:xfrm>
            <a:off x="0" y="6334316"/>
            <a:ext cx="12192000" cy="523684"/>
          </a:xfrm>
          <a:prstGeom prst="rect">
            <a:avLst/>
          </a:prstGeom>
          <a:solidFill>
            <a:schemeClr val="dk2"/>
          </a:solidFill>
          <a:ln cap="flat" cmpd="sng" w="15875">
            <a:solidFill>
              <a:srgbClr val="638E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0" name="Google Shape;160;p7"/>
          <p:cNvSpPr txBox="1"/>
          <p:nvPr/>
        </p:nvSpPr>
        <p:spPr>
          <a:xfrm>
            <a:off x="1097280" y="1008185"/>
            <a:ext cx="10058400" cy="729177"/>
          </a:xfrm>
          <a:prstGeom prst="rect">
            <a:avLst/>
          </a:prstGeom>
          <a:noFill/>
          <a:ln>
            <a:noFill/>
          </a:ln>
        </p:spPr>
        <p:txBody>
          <a:bodyPr anchorCtr="0" anchor="b" bIns="45700" lIns="91425" spcFirstLastPara="1" rIns="91425" wrap="square" tIns="45700">
            <a:normAutofit/>
          </a:bodyPr>
          <a:lstStyle/>
          <a:p>
            <a:pPr indent="0" lvl="0" marL="0" marR="0" rtl="0" algn="ctr">
              <a:lnSpc>
                <a:spcPct val="85000"/>
              </a:lnSpc>
              <a:spcBef>
                <a:spcPts val="0"/>
              </a:spcBef>
              <a:spcAft>
                <a:spcPts val="0"/>
              </a:spcAft>
              <a:buClr>
                <a:srgbClr val="A04137"/>
              </a:buClr>
              <a:buSzPts val="4800"/>
              <a:buFont typeface="Calibri"/>
              <a:buNone/>
            </a:pPr>
            <a:r>
              <a:t/>
            </a:r>
            <a:endParaRPr b="0" i="0" sz="4800" u="none" cap="none" strike="noStrike">
              <a:solidFill>
                <a:srgbClr val="59251F"/>
              </a:solidFill>
              <a:latin typeface="Calibri"/>
              <a:ea typeface="Calibri"/>
              <a:cs typeface="Calibri"/>
              <a:sym typeface="Calibri"/>
            </a:endParaRPr>
          </a:p>
        </p:txBody>
      </p:sp>
      <p:sp>
        <p:nvSpPr>
          <p:cNvPr id="161" name="Google Shape;161;p7"/>
          <p:cNvSpPr txBox="1"/>
          <p:nvPr>
            <p:ph idx="12" type="sldNum"/>
          </p:nvPr>
        </p:nvSpPr>
        <p:spPr>
          <a:xfrm>
            <a:off x="10877108" y="644905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e7ecabeace_0_0"/>
          <p:cNvSpPr txBox="1"/>
          <p:nvPr>
            <p:ph type="title"/>
          </p:nvPr>
        </p:nvSpPr>
        <p:spPr>
          <a:xfrm>
            <a:off x="1097280" y="286605"/>
            <a:ext cx="10058400" cy="14508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Tony’s Visit with Boys &amp; Girls Club of Carroll County</a:t>
            </a:r>
            <a:endParaRPr/>
          </a:p>
        </p:txBody>
      </p:sp>
      <p:pic>
        <p:nvPicPr>
          <p:cNvPr id="168" name="Google Shape;168;g2e7ecabeace_0_0"/>
          <p:cNvPicPr preferRelativeResize="0"/>
          <p:nvPr/>
        </p:nvPicPr>
        <p:blipFill>
          <a:blip r:embed="rId3">
            <a:alphaModFix/>
          </a:blip>
          <a:stretch>
            <a:fillRect/>
          </a:stretch>
        </p:blipFill>
        <p:spPr>
          <a:xfrm>
            <a:off x="110950" y="2421207"/>
            <a:ext cx="3546998" cy="2660244"/>
          </a:xfrm>
          <a:prstGeom prst="rect">
            <a:avLst/>
          </a:prstGeom>
          <a:noFill/>
          <a:ln>
            <a:noFill/>
          </a:ln>
        </p:spPr>
      </p:pic>
      <p:pic>
        <p:nvPicPr>
          <p:cNvPr id="169" name="Google Shape;169;g2e7ecabeace_0_0"/>
          <p:cNvPicPr preferRelativeResize="0"/>
          <p:nvPr/>
        </p:nvPicPr>
        <p:blipFill>
          <a:blip r:embed="rId4">
            <a:alphaModFix/>
          </a:blip>
          <a:stretch>
            <a:fillRect/>
          </a:stretch>
        </p:blipFill>
        <p:spPr>
          <a:xfrm>
            <a:off x="3808450" y="2421200"/>
            <a:ext cx="2074149" cy="2660250"/>
          </a:xfrm>
          <a:prstGeom prst="rect">
            <a:avLst/>
          </a:prstGeom>
          <a:noFill/>
          <a:ln>
            <a:noFill/>
          </a:ln>
        </p:spPr>
      </p:pic>
      <p:pic>
        <p:nvPicPr>
          <p:cNvPr id="170" name="Google Shape;170;g2e7ecabeace_0_0"/>
          <p:cNvPicPr preferRelativeResize="0"/>
          <p:nvPr/>
        </p:nvPicPr>
        <p:blipFill>
          <a:blip r:embed="rId5">
            <a:alphaModFix/>
          </a:blip>
          <a:stretch>
            <a:fillRect/>
          </a:stretch>
        </p:blipFill>
        <p:spPr>
          <a:xfrm>
            <a:off x="6033100" y="1820100"/>
            <a:ext cx="5776599" cy="4332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
  <a:themeElements>
    <a:clrScheme name="Custom 1">
      <a:dk1>
        <a:srgbClr val="59241F"/>
      </a:dk1>
      <a:lt1>
        <a:srgbClr val="FFF7E1"/>
      </a:lt1>
      <a:dk2>
        <a:srgbClr val="437637"/>
      </a:dk2>
      <a:lt2>
        <a:srgbClr val="E3DED1"/>
      </a:lt2>
      <a:accent1>
        <a:srgbClr val="88C340"/>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24AE34CE8DE24B871C82DD4CB3B6CB" ma:contentTypeVersion="2" ma:contentTypeDescription="Create a new document." ma:contentTypeScope="" ma:versionID="779f66580bdf63a2ae7311b1ab79bafd">
  <xsd:schema xmlns:xsd="http://www.w3.org/2001/XMLSchema" xmlns:xs="http://www.w3.org/2001/XMLSchema" xmlns:p="http://schemas.microsoft.com/office/2006/metadata/properties" xmlns:ns1="http://schemas.microsoft.com/sharepoint/v3" xmlns:ns2="aa010d49-61e2-4472-a830-2ec0d233f16f" targetNamespace="http://schemas.microsoft.com/office/2006/metadata/properties" ma:root="true" ma:fieldsID="9cf476bc19dbe5697ff1a4b0e17966c5" ns1:_="" ns2:_="">
    <xsd:import namespace="http://schemas.microsoft.com/sharepoint/v3"/>
    <xsd:import namespace="aa010d49-61e2-4472-a830-2ec0d233f16f"/>
    <xsd:element name="properties">
      <xsd:complexType>
        <xsd:sequence>
          <xsd:element name="documentManagement">
            <xsd:complexType>
              <xsd:all>
                <xsd:element ref="ns1:PublishingStartDate" minOccurs="0"/>
                <xsd:element ref="ns1:PublishingExpirationDate" minOccurs="0"/>
                <xsd:element ref="ns2:Burea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010d49-61e2-4472-a830-2ec0d233f16f" elementFormDefault="qualified">
    <xsd:import namespace="http://schemas.microsoft.com/office/2006/documentManagement/types"/>
    <xsd:import namespace="http://schemas.microsoft.com/office/infopath/2007/PartnerControls"/>
    <xsd:element name="Bureau" ma:index="10" nillable="true" ma:displayName="Bureau" ma:format="Dropdown" ma:internalName="Bureau">
      <xsd:simpleType>
        <xsd:restriction base="dms:Choice">
          <xsd:enumeration value="ADMIN"/>
          <xsd:enumeration value="BPWR"/>
          <xsd:enumeration value="CHS"/>
          <xsd:enumeration value="EH"/>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Bureau xmlns="aa010d49-61e2-4472-a830-2ec0d233f16f" xsi:nil="true"/>
  </documentManagement>
</p:properties>
</file>

<file path=customXml/itemProps1.xml><?xml version="1.0" encoding="utf-8"?>
<ds:datastoreItem xmlns:ds="http://schemas.openxmlformats.org/officeDocument/2006/customXml" ds:itemID="{42C99E4F-617B-4BC4-9E63-D9EC7D631570}"/>
</file>

<file path=customXml/itemProps2.xml><?xml version="1.0" encoding="utf-8"?>
<ds:datastoreItem xmlns:ds="http://schemas.openxmlformats.org/officeDocument/2006/customXml" ds:itemID="{5105C396-486A-4892-8F63-6CE2B7DA64E8}"/>
</file>

<file path=customXml/itemProps3.xml><?xml version="1.0" encoding="utf-8"?>
<ds:datastoreItem xmlns:ds="http://schemas.openxmlformats.org/officeDocument/2006/customXml" ds:itemID="{4146756E-45AF-471C-BD6A-765E56BA82F8}"/>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Noah Plofker</dc:creator>
  <dcterms:created xsi:type="dcterms:W3CDTF">2023-03-06T20:20:22Z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0x0101008524AE34CE8DE24B871C82DD4CB3B6CB</vt:lpwstr>
  </property>
  <property fmtid="{D5CDD505-2E9C-101B-9397-08002B2CF9AE}" pid="3" name="MediaServiceImageTags">
    <vt:lpwstr/>
  </property>
</Properties>
</file>