
<file path=[Content_Types].xml><?xml version="1.0" encoding="utf-8"?>
<Types xmlns="http://schemas.openxmlformats.org/package/2006/content-types">
  <Default Extension="bin" ContentType="application/vnd.openxmlformats-officedocument.oleObject"/>
  <Default Extension="png" ContentType="image/png"/>
  <Default Extension="rels" ContentType="application/vnd.openxmlformats-package.relationships+xml"/>
  <Default Extension="fntdata" ContentType="application/x-fontdata"/>
  <Default Extension="xml" ContentType="application/xml"/>
  <Default Extension="xlsx" ContentType="application/vnd.openxmlformats-officedocument.spreadsheetml.sheet"/>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theme/themeOverride4.xml" ContentType="application/vnd.openxmlformats-officedocument.themeOverride+xml"/>
  <Override PartName="/ppt/charts/colors9.xml" ContentType="application/vnd.ms-office.chartcolorstyle+xml"/>
  <Override PartName="/ppt/charts/style2.xml" ContentType="application/vnd.ms-office.chartstyle+xml"/>
  <Override PartName="/ppt/charts/chart9.xml" ContentType="application/vnd.openxmlformats-officedocument.drawingml.chart+xml"/>
  <Override PartName="/ppt/charts/colors7.xml" ContentType="application/vnd.ms-office.chartcolorstyle+xml"/>
  <Override PartName="/ppt/charts/style9.xml" ContentType="application/vnd.ms-office.chartstyle+xml"/>
  <Override PartName="/ppt/theme/themeOverride6.xml" ContentType="application/vnd.openxmlformats-officedocument.themeOverride+xml"/>
  <Override PartName="/ppt/charts/chart7.xml" ContentType="application/vnd.openxmlformats-officedocument.drawingml.chart+xml"/>
  <Override PartName="/ppt/charts/chart3.xml" ContentType="application/vnd.openxmlformats-officedocument.drawingml.chart+xml"/>
  <Override PartName="/ppt/charts/colors4.xml" ContentType="application/vnd.ms-office.chartcolorstyle+xml"/>
  <Override PartName="/ppt/charts/chart12.xml" ContentType="application/vnd.openxmlformats-officedocument.drawingml.chart+xml"/>
  <Override PartName="/ppt/drawings/drawing2.xml" ContentType="application/vnd.openxmlformats-officedocument.drawingml.chartshapes+xml"/>
  <Override PartName="/ppt/theme/themeOverride8.xml" ContentType="application/vnd.openxmlformats-officedocument.themeOverride+xml"/>
  <Override PartName="/ppt/charts/style5.xml" ContentType="application/vnd.ms-office.chartstyle+xml"/>
  <Override PartName="/ppt/charts/style7.xml" ContentType="application/vnd.ms-office.chartstyle+xml"/>
  <Override PartName="/ppt/theme/themeOverride1.xml" ContentType="application/vnd.openxmlformats-officedocument.themeOverride+xml"/>
  <Override PartName="/ppt/charts/chart1.xml" ContentType="application/vnd.openxmlformats-officedocument.drawingml.chart+xml"/>
  <Override PartName="/ppt/charts/colors2.xml" ContentType="application/vnd.ms-office.chartcolorstyle+xml"/>
  <Override PartName="/ppt/charts/chart5.xml" ContentType="application/vnd.openxmlformats-officedocument.drawingml.chart+xml"/>
  <Override PartName="/ppt/theme/themeOverride10.xml" ContentType="application/vnd.openxmlformats-officedocument.themeOverride+xml"/>
  <Override PartName="/ppt/charts/style3.xml" ContentType="application/vnd.ms-office.chartstyle+xml"/>
  <Override PartName="/ppt/theme/themeOverride3.xml" ContentType="application/vnd.openxmlformats-officedocument.themeOverride+xml"/>
  <Override PartName="/ppt/charts/style12.xml" ContentType="application/vnd.ms-office.chartstyle+xml"/>
  <Override PartName="/ppt/charts/colors11.xml" ContentType="application/vnd.ms-office.chartcolorstyle+xml"/>
  <Override PartName="/ppt/charts/chart10.xml" ContentType="application/vnd.openxmlformats-officedocument.drawingml.chart+xml"/>
  <Override PartName="/ppt/charts/chart8.xml" ContentType="application/vnd.openxmlformats-officedocument.drawingml.chart+xml"/>
  <Override PartName="/ppt/charts/style1.xml" ContentType="application/vnd.ms-office.chartstyle+xml"/>
  <Override PartName="/ppt/charts/style10.xml" ContentType="application/vnd.ms-office.chartstyle+xml"/>
  <Override PartName="/ppt/charts/colors8.xml" ContentType="application/vnd.ms-office.chartcolorstyle+xml"/>
  <Override PartName="/ppt/charts/colors13.xml" ContentType="application/vnd.ms-office.chartcolorstyle+xml"/>
  <Override PartName="/ppt/theme/themeOverride5.xml" ContentType="application/vnd.openxmlformats-officedocument.themeOverride+xml"/>
  <Override PartName="/ppt/metadata" ContentType="application/binary"/>
  <Override PartName="/ppt/charts/style8.xml" ContentType="application/vnd.ms-office.chartstyle+xml"/>
  <Override PartName="/ppt/charts/chart6.xml" ContentType="application/vnd.openxmlformats-officedocument.drawingml.chart+xml"/>
  <Override PartName="/ppt/charts/colors6.xml" ContentType="application/vnd.ms-office.chartcolorstyle+xml"/>
  <Override PartName="/ppt/theme/themeOverride7.xml" ContentType="application/vnd.openxmlformats-officedocument.themeOverride+xml"/>
  <Override PartName="/ppt/theme/themeOverride9.xml" ContentType="application/vnd.openxmlformats-officedocument.themeOverride+xml"/>
  <Override PartName="/ppt/charts/colors10.xml" ContentType="application/vnd.ms-office.chartcolorstyle+xml"/>
  <Override PartName="/ppt/charts/chart13.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olors5.xml" ContentType="application/vnd.ms-office.chartcolorstyle+xml"/>
  <Override PartName="/ppt/charts/style6.xml" ContentType="application/vnd.ms-office.chartstyle+xml"/>
  <Override PartName="/ppt/charts/style13.xml" ContentType="application/vnd.ms-office.chartstyle+xml"/>
  <Override PartName="/ppt/charts/colors12.xml" ContentType="application/vnd.ms-office.chartcolorstyle+xml"/>
  <Override PartName="/ppt/charts/colors1.xml" ContentType="application/vnd.ms-office.chartcolorstyle+xml"/>
  <Override PartName="/ppt/theme/themeOverride2.xml" ContentType="application/vnd.openxmlformats-officedocument.themeOverride+xml"/>
  <Override PartName="/ppt/charts/colors3.xml" ContentType="application/vnd.ms-office.chartcolorstyle+xml"/>
  <Override PartName="/ppt/charts/chart4.xml" ContentType="application/vnd.openxmlformats-officedocument.drawingml.chart+xml"/>
  <Override PartName="/ppt/charts/chart11.xml" ContentType="application/vnd.openxmlformats-officedocument.drawingml.chart+xml"/>
  <Override PartName="/ppt/charts/style11.xml" ContentType="application/vnd.ms-office.chartstyle+xml"/>
  <Override PartName="/ppt/charts/style4.xml" ContentType="application/vnd.ms-office.chartstyle+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6858000" cx="12192000"/>
  <p:notesSz cx="6858000" cy="9144000"/>
  <p:embeddedFontLst>
    <p:embeddedFont>
      <p:font typeface="Arial Narrow"/>
      <p:regular r:id="rId51"/>
      <p:bold r:id="rId52"/>
      <p:italic r:id="rId53"/>
      <p:boldItalic r:id="rId54"/>
    </p:embeddedFont>
    <p:embeddedFont>
      <p:font typeface="Open Sans SemiBold"/>
      <p:regular r:id="rId55"/>
      <p:bold r:id="rId56"/>
      <p:italic r:id="rId57"/>
      <p:boldItalic r:id="rId58"/>
    </p:embeddedFont>
    <p:embeddedFont>
      <p:font typeface="Quattrocento Sans"/>
      <p:regular r:id="rId59"/>
      <p:bold r:id="rId60"/>
      <p:italic r:id="rId61"/>
      <p:boldItalic r:id="rId62"/>
    </p:embeddedFont>
    <p:embeddedFont>
      <p:font typeface="Open Sans Medium"/>
      <p:regular r:id="rId63"/>
      <p:bold r:id="rId64"/>
      <p:italic r:id="rId65"/>
      <p:boldItalic r:id="rId66"/>
    </p:embeddedFont>
    <p:embeddedFont>
      <p:font typeface="Open Sans"/>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1" roundtripDataSignature="AMtx7mjqpIT1CFf+ChhV/eM/258tXAYV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OpenSansMedium-regular.fntdata"/><Relationship Id="rId21" Type="http://schemas.openxmlformats.org/officeDocument/2006/relationships/slide" Target="slides/slide16.xml"/><Relationship Id="rId68" Type="http://schemas.openxmlformats.org/officeDocument/2006/relationships/font" Target="fonts/OpenSans-bold.fntdata"/><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slide" Target="slides/slide40.xml"/><Relationship Id="rId32" Type="http://schemas.openxmlformats.org/officeDocument/2006/relationships/slide" Target="slides/slide27.xml"/><Relationship Id="rId37" Type="http://schemas.openxmlformats.org/officeDocument/2006/relationships/slide" Target="slides/slide32.xml"/><Relationship Id="rId66" Type="http://schemas.openxmlformats.org/officeDocument/2006/relationships/font" Target="fonts/OpenSansMedium-boldItalic.fntdata"/><Relationship Id="rId24" Type="http://schemas.openxmlformats.org/officeDocument/2006/relationships/slide" Target="slides/slide19.xml"/><Relationship Id="rId53" Type="http://schemas.openxmlformats.org/officeDocument/2006/relationships/font" Target="fonts/ArialNarrow-italic.fntdata"/><Relationship Id="rId11" Type="http://schemas.openxmlformats.org/officeDocument/2006/relationships/slide" Target="slides/slide6.xml"/><Relationship Id="rId58" Type="http://schemas.openxmlformats.org/officeDocument/2006/relationships/font" Target="fonts/OpenSansSemiBold-boldItalic.fntdata"/><Relationship Id="rId74" Type="http://schemas.openxmlformats.org/officeDocument/2006/relationships/customXml" Target="../customXml/item3.xml"/><Relationship Id="rId5" Type="http://schemas.openxmlformats.org/officeDocument/2006/relationships/notesMaster" Target="notesMasters/notesMaster1.xml"/><Relationship Id="rId61" Type="http://schemas.openxmlformats.org/officeDocument/2006/relationships/font" Target="fonts/QuattrocentoSans-italic.fntdata"/><Relationship Id="rId19" Type="http://schemas.openxmlformats.org/officeDocument/2006/relationships/slide" Target="slides/slide14.xml"/><Relationship Id="rId43" Type="http://schemas.openxmlformats.org/officeDocument/2006/relationships/slide" Target="slides/slide38.xml"/><Relationship Id="rId48" Type="http://schemas.openxmlformats.org/officeDocument/2006/relationships/slide" Target="slides/slide43.xml"/><Relationship Id="rId30" Type="http://schemas.openxmlformats.org/officeDocument/2006/relationships/slide" Target="slides/slide25.xml"/><Relationship Id="rId35" Type="http://schemas.openxmlformats.org/officeDocument/2006/relationships/slide" Target="slides/slide30.xml"/><Relationship Id="rId64" Type="http://schemas.openxmlformats.org/officeDocument/2006/relationships/font" Target="fonts/OpenSansMedium-bold.fntdata"/><Relationship Id="rId22" Type="http://schemas.openxmlformats.org/officeDocument/2006/relationships/slide" Target="slides/slide17.xml"/><Relationship Id="rId69" Type="http://schemas.openxmlformats.org/officeDocument/2006/relationships/font" Target="fonts/OpenSans-italic.fntdata"/><Relationship Id="rId27" Type="http://schemas.openxmlformats.org/officeDocument/2006/relationships/slide" Target="slides/slide22.xml"/><Relationship Id="rId56" Type="http://schemas.openxmlformats.org/officeDocument/2006/relationships/font" Target="fonts/OpenSansSemiBold-bold.fntdata"/><Relationship Id="rId14" Type="http://schemas.openxmlformats.org/officeDocument/2006/relationships/slide" Target="slides/slide9.xml"/><Relationship Id="rId8" Type="http://schemas.openxmlformats.org/officeDocument/2006/relationships/slide" Target="slides/slide3.xml"/><Relationship Id="rId51" Type="http://schemas.openxmlformats.org/officeDocument/2006/relationships/font" Target="fonts/ArialNarrow-regular.fntdata"/><Relationship Id="rId72" Type="http://schemas.openxmlformats.org/officeDocument/2006/relationships/customXml" Target="../customXml/item1.xml"/><Relationship Id="rId3" Type="http://schemas.openxmlformats.org/officeDocument/2006/relationships/slideMaster" Target="slideMasters/slideMaster1.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67" Type="http://schemas.openxmlformats.org/officeDocument/2006/relationships/font" Target="fonts/OpenSans-regular.fntdata"/><Relationship Id="rId25" Type="http://schemas.openxmlformats.org/officeDocument/2006/relationships/slide" Target="slides/slide20.xml"/><Relationship Id="rId12" Type="http://schemas.openxmlformats.org/officeDocument/2006/relationships/slide" Target="slides/slide7.xml"/><Relationship Id="rId59" Type="http://schemas.openxmlformats.org/officeDocument/2006/relationships/font" Target="fonts/QuattrocentoSans-regular.fntdata"/><Relationship Id="rId17" Type="http://schemas.openxmlformats.org/officeDocument/2006/relationships/slide" Target="slides/slide12.xml"/><Relationship Id="rId41" Type="http://schemas.openxmlformats.org/officeDocument/2006/relationships/slide" Target="slides/slide36.xml"/><Relationship Id="rId70" Type="http://schemas.openxmlformats.org/officeDocument/2006/relationships/font" Target="fonts/OpenSans-boldItalic.fntdata"/><Relationship Id="rId62" Type="http://schemas.openxmlformats.org/officeDocument/2006/relationships/font" Target="fonts/QuattrocentoSans-boldItalic.fntdata"/><Relationship Id="rId20" Type="http://schemas.openxmlformats.org/officeDocument/2006/relationships/slide" Target="slides/slide15.xml"/><Relationship Id="rId54" Type="http://schemas.openxmlformats.org/officeDocument/2006/relationships/font" Target="fonts/ArialNarrow-boldItalic.fntdata"/><Relationship Id="rId1" Type="http://schemas.openxmlformats.org/officeDocument/2006/relationships/theme" Target="theme/theme2.xml"/><Relationship Id="rId6" Type="http://schemas.openxmlformats.org/officeDocument/2006/relationships/slide" Target="slides/slide1.xml"/><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57" Type="http://schemas.openxmlformats.org/officeDocument/2006/relationships/font" Target="fonts/OpenSansSemiBold-italic.fntdata"/><Relationship Id="rId15" Type="http://schemas.openxmlformats.org/officeDocument/2006/relationships/slide" Target="slides/slide10.xml"/><Relationship Id="rId44" Type="http://schemas.openxmlformats.org/officeDocument/2006/relationships/slide" Target="slides/slide39.xml"/><Relationship Id="rId31" Type="http://schemas.openxmlformats.org/officeDocument/2006/relationships/slide" Target="slides/slide26.xml"/><Relationship Id="rId65" Type="http://schemas.openxmlformats.org/officeDocument/2006/relationships/font" Target="fonts/OpenSansMedium-italic.fntdata"/><Relationship Id="rId60" Type="http://schemas.openxmlformats.org/officeDocument/2006/relationships/font" Target="fonts/QuattrocentoSans-bold.fntdata"/><Relationship Id="rId52" Type="http://schemas.openxmlformats.org/officeDocument/2006/relationships/font" Target="fonts/ArialNarrow-bold.fntdata"/><Relationship Id="rId10" Type="http://schemas.openxmlformats.org/officeDocument/2006/relationships/slide" Target="slides/slide5.xml"/><Relationship Id="rId73" Type="http://schemas.openxmlformats.org/officeDocument/2006/relationships/customXml" Target="../customXml/item2.xml"/><Relationship Id="rId4" Type="http://schemas.openxmlformats.org/officeDocument/2006/relationships/slideMaster" Target="slideMasters/slideMaster2.xml"/><Relationship Id="rId9" Type="http://schemas.openxmlformats.org/officeDocument/2006/relationships/slide" Target="slides/slide4.xml"/><Relationship Id="rId39" Type="http://schemas.openxmlformats.org/officeDocument/2006/relationships/slide" Target="slides/slide34.xml"/><Relationship Id="rId13" Type="http://schemas.openxmlformats.org/officeDocument/2006/relationships/slide" Target="slides/slide8.xml"/><Relationship Id="rId18" Type="http://schemas.openxmlformats.org/officeDocument/2006/relationships/slide" Target="slides/slide13.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OpenSansSemiBold-regular.fntdata"/><Relationship Id="rId7" Type="http://schemas.openxmlformats.org/officeDocument/2006/relationships/slide" Target="slides/slide2.xml"/><Relationship Id="rId71" Type="http://customschemas.google.com/relationships/presentationmetadata" Target="metadata"/></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themeOverride" Target="../theme/themeOverride6.xml"/><Relationship Id="rId4" Type="http://schemas.openxmlformats.org/officeDocument/2006/relationships/package" Target="../embeddings/Microsoft_Excel_Sheet1.xlsx"/><Relationship Id="rId5"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oleObject" Target="file:///C:\Users\christopher.jones\OneDrive%20-%20HHS%20Office%20of%20the%20Secretary\Desktop\OD%20slides%20for%20SDP.xlsx" TargetMode="External"/></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themeOverride" Target="../theme/themeOverride4.xml"/><Relationship Id="rId4" Type="http://schemas.openxmlformats.org/officeDocument/2006/relationships/package" Target="../embeddings/Microsoft_Excel_Sheet8.xlsx"/><Relationship Id="rId5" Type="http://schemas.openxmlformats.org/officeDocument/2006/relationships/chartUserShapes" Target="../drawings/drawing2.xml"/></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9.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themeOverride" Target="../theme/themeOverride3.xml"/><Relationship Id="rId4" Type="http://schemas.openxmlformats.org/officeDocument/2006/relationships/package" Target="../embeddings/Microsoft_Excel_Sheet10.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Chart%20in%20Microsoft%20PowerPoint"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themeOverride" Target="../theme/themeOverride1.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themeOverride" Target="../theme/themeOverride7.xml"/><Relationship Id="rId4" Type="http://schemas.openxmlformats.org/officeDocument/2006/relationships/package" Target="../embeddings/Microsoft_Excel_Sheet2.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themeOverride" Target="../theme/themeOverride9.xml"/><Relationship Id="rId4" Type="http://schemas.openxmlformats.org/officeDocument/2006/relationships/package" Target="../embeddings/Microsoft_Excel_Sheet3.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themeOverride" Target="../theme/themeOverride2.xml"/><Relationship Id="rId4" Type="http://schemas.openxmlformats.org/officeDocument/2006/relationships/package" Target="../embeddings/Microsoft_Excel_Sheet4.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themeOverride" Target="../theme/themeOverride5.xml"/><Relationship Id="rId4" Type="http://schemas.openxmlformats.org/officeDocument/2006/relationships/package" Target="../embeddings/Microsoft_Excel_Sheet5.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themeOverride" Target="../theme/themeOverride8.xml"/><Relationship Id="rId4" Type="http://schemas.openxmlformats.org/officeDocument/2006/relationships/package" Target="../embeddings/Microsoft_Excel_Sheet6.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themeOverride" Target="../theme/themeOverride10.xml"/><Relationship Id="rId4" Type="http://schemas.openxmlformats.org/officeDocument/2006/relationships/package" Target="../embeddings/Microsoft_Excel_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57150" cap="rnd">
              <a:solidFill>
                <a:schemeClr val="accent1"/>
              </a:solidFill>
              <a:round/>
            </a:ln>
            <a:effectLst/>
          </c:spPr>
          <c:marker>
            <c:symbol val="none"/>
          </c:marker>
          <c:cat>
            <c:numRef>
              <c:f>'OD Trend68-21'!$A$2:$A$56</c:f>
              <c:numCache>
                <c:formatCode>General</c:formatCode>
                <c:ptCount val="55"/>
                <c:pt idx="0">
                  <c:v>1968</c:v>
                </c:pt>
                <c:pt idx="1">
                  <c:v>1969</c:v>
                </c:pt>
                <c:pt idx="2">
                  <c:v>1970</c:v>
                </c:pt>
                <c:pt idx="3">
                  <c:v>1971</c:v>
                </c:pt>
                <c:pt idx="4">
                  <c:v>1972</c:v>
                </c:pt>
                <c:pt idx="5">
                  <c:v>1973</c:v>
                </c:pt>
                <c:pt idx="6">
                  <c:v>1974</c:v>
                </c:pt>
                <c:pt idx="7">
                  <c:v>1975</c:v>
                </c:pt>
                <c:pt idx="8">
                  <c:v>1976</c:v>
                </c:pt>
                <c:pt idx="9">
                  <c:v>1977</c:v>
                </c:pt>
                <c:pt idx="10">
                  <c:v>1978</c:v>
                </c:pt>
                <c:pt idx="11">
                  <c:v>1979</c:v>
                </c:pt>
                <c:pt idx="12">
                  <c:v>1980</c:v>
                </c:pt>
                <c:pt idx="13">
                  <c:v>1981</c:v>
                </c:pt>
                <c:pt idx="14">
                  <c:v>1982</c:v>
                </c:pt>
                <c:pt idx="15">
                  <c:v>1983</c:v>
                </c:pt>
                <c:pt idx="16">
                  <c:v>1984</c:v>
                </c:pt>
                <c:pt idx="17">
                  <c:v>1985</c:v>
                </c:pt>
                <c:pt idx="18">
                  <c:v>1986</c:v>
                </c:pt>
                <c:pt idx="19">
                  <c:v>1987</c:v>
                </c:pt>
                <c:pt idx="20">
                  <c:v>1988</c:v>
                </c:pt>
                <c:pt idx="21">
                  <c:v>1989</c:v>
                </c:pt>
                <c:pt idx="22">
                  <c:v>1990</c:v>
                </c:pt>
                <c:pt idx="23">
                  <c:v>1991</c:v>
                </c:pt>
                <c:pt idx="24">
                  <c:v>1992</c:v>
                </c:pt>
                <c:pt idx="25">
                  <c:v>1993</c:v>
                </c:pt>
                <c:pt idx="26">
                  <c:v>1994</c:v>
                </c:pt>
                <c:pt idx="27">
                  <c:v>1995</c:v>
                </c:pt>
                <c:pt idx="28">
                  <c:v>1996</c:v>
                </c:pt>
                <c:pt idx="29">
                  <c:v>1997</c:v>
                </c:pt>
                <c:pt idx="30">
                  <c:v>1998</c:v>
                </c:pt>
                <c:pt idx="31">
                  <c:v>1999</c:v>
                </c:pt>
                <c:pt idx="32">
                  <c:v>2000</c:v>
                </c:pt>
                <c:pt idx="33">
                  <c:v>2001</c:v>
                </c:pt>
                <c:pt idx="34">
                  <c:v>2002</c:v>
                </c:pt>
                <c:pt idx="35">
                  <c:v>2003</c:v>
                </c:pt>
                <c:pt idx="36">
                  <c:v>2004</c:v>
                </c:pt>
                <c:pt idx="37">
                  <c:v>2005</c:v>
                </c:pt>
                <c:pt idx="38">
                  <c:v>2006</c:v>
                </c:pt>
                <c:pt idx="39">
                  <c:v>2007</c:v>
                </c:pt>
                <c:pt idx="40">
                  <c:v>2008</c:v>
                </c:pt>
                <c:pt idx="41">
                  <c:v>2009</c:v>
                </c:pt>
                <c:pt idx="42">
                  <c:v>2010</c:v>
                </c:pt>
                <c:pt idx="43">
                  <c:v>2011</c:v>
                </c:pt>
                <c:pt idx="44">
                  <c:v>2012</c:v>
                </c:pt>
                <c:pt idx="45">
                  <c:v>2013</c:v>
                </c:pt>
                <c:pt idx="46">
                  <c:v>2014</c:v>
                </c:pt>
                <c:pt idx="47">
                  <c:v>2015</c:v>
                </c:pt>
                <c:pt idx="48">
                  <c:v>2016</c:v>
                </c:pt>
                <c:pt idx="49">
                  <c:v>2017</c:v>
                </c:pt>
                <c:pt idx="50">
                  <c:v>2018</c:v>
                </c:pt>
                <c:pt idx="51">
                  <c:v>2019</c:v>
                </c:pt>
                <c:pt idx="52">
                  <c:v>2020</c:v>
                </c:pt>
                <c:pt idx="53">
                  <c:v>2021</c:v>
                </c:pt>
                <c:pt idx="54">
                  <c:v>2022</c:v>
                </c:pt>
              </c:numCache>
            </c:numRef>
          </c:cat>
          <c:val>
            <c:numRef>
              <c:f>'OD Trend68-21'!$B$2:$B$56</c:f>
              <c:numCache>
                <c:formatCode>0.0</c:formatCode>
                <c:ptCount val="55"/>
                <c:pt idx="0">
                  <c:v>2.9</c:v>
                </c:pt>
                <c:pt idx="1">
                  <c:v>3.4</c:v>
                </c:pt>
                <c:pt idx="2">
                  <c:v>4</c:v>
                </c:pt>
                <c:pt idx="3">
                  <c:v>4.0999999999999996</c:v>
                </c:pt>
                <c:pt idx="4">
                  <c:v>4</c:v>
                </c:pt>
                <c:pt idx="5">
                  <c:v>3.7</c:v>
                </c:pt>
                <c:pt idx="6">
                  <c:v>3.7</c:v>
                </c:pt>
                <c:pt idx="7">
                  <c:v>4</c:v>
                </c:pt>
                <c:pt idx="8">
                  <c:v>3.7</c:v>
                </c:pt>
                <c:pt idx="9">
                  <c:v>3.1</c:v>
                </c:pt>
                <c:pt idx="10">
                  <c:v>2.8</c:v>
                </c:pt>
                <c:pt idx="11">
                  <c:v>3</c:v>
                </c:pt>
                <c:pt idx="12">
                  <c:v>2.8</c:v>
                </c:pt>
                <c:pt idx="13">
                  <c:v>2.8</c:v>
                </c:pt>
                <c:pt idx="14">
                  <c:v>2.8</c:v>
                </c:pt>
                <c:pt idx="15">
                  <c:v>2.8</c:v>
                </c:pt>
                <c:pt idx="16">
                  <c:v>2.9</c:v>
                </c:pt>
                <c:pt idx="17">
                  <c:v>3</c:v>
                </c:pt>
                <c:pt idx="18">
                  <c:v>3.3</c:v>
                </c:pt>
                <c:pt idx="19">
                  <c:v>3.3</c:v>
                </c:pt>
                <c:pt idx="20">
                  <c:v>3.7</c:v>
                </c:pt>
                <c:pt idx="21">
                  <c:v>3.7</c:v>
                </c:pt>
                <c:pt idx="22">
                  <c:v>3.4</c:v>
                </c:pt>
                <c:pt idx="23">
                  <c:v>3.7</c:v>
                </c:pt>
                <c:pt idx="24">
                  <c:v>4.0999999999999996</c:v>
                </c:pt>
                <c:pt idx="25">
                  <c:v>4.7</c:v>
                </c:pt>
                <c:pt idx="26">
                  <c:v>4.8</c:v>
                </c:pt>
                <c:pt idx="27">
                  <c:v>4.8</c:v>
                </c:pt>
                <c:pt idx="28">
                  <c:v>4.9000000000000004</c:v>
                </c:pt>
                <c:pt idx="29">
                  <c:v>5.3</c:v>
                </c:pt>
                <c:pt idx="30">
                  <c:v>5.6</c:v>
                </c:pt>
                <c:pt idx="31">
                  <c:v>6</c:v>
                </c:pt>
                <c:pt idx="32">
                  <c:v>6.2</c:v>
                </c:pt>
                <c:pt idx="33">
                  <c:v>6.8</c:v>
                </c:pt>
                <c:pt idx="34">
                  <c:v>8.1999999999999993</c:v>
                </c:pt>
                <c:pt idx="35">
                  <c:v>8.9</c:v>
                </c:pt>
                <c:pt idx="36">
                  <c:v>9.4</c:v>
                </c:pt>
                <c:pt idx="37">
                  <c:v>10.1</c:v>
                </c:pt>
                <c:pt idx="38">
                  <c:v>11.5</c:v>
                </c:pt>
                <c:pt idx="39">
                  <c:v>12</c:v>
                </c:pt>
                <c:pt idx="40">
                  <c:v>12</c:v>
                </c:pt>
                <c:pt idx="41">
                  <c:v>12.1</c:v>
                </c:pt>
                <c:pt idx="42">
                  <c:v>12.4</c:v>
                </c:pt>
                <c:pt idx="43">
                  <c:v>13.3</c:v>
                </c:pt>
                <c:pt idx="44">
                  <c:v>13.2</c:v>
                </c:pt>
                <c:pt idx="45">
                  <c:v>13.9</c:v>
                </c:pt>
                <c:pt idx="46">
                  <c:v>14.8</c:v>
                </c:pt>
                <c:pt idx="47">
                  <c:v>16.3</c:v>
                </c:pt>
                <c:pt idx="48">
                  <c:v>19.7</c:v>
                </c:pt>
                <c:pt idx="49">
                  <c:v>21.6</c:v>
                </c:pt>
                <c:pt idx="50">
                  <c:v>20.6</c:v>
                </c:pt>
                <c:pt idx="51">
                  <c:v>21.5</c:v>
                </c:pt>
                <c:pt idx="52">
                  <c:v>27.9</c:v>
                </c:pt>
                <c:pt idx="53">
                  <c:v>32.1</c:v>
                </c:pt>
                <c:pt idx="54">
                  <c:v>32.6</c:v>
                </c:pt>
              </c:numCache>
            </c:numRef>
          </c:val>
          <c:smooth val="0"/>
          <c:extLst>
            <c:ext xmlns:c16="http://schemas.microsoft.com/office/drawing/2014/chart" uri="{C3380CC4-5D6E-409C-BE32-E72D297353CC}">
              <c16:uniqueId val="{00000000-A738-49EB-9C89-C44250E51E6F}"/>
            </c:ext>
          </c:extLst>
        </c:ser>
        <c:dLbls>
          <c:showLegendKey val="0"/>
          <c:showVal val="0"/>
          <c:showCatName val="0"/>
          <c:showSerName val="0"/>
          <c:showPercent val="0"/>
          <c:showBubbleSize val="0"/>
        </c:dLbls>
        <c:smooth val="0"/>
        <c:axId val="236049984"/>
        <c:axId val="2094401552"/>
      </c:lineChart>
      <c:catAx>
        <c:axId val="2360499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94401552"/>
        <c:crosses val="autoZero"/>
        <c:auto val="1"/>
        <c:lblAlgn val="ctr"/>
        <c:lblOffset val="100"/>
        <c:noMultiLvlLbl val="0"/>
      </c:catAx>
      <c:valAx>
        <c:axId val="209440155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dirty="0"/>
                  <a:t>Rates per 100,000 Population</a:t>
                </a:r>
              </a:p>
            </c:rich>
          </c:tx>
          <c:layout>
            <c:manualLayout>
              <c:xMode val="edge"/>
              <c:yMode val="edge"/>
              <c:x val="2.5130661602007953E-3"/>
              <c:y val="0.3029881964103631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36049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tx1"/>
                </a:solidFill>
              </a:rPr>
              <a:t>Potential Intervention Opportunities Among Overdose Decedents, </a:t>
            </a:r>
          </a:p>
          <a:p>
            <a:pPr>
              <a:defRPr/>
            </a:pPr>
            <a:r>
              <a:rPr lang="en-US" dirty="0">
                <a:solidFill>
                  <a:schemeClr val="tx1"/>
                </a:solidFill>
              </a:rPr>
              <a:t>CDC SUDORS,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Sheet7!$A$3:$A$5</c:f>
              <c:strCache>
                <c:ptCount val="3"/>
                <c:pt idx="0">
                  <c:v>No Pulse at First Responder Arrival</c:v>
                </c:pt>
                <c:pt idx="1">
                  <c:v>Potential Bystander Present</c:v>
                </c:pt>
                <c:pt idx="2">
                  <c:v>Naloxone Administered</c:v>
                </c:pt>
              </c:strCache>
            </c:strRef>
          </c:cat>
          <c:val>
            <c:numRef>
              <c:f>Sheet7!$B$3:$B$5</c:f>
              <c:numCache>
                <c:formatCode>General</c:formatCode>
                <c:ptCount val="3"/>
                <c:pt idx="0">
                  <c:v>63.4</c:v>
                </c:pt>
                <c:pt idx="1">
                  <c:v>43.2</c:v>
                </c:pt>
                <c:pt idx="2">
                  <c:v>21.8</c:v>
                </c:pt>
              </c:numCache>
            </c:numRef>
          </c:val>
          <c:extLst>
            <c:ext xmlns:c16="http://schemas.microsoft.com/office/drawing/2014/chart" uri="{C3380CC4-5D6E-409C-BE32-E72D297353CC}">
              <c16:uniqueId val="{00000000-A349-48D2-AB82-449258DF0304}"/>
            </c:ext>
          </c:extLst>
        </c:ser>
        <c:dLbls>
          <c:dLblPos val="outEnd"/>
          <c:showLegendKey val="0"/>
          <c:showVal val="1"/>
          <c:showCatName val="0"/>
          <c:showSerName val="0"/>
          <c:showPercent val="0"/>
          <c:showBubbleSize val="0"/>
        </c:dLbls>
        <c:gapWidth val="219"/>
        <c:overlap val="-27"/>
        <c:axId val="819508272"/>
        <c:axId val="819508600"/>
      </c:barChart>
      <c:catAx>
        <c:axId val="81950827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19508600"/>
        <c:crosses val="autoZero"/>
        <c:auto val="1"/>
        <c:lblAlgn val="ctr"/>
        <c:lblOffset val="100"/>
        <c:noMultiLvlLbl val="0"/>
      </c:catAx>
      <c:valAx>
        <c:axId val="819508600"/>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solidFill>
                      <a:schemeClr val="tx1"/>
                    </a:solidFill>
                  </a:rPr>
                  <a:t>Percent</a:t>
                </a:r>
              </a:p>
            </c:rich>
          </c:tx>
          <c:layout>
            <c:manualLayout>
              <c:xMode val="edge"/>
              <c:yMode val="edge"/>
              <c:x val="9.6516147075408742E-3"/>
              <c:y val="0.4550548658729035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9508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Sheet1!$A$8:$B$8</c:f>
              <c:strCache>
                <c:ptCount val="2"/>
                <c:pt idx="1">
                  <c:v>0</c:v>
                </c:pt>
              </c:strCache>
            </c:strRef>
          </c:tx>
          <c:spPr>
            <a:solidFill>
              <a:schemeClr val="accent1"/>
            </a:solidFill>
            <a:ln>
              <a:noFill/>
            </a:ln>
            <a:effectLst/>
          </c:spPr>
          <c:invertIfNegative val="0"/>
          <c:dLbls>
            <c:delete val="1"/>
          </c:dLbls>
          <c:cat>
            <c:strRef>
              <c:f>Sheet1!$C$7:$F$7</c:f>
              <c:strCache>
                <c:ptCount val="4"/>
                <c:pt idx="0">
                  <c:v>Current Smoker</c:v>
                </c:pt>
                <c:pt idx="1">
                  <c:v>Alcohol Use Disorder</c:v>
                </c:pt>
                <c:pt idx="2">
                  <c:v>Ever Used Illicit Drugs</c:v>
                </c:pt>
                <c:pt idx="3">
                  <c:v>Ever Injected Drugs</c:v>
                </c:pt>
              </c:strCache>
            </c:strRef>
          </c:cat>
          <c:val>
            <c:numRef>
              <c:f>Sheet1!$C$8:$F$8</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22C4-4C36-A8CC-30CE211D832D}"/>
            </c:ext>
          </c:extLst>
        </c:ser>
        <c:ser>
          <c:idx val="1"/>
          <c:order val="1"/>
          <c:tx>
            <c:strRef>
              <c:f>Sheet1!$A$9:$B$9</c:f>
              <c:strCache>
                <c:ptCount val="2"/>
                <c:pt idx="1">
                  <c:v>1</c:v>
                </c:pt>
              </c:strCache>
            </c:strRef>
          </c:tx>
          <c:spPr>
            <a:solidFill>
              <a:srgbClr val="4472C4">
                <a:lumMod val="50000"/>
              </a:srgb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Sheet1!$C$7:$F$7</c:f>
              <c:strCache>
                <c:ptCount val="4"/>
                <c:pt idx="0">
                  <c:v>Current Smoker</c:v>
                </c:pt>
                <c:pt idx="1">
                  <c:v>Alcohol Use Disorder</c:v>
                </c:pt>
                <c:pt idx="2">
                  <c:v>Ever Used Illicit Drugs</c:v>
                </c:pt>
                <c:pt idx="3">
                  <c:v>Ever Injected Drugs</c:v>
                </c:pt>
              </c:strCache>
            </c:strRef>
          </c:cat>
          <c:val>
            <c:numRef>
              <c:f>Sheet1!$C$9:$F$9</c:f>
              <c:numCache>
                <c:formatCode>General</c:formatCode>
                <c:ptCount val="4"/>
                <c:pt idx="0">
                  <c:v>1.1000000000000001</c:v>
                </c:pt>
                <c:pt idx="1">
                  <c:v>2</c:v>
                </c:pt>
                <c:pt idx="2">
                  <c:v>1.7</c:v>
                </c:pt>
                <c:pt idx="3">
                  <c:v>1.3</c:v>
                </c:pt>
              </c:numCache>
            </c:numRef>
          </c:val>
          <c:extLst>
            <c:ext xmlns:c16="http://schemas.microsoft.com/office/drawing/2014/chart" uri="{C3380CC4-5D6E-409C-BE32-E72D297353CC}">
              <c16:uniqueId val="{00000001-22C4-4C36-A8CC-30CE211D832D}"/>
            </c:ext>
          </c:extLst>
        </c:ser>
        <c:ser>
          <c:idx val="2"/>
          <c:order val="2"/>
          <c:tx>
            <c:strRef>
              <c:f>Sheet1!$A$10:$B$10</c:f>
              <c:strCache>
                <c:ptCount val="2"/>
                <c:pt idx="1">
                  <c:v>2</c:v>
                </c:pt>
              </c:strCache>
            </c:strRef>
          </c:tx>
          <c:spPr>
            <a:solidFill>
              <a:srgbClr val="4472C4">
                <a:lumMod val="75000"/>
              </a:srgb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Sheet1!$C$7:$F$7</c:f>
              <c:strCache>
                <c:ptCount val="4"/>
                <c:pt idx="0">
                  <c:v>Current Smoker</c:v>
                </c:pt>
                <c:pt idx="1">
                  <c:v>Alcohol Use Disorder</c:v>
                </c:pt>
                <c:pt idx="2">
                  <c:v>Ever Used Illicit Drugs</c:v>
                </c:pt>
                <c:pt idx="3">
                  <c:v>Ever Injected Drugs</c:v>
                </c:pt>
              </c:strCache>
            </c:strRef>
          </c:cat>
          <c:val>
            <c:numRef>
              <c:f>Sheet1!$C$10:$F$10</c:f>
              <c:numCache>
                <c:formatCode>General</c:formatCode>
                <c:ptCount val="4"/>
                <c:pt idx="0">
                  <c:v>1.5</c:v>
                </c:pt>
                <c:pt idx="1">
                  <c:v>4</c:v>
                </c:pt>
                <c:pt idx="2">
                  <c:v>2.9</c:v>
                </c:pt>
                <c:pt idx="3">
                  <c:v>3.8</c:v>
                </c:pt>
              </c:numCache>
            </c:numRef>
          </c:val>
          <c:extLst>
            <c:ext xmlns:c16="http://schemas.microsoft.com/office/drawing/2014/chart" uri="{C3380CC4-5D6E-409C-BE32-E72D297353CC}">
              <c16:uniqueId val="{00000002-22C4-4C36-A8CC-30CE211D832D}"/>
            </c:ext>
          </c:extLst>
        </c:ser>
        <c:ser>
          <c:idx val="3"/>
          <c:order val="3"/>
          <c:tx>
            <c:strRef>
              <c:f>Sheet1!$A$11:$B$11</c:f>
              <c:strCache>
                <c:ptCount val="2"/>
                <c:pt idx="1">
                  <c:v>3</c:v>
                </c:pt>
              </c:strCache>
            </c:strRef>
          </c:tx>
          <c:spPr>
            <a:solidFill>
              <a:srgbClr val="4472C4">
                <a:lumMod val="60000"/>
                <a:lumOff val="40000"/>
              </a:srgb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Sheet1!$C$7:$F$7</c:f>
              <c:strCache>
                <c:ptCount val="4"/>
                <c:pt idx="0">
                  <c:v>Current Smoker</c:v>
                </c:pt>
                <c:pt idx="1">
                  <c:v>Alcohol Use Disorder</c:v>
                </c:pt>
                <c:pt idx="2">
                  <c:v>Ever Used Illicit Drugs</c:v>
                </c:pt>
                <c:pt idx="3">
                  <c:v>Ever Injected Drugs</c:v>
                </c:pt>
              </c:strCache>
            </c:strRef>
          </c:cat>
          <c:val>
            <c:numRef>
              <c:f>Sheet1!$C$11:$F$11</c:f>
              <c:numCache>
                <c:formatCode>General</c:formatCode>
                <c:ptCount val="4"/>
                <c:pt idx="0">
                  <c:v>2</c:v>
                </c:pt>
                <c:pt idx="1">
                  <c:v>4.9000000000000004</c:v>
                </c:pt>
                <c:pt idx="2">
                  <c:v>3.6</c:v>
                </c:pt>
                <c:pt idx="3">
                  <c:v>7.1</c:v>
                </c:pt>
              </c:numCache>
            </c:numRef>
          </c:val>
          <c:extLst>
            <c:ext xmlns:c16="http://schemas.microsoft.com/office/drawing/2014/chart" uri="{C3380CC4-5D6E-409C-BE32-E72D297353CC}">
              <c16:uniqueId val="{00000003-22C4-4C36-A8CC-30CE211D832D}"/>
            </c:ext>
          </c:extLst>
        </c:ser>
        <c:ser>
          <c:idx val="4"/>
          <c:order val="4"/>
          <c:tx>
            <c:strRef>
              <c:f>Sheet1!$A$12:$B$12</c:f>
              <c:strCache>
                <c:ptCount val="2"/>
                <c:pt idx="1">
                  <c:v>≥4</c:v>
                </c:pt>
              </c:strCache>
            </c:strRef>
          </c:tx>
          <c:spPr>
            <a:solidFill>
              <a:srgbClr val="4472C4">
                <a:lumMod val="20000"/>
                <a:lumOff val="80000"/>
              </a:srgb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Sheet1!$C$7:$F$7</c:f>
              <c:strCache>
                <c:ptCount val="4"/>
                <c:pt idx="0">
                  <c:v>Current Smoker</c:v>
                </c:pt>
                <c:pt idx="1">
                  <c:v>Alcohol Use Disorder</c:v>
                </c:pt>
                <c:pt idx="2">
                  <c:v>Ever Used Illicit Drugs</c:v>
                </c:pt>
                <c:pt idx="3">
                  <c:v>Ever Injected Drugs</c:v>
                </c:pt>
              </c:strCache>
            </c:strRef>
          </c:cat>
          <c:val>
            <c:numRef>
              <c:f>Sheet1!$C$12:$F$12</c:f>
              <c:numCache>
                <c:formatCode>General</c:formatCode>
                <c:ptCount val="4"/>
                <c:pt idx="0">
                  <c:v>2.2000000000000002</c:v>
                </c:pt>
                <c:pt idx="1">
                  <c:v>7.4</c:v>
                </c:pt>
                <c:pt idx="2">
                  <c:v>4.7</c:v>
                </c:pt>
                <c:pt idx="3">
                  <c:v>10.3</c:v>
                </c:pt>
              </c:numCache>
            </c:numRef>
          </c:val>
          <c:extLst>
            <c:ext xmlns:c16="http://schemas.microsoft.com/office/drawing/2014/chart" uri="{C3380CC4-5D6E-409C-BE32-E72D297353CC}">
              <c16:uniqueId val="{00000004-22C4-4C36-A8CC-30CE211D832D}"/>
            </c:ext>
          </c:extLst>
        </c:ser>
        <c:dLbls>
          <c:dLblPos val="outEnd"/>
          <c:showLegendKey val="0"/>
          <c:showVal val="1"/>
          <c:showCatName val="0"/>
          <c:showSerName val="0"/>
          <c:showPercent val="0"/>
          <c:showBubbleSize val="0"/>
        </c:dLbls>
        <c:gapWidth val="219"/>
        <c:overlap val="-27"/>
        <c:axId val="359935104"/>
        <c:axId val="359931496"/>
      </c:barChart>
      <c:catAx>
        <c:axId val="359935104"/>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59931496"/>
        <c:crosses val="autoZero"/>
        <c:auto val="1"/>
        <c:lblAlgn val="ctr"/>
        <c:lblOffset val="100"/>
        <c:noMultiLvlLbl val="0"/>
      </c:catAx>
      <c:valAx>
        <c:axId val="359931496"/>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t>Adjusted Odds Ratio</a:t>
                </a:r>
              </a:p>
            </c:rich>
          </c:tx>
          <c:layout>
            <c:manualLayout>
              <c:xMode val="edge"/>
              <c:yMode val="edge"/>
              <c:x val="3.9331366764995086E-3"/>
              <c:y val="0.3658111639388363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5993510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0 ACEs</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Current Poor Mental Health
(Past 30 Days)</c:v>
                </c:pt>
                <c:pt idx="1">
                  <c:v>Poor Mental Health During 
the COVID-19 Pandemic </c:v>
                </c:pt>
                <c:pt idx="2">
                  <c:v>Persistent Feelings of Sadness or Hopelessness in the Past Year</c:v>
                </c:pt>
              </c:strCache>
            </c:strRef>
          </c:cat>
          <c:val>
            <c:numRef>
              <c:f>Sheet1!$B$2:$B$4</c:f>
              <c:numCache>
                <c:formatCode>General</c:formatCode>
                <c:ptCount val="3"/>
                <c:pt idx="0">
                  <c:v>12.1</c:v>
                </c:pt>
                <c:pt idx="1">
                  <c:v>17.5</c:v>
                </c:pt>
                <c:pt idx="2">
                  <c:v>20.9</c:v>
                </c:pt>
              </c:numCache>
            </c:numRef>
          </c:val>
          <c:extLst>
            <c:ext xmlns:c16="http://schemas.microsoft.com/office/drawing/2014/chart" uri="{C3380CC4-5D6E-409C-BE32-E72D297353CC}">
              <c16:uniqueId val="{00000000-D075-463E-8000-2920F06545F2}"/>
            </c:ext>
          </c:extLst>
        </c:ser>
        <c:ser>
          <c:idx val="1"/>
          <c:order val="1"/>
          <c:tx>
            <c:strRef>
              <c:f>Sheet1!$C$1</c:f>
              <c:strCache>
                <c:ptCount val="1"/>
                <c:pt idx="0">
                  <c:v>1-2 ACEs</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Current Poor Mental Health
(Past 30 Days)</c:v>
                </c:pt>
                <c:pt idx="1">
                  <c:v>Poor Mental Health During 
the COVID-19 Pandemic </c:v>
                </c:pt>
                <c:pt idx="2">
                  <c:v>Persistent Feelings of Sadness or Hopelessness in the Past Year</c:v>
                </c:pt>
              </c:strCache>
            </c:strRef>
          </c:cat>
          <c:val>
            <c:numRef>
              <c:f>Sheet1!$C$2:$C$4</c:f>
              <c:numCache>
                <c:formatCode>General</c:formatCode>
                <c:ptCount val="3"/>
                <c:pt idx="0">
                  <c:v>32.4</c:v>
                </c:pt>
                <c:pt idx="1">
                  <c:v>42</c:v>
                </c:pt>
                <c:pt idx="2">
                  <c:v>46.2</c:v>
                </c:pt>
              </c:numCache>
            </c:numRef>
          </c:val>
          <c:extLst>
            <c:ext xmlns:c16="http://schemas.microsoft.com/office/drawing/2014/chart" uri="{C3380CC4-5D6E-409C-BE32-E72D297353CC}">
              <c16:uniqueId val="{00000001-D075-463E-8000-2920F06545F2}"/>
            </c:ext>
          </c:extLst>
        </c:ser>
        <c:ser>
          <c:idx val="2"/>
          <c:order val="2"/>
          <c:tx>
            <c:strRef>
              <c:f>Sheet1!$D$1</c:f>
              <c:strCache>
                <c:ptCount val="1"/>
                <c:pt idx="0">
                  <c:v>3 ACEs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Current Poor Mental Health
(Past 30 Days)</c:v>
                </c:pt>
                <c:pt idx="1">
                  <c:v>Poor Mental Health During 
the COVID-19 Pandemic </c:v>
                </c:pt>
                <c:pt idx="2">
                  <c:v>Persistent Feelings of Sadness or Hopelessness in the Past Year</c:v>
                </c:pt>
              </c:strCache>
            </c:strRef>
          </c:cat>
          <c:val>
            <c:numRef>
              <c:f>Sheet1!$D$2:$D$4</c:f>
              <c:numCache>
                <c:formatCode>General</c:formatCode>
                <c:ptCount val="3"/>
                <c:pt idx="0">
                  <c:v>44.9</c:v>
                </c:pt>
                <c:pt idx="1">
                  <c:v>54.8</c:v>
                </c:pt>
                <c:pt idx="2">
                  <c:v>68.8</c:v>
                </c:pt>
              </c:numCache>
            </c:numRef>
          </c:val>
          <c:extLst>
            <c:ext xmlns:c16="http://schemas.microsoft.com/office/drawing/2014/chart" uri="{C3380CC4-5D6E-409C-BE32-E72D297353CC}">
              <c16:uniqueId val="{00000002-D075-463E-8000-2920F06545F2}"/>
            </c:ext>
          </c:extLst>
        </c:ser>
        <c:ser>
          <c:idx val="3"/>
          <c:order val="3"/>
          <c:tx>
            <c:strRef>
              <c:f>Sheet1!$E$1</c:f>
              <c:strCache>
                <c:ptCount val="1"/>
                <c:pt idx="0">
                  <c:v>4+ ACEs</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Current Poor Mental Health
(Past 30 Days)</c:v>
                </c:pt>
                <c:pt idx="1">
                  <c:v>Poor Mental Health During 
the COVID-19 Pandemic </c:v>
                </c:pt>
                <c:pt idx="2">
                  <c:v>Persistent Feelings of Sadness or Hopelessness in the Past Year</c:v>
                </c:pt>
              </c:strCache>
            </c:strRef>
          </c:cat>
          <c:val>
            <c:numRef>
              <c:f>Sheet1!$E$2:$E$4</c:f>
              <c:numCache>
                <c:formatCode>General</c:formatCode>
                <c:ptCount val="3"/>
                <c:pt idx="0">
                  <c:v>65.7</c:v>
                </c:pt>
                <c:pt idx="1">
                  <c:v>85</c:v>
                </c:pt>
                <c:pt idx="2">
                  <c:v>85</c:v>
                </c:pt>
              </c:numCache>
            </c:numRef>
          </c:val>
          <c:extLst>
            <c:ext xmlns:c16="http://schemas.microsoft.com/office/drawing/2014/chart" uri="{C3380CC4-5D6E-409C-BE32-E72D297353CC}">
              <c16:uniqueId val="{00000003-D075-463E-8000-2920F06545F2}"/>
            </c:ext>
          </c:extLst>
        </c:ser>
        <c:dLbls>
          <c:dLblPos val="outEnd"/>
          <c:showLegendKey val="0"/>
          <c:showVal val="1"/>
          <c:showCatName val="0"/>
          <c:showSerName val="0"/>
          <c:showPercent val="0"/>
          <c:showBubbleSize val="0"/>
        </c:dLbls>
        <c:gapWidth val="219"/>
        <c:overlap val="-27"/>
        <c:axId val="618847888"/>
        <c:axId val="618842064"/>
      </c:barChart>
      <c:catAx>
        <c:axId val="6188478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18842064"/>
        <c:crosses val="autoZero"/>
        <c:auto val="1"/>
        <c:lblAlgn val="ctr"/>
        <c:lblOffset val="100"/>
        <c:noMultiLvlLbl val="0"/>
      </c:catAx>
      <c:valAx>
        <c:axId val="618842064"/>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Percentage (%)</a:t>
                </a:r>
              </a:p>
            </c:rich>
          </c:tx>
          <c:layout>
            <c:manualLayout>
              <c:xMode val="edge"/>
              <c:yMode val="edge"/>
              <c:x val="3.7593984962406013E-3"/>
              <c:y val="0.365383890090191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188478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rgbClr val="001132"/>
                </a:solidFill>
                <a:latin typeface="+mn-lt"/>
                <a:ea typeface="+mn-ea"/>
                <a:cs typeface="+mn-cs"/>
              </a:defRPr>
            </a:pPr>
            <a:r>
              <a:rPr lang="en-US" dirty="0"/>
              <a:t>Relative Reduction Rates at Age 19</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1132"/>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113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Marijuana</c:v>
                </c:pt>
                <c:pt idx="1">
                  <c:v>Cocaine</c:v>
                </c:pt>
                <c:pt idx="2">
                  <c:v>Ecstasy</c:v>
                </c:pt>
                <c:pt idx="3">
                  <c:v>Methamphetamine</c:v>
                </c:pt>
                <c:pt idx="4">
                  <c:v>LSD</c:v>
                </c:pt>
                <c:pt idx="5">
                  <c:v>Narcotics</c:v>
                </c:pt>
                <c:pt idx="6">
                  <c:v>Illicit Substance Use Index</c:v>
                </c:pt>
                <c:pt idx="7">
                  <c:v>Rx Drug Misuse Index</c:v>
                </c:pt>
              </c:strCache>
            </c:strRef>
          </c:cat>
          <c:val>
            <c:numRef>
              <c:f>Sheet1!$B$2:$B$9</c:f>
              <c:numCache>
                <c:formatCode>General</c:formatCode>
                <c:ptCount val="8"/>
                <c:pt idx="0">
                  <c:v>9.4</c:v>
                </c:pt>
                <c:pt idx="1">
                  <c:v>30.3</c:v>
                </c:pt>
                <c:pt idx="2">
                  <c:v>33.1</c:v>
                </c:pt>
                <c:pt idx="3">
                  <c:v>41</c:v>
                </c:pt>
                <c:pt idx="4">
                  <c:v>25.1</c:v>
                </c:pt>
                <c:pt idx="5">
                  <c:v>25.8</c:v>
                </c:pt>
                <c:pt idx="6">
                  <c:v>25.3</c:v>
                </c:pt>
                <c:pt idx="7">
                  <c:v>19.899999999999999</c:v>
                </c:pt>
              </c:numCache>
            </c:numRef>
          </c:val>
          <c:extLst>
            <c:ext xmlns:c16="http://schemas.microsoft.com/office/drawing/2014/chart" uri="{C3380CC4-5D6E-409C-BE32-E72D297353CC}">
              <c16:uniqueId val="{00000000-1C60-47C9-A536-AFAFEF4B06A2}"/>
            </c:ext>
          </c:extLst>
        </c:ser>
        <c:dLbls>
          <c:dLblPos val="outEnd"/>
          <c:showLegendKey val="0"/>
          <c:showVal val="1"/>
          <c:showCatName val="0"/>
          <c:showSerName val="0"/>
          <c:showPercent val="0"/>
          <c:showBubbleSize val="0"/>
        </c:dLbls>
        <c:gapWidth val="219"/>
        <c:overlap val="-27"/>
        <c:axId val="1328562432"/>
        <c:axId val="1211550080"/>
      </c:barChart>
      <c:catAx>
        <c:axId val="1328562432"/>
        <c:scaling>
          <c:orientation val="minMax"/>
        </c:scaling>
        <c:delete val="0"/>
        <c:axPos val="b"/>
        <c:title>
          <c:tx>
            <c:rich>
              <a:bodyPr rot="0" spcFirstLastPara="1" vertOverflow="ellipsis" vert="horz" wrap="square" anchor="ctr" anchorCtr="1"/>
              <a:lstStyle/>
              <a:p>
                <a:pPr>
                  <a:defRPr sz="1400" b="0" i="0" u="none" strike="noStrike" kern="1200" baseline="0">
                    <a:solidFill>
                      <a:srgbClr val="001132"/>
                    </a:solidFill>
                    <a:latin typeface="+mn-lt"/>
                    <a:ea typeface="+mn-ea"/>
                    <a:cs typeface="+mn-cs"/>
                  </a:defRPr>
                </a:pPr>
                <a:r>
                  <a:rPr lang="en-US" sz="1400" dirty="0"/>
                  <a:t>Lifetime Substance Use</a:t>
                </a:r>
              </a:p>
            </c:rich>
          </c:tx>
          <c:overlay val="0"/>
          <c:spPr>
            <a:noFill/>
            <a:ln>
              <a:noFill/>
            </a:ln>
            <a:effectLst/>
          </c:spPr>
          <c:txPr>
            <a:bodyPr rot="0" spcFirstLastPara="1" vertOverflow="ellipsis" vert="horz" wrap="square" anchor="ctr" anchorCtr="1"/>
            <a:lstStyle/>
            <a:p>
              <a:pPr>
                <a:defRPr sz="1400" b="0" i="0" u="none" strike="noStrike" kern="1200" baseline="0">
                  <a:solidFill>
                    <a:srgbClr val="00113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rgbClr val="001132"/>
            </a:solidFill>
            <a:round/>
          </a:ln>
          <a:effectLst/>
        </c:spPr>
        <c:txPr>
          <a:bodyPr rot="-60000000" spcFirstLastPara="1" vertOverflow="ellipsis" vert="horz" wrap="square" anchor="ctr" anchorCtr="1"/>
          <a:lstStyle/>
          <a:p>
            <a:pPr>
              <a:defRPr sz="900" b="0" i="0" u="none" strike="noStrike" kern="1200" baseline="0">
                <a:solidFill>
                  <a:srgbClr val="001132"/>
                </a:solidFill>
                <a:latin typeface="+mn-lt"/>
                <a:ea typeface="+mn-ea"/>
                <a:cs typeface="+mn-cs"/>
              </a:defRPr>
            </a:pPr>
            <a:endParaRPr lang="en-US"/>
          </a:p>
        </c:txPr>
        <c:crossAx val="1211550080"/>
        <c:crosses val="autoZero"/>
        <c:auto val="1"/>
        <c:lblAlgn val="ctr"/>
        <c:lblOffset val="100"/>
        <c:noMultiLvlLbl val="0"/>
      </c:catAx>
      <c:valAx>
        <c:axId val="1211550080"/>
        <c:scaling>
          <c:orientation val="minMax"/>
        </c:scaling>
        <c:delete val="0"/>
        <c:axPos val="l"/>
        <c:title>
          <c:tx>
            <c:rich>
              <a:bodyPr rot="-5400000" spcFirstLastPara="1" vertOverflow="ellipsis" vert="horz" wrap="square" anchor="ctr" anchorCtr="1"/>
              <a:lstStyle/>
              <a:p>
                <a:pPr>
                  <a:defRPr sz="1000" b="0" i="0" u="none" strike="noStrike" kern="1200" baseline="0">
                    <a:solidFill>
                      <a:srgbClr val="001132"/>
                    </a:solidFill>
                    <a:latin typeface="+mn-lt"/>
                    <a:ea typeface="+mn-ea"/>
                    <a:cs typeface="+mn-cs"/>
                  </a:defRPr>
                </a:pPr>
                <a:r>
                  <a:rPr lang="en-US" dirty="0"/>
                  <a:t>Percentage Relative Reduction Rate</a:t>
                </a:r>
              </a:p>
            </c:rich>
          </c:tx>
          <c:layout>
            <c:manualLayout>
              <c:xMode val="edge"/>
              <c:yMode val="edge"/>
              <c:x val="4.7515280826759143E-4"/>
              <c:y val="0.1878573434937433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rgbClr val="001132"/>
                  </a:solidFill>
                  <a:latin typeface="+mn-lt"/>
                  <a:ea typeface="+mn-ea"/>
                  <a:cs typeface="+mn-cs"/>
                </a:defRPr>
              </a:pPr>
              <a:endParaRPr lang="en-US"/>
            </a:p>
          </c:txPr>
        </c:title>
        <c:numFmt formatCode="General" sourceLinked="1"/>
        <c:majorTickMark val="none"/>
        <c:minorTickMark val="none"/>
        <c:tickLblPos val="nextTo"/>
        <c:spPr>
          <a:noFill/>
          <a:ln>
            <a:solidFill>
              <a:srgbClr val="001132"/>
            </a:solidFill>
          </a:ln>
          <a:effectLst/>
        </c:spPr>
        <c:txPr>
          <a:bodyPr rot="-60000000" spcFirstLastPara="1" vertOverflow="ellipsis" vert="horz" wrap="square" anchor="ctr" anchorCtr="1"/>
          <a:lstStyle/>
          <a:p>
            <a:pPr>
              <a:defRPr sz="900" b="0" i="0" u="none" strike="noStrike" kern="1200" baseline="0">
                <a:solidFill>
                  <a:srgbClr val="001132"/>
                </a:solidFill>
                <a:latin typeface="+mn-lt"/>
                <a:ea typeface="+mn-ea"/>
                <a:cs typeface="+mn-cs"/>
              </a:defRPr>
            </a:pPr>
            <a:endParaRPr lang="en-US"/>
          </a:p>
        </c:txPr>
        <c:crossAx val="1328562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1132"/>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t>Urbanicity</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'[Chart in Microsoft PowerPoint]all ages'!$B$1</c:f>
              <c:strCache>
                <c:ptCount val="1"/>
                <c:pt idx="0">
                  <c:v>2018</c:v>
                </c:pt>
              </c:strCache>
            </c:strRef>
          </c:tx>
          <c:spPr>
            <a:solidFill>
              <a:schemeClr val="accent1"/>
            </a:solidFill>
            <a:ln>
              <a:noFill/>
            </a:ln>
            <a:effectLst/>
          </c:spPr>
          <c:invertIfNegative val="0"/>
          <c:cat>
            <c:strRef>
              <c:f>'[Chart in Microsoft PowerPoint]all ages'!$A$2:$A$7</c:f>
              <c:strCache>
                <c:ptCount val="6"/>
                <c:pt idx="0">
                  <c:v>Large Central Metro</c:v>
                </c:pt>
                <c:pt idx="1">
                  <c:v>large Fringe Metro</c:v>
                </c:pt>
                <c:pt idx="2">
                  <c:v>Medium Metro</c:v>
                </c:pt>
                <c:pt idx="3">
                  <c:v>Small Metro </c:v>
                </c:pt>
                <c:pt idx="4">
                  <c:v>Micropolitan</c:v>
                </c:pt>
                <c:pt idx="5">
                  <c:v>NonCore</c:v>
                </c:pt>
              </c:strCache>
            </c:strRef>
          </c:cat>
          <c:val>
            <c:numRef>
              <c:f>'[Chart in Microsoft PowerPoint]all ages'!$B$2:$B$7</c:f>
              <c:numCache>
                <c:formatCode>General</c:formatCode>
                <c:ptCount val="6"/>
                <c:pt idx="0">
                  <c:v>20.5</c:v>
                </c:pt>
                <c:pt idx="1">
                  <c:v>21.8</c:v>
                </c:pt>
                <c:pt idx="2">
                  <c:v>22.2</c:v>
                </c:pt>
                <c:pt idx="3">
                  <c:v>18.5</c:v>
                </c:pt>
                <c:pt idx="4">
                  <c:v>18.7</c:v>
                </c:pt>
                <c:pt idx="5">
                  <c:v>15.9</c:v>
                </c:pt>
              </c:numCache>
            </c:numRef>
          </c:val>
          <c:extLst>
            <c:ext xmlns:c16="http://schemas.microsoft.com/office/drawing/2014/chart" uri="{C3380CC4-5D6E-409C-BE32-E72D297353CC}">
              <c16:uniqueId val="{00000000-8355-4EDA-9972-10D91ACDECB8}"/>
            </c:ext>
          </c:extLst>
        </c:ser>
        <c:ser>
          <c:idx val="1"/>
          <c:order val="1"/>
          <c:tx>
            <c:strRef>
              <c:f>'[Chart in Microsoft PowerPoint]all ages'!$C$1</c:f>
              <c:strCache>
                <c:ptCount val="1"/>
                <c:pt idx="0">
                  <c:v>2019</c:v>
                </c:pt>
              </c:strCache>
            </c:strRef>
          </c:tx>
          <c:spPr>
            <a:solidFill>
              <a:schemeClr val="accent2"/>
            </a:solidFill>
            <a:ln>
              <a:noFill/>
            </a:ln>
            <a:effectLst/>
          </c:spPr>
          <c:invertIfNegative val="0"/>
          <c:cat>
            <c:strRef>
              <c:f>'[Chart in Microsoft PowerPoint]all ages'!$A$2:$A$7</c:f>
              <c:strCache>
                <c:ptCount val="6"/>
                <c:pt idx="0">
                  <c:v>Large Central Metro</c:v>
                </c:pt>
                <c:pt idx="1">
                  <c:v>large Fringe Metro</c:v>
                </c:pt>
                <c:pt idx="2">
                  <c:v>Medium Metro</c:v>
                </c:pt>
                <c:pt idx="3">
                  <c:v>Small Metro </c:v>
                </c:pt>
                <c:pt idx="4">
                  <c:v>Micropolitan</c:v>
                </c:pt>
                <c:pt idx="5">
                  <c:v>NonCore</c:v>
                </c:pt>
              </c:strCache>
            </c:strRef>
          </c:cat>
          <c:val>
            <c:numRef>
              <c:f>'[Chart in Microsoft PowerPoint]all ages'!$C$2:$C$7</c:f>
              <c:numCache>
                <c:formatCode>General</c:formatCode>
                <c:ptCount val="6"/>
                <c:pt idx="0">
                  <c:v>22.7</c:v>
                </c:pt>
                <c:pt idx="1">
                  <c:v>21.5</c:v>
                </c:pt>
                <c:pt idx="2">
                  <c:v>23</c:v>
                </c:pt>
                <c:pt idx="3">
                  <c:v>19.2</c:v>
                </c:pt>
                <c:pt idx="4">
                  <c:v>19.5</c:v>
                </c:pt>
                <c:pt idx="5">
                  <c:v>16.2</c:v>
                </c:pt>
              </c:numCache>
            </c:numRef>
          </c:val>
          <c:extLst>
            <c:ext xmlns:c16="http://schemas.microsoft.com/office/drawing/2014/chart" uri="{C3380CC4-5D6E-409C-BE32-E72D297353CC}">
              <c16:uniqueId val="{00000001-8355-4EDA-9972-10D91ACDECB8}"/>
            </c:ext>
          </c:extLst>
        </c:ser>
        <c:ser>
          <c:idx val="2"/>
          <c:order val="2"/>
          <c:tx>
            <c:strRef>
              <c:f>'[Chart in Microsoft PowerPoint]all ages'!$D$1</c:f>
              <c:strCache>
                <c:ptCount val="1"/>
                <c:pt idx="0">
                  <c:v>2020</c:v>
                </c:pt>
              </c:strCache>
            </c:strRef>
          </c:tx>
          <c:spPr>
            <a:solidFill>
              <a:schemeClr val="accent3"/>
            </a:solidFill>
            <a:ln>
              <a:noFill/>
            </a:ln>
            <a:effectLst/>
          </c:spPr>
          <c:invertIfNegative val="0"/>
          <c:cat>
            <c:strRef>
              <c:f>'[Chart in Microsoft PowerPoint]all ages'!$A$2:$A$7</c:f>
              <c:strCache>
                <c:ptCount val="6"/>
                <c:pt idx="0">
                  <c:v>Large Central Metro</c:v>
                </c:pt>
                <c:pt idx="1">
                  <c:v>large Fringe Metro</c:v>
                </c:pt>
                <c:pt idx="2">
                  <c:v>Medium Metro</c:v>
                </c:pt>
                <c:pt idx="3">
                  <c:v>Small Metro </c:v>
                </c:pt>
                <c:pt idx="4">
                  <c:v>Micropolitan</c:v>
                </c:pt>
                <c:pt idx="5">
                  <c:v>NonCore</c:v>
                </c:pt>
              </c:strCache>
            </c:strRef>
          </c:cat>
          <c:val>
            <c:numRef>
              <c:f>'[Chart in Microsoft PowerPoint]all ages'!$D$2:$D$7</c:f>
              <c:numCache>
                <c:formatCode>General</c:formatCode>
                <c:ptCount val="6"/>
                <c:pt idx="0">
                  <c:v>30.1</c:v>
                </c:pt>
                <c:pt idx="1">
                  <c:v>26.3</c:v>
                </c:pt>
                <c:pt idx="2">
                  <c:v>30.3</c:v>
                </c:pt>
                <c:pt idx="3">
                  <c:v>25.1</c:v>
                </c:pt>
                <c:pt idx="4">
                  <c:v>24.9</c:v>
                </c:pt>
                <c:pt idx="5">
                  <c:v>22</c:v>
                </c:pt>
              </c:numCache>
            </c:numRef>
          </c:val>
          <c:extLst>
            <c:ext xmlns:c16="http://schemas.microsoft.com/office/drawing/2014/chart" uri="{C3380CC4-5D6E-409C-BE32-E72D297353CC}">
              <c16:uniqueId val="{00000002-8355-4EDA-9972-10D91ACDECB8}"/>
            </c:ext>
          </c:extLst>
        </c:ser>
        <c:ser>
          <c:idx val="3"/>
          <c:order val="3"/>
          <c:tx>
            <c:strRef>
              <c:f>'[Chart in Microsoft PowerPoint]all ages'!$E$1</c:f>
              <c:strCache>
                <c:ptCount val="1"/>
                <c:pt idx="0">
                  <c:v>2021</c:v>
                </c:pt>
              </c:strCache>
            </c:strRef>
          </c:tx>
          <c:spPr>
            <a:solidFill>
              <a:schemeClr val="accent4"/>
            </a:solidFill>
            <a:ln>
              <a:noFill/>
            </a:ln>
            <a:effectLst/>
          </c:spPr>
          <c:invertIfNegative val="0"/>
          <c:cat>
            <c:strRef>
              <c:f>'[Chart in Microsoft PowerPoint]all ages'!$A$2:$A$7</c:f>
              <c:strCache>
                <c:ptCount val="6"/>
                <c:pt idx="0">
                  <c:v>Large Central Metro</c:v>
                </c:pt>
                <c:pt idx="1">
                  <c:v>large Fringe Metro</c:v>
                </c:pt>
                <c:pt idx="2">
                  <c:v>Medium Metro</c:v>
                </c:pt>
                <c:pt idx="3">
                  <c:v>Small Metro </c:v>
                </c:pt>
                <c:pt idx="4">
                  <c:v>Micropolitan</c:v>
                </c:pt>
                <c:pt idx="5">
                  <c:v>NonCore</c:v>
                </c:pt>
              </c:strCache>
            </c:strRef>
          </c:cat>
          <c:val>
            <c:numRef>
              <c:f>'[Chart in Microsoft PowerPoint]all ages'!$E$2:$E$7</c:f>
              <c:numCache>
                <c:formatCode>General</c:formatCode>
                <c:ptCount val="6"/>
                <c:pt idx="0">
                  <c:v>34.9</c:v>
                </c:pt>
                <c:pt idx="1">
                  <c:v>28.6</c:v>
                </c:pt>
                <c:pt idx="2">
                  <c:v>35.1</c:v>
                </c:pt>
                <c:pt idx="3">
                  <c:v>30.4</c:v>
                </c:pt>
                <c:pt idx="4">
                  <c:v>30.6</c:v>
                </c:pt>
                <c:pt idx="5">
                  <c:v>27.8</c:v>
                </c:pt>
              </c:numCache>
            </c:numRef>
          </c:val>
          <c:extLst>
            <c:ext xmlns:c16="http://schemas.microsoft.com/office/drawing/2014/chart" uri="{C3380CC4-5D6E-409C-BE32-E72D297353CC}">
              <c16:uniqueId val="{00000003-8355-4EDA-9972-10D91ACDECB8}"/>
            </c:ext>
          </c:extLst>
        </c:ser>
        <c:ser>
          <c:idx val="4"/>
          <c:order val="4"/>
          <c:tx>
            <c:strRef>
              <c:f>'[Chart in Microsoft PowerPoint]all ages'!$F$1</c:f>
              <c:strCache>
                <c:ptCount val="1"/>
                <c:pt idx="0">
                  <c:v>2022</c:v>
                </c:pt>
              </c:strCache>
            </c:strRef>
          </c:tx>
          <c:spPr>
            <a:solidFill>
              <a:schemeClr val="accent5"/>
            </a:solidFill>
            <a:ln>
              <a:noFill/>
            </a:ln>
            <a:effectLst/>
          </c:spPr>
          <c:invertIfNegative val="0"/>
          <c:cat>
            <c:strRef>
              <c:f>'[Chart in Microsoft PowerPoint]all ages'!$A$2:$A$7</c:f>
              <c:strCache>
                <c:ptCount val="6"/>
                <c:pt idx="0">
                  <c:v>Large Central Metro</c:v>
                </c:pt>
                <c:pt idx="1">
                  <c:v>large Fringe Metro</c:v>
                </c:pt>
                <c:pt idx="2">
                  <c:v>Medium Metro</c:v>
                </c:pt>
                <c:pt idx="3">
                  <c:v>Small Metro </c:v>
                </c:pt>
                <c:pt idx="4">
                  <c:v>Micropolitan</c:v>
                </c:pt>
                <c:pt idx="5">
                  <c:v>NonCore</c:v>
                </c:pt>
              </c:strCache>
            </c:strRef>
          </c:cat>
          <c:val>
            <c:numRef>
              <c:f>'[Chart in Microsoft PowerPoint]all ages'!$F$2:$F$7</c:f>
              <c:numCache>
                <c:formatCode>General</c:formatCode>
                <c:ptCount val="6"/>
                <c:pt idx="0">
                  <c:v>36.4</c:v>
                </c:pt>
                <c:pt idx="1">
                  <c:v>27.7</c:v>
                </c:pt>
                <c:pt idx="2">
                  <c:v>36.4</c:v>
                </c:pt>
                <c:pt idx="3">
                  <c:v>30.8</c:v>
                </c:pt>
                <c:pt idx="4">
                  <c:v>31.7</c:v>
                </c:pt>
                <c:pt idx="5">
                  <c:v>27.3</c:v>
                </c:pt>
              </c:numCache>
            </c:numRef>
          </c:val>
          <c:extLst>
            <c:ext xmlns:c16="http://schemas.microsoft.com/office/drawing/2014/chart" uri="{C3380CC4-5D6E-409C-BE32-E72D297353CC}">
              <c16:uniqueId val="{00000004-8355-4EDA-9972-10D91ACDECB8}"/>
            </c:ext>
          </c:extLst>
        </c:ser>
        <c:dLbls>
          <c:showLegendKey val="0"/>
          <c:showVal val="0"/>
          <c:showCatName val="0"/>
          <c:showSerName val="0"/>
          <c:showPercent val="0"/>
          <c:showBubbleSize val="0"/>
        </c:dLbls>
        <c:gapWidth val="219"/>
        <c:overlap val="-27"/>
        <c:axId val="725502048"/>
        <c:axId val="725502376"/>
      </c:barChart>
      <c:catAx>
        <c:axId val="725502048"/>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725502376"/>
        <c:crosses val="autoZero"/>
        <c:auto val="1"/>
        <c:lblAlgn val="ctr"/>
        <c:lblOffset val="100"/>
        <c:noMultiLvlLbl val="0"/>
      </c:catAx>
      <c:valAx>
        <c:axId val="725502376"/>
        <c:scaling>
          <c:orientation val="minMax"/>
          <c:max val="7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Rate per 100,000</a:t>
                </a:r>
              </a:p>
            </c:rich>
          </c:tx>
          <c:layout>
            <c:manualLayout>
              <c:xMode val="edge"/>
              <c:yMode val="edge"/>
              <c:x val="2.1310880051937334E-2"/>
              <c:y val="0.3222491980169145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25502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t>Age Group</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78435506144607"/>
          <c:y val="0.17171296296296298"/>
          <c:w val="0.85160104113621293"/>
          <c:h val="0.72088764946048411"/>
        </c:manualLayout>
      </c:layout>
      <c:barChart>
        <c:barDir val="col"/>
        <c:grouping val="clustered"/>
        <c:varyColors val="0"/>
        <c:ser>
          <c:idx val="0"/>
          <c:order val="0"/>
          <c:tx>
            <c:strRef>
              <c:f>'[Chart in Microsoft PowerPoint]all ages'!$E$10</c:f>
              <c:strCache>
                <c:ptCount val="1"/>
                <c:pt idx="0">
                  <c:v>2018</c:v>
                </c:pt>
              </c:strCache>
            </c:strRef>
          </c:tx>
          <c:spPr>
            <a:solidFill>
              <a:schemeClr val="accent1"/>
            </a:solidFill>
            <a:ln>
              <a:noFill/>
            </a:ln>
            <a:effectLst/>
          </c:spPr>
          <c:invertIfNegative val="0"/>
          <c:cat>
            <c:strRef>
              <c:f>'[Chart in Microsoft PowerPoint]all ages'!$F$9:$N$9</c:f>
              <c:strCache>
                <c:ptCount val="9"/>
                <c:pt idx="0">
                  <c:v>12-17</c:v>
                </c:pt>
                <c:pt idx="1">
                  <c:v>18-24</c:v>
                </c:pt>
                <c:pt idx="2">
                  <c:v>25-34</c:v>
                </c:pt>
                <c:pt idx="3">
                  <c:v>35-44</c:v>
                </c:pt>
                <c:pt idx="4">
                  <c:v>45-54</c:v>
                </c:pt>
                <c:pt idx="5">
                  <c:v>55-64</c:v>
                </c:pt>
                <c:pt idx="6">
                  <c:v>65-74</c:v>
                </c:pt>
                <c:pt idx="7">
                  <c:v>75-84</c:v>
                </c:pt>
                <c:pt idx="8">
                  <c:v>85+</c:v>
                </c:pt>
              </c:strCache>
            </c:strRef>
          </c:cat>
          <c:val>
            <c:numRef>
              <c:f>'[Chart in Microsoft PowerPoint]all ages'!$F$10:$N$10</c:f>
              <c:numCache>
                <c:formatCode>General</c:formatCode>
                <c:ptCount val="9"/>
                <c:pt idx="0" formatCode="0.0">
                  <c:v>1.0117</c:v>
                </c:pt>
                <c:pt idx="1">
                  <c:v>14.5</c:v>
                </c:pt>
                <c:pt idx="2">
                  <c:v>35.5</c:v>
                </c:pt>
                <c:pt idx="3">
                  <c:v>38.299999999999997</c:v>
                </c:pt>
                <c:pt idx="4">
                  <c:v>35.299999999999997</c:v>
                </c:pt>
                <c:pt idx="5">
                  <c:v>28.3</c:v>
                </c:pt>
                <c:pt idx="6">
                  <c:v>10.199999999999999</c:v>
                </c:pt>
                <c:pt idx="7">
                  <c:v>3.9</c:v>
                </c:pt>
                <c:pt idx="8">
                  <c:v>3.8</c:v>
                </c:pt>
              </c:numCache>
            </c:numRef>
          </c:val>
          <c:extLst>
            <c:ext xmlns:c16="http://schemas.microsoft.com/office/drawing/2014/chart" uri="{C3380CC4-5D6E-409C-BE32-E72D297353CC}">
              <c16:uniqueId val="{00000000-CE28-4AA8-B39F-FCC89B93EAE5}"/>
            </c:ext>
          </c:extLst>
        </c:ser>
        <c:ser>
          <c:idx val="1"/>
          <c:order val="1"/>
          <c:tx>
            <c:strRef>
              <c:f>'[Chart in Microsoft PowerPoint]all ages'!$E$11</c:f>
              <c:strCache>
                <c:ptCount val="1"/>
                <c:pt idx="0">
                  <c:v>2019</c:v>
                </c:pt>
              </c:strCache>
            </c:strRef>
          </c:tx>
          <c:spPr>
            <a:solidFill>
              <a:schemeClr val="accent2"/>
            </a:solidFill>
            <a:ln>
              <a:noFill/>
            </a:ln>
            <a:effectLst/>
          </c:spPr>
          <c:invertIfNegative val="0"/>
          <c:cat>
            <c:strRef>
              <c:f>'[Chart in Microsoft PowerPoint]all ages'!$F$9:$N$9</c:f>
              <c:strCache>
                <c:ptCount val="9"/>
                <c:pt idx="0">
                  <c:v>12-17</c:v>
                </c:pt>
                <c:pt idx="1">
                  <c:v>18-24</c:v>
                </c:pt>
                <c:pt idx="2">
                  <c:v>25-34</c:v>
                </c:pt>
                <c:pt idx="3">
                  <c:v>35-44</c:v>
                </c:pt>
                <c:pt idx="4">
                  <c:v>45-54</c:v>
                </c:pt>
                <c:pt idx="5">
                  <c:v>55-64</c:v>
                </c:pt>
                <c:pt idx="6">
                  <c:v>65-74</c:v>
                </c:pt>
                <c:pt idx="7">
                  <c:v>75-84</c:v>
                </c:pt>
                <c:pt idx="8">
                  <c:v>85+</c:v>
                </c:pt>
              </c:strCache>
            </c:strRef>
          </c:cat>
          <c:val>
            <c:numRef>
              <c:f>'[Chart in Microsoft PowerPoint]all ages'!$F$11:$N$11</c:f>
              <c:numCache>
                <c:formatCode>General</c:formatCode>
                <c:ptCount val="9"/>
                <c:pt idx="0" formatCode="0.0">
                  <c:v>1.1273</c:v>
                </c:pt>
                <c:pt idx="1">
                  <c:v>15</c:v>
                </c:pt>
                <c:pt idx="2">
                  <c:v>35.6</c:v>
                </c:pt>
                <c:pt idx="3">
                  <c:v>40.5</c:v>
                </c:pt>
                <c:pt idx="4">
                  <c:v>36.9</c:v>
                </c:pt>
                <c:pt idx="5">
                  <c:v>30.4</c:v>
                </c:pt>
                <c:pt idx="6">
                  <c:v>11.3</c:v>
                </c:pt>
                <c:pt idx="7">
                  <c:v>4.2</c:v>
                </c:pt>
                <c:pt idx="8">
                  <c:v>3.6</c:v>
                </c:pt>
              </c:numCache>
            </c:numRef>
          </c:val>
          <c:extLst>
            <c:ext xmlns:c16="http://schemas.microsoft.com/office/drawing/2014/chart" uri="{C3380CC4-5D6E-409C-BE32-E72D297353CC}">
              <c16:uniqueId val="{00000001-CE28-4AA8-B39F-FCC89B93EAE5}"/>
            </c:ext>
          </c:extLst>
        </c:ser>
        <c:ser>
          <c:idx val="2"/>
          <c:order val="2"/>
          <c:tx>
            <c:strRef>
              <c:f>'[Chart in Microsoft PowerPoint]all ages'!$E$12</c:f>
              <c:strCache>
                <c:ptCount val="1"/>
                <c:pt idx="0">
                  <c:v>2020</c:v>
                </c:pt>
              </c:strCache>
            </c:strRef>
          </c:tx>
          <c:spPr>
            <a:solidFill>
              <a:schemeClr val="accent3"/>
            </a:solidFill>
            <a:ln>
              <a:noFill/>
            </a:ln>
            <a:effectLst/>
          </c:spPr>
          <c:invertIfNegative val="0"/>
          <c:cat>
            <c:strRef>
              <c:f>'[Chart in Microsoft PowerPoint]all ages'!$F$9:$N$9</c:f>
              <c:strCache>
                <c:ptCount val="9"/>
                <c:pt idx="0">
                  <c:v>12-17</c:v>
                </c:pt>
                <c:pt idx="1">
                  <c:v>18-24</c:v>
                </c:pt>
                <c:pt idx="2">
                  <c:v>25-34</c:v>
                </c:pt>
                <c:pt idx="3">
                  <c:v>35-44</c:v>
                </c:pt>
                <c:pt idx="4">
                  <c:v>45-54</c:v>
                </c:pt>
                <c:pt idx="5">
                  <c:v>55-64</c:v>
                </c:pt>
                <c:pt idx="6">
                  <c:v>65-74</c:v>
                </c:pt>
                <c:pt idx="7">
                  <c:v>75-84</c:v>
                </c:pt>
                <c:pt idx="8">
                  <c:v>85+</c:v>
                </c:pt>
              </c:strCache>
            </c:strRef>
          </c:cat>
          <c:val>
            <c:numRef>
              <c:f>'[Chart in Microsoft PowerPoint]all ages'!$F$12:$N$12</c:f>
              <c:numCache>
                <c:formatCode>General</c:formatCode>
                <c:ptCount val="9"/>
                <c:pt idx="0" formatCode="0.0">
                  <c:v>2.1722000000000001</c:v>
                </c:pt>
                <c:pt idx="1">
                  <c:v>22.1</c:v>
                </c:pt>
                <c:pt idx="2">
                  <c:v>47.3</c:v>
                </c:pt>
                <c:pt idx="3">
                  <c:v>53.9</c:v>
                </c:pt>
                <c:pt idx="4">
                  <c:v>46.9</c:v>
                </c:pt>
                <c:pt idx="5">
                  <c:v>37.299999999999997</c:v>
                </c:pt>
                <c:pt idx="6">
                  <c:v>13.2</c:v>
                </c:pt>
                <c:pt idx="7">
                  <c:v>4</c:v>
                </c:pt>
                <c:pt idx="8">
                  <c:v>3.9</c:v>
                </c:pt>
              </c:numCache>
            </c:numRef>
          </c:val>
          <c:extLst>
            <c:ext xmlns:c16="http://schemas.microsoft.com/office/drawing/2014/chart" uri="{C3380CC4-5D6E-409C-BE32-E72D297353CC}">
              <c16:uniqueId val="{00000002-CE28-4AA8-B39F-FCC89B93EAE5}"/>
            </c:ext>
          </c:extLst>
        </c:ser>
        <c:ser>
          <c:idx val="3"/>
          <c:order val="3"/>
          <c:tx>
            <c:strRef>
              <c:f>'[Chart in Microsoft PowerPoint]all ages'!$E$13</c:f>
              <c:strCache>
                <c:ptCount val="1"/>
                <c:pt idx="0">
                  <c:v>2021</c:v>
                </c:pt>
              </c:strCache>
            </c:strRef>
          </c:tx>
          <c:spPr>
            <a:solidFill>
              <a:schemeClr val="accent4"/>
            </a:solidFill>
            <a:ln>
              <a:noFill/>
            </a:ln>
            <a:effectLst/>
          </c:spPr>
          <c:invertIfNegative val="0"/>
          <c:cat>
            <c:strRef>
              <c:f>'[Chart in Microsoft PowerPoint]all ages'!$F$9:$N$9</c:f>
              <c:strCache>
                <c:ptCount val="9"/>
                <c:pt idx="0">
                  <c:v>12-17</c:v>
                </c:pt>
                <c:pt idx="1">
                  <c:v>18-24</c:v>
                </c:pt>
                <c:pt idx="2">
                  <c:v>25-34</c:v>
                </c:pt>
                <c:pt idx="3">
                  <c:v>35-44</c:v>
                </c:pt>
                <c:pt idx="4">
                  <c:v>45-54</c:v>
                </c:pt>
                <c:pt idx="5">
                  <c:v>55-64</c:v>
                </c:pt>
                <c:pt idx="6">
                  <c:v>65-74</c:v>
                </c:pt>
                <c:pt idx="7">
                  <c:v>75-84</c:v>
                </c:pt>
                <c:pt idx="8">
                  <c:v>85+</c:v>
                </c:pt>
              </c:strCache>
            </c:strRef>
          </c:cat>
          <c:val>
            <c:numRef>
              <c:f>'[Chart in Microsoft PowerPoint]all ages'!$F$13:$N$13</c:f>
              <c:numCache>
                <c:formatCode>General</c:formatCode>
                <c:ptCount val="9"/>
                <c:pt idx="0" formatCode="0.0">
                  <c:v>2.4355000000000002</c:v>
                </c:pt>
                <c:pt idx="1">
                  <c:v>22.8</c:v>
                </c:pt>
                <c:pt idx="2">
                  <c:v>52.9</c:v>
                </c:pt>
                <c:pt idx="3">
                  <c:v>62</c:v>
                </c:pt>
                <c:pt idx="4">
                  <c:v>53.8</c:v>
                </c:pt>
                <c:pt idx="5">
                  <c:v>45.6</c:v>
                </c:pt>
                <c:pt idx="6">
                  <c:v>16.8</c:v>
                </c:pt>
                <c:pt idx="7">
                  <c:v>4.9000000000000004</c:v>
                </c:pt>
                <c:pt idx="8">
                  <c:v>4.3</c:v>
                </c:pt>
              </c:numCache>
            </c:numRef>
          </c:val>
          <c:extLst>
            <c:ext xmlns:c16="http://schemas.microsoft.com/office/drawing/2014/chart" uri="{C3380CC4-5D6E-409C-BE32-E72D297353CC}">
              <c16:uniqueId val="{00000003-CE28-4AA8-B39F-FCC89B93EAE5}"/>
            </c:ext>
          </c:extLst>
        </c:ser>
        <c:ser>
          <c:idx val="4"/>
          <c:order val="4"/>
          <c:tx>
            <c:strRef>
              <c:f>'[Chart in Microsoft PowerPoint]all ages'!$E$14</c:f>
              <c:strCache>
                <c:ptCount val="1"/>
                <c:pt idx="0">
                  <c:v>2022</c:v>
                </c:pt>
              </c:strCache>
            </c:strRef>
          </c:tx>
          <c:spPr>
            <a:solidFill>
              <a:schemeClr val="accent5"/>
            </a:solidFill>
            <a:ln>
              <a:noFill/>
            </a:ln>
            <a:effectLst/>
          </c:spPr>
          <c:invertIfNegative val="0"/>
          <c:cat>
            <c:strRef>
              <c:f>'[Chart in Microsoft PowerPoint]all ages'!$F$9:$N$9</c:f>
              <c:strCache>
                <c:ptCount val="9"/>
                <c:pt idx="0">
                  <c:v>12-17</c:v>
                </c:pt>
                <c:pt idx="1">
                  <c:v>18-24</c:v>
                </c:pt>
                <c:pt idx="2">
                  <c:v>25-34</c:v>
                </c:pt>
                <c:pt idx="3">
                  <c:v>35-44</c:v>
                </c:pt>
                <c:pt idx="4">
                  <c:v>45-54</c:v>
                </c:pt>
                <c:pt idx="5">
                  <c:v>55-64</c:v>
                </c:pt>
                <c:pt idx="6">
                  <c:v>65-74</c:v>
                </c:pt>
                <c:pt idx="7">
                  <c:v>75-84</c:v>
                </c:pt>
                <c:pt idx="8">
                  <c:v>85+</c:v>
                </c:pt>
              </c:strCache>
            </c:strRef>
          </c:cat>
          <c:val>
            <c:numRef>
              <c:f>'[Chart in Microsoft PowerPoint]all ages'!$F$14:$N$14</c:f>
              <c:numCache>
                <c:formatCode>General</c:formatCode>
                <c:ptCount val="9"/>
                <c:pt idx="0" formatCode="0.0">
                  <c:v>2.8</c:v>
                </c:pt>
                <c:pt idx="1">
                  <c:v>19.5</c:v>
                </c:pt>
                <c:pt idx="2">
                  <c:v>50.6</c:v>
                </c:pt>
                <c:pt idx="3">
                  <c:v>63.1</c:v>
                </c:pt>
                <c:pt idx="4">
                  <c:v>55.63</c:v>
                </c:pt>
                <c:pt idx="5">
                  <c:v>48.1</c:v>
                </c:pt>
                <c:pt idx="6">
                  <c:v>19</c:v>
                </c:pt>
                <c:pt idx="7">
                  <c:v>5.3</c:v>
                </c:pt>
                <c:pt idx="8">
                  <c:v>3.7</c:v>
                </c:pt>
              </c:numCache>
            </c:numRef>
          </c:val>
          <c:extLst>
            <c:ext xmlns:c16="http://schemas.microsoft.com/office/drawing/2014/chart" uri="{C3380CC4-5D6E-409C-BE32-E72D297353CC}">
              <c16:uniqueId val="{00000004-CE28-4AA8-B39F-FCC89B93EAE5}"/>
            </c:ext>
          </c:extLst>
        </c:ser>
        <c:dLbls>
          <c:showLegendKey val="0"/>
          <c:showVal val="0"/>
          <c:showCatName val="0"/>
          <c:showSerName val="0"/>
          <c:showPercent val="0"/>
          <c:showBubbleSize val="0"/>
        </c:dLbls>
        <c:gapWidth val="219"/>
        <c:overlap val="-27"/>
        <c:axId val="470207784"/>
        <c:axId val="470218936"/>
      </c:barChart>
      <c:catAx>
        <c:axId val="47020778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0218936"/>
        <c:crosses val="autoZero"/>
        <c:auto val="1"/>
        <c:lblAlgn val="ctr"/>
        <c:lblOffset val="100"/>
        <c:noMultiLvlLbl val="0"/>
      </c:catAx>
      <c:valAx>
        <c:axId val="47021893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Rate</a:t>
                </a:r>
                <a:r>
                  <a:rPr lang="en-US" baseline="0" dirty="0"/>
                  <a:t> per 100,000</a:t>
                </a:r>
                <a:endParaRPr lang="en-US" dirty="0"/>
              </a:p>
            </c:rich>
          </c:tx>
          <c:layout>
            <c:manualLayout>
              <c:xMode val="edge"/>
              <c:yMode val="edge"/>
              <c:x val="0"/>
              <c:y val="0.3291591328861669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0207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t>Gender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'all ages'!$A$10</c:f>
              <c:strCache>
                <c:ptCount val="1"/>
                <c:pt idx="0">
                  <c:v>2018</c:v>
                </c:pt>
              </c:strCache>
            </c:strRef>
          </c:tx>
          <c:spPr>
            <a:solidFill>
              <a:schemeClr val="accent1"/>
            </a:solidFill>
            <a:ln>
              <a:noFill/>
            </a:ln>
            <a:effectLst/>
          </c:spPr>
          <c:invertIfNegative val="0"/>
          <c:cat>
            <c:strRef>
              <c:f>'all ages'!$B$9:$C$9</c:f>
              <c:strCache>
                <c:ptCount val="2"/>
                <c:pt idx="0">
                  <c:v>Female</c:v>
                </c:pt>
                <c:pt idx="1">
                  <c:v>Male</c:v>
                </c:pt>
              </c:strCache>
            </c:strRef>
          </c:cat>
          <c:val>
            <c:numRef>
              <c:f>'all ages'!$B$10:$C$10</c:f>
              <c:numCache>
                <c:formatCode>General</c:formatCode>
                <c:ptCount val="2"/>
                <c:pt idx="0">
                  <c:v>13.6</c:v>
                </c:pt>
                <c:pt idx="1">
                  <c:v>27.9</c:v>
                </c:pt>
              </c:numCache>
            </c:numRef>
          </c:val>
          <c:extLst>
            <c:ext xmlns:c16="http://schemas.microsoft.com/office/drawing/2014/chart" uri="{C3380CC4-5D6E-409C-BE32-E72D297353CC}">
              <c16:uniqueId val="{00000000-09D0-4CE5-9916-4F199017765C}"/>
            </c:ext>
          </c:extLst>
        </c:ser>
        <c:ser>
          <c:idx val="1"/>
          <c:order val="1"/>
          <c:tx>
            <c:strRef>
              <c:f>'all ages'!$A$11</c:f>
              <c:strCache>
                <c:ptCount val="1"/>
                <c:pt idx="0">
                  <c:v>2019</c:v>
                </c:pt>
              </c:strCache>
            </c:strRef>
          </c:tx>
          <c:spPr>
            <a:solidFill>
              <a:schemeClr val="accent2"/>
            </a:solidFill>
            <a:ln>
              <a:noFill/>
            </a:ln>
            <a:effectLst/>
          </c:spPr>
          <c:invertIfNegative val="0"/>
          <c:cat>
            <c:strRef>
              <c:f>'all ages'!$B$9:$C$9</c:f>
              <c:strCache>
                <c:ptCount val="2"/>
                <c:pt idx="0">
                  <c:v>Female</c:v>
                </c:pt>
                <c:pt idx="1">
                  <c:v>Male</c:v>
                </c:pt>
              </c:strCache>
            </c:strRef>
          </c:cat>
          <c:val>
            <c:numRef>
              <c:f>'all ages'!$B$11:$C$11</c:f>
              <c:numCache>
                <c:formatCode>General</c:formatCode>
                <c:ptCount val="2"/>
                <c:pt idx="0">
                  <c:v>13.7</c:v>
                </c:pt>
                <c:pt idx="1">
                  <c:v>29.6</c:v>
                </c:pt>
              </c:numCache>
            </c:numRef>
          </c:val>
          <c:extLst>
            <c:ext xmlns:c16="http://schemas.microsoft.com/office/drawing/2014/chart" uri="{C3380CC4-5D6E-409C-BE32-E72D297353CC}">
              <c16:uniqueId val="{00000001-09D0-4CE5-9916-4F199017765C}"/>
            </c:ext>
          </c:extLst>
        </c:ser>
        <c:ser>
          <c:idx val="2"/>
          <c:order val="2"/>
          <c:tx>
            <c:strRef>
              <c:f>'all ages'!$A$12</c:f>
              <c:strCache>
                <c:ptCount val="1"/>
                <c:pt idx="0">
                  <c:v>2020</c:v>
                </c:pt>
              </c:strCache>
            </c:strRef>
          </c:tx>
          <c:spPr>
            <a:solidFill>
              <a:schemeClr val="accent3"/>
            </a:solidFill>
            <a:ln>
              <a:noFill/>
            </a:ln>
            <a:effectLst/>
          </c:spPr>
          <c:invertIfNegative val="0"/>
          <c:cat>
            <c:strRef>
              <c:f>'all ages'!$B$9:$C$9</c:f>
              <c:strCache>
                <c:ptCount val="2"/>
                <c:pt idx="0">
                  <c:v>Female</c:v>
                </c:pt>
                <c:pt idx="1">
                  <c:v>Male</c:v>
                </c:pt>
              </c:strCache>
            </c:strRef>
          </c:cat>
          <c:val>
            <c:numRef>
              <c:f>'all ages'!$B$12:$C$12</c:f>
              <c:numCache>
                <c:formatCode>General</c:formatCode>
                <c:ptCount val="2"/>
                <c:pt idx="0">
                  <c:v>17.100000000000001</c:v>
                </c:pt>
                <c:pt idx="1">
                  <c:v>39.5</c:v>
                </c:pt>
              </c:numCache>
            </c:numRef>
          </c:val>
          <c:extLst>
            <c:ext xmlns:c16="http://schemas.microsoft.com/office/drawing/2014/chart" uri="{C3380CC4-5D6E-409C-BE32-E72D297353CC}">
              <c16:uniqueId val="{00000002-09D0-4CE5-9916-4F199017765C}"/>
            </c:ext>
          </c:extLst>
        </c:ser>
        <c:ser>
          <c:idx val="3"/>
          <c:order val="3"/>
          <c:tx>
            <c:strRef>
              <c:f>'all ages'!$A$13</c:f>
              <c:strCache>
                <c:ptCount val="1"/>
                <c:pt idx="0">
                  <c:v>2021</c:v>
                </c:pt>
              </c:strCache>
            </c:strRef>
          </c:tx>
          <c:spPr>
            <a:solidFill>
              <a:schemeClr val="accent4"/>
            </a:solidFill>
            <a:ln>
              <a:noFill/>
            </a:ln>
            <a:effectLst/>
          </c:spPr>
          <c:invertIfNegative val="0"/>
          <c:cat>
            <c:strRef>
              <c:f>'all ages'!$B$9:$C$9</c:f>
              <c:strCache>
                <c:ptCount val="2"/>
                <c:pt idx="0">
                  <c:v>Female</c:v>
                </c:pt>
                <c:pt idx="1">
                  <c:v>Male</c:v>
                </c:pt>
              </c:strCache>
            </c:strRef>
          </c:cat>
          <c:val>
            <c:numRef>
              <c:f>'all ages'!$B$13:$C$13</c:f>
              <c:numCache>
                <c:formatCode>General</c:formatCode>
                <c:ptCount val="2"/>
                <c:pt idx="0">
                  <c:v>19.600000000000001</c:v>
                </c:pt>
                <c:pt idx="1">
                  <c:v>45.1</c:v>
                </c:pt>
              </c:numCache>
            </c:numRef>
          </c:val>
          <c:extLst>
            <c:ext xmlns:c16="http://schemas.microsoft.com/office/drawing/2014/chart" uri="{C3380CC4-5D6E-409C-BE32-E72D297353CC}">
              <c16:uniqueId val="{00000003-09D0-4CE5-9916-4F199017765C}"/>
            </c:ext>
          </c:extLst>
        </c:ser>
        <c:ser>
          <c:idx val="4"/>
          <c:order val="4"/>
          <c:tx>
            <c:strRef>
              <c:f>'all ages'!$A$14</c:f>
              <c:strCache>
                <c:ptCount val="1"/>
                <c:pt idx="0">
                  <c:v>2022</c:v>
                </c:pt>
              </c:strCache>
            </c:strRef>
          </c:tx>
          <c:spPr>
            <a:solidFill>
              <a:schemeClr val="accent5"/>
            </a:solidFill>
            <a:ln>
              <a:noFill/>
            </a:ln>
            <a:effectLst/>
          </c:spPr>
          <c:invertIfNegative val="0"/>
          <c:cat>
            <c:strRef>
              <c:f>'all ages'!$B$9:$C$9</c:f>
              <c:strCache>
                <c:ptCount val="2"/>
                <c:pt idx="0">
                  <c:v>Female</c:v>
                </c:pt>
                <c:pt idx="1">
                  <c:v>Male</c:v>
                </c:pt>
              </c:strCache>
            </c:strRef>
          </c:cat>
          <c:val>
            <c:numRef>
              <c:f>'all ages'!$B$14:$C$14</c:f>
              <c:numCache>
                <c:formatCode>General</c:formatCode>
                <c:ptCount val="2"/>
                <c:pt idx="0">
                  <c:v>19.100000000000001</c:v>
                </c:pt>
                <c:pt idx="1">
                  <c:v>45.9</c:v>
                </c:pt>
              </c:numCache>
            </c:numRef>
          </c:val>
          <c:extLst>
            <c:ext xmlns:c16="http://schemas.microsoft.com/office/drawing/2014/chart" uri="{C3380CC4-5D6E-409C-BE32-E72D297353CC}">
              <c16:uniqueId val="{00000004-09D0-4CE5-9916-4F199017765C}"/>
            </c:ext>
          </c:extLst>
        </c:ser>
        <c:dLbls>
          <c:showLegendKey val="0"/>
          <c:showVal val="0"/>
          <c:showCatName val="0"/>
          <c:showSerName val="0"/>
          <c:showPercent val="0"/>
          <c:showBubbleSize val="0"/>
        </c:dLbls>
        <c:gapWidth val="219"/>
        <c:overlap val="-27"/>
        <c:axId val="776961720"/>
        <c:axId val="776966312"/>
      </c:barChart>
      <c:catAx>
        <c:axId val="77696172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76966312"/>
        <c:crosses val="autoZero"/>
        <c:auto val="1"/>
        <c:lblAlgn val="ctr"/>
        <c:lblOffset val="100"/>
        <c:noMultiLvlLbl val="0"/>
      </c:catAx>
      <c:valAx>
        <c:axId val="776966312"/>
        <c:scaling>
          <c:orientation val="minMax"/>
          <c:max val="7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AA Rate per 100,000</a:t>
                </a:r>
              </a:p>
            </c:rich>
          </c:tx>
          <c:layout>
            <c:manualLayout>
              <c:xMode val="edge"/>
              <c:yMode val="edge"/>
              <c:x val="0"/>
              <c:y val="0.3249230825313502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76961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t>Race/Ethnicity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'all ages'!$A$18</c:f>
              <c:strCache>
                <c:ptCount val="1"/>
                <c:pt idx="0">
                  <c:v>2018</c:v>
                </c:pt>
              </c:strCache>
            </c:strRef>
          </c:tx>
          <c:spPr>
            <a:solidFill>
              <a:schemeClr val="accent1"/>
            </a:solidFill>
            <a:ln>
              <a:noFill/>
            </a:ln>
            <a:effectLst/>
          </c:spPr>
          <c:invertIfNegative val="0"/>
          <c:cat>
            <c:multiLvlStrRef>
              <c:f>'all ages'!$B$16:$H$17</c:f>
              <c:multiLvlStrCache>
                <c:ptCount val="7"/>
                <c:lvl>
                  <c:pt idx="0">
                    <c:v>American Indian/Alaska Native</c:v>
                  </c:pt>
                  <c:pt idx="1">
                    <c:v>Black</c:v>
                  </c:pt>
                  <c:pt idx="2">
                    <c:v>Asian</c:v>
                  </c:pt>
                  <c:pt idx="3">
                    <c:v>Native HI/OPI</c:v>
                  </c:pt>
                  <c:pt idx="4">
                    <c:v>White</c:v>
                  </c:pt>
                  <c:pt idx="5">
                    <c:v>More than 1 Race</c:v>
                  </c:pt>
                </c:lvl>
                <c:lvl>
                  <c:pt idx="0">
                    <c:v>Non-Hispanic</c:v>
                  </c:pt>
                  <c:pt idx="6">
                    <c:v>Hispanic</c:v>
                  </c:pt>
                </c:lvl>
              </c:multiLvlStrCache>
            </c:multiLvlStrRef>
          </c:cat>
          <c:val>
            <c:numRef>
              <c:f>'all ages'!$B$18:$H$18</c:f>
              <c:numCache>
                <c:formatCode>General</c:formatCode>
                <c:ptCount val="7"/>
                <c:pt idx="0">
                  <c:v>26.8</c:v>
                </c:pt>
                <c:pt idx="1">
                  <c:v>21.3</c:v>
                </c:pt>
                <c:pt idx="2">
                  <c:v>3</c:v>
                </c:pt>
                <c:pt idx="3">
                  <c:v>12.3</c:v>
                </c:pt>
                <c:pt idx="4">
                  <c:v>25.9</c:v>
                </c:pt>
                <c:pt idx="5">
                  <c:v>12.4</c:v>
                </c:pt>
                <c:pt idx="6">
                  <c:v>11</c:v>
                </c:pt>
              </c:numCache>
            </c:numRef>
          </c:val>
          <c:extLst>
            <c:ext xmlns:c16="http://schemas.microsoft.com/office/drawing/2014/chart" uri="{C3380CC4-5D6E-409C-BE32-E72D297353CC}">
              <c16:uniqueId val="{00000000-E1AA-417D-BB58-5C690109B5BB}"/>
            </c:ext>
          </c:extLst>
        </c:ser>
        <c:ser>
          <c:idx val="1"/>
          <c:order val="1"/>
          <c:tx>
            <c:strRef>
              <c:f>'all ages'!$A$19</c:f>
              <c:strCache>
                <c:ptCount val="1"/>
                <c:pt idx="0">
                  <c:v>2019</c:v>
                </c:pt>
              </c:strCache>
            </c:strRef>
          </c:tx>
          <c:spPr>
            <a:solidFill>
              <a:schemeClr val="accent2"/>
            </a:solidFill>
            <a:ln>
              <a:noFill/>
            </a:ln>
            <a:effectLst/>
          </c:spPr>
          <c:invertIfNegative val="0"/>
          <c:cat>
            <c:multiLvlStrRef>
              <c:f>'all ages'!$B$16:$H$17</c:f>
              <c:multiLvlStrCache>
                <c:ptCount val="7"/>
                <c:lvl>
                  <c:pt idx="0">
                    <c:v>American Indian/Alaska Native</c:v>
                  </c:pt>
                  <c:pt idx="1">
                    <c:v>Black</c:v>
                  </c:pt>
                  <c:pt idx="2">
                    <c:v>Asian</c:v>
                  </c:pt>
                  <c:pt idx="3">
                    <c:v>Native HI/OPI</c:v>
                  </c:pt>
                  <c:pt idx="4">
                    <c:v>White</c:v>
                  </c:pt>
                  <c:pt idx="5">
                    <c:v>More than 1 Race</c:v>
                  </c:pt>
                </c:lvl>
                <c:lvl>
                  <c:pt idx="0">
                    <c:v>Non-Hispanic</c:v>
                  </c:pt>
                  <c:pt idx="6">
                    <c:v>Hispanic</c:v>
                  </c:pt>
                </c:lvl>
              </c:multiLvlStrCache>
            </c:multiLvlStrRef>
          </c:cat>
          <c:val>
            <c:numRef>
              <c:f>'all ages'!$B$19:$H$19</c:f>
              <c:numCache>
                <c:formatCode>General</c:formatCode>
                <c:ptCount val="7"/>
                <c:pt idx="0">
                  <c:v>30.5</c:v>
                </c:pt>
                <c:pt idx="1">
                  <c:v>24.8</c:v>
                </c:pt>
                <c:pt idx="2">
                  <c:v>3.3</c:v>
                </c:pt>
                <c:pt idx="3">
                  <c:v>9.5</c:v>
                </c:pt>
                <c:pt idx="4">
                  <c:v>26.2</c:v>
                </c:pt>
                <c:pt idx="5">
                  <c:v>12.7</c:v>
                </c:pt>
                <c:pt idx="6">
                  <c:v>12.7</c:v>
                </c:pt>
              </c:numCache>
            </c:numRef>
          </c:val>
          <c:extLst>
            <c:ext xmlns:c16="http://schemas.microsoft.com/office/drawing/2014/chart" uri="{C3380CC4-5D6E-409C-BE32-E72D297353CC}">
              <c16:uniqueId val="{00000001-E1AA-417D-BB58-5C690109B5BB}"/>
            </c:ext>
          </c:extLst>
        </c:ser>
        <c:ser>
          <c:idx val="2"/>
          <c:order val="2"/>
          <c:tx>
            <c:strRef>
              <c:f>'all ages'!$A$20</c:f>
              <c:strCache>
                <c:ptCount val="1"/>
                <c:pt idx="0">
                  <c:v>2020</c:v>
                </c:pt>
              </c:strCache>
            </c:strRef>
          </c:tx>
          <c:spPr>
            <a:solidFill>
              <a:schemeClr val="accent3"/>
            </a:solidFill>
            <a:ln>
              <a:noFill/>
            </a:ln>
            <a:effectLst/>
          </c:spPr>
          <c:invertIfNegative val="0"/>
          <c:cat>
            <c:multiLvlStrRef>
              <c:f>'all ages'!$B$16:$H$17</c:f>
              <c:multiLvlStrCache>
                <c:ptCount val="7"/>
                <c:lvl>
                  <c:pt idx="0">
                    <c:v>American Indian/Alaska Native</c:v>
                  </c:pt>
                  <c:pt idx="1">
                    <c:v>Black</c:v>
                  </c:pt>
                  <c:pt idx="2">
                    <c:v>Asian</c:v>
                  </c:pt>
                  <c:pt idx="3">
                    <c:v>Native HI/OPI</c:v>
                  </c:pt>
                  <c:pt idx="4">
                    <c:v>White</c:v>
                  </c:pt>
                  <c:pt idx="5">
                    <c:v>More than 1 Race</c:v>
                  </c:pt>
                </c:lvl>
                <c:lvl>
                  <c:pt idx="0">
                    <c:v>Non-Hispanic</c:v>
                  </c:pt>
                  <c:pt idx="6">
                    <c:v>Hispanic</c:v>
                  </c:pt>
                </c:lvl>
              </c:multiLvlStrCache>
            </c:multiLvlStrRef>
          </c:cat>
          <c:val>
            <c:numRef>
              <c:f>'all ages'!$B$20:$H$20</c:f>
              <c:numCache>
                <c:formatCode>General</c:formatCode>
                <c:ptCount val="7"/>
                <c:pt idx="0">
                  <c:v>42.5</c:v>
                </c:pt>
                <c:pt idx="1">
                  <c:v>35.799999999999997</c:v>
                </c:pt>
                <c:pt idx="2">
                  <c:v>4.5999999999999996</c:v>
                </c:pt>
                <c:pt idx="3">
                  <c:v>13.7</c:v>
                </c:pt>
                <c:pt idx="4">
                  <c:v>33.1</c:v>
                </c:pt>
                <c:pt idx="5">
                  <c:v>18.8</c:v>
                </c:pt>
                <c:pt idx="6">
                  <c:v>17.600000000000001</c:v>
                </c:pt>
              </c:numCache>
            </c:numRef>
          </c:val>
          <c:extLst>
            <c:ext xmlns:c16="http://schemas.microsoft.com/office/drawing/2014/chart" uri="{C3380CC4-5D6E-409C-BE32-E72D297353CC}">
              <c16:uniqueId val="{00000002-E1AA-417D-BB58-5C690109B5BB}"/>
            </c:ext>
          </c:extLst>
        </c:ser>
        <c:ser>
          <c:idx val="3"/>
          <c:order val="3"/>
          <c:tx>
            <c:strRef>
              <c:f>'all ages'!$A$21</c:f>
              <c:strCache>
                <c:ptCount val="1"/>
                <c:pt idx="0">
                  <c:v>2021</c:v>
                </c:pt>
              </c:strCache>
            </c:strRef>
          </c:tx>
          <c:spPr>
            <a:solidFill>
              <a:schemeClr val="accent4"/>
            </a:solidFill>
            <a:ln>
              <a:noFill/>
            </a:ln>
            <a:effectLst/>
          </c:spPr>
          <c:invertIfNegative val="0"/>
          <c:cat>
            <c:multiLvlStrRef>
              <c:f>'all ages'!$B$16:$H$17</c:f>
              <c:multiLvlStrCache>
                <c:ptCount val="7"/>
                <c:lvl>
                  <c:pt idx="0">
                    <c:v>American Indian/Alaska Native</c:v>
                  </c:pt>
                  <c:pt idx="1">
                    <c:v>Black</c:v>
                  </c:pt>
                  <c:pt idx="2">
                    <c:v>Asian</c:v>
                  </c:pt>
                  <c:pt idx="3">
                    <c:v>Native HI/OPI</c:v>
                  </c:pt>
                  <c:pt idx="4">
                    <c:v>White</c:v>
                  </c:pt>
                  <c:pt idx="5">
                    <c:v>More than 1 Race</c:v>
                  </c:pt>
                </c:lvl>
                <c:lvl>
                  <c:pt idx="0">
                    <c:v>Non-Hispanic</c:v>
                  </c:pt>
                  <c:pt idx="6">
                    <c:v>Hispanic</c:v>
                  </c:pt>
                </c:lvl>
              </c:multiLvlStrCache>
            </c:multiLvlStrRef>
          </c:cat>
          <c:val>
            <c:numRef>
              <c:f>'all ages'!$B$21:$H$21</c:f>
              <c:numCache>
                <c:formatCode>General</c:formatCode>
                <c:ptCount val="7"/>
                <c:pt idx="0">
                  <c:v>56.6</c:v>
                </c:pt>
                <c:pt idx="1">
                  <c:v>44.2</c:v>
                </c:pt>
                <c:pt idx="2">
                  <c:v>4.7</c:v>
                </c:pt>
                <c:pt idx="3">
                  <c:v>20.100000000000001</c:v>
                </c:pt>
                <c:pt idx="4">
                  <c:v>36.799999999999997</c:v>
                </c:pt>
                <c:pt idx="5">
                  <c:v>21.5</c:v>
                </c:pt>
                <c:pt idx="6">
                  <c:v>21.1</c:v>
                </c:pt>
              </c:numCache>
            </c:numRef>
          </c:val>
          <c:extLst>
            <c:ext xmlns:c16="http://schemas.microsoft.com/office/drawing/2014/chart" uri="{C3380CC4-5D6E-409C-BE32-E72D297353CC}">
              <c16:uniqueId val="{00000003-E1AA-417D-BB58-5C690109B5BB}"/>
            </c:ext>
          </c:extLst>
        </c:ser>
        <c:ser>
          <c:idx val="4"/>
          <c:order val="4"/>
          <c:tx>
            <c:strRef>
              <c:f>'all ages'!$A$22</c:f>
              <c:strCache>
                <c:ptCount val="1"/>
                <c:pt idx="0">
                  <c:v>2022</c:v>
                </c:pt>
              </c:strCache>
            </c:strRef>
          </c:tx>
          <c:spPr>
            <a:solidFill>
              <a:schemeClr val="accent5"/>
            </a:solidFill>
            <a:ln>
              <a:noFill/>
            </a:ln>
            <a:effectLst/>
          </c:spPr>
          <c:invertIfNegative val="0"/>
          <c:cat>
            <c:multiLvlStrRef>
              <c:f>'all ages'!$B$16:$H$17</c:f>
              <c:multiLvlStrCache>
                <c:ptCount val="7"/>
                <c:lvl>
                  <c:pt idx="0">
                    <c:v>American Indian/Alaska Native</c:v>
                  </c:pt>
                  <c:pt idx="1">
                    <c:v>Black</c:v>
                  </c:pt>
                  <c:pt idx="2">
                    <c:v>Asian</c:v>
                  </c:pt>
                  <c:pt idx="3">
                    <c:v>Native HI/OPI</c:v>
                  </c:pt>
                  <c:pt idx="4">
                    <c:v>White</c:v>
                  </c:pt>
                  <c:pt idx="5">
                    <c:v>More than 1 Race</c:v>
                  </c:pt>
                </c:lvl>
                <c:lvl>
                  <c:pt idx="0">
                    <c:v>Non-Hispanic</c:v>
                  </c:pt>
                  <c:pt idx="6">
                    <c:v>Hispanic</c:v>
                  </c:pt>
                </c:lvl>
              </c:multiLvlStrCache>
            </c:multiLvlStrRef>
          </c:cat>
          <c:val>
            <c:numRef>
              <c:f>'all ages'!$B$22:$H$22</c:f>
              <c:numCache>
                <c:formatCode>General</c:formatCode>
                <c:ptCount val="7"/>
                <c:pt idx="0">
                  <c:v>65.2</c:v>
                </c:pt>
                <c:pt idx="1">
                  <c:v>47.5</c:v>
                </c:pt>
                <c:pt idx="2">
                  <c:v>5.3</c:v>
                </c:pt>
                <c:pt idx="3">
                  <c:v>18.8</c:v>
                </c:pt>
                <c:pt idx="4">
                  <c:v>35.6</c:v>
                </c:pt>
                <c:pt idx="5">
                  <c:v>23.1</c:v>
                </c:pt>
                <c:pt idx="6">
                  <c:v>22.7</c:v>
                </c:pt>
              </c:numCache>
            </c:numRef>
          </c:val>
          <c:extLst>
            <c:ext xmlns:c16="http://schemas.microsoft.com/office/drawing/2014/chart" uri="{C3380CC4-5D6E-409C-BE32-E72D297353CC}">
              <c16:uniqueId val="{00000004-E1AA-417D-BB58-5C690109B5BB}"/>
            </c:ext>
          </c:extLst>
        </c:ser>
        <c:dLbls>
          <c:showLegendKey val="0"/>
          <c:showVal val="0"/>
          <c:showCatName val="0"/>
          <c:showSerName val="0"/>
          <c:showPercent val="0"/>
          <c:showBubbleSize val="0"/>
        </c:dLbls>
        <c:gapWidth val="219"/>
        <c:overlap val="-27"/>
        <c:axId val="783350288"/>
        <c:axId val="783343400"/>
      </c:barChart>
      <c:catAx>
        <c:axId val="783350288"/>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783343400"/>
        <c:crosses val="autoZero"/>
        <c:auto val="1"/>
        <c:lblAlgn val="ctr"/>
        <c:lblOffset val="100"/>
        <c:noMultiLvlLbl val="0"/>
      </c:catAx>
      <c:valAx>
        <c:axId val="78334340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AA Rate per 100,000</a:t>
                </a:r>
              </a:p>
            </c:rich>
          </c:tx>
          <c:layout>
            <c:manualLayout>
              <c:xMode val="edge"/>
              <c:yMode val="edge"/>
              <c:x val="5.2596975673898753E-3"/>
              <c:y val="0.179857587246038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83350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delete val="1"/>
          </c:dLbls>
          <c:cat>
            <c:strRef>
              <c:f>Sheet4!$H$2:$H$8</c:f>
              <c:strCache>
                <c:ptCount val="7"/>
                <c:pt idx="0">
                  <c:v>12-17</c:v>
                </c:pt>
                <c:pt idx="1">
                  <c:v>18-24</c:v>
                </c:pt>
                <c:pt idx="2">
                  <c:v>25-34</c:v>
                </c:pt>
                <c:pt idx="3">
                  <c:v>35-44</c:v>
                </c:pt>
                <c:pt idx="4">
                  <c:v>45-54</c:v>
                </c:pt>
                <c:pt idx="5">
                  <c:v>55-64</c:v>
                </c:pt>
                <c:pt idx="6">
                  <c:v>65-74</c:v>
                </c:pt>
              </c:strCache>
            </c:strRef>
          </c:cat>
          <c:val>
            <c:numRef>
              <c:f>Sheet4!$I$2:$I$8</c:f>
              <c:numCache>
                <c:formatCode>General</c:formatCode>
                <c:ptCount val="7"/>
                <c:pt idx="0">
                  <c:v>8.5</c:v>
                </c:pt>
                <c:pt idx="1">
                  <c:v>20.9</c:v>
                </c:pt>
                <c:pt idx="2">
                  <c:v>31.1</c:v>
                </c:pt>
                <c:pt idx="3">
                  <c:v>24.8</c:v>
                </c:pt>
                <c:pt idx="4">
                  <c:v>12.3</c:v>
                </c:pt>
                <c:pt idx="5">
                  <c:v>4.9000000000000004</c:v>
                </c:pt>
                <c:pt idx="6">
                  <c:v>1</c:v>
                </c:pt>
              </c:numCache>
            </c:numRef>
          </c:val>
          <c:extLst>
            <c:ext xmlns:c16="http://schemas.microsoft.com/office/drawing/2014/chart" uri="{C3380CC4-5D6E-409C-BE32-E72D297353CC}">
              <c16:uniqueId val="{00000000-58DD-4F41-BD10-589DF4FF32F6}"/>
            </c:ext>
          </c:extLst>
        </c:ser>
        <c:dLbls>
          <c:dLblPos val="outEnd"/>
          <c:showLegendKey val="0"/>
          <c:showVal val="1"/>
          <c:showCatName val="0"/>
          <c:showSerName val="0"/>
          <c:showPercent val="0"/>
          <c:showBubbleSize val="0"/>
        </c:dLbls>
        <c:gapWidth val="219"/>
        <c:overlap val="-27"/>
        <c:axId val="658208912"/>
        <c:axId val="658209240"/>
      </c:barChart>
      <c:catAx>
        <c:axId val="65820891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dirty="0"/>
                  <a:t>Age Group</a:t>
                </a:r>
              </a:p>
            </c:rich>
          </c:tx>
          <c:layout>
            <c:manualLayout>
              <c:xMode val="edge"/>
              <c:yMode val="edge"/>
              <c:x val="0.49187333715055731"/>
              <c:y val="0.931845466386474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8209240"/>
        <c:crosses val="autoZero"/>
        <c:auto val="1"/>
        <c:lblAlgn val="ctr"/>
        <c:lblOffset val="100"/>
        <c:noMultiLvlLbl val="0"/>
      </c:catAx>
      <c:valAx>
        <c:axId val="658209240"/>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dirty="0"/>
                  <a:t>Percent of All Deaths</a:t>
                </a:r>
              </a:p>
            </c:rich>
          </c:tx>
          <c:layout>
            <c:manualLayout>
              <c:xMode val="edge"/>
              <c:yMode val="edge"/>
              <c:x val="4.3806094221044865E-3"/>
              <c:y val="0.3152472542066043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8208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r>
              <a:rPr lang="en-US" sz="1000" b="1" baseline="0" dirty="0">
                <a:solidFill>
                  <a:schemeClr val="tx1"/>
                </a:solidFill>
              </a:rPr>
              <a:t>Prevalence of Past-Year Use Among 8</a:t>
            </a:r>
            <a:r>
              <a:rPr lang="en-US" sz="1000" b="1" baseline="30000" dirty="0">
                <a:solidFill>
                  <a:schemeClr val="tx1"/>
                </a:solidFill>
              </a:rPr>
              <a:t>th</a:t>
            </a:r>
            <a:r>
              <a:rPr lang="en-US" sz="1000" b="1" baseline="0" dirty="0">
                <a:solidFill>
                  <a:schemeClr val="tx1"/>
                </a:solidFill>
              </a:rPr>
              <a:t>, 10</a:t>
            </a:r>
            <a:r>
              <a:rPr lang="en-US" sz="1000" b="1" baseline="30000" dirty="0">
                <a:solidFill>
                  <a:schemeClr val="tx1"/>
                </a:solidFill>
              </a:rPr>
              <a:t>th</a:t>
            </a:r>
            <a:r>
              <a:rPr lang="en-US" sz="1000" b="1" baseline="0" dirty="0">
                <a:solidFill>
                  <a:schemeClr val="tx1"/>
                </a:solidFill>
              </a:rPr>
              <a:t>, 12</a:t>
            </a:r>
            <a:r>
              <a:rPr lang="en-US" sz="1000" b="1" baseline="30000" dirty="0">
                <a:solidFill>
                  <a:schemeClr val="tx1"/>
                </a:solidFill>
              </a:rPr>
              <a:t>th</a:t>
            </a:r>
            <a:r>
              <a:rPr lang="en-US" sz="1000" b="1" baseline="0" dirty="0">
                <a:solidFill>
                  <a:schemeClr val="tx1"/>
                </a:solidFill>
              </a:rPr>
              <a:t> Grade Students</a:t>
            </a:r>
          </a:p>
          <a:p>
            <a:pPr>
              <a:defRPr sz="1000" b="1">
                <a:solidFill>
                  <a:schemeClr val="tx1"/>
                </a:solidFill>
              </a:defRPr>
            </a:pPr>
            <a:r>
              <a:rPr lang="en-US" sz="1000" b="1" baseline="0" dirty="0">
                <a:solidFill>
                  <a:schemeClr val="tx1"/>
                </a:solidFill>
              </a:rPr>
              <a:t>Monitoring the Future – 2004-2023</a:t>
            </a:r>
            <a:endParaRPr lang="en-US" sz="1000" b="1" dirty="0">
              <a:solidFill>
                <a:schemeClr val="tx1"/>
              </a:solidFill>
            </a:endParaRP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8593784744172116E-2"/>
          <c:y val="0.12569794006017831"/>
          <c:w val="0.91881416477900946"/>
          <c:h val="0.76705925953066689"/>
        </c:manualLayout>
      </c:layout>
      <c:barChart>
        <c:barDir val="col"/>
        <c:grouping val="clustered"/>
        <c:varyColors val="0"/>
        <c:ser>
          <c:idx val="0"/>
          <c:order val="0"/>
          <c:tx>
            <c:strRef>
              <c:f>Sheet2!$B$1</c:f>
              <c:strCache>
                <c:ptCount val="1"/>
                <c:pt idx="0">
                  <c:v>2004</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Sheet2!$B$2:$B$5</c:f>
              <c:numCache>
                <c:formatCode>General</c:formatCode>
                <c:ptCount val="4"/>
                <c:pt idx="0">
                  <c:v>54</c:v>
                </c:pt>
                <c:pt idx="1">
                  <c:v>27.6</c:v>
                </c:pt>
                <c:pt idx="2">
                  <c:v>23.8</c:v>
                </c:pt>
                <c:pt idx="3">
                  <c:v>13.5</c:v>
                </c:pt>
              </c:numCache>
            </c:numRef>
          </c:val>
          <c:extLst>
            <c:ext xmlns:c16="http://schemas.microsoft.com/office/drawing/2014/chart" uri="{C3380CC4-5D6E-409C-BE32-E72D297353CC}">
              <c16:uniqueId val="{00000000-9702-4409-86AC-5BA2B27F5B7F}"/>
            </c:ext>
          </c:extLst>
        </c:ser>
        <c:ser>
          <c:idx val="1"/>
          <c:order val="1"/>
          <c:tx>
            <c:strRef>
              <c:f>Sheet2!$C$1</c:f>
              <c:strCache>
                <c:ptCount val="1"/>
                <c:pt idx="0">
                  <c:v>2005</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Sheet2!$C$2:$C$5</c:f>
              <c:numCache>
                <c:formatCode>General</c:formatCode>
                <c:ptCount val="4"/>
                <c:pt idx="0">
                  <c:v>51.9</c:v>
                </c:pt>
                <c:pt idx="1">
                  <c:v>27.1</c:v>
                </c:pt>
                <c:pt idx="2">
                  <c:v>23.4</c:v>
                </c:pt>
                <c:pt idx="3">
                  <c:v>13.1</c:v>
                </c:pt>
              </c:numCache>
            </c:numRef>
          </c:val>
          <c:extLst>
            <c:ext xmlns:c16="http://schemas.microsoft.com/office/drawing/2014/chart" uri="{C3380CC4-5D6E-409C-BE32-E72D297353CC}">
              <c16:uniqueId val="{00000001-9702-4409-86AC-5BA2B27F5B7F}"/>
            </c:ext>
          </c:extLst>
        </c:ser>
        <c:ser>
          <c:idx val="2"/>
          <c:order val="2"/>
          <c:tx>
            <c:strRef>
              <c:f>Sheet2!$D$1</c:f>
              <c:strCache>
                <c:ptCount val="1"/>
                <c:pt idx="0">
                  <c:v>2006</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Sheet2!$D$2:$D$5</c:f>
              <c:numCache>
                <c:formatCode>General</c:formatCode>
                <c:ptCount val="4"/>
                <c:pt idx="0">
                  <c:v>50.7</c:v>
                </c:pt>
                <c:pt idx="1">
                  <c:v>25.8</c:v>
                </c:pt>
                <c:pt idx="2">
                  <c:v>22</c:v>
                </c:pt>
                <c:pt idx="3">
                  <c:v>12.7</c:v>
                </c:pt>
              </c:numCache>
            </c:numRef>
          </c:val>
          <c:extLst>
            <c:ext xmlns:c16="http://schemas.microsoft.com/office/drawing/2014/chart" uri="{C3380CC4-5D6E-409C-BE32-E72D297353CC}">
              <c16:uniqueId val="{00000002-9702-4409-86AC-5BA2B27F5B7F}"/>
            </c:ext>
          </c:extLst>
        </c:ser>
        <c:ser>
          <c:idx val="3"/>
          <c:order val="3"/>
          <c:tx>
            <c:strRef>
              <c:f>Sheet2!$E$1</c:f>
              <c:strCache>
                <c:ptCount val="1"/>
                <c:pt idx="0">
                  <c:v>2007</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Sheet2!$E$2:$E$5</c:f>
              <c:numCache>
                <c:formatCode>General</c:formatCode>
                <c:ptCount val="4"/>
                <c:pt idx="0">
                  <c:v>50.2</c:v>
                </c:pt>
                <c:pt idx="1">
                  <c:v>24.8</c:v>
                </c:pt>
                <c:pt idx="2">
                  <c:v>21.4</c:v>
                </c:pt>
                <c:pt idx="3">
                  <c:v>12.4</c:v>
                </c:pt>
              </c:numCache>
            </c:numRef>
          </c:val>
          <c:extLst>
            <c:ext xmlns:c16="http://schemas.microsoft.com/office/drawing/2014/chart" uri="{C3380CC4-5D6E-409C-BE32-E72D297353CC}">
              <c16:uniqueId val="{00000003-9702-4409-86AC-5BA2B27F5B7F}"/>
            </c:ext>
          </c:extLst>
        </c:ser>
        <c:ser>
          <c:idx val="4"/>
          <c:order val="4"/>
          <c:tx>
            <c:strRef>
              <c:f>Sheet2!$F$1</c:f>
              <c:strCache>
                <c:ptCount val="1"/>
                <c:pt idx="0">
                  <c:v>2008</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Sheet2!$F$2:$F$5</c:f>
              <c:numCache>
                <c:formatCode>General</c:formatCode>
                <c:ptCount val="4"/>
                <c:pt idx="0">
                  <c:v>48.7</c:v>
                </c:pt>
                <c:pt idx="1">
                  <c:v>24.9</c:v>
                </c:pt>
                <c:pt idx="2">
                  <c:v>21.5</c:v>
                </c:pt>
                <c:pt idx="3">
                  <c:v>11.9</c:v>
                </c:pt>
              </c:numCache>
            </c:numRef>
          </c:val>
          <c:extLst>
            <c:ext xmlns:c16="http://schemas.microsoft.com/office/drawing/2014/chart" uri="{C3380CC4-5D6E-409C-BE32-E72D297353CC}">
              <c16:uniqueId val="{00000004-9702-4409-86AC-5BA2B27F5B7F}"/>
            </c:ext>
          </c:extLst>
        </c:ser>
        <c:ser>
          <c:idx val="5"/>
          <c:order val="5"/>
          <c:tx>
            <c:strRef>
              <c:f>Sheet2!$G$1</c:f>
              <c:strCache>
                <c:ptCount val="1"/>
                <c:pt idx="0">
                  <c:v>2009</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Sheet2!$G$2:$G$5</c:f>
              <c:numCache>
                <c:formatCode>General</c:formatCode>
                <c:ptCount val="4"/>
                <c:pt idx="0">
                  <c:v>48.4</c:v>
                </c:pt>
                <c:pt idx="1">
                  <c:v>25.9</c:v>
                </c:pt>
                <c:pt idx="2">
                  <c:v>22.9</c:v>
                </c:pt>
                <c:pt idx="3">
                  <c:v>11.6</c:v>
                </c:pt>
              </c:numCache>
            </c:numRef>
          </c:val>
          <c:extLst>
            <c:ext xmlns:c16="http://schemas.microsoft.com/office/drawing/2014/chart" uri="{C3380CC4-5D6E-409C-BE32-E72D297353CC}">
              <c16:uniqueId val="{00000005-9702-4409-86AC-5BA2B27F5B7F}"/>
            </c:ext>
          </c:extLst>
        </c:ser>
        <c:ser>
          <c:idx val="6"/>
          <c:order val="6"/>
          <c:tx>
            <c:strRef>
              <c:f>Sheet2!$H$1</c:f>
              <c:strCache>
                <c:ptCount val="1"/>
                <c:pt idx="0">
                  <c:v>2010</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Sheet2!$H$2:$H$5</c:f>
              <c:numCache>
                <c:formatCode>General</c:formatCode>
                <c:ptCount val="4"/>
                <c:pt idx="0">
                  <c:v>47.4</c:v>
                </c:pt>
                <c:pt idx="1">
                  <c:v>27.3</c:v>
                </c:pt>
                <c:pt idx="2">
                  <c:v>24.5</c:v>
                </c:pt>
                <c:pt idx="3">
                  <c:v>11.8</c:v>
                </c:pt>
              </c:numCache>
            </c:numRef>
          </c:val>
          <c:extLst>
            <c:ext xmlns:c16="http://schemas.microsoft.com/office/drawing/2014/chart" uri="{C3380CC4-5D6E-409C-BE32-E72D297353CC}">
              <c16:uniqueId val="{00000006-9702-4409-86AC-5BA2B27F5B7F}"/>
            </c:ext>
          </c:extLst>
        </c:ser>
        <c:ser>
          <c:idx val="7"/>
          <c:order val="7"/>
          <c:tx>
            <c:strRef>
              <c:f>Sheet2!$I$1</c:f>
              <c:strCache>
                <c:ptCount val="1"/>
                <c:pt idx="0">
                  <c:v>2011</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Sheet2!$I$2:$I$5</c:f>
              <c:numCache>
                <c:formatCode>General</c:formatCode>
                <c:ptCount val="4"/>
                <c:pt idx="0">
                  <c:v>45.3</c:v>
                </c:pt>
                <c:pt idx="1">
                  <c:v>27.6</c:v>
                </c:pt>
                <c:pt idx="2">
                  <c:v>25</c:v>
                </c:pt>
                <c:pt idx="3">
                  <c:v>11.3</c:v>
                </c:pt>
              </c:numCache>
            </c:numRef>
          </c:val>
          <c:extLst>
            <c:ext xmlns:c16="http://schemas.microsoft.com/office/drawing/2014/chart" uri="{C3380CC4-5D6E-409C-BE32-E72D297353CC}">
              <c16:uniqueId val="{00000007-9702-4409-86AC-5BA2B27F5B7F}"/>
            </c:ext>
          </c:extLst>
        </c:ser>
        <c:ser>
          <c:idx val="8"/>
          <c:order val="8"/>
          <c:tx>
            <c:strRef>
              <c:f>Sheet2!$J$1</c:f>
              <c:strCache>
                <c:ptCount val="1"/>
                <c:pt idx="0">
                  <c:v>2012</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Sheet2!$J$2:$J$5</c:f>
              <c:numCache>
                <c:formatCode>General</c:formatCode>
                <c:ptCount val="4"/>
                <c:pt idx="0">
                  <c:v>44.3</c:v>
                </c:pt>
                <c:pt idx="1">
                  <c:v>27.1</c:v>
                </c:pt>
                <c:pt idx="2">
                  <c:v>24.7</c:v>
                </c:pt>
                <c:pt idx="3">
                  <c:v>10.8</c:v>
                </c:pt>
              </c:numCache>
            </c:numRef>
          </c:val>
          <c:extLst>
            <c:ext xmlns:c16="http://schemas.microsoft.com/office/drawing/2014/chart" uri="{C3380CC4-5D6E-409C-BE32-E72D297353CC}">
              <c16:uniqueId val="{00000008-9702-4409-86AC-5BA2B27F5B7F}"/>
            </c:ext>
          </c:extLst>
        </c:ser>
        <c:ser>
          <c:idx val="9"/>
          <c:order val="9"/>
          <c:tx>
            <c:strRef>
              <c:f>Sheet2!$K$1</c:f>
              <c:strCache>
                <c:ptCount val="1"/>
                <c:pt idx="0">
                  <c:v>2013</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Sheet2!$K$2:$K$5</c:f>
              <c:numCache>
                <c:formatCode>General</c:formatCode>
                <c:ptCount val="4"/>
                <c:pt idx="0">
                  <c:v>42.8</c:v>
                </c:pt>
                <c:pt idx="1">
                  <c:v>28.6</c:v>
                </c:pt>
                <c:pt idx="2">
                  <c:v>25.8</c:v>
                </c:pt>
                <c:pt idx="3">
                  <c:v>11.4</c:v>
                </c:pt>
              </c:numCache>
            </c:numRef>
          </c:val>
          <c:extLst>
            <c:ext xmlns:c16="http://schemas.microsoft.com/office/drawing/2014/chart" uri="{C3380CC4-5D6E-409C-BE32-E72D297353CC}">
              <c16:uniqueId val="{00000009-9702-4409-86AC-5BA2B27F5B7F}"/>
            </c:ext>
          </c:extLst>
        </c:ser>
        <c:ser>
          <c:idx val="10"/>
          <c:order val="10"/>
          <c:tx>
            <c:strRef>
              <c:f>Sheet2!$L$1</c:f>
              <c:strCache>
                <c:ptCount val="1"/>
                <c:pt idx="0">
                  <c:v>2014</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Sheet2!$L$2:$L$5</c:f>
              <c:numCache>
                <c:formatCode>General</c:formatCode>
                <c:ptCount val="4"/>
                <c:pt idx="0">
                  <c:v>40.700000000000003</c:v>
                </c:pt>
                <c:pt idx="1">
                  <c:v>27.2</c:v>
                </c:pt>
                <c:pt idx="2">
                  <c:v>24.2</c:v>
                </c:pt>
                <c:pt idx="3">
                  <c:v>10.9</c:v>
                </c:pt>
              </c:numCache>
            </c:numRef>
          </c:val>
          <c:extLst>
            <c:ext xmlns:c16="http://schemas.microsoft.com/office/drawing/2014/chart" uri="{C3380CC4-5D6E-409C-BE32-E72D297353CC}">
              <c16:uniqueId val="{0000000A-9702-4409-86AC-5BA2B27F5B7F}"/>
            </c:ext>
          </c:extLst>
        </c:ser>
        <c:ser>
          <c:idx val="11"/>
          <c:order val="11"/>
          <c:tx>
            <c:strRef>
              <c:f>Sheet2!$M$1</c:f>
              <c:strCache>
                <c:ptCount val="1"/>
                <c:pt idx="0">
                  <c:v>2015</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Sheet2!$M$2:$M$5</c:f>
              <c:numCache>
                <c:formatCode>General</c:formatCode>
                <c:ptCount val="4"/>
                <c:pt idx="0">
                  <c:v>39.9</c:v>
                </c:pt>
                <c:pt idx="1">
                  <c:v>26.8</c:v>
                </c:pt>
                <c:pt idx="2">
                  <c:v>23.7</c:v>
                </c:pt>
                <c:pt idx="3">
                  <c:v>10.5</c:v>
                </c:pt>
              </c:numCache>
            </c:numRef>
          </c:val>
          <c:extLst>
            <c:ext xmlns:c16="http://schemas.microsoft.com/office/drawing/2014/chart" uri="{C3380CC4-5D6E-409C-BE32-E72D297353CC}">
              <c16:uniqueId val="{0000000B-9702-4409-86AC-5BA2B27F5B7F}"/>
            </c:ext>
          </c:extLst>
        </c:ser>
        <c:ser>
          <c:idx val="12"/>
          <c:order val="12"/>
          <c:tx>
            <c:strRef>
              <c:f>Sheet2!$N$1</c:f>
              <c:strCache>
                <c:ptCount val="1"/>
                <c:pt idx="0">
                  <c:v>2016</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Sheet2!$N$2:$N$5</c:f>
              <c:numCache>
                <c:formatCode>General</c:formatCode>
                <c:ptCount val="4"/>
                <c:pt idx="0">
                  <c:v>36.700000000000003</c:v>
                </c:pt>
                <c:pt idx="1">
                  <c:v>25.3</c:v>
                </c:pt>
                <c:pt idx="2">
                  <c:v>22.6</c:v>
                </c:pt>
                <c:pt idx="3">
                  <c:v>9.6999999999999993</c:v>
                </c:pt>
              </c:numCache>
            </c:numRef>
          </c:val>
          <c:extLst>
            <c:ext xmlns:c16="http://schemas.microsoft.com/office/drawing/2014/chart" uri="{C3380CC4-5D6E-409C-BE32-E72D297353CC}">
              <c16:uniqueId val="{0000000C-9702-4409-86AC-5BA2B27F5B7F}"/>
            </c:ext>
          </c:extLst>
        </c:ser>
        <c:ser>
          <c:idx val="13"/>
          <c:order val="13"/>
          <c:tx>
            <c:strRef>
              <c:f>Sheet2!$O$1</c:f>
              <c:strCache>
                <c:ptCount val="1"/>
                <c:pt idx="0">
                  <c:v>2017</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Sheet2!$O$2:$O$5</c:f>
              <c:numCache>
                <c:formatCode>General</c:formatCode>
                <c:ptCount val="4"/>
                <c:pt idx="0">
                  <c:v>36.700000000000003</c:v>
                </c:pt>
                <c:pt idx="1">
                  <c:v>26.5</c:v>
                </c:pt>
                <c:pt idx="2">
                  <c:v>23.9</c:v>
                </c:pt>
                <c:pt idx="3">
                  <c:v>9.4</c:v>
                </c:pt>
              </c:numCache>
            </c:numRef>
          </c:val>
          <c:extLst>
            <c:ext xmlns:c16="http://schemas.microsoft.com/office/drawing/2014/chart" uri="{C3380CC4-5D6E-409C-BE32-E72D297353CC}">
              <c16:uniqueId val="{0000000D-9702-4409-86AC-5BA2B27F5B7F}"/>
            </c:ext>
          </c:extLst>
        </c:ser>
        <c:ser>
          <c:idx val="14"/>
          <c:order val="14"/>
          <c:tx>
            <c:strRef>
              <c:f>Sheet2!$P$1</c:f>
              <c:strCache>
                <c:ptCount val="1"/>
                <c:pt idx="0">
                  <c:v>2018</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Sheet2!$P$2:$P$5</c:f>
              <c:numCache>
                <c:formatCode>General</c:formatCode>
                <c:ptCount val="4"/>
                <c:pt idx="0">
                  <c:v>36.1</c:v>
                </c:pt>
                <c:pt idx="1">
                  <c:v>27.1</c:v>
                </c:pt>
                <c:pt idx="2">
                  <c:v>24.3</c:v>
                </c:pt>
                <c:pt idx="3">
                  <c:v>9.3000000000000007</c:v>
                </c:pt>
              </c:numCache>
            </c:numRef>
          </c:val>
          <c:extLst>
            <c:ext xmlns:c16="http://schemas.microsoft.com/office/drawing/2014/chart" uri="{C3380CC4-5D6E-409C-BE32-E72D297353CC}">
              <c16:uniqueId val="{0000000E-9702-4409-86AC-5BA2B27F5B7F}"/>
            </c:ext>
          </c:extLst>
        </c:ser>
        <c:ser>
          <c:idx val="15"/>
          <c:order val="15"/>
          <c:tx>
            <c:strRef>
              <c:f>Sheet2!$Q$1</c:f>
              <c:strCache>
                <c:ptCount val="1"/>
                <c:pt idx="0">
                  <c:v>2019</c:v>
                </c:pt>
              </c:strCache>
            </c:strRef>
          </c:tx>
          <c:spPr>
            <a:solidFill>
              <a:srgbClr val="C0504D">
                <a:lumMod val="60000"/>
                <a:lumOff val="40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Sheet2!$Q$2:$Q$5</c:f>
              <c:numCache>
                <c:formatCode>General</c:formatCode>
                <c:ptCount val="4"/>
                <c:pt idx="0">
                  <c:v>35.9</c:v>
                </c:pt>
                <c:pt idx="1">
                  <c:v>27.7</c:v>
                </c:pt>
                <c:pt idx="2">
                  <c:v>25.2</c:v>
                </c:pt>
                <c:pt idx="3">
                  <c:v>9</c:v>
                </c:pt>
              </c:numCache>
            </c:numRef>
          </c:val>
          <c:extLst>
            <c:ext xmlns:c16="http://schemas.microsoft.com/office/drawing/2014/chart" uri="{C3380CC4-5D6E-409C-BE32-E72D297353CC}">
              <c16:uniqueId val="{0000000F-9702-4409-86AC-5BA2B27F5B7F}"/>
            </c:ext>
          </c:extLst>
        </c:ser>
        <c:ser>
          <c:idx val="16"/>
          <c:order val="16"/>
          <c:tx>
            <c:strRef>
              <c:f>Sheet2!$R$1</c:f>
              <c:strCache>
                <c:ptCount val="1"/>
                <c:pt idx="0">
                  <c:v>2020</c:v>
                </c:pt>
              </c:strCache>
            </c:strRef>
          </c:tx>
          <c:spPr>
            <a:solidFill>
              <a:srgbClr val="FF0000"/>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Sheet2!$R$2:$R$5</c:f>
              <c:numCache>
                <c:formatCode>General</c:formatCode>
                <c:ptCount val="4"/>
                <c:pt idx="0">
                  <c:v>38.299999999999997</c:v>
                </c:pt>
                <c:pt idx="1">
                  <c:v>27.3</c:v>
                </c:pt>
                <c:pt idx="2">
                  <c:v>24.6</c:v>
                </c:pt>
                <c:pt idx="3">
                  <c:v>9.1999999999999993</c:v>
                </c:pt>
              </c:numCache>
            </c:numRef>
          </c:val>
          <c:extLst>
            <c:ext xmlns:c16="http://schemas.microsoft.com/office/drawing/2014/chart" uri="{C3380CC4-5D6E-409C-BE32-E72D297353CC}">
              <c16:uniqueId val="{00000010-9702-4409-86AC-5BA2B27F5B7F}"/>
            </c:ext>
          </c:extLst>
        </c:ser>
        <c:ser>
          <c:idx val="17"/>
          <c:order val="17"/>
          <c:tx>
            <c:strRef>
              <c:f>Sheet2!$S$1</c:f>
              <c:strCache>
                <c:ptCount val="1"/>
                <c:pt idx="0">
                  <c:v>2021</c:v>
                </c:pt>
              </c:strCache>
            </c:strRef>
          </c:tx>
          <c:spPr>
            <a:solidFill>
              <a:srgbClr val="4F81BD">
                <a:lumMod val="75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Sheet2!$S$2:$S$5</c:f>
              <c:numCache>
                <c:formatCode>General</c:formatCode>
                <c:ptCount val="4"/>
                <c:pt idx="0">
                  <c:v>30.2</c:v>
                </c:pt>
                <c:pt idx="1">
                  <c:v>19.899999999999999</c:v>
                </c:pt>
                <c:pt idx="2">
                  <c:v>17.899999999999999</c:v>
                </c:pt>
                <c:pt idx="3">
                  <c:v>5.6</c:v>
                </c:pt>
              </c:numCache>
            </c:numRef>
          </c:val>
          <c:extLst>
            <c:ext xmlns:c16="http://schemas.microsoft.com/office/drawing/2014/chart" uri="{C3380CC4-5D6E-409C-BE32-E72D297353CC}">
              <c16:uniqueId val="{00000011-9702-4409-86AC-5BA2B27F5B7F}"/>
            </c:ext>
          </c:extLst>
        </c:ser>
        <c:ser>
          <c:idx val="18"/>
          <c:order val="18"/>
          <c:tx>
            <c:strRef>
              <c:f>Sheet2!$T$1</c:f>
              <c:strCache>
                <c:ptCount val="1"/>
                <c:pt idx="0">
                  <c:v>2022</c:v>
                </c:pt>
              </c:strCache>
            </c:strRef>
          </c:tx>
          <c:spPr>
            <a:solidFill>
              <a:srgbClr val="4F81BD">
                <a:lumMod val="75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Sheet2!$T$2:$T$5</c:f>
              <c:numCache>
                <c:formatCode>General</c:formatCode>
                <c:ptCount val="4"/>
                <c:pt idx="0">
                  <c:v>32.200000000000003</c:v>
                </c:pt>
                <c:pt idx="1">
                  <c:v>21.7</c:v>
                </c:pt>
                <c:pt idx="2">
                  <c:v>19.399999999999999</c:v>
                </c:pt>
                <c:pt idx="3">
                  <c:v>6.1</c:v>
                </c:pt>
              </c:numCache>
            </c:numRef>
          </c:val>
          <c:extLst>
            <c:ext xmlns:c16="http://schemas.microsoft.com/office/drawing/2014/chart" uri="{C3380CC4-5D6E-409C-BE32-E72D297353CC}">
              <c16:uniqueId val="{00000012-9702-4409-86AC-5BA2B27F5B7F}"/>
            </c:ext>
          </c:extLst>
        </c:ser>
        <c:ser>
          <c:idx val="19"/>
          <c:order val="19"/>
          <c:tx>
            <c:strRef>
              <c:f>Sheet2!$U$1</c:f>
              <c:strCache>
                <c:ptCount val="1"/>
                <c:pt idx="0">
                  <c:v>2023</c:v>
                </c:pt>
              </c:strCache>
            </c:strRef>
          </c:tx>
          <c:spPr>
            <a:solidFill>
              <a:srgbClr val="4F81BD">
                <a:lumMod val="75000"/>
              </a:srgbClr>
            </a:solidFill>
            <a:ln>
              <a:noFill/>
            </a:ln>
            <a:effectLst/>
          </c:spPr>
          <c:invertIfNegative val="0"/>
          <c:cat>
            <c:strRef>
              <c:f>Sheet2!$A$2:$A$5</c:f>
              <c:strCache>
                <c:ptCount val="4"/>
                <c:pt idx="0">
                  <c:v>Alcohol</c:v>
                </c:pt>
                <c:pt idx="1">
                  <c:v>Any Illicit Drug</c:v>
                </c:pt>
                <c:pt idx="2">
                  <c:v>Cannabis</c:v>
                </c:pt>
                <c:pt idx="3">
                  <c:v>Any illicit Drug Other than Cannabis</c:v>
                </c:pt>
              </c:strCache>
            </c:strRef>
          </c:cat>
          <c:val>
            <c:numRef>
              <c:f>Sheet2!$U$2:$U$5</c:f>
              <c:numCache>
                <c:formatCode>General</c:formatCode>
                <c:ptCount val="4"/>
                <c:pt idx="0">
                  <c:v>30</c:v>
                </c:pt>
                <c:pt idx="1">
                  <c:v>20.3</c:v>
                </c:pt>
                <c:pt idx="2">
                  <c:v>18</c:v>
                </c:pt>
                <c:pt idx="3">
                  <c:v>5.6</c:v>
                </c:pt>
              </c:numCache>
            </c:numRef>
          </c:val>
          <c:extLst>
            <c:ext xmlns:c16="http://schemas.microsoft.com/office/drawing/2014/chart" uri="{C3380CC4-5D6E-409C-BE32-E72D297353CC}">
              <c16:uniqueId val="{00000013-9702-4409-86AC-5BA2B27F5B7F}"/>
            </c:ext>
          </c:extLst>
        </c:ser>
        <c:dLbls>
          <c:showLegendKey val="0"/>
          <c:showVal val="0"/>
          <c:showCatName val="0"/>
          <c:showSerName val="0"/>
          <c:showPercent val="0"/>
          <c:showBubbleSize val="0"/>
        </c:dLbls>
        <c:gapWidth val="219"/>
        <c:overlap val="-27"/>
        <c:axId val="548558864"/>
        <c:axId val="548553288"/>
      </c:barChart>
      <c:catAx>
        <c:axId val="548558864"/>
        <c:scaling>
          <c:orientation val="minMax"/>
        </c:scaling>
        <c:delete val="0"/>
        <c:axPos val="b"/>
        <c:numFmt formatCode="General" sourceLinked="1"/>
        <c:majorTickMark val="none"/>
        <c:minorTickMark val="none"/>
        <c:tickLblPos val="nextTo"/>
        <c:spPr>
          <a:solidFill>
            <a:sysClr val="window" lastClr="FFFFFF"/>
          </a:solid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48553288"/>
        <c:crosses val="autoZero"/>
        <c:auto val="1"/>
        <c:lblAlgn val="ctr"/>
        <c:lblOffset val="100"/>
        <c:noMultiLvlLbl val="0"/>
      </c:catAx>
      <c:valAx>
        <c:axId val="548553288"/>
        <c:scaling>
          <c:orientation val="minMax"/>
          <c:max val="100"/>
        </c:scaling>
        <c:delete val="0"/>
        <c:axPos val="l"/>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4855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dirty="0">
                <a:solidFill>
                  <a:schemeClr val="tx1"/>
                </a:solidFill>
              </a:rPr>
              <a:t>Prevalence of Non-Use</a:t>
            </a:r>
          </a:p>
          <a:p>
            <a:pPr>
              <a:defRPr sz="1000" b="1"/>
            </a:pPr>
            <a:r>
              <a:rPr lang="en-US" sz="1000" b="1" dirty="0">
                <a:solidFill>
                  <a:schemeClr val="tx1"/>
                </a:solidFill>
              </a:rPr>
              <a:t>NSDUH</a:t>
            </a:r>
            <a:r>
              <a:rPr lang="en-US" sz="1000" b="1" baseline="0" dirty="0">
                <a:solidFill>
                  <a:schemeClr val="tx1"/>
                </a:solidFill>
              </a:rPr>
              <a:t> - 2022</a:t>
            </a:r>
            <a:endParaRPr lang="en-US" sz="1000" b="1" dirty="0">
              <a:solidFill>
                <a:schemeClr val="tx1"/>
              </a:solidFill>
            </a:endParaRP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24067006961552"/>
          <c:y val="0.22191503572677315"/>
          <c:w val="0.86020364018914819"/>
          <c:h val="0.63264164320799732"/>
        </c:manualLayout>
      </c:layout>
      <c:barChart>
        <c:barDir val="col"/>
        <c:grouping val="clustered"/>
        <c:varyColors val="0"/>
        <c:ser>
          <c:idx val="0"/>
          <c:order val="0"/>
          <c:tx>
            <c:strRef>
              <c:f>Sheet5!$C$2</c:f>
              <c:strCache>
                <c:ptCount val="1"/>
                <c:pt idx="0">
                  <c:v>Alcohol</c:v>
                </c:pt>
              </c:strCache>
            </c:strRef>
          </c:tx>
          <c:spPr>
            <a:solidFill>
              <a:schemeClr val="accent1"/>
            </a:solidFill>
            <a:ln>
              <a:noFill/>
            </a:ln>
            <a:effectLst/>
          </c:spPr>
          <c:invertIfNegative val="0"/>
          <c:cat>
            <c:multiLvlStrRef>
              <c:f>Sheet5!$A$3:$B$8</c:f>
              <c:multiLvlStrCache>
                <c:ptCount val="6"/>
                <c:lvl>
                  <c:pt idx="0">
                    <c:v>Lifetime</c:v>
                  </c:pt>
                  <c:pt idx="1">
                    <c:v>Past-Year</c:v>
                  </c:pt>
                  <c:pt idx="2">
                    <c:v>Past-Month</c:v>
                  </c:pt>
                  <c:pt idx="3">
                    <c:v>Lifetime</c:v>
                  </c:pt>
                  <c:pt idx="4">
                    <c:v>Past-Year</c:v>
                  </c:pt>
                  <c:pt idx="5">
                    <c:v>Past-Month</c:v>
                  </c:pt>
                </c:lvl>
                <c:lvl>
                  <c:pt idx="0">
                    <c:v>12-17 Year Olds</c:v>
                  </c:pt>
                  <c:pt idx="3">
                    <c:v>18-25 Year Olds</c:v>
                  </c:pt>
                </c:lvl>
              </c:multiLvlStrCache>
            </c:multiLvlStrRef>
          </c:cat>
          <c:val>
            <c:numRef>
              <c:f>Sheet5!$C$3:$C$8</c:f>
              <c:numCache>
                <c:formatCode>General</c:formatCode>
                <c:ptCount val="6"/>
                <c:pt idx="0">
                  <c:v>77.7</c:v>
                </c:pt>
                <c:pt idx="1">
                  <c:v>83.3</c:v>
                </c:pt>
                <c:pt idx="2">
                  <c:v>93.2</c:v>
                </c:pt>
                <c:pt idx="3">
                  <c:v>26</c:v>
                </c:pt>
                <c:pt idx="4">
                  <c:v>32.1</c:v>
                </c:pt>
                <c:pt idx="5">
                  <c:v>49.8</c:v>
                </c:pt>
              </c:numCache>
            </c:numRef>
          </c:val>
          <c:extLst>
            <c:ext xmlns:c16="http://schemas.microsoft.com/office/drawing/2014/chart" uri="{C3380CC4-5D6E-409C-BE32-E72D297353CC}">
              <c16:uniqueId val="{00000000-8370-4856-B9B2-C646CD66FD24}"/>
            </c:ext>
          </c:extLst>
        </c:ser>
        <c:ser>
          <c:idx val="1"/>
          <c:order val="1"/>
          <c:tx>
            <c:strRef>
              <c:f>Sheet5!$D$2</c:f>
              <c:strCache>
                <c:ptCount val="1"/>
                <c:pt idx="0">
                  <c:v>Tobacco Products/Vaping Nicotine</c:v>
                </c:pt>
              </c:strCache>
            </c:strRef>
          </c:tx>
          <c:spPr>
            <a:solidFill>
              <a:schemeClr val="accent2"/>
            </a:solidFill>
            <a:ln>
              <a:noFill/>
            </a:ln>
            <a:effectLst/>
          </c:spPr>
          <c:invertIfNegative val="0"/>
          <c:cat>
            <c:multiLvlStrRef>
              <c:f>Sheet5!$A$3:$B$8</c:f>
              <c:multiLvlStrCache>
                <c:ptCount val="6"/>
                <c:lvl>
                  <c:pt idx="0">
                    <c:v>Lifetime</c:v>
                  </c:pt>
                  <c:pt idx="1">
                    <c:v>Past-Year</c:v>
                  </c:pt>
                  <c:pt idx="2">
                    <c:v>Past-Month</c:v>
                  </c:pt>
                  <c:pt idx="3">
                    <c:v>Lifetime</c:v>
                  </c:pt>
                  <c:pt idx="4">
                    <c:v>Past-Year</c:v>
                  </c:pt>
                  <c:pt idx="5">
                    <c:v>Past-Month</c:v>
                  </c:pt>
                </c:lvl>
                <c:lvl>
                  <c:pt idx="0">
                    <c:v>12-17 Year Olds</c:v>
                  </c:pt>
                  <c:pt idx="3">
                    <c:v>18-25 Year Olds</c:v>
                  </c:pt>
                </c:lvl>
              </c:multiLvlStrCache>
            </c:multiLvlStrRef>
          </c:cat>
          <c:val>
            <c:numRef>
              <c:f>Sheet5!$D$3:$D$8</c:f>
              <c:numCache>
                <c:formatCode>General</c:formatCode>
                <c:ptCount val="6"/>
                <c:pt idx="0">
                  <c:v>79.400000000000006</c:v>
                </c:pt>
                <c:pt idx="1">
                  <c:v>85.1</c:v>
                </c:pt>
                <c:pt idx="2">
                  <c:v>92.7</c:v>
                </c:pt>
                <c:pt idx="3">
                  <c:v>44</c:v>
                </c:pt>
                <c:pt idx="4">
                  <c:v>59.6</c:v>
                </c:pt>
                <c:pt idx="5">
                  <c:v>70</c:v>
                </c:pt>
              </c:numCache>
            </c:numRef>
          </c:val>
          <c:extLst>
            <c:ext xmlns:c16="http://schemas.microsoft.com/office/drawing/2014/chart" uri="{C3380CC4-5D6E-409C-BE32-E72D297353CC}">
              <c16:uniqueId val="{00000001-8370-4856-B9B2-C646CD66FD24}"/>
            </c:ext>
          </c:extLst>
        </c:ser>
        <c:ser>
          <c:idx val="2"/>
          <c:order val="2"/>
          <c:tx>
            <c:strRef>
              <c:f>Sheet5!$E$2</c:f>
              <c:strCache>
                <c:ptCount val="1"/>
                <c:pt idx="0">
                  <c:v>Illicit Drug Use</c:v>
                </c:pt>
              </c:strCache>
            </c:strRef>
          </c:tx>
          <c:spPr>
            <a:solidFill>
              <a:schemeClr val="accent3"/>
            </a:solidFill>
            <a:ln>
              <a:noFill/>
            </a:ln>
            <a:effectLst/>
          </c:spPr>
          <c:invertIfNegative val="0"/>
          <c:cat>
            <c:multiLvlStrRef>
              <c:f>Sheet5!$A$3:$B$8</c:f>
              <c:multiLvlStrCache>
                <c:ptCount val="6"/>
                <c:lvl>
                  <c:pt idx="0">
                    <c:v>Lifetime</c:v>
                  </c:pt>
                  <c:pt idx="1">
                    <c:v>Past-Year</c:v>
                  </c:pt>
                  <c:pt idx="2">
                    <c:v>Past-Month</c:v>
                  </c:pt>
                  <c:pt idx="3">
                    <c:v>Lifetime</c:v>
                  </c:pt>
                  <c:pt idx="4">
                    <c:v>Past-Year</c:v>
                  </c:pt>
                  <c:pt idx="5">
                    <c:v>Past-Month</c:v>
                  </c:pt>
                </c:lvl>
                <c:lvl>
                  <c:pt idx="0">
                    <c:v>12-17 Year Olds</c:v>
                  </c:pt>
                  <c:pt idx="3">
                    <c:v>18-25 Year Olds</c:v>
                  </c:pt>
                </c:lvl>
              </c:multiLvlStrCache>
            </c:multiLvlStrRef>
          </c:cat>
          <c:val>
            <c:numRef>
              <c:f>Sheet5!$E$3:$E$8</c:f>
              <c:numCache>
                <c:formatCode>General</c:formatCode>
                <c:ptCount val="6"/>
                <c:pt idx="0">
                  <c:v>79.099999999999994</c:v>
                </c:pt>
                <c:pt idx="1">
                  <c:v>85.7</c:v>
                </c:pt>
                <c:pt idx="2">
                  <c:v>92.7</c:v>
                </c:pt>
                <c:pt idx="3">
                  <c:v>45</c:v>
                </c:pt>
                <c:pt idx="4">
                  <c:v>59.1</c:v>
                </c:pt>
                <c:pt idx="5">
                  <c:v>72.8</c:v>
                </c:pt>
              </c:numCache>
            </c:numRef>
          </c:val>
          <c:extLst>
            <c:ext xmlns:c16="http://schemas.microsoft.com/office/drawing/2014/chart" uri="{C3380CC4-5D6E-409C-BE32-E72D297353CC}">
              <c16:uniqueId val="{00000002-8370-4856-B9B2-C646CD66FD24}"/>
            </c:ext>
          </c:extLst>
        </c:ser>
        <c:dLbls>
          <c:showLegendKey val="0"/>
          <c:showVal val="0"/>
          <c:showCatName val="0"/>
          <c:showSerName val="0"/>
          <c:showPercent val="0"/>
          <c:showBubbleSize val="0"/>
        </c:dLbls>
        <c:gapWidth val="219"/>
        <c:overlap val="-27"/>
        <c:axId val="648972992"/>
        <c:axId val="648975288"/>
      </c:barChart>
      <c:catAx>
        <c:axId val="64897299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48975288"/>
        <c:crosses val="autoZero"/>
        <c:auto val="1"/>
        <c:lblAlgn val="ctr"/>
        <c:lblOffset val="100"/>
        <c:noMultiLvlLbl val="0"/>
      </c:catAx>
      <c:valAx>
        <c:axId val="6489752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solidFill>
                      <a:schemeClr val="tx1"/>
                    </a:solidFill>
                  </a:rPr>
                  <a:t>Percent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48972992"/>
        <c:crosses val="autoZero"/>
        <c:crossBetween val="between"/>
      </c:valAx>
      <c:spPr>
        <a:noFill/>
        <a:ln>
          <a:noFill/>
        </a:ln>
        <a:effectLst/>
      </c:spPr>
    </c:plotArea>
    <c:legend>
      <c:legendPos val="t"/>
      <c:layout>
        <c:manualLayout>
          <c:xMode val="edge"/>
          <c:yMode val="edge"/>
          <c:x val="0.13487877296587927"/>
          <c:y val="9.5610134390044912E-2"/>
          <c:w val="0.78718657042869644"/>
          <c:h val="6.404640446113986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1" dirty="0"/>
              <a:t>Exposure to Prevention Programming </a:t>
            </a:r>
          </a:p>
          <a:p>
            <a:pPr>
              <a:defRPr/>
            </a:pPr>
            <a:r>
              <a:rPr lang="en-US" b="1" dirty="0"/>
              <a:t>Among 12-17 Year-Olds, NSDUH,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Sheet6!$B$1</c:f>
              <c:strCache>
                <c:ptCount val="1"/>
                <c:pt idx="0">
                  <c:v>Percent</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Sheet6!$A$2:$A$8</c:f>
              <c:strCache>
                <c:ptCount val="7"/>
                <c:pt idx="0">
                  <c:v>Participated in an Alcoho, Tobacco, or Drug Prevention Program Outside of School </c:v>
                </c:pt>
                <c:pt idx="1">
                  <c:v>Violence Prevention Program</c:v>
                </c:pt>
                <c:pt idx="2">
                  <c:v>Problem-Solving, Comm Skills, Self-Esteem Group</c:v>
                </c:pt>
                <c:pt idx="3">
                  <c:v>Talked to Parents about Dangers of Tobacco, Alcohol, or Drug Use</c:v>
                </c:pt>
                <c:pt idx="4">
                  <c:v>Saw or Heard Alcohol or Drug Prevention Messages from Outside of School</c:v>
                </c:pt>
                <c:pt idx="5">
                  <c:v>Parents Let Youth Know They Were Proud of Something They Had Done</c:v>
                </c:pt>
                <c:pt idx="6">
                  <c:v>Youth Had Someone To Talk To About Problems</c:v>
                </c:pt>
              </c:strCache>
            </c:strRef>
          </c:cat>
          <c:val>
            <c:numRef>
              <c:f>Sheet6!$B$2:$B$8</c:f>
              <c:numCache>
                <c:formatCode>General</c:formatCode>
                <c:ptCount val="7"/>
                <c:pt idx="0">
                  <c:v>6.3</c:v>
                </c:pt>
                <c:pt idx="1">
                  <c:v>6.9</c:v>
                </c:pt>
                <c:pt idx="2">
                  <c:v>18.3</c:v>
                </c:pt>
                <c:pt idx="3">
                  <c:v>51.4</c:v>
                </c:pt>
                <c:pt idx="4">
                  <c:v>62.5</c:v>
                </c:pt>
                <c:pt idx="5">
                  <c:v>80</c:v>
                </c:pt>
                <c:pt idx="6">
                  <c:v>93</c:v>
                </c:pt>
              </c:numCache>
            </c:numRef>
          </c:val>
          <c:extLst>
            <c:ext xmlns:c16="http://schemas.microsoft.com/office/drawing/2014/chart" uri="{C3380CC4-5D6E-409C-BE32-E72D297353CC}">
              <c16:uniqueId val="{00000000-594A-4735-A917-ED2321B94117}"/>
            </c:ext>
          </c:extLst>
        </c:ser>
        <c:dLbls>
          <c:showLegendKey val="0"/>
          <c:showVal val="0"/>
          <c:showCatName val="0"/>
          <c:showSerName val="0"/>
          <c:showPercent val="0"/>
          <c:showBubbleSize val="0"/>
        </c:dLbls>
        <c:gapWidth val="182"/>
        <c:axId val="489758176"/>
        <c:axId val="489758504"/>
      </c:barChart>
      <c:catAx>
        <c:axId val="489758176"/>
        <c:scaling>
          <c:orientation val="minMax"/>
        </c:scaling>
        <c:delete val="0"/>
        <c:axPos val="l"/>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89758504"/>
        <c:crosses val="autoZero"/>
        <c:auto val="1"/>
        <c:lblAlgn val="ctr"/>
        <c:lblOffset val="100"/>
        <c:noMultiLvlLbl val="0"/>
      </c:catAx>
      <c:valAx>
        <c:axId val="4897585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Percentage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8975817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6">
  <a:schemeClr val="accent3"/>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0.24091</cdr:x>
      <cdr:y>0.01467</cdr:y>
    </cdr:from>
    <cdr:to>
      <cdr:x>0.78229</cdr:x>
      <cdr:y>0.19599</cdr:y>
    </cdr:to>
    <cdr:sp macro="" textlink="">
      <cdr:nvSpPr>
        <cdr:cNvPr id="2" name="TextBox 1">
          <a:extLst xmlns:a="http://schemas.openxmlformats.org/drawingml/2006/main">
            <a:ext uri="{FF2B5EF4-FFF2-40B4-BE49-F238E27FC236}">
              <a16:creationId xmlns:a16="http://schemas.microsoft.com/office/drawing/2014/main" id="{FE2328EC-D685-FCF5-5194-5018C73EC273}"/>
            </a:ext>
          </a:extLst>
        </cdr:cNvPr>
        <cdr:cNvSpPr txBox="1"/>
      </cdr:nvSpPr>
      <cdr:spPr>
        <a:xfrm xmlns:a="http://schemas.openxmlformats.org/drawingml/2006/main">
          <a:off x="2930666" y="77184"/>
          <a:ext cx="6585790" cy="9540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600" b="1" dirty="0"/>
            <a:t>107,941 Drug Overdose Deaths in the U.S. in 2022</a:t>
          </a:r>
        </a:p>
        <a:p xmlns:a="http://schemas.openxmlformats.org/drawingml/2006/main">
          <a:endParaRPr lang="en-US" sz="2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0.34167</cdr:x>
      <cdr:y>0.08202</cdr:y>
    </cdr:from>
    <cdr:to>
      <cdr:x>0.68021</cdr:x>
      <cdr:y>0.14479</cdr:y>
    </cdr:to>
    <cdr:sp macro="" textlink="">
      <cdr:nvSpPr>
        <cdr:cNvPr id="2" name="TextBox 1">
          <a:extLst xmlns:a="http://schemas.openxmlformats.org/drawingml/2006/main">
            <a:ext uri="{FF2B5EF4-FFF2-40B4-BE49-F238E27FC236}">
              <a16:creationId xmlns:a16="http://schemas.microsoft.com/office/drawing/2014/main" id="{94109E6C-5C4B-4017-98A2-F8D353E6A60E}"/>
            </a:ext>
          </a:extLst>
        </cdr:cNvPr>
        <cdr:cNvSpPr txBox="1"/>
      </cdr:nvSpPr>
      <cdr:spPr>
        <a:xfrm xmlns:a="http://schemas.openxmlformats.org/drawingml/2006/main">
          <a:off x="3056120" y="402167"/>
          <a:ext cx="3028124" cy="307777"/>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400" b="1" dirty="0">
              <a:solidFill>
                <a:schemeClr val="tx1"/>
              </a:solidFill>
              <a:latin typeface="Calibri" panose="020F0502020204030204" pitchFamily="34" charset="0"/>
            </a:rPr>
            <a:t>Compared to NO ACE Exposure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1" name="Google Shape;10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2" name="Google Shape;102;p1:notes"/>
          <p:cNvSpPr txBox="1"/>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lang="en-US" sz="1200" u="none">
                <a:solidFill>
                  <a:srgbClr val="000000"/>
                </a:solidFill>
                <a:latin typeface="Calibri"/>
                <a:ea typeface="Calibri"/>
                <a:cs typeface="Calibri"/>
                <a:sym typeface="Calibri"/>
              </a:rPr>
              <a:t>‹#›</a:t>
            </a:fld>
            <a:endParaRPr b="0" sz="1200" u="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178" name="Google Shape;17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2800"/>
              <a:buFont typeface="Arial"/>
              <a:buNone/>
            </a:pPr>
            <a:r>
              <a:t/>
            </a:r>
            <a:endParaRPr b="0" i="0" sz="2800">
              <a:solidFill>
                <a:srgbClr val="29261B"/>
              </a:solidFill>
              <a:highlight>
                <a:srgbClr val="F0EEE5"/>
              </a:highlight>
              <a:latin typeface="Arial"/>
              <a:ea typeface="Arial"/>
              <a:cs typeface="Arial"/>
              <a:sym typeface="Arial"/>
            </a:endParaRPr>
          </a:p>
        </p:txBody>
      </p:sp>
      <p:sp>
        <p:nvSpPr>
          <p:cNvPr id="179" name="Google Shape;17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208" name="Google Shape;20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t/>
            </a:r>
            <a:endParaRPr b="0" i="0">
              <a:solidFill>
                <a:srgbClr val="29261B"/>
              </a:solidFill>
              <a:highlight>
                <a:srgbClr val="F0EEE5"/>
              </a:highlight>
              <a:latin typeface="Arial"/>
              <a:ea typeface="Arial"/>
              <a:cs typeface="Arial"/>
              <a:sym typeface="Arial"/>
            </a:endParaRPr>
          </a:p>
        </p:txBody>
      </p:sp>
      <p:sp>
        <p:nvSpPr>
          <p:cNvPr id="209" name="Google Shape;20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228" name="Google Shape;22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9:notes"/>
          <p:cNvSpPr/>
          <p:nvPr>
            <p:ph idx="2" type="sldImg"/>
          </p:nvPr>
        </p:nvSpPr>
        <p:spPr>
          <a:xfrm>
            <a:off x="2311400" y="525463"/>
            <a:ext cx="4673600" cy="2628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272" name="Google Shape;27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Calibri"/>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109" name="Google Shape;10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286" name="Google Shape;286;p20:notes"/>
          <p:cNvSpPr txBox="1"/>
          <p:nvPr>
            <p:ph idx="1" type="body"/>
          </p:nvPr>
        </p:nvSpPr>
        <p:spPr>
          <a:xfrm>
            <a:off x="701040" y="4321492"/>
            <a:ext cx="5687060" cy="486695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Chris</a:t>
            </a:r>
            <a:endParaRPr/>
          </a:p>
        </p:txBody>
      </p:sp>
      <p:sp>
        <p:nvSpPr>
          <p:cNvPr id="287" name="Google Shape;28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311" name="Google Shape;31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Chris</a:t>
            </a:r>
            <a:endParaRPr/>
          </a:p>
        </p:txBody>
      </p:sp>
      <p:sp>
        <p:nvSpPr>
          <p:cNvPr id="312" name="Google Shape;31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321" name="Google Shape;32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Chris</a:t>
            </a:r>
            <a:endParaRPr/>
          </a:p>
        </p:txBody>
      </p:sp>
      <p:sp>
        <p:nvSpPr>
          <p:cNvPr id="322" name="Google Shape;32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360" name="Google Shape;36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377" name="Google Shape;37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395" name="Google Shape;39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429" name="Google Shape;42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430" name="Google Shape;43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Calibri"/>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442" name="Google Shape;44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443" name="Google Shape;44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Calibri"/>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458" name="Google Shape;45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459" name="Google Shape;45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Calibri"/>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485" name="Google Shape;48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492" name="Google Shape;49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531" name="Google Shape;53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Calibri"/>
              <a:ea typeface="Calibri"/>
              <a:cs typeface="Calibri"/>
              <a:sym typeface="Calibri"/>
            </a:endParaRPr>
          </a:p>
        </p:txBody>
      </p:sp>
      <p:sp>
        <p:nvSpPr>
          <p:cNvPr id="532" name="Google Shape;53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539" name="Google Shape;53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5:notes"/>
          <p:cNvSpPr/>
          <p:nvPr>
            <p:ph idx="2" type="sldImg"/>
          </p:nvPr>
        </p:nvSpPr>
        <p:spPr>
          <a:xfrm>
            <a:off x="717550" y="1162050"/>
            <a:ext cx="3706813" cy="2085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555" name="Google Shape;55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45:notes"/>
          <p:cNvSpPr txBox="1"/>
          <p:nvPr>
            <p:ph idx="12" type="sldNum"/>
          </p:nvPr>
        </p:nvSpPr>
        <p:spPr>
          <a:xfrm>
            <a:off x="3970938" y="8829967"/>
            <a:ext cx="3037840" cy="46643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145" name="Google Shape;14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158" name="Google Shape;15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47"/>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47"/>
          <p:cNvSpPr txBox="1"/>
          <p:nvPr>
            <p:ph idx="1" type="body"/>
          </p:nvPr>
        </p:nvSpPr>
        <p:spPr>
          <a:xfrm>
            <a:off x="838200" y="1096963"/>
            <a:ext cx="10515600" cy="50800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000000"/>
              </a:buClr>
              <a:buSzPts val="2800"/>
              <a:buChar char="•"/>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47"/>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p:cSld name="Section Slide">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56"/>
          <p:cNvSpPr txBox="1"/>
          <p:nvPr>
            <p:ph idx="1" type="body"/>
          </p:nvPr>
        </p:nvSpPr>
        <p:spPr>
          <a:xfrm>
            <a:off x="3414397" y="2753038"/>
            <a:ext cx="8706487" cy="23066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FFFFFF"/>
              </a:buClr>
              <a:buSzPts val="2800"/>
              <a:buNone/>
              <a:defRPr>
                <a:solidFill>
                  <a:srgbClr val="FFFFFF"/>
                </a:solidFill>
              </a:defRPr>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56"/>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9" name="Shape 59"/>
        <p:cNvGrpSpPr/>
        <p:nvPr/>
      </p:nvGrpSpPr>
      <p:grpSpPr>
        <a:xfrm>
          <a:off x="0" y="0"/>
          <a:ext cx="0" cy="0"/>
          <a:chOff x="0" y="0"/>
          <a:chExt cx="0" cy="0"/>
        </a:xfrm>
      </p:grpSpPr>
      <p:pic>
        <p:nvPicPr>
          <p:cNvPr descr="12652_SAMHSA_LogoRedesign_FINAL.png" id="60" name="Google Shape;60;p57"/>
          <p:cNvPicPr preferRelativeResize="0"/>
          <p:nvPr/>
        </p:nvPicPr>
        <p:blipFill rotWithShape="1">
          <a:blip r:embed="rId2">
            <a:alphaModFix/>
          </a:blip>
          <a:srcRect b="0" l="0" r="0" t="0"/>
          <a:stretch/>
        </p:blipFill>
        <p:spPr>
          <a:xfrm>
            <a:off x="9593263" y="6273800"/>
            <a:ext cx="1989137" cy="530225"/>
          </a:xfrm>
          <a:prstGeom prst="rect">
            <a:avLst/>
          </a:prstGeom>
          <a:noFill/>
          <a:ln>
            <a:noFill/>
          </a:ln>
        </p:spPr>
      </p:pic>
      <p:sp>
        <p:nvSpPr>
          <p:cNvPr id="61" name="Google Shape;61;p57"/>
          <p:cNvSpPr txBox="1"/>
          <p:nvPr>
            <p:ph idx="1" type="body"/>
          </p:nvPr>
        </p:nvSpPr>
        <p:spPr>
          <a:xfrm>
            <a:off x="609603" y="1262685"/>
            <a:ext cx="5384801" cy="486348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000000"/>
              </a:buClr>
              <a:buSzPts val="2800"/>
              <a:buChar char="•"/>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57"/>
          <p:cNvSpPr txBox="1"/>
          <p:nvPr>
            <p:ph idx="2" type="body"/>
          </p:nvPr>
        </p:nvSpPr>
        <p:spPr>
          <a:xfrm>
            <a:off x="6197602" y="1262685"/>
            <a:ext cx="5384801" cy="486348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000000"/>
              </a:buClr>
              <a:buSzPts val="2800"/>
              <a:buChar char="•"/>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57"/>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7"/>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58"/>
          <p:cNvSpPr txBox="1"/>
          <p:nvPr>
            <p:ph idx="12" type="sldNum"/>
          </p:nvPr>
        </p:nvSpPr>
        <p:spPr>
          <a:xfrm>
            <a:off x="9302750" y="6330950"/>
            <a:ext cx="2743200"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59"/>
          <p:cNvSpPr txBox="1"/>
          <p:nvPr>
            <p:ph idx="1" type="body"/>
          </p:nvPr>
        </p:nvSpPr>
        <p:spPr>
          <a:xfrm>
            <a:off x="831847" y="1110346"/>
            <a:ext cx="10637343" cy="497931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98989"/>
              </a:buClr>
              <a:buSzPts val="2400"/>
              <a:buNone/>
              <a:defRPr sz="2400">
                <a:solidFill>
                  <a:srgbClr val="898989"/>
                </a:solidFill>
              </a:defRPr>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59"/>
          <p:cNvSpPr txBox="1"/>
          <p:nvPr>
            <p:ph idx="12" type="sldNum"/>
          </p:nvPr>
        </p:nvSpPr>
        <p:spPr>
          <a:xfrm>
            <a:off x="9291638" y="6356350"/>
            <a:ext cx="2743200"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70" name="Shape 70"/>
        <p:cNvGrpSpPr/>
        <p:nvPr/>
      </p:nvGrpSpPr>
      <p:grpSpPr>
        <a:xfrm>
          <a:off x="0" y="0"/>
          <a:ext cx="0" cy="0"/>
          <a:chOff x="0" y="0"/>
          <a:chExt cx="0" cy="0"/>
        </a:xfrm>
      </p:grpSpPr>
      <p:sp>
        <p:nvSpPr>
          <p:cNvPr id="71" name="Google Shape;71;p60"/>
          <p:cNvSpPr txBox="1"/>
          <p:nvPr>
            <p:ph type="title"/>
          </p:nvPr>
        </p:nvSpPr>
        <p:spPr>
          <a:xfrm>
            <a:off x="495737" y="308698"/>
            <a:ext cx="5238313" cy="85335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6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6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60"/>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a:lvl1pPr>
            <a:lvl2pPr indent="0" lvl="1" marL="0" marR="0" algn="ctr">
              <a:lnSpc>
                <a:spcPct val="100000"/>
              </a:lnSpc>
              <a:spcBef>
                <a:spcPts val="0"/>
              </a:spcBef>
              <a:spcAft>
                <a:spcPts val="0"/>
              </a:spcAft>
              <a:buClr>
                <a:srgbClr val="000000"/>
              </a:buClr>
              <a:buSzPts val="1200"/>
              <a:buFont typeface="Calibri"/>
              <a:buNone/>
              <a:defRPr/>
            </a:lvl2pPr>
            <a:lvl3pPr indent="0" lvl="2" marL="0" marR="0" algn="ctr">
              <a:lnSpc>
                <a:spcPct val="100000"/>
              </a:lnSpc>
              <a:spcBef>
                <a:spcPts val="0"/>
              </a:spcBef>
              <a:spcAft>
                <a:spcPts val="0"/>
              </a:spcAft>
              <a:buClr>
                <a:srgbClr val="000000"/>
              </a:buClr>
              <a:buSzPts val="1200"/>
              <a:buFont typeface="Calibri"/>
              <a:buNone/>
              <a:defRPr/>
            </a:lvl3pPr>
            <a:lvl4pPr indent="0" lvl="3" marL="0" marR="0" algn="ctr">
              <a:lnSpc>
                <a:spcPct val="100000"/>
              </a:lnSpc>
              <a:spcBef>
                <a:spcPts val="0"/>
              </a:spcBef>
              <a:spcAft>
                <a:spcPts val="0"/>
              </a:spcAft>
              <a:buClr>
                <a:srgbClr val="000000"/>
              </a:buClr>
              <a:buSzPts val="1200"/>
              <a:buFont typeface="Calibri"/>
              <a:buNone/>
              <a:defRPr/>
            </a:lvl4pPr>
            <a:lvl5pPr indent="0" lvl="4" marL="0" marR="0" algn="ctr">
              <a:lnSpc>
                <a:spcPct val="100000"/>
              </a:lnSpc>
              <a:spcBef>
                <a:spcPts val="0"/>
              </a:spcBef>
              <a:spcAft>
                <a:spcPts val="0"/>
              </a:spcAft>
              <a:buClr>
                <a:srgbClr val="000000"/>
              </a:buClr>
              <a:buSzPts val="1200"/>
              <a:buFont typeface="Calibri"/>
              <a:buNone/>
              <a:defRPr/>
            </a:lvl5pPr>
            <a:lvl6pPr indent="0" lvl="5" marL="0" marR="0" algn="ctr">
              <a:lnSpc>
                <a:spcPct val="100000"/>
              </a:lnSpc>
              <a:spcBef>
                <a:spcPts val="0"/>
              </a:spcBef>
              <a:spcAft>
                <a:spcPts val="0"/>
              </a:spcAft>
              <a:buClr>
                <a:srgbClr val="000000"/>
              </a:buClr>
              <a:buSzPts val="1200"/>
              <a:buFont typeface="Calibri"/>
              <a:buNone/>
              <a:defRPr/>
            </a:lvl6pPr>
            <a:lvl7pPr indent="0" lvl="6" marL="0" marR="0" algn="ctr">
              <a:lnSpc>
                <a:spcPct val="100000"/>
              </a:lnSpc>
              <a:spcBef>
                <a:spcPts val="0"/>
              </a:spcBef>
              <a:spcAft>
                <a:spcPts val="0"/>
              </a:spcAft>
              <a:buClr>
                <a:srgbClr val="000000"/>
              </a:buClr>
              <a:buSzPts val="1200"/>
              <a:buFont typeface="Calibri"/>
              <a:buNone/>
              <a:defRPr/>
            </a:lvl7pPr>
            <a:lvl8pPr indent="0" lvl="7" marL="0" marR="0" algn="ctr">
              <a:lnSpc>
                <a:spcPct val="100000"/>
              </a:lnSpc>
              <a:spcBef>
                <a:spcPts val="0"/>
              </a:spcBef>
              <a:spcAft>
                <a:spcPts val="0"/>
              </a:spcAft>
              <a:buClr>
                <a:srgbClr val="000000"/>
              </a:buClr>
              <a:buSzPts val="1200"/>
              <a:buFont typeface="Calibri"/>
              <a:buNone/>
              <a:defRPr/>
            </a:lvl8pPr>
            <a:lvl9pPr indent="0" lvl="8" marL="0" marR="0" algn="ctr">
              <a:lnSpc>
                <a:spcPct val="100000"/>
              </a:lnSpc>
              <a:spcBef>
                <a:spcPts val="0"/>
              </a:spcBef>
              <a:spcAft>
                <a:spcPts val="0"/>
              </a:spcAft>
              <a:buClr>
                <a:srgbClr val="000000"/>
              </a:buClr>
              <a:buSzPts val="1200"/>
              <a:buFont typeface="Calibri"/>
              <a:buNone/>
              <a:defRPr/>
            </a:lvl9pPr>
          </a:lstStyle>
          <a:p>
            <a:pPr indent="0" lvl="0" marL="0" rtl="0" algn="ctr">
              <a:spcBef>
                <a:spcPts val="0"/>
              </a:spcBef>
              <a:spcAft>
                <a:spcPts val="0"/>
              </a:spcAft>
              <a:buNone/>
            </a:pPr>
            <a:fld id="{00000000-1234-1234-1234-123412341234}" type="slidenum">
              <a:rPr lang="en-US"/>
              <a:t>‹#›</a:t>
            </a:fld>
            <a:endParaRPr/>
          </a:p>
        </p:txBody>
      </p:sp>
      <p:sp>
        <p:nvSpPr>
          <p:cNvPr id="75" name="Google Shape;75;p60"/>
          <p:cNvSpPr txBox="1"/>
          <p:nvPr>
            <p:ph idx="1" type="body"/>
          </p:nvPr>
        </p:nvSpPr>
        <p:spPr>
          <a:xfrm>
            <a:off x="495737" y="979487"/>
            <a:ext cx="3581400" cy="36512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900"/>
              </a:spcBef>
              <a:spcAft>
                <a:spcPts val="0"/>
              </a:spcAft>
              <a:buClr>
                <a:srgbClr val="000000"/>
              </a:buClr>
              <a:buSzPts val="2000"/>
              <a:buNone/>
              <a:defRPr b="1" sz="2000">
                <a:latin typeface="Calibri"/>
                <a:ea typeface="Calibri"/>
                <a:cs typeface="Calibri"/>
                <a:sym typeface="Calibri"/>
              </a:defRPr>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 name="Shape 81"/>
        <p:cNvGrpSpPr/>
        <p:nvPr/>
      </p:nvGrpSpPr>
      <p:grpSpPr>
        <a:xfrm>
          <a:off x="0" y="0"/>
          <a:ext cx="0" cy="0"/>
          <a:chOff x="0" y="0"/>
          <a:chExt cx="0" cy="0"/>
        </a:xfrm>
      </p:grpSpPr>
      <p:pic>
        <p:nvPicPr>
          <p:cNvPr id="82" name="Google Shape;82;p62"/>
          <p:cNvPicPr preferRelativeResize="0"/>
          <p:nvPr/>
        </p:nvPicPr>
        <p:blipFill rotWithShape="1">
          <a:blip r:embed="rId2">
            <a:alphaModFix/>
          </a:blip>
          <a:srcRect b="0" l="0" r="0" t="0"/>
          <a:stretch/>
        </p:blipFill>
        <p:spPr>
          <a:xfrm>
            <a:off x="0" y="0"/>
            <a:ext cx="12214225" cy="6858000"/>
          </a:xfrm>
          <a:prstGeom prst="rect">
            <a:avLst/>
          </a:prstGeom>
          <a:noFill/>
          <a:ln>
            <a:noFill/>
          </a:ln>
        </p:spPr>
      </p:pic>
      <p:sp>
        <p:nvSpPr>
          <p:cNvPr id="83" name="Google Shape;83;p62"/>
          <p:cNvSpPr txBox="1"/>
          <p:nvPr>
            <p:ph type="ctrTitle"/>
          </p:nvPr>
        </p:nvSpPr>
        <p:spPr>
          <a:xfrm>
            <a:off x="2346325" y="355432"/>
            <a:ext cx="9144000" cy="646331"/>
          </a:xfrm>
          <a:prstGeom prst="rect">
            <a:avLst/>
          </a:prstGeom>
          <a:noFill/>
          <a:ln>
            <a:noFill/>
          </a:ln>
        </p:spPr>
        <p:txBody>
          <a:bodyPr anchorCtr="0" anchor="t" bIns="45700" lIns="91425" spcFirstLastPara="1" rIns="91425" wrap="square" tIns="45700">
            <a:spAutoFit/>
          </a:bodyPr>
          <a:lstStyle>
            <a:lvl1pPr lvl="0" algn="r">
              <a:lnSpc>
                <a:spcPct val="90000"/>
              </a:lnSpc>
              <a:spcBef>
                <a:spcPts val="0"/>
              </a:spcBef>
              <a:spcAft>
                <a:spcPts val="0"/>
              </a:spcAft>
              <a:buClr>
                <a:schemeClr val="lt1"/>
              </a:buClr>
              <a:buSzPts val="4000"/>
              <a:buFont typeface="Quattrocento San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62"/>
          <p:cNvSpPr txBox="1"/>
          <p:nvPr>
            <p:ph idx="1" type="subTitle"/>
          </p:nvPr>
        </p:nvSpPr>
        <p:spPr>
          <a:xfrm>
            <a:off x="3535707" y="3109202"/>
            <a:ext cx="7954617" cy="1655762"/>
          </a:xfrm>
          <a:prstGeom prst="rect">
            <a:avLst/>
          </a:prstGeom>
          <a:noFill/>
          <a:ln>
            <a:noFill/>
          </a:ln>
        </p:spPr>
        <p:txBody>
          <a:bodyPr anchorCtr="0" anchor="ctr" bIns="45700" lIns="91425" spcFirstLastPara="1" rIns="91425" wrap="square" tIns="45700">
            <a:noAutofit/>
          </a:bodyPr>
          <a:lstStyle>
            <a:lvl1pPr lvl="0" algn="r">
              <a:lnSpc>
                <a:spcPct val="95000"/>
              </a:lnSpc>
              <a:spcBef>
                <a:spcPts val="800"/>
              </a:spcBef>
              <a:spcAft>
                <a:spcPts val="0"/>
              </a:spcAft>
              <a:buClr>
                <a:schemeClr val="lt1"/>
              </a:buClr>
              <a:buSzPts val="2200"/>
              <a:buNone/>
              <a:defRPr sz="22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5" name="Shape 85"/>
        <p:cNvGrpSpPr/>
        <p:nvPr/>
      </p:nvGrpSpPr>
      <p:grpSpPr>
        <a:xfrm>
          <a:off x="0" y="0"/>
          <a:ext cx="0" cy="0"/>
          <a:chOff x="0" y="0"/>
          <a:chExt cx="0" cy="0"/>
        </a:xfrm>
      </p:grpSpPr>
      <p:sp>
        <p:nvSpPr>
          <p:cNvPr id="86" name="Google Shape;86;p63"/>
          <p:cNvSpPr txBox="1"/>
          <p:nvPr>
            <p:ph type="title"/>
          </p:nvPr>
        </p:nvSpPr>
        <p:spPr>
          <a:xfrm>
            <a:off x="701675" y="0"/>
            <a:ext cx="10652125" cy="96014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63"/>
          <p:cNvSpPr txBox="1"/>
          <p:nvPr>
            <p:ph idx="1" type="body"/>
          </p:nvPr>
        </p:nvSpPr>
        <p:spPr>
          <a:xfrm>
            <a:off x="701675" y="1508125"/>
            <a:ext cx="10788650" cy="46688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graph_sig-note">
  <p:cSld name="line-graph_sig-note">
    <p:spTree>
      <p:nvGrpSpPr>
        <p:cNvPr id="88" name="Shape 88"/>
        <p:cNvGrpSpPr/>
        <p:nvPr/>
      </p:nvGrpSpPr>
      <p:grpSpPr>
        <a:xfrm>
          <a:off x="0" y="0"/>
          <a:ext cx="0" cy="0"/>
          <a:chOff x="0" y="0"/>
          <a:chExt cx="0" cy="0"/>
        </a:xfrm>
      </p:grpSpPr>
      <p:sp>
        <p:nvSpPr>
          <p:cNvPr id="89" name="Google Shape;89;p64"/>
          <p:cNvSpPr txBox="1"/>
          <p:nvPr>
            <p:ph type="title"/>
          </p:nvPr>
        </p:nvSpPr>
        <p:spPr>
          <a:xfrm>
            <a:off x="701675" y="0"/>
            <a:ext cx="10652125" cy="96014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64"/>
          <p:cNvSpPr txBox="1"/>
          <p:nvPr>
            <p:ph idx="1" type="body"/>
          </p:nvPr>
        </p:nvSpPr>
        <p:spPr>
          <a:xfrm>
            <a:off x="61026" y="67236"/>
            <a:ext cx="838200" cy="195158"/>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300"/>
              </a:spcBef>
              <a:spcAft>
                <a:spcPts val="0"/>
              </a:spcAft>
              <a:buClr>
                <a:schemeClr val="lt1"/>
              </a:buClr>
              <a:buSzPts val="900"/>
              <a:buNone/>
              <a:defRPr b="1" sz="900">
                <a:solidFill>
                  <a:schemeClr val="lt1"/>
                </a:solidFill>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64"/>
          <p:cNvSpPr txBox="1"/>
          <p:nvPr/>
        </p:nvSpPr>
        <p:spPr>
          <a:xfrm>
            <a:off x="10287000" y="5349875"/>
            <a:ext cx="1905000" cy="739738"/>
          </a:xfrm>
          <a:prstGeom prst="rect">
            <a:avLst/>
          </a:prstGeom>
          <a:noFill/>
          <a:ln>
            <a:noFill/>
          </a:ln>
        </p:spPr>
        <p:txBody>
          <a:bodyPr anchorCtr="0" anchor="b" bIns="45700" lIns="73150" spcFirstLastPara="1" rIns="91425" wrap="square" tIns="45700">
            <a:noAutofit/>
          </a:bodyPr>
          <a:lstStyle/>
          <a:p>
            <a:pPr indent="-109728" lvl="0" marL="109728" marR="0" rtl="0" algn="l">
              <a:spcBef>
                <a:spcPts val="0"/>
              </a:spcBef>
              <a:spcAft>
                <a:spcPts val="0"/>
              </a:spcAft>
              <a:buNone/>
            </a:pPr>
            <a:r>
              <a:rPr b="0" i="0" lang="en-US" sz="1100" u="none" strike="noStrike">
                <a:solidFill>
                  <a:srgbClr val="000000"/>
                </a:solidFill>
                <a:latin typeface="Arial Narrow"/>
                <a:ea typeface="Arial Narrow"/>
                <a:cs typeface="Arial Narrow"/>
                <a:sym typeface="Arial Narrow"/>
              </a:rPr>
              <a:t>Note: There is no connecting line between 2019 and 2020 to indicate caution should be used when comparing estimates between 2020 and prior years because of methodological changes for 2020. Due to these changes, significance testing between 2020 and prior years was not performed.</a:t>
            </a:r>
            <a:endParaRPr/>
          </a:p>
        </p:txBody>
      </p:sp>
      <p:sp>
        <p:nvSpPr>
          <p:cNvPr id="92" name="Google Shape;92;p64"/>
          <p:cNvSpPr txBox="1"/>
          <p:nvPr>
            <p:ph idx="2" type="body"/>
          </p:nvPr>
        </p:nvSpPr>
        <p:spPr>
          <a:xfrm>
            <a:off x="2256683" y="1234464"/>
            <a:ext cx="6764234" cy="411541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64"/>
          <p:cNvSpPr txBox="1"/>
          <p:nvPr>
            <p:ph idx="3" type="body"/>
          </p:nvPr>
        </p:nvSpPr>
        <p:spPr>
          <a:xfrm>
            <a:off x="10287000" y="2971800"/>
            <a:ext cx="1676335" cy="1291338"/>
          </a:xfrm>
          <a:prstGeom prst="rect">
            <a:avLst/>
          </a:prstGeom>
          <a:noFill/>
          <a:ln>
            <a:noFill/>
          </a:ln>
        </p:spPr>
        <p:txBody>
          <a:bodyPr anchorCtr="0" anchor="b" bIns="45700" lIns="73150" spcFirstLastPara="1" rIns="91425" wrap="square" tIns="45700">
            <a:noAutofit/>
          </a:bodyPr>
          <a:lstStyle>
            <a:lvl1pPr indent="-228600" lvl="0" marL="457200" algn="l">
              <a:lnSpc>
                <a:spcPct val="90000"/>
              </a:lnSpc>
              <a:spcBef>
                <a:spcPts val="300"/>
              </a:spcBef>
              <a:spcAft>
                <a:spcPts val="0"/>
              </a:spcAft>
              <a:buClr>
                <a:schemeClr val="dk1"/>
              </a:buClr>
              <a:buSzPts val="1100"/>
              <a:buNone/>
              <a:defRPr b="0" sz="1100">
                <a:solidFill>
                  <a:schemeClr val="dk1"/>
                </a:solidFill>
                <a:latin typeface="Arial Narrow"/>
                <a:ea typeface="Arial Narrow"/>
                <a:cs typeface="Arial Narrow"/>
                <a:sym typeface="Arial Narrow"/>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3552">
          <p15:clr>
            <a:srgbClr val="FBAE40"/>
          </p15:clr>
        </p15:guide>
        <p15:guide id="2" orient="horz" pos="337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her-figure_no-sig-note">
  <p:cSld name="other-figure_no-sig-note">
    <p:spTree>
      <p:nvGrpSpPr>
        <p:cNvPr id="94" name="Shape 94"/>
        <p:cNvGrpSpPr/>
        <p:nvPr/>
      </p:nvGrpSpPr>
      <p:grpSpPr>
        <a:xfrm>
          <a:off x="0" y="0"/>
          <a:ext cx="0" cy="0"/>
          <a:chOff x="0" y="0"/>
          <a:chExt cx="0" cy="0"/>
        </a:xfrm>
      </p:grpSpPr>
      <p:sp>
        <p:nvSpPr>
          <p:cNvPr id="95" name="Google Shape;95;p65"/>
          <p:cNvSpPr txBox="1"/>
          <p:nvPr>
            <p:ph type="title"/>
          </p:nvPr>
        </p:nvSpPr>
        <p:spPr>
          <a:xfrm>
            <a:off x="701675" y="0"/>
            <a:ext cx="10652125" cy="96014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2800"/>
              <a:buFont typeface="Quattrocento Sans"/>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65"/>
          <p:cNvSpPr txBox="1"/>
          <p:nvPr>
            <p:ph idx="1" type="body"/>
          </p:nvPr>
        </p:nvSpPr>
        <p:spPr>
          <a:xfrm>
            <a:off x="1574350" y="1600220"/>
            <a:ext cx="8128900" cy="411477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65"/>
          <p:cNvSpPr txBox="1"/>
          <p:nvPr>
            <p:ph idx="2" type="body"/>
          </p:nvPr>
        </p:nvSpPr>
        <p:spPr>
          <a:xfrm>
            <a:off x="1297116" y="6446486"/>
            <a:ext cx="8683367" cy="285509"/>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300"/>
              </a:spcBef>
              <a:spcAft>
                <a:spcPts val="0"/>
              </a:spcAft>
              <a:buClr>
                <a:schemeClr val="dk1"/>
              </a:buClr>
              <a:buSzPts val="1100"/>
              <a:buNone/>
              <a:defRPr b="0" sz="1100">
                <a:solidFill>
                  <a:schemeClr val="dk1"/>
                </a:solidFill>
                <a:latin typeface="Arial Narrow"/>
                <a:ea typeface="Arial Narrow"/>
                <a:cs typeface="Arial Narrow"/>
                <a:sym typeface="Arial Narrow"/>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65"/>
          <p:cNvSpPr txBox="1"/>
          <p:nvPr>
            <p:ph idx="3" type="body"/>
          </p:nvPr>
        </p:nvSpPr>
        <p:spPr>
          <a:xfrm>
            <a:off x="61026" y="67236"/>
            <a:ext cx="838200" cy="195158"/>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300"/>
              </a:spcBef>
              <a:spcAft>
                <a:spcPts val="0"/>
              </a:spcAft>
              <a:buClr>
                <a:schemeClr val="lt1"/>
              </a:buClr>
              <a:buSzPts val="900"/>
              <a:buNone/>
              <a:defRPr b="1" sz="900">
                <a:solidFill>
                  <a:schemeClr val="lt1"/>
                </a:solidFill>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3552">
          <p15:clr>
            <a:srgbClr val="FBAE40"/>
          </p15:clr>
        </p15:guide>
        <p15:guide id="2" orient="horz" pos="3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lide" type="title">
  <p:cSld name="TITLE">
    <p:spTree>
      <p:nvGrpSpPr>
        <p:cNvPr id="17" name="Shape 17"/>
        <p:cNvGrpSpPr/>
        <p:nvPr/>
      </p:nvGrpSpPr>
      <p:grpSpPr>
        <a:xfrm>
          <a:off x="0" y="0"/>
          <a:ext cx="0" cy="0"/>
          <a:chOff x="0" y="0"/>
          <a:chExt cx="0" cy="0"/>
        </a:xfrm>
      </p:grpSpPr>
      <p:sp>
        <p:nvSpPr>
          <p:cNvPr id="18" name="Google Shape;18;p48"/>
          <p:cNvSpPr txBox="1"/>
          <p:nvPr>
            <p:ph type="ctrTitle"/>
          </p:nvPr>
        </p:nvSpPr>
        <p:spPr>
          <a:xfrm>
            <a:off x="1524003" y="1122361"/>
            <a:ext cx="9144000" cy="2387598"/>
          </a:xfrm>
          <a:prstGeom prst="rect">
            <a:avLst/>
          </a:prstGeom>
          <a:noFill/>
          <a:ln>
            <a:noFill/>
          </a:ln>
        </p:spPr>
        <p:txBody>
          <a:bodyPr anchorCtr="1" anchor="b" bIns="45700" lIns="91425" spcFirstLastPara="1" rIns="91425" wrap="square" tIns="45700">
            <a:noAutofit/>
          </a:bodyPr>
          <a:lstStyle>
            <a:lvl1pPr lvl="0" algn="ctr">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8"/>
          <p:cNvSpPr txBox="1"/>
          <p:nvPr>
            <p:ph idx="1" type="subTitle"/>
          </p:nvPr>
        </p:nvSpPr>
        <p:spPr>
          <a:xfrm>
            <a:off x="1524003" y="3602041"/>
            <a:ext cx="9144000" cy="1655758"/>
          </a:xfrm>
          <a:prstGeom prst="rect">
            <a:avLst/>
          </a:prstGeom>
          <a:noFill/>
          <a:ln>
            <a:noFill/>
          </a:ln>
        </p:spPr>
        <p:txBody>
          <a:bodyPr anchorCtr="1" anchor="t" bIns="45700" lIns="91425" spcFirstLastPara="1" rIns="91425" wrap="square" tIns="45700">
            <a:noAutofit/>
          </a:bodyPr>
          <a:lstStyle>
            <a:lvl1pPr lvl="0" algn="ctr">
              <a:lnSpc>
                <a:spcPct val="90000"/>
              </a:lnSpc>
              <a:spcBef>
                <a:spcPts val="1000"/>
              </a:spcBef>
              <a:spcAft>
                <a:spcPts val="0"/>
              </a:spcAft>
              <a:buClr>
                <a:srgbClr val="000000"/>
              </a:buClr>
              <a:buSzPts val="2400"/>
              <a:buNone/>
              <a:defRPr sz="2400"/>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0" name="Google Shape;20;p48"/>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21" name="Shape 21"/>
        <p:cNvGrpSpPr/>
        <p:nvPr/>
      </p:nvGrpSpPr>
      <p:grpSpPr>
        <a:xfrm>
          <a:off x="0" y="0"/>
          <a:ext cx="0" cy="0"/>
          <a:chOff x="0" y="0"/>
          <a:chExt cx="0" cy="0"/>
        </a:xfrm>
      </p:grpSpPr>
      <p:sp>
        <p:nvSpPr>
          <p:cNvPr id="22" name="Google Shape;22;p49"/>
          <p:cNvSpPr txBox="1"/>
          <p:nvPr>
            <p:ph type="title"/>
          </p:nvPr>
        </p:nvSpPr>
        <p:spPr>
          <a:xfrm>
            <a:off x="374904" y="365126"/>
            <a:ext cx="11430000" cy="11588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3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9"/>
          <p:cNvSpPr txBox="1"/>
          <p:nvPr>
            <p:ph idx="1" type="body"/>
          </p:nvPr>
        </p:nvSpPr>
        <p:spPr>
          <a:xfrm>
            <a:off x="381663" y="1641986"/>
            <a:ext cx="11505537" cy="46216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0000"/>
              </a:buClr>
              <a:buSzPts val="2400"/>
              <a:buNone/>
              <a:defRPr sz="2400"/>
            </a:lvl1pPr>
            <a:lvl2pPr indent="-228600" lvl="1" marL="914400" algn="l">
              <a:lnSpc>
                <a:spcPct val="90000"/>
              </a:lnSpc>
              <a:spcBef>
                <a:spcPts val="500"/>
              </a:spcBef>
              <a:spcAft>
                <a:spcPts val="0"/>
              </a:spcAft>
              <a:buClr>
                <a:srgbClr val="000000"/>
              </a:buClr>
              <a:buSzPts val="1400"/>
              <a:buNone/>
              <a:defRPr sz="1400"/>
            </a:lvl2pPr>
            <a:lvl3pPr indent="-228600" lvl="2" marL="1371600" algn="l">
              <a:lnSpc>
                <a:spcPct val="90000"/>
              </a:lnSpc>
              <a:spcBef>
                <a:spcPts val="500"/>
              </a:spcBef>
              <a:spcAft>
                <a:spcPts val="0"/>
              </a:spcAft>
              <a:buClr>
                <a:srgbClr val="000000"/>
              </a:buClr>
              <a:buSzPts val="1200"/>
              <a:buNone/>
              <a:defRPr sz="1200"/>
            </a:lvl3pPr>
            <a:lvl4pPr indent="-228600" lvl="3" marL="1828800" algn="l">
              <a:lnSpc>
                <a:spcPct val="90000"/>
              </a:lnSpc>
              <a:spcBef>
                <a:spcPts val="500"/>
              </a:spcBef>
              <a:spcAft>
                <a:spcPts val="0"/>
              </a:spcAft>
              <a:buClr>
                <a:srgbClr val="000000"/>
              </a:buClr>
              <a:buSzPts val="1000"/>
              <a:buNone/>
              <a:defRPr sz="1000"/>
            </a:lvl4pPr>
            <a:lvl5pPr indent="-228600" lvl="4" marL="2286000" algn="l">
              <a:lnSpc>
                <a:spcPct val="90000"/>
              </a:lnSpc>
              <a:spcBef>
                <a:spcPts val="500"/>
              </a:spcBef>
              <a:spcAft>
                <a:spcPts val="0"/>
              </a:spcAft>
              <a:buClr>
                <a:srgbClr val="000000"/>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50"/>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0"/>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7" name="Shape 27"/>
        <p:cNvGrpSpPr/>
        <p:nvPr/>
      </p:nvGrpSpPr>
      <p:grpSpPr>
        <a:xfrm>
          <a:off x="0" y="0"/>
          <a:ext cx="0" cy="0"/>
          <a:chOff x="0" y="0"/>
          <a:chExt cx="0" cy="0"/>
        </a:xfrm>
      </p:grpSpPr>
      <p:sp>
        <p:nvSpPr>
          <p:cNvPr id="28" name="Google Shape;28;p51"/>
          <p:cNvSpPr txBox="1"/>
          <p:nvPr>
            <p:ph idx="1" type="body"/>
          </p:nvPr>
        </p:nvSpPr>
        <p:spPr>
          <a:xfrm>
            <a:off x="609600" y="1262685"/>
            <a:ext cx="5386917" cy="639763"/>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000000"/>
              </a:buClr>
              <a:buSzPts val="3200"/>
              <a:buNone/>
              <a:defRPr b="1" sz="3200"/>
            </a:lvl1pPr>
            <a:lvl2pPr indent="-228600" lvl="1" marL="914400" algn="l">
              <a:lnSpc>
                <a:spcPct val="90000"/>
              </a:lnSpc>
              <a:spcBef>
                <a:spcPts val="500"/>
              </a:spcBef>
              <a:spcAft>
                <a:spcPts val="0"/>
              </a:spcAft>
              <a:buClr>
                <a:srgbClr val="000000"/>
              </a:buClr>
              <a:buSzPts val="2667"/>
              <a:buNone/>
              <a:defRPr b="1" sz="2667"/>
            </a:lvl2pPr>
            <a:lvl3pPr indent="-228600" lvl="2" marL="1371600" algn="l">
              <a:lnSpc>
                <a:spcPct val="90000"/>
              </a:lnSpc>
              <a:spcBef>
                <a:spcPts val="500"/>
              </a:spcBef>
              <a:spcAft>
                <a:spcPts val="0"/>
              </a:spcAft>
              <a:buClr>
                <a:srgbClr val="000000"/>
              </a:buClr>
              <a:buSzPts val="2400"/>
              <a:buNone/>
              <a:defRPr b="1" sz="2400"/>
            </a:lvl3pPr>
            <a:lvl4pPr indent="-228600" lvl="3" marL="1828800" algn="l">
              <a:lnSpc>
                <a:spcPct val="90000"/>
              </a:lnSpc>
              <a:spcBef>
                <a:spcPts val="500"/>
              </a:spcBef>
              <a:spcAft>
                <a:spcPts val="0"/>
              </a:spcAft>
              <a:buClr>
                <a:srgbClr val="000000"/>
              </a:buClr>
              <a:buSzPts val="2133"/>
              <a:buNone/>
              <a:defRPr b="1" sz="2133"/>
            </a:lvl4pPr>
            <a:lvl5pPr indent="-228600" lvl="4" marL="2286000" algn="l">
              <a:lnSpc>
                <a:spcPct val="90000"/>
              </a:lnSpc>
              <a:spcBef>
                <a:spcPts val="500"/>
              </a:spcBef>
              <a:spcAft>
                <a:spcPts val="0"/>
              </a:spcAft>
              <a:buClr>
                <a:srgbClr val="000000"/>
              </a:buClr>
              <a:buSzPts val="2133"/>
              <a:buNone/>
              <a:defRPr b="1" sz="2133"/>
            </a:lvl5pPr>
            <a:lvl6pPr indent="-228600" lvl="5" marL="2743200" algn="l">
              <a:lnSpc>
                <a:spcPct val="90000"/>
              </a:lnSpc>
              <a:spcBef>
                <a:spcPts val="500"/>
              </a:spcBef>
              <a:spcAft>
                <a:spcPts val="0"/>
              </a:spcAft>
              <a:buClr>
                <a:schemeClr val="dk1"/>
              </a:buClr>
              <a:buSzPts val="2133"/>
              <a:buNone/>
              <a:defRPr b="1" sz="2133"/>
            </a:lvl6pPr>
            <a:lvl7pPr indent="-228600" lvl="6" marL="3200400" algn="l">
              <a:lnSpc>
                <a:spcPct val="90000"/>
              </a:lnSpc>
              <a:spcBef>
                <a:spcPts val="500"/>
              </a:spcBef>
              <a:spcAft>
                <a:spcPts val="0"/>
              </a:spcAft>
              <a:buClr>
                <a:schemeClr val="dk1"/>
              </a:buClr>
              <a:buSzPts val="2133"/>
              <a:buNone/>
              <a:defRPr b="1" sz="2133"/>
            </a:lvl7pPr>
            <a:lvl8pPr indent="-228600" lvl="7" marL="3657600" algn="l">
              <a:lnSpc>
                <a:spcPct val="90000"/>
              </a:lnSpc>
              <a:spcBef>
                <a:spcPts val="500"/>
              </a:spcBef>
              <a:spcAft>
                <a:spcPts val="0"/>
              </a:spcAft>
              <a:buClr>
                <a:schemeClr val="dk1"/>
              </a:buClr>
              <a:buSzPts val="2133"/>
              <a:buNone/>
              <a:defRPr b="1" sz="2133"/>
            </a:lvl8pPr>
            <a:lvl9pPr indent="-228600" lvl="8" marL="4114800" algn="l">
              <a:lnSpc>
                <a:spcPct val="90000"/>
              </a:lnSpc>
              <a:spcBef>
                <a:spcPts val="500"/>
              </a:spcBef>
              <a:spcAft>
                <a:spcPts val="0"/>
              </a:spcAft>
              <a:buClr>
                <a:schemeClr val="dk1"/>
              </a:buClr>
              <a:buSzPts val="2133"/>
              <a:buNone/>
              <a:defRPr b="1" sz="2133"/>
            </a:lvl9pPr>
          </a:lstStyle>
          <a:p/>
        </p:txBody>
      </p:sp>
      <p:sp>
        <p:nvSpPr>
          <p:cNvPr id="29" name="Google Shape;29;p51"/>
          <p:cNvSpPr txBox="1"/>
          <p:nvPr>
            <p:ph idx="2" type="body"/>
          </p:nvPr>
        </p:nvSpPr>
        <p:spPr>
          <a:xfrm>
            <a:off x="609600" y="1970843"/>
            <a:ext cx="5386917" cy="415532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rgbClr val="000000"/>
              </a:buClr>
              <a:buSzPts val="3200"/>
              <a:buChar char="•"/>
              <a:defRPr sz="3200"/>
            </a:lvl1pPr>
            <a:lvl2pPr indent="-397954" lvl="1" marL="914400" algn="l">
              <a:lnSpc>
                <a:spcPct val="90000"/>
              </a:lnSpc>
              <a:spcBef>
                <a:spcPts val="500"/>
              </a:spcBef>
              <a:spcAft>
                <a:spcPts val="0"/>
              </a:spcAft>
              <a:buClr>
                <a:srgbClr val="000000"/>
              </a:buClr>
              <a:buSzPts val="2667"/>
              <a:buChar char="•"/>
              <a:defRPr sz="2667"/>
            </a:lvl2pPr>
            <a:lvl3pPr indent="-381000" lvl="2" marL="1371600" algn="l">
              <a:lnSpc>
                <a:spcPct val="90000"/>
              </a:lnSpc>
              <a:spcBef>
                <a:spcPts val="500"/>
              </a:spcBef>
              <a:spcAft>
                <a:spcPts val="0"/>
              </a:spcAft>
              <a:buClr>
                <a:srgbClr val="000000"/>
              </a:buClr>
              <a:buSzPts val="2400"/>
              <a:buChar char="•"/>
              <a:defRPr sz="2400"/>
            </a:lvl3pPr>
            <a:lvl4pPr indent="-364045" lvl="3" marL="1828800" algn="l">
              <a:lnSpc>
                <a:spcPct val="90000"/>
              </a:lnSpc>
              <a:spcBef>
                <a:spcPts val="500"/>
              </a:spcBef>
              <a:spcAft>
                <a:spcPts val="0"/>
              </a:spcAft>
              <a:buClr>
                <a:srgbClr val="000000"/>
              </a:buClr>
              <a:buSzPts val="2133"/>
              <a:buChar char="•"/>
              <a:defRPr sz="2133"/>
            </a:lvl4pPr>
            <a:lvl5pPr indent="-364045" lvl="4" marL="2286000" algn="l">
              <a:lnSpc>
                <a:spcPct val="90000"/>
              </a:lnSpc>
              <a:spcBef>
                <a:spcPts val="500"/>
              </a:spcBef>
              <a:spcAft>
                <a:spcPts val="0"/>
              </a:spcAft>
              <a:buClr>
                <a:srgbClr val="000000"/>
              </a:buClr>
              <a:buSzPts val="2133"/>
              <a:buChar char="•"/>
              <a:defRPr sz="2133"/>
            </a:lvl5pPr>
            <a:lvl6pPr indent="-364045" lvl="5" marL="2743200" algn="l">
              <a:lnSpc>
                <a:spcPct val="90000"/>
              </a:lnSpc>
              <a:spcBef>
                <a:spcPts val="500"/>
              </a:spcBef>
              <a:spcAft>
                <a:spcPts val="0"/>
              </a:spcAft>
              <a:buClr>
                <a:schemeClr val="dk1"/>
              </a:buClr>
              <a:buSzPts val="2133"/>
              <a:buChar char="•"/>
              <a:defRPr sz="2133"/>
            </a:lvl6pPr>
            <a:lvl7pPr indent="-364045" lvl="6" marL="3200400" algn="l">
              <a:lnSpc>
                <a:spcPct val="90000"/>
              </a:lnSpc>
              <a:spcBef>
                <a:spcPts val="500"/>
              </a:spcBef>
              <a:spcAft>
                <a:spcPts val="0"/>
              </a:spcAft>
              <a:buClr>
                <a:schemeClr val="dk1"/>
              </a:buClr>
              <a:buSzPts val="2133"/>
              <a:buChar char="•"/>
              <a:defRPr sz="2133"/>
            </a:lvl7pPr>
            <a:lvl8pPr indent="-364045" lvl="7" marL="3657600" algn="l">
              <a:lnSpc>
                <a:spcPct val="90000"/>
              </a:lnSpc>
              <a:spcBef>
                <a:spcPts val="500"/>
              </a:spcBef>
              <a:spcAft>
                <a:spcPts val="0"/>
              </a:spcAft>
              <a:buClr>
                <a:schemeClr val="dk1"/>
              </a:buClr>
              <a:buSzPts val="2133"/>
              <a:buChar char="•"/>
              <a:defRPr sz="2133"/>
            </a:lvl8pPr>
            <a:lvl9pPr indent="-364045" lvl="8" marL="4114800" algn="l">
              <a:lnSpc>
                <a:spcPct val="90000"/>
              </a:lnSpc>
              <a:spcBef>
                <a:spcPts val="500"/>
              </a:spcBef>
              <a:spcAft>
                <a:spcPts val="0"/>
              </a:spcAft>
              <a:buClr>
                <a:schemeClr val="dk1"/>
              </a:buClr>
              <a:buSzPts val="2133"/>
              <a:buChar char="•"/>
              <a:defRPr sz="2133"/>
            </a:lvl9pPr>
          </a:lstStyle>
          <a:p/>
        </p:txBody>
      </p:sp>
      <p:sp>
        <p:nvSpPr>
          <p:cNvPr id="30" name="Google Shape;30;p51"/>
          <p:cNvSpPr txBox="1"/>
          <p:nvPr>
            <p:ph idx="3" type="body"/>
          </p:nvPr>
        </p:nvSpPr>
        <p:spPr>
          <a:xfrm>
            <a:off x="6193372" y="1262685"/>
            <a:ext cx="5389033" cy="639763"/>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000000"/>
              </a:buClr>
              <a:buSzPts val="3200"/>
              <a:buNone/>
              <a:defRPr b="1" sz="3200"/>
            </a:lvl1pPr>
            <a:lvl2pPr indent="-228600" lvl="1" marL="914400" algn="l">
              <a:lnSpc>
                <a:spcPct val="90000"/>
              </a:lnSpc>
              <a:spcBef>
                <a:spcPts val="500"/>
              </a:spcBef>
              <a:spcAft>
                <a:spcPts val="0"/>
              </a:spcAft>
              <a:buClr>
                <a:srgbClr val="000000"/>
              </a:buClr>
              <a:buSzPts val="2667"/>
              <a:buNone/>
              <a:defRPr b="1" sz="2667"/>
            </a:lvl2pPr>
            <a:lvl3pPr indent="-228600" lvl="2" marL="1371600" algn="l">
              <a:lnSpc>
                <a:spcPct val="90000"/>
              </a:lnSpc>
              <a:spcBef>
                <a:spcPts val="500"/>
              </a:spcBef>
              <a:spcAft>
                <a:spcPts val="0"/>
              </a:spcAft>
              <a:buClr>
                <a:srgbClr val="000000"/>
              </a:buClr>
              <a:buSzPts val="2400"/>
              <a:buNone/>
              <a:defRPr b="1" sz="2400"/>
            </a:lvl3pPr>
            <a:lvl4pPr indent="-228600" lvl="3" marL="1828800" algn="l">
              <a:lnSpc>
                <a:spcPct val="90000"/>
              </a:lnSpc>
              <a:spcBef>
                <a:spcPts val="500"/>
              </a:spcBef>
              <a:spcAft>
                <a:spcPts val="0"/>
              </a:spcAft>
              <a:buClr>
                <a:srgbClr val="000000"/>
              </a:buClr>
              <a:buSzPts val="2133"/>
              <a:buNone/>
              <a:defRPr b="1" sz="2133"/>
            </a:lvl4pPr>
            <a:lvl5pPr indent="-228600" lvl="4" marL="2286000" algn="l">
              <a:lnSpc>
                <a:spcPct val="90000"/>
              </a:lnSpc>
              <a:spcBef>
                <a:spcPts val="500"/>
              </a:spcBef>
              <a:spcAft>
                <a:spcPts val="0"/>
              </a:spcAft>
              <a:buClr>
                <a:srgbClr val="000000"/>
              </a:buClr>
              <a:buSzPts val="2133"/>
              <a:buNone/>
              <a:defRPr b="1" sz="2133"/>
            </a:lvl5pPr>
            <a:lvl6pPr indent="-228600" lvl="5" marL="2743200" algn="l">
              <a:lnSpc>
                <a:spcPct val="90000"/>
              </a:lnSpc>
              <a:spcBef>
                <a:spcPts val="500"/>
              </a:spcBef>
              <a:spcAft>
                <a:spcPts val="0"/>
              </a:spcAft>
              <a:buClr>
                <a:schemeClr val="dk1"/>
              </a:buClr>
              <a:buSzPts val="2133"/>
              <a:buNone/>
              <a:defRPr b="1" sz="2133"/>
            </a:lvl6pPr>
            <a:lvl7pPr indent="-228600" lvl="6" marL="3200400" algn="l">
              <a:lnSpc>
                <a:spcPct val="90000"/>
              </a:lnSpc>
              <a:spcBef>
                <a:spcPts val="500"/>
              </a:spcBef>
              <a:spcAft>
                <a:spcPts val="0"/>
              </a:spcAft>
              <a:buClr>
                <a:schemeClr val="dk1"/>
              </a:buClr>
              <a:buSzPts val="2133"/>
              <a:buNone/>
              <a:defRPr b="1" sz="2133"/>
            </a:lvl7pPr>
            <a:lvl8pPr indent="-228600" lvl="7" marL="3657600" algn="l">
              <a:lnSpc>
                <a:spcPct val="90000"/>
              </a:lnSpc>
              <a:spcBef>
                <a:spcPts val="500"/>
              </a:spcBef>
              <a:spcAft>
                <a:spcPts val="0"/>
              </a:spcAft>
              <a:buClr>
                <a:schemeClr val="dk1"/>
              </a:buClr>
              <a:buSzPts val="2133"/>
              <a:buNone/>
              <a:defRPr b="1" sz="2133"/>
            </a:lvl8pPr>
            <a:lvl9pPr indent="-228600" lvl="8" marL="4114800" algn="l">
              <a:lnSpc>
                <a:spcPct val="90000"/>
              </a:lnSpc>
              <a:spcBef>
                <a:spcPts val="500"/>
              </a:spcBef>
              <a:spcAft>
                <a:spcPts val="0"/>
              </a:spcAft>
              <a:buClr>
                <a:schemeClr val="dk1"/>
              </a:buClr>
              <a:buSzPts val="2133"/>
              <a:buNone/>
              <a:defRPr b="1" sz="2133"/>
            </a:lvl9pPr>
          </a:lstStyle>
          <a:p/>
        </p:txBody>
      </p:sp>
      <p:sp>
        <p:nvSpPr>
          <p:cNvPr id="31" name="Google Shape;31;p51"/>
          <p:cNvSpPr txBox="1"/>
          <p:nvPr>
            <p:ph idx="4" type="body"/>
          </p:nvPr>
        </p:nvSpPr>
        <p:spPr>
          <a:xfrm>
            <a:off x="6193372" y="1970843"/>
            <a:ext cx="5389033" cy="415532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rgbClr val="000000"/>
              </a:buClr>
              <a:buSzPts val="3200"/>
              <a:buChar char="•"/>
              <a:defRPr sz="3200"/>
            </a:lvl1pPr>
            <a:lvl2pPr indent="-397954" lvl="1" marL="914400" algn="l">
              <a:lnSpc>
                <a:spcPct val="90000"/>
              </a:lnSpc>
              <a:spcBef>
                <a:spcPts val="500"/>
              </a:spcBef>
              <a:spcAft>
                <a:spcPts val="0"/>
              </a:spcAft>
              <a:buClr>
                <a:srgbClr val="000000"/>
              </a:buClr>
              <a:buSzPts val="2667"/>
              <a:buChar char="•"/>
              <a:defRPr sz="2667"/>
            </a:lvl2pPr>
            <a:lvl3pPr indent="-381000" lvl="2" marL="1371600" algn="l">
              <a:lnSpc>
                <a:spcPct val="90000"/>
              </a:lnSpc>
              <a:spcBef>
                <a:spcPts val="500"/>
              </a:spcBef>
              <a:spcAft>
                <a:spcPts val="0"/>
              </a:spcAft>
              <a:buClr>
                <a:srgbClr val="000000"/>
              </a:buClr>
              <a:buSzPts val="2400"/>
              <a:buChar char="•"/>
              <a:defRPr sz="2400"/>
            </a:lvl3pPr>
            <a:lvl4pPr indent="-364045" lvl="3" marL="1828800" algn="l">
              <a:lnSpc>
                <a:spcPct val="90000"/>
              </a:lnSpc>
              <a:spcBef>
                <a:spcPts val="500"/>
              </a:spcBef>
              <a:spcAft>
                <a:spcPts val="0"/>
              </a:spcAft>
              <a:buClr>
                <a:srgbClr val="000000"/>
              </a:buClr>
              <a:buSzPts val="2133"/>
              <a:buChar char="•"/>
              <a:defRPr sz="2133"/>
            </a:lvl4pPr>
            <a:lvl5pPr indent="-364045" lvl="4" marL="2286000" algn="l">
              <a:lnSpc>
                <a:spcPct val="90000"/>
              </a:lnSpc>
              <a:spcBef>
                <a:spcPts val="500"/>
              </a:spcBef>
              <a:spcAft>
                <a:spcPts val="0"/>
              </a:spcAft>
              <a:buClr>
                <a:srgbClr val="000000"/>
              </a:buClr>
              <a:buSzPts val="2133"/>
              <a:buChar char="•"/>
              <a:defRPr sz="2133"/>
            </a:lvl5pPr>
            <a:lvl6pPr indent="-364045" lvl="5" marL="2743200" algn="l">
              <a:lnSpc>
                <a:spcPct val="90000"/>
              </a:lnSpc>
              <a:spcBef>
                <a:spcPts val="500"/>
              </a:spcBef>
              <a:spcAft>
                <a:spcPts val="0"/>
              </a:spcAft>
              <a:buClr>
                <a:schemeClr val="dk1"/>
              </a:buClr>
              <a:buSzPts val="2133"/>
              <a:buChar char="•"/>
              <a:defRPr sz="2133"/>
            </a:lvl6pPr>
            <a:lvl7pPr indent="-364045" lvl="6" marL="3200400" algn="l">
              <a:lnSpc>
                <a:spcPct val="90000"/>
              </a:lnSpc>
              <a:spcBef>
                <a:spcPts val="500"/>
              </a:spcBef>
              <a:spcAft>
                <a:spcPts val="0"/>
              </a:spcAft>
              <a:buClr>
                <a:schemeClr val="dk1"/>
              </a:buClr>
              <a:buSzPts val="2133"/>
              <a:buChar char="•"/>
              <a:defRPr sz="2133"/>
            </a:lvl7pPr>
            <a:lvl8pPr indent="-364045" lvl="7" marL="3657600" algn="l">
              <a:lnSpc>
                <a:spcPct val="90000"/>
              </a:lnSpc>
              <a:spcBef>
                <a:spcPts val="500"/>
              </a:spcBef>
              <a:spcAft>
                <a:spcPts val="0"/>
              </a:spcAft>
              <a:buClr>
                <a:schemeClr val="dk1"/>
              </a:buClr>
              <a:buSzPts val="2133"/>
              <a:buChar char="•"/>
              <a:defRPr sz="2133"/>
            </a:lvl8pPr>
            <a:lvl9pPr indent="-364045" lvl="8" marL="4114800" algn="l">
              <a:lnSpc>
                <a:spcPct val="90000"/>
              </a:lnSpc>
              <a:spcBef>
                <a:spcPts val="500"/>
              </a:spcBef>
              <a:spcAft>
                <a:spcPts val="0"/>
              </a:spcAft>
              <a:buClr>
                <a:schemeClr val="dk1"/>
              </a:buClr>
              <a:buSzPts val="2133"/>
              <a:buChar char="•"/>
              <a:defRPr sz="2133"/>
            </a:lvl9pPr>
          </a:lstStyle>
          <a:p/>
        </p:txBody>
      </p:sp>
      <p:sp>
        <p:nvSpPr>
          <p:cNvPr id="32" name="Google Shape;32;p51"/>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a:lvl1pPr>
            <a:lvl2pPr indent="0" lvl="1" marL="0" marR="0" algn="ctr">
              <a:lnSpc>
                <a:spcPct val="100000"/>
              </a:lnSpc>
              <a:spcBef>
                <a:spcPts val="0"/>
              </a:spcBef>
              <a:spcAft>
                <a:spcPts val="0"/>
              </a:spcAft>
              <a:buClr>
                <a:srgbClr val="000000"/>
              </a:buClr>
              <a:buSzPts val="1200"/>
              <a:buFont typeface="Calibri"/>
              <a:buNone/>
              <a:defRPr/>
            </a:lvl2pPr>
            <a:lvl3pPr indent="0" lvl="2" marL="0" marR="0" algn="ctr">
              <a:lnSpc>
                <a:spcPct val="100000"/>
              </a:lnSpc>
              <a:spcBef>
                <a:spcPts val="0"/>
              </a:spcBef>
              <a:spcAft>
                <a:spcPts val="0"/>
              </a:spcAft>
              <a:buClr>
                <a:srgbClr val="000000"/>
              </a:buClr>
              <a:buSzPts val="1200"/>
              <a:buFont typeface="Calibri"/>
              <a:buNone/>
              <a:defRPr/>
            </a:lvl3pPr>
            <a:lvl4pPr indent="0" lvl="3" marL="0" marR="0" algn="ctr">
              <a:lnSpc>
                <a:spcPct val="100000"/>
              </a:lnSpc>
              <a:spcBef>
                <a:spcPts val="0"/>
              </a:spcBef>
              <a:spcAft>
                <a:spcPts val="0"/>
              </a:spcAft>
              <a:buClr>
                <a:srgbClr val="000000"/>
              </a:buClr>
              <a:buSzPts val="1200"/>
              <a:buFont typeface="Calibri"/>
              <a:buNone/>
              <a:defRPr/>
            </a:lvl4pPr>
            <a:lvl5pPr indent="0" lvl="4" marL="0" marR="0" algn="ctr">
              <a:lnSpc>
                <a:spcPct val="100000"/>
              </a:lnSpc>
              <a:spcBef>
                <a:spcPts val="0"/>
              </a:spcBef>
              <a:spcAft>
                <a:spcPts val="0"/>
              </a:spcAft>
              <a:buClr>
                <a:srgbClr val="000000"/>
              </a:buClr>
              <a:buSzPts val="1200"/>
              <a:buFont typeface="Calibri"/>
              <a:buNone/>
              <a:defRPr/>
            </a:lvl5pPr>
            <a:lvl6pPr indent="0" lvl="5" marL="0" marR="0" algn="ctr">
              <a:lnSpc>
                <a:spcPct val="100000"/>
              </a:lnSpc>
              <a:spcBef>
                <a:spcPts val="0"/>
              </a:spcBef>
              <a:spcAft>
                <a:spcPts val="0"/>
              </a:spcAft>
              <a:buClr>
                <a:srgbClr val="000000"/>
              </a:buClr>
              <a:buSzPts val="1200"/>
              <a:buFont typeface="Calibri"/>
              <a:buNone/>
              <a:defRPr/>
            </a:lvl6pPr>
            <a:lvl7pPr indent="0" lvl="6" marL="0" marR="0" algn="ctr">
              <a:lnSpc>
                <a:spcPct val="100000"/>
              </a:lnSpc>
              <a:spcBef>
                <a:spcPts val="0"/>
              </a:spcBef>
              <a:spcAft>
                <a:spcPts val="0"/>
              </a:spcAft>
              <a:buClr>
                <a:srgbClr val="000000"/>
              </a:buClr>
              <a:buSzPts val="1200"/>
              <a:buFont typeface="Calibri"/>
              <a:buNone/>
              <a:defRPr/>
            </a:lvl7pPr>
            <a:lvl8pPr indent="0" lvl="7" marL="0" marR="0" algn="ctr">
              <a:lnSpc>
                <a:spcPct val="100000"/>
              </a:lnSpc>
              <a:spcBef>
                <a:spcPts val="0"/>
              </a:spcBef>
              <a:spcAft>
                <a:spcPts val="0"/>
              </a:spcAft>
              <a:buClr>
                <a:srgbClr val="000000"/>
              </a:buClr>
              <a:buSzPts val="1200"/>
              <a:buFont typeface="Calibri"/>
              <a:buNone/>
              <a:defRPr/>
            </a:lvl8pPr>
            <a:lvl9pPr indent="0" lvl="8" marL="0" marR="0" algn="ctr">
              <a:lnSpc>
                <a:spcPct val="100000"/>
              </a:lnSpc>
              <a:spcBef>
                <a:spcPts val="0"/>
              </a:spcBef>
              <a:spcAft>
                <a:spcPts val="0"/>
              </a:spcAft>
              <a:buClr>
                <a:srgbClr val="000000"/>
              </a:buClr>
              <a:buSzPts val="1200"/>
              <a:buFont typeface="Calibri"/>
              <a:buNone/>
              <a:defRPr/>
            </a:lvl9pPr>
          </a:lstStyle>
          <a:p>
            <a:pPr indent="0" lvl="0" marL="0" rtl="0" algn="ctr">
              <a:spcBef>
                <a:spcPts val="0"/>
              </a:spcBef>
              <a:spcAft>
                <a:spcPts val="0"/>
              </a:spcAft>
              <a:buNone/>
            </a:pPr>
            <a:fld id="{00000000-1234-1234-1234-123412341234}" type="slidenum">
              <a:rPr lang="en-US"/>
              <a:t>‹#›</a:t>
            </a:fld>
            <a:endParaRPr/>
          </a:p>
        </p:txBody>
      </p:sp>
      <p:sp>
        <p:nvSpPr>
          <p:cNvPr id="33" name="Google Shape;33;p51"/>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12652_SAMHSA_LogoRedesign_FINAL.png" id="34" name="Google Shape;34;p51"/>
          <p:cNvPicPr preferRelativeResize="0"/>
          <p:nvPr/>
        </p:nvPicPr>
        <p:blipFill rotWithShape="1">
          <a:blip r:embed="rId2">
            <a:alphaModFix/>
          </a:blip>
          <a:srcRect b="0" l="0" r="0" t="0"/>
          <a:stretch/>
        </p:blipFill>
        <p:spPr>
          <a:xfrm>
            <a:off x="10153649" y="6273457"/>
            <a:ext cx="1428756" cy="50834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35" name="Shape 35"/>
        <p:cNvGrpSpPr/>
        <p:nvPr/>
      </p:nvGrpSpPr>
      <p:grpSpPr>
        <a:xfrm>
          <a:off x="0" y="0"/>
          <a:ext cx="0" cy="0"/>
          <a:chOff x="0" y="0"/>
          <a:chExt cx="0" cy="0"/>
        </a:xfrm>
      </p:grpSpPr>
      <p:sp>
        <p:nvSpPr>
          <p:cNvPr id="36" name="Google Shape;36;p52"/>
          <p:cNvSpPr txBox="1"/>
          <p:nvPr>
            <p:ph idx="1" type="body"/>
          </p:nvPr>
        </p:nvSpPr>
        <p:spPr>
          <a:xfrm>
            <a:off x="641603" y="1547772"/>
            <a:ext cx="10908792" cy="43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2"/>
          <p:cNvSpPr txBox="1"/>
          <p:nvPr>
            <p:ph type="title"/>
          </p:nvPr>
        </p:nvSpPr>
        <p:spPr>
          <a:xfrm>
            <a:off x="632862" y="207303"/>
            <a:ext cx="10917535" cy="102412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8" name="Shape 38"/>
        <p:cNvGrpSpPr/>
        <p:nvPr/>
      </p:nvGrpSpPr>
      <p:grpSpPr>
        <a:xfrm>
          <a:off x="0" y="0"/>
          <a:ext cx="0" cy="0"/>
          <a:chOff x="0" y="0"/>
          <a:chExt cx="0" cy="0"/>
        </a:xfrm>
      </p:grpSpPr>
      <p:sp>
        <p:nvSpPr>
          <p:cNvPr id="39" name="Google Shape;39;p53"/>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3"/>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a:lvl1pPr>
            <a:lvl2pPr indent="0" lvl="1" marL="0" marR="0" algn="ctr">
              <a:lnSpc>
                <a:spcPct val="100000"/>
              </a:lnSpc>
              <a:spcBef>
                <a:spcPts val="0"/>
              </a:spcBef>
              <a:spcAft>
                <a:spcPts val="0"/>
              </a:spcAft>
              <a:buClr>
                <a:srgbClr val="000000"/>
              </a:buClr>
              <a:buSzPts val="1200"/>
              <a:buFont typeface="Calibri"/>
              <a:buNone/>
              <a:defRPr/>
            </a:lvl2pPr>
            <a:lvl3pPr indent="0" lvl="2" marL="0" marR="0" algn="ctr">
              <a:lnSpc>
                <a:spcPct val="100000"/>
              </a:lnSpc>
              <a:spcBef>
                <a:spcPts val="0"/>
              </a:spcBef>
              <a:spcAft>
                <a:spcPts val="0"/>
              </a:spcAft>
              <a:buClr>
                <a:srgbClr val="000000"/>
              </a:buClr>
              <a:buSzPts val="1200"/>
              <a:buFont typeface="Calibri"/>
              <a:buNone/>
              <a:defRPr/>
            </a:lvl3pPr>
            <a:lvl4pPr indent="0" lvl="3" marL="0" marR="0" algn="ctr">
              <a:lnSpc>
                <a:spcPct val="100000"/>
              </a:lnSpc>
              <a:spcBef>
                <a:spcPts val="0"/>
              </a:spcBef>
              <a:spcAft>
                <a:spcPts val="0"/>
              </a:spcAft>
              <a:buClr>
                <a:srgbClr val="000000"/>
              </a:buClr>
              <a:buSzPts val="1200"/>
              <a:buFont typeface="Calibri"/>
              <a:buNone/>
              <a:defRPr/>
            </a:lvl4pPr>
            <a:lvl5pPr indent="0" lvl="4" marL="0" marR="0" algn="ctr">
              <a:lnSpc>
                <a:spcPct val="100000"/>
              </a:lnSpc>
              <a:spcBef>
                <a:spcPts val="0"/>
              </a:spcBef>
              <a:spcAft>
                <a:spcPts val="0"/>
              </a:spcAft>
              <a:buClr>
                <a:srgbClr val="000000"/>
              </a:buClr>
              <a:buSzPts val="1200"/>
              <a:buFont typeface="Calibri"/>
              <a:buNone/>
              <a:defRPr/>
            </a:lvl5pPr>
            <a:lvl6pPr indent="0" lvl="5" marL="0" marR="0" algn="ctr">
              <a:lnSpc>
                <a:spcPct val="100000"/>
              </a:lnSpc>
              <a:spcBef>
                <a:spcPts val="0"/>
              </a:spcBef>
              <a:spcAft>
                <a:spcPts val="0"/>
              </a:spcAft>
              <a:buClr>
                <a:srgbClr val="000000"/>
              </a:buClr>
              <a:buSzPts val="1200"/>
              <a:buFont typeface="Calibri"/>
              <a:buNone/>
              <a:defRPr/>
            </a:lvl6pPr>
            <a:lvl7pPr indent="0" lvl="6" marL="0" marR="0" algn="ctr">
              <a:lnSpc>
                <a:spcPct val="100000"/>
              </a:lnSpc>
              <a:spcBef>
                <a:spcPts val="0"/>
              </a:spcBef>
              <a:spcAft>
                <a:spcPts val="0"/>
              </a:spcAft>
              <a:buClr>
                <a:srgbClr val="000000"/>
              </a:buClr>
              <a:buSzPts val="1200"/>
              <a:buFont typeface="Calibri"/>
              <a:buNone/>
              <a:defRPr/>
            </a:lvl7pPr>
            <a:lvl8pPr indent="0" lvl="7" marL="0" marR="0" algn="ctr">
              <a:lnSpc>
                <a:spcPct val="100000"/>
              </a:lnSpc>
              <a:spcBef>
                <a:spcPts val="0"/>
              </a:spcBef>
              <a:spcAft>
                <a:spcPts val="0"/>
              </a:spcAft>
              <a:buClr>
                <a:srgbClr val="000000"/>
              </a:buClr>
              <a:buSzPts val="1200"/>
              <a:buFont typeface="Calibri"/>
              <a:buNone/>
              <a:defRPr/>
            </a:lvl8pPr>
            <a:lvl9pPr indent="0" lvl="8" marL="0" marR="0" algn="ctr">
              <a:lnSpc>
                <a:spcPct val="100000"/>
              </a:lnSpc>
              <a:spcBef>
                <a:spcPts val="0"/>
              </a:spcBef>
              <a:spcAft>
                <a:spcPts val="0"/>
              </a:spcAft>
              <a:buClr>
                <a:srgbClr val="000000"/>
              </a:buClr>
              <a:buSzPts val="1200"/>
              <a:buFont typeface="Calibri"/>
              <a:buNone/>
              <a:defRPr/>
            </a:lvl9pPr>
          </a:lstStyle>
          <a:p>
            <a:pPr indent="0" lvl="0" marL="0" rtl="0" algn="ctr">
              <a:spcBef>
                <a:spcPts val="0"/>
              </a:spcBef>
              <a:spcAft>
                <a:spcPts val="0"/>
              </a:spcAft>
              <a:buNone/>
            </a:pPr>
            <a:fld id="{00000000-1234-1234-1234-123412341234}" type="slidenum">
              <a:rPr lang="en-US"/>
              <a:t>‹#›</a:t>
            </a:fld>
            <a:endParaRPr/>
          </a:p>
        </p:txBody>
      </p:sp>
      <p:sp>
        <p:nvSpPr>
          <p:cNvPr id="41" name="Google Shape;41;p53"/>
          <p:cNvSpPr txBox="1"/>
          <p:nvPr>
            <p:ph idx="1" type="body"/>
          </p:nvPr>
        </p:nvSpPr>
        <p:spPr>
          <a:xfrm>
            <a:off x="423341" y="1319567"/>
            <a:ext cx="11159059" cy="12192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000000"/>
              </a:buClr>
              <a:buSzPts val="3467"/>
              <a:buNone/>
              <a:defRPr sz="3466"/>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3"/>
          <p:cNvSpPr txBox="1"/>
          <p:nvPr>
            <p:ph idx="2" type="body"/>
          </p:nvPr>
        </p:nvSpPr>
        <p:spPr>
          <a:xfrm>
            <a:off x="423341" y="2573265"/>
            <a:ext cx="11159059" cy="12192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0000"/>
              </a:buClr>
              <a:buSzPts val="2667"/>
              <a:buNone/>
              <a:defRPr sz="2667"/>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53"/>
          <p:cNvSpPr txBox="1"/>
          <p:nvPr>
            <p:ph idx="3" type="body"/>
          </p:nvPr>
        </p:nvSpPr>
        <p:spPr>
          <a:xfrm>
            <a:off x="423341" y="3941645"/>
            <a:ext cx="11159059" cy="12192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000000"/>
              </a:buClr>
              <a:buSzPts val="5333"/>
              <a:buNone/>
              <a:defRPr sz="5333"/>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3"/>
          <p:cNvSpPr txBox="1"/>
          <p:nvPr>
            <p:ph idx="4" type="body"/>
          </p:nvPr>
        </p:nvSpPr>
        <p:spPr>
          <a:xfrm>
            <a:off x="423341" y="5555690"/>
            <a:ext cx="11159059" cy="70409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000000"/>
              </a:buClr>
              <a:buSzPts val="3200"/>
              <a:buNone/>
              <a:defRPr sz="3200"/>
            </a:lvl1pPr>
            <a:lvl2pPr indent="-342900" lvl="1" marL="914400" algn="l">
              <a:lnSpc>
                <a:spcPct val="90000"/>
              </a:lnSpc>
              <a:spcBef>
                <a:spcPts val="500"/>
              </a:spcBef>
              <a:spcAft>
                <a:spcPts val="0"/>
              </a:spcAft>
              <a:buClr>
                <a:srgbClr val="000000"/>
              </a:buClr>
              <a:buSzPts val="1800"/>
              <a:buChar char="•"/>
              <a:defRPr/>
            </a:lvl2pPr>
            <a:lvl3pPr indent="-342900" lvl="2" marL="1371600" algn="l">
              <a:lnSpc>
                <a:spcPct val="90000"/>
              </a:lnSpc>
              <a:spcBef>
                <a:spcPts val="500"/>
              </a:spcBef>
              <a:spcAft>
                <a:spcPts val="0"/>
              </a:spcAft>
              <a:buClr>
                <a:srgbClr val="000000"/>
              </a:buClr>
              <a:buSzPts val="18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Two Content Areas" type="twoObj">
  <p:cSld name="TWO_OBJECTS">
    <p:spTree>
      <p:nvGrpSpPr>
        <p:cNvPr id="45" name="Shape 45"/>
        <p:cNvGrpSpPr/>
        <p:nvPr/>
      </p:nvGrpSpPr>
      <p:grpSpPr>
        <a:xfrm>
          <a:off x="0" y="0"/>
          <a:ext cx="0" cy="0"/>
          <a:chOff x="0" y="0"/>
          <a:chExt cx="0" cy="0"/>
        </a:xfrm>
      </p:grpSpPr>
      <p:sp>
        <p:nvSpPr>
          <p:cNvPr id="46" name="Google Shape;46;p54"/>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4"/>
          <p:cNvSpPr txBox="1"/>
          <p:nvPr>
            <p:ph idx="1" type="body"/>
          </p:nvPr>
        </p:nvSpPr>
        <p:spPr>
          <a:xfrm>
            <a:off x="838203" y="1097280"/>
            <a:ext cx="5181603" cy="5079684"/>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000000"/>
              </a:buClr>
              <a:buSzPts val="2800"/>
              <a:buChar char="•"/>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4"/>
          <p:cNvSpPr txBox="1"/>
          <p:nvPr>
            <p:ph idx="2" type="body"/>
          </p:nvPr>
        </p:nvSpPr>
        <p:spPr>
          <a:xfrm>
            <a:off x="6172200" y="1097280"/>
            <a:ext cx="5181603" cy="5079684"/>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000000"/>
              </a:buClr>
              <a:buSzPts val="2800"/>
              <a:buChar char="•"/>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54"/>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Three content Areas">
  <p:cSld name="Header and Three content Areas">
    <p:spTree>
      <p:nvGrpSpPr>
        <p:cNvPr id="50" name="Shape 50"/>
        <p:cNvGrpSpPr/>
        <p:nvPr/>
      </p:nvGrpSpPr>
      <p:grpSpPr>
        <a:xfrm>
          <a:off x="0" y="0"/>
          <a:ext cx="0" cy="0"/>
          <a:chOff x="0" y="0"/>
          <a:chExt cx="0" cy="0"/>
        </a:xfrm>
      </p:grpSpPr>
      <p:sp>
        <p:nvSpPr>
          <p:cNvPr id="51" name="Google Shape;51;p55"/>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5"/>
          <p:cNvSpPr txBox="1"/>
          <p:nvPr>
            <p:ph idx="1" type="body"/>
          </p:nvPr>
        </p:nvSpPr>
        <p:spPr>
          <a:xfrm>
            <a:off x="838203" y="1097280"/>
            <a:ext cx="3383280" cy="5079684"/>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000000"/>
              </a:buClr>
              <a:buSzPts val="2800"/>
              <a:buChar char="•"/>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55"/>
          <p:cNvSpPr txBox="1"/>
          <p:nvPr>
            <p:ph idx="2" type="body"/>
          </p:nvPr>
        </p:nvSpPr>
        <p:spPr>
          <a:xfrm>
            <a:off x="4447385" y="1097280"/>
            <a:ext cx="3383280" cy="5079684"/>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000000"/>
              </a:buClr>
              <a:buSzPts val="2800"/>
              <a:buChar char="•"/>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55"/>
          <p:cNvSpPr txBox="1"/>
          <p:nvPr>
            <p:ph idx="3" type="body"/>
          </p:nvPr>
        </p:nvSpPr>
        <p:spPr>
          <a:xfrm>
            <a:off x="8056558" y="1096959"/>
            <a:ext cx="3383280" cy="5080004"/>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000000"/>
              </a:buClr>
              <a:buSzPts val="2800"/>
              <a:buChar char="•"/>
              <a:defRPr/>
            </a:lvl1pPr>
            <a:lvl2pPr indent="-381000" lvl="1" marL="914400" algn="l">
              <a:lnSpc>
                <a:spcPct val="90000"/>
              </a:lnSpc>
              <a:spcBef>
                <a:spcPts val="500"/>
              </a:spcBef>
              <a:spcAft>
                <a:spcPts val="0"/>
              </a:spcAft>
              <a:buClr>
                <a:srgbClr val="000000"/>
              </a:buClr>
              <a:buSzPts val="2400"/>
              <a:buChar char="•"/>
              <a:defRPr/>
            </a:lvl2pPr>
            <a:lvl3pPr indent="-355600" lvl="2" marL="1371600" algn="l">
              <a:lnSpc>
                <a:spcPct val="90000"/>
              </a:lnSpc>
              <a:spcBef>
                <a:spcPts val="500"/>
              </a:spcBef>
              <a:spcAft>
                <a:spcPts val="0"/>
              </a:spcAft>
              <a:buClr>
                <a:srgbClr val="000000"/>
              </a:buClr>
              <a:buSzPts val="2000"/>
              <a:buChar char="•"/>
              <a:defRPr/>
            </a:lvl3pPr>
            <a:lvl4pPr indent="-342900" lvl="3" marL="1828800" algn="l">
              <a:lnSpc>
                <a:spcPct val="90000"/>
              </a:lnSpc>
              <a:spcBef>
                <a:spcPts val="500"/>
              </a:spcBef>
              <a:spcAft>
                <a:spcPts val="0"/>
              </a:spcAft>
              <a:buClr>
                <a:srgbClr val="000000"/>
              </a:buClr>
              <a:buSzPts val="1800"/>
              <a:buChar char="•"/>
              <a:defRPr/>
            </a:lvl4pPr>
            <a:lvl5pPr indent="-342900" lvl="4" marL="2286000" algn="l">
              <a:lnSpc>
                <a:spcPct val="90000"/>
              </a:lnSpc>
              <a:spcBef>
                <a:spcPts val="500"/>
              </a:spcBef>
              <a:spcAft>
                <a:spcPts val="0"/>
              </a:spcAft>
              <a:buClr>
                <a:srgbClr val="00000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55"/>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6.jpg"/><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3400" u="none" cap="none" strike="noStrike">
                <a:solidFill>
                  <a:srgbClr val="FFFFFF"/>
                </a:solidFill>
                <a:latin typeface="Arial"/>
                <a:ea typeface="Arial"/>
                <a:cs typeface="Arial"/>
                <a:sym typeface="Arial"/>
              </a:defRPr>
            </a:lvl1pPr>
            <a:lvl2pPr lvl="1" marR="0" rtl="0" algn="l">
              <a:spcBef>
                <a:spcPts val="0"/>
              </a:spcBef>
              <a:spcAft>
                <a:spcPts val="0"/>
              </a:spcAft>
              <a:buSzPts val="1400"/>
              <a:buNone/>
              <a:defRPr b="0" i="0" sz="3400" u="none" cap="none" strike="noStrike">
                <a:solidFill>
                  <a:srgbClr val="FFFFFF"/>
                </a:solidFill>
                <a:latin typeface="Arial"/>
                <a:ea typeface="Arial"/>
                <a:cs typeface="Arial"/>
                <a:sym typeface="Arial"/>
              </a:defRPr>
            </a:lvl2pPr>
            <a:lvl3pPr lvl="2" marR="0" rtl="0" algn="l">
              <a:spcBef>
                <a:spcPts val="0"/>
              </a:spcBef>
              <a:spcAft>
                <a:spcPts val="0"/>
              </a:spcAft>
              <a:buSzPts val="1400"/>
              <a:buNone/>
              <a:defRPr b="0" i="0" sz="3400" u="none" cap="none" strike="noStrike">
                <a:solidFill>
                  <a:srgbClr val="FFFFFF"/>
                </a:solidFill>
                <a:latin typeface="Arial"/>
                <a:ea typeface="Arial"/>
                <a:cs typeface="Arial"/>
                <a:sym typeface="Arial"/>
              </a:defRPr>
            </a:lvl3pPr>
            <a:lvl4pPr lvl="3" marR="0" rtl="0" algn="l">
              <a:spcBef>
                <a:spcPts val="0"/>
              </a:spcBef>
              <a:spcAft>
                <a:spcPts val="0"/>
              </a:spcAft>
              <a:buSzPts val="1400"/>
              <a:buNone/>
              <a:defRPr b="0" i="0" sz="3400" u="none" cap="none" strike="noStrike">
                <a:solidFill>
                  <a:srgbClr val="FFFFFF"/>
                </a:solidFill>
                <a:latin typeface="Arial"/>
                <a:ea typeface="Arial"/>
                <a:cs typeface="Arial"/>
                <a:sym typeface="Arial"/>
              </a:defRPr>
            </a:lvl4pPr>
            <a:lvl5pPr lvl="4" marR="0" rtl="0" algn="l">
              <a:spcBef>
                <a:spcPts val="0"/>
              </a:spcBef>
              <a:spcAft>
                <a:spcPts val="0"/>
              </a:spcAft>
              <a:buSzPts val="1400"/>
              <a:buNone/>
              <a:defRPr b="0" i="0" sz="3400" u="none" cap="none" strike="noStrike">
                <a:solidFill>
                  <a:srgbClr val="FFFFFF"/>
                </a:solidFill>
                <a:latin typeface="Arial"/>
                <a:ea typeface="Arial"/>
                <a:cs typeface="Arial"/>
                <a:sym typeface="Arial"/>
              </a:defRPr>
            </a:lvl5pPr>
            <a:lvl6pPr lvl="5" marR="0" rtl="0" algn="l">
              <a:spcBef>
                <a:spcPts val="0"/>
              </a:spcBef>
              <a:spcAft>
                <a:spcPts val="0"/>
              </a:spcAft>
              <a:buSzPts val="1400"/>
              <a:buNone/>
              <a:defRPr b="0" i="0" sz="3400" u="none" cap="none" strike="noStrike">
                <a:solidFill>
                  <a:srgbClr val="FFFFFF"/>
                </a:solidFill>
                <a:latin typeface="Arial"/>
                <a:ea typeface="Arial"/>
                <a:cs typeface="Arial"/>
                <a:sym typeface="Arial"/>
              </a:defRPr>
            </a:lvl6pPr>
            <a:lvl7pPr lvl="6" marR="0" rtl="0" algn="l">
              <a:spcBef>
                <a:spcPts val="0"/>
              </a:spcBef>
              <a:spcAft>
                <a:spcPts val="0"/>
              </a:spcAft>
              <a:buSzPts val="1400"/>
              <a:buNone/>
              <a:defRPr b="0" i="0" sz="3400" u="none" cap="none" strike="noStrike">
                <a:solidFill>
                  <a:srgbClr val="FFFFFF"/>
                </a:solidFill>
                <a:latin typeface="Arial"/>
                <a:ea typeface="Arial"/>
                <a:cs typeface="Arial"/>
                <a:sym typeface="Arial"/>
              </a:defRPr>
            </a:lvl7pPr>
            <a:lvl8pPr lvl="7" marR="0" rtl="0" algn="l">
              <a:spcBef>
                <a:spcPts val="0"/>
              </a:spcBef>
              <a:spcAft>
                <a:spcPts val="0"/>
              </a:spcAft>
              <a:buSzPts val="1400"/>
              <a:buNone/>
              <a:defRPr b="0" i="0" sz="3400" u="none" cap="none" strike="noStrike">
                <a:solidFill>
                  <a:srgbClr val="FFFFFF"/>
                </a:solidFill>
                <a:latin typeface="Arial"/>
                <a:ea typeface="Arial"/>
                <a:cs typeface="Arial"/>
                <a:sym typeface="Arial"/>
              </a:defRPr>
            </a:lvl8pPr>
            <a:lvl9pPr lvl="8" marR="0" rtl="0" algn="l">
              <a:spcBef>
                <a:spcPts val="0"/>
              </a:spcBef>
              <a:spcAft>
                <a:spcPts val="0"/>
              </a:spcAft>
              <a:buSzPts val="1400"/>
              <a:buNone/>
              <a:defRPr b="0" i="0" sz="3400" u="none" cap="none" strike="noStrike">
                <a:solidFill>
                  <a:srgbClr val="FFFFFF"/>
                </a:solidFill>
                <a:latin typeface="Arial"/>
                <a:ea typeface="Arial"/>
                <a:cs typeface="Arial"/>
                <a:sym typeface="Arial"/>
              </a:defRPr>
            </a:lvl9pPr>
          </a:lstStyle>
          <a:p/>
        </p:txBody>
      </p:sp>
      <p:sp>
        <p:nvSpPr>
          <p:cNvPr id="11" name="Google Shape;11;p46"/>
          <p:cNvSpPr txBox="1"/>
          <p:nvPr>
            <p:ph idx="1" type="body"/>
          </p:nvPr>
        </p:nvSpPr>
        <p:spPr>
          <a:xfrm>
            <a:off x="838200" y="1096963"/>
            <a:ext cx="10515600" cy="50800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6"/>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pic>
        <p:nvPicPr>
          <p:cNvPr id="77" name="Google Shape;77;p61"/>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78" name="Google Shape;78;p61"/>
          <p:cNvSpPr txBox="1"/>
          <p:nvPr>
            <p:ph type="title"/>
          </p:nvPr>
        </p:nvSpPr>
        <p:spPr>
          <a:xfrm>
            <a:off x="701675" y="0"/>
            <a:ext cx="10652125" cy="96014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400"/>
              <a:buFont typeface="Quattrocento Sans"/>
              <a:buNone/>
              <a:defRPr b="0" i="0" sz="3400" u="none" cap="none" strike="noStrike">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p61"/>
          <p:cNvSpPr txBox="1"/>
          <p:nvPr>
            <p:ph idx="1" type="body"/>
          </p:nvPr>
        </p:nvSpPr>
        <p:spPr>
          <a:xfrm>
            <a:off x="701675" y="1508125"/>
            <a:ext cx="10788650" cy="46688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9pPr>
          </a:lstStyle>
          <a:p/>
        </p:txBody>
      </p:sp>
      <p:sp>
        <p:nvSpPr>
          <p:cNvPr id="80" name="Google Shape;80;p61"/>
          <p:cNvSpPr txBox="1"/>
          <p:nvPr/>
        </p:nvSpPr>
        <p:spPr>
          <a:xfrm>
            <a:off x="61026" y="6504466"/>
            <a:ext cx="59429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fld id="{00000000-1234-1234-1234-123412341234}" type="slidenum">
              <a:rPr lang="en-US" sz="1400">
                <a:solidFill>
                  <a:schemeClr val="dk1"/>
                </a:solidFill>
                <a:latin typeface="Quattrocento Sans"/>
                <a:ea typeface="Quattrocento Sans"/>
                <a:cs typeface="Quattrocento Sans"/>
                <a:sym typeface="Quattrocento Sans"/>
              </a:rPr>
              <a:t>‹#›</a:t>
            </a:fld>
            <a:endParaRPr sz="1400">
              <a:solidFill>
                <a:schemeClr val="dk1"/>
              </a:solidFill>
              <a:latin typeface="Quattrocento Sans"/>
              <a:ea typeface="Quattrocento Sans"/>
              <a:cs typeface="Quattrocento Sans"/>
              <a:sym typeface="Quattrocento Sans"/>
            </a:endParaRPr>
          </a:p>
        </p:txBody>
      </p:sp>
    </p:spTree>
  </p:cSld>
  <p:clrMap accent1="accent1" accent2="accent2" accent3="accent3" accent4="accent4" accent5="accent5" accent6="accent6" bg1="lt1" bg2="dk2" tx1="dk1" tx2="lt2" folHlink="folHlink" hlink="hlink"/>
  <p:sldLayoutIdLst>
    <p:sldLayoutId id="2147483664" r:id="rId2"/>
    <p:sldLayoutId id="2147483665" r:id="rId3"/>
    <p:sldLayoutId id="2147483666" r:id="rId4"/>
    <p:sldLayoutId id="2147483667"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238">
          <p15:clr>
            <a:srgbClr val="F26B43"/>
          </p15:clr>
        </p15:guide>
        <p15:guide id="2" orient="horz" pos="4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chart" Target="../charts/char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5.jp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chart" Target="../charts/char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hyperlink" Target="https://www.cdc.gov/drugoverdose/fatal/dashboard/index.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chart" Target="../charts/char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chart" Target="../charts/char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hyperlink" Target="https://gcc02.safelinks.protection.outlook.com/?url=https%3A%2F%2Fwww.nature.com%2Farticles%2Fs41586-022-04554-y&amp;data=05%7C01%7Clthomas1%40nida.nih.gov%7C620ab8526dee4deab17d08dbcabe92fb%7C14b77578977342d58507251ca2dc2b06%7C0%7C0%7C638326692087563529%7CUnknown%7CTWFpbGZsb3d8eyJWIjoiMC4wLjAwMDAiLCJQIjoiV2luMzIiLCJBTiI6Ik1haWwiLCJXVCI6Mn0%3D%7C3000%7C%7C%7C&amp;sdata=KViK5dMXf0fAg6nv9MIangEjqisiBbsPIqNxXrptauw%3D&amp;reserved=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chart" Target="../charts/char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4.png"/><Relationship Id="rId4" Type="http://schemas.openxmlformats.org/officeDocument/2006/relationships/hyperlink" Target="https://www.ajpmonline.org/action/showPdf?pii=S0749-3797%2823%2900435-X"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66.png"/><Relationship Id="rId13" Type="http://schemas.openxmlformats.org/officeDocument/2006/relationships/image" Target="../media/image65.jp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53.png"/><Relationship Id="rId5" Type="http://schemas.openxmlformats.org/officeDocument/2006/relationships/image" Target="../media/image38.jpg"/><Relationship Id="rId6" Type="http://schemas.openxmlformats.org/officeDocument/2006/relationships/image" Target="../media/image52.jpg"/><Relationship Id="rId7" Type="http://schemas.openxmlformats.org/officeDocument/2006/relationships/image" Target="../media/image45.jpg"/><Relationship Id="rId8" Type="http://schemas.openxmlformats.org/officeDocument/2006/relationships/image" Target="../media/image4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about:blank" TargetMode="External"/><Relationship Id="rId4" Type="http://schemas.openxmlformats.org/officeDocument/2006/relationships/hyperlink" Target="mailto:info@stopalcoholabuse.net" TargetMode="External"/><Relationship Id="rId5" Type="http://schemas.openxmlformats.org/officeDocument/2006/relationships/hyperlink" Target="http://www.stopalcoholabuse.gov/communitiestalk/" TargetMode="External"/><Relationship Id="rId6" Type="http://schemas.openxmlformats.org/officeDocument/2006/relationships/hyperlink" Target="https://www.stopalcoholabuse.gov/communitiestalk/findanactivity/" TargetMode="External"/><Relationship Id="rId7"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image" Target="../media/image55.jpg"/><Relationship Id="rId6" Type="http://schemas.openxmlformats.org/officeDocument/2006/relationships/image" Target="../media/image58.jpg"/><Relationship Id="rId7" Type="http://schemas.openxmlformats.org/officeDocument/2006/relationships/hyperlink" Target="http://www.samhsa.gov/talk-they-hear-you/screen4succes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31.png"/><Relationship Id="rId4" Type="http://schemas.openxmlformats.org/officeDocument/2006/relationships/image" Target="../media/image61.png"/><Relationship Id="rId5" Type="http://schemas.openxmlformats.org/officeDocument/2006/relationships/hyperlink" Target="https://store.samhsa.gov/product/overdose-prevention-and-response-toolkit-spanish-version/pep24-03-001"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64.png"/><Relationship Id="rId4" Type="http://schemas.openxmlformats.org/officeDocument/2006/relationships/hyperlink" Target="https://www.samhsa.gov/prevention-week/voices-of-youth"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62.jpg"/><Relationship Id="rId4" Type="http://schemas.openxmlformats.org/officeDocument/2006/relationships/image" Target="../media/image63.png"/><Relationship Id="rId5"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www.cdc.gov/nchs/nvss/vsrr/drug-overdose-data.htm"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hyperlink" Target="https://www.cdc.gov/drugoverdose/fatal/dashboard/index.html" TargetMode="External"/><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1"/>
          <p:cNvSpPr txBox="1"/>
          <p:nvPr>
            <p:ph type="title"/>
          </p:nvPr>
        </p:nvSpPr>
        <p:spPr>
          <a:xfrm>
            <a:off x="816927" y="698082"/>
            <a:ext cx="10515600" cy="1323439"/>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br>
              <a:rPr b="1" lang="en-US" sz="4000">
                <a:latin typeface="Arial"/>
                <a:ea typeface="Arial"/>
                <a:cs typeface="Arial"/>
                <a:sym typeface="Arial"/>
              </a:rPr>
            </a:br>
            <a:endParaRPr b="1" sz="4000">
              <a:latin typeface="Arial"/>
              <a:ea typeface="Arial"/>
              <a:cs typeface="Arial"/>
              <a:sym typeface="Arial"/>
            </a:endParaRPr>
          </a:p>
        </p:txBody>
      </p:sp>
      <p:sp>
        <p:nvSpPr>
          <p:cNvPr id="105" name="Google Shape;105;p1"/>
          <p:cNvSpPr txBox="1"/>
          <p:nvPr>
            <p:ph idx="1" type="body"/>
          </p:nvPr>
        </p:nvSpPr>
        <p:spPr>
          <a:xfrm>
            <a:off x="3349625" y="2895600"/>
            <a:ext cx="8709025" cy="2300288"/>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FFFFFF"/>
              </a:buClr>
              <a:buSzPts val="2000"/>
              <a:buFont typeface="Arial"/>
              <a:buNone/>
            </a:pPr>
            <a:r>
              <a:rPr b="1" lang="en-US" sz="2000">
                <a:solidFill>
                  <a:srgbClr val="FFFFFF"/>
                </a:solidFill>
                <a:latin typeface="Arial"/>
                <a:ea typeface="Arial"/>
                <a:cs typeface="Arial"/>
                <a:sym typeface="Arial"/>
              </a:rPr>
              <a:t>Christopher M. Jones, PharmD, DrPH, MPH</a:t>
            </a:r>
            <a:endParaRPr b="1" sz="2000">
              <a:solidFill>
                <a:srgbClr val="FFFFFF"/>
              </a:solidFill>
              <a:latin typeface="Arial"/>
              <a:ea typeface="Arial"/>
              <a:cs typeface="Arial"/>
              <a:sym typeface="Arial"/>
            </a:endParaRPr>
          </a:p>
          <a:p>
            <a:pPr indent="0" lvl="0" marL="0" rtl="0" algn="r">
              <a:lnSpc>
                <a:spcPct val="90000"/>
              </a:lnSpc>
              <a:spcBef>
                <a:spcPts val="1000"/>
              </a:spcBef>
              <a:spcAft>
                <a:spcPts val="0"/>
              </a:spcAft>
              <a:buClr>
                <a:srgbClr val="FFFFFF"/>
              </a:buClr>
              <a:buSzPts val="2000"/>
              <a:buFont typeface="Arial"/>
              <a:buNone/>
            </a:pPr>
            <a:r>
              <a:rPr b="1" lang="en-US" sz="2000">
                <a:solidFill>
                  <a:srgbClr val="FFFFFF"/>
                </a:solidFill>
                <a:latin typeface="Arial"/>
                <a:ea typeface="Arial"/>
                <a:cs typeface="Arial"/>
                <a:sym typeface="Arial"/>
              </a:rPr>
              <a:t>CAPT, US Public Health Service</a:t>
            </a:r>
            <a:endParaRPr/>
          </a:p>
          <a:p>
            <a:pPr indent="0" lvl="0" marL="0" rtl="0" algn="r">
              <a:lnSpc>
                <a:spcPct val="90000"/>
              </a:lnSpc>
              <a:spcBef>
                <a:spcPts val="1000"/>
              </a:spcBef>
              <a:spcAft>
                <a:spcPts val="0"/>
              </a:spcAft>
              <a:buClr>
                <a:srgbClr val="FFFFFF"/>
              </a:buClr>
              <a:buSzPts val="2000"/>
              <a:buFont typeface="Arial"/>
              <a:buNone/>
            </a:pPr>
            <a:r>
              <a:rPr b="1" lang="en-US" sz="2000">
                <a:solidFill>
                  <a:srgbClr val="FFFFFF"/>
                </a:solidFill>
                <a:latin typeface="Arial"/>
                <a:ea typeface="Arial"/>
                <a:cs typeface="Arial"/>
                <a:sym typeface="Arial"/>
              </a:rPr>
              <a:t>Director, Center for Substance Abuse Prevention</a:t>
            </a:r>
            <a:endParaRPr b="1" sz="2000">
              <a:solidFill>
                <a:srgbClr val="FFFFFF"/>
              </a:solidFill>
              <a:latin typeface="Arial"/>
              <a:ea typeface="Arial"/>
              <a:cs typeface="Arial"/>
              <a:sym typeface="Arial"/>
            </a:endParaRPr>
          </a:p>
          <a:p>
            <a:pPr indent="0" lvl="0" marL="0" rtl="0" algn="r">
              <a:lnSpc>
                <a:spcPct val="90000"/>
              </a:lnSpc>
              <a:spcBef>
                <a:spcPts val="1000"/>
              </a:spcBef>
              <a:spcAft>
                <a:spcPts val="0"/>
              </a:spcAft>
              <a:buClr>
                <a:srgbClr val="FFFFFF"/>
              </a:buClr>
              <a:buSzPts val="2000"/>
              <a:buFont typeface="Arial"/>
              <a:buNone/>
            </a:pPr>
            <a:r>
              <a:rPr b="1" lang="en-US" sz="2000">
                <a:solidFill>
                  <a:srgbClr val="FFFFFF"/>
                </a:solidFill>
                <a:latin typeface="Arial"/>
                <a:ea typeface="Arial"/>
                <a:cs typeface="Arial"/>
                <a:sym typeface="Arial"/>
              </a:rPr>
              <a:t>Substance Abuse and Mental Health Services Administration</a:t>
            </a:r>
            <a:endParaRPr/>
          </a:p>
          <a:p>
            <a:pPr indent="0" lvl="0" marL="0" rtl="0" algn="r">
              <a:lnSpc>
                <a:spcPct val="90000"/>
              </a:lnSpc>
              <a:spcBef>
                <a:spcPts val="1000"/>
              </a:spcBef>
              <a:spcAft>
                <a:spcPts val="0"/>
              </a:spcAft>
              <a:buClr>
                <a:srgbClr val="FFFFFF"/>
              </a:buClr>
              <a:buSzPts val="2000"/>
              <a:buFont typeface="Arial"/>
              <a:buNone/>
            </a:pPr>
            <a:r>
              <a:rPr b="1" lang="en-US" sz="2000">
                <a:solidFill>
                  <a:srgbClr val="FFFFFF"/>
                </a:solidFill>
                <a:latin typeface="Arial"/>
                <a:ea typeface="Arial"/>
                <a:cs typeface="Arial"/>
                <a:sym typeface="Arial"/>
              </a:rPr>
              <a:t>U.S. Department of Health and Human Services</a:t>
            </a:r>
            <a:endParaRPr/>
          </a:p>
        </p:txBody>
      </p:sp>
      <p:sp>
        <p:nvSpPr>
          <p:cNvPr id="106" name="Google Shape;106;p1"/>
          <p:cNvSpPr txBox="1"/>
          <p:nvPr/>
        </p:nvSpPr>
        <p:spPr>
          <a:xfrm>
            <a:off x="2634139" y="667305"/>
            <a:ext cx="934227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chemeClr val="lt1"/>
                </a:solidFill>
                <a:latin typeface="Calibri"/>
                <a:ea typeface="Calibri"/>
                <a:cs typeface="Calibri"/>
                <a:sym typeface="Calibri"/>
              </a:rPr>
              <a:t>Advancing Substance Use Prevention to Meet the Moment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0"/>
          <p:cNvSpPr txBox="1"/>
          <p:nvPr>
            <p:ph type="title"/>
          </p:nvPr>
        </p:nvSpPr>
        <p:spPr>
          <a:xfrm>
            <a:off x="423341" y="65806"/>
            <a:ext cx="11672767" cy="633009"/>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Substance Use and Mental Health are Intimately Linked</a:t>
            </a:r>
            <a:endParaRPr/>
          </a:p>
        </p:txBody>
      </p:sp>
      <p:sp>
        <p:nvSpPr>
          <p:cNvPr id="182" name="Google Shape;182;p10"/>
          <p:cNvSpPr txBox="1"/>
          <p:nvPr/>
        </p:nvSpPr>
        <p:spPr>
          <a:xfrm>
            <a:off x="191040" y="1022191"/>
            <a:ext cx="6323520" cy="10770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33">
                <a:solidFill>
                  <a:schemeClr val="dk1"/>
                </a:solidFill>
                <a:latin typeface="Calibri"/>
                <a:ea typeface="Calibri"/>
                <a:cs typeface="Calibri"/>
                <a:sym typeface="Calibri"/>
              </a:rPr>
              <a:t> Past Year or Past Month Substance Use: Among Adolescents Aged 12 to 17; by Past Year Major Depressive Episode (MDE) Status, 2022</a:t>
            </a:r>
            <a:endParaRPr/>
          </a:p>
        </p:txBody>
      </p:sp>
      <p:sp>
        <p:nvSpPr>
          <p:cNvPr id="183" name="Google Shape;183;p10"/>
          <p:cNvSpPr txBox="1"/>
          <p:nvPr/>
        </p:nvSpPr>
        <p:spPr>
          <a:xfrm>
            <a:off x="6994358" y="1026836"/>
            <a:ext cx="4929303" cy="10770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33">
                <a:solidFill>
                  <a:schemeClr val="dk1"/>
                </a:solidFill>
                <a:latin typeface="Calibri"/>
                <a:ea typeface="Calibri"/>
                <a:cs typeface="Calibri"/>
                <a:sym typeface="Calibri"/>
              </a:rPr>
              <a:t> Past Year or Past Month Substance Use: Among Adults Aged 18 or Older; by Past Year Mental Illness Status, 2022</a:t>
            </a:r>
            <a:endParaRPr/>
          </a:p>
        </p:txBody>
      </p:sp>
      <p:pic>
        <p:nvPicPr>
          <p:cNvPr id="184" name="Google Shape;184;p10"/>
          <p:cNvPicPr preferRelativeResize="0"/>
          <p:nvPr/>
        </p:nvPicPr>
        <p:blipFill rotWithShape="1">
          <a:blip r:embed="rId3">
            <a:alphaModFix/>
          </a:blip>
          <a:srcRect b="0" l="0" r="0" t="0"/>
          <a:stretch/>
        </p:blipFill>
        <p:spPr>
          <a:xfrm>
            <a:off x="984695" y="2180171"/>
            <a:ext cx="4736211" cy="3302364"/>
          </a:xfrm>
          <a:prstGeom prst="rect">
            <a:avLst/>
          </a:prstGeom>
          <a:noFill/>
          <a:ln>
            <a:noFill/>
          </a:ln>
        </p:spPr>
      </p:pic>
      <p:pic>
        <p:nvPicPr>
          <p:cNvPr id="185" name="Google Shape;185;p10"/>
          <p:cNvPicPr preferRelativeResize="0"/>
          <p:nvPr/>
        </p:nvPicPr>
        <p:blipFill rotWithShape="1">
          <a:blip r:embed="rId4">
            <a:alphaModFix/>
          </a:blip>
          <a:srcRect b="0" l="0" r="0" t="0"/>
          <a:stretch/>
        </p:blipFill>
        <p:spPr>
          <a:xfrm>
            <a:off x="7425334" y="2130188"/>
            <a:ext cx="4067348" cy="3819641"/>
          </a:xfrm>
          <a:prstGeom prst="rect">
            <a:avLst/>
          </a:prstGeom>
          <a:noFill/>
          <a:ln>
            <a:noFill/>
          </a:ln>
        </p:spPr>
      </p:pic>
      <p:sp>
        <p:nvSpPr>
          <p:cNvPr id="186" name="Google Shape;186;p10"/>
          <p:cNvSpPr txBox="1"/>
          <p:nvPr/>
        </p:nvSpPr>
        <p:spPr>
          <a:xfrm>
            <a:off x="937471" y="6348657"/>
            <a:ext cx="9335311" cy="2976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67">
                <a:solidFill>
                  <a:schemeClr val="dk1"/>
                </a:solidFill>
                <a:latin typeface="Calibri"/>
                <a:ea typeface="Calibri"/>
                <a:cs typeface="Calibri"/>
                <a:sym typeface="Calibri"/>
              </a:rPr>
              <a:t>Data Source: Substance Abuse and Mental Health Services Administration. (2023). Key substance use and mental health indicators in the United States: Results from the 2022 National Survey on Drug Use and Health (HHS Publication No. PEP23-07-01-006, NSDUH Series H-58). Center for Behavioral Health Statistics and Quality, Substance Abuse and Mental Health Services Administration. https://www.samhsa.gov/data/report/2022-nsduh-annual-national-report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graphicFrame>
        <p:nvGraphicFramePr>
          <p:cNvPr id="191" name="Google Shape;191;p11"/>
          <p:cNvGraphicFramePr/>
          <p:nvPr/>
        </p:nvGraphicFramePr>
        <p:xfrm>
          <a:off x="228601" y="1205430"/>
          <a:ext cx="11596560" cy="5390695"/>
        </p:xfrm>
        <a:graphic>
          <a:graphicData uri="http://schemas.openxmlformats.org/drawingml/2006/chart">
            <c:chart r:id="rId3"/>
          </a:graphicData>
        </a:graphic>
      </p:graphicFrame>
      <p:sp>
        <p:nvSpPr>
          <p:cNvPr id="192" name="Google Shape;192;p11"/>
          <p:cNvSpPr txBox="1"/>
          <p:nvPr>
            <p:ph type="title"/>
          </p:nvPr>
        </p:nvSpPr>
        <p:spPr>
          <a:xfrm>
            <a:off x="304801" y="1"/>
            <a:ext cx="11887200" cy="96014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sz="3000"/>
              <a:t>Percent of All Deaths by Age Group Due to Drug Overdose in 2022</a:t>
            </a:r>
            <a:endParaRPr/>
          </a:p>
        </p:txBody>
      </p:sp>
      <p:sp>
        <p:nvSpPr>
          <p:cNvPr id="193" name="Google Shape;193;p11"/>
          <p:cNvSpPr txBox="1"/>
          <p:nvPr/>
        </p:nvSpPr>
        <p:spPr>
          <a:xfrm>
            <a:off x="228602" y="6596125"/>
            <a:ext cx="234230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00000"/>
                </a:solidFill>
                <a:latin typeface="Calibri"/>
                <a:ea typeface="Calibri"/>
                <a:cs typeface="Calibri"/>
                <a:sym typeface="Calibri"/>
              </a:rPr>
              <a:t>Source: CDC NCHS. NVSS/WONDER, 2024</a:t>
            </a:r>
            <a:endParaRPr/>
          </a:p>
        </p:txBody>
      </p:sp>
      <p:sp>
        <p:nvSpPr>
          <p:cNvPr id="194" name="Google Shape;194;p11"/>
          <p:cNvSpPr txBox="1"/>
          <p:nvPr/>
        </p:nvSpPr>
        <p:spPr>
          <a:xfrm>
            <a:off x="2889837" y="2688709"/>
            <a:ext cx="6992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 in 5</a:t>
            </a:r>
            <a:endParaRPr/>
          </a:p>
        </p:txBody>
      </p:sp>
      <p:sp>
        <p:nvSpPr>
          <p:cNvPr id="195" name="Google Shape;195;p11"/>
          <p:cNvSpPr txBox="1"/>
          <p:nvPr/>
        </p:nvSpPr>
        <p:spPr>
          <a:xfrm>
            <a:off x="4431901" y="1406513"/>
            <a:ext cx="6992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 in 3</a:t>
            </a:r>
            <a:endParaRPr/>
          </a:p>
        </p:txBody>
      </p:sp>
      <p:sp>
        <p:nvSpPr>
          <p:cNvPr id="196" name="Google Shape;196;p11"/>
          <p:cNvSpPr txBox="1"/>
          <p:nvPr/>
        </p:nvSpPr>
        <p:spPr>
          <a:xfrm>
            <a:off x="5898786" y="2183296"/>
            <a:ext cx="6992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 in 4</a:t>
            </a:r>
            <a:endParaRPr/>
          </a:p>
        </p:txBody>
      </p:sp>
      <p:sp>
        <p:nvSpPr>
          <p:cNvPr id="197" name="Google Shape;197;p11"/>
          <p:cNvSpPr txBox="1"/>
          <p:nvPr/>
        </p:nvSpPr>
        <p:spPr>
          <a:xfrm>
            <a:off x="7492309" y="3793749"/>
            <a:ext cx="6992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 in 8</a:t>
            </a:r>
            <a:endParaRPr/>
          </a:p>
        </p:txBody>
      </p:sp>
      <p:sp>
        <p:nvSpPr>
          <p:cNvPr id="198" name="Google Shape;198;p11"/>
          <p:cNvSpPr txBox="1"/>
          <p:nvPr/>
        </p:nvSpPr>
        <p:spPr>
          <a:xfrm>
            <a:off x="8995549" y="4627157"/>
            <a:ext cx="8162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 in 20</a:t>
            </a:r>
            <a:endParaRPr/>
          </a:p>
        </p:txBody>
      </p:sp>
      <p:sp>
        <p:nvSpPr>
          <p:cNvPr id="199" name="Google Shape;199;p11"/>
          <p:cNvSpPr txBox="1"/>
          <p:nvPr/>
        </p:nvSpPr>
        <p:spPr>
          <a:xfrm>
            <a:off x="10443547" y="5248136"/>
            <a:ext cx="9332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 in 100</a:t>
            </a:r>
            <a:endParaRPr/>
          </a:p>
        </p:txBody>
      </p:sp>
      <p:sp>
        <p:nvSpPr>
          <p:cNvPr id="200" name="Google Shape;200;p11"/>
          <p:cNvSpPr txBox="1"/>
          <p:nvPr/>
        </p:nvSpPr>
        <p:spPr>
          <a:xfrm>
            <a:off x="1278667" y="4257825"/>
            <a:ext cx="8162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 in 12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2"/>
          <p:cNvSpPr txBox="1"/>
          <p:nvPr>
            <p:ph type="ctrTitle"/>
          </p:nvPr>
        </p:nvSpPr>
        <p:spPr>
          <a:xfrm>
            <a:off x="1339851" y="1214443"/>
            <a:ext cx="9512297" cy="2387598"/>
          </a:xfrm>
          <a:prstGeom prst="rect">
            <a:avLst/>
          </a:prstGeom>
          <a:noFill/>
          <a:ln>
            <a:noFill/>
          </a:ln>
        </p:spPr>
        <p:txBody>
          <a:bodyPr anchorCtr="1" anchor="b" bIns="45700" lIns="91425" spcFirstLastPara="1" rIns="91425" wrap="square" tIns="45700">
            <a:noAutofit/>
          </a:bodyPr>
          <a:lstStyle/>
          <a:p>
            <a:pPr indent="0" lvl="0" marL="0" rtl="0" algn="ctr">
              <a:spcBef>
                <a:spcPts val="0"/>
              </a:spcBef>
              <a:spcAft>
                <a:spcPts val="0"/>
              </a:spcAft>
              <a:buNone/>
            </a:pPr>
            <a:r>
              <a:rPr lang="en-US">
                <a:solidFill>
                  <a:schemeClr val="dk1"/>
                </a:solidFill>
              </a:rPr>
              <a:t>Holistic Approach to Substance Use &amp; Overdose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3"/>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sz="3200"/>
              <a:t>Guiding Frameworks for SAMHSA's Whole Person Approach</a:t>
            </a:r>
            <a:endParaRPr/>
          </a:p>
        </p:txBody>
      </p:sp>
      <p:pic>
        <p:nvPicPr>
          <p:cNvPr id="212" name="Google Shape;212;p13"/>
          <p:cNvPicPr preferRelativeResize="0"/>
          <p:nvPr/>
        </p:nvPicPr>
        <p:blipFill rotWithShape="1">
          <a:blip r:embed="rId3">
            <a:alphaModFix/>
          </a:blip>
          <a:srcRect b="0" l="0" r="0" t="0"/>
          <a:stretch/>
        </p:blipFill>
        <p:spPr>
          <a:xfrm>
            <a:off x="84225" y="1034449"/>
            <a:ext cx="6302164" cy="5400808"/>
          </a:xfrm>
          <a:prstGeom prst="rect">
            <a:avLst/>
          </a:prstGeom>
          <a:noFill/>
          <a:ln>
            <a:noFill/>
          </a:ln>
        </p:spPr>
      </p:pic>
      <p:pic>
        <p:nvPicPr>
          <p:cNvPr id="213" name="Google Shape;213;p13"/>
          <p:cNvPicPr preferRelativeResize="0"/>
          <p:nvPr/>
        </p:nvPicPr>
        <p:blipFill rotWithShape="1">
          <a:blip r:embed="rId4">
            <a:alphaModFix/>
          </a:blip>
          <a:srcRect b="0" l="0" r="0" t="0"/>
          <a:stretch/>
        </p:blipFill>
        <p:spPr>
          <a:xfrm>
            <a:off x="6798958" y="1034449"/>
            <a:ext cx="5253917" cy="52427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4"/>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The Future We Envision</a:t>
            </a:r>
            <a:endParaRPr/>
          </a:p>
        </p:txBody>
      </p:sp>
      <p:sp>
        <p:nvSpPr>
          <p:cNvPr id="219" name="Google Shape;219;p14"/>
          <p:cNvSpPr txBox="1"/>
          <p:nvPr>
            <p:ph idx="1" type="body"/>
          </p:nvPr>
        </p:nvSpPr>
        <p:spPr>
          <a:xfrm>
            <a:off x="12495" y="1191625"/>
            <a:ext cx="5508523" cy="543322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222222"/>
              </a:buClr>
              <a:buSzPts val="2400"/>
              <a:buChar char="•"/>
            </a:pPr>
            <a:r>
              <a:rPr b="1" lang="en-US" sz="2400">
                <a:solidFill>
                  <a:srgbClr val="222222"/>
                </a:solidFill>
                <a:latin typeface="Open Sans Medium"/>
                <a:ea typeface="Open Sans Medium"/>
                <a:cs typeface="Open Sans Medium"/>
                <a:sym typeface="Open Sans Medium"/>
              </a:rPr>
              <a:t>CSAP’s Vision</a:t>
            </a:r>
            <a:endParaRPr/>
          </a:p>
          <a:p>
            <a:pPr indent="-228600" lvl="1" marL="685800" rtl="0" algn="l">
              <a:lnSpc>
                <a:spcPct val="90000"/>
              </a:lnSpc>
              <a:spcBef>
                <a:spcPts val="0"/>
              </a:spcBef>
              <a:spcAft>
                <a:spcPts val="0"/>
              </a:spcAft>
              <a:buClr>
                <a:srgbClr val="000000"/>
              </a:buClr>
              <a:buSzPts val="1867"/>
              <a:buChar char="•"/>
            </a:pPr>
            <a:r>
              <a:rPr lang="en-US" sz="1867">
                <a:latin typeface="Open Sans"/>
                <a:ea typeface="Open Sans"/>
                <a:cs typeface="Open Sans"/>
                <a:sym typeface="Open Sans"/>
              </a:rPr>
              <a:t>A future where individuals, families, and communities are healthy and thriving</a:t>
            </a:r>
            <a:endParaRPr/>
          </a:p>
          <a:p>
            <a:pPr indent="0" lvl="1" marL="457200" rtl="0" algn="l">
              <a:lnSpc>
                <a:spcPct val="90000"/>
              </a:lnSpc>
              <a:spcBef>
                <a:spcPts val="0"/>
              </a:spcBef>
              <a:spcAft>
                <a:spcPts val="0"/>
              </a:spcAft>
              <a:buClr>
                <a:srgbClr val="000000"/>
              </a:buClr>
              <a:buSzPts val="1867"/>
              <a:buNone/>
            </a:pPr>
            <a:r>
              <a:t/>
            </a:r>
            <a:endParaRPr sz="1867">
              <a:latin typeface="Open Sans"/>
              <a:ea typeface="Open Sans"/>
              <a:cs typeface="Open Sans"/>
              <a:sym typeface="Open Sans"/>
            </a:endParaRPr>
          </a:p>
          <a:p>
            <a:pPr indent="-228600" lvl="0" marL="228600" rtl="0" algn="l">
              <a:lnSpc>
                <a:spcPct val="90000"/>
              </a:lnSpc>
              <a:spcBef>
                <a:spcPts val="0"/>
              </a:spcBef>
              <a:spcAft>
                <a:spcPts val="0"/>
              </a:spcAft>
              <a:buClr>
                <a:srgbClr val="000000"/>
              </a:buClr>
              <a:buSzPts val="2400"/>
              <a:buChar char="•"/>
            </a:pPr>
            <a:r>
              <a:rPr b="1" lang="en-US" sz="2400">
                <a:latin typeface="Open Sans Medium"/>
                <a:ea typeface="Open Sans Medium"/>
                <a:cs typeface="Open Sans Medium"/>
                <a:sym typeface="Open Sans Medium"/>
              </a:rPr>
              <a:t>CSAP’s Mission</a:t>
            </a:r>
            <a:endParaRPr/>
          </a:p>
          <a:p>
            <a:pPr indent="-228600" lvl="1" marL="685800" rtl="0" algn="l">
              <a:lnSpc>
                <a:spcPct val="90000"/>
              </a:lnSpc>
              <a:spcBef>
                <a:spcPts val="0"/>
              </a:spcBef>
              <a:spcAft>
                <a:spcPts val="0"/>
              </a:spcAft>
              <a:buClr>
                <a:srgbClr val="000000"/>
              </a:buClr>
              <a:buSzPts val="1867"/>
              <a:buChar char="•"/>
            </a:pPr>
            <a:r>
              <a:rPr lang="en-US" sz="1867">
                <a:latin typeface="Open Sans"/>
                <a:ea typeface="Open Sans"/>
                <a:cs typeface="Open Sans"/>
                <a:sym typeface="Open Sans"/>
              </a:rPr>
              <a:t>Provides leadership and collaborates across sectors to advance prevention across the lifespan. </a:t>
            </a:r>
            <a:endParaRPr/>
          </a:p>
          <a:p>
            <a:pPr indent="-228600" lvl="1" marL="685800" rtl="0" algn="l">
              <a:lnSpc>
                <a:spcPct val="90000"/>
              </a:lnSpc>
              <a:spcBef>
                <a:spcPts val="0"/>
              </a:spcBef>
              <a:spcAft>
                <a:spcPts val="0"/>
              </a:spcAft>
              <a:buClr>
                <a:srgbClr val="000000"/>
              </a:buClr>
              <a:buSzPts val="1867"/>
              <a:buChar char="•"/>
            </a:pPr>
            <a:r>
              <a:rPr lang="en-US" sz="1867">
                <a:latin typeface="Open Sans"/>
                <a:ea typeface="Open Sans"/>
                <a:cs typeface="Open Sans"/>
                <a:sym typeface="Open Sans"/>
              </a:rPr>
              <a:t>We aim to: </a:t>
            </a:r>
            <a:endParaRPr/>
          </a:p>
          <a:p>
            <a:pPr indent="-228600" lvl="2" marL="1143000" rtl="0" algn="l">
              <a:lnSpc>
                <a:spcPct val="90000"/>
              </a:lnSpc>
              <a:spcBef>
                <a:spcPts val="0"/>
              </a:spcBef>
              <a:spcAft>
                <a:spcPts val="0"/>
              </a:spcAft>
              <a:buClr>
                <a:srgbClr val="000000"/>
              </a:buClr>
              <a:buSzPts val="1867"/>
              <a:buChar char="•"/>
            </a:pPr>
            <a:r>
              <a:rPr lang="en-US" sz="1867">
                <a:latin typeface="Open Sans"/>
                <a:ea typeface="Open Sans"/>
                <a:cs typeface="Open Sans"/>
                <a:sym typeface="Open Sans"/>
              </a:rPr>
              <a:t>Prevent substance use initiation</a:t>
            </a:r>
            <a:endParaRPr/>
          </a:p>
          <a:p>
            <a:pPr indent="-228600" lvl="2" marL="1143000" rtl="0" algn="l">
              <a:lnSpc>
                <a:spcPct val="90000"/>
              </a:lnSpc>
              <a:spcBef>
                <a:spcPts val="0"/>
              </a:spcBef>
              <a:spcAft>
                <a:spcPts val="0"/>
              </a:spcAft>
              <a:buClr>
                <a:srgbClr val="000000"/>
              </a:buClr>
              <a:buSzPts val="1867"/>
              <a:buChar char="•"/>
            </a:pPr>
            <a:r>
              <a:rPr lang="en-US" sz="1867">
                <a:latin typeface="Open Sans"/>
                <a:ea typeface="Open Sans"/>
                <a:cs typeface="Open Sans"/>
                <a:sym typeface="Open Sans"/>
              </a:rPr>
              <a:t>Prevent progression of substance use</a:t>
            </a:r>
            <a:endParaRPr/>
          </a:p>
          <a:p>
            <a:pPr indent="-228600" lvl="2" marL="1143000" rtl="0" algn="l">
              <a:lnSpc>
                <a:spcPct val="90000"/>
              </a:lnSpc>
              <a:spcBef>
                <a:spcPts val="0"/>
              </a:spcBef>
              <a:spcAft>
                <a:spcPts val="0"/>
              </a:spcAft>
              <a:buClr>
                <a:srgbClr val="000000"/>
              </a:buClr>
              <a:buSzPts val="1867"/>
              <a:buChar char="•"/>
            </a:pPr>
            <a:r>
              <a:rPr lang="en-US" sz="1867">
                <a:latin typeface="Open Sans"/>
                <a:ea typeface="Open Sans"/>
                <a:cs typeface="Open Sans"/>
                <a:sym typeface="Open Sans"/>
              </a:rPr>
              <a:t>Prevent and reduce harms associated with substance use</a:t>
            </a:r>
            <a:endParaRPr/>
          </a:p>
          <a:p>
            <a:pPr indent="0" lvl="2" marL="914400" rtl="0" algn="l">
              <a:lnSpc>
                <a:spcPct val="90000"/>
              </a:lnSpc>
              <a:spcBef>
                <a:spcPts val="0"/>
              </a:spcBef>
              <a:spcAft>
                <a:spcPts val="0"/>
              </a:spcAft>
              <a:buClr>
                <a:srgbClr val="000000"/>
              </a:buClr>
              <a:buSzPts val="1867"/>
              <a:buNone/>
            </a:pPr>
            <a:r>
              <a:t/>
            </a:r>
            <a:endParaRPr sz="1867">
              <a:latin typeface="Open Sans"/>
              <a:ea typeface="Open Sans"/>
              <a:cs typeface="Open Sans"/>
              <a:sym typeface="Open Sans"/>
            </a:endParaRPr>
          </a:p>
          <a:p>
            <a:pPr indent="-228600" lvl="0" marL="228600" rtl="0" algn="l">
              <a:lnSpc>
                <a:spcPct val="90000"/>
              </a:lnSpc>
              <a:spcBef>
                <a:spcPts val="0"/>
              </a:spcBef>
              <a:spcAft>
                <a:spcPts val="0"/>
              </a:spcAft>
              <a:buClr>
                <a:srgbClr val="000000"/>
              </a:buClr>
              <a:buSzPts val="2400"/>
              <a:buChar char="•"/>
            </a:pPr>
            <a:r>
              <a:rPr b="1" lang="en-US" sz="2400">
                <a:latin typeface="Open Sans"/>
                <a:ea typeface="Open Sans"/>
                <a:cs typeface="Open Sans"/>
                <a:sym typeface="Open Sans"/>
              </a:rPr>
              <a:t>How We Do It</a:t>
            </a:r>
            <a:endParaRPr/>
          </a:p>
          <a:p>
            <a:pPr indent="-228600" lvl="1" marL="685800" rtl="0" algn="l">
              <a:lnSpc>
                <a:spcPct val="90000"/>
              </a:lnSpc>
              <a:spcBef>
                <a:spcPts val="0"/>
              </a:spcBef>
              <a:spcAft>
                <a:spcPts val="0"/>
              </a:spcAft>
              <a:buClr>
                <a:srgbClr val="000000"/>
              </a:buClr>
              <a:buSzPts val="1867"/>
              <a:buChar char="•"/>
            </a:pPr>
            <a:r>
              <a:rPr lang="en-US" sz="1867">
                <a:latin typeface="Open Sans"/>
                <a:ea typeface="Open Sans"/>
                <a:cs typeface="Open Sans"/>
                <a:sym typeface="Open Sans"/>
              </a:rPr>
              <a:t>Through use of data, prevention science, communication, collaboration and strategic program investments</a:t>
            </a:r>
            <a:endParaRPr sz="1867"/>
          </a:p>
        </p:txBody>
      </p:sp>
      <p:pic>
        <p:nvPicPr>
          <p:cNvPr descr="Communities Talk to Prevent Alcohol and Other Drug Misuse" id="220" name="Google Shape;220;p14"/>
          <p:cNvPicPr preferRelativeResize="0"/>
          <p:nvPr/>
        </p:nvPicPr>
        <p:blipFill rotWithShape="1">
          <a:blip r:embed="rId3">
            <a:alphaModFix/>
          </a:blip>
          <a:srcRect b="0" l="0" r="0" t="0"/>
          <a:stretch/>
        </p:blipFill>
        <p:spPr>
          <a:xfrm>
            <a:off x="7385157" y="5449849"/>
            <a:ext cx="4763425" cy="1328575"/>
          </a:xfrm>
          <a:prstGeom prst="rect">
            <a:avLst/>
          </a:prstGeom>
          <a:noFill/>
          <a:ln>
            <a:noFill/>
          </a:ln>
        </p:spPr>
      </p:pic>
      <p:pic>
        <p:nvPicPr>
          <p:cNvPr id="221" name="Google Shape;221;p14"/>
          <p:cNvPicPr preferRelativeResize="0"/>
          <p:nvPr/>
        </p:nvPicPr>
        <p:blipFill rotWithShape="1">
          <a:blip r:embed="rId4">
            <a:alphaModFix/>
          </a:blip>
          <a:srcRect b="0" l="0" r="0" t="0"/>
          <a:stretch/>
        </p:blipFill>
        <p:spPr>
          <a:xfrm>
            <a:off x="5511024" y="2582039"/>
            <a:ext cx="2150779" cy="2671068"/>
          </a:xfrm>
          <a:prstGeom prst="rect">
            <a:avLst/>
          </a:prstGeom>
          <a:noFill/>
          <a:ln cap="flat" cmpd="sng" w="9525">
            <a:solidFill>
              <a:schemeClr val="dk1"/>
            </a:solidFill>
            <a:prstDash val="solid"/>
            <a:round/>
            <a:headEnd len="sm" w="sm" type="none"/>
            <a:tailEnd len="sm" w="sm" type="none"/>
          </a:ln>
        </p:spPr>
      </p:pic>
      <p:pic>
        <p:nvPicPr>
          <p:cNvPr descr="Substance Misuse Prevention for Young Adults" id="222" name="Google Shape;222;p14"/>
          <p:cNvPicPr preferRelativeResize="0"/>
          <p:nvPr/>
        </p:nvPicPr>
        <p:blipFill rotWithShape="1">
          <a:blip r:embed="rId5">
            <a:alphaModFix/>
          </a:blip>
          <a:srcRect b="0" l="0" r="0" t="0"/>
          <a:stretch/>
        </p:blipFill>
        <p:spPr>
          <a:xfrm>
            <a:off x="7896663" y="2498361"/>
            <a:ext cx="2038751" cy="2764740"/>
          </a:xfrm>
          <a:prstGeom prst="rect">
            <a:avLst/>
          </a:prstGeom>
          <a:noFill/>
          <a:ln>
            <a:noFill/>
          </a:ln>
        </p:spPr>
      </p:pic>
      <p:pic>
        <p:nvPicPr>
          <p:cNvPr id="223" name="Google Shape;223;p14"/>
          <p:cNvPicPr preferRelativeResize="0"/>
          <p:nvPr/>
        </p:nvPicPr>
        <p:blipFill rotWithShape="1">
          <a:blip r:embed="rId6">
            <a:alphaModFix/>
          </a:blip>
          <a:srcRect b="0" l="0" r="0" t="0"/>
          <a:stretch/>
        </p:blipFill>
        <p:spPr>
          <a:xfrm>
            <a:off x="10076132" y="2582038"/>
            <a:ext cx="2063400" cy="2671068"/>
          </a:xfrm>
          <a:prstGeom prst="rect">
            <a:avLst/>
          </a:prstGeom>
          <a:noFill/>
          <a:ln>
            <a:noFill/>
          </a:ln>
        </p:spPr>
      </p:pic>
      <p:pic>
        <p:nvPicPr>
          <p:cNvPr descr="Logo&#10;&#10;Description automatically generated" id="224" name="Google Shape;224;p14"/>
          <p:cNvPicPr preferRelativeResize="0"/>
          <p:nvPr/>
        </p:nvPicPr>
        <p:blipFill rotWithShape="1">
          <a:blip r:embed="rId7">
            <a:alphaModFix/>
          </a:blip>
          <a:srcRect b="0" l="0" r="0" t="0"/>
          <a:stretch/>
        </p:blipFill>
        <p:spPr>
          <a:xfrm>
            <a:off x="5596960" y="5627490"/>
            <a:ext cx="1758952" cy="997357"/>
          </a:xfrm>
          <a:prstGeom prst="rect">
            <a:avLst/>
          </a:prstGeom>
          <a:noFill/>
          <a:ln>
            <a:noFill/>
          </a:ln>
        </p:spPr>
      </p:pic>
      <p:pic>
        <p:nvPicPr>
          <p:cNvPr descr="FentAlert: Empowering Youth for Safer Choices - SAMHSA Fentanyl Awareness Youth Challenge" id="225" name="Google Shape;225;p14"/>
          <p:cNvPicPr preferRelativeResize="0"/>
          <p:nvPr/>
        </p:nvPicPr>
        <p:blipFill rotWithShape="1">
          <a:blip r:embed="rId8">
            <a:alphaModFix/>
          </a:blip>
          <a:srcRect b="0" l="0" r="0" t="0"/>
          <a:stretch/>
        </p:blipFill>
        <p:spPr>
          <a:xfrm>
            <a:off x="5451064" y="938698"/>
            <a:ext cx="6636304" cy="12898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5"/>
          <p:cNvSpPr txBox="1"/>
          <p:nvPr>
            <p:ph type="title"/>
          </p:nvPr>
        </p:nvSpPr>
        <p:spPr>
          <a:xfrm>
            <a:off x="288175" y="65808"/>
            <a:ext cx="11593484" cy="63300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067"/>
              <a:t>CSAP Strategic Priorities and Guiding Principles</a:t>
            </a:r>
            <a:endParaRPr/>
          </a:p>
        </p:txBody>
      </p:sp>
      <p:grpSp>
        <p:nvGrpSpPr>
          <p:cNvPr id="232" name="Google Shape;232;p15"/>
          <p:cNvGrpSpPr/>
          <p:nvPr/>
        </p:nvGrpSpPr>
        <p:grpSpPr>
          <a:xfrm>
            <a:off x="332188" y="1084727"/>
            <a:ext cx="11593483" cy="5074024"/>
            <a:chOff x="-1" y="0"/>
            <a:chExt cx="11593483" cy="5074024"/>
          </a:xfrm>
        </p:grpSpPr>
        <p:sp>
          <p:nvSpPr>
            <p:cNvPr id="233" name="Google Shape;233;p15"/>
            <p:cNvSpPr/>
            <p:nvPr/>
          </p:nvSpPr>
          <p:spPr>
            <a:xfrm rot="-5400000">
              <a:off x="1629864" y="-1629864"/>
              <a:ext cx="2537012" cy="5796741"/>
            </a:xfrm>
            <a:prstGeom prst="round1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5"/>
            <p:cNvSpPr txBox="1"/>
            <p:nvPr/>
          </p:nvSpPr>
          <p:spPr>
            <a:xfrm>
              <a:off x="0" y="0"/>
              <a:ext cx="5796741" cy="1902759"/>
            </a:xfrm>
            <a:prstGeom prst="rect">
              <a:avLst/>
            </a:prstGeom>
            <a:noFill/>
            <a:ln>
              <a:noFill/>
            </a:ln>
          </p:spPr>
          <p:txBody>
            <a:bodyPr anchorCtr="0" anchor="ctr" bIns="142225" lIns="142225" spcFirstLastPara="1" rIns="142225" wrap="square" tIns="142225">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Analyzing and Disseminating Information on the Latest Data, Trends, and What Works in Prevention</a:t>
              </a:r>
              <a:endParaRPr/>
            </a:p>
          </p:txBody>
        </p:sp>
        <p:sp>
          <p:nvSpPr>
            <p:cNvPr id="235" name="Google Shape;235;p15"/>
            <p:cNvSpPr/>
            <p:nvPr/>
          </p:nvSpPr>
          <p:spPr>
            <a:xfrm>
              <a:off x="5796741" y="0"/>
              <a:ext cx="5796741" cy="2537012"/>
            </a:xfrm>
            <a:prstGeom prst="round1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txBox="1"/>
            <p:nvPr/>
          </p:nvSpPr>
          <p:spPr>
            <a:xfrm>
              <a:off x="5796741" y="0"/>
              <a:ext cx="5796741" cy="1902759"/>
            </a:xfrm>
            <a:prstGeom prst="rect">
              <a:avLst/>
            </a:prstGeom>
            <a:noFill/>
            <a:ln>
              <a:noFill/>
            </a:ln>
          </p:spPr>
          <p:txBody>
            <a:bodyPr anchorCtr="0" anchor="ctr" bIns="142225" lIns="142225" spcFirstLastPara="1" rIns="142225" wrap="square" tIns="142225">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Building Prevention Capacity at the National, State, Tribal, Territorial, and Local Levels</a:t>
              </a:r>
              <a:endParaRPr/>
            </a:p>
          </p:txBody>
        </p:sp>
        <p:sp>
          <p:nvSpPr>
            <p:cNvPr id="237" name="Google Shape;237;p15"/>
            <p:cNvSpPr/>
            <p:nvPr/>
          </p:nvSpPr>
          <p:spPr>
            <a:xfrm rot="10800000">
              <a:off x="0" y="2537012"/>
              <a:ext cx="5796741" cy="2537012"/>
            </a:xfrm>
            <a:prstGeom prst="round1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txBox="1"/>
            <p:nvPr/>
          </p:nvSpPr>
          <p:spPr>
            <a:xfrm>
              <a:off x="0" y="3171265"/>
              <a:ext cx="5796741" cy="1902759"/>
            </a:xfrm>
            <a:prstGeom prst="rect">
              <a:avLst/>
            </a:prstGeom>
            <a:noFill/>
            <a:ln>
              <a:noFill/>
            </a:ln>
          </p:spPr>
          <p:txBody>
            <a:bodyPr anchorCtr="0" anchor="ctr" bIns="142225" lIns="142225" spcFirstLastPara="1" rIns="142225" wrap="square" tIns="142225">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Raising Awareness and Catalyzing Prevention Action</a:t>
              </a:r>
              <a:endParaRPr/>
            </a:p>
          </p:txBody>
        </p:sp>
        <p:sp>
          <p:nvSpPr>
            <p:cNvPr id="239" name="Google Shape;239;p15"/>
            <p:cNvSpPr/>
            <p:nvPr/>
          </p:nvSpPr>
          <p:spPr>
            <a:xfrm rot="5400000">
              <a:off x="7426606" y="907148"/>
              <a:ext cx="2537012" cy="5796741"/>
            </a:xfrm>
            <a:prstGeom prst="round1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
            <p:cNvSpPr txBox="1"/>
            <p:nvPr/>
          </p:nvSpPr>
          <p:spPr>
            <a:xfrm>
              <a:off x="5796741" y="3171265"/>
              <a:ext cx="5796741" cy="1902759"/>
            </a:xfrm>
            <a:prstGeom prst="rect">
              <a:avLst/>
            </a:prstGeom>
            <a:noFill/>
            <a:ln>
              <a:noFill/>
            </a:ln>
          </p:spPr>
          <p:txBody>
            <a:bodyPr anchorCtr="0" anchor="ctr" bIns="142225" lIns="142225" spcFirstLastPara="1" rIns="142225" wrap="square" tIns="142225">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Advancing Prevention through Strategic Collaborations and Partnerships</a:t>
              </a:r>
              <a:endParaRPr/>
            </a:p>
          </p:txBody>
        </p:sp>
        <p:sp>
          <p:nvSpPr>
            <p:cNvPr id="241" name="Google Shape;241;p15"/>
            <p:cNvSpPr/>
            <p:nvPr/>
          </p:nvSpPr>
          <p:spPr>
            <a:xfrm>
              <a:off x="3162418" y="1577444"/>
              <a:ext cx="5268646" cy="1919135"/>
            </a:xfrm>
            <a:prstGeom prst="roundRect">
              <a:avLst>
                <a:gd fmla="val 16667" name="adj"/>
              </a:avLst>
            </a:prstGeom>
            <a:solidFill>
              <a:srgbClr val="B3CAE7"/>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
            <p:cNvSpPr txBox="1"/>
            <p:nvPr/>
          </p:nvSpPr>
          <p:spPr>
            <a:xfrm>
              <a:off x="3256102" y="1671128"/>
              <a:ext cx="5081278" cy="173176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1" lang="en-US" sz="1600">
                  <a:solidFill>
                    <a:schemeClr val="dk1"/>
                  </a:solidFill>
                  <a:latin typeface="Calibri"/>
                  <a:ea typeface="Calibri"/>
                  <a:cs typeface="Calibri"/>
                  <a:sym typeface="Calibri"/>
                </a:rPr>
                <a:t>Guiding Principles</a:t>
              </a:r>
              <a:endParaRPr/>
            </a:p>
            <a:p>
              <a:pPr indent="0" lvl="0" marL="0" marR="0" rtl="0" algn="ctr">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Data-Driven </a:t>
              </a:r>
              <a:endParaRPr/>
            </a:p>
            <a:p>
              <a:pPr indent="0" lvl="0" marL="0" marR="0" rtl="0" algn="ctr">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Innovative</a:t>
              </a:r>
              <a:endParaRPr/>
            </a:p>
            <a:p>
              <a:pPr indent="0" lvl="0" marL="0" marR="0" rtl="0" algn="ctr">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Community Informed</a:t>
              </a:r>
              <a:endParaRPr/>
            </a:p>
            <a:p>
              <a:pPr indent="0" lvl="0" marL="0" marR="0" rtl="0" algn="ctr">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Grounded in Cultural Humility</a:t>
              </a:r>
              <a:endParaRPr/>
            </a:p>
            <a:p>
              <a:pPr indent="0" lvl="0" marL="0" marR="0" rtl="0" algn="ctr">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Focused on Health Equity</a:t>
              </a:r>
              <a:endParaRPr/>
            </a:p>
            <a:p>
              <a:pPr indent="0" lvl="0" marL="0" marR="0" rtl="0" algn="ctr">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Inclusive of Social Determinants of Health</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6"/>
          <p:cNvSpPr txBox="1"/>
          <p:nvPr>
            <p:ph type="title"/>
          </p:nvPr>
        </p:nvSpPr>
        <p:spPr>
          <a:xfrm>
            <a:off x="423342" y="65808"/>
            <a:ext cx="11520503" cy="63300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733"/>
              <a:t>Substance Use Among Youth – Setting the Stage</a:t>
            </a:r>
            <a:endParaRPr/>
          </a:p>
        </p:txBody>
      </p:sp>
      <p:graphicFrame>
        <p:nvGraphicFramePr>
          <p:cNvPr id="248" name="Google Shape;248;p16"/>
          <p:cNvGraphicFramePr/>
          <p:nvPr/>
        </p:nvGraphicFramePr>
        <p:xfrm>
          <a:off x="138898" y="1413864"/>
          <a:ext cx="6183591" cy="4284931"/>
        </p:xfrm>
        <a:graphic>
          <a:graphicData uri="http://schemas.openxmlformats.org/drawingml/2006/chart">
            <c:chart r:id="rId3"/>
          </a:graphicData>
        </a:graphic>
      </p:graphicFrame>
      <p:sp>
        <p:nvSpPr>
          <p:cNvPr id="249" name="Google Shape;249;p16"/>
          <p:cNvSpPr txBox="1"/>
          <p:nvPr/>
        </p:nvSpPr>
        <p:spPr>
          <a:xfrm>
            <a:off x="423342" y="5554824"/>
            <a:ext cx="7234239" cy="13031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67">
                <a:solidFill>
                  <a:schemeClr val="dk1"/>
                </a:solidFill>
                <a:latin typeface="Calibri"/>
                <a:ea typeface="Calibri"/>
                <a:cs typeface="Calibri"/>
                <a:sym typeface="Calibri"/>
              </a:rPr>
              <a:t>Alcohol – down 44% since 2004; down 16% since 2019</a:t>
            </a:r>
            <a:endParaRPr/>
          </a:p>
          <a:p>
            <a:pPr indent="0" lvl="0" marL="0" marR="0" rtl="0" algn="l">
              <a:spcBef>
                <a:spcPts val="800"/>
              </a:spcBef>
              <a:spcAft>
                <a:spcPts val="0"/>
              </a:spcAft>
              <a:buNone/>
            </a:pPr>
            <a:r>
              <a:rPr lang="en-US" sz="1467">
                <a:solidFill>
                  <a:schemeClr val="dk1"/>
                </a:solidFill>
                <a:latin typeface="Calibri"/>
                <a:ea typeface="Calibri"/>
                <a:cs typeface="Calibri"/>
                <a:sym typeface="Calibri"/>
              </a:rPr>
              <a:t>Any illicit drug – down 26% since 2004; down 27% since 2019</a:t>
            </a:r>
            <a:endParaRPr/>
          </a:p>
          <a:p>
            <a:pPr indent="0" lvl="0" marL="0" marR="0" rtl="0" algn="l">
              <a:spcBef>
                <a:spcPts val="800"/>
              </a:spcBef>
              <a:spcAft>
                <a:spcPts val="0"/>
              </a:spcAft>
              <a:buNone/>
            </a:pPr>
            <a:r>
              <a:rPr lang="en-US" sz="1467">
                <a:solidFill>
                  <a:schemeClr val="dk1"/>
                </a:solidFill>
                <a:latin typeface="Calibri"/>
                <a:ea typeface="Calibri"/>
                <a:cs typeface="Calibri"/>
                <a:sym typeface="Calibri"/>
              </a:rPr>
              <a:t>Cannabis – down 24% since 2004; down 29% since 2019</a:t>
            </a:r>
            <a:endParaRPr/>
          </a:p>
          <a:p>
            <a:pPr indent="0" lvl="0" marL="0" marR="0" rtl="0" algn="l">
              <a:spcBef>
                <a:spcPts val="800"/>
              </a:spcBef>
              <a:spcAft>
                <a:spcPts val="0"/>
              </a:spcAft>
              <a:buNone/>
            </a:pPr>
            <a:r>
              <a:rPr lang="en-US" sz="1467">
                <a:solidFill>
                  <a:schemeClr val="dk1"/>
                </a:solidFill>
                <a:latin typeface="Calibri"/>
                <a:ea typeface="Calibri"/>
                <a:cs typeface="Calibri"/>
                <a:sym typeface="Calibri"/>
              </a:rPr>
              <a:t>Any illicit drug other than cannabis – down 59% since 2004; down 38% since 2019</a:t>
            </a:r>
            <a:endParaRPr/>
          </a:p>
        </p:txBody>
      </p:sp>
      <p:sp>
        <p:nvSpPr>
          <p:cNvPr id="250" name="Google Shape;250;p16"/>
          <p:cNvSpPr txBox="1"/>
          <p:nvPr/>
        </p:nvSpPr>
        <p:spPr>
          <a:xfrm>
            <a:off x="6318606" y="1439427"/>
            <a:ext cx="5834044" cy="4627742"/>
          </a:xfrm>
          <a:prstGeom prst="rect">
            <a:avLst/>
          </a:prstGeom>
          <a:solidFill>
            <a:schemeClr val="lt1"/>
          </a:solidFill>
          <a:ln>
            <a:noFill/>
          </a:ln>
        </p:spPr>
        <p:txBody>
          <a:bodyPr anchorCtr="0" anchor="t" bIns="45700" lIns="91425" spcFirstLastPara="1" rIns="91425" wrap="square" tIns="45700">
            <a:spAutoFit/>
          </a:bodyPr>
          <a:lstStyle/>
          <a:p>
            <a:pPr indent="-285744" lvl="0" marL="285744" marR="0" rtl="0" algn="l">
              <a:spcBef>
                <a:spcPts val="0"/>
              </a:spcBef>
              <a:spcAft>
                <a:spcPts val="0"/>
              </a:spcAft>
              <a:buClr>
                <a:schemeClr val="dk1"/>
              </a:buClr>
              <a:buSzPts val="2267"/>
              <a:buFont typeface="Arial"/>
              <a:buChar char="•"/>
            </a:pPr>
            <a:r>
              <a:rPr lang="en-US" sz="2267">
                <a:solidFill>
                  <a:schemeClr val="dk1"/>
                </a:solidFill>
                <a:latin typeface="Calibri"/>
                <a:ea typeface="Calibri"/>
                <a:cs typeface="Calibri"/>
                <a:sym typeface="Calibri"/>
              </a:rPr>
              <a:t>Youth substance use rates heading in right direction</a:t>
            </a:r>
            <a:endParaRPr/>
          </a:p>
          <a:p>
            <a:pPr indent="-285744" lvl="0" marL="285744" marR="0" rtl="0" algn="l">
              <a:spcBef>
                <a:spcPts val="0"/>
              </a:spcBef>
              <a:spcAft>
                <a:spcPts val="0"/>
              </a:spcAft>
              <a:buClr>
                <a:schemeClr val="dk1"/>
              </a:buClr>
              <a:buSzPts val="2267"/>
              <a:buFont typeface="Arial"/>
              <a:buChar char="•"/>
            </a:pPr>
            <a:r>
              <a:rPr lang="en-US" sz="2267">
                <a:solidFill>
                  <a:schemeClr val="dk1"/>
                </a:solidFill>
                <a:latin typeface="Calibri"/>
                <a:ea typeface="Calibri"/>
                <a:cs typeface="Calibri"/>
                <a:sym typeface="Calibri"/>
              </a:rPr>
              <a:t>Yet, overdose deaths among youth continue to go up – driven by proliferation of fake pills and toxic, unpredictable illicit drug market</a:t>
            </a:r>
            <a:endParaRPr/>
          </a:p>
          <a:p>
            <a:pPr indent="-285744" lvl="1" marL="742932" marR="0" rtl="0" algn="l">
              <a:spcBef>
                <a:spcPts val="0"/>
              </a:spcBef>
              <a:spcAft>
                <a:spcPts val="0"/>
              </a:spcAft>
              <a:buClr>
                <a:schemeClr val="dk1"/>
              </a:buClr>
              <a:buSzPts val="2267"/>
              <a:buFont typeface="Arial"/>
              <a:buChar char="•"/>
            </a:pPr>
            <a:r>
              <a:rPr b="0" i="0" lang="en-US" sz="2267" u="none" cap="none" strike="noStrike">
                <a:solidFill>
                  <a:schemeClr val="dk1"/>
                </a:solidFill>
                <a:latin typeface="Calibri"/>
                <a:ea typeface="Calibri"/>
                <a:cs typeface="Calibri"/>
                <a:sym typeface="Calibri"/>
              </a:rPr>
              <a:t>1 in 12 deaths among 12-17 year-olds </a:t>
            </a:r>
            <a:endParaRPr/>
          </a:p>
          <a:p>
            <a:pPr indent="-285744" lvl="1" marL="742932" marR="0" rtl="0" algn="l">
              <a:spcBef>
                <a:spcPts val="0"/>
              </a:spcBef>
              <a:spcAft>
                <a:spcPts val="0"/>
              </a:spcAft>
              <a:buClr>
                <a:schemeClr val="dk1"/>
              </a:buClr>
              <a:buSzPts val="2267"/>
              <a:buFont typeface="Arial"/>
              <a:buChar char="•"/>
            </a:pPr>
            <a:r>
              <a:rPr b="0" i="0" lang="en-US" sz="2267" u="none" cap="none" strike="noStrike">
                <a:solidFill>
                  <a:schemeClr val="dk1"/>
                </a:solidFill>
                <a:latin typeface="Calibri"/>
                <a:ea typeface="Calibri"/>
                <a:cs typeface="Calibri"/>
                <a:sym typeface="Calibri"/>
              </a:rPr>
              <a:t>1 in 5 deaths among 18-24 year-olds</a:t>
            </a:r>
            <a:endParaRPr/>
          </a:p>
          <a:p>
            <a:pPr indent="-285744" lvl="0" marL="285744" marR="0" rtl="0" algn="l">
              <a:spcBef>
                <a:spcPts val="0"/>
              </a:spcBef>
              <a:spcAft>
                <a:spcPts val="0"/>
              </a:spcAft>
              <a:buClr>
                <a:schemeClr val="dk1"/>
              </a:buClr>
              <a:buSzPts val="2267"/>
              <a:buFont typeface="Arial"/>
              <a:buChar char="•"/>
            </a:pPr>
            <a:r>
              <a:rPr lang="en-US" sz="2267">
                <a:solidFill>
                  <a:schemeClr val="dk1"/>
                </a:solidFill>
                <a:latin typeface="Calibri"/>
                <a:ea typeface="Calibri"/>
                <a:cs typeface="Calibri"/>
                <a:sym typeface="Calibri"/>
              </a:rPr>
              <a:t>Disparities in patterns of use and harms depending on sociodemographics</a:t>
            </a:r>
            <a:endParaRPr sz="2267">
              <a:solidFill>
                <a:schemeClr val="dk1"/>
              </a:solidFill>
              <a:latin typeface="Calibri"/>
              <a:ea typeface="Calibri"/>
              <a:cs typeface="Calibri"/>
              <a:sym typeface="Calibri"/>
            </a:endParaRPr>
          </a:p>
          <a:p>
            <a:pPr indent="-285744" lvl="0" marL="285744" marR="0" rtl="0" algn="l">
              <a:spcBef>
                <a:spcPts val="0"/>
              </a:spcBef>
              <a:spcAft>
                <a:spcPts val="0"/>
              </a:spcAft>
              <a:buClr>
                <a:schemeClr val="dk1"/>
              </a:buClr>
              <a:buSzPts val="2267"/>
              <a:buFont typeface="Arial"/>
              <a:buChar char="•"/>
            </a:pPr>
            <a:r>
              <a:rPr lang="en-US" sz="2267">
                <a:solidFill>
                  <a:schemeClr val="dk1"/>
                </a:solidFill>
                <a:latin typeface="Calibri"/>
                <a:ea typeface="Calibri"/>
                <a:cs typeface="Calibri"/>
                <a:sym typeface="Calibri"/>
              </a:rPr>
              <a:t>Need a holistic approach to address range of risk and protective factors long-term while also addressing acute issues of increasing overdose risk</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7"/>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Prevention Isn’t Just for Youth </a:t>
            </a:r>
            <a:endParaRPr/>
          </a:p>
        </p:txBody>
      </p:sp>
      <p:sp>
        <p:nvSpPr>
          <p:cNvPr id="256" name="Google Shape;256;p17"/>
          <p:cNvSpPr txBox="1"/>
          <p:nvPr/>
        </p:nvSpPr>
        <p:spPr>
          <a:xfrm>
            <a:off x="2712710" y="1417191"/>
            <a:ext cx="14373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Initiation Age</a:t>
            </a:r>
            <a:endParaRPr/>
          </a:p>
        </p:txBody>
      </p:sp>
      <p:pic>
        <p:nvPicPr>
          <p:cNvPr descr="A graph of cigarettes and alcohol&#10;&#10;Description automatically generated" id="257" name="Google Shape;257;p17"/>
          <p:cNvPicPr preferRelativeResize="0"/>
          <p:nvPr/>
        </p:nvPicPr>
        <p:blipFill rotWithShape="1">
          <a:blip r:embed="rId3">
            <a:alphaModFix/>
          </a:blip>
          <a:srcRect b="0" l="0" r="0" t="0"/>
          <a:stretch/>
        </p:blipFill>
        <p:spPr>
          <a:xfrm>
            <a:off x="117565" y="1978895"/>
            <a:ext cx="5734595" cy="3693268"/>
          </a:xfrm>
          <a:prstGeom prst="rect">
            <a:avLst/>
          </a:prstGeom>
          <a:noFill/>
          <a:ln>
            <a:noFill/>
          </a:ln>
        </p:spPr>
      </p:pic>
      <p:graphicFrame>
        <p:nvGraphicFramePr>
          <p:cNvPr id="258" name="Google Shape;258;p17"/>
          <p:cNvGraphicFramePr/>
          <p:nvPr/>
        </p:nvGraphicFramePr>
        <p:xfrm>
          <a:off x="5981701" y="1130300"/>
          <a:ext cx="6210300" cy="4748531"/>
        </p:xfrm>
        <a:graphic>
          <a:graphicData uri="http://schemas.openxmlformats.org/drawingml/2006/chart">
            <c:chart r:id="rId4"/>
          </a:graphicData>
        </a:graphic>
      </p:graphicFrame>
      <p:sp>
        <p:nvSpPr>
          <p:cNvPr id="259" name="Google Shape;259;p17"/>
          <p:cNvSpPr txBox="1"/>
          <p:nvPr/>
        </p:nvSpPr>
        <p:spPr>
          <a:xfrm>
            <a:off x="244496" y="6362135"/>
            <a:ext cx="7887037" cy="430061"/>
          </a:xfrm>
          <a:prstGeom prst="rect">
            <a:avLst/>
          </a:prstGeom>
          <a:noFill/>
          <a:ln>
            <a:noFill/>
          </a:ln>
        </p:spPr>
        <p:txBody>
          <a:bodyPr anchorCtr="0" anchor="b" bIns="45700" lIns="91425" spcFirstLastPara="1" rIns="91425" wrap="square" tIns="45700">
            <a:noAutofit/>
          </a:bodyPr>
          <a:lstStyle/>
          <a:p>
            <a:pPr indent="-457131" lvl="0" marL="457131" marR="0" rtl="0" algn="l">
              <a:spcBef>
                <a:spcPts val="0"/>
              </a:spcBef>
              <a:spcAft>
                <a:spcPts val="0"/>
              </a:spcAft>
              <a:buClr>
                <a:schemeClr val="dk1"/>
              </a:buClr>
              <a:buSzPts val="1067"/>
              <a:buFont typeface="Arial"/>
              <a:buNone/>
            </a:pPr>
            <a:r>
              <a:rPr lang="en-US" sz="1067">
                <a:solidFill>
                  <a:schemeClr val="dk1"/>
                </a:solidFill>
                <a:latin typeface="Calibri"/>
                <a:ea typeface="Calibri"/>
                <a:cs typeface="Calibri"/>
                <a:sym typeface="Calibri"/>
              </a:rPr>
              <a:t>SOURCES: 2022 NSDUH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8"/>
          <p:cNvSpPr txBox="1"/>
          <p:nvPr>
            <p:ph type="title"/>
          </p:nvPr>
        </p:nvSpPr>
        <p:spPr>
          <a:xfrm>
            <a:off x="95075" y="65808"/>
            <a:ext cx="11985072" cy="633009"/>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Prevention Opportunities Across the Spectrum</a:t>
            </a:r>
            <a:endParaRPr/>
          </a:p>
        </p:txBody>
      </p:sp>
      <p:graphicFrame>
        <p:nvGraphicFramePr>
          <p:cNvPr id="265" name="Google Shape;265;p18"/>
          <p:cNvGraphicFramePr/>
          <p:nvPr/>
        </p:nvGraphicFramePr>
        <p:xfrm>
          <a:off x="16776" y="1549456"/>
          <a:ext cx="6915304" cy="4743307"/>
        </p:xfrm>
        <a:graphic>
          <a:graphicData uri="http://schemas.openxmlformats.org/drawingml/2006/chart">
            <c:chart r:id="rId3"/>
          </a:graphicData>
        </a:graphic>
      </p:graphicFrame>
      <p:sp>
        <p:nvSpPr>
          <p:cNvPr id="266" name="Google Shape;266;p18"/>
          <p:cNvSpPr txBox="1"/>
          <p:nvPr/>
        </p:nvSpPr>
        <p:spPr>
          <a:xfrm>
            <a:off x="1547444" y="1022249"/>
            <a:ext cx="38844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Foundational Prevention Programming</a:t>
            </a:r>
            <a:endParaRPr/>
          </a:p>
        </p:txBody>
      </p:sp>
      <p:graphicFrame>
        <p:nvGraphicFramePr>
          <p:cNvPr id="267" name="Google Shape;267;p18"/>
          <p:cNvGraphicFramePr/>
          <p:nvPr/>
        </p:nvGraphicFramePr>
        <p:xfrm>
          <a:off x="6932080" y="1392305"/>
          <a:ext cx="5263368" cy="4788891"/>
        </p:xfrm>
        <a:graphic>
          <a:graphicData uri="http://schemas.openxmlformats.org/drawingml/2006/chart">
            <c:chart r:id="rId4"/>
          </a:graphicData>
        </a:graphic>
      </p:graphicFrame>
      <p:sp>
        <p:nvSpPr>
          <p:cNvPr id="268" name="Google Shape;268;p18"/>
          <p:cNvSpPr txBox="1"/>
          <p:nvPr/>
        </p:nvSpPr>
        <p:spPr>
          <a:xfrm>
            <a:off x="7848281" y="1006144"/>
            <a:ext cx="27962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Acute Overdose Prevention</a:t>
            </a:r>
            <a:endParaRPr/>
          </a:p>
        </p:txBody>
      </p:sp>
      <p:sp>
        <p:nvSpPr>
          <p:cNvPr id="269" name="Google Shape;269;p18"/>
          <p:cNvSpPr txBox="1"/>
          <p:nvPr/>
        </p:nvSpPr>
        <p:spPr>
          <a:xfrm>
            <a:off x="244496" y="6362135"/>
            <a:ext cx="7887037" cy="430061"/>
          </a:xfrm>
          <a:prstGeom prst="rect">
            <a:avLst/>
          </a:prstGeom>
          <a:noFill/>
          <a:ln>
            <a:noFill/>
          </a:ln>
        </p:spPr>
        <p:txBody>
          <a:bodyPr anchorCtr="0" anchor="b" bIns="45700" lIns="91425" spcFirstLastPara="1" rIns="91425" wrap="square" tIns="45700">
            <a:noAutofit/>
          </a:bodyPr>
          <a:lstStyle/>
          <a:p>
            <a:pPr indent="-457131" lvl="0" marL="457131" marR="0" rtl="0" algn="l">
              <a:spcBef>
                <a:spcPts val="0"/>
              </a:spcBef>
              <a:spcAft>
                <a:spcPts val="0"/>
              </a:spcAft>
              <a:buClr>
                <a:schemeClr val="dk1"/>
              </a:buClr>
              <a:buSzPts val="1067"/>
              <a:buFont typeface="Arial"/>
              <a:buNone/>
            </a:pPr>
            <a:r>
              <a:rPr lang="en-US" sz="1067">
                <a:solidFill>
                  <a:schemeClr val="dk1"/>
                </a:solidFill>
                <a:latin typeface="Calibri"/>
                <a:ea typeface="Calibri"/>
                <a:cs typeface="Calibri"/>
                <a:sym typeface="Calibri"/>
              </a:rPr>
              <a:t>SOURCES: 2022 NSDUH ; </a:t>
            </a:r>
            <a:r>
              <a:rPr lang="en-US" sz="1067" u="sng">
                <a:solidFill>
                  <a:schemeClr val="dk1"/>
                </a:solidFill>
                <a:latin typeface="Calibri"/>
                <a:ea typeface="Calibri"/>
                <a:cs typeface="Calibri"/>
                <a:sym typeface="Calibri"/>
                <a:hlinkClick r:id="rId5">
                  <a:extLst>
                    <a:ext uri="{A12FA001-AC4F-418D-AE19-62706E023703}">
                      <ahyp:hlinkClr val="tx"/>
                    </a:ext>
                  </a:extLst>
                </a:hlinkClick>
              </a:rPr>
              <a:t>SUDORS Dashboard: Fatal Overdose Data | Drug Overdose | CDC Injury Center</a:t>
            </a:r>
            <a:endParaRPr sz="1067">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9"/>
          <p:cNvSpPr txBox="1"/>
          <p:nvPr/>
        </p:nvSpPr>
        <p:spPr>
          <a:xfrm>
            <a:off x="66001" y="2303618"/>
            <a:ext cx="3286799" cy="4062651"/>
          </a:xfrm>
          <a:prstGeom prst="rect">
            <a:avLst/>
          </a:prstGeom>
          <a:noFill/>
          <a:ln>
            <a:noFill/>
          </a:ln>
        </p:spPr>
        <p:txBody>
          <a:bodyPr anchorCtr="0" anchor="t" bIns="45700" lIns="91425" spcFirstLastPara="1" rIns="91425" wrap="square" tIns="45700">
            <a:spAutoFit/>
          </a:bodyPr>
          <a:lstStyle/>
          <a:p>
            <a:pPr indent="-342882" lvl="0" marL="342882" marR="0" rtl="0" algn="l">
              <a:spcBef>
                <a:spcPts val="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Genetic factors</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Initiating substance use early</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Low risk perception of use</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Peers who use substances</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Perception that use of substances among peers is high</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Emotional distress or aggressiveness that starts early and is persistent</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Mental health challenges</a:t>
            </a:r>
            <a:endParaRPr/>
          </a:p>
        </p:txBody>
      </p:sp>
      <p:sp>
        <p:nvSpPr>
          <p:cNvPr id="276" name="Google Shape;276;p19"/>
          <p:cNvSpPr txBox="1"/>
          <p:nvPr/>
        </p:nvSpPr>
        <p:spPr>
          <a:xfrm>
            <a:off x="3340553" y="2295539"/>
            <a:ext cx="2540159" cy="4155753"/>
          </a:xfrm>
          <a:prstGeom prst="rect">
            <a:avLst/>
          </a:prstGeom>
          <a:noFill/>
          <a:ln>
            <a:noFill/>
          </a:ln>
        </p:spPr>
        <p:txBody>
          <a:bodyPr anchorCtr="0" anchor="t" bIns="45700" lIns="91425" spcFirstLastPara="1" rIns="91425" wrap="square" tIns="45700">
            <a:spAutoFit/>
          </a:bodyPr>
          <a:lstStyle/>
          <a:p>
            <a:pPr indent="-342882" lvl="0" marL="342882" marR="0" rtl="0" algn="l">
              <a:spcBef>
                <a:spcPts val="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Substance use in the family and home</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Parental mental health challenges</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Family conflict, abuse, or neglect</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Parents who favorably view or approve of substance use</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Lack of family connectedness</a:t>
            </a:r>
            <a:endParaRPr/>
          </a:p>
        </p:txBody>
      </p:sp>
      <p:sp>
        <p:nvSpPr>
          <p:cNvPr id="277" name="Google Shape;277;p19"/>
          <p:cNvSpPr txBox="1"/>
          <p:nvPr/>
        </p:nvSpPr>
        <p:spPr>
          <a:xfrm>
            <a:off x="6198224" y="2295536"/>
            <a:ext cx="3067968" cy="4750852"/>
          </a:xfrm>
          <a:prstGeom prst="rect">
            <a:avLst/>
          </a:prstGeom>
          <a:noFill/>
          <a:ln>
            <a:noFill/>
          </a:ln>
        </p:spPr>
        <p:txBody>
          <a:bodyPr anchorCtr="0" anchor="t" bIns="45700" lIns="91425" spcFirstLastPara="1" rIns="91425" wrap="square" tIns="45700">
            <a:spAutoFit/>
          </a:bodyPr>
          <a:lstStyle/>
          <a:p>
            <a:pPr indent="-342882" lvl="0" marL="342882" marR="0" rtl="0" algn="l">
              <a:spcBef>
                <a:spcPts val="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Lack of community connectedness and supports</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Community norms favorable toward alcohol and drugs</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Violence in schools or community</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Availability and costs of drugs and alcohol</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Poverty</a:t>
            </a:r>
            <a:endParaRPr/>
          </a:p>
          <a:p>
            <a:pPr indent="-228582" lvl="0" marL="342882" marR="0" rtl="0" algn="l">
              <a:spcBef>
                <a:spcPts val="1200"/>
              </a:spcBef>
              <a:spcAft>
                <a:spcPts val="0"/>
              </a:spcAft>
              <a:buClr>
                <a:srgbClr val="7030A0"/>
              </a:buClr>
              <a:buSzPts val="1800"/>
              <a:buFont typeface="Noto Sans Symbols"/>
              <a:buNone/>
            </a:pPr>
            <a:r>
              <a:t/>
            </a:r>
            <a:endParaRPr sz="1800">
              <a:solidFill>
                <a:schemeClr val="dk1"/>
              </a:solidFill>
              <a:latin typeface="Calibri"/>
              <a:ea typeface="Calibri"/>
              <a:cs typeface="Calibri"/>
              <a:sym typeface="Calibri"/>
            </a:endParaRPr>
          </a:p>
          <a:p>
            <a:pPr indent="-228582" lvl="0" marL="342882" marR="0" rtl="0" algn="l">
              <a:spcBef>
                <a:spcPts val="1200"/>
              </a:spcBef>
              <a:spcAft>
                <a:spcPts val="0"/>
              </a:spcAft>
              <a:buClr>
                <a:srgbClr val="7030A0"/>
              </a:buClr>
              <a:buSzPts val="1800"/>
              <a:buFont typeface="Noto Sans Symbols"/>
              <a:buNone/>
            </a:pPr>
            <a:r>
              <a:t/>
            </a:r>
            <a:endParaRPr sz="1800">
              <a:solidFill>
                <a:schemeClr val="dk1"/>
              </a:solidFill>
              <a:latin typeface="Calibri"/>
              <a:ea typeface="Calibri"/>
              <a:cs typeface="Calibri"/>
              <a:sym typeface="Calibri"/>
            </a:endParaRPr>
          </a:p>
        </p:txBody>
      </p:sp>
      <p:sp>
        <p:nvSpPr>
          <p:cNvPr id="278" name="Google Shape;278;p19"/>
          <p:cNvSpPr txBox="1"/>
          <p:nvPr/>
        </p:nvSpPr>
        <p:spPr>
          <a:xfrm>
            <a:off x="9220200" y="2295538"/>
            <a:ext cx="2971801" cy="4370427"/>
          </a:xfrm>
          <a:prstGeom prst="rect">
            <a:avLst/>
          </a:prstGeom>
          <a:noFill/>
          <a:ln>
            <a:noFill/>
          </a:ln>
        </p:spPr>
        <p:txBody>
          <a:bodyPr anchorCtr="0" anchor="t" bIns="45700" lIns="91425" spcFirstLastPara="1" rIns="91425" wrap="square" tIns="45700">
            <a:spAutoFit/>
          </a:bodyPr>
          <a:lstStyle/>
          <a:p>
            <a:pPr indent="-342882" lvl="0" marL="342882" marR="0" rtl="0" algn="l">
              <a:spcBef>
                <a:spcPts val="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Lack of economic and educational opportunities</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Inadequate housing</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Disinvestment</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Discrimination </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Social norms</a:t>
            </a:r>
            <a:endParaRPr/>
          </a:p>
          <a:p>
            <a:pPr indent="-342882" lvl="0" marL="342882" marR="0" rtl="0" algn="l">
              <a:spcBef>
                <a:spcPts val="1200"/>
              </a:spcBef>
              <a:spcAft>
                <a:spcPts val="0"/>
              </a:spcAft>
              <a:buClr>
                <a:srgbClr val="7030A0"/>
              </a:buClr>
              <a:buSzPts val="1800"/>
              <a:buFont typeface="Noto Sans Symbols"/>
              <a:buChar char="⮚"/>
            </a:pPr>
            <a:r>
              <a:rPr lang="en-US" sz="1800">
                <a:solidFill>
                  <a:schemeClr val="dk1"/>
                </a:solidFill>
                <a:latin typeface="Calibri"/>
                <a:ea typeface="Calibri"/>
                <a:cs typeface="Calibri"/>
                <a:sym typeface="Calibri"/>
              </a:rPr>
              <a:t>Laws and policy environment </a:t>
            </a:r>
            <a:endParaRPr/>
          </a:p>
          <a:p>
            <a:pPr indent="-228582" lvl="0" marL="342882" marR="0" rtl="0" algn="l">
              <a:spcBef>
                <a:spcPts val="1200"/>
              </a:spcBef>
              <a:spcAft>
                <a:spcPts val="0"/>
              </a:spcAft>
              <a:buClr>
                <a:srgbClr val="7030A0"/>
              </a:buClr>
              <a:buSzPts val="1800"/>
              <a:buFont typeface="Noto Sans Symbols"/>
              <a:buNone/>
            </a:pPr>
            <a:r>
              <a:t/>
            </a:r>
            <a:endParaRPr sz="1800">
              <a:solidFill>
                <a:schemeClr val="dk1"/>
              </a:solidFill>
              <a:latin typeface="Calibri"/>
              <a:ea typeface="Calibri"/>
              <a:cs typeface="Calibri"/>
              <a:sym typeface="Calibri"/>
            </a:endParaRPr>
          </a:p>
          <a:p>
            <a:pPr indent="-228582" lvl="0" marL="342882" marR="0" rtl="0" algn="l">
              <a:spcBef>
                <a:spcPts val="1200"/>
              </a:spcBef>
              <a:spcAft>
                <a:spcPts val="0"/>
              </a:spcAft>
              <a:buClr>
                <a:srgbClr val="7030A0"/>
              </a:buClr>
              <a:buSzPts val="1800"/>
              <a:buFont typeface="Noto Sans Symbols"/>
              <a:buNone/>
            </a:pPr>
            <a:r>
              <a:t/>
            </a:r>
            <a:endParaRPr sz="1800">
              <a:solidFill>
                <a:schemeClr val="dk1"/>
              </a:solidFill>
              <a:latin typeface="Calibri"/>
              <a:ea typeface="Calibri"/>
              <a:cs typeface="Calibri"/>
              <a:sym typeface="Calibri"/>
            </a:endParaRPr>
          </a:p>
          <a:p>
            <a:pPr indent="-228582" lvl="0" marL="342882" marR="0" rtl="0" algn="l">
              <a:spcBef>
                <a:spcPts val="1200"/>
              </a:spcBef>
              <a:spcAft>
                <a:spcPts val="0"/>
              </a:spcAft>
              <a:buClr>
                <a:srgbClr val="7030A0"/>
              </a:buClr>
              <a:buSzPts val="1800"/>
              <a:buFont typeface="Noto Sans Symbols"/>
              <a:buNone/>
            </a:pPr>
            <a:r>
              <a:t/>
            </a:r>
            <a:endParaRPr sz="1800">
              <a:solidFill>
                <a:schemeClr val="dk1"/>
              </a:solidFill>
              <a:latin typeface="Calibri"/>
              <a:ea typeface="Calibri"/>
              <a:cs typeface="Calibri"/>
              <a:sym typeface="Calibri"/>
            </a:endParaRPr>
          </a:p>
        </p:txBody>
      </p:sp>
      <p:sp>
        <p:nvSpPr>
          <p:cNvPr id="279" name="Google Shape;279;p19"/>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Substance Use Risk Factors – Socioecological Model</a:t>
            </a:r>
            <a:endParaRPr/>
          </a:p>
        </p:txBody>
      </p:sp>
      <p:sp>
        <p:nvSpPr>
          <p:cNvPr id="280" name="Google Shape;280;p19"/>
          <p:cNvSpPr/>
          <p:nvPr/>
        </p:nvSpPr>
        <p:spPr>
          <a:xfrm>
            <a:off x="501257" y="1222140"/>
            <a:ext cx="187102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cap="none">
                <a:solidFill>
                  <a:schemeClr val="dk1"/>
                </a:solidFill>
                <a:latin typeface="Calibri"/>
                <a:ea typeface="Calibri"/>
                <a:cs typeface="Calibri"/>
                <a:sym typeface="Calibri"/>
              </a:rPr>
              <a:t>Individual</a:t>
            </a:r>
            <a:endParaRPr/>
          </a:p>
        </p:txBody>
      </p:sp>
      <p:sp>
        <p:nvSpPr>
          <p:cNvPr id="281" name="Google Shape;281;p19"/>
          <p:cNvSpPr/>
          <p:nvPr/>
        </p:nvSpPr>
        <p:spPr>
          <a:xfrm>
            <a:off x="3458810" y="1222142"/>
            <a:ext cx="230364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cap="none">
                <a:solidFill>
                  <a:schemeClr val="dk1"/>
                </a:solidFill>
                <a:latin typeface="Calibri"/>
                <a:ea typeface="Calibri"/>
                <a:cs typeface="Calibri"/>
                <a:sym typeface="Calibri"/>
              </a:rPr>
              <a:t>Relationship</a:t>
            </a:r>
            <a:endParaRPr/>
          </a:p>
        </p:txBody>
      </p:sp>
      <p:sp>
        <p:nvSpPr>
          <p:cNvPr id="282" name="Google Shape;282;p19"/>
          <p:cNvSpPr/>
          <p:nvPr/>
        </p:nvSpPr>
        <p:spPr>
          <a:xfrm>
            <a:off x="6553200" y="1222141"/>
            <a:ext cx="2167581"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cap="none">
                <a:solidFill>
                  <a:schemeClr val="dk1"/>
                </a:solidFill>
                <a:latin typeface="Calibri"/>
                <a:ea typeface="Calibri"/>
                <a:cs typeface="Calibri"/>
                <a:sym typeface="Calibri"/>
              </a:rPr>
              <a:t>Community</a:t>
            </a:r>
            <a:endParaRPr/>
          </a:p>
        </p:txBody>
      </p:sp>
      <p:sp>
        <p:nvSpPr>
          <p:cNvPr id="283" name="Google Shape;283;p19"/>
          <p:cNvSpPr/>
          <p:nvPr/>
        </p:nvSpPr>
        <p:spPr>
          <a:xfrm>
            <a:off x="9807309" y="1222141"/>
            <a:ext cx="151791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cap="none">
                <a:solidFill>
                  <a:schemeClr val="dk1"/>
                </a:solidFill>
                <a:latin typeface="Calibri"/>
                <a:ea typeface="Calibri"/>
                <a:cs typeface="Calibri"/>
                <a:sym typeface="Calibri"/>
              </a:rPr>
              <a:t>Societal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Learning Objectives</a:t>
            </a:r>
            <a:endParaRPr/>
          </a:p>
        </p:txBody>
      </p:sp>
      <p:sp>
        <p:nvSpPr>
          <p:cNvPr id="113" name="Google Shape;113;p2"/>
          <p:cNvSpPr txBox="1"/>
          <p:nvPr>
            <p:ph idx="1" type="body"/>
          </p:nvPr>
        </p:nvSpPr>
        <p:spPr>
          <a:xfrm>
            <a:off x="838200" y="1096963"/>
            <a:ext cx="10515600" cy="5080000"/>
          </a:xfrm>
          <a:prstGeom prst="rect">
            <a:avLst/>
          </a:prstGeom>
          <a:noFill/>
          <a:ln>
            <a:noFill/>
          </a:ln>
        </p:spPr>
        <p:txBody>
          <a:bodyPr anchorCtr="0" anchor="t" bIns="45700" lIns="91425" spcFirstLastPara="1" rIns="91425" wrap="square" tIns="45700">
            <a:noAutofit/>
          </a:bodyPr>
          <a:lstStyle/>
          <a:p>
            <a:pPr indent="-228600" lvl="0" marL="228600" rtl="0" algn="l">
              <a:lnSpc>
                <a:spcPct val="107000"/>
              </a:lnSpc>
              <a:spcBef>
                <a:spcPts val="0"/>
              </a:spcBef>
              <a:spcAft>
                <a:spcPts val="0"/>
              </a:spcAft>
              <a:buClr>
                <a:srgbClr val="000000"/>
              </a:buClr>
              <a:buSzPts val="2800"/>
              <a:buChar char="•"/>
            </a:pPr>
            <a:r>
              <a:rPr lang="en-US"/>
              <a:t>Characterize the current landscape of substance use in the nation.</a:t>
            </a:r>
            <a:endParaRPr/>
          </a:p>
          <a:p>
            <a:pPr indent="-228600" lvl="0" marL="228600" rtl="0" algn="l">
              <a:lnSpc>
                <a:spcPct val="107000"/>
              </a:lnSpc>
              <a:spcBef>
                <a:spcPts val="0"/>
              </a:spcBef>
              <a:spcAft>
                <a:spcPts val="0"/>
              </a:spcAft>
              <a:buClr>
                <a:srgbClr val="000000"/>
              </a:buClr>
              <a:buSzPts val="2800"/>
              <a:buChar char="•"/>
            </a:pPr>
            <a:r>
              <a:rPr lang="en-US"/>
              <a:t>Describe the importance of prevention in the context of today's drug threats and its role within the continuum of care.</a:t>
            </a:r>
            <a:endParaRPr/>
          </a:p>
          <a:p>
            <a:pPr indent="-228600" lvl="0" marL="228600" rtl="0" algn="l">
              <a:lnSpc>
                <a:spcPct val="107000"/>
              </a:lnSpc>
              <a:spcBef>
                <a:spcPts val="0"/>
              </a:spcBef>
              <a:spcAft>
                <a:spcPts val="0"/>
              </a:spcAft>
              <a:buClr>
                <a:srgbClr val="000000"/>
              </a:buClr>
              <a:buSzPts val="2800"/>
              <a:buChar char="•"/>
            </a:pPr>
            <a:r>
              <a:rPr lang="en-US"/>
              <a:t>Examine how established and emerging prevention strategies can be utilized to address the ever-changing drug landscape. </a:t>
            </a:r>
            <a:endParaRPr/>
          </a:p>
          <a:p>
            <a:pPr indent="-228600" lvl="0" marL="228600" rtl="0" algn="l">
              <a:lnSpc>
                <a:spcPct val="107000"/>
              </a:lnSpc>
              <a:spcBef>
                <a:spcPts val="0"/>
              </a:spcBef>
              <a:spcAft>
                <a:spcPts val="0"/>
              </a:spcAft>
              <a:buClr>
                <a:srgbClr val="000000"/>
              </a:buClr>
              <a:buSzPts val="2800"/>
              <a:buChar char="•"/>
            </a:pPr>
            <a:r>
              <a:rPr lang="en-US"/>
              <a:t>Present a rationale for a comprehensive prevention strategy. </a:t>
            </a:r>
            <a:endParaRPr/>
          </a:p>
          <a:p>
            <a:pPr indent="-50800" lvl="0" marL="228600" rtl="0" algn="l">
              <a:lnSpc>
                <a:spcPct val="90000"/>
              </a:lnSpc>
              <a:spcBef>
                <a:spcPts val="1000"/>
              </a:spcBef>
              <a:spcAft>
                <a:spcPts val="0"/>
              </a:spcAft>
              <a:buClr>
                <a:srgbClr val="000000"/>
              </a:buClr>
              <a:buSzPts val="28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0"/>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sz="3200"/>
              <a:t>Moving Upstream to Get Ahead of Substance Use Challenges</a:t>
            </a:r>
            <a:endParaRPr/>
          </a:p>
        </p:txBody>
      </p:sp>
      <p:pic>
        <p:nvPicPr>
          <p:cNvPr descr="Diagram&#10;&#10;Description automatically generated" id="290" name="Google Shape;290;p20"/>
          <p:cNvPicPr preferRelativeResize="0"/>
          <p:nvPr/>
        </p:nvPicPr>
        <p:blipFill rotWithShape="1">
          <a:blip r:embed="rId3">
            <a:alphaModFix/>
          </a:blip>
          <a:srcRect b="0" l="0" r="0" t="0"/>
          <a:stretch/>
        </p:blipFill>
        <p:spPr>
          <a:xfrm>
            <a:off x="348490" y="1047404"/>
            <a:ext cx="3701769" cy="4067879"/>
          </a:xfrm>
          <a:prstGeom prst="rect">
            <a:avLst/>
          </a:prstGeom>
          <a:noFill/>
          <a:ln>
            <a:noFill/>
          </a:ln>
        </p:spPr>
      </p:pic>
      <p:grpSp>
        <p:nvGrpSpPr>
          <p:cNvPr id="291" name="Google Shape;291;p20"/>
          <p:cNvGrpSpPr/>
          <p:nvPr/>
        </p:nvGrpSpPr>
        <p:grpSpPr>
          <a:xfrm>
            <a:off x="439705" y="5480050"/>
            <a:ext cx="11374229" cy="1312411"/>
            <a:chOff x="5002" y="493326"/>
            <a:chExt cx="11374229" cy="1312411"/>
          </a:xfrm>
        </p:grpSpPr>
        <p:sp>
          <p:nvSpPr>
            <p:cNvPr id="292" name="Google Shape;292;p20"/>
            <p:cNvSpPr/>
            <p:nvPr/>
          </p:nvSpPr>
          <p:spPr>
            <a:xfrm>
              <a:off x="5002" y="493326"/>
              <a:ext cx="2187351" cy="1312411"/>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0"/>
            <p:cNvSpPr txBox="1"/>
            <p:nvPr/>
          </p:nvSpPr>
          <p:spPr>
            <a:xfrm>
              <a:off x="43441" y="531765"/>
              <a:ext cx="2110473" cy="1235533"/>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Individual</a:t>
              </a:r>
              <a:endParaRPr/>
            </a:p>
          </p:txBody>
        </p:sp>
        <p:sp>
          <p:nvSpPr>
            <p:cNvPr id="294" name="Google Shape;294;p20"/>
            <p:cNvSpPr/>
            <p:nvPr/>
          </p:nvSpPr>
          <p:spPr>
            <a:xfrm>
              <a:off x="2411089" y="878300"/>
              <a:ext cx="463718" cy="542463"/>
            </a:xfrm>
            <a:prstGeom prst="rightArrow">
              <a:avLst>
                <a:gd fmla="val 60000" name="adj1"/>
                <a:gd fmla="val 50000" name="adj2"/>
              </a:avLst>
            </a:pr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0"/>
            <p:cNvSpPr txBox="1"/>
            <p:nvPr/>
          </p:nvSpPr>
          <p:spPr>
            <a:xfrm>
              <a:off x="2411089" y="986793"/>
              <a:ext cx="324603" cy="32547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600"/>
                <a:buFont typeface="Calibri"/>
                <a:buNone/>
              </a:pPr>
              <a:r>
                <a:t/>
              </a:r>
              <a:endParaRPr sz="1600">
                <a:solidFill>
                  <a:schemeClr val="lt1"/>
                </a:solidFill>
                <a:latin typeface="Calibri"/>
                <a:ea typeface="Calibri"/>
                <a:cs typeface="Calibri"/>
                <a:sym typeface="Calibri"/>
              </a:endParaRPr>
            </a:p>
          </p:txBody>
        </p:sp>
        <p:sp>
          <p:nvSpPr>
            <p:cNvPr id="296" name="Google Shape;296;p20"/>
            <p:cNvSpPr/>
            <p:nvPr/>
          </p:nvSpPr>
          <p:spPr>
            <a:xfrm>
              <a:off x="3067295" y="493326"/>
              <a:ext cx="2187351" cy="1312411"/>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0"/>
            <p:cNvSpPr txBox="1"/>
            <p:nvPr/>
          </p:nvSpPr>
          <p:spPr>
            <a:xfrm>
              <a:off x="3105734" y="531765"/>
              <a:ext cx="2110473" cy="1235533"/>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Relationship</a:t>
              </a:r>
              <a:endParaRPr/>
            </a:p>
          </p:txBody>
        </p:sp>
        <p:sp>
          <p:nvSpPr>
            <p:cNvPr id="298" name="Google Shape;298;p20"/>
            <p:cNvSpPr/>
            <p:nvPr/>
          </p:nvSpPr>
          <p:spPr>
            <a:xfrm>
              <a:off x="5473382" y="878300"/>
              <a:ext cx="463718" cy="542463"/>
            </a:xfrm>
            <a:prstGeom prst="rightArrow">
              <a:avLst>
                <a:gd fmla="val 60000" name="adj1"/>
                <a:gd fmla="val 50000" name="adj2"/>
              </a:avLst>
            </a:pr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
            <p:cNvSpPr txBox="1"/>
            <p:nvPr/>
          </p:nvSpPr>
          <p:spPr>
            <a:xfrm>
              <a:off x="5473382" y="986793"/>
              <a:ext cx="324603" cy="32547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600"/>
                <a:buFont typeface="Calibri"/>
                <a:buNone/>
              </a:pPr>
              <a:r>
                <a:t/>
              </a:r>
              <a:endParaRPr sz="1600">
                <a:solidFill>
                  <a:schemeClr val="lt1"/>
                </a:solidFill>
                <a:latin typeface="Calibri"/>
                <a:ea typeface="Calibri"/>
                <a:cs typeface="Calibri"/>
                <a:sym typeface="Calibri"/>
              </a:endParaRPr>
            </a:p>
          </p:txBody>
        </p:sp>
        <p:sp>
          <p:nvSpPr>
            <p:cNvPr id="300" name="Google Shape;300;p20"/>
            <p:cNvSpPr/>
            <p:nvPr/>
          </p:nvSpPr>
          <p:spPr>
            <a:xfrm>
              <a:off x="6129587" y="493326"/>
              <a:ext cx="2187351" cy="1312411"/>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0"/>
            <p:cNvSpPr txBox="1"/>
            <p:nvPr/>
          </p:nvSpPr>
          <p:spPr>
            <a:xfrm>
              <a:off x="6168026" y="531765"/>
              <a:ext cx="2110473" cy="1235533"/>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School/Community</a:t>
              </a:r>
              <a:endParaRPr/>
            </a:p>
          </p:txBody>
        </p:sp>
        <p:sp>
          <p:nvSpPr>
            <p:cNvPr id="302" name="Google Shape;302;p20"/>
            <p:cNvSpPr/>
            <p:nvPr/>
          </p:nvSpPr>
          <p:spPr>
            <a:xfrm>
              <a:off x="8535674" y="878300"/>
              <a:ext cx="463718" cy="542463"/>
            </a:xfrm>
            <a:prstGeom prst="rightArrow">
              <a:avLst>
                <a:gd fmla="val 60000" name="adj1"/>
                <a:gd fmla="val 50000" name="adj2"/>
              </a:avLst>
            </a:pr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0"/>
            <p:cNvSpPr txBox="1"/>
            <p:nvPr/>
          </p:nvSpPr>
          <p:spPr>
            <a:xfrm>
              <a:off x="8535674" y="986793"/>
              <a:ext cx="324603" cy="32547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600"/>
                <a:buFont typeface="Calibri"/>
                <a:buNone/>
              </a:pPr>
              <a:r>
                <a:t/>
              </a:r>
              <a:endParaRPr sz="1600">
                <a:solidFill>
                  <a:schemeClr val="lt1"/>
                </a:solidFill>
                <a:latin typeface="Calibri"/>
                <a:ea typeface="Calibri"/>
                <a:cs typeface="Calibri"/>
                <a:sym typeface="Calibri"/>
              </a:endParaRPr>
            </a:p>
          </p:txBody>
        </p:sp>
        <p:sp>
          <p:nvSpPr>
            <p:cNvPr id="304" name="Google Shape;304;p20"/>
            <p:cNvSpPr/>
            <p:nvPr/>
          </p:nvSpPr>
          <p:spPr>
            <a:xfrm>
              <a:off x="9191880" y="493326"/>
              <a:ext cx="2187351" cy="1312411"/>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0"/>
            <p:cNvSpPr txBox="1"/>
            <p:nvPr/>
          </p:nvSpPr>
          <p:spPr>
            <a:xfrm>
              <a:off x="9230319" y="531765"/>
              <a:ext cx="2110473" cy="1235533"/>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Society</a:t>
              </a:r>
              <a:endParaRPr/>
            </a:p>
          </p:txBody>
        </p:sp>
      </p:grpSp>
      <p:sp>
        <p:nvSpPr>
          <p:cNvPr id="306" name="Google Shape;306;p20"/>
          <p:cNvSpPr/>
          <p:nvPr/>
        </p:nvSpPr>
        <p:spPr>
          <a:xfrm>
            <a:off x="4050259" y="4961111"/>
            <a:ext cx="4153124" cy="615553"/>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lang="en-US" sz="3200">
                <a:solidFill>
                  <a:schemeClr val="accent1"/>
                </a:solidFill>
                <a:latin typeface="Calibri"/>
                <a:ea typeface="Calibri"/>
                <a:cs typeface="Calibri"/>
                <a:sym typeface="Calibri"/>
              </a:rPr>
              <a:t>Social-Ecological Model</a:t>
            </a:r>
            <a:endParaRPr/>
          </a:p>
        </p:txBody>
      </p:sp>
      <p:pic>
        <p:nvPicPr>
          <p:cNvPr descr="A picture containing graphical user interface&#10;&#10;Description automatically generated" id="307" name="Google Shape;307;p20"/>
          <p:cNvPicPr preferRelativeResize="0"/>
          <p:nvPr/>
        </p:nvPicPr>
        <p:blipFill rotWithShape="1">
          <a:blip r:embed="rId4">
            <a:alphaModFix/>
          </a:blip>
          <a:srcRect b="0" l="0" r="0" t="0"/>
          <a:stretch/>
        </p:blipFill>
        <p:spPr>
          <a:xfrm>
            <a:off x="6147311" y="1244368"/>
            <a:ext cx="5653220" cy="3974592"/>
          </a:xfrm>
          <a:prstGeom prst="rect">
            <a:avLst/>
          </a:prstGeom>
          <a:noFill/>
          <a:ln>
            <a:noFill/>
          </a:ln>
        </p:spPr>
      </p:pic>
      <p:sp>
        <p:nvSpPr>
          <p:cNvPr id="308" name="Google Shape;308;p20"/>
          <p:cNvSpPr/>
          <p:nvPr/>
        </p:nvSpPr>
        <p:spPr>
          <a:xfrm>
            <a:off x="6019047" y="752530"/>
            <a:ext cx="6031523" cy="656655"/>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b="1" lang="en-US" sz="3466">
                <a:solidFill>
                  <a:schemeClr val="dk2"/>
                </a:solidFill>
                <a:latin typeface="Calibri"/>
                <a:ea typeface="Calibri"/>
                <a:cs typeface="Calibri"/>
                <a:sym typeface="Calibri"/>
              </a:rPr>
              <a:t>Adverse Childhood Experiences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1"/>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ACEs and Risk for Substance Use</a:t>
            </a:r>
            <a:endParaRPr/>
          </a:p>
        </p:txBody>
      </p:sp>
      <p:sp>
        <p:nvSpPr>
          <p:cNvPr id="315" name="Google Shape;315;p21"/>
          <p:cNvSpPr txBox="1"/>
          <p:nvPr/>
        </p:nvSpPr>
        <p:spPr>
          <a:xfrm>
            <a:off x="8915402" y="2057400"/>
            <a:ext cx="3104919" cy="32778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Research shows ACEs increase risk for:</a:t>
            </a:r>
            <a:endParaRPr/>
          </a:p>
          <a:p>
            <a:pPr indent="-380972" lvl="4" marL="380972" marR="0" rtl="0" algn="l">
              <a:spcBef>
                <a:spcPts val="1800"/>
              </a:spcBef>
              <a:spcAft>
                <a:spcPts val="0"/>
              </a:spcAft>
              <a:buClr>
                <a:schemeClr val="dk1"/>
              </a:buClr>
              <a:buSzPts val="1800"/>
              <a:buFont typeface="Arial"/>
              <a:buChar char="•"/>
            </a:pPr>
            <a:r>
              <a:rPr b="1" i="0" lang="en-US" sz="1800" u="none" cap="none" strike="noStrike">
                <a:solidFill>
                  <a:schemeClr val="dk1"/>
                </a:solidFill>
                <a:latin typeface="Calibri"/>
                <a:ea typeface="Calibri"/>
                <a:cs typeface="Calibri"/>
                <a:sym typeface="Calibri"/>
              </a:rPr>
              <a:t>Rx opioid misuse, illicit opioid use, opioid use disorder, opioid injection </a:t>
            </a:r>
            <a:endParaRPr/>
          </a:p>
          <a:p>
            <a:pPr indent="-380972" lvl="4" marL="380972" marR="0" rtl="0" algn="l">
              <a:spcBef>
                <a:spcPts val="1800"/>
              </a:spcBef>
              <a:spcAft>
                <a:spcPts val="0"/>
              </a:spcAft>
              <a:buClr>
                <a:schemeClr val="dk1"/>
              </a:buClr>
              <a:buSzPts val="1800"/>
              <a:buFont typeface="Arial"/>
              <a:buChar char="•"/>
            </a:pPr>
            <a:r>
              <a:rPr b="1" i="0" lang="en-US" sz="1800" u="none" cap="none" strike="noStrike">
                <a:solidFill>
                  <a:schemeClr val="dk1"/>
                </a:solidFill>
                <a:latin typeface="Calibri"/>
                <a:ea typeface="Calibri"/>
                <a:cs typeface="Calibri"/>
                <a:sym typeface="Calibri"/>
              </a:rPr>
              <a:t>Cocaine and amphetamine use and use disorder</a:t>
            </a:r>
            <a:endParaRPr/>
          </a:p>
          <a:p>
            <a:pPr indent="-380972" lvl="4" marL="380972" marR="0" rtl="0" algn="l">
              <a:spcBef>
                <a:spcPts val="1800"/>
              </a:spcBef>
              <a:spcAft>
                <a:spcPts val="0"/>
              </a:spcAft>
              <a:buClr>
                <a:schemeClr val="dk1"/>
              </a:buClr>
              <a:buSzPts val="1800"/>
              <a:buFont typeface="Arial"/>
              <a:buChar char="•"/>
            </a:pPr>
            <a:r>
              <a:rPr b="1" i="0" lang="en-US" sz="1800" u="none" cap="none" strike="noStrike">
                <a:solidFill>
                  <a:schemeClr val="dk1"/>
                </a:solidFill>
                <a:latin typeface="Calibri"/>
                <a:ea typeface="Calibri"/>
                <a:cs typeface="Calibri"/>
                <a:sym typeface="Calibri"/>
              </a:rPr>
              <a:t>Earlier age of initiation of substances</a:t>
            </a:r>
            <a:endParaRPr/>
          </a:p>
        </p:txBody>
      </p:sp>
      <p:graphicFrame>
        <p:nvGraphicFramePr>
          <p:cNvPr id="316" name="Google Shape;316;p21"/>
          <p:cNvGraphicFramePr/>
          <p:nvPr/>
        </p:nvGraphicFramePr>
        <p:xfrm>
          <a:off x="123146" y="1388684"/>
          <a:ext cx="8944655" cy="4903283"/>
        </p:xfrm>
        <a:graphic>
          <a:graphicData uri="http://schemas.openxmlformats.org/drawingml/2006/chart">
            <c:chart r:id="rId3"/>
          </a:graphicData>
        </a:graphic>
      </p:graphicFrame>
      <p:sp>
        <p:nvSpPr>
          <p:cNvPr id="317" name="Google Shape;317;p21"/>
          <p:cNvSpPr/>
          <p:nvPr/>
        </p:nvSpPr>
        <p:spPr>
          <a:xfrm>
            <a:off x="1752600" y="1066800"/>
            <a:ext cx="60960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Number of Categories of ACEs</a:t>
            </a:r>
            <a:endParaRPr/>
          </a:p>
        </p:txBody>
      </p:sp>
      <p:sp>
        <p:nvSpPr>
          <p:cNvPr id="318" name="Google Shape;318;p21"/>
          <p:cNvSpPr txBox="1"/>
          <p:nvPr/>
        </p:nvSpPr>
        <p:spPr>
          <a:xfrm>
            <a:off x="304800" y="6537649"/>
            <a:ext cx="12056533"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rgbClr val="7F7F7F"/>
                </a:solidFill>
                <a:latin typeface="Calibri"/>
                <a:ea typeface="Calibri"/>
                <a:cs typeface="Calibri"/>
                <a:sym typeface="Calibri"/>
              </a:rPr>
              <a:t>Source: Felitti, Vincent J., et al. </a:t>
            </a:r>
            <a:r>
              <a:rPr i="1" lang="en-US" sz="800">
                <a:solidFill>
                  <a:srgbClr val="7F7F7F"/>
                </a:solidFill>
                <a:latin typeface="Calibri"/>
                <a:ea typeface="Calibri"/>
                <a:cs typeface="Calibri"/>
                <a:sym typeface="Calibri"/>
              </a:rPr>
              <a:t>American journal of preventive medicine</a:t>
            </a:r>
            <a:r>
              <a:rPr lang="en-US" sz="800">
                <a:solidFill>
                  <a:srgbClr val="7F7F7F"/>
                </a:solidFill>
                <a:latin typeface="Calibri"/>
                <a:ea typeface="Calibri"/>
                <a:cs typeface="Calibri"/>
                <a:sym typeface="Calibri"/>
              </a:rPr>
              <a:t> 14.4 (1998): 245-258.</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2"/>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sz="3600">
                <a:latin typeface="Open Sans SemiBold"/>
                <a:ea typeface="Open Sans SemiBold"/>
                <a:cs typeface="Open Sans SemiBold"/>
                <a:sym typeface="Open Sans SemiBold"/>
              </a:rPr>
              <a:t>ACEs and Poor Mental Health</a:t>
            </a:r>
            <a:endParaRPr/>
          </a:p>
        </p:txBody>
      </p:sp>
      <p:sp>
        <p:nvSpPr>
          <p:cNvPr id="325" name="Google Shape;325;p22"/>
          <p:cNvSpPr txBox="1"/>
          <p:nvPr/>
        </p:nvSpPr>
        <p:spPr>
          <a:xfrm>
            <a:off x="381000" y="6613799"/>
            <a:ext cx="12056533"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Source: Anderson et al., MMWR, 2022</a:t>
            </a:r>
            <a:endParaRPr/>
          </a:p>
        </p:txBody>
      </p:sp>
      <p:graphicFrame>
        <p:nvGraphicFramePr>
          <p:cNvPr id="326" name="Google Shape;326;p22"/>
          <p:cNvGraphicFramePr/>
          <p:nvPr/>
        </p:nvGraphicFramePr>
        <p:xfrm>
          <a:off x="533400" y="990600"/>
          <a:ext cx="10134600" cy="5408944"/>
        </p:xfrm>
        <a:graphic>
          <a:graphicData uri="http://schemas.openxmlformats.org/drawingml/2006/chart">
            <c:chart r:id="rId3"/>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3"/>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Social Determinants of Health and Substance Use</a:t>
            </a:r>
            <a:endParaRPr/>
          </a:p>
        </p:txBody>
      </p:sp>
      <p:sp>
        <p:nvSpPr>
          <p:cNvPr id="332" name="Google Shape;332;p23"/>
          <p:cNvSpPr txBox="1"/>
          <p:nvPr>
            <p:ph idx="1" type="body"/>
          </p:nvPr>
        </p:nvSpPr>
        <p:spPr>
          <a:xfrm>
            <a:off x="289932" y="1096963"/>
            <a:ext cx="11063868" cy="50800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0000"/>
              </a:buClr>
              <a:buSzPts val="2000"/>
              <a:buChar char="•"/>
            </a:pPr>
            <a:r>
              <a:rPr lang="en-US" sz="2000">
                <a:latin typeface="Calibri"/>
                <a:ea typeface="Calibri"/>
                <a:cs typeface="Calibri"/>
                <a:sym typeface="Calibri"/>
              </a:rPr>
              <a:t>SDOHs have been directly associated with an increased risk of substance use and others are associated with increased rates of stress and anxiety, which can increase the likelihood of substance use</a:t>
            </a:r>
            <a:endParaRPr/>
          </a:p>
          <a:p>
            <a:pPr indent="-101600" lvl="0" marL="228600" rtl="0" algn="l">
              <a:lnSpc>
                <a:spcPct val="90000"/>
              </a:lnSpc>
              <a:spcBef>
                <a:spcPts val="1000"/>
              </a:spcBef>
              <a:spcAft>
                <a:spcPts val="0"/>
              </a:spcAft>
              <a:buClr>
                <a:srgbClr val="000000"/>
              </a:buClr>
              <a:buSzPts val="2000"/>
              <a:buNone/>
            </a:pPr>
            <a:r>
              <a:t/>
            </a:r>
            <a:endParaRPr sz="2000">
              <a:latin typeface="Calibri"/>
              <a:ea typeface="Calibri"/>
              <a:cs typeface="Calibri"/>
              <a:sym typeface="Calibri"/>
            </a:endParaRPr>
          </a:p>
        </p:txBody>
      </p:sp>
      <p:pic>
        <p:nvPicPr>
          <p:cNvPr id="333" name="Google Shape;333;p23"/>
          <p:cNvPicPr preferRelativeResize="0"/>
          <p:nvPr/>
        </p:nvPicPr>
        <p:blipFill rotWithShape="1">
          <a:blip r:embed="rId3">
            <a:alphaModFix/>
          </a:blip>
          <a:srcRect b="0" l="0" r="0" t="0"/>
          <a:stretch/>
        </p:blipFill>
        <p:spPr>
          <a:xfrm>
            <a:off x="471140" y="3022920"/>
            <a:ext cx="7393258" cy="3722753"/>
          </a:xfrm>
          <a:prstGeom prst="rect">
            <a:avLst/>
          </a:prstGeom>
          <a:noFill/>
          <a:ln>
            <a:noFill/>
          </a:ln>
        </p:spPr>
      </p:pic>
      <p:sp>
        <p:nvSpPr>
          <p:cNvPr id="334" name="Google Shape;334;p23"/>
          <p:cNvSpPr txBox="1"/>
          <p:nvPr/>
        </p:nvSpPr>
        <p:spPr>
          <a:xfrm>
            <a:off x="7965687" y="2732985"/>
            <a:ext cx="4122235" cy="347787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200"/>
              <a:buFont typeface="Arial"/>
              <a:buChar char="•"/>
            </a:pPr>
            <a:r>
              <a:rPr b="0" i="0" lang="en-US" sz="2200" u="none" strike="noStrike">
                <a:solidFill>
                  <a:schemeClr val="dk1"/>
                </a:solidFill>
                <a:latin typeface="Calibri"/>
                <a:ea typeface="Calibri"/>
                <a:cs typeface="Calibri"/>
                <a:sym typeface="Calibri"/>
              </a:rPr>
              <a:t>Greater community-level social vulnerability, violent crime, per capita income, access to health care, and access to the Internet were all associated with increased risk for drug overdose </a:t>
            </a:r>
            <a:endParaRPr/>
          </a:p>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Having a lower housing vacancy rate </a:t>
            </a:r>
            <a:r>
              <a:rPr b="0" i="0" lang="en-US" sz="2200" u="none" strike="noStrike">
                <a:solidFill>
                  <a:schemeClr val="dk1"/>
                </a:solidFill>
                <a:latin typeface="Calibri"/>
                <a:ea typeface="Calibri"/>
                <a:cs typeface="Calibri"/>
                <a:sym typeface="Calibri"/>
              </a:rPr>
              <a:t>was associated with lower risk for drug overdose </a:t>
            </a:r>
            <a:endParaRPr sz="2200">
              <a:solidFill>
                <a:schemeClr val="dk1"/>
              </a:solidFill>
              <a:latin typeface="Calibri"/>
              <a:ea typeface="Calibri"/>
              <a:cs typeface="Calibri"/>
              <a:sym typeface="Calibri"/>
            </a:endParaRPr>
          </a:p>
        </p:txBody>
      </p:sp>
      <p:pic>
        <p:nvPicPr>
          <p:cNvPr id="335" name="Google Shape;335;p23"/>
          <p:cNvPicPr preferRelativeResize="0"/>
          <p:nvPr/>
        </p:nvPicPr>
        <p:blipFill rotWithShape="1">
          <a:blip r:embed="rId4">
            <a:alphaModFix/>
          </a:blip>
          <a:srcRect b="0" l="0" r="0" t="0"/>
          <a:stretch/>
        </p:blipFill>
        <p:spPr>
          <a:xfrm>
            <a:off x="471140" y="1918009"/>
            <a:ext cx="5075681" cy="10225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4"/>
          <p:cNvSpPr/>
          <p:nvPr/>
        </p:nvSpPr>
        <p:spPr>
          <a:xfrm>
            <a:off x="7374835" y="5910943"/>
            <a:ext cx="2206487" cy="239171"/>
          </a:xfrm>
          <a:prstGeom prst="rect">
            <a:avLst/>
          </a:prstGeom>
          <a:solidFill>
            <a:srgbClr val="C0FEFF"/>
          </a:solidFill>
          <a:ln cap="flat" cmpd="sng" w="12700">
            <a:solidFill>
              <a:srgbClr val="264159"/>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24"/>
          <p:cNvSpPr txBox="1"/>
          <p:nvPr/>
        </p:nvSpPr>
        <p:spPr>
          <a:xfrm>
            <a:off x="1148969" y="0"/>
            <a:ext cx="1104303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Calibri"/>
                <a:ea typeface="Calibri"/>
                <a:cs typeface="Calibri"/>
                <a:sym typeface="Calibri"/>
              </a:rPr>
              <a:t>Neurodevelopment: Overlap in Trajectories</a:t>
            </a:r>
            <a:endParaRPr/>
          </a:p>
        </p:txBody>
      </p:sp>
      <p:pic>
        <p:nvPicPr>
          <p:cNvPr id="342" name="Google Shape;342;p24"/>
          <p:cNvPicPr preferRelativeResize="0"/>
          <p:nvPr/>
        </p:nvPicPr>
        <p:blipFill rotWithShape="1">
          <a:blip r:embed="rId3">
            <a:alphaModFix/>
          </a:blip>
          <a:srcRect b="0" l="0" r="0" t="0"/>
          <a:stretch/>
        </p:blipFill>
        <p:spPr>
          <a:xfrm>
            <a:off x="436319" y="1049797"/>
            <a:ext cx="9145003" cy="5441457"/>
          </a:xfrm>
          <a:prstGeom prst="rect">
            <a:avLst/>
          </a:prstGeom>
          <a:noFill/>
          <a:ln>
            <a:noFill/>
          </a:ln>
        </p:spPr>
      </p:pic>
      <p:sp>
        <p:nvSpPr>
          <p:cNvPr id="343" name="Google Shape;343;p24"/>
          <p:cNvSpPr txBox="1"/>
          <p:nvPr/>
        </p:nvSpPr>
        <p:spPr>
          <a:xfrm>
            <a:off x="2433387" y="6564787"/>
            <a:ext cx="914500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Bethlehem RAI et al., (2022) </a:t>
            </a:r>
            <a:r>
              <a:rPr lang="en-US" sz="1400" u="sng">
                <a:solidFill>
                  <a:srgbClr val="0563C1"/>
                </a:solidFill>
                <a:latin typeface="Calibri"/>
                <a:ea typeface="Calibri"/>
                <a:cs typeface="Calibri"/>
                <a:sym typeface="Calibri"/>
                <a:hlinkClick r:id="rId4">
                  <a:extLst>
                    <a:ext uri="{A12FA001-AC4F-418D-AE19-62706E023703}">
                      <ahyp:hlinkClr val="tx"/>
                    </a:ext>
                  </a:extLst>
                </a:hlinkClick>
              </a:rPr>
              <a:t>Brain charts for the human lifespan.</a:t>
            </a:r>
            <a:r>
              <a:rPr lang="en-US" sz="1400">
                <a:solidFill>
                  <a:schemeClr val="dk1"/>
                </a:solidFill>
                <a:latin typeface="Calibri"/>
                <a:ea typeface="Calibri"/>
                <a:cs typeface="Calibri"/>
                <a:sym typeface="Calibri"/>
              </a:rPr>
              <a:t> Nature. 604(7906):525-533. </a:t>
            </a:r>
            <a:endParaRPr/>
          </a:p>
        </p:txBody>
      </p:sp>
      <p:sp>
        <p:nvSpPr>
          <p:cNvPr id="344" name="Google Shape;344;p24"/>
          <p:cNvSpPr/>
          <p:nvPr/>
        </p:nvSpPr>
        <p:spPr>
          <a:xfrm>
            <a:off x="7772398" y="5910942"/>
            <a:ext cx="1093304" cy="239171"/>
          </a:xfrm>
          <a:prstGeom prst="rect">
            <a:avLst/>
          </a:prstGeom>
          <a:solidFill>
            <a:srgbClr val="5AD7FF"/>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1F3864"/>
                </a:solidFill>
                <a:latin typeface="Calibri"/>
                <a:ea typeface="Calibri"/>
                <a:cs typeface="Calibri"/>
                <a:sym typeface="Calibri"/>
              </a:rPr>
              <a:t>SUD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5"/>
          <p:cNvSpPr txBox="1"/>
          <p:nvPr>
            <p:ph type="ctrTitle"/>
          </p:nvPr>
        </p:nvSpPr>
        <p:spPr>
          <a:xfrm>
            <a:off x="1524003" y="1122361"/>
            <a:ext cx="9144000" cy="2387598"/>
          </a:xfrm>
          <a:prstGeom prst="rect">
            <a:avLst/>
          </a:prstGeom>
          <a:noFill/>
          <a:ln>
            <a:noFill/>
          </a:ln>
        </p:spPr>
        <p:txBody>
          <a:bodyPr anchorCtr="1" anchor="b" bIns="45700" lIns="91425" spcFirstLastPara="1" rIns="91425" wrap="square" tIns="45700">
            <a:noAutofit/>
          </a:bodyPr>
          <a:lstStyle/>
          <a:p>
            <a:pPr indent="0" lvl="0" marL="0" rtl="0" algn="ctr">
              <a:spcBef>
                <a:spcPts val="0"/>
              </a:spcBef>
              <a:spcAft>
                <a:spcPts val="0"/>
              </a:spcAft>
              <a:buNone/>
            </a:pPr>
            <a:r>
              <a:rPr lang="en-US">
                <a:solidFill>
                  <a:schemeClr val="dk1"/>
                </a:solidFill>
              </a:rPr>
              <a:t>Prevention Policies, Programs, &amp; Practices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6"/>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Individual-Level Strategies </a:t>
            </a:r>
            <a:endParaRPr/>
          </a:p>
        </p:txBody>
      </p:sp>
      <p:sp>
        <p:nvSpPr>
          <p:cNvPr id="355" name="Google Shape;355;p26"/>
          <p:cNvSpPr/>
          <p:nvPr/>
        </p:nvSpPr>
        <p:spPr>
          <a:xfrm>
            <a:off x="168814" y="1106659"/>
            <a:ext cx="11816861" cy="4970584"/>
          </a:xfrm>
          <a:prstGeom prst="rect">
            <a:avLst/>
          </a:prstGeom>
          <a:solidFill>
            <a:srgbClr val="F2F2F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26"/>
          <p:cNvSpPr/>
          <p:nvPr/>
        </p:nvSpPr>
        <p:spPr>
          <a:xfrm>
            <a:off x="6096001" y="1237957"/>
            <a:ext cx="5702105" cy="4682195"/>
          </a:xfrm>
          <a:prstGeom prst="flowChartProcess">
            <a:avLst/>
          </a:prstGeom>
          <a:solidFill>
            <a:schemeClr val="dk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Prevention Strategies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Life-skills development</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Problem solving skills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Conflict resolution</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Strengthening resiliency and self-efficacy</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Treatment for health and behavioral health conditions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Empowerment opportunities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Exposing youth to positive adult role models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Raising awareness about risks associated with substance use</a:t>
            </a:r>
            <a:endParaRPr/>
          </a:p>
          <a:p>
            <a:pPr indent="-266690" lvl="0" marL="380990" marR="0" rtl="0" algn="ctr">
              <a:spcBef>
                <a:spcPts val="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p:txBody>
      </p:sp>
      <p:sp>
        <p:nvSpPr>
          <p:cNvPr id="357" name="Google Shape;357;p26"/>
          <p:cNvSpPr/>
          <p:nvPr/>
        </p:nvSpPr>
        <p:spPr>
          <a:xfrm>
            <a:off x="337625" y="1237956"/>
            <a:ext cx="5702104" cy="4682195"/>
          </a:xfrm>
          <a:prstGeom prst="homePlate">
            <a:avLst>
              <a:gd fmla="val 50000" name="adj"/>
            </a:avLst>
          </a:prstGeom>
          <a:solidFill>
            <a:schemeClr val="accent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Risk Factors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Genetic factors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Initiating substance use early</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Low risk perception of use</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Peers who use substances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Perception that use of substances among peers is high</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Early and persistent problem behavior</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Mental health challenges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graphicFrame>
        <p:nvGraphicFramePr>
          <p:cNvPr id="363" name="Google Shape;363;p27"/>
          <p:cNvGraphicFramePr/>
          <p:nvPr/>
        </p:nvGraphicFramePr>
        <p:xfrm>
          <a:off x="106952" y="1368176"/>
          <a:ext cx="8908713" cy="5297424"/>
        </p:xfrm>
        <a:graphic>
          <a:graphicData uri="http://schemas.openxmlformats.org/drawingml/2006/chart">
            <c:chart r:id="rId3"/>
          </a:graphicData>
        </a:graphic>
      </p:graphicFrame>
      <p:sp>
        <p:nvSpPr>
          <p:cNvPr id="364" name="Google Shape;364;p27"/>
          <p:cNvSpPr txBox="1"/>
          <p:nvPr/>
        </p:nvSpPr>
        <p:spPr>
          <a:xfrm>
            <a:off x="9015665" y="1981873"/>
            <a:ext cx="3069391" cy="3252878"/>
          </a:xfrm>
          <a:prstGeom prst="rect">
            <a:avLst/>
          </a:prstGeom>
          <a:noFill/>
          <a:ln>
            <a:noFill/>
          </a:ln>
        </p:spPr>
        <p:txBody>
          <a:bodyPr anchorCtr="0" anchor="t" bIns="45700" lIns="91425" spcFirstLastPara="1" rIns="91425" wrap="square" tIns="45700">
            <a:spAutoFit/>
          </a:bodyPr>
          <a:lstStyle/>
          <a:p>
            <a:pPr indent="-380972" lvl="0" marL="380972" marR="0" rtl="0" algn="l">
              <a:spcBef>
                <a:spcPts val="0"/>
              </a:spcBef>
              <a:spcAft>
                <a:spcPts val="0"/>
              </a:spcAft>
              <a:buClr>
                <a:schemeClr val="dk1"/>
              </a:buClr>
              <a:buSzPts val="1867"/>
              <a:buFont typeface="Arial"/>
              <a:buChar char="•"/>
            </a:pPr>
            <a:r>
              <a:rPr lang="en-US" sz="1867">
                <a:solidFill>
                  <a:schemeClr val="dk1"/>
                </a:solidFill>
                <a:latin typeface="Calibri"/>
                <a:ea typeface="Calibri"/>
                <a:cs typeface="Calibri"/>
                <a:sym typeface="Calibri"/>
              </a:rPr>
              <a:t>28 public school districts randomized to intervention or control</a:t>
            </a:r>
            <a:endParaRPr/>
          </a:p>
          <a:p>
            <a:pPr indent="-380972" lvl="0" marL="380972" marR="0" rtl="0" algn="l">
              <a:spcBef>
                <a:spcPts val="0"/>
              </a:spcBef>
              <a:spcAft>
                <a:spcPts val="0"/>
              </a:spcAft>
              <a:buClr>
                <a:schemeClr val="dk1"/>
              </a:buClr>
              <a:buSzPts val="1867"/>
              <a:buFont typeface="Arial"/>
              <a:buChar char="•"/>
            </a:pPr>
            <a:r>
              <a:rPr lang="en-US" sz="1867">
                <a:solidFill>
                  <a:schemeClr val="dk1"/>
                </a:solidFill>
                <a:latin typeface="Calibri"/>
                <a:ea typeface="Calibri"/>
                <a:cs typeface="Calibri"/>
                <a:sym typeface="Calibri"/>
              </a:rPr>
              <a:t>Family focused intervention in 6</a:t>
            </a:r>
            <a:r>
              <a:rPr baseline="30000" lang="en-US" sz="1867">
                <a:solidFill>
                  <a:schemeClr val="dk1"/>
                </a:solidFill>
                <a:latin typeface="Calibri"/>
                <a:ea typeface="Calibri"/>
                <a:cs typeface="Calibri"/>
                <a:sym typeface="Calibri"/>
              </a:rPr>
              <a:t>th</a:t>
            </a:r>
            <a:r>
              <a:rPr lang="en-US" sz="1867">
                <a:solidFill>
                  <a:schemeClr val="dk1"/>
                </a:solidFill>
                <a:latin typeface="Calibri"/>
                <a:ea typeface="Calibri"/>
                <a:cs typeface="Calibri"/>
                <a:sym typeface="Calibri"/>
              </a:rPr>
              <a:t> grade (SFP 10-14)</a:t>
            </a:r>
            <a:endParaRPr/>
          </a:p>
          <a:p>
            <a:pPr indent="-380972" lvl="0" marL="380972" marR="0" rtl="0" algn="l">
              <a:spcBef>
                <a:spcPts val="0"/>
              </a:spcBef>
              <a:spcAft>
                <a:spcPts val="0"/>
              </a:spcAft>
              <a:buClr>
                <a:schemeClr val="dk1"/>
              </a:buClr>
              <a:buSzPts val="1867"/>
              <a:buFont typeface="Arial"/>
              <a:buChar char="•"/>
            </a:pPr>
            <a:r>
              <a:rPr lang="en-US" sz="1867">
                <a:solidFill>
                  <a:schemeClr val="dk1"/>
                </a:solidFill>
                <a:latin typeface="Calibri"/>
                <a:ea typeface="Calibri"/>
                <a:cs typeface="Calibri"/>
                <a:sym typeface="Calibri"/>
              </a:rPr>
              <a:t>School-based intervention in 7</a:t>
            </a:r>
            <a:r>
              <a:rPr baseline="30000" lang="en-US" sz="1867">
                <a:solidFill>
                  <a:schemeClr val="dk1"/>
                </a:solidFill>
                <a:latin typeface="Calibri"/>
                <a:ea typeface="Calibri"/>
                <a:cs typeface="Calibri"/>
                <a:sym typeface="Calibri"/>
              </a:rPr>
              <a:t>th</a:t>
            </a:r>
            <a:r>
              <a:rPr lang="en-US" sz="1867">
                <a:solidFill>
                  <a:schemeClr val="dk1"/>
                </a:solidFill>
                <a:latin typeface="Calibri"/>
                <a:ea typeface="Calibri"/>
                <a:cs typeface="Calibri"/>
                <a:sym typeface="Calibri"/>
              </a:rPr>
              <a:t> grade (Life Skills Training)</a:t>
            </a:r>
            <a:endParaRPr/>
          </a:p>
          <a:p>
            <a:pPr indent="-380972" lvl="0" marL="380972" marR="0" rtl="0" algn="l">
              <a:spcBef>
                <a:spcPts val="0"/>
              </a:spcBef>
              <a:spcAft>
                <a:spcPts val="0"/>
              </a:spcAft>
              <a:buClr>
                <a:schemeClr val="dk1"/>
              </a:buClr>
              <a:buSzPts val="1867"/>
              <a:buFont typeface="Arial"/>
              <a:buChar char="•"/>
            </a:pPr>
            <a:r>
              <a:rPr lang="en-US" sz="1867">
                <a:solidFill>
                  <a:schemeClr val="dk1"/>
                </a:solidFill>
                <a:latin typeface="Calibri"/>
                <a:ea typeface="Calibri"/>
                <a:cs typeface="Calibri"/>
                <a:sym typeface="Calibri"/>
              </a:rPr>
              <a:t>Examined changes in outcomes at age 19</a:t>
            </a:r>
            <a:endParaRPr/>
          </a:p>
        </p:txBody>
      </p:sp>
      <p:sp>
        <p:nvSpPr>
          <p:cNvPr id="365" name="Google Shape;365;p27"/>
          <p:cNvSpPr txBox="1"/>
          <p:nvPr/>
        </p:nvSpPr>
        <p:spPr>
          <a:xfrm>
            <a:off x="290754" y="6586467"/>
            <a:ext cx="12085052" cy="15826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1000">
                <a:solidFill>
                  <a:srgbClr val="001132"/>
                </a:solidFill>
                <a:latin typeface="Calibri"/>
                <a:ea typeface="Calibri"/>
                <a:cs typeface="Calibri"/>
                <a:sym typeface="Calibri"/>
              </a:rPr>
              <a:t>Source: Spoth et al., 2017, Psychological Medicine</a:t>
            </a:r>
            <a:endParaRPr/>
          </a:p>
        </p:txBody>
      </p:sp>
      <p:sp>
        <p:nvSpPr>
          <p:cNvPr id="366" name="Google Shape;366;p27"/>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Universal Skills-Based Prevention Program</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8"/>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Relationship-Level Strategies </a:t>
            </a:r>
            <a:endParaRPr/>
          </a:p>
        </p:txBody>
      </p:sp>
      <p:sp>
        <p:nvSpPr>
          <p:cNvPr id="372" name="Google Shape;372;p28"/>
          <p:cNvSpPr/>
          <p:nvPr/>
        </p:nvSpPr>
        <p:spPr>
          <a:xfrm>
            <a:off x="168814" y="1106659"/>
            <a:ext cx="11816861" cy="4970584"/>
          </a:xfrm>
          <a:prstGeom prst="rect">
            <a:avLst/>
          </a:prstGeom>
          <a:solidFill>
            <a:srgbClr val="F2F2F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28"/>
          <p:cNvSpPr/>
          <p:nvPr/>
        </p:nvSpPr>
        <p:spPr>
          <a:xfrm>
            <a:off x="6096001" y="1237957"/>
            <a:ext cx="5702105" cy="4682195"/>
          </a:xfrm>
          <a:prstGeom prst="flowChartProcess">
            <a:avLst/>
          </a:prstGeom>
          <a:solidFill>
            <a:schemeClr val="dk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Prevention Strategies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Healthy relationship skills programs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Creating opportunities for positive social involvement with family</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Positive parenting skills programs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Strengthening parent-child relationship and communication</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Addressing household challenges that contribute to stress and other risk factors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Treatment for parental/caregiver substance use, mental health challenges</a:t>
            </a:r>
            <a:endParaRPr/>
          </a:p>
        </p:txBody>
      </p:sp>
      <p:sp>
        <p:nvSpPr>
          <p:cNvPr id="374" name="Google Shape;374;p28"/>
          <p:cNvSpPr/>
          <p:nvPr/>
        </p:nvSpPr>
        <p:spPr>
          <a:xfrm>
            <a:off x="337625" y="1237956"/>
            <a:ext cx="5702104" cy="4682195"/>
          </a:xfrm>
          <a:prstGeom prst="homePlate">
            <a:avLst>
              <a:gd fmla="val 50000" name="adj"/>
            </a:avLst>
          </a:prstGeom>
          <a:solidFill>
            <a:schemeClr val="accent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Risk Factors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Substance use in family or home</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Parental mental health challenges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Family conflict, abuse, or neglect</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Parents who favorably view or approve of substance use</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Lack of family connectedness </a:t>
            </a:r>
            <a:endParaRPr/>
          </a:p>
          <a:p>
            <a:pPr indent="-266690" lvl="0" marL="380990" marR="0" rtl="0" algn="l">
              <a:spcBef>
                <a:spcPts val="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9"/>
          <p:cNvSpPr txBox="1"/>
          <p:nvPr/>
        </p:nvSpPr>
        <p:spPr>
          <a:xfrm>
            <a:off x="259932" y="225985"/>
            <a:ext cx="11932069" cy="76944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t/>
            </a:r>
            <a:endParaRPr b="0" sz="4400">
              <a:solidFill>
                <a:schemeClr val="lt1"/>
              </a:solidFill>
              <a:latin typeface="Calibri"/>
              <a:ea typeface="Calibri"/>
              <a:cs typeface="Calibri"/>
              <a:sym typeface="Calibri"/>
            </a:endParaRPr>
          </a:p>
        </p:txBody>
      </p:sp>
      <p:pic>
        <p:nvPicPr>
          <p:cNvPr id="381" name="Google Shape;381;p29"/>
          <p:cNvPicPr preferRelativeResize="0"/>
          <p:nvPr/>
        </p:nvPicPr>
        <p:blipFill rotWithShape="1">
          <a:blip r:embed="rId3">
            <a:alphaModFix/>
          </a:blip>
          <a:srcRect b="0" l="0" r="0" t="0"/>
          <a:stretch/>
        </p:blipFill>
        <p:spPr>
          <a:xfrm>
            <a:off x="152400" y="1412961"/>
            <a:ext cx="6296277" cy="2179171"/>
          </a:xfrm>
          <a:prstGeom prst="rect">
            <a:avLst/>
          </a:prstGeom>
          <a:noFill/>
          <a:ln cap="flat" cmpd="sng" w="9525">
            <a:solidFill>
              <a:srgbClr val="000000"/>
            </a:solidFill>
            <a:prstDash val="solid"/>
            <a:round/>
            <a:headEnd len="sm" w="sm" type="none"/>
            <a:tailEnd len="sm" w="sm" type="none"/>
          </a:ln>
        </p:spPr>
      </p:pic>
      <p:sp>
        <p:nvSpPr>
          <p:cNvPr id="382" name="Google Shape;382;p29"/>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Long-term Impacts of Home Visitation Program</a:t>
            </a:r>
            <a:endParaRPr/>
          </a:p>
        </p:txBody>
      </p:sp>
      <p:sp>
        <p:nvSpPr>
          <p:cNvPr id="383" name="Google Shape;383;p29"/>
          <p:cNvSpPr txBox="1"/>
          <p:nvPr>
            <p:ph idx="1" type="body"/>
          </p:nvPr>
        </p:nvSpPr>
        <p:spPr>
          <a:xfrm>
            <a:off x="6858000" y="1412962"/>
            <a:ext cx="4953000" cy="498783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000"/>
              <a:buFont typeface="Arial"/>
              <a:buChar char="•"/>
            </a:pPr>
            <a:r>
              <a:rPr lang="en-US" sz="2000"/>
              <a:t>During the 15-year period after index birth, women in the program had reduced rates of verified reports of child abuse</a:t>
            </a:r>
            <a:endParaRPr/>
          </a:p>
          <a:p>
            <a:pPr indent="-228600" lvl="0" marL="228600" rtl="0" algn="l">
              <a:lnSpc>
                <a:spcPct val="90000"/>
              </a:lnSpc>
              <a:spcBef>
                <a:spcPts val="1000"/>
              </a:spcBef>
              <a:spcAft>
                <a:spcPts val="0"/>
              </a:spcAft>
              <a:buClr>
                <a:srgbClr val="000000"/>
              </a:buClr>
              <a:buSzPts val="2000"/>
              <a:buFont typeface="Arial"/>
              <a:buChar char="•"/>
            </a:pPr>
            <a:r>
              <a:rPr lang="en-US" sz="2000"/>
              <a:t>Among women from low-SES households, exposure to the program resulted in fewer subsequent childbirths, months receiving government assistance, behavioral impairments from substance use, arrests, convictions, and number of days jailed. </a:t>
            </a:r>
            <a:endParaRPr/>
          </a:p>
          <a:p>
            <a:pPr indent="-228600" lvl="0" marL="228600" rtl="0" algn="l">
              <a:lnSpc>
                <a:spcPct val="90000"/>
              </a:lnSpc>
              <a:spcBef>
                <a:spcPts val="1000"/>
              </a:spcBef>
              <a:spcAft>
                <a:spcPts val="0"/>
              </a:spcAft>
              <a:buClr>
                <a:srgbClr val="000000"/>
              </a:buClr>
              <a:buSzPts val="2000"/>
              <a:buFont typeface="Arial"/>
              <a:buChar char="•"/>
            </a:pPr>
            <a:r>
              <a:rPr lang="en-US" sz="2000"/>
              <a:t>Among children of women exposed to the program, at the age of 12 years this group reported fewer days of cigarette, alcohol and marijuana use, and were less likely to have internalizing disorders</a:t>
            </a:r>
            <a:endParaRPr/>
          </a:p>
          <a:p>
            <a:pPr indent="-228600" lvl="0" marL="228600" rtl="0" algn="l">
              <a:lnSpc>
                <a:spcPct val="90000"/>
              </a:lnSpc>
              <a:spcBef>
                <a:spcPts val="1000"/>
              </a:spcBef>
              <a:spcAft>
                <a:spcPts val="0"/>
              </a:spcAft>
              <a:buClr>
                <a:srgbClr val="000000"/>
              </a:buClr>
              <a:buSzPts val="2000"/>
              <a:buFont typeface="Arial"/>
              <a:buChar char="•"/>
            </a:pPr>
            <a:r>
              <a:rPr lang="en-US" sz="2000"/>
              <a:t>Academic outcomes were also improved. </a:t>
            </a:r>
            <a:endParaRPr/>
          </a:p>
        </p:txBody>
      </p:sp>
      <p:pic>
        <p:nvPicPr>
          <p:cNvPr id="384" name="Google Shape;384;p29"/>
          <p:cNvPicPr preferRelativeResize="0"/>
          <p:nvPr/>
        </p:nvPicPr>
        <p:blipFill rotWithShape="1">
          <a:blip r:embed="rId4">
            <a:alphaModFix/>
          </a:blip>
          <a:srcRect b="0" l="0" r="0" t="0"/>
          <a:stretch/>
        </p:blipFill>
        <p:spPr>
          <a:xfrm>
            <a:off x="180724" y="3845909"/>
            <a:ext cx="6296277" cy="2074683"/>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ph type="ctrTitle"/>
          </p:nvPr>
        </p:nvSpPr>
        <p:spPr>
          <a:xfrm>
            <a:off x="1524003" y="1122361"/>
            <a:ext cx="9144000" cy="2387598"/>
          </a:xfrm>
          <a:prstGeom prst="rect">
            <a:avLst/>
          </a:prstGeom>
          <a:noFill/>
          <a:ln>
            <a:noFill/>
          </a:ln>
        </p:spPr>
        <p:txBody>
          <a:bodyPr anchorCtr="1" anchor="b" bIns="45700" lIns="91425" spcFirstLastPara="1" rIns="91425" wrap="square" tIns="45700">
            <a:noAutofit/>
          </a:bodyPr>
          <a:lstStyle/>
          <a:p>
            <a:pPr indent="0" lvl="0" marL="0" rtl="0" algn="ctr">
              <a:spcBef>
                <a:spcPts val="0"/>
              </a:spcBef>
              <a:spcAft>
                <a:spcPts val="0"/>
              </a:spcAft>
              <a:buNone/>
            </a:pPr>
            <a:r>
              <a:rPr lang="en-US">
                <a:solidFill>
                  <a:schemeClr val="dk1"/>
                </a:solidFill>
              </a:rPr>
              <a:t>Epidemiology Update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0"/>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School and Community-Level Strategies </a:t>
            </a:r>
            <a:endParaRPr/>
          </a:p>
        </p:txBody>
      </p:sp>
      <p:sp>
        <p:nvSpPr>
          <p:cNvPr id="390" name="Google Shape;390;p30"/>
          <p:cNvSpPr/>
          <p:nvPr/>
        </p:nvSpPr>
        <p:spPr>
          <a:xfrm>
            <a:off x="168814" y="1106659"/>
            <a:ext cx="11816861" cy="4970584"/>
          </a:xfrm>
          <a:prstGeom prst="rect">
            <a:avLst/>
          </a:prstGeom>
          <a:solidFill>
            <a:srgbClr val="F2F2F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30"/>
          <p:cNvSpPr/>
          <p:nvPr/>
        </p:nvSpPr>
        <p:spPr>
          <a:xfrm>
            <a:off x="6096001" y="1237957"/>
            <a:ext cx="5702105" cy="4682195"/>
          </a:xfrm>
          <a:prstGeom prst="flowChartProcess">
            <a:avLst/>
          </a:prstGeom>
          <a:solidFill>
            <a:schemeClr val="dk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Prevention Strategies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Creating opportunities for positive social involvement with school and community</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Creating positive and supportive school environments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Supporting community norms about substance use risk</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Raising awareness at the community level about substance use and impacts on communities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Promoting help-seeking </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Combatting stigma</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Environmental design and built environment</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Clinical practice and access to healthcare</a:t>
            </a:r>
            <a:endParaRPr/>
          </a:p>
          <a:p>
            <a:pPr indent="-266690" lvl="0" marL="380990" marR="0" rtl="0" algn="l">
              <a:spcBef>
                <a:spcPts val="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p:txBody>
      </p:sp>
      <p:sp>
        <p:nvSpPr>
          <p:cNvPr id="392" name="Google Shape;392;p30"/>
          <p:cNvSpPr/>
          <p:nvPr/>
        </p:nvSpPr>
        <p:spPr>
          <a:xfrm>
            <a:off x="337625" y="1237956"/>
            <a:ext cx="5702104" cy="4682195"/>
          </a:xfrm>
          <a:prstGeom prst="homePlate">
            <a:avLst>
              <a:gd fmla="val 50000" name="adj"/>
            </a:avLst>
          </a:prstGeom>
          <a:solidFill>
            <a:schemeClr val="accent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Risk Factors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Lack of school, community connectedness and supports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Community norms favorable towards alcohol and drugs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Violence in schools or community</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Availability and costs of drugs and alcohol </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Lack of commitment to school</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Poverty</a:t>
            </a:r>
            <a:endParaRPr/>
          </a:p>
          <a:p>
            <a:pPr indent="-266690" lvl="0" marL="380990" marR="0" rtl="0" algn="l">
              <a:spcBef>
                <a:spcPts val="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31"/>
          <p:cNvSpPr txBox="1"/>
          <p:nvPr/>
        </p:nvSpPr>
        <p:spPr>
          <a:xfrm>
            <a:off x="1066428" y="359114"/>
            <a:ext cx="10059144"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012A4A"/>
              </a:solidFill>
              <a:latin typeface="Arial"/>
              <a:ea typeface="Arial"/>
              <a:cs typeface="Arial"/>
              <a:sym typeface="Arial"/>
            </a:endParaRPr>
          </a:p>
        </p:txBody>
      </p:sp>
      <p:sp>
        <p:nvSpPr>
          <p:cNvPr id="399" name="Google Shape;399;p31"/>
          <p:cNvSpPr txBox="1"/>
          <p:nvPr/>
        </p:nvSpPr>
        <p:spPr>
          <a:xfrm>
            <a:off x="1027952" y="1380279"/>
            <a:ext cx="10056939" cy="435133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
        <p:nvSpPr>
          <p:cNvPr id="400" name="Google Shape;400;p31"/>
          <p:cNvSpPr/>
          <p:nvPr/>
        </p:nvSpPr>
        <p:spPr>
          <a:xfrm>
            <a:off x="5943600" y="202885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31"/>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Map&#10;&#10;Description automatically generated" id="402" name="Google Shape;402;p31"/>
          <p:cNvPicPr preferRelativeResize="0"/>
          <p:nvPr/>
        </p:nvPicPr>
        <p:blipFill rotWithShape="1">
          <a:blip r:embed="rId3">
            <a:alphaModFix/>
          </a:blip>
          <a:srcRect b="0" l="0" r="0" t="0"/>
          <a:stretch/>
        </p:blipFill>
        <p:spPr>
          <a:xfrm>
            <a:off x="7087821" y="1686898"/>
            <a:ext cx="3896130" cy="3624671"/>
          </a:xfrm>
          <a:prstGeom prst="rect">
            <a:avLst/>
          </a:prstGeom>
          <a:noFill/>
          <a:ln>
            <a:noFill/>
          </a:ln>
        </p:spPr>
      </p:pic>
      <p:sp>
        <p:nvSpPr>
          <p:cNvPr id="403" name="Google Shape;403;p31"/>
          <p:cNvSpPr txBox="1"/>
          <p:nvPr/>
        </p:nvSpPr>
        <p:spPr>
          <a:xfrm>
            <a:off x="660037" y="1789277"/>
            <a:ext cx="5932449" cy="3247043"/>
          </a:xfrm>
          <a:prstGeom prst="rect">
            <a:avLst/>
          </a:prstGeom>
          <a:noFill/>
          <a:ln>
            <a:noFill/>
          </a:ln>
        </p:spPr>
        <p:txBody>
          <a:bodyPr anchorCtr="0" anchor="t" bIns="45700" lIns="91425" spcFirstLastPara="1" rIns="91425" wrap="square" tIns="45700">
            <a:spAutoFit/>
          </a:bodyPr>
          <a:lstStyle/>
          <a:p>
            <a:pPr indent="-285750" lvl="4" marL="2857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Refers to the concentration of retail alcohol outlets within an area</a:t>
            </a:r>
            <a:endParaRPr/>
          </a:p>
          <a:p>
            <a:pPr indent="-285750" lvl="4" marL="285750" marR="0" rtl="0" algn="l">
              <a:spcBef>
                <a:spcPts val="145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Higher alcohol outlet density is associated with increased alcohol consumption and related harms (e.g., violent crime)</a:t>
            </a:r>
            <a:endParaRPr/>
          </a:p>
          <a:p>
            <a:pPr indent="-285750" lvl="4" marL="285750" marR="0" rtl="0" algn="l">
              <a:spcBef>
                <a:spcPts val="145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Examples: monitoring liquor licenses granted in challenged areas of community; working with local leaders to encourage safe and healthy operational standards for outlets</a:t>
            </a:r>
            <a:endParaRPr/>
          </a:p>
        </p:txBody>
      </p:sp>
      <p:sp>
        <p:nvSpPr>
          <p:cNvPr id="404" name="Google Shape;404;p31"/>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Regulating Alcohol Outlet Density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2"/>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Society-level Strategies </a:t>
            </a:r>
            <a:endParaRPr/>
          </a:p>
        </p:txBody>
      </p:sp>
      <p:sp>
        <p:nvSpPr>
          <p:cNvPr id="410" name="Google Shape;410;p32"/>
          <p:cNvSpPr/>
          <p:nvPr/>
        </p:nvSpPr>
        <p:spPr>
          <a:xfrm>
            <a:off x="168814" y="1106659"/>
            <a:ext cx="11816861" cy="4970584"/>
          </a:xfrm>
          <a:prstGeom prst="rect">
            <a:avLst/>
          </a:prstGeom>
          <a:solidFill>
            <a:srgbClr val="F2F2F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32"/>
          <p:cNvSpPr/>
          <p:nvPr/>
        </p:nvSpPr>
        <p:spPr>
          <a:xfrm>
            <a:off x="6096001" y="1237957"/>
            <a:ext cx="5702105" cy="4682195"/>
          </a:xfrm>
          <a:prstGeom prst="flowChartProcess">
            <a:avLst/>
          </a:prstGeom>
          <a:solidFill>
            <a:schemeClr val="dk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Prevention Strategies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Economic, education, and housing policies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Improving access to education, including early childcare to ensure a strong start for kids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Policy environment, including access and availability of substances </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Environmental strategies</a:t>
            </a:r>
            <a:endParaRPr/>
          </a:p>
          <a:p>
            <a:pPr indent="-266690" lvl="0" marL="380990" marR="0" rtl="0" algn="l">
              <a:spcBef>
                <a:spcPts val="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a:p>
            <a:pPr indent="-266690" lvl="0" marL="380990" marR="0" rtl="0" algn="ctr">
              <a:spcBef>
                <a:spcPts val="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p:txBody>
      </p:sp>
      <p:sp>
        <p:nvSpPr>
          <p:cNvPr id="412" name="Google Shape;412;p32"/>
          <p:cNvSpPr/>
          <p:nvPr/>
        </p:nvSpPr>
        <p:spPr>
          <a:xfrm>
            <a:off x="337625" y="1237956"/>
            <a:ext cx="5702104" cy="4682195"/>
          </a:xfrm>
          <a:prstGeom prst="homePlate">
            <a:avLst>
              <a:gd fmla="val 50000" name="adj"/>
            </a:avLst>
          </a:prstGeom>
          <a:solidFill>
            <a:schemeClr val="accent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Risk Factors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Lack of economic and educational opportunities</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Inadequate housing</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Disinvestment</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Discrimination</a:t>
            </a:r>
            <a:endParaRPr/>
          </a:p>
          <a:p>
            <a:pPr indent="-380990" lvl="0" marL="38099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High rates of transition or instability </a:t>
            </a:r>
            <a:endParaRPr/>
          </a:p>
          <a:p>
            <a:pPr indent="-266690" lvl="0" marL="380990" marR="0" rtl="0" algn="l">
              <a:spcBef>
                <a:spcPts val="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3"/>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SNAP Benefits and Substance Use</a:t>
            </a:r>
            <a:endParaRPr/>
          </a:p>
        </p:txBody>
      </p:sp>
      <p:sp>
        <p:nvSpPr>
          <p:cNvPr id="418" name="Google Shape;418;p33"/>
          <p:cNvSpPr txBox="1"/>
          <p:nvPr>
            <p:ph idx="1" type="body"/>
          </p:nvPr>
        </p:nvSpPr>
        <p:spPr>
          <a:xfrm>
            <a:off x="511175" y="3429000"/>
            <a:ext cx="11033124" cy="311756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000000"/>
              </a:buClr>
              <a:buSzPts val="2800"/>
              <a:buChar char="•"/>
            </a:pPr>
            <a:r>
              <a:rPr lang="en-US"/>
              <a:t>Results showed that state adoption of policies that expanded Supplemental Nutrition Assistance Program (SNAP) eligibility were associated with lower rates of Alcohol Use Disorder, Opioid Misuse, Illicit Drug Use Disorder, and Substance Use Disorder overall</a:t>
            </a:r>
            <a:endParaRPr/>
          </a:p>
          <a:p>
            <a:pPr indent="-228600" lvl="0" marL="228600" rtl="0" algn="l">
              <a:lnSpc>
                <a:spcPct val="90000"/>
              </a:lnSpc>
              <a:spcBef>
                <a:spcPts val="1000"/>
              </a:spcBef>
              <a:spcAft>
                <a:spcPts val="0"/>
              </a:spcAft>
              <a:buClr>
                <a:srgbClr val="000000"/>
              </a:buClr>
              <a:buSzPts val="2800"/>
              <a:buChar char="•"/>
            </a:pPr>
            <a:r>
              <a:rPr lang="en-US"/>
              <a:t>Rates were lower in states that both opted out of the federal felony drug disqualification and adopted at least one broad-based categorical eligibility (BBCE) policy compared to states that did not expand SNAP eligibility through either policy option.  </a:t>
            </a:r>
            <a:endParaRPr/>
          </a:p>
        </p:txBody>
      </p:sp>
      <p:pic>
        <p:nvPicPr>
          <p:cNvPr id="419" name="Google Shape;419;p33"/>
          <p:cNvPicPr preferRelativeResize="0"/>
          <p:nvPr/>
        </p:nvPicPr>
        <p:blipFill rotWithShape="1">
          <a:blip r:embed="rId3">
            <a:alphaModFix/>
          </a:blip>
          <a:srcRect b="0" l="0" r="0" t="0"/>
          <a:stretch/>
        </p:blipFill>
        <p:spPr>
          <a:xfrm>
            <a:off x="1219201" y="1021053"/>
            <a:ext cx="9023929" cy="1828800"/>
          </a:xfrm>
          <a:prstGeom prst="rect">
            <a:avLst/>
          </a:prstGeom>
          <a:noFill/>
          <a:ln cap="flat" cmpd="sng" w="9525">
            <a:solidFill>
              <a:schemeClr val="dk1"/>
            </a:solidFill>
            <a:prstDash val="solid"/>
            <a:round/>
            <a:headEnd len="sm" w="sm" type="none"/>
            <a:tailEnd len="sm" w="sm" type="none"/>
          </a:ln>
        </p:spPr>
      </p:pic>
      <p:sp>
        <p:nvSpPr>
          <p:cNvPr id="420" name="Google Shape;420;p33"/>
          <p:cNvSpPr txBox="1"/>
          <p:nvPr/>
        </p:nvSpPr>
        <p:spPr>
          <a:xfrm>
            <a:off x="1948871" y="2825881"/>
            <a:ext cx="9296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https://www.ajpmonline.org/action/showPdf?pii=S0749-3797%2823%2900435-X</a:t>
            </a:r>
            <a:r>
              <a:rPr lang="en-US" sz="1800">
                <a:solidFill>
                  <a:schemeClr val="dk1"/>
                </a:solidFill>
                <a:latin typeface="Calibri"/>
                <a:ea typeface="Calibri"/>
                <a:cs typeface="Calibri"/>
                <a:sym typeface="Calibri"/>
              </a:rPr>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4"/>
          <p:cNvSpPr txBox="1"/>
          <p:nvPr>
            <p:ph type="ctrTitle"/>
          </p:nvPr>
        </p:nvSpPr>
        <p:spPr>
          <a:xfrm>
            <a:off x="1524003" y="1122361"/>
            <a:ext cx="9144000" cy="2387598"/>
          </a:xfrm>
          <a:prstGeom prst="rect">
            <a:avLst/>
          </a:prstGeom>
          <a:noFill/>
          <a:ln>
            <a:noFill/>
          </a:ln>
        </p:spPr>
        <p:txBody>
          <a:bodyPr anchorCtr="1" anchor="b" bIns="45700" lIns="91425" spcFirstLastPara="1" rIns="91425" wrap="square" tIns="45700">
            <a:noAutofit/>
          </a:bodyPr>
          <a:lstStyle/>
          <a:p>
            <a:pPr indent="0" lvl="0" marL="0" rtl="0" algn="ctr">
              <a:spcBef>
                <a:spcPts val="0"/>
              </a:spcBef>
              <a:spcAft>
                <a:spcPts val="0"/>
              </a:spcAft>
              <a:buNone/>
            </a:pPr>
            <a:r>
              <a:rPr lang="en-US">
                <a:solidFill>
                  <a:schemeClr val="dk1"/>
                </a:solidFill>
              </a:rPr>
              <a:t>CSAP Prevention Programs &amp; Resources</a:t>
            </a:r>
            <a:endParaRPr/>
          </a:p>
        </p:txBody>
      </p:sp>
      <p:sp>
        <p:nvSpPr>
          <p:cNvPr id="426" name="Google Shape;426;p34"/>
          <p:cNvSpPr txBox="1"/>
          <p:nvPr>
            <p:ph idx="1" type="subTitle"/>
          </p:nvPr>
        </p:nvSpPr>
        <p:spPr>
          <a:xfrm>
            <a:off x="1524003" y="3602041"/>
            <a:ext cx="9144000" cy="1655758"/>
          </a:xfrm>
          <a:prstGeom prst="rect">
            <a:avLst/>
          </a:prstGeom>
          <a:noFill/>
          <a:ln>
            <a:noFill/>
          </a:ln>
        </p:spPr>
        <p:txBody>
          <a:bodyPr anchorCtr="1" anchor="t" bIns="45700" lIns="91425" spcFirstLastPara="1" rIns="91425" wrap="square" tIns="45700">
            <a:noAutofit/>
          </a:bodyPr>
          <a:lstStyle/>
          <a:p>
            <a:pPr indent="0" lvl="0" marL="0" rtl="0" algn="ctr">
              <a:lnSpc>
                <a:spcPct val="90000"/>
              </a:lnSpc>
              <a:spcBef>
                <a:spcPts val="0"/>
              </a:spcBef>
              <a:spcAft>
                <a:spcPts val="0"/>
              </a:spcAft>
              <a:buClr>
                <a:srgbClr val="000000"/>
              </a:buClr>
              <a:buSzPts val="24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5"/>
          <p:cNvSpPr txBox="1"/>
          <p:nvPr>
            <p:ph type="title"/>
          </p:nvPr>
        </p:nvSpPr>
        <p:spPr>
          <a:xfrm>
            <a:off x="299655" y="112863"/>
            <a:ext cx="11741852" cy="586059"/>
          </a:xfrm>
          <a:prstGeom prst="rect">
            <a:avLst/>
          </a:prstGeom>
          <a:noFill/>
          <a:ln>
            <a:noFill/>
          </a:ln>
        </p:spPr>
        <p:txBody>
          <a:bodyPr anchorCtr="0" anchor="ctr" bIns="0" lIns="0" spcFirstLastPara="1" rIns="0" wrap="square" tIns="16500">
            <a:spAutoFit/>
          </a:bodyPr>
          <a:lstStyle/>
          <a:p>
            <a:pPr indent="0" lvl="0" marL="129527" rtl="0" algn="l">
              <a:spcBef>
                <a:spcPts val="0"/>
              </a:spcBef>
              <a:spcAft>
                <a:spcPts val="0"/>
              </a:spcAft>
              <a:buNone/>
            </a:pPr>
            <a:r>
              <a:rPr lang="en-US" sz="3700"/>
              <a:t>SAMHSA’s Prevention Grant Programs</a:t>
            </a:r>
            <a:endParaRPr sz="3700"/>
          </a:p>
        </p:txBody>
      </p:sp>
      <p:sp>
        <p:nvSpPr>
          <p:cNvPr id="433" name="Google Shape;433;p35"/>
          <p:cNvSpPr txBox="1"/>
          <p:nvPr/>
        </p:nvSpPr>
        <p:spPr>
          <a:xfrm>
            <a:off x="6281993" y="4612437"/>
            <a:ext cx="5452111" cy="1052596"/>
          </a:xfrm>
          <a:prstGeom prst="rect">
            <a:avLst/>
          </a:prstGeom>
          <a:noFill/>
          <a:ln>
            <a:noFill/>
          </a:ln>
        </p:spPr>
        <p:txBody>
          <a:bodyPr anchorCtr="0" anchor="t" bIns="0" lIns="0" spcFirstLastPara="1" rIns="0" wrap="square" tIns="13325">
            <a:spAutoFit/>
          </a:bodyPr>
          <a:lstStyle/>
          <a:p>
            <a:pPr indent="0" lvl="0" marL="12065" marR="5080" rtl="0" algn="l">
              <a:spcBef>
                <a:spcPts val="0"/>
              </a:spcBef>
              <a:spcAft>
                <a:spcPts val="0"/>
              </a:spcAft>
              <a:buNone/>
            </a:pPr>
            <a:r>
              <a:rPr b="1" lang="en-US" sz="2251">
                <a:solidFill>
                  <a:srgbClr val="000000"/>
                </a:solidFill>
                <a:latin typeface="Calibri"/>
                <a:ea typeface="Calibri"/>
                <a:cs typeface="Calibri"/>
                <a:sym typeface="Calibri"/>
              </a:rPr>
              <a:t>HIV discretionary program </a:t>
            </a:r>
            <a:endParaRPr b="1" sz="2251">
              <a:solidFill>
                <a:srgbClr val="00B050"/>
              </a:solidFill>
              <a:latin typeface="Calibri"/>
              <a:ea typeface="Calibri"/>
              <a:cs typeface="Calibri"/>
              <a:sym typeface="Calibri"/>
            </a:endParaRPr>
          </a:p>
          <a:p>
            <a:pPr indent="0" lvl="0" marL="12065" marR="5080" rtl="0" algn="l">
              <a:spcBef>
                <a:spcPts val="0"/>
              </a:spcBef>
              <a:spcAft>
                <a:spcPts val="0"/>
              </a:spcAft>
              <a:buNone/>
            </a:pPr>
            <a:r>
              <a:rPr lang="en-US" sz="2251">
                <a:solidFill>
                  <a:srgbClr val="000000"/>
                </a:solidFill>
                <a:latin typeface="Calibri"/>
                <a:ea typeface="Calibri"/>
                <a:cs typeface="Calibri"/>
                <a:sym typeface="Calibri"/>
              </a:rPr>
              <a:t>HIV Prevention Navigator Program for Racial and Ethnic Minorities (MAI)</a:t>
            </a:r>
            <a:endParaRPr b="1" sz="2251">
              <a:solidFill>
                <a:srgbClr val="FF0000"/>
              </a:solidFill>
              <a:latin typeface="Calibri"/>
              <a:ea typeface="Calibri"/>
              <a:cs typeface="Calibri"/>
              <a:sym typeface="Calibri"/>
            </a:endParaRPr>
          </a:p>
        </p:txBody>
      </p:sp>
      <p:sp>
        <p:nvSpPr>
          <p:cNvPr id="434" name="Google Shape;434;p35"/>
          <p:cNvSpPr txBox="1"/>
          <p:nvPr/>
        </p:nvSpPr>
        <p:spPr>
          <a:xfrm>
            <a:off x="-7882" y="684445"/>
            <a:ext cx="11657671" cy="361123"/>
          </a:xfrm>
          <a:prstGeom prst="rect">
            <a:avLst/>
          </a:prstGeom>
          <a:noFill/>
          <a:ln>
            <a:noFill/>
          </a:ln>
        </p:spPr>
        <p:txBody>
          <a:bodyPr anchorCtr="0" anchor="t" bIns="0" lIns="0" spcFirstLastPara="1" rIns="0" wrap="square" tIns="14600">
            <a:spAutoFit/>
          </a:bodyPr>
          <a:lstStyle/>
          <a:p>
            <a:pPr indent="0" lvl="0" marL="12700" marR="0" rtl="0" algn="l">
              <a:spcBef>
                <a:spcPts val="0"/>
              </a:spcBef>
              <a:spcAft>
                <a:spcPts val="0"/>
              </a:spcAft>
              <a:buNone/>
            </a:pPr>
            <a:r>
              <a:rPr b="1" lang="en-US" sz="2251">
                <a:solidFill>
                  <a:srgbClr val="000000"/>
                </a:solidFill>
                <a:latin typeface="Calibri"/>
                <a:ea typeface="Calibri"/>
                <a:cs typeface="Calibri"/>
                <a:sym typeface="Calibri"/>
              </a:rPr>
              <a:t>	</a:t>
            </a:r>
            <a:endParaRPr sz="2251">
              <a:solidFill>
                <a:srgbClr val="00B050"/>
              </a:solidFill>
              <a:latin typeface="Calibri"/>
              <a:ea typeface="Calibri"/>
              <a:cs typeface="Calibri"/>
              <a:sym typeface="Calibri"/>
            </a:endParaRPr>
          </a:p>
        </p:txBody>
      </p:sp>
      <p:sp>
        <p:nvSpPr>
          <p:cNvPr id="435" name="Google Shape;435;p35"/>
          <p:cNvSpPr txBox="1"/>
          <p:nvPr/>
        </p:nvSpPr>
        <p:spPr>
          <a:xfrm>
            <a:off x="6227067" y="993403"/>
            <a:ext cx="5964933" cy="2784480"/>
          </a:xfrm>
          <a:prstGeom prst="rect">
            <a:avLst/>
          </a:prstGeom>
          <a:noFill/>
          <a:ln>
            <a:noFill/>
          </a:ln>
        </p:spPr>
        <p:txBody>
          <a:bodyPr anchorCtr="0" anchor="t" bIns="0" lIns="0" spcFirstLastPara="1" rIns="0" wrap="square" tIns="13325">
            <a:spAutoFit/>
          </a:bodyPr>
          <a:lstStyle/>
          <a:p>
            <a:pPr indent="0" lvl="0" marL="12065" marR="907347" rtl="0" algn="l">
              <a:spcBef>
                <a:spcPts val="0"/>
              </a:spcBef>
              <a:spcAft>
                <a:spcPts val="0"/>
              </a:spcAft>
              <a:buNone/>
            </a:pPr>
            <a:r>
              <a:rPr b="1" lang="en-US" sz="2251">
                <a:solidFill>
                  <a:srgbClr val="000000"/>
                </a:solidFill>
                <a:latin typeface="Calibri"/>
                <a:ea typeface="Calibri"/>
                <a:cs typeface="Calibri"/>
                <a:sym typeface="Calibri"/>
              </a:rPr>
              <a:t>Opioid Prevention discretionary programs</a:t>
            </a:r>
            <a:endParaRPr sz="2251">
              <a:solidFill>
                <a:srgbClr val="000000"/>
              </a:solidFill>
              <a:latin typeface="Calibri"/>
              <a:ea typeface="Calibri"/>
              <a:cs typeface="Calibri"/>
              <a:sym typeface="Calibri"/>
            </a:endParaRPr>
          </a:p>
          <a:p>
            <a:pPr indent="-381606" lvl="0" marL="393671" marR="907347" rtl="0" algn="l">
              <a:spcBef>
                <a:spcPts val="0"/>
              </a:spcBef>
              <a:spcAft>
                <a:spcPts val="0"/>
              </a:spcAft>
              <a:buClr>
                <a:srgbClr val="000000"/>
              </a:buClr>
              <a:buSzPts val="2251"/>
              <a:buFont typeface="Arial"/>
              <a:buChar char="•"/>
            </a:pPr>
            <a:r>
              <a:rPr lang="en-US" sz="2251">
                <a:solidFill>
                  <a:srgbClr val="000000"/>
                </a:solidFill>
                <a:latin typeface="Calibri"/>
                <a:ea typeface="Calibri"/>
                <a:cs typeface="Calibri"/>
                <a:sym typeface="Calibri"/>
              </a:rPr>
              <a:t>Strategic Prevention Framework for Prescription Drugs (SPF-Rx) </a:t>
            </a:r>
            <a:endParaRPr b="1" sz="2251">
              <a:solidFill>
                <a:srgbClr val="00B050"/>
              </a:solidFill>
              <a:latin typeface="Calibri"/>
              <a:ea typeface="Calibri"/>
              <a:cs typeface="Calibri"/>
              <a:sym typeface="Calibri"/>
            </a:endParaRPr>
          </a:p>
          <a:p>
            <a:pPr indent="-381606" lvl="0" marL="393671" marR="907347" rtl="0" algn="l">
              <a:spcBef>
                <a:spcPts val="0"/>
              </a:spcBef>
              <a:spcAft>
                <a:spcPts val="0"/>
              </a:spcAft>
              <a:buClr>
                <a:srgbClr val="000000"/>
              </a:buClr>
              <a:buSzPts val="2251"/>
              <a:buFont typeface="Arial"/>
              <a:buChar char="•"/>
            </a:pPr>
            <a:r>
              <a:rPr lang="en-US" sz="2251">
                <a:solidFill>
                  <a:srgbClr val="000000"/>
                </a:solidFill>
                <a:latin typeface="Calibri"/>
                <a:ea typeface="Calibri"/>
                <a:cs typeface="Calibri"/>
                <a:sym typeface="Calibri"/>
              </a:rPr>
              <a:t>Grants to Prevent Prescription Drug/Opioid Overdose Related Deaths </a:t>
            </a:r>
            <a:endParaRPr b="1" sz="2251">
              <a:solidFill>
                <a:srgbClr val="00B050"/>
              </a:solidFill>
              <a:latin typeface="Calibri"/>
              <a:ea typeface="Calibri"/>
              <a:cs typeface="Calibri"/>
              <a:sym typeface="Calibri"/>
            </a:endParaRPr>
          </a:p>
          <a:p>
            <a:pPr indent="-381606" lvl="0" marL="393671" marR="907347" rtl="0" algn="l">
              <a:spcBef>
                <a:spcPts val="0"/>
              </a:spcBef>
              <a:spcAft>
                <a:spcPts val="0"/>
              </a:spcAft>
              <a:buClr>
                <a:srgbClr val="000000"/>
              </a:buClr>
              <a:buSzPts val="2251"/>
              <a:buFont typeface="Arial"/>
              <a:buChar char="•"/>
            </a:pPr>
            <a:r>
              <a:rPr lang="en-US" sz="2251">
                <a:solidFill>
                  <a:srgbClr val="000000"/>
                </a:solidFill>
                <a:latin typeface="Calibri"/>
                <a:ea typeface="Calibri"/>
                <a:cs typeface="Calibri"/>
                <a:sym typeface="Calibri"/>
              </a:rPr>
              <a:t>First Responders (FR-CARA) </a:t>
            </a:r>
            <a:endParaRPr/>
          </a:p>
          <a:p>
            <a:pPr indent="-381606" lvl="0" marL="393671" marR="907347" rtl="0" algn="l">
              <a:spcBef>
                <a:spcPts val="0"/>
              </a:spcBef>
              <a:spcAft>
                <a:spcPts val="0"/>
              </a:spcAft>
              <a:buClr>
                <a:srgbClr val="000000"/>
              </a:buClr>
              <a:buSzPts val="2251"/>
              <a:buFont typeface="Arial"/>
              <a:buChar char="•"/>
            </a:pPr>
            <a:r>
              <a:rPr lang="en-US" sz="2251">
                <a:solidFill>
                  <a:srgbClr val="000000"/>
                </a:solidFill>
                <a:latin typeface="Calibri"/>
                <a:ea typeface="Calibri"/>
                <a:cs typeface="Calibri"/>
                <a:sym typeface="Calibri"/>
              </a:rPr>
              <a:t>Improving Access to Overdose Treatment (OD-Tx) </a:t>
            </a:r>
            <a:endParaRPr b="1" sz="2251">
              <a:solidFill>
                <a:srgbClr val="00B050"/>
              </a:solidFill>
              <a:latin typeface="Calibri"/>
              <a:ea typeface="Calibri"/>
              <a:cs typeface="Calibri"/>
              <a:sym typeface="Calibri"/>
            </a:endParaRPr>
          </a:p>
        </p:txBody>
      </p:sp>
      <p:sp>
        <p:nvSpPr>
          <p:cNvPr id="436" name="Google Shape;436;p35"/>
          <p:cNvSpPr txBox="1"/>
          <p:nvPr/>
        </p:nvSpPr>
        <p:spPr>
          <a:xfrm>
            <a:off x="383537" y="997866"/>
            <a:ext cx="5452111" cy="1746631"/>
          </a:xfrm>
          <a:prstGeom prst="rect">
            <a:avLst/>
          </a:prstGeom>
          <a:noFill/>
          <a:ln>
            <a:noFill/>
          </a:ln>
        </p:spPr>
        <p:txBody>
          <a:bodyPr anchorCtr="0" anchor="t" bIns="0" lIns="0" spcFirstLastPara="1" rIns="0" wrap="square" tIns="14600">
            <a:spAutoFit/>
          </a:bodyPr>
          <a:lstStyle/>
          <a:p>
            <a:pPr indent="0" lvl="0" marL="12700" marR="0" rtl="0" algn="l">
              <a:spcBef>
                <a:spcPts val="0"/>
              </a:spcBef>
              <a:spcAft>
                <a:spcPts val="0"/>
              </a:spcAft>
              <a:buNone/>
            </a:pPr>
            <a:r>
              <a:rPr b="1" lang="en-US" sz="2251">
                <a:solidFill>
                  <a:srgbClr val="000000"/>
                </a:solidFill>
                <a:latin typeface="Calibri"/>
                <a:ea typeface="Calibri"/>
                <a:cs typeface="Calibri"/>
                <a:sym typeface="Calibri"/>
              </a:rPr>
              <a:t>State formula funding for Prevention</a:t>
            </a:r>
            <a:endParaRPr b="1" sz="2251">
              <a:solidFill>
                <a:srgbClr val="00B050"/>
              </a:solidFill>
              <a:latin typeface="Calibri"/>
              <a:ea typeface="Calibri"/>
              <a:cs typeface="Calibri"/>
              <a:sym typeface="Calibri"/>
            </a:endParaRPr>
          </a:p>
          <a:p>
            <a:pPr indent="-342891" lvl="0" marL="355591" marR="0" rtl="0" algn="l">
              <a:spcBef>
                <a:spcPts val="0"/>
              </a:spcBef>
              <a:spcAft>
                <a:spcPts val="0"/>
              </a:spcAft>
              <a:buClr>
                <a:srgbClr val="000000"/>
              </a:buClr>
              <a:buSzPts val="2251"/>
              <a:buFont typeface="Arial"/>
              <a:buChar char="•"/>
            </a:pPr>
            <a:r>
              <a:rPr lang="en-US" sz="2251">
                <a:solidFill>
                  <a:srgbClr val="000000"/>
                </a:solidFill>
                <a:latin typeface="Calibri"/>
                <a:ea typeface="Calibri"/>
                <a:cs typeface="Calibri"/>
                <a:sym typeface="Calibri"/>
              </a:rPr>
              <a:t>Substance Use Prevention, Treatment, and Recovery Services (SUPTRS) Block Grant. </a:t>
            </a:r>
            <a:endParaRPr/>
          </a:p>
          <a:p>
            <a:pPr indent="-342891" lvl="0" marL="355591" marR="0" rtl="0" algn="l">
              <a:spcBef>
                <a:spcPts val="0"/>
              </a:spcBef>
              <a:spcAft>
                <a:spcPts val="0"/>
              </a:spcAft>
              <a:buClr>
                <a:srgbClr val="000000"/>
              </a:buClr>
              <a:buSzPts val="2251"/>
              <a:buFont typeface="Arial"/>
              <a:buChar char="•"/>
            </a:pPr>
            <a:r>
              <a:rPr lang="en-US" sz="2251">
                <a:solidFill>
                  <a:srgbClr val="000000"/>
                </a:solidFill>
                <a:latin typeface="Calibri"/>
                <a:ea typeface="Calibri"/>
                <a:cs typeface="Calibri"/>
                <a:sym typeface="Calibri"/>
              </a:rPr>
              <a:t>Synar Program (youth tobacco use prevention)</a:t>
            </a:r>
            <a:endParaRPr sz="2251">
              <a:solidFill>
                <a:srgbClr val="000000"/>
              </a:solidFill>
              <a:latin typeface="Calibri"/>
              <a:ea typeface="Calibri"/>
              <a:cs typeface="Calibri"/>
              <a:sym typeface="Calibri"/>
            </a:endParaRPr>
          </a:p>
        </p:txBody>
      </p:sp>
      <p:sp>
        <p:nvSpPr>
          <p:cNvPr id="437" name="Google Shape;437;p35"/>
          <p:cNvSpPr txBox="1"/>
          <p:nvPr/>
        </p:nvSpPr>
        <p:spPr>
          <a:xfrm>
            <a:off x="383754" y="5118314"/>
            <a:ext cx="5451893" cy="1053877"/>
          </a:xfrm>
          <a:prstGeom prst="rect">
            <a:avLst/>
          </a:prstGeom>
          <a:noFill/>
          <a:ln>
            <a:noFill/>
          </a:ln>
        </p:spPr>
        <p:txBody>
          <a:bodyPr anchorCtr="0" anchor="t" bIns="0" lIns="0" spcFirstLastPara="1" rIns="0" wrap="square" tIns="14600">
            <a:spAutoFit/>
          </a:bodyPr>
          <a:lstStyle/>
          <a:p>
            <a:pPr indent="0" lvl="0" marL="12700" marR="0" rtl="0" algn="l">
              <a:spcBef>
                <a:spcPts val="0"/>
              </a:spcBef>
              <a:spcAft>
                <a:spcPts val="0"/>
              </a:spcAft>
              <a:buNone/>
            </a:pPr>
            <a:r>
              <a:rPr b="1" lang="en-US" sz="2251">
                <a:solidFill>
                  <a:srgbClr val="000000"/>
                </a:solidFill>
                <a:latin typeface="Calibri"/>
                <a:ea typeface="Calibri"/>
                <a:cs typeface="Calibri"/>
                <a:sym typeface="Calibri"/>
              </a:rPr>
              <a:t>Tribal discretionary funding</a:t>
            </a:r>
            <a:endParaRPr sz="2251">
              <a:solidFill>
                <a:srgbClr val="00B050"/>
              </a:solidFill>
              <a:latin typeface="Calibri"/>
              <a:ea typeface="Calibri"/>
              <a:cs typeface="Calibri"/>
              <a:sym typeface="Calibri"/>
            </a:endParaRPr>
          </a:p>
          <a:p>
            <a:pPr indent="-381606" lvl="0" marL="393671" marR="5080" rtl="0" algn="l">
              <a:spcBef>
                <a:spcPts val="0"/>
              </a:spcBef>
              <a:spcAft>
                <a:spcPts val="0"/>
              </a:spcAft>
              <a:buClr>
                <a:srgbClr val="000000"/>
              </a:buClr>
              <a:buSzPts val="2251"/>
              <a:buFont typeface="Arial"/>
              <a:buChar char="•"/>
            </a:pPr>
            <a:r>
              <a:rPr lang="en-US" sz="2251">
                <a:solidFill>
                  <a:srgbClr val="000000"/>
                </a:solidFill>
                <a:latin typeface="Calibri"/>
                <a:ea typeface="Calibri"/>
                <a:cs typeface="Calibri"/>
                <a:sym typeface="Calibri"/>
              </a:rPr>
              <a:t>Tribal Behavioral Health (Native Connections)</a:t>
            </a:r>
            <a:endParaRPr sz="2251">
              <a:solidFill>
                <a:srgbClr val="000000"/>
              </a:solidFill>
              <a:latin typeface="Calibri"/>
              <a:ea typeface="Calibri"/>
              <a:cs typeface="Calibri"/>
              <a:sym typeface="Calibri"/>
            </a:endParaRPr>
          </a:p>
        </p:txBody>
      </p:sp>
      <p:sp>
        <p:nvSpPr>
          <p:cNvPr id="438" name="Google Shape;438;p35"/>
          <p:cNvSpPr txBox="1"/>
          <p:nvPr/>
        </p:nvSpPr>
        <p:spPr>
          <a:xfrm>
            <a:off x="365359" y="2951331"/>
            <a:ext cx="5451895" cy="2089804"/>
          </a:xfrm>
          <a:prstGeom prst="rect">
            <a:avLst/>
          </a:prstGeom>
          <a:noFill/>
          <a:ln>
            <a:noFill/>
          </a:ln>
        </p:spPr>
        <p:txBody>
          <a:bodyPr anchorCtr="0" anchor="t" bIns="0" lIns="0" spcFirstLastPara="1" rIns="0" wrap="square" tIns="11425">
            <a:spAutoFit/>
          </a:bodyPr>
          <a:lstStyle/>
          <a:p>
            <a:pPr indent="0" lvl="0" marL="12065" marR="48891" rtl="0" algn="l">
              <a:spcBef>
                <a:spcPts val="0"/>
              </a:spcBef>
              <a:spcAft>
                <a:spcPts val="0"/>
              </a:spcAft>
              <a:buNone/>
            </a:pPr>
            <a:r>
              <a:rPr b="1" lang="en-US" sz="2251">
                <a:solidFill>
                  <a:srgbClr val="000000"/>
                </a:solidFill>
                <a:latin typeface="Calibri"/>
                <a:ea typeface="Calibri"/>
                <a:cs typeface="Calibri"/>
                <a:sym typeface="Calibri"/>
              </a:rPr>
              <a:t>State &amp; community discretionary primary prevention programs</a:t>
            </a:r>
            <a:endParaRPr sz="2251">
              <a:solidFill>
                <a:srgbClr val="000000"/>
              </a:solidFill>
              <a:latin typeface="Calibri"/>
              <a:ea typeface="Calibri"/>
              <a:cs typeface="Calibri"/>
              <a:sym typeface="Calibri"/>
            </a:endParaRPr>
          </a:p>
          <a:p>
            <a:pPr indent="-381606" lvl="0" marL="393671" marR="48891" rtl="0" algn="l">
              <a:spcBef>
                <a:spcPts val="0"/>
              </a:spcBef>
              <a:spcAft>
                <a:spcPts val="0"/>
              </a:spcAft>
              <a:buClr>
                <a:srgbClr val="000000"/>
              </a:buClr>
              <a:buSzPts val="2251"/>
              <a:buFont typeface="Arial"/>
              <a:buChar char="•"/>
            </a:pPr>
            <a:r>
              <a:rPr lang="en-US" sz="2251">
                <a:solidFill>
                  <a:srgbClr val="000000"/>
                </a:solidFill>
                <a:latin typeface="Calibri"/>
                <a:ea typeface="Calibri"/>
                <a:cs typeface="Calibri"/>
                <a:sym typeface="Calibri"/>
              </a:rPr>
              <a:t>Strategic Prevention Framework – Partnerships for Success (PFS) </a:t>
            </a:r>
            <a:endParaRPr/>
          </a:p>
          <a:p>
            <a:pPr indent="-342891" lvl="0" marL="354956" marR="48891" rtl="0" algn="l">
              <a:spcBef>
                <a:spcPts val="0"/>
              </a:spcBef>
              <a:spcAft>
                <a:spcPts val="0"/>
              </a:spcAft>
              <a:buClr>
                <a:srgbClr val="000000"/>
              </a:buClr>
              <a:buSzPts val="2251"/>
              <a:buFont typeface="Arial"/>
              <a:buChar char="•"/>
            </a:pPr>
            <a:r>
              <a:rPr lang="en-US" sz="2251">
                <a:solidFill>
                  <a:srgbClr val="000000"/>
                </a:solidFill>
                <a:latin typeface="Calibri"/>
                <a:ea typeface="Calibri"/>
                <a:cs typeface="Calibri"/>
                <a:sym typeface="Calibri"/>
              </a:rPr>
              <a:t>STOP Act Program (Sober Truth on Preventing Underage Drinking) </a:t>
            </a:r>
            <a:endParaRPr b="1" sz="2251">
              <a:solidFill>
                <a:srgbClr val="00B050"/>
              </a:solidFill>
              <a:latin typeface="Calibri"/>
              <a:ea typeface="Calibri"/>
              <a:cs typeface="Calibri"/>
              <a:sym typeface="Calibri"/>
            </a:endParaRPr>
          </a:p>
        </p:txBody>
      </p:sp>
      <p:sp>
        <p:nvSpPr>
          <p:cNvPr id="439" name="Google Shape;439;p35"/>
          <p:cNvSpPr txBox="1"/>
          <p:nvPr/>
        </p:nvSpPr>
        <p:spPr>
          <a:xfrm>
            <a:off x="6227067" y="3970892"/>
            <a:ext cx="5561965" cy="439031"/>
          </a:xfrm>
          <a:prstGeom prst="rect">
            <a:avLst/>
          </a:prstGeom>
          <a:noFill/>
          <a:ln>
            <a:noFill/>
          </a:ln>
        </p:spPr>
        <p:txBody>
          <a:bodyPr anchorCtr="0" anchor="t" bIns="45700" lIns="91425" spcFirstLastPara="1" rIns="91425" wrap="square" tIns="45700">
            <a:spAutoFit/>
          </a:bodyPr>
          <a:lstStyle/>
          <a:p>
            <a:pPr indent="0" lvl="0" marL="12700" marR="0" rtl="0" algn="l">
              <a:spcBef>
                <a:spcPts val="0"/>
              </a:spcBef>
              <a:spcAft>
                <a:spcPts val="0"/>
              </a:spcAft>
              <a:buNone/>
            </a:pPr>
            <a:r>
              <a:rPr b="1" lang="en-US" sz="2253">
                <a:solidFill>
                  <a:srgbClr val="000000"/>
                </a:solidFill>
                <a:latin typeface="Calibri"/>
                <a:ea typeface="Calibri"/>
                <a:cs typeface="Calibri"/>
                <a:sym typeface="Calibri"/>
              </a:rPr>
              <a:t>Harm Reduction Grant Program</a:t>
            </a:r>
            <a:endParaRPr sz="2253">
              <a:solidFill>
                <a:srgbClr val="00B05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6"/>
          <p:cNvSpPr txBox="1"/>
          <p:nvPr>
            <p:ph type="title"/>
          </p:nvPr>
        </p:nvSpPr>
        <p:spPr>
          <a:xfrm>
            <a:off x="299655" y="112862"/>
            <a:ext cx="11741852" cy="586059"/>
          </a:xfrm>
          <a:prstGeom prst="rect">
            <a:avLst/>
          </a:prstGeom>
          <a:noFill/>
          <a:ln>
            <a:noFill/>
          </a:ln>
        </p:spPr>
        <p:txBody>
          <a:bodyPr anchorCtr="0" anchor="ctr" bIns="0" lIns="0" spcFirstLastPara="1" rIns="0" wrap="square" tIns="16500">
            <a:spAutoFit/>
          </a:bodyPr>
          <a:lstStyle/>
          <a:p>
            <a:pPr indent="0" lvl="0" marL="129527" rtl="0" algn="l">
              <a:spcBef>
                <a:spcPts val="0"/>
              </a:spcBef>
              <a:spcAft>
                <a:spcPts val="0"/>
              </a:spcAft>
              <a:buNone/>
            </a:pPr>
            <a:r>
              <a:rPr lang="en-US" sz="3700"/>
              <a:t>SAMHSA’s Prevention Technical Assistance Capacity</a:t>
            </a:r>
            <a:endParaRPr sz="3700"/>
          </a:p>
        </p:txBody>
      </p:sp>
      <p:sp>
        <p:nvSpPr>
          <p:cNvPr id="446" name="Google Shape;446;p36"/>
          <p:cNvSpPr txBox="1"/>
          <p:nvPr/>
        </p:nvSpPr>
        <p:spPr>
          <a:xfrm>
            <a:off x="-7882" y="684445"/>
            <a:ext cx="11657671" cy="361123"/>
          </a:xfrm>
          <a:prstGeom prst="rect">
            <a:avLst/>
          </a:prstGeom>
          <a:noFill/>
          <a:ln>
            <a:noFill/>
          </a:ln>
        </p:spPr>
        <p:txBody>
          <a:bodyPr anchorCtr="0" anchor="t" bIns="0" lIns="0" spcFirstLastPara="1" rIns="0" wrap="square" tIns="14600">
            <a:spAutoFit/>
          </a:bodyPr>
          <a:lstStyle/>
          <a:p>
            <a:pPr indent="0" lvl="0" marL="12700" marR="0" rtl="0" algn="l">
              <a:spcBef>
                <a:spcPts val="0"/>
              </a:spcBef>
              <a:spcAft>
                <a:spcPts val="0"/>
              </a:spcAft>
              <a:buNone/>
            </a:pPr>
            <a:r>
              <a:rPr b="1" lang="en-US" sz="2251">
                <a:solidFill>
                  <a:srgbClr val="000000"/>
                </a:solidFill>
                <a:latin typeface="Calibri"/>
                <a:ea typeface="Calibri"/>
                <a:cs typeface="Calibri"/>
                <a:sym typeface="Calibri"/>
              </a:rPr>
              <a:t>	</a:t>
            </a:r>
            <a:endParaRPr sz="2251">
              <a:solidFill>
                <a:srgbClr val="00B050"/>
              </a:solidFill>
              <a:latin typeface="Calibri"/>
              <a:ea typeface="Calibri"/>
              <a:cs typeface="Calibri"/>
              <a:sym typeface="Calibri"/>
            </a:endParaRPr>
          </a:p>
        </p:txBody>
      </p:sp>
      <p:grpSp>
        <p:nvGrpSpPr>
          <p:cNvPr id="447" name="Google Shape;447;p36"/>
          <p:cNvGrpSpPr/>
          <p:nvPr/>
        </p:nvGrpSpPr>
        <p:grpSpPr>
          <a:xfrm>
            <a:off x="2514600" y="1299038"/>
            <a:ext cx="6900512" cy="5029200"/>
            <a:chOff x="0" y="253470"/>
            <a:chExt cx="6900512" cy="5029200"/>
          </a:xfrm>
        </p:grpSpPr>
        <p:sp>
          <p:nvSpPr>
            <p:cNvPr id="448" name="Google Shape;448;p36"/>
            <p:cNvSpPr/>
            <p:nvPr/>
          </p:nvSpPr>
          <p:spPr>
            <a:xfrm>
              <a:off x="0" y="253470"/>
              <a:ext cx="6900512" cy="120978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6"/>
            <p:cNvSpPr txBox="1"/>
            <p:nvPr/>
          </p:nvSpPr>
          <p:spPr>
            <a:xfrm>
              <a:off x="59057" y="312527"/>
              <a:ext cx="6782398" cy="1091666"/>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b="1" lang="en-US" sz="2200" u="sng">
                  <a:solidFill>
                    <a:schemeClr val="lt1"/>
                  </a:solidFill>
                  <a:latin typeface="Calibri"/>
                  <a:ea typeface="Calibri"/>
                  <a:cs typeface="Calibri"/>
                  <a:sym typeface="Calibri"/>
                </a:rPr>
                <a:t>Prevention Technology Transfer Centers</a:t>
              </a:r>
              <a:r>
                <a:rPr lang="en-US" sz="2200">
                  <a:solidFill>
                    <a:schemeClr val="lt1"/>
                  </a:solidFill>
                  <a:latin typeface="Calibri"/>
                  <a:ea typeface="Calibri"/>
                  <a:cs typeface="Calibri"/>
                  <a:sym typeface="Calibri"/>
                </a:rPr>
                <a:t>: Provides accessible technical assistance to the prevention field;  coordinates with the ATTCs </a:t>
              </a:r>
              <a:endParaRPr/>
            </a:p>
          </p:txBody>
        </p:sp>
        <p:sp>
          <p:nvSpPr>
            <p:cNvPr id="450" name="Google Shape;450;p36"/>
            <p:cNvSpPr/>
            <p:nvPr/>
          </p:nvSpPr>
          <p:spPr>
            <a:xfrm>
              <a:off x="0" y="1526610"/>
              <a:ext cx="6900512" cy="1209780"/>
            </a:xfrm>
            <a:prstGeom prst="roundRect">
              <a:avLst>
                <a:gd fmla="val 16667" name="adj"/>
              </a:avLst>
            </a:prstGeom>
            <a:solidFill>
              <a:srgbClr val="43BCB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6"/>
            <p:cNvSpPr txBox="1"/>
            <p:nvPr/>
          </p:nvSpPr>
          <p:spPr>
            <a:xfrm>
              <a:off x="59057" y="1585667"/>
              <a:ext cx="6782398" cy="1091666"/>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b="1" lang="en-US" sz="2200" u="sng">
                  <a:solidFill>
                    <a:schemeClr val="lt1"/>
                  </a:solidFill>
                  <a:latin typeface="Calibri"/>
                  <a:ea typeface="Calibri"/>
                  <a:cs typeface="Calibri"/>
                  <a:sym typeface="Calibri"/>
                </a:rPr>
                <a:t>Strategic Prevention Technical Assistance Center</a:t>
              </a:r>
              <a:r>
                <a:rPr lang="en-US" sz="2200">
                  <a:solidFill>
                    <a:schemeClr val="lt1"/>
                  </a:solidFill>
                  <a:latin typeface="Calibri"/>
                  <a:ea typeface="Calibri"/>
                  <a:cs typeface="Calibri"/>
                  <a:sym typeface="Calibri"/>
                </a:rPr>
                <a:t>: Provides direct technical assistance to CSAP grantees (SUPTRS BG, PFS, STOP Act, SPF Rx, FR CARA, PDO, ODTA)</a:t>
              </a:r>
              <a:endParaRPr/>
            </a:p>
          </p:txBody>
        </p:sp>
        <p:sp>
          <p:nvSpPr>
            <p:cNvPr id="452" name="Google Shape;452;p36"/>
            <p:cNvSpPr/>
            <p:nvPr/>
          </p:nvSpPr>
          <p:spPr>
            <a:xfrm>
              <a:off x="0" y="2799750"/>
              <a:ext cx="6900512" cy="1209780"/>
            </a:xfrm>
            <a:prstGeom prst="roundRect">
              <a:avLst>
                <a:gd fmla="val 16667" name="adj"/>
              </a:avLst>
            </a:prstGeom>
            <a:solidFill>
              <a:srgbClr val="45B36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6"/>
            <p:cNvSpPr txBox="1"/>
            <p:nvPr/>
          </p:nvSpPr>
          <p:spPr>
            <a:xfrm>
              <a:off x="59057" y="2858807"/>
              <a:ext cx="6782398" cy="1091666"/>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b="1" lang="en-US" sz="2200" u="sng">
                  <a:solidFill>
                    <a:schemeClr val="lt1"/>
                  </a:solidFill>
                  <a:latin typeface="Calibri"/>
                  <a:ea typeface="Calibri"/>
                  <a:cs typeface="Calibri"/>
                  <a:sym typeface="Calibri"/>
                </a:rPr>
                <a:t>Tribal Technical Assistance Center</a:t>
              </a:r>
              <a:r>
                <a:rPr lang="en-US" sz="2200">
                  <a:solidFill>
                    <a:schemeClr val="lt1"/>
                  </a:solidFill>
                  <a:latin typeface="Calibri"/>
                  <a:ea typeface="Calibri"/>
                  <a:cs typeface="Calibri"/>
                  <a:sym typeface="Calibri"/>
                </a:rPr>
                <a:t>: Provides TA to tribal entities</a:t>
              </a:r>
              <a:endParaRPr/>
            </a:p>
          </p:txBody>
        </p:sp>
        <p:sp>
          <p:nvSpPr>
            <p:cNvPr id="454" name="Google Shape;454;p36"/>
            <p:cNvSpPr/>
            <p:nvPr/>
          </p:nvSpPr>
          <p:spPr>
            <a:xfrm>
              <a:off x="0" y="4072890"/>
              <a:ext cx="6900512" cy="1209780"/>
            </a:xfrm>
            <a:prstGeom prst="roundRect">
              <a:avLst>
                <a:gd fmla="val 16667" name="adj"/>
              </a:avLst>
            </a:prstGeom>
            <a:solidFill>
              <a:srgbClr val="6FAA47"/>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6"/>
            <p:cNvSpPr txBox="1"/>
            <p:nvPr/>
          </p:nvSpPr>
          <p:spPr>
            <a:xfrm>
              <a:off x="59057" y="4131947"/>
              <a:ext cx="6782398" cy="1091666"/>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b="1" lang="en-US" sz="2200" u="sng">
                  <a:solidFill>
                    <a:schemeClr val="lt1"/>
                  </a:solidFill>
                  <a:latin typeface="Calibri"/>
                  <a:ea typeface="Calibri"/>
                  <a:cs typeface="Calibri"/>
                  <a:sym typeface="Calibri"/>
                </a:rPr>
                <a:t>Native Connections Technical Assistance Center</a:t>
              </a:r>
              <a:r>
                <a:rPr lang="en-US" sz="2200">
                  <a:solidFill>
                    <a:schemeClr val="lt1"/>
                  </a:solidFill>
                  <a:latin typeface="Calibri"/>
                  <a:ea typeface="Calibri"/>
                  <a:cs typeface="Calibri"/>
                  <a:sym typeface="Calibri"/>
                </a:rPr>
                <a:t>: Provides TA to Native Connections Grantees</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7"/>
          <p:cNvSpPr txBox="1"/>
          <p:nvPr>
            <p:ph type="title"/>
          </p:nvPr>
        </p:nvSpPr>
        <p:spPr>
          <a:xfrm>
            <a:off x="228770" y="128577"/>
            <a:ext cx="11734463" cy="63438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latin typeface="Quattrocento Sans"/>
                <a:ea typeface="Quattrocento Sans"/>
                <a:cs typeface="Quattrocento Sans"/>
                <a:sym typeface="Quattrocento Sans"/>
              </a:rPr>
              <a:t>TALK. THEY HEAR YOU. CAMPAIGN UPDATES</a:t>
            </a:r>
            <a:endParaRPr/>
          </a:p>
        </p:txBody>
      </p:sp>
      <p:pic>
        <p:nvPicPr>
          <p:cNvPr id="462" name="Google Shape;462;p37"/>
          <p:cNvPicPr preferRelativeResize="0"/>
          <p:nvPr/>
        </p:nvPicPr>
        <p:blipFill rotWithShape="1">
          <a:blip r:embed="rId3">
            <a:alphaModFix/>
          </a:blip>
          <a:srcRect b="0" l="0" r="0" t="0"/>
          <a:stretch/>
        </p:blipFill>
        <p:spPr>
          <a:xfrm>
            <a:off x="458825" y="1731873"/>
            <a:ext cx="2957887" cy="1529475"/>
          </a:xfrm>
          <a:prstGeom prst="rect">
            <a:avLst/>
          </a:prstGeom>
          <a:noFill/>
          <a:ln>
            <a:noFill/>
          </a:ln>
        </p:spPr>
      </p:pic>
      <p:sp>
        <p:nvSpPr>
          <p:cNvPr id="463" name="Google Shape;463;p37"/>
          <p:cNvSpPr txBox="1"/>
          <p:nvPr/>
        </p:nvSpPr>
        <p:spPr>
          <a:xfrm>
            <a:off x="525556" y="3184481"/>
            <a:ext cx="256804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1B415F"/>
                </a:solidFill>
                <a:latin typeface="Arial"/>
                <a:ea typeface="Arial"/>
                <a:cs typeface="Arial"/>
                <a:sym typeface="Arial"/>
              </a:rPr>
              <a:t>TTHY 10TH ANNIVERSARY</a:t>
            </a:r>
            <a:endParaRPr/>
          </a:p>
        </p:txBody>
      </p:sp>
      <p:pic>
        <p:nvPicPr>
          <p:cNvPr id="464" name="Google Shape;464;p37"/>
          <p:cNvPicPr preferRelativeResize="0"/>
          <p:nvPr/>
        </p:nvPicPr>
        <p:blipFill rotWithShape="1">
          <a:blip r:embed="rId4">
            <a:alphaModFix/>
          </a:blip>
          <a:srcRect b="0" l="7396" r="0" t="4108"/>
          <a:stretch/>
        </p:blipFill>
        <p:spPr>
          <a:xfrm>
            <a:off x="5593178" y="2187545"/>
            <a:ext cx="1489543" cy="899380"/>
          </a:xfrm>
          <a:prstGeom prst="rect">
            <a:avLst/>
          </a:prstGeom>
          <a:noFill/>
          <a:ln>
            <a:noFill/>
          </a:ln>
          <a:effectLst>
            <a:outerShdw blurRad="63500" sx="102000" rotWithShape="0" algn="ctr" sy="102000">
              <a:srgbClr val="000000">
                <a:alpha val="40000"/>
              </a:srgbClr>
            </a:outerShdw>
          </a:effectLst>
        </p:spPr>
      </p:pic>
      <p:grpSp>
        <p:nvGrpSpPr>
          <p:cNvPr id="465" name="Google Shape;465;p37"/>
          <p:cNvGrpSpPr/>
          <p:nvPr/>
        </p:nvGrpSpPr>
        <p:grpSpPr>
          <a:xfrm>
            <a:off x="7392209" y="2152321"/>
            <a:ext cx="1359412" cy="934604"/>
            <a:chOff x="0" y="0"/>
            <a:chExt cx="7640682" cy="4565015"/>
          </a:xfrm>
        </p:grpSpPr>
        <p:pic>
          <p:nvPicPr>
            <p:cNvPr descr="A picture containing person&#10;&#10;Description automatically generated" id="466" name="Google Shape;466;p37"/>
            <p:cNvPicPr preferRelativeResize="0"/>
            <p:nvPr/>
          </p:nvPicPr>
          <p:blipFill rotWithShape="1">
            <a:blip r:embed="rId5">
              <a:alphaModFix/>
            </a:blip>
            <a:srcRect b="0" l="3173" r="0" t="0"/>
            <a:stretch/>
          </p:blipFill>
          <p:spPr>
            <a:xfrm>
              <a:off x="3766547" y="0"/>
              <a:ext cx="3874135" cy="2291080"/>
            </a:xfrm>
            <a:prstGeom prst="rect">
              <a:avLst/>
            </a:prstGeom>
            <a:noFill/>
            <a:ln>
              <a:noFill/>
            </a:ln>
          </p:spPr>
        </p:pic>
        <p:pic>
          <p:nvPicPr>
            <p:cNvPr descr="A picture containing person&#10;&#10;Description automatically generated" id="467" name="Google Shape;467;p37"/>
            <p:cNvPicPr preferRelativeResize="0"/>
            <p:nvPr/>
          </p:nvPicPr>
          <p:blipFill rotWithShape="1">
            <a:blip r:embed="rId6">
              <a:alphaModFix/>
            </a:blip>
            <a:srcRect b="0" l="0" r="0" t="0"/>
            <a:stretch/>
          </p:blipFill>
          <p:spPr>
            <a:xfrm>
              <a:off x="0" y="0"/>
              <a:ext cx="3839210" cy="2292350"/>
            </a:xfrm>
            <a:prstGeom prst="rect">
              <a:avLst/>
            </a:prstGeom>
            <a:noFill/>
            <a:ln>
              <a:noFill/>
            </a:ln>
          </p:spPr>
        </p:pic>
        <p:pic>
          <p:nvPicPr>
            <p:cNvPr descr="A person with her hand on her face&#10;&#10;Description automatically generated with low confidence" id="468" name="Google Shape;468;p37"/>
            <p:cNvPicPr preferRelativeResize="0"/>
            <p:nvPr/>
          </p:nvPicPr>
          <p:blipFill rotWithShape="1">
            <a:blip r:embed="rId7">
              <a:alphaModFix/>
            </a:blip>
            <a:srcRect b="0" l="0" r="1207" t="0"/>
            <a:stretch/>
          </p:blipFill>
          <p:spPr>
            <a:xfrm>
              <a:off x="0" y="2292350"/>
              <a:ext cx="3839210" cy="2271395"/>
            </a:xfrm>
            <a:prstGeom prst="rect">
              <a:avLst/>
            </a:prstGeom>
            <a:noFill/>
            <a:ln>
              <a:noFill/>
            </a:ln>
          </p:spPr>
        </p:pic>
        <p:pic>
          <p:nvPicPr>
            <p:cNvPr descr="A group of people sitting in chairs&#10;&#10;Description automatically generated" id="469" name="Google Shape;469;p37"/>
            <p:cNvPicPr preferRelativeResize="0"/>
            <p:nvPr/>
          </p:nvPicPr>
          <p:blipFill rotWithShape="1">
            <a:blip r:embed="rId8">
              <a:alphaModFix/>
            </a:blip>
            <a:srcRect b="0" l="1" r="1548" t="0"/>
            <a:stretch/>
          </p:blipFill>
          <p:spPr>
            <a:xfrm>
              <a:off x="3796629" y="2273299"/>
              <a:ext cx="3835400" cy="2291716"/>
            </a:xfrm>
            <a:prstGeom prst="rect">
              <a:avLst/>
            </a:prstGeom>
            <a:noFill/>
            <a:ln>
              <a:noFill/>
            </a:ln>
          </p:spPr>
        </p:pic>
      </p:grpSp>
      <p:sp>
        <p:nvSpPr>
          <p:cNvPr id="470" name="Google Shape;470;p37"/>
          <p:cNvSpPr txBox="1"/>
          <p:nvPr/>
        </p:nvSpPr>
        <p:spPr>
          <a:xfrm>
            <a:off x="5616202" y="3144549"/>
            <a:ext cx="310461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1B415F"/>
                </a:solidFill>
                <a:latin typeface="Arial"/>
                <a:ea typeface="Arial"/>
                <a:cs typeface="Arial"/>
                <a:sym typeface="Arial"/>
              </a:rPr>
              <a:t>DISCUSSION STARTER VIDEOS</a:t>
            </a:r>
            <a:endParaRPr/>
          </a:p>
          <a:p>
            <a:pPr indent="0" lvl="0" marL="0" marR="0" rtl="0" algn="l">
              <a:spcBef>
                <a:spcPts val="0"/>
              </a:spcBef>
              <a:spcAft>
                <a:spcPts val="0"/>
              </a:spcAft>
              <a:buNone/>
            </a:pPr>
            <a:r>
              <a:rPr lang="en-US" sz="1600">
                <a:solidFill>
                  <a:srgbClr val="1B415F"/>
                </a:solidFill>
                <a:latin typeface="Arial"/>
                <a:ea typeface="Arial"/>
                <a:cs typeface="Arial"/>
                <a:sym typeface="Arial"/>
              </a:rPr>
              <a:t>"This Life for Us" Product Suite</a:t>
            </a:r>
            <a:endParaRPr/>
          </a:p>
        </p:txBody>
      </p:sp>
      <p:pic>
        <p:nvPicPr>
          <p:cNvPr id="471" name="Google Shape;471;p37"/>
          <p:cNvPicPr preferRelativeResize="0"/>
          <p:nvPr/>
        </p:nvPicPr>
        <p:blipFill rotWithShape="1">
          <a:blip r:embed="rId9">
            <a:alphaModFix/>
          </a:blip>
          <a:srcRect b="0" l="0" r="0" t="0"/>
          <a:stretch/>
        </p:blipFill>
        <p:spPr>
          <a:xfrm>
            <a:off x="4501672" y="4792709"/>
            <a:ext cx="1503731" cy="1947755"/>
          </a:xfrm>
          <a:prstGeom prst="rect">
            <a:avLst/>
          </a:prstGeom>
          <a:noFill/>
          <a:ln>
            <a:noFill/>
          </a:ln>
          <a:effectLst>
            <a:outerShdw blurRad="50800" rotWithShape="0" algn="tl" dir="2700000" dist="38100">
              <a:srgbClr val="000000">
                <a:alpha val="40000"/>
              </a:srgbClr>
            </a:outerShdw>
          </a:effectLst>
        </p:spPr>
      </p:pic>
      <p:pic>
        <p:nvPicPr>
          <p:cNvPr id="472" name="Google Shape;472;p37"/>
          <p:cNvPicPr preferRelativeResize="0"/>
          <p:nvPr/>
        </p:nvPicPr>
        <p:blipFill rotWithShape="1">
          <a:blip r:embed="rId10">
            <a:alphaModFix/>
          </a:blip>
          <a:srcRect b="0" l="0" r="0" t="0"/>
          <a:stretch/>
        </p:blipFill>
        <p:spPr>
          <a:xfrm>
            <a:off x="2577806" y="4358949"/>
            <a:ext cx="2154401" cy="1820711"/>
          </a:xfrm>
          <a:prstGeom prst="rect">
            <a:avLst/>
          </a:prstGeom>
          <a:noFill/>
          <a:ln>
            <a:noFill/>
          </a:ln>
          <a:effectLst>
            <a:outerShdw blurRad="50800" rotWithShape="0" algn="tl" dir="2700000" dist="38100">
              <a:srgbClr val="000000">
                <a:alpha val="40000"/>
              </a:srgbClr>
            </a:outerShdw>
          </a:effectLst>
        </p:spPr>
      </p:pic>
      <p:sp>
        <p:nvSpPr>
          <p:cNvPr id="473" name="Google Shape;473;p37"/>
          <p:cNvSpPr txBox="1"/>
          <p:nvPr/>
        </p:nvSpPr>
        <p:spPr>
          <a:xfrm>
            <a:off x="2588915" y="6259214"/>
            <a:ext cx="1907496" cy="615553"/>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b="1" lang="en-US" sz="1600">
                <a:solidFill>
                  <a:srgbClr val="1B415F"/>
                </a:solidFill>
                <a:latin typeface="Arial"/>
                <a:ea typeface="Arial"/>
                <a:cs typeface="Arial"/>
                <a:sym typeface="Arial"/>
              </a:rPr>
              <a:t>PARENTS’ NIGHT OUT</a:t>
            </a:r>
            <a:endParaRPr/>
          </a:p>
        </p:txBody>
      </p:sp>
      <p:grpSp>
        <p:nvGrpSpPr>
          <p:cNvPr id="474" name="Google Shape;474;p37"/>
          <p:cNvGrpSpPr/>
          <p:nvPr/>
        </p:nvGrpSpPr>
        <p:grpSpPr>
          <a:xfrm>
            <a:off x="9173805" y="1983337"/>
            <a:ext cx="2379747" cy="2891328"/>
            <a:chOff x="8215588" y="1287055"/>
            <a:chExt cx="2718686" cy="3349536"/>
          </a:xfrm>
        </p:grpSpPr>
        <p:pic>
          <p:nvPicPr>
            <p:cNvPr descr="A picture containing different, several&#10;&#10;Description automatically generated" id="475" name="Google Shape;475;p37"/>
            <p:cNvPicPr preferRelativeResize="0"/>
            <p:nvPr/>
          </p:nvPicPr>
          <p:blipFill rotWithShape="1">
            <a:blip r:embed="rId11">
              <a:alphaModFix/>
            </a:blip>
            <a:srcRect b="5721" l="27706" r="27494" t="5973"/>
            <a:stretch/>
          </p:blipFill>
          <p:spPr>
            <a:xfrm>
              <a:off x="9546391" y="1537118"/>
              <a:ext cx="1387883" cy="2736848"/>
            </a:xfrm>
            <a:prstGeom prst="rect">
              <a:avLst/>
            </a:prstGeom>
            <a:noFill/>
            <a:ln>
              <a:noFill/>
            </a:ln>
          </p:spPr>
        </p:pic>
        <p:pic>
          <p:nvPicPr>
            <p:cNvPr descr="Graphical user interface, application&#10;&#10;Description automatically generated" id="476" name="Google Shape;476;p37"/>
            <p:cNvPicPr preferRelativeResize="0"/>
            <p:nvPr/>
          </p:nvPicPr>
          <p:blipFill rotWithShape="1">
            <a:blip r:embed="rId12">
              <a:alphaModFix/>
            </a:blip>
            <a:srcRect b="5651" l="27067" r="26279" t="6045"/>
            <a:stretch/>
          </p:blipFill>
          <p:spPr>
            <a:xfrm>
              <a:off x="8363484" y="1287055"/>
              <a:ext cx="1366378" cy="2592466"/>
            </a:xfrm>
            <a:prstGeom prst="rect">
              <a:avLst/>
            </a:prstGeom>
            <a:noFill/>
            <a:ln>
              <a:noFill/>
            </a:ln>
          </p:spPr>
        </p:pic>
        <p:sp>
          <p:nvSpPr>
            <p:cNvPr id="477" name="Google Shape;477;p37"/>
            <p:cNvSpPr txBox="1"/>
            <p:nvPr/>
          </p:nvSpPr>
          <p:spPr>
            <a:xfrm>
              <a:off x="8215588" y="3923487"/>
              <a:ext cx="1464739" cy="713104"/>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b="1" lang="en-US" sz="1600">
                  <a:solidFill>
                    <a:srgbClr val="1B415F"/>
                  </a:solidFill>
                  <a:latin typeface="Arial"/>
                  <a:ea typeface="Arial"/>
                  <a:cs typeface="Arial"/>
                  <a:sym typeface="Arial"/>
                </a:rPr>
                <a:t>MOBILE APP</a:t>
              </a:r>
              <a:endParaRPr/>
            </a:p>
          </p:txBody>
        </p:sp>
      </p:grpSp>
      <p:sp>
        <p:nvSpPr>
          <p:cNvPr id="478" name="Google Shape;478;p37"/>
          <p:cNvSpPr txBox="1"/>
          <p:nvPr/>
        </p:nvSpPr>
        <p:spPr>
          <a:xfrm>
            <a:off x="965471" y="3817729"/>
            <a:ext cx="522466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13A63"/>
                </a:solidFill>
                <a:latin typeface="Arial"/>
                <a:ea typeface="Arial"/>
                <a:cs typeface="Arial"/>
                <a:sym typeface="Arial"/>
              </a:rPr>
              <a:t>“COMMUNITIES THAT CARE”</a:t>
            </a:r>
            <a:endParaRPr b="1" sz="1800">
              <a:solidFill>
                <a:srgbClr val="013A63"/>
              </a:solidFill>
              <a:latin typeface="Calibri"/>
              <a:ea typeface="Calibri"/>
              <a:cs typeface="Calibri"/>
              <a:sym typeface="Calibri"/>
            </a:endParaRPr>
          </a:p>
        </p:txBody>
      </p:sp>
      <p:sp>
        <p:nvSpPr>
          <p:cNvPr id="479" name="Google Shape;479;p37"/>
          <p:cNvSpPr txBox="1"/>
          <p:nvPr/>
        </p:nvSpPr>
        <p:spPr>
          <a:xfrm>
            <a:off x="6820428" y="4959207"/>
            <a:ext cx="432288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13A63"/>
                </a:solidFill>
                <a:latin typeface="Arial"/>
                <a:ea typeface="Arial"/>
                <a:cs typeface="Arial"/>
                <a:sym typeface="Arial"/>
              </a:rPr>
              <a:t>STRENGTHEN PARENT AWARENESS, RAPPORT, COMMUNICATIONS (SPARC)</a:t>
            </a:r>
            <a:endParaRPr/>
          </a:p>
        </p:txBody>
      </p:sp>
      <p:pic>
        <p:nvPicPr>
          <p:cNvPr id="480" name="Google Shape;480;p37"/>
          <p:cNvPicPr preferRelativeResize="0"/>
          <p:nvPr/>
        </p:nvPicPr>
        <p:blipFill rotWithShape="1">
          <a:blip r:embed="rId13">
            <a:alphaModFix/>
          </a:blip>
          <a:srcRect b="0" l="0" r="0" t="0"/>
          <a:stretch/>
        </p:blipFill>
        <p:spPr>
          <a:xfrm>
            <a:off x="458825" y="5340802"/>
            <a:ext cx="1179735" cy="1226188"/>
          </a:xfrm>
          <a:prstGeom prst="rect">
            <a:avLst/>
          </a:prstGeom>
          <a:noFill/>
          <a:ln>
            <a:noFill/>
          </a:ln>
        </p:spPr>
      </p:pic>
      <p:sp>
        <p:nvSpPr>
          <p:cNvPr id="481" name="Google Shape;481;p37"/>
          <p:cNvSpPr txBox="1"/>
          <p:nvPr/>
        </p:nvSpPr>
        <p:spPr>
          <a:xfrm>
            <a:off x="2452678" y="791731"/>
            <a:ext cx="710544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0000"/>
                </a:solidFill>
                <a:latin typeface="Calibri"/>
                <a:ea typeface="Calibri"/>
                <a:cs typeface="Calibri"/>
                <a:sym typeface="Calibri"/>
              </a:rPr>
              <a:t>National Adult Oriented Campaign</a:t>
            </a:r>
            <a:endParaRPr b="1" sz="3200">
              <a:solidFill>
                <a:srgbClr val="000000"/>
              </a:solidFill>
              <a:latin typeface="Calibri"/>
              <a:ea typeface="Calibri"/>
              <a:cs typeface="Calibri"/>
              <a:sym typeface="Calibri"/>
            </a:endParaRPr>
          </a:p>
        </p:txBody>
      </p:sp>
      <p:sp>
        <p:nvSpPr>
          <p:cNvPr id="482" name="Google Shape;482;p37"/>
          <p:cNvSpPr txBox="1"/>
          <p:nvPr/>
        </p:nvSpPr>
        <p:spPr>
          <a:xfrm>
            <a:off x="681343" y="1143408"/>
            <a:ext cx="982366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3200">
                <a:solidFill>
                  <a:srgbClr val="1C6987"/>
                </a:solidFill>
                <a:latin typeface="Calibri"/>
                <a:ea typeface="Calibri"/>
                <a:cs typeface="Calibri"/>
                <a:sym typeface="Calibri"/>
              </a:rPr>
              <a:t>GET INFORMED.  BE PREPARED.  TAKE ACTION.</a:t>
            </a:r>
            <a:endParaRPr b="1" i="1" sz="3200">
              <a:solidFill>
                <a:srgbClr val="1C6987"/>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8"/>
          <p:cNvSpPr txBox="1"/>
          <p:nvPr>
            <p:ph idx="1" type="body"/>
          </p:nvPr>
        </p:nvSpPr>
        <p:spPr>
          <a:xfrm>
            <a:off x="2604156" y="3317635"/>
            <a:ext cx="8953427" cy="4455453"/>
          </a:xfrm>
          <a:prstGeom prst="rect">
            <a:avLst/>
          </a:prstGeom>
          <a:noFill/>
          <a:ln>
            <a:noFill/>
          </a:ln>
        </p:spPr>
        <p:txBody>
          <a:bodyPr anchorCtr="0" anchor="t" bIns="60950" lIns="121900" spcFirstLastPara="1" rIns="121900" wrap="square" tIns="60950">
            <a:noAutofit/>
          </a:bodyPr>
          <a:lstStyle/>
          <a:p>
            <a:pPr indent="-457189" lvl="0" marL="457189" rtl="0" algn="l">
              <a:lnSpc>
                <a:spcPct val="100000"/>
              </a:lnSpc>
              <a:spcBef>
                <a:spcPts val="0"/>
              </a:spcBef>
              <a:spcAft>
                <a:spcPts val="0"/>
              </a:spcAft>
              <a:buClr>
                <a:srgbClr val="000000"/>
              </a:buClr>
              <a:buSzPts val="2400"/>
              <a:buFont typeface="Calibri"/>
              <a:buAutoNum type="arabicPeriod"/>
            </a:pPr>
            <a:r>
              <a:rPr lang="en-US" sz="2400">
                <a:latin typeface="Calibri"/>
                <a:ea typeface="Calibri"/>
                <a:cs typeface="Calibri"/>
                <a:sym typeface="Calibri"/>
              </a:rPr>
              <a:t>$750 planning stipends to support community-held events</a:t>
            </a:r>
            <a:endParaRPr/>
          </a:p>
          <a:p>
            <a:pPr indent="-457189" lvl="0" marL="457189" rtl="0" algn="l">
              <a:lnSpc>
                <a:spcPct val="100000"/>
              </a:lnSpc>
              <a:spcBef>
                <a:spcPts val="1000"/>
              </a:spcBef>
              <a:spcAft>
                <a:spcPts val="0"/>
              </a:spcAft>
              <a:buClr>
                <a:srgbClr val="000000"/>
              </a:buClr>
              <a:buSzPts val="2400"/>
              <a:buFont typeface="Calibri"/>
              <a:buAutoNum type="arabicPeriod"/>
            </a:pPr>
            <a:r>
              <a:rPr lang="en-US" sz="2400">
                <a:latin typeface="Calibri"/>
                <a:ea typeface="Calibri"/>
                <a:cs typeface="Calibri"/>
                <a:sym typeface="Calibri"/>
              </a:rPr>
              <a:t>Request invitation from </a:t>
            </a:r>
            <a:r>
              <a:rPr lang="en-US" sz="2400" u="sng">
                <a:solidFill>
                  <a:schemeClr val="hlink"/>
                </a:solidFill>
                <a:latin typeface="Calibri"/>
                <a:ea typeface="Calibri"/>
                <a:cs typeface="Calibri"/>
                <a:sym typeface="Calibri"/>
                <a:hlinkClick r:id="rId3"/>
              </a:rPr>
              <a:t>Info@StopAlcohol</a:t>
            </a:r>
            <a:r>
              <a:rPr lang="en-US" sz="2400" u="sng">
                <a:solidFill>
                  <a:schemeClr val="hlink"/>
                </a:solidFill>
                <a:latin typeface="Calibri"/>
                <a:ea typeface="Calibri"/>
                <a:cs typeface="Calibri"/>
                <a:sym typeface="Calibri"/>
                <a:hlinkClick r:id="rId4"/>
              </a:rPr>
              <a:t>Abuse.net</a:t>
            </a:r>
            <a:r>
              <a:rPr lang="en-US" sz="2400">
                <a:latin typeface="Calibri"/>
                <a:ea typeface="Calibri"/>
                <a:cs typeface="Calibri"/>
                <a:sym typeface="Calibri"/>
              </a:rPr>
              <a:t>. </a:t>
            </a:r>
            <a:endParaRPr sz="2400">
              <a:latin typeface="Calibri"/>
              <a:ea typeface="Calibri"/>
              <a:cs typeface="Calibri"/>
              <a:sym typeface="Calibri"/>
            </a:endParaRPr>
          </a:p>
          <a:p>
            <a:pPr indent="-457189" lvl="0" marL="457189" rtl="0" algn="l">
              <a:lnSpc>
                <a:spcPct val="100000"/>
              </a:lnSpc>
              <a:spcBef>
                <a:spcPts val="1000"/>
              </a:spcBef>
              <a:spcAft>
                <a:spcPts val="0"/>
              </a:spcAft>
              <a:buClr>
                <a:srgbClr val="000000"/>
              </a:buClr>
              <a:buSzPts val="2400"/>
              <a:buFont typeface="Calibri"/>
              <a:buAutoNum type="arabicPeriod"/>
            </a:pPr>
            <a:r>
              <a:rPr lang="en-US" sz="2400">
                <a:latin typeface="Calibri"/>
                <a:ea typeface="Calibri"/>
                <a:cs typeface="Calibri"/>
                <a:sym typeface="Calibri"/>
              </a:rPr>
              <a:t>Check the activity planning FAQs at </a:t>
            </a:r>
            <a:r>
              <a:rPr lang="en-US" sz="2400" u="sng">
                <a:solidFill>
                  <a:schemeClr val="hlink"/>
                </a:solidFill>
                <a:latin typeface="Calibri"/>
                <a:ea typeface="Calibri"/>
                <a:cs typeface="Calibri"/>
                <a:sym typeface="Calibri"/>
                <a:hlinkClick r:id="rId5"/>
              </a:rPr>
              <a:t>www.StopAlcoholAbuse.gov/communitiestalk/</a:t>
            </a:r>
            <a:endParaRPr sz="2400">
              <a:latin typeface="Calibri"/>
              <a:ea typeface="Calibri"/>
              <a:cs typeface="Calibri"/>
              <a:sym typeface="Calibri"/>
            </a:endParaRPr>
          </a:p>
          <a:p>
            <a:pPr indent="-457189" lvl="0" marL="457189" rtl="0" algn="l">
              <a:lnSpc>
                <a:spcPct val="100000"/>
              </a:lnSpc>
              <a:spcBef>
                <a:spcPts val="1000"/>
              </a:spcBef>
              <a:spcAft>
                <a:spcPts val="0"/>
              </a:spcAft>
              <a:buClr>
                <a:srgbClr val="000000"/>
              </a:buClr>
              <a:buSzPts val="2400"/>
              <a:buFont typeface="Calibri"/>
              <a:buAutoNum type="arabicPeriod"/>
            </a:pPr>
            <a:r>
              <a:rPr lang="en-US" sz="2400">
                <a:latin typeface="Calibri"/>
                <a:ea typeface="Calibri"/>
                <a:cs typeface="Calibri"/>
                <a:sym typeface="Calibri"/>
              </a:rPr>
              <a:t>Community activities featured on the </a:t>
            </a:r>
            <a:r>
              <a:rPr lang="en-US" sz="2400" u="sng">
                <a:solidFill>
                  <a:schemeClr val="hlink"/>
                </a:solidFill>
                <a:latin typeface="Calibri"/>
                <a:ea typeface="Calibri"/>
                <a:cs typeface="Calibri"/>
                <a:sym typeface="Calibri"/>
                <a:hlinkClick r:id="rId6"/>
              </a:rPr>
              <a:t>Find an Activity map</a:t>
            </a:r>
            <a:r>
              <a:rPr lang="en-US" sz="2400">
                <a:latin typeface="Calibri"/>
                <a:ea typeface="Calibri"/>
                <a:cs typeface="Calibri"/>
                <a:sym typeface="Calibri"/>
              </a:rPr>
              <a:t>.</a:t>
            </a:r>
            <a:endParaRPr/>
          </a:p>
          <a:p>
            <a:pPr indent="-457189" lvl="0" marL="457189" rtl="0" algn="l">
              <a:lnSpc>
                <a:spcPct val="100000"/>
              </a:lnSpc>
              <a:spcBef>
                <a:spcPts val="1000"/>
              </a:spcBef>
              <a:spcAft>
                <a:spcPts val="0"/>
              </a:spcAft>
              <a:buClr>
                <a:srgbClr val="000000"/>
              </a:buClr>
              <a:buSzPts val="2400"/>
              <a:buFont typeface="Calibri"/>
              <a:buAutoNum type="arabicPeriod"/>
            </a:pPr>
            <a:r>
              <a:rPr lang="en-US" sz="2400">
                <a:latin typeface="Calibri"/>
                <a:ea typeface="Calibri"/>
                <a:cs typeface="Calibri"/>
                <a:sym typeface="Calibri"/>
              </a:rPr>
              <a:t>Shared </a:t>
            </a:r>
            <a:r>
              <a:rPr i="1" lang="en-US" sz="2400">
                <a:latin typeface="Calibri"/>
                <a:ea typeface="Calibri"/>
                <a:cs typeface="Calibri"/>
                <a:sym typeface="Calibri"/>
              </a:rPr>
              <a:t>Communities Talk </a:t>
            </a:r>
            <a:r>
              <a:rPr lang="en-US" sz="2400">
                <a:latin typeface="Calibri"/>
                <a:ea typeface="Calibri"/>
                <a:cs typeface="Calibri"/>
                <a:sym typeface="Calibri"/>
              </a:rPr>
              <a:t>Success Stories are featured on the </a:t>
            </a:r>
            <a:r>
              <a:rPr i="1" lang="en-US" sz="2400">
                <a:latin typeface="Calibri"/>
                <a:ea typeface="Calibri"/>
                <a:cs typeface="Calibri"/>
                <a:sym typeface="Calibri"/>
              </a:rPr>
              <a:t>Communities Talk </a:t>
            </a:r>
            <a:r>
              <a:rPr lang="en-US" sz="2400">
                <a:latin typeface="Calibri"/>
                <a:ea typeface="Calibri"/>
                <a:cs typeface="Calibri"/>
                <a:sym typeface="Calibri"/>
              </a:rPr>
              <a:t>website!</a:t>
            </a:r>
            <a:endParaRPr/>
          </a:p>
          <a:p>
            <a:pPr indent="-110045" lvl="0" marL="228600" rtl="0" algn="l">
              <a:lnSpc>
                <a:spcPct val="90000"/>
              </a:lnSpc>
              <a:spcBef>
                <a:spcPts val="1000"/>
              </a:spcBef>
              <a:spcAft>
                <a:spcPts val="0"/>
              </a:spcAft>
              <a:buClr>
                <a:srgbClr val="000000"/>
              </a:buClr>
              <a:buSzPts val="1867"/>
              <a:buNone/>
            </a:pPr>
            <a:r>
              <a:t/>
            </a:r>
            <a:endParaRPr sz="1867"/>
          </a:p>
          <a:p>
            <a:pPr indent="-50800" lvl="0" marL="228600" rtl="0" algn="l">
              <a:lnSpc>
                <a:spcPct val="90000"/>
              </a:lnSpc>
              <a:spcBef>
                <a:spcPts val="1000"/>
              </a:spcBef>
              <a:spcAft>
                <a:spcPts val="0"/>
              </a:spcAft>
              <a:buClr>
                <a:srgbClr val="000000"/>
              </a:buClr>
              <a:buSzPts val="2800"/>
              <a:buNone/>
            </a:pPr>
            <a:r>
              <a:t/>
            </a:r>
            <a:endParaRPr/>
          </a:p>
        </p:txBody>
      </p:sp>
      <p:pic>
        <p:nvPicPr>
          <p:cNvPr id="489" name="Google Shape;489;p38"/>
          <p:cNvPicPr preferRelativeResize="0"/>
          <p:nvPr/>
        </p:nvPicPr>
        <p:blipFill rotWithShape="1">
          <a:blip r:embed="rId7">
            <a:alphaModFix/>
          </a:blip>
          <a:srcRect b="0" l="0" r="0" t="0"/>
          <a:stretch/>
        </p:blipFill>
        <p:spPr>
          <a:xfrm>
            <a:off x="1" y="-1"/>
            <a:ext cx="12192000" cy="276345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9"/>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p>
            <a:pPr indent="0" lvl="0" marL="0" rtl="0" algn="l">
              <a:lnSpc>
                <a:spcPct val="100000"/>
              </a:lnSpc>
              <a:spcBef>
                <a:spcPts val="0"/>
              </a:spcBef>
              <a:spcAft>
                <a:spcPts val="0"/>
              </a:spcAft>
              <a:buClr>
                <a:srgbClr val="FFFFFF"/>
              </a:buClr>
              <a:buSzPts val="1200"/>
              <a:buFont typeface="Calibri"/>
              <a:buNone/>
            </a:pPr>
            <a:fld id="{00000000-1234-1234-1234-123412341234}" type="slidenum">
              <a:rPr lang="en-US">
                <a:solidFill>
                  <a:srgbClr val="FFFFFF"/>
                </a:solidFill>
              </a:rPr>
              <a:t>‹#›</a:t>
            </a:fld>
            <a:endParaRPr>
              <a:solidFill>
                <a:srgbClr val="FFFFFF"/>
              </a:solidFill>
            </a:endParaRPr>
          </a:p>
        </p:txBody>
      </p:sp>
      <p:sp>
        <p:nvSpPr>
          <p:cNvPr id="495" name="Google Shape;495;p39"/>
          <p:cNvSpPr txBox="1"/>
          <p:nvPr>
            <p:ph type="title"/>
          </p:nvPr>
        </p:nvSpPr>
        <p:spPr>
          <a:xfrm>
            <a:off x="310227" y="119936"/>
            <a:ext cx="11272175" cy="63300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2800"/>
              <a:t>New Resources:  Screening as a Prevention Strategy</a:t>
            </a:r>
            <a:endParaRPr/>
          </a:p>
        </p:txBody>
      </p:sp>
      <p:pic>
        <p:nvPicPr>
          <p:cNvPr descr="screen4success phone tthy app" id="496" name="Google Shape;496;p39"/>
          <p:cNvPicPr preferRelativeResize="0"/>
          <p:nvPr/>
        </p:nvPicPr>
        <p:blipFill rotWithShape="1">
          <a:blip r:embed="rId3">
            <a:alphaModFix/>
          </a:blip>
          <a:srcRect b="0" l="0" r="0" t="0"/>
          <a:stretch/>
        </p:blipFill>
        <p:spPr>
          <a:xfrm>
            <a:off x="-645531" y="785445"/>
            <a:ext cx="6072555" cy="6072555"/>
          </a:xfrm>
          <a:prstGeom prst="rect">
            <a:avLst/>
          </a:prstGeom>
          <a:noFill/>
          <a:ln>
            <a:noFill/>
          </a:ln>
        </p:spPr>
      </p:pic>
      <p:pic>
        <p:nvPicPr>
          <p:cNvPr id="497" name="Google Shape;497;p39"/>
          <p:cNvPicPr preferRelativeResize="0"/>
          <p:nvPr/>
        </p:nvPicPr>
        <p:blipFill rotWithShape="1">
          <a:blip r:embed="rId4">
            <a:alphaModFix/>
          </a:blip>
          <a:srcRect b="0" l="0" r="0" t="0"/>
          <a:stretch/>
        </p:blipFill>
        <p:spPr>
          <a:xfrm>
            <a:off x="3197800" y="1582315"/>
            <a:ext cx="8695909" cy="4522743"/>
          </a:xfrm>
          <a:prstGeom prst="rect">
            <a:avLst/>
          </a:prstGeom>
          <a:noFill/>
          <a:ln>
            <a:noFill/>
          </a:ln>
        </p:spPr>
      </p:pic>
      <p:grpSp>
        <p:nvGrpSpPr>
          <p:cNvPr id="498" name="Google Shape;498;p39"/>
          <p:cNvGrpSpPr/>
          <p:nvPr/>
        </p:nvGrpSpPr>
        <p:grpSpPr>
          <a:xfrm>
            <a:off x="9442175" y="276770"/>
            <a:ext cx="2194173" cy="3308062"/>
            <a:chOff x="9232757" y="1006317"/>
            <a:chExt cx="2385295" cy="3602482"/>
          </a:xfrm>
        </p:grpSpPr>
        <p:pic>
          <p:nvPicPr>
            <p:cNvPr id="499" name="Google Shape;499;p39"/>
            <p:cNvPicPr preferRelativeResize="0"/>
            <p:nvPr/>
          </p:nvPicPr>
          <p:blipFill rotWithShape="1">
            <a:blip r:embed="rId5">
              <a:alphaModFix/>
            </a:blip>
            <a:srcRect b="0" l="0" r="0" t="0"/>
            <a:stretch/>
          </p:blipFill>
          <p:spPr>
            <a:xfrm>
              <a:off x="9814448" y="1472543"/>
              <a:ext cx="1689649" cy="1126432"/>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500" name="Google Shape;500;p39"/>
            <p:cNvSpPr/>
            <p:nvPr/>
          </p:nvSpPr>
          <p:spPr>
            <a:xfrm>
              <a:off x="9795717" y="1456183"/>
              <a:ext cx="1719680" cy="1160711"/>
            </a:xfrm>
            <a:prstGeom prst="round2DiagRect">
              <a:avLst>
                <a:gd fmla="val 16667" name="adj1"/>
                <a:gd fmla="val 0" name="adj2"/>
              </a:avLst>
            </a:prstGeom>
            <a:solidFill>
              <a:schemeClr val="lt1">
                <a:alpha val="77647"/>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501" name="Google Shape;501;p39"/>
            <p:cNvSpPr/>
            <p:nvPr/>
          </p:nvSpPr>
          <p:spPr>
            <a:xfrm>
              <a:off x="10148395" y="1208311"/>
              <a:ext cx="1014323" cy="374003"/>
            </a:xfrm>
            <a:prstGeom prst="roundRect">
              <a:avLst>
                <a:gd fmla="val 16667" name="adj"/>
              </a:avLst>
            </a:prstGeom>
            <a:solidFill>
              <a:srgbClr val="A2C1E5"/>
            </a:solidFill>
            <a:ln cap="flat" cmpd="sng" w="38100">
              <a:solidFill>
                <a:srgbClr val="1C6987"/>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00">
                  <a:solidFill>
                    <a:srgbClr val="000000"/>
                  </a:solidFill>
                  <a:latin typeface="Calibri"/>
                  <a:ea typeface="Calibri"/>
                  <a:cs typeface="Calibri"/>
                  <a:sym typeface="Calibri"/>
                </a:rPr>
                <a:t>Phase 1:</a:t>
              </a:r>
              <a:endParaRPr/>
            </a:p>
            <a:p>
              <a:pPr indent="0" lvl="0" marL="0" marR="0" rtl="0" algn="ctr">
                <a:spcBef>
                  <a:spcPts val="0"/>
                </a:spcBef>
                <a:spcAft>
                  <a:spcPts val="0"/>
                </a:spcAft>
                <a:buNone/>
              </a:pPr>
              <a:r>
                <a:t/>
              </a:r>
              <a:endParaRPr b="1" sz="1867">
                <a:solidFill>
                  <a:srgbClr val="000000"/>
                </a:solidFill>
                <a:latin typeface="Calibri"/>
                <a:ea typeface="Calibri"/>
                <a:cs typeface="Calibri"/>
                <a:sym typeface="Calibri"/>
              </a:endParaRPr>
            </a:p>
          </p:txBody>
        </p:sp>
        <p:sp>
          <p:nvSpPr>
            <p:cNvPr id="502" name="Google Shape;502;p39"/>
            <p:cNvSpPr txBox="1"/>
            <p:nvPr/>
          </p:nvSpPr>
          <p:spPr>
            <a:xfrm>
              <a:off x="9756979" y="2158484"/>
              <a:ext cx="1797156" cy="45820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67">
                  <a:solidFill>
                    <a:srgbClr val="000000"/>
                  </a:solidFill>
                  <a:latin typeface="Calibri"/>
                  <a:ea typeface="Calibri"/>
                  <a:cs typeface="Calibri"/>
                  <a:sym typeface="Calibri"/>
                </a:rPr>
                <a:t>Personal Implementation </a:t>
              </a:r>
              <a:br>
                <a:rPr b="1" lang="en-US" sz="1067">
                  <a:solidFill>
                    <a:srgbClr val="000000"/>
                  </a:solidFill>
                  <a:latin typeface="Calibri"/>
                  <a:ea typeface="Calibri"/>
                  <a:cs typeface="Calibri"/>
                  <a:sym typeface="Calibri"/>
                </a:rPr>
              </a:br>
              <a:r>
                <a:rPr b="1" lang="en-US" sz="1067">
                  <a:solidFill>
                    <a:srgbClr val="000000"/>
                  </a:solidFill>
                  <a:latin typeface="Calibri"/>
                  <a:ea typeface="Calibri"/>
                  <a:cs typeface="Calibri"/>
                  <a:sym typeface="Calibri"/>
                </a:rPr>
                <a:t>(Parents &amp; Caregivers)</a:t>
              </a:r>
              <a:endParaRPr b="1" sz="1067">
                <a:solidFill>
                  <a:srgbClr val="000000"/>
                </a:solidFill>
                <a:latin typeface="Calibri"/>
                <a:ea typeface="Calibri"/>
                <a:cs typeface="Calibri"/>
                <a:sym typeface="Calibri"/>
              </a:endParaRPr>
            </a:p>
          </p:txBody>
        </p:sp>
        <p:sp>
          <p:nvSpPr>
            <p:cNvPr id="503" name="Google Shape;503;p39"/>
            <p:cNvSpPr/>
            <p:nvPr/>
          </p:nvSpPr>
          <p:spPr>
            <a:xfrm>
              <a:off x="9251052" y="1006317"/>
              <a:ext cx="1011853" cy="793889"/>
            </a:xfrm>
            <a:prstGeom prst="irregularSeal1">
              <a:avLst/>
            </a:prstGeom>
            <a:solidFill>
              <a:srgbClr val="FFF2CC"/>
            </a:solidFill>
            <a:ln cap="flat" cmpd="sng" w="9525">
              <a:solidFill>
                <a:srgbClr val="7030A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US" sz="1067">
                  <a:solidFill>
                    <a:srgbClr val="7030A0"/>
                  </a:solidFill>
                  <a:latin typeface="Calibri"/>
                  <a:ea typeface="Calibri"/>
                  <a:cs typeface="Calibri"/>
                  <a:sym typeface="Calibri"/>
                </a:rPr>
                <a:t>Live Now!</a:t>
              </a:r>
              <a:endParaRPr/>
            </a:p>
          </p:txBody>
        </p:sp>
        <p:pic>
          <p:nvPicPr>
            <p:cNvPr descr="A picture containing text, person, window, indoor&#10;&#10;Description automatically generated" id="504" name="Google Shape;504;p39"/>
            <p:cNvPicPr preferRelativeResize="0"/>
            <p:nvPr/>
          </p:nvPicPr>
          <p:blipFill rotWithShape="1">
            <a:blip r:embed="rId6">
              <a:alphaModFix/>
            </a:blip>
            <a:srcRect b="0" l="0" r="0" t="0"/>
            <a:stretch/>
          </p:blipFill>
          <p:spPr>
            <a:xfrm>
              <a:off x="9765739" y="3255212"/>
              <a:ext cx="1751059" cy="116796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505" name="Google Shape;505;p39"/>
            <p:cNvSpPr/>
            <p:nvPr/>
          </p:nvSpPr>
          <p:spPr>
            <a:xfrm>
              <a:off x="9718313" y="3222701"/>
              <a:ext cx="1817689" cy="1216399"/>
            </a:xfrm>
            <a:prstGeom prst="round2DiagRect">
              <a:avLst>
                <a:gd fmla="val 16667" name="adj1"/>
                <a:gd fmla="val 0" name="adj2"/>
              </a:avLst>
            </a:prstGeom>
            <a:solidFill>
              <a:schemeClr val="lt1">
                <a:alpha val="77647"/>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506" name="Google Shape;506;p39"/>
            <p:cNvSpPr txBox="1"/>
            <p:nvPr/>
          </p:nvSpPr>
          <p:spPr>
            <a:xfrm>
              <a:off x="9664485" y="3971768"/>
              <a:ext cx="1953567" cy="6370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67">
                  <a:solidFill>
                    <a:srgbClr val="000000"/>
                  </a:solidFill>
                  <a:latin typeface="Calibri"/>
                  <a:ea typeface="Calibri"/>
                  <a:cs typeface="Calibri"/>
                  <a:sym typeface="Calibri"/>
                </a:rPr>
                <a:t>Professional Implementation (Organizations &amp; Entities)</a:t>
              </a:r>
              <a:endParaRPr b="1" sz="1067">
                <a:solidFill>
                  <a:srgbClr val="000000"/>
                </a:solidFill>
                <a:latin typeface="Calibri"/>
                <a:ea typeface="Calibri"/>
                <a:cs typeface="Calibri"/>
                <a:sym typeface="Calibri"/>
              </a:endParaRPr>
            </a:p>
          </p:txBody>
        </p:sp>
        <p:sp>
          <p:nvSpPr>
            <p:cNvPr id="507" name="Google Shape;507;p39"/>
            <p:cNvSpPr/>
            <p:nvPr/>
          </p:nvSpPr>
          <p:spPr>
            <a:xfrm>
              <a:off x="10133800" y="3005071"/>
              <a:ext cx="1014323" cy="374003"/>
            </a:xfrm>
            <a:prstGeom prst="roundRect">
              <a:avLst>
                <a:gd fmla="val 16667" name="adj"/>
              </a:avLst>
            </a:prstGeom>
            <a:solidFill>
              <a:srgbClr val="A2C1E5"/>
            </a:solidFill>
            <a:ln cap="flat" cmpd="sng" w="38100">
              <a:solidFill>
                <a:srgbClr val="1C6987"/>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00">
                  <a:solidFill>
                    <a:srgbClr val="000000"/>
                  </a:solidFill>
                  <a:latin typeface="Calibri"/>
                  <a:ea typeface="Calibri"/>
                  <a:cs typeface="Calibri"/>
                  <a:sym typeface="Calibri"/>
                </a:rPr>
                <a:t>Phase 2:</a:t>
              </a:r>
              <a:endParaRPr/>
            </a:p>
            <a:p>
              <a:pPr indent="0" lvl="0" marL="0" marR="0" rtl="0" algn="ctr">
                <a:spcBef>
                  <a:spcPts val="0"/>
                </a:spcBef>
                <a:spcAft>
                  <a:spcPts val="0"/>
                </a:spcAft>
                <a:buNone/>
              </a:pPr>
              <a:r>
                <a:t/>
              </a:r>
              <a:endParaRPr b="1" sz="1867">
                <a:solidFill>
                  <a:srgbClr val="000000"/>
                </a:solidFill>
                <a:latin typeface="Calibri"/>
                <a:ea typeface="Calibri"/>
                <a:cs typeface="Calibri"/>
                <a:sym typeface="Calibri"/>
              </a:endParaRPr>
            </a:p>
          </p:txBody>
        </p:sp>
        <p:sp>
          <p:nvSpPr>
            <p:cNvPr id="508" name="Google Shape;508;p39"/>
            <p:cNvSpPr/>
            <p:nvPr/>
          </p:nvSpPr>
          <p:spPr>
            <a:xfrm>
              <a:off x="9232757" y="2871201"/>
              <a:ext cx="1012136" cy="833144"/>
            </a:xfrm>
            <a:prstGeom prst="irregularSeal1">
              <a:avLst/>
            </a:prstGeom>
            <a:solidFill>
              <a:srgbClr val="E1EFD8"/>
            </a:solidFill>
            <a:ln cap="flat" cmpd="sng" w="9525">
              <a:solidFill>
                <a:srgbClr val="FF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US" sz="1067">
                  <a:solidFill>
                    <a:srgbClr val="C0504D"/>
                  </a:solidFill>
                  <a:latin typeface="Calibri"/>
                  <a:ea typeface="Calibri"/>
                  <a:cs typeface="Calibri"/>
                  <a:sym typeface="Calibri"/>
                </a:rPr>
                <a:t>Summer 2024!</a:t>
              </a:r>
              <a:endParaRPr/>
            </a:p>
          </p:txBody>
        </p:sp>
      </p:grpSp>
      <p:sp>
        <p:nvSpPr>
          <p:cNvPr id="509" name="Google Shape;509;p39"/>
          <p:cNvSpPr txBox="1"/>
          <p:nvPr/>
        </p:nvSpPr>
        <p:spPr>
          <a:xfrm>
            <a:off x="4591949" y="6169419"/>
            <a:ext cx="695125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rgbClr val="000000"/>
                </a:solidFill>
                <a:latin typeface="Calibri"/>
                <a:ea typeface="Calibri"/>
                <a:cs typeface="Calibri"/>
                <a:sym typeface="Calibri"/>
                <a:hlinkClick r:id="rId7">
                  <a:extLst>
                    <a:ext uri="{A12FA001-AC4F-418D-AE19-62706E023703}">
                      <ahyp:hlinkClr val="tx"/>
                    </a:ext>
                  </a:extLst>
                </a:hlinkClick>
              </a:rPr>
              <a:t>www.samhsa.gov/talk-they-hear-you/screen4success</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4"/>
          <p:cNvSpPr txBox="1"/>
          <p:nvPr>
            <p:ph type="title"/>
          </p:nvPr>
        </p:nvSpPr>
        <p:spPr>
          <a:xfrm>
            <a:off x="423341" y="65806"/>
            <a:ext cx="11410071" cy="633009"/>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Historically High Overdose Deaths in the U.S. </a:t>
            </a:r>
            <a:endParaRPr/>
          </a:p>
        </p:txBody>
      </p:sp>
      <p:graphicFrame>
        <p:nvGraphicFramePr>
          <p:cNvPr id="124" name="Google Shape;124;p4"/>
          <p:cNvGraphicFramePr/>
          <p:nvPr/>
        </p:nvGraphicFramePr>
        <p:xfrm>
          <a:off x="20491" y="927100"/>
          <a:ext cx="12164821" cy="5261535"/>
        </p:xfrm>
        <a:graphic>
          <a:graphicData uri="http://schemas.openxmlformats.org/drawingml/2006/chart">
            <c:chart r:id="rId3"/>
          </a:graphicData>
        </a:graphic>
      </p:graphicFrame>
      <p:sp>
        <p:nvSpPr>
          <p:cNvPr id="125" name="Google Shape;125;p4"/>
          <p:cNvSpPr txBox="1"/>
          <p:nvPr/>
        </p:nvSpPr>
        <p:spPr>
          <a:xfrm>
            <a:off x="30895" y="6494104"/>
            <a:ext cx="7120380" cy="2974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33">
                <a:solidFill>
                  <a:schemeClr val="dk1"/>
                </a:solidFill>
                <a:latin typeface="Calibri"/>
                <a:ea typeface="Calibri"/>
                <a:cs typeface="Calibri"/>
                <a:sym typeface="Calibri"/>
              </a:rPr>
              <a:t>Source: CDC</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cxnSp>
        <p:nvCxnSpPr>
          <p:cNvPr id="514" name="Google Shape;514;p40"/>
          <p:cNvCxnSpPr/>
          <p:nvPr/>
        </p:nvCxnSpPr>
        <p:spPr>
          <a:xfrm>
            <a:off x="477013" y="6632856"/>
            <a:ext cx="9981439" cy="0"/>
          </a:xfrm>
          <a:prstGeom prst="straightConnector1">
            <a:avLst/>
          </a:prstGeom>
          <a:noFill/>
          <a:ln cap="flat" cmpd="sng" w="9525">
            <a:solidFill>
              <a:schemeClr val="lt1"/>
            </a:solidFill>
            <a:prstDash val="solid"/>
            <a:miter lim="800000"/>
            <a:headEnd len="sm" w="sm" type="none"/>
            <a:tailEnd len="sm" w="sm" type="none"/>
          </a:ln>
        </p:spPr>
      </p:cxnSp>
      <p:pic>
        <p:nvPicPr>
          <p:cNvPr id="515" name="Google Shape;515;p40"/>
          <p:cNvPicPr preferRelativeResize="0"/>
          <p:nvPr/>
        </p:nvPicPr>
        <p:blipFill rotWithShape="1">
          <a:blip r:embed="rId3">
            <a:alphaModFix/>
          </a:blip>
          <a:srcRect b="0" l="0" r="0" t="0"/>
          <a:stretch/>
        </p:blipFill>
        <p:spPr>
          <a:xfrm>
            <a:off x="7240995" y="809385"/>
            <a:ext cx="4654219" cy="6020935"/>
          </a:xfrm>
          <a:prstGeom prst="rect">
            <a:avLst/>
          </a:prstGeom>
          <a:noFill/>
          <a:ln cap="flat" cmpd="sng" w="9525">
            <a:solidFill>
              <a:srgbClr val="080808"/>
            </a:solidFill>
            <a:prstDash val="solid"/>
            <a:round/>
            <a:headEnd len="sm" w="sm" type="none"/>
            <a:tailEnd len="sm" w="sm" type="none"/>
          </a:ln>
        </p:spPr>
      </p:pic>
      <p:sp>
        <p:nvSpPr>
          <p:cNvPr id="516" name="Google Shape;516;p40"/>
          <p:cNvSpPr txBox="1"/>
          <p:nvPr>
            <p:ph idx="4" type="body"/>
          </p:nvPr>
        </p:nvSpPr>
        <p:spPr>
          <a:xfrm>
            <a:off x="477012" y="1189843"/>
            <a:ext cx="6292893" cy="508304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3200"/>
              <a:buChar char="•"/>
            </a:pPr>
            <a:r>
              <a:rPr b="0" i="0" lang="en-US">
                <a:solidFill>
                  <a:schemeClr val="dk1"/>
                </a:solidFill>
              </a:rPr>
              <a:t>First document to comprehensively outline harm reduction and its role within HHS</a:t>
            </a:r>
            <a:endParaRPr/>
          </a:p>
          <a:p>
            <a:pPr indent="-228600" lvl="0" marL="228600" rtl="0" algn="l">
              <a:lnSpc>
                <a:spcPct val="90000"/>
              </a:lnSpc>
              <a:spcBef>
                <a:spcPts val="1000"/>
              </a:spcBef>
              <a:spcAft>
                <a:spcPts val="0"/>
              </a:spcAft>
              <a:buClr>
                <a:schemeClr val="dk1"/>
              </a:buClr>
              <a:buSzPts val="3200"/>
              <a:buChar char="•"/>
            </a:pPr>
            <a:r>
              <a:rPr b="0" i="0" lang="en-US">
                <a:solidFill>
                  <a:schemeClr val="dk1"/>
                </a:solidFill>
              </a:rPr>
              <a:t>Provides a roadmap of best practices, principles, and pillars that anyone can apply to their work.</a:t>
            </a:r>
            <a:endParaRPr/>
          </a:p>
          <a:p>
            <a:pPr indent="-228600" lvl="0" marL="228600" rtl="0" algn="l">
              <a:lnSpc>
                <a:spcPct val="90000"/>
              </a:lnSpc>
              <a:spcBef>
                <a:spcPts val="1000"/>
              </a:spcBef>
              <a:spcAft>
                <a:spcPts val="0"/>
              </a:spcAft>
              <a:buClr>
                <a:schemeClr val="dk1"/>
              </a:buClr>
              <a:buSzPts val="3200"/>
              <a:buChar char="•"/>
            </a:pPr>
            <a:r>
              <a:rPr lang="en-US">
                <a:solidFill>
                  <a:schemeClr val="dk1"/>
                </a:solidFill>
              </a:rPr>
              <a:t>Wi</a:t>
            </a:r>
            <a:r>
              <a:rPr b="0" i="0" lang="en-US">
                <a:solidFill>
                  <a:schemeClr val="dk1"/>
                </a:solidFill>
              </a:rPr>
              <a:t>ll inform SAMHSA’s harm reduction activities moving forward, as well as related policies, programs, and practices</a:t>
            </a:r>
            <a:endParaRPr>
              <a:solidFill>
                <a:schemeClr val="dk1"/>
              </a:solidFill>
            </a:endParaRPr>
          </a:p>
        </p:txBody>
      </p:sp>
      <p:sp>
        <p:nvSpPr>
          <p:cNvPr id="517" name="Google Shape;517;p40"/>
          <p:cNvSpPr txBox="1"/>
          <p:nvPr>
            <p:ph type="title"/>
          </p:nvPr>
        </p:nvSpPr>
        <p:spPr>
          <a:xfrm>
            <a:off x="423341" y="65806"/>
            <a:ext cx="10157195" cy="633009"/>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Harm Reduction Framework</a:t>
            </a:r>
            <a:endParaRPr/>
          </a:p>
        </p:txBody>
      </p:sp>
      <p:pic>
        <p:nvPicPr>
          <p:cNvPr descr="Qr code&#10;&#10;Description automatically generated" id="518" name="Google Shape;518;p40"/>
          <p:cNvPicPr preferRelativeResize="0"/>
          <p:nvPr/>
        </p:nvPicPr>
        <p:blipFill rotWithShape="1">
          <a:blip r:embed="rId4">
            <a:alphaModFix/>
          </a:blip>
          <a:srcRect b="29025" l="8944" r="6279" t="6213"/>
          <a:stretch/>
        </p:blipFill>
        <p:spPr>
          <a:xfrm>
            <a:off x="9766025" y="809385"/>
            <a:ext cx="2129189" cy="210851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1"/>
          <p:cNvSpPr txBox="1"/>
          <p:nvPr>
            <p:ph idx="4" type="body"/>
          </p:nvPr>
        </p:nvSpPr>
        <p:spPr>
          <a:xfrm>
            <a:off x="4712874" y="997167"/>
            <a:ext cx="7259844" cy="546624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3200"/>
              <a:buChar char="•"/>
            </a:pPr>
            <a:r>
              <a:rPr lang="en-US"/>
              <a:t>Updated to reflect latest overdose trends</a:t>
            </a:r>
            <a:endParaRPr/>
          </a:p>
          <a:p>
            <a:pPr indent="-228600" lvl="0" marL="228600" rtl="0" algn="l">
              <a:lnSpc>
                <a:spcPct val="90000"/>
              </a:lnSpc>
              <a:spcBef>
                <a:spcPts val="1000"/>
              </a:spcBef>
              <a:spcAft>
                <a:spcPts val="0"/>
              </a:spcAft>
              <a:buClr>
                <a:srgbClr val="000000"/>
              </a:buClr>
              <a:buSzPts val="3200"/>
              <a:buChar char="•"/>
            </a:pPr>
            <a:r>
              <a:rPr lang="en-US"/>
              <a:t>Practical tips for preventing, recognizing, and responding to an overdose</a:t>
            </a:r>
            <a:endParaRPr/>
          </a:p>
          <a:p>
            <a:pPr indent="-228600" lvl="0" marL="228600" rtl="0" algn="l">
              <a:lnSpc>
                <a:spcPct val="90000"/>
              </a:lnSpc>
              <a:spcBef>
                <a:spcPts val="1000"/>
              </a:spcBef>
              <a:spcAft>
                <a:spcPts val="0"/>
              </a:spcAft>
              <a:buClr>
                <a:srgbClr val="000000"/>
              </a:buClr>
              <a:buSzPts val="3200"/>
              <a:buChar char="•"/>
            </a:pPr>
            <a:r>
              <a:rPr lang="en-US"/>
              <a:t>Information on available opioid overdose reversal medications (OORM)</a:t>
            </a:r>
            <a:endParaRPr/>
          </a:p>
          <a:p>
            <a:pPr indent="-228600" lvl="0" marL="228600" rtl="0" algn="l">
              <a:lnSpc>
                <a:spcPct val="90000"/>
              </a:lnSpc>
              <a:spcBef>
                <a:spcPts val="1000"/>
              </a:spcBef>
              <a:spcAft>
                <a:spcPts val="0"/>
              </a:spcAft>
              <a:buClr>
                <a:srgbClr val="000000"/>
              </a:buClr>
              <a:buSzPts val="3200"/>
              <a:buChar char="•"/>
            </a:pPr>
            <a:r>
              <a:rPr lang="en-US"/>
              <a:t>Information for specific audiences</a:t>
            </a:r>
            <a:endParaRPr/>
          </a:p>
          <a:p>
            <a:pPr indent="-228600" lvl="1" marL="685800" rtl="0" algn="l">
              <a:lnSpc>
                <a:spcPct val="90000"/>
              </a:lnSpc>
              <a:spcBef>
                <a:spcPts val="500"/>
              </a:spcBef>
              <a:spcAft>
                <a:spcPts val="0"/>
              </a:spcAft>
              <a:buClr>
                <a:srgbClr val="000000"/>
              </a:buClr>
              <a:buSzPts val="2600"/>
              <a:buChar char="•"/>
            </a:pPr>
            <a:r>
              <a:rPr lang="en-US"/>
              <a:t>People who use drugs</a:t>
            </a:r>
            <a:endParaRPr/>
          </a:p>
          <a:p>
            <a:pPr indent="-228600" lvl="1" marL="685800" rtl="0" algn="l">
              <a:lnSpc>
                <a:spcPct val="90000"/>
              </a:lnSpc>
              <a:spcBef>
                <a:spcPts val="500"/>
              </a:spcBef>
              <a:spcAft>
                <a:spcPts val="0"/>
              </a:spcAft>
              <a:buClr>
                <a:srgbClr val="000000"/>
              </a:buClr>
              <a:buSzPts val="2600"/>
              <a:buChar char="•"/>
            </a:pPr>
            <a:r>
              <a:rPr lang="en-US"/>
              <a:t>People who take prescription opioids</a:t>
            </a:r>
            <a:endParaRPr/>
          </a:p>
          <a:p>
            <a:pPr indent="-228600" lvl="1" marL="685800" rtl="0" algn="l">
              <a:lnSpc>
                <a:spcPct val="90000"/>
              </a:lnSpc>
              <a:spcBef>
                <a:spcPts val="500"/>
              </a:spcBef>
              <a:spcAft>
                <a:spcPts val="0"/>
              </a:spcAft>
              <a:buClr>
                <a:srgbClr val="000000"/>
              </a:buClr>
              <a:buSzPts val="2600"/>
              <a:buChar char="•"/>
            </a:pPr>
            <a:r>
              <a:rPr lang="en-US"/>
              <a:t>Practitioners and health systems</a:t>
            </a:r>
            <a:endParaRPr/>
          </a:p>
          <a:p>
            <a:pPr indent="-228600" lvl="1" marL="685800" rtl="0" algn="l">
              <a:lnSpc>
                <a:spcPct val="90000"/>
              </a:lnSpc>
              <a:spcBef>
                <a:spcPts val="500"/>
              </a:spcBef>
              <a:spcAft>
                <a:spcPts val="0"/>
              </a:spcAft>
              <a:buClr>
                <a:srgbClr val="000000"/>
              </a:buClr>
              <a:buSzPts val="2600"/>
              <a:buChar char="•"/>
            </a:pPr>
            <a:r>
              <a:rPr lang="en-US"/>
              <a:t>First Responders</a:t>
            </a:r>
            <a:endParaRPr/>
          </a:p>
          <a:p>
            <a:pPr indent="-228600" lvl="1" marL="685800" rtl="0" algn="l">
              <a:lnSpc>
                <a:spcPct val="90000"/>
              </a:lnSpc>
              <a:spcBef>
                <a:spcPts val="500"/>
              </a:spcBef>
              <a:spcAft>
                <a:spcPts val="0"/>
              </a:spcAft>
              <a:buClr>
                <a:srgbClr val="000000"/>
              </a:buClr>
              <a:buSzPts val="2600"/>
              <a:buChar char="•"/>
            </a:pPr>
            <a:r>
              <a:rPr lang="en-US"/>
              <a:t>Policy and systems considerations</a:t>
            </a:r>
            <a:endParaRPr/>
          </a:p>
          <a:p>
            <a:pPr indent="-25400" lvl="0" marL="228600" rtl="0" algn="l">
              <a:lnSpc>
                <a:spcPct val="90000"/>
              </a:lnSpc>
              <a:spcBef>
                <a:spcPts val="1000"/>
              </a:spcBef>
              <a:spcAft>
                <a:spcPts val="0"/>
              </a:spcAft>
              <a:buClr>
                <a:srgbClr val="000000"/>
              </a:buClr>
              <a:buSzPts val="3200"/>
              <a:buNone/>
            </a:pPr>
            <a:r>
              <a:t/>
            </a:r>
            <a:endParaRPr/>
          </a:p>
        </p:txBody>
      </p:sp>
      <p:sp>
        <p:nvSpPr>
          <p:cNvPr id="524" name="Google Shape;524;p41"/>
          <p:cNvSpPr txBox="1"/>
          <p:nvPr>
            <p:ph idx="12" type="sldNum"/>
          </p:nvPr>
        </p:nvSpPr>
        <p:spPr>
          <a:xfrm>
            <a:off x="147638" y="6356350"/>
            <a:ext cx="492125" cy="365125"/>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Calibri"/>
              <a:buNone/>
            </a:pPr>
            <a:fld id="{00000000-1234-1234-1234-123412341234}" type="slidenum">
              <a:rPr lang="en-US"/>
              <a:t>‹#›</a:t>
            </a:fld>
            <a:endParaRPr/>
          </a:p>
        </p:txBody>
      </p:sp>
      <p:sp>
        <p:nvSpPr>
          <p:cNvPr id="525" name="Google Shape;525;p41"/>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SAMHSA Overdose Prevention and Response Toolkit</a:t>
            </a:r>
            <a:endParaRPr/>
          </a:p>
        </p:txBody>
      </p:sp>
      <p:pic>
        <p:nvPicPr>
          <p:cNvPr id="526" name="Google Shape;526;p41"/>
          <p:cNvPicPr preferRelativeResize="0"/>
          <p:nvPr/>
        </p:nvPicPr>
        <p:blipFill rotWithShape="1">
          <a:blip r:embed="rId3">
            <a:alphaModFix/>
          </a:blip>
          <a:srcRect b="0" l="0" r="0" t="0"/>
          <a:stretch/>
        </p:blipFill>
        <p:spPr>
          <a:xfrm>
            <a:off x="219282" y="997169"/>
            <a:ext cx="4222673" cy="5466244"/>
          </a:xfrm>
          <a:prstGeom prst="rect">
            <a:avLst/>
          </a:prstGeom>
          <a:noFill/>
          <a:ln>
            <a:noFill/>
          </a:ln>
        </p:spPr>
      </p:pic>
      <p:pic>
        <p:nvPicPr>
          <p:cNvPr descr="Qr code&#10;&#10;Description automatically generated" id="527" name="Google Shape;527;p41"/>
          <p:cNvPicPr preferRelativeResize="0"/>
          <p:nvPr/>
        </p:nvPicPr>
        <p:blipFill rotWithShape="1">
          <a:blip r:embed="rId4">
            <a:alphaModFix/>
          </a:blip>
          <a:srcRect b="0" l="0" r="0" t="0"/>
          <a:stretch/>
        </p:blipFill>
        <p:spPr>
          <a:xfrm>
            <a:off x="2536735" y="997169"/>
            <a:ext cx="1905220" cy="1905220"/>
          </a:xfrm>
          <a:prstGeom prst="rect">
            <a:avLst/>
          </a:prstGeom>
          <a:noFill/>
          <a:ln>
            <a:noFill/>
          </a:ln>
        </p:spPr>
      </p:pic>
      <p:sp>
        <p:nvSpPr>
          <p:cNvPr id="528" name="Google Shape;528;p41"/>
          <p:cNvSpPr txBox="1"/>
          <p:nvPr/>
        </p:nvSpPr>
        <p:spPr>
          <a:xfrm>
            <a:off x="65320" y="6438385"/>
            <a:ext cx="12126680" cy="37965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67" u="sng">
                <a:solidFill>
                  <a:schemeClr val="dk1"/>
                </a:solidFill>
                <a:latin typeface="Calibri"/>
                <a:ea typeface="Calibri"/>
                <a:cs typeface="Calibri"/>
                <a:sym typeface="Calibri"/>
                <a:hlinkClick r:id="rId5">
                  <a:extLst>
                    <a:ext uri="{A12FA001-AC4F-418D-AE19-62706E023703}">
                      <ahyp:hlinkClr val="tx"/>
                    </a:ext>
                  </a:extLst>
                </a:hlinkClick>
              </a:rPr>
              <a:t>Overdose Prevention and Response Toolkit (Spanish Version) | SAMHSA Publications and Digital Products</a:t>
            </a:r>
            <a:endParaRPr sz="1867">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42"/>
          <p:cNvSpPr txBox="1"/>
          <p:nvPr>
            <p:ph type="title"/>
          </p:nvPr>
        </p:nvSpPr>
        <p:spPr>
          <a:xfrm>
            <a:off x="127000" y="0"/>
            <a:ext cx="12065000" cy="816429"/>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sz="4000"/>
              <a:t>Holistic Approach to Saturation</a:t>
            </a:r>
            <a:endParaRPr/>
          </a:p>
        </p:txBody>
      </p:sp>
      <p:sp>
        <p:nvSpPr>
          <p:cNvPr id="535" name="Google Shape;535;p42"/>
          <p:cNvSpPr txBox="1"/>
          <p:nvPr>
            <p:ph idx="1" type="body"/>
          </p:nvPr>
        </p:nvSpPr>
        <p:spPr>
          <a:xfrm>
            <a:off x="292386" y="1214840"/>
            <a:ext cx="8757829" cy="492477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0000"/>
              </a:buClr>
              <a:buSzPts val="3200"/>
              <a:buChar char="•"/>
            </a:pPr>
            <a:r>
              <a:rPr lang="en-US" sz="3200"/>
              <a:t>Naloxone saturation plans (SOR application)</a:t>
            </a:r>
            <a:endParaRPr/>
          </a:p>
          <a:p>
            <a:pPr indent="-228600" lvl="1" marL="685800" rtl="0" algn="l">
              <a:lnSpc>
                <a:spcPct val="90000"/>
              </a:lnSpc>
              <a:spcBef>
                <a:spcPts val="500"/>
              </a:spcBef>
              <a:spcAft>
                <a:spcPts val="0"/>
              </a:spcAft>
              <a:buClr>
                <a:srgbClr val="000000"/>
              </a:buClr>
              <a:buSzPts val="3200"/>
              <a:buFont typeface="Calibri"/>
              <a:buChar char="―"/>
            </a:pPr>
            <a:r>
              <a:rPr lang="en-US" sz="3200"/>
              <a:t> Learning Community</a:t>
            </a:r>
            <a:endParaRPr/>
          </a:p>
          <a:p>
            <a:pPr indent="-228600" lvl="1" marL="685800" rtl="0" algn="l">
              <a:lnSpc>
                <a:spcPct val="90000"/>
              </a:lnSpc>
              <a:spcBef>
                <a:spcPts val="500"/>
              </a:spcBef>
              <a:spcAft>
                <a:spcPts val="0"/>
              </a:spcAft>
              <a:buClr>
                <a:srgbClr val="000000"/>
              </a:buClr>
              <a:buSzPts val="3200"/>
              <a:buFont typeface="Calibri"/>
              <a:buChar char="―"/>
            </a:pPr>
            <a:r>
              <a:rPr lang="en-US" sz="3200"/>
              <a:t> Policy Academies</a:t>
            </a:r>
            <a:endParaRPr/>
          </a:p>
          <a:p>
            <a:pPr indent="-228600" lvl="1" marL="685800" rtl="0" algn="l">
              <a:lnSpc>
                <a:spcPct val="90000"/>
              </a:lnSpc>
              <a:spcBef>
                <a:spcPts val="500"/>
              </a:spcBef>
              <a:spcAft>
                <a:spcPts val="0"/>
              </a:spcAft>
              <a:buClr>
                <a:srgbClr val="000000"/>
              </a:buClr>
              <a:buSzPts val="3200"/>
              <a:buFont typeface="Calibri"/>
              <a:buChar char="―"/>
            </a:pPr>
            <a:r>
              <a:rPr lang="en-US" sz="3200"/>
              <a:t> Learning collaborative</a:t>
            </a:r>
            <a:endParaRPr/>
          </a:p>
          <a:p>
            <a:pPr indent="-228600" lvl="0" marL="228600" rtl="0" algn="l">
              <a:lnSpc>
                <a:spcPct val="90000"/>
              </a:lnSpc>
              <a:spcBef>
                <a:spcPts val="1000"/>
              </a:spcBef>
              <a:spcAft>
                <a:spcPts val="0"/>
              </a:spcAft>
              <a:buClr>
                <a:srgbClr val="000000"/>
              </a:buClr>
              <a:buSzPts val="3200"/>
              <a:buChar char="•"/>
            </a:pPr>
            <a:r>
              <a:rPr lang="en-US" sz="3200"/>
              <a:t>Guidance to States</a:t>
            </a:r>
            <a:endParaRPr/>
          </a:p>
          <a:p>
            <a:pPr indent="-228600" lvl="0" marL="228600" rtl="0" algn="l">
              <a:lnSpc>
                <a:spcPct val="90000"/>
              </a:lnSpc>
              <a:spcBef>
                <a:spcPts val="1000"/>
              </a:spcBef>
              <a:spcAft>
                <a:spcPts val="0"/>
              </a:spcAft>
              <a:buClr>
                <a:srgbClr val="000000"/>
              </a:buClr>
              <a:buSzPts val="3200"/>
              <a:buChar char="•"/>
            </a:pPr>
            <a:r>
              <a:rPr lang="en-US" sz="3200"/>
              <a:t>Collaborations with External Partners</a:t>
            </a:r>
            <a:endParaRPr/>
          </a:p>
          <a:p>
            <a:pPr indent="-228600" lvl="0" marL="228600" rtl="0" algn="l">
              <a:lnSpc>
                <a:spcPct val="90000"/>
              </a:lnSpc>
              <a:spcBef>
                <a:spcPts val="1000"/>
              </a:spcBef>
              <a:spcAft>
                <a:spcPts val="0"/>
              </a:spcAft>
              <a:buClr>
                <a:srgbClr val="000000"/>
              </a:buClr>
              <a:buSzPts val="3200"/>
              <a:buChar char="•"/>
            </a:pPr>
            <a:r>
              <a:rPr lang="en-US" sz="3200"/>
              <a:t>Programmatic Funding</a:t>
            </a:r>
            <a:endParaRPr/>
          </a:p>
          <a:p>
            <a:pPr indent="-228600" lvl="1" marL="685800" rtl="0" algn="l">
              <a:lnSpc>
                <a:spcPct val="90000"/>
              </a:lnSpc>
              <a:spcBef>
                <a:spcPts val="500"/>
              </a:spcBef>
              <a:spcAft>
                <a:spcPts val="0"/>
              </a:spcAft>
              <a:buClr>
                <a:srgbClr val="000000"/>
              </a:buClr>
              <a:buSzPts val="2800"/>
              <a:buChar char="•"/>
            </a:pPr>
            <a:r>
              <a:rPr lang="en-US" sz="2800"/>
              <a:t>SOR/TOR</a:t>
            </a:r>
            <a:endParaRPr/>
          </a:p>
          <a:p>
            <a:pPr indent="-228600" lvl="1" marL="685800" rtl="0" algn="l">
              <a:lnSpc>
                <a:spcPct val="90000"/>
              </a:lnSpc>
              <a:spcBef>
                <a:spcPts val="500"/>
              </a:spcBef>
              <a:spcAft>
                <a:spcPts val="0"/>
              </a:spcAft>
              <a:buClr>
                <a:srgbClr val="000000"/>
              </a:buClr>
              <a:buSzPts val="2800"/>
              <a:buChar char="•"/>
            </a:pPr>
            <a:r>
              <a:rPr lang="en-US" sz="2800"/>
              <a:t>SUPTRS</a:t>
            </a:r>
            <a:endParaRPr/>
          </a:p>
          <a:p>
            <a:pPr indent="-228600" lvl="1" marL="685800" rtl="0" algn="l">
              <a:lnSpc>
                <a:spcPct val="90000"/>
              </a:lnSpc>
              <a:spcBef>
                <a:spcPts val="500"/>
              </a:spcBef>
              <a:spcAft>
                <a:spcPts val="0"/>
              </a:spcAft>
              <a:buClr>
                <a:srgbClr val="000000"/>
              </a:buClr>
              <a:buSzPts val="2800"/>
              <a:buChar char="•"/>
            </a:pPr>
            <a:r>
              <a:rPr lang="en-US" sz="2800"/>
              <a:t>FR-CARA, PDO, ODTA</a:t>
            </a:r>
            <a:endParaRPr/>
          </a:p>
          <a:p>
            <a:pPr indent="-228600" lvl="1" marL="685800" rtl="0" algn="l">
              <a:lnSpc>
                <a:spcPct val="90000"/>
              </a:lnSpc>
              <a:spcBef>
                <a:spcPts val="500"/>
              </a:spcBef>
              <a:spcAft>
                <a:spcPts val="0"/>
              </a:spcAft>
              <a:buClr>
                <a:srgbClr val="000000"/>
              </a:buClr>
              <a:buSzPts val="2800"/>
              <a:buChar char="•"/>
            </a:pPr>
            <a:r>
              <a:rPr lang="en-US" sz="2800"/>
              <a:t>Harm Reduction</a:t>
            </a:r>
            <a:endParaRPr/>
          </a:p>
        </p:txBody>
      </p:sp>
      <p:pic>
        <p:nvPicPr>
          <p:cNvPr descr="Text&#10;&#10;Description automatically generated" id="536" name="Google Shape;536;p42"/>
          <p:cNvPicPr preferRelativeResize="0"/>
          <p:nvPr/>
        </p:nvPicPr>
        <p:blipFill rotWithShape="1">
          <a:blip r:embed="rId3">
            <a:alphaModFix/>
          </a:blip>
          <a:srcRect b="0" l="0" r="0" t="0"/>
          <a:stretch/>
        </p:blipFill>
        <p:spPr>
          <a:xfrm>
            <a:off x="7455801" y="2597378"/>
            <a:ext cx="4332033" cy="2897779"/>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3"/>
          <p:cNvSpPr txBox="1"/>
          <p:nvPr>
            <p:ph idx="1" type="body"/>
          </p:nvPr>
        </p:nvSpPr>
        <p:spPr>
          <a:xfrm>
            <a:off x="643844" y="3972910"/>
            <a:ext cx="10908792" cy="252722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667"/>
              <a:buNone/>
            </a:pPr>
            <a:r>
              <a:rPr b="1" lang="en-US" sz="2667">
                <a:solidFill>
                  <a:schemeClr val="dk1"/>
                </a:solidFill>
              </a:rPr>
              <a:t>Voices of Youth: FY2024 Strategic Partnerships </a:t>
            </a:r>
            <a:endParaRPr/>
          </a:p>
          <a:p>
            <a:pPr indent="-228599" lvl="1" marL="461421" rtl="0" algn="l">
              <a:lnSpc>
                <a:spcPct val="90000"/>
              </a:lnSpc>
              <a:spcBef>
                <a:spcPts val="500"/>
              </a:spcBef>
              <a:spcAft>
                <a:spcPts val="0"/>
              </a:spcAft>
              <a:buClr>
                <a:schemeClr val="dk1"/>
              </a:buClr>
              <a:buSzPts val="2267"/>
              <a:buFont typeface="Noto Sans Symbols"/>
              <a:buChar char="▪"/>
            </a:pPr>
            <a:r>
              <a:rPr lang="en-US" sz="2267">
                <a:solidFill>
                  <a:schemeClr val="dk1"/>
                </a:solidFill>
              </a:rPr>
              <a:t>Communities Talk to Prevent Alcohol and Other Drug Use</a:t>
            </a:r>
            <a:endParaRPr/>
          </a:p>
          <a:p>
            <a:pPr indent="-228599" lvl="1" marL="461421" rtl="0" algn="l">
              <a:lnSpc>
                <a:spcPct val="90000"/>
              </a:lnSpc>
              <a:spcBef>
                <a:spcPts val="500"/>
              </a:spcBef>
              <a:spcAft>
                <a:spcPts val="0"/>
              </a:spcAft>
              <a:buClr>
                <a:schemeClr val="dk1"/>
              </a:buClr>
              <a:buSzPts val="2267"/>
              <a:buFont typeface="Noto Sans Symbols"/>
              <a:buChar char="▪"/>
            </a:pPr>
            <a:r>
              <a:rPr lang="en-US" sz="2267">
                <a:solidFill>
                  <a:schemeClr val="dk1"/>
                </a:solidFill>
              </a:rPr>
              <a:t>Community Anti-Drug Coalitions of America (CADCA) </a:t>
            </a:r>
            <a:endParaRPr/>
          </a:p>
          <a:p>
            <a:pPr indent="-228599" lvl="1" marL="461421" rtl="0" algn="l">
              <a:lnSpc>
                <a:spcPct val="90000"/>
              </a:lnSpc>
              <a:spcBef>
                <a:spcPts val="500"/>
              </a:spcBef>
              <a:spcAft>
                <a:spcPts val="0"/>
              </a:spcAft>
              <a:buClr>
                <a:schemeClr val="dk1"/>
              </a:buClr>
              <a:buSzPts val="2267"/>
              <a:buFont typeface="Noto Sans Symbols"/>
              <a:buChar char="▪"/>
            </a:pPr>
            <a:r>
              <a:rPr lang="en-US" sz="2267">
                <a:solidFill>
                  <a:schemeClr val="dk1"/>
                </a:solidFill>
              </a:rPr>
              <a:t>HOSA – Future Health Professionals</a:t>
            </a:r>
            <a:endParaRPr/>
          </a:p>
          <a:p>
            <a:pPr indent="-228599" lvl="1" marL="461421" rtl="0" algn="l">
              <a:lnSpc>
                <a:spcPct val="90000"/>
              </a:lnSpc>
              <a:spcBef>
                <a:spcPts val="500"/>
              </a:spcBef>
              <a:spcAft>
                <a:spcPts val="0"/>
              </a:spcAft>
              <a:buClr>
                <a:schemeClr val="dk1"/>
              </a:buClr>
              <a:buSzPts val="2267"/>
              <a:buFont typeface="Noto Sans Symbols"/>
              <a:buChar char="▪"/>
            </a:pPr>
            <a:r>
              <a:rPr lang="en-US" sz="2267">
                <a:solidFill>
                  <a:schemeClr val="dk1"/>
                </a:solidFill>
              </a:rPr>
              <a:t>4-H – Positive Youth Development, Mentorship, and Education </a:t>
            </a:r>
            <a:endParaRPr/>
          </a:p>
          <a:p>
            <a:pPr indent="-228599" lvl="1" marL="461421" rtl="0" algn="l">
              <a:lnSpc>
                <a:spcPct val="90000"/>
              </a:lnSpc>
              <a:spcBef>
                <a:spcPts val="500"/>
              </a:spcBef>
              <a:spcAft>
                <a:spcPts val="0"/>
              </a:spcAft>
              <a:buClr>
                <a:schemeClr val="dk1"/>
              </a:buClr>
              <a:buSzPts val="2267"/>
              <a:buFont typeface="Noto Sans Symbols"/>
              <a:buChar char="▪"/>
            </a:pPr>
            <a:r>
              <a:rPr lang="en-US" sz="2267">
                <a:solidFill>
                  <a:schemeClr val="dk1"/>
                </a:solidFill>
              </a:rPr>
              <a:t>SAMHSA’s Youth Summit, Fall 2024 </a:t>
            </a:r>
            <a:endParaRPr/>
          </a:p>
        </p:txBody>
      </p:sp>
      <p:sp>
        <p:nvSpPr>
          <p:cNvPr id="543" name="Google Shape;543;p43"/>
          <p:cNvSpPr txBox="1"/>
          <p:nvPr>
            <p:ph type="title"/>
          </p:nvPr>
        </p:nvSpPr>
        <p:spPr>
          <a:xfrm>
            <a:off x="632862" y="165852"/>
            <a:ext cx="10917535" cy="1024128"/>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3733">
                <a:solidFill>
                  <a:schemeClr val="lt1"/>
                </a:solidFill>
              </a:rPr>
              <a:t>Youth Empowerment and Engagement</a:t>
            </a:r>
            <a:endParaRPr/>
          </a:p>
        </p:txBody>
      </p:sp>
      <p:pic>
        <p:nvPicPr>
          <p:cNvPr id="544" name="Google Shape;544;p43"/>
          <p:cNvPicPr preferRelativeResize="0"/>
          <p:nvPr/>
        </p:nvPicPr>
        <p:blipFill rotWithShape="1">
          <a:blip r:embed="rId3">
            <a:alphaModFix/>
          </a:blip>
          <a:srcRect b="0" l="0" r="0" t="0"/>
          <a:stretch/>
        </p:blipFill>
        <p:spPr>
          <a:xfrm>
            <a:off x="0" y="1140574"/>
            <a:ext cx="12192000" cy="2369679"/>
          </a:xfrm>
          <a:prstGeom prst="rect">
            <a:avLst/>
          </a:prstGeom>
          <a:noFill/>
          <a:ln>
            <a:noFill/>
          </a:ln>
        </p:spPr>
      </p:pic>
      <p:sp>
        <p:nvSpPr>
          <p:cNvPr id="545" name="Google Shape;545;p43"/>
          <p:cNvSpPr txBox="1"/>
          <p:nvPr/>
        </p:nvSpPr>
        <p:spPr>
          <a:xfrm>
            <a:off x="2964600" y="6312492"/>
            <a:ext cx="8091056" cy="379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67" u="sng">
                <a:solidFill>
                  <a:schemeClr val="dk1"/>
                </a:solidFill>
                <a:latin typeface="Calibri"/>
                <a:ea typeface="Calibri"/>
                <a:cs typeface="Calibri"/>
                <a:sym typeface="Calibri"/>
                <a:hlinkClick r:id="rId4">
                  <a:extLst>
                    <a:ext uri="{A12FA001-AC4F-418D-AE19-62706E023703}">
                      <ahyp:hlinkClr val="tx"/>
                    </a:ext>
                  </a:extLst>
                </a:hlinkClick>
              </a:rPr>
              <a:t>https://www.samhsa.gov/prevention-week/voices-of-youth</a:t>
            </a:r>
            <a:r>
              <a:rPr lang="en-US" sz="1867">
                <a:solidFill>
                  <a:schemeClr val="dk1"/>
                </a:solidFill>
                <a:latin typeface="Calibri"/>
                <a:ea typeface="Calibri"/>
                <a:cs typeface="Calibri"/>
                <a:sym typeface="Calibri"/>
              </a:rPr>
              <a:t>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44"/>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A Comprehensive Path Forward to Meet the Moment</a:t>
            </a:r>
            <a:endParaRPr/>
          </a:p>
        </p:txBody>
      </p:sp>
      <p:sp>
        <p:nvSpPr>
          <p:cNvPr id="551" name="Google Shape;551;p44"/>
          <p:cNvSpPr txBox="1"/>
          <p:nvPr>
            <p:ph idx="1" type="body"/>
          </p:nvPr>
        </p:nvSpPr>
        <p:spPr>
          <a:xfrm>
            <a:off x="152403" y="996567"/>
            <a:ext cx="6484288" cy="5795629"/>
          </a:xfrm>
          <a:prstGeom prst="rect">
            <a:avLst/>
          </a:prstGeom>
          <a:noFill/>
          <a:ln>
            <a:noFill/>
          </a:ln>
        </p:spPr>
        <p:txBody>
          <a:bodyPr anchorCtr="0" anchor="t" bIns="45700" lIns="91425" spcFirstLastPara="1" rIns="91425" wrap="square" tIns="45700">
            <a:normAutofit fontScale="70000" lnSpcReduction="20000"/>
          </a:bodyPr>
          <a:lstStyle/>
          <a:p>
            <a:pPr indent="-228612" lvl="0" marL="228600" rtl="0" algn="l">
              <a:lnSpc>
                <a:spcPct val="90000"/>
              </a:lnSpc>
              <a:spcBef>
                <a:spcPts val="0"/>
              </a:spcBef>
              <a:spcAft>
                <a:spcPts val="0"/>
              </a:spcAft>
              <a:buClr>
                <a:srgbClr val="000000"/>
              </a:buClr>
              <a:buSzPct val="99971"/>
              <a:buChar char="•"/>
            </a:pPr>
            <a:r>
              <a:rPr lang="en-US" sz="3466"/>
              <a:t>Data-driven and nimble incorporating the changing substance landscape</a:t>
            </a:r>
            <a:endParaRPr/>
          </a:p>
          <a:p>
            <a:pPr indent="-228600" lvl="0" marL="228600" rtl="0" algn="l">
              <a:lnSpc>
                <a:spcPct val="90000"/>
              </a:lnSpc>
              <a:spcBef>
                <a:spcPts val="1000"/>
              </a:spcBef>
              <a:spcAft>
                <a:spcPts val="0"/>
              </a:spcAft>
              <a:buClr>
                <a:srgbClr val="000000"/>
              </a:buClr>
              <a:buSzPct val="100000"/>
              <a:buChar char="•"/>
            </a:pPr>
            <a:r>
              <a:rPr lang="en-US" sz="3400"/>
              <a:t>Centered in the voices and experiences of community(ies) being served</a:t>
            </a:r>
            <a:endParaRPr/>
          </a:p>
          <a:p>
            <a:pPr indent="-228612" lvl="0" marL="228600" rtl="0" algn="l">
              <a:lnSpc>
                <a:spcPct val="90000"/>
              </a:lnSpc>
              <a:spcBef>
                <a:spcPts val="1000"/>
              </a:spcBef>
              <a:spcAft>
                <a:spcPts val="0"/>
              </a:spcAft>
              <a:buClr>
                <a:srgbClr val="000000"/>
              </a:buClr>
              <a:buSzPct val="99971"/>
              <a:buChar char="•"/>
            </a:pPr>
            <a:r>
              <a:rPr lang="en-US" sz="3466"/>
              <a:t>Holistic and Comprehensive – Addressing Spectrum of Risk &amp; Protective Factors</a:t>
            </a:r>
            <a:endParaRPr/>
          </a:p>
          <a:p>
            <a:pPr indent="-228657" lvl="1" marL="685800" rtl="0" algn="l">
              <a:lnSpc>
                <a:spcPct val="90000"/>
              </a:lnSpc>
              <a:spcBef>
                <a:spcPts val="500"/>
              </a:spcBef>
              <a:spcAft>
                <a:spcPts val="0"/>
              </a:spcAft>
              <a:buClr>
                <a:srgbClr val="000000"/>
              </a:buClr>
              <a:buSzPct val="100000"/>
              <a:buChar char="•"/>
            </a:pPr>
            <a:r>
              <a:rPr lang="en-US" sz="3067"/>
              <a:t>Individual</a:t>
            </a:r>
            <a:endParaRPr/>
          </a:p>
          <a:p>
            <a:pPr indent="-228657" lvl="1" marL="685800" rtl="0" algn="l">
              <a:lnSpc>
                <a:spcPct val="90000"/>
              </a:lnSpc>
              <a:spcBef>
                <a:spcPts val="500"/>
              </a:spcBef>
              <a:spcAft>
                <a:spcPts val="0"/>
              </a:spcAft>
              <a:buClr>
                <a:srgbClr val="000000"/>
              </a:buClr>
              <a:buSzPct val="100000"/>
              <a:buChar char="•"/>
            </a:pPr>
            <a:r>
              <a:rPr lang="en-US" sz="3067"/>
              <a:t>Relationship</a:t>
            </a:r>
            <a:endParaRPr/>
          </a:p>
          <a:p>
            <a:pPr indent="-228657" lvl="1" marL="685800" rtl="0" algn="l">
              <a:lnSpc>
                <a:spcPct val="90000"/>
              </a:lnSpc>
              <a:spcBef>
                <a:spcPts val="500"/>
              </a:spcBef>
              <a:spcAft>
                <a:spcPts val="0"/>
              </a:spcAft>
              <a:buClr>
                <a:srgbClr val="000000"/>
              </a:buClr>
              <a:buSzPct val="100000"/>
              <a:buChar char="•"/>
            </a:pPr>
            <a:r>
              <a:rPr lang="en-US" sz="3067"/>
              <a:t>Community</a:t>
            </a:r>
            <a:endParaRPr/>
          </a:p>
          <a:p>
            <a:pPr indent="-228657" lvl="1" marL="685800" rtl="0" algn="l">
              <a:lnSpc>
                <a:spcPct val="90000"/>
              </a:lnSpc>
              <a:spcBef>
                <a:spcPts val="500"/>
              </a:spcBef>
              <a:spcAft>
                <a:spcPts val="0"/>
              </a:spcAft>
              <a:buClr>
                <a:srgbClr val="000000"/>
              </a:buClr>
              <a:buSzPct val="100000"/>
              <a:buChar char="•"/>
            </a:pPr>
            <a:r>
              <a:rPr lang="en-US" sz="3067"/>
              <a:t>Societal</a:t>
            </a:r>
            <a:endParaRPr/>
          </a:p>
          <a:p>
            <a:pPr indent="-228612" lvl="0" marL="228600" rtl="0" algn="l">
              <a:lnSpc>
                <a:spcPct val="90000"/>
              </a:lnSpc>
              <a:spcBef>
                <a:spcPts val="1000"/>
              </a:spcBef>
              <a:spcAft>
                <a:spcPts val="0"/>
              </a:spcAft>
              <a:buClr>
                <a:srgbClr val="000000"/>
              </a:buClr>
              <a:buSzPct val="99971"/>
              <a:buChar char="•"/>
            </a:pPr>
            <a:r>
              <a:rPr lang="en-US" sz="3466"/>
              <a:t>Evidence-based policies, programs and practices as well as integrating practice-based evidence and community-defined evidence </a:t>
            </a:r>
            <a:endParaRPr/>
          </a:p>
          <a:p>
            <a:pPr indent="-228612" lvl="0" marL="228600" rtl="0" algn="l">
              <a:lnSpc>
                <a:spcPct val="90000"/>
              </a:lnSpc>
              <a:spcBef>
                <a:spcPts val="1000"/>
              </a:spcBef>
              <a:spcAft>
                <a:spcPts val="0"/>
              </a:spcAft>
              <a:buClr>
                <a:srgbClr val="000000"/>
              </a:buClr>
              <a:buSzPct val="99971"/>
              <a:buChar char="•"/>
            </a:pPr>
            <a:r>
              <a:rPr lang="en-US" sz="3466"/>
              <a:t>Evaluating, innovating, and continuing to build the knowledge of what works in communities </a:t>
            </a:r>
            <a:endParaRPr/>
          </a:p>
          <a:p>
            <a:pPr indent="-228612" lvl="0" marL="228600" rtl="0" algn="l">
              <a:lnSpc>
                <a:spcPct val="90000"/>
              </a:lnSpc>
              <a:spcBef>
                <a:spcPts val="1000"/>
              </a:spcBef>
              <a:spcAft>
                <a:spcPts val="0"/>
              </a:spcAft>
              <a:buClr>
                <a:srgbClr val="000000"/>
              </a:buClr>
              <a:buSzPct val="99971"/>
              <a:buChar char="•"/>
            </a:pPr>
            <a:r>
              <a:rPr lang="en-US" sz="3466"/>
              <a:t>Opportunity to broaden tent of partners</a:t>
            </a:r>
            <a:endParaRPr/>
          </a:p>
        </p:txBody>
      </p:sp>
      <p:sp>
        <p:nvSpPr>
          <p:cNvPr id="552" name="Google Shape;552;p44"/>
          <p:cNvSpPr txBox="1"/>
          <p:nvPr/>
        </p:nvSpPr>
        <p:spPr>
          <a:xfrm>
            <a:off x="6595620" y="1139577"/>
            <a:ext cx="5515288" cy="4894610"/>
          </a:xfrm>
          <a:prstGeom prst="rect">
            <a:avLst/>
          </a:prstGeom>
          <a:solidFill>
            <a:srgbClr val="0099CC"/>
          </a:solidFill>
          <a:ln cap="flat" cmpd="sng" w="57150">
            <a:solidFill>
              <a:srgbClr val="FFCC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3200">
                <a:solidFill>
                  <a:srgbClr val="FFCC00"/>
                </a:solidFill>
                <a:latin typeface="Calibri"/>
                <a:ea typeface="Calibri"/>
                <a:cs typeface="Calibri"/>
                <a:sym typeface="Calibri"/>
              </a:rPr>
              <a:t>PREVENTION…</a:t>
            </a:r>
            <a:endParaRPr/>
          </a:p>
          <a:p>
            <a:pPr indent="-380990" lvl="1" marL="457200" marR="0" rtl="0" algn="l">
              <a:spcBef>
                <a:spcPts val="0"/>
              </a:spcBef>
              <a:spcAft>
                <a:spcPts val="0"/>
              </a:spcAft>
              <a:buClr>
                <a:schemeClr val="dk1"/>
              </a:buClr>
              <a:buSzPts val="1867"/>
              <a:buFont typeface="Arial"/>
              <a:buChar char="•"/>
            </a:pPr>
            <a:r>
              <a:rPr b="1" i="1" lang="en-US" sz="1867" u="none" cap="none" strike="noStrike">
                <a:solidFill>
                  <a:schemeClr val="dk1"/>
                </a:solidFill>
                <a:latin typeface="Calibri"/>
                <a:ea typeface="Calibri"/>
                <a:cs typeface="Calibri"/>
                <a:sym typeface="Calibri"/>
              </a:rPr>
              <a:t>Supports parents, caregivers, &amp; strengthens families</a:t>
            </a:r>
            <a:endParaRPr/>
          </a:p>
          <a:p>
            <a:pPr indent="-380990" lvl="1" marL="457200" marR="0" rtl="0" algn="l">
              <a:spcBef>
                <a:spcPts val="0"/>
              </a:spcBef>
              <a:spcAft>
                <a:spcPts val="0"/>
              </a:spcAft>
              <a:buClr>
                <a:schemeClr val="dk1"/>
              </a:buClr>
              <a:buSzPts val="1867"/>
              <a:buFont typeface="Arial"/>
              <a:buChar char="•"/>
            </a:pPr>
            <a:r>
              <a:rPr b="1" i="1" lang="en-US" sz="1867" u="none" cap="none" strike="noStrike">
                <a:solidFill>
                  <a:schemeClr val="dk1"/>
                </a:solidFill>
                <a:latin typeface="Calibri"/>
                <a:ea typeface="Calibri"/>
                <a:cs typeface="Calibri"/>
                <a:sym typeface="Calibri"/>
              </a:rPr>
              <a:t>Increases exposure to positive role models &amp; youth empowerment opportunities </a:t>
            </a:r>
            <a:endParaRPr/>
          </a:p>
          <a:p>
            <a:pPr indent="-380990" lvl="1" marL="457200" marR="0" rtl="0" algn="l">
              <a:spcBef>
                <a:spcPts val="0"/>
              </a:spcBef>
              <a:spcAft>
                <a:spcPts val="0"/>
              </a:spcAft>
              <a:buClr>
                <a:schemeClr val="dk1"/>
              </a:buClr>
              <a:buSzPts val="1867"/>
              <a:buFont typeface="Arial"/>
              <a:buChar char="•"/>
            </a:pPr>
            <a:r>
              <a:rPr b="1" i="1" lang="en-US" sz="1867" u="none" cap="none" strike="noStrike">
                <a:solidFill>
                  <a:schemeClr val="dk1"/>
                </a:solidFill>
                <a:latin typeface="Calibri"/>
                <a:ea typeface="Calibri"/>
                <a:cs typeface="Calibri"/>
                <a:sym typeface="Calibri"/>
              </a:rPr>
              <a:t>Supports healthy social &amp; emotional development</a:t>
            </a:r>
            <a:endParaRPr/>
          </a:p>
          <a:p>
            <a:pPr indent="-380990" lvl="1" marL="457200" marR="0" rtl="0" algn="l">
              <a:spcBef>
                <a:spcPts val="0"/>
              </a:spcBef>
              <a:spcAft>
                <a:spcPts val="0"/>
              </a:spcAft>
              <a:buClr>
                <a:schemeClr val="dk1"/>
              </a:buClr>
              <a:buSzPts val="1867"/>
              <a:buFont typeface="Arial"/>
              <a:buChar char="•"/>
            </a:pPr>
            <a:r>
              <a:rPr b="1" i="1" lang="en-US" sz="1867" u="none" cap="none" strike="noStrike">
                <a:solidFill>
                  <a:schemeClr val="dk1"/>
                </a:solidFill>
                <a:latin typeface="Calibri"/>
                <a:ea typeface="Calibri"/>
                <a:cs typeface="Calibri"/>
                <a:sym typeface="Calibri"/>
              </a:rPr>
              <a:t>Strengthens problem solving, conflict, &amp; relationship skills</a:t>
            </a:r>
            <a:endParaRPr/>
          </a:p>
          <a:p>
            <a:pPr indent="-380990" lvl="1" marL="457200" marR="0" rtl="0" algn="l">
              <a:spcBef>
                <a:spcPts val="0"/>
              </a:spcBef>
              <a:spcAft>
                <a:spcPts val="0"/>
              </a:spcAft>
              <a:buClr>
                <a:schemeClr val="dk1"/>
              </a:buClr>
              <a:buSzPts val="1867"/>
              <a:buFont typeface="Arial"/>
              <a:buChar char="•"/>
            </a:pPr>
            <a:r>
              <a:rPr b="1" i="1" lang="en-US" sz="1867" u="none" cap="none" strike="noStrike">
                <a:solidFill>
                  <a:schemeClr val="dk1"/>
                </a:solidFill>
                <a:latin typeface="Calibri"/>
                <a:ea typeface="Calibri"/>
                <a:cs typeface="Calibri"/>
                <a:sym typeface="Calibri"/>
              </a:rPr>
              <a:t>Expands evidence-based programs &amp; policies across settings </a:t>
            </a:r>
            <a:endParaRPr/>
          </a:p>
          <a:p>
            <a:pPr indent="-380990" lvl="1" marL="457200" marR="0" rtl="0" algn="l">
              <a:spcBef>
                <a:spcPts val="0"/>
              </a:spcBef>
              <a:spcAft>
                <a:spcPts val="0"/>
              </a:spcAft>
              <a:buClr>
                <a:schemeClr val="dk1"/>
              </a:buClr>
              <a:buSzPts val="1867"/>
              <a:buFont typeface="Arial"/>
              <a:buChar char="•"/>
            </a:pPr>
            <a:r>
              <a:rPr b="1" i="1" lang="en-US" sz="1867" u="none" cap="none" strike="noStrike">
                <a:solidFill>
                  <a:schemeClr val="dk1"/>
                </a:solidFill>
                <a:latin typeface="Calibri"/>
                <a:ea typeface="Calibri"/>
                <a:cs typeface="Calibri"/>
                <a:sym typeface="Calibri"/>
              </a:rPr>
              <a:t>Prevents &amp; addresses ACES &amp; trauma</a:t>
            </a:r>
            <a:endParaRPr/>
          </a:p>
          <a:p>
            <a:pPr indent="-380990" lvl="1" marL="457200" marR="0" rtl="0" algn="l">
              <a:spcBef>
                <a:spcPts val="0"/>
              </a:spcBef>
              <a:spcAft>
                <a:spcPts val="0"/>
              </a:spcAft>
              <a:buClr>
                <a:schemeClr val="dk1"/>
              </a:buClr>
              <a:buSzPts val="1867"/>
              <a:buFont typeface="Arial"/>
              <a:buChar char="•"/>
            </a:pPr>
            <a:r>
              <a:rPr b="1" i="1" lang="en-US" sz="1867" u="none" cap="none" strike="noStrike">
                <a:solidFill>
                  <a:schemeClr val="dk1"/>
                </a:solidFill>
                <a:latin typeface="Calibri"/>
                <a:ea typeface="Calibri"/>
                <a:cs typeface="Calibri"/>
                <a:sym typeface="Calibri"/>
              </a:rPr>
              <a:t>Addresses structural &amp; social determinants of health</a:t>
            </a:r>
            <a:endParaRPr/>
          </a:p>
          <a:p>
            <a:pPr indent="-380990" lvl="1" marL="457200" marR="0" rtl="0" algn="l">
              <a:spcBef>
                <a:spcPts val="0"/>
              </a:spcBef>
              <a:spcAft>
                <a:spcPts val="0"/>
              </a:spcAft>
              <a:buClr>
                <a:schemeClr val="dk1"/>
              </a:buClr>
              <a:buSzPts val="1867"/>
              <a:buFont typeface="Arial"/>
              <a:buChar char="•"/>
            </a:pPr>
            <a:r>
              <a:rPr b="1" i="1" lang="en-US" sz="1867" u="none" cap="none" strike="noStrike">
                <a:solidFill>
                  <a:schemeClr val="dk1"/>
                </a:solidFill>
                <a:latin typeface="Calibri"/>
                <a:ea typeface="Calibri"/>
                <a:cs typeface="Calibri"/>
                <a:sym typeface="Calibri"/>
              </a:rPr>
              <a:t>Improves the safety, stability, &amp; livability of community environments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45"/>
          <p:cNvSpPr txBox="1"/>
          <p:nvPr>
            <p:ph idx="1" type="body"/>
          </p:nvPr>
        </p:nvSpPr>
        <p:spPr>
          <a:xfrm>
            <a:off x="505535" y="1077176"/>
            <a:ext cx="11411904" cy="1445101"/>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120000"/>
              </a:lnSpc>
              <a:spcBef>
                <a:spcPts val="0"/>
              </a:spcBef>
              <a:spcAft>
                <a:spcPts val="0"/>
              </a:spcAft>
              <a:buClr>
                <a:srgbClr val="000000"/>
              </a:buClr>
              <a:buSzPct val="100000"/>
              <a:buNone/>
            </a:pPr>
            <a:r>
              <a:rPr lang="en-US" sz="2800">
                <a:latin typeface="Arial"/>
                <a:ea typeface="Arial"/>
                <a:cs typeface="Arial"/>
                <a:sym typeface="Arial"/>
              </a:rPr>
              <a:t>SAMHSA’s mission is to lead public health and service delivery efforts that promote mental health, prevent substance misuse, and provide treatments and supports to foster recovery while ensuring equitable access and better outcomes.</a:t>
            </a:r>
            <a:endParaRPr/>
          </a:p>
        </p:txBody>
      </p:sp>
      <p:grpSp>
        <p:nvGrpSpPr>
          <p:cNvPr id="559" name="Google Shape;559;p45"/>
          <p:cNvGrpSpPr/>
          <p:nvPr/>
        </p:nvGrpSpPr>
        <p:grpSpPr>
          <a:xfrm>
            <a:off x="1824757" y="5957690"/>
            <a:ext cx="9054652" cy="611957"/>
            <a:chOff x="2052587" y="6095633"/>
            <a:chExt cx="9054652" cy="611957"/>
          </a:xfrm>
        </p:grpSpPr>
        <p:pic>
          <p:nvPicPr>
            <p:cNvPr descr="Image result for facebook icon" id="560" name="Google Shape;560;p45"/>
            <p:cNvPicPr preferRelativeResize="0"/>
            <p:nvPr/>
          </p:nvPicPr>
          <p:blipFill rotWithShape="1">
            <a:blip r:embed="rId3">
              <a:alphaModFix/>
            </a:blip>
            <a:srcRect b="0" l="0" r="0" t="0"/>
            <a:stretch/>
          </p:blipFill>
          <p:spPr>
            <a:xfrm>
              <a:off x="2052587" y="6102752"/>
              <a:ext cx="585788" cy="585788"/>
            </a:xfrm>
            <a:prstGeom prst="rect">
              <a:avLst/>
            </a:prstGeom>
            <a:noFill/>
            <a:ln>
              <a:noFill/>
            </a:ln>
          </p:spPr>
        </p:pic>
        <p:pic>
          <p:nvPicPr>
            <p:cNvPr descr="Image result for twitter icon" id="561" name="Google Shape;561;p45"/>
            <p:cNvPicPr preferRelativeResize="0"/>
            <p:nvPr/>
          </p:nvPicPr>
          <p:blipFill rotWithShape="1">
            <a:blip r:embed="rId4">
              <a:alphaModFix/>
            </a:blip>
            <a:srcRect b="0" l="0" r="0" t="0"/>
            <a:stretch/>
          </p:blipFill>
          <p:spPr>
            <a:xfrm>
              <a:off x="4786115" y="6158301"/>
              <a:ext cx="633368" cy="520996"/>
            </a:xfrm>
            <a:prstGeom prst="rect">
              <a:avLst/>
            </a:prstGeom>
            <a:noFill/>
            <a:ln>
              <a:noFill/>
            </a:ln>
          </p:spPr>
        </p:pic>
        <p:pic>
          <p:nvPicPr>
            <p:cNvPr descr="Image result for linkedin icon" id="562" name="Google Shape;562;p45"/>
            <p:cNvPicPr preferRelativeResize="0"/>
            <p:nvPr/>
          </p:nvPicPr>
          <p:blipFill rotWithShape="1">
            <a:blip r:embed="rId5">
              <a:alphaModFix/>
            </a:blip>
            <a:srcRect b="0" l="0" r="0" t="0"/>
            <a:stretch/>
          </p:blipFill>
          <p:spPr>
            <a:xfrm>
              <a:off x="8746257" y="6102752"/>
              <a:ext cx="604838" cy="604838"/>
            </a:xfrm>
            <a:prstGeom prst="rect">
              <a:avLst/>
            </a:prstGeom>
            <a:noFill/>
            <a:ln>
              <a:noFill/>
            </a:ln>
          </p:spPr>
        </p:pic>
        <p:sp>
          <p:nvSpPr>
            <p:cNvPr id="563" name="Google Shape;563;p45"/>
            <p:cNvSpPr txBox="1"/>
            <p:nvPr/>
          </p:nvSpPr>
          <p:spPr>
            <a:xfrm>
              <a:off x="5409650" y="6095633"/>
              <a:ext cx="271307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@samhsagov @samhsa_leader</a:t>
              </a:r>
              <a:endParaRPr/>
            </a:p>
          </p:txBody>
        </p:sp>
        <p:sp>
          <p:nvSpPr>
            <p:cNvPr id="564" name="Google Shape;564;p45"/>
            <p:cNvSpPr txBox="1"/>
            <p:nvPr/>
          </p:nvSpPr>
          <p:spPr>
            <a:xfrm>
              <a:off x="2669995" y="6257636"/>
              <a:ext cx="175614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/samhsa</a:t>
              </a:r>
              <a:endParaRPr/>
            </a:p>
          </p:txBody>
        </p:sp>
        <p:sp>
          <p:nvSpPr>
            <p:cNvPr id="565" name="Google Shape;565;p45"/>
            <p:cNvSpPr txBox="1"/>
            <p:nvPr/>
          </p:nvSpPr>
          <p:spPr>
            <a:xfrm>
              <a:off x="9351095" y="6262494"/>
              <a:ext cx="175614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/samhsa</a:t>
              </a:r>
              <a:endParaRPr/>
            </a:p>
          </p:txBody>
        </p:sp>
      </p:grpSp>
      <p:sp>
        <p:nvSpPr>
          <p:cNvPr id="566" name="Google Shape;566;p45"/>
          <p:cNvSpPr txBox="1"/>
          <p:nvPr>
            <p:ph type="title"/>
          </p:nvPr>
        </p:nvSpPr>
        <p:spPr>
          <a:xfrm>
            <a:off x="423341" y="65813"/>
            <a:ext cx="11159059" cy="633009"/>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Thank You!</a:t>
            </a:r>
            <a:endParaRPr/>
          </a:p>
        </p:txBody>
      </p:sp>
      <p:sp>
        <p:nvSpPr>
          <p:cNvPr id="567" name="Google Shape;567;p45"/>
          <p:cNvSpPr txBox="1"/>
          <p:nvPr/>
        </p:nvSpPr>
        <p:spPr>
          <a:xfrm>
            <a:off x="3130300" y="2783998"/>
            <a:ext cx="5373385"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Arial"/>
                <a:ea typeface="Arial"/>
                <a:cs typeface="Arial"/>
                <a:sym typeface="Arial"/>
              </a:rPr>
              <a:t>Grant Opportunities</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www.samhsa.gov/grants </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www.grants.gov/web/grants </a:t>
            </a:r>
            <a:endParaRPr/>
          </a:p>
          <a:p>
            <a:pPr indent="0" lvl="0" marL="0" marR="0" rtl="0" algn="ctr">
              <a:spcBef>
                <a:spcPts val="0"/>
              </a:spcBef>
              <a:spcAft>
                <a:spcPts val="0"/>
              </a:spcAft>
              <a:buNone/>
            </a:pPr>
            <a:r>
              <a:t/>
            </a:r>
            <a:endParaRPr sz="2000">
              <a:solidFill>
                <a:schemeClr val="dk1"/>
              </a:solidFill>
              <a:latin typeface="Arial"/>
              <a:ea typeface="Arial"/>
              <a:cs typeface="Arial"/>
              <a:sym typeface="Arial"/>
            </a:endParaRPr>
          </a:p>
          <a:p>
            <a:pPr indent="0" lvl="0" marL="0" marR="0" rtl="0" algn="ctr">
              <a:spcBef>
                <a:spcPts val="0"/>
              </a:spcBef>
              <a:spcAft>
                <a:spcPts val="0"/>
              </a:spcAft>
              <a:buNone/>
            </a:pPr>
            <a:r>
              <a:rPr b="1" lang="en-US" sz="2000">
                <a:solidFill>
                  <a:schemeClr val="dk1"/>
                </a:solidFill>
                <a:latin typeface="Arial"/>
                <a:ea typeface="Arial"/>
                <a:cs typeface="Arial"/>
                <a:sym typeface="Arial"/>
              </a:rPr>
              <a:t>988 Suicide and Crisis Lifeline Toolkit </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www.samhsa.gov/find-help/988/partner-toolkit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5"/>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Latest Provisional Data</a:t>
            </a:r>
            <a:endParaRPr/>
          </a:p>
        </p:txBody>
      </p:sp>
      <p:sp>
        <p:nvSpPr>
          <p:cNvPr id="131" name="Google Shape;131;p5"/>
          <p:cNvSpPr txBox="1"/>
          <p:nvPr/>
        </p:nvSpPr>
        <p:spPr>
          <a:xfrm>
            <a:off x="118431" y="6439773"/>
            <a:ext cx="903658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u="sng">
                <a:solidFill>
                  <a:schemeClr val="dk1"/>
                </a:solidFill>
                <a:latin typeface="Calibri"/>
                <a:ea typeface="Calibri"/>
                <a:cs typeface="Calibri"/>
                <a:sym typeface="Calibri"/>
                <a:hlinkClick r:id="rId3">
                  <a:extLst>
                    <a:ext uri="{A12FA001-AC4F-418D-AE19-62706E023703}">
                      <ahyp:hlinkClr val="tx"/>
                    </a:ext>
                  </a:extLst>
                </a:hlinkClick>
              </a:rPr>
              <a:t>Products - Vital Statistics Rapid Release - Provisional Drug Overdose Data (cdc.gov)</a:t>
            </a:r>
            <a:endParaRPr sz="1400">
              <a:solidFill>
                <a:schemeClr val="dk1"/>
              </a:solidFill>
              <a:latin typeface="Calibri"/>
              <a:ea typeface="Calibri"/>
              <a:cs typeface="Calibri"/>
              <a:sym typeface="Calibri"/>
            </a:endParaRPr>
          </a:p>
        </p:txBody>
      </p:sp>
      <p:pic>
        <p:nvPicPr>
          <p:cNvPr id="132" name="Google Shape;132;p5"/>
          <p:cNvPicPr preferRelativeResize="0"/>
          <p:nvPr/>
        </p:nvPicPr>
        <p:blipFill rotWithShape="1">
          <a:blip r:embed="rId4">
            <a:alphaModFix/>
          </a:blip>
          <a:srcRect b="0" l="0" r="0" t="0"/>
          <a:stretch/>
        </p:blipFill>
        <p:spPr>
          <a:xfrm>
            <a:off x="1724564" y="937560"/>
            <a:ext cx="9525792" cy="5538072"/>
          </a:xfrm>
          <a:prstGeom prst="rect">
            <a:avLst/>
          </a:prstGeom>
          <a:noFill/>
          <a:ln>
            <a:noFill/>
          </a:ln>
        </p:spPr>
      </p:pic>
      <p:sp>
        <p:nvSpPr>
          <p:cNvPr id="133" name="Google Shape;133;p5"/>
          <p:cNvSpPr/>
          <p:nvPr/>
        </p:nvSpPr>
        <p:spPr>
          <a:xfrm>
            <a:off x="9868830" y="5207620"/>
            <a:ext cx="1954871" cy="15678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6"/>
          <p:cNvSpPr txBox="1"/>
          <p:nvPr>
            <p:ph type="title"/>
          </p:nvPr>
        </p:nvSpPr>
        <p:spPr>
          <a:xfrm>
            <a:off x="459988" y="82511"/>
            <a:ext cx="11272024" cy="70643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Deaths Driven by Illicit Synthetic Opioids and Stimulants </a:t>
            </a:r>
            <a:endParaRPr/>
          </a:p>
        </p:txBody>
      </p:sp>
      <p:pic>
        <p:nvPicPr>
          <p:cNvPr id="139" name="Google Shape;139;p6"/>
          <p:cNvPicPr preferRelativeResize="0"/>
          <p:nvPr/>
        </p:nvPicPr>
        <p:blipFill rotWithShape="1">
          <a:blip r:embed="rId3">
            <a:alphaModFix/>
          </a:blip>
          <a:srcRect b="0" l="0" r="0" t="0"/>
          <a:stretch/>
        </p:blipFill>
        <p:spPr>
          <a:xfrm>
            <a:off x="1881302" y="1057506"/>
            <a:ext cx="8693934" cy="3603703"/>
          </a:xfrm>
          <a:prstGeom prst="rect">
            <a:avLst/>
          </a:prstGeom>
          <a:noFill/>
          <a:ln>
            <a:noFill/>
          </a:ln>
        </p:spPr>
      </p:pic>
      <p:sp>
        <p:nvSpPr>
          <p:cNvPr id="140" name="Google Shape;140;p6"/>
          <p:cNvSpPr txBox="1"/>
          <p:nvPr/>
        </p:nvSpPr>
        <p:spPr>
          <a:xfrm>
            <a:off x="47394" y="6565396"/>
            <a:ext cx="609414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u="sng">
                <a:solidFill>
                  <a:schemeClr val="dk1"/>
                </a:solidFill>
                <a:latin typeface="Calibri"/>
                <a:ea typeface="Calibri"/>
                <a:cs typeface="Calibri"/>
                <a:sym typeface="Calibri"/>
                <a:hlinkClick r:id="rId4">
                  <a:extLst>
                    <a:ext uri="{A12FA001-AC4F-418D-AE19-62706E023703}">
                      <ahyp:hlinkClr val="tx"/>
                    </a:ext>
                  </a:extLst>
                </a:hlinkClick>
              </a:rPr>
              <a:t>SUDORS Dashboard: Fatal Overdose Data | Drug Overdose | CDC Injury Center</a:t>
            </a:r>
            <a:endParaRPr sz="1000">
              <a:solidFill>
                <a:schemeClr val="dk1"/>
              </a:solidFill>
              <a:latin typeface="Calibri"/>
              <a:ea typeface="Calibri"/>
              <a:cs typeface="Calibri"/>
              <a:sym typeface="Calibri"/>
            </a:endParaRPr>
          </a:p>
        </p:txBody>
      </p:sp>
      <p:sp>
        <p:nvSpPr>
          <p:cNvPr id="141" name="Google Shape;141;p6"/>
          <p:cNvSpPr/>
          <p:nvPr/>
        </p:nvSpPr>
        <p:spPr>
          <a:xfrm>
            <a:off x="9868829" y="5207619"/>
            <a:ext cx="1471961" cy="15678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2" name="Google Shape;142;p6"/>
          <p:cNvPicPr preferRelativeResize="0"/>
          <p:nvPr/>
        </p:nvPicPr>
        <p:blipFill rotWithShape="1">
          <a:blip r:embed="rId5">
            <a:alphaModFix/>
          </a:blip>
          <a:srcRect b="0" l="0" r="0" t="0"/>
          <a:stretch/>
        </p:blipFill>
        <p:spPr>
          <a:xfrm>
            <a:off x="1970717" y="4591960"/>
            <a:ext cx="8722615" cy="19757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7"/>
          <p:cNvSpPr/>
          <p:nvPr/>
        </p:nvSpPr>
        <p:spPr>
          <a:xfrm>
            <a:off x="9623462" y="6167719"/>
            <a:ext cx="2568540" cy="60971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9" name="Google Shape;149;p7"/>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Changing Epidemiology of Substance Use &amp; Overdose</a:t>
            </a:r>
            <a:endParaRPr/>
          </a:p>
        </p:txBody>
      </p:sp>
      <p:sp>
        <p:nvSpPr>
          <p:cNvPr id="150" name="Google Shape;150;p7"/>
          <p:cNvSpPr txBox="1"/>
          <p:nvPr/>
        </p:nvSpPr>
        <p:spPr>
          <a:xfrm>
            <a:off x="9915136" y="6578245"/>
            <a:ext cx="240322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00000"/>
                </a:solidFill>
                <a:latin typeface="Calibri"/>
                <a:ea typeface="Calibri"/>
                <a:cs typeface="Calibri"/>
                <a:sym typeface="Calibri"/>
              </a:rPr>
              <a:t>Source: CDC NCHS. NVSS/WONDER, 2024. </a:t>
            </a:r>
            <a:endParaRPr/>
          </a:p>
        </p:txBody>
      </p:sp>
      <p:graphicFrame>
        <p:nvGraphicFramePr>
          <p:cNvPr id="151" name="Google Shape;151;p7"/>
          <p:cNvGraphicFramePr/>
          <p:nvPr/>
        </p:nvGraphicFramePr>
        <p:xfrm>
          <a:off x="6333895" y="3852539"/>
          <a:ext cx="5858107" cy="2743200"/>
        </p:xfrm>
        <a:graphic>
          <a:graphicData uri="http://schemas.openxmlformats.org/drawingml/2006/chart">
            <c:chart r:id="rId3"/>
          </a:graphicData>
        </a:graphic>
      </p:graphicFrame>
      <p:graphicFrame>
        <p:nvGraphicFramePr>
          <p:cNvPr id="152" name="Google Shape;152;p7"/>
          <p:cNvGraphicFramePr/>
          <p:nvPr/>
        </p:nvGraphicFramePr>
        <p:xfrm>
          <a:off x="6241397" y="986701"/>
          <a:ext cx="5916707" cy="2743200"/>
        </p:xfrm>
        <a:graphic>
          <a:graphicData uri="http://schemas.openxmlformats.org/drawingml/2006/chart">
            <c:chart r:id="rId4"/>
          </a:graphicData>
        </a:graphic>
      </p:graphicFrame>
      <p:graphicFrame>
        <p:nvGraphicFramePr>
          <p:cNvPr id="153" name="Google Shape;153;p7"/>
          <p:cNvGraphicFramePr/>
          <p:nvPr/>
        </p:nvGraphicFramePr>
        <p:xfrm>
          <a:off x="179295" y="986701"/>
          <a:ext cx="5916707" cy="2895368"/>
        </p:xfrm>
        <a:graphic>
          <a:graphicData uri="http://schemas.openxmlformats.org/drawingml/2006/chart">
            <c:chart r:id="rId5"/>
          </a:graphicData>
        </a:graphic>
      </p:graphicFrame>
      <p:graphicFrame>
        <p:nvGraphicFramePr>
          <p:cNvPr id="154" name="Google Shape;154;p7"/>
          <p:cNvGraphicFramePr/>
          <p:nvPr/>
        </p:nvGraphicFramePr>
        <p:xfrm>
          <a:off x="1" y="3882070"/>
          <a:ext cx="6438900" cy="2839405"/>
        </p:xfrm>
        <a:graphic>
          <a:graphicData uri="http://schemas.openxmlformats.org/drawingml/2006/chart">
            <c:chart r:id="rId6"/>
          </a:graphicData>
        </a:graphic>
      </p:graphicFrame>
      <p:pic>
        <p:nvPicPr>
          <p:cNvPr id="155" name="Google Shape;155;p7"/>
          <p:cNvPicPr preferRelativeResize="0"/>
          <p:nvPr/>
        </p:nvPicPr>
        <p:blipFill rotWithShape="1">
          <a:blip r:embed="rId7">
            <a:alphaModFix/>
          </a:blip>
          <a:srcRect b="0" l="0" r="0" t="0"/>
          <a:stretch/>
        </p:blipFill>
        <p:spPr>
          <a:xfrm>
            <a:off x="3805427" y="770801"/>
            <a:ext cx="4829175" cy="400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8"/>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sz="3200"/>
              <a:t>The Substance Use Landscape Is Changing and Has Never Been Riskier</a:t>
            </a:r>
            <a:endParaRPr/>
          </a:p>
        </p:txBody>
      </p:sp>
      <p:pic>
        <p:nvPicPr>
          <p:cNvPr id="162" name="Google Shape;162;p8"/>
          <p:cNvPicPr preferRelativeResize="0"/>
          <p:nvPr/>
        </p:nvPicPr>
        <p:blipFill rotWithShape="1">
          <a:blip r:embed="rId3">
            <a:alphaModFix/>
          </a:blip>
          <a:srcRect b="0" l="0" r="0" t="0"/>
          <a:stretch/>
        </p:blipFill>
        <p:spPr>
          <a:xfrm>
            <a:off x="533401" y="2185989"/>
            <a:ext cx="4724400" cy="2279239"/>
          </a:xfrm>
          <a:prstGeom prst="rect">
            <a:avLst/>
          </a:prstGeom>
          <a:noFill/>
          <a:ln cap="flat" cmpd="sng" w="9525">
            <a:solidFill>
              <a:schemeClr val="dk1"/>
            </a:solidFill>
            <a:prstDash val="solid"/>
            <a:round/>
            <a:headEnd len="sm" w="sm" type="none"/>
            <a:tailEnd len="sm" w="sm" type="none"/>
          </a:ln>
        </p:spPr>
      </p:pic>
      <p:pic>
        <p:nvPicPr>
          <p:cNvPr id="163" name="Google Shape;163;p8"/>
          <p:cNvPicPr preferRelativeResize="0"/>
          <p:nvPr/>
        </p:nvPicPr>
        <p:blipFill rotWithShape="1">
          <a:blip r:embed="rId4">
            <a:alphaModFix/>
          </a:blip>
          <a:srcRect b="0" l="0" r="0" t="0"/>
          <a:stretch/>
        </p:blipFill>
        <p:spPr>
          <a:xfrm>
            <a:off x="6096000" y="2584094"/>
            <a:ext cx="5991225" cy="1503847"/>
          </a:xfrm>
          <a:prstGeom prst="rect">
            <a:avLst/>
          </a:prstGeom>
          <a:noFill/>
          <a:ln>
            <a:noFill/>
          </a:ln>
        </p:spPr>
      </p:pic>
      <p:pic>
        <p:nvPicPr>
          <p:cNvPr id="164" name="Google Shape;164;p8"/>
          <p:cNvPicPr preferRelativeResize="0"/>
          <p:nvPr/>
        </p:nvPicPr>
        <p:blipFill rotWithShape="1">
          <a:blip r:embed="rId5">
            <a:alphaModFix/>
          </a:blip>
          <a:srcRect b="0" l="0" r="0" t="0"/>
          <a:stretch/>
        </p:blipFill>
        <p:spPr>
          <a:xfrm>
            <a:off x="174749" y="960150"/>
            <a:ext cx="6454651" cy="868169"/>
          </a:xfrm>
          <a:prstGeom prst="rect">
            <a:avLst/>
          </a:prstGeom>
          <a:noFill/>
          <a:ln>
            <a:noFill/>
          </a:ln>
        </p:spPr>
      </p:pic>
      <p:pic>
        <p:nvPicPr>
          <p:cNvPr id="165" name="Google Shape;165;p8"/>
          <p:cNvPicPr preferRelativeResize="0"/>
          <p:nvPr/>
        </p:nvPicPr>
        <p:blipFill rotWithShape="1">
          <a:blip r:embed="rId6">
            <a:alphaModFix/>
          </a:blip>
          <a:srcRect b="0" l="0" r="0" t="0"/>
          <a:stretch/>
        </p:blipFill>
        <p:spPr>
          <a:xfrm>
            <a:off x="6629400" y="4485329"/>
            <a:ext cx="5495925" cy="2244387"/>
          </a:xfrm>
          <a:prstGeom prst="rect">
            <a:avLst/>
          </a:prstGeom>
          <a:noFill/>
          <a:ln cap="flat" cmpd="sng" w="9525">
            <a:solidFill>
              <a:schemeClr val="accent1"/>
            </a:solidFill>
            <a:prstDash val="solid"/>
            <a:round/>
            <a:headEnd len="sm" w="sm" type="none"/>
            <a:tailEnd len="sm" w="sm" type="none"/>
          </a:ln>
        </p:spPr>
      </p:pic>
      <p:pic>
        <p:nvPicPr>
          <p:cNvPr id="166" name="Google Shape;166;p8"/>
          <p:cNvPicPr preferRelativeResize="0"/>
          <p:nvPr/>
        </p:nvPicPr>
        <p:blipFill rotWithShape="1">
          <a:blip r:embed="rId7">
            <a:alphaModFix/>
          </a:blip>
          <a:srcRect b="0" l="0" r="0" t="0"/>
          <a:stretch/>
        </p:blipFill>
        <p:spPr>
          <a:xfrm>
            <a:off x="76200" y="4678853"/>
            <a:ext cx="6420229" cy="1798147"/>
          </a:xfrm>
          <a:prstGeom prst="rect">
            <a:avLst/>
          </a:prstGeom>
          <a:noFill/>
          <a:ln>
            <a:noFill/>
          </a:ln>
        </p:spPr>
      </p:pic>
      <p:pic>
        <p:nvPicPr>
          <p:cNvPr id="167" name="Google Shape;167;p8"/>
          <p:cNvPicPr preferRelativeResize="0"/>
          <p:nvPr/>
        </p:nvPicPr>
        <p:blipFill rotWithShape="1">
          <a:blip r:embed="rId8">
            <a:alphaModFix/>
          </a:blip>
          <a:srcRect b="0" l="0" r="0" t="0"/>
          <a:stretch/>
        </p:blipFill>
        <p:spPr>
          <a:xfrm>
            <a:off x="7218554" y="987737"/>
            <a:ext cx="4135246" cy="159635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9"/>
          <p:cNvSpPr txBox="1"/>
          <p:nvPr>
            <p:ph type="title"/>
          </p:nvPr>
        </p:nvSpPr>
        <p:spPr>
          <a:xfrm>
            <a:off x="838200" y="136525"/>
            <a:ext cx="10515600" cy="7064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Usual Suspects are Ever-Present and Evolving</a:t>
            </a:r>
            <a:endParaRPr/>
          </a:p>
        </p:txBody>
      </p:sp>
      <p:pic>
        <p:nvPicPr>
          <p:cNvPr id="173" name="Google Shape;173;p9"/>
          <p:cNvPicPr preferRelativeResize="0"/>
          <p:nvPr/>
        </p:nvPicPr>
        <p:blipFill rotWithShape="1">
          <a:blip r:embed="rId3">
            <a:alphaModFix/>
          </a:blip>
          <a:srcRect b="0" l="0" r="0" t="0"/>
          <a:stretch/>
        </p:blipFill>
        <p:spPr>
          <a:xfrm>
            <a:off x="152400" y="1295400"/>
            <a:ext cx="3974352" cy="4572000"/>
          </a:xfrm>
          <a:prstGeom prst="rect">
            <a:avLst/>
          </a:prstGeom>
          <a:noFill/>
          <a:ln>
            <a:noFill/>
          </a:ln>
        </p:spPr>
      </p:pic>
      <p:pic>
        <p:nvPicPr>
          <p:cNvPr id="174" name="Google Shape;174;p9"/>
          <p:cNvPicPr preferRelativeResize="0"/>
          <p:nvPr/>
        </p:nvPicPr>
        <p:blipFill rotWithShape="1">
          <a:blip r:embed="rId4">
            <a:alphaModFix/>
          </a:blip>
          <a:srcRect b="0" l="0" r="0" t="0"/>
          <a:stretch/>
        </p:blipFill>
        <p:spPr>
          <a:xfrm>
            <a:off x="4331442" y="1295401"/>
            <a:ext cx="3821959" cy="4583449"/>
          </a:xfrm>
          <a:prstGeom prst="rect">
            <a:avLst/>
          </a:prstGeom>
          <a:noFill/>
          <a:ln>
            <a:noFill/>
          </a:ln>
        </p:spPr>
      </p:pic>
      <p:pic>
        <p:nvPicPr>
          <p:cNvPr id="175" name="Google Shape;175;p9"/>
          <p:cNvPicPr preferRelativeResize="0"/>
          <p:nvPr/>
        </p:nvPicPr>
        <p:blipFill rotWithShape="1">
          <a:blip r:embed="rId5">
            <a:alphaModFix/>
          </a:blip>
          <a:srcRect b="0" l="0" r="0" t="0"/>
          <a:stretch/>
        </p:blipFill>
        <p:spPr>
          <a:xfrm>
            <a:off x="8321357" y="1295401"/>
            <a:ext cx="3718243" cy="45834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eader and One Conte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24AE34CE8DE24B871C82DD4CB3B6CB" ma:contentTypeVersion="1" ma:contentTypeDescription="Create a new document." ma:contentTypeScope="" ma:versionID="e91493de80de67c47634a1134b203825">
  <xsd:schema xmlns:xsd="http://www.w3.org/2001/XMLSchema" xmlns:xs="http://www.w3.org/2001/XMLSchema" xmlns:p="http://schemas.microsoft.com/office/2006/metadata/properties" xmlns:ns1="http://schemas.microsoft.com/sharepoint/v3" targetNamespace="http://schemas.microsoft.com/office/2006/metadata/properties" ma:root="true" ma:fieldsID="b7643c675454382b6bbfff024c8dad7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46C3C4E-94A0-4DD5-9246-6C09AE913829}"/>
</file>

<file path=customXml/itemProps2.xml><?xml version="1.0" encoding="utf-8"?>
<ds:datastoreItem xmlns:ds="http://schemas.openxmlformats.org/officeDocument/2006/customXml" ds:itemID="{649A4045-CEFD-41D7-8A62-B928C07CB9B3}"/>
</file>

<file path=customXml/itemProps3.xml><?xml version="1.0" encoding="utf-8"?>
<ds:datastoreItem xmlns:ds="http://schemas.openxmlformats.org/officeDocument/2006/customXml" ds:itemID="{F188FF7A-791B-481A-85E5-A852FA856F9C}"/>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Stokes, Jared (SAMHSA)</dc:creator>
  <dcterms:created xsi:type="dcterms:W3CDTF">2021-05-18T14:48:19Z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0x0101008524AE34CE8DE24B871C82DD4CB3B6CB</vt:lpwstr>
  </property>
  <property fmtid="{D5CDD505-2E9C-101B-9397-08002B2CF9AE}" pid="3" name="_dlc_DocIdItemGuid">
    <vt:lpwstr>bf13cada-07c7-486d-9db4-6aaa66ae5b4f</vt:lpwstr>
  </property>
  <property fmtid="{D5CDD505-2E9C-101B-9397-08002B2CF9AE}" pid="4" name="MediaServiceImageTags">
    <vt:lpwstr/>
  </property>
</Properties>
</file>