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mp4" ContentType="video/mp4"/>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rawings/drawing1.xml" ContentType="application/vnd.openxmlformats-officedocument.drawingml.chartshapes+xml"/>
  <Override PartName="/ppt/drawings/drawing2.xml" ContentType="application/vnd.openxmlformats-officedocument.drawingml.chartshap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5.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9.xml" ContentType="application/vnd.openxmlformats-officedocument.presentationml.notesSlide+xml"/>
  <Override PartName="/ppt/charts/chart1.xml" ContentType="application/vnd.openxmlformats-officedocument.drawingml.char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3" r:id="rId1"/>
    <p:sldMasterId id="2147483701" r:id="rId2"/>
    <p:sldMasterId id="2147483707" r:id="rId3"/>
  </p:sldMasterIdLst>
  <p:notesMasterIdLst>
    <p:notesMasterId r:id="rId70"/>
  </p:notesMasterIdLst>
  <p:handoutMasterIdLst>
    <p:handoutMasterId r:id="rId71"/>
  </p:handoutMasterIdLst>
  <p:sldIdLst>
    <p:sldId id="3705" r:id="rId4"/>
    <p:sldId id="3584" r:id="rId5"/>
    <p:sldId id="1365" r:id="rId6"/>
    <p:sldId id="1330" r:id="rId7"/>
    <p:sldId id="3739" r:id="rId8"/>
    <p:sldId id="3937" r:id="rId9"/>
    <p:sldId id="3492" r:id="rId10"/>
    <p:sldId id="3707" r:id="rId11"/>
    <p:sldId id="3714" r:id="rId12"/>
    <p:sldId id="3945" r:id="rId13"/>
    <p:sldId id="3947" r:id="rId14"/>
    <p:sldId id="3923" r:id="rId15"/>
    <p:sldId id="3944" r:id="rId16"/>
    <p:sldId id="3542" r:id="rId17"/>
    <p:sldId id="3887" r:id="rId18"/>
    <p:sldId id="3679" r:id="rId19"/>
    <p:sldId id="3670" r:id="rId20"/>
    <p:sldId id="3938" r:id="rId21"/>
    <p:sldId id="3940" r:id="rId22"/>
    <p:sldId id="3759" r:id="rId23"/>
    <p:sldId id="3941" r:id="rId24"/>
    <p:sldId id="3711" r:id="rId25"/>
    <p:sldId id="3951" r:id="rId26"/>
    <p:sldId id="3491" r:id="rId27"/>
    <p:sldId id="3942" r:id="rId28"/>
    <p:sldId id="3934" r:id="rId29"/>
    <p:sldId id="3925" r:id="rId30"/>
    <p:sldId id="3688" r:id="rId31"/>
    <p:sldId id="3530" r:id="rId32"/>
    <p:sldId id="3675" r:id="rId33"/>
    <p:sldId id="3717" r:id="rId34"/>
    <p:sldId id="3946" r:id="rId35"/>
    <p:sldId id="3317" r:id="rId36"/>
    <p:sldId id="3939" r:id="rId37"/>
    <p:sldId id="3366" r:id="rId38"/>
    <p:sldId id="3501" r:id="rId39"/>
    <p:sldId id="3502" r:id="rId40"/>
    <p:sldId id="1296" r:id="rId41"/>
    <p:sldId id="3924" r:id="rId42"/>
    <p:sldId id="3950" r:id="rId43"/>
    <p:sldId id="3683" r:id="rId44"/>
    <p:sldId id="3684" r:id="rId45"/>
    <p:sldId id="3917" r:id="rId46"/>
    <p:sldId id="3586" r:id="rId47"/>
    <p:sldId id="3436" r:id="rId48"/>
    <p:sldId id="3511" r:id="rId49"/>
    <p:sldId id="1288" r:id="rId50"/>
    <p:sldId id="3554" r:id="rId51"/>
    <p:sldId id="3663" r:id="rId52"/>
    <p:sldId id="3712" r:id="rId53"/>
    <p:sldId id="1294" r:id="rId54"/>
    <p:sldId id="3756" r:id="rId55"/>
    <p:sldId id="3757" r:id="rId56"/>
    <p:sldId id="3673" r:id="rId57"/>
    <p:sldId id="3638" r:id="rId58"/>
    <p:sldId id="3364" r:id="rId59"/>
    <p:sldId id="3510" r:id="rId60"/>
    <p:sldId id="3943" r:id="rId61"/>
    <p:sldId id="3690" r:id="rId62"/>
    <p:sldId id="3459" r:id="rId63"/>
    <p:sldId id="3448" r:id="rId64"/>
    <p:sldId id="3453" r:id="rId65"/>
    <p:sldId id="3565" r:id="rId66"/>
    <p:sldId id="3298" r:id="rId67"/>
    <p:sldId id="1380" r:id="rId68"/>
    <p:sldId id="1317" r:id="rId69"/>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Bartnick" initials="MB" lastIdx="1" clrIdx="0"/>
  <p:cmAuthor id="2" name="lejnyo5 pelley" initials="lp"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AE9A"/>
    <a:srgbClr val="FFCBC1"/>
    <a:srgbClr val="AFF7C0"/>
    <a:srgbClr val="E7F9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13" autoAdjust="0"/>
    <p:restoredTop sz="94082" autoAdjust="0"/>
  </p:normalViewPr>
  <p:slideViewPr>
    <p:cSldViewPr snapToGrid="0" snapToObjects="1">
      <p:cViewPr varScale="1">
        <p:scale>
          <a:sx n="83" d="100"/>
          <a:sy n="83" d="100"/>
        </p:scale>
        <p:origin x="930" y="84"/>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79" Type="http://schemas.openxmlformats.org/officeDocument/2006/relationships/customXml" Target="../customXml/item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customXml" Target="../customXml/item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78"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29" Type="http://schemas.openxmlformats.org/officeDocument/2006/relationships/slide" Target="slides/slide26.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400" dirty="0"/>
              <a:t>Number of Suicides Declined</a:t>
            </a:r>
            <a:r>
              <a:rPr lang="en-US" sz="1400" baseline="0" dirty="0"/>
              <a:t> in Utah After 10 Year Increase</a:t>
            </a:r>
            <a:endParaRPr lang="en-US" sz="1400" dirty="0"/>
          </a:p>
        </c:rich>
      </c:tx>
      <c:layout>
        <c:manualLayout>
          <c:xMode val="edge"/>
          <c:yMode val="edge"/>
          <c:x val="0.18776881478406179"/>
          <c:y val="3.9487156113749998E-2"/>
        </c:manualLayout>
      </c:layout>
      <c:overlay val="0"/>
      <c:spPr>
        <a:noFill/>
        <a:ln>
          <a:noFill/>
        </a:ln>
        <a:effectLst/>
      </c:sp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Lbl>
              <c:idx val="3"/>
              <c:tx>
                <c:rich>
                  <a:bodyPr/>
                  <a:lstStyle/>
                  <a:p>
                    <a:fld id="{D849A0CD-5239-4AF9-B0D8-2AEC7B3B44E8}" type="VALUE">
                      <a:rPr lang="en-US" b="1"/>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4F4-4964-93D2-B9D6EEFF6915}"/>
                </c:ext>
              </c:extLst>
            </c:dLbl>
            <c:dLbl>
              <c:idx val="4"/>
              <c:tx>
                <c:rich>
                  <a:bodyPr/>
                  <a:lstStyle/>
                  <a:p>
                    <a:fld id="{6B3607C2-59CC-47DF-899A-39C0D35185EF}" type="VALUE">
                      <a:rPr lang="en-US" b="1"/>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4F4-4964-93D2-B9D6EEFF691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Sheet1!$A$1:$A$5</c:f>
              <c:numCache>
                <c:formatCode>General</c:formatCode>
                <c:ptCount val="5"/>
                <c:pt idx="0">
                  <c:v>2010</c:v>
                </c:pt>
                <c:pt idx="1">
                  <c:v>2011</c:v>
                </c:pt>
                <c:pt idx="2">
                  <c:v>2012</c:v>
                </c:pt>
                <c:pt idx="3">
                  <c:v>2013</c:v>
                </c:pt>
                <c:pt idx="4">
                  <c:v>2014</c:v>
                </c:pt>
              </c:numCache>
            </c:numRef>
          </c:cat>
          <c:val>
            <c:numRef>
              <c:f>Sheet1!$B$1:$B$5</c:f>
              <c:numCache>
                <c:formatCode>General</c:formatCode>
                <c:ptCount val="5"/>
                <c:pt idx="0">
                  <c:v>479</c:v>
                </c:pt>
                <c:pt idx="1">
                  <c:v>525</c:v>
                </c:pt>
                <c:pt idx="2">
                  <c:v>564</c:v>
                </c:pt>
                <c:pt idx="3">
                  <c:v>582</c:v>
                </c:pt>
                <c:pt idx="4">
                  <c:v>555</c:v>
                </c:pt>
              </c:numCache>
            </c:numRef>
          </c:val>
          <c:extLst>
            <c:ext xmlns:c16="http://schemas.microsoft.com/office/drawing/2014/chart" uri="{C3380CC4-5D6E-409C-BE32-E72D297353CC}">
              <c16:uniqueId val="{00000002-74F4-4964-93D2-B9D6EEFF6915}"/>
            </c:ext>
          </c:extLst>
        </c:ser>
        <c:dLbls>
          <c:dLblPos val="outEnd"/>
          <c:showLegendKey val="0"/>
          <c:showVal val="1"/>
          <c:showCatName val="0"/>
          <c:showSerName val="0"/>
          <c:showPercent val="0"/>
          <c:showBubbleSize val="0"/>
        </c:dLbls>
        <c:gapWidth val="100"/>
        <c:overlap val="-24"/>
        <c:axId val="129025920"/>
        <c:axId val="134583424"/>
      </c:barChart>
      <c:catAx>
        <c:axId val="129025920"/>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a:t>Year</a:t>
                </a:r>
              </a:p>
            </c:rich>
          </c:tx>
          <c:overlay val="0"/>
          <c:spPr>
            <a:noFill/>
            <a:ln>
              <a:noFill/>
            </a:ln>
            <a:effectLst/>
          </c:sp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34583424"/>
        <c:crosses val="autoZero"/>
        <c:auto val="1"/>
        <c:lblAlgn val="ctr"/>
        <c:lblOffset val="100"/>
        <c:noMultiLvlLbl val="0"/>
      </c:catAx>
      <c:valAx>
        <c:axId val="134583424"/>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a:t>Total Number of Suicides</a:t>
                </a:r>
              </a:p>
            </c:rich>
          </c:tx>
          <c:layout>
            <c:manualLayout>
              <c:xMode val="edge"/>
              <c:yMode val="edge"/>
              <c:x val="3.5429848772623306E-2"/>
              <c:y val="0.20665291176485789"/>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2902592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accent6"/>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152"/>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44931750842094"/>
          <c:w val="0.57954220081993901"/>
          <c:h val="0.57706620005832598"/>
        </c:manualLayout>
      </c:layout>
      <c:pie3DChart>
        <c:varyColors val="1"/>
        <c:ser>
          <c:idx val="0"/>
          <c:order val="0"/>
          <c:tx>
            <c:strRef>
              <c:f>Sheet1!$B$1</c:f>
              <c:strCache>
                <c:ptCount val="1"/>
                <c:pt idx="0">
                  <c:v>Column1</c:v>
                </c:pt>
              </c:strCache>
            </c:strRef>
          </c:tx>
          <c:spPr>
            <a:ln>
              <a:solidFill>
                <a:schemeClr val="accent1">
                  <a:lumMod val="20000"/>
                  <a:lumOff val="80000"/>
                </a:schemeClr>
              </a:solidFill>
            </a:ln>
          </c:spPr>
          <c:dPt>
            <c:idx val="0"/>
            <c:bubble3D val="0"/>
            <c:spPr>
              <a:solidFill>
                <a:schemeClr val="accent1"/>
              </a:solidFill>
              <a:ln>
                <a:solidFill>
                  <a:schemeClr val="accent1">
                    <a:lumMod val="20000"/>
                    <a:lumOff val="80000"/>
                  </a:schemeClr>
                </a:solid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CCD6-4D00-9B4C-CDEA7BF49477}"/>
              </c:ext>
            </c:extLst>
          </c:dPt>
          <c:dPt>
            <c:idx val="1"/>
            <c:bubble3D val="0"/>
            <c:spPr>
              <a:solidFill>
                <a:schemeClr val="accent3"/>
              </a:solidFill>
              <a:ln>
                <a:solidFill>
                  <a:schemeClr val="accent1">
                    <a:lumMod val="20000"/>
                    <a:lumOff val="80000"/>
                  </a:schemeClr>
                </a:solid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CCD6-4D00-9B4C-CDEA7BF49477}"/>
              </c:ext>
            </c:extLst>
          </c:dPt>
          <c:dLbls>
            <c:dLbl>
              <c:idx val="0"/>
              <c:tx>
                <c:rich>
                  <a:bodyPr/>
                  <a:lstStyle/>
                  <a:p>
                    <a:r>
                      <a:rPr lang="en-US" dirty="0"/>
                      <a:t>N= 28,303 CSSRS administrations,</a:t>
                    </a:r>
                  </a:p>
                  <a:p>
                    <a:r>
                      <a:rPr lang="en-US" dirty="0"/>
                      <a:t>  98.6% with NO suicidal behavior</a:t>
                    </a:r>
                  </a:p>
                </c:rich>
              </c:tx>
              <c:dLblPos val="ctr"/>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CCD6-4D00-9B4C-CDEA7BF49477}"/>
                </c:ext>
              </c:extLst>
            </c:dLbl>
            <c:dLbl>
              <c:idx val="1"/>
              <c:tx>
                <c:rich>
                  <a:bodyPr/>
                  <a:lstStyle/>
                  <a:p>
                    <a:r>
                      <a:rPr lang="en-US" dirty="0"/>
                      <a:t>1.4% suicidal behaviors</a:t>
                    </a:r>
                  </a:p>
                </c:rich>
              </c:tx>
              <c:dLblPos val="ctr"/>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CCD6-4D00-9B4C-CDEA7BF49477}"/>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98.6</c:v>
                </c:pt>
                <c:pt idx="1">
                  <c:v>1.4</c:v>
                </c:pt>
              </c:numCache>
            </c:numRef>
          </c:val>
          <c:extLst>
            <c:ext xmlns:c16="http://schemas.microsoft.com/office/drawing/2014/chart" uri="{C3380CC4-5D6E-409C-BE32-E72D297353CC}">
              <c16:uniqueId val="{00000004-CCD6-4D00-9B4C-CDEA7BF49477}"/>
            </c:ext>
          </c:extLst>
        </c:ser>
        <c:dLbls>
          <c:dLblPos val="ctr"/>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121"/>
      <c:rAngAx val="0"/>
    </c:view3D>
    <c:floor>
      <c:thickness val="0"/>
    </c:floor>
    <c:sideWall>
      <c:thickness val="0"/>
    </c:sideWall>
    <c:backWall>
      <c:thickness val="0"/>
    </c:backWall>
    <c:plotArea>
      <c:layout>
        <c:manualLayout>
          <c:layoutTarget val="inner"/>
          <c:xMode val="edge"/>
          <c:yMode val="edge"/>
          <c:x val="0"/>
          <c:y val="0"/>
          <c:w val="1"/>
          <c:h val="0.99166666666666703"/>
        </c:manualLayout>
      </c:layout>
      <c:pie3DChart>
        <c:varyColors val="1"/>
        <c:ser>
          <c:idx val="0"/>
          <c:order val="0"/>
          <c:dPt>
            <c:idx val="1"/>
            <c:bubble3D val="0"/>
            <c:explosion val="1"/>
            <c:extLst>
              <c:ext xmlns:c16="http://schemas.microsoft.com/office/drawing/2014/chart" uri="{C3380CC4-5D6E-409C-BE32-E72D297353CC}">
                <c16:uniqueId val="{00000001-FDBE-45A1-B445-1F1003D66AB0}"/>
              </c:ext>
            </c:extLst>
          </c:dPt>
          <c:dLbls>
            <c:dLbl>
              <c:idx val="0"/>
              <c:layout>
                <c:manualLayout>
                  <c:x val="-0.20071639161543164"/>
                  <c:y val="-0.3543526672563217"/>
                </c:manualLayout>
              </c:layout>
              <c:tx>
                <c:rich>
                  <a:bodyPr wrap="square" lIns="38100" tIns="19050" rIns="38100" bIns="19050" anchor="ctr">
                    <a:spAutoFit/>
                  </a:bodyPr>
                  <a:lstStyle/>
                  <a:p>
                    <a:pPr>
                      <a:defRPr sz="1600" b="1"/>
                    </a:pPr>
                    <a:r>
                      <a:rPr lang="en-US" sz="1600" b="1" dirty="0"/>
                      <a:t>Actual Attempts</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DBE-45A1-B445-1F1003D66AB0}"/>
                </c:ext>
              </c:extLst>
            </c:dLbl>
            <c:dLbl>
              <c:idx val="1"/>
              <c:layout>
                <c:manualLayout>
                  <c:x val="0.25075612123826985"/>
                  <c:y val="-0.31928626115653941"/>
                </c:manualLayout>
              </c:layout>
              <c:tx>
                <c:rich>
                  <a:bodyPr/>
                  <a:lstStyle/>
                  <a:p>
                    <a:r>
                      <a:rPr lang="en-US" b="0" dirty="0"/>
                      <a:t>Interrupted</a:t>
                    </a:r>
                    <a:r>
                      <a:rPr lang="en-US" b="0" baseline="0" dirty="0"/>
                      <a:t> Attempts</a:t>
                    </a:r>
                    <a:endParaRPr lang="en-US" b="0"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DBE-45A1-B445-1F1003D66AB0}"/>
                </c:ext>
              </c:extLst>
            </c:dLbl>
            <c:dLbl>
              <c:idx val="2"/>
              <c:layout>
                <c:manualLayout>
                  <c:x val="-8.56236292381269E-3"/>
                  <c:y val="8.2138000230734531E-2"/>
                </c:manualLayout>
              </c:layout>
              <c:tx>
                <c:rich>
                  <a:bodyPr/>
                  <a:lstStyle/>
                  <a:p>
                    <a:r>
                      <a:rPr lang="en-US" dirty="0"/>
                      <a:t>Aborted</a:t>
                    </a:r>
                    <a:r>
                      <a:rPr lang="en-US" baseline="0" dirty="0"/>
                      <a:t> Attempts</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DBE-45A1-B445-1F1003D66AB0}"/>
                </c:ext>
              </c:extLst>
            </c:dLbl>
            <c:dLbl>
              <c:idx val="3"/>
              <c:layout>
                <c:manualLayout>
                  <c:x val="-0.10471685902275914"/>
                  <c:y val="-0.19703750834664718"/>
                </c:manualLayout>
              </c:layout>
              <c:tx>
                <c:rich>
                  <a:bodyPr/>
                  <a:lstStyle/>
                  <a:p>
                    <a:r>
                      <a:rPr lang="en-US" dirty="0"/>
                      <a:t>Preparatory Behaviors</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DBE-45A1-B445-1F1003D66AB0}"/>
                </c:ext>
              </c:extLst>
            </c:dLbl>
            <c:spPr>
              <a:noFill/>
              <a:ln>
                <a:noFill/>
              </a:ln>
              <a:effectLst/>
            </c:spPr>
            <c:txPr>
              <a:bodyPr wrap="square" lIns="38100" tIns="19050" rIns="38100" bIns="19050" anchor="ctr">
                <a:spAutoFit/>
              </a:bodyPr>
              <a:lstStyle/>
              <a:p>
                <a:pPr>
                  <a:defRPr sz="1600" b="0"/>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Sheet1!$A$7:$A$10</c:f>
              <c:strCache>
                <c:ptCount val="4"/>
                <c:pt idx="0">
                  <c:v>actual attempt</c:v>
                </c:pt>
                <c:pt idx="1">
                  <c:v>interrupted attempt</c:v>
                </c:pt>
                <c:pt idx="2">
                  <c:v>aborted attempt</c:v>
                </c:pt>
                <c:pt idx="3">
                  <c:v>preparatory behavior</c:v>
                </c:pt>
              </c:strCache>
            </c:strRef>
          </c:cat>
          <c:val>
            <c:numRef>
              <c:f>Sheet1!$B$7:$B$10</c:f>
              <c:numCache>
                <c:formatCode>General</c:formatCode>
                <c:ptCount val="4"/>
                <c:pt idx="0">
                  <c:v>70</c:v>
                </c:pt>
                <c:pt idx="1">
                  <c:v>178</c:v>
                </c:pt>
                <c:pt idx="2">
                  <c:v>223</c:v>
                </c:pt>
                <c:pt idx="3">
                  <c:v>71</c:v>
                </c:pt>
              </c:numCache>
            </c:numRef>
          </c:val>
          <c:extLst>
            <c:ext xmlns:c16="http://schemas.microsoft.com/office/drawing/2014/chart" uri="{C3380CC4-5D6E-409C-BE32-E72D297353CC}">
              <c16:uniqueId val="{00000005-FDBE-45A1-B445-1F1003D66AB0}"/>
            </c:ext>
          </c:extLst>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1.6820025595974054E-2"/>
          <c:y val="0.27557800467249283"/>
          <c:w val="0.49522645929589382"/>
          <c:h val="0.65848792939344125"/>
        </c:manualLayout>
      </c:layout>
      <c:pieChart>
        <c:varyColors val="1"/>
        <c:ser>
          <c:idx val="0"/>
          <c:order val="0"/>
          <c:tx>
            <c:strRef>
              <c:f>Sheet1!$B$1</c:f>
              <c:strCache>
                <c:ptCount val="1"/>
                <c:pt idx="0">
                  <c:v>Column1</c:v>
                </c:pt>
              </c:strCache>
            </c:strRef>
          </c:tx>
          <c:explosion val="16"/>
          <c:dPt>
            <c:idx val="0"/>
            <c:bubble3D val="0"/>
            <c:spPr>
              <a:solidFill>
                <a:schemeClr val="dk1">
                  <a:tint val="885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3B3-4C30-BBB2-01FEF5E985D8}"/>
              </c:ext>
            </c:extLst>
          </c:dPt>
          <c:dPt>
            <c:idx val="1"/>
            <c:bubble3D val="0"/>
            <c:spPr>
              <a:solidFill>
                <a:schemeClr val="dk1">
                  <a:tint val="5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3B3-4C30-BBB2-01FEF5E985D8}"/>
              </c:ext>
            </c:extLst>
          </c:dPt>
          <c:dPt>
            <c:idx val="2"/>
            <c:bubble3D val="0"/>
            <c:spPr>
              <a:solidFill>
                <a:schemeClr val="dk1">
                  <a:tint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43B3-4C30-BBB2-01FEF5E985D8}"/>
              </c:ext>
            </c:extLst>
          </c:dPt>
          <c:dLbls>
            <c:dLbl>
              <c:idx val="0"/>
              <c:layout>
                <c:manualLayout>
                  <c:x val="7.5000054680664924E-2"/>
                  <c:y val="2.2222222222222223E-2"/>
                </c:manualLayout>
              </c:layout>
              <c:tx>
                <c:rich>
                  <a:bodyPr rot="0" spcFirstLastPara="1" vertOverflow="clip" horzOverflow="clip" vert="horz" wrap="square" lIns="36576" tIns="18288" rIns="36576" bIns="18288" anchor="ctr" anchorCtr="1">
                    <a:spAutoFit/>
                  </a:bodyPr>
                  <a:lstStyle/>
                  <a:p>
                    <a:pPr>
                      <a:defRPr sz="1600" b="1" i="0" u="none" strike="noStrike" kern="1200" baseline="0">
                        <a:solidFill>
                          <a:schemeClr val="lt1"/>
                        </a:solidFill>
                        <a:latin typeface="+mn-lt"/>
                        <a:ea typeface="+mn-ea"/>
                        <a:cs typeface="+mn-cs"/>
                      </a:defRPr>
                    </a:pPr>
                    <a:r>
                      <a:rPr lang="en-US" sz="1600" dirty="0"/>
                      <a:t>Negativ</a:t>
                    </a:r>
                    <a:r>
                      <a:rPr lang="en-US" sz="1600" baseline="0" dirty="0"/>
                      <a:t>e Screens = 2948 (99.53%)
</a:t>
                    </a:r>
                    <a:endParaRPr lang="en-US" sz="1600" dirty="0"/>
                  </a:p>
                </c:rich>
              </c:tx>
              <c:spPr>
                <a:pattFill prst="pct75">
                  <a:fgClr>
                    <a:srgbClr val="000099">
                      <a:lumMod val="75000"/>
                      <a:lumOff val="25000"/>
                    </a:srgbClr>
                  </a:fgClr>
                  <a:bgClr>
                    <a:srgbClr val="000099">
                      <a:lumMod val="65000"/>
                      <a:lumOff val="35000"/>
                    </a:srgb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1600"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15:layout>
                    <c:manualLayout>
                      <c:w val="0.28634839762676717"/>
                      <c:h val="7.5328687362355554E-2"/>
                    </c:manualLayout>
                  </c15:layout>
                  <c15:showDataLabelsRange val="0"/>
                </c:ext>
                <c:ext xmlns:c16="http://schemas.microsoft.com/office/drawing/2014/chart" uri="{C3380CC4-5D6E-409C-BE32-E72D297353CC}">
                  <c16:uniqueId val="{00000001-43B3-4C30-BBB2-01FEF5E985D8}"/>
                </c:ext>
              </c:extLst>
            </c:dLbl>
            <c:dLbl>
              <c:idx val="1"/>
              <c:layout>
                <c:manualLayout>
                  <c:x val="-1.4534717251252684E-2"/>
                  <c:y val="-6.6968071298779963E-3"/>
                </c:manualLayout>
              </c:layout>
              <c:tx>
                <c:rich>
                  <a:bodyPr rot="0" spcFirstLastPara="1" vertOverflow="clip" horzOverflow="clip" vert="horz" wrap="square" lIns="38100" tIns="19050" rIns="38100" bIns="19050" anchor="ctr" anchorCtr="1">
                    <a:noAutofit/>
                  </a:bodyPr>
                  <a:lstStyle/>
                  <a:p>
                    <a:pPr>
                      <a:defRPr sz="1600" b="1" i="0" u="none" strike="noStrike" kern="1200" baseline="0">
                        <a:solidFill>
                          <a:schemeClr val="lt1"/>
                        </a:solidFill>
                        <a:latin typeface="+mn-lt"/>
                        <a:ea typeface="+mn-ea"/>
                        <a:cs typeface="+mn-cs"/>
                      </a:defRPr>
                    </a:pPr>
                    <a:r>
                      <a:rPr lang="en-US" sz="1600" dirty="0"/>
                      <a:t>No Hospital</a:t>
                    </a:r>
                    <a:r>
                      <a:rPr lang="en-US" sz="1600" baseline="0" dirty="0"/>
                      <a:t> =9 (0.3%)</a:t>
                    </a:r>
                  </a:p>
                </c:rich>
              </c:tx>
              <c:spPr>
                <a:pattFill prst="pct75">
                  <a:fgClr>
                    <a:srgbClr val="000099">
                      <a:lumMod val="75000"/>
                      <a:lumOff val="25000"/>
                    </a:srgbClr>
                  </a:fgClr>
                  <a:bgClr>
                    <a:srgbClr val="000099">
                      <a:lumMod val="65000"/>
                      <a:lumOff val="35000"/>
                    </a:srgb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noAutofit/>
                </a:bodyPr>
                <a:lstStyle/>
                <a:p>
                  <a:pPr>
                    <a:defRPr sz="1600"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15:layout>
                    <c:manualLayout>
                      <c:w val="0.37562390638670162"/>
                      <c:h val="9.7527559055118104E-2"/>
                    </c:manualLayout>
                  </c15:layout>
                  <c15:showDataLabelsRange val="0"/>
                </c:ext>
                <c:ext xmlns:c16="http://schemas.microsoft.com/office/drawing/2014/chart" uri="{C3380CC4-5D6E-409C-BE32-E72D297353CC}">
                  <c16:uniqueId val="{00000003-43B3-4C30-BBB2-01FEF5E985D8}"/>
                </c:ext>
              </c:extLst>
            </c:dLbl>
            <c:dLbl>
              <c:idx val="2"/>
              <c:layout>
                <c:manualLayout>
                  <c:x val="-2.6209084401639878E-2"/>
                  <c:y val="-0.27742262986357474"/>
                </c:manualLayout>
              </c:layout>
              <c:tx>
                <c:rich>
                  <a:bodyPr rot="0" spcFirstLastPara="1" vertOverflow="clip" horzOverflow="clip" vert="horz" wrap="square" lIns="36576" tIns="18288" rIns="36576" bIns="18288" anchor="ctr" anchorCtr="1">
                    <a:spAutoFit/>
                  </a:bodyPr>
                  <a:lstStyle/>
                  <a:p>
                    <a:pPr>
                      <a:defRPr sz="1600" b="1" i="0" u="none" strike="noStrike" kern="1200" baseline="0">
                        <a:solidFill>
                          <a:schemeClr val="lt1"/>
                        </a:solidFill>
                        <a:latin typeface="+mn-lt"/>
                        <a:ea typeface="+mn-ea"/>
                        <a:cs typeface="+mn-cs"/>
                      </a:defRPr>
                    </a:pPr>
                    <a:r>
                      <a:rPr lang="en-US" sz="1600" dirty="0"/>
                      <a:t>Hospitalization = 5 (0.17%)</a:t>
                    </a:r>
                    <a:r>
                      <a:rPr lang="en-US" sz="1600" baseline="0" dirty="0"/>
                      <a:t>
</a:t>
                    </a:r>
                  </a:p>
                </c:rich>
              </c:tx>
              <c:numFmt formatCode="#,##0" sourceLinked="0"/>
              <c:spPr>
                <a:pattFill prst="pct75">
                  <a:fgClr>
                    <a:srgbClr val="000099">
                      <a:lumMod val="75000"/>
                      <a:lumOff val="25000"/>
                    </a:srgbClr>
                  </a:fgClr>
                  <a:bgClr>
                    <a:srgbClr val="000099">
                      <a:lumMod val="65000"/>
                      <a:lumOff val="35000"/>
                    </a:srgb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1600"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15:layout>
                    <c:manualLayout>
                      <c:w val="0.42030448399832376"/>
                      <c:h val="7.9556219265695241E-2"/>
                    </c:manualLayout>
                  </c15:layout>
                  <c15:showDataLabelsRange val="0"/>
                </c:ext>
                <c:ext xmlns:c16="http://schemas.microsoft.com/office/drawing/2014/chart" uri="{C3380CC4-5D6E-409C-BE32-E72D297353CC}">
                  <c16:uniqueId val="{00000005-43B3-4C30-BBB2-01FEF5E985D8}"/>
                </c:ext>
              </c:extLst>
            </c:dLbl>
            <c:spPr>
              <a:pattFill prst="pct75">
                <a:fgClr>
                  <a:srgbClr val="000099">
                    <a:lumMod val="75000"/>
                    <a:lumOff val="25000"/>
                  </a:srgbClr>
                </a:fgClr>
                <a:bgClr>
                  <a:srgbClr val="000099">
                    <a:lumMod val="65000"/>
                    <a:lumOff val="35000"/>
                  </a:srgb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Lst>
          </c:dLbls>
          <c:cat>
            <c:strRef>
              <c:f>Sheet1!$A$2:$A$4</c:f>
              <c:strCache>
                <c:ptCount val="3"/>
                <c:pt idx="0">
                  <c:v>Negative Screens</c:v>
                </c:pt>
                <c:pt idx="1">
                  <c:v>Positive Screen</c:v>
                </c:pt>
                <c:pt idx="2">
                  <c:v>Positive Screen +Hospitalization</c:v>
                </c:pt>
              </c:strCache>
            </c:strRef>
          </c:cat>
          <c:val>
            <c:numRef>
              <c:f>Sheet1!$B$2:$B$4</c:f>
              <c:numCache>
                <c:formatCode>General</c:formatCode>
                <c:ptCount val="3"/>
                <c:pt idx="0">
                  <c:v>2948</c:v>
                </c:pt>
                <c:pt idx="1">
                  <c:v>9</c:v>
                </c:pt>
                <c:pt idx="2">
                  <c:v>5</c:v>
                </c:pt>
              </c:numCache>
            </c:numRef>
          </c:val>
          <c:extLst>
            <c:ext xmlns:c16="http://schemas.microsoft.com/office/drawing/2014/chart" uri="{C3380CC4-5D6E-409C-BE32-E72D297353CC}">
              <c16:uniqueId val="{00000006-43B3-4C30-BBB2-01FEF5E985D8}"/>
            </c:ext>
          </c:extLst>
        </c:ser>
        <c:dLbls>
          <c:dLblPos val="ctr"/>
          <c:showLegendKey val="0"/>
          <c:showVal val="0"/>
          <c:showCatName val="0"/>
          <c:showSerName val="0"/>
          <c:showPercent val="1"/>
          <c:showBubbleSize val="0"/>
          <c:showLeaderLines val="0"/>
        </c:dLbls>
        <c:firstSliceAng val="119"/>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AE972D-25E8-4527-89C4-DBEDDA2C268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3322694-FD3B-47D1-B912-667953BA9DF1}">
      <dgm:prSet phldrT="[Text]"/>
      <dgm:spPr/>
      <dgm:t>
        <a:bodyPr/>
        <a:lstStyle/>
        <a:p>
          <a:r>
            <a:rPr lang="en-US" dirty="0"/>
            <a:t>Wish to die</a:t>
          </a:r>
        </a:p>
      </dgm:t>
    </dgm:pt>
    <dgm:pt modelId="{6386F7DE-A0F4-441D-AE96-88C128127154}" type="parTrans" cxnId="{7FBE8755-A1AE-40A0-8AD4-5859AD1D7346}">
      <dgm:prSet/>
      <dgm:spPr/>
      <dgm:t>
        <a:bodyPr/>
        <a:lstStyle/>
        <a:p>
          <a:endParaRPr lang="en-US"/>
        </a:p>
      </dgm:t>
    </dgm:pt>
    <dgm:pt modelId="{08091E50-FD78-4F0E-8F8B-AE62ADE17DC2}" type="sibTrans" cxnId="{7FBE8755-A1AE-40A0-8AD4-5859AD1D7346}">
      <dgm:prSet/>
      <dgm:spPr/>
      <dgm:t>
        <a:bodyPr/>
        <a:lstStyle/>
        <a:p>
          <a:endParaRPr lang="en-US"/>
        </a:p>
      </dgm:t>
    </dgm:pt>
    <dgm:pt modelId="{C8493573-E1CD-4B49-BB67-AF00F8B31B2F}">
      <dgm:prSet phldrT="[Text]" custT="1"/>
      <dgm:spPr/>
      <dgm:t>
        <a:bodyPr/>
        <a:lstStyle/>
        <a:p>
          <a:r>
            <a:rPr lang="en-US" sz="1600" kern="1200" dirty="0">
              <a:solidFill>
                <a:prstClr val="black">
                  <a:hueOff val="0"/>
                  <a:satOff val="0"/>
                  <a:lumOff val="0"/>
                  <a:alphaOff val="0"/>
                </a:prstClr>
              </a:solidFill>
              <a:latin typeface="+mj-lt"/>
              <a:ea typeface="+mn-ea"/>
              <a:cs typeface="+mn-cs"/>
            </a:rPr>
            <a:t>Increases risk of suicidal behavior 5-6x </a:t>
          </a:r>
          <a:r>
            <a:rPr lang="en-US" sz="1600" kern="1200" dirty="0">
              <a:latin typeface="+mj-lt"/>
            </a:rPr>
            <a:t>(Beck 2000</a:t>
          </a:r>
          <a:r>
            <a:rPr lang="en-US" sz="1600" kern="1200" dirty="0"/>
            <a:t>) over a 20 year period</a:t>
          </a:r>
        </a:p>
      </dgm:t>
    </dgm:pt>
    <dgm:pt modelId="{84419D6E-44EC-47A8-9546-AB647C229D05}" type="parTrans" cxnId="{91888E04-D5F8-4312-817F-3B6CCDD57025}">
      <dgm:prSet/>
      <dgm:spPr/>
      <dgm:t>
        <a:bodyPr/>
        <a:lstStyle/>
        <a:p>
          <a:endParaRPr lang="en-US"/>
        </a:p>
      </dgm:t>
    </dgm:pt>
    <dgm:pt modelId="{B22E2C95-9154-470F-8E86-D56DDA88140C}" type="sibTrans" cxnId="{91888E04-D5F8-4312-817F-3B6CCDD57025}">
      <dgm:prSet/>
      <dgm:spPr/>
      <dgm:t>
        <a:bodyPr/>
        <a:lstStyle/>
        <a:p>
          <a:endParaRPr lang="en-US"/>
        </a:p>
      </dgm:t>
    </dgm:pt>
    <dgm:pt modelId="{F8175B36-6E4D-4E6D-AA9B-B3E257B84F41}">
      <dgm:prSet phldrT="[Text]"/>
      <dgm:spPr/>
      <dgm:t>
        <a:bodyPr/>
        <a:lstStyle/>
        <a:p>
          <a:r>
            <a:rPr lang="en-US" dirty="0"/>
            <a:t>Thoughts with methods</a:t>
          </a:r>
        </a:p>
      </dgm:t>
    </dgm:pt>
    <dgm:pt modelId="{8ADD8E53-A50B-4BE1-A1CC-687BEE1FA81F}" type="parTrans" cxnId="{4388A830-7B1D-48AD-BC5B-0E1C380CF3C0}">
      <dgm:prSet/>
      <dgm:spPr/>
      <dgm:t>
        <a:bodyPr/>
        <a:lstStyle/>
        <a:p>
          <a:endParaRPr lang="en-US"/>
        </a:p>
      </dgm:t>
    </dgm:pt>
    <dgm:pt modelId="{9701DAA4-3FE9-4942-A639-5914469149B9}" type="sibTrans" cxnId="{4388A830-7B1D-48AD-BC5B-0E1C380CF3C0}">
      <dgm:prSet/>
      <dgm:spPr/>
      <dgm:t>
        <a:bodyPr/>
        <a:lstStyle/>
        <a:p>
          <a:endParaRPr lang="en-US"/>
        </a:p>
      </dgm:t>
    </dgm:pt>
    <dgm:pt modelId="{4E76D36F-678E-4EF0-9552-3AB4DD1496FA}">
      <dgm:prSet phldrT="[Text]"/>
      <dgm:spPr/>
      <dgm:t>
        <a:bodyPr/>
        <a:lstStyle/>
        <a:p>
          <a:r>
            <a:rPr lang="en-US" dirty="0"/>
            <a:t>Actual attempt, interrupted attempt, aborted attempt, preparatory behavior</a:t>
          </a:r>
        </a:p>
      </dgm:t>
    </dgm:pt>
    <dgm:pt modelId="{27DAE7E9-AD9E-4589-B7C1-AA350794A244}" type="parTrans" cxnId="{304F0D50-7976-4993-A1B2-AA81BD15C0C5}">
      <dgm:prSet/>
      <dgm:spPr/>
      <dgm:t>
        <a:bodyPr/>
        <a:lstStyle/>
        <a:p>
          <a:endParaRPr lang="en-US"/>
        </a:p>
      </dgm:t>
    </dgm:pt>
    <dgm:pt modelId="{16A4C930-2121-4DCB-A921-AFDA1BAB9FBD}" type="sibTrans" cxnId="{304F0D50-7976-4993-A1B2-AA81BD15C0C5}">
      <dgm:prSet/>
      <dgm:spPr/>
      <dgm:t>
        <a:bodyPr/>
        <a:lstStyle/>
        <a:p>
          <a:endParaRPr lang="en-US"/>
        </a:p>
      </dgm:t>
    </dgm:pt>
    <dgm:pt modelId="{349B42CB-7D12-4C21-BEFB-93F2F2DFCF61}">
      <dgm:prSet phldrT="[Text]" custT="1"/>
      <dgm:spPr/>
      <dgm:t>
        <a:bodyPr/>
        <a:lstStyle/>
        <a:p>
          <a:endParaRPr lang="en-US" sz="1600" dirty="0"/>
        </a:p>
      </dgm:t>
    </dgm:pt>
    <dgm:pt modelId="{C4646FAA-8245-400B-8E15-D6F57DE6538E}" type="parTrans" cxnId="{D4CEBA7D-2E00-497B-A60B-6BA01E700170}">
      <dgm:prSet/>
      <dgm:spPr/>
      <dgm:t>
        <a:bodyPr/>
        <a:lstStyle/>
        <a:p>
          <a:endParaRPr lang="en-US"/>
        </a:p>
      </dgm:t>
    </dgm:pt>
    <dgm:pt modelId="{32A7B63F-944D-43F4-84EE-AFC258A61873}" type="sibTrans" cxnId="{D4CEBA7D-2E00-497B-A60B-6BA01E700170}">
      <dgm:prSet/>
      <dgm:spPr/>
      <dgm:t>
        <a:bodyPr/>
        <a:lstStyle/>
        <a:p>
          <a:endParaRPr lang="en-US"/>
        </a:p>
      </dgm:t>
    </dgm:pt>
    <dgm:pt modelId="{1E6D6C44-224A-41F6-AA94-CDC00F41C523}">
      <dgm:prSet/>
      <dgm:spPr/>
      <dgm:t>
        <a:bodyPr/>
        <a:lstStyle/>
        <a:p>
          <a:r>
            <a:rPr lang="en-US" dirty="0"/>
            <a:t>Thoughts of killing self</a:t>
          </a:r>
        </a:p>
      </dgm:t>
    </dgm:pt>
    <dgm:pt modelId="{D0706705-D07A-4B43-9D6F-CC9E2B91E102}" type="parTrans" cxnId="{FCCCF508-4366-4038-AF4E-711114EC75A1}">
      <dgm:prSet/>
      <dgm:spPr/>
      <dgm:t>
        <a:bodyPr/>
        <a:lstStyle/>
        <a:p>
          <a:endParaRPr lang="en-US"/>
        </a:p>
      </dgm:t>
    </dgm:pt>
    <dgm:pt modelId="{D8A7459A-D49B-4125-B76D-D03B73158C96}" type="sibTrans" cxnId="{FCCCF508-4366-4038-AF4E-711114EC75A1}">
      <dgm:prSet/>
      <dgm:spPr/>
      <dgm:t>
        <a:bodyPr/>
        <a:lstStyle/>
        <a:p>
          <a:endParaRPr lang="en-US"/>
        </a:p>
      </dgm:t>
    </dgm:pt>
    <dgm:pt modelId="{1781427C-AA9C-451E-9C6B-992C2A33F5B9}">
      <dgm:prSet/>
      <dgm:spPr/>
      <dgm:t>
        <a:bodyPr/>
        <a:lstStyle/>
        <a:p>
          <a:r>
            <a:rPr lang="en-US" dirty="0"/>
            <a:t>Thoughts with any intent to act</a:t>
          </a:r>
        </a:p>
      </dgm:t>
    </dgm:pt>
    <dgm:pt modelId="{F1702573-1728-4B6F-B70E-C09839F6412E}" type="parTrans" cxnId="{3043A7C5-9994-4F3B-862B-FDCC143A3465}">
      <dgm:prSet/>
      <dgm:spPr/>
      <dgm:t>
        <a:bodyPr/>
        <a:lstStyle/>
        <a:p>
          <a:endParaRPr lang="en-US"/>
        </a:p>
      </dgm:t>
    </dgm:pt>
    <dgm:pt modelId="{29C121F3-DB1F-4EB1-8605-7739A192F232}" type="sibTrans" cxnId="{3043A7C5-9994-4F3B-862B-FDCC143A3465}">
      <dgm:prSet/>
      <dgm:spPr/>
      <dgm:t>
        <a:bodyPr/>
        <a:lstStyle/>
        <a:p>
          <a:endParaRPr lang="en-US"/>
        </a:p>
      </dgm:t>
    </dgm:pt>
    <dgm:pt modelId="{3777A73C-009F-4EB5-A767-7496022A3440}">
      <dgm:prSet/>
      <dgm:spPr/>
      <dgm:t>
        <a:bodyPr/>
        <a:lstStyle/>
        <a:p>
          <a:r>
            <a:rPr lang="en-US" dirty="0"/>
            <a:t>Thoughts with any intent and plan</a:t>
          </a:r>
        </a:p>
      </dgm:t>
    </dgm:pt>
    <dgm:pt modelId="{A09D1A32-F609-444B-8E93-8ADFFCA70DE7}" type="parTrans" cxnId="{6B4013D2-2A61-45FE-800F-960EDC168404}">
      <dgm:prSet/>
      <dgm:spPr/>
      <dgm:t>
        <a:bodyPr/>
        <a:lstStyle/>
        <a:p>
          <a:endParaRPr lang="en-US"/>
        </a:p>
      </dgm:t>
    </dgm:pt>
    <dgm:pt modelId="{7A84FDE8-A098-4D06-BD2D-1D11E7048292}" type="sibTrans" cxnId="{6B4013D2-2A61-45FE-800F-960EDC168404}">
      <dgm:prSet/>
      <dgm:spPr/>
      <dgm:t>
        <a:bodyPr/>
        <a:lstStyle/>
        <a:p>
          <a:endParaRPr lang="en-US"/>
        </a:p>
      </dgm:t>
    </dgm:pt>
    <dgm:pt modelId="{0ECCC04B-8379-4005-A691-489ED7FAFEBF}">
      <dgm:prSet custT="1"/>
      <dgm:spPr/>
      <dgm:t>
        <a:bodyPr/>
        <a:lstStyle/>
        <a:p>
          <a:r>
            <a:rPr lang="en-US" sz="1200" kern="1200" dirty="0">
              <a:solidFill>
                <a:prstClr val="black">
                  <a:hueOff val="0"/>
                  <a:satOff val="0"/>
                  <a:lumOff val="0"/>
                  <a:alphaOff val="0"/>
                </a:prstClr>
              </a:solidFill>
              <a:latin typeface="+mj-lt"/>
              <a:ea typeface="+mn-ea"/>
              <a:cs typeface="+mn-cs"/>
            </a:rPr>
            <a:t>Evidence-based threshold for imminent risk</a:t>
          </a:r>
          <a:endParaRPr lang="en-US" sz="1200" kern="1200" dirty="0">
            <a:latin typeface="+mj-lt"/>
          </a:endParaRPr>
        </a:p>
      </dgm:t>
    </dgm:pt>
    <dgm:pt modelId="{D2A26847-3A7E-427E-85C4-245625480A2F}" type="parTrans" cxnId="{3BAB0431-226D-4946-8CAA-196170D18BBD}">
      <dgm:prSet/>
      <dgm:spPr/>
      <dgm:t>
        <a:bodyPr/>
        <a:lstStyle/>
        <a:p>
          <a:endParaRPr lang="en-US"/>
        </a:p>
      </dgm:t>
    </dgm:pt>
    <dgm:pt modelId="{653D21D1-6B13-4A53-9F74-5AF0232062EF}" type="sibTrans" cxnId="{3BAB0431-226D-4946-8CAA-196170D18BBD}">
      <dgm:prSet/>
      <dgm:spPr/>
      <dgm:t>
        <a:bodyPr/>
        <a:lstStyle/>
        <a:p>
          <a:endParaRPr lang="en-US"/>
        </a:p>
      </dgm:t>
    </dgm:pt>
    <dgm:pt modelId="{0CD6FA5D-FFBC-4F1C-AE15-BC364C304445}">
      <dgm:prSet custT="1"/>
      <dgm:spPr/>
      <dgm:t>
        <a:bodyPr/>
        <a:lstStyle/>
        <a:p>
          <a:r>
            <a:rPr lang="en-US" sz="1200" dirty="0"/>
            <a:t>ALL behaviors </a:t>
          </a:r>
          <a:r>
            <a:rPr lang="en-US" sz="1200" dirty="0">
              <a:solidFill>
                <a:srgbClr val="C00000"/>
              </a:solidFill>
            </a:rPr>
            <a:t>equally or more predictive </a:t>
          </a:r>
          <a:r>
            <a:rPr lang="en-US" sz="1200" dirty="0"/>
            <a:t>as an attempt </a:t>
          </a:r>
          <a:br>
            <a:rPr lang="en-US" sz="1200" dirty="0"/>
          </a:br>
          <a:r>
            <a:rPr lang="en-US" sz="1200" dirty="0"/>
            <a:t>(interrupted 4x in non psychiatric)</a:t>
          </a:r>
        </a:p>
      </dgm:t>
    </dgm:pt>
    <dgm:pt modelId="{D7AD92A6-9D0D-44B4-AFB6-FEF222151B62}" type="parTrans" cxnId="{C2008B08-0941-4484-8FFC-DFFC78061242}">
      <dgm:prSet/>
      <dgm:spPr/>
      <dgm:t>
        <a:bodyPr/>
        <a:lstStyle/>
        <a:p>
          <a:endParaRPr lang="en-US"/>
        </a:p>
      </dgm:t>
    </dgm:pt>
    <dgm:pt modelId="{801C0290-6DEF-41CA-B60E-C5DDD558732E}" type="sibTrans" cxnId="{C2008B08-0941-4484-8FFC-DFFC78061242}">
      <dgm:prSet/>
      <dgm:spPr/>
      <dgm:t>
        <a:bodyPr/>
        <a:lstStyle/>
        <a:p>
          <a:endParaRPr lang="en-US"/>
        </a:p>
      </dgm:t>
    </dgm:pt>
    <dgm:pt modelId="{963A4357-7A2A-4FD9-A956-EC10BA006BAE}">
      <dgm:prSet custT="1"/>
      <dgm:spPr/>
      <dgm:t>
        <a:bodyPr/>
        <a:lstStyle/>
        <a:p>
          <a:r>
            <a:rPr lang="en-US" sz="1200" dirty="0"/>
            <a:t>87% of suicidal behaviors are not actual attempts</a:t>
          </a:r>
        </a:p>
      </dgm:t>
    </dgm:pt>
    <dgm:pt modelId="{C5726AFB-1407-42D7-86B8-92646143B455}" type="parTrans" cxnId="{B38A8D45-F17C-4057-8769-1C91578E2D96}">
      <dgm:prSet/>
      <dgm:spPr/>
      <dgm:t>
        <a:bodyPr/>
        <a:lstStyle/>
        <a:p>
          <a:endParaRPr lang="en-US"/>
        </a:p>
      </dgm:t>
    </dgm:pt>
    <dgm:pt modelId="{B9CAC7D7-BCDD-4C76-AA16-19565CF0C9EF}" type="sibTrans" cxnId="{B38A8D45-F17C-4057-8769-1C91578E2D96}">
      <dgm:prSet/>
      <dgm:spPr/>
      <dgm:t>
        <a:bodyPr/>
        <a:lstStyle/>
        <a:p>
          <a:endParaRPr lang="en-US"/>
        </a:p>
      </dgm:t>
    </dgm:pt>
    <dgm:pt modelId="{953B0449-2382-4281-9C2D-EAE7FF481787}">
      <dgm:prSet custT="1"/>
      <dgm:spPr/>
      <dgm:t>
        <a:bodyPr/>
        <a:lstStyle/>
        <a:p>
          <a:endParaRPr lang="en-US" sz="1600" dirty="0"/>
        </a:p>
      </dgm:t>
    </dgm:pt>
    <dgm:pt modelId="{1EF6568C-F2CB-4481-8D65-B633596BD3E6}" type="parTrans" cxnId="{F293B1B9-5316-4F4D-941D-E5DC659817AB}">
      <dgm:prSet/>
      <dgm:spPr/>
      <dgm:t>
        <a:bodyPr/>
        <a:lstStyle/>
        <a:p>
          <a:endParaRPr lang="en-US"/>
        </a:p>
      </dgm:t>
    </dgm:pt>
    <dgm:pt modelId="{53E116B4-C5EC-4E8D-A5F5-646ECD54CA32}" type="sibTrans" cxnId="{F293B1B9-5316-4F4D-941D-E5DC659817AB}">
      <dgm:prSet/>
      <dgm:spPr/>
      <dgm:t>
        <a:bodyPr/>
        <a:lstStyle/>
        <a:p>
          <a:endParaRPr lang="en-US"/>
        </a:p>
      </dgm:t>
    </dgm:pt>
    <dgm:pt modelId="{4982F684-C177-498E-8084-022E03E26C75}">
      <dgm:prSet custT="1"/>
      <dgm:spPr/>
      <dgm:t>
        <a:bodyPr/>
        <a:lstStyle/>
        <a:p>
          <a:r>
            <a:rPr lang="en-US" sz="1400" kern="1200" dirty="0">
              <a:latin typeface="+mj-lt"/>
            </a:rPr>
            <a:t>Risk of suicidal behavior </a:t>
          </a:r>
          <a:r>
            <a:rPr lang="en-US" sz="1400" kern="1200" dirty="0">
              <a:solidFill>
                <a:srgbClr val="C00000"/>
              </a:solidFill>
              <a:latin typeface="+mj-lt"/>
            </a:rPr>
            <a:t>increases 100% with intent to act </a:t>
          </a:r>
          <a:r>
            <a:rPr lang="en-US" sz="1400" kern="1200" dirty="0">
              <a:latin typeface="+mj-lt"/>
            </a:rPr>
            <a:t>(Greist 2014)  4 or 5 x more likely</a:t>
          </a:r>
        </a:p>
      </dgm:t>
    </dgm:pt>
    <dgm:pt modelId="{6E06DA93-32C4-47C5-B4CA-A432366089EB}" type="parTrans" cxnId="{0E55EEAC-8279-4085-972D-7469BE23C2B8}">
      <dgm:prSet/>
      <dgm:spPr/>
      <dgm:t>
        <a:bodyPr/>
        <a:lstStyle/>
        <a:p>
          <a:endParaRPr lang="en-US"/>
        </a:p>
      </dgm:t>
    </dgm:pt>
    <dgm:pt modelId="{65DB3AB7-E72E-41F8-BD78-85581136008C}" type="sibTrans" cxnId="{0E55EEAC-8279-4085-972D-7469BE23C2B8}">
      <dgm:prSet/>
      <dgm:spPr/>
      <dgm:t>
        <a:bodyPr/>
        <a:lstStyle/>
        <a:p>
          <a:endParaRPr lang="en-US"/>
        </a:p>
      </dgm:t>
    </dgm:pt>
    <dgm:pt modelId="{2F726F2D-F0C7-4E15-AA48-78500EAE49CF}" type="pres">
      <dgm:prSet presAssocID="{96AE972D-25E8-4527-89C4-DBEDDA2C2681}" presName="Name0" presStyleCnt="0">
        <dgm:presLayoutVars>
          <dgm:dir/>
          <dgm:animLvl val="lvl"/>
          <dgm:resizeHandles val="exact"/>
        </dgm:presLayoutVars>
      </dgm:prSet>
      <dgm:spPr/>
    </dgm:pt>
    <dgm:pt modelId="{861D97F2-4935-40E1-8A4A-4F8C04B03273}" type="pres">
      <dgm:prSet presAssocID="{D3322694-FD3B-47D1-B912-667953BA9DF1}" presName="linNode" presStyleCnt="0"/>
      <dgm:spPr/>
    </dgm:pt>
    <dgm:pt modelId="{F6DD83DC-A5AD-47E7-A78A-D1AA55ECB778}" type="pres">
      <dgm:prSet presAssocID="{D3322694-FD3B-47D1-B912-667953BA9DF1}" presName="parentText" presStyleLbl="node1" presStyleIdx="0" presStyleCnt="6" custLinFactNeighborY="34635">
        <dgm:presLayoutVars>
          <dgm:chMax val="1"/>
          <dgm:bulletEnabled val="1"/>
        </dgm:presLayoutVars>
      </dgm:prSet>
      <dgm:spPr/>
    </dgm:pt>
    <dgm:pt modelId="{48456286-821F-424F-8AF9-94AA350AC394}" type="pres">
      <dgm:prSet presAssocID="{D3322694-FD3B-47D1-B912-667953BA9DF1}" presName="descendantText" presStyleLbl="alignAccFollowNode1" presStyleIdx="0" presStyleCnt="3" custScaleY="168470" custLinFactNeighborY="43294">
        <dgm:presLayoutVars>
          <dgm:bulletEnabled val="1"/>
        </dgm:presLayoutVars>
      </dgm:prSet>
      <dgm:spPr/>
    </dgm:pt>
    <dgm:pt modelId="{16AE2194-5D33-4B16-92DA-B42CF444508B}" type="pres">
      <dgm:prSet presAssocID="{08091E50-FD78-4F0E-8F8B-AE62ADE17DC2}" presName="sp" presStyleCnt="0"/>
      <dgm:spPr/>
    </dgm:pt>
    <dgm:pt modelId="{309BC0CB-4B8F-4BB8-9362-616EE671EDF4}" type="pres">
      <dgm:prSet presAssocID="{1E6D6C44-224A-41F6-AA94-CDC00F41C523}" presName="linNode" presStyleCnt="0"/>
      <dgm:spPr/>
    </dgm:pt>
    <dgm:pt modelId="{EDAB0335-AC0F-437D-81D6-748A14163F9C}" type="pres">
      <dgm:prSet presAssocID="{1E6D6C44-224A-41F6-AA94-CDC00F41C523}" presName="parentText" presStyleLbl="node1" presStyleIdx="1" presStyleCnt="6" custLinFactNeighborX="1001" custLinFactNeighborY="45754">
        <dgm:presLayoutVars>
          <dgm:chMax val="1"/>
          <dgm:bulletEnabled val="1"/>
        </dgm:presLayoutVars>
      </dgm:prSet>
      <dgm:spPr/>
    </dgm:pt>
    <dgm:pt modelId="{CE464FF9-370B-43A4-A7AF-9D30F350A108}" type="pres">
      <dgm:prSet presAssocID="{D8A7459A-D49B-4125-B76D-D03B73158C96}" presName="sp" presStyleCnt="0"/>
      <dgm:spPr/>
    </dgm:pt>
    <dgm:pt modelId="{66577B63-DDC5-4518-AAB1-8E2A2F5E8492}" type="pres">
      <dgm:prSet presAssocID="{F8175B36-6E4D-4E6D-AA9B-B3E257B84F41}" presName="linNode" presStyleCnt="0"/>
      <dgm:spPr/>
    </dgm:pt>
    <dgm:pt modelId="{33F4816C-2232-4B28-9068-07BC2056B0D2}" type="pres">
      <dgm:prSet presAssocID="{F8175B36-6E4D-4E6D-AA9B-B3E257B84F41}" presName="parentText" presStyleLbl="node1" presStyleIdx="2" presStyleCnt="6" custScaleY="134770" custLinFactNeighborX="621" custLinFactNeighborY="67608">
        <dgm:presLayoutVars>
          <dgm:chMax val="1"/>
          <dgm:bulletEnabled val="1"/>
        </dgm:presLayoutVars>
      </dgm:prSet>
      <dgm:spPr/>
    </dgm:pt>
    <dgm:pt modelId="{EB56C17D-C0C2-46AF-9AEA-E0A9DE10E3BC}" type="pres">
      <dgm:prSet presAssocID="{9701DAA4-3FE9-4942-A639-5914469149B9}" presName="sp" presStyleCnt="0"/>
      <dgm:spPr/>
    </dgm:pt>
    <dgm:pt modelId="{B0D302C7-1234-429A-A9FE-C6819B52D0E6}" type="pres">
      <dgm:prSet presAssocID="{1781427C-AA9C-451E-9C6B-992C2A33F5B9}" presName="linNode" presStyleCnt="0"/>
      <dgm:spPr/>
    </dgm:pt>
    <dgm:pt modelId="{C8F610E2-8CF0-4CE7-9626-DEFDE9674B0F}" type="pres">
      <dgm:prSet presAssocID="{1781427C-AA9C-451E-9C6B-992C2A33F5B9}" presName="parentText" presStyleLbl="node1" presStyleIdx="3" presStyleCnt="6" custLinFactNeighborX="621" custLinFactNeighborY="17228">
        <dgm:presLayoutVars>
          <dgm:chMax val="1"/>
          <dgm:bulletEnabled val="1"/>
        </dgm:presLayoutVars>
      </dgm:prSet>
      <dgm:spPr/>
    </dgm:pt>
    <dgm:pt modelId="{88EC5FBA-905B-486D-89C7-ED66D6EC9927}" type="pres">
      <dgm:prSet presAssocID="{1781427C-AA9C-451E-9C6B-992C2A33F5B9}" presName="descendantText" presStyleLbl="alignAccFollowNode1" presStyleIdx="1" presStyleCnt="3" custScaleY="286275" custLinFactY="5943" custLinFactNeighborY="100000">
        <dgm:presLayoutVars>
          <dgm:bulletEnabled val="1"/>
        </dgm:presLayoutVars>
      </dgm:prSet>
      <dgm:spPr/>
    </dgm:pt>
    <dgm:pt modelId="{AC32320F-B43D-4CD3-9287-A8786C5BBF68}" type="pres">
      <dgm:prSet presAssocID="{29C121F3-DB1F-4EB1-8605-7739A192F232}" presName="sp" presStyleCnt="0"/>
      <dgm:spPr/>
    </dgm:pt>
    <dgm:pt modelId="{3F506042-F52C-4358-A372-C684708ECD40}" type="pres">
      <dgm:prSet presAssocID="{3777A73C-009F-4EB5-A767-7496022A3440}" presName="linNode" presStyleCnt="0"/>
      <dgm:spPr/>
    </dgm:pt>
    <dgm:pt modelId="{D19699FA-475F-4232-BB6E-DDA608560F30}" type="pres">
      <dgm:prSet presAssocID="{3777A73C-009F-4EB5-A767-7496022A3440}" presName="parentText" presStyleLbl="node1" presStyleIdx="4" presStyleCnt="6" custLinFactNeighborX="808" custLinFactNeighborY="-17228">
        <dgm:presLayoutVars>
          <dgm:chMax val="1"/>
          <dgm:bulletEnabled val="1"/>
        </dgm:presLayoutVars>
      </dgm:prSet>
      <dgm:spPr/>
    </dgm:pt>
    <dgm:pt modelId="{E5BA1B05-6280-4268-A216-46D2E8B2B9A0}" type="pres">
      <dgm:prSet presAssocID="{7A84FDE8-A098-4D06-BD2D-1D11E7048292}" presName="sp" presStyleCnt="0"/>
      <dgm:spPr/>
    </dgm:pt>
    <dgm:pt modelId="{2B85E934-95AF-4FA5-A470-C73C0480319E}" type="pres">
      <dgm:prSet presAssocID="{4E76D36F-678E-4EF0-9552-3AB4DD1496FA}" presName="linNode" presStyleCnt="0"/>
      <dgm:spPr/>
    </dgm:pt>
    <dgm:pt modelId="{C8095784-B4DD-4D97-A700-5F7E05BE0F5A}" type="pres">
      <dgm:prSet presAssocID="{4E76D36F-678E-4EF0-9552-3AB4DD1496FA}" presName="parentText" presStyleLbl="node1" presStyleIdx="5" presStyleCnt="6" custScaleY="136166">
        <dgm:presLayoutVars>
          <dgm:chMax val="1"/>
          <dgm:bulletEnabled val="1"/>
        </dgm:presLayoutVars>
      </dgm:prSet>
      <dgm:spPr/>
    </dgm:pt>
    <dgm:pt modelId="{2C5B3F5D-2A46-4981-BDCC-4976BEE815DA}" type="pres">
      <dgm:prSet presAssocID="{4E76D36F-678E-4EF0-9552-3AB4DD1496FA}" presName="descendantText" presStyleLbl="alignAccFollowNode1" presStyleIdx="2" presStyleCnt="3" custScaleY="216234" custLinFactNeighborX="98" custLinFactNeighborY="-2686">
        <dgm:presLayoutVars>
          <dgm:bulletEnabled val="1"/>
        </dgm:presLayoutVars>
      </dgm:prSet>
      <dgm:spPr/>
    </dgm:pt>
  </dgm:ptLst>
  <dgm:cxnLst>
    <dgm:cxn modelId="{91888E04-D5F8-4312-817F-3B6CCDD57025}" srcId="{D3322694-FD3B-47D1-B912-667953BA9DF1}" destId="{C8493573-E1CD-4B49-BB67-AF00F8B31B2F}" srcOrd="0" destOrd="0" parTransId="{84419D6E-44EC-47A8-9546-AB647C229D05}" sibTransId="{B22E2C95-9154-470F-8E86-D56DDA88140C}"/>
    <dgm:cxn modelId="{C2008B08-0941-4484-8FFC-DFFC78061242}" srcId="{4E76D36F-678E-4EF0-9552-3AB4DD1496FA}" destId="{0CD6FA5D-FFBC-4F1C-AE15-BC364C304445}" srcOrd="1" destOrd="0" parTransId="{D7AD92A6-9D0D-44B4-AFB6-FEF222151B62}" sibTransId="{801C0290-6DEF-41CA-B60E-C5DDD558732E}"/>
    <dgm:cxn modelId="{FCCCF508-4366-4038-AF4E-711114EC75A1}" srcId="{96AE972D-25E8-4527-89C4-DBEDDA2C2681}" destId="{1E6D6C44-224A-41F6-AA94-CDC00F41C523}" srcOrd="1" destOrd="0" parTransId="{D0706705-D07A-4B43-9D6F-CC9E2B91E102}" sibTransId="{D8A7459A-D49B-4125-B76D-D03B73158C96}"/>
    <dgm:cxn modelId="{F785290D-5F91-46DA-B26D-B733ACE87919}" type="presOf" srcId="{4982F684-C177-498E-8084-022E03E26C75}" destId="{88EC5FBA-905B-486D-89C7-ED66D6EC9927}" srcOrd="0" destOrd="1" presId="urn:microsoft.com/office/officeart/2005/8/layout/vList5"/>
    <dgm:cxn modelId="{52BB361C-A1CD-4270-99DD-FDF73A55CB1B}" type="presOf" srcId="{0CD6FA5D-FFBC-4F1C-AE15-BC364C304445}" destId="{2C5B3F5D-2A46-4981-BDCC-4976BEE815DA}" srcOrd="0" destOrd="1" presId="urn:microsoft.com/office/officeart/2005/8/layout/vList5"/>
    <dgm:cxn modelId="{ED99951F-8BBF-440B-847C-07E4B449D41B}" type="presOf" srcId="{C8493573-E1CD-4B49-BB67-AF00F8B31B2F}" destId="{48456286-821F-424F-8AF9-94AA350AC394}" srcOrd="0" destOrd="0" presId="urn:microsoft.com/office/officeart/2005/8/layout/vList5"/>
    <dgm:cxn modelId="{4388A830-7B1D-48AD-BC5B-0E1C380CF3C0}" srcId="{96AE972D-25E8-4527-89C4-DBEDDA2C2681}" destId="{F8175B36-6E4D-4E6D-AA9B-B3E257B84F41}" srcOrd="2" destOrd="0" parTransId="{8ADD8E53-A50B-4BE1-A1CC-687BEE1FA81F}" sibTransId="{9701DAA4-3FE9-4942-A639-5914469149B9}"/>
    <dgm:cxn modelId="{3BAB0431-226D-4946-8CAA-196170D18BBD}" srcId="{1781427C-AA9C-451E-9C6B-992C2A33F5B9}" destId="{0ECCC04B-8379-4005-A691-489ED7FAFEBF}" srcOrd="0" destOrd="0" parTransId="{D2A26847-3A7E-427E-85C4-245625480A2F}" sibTransId="{653D21D1-6B13-4A53-9F74-5AF0232062EF}"/>
    <dgm:cxn modelId="{B38A8D45-F17C-4057-8769-1C91578E2D96}" srcId="{4E76D36F-678E-4EF0-9552-3AB4DD1496FA}" destId="{963A4357-7A2A-4FD9-A956-EC10BA006BAE}" srcOrd="2" destOrd="0" parTransId="{C5726AFB-1407-42D7-86B8-92646143B455}" sibTransId="{B9CAC7D7-BCDD-4C76-AA16-19565CF0C9EF}"/>
    <dgm:cxn modelId="{6199F549-514D-452E-AFAD-ED8CD5920300}" type="presOf" srcId="{F8175B36-6E4D-4E6D-AA9B-B3E257B84F41}" destId="{33F4816C-2232-4B28-9068-07BC2056B0D2}" srcOrd="0" destOrd="0" presId="urn:microsoft.com/office/officeart/2005/8/layout/vList5"/>
    <dgm:cxn modelId="{4EF9524A-21F0-44C8-8E02-D9B0BDE78AEB}" type="presOf" srcId="{1E6D6C44-224A-41F6-AA94-CDC00F41C523}" destId="{EDAB0335-AC0F-437D-81D6-748A14163F9C}" srcOrd="0" destOrd="0" presId="urn:microsoft.com/office/officeart/2005/8/layout/vList5"/>
    <dgm:cxn modelId="{86BA7C6D-C050-4616-9AB4-4E1C3195269A}" type="presOf" srcId="{0ECCC04B-8379-4005-A691-489ED7FAFEBF}" destId="{88EC5FBA-905B-486D-89C7-ED66D6EC9927}" srcOrd="0" destOrd="0" presId="urn:microsoft.com/office/officeart/2005/8/layout/vList5"/>
    <dgm:cxn modelId="{412AE44D-E4A7-4F81-9435-D060AE04D38F}" type="presOf" srcId="{963A4357-7A2A-4FD9-A956-EC10BA006BAE}" destId="{2C5B3F5D-2A46-4981-BDCC-4976BEE815DA}" srcOrd="0" destOrd="2" presId="urn:microsoft.com/office/officeart/2005/8/layout/vList5"/>
    <dgm:cxn modelId="{304F0D50-7976-4993-A1B2-AA81BD15C0C5}" srcId="{96AE972D-25E8-4527-89C4-DBEDDA2C2681}" destId="{4E76D36F-678E-4EF0-9552-3AB4DD1496FA}" srcOrd="5" destOrd="0" parTransId="{27DAE7E9-AD9E-4589-B7C1-AA350794A244}" sibTransId="{16A4C930-2121-4DCB-A921-AFDA1BAB9FBD}"/>
    <dgm:cxn modelId="{7FBE8755-A1AE-40A0-8AD4-5859AD1D7346}" srcId="{96AE972D-25E8-4527-89C4-DBEDDA2C2681}" destId="{D3322694-FD3B-47D1-B912-667953BA9DF1}" srcOrd="0" destOrd="0" parTransId="{6386F7DE-A0F4-441D-AE96-88C128127154}" sibTransId="{08091E50-FD78-4F0E-8F8B-AE62ADE17DC2}"/>
    <dgm:cxn modelId="{D4CEBA7D-2E00-497B-A60B-6BA01E700170}" srcId="{4E76D36F-678E-4EF0-9552-3AB4DD1496FA}" destId="{349B42CB-7D12-4C21-BEFB-93F2F2DFCF61}" srcOrd="0" destOrd="0" parTransId="{C4646FAA-8245-400B-8E15-D6F57DE6538E}" sibTransId="{32A7B63F-944D-43F4-84EE-AFC258A61873}"/>
    <dgm:cxn modelId="{2910E293-92F0-4F1C-AF69-71E15F804E8B}" type="presOf" srcId="{349B42CB-7D12-4C21-BEFB-93F2F2DFCF61}" destId="{2C5B3F5D-2A46-4981-BDCC-4976BEE815DA}" srcOrd="0" destOrd="0" presId="urn:microsoft.com/office/officeart/2005/8/layout/vList5"/>
    <dgm:cxn modelId="{0E55EEAC-8279-4085-972D-7469BE23C2B8}" srcId="{1781427C-AA9C-451E-9C6B-992C2A33F5B9}" destId="{4982F684-C177-498E-8084-022E03E26C75}" srcOrd="1" destOrd="0" parTransId="{6E06DA93-32C4-47C5-B4CA-A432366089EB}" sibTransId="{65DB3AB7-E72E-41F8-BD78-85581136008C}"/>
    <dgm:cxn modelId="{F293B1B9-5316-4F4D-941D-E5DC659817AB}" srcId="{4E76D36F-678E-4EF0-9552-3AB4DD1496FA}" destId="{953B0449-2382-4281-9C2D-EAE7FF481787}" srcOrd="3" destOrd="0" parTransId="{1EF6568C-F2CB-4481-8D65-B633596BD3E6}" sibTransId="{53E116B4-C5EC-4E8D-A5F5-646ECD54CA32}"/>
    <dgm:cxn modelId="{3043A7C5-9994-4F3B-862B-FDCC143A3465}" srcId="{96AE972D-25E8-4527-89C4-DBEDDA2C2681}" destId="{1781427C-AA9C-451E-9C6B-992C2A33F5B9}" srcOrd="3" destOrd="0" parTransId="{F1702573-1728-4B6F-B70E-C09839F6412E}" sibTransId="{29C121F3-DB1F-4EB1-8605-7739A192F232}"/>
    <dgm:cxn modelId="{B8A20BCD-A7D9-4A9D-8A2F-3AFD575AA593}" type="presOf" srcId="{96AE972D-25E8-4527-89C4-DBEDDA2C2681}" destId="{2F726F2D-F0C7-4E15-AA48-78500EAE49CF}" srcOrd="0" destOrd="0" presId="urn:microsoft.com/office/officeart/2005/8/layout/vList5"/>
    <dgm:cxn modelId="{6B4013D2-2A61-45FE-800F-960EDC168404}" srcId="{96AE972D-25E8-4527-89C4-DBEDDA2C2681}" destId="{3777A73C-009F-4EB5-A767-7496022A3440}" srcOrd="4" destOrd="0" parTransId="{A09D1A32-F609-444B-8E93-8ADFFCA70DE7}" sibTransId="{7A84FDE8-A098-4D06-BD2D-1D11E7048292}"/>
    <dgm:cxn modelId="{98CF04E9-C3E8-4178-9E59-CFC143D48BF0}" type="presOf" srcId="{D3322694-FD3B-47D1-B912-667953BA9DF1}" destId="{F6DD83DC-A5AD-47E7-A78A-D1AA55ECB778}" srcOrd="0" destOrd="0" presId="urn:microsoft.com/office/officeart/2005/8/layout/vList5"/>
    <dgm:cxn modelId="{7A5209EC-DBB0-4366-8301-12D83FB65F97}" type="presOf" srcId="{4E76D36F-678E-4EF0-9552-3AB4DD1496FA}" destId="{C8095784-B4DD-4D97-A700-5F7E05BE0F5A}" srcOrd="0" destOrd="0" presId="urn:microsoft.com/office/officeart/2005/8/layout/vList5"/>
    <dgm:cxn modelId="{14AC2FED-D8A6-4F4B-9131-E75A6A437016}" type="presOf" srcId="{953B0449-2382-4281-9C2D-EAE7FF481787}" destId="{2C5B3F5D-2A46-4981-BDCC-4976BEE815DA}" srcOrd="0" destOrd="3" presId="urn:microsoft.com/office/officeart/2005/8/layout/vList5"/>
    <dgm:cxn modelId="{C69B92F3-53D4-4CA9-BFFD-343B36A2505B}" type="presOf" srcId="{3777A73C-009F-4EB5-A767-7496022A3440}" destId="{D19699FA-475F-4232-BB6E-DDA608560F30}" srcOrd="0" destOrd="0" presId="urn:microsoft.com/office/officeart/2005/8/layout/vList5"/>
    <dgm:cxn modelId="{F531FFFD-C9F3-4734-93B2-BE73CAA128DF}" type="presOf" srcId="{1781427C-AA9C-451E-9C6B-992C2A33F5B9}" destId="{C8F610E2-8CF0-4CE7-9626-DEFDE9674B0F}" srcOrd="0" destOrd="0" presId="urn:microsoft.com/office/officeart/2005/8/layout/vList5"/>
    <dgm:cxn modelId="{1F23C986-2A7C-4A2C-BBE7-AA85256EF50E}" type="presParOf" srcId="{2F726F2D-F0C7-4E15-AA48-78500EAE49CF}" destId="{861D97F2-4935-40E1-8A4A-4F8C04B03273}" srcOrd="0" destOrd="0" presId="urn:microsoft.com/office/officeart/2005/8/layout/vList5"/>
    <dgm:cxn modelId="{AAA6E477-9C65-4E49-AF3F-C1A283E21220}" type="presParOf" srcId="{861D97F2-4935-40E1-8A4A-4F8C04B03273}" destId="{F6DD83DC-A5AD-47E7-A78A-D1AA55ECB778}" srcOrd="0" destOrd="0" presId="urn:microsoft.com/office/officeart/2005/8/layout/vList5"/>
    <dgm:cxn modelId="{05DE6682-046F-413F-99C2-B45B2E97FC38}" type="presParOf" srcId="{861D97F2-4935-40E1-8A4A-4F8C04B03273}" destId="{48456286-821F-424F-8AF9-94AA350AC394}" srcOrd="1" destOrd="0" presId="urn:microsoft.com/office/officeart/2005/8/layout/vList5"/>
    <dgm:cxn modelId="{63FDEBD0-0AFB-43DF-B7EE-9BE591FEB49C}" type="presParOf" srcId="{2F726F2D-F0C7-4E15-AA48-78500EAE49CF}" destId="{16AE2194-5D33-4B16-92DA-B42CF444508B}" srcOrd="1" destOrd="0" presId="urn:microsoft.com/office/officeart/2005/8/layout/vList5"/>
    <dgm:cxn modelId="{E9676225-6EEA-4CF5-8903-408B8C65A235}" type="presParOf" srcId="{2F726F2D-F0C7-4E15-AA48-78500EAE49CF}" destId="{309BC0CB-4B8F-4BB8-9362-616EE671EDF4}" srcOrd="2" destOrd="0" presId="urn:microsoft.com/office/officeart/2005/8/layout/vList5"/>
    <dgm:cxn modelId="{59E4E5C8-5AF1-4ECF-B2AC-6C5C93061EF7}" type="presParOf" srcId="{309BC0CB-4B8F-4BB8-9362-616EE671EDF4}" destId="{EDAB0335-AC0F-437D-81D6-748A14163F9C}" srcOrd="0" destOrd="0" presId="urn:microsoft.com/office/officeart/2005/8/layout/vList5"/>
    <dgm:cxn modelId="{481BC1A2-15BA-4DD3-8B6C-3E6659FBA672}" type="presParOf" srcId="{2F726F2D-F0C7-4E15-AA48-78500EAE49CF}" destId="{CE464FF9-370B-43A4-A7AF-9D30F350A108}" srcOrd="3" destOrd="0" presId="urn:microsoft.com/office/officeart/2005/8/layout/vList5"/>
    <dgm:cxn modelId="{E5A765AF-6693-460F-AEA2-17297F900801}" type="presParOf" srcId="{2F726F2D-F0C7-4E15-AA48-78500EAE49CF}" destId="{66577B63-DDC5-4518-AAB1-8E2A2F5E8492}" srcOrd="4" destOrd="0" presId="urn:microsoft.com/office/officeart/2005/8/layout/vList5"/>
    <dgm:cxn modelId="{FBBFD4DC-414B-41A9-8A23-BEC65E6B5FD5}" type="presParOf" srcId="{66577B63-DDC5-4518-AAB1-8E2A2F5E8492}" destId="{33F4816C-2232-4B28-9068-07BC2056B0D2}" srcOrd="0" destOrd="0" presId="urn:microsoft.com/office/officeart/2005/8/layout/vList5"/>
    <dgm:cxn modelId="{FEC6A1DA-15AF-4F19-8386-73BB099D9CA2}" type="presParOf" srcId="{2F726F2D-F0C7-4E15-AA48-78500EAE49CF}" destId="{EB56C17D-C0C2-46AF-9AEA-E0A9DE10E3BC}" srcOrd="5" destOrd="0" presId="urn:microsoft.com/office/officeart/2005/8/layout/vList5"/>
    <dgm:cxn modelId="{64697583-92A2-4D65-A7AB-40A302DC54B7}" type="presParOf" srcId="{2F726F2D-F0C7-4E15-AA48-78500EAE49CF}" destId="{B0D302C7-1234-429A-A9FE-C6819B52D0E6}" srcOrd="6" destOrd="0" presId="urn:microsoft.com/office/officeart/2005/8/layout/vList5"/>
    <dgm:cxn modelId="{C2615F48-9D01-4EDF-A901-76CF44424AD2}" type="presParOf" srcId="{B0D302C7-1234-429A-A9FE-C6819B52D0E6}" destId="{C8F610E2-8CF0-4CE7-9626-DEFDE9674B0F}" srcOrd="0" destOrd="0" presId="urn:microsoft.com/office/officeart/2005/8/layout/vList5"/>
    <dgm:cxn modelId="{D9388D7D-4EE8-422C-B6AB-1FE05CCD6AEC}" type="presParOf" srcId="{B0D302C7-1234-429A-A9FE-C6819B52D0E6}" destId="{88EC5FBA-905B-486D-89C7-ED66D6EC9927}" srcOrd="1" destOrd="0" presId="urn:microsoft.com/office/officeart/2005/8/layout/vList5"/>
    <dgm:cxn modelId="{F9A868A9-1A0B-4D43-8BBF-5FDC7FC5067C}" type="presParOf" srcId="{2F726F2D-F0C7-4E15-AA48-78500EAE49CF}" destId="{AC32320F-B43D-4CD3-9287-A8786C5BBF68}" srcOrd="7" destOrd="0" presId="urn:microsoft.com/office/officeart/2005/8/layout/vList5"/>
    <dgm:cxn modelId="{60C583E1-200F-4C1E-A89E-D6AE58007997}" type="presParOf" srcId="{2F726F2D-F0C7-4E15-AA48-78500EAE49CF}" destId="{3F506042-F52C-4358-A372-C684708ECD40}" srcOrd="8" destOrd="0" presId="urn:microsoft.com/office/officeart/2005/8/layout/vList5"/>
    <dgm:cxn modelId="{C2C9545D-ECB5-4EC9-8B9C-0F6C2DDBBF27}" type="presParOf" srcId="{3F506042-F52C-4358-A372-C684708ECD40}" destId="{D19699FA-475F-4232-BB6E-DDA608560F30}" srcOrd="0" destOrd="0" presId="urn:microsoft.com/office/officeart/2005/8/layout/vList5"/>
    <dgm:cxn modelId="{409A3D2E-D8E3-401D-9560-150B4613981D}" type="presParOf" srcId="{2F726F2D-F0C7-4E15-AA48-78500EAE49CF}" destId="{E5BA1B05-6280-4268-A216-46D2E8B2B9A0}" srcOrd="9" destOrd="0" presId="urn:microsoft.com/office/officeart/2005/8/layout/vList5"/>
    <dgm:cxn modelId="{CA5302D4-B75C-4BBF-BE2F-4B5D374D914D}" type="presParOf" srcId="{2F726F2D-F0C7-4E15-AA48-78500EAE49CF}" destId="{2B85E934-95AF-4FA5-A470-C73C0480319E}" srcOrd="10" destOrd="0" presId="urn:microsoft.com/office/officeart/2005/8/layout/vList5"/>
    <dgm:cxn modelId="{D9BCAA59-4EEE-43D8-B4EA-F0631707D67D}" type="presParOf" srcId="{2B85E934-95AF-4FA5-A470-C73C0480319E}" destId="{C8095784-B4DD-4D97-A700-5F7E05BE0F5A}" srcOrd="0" destOrd="0" presId="urn:microsoft.com/office/officeart/2005/8/layout/vList5"/>
    <dgm:cxn modelId="{F98B8965-D77C-4CFB-B53C-D645531EE24A}" type="presParOf" srcId="{2B85E934-95AF-4FA5-A470-C73C0480319E}" destId="{2C5B3F5D-2A46-4981-BDCC-4976BEE815D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4597AE-D92B-4F55-837F-D404A36CC11E}" type="doc">
      <dgm:prSet loTypeId="urn:microsoft.com/office/officeart/2005/8/layout/process2" loCatId="process" qsTypeId="urn:microsoft.com/office/officeart/2005/8/quickstyle/simple1" qsCatId="simple" csTypeId="urn:microsoft.com/office/officeart/2005/8/colors/accent4_2" csCatId="accent4" phldr="1"/>
      <dgm:spPr/>
      <dgm:t>
        <a:bodyPr/>
        <a:lstStyle/>
        <a:p>
          <a:endParaRPr lang="en-US"/>
        </a:p>
      </dgm:t>
    </dgm:pt>
    <dgm:pt modelId="{3A607284-48D4-447A-B948-DAA700D2AD4A}">
      <dgm:prSet phldrT="[Text]"/>
      <dgm:spPr/>
      <dgm:t>
        <a:bodyPr/>
        <a:lstStyle/>
        <a:p>
          <a:r>
            <a:rPr lang="en-US" dirty="0"/>
            <a:t>Q1</a:t>
          </a:r>
        </a:p>
      </dgm:t>
    </dgm:pt>
    <dgm:pt modelId="{7702BB06-CE81-40F9-860C-4BF493EE00E6}" type="parTrans" cxnId="{7D559ED4-FFAE-45DF-AED9-8742643463BC}">
      <dgm:prSet/>
      <dgm:spPr/>
      <dgm:t>
        <a:bodyPr/>
        <a:lstStyle/>
        <a:p>
          <a:endParaRPr lang="en-US"/>
        </a:p>
      </dgm:t>
    </dgm:pt>
    <dgm:pt modelId="{2DFB2F67-B51A-4026-BF0C-DA3A93DB93D2}" type="sibTrans" cxnId="{7D559ED4-FFAE-45DF-AED9-8742643463BC}">
      <dgm:prSet/>
      <dgm:spPr/>
      <dgm:t>
        <a:bodyPr/>
        <a:lstStyle/>
        <a:p>
          <a:endParaRPr lang="en-US"/>
        </a:p>
      </dgm:t>
    </dgm:pt>
    <dgm:pt modelId="{A555FFA4-75B0-4777-BCBE-3989A958C10A}">
      <dgm:prSet phldrT="[Text]"/>
      <dgm:spPr/>
      <dgm:t>
        <a:bodyPr/>
        <a:lstStyle/>
        <a:p>
          <a:r>
            <a:rPr lang="en-US" dirty="0"/>
            <a:t>Q2</a:t>
          </a:r>
        </a:p>
      </dgm:t>
    </dgm:pt>
    <dgm:pt modelId="{9F42A023-1F3C-41E6-AE80-AB153AAE42BF}" type="parTrans" cxnId="{4B4705BB-FD3E-4C25-8A75-EAF902CA0CE7}">
      <dgm:prSet/>
      <dgm:spPr/>
      <dgm:t>
        <a:bodyPr/>
        <a:lstStyle/>
        <a:p>
          <a:endParaRPr lang="en-US"/>
        </a:p>
      </dgm:t>
    </dgm:pt>
    <dgm:pt modelId="{55A4FEB6-5D17-4A83-A197-1800C58E57F5}" type="sibTrans" cxnId="{4B4705BB-FD3E-4C25-8A75-EAF902CA0CE7}">
      <dgm:prSet/>
      <dgm:spPr/>
      <dgm:t>
        <a:bodyPr/>
        <a:lstStyle/>
        <a:p>
          <a:endParaRPr lang="en-US"/>
        </a:p>
      </dgm:t>
    </dgm:pt>
    <dgm:pt modelId="{7D55AEC4-D21D-4E53-9131-A4C18F5FA66A}">
      <dgm:prSet phldrT="[Text]"/>
      <dgm:spPr/>
      <dgm:t>
        <a:bodyPr/>
        <a:lstStyle/>
        <a:p>
          <a:r>
            <a:rPr lang="en-US" dirty="0"/>
            <a:t>Q5</a:t>
          </a:r>
        </a:p>
      </dgm:t>
    </dgm:pt>
    <dgm:pt modelId="{8DEC1B0A-0BE6-4445-BC58-C4ABBDCEF5E4}" type="parTrans" cxnId="{0F010AF1-9B8D-41A2-AF1D-ACBD39882BA9}">
      <dgm:prSet/>
      <dgm:spPr/>
      <dgm:t>
        <a:bodyPr/>
        <a:lstStyle/>
        <a:p>
          <a:endParaRPr lang="en-US"/>
        </a:p>
      </dgm:t>
    </dgm:pt>
    <dgm:pt modelId="{59A33E51-B270-4381-90BB-5217AFDDF113}" type="sibTrans" cxnId="{0F010AF1-9B8D-41A2-AF1D-ACBD39882BA9}">
      <dgm:prSet/>
      <dgm:spPr/>
      <dgm:t>
        <a:bodyPr/>
        <a:lstStyle/>
        <a:p>
          <a:endParaRPr lang="en-US"/>
        </a:p>
      </dgm:t>
    </dgm:pt>
    <dgm:pt modelId="{B5E54506-FCD5-4393-8E72-AA1F31D257F2}">
      <dgm:prSet/>
      <dgm:spPr/>
      <dgm:t>
        <a:bodyPr/>
        <a:lstStyle/>
        <a:p>
          <a:r>
            <a:rPr lang="en-US" dirty="0"/>
            <a:t>Q3</a:t>
          </a:r>
        </a:p>
      </dgm:t>
    </dgm:pt>
    <dgm:pt modelId="{1E5E6722-CA5E-4CDC-80DA-0420BC76B7F7}" type="parTrans" cxnId="{643704C4-EAAA-4DC2-82CE-26249BB00799}">
      <dgm:prSet/>
      <dgm:spPr/>
      <dgm:t>
        <a:bodyPr/>
        <a:lstStyle/>
        <a:p>
          <a:endParaRPr lang="en-US"/>
        </a:p>
      </dgm:t>
    </dgm:pt>
    <dgm:pt modelId="{A1C693FC-F935-4B1A-A65E-1711D2EA228D}" type="sibTrans" cxnId="{643704C4-EAAA-4DC2-82CE-26249BB00799}">
      <dgm:prSet/>
      <dgm:spPr/>
      <dgm:t>
        <a:bodyPr/>
        <a:lstStyle/>
        <a:p>
          <a:endParaRPr lang="en-US"/>
        </a:p>
      </dgm:t>
    </dgm:pt>
    <dgm:pt modelId="{A590E9F0-4DFB-4215-B7C6-74E53E94D85D}">
      <dgm:prSet/>
      <dgm:spPr/>
      <dgm:t>
        <a:bodyPr/>
        <a:lstStyle/>
        <a:p>
          <a:r>
            <a:rPr lang="en-US" dirty="0"/>
            <a:t>Q4</a:t>
          </a:r>
        </a:p>
      </dgm:t>
    </dgm:pt>
    <dgm:pt modelId="{0371487C-47A9-4027-945B-ECC9EE29AFF7}" type="parTrans" cxnId="{7506D24A-10F9-4CD1-BF94-7DCA6050AB59}">
      <dgm:prSet/>
      <dgm:spPr/>
      <dgm:t>
        <a:bodyPr/>
        <a:lstStyle/>
        <a:p>
          <a:endParaRPr lang="en-US"/>
        </a:p>
      </dgm:t>
    </dgm:pt>
    <dgm:pt modelId="{C5DF5B34-5A71-42DD-A59C-3CBDFA8E1A1E}" type="sibTrans" cxnId="{7506D24A-10F9-4CD1-BF94-7DCA6050AB59}">
      <dgm:prSet/>
      <dgm:spPr/>
      <dgm:t>
        <a:bodyPr/>
        <a:lstStyle/>
        <a:p>
          <a:endParaRPr lang="en-US"/>
        </a:p>
      </dgm:t>
    </dgm:pt>
    <dgm:pt modelId="{3159CD0D-B9BB-4501-BFC3-9AAAEF09D276}">
      <dgm:prSet/>
      <dgm:spPr/>
      <dgm:t>
        <a:bodyPr/>
        <a:lstStyle/>
        <a:p>
          <a:r>
            <a:rPr lang="en-US" dirty="0"/>
            <a:t>Q6</a:t>
          </a:r>
        </a:p>
      </dgm:t>
    </dgm:pt>
    <dgm:pt modelId="{EB144A8B-B0B9-4671-AF87-9DA67BD7F2B5}" type="parTrans" cxnId="{3A2A21E3-5797-4FEC-8503-1673C70BE90D}">
      <dgm:prSet/>
      <dgm:spPr/>
      <dgm:t>
        <a:bodyPr/>
        <a:lstStyle/>
        <a:p>
          <a:endParaRPr lang="en-US"/>
        </a:p>
      </dgm:t>
    </dgm:pt>
    <dgm:pt modelId="{9BD34D5F-C2EE-41C5-B85E-FB36BE2CD69F}" type="sibTrans" cxnId="{3A2A21E3-5797-4FEC-8503-1673C70BE90D}">
      <dgm:prSet/>
      <dgm:spPr/>
      <dgm:t>
        <a:bodyPr/>
        <a:lstStyle/>
        <a:p>
          <a:endParaRPr lang="en-US"/>
        </a:p>
      </dgm:t>
    </dgm:pt>
    <dgm:pt modelId="{4A67F73A-4953-4EB2-8E57-2E616D39B9B5}" type="pres">
      <dgm:prSet presAssocID="{594597AE-D92B-4F55-837F-D404A36CC11E}" presName="linearFlow" presStyleCnt="0">
        <dgm:presLayoutVars>
          <dgm:resizeHandles val="exact"/>
        </dgm:presLayoutVars>
      </dgm:prSet>
      <dgm:spPr/>
    </dgm:pt>
    <dgm:pt modelId="{B188E350-42CB-4692-92C2-F3622272A9C5}" type="pres">
      <dgm:prSet presAssocID="{3A607284-48D4-447A-B948-DAA700D2AD4A}" presName="node" presStyleLbl="node1" presStyleIdx="0" presStyleCnt="6" custLinFactNeighborY="43058">
        <dgm:presLayoutVars>
          <dgm:bulletEnabled val="1"/>
        </dgm:presLayoutVars>
      </dgm:prSet>
      <dgm:spPr/>
    </dgm:pt>
    <dgm:pt modelId="{E7625F6E-E395-4958-B653-76F9F6023C4A}" type="pres">
      <dgm:prSet presAssocID="{2DFB2F67-B51A-4026-BF0C-DA3A93DB93D2}" presName="sibTrans" presStyleLbl="sibTrans2D1" presStyleIdx="0" presStyleCnt="5"/>
      <dgm:spPr/>
    </dgm:pt>
    <dgm:pt modelId="{793761F7-A251-4272-926C-6C6788B29959}" type="pres">
      <dgm:prSet presAssocID="{2DFB2F67-B51A-4026-BF0C-DA3A93DB93D2}" presName="connectorText" presStyleLbl="sibTrans2D1" presStyleIdx="0" presStyleCnt="5"/>
      <dgm:spPr/>
    </dgm:pt>
    <dgm:pt modelId="{57F85585-C93D-4B35-9ADD-66A855964784}" type="pres">
      <dgm:prSet presAssocID="{A555FFA4-75B0-4777-BCBE-3989A958C10A}" presName="node" presStyleLbl="node1" presStyleIdx="1" presStyleCnt="6" custLinFactNeighborY="6947">
        <dgm:presLayoutVars>
          <dgm:bulletEnabled val="1"/>
        </dgm:presLayoutVars>
      </dgm:prSet>
      <dgm:spPr/>
    </dgm:pt>
    <dgm:pt modelId="{6D33F453-93E6-4306-9E90-337D0AD4DDD5}" type="pres">
      <dgm:prSet presAssocID="{55A4FEB6-5D17-4A83-A197-1800C58E57F5}" presName="sibTrans" presStyleLbl="sibTrans2D1" presStyleIdx="1" presStyleCnt="5" custLinFactNeighborY="9004"/>
      <dgm:spPr/>
    </dgm:pt>
    <dgm:pt modelId="{14985A93-72A5-4992-8D54-AF9EEF844F0A}" type="pres">
      <dgm:prSet presAssocID="{55A4FEB6-5D17-4A83-A197-1800C58E57F5}" presName="connectorText" presStyleLbl="sibTrans2D1" presStyleIdx="1" presStyleCnt="5"/>
      <dgm:spPr/>
    </dgm:pt>
    <dgm:pt modelId="{4D14C182-8AED-4245-B29D-EF1C533A0C7A}" type="pres">
      <dgm:prSet presAssocID="{B5E54506-FCD5-4393-8E72-AA1F31D257F2}" presName="node" presStyleLbl="node1" presStyleIdx="2" presStyleCnt="6" custLinFactNeighborY="-24073">
        <dgm:presLayoutVars>
          <dgm:bulletEnabled val="1"/>
        </dgm:presLayoutVars>
      </dgm:prSet>
      <dgm:spPr/>
    </dgm:pt>
    <dgm:pt modelId="{786D3C05-39BA-46A2-9832-424916B1A864}" type="pres">
      <dgm:prSet presAssocID="{A1C693FC-F935-4B1A-A65E-1711D2EA228D}" presName="sibTrans" presStyleLbl="sibTrans2D1" presStyleIdx="2" presStyleCnt="5"/>
      <dgm:spPr/>
    </dgm:pt>
    <dgm:pt modelId="{C28ADCF1-0314-4C0B-B996-F4627F729DBF}" type="pres">
      <dgm:prSet presAssocID="{A1C693FC-F935-4B1A-A65E-1711D2EA228D}" presName="connectorText" presStyleLbl="sibTrans2D1" presStyleIdx="2" presStyleCnt="5"/>
      <dgm:spPr/>
    </dgm:pt>
    <dgm:pt modelId="{960EB6C3-FE01-45A7-A776-395447CF7482}" type="pres">
      <dgm:prSet presAssocID="{A590E9F0-4DFB-4215-B7C6-74E53E94D85D}" presName="node" presStyleLbl="node1" presStyleIdx="3" presStyleCnt="6" custLinFactNeighborY="-41200">
        <dgm:presLayoutVars>
          <dgm:bulletEnabled val="1"/>
        </dgm:presLayoutVars>
      </dgm:prSet>
      <dgm:spPr/>
    </dgm:pt>
    <dgm:pt modelId="{5B1BBC31-8E47-4FF2-B982-9650D854BD0A}" type="pres">
      <dgm:prSet presAssocID="{C5DF5B34-5A71-42DD-A59C-3CBDFA8E1A1E}" presName="sibTrans" presStyleLbl="sibTrans2D1" presStyleIdx="3" presStyleCnt="5"/>
      <dgm:spPr/>
    </dgm:pt>
    <dgm:pt modelId="{4176D351-F989-40AF-8831-811DB20ED517}" type="pres">
      <dgm:prSet presAssocID="{C5DF5B34-5A71-42DD-A59C-3CBDFA8E1A1E}" presName="connectorText" presStyleLbl="sibTrans2D1" presStyleIdx="3" presStyleCnt="5"/>
      <dgm:spPr/>
    </dgm:pt>
    <dgm:pt modelId="{CDE59C5F-31C4-40A6-80F0-8AF7644225D5}" type="pres">
      <dgm:prSet presAssocID="{7D55AEC4-D21D-4E53-9131-A4C18F5FA66A}" presName="node" presStyleLbl="node1" presStyleIdx="4" presStyleCnt="6" custLinFactNeighborY="-52538">
        <dgm:presLayoutVars>
          <dgm:bulletEnabled val="1"/>
        </dgm:presLayoutVars>
      </dgm:prSet>
      <dgm:spPr/>
    </dgm:pt>
    <dgm:pt modelId="{C931D4D9-6EEF-4CA2-B711-4EA1F9F1A4C8}" type="pres">
      <dgm:prSet presAssocID="{59A33E51-B270-4381-90BB-5217AFDDF113}" presName="sibTrans" presStyleLbl="sibTrans2D1" presStyleIdx="4" presStyleCnt="5"/>
      <dgm:spPr/>
    </dgm:pt>
    <dgm:pt modelId="{59E814BF-0CB1-4FA8-B4E0-7D0D2A15825B}" type="pres">
      <dgm:prSet presAssocID="{59A33E51-B270-4381-90BB-5217AFDDF113}" presName="connectorText" presStyleLbl="sibTrans2D1" presStyleIdx="4" presStyleCnt="5"/>
      <dgm:spPr/>
    </dgm:pt>
    <dgm:pt modelId="{89DFEB6A-9644-47AF-ADC6-8BA77F6E3E67}" type="pres">
      <dgm:prSet presAssocID="{3159CD0D-B9BB-4501-BFC3-9AAAEF09D276}" presName="node" presStyleLbl="node1" presStyleIdx="5" presStyleCnt="6" custLinFactNeighborY="-25458">
        <dgm:presLayoutVars>
          <dgm:bulletEnabled val="1"/>
        </dgm:presLayoutVars>
      </dgm:prSet>
      <dgm:spPr/>
    </dgm:pt>
  </dgm:ptLst>
  <dgm:cxnLst>
    <dgm:cxn modelId="{6350BE06-DD17-4E77-9C6D-B13DFEACEE18}" type="presOf" srcId="{C5DF5B34-5A71-42DD-A59C-3CBDFA8E1A1E}" destId="{5B1BBC31-8E47-4FF2-B982-9650D854BD0A}" srcOrd="0" destOrd="0" presId="urn:microsoft.com/office/officeart/2005/8/layout/process2"/>
    <dgm:cxn modelId="{3A85F606-51DB-413E-8BA1-E6439614DD1F}" type="presOf" srcId="{59A33E51-B270-4381-90BB-5217AFDDF113}" destId="{C931D4D9-6EEF-4CA2-B711-4EA1F9F1A4C8}" srcOrd="0" destOrd="0" presId="urn:microsoft.com/office/officeart/2005/8/layout/process2"/>
    <dgm:cxn modelId="{40C06618-7296-4E9D-9B77-01979FE8C303}" type="presOf" srcId="{B5E54506-FCD5-4393-8E72-AA1F31D257F2}" destId="{4D14C182-8AED-4245-B29D-EF1C533A0C7A}" srcOrd="0" destOrd="0" presId="urn:microsoft.com/office/officeart/2005/8/layout/process2"/>
    <dgm:cxn modelId="{28E6F724-42C1-44BC-B6B7-2A81B18FB6BE}" type="presOf" srcId="{A1C693FC-F935-4B1A-A65E-1711D2EA228D}" destId="{786D3C05-39BA-46A2-9832-424916B1A864}" srcOrd="0" destOrd="0" presId="urn:microsoft.com/office/officeart/2005/8/layout/process2"/>
    <dgm:cxn modelId="{CCC02231-C50B-4C04-8E30-A2DE87FC2BF8}" type="presOf" srcId="{594597AE-D92B-4F55-837F-D404A36CC11E}" destId="{4A67F73A-4953-4EB2-8E57-2E616D39B9B5}" srcOrd="0" destOrd="0" presId="urn:microsoft.com/office/officeart/2005/8/layout/process2"/>
    <dgm:cxn modelId="{467ABA37-CB79-479F-8BD6-7ABA5EA9F956}" type="presOf" srcId="{A590E9F0-4DFB-4215-B7C6-74E53E94D85D}" destId="{960EB6C3-FE01-45A7-A776-395447CF7482}" srcOrd="0" destOrd="0" presId="urn:microsoft.com/office/officeart/2005/8/layout/process2"/>
    <dgm:cxn modelId="{7506D24A-10F9-4CD1-BF94-7DCA6050AB59}" srcId="{594597AE-D92B-4F55-837F-D404A36CC11E}" destId="{A590E9F0-4DFB-4215-B7C6-74E53E94D85D}" srcOrd="3" destOrd="0" parTransId="{0371487C-47A9-4027-945B-ECC9EE29AFF7}" sibTransId="{C5DF5B34-5A71-42DD-A59C-3CBDFA8E1A1E}"/>
    <dgm:cxn modelId="{8E1CFB55-ECEB-4CD1-9E42-E2FD33859057}" type="presOf" srcId="{C5DF5B34-5A71-42DD-A59C-3CBDFA8E1A1E}" destId="{4176D351-F989-40AF-8831-811DB20ED517}" srcOrd="1" destOrd="0" presId="urn:microsoft.com/office/officeart/2005/8/layout/process2"/>
    <dgm:cxn modelId="{624CAA8C-2206-4460-8B0B-A8201BB2AEC9}" type="presOf" srcId="{59A33E51-B270-4381-90BB-5217AFDDF113}" destId="{59E814BF-0CB1-4FA8-B4E0-7D0D2A15825B}" srcOrd="1" destOrd="0" presId="urn:microsoft.com/office/officeart/2005/8/layout/process2"/>
    <dgm:cxn modelId="{8378B88D-0209-4909-8E87-E57B8074DAD2}" type="presOf" srcId="{3159CD0D-B9BB-4501-BFC3-9AAAEF09D276}" destId="{89DFEB6A-9644-47AF-ADC6-8BA77F6E3E67}" srcOrd="0" destOrd="0" presId="urn:microsoft.com/office/officeart/2005/8/layout/process2"/>
    <dgm:cxn modelId="{60AB3E9D-898A-4700-834B-2B64DC75A5E0}" type="presOf" srcId="{7D55AEC4-D21D-4E53-9131-A4C18F5FA66A}" destId="{CDE59C5F-31C4-40A6-80F0-8AF7644225D5}" srcOrd="0" destOrd="0" presId="urn:microsoft.com/office/officeart/2005/8/layout/process2"/>
    <dgm:cxn modelId="{54F6EAB4-7FE4-4DB0-960D-33655D749378}" type="presOf" srcId="{A1C693FC-F935-4B1A-A65E-1711D2EA228D}" destId="{C28ADCF1-0314-4C0B-B996-F4627F729DBF}" srcOrd="1" destOrd="0" presId="urn:microsoft.com/office/officeart/2005/8/layout/process2"/>
    <dgm:cxn modelId="{4B4705BB-FD3E-4C25-8A75-EAF902CA0CE7}" srcId="{594597AE-D92B-4F55-837F-D404A36CC11E}" destId="{A555FFA4-75B0-4777-BCBE-3989A958C10A}" srcOrd="1" destOrd="0" parTransId="{9F42A023-1F3C-41E6-AE80-AB153AAE42BF}" sibTransId="{55A4FEB6-5D17-4A83-A197-1800C58E57F5}"/>
    <dgm:cxn modelId="{643704C4-EAAA-4DC2-82CE-26249BB00799}" srcId="{594597AE-D92B-4F55-837F-D404A36CC11E}" destId="{B5E54506-FCD5-4393-8E72-AA1F31D257F2}" srcOrd="2" destOrd="0" parTransId="{1E5E6722-CA5E-4CDC-80DA-0420BC76B7F7}" sibTransId="{A1C693FC-F935-4B1A-A65E-1711D2EA228D}"/>
    <dgm:cxn modelId="{4A8439C7-F50A-415D-A284-897C54791286}" type="presOf" srcId="{2DFB2F67-B51A-4026-BF0C-DA3A93DB93D2}" destId="{E7625F6E-E395-4958-B653-76F9F6023C4A}" srcOrd="0" destOrd="0" presId="urn:microsoft.com/office/officeart/2005/8/layout/process2"/>
    <dgm:cxn modelId="{E4A49ECB-1E0E-4A8D-BC70-951A78A5F415}" type="presOf" srcId="{3A607284-48D4-447A-B948-DAA700D2AD4A}" destId="{B188E350-42CB-4692-92C2-F3622272A9C5}" srcOrd="0" destOrd="0" presId="urn:microsoft.com/office/officeart/2005/8/layout/process2"/>
    <dgm:cxn modelId="{3B9BADCE-8865-4D0D-B059-EF55589989EA}" type="presOf" srcId="{A555FFA4-75B0-4777-BCBE-3989A958C10A}" destId="{57F85585-C93D-4B35-9ADD-66A855964784}" srcOrd="0" destOrd="0" presId="urn:microsoft.com/office/officeart/2005/8/layout/process2"/>
    <dgm:cxn modelId="{7D559ED4-FFAE-45DF-AED9-8742643463BC}" srcId="{594597AE-D92B-4F55-837F-D404A36CC11E}" destId="{3A607284-48D4-447A-B948-DAA700D2AD4A}" srcOrd="0" destOrd="0" parTransId="{7702BB06-CE81-40F9-860C-4BF493EE00E6}" sibTransId="{2DFB2F67-B51A-4026-BF0C-DA3A93DB93D2}"/>
    <dgm:cxn modelId="{3A2A21E3-5797-4FEC-8503-1673C70BE90D}" srcId="{594597AE-D92B-4F55-837F-D404A36CC11E}" destId="{3159CD0D-B9BB-4501-BFC3-9AAAEF09D276}" srcOrd="5" destOrd="0" parTransId="{EB144A8B-B0B9-4671-AF87-9DA67BD7F2B5}" sibTransId="{9BD34D5F-C2EE-41C5-B85E-FB36BE2CD69F}"/>
    <dgm:cxn modelId="{1A8DADE6-B788-4102-8681-69AB0A0206DF}" type="presOf" srcId="{55A4FEB6-5D17-4A83-A197-1800C58E57F5}" destId="{14985A93-72A5-4992-8D54-AF9EEF844F0A}" srcOrd="1" destOrd="0" presId="urn:microsoft.com/office/officeart/2005/8/layout/process2"/>
    <dgm:cxn modelId="{BDE3DCE7-6E5C-4B6A-B9D6-2AE255F05286}" type="presOf" srcId="{55A4FEB6-5D17-4A83-A197-1800C58E57F5}" destId="{6D33F453-93E6-4306-9E90-337D0AD4DDD5}" srcOrd="0" destOrd="0" presId="urn:microsoft.com/office/officeart/2005/8/layout/process2"/>
    <dgm:cxn modelId="{0D7043EE-22FE-419C-9745-6FBB0864A068}" type="presOf" srcId="{2DFB2F67-B51A-4026-BF0C-DA3A93DB93D2}" destId="{793761F7-A251-4272-926C-6C6788B29959}" srcOrd="1" destOrd="0" presId="urn:microsoft.com/office/officeart/2005/8/layout/process2"/>
    <dgm:cxn modelId="{0F010AF1-9B8D-41A2-AF1D-ACBD39882BA9}" srcId="{594597AE-D92B-4F55-837F-D404A36CC11E}" destId="{7D55AEC4-D21D-4E53-9131-A4C18F5FA66A}" srcOrd="4" destOrd="0" parTransId="{8DEC1B0A-0BE6-4445-BC58-C4ABBDCEF5E4}" sibTransId="{59A33E51-B270-4381-90BB-5217AFDDF113}"/>
    <dgm:cxn modelId="{86C65394-CA2A-4FDD-8ACC-29A2EAD3C0A1}" type="presParOf" srcId="{4A67F73A-4953-4EB2-8E57-2E616D39B9B5}" destId="{B188E350-42CB-4692-92C2-F3622272A9C5}" srcOrd="0" destOrd="0" presId="urn:microsoft.com/office/officeart/2005/8/layout/process2"/>
    <dgm:cxn modelId="{383B652C-A3CD-4F53-AACF-D4C02DC1FDA2}" type="presParOf" srcId="{4A67F73A-4953-4EB2-8E57-2E616D39B9B5}" destId="{E7625F6E-E395-4958-B653-76F9F6023C4A}" srcOrd="1" destOrd="0" presId="urn:microsoft.com/office/officeart/2005/8/layout/process2"/>
    <dgm:cxn modelId="{4641841A-BEDD-43DB-A51D-0BE15532831A}" type="presParOf" srcId="{E7625F6E-E395-4958-B653-76F9F6023C4A}" destId="{793761F7-A251-4272-926C-6C6788B29959}" srcOrd="0" destOrd="0" presId="urn:microsoft.com/office/officeart/2005/8/layout/process2"/>
    <dgm:cxn modelId="{B2C152CD-C92B-475D-8A0F-6F826278B528}" type="presParOf" srcId="{4A67F73A-4953-4EB2-8E57-2E616D39B9B5}" destId="{57F85585-C93D-4B35-9ADD-66A855964784}" srcOrd="2" destOrd="0" presId="urn:microsoft.com/office/officeart/2005/8/layout/process2"/>
    <dgm:cxn modelId="{3ABB9ACB-A362-4A21-966E-207B870016A3}" type="presParOf" srcId="{4A67F73A-4953-4EB2-8E57-2E616D39B9B5}" destId="{6D33F453-93E6-4306-9E90-337D0AD4DDD5}" srcOrd="3" destOrd="0" presId="urn:microsoft.com/office/officeart/2005/8/layout/process2"/>
    <dgm:cxn modelId="{35EAFAEE-1776-4162-961F-EFBBF3FE45C3}" type="presParOf" srcId="{6D33F453-93E6-4306-9E90-337D0AD4DDD5}" destId="{14985A93-72A5-4992-8D54-AF9EEF844F0A}" srcOrd="0" destOrd="0" presId="urn:microsoft.com/office/officeart/2005/8/layout/process2"/>
    <dgm:cxn modelId="{78740A62-3ACE-4A8D-B4CD-FCA89D839EBE}" type="presParOf" srcId="{4A67F73A-4953-4EB2-8E57-2E616D39B9B5}" destId="{4D14C182-8AED-4245-B29D-EF1C533A0C7A}" srcOrd="4" destOrd="0" presId="urn:microsoft.com/office/officeart/2005/8/layout/process2"/>
    <dgm:cxn modelId="{282EF5CF-202D-4733-B554-420EA98430DB}" type="presParOf" srcId="{4A67F73A-4953-4EB2-8E57-2E616D39B9B5}" destId="{786D3C05-39BA-46A2-9832-424916B1A864}" srcOrd="5" destOrd="0" presId="urn:microsoft.com/office/officeart/2005/8/layout/process2"/>
    <dgm:cxn modelId="{09F0912E-1298-43DF-AE80-871A1BC888FF}" type="presParOf" srcId="{786D3C05-39BA-46A2-9832-424916B1A864}" destId="{C28ADCF1-0314-4C0B-B996-F4627F729DBF}" srcOrd="0" destOrd="0" presId="urn:microsoft.com/office/officeart/2005/8/layout/process2"/>
    <dgm:cxn modelId="{5E7186FC-6859-47F5-BD7D-3E59A7EFB510}" type="presParOf" srcId="{4A67F73A-4953-4EB2-8E57-2E616D39B9B5}" destId="{960EB6C3-FE01-45A7-A776-395447CF7482}" srcOrd="6" destOrd="0" presId="urn:microsoft.com/office/officeart/2005/8/layout/process2"/>
    <dgm:cxn modelId="{7D612E64-E088-43D4-B304-7350B2F96C7C}" type="presParOf" srcId="{4A67F73A-4953-4EB2-8E57-2E616D39B9B5}" destId="{5B1BBC31-8E47-4FF2-B982-9650D854BD0A}" srcOrd="7" destOrd="0" presId="urn:microsoft.com/office/officeart/2005/8/layout/process2"/>
    <dgm:cxn modelId="{CF77BEFE-4360-43E1-BF15-2F195E5CBC78}" type="presParOf" srcId="{5B1BBC31-8E47-4FF2-B982-9650D854BD0A}" destId="{4176D351-F989-40AF-8831-811DB20ED517}" srcOrd="0" destOrd="0" presId="urn:microsoft.com/office/officeart/2005/8/layout/process2"/>
    <dgm:cxn modelId="{48808CAA-93EC-4781-972A-174B34C1DDAD}" type="presParOf" srcId="{4A67F73A-4953-4EB2-8E57-2E616D39B9B5}" destId="{CDE59C5F-31C4-40A6-80F0-8AF7644225D5}" srcOrd="8" destOrd="0" presId="urn:microsoft.com/office/officeart/2005/8/layout/process2"/>
    <dgm:cxn modelId="{8D4D3EFF-C654-44B3-9C48-FCCBE6D11D42}" type="presParOf" srcId="{4A67F73A-4953-4EB2-8E57-2E616D39B9B5}" destId="{C931D4D9-6EEF-4CA2-B711-4EA1F9F1A4C8}" srcOrd="9" destOrd="0" presId="urn:microsoft.com/office/officeart/2005/8/layout/process2"/>
    <dgm:cxn modelId="{15AE0600-DE3B-41C0-AF2F-B001BB9712EF}" type="presParOf" srcId="{C931D4D9-6EEF-4CA2-B711-4EA1F9F1A4C8}" destId="{59E814BF-0CB1-4FA8-B4E0-7D0D2A15825B}" srcOrd="0" destOrd="0" presId="urn:microsoft.com/office/officeart/2005/8/layout/process2"/>
    <dgm:cxn modelId="{A21E20C4-A8F2-4038-B4FD-85977A6AB059}" type="presParOf" srcId="{4A67F73A-4953-4EB2-8E57-2E616D39B9B5}" destId="{89DFEB6A-9644-47AF-ADC6-8BA77F6E3E67}" srcOrd="10"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593602-9E4C-4C96-B7A5-A6338E7F560C}" type="doc">
      <dgm:prSet loTypeId="urn:microsoft.com/office/officeart/2005/8/layout/vList5" loCatId="list" qsTypeId="urn:microsoft.com/office/officeart/2005/8/quickstyle/simple1" qsCatId="simple" csTypeId="urn:microsoft.com/office/officeart/2005/8/colors/accent6_2" csCatId="accent6" phldr="1"/>
      <dgm:spPr/>
      <dgm:t>
        <a:bodyPr/>
        <a:lstStyle/>
        <a:p>
          <a:endParaRPr lang="en-US"/>
        </a:p>
      </dgm:t>
    </dgm:pt>
    <dgm:pt modelId="{C7C38832-996E-418C-A11A-9E515B65E678}">
      <dgm:prSet phldrT="[Text]"/>
      <dgm:spPr>
        <a:solidFill>
          <a:srgbClr val="00B050"/>
        </a:solidFill>
      </dgm:spPr>
      <dgm:t>
        <a:bodyPr/>
        <a:lstStyle/>
        <a:p>
          <a:r>
            <a:rPr lang="en-US" dirty="0"/>
            <a:t>ASQ/PHQ “better off dead” is </a:t>
          </a:r>
          <a:br>
            <a:rPr lang="en-US" dirty="0"/>
          </a:br>
          <a:r>
            <a:rPr lang="en-US" dirty="0"/>
            <a:t>NOT suicidal ideation</a:t>
          </a:r>
        </a:p>
      </dgm:t>
    </dgm:pt>
    <dgm:pt modelId="{F7CBBB18-6940-42DC-8873-DCF73F47844F}" type="parTrans" cxnId="{D8A47974-D936-456B-9068-89E7B45D3C5A}">
      <dgm:prSet/>
      <dgm:spPr/>
      <dgm:t>
        <a:bodyPr/>
        <a:lstStyle/>
        <a:p>
          <a:endParaRPr lang="en-US"/>
        </a:p>
      </dgm:t>
    </dgm:pt>
    <dgm:pt modelId="{2FFCA288-EE66-4F5B-BA16-7B1C8D8C7292}" type="sibTrans" cxnId="{D8A47974-D936-456B-9068-89E7B45D3C5A}">
      <dgm:prSet/>
      <dgm:spPr/>
      <dgm:t>
        <a:bodyPr/>
        <a:lstStyle/>
        <a:p>
          <a:endParaRPr lang="en-US"/>
        </a:p>
      </dgm:t>
    </dgm:pt>
    <dgm:pt modelId="{0D8CF8FE-A4B2-46EC-9E8F-476CBDD8EDA6}">
      <dgm:prSet phldrT="[Text]" custT="1"/>
      <dgm:spPr/>
      <dgm:t>
        <a:bodyPr/>
        <a:lstStyle/>
        <a:p>
          <a:pPr>
            <a:buNone/>
          </a:pPr>
          <a:r>
            <a:rPr lang="en-US" sz="1400" dirty="0"/>
            <a:t>Increases false positives</a:t>
          </a:r>
        </a:p>
      </dgm:t>
    </dgm:pt>
    <dgm:pt modelId="{7A4F3300-C0F9-4CAB-91CD-E9D67275E8AC}" type="parTrans" cxnId="{84E901FC-3539-4612-849E-E8875EC93A06}">
      <dgm:prSet/>
      <dgm:spPr/>
      <dgm:t>
        <a:bodyPr/>
        <a:lstStyle/>
        <a:p>
          <a:endParaRPr lang="en-US"/>
        </a:p>
      </dgm:t>
    </dgm:pt>
    <dgm:pt modelId="{FD357E5E-7B50-4A1D-8232-BDACC8063DC4}" type="sibTrans" cxnId="{84E901FC-3539-4612-849E-E8875EC93A06}">
      <dgm:prSet/>
      <dgm:spPr/>
      <dgm:t>
        <a:bodyPr/>
        <a:lstStyle/>
        <a:p>
          <a:endParaRPr lang="en-US"/>
        </a:p>
      </dgm:t>
    </dgm:pt>
    <dgm:pt modelId="{67A5E0E7-DB81-4751-A30D-8C46950C2904}">
      <dgm:prSet phldrT="[Text]"/>
      <dgm:spPr>
        <a:solidFill>
          <a:srgbClr val="00B050"/>
        </a:solidFill>
      </dgm:spPr>
      <dgm:t>
        <a:bodyPr/>
        <a:lstStyle/>
        <a:p>
          <a:r>
            <a:rPr lang="en-US" dirty="0"/>
            <a:t>NOT on the ASQ or PHQ9</a:t>
          </a:r>
        </a:p>
      </dgm:t>
    </dgm:pt>
    <dgm:pt modelId="{E719E625-D90D-4CB2-97DC-D619501AB42D}" type="parTrans" cxnId="{AA0C6990-6577-4038-840A-968E31822708}">
      <dgm:prSet/>
      <dgm:spPr/>
      <dgm:t>
        <a:bodyPr/>
        <a:lstStyle/>
        <a:p>
          <a:endParaRPr lang="en-US"/>
        </a:p>
      </dgm:t>
    </dgm:pt>
    <dgm:pt modelId="{2213E826-D3EC-445D-A9B0-343FFFD0DC65}" type="sibTrans" cxnId="{AA0C6990-6577-4038-840A-968E31822708}">
      <dgm:prSet/>
      <dgm:spPr/>
      <dgm:t>
        <a:bodyPr/>
        <a:lstStyle/>
        <a:p>
          <a:endParaRPr lang="en-US"/>
        </a:p>
      </dgm:t>
    </dgm:pt>
    <dgm:pt modelId="{06ED53F4-B63B-42CA-8A31-DF4171FFE33E}">
      <dgm:prSet phldrT="[Text]"/>
      <dgm:spPr>
        <a:solidFill>
          <a:srgbClr val="00B050"/>
        </a:solidFill>
      </dgm:spPr>
      <dgm:t>
        <a:bodyPr/>
        <a:lstStyle/>
        <a:p>
          <a:pPr algn="l"/>
          <a:r>
            <a:rPr lang="en-US" dirty="0"/>
            <a:t>ASQ/P4 has only actual attempts</a:t>
          </a:r>
        </a:p>
        <a:p>
          <a:pPr algn="l"/>
          <a:r>
            <a:rPr lang="en-US" dirty="0"/>
            <a:t>PHQ9 has NO behaviors</a:t>
          </a:r>
        </a:p>
      </dgm:t>
    </dgm:pt>
    <dgm:pt modelId="{77071D1F-6808-49AC-8ED3-CADA64FD59BE}" type="parTrans" cxnId="{7A8DDBBF-3FC1-457C-A626-4552CEF0C2B2}">
      <dgm:prSet/>
      <dgm:spPr/>
      <dgm:t>
        <a:bodyPr/>
        <a:lstStyle/>
        <a:p>
          <a:endParaRPr lang="en-US"/>
        </a:p>
      </dgm:t>
    </dgm:pt>
    <dgm:pt modelId="{BE914D91-6A30-4CB1-8708-6053ADC62309}" type="sibTrans" cxnId="{7A8DDBBF-3FC1-457C-A626-4552CEF0C2B2}">
      <dgm:prSet/>
      <dgm:spPr/>
      <dgm:t>
        <a:bodyPr/>
        <a:lstStyle/>
        <a:p>
          <a:endParaRPr lang="en-US"/>
        </a:p>
      </dgm:t>
    </dgm:pt>
    <dgm:pt modelId="{9669E213-391A-4E08-8DCC-240B651A1262}">
      <dgm:prSet phldrT="[Text]" custT="1"/>
      <dgm:spPr/>
      <dgm:t>
        <a:bodyPr/>
        <a:lstStyle/>
        <a:p>
          <a:pPr marL="0" indent="0">
            <a:buNone/>
          </a:pPr>
          <a:r>
            <a:rPr lang="en-US" sz="1400" dirty="0"/>
            <a:t>ASQ only “Have you ever tried to kill yourself?”</a:t>
          </a:r>
        </a:p>
      </dgm:t>
    </dgm:pt>
    <dgm:pt modelId="{21B2C684-993E-4118-99EC-9E7594FED54B}" type="parTrans" cxnId="{7E5015F1-D832-4D24-89E7-1E9C6709FA64}">
      <dgm:prSet/>
      <dgm:spPr/>
      <dgm:t>
        <a:bodyPr/>
        <a:lstStyle/>
        <a:p>
          <a:endParaRPr lang="en-US"/>
        </a:p>
      </dgm:t>
    </dgm:pt>
    <dgm:pt modelId="{620313D9-40FD-45AF-9869-BE1DC647FE42}" type="sibTrans" cxnId="{7E5015F1-D832-4D24-89E7-1E9C6709FA64}">
      <dgm:prSet/>
      <dgm:spPr/>
      <dgm:t>
        <a:bodyPr/>
        <a:lstStyle/>
        <a:p>
          <a:endParaRPr lang="en-US"/>
        </a:p>
      </dgm:t>
    </dgm:pt>
    <dgm:pt modelId="{FC02ACCB-C173-4898-8AD6-B0031ED1CEE0}">
      <dgm:prSet/>
      <dgm:spPr>
        <a:solidFill>
          <a:srgbClr val="00B050"/>
        </a:solidFill>
      </dgm:spPr>
      <dgm:t>
        <a:bodyPr/>
        <a:lstStyle/>
        <a:p>
          <a:r>
            <a:rPr lang="en-US" dirty="0"/>
            <a:t>ASQ ideation stops here</a:t>
          </a:r>
        </a:p>
      </dgm:t>
    </dgm:pt>
    <dgm:pt modelId="{63E5B27E-E2CC-41EA-8818-913968B70F9C}" type="parTrans" cxnId="{A742EE68-87EF-470E-921D-734CF1A19FC5}">
      <dgm:prSet/>
      <dgm:spPr/>
      <dgm:t>
        <a:bodyPr/>
        <a:lstStyle/>
        <a:p>
          <a:endParaRPr lang="en-US"/>
        </a:p>
      </dgm:t>
    </dgm:pt>
    <dgm:pt modelId="{F675F970-DA0C-405A-BF4C-E2A524E3D679}" type="sibTrans" cxnId="{A742EE68-87EF-470E-921D-734CF1A19FC5}">
      <dgm:prSet/>
      <dgm:spPr/>
      <dgm:t>
        <a:bodyPr/>
        <a:lstStyle/>
        <a:p>
          <a:endParaRPr lang="en-US"/>
        </a:p>
      </dgm:t>
    </dgm:pt>
    <dgm:pt modelId="{F8503FE5-1DA7-4DBF-872D-37B1FBA68060}">
      <dgm:prSet custT="1"/>
      <dgm:spPr/>
      <dgm:t>
        <a:bodyPr/>
        <a:lstStyle/>
        <a:p>
          <a:pPr marL="0" indent="0">
            <a:buFontTx/>
            <a:buNone/>
          </a:pPr>
          <a:r>
            <a:rPr lang="en-US" sz="1200" dirty="0"/>
            <a:t>ASQ “In the past week, have you been having thoughts about killing yourself?”</a:t>
          </a:r>
        </a:p>
      </dgm:t>
    </dgm:pt>
    <dgm:pt modelId="{66BA3634-6587-4945-B129-88B556C1CBCE}" type="parTrans" cxnId="{DBF7EA75-9898-488F-A5C2-9A7143CFE7E6}">
      <dgm:prSet/>
      <dgm:spPr/>
      <dgm:t>
        <a:bodyPr/>
        <a:lstStyle/>
        <a:p>
          <a:endParaRPr lang="en-US"/>
        </a:p>
      </dgm:t>
    </dgm:pt>
    <dgm:pt modelId="{AC39C80A-2CC6-457D-8035-016484E2E2D9}" type="sibTrans" cxnId="{DBF7EA75-9898-488F-A5C2-9A7143CFE7E6}">
      <dgm:prSet/>
      <dgm:spPr/>
      <dgm:t>
        <a:bodyPr/>
        <a:lstStyle/>
        <a:p>
          <a:endParaRPr lang="en-US"/>
        </a:p>
      </dgm:t>
    </dgm:pt>
    <dgm:pt modelId="{E6DE2DD8-01A2-4495-AF6E-350D8CED66E0}" type="pres">
      <dgm:prSet presAssocID="{07593602-9E4C-4C96-B7A5-A6338E7F560C}" presName="Name0" presStyleCnt="0">
        <dgm:presLayoutVars>
          <dgm:dir/>
          <dgm:animLvl val="lvl"/>
          <dgm:resizeHandles val="exact"/>
        </dgm:presLayoutVars>
      </dgm:prSet>
      <dgm:spPr/>
    </dgm:pt>
    <dgm:pt modelId="{13E7A589-7A9C-4A0A-B089-0C1071B1632B}" type="pres">
      <dgm:prSet presAssocID="{C7C38832-996E-418C-A11A-9E515B65E678}" presName="linNode" presStyleCnt="0"/>
      <dgm:spPr/>
    </dgm:pt>
    <dgm:pt modelId="{FF246ADD-EC52-40B8-99D3-5DA56B8B03D5}" type="pres">
      <dgm:prSet presAssocID="{C7C38832-996E-418C-A11A-9E515B65E678}" presName="parentText" presStyleLbl="node1" presStyleIdx="0" presStyleCnt="4" custScaleX="93050" custScaleY="18339" custLinFactNeighborX="-340" custLinFactNeighborY="5302">
        <dgm:presLayoutVars>
          <dgm:chMax val="1"/>
          <dgm:bulletEnabled val="1"/>
        </dgm:presLayoutVars>
      </dgm:prSet>
      <dgm:spPr/>
    </dgm:pt>
    <dgm:pt modelId="{8B7D691B-A3B3-4214-A12B-8FF6227D9B26}" type="pres">
      <dgm:prSet presAssocID="{C7C38832-996E-418C-A11A-9E515B65E678}" presName="descendantText" presStyleLbl="alignAccFollowNode1" presStyleIdx="0" presStyleCnt="3" custScaleY="20276" custLinFactNeighborY="4926">
        <dgm:presLayoutVars>
          <dgm:bulletEnabled val="1"/>
        </dgm:presLayoutVars>
      </dgm:prSet>
      <dgm:spPr/>
    </dgm:pt>
    <dgm:pt modelId="{BD384A28-9411-4FE4-88E0-B2EB112C1294}" type="pres">
      <dgm:prSet presAssocID="{2FFCA288-EE66-4F5B-BA16-7B1C8D8C7292}" presName="sp" presStyleCnt="0"/>
      <dgm:spPr/>
    </dgm:pt>
    <dgm:pt modelId="{D49D5188-FA69-47B8-80D0-35648A5D423A}" type="pres">
      <dgm:prSet presAssocID="{FC02ACCB-C173-4898-8AD6-B0031ED1CEE0}" presName="linNode" presStyleCnt="0"/>
      <dgm:spPr/>
    </dgm:pt>
    <dgm:pt modelId="{E1BC847C-1696-4B17-84D7-ED7460649B65}" type="pres">
      <dgm:prSet presAssocID="{FC02ACCB-C173-4898-8AD6-B0031ED1CEE0}" presName="parentText" presStyleLbl="node1" presStyleIdx="1" presStyleCnt="4" custScaleX="91887" custScaleY="23256" custLinFactNeighborX="538" custLinFactNeighborY="2288">
        <dgm:presLayoutVars>
          <dgm:chMax val="1"/>
          <dgm:bulletEnabled val="1"/>
        </dgm:presLayoutVars>
      </dgm:prSet>
      <dgm:spPr/>
    </dgm:pt>
    <dgm:pt modelId="{66CCAEAE-8447-426B-9994-1021A58599B3}" type="pres">
      <dgm:prSet presAssocID="{FC02ACCB-C173-4898-8AD6-B0031ED1CEE0}" presName="descendantText" presStyleLbl="alignAccFollowNode1" presStyleIdx="1" presStyleCnt="3" custScaleY="31361" custLinFactNeighborX="2871" custLinFactNeighborY="3570">
        <dgm:presLayoutVars>
          <dgm:bulletEnabled val="1"/>
        </dgm:presLayoutVars>
      </dgm:prSet>
      <dgm:spPr/>
    </dgm:pt>
    <dgm:pt modelId="{1DD3B969-1C8C-4013-8126-4C5814C1156F}" type="pres">
      <dgm:prSet presAssocID="{F675F970-DA0C-405A-BF4C-E2A524E3D679}" presName="sp" presStyleCnt="0"/>
      <dgm:spPr/>
    </dgm:pt>
    <dgm:pt modelId="{5204C8DE-6FBD-4ABE-A012-D167B63CA3AD}" type="pres">
      <dgm:prSet presAssocID="{67A5E0E7-DB81-4751-A30D-8C46950C2904}" presName="linNode" presStyleCnt="0"/>
      <dgm:spPr/>
    </dgm:pt>
    <dgm:pt modelId="{A1647D11-31EF-4697-BC74-54C7E69B7153}" type="pres">
      <dgm:prSet presAssocID="{67A5E0E7-DB81-4751-A30D-8C46950C2904}" presName="parentText" presStyleLbl="node1" presStyleIdx="2" presStyleCnt="4" custScaleX="97106" custScaleY="23296" custLinFactNeighborX="-1197" custLinFactNeighborY="211">
        <dgm:presLayoutVars>
          <dgm:chMax val="1"/>
          <dgm:bulletEnabled val="1"/>
        </dgm:presLayoutVars>
      </dgm:prSet>
      <dgm:spPr/>
    </dgm:pt>
    <dgm:pt modelId="{3B024BBC-0311-4005-BAC6-3ADF7D568048}" type="pres">
      <dgm:prSet presAssocID="{2213E826-D3EC-445D-A9B0-343FFFD0DC65}" presName="sp" presStyleCnt="0"/>
      <dgm:spPr/>
    </dgm:pt>
    <dgm:pt modelId="{4167E5C0-4769-4020-AC60-179B33E3961C}" type="pres">
      <dgm:prSet presAssocID="{06ED53F4-B63B-42CA-8A31-DF4171FFE33E}" presName="linNode" presStyleCnt="0"/>
      <dgm:spPr/>
    </dgm:pt>
    <dgm:pt modelId="{85C7F86F-8345-464B-9D8E-9EEBB6D750A6}" type="pres">
      <dgm:prSet presAssocID="{06ED53F4-B63B-42CA-8A31-DF4171FFE33E}" presName="parentText" presStyleLbl="node1" presStyleIdx="3" presStyleCnt="4" custScaleX="99039" custScaleY="23382" custLinFactNeighborX="650" custLinFactNeighborY="7456">
        <dgm:presLayoutVars>
          <dgm:chMax val="1"/>
          <dgm:bulletEnabled val="1"/>
        </dgm:presLayoutVars>
      </dgm:prSet>
      <dgm:spPr/>
    </dgm:pt>
    <dgm:pt modelId="{D676CACD-6EC5-4D48-A9CA-4783B7647E06}" type="pres">
      <dgm:prSet presAssocID="{06ED53F4-B63B-42CA-8A31-DF4171FFE33E}" presName="descendantText" presStyleLbl="alignAccFollowNode1" presStyleIdx="2" presStyleCnt="3" custScaleX="96976" custScaleY="20310" custLinFactNeighborX="1995" custLinFactNeighborY="1087">
        <dgm:presLayoutVars>
          <dgm:bulletEnabled val="1"/>
        </dgm:presLayoutVars>
      </dgm:prSet>
      <dgm:spPr/>
    </dgm:pt>
  </dgm:ptLst>
  <dgm:cxnLst>
    <dgm:cxn modelId="{27D58739-07E8-43B7-B40D-47EDA6BC449C}" type="presOf" srcId="{67A5E0E7-DB81-4751-A30D-8C46950C2904}" destId="{A1647D11-31EF-4697-BC74-54C7E69B7153}" srcOrd="0" destOrd="0" presId="urn:microsoft.com/office/officeart/2005/8/layout/vList5"/>
    <dgm:cxn modelId="{E77DC23A-FB73-4571-8888-BD3AE4C9BC53}" type="presOf" srcId="{F8503FE5-1DA7-4DBF-872D-37B1FBA68060}" destId="{66CCAEAE-8447-426B-9994-1021A58599B3}" srcOrd="0" destOrd="0" presId="urn:microsoft.com/office/officeart/2005/8/layout/vList5"/>
    <dgm:cxn modelId="{A742EE68-87EF-470E-921D-734CF1A19FC5}" srcId="{07593602-9E4C-4C96-B7A5-A6338E7F560C}" destId="{FC02ACCB-C173-4898-8AD6-B0031ED1CEE0}" srcOrd="1" destOrd="0" parTransId="{63E5B27E-E2CC-41EA-8818-913968B70F9C}" sibTransId="{F675F970-DA0C-405A-BF4C-E2A524E3D679}"/>
    <dgm:cxn modelId="{79D7416B-683B-4E59-8052-B1F537626CC2}" type="presOf" srcId="{FC02ACCB-C173-4898-8AD6-B0031ED1CEE0}" destId="{E1BC847C-1696-4B17-84D7-ED7460649B65}" srcOrd="0" destOrd="0" presId="urn:microsoft.com/office/officeart/2005/8/layout/vList5"/>
    <dgm:cxn modelId="{457D686C-51A8-49F0-870C-C72338C7EDD5}" type="presOf" srcId="{0D8CF8FE-A4B2-46EC-9E8F-476CBDD8EDA6}" destId="{8B7D691B-A3B3-4214-A12B-8FF6227D9B26}" srcOrd="0" destOrd="0" presId="urn:microsoft.com/office/officeart/2005/8/layout/vList5"/>
    <dgm:cxn modelId="{D8A47974-D936-456B-9068-89E7B45D3C5A}" srcId="{07593602-9E4C-4C96-B7A5-A6338E7F560C}" destId="{C7C38832-996E-418C-A11A-9E515B65E678}" srcOrd="0" destOrd="0" parTransId="{F7CBBB18-6940-42DC-8873-DCF73F47844F}" sibTransId="{2FFCA288-EE66-4F5B-BA16-7B1C8D8C7292}"/>
    <dgm:cxn modelId="{DBF7EA75-9898-488F-A5C2-9A7143CFE7E6}" srcId="{FC02ACCB-C173-4898-8AD6-B0031ED1CEE0}" destId="{F8503FE5-1DA7-4DBF-872D-37B1FBA68060}" srcOrd="0" destOrd="0" parTransId="{66BA3634-6587-4945-B129-88B556C1CBCE}" sibTransId="{AC39C80A-2CC6-457D-8035-016484E2E2D9}"/>
    <dgm:cxn modelId="{D600587E-2B1D-47E7-8255-B064830C9A91}" type="presOf" srcId="{06ED53F4-B63B-42CA-8A31-DF4171FFE33E}" destId="{85C7F86F-8345-464B-9D8E-9EEBB6D750A6}" srcOrd="0" destOrd="0" presId="urn:microsoft.com/office/officeart/2005/8/layout/vList5"/>
    <dgm:cxn modelId="{3AD68D87-3C26-44DD-8A63-7840D8620307}" type="presOf" srcId="{07593602-9E4C-4C96-B7A5-A6338E7F560C}" destId="{E6DE2DD8-01A2-4495-AF6E-350D8CED66E0}" srcOrd="0" destOrd="0" presId="urn:microsoft.com/office/officeart/2005/8/layout/vList5"/>
    <dgm:cxn modelId="{A6EB0B90-563C-4F93-9FC5-DD07A989448A}" type="presOf" srcId="{9669E213-391A-4E08-8DCC-240B651A1262}" destId="{D676CACD-6EC5-4D48-A9CA-4783B7647E06}" srcOrd="0" destOrd="0" presId="urn:microsoft.com/office/officeart/2005/8/layout/vList5"/>
    <dgm:cxn modelId="{AA0C6990-6577-4038-840A-968E31822708}" srcId="{07593602-9E4C-4C96-B7A5-A6338E7F560C}" destId="{67A5E0E7-DB81-4751-A30D-8C46950C2904}" srcOrd="2" destOrd="0" parTransId="{E719E625-D90D-4CB2-97DC-D619501AB42D}" sibTransId="{2213E826-D3EC-445D-A9B0-343FFFD0DC65}"/>
    <dgm:cxn modelId="{300C5E9F-DA15-4EA2-B97D-79BBACFA12EE}" type="presOf" srcId="{C7C38832-996E-418C-A11A-9E515B65E678}" destId="{FF246ADD-EC52-40B8-99D3-5DA56B8B03D5}" srcOrd="0" destOrd="0" presId="urn:microsoft.com/office/officeart/2005/8/layout/vList5"/>
    <dgm:cxn modelId="{7A8DDBBF-3FC1-457C-A626-4552CEF0C2B2}" srcId="{07593602-9E4C-4C96-B7A5-A6338E7F560C}" destId="{06ED53F4-B63B-42CA-8A31-DF4171FFE33E}" srcOrd="3" destOrd="0" parTransId="{77071D1F-6808-49AC-8ED3-CADA64FD59BE}" sibTransId="{BE914D91-6A30-4CB1-8708-6053ADC62309}"/>
    <dgm:cxn modelId="{7E5015F1-D832-4D24-89E7-1E9C6709FA64}" srcId="{06ED53F4-B63B-42CA-8A31-DF4171FFE33E}" destId="{9669E213-391A-4E08-8DCC-240B651A1262}" srcOrd="0" destOrd="0" parTransId="{21B2C684-993E-4118-99EC-9E7594FED54B}" sibTransId="{620313D9-40FD-45AF-9869-BE1DC647FE42}"/>
    <dgm:cxn modelId="{84E901FC-3539-4612-849E-E8875EC93A06}" srcId="{C7C38832-996E-418C-A11A-9E515B65E678}" destId="{0D8CF8FE-A4B2-46EC-9E8F-476CBDD8EDA6}" srcOrd="0" destOrd="0" parTransId="{7A4F3300-C0F9-4CAB-91CD-E9D67275E8AC}" sibTransId="{FD357E5E-7B50-4A1D-8232-BDACC8063DC4}"/>
    <dgm:cxn modelId="{123232D3-911D-407C-93B5-0E19393B6F04}" type="presParOf" srcId="{E6DE2DD8-01A2-4495-AF6E-350D8CED66E0}" destId="{13E7A589-7A9C-4A0A-B089-0C1071B1632B}" srcOrd="0" destOrd="0" presId="urn:microsoft.com/office/officeart/2005/8/layout/vList5"/>
    <dgm:cxn modelId="{4AEAEB2B-7732-49DF-B3F0-DB8B3F1C4F84}" type="presParOf" srcId="{13E7A589-7A9C-4A0A-B089-0C1071B1632B}" destId="{FF246ADD-EC52-40B8-99D3-5DA56B8B03D5}" srcOrd="0" destOrd="0" presId="urn:microsoft.com/office/officeart/2005/8/layout/vList5"/>
    <dgm:cxn modelId="{49803D2C-F8C9-41BA-BCAD-839880AB4C01}" type="presParOf" srcId="{13E7A589-7A9C-4A0A-B089-0C1071B1632B}" destId="{8B7D691B-A3B3-4214-A12B-8FF6227D9B26}" srcOrd="1" destOrd="0" presId="urn:microsoft.com/office/officeart/2005/8/layout/vList5"/>
    <dgm:cxn modelId="{6818E41F-D5AB-4D16-AC8C-3A53D2744870}" type="presParOf" srcId="{E6DE2DD8-01A2-4495-AF6E-350D8CED66E0}" destId="{BD384A28-9411-4FE4-88E0-B2EB112C1294}" srcOrd="1" destOrd="0" presId="urn:microsoft.com/office/officeart/2005/8/layout/vList5"/>
    <dgm:cxn modelId="{0D8F9DAD-D51A-41AE-B5C9-5E33C1FA7022}" type="presParOf" srcId="{E6DE2DD8-01A2-4495-AF6E-350D8CED66E0}" destId="{D49D5188-FA69-47B8-80D0-35648A5D423A}" srcOrd="2" destOrd="0" presId="urn:microsoft.com/office/officeart/2005/8/layout/vList5"/>
    <dgm:cxn modelId="{6A001D15-C0C8-4AEA-B609-AAA4BA243747}" type="presParOf" srcId="{D49D5188-FA69-47B8-80D0-35648A5D423A}" destId="{E1BC847C-1696-4B17-84D7-ED7460649B65}" srcOrd="0" destOrd="0" presId="urn:microsoft.com/office/officeart/2005/8/layout/vList5"/>
    <dgm:cxn modelId="{AD6556E3-4C7C-44FF-AFA3-E3E2CB9DDF42}" type="presParOf" srcId="{D49D5188-FA69-47B8-80D0-35648A5D423A}" destId="{66CCAEAE-8447-426B-9994-1021A58599B3}" srcOrd="1" destOrd="0" presId="urn:microsoft.com/office/officeart/2005/8/layout/vList5"/>
    <dgm:cxn modelId="{090A3B21-9132-4E20-9829-8902E58EBA5A}" type="presParOf" srcId="{E6DE2DD8-01A2-4495-AF6E-350D8CED66E0}" destId="{1DD3B969-1C8C-4013-8126-4C5814C1156F}" srcOrd="3" destOrd="0" presId="urn:microsoft.com/office/officeart/2005/8/layout/vList5"/>
    <dgm:cxn modelId="{97B56B5D-586C-45C6-BA72-B2DDE94E37F8}" type="presParOf" srcId="{E6DE2DD8-01A2-4495-AF6E-350D8CED66E0}" destId="{5204C8DE-6FBD-4ABE-A012-D167B63CA3AD}" srcOrd="4" destOrd="0" presId="urn:microsoft.com/office/officeart/2005/8/layout/vList5"/>
    <dgm:cxn modelId="{4BD50291-F402-453E-ACAD-06DBE0A37148}" type="presParOf" srcId="{5204C8DE-6FBD-4ABE-A012-D167B63CA3AD}" destId="{A1647D11-31EF-4697-BC74-54C7E69B7153}" srcOrd="0" destOrd="0" presId="urn:microsoft.com/office/officeart/2005/8/layout/vList5"/>
    <dgm:cxn modelId="{C75F9E92-7962-4015-A932-82CF3B798D2D}" type="presParOf" srcId="{E6DE2DD8-01A2-4495-AF6E-350D8CED66E0}" destId="{3B024BBC-0311-4005-BAC6-3ADF7D568048}" srcOrd="5" destOrd="0" presId="urn:microsoft.com/office/officeart/2005/8/layout/vList5"/>
    <dgm:cxn modelId="{CB89F386-8F6E-4A55-8CB7-5D9B9D67195B}" type="presParOf" srcId="{E6DE2DD8-01A2-4495-AF6E-350D8CED66E0}" destId="{4167E5C0-4769-4020-AC60-179B33E3961C}" srcOrd="6" destOrd="0" presId="urn:microsoft.com/office/officeart/2005/8/layout/vList5"/>
    <dgm:cxn modelId="{E966F78D-0B77-4589-8E6A-0F4B31F7584D}" type="presParOf" srcId="{4167E5C0-4769-4020-AC60-179B33E3961C}" destId="{85C7F86F-8345-464B-9D8E-9EEBB6D750A6}" srcOrd="0" destOrd="0" presId="urn:microsoft.com/office/officeart/2005/8/layout/vList5"/>
    <dgm:cxn modelId="{FCB7EAB1-AC46-41CF-B1E7-64300FFFD6FD}" type="presParOf" srcId="{4167E5C0-4769-4020-AC60-179B33E3961C}" destId="{D676CACD-6EC5-4D48-A9CA-4783B7647E06}" srcOrd="1" destOrd="0" presId="urn:microsoft.com/office/officeart/2005/8/layout/vList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56286-821F-424F-8AF9-94AA350AC394}">
      <dsp:nvSpPr>
        <dsp:cNvPr id="0" name=""/>
        <dsp:cNvSpPr/>
      </dsp:nvSpPr>
      <dsp:spPr>
        <a:xfrm rot="5400000">
          <a:off x="2912565" y="-1004076"/>
          <a:ext cx="696979" cy="306702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prstClr val="black">
                  <a:hueOff val="0"/>
                  <a:satOff val="0"/>
                  <a:lumOff val="0"/>
                  <a:alphaOff val="0"/>
                </a:prstClr>
              </a:solidFill>
              <a:latin typeface="+mj-lt"/>
              <a:ea typeface="+mn-ea"/>
              <a:cs typeface="+mn-cs"/>
            </a:rPr>
            <a:t>Increases risk of suicidal behavior 5-6x </a:t>
          </a:r>
          <a:r>
            <a:rPr lang="en-US" sz="1600" kern="1200" dirty="0">
              <a:latin typeface="+mj-lt"/>
            </a:rPr>
            <a:t>(Beck 2000</a:t>
          </a:r>
          <a:r>
            <a:rPr lang="en-US" sz="1600" kern="1200" dirty="0"/>
            <a:t>) over a 20 year period</a:t>
          </a:r>
        </a:p>
      </dsp:txBody>
      <dsp:txXfrm rot="-5400000">
        <a:off x="1727544" y="214969"/>
        <a:ext cx="3032997" cy="628931"/>
      </dsp:txXfrm>
    </dsp:sp>
    <dsp:sp modelId="{F6DD83DC-A5AD-47E7-A78A-D1AA55ECB778}">
      <dsp:nvSpPr>
        <dsp:cNvPr id="0" name=""/>
        <dsp:cNvSpPr/>
      </dsp:nvSpPr>
      <dsp:spPr>
        <a:xfrm>
          <a:off x="2344" y="270863"/>
          <a:ext cx="1725199" cy="5171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Wish to die</a:t>
          </a:r>
        </a:p>
      </dsp:txBody>
      <dsp:txXfrm>
        <a:off x="27589" y="296108"/>
        <a:ext cx="1674709" cy="466649"/>
      </dsp:txXfrm>
    </dsp:sp>
    <dsp:sp modelId="{EDAB0335-AC0F-437D-81D6-748A14163F9C}">
      <dsp:nvSpPr>
        <dsp:cNvPr id="0" name=""/>
        <dsp:cNvSpPr/>
      </dsp:nvSpPr>
      <dsp:spPr>
        <a:xfrm>
          <a:off x="19647" y="961280"/>
          <a:ext cx="1728574" cy="5171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Thoughts of killing self</a:t>
          </a:r>
        </a:p>
      </dsp:txBody>
      <dsp:txXfrm>
        <a:off x="44892" y="986525"/>
        <a:ext cx="1678084" cy="466649"/>
      </dsp:txXfrm>
    </dsp:sp>
    <dsp:sp modelId="{33F4816C-2232-4B28-9068-07BC2056B0D2}">
      <dsp:nvSpPr>
        <dsp:cNvPr id="0" name=""/>
        <dsp:cNvSpPr/>
      </dsp:nvSpPr>
      <dsp:spPr>
        <a:xfrm>
          <a:off x="13058" y="1617292"/>
          <a:ext cx="1725199" cy="6969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Thoughts with methods</a:t>
          </a:r>
        </a:p>
      </dsp:txBody>
      <dsp:txXfrm>
        <a:off x="47080" y="1651314"/>
        <a:ext cx="1657155" cy="628904"/>
      </dsp:txXfrm>
    </dsp:sp>
    <dsp:sp modelId="{88EC5FBA-905B-486D-89C7-ED66D6EC9927}">
      <dsp:nvSpPr>
        <dsp:cNvPr id="0" name=""/>
        <dsp:cNvSpPr/>
      </dsp:nvSpPr>
      <dsp:spPr>
        <a:xfrm rot="5400000">
          <a:off x="2668878" y="1487434"/>
          <a:ext cx="1184352" cy="306702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solidFill>
                <a:prstClr val="black">
                  <a:hueOff val="0"/>
                  <a:satOff val="0"/>
                  <a:lumOff val="0"/>
                  <a:alphaOff val="0"/>
                </a:prstClr>
              </a:solidFill>
              <a:latin typeface="+mj-lt"/>
              <a:ea typeface="+mn-ea"/>
              <a:cs typeface="+mn-cs"/>
            </a:rPr>
            <a:t>Evidence-based threshold for imminent risk</a:t>
          </a:r>
          <a:endParaRPr lang="en-US" sz="1200" kern="1200" dirty="0">
            <a:latin typeface="+mj-lt"/>
          </a:endParaRPr>
        </a:p>
        <a:p>
          <a:pPr marL="114300" lvl="1" indent="-114300" algn="l" defTabSz="622300">
            <a:lnSpc>
              <a:spcPct val="90000"/>
            </a:lnSpc>
            <a:spcBef>
              <a:spcPct val="0"/>
            </a:spcBef>
            <a:spcAft>
              <a:spcPct val="15000"/>
            </a:spcAft>
            <a:buChar char="•"/>
          </a:pPr>
          <a:r>
            <a:rPr lang="en-US" sz="1400" kern="1200" dirty="0">
              <a:latin typeface="+mj-lt"/>
            </a:rPr>
            <a:t>Risk of suicidal behavior </a:t>
          </a:r>
          <a:r>
            <a:rPr lang="en-US" sz="1400" kern="1200" dirty="0">
              <a:solidFill>
                <a:srgbClr val="C00000"/>
              </a:solidFill>
              <a:latin typeface="+mj-lt"/>
            </a:rPr>
            <a:t>increases 100% with intent to act </a:t>
          </a:r>
          <a:r>
            <a:rPr lang="en-US" sz="1400" kern="1200" dirty="0">
              <a:latin typeface="+mj-lt"/>
            </a:rPr>
            <a:t>(Greist 2014)  4 or 5 x more likely</a:t>
          </a:r>
        </a:p>
      </dsp:txBody>
      <dsp:txXfrm rot="-5400000">
        <a:off x="1727544" y="2486584"/>
        <a:ext cx="3009206" cy="1068722"/>
      </dsp:txXfrm>
    </dsp:sp>
    <dsp:sp modelId="{C8F610E2-8CF0-4CE7-9626-DEFDE9674B0F}">
      <dsp:nvSpPr>
        <dsp:cNvPr id="0" name=""/>
        <dsp:cNvSpPr/>
      </dsp:nvSpPr>
      <dsp:spPr>
        <a:xfrm>
          <a:off x="21390" y="2413170"/>
          <a:ext cx="1725199" cy="5171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Thoughts with any intent to act</a:t>
          </a:r>
        </a:p>
      </dsp:txBody>
      <dsp:txXfrm>
        <a:off x="46635" y="2438415"/>
        <a:ext cx="1674709" cy="466649"/>
      </dsp:txXfrm>
    </dsp:sp>
    <dsp:sp modelId="{D19699FA-475F-4232-BB6E-DDA608560F30}">
      <dsp:nvSpPr>
        <dsp:cNvPr id="0" name=""/>
        <dsp:cNvSpPr/>
      </dsp:nvSpPr>
      <dsp:spPr>
        <a:xfrm>
          <a:off x="16311" y="3111587"/>
          <a:ext cx="1728574" cy="5171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Thoughts with any intent and plan</a:t>
          </a:r>
        </a:p>
      </dsp:txBody>
      <dsp:txXfrm>
        <a:off x="41556" y="3136832"/>
        <a:ext cx="1678084" cy="466649"/>
      </dsp:txXfrm>
    </dsp:sp>
    <dsp:sp modelId="{2C5B3F5D-2A46-4981-BDCC-4976BEE815DA}">
      <dsp:nvSpPr>
        <dsp:cNvPr id="0" name=""/>
        <dsp:cNvSpPr/>
      </dsp:nvSpPr>
      <dsp:spPr>
        <a:xfrm rot="5400000">
          <a:off x="2818640" y="2644847"/>
          <a:ext cx="894584" cy="307001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p>
        <a:p>
          <a:pPr marL="114300" lvl="1" indent="-114300" algn="l" defTabSz="533400">
            <a:lnSpc>
              <a:spcPct val="90000"/>
            </a:lnSpc>
            <a:spcBef>
              <a:spcPct val="0"/>
            </a:spcBef>
            <a:spcAft>
              <a:spcPct val="15000"/>
            </a:spcAft>
            <a:buChar char="•"/>
          </a:pPr>
          <a:r>
            <a:rPr lang="en-US" sz="1200" kern="1200" dirty="0"/>
            <a:t>ALL behaviors </a:t>
          </a:r>
          <a:r>
            <a:rPr lang="en-US" sz="1200" kern="1200" dirty="0">
              <a:solidFill>
                <a:srgbClr val="C00000"/>
              </a:solidFill>
            </a:rPr>
            <a:t>equally or more predictive </a:t>
          </a:r>
          <a:r>
            <a:rPr lang="en-US" sz="1200" kern="1200" dirty="0"/>
            <a:t>as an attempt </a:t>
          </a:r>
          <a:br>
            <a:rPr lang="en-US" sz="1200" kern="1200" dirty="0"/>
          </a:br>
          <a:r>
            <a:rPr lang="en-US" sz="1200" kern="1200" dirty="0"/>
            <a:t>(interrupted 4x in non psychiatric)</a:t>
          </a:r>
        </a:p>
        <a:p>
          <a:pPr marL="114300" lvl="1" indent="-114300" algn="l" defTabSz="533400">
            <a:lnSpc>
              <a:spcPct val="90000"/>
            </a:lnSpc>
            <a:spcBef>
              <a:spcPct val="0"/>
            </a:spcBef>
            <a:spcAft>
              <a:spcPct val="15000"/>
            </a:spcAft>
            <a:buChar char="•"/>
          </a:pPr>
          <a:r>
            <a:rPr lang="en-US" sz="1200" kern="1200" dirty="0"/>
            <a:t>87% of suicidal behaviors are not actual attempts</a:t>
          </a:r>
        </a:p>
        <a:p>
          <a:pPr marL="171450" lvl="1" indent="-171450" algn="l" defTabSz="711200">
            <a:lnSpc>
              <a:spcPct val="90000"/>
            </a:lnSpc>
            <a:spcBef>
              <a:spcPct val="0"/>
            </a:spcBef>
            <a:spcAft>
              <a:spcPct val="15000"/>
            </a:spcAft>
            <a:buChar char="•"/>
          </a:pPr>
          <a:endParaRPr lang="en-US" sz="1600" kern="1200" dirty="0"/>
        </a:p>
      </dsp:txBody>
      <dsp:txXfrm rot="-5400000">
        <a:off x="1730923" y="3776234"/>
        <a:ext cx="3026349" cy="807244"/>
      </dsp:txXfrm>
    </dsp:sp>
    <dsp:sp modelId="{C8095784-B4DD-4D97-A700-5F7E05BE0F5A}">
      <dsp:nvSpPr>
        <dsp:cNvPr id="0" name=""/>
        <dsp:cNvSpPr/>
      </dsp:nvSpPr>
      <dsp:spPr>
        <a:xfrm>
          <a:off x="2344" y="3838885"/>
          <a:ext cx="1726886" cy="7041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Actual attempt, interrupted attempt, aborted attempt, preparatory behavior</a:t>
          </a:r>
        </a:p>
      </dsp:txBody>
      <dsp:txXfrm>
        <a:off x="36719" y="3873260"/>
        <a:ext cx="1658136" cy="6354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88E350-42CB-4692-92C2-F3622272A9C5}">
      <dsp:nvSpPr>
        <dsp:cNvPr id="0" name=""/>
        <dsp:cNvSpPr/>
      </dsp:nvSpPr>
      <dsp:spPr>
        <a:xfrm>
          <a:off x="461162" y="113653"/>
          <a:ext cx="935573" cy="51976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Q1</a:t>
          </a:r>
        </a:p>
      </dsp:txBody>
      <dsp:txXfrm>
        <a:off x="476385" y="128876"/>
        <a:ext cx="905127" cy="489316"/>
      </dsp:txXfrm>
    </dsp:sp>
    <dsp:sp modelId="{E7625F6E-E395-4958-B653-76F9F6023C4A}">
      <dsp:nvSpPr>
        <dsp:cNvPr id="0" name=""/>
        <dsp:cNvSpPr/>
      </dsp:nvSpPr>
      <dsp:spPr>
        <a:xfrm rot="5400000">
          <a:off x="866686" y="599487"/>
          <a:ext cx="124526" cy="233893"/>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5400000">
        <a:off x="858782" y="654170"/>
        <a:ext cx="140335" cy="87168"/>
      </dsp:txXfrm>
    </dsp:sp>
    <dsp:sp modelId="{57F85585-C93D-4B35-9ADD-66A855964784}">
      <dsp:nvSpPr>
        <dsp:cNvPr id="0" name=""/>
        <dsp:cNvSpPr/>
      </dsp:nvSpPr>
      <dsp:spPr>
        <a:xfrm>
          <a:off x="461162" y="799452"/>
          <a:ext cx="935573" cy="51976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Q2</a:t>
          </a:r>
        </a:p>
      </dsp:txBody>
      <dsp:txXfrm>
        <a:off x="476385" y="814675"/>
        <a:ext cx="905127" cy="489316"/>
      </dsp:txXfrm>
    </dsp:sp>
    <dsp:sp modelId="{6D33F453-93E6-4306-9E90-337D0AD4DDD5}">
      <dsp:nvSpPr>
        <dsp:cNvPr id="0" name=""/>
        <dsp:cNvSpPr/>
      </dsp:nvSpPr>
      <dsp:spPr>
        <a:xfrm rot="5400000">
          <a:off x="861724" y="1312961"/>
          <a:ext cx="134449" cy="233893"/>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5400000">
        <a:off x="858782" y="1362683"/>
        <a:ext cx="140335" cy="94114"/>
      </dsp:txXfrm>
    </dsp:sp>
    <dsp:sp modelId="{4D14C182-8AED-4245-B29D-EF1C533A0C7A}">
      <dsp:nvSpPr>
        <dsp:cNvPr id="0" name=""/>
        <dsp:cNvSpPr/>
      </dsp:nvSpPr>
      <dsp:spPr>
        <a:xfrm>
          <a:off x="461162" y="1498481"/>
          <a:ext cx="935573" cy="51976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Q3</a:t>
          </a:r>
        </a:p>
      </dsp:txBody>
      <dsp:txXfrm>
        <a:off x="476385" y="1513704"/>
        <a:ext cx="905127" cy="489316"/>
      </dsp:txXfrm>
    </dsp:sp>
    <dsp:sp modelId="{786D3C05-39BA-46A2-9832-424916B1A864}">
      <dsp:nvSpPr>
        <dsp:cNvPr id="0" name=""/>
        <dsp:cNvSpPr/>
      </dsp:nvSpPr>
      <dsp:spPr>
        <a:xfrm rot="5400000">
          <a:off x="848185" y="2008983"/>
          <a:ext cx="161528" cy="233893"/>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858782" y="2045165"/>
        <a:ext cx="140335" cy="113070"/>
      </dsp:txXfrm>
    </dsp:sp>
    <dsp:sp modelId="{960EB6C3-FE01-45A7-A776-395447CF7482}">
      <dsp:nvSpPr>
        <dsp:cNvPr id="0" name=""/>
        <dsp:cNvSpPr/>
      </dsp:nvSpPr>
      <dsp:spPr>
        <a:xfrm>
          <a:off x="461162" y="2233615"/>
          <a:ext cx="935573" cy="51976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Q4</a:t>
          </a:r>
        </a:p>
      </dsp:txBody>
      <dsp:txXfrm>
        <a:off x="476385" y="2248838"/>
        <a:ext cx="905127" cy="489316"/>
      </dsp:txXfrm>
    </dsp:sp>
    <dsp:sp modelId="{5B1BBC31-8E47-4FF2-B982-9650D854BD0A}">
      <dsp:nvSpPr>
        <dsp:cNvPr id="0" name=""/>
        <dsp:cNvSpPr/>
      </dsp:nvSpPr>
      <dsp:spPr>
        <a:xfrm rot="5400000">
          <a:off x="842543" y="2751639"/>
          <a:ext cx="172812" cy="233893"/>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858782" y="2782179"/>
        <a:ext cx="140335" cy="120968"/>
      </dsp:txXfrm>
    </dsp:sp>
    <dsp:sp modelId="{CDE59C5F-31C4-40A6-80F0-8AF7644225D5}">
      <dsp:nvSpPr>
        <dsp:cNvPr id="0" name=""/>
        <dsp:cNvSpPr/>
      </dsp:nvSpPr>
      <dsp:spPr>
        <a:xfrm>
          <a:off x="461162" y="2983794"/>
          <a:ext cx="935573" cy="51976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Q5</a:t>
          </a:r>
        </a:p>
      </dsp:txBody>
      <dsp:txXfrm>
        <a:off x="476385" y="2999017"/>
        <a:ext cx="905127" cy="489316"/>
      </dsp:txXfrm>
    </dsp:sp>
    <dsp:sp modelId="{C931D4D9-6EEF-4CA2-B711-4EA1F9F1A4C8}">
      <dsp:nvSpPr>
        <dsp:cNvPr id="0" name=""/>
        <dsp:cNvSpPr/>
      </dsp:nvSpPr>
      <dsp:spPr>
        <a:xfrm rot="5400000">
          <a:off x="805103" y="3551739"/>
          <a:ext cx="247692" cy="233893"/>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858781" y="3544840"/>
        <a:ext cx="140335" cy="177524"/>
      </dsp:txXfrm>
    </dsp:sp>
    <dsp:sp modelId="{89DFEB6A-9644-47AF-ADC6-8BA77F6E3E67}">
      <dsp:nvSpPr>
        <dsp:cNvPr id="0" name=""/>
        <dsp:cNvSpPr/>
      </dsp:nvSpPr>
      <dsp:spPr>
        <a:xfrm>
          <a:off x="461162" y="3833814"/>
          <a:ext cx="935573" cy="51976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Q6</a:t>
          </a:r>
        </a:p>
      </dsp:txBody>
      <dsp:txXfrm>
        <a:off x="476385" y="3849037"/>
        <a:ext cx="905127" cy="4893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D691B-A3B3-4214-A12B-8FF6227D9B26}">
      <dsp:nvSpPr>
        <dsp:cNvPr id="0" name=""/>
        <dsp:cNvSpPr/>
      </dsp:nvSpPr>
      <dsp:spPr>
        <a:xfrm rot="5400000">
          <a:off x="1399162" y="-270511"/>
          <a:ext cx="705403" cy="1682496"/>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None/>
          </a:pPr>
          <a:r>
            <a:rPr lang="en-US" sz="1400" kern="1200" dirty="0"/>
            <a:t>Increases false positives</a:t>
          </a:r>
        </a:p>
      </dsp:txBody>
      <dsp:txXfrm rot="-5400000">
        <a:off x="910616" y="252470"/>
        <a:ext cx="1648061" cy="636533"/>
      </dsp:txXfrm>
    </dsp:sp>
    <dsp:sp modelId="{FF246ADD-EC52-40B8-99D3-5DA56B8B03D5}">
      <dsp:nvSpPr>
        <dsp:cNvPr id="0" name=""/>
        <dsp:cNvSpPr/>
      </dsp:nvSpPr>
      <dsp:spPr>
        <a:xfrm>
          <a:off x="24266" y="231172"/>
          <a:ext cx="880628" cy="797518"/>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ctr" defTabSz="400050">
            <a:lnSpc>
              <a:spcPct val="90000"/>
            </a:lnSpc>
            <a:spcBef>
              <a:spcPct val="0"/>
            </a:spcBef>
            <a:spcAft>
              <a:spcPct val="35000"/>
            </a:spcAft>
            <a:buNone/>
          </a:pPr>
          <a:r>
            <a:rPr lang="en-US" sz="900" kern="1200" dirty="0"/>
            <a:t>ASQ/PHQ “better off dead” is </a:t>
          </a:r>
          <a:br>
            <a:rPr lang="en-US" sz="900" kern="1200" dirty="0"/>
          </a:br>
          <a:r>
            <a:rPr lang="en-US" sz="900" kern="1200" dirty="0"/>
            <a:t>NOT suicidal ideation</a:t>
          </a:r>
        </a:p>
      </dsp:txBody>
      <dsp:txXfrm>
        <a:off x="63198" y="270104"/>
        <a:ext cx="802764" cy="719654"/>
      </dsp:txXfrm>
    </dsp:sp>
    <dsp:sp modelId="{66CCAEAE-8447-426B-9994-1021A58599B3}">
      <dsp:nvSpPr>
        <dsp:cNvPr id="0" name=""/>
        <dsp:cNvSpPr/>
      </dsp:nvSpPr>
      <dsp:spPr>
        <a:xfrm rot="5400000">
          <a:off x="1222502" y="844036"/>
          <a:ext cx="1091051" cy="1682496"/>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533400">
            <a:lnSpc>
              <a:spcPct val="90000"/>
            </a:lnSpc>
            <a:spcBef>
              <a:spcPct val="0"/>
            </a:spcBef>
            <a:spcAft>
              <a:spcPct val="15000"/>
            </a:spcAft>
            <a:buFontTx/>
            <a:buNone/>
          </a:pPr>
          <a:r>
            <a:rPr lang="en-US" sz="1200" kern="1200" dirty="0"/>
            <a:t>ASQ “In the past week, have you been having thoughts about killing yourself?”</a:t>
          </a:r>
        </a:p>
      </dsp:txBody>
      <dsp:txXfrm rot="-5400000">
        <a:off x="926780" y="1193020"/>
        <a:ext cx="1629235" cy="984529"/>
      </dsp:txXfrm>
    </dsp:sp>
    <dsp:sp modelId="{E1BC847C-1696-4B17-84D7-ED7460649B65}">
      <dsp:nvSpPr>
        <dsp:cNvPr id="0" name=""/>
        <dsp:cNvSpPr/>
      </dsp:nvSpPr>
      <dsp:spPr>
        <a:xfrm>
          <a:off x="39038" y="1154909"/>
          <a:ext cx="869622" cy="1011347"/>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ctr" defTabSz="400050">
            <a:lnSpc>
              <a:spcPct val="90000"/>
            </a:lnSpc>
            <a:spcBef>
              <a:spcPct val="0"/>
            </a:spcBef>
            <a:spcAft>
              <a:spcPct val="35000"/>
            </a:spcAft>
            <a:buNone/>
          </a:pPr>
          <a:r>
            <a:rPr lang="en-US" sz="900" kern="1200" dirty="0"/>
            <a:t>ASQ ideation stops here</a:t>
          </a:r>
        </a:p>
      </dsp:txBody>
      <dsp:txXfrm>
        <a:off x="81489" y="1197360"/>
        <a:ext cx="784720" cy="926445"/>
      </dsp:txXfrm>
    </dsp:sp>
    <dsp:sp modelId="{A1647D11-31EF-4697-BC74-54C7E69B7153}">
      <dsp:nvSpPr>
        <dsp:cNvPr id="0" name=""/>
        <dsp:cNvSpPr/>
      </dsp:nvSpPr>
      <dsp:spPr>
        <a:xfrm>
          <a:off x="18658" y="2333223"/>
          <a:ext cx="919015" cy="1013086"/>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ctr" defTabSz="400050">
            <a:lnSpc>
              <a:spcPct val="90000"/>
            </a:lnSpc>
            <a:spcBef>
              <a:spcPct val="0"/>
            </a:spcBef>
            <a:spcAft>
              <a:spcPct val="35000"/>
            </a:spcAft>
            <a:buNone/>
          </a:pPr>
          <a:r>
            <a:rPr lang="en-US" sz="900" kern="1200" dirty="0"/>
            <a:t>NOT on the ASQ or PHQ9</a:t>
          </a:r>
        </a:p>
      </dsp:txBody>
      <dsp:txXfrm>
        <a:off x="63521" y="2378086"/>
        <a:ext cx="829289" cy="923360"/>
      </dsp:txXfrm>
    </dsp:sp>
    <dsp:sp modelId="{D676CACD-6EC5-4D48-A9CA-4783B7647E06}">
      <dsp:nvSpPr>
        <dsp:cNvPr id="0" name=""/>
        <dsp:cNvSpPr/>
      </dsp:nvSpPr>
      <dsp:spPr>
        <a:xfrm rot="5400000">
          <a:off x="1448692" y="3284993"/>
          <a:ext cx="706586" cy="1631617"/>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622300">
            <a:lnSpc>
              <a:spcPct val="90000"/>
            </a:lnSpc>
            <a:spcBef>
              <a:spcPct val="0"/>
            </a:spcBef>
            <a:spcAft>
              <a:spcPct val="15000"/>
            </a:spcAft>
            <a:buNone/>
          </a:pPr>
          <a:r>
            <a:rPr lang="en-US" sz="1400" kern="1200" dirty="0"/>
            <a:t>ASQ only “Have you ever tried to kill yourself?”</a:t>
          </a:r>
        </a:p>
      </dsp:txBody>
      <dsp:txXfrm rot="-5400000">
        <a:off x="986177" y="3782002"/>
        <a:ext cx="1597124" cy="637600"/>
      </dsp:txXfrm>
    </dsp:sp>
    <dsp:sp modelId="{85C7F86F-8345-464B-9D8E-9EEBB6D750A6}">
      <dsp:nvSpPr>
        <dsp:cNvPr id="0" name=""/>
        <dsp:cNvSpPr/>
      </dsp:nvSpPr>
      <dsp:spPr>
        <a:xfrm>
          <a:off x="40923" y="3555173"/>
          <a:ext cx="937309" cy="1016826"/>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l" defTabSz="400050">
            <a:lnSpc>
              <a:spcPct val="90000"/>
            </a:lnSpc>
            <a:spcBef>
              <a:spcPct val="0"/>
            </a:spcBef>
            <a:spcAft>
              <a:spcPct val="35000"/>
            </a:spcAft>
            <a:buNone/>
          </a:pPr>
          <a:r>
            <a:rPr lang="en-US" sz="900" kern="1200" dirty="0"/>
            <a:t>ASQ/P4 has only actual attempts</a:t>
          </a:r>
        </a:p>
        <a:p>
          <a:pPr marL="0" lvl="0" indent="0" algn="l" defTabSz="400050">
            <a:lnSpc>
              <a:spcPct val="90000"/>
            </a:lnSpc>
            <a:spcBef>
              <a:spcPct val="0"/>
            </a:spcBef>
            <a:spcAft>
              <a:spcPct val="35000"/>
            </a:spcAft>
            <a:buNone/>
          </a:pPr>
          <a:r>
            <a:rPr lang="en-US" sz="900" kern="1200" dirty="0"/>
            <a:t>PHQ9 has NO behaviors</a:t>
          </a:r>
        </a:p>
      </dsp:txBody>
      <dsp:txXfrm>
        <a:off x="86679" y="3600929"/>
        <a:ext cx="845797" cy="92531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0.01846</cdr:x>
      <cdr:y>0.05628</cdr:y>
    </cdr:from>
    <cdr:to>
      <cdr:x>0.63829</cdr:x>
      <cdr:y>0.19246</cdr:y>
    </cdr:to>
    <cdr:sp macro="" textlink="">
      <cdr:nvSpPr>
        <cdr:cNvPr id="3" name="TextBox 2"/>
        <cdr:cNvSpPr txBox="1"/>
      </cdr:nvSpPr>
      <cdr:spPr>
        <a:xfrm xmlns:a="http://schemas.openxmlformats.org/drawingml/2006/main">
          <a:off x="170201" y="403122"/>
          <a:ext cx="5714956" cy="97543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700" b="1" dirty="0"/>
            <a:t>Highlights from the Science:</a:t>
          </a:r>
          <a:endParaRPr lang="en-US" sz="2400" b="1" dirty="0"/>
        </a:p>
        <a:p xmlns:a="http://schemas.openxmlformats.org/drawingml/2006/main">
          <a:pPr algn="ctr"/>
          <a:r>
            <a:rPr lang="en-US" sz="1800" b="1" dirty="0"/>
            <a:t>Suicidal Behaviors are Rare; Most Are NOT Suicide Attempts</a:t>
          </a:r>
        </a:p>
      </cdr:txBody>
    </cdr:sp>
  </cdr:relSizeAnchor>
  <cdr:relSizeAnchor xmlns:cdr="http://schemas.openxmlformats.org/drawingml/2006/chartDrawing">
    <cdr:from>
      <cdr:x>0.57772</cdr:x>
      <cdr:y>0.30145</cdr:y>
    </cdr:from>
    <cdr:to>
      <cdr:x>0.98451</cdr:x>
      <cdr:y>0.55319</cdr:y>
    </cdr:to>
    <cdr:sp macro="" textlink="">
      <cdr:nvSpPr>
        <cdr:cNvPr id="7" name="TextBox 6"/>
        <cdr:cNvSpPr txBox="1"/>
      </cdr:nvSpPr>
      <cdr:spPr>
        <a:xfrm xmlns:a="http://schemas.openxmlformats.org/drawingml/2006/main">
          <a:off x="5326713" y="2159238"/>
          <a:ext cx="3750685" cy="1803163"/>
        </a:xfrm>
        <a:prstGeom xmlns:a="http://schemas.openxmlformats.org/drawingml/2006/main" prst="rect">
          <a:avLst/>
        </a:prstGeom>
        <a:solidFill xmlns:a="http://schemas.openxmlformats.org/drawingml/2006/main">
          <a:schemeClr val="bg1">
            <a:lumMod val="65000"/>
          </a:schemeClr>
        </a:solidFill>
      </cdr:spPr>
      <cdr:txBody>
        <a:bodyPr xmlns:a="http://schemas.openxmlformats.org/drawingml/2006/main" vertOverflow="clip" wrap="square" rtlCol="0"/>
        <a:lstStyle xmlns:a="http://schemas.openxmlformats.org/drawingml/2006/main"/>
        <a:p xmlns:a="http://schemas.openxmlformats.org/drawingml/2006/main">
          <a:pPr algn="r" eaLnBrk="0" hangingPunct="0"/>
          <a:r>
            <a:rPr lang="en-US" sz="2200" b="1" dirty="0">
              <a:solidFill>
                <a:schemeClr val="tx1">
                  <a:lumMod val="85000"/>
                  <a:lumOff val="15000"/>
                </a:schemeClr>
              </a:solidFill>
            </a:rPr>
            <a:t>Of the 1.4% suicidal behaviors:</a:t>
          </a:r>
        </a:p>
        <a:p xmlns:a="http://schemas.openxmlformats.org/drawingml/2006/main">
          <a:pPr algn="r" eaLnBrk="0" hangingPunct="0"/>
          <a:r>
            <a:rPr lang="en-US" sz="2200" b="1" dirty="0">
              <a:solidFill>
                <a:srgbClr val="C00000"/>
              </a:solidFill>
            </a:rPr>
            <a:t>87% </a:t>
          </a:r>
          <a:r>
            <a:rPr lang="en-US" sz="2200" b="1" dirty="0">
              <a:solidFill>
                <a:schemeClr val="tx1">
                  <a:lumMod val="85000"/>
                  <a:lumOff val="15000"/>
                </a:schemeClr>
              </a:solidFill>
            </a:rPr>
            <a:t>(472) = interrupted + aborted + preparatory</a:t>
          </a:r>
        </a:p>
        <a:p xmlns:a="http://schemas.openxmlformats.org/drawingml/2006/main">
          <a:pPr algn="r" eaLnBrk="0" hangingPunct="0"/>
          <a:r>
            <a:rPr lang="en-US" sz="2200" b="1" dirty="0">
              <a:solidFill>
                <a:schemeClr val="tx1">
                  <a:lumMod val="85000"/>
                  <a:lumOff val="15000"/>
                </a:schemeClr>
              </a:solidFill>
            </a:rPr>
            <a:t>                  vs.</a:t>
          </a:r>
        </a:p>
        <a:p xmlns:a="http://schemas.openxmlformats.org/drawingml/2006/main">
          <a:pPr algn="r" eaLnBrk="0" hangingPunct="0"/>
          <a:r>
            <a:rPr lang="en-US" sz="2200" b="1" dirty="0">
              <a:solidFill>
                <a:schemeClr val="accent1">
                  <a:lumMod val="75000"/>
                </a:schemeClr>
              </a:solidFill>
            </a:rPr>
            <a:t>13% </a:t>
          </a:r>
          <a:r>
            <a:rPr lang="en-US" sz="2200" b="1" dirty="0">
              <a:solidFill>
                <a:schemeClr val="tx1">
                  <a:lumMod val="85000"/>
                  <a:lumOff val="15000"/>
                </a:schemeClr>
              </a:solidFill>
            </a:rPr>
            <a:t>(70) actual attempts</a:t>
          </a:r>
          <a:endParaRPr lang="en-US" sz="2000" dirty="0"/>
        </a:p>
      </cdr:txBody>
    </cdr:sp>
  </cdr:relSizeAnchor>
  <cdr:relSizeAnchor xmlns:cdr="http://schemas.openxmlformats.org/drawingml/2006/chartDrawing">
    <cdr:from>
      <cdr:x>0.62651</cdr:x>
      <cdr:y>0.01578</cdr:y>
    </cdr:from>
    <cdr:to>
      <cdr:x>0.97948</cdr:x>
      <cdr:y>0.2811</cdr:y>
    </cdr:to>
    <cdr:sp macro="" textlink="">
      <cdr:nvSpPr>
        <cdr:cNvPr id="2" name="TextBox 1"/>
        <cdr:cNvSpPr txBox="1"/>
      </cdr:nvSpPr>
      <cdr:spPr>
        <a:xfrm xmlns:a="http://schemas.openxmlformats.org/drawingml/2006/main">
          <a:off x="5776546" y="113029"/>
          <a:ext cx="3254455" cy="19004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800" dirty="0">
              <a:solidFill>
                <a:srgbClr val="C00000"/>
              </a:solidFill>
            </a:rPr>
            <a:t>We used to only ask about a suicide attempt, and </a:t>
          </a:r>
          <a:r>
            <a:rPr lang="en-US" sz="1800" b="1" dirty="0">
              <a:solidFill>
                <a:srgbClr val="C00000"/>
              </a:solidFill>
            </a:rPr>
            <a:t>missed the person who bought the gun, </a:t>
          </a:r>
        </a:p>
        <a:p xmlns:a="http://schemas.openxmlformats.org/drawingml/2006/main">
          <a:pPr algn="r"/>
          <a:r>
            <a:rPr lang="en-US" sz="1800" b="1" dirty="0">
              <a:solidFill>
                <a:srgbClr val="C00000"/>
              </a:solidFill>
            </a:rPr>
            <a:t>or wrote the suicide note, or put a noose around their neck and changed their mind.</a:t>
          </a:r>
        </a:p>
        <a:p xmlns:a="http://schemas.openxmlformats.org/drawingml/2006/main">
          <a:pPr algn="r"/>
          <a:endParaRPr lang="en-US" sz="1800" dirty="0">
            <a:solidFill>
              <a:srgbClr val="C0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0.03719</cdr:x>
      <cdr:y>0.21856</cdr:y>
    </cdr:from>
    <cdr:to>
      <cdr:x>0.59019</cdr:x>
      <cdr:y>0.35</cdr:y>
    </cdr:to>
    <cdr:sp macro="" textlink="">
      <cdr:nvSpPr>
        <cdr:cNvPr id="3" name="TextBox 2"/>
        <cdr:cNvSpPr txBox="1"/>
      </cdr:nvSpPr>
      <cdr:spPr>
        <a:xfrm xmlns:a="http://schemas.openxmlformats.org/drawingml/2006/main">
          <a:off x="289298" y="1124148"/>
          <a:ext cx="4301751" cy="676077"/>
        </a:xfrm>
        <a:prstGeom xmlns:a="http://schemas.openxmlformats.org/drawingml/2006/main" prst="rect">
          <a:avLst/>
        </a:prstGeom>
        <a:solidFill xmlns:a="http://schemas.openxmlformats.org/drawingml/2006/main">
          <a:srgbClr val="002060"/>
        </a:solidFill>
        <a:ln xmlns:a="http://schemas.openxmlformats.org/drawingml/2006/main">
          <a:solidFill>
            <a:schemeClr val="bg1"/>
          </a:solidFill>
        </a:ln>
      </cdr:spPr>
      <cdr:txBody>
        <a:bodyPr xmlns:a="http://schemas.openxmlformats.org/drawingml/2006/main" vertOverflow="clip" wrap="none" rtlCol="0"/>
        <a:lstStyle xmlns:a="http://schemas.openxmlformats.org/drawingml/2006/main"/>
        <a:p xmlns:a="http://schemas.openxmlformats.org/drawingml/2006/main">
          <a:pPr algn="ctr"/>
          <a:r>
            <a:rPr lang="en-US" sz="1800" dirty="0">
              <a:solidFill>
                <a:schemeClr val="bg1"/>
              </a:solidFill>
            </a:rPr>
            <a:t>Now we need to extend into the community</a:t>
          </a:r>
        </a:p>
        <a:p xmlns:a="http://schemas.openxmlformats.org/drawingml/2006/main">
          <a:pPr algn="ctr"/>
          <a:r>
            <a:rPr lang="en-US" sz="1800" dirty="0">
              <a:solidFill>
                <a:schemeClr val="bg1"/>
              </a:solidFill>
            </a:rPr>
            <a:t>to save more veterans’ lives</a:t>
          </a:r>
        </a:p>
      </cdr:txBody>
    </cdr:sp>
  </cdr:relSizeAnchor>
  <cdr:relSizeAnchor xmlns:cdr="http://schemas.openxmlformats.org/drawingml/2006/chartDrawing">
    <cdr:from>
      <cdr:x>0.10833</cdr:x>
      <cdr:y>0.01099</cdr:y>
    </cdr:from>
    <cdr:to>
      <cdr:x>1</cdr:x>
      <cdr:y>0.15385</cdr:y>
    </cdr:to>
    <cdr:sp macro="" textlink="">
      <cdr:nvSpPr>
        <cdr:cNvPr id="2" name="TextBox 1"/>
        <cdr:cNvSpPr txBox="1"/>
      </cdr:nvSpPr>
      <cdr:spPr>
        <a:xfrm xmlns:a="http://schemas.openxmlformats.org/drawingml/2006/main">
          <a:off x="990600" y="76200"/>
          <a:ext cx="8153400" cy="990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0.025</cdr:x>
      <cdr:y>0.04444</cdr:y>
    </cdr:from>
    <cdr:to>
      <cdr:x>0.94167</cdr:x>
      <cdr:y>0.28889</cdr:y>
    </cdr:to>
    <cdr:sp macro="" textlink="">
      <cdr:nvSpPr>
        <cdr:cNvPr id="4" name="TextBox 3"/>
        <cdr:cNvSpPr txBox="1"/>
      </cdr:nvSpPr>
      <cdr:spPr>
        <a:xfrm xmlns:a="http://schemas.openxmlformats.org/drawingml/2006/main">
          <a:off x="228600" y="304800"/>
          <a:ext cx="8382000" cy="1676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0.04953</cdr:x>
      <cdr:y>0</cdr:y>
    </cdr:from>
    <cdr:to>
      <cdr:x>1</cdr:x>
      <cdr:y>0.22223</cdr:y>
    </cdr:to>
    <cdr:sp macro="" textlink="">
      <cdr:nvSpPr>
        <cdr:cNvPr id="5" name="TextBox 4"/>
        <cdr:cNvSpPr txBox="1"/>
      </cdr:nvSpPr>
      <cdr:spPr>
        <a:xfrm xmlns:a="http://schemas.openxmlformats.org/drawingml/2006/main">
          <a:off x="385291" y="-857250"/>
          <a:ext cx="7393668" cy="1143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3200" b="1" dirty="0">
              <a:solidFill>
                <a:schemeClr val="accent1">
                  <a:lumMod val="50000"/>
                </a:schemeClr>
              </a:solidFill>
              <a:latin typeface="+mj-lt"/>
            </a:rPr>
            <a:t>Screening Vets with C-SSRS: Only 5/3000 High-Risk Vets Required More Acute Care</a:t>
          </a:r>
        </a:p>
        <a:p xmlns:a="http://schemas.openxmlformats.org/drawingml/2006/main">
          <a:endParaRPr lang="en-US" sz="3200" b="1" dirty="0">
            <a:solidFill>
              <a:schemeClr val="accent1">
                <a:lumMod val="50000"/>
              </a:schemeClr>
            </a:solidFill>
            <a:latin typeface="+mj-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8"/>
            <a:ext cx="3170238" cy="481013"/>
          </a:xfrm>
          <a:prstGeom prst="rect">
            <a:avLst/>
          </a:prstGeom>
        </p:spPr>
        <p:txBody>
          <a:bodyPr vert="horz" lIns="91332" tIns="45666" rIns="91332" bIns="45666" rtlCol="0"/>
          <a:lstStyle>
            <a:lvl1pPr algn="l">
              <a:defRPr sz="1200"/>
            </a:lvl1pPr>
          </a:lstStyle>
          <a:p>
            <a:r>
              <a:rPr lang="en-US"/>
              <a:t>C-SSRS for Mass Dept of Health</a:t>
            </a:r>
          </a:p>
        </p:txBody>
      </p:sp>
      <p:sp>
        <p:nvSpPr>
          <p:cNvPr id="3" name="Date Placeholder 2"/>
          <p:cNvSpPr>
            <a:spLocks noGrp="1"/>
          </p:cNvSpPr>
          <p:nvPr>
            <p:ph type="dt" sz="quarter" idx="1"/>
          </p:nvPr>
        </p:nvSpPr>
        <p:spPr>
          <a:xfrm>
            <a:off x="4143375" y="8"/>
            <a:ext cx="3170238" cy="481013"/>
          </a:xfrm>
          <a:prstGeom prst="rect">
            <a:avLst/>
          </a:prstGeom>
        </p:spPr>
        <p:txBody>
          <a:bodyPr vert="horz" lIns="91332" tIns="45666" rIns="91332" bIns="45666" rtlCol="0"/>
          <a:lstStyle>
            <a:lvl1pPr algn="r">
              <a:defRPr sz="1200"/>
            </a:lvl1pPr>
          </a:lstStyle>
          <a:p>
            <a:r>
              <a:rPr lang="en-US"/>
              <a:t>03.12.24</a:t>
            </a:r>
          </a:p>
        </p:txBody>
      </p:sp>
      <p:sp>
        <p:nvSpPr>
          <p:cNvPr id="4" name="Footer Placeholder 3"/>
          <p:cNvSpPr>
            <a:spLocks noGrp="1"/>
          </p:cNvSpPr>
          <p:nvPr>
            <p:ph type="ftr" sz="quarter" idx="2"/>
          </p:nvPr>
        </p:nvSpPr>
        <p:spPr>
          <a:xfrm>
            <a:off x="5" y="9120188"/>
            <a:ext cx="3170238" cy="481012"/>
          </a:xfrm>
          <a:prstGeom prst="rect">
            <a:avLst/>
          </a:prstGeom>
        </p:spPr>
        <p:txBody>
          <a:bodyPr vert="horz" lIns="91332" tIns="45666" rIns="91332" bIns="45666"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332" tIns="45666" rIns="91332" bIns="45666" rtlCol="0" anchor="b"/>
          <a:lstStyle>
            <a:lvl1pPr algn="r">
              <a:defRPr sz="1200"/>
            </a:lvl1pPr>
          </a:lstStyle>
          <a:p>
            <a:fld id="{3CBDB87D-9582-4F00-AB94-48AB7FE22B28}" type="slidenum">
              <a:rPr lang="en-US" smtClean="0"/>
              <a:t>‹#›</a:t>
            </a:fld>
            <a:endParaRPr lang="en-US"/>
          </a:p>
        </p:txBody>
      </p:sp>
    </p:spTree>
    <p:extLst>
      <p:ext uri="{BB962C8B-B14F-4D97-AF65-F5344CB8AC3E}">
        <p14:creationId xmlns:p14="http://schemas.microsoft.com/office/powerpoint/2010/main" val="1561974841"/>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169920" cy="481727"/>
          </a:xfrm>
          <a:prstGeom prst="rect">
            <a:avLst/>
          </a:prstGeom>
        </p:spPr>
        <p:txBody>
          <a:bodyPr vert="horz" lIns="96550" tIns="48274" rIns="96550" bIns="48274" rtlCol="0"/>
          <a:lstStyle>
            <a:lvl1pPr algn="l">
              <a:defRPr sz="1300"/>
            </a:lvl1pPr>
          </a:lstStyle>
          <a:p>
            <a:r>
              <a:rPr lang="en-US"/>
              <a:t>C-SSRS for Mass Dept of Health</a:t>
            </a:r>
          </a:p>
        </p:txBody>
      </p:sp>
      <p:sp>
        <p:nvSpPr>
          <p:cNvPr id="3" name="Date Placeholder 2"/>
          <p:cNvSpPr>
            <a:spLocks noGrp="1"/>
          </p:cNvSpPr>
          <p:nvPr>
            <p:ph type="dt" idx="1"/>
          </p:nvPr>
        </p:nvSpPr>
        <p:spPr>
          <a:xfrm>
            <a:off x="4143587" y="1"/>
            <a:ext cx="3169920" cy="481727"/>
          </a:xfrm>
          <a:prstGeom prst="rect">
            <a:avLst/>
          </a:prstGeom>
        </p:spPr>
        <p:txBody>
          <a:bodyPr vert="horz" lIns="96550" tIns="48274" rIns="96550" bIns="48274" rtlCol="0"/>
          <a:lstStyle>
            <a:lvl1pPr algn="r">
              <a:defRPr sz="1300"/>
            </a:lvl1pPr>
          </a:lstStyle>
          <a:p>
            <a:r>
              <a:rPr lang="en-US"/>
              <a:t>03.12.24</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550" tIns="48274" rIns="96550" bIns="48274" rtlCol="0" anchor="ctr"/>
          <a:lstStyle/>
          <a:p>
            <a:endParaRPr lang="en-US"/>
          </a:p>
        </p:txBody>
      </p:sp>
      <p:sp>
        <p:nvSpPr>
          <p:cNvPr id="5" name="Notes Placeholder 4"/>
          <p:cNvSpPr>
            <a:spLocks noGrp="1"/>
          </p:cNvSpPr>
          <p:nvPr>
            <p:ph type="body" sz="quarter" idx="3"/>
          </p:nvPr>
        </p:nvSpPr>
        <p:spPr>
          <a:xfrm>
            <a:off x="731521" y="4620578"/>
            <a:ext cx="5852160" cy="3780473"/>
          </a:xfrm>
          <a:prstGeom prst="rect">
            <a:avLst/>
          </a:prstGeom>
        </p:spPr>
        <p:txBody>
          <a:bodyPr vert="horz" lIns="96550" tIns="48274" rIns="96550" bIns="4827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9119482"/>
            <a:ext cx="3169920" cy="481726"/>
          </a:xfrm>
          <a:prstGeom prst="rect">
            <a:avLst/>
          </a:prstGeom>
        </p:spPr>
        <p:txBody>
          <a:bodyPr vert="horz" lIns="96550" tIns="48274" rIns="96550" bIns="48274"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82"/>
            <a:ext cx="3169920" cy="481726"/>
          </a:xfrm>
          <a:prstGeom prst="rect">
            <a:avLst/>
          </a:prstGeom>
        </p:spPr>
        <p:txBody>
          <a:bodyPr vert="horz" lIns="96550" tIns="48274" rIns="96550" bIns="48274" rtlCol="0" anchor="b"/>
          <a:lstStyle>
            <a:lvl1pPr algn="r">
              <a:defRPr sz="1300"/>
            </a:lvl1pPr>
          </a:lstStyle>
          <a:p>
            <a:fld id="{AF90570C-BE98-3142-8567-CC5EE03980EA}" type="slidenum">
              <a:rPr lang="en-US" smtClean="0"/>
              <a:t>‹#›</a:t>
            </a:fld>
            <a:endParaRPr lang="en-US"/>
          </a:p>
        </p:txBody>
      </p:sp>
    </p:spTree>
    <p:extLst>
      <p:ext uri="{BB962C8B-B14F-4D97-AF65-F5344CB8AC3E}">
        <p14:creationId xmlns:p14="http://schemas.microsoft.com/office/powerpoint/2010/main" val="2246868962"/>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5491">
              <a:defRPr/>
            </a:pPr>
            <a:endParaRPr lang="en-US" dirty="0"/>
          </a:p>
        </p:txBody>
      </p:sp>
      <p:sp>
        <p:nvSpPr>
          <p:cNvPr id="4" name="Slide Number Placeholder 3"/>
          <p:cNvSpPr>
            <a:spLocks noGrp="1"/>
          </p:cNvSpPr>
          <p:nvPr>
            <p:ph type="sldNum" sz="quarter" idx="10"/>
          </p:nvPr>
        </p:nvSpPr>
        <p:spPr/>
        <p:txBody>
          <a:bodyPr/>
          <a:lstStyle/>
          <a:p>
            <a:pPr defTabSz="965491">
              <a:defRPr/>
            </a:pPr>
            <a:fld id="{4C9B73F7-48C1-6846-9B3F-8D3BA533F650}" type="slidenum">
              <a:rPr lang="en-US">
                <a:solidFill>
                  <a:prstClr val="black"/>
                </a:solidFill>
                <a:latin typeface="Calibri" panose="020F0502020204030204"/>
              </a:rPr>
              <a:pPr defTabSz="965491">
                <a:defRPr/>
              </a:pPr>
              <a:t>1</a:t>
            </a:fld>
            <a:endParaRPr lang="en-US">
              <a:solidFill>
                <a:prstClr val="black"/>
              </a:solidFill>
              <a:latin typeface="Calibri" panose="020F0502020204030204"/>
            </a:endParaRPr>
          </a:p>
        </p:txBody>
      </p:sp>
      <p:sp>
        <p:nvSpPr>
          <p:cNvPr id="5" name="Date Placeholder 4"/>
          <p:cNvSpPr>
            <a:spLocks noGrp="1"/>
          </p:cNvSpPr>
          <p:nvPr>
            <p:ph type="dt" idx="11"/>
          </p:nvPr>
        </p:nvSpPr>
        <p:spPr/>
        <p:txBody>
          <a:bodyPr/>
          <a:lstStyle/>
          <a:p>
            <a:r>
              <a:rPr lang="en-US"/>
              <a:t>03.12.24</a:t>
            </a:r>
          </a:p>
        </p:txBody>
      </p:sp>
      <p:sp>
        <p:nvSpPr>
          <p:cNvPr id="6" name="Header Placeholder 5"/>
          <p:cNvSpPr>
            <a:spLocks noGrp="1"/>
          </p:cNvSpPr>
          <p:nvPr>
            <p:ph type="hdr" sz="quarter" idx="12"/>
          </p:nvPr>
        </p:nvSpPr>
        <p:spPr/>
        <p:txBody>
          <a:bodyPr/>
          <a:lstStyle/>
          <a:p>
            <a:r>
              <a:rPr lang="en-US"/>
              <a:t>C-SSRS for Mass Dept of Health</a:t>
            </a:r>
          </a:p>
        </p:txBody>
      </p:sp>
    </p:spTree>
    <p:extLst>
      <p:ext uri="{BB962C8B-B14F-4D97-AF65-F5344CB8AC3E}">
        <p14:creationId xmlns:p14="http://schemas.microsoft.com/office/powerpoint/2010/main" val="2152726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C-SSRS for Mass Dept of Health</a:t>
            </a:r>
          </a:p>
        </p:txBody>
      </p:sp>
      <p:sp>
        <p:nvSpPr>
          <p:cNvPr id="5" name="Date Placeholder 4"/>
          <p:cNvSpPr>
            <a:spLocks noGrp="1"/>
          </p:cNvSpPr>
          <p:nvPr>
            <p:ph type="dt" idx="1"/>
          </p:nvPr>
        </p:nvSpPr>
        <p:spPr/>
        <p:txBody>
          <a:bodyPr/>
          <a:lstStyle/>
          <a:p>
            <a:r>
              <a:rPr lang="en-US"/>
              <a:t>03.12.24</a:t>
            </a:r>
          </a:p>
        </p:txBody>
      </p:sp>
    </p:spTree>
    <p:extLst>
      <p:ext uri="{BB962C8B-B14F-4D97-AF65-F5344CB8AC3E}">
        <p14:creationId xmlns:p14="http://schemas.microsoft.com/office/powerpoint/2010/main" val="2092777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C-SSRS for Mass Dept of Health</a:t>
            </a:r>
          </a:p>
        </p:txBody>
      </p:sp>
      <p:sp>
        <p:nvSpPr>
          <p:cNvPr id="5" name="Date Placeholder 4"/>
          <p:cNvSpPr>
            <a:spLocks noGrp="1"/>
          </p:cNvSpPr>
          <p:nvPr>
            <p:ph type="dt" idx="1"/>
          </p:nvPr>
        </p:nvSpPr>
        <p:spPr/>
        <p:txBody>
          <a:bodyPr/>
          <a:lstStyle/>
          <a:p>
            <a:r>
              <a:rPr lang="en-US"/>
              <a:t>03.12.24</a:t>
            </a:r>
          </a:p>
        </p:txBody>
      </p:sp>
    </p:spTree>
    <p:extLst>
      <p:ext uri="{BB962C8B-B14F-4D97-AF65-F5344CB8AC3E}">
        <p14:creationId xmlns:p14="http://schemas.microsoft.com/office/powerpoint/2010/main" val="3098499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C-SSRS for Mass Dept of Health</a:t>
            </a:r>
          </a:p>
        </p:txBody>
      </p:sp>
      <p:sp>
        <p:nvSpPr>
          <p:cNvPr id="5" name="Date Placeholder 4"/>
          <p:cNvSpPr>
            <a:spLocks noGrp="1"/>
          </p:cNvSpPr>
          <p:nvPr>
            <p:ph type="dt" idx="1"/>
          </p:nvPr>
        </p:nvSpPr>
        <p:spPr/>
        <p:txBody>
          <a:bodyPr/>
          <a:lstStyle/>
          <a:p>
            <a:r>
              <a:rPr lang="en-US"/>
              <a:t>03.12.24</a:t>
            </a:r>
          </a:p>
        </p:txBody>
      </p:sp>
    </p:spTree>
    <p:extLst>
      <p:ext uri="{BB962C8B-B14F-4D97-AF65-F5344CB8AC3E}">
        <p14:creationId xmlns:p14="http://schemas.microsoft.com/office/powerpoint/2010/main" val="2024270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defTabSz="924718" eaLnBrk="0" fontAlgn="base" hangingPunct="0">
              <a:spcBef>
                <a:spcPct val="0"/>
              </a:spcBef>
              <a:spcAft>
                <a:spcPct val="0"/>
              </a:spcAft>
              <a:defRPr/>
            </a:pPr>
            <a:r>
              <a:rPr lang="en-US">
                <a:solidFill>
                  <a:srgbClr val="000000"/>
                </a:solidFill>
                <a:latin typeface="Tahoma" pitchFamily="34" charset="0"/>
              </a:rPr>
              <a:t>C-SSRS for Mass Dept of Health</a:t>
            </a:r>
          </a:p>
        </p:txBody>
      </p:sp>
      <p:sp>
        <p:nvSpPr>
          <p:cNvPr id="5" name="Date Placeholder 4"/>
          <p:cNvSpPr>
            <a:spLocks noGrp="1"/>
          </p:cNvSpPr>
          <p:nvPr>
            <p:ph type="dt" idx="1"/>
          </p:nvPr>
        </p:nvSpPr>
        <p:spPr/>
        <p:txBody>
          <a:bodyPr/>
          <a:lstStyle/>
          <a:p>
            <a:pPr defTabSz="923158" eaLnBrk="0" fontAlgn="base" hangingPunct="0">
              <a:spcBef>
                <a:spcPct val="0"/>
              </a:spcBef>
              <a:spcAft>
                <a:spcPct val="0"/>
              </a:spcAft>
              <a:defRPr/>
            </a:pPr>
            <a:r>
              <a:rPr lang="en-US">
                <a:solidFill>
                  <a:srgbClr val="000000"/>
                </a:solidFill>
                <a:latin typeface="Tahoma" pitchFamily="34" charset="0"/>
                <a:cs typeface="Arial" pitchFamily="34" charset="0"/>
              </a:rPr>
              <a:t>03.12.24</a:t>
            </a:r>
          </a:p>
        </p:txBody>
      </p:sp>
      <p:sp>
        <p:nvSpPr>
          <p:cNvPr id="6" name="Slide Number Placeholder 5"/>
          <p:cNvSpPr>
            <a:spLocks noGrp="1"/>
          </p:cNvSpPr>
          <p:nvPr>
            <p:ph type="sldNum" sz="quarter" idx="5"/>
          </p:nvPr>
        </p:nvSpPr>
        <p:spPr/>
        <p:txBody>
          <a:bodyPr/>
          <a:lstStyle/>
          <a:p>
            <a:pPr defTabSz="923158" eaLnBrk="0" fontAlgn="base" hangingPunct="0">
              <a:spcBef>
                <a:spcPct val="0"/>
              </a:spcBef>
              <a:spcAft>
                <a:spcPct val="0"/>
              </a:spcAft>
              <a:defRPr/>
            </a:pPr>
            <a:fld id="{B56ED6E0-4155-4067-9763-AB5DC31E1B8E}" type="slidenum">
              <a:rPr lang="en-US">
                <a:solidFill>
                  <a:srgbClr val="000000"/>
                </a:solidFill>
                <a:latin typeface="Tahoma" pitchFamily="34" charset="0"/>
                <a:cs typeface="Arial" pitchFamily="34" charset="0"/>
              </a:rPr>
              <a:pPr defTabSz="923158" eaLnBrk="0" fontAlgn="base" hangingPunct="0">
                <a:spcBef>
                  <a:spcPct val="0"/>
                </a:spcBef>
                <a:spcAft>
                  <a:spcPct val="0"/>
                </a:spcAft>
                <a:defRPr/>
              </a:pPr>
              <a:t>60</a:t>
            </a:fld>
            <a:endParaRPr lang="en-US">
              <a:solidFill>
                <a:srgbClr val="000000"/>
              </a:solidFill>
              <a:latin typeface="Tahoma" pitchFamily="34" charset="0"/>
              <a:cs typeface="Arial" pitchFamily="34" charset="0"/>
            </a:endParaRPr>
          </a:p>
        </p:txBody>
      </p:sp>
    </p:spTree>
    <p:extLst>
      <p:ext uri="{BB962C8B-B14F-4D97-AF65-F5344CB8AC3E}">
        <p14:creationId xmlns:p14="http://schemas.microsoft.com/office/powerpoint/2010/main" val="3439987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C-SSRS for Mass Dept of Health</a:t>
            </a:r>
          </a:p>
        </p:txBody>
      </p:sp>
      <p:sp>
        <p:nvSpPr>
          <p:cNvPr id="5" name="Date Placeholder 4"/>
          <p:cNvSpPr>
            <a:spLocks noGrp="1"/>
          </p:cNvSpPr>
          <p:nvPr>
            <p:ph type="dt" idx="1"/>
          </p:nvPr>
        </p:nvSpPr>
        <p:spPr/>
        <p:txBody>
          <a:bodyPr/>
          <a:lstStyle/>
          <a:p>
            <a:r>
              <a:rPr lang="en-US"/>
              <a:t>03.12.24</a:t>
            </a:r>
          </a:p>
        </p:txBody>
      </p:sp>
    </p:spTree>
    <p:extLst>
      <p:ext uri="{BB962C8B-B14F-4D97-AF65-F5344CB8AC3E}">
        <p14:creationId xmlns:p14="http://schemas.microsoft.com/office/powerpoint/2010/main" val="4192408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C-SSRS for Mass Dept of Health</a:t>
            </a:r>
          </a:p>
        </p:txBody>
      </p:sp>
      <p:sp>
        <p:nvSpPr>
          <p:cNvPr id="5" name="Date Placeholder 4"/>
          <p:cNvSpPr>
            <a:spLocks noGrp="1"/>
          </p:cNvSpPr>
          <p:nvPr>
            <p:ph type="dt" idx="1"/>
          </p:nvPr>
        </p:nvSpPr>
        <p:spPr/>
        <p:txBody>
          <a:bodyPr/>
          <a:lstStyle/>
          <a:p>
            <a:r>
              <a:rPr lang="en-US"/>
              <a:t>03.12.24</a:t>
            </a:r>
          </a:p>
        </p:txBody>
      </p:sp>
      <p:sp>
        <p:nvSpPr>
          <p:cNvPr id="6" name="Slide Number Placeholder 5"/>
          <p:cNvSpPr>
            <a:spLocks noGrp="1"/>
          </p:cNvSpPr>
          <p:nvPr>
            <p:ph type="sldNum" sz="quarter" idx="5"/>
          </p:nvPr>
        </p:nvSpPr>
        <p:spPr/>
        <p:txBody>
          <a:bodyPr/>
          <a:lstStyle/>
          <a:p>
            <a:fld id="{AF90570C-BE98-3142-8567-CC5EE03980EA}" type="slidenum">
              <a:rPr lang="en-US" smtClean="0"/>
              <a:t>6</a:t>
            </a:fld>
            <a:endParaRPr lang="en-US"/>
          </a:p>
        </p:txBody>
      </p:sp>
    </p:spTree>
    <p:extLst>
      <p:ext uri="{BB962C8B-B14F-4D97-AF65-F5344CB8AC3E}">
        <p14:creationId xmlns:p14="http://schemas.microsoft.com/office/powerpoint/2010/main" val="1143117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C-SSRS for Mass Dept of Health</a:t>
            </a:r>
          </a:p>
        </p:txBody>
      </p:sp>
      <p:sp>
        <p:nvSpPr>
          <p:cNvPr id="5" name="Date Placeholder 4"/>
          <p:cNvSpPr>
            <a:spLocks noGrp="1"/>
          </p:cNvSpPr>
          <p:nvPr>
            <p:ph type="dt" idx="1"/>
          </p:nvPr>
        </p:nvSpPr>
        <p:spPr/>
        <p:txBody>
          <a:bodyPr/>
          <a:lstStyle/>
          <a:p>
            <a:r>
              <a:rPr lang="en-US"/>
              <a:t>03.12.24</a:t>
            </a:r>
          </a:p>
        </p:txBody>
      </p:sp>
    </p:spTree>
    <p:extLst>
      <p:ext uri="{BB962C8B-B14F-4D97-AF65-F5344CB8AC3E}">
        <p14:creationId xmlns:p14="http://schemas.microsoft.com/office/powerpoint/2010/main" val="25676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C-SSRS for University of Miami Grand Rounds</a:t>
            </a:r>
          </a:p>
        </p:txBody>
      </p:sp>
      <p:sp>
        <p:nvSpPr>
          <p:cNvPr id="5" name="Date Placeholder 4"/>
          <p:cNvSpPr>
            <a:spLocks noGrp="1"/>
          </p:cNvSpPr>
          <p:nvPr>
            <p:ph type="dt" idx="1"/>
          </p:nvPr>
        </p:nvSpPr>
        <p:spPr/>
        <p:txBody>
          <a:bodyPr/>
          <a:lstStyle/>
          <a:p>
            <a:r>
              <a:rPr lang="en-US"/>
              <a:t>03.06.2024</a:t>
            </a:r>
          </a:p>
        </p:txBody>
      </p:sp>
      <p:sp>
        <p:nvSpPr>
          <p:cNvPr id="6" name="Slide Number Placeholder 5"/>
          <p:cNvSpPr>
            <a:spLocks noGrp="1"/>
          </p:cNvSpPr>
          <p:nvPr>
            <p:ph type="sldNum" sz="quarter" idx="5"/>
          </p:nvPr>
        </p:nvSpPr>
        <p:spPr/>
        <p:txBody>
          <a:bodyPr/>
          <a:lstStyle/>
          <a:p>
            <a:fld id="{AF90570C-BE98-3142-8567-CC5EE03980EA}" type="slidenum">
              <a:rPr lang="en-US" smtClean="0"/>
              <a:t>11</a:t>
            </a:fld>
            <a:endParaRPr lang="en-US"/>
          </a:p>
        </p:txBody>
      </p:sp>
    </p:spTree>
    <p:extLst>
      <p:ext uri="{BB962C8B-B14F-4D97-AF65-F5344CB8AC3E}">
        <p14:creationId xmlns:p14="http://schemas.microsoft.com/office/powerpoint/2010/main" val="2563323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1" name="Rectangle 2"/>
          <p:cNvSpPr>
            <a:spLocks noGrp="1" noRot="1" noChangeAspect="1" noChangeArrowheads="1" noTextEdit="1"/>
          </p:cNvSpPr>
          <p:nvPr>
            <p:ph type="sldImg"/>
          </p:nvPr>
        </p:nvSpPr>
        <p:spPr>
          <a:ln/>
        </p:spPr>
      </p:sp>
      <p:sp>
        <p:nvSpPr>
          <p:cNvPr id="783362" name="Rectangle 3"/>
          <p:cNvSpPr>
            <a:spLocks noGrp="1" noChangeArrowheads="1"/>
          </p:cNvSpPr>
          <p:nvPr>
            <p:ph type="body" idx="1"/>
          </p:nvPr>
        </p:nvSpPr>
        <p:spPr>
          <a:noFill/>
          <a:ln/>
        </p:spPr>
        <p:txBody>
          <a:bodyPr/>
          <a:lstStyle/>
          <a:p>
            <a:endParaRPr lang="en-US" dirty="0">
              <a:ea typeface="MS PGothic" pitchFamily="34" charset="-128"/>
            </a:endParaRPr>
          </a:p>
        </p:txBody>
      </p:sp>
      <p:sp>
        <p:nvSpPr>
          <p:cNvPr id="2" name="Date Placeholder 1"/>
          <p:cNvSpPr>
            <a:spLocks noGrp="1"/>
          </p:cNvSpPr>
          <p:nvPr>
            <p:ph type="dt" idx="10"/>
          </p:nvPr>
        </p:nvSpPr>
        <p:spPr/>
        <p:txBody>
          <a:bodyPr/>
          <a:lstStyle/>
          <a:p>
            <a:pPr>
              <a:defRPr/>
            </a:pPr>
            <a:r>
              <a:rPr lang="en-US"/>
              <a:t>03.12.24</a:t>
            </a:r>
          </a:p>
        </p:txBody>
      </p:sp>
      <p:sp>
        <p:nvSpPr>
          <p:cNvPr id="3" name="Slide Number Placeholder 2"/>
          <p:cNvSpPr>
            <a:spLocks noGrp="1"/>
          </p:cNvSpPr>
          <p:nvPr>
            <p:ph type="sldNum" sz="quarter" idx="11"/>
          </p:nvPr>
        </p:nvSpPr>
        <p:spPr/>
        <p:txBody>
          <a:bodyPr/>
          <a:lstStyle/>
          <a:p>
            <a:pPr>
              <a:defRPr/>
            </a:pPr>
            <a:fld id="{B56ED6E0-4155-4067-9763-AB5DC31E1B8E}" type="slidenum">
              <a:rPr lang="en-US" smtClean="0"/>
              <a:pPr>
                <a:defRPr/>
              </a:pPr>
              <a:t>13</a:t>
            </a:fld>
            <a:endParaRPr lang="en-US"/>
          </a:p>
        </p:txBody>
      </p:sp>
    </p:spTree>
    <p:extLst>
      <p:ext uri="{BB962C8B-B14F-4D97-AF65-F5344CB8AC3E}">
        <p14:creationId xmlns:p14="http://schemas.microsoft.com/office/powerpoint/2010/main" val="3031043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defTabSz="456998"/>
            <a:r>
              <a:rPr lang="en-US">
                <a:solidFill>
                  <a:prstClr val="black"/>
                </a:solidFill>
                <a:latin typeface="Calibri" panose="020F0502020204030204"/>
              </a:rPr>
              <a:t>C-SSRS for Mass Dept of Health</a:t>
            </a:r>
          </a:p>
        </p:txBody>
      </p:sp>
      <p:sp>
        <p:nvSpPr>
          <p:cNvPr id="5" name="Date Placeholder 4"/>
          <p:cNvSpPr>
            <a:spLocks noGrp="1"/>
          </p:cNvSpPr>
          <p:nvPr>
            <p:ph type="dt" idx="1"/>
          </p:nvPr>
        </p:nvSpPr>
        <p:spPr/>
        <p:txBody>
          <a:bodyPr/>
          <a:lstStyle/>
          <a:p>
            <a:pPr defTabSz="456998"/>
            <a:r>
              <a:rPr lang="en-US">
                <a:solidFill>
                  <a:prstClr val="black"/>
                </a:solidFill>
                <a:latin typeface="Calibri" panose="020F0502020204030204"/>
                <a:cs typeface="+mn-cs"/>
              </a:rPr>
              <a:t>03.12.24</a:t>
            </a:r>
          </a:p>
        </p:txBody>
      </p:sp>
    </p:spTree>
    <p:extLst>
      <p:ext uri="{BB962C8B-B14F-4D97-AF65-F5344CB8AC3E}">
        <p14:creationId xmlns:p14="http://schemas.microsoft.com/office/powerpoint/2010/main" val="4133858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C-SSRS for Mass Dept of Health</a:t>
            </a:r>
          </a:p>
        </p:txBody>
      </p:sp>
      <p:sp>
        <p:nvSpPr>
          <p:cNvPr id="5" name="Date Placeholder 4"/>
          <p:cNvSpPr>
            <a:spLocks noGrp="1"/>
          </p:cNvSpPr>
          <p:nvPr>
            <p:ph type="dt" idx="1"/>
          </p:nvPr>
        </p:nvSpPr>
        <p:spPr/>
        <p:txBody>
          <a:bodyPr/>
          <a:lstStyle/>
          <a:p>
            <a:r>
              <a:rPr lang="en-US"/>
              <a:t>03.12.24</a:t>
            </a:r>
          </a:p>
        </p:txBody>
      </p:sp>
    </p:spTree>
    <p:extLst>
      <p:ext uri="{BB962C8B-B14F-4D97-AF65-F5344CB8AC3E}">
        <p14:creationId xmlns:p14="http://schemas.microsoft.com/office/powerpoint/2010/main" val="2698666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663575"/>
            <a:ext cx="4525962" cy="3394075"/>
          </a:xfrm>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defTabSz="924718" eaLnBrk="0" fontAlgn="base" hangingPunct="0">
              <a:spcBef>
                <a:spcPct val="0"/>
              </a:spcBef>
              <a:spcAft>
                <a:spcPct val="0"/>
              </a:spcAft>
              <a:defRPr/>
            </a:pPr>
            <a:r>
              <a:rPr lang="en-US">
                <a:solidFill>
                  <a:srgbClr val="000000"/>
                </a:solidFill>
                <a:latin typeface="Tahoma" pitchFamily="34" charset="0"/>
              </a:rPr>
              <a:t>Population Health Management</a:t>
            </a:r>
            <a:endParaRPr lang="en-US" dirty="0">
              <a:solidFill>
                <a:srgbClr val="000000"/>
              </a:solidFill>
              <a:latin typeface="Tahoma" pitchFamily="34" charset="0"/>
            </a:endParaRPr>
          </a:p>
        </p:txBody>
      </p:sp>
      <p:sp>
        <p:nvSpPr>
          <p:cNvPr id="5" name="Slide Number Placeholder 4"/>
          <p:cNvSpPr>
            <a:spLocks noGrp="1"/>
          </p:cNvSpPr>
          <p:nvPr>
            <p:ph type="sldNum" sz="quarter" idx="11"/>
          </p:nvPr>
        </p:nvSpPr>
        <p:spPr/>
        <p:txBody>
          <a:bodyPr/>
          <a:lstStyle/>
          <a:p>
            <a:pPr defTabSz="923158" eaLnBrk="0" fontAlgn="base" hangingPunct="0">
              <a:spcBef>
                <a:spcPct val="0"/>
              </a:spcBef>
              <a:spcAft>
                <a:spcPct val="0"/>
              </a:spcAft>
              <a:defRPr/>
            </a:pPr>
            <a:fld id="{DBDA2D68-5F55-47FF-BB5C-D02B76051158}" type="slidenum">
              <a:rPr lang="en-US">
                <a:solidFill>
                  <a:srgbClr val="000000"/>
                </a:solidFill>
                <a:latin typeface="Tahoma" pitchFamily="34" charset="0"/>
                <a:cs typeface="Arial" pitchFamily="34" charset="0"/>
              </a:rPr>
              <a:pPr defTabSz="923158" eaLnBrk="0" fontAlgn="base" hangingPunct="0">
                <a:spcBef>
                  <a:spcPct val="0"/>
                </a:spcBef>
                <a:spcAft>
                  <a:spcPct val="0"/>
                </a:spcAft>
                <a:defRPr/>
              </a:pPr>
              <a:t>33</a:t>
            </a:fld>
            <a:endParaRPr lang="en-US" dirty="0">
              <a:solidFill>
                <a:srgbClr val="000000"/>
              </a:solidFill>
              <a:latin typeface="Tahoma" pitchFamily="34" charset="0"/>
              <a:cs typeface="Arial" pitchFamily="34" charset="0"/>
            </a:endParaRPr>
          </a:p>
        </p:txBody>
      </p:sp>
    </p:spTree>
    <p:extLst>
      <p:ext uri="{BB962C8B-B14F-4D97-AF65-F5344CB8AC3E}">
        <p14:creationId xmlns:p14="http://schemas.microsoft.com/office/powerpoint/2010/main" val="926882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a:extLst>
              <a:ext uri="{FF2B5EF4-FFF2-40B4-BE49-F238E27FC236}">
                <a16:creationId xmlns:a16="http://schemas.microsoft.com/office/drawing/2014/main" id="{376B231F-B773-4F63-AE52-C7082567C5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56195" y="365932"/>
            <a:ext cx="2379476" cy="865264"/>
          </a:xfrm>
          <a:prstGeom prst="rect">
            <a:avLst/>
          </a:prstGeom>
        </p:spPr>
      </p:pic>
    </p:spTree>
    <p:extLst>
      <p:ext uri="{BB962C8B-B14F-4D97-AF65-F5344CB8AC3E}">
        <p14:creationId xmlns:p14="http://schemas.microsoft.com/office/powerpoint/2010/main" val="371192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3270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D54EC7EC-9B2E-48C2-A439-BB815507BACB}" type="datetime1">
              <a:rPr lang="en-US" smtClean="0">
                <a:solidFill>
                  <a:srgbClr val="FFFFFF"/>
                </a:solidFill>
              </a:rPr>
              <a:pPr>
                <a:defRPr/>
              </a:pPr>
              <a:t>6/7/2024</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4B60E4AC-560F-4D90-B520-5D880EF4D18D}" type="slidenum">
              <a:rPr lang="en-US" smtClean="0">
                <a:solidFill>
                  <a:srgbClr val="FFFFFF"/>
                </a:solidFill>
              </a:rPr>
              <a:pPr>
                <a:defRPr/>
              </a:pPr>
              <a:t>‹#›</a:t>
            </a:fld>
            <a:endParaRPr lang="en-US">
              <a:solidFill>
                <a:srgbClr val="FFFFFF"/>
              </a:solidFill>
            </a:endParaRPr>
          </a:p>
        </p:txBody>
      </p:sp>
      <p:pic>
        <p:nvPicPr>
          <p:cNvPr id="7" name="Picture 6">
            <a:extLst>
              <a:ext uri="{FF2B5EF4-FFF2-40B4-BE49-F238E27FC236}">
                <a16:creationId xmlns:a16="http://schemas.microsoft.com/office/drawing/2014/main" id="{4EAA60C3-4037-4EE8-A480-32E868CFDB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2">
            <a:extLst>
              <a:ext uri="{FF2B5EF4-FFF2-40B4-BE49-F238E27FC236}">
                <a16:creationId xmlns:a16="http://schemas.microsoft.com/office/drawing/2014/main" id="{A7904BA9-1333-41FF-8E92-692498BD468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6312699" y="345211"/>
            <a:ext cx="2431252" cy="1178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15838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and Log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57C22FE4-94A0-44A7-87DA-BAF92B0A3A86}"/>
              </a:ext>
            </a:extLst>
          </p:cNvPr>
          <p:cNvSpPr>
            <a:spLocks noGrp="1"/>
          </p:cNvSpPr>
          <p:nvPr>
            <p:ph type="ftr" sz="quarter" idx="11"/>
          </p:nvPr>
        </p:nvSpPr>
        <p:spPr>
          <a:xfrm>
            <a:off x="3028950" y="6356351"/>
            <a:ext cx="3086100" cy="365125"/>
          </a:xfrm>
        </p:spPr>
        <p:txBody>
          <a:bodyPr/>
          <a:lstStyle>
            <a:lvl1pPr>
              <a:defRPr b="0">
                <a:solidFill>
                  <a:schemeClr val="tx2"/>
                </a:solidFill>
              </a:defRPr>
            </a:lvl1pPr>
          </a:lstStyle>
          <a:p>
            <a:pPr>
              <a:defRPr/>
            </a:pPr>
            <a:fld id="{F332753F-7B40-44E0-A33A-375D6B96DFC8}" type="slidenum">
              <a:rPr lang="en-US" smtClean="0"/>
              <a:pPr>
                <a:defRPr/>
              </a:pPr>
              <a:t>‹#›</a:t>
            </a:fld>
            <a:endParaRPr lang="en-US" dirty="0"/>
          </a:p>
        </p:txBody>
      </p:sp>
    </p:spTree>
    <p:extLst>
      <p:ext uri="{BB962C8B-B14F-4D97-AF65-F5344CB8AC3E}">
        <p14:creationId xmlns:p14="http://schemas.microsoft.com/office/powerpoint/2010/main" val="386250153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71AEA2-F8C3-4F8C-92B6-67F3983451CD}"/>
              </a:ext>
            </a:extLst>
          </p:cNvPr>
          <p:cNvSpPr/>
          <p:nvPr userDrawn="1"/>
        </p:nvSpPr>
        <p:spPr>
          <a:xfrm>
            <a:off x="7829550" y="6096000"/>
            <a:ext cx="131445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017273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2B16BC7E-8148-4198-9AA8-CE642824BE12}"/>
              </a:ext>
            </a:extLst>
          </p:cNvPr>
          <p:cNvSpPr>
            <a:spLocks noGrp="1"/>
          </p:cNvSpPr>
          <p:nvPr>
            <p:ph type="sldNum" sz="quarter" idx="4"/>
          </p:nvPr>
        </p:nvSpPr>
        <p:spPr>
          <a:xfrm>
            <a:off x="7053374" y="6473316"/>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CD12D91-5F71-FE4F-A594-B9667DC21877}" type="slidenum">
              <a:rPr lang="en-US" smtClean="0"/>
              <a:pPr/>
              <a:t>‹#›</a:t>
            </a:fld>
            <a:endParaRPr lang="en-US" dirty="0"/>
          </a:p>
        </p:txBody>
      </p:sp>
    </p:spTree>
    <p:extLst>
      <p:ext uri="{BB962C8B-B14F-4D97-AF65-F5344CB8AC3E}">
        <p14:creationId xmlns:p14="http://schemas.microsoft.com/office/powerpoint/2010/main" val="2810208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565501EC-A468-4643-9241-273DBB17343F}"/>
              </a:ext>
            </a:extLst>
          </p:cNvPr>
          <p:cNvSpPr>
            <a:spLocks noGrp="1"/>
          </p:cNvSpPr>
          <p:nvPr>
            <p:ph type="sldNum" sz="quarter" idx="4"/>
          </p:nvPr>
        </p:nvSpPr>
        <p:spPr>
          <a:xfrm>
            <a:off x="7053374" y="6473316"/>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CD12D91-5F71-FE4F-A594-B9667DC21877}" type="slidenum">
              <a:rPr lang="en-US" smtClean="0"/>
              <a:pPr/>
              <a:t>‹#›</a:t>
            </a:fld>
            <a:endParaRPr lang="en-US" dirty="0"/>
          </a:p>
        </p:txBody>
      </p:sp>
    </p:spTree>
    <p:extLst>
      <p:ext uri="{BB962C8B-B14F-4D97-AF65-F5344CB8AC3E}">
        <p14:creationId xmlns:p14="http://schemas.microsoft.com/office/powerpoint/2010/main" val="2588178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2B16BC7E-8148-4198-9AA8-CE642824BE12}"/>
              </a:ext>
            </a:extLst>
          </p:cNvPr>
          <p:cNvSpPr>
            <a:spLocks noGrp="1"/>
          </p:cNvSpPr>
          <p:nvPr>
            <p:ph type="sldNum" sz="quarter" idx="4"/>
          </p:nvPr>
        </p:nvSpPr>
        <p:spPr>
          <a:xfrm>
            <a:off x="7053374" y="6473314"/>
            <a:ext cx="20574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ACD12D91-5F71-FE4F-A594-B9667DC21877}" type="slidenum">
              <a:rPr lang="en-US" smtClean="0"/>
              <a:pPr/>
              <a:t>‹#›</a:t>
            </a:fld>
            <a:endParaRPr lang="en-US" dirty="0"/>
          </a:p>
        </p:txBody>
      </p:sp>
    </p:spTree>
    <p:extLst>
      <p:ext uri="{BB962C8B-B14F-4D97-AF65-F5344CB8AC3E}">
        <p14:creationId xmlns:p14="http://schemas.microsoft.com/office/powerpoint/2010/main" val="787087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565501EC-A468-4643-9241-273DBB17343F}"/>
              </a:ext>
            </a:extLst>
          </p:cNvPr>
          <p:cNvSpPr>
            <a:spLocks noGrp="1"/>
          </p:cNvSpPr>
          <p:nvPr>
            <p:ph type="sldNum" sz="quarter" idx="4"/>
          </p:nvPr>
        </p:nvSpPr>
        <p:spPr>
          <a:xfrm>
            <a:off x="7053374" y="6473314"/>
            <a:ext cx="20574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ACD12D91-5F71-FE4F-A594-B9667DC21877}" type="slidenum">
              <a:rPr lang="en-US" smtClean="0"/>
              <a:pPr/>
              <a:t>‹#›</a:t>
            </a:fld>
            <a:endParaRPr lang="en-US" dirty="0"/>
          </a:p>
        </p:txBody>
      </p:sp>
    </p:spTree>
    <p:extLst>
      <p:ext uri="{BB962C8B-B14F-4D97-AF65-F5344CB8AC3E}">
        <p14:creationId xmlns:p14="http://schemas.microsoft.com/office/powerpoint/2010/main" val="3231485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3CDB8B9E-722E-4FC8-ACF6-F7D53A304605}"/>
              </a:ext>
            </a:extLst>
          </p:cNvPr>
          <p:cNvSpPr>
            <a:spLocks noGrp="1"/>
          </p:cNvSpPr>
          <p:nvPr>
            <p:ph type="sldNum" sz="quarter" idx="4"/>
          </p:nvPr>
        </p:nvSpPr>
        <p:spPr>
          <a:xfrm>
            <a:off x="7053374" y="6473314"/>
            <a:ext cx="20574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ACD12D91-5F71-FE4F-A594-B9667DC21877}" type="slidenum">
              <a:rPr lang="en-US" smtClean="0"/>
              <a:pPr/>
              <a:t>‹#›</a:t>
            </a:fld>
            <a:endParaRPr lang="en-US" dirty="0"/>
          </a:p>
        </p:txBody>
      </p:sp>
    </p:spTree>
    <p:extLst>
      <p:ext uri="{BB962C8B-B14F-4D97-AF65-F5344CB8AC3E}">
        <p14:creationId xmlns:p14="http://schemas.microsoft.com/office/powerpoint/2010/main" val="3920832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177C821-4D92-4530-9C83-735C79EDD679}"/>
              </a:ext>
            </a:extLst>
          </p:cNvPr>
          <p:cNvSpPr>
            <a:spLocks noGrp="1"/>
          </p:cNvSpPr>
          <p:nvPr>
            <p:ph type="sldNum" sz="quarter" idx="4"/>
          </p:nvPr>
        </p:nvSpPr>
        <p:spPr>
          <a:xfrm>
            <a:off x="7053374" y="6473314"/>
            <a:ext cx="20574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ACD12D91-5F71-FE4F-A594-B9667DC21877}" type="slidenum">
              <a:rPr lang="en-US" smtClean="0"/>
              <a:pPr/>
              <a:t>‹#›</a:t>
            </a:fld>
            <a:endParaRPr lang="en-US" dirty="0"/>
          </a:p>
        </p:txBody>
      </p:sp>
    </p:spTree>
    <p:extLst>
      <p:ext uri="{BB962C8B-B14F-4D97-AF65-F5344CB8AC3E}">
        <p14:creationId xmlns:p14="http://schemas.microsoft.com/office/powerpoint/2010/main" val="4097001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3FFD13-CCC3-4584-93C2-4EC4BD5301A9}" type="datetime1">
              <a:rPr lang="en-US" smtClean="0"/>
              <a:t>6/7/2024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8" name="Straight Connector 7"/>
          <p:cNvCxnSpPr>
            <a:cxnSpLocks/>
          </p:cNvCxnSpPr>
          <p:nvPr userDrawn="1"/>
        </p:nvCxnSpPr>
        <p:spPr>
          <a:xfrm>
            <a:off x="678767" y="4255558"/>
            <a:ext cx="3689251" cy="0"/>
          </a:xfrm>
          <a:prstGeom prst="line">
            <a:avLst/>
          </a:prstGeom>
          <a:ln w="19050">
            <a:solidFill>
              <a:srgbClr val="0194D3"/>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76B231F-B773-4F63-AE52-C7082567C5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56195" y="365932"/>
            <a:ext cx="2379476" cy="865264"/>
          </a:xfrm>
          <a:prstGeom prst="rect">
            <a:avLst/>
          </a:prstGeom>
        </p:spPr>
      </p:pic>
    </p:spTree>
    <p:extLst>
      <p:ext uri="{BB962C8B-B14F-4D97-AF65-F5344CB8AC3E}">
        <p14:creationId xmlns:p14="http://schemas.microsoft.com/office/powerpoint/2010/main" val="3829643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4787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25552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45027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8.xml"/><Relationship Id="rId7"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3.xml"/><Relationship Id="rId7"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6"/>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6855"/>
            <a:ext cx="9144000" cy="6858000"/>
          </a:xfrm>
          <a:prstGeom prst="rect">
            <a:avLst/>
          </a:prstGeom>
        </p:spPr>
      </p:pic>
      <p:pic>
        <p:nvPicPr>
          <p:cNvPr id="8" name="Picture 7">
            <a:extLst>
              <a:ext uri="{FF2B5EF4-FFF2-40B4-BE49-F238E27FC236}">
                <a16:creationId xmlns:a16="http://schemas.microsoft.com/office/drawing/2014/main" id="{18D203D4-002D-413C-A93E-3BF70E7BBAEB}"/>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170234" y="5904785"/>
            <a:ext cx="1616928" cy="587974"/>
          </a:xfrm>
          <a:prstGeom prst="rect">
            <a:avLst/>
          </a:prstGeom>
        </p:spPr>
      </p:pic>
      <p:sp>
        <p:nvSpPr>
          <p:cNvPr id="6" name="Slide Number Placeholder 5"/>
          <p:cNvSpPr>
            <a:spLocks noGrp="1"/>
          </p:cNvSpPr>
          <p:nvPr>
            <p:ph type="sldNum" sz="quarter" idx="4"/>
          </p:nvPr>
        </p:nvSpPr>
        <p:spPr>
          <a:xfrm>
            <a:off x="7053374" y="6473314"/>
            <a:ext cx="20574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ACD12D91-5F71-FE4F-A594-B9667DC21877}" type="slidenum">
              <a:rPr lang="en-US" smtClean="0"/>
              <a:pPr/>
              <a:t>‹#›</a:t>
            </a:fld>
            <a:endParaRPr lang="en-US" dirty="0"/>
          </a:p>
        </p:txBody>
      </p:sp>
    </p:spTree>
    <p:extLst>
      <p:ext uri="{BB962C8B-B14F-4D97-AF65-F5344CB8AC3E}">
        <p14:creationId xmlns:p14="http://schemas.microsoft.com/office/powerpoint/2010/main" val="177210302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7" r:id="rId3"/>
    <p:sldLayoutId id="2147483699" r:id="rId4"/>
    <p:sldLayoutId id="2147483700"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B17D2C-EEB5-4D28-B2AD-3F5C460BE9C2}" type="datetime1">
              <a:rPr lang="en-US" smtClean="0"/>
              <a:t>6/7/2024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D12D91-5F71-FE4F-A594-B9667DC21877}" type="slidenum">
              <a:rPr lang="en-US" smtClean="0"/>
              <a:pPr/>
              <a:t>‹#›</a:t>
            </a:fld>
            <a:endParaRPr lang="en-US" dirty="0"/>
          </a:p>
        </p:txBody>
      </p:sp>
      <p:pic>
        <p:nvPicPr>
          <p:cNvPr id="7" name="Picture 6"/>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18D203D4-002D-413C-A93E-3BF70E7BBAEB}"/>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170234" y="5904785"/>
            <a:ext cx="1616928" cy="587974"/>
          </a:xfrm>
          <a:prstGeom prst="rect">
            <a:avLst/>
          </a:prstGeom>
        </p:spPr>
      </p:pic>
    </p:spTree>
    <p:extLst>
      <p:ext uri="{BB962C8B-B14F-4D97-AF65-F5344CB8AC3E}">
        <p14:creationId xmlns:p14="http://schemas.microsoft.com/office/powerpoint/2010/main" val="199255068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D54EC7EC-9B2E-48C2-A439-BB815507BACB}" type="datetime1">
              <a:rPr lang="en-US" smtClean="0"/>
              <a:pPr>
                <a:defRPr/>
              </a:pPr>
              <a:t>6/7/2024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4B60E4AC-560F-4D90-B520-5D880EF4D18D}" type="slidenum">
              <a:rPr lang="en-US" smtClean="0"/>
              <a:pPr>
                <a:defRPr/>
              </a:pPr>
              <a:t>‹#›</a:t>
            </a:fld>
            <a:endParaRPr lang="en-US"/>
          </a:p>
        </p:txBody>
      </p:sp>
      <p:pic>
        <p:nvPicPr>
          <p:cNvPr id="7" name="Picture 6">
            <a:extLst>
              <a:ext uri="{FF2B5EF4-FFF2-40B4-BE49-F238E27FC236}">
                <a16:creationId xmlns:a16="http://schemas.microsoft.com/office/drawing/2014/main" id="{57C123E3-13BA-47B4-B857-2D859A805D8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a:extLst>
              <a:ext uri="{FF2B5EF4-FFF2-40B4-BE49-F238E27FC236}">
                <a16:creationId xmlns:a16="http://schemas.microsoft.com/office/drawing/2014/main" id="{873CD273-5245-4054-9849-38FB77794D23}"/>
              </a:ext>
            </a:extLst>
          </p:cNvPr>
          <p:cNvSpPr/>
          <p:nvPr userDrawn="1"/>
        </p:nvSpPr>
        <p:spPr>
          <a:xfrm>
            <a:off x="-67541" y="5715001"/>
            <a:ext cx="9154391" cy="777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2">
            <a:extLst>
              <a:ext uri="{FF2B5EF4-FFF2-40B4-BE49-F238E27FC236}">
                <a16:creationId xmlns:a16="http://schemas.microsoft.com/office/drawing/2014/main" id="{D38F380B-58D0-4D4E-9F9C-119829BAAA54}"/>
              </a:ext>
            </a:extLst>
          </p:cNvPr>
          <p:cNvPicPr>
            <a:picLocks noChangeAspect="1" noChangeArrowheads="1"/>
          </p:cNvPicPr>
          <p:nvPr userDrawn="1"/>
        </p:nvPicPr>
        <p:blipFill>
          <a:blip r:embed="rId8" cstate="email">
            <a:extLst>
              <a:ext uri="{28A0092B-C50C-407E-A947-70E740481C1C}">
                <a14:useLocalDpi xmlns:a14="http://schemas.microsoft.com/office/drawing/2010/main"/>
              </a:ext>
            </a:extLst>
          </a:blip>
          <a:stretch>
            <a:fillRect/>
          </a:stretch>
        </p:blipFill>
        <p:spPr bwMode="auto">
          <a:xfrm>
            <a:off x="8035545" y="6248400"/>
            <a:ext cx="1051306" cy="509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50408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1" r:id="rId3"/>
    <p:sldLayoutId id="2147483712" r:id="rId4"/>
    <p:sldLayoutId id="2147483713" r:id="rId5"/>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56.png"/><Relationship Id="rId4" Type="http://schemas.openxmlformats.org/officeDocument/2006/relationships/image" Target="../media/image55.png"/></Relationships>
</file>

<file path=ppt/slides/_rels/slide1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http://youtu.be/fx3N3uDUQbo"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64.jpeg"/></Relationships>
</file>

<file path=ppt/slides/_rels/slide1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8.jpeg"/></Relationships>
</file>

<file path=ppt/slides/_rels/slide1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0.xml.rels><?xml version="1.0" encoding="UTF-8" standalone="yes"?>
<Relationships xmlns="http://schemas.openxmlformats.org/package/2006/relationships"><Relationship Id="rId8" Type="http://schemas.openxmlformats.org/officeDocument/2006/relationships/hyperlink" Target="https://jamanetwork.com/searchresults?author=Maria+A.+Oquendo&amp;q=Maria+A.+Oquendo" TargetMode="External"/><Relationship Id="rId3" Type="http://schemas.openxmlformats.org/officeDocument/2006/relationships/image" Target="../media/image74.jpeg"/><Relationship Id="rId7" Type="http://schemas.openxmlformats.org/officeDocument/2006/relationships/image" Target="../media/image78.png"/><Relationship Id="rId2" Type="http://schemas.openxmlformats.org/officeDocument/2006/relationships/image" Target="../media/image73.jpe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jpeg"/><Relationship Id="rId4" Type="http://schemas.openxmlformats.org/officeDocument/2006/relationships/image" Target="../media/image75.jpeg"/></Relationships>
</file>

<file path=ppt/slides/_rels/slide2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 Id="rId5" Type="http://schemas.openxmlformats.org/officeDocument/2006/relationships/image" Target="../media/image82.jpeg"/><Relationship Id="rId4" Type="http://schemas.openxmlformats.org/officeDocument/2006/relationships/image" Target="../media/image81.jpeg"/></Relationships>
</file>

<file path=ppt/slides/_rels/slide22.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image" Target="../media/image83.jpeg"/><Relationship Id="rId7" Type="http://schemas.openxmlformats.org/officeDocument/2006/relationships/image" Target="../media/image8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1.xml"/><Relationship Id="rId11" Type="http://schemas.openxmlformats.org/officeDocument/2006/relationships/image" Target="../media/image90.png"/><Relationship Id="rId5" Type="http://schemas.openxmlformats.org/officeDocument/2006/relationships/image" Target="../media/image85.jpeg"/><Relationship Id="rId10" Type="http://schemas.openxmlformats.org/officeDocument/2006/relationships/image" Target="../media/image89.jpeg"/><Relationship Id="rId4" Type="http://schemas.openxmlformats.org/officeDocument/2006/relationships/image" Target="../media/image84.jpeg"/><Relationship Id="rId9" Type="http://schemas.openxmlformats.org/officeDocument/2006/relationships/image" Target="../media/image88.png"/></Relationships>
</file>

<file path=ppt/slides/_rels/slide23.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jpeg"/><Relationship Id="rId7" Type="http://schemas.openxmlformats.org/officeDocument/2006/relationships/image" Target="../media/image96.jpeg"/><Relationship Id="rId2"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95.jpeg"/><Relationship Id="rId11" Type="http://schemas.openxmlformats.org/officeDocument/2006/relationships/image" Target="../media/image100.jpeg"/><Relationship Id="rId5" Type="http://schemas.openxmlformats.org/officeDocument/2006/relationships/image" Target="../media/image94.jpeg"/><Relationship Id="rId10" Type="http://schemas.openxmlformats.org/officeDocument/2006/relationships/image" Target="../media/image99.jpeg"/><Relationship Id="rId4" Type="http://schemas.openxmlformats.org/officeDocument/2006/relationships/image" Target="../media/image93.jpeg"/><Relationship Id="rId9" Type="http://schemas.openxmlformats.org/officeDocument/2006/relationships/image" Target="../media/image9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07.jpeg"/><Relationship Id="rId3" Type="http://schemas.openxmlformats.org/officeDocument/2006/relationships/image" Target="../media/image102.jpeg"/><Relationship Id="rId7" Type="http://schemas.openxmlformats.org/officeDocument/2006/relationships/image" Target="../media/image106.jpeg"/><Relationship Id="rId12" Type="http://schemas.openxmlformats.org/officeDocument/2006/relationships/image" Target="../media/image111.svg"/><Relationship Id="rId2" Type="http://schemas.openxmlformats.org/officeDocument/2006/relationships/image" Target="../media/image101.jpeg"/><Relationship Id="rId1" Type="http://schemas.openxmlformats.org/officeDocument/2006/relationships/slideLayout" Target="../slideLayouts/slideLayout2.xml"/><Relationship Id="rId6" Type="http://schemas.openxmlformats.org/officeDocument/2006/relationships/image" Target="../media/image105.jpeg"/><Relationship Id="rId11" Type="http://schemas.openxmlformats.org/officeDocument/2006/relationships/image" Target="../media/image110.png"/><Relationship Id="rId5" Type="http://schemas.openxmlformats.org/officeDocument/2006/relationships/image" Target="../media/image104.jpeg"/><Relationship Id="rId10" Type="http://schemas.openxmlformats.org/officeDocument/2006/relationships/image" Target="../media/image109.jpeg"/><Relationship Id="rId4" Type="http://schemas.openxmlformats.org/officeDocument/2006/relationships/image" Target="../media/image103.jpeg"/><Relationship Id="rId9" Type="http://schemas.openxmlformats.org/officeDocument/2006/relationships/image" Target="../media/image108.png"/></Relationships>
</file>

<file path=ppt/slides/_rels/slide26.xml.rels><?xml version="1.0" encoding="UTF-8" standalone="yes"?>
<Relationships xmlns="http://schemas.openxmlformats.org/package/2006/relationships"><Relationship Id="rId8" Type="http://schemas.openxmlformats.org/officeDocument/2006/relationships/image" Target="../media/image118.jpeg"/><Relationship Id="rId3" Type="http://schemas.openxmlformats.org/officeDocument/2006/relationships/image" Target="../media/image113.jpeg"/><Relationship Id="rId7" Type="http://schemas.openxmlformats.org/officeDocument/2006/relationships/image" Target="../media/image117.jpeg"/><Relationship Id="rId2" Type="http://schemas.openxmlformats.org/officeDocument/2006/relationships/image" Target="../media/image112.jpeg"/><Relationship Id="rId1" Type="http://schemas.openxmlformats.org/officeDocument/2006/relationships/slideLayout" Target="../slideLayouts/slideLayout5.xml"/><Relationship Id="rId6" Type="http://schemas.openxmlformats.org/officeDocument/2006/relationships/image" Target="../media/image116.jpeg"/><Relationship Id="rId5" Type="http://schemas.openxmlformats.org/officeDocument/2006/relationships/image" Target="../media/image115.jpeg"/><Relationship Id="rId4" Type="http://schemas.openxmlformats.org/officeDocument/2006/relationships/image" Target="../media/image114.jpeg"/><Relationship Id="rId9" Type="http://schemas.openxmlformats.org/officeDocument/2006/relationships/image" Target="../media/image119.png"/></Relationships>
</file>

<file path=ppt/slides/_rels/slide27.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28.jpeg"/><Relationship Id="rId13" Type="http://schemas.openxmlformats.org/officeDocument/2006/relationships/image" Target="../media/image132.jpeg"/><Relationship Id="rId3" Type="http://schemas.openxmlformats.org/officeDocument/2006/relationships/image" Target="../media/image123.png"/><Relationship Id="rId7" Type="http://schemas.openxmlformats.org/officeDocument/2006/relationships/image" Target="../media/image127.jpeg"/><Relationship Id="rId12" Type="http://schemas.openxmlformats.org/officeDocument/2006/relationships/image" Target="../media/image117.jpeg"/><Relationship Id="rId2" Type="http://schemas.openxmlformats.org/officeDocument/2006/relationships/image" Target="../media/image122.jpeg"/><Relationship Id="rId16" Type="http://schemas.openxmlformats.org/officeDocument/2006/relationships/image" Target="../media/image133.jpeg"/><Relationship Id="rId1" Type="http://schemas.openxmlformats.org/officeDocument/2006/relationships/slideLayout" Target="../slideLayouts/slideLayout2.xml"/><Relationship Id="rId6" Type="http://schemas.openxmlformats.org/officeDocument/2006/relationships/image" Target="../media/image126.jpeg"/><Relationship Id="rId11" Type="http://schemas.openxmlformats.org/officeDocument/2006/relationships/image" Target="../media/image131.jpeg"/><Relationship Id="rId5" Type="http://schemas.openxmlformats.org/officeDocument/2006/relationships/image" Target="../media/image125.jpeg"/><Relationship Id="rId15" Type="http://schemas.openxmlformats.org/officeDocument/2006/relationships/image" Target="../media/image116.jpeg"/><Relationship Id="rId10" Type="http://schemas.openxmlformats.org/officeDocument/2006/relationships/image" Target="../media/image130.png"/><Relationship Id="rId4" Type="http://schemas.openxmlformats.org/officeDocument/2006/relationships/image" Target="../media/image124.jpeg"/><Relationship Id="rId9" Type="http://schemas.openxmlformats.org/officeDocument/2006/relationships/image" Target="../media/image129.jpeg"/><Relationship Id="rId14" Type="http://schemas.openxmlformats.org/officeDocument/2006/relationships/image" Target="../media/image115.jpeg"/></Relationships>
</file>

<file path=ppt/slides/_rels/slide29.xml.rels><?xml version="1.0" encoding="UTF-8" standalone="yes"?>
<Relationships xmlns="http://schemas.openxmlformats.org/package/2006/relationships"><Relationship Id="rId8" Type="http://schemas.openxmlformats.org/officeDocument/2006/relationships/image" Target="../media/image128.jpeg"/><Relationship Id="rId3" Type="http://schemas.openxmlformats.org/officeDocument/2006/relationships/image" Target="../media/image134.jpeg"/><Relationship Id="rId7" Type="http://schemas.openxmlformats.org/officeDocument/2006/relationships/image" Target="../media/image138.jpeg"/><Relationship Id="rId2" Type="http://schemas.openxmlformats.org/officeDocument/2006/relationships/image" Target="../media/image86.png"/><Relationship Id="rId1" Type="http://schemas.openxmlformats.org/officeDocument/2006/relationships/slideLayout" Target="../slideLayouts/slideLayout5.xml"/><Relationship Id="rId6" Type="http://schemas.openxmlformats.org/officeDocument/2006/relationships/image" Target="../media/image137.jpeg"/><Relationship Id="rId11" Type="http://schemas.openxmlformats.org/officeDocument/2006/relationships/image" Target="../media/image141.jpeg"/><Relationship Id="rId5" Type="http://schemas.openxmlformats.org/officeDocument/2006/relationships/image" Target="../media/image136.jpeg"/><Relationship Id="rId10" Type="http://schemas.openxmlformats.org/officeDocument/2006/relationships/image" Target="../media/image140.jpeg"/><Relationship Id="rId4" Type="http://schemas.openxmlformats.org/officeDocument/2006/relationships/image" Target="../media/image135.png"/><Relationship Id="rId9" Type="http://schemas.openxmlformats.org/officeDocument/2006/relationships/image" Target="../media/image139.jpeg"/></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0.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image" Target="../media/image142.jpeg"/><Relationship Id="rId1" Type="http://schemas.openxmlformats.org/officeDocument/2006/relationships/slideLayout" Target="../slideLayouts/slideLayout2.xml"/><Relationship Id="rId4" Type="http://schemas.openxmlformats.org/officeDocument/2006/relationships/image" Target="../media/image144.jpeg"/></Relationships>
</file>

<file path=ppt/slides/_rels/slide31.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jpeg"/><Relationship Id="rId1" Type="http://schemas.openxmlformats.org/officeDocument/2006/relationships/slideLayout" Target="../slideLayouts/slideLayout2.xml"/><Relationship Id="rId5" Type="http://schemas.openxmlformats.org/officeDocument/2006/relationships/image" Target="../media/image148.png"/><Relationship Id="rId4" Type="http://schemas.openxmlformats.org/officeDocument/2006/relationships/image" Target="../media/image147.jpeg"/></Relationships>
</file>

<file path=ppt/slides/_rels/slide32.xml.rels><?xml version="1.0" encoding="UTF-8" standalone="yes"?>
<Relationships xmlns="http://schemas.openxmlformats.org/package/2006/relationships"><Relationship Id="rId8" Type="http://schemas.openxmlformats.org/officeDocument/2006/relationships/image" Target="../media/image155.png"/><Relationship Id="rId13" Type="http://schemas.openxmlformats.org/officeDocument/2006/relationships/image" Target="../media/image158.jpeg"/><Relationship Id="rId18" Type="http://schemas.openxmlformats.org/officeDocument/2006/relationships/image" Target="../media/image163.png"/><Relationship Id="rId26" Type="http://schemas.openxmlformats.org/officeDocument/2006/relationships/image" Target="../media/image171.jpeg"/><Relationship Id="rId3" Type="http://schemas.openxmlformats.org/officeDocument/2006/relationships/image" Target="../media/image150.png"/><Relationship Id="rId21" Type="http://schemas.openxmlformats.org/officeDocument/2006/relationships/image" Target="../media/image166.jpeg"/><Relationship Id="rId7" Type="http://schemas.openxmlformats.org/officeDocument/2006/relationships/image" Target="../media/image154.png"/><Relationship Id="rId12" Type="http://schemas.openxmlformats.org/officeDocument/2006/relationships/image" Target="../media/image111.svg"/><Relationship Id="rId17" Type="http://schemas.openxmlformats.org/officeDocument/2006/relationships/image" Target="../media/image162.jpeg"/><Relationship Id="rId25" Type="http://schemas.openxmlformats.org/officeDocument/2006/relationships/image" Target="../media/image170.jpeg"/><Relationship Id="rId2" Type="http://schemas.openxmlformats.org/officeDocument/2006/relationships/image" Target="../media/image149.png"/><Relationship Id="rId16" Type="http://schemas.openxmlformats.org/officeDocument/2006/relationships/image" Target="../media/image161.jpeg"/><Relationship Id="rId20" Type="http://schemas.openxmlformats.org/officeDocument/2006/relationships/image" Target="../media/image165.jpeg"/><Relationship Id="rId1" Type="http://schemas.openxmlformats.org/officeDocument/2006/relationships/slideLayout" Target="../slideLayouts/slideLayout5.xml"/><Relationship Id="rId6" Type="http://schemas.openxmlformats.org/officeDocument/2006/relationships/image" Target="../media/image153.png"/><Relationship Id="rId11" Type="http://schemas.openxmlformats.org/officeDocument/2006/relationships/image" Target="../media/image110.png"/><Relationship Id="rId24" Type="http://schemas.openxmlformats.org/officeDocument/2006/relationships/image" Target="../media/image169.jpeg"/><Relationship Id="rId5" Type="http://schemas.openxmlformats.org/officeDocument/2006/relationships/image" Target="../media/image152.png"/><Relationship Id="rId15" Type="http://schemas.openxmlformats.org/officeDocument/2006/relationships/image" Target="../media/image160.jpeg"/><Relationship Id="rId23" Type="http://schemas.openxmlformats.org/officeDocument/2006/relationships/image" Target="../media/image168.jpeg"/><Relationship Id="rId10" Type="http://schemas.openxmlformats.org/officeDocument/2006/relationships/image" Target="../media/image157.jpeg"/><Relationship Id="rId19" Type="http://schemas.openxmlformats.org/officeDocument/2006/relationships/image" Target="../media/image164.jpeg"/><Relationship Id="rId4" Type="http://schemas.openxmlformats.org/officeDocument/2006/relationships/image" Target="../media/image151.png"/><Relationship Id="rId9" Type="http://schemas.openxmlformats.org/officeDocument/2006/relationships/image" Target="../media/image156.png"/><Relationship Id="rId14" Type="http://schemas.openxmlformats.org/officeDocument/2006/relationships/image" Target="../media/image159.jpeg"/><Relationship Id="rId22" Type="http://schemas.openxmlformats.org/officeDocument/2006/relationships/image" Target="../media/image167.jpeg"/><Relationship Id="rId27" Type="http://schemas.openxmlformats.org/officeDocument/2006/relationships/image" Target="../media/image172.jpeg"/></Relationships>
</file>

<file path=ppt/slides/_rels/slide33.xml.rels><?xml version="1.0" encoding="UTF-8" standalone="yes"?>
<Relationships xmlns="http://schemas.openxmlformats.org/package/2006/relationships"><Relationship Id="rId8" Type="http://schemas.openxmlformats.org/officeDocument/2006/relationships/image" Target="../media/image178.jpeg"/><Relationship Id="rId13" Type="http://schemas.openxmlformats.org/officeDocument/2006/relationships/image" Target="../media/image183.jpeg"/><Relationship Id="rId3" Type="http://schemas.openxmlformats.org/officeDocument/2006/relationships/image" Target="../media/image173.jpeg"/><Relationship Id="rId7" Type="http://schemas.openxmlformats.org/officeDocument/2006/relationships/image" Target="../media/image177.jpeg"/><Relationship Id="rId12" Type="http://schemas.openxmlformats.org/officeDocument/2006/relationships/image" Target="../media/image182.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76.png"/><Relationship Id="rId11" Type="http://schemas.openxmlformats.org/officeDocument/2006/relationships/image" Target="../media/image181.png"/><Relationship Id="rId5" Type="http://schemas.openxmlformats.org/officeDocument/2006/relationships/image" Target="../media/image175.jpeg"/><Relationship Id="rId10" Type="http://schemas.openxmlformats.org/officeDocument/2006/relationships/image" Target="../media/image180.jpeg"/><Relationship Id="rId4" Type="http://schemas.openxmlformats.org/officeDocument/2006/relationships/image" Target="../media/image174.jpeg"/><Relationship Id="rId9" Type="http://schemas.openxmlformats.org/officeDocument/2006/relationships/image" Target="../media/image179.jpeg"/></Relationships>
</file>

<file path=ppt/slides/_rels/slide34.xml.rels><?xml version="1.0" encoding="UTF-8" standalone="yes"?>
<Relationships xmlns="http://schemas.openxmlformats.org/package/2006/relationships"><Relationship Id="rId3" Type="http://schemas.openxmlformats.org/officeDocument/2006/relationships/image" Target="../media/image185.jpeg"/><Relationship Id="rId2" Type="http://schemas.openxmlformats.org/officeDocument/2006/relationships/image" Target="../media/image184.jpeg"/><Relationship Id="rId1" Type="http://schemas.openxmlformats.org/officeDocument/2006/relationships/slideLayout" Target="../slideLayouts/slideLayout5.xml"/><Relationship Id="rId5" Type="http://schemas.openxmlformats.org/officeDocument/2006/relationships/image" Target="../media/image187.jpeg"/><Relationship Id="rId4" Type="http://schemas.openxmlformats.org/officeDocument/2006/relationships/image" Target="../media/image186.jpeg"/></Relationships>
</file>

<file path=ppt/slides/_rels/slide35.xml.rels><?xml version="1.0" encoding="UTF-8" standalone="yes"?>
<Relationships xmlns="http://schemas.openxmlformats.org/package/2006/relationships"><Relationship Id="rId8" Type="http://schemas.openxmlformats.org/officeDocument/2006/relationships/image" Target="../media/image188.png"/><Relationship Id="rId13" Type="http://schemas.openxmlformats.org/officeDocument/2006/relationships/image" Target="../media/image193.jpeg"/><Relationship Id="rId3" Type="http://schemas.openxmlformats.org/officeDocument/2006/relationships/image" Target="../media/image150.png"/><Relationship Id="rId7" Type="http://schemas.openxmlformats.org/officeDocument/2006/relationships/image" Target="../media/image154.png"/><Relationship Id="rId12" Type="http://schemas.openxmlformats.org/officeDocument/2006/relationships/image" Target="../media/image192.jpeg"/><Relationship Id="rId2" Type="http://schemas.openxmlformats.org/officeDocument/2006/relationships/image" Target="../media/image149.png"/><Relationship Id="rId1" Type="http://schemas.openxmlformats.org/officeDocument/2006/relationships/slideLayout" Target="../slideLayouts/slideLayout5.xml"/><Relationship Id="rId6" Type="http://schemas.openxmlformats.org/officeDocument/2006/relationships/image" Target="../media/image153.png"/><Relationship Id="rId11" Type="http://schemas.openxmlformats.org/officeDocument/2006/relationships/image" Target="../media/image191.png"/><Relationship Id="rId5" Type="http://schemas.openxmlformats.org/officeDocument/2006/relationships/image" Target="../media/image152.png"/><Relationship Id="rId15" Type="http://schemas.openxmlformats.org/officeDocument/2006/relationships/image" Target="../media/image195.jpeg"/><Relationship Id="rId10" Type="http://schemas.openxmlformats.org/officeDocument/2006/relationships/image" Target="../media/image190.png"/><Relationship Id="rId4" Type="http://schemas.openxmlformats.org/officeDocument/2006/relationships/image" Target="../media/image151.png"/><Relationship Id="rId9" Type="http://schemas.openxmlformats.org/officeDocument/2006/relationships/image" Target="../media/image189.jpeg"/><Relationship Id="rId14" Type="http://schemas.openxmlformats.org/officeDocument/2006/relationships/image" Target="../media/image19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7.jpeg"/><Relationship Id="rId2" Type="http://schemas.openxmlformats.org/officeDocument/2006/relationships/image" Target="../media/image196.jpeg"/><Relationship Id="rId1" Type="http://schemas.openxmlformats.org/officeDocument/2006/relationships/slideLayout" Target="../slideLayouts/slideLayout2.xml"/><Relationship Id="rId6" Type="http://schemas.openxmlformats.org/officeDocument/2006/relationships/image" Target="../media/image200.jpeg"/><Relationship Id="rId5" Type="http://schemas.openxmlformats.org/officeDocument/2006/relationships/image" Target="../media/image199.jpeg"/><Relationship Id="rId4" Type="http://schemas.openxmlformats.org/officeDocument/2006/relationships/image" Target="../media/image198.jpeg"/></Relationships>
</file>

<file path=ppt/slides/_rels/slide39.xml.rels><?xml version="1.0" encoding="UTF-8" standalone="yes"?>
<Relationships xmlns="http://schemas.openxmlformats.org/package/2006/relationships"><Relationship Id="rId3" Type="http://schemas.openxmlformats.org/officeDocument/2006/relationships/image" Target="../media/image202.png"/><Relationship Id="rId2" Type="http://schemas.openxmlformats.org/officeDocument/2006/relationships/image" Target="../media/image201.jpeg"/><Relationship Id="rId1" Type="http://schemas.openxmlformats.org/officeDocument/2006/relationships/slideLayout" Target="../slideLayouts/slideLayout2.xml"/><Relationship Id="rId6" Type="http://schemas.openxmlformats.org/officeDocument/2006/relationships/image" Target="../media/image205.jpeg"/><Relationship Id="rId5" Type="http://schemas.openxmlformats.org/officeDocument/2006/relationships/image" Target="../media/image204.png"/><Relationship Id="rId4" Type="http://schemas.openxmlformats.org/officeDocument/2006/relationships/image" Target="../media/image203.png"/></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07.jpeg"/><Relationship Id="rId2" Type="http://schemas.openxmlformats.org/officeDocument/2006/relationships/image" Target="../media/image206.jpeg"/><Relationship Id="rId1" Type="http://schemas.openxmlformats.org/officeDocument/2006/relationships/slideLayout" Target="../slideLayouts/slideLayout2.xml"/><Relationship Id="rId4" Type="http://schemas.openxmlformats.org/officeDocument/2006/relationships/image" Target="../media/image208.jpeg"/></Relationships>
</file>

<file path=ppt/slides/_rels/slide41.xml.rels><?xml version="1.0" encoding="UTF-8" standalone="yes"?>
<Relationships xmlns="http://schemas.openxmlformats.org/package/2006/relationships"><Relationship Id="rId3" Type="http://schemas.openxmlformats.org/officeDocument/2006/relationships/image" Target="../media/image210.jpeg"/><Relationship Id="rId2" Type="http://schemas.openxmlformats.org/officeDocument/2006/relationships/image" Target="../media/image20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14.png"/><Relationship Id="rId2" Type="http://schemas.openxmlformats.org/officeDocument/2006/relationships/image" Target="../media/image213.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image" Target="../media/image221.jpeg"/><Relationship Id="rId3" Type="http://schemas.openxmlformats.org/officeDocument/2006/relationships/image" Target="../media/image216.png"/><Relationship Id="rId7" Type="http://schemas.openxmlformats.org/officeDocument/2006/relationships/image" Target="../media/image220.jpeg"/><Relationship Id="rId2" Type="http://schemas.openxmlformats.org/officeDocument/2006/relationships/image" Target="../media/image215.png"/><Relationship Id="rId1" Type="http://schemas.openxmlformats.org/officeDocument/2006/relationships/slideLayout" Target="../slideLayouts/slideLayout2.xml"/><Relationship Id="rId6" Type="http://schemas.openxmlformats.org/officeDocument/2006/relationships/image" Target="../media/image219.jpeg"/><Relationship Id="rId11" Type="http://schemas.openxmlformats.org/officeDocument/2006/relationships/image" Target="../media/image224.jpeg"/><Relationship Id="rId5" Type="http://schemas.openxmlformats.org/officeDocument/2006/relationships/image" Target="../media/image218.png"/><Relationship Id="rId10" Type="http://schemas.openxmlformats.org/officeDocument/2006/relationships/image" Target="../media/image223.jpeg"/><Relationship Id="rId4" Type="http://schemas.openxmlformats.org/officeDocument/2006/relationships/image" Target="../media/image217.png"/><Relationship Id="rId9" Type="http://schemas.openxmlformats.org/officeDocument/2006/relationships/image" Target="../media/image222.png"/></Relationships>
</file>

<file path=ppt/slides/_rels/slide4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image" Target="../media/image225.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0.xml"/><Relationship Id="rId16" Type="http://schemas.openxmlformats.org/officeDocument/2006/relationships/diagramColors" Target="../diagrams/colors3.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27.jpeg"/><Relationship Id="rId2" Type="http://schemas.openxmlformats.org/officeDocument/2006/relationships/image" Target="../media/image2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28.png"/><Relationship Id="rId4" Type="http://schemas.openxmlformats.org/officeDocument/2006/relationships/hyperlink" Target="https://www.youtube.com/watch?v=wnoAMC4voLI"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jpe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jpeg"/><Relationship Id="rId17" Type="http://schemas.openxmlformats.org/officeDocument/2006/relationships/image" Target="../media/image39.jpeg"/><Relationship Id="rId2" Type="http://schemas.openxmlformats.org/officeDocument/2006/relationships/notesSlide" Target="../notesSlides/notesSlide2.xml"/><Relationship Id="rId16"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png"/><Relationship Id="rId14" Type="http://schemas.openxmlformats.org/officeDocument/2006/relationships/image" Target="../media/image36.png"/></Relationships>
</file>

<file path=ppt/slides/_rels/slide5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chart" Target="../charts/chart3.xml"/></Relationships>
</file>

<file path=ppt/slides/_rels/slide51.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2.jpeg"/><Relationship Id="rId2" Type="http://schemas.openxmlformats.org/officeDocument/2006/relationships/image" Target="../media/image231.png"/><Relationship Id="rId1" Type="http://schemas.openxmlformats.org/officeDocument/2006/relationships/slideLayout" Target="../slideLayouts/slideLayout7.xml"/><Relationship Id="rId4" Type="http://schemas.openxmlformats.org/officeDocument/2006/relationships/image" Target="../media/image233.jpeg"/></Relationships>
</file>

<file path=ppt/slides/_rels/slide53.xml.rels><?xml version="1.0" encoding="UTF-8" standalone="yes"?>
<Relationships xmlns="http://schemas.openxmlformats.org/package/2006/relationships"><Relationship Id="rId2" Type="http://schemas.openxmlformats.org/officeDocument/2006/relationships/image" Target="../media/image234.jpe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235.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8" Type="http://schemas.openxmlformats.org/officeDocument/2006/relationships/image" Target="../media/image241.jpeg"/><Relationship Id="rId13" Type="http://schemas.openxmlformats.org/officeDocument/2006/relationships/image" Target="../media/image246.jpeg"/><Relationship Id="rId3" Type="http://schemas.openxmlformats.org/officeDocument/2006/relationships/image" Target="../media/image237.png"/><Relationship Id="rId7" Type="http://schemas.openxmlformats.org/officeDocument/2006/relationships/image" Target="../media/image240.jpeg"/><Relationship Id="rId12" Type="http://schemas.openxmlformats.org/officeDocument/2006/relationships/image" Target="../media/image245.png"/><Relationship Id="rId17" Type="http://schemas.openxmlformats.org/officeDocument/2006/relationships/image" Target="../media/image250.jpeg"/><Relationship Id="rId2" Type="http://schemas.openxmlformats.org/officeDocument/2006/relationships/image" Target="../media/image236.jpeg"/><Relationship Id="rId16" Type="http://schemas.openxmlformats.org/officeDocument/2006/relationships/image" Target="../media/image249.jpe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244.png"/><Relationship Id="rId5" Type="http://schemas.openxmlformats.org/officeDocument/2006/relationships/image" Target="../media/image239.png"/><Relationship Id="rId15" Type="http://schemas.openxmlformats.org/officeDocument/2006/relationships/image" Target="../media/image248.jpeg"/><Relationship Id="rId10" Type="http://schemas.openxmlformats.org/officeDocument/2006/relationships/image" Target="../media/image243.jpeg"/><Relationship Id="rId4" Type="http://schemas.openxmlformats.org/officeDocument/2006/relationships/image" Target="../media/image238.jpeg"/><Relationship Id="rId9" Type="http://schemas.openxmlformats.org/officeDocument/2006/relationships/image" Target="../media/image242.jpeg"/><Relationship Id="rId14" Type="http://schemas.openxmlformats.org/officeDocument/2006/relationships/image" Target="../media/image247.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28.png"/><Relationship Id="rId4" Type="http://schemas.openxmlformats.org/officeDocument/2006/relationships/hyperlink" Target="https://www.youtube.com/watch?v=wnoAMC4voLI"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252.png"/><Relationship Id="rId2" Type="http://schemas.openxmlformats.org/officeDocument/2006/relationships/image" Target="../media/image25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png"/></Relationships>
</file>

<file path=ppt/slides/_rels/slide60.xml.rels><?xml version="1.0" encoding="UTF-8" standalone="yes"?>
<Relationships xmlns="http://schemas.openxmlformats.org/package/2006/relationships"><Relationship Id="rId3" Type="http://schemas.openxmlformats.org/officeDocument/2006/relationships/image" Target="../media/image253.jpeg"/><Relationship Id="rId7" Type="http://schemas.openxmlformats.org/officeDocument/2006/relationships/image" Target="../media/image257.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56.jpeg"/><Relationship Id="rId5" Type="http://schemas.openxmlformats.org/officeDocument/2006/relationships/image" Target="../media/image255.png"/><Relationship Id="rId4" Type="http://schemas.openxmlformats.org/officeDocument/2006/relationships/image" Target="../media/image25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59.png"/><Relationship Id="rId2" Type="http://schemas.openxmlformats.org/officeDocument/2006/relationships/image" Target="../media/image258.jpeg"/><Relationship Id="rId1" Type="http://schemas.openxmlformats.org/officeDocument/2006/relationships/slideLayout" Target="../slideLayouts/slideLayout5.xml"/><Relationship Id="rId5" Type="http://schemas.openxmlformats.org/officeDocument/2006/relationships/image" Target="../media/image261.png"/><Relationship Id="rId4" Type="http://schemas.openxmlformats.org/officeDocument/2006/relationships/image" Target="../media/image260.png"/></Relationships>
</file>

<file path=ppt/slides/_rels/slide65.xml.rels><?xml version="1.0" encoding="UTF-8" standalone="yes"?>
<Relationships xmlns="http://schemas.openxmlformats.org/package/2006/relationships"><Relationship Id="rId3" Type="http://schemas.openxmlformats.org/officeDocument/2006/relationships/image" Target="../media/image263.png"/><Relationship Id="rId2" Type="http://schemas.openxmlformats.org/officeDocument/2006/relationships/image" Target="../media/image262.jpeg"/><Relationship Id="rId1" Type="http://schemas.openxmlformats.org/officeDocument/2006/relationships/slideLayout" Target="../slideLayouts/slideLayout2.xml"/><Relationship Id="rId5" Type="http://schemas.openxmlformats.org/officeDocument/2006/relationships/image" Target="../media/image265.png"/><Relationship Id="rId4" Type="http://schemas.openxmlformats.org/officeDocument/2006/relationships/image" Target="../media/image264.png"/></Relationships>
</file>

<file path=ppt/slides/_rels/slide66.xml.rels><?xml version="1.0" encoding="UTF-8" standalone="yes"?>
<Relationships xmlns="http://schemas.openxmlformats.org/package/2006/relationships"><Relationship Id="rId2" Type="http://schemas.openxmlformats.org/officeDocument/2006/relationships/hyperlink" Target="mailto:kelly.posner@nyspi.columbia.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12F95BA-D8FB-014C-AA87-06DED885D17C}"/>
              </a:ext>
            </a:extLst>
          </p:cNvPr>
          <p:cNvSpPr>
            <a:spLocks noGrp="1"/>
          </p:cNvSpPr>
          <p:nvPr>
            <p:ph type="subTitle" idx="1"/>
          </p:nvPr>
        </p:nvSpPr>
        <p:spPr>
          <a:xfrm>
            <a:off x="-445812" y="4888894"/>
            <a:ext cx="7316210" cy="2433139"/>
          </a:xfrm>
        </p:spPr>
        <p:txBody>
          <a:bodyPr>
            <a:noAutofit/>
          </a:bodyPr>
          <a:lstStyle/>
          <a:p>
            <a:pPr algn="l"/>
            <a:br>
              <a:rPr lang="en-US" sz="2000" i="1" dirty="0">
                <a:solidFill>
                  <a:schemeClr val="bg1"/>
                </a:solidFill>
              </a:rPr>
            </a:br>
            <a:endParaRPr lang="en-US" sz="1400" i="1" dirty="0">
              <a:solidFill>
                <a:schemeClr val="bg1"/>
              </a:solidFill>
            </a:endParaRPr>
          </a:p>
          <a:p>
            <a:pPr algn="l">
              <a:lnSpc>
                <a:spcPct val="100000"/>
              </a:lnSpc>
              <a:spcBef>
                <a:spcPts val="0"/>
              </a:spcBef>
            </a:pPr>
            <a:r>
              <a:rPr lang="en-US" sz="2000" b="1" dirty="0">
                <a:solidFill>
                  <a:schemeClr val="bg1"/>
                </a:solidFill>
              </a:rPr>
              <a:t>	Kelly Posner Gerstenhaber, PhD</a:t>
            </a:r>
          </a:p>
          <a:p>
            <a:pPr algn="l" fontAlgn="base">
              <a:spcBef>
                <a:spcPts val="600"/>
              </a:spcBef>
            </a:pPr>
            <a:r>
              <a:rPr lang="en-US" sz="1700" dirty="0">
                <a:solidFill>
                  <a:schemeClr val="bg1"/>
                </a:solidFill>
              </a:rPr>
              <a:t>	</a:t>
            </a:r>
            <a:r>
              <a:rPr lang="en-US" sz="1600" dirty="0">
                <a:solidFill>
                  <a:schemeClr val="bg1"/>
                </a:solidFill>
              </a:rPr>
              <a:t>Professor, </a:t>
            </a:r>
            <a:r>
              <a:rPr lang="en-US" sz="1600" i="1" dirty="0">
                <a:solidFill>
                  <a:schemeClr val="bg1"/>
                </a:solidFill>
              </a:rPr>
              <a:t>Columbia Psychiatry</a:t>
            </a:r>
            <a:endParaRPr lang="en-US" sz="1600" dirty="0">
              <a:solidFill>
                <a:schemeClr val="bg1"/>
              </a:solidFill>
            </a:endParaRPr>
          </a:p>
          <a:p>
            <a:pPr algn="l" fontAlgn="base">
              <a:spcBef>
                <a:spcPts val="0"/>
              </a:spcBef>
            </a:pPr>
            <a:r>
              <a:rPr lang="en-US" sz="1600" dirty="0">
                <a:solidFill>
                  <a:schemeClr val="bg1"/>
                </a:solidFill>
              </a:rPr>
              <a:t>	Founder and Director, </a:t>
            </a:r>
            <a:r>
              <a:rPr lang="en-US" sz="1600" i="1" dirty="0">
                <a:solidFill>
                  <a:schemeClr val="bg1"/>
                </a:solidFill>
              </a:rPr>
              <a:t>The Columbia Lighthouse Project</a:t>
            </a:r>
            <a:endParaRPr lang="en-US" sz="1600" dirty="0">
              <a:solidFill>
                <a:schemeClr val="bg1"/>
              </a:solidFill>
            </a:endParaRPr>
          </a:p>
          <a:p>
            <a:pPr algn="l" fontAlgn="base">
              <a:spcBef>
                <a:spcPts val="0"/>
              </a:spcBef>
            </a:pPr>
            <a:r>
              <a:rPr lang="en-US" sz="1600" dirty="0">
                <a:solidFill>
                  <a:schemeClr val="bg1"/>
                </a:solidFill>
              </a:rPr>
              <a:t>	Recipient, </a:t>
            </a:r>
            <a:r>
              <a:rPr lang="en-US" sz="1600" i="1" dirty="0">
                <a:solidFill>
                  <a:schemeClr val="bg1"/>
                </a:solidFill>
              </a:rPr>
              <a:t>Secretary of Defense Medal for Exceptional Public Service</a:t>
            </a:r>
            <a:endParaRPr lang="en-US" sz="1600" dirty="0">
              <a:solidFill>
                <a:schemeClr val="bg1"/>
              </a:solidFill>
            </a:endParaRPr>
          </a:p>
          <a:p>
            <a:pPr algn="l">
              <a:lnSpc>
                <a:spcPct val="100000"/>
              </a:lnSpc>
              <a:spcBef>
                <a:spcPts val="0"/>
              </a:spcBef>
            </a:pPr>
            <a:endParaRPr lang="en-US" sz="2000" i="1" dirty="0">
              <a:solidFill>
                <a:schemeClr val="bg1"/>
              </a:solidFill>
            </a:endParaRPr>
          </a:p>
        </p:txBody>
      </p:sp>
      <p:sp>
        <p:nvSpPr>
          <p:cNvPr id="7" name="Title 1">
            <a:extLst>
              <a:ext uri="{FF2B5EF4-FFF2-40B4-BE49-F238E27FC236}">
                <a16:creationId xmlns:a16="http://schemas.microsoft.com/office/drawing/2014/main" id="{E6818B99-1681-4CFA-8D83-A22BC1D6EEC1}"/>
              </a:ext>
            </a:extLst>
          </p:cNvPr>
          <p:cNvSpPr txBox="1">
            <a:spLocks/>
          </p:cNvSpPr>
          <p:nvPr/>
        </p:nvSpPr>
        <p:spPr>
          <a:xfrm>
            <a:off x="428609" y="4377734"/>
            <a:ext cx="5884056" cy="248026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2000" b="1" dirty="0">
              <a:solidFill>
                <a:schemeClr val="bg1"/>
              </a:solidFill>
            </a:endParaRPr>
          </a:p>
          <a:p>
            <a:pPr algn="l"/>
            <a:endParaRPr lang="en-US" sz="2000" b="1" dirty="0">
              <a:solidFill>
                <a:schemeClr val="bg1"/>
              </a:solidFill>
            </a:endParaRPr>
          </a:p>
          <a:p>
            <a:pPr algn="l"/>
            <a:endParaRPr lang="en-US" sz="2000" b="1" dirty="0">
              <a:solidFill>
                <a:schemeClr val="bg1"/>
              </a:solidFill>
            </a:endParaRPr>
          </a:p>
          <a:p>
            <a:pPr algn="l"/>
            <a:endParaRPr lang="en-US" sz="1800" dirty="0">
              <a:solidFill>
                <a:schemeClr val="bg1"/>
              </a:solidFill>
              <a:ea typeface="Times New Roman" panose="02020603050405020304" pitchFamily="18" charset="0"/>
            </a:endParaRPr>
          </a:p>
          <a:p>
            <a:pPr algn="l"/>
            <a:endParaRPr lang="en-US" sz="2400" b="1" dirty="0">
              <a:solidFill>
                <a:schemeClr val="bg1"/>
              </a:solidFill>
              <a:ea typeface="Times New Roman" panose="02020603050405020304" pitchFamily="18" charset="0"/>
            </a:endParaRPr>
          </a:p>
          <a:p>
            <a:pPr algn="l"/>
            <a:endParaRPr lang="en-US" sz="2400" b="1" dirty="0">
              <a:solidFill>
                <a:schemeClr val="bg1"/>
              </a:solidFill>
              <a:ea typeface="Times New Roman" panose="02020603050405020304" pitchFamily="18" charset="0"/>
            </a:endParaRPr>
          </a:p>
          <a:p>
            <a:pPr algn="l"/>
            <a:r>
              <a:rPr lang="en-US" sz="1300" b="1" i="1" dirty="0">
                <a:solidFill>
                  <a:schemeClr val="bg1"/>
                </a:solidFill>
                <a:effectLst/>
                <a:latin typeface="Calibri" panose="020F0502020204030204" pitchFamily="34" charset="0"/>
                <a:ea typeface="Calibri" panose="020F0502020204030204" pitchFamily="34" charset="0"/>
              </a:rPr>
              <a:t>March 12, 2024</a:t>
            </a:r>
          </a:p>
          <a:p>
            <a:pPr algn="l"/>
            <a:endParaRPr lang="en-US" sz="1300" b="1" i="1" dirty="0">
              <a:solidFill>
                <a:schemeClr val="bg1"/>
              </a:solidFill>
              <a:effectLst/>
              <a:latin typeface="Calibri" panose="020F0502020204030204" pitchFamily="34" charset="0"/>
              <a:ea typeface="Calibri" panose="020F0502020204030204" pitchFamily="34" charset="0"/>
            </a:endParaRPr>
          </a:p>
          <a:p>
            <a:pPr algn="l"/>
            <a:r>
              <a:rPr lang="en-US" sz="2800" b="1" dirty="0">
                <a:solidFill>
                  <a:schemeClr val="bg1"/>
                </a:solidFill>
                <a:effectLst/>
                <a:latin typeface="Calibri" panose="020F0502020204030204" pitchFamily="34" charset="0"/>
                <a:ea typeface="Calibri" panose="020F0502020204030204" pitchFamily="34" charset="0"/>
              </a:rPr>
              <a:t>Helping Save Lives with the Columbia Protocol: </a:t>
            </a:r>
          </a:p>
          <a:p>
            <a:pPr algn="l"/>
            <a:r>
              <a:rPr lang="en-US" sz="2000" dirty="0">
                <a:solidFill>
                  <a:schemeClr val="bg1"/>
                </a:solidFill>
                <a:effectLst/>
                <a:latin typeface="Calibri" panose="020F0502020204030204" pitchFamily="34" charset="0"/>
                <a:ea typeface="Calibri" panose="020F0502020204030204" pitchFamily="34" charset="0"/>
              </a:rPr>
              <a:t>A Vital Part of Health and Wellness for Healthcare Workers, Families and Communities Across States &amp; Nations; </a:t>
            </a:r>
            <a:r>
              <a:rPr lang="en-US" sz="2000" i="1" dirty="0">
                <a:solidFill>
                  <a:schemeClr val="bg1"/>
                </a:solidFill>
                <a:effectLst/>
                <a:latin typeface="Calibri" panose="020F0502020204030204" pitchFamily="34" charset="0"/>
                <a:ea typeface="Calibri" panose="020F0502020204030204" pitchFamily="34" charset="0"/>
              </a:rPr>
              <a:t>Reducing Suicide, Redirecting Scarce Resources &amp; Protecting Against Liability in Healthcare &amp; Beyond </a:t>
            </a:r>
            <a:endParaRPr lang="en-US" sz="2800" dirty="0">
              <a:solidFill>
                <a:schemeClr val="bg1"/>
              </a:solidFill>
              <a:ea typeface="Times New Roman" panose="02020603050405020304" pitchFamily="18" charset="0"/>
            </a:endParaRPr>
          </a:p>
          <a:p>
            <a:pPr algn="l"/>
            <a:endParaRPr lang="en-US" sz="2000" dirty="0">
              <a:solidFill>
                <a:schemeClr val="bg1"/>
              </a:solidFill>
              <a:ea typeface="Times New Roman" panose="02020603050405020304" pitchFamily="18" charset="0"/>
            </a:endParaRPr>
          </a:p>
          <a:p>
            <a:pPr algn="l"/>
            <a:endParaRPr lang="en-US" sz="2000" b="1" dirty="0">
              <a:solidFill>
                <a:schemeClr val="bg1"/>
              </a:solidFill>
            </a:endParaRPr>
          </a:p>
          <a:p>
            <a:pPr algn="l"/>
            <a:endParaRPr lang="en-US" sz="2000" b="1" dirty="0">
              <a:solidFill>
                <a:schemeClr val="bg1"/>
              </a:solidFill>
            </a:endParaRPr>
          </a:p>
          <a:p>
            <a:pPr algn="l"/>
            <a:endParaRPr lang="en-US" sz="2000" b="1" dirty="0">
              <a:solidFill>
                <a:schemeClr val="bg1"/>
              </a:solidFill>
            </a:endParaRPr>
          </a:p>
          <a:p>
            <a:pPr algn="l"/>
            <a:endParaRPr lang="en-US" sz="2000" b="1" dirty="0">
              <a:solidFill>
                <a:schemeClr val="bg1"/>
              </a:solidFill>
            </a:endParaRPr>
          </a:p>
          <a:p>
            <a:pPr algn="l"/>
            <a:endParaRPr lang="en-US" sz="1800" b="1" dirty="0">
              <a:solidFill>
                <a:schemeClr val="bg1"/>
              </a:solidFill>
            </a:endParaRPr>
          </a:p>
        </p:txBody>
      </p:sp>
      <p:cxnSp>
        <p:nvCxnSpPr>
          <p:cNvPr id="6" name="Straight Connector 5">
            <a:extLst>
              <a:ext uri="{FF2B5EF4-FFF2-40B4-BE49-F238E27FC236}">
                <a16:creationId xmlns:a16="http://schemas.microsoft.com/office/drawing/2014/main" id="{C92F6974-D89F-4938-8E2B-22D711565B1B}"/>
              </a:ext>
            </a:extLst>
          </p:cNvPr>
          <p:cNvCxnSpPr>
            <a:cxnSpLocks/>
          </p:cNvCxnSpPr>
          <p:nvPr/>
        </p:nvCxnSpPr>
        <p:spPr>
          <a:xfrm>
            <a:off x="545051" y="5388846"/>
            <a:ext cx="3689251" cy="0"/>
          </a:xfrm>
          <a:prstGeom prst="line">
            <a:avLst/>
          </a:prstGeom>
          <a:ln w="19050">
            <a:solidFill>
              <a:srgbClr val="0194D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DE202D3-D89D-30F7-99BC-B60E743BF2B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989287" y="1795750"/>
            <a:ext cx="1511062" cy="1955492"/>
          </a:xfrm>
          <a:prstGeom prst="rect">
            <a:avLst/>
          </a:prstGeom>
        </p:spPr>
      </p:pic>
      <p:pic>
        <p:nvPicPr>
          <p:cNvPr id="9" name="Picture 8">
            <a:extLst>
              <a:ext uri="{FF2B5EF4-FFF2-40B4-BE49-F238E27FC236}">
                <a16:creationId xmlns:a16="http://schemas.microsoft.com/office/drawing/2014/main" id="{452B16CC-3B33-DCFF-C4E8-DAA7A1466C3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989288" y="4078862"/>
            <a:ext cx="1511062" cy="1955492"/>
          </a:xfrm>
          <a:prstGeom prst="rect">
            <a:avLst/>
          </a:prstGeom>
        </p:spPr>
      </p:pic>
      <p:pic>
        <p:nvPicPr>
          <p:cNvPr id="2" name="Picture 2">
            <a:extLst>
              <a:ext uri="{FF2B5EF4-FFF2-40B4-BE49-F238E27FC236}">
                <a16:creationId xmlns:a16="http://schemas.microsoft.com/office/drawing/2014/main" id="{F55BD982-7749-F399-6522-E61934B0107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0369" y="-11302"/>
            <a:ext cx="4130445" cy="2472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5" name="Picture 2">
            <a:extLst>
              <a:ext uri="{FF2B5EF4-FFF2-40B4-BE49-F238E27FC236}">
                <a16:creationId xmlns:a16="http://schemas.microsoft.com/office/drawing/2014/main" id="{06AA6E6E-77EB-416B-B2F1-E84F67F22B5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rot="-2460000">
            <a:off x="2276270" y="1587696"/>
            <a:ext cx="517670" cy="793219"/>
          </a:xfrm>
          <a:prstGeom prst="rect">
            <a:avLst/>
          </a:prstGeom>
          <a:ln w="38100" cap="sq">
            <a:noFill/>
            <a:prstDash val="solid"/>
            <a:miter lim="800000"/>
          </a:ln>
          <a:effectLst>
            <a:outerShdw blurRad="50800" dist="38100" dir="2700000" algn="tl" rotWithShape="0">
              <a:srgbClr val="000000">
                <a:alpha val="43000"/>
              </a:srgbClr>
            </a:outerShdw>
          </a:effectLst>
          <a:scene3d>
            <a:camera prst="orthographicFront">
              <a:rot lat="0" lon="2400000" rev="120000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673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CF020-0501-86D5-9D53-66E6B47F5577}"/>
              </a:ext>
            </a:extLst>
          </p:cNvPr>
          <p:cNvSpPr>
            <a:spLocks noGrp="1"/>
          </p:cNvSpPr>
          <p:nvPr>
            <p:ph type="title"/>
          </p:nvPr>
        </p:nvSpPr>
        <p:spPr>
          <a:xfrm>
            <a:off x="418924" y="951902"/>
            <a:ext cx="7886700" cy="1170513"/>
          </a:xfrm>
        </p:spPr>
        <p:txBody>
          <a:bodyPr>
            <a:noAutofit/>
          </a:bodyPr>
          <a:lstStyle/>
          <a:p>
            <a:br>
              <a:rPr lang="en-US" sz="2200" b="1" i="0" dirty="0">
                <a:solidFill>
                  <a:srgbClr val="303235"/>
                </a:solidFill>
                <a:effectLst/>
                <a:latin typeface="Alegreya Sans"/>
              </a:rPr>
            </a:br>
            <a:br>
              <a:rPr lang="en-US" sz="2200" b="1" i="0" dirty="0">
                <a:solidFill>
                  <a:srgbClr val="303235"/>
                </a:solidFill>
                <a:effectLst/>
                <a:latin typeface="Alegreya Sans"/>
              </a:rPr>
            </a:br>
            <a:br>
              <a:rPr lang="en-US" sz="2200" b="1" i="0" dirty="0">
                <a:solidFill>
                  <a:srgbClr val="303235"/>
                </a:solidFill>
                <a:effectLst/>
                <a:latin typeface="Alegreya Sans"/>
              </a:rPr>
            </a:br>
            <a:r>
              <a:rPr lang="en-US" sz="2400" b="1" i="0" dirty="0">
                <a:solidFill>
                  <a:srgbClr val="000000"/>
                </a:solidFill>
                <a:effectLst/>
                <a:latin typeface="Times" pitchFamily="2" charset="0"/>
              </a:rPr>
              <a:t>The Critical Importance of Screening at Least 6 and Up</a:t>
            </a:r>
            <a:br>
              <a:rPr lang="en-US" sz="2400" b="1" i="0" dirty="0">
                <a:solidFill>
                  <a:srgbClr val="000000"/>
                </a:solidFill>
                <a:effectLst/>
                <a:latin typeface="Times" pitchFamily="2" charset="0"/>
              </a:rPr>
            </a:br>
            <a:r>
              <a:rPr lang="en-US" sz="2400" b="1" i="0" dirty="0">
                <a:solidFill>
                  <a:srgbClr val="000000"/>
                </a:solidFill>
                <a:effectLst/>
                <a:highlight>
                  <a:srgbClr val="FFFF00"/>
                </a:highlight>
                <a:latin typeface="Times" pitchFamily="2" charset="0"/>
              </a:rPr>
              <a:t>6-12 Same Odds of Being Identified as High-Risk as 13-17!; Screening Did Not Increase ER LOS</a:t>
            </a:r>
            <a:br>
              <a:rPr lang="en-US" sz="2200" b="1" i="0" dirty="0">
                <a:solidFill>
                  <a:srgbClr val="303235"/>
                </a:solidFill>
                <a:effectLst/>
                <a:latin typeface="Alegreya Sans"/>
              </a:rPr>
            </a:br>
            <a:br>
              <a:rPr lang="en-US" sz="2200" b="1" i="0" dirty="0">
                <a:solidFill>
                  <a:srgbClr val="303235"/>
                </a:solidFill>
                <a:effectLst/>
                <a:latin typeface="Alegreya Sans"/>
              </a:rPr>
            </a:br>
            <a:r>
              <a:rPr lang="en-US" sz="2200" b="1" i="0" dirty="0">
                <a:solidFill>
                  <a:srgbClr val="303235"/>
                </a:solidFill>
                <a:effectLst/>
                <a:latin typeface="Alegreya Sans"/>
              </a:rPr>
              <a:t>Improving Youth Suicide Risk Screening and Assessment in a Pediatric Hospital Setting by Using The Joint Commission Guidelines </a:t>
            </a:r>
            <a:r>
              <a:rPr lang="en-US" sz="1000" b="0" i="0" dirty="0">
                <a:solidFill>
                  <a:srgbClr val="000000"/>
                </a:solidFill>
                <a:effectLst/>
                <a:latin typeface="Times" pitchFamily="2" charset="0"/>
              </a:rPr>
              <a:t>(Latif et al 2020) </a:t>
            </a:r>
            <a:br>
              <a:rPr lang="en-US" sz="1000" b="0" i="0" dirty="0">
                <a:solidFill>
                  <a:srgbClr val="000000"/>
                </a:solidFill>
                <a:effectLst/>
                <a:latin typeface="Times" pitchFamily="2" charset="0"/>
              </a:rPr>
            </a:br>
            <a:br>
              <a:rPr lang="en-US" sz="2400" b="1" i="0" dirty="0">
                <a:solidFill>
                  <a:srgbClr val="303235"/>
                </a:solidFill>
                <a:effectLst/>
                <a:latin typeface="Alegreya Sans"/>
              </a:rPr>
            </a:br>
            <a:endParaRPr lang="en-US" sz="2400" dirty="0"/>
          </a:p>
        </p:txBody>
      </p:sp>
      <p:sp>
        <p:nvSpPr>
          <p:cNvPr id="3" name="Content Placeholder 2">
            <a:extLst>
              <a:ext uri="{FF2B5EF4-FFF2-40B4-BE49-F238E27FC236}">
                <a16:creationId xmlns:a16="http://schemas.microsoft.com/office/drawing/2014/main" id="{BF905DC0-D005-B430-5859-F9C58FBA32EF}"/>
              </a:ext>
            </a:extLst>
          </p:cNvPr>
          <p:cNvSpPr>
            <a:spLocks noGrp="1"/>
          </p:cNvSpPr>
          <p:nvPr>
            <p:ph idx="1"/>
          </p:nvPr>
        </p:nvSpPr>
        <p:spPr>
          <a:xfrm>
            <a:off x="560295" y="2876765"/>
            <a:ext cx="7745329" cy="4351338"/>
          </a:xfrm>
        </p:spPr>
        <p:txBody>
          <a:bodyPr>
            <a:normAutofit/>
          </a:bodyPr>
          <a:lstStyle/>
          <a:p>
            <a:pPr marL="0" indent="0" algn="l">
              <a:buNone/>
            </a:pPr>
            <a:endParaRPr lang="en-US" sz="1800" b="0" i="0" dirty="0">
              <a:solidFill>
                <a:srgbClr val="000000"/>
              </a:solidFill>
              <a:effectLst/>
              <a:latin typeface="Times" pitchFamily="2" charset="0"/>
            </a:endParaRPr>
          </a:p>
          <a:p>
            <a:pPr marL="0" indent="0" algn="l">
              <a:buNone/>
            </a:pPr>
            <a:endParaRPr lang="en-US" sz="1800" b="1" i="0" dirty="0">
              <a:solidFill>
                <a:srgbClr val="000000"/>
              </a:solidFill>
              <a:effectLst/>
              <a:latin typeface="Times" pitchFamily="2" charset="0"/>
            </a:endParaRPr>
          </a:p>
          <a:p>
            <a:pPr marL="0" indent="0" algn="l">
              <a:buNone/>
            </a:pPr>
            <a:r>
              <a:rPr lang="en-US" sz="1800" b="1" i="0" dirty="0">
                <a:solidFill>
                  <a:srgbClr val="000000"/>
                </a:solidFill>
                <a:effectLst/>
                <a:latin typeface="Times" pitchFamily="2" charset="0"/>
              </a:rPr>
              <a:t>Setting 		% High Risk Patients</a:t>
            </a:r>
          </a:p>
          <a:p>
            <a:pPr marL="0" indent="0" algn="l">
              <a:buNone/>
            </a:pPr>
            <a:r>
              <a:rPr lang="en-US" sz="1800" b="1" i="0" dirty="0">
                <a:solidFill>
                  <a:srgbClr val="000000"/>
                </a:solidFill>
                <a:effectLst/>
                <a:latin typeface="Times" pitchFamily="2" charset="0"/>
              </a:rPr>
              <a:t>OPC Age 6-12 	</a:t>
            </a:r>
            <a:r>
              <a:rPr lang="en-US" sz="1800" b="1" i="0" dirty="0">
                <a:solidFill>
                  <a:srgbClr val="000000"/>
                </a:solidFill>
                <a:effectLst/>
                <a:highlight>
                  <a:srgbClr val="FFFF00"/>
                </a:highlight>
                <a:latin typeface="Times" pitchFamily="2" charset="0"/>
              </a:rPr>
              <a:t>3.6%</a:t>
            </a:r>
          </a:p>
          <a:p>
            <a:pPr marL="0" indent="0" algn="l">
              <a:buNone/>
            </a:pPr>
            <a:r>
              <a:rPr lang="en-US" sz="3200" b="1" i="1" dirty="0">
                <a:solidFill>
                  <a:srgbClr val="000000"/>
                </a:solidFill>
                <a:effectLst/>
                <a:latin typeface="Times" pitchFamily="2" charset="0"/>
              </a:rPr>
              <a:t>Importantly, it also showed that children ages 6-12 had similar probability of being identified as high risk according to the C-SSRS screener as adolescents ages 13-17.</a:t>
            </a:r>
          </a:p>
        </p:txBody>
      </p:sp>
      <p:sp>
        <p:nvSpPr>
          <p:cNvPr id="4" name="Slide Number Placeholder 3">
            <a:extLst>
              <a:ext uri="{FF2B5EF4-FFF2-40B4-BE49-F238E27FC236}">
                <a16:creationId xmlns:a16="http://schemas.microsoft.com/office/drawing/2014/main" id="{5AB515C2-4582-D4E6-5D12-50520816E5EF}"/>
              </a:ext>
            </a:extLst>
          </p:cNvPr>
          <p:cNvSpPr>
            <a:spLocks noGrp="1"/>
          </p:cNvSpPr>
          <p:nvPr>
            <p:ph type="sldNum" sz="quarter" idx="4"/>
          </p:nvPr>
        </p:nvSpPr>
        <p:spPr>
          <a:xfrm>
            <a:off x="7053374" y="647331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CD12D91-5F71-FE4F-A594-B9667DC21877}" type="slidenum">
              <a:rPr lang="en-US" smtClean="0"/>
              <a:pPr/>
              <a:t>10</a:t>
            </a:fld>
            <a:endParaRPr lang="en-US" dirty="0"/>
          </a:p>
        </p:txBody>
      </p:sp>
    </p:spTree>
    <p:extLst>
      <p:ext uri="{BB962C8B-B14F-4D97-AF65-F5344CB8AC3E}">
        <p14:creationId xmlns:p14="http://schemas.microsoft.com/office/powerpoint/2010/main" val="844316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60C4AD-9B20-EEDE-0A99-29EA39F56D3B}"/>
              </a:ext>
            </a:extLst>
          </p:cNvPr>
          <p:cNvSpPr txBox="1"/>
          <p:nvPr/>
        </p:nvSpPr>
        <p:spPr>
          <a:xfrm>
            <a:off x="0" y="-20949"/>
            <a:ext cx="9144000" cy="769441"/>
          </a:xfrm>
          <a:prstGeom prst="rect">
            <a:avLst/>
          </a:prstGeom>
          <a:solidFill>
            <a:srgbClr val="FFFF00"/>
          </a:solidFill>
          <a:ln>
            <a:solidFill>
              <a:schemeClr val="tx1"/>
            </a:solidFill>
          </a:ln>
        </p:spPr>
        <p:txBody>
          <a:bodyPr wrap="square" rtlCol="0">
            <a:spAutoFit/>
          </a:bodyPr>
          <a:lstStyle/>
          <a:p>
            <a:r>
              <a:rPr lang="en-US" sz="2200" b="1" u="sng" dirty="0"/>
              <a:t>1-Have you wished you were dead or wished you could go to sleep and not wake up?</a:t>
            </a:r>
          </a:p>
        </p:txBody>
      </p:sp>
      <p:sp>
        <p:nvSpPr>
          <p:cNvPr id="5" name="TextBox 4">
            <a:extLst>
              <a:ext uri="{FF2B5EF4-FFF2-40B4-BE49-F238E27FC236}">
                <a16:creationId xmlns:a16="http://schemas.microsoft.com/office/drawing/2014/main" id="{AEC61E1B-8300-5B35-6895-05820D5AF7BB}"/>
              </a:ext>
            </a:extLst>
          </p:cNvPr>
          <p:cNvSpPr txBox="1"/>
          <p:nvPr/>
        </p:nvSpPr>
        <p:spPr>
          <a:xfrm>
            <a:off x="0" y="752502"/>
            <a:ext cx="9144000" cy="430887"/>
          </a:xfrm>
          <a:prstGeom prst="rect">
            <a:avLst/>
          </a:prstGeom>
          <a:solidFill>
            <a:srgbClr val="FFFF00"/>
          </a:solidFill>
          <a:ln>
            <a:solidFill>
              <a:schemeClr val="tx1"/>
            </a:solidFill>
          </a:ln>
        </p:spPr>
        <p:txBody>
          <a:bodyPr wrap="square" rtlCol="0">
            <a:spAutoFit/>
          </a:bodyPr>
          <a:lstStyle/>
          <a:p>
            <a:r>
              <a:rPr lang="en-US" sz="2200" b="1" u="sng" dirty="0"/>
              <a:t>2-Have you actually had any thoughts of killing yourself?</a:t>
            </a:r>
          </a:p>
        </p:txBody>
      </p:sp>
      <p:sp>
        <p:nvSpPr>
          <p:cNvPr id="6" name="TextBox 5">
            <a:extLst>
              <a:ext uri="{FF2B5EF4-FFF2-40B4-BE49-F238E27FC236}">
                <a16:creationId xmlns:a16="http://schemas.microsoft.com/office/drawing/2014/main" id="{09E622F7-C463-267E-DAC1-3CBB7401328D}"/>
              </a:ext>
            </a:extLst>
          </p:cNvPr>
          <p:cNvSpPr txBox="1"/>
          <p:nvPr/>
        </p:nvSpPr>
        <p:spPr>
          <a:xfrm>
            <a:off x="-1" y="1578665"/>
            <a:ext cx="9143999" cy="954107"/>
          </a:xfrm>
          <a:prstGeom prst="rect">
            <a:avLst/>
          </a:prstGeom>
          <a:solidFill>
            <a:srgbClr val="FFC000"/>
          </a:solidFill>
          <a:ln>
            <a:solidFill>
              <a:schemeClr val="tx1"/>
            </a:solidFill>
          </a:ln>
        </p:spPr>
        <p:txBody>
          <a:bodyPr wrap="square" rtlCol="0">
            <a:spAutoFit/>
          </a:bodyPr>
          <a:lstStyle/>
          <a:p>
            <a:r>
              <a:rPr lang="en-US" sz="2200" b="1" u="sng" dirty="0"/>
              <a:t>3-Have you been thinking about how you might do this?</a:t>
            </a:r>
            <a:r>
              <a:rPr lang="en-US" sz="2200" b="1" dirty="0"/>
              <a:t> </a:t>
            </a:r>
            <a:r>
              <a:rPr lang="en-US" sz="1700" i="1" dirty="0"/>
              <a:t>E.g. “I thought about taking an overdose but I never made a specific plan as to when, where, or how I would actually do it … and I would never go through with it.”</a:t>
            </a:r>
          </a:p>
        </p:txBody>
      </p:sp>
      <p:sp>
        <p:nvSpPr>
          <p:cNvPr id="8" name="TextBox 7">
            <a:extLst>
              <a:ext uri="{FF2B5EF4-FFF2-40B4-BE49-F238E27FC236}">
                <a16:creationId xmlns:a16="http://schemas.microsoft.com/office/drawing/2014/main" id="{EACFA077-AFB7-6214-C773-4C50AF23640C}"/>
              </a:ext>
            </a:extLst>
          </p:cNvPr>
          <p:cNvSpPr txBox="1"/>
          <p:nvPr/>
        </p:nvSpPr>
        <p:spPr>
          <a:xfrm>
            <a:off x="-11058" y="2548694"/>
            <a:ext cx="9143999" cy="692497"/>
          </a:xfrm>
          <a:prstGeom prst="rect">
            <a:avLst/>
          </a:prstGeom>
          <a:solidFill>
            <a:srgbClr val="FF0000"/>
          </a:solidFill>
          <a:ln>
            <a:solidFill>
              <a:schemeClr val="tx1"/>
            </a:solidFill>
          </a:ln>
        </p:spPr>
        <p:txBody>
          <a:bodyPr wrap="square" rtlCol="0">
            <a:spAutoFit/>
          </a:bodyPr>
          <a:lstStyle/>
          <a:p>
            <a:r>
              <a:rPr lang="en-US" sz="2200" b="1" u="sng" dirty="0">
                <a:solidFill>
                  <a:schemeClr val="bg1"/>
                </a:solidFill>
              </a:rPr>
              <a:t>4-Have you had these thoughts and had some intention of acting on them? </a:t>
            </a:r>
            <a:r>
              <a:rPr lang="en-US" sz="1700" i="1" dirty="0">
                <a:solidFill>
                  <a:schemeClr val="bg1"/>
                </a:solidFill>
              </a:rPr>
              <a:t>As opposed to “I have the thoughts but I definitely will not do anything about them.”</a:t>
            </a:r>
          </a:p>
        </p:txBody>
      </p:sp>
      <p:sp>
        <p:nvSpPr>
          <p:cNvPr id="9" name="TextBox 8">
            <a:extLst>
              <a:ext uri="{FF2B5EF4-FFF2-40B4-BE49-F238E27FC236}">
                <a16:creationId xmlns:a16="http://schemas.microsoft.com/office/drawing/2014/main" id="{70F8F875-62AE-2C7A-8AB0-64C49BBD5E41}"/>
              </a:ext>
            </a:extLst>
          </p:cNvPr>
          <p:cNvSpPr txBox="1"/>
          <p:nvPr/>
        </p:nvSpPr>
        <p:spPr>
          <a:xfrm>
            <a:off x="-11058" y="3259077"/>
            <a:ext cx="9132941" cy="769441"/>
          </a:xfrm>
          <a:prstGeom prst="rect">
            <a:avLst/>
          </a:prstGeom>
          <a:solidFill>
            <a:srgbClr val="FF0000"/>
          </a:solidFill>
          <a:ln>
            <a:solidFill>
              <a:schemeClr val="tx1"/>
            </a:solidFill>
          </a:ln>
        </p:spPr>
        <p:txBody>
          <a:bodyPr wrap="square" rtlCol="0">
            <a:spAutoFit/>
          </a:bodyPr>
          <a:lstStyle/>
          <a:p>
            <a:r>
              <a:rPr lang="en-US" sz="2200" b="1" u="sng" dirty="0">
                <a:solidFill>
                  <a:schemeClr val="bg1"/>
                </a:solidFill>
              </a:rPr>
              <a:t>5-Have you started to work out or worked out the details of how to kill yourself? Do you intend to carry out this plan?</a:t>
            </a:r>
          </a:p>
        </p:txBody>
      </p:sp>
      <p:sp>
        <p:nvSpPr>
          <p:cNvPr id="10" name="TextBox 9">
            <a:extLst>
              <a:ext uri="{FF2B5EF4-FFF2-40B4-BE49-F238E27FC236}">
                <a16:creationId xmlns:a16="http://schemas.microsoft.com/office/drawing/2014/main" id="{D7167A50-8C30-D6F4-EBD5-6787C65D4672}"/>
              </a:ext>
            </a:extLst>
          </p:cNvPr>
          <p:cNvSpPr txBox="1"/>
          <p:nvPr/>
        </p:nvSpPr>
        <p:spPr>
          <a:xfrm>
            <a:off x="-11057" y="4035731"/>
            <a:ext cx="9155058" cy="1554272"/>
          </a:xfrm>
          <a:prstGeom prst="rect">
            <a:avLst/>
          </a:prstGeom>
          <a:solidFill>
            <a:srgbClr val="FFC000"/>
          </a:solidFill>
          <a:ln>
            <a:solidFill>
              <a:schemeClr val="tx1"/>
            </a:solidFill>
          </a:ln>
        </p:spPr>
        <p:txBody>
          <a:bodyPr wrap="square" rtlCol="0">
            <a:spAutoFit/>
          </a:bodyPr>
          <a:lstStyle/>
          <a:p>
            <a:r>
              <a:rPr lang="en-US" sz="2200" b="1" u="sng" dirty="0"/>
              <a:t>6-Have you ever done anything, started to do anything, or prepared to do anything to end your life? </a:t>
            </a:r>
            <a:r>
              <a:rPr lang="en-US" sz="1600" i="1" dirty="0"/>
              <a:t>Examples: Took pills, tried to shoot yourself, cut yourself, tried to hang yourself, took out pills but didn’t swallow any, held a gun but changed your mind or it was grabbed from your hand, went to the roof but didn’t jump, collected pills, obtained a gun, gave away valuables, wrote a will or suicide note, etc.</a:t>
            </a:r>
          </a:p>
        </p:txBody>
      </p:sp>
      <p:sp>
        <p:nvSpPr>
          <p:cNvPr id="17" name="TextBox 16">
            <a:extLst>
              <a:ext uri="{FF2B5EF4-FFF2-40B4-BE49-F238E27FC236}">
                <a16:creationId xmlns:a16="http://schemas.microsoft.com/office/drawing/2014/main" id="{CDAB4284-F0D2-63FD-7903-8E1A193BE33B}"/>
              </a:ext>
            </a:extLst>
          </p:cNvPr>
          <p:cNvSpPr txBox="1"/>
          <p:nvPr/>
        </p:nvSpPr>
        <p:spPr>
          <a:xfrm>
            <a:off x="-1" y="1191517"/>
            <a:ext cx="6985261" cy="369332"/>
          </a:xfrm>
          <a:prstGeom prst="rect">
            <a:avLst/>
          </a:prstGeom>
          <a:solidFill>
            <a:srgbClr val="FFFF00"/>
          </a:solidFill>
          <a:ln>
            <a:solidFill>
              <a:schemeClr val="tx1"/>
            </a:solidFill>
          </a:ln>
        </p:spPr>
        <p:txBody>
          <a:bodyPr wrap="square" rtlCol="0">
            <a:spAutoFit/>
          </a:bodyPr>
          <a:lstStyle/>
          <a:p>
            <a:r>
              <a:rPr lang="en-US" b="1" i="1" dirty="0"/>
              <a:t>If yes to 2, ask 3, 4, 5, and 6.</a:t>
            </a:r>
          </a:p>
        </p:txBody>
      </p:sp>
      <p:sp>
        <p:nvSpPr>
          <p:cNvPr id="2" name="TextBox 1">
            <a:extLst>
              <a:ext uri="{FF2B5EF4-FFF2-40B4-BE49-F238E27FC236}">
                <a16:creationId xmlns:a16="http://schemas.microsoft.com/office/drawing/2014/main" id="{33DF941B-D5FC-F518-2A81-4DF7ACC03732}"/>
              </a:ext>
            </a:extLst>
          </p:cNvPr>
          <p:cNvSpPr txBox="1"/>
          <p:nvPr/>
        </p:nvSpPr>
        <p:spPr>
          <a:xfrm>
            <a:off x="4349144" y="201657"/>
            <a:ext cx="4805917" cy="3046988"/>
          </a:xfrm>
          <a:prstGeom prst="rect">
            <a:avLst/>
          </a:prstGeom>
          <a:solidFill>
            <a:schemeClr val="bg1"/>
          </a:solidFill>
        </p:spPr>
        <p:txBody>
          <a:bodyPr wrap="square" rtlCol="0">
            <a:spAutoFit/>
          </a:bodyPr>
          <a:lstStyle/>
          <a:p>
            <a:r>
              <a:rPr lang="en-US" sz="2400" i="1" dirty="0">
                <a:solidFill>
                  <a:srgbClr val="000000"/>
                </a:solidFill>
                <a:effectLst/>
                <a:latin typeface="Arial" panose="020B0604020202020204" pitchFamily="34" charset="0"/>
                <a:ea typeface="Times New Roman" panose="02020603050405020304" pitchFamily="18" charset="0"/>
              </a:rPr>
              <a:t>“Most people in my agency view METHOD and PLAN as the same thing since clients are impulsive, they don't have a specific day and time. This interpretation makes every client with a METHOD as a high risk client. How can this error be alleviated?”</a:t>
            </a:r>
            <a:endParaRPr lang="en-US" sz="2400" i="1" dirty="0"/>
          </a:p>
        </p:txBody>
      </p:sp>
      <p:grpSp>
        <p:nvGrpSpPr>
          <p:cNvPr id="14" name="Group 13">
            <a:extLst>
              <a:ext uri="{FF2B5EF4-FFF2-40B4-BE49-F238E27FC236}">
                <a16:creationId xmlns:a16="http://schemas.microsoft.com/office/drawing/2014/main" id="{DE902027-68B5-B8F4-20F3-C8C477249E0F}"/>
              </a:ext>
            </a:extLst>
          </p:cNvPr>
          <p:cNvGrpSpPr/>
          <p:nvPr/>
        </p:nvGrpSpPr>
        <p:grpSpPr>
          <a:xfrm>
            <a:off x="-1" y="4028518"/>
            <a:ext cx="3866999" cy="2283868"/>
            <a:chOff x="306121" y="4366967"/>
            <a:chExt cx="3866999" cy="2283868"/>
          </a:xfrm>
        </p:grpSpPr>
        <p:pic>
          <p:nvPicPr>
            <p:cNvPr id="15" name="Picture 14">
              <a:extLst>
                <a:ext uri="{FF2B5EF4-FFF2-40B4-BE49-F238E27FC236}">
                  <a16:creationId xmlns:a16="http://schemas.microsoft.com/office/drawing/2014/main" id="{65876735-CE4B-FD06-1CD3-E9DE9327EC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6121" y="4366967"/>
              <a:ext cx="3610213" cy="2283868"/>
            </a:xfrm>
            <a:prstGeom prst="rect">
              <a:avLst/>
            </a:prstGeom>
          </p:spPr>
        </p:pic>
        <p:sp>
          <p:nvSpPr>
            <p:cNvPr id="16" name="Rectangle 15">
              <a:extLst>
                <a:ext uri="{FF2B5EF4-FFF2-40B4-BE49-F238E27FC236}">
                  <a16:creationId xmlns:a16="http://schemas.microsoft.com/office/drawing/2014/main" id="{85886D89-F8DB-973B-304F-33F09BE51F9D}"/>
                </a:ext>
              </a:extLst>
            </p:cNvPr>
            <p:cNvSpPr/>
            <p:nvPr/>
          </p:nvSpPr>
          <p:spPr>
            <a:xfrm>
              <a:off x="2419659" y="5722492"/>
              <a:ext cx="1697332" cy="1989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FC9D89-EEE9-9945-1692-96B67D6AE48E}"/>
                </a:ext>
              </a:extLst>
            </p:cNvPr>
            <p:cNvSpPr txBox="1"/>
            <p:nvPr/>
          </p:nvSpPr>
          <p:spPr>
            <a:xfrm>
              <a:off x="3751210" y="5637290"/>
              <a:ext cx="421910" cy="369332"/>
            </a:xfrm>
            <a:prstGeom prst="rect">
              <a:avLst/>
            </a:prstGeom>
            <a:noFill/>
          </p:spPr>
          <p:txBody>
            <a:bodyPr wrap="none" rtlCol="0">
              <a:spAutoFit/>
            </a:bodyPr>
            <a:lstStyle/>
            <a:p>
              <a:r>
                <a:rPr lang="en-US" dirty="0"/>
                <a:t>4X</a:t>
              </a:r>
            </a:p>
          </p:txBody>
        </p:sp>
      </p:grpSp>
      <p:sp>
        <p:nvSpPr>
          <p:cNvPr id="11" name="TextBox 10">
            <a:extLst>
              <a:ext uri="{FF2B5EF4-FFF2-40B4-BE49-F238E27FC236}">
                <a16:creationId xmlns:a16="http://schemas.microsoft.com/office/drawing/2014/main" id="{A7236DEB-BEC1-3579-92B9-E488E7331270}"/>
              </a:ext>
            </a:extLst>
          </p:cNvPr>
          <p:cNvSpPr txBox="1"/>
          <p:nvPr/>
        </p:nvSpPr>
        <p:spPr>
          <a:xfrm>
            <a:off x="0" y="5600435"/>
            <a:ext cx="6985261" cy="369332"/>
          </a:xfrm>
          <a:prstGeom prst="rect">
            <a:avLst/>
          </a:prstGeom>
          <a:solidFill>
            <a:srgbClr val="FFC000"/>
          </a:solidFill>
          <a:ln>
            <a:solidFill>
              <a:schemeClr val="tx1"/>
            </a:solidFill>
          </a:ln>
        </p:spPr>
        <p:txBody>
          <a:bodyPr wrap="square" rtlCol="0">
            <a:spAutoFit/>
          </a:bodyPr>
          <a:lstStyle/>
          <a:p>
            <a:r>
              <a:rPr lang="en-US" b="1" i="1" dirty="0"/>
              <a:t>If yes: </a:t>
            </a:r>
            <a:r>
              <a:rPr lang="en-US" sz="1800" b="1" u="sng" dirty="0"/>
              <a:t>How many times in your life did this happen?</a:t>
            </a:r>
          </a:p>
        </p:txBody>
      </p:sp>
      <p:sp>
        <p:nvSpPr>
          <p:cNvPr id="12" name="TextBox 11">
            <a:extLst>
              <a:ext uri="{FF2B5EF4-FFF2-40B4-BE49-F238E27FC236}">
                <a16:creationId xmlns:a16="http://schemas.microsoft.com/office/drawing/2014/main" id="{201F644D-1CB4-4B07-BD21-B58E349B5AFE}"/>
              </a:ext>
            </a:extLst>
          </p:cNvPr>
          <p:cNvSpPr txBox="1"/>
          <p:nvPr/>
        </p:nvSpPr>
        <p:spPr>
          <a:xfrm>
            <a:off x="0" y="5980199"/>
            <a:ext cx="6985261" cy="369332"/>
          </a:xfrm>
          <a:prstGeom prst="rect">
            <a:avLst/>
          </a:prstGeom>
          <a:solidFill>
            <a:srgbClr val="FF0000"/>
          </a:solidFill>
          <a:ln>
            <a:solidFill>
              <a:schemeClr val="tx1"/>
            </a:solidFill>
          </a:ln>
        </p:spPr>
        <p:txBody>
          <a:bodyPr wrap="square" rtlCol="0">
            <a:spAutoFit/>
          </a:bodyPr>
          <a:lstStyle/>
          <a:p>
            <a:r>
              <a:rPr lang="en-US" b="1" i="1" dirty="0">
                <a:solidFill>
                  <a:schemeClr val="bg1"/>
                </a:solidFill>
              </a:rPr>
              <a:t>If yes: </a:t>
            </a:r>
            <a:r>
              <a:rPr lang="en-US" sz="1800" b="1" u="sng" dirty="0">
                <a:solidFill>
                  <a:schemeClr val="bg1"/>
                </a:solidFill>
              </a:rPr>
              <a:t>Was this within the past three months?</a:t>
            </a:r>
          </a:p>
        </p:txBody>
      </p:sp>
      <p:pic>
        <p:nvPicPr>
          <p:cNvPr id="22" name="Picture 21">
            <a:extLst>
              <a:ext uri="{FF2B5EF4-FFF2-40B4-BE49-F238E27FC236}">
                <a16:creationId xmlns:a16="http://schemas.microsoft.com/office/drawing/2014/main" id="{EF7C5A17-C3D2-285C-49D9-C137E799EC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612227"/>
            <a:ext cx="3492371" cy="2628964"/>
          </a:xfrm>
          <a:prstGeom prst="rect">
            <a:avLst/>
          </a:prstGeom>
        </p:spPr>
      </p:pic>
    </p:spTree>
    <p:custDataLst>
      <p:tags r:id="rId1"/>
    </p:custDataLst>
    <p:extLst>
      <p:ext uri="{BB962C8B-B14F-4D97-AF65-F5344CB8AC3E}">
        <p14:creationId xmlns:p14="http://schemas.microsoft.com/office/powerpoint/2010/main" val="34299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1000"/>
                                        <p:tgtEl>
                                          <p:spTgt spid="2"/>
                                        </p:tgtEl>
                                      </p:cBhvr>
                                    </p:animEffect>
                                    <p:anim calcmode="lin" valueType="num">
                                      <p:cBhvr>
                                        <p:cTn id="57" dur="1000" fill="hold"/>
                                        <p:tgtEl>
                                          <p:spTgt spid="2"/>
                                        </p:tgtEl>
                                        <p:attrNameLst>
                                          <p:attrName>ppt_x</p:attrName>
                                        </p:attrNameLst>
                                      </p:cBhvr>
                                      <p:tavLst>
                                        <p:tav tm="0">
                                          <p:val>
                                            <p:strVal val="#ppt_x"/>
                                          </p:val>
                                        </p:tav>
                                        <p:tav tm="100000">
                                          <p:val>
                                            <p:strVal val="#ppt_x"/>
                                          </p:val>
                                        </p:tav>
                                      </p:tavLst>
                                    </p:anim>
                                    <p:anim calcmode="lin" valueType="num">
                                      <p:cBhvr>
                                        <p:cTn id="5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1000"/>
                                        <p:tgtEl>
                                          <p:spTgt spid="12"/>
                                        </p:tgtEl>
                                      </p:cBhvr>
                                    </p:animEffect>
                                    <p:anim calcmode="lin" valueType="num">
                                      <p:cBhvr>
                                        <p:cTn id="83" dur="1000" fill="hold"/>
                                        <p:tgtEl>
                                          <p:spTgt spid="12"/>
                                        </p:tgtEl>
                                        <p:attrNameLst>
                                          <p:attrName>ppt_x</p:attrName>
                                        </p:attrNameLst>
                                      </p:cBhvr>
                                      <p:tavLst>
                                        <p:tav tm="0">
                                          <p:val>
                                            <p:strVal val="#ppt_x"/>
                                          </p:val>
                                        </p:tav>
                                        <p:tav tm="100000">
                                          <p:val>
                                            <p:strVal val="#ppt_x"/>
                                          </p:val>
                                        </p:tav>
                                      </p:tavLst>
                                    </p:anim>
                                    <p:anim calcmode="lin" valueType="num">
                                      <p:cBhvr>
                                        <p:cTn id="8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7" grpId="0" animBg="1"/>
      <p:bldP spid="2"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915CBB-3CCC-4581-91BE-30FA4DB52252}"/>
              </a:ext>
            </a:extLst>
          </p:cNvPr>
          <p:cNvSpPr/>
          <p:nvPr/>
        </p:nvSpPr>
        <p:spPr>
          <a:xfrm>
            <a:off x="1994605" y="1491767"/>
            <a:ext cx="6058348" cy="377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p:cNvSpPr>
            <a:spLocks noGrp="1"/>
          </p:cNvSpPr>
          <p:nvPr>
            <p:ph type="title"/>
          </p:nvPr>
        </p:nvSpPr>
        <p:spPr>
          <a:xfrm>
            <a:off x="178782" y="14208"/>
            <a:ext cx="8188036" cy="1318489"/>
          </a:xfrm>
          <a:solidFill>
            <a:schemeClr val="bg1"/>
          </a:solidFill>
        </p:spPr>
        <p:txBody>
          <a:bodyPr>
            <a:noAutofit/>
          </a:bodyPr>
          <a:lstStyle/>
          <a:p>
            <a:pPr algn="ctr"/>
            <a:r>
              <a:rPr lang="en-US" sz="3200" b="1" dirty="0">
                <a:solidFill>
                  <a:schemeClr val="tx1"/>
                </a:solidFill>
                <a:effectLst/>
              </a:rPr>
              <a:t> The High Cost of NOT Screening or Doing Threat Assessment as Upstream as Possible:    </a:t>
            </a:r>
            <a:r>
              <a:rPr lang="en-US" sz="3200" b="1" dirty="0">
                <a:solidFill>
                  <a:schemeClr val="bg1"/>
                </a:solidFill>
                <a:effectLst/>
              </a:rPr>
              <a:t>.</a:t>
            </a:r>
            <a:r>
              <a:rPr lang="en-US" sz="3200" b="1" dirty="0">
                <a:solidFill>
                  <a:schemeClr val="tx1"/>
                </a:solidFill>
                <a:effectLst/>
              </a:rPr>
              <a:t> </a:t>
            </a:r>
            <a:br>
              <a:rPr lang="en-US" sz="3200" b="1" dirty="0">
                <a:solidFill>
                  <a:schemeClr val="tx1"/>
                </a:solidFill>
                <a:effectLst/>
              </a:rPr>
            </a:br>
            <a:r>
              <a:rPr lang="en-US" sz="2800" b="1" dirty="0">
                <a:solidFill>
                  <a:schemeClr val="accent1">
                    <a:lumMod val="50000"/>
                  </a:schemeClr>
                </a:solidFill>
                <a:effectLst/>
              </a:rPr>
              <a:t>What Not Identifying High Risk Costs Society</a:t>
            </a:r>
          </a:p>
        </p:txBody>
      </p:sp>
      <p:sp>
        <p:nvSpPr>
          <p:cNvPr id="6" name="Content Placeholder 2"/>
          <p:cNvSpPr>
            <a:spLocks noGrp="1"/>
          </p:cNvSpPr>
          <p:nvPr>
            <p:ph idx="1"/>
          </p:nvPr>
        </p:nvSpPr>
        <p:spPr>
          <a:xfrm>
            <a:off x="287481" y="1423418"/>
            <a:ext cx="8763000" cy="2738334"/>
          </a:xfrm>
        </p:spPr>
        <p:txBody>
          <a:bodyPr>
            <a:normAutofit lnSpcReduction="10000"/>
          </a:bodyPr>
          <a:lstStyle/>
          <a:p>
            <a:pPr>
              <a:lnSpc>
                <a:spcPct val="100000"/>
              </a:lnSpc>
              <a:spcBef>
                <a:spcPts val="200"/>
              </a:spcBef>
              <a:defRPr/>
            </a:pPr>
            <a:r>
              <a:rPr lang="en-US" sz="2400" dirty="0">
                <a:effectLst/>
                <a:ea typeface="ＭＳ Ｐゴシック" charset="-128"/>
                <a:cs typeface="ＭＳ Ｐゴシック"/>
              </a:rPr>
              <a:t>US (2010): </a:t>
            </a:r>
            <a:r>
              <a:rPr lang="en-US" sz="2400" dirty="0">
                <a:solidFill>
                  <a:schemeClr val="bg1"/>
                </a:solidFill>
                <a:effectLst/>
                <a:ea typeface="ＭＳ Ｐゴシック" charset="-128"/>
                <a:cs typeface="ＭＳ Ｐゴシック"/>
              </a:rPr>
              <a:t> </a:t>
            </a:r>
            <a:r>
              <a:rPr lang="en-US" sz="2400" b="1" dirty="0">
                <a:solidFill>
                  <a:schemeClr val="bg1"/>
                </a:solidFill>
                <a:effectLst/>
                <a:ea typeface="ＭＳ Ｐゴシック" charset="-128"/>
                <a:cs typeface="ＭＳ Ｐゴシック"/>
              </a:rPr>
              <a:t>$91 billion in lost wages and work productivity</a:t>
            </a:r>
          </a:p>
          <a:p>
            <a:pPr>
              <a:lnSpc>
                <a:spcPct val="100000"/>
              </a:lnSpc>
              <a:spcBef>
                <a:spcPts val="200"/>
              </a:spcBef>
              <a:defRPr/>
            </a:pPr>
            <a:r>
              <a:rPr lang="en-US" sz="2400" b="1" dirty="0">
                <a:effectLst/>
                <a:ea typeface="ＭＳ Ｐゴシック" charset="-128"/>
                <a:cs typeface="ＭＳ Ｐゴシック"/>
              </a:rPr>
              <a:t>Worldwide:</a:t>
            </a:r>
            <a:r>
              <a:rPr lang="en-US" sz="2400" b="1" dirty="0">
                <a:solidFill>
                  <a:schemeClr val="accent2">
                    <a:lumMod val="60000"/>
                    <a:lumOff val="40000"/>
                  </a:schemeClr>
                </a:solidFill>
                <a:effectLst/>
                <a:ea typeface="ＭＳ Ｐゴシック" charset="-128"/>
                <a:cs typeface="ＭＳ Ｐゴシック"/>
              </a:rPr>
              <a:t> </a:t>
            </a:r>
            <a:r>
              <a:rPr lang="en-US" sz="2400" b="1" dirty="0">
                <a:solidFill>
                  <a:schemeClr val="accent2">
                    <a:lumMod val="60000"/>
                    <a:lumOff val="40000"/>
                  </a:schemeClr>
                </a:solidFill>
                <a:effectLst/>
                <a:highlight>
                  <a:srgbClr val="000080"/>
                </a:highlight>
                <a:ea typeface="ＭＳ Ｐゴシック" charset="-128"/>
                <a:cs typeface="ＭＳ Ｐゴシック"/>
              </a:rPr>
              <a:t> </a:t>
            </a:r>
            <a:r>
              <a:rPr lang="en-US" sz="2400" b="1" dirty="0">
                <a:solidFill>
                  <a:schemeClr val="bg1"/>
                </a:solidFill>
                <a:effectLst/>
                <a:highlight>
                  <a:srgbClr val="000080"/>
                </a:highlight>
                <a:ea typeface="ＭＳ Ｐゴシック" charset="-128"/>
                <a:cs typeface="ＭＳ Ｐゴシック"/>
              </a:rPr>
              <a:t>$300 billion </a:t>
            </a:r>
            <a:r>
              <a:rPr lang="en-US" sz="2400" b="1" dirty="0">
                <a:solidFill>
                  <a:schemeClr val="bg1"/>
                </a:solidFill>
                <a:effectLst/>
                <a:ea typeface="ＭＳ Ｐゴシック" charset="-128"/>
                <a:cs typeface="ＭＳ Ｐゴシック"/>
              </a:rPr>
              <a:t> </a:t>
            </a:r>
            <a:r>
              <a:rPr lang="en-US" sz="2400" b="1" dirty="0">
                <a:solidFill>
                  <a:schemeClr val="accent2">
                    <a:lumMod val="60000"/>
                    <a:lumOff val="40000"/>
                  </a:schemeClr>
                </a:solidFill>
                <a:effectLst/>
                <a:ea typeface="ＭＳ Ｐゴシック" charset="-128"/>
                <a:cs typeface="ＭＳ Ｐゴシック"/>
              </a:rPr>
              <a:t>in</a:t>
            </a:r>
            <a:r>
              <a:rPr lang="en-US" sz="2400" dirty="0">
                <a:solidFill>
                  <a:schemeClr val="accent2">
                    <a:lumMod val="60000"/>
                    <a:lumOff val="40000"/>
                  </a:schemeClr>
                </a:solidFill>
                <a:effectLst/>
                <a:ea typeface="ＭＳ Ｐゴシック" charset="-128"/>
                <a:cs typeface="ＭＳ Ｐゴシック"/>
              </a:rPr>
              <a:t> years of life disabled or lost</a:t>
            </a:r>
            <a:endParaRPr lang="en-US" sz="2400" b="1" dirty="0">
              <a:solidFill>
                <a:schemeClr val="accent2">
                  <a:lumMod val="60000"/>
                  <a:lumOff val="40000"/>
                </a:schemeClr>
              </a:solidFill>
              <a:effectLst/>
              <a:ea typeface="ＭＳ Ｐゴシック" charset="-128"/>
              <a:cs typeface="ＭＳ Ｐゴシック"/>
            </a:endParaRPr>
          </a:p>
          <a:p>
            <a:pPr>
              <a:lnSpc>
                <a:spcPct val="100000"/>
              </a:lnSpc>
              <a:spcBef>
                <a:spcPts val="200"/>
              </a:spcBef>
            </a:pPr>
            <a:r>
              <a:rPr lang="en-US" sz="2400" dirty="0"/>
              <a:t>General ED at Colorado University</a:t>
            </a:r>
          </a:p>
          <a:p>
            <a:pPr marL="0" indent="0">
              <a:lnSpc>
                <a:spcPct val="100000"/>
              </a:lnSpc>
              <a:spcBef>
                <a:spcPts val="200"/>
              </a:spcBef>
              <a:buNone/>
            </a:pPr>
            <a:r>
              <a:rPr lang="en-US" sz="2200" dirty="0"/>
              <a:t>        Prior:</a:t>
            </a:r>
            <a:r>
              <a:rPr lang="en-US" sz="2200" dirty="0">
                <a:solidFill>
                  <a:schemeClr val="accent2">
                    <a:lumMod val="60000"/>
                    <a:lumOff val="40000"/>
                  </a:schemeClr>
                </a:solidFill>
              </a:rPr>
              <a:t>  </a:t>
            </a:r>
            <a:r>
              <a:rPr lang="en-US" sz="2200" i="1" dirty="0">
                <a:solidFill>
                  <a:schemeClr val="accent2">
                    <a:lumMod val="60000"/>
                    <a:lumOff val="40000"/>
                  </a:schemeClr>
                </a:solidFill>
              </a:rPr>
              <a:t>400% increase in hospitalizations </a:t>
            </a:r>
            <a:r>
              <a:rPr lang="en-US" sz="2200" dirty="0"/>
              <a:t>	 </a:t>
            </a:r>
          </a:p>
          <a:p>
            <a:pPr marL="0" indent="0">
              <a:lnSpc>
                <a:spcPct val="100000"/>
              </a:lnSpc>
              <a:spcBef>
                <a:spcPts val="200"/>
              </a:spcBef>
              <a:buNone/>
            </a:pPr>
            <a:r>
              <a:rPr lang="en-US" sz="2200" dirty="0"/>
              <a:t>        Over past 2 years:</a:t>
            </a:r>
            <a:r>
              <a:rPr lang="en-US" sz="2200" dirty="0">
                <a:solidFill>
                  <a:schemeClr val="accent2">
                    <a:lumMod val="60000"/>
                    <a:lumOff val="40000"/>
                  </a:schemeClr>
                </a:solidFill>
              </a:rPr>
              <a:t>  </a:t>
            </a:r>
            <a:r>
              <a:rPr lang="en-US" sz="2200" i="1" dirty="0">
                <a:solidFill>
                  <a:schemeClr val="accent2">
                    <a:lumMod val="60000"/>
                    <a:lumOff val="40000"/>
                  </a:schemeClr>
                </a:solidFill>
              </a:rPr>
              <a:t>300% increase in ED visits</a:t>
            </a:r>
            <a:endParaRPr lang="en-US" sz="1600" dirty="0"/>
          </a:p>
          <a:p>
            <a:pPr marL="285750" indent="-285750">
              <a:buFont typeface="Arial" panose="020B0604020202020204" pitchFamily="34" charset="0"/>
              <a:buChar char="•"/>
            </a:pPr>
            <a:r>
              <a:rPr lang="en-US" sz="2200" b="1" dirty="0"/>
              <a:t>Increases  in psych ED evals – largest proportion Black and Latino</a:t>
            </a:r>
          </a:p>
          <a:p>
            <a:pPr marL="285750" indent="-285750">
              <a:buFont typeface="Arial" panose="020B0604020202020204" pitchFamily="34" charset="0"/>
              <a:buChar char="•"/>
            </a:pPr>
            <a:r>
              <a:rPr lang="en-US" sz="2200" b="1" dirty="0"/>
              <a:t>Extremely long wait times, over 3 hours </a:t>
            </a:r>
          </a:p>
          <a:p>
            <a:pPr marL="0" indent="0">
              <a:lnSpc>
                <a:spcPct val="100000"/>
              </a:lnSpc>
              <a:spcBef>
                <a:spcPts val="200"/>
              </a:spcBef>
              <a:buNone/>
            </a:pPr>
            <a:endParaRPr lang="en-US" sz="2200" i="1" dirty="0">
              <a:solidFill>
                <a:schemeClr val="accent2">
                  <a:lumMod val="60000"/>
                  <a:lumOff val="40000"/>
                </a:schemeClr>
              </a:solidFill>
            </a:endParaRPr>
          </a:p>
        </p:txBody>
      </p:sp>
      <p:grpSp>
        <p:nvGrpSpPr>
          <p:cNvPr id="13" name="Group 12">
            <a:extLst>
              <a:ext uri="{FF2B5EF4-FFF2-40B4-BE49-F238E27FC236}">
                <a16:creationId xmlns:a16="http://schemas.microsoft.com/office/drawing/2014/main" id="{1904BDB3-02B2-4460-B8B0-F1511D936D26}"/>
              </a:ext>
            </a:extLst>
          </p:cNvPr>
          <p:cNvGrpSpPr/>
          <p:nvPr/>
        </p:nvGrpSpPr>
        <p:grpSpPr>
          <a:xfrm>
            <a:off x="4008" y="5622284"/>
            <a:ext cx="8767195" cy="1232297"/>
            <a:chOff x="4008" y="5535657"/>
            <a:chExt cx="8767195" cy="1232297"/>
          </a:xfrm>
        </p:grpSpPr>
        <p:sp>
          <p:nvSpPr>
            <p:cNvPr id="14" name="Rectangle 13">
              <a:extLst>
                <a:ext uri="{FF2B5EF4-FFF2-40B4-BE49-F238E27FC236}">
                  <a16:creationId xmlns:a16="http://schemas.microsoft.com/office/drawing/2014/main" id="{507CCB46-1235-4E4A-A15B-4E1BEED4A985}"/>
                </a:ext>
              </a:extLst>
            </p:cNvPr>
            <p:cNvSpPr/>
            <p:nvPr/>
          </p:nvSpPr>
          <p:spPr>
            <a:xfrm>
              <a:off x="4008" y="5552237"/>
              <a:ext cx="8767195" cy="1215717"/>
            </a:xfrm>
            <a:prstGeom prst="rect">
              <a:avLst/>
            </a:prstGeom>
            <a:solidFill>
              <a:schemeClr val="bg1"/>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acute care facilities saw a </a:t>
              </a:r>
              <a:r>
                <a:rPr kumimoji="0" lang="en-US" sz="2200" b="1" i="0" u="none" strike="noStrike" kern="1200" cap="none" spc="0" normalizeH="0" baseline="0" noProof="0" dirty="0">
                  <a:ln>
                    <a:noFill/>
                  </a:ln>
                  <a:solidFill>
                    <a:srgbClr val="1E4E79">
                      <a:lumMod val="60000"/>
                      <a:lumOff val="40000"/>
                    </a:srgbClr>
                  </a:solidFill>
                  <a:effectLst/>
                  <a:uLnTx/>
                  <a:uFillTx/>
                  <a:latin typeface="Calibri" panose="020F0502020204030204"/>
                  <a:ea typeface="+mn-ea"/>
                  <a:cs typeface="+mn-cs"/>
                </a:rPr>
                <a:t>50% reduction in suicide </a:t>
              </a:r>
              <a:br>
                <a:rPr kumimoji="0" lang="en-US" sz="2200" b="1" i="0" u="none" strike="noStrike" kern="1200" cap="none" spc="0" normalizeH="0" baseline="0" noProof="0" dirty="0">
                  <a:ln>
                    <a:noFill/>
                  </a:ln>
                  <a:solidFill>
                    <a:srgbClr val="1E4E79">
                      <a:lumMod val="60000"/>
                      <a:lumOff val="40000"/>
                    </a:srgbClr>
                  </a:solidFill>
                  <a:effectLst/>
                  <a:uLnTx/>
                  <a:uFillTx/>
                  <a:latin typeface="Calibri" panose="020F0502020204030204"/>
                  <a:ea typeface="+mn-ea"/>
                  <a:cs typeface="+mn-cs"/>
                </a:rPr>
              </a:b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after implementing C-SSRS in April 2019.</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Atrium Health </a:t>
              </a:r>
              <a:r>
                <a:rPr kumimoji="0" lang="en-US" sz="2200" b="1" i="0" u="sng" strike="noStrike" kern="1200" cap="none" spc="0" normalizeH="0" baseline="0" noProof="0" dirty="0">
                  <a:ln>
                    <a:noFill/>
                  </a:ln>
                  <a:solidFill>
                    <a:prstClr val="black"/>
                  </a:solidFill>
                  <a:effectLst/>
                  <a:uLnTx/>
                  <a:uFillTx/>
                  <a:latin typeface="Calibri" panose="020F0502020204030204"/>
                  <a:ea typeface="+mn-ea"/>
                  <a:cs typeface="+mn-cs"/>
                </a:rPr>
                <a:t>Behavioral Health Service Line</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saw an </a:t>
              </a:r>
              <a:r>
                <a:rPr kumimoji="0" lang="en-US" sz="2200" b="1" i="0" u="none" strike="noStrike" kern="1200" cap="none" spc="0" normalizeH="0" baseline="0" noProof="0" dirty="0">
                  <a:ln>
                    <a:noFill/>
                  </a:ln>
                  <a:solidFill>
                    <a:srgbClr val="1E4E79">
                      <a:lumMod val="60000"/>
                      <a:lumOff val="40000"/>
                    </a:srgbClr>
                  </a:solidFill>
                  <a:effectLst/>
                  <a:uLnTx/>
                  <a:uFillTx/>
                  <a:latin typeface="Calibri" panose="020F0502020204030204"/>
                  <a:ea typeface="+mn-ea"/>
                  <a:cs typeface="+mn-cs"/>
                </a:rPr>
                <a:t>86% reduction!</a:t>
              </a:r>
              <a:br>
                <a:rPr kumimoji="0" lang="en-US" sz="2200" b="1" i="0" u="none" strike="noStrike" kern="1200" cap="none" spc="0" normalizeH="0" baseline="0" noProof="0" dirty="0">
                  <a:ln>
                    <a:noFill/>
                  </a:ln>
                  <a:solidFill>
                    <a:srgbClr val="1E4E79">
                      <a:lumMod val="60000"/>
                      <a:lumOff val="40000"/>
                    </a:srgbClr>
                  </a:solidFill>
                  <a:effectLst/>
                  <a:uLnTx/>
                  <a:uFillTx/>
                  <a:latin typeface="Calibri" panose="020F0502020204030204"/>
                  <a:ea typeface="+mn-ea"/>
                  <a:cs typeface="+mn-cs"/>
                </a:rPr>
              </a:br>
              <a:endParaRPr kumimoji="0" lang="en-US" sz="700" b="1" i="0" u="none" strike="noStrike" kern="1200" cap="none" spc="0" normalizeH="0" baseline="0" noProof="0" dirty="0">
                <a:ln>
                  <a:noFill/>
                </a:ln>
                <a:solidFill>
                  <a:srgbClr val="1E4E79">
                    <a:lumMod val="60000"/>
                    <a:lumOff val="40000"/>
                  </a:srgbClr>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218BA98B-CF3D-4AEB-983E-F38504A6E9F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8334" y="5535657"/>
              <a:ext cx="2288662" cy="467635"/>
            </a:xfrm>
            <a:prstGeom prst="rect">
              <a:avLst/>
            </a:prstGeom>
          </p:spPr>
        </p:pic>
      </p:grpSp>
      <p:sp>
        <p:nvSpPr>
          <p:cNvPr id="16" name="Title 3">
            <a:extLst>
              <a:ext uri="{FF2B5EF4-FFF2-40B4-BE49-F238E27FC236}">
                <a16:creationId xmlns:a16="http://schemas.microsoft.com/office/drawing/2014/main" id="{5AFFAFAB-CA52-4E4B-93F2-06BA08F138A1}"/>
              </a:ext>
            </a:extLst>
          </p:cNvPr>
          <p:cNvSpPr txBox="1">
            <a:spLocks/>
          </p:cNvSpPr>
          <p:nvPr/>
        </p:nvSpPr>
        <p:spPr bwMode="auto">
          <a:xfrm>
            <a:off x="885416" y="4053903"/>
            <a:ext cx="6210243" cy="4217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S PGothic"/>
                <a:cs typeface="MS PGothic"/>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w="22225">
                  <a:noFill/>
                  <a:prstDash val="solid"/>
                </a:ln>
                <a:solidFill>
                  <a:srgbClr val="5B9BD5">
                    <a:lumMod val="50000"/>
                  </a:srgbClr>
                </a:solidFill>
                <a:effectLst/>
                <a:uLnTx/>
                <a:uFillTx/>
                <a:latin typeface="Calibri" panose="020F0502020204030204"/>
                <a:ea typeface="MS PGothic"/>
              </a:rPr>
              <a:t>Look What Happens When You Do:</a:t>
            </a:r>
          </a:p>
        </p:txBody>
      </p:sp>
      <p:grpSp>
        <p:nvGrpSpPr>
          <p:cNvPr id="7" name="Group 6">
            <a:extLst>
              <a:ext uri="{FF2B5EF4-FFF2-40B4-BE49-F238E27FC236}">
                <a16:creationId xmlns:a16="http://schemas.microsoft.com/office/drawing/2014/main" id="{CF891F88-A7C9-40C2-2C83-F88B7FF85F2B}"/>
              </a:ext>
            </a:extLst>
          </p:cNvPr>
          <p:cNvGrpSpPr/>
          <p:nvPr/>
        </p:nvGrpSpPr>
        <p:grpSpPr>
          <a:xfrm>
            <a:off x="141977" y="5749418"/>
            <a:ext cx="8908504" cy="923330"/>
            <a:chOff x="141977" y="5749418"/>
            <a:chExt cx="8908504" cy="923330"/>
          </a:xfrm>
        </p:grpSpPr>
        <p:sp>
          <p:nvSpPr>
            <p:cNvPr id="17" name="TextBox 16">
              <a:extLst>
                <a:ext uri="{FF2B5EF4-FFF2-40B4-BE49-F238E27FC236}">
                  <a16:creationId xmlns:a16="http://schemas.microsoft.com/office/drawing/2014/main" id="{465ADE94-5BC6-5198-1795-CAF7958B503F}"/>
                </a:ext>
              </a:extLst>
            </p:cNvPr>
            <p:cNvSpPr txBox="1"/>
            <p:nvPr/>
          </p:nvSpPr>
          <p:spPr>
            <a:xfrm>
              <a:off x="7055426" y="5749418"/>
              <a:ext cx="1995055" cy="923330"/>
            </a:xfrm>
            <a:prstGeom prst="rect">
              <a:avLst/>
            </a:prstGeom>
            <a:solidFill>
              <a:srgbClr val="92D05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Alaska Chaplain for Police and Fire: "Reducing burden"</a:t>
              </a:r>
            </a:p>
          </p:txBody>
        </p:sp>
        <p:sp>
          <p:nvSpPr>
            <p:cNvPr id="4" name="TextBox 3">
              <a:extLst>
                <a:ext uri="{FF2B5EF4-FFF2-40B4-BE49-F238E27FC236}">
                  <a16:creationId xmlns:a16="http://schemas.microsoft.com/office/drawing/2014/main" id="{1E908DE8-0CA1-52A2-DD15-E223C04AE849}"/>
                </a:ext>
              </a:extLst>
            </p:cNvPr>
            <p:cNvSpPr txBox="1"/>
            <p:nvPr/>
          </p:nvSpPr>
          <p:spPr>
            <a:xfrm>
              <a:off x="141977" y="5769431"/>
              <a:ext cx="6901751" cy="892552"/>
            </a:xfrm>
            <a:prstGeom prst="rect">
              <a:avLst/>
            </a:prstGeom>
            <a:solidFill>
              <a:schemeClr val="accent4">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Tremendous Critical Law Enforcement Time Wasted: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02124"/>
                  </a:solidFill>
                  <a:effectLst/>
                  <a:uLnTx/>
                  <a:uFillTx/>
                  <a:latin typeface="Tahoma" panose="020B0604030504040204" pitchFamily="34" charset="0"/>
                  <a:ea typeface="Tahoma" panose="020B0604030504040204" pitchFamily="34" charset="0"/>
                  <a:cs typeface="Tahoma" panose="020B0604030504040204" pitchFamily="34" charset="0"/>
                </a:rPr>
                <a:t>20% of police calls are behavioral heath and each transfer to an ER takes 2.5 hours on average  (CA Prison: $24m in suicide watch in one year)</a:t>
              </a:r>
              <a:endParaRPr kumimoji="0" lang="en-US"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8" name="TextBox 17">
            <a:extLst>
              <a:ext uri="{FF2B5EF4-FFF2-40B4-BE49-F238E27FC236}">
                <a16:creationId xmlns:a16="http://schemas.microsoft.com/office/drawing/2014/main" id="{2F052AA4-7359-46BA-8D9B-301F5F16D1E5}"/>
              </a:ext>
            </a:extLst>
          </p:cNvPr>
          <p:cNvSpPr txBox="1"/>
          <p:nvPr/>
        </p:nvSpPr>
        <p:spPr>
          <a:xfrm>
            <a:off x="203597" y="5857424"/>
            <a:ext cx="8846884" cy="707886"/>
          </a:xfrm>
          <a:prstGeom prst="rect">
            <a:avLst/>
          </a:prstGeom>
          <a:solidFill>
            <a:schemeClr val="accent6">
              <a:lumMod val="25000"/>
              <a:lumOff val="7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Peace Corps; Determines who actually needs to be medivacked; keeping the vital frontline doing their important work.</a:t>
            </a:r>
          </a:p>
        </p:txBody>
      </p:sp>
      <p:grpSp>
        <p:nvGrpSpPr>
          <p:cNvPr id="19" name="Group 18">
            <a:extLst>
              <a:ext uri="{FF2B5EF4-FFF2-40B4-BE49-F238E27FC236}">
                <a16:creationId xmlns:a16="http://schemas.microsoft.com/office/drawing/2014/main" id="{7C648414-FF9E-4342-B3CC-B5BA20B27EEA}"/>
              </a:ext>
            </a:extLst>
          </p:cNvPr>
          <p:cNvGrpSpPr/>
          <p:nvPr/>
        </p:nvGrpSpPr>
        <p:grpSpPr>
          <a:xfrm>
            <a:off x="55039" y="4431010"/>
            <a:ext cx="9144000" cy="1392297"/>
            <a:chOff x="-4008" y="4238277"/>
            <a:chExt cx="9144000" cy="1392297"/>
          </a:xfrm>
        </p:grpSpPr>
        <p:grpSp>
          <p:nvGrpSpPr>
            <p:cNvPr id="9" name="Group 8">
              <a:extLst>
                <a:ext uri="{FF2B5EF4-FFF2-40B4-BE49-F238E27FC236}">
                  <a16:creationId xmlns:a16="http://schemas.microsoft.com/office/drawing/2014/main" id="{09FC7B6C-7025-4835-84AA-21DF8B8E2993}"/>
                </a:ext>
              </a:extLst>
            </p:cNvPr>
            <p:cNvGrpSpPr/>
            <p:nvPr/>
          </p:nvGrpSpPr>
          <p:grpSpPr>
            <a:xfrm>
              <a:off x="-4008" y="4238277"/>
              <a:ext cx="9144000" cy="1392297"/>
              <a:chOff x="-4008" y="4238275"/>
              <a:chExt cx="9144000" cy="1392297"/>
            </a:xfrm>
          </p:grpSpPr>
          <p:pic>
            <p:nvPicPr>
              <p:cNvPr id="10" name="Picture 9">
                <a:extLst>
                  <a:ext uri="{FF2B5EF4-FFF2-40B4-BE49-F238E27FC236}">
                    <a16:creationId xmlns:a16="http://schemas.microsoft.com/office/drawing/2014/main" id="{BDBC8691-9B2F-4A0A-B606-90A56BF447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2022" y="4238275"/>
                <a:ext cx="1699843" cy="781009"/>
              </a:xfrm>
              <a:prstGeom prst="rect">
                <a:avLst/>
              </a:prstGeom>
            </p:spPr>
          </p:pic>
          <p:sp>
            <p:nvSpPr>
              <p:cNvPr id="11" name="Rectangle 10">
                <a:extLst>
                  <a:ext uri="{FF2B5EF4-FFF2-40B4-BE49-F238E27FC236}">
                    <a16:creationId xmlns:a16="http://schemas.microsoft.com/office/drawing/2014/main" id="{D0BB8005-0075-44CF-B962-A08C6AE1F63C}"/>
                  </a:ext>
                </a:extLst>
              </p:cNvPr>
              <p:cNvSpPr/>
              <p:nvPr/>
            </p:nvSpPr>
            <p:spPr>
              <a:xfrm>
                <a:off x="-4008" y="4522576"/>
                <a:ext cx="9144000" cy="110799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the largest provider of outpatient community behavioral healthcare in the U.S., </a:t>
                </a:r>
                <a:r>
                  <a:rPr kumimoji="0" lang="en-US" sz="2200" b="1" i="0" u="none" strike="noStrike" kern="1200" cap="none" spc="0" normalizeH="0" baseline="0" noProof="0" dirty="0">
                    <a:ln>
                      <a:noFill/>
                    </a:ln>
                    <a:solidFill>
                      <a:srgbClr val="1E4E79">
                        <a:lumMod val="60000"/>
                        <a:lumOff val="40000"/>
                      </a:srgbClr>
                    </a:solidFill>
                    <a:effectLst/>
                    <a:uLnTx/>
                    <a:uFillTx/>
                    <a:latin typeface="Calibri" panose="020F0502020204030204"/>
                    <a:ea typeface="+mn-ea"/>
                    <a:cs typeface="+mn-cs"/>
                  </a:rPr>
                  <a:t>reduced their suicide rate 65% over 20 months</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2200" b="1" i="0" u="none" strike="noStrike" kern="1200" cap="none" spc="0" normalizeH="0" baseline="0" noProof="0" dirty="0">
                    <a:ln>
                      <a:noFill/>
                    </a:ln>
                    <a:solidFill>
                      <a:srgbClr val="1E4E79">
                        <a:lumMod val="60000"/>
                        <a:lumOff val="40000"/>
                      </a:srgbClr>
                    </a:solidFill>
                    <a:effectLst/>
                    <a:uLnTx/>
                    <a:uFillTx/>
                    <a:latin typeface="Calibri" panose="020F0502020204030204"/>
                    <a:ea typeface="+mn-ea"/>
                    <a:cs typeface="+mn-cs"/>
                  </a:rPr>
                  <a:t>reduced ED recidivism </a:t>
                </a:r>
                <a:r>
                  <a:rPr kumimoji="0" lang="en-US" sz="2200" b="1" i="0" u="sng" strike="noStrike" kern="1200" cap="none" spc="0" normalizeH="0" baseline="0" noProof="0" dirty="0">
                    <a:ln>
                      <a:noFill/>
                    </a:ln>
                    <a:solidFill>
                      <a:srgbClr val="1E4E79">
                        <a:lumMod val="60000"/>
                        <a:lumOff val="40000"/>
                      </a:srgbClr>
                    </a:solidFill>
                    <a:effectLst/>
                    <a:uLnTx/>
                    <a:uFillTx/>
                    <a:latin typeface="Calibri" panose="020F0502020204030204"/>
                    <a:ea typeface="+mn-ea"/>
                    <a:cs typeface="+mn-cs"/>
                  </a:rPr>
                  <a:t>from 40% to 7%</a:t>
                </a:r>
                <a:r>
                  <a:rPr kumimoji="0" lang="en-US" sz="2200" b="1" i="0" u="none" strike="noStrike" kern="1200" cap="none" spc="0" normalizeH="0" baseline="0" noProof="0" dirty="0">
                    <a:ln>
                      <a:noFill/>
                    </a:ln>
                    <a:solidFill>
                      <a:srgbClr val="1E4E79">
                        <a:lumMod val="60000"/>
                        <a:lumOff val="40000"/>
                      </a:srgbClr>
                    </a:solidFill>
                    <a:effectLst/>
                    <a:uLnTx/>
                    <a:uFillTx/>
                    <a:latin typeface="Calibri" panose="020F0502020204030204"/>
                    <a:ea typeface="+mn-ea"/>
                    <a:cs typeface="+mn-cs"/>
                  </a:rPr>
                  <a:t>.</a:t>
                </a:r>
                <a:endPar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1028" name="Picture 4">
              <a:extLst>
                <a:ext uri="{FF2B5EF4-FFF2-40B4-BE49-F238E27FC236}">
                  <a16:creationId xmlns:a16="http://schemas.microsoft.com/office/drawing/2014/main" id="{45E17EB2-820C-4EDA-B705-792C1243AD7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460" y="4668068"/>
              <a:ext cx="492042" cy="23690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9029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 y="233116"/>
            <a:ext cx="8715375" cy="1902572"/>
          </a:xfrm>
          <a:solidFill>
            <a:schemeClr val="bg1"/>
          </a:solidFill>
        </p:spPr>
        <p:txBody>
          <a:bodyPr>
            <a:normAutofit fontScale="90000"/>
          </a:bodyPr>
          <a:lstStyle/>
          <a:p>
            <a:pPr algn="ctr">
              <a:lnSpc>
                <a:spcPct val="100000"/>
              </a:lnSpc>
              <a:defRPr/>
            </a:pPr>
            <a:r>
              <a:rPr lang="en-US" sz="28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Huge Overspending of First Responder and Law Enforcement Time and Resources</a:t>
            </a:r>
            <a:br>
              <a:rPr lang="en-US" sz="28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br>
            <a:br>
              <a:rPr lang="en-US" sz="28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br>
            <a:r>
              <a:rPr lang="en-US" sz="28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The Challenge to Caring for Students: </a:t>
            </a:r>
            <a:br>
              <a:rPr lang="en-US" sz="28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br>
            <a:r>
              <a:rPr lang="en-US" sz="24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No One Knew Who to Worry about or Who to Refer</a:t>
            </a:r>
          </a:p>
        </p:txBody>
      </p:sp>
      <p:sp>
        <p:nvSpPr>
          <p:cNvPr id="9" name="Content Placeholder 2"/>
          <p:cNvSpPr>
            <a:spLocks noGrp="1"/>
          </p:cNvSpPr>
          <p:nvPr>
            <p:ph sz="half" idx="1"/>
          </p:nvPr>
        </p:nvSpPr>
        <p:spPr>
          <a:xfrm>
            <a:off x="200025" y="1959503"/>
            <a:ext cx="8493527" cy="4281814"/>
          </a:xfrm>
        </p:spPr>
        <p:txBody>
          <a:bodyPr>
            <a:normAutofit/>
          </a:bodyPr>
          <a:lstStyle/>
          <a:p>
            <a:pPr>
              <a:buFont typeface="Wingdings" pitchFamily="2" charset="2"/>
              <a:buNone/>
              <a:defRPr/>
            </a:pPr>
            <a:endParaRPr lang="en-US" sz="1800" b="1" dirty="0">
              <a:ea typeface="ＭＳ Ｐゴシック"/>
              <a:cs typeface="ＭＳ Ｐゴシック"/>
            </a:endParaRPr>
          </a:p>
          <a:p>
            <a:pPr lvl="1">
              <a:defRPr/>
            </a:pPr>
            <a:r>
              <a:rPr lang="en-US" sz="2600" dirty="0">
                <a:ea typeface="ＭＳ Ｐゴシック"/>
                <a:cs typeface="ＭＳ Ｐゴシック"/>
              </a:rPr>
              <a:t>Four hospitals in NYC: </a:t>
            </a:r>
            <a:r>
              <a:rPr lang="en-US" sz="2600" b="1" dirty="0">
                <a:solidFill>
                  <a:schemeClr val="accent1">
                    <a:lumMod val="75000"/>
                  </a:schemeClr>
                </a:solidFill>
                <a:ea typeface="ＭＳ Ｐゴシック"/>
                <a:cs typeface="ＭＳ Ｐゴシック"/>
              </a:rPr>
              <a:t>61-97% of student referrals did </a:t>
            </a:r>
            <a:r>
              <a:rPr lang="en-US" sz="2600" b="1" i="1" dirty="0">
                <a:solidFill>
                  <a:schemeClr val="accent1">
                    <a:lumMod val="75000"/>
                  </a:schemeClr>
                </a:solidFill>
                <a:ea typeface="ＭＳ Ｐゴシック"/>
                <a:cs typeface="ＭＳ Ｐゴシック"/>
              </a:rPr>
              <a:t>not</a:t>
            </a:r>
            <a:r>
              <a:rPr lang="en-US" sz="2600" b="1" dirty="0">
                <a:solidFill>
                  <a:schemeClr val="accent1">
                    <a:lumMod val="75000"/>
                  </a:schemeClr>
                </a:solidFill>
                <a:ea typeface="ＭＳ Ｐゴシック"/>
                <a:cs typeface="ＭＳ Ｐゴシック"/>
              </a:rPr>
              <a:t> require hospitalization</a:t>
            </a:r>
            <a:endParaRPr lang="en-US" sz="2600" dirty="0">
              <a:solidFill>
                <a:schemeClr val="accent1">
                  <a:lumMod val="75000"/>
                </a:schemeClr>
              </a:solidFill>
              <a:ea typeface="ＭＳ Ｐゴシック"/>
              <a:cs typeface="ＭＳ Ｐゴシック"/>
            </a:endParaRPr>
          </a:p>
          <a:p>
            <a:pPr lvl="1">
              <a:defRPr/>
            </a:pPr>
            <a:r>
              <a:rPr lang="en-US" sz="2600" dirty="0">
                <a:ea typeface="ＭＳ Ｐゴシック"/>
                <a:cs typeface="ＭＳ Ｐゴシック"/>
              </a:rPr>
              <a:t>NYC DOE:</a:t>
            </a:r>
          </a:p>
          <a:p>
            <a:pPr lvl="2">
              <a:defRPr/>
            </a:pPr>
            <a:r>
              <a:rPr lang="en-US" sz="2200" dirty="0">
                <a:ea typeface="ＭＳ Ｐゴシック"/>
                <a:cs typeface="ＭＳ Ｐゴシック"/>
              </a:rPr>
              <a:t>“The great majority of children &amp; teens referred by schools for psych ER evaluation are not hospitalized &amp;</a:t>
            </a:r>
            <a:r>
              <a:rPr lang="en-US" sz="2200" dirty="0">
                <a:solidFill>
                  <a:srgbClr val="FFFF00"/>
                </a:solidFill>
                <a:ea typeface="ＭＳ Ｐゴシック"/>
                <a:cs typeface="ＭＳ Ｐゴシック"/>
              </a:rPr>
              <a:t> </a:t>
            </a:r>
            <a:r>
              <a:rPr lang="en-US" sz="2200" b="1" dirty="0">
                <a:solidFill>
                  <a:schemeClr val="accent1">
                    <a:lumMod val="75000"/>
                  </a:schemeClr>
                </a:solidFill>
                <a:ea typeface="ＭＳ Ｐゴシック"/>
                <a:cs typeface="ＭＳ Ｐゴシック"/>
              </a:rPr>
              <a:t>do not require the level of containment, cost &amp; care</a:t>
            </a:r>
            <a:r>
              <a:rPr lang="en-US" sz="2200" dirty="0">
                <a:solidFill>
                  <a:schemeClr val="accent1">
                    <a:lumMod val="75000"/>
                  </a:schemeClr>
                </a:solidFill>
                <a:ea typeface="ＭＳ Ｐゴシック"/>
                <a:cs typeface="ＭＳ Ｐゴシック"/>
              </a:rPr>
              <a:t> </a:t>
            </a:r>
            <a:r>
              <a:rPr lang="en-US" sz="2200" dirty="0">
                <a:ea typeface="ＭＳ Ｐゴシック"/>
                <a:cs typeface="ＭＳ Ｐゴシック"/>
              </a:rPr>
              <a:t>entailed in ER evaluation.”</a:t>
            </a:r>
          </a:p>
          <a:p>
            <a:pPr lvl="2">
              <a:defRPr/>
            </a:pPr>
            <a:r>
              <a:rPr lang="en-US" sz="2200" dirty="0">
                <a:ea typeface="ＭＳ Ｐゴシック"/>
                <a:cs typeface="ＭＳ Ｐゴシック"/>
              </a:rPr>
              <a:t>“Evaluation in hospital-based psych ERs is </a:t>
            </a:r>
            <a:r>
              <a:rPr lang="en-US" sz="2200" b="1" dirty="0">
                <a:solidFill>
                  <a:schemeClr val="accent1">
                    <a:lumMod val="75000"/>
                  </a:schemeClr>
                </a:solidFill>
                <a:ea typeface="ＭＳ Ｐゴシック"/>
                <a:cs typeface="ＭＳ Ｐゴシック"/>
              </a:rPr>
              <a:t>costly, traumatic </a:t>
            </a:r>
            <a:r>
              <a:rPr lang="en-US" sz="2200" dirty="0">
                <a:ea typeface="ＭＳ Ｐゴシック"/>
                <a:cs typeface="ＭＳ Ｐゴシック"/>
              </a:rPr>
              <a:t>to children &amp; families, and </a:t>
            </a:r>
            <a:r>
              <a:rPr lang="en-US" sz="2200" b="1" dirty="0">
                <a:solidFill>
                  <a:schemeClr val="accent1">
                    <a:lumMod val="75000"/>
                  </a:schemeClr>
                </a:solidFill>
                <a:ea typeface="ＭＳ Ｐゴシック"/>
                <a:cs typeface="ＭＳ Ｐゴシック"/>
              </a:rPr>
              <a:t>may be less effective </a:t>
            </a:r>
            <a:r>
              <a:rPr lang="en-US" sz="2200" dirty="0">
                <a:ea typeface="ＭＳ Ｐゴシック"/>
                <a:cs typeface="ＭＳ Ｐゴシック"/>
              </a:rPr>
              <a:t>in routing children &amp; families into ongoing care.”</a:t>
            </a:r>
          </a:p>
          <a:p>
            <a:pPr lvl="2">
              <a:defRPr/>
            </a:pPr>
            <a:endParaRPr lang="en-US" sz="800" dirty="0">
              <a:ea typeface="ＭＳ Ｐゴシック"/>
              <a:cs typeface="ＭＳ Ｐゴシック"/>
            </a:endParaRPr>
          </a:p>
          <a:p>
            <a:pPr marL="457200" lvl="1" algn="ctr">
              <a:buFontTx/>
              <a:buNone/>
              <a:defRPr/>
            </a:pPr>
            <a:r>
              <a:rPr lang="en-US" sz="2200" b="1" i="1" dirty="0">
                <a:solidFill>
                  <a:schemeClr val="accent2"/>
                </a:solidFill>
                <a:ea typeface="ＭＳ Ｐゴシック"/>
                <a:cs typeface="ＭＳ Ｐゴシック"/>
              </a:rPr>
              <a:t>One student sat 9 hours in the principal’s office waiting for an EMT!</a:t>
            </a:r>
          </a:p>
        </p:txBody>
      </p:sp>
    </p:spTree>
    <p:extLst>
      <p:ext uri="{BB962C8B-B14F-4D97-AF65-F5344CB8AC3E}">
        <p14:creationId xmlns:p14="http://schemas.microsoft.com/office/powerpoint/2010/main" val="2471299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36041-CD24-6D90-0575-561326F93277}"/>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68088598-2C95-06DF-136E-37F41744F40C}"/>
              </a:ext>
            </a:extLst>
          </p:cNvPr>
          <p:cNvSpPr>
            <a:spLocks noGrp="1"/>
          </p:cNvSpPr>
          <p:nvPr>
            <p:ph type="sldNum" sz="quarter" idx="4"/>
          </p:nvPr>
        </p:nvSpPr>
        <p:spPr/>
        <p:txBody>
          <a:bodyPr/>
          <a:lstStyle/>
          <a:p>
            <a:fld id="{ACD12D91-5F71-FE4F-A594-B9667DC21877}" type="slidenum">
              <a:rPr lang="en-US" smtClean="0"/>
              <a:pPr/>
              <a:t>14</a:t>
            </a:fld>
            <a:endParaRPr lang="en-US" dirty="0"/>
          </a:p>
        </p:txBody>
      </p:sp>
      <p:pic>
        <p:nvPicPr>
          <p:cNvPr id="5" name="Picture 4">
            <a:extLst>
              <a:ext uri="{FF2B5EF4-FFF2-40B4-BE49-F238E27FC236}">
                <a16:creationId xmlns:a16="http://schemas.microsoft.com/office/drawing/2014/main" id="{138E97F6-7FC9-5D1F-A555-D482397A72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226" y="365126"/>
            <a:ext cx="4620006" cy="5987324"/>
          </a:xfrm>
          <a:prstGeom prst="rect">
            <a:avLst/>
          </a:prstGeom>
        </p:spPr>
      </p:pic>
      <p:sp>
        <p:nvSpPr>
          <p:cNvPr id="7" name="Content Placeholder 6">
            <a:extLst>
              <a:ext uri="{FF2B5EF4-FFF2-40B4-BE49-F238E27FC236}">
                <a16:creationId xmlns:a16="http://schemas.microsoft.com/office/drawing/2014/main" id="{9EEF0AAF-BC37-6DB8-E63C-CC55E9523700}"/>
              </a:ext>
            </a:extLst>
          </p:cNvPr>
          <p:cNvSpPr txBox="1">
            <a:spLocks noGrp="1"/>
          </p:cNvSpPr>
          <p:nvPr>
            <p:ph idx="1"/>
          </p:nvPr>
        </p:nvSpPr>
        <p:spPr>
          <a:xfrm>
            <a:off x="4704056" y="377534"/>
            <a:ext cx="4296990" cy="6370975"/>
          </a:xfrm>
          <a:prstGeom prst="rect">
            <a:avLst/>
          </a:prstGeom>
          <a:solidFill>
            <a:schemeClr val="accent4">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DCS really wants and needs the Columbia to triage and determine the kids that DON’T need to go to the hospital.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2021 CT children 10-17 highest prevalence of ED visits for ideation and attempts </a:t>
            </a:r>
            <a:r>
              <a:rPr kumimoji="0" lang="en-US" sz="1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AMONG ALL AGE GROUPS</a:t>
            </a:r>
            <a:r>
              <a:rPr kumimoji="0" lang="en-US" sz="160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Use of youth mobile crisis services decreased while </a:t>
            </a:r>
            <a:r>
              <a:rPr kumimoji="0" lang="en-US" sz="1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INAPPROPRIATE ED UTILIZATION INCREASED. </a:t>
            </a:r>
            <a:r>
              <a:rPr kumimoji="0" lang="en-US" sz="160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This actually does harm. Children are traumatized by the exposure, waiting </a:t>
            </a:r>
            <a:r>
              <a:rPr kumimoji="0" lang="en-US" sz="160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fo</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r hours, what they see, etc.</a:t>
            </a:r>
            <a:endParaRPr kumimoji="0" lang="en-US" sz="160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In fact, “it has been found that many of the children coming to the ED for suicidal ideation when screened are not actually in imminent risk and would be better served by community resources.” 44% of kids referred by schools; 39% self or family members.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Tahoma" panose="020B0604030504040204" pitchFamily="34" charset="0"/>
                <a:ea typeface="Tahoma" panose="020B0604030504040204" pitchFamily="34" charset="0"/>
                <a:cs typeface="Tahoma" panose="020B0604030504040204" pitchFamily="34" charset="0"/>
              </a:rPr>
              <a:t>Approximately 1% of kids are high-risk on the Columbia.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39881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696987" y="1012452"/>
            <a:ext cx="7883483" cy="762000"/>
          </a:xfrm>
        </p:spPr>
        <p:txBody>
          <a:bodyPr>
            <a:noAutofit/>
          </a:bodyPr>
          <a:lstStyle/>
          <a:p>
            <a:pPr algn="ctr"/>
            <a:r>
              <a:rPr lang="en-US" sz="2400" b="1" dirty="0">
                <a:solidFill>
                  <a:schemeClr val="accent1">
                    <a:lumMod val="50000"/>
                  </a:schemeClr>
                </a:solidFill>
              </a:rPr>
              <a:t>Questions Used to Facilitate Appropriate Care: </a:t>
            </a:r>
            <a:br>
              <a:rPr lang="en-US" sz="2400" b="1" dirty="0">
                <a:solidFill>
                  <a:schemeClr val="accent1">
                    <a:lumMod val="50000"/>
                  </a:schemeClr>
                </a:solidFill>
              </a:rPr>
            </a:br>
            <a:r>
              <a:rPr lang="en-US" sz="2400" b="1" dirty="0">
                <a:solidFill>
                  <a:schemeClr val="accent1">
                    <a:lumMod val="50000"/>
                  </a:schemeClr>
                </a:solidFill>
              </a:rPr>
              <a:t>Science Says People who Receive Lowest Level of Care in Community have Better Outcomes! </a:t>
            </a:r>
            <a:br>
              <a:rPr lang="en-US" sz="2400" b="1" dirty="0">
                <a:solidFill>
                  <a:schemeClr val="accent1">
                    <a:lumMod val="50000"/>
                  </a:schemeClr>
                </a:solidFill>
              </a:rPr>
            </a:br>
            <a:r>
              <a:rPr lang="en-US" sz="2400" b="1" i="1" dirty="0">
                <a:solidFill>
                  <a:schemeClr val="accent1">
                    <a:lumMod val="50000"/>
                  </a:schemeClr>
                </a:solidFill>
              </a:rPr>
              <a:t>They Ask for Help More Often &amp; Better Quality of Life</a:t>
            </a:r>
          </a:p>
        </p:txBody>
      </p:sp>
      <p:sp>
        <p:nvSpPr>
          <p:cNvPr id="6" name="Rectangle 5"/>
          <p:cNvSpPr/>
          <p:nvPr/>
        </p:nvSpPr>
        <p:spPr>
          <a:xfrm>
            <a:off x="2287341" y="5095216"/>
            <a:ext cx="327968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hlinkClick r:id="rId2"/>
              </a:rPr>
              <a:t>http://youtu.be/fx3N3uDUQbo</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le 2">
            <a:extLst>
              <a:ext uri="{FF2B5EF4-FFF2-40B4-BE49-F238E27FC236}">
                <a16:creationId xmlns:a16="http://schemas.microsoft.com/office/drawing/2014/main" id="{9967FE8E-77BE-4275-86B4-8A2ACF5F3AF5}"/>
              </a:ext>
            </a:extLst>
          </p:cNvPr>
          <p:cNvSpPr txBox="1">
            <a:spLocks/>
          </p:cNvSpPr>
          <p:nvPr/>
        </p:nvSpPr>
        <p:spPr>
          <a:xfrm>
            <a:off x="6856660" y="1897322"/>
            <a:ext cx="2077790" cy="360812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5B9BD5">
                    <a:lumMod val="50000"/>
                  </a:srgbClr>
                </a:solidFill>
                <a:effectLst/>
                <a:uLnTx/>
                <a:uFillTx/>
                <a:latin typeface="Calibri" panose="020F0502020204030204"/>
                <a:ea typeface="+mj-ea"/>
                <a:cs typeface="+mj-cs"/>
              </a:rPr>
              <a:t>Police Asking </a:t>
            </a:r>
            <a:br>
              <a:rPr kumimoji="0" lang="en-US" sz="2400" b="1" i="0" u="none" strike="noStrike" kern="1200" cap="none" spc="0" normalizeH="0" baseline="0" noProof="0" dirty="0">
                <a:ln>
                  <a:noFill/>
                </a:ln>
                <a:solidFill>
                  <a:srgbClr val="5B9BD5">
                    <a:lumMod val="50000"/>
                  </a:srgbClr>
                </a:solidFill>
                <a:effectLst/>
                <a:uLnTx/>
                <a:uFillTx/>
                <a:latin typeface="Calibri" panose="020F0502020204030204"/>
                <a:ea typeface="+mj-ea"/>
                <a:cs typeface="+mj-cs"/>
              </a:rPr>
            </a:br>
            <a:r>
              <a:rPr kumimoji="0" lang="en-US" sz="2400" b="0" i="0" u="none" strike="noStrike" kern="1200" cap="none" spc="0" normalizeH="0" baseline="0" noProof="0" dirty="0">
                <a:ln>
                  <a:noFill/>
                </a:ln>
                <a:solidFill>
                  <a:srgbClr val="5B9BD5">
                    <a:lumMod val="50000"/>
                  </a:srgbClr>
                </a:solidFill>
                <a:effectLst/>
                <a:uLnTx/>
                <a:uFillTx/>
                <a:latin typeface="Calibri" panose="020F0502020204030204"/>
                <a:ea typeface="+mj-ea"/>
                <a:cs typeface="+mj-cs"/>
              </a:rPr>
              <a:t>is Critical to Optimizing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5B9BD5">
                    <a:lumMod val="50000"/>
                  </a:srgbClr>
                </a:solidFill>
                <a:effectLst/>
                <a:uLnTx/>
                <a:uFillTx/>
                <a:latin typeface="Calibri" panose="020F0502020204030204"/>
                <a:ea typeface="+mj-ea"/>
                <a:cs typeface="+mj-cs"/>
              </a:rPr>
              <a:t>Your Scarce Resources, Decreasing ↓  Unnecessary ED Holds</a:t>
            </a:r>
          </a:p>
        </p:txBody>
      </p:sp>
      <p:sp>
        <p:nvSpPr>
          <p:cNvPr id="2" name="Slide Number Placeholder 1">
            <a:extLst>
              <a:ext uri="{FF2B5EF4-FFF2-40B4-BE49-F238E27FC236}">
                <a16:creationId xmlns:a16="http://schemas.microsoft.com/office/drawing/2014/main" id="{4FA27907-BEB0-40BC-A8D0-2F1896860A9C}"/>
              </a:ext>
            </a:extLst>
          </p:cNvPr>
          <p:cNvSpPr>
            <a:spLocks noGrp="1"/>
          </p:cNvSpPr>
          <p:nvPr>
            <p:ph type="sldNum" sz="quarter" idx="4"/>
          </p:nvPr>
        </p:nvSpPr>
        <p:spPr>
          <a:xfrm>
            <a:off x="7053374" y="647331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CD12D91-5F71-FE4F-A594-B9667DC21877}" type="slidenum">
              <a:rPr lang="en-US" smtClean="0"/>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90AD6F-5695-4E9C-988A-256A9C4E6F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7510" y="2440695"/>
            <a:ext cx="5794643" cy="2599958"/>
          </a:xfrm>
          <a:prstGeom prst="rect">
            <a:avLst/>
          </a:prstGeom>
        </p:spPr>
      </p:pic>
    </p:spTree>
    <p:extLst>
      <p:ext uri="{BB962C8B-B14F-4D97-AF65-F5344CB8AC3E}">
        <p14:creationId xmlns:p14="http://schemas.microsoft.com/office/powerpoint/2010/main" val="1209754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9BCF4-3CDA-0B3C-C072-CD5CD5DA18A7}"/>
              </a:ext>
            </a:extLst>
          </p:cNvPr>
          <p:cNvSpPr>
            <a:spLocks noGrp="1"/>
          </p:cNvSpPr>
          <p:nvPr>
            <p:ph type="title"/>
          </p:nvPr>
        </p:nvSpPr>
        <p:spPr>
          <a:xfrm>
            <a:off x="291065" y="471456"/>
            <a:ext cx="8544592" cy="1325563"/>
          </a:xfrm>
        </p:spPr>
        <p:txBody>
          <a:bodyPr>
            <a:normAutofit fontScale="90000"/>
          </a:bodyPr>
          <a:lstStyle/>
          <a:p>
            <a:pPr algn="ctr"/>
            <a:r>
              <a:rPr lang="en-US" sz="3600" b="1" dirty="0">
                <a:solidFill>
                  <a:schemeClr val="accent1">
                    <a:lumMod val="50000"/>
                  </a:schemeClr>
                </a:solidFill>
              </a:rPr>
              <a:t>Reduction of Force! </a:t>
            </a:r>
            <a:br>
              <a:rPr lang="en-US" sz="3600" b="1" dirty="0">
                <a:solidFill>
                  <a:schemeClr val="accent1">
                    <a:lumMod val="50000"/>
                  </a:schemeClr>
                </a:solidFill>
              </a:rPr>
            </a:br>
            <a:r>
              <a:rPr lang="en-US" sz="3600" b="1" dirty="0">
                <a:solidFill>
                  <a:schemeClr val="accent1">
                    <a:lumMod val="50000"/>
                  </a:schemeClr>
                </a:solidFill>
              </a:rPr>
              <a:t>Reduction of Police Taking People Back to the </a:t>
            </a:r>
            <a:br>
              <a:rPr lang="en-US" sz="3600" b="1" dirty="0">
                <a:solidFill>
                  <a:schemeClr val="accent1">
                    <a:lumMod val="50000"/>
                  </a:schemeClr>
                </a:solidFill>
              </a:rPr>
            </a:br>
            <a:r>
              <a:rPr lang="en-US" sz="3600" b="1" dirty="0">
                <a:solidFill>
                  <a:schemeClr val="accent1">
                    <a:lumMod val="50000"/>
                  </a:schemeClr>
                </a:solidFill>
              </a:rPr>
              <a:t>ER Multiple Times and De-escalation Tool</a:t>
            </a:r>
          </a:p>
        </p:txBody>
      </p:sp>
      <p:sp>
        <p:nvSpPr>
          <p:cNvPr id="3" name="Content Placeholder 2">
            <a:extLst>
              <a:ext uri="{FF2B5EF4-FFF2-40B4-BE49-F238E27FC236}">
                <a16:creationId xmlns:a16="http://schemas.microsoft.com/office/drawing/2014/main" id="{EBEC1052-CC1E-3619-CFAB-26F3713B348A}"/>
              </a:ext>
            </a:extLst>
          </p:cNvPr>
          <p:cNvSpPr>
            <a:spLocks noGrp="1"/>
          </p:cNvSpPr>
          <p:nvPr>
            <p:ph idx="1"/>
          </p:nvPr>
        </p:nvSpPr>
        <p:spPr>
          <a:xfrm>
            <a:off x="291064" y="3223732"/>
            <a:ext cx="8363837" cy="2938683"/>
          </a:xfrm>
        </p:spPr>
        <p:txBody>
          <a:bodyPr>
            <a:noAutofit/>
          </a:bodyPr>
          <a:lstStyle/>
          <a:p>
            <a:r>
              <a:rPr lang="en-US" sz="2000" dirty="0"/>
              <a:t>Filling gaps: </a:t>
            </a:r>
            <a:r>
              <a:rPr lang="en-US" sz="2000" b="1" u="sng" dirty="0"/>
              <a:t>Determination of who doesn't need to go to the hospital  </a:t>
            </a:r>
            <a:r>
              <a:rPr lang="en-US" sz="2000" dirty="0"/>
              <a:t>- call mobile crisis, do warm hand-off. After C-SSRS determination that they don’t need to go to the ER, officer can make a safety plan with family or friends or other interventions.</a:t>
            </a:r>
          </a:p>
          <a:p>
            <a:r>
              <a:rPr lang="en-US" sz="2000" dirty="0"/>
              <a:t>How many calls do you get where it’s the same person? Issue of efficiency</a:t>
            </a:r>
          </a:p>
          <a:p>
            <a:r>
              <a:rPr lang="en-US" sz="2000" dirty="0"/>
              <a:t>Kid ran off into the woods, had to do a search for him, found him, called mobile crisis, within 1 hour he was in the hospital </a:t>
            </a:r>
          </a:p>
          <a:p>
            <a:r>
              <a:rPr lang="en-US" sz="2000" dirty="0"/>
              <a:t>DWI crash, driver had taken fentanyl and was given Narcan, was at the hospital and give the C-SSRS within 19 minutes of arrival</a:t>
            </a:r>
          </a:p>
        </p:txBody>
      </p:sp>
      <p:sp>
        <p:nvSpPr>
          <p:cNvPr id="4" name="Slide Number Placeholder 3">
            <a:extLst>
              <a:ext uri="{FF2B5EF4-FFF2-40B4-BE49-F238E27FC236}">
                <a16:creationId xmlns:a16="http://schemas.microsoft.com/office/drawing/2014/main" id="{5C180620-1D3C-FE84-287E-8361F4BF5F8F}"/>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DB98C9B-A40E-4486-5AB1-A6A14126CD8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183728" y="4491370"/>
            <a:ext cx="1604188" cy="2036170"/>
          </a:xfrm>
          <a:prstGeom prst="rect">
            <a:avLst/>
          </a:prstGeom>
        </p:spPr>
      </p:pic>
      <p:sp>
        <p:nvSpPr>
          <p:cNvPr id="11" name="TextBox 10">
            <a:extLst>
              <a:ext uri="{FF2B5EF4-FFF2-40B4-BE49-F238E27FC236}">
                <a16:creationId xmlns:a16="http://schemas.microsoft.com/office/drawing/2014/main" id="{7CD2218F-8C03-09CB-9FE5-06E8D182B49E}"/>
              </a:ext>
            </a:extLst>
          </p:cNvPr>
          <p:cNvSpPr txBox="1"/>
          <p:nvPr/>
        </p:nvSpPr>
        <p:spPr>
          <a:xfrm>
            <a:off x="198876" y="1761226"/>
            <a:ext cx="6854498" cy="1477328"/>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As a de-escalation tool. Parents are saying no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no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no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your officer says, “Ok, I understand you don’t want that, but maybe we can just go through these series of questions.” Even with somebody who’s in a psychiatric crisis, you run them through these questions and it tends to lower the level and calm them down. </a:t>
            </a:r>
          </a:p>
        </p:txBody>
      </p:sp>
    </p:spTree>
    <p:extLst>
      <p:ext uri="{BB962C8B-B14F-4D97-AF65-F5344CB8AC3E}">
        <p14:creationId xmlns:p14="http://schemas.microsoft.com/office/powerpoint/2010/main" val="2782403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3">
            <a:extLst>
              <a:ext uri="{FF2B5EF4-FFF2-40B4-BE49-F238E27FC236}">
                <a16:creationId xmlns:a16="http://schemas.microsoft.com/office/drawing/2014/main" id="{EC888195-4093-127D-0F7E-F3A9A475E16F}"/>
              </a:ext>
            </a:extLst>
          </p:cNvPr>
          <p:cNvSpPr txBox="1"/>
          <p:nvPr/>
        </p:nvSpPr>
        <p:spPr>
          <a:xfrm>
            <a:off x="215187" y="3681087"/>
            <a:ext cx="2381152" cy="1708160"/>
          </a:xfrm>
          <a:prstGeom prst="rect">
            <a:avLst/>
          </a:prstGeom>
          <a:solidFill>
            <a:srgbClr val="92D050"/>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900">
              <a:defRPr/>
            </a:pPr>
            <a:r>
              <a:rPr lang="en-US" sz="1500" b="1" u="sng" dirty="0">
                <a:solidFill>
                  <a:prstClr val="black"/>
                </a:solidFill>
                <a:latin typeface="Calibri" panose="020F0502020204030204"/>
              </a:rPr>
              <a:t>In all hands</a:t>
            </a:r>
            <a:r>
              <a:rPr lang="en-US" sz="1500" b="1" dirty="0">
                <a:solidFill>
                  <a:prstClr val="black"/>
                </a:solidFill>
                <a:latin typeface="Calibri" panose="020F0502020204030204"/>
              </a:rPr>
              <a:t> in addition to Behavioral Health including:</a:t>
            </a:r>
          </a:p>
          <a:p>
            <a:pPr algn="ctr" defTabSz="342900">
              <a:defRPr/>
            </a:pPr>
            <a:r>
              <a:rPr lang="en-US" sz="1500" b="1" dirty="0">
                <a:solidFill>
                  <a:prstClr val="white"/>
                </a:solidFill>
                <a:latin typeface="Calibri" panose="020F0502020204030204"/>
              </a:rPr>
              <a:t>Custodial staff</a:t>
            </a:r>
          </a:p>
          <a:p>
            <a:pPr algn="ctr" defTabSz="342900">
              <a:defRPr/>
            </a:pPr>
            <a:r>
              <a:rPr lang="en-US" sz="1500" b="1" dirty="0">
                <a:solidFill>
                  <a:prstClr val="white"/>
                </a:solidFill>
                <a:latin typeface="Calibri" panose="020F0502020204030204"/>
              </a:rPr>
              <a:t>Sanitation workers</a:t>
            </a:r>
          </a:p>
          <a:p>
            <a:pPr algn="ctr" defTabSz="342900">
              <a:defRPr/>
            </a:pPr>
            <a:r>
              <a:rPr lang="en-US" sz="1500" b="1" dirty="0">
                <a:solidFill>
                  <a:prstClr val="white"/>
                </a:solidFill>
                <a:latin typeface="Calibri" panose="020F0502020204030204"/>
              </a:rPr>
              <a:t>Dock workers</a:t>
            </a:r>
          </a:p>
          <a:p>
            <a:pPr algn="ctr" defTabSz="342900">
              <a:defRPr/>
            </a:pPr>
            <a:r>
              <a:rPr lang="en-US" sz="1500" b="1" dirty="0">
                <a:solidFill>
                  <a:prstClr val="white"/>
                </a:solidFill>
                <a:latin typeface="Calibri" panose="020F0502020204030204"/>
              </a:rPr>
              <a:t>Cafeteria staff</a:t>
            </a:r>
          </a:p>
        </p:txBody>
      </p:sp>
      <p:sp>
        <p:nvSpPr>
          <p:cNvPr id="60" name="Title 1">
            <a:extLst>
              <a:ext uri="{FF2B5EF4-FFF2-40B4-BE49-F238E27FC236}">
                <a16:creationId xmlns:a16="http://schemas.microsoft.com/office/drawing/2014/main" id="{260BDFB0-53FF-7A4A-282E-09946DAD0FF5}"/>
              </a:ext>
            </a:extLst>
          </p:cNvPr>
          <p:cNvSpPr txBox="1">
            <a:spLocks/>
          </p:cNvSpPr>
          <p:nvPr/>
        </p:nvSpPr>
        <p:spPr bwMode="auto">
          <a:xfrm>
            <a:off x="27334" y="850616"/>
            <a:ext cx="9049839" cy="342900"/>
          </a:xfrm>
          <a:prstGeom prst="rect">
            <a:avLst/>
          </a:prstGeom>
          <a:noFill/>
          <a:ln w="9525">
            <a:noFill/>
            <a:miter lim="800000"/>
            <a:headEnd/>
            <a:tailEnd/>
          </a:ln>
          <a:effectLst/>
        </p:spPr>
        <p:txBody>
          <a:bodyPr vert="horz" wrap="square" lIns="51435" tIns="25718" rIns="51435" bIns="25718" numCol="1" anchor="ctr" anchorCtr="0" compatLnSpc="1">
            <a:prstTxWarp prst="textNoShape">
              <a:avLst/>
            </a:prstTxWarp>
          </a:bodyPr>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S PGothic"/>
                <a:cs typeface="MS PGothic"/>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a:lstStyle>
          <a:p>
            <a:pPr algn="ctr" defTabSz="514350">
              <a:defRPr/>
            </a:pPr>
            <a:r>
              <a:rPr lang="en-US" sz="2100" kern="0" dirty="0">
                <a:solidFill>
                  <a:srgbClr val="5B9BD5">
                    <a:lumMod val="50000"/>
                  </a:srgbClr>
                </a:solidFill>
                <a:effectLst/>
                <a:latin typeface="Tahoma" panose="020B0604030504040204" pitchFamily="34" charset="0"/>
                <a:ea typeface="Tahoma" panose="020B0604030504040204" pitchFamily="34" charset="0"/>
                <a:cs typeface="Tahoma" panose="020B0604030504040204" pitchFamily="34" charset="0"/>
              </a:rPr>
              <a:t>Cherokee Nation ROI: Risk Stratification Enables You to Deliver Your Care to the People that Need it</a:t>
            </a:r>
          </a:p>
          <a:p>
            <a:pPr algn="ctr" defTabSz="514350">
              <a:defRPr/>
            </a:pPr>
            <a:r>
              <a:rPr lang="en-US" sz="2100" kern="0" dirty="0">
                <a:solidFill>
                  <a:srgbClr val="5B9BD5">
                    <a:lumMod val="50000"/>
                  </a:srgbClr>
                </a:solidFill>
                <a:effectLst/>
                <a:latin typeface="Tahoma" panose="020B0604030504040204" pitchFamily="34" charset="0"/>
                <a:ea typeface="Tahoma" panose="020B0604030504040204" pitchFamily="34" charset="0"/>
                <a:cs typeface="Tahoma" panose="020B0604030504040204" pitchFamily="34" charset="0"/>
              </a:rPr>
              <a:t> Redirecting Much-Needed Scarce Resources </a:t>
            </a:r>
          </a:p>
        </p:txBody>
      </p:sp>
      <p:sp>
        <p:nvSpPr>
          <p:cNvPr id="43" name="TextBox 42">
            <a:extLst>
              <a:ext uri="{FF2B5EF4-FFF2-40B4-BE49-F238E27FC236}">
                <a16:creationId xmlns:a16="http://schemas.microsoft.com/office/drawing/2014/main" id="{4008DF29-E9FF-F0F7-0A97-44511CB1CD64}"/>
              </a:ext>
            </a:extLst>
          </p:cNvPr>
          <p:cNvSpPr txBox="1"/>
          <p:nvPr/>
        </p:nvSpPr>
        <p:spPr>
          <a:xfrm>
            <a:off x="2080771" y="5673747"/>
            <a:ext cx="1166996" cy="276999"/>
          </a:xfrm>
          <a:prstGeom prst="rect">
            <a:avLst/>
          </a:prstGeom>
          <a:noFill/>
          <a:ln>
            <a:solidFill>
              <a:schemeClr val="accent1"/>
            </a:solidFill>
          </a:ln>
        </p:spPr>
        <p:txBody>
          <a:bodyPr wrap="square" rtlCol="0">
            <a:spAutoFit/>
          </a:bodyPr>
          <a:lstStyle/>
          <a:p>
            <a:pPr algn="ctr" defTabSz="514350" fontAlgn="base">
              <a:spcBef>
                <a:spcPct val="0"/>
              </a:spcBef>
              <a:spcAft>
                <a:spcPct val="0"/>
              </a:spcAft>
              <a:defRPr/>
            </a:pPr>
            <a:r>
              <a:rPr lang="en-US" sz="1200" b="1" dirty="0">
                <a:solidFill>
                  <a:srgbClr val="5B9BD5"/>
                </a:solidFill>
                <a:latin typeface="Tahoma" pitchFamily="34" charset="0"/>
                <a:cs typeface="Arial" charset="0"/>
              </a:rPr>
              <a:t>All Services </a:t>
            </a:r>
          </a:p>
        </p:txBody>
      </p:sp>
      <p:sp>
        <p:nvSpPr>
          <p:cNvPr id="44" name="TextBox 43">
            <a:extLst>
              <a:ext uri="{FF2B5EF4-FFF2-40B4-BE49-F238E27FC236}">
                <a16:creationId xmlns:a16="http://schemas.microsoft.com/office/drawing/2014/main" id="{9063181B-8B0A-A5B5-61CA-BA12F0031ABA}"/>
              </a:ext>
            </a:extLst>
          </p:cNvPr>
          <p:cNvSpPr txBox="1"/>
          <p:nvPr/>
        </p:nvSpPr>
        <p:spPr>
          <a:xfrm>
            <a:off x="3253364" y="5673747"/>
            <a:ext cx="1556380" cy="276999"/>
          </a:xfrm>
          <a:prstGeom prst="rect">
            <a:avLst/>
          </a:prstGeom>
          <a:noFill/>
          <a:ln>
            <a:solidFill>
              <a:schemeClr val="accent1"/>
            </a:solidFill>
          </a:ln>
        </p:spPr>
        <p:txBody>
          <a:bodyPr wrap="square" rtlCol="0">
            <a:spAutoFit/>
          </a:bodyPr>
          <a:lstStyle/>
          <a:p>
            <a:pPr algn="ctr" defTabSz="514350" fontAlgn="base">
              <a:spcBef>
                <a:spcPct val="0"/>
              </a:spcBef>
              <a:spcAft>
                <a:spcPct val="0"/>
              </a:spcAft>
              <a:defRPr/>
            </a:pPr>
            <a:r>
              <a:rPr lang="en-US" sz="1200" b="1" dirty="0">
                <a:solidFill>
                  <a:srgbClr val="5B9BD5"/>
                </a:solidFill>
                <a:latin typeface="Tahoma" pitchFamily="34" charset="0"/>
                <a:cs typeface="Arial" charset="0"/>
              </a:rPr>
              <a:t>Between Services </a:t>
            </a:r>
          </a:p>
        </p:txBody>
      </p:sp>
      <p:sp>
        <p:nvSpPr>
          <p:cNvPr id="45" name="TextBox 44">
            <a:extLst>
              <a:ext uri="{FF2B5EF4-FFF2-40B4-BE49-F238E27FC236}">
                <a16:creationId xmlns:a16="http://schemas.microsoft.com/office/drawing/2014/main" id="{74FCCC1D-47ED-9B25-B9CF-B2ABE132D0BD}"/>
              </a:ext>
            </a:extLst>
          </p:cNvPr>
          <p:cNvSpPr txBox="1"/>
          <p:nvPr/>
        </p:nvSpPr>
        <p:spPr>
          <a:xfrm>
            <a:off x="4820537" y="5673747"/>
            <a:ext cx="1759193" cy="276999"/>
          </a:xfrm>
          <a:prstGeom prst="rect">
            <a:avLst/>
          </a:prstGeom>
          <a:noFill/>
          <a:ln>
            <a:solidFill>
              <a:schemeClr val="accent1"/>
            </a:solidFill>
          </a:ln>
        </p:spPr>
        <p:txBody>
          <a:bodyPr wrap="square" rtlCol="0">
            <a:spAutoFit/>
          </a:bodyPr>
          <a:lstStyle/>
          <a:p>
            <a:pPr algn="ctr" defTabSz="514350" fontAlgn="base">
              <a:spcBef>
                <a:spcPct val="0"/>
              </a:spcBef>
              <a:spcAft>
                <a:spcPct val="0"/>
              </a:spcAft>
              <a:defRPr/>
            </a:pPr>
            <a:r>
              <a:rPr lang="en-US" sz="1200" b="1" dirty="0">
                <a:solidFill>
                  <a:srgbClr val="5B9BD5"/>
                </a:solidFill>
                <a:latin typeface="Tahoma" pitchFamily="34" charset="0"/>
                <a:cs typeface="Arial" charset="0"/>
              </a:rPr>
              <a:t>All Systems of Care </a:t>
            </a:r>
          </a:p>
        </p:txBody>
      </p:sp>
      <p:sp>
        <p:nvSpPr>
          <p:cNvPr id="46" name="TextBox 45">
            <a:extLst>
              <a:ext uri="{FF2B5EF4-FFF2-40B4-BE49-F238E27FC236}">
                <a16:creationId xmlns:a16="http://schemas.microsoft.com/office/drawing/2014/main" id="{9402A6BC-70E7-AC24-418E-C0B39194254C}"/>
              </a:ext>
            </a:extLst>
          </p:cNvPr>
          <p:cNvSpPr txBox="1"/>
          <p:nvPr/>
        </p:nvSpPr>
        <p:spPr>
          <a:xfrm>
            <a:off x="320041" y="5673747"/>
            <a:ext cx="1759193" cy="276999"/>
          </a:xfrm>
          <a:prstGeom prst="rect">
            <a:avLst/>
          </a:prstGeom>
          <a:noFill/>
          <a:ln>
            <a:solidFill>
              <a:schemeClr val="accent1"/>
            </a:solidFill>
          </a:ln>
        </p:spPr>
        <p:txBody>
          <a:bodyPr wrap="square" rtlCol="0">
            <a:spAutoFit/>
          </a:bodyPr>
          <a:lstStyle/>
          <a:p>
            <a:pPr algn="ctr" defTabSz="514350" fontAlgn="base">
              <a:spcBef>
                <a:spcPct val="0"/>
              </a:spcBef>
              <a:spcAft>
                <a:spcPct val="0"/>
              </a:spcAft>
              <a:defRPr/>
            </a:pPr>
            <a:r>
              <a:rPr lang="en-US" sz="1200" b="1" dirty="0">
                <a:solidFill>
                  <a:srgbClr val="5B9BD5"/>
                </a:solidFill>
                <a:latin typeface="Tahoma" pitchFamily="34" charset="0"/>
                <a:cs typeface="Arial" charset="0"/>
              </a:rPr>
              <a:t>Provider by Provider</a:t>
            </a:r>
          </a:p>
        </p:txBody>
      </p:sp>
      <p:grpSp>
        <p:nvGrpSpPr>
          <p:cNvPr id="2" name="Group 1">
            <a:extLst>
              <a:ext uri="{FF2B5EF4-FFF2-40B4-BE49-F238E27FC236}">
                <a16:creationId xmlns:a16="http://schemas.microsoft.com/office/drawing/2014/main" id="{6DB6FD0E-A724-72B1-2895-59284C5E0C9B}"/>
              </a:ext>
            </a:extLst>
          </p:cNvPr>
          <p:cNvGrpSpPr/>
          <p:nvPr/>
        </p:nvGrpSpPr>
        <p:grpSpPr>
          <a:xfrm>
            <a:off x="2914650" y="3681087"/>
            <a:ext cx="3371850" cy="1454244"/>
            <a:chOff x="5772829" y="1945437"/>
            <a:chExt cx="4047426" cy="1938992"/>
          </a:xfrm>
        </p:grpSpPr>
        <p:sp>
          <p:nvSpPr>
            <p:cNvPr id="18" name="Rectangle: Rounded Corners 14"/>
            <p:cNvSpPr/>
            <p:nvPr/>
          </p:nvSpPr>
          <p:spPr bwMode="auto">
            <a:xfrm>
              <a:off x="5772829" y="1945437"/>
              <a:ext cx="4047426" cy="193899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defTabSz="514350" eaLnBrk="0" fontAlgn="base" hangingPunct="0">
                <a:spcBef>
                  <a:spcPct val="0"/>
                </a:spcBef>
                <a:spcAft>
                  <a:spcPct val="0"/>
                </a:spcAft>
                <a:defRPr/>
              </a:pPr>
              <a:endParaRPr lang="en-US" sz="900">
                <a:solidFill>
                  <a:prstClr val="black"/>
                </a:solidFill>
                <a:latin typeface="Tahoma" pitchFamily="34" charset="0"/>
              </a:endParaRPr>
            </a:p>
          </p:txBody>
        </p:sp>
        <p:sp>
          <p:nvSpPr>
            <p:cNvPr id="20" name="TextBox 19"/>
            <p:cNvSpPr txBox="1"/>
            <p:nvPr/>
          </p:nvSpPr>
          <p:spPr>
            <a:xfrm>
              <a:off x="5860018" y="1968352"/>
              <a:ext cx="3902705" cy="1908215"/>
            </a:xfrm>
            <a:prstGeom prst="rect">
              <a:avLst/>
            </a:prstGeom>
            <a:noFill/>
          </p:spPr>
          <p:txBody>
            <a:bodyPr wrap="square" rtlCol="0">
              <a:spAutoFit/>
            </a:bodyPr>
            <a:lstStyle/>
            <a:p>
              <a:pPr algn="ctr" defTabSz="342900">
                <a:defRPr/>
              </a:pPr>
              <a:r>
                <a:rPr lang="en-US" b="1" dirty="0">
                  <a:solidFill>
                    <a:prstClr val="white"/>
                  </a:solidFill>
                  <a:latin typeface="Calibri" panose="020F0502020204030204"/>
                </a:rPr>
                <a:t>Tremendous Reduction in Burden to System </a:t>
              </a:r>
              <a:endParaRPr lang="en-US" b="1" u="sng" dirty="0">
                <a:solidFill>
                  <a:prstClr val="white"/>
                </a:solidFill>
                <a:latin typeface="Calibri" panose="020F0502020204030204"/>
              </a:endParaRPr>
            </a:p>
            <a:p>
              <a:pPr algn="ctr" defTabSz="342900">
                <a:defRPr/>
              </a:pPr>
              <a:endParaRPr lang="en-US" sz="600" b="1" dirty="0">
                <a:solidFill>
                  <a:prstClr val="white"/>
                </a:solidFill>
                <a:latin typeface="Calibri" panose="020F0502020204030204"/>
              </a:endParaRPr>
            </a:p>
            <a:p>
              <a:pPr algn="ctr" defTabSz="342900">
                <a:defRPr/>
              </a:pPr>
              <a:r>
                <a:rPr lang="en-US" sz="1500" b="1" dirty="0">
                  <a:solidFill>
                    <a:prstClr val="white"/>
                  </a:solidFill>
                  <a:latin typeface="Calibri" panose="020F0502020204030204"/>
                </a:rPr>
                <a:t>Example: OK saved millions in reduction of days</a:t>
              </a:r>
            </a:p>
            <a:p>
              <a:pPr algn="ctr" defTabSz="342900">
                <a:defRPr/>
              </a:pPr>
              <a:r>
                <a:rPr lang="en-US" sz="1500" b="1" u="sng" dirty="0">
                  <a:solidFill>
                    <a:prstClr val="white"/>
                  </a:solidFill>
                  <a:latin typeface="Calibri" panose="020F0502020204030204"/>
                </a:rPr>
                <a:t>Reduction over time in # of high risk</a:t>
              </a:r>
            </a:p>
          </p:txBody>
        </p:sp>
      </p:grpSp>
      <p:pic>
        <p:nvPicPr>
          <p:cNvPr id="33" name="Picture 32">
            <a:extLst>
              <a:ext uri="{FF2B5EF4-FFF2-40B4-BE49-F238E27FC236}">
                <a16:creationId xmlns:a16="http://schemas.microsoft.com/office/drawing/2014/main" id="{FAF669B9-EADD-469F-8907-B45E982D46D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048744" y="3361096"/>
            <a:ext cx="2039733" cy="2639654"/>
          </a:xfrm>
          <a:prstGeom prst="rect">
            <a:avLst/>
          </a:prstGeom>
          <a:ln>
            <a:solidFill>
              <a:schemeClr val="accent1">
                <a:lumMod val="50000"/>
              </a:schemeClr>
            </a:solidFill>
          </a:ln>
        </p:spPr>
      </p:pic>
      <p:sp>
        <p:nvSpPr>
          <p:cNvPr id="31" name="TextBox 30">
            <a:extLst>
              <a:ext uri="{FF2B5EF4-FFF2-40B4-BE49-F238E27FC236}">
                <a16:creationId xmlns:a16="http://schemas.microsoft.com/office/drawing/2014/main" id="{CF859788-26B8-4344-B21B-40530BE4374D}"/>
              </a:ext>
            </a:extLst>
          </p:cNvPr>
          <p:cNvSpPr txBox="1"/>
          <p:nvPr/>
        </p:nvSpPr>
        <p:spPr>
          <a:xfrm>
            <a:off x="215187" y="1442951"/>
            <a:ext cx="8764222" cy="1869743"/>
          </a:xfrm>
          <a:prstGeom prst="rect">
            <a:avLst/>
          </a:prstGeom>
          <a:noFill/>
        </p:spPr>
        <p:txBody>
          <a:bodyPr wrap="square" rtlCol="0">
            <a:spAutoFit/>
          </a:bodyPr>
          <a:lstStyle/>
          <a:p>
            <a:pPr marL="173831" indent="-173831" defTabSz="342900">
              <a:buFont typeface="Arial" panose="020B0604020202020204" pitchFamily="34" charset="0"/>
              <a:buChar char="•"/>
              <a:defRPr/>
            </a:pPr>
            <a:r>
              <a:rPr lang="en-US" sz="2025" u="sng" dirty="0">
                <a:solidFill>
                  <a:prstClr val="black"/>
                </a:solidFill>
                <a:latin typeface="Calibri" panose="020F0502020204030204"/>
              </a:rPr>
              <a:t>Improving Access to Services:</a:t>
            </a:r>
            <a:r>
              <a:rPr lang="en-US" sz="2025" dirty="0">
                <a:solidFill>
                  <a:prstClr val="black"/>
                </a:solidFill>
                <a:latin typeface="Calibri" panose="020F0502020204030204"/>
              </a:rPr>
              <a:t> Able to triage waitlist better with the C-SSRS</a:t>
            </a:r>
          </a:p>
          <a:p>
            <a:pPr marL="173831" indent="-173831" defTabSz="342900">
              <a:buFont typeface="Arial" panose="020B0604020202020204" pitchFamily="34" charset="0"/>
              <a:buChar char="•"/>
              <a:defRPr/>
            </a:pPr>
            <a:r>
              <a:rPr lang="en-US" sz="2025" dirty="0">
                <a:solidFill>
                  <a:prstClr val="black"/>
                </a:solidFill>
                <a:latin typeface="Calibri" panose="020F0502020204030204"/>
              </a:rPr>
              <a:t>Knowing how to get to those who need it right now and give the </a:t>
            </a:r>
            <a:r>
              <a:rPr lang="en-US" sz="2025" i="1" dirty="0">
                <a:solidFill>
                  <a:prstClr val="black"/>
                </a:solidFill>
                <a:latin typeface="Calibri" panose="020F0502020204030204"/>
              </a:rPr>
              <a:t>right</a:t>
            </a:r>
            <a:r>
              <a:rPr lang="en-US" sz="2025" dirty="0">
                <a:solidFill>
                  <a:prstClr val="black"/>
                </a:solidFill>
                <a:latin typeface="Calibri" panose="020F0502020204030204"/>
              </a:rPr>
              <a:t> services</a:t>
            </a:r>
          </a:p>
          <a:p>
            <a:pPr marL="685800" lvl="1" indent="-342900" defTabSz="342900">
              <a:buFont typeface="Arial" panose="020B0604020202020204" pitchFamily="34" charset="0"/>
              <a:buChar char="•"/>
              <a:defRPr/>
            </a:pPr>
            <a:r>
              <a:rPr lang="en-US" dirty="0">
                <a:solidFill>
                  <a:srgbClr val="4472C4">
                    <a:lumMod val="75000"/>
                  </a:srgbClr>
                </a:solidFill>
                <a:latin typeface="Calibri" panose="020F0502020204030204"/>
              </a:rPr>
              <a:t>15,000 follow-up calls all provided a list of </a:t>
            </a:r>
            <a:r>
              <a:rPr lang="en-US" u="sng" dirty="0">
                <a:solidFill>
                  <a:srgbClr val="4472C4">
                    <a:lumMod val="75000"/>
                  </a:srgbClr>
                </a:solidFill>
                <a:latin typeface="Calibri" panose="020F0502020204030204"/>
              </a:rPr>
              <a:t>all community resources</a:t>
            </a:r>
            <a:r>
              <a:rPr lang="en-US" dirty="0">
                <a:solidFill>
                  <a:srgbClr val="4472C4">
                    <a:lumMod val="75000"/>
                  </a:srgbClr>
                </a:solidFill>
                <a:latin typeface="Calibri" panose="020F0502020204030204"/>
              </a:rPr>
              <a:t>: </a:t>
            </a:r>
            <a:br>
              <a:rPr lang="en-US" dirty="0">
                <a:solidFill>
                  <a:srgbClr val="4472C4">
                    <a:lumMod val="75000"/>
                  </a:srgbClr>
                </a:solidFill>
                <a:latin typeface="Calibri" panose="020F0502020204030204"/>
              </a:rPr>
            </a:br>
            <a:r>
              <a:rPr lang="en-US" b="1" dirty="0">
                <a:solidFill>
                  <a:srgbClr val="4472C4">
                    <a:lumMod val="75000"/>
                  </a:srgbClr>
                </a:solidFill>
                <a:latin typeface="Calibri" panose="020F0502020204030204"/>
              </a:rPr>
              <a:t>legal services, food banks, transportation, substance abuse counseling, </a:t>
            </a:r>
            <a:r>
              <a:rPr lang="en-US" b="1" dirty="0" err="1">
                <a:solidFill>
                  <a:srgbClr val="4472C4">
                    <a:lumMod val="75000"/>
                  </a:srgbClr>
                </a:solidFill>
                <a:latin typeface="Calibri" panose="020F0502020204030204"/>
              </a:rPr>
              <a:t>etc</a:t>
            </a:r>
            <a:endParaRPr lang="en-US" b="1" dirty="0">
              <a:solidFill>
                <a:srgbClr val="4472C4">
                  <a:lumMod val="75000"/>
                </a:srgbClr>
              </a:solidFill>
              <a:latin typeface="Calibri" panose="020F0502020204030204"/>
            </a:endParaRPr>
          </a:p>
          <a:p>
            <a:pPr marL="173831" indent="-173831" defTabSz="342900">
              <a:buFont typeface="Arial" panose="020B0604020202020204" pitchFamily="34" charset="0"/>
              <a:buChar char="•"/>
              <a:defRPr/>
            </a:pPr>
            <a:r>
              <a:rPr lang="en-US" sz="2100" dirty="0">
                <a:solidFill>
                  <a:prstClr val="black"/>
                </a:solidFill>
                <a:latin typeface="Calibri" panose="020F0502020204030204"/>
              </a:rPr>
              <a:t>Risk stratification for appropriate management of resources:</a:t>
            </a:r>
          </a:p>
          <a:p>
            <a:pPr marL="685800" lvl="1" indent="-342900" defTabSz="342900">
              <a:buFont typeface="Arial" panose="020B0604020202020204" pitchFamily="34" charset="0"/>
              <a:buChar char="•"/>
              <a:defRPr/>
            </a:pPr>
            <a:r>
              <a:rPr lang="en-US" dirty="0">
                <a:solidFill>
                  <a:srgbClr val="4472C4">
                    <a:lumMod val="75000"/>
                  </a:srgbClr>
                </a:solidFill>
                <a:latin typeface="Calibri" panose="020F0502020204030204"/>
              </a:rPr>
              <a:t>i.e. rooms, beds, staff as well as finances</a:t>
            </a:r>
          </a:p>
        </p:txBody>
      </p:sp>
      <p:grpSp>
        <p:nvGrpSpPr>
          <p:cNvPr id="6" name="Group 5">
            <a:extLst>
              <a:ext uri="{FF2B5EF4-FFF2-40B4-BE49-F238E27FC236}">
                <a16:creationId xmlns:a16="http://schemas.microsoft.com/office/drawing/2014/main" id="{AA53579E-F3C5-A31E-5B9F-0C23BA792FFD}"/>
              </a:ext>
            </a:extLst>
          </p:cNvPr>
          <p:cNvGrpSpPr/>
          <p:nvPr/>
        </p:nvGrpSpPr>
        <p:grpSpPr>
          <a:xfrm>
            <a:off x="6743381" y="3308563"/>
            <a:ext cx="2343468" cy="2531251"/>
            <a:chOff x="8619743" y="2873964"/>
            <a:chExt cx="3493012" cy="3772907"/>
          </a:xfrm>
        </p:grpSpPr>
        <p:pic>
          <p:nvPicPr>
            <p:cNvPr id="4" name="Picture 3">
              <a:extLst>
                <a:ext uri="{FF2B5EF4-FFF2-40B4-BE49-F238E27FC236}">
                  <a16:creationId xmlns:a16="http://schemas.microsoft.com/office/drawing/2014/main" id="{0F7728CD-0C2D-FAB5-3D70-86F657B56E1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619743" y="2873964"/>
              <a:ext cx="3454423" cy="3772907"/>
            </a:xfrm>
            <a:prstGeom prst="rect">
              <a:avLst/>
            </a:prstGeom>
          </p:spPr>
        </p:pic>
        <p:sp>
          <p:nvSpPr>
            <p:cNvPr id="16" name="TextBox 15">
              <a:extLst>
                <a:ext uri="{FF2B5EF4-FFF2-40B4-BE49-F238E27FC236}">
                  <a16:creationId xmlns:a16="http://schemas.microsoft.com/office/drawing/2014/main" id="{A6FAC442-DFF2-4755-D6B8-38BA9B6265F8}"/>
                </a:ext>
              </a:extLst>
            </p:cNvPr>
            <p:cNvSpPr txBox="1"/>
            <p:nvPr/>
          </p:nvSpPr>
          <p:spPr>
            <a:xfrm>
              <a:off x="10269686" y="5945870"/>
              <a:ext cx="1843069" cy="688126"/>
            </a:xfrm>
            <a:prstGeom prst="rect">
              <a:avLst/>
            </a:prstGeom>
            <a:noFill/>
          </p:spPr>
          <p:txBody>
            <a:bodyPr wrap="square">
              <a:spAutoFit/>
            </a:bodyPr>
            <a:lstStyle/>
            <a:p>
              <a:r>
                <a:rPr lang="en-US" sz="1200" b="1" dirty="0">
                  <a:solidFill>
                    <a:srgbClr val="201F1E"/>
                  </a:solidFill>
                  <a:latin typeface="Calibri" panose="020F0502020204030204" pitchFamily="34" charset="0"/>
                </a:rPr>
                <a:t>Cherokee "Life Resource Kits"</a:t>
              </a:r>
              <a:endParaRPr lang="en-US" sz="1200" b="1" dirty="0"/>
            </a:p>
          </p:txBody>
        </p:sp>
      </p:grpSp>
      <p:pic>
        <p:nvPicPr>
          <p:cNvPr id="8" name="Picture 7">
            <a:extLst>
              <a:ext uri="{FF2B5EF4-FFF2-40B4-BE49-F238E27FC236}">
                <a16:creationId xmlns:a16="http://schemas.microsoft.com/office/drawing/2014/main" id="{2F92D92D-445B-58BE-DB99-3E860DCFD0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35918" y="2884547"/>
            <a:ext cx="1668107" cy="2140044"/>
          </a:xfrm>
          <a:prstGeom prst="rect">
            <a:avLst/>
          </a:prstGeom>
        </p:spPr>
      </p:pic>
    </p:spTree>
    <p:extLst>
      <p:ext uri="{BB962C8B-B14F-4D97-AF65-F5344CB8AC3E}">
        <p14:creationId xmlns:p14="http://schemas.microsoft.com/office/powerpoint/2010/main" val="374239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1CA7727-7E5D-47E2-BACB-E27D09C5AE69}"/>
              </a:ext>
            </a:extLst>
          </p:cNvPr>
          <p:cNvSpPr>
            <a:spLocks noGrp="1"/>
          </p:cNvSpPr>
          <p:nvPr/>
        </p:nvSpPr>
        <p:spPr>
          <a:xfrm>
            <a:off x="847352" y="811929"/>
            <a:ext cx="7364454" cy="1229231"/>
          </a:xfrm>
          <a:prstGeom prst="rect">
            <a:avLst/>
          </a:prstGeom>
          <a:noFill/>
        </p:spPr>
        <p:txBody>
          <a:bodyPr vert="horz" lIns="91440" tIns="45720" rIns="91440" bIns="45720" rtlCol="0" anchor="ctr">
            <a:no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800" b="1" i="0" u="sng" strike="noStrike" kern="1200" cap="none" spc="0" normalizeH="0" baseline="0" noProof="0" dirty="0">
                <a:ln>
                  <a:noFill/>
                </a:ln>
                <a:solidFill>
                  <a:srgbClr val="891A1A"/>
                </a:solidFill>
                <a:effectLst/>
                <a:uLnTx/>
                <a:uFillTx/>
                <a:latin typeface="+mn-lt"/>
                <a:cs typeface="Times New Roman" panose="02020603050405020304" pitchFamily="18" charset="0"/>
              </a:rPr>
              <a:t>The Power of Asking Beyond the Doctor’s Office:</a:t>
            </a:r>
            <a:br>
              <a:rPr kumimoji="0" lang="en-US" sz="2800" b="1" i="0" u="sng" strike="noStrike" kern="1200" cap="none" spc="0" normalizeH="0" baseline="0" noProof="0" dirty="0">
                <a:ln>
                  <a:noFill/>
                </a:ln>
                <a:solidFill>
                  <a:srgbClr val="891A1A"/>
                </a:solidFill>
                <a:effectLst/>
                <a:uLnTx/>
                <a:uFillTx/>
                <a:latin typeface="+mn-lt"/>
                <a:cs typeface="Times New Roman" panose="02020603050405020304" pitchFamily="18" charset="0"/>
              </a:rPr>
            </a:br>
            <a:r>
              <a:rPr kumimoji="0" lang="en-US" sz="2800" b="1" i="0" u="none" strike="noStrike" kern="1200" cap="none" spc="0" normalizeH="0" baseline="0" noProof="0" dirty="0">
                <a:ln>
                  <a:noFill/>
                </a:ln>
                <a:solidFill>
                  <a:srgbClr val="891A1A"/>
                </a:solidFill>
                <a:effectLst/>
                <a:uLnTx/>
                <a:uFillTx/>
                <a:latin typeface="+mn-lt"/>
                <a:cs typeface="Times New Roman" panose="02020603050405020304" pitchFamily="18" charset="0"/>
              </a:rPr>
              <a:t>Look at the Effect This Has Already Had in Largest Community BH System in US</a:t>
            </a:r>
          </a:p>
        </p:txBody>
      </p:sp>
      <p:sp>
        <p:nvSpPr>
          <p:cNvPr id="6" name="Rectangle 5">
            <a:extLst>
              <a:ext uri="{FF2B5EF4-FFF2-40B4-BE49-F238E27FC236}">
                <a16:creationId xmlns:a16="http://schemas.microsoft.com/office/drawing/2014/main" id="{30B9B504-BF6B-459A-8E3B-4120019332E6}"/>
              </a:ext>
            </a:extLst>
          </p:cNvPr>
          <p:cNvSpPr/>
          <p:nvPr/>
        </p:nvSpPr>
        <p:spPr>
          <a:xfrm>
            <a:off x="766916" y="2022278"/>
            <a:ext cx="7816645"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2">
                    <a:lumMod val="60000"/>
                    <a:lumOff val="40000"/>
                  </a:schemeClr>
                </a:solidFill>
                <a:effectLst/>
                <a:uLnTx/>
                <a:uFillTx/>
                <a:cs typeface="Times New Roman" panose="02020603050405020304" pitchFamily="18" charset="0"/>
              </a:rPr>
              <a:t>Reduced their suicide rate 65% </a:t>
            </a:r>
            <a:r>
              <a:rPr kumimoji="0" lang="en-US" sz="2800" b="1" i="0" u="none" strike="noStrike" kern="1200" cap="none" spc="0" normalizeH="0" baseline="0" noProof="0" dirty="0">
                <a:ln>
                  <a:noFill/>
                </a:ln>
                <a:solidFill>
                  <a:srgbClr val="000000"/>
                </a:solidFill>
                <a:effectLst/>
                <a:uLnTx/>
                <a:uFillTx/>
                <a:cs typeface="Times New Roman" panose="02020603050405020304" pitchFamily="18" charset="0"/>
              </a:rPr>
              <a:t>over 20 months</a:t>
            </a:r>
          </a:p>
        </p:txBody>
      </p:sp>
      <p:pic>
        <p:nvPicPr>
          <p:cNvPr id="7" name="Picture 6">
            <a:extLst>
              <a:ext uri="{FF2B5EF4-FFF2-40B4-BE49-F238E27FC236}">
                <a16:creationId xmlns:a16="http://schemas.microsoft.com/office/drawing/2014/main" id="{427D6318-09CA-44F3-9B1A-BB56E2561F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3070" y="2717778"/>
            <a:ext cx="1721645" cy="586319"/>
          </a:xfrm>
          <a:prstGeom prst="rect">
            <a:avLst/>
          </a:prstGeom>
        </p:spPr>
      </p:pic>
      <p:pic>
        <p:nvPicPr>
          <p:cNvPr id="8" name="Picture 7" descr="https://tse3.mm.bing.net/th?id=OIP.iZfqWVYVSacFgo9AfPcGqQEWDH&amp;pid=15.1&amp;P=0&amp;w=237&amp;h=170">
            <a:extLst>
              <a:ext uri="{FF2B5EF4-FFF2-40B4-BE49-F238E27FC236}">
                <a16:creationId xmlns:a16="http://schemas.microsoft.com/office/drawing/2014/main" id="{F86A2024-E6AB-4D7C-BCEC-D0FB344F8F8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88663" y="3313329"/>
            <a:ext cx="2578535" cy="18495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s://tse2.mm.bing.net/th?id=OIP.DvS1Qm-Gizqo4rDy0XwE0AEsDh&amp;pid=15.1&amp;P=0&amp;w=202&amp;h=152">
            <a:extLst>
              <a:ext uri="{FF2B5EF4-FFF2-40B4-BE49-F238E27FC236}">
                <a16:creationId xmlns:a16="http://schemas.microsoft.com/office/drawing/2014/main" id="{05EFBC6B-7D18-4FF3-90F2-97F21FA3E34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16077" y="2717778"/>
            <a:ext cx="3248450" cy="244438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70BE1977-2476-4897-91A2-B2101E2E97E0}"/>
              </a:ext>
            </a:extLst>
          </p:cNvPr>
          <p:cNvSpPr>
            <a:spLocks noGrp="1"/>
          </p:cNvSpPr>
          <p:nvPr>
            <p:ph type="sldNum" sz="quarter" idx="4"/>
          </p:nvPr>
        </p:nvSpPr>
        <p:spPr>
          <a:xfrm>
            <a:off x="7053374" y="647331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CD12D91-5F71-FE4F-A594-B9667DC21877}" type="slidenum">
              <a:rPr lang="en-US" smtClean="0"/>
              <a:pPr/>
              <a:t>18</a:t>
            </a:fld>
            <a:endParaRPr lang="en-US" dirty="0"/>
          </a:p>
        </p:txBody>
      </p:sp>
      <p:sp>
        <p:nvSpPr>
          <p:cNvPr id="3" name="TextBox 2">
            <a:extLst>
              <a:ext uri="{FF2B5EF4-FFF2-40B4-BE49-F238E27FC236}">
                <a16:creationId xmlns:a16="http://schemas.microsoft.com/office/drawing/2014/main" id="{4E733CB5-84C1-2EEA-7208-FDF80BA8364E}"/>
              </a:ext>
            </a:extLst>
          </p:cNvPr>
          <p:cNvSpPr txBox="1"/>
          <p:nvPr/>
        </p:nvSpPr>
        <p:spPr>
          <a:xfrm>
            <a:off x="4839706" y="4877277"/>
            <a:ext cx="4189051" cy="1908215"/>
          </a:xfrm>
          <a:prstGeom prst="rect">
            <a:avLst/>
          </a:prstGeom>
          <a:solidFill>
            <a:srgbClr val="92D050"/>
          </a:solidFill>
        </p:spPr>
        <p:txBody>
          <a:bodyPr wrap="square" rtlCol="0">
            <a:spAutoFit/>
          </a:bodyPr>
          <a:lstStyle/>
          <a:p>
            <a:pPr algn="ctr"/>
            <a:r>
              <a:rPr lang="en-US" sz="2000" b="1" dirty="0">
                <a:solidFill>
                  <a:srgbClr val="323130"/>
                </a:solidFill>
                <a:latin typeface="Calibri" panose="020F0502020204030204" pitchFamily="34" charset="0"/>
                <a:cs typeface="Calibri" panose="020F0502020204030204" pitchFamily="34" charset="0"/>
              </a:rPr>
              <a:t>C-SSRS Screening Leads to </a:t>
            </a:r>
            <a:r>
              <a:rPr lang="en-US" b="1" i="1" dirty="0">
                <a:solidFill>
                  <a:schemeClr val="tx2"/>
                </a:solidFill>
                <a:effectLst/>
                <a:latin typeface="+mj-lt"/>
                <a:cs typeface="Calibri" panose="020F0502020204030204" pitchFamily="34" charset="0"/>
              </a:rPr>
              <a:t>Improved Mental Health Follow-up and Treatment Engagement </a:t>
            </a:r>
            <a:r>
              <a:rPr lang="en-US" sz="2000" b="1" i="0" dirty="0">
                <a:solidFill>
                  <a:srgbClr val="323130"/>
                </a:solidFill>
                <a:effectLst/>
                <a:latin typeface="Calibri" panose="020F0502020204030204" pitchFamily="34" charset="0"/>
                <a:cs typeface="Calibri" panose="020F0502020204030204" pitchFamily="34" charset="0"/>
              </a:rPr>
              <a:t>in the </a:t>
            </a:r>
            <a:r>
              <a:rPr lang="en-US" sz="2000" b="1" dirty="0">
                <a:solidFill>
                  <a:srgbClr val="000000"/>
                </a:solidFill>
                <a:latin typeface="Calibri" panose="020F0502020204030204" pitchFamily="34" charset="0"/>
                <a:cs typeface="Calibri" panose="020F0502020204030204" pitchFamily="34" charset="0"/>
              </a:rPr>
              <a:t>V</a:t>
            </a:r>
            <a:r>
              <a:rPr lang="en-US" sz="2000" b="1" i="0" dirty="0">
                <a:solidFill>
                  <a:srgbClr val="000000"/>
                </a:solidFill>
                <a:effectLst/>
                <a:latin typeface="Calibri" panose="020F0502020204030204" pitchFamily="34" charset="0"/>
                <a:cs typeface="Calibri" panose="020F0502020204030204" pitchFamily="34" charset="0"/>
              </a:rPr>
              <a:t>eterans Health</a:t>
            </a:r>
            <a:r>
              <a:rPr lang="en-US" sz="2000" b="1" i="0" dirty="0">
                <a:solidFill>
                  <a:srgbClr val="323130"/>
                </a:solidFill>
                <a:effectLst/>
                <a:latin typeface="Calibri" panose="020F0502020204030204" pitchFamily="34" charset="0"/>
                <a:cs typeface="Calibri" panose="020F0502020204030204" pitchFamily="34" charset="0"/>
              </a:rPr>
              <a:t> Administration: probability of 1 month follow-up and 90 day engagement increased 60%</a:t>
            </a:r>
            <a:endParaRPr lang="en-US" sz="20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A5551A17-EE6F-DBC7-4BF8-20587E15A4BA}"/>
              </a:ext>
            </a:extLst>
          </p:cNvPr>
          <p:cNvSpPr txBox="1"/>
          <p:nvPr/>
        </p:nvSpPr>
        <p:spPr>
          <a:xfrm>
            <a:off x="45158" y="45157"/>
            <a:ext cx="8997247" cy="400110"/>
          </a:xfrm>
          <a:prstGeom prst="rect">
            <a:avLst/>
          </a:prstGeom>
          <a:solidFill>
            <a:schemeClr val="accent2"/>
          </a:solidFill>
        </p:spPr>
        <p:txBody>
          <a:bodyPr wrap="square" rtlCol="0">
            <a:spAutoFit/>
          </a:bodyPr>
          <a:lstStyle/>
          <a:p>
            <a:r>
              <a:rPr lang="en-US" sz="2000" b="1" dirty="0">
                <a:solidFill>
                  <a:schemeClr val="bg1"/>
                </a:solidFill>
              </a:rPr>
              <a:t>Additional Benefits of Screening Beyond Risk Detection: Facilitating Treatment</a:t>
            </a:r>
          </a:p>
        </p:txBody>
      </p:sp>
      <p:grpSp>
        <p:nvGrpSpPr>
          <p:cNvPr id="10" name="Group 9">
            <a:extLst>
              <a:ext uri="{FF2B5EF4-FFF2-40B4-BE49-F238E27FC236}">
                <a16:creationId xmlns:a16="http://schemas.microsoft.com/office/drawing/2014/main" id="{78181744-AE19-9A17-4D0B-C89D8B8D5960}"/>
              </a:ext>
            </a:extLst>
          </p:cNvPr>
          <p:cNvGrpSpPr/>
          <p:nvPr/>
        </p:nvGrpSpPr>
        <p:grpSpPr>
          <a:xfrm>
            <a:off x="101595" y="4953866"/>
            <a:ext cx="4639738" cy="1808411"/>
            <a:chOff x="101595" y="4965155"/>
            <a:chExt cx="4639738" cy="1808411"/>
          </a:xfrm>
        </p:grpSpPr>
        <p:sp>
          <p:nvSpPr>
            <p:cNvPr id="11" name="TextBox 10">
              <a:extLst>
                <a:ext uri="{FF2B5EF4-FFF2-40B4-BE49-F238E27FC236}">
                  <a16:creationId xmlns:a16="http://schemas.microsoft.com/office/drawing/2014/main" id="{86AD1F3C-B757-1822-B1E4-D5921C2DB12D}"/>
                </a:ext>
              </a:extLst>
            </p:cNvPr>
            <p:cNvSpPr txBox="1"/>
            <p:nvPr/>
          </p:nvSpPr>
          <p:spPr>
            <a:xfrm>
              <a:off x="1429099" y="5573237"/>
              <a:ext cx="3312234" cy="1200329"/>
            </a:xfrm>
            <a:prstGeom prst="rect">
              <a:avLst/>
            </a:prstGeom>
            <a:solidFill>
              <a:schemeClr val="accent1"/>
            </a:solidFill>
          </p:spPr>
          <p:txBody>
            <a:bodyPr wrap="square" rtlCol="0">
              <a:spAutoFit/>
            </a:bodyPr>
            <a:lstStyle/>
            <a:p>
              <a:pPr algn="ctr"/>
              <a:r>
                <a:rPr lang="en-US" b="1" dirty="0">
                  <a:solidFill>
                    <a:schemeClr val="bg1"/>
                  </a:solidFill>
                  <a:latin typeface="Calibri" panose="020F0502020204030204" pitchFamily="34" charset="0"/>
                  <a:cs typeface="Calibri" panose="020F0502020204030204" pitchFamily="34" charset="0"/>
                </a:rPr>
                <a:t>U.S. Study: Emergency Medical Technicians use C-SSRS and see an increase in </a:t>
              </a:r>
              <a:r>
                <a:rPr lang="en-US" b="1" i="1" dirty="0">
                  <a:solidFill>
                    <a:schemeClr val="bg1"/>
                  </a:solidFill>
                  <a:latin typeface="Calibri" panose="020F0502020204030204" pitchFamily="34" charset="0"/>
                  <a:cs typeface="Calibri" panose="020F0502020204030204" pitchFamily="34" charset="0"/>
                </a:rPr>
                <a:t>voluntary</a:t>
              </a:r>
              <a:r>
                <a:rPr lang="en-US" b="1" dirty="0">
                  <a:solidFill>
                    <a:schemeClr val="bg1"/>
                  </a:solidFill>
                  <a:latin typeface="Calibri" panose="020F0502020204030204" pitchFamily="34" charset="0"/>
                  <a:cs typeface="Calibri" panose="020F0502020204030204" pitchFamily="34" charset="0"/>
                </a:rPr>
                <a:t> hospitalization </a:t>
              </a:r>
            </a:p>
          </p:txBody>
        </p:sp>
        <p:pic>
          <p:nvPicPr>
            <p:cNvPr id="12" name="Picture 11">
              <a:extLst>
                <a:ext uri="{FF2B5EF4-FFF2-40B4-BE49-F238E27FC236}">
                  <a16:creationId xmlns:a16="http://schemas.microsoft.com/office/drawing/2014/main" id="{CC4BA996-1BAB-EED0-4FB1-5D2316817515}"/>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01595" y="4965155"/>
              <a:ext cx="1350083" cy="17471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13" name="TextBox 12">
            <a:extLst>
              <a:ext uri="{FF2B5EF4-FFF2-40B4-BE49-F238E27FC236}">
                <a16:creationId xmlns:a16="http://schemas.microsoft.com/office/drawing/2014/main" id="{06284DDD-9C4D-290F-0BA9-9688C4035AB8}"/>
              </a:ext>
            </a:extLst>
          </p:cNvPr>
          <p:cNvSpPr txBox="1"/>
          <p:nvPr/>
        </p:nvSpPr>
        <p:spPr>
          <a:xfrm>
            <a:off x="870292" y="4430262"/>
            <a:ext cx="7315200" cy="1477328"/>
          </a:xfrm>
          <a:prstGeom prst="rect">
            <a:avLst/>
          </a:prstGeom>
          <a:solidFill>
            <a:schemeClr val="accent6">
              <a:lumMod val="25000"/>
              <a:lumOff val="75000"/>
            </a:schemeClr>
          </a:solidFill>
        </p:spPr>
        <p:txBody>
          <a:bodyPr wrap="square" rtlCol="0">
            <a:spAutoFit/>
          </a:bodyPr>
          <a:lstStyle/>
          <a:p>
            <a:pPr marL="285750" indent="-285750">
              <a:buFont typeface="Arial" panose="020B0604020202020204" pitchFamily="34" charset="0"/>
              <a:buChar char="•"/>
            </a:pPr>
            <a:r>
              <a:rPr lang="en-US" dirty="0"/>
              <a:t>10-18 year old Medicaid patients </a:t>
            </a:r>
          </a:p>
          <a:p>
            <a:pPr marL="285750" indent="-285750">
              <a:buFont typeface="Arial" panose="020B0604020202020204" pitchFamily="34" charset="0"/>
              <a:buChar char="•"/>
            </a:pPr>
            <a:r>
              <a:rPr lang="en-US" dirty="0"/>
              <a:t>Outpatient follow-up visit within one week of acute psych inpatient treatment associated with ½ risk for suicide attempt at 6 months</a:t>
            </a:r>
          </a:p>
          <a:p>
            <a:pPr marL="285750" indent="-285750">
              <a:buFont typeface="Arial" panose="020B0604020202020204" pitchFamily="34" charset="0"/>
              <a:buChar char="•"/>
            </a:pPr>
            <a:r>
              <a:rPr lang="en-US" b="1" dirty="0"/>
              <a:t>Black youth less likely to have a follow up visit</a:t>
            </a:r>
          </a:p>
          <a:p>
            <a:endParaRPr lang="en-US" dirty="0"/>
          </a:p>
        </p:txBody>
      </p:sp>
    </p:spTree>
    <p:extLst>
      <p:ext uri="{BB962C8B-B14F-4D97-AF65-F5344CB8AC3E}">
        <p14:creationId xmlns:p14="http://schemas.microsoft.com/office/powerpoint/2010/main" val="250465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6">
            <a:extLst>
              <a:ext uri="{FF2B5EF4-FFF2-40B4-BE49-F238E27FC236}">
                <a16:creationId xmlns:a16="http://schemas.microsoft.com/office/drawing/2014/main" id="{0A7FC46F-E37B-47E9-BACA-9638597B06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267818" y="2355487"/>
            <a:ext cx="3344466" cy="2508350"/>
          </a:xfrm>
          <a:prstGeom prst="rect">
            <a:avLst/>
          </a:prstGeom>
          <a:noFill/>
          <a:ln w="9525">
            <a:noFill/>
            <a:miter lim="800000"/>
            <a:headEnd/>
            <a:tailEnd/>
          </a:ln>
          <a:effectLst/>
        </p:spPr>
      </p:pic>
      <p:sp>
        <p:nvSpPr>
          <p:cNvPr id="12" name="TextBox 11">
            <a:extLst>
              <a:ext uri="{FF2B5EF4-FFF2-40B4-BE49-F238E27FC236}">
                <a16:creationId xmlns:a16="http://schemas.microsoft.com/office/drawing/2014/main" id="{856C7FEE-10F0-4287-B1A5-6C96403E7CC0}"/>
              </a:ext>
            </a:extLst>
          </p:cNvPr>
          <p:cNvSpPr txBox="1"/>
          <p:nvPr/>
        </p:nvSpPr>
        <p:spPr>
          <a:xfrm>
            <a:off x="30996" y="2089432"/>
            <a:ext cx="4034790" cy="292388"/>
          </a:xfrm>
          <a:prstGeom prst="rect">
            <a:avLst/>
          </a:prstGeom>
          <a:noFill/>
        </p:spPr>
        <p:txBody>
          <a:bodyPr wrap="square" rtlCol="0">
            <a:spAutoFit/>
          </a:bodyPr>
          <a:lstStyle/>
          <a:p>
            <a:pPr algn="ctr"/>
            <a:r>
              <a:rPr lang="en-US" sz="1300" b="1" dirty="0"/>
              <a:t>Alerting System… </a:t>
            </a:r>
            <a:r>
              <a:rPr lang="en-US" sz="1300" dirty="0"/>
              <a:t>suicide reduction in primary care</a:t>
            </a:r>
          </a:p>
        </p:txBody>
      </p:sp>
      <p:pic>
        <p:nvPicPr>
          <p:cNvPr id="13" name="Content Placeholder 4">
            <a:extLst>
              <a:ext uri="{FF2B5EF4-FFF2-40B4-BE49-F238E27FC236}">
                <a16:creationId xmlns:a16="http://schemas.microsoft.com/office/drawing/2014/main" id="{82586167-155B-455D-8824-7093AEA4B76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05250" y="2168186"/>
            <a:ext cx="5126123" cy="3871420"/>
          </a:xfrm>
          <a:prstGeom prst="rect">
            <a:avLst/>
          </a:prstGeom>
        </p:spPr>
      </p:pic>
      <p:pic>
        <p:nvPicPr>
          <p:cNvPr id="14" name="Picture 13">
            <a:extLst>
              <a:ext uri="{FF2B5EF4-FFF2-40B4-BE49-F238E27FC236}">
                <a16:creationId xmlns:a16="http://schemas.microsoft.com/office/drawing/2014/main" id="{842EEFE9-B645-4B12-905B-B411E373909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3410" y="4935462"/>
            <a:ext cx="3239769" cy="1895051"/>
          </a:xfrm>
          <a:prstGeom prst="rect">
            <a:avLst/>
          </a:prstGeom>
        </p:spPr>
      </p:pic>
      <p:sp>
        <p:nvSpPr>
          <p:cNvPr id="8" name="Title 1">
            <a:extLst>
              <a:ext uri="{FF2B5EF4-FFF2-40B4-BE49-F238E27FC236}">
                <a16:creationId xmlns:a16="http://schemas.microsoft.com/office/drawing/2014/main" id="{CFFBCF87-F058-5270-447C-9FA92142E34E}"/>
              </a:ext>
            </a:extLst>
          </p:cNvPr>
          <p:cNvSpPr txBox="1">
            <a:spLocks/>
          </p:cNvSpPr>
          <p:nvPr/>
        </p:nvSpPr>
        <p:spPr>
          <a:xfrm>
            <a:off x="333375" y="518394"/>
            <a:ext cx="8420100" cy="15430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lnSpc>
                <a:spcPct val="100000"/>
              </a:lnSpc>
            </a:pPr>
            <a:br>
              <a:rPr lang="en-US" sz="2000" dirty="0">
                <a:solidFill>
                  <a:schemeClr val="accent2"/>
                </a:solidFill>
              </a:rPr>
            </a:br>
            <a:r>
              <a:rPr lang="en-US" sz="2400" b="1" dirty="0">
                <a:solidFill>
                  <a:schemeClr val="accent2"/>
                </a:solidFill>
              </a:rPr>
              <a:t>Well Delineated Streamlined Big System Alerting Policies:   </a:t>
            </a:r>
          </a:p>
          <a:p>
            <a:pPr algn="ctr">
              <a:lnSpc>
                <a:spcPct val="100000"/>
              </a:lnSpc>
            </a:pPr>
            <a:r>
              <a:rPr lang="en-US" sz="2800" b="1" dirty="0">
                <a:solidFill>
                  <a:schemeClr val="accent2"/>
                </a:solidFill>
              </a:rPr>
              <a:t>Optimizing Identification of Those at High Risk </a:t>
            </a:r>
            <a:br>
              <a:rPr lang="en-US" sz="2800" b="1" dirty="0">
                <a:solidFill>
                  <a:schemeClr val="accent2"/>
                </a:solidFill>
              </a:rPr>
            </a:br>
            <a:r>
              <a:rPr lang="en-US" sz="2800" b="1" dirty="0">
                <a:solidFill>
                  <a:schemeClr val="accent2"/>
                </a:solidFill>
              </a:rPr>
              <a:t>Across the Continuum of Care</a:t>
            </a:r>
            <a:br>
              <a:rPr lang="en-US" b="1" dirty="0">
                <a:solidFill>
                  <a:schemeClr val="accent2"/>
                </a:solidFill>
              </a:rPr>
            </a:br>
            <a:r>
              <a:rPr lang="en-US" sz="2000" dirty="0"/>
              <a:t>“</a:t>
            </a:r>
            <a:r>
              <a:rPr lang="en-US" sz="1800" dirty="0"/>
              <a:t>With so many patients it’s like mining for gold and </a:t>
            </a:r>
            <a:r>
              <a:rPr lang="en-US" sz="1800" b="1" dirty="0"/>
              <a:t>the Columbia is the sifter”</a:t>
            </a:r>
            <a:br>
              <a:rPr lang="en-US" sz="2400" dirty="0">
                <a:solidFill>
                  <a:schemeClr val="accent2"/>
                </a:solidFill>
              </a:rPr>
            </a:br>
            <a:endParaRPr lang="en-US" sz="2400" dirty="0">
              <a:solidFill>
                <a:schemeClr val="accent2"/>
              </a:solidFill>
            </a:endParaRPr>
          </a:p>
        </p:txBody>
      </p:sp>
      <p:sp>
        <p:nvSpPr>
          <p:cNvPr id="9" name="Rectangle 2">
            <a:extLst>
              <a:ext uri="{FF2B5EF4-FFF2-40B4-BE49-F238E27FC236}">
                <a16:creationId xmlns:a16="http://schemas.microsoft.com/office/drawing/2014/main" id="{4B85D97C-F0C2-5780-D902-081852207E3E}"/>
              </a:ext>
            </a:extLst>
          </p:cNvPr>
          <p:cNvSpPr txBox="1">
            <a:spLocks noChangeArrowheads="1"/>
          </p:cNvSpPr>
          <p:nvPr/>
        </p:nvSpPr>
        <p:spPr>
          <a:xfrm>
            <a:off x="2734354" y="6115352"/>
            <a:ext cx="5758718" cy="8572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1800" b="1" dirty="0">
                <a:solidFill>
                  <a:schemeClr val="accent1">
                    <a:lumMod val="50000"/>
                  </a:schemeClr>
                </a:solidFill>
                <a:ea typeface="ＭＳ Ｐゴシック" pitchFamily="-106" charset="-128"/>
                <a:cs typeface="ＭＳ Ｐゴシック" pitchFamily="-106" charset="-128"/>
              </a:rPr>
              <a:t>How High Risk Data Gets Used:</a:t>
            </a:r>
          </a:p>
          <a:p>
            <a:pPr>
              <a:defRPr/>
            </a:pPr>
            <a:r>
              <a:rPr lang="en-US" sz="1800" b="1" dirty="0">
                <a:solidFill>
                  <a:schemeClr val="accent6">
                    <a:lumMod val="50000"/>
                    <a:lumOff val="50000"/>
                  </a:schemeClr>
                </a:solidFill>
                <a:ea typeface="ＭＳ Ｐゴシック" pitchFamily="-106" charset="-128"/>
                <a:cs typeface="ＭＳ Ｐゴシック" pitchFamily="-106" charset="-128"/>
              </a:rPr>
              <a:t>The Importance of Tracking and Alerting Across a State</a:t>
            </a:r>
            <a:endParaRPr lang="en-US" sz="600" b="1" dirty="0">
              <a:solidFill>
                <a:schemeClr val="accent6">
                  <a:lumMod val="50000"/>
                  <a:lumOff val="50000"/>
                </a:schemeClr>
              </a:solidFill>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2485663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0EC2300-69C5-4336-AB80-1A92EA9092C2}"/>
              </a:ext>
            </a:extLst>
          </p:cNvPr>
          <p:cNvSpPr/>
          <p:nvPr/>
        </p:nvSpPr>
        <p:spPr>
          <a:xfrm>
            <a:off x="1766461" y="2231664"/>
            <a:ext cx="2492721" cy="893264"/>
          </a:xfrm>
          <a:custGeom>
            <a:avLst/>
            <a:gdLst>
              <a:gd name="connsiteX0" fmla="*/ 0 w 3811262"/>
              <a:gd name="connsiteY0" fmla="*/ 0 h 1191019"/>
              <a:gd name="connsiteX1" fmla="*/ 3811262 w 3811262"/>
              <a:gd name="connsiteY1" fmla="*/ 0 h 1191019"/>
              <a:gd name="connsiteX2" fmla="*/ 3811262 w 3811262"/>
              <a:gd name="connsiteY2" fmla="*/ 1191019 h 1191019"/>
              <a:gd name="connsiteX3" fmla="*/ 0 w 3811262"/>
              <a:gd name="connsiteY3" fmla="*/ 1191019 h 1191019"/>
              <a:gd name="connsiteX4" fmla="*/ 0 w 3811262"/>
              <a:gd name="connsiteY4" fmla="*/ 0 h 1191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1262" h="1191019">
                <a:moveTo>
                  <a:pt x="0" y="0"/>
                </a:moveTo>
                <a:lnTo>
                  <a:pt x="3811262" y="0"/>
                </a:lnTo>
                <a:lnTo>
                  <a:pt x="3811262" y="1191019"/>
                </a:lnTo>
                <a:lnTo>
                  <a:pt x="0" y="1191019"/>
                </a:lnTo>
                <a:lnTo>
                  <a:pt x="0" y="0"/>
                </a:lnTo>
                <a:close/>
              </a:path>
            </a:pathLst>
          </a:custGeom>
          <a:noFill/>
        </p:spPr>
        <p:style>
          <a:lnRef idx="1">
            <a:schemeClr val="accent1">
              <a:hueOff val="0"/>
              <a:satOff val="0"/>
              <a:lumOff val="0"/>
              <a:alphaOff val="0"/>
            </a:schemeClr>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05038" tIns="65723" rIns="65723" bIns="65723" numCol="1" spcCol="1270" anchor="ctr" anchorCtr="0">
            <a:noAutofit/>
          </a:bodyPr>
          <a:lstStyle/>
          <a:p>
            <a:pPr defTabSz="766763">
              <a:lnSpc>
                <a:spcPct val="90000"/>
              </a:lnSpc>
              <a:spcAft>
                <a:spcPct val="35000"/>
              </a:spcAft>
            </a:pPr>
            <a:r>
              <a:rPr lang="en-US" sz="1725" b="1" dirty="0">
                <a:solidFill>
                  <a:schemeClr val="tx1"/>
                </a:solidFill>
              </a:rPr>
              <a:t>More Fire Fighters </a:t>
            </a:r>
            <a:br>
              <a:rPr lang="en-US" sz="1725" b="1" dirty="0">
                <a:solidFill>
                  <a:schemeClr val="tx1"/>
                </a:solidFill>
              </a:rPr>
            </a:br>
            <a:r>
              <a:rPr lang="en-US" sz="1725" b="1" dirty="0">
                <a:solidFill>
                  <a:schemeClr val="tx1"/>
                </a:solidFill>
              </a:rPr>
              <a:t>than Fire</a:t>
            </a:r>
            <a:endParaRPr lang="en-US" sz="1725" dirty="0">
              <a:solidFill>
                <a:schemeClr val="tx1"/>
              </a:solidFill>
            </a:endParaRPr>
          </a:p>
        </p:txBody>
      </p:sp>
      <p:sp>
        <p:nvSpPr>
          <p:cNvPr id="4" name="Rectangle 3">
            <a:extLst>
              <a:ext uri="{FF2B5EF4-FFF2-40B4-BE49-F238E27FC236}">
                <a16:creationId xmlns:a16="http://schemas.microsoft.com/office/drawing/2014/main" id="{DD368622-4121-437E-8DFA-B812F9F6D1FC}"/>
              </a:ext>
            </a:extLst>
          </p:cNvPr>
          <p:cNvSpPr/>
          <p:nvPr/>
        </p:nvSpPr>
        <p:spPr>
          <a:xfrm>
            <a:off x="1647360" y="2102635"/>
            <a:ext cx="625285" cy="937928"/>
          </a:xfrm>
          <a:prstGeom prst="rect">
            <a:avLst/>
          </a:prstGeom>
          <a:blipFill rotWithShape="1">
            <a:blip r:embed="rId2"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7" name="Freeform: Shape 6">
            <a:extLst>
              <a:ext uri="{FF2B5EF4-FFF2-40B4-BE49-F238E27FC236}">
                <a16:creationId xmlns:a16="http://schemas.microsoft.com/office/drawing/2014/main" id="{167C5BCC-B858-4441-8EBD-91A2C8A9D117}"/>
              </a:ext>
            </a:extLst>
          </p:cNvPr>
          <p:cNvSpPr/>
          <p:nvPr/>
        </p:nvSpPr>
        <p:spPr>
          <a:xfrm>
            <a:off x="4691511" y="2231664"/>
            <a:ext cx="2858447" cy="893264"/>
          </a:xfrm>
          <a:custGeom>
            <a:avLst/>
            <a:gdLst>
              <a:gd name="connsiteX0" fmla="*/ 0 w 3811262"/>
              <a:gd name="connsiteY0" fmla="*/ 0 h 1191019"/>
              <a:gd name="connsiteX1" fmla="*/ 3811262 w 3811262"/>
              <a:gd name="connsiteY1" fmla="*/ 0 h 1191019"/>
              <a:gd name="connsiteX2" fmla="*/ 3811262 w 3811262"/>
              <a:gd name="connsiteY2" fmla="*/ 1191019 h 1191019"/>
              <a:gd name="connsiteX3" fmla="*/ 0 w 3811262"/>
              <a:gd name="connsiteY3" fmla="*/ 1191019 h 1191019"/>
              <a:gd name="connsiteX4" fmla="*/ 0 w 3811262"/>
              <a:gd name="connsiteY4" fmla="*/ 0 h 1191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1262" h="1191019">
                <a:moveTo>
                  <a:pt x="0" y="0"/>
                </a:moveTo>
                <a:lnTo>
                  <a:pt x="3811262" y="0"/>
                </a:lnTo>
                <a:lnTo>
                  <a:pt x="3811262" y="1191019"/>
                </a:lnTo>
                <a:lnTo>
                  <a:pt x="0" y="1191019"/>
                </a:lnTo>
                <a:lnTo>
                  <a:pt x="0" y="0"/>
                </a:lnTo>
                <a:close/>
              </a:path>
            </a:pathLst>
          </a:custGeom>
          <a:solidFill>
            <a:schemeClr val="bg1">
              <a:alpha val="40000"/>
            </a:schemeClr>
          </a:solidFill>
        </p:spPr>
        <p:style>
          <a:lnRef idx="1">
            <a:schemeClr val="accent1">
              <a:hueOff val="0"/>
              <a:satOff val="0"/>
              <a:lumOff val="0"/>
              <a:alphaOff val="0"/>
            </a:schemeClr>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05038" tIns="65723" rIns="65723" bIns="65723" numCol="1" spcCol="1270" anchor="ctr" anchorCtr="0">
            <a:noAutofit/>
          </a:bodyPr>
          <a:lstStyle/>
          <a:p>
            <a:pPr defTabSz="766763">
              <a:lnSpc>
                <a:spcPct val="90000"/>
              </a:lnSpc>
              <a:spcAft>
                <a:spcPct val="35000"/>
              </a:spcAft>
            </a:pPr>
            <a:r>
              <a:rPr lang="en-US" sz="1725" b="1" dirty="0">
                <a:solidFill>
                  <a:schemeClr val="tx1"/>
                </a:solidFill>
              </a:rPr>
              <a:t>More Police Officers than Crime</a:t>
            </a:r>
            <a:endParaRPr lang="en-US" sz="1725" dirty="0">
              <a:solidFill>
                <a:schemeClr val="tx1"/>
              </a:solidFill>
            </a:endParaRPr>
          </a:p>
        </p:txBody>
      </p:sp>
      <p:sp>
        <p:nvSpPr>
          <p:cNvPr id="8" name="Rectangle 7">
            <a:extLst>
              <a:ext uri="{FF2B5EF4-FFF2-40B4-BE49-F238E27FC236}">
                <a16:creationId xmlns:a16="http://schemas.microsoft.com/office/drawing/2014/main" id="{4C7C8400-8D91-4320-9C9E-9A607A3179DE}"/>
              </a:ext>
            </a:extLst>
          </p:cNvPr>
          <p:cNvSpPr/>
          <p:nvPr/>
        </p:nvSpPr>
        <p:spPr>
          <a:xfrm>
            <a:off x="4572410" y="2102635"/>
            <a:ext cx="625285" cy="937928"/>
          </a:xfrm>
          <a:prstGeom prst="rect">
            <a:avLst/>
          </a:prstGeom>
          <a:blipFill rotWithShape="1">
            <a:blip r:embed="rId3"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9" name="Freeform: Shape 8">
            <a:extLst>
              <a:ext uri="{FF2B5EF4-FFF2-40B4-BE49-F238E27FC236}">
                <a16:creationId xmlns:a16="http://schemas.microsoft.com/office/drawing/2014/main" id="{64263572-6D3E-49C2-8080-799B4E678BA2}"/>
              </a:ext>
            </a:extLst>
          </p:cNvPr>
          <p:cNvSpPr/>
          <p:nvPr/>
        </p:nvSpPr>
        <p:spPr>
          <a:xfrm>
            <a:off x="1785327" y="3344153"/>
            <a:ext cx="2492722" cy="893264"/>
          </a:xfrm>
          <a:custGeom>
            <a:avLst/>
            <a:gdLst>
              <a:gd name="connsiteX0" fmla="*/ 0 w 3811262"/>
              <a:gd name="connsiteY0" fmla="*/ 0 h 1191019"/>
              <a:gd name="connsiteX1" fmla="*/ 3811262 w 3811262"/>
              <a:gd name="connsiteY1" fmla="*/ 0 h 1191019"/>
              <a:gd name="connsiteX2" fmla="*/ 3811262 w 3811262"/>
              <a:gd name="connsiteY2" fmla="*/ 1191019 h 1191019"/>
              <a:gd name="connsiteX3" fmla="*/ 0 w 3811262"/>
              <a:gd name="connsiteY3" fmla="*/ 1191019 h 1191019"/>
              <a:gd name="connsiteX4" fmla="*/ 0 w 3811262"/>
              <a:gd name="connsiteY4" fmla="*/ 0 h 1191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1262" h="1191019">
                <a:moveTo>
                  <a:pt x="0" y="0"/>
                </a:moveTo>
                <a:lnTo>
                  <a:pt x="3811262" y="0"/>
                </a:lnTo>
                <a:lnTo>
                  <a:pt x="3811262" y="1191019"/>
                </a:lnTo>
                <a:lnTo>
                  <a:pt x="0" y="1191019"/>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05038" tIns="68580" rIns="68580" bIns="68580" numCol="1" spcCol="1270" anchor="ctr" anchorCtr="0">
            <a:noAutofit/>
          </a:bodyPr>
          <a:lstStyle/>
          <a:p>
            <a:pPr defTabSz="800100">
              <a:lnSpc>
                <a:spcPct val="90000"/>
              </a:lnSpc>
              <a:spcAft>
                <a:spcPct val="35000"/>
              </a:spcAft>
            </a:pPr>
            <a:r>
              <a:rPr lang="en-US" b="1" dirty="0">
                <a:solidFill>
                  <a:schemeClr val="tx1"/>
                </a:solidFill>
              </a:rPr>
              <a:t>More Soldiers </a:t>
            </a:r>
            <a:br>
              <a:rPr lang="en-US" b="1" dirty="0">
                <a:solidFill>
                  <a:schemeClr val="tx1"/>
                </a:solidFill>
              </a:rPr>
            </a:br>
            <a:r>
              <a:rPr lang="en-US" b="1" dirty="0">
                <a:solidFill>
                  <a:schemeClr val="tx1"/>
                </a:solidFill>
              </a:rPr>
              <a:t>than Combat </a:t>
            </a:r>
            <a:endParaRPr lang="en-US" dirty="0">
              <a:solidFill>
                <a:schemeClr val="tx1"/>
              </a:solidFill>
            </a:endParaRPr>
          </a:p>
        </p:txBody>
      </p:sp>
      <p:sp>
        <p:nvSpPr>
          <p:cNvPr id="10" name="Rectangle 9">
            <a:extLst>
              <a:ext uri="{FF2B5EF4-FFF2-40B4-BE49-F238E27FC236}">
                <a16:creationId xmlns:a16="http://schemas.microsoft.com/office/drawing/2014/main" id="{2D91EDA5-9ACA-4FC1-A7C1-C0B491482069}"/>
              </a:ext>
            </a:extLst>
          </p:cNvPr>
          <p:cNvSpPr/>
          <p:nvPr/>
        </p:nvSpPr>
        <p:spPr>
          <a:xfrm>
            <a:off x="1647360" y="3215124"/>
            <a:ext cx="625285" cy="937928"/>
          </a:xfrm>
          <a:prstGeom prst="rect">
            <a:avLst/>
          </a:prstGeom>
          <a:blipFill rotWithShape="1">
            <a:blip r:embed="rId4"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3" name="Freeform: Shape 12">
            <a:extLst>
              <a:ext uri="{FF2B5EF4-FFF2-40B4-BE49-F238E27FC236}">
                <a16:creationId xmlns:a16="http://schemas.microsoft.com/office/drawing/2014/main" id="{A6C7350D-F67B-4232-B465-B5E7FD78CF6F}"/>
              </a:ext>
            </a:extLst>
          </p:cNvPr>
          <p:cNvSpPr/>
          <p:nvPr/>
        </p:nvSpPr>
        <p:spPr>
          <a:xfrm>
            <a:off x="4691512" y="3408780"/>
            <a:ext cx="2858446" cy="893264"/>
          </a:xfrm>
          <a:custGeom>
            <a:avLst/>
            <a:gdLst>
              <a:gd name="connsiteX0" fmla="*/ 0 w 3811262"/>
              <a:gd name="connsiteY0" fmla="*/ 0 h 1191019"/>
              <a:gd name="connsiteX1" fmla="*/ 3811262 w 3811262"/>
              <a:gd name="connsiteY1" fmla="*/ 0 h 1191019"/>
              <a:gd name="connsiteX2" fmla="*/ 3811262 w 3811262"/>
              <a:gd name="connsiteY2" fmla="*/ 1191019 h 1191019"/>
              <a:gd name="connsiteX3" fmla="*/ 0 w 3811262"/>
              <a:gd name="connsiteY3" fmla="*/ 1191019 h 1191019"/>
              <a:gd name="connsiteX4" fmla="*/ 0 w 3811262"/>
              <a:gd name="connsiteY4" fmla="*/ 0 h 1191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1262" h="1191019">
                <a:moveTo>
                  <a:pt x="0" y="0"/>
                </a:moveTo>
                <a:lnTo>
                  <a:pt x="3811262" y="0"/>
                </a:lnTo>
                <a:lnTo>
                  <a:pt x="3811262" y="1191019"/>
                </a:lnTo>
                <a:lnTo>
                  <a:pt x="0" y="1191019"/>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05038" tIns="65723" rIns="65723" bIns="65723" numCol="1" spcCol="1270" anchor="ctr" anchorCtr="0">
            <a:noAutofit/>
          </a:bodyPr>
          <a:lstStyle/>
          <a:p>
            <a:pPr defTabSz="766763">
              <a:lnSpc>
                <a:spcPct val="90000"/>
              </a:lnSpc>
              <a:spcAft>
                <a:spcPct val="35000"/>
              </a:spcAft>
            </a:pPr>
            <a:r>
              <a:rPr lang="en-US" sz="1725" b="1" dirty="0">
                <a:solidFill>
                  <a:schemeClr val="tx1"/>
                </a:solidFill>
              </a:rPr>
              <a:t>More People than </a:t>
            </a:r>
            <a:br>
              <a:rPr lang="en-US" sz="1725" b="1" dirty="0">
                <a:solidFill>
                  <a:schemeClr val="tx1"/>
                </a:solidFill>
              </a:rPr>
            </a:br>
            <a:r>
              <a:rPr lang="en-US" sz="1725" b="1" dirty="0">
                <a:solidFill>
                  <a:schemeClr val="tx1"/>
                </a:solidFill>
              </a:rPr>
              <a:t>Car Accidents</a:t>
            </a:r>
            <a:endParaRPr lang="en-US" sz="1725" dirty="0">
              <a:solidFill>
                <a:schemeClr val="tx1"/>
              </a:solidFill>
            </a:endParaRPr>
          </a:p>
        </p:txBody>
      </p:sp>
      <p:sp>
        <p:nvSpPr>
          <p:cNvPr id="14" name="Rectangle 13">
            <a:extLst>
              <a:ext uri="{FF2B5EF4-FFF2-40B4-BE49-F238E27FC236}">
                <a16:creationId xmlns:a16="http://schemas.microsoft.com/office/drawing/2014/main" id="{F1A01142-F004-4D26-9523-71905E1E05DE}"/>
              </a:ext>
            </a:extLst>
          </p:cNvPr>
          <p:cNvSpPr/>
          <p:nvPr/>
        </p:nvSpPr>
        <p:spPr>
          <a:xfrm>
            <a:off x="4572410" y="3279751"/>
            <a:ext cx="625285" cy="937928"/>
          </a:xfrm>
          <a:prstGeom prst="rect">
            <a:avLst/>
          </a:prstGeom>
          <a:blipFill rotWithShape="1">
            <a:blip r:embed="rId5" cstate="email">
              <a:duotone>
                <a:prstClr val="black"/>
                <a:srgbClr val="D9C3A5">
                  <a:tint val="50000"/>
                  <a:satMod val="180000"/>
                </a:srgbClr>
              </a:duotone>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7" name="Rectangle 2">
            <a:extLst>
              <a:ext uri="{FF2B5EF4-FFF2-40B4-BE49-F238E27FC236}">
                <a16:creationId xmlns:a16="http://schemas.microsoft.com/office/drawing/2014/main" id="{4139EB0C-D8A9-4A5A-B66A-A061442B389E}"/>
              </a:ext>
            </a:extLst>
          </p:cNvPr>
          <p:cNvSpPr txBox="1">
            <a:spLocks noChangeArrowheads="1"/>
          </p:cNvSpPr>
          <p:nvPr/>
        </p:nvSpPr>
        <p:spPr>
          <a:xfrm>
            <a:off x="790967" y="656626"/>
            <a:ext cx="7486650" cy="1325563"/>
          </a:xfrm>
          <a:prstGeom prst="rect">
            <a:avLst/>
          </a:prstGeom>
          <a:effectLst/>
        </p:spPr>
        <p:txBody>
          <a:bodyPr vert="horz" wrap="square" lIns="68580" tIns="34290" rIns="68580" bIns="34290" numCol="1" rtlCol="0" anchor="ctr" anchorCtr="0" compatLnSpc="1">
            <a:prstTxWarp prst="textNoShape">
              <a:avLst/>
            </a:prstTxWarp>
            <a:noAutofit/>
          </a:bodyPr>
          <a:lstStyle>
            <a:lvl1pPr algn="ctr" defTabSz="457200" rtl="0" eaLnBrk="1" latinLnBrk="0" hangingPunct="1">
              <a:lnSpc>
                <a:spcPct val="90000"/>
              </a:lnSpc>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b="1" dirty="0">
                <a:solidFill>
                  <a:schemeClr val="accent1">
                    <a:lumMod val="50000"/>
                  </a:schemeClr>
                </a:solidFill>
                <a:ea typeface="ＭＳ Ｐゴシック" pitchFamily="34" charset="-128"/>
              </a:rPr>
              <a:t>Suicide is a Problem of Humanity, </a:t>
            </a:r>
            <a:br>
              <a:rPr lang="en-US" sz="3200" b="1" dirty="0">
                <a:solidFill>
                  <a:schemeClr val="accent1">
                    <a:lumMod val="50000"/>
                  </a:schemeClr>
                </a:solidFill>
                <a:ea typeface="ＭＳ Ｐゴシック" pitchFamily="34" charset="-128"/>
              </a:rPr>
            </a:br>
            <a:r>
              <a:rPr lang="en-US" sz="3200" b="1" dirty="0">
                <a:solidFill>
                  <a:schemeClr val="accent1">
                    <a:lumMod val="50000"/>
                  </a:schemeClr>
                </a:solidFill>
                <a:ea typeface="ＭＳ Ｐゴシック" pitchFamily="34" charset="-128"/>
              </a:rPr>
              <a:t>But It is Preventable</a:t>
            </a:r>
            <a:r>
              <a:rPr lang="en-US" sz="3200" dirty="0">
                <a:solidFill>
                  <a:schemeClr val="accent1">
                    <a:lumMod val="50000"/>
                  </a:schemeClr>
                </a:solidFill>
                <a:ea typeface="ＭＳ Ｐゴシック" pitchFamily="34" charset="-128"/>
              </a:rPr>
              <a:t>!</a:t>
            </a:r>
            <a:br>
              <a:rPr lang="en-US" sz="3200" dirty="0">
                <a:solidFill>
                  <a:schemeClr val="accent1">
                    <a:lumMod val="50000"/>
                  </a:schemeClr>
                </a:solidFill>
                <a:ea typeface="ＭＳ Ｐゴシック" pitchFamily="34" charset="-128"/>
              </a:rPr>
            </a:br>
            <a:r>
              <a:rPr lang="en-US" sz="3200" b="1" dirty="0">
                <a:solidFill>
                  <a:schemeClr val="accent1">
                    <a:lumMod val="50000"/>
                  </a:schemeClr>
                </a:solidFill>
                <a:ea typeface="ＭＳ Ｐゴシック" pitchFamily="34" charset="-128"/>
              </a:rPr>
              <a:t>It is the Tragic Paradox That Takes…</a:t>
            </a:r>
          </a:p>
        </p:txBody>
      </p:sp>
      <p:grpSp>
        <p:nvGrpSpPr>
          <p:cNvPr id="18" name="Group 17">
            <a:extLst>
              <a:ext uri="{FF2B5EF4-FFF2-40B4-BE49-F238E27FC236}">
                <a16:creationId xmlns:a16="http://schemas.microsoft.com/office/drawing/2014/main" id="{9E25B2C1-EF7A-4B14-9F6E-0DA10213E84F}"/>
              </a:ext>
            </a:extLst>
          </p:cNvPr>
          <p:cNvGrpSpPr/>
          <p:nvPr/>
        </p:nvGrpSpPr>
        <p:grpSpPr>
          <a:xfrm>
            <a:off x="1647360" y="4338199"/>
            <a:ext cx="5902598" cy="893264"/>
            <a:chOff x="4825072" y="4723134"/>
            <a:chExt cx="5902598" cy="893264"/>
          </a:xfrm>
        </p:grpSpPr>
        <p:sp>
          <p:nvSpPr>
            <p:cNvPr id="15" name="Freeform: Shape 14">
              <a:extLst>
                <a:ext uri="{FF2B5EF4-FFF2-40B4-BE49-F238E27FC236}">
                  <a16:creationId xmlns:a16="http://schemas.microsoft.com/office/drawing/2014/main" id="{A4158B59-85C2-4AF0-873A-7601A2DA6933}"/>
                </a:ext>
              </a:extLst>
            </p:cNvPr>
            <p:cNvSpPr/>
            <p:nvPr/>
          </p:nvSpPr>
          <p:spPr>
            <a:xfrm>
              <a:off x="4944174" y="4805564"/>
              <a:ext cx="5783496" cy="606753"/>
            </a:xfrm>
            <a:custGeom>
              <a:avLst/>
              <a:gdLst>
                <a:gd name="connsiteX0" fmla="*/ 0 w 3811262"/>
                <a:gd name="connsiteY0" fmla="*/ 0 h 1191019"/>
                <a:gd name="connsiteX1" fmla="*/ 3811262 w 3811262"/>
                <a:gd name="connsiteY1" fmla="*/ 0 h 1191019"/>
                <a:gd name="connsiteX2" fmla="*/ 3811262 w 3811262"/>
                <a:gd name="connsiteY2" fmla="*/ 1191019 h 1191019"/>
                <a:gd name="connsiteX3" fmla="*/ 0 w 3811262"/>
                <a:gd name="connsiteY3" fmla="*/ 1191019 h 1191019"/>
                <a:gd name="connsiteX4" fmla="*/ 0 w 3811262"/>
                <a:gd name="connsiteY4" fmla="*/ 0 h 1191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1262" h="1191019">
                  <a:moveTo>
                    <a:pt x="0" y="0"/>
                  </a:moveTo>
                  <a:lnTo>
                    <a:pt x="3811262" y="0"/>
                  </a:lnTo>
                  <a:lnTo>
                    <a:pt x="3811262" y="1191019"/>
                  </a:lnTo>
                  <a:lnTo>
                    <a:pt x="0" y="1191019"/>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05038" tIns="65723" rIns="65723" bIns="65723" numCol="1" spcCol="1270" anchor="ctr" anchorCtr="0">
              <a:noAutofit/>
            </a:bodyPr>
            <a:lstStyle/>
            <a:p>
              <a:pPr defTabSz="766763">
                <a:lnSpc>
                  <a:spcPct val="90000"/>
                </a:lnSpc>
                <a:spcAft>
                  <a:spcPct val="35000"/>
                </a:spcAft>
              </a:pPr>
              <a:r>
                <a:rPr lang="en-US" sz="1725" b="1" dirty="0">
                  <a:solidFill>
                    <a:schemeClr val="tx1"/>
                  </a:solidFill>
                </a:rPr>
                <a:t>…More Lives than Natural Disasters, War and Homicide</a:t>
              </a:r>
              <a:endParaRPr lang="en-US" sz="1725" dirty="0">
                <a:solidFill>
                  <a:schemeClr val="tx1"/>
                </a:solidFill>
              </a:endParaRPr>
            </a:p>
          </p:txBody>
        </p:sp>
        <p:pic>
          <p:nvPicPr>
            <p:cNvPr id="6" name="Picture 5">
              <a:extLst>
                <a:ext uri="{FF2B5EF4-FFF2-40B4-BE49-F238E27FC236}">
                  <a16:creationId xmlns:a16="http://schemas.microsoft.com/office/drawing/2014/main" id="{F07B309D-3429-4C97-9387-E764B5DD5B5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825072" y="4723134"/>
              <a:ext cx="625286" cy="893264"/>
            </a:xfrm>
            <a:prstGeom prst="rect">
              <a:avLst/>
            </a:prstGeom>
          </p:spPr>
        </p:pic>
      </p:grpSp>
      <p:sp>
        <p:nvSpPr>
          <p:cNvPr id="5" name="TextBox 4">
            <a:extLst>
              <a:ext uri="{FF2B5EF4-FFF2-40B4-BE49-F238E27FC236}">
                <a16:creationId xmlns:a16="http://schemas.microsoft.com/office/drawing/2014/main" id="{D79E55B1-9673-4534-FD12-D1022DBEF169}"/>
              </a:ext>
            </a:extLst>
          </p:cNvPr>
          <p:cNvSpPr txBox="1"/>
          <p:nvPr/>
        </p:nvSpPr>
        <p:spPr>
          <a:xfrm>
            <a:off x="117184" y="4782012"/>
            <a:ext cx="8721091" cy="1692771"/>
          </a:xfrm>
          <a:prstGeom prst="rect">
            <a:avLst/>
          </a:prstGeom>
          <a:solidFill>
            <a:schemeClr val="accent6">
              <a:lumMod val="10000"/>
              <a:lumOff val="9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chemeClr val="accent2">
                    <a:lumMod val="75000"/>
                  </a:schemeClr>
                </a:solidFill>
              </a:rPr>
              <a:t>But the Good News...or So We Thought</a:t>
            </a:r>
            <a:br>
              <a:rPr lang="en-US" sz="2400" b="1" dirty="0">
                <a:solidFill>
                  <a:schemeClr val="accent2">
                    <a:lumMod val="75000"/>
                  </a:schemeClr>
                </a:solidFill>
              </a:rPr>
            </a:br>
            <a:r>
              <a:rPr lang="en-US" sz="2000" dirty="0">
                <a:solidFill>
                  <a:schemeClr val="accent2">
                    <a:lumMod val="75000"/>
                  </a:schemeClr>
                </a:solidFill>
              </a:rPr>
              <a:t>Suicide rate </a:t>
            </a:r>
            <a:r>
              <a:rPr lang="en-US" sz="2000" u="sng" dirty="0">
                <a:solidFill>
                  <a:schemeClr val="accent2">
                    <a:lumMod val="75000"/>
                  </a:schemeClr>
                </a:solidFill>
              </a:rPr>
              <a:t>decreased 2% in 2019</a:t>
            </a:r>
            <a:r>
              <a:rPr lang="en-US" sz="2000" dirty="0">
                <a:solidFill>
                  <a:schemeClr val="accent2">
                    <a:lumMod val="75000"/>
                  </a:schemeClr>
                </a:solidFill>
              </a:rPr>
              <a:t> for the first time in 2 decades,  </a:t>
            </a:r>
            <a:r>
              <a:rPr lang="en-US" sz="2000" u="sng" dirty="0">
                <a:solidFill>
                  <a:schemeClr val="accent2">
                    <a:lumMod val="75000"/>
                  </a:schemeClr>
                </a:solidFill>
              </a:rPr>
              <a:t>fell another 6% in 2020</a:t>
            </a:r>
            <a:r>
              <a:rPr lang="en-US" sz="2000" dirty="0">
                <a:solidFill>
                  <a:schemeClr val="accent2">
                    <a:lumMod val="75000"/>
                  </a:schemeClr>
                </a:solidFill>
              </a:rPr>
              <a:t> amid the COVID-19 but only among white Americans.</a:t>
            </a:r>
          </a:p>
          <a:p>
            <a:pPr algn="ctr"/>
            <a:r>
              <a:rPr lang="en-US" sz="2000" dirty="0">
                <a:solidFill>
                  <a:schemeClr val="accent2">
                    <a:lumMod val="75000"/>
                  </a:schemeClr>
                </a:solidFill>
              </a:rPr>
              <a:t>2021: it went back up 4% with the largest increase in males 15-24. 2022: Up 2.6% but 8% decrease in youth.</a:t>
            </a:r>
          </a:p>
        </p:txBody>
      </p:sp>
    </p:spTree>
    <p:extLst>
      <p:ext uri="{BB962C8B-B14F-4D97-AF65-F5344CB8AC3E}">
        <p14:creationId xmlns:p14="http://schemas.microsoft.com/office/powerpoint/2010/main" val="260628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P spid="13"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62DFF983-41B0-4984-83A6-C2928F576106}"/>
              </a:ext>
            </a:extLst>
          </p:cNvPr>
          <p:cNvSpPr txBox="1">
            <a:spLocks noChangeArrowheads="1"/>
          </p:cNvSpPr>
          <p:nvPr/>
        </p:nvSpPr>
        <p:spPr bwMode="auto">
          <a:xfrm>
            <a:off x="559669" y="333678"/>
            <a:ext cx="8113742" cy="13285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S PGothic"/>
                <a:cs typeface="MS PGothic"/>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n-US" sz="3200" kern="0" dirty="0">
                <a:solidFill>
                  <a:schemeClr val="accent1">
                    <a:lumMod val="50000"/>
                  </a:schemeClr>
                </a:solidFill>
                <a:effectLst/>
                <a:ea typeface="ＭＳ Ｐゴシック" pitchFamily="34" charset="-128"/>
                <a:cs typeface="ＭＳ Ｐゴシック" charset="-128"/>
              </a:rPr>
              <a:t>Vital Part of Saving Lives: </a:t>
            </a:r>
            <a:r>
              <a:rPr lang="en-US" sz="3000" kern="0" dirty="0">
                <a:solidFill>
                  <a:schemeClr val="accent1">
                    <a:lumMod val="50000"/>
                  </a:schemeClr>
                </a:solidFill>
                <a:effectLst/>
                <a:ea typeface="ＭＳ Ｐゴシック" pitchFamily="34" charset="-128"/>
                <a:cs typeface="ＭＳ Ｐゴシック" charset="-128"/>
              </a:rPr>
              <a:t>Need to Ask Like Blood Pressure to Find People Suffering in Silence</a:t>
            </a:r>
            <a:endParaRPr lang="en-US" sz="3000" i="1" kern="0" dirty="0">
              <a:solidFill>
                <a:schemeClr val="accent1">
                  <a:lumMod val="50000"/>
                </a:schemeClr>
              </a:solidFill>
              <a:effectLst/>
              <a:ea typeface="ＭＳ Ｐゴシック" pitchFamily="34" charset="-128"/>
              <a:cs typeface="ＭＳ Ｐゴシック" charset="-128"/>
            </a:endParaRPr>
          </a:p>
        </p:txBody>
      </p:sp>
      <p:sp>
        <p:nvSpPr>
          <p:cNvPr id="15" name="Rectangle 3">
            <a:extLst>
              <a:ext uri="{FF2B5EF4-FFF2-40B4-BE49-F238E27FC236}">
                <a16:creationId xmlns:a16="http://schemas.microsoft.com/office/drawing/2014/main" id="{9CAB654E-7AA8-43EB-AE7E-0B7522C865CC}"/>
              </a:ext>
            </a:extLst>
          </p:cNvPr>
          <p:cNvSpPr txBox="1">
            <a:spLocks noChangeArrowheads="1"/>
          </p:cNvSpPr>
          <p:nvPr/>
        </p:nvSpPr>
        <p:spPr bwMode="auto">
          <a:xfrm>
            <a:off x="329778" y="1624675"/>
            <a:ext cx="4373629" cy="1280543"/>
          </a:xfrm>
          <a:prstGeom prst="rect">
            <a:avLst/>
          </a:prstGeom>
          <a:solidFill>
            <a:schemeClr val="accent1">
              <a:lumMod val="50000"/>
            </a:schemeClr>
          </a:solidFill>
          <a:ln w="38100" cap="flat" cmpd="sng" algn="ctr">
            <a:solidFill>
              <a:schemeClr val="tx1">
                <a:lumMod val="85000"/>
              </a:schemeClr>
            </a:solidFill>
            <a:prstDash val="solid"/>
            <a:miter lim="800000"/>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dk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dk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dk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1"/>
              </a:buClr>
              <a:buChar char="–"/>
              <a:defRPr sz="2000">
                <a:solidFill>
                  <a:schemeClr val="dk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dk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dk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dk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dk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dk1"/>
                </a:solidFill>
                <a:effectLst>
                  <a:outerShdw blurRad="38100" dist="38100" dir="2700000" algn="tl">
                    <a:srgbClr val="000000"/>
                  </a:outerShdw>
                </a:effectLst>
                <a:latin typeface="+mn-lt"/>
                <a:ea typeface="+mn-ea"/>
                <a:cs typeface="+mn-cs"/>
              </a:defRPr>
            </a:lvl9pPr>
          </a:lstStyle>
          <a:p>
            <a:pPr marL="0" indent="0" algn="ctr" eaLnBrk="1" hangingPunct="1">
              <a:spcBef>
                <a:spcPts val="0"/>
              </a:spcBef>
              <a:buNone/>
              <a:defRPr/>
            </a:pPr>
            <a:r>
              <a:rPr lang="en-US" sz="2400" u="sng" kern="0" dirty="0">
                <a:solidFill>
                  <a:schemeClr val="bg1"/>
                </a:solidFill>
                <a:effectLst/>
                <a:latin typeface="+mj-lt"/>
              </a:rPr>
              <a:t>Over 50%</a:t>
            </a:r>
            <a:r>
              <a:rPr lang="en-US" sz="2400" kern="0" dirty="0">
                <a:solidFill>
                  <a:schemeClr val="bg1"/>
                </a:solidFill>
                <a:effectLst/>
                <a:latin typeface="+mj-lt"/>
              </a:rPr>
              <a:t> of people who die by suicide saw their </a:t>
            </a:r>
            <a:r>
              <a:rPr lang="en-US" sz="2400" u="sng" kern="0" dirty="0">
                <a:solidFill>
                  <a:schemeClr val="bg1"/>
                </a:solidFill>
                <a:effectLst/>
                <a:latin typeface="+mj-lt"/>
              </a:rPr>
              <a:t>primary care</a:t>
            </a:r>
            <a:r>
              <a:rPr lang="en-US" sz="2400" kern="0" dirty="0">
                <a:solidFill>
                  <a:schemeClr val="bg1"/>
                </a:solidFill>
                <a:effectLst/>
                <a:latin typeface="+mj-lt"/>
              </a:rPr>
              <a:t> doctor the </a:t>
            </a:r>
            <a:r>
              <a:rPr lang="en-US" sz="2400" u="sng" kern="0" dirty="0">
                <a:solidFill>
                  <a:schemeClr val="bg1"/>
                </a:solidFill>
                <a:effectLst/>
                <a:latin typeface="+mj-lt"/>
              </a:rPr>
              <a:t>month</a:t>
            </a:r>
            <a:r>
              <a:rPr lang="en-US" sz="2400" kern="0" dirty="0">
                <a:solidFill>
                  <a:schemeClr val="bg1"/>
                </a:solidFill>
                <a:effectLst/>
                <a:latin typeface="+mj-lt"/>
              </a:rPr>
              <a:t> before they die</a:t>
            </a:r>
          </a:p>
        </p:txBody>
      </p:sp>
      <p:sp>
        <p:nvSpPr>
          <p:cNvPr id="16" name="Rectangle 15">
            <a:extLst>
              <a:ext uri="{FF2B5EF4-FFF2-40B4-BE49-F238E27FC236}">
                <a16:creationId xmlns:a16="http://schemas.microsoft.com/office/drawing/2014/main" id="{12E9D200-3FB2-4A2A-8974-2361C0B579A9}"/>
              </a:ext>
            </a:extLst>
          </p:cNvPr>
          <p:cNvSpPr/>
          <p:nvPr/>
        </p:nvSpPr>
        <p:spPr>
          <a:xfrm>
            <a:off x="578784" y="5157586"/>
            <a:ext cx="7693982" cy="461665"/>
          </a:xfrm>
          <a:prstGeom prst="rect">
            <a:avLst/>
          </a:prstGeom>
        </p:spPr>
        <p:txBody>
          <a:bodyPr wrap="square">
            <a:spAutoFit/>
          </a:bodyPr>
          <a:lstStyle/>
          <a:p>
            <a:pPr marL="0" lvl="1" algn="ctr" fontAlgn="auto">
              <a:spcBef>
                <a:spcPts val="0"/>
              </a:spcBef>
              <a:spcAft>
                <a:spcPts val="0"/>
              </a:spcAft>
              <a:defRPr/>
            </a:pPr>
            <a:r>
              <a:rPr lang="en-US" sz="2400" b="1" kern="0" dirty="0">
                <a:solidFill>
                  <a:schemeClr val="accent1">
                    <a:lumMod val="50000"/>
                  </a:schemeClr>
                </a:solidFill>
                <a:latin typeface="+mj-lt"/>
                <a:ea typeface="ＭＳ Ｐゴシック" pitchFamily="-106" charset="-128"/>
                <a:cs typeface="ＭＳ Ｐゴシック"/>
              </a:rPr>
              <a:t>VITAL OPPORTUNITIES FOR PREVENTION:</a:t>
            </a:r>
          </a:p>
        </p:txBody>
      </p:sp>
      <p:sp>
        <p:nvSpPr>
          <p:cNvPr id="17" name="TextBox 16">
            <a:extLst>
              <a:ext uri="{FF2B5EF4-FFF2-40B4-BE49-F238E27FC236}">
                <a16:creationId xmlns:a16="http://schemas.microsoft.com/office/drawing/2014/main" id="{3B19AA9A-1CF6-4034-AAAE-5B0BA6D41C89}"/>
              </a:ext>
            </a:extLst>
          </p:cNvPr>
          <p:cNvSpPr txBox="1"/>
          <p:nvPr/>
        </p:nvSpPr>
        <p:spPr>
          <a:xfrm>
            <a:off x="229946" y="5505443"/>
            <a:ext cx="8530085" cy="584775"/>
          </a:xfrm>
          <a:prstGeom prst="rect">
            <a:avLst/>
          </a:prstGeom>
          <a:noFill/>
        </p:spPr>
        <p:txBody>
          <a:bodyPr wrap="square" rtlCol="0">
            <a:spAutoFit/>
          </a:bodyPr>
          <a:lstStyle/>
          <a:p>
            <a:pPr algn="ctr" fontAlgn="auto">
              <a:spcBef>
                <a:spcPts val="0"/>
              </a:spcBef>
              <a:spcAft>
                <a:spcPts val="0"/>
              </a:spcAft>
              <a:defRPr/>
            </a:pPr>
            <a:r>
              <a:rPr lang="en-US" sz="1600" b="1" kern="0" dirty="0">
                <a:latin typeface="+mj-lt"/>
                <a:ea typeface="ＭＳ Ｐゴシック" pitchFamily="-106" charset="-128"/>
                <a:cs typeface="ＭＳ Ｐゴシック"/>
              </a:rPr>
              <a:t>Imagine every school nurse, physical therapist or EAP asking about mental health alongside physical checkups. </a:t>
            </a:r>
            <a:r>
              <a:rPr lang="en-US" sz="1600" b="1" i="1" kern="0" dirty="0">
                <a:latin typeface="+mj-lt"/>
                <a:ea typeface="ＭＳ Ｐゴシック" pitchFamily="-106" charset="-128"/>
                <a:cs typeface="ＭＳ Ｐゴシック"/>
              </a:rPr>
              <a:t>If we ask, we can find those suffering in silence.   </a:t>
            </a:r>
            <a:r>
              <a:rPr lang="en-US" sz="1600" b="1" i="1" kern="0" dirty="0">
                <a:solidFill>
                  <a:schemeClr val="bg1"/>
                </a:solidFill>
                <a:latin typeface="+mj-lt"/>
                <a:ea typeface="ＭＳ Ｐゴシック" pitchFamily="-106" charset="-128"/>
                <a:cs typeface="ＭＳ Ｐゴシック"/>
              </a:rPr>
              <a:t>.</a:t>
            </a:r>
            <a:endParaRPr lang="en-US" sz="1600" kern="0" dirty="0">
              <a:solidFill>
                <a:schemeClr val="bg1"/>
              </a:solidFill>
              <a:latin typeface="+mj-lt"/>
            </a:endParaRPr>
          </a:p>
        </p:txBody>
      </p:sp>
      <p:sp>
        <p:nvSpPr>
          <p:cNvPr id="29" name="Rectangle 28">
            <a:extLst>
              <a:ext uri="{FF2B5EF4-FFF2-40B4-BE49-F238E27FC236}">
                <a16:creationId xmlns:a16="http://schemas.microsoft.com/office/drawing/2014/main" id="{732508A4-72EB-4CB1-BC79-6D19BEDC58AC}"/>
              </a:ext>
            </a:extLst>
          </p:cNvPr>
          <p:cNvSpPr/>
          <p:nvPr/>
        </p:nvSpPr>
        <p:spPr>
          <a:xfrm>
            <a:off x="4978556" y="1613494"/>
            <a:ext cx="3871525" cy="1200329"/>
          </a:xfrm>
          <a:prstGeom prst="rect">
            <a:avLst/>
          </a:prstGeom>
          <a:ln>
            <a:solidFill>
              <a:schemeClr val="accent1"/>
            </a:solidFill>
          </a:ln>
        </p:spPr>
        <p:txBody>
          <a:bodyPr wrap="square">
            <a:spAutoFit/>
          </a:bodyPr>
          <a:lstStyle/>
          <a:p>
            <a:pPr algn="ctr" defTabSz="457200" fontAlgn="auto">
              <a:spcBef>
                <a:spcPts val="0"/>
              </a:spcBef>
              <a:spcAft>
                <a:spcPts val="600"/>
              </a:spcAft>
              <a:buClr>
                <a:srgbClr val="F5D373">
                  <a:lumMod val="75000"/>
                </a:srgbClr>
              </a:buClr>
              <a:buSzPct val="145000"/>
              <a:defRPr/>
            </a:pPr>
            <a:r>
              <a:rPr lang="en-US" sz="2400" kern="0" dirty="0">
                <a:solidFill>
                  <a:schemeClr val="accent1">
                    <a:lumMod val="50000"/>
                  </a:schemeClr>
                </a:solidFill>
                <a:latin typeface="+mj-lt"/>
                <a:ea typeface="ＭＳ Ｐゴシック" pitchFamily="-106" charset="-128"/>
                <a:cs typeface="ＭＳ Ｐゴシック"/>
              </a:rPr>
              <a:t>2/3 of adolescent attempters in ER are </a:t>
            </a:r>
            <a:r>
              <a:rPr lang="en-US" sz="2400" u="sng" kern="0" dirty="0">
                <a:solidFill>
                  <a:schemeClr val="accent1">
                    <a:lumMod val="50000"/>
                  </a:schemeClr>
                </a:solidFill>
                <a:latin typeface="+mj-lt"/>
                <a:ea typeface="ＭＳ Ｐゴシック" pitchFamily="-106" charset="-128"/>
                <a:cs typeface="ＭＳ Ｐゴシック"/>
              </a:rPr>
              <a:t>not</a:t>
            </a:r>
            <a:r>
              <a:rPr lang="en-US" sz="2400" kern="0" dirty="0">
                <a:solidFill>
                  <a:schemeClr val="accent1">
                    <a:lumMod val="50000"/>
                  </a:schemeClr>
                </a:solidFill>
                <a:latin typeface="+mj-lt"/>
                <a:ea typeface="ＭＳ Ｐゴシック" pitchFamily="-106" charset="-128"/>
                <a:cs typeface="ＭＳ Ｐゴシック"/>
              </a:rPr>
              <a:t> typically present for psychiatric reasons</a:t>
            </a:r>
          </a:p>
        </p:txBody>
      </p:sp>
      <p:pic>
        <p:nvPicPr>
          <p:cNvPr id="31" name="Picture 30">
            <a:extLst>
              <a:ext uri="{FF2B5EF4-FFF2-40B4-BE49-F238E27FC236}">
                <a16:creationId xmlns:a16="http://schemas.microsoft.com/office/drawing/2014/main" id="{BC8CFD1B-773F-42B3-887A-DC138B7658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06443" y="3120582"/>
            <a:ext cx="1798170" cy="1200374"/>
          </a:xfrm>
          <a:prstGeom prst="rect">
            <a:avLst/>
          </a:prstGeom>
        </p:spPr>
      </p:pic>
      <p:sp>
        <p:nvSpPr>
          <p:cNvPr id="32" name="TextBox 31">
            <a:extLst>
              <a:ext uri="{FF2B5EF4-FFF2-40B4-BE49-F238E27FC236}">
                <a16:creationId xmlns:a16="http://schemas.microsoft.com/office/drawing/2014/main" id="{0B7F5151-7E04-4162-A07F-1E8C305D3DE3}"/>
              </a:ext>
            </a:extLst>
          </p:cNvPr>
          <p:cNvSpPr txBox="1"/>
          <p:nvPr/>
        </p:nvSpPr>
        <p:spPr>
          <a:xfrm>
            <a:off x="5452103" y="4300251"/>
            <a:ext cx="1524000" cy="584775"/>
          </a:xfrm>
          <a:prstGeom prst="rect">
            <a:avLst/>
          </a:prstGeom>
          <a:noFill/>
        </p:spPr>
        <p:txBody>
          <a:bodyPr wrap="square" rtlCol="0">
            <a:spAutoFit/>
          </a:bodyPr>
          <a:lstStyle/>
          <a:p>
            <a:pPr algn="ctr" fontAlgn="auto">
              <a:spcBef>
                <a:spcPts val="0"/>
              </a:spcBef>
              <a:spcAft>
                <a:spcPts val="0"/>
              </a:spcAft>
              <a:defRPr/>
            </a:pPr>
            <a:r>
              <a:rPr lang="en-US" sz="1600" i="1" kern="0" dirty="0">
                <a:latin typeface="+mj-lt"/>
                <a:ea typeface="ＭＳ Ｐゴシック" pitchFamily="-106" charset="-128"/>
                <a:cs typeface="ＭＳ Ｐゴシック"/>
              </a:rPr>
              <a:t>Part of daily safety checks</a:t>
            </a:r>
            <a:endParaRPr lang="en-US" sz="1600" i="1" kern="0" dirty="0">
              <a:latin typeface="+mj-lt"/>
            </a:endParaRPr>
          </a:p>
        </p:txBody>
      </p:sp>
      <p:sp>
        <p:nvSpPr>
          <p:cNvPr id="33" name="Rectangle 32">
            <a:extLst>
              <a:ext uri="{FF2B5EF4-FFF2-40B4-BE49-F238E27FC236}">
                <a16:creationId xmlns:a16="http://schemas.microsoft.com/office/drawing/2014/main" id="{BB267EB9-021C-4973-94E4-9CDAF1605070}"/>
              </a:ext>
            </a:extLst>
          </p:cNvPr>
          <p:cNvSpPr/>
          <p:nvPr/>
        </p:nvSpPr>
        <p:spPr>
          <a:xfrm>
            <a:off x="6930606" y="4312692"/>
            <a:ext cx="2037238" cy="646331"/>
          </a:xfrm>
          <a:prstGeom prst="rect">
            <a:avLst/>
          </a:prstGeom>
        </p:spPr>
        <p:txBody>
          <a:bodyPr wrap="square">
            <a:spAutoFit/>
          </a:bodyPr>
          <a:lstStyle/>
          <a:p>
            <a:pPr algn="ctr"/>
            <a:r>
              <a:rPr lang="en-US" i="1" dirty="0"/>
              <a:t>Increase vigilance at times of high risk</a:t>
            </a:r>
            <a:endParaRPr lang="en-US" dirty="0"/>
          </a:p>
        </p:txBody>
      </p:sp>
      <p:pic>
        <p:nvPicPr>
          <p:cNvPr id="34" name="Picture 2">
            <a:extLst>
              <a:ext uri="{FF2B5EF4-FFF2-40B4-BE49-F238E27FC236}">
                <a16:creationId xmlns:a16="http://schemas.microsoft.com/office/drawing/2014/main" id="{769B79B7-E09C-4DF8-921A-45EC3C8979CD}"/>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45284" y="3099795"/>
            <a:ext cx="2977125" cy="168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2" descr="http://topnews.ae/images/Blood-pressure-readings.jpg">
            <a:extLst>
              <a:ext uri="{FF2B5EF4-FFF2-40B4-BE49-F238E27FC236}">
                <a16:creationId xmlns:a16="http://schemas.microsoft.com/office/drawing/2014/main" id="{73DF903B-51EF-4844-BEE1-07B7776DE42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277718" y="3113394"/>
            <a:ext cx="1945576" cy="1564014"/>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6AC1E0E5-670D-45F7-BAEB-9C60F1DFFA90}"/>
              </a:ext>
            </a:extLst>
          </p:cNvPr>
          <p:cNvSpPr txBox="1"/>
          <p:nvPr/>
        </p:nvSpPr>
        <p:spPr>
          <a:xfrm>
            <a:off x="3571247" y="4133443"/>
            <a:ext cx="5477477" cy="923330"/>
          </a:xfrm>
          <a:prstGeom prst="rect">
            <a:avLst/>
          </a:prstGeom>
          <a:solidFill>
            <a:srgbClr val="00B050"/>
          </a:solidFill>
        </p:spPr>
        <p:txBody>
          <a:bodyPr wrap="square" rtlCol="0">
            <a:spAutoFit/>
          </a:bodyPr>
          <a:lstStyle/>
          <a:p>
            <a:pPr algn="ctr"/>
            <a:r>
              <a:rPr lang="en-US" b="1" dirty="0">
                <a:solidFill>
                  <a:schemeClr val="bg1"/>
                </a:solidFill>
              </a:rPr>
              <a:t>Screen more at times of higher risk, e.g. transition from active duty to veteran status, mass shootings, injury, relocation, </a:t>
            </a:r>
            <a:r>
              <a:rPr lang="en-US" b="1" dirty="0">
                <a:solidFill>
                  <a:srgbClr val="FFFF00"/>
                </a:solidFill>
              </a:rPr>
              <a:t>Wartime in Ukraine</a:t>
            </a:r>
            <a:r>
              <a:rPr lang="en-US" b="1" dirty="0">
                <a:solidFill>
                  <a:schemeClr val="bg1"/>
                </a:solidFill>
              </a:rPr>
              <a:t>, </a:t>
            </a:r>
            <a:r>
              <a:rPr lang="en-US" b="1" dirty="0" err="1">
                <a:solidFill>
                  <a:schemeClr val="bg1"/>
                </a:solidFill>
              </a:rPr>
              <a:t>etc</a:t>
            </a:r>
            <a:endParaRPr lang="en-US" b="1" dirty="0">
              <a:solidFill>
                <a:schemeClr val="bg1"/>
              </a:solidFill>
            </a:endParaRPr>
          </a:p>
        </p:txBody>
      </p:sp>
      <p:pic>
        <p:nvPicPr>
          <p:cNvPr id="20" name="Picture 2" descr="The Construction Industry in New York City: Recent Trends and Impact of  COVID-19 | Office of the New York State Comptroller">
            <a:extLst>
              <a:ext uri="{FF2B5EF4-FFF2-40B4-BE49-F238E27FC236}">
                <a16:creationId xmlns:a16="http://schemas.microsoft.com/office/drawing/2014/main" id="{BAA0B7F2-1A84-7669-6741-AF154F0CB4D9}"/>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286367" y="3228957"/>
            <a:ext cx="1783280" cy="9079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DC6DF85-DE27-C5B0-F97C-AE4F199DB1BF}"/>
              </a:ext>
            </a:extLst>
          </p:cNvPr>
          <p:cNvSpPr/>
          <p:nvPr/>
        </p:nvSpPr>
        <p:spPr>
          <a:xfrm>
            <a:off x="330922" y="4567554"/>
            <a:ext cx="2780137" cy="6181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6116C75-DDCE-92EC-44C9-44587BA48E1D}"/>
              </a:ext>
            </a:extLst>
          </p:cNvPr>
          <p:cNvSpPr/>
          <p:nvPr/>
        </p:nvSpPr>
        <p:spPr>
          <a:xfrm>
            <a:off x="313505" y="4566006"/>
            <a:ext cx="2791545" cy="584775"/>
          </a:xfrm>
          <a:prstGeom prst="rect">
            <a:avLst/>
          </a:prstGeom>
        </p:spPr>
        <p:txBody>
          <a:bodyPr wrap="square">
            <a:spAutoFit/>
          </a:bodyPr>
          <a:lstStyle/>
          <a:p>
            <a:pPr marL="0" lvl="1" algn="ctr">
              <a:buNone/>
              <a:defRPr/>
            </a:pPr>
            <a:r>
              <a:rPr lang="en-US" sz="1600" b="1" i="1" dirty="0"/>
              <a:t>25% </a:t>
            </a:r>
            <a:r>
              <a:rPr lang="en-US" sz="1600" i="1" dirty="0"/>
              <a:t>of teachers reported being approached by an at-risk child</a:t>
            </a:r>
          </a:p>
        </p:txBody>
      </p:sp>
      <p:grpSp>
        <p:nvGrpSpPr>
          <p:cNvPr id="21" name="Group 20">
            <a:extLst>
              <a:ext uri="{FF2B5EF4-FFF2-40B4-BE49-F238E27FC236}">
                <a16:creationId xmlns:a16="http://schemas.microsoft.com/office/drawing/2014/main" id="{E6F79EF1-E258-46C8-B359-4CF8FB5110BE}"/>
              </a:ext>
            </a:extLst>
          </p:cNvPr>
          <p:cNvGrpSpPr/>
          <p:nvPr/>
        </p:nvGrpSpPr>
        <p:grpSpPr>
          <a:xfrm>
            <a:off x="-9835" y="5456518"/>
            <a:ext cx="8809582" cy="1201813"/>
            <a:chOff x="1295400" y="5486400"/>
            <a:chExt cx="9448800" cy="1201813"/>
          </a:xfrm>
        </p:grpSpPr>
        <p:sp>
          <p:nvSpPr>
            <p:cNvPr id="22" name="Content Placeholder 2">
              <a:extLst>
                <a:ext uri="{FF2B5EF4-FFF2-40B4-BE49-F238E27FC236}">
                  <a16:creationId xmlns:a16="http://schemas.microsoft.com/office/drawing/2014/main" id="{ADC9DB8C-C7D8-4308-ADA3-3F60FE5BC53D}"/>
                </a:ext>
              </a:extLst>
            </p:cNvPr>
            <p:cNvSpPr txBox="1">
              <a:spLocks/>
            </p:cNvSpPr>
            <p:nvPr/>
          </p:nvSpPr>
          <p:spPr>
            <a:xfrm>
              <a:off x="1295400" y="5614959"/>
              <a:ext cx="9448800" cy="1014441"/>
            </a:xfrm>
            <a:prstGeom prst="rect">
              <a:avLst/>
            </a:prstGeom>
            <a:solidFill>
              <a:schemeClr val="accent4">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460625" indent="0" fontAlgn="auto">
                <a:lnSpc>
                  <a:spcPct val="110000"/>
                </a:lnSpc>
                <a:spcBef>
                  <a:spcPts val="0"/>
                </a:spcBef>
                <a:spcAft>
                  <a:spcPts val="0"/>
                </a:spcAft>
                <a:buFont typeface="Arial" panose="020B0604020202020204" pitchFamily="34" charset="0"/>
                <a:buNone/>
                <a:tabLst>
                  <a:tab pos="2403475" algn="l"/>
                </a:tabLst>
              </a:pPr>
              <a:r>
                <a:rPr lang="en-US" sz="1800" b="1" dirty="0">
                  <a:solidFill>
                    <a:srgbClr val="92D050"/>
                  </a:solidFill>
                  <a:latin typeface="+mj-lt"/>
                  <a:ea typeface="Calibri" panose="020F0502020204030204" pitchFamily="34" charset="0"/>
                  <a:cs typeface="Times New Roman" panose="02020603050405020304" pitchFamily="18" charset="0"/>
                </a:rPr>
                <a:t>With Universal Screening: </a:t>
              </a:r>
              <a:r>
                <a:rPr lang="en-US" sz="1800" b="1" dirty="0">
                  <a:solidFill>
                    <a:schemeClr val="accent1">
                      <a:lumMod val="75000"/>
                    </a:schemeClr>
                  </a:solidFill>
                  <a:latin typeface="+mj-lt"/>
                  <a:ea typeface="Calibri" panose="020F0502020204030204" pitchFamily="34" charset="0"/>
                  <a:cs typeface="Times New Roman" panose="02020603050405020304" pitchFamily="18" charset="0"/>
                </a:rPr>
                <a:t>Noted increase in comfort levels related to discussing suicide and the </a:t>
              </a:r>
              <a:r>
                <a:rPr lang="en-US" sz="1800" b="1" dirty="0" err="1">
                  <a:solidFill>
                    <a:schemeClr val="accent1">
                      <a:lumMod val="75000"/>
                    </a:schemeClr>
                  </a:solidFill>
                  <a:latin typeface="+mj-lt"/>
                  <a:ea typeface="Calibri" panose="020F0502020204030204" pitchFamily="34" charset="0"/>
                  <a:cs typeface="Times New Roman" panose="02020603050405020304" pitchFamily="18" charset="0"/>
                </a:rPr>
                <a:t>destigmatization</a:t>
              </a:r>
              <a:r>
                <a:rPr lang="en-US" sz="1800" b="1" dirty="0">
                  <a:solidFill>
                    <a:schemeClr val="accent1">
                      <a:lumMod val="75000"/>
                    </a:schemeClr>
                  </a:solidFill>
                  <a:latin typeface="+mj-lt"/>
                  <a:ea typeface="Calibri" panose="020F0502020204030204" pitchFamily="34" charset="0"/>
                  <a:cs typeface="Times New Roman" panose="02020603050405020304" pitchFamily="18" charset="0"/>
                </a:rPr>
                <a:t> of the word </a:t>
              </a:r>
              <a:r>
                <a:rPr lang="en-US" sz="1800" b="1" i="1" dirty="0">
                  <a:solidFill>
                    <a:schemeClr val="accent1">
                      <a:lumMod val="75000"/>
                    </a:schemeClr>
                  </a:solidFill>
                  <a:latin typeface="+mj-lt"/>
                  <a:ea typeface="Calibri" panose="020F0502020204030204" pitchFamily="34" charset="0"/>
                  <a:cs typeface="Times New Roman" panose="02020603050405020304" pitchFamily="18" charset="0"/>
                </a:rPr>
                <a:t>suicide</a:t>
              </a:r>
              <a:r>
                <a:rPr lang="en-US" sz="1800" b="1" dirty="0">
                  <a:solidFill>
                    <a:schemeClr val="accent1">
                      <a:lumMod val="75000"/>
                    </a:schemeClr>
                  </a:solidFill>
                  <a:latin typeface="+mj-lt"/>
                  <a:ea typeface="Calibri" panose="020F0502020204030204" pitchFamily="34" charset="0"/>
                  <a:cs typeface="Times New Roman" panose="02020603050405020304" pitchFamily="18" charset="0"/>
                </a:rPr>
                <a:t> among both clinicians and patients</a:t>
              </a:r>
              <a:endParaRPr lang="en-US" sz="1800" b="1" i="1" dirty="0">
                <a:solidFill>
                  <a:schemeClr val="accent1">
                    <a:lumMod val="75000"/>
                  </a:schemeClr>
                </a:solidFill>
                <a:latin typeface="+mj-lt"/>
                <a:ea typeface="Calibri" panose="020F0502020204030204" pitchFamily="34" charset="0"/>
                <a:cs typeface="Times New Roman" panose="02020603050405020304" pitchFamily="18" charset="0"/>
              </a:endParaRPr>
            </a:p>
          </p:txBody>
        </p:sp>
        <p:pic>
          <p:nvPicPr>
            <p:cNvPr id="23" name="Picture 22">
              <a:extLst>
                <a:ext uri="{FF2B5EF4-FFF2-40B4-BE49-F238E27FC236}">
                  <a16:creationId xmlns:a16="http://schemas.microsoft.com/office/drawing/2014/main" id="{DE8C1263-9CBB-483F-897F-D8D0C9EF74F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57087" y="5486400"/>
              <a:ext cx="2338225" cy="1201813"/>
            </a:xfrm>
            <a:prstGeom prst="rect">
              <a:avLst/>
            </a:prstGeom>
          </p:spPr>
        </p:pic>
      </p:grpSp>
      <p:grpSp>
        <p:nvGrpSpPr>
          <p:cNvPr id="6" name="Group 5">
            <a:extLst>
              <a:ext uri="{FF2B5EF4-FFF2-40B4-BE49-F238E27FC236}">
                <a16:creationId xmlns:a16="http://schemas.microsoft.com/office/drawing/2014/main" id="{D9D4E1F6-0A3C-FF13-886A-6B6825F6EF90}"/>
              </a:ext>
            </a:extLst>
          </p:cNvPr>
          <p:cNvGrpSpPr/>
          <p:nvPr/>
        </p:nvGrpSpPr>
        <p:grpSpPr>
          <a:xfrm>
            <a:off x="414194" y="3854285"/>
            <a:ext cx="8484522" cy="1423442"/>
            <a:chOff x="483322" y="3914636"/>
            <a:chExt cx="8484522" cy="1423442"/>
          </a:xfrm>
        </p:grpSpPr>
        <p:sp>
          <p:nvSpPr>
            <p:cNvPr id="4" name="Rectangle 3">
              <a:extLst>
                <a:ext uri="{FF2B5EF4-FFF2-40B4-BE49-F238E27FC236}">
                  <a16:creationId xmlns:a16="http://schemas.microsoft.com/office/drawing/2014/main" id="{0F526204-3E4C-353C-89B5-F9C51D19C2A2}"/>
                </a:ext>
              </a:extLst>
            </p:cNvPr>
            <p:cNvSpPr/>
            <p:nvPr/>
          </p:nvSpPr>
          <p:spPr>
            <a:xfrm>
              <a:off x="483322" y="3914636"/>
              <a:ext cx="8484522" cy="1423442"/>
            </a:xfrm>
            <a:prstGeom prst="rect">
              <a:avLst/>
            </a:prstGeom>
            <a:solidFill>
              <a:schemeClr val="accent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          Agencies use ROUTINELY</a:t>
              </a:r>
            </a:p>
            <a:p>
              <a:pPr algn="ctr"/>
              <a:r>
                <a:rPr lang="en-US" sz="2400" dirty="0"/>
                <a:t>			      e.g., </a:t>
              </a:r>
              <a:r>
                <a:rPr lang="en-US" sz="2400" b="1" u="sng" dirty="0">
                  <a:solidFill>
                    <a:schemeClr val="accent1">
                      <a:lumMod val="40000"/>
                      <a:lumOff val="60000"/>
                    </a:schemeClr>
                  </a:solidFill>
                </a:rPr>
                <a:t>FBI Victims Services Division </a:t>
              </a:r>
            </a:p>
            <a:p>
              <a:pPr algn="ctr"/>
              <a:r>
                <a:rPr lang="en-US" sz="2400" dirty="0"/>
                <a:t>I                         in every Victim Needs Assessment</a:t>
              </a:r>
            </a:p>
          </p:txBody>
        </p:sp>
        <p:pic>
          <p:nvPicPr>
            <p:cNvPr id="5" name="Picture 4">
              <a:extLst>
                <a:ext uri="{FF2B5EF4-FFF2-40B4-BE49-F238E27FC236}">
                  <a16:creationId xmlns:a16="http://schemas.microsoft.com/office/drawing/2014/main" id="{C70080CA-76AF-2E0A-69E8-342686AE53F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9509" y="3925449"/>
              <a:ext cx="2538374" cy="1401394"/>
            </a:xfrm>
            <a:prstGeom prst="rect">
              <a:avLst/>
            </a:prstGeom>
          </p:spPr>
        </p:pic>
      </p:grpSp>
      <p:sp>
        <p:nvSpPr>
          <p:cNvPr id="10" name="TextBox 9">
            <a:extLst>
              <a:ext uri="{FF2B5EF4-FFF2-40B4-BE49-F238E27FC236}">
                <a16:creationId xmlns:a16="http://schemas.microsoft.com/office/drawing/2014/main" id="{564949B8-28A6-C7CA-6F66-8640ACABB879}"/>
              </a:ext>
            </a:extLst>
          </p:cNvPr>
          <p:cNvSpPr txBox="1"/>
          <p:nvPr/>
        </p:nvSpPr>
        <p:spPr>
          <a:xfrm>
            <a:off x="347861" y="5190518"/>
            <a:ext cx="8842518" cy="1446550"/>
          </a:xfrm>
          <a:prstGeom prst="rect">
            <a:avLst/>
          </a:prstGeom>
          <a:solidFill>
            <a:srgbClr val="92D050"/>
          </a:solidFill>
          <a:ln w="19050">
            <a:solidFill>
              <a:schemeClr val="tx1"/>
            </a:solidFill>
          </a:ln>
        </p:spPr>
        <p:txBody>
          <a:bodyPr wrap="square" rtlCol="0">
            <a:spAutoFit/>
          </a:bodyPr>
          <a:lstStyle/>
          <a:p>
            <a:pPr algn="ctr"/>
            <a:r>
              <a:rPr lang="en-US" sz="2200" b="1" dirty="0"/>
              <a:t>In Israel, Gives Voice: </a:t>
            </a:r>
            <a:r>
              <a:rPr lang="en-US" sz="2200" dirty="0"/>
              <a:t>Use simple questions to talk about suicide, which will serve as a model to talk about other taboos, historical or current trauma, across religious and cultural divides … healing suffering and building resilience.</a:t>
            </a:r>
          </a:p>
        </p:txBody>
      </p:sp>
      <p:sp>
        <p:nvSpPr>
          <p:cNvPr id="11" name="TextBox 10">
            <a:extLst>
              <a:ext uri="{FF2B5EF4-FFF2-40B4-BE49-F238E27FC236}">
                <a16:creationId xmlns:a16="http://schemas.microsoft.com/office/drawing/2014/main" id="{FE702DD4-B690-AAC9-26AE-7CF63D16053F}"/>
              </a:ext>
            </a:extLst>
          </p:cNvPr>
          <p:cNvSpPr txBox="1"/>
          <p:nvPr/>
        </p:nvSpPr>
        <p:spPr>
          <a:xfrm>
            <a:off x="1085262" y="3163173"/>
            <a:ext cx="6397319" cy="646331"/>
          </a:xfrm>
          <a:prstGeom prst="rect">
            <a:avLst/>
          </a:prstGeom>
          <a:solidFill>
            <a:schemeClr val="accent1"/>
          </a:solidFill>
        </p:spPr>
        <p:txBody>
          <a:bodyPr wrap="square" rtlCol="0">
            <a:spAutoFit/>
          </a:bodyPr>
          <a:lstStyle/>
          <a:p>
            <a:r>
              <a:rPr lang="en-US" sz="1800" b="1" dirty="0"/>
              <a:t>Majority of youth will not actively seek help from professionals, parents, teachers, and oftentimes not even peers.</a:t>
            </a:r>
          </a:p>
        </p:txBody>
      </p:sp>
      <p:sp>
        <p:nvSpPr>
          <p:cNvPr id="7" name="TextBox 6">
            <a:extLst>
              <a:ext uri="{FF2B5EF4-FFF2-40B4-BE49-F238E27FC236}">
                <a16:creationId xmlns:a16="http://schemas.microsoft.com/office/drawing/2014/main" id="{4372C5DC-C9BA-A09D-269F-C7138AB3DC59}"/>
              </a:ext>
            </a:extLst>
          </p:cNvPr>
          <p:cNvSpPr txBox="1"/>
          <p:nvPr/>
        </p:nvSpPr>
        <p:spPr>
          <a:xfrm>
            <a:off x="804654" y="2168058"/>
            <a:ext cx="7380668" cy="3139321"/>
          </a:xfrm>
          <a:prstGeom prst="rect">
            <a:avLst/>
          </a:prstGeom>
          <a:solidFill>
            <a:schemeClr val="accent2">
              <a:lumMod val="20000"/>
              <a:lumOff val="80000"/>
            </a:schemeClr>
          </a:solidFill>
        </p:spPr>
        <p:txBody>
          <a:bodyPr wrap="square" rtlCol="0">
            <a:spAutoFit/>
          </a:bodyPr>
          <a:lstStyle/>
          <a:p>
            <a:r>
              <a:rPr lang="en-US" b="1" dirty="0"/>
              <a:t>Lifetime Suicide Attempts in Otherwise Psychiatrically Healthy Individuals</a:t>
            </a:r>
          </a:p>
          <a:p>
            <a:r>
              <a:rPr lang="en-US" dirty="0">
                <a:hlinkClick r:id="rId8"/>
              </a:rPr>
              <a:t>Maria A. Oquendo, </a:t>
            </a:r>
            <a:r>
              <a:rPr lang="en-US" u="sng" dirty="0"/>
              <a:t>et al</a:t>
            </a:r>
            <a:r>
              <a:rPr lang="en-US" dirty="0"/>
              <a:t>, </a:t>
            </a:r>
            <a:r>
              <a:rPr lang="en-US" i="1" dirty="0"/>
              <a:t>JAMA Psychiatry, </a:t>
            </a:r>
            <a:r>
              <a:rPr lang="en-US" dirty="0"/>
              <a:t>February 21, 2024</a:t>
            </a:r>
          </a:p>
          <a:p>
            <a:endParaRPr lang="en-US" b="0" i="0" dirty="0">
              <a:effectLst/>
              <a:latin typeface="Guardian TextSans Web"/>
            </a:endParaRPr>
          </a:p>
          <a:p>
            <a:r>
              <a:rPr lang="en-US" b="0" i="0" dirty="0">
                <a:effectLst/>
                <a:latin typeface="Guardian TextSans Web"/>
              </a:rPr>
              <a:t>One implication of our findings is that screening for suicide risk, which in most contexts is focused on those with recognized psychiatric conditions, may miss </a:t>
            </a:r>
            <a:r>
              <a:rPr lang="en-US" b="1" i="0" u="sng" dirty="0">
                <a:effectLst/>
                <a:latin typeface="Guardian TextSans Web"/>
              </a:rPr>
              <a:t>20%</a:t>
            </a:r>
            <a:r>
              <a:rPr lang="en-US" b="0" i="0" dirty="0">
                <a:effectLst/>
                <a:latin typeface="Guardian TextSans Web"/>
              </a:rPr>
              <a:t> of those at risk. </a:t>
            </a:r>
          </a:p>
          <a:p>
            <a:endParaRPr lang="en-US" dirty="0">
              <a:latin typeface="Guardian TextSans Web"/>
            </a:endParaRPr>
          </a:p>
          <a:p>
            <a:r>
              <a:rPr lang="en-US" b="0" i="0" dirty="0">
                <a:effectLst/>
                <a:latin typeface="Guardian TextSans Web"/>
              </a:rPr>
              <a:t>Thus, policy makers, clinicians, and health systems should weigh the costs and benefits of </a:t>
            </a:r>
            <a:r>
              <a:rPr lang="en-US" b="1" i="0" u="sng" dirty="0">
                <a:effectLst/>
                <a:highlight>
                  <a:srgbClr val="FFFF00"/>
                </a:highlight>
                <a:latin typeface="Guardian TextSans Web"/>
              </a:rPr>
              <a:t>expanding suicide risk screening beyond the current targets and consider universal screening to prevent suicide attempts</a:t>
            </a:r>
            <a:r>
              <a:rPr lang="en-US" b="0" i="0" dirty="0">
                <a:effectLst/>
                <a:latin typeface="Guardian TextSans Web"/>
              </a:rPr>
              <a:t>, which have significant morbidity as well as medical and other costs.</a:t>
            </a:r>
          </a:p>
        </p:txBody>
      </p:sp>
    </p:spTree>
    <p:extLst>
      <p:ext uri="{BB962C8B-B14F-4D97-AF65-F5344CB8AC3E}">
        <p14:creationId xmlns:p14="http://schemas.microsoft.com/office/powerpoint/2010/main" val="69366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0" grpId="0" animBg="1"/>
      <p:bldP spid="11"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2709" y="1843591"/>
            <a:ext cx="3800047" cy="2308324"/>
          </a:xfrm>
          <a:prstGeom prst="rect">
            <a:avLst/>
          </a:prstGeom>
          <a:noFill/>
          <a:ln w="28575">
            <a:noFill/>
          </a:ln>
        </p:spPr>
        <p:txBody>
          <a:bodyPr wrap="square" rtlCol="0">
            <a:spAutoFit/>
          </a:bodyPr>
          <a:lstStyle/>
          <a:p>
            <a:pPr algn="r" defTabSz="685800">
              <a:defRPr/>
            </a:pPr>
            <a:r>
              <a:rPr lang="en-US" kern="0" dirty="0"/>
              <a:t>[My husband] said to his buddy, his fellow marine, “everybody goes through this.” He was empathic; he said “you know, we’ve all been there. Take some time, take care of yourself. </a:t>
            </a:r>
            <a:r>
              <a:rPr lang="en-US" b="1" kern="0" dirty="0">
                <a:solidFill>
                  <a:schemeClr val="accent2">
                    <a:lumMod val="60000"/>
                    <a:lumOff val="40000"/>
                  </a:schemeClr>
                </a:solidFill>
              </a:rPr>
              <a:t>But don’t go to treatment and don’t go on medication because </a:t>
            </a:r>
            <a:r>
              <a:rPr lang="en-US" b="1" i="1" kern="0" dirty="0">
                <a:solidFill>
                  <a:schemeClr val="accent2">
                    <a:lumMod val="60000"/>
                    <a:lumOff val="40000"/>
                  </a:schemeClr>
                </a:solidFill>
              </a:rPr>
              <a:t>you cannot do that and fly.”  </a:t>
            </a:r>
            <a:r>
              <a:rPr lang="en-US" kern="0" dirty="0"/>
              <a:t>- Kim </a:t>
            </a:r>
            <a:r>
              <a:rPr lang="en-US" kern="0" dirty="0" err="1"/>
              <a:t>Ruocco</a:t>
            </a:r>
            <a:endParaRPr lang="en-US" kern="0" dirty="0"/>
          </a:p>
        </p:txBody>
      </p:sp>
      <p:sp>
        <p:nvSpPr>
          <p:cNvPr id="6" name="TextBox 5"/>
          <p:cNvSpPr txBox="1"/>
          <p:nvPr/>
        </p:nvSpPr>
        <p:spPr>
          <a:xfrm>
            <a:off x="31649" y="-45136"/>
            <a:ext cx="7421776" cy="464871"/>
          </a:xfrm>
          <a:prstGeom prst="rect">
            <a:avLst/>
          </a:prstGeom>
          <a:noFill/>
        </p:spPr>
        <p:txBody>
          <a:bodyPr wrap="square" rtlCol="0">
            <a:spAutoFit/>
          </a:bodyPr>
          <a:lstStyle/>
          <a:p>
            <a:pPr>
              <a:lnSpc>
                <a:spcPct val="150000"/>
              </a:lnSpc>
            </a:pPr>
            <a:r>
              <a:rPr lang="en-US" b="1" i="1" dirty="0">
                <a:solidFill>
                  <a:schemeClr val="bg1"/>
                </a:solidFill>
              </a:rPr>
              <a:t>Why Don’t People Get the Life-Saving Care They Need?</a:t>
            </a:r>
          </a:p>
        </p:txBody>
      </p:sp>
      <p:pic>
        <p:nvPicPr>
          <p:cNvPr id="7" name="Picture 2" descr="Image result for pilot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4049" y="4574735"/>
            <a:ext cx="2044780" cy="130476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bwMode="auto">
          <a:xfrm>
            <a:off x="2743077" y="4926726"/>
            <a:ext cx="6243605" cy="1501373"/>
          </a:xfrm>
          <a:prstGeom prst="rect">
            <a:avLst/>
          </a:prstGeom>
          <a:noFill/>
          <a:ln w="19050">
            <a:noFill/>
            <a:miter lim="800000"/>
            <a:headEnd/>
            <a:tailEnd/>
          </a:ln>
          <a:effectLst/>
        </p:spPr>
        <p:txBody>
          <a:bodyPr vert="horz" wrap="square" lIns="68580" tIns="34290" rIns="68580" bIns="34290" numCol="1" anchor="t" anchorCtr="0" compatLnSpc="1">
            <a:prstTxWarp prst="textNoShape">
              <a:avLst/>
            </a:prstTxWarp>
            <a:noAutofit/>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S PGothic"/>
                <a:cs typeface="MS PGothic"/>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S PGothic"/>
                <a:cs typeface="MS PGothic"/>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ea typeface="MS PGothic"/>
                <a:cs typeface="MS PGothic"/>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MS PGothic"/>
                <a:cs typeface="MS PGothic"/>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ea typeface="MS PGothic"/>
                <a:cs typeface="MS PGothic"/>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defTabSz="685800">
              <a:defRPr/>
            </a:pPr>
            <a:r>
              <a:rPr lang="en-US" sz="1600" b="1" kern="0" dirty="0">
                <a:effectLst/>
                <a:ea typeface="+mn-ea"/>
                <a:cs typeface="Arial" charset="0"/>
              </a:rPr>
              <a:t>Until 2010, pilots were banned from flying if on antidepressants, causing many pilots to lie about or ignore signs of depression</a:t>
            </a:r>
          </a:p>
          <a:p>
            <a:pPr defTabSz="685800">
              <a:defRPr/>
            </a:pPr>
            <a:r>
              <a:rPr lang="en-US" sz="1600" b="1" kern="0" dirty="0">
                <a:effectLst/>
                <a:ea typeface="+mn-ea"/>
                <a:cs typeface="Arial" charset="0"/>
              </a:rPr>
              <a:t>8 suicides in 15 months</a:t>
            </a:r>
          </a:p>
        </p:txBody>
      </p:sp>
      <p:pic>
        <p:nvPicPr>
          <p:cNvPr id="9" name="Picture 8">
            <a:extLst>
              <a:ext uri="{FF2B5EF4-FFF2-40B4-BE49-F238E27FC236}">
                <a16:creationId xmlns:a16="http://schemas.microsoft.com/office/drawing/2014/main" id="{86269881-9CF0-4003-9A48-8BC863F98C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3356" y="1812435"/>
            <a:ext cx="3088598" cy="2059065"/>
          </a:xfrm>
          <a:prstGeom prst="rect">
            <a:avLst/>
          </a:prstGeom>
        </p:spPr>
      </p:pic>
      <p:pic>
        <p:nvPicPr>
          <p:cNvPr id="3" name="Picture 2">
            <a:extLst>
              <a:ext uri="{FF2B5EF4-FFF2-40B4-BE49-F238E27FC236}">
                <a16:creationId xmlns:a16="http://schemas.microsoft.com/office/drawing/2014/main" id="{66A0F3C5-C1ED-492E-9A47-97B2A57C5C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31004" y="112460"/>
            <a:ext cx="1698332" cy="1126068"/>
          </a:xfrm>
          <a:prstGeom prst="rect">
            <a:avLst/>
          </a:prstGeom>
        </p:spPr>
      </p:pic>
      <p:pic>
        <p:nvPicPr>
          <p:cNvPr id="10" name="Picture 9">
            <a:extLst>
              <a:ext uri="{FF2B5EF4-FFF2-40B4-BE49-F238E27FC236}">
                <a16:creationId xmlns:a16="http://schemas.microsoft.com/office/drawing/2014/main" id="{6C52FDF3-72C0-4FC5-90D5-764133C13AA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7067086" y="1373804"/>
            <a:ext cx="1795154" cy="23231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Slide Number Placeholder 1">
            <a:extLst>
              <a:ext uri="{FF2B5EF4-FFF2-40B4-BE49-F238E27FC236}">
                <a16:creationId xmlns:a16="http://schemas.microsoft.com/office/drawing/2014/main" id="{2A56880F-3203-459F-AC3B-E88D0E1D2C50}"/>
              </a:ext>
            </a:extLst>
          </p:cNvPr>
          <p:cNvSpPr>
            <a:spLocks noGrp="1"/>
          </p:cNvSpPr>
          <p:nvPr>
            <p:ph type="sldNum" sz="quarter" idx="4"/>
          </p:nvPr>
        </p:nvSpPr>
        <p:spPr>
          <a:xfrm>
            <a:off x="7053374" y="647331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CD12D91-5F71-FE4F-A594-B9667DC21877}" type="slidenum">
              <a:rPr lang="en-US" smtClean="0"/>
              <a:pPr/>
              <a:t>21</a:t>
            </a:fld>
            <a:endParaRPr lang="en-US" dirty="0"/>
          </a:p>
        </p:txBody>
      </p:sp>
      <p:sp>
        <p:nvSpPr>
          <p:cNvPr id="16" name="TextBox 15">
            <a:extLst>
              <a:ext uri="{FF2B5EF4-FFF2-40B4-BE49-F238E27FC236}">
                <a16:creationId xmlns:a16="http://schemas.microsoft.com/office/drawing/2014/main" id="{1C5ECF60-2736-7ACC-02FE-A38E82B6ABBD}"/>
              </a:ext>
            </a:extLst>
          </p:cNvPr>
          <p:cNvSpPr txBox="1"/>
          <p:nvPr/>
        </p:nvSpPr>
        <p:spPr>
          <a:xfrm>
            <a:off x="4189738" y="3690944"/>
            <a:ext cx="2599872" cy="784830"/>
          </a:xfrm>
          <a:prstGeom prst="rect">
            <a:avLst/>
          </a:prstGeom>
          <a:solidFill>
            <a:srgbClr val="92D050"/>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“If I had the Columbia Scale, </a:t>
            </a:r>
            <a:b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I never would have left him alone in that hotel that day.”</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FEE56599-3228-0329-3DD1-632B37FFBD2E}"/>
              </a:ext>
            </a:extLst>
          </p:cNvPr>
          <p:cNvSpPr txBox="1"/>
          <p:nvPr/>
        </p:nvSpPr>
        <p:spPr>
          <a:xfrm>
            <a:off x="53313" y="528161"/>
            <a:ext cx="6716081" cy="1147494"/>
          </a:xfrm>
          <a:prstGeom prst="rect">
            <a:avLst/>
          </a:prstGeom>
          <a:noFill/>
        </p:spPr>
        <p:txBody>
          <a:bodyPr wrap="square" rtlCol="0">
            <a:spAutoFit/>
          </a:bodyPr>
          <a:lstStyle/>
          <a:p>
            <a:pPr algn="ctr" defTabSz="685800">
              <a:lnSpc>
                <a:spcPts val="2800"/>
              </a:lnSpc>
              <a:defRPr/>
            </a:pPr>
            <a:r>
              <a:rPr lang="en-US" sz="2400" b="1" kern="0" dirty="0">
                <a:solidFill>
                  <a:schemeClr val="accent1">
                    <a:lumMod val="50000"/>
                  </a:schemeClr>
                </a:solidFill>
                <a:latin typeface="+mj-lt"/>
              </a:rPr>
              <a:t>Vital Role of Family, Spouses and Parents in Screening for Detection of High Risk: </a:t>
            </a:r>
            <a:br>
              <a:rPr lang="en-US" sz="2400" b="1" kern="0" dirty="0">
                <a:solidFill>
                  <a:schemeClr val="accent1">
                    <a:lumMod val="50000"/>
                  </a:schemeClr>
                </a:solidFill>
                <a:latin typeface="+mj-lt"/>
              </a:rPr>
            </a:br>
            <a:r>
              <a:rPr lang="en-US" sz="2000" b="1" kern="0" dirty="0">
                <a:solidFill>
                  <a:schemeClr val="accent1">
                    <a:lumMod val="50000"/>
                  </a:schemeClr>
                </a:solidFill>
                <a:latin typeface="+mj-lt"/>
              </a:rPr>
              <a:t>Find People Where They Work and Live</a:t>
            </a:r>
            <a:endParaRPr lang="en-US" sz="2400" b="1" kern="0" dirty="0">
              <a:solidFill>
                <a:schemeClr val="accent1">
                  <a:lumMod val="50000"/>
                </a:schemeClr>
              </a:solidFill>
              <a:latin typeface="+mj-lt"/>
            </a:endParaRPr>
          </a:p>
        </p:txBody>
      </p:sp>
    </p:spTree>
    <p:extLst>
      <p:ext uri="{BB962C8B-B14F-4D97-AF65-F5344CB8AC3E}">
        <p14:creationId xmlns:p14="http://schemas.microsoft.com/office/powerpoint/2010/main" val="106729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17F6951-2A19-014E-F2F7-4A432D8EEDF5}"/>
              </a:ext>
            </a:extLst>
          </p:cNvPr>
          <p:cNvSpPr txBox="1"/>
          <p:nvPr/>
        </p:nvSpPr>
        <p:spPr>
          <a:xfrm>
            <a:off x="5501206" y="5601898"/>
            <a:ext cx="1596268" cy="523220"/>
          </a:xfrm>
          <a:prstGeom prst="rect">
            <a:avLst/>
          </a:prstGeom>
          <a:noFill/>
        </p:spPr>
        <p:txBody>
          <a:bodyPr wrap="square" rtlCol="0">
            <a:spAutoFit/>
          </a:bodyPr>
          <a:lstStyle/>
          <a:p>
            <a:pPr algn="r"/>
            <a:r>
              <a:rPr lang="en-US" sz="1400" dirty="0"/>
              <a:t>Rhode Island reduced ED holds</a:t>
            </a:r>
          </a:p>
        </p:txBody>
      </p:sp>
      <p:sp>
        <p:nvSpPr>
          <p:cNvPr id="72" name="Freeform 7">
            <a:extLst>
              <a:ext uri="{FF2B5EF4-FFF2-40B4-BE49-F238E27FC236}">
                <a16:creationId xmlns:a16="http://schemas.microsoft.com/office/drawing/2014/main" id="{FD1D8DDC-453F-B9B5-19BB-BC7C00A66626}"/>
              </a:ext>
            </a:extLst>
          </p:cNvPr>
          <p:cNvSpPr/>
          <p:nvPr/>
        </p:nvSpPr>
        <p:spPr>
          <a:xfrm>
            <a:off x="5128972" y="3625498"/>
            <a:ext cx="1068336" cy="893853"/>
          </a:xfrm>
          <a:custGeom>
            <a:avLst/>
            <a:gdLst>
              <a:gd name="connsiteX0" fmla="*/ 0 w 1430758"/>
              <a:gd name="connsiteY0" fmla="*/ 618887 h 1237774"/>
              <a:gd name="connsiteX1" fmla="*/ 353632 w 1430758"/>
              <a:gd name="connsiteY1" fmla="*/ 0 h 1237774"/>
              <a:gd name="connsiteX2" fmla="*/ 1077126 w 1430758"/>
              <a:gd name="connsiteY2" fmla="*/ 0 h 1237774"/>
              <a:gd name="connsiteX3" fmla="*/ 1430758 w 1430758"/>
              <a:gd name="connsiteY3" fmla="*/ 618887 h 1237774"/>
              <a:gd name="connsiteX4" fmla="*/ 1077126 w 1430758"/>
              <a:gd name="connsiteY4" fmla="*/ 1237774 h 1237774"/>
              <a:gd name="connsiteX5" fmla="*/ 353632 w 1430758"/>
              <a:gd name="connsiteY5" fmla="*/ 1237774 h 1237774"/>
              <a:gd name="connsiteX6" fmla="*/ 0 w 1430758"/>
              <a:gd name="connsiteY6" fmla="*/ 618887 h 123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0758" h="1237774">
                <a:moveTo>
                  <a:pt x="0" y="618887"/>
                </a:moveTo>
                <a:lnTo>
                  <a:pt x="353632" y="0"/>
                </a:lnTo>
                <a:lnTo>
                  <a:pt x="1077126" y="0"/>
                </a:lnTo>
                <a:lnTo>
                  <a:pt x="1430758" y="618887"/>
                </a:lnTo>
                <a:lnTo>
                  <a:pt x="1077126" y="1237774"/>
                </a:lnTo>
                <a:lnTo>
                  <a:pt x="353632" y="1237774"/>
                </a:lnTo>
                <a:lnTo>
                  <a:pt x="0" y="618887"/>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450" tIns="161465" rIns="185450" bIns="161465" numCol="1" spcCol="1270" anchor="ctr" anchorCtr="0">
            <a:noAutofit/>
          </a:bodyPr>
          <a:lstStyle/>
          <a:p>
            <a:pPr marL="0" marR="0" lvl="0" indent="0" algn="ctr" defTabSz="266700" rtl="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Transportation</a:t>
            </a:r>
          </a:p>
        </p:txBody>
      </p:sp>
      <p:sp>
        <p:nvSpPr>
          <p:cNvPr id="73" name="Freeform 7">
            <a:extLst>
              <a:ext uri="{FF2B5EF4-FFF2-40B4-BE49-F238E27FC236}">
                <a16:creationId xmlns:a16="http://schemas.microsoft.com/office/drawing/2014/main" id="{8AB70C2A-6C1B-CDE7-3AA6-E2D4755E382C}"/>
              </a:ext>
            </a:extLst>
          </p:cNvPr>
          <p:cNvSpPr/>
          <p:nvPr/>
        </p:nvSpPr>
        <p:spPr>
          <a:xfrm>
            <a:off x="2427138" y="3615723"/>
            <a:ext cx="1068336" cy="893853"/>
          </a:xfrm>
          <a:custGeom>
            <a:avLst/>
            <a:gdLst>
              <a:gd name="connsiteX0" fmla="*/ 0 w 1430758"/>
              <a:gd name="connsiteY0" fmla="*/ 618887 h 1237774"/>
              <a:gd name="connsiteX1" fmla="*/ 353632 w 1430758"/>
              <a:gd name="connsiteY1" fmla="*/ 0 h 1237774"/>
              <a:gd name="connsiteX2" fmla="*/ 1077126 w 1430758"/>
              <a:gd name="connsiteY2" fmla="*/ 0 h 1237774"/>
              <a:gd name="connsiteX3" fmla="*/ 1430758 w 1430758"/>
              <a:gd name="connsiteY3" fmla="*/ 618887 h 1237774"/>
              <a:gd name="connsiteX4" fmla="*/ 1077126 w 1430758"/>
              <a:gd name="connsiteY4" fmla="*/ 1237774 h 1237774"/>
              <a:gd name="connsiteX5" fmla="*/ 353632 w 1430758"/>
              <a:gd name="connsiteY5" fmla="*/ 1237774 h 1237774"/>
              <a:gd name="connsiteX6" fmla="*/ 0 w 1430758"/>
              <a:gd name="connsiteY6" fmla="*/ 618887 h 123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0758" h="1237774">
                <a:moveTo>
                  <a:pt x="0" y="618887"/>
                </a:moveTo>
                <a:lnTo>
                  <a:pt x="353632" y="0"/>
                </a:lnTo>
                <a:lnTo>
                  <a:pt x="1077126" y="0"/>
                </a:lnTo>
                <a:lnTo>
                  <a:pt x="1430758" y="618887"/>
                </a:lnTo>
                <a:lnTo>
                  <a:pt x="1077126" y="1237774"/>
                </a:lnTo>
                <a:lnTo>
                  <a:pt x="353632" y="1237774"/>
                </a:lnTo>
                <a:lnTo>
                  <a:pt x="0" y="618887"/>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450" tIns="161465" rIns="185450" bIns="161465" numCol="1" spcCol="1270" anchor="ctr" anchorCtr="0">
            <a:noAutofit/>
          </a:bodyPr>
          <a:lstStyle/>
          <a:p>
            <a:pPr marL="0" marR="0" lvl="0" indent="0" algn="ctr" defTabSz="2667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National and State Parks</a:t>
            </a:r>
          </a:p>
        </p:txBody>
      </p:sp>
      <p:grpSp>
        <p:nvGrpSpPr>
          <p:cNvPr id="3" name="Group 2">
            <a:extLst>
              <a:ext uri="{FF2B5EF4-FFF2-40B4-BE49-F238E27FC236}">
                <a16:creationId xmlns:a16="http://schemas.microsoft.com/office/drawing/2014/main" id="{CF2EEA5A-3687-282F-188E-403F2DE173B7}"/>
              </a:ext>
            </a:extLst>
          </p:cNvPr>
          <p:cNvGrpSpPr/>
          <p:nvPr/>
        </p:nvGrpSpPr>
        <p:grpSpPr>
          <a:xfrm>
            <a:off x="2403659" y="2290079"/>
            <a:ext cx="3761565" cy="3542389"/>
            <a:chOff x="2600075" y="1762809"/>
            <a:chExt cx="5037636" cy="4905368"/>
          </a:xfrm>
          <a:solidFill>
            <a:srgbClr val="FFC000"/>
          </a:solidFill>
        </p:grpSpPr>
        <p:sp>
          <p:nvSpPr>
            <p:cNvPr id="15" name="Freeform 5">
              <a:extLst>
                <a:ext uri="{FF2B5EF4-FFF2-40B4-BE49-F238E27FC236}">
                  <a16:creationId xmlns:a16="http://schemas.microsoft.com/office/drawing/2014/main" id="{B6AF80ED-F5EA-7707-3345-5CC43BA896AF}"/>
                </a:ext>
              </a:extLst>
            </p:cNvPr>
            <p:cNvSpPr/>
            <p:nvPr/>
          </p:nvSpPr>
          <p:spPr>
            <a:xfrm>
              <a:off x="4136537" y="3289731"/>
              <a:ext cx="2129344" cy="1855335"/>
            </a:xfrm>
            <a:custGeom>
              <a:avLst/>
              <a:gdLst>
                <a:gd name="connsiteX0" fmla="*/ 0 w 1745907"/>
                <a:gd name="connsiteY0" fmla="*/ 755140 h 1510280"/>
                <a:gd name="connsiteX1" fmla="*/ 431487 w 1745907"/>
                <a:gd name="connsiteY1" fmla="*/ 0 h 1510280"/>
                <a:gd name="connsiteX2" fmla="*/ 1314420 w 1745907"/>
                <a:gd name="connsiteY2" fmla="*/ 0 h 1510280"/>
                <a:gd name="connsiteX3" fmla="*/ 1745907 w 1745907"/>
                <a:gd name="connsiteY3" fmla="*/ 755140 h 1510280"/>
                <a:gd name="connsiteX4" fmla="*/ 1314420 w 1745907"/>
                <a:gd name="connsiteY4" fmla="*/ 1510280 h 1510280"/>
                <a:gd name="connsiteX5" fmla="*/ 431487 w 1745907"/>
                <a:gd name="connsiteY5" fmla="*/ 1510280 h 1510280"/>
                <a:gd name="connsiteX6" fmla="*/ 0 w 1745907"/>
                <a:gd name="connsiteY6" fmla="*/ 755140 h 1510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5907" h="1510280">
                  <a:moveTo>
                    <a:pt x="0" y="755140"/>
                  </a:moveTo>
                  <a:lnTo>
                    <a:pt x="431487" y="0"/>
                  </a:lnTo>
                  <a:lnTo>
                    <a:pt x="1314420" y="0"/>
                  </a:lnTo>
                  <a:lnTo>
                    <a:pt x="1745907" y="755140"/>
                  </a:lnTo>
                  <a:lnTo>
                    <a:pt x="1314420" y="1510280"/>
                  </a:lnTo>
                  <a:lnTo>
                    <a:pt x="431487" y="1510280"/>
                  </a:lnTo>
                  <a:lnTo>
                    <a:pt x="0" y="75514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0326" tIns="201041" rIns="230326" bIns="201041" numCol="1" spcCol="1270" anchor="ctr" anchorCtr="0">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Linking Systems</a:t>
              </a:r>
            </a:p>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Tennesse</a:t>
              </a:r>
              <a:r>
                <a:rPr lang="en-US" sz="1200" b="1" dirty="0">
                  <a:solidFill>
                    <a:prstClr val="black"/>
                  </a:solidFill>
                  <a:latin typeface="Calibri" panose="020F0502020204030204"/>
                </a:rPr>
                <a:t>e, Utah, Rhode Island</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66725" rtl="0" eaLnBrk="1" fontAlgn="auto" latinLnBrk="0" hangingPunct="1">
                <a:lnSpc>
                  <a:spcPct val="90000"/>
                </a:lnSpc>
                <a:spcBef>
                  <a:spcPct val="0"/>
                </a:spcBef>
                <a:spcAft>
                  <a:spcPct val="3500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Freeform 6">
              <a:extLst>
                <a:ext uri="{FF2B5EF4-FFF2-40B4-BE49-F238E27FC236}">
                  <a16:creationId xmlns:a16="http://schemas.microsoft.com/office/drawing/2014/main" id="{08D1278F-433E-940E-96C1-231AE66D0EDF}"/>
                </a:ext>
              </a:extLst>
            </p:cNvPr>
            <p:cNvSpPr/>
            <p:nvPr/>
          </p:nvSpPr>
          <p:spPr>
            <a:xfrm>
              <a:off x="4379374" y="1762809"/>
              <a:ext cx="1430758" cy="1237775"/>
            </a:xfrm>
            <a:custGeom>
              <a:avLst/>
              <a:gdLst>
                <a:gd name="connsiteX0" fmla="*/ 0 w 1430758"/>
                <a:gd name="connsiteY0" fmla="*/ 618887 h 1237774"/>
                <a:gd name="connsiteX1" fmla="*/ 353632 w 1430758"/>
                <a:gd name="connsiteY1" fmla="*/ 0 h 1237774"/>
                <a:gd name="connsiteX2" fmla="*/ 1077126 w 1430758"/>
                <a:gd name="connsiteY2" fmla="*/ 0 h 1237774"/>
                <a:gd name="connsiteX3" fmla="*/ 1430758 w 1430758"/>
                <a:gd name="connsiteY3" fmla="*/ 618887 h 1237774"/>
                <a:gd name="connsiteX4" fmla="*/ 1077126 w 1430758"/>
                <a:gd name="connsiteY4" fmla="*/ 1237774 h 1237774"/>
                <a:gd name="connsiteX5" fmla="*/ 353632 w 1430758"/>
                <a:gd name="connsiteY5" fmla="*/ 1237774 h 1237774"/>
                <a:gd name="connsiteX6" fmla="*/ 0 w 1430758"/>
                <a:gd name="connsiteY6" fmla="*/ 618887 h 123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0758" h="1237774">
                  <a:moveTo>
                    <a:pt x="0" y="618887"/>
                  </a:moveTo>
                  <a:lnTo>
                    <a:pt x="353632" y="0"/>
                  </a:lnTo>
                  <a:lnTo>
                    <a:pt x="1077126" y="0"/>
                  </a:lnTo>
                  <a:lnTo>
                    <a:pt x="1430758" y="618887"/>
                  </a:lnTo>
                  <a:lnTo>
                    <a:pt x="1077126" y="1237774"/>
                  </a:lnTo>
                  <a:lnTo>
                    <a:pt x="353632" y="1237774"/>
                  </a:lnTo>
                  <a:lnTo>
                    <a:pt x="0" y="618887"/>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450" tIns="161465" rIns="185450" bIns="161465" numCol="1" spcCol="1270" anchor="ctr" anchorCtr="0">
              <a:noAutofit/>
            </a:bodyPr>
            <a:lstStyle/>
            <a:p>
              <a:pPr marL="0" marR="0" lvl="0" indent="0" algn="ctr" defTabSz="266700" rtl="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Hospitals</a:t>
              </a:r>
            </a:p>
            <a:p>
              <a:pPr marL="0" marR="0" lvl="0" indent="0" algn="ctr" defTabSz="2667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Primary Care</a:t>
              </a:r>
            </a:p>
          </p:txBody>
        </p:sp>
        <p:sp>
          <p:nvSpPr>
            <p:cNvPr id="36" name="Freeform 7">
              <a:extLst>
                <a:ext uri="{FF2B5EF4-FFF2-40B4-BE49-F238E27FC236}">
                  <a16:creationId xmlns:a16="http://schemas.microsoft.com/office/drawing/2014/main" id="{8B0B772C-EBFE-6D57-18F5-2E179BF70140}"/>
                </a:ext>
              </a:extLst>
            </p:cNvPr>
            <p:cNvSpPr/>
            <p:nvPr/>
          </p:nvSpPr>
          <p:spPr>
            <a:xfrm>
              <a:off x="6206953" y="1790351"/>
              <a:ext cx="1430758" cy="1237774"/>
            </a:xfrm>
            <a:custGeom>
              <a:avLst/>
              <a:gdLst>
                <a:gd name="connsiteX0" fmla="*/ 0 w 1430758"/>
                <a:gd name="connsiteY0" fmla="*/ 618887 h 1237774"/>
                <a:gd name="connsiteX1" fmla="*/ 353632 w 1430758"/>
                <a:gd name="connsiteY1" fmla="*/ 0 h 1237774"/>
                <a:gd name="connsiteX2" fmla="*/ 1077126 w 1430758"/>
                <a:gd name="connsiteY2" fmla="*/ 0 h 1237774"/>
                <a:gd name="connsiteX3" fmla="*/ 1430758 w 1430758"/>
                <a:gd name="connsiteY3" fmla="*/ 618887 h 1237774"/>
                <a:gd name="connsiteX4" fmla="*/ 1077126 w 1430758"/>
                <a:gd name="connsiteY4" fmla="*/ 1237774 h 1237774"/>
                <a:gd name="connsiteX5" fmla="*/ 353632 w 1430758"/>
                <a:gd name="connsiteY5" fmla="*/ 1237774 h 1237774"/>
                <a:gd name="connsiteX6" fmla="*/ 0 w 1430758"/>
                <a:gd name="connsiteY6" fmla="*/ 618887 h 123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0758" h="1237774">
                  <a:moveTo>
                    <a:pt x="0" y="618887"/>
                  </a:moveTo>
                  <a:lnTo>
                    <a:pt x="353632" y="0"/>
                  </a:lnTo>
                  <a:lnTo>
                    <a:pt x="1077126" y="0"/>
                  </a:lnTo>
                  <a:lnTo>
                    <a:pt x="1430758" y="618887"/>
                  </a:lnTo>
                  <a:lnTo>
                    <a:pt x="1077126" y="1237774"/>
                  </a:lnTo>
                  <a:lnTo>
                    <a:pt x="353632" y="1237774"/>
                  </a:lnTo>
                  <a:lnTo>
                    <a:pt x="0" y="618887"/>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450" tIns="161465" rIns="185450" bIns="161465" numCol="1" spcCol="1270" anchor="ctr" anchorCtr="0">
              <a:noAutofit/>
            </a:bodyPr>
            <a:lstStyle/>
            <a:p>
              <a:pPr marL="0" marR="0" lvl="0" indent="0" algn="ctr" defTabSz="2667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Homeless Services</a:t>
              </a:r>
            </a:p>
          </p:txBody>
        </p:sp>
        <p:sp>
          <p:nvSpPr>
            <p:cNvPr id="37" name="Freeform 8">
              <a:extLst>
                <a:ext uri="{FF2B5EF4-FFF2-40B4-BE49-F238E27FC236}">
                  <a16:creationId xmlns:a16="http://schemas.microsoft.com/office/drawing/2014/main" id="{95B41C9A-FE0D-FE1D-E346-4449FBE09302}"/>
                </a:ext>
              </a:extLst>
            </p:cNvPr>
            <p:cNvSpPr/>
            <p:nvPr/>
          </p:nvSpPr>
          <p:spPr>
            <a:xfrm>
              <a:off x="6201553" y="5490478"/>
              <a:ext cx="1374712" cy="1177699"/>
            </a:xfrm>
            <a:custGeom>
              <a:avLst/>
              <a:gdLst>
                <a:gd name="connsiteX0" fmla="*/ 0 w 1430758"/>
                <a:gd name="connsiteY0" fmla="*/ 618887 h 1237774"/>
                <a:gd name="connsiteX1" fmla="*/ 353632 w 1430758"/>
                <a:gd name="connsiteY1" fmla="*/ 0 h 1237774"/>
                <a:gd name="connsiteX2" fmla="*/ 1077126 w 1430758"/>
                <a:gd name="connsiteY2" fmla="*/ 0 h 1237774"/>
                <a:gd name="connsiteX3" fmla="*/ 1430758 w 1430758"/>
                <a:gd name="connsiteY3" fmla="*/ 618887 h 1237774"/>
                <a:gd name="connsiteX4" fmla="*/ 1077126 w 1430758"/>
                <a:gd name="connsiteY4" fmla="*/ 1237774 h 1237774"/>
                <a:gd name="connsiteX5" fmla="*/ 353632 w 1430758"/>
                <a:gd name="connsiteY5" fmla="*/ 1237774 h 1237774"/>
                <a:gd name="connsiteX6" fmla="*/ 0 w 1430758"/>
                <a:gd name="connsiteY6" fmla="*/ 618887 h 123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0758" h="1237774">
                  <a:moveTo>
                    <a:pt x="0" y="618887"/>
                  </a:moveTo>
                  <a:lnTo>
                    <a:pt x="353632" y="0"/>
                  </a:lnTo>
                  <a:lnTo>
                    <a:pt x="1077126" y="0"/>
                  </a:lnTo>
                  <a:lnTo>
                    <a:pt x="1430758" y="618887"/>
                  </a:lnTo>
                  <a:lnTo>
                    <a:pt x="1077126" y="1237774"/>
                  </a:lnTo>
                  <a:lnTo>
                    <a:pt x="353632" y="1237774"/>
                  </a:lnTo>
                  <a:lnTo>
                    <a:pt x="0" y="618887"/>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450" tIns="161465" rIns="185450" bIns="161465" numCol="1" spcCol="1270" anchor="ctr" anchorCtr="0">
              <a:noAutofit/>
            </a:bodyPr>
            <a:lstStyle/>
            <a:p>
              <a:pPr marL="0" marR="0" lvl="0" indent="0" algn="ctr" defTabSz="266700" rtl="0" eaLnBrk="1" fontAlgn="auto" latinLnBrk="0" hangingPunct="1">
                <a:lnSpc>
                  <a:spcPct val="90000"/>
                </a:lnSpc>
                <a:spcBef>
                  <a:spcPct val="0"/>
                </a:spcBef>
                <a:spcAft>
                  <a:spcPct val="35000"/>
                </a:spcAft>
                <a:buClrTx/>
                <a:buSzTx/>
                <a:buFontTx/>
                <a:buNone/>
                <a:tabLst/>
                <a:defRPr/>
              </a:pPr>
              <a:r>
                <a:rPr kumimoji="0" lang="en-US" sz="950" b="0" i="0" u="none" strike="noStrike" kern="1200" cap="none" spc="0" normalizeH="0" baseline="0" noProof="0" dirty="0">
                  <a:ln>
                    <a:noFill/>
                  </a:ln>
                  <a:solidFill>
                    <a:prstClr val="black"/>
                  </a:solidFill>
                  <a:effectLst/>
                  <a:uLnTx/>
                  <a:uFillTx/>
                  <a:latin typeface="Calibri" panose="020F0502020204030204"/>
                  <a:ea typeface="+mn-ea"/>
                  <a:cs typeface="+mn-cs"/>
                </a:rPr>
                <a:t>Justice/</a:t>
              </a:r>
            </a:p>
            <a:p>
              <a:pPr marL="0" marR="0" lvl="0" indent="0" algn="ctr" defTabSz="266700" rtl="0" eaLnBrk="1" fontAlgn="auto" latinLnBrk="0" hangingPunct="1">
                <a:lnSpc>
                  <a:spcPct val="90000"/>
                </a:lnSpc>
                <a:spcBef>
                  <a:spcPct val="0"/>
                </a:spcBef>
                <a:spcAft>
                  <a:spcPct val="35000"/>
                </a:spcAft>
                <a:buClrTx/>
                <a:buSzTx/>
                <a:buFontTx/>
                <a:buNone/>
                <a:tabLst/>
                <a:defRPr/>
              </a:pPr>
              <a:r>
                <a:rPr kumimoji="0" lang="en-US" sz="950" b="0" i="0" u="none" strike="noStrike" kern="1200" cap="none" spc="0" normalizeH="0" baseline="0" noProof="0" dirty="0">
                  <a:ln>
                    <a:noFill/>
                  </a:ln>
                  <a:solidFill>
                    <a:prstClr val="black"/>
                  </a:solidFill>
                  <a:effectLst/>
                  <a:uLnTx/>
                  <a:uFillTx/>
                  <a:latin typeface="Calibri" panose="020F0502020204030204"/>
                  <a:ea typeface="+mn-ea"/>
                  <a:cs typeface="+mn-cs"/>
                </a:rPr>
                <a:t>Law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Enforcement/</a:t>
              </a:r>
              <a:endParaRPr kumimoji="0" lang="en-US" sz="9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266700" rtl="0" eaLnBrk="1" fontAlgn="auto" latinLnBrk="0" hangingPunct="1">
                <a:lnSpc>
                  <a:spcPct val="90000"/>
                </a:lnSpc>
                <a:spcBef>
                  <a:spcPct val="0"/>
                </a:spcBef>
                <a:spcAft>
                  <a:spcPct val="35000"/>
                </a:spcAft>
                <a:buClrTx/>
                <a:buSzTx/>
                <a:buFontTx/>
                <a:buNone/>
                <a:tabLst/>
                <a:defRPr/>
              </a:pPr>
              <a:r>
                <a:rPr kumimoji="0" lang="en-US" sz="950" b="0" i="0" u="none" strike="noStrike" kern="1200" cap="none" spc="0" normalizeH="0" baseline="0" noProof="0" dirty="0">
                  <a:ln>
                    <a:noFill/>
                  </a:ln>
                  <a:solidFill>
                    <a:prstClr val="black"/>
                  </a:solidFill>
                  <a:effectLst/>
                  <a:uLnTx/>
                  <a:uFillTx/>
                  <a:latin typeface="Calibri" panose="020F0502020204030204"/>
                  <a:ea typeface="+mn-ea"/>
                  <a:cs typeface="+mn-cs"/>
                </a:rPr>
                <a:t>Lawyers</a:t>
              </a:r>
            </a:p>
          </p:txBody>
        </p:sp>
        <p:sp>
          <p:nvSpPr>
            <p:cNvPr id="38" name="Freeform 9">
              <a:extLst>
                <a:ext uri="{FF2B5EF4-FFF2-40B4-BE49-F238E27FC236}">
                  <a16:creationId xmlns:a16="http://schemas.microsoft.com/office/drawing/2014/main" id="{6FFD287A-C7F0-89A9-02B2-4794EA64C279}"/>
                </a:ext>
              </a:extLst>
            </p:cNvPr>
            <p:cNvSpPr/>
            <p:nvPr/>
          </p:nvSpPr>
          <p:spPr>
            <a:xfrm>
              <a:off x="4510362" y="5437795"/>
              <a:ext cx="1347839" cy="1225518"/>
            </a:xfrm>
            <a:custGeom>
              <a:avLst/>
              <a:gdLst>
                <a:gd name="connsiteX0" fmla="*/ 0 w 1430758"/>
                <a:gd name="connsiteY0" fmla="*/ 618887 h 1237774"/>
                <a:gd name="connsiteX1" fmla="*/ 353632 w 1430758"/>
                <a:gd name="connsiteY1" fmla="*/ 0 h 1237774"/>
                <a:gd name="connsiteX2" fmla="*/ 1077126 w 1430758"/>
                <a:gd name="connsiteY2" fmla="*/ 0 h 1237774"/>
                <a:gd name="connsiteX3" fmla="*/ 1430758 w 1430758"/>
                <a:gd name="connsiteY3" fmla="*/ 618887 h 1237774"/>
                <a:gd name="connsiteX4" fmla="*/ 1077126 w 1430758"/>
                <a:gd name="connsiteY4" fmla="*/ 1237774 h 1237774"/>
                <a:gd name="connsiteX5" fmla="*/ 353632 w 1430758"/>
                <a:gd name="connsiteY5" fmla="*/ 1237774 h 1237774"/>
                <a:gd name="connsiteX6" fmla="*/ 0 w 1430758"/>
                <a:gd name="connsiteY6" fmla="*/ 618887 h 123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0758" h="1237774">
                  <a:moveTo>
                    <a:pt x="0" y="618887"/>
                  </a:moveTo>
                  <a:lnTo>
                    <a:pt x="353632" y="0"/>
                  </a:lnTo>
                  <a:lnTo>
                    <a:pt x="1077126" y="0"/>
                  </a:lnTo>
                  <a:lnTo>
                    <a:pt x="1430758" y="618887"/>
                  </a:lnTo>
                  <a:lnTo>
                    <a:pt x="1077126" y="1237774"/>
                  </a:lnTo>
                  <a:lnTo>
                    <a:pt x="353632" y="1237774"/>
                  </a:lnTo>
                  <a:lnTo>
                    <a:pt x="0" y="618887"/>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450" tIns="161465" rIns="185450" bIns="161465" numCol="1" spcCol="1270" anchor="ctr" anchorCtr="0">
              <a:noAutofit/>
            </a:bodyPr>
            <a:lstStyle/>
            <a:p>
              <a:pPr marL="0" marR="0" lvl="0" indent="0" algn="ctr" defTabSz="266700" rtl="0" eaLnBrk="1" fontAlgn="auto" latinLnBrk="0" hangingPunct="1">
                <a:lnSpc>
                  <a:spcPct val="90000"/>
                </a:lnSpc>
                <a:spcBef>
                  <a:spcPct val="0"/>
                </a:spcBef>
                <a:spcAft>
                  <a:spcPct val="3500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Medicaid/</a:t>
              </a:r>
            </a:p>
            <a:p>
              <a:pPr marL="0" marR="0" lvl="0" indent="0" algn="ctr" defTabSz="266700" rtl="0" eaLnBrk="1" fontAlgn="auto" latinLnBrk="0" hangingPunct="1">
                <a:lnSpc>
                  <a:spcPct val="90000"/>
                </a:lnSpc>
                <a:spcBef>
                  <a:spcPct val="0"/>
                </a:spcBef>
                <a:spcAft>
                  <a:spcPct val="3500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Medicare</a:t>
              </a:r>
            </a:p>
          </p:txBody>
        </p:sp>
        <p:sp>
          <p:nvSpPr>
            <p:cNvPr id="40" name="Freeform 10">
              <a:extLst>
                <a:ext uri="{FF2B5EF4-FFF2-40B4-BE49-F238E27FC236}">
                  <a16:creationId xmlns:a16="http://schemas.microsoft.com/office/drawing/2014/main" id="{22D41883-C764-C1F8-54E7-E4D7ABC54FBD}"/>
                </a:ext>
              </a:extLst>
            </p:cNvPr>
            <p:cNvSpPr/>
            <p:nvPr/>
          </p:nvSpPr>
          <p:spPr>
            <a:xfrm>
              <a:off x="2707809" y="5422330"/>
              <a:ext cx="1430758" cy="1237774"/>
            </a:xfrm>
            <a:custGeom>
              <a:avLst/>
              <a:gdLst>
                <a:gd name="connsiteX0" fmla="*/ 0 w 1430758"/>
                <a:gd name="connsiteY0" fmla="*/ 618887 h 1237774"/>
                <a:gd name="connsiteX1" fmla="*/ 353632 w 1430758"/>
                <a:gd name="connsiteY1" fmla="*/ 0 h 1237774"/>
                <a:gd name="connsiteX2" fmla="*/ 1077126 w 1430758"/>
                <a:gd name="connsiteY2" fmla="*/ 0 h 1237774"/>
                <a:gd name="connsiteX3" fmla="*/ 1430758 w 1430758"/>
                <a:gd name="connsiteY3" fmla="*/ 618887 h 1237774"/>
                <a:gd name="connsiteX4" fmla="*/ 1077126 w 1430758"/>
                <a:gd name="connsiteY4" fmla="*/ 1237774 h 1237774"/>
                <a:gd name="connsiteX5" fmla="*/ 353632 w 1430758"/>
                <a:gd name="connsiteY5" fmla="*/ 1237774 h 1237774"/>
                <a:gd name="connsiteX6" fmla="*/ 0 w 1430758"/>
                <a:gd name="connsiteY6" fmla="*/ 618887 h 123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0758" h="1237774">
                  <a:moveTo>
                    <a:pt x="0" y="618887"/>
                  </a:moveTo>
                  <a:lnTo>
                    <a:pt x="353632" y="0"/>
                  </a:lnTo>
                  <a:lnTo>
                    <a:pt x="1077126" y="0"/>
                  </a:lnTo>
                  <a:lnTo>
                    <a:pt x="1430758" y="618887"/>
                  </a:lnTo>
                  <a:lnTo>
                    <a:pt x="1077126" y="1237774"/>
                  </a:lnTo>
                  <a:lnTo>
                    <a:pt x="353632" y="1237774"/>
                  </a:lnTo>
                  <a:lnTo>
                    <a:pt x="0" y="618887"/>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450" tIns="161465" rIns="185450" bIns="161465" numCol="1" spcCol="1270" anchor="ctr" anchorCtr="0">
              <a:noAutofit/>
            </a:bodyPr>
            <a:lstStyle/>
            <a:p>
              <a:pPr marL="0" marR="0" lvl="0" indent="0" algn="ctr" defTabSz="266700" rtl="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School &amp; Children’s Services</a:t>
              </a:r>
            </a:p>
          </p:txBody>
        </p:sp>
        <p:sp>
          <p:nvSpPr>
            <p:cNvPr id="60" name="Freeform 11">
              <a:extLst>
                <a:ext uri="{FF2B5EF4-FFF2-40B4-BE49-F238E27FC236}">
                  <a16:creationId xmlns:a16="http://schemas.microsoft.com/office/drawing/2014/main" id="{CC10F23B-EEAA-A3DD-996F-8F7816A2EB0E}"/>
                </a:ext>
              </a:extLst>
            </p:cNvPr>
            <p:cNvSpPr/>
            <p:nvPr/>
          </p:nvSpPr>
          <p:spPr>
            <a:xfrm>
              <a:off x="2600075" y="1851226"/>
              <a:ext cx="1430758" cy="1237774"/>
            </a:xfrm>
            <a:custGeom>
              <a:avLst/>
              <a:gdLst>
                <a:gd name="connsiteX0" fmla="*/ 0 w 1430758"/>
                <a:gd name="connsiteY0" fmla="*/ 618887 h 1237774"/>
                <a:gd name="connsiteX1" fmla="*/ 353632 w 1430758"/>
                <a:gd name="connsiteY1" fmla="*/ 0 h 1237774"/>
                <a:gd name="connsiteX2" fmla="*/ 1077126 w 1430758"/>
                <a:gd name="connsiteY2" fmla="*/ 0 h 1237774"/>
                <a:gd name="connsiteX3" fmla="*/ 1430758 w 1430758"/>
                <a:gd name="connsiteY3" fmla="*/ 618887 h 1237774"/>
                <a:gd name="connsiteX4" fmla="*/ 1077126 w 1430758"/>
                <a:gd name="connsiteY4" fmla="*/ 1237774 h 1237774"/>
                <a:gd name="connsiteX5" fmla="*/ 353632 w 1430758"/>
                <a:gd name="connsiteY5" fmla="*/ 1237774 h 1237774"/>
                <a:gd name="connsiteX6" fmla="*/ 0 w 1430758"/>
                <a:gd name="connsiteY6" fmla="*/ 618887 h 123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0758" h="1237774">
                  <a:moveTo>
                    <a:pt x="0" y="618887"/>
                  </a:moveTo>
                  <a:lnTo>
                    <a:pt x="353632" y="0"/>
                  </a:lnTo>
                  <a:lnTo>
                    <a:pt x="1077126" y="0"/>
                  </a:lnTo>
                  <a:lnTo>
                    <a:pt x="1430758" y="618887"/>
                  </a:lnTo>
                  <a:lnTo>
                    <a:pt x="1077126" y="1237774"/>
                  </a:lnTo>
                  <a:lnTo>
                    <a:pt x="353632" y="1237774"/>
                  </a:lnTo>
                  <a:lnTo>
                    <a:pt x="0" y="618887"/>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450" tIns="161465" rIns="185450" bIns="161465" numCol="1" spcCol="1270" anchor="ctr" anchorCtr="0">
              <a:noAutofit/>
            </a:bodyPr>
            <a:lstStyle/>
            <a:p>
              <a:pPr marL="0" marR="0" lvl="0" indent="0" algn="ctr" defTabSz="266700" rtl="0" eaLnBrk="1" fontAlgn="auto" latinLnBrk="0" hangingPunct="1">
                <a:lnSpc>
                  <a:spcPct val="90000"/>
                </a:lnSpc>
                <a:spcBef>
                  <a:spcPct val="0"/>
                </a:spcBef>
                <a:spcAft>
                  <a:spcPct val="3500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First Responders &amp; Crisis Lines</a:t>
              </a:r>
            </a:p>
          </p:txBody>
        </p:sp>
      </p:grpSp>
      <p:grpSp>
        <p:nvGrpSpPr>
          <p:cNvPr id="63" name="Group 62">
            <a:extLst>
              <a:ext uri="{FF2B5EF4-FFF2-40B4-BE49-F238E27FC236}">
                <a16:creationId xmlns:a16="http://schemas.microsoft.com/office/drawing/2014/main" id="{32E7E71E-8897-2A02-C203-0F2A4B990966}"/>
              </a:ext>
            </a:extLst>
          </p:cNvPr>
          <p:cNvGrpSpPr/>
          <p:nvPr/>
        </p:nvGrpSpPr>
        <p:grpSpPr>
          <a:xfrm>
            <a:off x="2792114" y="2616072"/>
            <a:ext cx="3000517" cy="2878052"/>
            <a:chOff x="3580773" y="2457585"/>
            <a:chExt cx="4000688" cy="3837402"/>
          </a:xfrm>
        </p:grpSpPr>
        <p:sp>
          <p:nvSpPr>
            <p:cNvPr id="64" name="Shape 16">
              <a:extLst>
                <a:ext uri="{FF2B5EF4-FFF2-40B4-BE49-F238E27FC236}">
                  <a16:creationId xmlns:a16="http://schemas.microsoft.com/office/drawing/2014/main" id="{8381C670-1276-D283-214D-2ABEC35C69B3}"/>
                </a:ext>
              </a:extLst>
            </p:cNvPr>
            <p:cNvSpPr/>
            <p:nvPr/>
          </p:nvSpPr>
          <p:spPr>
            <a:xfrm>
              <a:off x="6178419" y="2457585"/>
              <a:ext cx="643457" cy="388567"/>
            </a:xfrm>
            <a:prstGeom prst="leftRightArrow">
              <a:avLst/>
            </a:prstGeom>
            <a:solidFill>
              <a:schemeClr val="tx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65" name="Shape 16">
              <a:extLst>
                <a:ext uri="{FF2B5EF4-FFF2-40B4-BE49-F238E27FC236}">
                  <a16:creationId xmlns:a16="http://schemas.microsoft.com/office/drawing/2014/main" id="{48B134F4-C836-E62D-230B-4AAA0D78FF4B}"/>
                </a:ext>
              </a:extLst>
            </p:cNvPr>
            <p:cNvSpPr/>
            <p:nvPr/>
          </p:nvSpPr>
          <p:spPr>
            <a:xfrm rot="5400000">
              <a:off x="7079346" y="3344644"/>
              <a:ext cx="615664" cy="388566"/>
            </a:xfrm>
            <a:prstGeom prst="leftRightArrow">
              <a:avLst/>
            </a:prstGeom>
            <a:solidFill>
              <a:schemeClr val="tx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66" name="Shape 16">
              <a:extLst>
                <a:ext uri="{FF2B5EF4-FFF2-40B4-BE49-F238E27FC236}">
                  <a16:creationId xmlns:a16="http://schemas.microsoft.com/office/drawing/2014/main" id="{0D357F9C-62FC-9E3D-3FA0-6CA97C1016CC}"/>
                </a:ext>
              </a:extLst>
            </p:cNvPr>
            <p:cNvSpPr/>
            <p:nvPr/>
          </p:nvSpPr>
          <p:spPr>
            <a:xfrm rot="10800000">
              <a:off x="6130564" y="5879138"/>
              <a:ext cx="677273" cy="388567"/>
            </a:xfrm>
            <a:prstGeom prst="leftRightArrow">
              <a:avLst>
                <a:gd name="adj1" fmla="val 50000"/>
                <a:gd name="adj2" fmla="val 50611"/>
              </a:avLst>
            </a:prstGeom>
            <a:solidFill>
              <a:schemeClr val="tx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67" name="Shape 16">
              <a:extLst>
                <a:ext uri="{FF2B5EF4-FFF2-40B4-BE49-F238E27FC236}">
                  <a16:creationId xmlns:a16="http://schemas.microsoft.com/office/drawing/2014/main" id="{5A1CE31E-3554-4906-E295-2649F3DEAE6C}"/>
                </a:ext>
              </a:extLst>
            </p:cNvPr>
            <p:cNvSpPr/>
            <p:nvPr/>
          </p:nvSpPr>
          <p:spPr>
            <a:xfrm>
              <a:off x="4446800" y="5906420"/>
              <a:ext cx="643457" cy="388567"/>
            </a:xfrm>
            <a:prstGeom prst="leftRightArrow">
              <a:avLst/>
            </a:prstGeom>
            <a:solidFill>
              <a:schemeClr val="tx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68" name="Shape 16">
              <a:extLst>
                <a:ext uri="{FF2B5EF4-FFF2-40B4-BE49-F238E27FC236}">
                  <a16:creationId xmlns:a16="http://schemas.microsoft.com/office/drawing/2014/main" id="{672677C6-42B5-D32E-3F2D-C7ED52CD8A65}"/>
                </a:ext>
              </a:extLst>
            </p:cNvPr>
            <p:cNvSpPr/>
            <p:nvPr/>
          </p:nvSpPr>
          <p:spPr>
            <a:xfrm rot="5400000">
              <a:off x="3523295" y="5090141"/>
              <a:ext cx="503524" cy="388567"/>
            </a:xfrm>
            <a:prstGeom prst="leftRightArrow">
              <a:avLst/>
            </a:prstGeom>
            <a:solidFill>
              <a:schemeClr val="tx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69" name="Shape 16">
              <a:extLst>
                <a:ext uri="{FF2B5EF4-FFF2-40B4-BE49-F238E27FC236}">
                  <a16:creationId xmlns:a16="http://schemas.microsoft.com/office/drawing/2014/main" id="{AECD497C-92C5-EE57-6293-99B8358EF930}"/>
                </a:ext>
              </a:extLst>
            </p:cNvPr>
            <p:cNvSpPr/>
            <p:nvPr/>
          </p:nvSpPr>
          <p:spPr>
            <a:xfrm rot="10800000">
              <a:off x="4339054" y="2466605"/>
              <a:ext cx="643457" cy="388567"/>
            </a:xfrm>
            <a:prstGeom prst="leftRightArrow">
              <a:avLst/>
            </a:prstGeom>
            <a:solidFill>
              <a:schemeClr val="tx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grpSp>
      <p:sp>
        <p:nvSpPr>
          <p:cNvPr id="70" name="Shape 16">
            <a:extLst>
              <a:ext uri="{FF2B5EF4-FFF2-40B4-BE49-F238E27FC236}">
                <a16:creationId xmlns:a16="http://schemas.microsoft.com/office/drawing/2014/main" id="{AEB4870E-F70C-DDF7-1357-936F202AFE42}"/>
              </a:ext>
            </a:extLst>
          </p:cNvPr>
          <p:cNvSpPr/>
          <p:nvPr/>
        </p:nvSpPr>
        <p:spPr>
          <a:xfrm rot="5400000">
            <a:off x="2749005" y="3271300"/>
            <a:ext cx="377643" cy="291425"/>
          </a:xfrm>
          <a:prstGeom prst="leftRightArrow">
            <a:avLst/>
          </a:prstGeom>
          <a:solidFill>
            <a:schemeClr val="tx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71" name="Shape 16">
            <a:extLst>
              <a:ext uri="{FF2B5EF4-FFF2-40B4-BE49-F238E27FC236}">
                <a16:creationId xmlns:a16="http://schemas.microsoft.com/office/drawing/2014/main" id="{3D9EDC51-14D7-CEDE-1907-DA43659C4D3A}"/>
              </a:ext>
            </a:extLst>
          </p:cNvPr>
          <p:cNvSpPr/>
          <p:nvPr/>
        </p:nvSpPr>
        <p:spPr>
          <a:xfrm rot="5400000">
            <a:off x="5418696" y="4644873"/>
            <a:ext cx="387134" cy="291425"/>
          </a:xfrm>
          <a:prstGeom prst="leftRightArrow">
            <a:avLst/>
          </a:prstGeom>
          <a:solidFill>
            <a:schemeClr val="tx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3" name="TextBox 12">
            <a:extLst>
              <a:ext uri="{FF2B5EF4-FFF2-40B4-BE49-F238E27FC236}">
                <a16:creationId xmlns:a16="http://schemas.microsoft.com/office/drawing/2014/main" id="{E2588FDF-1012-D3E7-E8D1-7FB0939CCDEA}"/>
              </a:ext>
            </a:extLst>
          </p:cNvPr>
          <p:cNvSpPr txBox="1"/>
          <p:nvPr/>
        </p:nvSpPr>
        <p:spPr>
          <a:xfrm>
            <a:off x="51514" y="23500"/>
            <a:ext cx="6993229" cy="400110"/>
          </a:xfrm>
          <a:prstGeom prst="rect">
            <a:avLst/>
          </a:prstGeom>
          <a:noFill/>
        </p:spPr>
        <p:txBody>
          <a:bodyPr wrap="square">
            <a:spAutoFit/>
          </a:bodyPr>
          <a:lstStyle/>
          <a:p>
            <a:r>
              <a:rPr lang="en-US" sz="2000" b="1" kern="0" dirty="0">
                <a:solidFill>
                  <a:schemeClr val="bg1"/>
                </a:solidFill>
                <a:latin typeface="Calibri" panose="020F0502020204030204"/>
                <a:ea typeface="MS PGothic"/>
              </a:rPr>
              <a:t>Partnership between Medicine &amp; Public Health</a:t>
            </a:r>
            <a:endParaRPr lang="en-US" sz="2000" dirty="0">
              <a:solidFill>
                <a:schemeClr val="bg1"/>
              </a:solidFill>
            </a:endParaRPr>
          </a:p>
        </p:txBody>
      </p:sp>
      <p:sp>
        <p:nvSpPr>
          <p:cNvPr id="14" name="Title 1">
            <a:extLst>
              <a:ext uri="{FF2B5EF4-FFF2-40B4-BE49-F238E27FC236}">
                <a16:creationId xmlns:a16="http://schemas.microsoft.com/office/drawing/2014/main" id="{F797C29A-17FB-B528-624D-43E509469EAD}"/>
              </a:ext>
            </a:extLst>
          </p:cNvPr>
          <p:cNvSpPr txBox="1">
            <a:spLocks/>
          </p:cNvSpPr>
          <p:nvPr/>
        </p:nvSpPr>
        <p:spPr bwMode="auto">
          <a:xfrm>
            <a:off x="51517" y="803220"/>
            <a:ext cx="6389091" cy="457200"/>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S PGothic"/>
                <a:cs typeface="MS PGothic"/>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a:lstStyle>
          <a:p>
            <a:pPr algn="ctr" defTabSz="685800">
              <a:defRPr/>
            </a:pPr>
            <a:r>
              <a:rPr lang="en-US" sz="2200" kern="0" dirty="0">
                <a:solidFill>
                  <a:srgbClr val="5B9BD5">
                    <a:lumMod val="50000"/>
                  </a:srgbClr>
                </a:solidFill>
                <a:effectLst/>
                <a:latin typeface="Calibri" panose="020F0502020204030204"/>
              </a:rPr>
              <a:t>Quickening Care Delivery through Linking of Systems Across the Continuum of Care: </a:t>
            </a:r>
          </a:p>
          <a:p>
            <a:pPr algn="ctr" defTabSz="685800">
              <a:defRPr/>
            </a:pPr>
            <a:r>
              <a:rPr lang="en-US" sz="2200" kern="0" dirty="0">
                <a:solidFill>
                  <a:srgbClr val="5B9BD5">
                    <a:lumMod val="50000"/>
                  </a:srgbClr>
                </a:solidFill>
                <a:effectLst/>
                <a:latin typeface="Calibri" panose="020F0502020204030204"/>
              </a:rPr>
              <a:t>All Agencies and Systems Across a State or Nation</a:t>
            </a:r>
          </a:p>
        </p:txBody>
      </p:sp>
      <p:pic>
        <p:nvPicPr>
          <p:cNvPr id="30" name="Picture 3" descr="C:\Users\jrvsfk1\AppData\Local\Microsoft\Windows\Temporary Internet Files\Content.Outlook\KYHPQ30T\2  Profile with Suicide History.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73048" y="578760"/>
            <a:ext cx="2372540" cy="1477417"/>
          </a:xfrm>
          <a:prstGeom prst="rect">
            <a:avLst/>
          </a:prstGeom>
          <a:noFill/>
          <a:ln w="9525">
            <a:noFill/>
            <a:miter lim="800000"/>
            <a:headEnd/>
            <a:tailEnd/>
          </a:ln>
        </p:spPr>
      </p:pic>
      <p:sp>
        <p:nvSpPr>
          <p:cNvPr id="62" name="TextBox 3">
            <a:extLst>
              <a:ext uri="{FF2B5EF4-FFF2-40B4-BE49-F238E27FC236}">
                <a16:creationId xmlns:a16="http://schemas.microsoft.com/office/drawing/2014/main" id="{EC888195-4093-127D-0F7E-F3A9A475E16F}"/>
              </a:ext>
            </a:extLst>
          </p:cNvPr>
          <p:cNvSpPr txBox="1"/>
          <p:nvPr/>
        </p:nvSpPr>
        <p:spPr>
          <a:xfrm>
            <a:off x="6566664" y="1341695"/>
            <a:ext cx="2562501" cy="738664"/>
          </a:xfrm>
          <a:prstGeom prst="rect">
            <a:avLst/>
          </a:prstGeom>
          <a:solidFill>
            <a:srgbClr val="92D050"/>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t>Cerner EHR: Now millions of screens, using data to address barriers to health equity</a:t>
            </a:r>
          </a:p>
        </p:txBody>
      </p:sp>
      <p:sp>
        <p:nvSpPr>
          <p:cNvPr id="43" name="TextBox 42">
            <a:extLst>
              <a:ext uri="{FF2B5EF4-FFF2-40B4-BE49-F238E27FC236}">
                <a16:creationId xmlns:a16="http://schemas.microsoft.com/office/drawing/2014/main" id="{4008DF29-E9FF-F0F7-0A97-44511CB1CD64}"/>
              </a:ext>
            </a:extLst>
          </p:cNvPr>
          <p:cNvSpPr txBox="1"/>
          <p:nvPr/>
        </p:nvSpPr>
        <p:spPr>
          <a:xfrm>
            <a:off x="1919343" y="1585422"/>
            <a:ext cx="1148320" cy="276999"/>
          </a:xfrm>
          <a:prstGeom prst="rect">
            <a:avLst/>
          </a:prstGeom>
          <a:noFill/>
          <a:ln>
            <a:solidFill>
              <a:schemeClr val="accent1"/>
            </a:solidFill>
          </a:ln>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B9BD5"/>
                </a:solidFill>
                <a:effectLst/>
                <a:uLnTx/>
                <a:uFillTx/>
                <a:latin typeface="Tahoma" pitchFamily="34" charset="0"/>
                <a:ea typeface="+mn-ea"/>
                <a:cs typeface="Arial" charset="0"/>
              </a:rPr>
              <a:t>All Services </a:t>
            </a:r>
          </a:p>
        </p:txBody>
      </p:sp>
      <p:sp>
        <p:nvSpPr>
          <p:cNvPr id="44" name="TextBox 43">
            <a:extLst>
              <a:ext uri="{FF2B5EF4-FFF2-40B4-BE49-F238E27FC236}">
                <a16:creationId xmlns:a16="http://schemas.microsoft.com/office/drawing/2014/main" id="{9063181B-8B0A-A5B5-61CA-BA12F0031ABA}"/>
              </a:ext>
            </a:extLst>
          </p:cNvPr>
          <p:cNvSpPr txBox="1"/>
          <p:nvPr/>
        </p:nvSpPr>
        <p:spPr>
          <a:xfrm>
            <a:off x="3068272" y="1585422"/>
            <a:ext cx="1670942" cy="276999"/>
          </a:xfrm>
          <a:prstGeom prst="rect">
            <a:avLst/>
          </a:prstGeom>
          <a:noFill/>
          <a:ln>
            <a:solidFill>
              <a:schemeClr val="accent1"/>
            </a:solidFill>
          </a:ln>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B9BD5"/>
                </a:solidFill>
                <a:effectLst/>
                <a:uLnTx/>
                <a:uFillTx/>
                <a:latin typeface="Tahoma" pitchFamily="34" charset="0"/>
                <a:ea typeface="+mn-ea"/>
                <a:cs typeface="Arial" charset="0"/>
              </a:rPr>
              <a:t>Between Services </a:t>
            </a:r>
          </a:p>
        </p:txBody>
      </p:sp>
      <p:sp>
        <p:nvSpPr>
          <p:cNvPr id="45" name="TextBox 44">
            <a:extLst>
              <a:ext uri="{FF2B5EF4-FFF2-40B4-BE49-F238E27FC236}">
                <a16:creationId xmlns:a16="http://schemas.microsoft.com/office/drawing/2014/main" id="{74FCCC1D-47ED-9B25-B9CF-B2ABE132D0BD}"/>
              </a:ext>
            </a:extLst>
          </p:cNvPr>
          <p:cNvSpPr txBox="1"/>
          <p:nvPr/>
        </p:nvSpPr>
        <p:spPr>
          <a:xfrm>
            <a:off x="4743308" y="1585422"/>
            <a:ext cx="1765648" cy="276999"/>
          </a:xfrm>
          <a:prstGeom prst="rect">
            <a:avLst/>
          </a:prstGeom>
          <a:noFill/>
          <a:ln>
            <a:solidFill>
              <a:schemeClr val="accent1"/>
            </a:solidFill>
          </a:ln>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B9BD5"/>
                </a:solidFill>
                <a:effectLst/>
                <a:uLnTx/>
                <a:uFillTx/>
                <a:latin typeface="Tahoma" pitchFamily="34" charset="0"/>
                <a:ea typeface="+mn-ea"/>
                <a:cs typeface="Arial" charset="0"/>
              </a:rPr>
              <a:t>All Systems of Care </a:t>
            </a:r>
          </a:p>
        </p:txBody>
      </p:sp>
      <p:sp>
        <p:nvSpPr>
          <p:cNvPr id="46" name="TextBox 45">
            <a:extLst>
              <a:ext uri="{FF2B5EF4-FFF2-40B4-BE49-F238E27FC236}">
                <a16:creationId xmlns:a16="http://schemas.microsoft.com/office/drawing/2014/main" id="{9402A6BC-70E7-AC24-418E-C0B39194254C}"/>
              </a:ext>
            </a:extLst>
          </p:cNvPr>
          <p:cNvSpPr txBox="1"/>
          <p:nvPr/>
        </p:nvSpPr>
        <p:spPr>
          <a:xfrm>
            <a:off x="95865" y="1585422"/>
            <a:ext cx="1821425" cy="276999"/>
          </a:xfrm>
          <a:prstGeom prst="rect">
            <a:avLst/>
          </a:prstGeom>
          <a:noFill/>
          <a:ln>
            <a:solidFill>
              <a:schemeClr val="accent1"/>
            </a:solidFill>
          </a:ln>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B9BD5"/>
                </a:solidFill>
                <a:effectLst/>
                <a:uLnTx/>
                <a:uFillTx/>
                <a:latin typeface="Tahoma" pitchFamily="34" charset="0"/>
                <a:ea typeface="+mn-ea"/>
                <a:cs typeface="Arial" charset="0"/>
              </a:rPr>
              <a:t>Provider by Provider</a:t>
            </a:r>
          </a:p>
        </p:txBody>
      </p:sp>
      <p:sp>
        <p:nvSpPr>
          <p:cNvPr id="29" name="Rectangle 2"/>
          <p:cNvSpPr txBox="1">
            <a:spLocks noChangeArrowheads="1"/>
          </p:cNvSpPr>
          <p:nvPr/>
        </p:nvSpPr>
        <p:spPr bwMode="auto">
          <a:xfrm>
            <a:off x="6786597" y="100380"/>
            <a:ext cx="2171069" cy="501923"/>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noAutofit/>
          </a:bodyPr>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S PGothic"/>
                <a:cs typeface="MS PGothic"/>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500" b="1" i="0" u="none" strike="noStrike" kern="0" cap="none" spc="0" normalizeH="0" baseline="0" noProof="0" dirty="0">
                <a:ln>
                  <a:noFill/>
                </a:ln>
                <a:solidFill>
                  <a:srgbClr val="1E4E79"/>
                </a:solidFill>
                <a:effectLst/>
                <a:uLnTx/>
                <a:uFillTx/>
                <a:latin typeface="Calibri" panose="020F0502020204030204"/>
                <a:ea typeface="ＭＳ Ｐゴシック" pitchFamily="-106" charset="-128"/>
                <a:cs typeface="ＭＳ Ｐゴシック" pitchFamily="-106" charset="-128"/>
              </a:rPr>
              <a:t>High-Risk Tracking and Alerting Across a State</a:t>
            </a:r>
            <a:endParaRPr kumimoji="0" lang="en-US" sz="675" b="1" i="0" u="none" strike="noStrike" kern="0" cap="none" spc="0" normalizeH="0" baseline="0" noProof="0" dirty="0">
              <a:ln>
                <a:noFill/>
              </a:ln>
              <a:solidFill>
                <a:srgbClr val="1E4E79"/>
              </a:solidFill>
              <a:effectLst/>
              <a:uLnTx/>
              <a:uFillTx/>
              <a:latin typeface="Calibri" panose="020F0502020204030204"/>
              <a:ea typeface="ＭＳ Ｐゴシック" pitchFamily="-106" charset="-128"/>
              <a:cs typeface="ＭＳ Ｐゴシック" pitchFamily="-106" charset="-128"/>
            </a:endParaRPr>
          </a:p>
        </p:txBody>
      </p:sp>
      <p:pic>
        <p:nvPicPr>
          <p:cNvPr id="33" name="Picture 32">
            <a:extLst>
              <a:ext uri="{FF2B5EF4-FFF2-40B4-BE49-F238E27FC236}">
                <a16:creationId xmlns:a16="http://schemas.microsoft.com/office/drawing/2014/main" id="{FAF669B9-EADD-469F-8907-B45E982D46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84637" y="4384405"/>
            <a:ext cx="1839884" cy="2381027"/>
          </a:xfrm>
          <a:prstGeom prst="rect">
            <a:avLst/>
          </a:prstGeom>
          <a:ln>
            <a:solidFill>
              <a:schemeClr val="accent1">
                <a:lumMod val="50000"/>
              </a:schemeClr>
            </a:solidFill>
          </a:ln>
        </p:spPr>
      </p:pic>
      <p:sp>
        <p:nvSpPr>
          <p:cNvPr id="31" name="TextBox 30">
            <a:extLst>
              <a:ext uri="{FF2B5EF4-FFF2-40B4-BE49-F238E27FC236}">
                <a16:creationId xmlns:a16="http://schemas.microsoft.com/office/drawing/2014/main" id="{CF859788-26B8-4344-B21B-40530BE4374D}"/>
              </a:ext>
            </a:extLst>
          </p:cNvPr>
          <p:cNvSpPr txBox="1"/>
          <p:nvPr/>
        </p:nvSpPr>
        <p:spPr>
          <a:xfrm>
            <a:off x="78769" y="6227410"/>
            <a:ext cx="6891570"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Used throughout government agencies including DHS, HHS, VA, DoD, SAMHSA, and the Office of Refugee Resettlement (HHS Administration for Children and Families)</a:t>
            </a:r>
          </a:p>
        </p:txBody>
      </p:sp>
      <p:sp>
        <p:nvSpPr>
          <p:cNvPr id="34" name="TextBox 33">
            <a:extLst>
              <a:ext uri="{FF2B5EF4-FFF2-40B4-BE49-F238E27FC236}">
                <a16:creationId xmlns:a16="http://schemas.microsoft.com/office/drawing/2014/main" id="{7632CAC9-A277-48A9-A5E0-D5894E7EF74E}"/>
              </a:ext>
            </a:extLst>
          </p:cNvPr>
          <p:cNvSpPr txBox="1"/>
          <p:nvPr/>
        </p:nvSpPr>
        <p:spPr>
          <a:xfrm>
            <a:off x="6672136" y="2248600"/>
            <a:ext cx="2471863" cy="178510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100" b="0" i="0" u="none" strike="noStrike" kern="1200" cap="none" spc="0" normalizeH="0" baseline="0" noProof="0" dirty="0">
                <a:ln>
                  <a:noFill/>
                </a:ln>
                <a:solidFill>
                  <a:srgbClr val="201F1E"/>
                </a:solidFill>
                <a:effectLst/>
                <a:uLnTx/>
                <a:uFillTx/>
                <a:latin typeface="Calibri" panose="020F0502020204030204"/>
                <a:ea typeface="+mn-ea"/>
                <a:cs typeface="+mn-cs"/>
              </a:rPr>
              <a:t>Nevada has implemented The Columbia Suicide Severity Rating Scale in suicide prevention gatekeeper trainings across the state.  From its initial use in First Responder trainings to Community and into Health/Behavioral Health professions. Now it is moving into school systems and military professions throughout our community.</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-Richard Egan</a:t>
            </a:r>
          </a:p>
        </p:txBody>
      </p:sp>
      <p:sp>
        <p:nvSpPr>
          <p:cNvPr id="42" name="TextBox 41">
            <a:extLst>
              <a:ext uri="{FF2B5EF4-FFF2-40B4-BE49-F238E27FC236}">
                <a16:creationId xmlns:a16="http://schemas.microsoft.com/office/drawing/2014/main" id="{BCE191B8-3D57-DC80-838C-1AF85349D404}"/>
              </a:ext>
            </a:extLst>
          </p:cNvPr>
          <p:cNvSpPr txBox="1"/>
          <p:nvPr/>
        </p:nvSpPr>
        <p:spPr>
          <a:xfrm>
            <a:off x="2283201" y="1870847"/>
            <a:ext cx="4547889" cy="261610"/>
          </a:xfrm>
          <a:prstGeom prst="rect">
            <a:avLst/>
          </a:prstGeom>
          <a:solidFill>
            <a:srgbClr val="9CC3E5"/>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Tahoma" pitchFamily="34" charset="0"/>
                <a:ea typeface="+mn-ea"/>
                <a:cs typeface="Arial" charset="0"/>
              </a:rPr>
              <a:t>Every crisis line or call center needs screening questions at 1st contact</a:t>
            </a:r>
          </a:p>
        </p:txBody>
      </p:sp>
      <p:sp>
        <p:nvSpPr>
          <p:cNvPr id="48" name="TextBox 47">
            <a:extLst>
              <a:ext uri="{FF2B5EF4-FFF2-40B4-BE49-F238E27FC236}">
                <a16:creationId xmlns:a16="http://schemas.microsoft.com/office/drawing/2014/main" id="{492CA9D0-9CF8-2F12-7400-850EDC22F0D5}"/>
              </a:ext>
            </a:extLst>
          </p:cNvPr>
          <p:cNvSpPr txBox="1"/>
          <p:nvPr/>
        </p:nvSpPr>
        <p:spPr>
          <a:xfrm>
            <a:off x="6358685" y="4219624"/>
            <a:ext cx="2771150" cy="1754326"/>
          </a:xfrm>
          <a:prstGeom prst="rect">
            <a:avLst/>
          </a:prstGeom>
          <a:solidFill>
            <a:schemeClr val="accent4">
              <a:lumMod val="40000"/>
              <a:lumOff val="6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 school counselor used C-SSRS to identify that a 4th grade boy was suicidal. He was sent to mobile crisis services who confirmed his C-SSRS results, then sent him to hospital who provided counseling and safety planning.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This timely intervention and continuity of care was all facilitated by </a:t>
            </a:r>
            <a:r>
              <a:rPr kumimoji="0" lang="en-US" sz="1200" b="1" i="0" u="sng" strike="noStrike" kern="1200" cap="none" spc="0" normalizeH="0" baseline="0" noProof="0" dirty="0">
                <a:ln>
                  <a:noFill/>
                </a:ln>
                <a:solidFill>
                  <a:srgbClr val="000000"/>
                </a:solidFill>
                <a:effectLst/>
                <a:uLnTx/>
                <a:uFillTx/>
                <a:latin typeface="Calibri" panose="020F0502020204030204" pitchFamily="34" charset="0"/>
                <a:ea typeface="+mn-ea"/>
                <a:cs typeface="+mn-cs"/>
              </a:rPr>
              <a:t>each touch point using the common language of CSSRS.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EE77607F-8A0C-154F-72C5-1AEF4DC2C16D}"/>
              </a:ext>
            </a:extLst>
          </p:cNvPr>
          <p:cNvSpPr txBox="1"/>
          <p:nvPr/>
        </p:nvSpPr>
        <p:spPr>
          <a:xfrm>
            <a:off x="6358685" y="3007105"/>
            <a:ext cx="2771150" cy="1200329"/>
          </a:xfrm>
          <a:prstGeom prst="rect">
            <a:avLst/>
          </a:prstGeom>
          <a:solidFill>
            <a:srgbClr val="AFF7C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CT Alliance to Benefit Law Enforcement that do all the CITI trainings worked closely with mobile crisis providers: When Communicating with hospitals or mobile crisis upon arrival, they provide the C-SSRS findings.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2BD0BF5-B800-ED70-9432-77C33B8DEF1B}"/>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727071" y="3024420"/>
            <a:ext cx="1191776" cy="1787664"/>
          </a:xfrm>
          <a:prstGeom prst="rect">
            <a:avLst/>
          </a:prstGeom>
          <a:ln>
            <a:solidFill>
              <a:schemeClr val="tx1"/>
            </a:solidFill>
          </a:ln>
        </p:spPr>
      </p:pic>
      <p:sp>
        <p:nvSpPr>
          <p:cNvPr id="2" name="TextBox 1">
            <a:extLst>
              <a:ext uri="{FF2B5EF4-FFF2-40B4-BE49-F238E27FC236}">
                <a16:creationId xmlns:a16="http://schemas.microsoft.com/office/drawing/2014/main" id="{C4C963BF-2B0E-9AFB-B81B-BEFBF4A6859C}"/>
              </a:ext>
            </a:extLst>
          </p:cNvPr>
          <p:cNvSpPr txBox="1"/>
          <p:nvPr/>
        </p:nvSpPr>
        <p:spPr>
          <a:xfrm>
            <a:off x="6346645" y="2343078"/>
            <a:ext cx="2685457" cy="1785104"/>
          </a:xfrm>
          <a:prstGeom prst="rect">
            <a:avLst/>
          </a:prstGeom>
          <a:solidFill>
            <a:schemeClr val="tx2"/>
          </a:solidFill>
          <a:ln w="12700">
            <a:solidFill>
              <a:srgbClr val="FFC000"/>
            </a:solidFill>
          </a:ln>
        </p:spPr>
        <p:txBody>
          <a:bodyPr wrap="square" rtlCol="0">
            <a:spAutoFit/>
          </a:bodyPr>
          <a:lstStyle/>
          <a:p>
            <a:r>
              <a:rPr lang="en-US" sz="1300" b="1" dirty="0">
                <a:solidFill>
                  <a:schemeClr val="bg1"/>
                </a:solidFill>
              </a:rPr>
              <a:t>What New School Safety Law Means for South Florida Students: </a:t>
            </a:r>
            <a:r>
              <a:rPr lang="en-US" sz="1200" b="0" i="0" dirty="0">
                <a:solidFill>
                  <a:schemeClr val="bg1"/>
                </a:solidFill>
                <a:effectLst/>
                <a:latin typeface="Georgia" panose="02040502050405020303" pitchFamily="18" charset="0"/>
              </a:rPr>
              <a:t>"The district said it's also in compliance with the new law by utilizing the Columbia Suicide Severity Scale, "which is the same suicide screening tool used by the local mobile response teams and approved by [the Florida Department of Education],"</a:t>
            </a:r>
            <a:endParaRPr lang="en-US" sz="1300" dirty="0">
              <a:solidFill>
                <a:schemeClr val="bg1"/>
              </a:solidFill>
            </a:endParaRPr>
          </a:p>
        </p:txBody>
      </p:sp>
      <p:sp>
        <p:nvSpPr>
          <p:cNvPr id="12" name="Rectangle: Rounded Corners 11">
            <a:extLst>
              <a:ext uri="{FF2B5EF4-FFF2-40B4-BE49-F238E27FC236}">
                <a16:creationId xmlns:a16="http://schemas.microsoft.com/office/drawing/2014/main" id="{66A12043-D436-7CE2-26DB-E4497E14E25D}"/>
              </a:ext>
            </a:extLst>
          </p:cNvPr>
          <p:cNvSpPr/>
          <p:nvPr/>
        </p:nvSpPr>
        <p:spPr bwMode="auto">
          <a:xfrm>
            <a:off x="105584" y="1988233"/>
            <a:ext cx="2256656" cy="2325249"/>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a:solidFill>
                <a:schemeClr val="bg1"/>
              </a:solidFill>
            </a:endParaRPr>
          </a:p>
        </p:txBody>
      </p:sp>
      <p:sp>
        <p:nvSpPr>
          <p:cNvPr id="21" name="TextBox 20">
            <a:extLst>
              <a:ext uri="{FF2B5EF4-FFF2-40B4-BE49-F238E27FC236}">
                <a16:creationId xmlns:a16="http://schemas.microsoft.com/office/drawing/2014/main" id="{B67B50AE-6031-7C4C-ED93-25394E8AE683}"/>
              </a:ext>
            </a:extLst>
          </p:cNvPr>
          <p:cNvSpPr txBox="1"/>
          <p:nvPr/>
        </p:nvSpPr>
        <p:spPr>
          <a:xfrm>
            <a:off x="111898" y="2061712"/>
            <a:ext cx="2259790" cy="1569660"/>
          </a:xfrm>
          <a:prstGeom prst="rect">
            <a:avLst/>
          </a:prstGeom>
          <a:noFill/>
        </p:spPr>
        <p:txBody>
          <a:bodyPr wrap="square" rtlCol="0">
            <a:spAutoFit/>
          </a:bodyPr>
          <a:lstStyle/>
          <a:p>
            <a:pPr algn="ctr"/>
            <a:r>
              <a:rPr lang="en-US" sz="1200" dirty="0">
                <a:solidFill>
                  <a:schemeClr val="bg1"/>
                </a:solidFill>
              </a:rPr>
              <a:t>The C-SSRS “has </a:t>
            </a:r>
            <a:r>
              <a:rPr lang="en-US" sz="1200" b="1" dirty="0">
                <a:solidFill>
                  <a:schemeClr val="bg1"/>
                </a:solidFill>
              </a:rPr>
              <a:t>catapulted a transformation of practices </a:t>
            </a:r>
            <a:r>
              <a:rPr lang="en-US" sz="1200" dirty="0">
                <a:solidFill>
                  <a:schemeClr val="bg1"/>
                </a:solidFill>
              </a:rPr>
              <a:t>in TN by ensuring professionals and family members who come in contact with an individual who may have thoughts of taking their own life </a:t>
            </a:r>
            <a:r>
              <a:rPr lang="en-US" sz="1200" b="1" u="sng" dirty="0">
                <a:solidFill>
                  <a:schemeClr val="bg1"/>
                </a:solidFill>
              </a:rPr>
              <a:t>receive the help they need before it is too late</a:t>
            </a:r>
            <a:r>
              <a:rPr lang="en-US" sz="1200" dirty="0">
                <a:solidFill>
                  <a:schemeClr val="bg1"/>
                </a:solidFill>
              </a:rPr>
              <a:t>”</a:t>
            </a:r>
          </a:p>
        </p:txBody>
      </p:sp>
      <p:graphicFrame>
        <p:nvGraphicFramePr>
          <p:cNvPr id="23" name="Chart 22">
            <a:extLst>
              <a:ext uri="{FF2B5EF4-FFF2-40B4-BE49-F238E27FC236}">
                <a16:creationId xmlns:a16="http://schemas.microsoft.com/office/drawing/2014/main" id="{4B76E6F1-D56A-6505-3988-019F07B00E34}"/>
              </a:ext>
            </a:extLst>
          </p:cNvPr>
          <p:cNvGraphicFramePr/>
          <p:nvPr/>
        </p:nvGraphicFramePr>
        <p:xfrm>
          <a:off x="48558" y="4354427"/>
          <a:ext cx="2268363" cy="1724063"/>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Box 23">
            <a:extLst>
              <a:ext uri="{FF2B5EF4-FFF2-40B4-BE49-F238E27FC236}">
                <a16:creationId xmlns:a16="http://schemas.microsoft.com/office/drawing/2014/main" id="{A5AC2009-5160-3E9D-CCD6-B091E0ACD428}"/>
              </a:ext>
            </a:extLst>
          </p:cNvPr>
          <p:cNvSpPr txBox="1"/>
          <p:nvPr/>
        </p:nvSpPr>
        <p:spPr>
          <a:xfrm>
            <a:off x="244518" y="3638547"/>
            <a:ext cx="1935923" cy="646331"/>
          </a:xfrm>
          <a:prstGeom prst="rect">
            <a:avLst/>
          </a:prstGeom>
          <a:noFill/>
        </p:spPr>
        <p:txBody>
          <a:bodyPr wrap="square" rtlCol="0">
            <a:spAutoFit/>
          </a:bodyPr>
          <a:lstStyle/>
          <a:p>
            <a:pPr algn="ctr"/>
            <a:r>
              <a:rPr lang="en-US" sz="1200" dirty="0">
                <a:solidFill>
                  <a:schemeClr val="bg1"/>
                </a:solidFill>
              </a:rPr>
              <a:t>Melissa Sparks, Director of Crisis Services and Suicide Prevention, Tennessee</a:t>
            </a:r>
            <a:endParaRPr lang="en-US" sz="2400" dirty="0">
              <a:solidFill>
                <a:schemeClr val="bg1"/>
              </a:solidFill>
            </a:endParaRPr>
          </a:p>
        </p:txBody>
      </p:sp>
      <p:grpSp>
        <p:nvGrpSpPr>
          <p:cNvPr id="6" name="Group 5">
            <a:extLst>
              <a:ext uri="{FF2B5EF4-FFF2-40B4-BE49-F238E27FC236}">
                <a16:creationId xmlns:a16="http://schemas.microsoft.com/office/drawing/2014/main" id="{B35851F0-FDB7-3841-F0F3-CA60E3F728A4}"/>
              </a:ext>
            </a:extLst>
          </p:cNvPr>
          <p:cNvGrpSpPr/>
          <p:nvPr/>
        </p:nvGrpSpPr>
        <p:grpSpPr>
          <a:xfrm>
            <a:off x="163490" y="4567348"/>
            <a:ext cx="3363043" cy="1511565"/>
            <a:chOff x="92190" y="4717502"/>
            <a:chExt cx="3363043" cy="1511565"/>
          </a:xfrm>
        </p:grpSpPr>
        <p:pic>
          <p:nvPicPr>
            <p:cNvPr id="7" name="Picture 6">
              <a:extLst>
                <a:ext uri="{FF2B5EF4-FFF2-40B4-BE49-F238E27FC236}">
                  <a16:creationId xmlns:a16="http://schemas.microsoft.com/office/drawing/2014/main" id="{04124D96-3081-564E-37F7-41C4C1414EC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190" y="4836670"/>
              <a:ext cx="2335557" cy="1222275"/>
            </a:xfrm>
            <a:prstGeom prst="rect">
              <a:avLst/>
            </a:prstGeom>
          </p:spPr>
        </p:pic>
        <p:grpSp>
          <p:nvGrpSpPr>
            <p:cNvPr id="8" name="Group 7">
              <a:extLst>
                <a:ext uri="{FF2B5EF4-FFF2-40B4-BE49-F238E27FC236}">
                  <a16:creationId xmlns:a16="http://schemas.microsoft.com/office/drawing/2014/main" id="{454F0597-3AFB-1A7B-75D1-C58191D183F1}"/>
                </a:ext>
              </a:extLst>
            </p:cNvPr>
            <p:cNvGrpSpPr/>
            <p:nvPr/>
          </p:nvGrpSpPr>
          <p:grpSpPr>
            <a:xfrm>
              <a:off x="1837254" y="4717502"/>
              <a:ext cx="1617979" cy="1511565"/>
              <a:chOff x="7270016" y="2096178"/>
              <a:chExt cx="1771919" cy="1655380"/>
            </a:xfrm>
          </p:grpSpPr>
          <p:pic>
            <p:nvPicPr>
              <p:cNvPr id="9" name="Picture 6" descr="The 18 Best Stops Along the Seward Highway From Anchorage to Seward">
                <a:extLst>
                  <a:ext uri="{FF2B5EF4-FFF2-40B4-BE49-F238E27FC236}">
                    <a16:creationId xmlns:a16="http://schemas.microsoft.com/office/drawing/2014/main" id="{D400681D-D6D4-863D-C3E5-57191AEB185D}"/>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7270016" y="2096178"/>
                <a:ext cx="1771919" cy="16553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A157517-E675-C74E-5968-66E17610C84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627346" y="2285998"/>
                <a:ext cx="335976" cy="813963"/>
              </a:xfrm>
              <a:prstGeom prst="rect">
                <a:avLst/>
              </a:prstGeom>
            </p:spPr>
          </p:pic>
          <p:pic>
            <p:nvPicPr>
              <p:cNvPr id="11" name="Picture 10">
                <a:extLst>
                  <a:ext uri="{FF2B5EF4-FFF2-40B4-BE49-F238E27FC236}">
                    <a16:creationId xmlns:a16="http://schemas.microsoft.com/office/drawing/2014/main" id="{D7C7376D-0E27-E322-D878-1194F8FEE56A}"/>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8706525" y="2390338"/>
                <a:ext cx="174075" cy="22527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pic>
        <p:nvPicPr>
          <p:cNvPr id="18" name="Picture 17">
            <a:extLst>
              <a:ext uri="{FF2B5EF4-FFF2-40B4-BE49-F238E27FC236}">
                <a16:creationId xmlns:a16="http://schemas.microsoft.com/office/drawing/2014/main" id="{936AB352-6E5D-997E-E6AA-B6192B3293C8}"/>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4606246" y="3957568"/>
            <a:ext cx="4491602" cy="1905904"/>
          </a:xfrm>
          <a:prstGeom prst="rect">
            <a:avLst/>
          </a:prstGeom>
        </p:spPr>
      </p:pic>
      <p:sp>
        <p:nvSpPr>
          <p:cNvPr id="56" name="TextBox 3">
            <a:extLst>
              <a:ext uri="{FF2B5EF4-FFF2-40B4-BE49-F238E27FC236}">
                <a16:creationId xmlns:a16="http://schemas.microsoft.com/office/drawing/2014/main" id="{50BD13C6-8272-40EC-89A4-5B6BF54A21C6}"/>
              </a:ext>
            </a:extLst>
          </p:cNvPr>
          <p:cNvSpPr txBox="1"/>
          <p:nvPr/>
        </p:nvSpPr>
        <p:spPr>
          <a:xfrm>
            <a:off x="360625" y="5010379"/>
            <a:ext cx="2562501" cy="1169551"/>
          </a:xfrm>
          <a:prstGeom prst="rect">
            <a:avLst/>
          </a:prstGeom>
          <a:solidFill>
            <a:srgbClr val="92D050"/>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t> Missouri received $2 million U.S. Dept. of Justice grant to fund threat assessment in rural school districts using the Columbia.</a:t>
            </a:r>
          </a:p>
        </p:txBody>
      </p:sp>
    </p:spTree>
    <p:extLst>
      <p:ext uri="{BB962C8B-B14F-4D97-AF65-F5344CB8AC3E}">
        <p14:creationId xmlns:p14="http://schemas.microsoft.com/office/powerpoint/2010/main" val="381735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fade">
                                      <p:cBhvr>
                                        <p:cTn id="4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42" grpId="0" animBg="1"/>
      <p:bldP spid="48" grpId="0" animBg="1"/>
      <p:bldP spid="41" grpId="0" animBg="1"/>
      <p:bldP spid="2" grpId="0" animBg="1"/>
      <p:bldP spid="5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DAFEB6-166A-4360-82D7-7D479EEF4D3E}"/>
              </a:ext>
            </a:extLst>
          </p:cNvPr>
          <p:cNvSpPr>
            <a:spLocks noGrp="1"/>
          </p:cNvSpPr>
          <p:nvPr>
            <p:ph type="sldNum" sz="quarter" idx="4"/>
          </p:nvPr>
        </p:nvSpPr>
        <p:spPr/>
        <p:txBody>
          <a:bodyPr/>
          <a:lstStyle/>
          <a:p>
            <a:fld id="{ACD12D91-5F71-FE4F-A594-B9667DC21877}" type="slidenum">
              <a:rPr lang="en-US" smtClean="0"/>
              <a:pPr/>
              <a:t>23</a:t>
            </a:fld>
            <a:endParaRPr lang="en-US" dirty="0"/>
          </a:p>
        </p:txBody>
      </p:sp>
      <p:pic>
        <p:nvPicPr>
          <p:cNvPr id="8" name="Picture 7">
            <a:extLst>
              <a:ext uri="{FF2B5EF4-FFF2-40B4-BE49-F238E27FC236}">
                <a16:creationId xmlns:a16="http://schemas.microsoft.com/office/drawing/2014/main" id="{00BC9A28-AA7F-41DC-A3DE-F32C05499016}"/>
              </a:ext>
            </a:extLst>
          </p:cNvPr>
          <p:cNvPicPr>
            <a:picLocks noChangeAspect="1"/>
          </p:cNvPicPr>
          <p:nvPr/>
        </p:nvPicPr>
        <p:blipFill>
          <a:blip r:embed="rId2"/>
          <a:stretch>
            <a:fillRect/>
          </a:stretch>
        </p:blipFill>
        <p:spPr>
          <a:xfrm>
            <a:off x="0" y="686831"/>
            <a:ext cx="8858774" cy="4130776"/>
          </a:xfrm>
          <a:prstGeom prst="rect">
            <a:avLst/>
          </a:prstGeom>
        </p:spPr>
      </p:pic>
      <p:pic>
        <p:nvPicPr>
          <p:cNvPr id="3" name="Picture 2" descr="A sign on a brick wall&#10;&#10;Description automatically generated">
            <a:extLst>
              <a:ext uri="{FF2B5EF4-FFF2-40B4-BE49-F238E27FC236}">
                <a16:creationId xmlns:a16="http://schemas.microsoft.com/office/drawing/2014/main" id="{4932FB95-291C-E421-7FDB-72F286FD25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4733" y="225231"/>
            <a:ext cx="2090625" cy="1394451"/>
          </a:xfrm>
          <a:prstGeom prst="rect">
            <a:avLst/>
          </a:prstGeom>
        </p:spPr>
      </p:pic>
      <p:pic>
        <p:nvPicPr>
          <p:cNvPr id="6" name="Picture 5" descr="A body of water with rocks and trees&#10;&#10;Description automatically generated">
            <a:extLst>
              <a:ext uri="{FF2B5EF4-FFF2-40B4-BE49-F238E27FC236}">
                <a16:creationId xmlns:a16="http://schemas.microsoft.com/office/drawing/2014/main" id="{75B05ABB-EDD3-9835-4F33-158744CB05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58987" y="5225983"/>
            <a:ext cx="2313542" cy="1542361"/>
          </a:xfrm>
          <a:prstGeom prst="rect">
            <a:avLst/>
          </a:prstGeom>
        </p:spPr>
      </p:pic>
      <p:pic>
        <p:nvPicPr>
          <p:cNvPr id="11" name="Picture 10" descr="A large rock sculpture in a park&#10;&#10;Description automatically generated">
            <a:extLst>
              <a:ext uri="{FF2B5EF4-FFF2-40B4-BE49-F238E27FC236}">
                <a16:creationId xmlns:a16="http://schemas.microsoft.com/office/drawing/2014/main" id="{7081C21C-D5EC-0BB8-F743-3357A5DECE4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8046" y="4817607"/>
            <a:ext cx="2670941" cy="1781497"/>
          </a:xfrm>
          <a:prstGeom prst="rect">
            <a:avLst/>
          </a:prstGeom>
        </p:spPr>
      </p:pic>
      <p:pic>
        <p:nvPicPr>
          <p:cNvPr id="5" name="Picture 4">
            <a:extLst>
              <a:ext uri="{FF2B5EF4-FFF2-40B4-BE49-F238E27FC236}">
                <a16:creationId xmlns:a16="http://schemas.microsoft.com/office/drawing/2014/main" id="{4F294947-81BE-EBBB-4400-B59A8A8DAC8A}"/>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5292225" y="6157818"/>
            <a:ext cx="186171" cy="240927"/>
          </a:xfrm>
          <a:prstGeom prst="rect">
            <a:avLst/>
          </a:prstGeom>
          <a:ln w="6350">
            <a:solidFill>
              <a:schemeClr val="accent2"/>
            </a:solidFill>
          </a:ln>
        </p:spPr>
      </p:pic>
      <p:pic>
        <p:nvPicPr>
          <p:cNvPr id="7" name="Picture 6">
            <a:extLst>
              <a:ext uri="{FF2B5EF4-FFF2-40B4-BE49-F238E27FC236}">
                <a16:creationId xmlns:a16="http://schemas.microsoft.com/office/drawing/2014/main" id="{265CB7D2-A811-7D78-8E9A-B29D09EE67E4}"/>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2457823" y="5516195"/>
            <a:ext cx="199774" cy="258531"/>
          </a:xfrm>
          <a:prstGeom prst="rect">
            <a:avLst/>
          </a:prstGeom>
          <a:ln w="6350">
            <a:solidFill>
              <a:schemeClr val="accent2"/>
            </a:solidFill>
          </a:ln>
        </p:spPr>
      </p:pic>
      <p:pic>
        <p:nvPicPr>
          <p:cNvPr id="20" name="Picture 19" descr="A black sign with a black background&#10;&#10;Description automatically generated">
            <a:extLst>
              <a:ext uri="{FF2B5EF4-FFF2-40B4-BE49-F238E27FC236}">
                <a16:creationId xmlns:a16="http://schemas.microsoft.com/office/drawing/2014/main" id="{E804B881-8E39-4E88-916E-271F62E96E6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7657491" y="880485"/>
            <a:ext cx="492798" cy="739197"/>
          </a:xfrm>
          <a:prstGeom prst="rect">
            <a:avLst/>
          </a:prstGeom>
        </p:spPr>
      </p:pic>
      <p:pic>
        <p:nvPicPr>
          <p:cNvPr id="21" name="Picture 20" descr="A black sign with a black background&#10;&#10;Description automatically generated">
            <a:extLst>
              <a:ext uri="{FF2B5EF4-FFF2-40B4-BE49-F238E27FC236}">
                <a16:creationId xmlns:a16="http://schemas.microsoft.com/office/drawing/2014/main" id="{2340E3CB-F4A9-D82B-0284-2CCD4D2ACA9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2311311" y="5384881"/>
            <a:ext cx="492798" cy="739197"/>
          </a:xfrm>
          <a:prstGeom prst="rect">
            <a:avLst/>
          </a:prstGeom>
        </p:spPr>
      </p:pic>
      <p:pic>
        <p:nvPicPr>
          <p:cNvPr id="22" name="Picture 21" descr="A black sign with a black background&#10;&#10;Description automatically generated">
            <a:extLst>
              <a:ext uri="{FF2B5EF4-FFF2-40B4-BE49-F238E27FC236}">
                <a16:creationId xmlns:a16="http://schemas.microsoft.com/office/drawing/2014/main" id="{E7762C58-F14B-37EB-B881-17952FD3EAF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5138912" y="6029147"/>
            <a:ext cx="492798" cy="739197"/>
          </a:xfrm>
          <a:prstGeom prst="rect">
            <a:avLst/>
          </a:prstGeom>
        </p:spPr>
      </p:pic>
      <p:pic>
        <p:nvPicPr>
          <p:cNvPr id="2" name="Picture 1">
            <a:extLst>
              <a:ext uri="{FF2B5EF4-FFF2-40B4-BE49-F238E27FC236}">
                <a16:creationId xmlns:a16="http://schemas.microsoft.com/office/drawing/2014/main" id="{9BFF4BE3-2F5F-DB20-B2CA-DD7C5E80D32E}"/>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7783799" y="809194"/>
            <a:ext cx="230202" cy="297908"/>
          </a:xfrm>
          <a:prstGeom prst="rect">
            <a:avLst/>
          </a:prstGeom>
          <a:ln w="6350">
            <a:solidFill>
              <a:schemeClr val="accent2"/>
            </a:solidFill>
          </a:ln>
        </p:spPr>
      </p:pic>
      <p:pic>
        <p:nvPicPr>
          <p:cNvPr id="24" name="Picture 23" descr="A bar with many bottles of alcohol&#10;&#10;Description automatically generated">
            <a:extLst>
              <a:ext uri="{FF2B5EF4-FFF2-40B4-BE49-F238E27FC236}">
                <a16:creationId xmlns:a16="http://schemas.microsoft.com/office/drawing/2014/main" id="{CA735735-1E8A-06D5-C4E4-834C435FCCC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4958400"/>
            <a:ext cx="2277898" cy="1518599"/>
          </a:xfrm>
          <a:prstGeom prst="rect">
            <a:avLst/>
          </a:prstGeom>
        </p:spPr>
      </p:pic>
      <p:pic>
        <p:nvPicPr>
          <p:cNvPr id="25" name="Picture 24">
            <a:extLst>
              <a:ext uri="{FF2B5EF4-FFF2-40B4-BE49-F238E27FC236}">
                <a16:creationId xmlns:a16="http://schemas.microsoft.com/office/drawing/2014/main" id="{73CBECC5-5A62-2298-8FCB-E6CAA822AE39}"/>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41332" y="5496505"/>
            <a:ext cx="115101" cy="148954"/>
          </a:xfrm>
          <a:prstGeom prst="rect">
            <a:avLst/>
          </a:prstGeom>
          <a:ln w="6350">
            <a:solidFill>
              <a:schemeClr val="accent2"/>
            </a:solidFill>
          </a:ln>
        </p:spPr>
      </p:pic>
    </p:spTree>
    <p:extLst>
      <p:ext uri="{BB962C8B-B14F-4D97-AF65-F5344CB8AC3E}">
        <p14:creationId xmlns:p14="http://schemas.microsoft.com/office/powerpoint/2010/main" val="3722401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34F06339-45A0-883F-A181-2CF3C7051E7F}"/>
              </a:ext>
            </a:extLst>
          </p:cNvPr>
          <p:cNvSpPr>
            <a:spLocks noGrp="1"/>
          </p:cNvSpPr>
          <p:nvPr>
            <p:ph type="title"/>
          </p:nvPr>
        </p:nvSpPr>
        <p:spPr>
          <a:xfrm>
            <a:off x="411997" y="419975"/>
            <a:ext cx="8298859" cy="1296204"/>
          </a:xfrm>
        </p:spPr>
        <p:txBody>
          <a:bodyPr>
            <a:noAutofit/>
          </a:bodyPr>
          <a:lstStyle/>
          <a:p>
            <a:pPr algn="ctr"/>
            <a:r>
              <a:rPr lang="en-US" sz="3600" b="1" dirty="0">
                <a:solidFill>
                  <a:schemeClr val="accent1">
                    <a:lumMod val="50000"/>
                  </a:schemeClr>
                </a:solidFill>
              </a:rPr>
              <a:t>Ideal Vision:</a:t>
            </a:r>
            <a:br>
              <a:rPr lang="en-US" sz="3000" b="1" dirty="0">
                <a:solidFill>
                  <a:schemeClr val="accent1">
                    <a:lumMod val="50000"/>
                  </a:schemeClr>
                </a:solidFill>
              </a:rPr>
            </a:br>
            <a:r>
              <a:rPr lang="en-US" sz="3000" b="1" dirty="0">
                <a:solidFill>
                  <a:schemeClr val="accent1">
                    <a:lumMod val="50000"/>
                  </a:schemeClr>
                </a:solidFill>
              </a:rPr>
              <a:t> Implementation Across All State or City Agencies</a:t>
            </a:r>
          </a:p>
        </p:txBody>
      </p:sp>
      <p:sp>
        <p:nvSpPr>
          <p:cNvPr id="22" name="TextBox 21">
            <a:extLst>
              <a:ext uri="{FF2B5EF4-FFF2-40B4-BE49-F238E27FC236}">
                <a16:creationId xmlns:a16="http://schemas.microsoft.com/office/drawing/2014/main" id="{175D795F-8E87-64C2-738D-986853C4C613}"/>
              </a:ext>
            </a:extLst>
          </p:cNvPr>
          <p:cNvSpPr txBox="1"/>
          <p:nvPr/>
        </p:nvSpPr>
        <p:spPr>
          <a:xfrm>
            <a:off x="216572" y="1672794"/>
            <a:ext cx="8710855" cy="5016758"/>
          </a:xfrm>
          <a:prstGeom prst="rect">
            <a:avLst/>
          </a:prstGeom>
          <a:noFill/>
        </p:spPr>
        <p:txBody>
          <a:bodyPr wrap="square" numCol="2" rtlCol="0">
            <a:spAutoFit/>
          </a:bodyPr>
          <a:lstStyle/>
          <a:p>
            <a:r>
              <a:rPr lang="en-US" sz="2000" b="1" dirty="0"/>
              <a:t>Department of Labor</a:t>
            </a:r>
          </a:p>
          <a:p>
            <a:r>
              <a:rPr lang="en-US" sz="2000" b="1" dirty="0"/>
              <a:t>Department of Motor Vehicles</a:t>
            </a:r>
          </a:p>
          <a:p>
            <a:r>
              <a:rPr lang="en-US" sz="2000" b="1" dirty="0"/>
              <a:t>Gaming Commission</a:t>
            </a:r>
          </a:p>
          <a:p>
            <a:r>
              <a:rPr lang="en-US" sz="2000" b="1" dirty="0"/>
              <a:t>Office of Parks and Recreation</a:t>
            </a:r>
          </a:p>
          <a:p>
            <a:r>
              <a:rPr lang="en-US" sz="2000" b="1" dirty="0"/>
              <a:t>Department of Agriculture</a:t>
            </a:r>
          </a:p>
          <a:p>
            <a:r>
              <a:rPr lang="en-US" sz="2000" b="1" dirty="0"/>
              <a:t>Bridge and Transportation Authority</a:t>
            </a:r>
          </a:p>
          <a:p>
            <a:r>
              <a:rPr lang="en-US" sz="2000" b="1" dirty="0"/>
              <a:t>Liquor Control Board</a:t>
            </a:r>
          </a:p>
          <a:p>
            <a:r>
              <a:rPr lang="en-US" sz="2000" dirty="0"/>
              <a:t>Division of Criminal Justice Services</a:t>
            </a:r>
          </a:p>
          <a:p>
            <a:r>
              <a:rPr lang="en-US" sz="2000" dirty="0"/>
              <a:t>Authorities Budget Office</a:t>
            </a:r>
          </a:p>
          <a:p>
            <a:r>
              <a:rPr lang="en-US" sz="2000" dirty="0"/>
              <a:t>Division of Human Rights</a:t>
            </a:r>
          </a:p>
          <a:p>
            <a:r>
              <a:rPr lang="en-US" sz="2000" dirty="0"/>
              <a:t>Department of Financial Services</a:t>
            </a:r>
          </a:p>
          <a:p>
            <a:r>
              <a:rPr lang="en-US" sz="2000" dirty="0"/>
              <a:t>Office of Addiction Services </a:t>
            </a:r>
          </a:p>
          <a:p>
            <a:r>
              <a:rPr lang="en-US" sz="2000" dirty="0"/>
              <a:t>Human Resource Directors</a:t>
            </a:r>
          </a:p>
          <a:p>
            <a:r>
              <a:rPr lang="en-US" sz="2000" dirty="0"/>
              <a:t>Job Corps</a:t>
            </a:r>
            <a:br>
              <a:rPr lang="en-US" sz="2000" dirty="0"/>
            </a:br>
            <a:br>
              <a:rPr lang="en-US" sz="2000" dirty="0"/>
            </a:br>
            <a:br>
              <a:rPr lang="en-US" sz="2000" dirty="0"/>
            </a:br>
            <a:r>
              <a:rPr lang="en-US" sz="2000" dirty="0"/>
              <a:t>Managers at government agencies and local businesses</a:t>
            </a:r>
          </a:p>
          <a:p>
            <a:r>
              <a:rPr lang="en-US" sz="2000" dirty="0"/>
              <a:t>Division of Emergency Services</a:t>
            </a:r>
          </a:p>
          <a:p>
            <a:r>
              <a:rPr lang="en-US" sz="2000" dirty="0"/>
              <a:t>Office for the Prevention of Domestic Violence</a:t>
            </a:r>
            <a:endParaRPr lang="en-US" sz="2000" b="1" dirty="0"/>
          </a:p>
          <a:p>
            <a:r>
              <a:rPr lang="en-US" sz="2000" dirty="0"/>
              <a:t>Department of Civil Service</a:t>
            </a:r>
          </a:p>
          <a:p>
            <a:r>
              <a:rPr lang="en-US" sz="2000" dirty="0"/>
              <a:t>Department of Taxation and Finance</a:t>
            </a:r>
          </a:p>
          <a:p>
            <a:r>
              <a:rPr lang="en-US" sz="2000" dirty="0"/>
              <a:t>Housing and Urban Development</a:t>
            </a:r>
          </a:p>
          <a:p>
            <a:r>
              <a:rPr lang="en-US" sz="2000" dirty="0"/>
              <a:t>Office of Children and Family Services</a:t>
            </a:r>
          </a:p>
          <a:p>
            <a:r>
              <a:rPr lang="en-US" sz="2000" dirty="0"/>
              <a:t>Office of Emergency Management</a:t>
            </a:r>
          </a:p>
          <a:p>
            <a:r>
              <a:rPr lang="en-US" sz="2000" dirty="0"/>
              <a:t>Office of Fire Prevention and Control</a:t>
            </a:r>
          </a:p>
          <a:p>
            <a:r>
              <a:rPr lang="en-US" sz="2000" dirty="0"/>
              <a:t>Power Authority</a:t>
            </a:r>
          </a:p>
          <a:p>
            <a:r>
              <a:rPr lang="en-US" sz="2000" dirty="0"/>
              <a:t>Workers Compensation Board</a:t>
            </a:r>
          </a:p>
          <a:p>
            <a:endParaRPr lang="en-US" sz="2000" dirty="0"/>
          </a:p>
          <a:p>
            <a:endParaRPr lang="en-US" sz="2000" dirty="0"/>
          </a:p>
        </p:txBody>
      </p:sp>
    </p:spTree>
    <p:extLst>
      <p:ext uri="{BB962C8B-B14F-4D97-AF65-F5344CB8AC3E}">
        <p14:creationId xmlns:p14="http://schemas.microsoft.com/office/powerpoint/2010/main" val="3097302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89352C-BBAB-9E80-42C2-5B8BB35E38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48" y="5470544"/>
            <a:ext cx="1596791" cy="1197593"/>
          </a:xfrm>
          <a:prstGeom prst="rect">
            <a:avLst/>
          </a:prstGeom>
        </p:spPr>
      </p:pic>
      <p:pic>
        <p:nvPicPr>
          <p:cNvPr id="3" name="Picture 2">
            <a:extLst>
              <a:ext uri="{FF2B5EF4-FFF2-40B4-BE49-F238E27FC236}">
                <a16:creationId xmlns:a16="http://schemas.microsoft.com/office/drawing/2014/main" id="{480EDAFD-1C22-4D8F-5296-675E59F7172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696553" y="3771017"/>
            <a:ext cx="2199572" cy="28465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a16="http://schemas.microsoft.com/office/drawing/2014/main" id="{179FA20E-16AB-619E-C14D-CED0D8E2E03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29251" y="3840595"/>
            <a:ext cx="1960615" cy="1814576"/>
          </a:xfrm>
          <a:prstGeom prst="rect">
            <a:avLst/>
          </a:prstGeom>
        </p:spPr>
      </p:pic>
      <p:pic>
        <p:nvPicPr>
          <p:cNvPr id="15" name="Picture 4" descr="Relief Funds May Soon be Used To Provide Grants To Homeschoolers">
            <a:extLst>
              <a:ext uri="{FF2B5EF4-FFF2-40B4-BE49-F238E27FC236}">
                <a16:creationId xmlns:a16="http://schemas.microsoft.com/office/drawing/2014/main" id="{D5AA3B9A-2832-D23A-FD60-C10E2D86658C}"/>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034204" y="1829910"/>
            <a:ext cx="2789993" cy="15809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98197" y="3413239"/>
            <a:ext cx="1776135" cy="1085453"/>
          </a:xfrm>
          <a:prstGeom prst="rect">
            <a:avLst/>
          </a:prstGeom>
          <a:ln>
            <a:noFill/>
          </a:ln>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79385" y="1957153"/>
            <a:ext cx="2497706" cy="1663212"/>
          </a:xfrm>
          <a:prstGeom prst="rect">
            <a:avLst/>
          </a:prstGeom>
          <a:ln>
            <a:noFill/>
          </a:ln>
        </p:spPr>
      </p:pic>
      <p:sp>
        <p:nvSpPr>
          <p:cNvPr id="12" name="TextBox 11"/>
          <p:cNvSpPr txBox="1"/>
          <p:nvPr/>
        </p:nvSpPr>
        <p:spPr>
          <a:xfrm>
            <a:off x="151939" y="2552751"/>
            <a:ext cx="2198306" cy="2862322"/>
          </a:xfrm>
          <a:prstGeom prst="rect">
            <a:avLst/>
          </a:prstGeom>
          <a:solidFill>
            <a:srgbClr val="002060"/>
          </a:solid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white"/>
                </a:solidFill>
                <a:effectLst/>
                <a:uLnTx/>
                <a:uFillTx/>
                <a:latin typeface="Calibri" panose="020F0502020204030204"/>
                <a:ea typeface="+mn-ea"/>
                <a:cs typeface="+mn-cs"/>
              </a:rPr>
              <a:t>VT Policy recommendation and role play for school janitors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1"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white"/>
                </a:solidFill>
                <a:effectLst/>
                <a:uLnTx/>
                <a:uFillTx/>
                <a:latin typeface="Calibri" panose="020F0502020204030204"/>
                <a:ea typeface="+mn-ea"/>
                <a:cs typeface="+mn-cs"/>
              </a:rPr>
              <a:t>Zero Suicide community workshop for custodians and receptionists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1"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white"/>
                </a:solidFill>
                <a:effectLst/>
                <a:uLnTx/>
                <a:uFillTx/>
                <a:latin typeface="Calibri" panose="020F0502020204030204"/>
                <a:ea typeface="+mn-ea"/>
                <a:cs typeface="+mn-cs"/>
              </a:rPr>
              <a:t>Future VA stand-down: From canteen worker to cemetery worker</a:t>
            </a:r>
          </a:p>
        </p:txBody>
      </p:sp>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7508" y="1320229"/>
            <a:ext cx="1143923" cy="1136989"/>
          </a:xfrm>
          <a:prstGeom prst="rect">
            <a:avLst/>
          </a:prstGeom>
        </p:spPr>
      </p:pic>
      <p:sp>
        <p:nvSpPr>
          <p:cNvPr id="20" name="TextBox 19">
            <a:extLst>
              <a:ext uri="{FF2B5EF4-FFF2-40B4-BE49-F238E27FC236}">
                <a16:creationId xmlns:a16="http://schemas.microsoft.com/office/drawing/2014/main" id="{9A96E923-9AC3-60BB-6269-87CCF08A247C}"/>
              </a:ext>
            </a:extLst>
          </p:cNvPr>
          <p:cNvSpPr txBox="1"/>
          <p:nvPr/>
        </p:nvSpPr>
        <p:spPr>
          <a:xfrm>
            <a:off x="4781665" y="1924435"/>
            <a:ext cx="2063085" cy="1200329"/>
          </a:xfrm>
          <a:prstGeom prst="rect">
            <a:avLst/>
          </a:prstGeom>
          <a:solidFill>
            <a:srgbClr val="00B05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79% of Black youth who die by suicide die at home – for ages 5-11, it’s 95%</a:t>
            </a:r>
          </a:p>
        </p:txBody>
      </p:sp>
      <p:sp>
        <p:nvSpPr>
          <p:cNvPr id="25" name="Rectangle 2">
            <a:extLst>
              <a:ext uri="{FF2B5EF4-FFF2-40B4-BE49-F238E27FC236}">
                <a16:creationId xmlns:a16="http://schemas.microsoft.com/office/drawing/2014/main" id="{5FB5C103-13E1-E79D-8585-5F7423FD2394}"/>
              </a:ext>
            </a:extLst>
          </p:cNvPr>
          <p:cNvSpPr txBox="1">
            <a:spLocks noChangeArrowheads="1"/>
          </p:cNvSpPr>
          <p:nvPr/>
        </p:nvSpPr>
        <p:spPr bwMode="auto">
          <a:xfrm>
            <a:off x="-51274" y="324319"/>
            <a:ext cx="7834184" cy="854828"/>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noAutofit/>
          </a:bodyPr>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S PGothic"/>
                <a:cs typeface="MS PGothic"/>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5B9BD5">
                    <a:lumMod val="50000"/>
                  </a:srgbClr>
                </a:solidFill>
                <a:effectLst/>
                <a:uLnTx/>
                <a:uFillTx/>
                <a:latin typeface="Tahoma"/>
                <a:ea typeface="MS PGothic"/>
              </a:rPr>
              <a:t>We Must Find People Where they Work, Live, Learn and Thrive:</a:t>
            </a:r>
            <a:endParaRPr kumimoji="0" lang="en-US" sz="1400" b="1" i="0" u="none" strike="noStrike" kern="0" cap="none" spc="0" normalizeH="0" baseline="0" noProof="0" dirty="0">
              <a:ln>
                <a:noFill/>
              </a:ln>
              <a:solidFill>
                <a:srgbClr val="5B9BD5">
                  <a:lumMod val="50000"/>
                </a:srgbClr>
              </a:solidFill>
              <a:effectLst/>
              <a:uLnTx/>
              <a:uFillTx/>
              <a:latin typeface="Tahoma"/>
              <a:ea typeface="MS PGothic"/>
            </a:endParaRP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5B9BD5">
                    <a:lumMod val="50000"/>
                  </a:srgbClr>
                </a:solidFill>
                <a:effectLst/>
                <a:uLnTx/>
                <a:uFillTx/>
                <a:latin typeface="Tahoma"/>
                <a:ea typeface="MS PGothic"/>
              </a:rPr>
              <a:t>People Don’t Necessarily Have the Will to Come to You</a:t>
            </a:r>
            <a:endParaRPr kumimoji="0" lang="en-US" sz="2400" b="1" i="0" u="none" strike="noStrike" kern="0" cap="none" spc="0" normalizeH="0" baseline="0" noProof="0" dirty="0">
              <a:ln>
                <a:noFill/>
              </a:ln>
              <a:solidFill>
                <a:srgbClr val="5B9BD5">
                  <a:lumMod val="50000"/>
                </a:srgbClr>
              </a:solidFill>
              <a:effectLst/>
              <a:uLnTx/>
              <a:uFillTx/>
              <a:latin typeface="Tahoma"/>
              <a:ea typeface="MS PGothic"/>
            </a:endParaRPr>
          </a:p>
        </p:txBody>
      </p:sp>
      <p:pic>
        <p:nvPicPr>
          <p:cNvPr id="9" name="Picture 8">
            <a:extLst>
              <a:ext uri="{FF2B5EF4-FFF2-40B4-BE49-F238E27FC236}">
                <a16:creationId xmlns:a16="http://schemas.microsoft.com/office/drawing/2014/main" id="{A7B25A3B-653B-F87A-EC2C-23C31F148C0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834184" y="36349"/>
            <a:ext cx="1192788" cy="1479835"/>
          </a:xfrm>
          <a:prstGeom prst="rect">
            <a:avLst/>
          </a:prstGeom>
          <a:ln w="6350">
            <a:solidFill>
              <a:srgbClr val="000000"/>
            </a:solidFill>
          </a:ln>
        </p:spPr>
      </p:pic>
      <p:sp>
        <p:nvSpPr>
          <p:cNvPr id="11" name="TextBox 10">
            <a:extLst>
              <a:ext uri="{FF2B5EF4-FFF2-40B4-BE49-F238E27FC236}">
                <a16:creationId xmlns:a16="http://schemas.microsoft.com/office/drawing/2014/main" id="{86F542EE-8A49-1B87-0257-D5F0B98CE5C4}"/>
              </a:ext>
            </a:extLst>
          </p:cNvPr>
          <p:cNvSpPr txBox="1"/>
          <p:nvPr/>
        </p:nvSpPr>
        <p:spPr>
          <a:xfrm>
            <a:off x="4918892" y="972706"/>
            <a:ext cx="2789994" cy="584775"/>
          </a:xfrm>
          <a:prstGeom prst="rect">
            <a:avLst/>
          </a:prstGeom>
          <a:noFill/>
        </p:spPr>
        <p:txBody>
          <a:bodyPr wrap="square" rtlCol="0">
            <a:spAutoFit/>
          </a:bodyPr>
          <a:lstStyle/>
          <a:p>
            <a:r>
              <a:rPr lang="en-US" sz="1600" b="1" dirty="0">
                <a:solidFill>
                  <a:srgbClr val="00B0F0"/>
                </a:solidFill>
              </a:rPr>
              <a:t>MT: Theater staff with at risk youth video games</a:t>
            </a:r>
          </a:p>
        </p:txBody>
      </p:sp>
      <p:sp>
        <p:nvSpPr>
          <p:cNvPr id="21" name="TextBox 11">
            <a:extLst>
              <a:ext uri="{FF2B5EF4-FFF2-40B4-BE49-F238E27FC236}">
                <a16:creationId xmlns:a16="http://schemas.microsoft.com/office/drawing/2014/main" id="{88112CC6-12B2-F23D-12EB-3CE6403E28DE}"/>
              </a:ext>
            </a:extLst>
          </p:cNvPr>
          <p:cNvSpPr txBox="1"/>
          <p:nvPr/>
        </p:nvSpPr>
        <p:spPr>
          <a:xfrm>
            <a:off x="-24037" y="5407620"/>
            <a:ext cx="6907606" cy="1323439"/>
          </a:xfrm>
          <a:prstGeom prst="rect">
            <a:avLst/>
          </a:prstGeom>
          <a:solidFill>
            <a:schemeClr val="accent4">
              <a:lumMod val="40000"/>
              <a:lumOff val="60000"/>
            </a:schemeClr>
          </a:solidFill>
        </p:spPr>
        <p:txBody>
          <a:bodyPr wrap="square" rtlCol="0">
            <a:spAutoFit/>
          </a:bodyPr>
          <a:ls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ahoma" pitchFamily="34" charset="0"/>
                <a:ea typeface="+mn-ea"/>
                <a:cs typeface="Arial" charset="0"/>
              </a:rPr>
              <a:t>“</a:t>
            </a:r>
            <a:r>
              <a:rPr kumimoji="0" lang="en-US" sz="1600" b="1" i="0" u="none" strike="noStrike" kern="1200" cap="none" spc="0" normalizeH="0" baseline="0" noProof="0" dirty="0">
                <a:ln>
                  <a:noFill/>
                </a:ln>
                <a:solidFill>
                  <a:prstClr val="black"/>
                </a:solidFill>
                <a:effectLst/>
                <a:uLnTx/>
                <a:uFillTx/>
                <a:latin typeface="Tahoma" pitchFamily="34" charset="0"/>
                <a:ea typeface="+mn-ea"/>
                <a:cs typeface="Arial" charset="0"/>
              </a:rPr>
              <a:t>I think everybody needs to ask these questions… </a:t>
            </a:r>
            <a:r>
              <a:rPr kumimoji="0" lang="en-US" sz="1600" b="0" i="0" u="none" strike="noStrike" kern="1200" cap="none" spc="0" normalizeH="0" baseline="0" noProof="0" dirty="0">
                <a:ln>
                  <a:noFill/>
                </a:ln>
                <a:solidFill>
                  <a:prstClr val="black"/>
                </a:solidFill>
                <a:effectLst/>
                <a:uLnTx/>
                <a:uFillTx/>
                <a:latin typeface="Tahoma" pitchFamily="34" charset="0"/>
                <a:ea typeface="+mn-ea"/>
                <a:cs typeface="Arial" charset="0"/>
              </a:rPr>
              <a:t>Marines may not go to their leadership to talk about these things but they </a:t>
            </a:r>
            <a:r>
              <a:rPr kumimoji="0" lang="en-US" sz="1600" b="1" i="0" u="none" strike="noStrike" kern="1200" cap="none" spc="0" normalizeH="0" baseline="0" noProof="0" dirty="0">
                <a:ln>
                  <a:noFill/>
                </a:ln>
                <a:solidFill>
                  <a:prstClr val="black"/>
                </a:solidFill>
                <a:effectLst/>
                <a:uLnTx/>
                <a:uFillTx/>
                <a:latin typeface="Tahoma" pitchFamily="34" charset="0"/>
                <a:ea typeface="+mn-ea"/>
                <a:cs typeface="Arial" charset="0"/>
              </a:rPr>
              <a:t>may talk to a bartender or their barber… or at the gym with a trainer. </a:t>
            </a:r>
            <a:r>
              <a:rPr kumimoji="0" lang="en-US" sz="1600" b="0" i="0" u="none" strike="noStrike" kern="1200" cap="none" spc="0" normalizeH="0" baseline="0" noProof="0" dirty="0">
                <a:ln>
                  <a:noFill/>
                </a:ln>
                <a:solidFill>
                  <a:prstClr val="black"/>
                </a:solidFill>
                <a:effectLst/>
                <a:uLnTx/>
                <a:uFillTx/>
                <a:latin typeface="Tahoma" pitchFamily="34" charset="0"/>
                <a:ea typeface="+mn-ea"/>
                <a:cs typeface="Arial" charset="0"/>
              </a:rPr>
              <a:t>Whenever they see something they’re concerned about in a service member </a:t>
            </a:r>
            <a:r>
              <a:rPr kumimoji="0" lang="en-US" sz="1600" b="1" i="0" u="none" strike="noStrike" kern="1200" cap="none" spc="0" normalizeH="0" baseline="0" noProof="0" dirty="0">
                <a:ln>
                  <a:noFill/>
                </a:ln>
                <a:solidFill>
                  <a:prstClr val="black"/>
                </a:solidFill>
                <a:effectLst/>
                <a:uLnTx/>
                <a:uFillTx/>
                <a:latin typeface="Tahoma" pitchFamily="34" charset="0"/>
                <a:ea typeface="+mn-ea"/>
                <a:cs typeface="Arial" charset="0"/>
              </a:rPr>
              <a:t>they need to know what to ask and that tool is invaluable</a:t>
            </a:r>
            <a:r>
              <a:rPr kumimoji="0" lang="en-US" sz="1600" b="0" i="0" u="none" strike="noStrike" kern="1200" cap="none" spc="0" normalizeH="0" baseline="0" noProof="0" dirty="0">
                <a:ln>
                  <a:noFill/>
                </a:ln>
                <a:solidFill>
                  <a:prstClr val="black"/>
                </a:solidFill>
                <a:effectLst/>
                <a:uLnTx/>
                <a:uFillTx/>
                <a:latin typeface="Tahoma" pitchFamily="34" charset="0"/>
                <a:ea typeface="+mn-ea"/>
                <a:cs typeface="Arial" charset="0"/>
              </a:rPr>
              <a:t>…” </a:t>
            </a:r>
            <a:r>
              <a:rPr kumimoji="0" lang="en-US" sz="1400" b="0" i="0" u="none" strike="noStrike" kern="1200" cap="none" spc="0" normalizeH="0" baseline="0" noProof="0" dirty="0">
                <a:ln>
                  <a:noFill/>
                </a:ln>
                <a:solidFill>
                  <a:prstClr val="black"/>
                </a:solidFill>
                <a:effectLst/>
                <a:uLnTx/>
                <a:uFillTx/>
                <a:latin typeface="Tahoma" pitchFamily="34" charset="0"/>
                <a:ea typeface="+mn-ea"/>
                <a:cs typeface="Arial" charset="0"/>
              </a:rPr>
              <a:t>-Kim </a:t>
            </a:r>
            <a:r>
              <a:rPr kumimoji="0" lang="en-US" sz="1400" b="0" i="0" u="none" strike="noStrike" kern="1200" cap="none" spc="0" normalizeH="0" baseline="0" noProof="0" dirty="0" err="1">
                <a:ln>
                  <a:noFill/>
                </a:ln>
                <a:solidFill>
                  <a:prstClr val="black"/>
                </a:solidFill>
                <a:effectLst/>
                <a:uLnTx/>
                <a:uFillTx/>
                <a:latin typeface="Tahoma" pitchFamily="34" charset="0"/>
                <a:ea typeface="+mn-ea"/>
                <a:cs typeface="Arial" charset="0"/>
              </a:rPr>
              <a:t>Ruocco</a:t>
            </a:r>
            <a:endParaRPr kumimoji="0" lang="en-US" sz="1600" b="0" i="0" u="none" strike="noStrike" kern="1200" cap="none" spc="0" normalizeH="0" baseline="0" noProof="0" dirty="0">
              <a:ln>
                <a:noFill/>
              </a:ln>
              <a:solidFill>
                <a:prstClr val="black"/>
              </a:solidFill>
              <a:effectLst/>
              <a:uLnTx/>
              <a:uFillTx/>
              <a:latin typeface="Tahoma" pitchFamily="34" charset="0"/>
              <a:ea typeface="+mn-ea"/>
              <a:cs typeface="Arial" charset="0"/>
            </a:endParaRPr>
          </a:p>
        </p:txBody>
      </p:sp>
      <p:sp>
        <p:nvSpPr>
          <p:cNvPr id="7" name="TextBox 6">
            <a:extLst>
              <a:ext uri="{FF2B5EF4-FFF2-40B4-BE49-F238E27FC236}">
                <a16:creationId xmlns:a16="http://schemas.microsoft.com/office/drawing/2014/main" id="{84E5A419-1869-D582-DB8F-B93124B54FEC}"/>
              </a:ext>
            </a:extLst>
          </p:cNvPr>
          <p:cNvSpPr txBox="1"/>
          <p:nvPr/>
        </p:nvSpPr>
        <p:spPr>
          <a:xfrm>
            <a:off x="4809964" y="1519392"/>
            <a:ext cx="4268282" cy="1200329"/>
          </a:xfrm>
          <a:prstGeom prst="rect">
            <a:avLst/>
          </a:prstGeom>
          <a:solidFill>
            <a:schemeClr val="accent4">
              <a:lumMod val="40000"/>
              <a:lumOff val="60000"/>
            </a:schemeClr>
          </a:solidFill>
        </p:spPr>
        <p:txBody>
          <a:bodyPr wrap="square" rtlCol="0">
            <a:spAutoFit/>
          </a:bodyPr>
          <a:lstStyle/>
          <a:p>
            <a:pPr lvl="0">
              <a:defRPr/>
            </a:pPr>
            <a:r>
              <a:rPr lang="en-US" b="1" dirty="0">
                <a:solidFill>
                  <a:srgbClr val="201F1E"/>
                </a:solidFill>
                <a:latin typeface="Calibri" panose="020F0502020204030204" pitchFamily="34" charset="0"/>
              </a:rPr>
              <a:t>80% of Colorado residents age 10-18 end their lives </a:t>
            </a:r>
            <a:r>
              <a:rPr lang="en-US" b="1" dirty="0"/>
              <a:t>at home </a:t>
            </a:r>
            <a:r>
              <a:rPr lang="en-US" dirty="0"/>
              <a:t>(house, apartment, rooming house, including driveway, porch, yard, garage). </a:t>
            </a:r>
            <a:endParaRPr lang="en-US" b="1" dirty="0">
              <a:solidFill>
                <a:prstClr val="black"/>
              </a:solidFill>
            </a:endParaRPr>
          </a:p>
        </p:txBody>
      </p:sp>
      <p:pic>
        <p:nvPicPr>
          <p:cNvPr id="4" name="Picture 3">
            <a:extLst>
              <a:ext uri="{FF2B5EF4-FFF2-40B4-BE49-F238E27FC236}">
                <a16:creationId xmlns:a16="http://schemas.microsoft.com/office/drawing/2014/main" id="{541B51CD-9FCA-0A3C-A0F1-4A6A5DBCAB8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23553" y="1151039"/>
            <a:ext cx="4410269" cy="4864359"/>
          </a:xfrm>
          <a:prstGeom prst="rect">
            <a:avLst/>
          </a:prstGeom>
        </p:spPr>
      </p:pic>
      <p:grpSp>
        <p:nvGrpSpPr>
          <p:cNvPr id="10" name="Group 9">
            <a:extLst>
              <a:ext uri="{FF2B5EF4-FFF2-40B4-BE49-F238E27FC236}">
                <a16:creationId xmlns:a16="http://schemas.microsoft.com/office/drawing/2014/main" id="{4D49608C-2939-26D3-082B-DDED3C933FF8}"/>
              </a:ext>
            </a:extLst>
          </p:cNvPr>
          <p:cNvGrpSpPr/>
          <p:nvPr/>
        </p:nvGrpSpPr>
        <p:grpSpPr>
          <a:xfrm>
            <a:off x="4497089" y="1919421"/>
            <a:ext cx="4268282" cy="3201613"/>
            <a:chOff x="4480519" y="1515486"/>
            <a:chExt cx="4268282" cy="3201613"/>
          </a:xfrm>
        </p:grpSpPr>
        <p:pic>
          <p:nvPicPr>
            <p:cNvPr id="14" name="Graphic 1">
              <a:extLst>
                <a:ext uri="{FF2B5EF4-FFF2-40B4-BE49-F238E27FC236}">
                  <a16:creationId xmlns:a16="http://schemas.microsoft.com/office/drawing/2014/main" id="{2DDA1B73-8E7E-DEBB-1B8C-2C350EDD18EE}"/>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480519" y="1515486"/>
              <a:ext cx="4268282" cy="3201613"/>
            </a:xfrm>
            <a:prstGeom prst="rect">
              <a:avLst/>
            </a:prstGeom>
          </p:spPr>
        </p:pic>
        <p:sp>
          <p:nvSpPr>
            <p:cNvPr id="16" name="TextBox 15">
              <a:extLst>
                <a:ext uri="{FF2B5EF4-FFF2-40B4-BE49-F238E27FC236}">
                  <a16:creationId xmlns:a16="http://schemas.microsoft.com/office/drawing/2014/main" id="{883327B7-325D-1A07-655D-6DFD3EAEBBB3}"/>
                </a:ext>
              </a:extLst>
            </p:cNvPr>
            <p:cNvSpPr txBox="1"/>
            <p:nvPr/>
          </p:nvSpPr>
          <p:spPr>
            <a:xfrm>
              <a:off x="4642889" y="3997489"/>
              <a:ext cx="2998314" cy="430887"/>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70C0"/>
                  </a:solidFill>
                  <a:effectLst/>
                  <a:uLnTx/>
                  <a:uFillTx/>
                  <a:latin typeface="Calibri" panose="020F0502020204030204"/>
                  <a:ea typeface="+mn-ea"/>
                  <a:cs typeface="+mn-cs"/>
                </a:rPr>
                <a:t>EVERY SCREENING has identified &gt;1 student not known to be experiencing mental health issues.</a:t>
              </a:r>
            </a:p>
          </p:txBody>
        </p:sp>
      </p:grpSp>
    </p:spTree>
    <p:extLst>
      <p:ext uri="{BB962C8B-B14F-4D97-AF65-F5344CB8AC3E}">
        <p14:creationId xmlns:p14="http://schemas.microsoft.com/office/powerpoint/2010/main" val="269855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g3.wikia.nocookie.net/__cb20130326173343/dumbledoresarmyroleplay/images/2/24/Chalk.jpg">
            <a:extLst>
              <a:ext uri="{FF2B5EF4-FFF2-40B4-BE49-F238E27FC236}">
                <a16:creationId xmlns:a16="http://schemas.microsoft.com/office/drawing/2014/main" id="{538E0EF8-86F9-4691-918C-EC7D91405F36}"/>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40634" y="1597794"/>
            <a:ext cx="8809582" cy="422549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644D5C3-205B-4294-99DE-E33618180743}"/>
              </a:ext>
            </a:extLst>
          </p:cNvPr>
          <p:cNvSpPr txBox="1">
            <a:spLocks noChangeArrowheads="1"/>
          </p:cNvSpPr>
          <p:nvPr/>
        </p:nvSpPr>
        <p:spPr>
          <a:xfrm>
            <a:off x="536082" y="806003"/>
            <a:ext cx="8030402" cy="935781"/>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514350">
              <a:lnSpc>
                <a:spcPct val="100000"/>
              </a:lnSpc>
              <a:defRPr/>
            </a:pPr>
            <a:r>
              <a:rPr lang="en-US" sz="2800" b="1" dirty="0">
                <a:solidFill>
                  <a:srgbClr val="5B9BD5">
                    <a:lumMod val="50000"/>
                  </a:srgbClr>
                </a:solidFill>
                <a:latin typeface="Tahoma"/>
              </a:rPr>
              <a:t>Why Asking Our Kids Routinely is Critical</a:t>
            </a:r>
          </a:p>
          <a:p>
            <a:pPr algn="ctr" defTabSz="514350">
              <a:lnSpc>
                <a:spcPct val="100000"/>
              </a:lnSpc>
              <a:defRPr/>
            </a:pPr>
            <a:r>
              <a:rPr lang="en-US" sz="1800" b="1" dirty="0">
                <a:solidFill>
                  <a:srgbClr val="5B9BD5">
                    <a:lumMod val="50000"/>
                  </a:srgbClr>
                </a:solidFill>
                <a:latin typeface="Tahoma"/>
              </a:rPr>
              <a:t>Whether You’re a Parent, Coach, Teacher or Peer</a:t>
            </a:r>
          </a:p>
          <a:p>
            <a:pPr algn="ctr" defTabSz="514350">
              <a:lnSpc>
                <a:spcPct val="100000"/>
              </a:lnSpc>
              <a:defRPr/>
            </a:pPr>
            <a:endParaRPr lang="en-US" sz="2800" b="1" dirty="0">
              <a:solidFill>
                <a:srgbClr val="5B9BD5">
                  <a:lumMod val="50000"/>
                </a:srgbClr>
              </a:solidFill>
              <a:latin typeface="Tahoma"/>
            </a:endParaRPr>
          </a:p>
        </p:txBody>
      </p:sp>
      <p:sp>
        <p:nvSpPr>
          <p:cNvPr id="5" name="TextBox 4">
            <a:extLst>
              <a:ext uri="{FF2B5EF4-FFF2-40B4-BE49-F238E27FC236}">
                <a16:creationId xmlns:a16="http://schemas.microsoft.com/office/drawing/2014/main" id="{185057DA-C576-45B4-AB69-FC675B0C3532}"/>
              </a:ext>
            </a:extLst>
          </p:cNvPr>
          <p:cNvSpPr txBox="1"/>
          <p:nvPr/>
        </p:nvSpPr>
        <p:spPr>
          <a:xfrm>
            <a:off x="536082" y="1978432"/>
            <a:ext cx="8177713" cy="1046440"/>
          </a:xfrm>
          <a:prstGeom prst="rect">
            <a:avLst/>
          </a:prstGeom>
          <a:noFill/>
        </p:spPr>
        <p:txBody>
          <a:bodyPr wrap="square" rtlCol="0">
            <a:spAutoFit/>
          </a:bodyPr>
          <a:lstStyle/>
          <a:p>
            <a:pPr algn="ctr" defTabSz="514350" fontAlgn="base">
              <a:spcBef>
                <a:spcPct val="0"/>
              </a:spcBef>
              <a:spcAft>
                <a:spcPct val="0"/>
              </a:spcAft>
              <a:defRPr/>
            </a:pPr>
            <a:r>
              <a:rPr lang="en-US" sz="2000" dirty="0">
                <a:solidFill>
                  <a:prstClr val="white"/>
                </a:solidFill>
                <a:latin typeface="Chalkduster" panose="03050602040202020205" pitchFamily="66" charset="0"/>
                <a:cs typeface="Arial" charset="0"/>
              </a:rPr>
              <a:t>In a typical classroom, it’s likely that 3 students </a:t>
            </a:r>
            <a:br>
              <a:rPr lang="en-US" sz="2000" dirty="0">
                <a:solidFill>
                  <a:prstClr val="white"/>
                </a:solidFill>
                <a:latin typeface="Chalkduster" panose="03050602040202020205" pitchFamily="66" charset="0"/>
                <a:cs typeface="Arial" charset="0"/>
              </a:rPr>
            </a:br>
            <a:r>
              <a:rPr lang="en-US" sz="2000" dirty="0">
                <a:solidFill>
                  <a:prstClr val="white"/>
                </a:solidFill>
                <a:latin typeface="Chalkduster" panose="03050602040202020205" pitchFamily="66" charset="0"/>
                <a:cs typeface="Arial" charset="0"/>
              </a:rPr>
              <a:t>(1 boy and 2 girls) have attempted suicide last year</a:t>
            </a:r>
          </a:p>
          <a:p>
            <a:pPr algn="ctr" defTabSz="514350" fontAlgn="base">
              <a:spcBef>
                <a:spcPct val="0"/>
              </a:spcBef>
              <a:spcAft>
                <a:spcPct val="0"/>
              </a:spcAft>
              <a:defRPr/>
            </a:pPr>
            <a:endParaRPr lang="en-US" sz="1100" b="1" dirty="0">
              <a:solidFill>
                <a:prstClr val="white"/>
              </a:solidFill>
              <a:latin typeface="Chalkduster" panose="03050602040202020205" pitchFamily="66" charset="0"/>
              <a:cs typeface="Arial" charset="0"/>
            </a:endParaRPr>
          </a:p>
          <a:p>
            <a:pPr algn="ctr" defTabSz="514350" fontAlgn="base">
              <a:spcBef>
                <a:spcPct val="0"/>
              </a:spcBef>
              <a:spcAft>
                <a:spcPct val="0"/>
              </a:spcAft>
            </a:pPr>
            <a:endParaRPr lang="en-US" sz="1100" b="1" dirty="0">
              <a:solidFill>
                <a:prstClr val="white"/>
              </a:solidFill>
              <a:latin typeface="Chalkduster" panose="03050602040202020205" pitchFamily="66" charset="0"/>
              <a:cs typeface="Arial" charset="0"/>
            </a:endParaRPr>
          </a:p>
        </p:txBody>
      </p:sp>
      <p:sp>
        <p:nvSpPr>
          <p:cNvPr id="8" name="Rectangle 3">
            <a:extLst>
              <a:ext uri="{FF2B5EF4-FFF2-40B4-BE49-F238E27FC236}">
                <a16:creationId xmlns:a16="http://schemas.microsoft.com/office/drawing/2014/main" id="{27ED8F99-955D-57C6-C83A-EC386CC5B82A}"/>
              </a:ext>
            </a:extLst>
          </p:cNvPr>
          <p:cNvSpPr txBox="1">
            <a:spLocks noChangeArrowheads="1"/>
          </p:cNvSpPr>
          <p:nvPr/>
        </p:nvSpPr>
        <p:spPr>
          <a:xfrm>
            <a:off x="606903" y="2890262"/>
            <a:ext cx="3839975" cy="2891166"/>
          </a:xfrm>
          <a:prstGeom prst="rect">
            <a:avLst/>
          </a:prstGeom>
        </p:spPr>
        <p:txBody>
          <a:bodyPr vert="horz" lIns="91440" tIns="45720" rIns="91440" bIns="45720" rtlCol="0">
            <a:no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buFont typeface="Wingdings" pitchFamily="2" charset="2"/>
              <a:buNone/>
              <a:defRPr/>
            </a:pPr>
            <a:r>
              <a:rPr lang="en-US" sz="2000" b="1" dirty="0">
                <a:solidFill>
                  <a:schemeClr val="accent1">
                    <a:lumMod val="60000"/>
                    <a:lumOff val="40000"/>
                  </a:schemeClr>
                </a:solidFill>
              </a:rPr>
              <a:t>AVERAGE HIGH SCHOOLERS</a:t>
            </a:r>
            <a:endParaRPr lang="en-US" sz="2000" dirty="0">
              <a:solidFill>
                <a:schemeClr val="accent1">
                  <a:lumMod val="60000"/>
                  <a:lumOff val="40000"/>
                </a:schemeClr>
              </a:solidFill>
            </a:endParaRPr>
          </a:p>
          <a:p>
            <a:pPr>
              <a:buFont typeface="Wingdings" pitchFamily="2" charset="2"/>
              <a:buNone/>
              <a:defRPr/>
            </a:pPr>
            <a:r>
              <a:rPr lang="en-US" sz="1900" b="1" dirty="0">
                <a:solidFill>
                  <a:schemeClr val="bg1"/>
                </a:solidFill>
              </a:rPr>
              <a:t>18% seriously considered in the prior year</a:t>
            </a:r>
          </a:p>
          <a:p>
            <a:pPr>
              <a:buFont typeface="Arial" panose="020B0604020202020204" pitchFamily="34" charset="0"/>
              <a:buNone/>
              <a:defRPr/>
            </a:pPr>
            <a:r>
              <a:rPr lang="en-US" sz="1900" b="1" dirty="0">
                <a:solidFill>
                  <a:schemeClr val="bg1"/>
                </a:solidFill>
              </a:rPr>
              <a:t>8% of boys and </a:t>
            </a:r>
            <a:r>
              <a:rPr lang="en-US" sz="1900" b="1" u="sng" dirty="0">
                <a:solidFill>
                  <a:schemeClr val="bg1"/>
                </a:solidFill>
              </a:rPr>
              <a:t>12% of girls</a:t>
            </a:r>
            <a:r>
              <a:rPr lang="en-US" sz="1900" b="1" dirty="0">
                <a:solidFill>
                  <a:schemeClr val="bg1"/>
                </a:solidFill>
              </a:rPr>
              <a:t> attempted in the prior</a:t>
            </a:r>
            <a:r>
              <a:rPr lang="en-US" sz="1900" b="1" i="1" dirty="0">
                <a:solidFill>
                  <a:schemeClr val="bg1"/>
                </a:solidFill>
              </a:rPr>
              <a:t> </a:t>
            </a:r>
            <a:r>
              <a:rPr lang="en-US" sz="1900" b="1" i="1" kern="0" dirty="0">
                <a:solidFill>
                  <a:schemeClr val="bg1"/>
                </a:solidFill>
              </a:rPr>
              <a:t>year</a:t>
            </a:r>
          </a:p>
          <a:p>
            <a:pPr lvl="1">
              <a:defRPr/>
            </a:pPr>
            <a:r>
              <a:rPr lang="en-US" sz="1800" kern="0" dirty="0">
                <a:solidFill>
                  <a:schemeClr val="bg1"/>
                </a:solidFill>
              </a:rPr>
              <a:t>15% of Latinas – highest group</a:t>
            </a:r>
          </a:p>
          <a:p>
            <a:pPr>
              <a:buFont typeface="Wingdings" pitchFamily="2" charset="2"/>
              <a:buNone/>
              <a:defRPr/>
            </a:pPr>
            <a:endParaRPr lang="en-US" sz="2000" b="1" i="1" u="sng" dirty="0"/>
          </a:p>
          <a:p>
            <a:pPr>
              <a:buFont typeface="Wingdings" pitchFamily="2" charset="2"/>
              <a:buNone/>
              <a:defRPr/>
            </a:pPr>
            <a:endParaRPr lang="en-US" sz="2000" b="1" i="1" u="sng" dirty="0"/>
          </a:p>
        </p:txBody>
      </p:sp>
      <p:sp>
        <p:nvSpPr>
          <p:cNvPr id="9" name="TextBox 8">
            <a:extLst>
              <a:ext uri="{FF2B5EF4-FFF2-40B4-BE49-F238E27FC236}">
                <a16:creationId xmlns:a16="http://schemas.microsoft.com/office/drawing/2014/main" id="{D64BFC45-4549-BBE0-CFD8-4FC524C83798}"/>
              </a:ext>
            </a:extLst>
          </p:cNvPr>
          <p:cNvSpPr txBox="1"/>
          <p:nvPr/>
        </p:nvSpPr>
        <p:spPr>
          <a:xfrm>
            <a:off x="4787196" y="2842587"/>
            <a:ext cx="3839975" cy="21236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1" u="none" strike="noStrike" kern="1200" cap="none" spc="0" normalizeH="0" baseline="0" noProof="0" dirty="0">
                <a:ln>
                  <a:noFill/>
                </a:ln>
                <a:solidFill>
                  <a:srgbClr val="FF0000"/>
                </a:solidFill>
                <a:effectLst/>
                <a:uLnTx/>
                <a:uFillTx/>
                <a:latin typeface="Calibri" panose="020F0502020204030204"/>
                <a:ea typeface="+mn-ea"/>
                <a:cs typeface="+mn-cs"/>
              </a:rPr>
              <a:t>CDC: </a:t>
            </a:r>
            <a:r>
              <a:rPr kumimoji="0" lang="en-US" b="1" i="0" u="none" strike="noStrike" kern="1200" cap="none" spc="0" normalizeH="0" baseline="0" noProof="0" dirty="0">
                <a:ln>
                  <a:noFill/>
                </a:ln>
                <a:solidFill>
                  <a:srgbClr val="FF0000"/>
                </a:solidFill>
                <a:effectLst/>
                <a:uLnTx/>
                <a:uFillTx/>
                <a:latin typeface="Calibri" panose="020F0502020204030204"/>
                <a:ea typeface="+mn-ea"/>
                <a:cs typeface="+mn-cs"/>
              </a:rPr>
              <a:t>In 2020, Suicidal ideation </a:t>
            </a:r>
            <a:br>
              <a:rPr kumimoji="0" lang="en-US" b="1" i="0" u="none" strike="noStrike" kern="1200" cap="none" spc="0" normalizeH="0" baseline="0" noProof="0" dirty="0">
                <a:ln>
                  <a:noFill/>
                </a:ln>
                <a:solidFill>
                  <a:srgbClr val="FF0000"/>
                </a:solidFill>
                <a:effectLst/>
                <a:uLnTx/>
                <a:uFillTx/>
                <a:latin typeface="Calibri" panose="020F0502020204030204"/>
                <a:ea typeface="+mn-ea"/>
                <a:cs typeface="+mn-cs"/>
              </a:rPr>
            </a:br>
            <a:r>
              <a:rPr kumimoji="0" lang="en-US" b="1" i="0" u="none" strike="noStrike" kern="1200" cap="none" spc="0" normalizeH="0" baseline="0" noProof="0" dirty="0">
                <a:ln>
                  <a:noFill/>
                </a:ln>
                <a:solidFill>
                  <a:srgbClr val="FF0000"/>
                </a:solidFill>
                <a:effectLst/>
                <a:uLnTx/>
                <a:uFillTx/>
                <a:latin typeface="Calibri" panose="020F0502020204030204"/>
                <a:ea typeface="+mn-ea"/>
                <a:cs typeface="+mn-cs"/>
              </a:rPr>
              <a:t>in youth increased</a:t>
            </a:r>
            <a:endPar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Calibri" panose="020F0502020204030204"/>
                <a:ea typeface="+mn-ea"/>
                <a:cs typeface="+mn-cs"/>
              </a:rPr>
              <a:t>The proportion of </a:t>
            </a:r>
            <a:r>
              <a:rPr kumimoji="0" lang="en-US" sz="1600" b="1" i="0" u="none" strike="noStrike" kern="1200" cap="none" spc="0" normalizeH="0" baseline="0" noProof="0" dirty="0">
                <a:ln>
                  <a:noFill/>
                </a:ln>
                <a:solidFill>
                  <a:schemeClr val="bg1"/>
                </a:solidFill>
                <a:effectLst/>
                <a:uLnTx/>
                <a:uFillTx/>
                <a:latin typeface="Calibri" panose="020F0502020204030204"/>
                <a:ea typeface="+mn-ea"/>
                <a:cs typeface="+mn-cs"/>
              </a:rPr>
              <a:t>children's mental health</a:t>
            </a:r>
            <a:r>
              <a:rPr kumimoji="0" lang="en-US" sz="1600" b="0" i="0" u="none" strike="noStrike" kern="1200" cap="none" spc="0" normalizeH="0" baseline="0" noProof="0" dirty="0">
                <a:ln>
                  <a:noFill/>
                </a:ln>
                <a:solidFill>
                  <a:schemeClr val="bg1"/>
                </a:solidFill>
                <a:effectLst/>
                <a:uLnTx/>
                <a:uFillTx/>
                <a:latin typeface="Calibri" panose="020F0502020204030204"/>
                <a:ea typeface="+mn-ea"/>
                <a:cs typeface="+mn-cs"/>
              </a:rPr>
              <a:t>-related ED </a:t>
            </a:r>
            <a:r>
              <a:rPr kumimoji="0" lang="en-US" sz="1600" b="1" i="0" u="none" strike="noStrike" kern="1200" cap="none" spc="0" normalizeH="0" baseline="0" noProof="0" dirty="0">
                <a:ln>
                  <a:noFill/>
                </a:ln>
                <a:solidFill>
                  <a:schemeClr val="bg1"/>
                </a:solidFill>
                <a:effectLst/>
                <a:uLnTx/>
                <a:uFillTx/>
                <a:latin typeface="Calibri" panose="020F0502020204030204"/>
                <a:ea typeface="+mn-ea"/>
                <a:cs typeface="+mn-cs"/>
              </a:rPr>
              <a:t>visits increased 24% </a:t>
            </a:r>
            <a:r>
              <a:rPr kumimoji="0" lang="en-US" sz="1600" b="0" i="0" u="none" strike="noStrike" kern="1200" cap="none" spc="0" normalizeH="0" baseline="0" noProof="0" dirty="0">
                <a:ln>
                  <a:noFill/>
                </a:ln>
                <a:solidFill>
                  <a:schemeClr val="bg1"/>
                </a:solidFill>
                <a:effectLst/>
                <a:uLnTx/>
                <a:uFillTx/>
                <a:latin typeface="Calibri" panose="020F0502020204030204"/>
                <a:ea typeface="+mn-ea"/>
                <a:cs typeface="+mn-cs"/>
              </a:rPr>
              <a:t>compared to 2019 (ages 5-17). </a:t>
            </a:r>
            <a:r>
              <a:rPr kumimoji="0" lang="en-US" sz="1600" b="1" i="0" u="sng" strike="noStrike" kern="1200" cap="none" spc="0" normalizeH="0" baseline="0" noProof="0" dirty="0">
                <a:ln>
                  <a:noFill/>
                </a:ln>
                <a:solidFill>
                  <a:schemeClr val="bg1"/>
                </a:solidFill>
                <a:effectLst/>
                <a:uLnTx/>
                <a:uFillTx/>
                <a:latin typeface="Calibri" panose="020F0502020204030204"/>
                <a:ea typeface="+mn-ea"/>
                <a:cs typeface="+mn-cs"/>
              </a:rPr>
              <a:t>ED presentation of girls age 12-17 went up 50% (only 4% for boys).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panose="020F0502020204030204"/>
                <a:ea typeface="+mn-ea"/>
                <a:cs typeface="+mn-cs"/>
              </a:rPr>
              <a:t>Parents weren’t taking kids even with high fevers to the ER, but psych visits increased.</a:t>
            </a:r>
            <a:endParaRPr kumimoji="0" lang="en-US" sz="1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282A2AF-6354-F646-292B-F637405C22EC}"/>
              </a:ext>
            </a:extLst>
          </p:cNvPr>
          <p:cNvSpPr txBox="1"/>
          <p:nvPr/>
        </p:nvSpPr>
        <p:spPr>
          <a:xfrm>
            <a:off x="606903" y="4483107"/>
            <a:ext cx="4093669" cy="1200329"/>
          </a:xfrm>
          <a:prstGeom prst="rect">
            <a:avLst/>
          </a:prstGeom>
          <a:solidFill>
            <a:schemeClr val="accent6">
              <a:lumMod val="50000"/>
              <a:lumOff val="50000"/>
            </a:schemeClr>
          </a:solidFill>
        </p:spPr>
        <p:txBody>
          <a:bodyPr wrap="square" rtlCol="0">
            <a:spAutoFit/>
          </a:bodyPr>
          <a:lstStyle/>
          <a:p>
            <a:r>
              <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Meeting Parents Where They Are: </a:t>
            </a:r>
          </a:p>
          <a:p>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PTA meetings, school orientations, sports meetings, in the backpack folders that go home, school website, at the YMCA, after-school programs, school library, bathroom stalls, crossing guards, cafeteria workers, parent-to-parent, clubs.</a:t>
            </a:r>
          </a:p>
          <a:p>
            <a:endParaRPr lang="en-US" sz="1200" dirty="0">
              <a:solidFill>
                <a:schemeClr val="bg1"/>
              </a:solidFill>
            </a:endParaRPr>
          </a:p>
        </p:txBody>
      </p:sp>
      <p:grpSp>
        <p:nvGrpSpPr>
          <p:cNvPr id="23" name="Group 22">
            <a:extLst>
              <a:ext uri="{FF2B5EF4-FFF2-40B4-BE49-F238E27FC236}">
                <a16:creationId xmlns:a16="http://schemas.microsoft.com/office/drawing/2014/main" id="{7107C2AE-9774-9437-EE10-575B00E82EF5}"/>
              </a:ext>
            </a:extLst>
          </p:cNvPr>
          <p:cNvGrpSpPr/>
          <p:nvPr/>
        </p:nvGrpSpPr>
        <p:grpSpPr>
          <a:xfrm>
            <a:off x="5225497" y="4245417"/>
            <a:ext cx="3467165" cy="2401230"/>
            <a:chOff x="5225497" y="4245417"/>
            <a:chExt cx="3467165" cy="2401230"/>
          </a:xfrm>
        </p:grpSpPr>
        <p:grpSp>
          <p:nvGrpSpPr>
            <p:cNvPr id="7" name="Group 6">
              <a:extLst>
                <a:ext uri="{FF2B5EF4-FFF2-40B4-BE49-F238E27FC236}">
                  <a16:creationId xmlns:a16="http://schemas.microsoft.com/office/drawing/2014/main" id="{FE7E033B-639F-0D08-3182-BAFFE66C7DED}"/>
                </a:ext>
              </a:extLst>
            </p:cNvPr>
            <p:cNvGrpSpPr/>
            <p:nvPr/>
          </p:nvGrpSpPr>
          <p:grpSpPr>
            <a:xfrm>
              <a:off x="7161276" y="4245417"/>
              <a:ext cx="1531386" cy="2401230"/>
              <a:chOff x="4391428" y="654987"/>
              <a:chExt cx="4517736" cy="5752635"/>
            </a:xfrm>
          </p:grpSpPr>
          <p:pic>
            <p:nvPicPr>
              <p:cNvPr id="16" name="Picture 15">
                <a:extLst>
                  <a:ext uri="{FF2B5EF4-FFF2-40B4-BE49-F238E27FC236}">
                    <a16:creationId xmlns:a16="http://schemas.microsoft.com/office/drawing/2014/main" id="{C86B10B4-F7E8-2A1D-43A0-EFF75CE2D1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1428" y="654987"/>
                <a:ext cx="4517736" cy="57526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Rectangle 16">
                <a:extLst>
                  <a:ext uri="{FF2B5EF4-FFF2-40B4-BE49-F238E27FC236}">
                    <a16:creationId xmlns:a16="http://schemas.microsoft.com/office/drawing/2014/main" id="{C6FA5C13-80E1-1C2F-D649-CE712F58B1A1}"/>
                  </a:ext>
                </a:extLst>
              </p:cNvPr>
              <p:cNvSpPr/>
              <p:nvPr/>
            </p:nvSpPr>
            <p:spPr>
              <a:xfrm>
                <a:off x="4929051" y="3376746"/>
                <a:ext cx="3631475" cy="185058"/>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a:extLst>
                <a:ext uri="{FF2B5EF4-FFF2-40B4-BE49-F238E27FC236}">
                  <a16:creationId xmlns:a16="http://schemas.microsoft.com/office/drawing/2014/main" id="{243BC237-98FF-1D31-F0D3-87D78A2CDD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25497" y="4245417"/>
              <a:ext cx="1861663" cy="24012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28" name="Group 27">
            <a:extLst>
              <a:ext uri="{FF2B5EF4-FFF2-40B4-BE49-F238E27FC236}">
                <a16:creationId xmlns:a16="http://schemas.microsoft.com/office/drawing/2014/main" id="{43D7D518-C886-0523-A795-70F3055ED5DA}"/>
              </a:ext>
            </a:extLst>
          </p:cNvPr>
          <p:cNvGrpSpPr/>
          <p:nvPr/>
        </p:nvGrpSpPr>
        <p:grpSpPr>
          <a:xfrm>
            <a:off x="4638793" y="3781618"/>
            <a:ext cx="3145628" cy="2369253"/>
            <a:chOff x="2320095" y="4004430"/>
            <a:chExt cx="3145628" cy="2369253"/>
          </a:xfrm>
        </p:grpSpPr>
        <p:grpSp>
          <p:nvGrpSpPr>
            <p:cNvPr id="29" name="Group 28">
              <a:extLst>
                <a:ext uri="{FF2B5EF4-FFF2-40B4-BE49-F238E27FC236}">
                  <a16:creationId xmlns:a16="http://schemas.microsoft.com/office/drawing/2014/main" id="{5DA0F7E5-4794-6158-914E-F1BFE504D0ED}"/>
                </a:ext>
              </a:extLst>
            </p:cNvPr>
            <p:cNvGrpSpPr/>
            <p:nvPr/>
          </p:nvGrpSpPr>
          <p:grpSpPr>
            <a:xfrm>
              <a:off x="2320095" y="4004430"/>
              <a:ext cx="3145628" cy="2085899"/>
              <a:chOff x="2332127" y="4004430"/>
              <a:chExt cx="3145628" cy="2085899"/>
            </a:xfrm>
          </p:grpSpPr>
          <p:pic>
            <p:nvPicPr>
              <p:cNvPr id="31" name="Picture 2" descr="Teen dies after jumping off Fort Lauderdale High School balcony - CBS Miami">
                <a:extLst>
                  <a:ext uri="{FF2B5EF4-FFF2-40B4-BE49-F238E27FC236}">
                    <a16:creationId xmlns:a16="http://schemas.microsoft.com/office/drawing/2014/main" id="{66897786-64BE-FE93-47F5-3DDAE6B712F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32127" y="4004430"/>
                <a:ext cx="3140663" cy="164884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DD650C20-9373-C6A2-CAC5-2D725DD41F4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37092" y="5546234"/>
                <a:ext cx="3140663" cy="544095"/>
              </a:xfrm>
              <a:prstGeom prst="rect">
                <a:avLst/>
              </a:prstGeom>
            </p:spPr>
          </p:pic>
        </p:grpSp>
        <p:sp>
          <p:nvSpPr>
            <p:cNvPr id="30" name="TextBox 29">
              <a:extLst>
                <a:ext uri="{FF2B5EF4-FFF2-40B4-BE49-F238E27FC236}">
                  <a16:creationId xmlns:a16="http://schemas.microsoft.com/office/drawing/2014/main" id="{0D315FB1-590C-6FBA-C68A-9DEFBF2BF930}"/>
                </a:ext>
              </a:extLst>
            </p:cNvPr>
            <p:cNvSpPr txBox="1"/>
            <p:nvPr/>
          </p:nvSpPr>
          <p:spPr>
            <a:xfrm>
              <a:off x="2466478" y="6065906"/>
              <a:ext cx="2815389" cy="307777"/>
            </a:xfrm>
            <a:prstGeom prst="rect">
              <a:avLst/>
            </a:prstGeom>
            <a:solidFill>
              <a:schemeClr val="bg1"/>
            </a:solidFill>
          </p:spPr>
          <p:txBody>
            <a:bodyPr wrap="square">
              <a:spAutoFit/>
            </a:bodyPr>
            <a:lstStyle/>
            <a:p>
              <a:pPr algn="l"/>
              <a:r>
                <a:rPr lang="en-US" sz="1400" b="1" i="0" dirty="0">
                  <a:solidFill>
                    <a:srgbClr val="000000"/>
                  </a:solidFill>
                  <a:effectLst/>
                  <a:latin typeface="var(--hf,inherit)"/>
                </a:rPr>
                <a:t>JUMPING OFF SCHOOL BUILDINGS</a:t>
              </a:r>
            </a:p>
          </p:txBody>
        </p:sp>
      </p:grpSp>
      <p:grpSp>
        <p:nvGrpSpPr>
          <p:cNvPr id="36" name="Group 35">
            <a:extLst>
              <a:ext uri="{FF2B5EF4-FFF2-40B4-BE49-F238E27FC236}">
                <a16:creationId xmlns:a16="http://schemas.microsoft.com/office/drawing/2014/main" id="{59DC4903-32C4-8A0A-E7DB-E203C76D764F}"/>
              </a:ext>
            </a:extLst>
          </p:cNvPr>
          <p:cNvGrpSpPr/>
          <p:nvPr/>
        </p:nvGrpSpPr>
        <p:grpSpPr>
          <a:xfrm>
            <a:off x="3432097" y="4217435"/>
            <a:ext cx="1580564" cy="2054781"/>
            <a:chOff x="790843" y="315075"/>
            <a:chExt cx="1580564" cy="2054781"/>
          </a:xfrm>
        </p:grpSpPr>
        <p:pic>
          <p:nvPicPr>
            <p:cNvPr id="34" name="Picture 4" descr="High School Bathroom">
              <a:extLst>
                <a:ext uri="{FF2B5EF4-FFF2-40B4-BE49-F238E27FC236}">
                  <a16:creationId xmlns:a16="http://schemas.microsoft.com/office/drawing/2014/main" id="{430058D0-0A76-C328-6216-D03951450D0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90843" y="315075"/>
              <a:ext cx="1580564" cy="205478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id="{0B4372CA-3D84-2EE6-BF68-312DC501002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22125" y="1066538"/>
              <a:ext cx="289542" cy="374702"/>
            </a:xfrm>
            <a:prstGeom prst="rect">
              <a:avLst/>
            </a:prstGeom>
          </p:spPr>
        </p:pic>
      </p:grpSp>
      <p:pic>
        <p:nvPicPr>
          <p:cNvPr id="14" name="Picture 13">
            <a:extLst>
              <a:ext uri="{FF2B5EF4-FFF2-40B4-BE49-F238E27FC236}">
                <a16:creationId xmlns:a16="http://schemas.microsoft.com/office/drawing/2014/main" id="{D1C112B1-A604-FD80-C7DF-C147DC02AF3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28558" y="0"/>
            <a:ext cx="5288787" cy="6314969"/>
          </a:xfrm>
          <a:prstGeom prst="rect">
            <a:avLst/>
          </a:prstGeom>
        </p:spPr>
      </p:pic>
    </p:spTree>
    <p:extLst>
      <p:ext uri="{BB962C8B-B14F-4D97-AF65-F5344CB8AC3E}">
        <p14:creationId xmlns:p14="http://schemas.microsoft.com/office/powerpoint/2010/main" val="378593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1000"/>
                                        <p:tgtEl>
                                          <p:spTgt spid="36"/>
                                        </p:tgtEl>
                                      </p:cBhvr>
                                    </p:animEffect>
                                    <p:anim calcmode="lin" valueType="num">
                                      <p:cBhvr>
                                        <p:cTn id="27" dur="1000" fill="hold"/>
                                        <p:tgtEl>
                                          <p:spTgt spid="36"/>
                                        </p:tgtEl>
                                        <p:attrNameLst>
                                          <p:attrName>ppt_x</p:attrName>
                                        </p:attrNameLst>
                                      </p:cBhvr>
                                      <p:tavLst>
                                        <p:tav tm="0">
                                          <p:val>
                                            <p:strVal val="#ppt_x"/>
                                          </p:val>
                                        </p:tav>
                                        <p:tav tm="100000">
                                          <p:val>
                                            <p:strVal val="#ppt_x"/>
                                          </p:val>
                                        </p:tav>
                                      </p:tavLst>
                                    </p:anim>
                                    <p:anim calcmode="lin" valueType="num">
                                      <p:cBhvr>
                                        <p:cTn id="2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0A26715-1F06-1C0A-C15A-B1FCCFBE2387}"/>
              </a:ext>
            </a:extLst>
          </p:cNvPr>
          <p:cNvSpPr>
            <a:spLocks noGrp="1"/>
          </p:cNvSpPr>
          <p:nvPr>
            <p:ph type="sldNum" sz="quarter" idx="4"/>
          </p:nvPr>
        </p:nvSpPr>
        <p:spPr/>
        <p:txBody>
          <a:bodyPr/>
          <a:lstStyle/>
          <a:p>
            <a:fld id="{ACD12D91-5F71-FE4F-A594-B9667DC21877}" type="slidenum">
              <a:rPr lang="en-US" smtClean="0"/>
              <a:pPr/>
              <a:t>27</a:t>
            </a:fld>
            <a:endParaRPr lang="en-US" dirty="0"/>
          </a:p>
        </p:txBody>
      </p:sp>
      <p:sp>
        <p:nvSpPr>
          <p:cNvPr id="5" name="Title 1">
            <a:extLst>
              <a:ext uri="{FF2B5EF4-FFF2-40B4-BE49-F238E27FC236}">
                <a16:creationId xmlns:a16="http://schemas.microsoft.com/office/drawing/2014/main" id="{FD524D7A-0438-BCF4-DA83-6DF9D02D2858}"/>
              </a:ext>
            </a:extLst>
          </p:cNvPr>
          <p:cNvSpPr txBox="1">
            <a:spLocks/>
          </p:cNvSpPr>
          <p:nvPr/>
        </p:nvSpPr>
        <p:spPr>
          <a:xfrm>
            <a:off x="458062" y="2376446"/>
            <a:ext cx="5939282" cy="18462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pPr>
            <a:r>
              <a:rPr lang="en-US" sz="2000" b="1" dirty="0">
                <a:solidFill>
                  <a:srgbClr val="1E4E79">
                    <a:lumMod val="60000"/>
                    <a:lumOff val="40000"/>
                  </a:srgbClr>
                </a:solidFill>
                <a:latin typeface="Calibri" panose="020F0502020204030204"/>
              </a:rPr>
              <a:t>“Most people considering suicide </a:t>
            </a:r>
            <a:r>
              <a:rPr lang="en-US" sz="2000" b="1" i="1" dirty="0">
                <a:solidFill>
                  <a:srgbClr val="1E4E79">
                    <a:lumMod val="60000"/>
                    <a:lumOff val="40000"/>
                  </a:srgbClr>
                </a:solidFill>
                <a:latin typeface="Calibri" panose="020F0502020204030204"/>
              </a:rPr>
              <a:t>want someone to save them</a:t>
            </a:r>
            <a:r>
              <a:rPr lang="en-US" sz="2000" b="1" dirty="0">
                <a:solidFill>
                  <a:srgbClr val="1E4E79">
                    <a:lumMod val="60000"/>
                    <a:lumOff val="40000"/>
                  </a:srgbClr>
                </a:solidFill>
                <a:latin typeface="Calibri" panose="020F0502020204030204"/>
              </a:rPr>
              <a:t>. What we need is a culture in which no one is afraid to ask. </a:t>
            </a:r>
            <a:r>
              <a:rPr lang="en-US" sz="2000" dirty="0">
                <a:solidFill>
                  <a:prstClr val="black"/>
                </a:solidFill>
                <a:latin typeface="Calibri" panose="020F0502020204030204"/>
              </a:rPr>
              <a:t>What we needed were the questions people could use to help save us.</a:t>
            </a:r>
            <a:r>
              <a:rPr lang="en-US" sz="2000" dirty="0">
                <a:solidFill>
                  <a:srgbClr val="1D30BD"/>
                </a:solidFill>
                <a:latin typeface="Calibri" panose="020F0502020204030204"/>
              </a:rPr>
              <a:t> </a:t>
            </a:r>
            <a:r>
              <a:rPr lang="en-US" sz="2000" dirty="0">
                <a:solidFill>
                  <a:prstClr val="black"/>
                </a:solidFill>
                <a:latin typeface="Calibri" panose="020F0502020204030204"/>
              </a:rPr>
              <a:t>That’s why the pioneering change the C-SSRS is enabling is so essential to our humanity.” </a:t>
            </a:r>
            <a:r>
              <a:rPr lang="fr-FR" sz="2000" i="1" dirty="0">
                <a:solidFill>
                  <a:prstClr val="black"/>
                </a:solidFill>
                <a:latin typeface="Calibri" panose="020F0502020204030204"/>
              </a:rPr>
              <a:t>- Kevin Hines, Survivor </a:t>
            </a:r>
            <a:endParaRPr lang="en-US" sz="2000" dirty="0">
              <a:solidFill>
                <a:prstClr val="black"/>
              </a:solidFill>
              <a:latin typeface="Calibri" panose="020F0502020204030204"/>
            </a:endParaRPr>
          </a:p>
        </p:txBody>
      </p:sp>
      <p:sp>
        <p:nvSpPr>
          <p:cNvPr id="6" name="TextBox 2">
            <a:extLst>
              <a:ext uri="{FF2B5EF4-FFF2-40B4-BE49-F238E27FC236}">
                <a16:creationId xmlns:a16="http://schemas.microsoft.com/office/drawing/2014/main" id="{4016EAA9-3BAB-81E9-67AF-BE4C611D044F}"/>
              </a:ext>
            </a:extLst>
          </p:cNvPr>
          <p:cNvSpPr txBox="1">
            <a:spLocks noChangeArrowheads="1"/>
          </p:cNvSpPr>
          <p:nvPr/>
        </p:nvSpPr>
        <p:spPr bwMode="auto">
          <a:xfrm>
            <a:off x="194109" y="359502"/>
            <a:ext cx="8755781" cy="2369880"/>
          </a:xfrm>
          <a:prstGeom prst="rect">
            <a:avLst/>
          </a:prstGeom>
          <a:noFill/>
          <a:ln w="9525">
            <a:noFill/>
            <a:miter lim="800000"/>
            <a:headEnd/>
            <a:tailEnd/>
          </a:ln>
        </p:spPr>
        <p:txBody>
          <a:bodyPr wrap="square">
            <a:spAutoFit/>
          </a:bodyPr>
          <a:lstStyle/>
          <a:p>
            <a:pPr algn="ctr"/>
            <a:r>
              <a:rPr lang="en-US" sz="3200" b="1" dirty="0">
                <a:solidFill>
                  <a:srgbClr val="5B9BD5">
                    <a:lumMod val="50000"/>
                  </a:srgbClr>
                </a:solidFill>
                <a:latin typeface="Calibri" panose="020F0502020204030204"/>
                <a:cs typeface="+mn-cs"/>
              </a:rPr>
              <a:t>Detection/Intervention Effective Up Until the Last Moment </a:t>
            </a:r>
            <a:r>
              <a:rPr lang="en-US" sz="2800" b="1" dirty="0">
                <a:solidFill>
                  <a:srgbClr val="5B9BD5">
                    <a:lumMod val="50000"/>
                  </a:srgbClr>
                </a:solidFill>
                <a:latin typeface="Calibri" panose="020F0502020204030204"/>
                <a:cs typeface="+mn-cs"/>
              </a:rPr>
              <a:t>Kevin Hines Survived Jumping Off the Golden Gate Bridge: If Just One Person Had Asked</a:t>
            </a:r>
            <a:r>
              <a:rPr lang="en-US" sz="3200" b="1" dirty="0">
                <a:solidFill>
                  <a:srgbClr val="5B9BD5">
                    <a:lumMod val="50000"/>
                  </a:srgbClr>
                </a:solidFill>
                <a:latin typeface="Calibri" panose="020F0502020204030204"/>
                <a:cs typeface="+mn-cs"/>
              </a:rPr>
              <a:t>...</a:t>
            </a:r>
            <a:r>
              <a:rPr lang="en-US" sz="3200" b="1" i="1" dirty="0">
                <a:solidFill>
                  <a:srgbClr val="5B9BD5">
                    <a:lumMod val="75000"/>
                  </a:srgbClr>
                </a:solidFill>
                <a:latin typeface="Calibri" panose="020F0502020204030204"/>
                <a:cs typeface="+mn-cs"/>
              </a:rPr>
              <a:t> </a:t>
            </a:r>
          </a:p>
          <a:p>
            <a:pPr algn="ctr"/>
            <a:r>
              <a:rPr lang="en-US" sz="2400" b="1" i="1" dirty="0">
                <a:solidFill>
                  <a:srgbClr val="5B9BD5">
                    <a:lumMod val="75000"/>
                  </a:srgbClr>
                </a:solidFill>
                <a:latin typeface="Calibri" panose="020F0502020204030204"/>
                <a:cs typeface="+mn-cs"/>
              </a:rPr>
              <a:t>All Survivors Wanted to Be Saved</a:t>
            </a:r>
            <a:endParaRPr lang="en-US" sz="2800" b="1" i="1" dirty="0">
              <a:solidFill>
                <a:srgbClr val="5B9BD5">
                  <a:lumMod val="75000"/>
                </a:srgbClr>
              </a:solidFill>
              <a:latin typeface="Calibri" panose="020F0502020204030204"/>
              <a:cs typeface="+mn-cs"/>
            </a:endParaRPr>
          </a:p>
          <a:p>
            <a:pPr algn="ctr" defTabSz="457200" fontAlgn="auto">
              <a:spcBef>
                <a:spcPts val="0"/>
              </a:spcBef>
              <a:spcAft>
                <a:spcPts val="0"/>
              </a:spcAft>
            </a:pPr>
            <a:endParaRPr lang="en-US" sz="2400" b="1" i="1" dirty="0">
              <a:solidFill>
                <a:srgbClr val="5B9BD5">
                  <a:lumMod val="75000"/>
                </a:srgbClr>
              </a:solidFill>
              <a:latin typeface="Calibri" panose="020F0502020204030204"/>
              <a:cs typeface="+mn-cs"/>
            </a:endParaRPr>
          </a:p>
        </p:txBody>
      </p:sp>
      <p:pic>
        <p:nvPicPr>
          <p:cNvPr id="7" name="Picture 6">
            <a:extLst>
              <a:ext uri="{FF2B5EF4-FFF2-40B4-BE49-F238E27FC236}">
                <a16:creationId xmlns:a16="http://schemas.microsoft.com/office/drawing/2014/main" id="{881F674D-D8E4-6D10-2001-D4ED8059ED2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72804" y="2467881"/>
            <a:ext cx="1552744" cy="1598018"/>
          </a:xfrm>
          <a:prstGeom prst="rect">
            <a:avLst/>
          </a:prstGeom>
        </p:spPr>
      </p:pic>
      <p:pic>
        <p:nvPicPr>
          <p:cNvPr id="8" name="Picture 2" descr="Golden Gate Bridge - Length, Facts &amp; Height - HISTORY">
            <a:extLst>
              <a:ext uri="{FF2B5EF4-FFF2-40B4-BE49-F238E27FC236}">
                <a16:creationId xmlns:a16="http://schemas.microsoft.com/office/drawing/2014/main" id="{6C7A6322-0BE4-2D94-E445-43EFEDF7EC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6148" y="4331308"/>
            <a:ext cx="3102852" cy="17466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7BA86EC-98C2-CCC2-A7B1-A07525EEFE45}"/>
              </a:ext>
            </a:extLst>
          </p:cNvPr>
          <p:cNvSpPr txBox="1"/>
          <p:nvPr/>
        </p:nvSpPr>
        <p:spPr>
          <a:xfrm>
            <a:off x="1078173" y="4763195"/>
            <a:ext cx="4107975" cy="954107"/>
          </a:xfrm>
          <a:prstGeom prst="rect">
            <a:avLst/>
          </a:prstGeom>
          <a:noFill/>
        </p:spPr>
        <p:txBody>
          <a:bodyPr wrap="square">
            <a:spAutoFit/>
          </a:bodyPr>
          <a:lstStyle/>
          <a:p>
            <a:pPr algn="ctr" defTabSz="457200" fontAlgn="auto">
              <a:spcBef>
                <a:spcPts val="0"/>
              </a:spcBef>
              <a:spcAft>
                <a:spcPts val="0"/>
              </a:spcAft>
            </a:pPr>
            <a:r>
              <a:rPr lang="en-US" sz="2800" b="1" dirty="0">
                <a:solidFill>
                  <a:srgbClr val="5B9BD5">
                    <a:lumMod val="50000"/>
                  </a:srgbClr>
                </a:solidFill>
                <a:latin typeface="Calibri" panose="020F0502020204030204"/>
                <a:cs typeface="+mn-cs"/>
              </a:rPr>
              <a:t>People Want to Be Saved &amp; Need to be Asked</a:t>
            </a:r>
          </a:p>
        </p:txBody>
      </p:sp>
      <p:sp>
        <p:nvSpPr>
          <p:cNvPr id="10" name="TextBox 9">
            <a:extLst>
              <a:ext uri="{FF2B5EF4-FFF2-40B4-BE49-F238E27FC236}">
                <a16:creationId xmlns:a16="http://schemas.microsoft.com/office/drawing/2014/main" id="{EE040727-9A83-46EE-AD03-20ED4BD9B5BE}"/>
              </a:ext>
            </a:extLst>
          </p:cNvPr>
          <p:cNvSpPr txBox="1"/>
          <p:nvPr/>
        </p:nvSpPr>
        <p:spPr>
          <a:xfrm>
            <a:off x="517616" y="4727416"/>
            <a:ext cx="4769199" cy="892552"/>
          </a:xfrm>
          <a:prstGeom prst="rect">
            <a:avLst/>
          </a:prstGeom>
          <a:solidFill>
            <a:schemeClr val="accent6">
              <a:lumMod val="90000"/>
              <a:lumOff val="10000"/>
            </a:schemeClr>
          </a:solid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Calibri" panose="020F0502020204030204"/>
                <a:ea typeface="+mn-ea"/>
                <a:cs typeface="+mn-cs"/>
              </a:rPr>
              <a:t>“I was a victim of sex trafficking and tried to take my life and believe if we had had the Columbia I wouldn’t have.”</a:t>
            </a:r>
          </a:p>
          <a:p>
            <a:pPr marL="0" marR="0" lvl="0" indent="0" defTabSz="457200" rtl="0" eaLnBrk="1" fontAlgn="auto" latinLnBrk="0" hangingPunct="1">
              <a:lnSpc>
                <a:spcPct val="100000"/>
              </a:lnSpc>
              <a:spcBef>
                <a:spcPts val="0"/>
              </a:spcBef>
              <a:spcAft>
                <a:spcPts val="0"/>
              </a:spcAft>
              <a:buClrTx/>
              <a:buSzTx/>
              <a:buFontTx/>
              <a:buNone/>
              <a:tabLst/>
              <a:defRPr/>
            </a:pPr>
            <a:r>
              <a:rPr lang="en-US" sz="1200" kern="0" dirty="0">
                <a:solidFill>
                  <a:schemeClr val="bg1"/>
                </a:solidFill>
                <a:latin typeface="Calibri" panose="020F0502020204030204"/>
              </a:rPr>
              <a:t>	</a:t>
            </a:r>
            <a:r>
              <a:rPr lang="en-US" sz="1200" i="1" kern="0" dirty="0">
                <a:solidFill>
                  <a:schemeClr val="bg1"/>
                </a:solidFill>
                <a:latin typeface="Calibri" panose="020F0502020204030204"/>
              </a:rPr>
              <a:t>- Director of an agency that cares and advocates for victims of sex 	trafficking and exploitation.</a:t>
            </a:r>
            <a:endParaRPr kumimoji="0" lang="en-US" sz="1200" i="1" u="none" strike="noStrike" kern="0" cap="none" spc="0" normalizeH="0" baseline="0" noProof="0" dirty="0">
              <a:ln>
                <a:noFill/>
              </a:ln>
              <a:solidFill>
                <a:schemeClr val="bg1"/>
              </a:solidFill>
              <a:effectLst/>
              <a:uLnTx/>
              <a:uFillTx/>
              <a:latin typeface="Calibri" panose="020F0502020204030204"/>
            </a:endParaRPr>
          </a:p>
        </p:txBody>
      </p:sp>
      <p:sp>
        <p:nvSpPr>
          <p:cNvPr id="2" name="TextBox 1">
            <a:extLst>
              <a:ext uri="{FF2B5EF4-FFF2-40B4-BE49-F238E27FC236}">
                <a16:creationId xmlns:a16="http://schemas.microsoft.com/office/drawing/2014/main" id="{DBCAE1E7-C87B-5B98-5C47-49DA18203635}"/>
              </a:ext>
            </a:extLst>
          </p:cNvPr>
          <p:cNvSpPr txBox="1"/>
          <p:nvPr/>
        </p:nvSpPr>
        <p:spPr>
          <a:xfrm>
            <a:off x="2494767" y="5965831"/>
            <a:ext cx="6378944" cy="584775"/>
          </a:xfrm>
          <a:prstGeom prst="rect">
            <a:avLst/>
          </a:prstGeom>
          <a:solidFill>
            <a:srgbClr val="0070C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latin typeface="Calibri" panose="020F0502020204030204"/>
              </a:rPr>
              <a:t>93% of people who are intervened with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latin typeface="Calibri" panose="020F0502020204030204"/>
              </a:rPr>
              <a:t>will never go on to do it again.</a:t>
            </a:r>
            <a:endParaRPr kumimoji="0" lang="en-US" sz="1600" i="1" u="none" strike="noStrike" kern="0" cap="none" spc="0" normalizeH="0" baseline="0" noProof="0" dirty="0">
              <a:ln>
                <a:noFill/>
              </a:ln>
              <a:solidFill>
                <a:schemeClr val="bg1"/>
              </a:solidFill>
              <a:effectLst/>
              <a:uLnTx/>
              <a:uFillTx/>
              <a:latin typeface="Calibri" panose="020F0502020204030204"/>
            </a:endParaRPr>
          </a:p>
        </p:txBody>
      </p:sp>
      <p:sp>
        <p:nvSpPr>
          <p:cNvPr id="3" name="TextBox 2">
            <a:extLst>
              <a:ext uri="{FF2B5EF4-FFF2-40B4-BE49-F238E27FC236}">
                <a16:creationId xmlns:a16="http://schemas.microsoft.com/office/drawing/2014/main" id="{2F265786-610E-930C-9411-2B748A048D98}"/>
              </a:ext>
            </a:extLst>
          </p:cNvPr>
          <p:cNvSpPr txBox="1"/>
          <p:nvPr/>
        </p:nvSpPr>
        <p:spPr>
          <a:xfrm>
            <a:off x="517616" y="5729996"/>
            <a:ext cx="3145044" cy="584775"/>
          </a:xfrm>
          <a:prstGeom prst="rect">
            <a:avLst/>
          </a:prstGeom>
          <a:solidFill>
            <a:schemeClr val="accent4"/>
          </a:solidFill>
        </p:spPr>
        <p:txBody>
          <a:bodyPr wrap="square">
            <a:spAutoFit/>
          </a:bodyPr>
          <a:lstStyle/>
          <a:p>
            <a:r>
              <a:rPr lang="en-US" sz="1600" b="1" dirty="0">
                <a:solidFill>
                  <a:schemeClr val="accent1">
                    <a:lumMod val="50000"/>
                  </a:schemeClr>
                </a:solidFill>
                <a:effectLst/>
                <a:ea typeface="ＭＳ Ｐゴシック" pitchFamily="-48" charset="-128"/>
              </a:rPr>
              <a:t>Suicide Can Be Prevented </a:t>
            </a:r>
            <a:r>
              <a:rPr lang="en-US" sz="1600" b="1" dirty="0">
                <a:solidFill>
                  <a:schemeClr val="accent1">
                    <a:lumMod val="50000"/>
                  </a:schemeClr>
                </a:solidFill>
                <a:ea typeface="ＭＳ Ｐゴシック" pitchFamily="-48" charset="-128"/>
              </a:rPr>
              <a:t>Even Up to the Last Moment</a:t>
            </a:r>
          </a:p>
        </p:txBody>
      </p:sp>
    </p:spTree>
    <p:extLst>
      <p:ext uri="{BB962C8B-B14F-4D97-AF65-F5344CB8AC3E}">
        <p14:creationId xmlns:p14="http://schemas.microsoft.com/office/powerpoint/2010/main" val="348896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A5A8B9-D454-0C84-6556-E74E69B5682C}"/>
              </a:ext>
            </a:extLst>
          </p:cNvPr>
          <p:cNvSpPr>
            <a:spLocks noGrp="1"/>
          </p:cNvSpPr>
          <p:nvPr>
            <p:ph type="sldNum" sz="quarter" idx="4"/>
          </p:nvPr>
        </p:nvSpPr>
        <p:spPr>
          <a:xfrm>
            <a:off x="6462824" y="6473314"/>
            <a:ext cx="2057400" cy="365125"/>
          </a:xfrm>
        </p:spPr>
        <p:txBody>
          <a:bodyPr/>
          <a:lstStyle/>
          <a:p>
            <a:fld id="{ACD12D91-5F71-FE4F-A594-B9667DC21877}" type="slidenum">
              <a:rPr lang="en-US" smtClean="0"/>
              <a:pPr/>
              <a:t>28</a:t>
            </a:fld>
            <a:endParaRPr lang="en-US" dirty="0"/>
          </a:p>
        </p:txBody>
      </p:sp>
      <p:grpSp>
        <p:nvGrpSpPr>
          <p:cNvPr id="6" name="Group 5">
            <a:extLst>
              <a:ext uri="{FF2B5EF4-FFF2-40B4-BE49-F238E27FC236}">
                <a16:creationId xmlns:a16="http://schemas.microsoft.com/office/drawing/2014/main" id="{F9E96914-4136-D13E-149D-F743B3A44E3C}"/>
              </a:ext>
            </a:extLst>
          </p:cNvPr>
          <p:cNvGrpSpPr/>
          <p:nvPr/>
        </p:nvGrpSpPr>
        <p:grpSpPr>
          <a:xfrm>
            <a:off x="1924050" y="3873958"/>
            <a:ext cx="1688637" cy="1688637"/>
            <a:chOff x="4387174" y="5207955"/>
            <a:chExt cx="1575883" cy="1575883"/>
          </a:xfrm>
        </p:grpSpPr>
        <p:pic>
          <p:nvPicPr>
            <p:cNvPr id="7" name="Picture 6">
              <a:extLst>
                <a:ext uri="{FF2B5EF4-FFF2-40B4-BE49-F238E27FC236}">
                  <a16:creationId xmlns:a16="http://schemas.microsoft.com/office/drawing/2014/main" id="{97EED56A-442F-1BC4-80D1-BECAA64D51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7174" y="5207955"/>
              <a:ext cx="1575883" cy="1575883"/>
            </a:xfrm>
            <a:prstGeom prst="rect">
              <a:avLst/>
            </a:prstGeom>
          </p:spPr>
        </p:pic>
        <p:pic>
          <p:nvPicPr>
            <p:cNvPr id="8" name="Picture 7">
              <a:extLst>
                <a:ext uri="{FF2B5EF4-FFF2-40B4-BE49-F238E27FC236}">
                  <a16:creationId xmlns:a16="http://schemas.microsoft.com/office/drawing/2014/main" id="{6DBF136B-C07F-FA6F-0053-70E76EB40F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8926" y="6047045"/>
              <a:ext cx="574102" cy="513821"/>
            </a:xfrm>
            <a:prstGeom prst="rect">
              <a:avLst/>
            </a:prstGeom>
          </p:spPr>
        </p:pic>
      </p:grpSp>
      <p:sp>
        <p:nvSpPr>
          <p:cNvPr id="9" name="Content Placeholder 4">
            <a:extLst>
              <a:ext uri="{FF2B5EF4-FFF2-40B4-BE49-F238E27FC236}">
                <a16:creationId xmlns:a16="http://schemas.microsoft.com/office/drawing/2014/main" id="{3E8DB13C-DB87-E015-66B1-8CEF7148D305}"/>
              </a:ext>
            </a:extLst>
          </p:cNvPr>
          <p:cNvSpPr txBox="1">
            <a:spLocks/>
          </p:cNvSpPr>
          <p:nvPr/>
        </p:nvSpPr>
        <p:spPr>
          <a:xfrm>
            <a:off x="199520" y="2268740"/>
            <a:ext cx="2786056" cy="2259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1200"/>
              </a:spcAft>
            </a:pPr>
            <a:r>
              <a:rPr lang="en-US" b="1" dirty="0">
                <a:solidFill>
                  <a:prstClr val="black"/>
                </a:solidFill>
                <a:latin typeface="Calibri" panose="020F0502020204030204"/>
              </a:rPr>
              <a:t>Transit Workers</a:t>
            </a:r>
          </a:p>
          <a:p>
            <a:pPr fontAlgn="auto">
              <a:lnSpc>
                <a:spcPct val="100000"/>
              </a:lnSpc>
              <a:spcBef>
                <a:spcPts val="0"/>
              </a:spcBef>
              <a:spcAft>
                <a:spcPts val="1200"/>
              </a:spcAft>
            </a:pPr>
            <a:r>
              <a:rPr lang="en-US" b="1" dirty="0">
                <a:solidFill>
                  <a:prstClr val="black"/>
                </a:solidFill>
                <a:latin typeface="Calibri" panose="020F0502020204030204"/>
              </a:rPr>
              <a:t>Pharmacies</a:t>
            </a:r>
          </a:p>
          <a:p>
            <a:pPr fontAlgn="auto">
              <a:lnSpc>
                <a:spcPct val="100000"/>
              </a:lnSpc>
              <a:spcBef>
                <a:spcPts val="0"/>
              </a:spcBef>
              <a:spcAft>
                <a:spcPts val="1200"/>
              </a:spcAft>
            </a:pPr>
            <a:r>
              <a:rPr lang="en-US" b="1" dirty="0">
                <a:solidFill>
                  <a:prstClr val="black"/>
                </a:solidFill>
                <a:latin typeface="Calibri" panose="020F0502020204030204"/>
              </a:rPr>
              <a:t>Gun shops</a:t>
            </a:r>
          </a:p>
          <a:p>
            <a:pPr fontAlgn="auto">
              <a:lnSpc>
                <a:spcPts val="3000"/>
              </a:lnSpc>
              <a:spcBef>
                <a:spcPts val="0"/>
              </a:spcBef>
              <a:spcAft>
                <a:spcPts val="1200"/>
              </a:spcAft>
            </a:pPr>
            <a:r>
              <a:rPr lang="en-US" b="1" dirty="0">
                <a:solidFill>
                  <a:prstClr val="black"/>
                </a:solidFill>
                <a:latin typeface="Calibri" panose="020F0502020204030204"/>
              </a:rPr>
              <a:t>Pesticide Suppliers</a:t>
            </a:r>
          </a:p>
          <a:p>
            <a:pPr fontAlgn="auto">
              <a:lnSpc>
                <a:spcPts val="3000"/>
              </a:lnSpc>
              <a:spcBef>
                <a:spcPts val="0"/>
              </a:spcBef>
              <a:spcAft>
                <a:spcPts val="1200"/>
              </a:spcAft>
            </a:pPr>
            <a:r>
              <a:rPr lang="en-US" b="1" dirty="0">
                <a:solidFill>
                  <a:prstClr val="black"/>
                </a:solidFill>
                <a:latin typeface="Calibri" panose="020F0502020204030204"/>
              </a:rPr>
              <a:t>Parks</a:t>
            </a:r>
          </a:p>
          <a:p>
            <a:pPr fontAlgn="auto">
              <a:lnSpc>
                <a:spcPts val="3000"/>
              </a:lnSpc>
              <a:spcBef>
                <a:spcPts val="0"/>
              </a:spcBef>
              <a:spcAft>
                <a:spcPts val="1200"/>
              </a:spcAft>
            </a:pPr>
            <a:r>
              <a:rPr lang="en-US" b="1" dirty="0">
                <a:solidFill>
                  <a:prstClr val="black"/>
                </a:solidFill>
                <a:latin typeface="Calibri" panose="020F0502020204030204"/>
              </a:rPr>
              <a:t>Bathrooms</a:t>
            </a:r>
          </a:p>
        </p:txBody>
      </p:sp>
      <p:pic>
        <p:nvPicPr>
          <p:cNvPr id="10" name="Picture 9">
            <a:extLst>
              <a:ext uri="{FF2B5EF4-FFF2-40B4-BE49-F238E27FC236}">
                <a16:creationId xmlns:a16="http://schemas.microsoft.com/office/drawing/2014/main" id="{5132EE63-B430-F255-9432-6D27E33019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94172" y="4030979"/>
            <a:ext cx="2473271" cy="1648848"/>
          </a:xfrm>
          <a:prstGeom prst="rect">
            <a:avLst/>
          </a:prstGeom>
        </p:spPr>
      </p:pic>
      <p:pic>
        <p:nvPicPr>
          <p:cNvPr id="11" name="Picture 10">
            <a:extLst>
              <a:ext uri="{FF2B5EF4-FFF2-40B4-BE49-F238E27FC236}">
                <a16:creationId xmlns:a16="http://schemas.microsoft.com/office/drawing/2014/main" id="{FEBA3D13-5AEC-608A-9BC1-645796A6376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67437" y="2133600"/>
            <a:ext cx="2421031" cy="1609985"/>
          </a:xfrm>
          <a:prstGeom prst="rect">
            <a:avLst/>
          </a:prstGeom>
        </p:spPr>
      </p:pic>
      <p:pic>
        <p:nvPicPr>
          <p:cNvPr id="12" name="Picture 2" descr="pharmacist">
            <a:extLst>
              <a:ext uri="{FF2B5EF4-FFF2-40B4-BE49-F238E27FC236}">
                <a16:creationId xmlns:a16="http://schemas.microsoft.com/office/drawing/2014/main" id="{939CF869-EB04-8E39-F9E7-572E8AE72D26}"/>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991643" y="2204180"/>
            <a:ext cx="1688637" cy="1480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3" name="Picture 12">
            <a:extLst>
              <a:ext uri="{FF2B5EF4-FFF2-40B4-BE49-F238E27FC236}">
                <a16:creationId xmlns:a16="http://schemas.microsoft.com/office/drawing/2014/main" id="{6CDA1E9F-45EB-F5E8-ED25-87508CB12FD4}"/>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2990850" y="5003269"/>
            <a:ext cx="491090" cy="635529"/>
          </a:xfrm>
          <a:prstGeom prst="rect">
            <a:avLst/>
          </a:prstGeom>
          <a:ln w="6350">
            <a:solidFill>
              <a:schemeClr val="accent2"/>
            </a:solidFill>
          </a:ln>
        </p:spPr>
      </p:pic>
      <p:sp>
        <p:nvSpPr>
          <p:cNvPr id="15" name="TextBox 2">
            <a:extLst>
              <a:ext uri="{FF2B5EF4-FFF2-40B4-BE49-F238E27FC236}">
                <a16:creationId xmlns:a16="http://schemas.microsoft.com/office/drawing/2014/main" id="{5063A037-9D09-E657-05D2-F42F9294F803}"/>
              </a:ext>
            </a:extLst>
          </p:cNvPr>
          <p:cNvSpPr txBox="1">
            <a:spLocks noChangeArrowheads="1"/>
          </p:cNvSpPr>
          <p:nvPr/>
        </p:nvSpPr>
        <p:spPr bwMode="auto">
          <a:xfrm>
            <a:off x="199521" y="618851"/>
            <a:ext cx="8773030" cy="1200326"/>
          </a:xfrm>
          <a:prstGeom prst="rect">
            <a:avLst/>
          </a:prstGeom>
          <a:noFill/>
          <a:ln w="9525">
            <a:noFill/>
            <a:miter lim="800000"/>
            <a:headEnd/>
            <a:tailEnd/>
          </a:ln>
        </p:spPr>
        <p:txBody>
          <a:bodyPr wrap="square">
            <a:spAutoFit/>
          </a:bodyPr>
          <a:lstStyle/>
          <a:p>
            <a:pPr algn="ctr" defTabSz="457200" fontAlgn="auto">
              <a:spcBef>
                <a:spcPts val="0"/>
              </a:spcBef>
              <a:spcAft>
                <a:spcPts val="0"/>
              </a:spcAft>
            </a:pPr>
            <a:r>
              <a:rPr lang="en-US" sz="3600" b="1" dirty="0">
                <a:solidFill>
                  <a:srgbClr val="5B9BD5">
                    <a:lumMod val="50000"/>
                  </a:srgbClr>
                </a:solidFill>
                <a:latin typeface="Calibri" panose="020F0502020204030204"/>
                <a:cs typeface="+mn-cs"/>
              </a:rPr>
              <a:t>	Everywhere People Acquire Means: </a:t>
            </a:r>
          </a:p>
          <a:p>
            <a:pPr algn="ctr" defTabSz="457200" fontAlgn="auto">
              <a:spcBef>
                <a:spcPts val="0"/>
              </a:spcBef>
              <a:spcAft>
                <a:spcPts val="0"/>
              </a:spcAft>
            </a:pPr>
            <a:r>
              <a:rPr lang="en-US" sz="3600" b="1" dirty="0">
                <a:solidFill>
                  <a:srgbClr val="5B9BD5">
                    <a:lumMod val="50000"/>
                  </a:srgbClr>
                </a:solidFill>
                <a:latin typeface="Calibri" panose="020F0502020204030204"/>
                <a:cs typeface="+mn-cs"/>
              </a:rPr>
              <a:t>A Life Can Be Saved Up Until the Last Minute</a:t>
            </a:r>
          </a:p>
        </p:txBody>
      </p:sp>
      <p:grpSp>
        <p:nvGrpSpPr>
          <p:cNvPr id="2" name="Group 1">
            <a:extLst>
              <a:ext uri="{FF2B5EF4-FFF2-40B4-BE49-F238E27FC236}">
                <a16:creationId xmlns:a16="http://schemas.microsoft.com/office/drawing/2014/main" id="{4BCFF5A8-493C-5D7B-C5B3-463AB4E7AF52}"/>
              </a:ext>
            </a:extLst>
          </p:cNvPr>
          <p:cNvGrpSpPr/>
          <p:nvPr/>
        </p:nvGrpSpPr>
        <p:grpSpPr>
          <a:xfrm>
            <a:off x="6431766" y="3998261"/>
            <a:ext cx="2495552" cy="1660676"/>
            <a:chOff x="988828" y="3112365"/>
            <a:chExt cx="3958499" cy="2634201"/>
          </a:xfrm>
        </p:grpSpPr>
        <p:pic>
          <p:nvPicPr>
            <p:cNvPr id="3" name="Picture 2" descr="South Kaibab Trail | Ooh Aah Point | Grand Canyon - Utah's Adventure Family">
              <a:extLst>
                <a:ext uri="{FF2B5EF4-FFF2-40B4-BE49-F238E27FC236}">
                  <a16:creationId xmlns:a16="http://schemas.microsoft.com/office/drawing/2014/main" id="{9D368B94-2FDF-F48B-3E96-233DFC4CEE66}"/>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88828" y="3112365"/>
              <a:ext cx="3958499" cy="26342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A47ADB8-9CEE-E793-F344-831B3D7A9C65}"/>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2739802" y="5214314"/>
              <a:ext cx="334604" cy="43301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16" name="Group 15">
            <a:extLst>
              <a:ext uri="{FF2B5EF4-FFF2-40B4-BE49-F238E27FC236}">
                <a16:creationId xmlns:a16="http://schemas.microsoft.com/office/drawing/2014/main" id="{3AE398F4-0162-3162-2692-1995E00FA93E}"/>
              </a:ext>
            </a:extLst>
          </p:cNvPr>
          <p:cNvGrpSpPr/>
          <p:nvPr/>
        </p:nvGrpSpPr>
        <p:grpSpPr>
          <a:xfrm>
            <a:off x="5510477" y="3970214"/>
            <a:ext cx="3529680" cy="1764840"/>
            <a:chOff x="68178" y="4267200"/>
            <a:chExt cx="4810752" cy="2405376"/>
          </a:xfrm>
        </p:grpSpPr>
        <p:pic>
          <p:nvPicPr>
            <p:cNvPr id="17" name="Picture 16">
              <a:extLst>
                <a:ext uri="{FF2B5EF4-FFF2-40B4-BE49-F238E27FC236}">
                  <a16:creationId xmlns:a16="http://schemas.microsoft.com/office/drawing/2014/main" id="{0F2F7B9C-6E95-D361-8B36-DCD86B79499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8178" y="4267200"/>
              <a:ext cx="4810752" cy="2405376"/>
            </a:xfrm>
            <a:prstGeom prst="rect">
              <a:avLst/>
            </a:prstGeom>
          </p:spPr>
        </p:pic>
        <p:pic>
          <p:nvPicPr>
            <p:cNvPr id="18" name="Picture 17">
              <a:extLst>
                <a:ext uri="{FF2B5EF4-FFF2-40B4-BE49-F238E27FC236}">
                  <a16:creationId xmlns:a16="http://schemas.microsoft.com/office/drawing/2014/main" id="{0868CAC9-1F12-D4E5-82E7-99E34B42C6C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13019" y="4397464"/>
              <a:ext cx="1371387" cy="1774736"/>
            </a:xfrm>
            <a:prstGeom prst="rect">
              <a:avLst/>
            </a:prstGeom>
          </p:spPr>
        </p:pic>
      </p:grpSp>
      <p:grpSp>
        <p:nvGrpSpPr>
          <p:cNvPr id="20" name="Group 19">
            <a:extLst>
              <a:ext uri="{FF2B5EF4-FFF2-40B4-BE49-F238E27FC236}">
                <a16:creationId xmlns:a16="http://schemas.microsoft.com/office/drawing/2014/main" id="{6B361CA8-800C-2CC9-B4DE-3E169385747F}"/>
              </a:ext>
            </a:extLst>
          </p:cNvPr>
          <p:cNvGrpSpPr/>
          <p:nvPr/>
        </p:nvGrpSpPr>
        <p:grpSpPr>
          <a:xfrm>
            <a:off x="7298416" y="1819177"/>
            <a:ext cx="1580564" cy="2054781"/>
            <a:chOff x="7298416" y="1819177"/>
            <a:chExt cx="1580564" cy="2054781"/>
          </a:xfrm>
        </p:grpSpPr>
        <p:pic>
          <p:nvPicPr>
            <p:cNvPr id="1028" name="Picture 4" descr="High School Bathroom">
              <a:extLst>
                <a:ext uri="{FF2B5EF4-FFF2-40B4-BE49-F238E27FC236}">
                  <a16:creationId xmlns:a16="http://schemas.microsoft.com/office/drawing/2014/main" id="{A745187A-2539-5A68-0F1C-CE2AF3BF56E8}"/>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298416" y="1819177"/>
              <a:ext cx="1580564" cy="20547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B2100C0-688D-BFD0-D672-D8FD619E5DC0}"/>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040371" y="2482551"/>
              <a:ext cx="289542" cy="374702"/>
            </a:xfrm>
            <a:prstGeom prst="rect">
              <a:avLst/>
            </a:prstGeom>
          </p:spPr>
        </p:pic>
      </p:grpSp>
      <p:grpSp>
        <p:nvGrpSpPr>
          <p:cNvPr id="28" name="Group 27">
            <a:extLst>
              <a:ext uri="{FF2B5EF4-FFF2-40B4-BE49-F238E27FC236}">
                <a16:creationId xmlns:a16="http://schemas.microsoft.com/office/drawing/2014/main" id="{89F5EF57-266B-0C7B-F188-632170F891B9}"/>
              </a:ext>
            </a:extLst>
          </p:cNvPr>
          <p:cNvGrpSpPr/>
          <p:nvPr/>
        </p:nvGrpSpPr>
        <p:grpSpPr>
          <a:xfrm>
            <a:off x="2320095" y="4004430"/>
            <a:ext cx="3145628" cy="2369253"/>
            <a:chOff x="2320095" y="4004430"/>
            <a:chExt cx="3145628" cy="2369253"/>
          </a:xfrm>
        </p:grpSpPr>
        <p:grpSp>
          <p:nvGrpSpPr>
            <p:cNvPr id="25" name="Group 24">
              <a:extLst>
                <a:ext uri="{FF2B5EF4-FFF2-40B4-BE49-F238E27FC236}">
                  <a16:creationId xmlns:a16="http://schemas.microsoft.com/office/drawing/2014/main" id="{431BA711-C615-8540-0ED5-A328DC0B4929}"/>
                </a:ext>
              </a:extLst>
            </p:cNvPr>
            <p:cNvGrpSpPr/>
            <p:nvPr/>
          </p:nvGrpSpPr>
          <p:grpSpPr>
            <a:xfrm>
              <a:off x="2320095" y="4004430"/>
              <a:ext cx="3145628" cy="2085899"/>
              <a:chOff x="2332127" y="4004430"/>
              <a:chExt cx="3145628" cy="2085899"/>
            </a:xfrm>
          </p:grpSpPr>
          <p:pic>
            <p:nvPicPr>
              <p:cNvPr id="1026" name="Picture 2" descr="Teen dies after jumping off Fort Lauderdale High School balcony - CBS Miami">
                <a:extLst>
                  <a:ext uri="{FF2B5EF4-FFF2-40B4-BE49-F238E27FC236}">
                    <a16:creationId xmlns:a16="http://schemas.microsoft.com/office/drawing/2014/main" id="{565B7727-4A79-4C87-8B81-2A94F72E505E}"/>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332127" y="4004430"/>
                <a:ext cx="3140663" cy="164884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242051EF-AFA1-D79A-F3AA-9CD508637A63}"/>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337092" y="5546234"/>
                <a:ext cx="3140663" cy="544095"/>
              </a:xfrm>
              <a:prstGeom prst="rect">
                <a:avLst/>
              </a:prstGeom>
            </p:spPr>
          </p:pic>
        </p:grpSp>
        <p:sp>
          <p:nvSpPr>
            <p:cNvPr id="27" name="TextBox 26">
              <a:extLst>
                <a:ext uri="{FF2B5EF4-FFF2-40B4-BE49-F238E27FC236}">
                  <a16:creationId xmlns:a16="http://schemas.microsoft.com/office/drawing/2014/main" id="{1718A71F-B0C3-CFE9-4979-3FECE5B3FDA0}"/>
                </a:ext>
              </a:extLst>
            </p:cNvPr>
            <p:cNvSpPr txBox="1"/>
            <p:nvPr/>
          </p:nvSpPr>
          <p:spPr>
            <a:xfrm>
              <a:off x="2466478" y="6065906"/>
              <a:ext cx="2815389" cy="307777"/>
            </a:xfrm>
            <a:prstGeom prst="rect">
              <a:avLst/>
            </a:prstGeom>
            <a:solidFill>
              <a:schemeClr val="bg1"/>
            </a:solidFill>
          </p:spPr>
          <p:txBody>
            <a:bodyPr wrap="square">
              <a:spAutoFit/>
            </a:bodyPr>
            <a:lstStyle/>
            <a:p>
              <a:pPr algn="l"/>
              <a:r>
                <a:rPr lang="en-US" sz="1400" b="1" i="0" dirty="0">
                  <a:solidFill>
                    <a:srgbClr val="000000"/>
                  </a:solidFill>
                  <a:effectLst/>
                  <a:latin typeface="var(--hf,inherit)"/>
                </a:rPr>
                <a:t>JUMPING OFF SCHOOL BUILDINGS</a:t>
              </a:r>
            </a:p>
          </p:txBody>
        </p:sp>
      </p:grpSp>
      <p:pic>
        <p:nvPicPr>
          <p:cNvPr id="26" name="Picture 25">
            <a:extLst>
              <a:ext uri="{FF2B5EF4-FFF2-40B4-BE49-F238E27FC236}">
                <a16:creationId xmlns:a16="http://schemas.microsoft.com/office/drawing/2014/main" id="{A498F065-E51A-4263-B52C-EBF8A4960D7F}"/>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6267443" y="3139312"/>
            <a:ext cx="1103865" cy="700529"/>
          </a:xfrm>
          <a:prstGeom prst="rect">
            <a:avLst/>
          </a:prstGeom>
          <a:ln>
            <a:solidFill>
              <a:schemeClr val="accent2"/>
            </a:solidFill>
          </a:ln>
        </p:spPr>
      </p:pic>
    </p:spTree>
    <p:extLst>
      <p:ext uri="{BB962C8B-B14F-4D97-AF65-F5344CB8AC3E}">
        <p14:creationId xmlns:p14="http://schemas.microsoft.com/office/powerpoint/2010/main" val="98661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8E0BA18-A523-3B0C-727D-D94C96D521AC}"/>
              </a:ext>
            </a:extLst>
          </p:cNvPr>
          <p:cNvGrpSpPr/>
          <p:nvPr/>
        </p:nvGrpSpPr>
        <p:grpSpPr>
          <a:xfrm>
            <a:off x="4572000" y="1351372"/>
            <a:ext cx="3421168" cy="2017759"/>
            <a:chOff x="5054038" y="1254669"/>
            <a:chExt cx="3572539" cy="2107035"/>
          </a:xfrm>
        </p:grpSpPr>
        <p:pic>
          <p:nvPicPr>
            <p:cNvPr id="13" name="Picture 12">
              <a:extLst>
                <a:ext uri="{FF2B5EF4-FFF2-40B4-BE49-F238E27FC236}">
                  <a16:creationId xmlns:a16="http://schemas.microsoft.com/office/drawing/2014/main" id="{5EA53EB3-2C16-A0FB-5815-9A955320A8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50591" y="1591029"/>
              <a:ext cx="3383455" cy="1770675"/>
            </a:xfrm>
            <a:prstGeom prst="rect">
              <a:avLst/>
            </a:prstGeom>
          </p:spPr>
        </p:pic>
        <p:sp>
          <p:nvSpPr>
            <p:cNvPr id="14" name="TextBox 13">
              <a:extLst>
                <a:ext uri="{FF2B5EF4-FFF2-40B4-BE49-F238E27FC236}">
                  <a16:creationId xmlns:a16="http://schemas.microsoft.com/office/drawing/2014/main" id="{F45B20FA-950D-7109-D612-8B3233DFB759}"/>
                </a:ext>
              </a:extLst>
            </p:cNvPr>
            <p:cNvSpPr txBox="1"/>
            <p:nvPr/>
          </p:nvSpPr>
          <p:spPr>
            <a:xfrm>
              <a:off x="5054038" y="1254669"/>
              <a:ext cx="357253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Natchez Trace Parkway (Nashville)</a:t>
              </a:r>
            </a:p>
          </p:txBody>
        </p:sp>
      </p:grpSp>
      <p:grpSp>
        <p:nvGrpSpPr>
          <p:cNvPr id="31" name="Group 30">
            <a:extLst>
              <a:ext uri="{FF2B5EF4-FFF2-40B4-BE49-F238E27FC236}">
                <a16:creationId xmlns:a16="http://schemas.microsoft.com/office/drawing/2014/main" id="{664CADA8-2B2A-A162-C6A8-8BDB07C193E5}"/>
              </a:ext>
            </a:extLst>
          </p:cNvPr>
          <p:cNvGrpSpPr/>
          <p:nvPr/>
        </p:nvGrpSpPr>
        <p:grpSpPr>
          <a:xfrm>
            <a:off x="7270016" y="2096178"/>
            <a:ext cx="1771919" cy="1655380"/>
            <a:chOff x="7270016" y="2096178"/>
            <a:chExt cx="1771919" cy="1655380"/>
          </a:xfrm>
        </p:grpSpPr>
        <p:pic>
          <p:nvPicPr>
            <p:cNvPr id="2054" name="Picture 6" descr="The 18 Best Stops Along the Seward Highway From Anchorage to Seward">
              <a:extLst>
                <a:ext uri="{FF2B5EF4-FFF2-40B4-BE49-F238E27FC236}">
                  <a16:creationId xmlns:a16="http://schemas.microsoft.com/office/drawing/2014/main" id="{2082672E-BF11-B5BE-4B52-67701153D26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270016" y="2096178"/>
              <a:ext cx="1771919" cy="165538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8583BCB6-FD9F-AE76-D5CE-DCBFEBC0C2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27346" y="2285998"/>
              <a:ext cx="335976" cy="813963"/>
            </a:xfrm>
            <a:prstGeom prst="rect">
              <a:avLst/>
            </a:prstGeom>
          </p:spPr>
        </p:pic>
        <p:pic>
          <p:nvPicPr>
            <p:cNvPr id="22" name="Picture 21">
              <a:extLst>
                <a:ext uri="{FF2B5EF4-FFF2-40B4-BE49-F238E27FC236}">
                  <a16:creationId xmlns:a16="http://schemas.microsoft.com/office/drawing/2014/main" id="{C11831CC-E95C-B135-1002-E8F664D32103}"/>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706525" y="2390338"/>
              <a:ext cx="174075" cy="22527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4" name="Slide Number Placeholder 3">
            <a:extLst>
              <a:ext uri="{FF2B5EF4-FFF2-40B4-BE49-F238E27FC236}">
                <a16:creationId xmlns:a16="http://schemas.microsoft.com/office/drawing/2014/main" id="{ABEDC1AC-E7F7-CE82-F3FA-01B0ACE5240B}"/>
              </a:ext>
            </a:extLst>
          </p:cNvPr>
          <p:cNvSpPr>
            <a:spLocks noGrp="1"/>
          </p:cNvSpPr>
          <p:nvPr>
            <p:ph type="sldNum" sz="quarter" idx="4294967295"/>
          </p:nvPr>
        </p:nvSpPr>
        <p:spPr>
          <a:xfrm>
            <a:off x="7086600" y="6473825"/>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Calibri" panose="020F0502020204030204" pitchFamily="34" charset="0"/>
            </a:endParaRPr>
          </a:p>
        </p:txBody>
      </p:sp>
      <p:sp>
        <p:nvSpPr>
          <p:cNvPr id="5" name="TextBox 2">
            <a:extLst>
              <a:ext uri="{FF2B5EF4-FFF2-40B4-BE49-F238E27FC236}">
                <a16:creationId xmlns:a16="http://schemas.microsoft.com/office/drawing/2014/main" id="{A1377063-6615-08A7-1D00-2253E350E67C}"/>
              </a:ext>
            </a:extLst>
          </p:cNvPr>
          <p:cNvSpPr txBox="1">
            <a:spLocks noChangeArrowheads="1"/>
          </p:cNvSpPr>
          <p:nvPr/>
        </p:nvSpPr>
        <p:spPr bwMode="auto">
          <a:xfrm>
            <a:off x="349043" y="593569"/>
            <a:ext cx="8454716" cy="646331"/>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Calibri" panose="020F0502020204030204" pitchFamily="34" charset="0"/>
              </a:rPr>
              <a:t>	Finding Everyone in Our National Parks</a:t>
            </a:r>
          </a:p>
        </p:txBody>
      </p:sp>
      <p:grpSp>
        <p:nvGrpSpPr>
          <p:cNvPr id="8" name="Group 7">
            <a:extLst>
              <a:ext uri="{FF2B5EF4-FFF2-40B4-BE49-F238E27FC236}">
                <a16:creationId xmlns:a16="http://schemas.microsoft.com/office/drawing/2014/main" id="{22CDFA45-7303-962E-4BE2-CE07149470AB}"/>
              </a:ext>
            </a:extLst>
          </p:cNvPr>
          <p:cNvGrpSpPr/>
          <p:nvPr/>
        </p:nvGrpSpPr>
        <p:grpSpPr>
          <a:xfrm>
            <a:off x="5150591" y="4314205"/>
            <a:ext cx="3371875" cy="2340376"/>
            <a:chOff x="5264163" y="2094867"/>
            <a:chExt cx="3094025" cy="2147524"/>
          </a:xfrm>
        </p:grpSpPr>
        <p:pic>
          <p:nvPicPr>
            <p:cNvPr id="6" name="Picture 6" descr="Morristown National Historical Park | GREEN TRAIL aka AQUEDUCT TRAIL |">
              <a:extLst>
                <a:ext uri="{FF2B5EF4-FFF2-40B4-BE49-F238E27FC236}">
                  <a16:creationId xmlns:a16="http://schemas.microsoft.com/office/drawing/2014/main" id="{61102777-E157-AE61-440D-D0F10FA943E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64163" y="2094867"/>
              <a:ext cx="3094025" cy="21475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B5D7190-746A-C37F-92ED-5AC3664E324B}"/>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6906594" y="2914581"/>
              <a:ext cx="528223" cy="68358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10" name="Group 9">
            <a:extLst>
              <a:ext uri="{FF2B5EF4-FFF2-40B4-BE49-F238E27FC236}">
                <a16:creationId xmlns:a16="http://schemas.microsoft.com/office/drawing/2014/main" id="{225425BB-CA57-BB1E-632B-EA8EFEE30903}"/>
              </a:ext>
            </a:extLst>
          </p:cNvPr>
          <p:cNvGrpSpPr/>
          <p:nvPr/>
        </p:nvGrpSpPr>
        <p:grpSpPr>
          <a:xfrm>
            <a:off x="256040" y="4085926"/>
            <a:ext cx="3861947" cy="2569950"/>
            <a:chOff x="988828" y="3112365"/>
            <a:chExt cx="3958499" cy="2634201"/>
          </a:xfrm>
        </p:grpSpPr>
        <p:pic>
          <p:nvPicPr>
            <p:cNvPr id="2050" name="Picture 2" descr="South Kaibab Trail | Ooh Aah Point | Grand Canyon - Utah's Adventure Family">
              <a:extLst>
                <a:ext uri="{FF2B5EF4-FFF2-40B4-BE49-F238E27FC236}">
                  <a16:creationId xmlns:a16="http://schemas.microsoft.com/office/drawing/2014/main" id="{634BCDDF-3EAF-9966-8DF8-860CEA0725A9}"/>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88828" y="3112365"/>
              <a:ext cx="3958499" cy="26342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856FC8F-87AA-4E6A-81AB-490E4CA3325C}"/>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2739802" y="5214314"/>
              <a:ext cx="334604" cy="43301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16" name="Group 15">
            <a:extLst>
              <a:ext uri="{FF2B5EF4-FFF2-40B4-BE49-F238E27FC236}">
                <a16:creationId xmlns:a16="http://schemas.microsoft.com/office/drawing/2014/main" id="{47266CDC-01F2-0A7E-527E-A9A555EFAF68}"/>
              </a:ext>
            </a:extLst>
          </p:cNvPr>
          <p:cNvGrpSpPr/>
          <p:nvPr/>
        </p:nvGrpSpPr>
        <p:grpSpPr>
          <a:xfrm>
            <a:off x="256040" y="1375608"/>
            <a:ext cx="3833923" cy="2510358"/>
            <a:chOff x="159488" y="1431039"/>
            <a:chExt cx="3833923" cy="2510358"/>
          </a:xfrm>
        </p:grpSpPr>
        <p:pic>
          <p:nvPicPr>
            <p:cNvPr id="2052" name="Picture 4" descr="Ride a Mule into the Grand Canyon">
              <a:extLst>
                <a:ext uri="{FF2B5EF4-FFF2-40B4-BE49-F238E27FC236}">
                  <a16:creationId xmlns:a16="http://schemas.microsoft.com/office/drawing/2014/main" id="{267B236A-1733-273A-B4E2-191A8BE4B9D9}"/>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59488" y="1731253"/>
              <a:ext cx="3833923" cy="221014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0C226C7-B356-A286-27BB-1650665600C7}"/>
                </a:ext>
              </a:extLst>
            </p:cNvPr>
            <p:cNvSpPr txBox="1"/>
            <p:nvPr/>
          </p:nvSpPr>
          <p:spPr>
            <a:xfrm>
              <a:off x="297712" y="1431039"/>
              <a:ext cx="357253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Trail Guides</a:t>
              </a:r>
            </a:p>
          </p:txBody>
        </p:sp>
      </p:grpSp>
      <p:sp>
        <p:nvSpPr>
          <p:cNvPr id="23" name="TextBox 22">
            <a:extLst>
              <a:ext uri="{FF2B5EF4-FFF2-40B4-BE49-F238E27FC236}">
                <a16:creationId xmlns:a16="http://schemas.microsoft.com/office/drawing/2014/main" id="{C7EED6B3-136E-5887-7199-4CAE016ADA6A}"/>
              </a:ext>
            </a:extLst>
          </p:cNvPr>
          <p:cNvSpPr txBox="1"/>
          <p:nvPr/>
        </p:nvSpPr>
        <p:spPr>
          <a:xfrm>
            <a:off x="7203843" y="3691774"/>
            <a:ext cx="119588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Rest stops</a:t>
            </a:r>
          </a:p>
        </p:txBody>
      </p:sp>
      <p:pic>
        <p:nvPicPr>
          <p:cNvPr id="30" name="Picture 29">
            <a:extLst>
              <a:ext uri="{FF2B5EF4-FFF2-40B4-BE49-F238E27FC236}">
                <a16:creationId xmlns:a16="http://schemas.microsoft.com/office/drawing/2014/main" id="{C5BA28A7-6FC1-C1B6-7DB5-2FF4B51F3A6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578111" y="3570293"/>
            <a:ext cx="3062018" cy="2041345"/>
          </a:xfrm>
          <a:prstGeom prst="rect">
            <a:avLst/>
          </a:prstGeom>
        </p:spPr>
      </p:pic>
      <p:sp>
        <p:nvSpPr>
          <p:cNvPr id="2" name="TextBox 1">
            <a:extLst>
              <a:ext uri="{FF2B5EF4-FFF2-40B4-BE49-F238E27FC236}">
                <a16:creationId xmlns:a16="http://schemas.microsoft.com/office/drawing/2014/main" id="{ABFBC627-1BD3-BBDC-4381-7FECB64503D3}"/>
              </a:ext>
            </a:extLst>
          </p:cNvPr>
          <p:cNvSpPr txBox="1"/>
          <p:nvPr/>
        </p:nvSpPr>
        <p:spPr>
          <a:xfrm>
            <a:off x="2692499" y="6192636"/>
            <a:ext cx="4577517" cy="646331"/>
          </a:xfrm>
          <a:prstGeom prst="rect">
            <a:avLst/>
          </a:prstGeom>
          <a:solidFill>
            <a:schemeClr val="accent4">
              <a:lumMod val="40000"/>
              <a:lumOff val="60000"/>
            </a:schemeClr>
          </a:solidFill>
        </p:spPr>
        <p:txBody>
          <a:bodyPr wrap="square" rtlCol="0">
            <a:spAutoFit/>
          </a:bodyPr>
          <a:lstStyle/>
          <a:p>
            <a:pPr algn="ctr"/>
            <a:r>
              <a:rPr lang="en-US" dirty="0"/>
              <a:t>Visitor bathrooms, camp grounds, brochure boxes at each end of the bridge</a:t>
            </a:r>
          </a:p>
        </p:txBody>
      </p:sp>
      <p:sp>
        <p:nvSpPr>
          <p:cNvPr id="24" name="TextBox 23">
            <a:extLst>
              <a:ext uri="{FF2B5EF4-FFF2-40B4-BE49-F238E27FC236}">
                <a16:creationId xmlns:a16="http://schemas.microsoft.com/office/drawing/2014/main" id="{1270E9E4-95B0-4BE8-B4F9-1CD2843DC359}"/>
              </a:ext>
            </a:extLst>
          </p:cNvPr>
          <p:cNvSpPr txBox="1"/>
          <p:nvPr/>
        </p:nvSpPr>
        <p:spPr>
          <a:xfrm>
            <a:off x="160802" y="1379454"/>
            <a:ext cx="4114875" cy="3046988"/>
          </a:xfrm>
          <a:prstGeom prst="rect">
            <a:avLst/>
          </a:prstGeom>
          <a:solidFill>
            <a:srgbClr val="92D050"/>
          </a:solidFill>
        </p:spPr>
        <p:txBody>
          <a:bodyPr wrap="square">
            <a:spAutoFit/>
          </a:bodyPr>
          <a:lstStyle/>
          <a:p>
            <a:r>
              <a:rPr lang="en-US" sz="1600" b="0" i="0" dirty="0">
                <a:solidFill>
                  <a:srgbClr val="202124"/>
                </a:solidFill>
                <a:effectLst/>
                <a:latin typeface="Roboto" pitchFamily="2" charset="0"/>
              </a:rPr>
              <a:t>"Used by a LE Ranger with a fellow employee who was experiencing some difficulties. The Ranger that utilized it </a:t>
            </a:r>
            <a:r>
              <a:rPr lang="en-US" sz="1600" b="1" i="0" dirty="0">
                <a:solidFill>
                  <a:srgbClr val="202124"/>
                </a:solidFill>
                <a:effectLst/>
                <a:latin typeface="Roboto" pitchFamily="2" charset="0"/>
              </a:rPr>
              <a:t>was immediately able to identify someone that was at high risk and took immediate action. </a:t>
            </a:r>
            <a:r>
              <a:rPr lang="en-US" sz="1600" b="0" i="0" dirty="0">
                <a:solidFill>
                  <a:srgbClr val="202124"/>
                </a:solidFill>
                <a:effectLst/>
                <a:latin typeface="Roboto" pitchFamily="2" charset="0"/>
              </a:rPr>
              <a:t>Very simply it works, our Ranger got the care that was needed, and I feel strongly that an observant peer, armed with a little bit of knowledge prevented my Ranger from becoming another statistic." J. Fish Chief Ranger Lassen Volcanic National Park.</a:t>
            </a:r>
            <a:endParaRPr lang="en-US" sz="1600" dirty="0"/>
          </a:p>
        </p:txBody>
      </p:sp>
    </p:spTree>
    <p:extLst>
      <p:ext uri="{BB962C8B-B14F-4D97-AF65-F5344CB8AC3E}">
        <p14:creationId xmlns:p14="http://schemas.microsoft.com/office/powerpoint/2010/main" val="45850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loganka\Downloads\Adolescent Girls- Central African Republic (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408349" y="1597794"/>
            <a:ext cx="3612799" cy="20195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loganka\Downloads\Adolescent Girls- USA (athletics) (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495386" y="3395094"/>
            <a:ext cx="3525999" cy="19709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loganka\Downloads\Adolescent Girls-Ramesh Lalwani (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66035" y="3398234"/>
            <a:ext cx="3494275" cy="1967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loganka\Downloads\Teenagers_Glenn Waters (1).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64829" y="1647774"/>
            <a:ext cx="3500913" cy="197117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
          <p:cNvSpPr txBox="1"/>
          <p:nvPr/>
        </p:nvSpPr>
        <p:spPr>
          <a:xfrm>
            <a:off x="94666" y="467110"/>
            <a:ext cx="9016108" cy="141577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algn="ctr" defTabSz="914400" fontAlgn="auto">
              <a:spcBef>
                <a:spcPts val="0"/>
              </a:spcBef>
              <a:spcAft>
                <a:spcPts val="600"/>
              </a:spcAft>
              <a:defRPr/>
            </a:pPr>
            <a:r>
              <a:rPr lang="en-US" sz="2000" b="1" dirty="0">
                <a:solidFill>
                  <a:schemeClr val="accent6">
                    <a:lumMod val="75000"/>
                    <a:lumOff val="25000"/>
                  </a:schemeClr>
                </a:solidFill>
              </a:rPr>
              <a:t>Suicide is the </a:t>
            </a:r>
            <a:r>
              <a:rPr lang="en-US" sz="2000" b="1" u="sng" dirty="0">
                <a:solidFill>
                  <a:schemeClr val="accent6">
                    <a:lumMod val="75000"/>
                    <a:lumOff val="25000"/>
                  </a:schemeClr>
                </a:solidFill>
              </a:rPr>
              <a:t>leading cause of death </a:t>
            </a:r>
            <a:r>
              <a:rPr lang="en-US" sz="2000" b="1" dirty="0">
                <a:solidFill>
                  <a:schemeClr val="accent6">
                    <a:lumMod val="75000"/>
                    <a:lumOff val="25000"/>
                  </a:schemeClr>
                </a:solidFill>
              </a:rPr>
              <a:t>for Asian American/Pacific Islanders age 15-24</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0" cap="none" spc="0" normalizeH="0" baseline="0" noProof="0" dirty="0">
                <a:ln>
                  <a:noFill/>
                </a:ln>
                <a:effectLst/>
                <a:uLnTx/>
                <a:uFillTx/>
                <a:latin typeface="Calibri" panose="020F0502020204030204"/>
                <a:ea typeface="+mn-ea"/>
                <a:cs typeface="Arial" charset="0"/>
              </a:rPr>
              <a:t>#1 Killer of Adolescent Girls Across the Globe</a:t>
            </a:r>
            <a:r>
              <a:rPr kumimoji="0" lang="en-US" sz="1600" b="1" i="0" u="none" strike="noStrike" kern="0" cap="none" spc="0" normalizeH="0" noProof="0" dirty="0">
                <a:ln>
                  <a:noFill/>
                </a:ln>
                <a:effectLst/>
                <a:uLnTx/>
                <a:uFillTx/>
                <a:latin typeface="Calibri" panose="020F0502020204030204"/>
                <a:ea typeface="+mn-ea"/>
                <a:cs typeface="Arial" charset="0"/>
              </a:rPr>
              <a:t> </a:t>
            </a:r>
            <a:r>
              <a:rPr kumimoji="0" lang="en-US" sz="1600" b="1" i="0" u="none" strike="noStrike" kern="0" cap="none" spc="0" normalizeH="0" baseline="0" noProof="0" dirty="0">
                <a:ln>
                  <a:noFill/>
                </a:ln>
                <a:solidFill>
                  <a:srgbClr val="5B9BD5">
                    <a:lumMod val="50000"/>
                  </a:srgbClr>
                </a:solidFill>
                <a:effectLst/>
                <a:uLnTx/>
                <a:uFillTx/>
                <a:latin typeface="Calibri" panose="020F0502020204030204"/>
                <a:ea typeface="+mn-ea"/>
                <a:cs typeface="Arial" charset="0"/>
              </a:rPr>
              <a:t>2nd Leading Cause of Death Among U.S. 10-24 year-olds </a:t>
            </a:r>
          </a:p>
          <a:p>
            <a:pPr marL="0" marR="0" lvl="0" indent="0" algn="ctr" defTabSz="914400" rtl="0" eaLnBrk="1" fontAlgn="auto" latinLnBrk="0" hangingPunct="1">
              <a:lnSpc>
                <a:spcPct val="100000"/>
              </a:lnSpc>
              <a:spcBef>
                <a:spcPts val="0"/>
              </a:spcBef>
              <a:spcAft>
                <a:spcPts val="0"/>
              </a:spcAft>
              <a:buClrTx/>
              <a:buSzTx/>
              <a:buFontTx/>
              <a:buNone/>
              <a:tabLst>
                <a:tab pos="6916738" algn="l"/>
              </a:tabLst>
              <a:defRPr/>
            </a:pPr>
            <a:r>
              <a:rPr kumimoji="0" lang="en-US" sz="2000" b="1" i="0" u="none" strike="noStrike" kern="0" cap="none" spc="0" normalizeH="0" baseline="0" noProof="0" dirty="0">
                <a:ln>
                  <a:noFill/>
                </a:ln>
                <a:solidFill>
                  <a:srgbClr val="5B9BD5">
                    <a:lumMod val="50000"/>
                  </a:srgbClr>
                </a:solidFill>
                <a:effectLst/>
                <a:uLnTx/>
                <a:uFillTx/>
                <a:latin typeface="Calibri" panose="020F0502020204030204"/>
                <a:ea typeface="+mn-ea"/>
                <a:cs typeface="Arial" charset="0"/>
              </a:rPr>
              <a:t> </a:t>
            </a:r>
            <a:endParaRPr kumimoji="0" lang="en-US" sz="2800" b="1" i="0" u="none" strike="noStrike" kern="0" cap="none" spc="0" normalizeH="0" baseline="0" noProof="0" dirty="0">
              <a:ln>
                <a:noFill/>
              </a:ln>
              <a:solidFill>
                <a:srgbClr val="5B9BD5">
                  <a:lumMod val="50000"/>
                </a:srgbClr>
              </a:solidFill>
              <a:effectLst/>
              <a:uLnTx/>
              <a:uFillTx/>
              <a:latin typeface="Calibri" panose="020F0502020204030204"/>
              <a:ea typeface="+mn-ea"/>
              <a:cs typeface="Arial" charset="0"/>
            </a:endParaRPr>
          </a:p>
        </p:txBody>
      </p:sp>
      <p:sp>
        <p:nvSpPr>
          <p:cNvPr id="3" name="TextBox 2">
            <a:extLst>
              <a:ext uri="{FF2B5EF4-FFF2-40B4-BE49-F238E27FC236}">
                <a16:creationId xmlns:a16="http://schemas.microsoft.com/office/drawing/2014/main" id="{17E5792C-A0E8-474C-B60C-8D2A312DF72F}"/>
              </a:ext>
            </a:extLst>
          </p:cNvPr>
          <p:cNvSpPr txBox="1"/>
          <p:nvPr/>
        </p:nvSpPr>
        <p:spPr>
          <a:xfrm>
            <a:off x="269783" y="5372847"/>
            <a:ext cx="8320763"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Suicide among 8-14 year </a:t>
            </a:r>
            <a:r>
              <a:rPr kumimoji="0" lang="en-US" sz="2200" b="1" i="0" u="none" strike="noStrike" kern="1200" cap="none" spc="0" normalizeH="0" baseline="0" noProof="0" dirty="0" err="1">
                <a:ln>
                  <a:noFill/>
                </a:ln>
                <a:solidFill>
                  <a:prstClr val="black"/>
                </a:solidFill>
                <a:effectLst/>
                <a:uLnTx/>
                <a:uFillTx/>
                <a:latin typeface="Calibri" panose="020F0502020204030204"/>
                <a:ea typeface="+mn-ea"/>
                <a:cs typeface="+mn-cs"/>
              </a:rPr>
              <a:t>olds</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was up 150% in recent 7 years</a:t>
            </a:r>
          </a:p>
        </p:txBody>
      </p:sp>
      <p:pic>
        <p:nvPicPr>
          <p:cNvPr id="10" name="Picture 9">
            <a:extLst>
              <a:ext uri="{FF2B5EF4-FFF2-40B4-BE49-F238E27FC236}">
                <a16:creationId xmlns:a16="http://schemas.microsoft.com/office/drawing/2014/main" id="{CC2165FA-0344-412C-AA40-B0421534705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90736" y="2552556"/>
            <a:ext cx="2824652" cy="1883101"/>
          </a:xfrm>
          <a:prstGeom prst="rect">
            <a:avLst/>
          </a:prstGeom>
        </p:spPr>
      </p:pic>
      <p:sp>
        <p:nvSpPr>
          <p:cNvPr id="4" name="Slide Number Placeholder 3">
            <a:extLst>
              <a:ext uri="{FF2B5EF4-FFF2-40B4-BE49-F238E27FC236}">
                <a16:creationId xmlns:a16="http://schemas.microsoft.com/office/drawing/2014/main" id="{A0888441-FFDF-47F7-92D8-A3A5037CA8A7}"/>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BA986C2-3893-12AC-9213-FC70A279B4CA}"/>
              </a:ext>
            </a:extLst>
          </p:cNvPr>
          <p:cNvSpPr txBox="1"/>
          <p:nvPr/>
        </p:nvSpPr>
        <p:spPr>
          <a:xfrm>
            <a:off x="82527" y="5427549"/>
            <a:ext cx="9016108" cy="1015663"/>
          </a:xfrm>
          <a:prstGeom prst="rect">
            <a:avLst/>
          </a:prstGeom>
          <a:solidFill>
            <a:schemeClr val="accent4">
              <a:lumMod val="20000"/>
              <a:lumOff val="80000"/>
            </a:schemeClr>
          </a:solidFill>
        </p:spPr>
        <p:txBody>
          <a:bodyPr wrap="square" rtlCol="0">
            <a:spAutoFit/>
          </a:bodyPr>
          <a:lstStyle/>
          <a:p>
            <a:pPr algn="ctr">
              <a:defRPr/>
            </a:pPr>
            <a:r>
              <a:rPr lang="en-US" sz="2000" b="1" dirty="0">
                <a:solidFill>
                  <a:prstClr val="black"/>
                </a:solidFill>
              </a:rPr>
              <a:t>Suicide is the </a:t>
            </a:r>
            <a:r>
              <a:rPr lang="en-US" sz="2000" b="1" u="sng" dirty="0">
                <a:solidFill>
                  <a:prstClr val="black"/>
                </a:solidFill>
              </a:rPr>
              <a:t>leading cause of death </a:t>
            </a:r>
            <a:r>
              <a:rPr lang="en-US" sz="2000" b="1" dirty="0">
                <a:solidFill>
                  <a:prstClr val="black"/>
                </a:solidFill>
              </a:rPr>
              <a:t>for Asian American/Pacific Islanders age 15-24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Increase in suicide in 5-year-old African American preschoolers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Between 1999 and 2018, the suicide rate for Black youth age 10-17 rose 87%</a:t>
            </a:r>
          </a:p>
        </p:txBody>
      </p:sp>
      <p:sp>
        <p:nvSpPr>
          <p:cNvPr id="13" name="TextBox 12">
            <a:extLst>
              <a:ext uri="{FF2B5EF4-FFF2-40B4-BE49-F238E27FC236}">
                <a16:creationId xmlns:a16="http://schemas.microsoft.com/office/drawing/2014/main" id="{CF50B985-EACE-4C1F-6DCE-FA627F90179E}"/>
              </a:ext>
            </a:extLst>
          </p:cNvPr>
          <p:cNvSpPr txBox="1"/>
          <p:nvPr/>
        </p:nvSpPr>
        <p:spPr>
          <a:xfrm>
            <a:off x="0" y="0"/>
            <a:ext cx="9144000" cy="400110"/>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Increasing Crisis in </a:t>
            </a:r>
            <a:r>
              <a:rPr lang="en-US" sz="2000" b="1" dirty="0">
                <a:solidFill>
                  <a:srgbClr val="5B9BD5">
                    <a:lumMod val="50000"/>
                  </a:srgbClr>
                </a:solidFill>
                <a:latin typeface="Tahoma" panose="020B0604030504040204" pitchFamily="34" charset="0"/>
                <a:ea typeface="Tahoma" panose="020B0604030504040204" pitchFamily="34" charset="0"/>
                <a:cs typeface="Tahoma" panose="020B0604030504040204" pitchFamily="34" charset="0"/>
              </a:rPr>
              <a:t>Youth</a:t>
            </a:r>
            <a:r>
              <a:rPr kumimoji="0" lang="en-US" sz="2000" b="1"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 Particularly</a:t>
            </a:r>
            <a:r>
              <a:rPr kumimoji="0" lang="en-US" sz="2000" b="1" i="0" u="none" strike="noStrike" kern="1200" cap="none" spc="0" normalizeH="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 in Non-White Communities</a:t>
            </a:r>
            <a:endParaRPr kumimoji="0" lang="en-US" sz="2000" b="1"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A93DEC0D-DE92-4518-94C0-4CB3870D8D6B}"/>
              </a:ext>
            </a:extLst>
          </p:cNvPr>
          <p:cNvSpPr txBox="1"/>
          <p:nvPr/>
        </p:nvSpPr>
        <p:spPr>
          <a:xfrm>
            <a:off x="269783" y="5371221"/>
            <a:ext cx="8840991" cy="1292662"/>
          </a:xfrm>
          <a:prstGeom prst="rect">
            <a:avLst/>
          </a:prstGeom>
          <a:solidFill>
            <a:schemeClr val="accent6">
              <a:lumMod val="10000"/>
              <a:lumOff val="9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n-US" sz="2000" b="1" u="sng" dirty="0">
              <a:solidFill>
                <a:schemeClr val="accent6"/>
              </a:solidFill>
              <a:latin typeface="Arial" panose="020B0604020202020204" pitchFamily="34" charset="0"/>
              <a:ea typeface="Calibri" panose="020F0502020204030204" pitchFamily="34" charset="0"/>
              <a:cs typeface="Times New Roman" panose="02020603050405020304" pitchFamily="18" charset="0"/>
            </a:endParaRPr>
          </a:p>
          <a:p>
            <a:pPr algn="ctr"/>
            <a:r>
              <a:rPr lang="en-US" sz="2000" b="1" dirty="0">
                <a:solidFill>
                  <a:schemeClr val="accent6"/>
                </a:solidFill>
                <a:latin typeface="Arial" panose="020B0604020202020204" pitchFamily="34" charset="0"/>
                <a:ea typeface="Calibri" panose="020F0502020204030204" pitchFamily="34" charset="0"/>
                <a:cs typeface="Times New Roman" panose="02020603050405020304" pitchFamily="18" charset="0"/>
              </a:rPr>
              <a:t>In 2020, 40% of AAPI LGBTQ+ youth ages 13 to 24 seriously contemplated </a:t>
            </a:r>
            <a:r>
              <a:rPr lang="en-US" sz="2000" b="1" dirty="0">
                <a:solidFill>
                  <a:schemeClr val="accent6"/>
                </a:solidFill>
                <a:latin typeface="Arial" panose="020B0604020202020204" pitchFamily="34" charset="0"/>
                <a:cs typeface="Times New Roman" panose="02020603050405020304" pitchFamily="18" charset="0"/>
              </a:rPr>
              <a:t>suicide.</a:t>
            </a:r>
          </a:p>
          <a:p>
            <a:pPr algn="ctr"/>
            <a:endParaRPr lang="en-US" dirty="0">
              <a:solidFill>
                <a:schemeClr val="accent2">
                  <a:lumMod val="75000"/>
                </a:schemeClr>
              </a:solidFill>
            </a:endParaRPr>
          </a:p>
        </p:txBody>
      </p:sp>
      <p:sp>
        <p:nvSpPr>
          <p:cNvPr id="15" name="TextBox 14">
            <a:extLst>
              <a:ext uri="{FF2B5EF4-FFF2-40B4-BE49-F238E27FC236}">
                <a16:creationId xmlns:a16="http://schemas.microsoft.com/office/drawing/2014/main" id="{D649AA82-1A3A-4DD6-B634-1315541F833B}"/>
              </a:ext>
            </a:extLst>
          </p:cNvPr>
          <p:cNvSpPr txBox="1"/>
          <p:nvPr/>
        </p:nvSpPr>
        <p:spPr>
          <a:xfrm>
            <a:off x="122615" y="4555672"/>
            <a:ext cx="9094491" cy="830997"/>
          </a:xfrm>
          <a:prstGeom prst="rect">
            <a:avLst/>
          </a:prstGeom>
          <a:solidFill>
            <a:schemeClr val="accent1"/>
          </a:solidFill>
        </p:spPr>
        <p:txBody>
          <a:bodyPr wrap="square" rtlCol="0">
            <a:spAutoFit/>
          </a:bodyPr>
          <a:lstStyle/>
          <a:p>
            <a:r>
              <a:rPr lang="en-US" sz="2400" b="1" dirty="0"/>
              <a:t>Suicide rates among AI/AN youth ages 10–24 are nearly 3x higher than their peers in the U.S. general population (CDC, 2020). </a:t>
            </a:r>
          </a:p>
        </p:txBody>
      </p:sp>
    </p:spTree>
    <p:extLst>
      <p:ext uri="{BB962C8B-B14F-4D97-AF65-F5344CB8AC3E}">
        <p14:creationId xmlns:p14="http://schemas.microsoft.com/office/powerpoint/2010/main" val="273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75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ppy and Kell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273" y="2442911"/>
            <a:ext cx="2873849" cy="1618847"/>
          </a:xfrm>
          <a:prstGeom prst="rect">
            <a:avLst/>
          </a:prstGeom>
        </p:spPr>
      </p:pic>
      <p:sp>
        <p:nvSpPr>
          <p:cNvPr id="8" name="Content Placeholder 2"/>
          <p:cNvSpPr txBox="1">
            <a:spLocks/>
          </p:cNvSpPr>
          <p:nvPr/>
        </p:nvSpPr>
        <p:spPr>
          <a:xfrm>
            <a:off x="3943886" y="2321751"/>
            <a:ext cx="4849240" cy="2114549"/>
          </a:xfrm>
          <a:prstGeom prst="rect">
            <a:avLst/>
          </a:prstGeom>
        </p:spPr>
        <p:txBody>
          <a:bodyPr>
            <a:normAutofit/>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S PGothic"/>
                <a:cs typeface="MS PGothic"/>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S PGothic"/>
                <a:cs typeface="MS PGothic"/>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ea typeface="MS PGothic"/>
                <a:cs typeface="MS PGothic"/>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MS PGothic"/>
                <a:cs typeface="MS PGothic"/>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ea typeface="MS PGothic"/>
                <a:cs typeface="MS PGothic"/>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a:spcBef>
                <a:spcPts val="0"/>
              </a:spcBef>
              <a:buNone/>
            </a:pPr>
            <a:r>
              <a:rPr lang="en-US" sz="1700" kern="0" dirty="0">
                <a:effectLst/>
              </a:rPr>
              <a:t>After the Navy Yard shooting… </a:t>
            </a:r>
            <a:br>
              <a:rPr lang="en-US" sz="1700" b="1" kern="0" dirty="0">
                <a:solidFill>
                  <a:schemeClr val="accent1"/>
                </a:solidFill>
                <a:effectLst/>
              </a:rPr>
            </a:br>
            <a:r>
              <a:rPr lang="en-US" sz="1700" b="1" kern="0" dirty="0">
                <a:solidFill>
                  <a:schemeClr val="accent1"/>
                </a:solidFill>
                <a:effectLst/>
              </a:rPr>
              <a:t>“What is it going to take to make this ubiquitous?</a:t>
            </a:r>
            <a:r>
              <a:rPr lang="en-US" sz="1700" kern="0" dirty="0">
                <a:solidFill>
                  <a:schemeClr val="accent1"/>
                </a:solidFill>
                <a:effectLst/>
              </a:rPr>
              <a:t>”</a:t>
            </a:r>
          </a:p>
          <a:p>
            <a:pPr marL="0" indent="0">
              <a:spcBef>
                <a:spcPts val="0"/>
              </a:spcBef>
              <a:buNone/>
            </a:pPr>
            <a:r>
              <a:rPr lang="en-US" sz="1700" kern="0" dirty="0">
                <a:effectLst/>
              </a:rPr>
              <a:t>“...</a:t>
            </a:r>
            <a:r>
              <a:rPr lang="en-US" sz="1700" b="1" kern="0" dirty="0">
                <a:solidFill>
                  <a:schemeClr val="accent1"/>
                </a:solidFill>
                <a:effectLst/>
              </a:rPr>
              <a:t>The Columbia has the potential to keep the 64 million children in our schools  safe physically and mentally </a:t>
            </a:r>
            <a:r>
              <a:rPr lang="en-US" sz="1700" kern="0" dirty="0">
                <a:effectLst/>
              </a:rPr>
              <a:t>by helping prevent school violence.”</a:t>
            </a:r>
          </a:p>
        </p:txBody>
      </p:sp>
      <p:sp>
        <p:nvSpPr>
          <p:cNvPr id="9" name="Title 1"/>
          <p:cNvSpPr txBox="1">
            <a:spLocks/>
          </p:cNvSpPr>
          <p:nvPr/>
        </p:nvSpPr>
        <p:spPr bwMode="auto">
          <a:xfrm>
            <a:off x="4304980" y="3600077"/>
            <a:ext cx="3445497" cy="678224"/>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normAutofit fontScale="97500"/>
          </a:bodyPr>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S PGothic"/>
                <a:cs typeface="MS PGothic"/>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a:lstStyle>
          <a:p>
            <a:pPr algn="ctr"/>
            <a:r>
              <a:rPr lang="en-US" sz="1400" kern="0" dirty="0">
                <a:solidFill>
                  <a:schemeClr val="accent2">
                    <a:lumMod val="50000"/>
                  </a:schemeClr>
                </a:solidFill>
                <a:effectLst/>
                <a:latin typeface="+mn-lt"/>
              </a:rPr>
              <a:t>- James Shelton, Former Deputy Secretary </a:t>
            </a:r>
            <a:br>
              <a:rPr lang="en-US" sz="1400" kern="0" dirty="0">
                <a:solidFill>
                  <a:schemeClr val="accent2">
                    <a:lumMod val="50000"/>
                  </a:schemeClr>
                </a:solidFill>
                <a:effectLst/>
                <a:latin typeface="+mn-lt"/>
              </a:rPr>
            </a:br>
            <a:r>
              <a:rPr lang="en-US" sz="1400" kern="0" dirty="0">
                <a:solidFill>
                  <a:schemeClr val="accent2">
                    <a:lumMod val="50000"/>
                  </a:schemeClr>
                </a:solidFill>
                <a:effectLst/>
                <a:latin typeface="+mn-lt"/>
              </a:rPr>
              <a:t>US Dept. of Education</a:t>
            </a:r>
          </a:p>
        </p:txBody>
      </p:sp>
      <p:sp>
        <p:nvSpPr>
          <p:cNvPr id="10" name="TextBox 9"/>
          <p:cNvSpPr txBox="1"/>
          <p:nvPr/>
        </p:nvSpPr>
        <p:spPr>
          <a:xfrm>
            <a:off x="870098" y="2305208"/>
            <a:ext cx="1901677" cy="369332"/>
          </a:xfrm>
          <a:prstGeom prst="rect">
            <a:avLst/>
          </a:prstGeom>
          <a:solidFill>
            <a:srgbClr val="C00000"/>
          </a:solidFill>
          <a:ln>
            <a:noFill/>
          </a:ln>
        </p:spPr>
        <p:txBody>
          <a:bodyPr wrap="square" rtlCol="0">
            <a:spAutoFit/>
          </a:bodyPr>
          <a:lstStyle/>
          <a:p>
            <a:pPr algn="ctr"/>
            <a:r>
              <a:rPr lang="en-US" b="1" dirty="0">
                <a:solidFill>
                  <a:schemeClr val="bg1"/>
                </a:solidFill>
              </a:rPr>
              <a:t>Need more policy</a:t>
            </a:r>
          </a:p>
        </p:txBody>
      </p:sp>
      <p:sp>
        <p:nvSpPr>
          <p:cNvPr id="11" name="TextBox 10"/>
          <p:cNvSpPr txBox="1"/>
          <p:nvPr/>
        </p:nvSpPr>
        <p:spPr>
          <a:xfrm>
            <a:off x="271921" y="513086"/>
            <a:ext cx="8578892" cy="1728678"/>
          </a:xfrm>
          <a:prstGeom prst="rect">
            <a:avLst/>
          </a:prstGeom>
          <a:noFill/>
        </p:spPr>
        <p:txBody>
          <a:bodyPr wrap="square" rtlCol="0">
            <a:spAutoFit/>
          </a:bodyPr>
          <a:lstStyle/>
          <a:p>
            <a:pPr algn="ctr">
              <a:lnSpc>
                <a:spcPts val="3500"/>
              </a:lnSpc>
            </a:pPr>
            <a:r>
              <a:rPr lang="en-US" sz="3200" b="1" dirty="0">
                <a:solidFill>
                  <a:schemeClr val="accent1">
                    <a:lumMod val="50000"/>
                  </a:schemeClr>
                </a:solidFill>
                <a:latin typeface="+mj-lt"/>
              </a:rPr>
              <a:t>The Power of Asking to Help Reduce Gun Deaths and Their Traumatic Aftermath:</a:t>
            </a:r>
          </a:p>
          <a:p>
            <a:pPr algn="ctr"/>
            <a:r>
              <a:rPr lang="en-US" sz="2400" b="1" dirty="0">
                <a:latin typeface="+mj-lt"/>
              </a:rPr>
              <a:t>Former Deputy Secretary of Education</a:t>
            </a:r>
          </a:p>
          <a:p>
            <a:pPr algn="ctr"/>
            <a:r>
              <a:rPr lang="en-US" sz="2400" b="1" dirty="0">
                <a:latin typeface="+mj-lt"/>
              </a:rPr>
              <a:t>Said The Columbia Can Help Keep our 64 Million Children Safe</a:t>
            </a:r>
          </a:p>
        </p:txBody>
      </p:sp>
      <p:sp>
        <p:nvSpPr>
          <p:cNvPr id="2" name="Slide Number Placeholder 1">
            <a:extLst>
              <a:ext uri="{FF2B5EF4-FFF2-40B4-BE49-F238E27FC236}">
                <a16:creationId xmlns:a16="http://schemas.microsoft.com/office/drawing/2014/main" id="{E71FF6A7-3BE3-4D5E-BD52-21DA0BCEEF90}"/>
              </a:ext>
            </a:extLst>
          </p:cNvPr>
          <p:cNvSpPr>
            <a:spLocks noGrp="1"/>
          </p:cNvSpPr>
          <p:nvPr>
            <p:ph type="sldNum" sz="quarter" idx="4294967295"/>
          </p:nvPr>
        </p:nvSpPr>
        <p:spPr>
          <a:xfrm>
            <a:off x="7053374" y="647331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CD12D91-5F71-FE4F-A594-B9667DC21877}" type="slidenum">
              <a:rPr lang="en-US" smtClean="0"/>
              <a:pPr/>
              <a:t>30</a:t>
            </a:fld>
            <a:endParaRPr lang="en-US" dirty="0"/>
          </a:p>
        </p:txBody>
      </p:sp>
      <p:pic>
        <p:nvPicPr>
          <p:cNvPr id="12" name="Picture 11">
            <a:extLst>
              <a:ext uri="{FF2B5EF4-FFF2-40B4-BE49-F238E27FC236}">
                <a16:creationId xmlns:a16="http://schemas.microsoft.com/office/drawing/2014/main" id="{562F46A3-FC8F-4E22-9C8D-8C83C804D98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38358" y="4811508"/>
            <a:ext cx="3621665" cy="1901375"/>
          </a:xfrm>
          <a:prstGeom prst="rect">
            <a:avLst/>
          </a:prstGeom>
        </p:spPr>
      </p:pic>
      <p:sp>
        <p:nvSpPr>
          <p:cNvPr id="13" name="Title 5">
            <a:extLst>
              <a:ext uri="{FF2B5EF4-FFF2-40B4-BE49-F238E27FC236}">
                <a16:creationId xmlns:a16="http://schemas.microsoft.com/office/drawing/2014/main" id="{6ADCB667-3F32-4E52-88DF-10FBFBD10928}"/>
              </a:ext>
            </a:extLst>
          </p:cNvPr>
          <p:cNvSpPr txBox="1">
            <a:spLocks/>
          </p:cNvSpPr>
          <p:nvPr/>
        </p:nvSpPr>
        <p:spPr>
          <a:xfrm>
            <a:off x="78659" y="4013385"/>
            <a:ext cx="9065341" cy="107394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accent6"/>
                </a:solidFill>
                <a:effectLst/>
                <a:uLnTx/>
                <a:uFillTx/>
                <a:latin typeface="+mn-lt"/>
                <a:ea typeface="+mj-ea"/>
                <a:cs typeface="+mj-cs"/>
              </a:rPr>
              <a:t>Early Identification &amp; Prevention Through Public Health Outreach</a:t>
            </a:r>
          </a:p>
        </p:txBody>
      </p:sp>
      <p:sp>
        <p:nvSpPr>
          <p:cNvPr id="14" name="TextBox 13">
            <a:extLst>
              <a:ext uri="{FF2B5EF4-FFF2-40B4-BE49-F238E27FC236}">
                <a16:creationId xmlns:a16="http://schemas.microsoft.com/office/drawing/2014/main" id="{712CEC51-663F-46B1-818D-F90317A52ACB}"/>
              </a:ext>
            </a:extLst>
          </p:cNvPr>
          <p:cNvSpPr txBox="1"/>
          <p:nvPr/>
        </p:nvSpPr>
        <p:spPr>
          <a:xfrm>
            <a:off x="1239252" y="6263876"/>
            <a:ext cx="3935772" cy="492443"/>
          </a:xfrm>
          <a:prstGeom prst="rect">
            <a:avLst/>
          </a:prstGeom>
          <a:noFill/>
        </p:spPr>
        <p:txBody>
          <a:bodyPr wrap="square" rtlCol="0">
            <a:spAutoFit/>
          </a:bodyPr>
          <a:lstStyle/>
          <a:p>
            <a:pPr algn="r" defTabSz="685800">
              <a:defRPr/>
            </a:pPr>
            <a:r>
              <a:rPr lang="en-US" sz="1300" kern="0" dirty="0">
                <a:solidFill>
                  <a:srgbClr val="000000"/>
                </a:solidFill>
              </a:rPr>
              <a:t>Dr. Kelly Posner, Ryan Petty, and Senator Marco Rubio at the U.S. Senate forum on school safety, April 2018.</a:t>
            </a:r>
          </a:p>
        </p:txBody>
      </p:sp>
      <p:sp>
        <p:nvSpPr>
          <p:cNvPr id="15" name="TextBox 14">
            <a:extLst>
              <a:ext uri="{FF2B5EF4-FFF2-40B4-BE49-F238E27FC236}">
                <a16:creationId xmlns:a16="http://schemas.microsoft.com/office/drawing/2014/main" id="{22606F03-D211-4F0A-B6EF-515CF180A405}"/>
              </a:ext>
            </a:extLst>
          </p:cNvPr>
          <p:cNvSpPr txBox="1"/>
          <p:nvPr/>
        </p:nvSpPr>
        <p:spPr>
          <a:xfrm>
            <a:off x="401054" y="4823894"/>
            <a:ext cx="4513846" cy="1077218"/>
          </a:xfrm>
          <a:prstGeom prst="rect">
            <a:avLst/>
          </a:prstGeom>
          <a:noFill/>
        </p:spPr>
        <p:txBody>
          <a:bodyPr wrap="square" rtlCol="0">
            <a:spAutoFit/>
          </a:bodyPr>
          <a:lstStyle/>
          <a:p>
            <a:pPr algn="ctr"/>
            <a:r>
              <a:rPr lang="en-US" sz="1600" dirty="0"/>
              <a:t>“I want every parent in our community to hold each other accountable. We should ask ourselves on social media and at the grocery store, have you asked the questions, right?”  - Ryan Petty on CNN</a:t>
            </a:r>
          </a:p>
        </p:txBody>
      </p:sp>
      <p:sp>
        <p:nvSpPr>
          <p:cNvPr id="16" name="TextBox 15">
            <a:extLst>
              <a:ext uri="{FF2B5EF4-FFF2-40B4-BE49-F238E27FC236}">
                <a16:creationId xmlns:a16="http://schemas.microsoft.com/office/drawing/2014/main" id="{944C7162-DA00-6647-FD55-3634FBD231C8}"/>
              </a:ext>
            </a:extLst>
          </p:cNvPr>
          <p:cNvSpPr txBox="1"/>
          <p:nvPr/>
        </p:nvSpPr>
        <p:spPr>
          <a:xfrm>
            <a:off x="404033" y="48844"/>
            <a:ext cx="8367825" cy="369332"/>
          </a:xfrm>
          <a:prstGeom prst="rect">
            <a:avLst/>
          </a:prstGeom>
          <a:solidFill>
            <a:schemeClr val="accent1">
              <a:lumMod val="20000"/>
              <a:lumOff val="80000"/>
            </a:schemeClr>
          </a:solidFill>
        </p:spPr>
        <p:txBody>
          <a:bodyPr wrap="square" rtlCol="0">
            <a:spAutoFit/>
          </a:bodyPr>
          <a:lstStyle/>
          <a:p>
            <a:pPr algn="ctr"/>
            <a:r>
              <a:rPr lang="en-US" b="1" dirty="0"/>
              <a:t>Policy and Implementation Challenge: Dissemination to All Parents, Teachers, Coaches</a:t>
            </a:r>
          </a:p>
        </p:txBody>
      </p:sp>
      <p:pic>
        <p:nvPicPr>
          <p:cNvPr id="3" name="Picture 2">
            <a:extLst>
              <a:ext uri="{FF2B5EF4-FFF2-40B4-BE49-F238E27FC236}">
                <a16:creationId xmlns:a16="http://schemas.microsoft.com/office/drawing/2014/main" id="{B13A62EC-C03A-3508-DB70-591F782D94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240" y="6253083"/>
            <a:ext cx="1044571" cy="551361"/>
          </a:xfrm>
          <a:prstGeom prst="rect">
            <a:avLst/>
          </a:prstGeom>
        </p:spPr>
      </p:pic>
    </p:spTree>
    <p:extLst>
      <p:ext uri="{BB962C8B-B14F-4D97-AF65-F5344CB8AC3E}">
        <p14:creationId xmlns:p14="http://schemas.microsoft.com/office/powerpoint/2010/main" val="3536666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9372" y="2363411"/>
            <a:ext cx="4823571" cy="2324532"/>
          </a:xfrm>
          <a:prstGeom prst="rect">
            <a:avLst/>
          </a:prstGeom>
          <a:ln>
            <a:solidFill>
              <a:srgbClr val="000000"/>
            </a:solidFill>
          </a:ln>
        </p:spPr>
      </p:pic>
      <p:sp>
        <p:nvSpPr>
          <p:cNvPr id="6" name="Rectangle 3"/>
          <p:cNvSpPr txBox="1">
            <a:spLocks noChangeArrowheads="1"/>
          </p:cNvSpPr>
          <p:nvPr/>
        </p:nvSpPr>
        <p:spPr bwMode="auto">
          <a:xfrm>
            <a:off x="303060" y="4831980"/>
            <a:ext cx="4915413" cy="1197237"/>
          </a:xfrm>
          <a:prstGeom prst="rect">
            <a:avLst/>
          </a:prstGeom>
          <a:noFill/>
          <a:ln w="19050">
            <a:noFill/>
            <a:miter lim="800000"/>
            <a:headEnd/>
            <a:tailEnd/>
          </a:ln>
          <a:effectLst/>
        </p:spPr>
        <p:txBody>
          <a:bodyPr/>
          <a:lstStyle/>
          <a:p>
            <a:pPr marL="257175" indent="-257175">
              <a:spcBef>
                <a:spcPct val="20000"/>
              </a:spcBef>
              <a:buClr>
                <a:schemeClr val="hlink"/>
              </a:buClr>
              <a:buSzPct val="70000"/>
              <a:buFont typeface="Wingdings" pitchFamily="2" charset="2"/>
              <a:buChar char="n"/>
              <a:defRPr/>
            </a:pPr>
            <a:r>
              <a:rPr lang="en-US" sz="1600" b="1" kern="0" dirty="0">
                <a:ea typeface="ＭＳ Ｐゴシック" charset="-128"/>
                <a:cs typeface="ＭＳ Ｐゴシック" charset="-128"/>
              </a:rPr>
              <a:t>Total force roll-out</a:t>
            </a:r>
            <a:r>
              <a:rPr lang="en-US" sz="1600" kern="0" dirty="0">
                <a:ea typeface="ＭＳ Ｐゴシック" charset="-128"/>
                <a:cs typeface="ＭＳ Ｐゴシック" charset="-128"/>
              </a:rPr>
              <a:t>, in the hands of whole community</a:t>
            </a:r>
          </a:p>
          <a:p>
            <a:pPr marL="257175" indent="-257175">
              <a:spcBef>
                <a:spcPct val="20000"/>
              </a:spcBef>
              <a:buClr>
                <a:schemeClr val="hlink"/>
              </a:buClr>
              <a:buSzPct val="70000"/>
              <a:buFont typeface="Wingdings" pitchFamily="2" charset="2"/>
              <a:buChar char="n"/>
              <a:defRPr/>
            </a:pPr>
            <a:r>
              <a:rPr lang="en-US" sz="1600" b="1" kern="0" dirty="0">
                <a:ea typeface="ＭＳ Ｐゴシック" charset="-128"/>
                <a:cs typeface="ＭＳ Ｐゴシック" charset="-128"/>
              </a:rPr>
              <a:t>ALL support workers including</a:t>
            </a:r>
            <a:r>
              <a:rPr lang="en-US" sz="1600" kern="0" dirty="0">
                <a:ea typeface="ＭＳ Ｐゴシック" charset="-128"/>
                <a:cs typeface="ＭＳ Ｐゴシック" charset="-128"/>
              </a:rPr>
              <a:t> </a:t>
            </a:r>
            <a:r>
              <a:rPr lang="en-US" sz="1600" b="1" kern="0" dirty="0">
                <a:ea typeface="ＭＳ Ｐゴシック" charset="-128"/>
                <a:cs typeface="ＭＳ Ｐゴシック" charset="-128"/>
              </a:rPr>
              <a:t>lawyers</a:t>
            </a:r>
            <a:r>
              <a:rPr lang="en-US" sz="1600" kern="0" dirty="0">
                <a:ea typeface="ＭＳ Ｐゴシック" charset="-128"/>
                <a:cs typeface="ＭＳ Ｐゴシック" charset="-128"/>
              </a:rPr>
              <a:t>, financial aid counselors, chaplains, family advocacy workers, substance abuse specialists, advocates</a:t>
            </a:r>
          </a:p>
          <a:p>
            <a:pPr marL="257175" indent="-257175">
              <a:spcBef>
                <a:spcPct val="20000"/>
              </a:spcBef>
              <a:buClr>
                <a:schemeClr val="hlink"/>
              </a:buClr>
              <a:buSzPct val="70000"/>
              <a:buFont typeface="Wingdings" pitchFamily="2" charset="2"/>
              <a:buChar char="n"/>
              <a:defRPr/>
            </a:pPr>
            <a:endParaRPr lang="en-US" sz="1600" kern="0" dirty="0">
              <a:ea typeface="ＭＳ Ｐゴシック" charset="-128"/>
              <a:cs typeface="ＭＳ Ｐゴシック" charset="-128"/>
            </a:endParaRPr>
          </a:p>
        </p:txBody>
      </p:sp>
      <p:sp>
        <p:nvSpPr>
          <p:cNvPr id="7" name="Rectangle 2"/>
          <p:cNvSpPr txBox="1">
            <a:spLocks noChangeArrowheads="1"/>
          </p:cNvSpPr>
          <p:nvPr/>
        </p:nvSpPr>
        <p:spPr>
          <a:xfrm>
            <a:off x="1763" y="521879"/>
            <a:ext cx="6591467" cy="106911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1800" b="1" u="sng" dirty="0">
                <a:solidFill>
                  <a:schemeClr val="accent1">
                    <a:lumMod val="50000"/>
                  </a:schemeClr>
                </a:solidFill>
              </a:rPr>
              <a:t>Must Go Beyond the Medical Model and Outside the Hospital Walls Towards a Public Health Approach:</a:t>
            </a:r>
          </a:p>
          <a:p>
            <a:pPr algn="ctr">
              <a:defRPr/>
            </a:pPr>
            <a:r>
              <a:rPr lang="en-US" sz="1800" b="1" i="1" dirty="0">
                <a:solidFill>
                  <a:schemeClr val="accent1">
                    <a:lumMod val="50000"/>
                  </a:schemeClr>
                </a:solidFill>
              </a:rPr>
              <a:t>Lifesaving Synergy Between the Medical Model &amp; </a:t>
            </a:r>
          </a:p>
          <a:p>
            <a:pPr algn="ctr">
              <a:defRPr/>
            </a:pPr>
            <a:r>
              <a:rPr lang="en-US" sz="1800" b="1" i="1" dirty="0">
                <a:solidFill>
                  <a:schemeClr val="accent1">
                    <a:lumMod val="50000"/>
                  </a:schemeClr>
                </a:solidFill>
              </a:rPr>
              <a:t>the Public Health Approach</a:t>
            </a:r>
            <a:endParaRPr lang="en-US" sz="1600" b="1" i="1" dirty="0">
              <a:solidFill>
                <a:schemeClr val="accent1">
                  <a:lumMod val="50000"/>
                </a:schemeClr>
              </a:solidFill>
            </a:endParaRPr>
          </a:p>
        </p:txBody>
      </p:sp>
      <p:sp>
        <p:nvSpPr>
          <p:cNvPr id="8" name="TextBox 7"/>
          <p:cNvSpPr txBox="1"/>
          <p:nvPr/>
        </p:nvSpPr>
        <p:spPr>
          <a:xfrm>
            <a:off x="892592" y="2125020"/>
            <a:ext cx="3768288" cy="338554"/>
          </a:xfrm>
          <a:prstGeom prst="rect">
            <a:avLst/>
          </a:prstGeom>
          <a:solidFill>
            <a:srgbClr val="60A082"/>
          </a:solidFill>
        </p:spPr>
        <p:txBody>
          <a:bodyPr wrap="square" rtlCol="0">
            <a:spAutoFit/>
          </a:bodyPr>
          <a:lstStyle/>
          <a:p>
            <a:pPr algn="ctr"/>
            <a:r>
              <a:rPr lang="en-US" sz="1600" b="1" dirty="0">
                <a:solidFill>
                  <a:schemeClr val="bg1"/>
                </a:solidFill>
              </a:rPr>
              <a:t>Undersecretary of Defense Urgent Memo</a:t>
            </a:r>
          </a:p>
        </p:txBody>
      </p:sp>
      <p:sp>
        <p:nvSpPr>
          <p:cNvPr id="9" name="Rectangle 8"/>
          <p:cNvSpPr/>
          <p:nvPr/>
        </p:nvSpPr>
        <p:spPr bwMode="auto">
          <a:xfrm>
            <a:off x="633254" y="4382258"/>
            <a:ext cx="2945215" cy="249107"/>
          </a:xfrm>
          <a:prstGeom prst="rect">
            <a:avLst/>
          </a:prstGeom>
          <a:noFill/>
          <a:ln w="28575" cap="flat" cmpd="sng" algn="ctr">
            <a:solidFill>
              <a:srgbClr val="C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sz="1350">
              <a:latin typeface="Tahoma" pitchFamily="34" charset="0"/>
            </a:endParaRPr>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28114" y="2315863"/>
            <a:ext cx="3097926" cy="3409668"/>
          </a:xfrm>
          <a:prstGeom prst="rect">
            <a:avLst/>
          </a:prstGeom>
          <a:noFill/>
          <a:ln w="9525">
            <a:solidFill>
              <a:schemeClr val="tx1"/>
            </a:solidFill>
            <a:miter lim="800000"/>
            <a:headEnd/>
            <a:tailEnd/>
          </a:ln>
        </p:spPr>
      </p:pic>
      <p:sp>
        <p:nvSpPr>
          <p:cNvPr id="12" name="Rectangle 11"/>
          <p:cNvSpPr/>
          <p:nvPr/>
        </p:nvSpPr>
        <p:spPr bwMode="auto">
          <a:xfrm>
            <a:off x="5983764" y="4089940"/>
            <a:ext cx="1522334" cy="141694"/>
          </a:xfrm>
          <a:prstGeom prst="rect">
            <a:avLst/>
          </a:prstGeom>
          <a:noFill/>
          <a:ln w="28575" cap="flat" cmpd="sng" algn="ctr">
            <a:solidFill>
              <a:srgbClr val="C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sz="1350">
              <a:latin typeface="Tahoma" pitchFamily="34" charset="0"/>
            </a:endParaRPr>
          </a:p>
        </p:txBody>
      </p:sp>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627102" y="303160"/>
            <a:ext cx="2333135" cy="1500746"/>
          </a:xfrm>
          <a:prstGeom prst="rect">
            <a:avLst/>
          </a:prstGeom>
        </p:spPr>
      </p:pic>
      <p:sp>
        <p:nvSpPr>
          <p:cNvPr id="14" name="Rectangle 2"/>
          <p:cNvSpPr txBox="1">
            <a:spLocks noChangeArrowheads="1"/>
          </p:cNvSpPr>
          <p:nvPr/>
        </p:nvSpPr>
        <p:spPr>
          <a:xfrm>
            <a:off x="35635" y="1443916"/>
            <a:ext cx="6450791" cy="74022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defRPr/>
            </a:pPr>
            <a:r>
              <a:rPr lang="en-US" sz="1800" b="1" dirty="0">
                <a:solidFill>
                  <a:schemeClr val="accent1">
                    <a:lumMod val="50000"/>
                  </a:schemeClr>
                </a:solidFill>
              </a:rPr>
              <a:t>Marines reduced suicide by 22% </a:t>
            </a:r>
            <a:r>
              <a:rPr lang="en-US" sz="1800" dirty="0">
                <a:solidFill>
                  <a:schemeClr val="accent1">
                    <a:lumMod val="50000"/>
                  </a:schemeClr>
                </a:solidFill>
              </a:rPr>
              <a:t>while at the same time there was a reduction in domestic violence, alcohol incidents &amp; sexual assault</a:t>
            </a:r>
          </a:p>
        </p:txBody>
      </p:sp>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62399" y="1523323"/>
            <a:ext cx="2056453" cy="452172"/>
          </a:xfrm>
          <a:prstGeom prst="rect">
            <a:avLst/>
          </a:prstGeom>
        </p:spPr>
      </p:pic>
      <p:sp>
        <p:nvSpPr>
          <p:cNvPr id="2" name="Slide Number Placeholder 1">
            <a:extLst>
              <a:ext uri="{FF2B5EF4-FFF2-40B4-BE49-F238E27FC236}">
                <a16:creationId xmlns:a16="http://schemas.microsoft.com/office/drawing/2014/main" id="{1DF943B6-CC09-4171-A448-9150D7A48B42}"/>
              </a:ext>
            </a:extLst>
          </p:cNvPr>
          <p:cNvSpPr>
            <a:spLocks noGrp="1"/>
          </p:cNvSpPr>
          <p:nvPr>
            <p:ph type="sldNum" sz="quarter" idx="4"/>
          </p:nvPr>
        </p:nvSpPr>
        <p:spPr/>
        <p:txBody>
          <a:bodyPr/>
          <a:lstStyle/>
          <a:p>
            <a:fld id="{ACD12D91-5F71-FE4F-A594-B9667DC21877}" type="slidenum">
              <a:rPr lang="en-US" smtClean="0"/>
              <a:pPr/>
              <a:t>31</a:t>
            </a:fld>
            <a:endParaRPr lang="en-US" dirty="0"/>
          </a:p>
        </p:txBody>
      </p:sp>
      <p:sp>
        <p:nvSpPr>
          <p:cNvPr id="3" name="TextBox 2">
            <a:extLst>
              <a:ext uri="{FF2B5EF4-FFF2-40B4-BE49-F238E27FC236}">
                <a16:creationId xmlns:a16="http://schemas.microsoft.com/office/drawing/2014/main" id="{5B28A879-27ED-41D6-A5A5-2351E980A2F7}"/>
              </a:ext>
            </a:extLst>
          </p:cNvPr>
          <p:cNvSpPr txBox="1"/>
          <p:nvPr/>
        </p:nvSpPr>
        <p:spPr>
          <a:xfrm>
            <a:off x="2105861" y="2259731"/>
            <a:ext cx="6345615" cy="2062103"/>
          </a:xfrm>
          <a:prstGeom prst="rect">
            <a:avLst/>
          </a:prstGeom>
          <a:solidFill>
            <a:schemeClr val="accent6"/>
          </a:solidFill>
        </p:spPr>
        <p:txBody>
          <a:bodyPr wrap="square" rtlCol="0">
            <a:spAutoFit/>
          </a:bodyPr>
          <a:lstStyle/>
          <a:p>
            <a:r>
              <a:rPr lang="en-US" sz="3200" dirty="0">
                <a:solidFill>
                  <a:schemeClr val="bg1"/>
                </a:solidFill>
              </a:rPr>
              <a:t>We must develop suicide prevention strategies that are relevant for a diverse population and transcend the medical model (WHO, 2022). </a:t>
            </a:r>
          </a:p>
        </p:txBody>
      </p:sp>
    </p:spTree>
    <p:extLst>
      <p:ext uri="{BB962C8B-B14F-4D97-AF65-F5344CB8AC3E}">
        <p14:creationId xmlns:p14="http://schemas.microsoft.com/office/powerpoint/2010/main" val="286742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0F15B-A7CE-48FB-88AA-AA542FF26D78}"/>
              </a:ext>
            </a:extLst>
          </p:cNvPr>
          <p:cNvSpPr>
            <a:spLocks noGrp="1"/>
          </p:cNvSpPr>
          <p:nvPr>
            <p:ph type="title" idx="4294967295"/>
          </p:nvPr>
        </p:nvSpPr>
        <p:spPr>
          <a:xfrm>
            <a:off x="0" y="439738"/>
            <a:ext cx="9144000" cy="749300"/>
          </a:xfrm>
        </p:spPr>
        <p:txBody>
          <a:bodyPr>
            <a:noAutofit/>
          </a:bodyPr>
          <a:lstStyle/>
          <a:p>
            <a:pPr algn="ctr"/>
            <a:r>
              <a:rPr lang="en-US" sz="2400" b="1" dirty="0">
                <a:solidFill>
                  <a:schemeClr val="accent1">
                    <a:lumMod val="50000"/>
                  </a:schemeClr>
                </a:solidFill>
              </a:rPr>
              <a:t>Finding At-Risk Youth Where They Live, Learn and Play</a:t>
            </a:r>
          </a:p>
        </p:txBody>
      </p:sp>
      <p:sp>
        <p:nvSpPr>
          <p:cNvPr id="3" name="Oval 2">
            <a:extLst>
              <a:ext uri="{FF2B5EF4-FFF2-40B4-BE49-F238E27FC236}">
                <a16:creationId xmlns:a16="http://schemas.microsoft.com/office/drawing/2014/main" id="{E415AE4F-20C8-4E6F-B2A4-59E4A1BA8637}"/>
              </a:ext>
            </a:extLst>
          </p:cNvPr>
          <p:cNvSpPr/>
          <p:nvPr/>
        </p:nvSpPr>
        <p:spPr>
          <a:xfrm>
            <a:off x="3338586" y="3096971"/>
            <a:ext cx="1810804" cy="156951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At-Risk</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panose="020F0502020204030204"/>
              </a:rPr>
              <a:t>Youth</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EAEBD34D-BCB4-4966-BD61-7E6DDEF567F0}"/>
              </a:ext>
            </a:extLst>
          </p:cNvPr>
          <p:cNvSpPr/>
          <p:nvPr/>
        </p:nvSpPr>
        <p:spPr>
          <a:xfrm>
            <a:off x="5307874" y="4649790"/>
            <a:ext cx="1483567" cy="132263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230C8296-84F4-4AA9-84AF-A2F47272689E}"/>
              </a:ext>
            </a:extLst>
          </p:cNvPr>
          <p:cNvSpPr/>
          <p:nvPr/>
        </p:nvSpPr>
        <p:spPr>
          <a:xfrm>
            <a:off x="175858" y="3141251"/>
            <a:ext cx="1738602" cy="12316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b="1" dirty="0">
              <a:solidFill>
                <a:prstClr val="white"/>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Youth</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panose="020F0502020204030204"/>
              </a:rPr>
              <a:t>Pastors</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43E6B452-21C6-4AB9-A35A-26FBF8E6D573}"/>
              </a:ext>
            </a:extLst>
          </p:cNvPr>
          <p:cNvSpPr/>
          <p:nvPr/>
        </p:nvSpPr>
        <p:spPr>
          <a:xfrm>
            <a:off x="6901471" y="3706466"/>
            <a:ext cx="1833984" cy="15292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Libraries and Schools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b="1" dirty="0">
              <a:solidFill>
                <a:prstClr val="white"/>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80E58EF1-696D-4EBF-9FA1-B11E67957DA0}"/>
              </a:ext>
            </a:extLst>
          </p:cNvPr>
          <p:cNvSpPr/>
          <p:nvPr/>
        </p:nvSpPr>
        <p:spPr>
          <a:xfrm>
            <a:off x="3671404" y="4854057"/>
            <a:ext cx="1304240" cy="10599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prstClr val="white"/>
                </a:solidFill>
                <a:latin typeface="Calibri" panose="020F0502020204030204"/>
              </a:rPr>
              <a:t>Theaters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b="1" dirty="0">
              <a:solidFill>
                <a:prstClr val="white"/>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83D44984-A507-4023-B99F-C6FE7BFAF356}"/>
              </a:ext>
            </a:extLst>
          </p:cNvPr>
          <p:cNvSpPr/>
          <p:nvPr/>
        </p:nvSpPr>
        <p:spPr>
          <a:xfrm>
            <a:off x="212833" y="4615472"/>
            <a:ext cx="1469350" cy="13786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Juvenile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Justice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D081415B-E654-4E51-AFCD-E0DF3C426937}"/>
              </a:ext>
            </a:extLst>
          </p:cNvPr>
          <p:cNvSpPr/>
          <p:nvPr/>
        </p:nvSpPr>
        <p:spPr>
          <a:xfrm>
            <a:off x="144794" y="1369457"/>
            <a:ext cx="1578678" cy="14139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Child and Family Services/Child Welfare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5C878980-9184-4447-AD44-D14E68212D91}"/>
              </a:ext>
            </a:extLst>
          </p:cNvPr>
          <p:cNvCxnSpPr>
            <a:cxnSpLocks/>
            <a:stCxn id="3" idx="7"/>
            <a:endCxn id="25" idx="3"/>
          </p:cNvCxnSpPr>
          <p:nvPr/>
        </p:nvCxnSpPr>
        <p:spPr>
          <a:xfrm flipV="1">
            <a:off x="4884204" y="2600689"/>
            <a:ext cx="1618932" cy="726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97AB7E6-9816-46BA-993B-9B2CE1E5CD49}"/>
              </a:ext>
            </a:extLst>
          </p:cNvPr>
          <p:cNvCxnSpPr>
            <a:cxnSpLocks/>
            <a:stCxn id="3" idx="0"/>
            <a:endCxn id="31" idx="4"/>
          </p:cNvCxnSpPr>
          <p:nvPr/>
        </p:nvCxnSpPr>
        <p:spPr>
          <a:xfrm flipV="1">
            <a:off x="4243988" y="2692771"/>
            <a:ext cx="784164" cy="404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AB616E2-5459-437C-A3AA-FD7D62C1F11C}"/>
              </a:ext>
            </a:extLst>
          </p:cNvPr>
          <p:cNvCxnSpPr>
            <a:cxnSpLocks/>
            <a:stCxn id="6" idx="6"/>
            <a:endCxn id="3" idx="2"/>
          </p:cNvCxnSpPr>
          <p:nvPr/>
        </p:nvCxnSpPr>
        <p:spPr>
          <a:xfrm>
            <a:off x="1914460" y="3757072"/>
            <a:ext cx="1424126" cy="1246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4B90C8A-148C-4BCA-B7D7-63D5F3AD9AF0}"/>
              </a:ext>
            </a:extLst>
          </p:cNvPr>
          <p:cNvCxnSpPr>
            <a:cxnSpLocks/>
            <a:stCxn id="3" idx="1"/>
            <a:endCxn id="10" idx="4"/>
          </p:cNvCxnSpPr>
          <p:nvPr/>
        </p:nvCxnSpPr>
        <p:spPr>
          <a:xfrm flipH="1" flipV="1">
            <a:off x="934133" y="2783438"/>
            <a:ext cx="2669639" cy="543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5616DDA-B53A-4BFB-A115-8B36F49421E9}"/>
              </a:ext>
            </a:extLst>
          </p:cNvPr>
          <p:cNvCxnSpPr>
            <a:cxnSpLocks/>
            <a:stCxn id="3" idx="6"/>
            <a:endCxn id="7" idx="2"/>
          </p:cNvCxnSpPr>
          <p:nvPr/>
        </p:nvCxnSpPr>
        <p:spPr>
          <a:xfrm>
            <a:off x="5149390" y="3881730"/>
            <a:ext cx="1752081" cy="58935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EA2A7CB-2236-4257-B4A5-02781DFE0EBD}"/>
              </a:ext>
            </a:extLst>
          </p:cNvPr>
          <p:cNvCxnSpPr>
            <a:cxnSpLocks/>
            <a:stCxn id="3" idx="5"/>
            <a:endCxn id="5" idx="1"/>
          </p:cNvCxnSpPr>
          <p:nvPr/>
        </p:nvCxnSpPr>
        <p:spPr>
          <a:xfrm>
            <a:off x="4884204" y="4436638"/>
            <a:ext cx="640933" cy="4068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80F75EC-46BE-4D72-8865-B37FED8E61FC}"/>
              </a:ext>
            </a:extLst>
          </p:cNvPr>
          <p:cNvCxnSpPr>
            <a:cxnSpLocks/>
            <a:stCxn id="3" idx="4"/>
            <a:endCxn id="8" idx="0"/>
          </p:cNvCxnSpPr>
          <p:nvPr/>
        </p:nvCxnSpPr>
        <p:spPr>
          <a:xfrm>
            <a:off x="4243988" y="4666489"/>
            <a:ext cx="79536" cy="1875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D84032B-BC5B-4E7D-A45F-939AB47A7150}"/>
              </a:ext>
            </a:extLst>
          </p:cNvPr>
          <p:cNvCxnSpPr>
            <a:cxnSpLocks/>
            <a:stCxn id="3" idx="3"/>
            <a:endCxn id="9" idx="7"/>
          </p:cNvCxnSpPr>
          <p:nvPr/>
        </p:nvCxnSpPr>
        <p:spPr>
          <a:xfrm flipH="1">
            <a:off x="1467002" y="4436638"/>
            <a:ext cx="2136770" cy="380738"/>
          </a:xfrm>
          <a:prstGeom prst="line">
            <a:avLst/>
          </a:prstGeom>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4D2DDC5B-CEE6-459F-9C3C-7CA394CE659E}"/>
              </a:ext>
            </a:extLst>
          </p:cNvPr>
          <p:cNvSpPr/>
          <p:nvPr/>
        </p:nvSpPr>
        <p:spPr>
          <a:xfrm>
            <a:off x="6234555" y="1535551"/>
            <a:ext cx="1833984" cy="1247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First Responders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606F8884-6B40-DACE-955E-0935991346B7}"/>
              </a:ext>
            </a:extLst>
          </p:cNvPr>
          <p:cNvSpPr/>
          <p:nvPr/>
        </p:nvSpPr>
        <p:spPr>
          <a:xfrm>
            <a:off x="4018602" y="1532755"/>
            <a:ext cx="2019100" cy="1160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Pediatricians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0" name="Picture 69" descr="Shape&#10;&#10;Description automatically generated with low confidence">
            <a:extLst>
              <a:ext uri="{FF2B5EF4-FFF2-40B4-BE49-F238E27FC236}">
                <a16:creationId xmlns:a16="http://schemas.microsoft.com/office/drawing/2014/main" id="{FA729FFA-6D47-C020-B050-EAA9A4D7241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417422" y="4399262"/>
            <a:ext cx="806548" cy="722019"/>
          </a:xfrm>
          <a:prstGeom prst="rect">
            <a:avLst/>
          </a:prstGeom>
        </p:spPr>
      </p:pic>
      <p:pic>
        <p:nvPicPr>
          <p:cNvPr id="72" name="Picture 71" descr="Shape&#10;&#10;Description automatically generated with low confidence">
            <a:extLst>
              <a:ext uri="{FF2B5EF4-FFF2-40B4-BE49-F238E27FC236}">
                <a16:creationId xmlns:a16="http://schemas.microsoft.com/office/drawing/2014/main" id="{A49C655F-032C-139C-73D1-578C0706AB7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49593" y="2170091"/>
            <a:ext cx="552917" cy="468143"/>
          </a:xfrm>
          <a:prstGeom prst="rect">
            <a:avLst/>
          </a:prstGeom>
        </p:spPr>
      </p:pic>
      <p:pic>
        <p:nvPicPr>
          <p:cNvPr id="75" name="Picture 74" descr="Shape&#10;&#10;Description automatically generated with low confidence">
            <a:extLst>
              <a:ext uri="{FF2B5EF4-FFF2-40B4-BE49-F238E27FC236}">
                <a16:creationId xmlns:a16="http://schemas.microsoft.com/office/drawing/2014/main" id="{F91A580C-1DF1-2FEF-7156-E96F912405E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99010" y="2085797"/>
            <a:ext cx="658283" cy="519815"/>
          </a:xfrm>
          <a:prstGeom prst="rect">
            <a:avLst/>
          </a:prstGeom>
        </p:spPr>
      </p:pic>
      <p:pic>
        <p:nvPicPr>
          <p:cNvPr id="77" name="Picture 76" descr="Shape&#10;&#10;Description automatically generated with low confidence">
            <a:extLst>
              <a:ext uri="{FF2B5EF4-FFF2-40B4-BE49-F238E27FC236}">
                <a16:creationId xmlns:a16="http://schemas.microsoft.com/office/drawing/2014/main" id="{00E9549E-5788-86DC-1D77-2AB7C48B28F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38895" y="2199999"/>
            <a:ext cx="637819" cy="475316"/>
          </a:xfrm>
          <a:prstGeom prst="rect">
            <a:avLst/>
          </a:prstGeom>
        </p:spPr>
      </p:pic>
      <p:pic>
        <p:nvPicPr>
          <p:cNvPr id="80" name="Picture 79" descr="Shape&#10;&#10;Description automatically generated with low confidence">
            <a:extLst>
              <a:ext uri="{FF2B5EF4-FFF2-40B4-BE49-F238E27FC236}">
                <a16:creationId xmlns:a16="http://schemas.microsoft.com/office/drawing/2014/main" id="{0CE9CDC1-5CAC-14C7-779E-610B7086744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09834" y="3182017"/>
            <a:ext cx="670650" cy="553955"/>
          </a:xfrm>
          <a:prstGeom prst="rect">
            <a:avLst/>
          </a:prstGeom>
        </p:spPr>
      </p:pic>
      <p:pic>
        <p:nvPicPr>
          <p:cNvPr id="82" name="Picture 81" descr="Shape&#10;&#10;Description automatically generated with low confidence">
            <a:extLst>
              <a:ext uri="{FF2B5EF4-FFF2-40B4-BE49-F238E27FC236}">
                <a16:creationId xmlns:a16="http://schemas.microsoft.com/office/drawing/2014/main" id="{15F2913E-5058-1F80-2BD0-F44B792F7DA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06088" y="5390205"/>
            <a:ext cx="631880" cy="523791"/>
          </a:xfrm>
          <a:prstGeom prst="rect">
            <a:avLst/>
          </a:prstGeom>
        </p:spPr>
      </p:pic>
      <p:sp>
        <p:nvSpPr>
          <p:cNvPr id="98" name="Shape 16">
            <a:extLst>
              <a:ext uri="{FF2B5EF4-FFF2-40B4-BE49-F238E27FC236}">
                <a16:creationId xmlns:a16="http://schemas.microsoft.com/office/drawing/2014/main" id="{2794E8F3-04AC-1247-C4EA-37A832391C2F}"/>
              </a:ext>
            </a:extLst>
          </p:cNvPr>
          <p:cNvSpPr/>
          <p:nvPr/>
        </p:nvSpPr>
        <p:spPr>
          <a:xfrm rot="10800000">
            <a:off x="5743387" y="1985365"/>
            <a:ext cx="628171" cy="334671"/>
          </a:xfrm>
          <a:prstGeom prst="leftRightArrow">
            <a:avLst>
              <a:gd name="adj1" fmla="val 42714"/>
              <a:gd name="adj2" fmla="val 50000"/>
            </a:avLst>
          </a:prstGeom>
          <a:solidFill>
            <a:schemeClr val="tx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99" name="Shape 16">
            <a:extLst>
              <a:ext uri="{FF2B5EF4-FFF2-40B4-BE49-F238E27FC236}">
                <a16:creationId xmlns:a16="http://schemas.microsoft.com/office/drawing/2014/main" id="{76B2E940-EE1A-B160-EBF7-2AF71127A379}"/>
              </a:ext>
            </a:extLst>
          </p:cNvPr>
          <p:cNvSpPr/>
          <p:nvPr/>
        </p:nvSpPr>
        <p:spPr>
          <a:xfrm rot="5185196">
            <a:off x="803863" y="2835880"/>
            <a:ext cx="482593" cy="291425"/>
          </a:xfrm>
          <a:prstGeom prst="leftRightArrow">
            <a:avLst/>
          </a:prstGeom>
          <a:solidFill>
            <a:schemeClr val="tx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0" name="Shape 16">
            <a:extLst>
              <a:ext uri="{FF2B5EF4-FFF2-40B4-BE49-F238E27FC236}">
                <a16:creationId xmlns:a16="http://schemas.microsoft.com/office/drawing/2014/main" id="{3086B440-5115-E3E4-C066-755396E5BBE2}"/>
              </a:ext>
            </a:extLst>
          </p:cNvPr>
          <p:cNvSpPr/>
          <p:nvPr/>
        </p:nvSpPr>
        <p:spPr>
          <a:xfrm rot="8645476">
            <a:off x="6574567" y="4840422"/>
            <a:ext cx="690750" cy="270243"/>
          </a:xfrm>
          <a:prstGeom prst="leftRightArrow">
            <a:avLst/>
          </a:prstGeom>
          <a:solidFill>
            <a:schemeClr val="tx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1" name="Shape 16">
            <a:extLst>
              <a:ext uri="{FF2B5EF4-FFF2-40B4-BE49-F238E27FC236}">
                <a16:creationId xmlns:a16="http://schemas.microsoft.com/office/drawing/2014/main" id="{69252C52-1CF9-FA43-D12A-6C2D5095C28A}"/>
              </a:ext>
            </a:extLst>
          </p:cNvPr>
          <p:cNvSpPr/>
          <p:nvPr/>
        </p:nvSpPr>
        <p:spPr>
          <a:xfrm rot="16200000">
            <a:off x="724368" y="4373760"/>
            <a:ext cx="481599" cy="291425"/>
          </a:xfrm>
          <a:prstGeom prst="leftRightArrow">
            <a:avLst/>
          </a:prstGeom>
          <a:solidFill>
            <a:schemeClr val="tx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2" name="Shape 16">
            <a:extLst>
              <a:ext uri="{FF2B5EF4-FFF2-40B4-BE49-F238E27FC236}">
                <a16:creationId xmlns:a16="http://schemas.microsoft.com/office/drawing/2014/main" id="{828DBE80-0FED-B8F7-4BAB-FBEE358B9600}"/>
              </a:ext>
            </a:extLst>
          </p:cNvPr>
          <p:cNvSpPr/>
          <p:nvPr/>
        </p:nvSpPr>
        <p:spPr>
          <a:xfrm rot="10800000">
            <a:off x="4882594" y="5260810"/>
            <a:ext cx="482593" cy="291425"/>
          </a:xfrm>
          <a:prstGeom prst="leftRightArrow">
            <a:avLst/>
          </a:prstGeom>
          <a:solidFill>
            <a:schemeClr val="tx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pic>
        <p:nvPicPr>
          <p:cNvPr id="53" name="Picture 52" descr="A black and white camera&#10;&#10;Description automatically generated">
            <a:extLst>
              <a:ext uri="{FF2B5EF4-FFF2-40B4-BE49-F238E27FC236}">
                <a16:creationId xmlns:a16="http://schemas.microsoft.com/office/drawing/2014/main" id="{BF4F12D4-5AC6-9131-C68D-302FA60F4C7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68178" y="5307774"/>
            <a:ext cx="500794" cy="454803"/>
          </a:xfrm>
          <a:prstGeom prst="rect">
            <a:avLst/>
          </a:prstGeom>
        </p:spPr>
      </p:pic>
      <p:pic>
        <p:nvPicPr>
          <p:cNvPr id="57" name="Picture 56" descr="A logo with blue and purple triangles&#10;&#10;Description automatically generated">
            <a:extLst>
              <a:ext uri="{FF2B5EF4-FFF2-40B4-BE49-F238E27FC236}">
                <a16:creationId xmlns:a16="http://schemas.microsoft.com/office/drawing/2014/main" id="{2B4A08F1-D8E4-DB41-365A-A178AA7843C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595672" y="4945962"/>
            <a:ext cx="965284" cy="751678"/>
          </a:xfrm>
          <a:prstGeom prst="rect">
            <a:avLst/>
          </a:prstGeom>
        </p:spPr>
      </p:pic>
      <p:pic>
        <p:nvPicPr>
          <p:cNvPr id="78" name="Picture 77">
            <a:extLst>
              <a:ext uri="{FF2B5EF4-FFF2-40B4-BE49-F238E27FC236}">
                <a16:creationId xmlns:a16="http://schemas.microsoft.com/office/drawing/2014/main" id="{4F39B7EC-129B-0CF8-778E-140256CBA13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802028" y="1500394"/>
            <a:ext cx="1266929" cy="950197"/>
          </a:xfrm>
          <a:prstGeom prst="rect">
            <a:avLst/>
          </a:prstGeom>
        </p:spPr>
      </p:pic>
      <p:sp>
        <p:nvSpPr>
          <p:cNvPr id="85" name="Oval 84">
            <a:extLst>
              <a:ext uri="{FF2B5EF4-FFF2-40B4-BE49-F238E27FC236}">
                <a16:creationId xmlns:a16="http://schemas.microsoft.com/office/drawing/2014/main" id="{7EA69D44-0DD7-D11C-6790-53AC0525EC91}"/>
              </a:ext>
            </a:extLst>
          </p:cNvPr>
          <p:cNvSpPr/>
          <p:nvPr/>
        </p:nvSpPr>
        <p:spPr>
          <a:xfrm>
            <a:off x="1904879" y="1310410"/>
            <a:ext cx="1738602" cy="14139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Parks, Ski Slopes Beaches and</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Calibri" panose="020F0502020204030204"/>
              </a:rPr>
              <a:t>Playgrounds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89" name="Straight Connector 88">
            <a:extLst>
              <a:ext uri="{FF2B5EF4-FFF2-40B4-BE49-F238E27FC236}">
                <a16:creationId xmlns:a16="http://schemas.microsoft.com/office/drawing/2014/main" id="{4CF638EC-996A-A00C-F976-B132CB79EFC0}"/>
              </a:ext>
            </a:extLst>
          </p:cNvPr>
          <p:cNvCxnSpPr>
            <a:cxnSpLocks/>
            <a:stCxn id="3" idx="1"/>
            <a:endCxn id="85" idx="4"/>
          </p:cNvCxnSpPr>
          <p:nvPr/>
        </p:nvCxnSpPr>
        <p:spPr>
          <a:xfrm flipH="1" flipV="1">
            <a:off x="2774180" y="2724391"/>
            <a:ext cx="829592" cy="602431"/>
          </a:xfrm>
          <a:prstGeom prst="line">
            <a:avLst/>
          </a:prstGeom>
        </p:spPr>
        <p:style>
          <a:lnRef idx="1">
            <a:schemeClr val="accent1"/>
          </a:lnRef>
          <a:fillRef idx="0">
            <a:schemeClr val="accent1"/>
          </a:fillRef>
          <a:effectRef idx="0">
            <a:schemeClr val="accent1"/>
          </a:effectRef>
          <a:fontRef idx="minor">
            <a:schemeClr val="tx1"/>
          </a:fontRef>
        </p:style>
      </p:cxnSp>
      <p:sp>
        <p:nvSpPr>
          <p:cNvPr id="88" name="Shape 16">
            <a:extLst>
              <a:ext uri="{FF2B5EF4-FFF2-40B4-BE49-F238E27FC236}">
                <a16:creationId xmlns:a16="http://schemas.microsoft.com/office/drawing/2014/main" id="{0D7B93EE-418C-4D80-10F1-714ED9F9E222}"/>
              </a:ext>
            </a:extLst>
          </p:cNvPr>
          <p:cNvSpPr/>
          <p:nvPr/>
        </p:nvSpPr>
        <p:spPr>
          <a:xfrm rot="10800000">
            <a:off x="1575177" y="1940854"/>
            <a:ext cx="637922" cy="299660"/>
          </a:xfrm>
          <a:prstGeom prst="leftRightArrow">
            <a:avLst/>
          </a:prstGeom>
          <a:solidFill>
            <a:schemeClr val="tx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pic>
        <p:nvPicPr>
          <p:cNvPr id="105" name="Graphic 1">
            <a:extLst>
              <a:ext uri="{FF2B5EF4-FFF2-40B4-BE49-F238E27FC236}">
                <a16:creationId xmlns:a16="http://schemas.microsoft.com/office/drawing/2014/main" id="{6C54D91E-D623-80FB-966A-5C3984CA91F3}"/>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046828" y="5076084"/>
            <a:ext cx="1966963" cy="1475407"/>
          </a:xfrm>
          <a:prstGeom prst="rect">
            <a:avLst/>
          </a:prstGeom>
        </p:spPr>
      </p:pic>
      <p:sp>
        <p:nvSpPr>
          <p:cNvPr id="115" name="Oval 114">
            <a:extLst>
              <a:ext uri="{FF2B5EF4-FFF2-40B4-BE49-F238E27FC236}">
                <a16:creationId xmlns:a16="http://schemas.microsoft.com/office/drawing/2014/main" id="{6FC12100-3C0A-5846-BA65-F22C47CDB6F3}"/>
              </a:ext>
            </a:extLst>
          </p:cNvPr>
          <p:cNvSpPr/>
          <p:nvPr/>
        </p:nvSpPr>
        <p:spPr>
          <a:xfrm>
            <a:off x="1906831" y="4799314"/>
            <a:ext cx="1534088" cy="12144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b="1" dirty="0">
                <a:solidFill>
                  <a:prstClr val="white"/>
                </a:solidFill>
                <a:latin typeface="Calibri" panose="020F0502020204030204"/>
              </a:rPr>
              <a:t>Food </a:t>
            </a:r>
          </a:p>
          <a:p>
            <a:pPr algn="ctr">
              <a:defRPr/>
            </a:pPr>
            <a:r>
              <a:rPr lang="en-US" sz="1400" b="1" dirty="0">
                <a:solidFill>
                  <a:prstClr val="white"/>
                </a:solidFill>
              </a:rPr>
              <a:t>Trucks and Restaurants</a:t>
            </a:r>
            <a:endParaRPr lang="en-US" sz="2000" b="1" dirty="0">
              <a:solidFill>
                <a:prstClr val="white"/>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0" name="Picture 109" descr="A group of people standing in front of a food truck&#10;&#10;Description automatically generated">
            <a:extLst>
              <a:ext uri="{FF2B5EF4-FFF2-40B4-BE49-F238E27FC236}">
                <a16:creationId xmlns:a16="http://schemas.microsoft.com/office/drawing/2014/main" id="{A859BECA-FD2C-D037-C7BB-F12AB0F371E0}"/>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024382" y="5652100"/>
            <a:ext cx="1478751" cy="985834"/>
          </a:xfrm>
          <a:prstGeom prst="rect">
            <a:avLst/>
          </a:prstGeom>
        </p:spPr>
      </p:pic>
      <p:pic>
        <p:nvPicPr>
          <p:cNvPr id="111" name="Picture 110">
            <a:extLst>
              <a:ext uri="{FF2B5EF4-FFF2-40B4-BE49-F238E27FC236}">
                <a16:creationId xmlns:a16="http://schemas.microsoft.com/office/drawing/2014/main" id="{DE7879E2-C5C6-0798-63AA-996BF2446DD1}"/>
              </a:ext>
            </a:extLst>
          </p:cNvPr>
          <p:cNvPicPr>
            <a:picLocks noChangeAspect="1"/>
          </p:cNvPicPr>
          <p:nvPr/>
        </p:nvPicPr>
        <p:blipFill>
          <a:blip r:embed="rId14" cstate="email">
            <a:extLst>
              <a:ext uri="{28A0092B-C50C-407E-A947-70E740481C1C}">
                <a14:useLocalDpi xmlns:a14="http://schemas.microsoft.com/office/drawing/2010/main"/>
              </a:ext>
            </a:extLst>
          </a:blip>
          <a:srcRect/>
          <a:stretch/>
        </p:blipFill>
        <p:spPr>
          <a:xfrm>
            <a:off x="2069039" y="5652100"/>
            <a:ext cx="249883" cy="32337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7" name="Picture 116" descr="A sign on a hill&#10;&#10;Description automatically generated">
            <a:extLst>
              <a:ext uri="{FF2B5EF4-FFF2-40B4-BE49-F238E27FC236}">
                <a16:creationId xmlns:a16="http://schemas.microsoft.com/office/drawing/2014/main" id="{972E683A-3BE8-D2E9-02E9-066E3180EFCC}"/>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011413" y="2261401"/>
            <a:ext cx="1327173" cy="883044"/>
          </a:xfrm>
          <a:prstGeom prst="rect">
            <a:avLst/>
          </a:prstGeom>
        </p:spPr>
      </p:pic>
      <p:pic>
        <p:nvPicPr>
          <p:cNvPr id="118" name="Picture 117">
            <a:extLst>
              <a:ext uri="{FF2B5EF4-FFF2-40B4-BE49-F238E27FC236}">
                <a16:creationId xmlns:a16="http://schemas.microsoft.com/office/drawing/2014/main" id="{A61AE4F1-9238-4305-3B1A-7E8A280E15F4}"/>
              </a:ext>
            </a:extLst>
          </p:cNvPr>
          <p:cNvPicPr>
            <a:picLocks noChangeAspect="1"/>
          </p:cNvPicPr>
          <p:nvPr/>
        </p:nvPicPr>
        <p:blipFill>
          <a:blip r:embed="rId16" cstate="email">
            <a:extLst>
              <a:ext uri="{28A0092B-C50C-407E-A947-70E740481C1C}">
                <a14:useLocalDpi xmlns:a14="http://schemas.microsoft.com/office/drawing/2010/main"/>
              </a:ext>
            </a:extLst>
          </a:blip>
          <a:srcRect/>
          <a:stretch/>
        </p:blipFill>
        <p:spPr>
          <a:xfrm>
            <a:off x="2661441" y="2694684"/>
            <a:ext cx="356743" cy="46166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0" name="Picture 119" descr="Chairs on a beach with a table and a chair&#10;&#10;Description automatically generated">
            <a:extLst>
              <a:ext uri="{FF2B5EF4-FFF2-40B4-BE49-F238E27FC236}">
                <a16:creationId xmlns:a16="http://schemas.microsoft.com/office/drawing/2014/main" id="{9344C4DF-4F84-4C54-4DE2-E3D5747C4B58}"/>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344527" y="2098420"/>
            <a:ext cx="549114" cy="823671"/>
          </a:xfrm>
          <a:prstGeom prst="rect">
            <a:avLst/>
          </a:prstGeom>
        </p:spPr>
      </p:pic>
      <p:sp>
        <p:nvSpPr>
          <p:cNvPr id="96" name="Shape 16">
            <a:extLst>
              <a:ext uri="{FF2B5EF4-FFF2-40B4-BE49-F238E27FC236}">
                <a16:creationId xmlns:a16="http://schemas.microsoft.com/office/drawing/2014/main" id="{CFF0F1B1-C1B9-CC65-9CC0-46C20890EC96}"/>
              </a:ext>
            </a:extLst>
          </p:cNvPr>
          <p:cNvSpPr/>
          <p:nvPr/>
        </p:nvSpPr>
        <p:spPr>
          <a:xfrm rot="10800000">
            <a:off x="3586954" y="1769512"/>
            <a:ext cx="637922" cy="299660"/>
          </a:xfrm>
          <a:prstGeom prst="leftRightArrow">
            <a:avLst/>
          </a:prstGeom>
          <a:solidFill>
            <a:schemeClr val="tx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cxnSp>
        <p:nvCxnSpPr>
          <p:cNvPr id="138" name="Straight Connector 137">
            <a:extLst>
              <a:ext uri="{FF2B5EF4-FFF2-40B4-BE49-F238E27FC236}">
                <a16:creationId xmlns:a16="http://schemas.microsoft.com/office/drawing/2014/main" id="{4166FA78-63AF-1755-B75A-9BEDB4477AA4}"/>
              </a:ext>
            </a:extLst>
          </p:cNvPr>
          <p:cNvCxnSpPr>
            <a:cxnSpLocks/>
            <a:stCxn id="3" idx="3"/>
            <a:endCxn id="115" idx="0"/>
          </p:cNvCxnSpPr>
          <p:nvPr/>
        </p:nvCxnSpPr>
        <p:spPr>
          <a:xfrm flipH="1">
            <a:off x="2673875" y="4436638"/>
            <a:ext cx="929897" cy="362676"/>
          </a:xfrm>
          <a:prstGeom prst="line">
            <a:avLst/>
          </a:prstGeom>
        </p:spPr>
        <p:style>
          <a:lnRef idx="1">
            <a:schemeClr val="accent1"/>
          </a:lnRef>
          <a:fillRef idx="0">
            <a:schemeClr val="accent1"/>
          </a:fillRef>
          <a:effectRef idx="0">
            <a:schemeClr val="accent1"/>
          </a:effectRef>
          <a:fontRef idx="minor">
            <a:schemeClr val="tx1"/>
          </a:fontRef>
        </p:style>
      </p:cxnSp>
      <p:sp>
        <p:nvSpPr>
          <p:cNvPr id="143" name="Oval 142">
            <a:extLst>
              <a:ext uri="{FF2B5EF4-FFF2-40B4-BE49-F238E27FC236}">
                <a16:creationId xmlns:a16="http://schemas.microsoft.com/office/drawing/2014/main" id="{DAE03D4B-0EA4-8755-2918-8F6CA2DE5A77}"/>
              </a:ext>
            </a:extLst>
          </p:cNvPr>
          <p:cNvSpPr/>
          <p:nvPr/>
        </p:nvSpPr>
        <p:spPr>
          <a:xfrm>
            <a:off x="6799530" y="2877969"/>
            <a:ext cx="1873568" cy="7700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Calibri" panose="020F0502020204030204"/>
                <a:ea typeface="+mn-ea"/>
                <a:cs typeface="+mn-cs"/>
              </a:rPr>
              <a:t>Bartenders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prstClr val="white"/>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Shape 16">
            <a:extLst>
              <a:ext uri="{FF2B5EF4-FFF2-40B4-BE49-F238E27FC236}">
                <a16:creationId xmlns:a16="http://schemas.microsoft.com/office/drawing/2014/main" id="{515DC8E1-F3BC-382A-98B4-D440F63BCBF1}"/>
              </a:ext>
            </a:extLst>
          </p:cNvPr>
          <p:cNvSpPr/>
          <p:nvPr/>
        </p:nvSpPr>
        <p:spPr>
          <a:xfrm rot="15150281">
            <a:off x="7232506" y="2629748"/>
            <a:ext cx="482593" cy="291425"/>
          </a:xfrm>
          <a:prstGeom prst="leftRightArrow">
            <a:avLst/>
          </a:prstGeom>
          <a:solidFill>
            <a:schemeClr val="tx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44" name="Shape 16">
            <a:extLst>
              <a:ext uri="{FF2B5EF4-FFF2-40B4-BE49-F238E27FC236}">
                <a16:creationId xmlns:a16="http://schemas.microsoft.com/office/drawing/2014/main" id="{7DB79D84-0C51-A07C-811A-77CE909EB344}"/>
              </a:ext>
            </a:extLst>
          </p:cNvPr>
          <p:cNvSpPr/>
          <p:nvPr/>
        </p:nvSpPr>
        <p:spPr>
          <a:xfrm rot="15999870">
            <a:off x="7628665" y="3632667"/>
            <a:ext cx="215299" cy="145391"/>
          </a:xfrm>
          <a:prstGeom prst="leftRightArrow">
            <a:avLst/>
          </a:prstGeom>
          <a:solidFill>
            <a:schemeClr val="tx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pic>
        <p:nvPicPr>
          <p:cNvPr id="148" name="Picture 147" descr="A blue and white book cover&#10;&#10;Description automatically generated">
            <a:extLst>
              <a:ext uri="{FF2B5EF4-FFF2-40B4-BE49-F238E27FC236}">
                <a16:creationId xmlns:a16="http://schemas.microsoft.com/office/drawing/2014/main" id="{A0F04780-FC52-0B3F-4665-F8B168611F75}"/>
              </a:ext>
            </a:extLst>
          </p:cNvPr>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4610819" y="5675399"/>
            <a:ext cx="754368" cy="1068209"/>
          </a:xfrm>
          <a:prstGeom prst="rect">
            <a:avLst/>
          </a:prstGeom>
        </p:spPr>
      </p:pic>
      <p:pic>
        <p:nvPicPr>
          <p:cNvPr id="153" name="Picture 152">
            <a:extLst>
              <a:ext uri="{FF2B5EF4-FFF2-40B4-BE49-F238E27FC236}">
                <a16:creationId xmlns:a16="http://schemas.microsoft.com/office/drawing/2014/main" id="{D2BD8B66-9588-090F-5FC1-0F997B05BB11}"/>
              </a:ext>
            </a:extLst>
          </p:cNvPr>
          <p:cNvPicPr>
            <a:picLocks noChangeAspect="1"/>
          </p:cNvPicPr>
          <p:nvPr/>
        </p:nvPicPr>
        <p:blipFill>
          <a:blip r:embed="rId19" cstate="email">
            <a:extLst>
              <a:ext uri="{28A0092B-C50C-407E-A947-70E740481C1C}">
                <a14:useLocalDpi xmlns:a14="http://schemas.microsoft.com/office/drawing/2010/main"/>
              </a:ext>
            </a:extLst>
          </a:blip>
          <a:srcRect/>
          <a:stretch/>
        </p:blipFill>
        <p:spPr>
          <a:xfrm>
            <a:off x="5247785" y="2752904"/>
            <a:ext cx="1489389" cy="1927444"/>
          </a:xfrm>
          <a:prstGeom prst="rect">
            <a:avLst/>
          </a:prstGeom>
        </p:spPr>
      </p:pic>
      <p:pic>
        <p:nvPicPr>
          <p:cNvPr id="187" name="Picture 186" descr="A yellow cable car with a person inside&#10;&#10;Description automatically generated">
            <a:extLst>
              <a:ext uri="{FF2B5EF4-FFF2-40B4-BE49-F238E27FC236}">
                <a16:creationId xmlns:a16="http://schemas.microsoft.com/office/drawing/2014/main" id="{5AD12DC5-99F8-06BF-6974-351D7710892C}"/>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rot="10800000" flipV="1">
            <a:off x="1928697" y="3140263"/>
            <a:ext cx="1380484" cy="920323"/>
          </a:xfrm>
          <a:prstGeom prst="rect">
            <a:avLst/>
          </a:prstGeom>
        </p:spPr>
      </p:pic>
      <p:pic>
        <p:nvPicPr>
          <p:cNvPr id="188" name="Picture 187">
            <a:extLst>
              <a:ext uri="{FF2B5EF4-FFF2-40B4-BE49-F238E27FC236}">
                <a16:creationId xmlns:a16="http://schemas.microsoft.com/office/drawing/2014/main" id="{5C157D36-B1A3-D431-D649-D53E13CE18ED}"/>
              </a:ext>
            </a:extLst>
          </p:cNvPr>
          <p:cNvPicPr>
            <a:picLocks noChangeAspect="1"/>
          </p:cNvPicPr>
          <p:nvPr/>
        </p:nvPicPr>
        <p:blipFill>
          <a:blip r:embed="rId21" cstate="email">
            <a:extLst>
              <a:ext uri="{28A0092B-C50C-407E-A947-70E740481C1C}">
                <a14:useLocalDpi xmlns:a14="http://schemas.microsoft.com/office/drawing/2010/main"/>
              </a:ext>
            </a:extLst>
          </a:blip>
          <a:srcRect/>
          <a:stretch/>
        </p:blipFill>
        <p:spPr>
          <a:xfrm>
            <a:off x="2751102" y="3539698"/>
            <a:ext cx="136718" cy="17692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3" name="Shape 16">
            <a:extLst>
              <a:ext uri="{FF2B5EF4-FFF2-40B4-BE49-F238E27FC236}">
                <a16:creationId xmlns:a16="http://schemas.microsoft.com/office/drawing/2014/main" id="{7A6344CA-1A36-4105-5C32-127C1EBDEB8B}"/>
              </a:ext>
            </a:extLst>
          </p:cNvPr>
          <p:cNvSpPr/>
          <p:nvPr/>
        </p:nvSpPr>
        <p:spPr>
          <a:xfrm rot="10800000">
            <a:off x="3304779" y="5279785"/>
            <a:ext cx="482593" cy="291425"/>
          </a:xfrm>
          <a:prstGeom prst="leftRightArrow">
            <a:avLst/>
          </a:prstGeom>
          <a:solidFill>
            <a:schemeClr val="tx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14" name="Shape 16">
            <a:extLst>
              <a:ext uri="{FF2B5EF4-FFF2-40B4-BE49-F238E27FC236}">
                <a16:creationId xmlns:a16="http://schemas.microsoft.com/office/drawing/2014/main" id="{B29C681F-CC52-4F7B-6875-B3084ABC824D}"/>
              </a:ext>
            </a:extLst>
          </p:cNvPr>
          <p:cNvSpPr/>
          <p:nvPr/>
        </p:nvSpPr>
        <p:spPr>
          <a:xfrm rot="10800000">
            <a:off x="1520435" y="5201734"/>
            <a:ext cx="482593" cy="291425"/>
          </a:xfrm>
          <a:prstGeom prst="leftRightArrow">
            <a:avLst/>
          </a:prstGeom>
          <a:solidFill>
            <a:schemeClr val="tx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pic>
        <p:nvPicPr>
          <p:cNvPr id="190" name="Picture 189">
            <a:extLst>
              <a:ext uri="{FF2B5EF4-FFF2-40B4-BE49-F238E27FC236}">
                <a16:creationId xmlns:a16="http://schemas.microsoft.com/office/drawing/2014/main" id="{1F57414A-D782-54C4-84DE-2BBA945306CC}"/>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4647792" y="3745460"/>
            <a:ext cx="1009083" cy="1196070"/>
          </a:xfrm>
          <a:prstGeom prst="rect">
            <a:avLst/>
          </a:prstGeom>
        </p:spPr>
      </p:pic>
      <p:pic>
        <p:nvPicPr>
          <p:cNvPr id="11" name="Picture 10">
            <a:extLst>
              <a:ext uri="{FF2B5EF4-FFF2-40B4-BE49-F238E27FC236}">
                <a16:creationId xmlns:a16="http://schemas.microsoft.com/office/drawing/2014/main" id="{9FB5B900-885A-C7F3-3B79-D96C1329E0BD}"/>
              </a:ext>
            </a:extLst>
          </p:cNvPr>
          <p:cNvPicPr>
            <a:picLocks noChangeAspect="1"/>
          </p:cNvPicPr>
          <p:nvPr/>
        </p:nvPicPr>
        <p:blipFill>
          <a:blip r:embed="rId23" cstate="email">
            <a:extLst>
              <a:ext uri="{28A0092B-C50C-407E-A947-70E740481C1C}">
                <a14:useLocalDpi xmlns:a14="http://schemas.microsoft.com/office/drawing/2010/main"/>
              </a:ext>
            </a:extLst>
          </a:blip>
          <a:srcRect/>
          <a:stretch/>
        </p:blipFill>
        <p:spPr>
          <a:xfrm>
            <a:off x="208236" y="1305901"/>
            <a:ext cx="1473947" cy="1907460"/>
          </a:xfrm>
          <a:prstGeom prst="rect">
            <a:avLst/>
          </a:prstGeom>
        </p:spPr>
      </p:pic>
      <p:pic>
        <p:nvPicPr>
          <p:cNvPr id="12" name="Picture 11">
            <a:extLst>
              <a:ext uri="{FF2B5EF4-FFF2-40B4-BE49-F238E27FC236}">
                <a16:creationId xmlns:a16="http://schemas.microsoft.com/office/drawing/2014/main" id="{A91BFDEC-7E3E-12AF-6B41-488E7075C48B}"/>
              </a:ext>
            </a:extLst>
          </p:cNvPr>
          <p:cNvPicPr>
            <a:picLocks noChangeAspect="1"/>
          </p:cNvPicPr>
          <p:nvPr/>
        </p:nvPicPr>
        <p:blipFill>
          <a:blip r:embed="rId24" cstate="email">
            <a:extLst>
              <a:ext uri="{28A0092B-C50C-407E-A947-70E740481C1C}">
                <a14:useLocalDpi xmlns:a14="http://schemas.microsoft.com/office/drawing/2010/main"/>
              </a:ext>
            </a:extLst>
          </a:blip>
          <a:srcRect/>
          <a:stretch/>
        </p:blipFill>
        <p:spPr>
          <a:xfrm>
            <a:off x="5716964" y="4273380"/>
            <a:ext cx="1327135" cy="1717470"/>
          </a:xfrm>
          <a:prstGeom prst="rect">
            <a:avLst/>
          </a:prstGeom>
        </p:spPr>
      </p:pic>
      <p:pic>
        <p:nvPicPr>
          <p:cNvPr id="13" name="Picture 12">
            <a:extLst>
              <a:ext uri="{FF2B5EF4-FFF2-40B4-BE49-F238E27FC236}">
                <a16:creationId xmlns:a16="http://schemas.microsoft.com/office/drawing/2014/main" id="{735C6504-A0E0-B6A0-CF3B-985457251E86}"/>
              </a:ext>
            </a:extLst>
          </p:cNvPr>
          <p:cNvPicPr>
            <a:picLocks noChangeAspect="1"/>
          </p:cNvPicPr>
          <p:nvPr/>
        </p:nvPicPr>
        <p:blipFill>
          <a:blip r:embed="rId25" cstate="email">
            <a:extLst>
              <a:ext uri="{28A0092B-C50C-407E-A947-70E740481C1C}">
                <a14:useLocalDpi xmlns:a14="http://schemas.microsoft.com/office/drawing/2010/main"/>
              </a:ext>
            </a:extLst>
          </a:blip>
          <a:srcRect/>
          <a:stretch/>
        </p:blipFill>
        <p:spPr>
          <a:xfrm>
            <a:off x="7240226" y="3626544"/>
            <a:ext cx="1193940" cy="1545098"/>
          </a:xfrm>
          <a:prstGeom prst="rect">
            <a:avLst/>
          </a:prstGeom>
        </p:spPr>
      </p:pic>
      <p:pic>
        <p:nvPicPr>
          <p:cNvPr id="15" name="Picture 14">
            <a:extLst>
              <a:ext uri="{FF2B5EF4-FFF2-40B4-BE49-F238E27FC236}">
                <a16:creationId xmlns:a16="http://schemas.microsoft.com/office/drawing/2014/main" id="{1650C486-6EAC-D813-C67D-6FA586F6145D}"/>
              </a:ext>
            </a:extLst>
          </p:cNvPr>
          <p:cNvPicPr>
            <a:picLocks noChangeAspect="1"/>
          </p:cNvPicPr>
          <p:nvPr/>
        </p:nvPicPr>
        <p:blipFill>
          <a:blip r:embed="rId26" cstate="email">
            <a:extLst>
              <a:ext uri="{28A0092B-C50C-407E-A947-70E740481C1C}">
                <a14:useLocalDpi xmlns:a14="http://schemas.microsoft.com/office/drawing/2010/main"/>
              </a:ext>
            </a:extLst>
          </a:blip>
          <a:srcRect/>
          <a:stretch/>
        </p:blipFill>
        <p:spPr>
          <a:xfrm>
            <a:off x="4376104" y="1354753"/>
            <a:ext cx="1181765" cy="1529342"/>
          </a:xfrm>
          <a:prstGeom prst="rect">
            <a:avLst/>
          </a:prstGeom>
        </p:spPr>
      </p:pic>
      <p:pic>
        <p:nvPicPr>
          <p:cNvPr id="16" name="Picture 15" descr="A person pouring liquid into a glass&#10;&#10;Description automatically generated">
            <a:extLst>
              <a:ext uri="{FF2B5EF4-FFF2-40B4-BE49-F238E27FC236}">
                <a16:creationId xmlns:a16="http://schemas.microsoft.com/office/drawing/2014/main" id="{F61F940B-C86D-476C-3F9D-7A48286F1F3D}"/>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8079696" y="2444913"/>
            <a:ext cx="999223" cy="709448"/>
          </a:xfrm>
          <a:prstGeom prst="rect">
            <a:avLst/>
          </a:prstGeom>
        </p:spPr>
      </p:pic>
    </p:spTree>
    <p:extLst>
      <p:ext uri="{BB962C8B-B14F-4D97-AF65-F5344CB8AC3E}">
        <p14:creationId xmlns:p14="http://schemas.microsoft.com/office/powerpoint/2010/main" val="175101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anim calcmode="lin" valueType="num">
                                      <p:cBhvr additive="base">
                                        <p:cTn id="7" dur="500" fill="hold"/>
                                        <p:tgtEl>
                                          <p:spTgt spid="190"/>
                                        </p:tgtEl>
                                        <p:attrNameLst>
                                          <p:attrName>ppt_x</p:attrName>
                                        </p:attrNameLst>
                                      </p:cBhvr>
                                      <p:tavLst>
                                        <p:tav tm="0">
                                          <p:val>
                                            <p:strVal val="#ppt_x"/>
                                          </p:val>
                                        </p:tav>
                                        <p:tav tm="100000">
                                          <p:val>
                                            <p:strVal val="#ppt_x"/>
                                          </p:val>
                                        </p:tav>
                                      </p:tavLst>
                                    </p:anim>
                                    <p:anim calcmode="lin" valueType="num">
                                      <p:cBhvr additive="base">
                                        <p:cTn id="8" dur="500" fill="hold"/>
                                        <p:tgtEl>
                                          <p:spTgt spid="1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850" y="918527"/>
            <a:ext cx="5638125" cy="729132"/>
          </a:xfrm>
        </p:spPr>
        <p:txBody>
          <a:bodyPr>
            <a:noAutofit/>
          </a:bodyPr>
          <a:lstStyle/>
          <a:p>
            <a:pPr algn="ctr">
              <a:lnSpc>
                <a:spcPct val="100000"/>
              </a:lnSpc>
              <a:spcBef>
                <a:spcPts val="450"/>
              </a:spcBef>
            </a:pPr>
            <a:r>
              <a:rPr lang="en-US" sz="2400" dirty="0">
                <a:solidFill>
                  <a:schemeClr val="accent1">
                    <a:lumMod val="50000"/>
                  </a:schemeClr>
                </a:solidFill>
              </a:rPr>
              <a:t>Finding Veterans Where They </a:t>
            </a:r>
            <a:br>
              <a:rPr lang="en-US" sz="2400" dirty="0">
                <a:solidFill>
                  <a:schemeClr val="accent1">
                    <a:lumMod val="50000"/>
                  </a:schemeClr>
                </a:solidFill>
              </a:rPr>
            </a:br>
            <a:r>
              <a:rPr lang="en-US" sz="2400" dirty="0">
                <a:solidFill>
                  <a:schemeClr val="accent1">
                    <a:lumMod val="50000"/>
                  </a:schemeClr>
                </a:solidFill>
              </a:rPr>
              <a:t>Work, Live, and Thrive</a:t>
            </a:r>
            <a:br>
              <a:rPr lang="en-US" sz="1600" dirty="0"/>
            </a:br>
            <a:r>
              <a:rPr lang="en-US" sz="1600" i="1" dirty="0">
                <a:solidFill>
                  <a:srgbClr val="C00000"/>
                </a:solidFill>
              </a:rPr>
              <a:t>60% don’t get care at the VA </a:t>
            </a:r>
            <a:br>
              <a:rPr lang="en-US" sz="3200" i="1" dirty="0">
                <a:solidFill>
                  <a:srgbClr val="C00000"/>
                </a:solidFill>
              </a:rPr>
            </a:br>
            <a:endParaRPr lang="en-US" sz="2400" dirty="0">
              <a:solidFill>
                <a:schemeClr val="accent1">
                  <a:lumMod val="50000"/>
                </a:schemeClr>
              </a:solidFill>
            </a:endParaRPr>
          </a:p>
        </p:txBody>
      </p:sp>
      <p:sp>
        <p:nvSpPr>
          <p:cNvPr id="7" name="TextBox 6"/>
          <p:cNvSpPr txBox="1"/>
          <p:nvPr/>
        </p:nvSpPr>
        <p:spPr>
          <a:xfrm>
            <a:off x="173802" y="2300928"/>
            <a:ext cx="1095112" cy="646331"/>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Arial" charset="0"/>
              </a:rPr>
              <a:t>VA parking lot attendants</a:t>
            </a:r>
          </a:p>
        </p:txBody>
      </p:sp>
      <p:grpSp>
        <p:nvGrpSpPr>
          <p:cNvPr id="3" name="Group 2">
            <a:extLst>
              <a:ext uri="{FF2B5EF4-FFF2-40B4-BE49-F238E27FC236}">
                <a16:creationId xmlns:a16="http://schemas.microsoft.com/office/drawing/2014/main" id="{B1C95A4C-2BCA-4866-B7D4-2264565F5F02}"/>
              </a:ext>
            </a:extLst>
          </p:cNvPr>
          <p:cNvGrpSpPr/>
          <p:nvPr/>
        </p:nvGrpSpPr>
        <p:grpSpPr>
          <a:xfrm>
            <a:off x="1946425" y="3318848"/>
            <a:ext cx="3143250" cy="700588"/>
            <a:chOff x="2333625" y="3416960"/>
            <a:chExt cx="4191000" cy="815371"/>
          </a:xfrm>
        </p:grpSpPr>
        <p:sp>
          <p:nvSpPr>
            <p:cNvPr id="43" name="Rounded Rectangle 5"/>
            <p:cNvSpPr>
              <a:spLocks noChangeArrowheads="1"/>
            </p:cNvSpPr>
            <p:nvPr/>
          </p:nvSpPr>
          <p:spPr bwMode="auto">
            <a:xfrm>
              <a:off x="2333625" y="3416960"/>
              <a:ext cx="4164777" cy="731798"/>
            </a:xfrm>
            <a:prstGeom prst="roundRect">
              <a:avLst>
                <a:gd name="adj" fmla="val 16667"/>
              </a:avLst>
            </a:prstGeom>
            <a:solidFill>
              <a:schemeClr val="accent1">
                <a:lumMod val="50000"/>
              </a:schemeClr>
            </a:solidFill>
            <a:ln w="9525">
              <a:solidFill>
                <a:schemeClr val="tx1"/>
              </a:solidFill>
              <a:round/>
              <a:headEnd/>
              <a:tailEnd/>
            </a:ln>
          </p:spPr>
          <p:txBody>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1" i="0" u="none" strike="noStrike" kern="1200" cap="none" spc="0" normalizeH="0" baseline="0" noProof="0">
                <a:ln>
                  <a:noFill/>
                </a:ln>
                <a:solidFill>
                  <a:srgbClr val="000099"/>
                </a:solidFill>
                <a:effectLst/>
                <a:uLnTx/>
                <a:uFillTx/>
                <a:latin typeface="Tahoma" pitchFamily="34" charset="0"/>
                <a:ea typeface="+mn-ea"/>
                <a:cs typeface="Arial" charset="0"/>
                <a:sym typeface="Wingdings" pitchFamily="2" charset="2"/>
              </a:endParaRPr>
            </a:p>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1" i="0" u="none" strike="noStrike" kern="1200" cap="none" spc="0" normalizeH="0" baseline="0" noProof="0">
                <a:ln>
                  <a:noFill/>
                </a:ln>
                <a:solidFill>
                  <a:srgbClr val="000099"/>
                </a:solidFill>
                <a:effectLst/>
                <a:uLnTx/>
                <a:uFillTx/>
                <a:latin typeface="Tahoma" pitchFamily="34" charset="0"/>
                <a:ea typeface="+mn-ea"/>
                <a:cs typeface="Arial" charset="0"/>
              </a:endParaRP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a:ln>
                    <a:noFill/>
                  </a:ln>
                  <a:solidFill>
                    <a:srgbClr val="000099"/>
                  </a:solidFill>
                  <a:effectLst/>
                  <a:uLnTx/>
                  <a:uFillTx/>
                  <a:latin typeface="Tahoma" pitchFamily="34" charset="0"/>
                  <a:ea typeface="+mn-ea"/>
                  <a:cs typeface="Arial" charset="0"/>
                </a:rPr>
                <a:t> </a:t>
              </a:r>
            </a:p>
          </p:txBody>
        </p:sp>
        <p:sp>
          <p:nvSpPr>
            <p:cNvPr id="42" name="TextBox 8"/>
            <p:cNvSpPr txBox="1">
              <a:spLocks noChangeArrowheads="1"/>
            </p:cNvSpPr>
            <p:nvPr/>
          </p:nvSpPr>
          <p:spPr bwMode="auto">
            <a:xfrm>
              <a:off x="2333625" y="3466675"/>
              <a:ext cx="4191000" cy="765656"/>
            </a:xfrm>
            <a:prstGeom prst="rect">
              <a:avLst/>
            </a:prstGeom>
            <a:noFill/>
            <a:ln w="9525">
              <a:noFill/>
              <a:miter lim="800000"/>
              <a:headEnd/>
              <a:tailEnd/>
            </a:ln>
          </p:spPr>
          <p:txBody>
            <a:bodyPr wrap="square">
              <a:sp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00"/>
                  </a:solidFill>
                  <a:effectLst/>
                  <a:uLnTx/>
                  <a:uFillTx/>
                  <a:latin typeface="Tahoma" pitchFamily="34" charset="0"/>
                  <a:ea typeface="+mn-ea"/>
                  <a:cs typeface="Arial" charset="0"/>
                </a:rPr>
                <a:t>Reaching Veterans</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500" b="1" i="0" u="sng" strike="noStrike" kern="1200" cap="none" spc="0" normalizeH="0" baseline="0" noProof="0" dirty="0">
                  <a:ln>
                    <a:noFill/>
                  </a:ln>
                  <a:solidFill>
                    <a:srgbClr val="FFFF00"/>
                  </a:solidFill>
                  <a:effectLst/>
                  <a:uLnTx/>
                  <a:uFillTx/>
                  <a:latin typeface="Tahoma" pitchFamily="34" charset="0"/>
                  <a:ea typeface="+mn-ea"/>
                  <a:cs typeface="Arial" charset="0"/>
                </a:rPr>
                <a:t>Everywhere in the Community</a:t>
              </a:r>
            </a:p>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675" b="1" i="0" u="none" strike="noStrike" kern="1200" cap="none" spc="0" normalizeH="0" baseline="0" noProof="0" dirty="0">
                <a:ln>
                  <a:noFill/>
                </a:ln>
                <a:solidFill>
                  <a:prstClr val="white"/>
                </a:solidFill>
                <a:effectLst/>
                <a:uLnTx/>
                <a:uFillTx/>
                <a:latin typeface="Tahoma" pitchFamily="34" charset="0"/>
                <a:ea typeface="+mn-ea"/>
                <a:cs typeface="Arial" charset="0"/>
              </a:endParaRPr>
            </a:p>
          </p:txBody>
        </p:sp>
      </p:grpSp>
      <p:sp>
        <p:nvSpPr>
          <p:cNvPr id="48" name="TextBox 47"/>
          <p:cNvSpPr txBox="1"/>
          <p:nvPr/>
        </p:nvSpPr>
        <p:spPr>
          <a:xfrm>
            <a:off x="6910775" y="5416831"/>
            <a:ext cx="985450" cy="646331"/>
          </a:xfrm>
          <a:prstGeom prst="rect">
            <a:avLst/>
          </a:prstGeom>
          <a:solidFill>
            <a:schemeClr val="accent1">
              <a:lumMod val="20000"/>
              <a:lumOff val="80000"/>
            </a:schemeClr>
          </a:solidFill>
          <a:ln w="12700">
            <a:solidFill>
              <a:schemeClr val="tx1"/>
            </a:solidFill>
          </a:ln>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Arial" charset="0"/>
              </a:rPr>
              <a:t>Veterans Benefits Officers</a:t>
            </a:r>
          </a:p>
        </p:txBody>
      </p:sp>
      <p:pic>
        <p:nvPicPr>
          <p:cNvPr id="29" name="Picture 28">
            <a:extLst>
              <a:ext uri="{FF2B5EF4-FFF2-40B4-BE49-F238E27FC236}">
                <a16:creationId xmlns:a16="http://schemas.microsoft.com/office/drawing/2014/main" id="{03A75A19-9510-48E7-9E9A-B3271EBD42E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29451" y="2378002"/>
            <a:ext cx="1618208" cy="908123"/>
          </a:xfrm>
          <a:prstGeom prst="rect">
            <a:avLst/>
          </a:prstGeom>
        </p:spPr>
      </p:pic>
      <p:sp>
        <p:nvSpPr>
          <p:cNvPr id="28" name="TextBox 27">
            <a:extLst>
              <a:ext uri="{FF2B5EF4-FFF2-40B4-BE49-F238E27FC236}">
                <a16:creationId xmlns:a16="http://schemas.microsoft.com/office/drawing/2014/main" id="{CF0C5096-6F6B-4F58-8F18-68EB77053F1A}"/>
              </a:ext>
            </a:extLst>
          </p:cNvPr>
          <p:cNvSpPr txBox="1"/>
          <p:nvPr/>
        </p:nvSpPr>
        <p:spPr>
          <a:xfrm>
            <a:off x="7109772" y="3257551"/>
            <a:ext cx="1919929" cy="1754326"/>
          </a:xfrm>
          <a:prstGeom prst="rect">
            <a:avLst/>
          </a:prstGeom>
          <a:solidFill>
            <a:srgbClr val="002060"/>
          </a:solidFill>
          <a:ln>
            <a:solidFill>
              <a:schemeClr val="accent1"/>
            </a:solidFill>
          </a:ln>
        </p:spPr>
        <p:txBody>
          <a:bodyPr wrap="square" rtlCol="0">
            <a:spAutoFit/>
          </a:bodyPr>
          <a:lstStyle/>
          <a:p>
            <a:pPr marL="0" marR="0" lvl="0" indent="0" algn="ctr" defTabSz="685800" rtl="0" eaLnBrk="1" fontAlgn="auto" latinLnBrk="0" hangingPunct="1">
              <a:lnSpc>
                <a:spcPct val="100000"/>
              </a:lnSpc>
              <a:spcBef>
                <a:spcPct val="20000"/>
              </a:spcBef>
              <a:spcAft>
                <a:spcPts val="0"/>
              </a:spcAft>
              <a:buClr>
                <a:srgbClr val="0563C1"/>
              </a:buClr>
              <a:buSzPct val="70000"/>
              <a:buFontTx/>
              <a:buNone/>
              <a:tabLst/>
              <a:defRPr/>
            </a:pPr>
            <a:r>
              <a:rPr kumimoji="0" lang="en-US" sz="1200" b="0" i="0" u="none" strike="noStrike" kern="0" cap="none" spc="0" normalizeH="0" baseline="0" noProof="0" dirty="0">
                <a:ln>
                  <a:noFill/>
                </a:ln>
                <a:solidFill>
                  <a:prstClr val="white"/>
                </a:solidFill>
                <a:effectLst/>
                <a:uLnTx/>
                <a:uFillTx/>
                <a:latin typeface="Tahoma" pitchFamily="34" charset="0"/>
                <a:ea typeface="ＭＳ Ｐゴシック" charset="-128"/>
                <a:cs typeface="ＭＳ Ｐゴシック" charset="-128"/>
              </a:rPr>
              <a:t>After a VA attorney used the Columbia to help save the life of a suicidal client, the OGC decided to make it scalable and put it in the hands of all attorneys and legal aids throughout the VA nationwide.</a:t>
            </a:r>
            <a:endParaRPr kumimoji="0" lang="en-US" sz="1200" b="0" i="1" u="none" strike="noStrike" kern="0" cap="none" spc="0" normalizeH="0" baseline="0" noProof="0" dirty="0">
              <a:ln>
                <a:noFill/>
              </a:ln>
              <a:solidFill>
                <a:prstClr val="white"/>
              </a:solidFill>
              <a:effectLst/>
              <a:uLnTx/>
              <a:uFillTx/>
              <a:latin typeface="Tahoma" pitchFamily="34" charset="0"/>
              <a:ea typeface="ＭＳ Ｐゴシック" charset="-128"/>
              <a:cs typeface="ＭＳ Ｐゴシック" charset="-128"/>
            </a:endParaRPr>
          </a:p>
        </p:txBody>
      </p:sp>
      <p:pic>
        <p:nvPicPr>
          <p:cNvPr id="35" name="Picture 34">
            <a:extLst>
              <a:ext uri="{FF2B5EF4-FFF2-40B4-BE49-F238E27FC236}">
                <a16:creationId xmlns:a16="http://schemas.microsoft.com/office/drawing/2014/main" id="{079ACF7F-08E6-40DF-AE2A-A8B1006F0DC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7851" y="2939533"/>
            <a:ext cx="1269854" cy="1175267"/>
          </a:xfrm>
          <a:prstGeom prst="rect">
            <a:avLst/>
          </a:prstGeom>
        </p:spPr>
      </p:pic>
      <p:pic>
        <p:nvPicPr>
          <p:cNvPr id="2050" name="Picture 2" descr="Why Are CrossFit Gyms So Expensive? - Blog - Inside the Affiliate">
            <a:extLst>
              <a:ext uri="{FF2B5EF4-FFF2-40B4-BE49-F238E27FC236}">
                <a16:creationId xmlns:a16="http://schemas.microsoft.com/office/drawing/2014/main" id="{FA17EB70-8D05-4E9A-B904-2536F32F81E8}"/>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50956" y="1828800"/>
            <a:ext cx="1220289" cy="90700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a:extLst>
              <a:ext uri="{FF2B5EF4-FFF2-40B4-BE49-F238E27FC236}">
                <a16:creationId xmlns:a16="http://schemas.microsoft.com/office/drawing/2014/main" id="{7C7D556F-A72C-47AC-9207-6A476FA43D5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85751" y="4449694"/>
            <a:ext cx="1068524" cy="1322456"/>
          </a:xfrm>
          <a:prstGeom prst="rect">
            <a:avLst/>
          </a:prstGeom>
          <a:ln>
            <a:noFill/>
          </a:ln>
        </p:spPr>
      </p:pic>
      <p:pic>
        <p:nvPicPr>
          <p:cNvPr id="11" name="Picture 10">
            <a:extLst>
              <a:ext uri="{FF2B5EF4-FFF2-40B4-BE49-F238E27FC236}">
                <a16:creationId xmlns:a16="http://schemas.microsoft.com/office/drawing/2014/main" id="{BAA461C3-6EEA-4E1D-9240-42A44533770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85586" y="4294832"/>
            <a:ext cx="1602494" cy="20738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9" name="TextBox 38">
            <a:extLst>
              <a:ext uri="{FF2B5EF4-FFF2-40B4-BE49-F238E27FC236}">
                <a16:creationId xmlns:a16="http://schemas.microsoft.com/office/drawing/2014/main" id="{2D77A188-218D-46DE-A44C-4C0D908D7203}"/>
              </a:ext>
            </a:extLst>
          </p:cNvPr>
          <p:cNvSpPr txBox="1"/>
          <p:nvPr/>
        </p:nvSpPr>
        <p:spPr>
          <a:xfrm>
            <a:off x="5688103" y="2678237"/>
            <a:ext cx="1424303" cy="1015663"/>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Arial" charset="0"/>
              </a:rPr>
              <a:t>Lawyers &amp; Legal assistants: </a:t>
            </a:r>
            <a:r>
              <a:rPr kumimoji="0" lang="en-US" sz="1200" b="0" i="0" u="none" strike="noStrike" kern="1200" cap="none" spc="0" normalizeH="0" baseline="0" noProof="0" dirty="0">
                <a:ln>
                  <a:noFill/>
                </a:ln>
                <a:solidFill>
                  <a:prstClr val="black"/>
                </a:solidFill>
                <a:effectLst/>
                <a:uLnTx/>
                <a:uFillTx/>
                <a:latin typeface="Tahoma" pitchFamily="34" charset="0"/>
                <a:ea typeface="+mn-ea"/>
                <a:cs typeface="Arial" charset="0"/>
              </a:rPr>
              <a:t>legal problems are a major precipitant</a:t>
            </a:r>
          </a:p>
        </p:txBody>
      </p:sp>
      <p:sp>
        <p:nvSpPr>
          <p:cNvPr id="40" name="TextBox 39">
            <a:extLst>
              <a:ext uri="{FF2B5EF4-FFF2-40B4-BE49-F238E27FC236}">
                <a16:creationId xmlns:a16="http://schemas.microsoft.com/office/drawing/2014/main" id="{36FA28A9-82E9-4CA7-933F-E0707D88F9CB}"/>
              </a:ext>
            </a:extLst>
          </p:cNvPr>
          <p:cNvSpPr txBox="1"/>
          <p:nvPr/>
        </p:nvSpPr>
        <p:spPr>
          <a:xfrm>
            <a:off x="1973004" y="2590369"/>
            <a:ext cx="1341696" cy="461665"/>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Arial" charset="0"/>
              </a:rPr>
              <a:t>Gyms</a:t>
            </a:r>
            <a:r>
              <a:rPr kumimoji="0" lang="en-US" sz="1200" b="0" i="0" u="none" strike="noStrike" kern="1200" cap="none" spc="0" normalizeH="0" baseline="0" noProof="0" dirty="0">
                <a:ln>
                  <a:noFill/>
                </a:ln>
                <a:solidFill>
                  <a:prstClr val="black"/>
                </a:solidFill>
                <a:effectLst/>
                <a:uLnTx/>
                <a:uFillTx/>
                <a:latin typeface="Tahoma" pitchFamily="34" charset="0"/>
                <a:ea typeface="+mn-ea"/>
                <a:cs typeface="Arial" charset="0"/>
              </a:rPr>
              <a:t>/</a:t>
            </a:r>
            <a:r>
              <a:rPr kumimoji="0" lang="en-US" sz="1200" b="0" i="0" u="none" strike="noStrike" kern="1200" cap="none" spc="0" normalizeH="0" baseline="0" noProof="0" dirty="0" err="1">
                <a:ln>
                  <a:noFill/>
                </a:ln>
                <a:solidFill>
                  <a:prstClr val="black"/>
                </a:solidFill>
                <a:effectLst/>
                <a:uLnTx/>
                <a:uFillTx/>
                <a:latin typeface="Tahoma" pitchFamily="34" charset="0"/>
                <a:ea typeface="+mn-ea"/>
                <a:cs typeface="Arial" charset="0"/>
              </a:rPr>
              <a:t>Crossfit</a:t>
            </a:r>
            <a:r>
              <a:rPr kumimoji="0" lang="en-US" sz="1200" b="0" i="0" u="none" strike="noStrike" kern="1200" cap="none" spc="0" normalizeH="0" baseline="0" noProof="0" dirty="0">
                <a:ln>
                  <a:noFill/>
                </a:ln>
                <a:solidFill>
                  <a:prstClr val="black"/>
                </a:solidFill>
                <a:effectLst/>
                <a:uLnTx/>
                <a:uFillTx/>
                <a:latin typeface="Tahoma" pitchFamily="34" charset="0"/>
                <a:ea typeface="+mn-ea"/>
                <a:cs typeface="Arial" charset="0"/>
              </a:rPr>
              <a:t>: fitness meet-ups</a:t>
            </a:r>
          </a:p>
        </p:txBody>
      </p:sp>
      <p:sp>
        <p:nvSpPr>
          <p:cNvPr id="37" name="TextBox 36">
            <a:extLst>
              <a:ext uri="{FF2B5EF4-FFF2-40B4-BE49-F238E27FC236}">
                <a16:creationId xmlns:a16="http://schemas.microsoft.com/office/drawing/2014/main" id="{1121E48B-3340-446A-9E82-C55DE5350F9C}"/>
              </a:ext>
            </a:extLst>
          </p:cNvPr>
          <p:cNvSpPr txBox="1"/>
          <p:nvPr/>
        </p:nvSpPr>
        <p:spPr>
          <a:xfrm>
            <a:off x="75103" y="5032698"/>
            <a:ext cx="839297" cy="430887"/>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Tahoma" pitchFamily="34" charset="0"/>
                <a:ea typeface="+mn-ea"/>
                <a:cs typeface="Arial" charset="0"/>
              </a:rPr>
              <a:t>Custodial staff</a:t>
            </a:r>
          </a:p>
        </p:txBody>
      </p:sp>
      <p:sp>
        <p:nvSpPr>
          <p:cNvPr id="57" name="TextBox 56">
            <a:extLst>
              <a:ext uri="{FF2B5EF4-FFF2-40B4-BE49-F238E27FC236}">
                <a16:creationId xmlns:a16="http://schemas.microsoft.com/office/drawing/2014/main" id="{0F749EF3-C613-4AAB-AABB-908FA19780BC}"/>
              </a:ext>
            </a:extLst>
          </p:cNvPr>
          <p:cNvSpPr txBox="1"/>
          <p:nvPr/>
        </p:nvSpPr>
        <p:spPr>
          <a:xfrm>
            <a:off x="3544673" y="5503190"/>
            <a:ext cx="1227397" cy="461665"/>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pitchFamily="34" charset="0"/>
                <a:ea typeface="+mn-ea"/>
                <a:cs typeface="Arial" charset="0"/>
              </a:rPr>
              <a:t>Dept of Parks &amp; Recreation</a:t>
            </a:r>
            <a:endParaRPr kumimoji="0" lang="en-US" sz="1200" b="1" i="0" u="none" strike="noStrike" kern="1200" cap="none" spc="0" normalizeH="0" baseline="0" noProof="0" dirty="0">
              <a:ln>
                <a:noFill/>
              </a:ln>
              <a:solidFill>
                <a:prstClr val="black"/>
              </a:solidFill>
              <a:effectLst/>
              <a:uLnTx/>
              <a:uFillTx/>
              <a:latin typeface="Tahoma" pitchFamily="34" charset="0"/>
              <a:ea typeface="+mn-ea"/>
              <a:cs typeface="Arial" charset="0"/>
            </a:endParaRPr>
          </a:p>
        </p:txBody>
      </p:sp>
      <p:pic>
        <p:nvPicPr>
          <p:cNvPr id="2052" name="Picture 4" descr="Suffolk County Veterans Services Agency &gt; Transportation">
            <a:extLst>
              <a:ext uri="{FF2B5EF4-FFF2-40B4-BE49-F238E27FC236}">
                <a16:creationId xmlns:a16="http://schemas.microsoft.com/office/drawing/2014/main" id="{8DD492F3-15BD-4579-A46C-3E4DDD4F5C84}"/>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3654764" y="1739616"/>
            <a:ext cx="1510622" cy="607301"/>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0922AF01-3112-45A7-A966-EA4A379C02EF}"/>
              </a:ext>
            </a:extLst>
          </p:cNvPr>
          <p:cNvSpPr txBox="1"/>
          <p:nvPr/>
        </p:nvSpPr>
        <p:spPr>
          <a:xfrm>
            <a:off x="3630351" y="2346917"/>
            <a:ext cx="1579824" cy="761747"/>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125"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Transportation Services:</a:t>
            </a:r>
            <a:br>
              <a:rPr kumimoji="0" lang="en-US" sz="1125"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1050" b="0" i="0" u="none" strike="noStrike" kern="1200" cap="none" spc="0" normalizeH="0" baseline="0" noProof="0" dirty="0">
                <a:ln>
                  <a:noFill/>
                </a:ln>
                <a:solidFill>
                  <a:prstClr val="black"/>
                </a:solidFill>
                <a:effectLst/>
                <a:uLnTx/>
                <a:uFillTx/>
                <a:latin typeface="Tahoma" pitchFamily="34" charset="0"/>
                <a:ea typeface="+mn-ea"/>
                <a:cs typeface="Arial" charset="0"/>
              </a:rPr>
              <a:t>Van drivers taking vets to appointments</a:t>
            </a:r>
          </a:p>
        </p:txBody>
      </p:sp>
      <p:pic>
        <p:nvPicPr>
          <p:cNvPr id="2054" name="Picture 6" descr="Morristown National Historical Park | GREEN TRAIL aka AQUEDUCT TRAIL |">
            <a:extLst>
              <a:ext uri="{FF2B5EF4-FFF2-40B4-BE49-F238E27FC236}">
                <a16:creationId xmlns:a16="http://schemas.microsoft.com/office/drawing/2014/main" id="{EA269609-A765-4251-992D-A654C5F7AF6C}"/>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266270" y="4286251"/>
            <a:ext cx="1753295" cy="1216940"/>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893E2207-AC45-40A5-81A0-431A46CA3960}"/>
              </a:ext>
            </a:extLst>
          </p:cNvPr>
          <p:cNvGrpSpPr/>
          <p:nvPr/>
        </p:nvGrpSpPr>
        <p:grpSpPr>
          <a:xfrm>
            <a:off x="1687254" y="4345559"/>
            <a:ext cx="1227396" cy="2362367"/>
            <a:chOff x="1981200" y="4130376"/>
            <a:chExt cx="1636528" cy="3149821"/>
          </a:xfrm>
        </p:grpSpPr>
        <p:grpSp>
          <p:nvGrpSpPr>
            <p:cNvPr id="21" name="Group 20">
              <a:extLst>
                <a:ext uri="{FF2B5EF4-FFF2-40B4-BE49-F238E27FC236}">
                  <a16:creationId xmlns:a16="http://schemas.microsoft.com/office/drawing/2014/main" id="{67C22738-A598-4882-9B25-75A9A1101D1E}"/>
                </a:ext>
              </a:extLst>
            </p:cNvPr>
            <p:cNvGrpSpPr/>
            <p:nvPr/>
          </p:nvGrpSpPr>
          <p:grpSpPr>
            <a:xfrm>
              <a:off x="1981200" y="4130376"/>
              <a:ext cx="1636528" cy="3149821"/>
              <a:chOff x="2769743" y="4130376"/>
              <a:chExt cx="1636528" cy="3149821"/>
            </a:xfrm>
          </p:grpSpPr>
          <p:pic>
            <p:nvPicPr>
              <p:cNvPr id="15" name="Picture 14">
                <a:extLst>
                  <a:ext uri="{FF2B5EF4-FFF2-40B4-BE49-F238E27FC236}">
                    <a16:creationId xmlns:a16="http://schemas.microsoft.com/office/drawing/2014/main" id="{4DFEC506-EB75-42A4-9E52-36EC437ADD2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819400" y="4130376"/>
                <a:ext cx="1537258" cy="19893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4" name="TextBox 53">
                <a:extLst>
                  <a:ext uri="{FF2B5EF4-FFF2-40B4-BE49-F238E27FC236}">
                    <a16:creationId xmlns:a16="http://schemas.microsoft.com/office/drawing/2014/main" id="{648A5C1C-9DCC-4FEC-A8E2-D7D9C014359A}"/>
                  </a:ext>
                </a:extLst>
              </p:cNvPr>
              <p:cNvSpPr txBox="1"/>
              <p:nvPr/>
            </p:nvSpPr>
            <p:spPr>
              <a:xfrm>
                <a:off x="2769743" y="6172201"/>
                <a:ext cx="1636528" cy="1107996"/>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Arial" charset="0"/>
                  </a:rPr>
                  <a:t>At the DMV: </a:t>
                </a:r>
                <a:r>
                  <a:rPr kumimoji="0" lang="en-US" sz="1200" b="0" i="0" u="none" strike="noStrike" kern="1200" cap="none" spc="0" normalizeH="0" baseline="0" noProof="0" dirty="0">
                    <a:ln>
                      <a:noFill/>
                    </a:ln>
                    <a:solidFill>
                      <a:prstClr val="black"/>
                    </a:solidFill>
                    <a:effectLst/>
                    <a:uLnTx/>
                    <a:uFillTx/>
                    <a:latin typeface="Tahoma" pitchFamily="34" charset="0"/>
                    <a:ea typeface="+mn-ea"/>
                    <a:cs typeface="Arial" charset="0"/>
                  </a:rPr>
                  <a:t>Vets get special driver's licenses</a:t>
                </a:r>
              </a:p>
            </p:txBody>
          </p:sp>
        </p:grpSp>
        <p:pic>
          <p:nvPicPr>
            <p:cNvPr id="18" name="Picture 17">
              <a:extLst>
                <a:ext uri="{FF2B5EF4-FFF2-40B4-BE49-F238E27FC236}">
                  <a16:creationId xmlns:a16="http://schemas.microsoft.com/office/drawing/2014/main" id="{7B002436-5675-4D67-8DDE-2F7D944E4D21}"/>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2438400" y="4204313"/>
              <a:ext cx="735380" cy="320126"/>
            </a:xfrm>
            <a:prstGeom prst="rect">
              <a:avLst/>
            </a:prstGeom>
          </p:spPr>
        </p:pic>
      </p:grpSp>
      <p:pic>
        <p:nvPicPr>
          <p:cNvPr id="60" name="Picture 59">
            <a:extLst>
              <a:ext uri="{FF2B5EF4-FFF2-40B4-BE49-F238E27FC236}">
                <a16:creationId xmlns:a16="http://schemas.microsoft.com/office/drawing/2014/main" id="{93DF8FE0-8E09-4EEB-AA62-9F696714A426}"/>
              </a:ext>
            </a:extLst>
          </p:cNvPr>
          <p:cNvPicPr>
            <a:picLocks noChangeAspect="1"/>
          </p:cNvPicPr>
          <p:nvPr/>
        </p:nvPicPr>
        <p:blipFill>
          <a:blip r:embed="rId12" cstate="email">
            <a:extLst>
              <a:ext uri="{28A0092B-C50C-407E-A947-70E740481C1C}">
                <a14:useLocalDpi xmlns:a14="http://schemas.microsoft.com/office/drawing/2010/main"/>
              </a:ext>
            </a:extLst>
          </a:blip>
          <a:srcRect/>
          <a:stretch/>
        </p:blipFill>
        <p:spPr>
          <a:xfrm>
            <a:off x="4158372" y="4759644"/>
            <a:ext cx="299329" cy="38736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4" name="Group 3">
            <a:extLst>
              <a:ext uri="{FF2B5EF4-FFF2-40B4-BE49-F238E27FC236}">
                <a16:creationId xmlns:a16="http://schemas.microsoft.com/office/drawing/2014/main" id="{817A1992-CDA7-1FF3-CBE5-74C39162649E}"/>
              </a:ext>
            </a:extLst>
          </p:cNvPr>
          <p:cNvGrpSpPr/>
          <p:nvPr/>
        </p:nvGrpSpPr>
        <p:grpSpPr>
          <a:xfrm>
            <a:off x="5457825" y="172718"/>
            <a:ext cx="3562350" cy="1989595"/>
            <a:chOff x="5543550" y="486906"/>
            <a:chExt cx="3562350" cy="1989595"/>
          </a:xfrm>
        </p:grpSpPr>
        <p:grpSp>
          <p:nvGrpSpPr>
            <p:cNvPr id="5" name="Group 4">
              <a:extLst>
                <a:ext uri="{FF2B5EF4-FFF2-40B4-BE49-F238E27FC236}">
                  <a16:creationId xmlns:a16="http://schemas.microsoft.com/office/drawing/2014/main" id="{419BA26B-85EE-4C67-B93D-8626AF6B765B}"/>
                </a:ext>
              </a:extLst>
            </p:cNvPr>
            <p:cNvGrpSpPr/>
            <p:nvPr/>
          </p:nvGrpSpPr>
          <p:grpSpPr>
            <a:xfrm>
              <a:off x="5543550" y="486906"/>
              <a:ext cx="3562350" cy="1989595"/>
              <a:chOff x="7391400" y="-442993"/>
              <a:chExt cx="4749800" cy="2652793"/>
            </a:xfrm>
          </p:grpSpPr>
          <p:pic>
            <p:nvPicPr>
              <p:cNvPr id="2056" name="Picture 8" descr="Facilities at The University of Manchester | INTO">
                <a:extLst>
                  <a:ext uri="{FF2B5EF4-FFF2-40B4-BE49-F238E27FC236}">
                    <a16:creationId xmlns:a16="http://schemas.microsoft.com/office/drawing/2014/main" id="{02B1F9BF-9F5F-4A75-8BF4-4F6705DFCFD3}"/>
                  </a:ext>
                </a:extLst>
              </p:cNvPr>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7391400" y="1088042"/>
                <a:ext cx="1467736" cy="1121758"/>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BBF8EBA5-C5AE-451D-9DE5-B610D4780262}"/>
                  </a:ext>
                </a:extLst>
              </p:cNvPr>
              <p:cNvSpPr txBox="1"/>
              <p:nvPr/>
            </p:nvSpPr>
            <p:spPr>
              <a:xfrm>
                <a:off x="8399564" y="-442993"/>
                <a:ext cx="3741636" cy="1046440"/>
              </a:xfrm>
              <a:prstGeom prst="rect">
                <a:avLst/>
              </a:prstGeom>
              <a:solidFill>
                <a:schemeClr val="accent2">
                  <a:lumMod val="40000"/>
                  <a:lumOff val="60000"/>
                </a:schemeClr>
              </a:solidFill>
              <a:ln w="12700">
                <a:solidFill>
                  <a:schemeClr val="tx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5B9BD5">
                        <a:lumMod val="50000"/>
                      </a:srgbClr>
                    </a:solidFill>
                    <a:effectLst/>
                    <a:uLnTx/>
                    <a:uFillTx/>
                    <a:latin typeface="Tahoma"/>
                    <a:ea typeface="+mn-ea"/>
                    <a:cs typeface="Arial" charset="0"/>
                  </a:rPr>
                  <a:t>Veterans on Campus Program</a:t>
                </a:r>
              </a:p>
              <a:p>
                <a:pPr marL="0" marR="0" lvl="0" indent="-150029"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5B9BD5">
                        <a:lumMod val="50000"/>
                      </a:srgbClr>
                    </a:solidFill>
                    <a:effectLst/>
                    <a:uLnTx/>
                    <a:uFillTx/>
                    <a:latin typeface="Tahoma" pitchFamily="34" charset="0"/>
                    <a:ea typeface="+mn-ea"/>
                    <a:cs typeface="Arial" charset="0"/>
                  </a:rPr>
                  <a:t>They can be the Ambassadors b</a:t>
                </a:r>
                <a:r>
                  <a:rPr kumimoji="0" lang="en-US" sz="1050" b="0" i="0" u="none" strike="noStrike" kern="0" cap="none" spc="0" normalizeH="0" baseline="0" noProof="0" dirty="0">
                    <a:ln>
                      <a:noFill/>
                    </a:ln>
                    <a:solidFill>
                      <a:srgbClr val="5B9BD5">
                        <a:lumMod val="50000"/>
                      </a:srgbClr>
                    </a:solidFill>
                    <a:effectLst/>
                    <a:uLnTx/>
                    <a:uFillTx/>
                    <a:latin typeface="Tahoma"/>
                    <a:ea typeface="+mn-ea"/>
                    <a:cs typeface="Arial" charset="0"/>
                  </a:rPr>
                  <a:t>ringing awareness and resources to their peers</a:t>
                </a:r>
              </a:p>
              <a:p>
                <a:pPr marL="0" marR="0" lvl="0" indent="-150029"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5B9BD5">
                        <a:lumMod val="50000"/>
                      </a:srgbClr>
                    </a:solidFill>
                    <a:effectLst/>
                    <a:uLnTx/>
                    <a:uFillTx/>
                    <a:latin typeface="Tahoma"/>
                    <a:ea typeface="+mn-ea"/>
                    <a:cs typeface="Arial" charset="0"/>
                  </a:rPr>
                  <a:t>Gives a </a:t>
                </a:r>
                <a:r>
                  <a:rPr kumimoji="0" lang="en-US" sz="1050" b="1" i="0" u="none" strike="noStrike" kern="0" cap="none" spc="0" normalizeH="0" baseline="0" noProof="0" dirty="0">
                    <a:ln>
                      <a:noFill/>
                    </a:ln>
                    <a:solidFill>
                      <a:srgbClr val="5B9BD5">
                        <a:lumMod val="50000"/>
                      </a:srgbClr>
                    </a:solidFill>
                    <a:effectLst/>
                    <a:uLnTx/>
                    <a:uFillTx/>
                    <a:latin typeface="Tahoma"/>
                    <a:ea typeface="+mn-ea"/>
                    <a:cs typeface="Arial" charset="0"/>
                  </a:rPr>
                  <a:t>Renewed Sense of Purpose</a:t>
                </a:r>
              </a:p>
            </p:txBody>
          </p:sp>
        </p:grpSp>
        <p:sp>
          <p:nvSpPr>
            <p:cNvPr id="32" name="TextBox 31">
              <a:extLst>
                <a:ext uri="{FF2B5EF4-FFF2-40B4-BE49-F238E27FC236}">
                  <a16:creationId xmlns:a16="http://schemas.microsoft.com/office/drawing/2014/main" id="{3391C565-4C69-0F9C-D77D-9D25453A9F70}"/>
                </a:ext>
              </a:extLst>
            </p:cNvPr>
            <p:cNvSpPr txBox="1"/>
            <p:nvPr/>
          </p:nvSpPr>
          <p:spPr>
            <a:xfrm>
              <a:off x="6299673" y="1274802"/>
              <a:ext cx="2806227" cy="553998"/>
            </a:xfrm>
            <a:prstGeom prst="rect">
              <a:avLst/>
            </a:prstGeom>
            <a:solidFill>
              <a:schemeClr val="accent4">
                <a:lumMod val="20000"/>
                <a:lumOff val="80000"/>
              </a:schemeClr>
            </a:solidFill>
            <a:ln>
              <a:solidFill>
                <a:schemeClr val="accent1">
                  <a:lumMod val="50000"/>
                </a:schemeClr>
              </a:solidFill>
            </a:ln>
          </p:spPr>
          <p:txBody>
            <a:bodyPr wrap="square">
              <a:spAutoFit/>
            </a:bodyPr>
            <a:lstStyle/>
            <a:p>
              <a:pPr marL="175022" marR="0" lvl="0" indent="-175022" algn="l" defTabSz="685800" rtl="0" eaLnBrk="1" fontAlgn="base" latinLnBrk="0" hangingPunct="1">
                <a:lnSpc>
                  <a:spcPct val="100000"/>
                </a:lnSpc>
                <a:spcBef>
                  <a:spcPct val="0"/>
                </a:spcBef>
                <a:spcAft>
                  <a:spcPts val="9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5B9BD5">
                      <a:lumMod val="50000"/>
                    </a:srgbClr>
                  </a:solidFill>
                  <a:effectLst/>
                  <a:uLnTx/>
                  <a:uFillTx/>
                  <a:latin typeface="Tahoma" pitchFamily="34" charset="0"/>
                  <a:ea typeface="+mn-ea"/>
                  <a:cs typeface="Arial" charset="0"/>
                </a:rPr>
                <a:t>Developed award-winning </a:t>
              </a:r>
              <a:r>
                <a:rPr kumimoji="0" lang="en-US" sz="1000" b="1" i="0" u="none" strike="noStrike" kern="1200" cap="none" spc="0" normalizeH="0" baseline="0" noProof="0" dirty="0">
                  <a:ln>
                    <a:noFill/>
                  </a:ln>
                  <a:solidFill>
                    <a:srgbClr val="5B9BD5">
                      <a:lumMod val="50000"/>
                    </a:srgbClr>
                  </a:solidFill>
                  <a:effectLst/>
                  <a:uLnTx/>
                  <a:uFillTx/>
                  <a:latin typeface="Tahoma" pitchFamily="34" charset="0"/>
                  <a:ea typeface="+mn-ea"/>
                  <a:cs typeface="Arial" charset="0"/>
                </a:rPr>
                <a:t>Guardian</a:t>
              </a:r>
              <a:r>
                <a:rPr kumimoji="0" lang="en-US" sz="1000" b="0" i="0" u="none" strike="noStrike" kern="1200" cap="none" spc="0" normalizeH="0" baseline="0" noProof="0" dirty="0">
                  <a:ln>
                    <a:noFill/>
                  </a:ln>
                  <a:solidFill>
                    <a:srgbClr val="5B9BD5">
                      <a:lumMod val="50000"/>
                    </a:srgbClr>
                  </a:solidFill>
                  <a:effectLst/>
                  <a:uLnTx/>
                  <a:uFillTx/>
                  <a:latin typeface="Tahoma" pitchFamily="34" charset="0"/>
                  <a:ea typeface="+mn-ea"/>
                  <a:cs typeface="Arial" charset="0"/>
                </a:rPr>
                <a:t> app to evaluate social media posts for warning signs and link to the Columbia Protocol</a:t>
              </a:r>
            </a:p>
          </p:txBody>
        </p:sp>
      </p:grpSp>
    </p:spTree>
    <p:extLst>
      <p:ext uri="{BB962C8B-B14F-4D97-AF65-F5344CB8AC3E}">
        <p14:creationId xmlns:p14="http://schemas.microsoft.com/office/powerpoint/2010/main" val="745481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AAC70D-B3F5-4986-9C94-5C25EC7E038B}"/>
              </a:ext>
            </a:extLst>
          </p:cNvPr>
          <p:cNvSpPr>
            <a:spLocks noGrp="1"/>
          </p:cNvSpPr>
          <p:nvPr>
            <p:ph type="sldNum" sz="quarter" idx="4"/>
          </p:nvPr>
        </p:nvSpPr>
        <p:spPr/>
        <p:txBody>
          <a:bodyPr/>
          <a:lstStyle/>
          <a:p>
            <a:fld id="{ACD12D91-5F71-FE4F-A594-B9667DC21877}" type="slidenum">
              <a:rPr lang="en-US" smtClean="0"/>
              <a:pPr/>
              <a:t>34</a:t>
            </a:fld>
            <a:endParaRPr lang="en-US" dirty="0"/>
          </a:p>
        </p:txBody>
      </p:sp>
      <p:pic>
        <p:nvPicPr>
          <p:cNvPr id="3" name="Picture 2" descr="A person painting a wall&#10;&#10;Description automatically generated with medium confidence">
            <a:extLst>
              <a:ext uri="{FF2B5EF4-FFF2-40B4-BE49-F238E27FC236}">
                <a16:creationId xmlns:a16="http://schemas.microsoft.com/office/drawing/2014/main" id="{3CF88398-6A00-447E-848F-961001662B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58547" y="1544855"/>
            <a:ext cx="2995176" cy="1991890"/>
          </a:xfrm>
          <a:prstGeom prst="rect">
            <a:avLst/>
          </a:prstGeom>
        </p:spPr>
      </p:pic>
      <p:sp>
        <p:nvSpPr>
          <p:cNvPr id="7" name="TextBox 6">
            <a:extLst>
              <a:ext uri="{FF2B5EF4-FFF2-40B4-BE49-F238E27FC236}">
                <a16:creationId xmlns:a16="http://schemas.microsoft.com/office/drawing/2014/main" id="{9D9E09B5-4347-4875-B89C-2C97F8315604}"/>
              </a:ext>
            </a:extLst>
          </p:cNvPr>
          <p:cNvSpPr txBox="1"/>
          <p:nvPr/>
        </p:nvSpPr>
        <p:spPr>
          <a:xfrm>
            <a:off x="1073883" y="3845031"/>
            <a:ext cx="3330429" cy="1815882"/>
          </a:xfrm>
          <a:prstGeom prst="rect">
            <a:avLst/>
          </a:prstGeom>
          <a:noFill/>
        </p:spPr>
        <p:txBody>
          <a:bodyPr wrap="square" rtlCol="0">
            <a:spAutoFit/>
          </a:bodyPr>
          <a:lstStyle/>
          <a:p>
            <a:pPr algn="ctr"/>
            <a:r>
              <a:rPr lang="en-US" sz="1400" dirty="0"/>
              <a:t>A </a:t>
            </a:r>
            <a:r>
              <a:rPr lang="en-US" sz="1400" b="1" dirty="0"/>
              <a:t>front desk staff member </a:t>
            </a:r>
            <a:r>
              <a:rPr lang="en-US" sz="1400" dirty="0"/>
              <a:t>noticed a patient in the waiting room who did not appear well. Because she had undergone training to know </a:t>
            </a:r>
            <a:r>
              <a:rPr lang="en-US" sz="1400" b="1" dirty="0"/>
              <a:t>it’s okay to ask</a:t>
            </a:r>
            <a:r>
              <a:rPr lang="en-US" sz="1400" dirty="0"/>
              <a:t>, she had the knowledge and courage to ask the suicide question, which revealed high risk and </a:t>
            </a:r>
            <a:r>
              <a:rPr lang="en-US" sz="1400" b="1" dirty="0"/>
              <a:t>disclosure of a suicide note </a:t>
            </a:r>
            <a:r>
              <a:rPr lang="en-US" sz="1400" dirty="0"/>
              <a:t>which led to him being transported to the hospital.</a:t>
            </a:r>
          </a:p>
        </p:txBody>
      </p:sp>
      <p:pic>
        <p:nvPicPr>
          <p:cNvPr id="9" name="Picture 8" descr="A picture containing floor, indoor, wall, room&#10;&#10;Description automatically generated">
            <a:extLst>
              <a:ext uri="{FF2B5EF4-FFF2-40B4-BE49-F238E27FC236}">
                <a16:creationId xmlns:a16="http://schemas.microsoft.com/office/drawing/2014/main" id="{070D2814-528C-466B-B3FF-0634C6E895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0848" y="1544855"/>
            <a:ext cx="3293464" cy="2195642"/>
          </a:xfrm>
          <a:prstGeom prst="rect">
            <a:avLst/>
          </a:prstGeom>
        </p:spPr>
      </p:pic>
      <p:sp>
        <p:nvSpPr>
          <p:cNvPr id="10" name="TextBox 9">
            <a:extLst>
              <a:ext uri="{FF2B5EF4-FFF2-40B4-BE49-F238E27FC236}">
                <a16:creationId xmlns:a16="http://schemas.microsoft.com/office/drawing/2014/main" id="{CDB75EB0-4A4D-4A46-8C81-69423115ADD1}"/>
              </a:ext>
            </a:extLst>
          </p:cNvPr>
          <p:cNvSpPr txBox="1"/>
          <p:nvPr/>
        </p:nvSpPr>
        <p:spPr>
          <a:xfrm>
            <a:off x="249031" y="507311"/>
            <a:ext cx="7961153" cy="830997"/>
          </a:xfrm>
          <a:prstGeom prst="rect">
            <a:avLst/>
          </a:prstGeom>
          <a:noFill/>
        </p:spPr>
        <p:txBody>
          <a:bodyPr wrap="square" rtlCol="0">
            <a:spAutoFit/>
          </a:bodyPr>
          <a:lstStyle/>
          <a:p>
            <a:r>
              <a:rPr lang="en-US" sz="2400" b="1" dirty="0">
                <a:solidFill>
                  <a:schemeClr val="accent5">
                    <a:lumMod val="75000"/>
                  </a:schemeClr>
                </a:solidFill>
              </a:rPr>
              <a:t>Finding At-Risk Individuals: Vital For Everyone in Your Organization and Community to Be Part of the Solution </a:t>
            </a:r>
          </a:p>
        </p:txBody>
      </p:sp>
      <p:pic>
        <p:nvPicPr>
          <p:cNvPr id="12" name="Picture 11" descr="A person walking in a hallway&#10;&#10;Description automatically generated with medium confidence">
            <a:extLst>
              <a:ext uri="{FF2B5EF4-FFF2-40B4-BE49-F238E27FC236}">
                <a16:creationId xmlns:a16="http://schemas.microsoft.com/office/drawing/2014/main" id="{39CF5E82-BE3F-42EA-8982-B433C8A80D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58547" y="3740498"/>
            <a:ext cx="2987835" cy="1991890"/>
          </a:xfrm>
          <a:prstGeom prst="rect">
            <a:avLst/>
          </a:prstGeom>
        </p:spPr>
      </p:pic>
      <p:pic>
        <p:nvPicPr>
          <p:cNvPr id="4" name="Picture 3">
            <a:extLst>
              <a:ext uri="{FF2B5EF4-FFF2-40B4-BE49-F238E27FC236}">
                <a16:creationId xmlns:a16="http://schemas.microsoft.com/office/drawing/2014/main" id="{D537ABF6-901B-D58B-6EEB-8CF144858C4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57580" y="2613114"/>
            <a:ext cx="6288174" cy="3119274"/>
          </a:xfrm>
          <a:prstGeom prst="rect">
            <a:avLst/>
          </a:prstGeom>
        </p:spPr>
      </p:pic>
    </p:spTree>
    <p:extLst>
      <p:ext uri="{BB962C8B-B14F-4D97-AF65-F5344CB8AC3E}">
        <p14:creationId xmlns:p14="http://schemas.microsoft.com/office/powerpoint/2010/main" val="260739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0F15B-A7CE-48FB-88AA-AA542FF26D78}"/>
              </a:ext>
            </a:extLst>
          </p:cNvPr>
          <p:cNvSpPr>
            <a:spLocks noGrp="1"/>
          </p:cNvSpPr>
          <p:nvPr>
            <p:ph type="title" idx="4294967295"/>
          </p:nvPr>
        </p:nvSpPr>
        <p:spPr>
          <a:xfrm>
            <a:off x="0" y="439738"/>
            <a:ext cx="9144000" cy="749300"/>
          </a:xfrm>
        </p:spPr>
        <p:txBody>
          <a:bodyPr>
            <a:noAutofit/>
          </a:bodyPr>
          <a:lstStyle/>
          <a:p>
            <a:pPr algn="ctr"/>
            <a:r>
              <a:rPr lang="en-US" sz="2400" b="1" dirty="0">
                <a:solidFill>
                  <a:schemeClr val="accent1">
                    <a:lumMod val="50000"/>
                  </a:schemeClr>
                </a:solidFill>
              </a:rPr>
              <a:t>Global Models: Detection Across </a:t>
            </a:r>
            <a:br>
              <a:rPr lang="en-US" sz="2400" b="1" dirty="0">
                <a:solidFill>
                  <a:schemeClr val="accent1">
                    <a:lumMod val="50000"/>
                  </a:schemeClr>
                </a:solidFill>
              </a:rPr>
            </a:br>
            <a:r>
              <a:rPr lang="en-US" sz="2400" b="1" dirty="0">
                <a:solidFill>
                  <a:schemeClr val="accent1">
                    <a:lumMod val="50000"/>
                  </a:schemeClr>
                </a:solidFill>
              </a:rPr>
              <a:t>All Sectors of Society, Across the Continuum of Care</a:t>
            </a:r>
          </a:p>
        </p:txBody>
      </p:sp>
      <p:sp>
        <p:nvSpPr>
          <p:cNvPr id="4" name="TextBox 3">
            <a:extLst>
              <a:ext uri="{FF2B5EF4-FFF2-40B4-BE49-F238E27FC236}">
                <a16:creationId xmlns:a16="http://schemas.microsoft.com/office/drawing/2014/main" id="{7DE1720E-F6CE-4434-BD2F-66A29816DA45}"/>
              </a:ext>
            </a:extLst>
          </p:cNvPr>
          <p:cNvSpPr txBox="1"/>
          <p:nvPr/>
        </p:nvSpPr>
        <p:spPr>
          <a:xfrm>
            <a:off x="55588" y="1050177"/>
            <a:ext cx="9026768" cy="461665"/>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135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Nations Solving Public Health Challenge With Science Infused Solution</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E415AE4F-20C8-4E6F-B2A4-59E4A1BA8637}"/>
              </a:ext>
            </a:extLst>
          </p:cNvPr>
          <p:cNvSpPr/>
          <p:nvPr/>
        </p:nvSpPr>
        <p:spPr>
          <a:xfrm>
            <a:off x="3222529" y="3324547"/>
            <a:ext cx="2330076" cy="142681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National Governments</a:t>
            </a:r>
          </a:p>
        </p:txBody>
      </p:sp>
      <p:sp>
        <p:nvSpPr>
          <p:cNvPr id="5" name="Oval 4">
            <a:extLst>
              <a:ext uri="{FF2B5EF4-FFF2-40B4-BE49-F238E27FC236}">
                <a16:creationId xmlns:a16="http://schemas.microsoft.com/office/drawing/2014/main" id="{EAEBD34D-BCB4-4966-BD61-7E6DDEF567F0}"/>
              </a:ext>
            </a:extLst>
          </p:cNvPr>
          <p:cNvSpPr/>
          <p:nvPr/>
        </p:nvSpPr>
        <p:spPr>
          <a:xfrm>
            <a:off x="5331835" y="4589443"/>
            <a:ext cx="1483567" cy="13226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Military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230C8296-84F4-4AA9-84AF-A2F47272689E}"/>
              </a:ext>
            </a:extLst>
          </p:cNvPr>
          <p:cNvSpPr/>
          <p:nvPr/>
        </p:nvSpPr>
        <p:spPr>
          <a:xfrm>
            <a:off x="313981" y="2766349"/>
            <a:ext cx="1738602" cy="12316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b="1" dirty="0">
              <a:solidFill>
                <a:prstClr val="white"/>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Clergy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43E6B452-21C6-4AB9-A35A-26FBF8E6D573}"/>
              </a:ext>
            </a:extLst>
          </p:cNvPr>
          <p:cNvSpPr/>
          <p:nvPr/>
        </p:nvSpPr>
        <p:spPr>
          <a:xfrm>
            <a:off x="6824350" y="3389369"/>
            <a:ext cx="1833984" cy="15292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Schools and Universities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80E58EF1-696D-4EBF-9FA1-B11E67957DA0}"/>
              </a:ext>
            </a:extLst>
          </p:cNvPr>
          <p:cNvSpPr/>
          <p:nvPr/>
        </p:nvSpPr>
        <p:spPr>
          <a:xfrm>
            <a:off x="2990444" y="4945961"/>
            <a:ext cx="2217316" cy="10599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Crisis Line: National Registry: South Korea: Predicts Suicidal Behavior across</a:t>
            </a:r>
            <a:r>
              <a:rPr kumimoji="0" lang="en-US" sz="1200" b="1" i="0" u="none" strike="noStrike" kern="1200" cap="none" spc="0" normalizeH="0" noProof="0" dirty="0">
                <a:ln>
                  <a:noFill/>
                </a:ln>
                <a:solidFill>
                  <a:prstClr val="white"/>
                </a:solidFill>
                <a:effectLst/>
                <a:uLnTx/>
                <a:uFillTx/>
                <a:latin typeface="Calibri" panose="020F0502020204030204"/>
                <a:ea typeface="+mn-ea"/>
                <a:cs typeface="+mn-cs"/>
              </a:rPr>
              <a:t> the nation</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83D44984-A507-4023-B99F-C6FE7BFAF356}"/>
              </a:ext>
            </a:extLst>
          </p:cNvPr>
          <p:cNvSpPr/>
          <p:nvPr/>
        </p:nvSpPr>
        <p:spPr>
          <a:xfrm>
            <a:off x="997156" y="4319134"/>
            <a:ext cx="1830201" cy="16482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Corrections and Justice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D081415B-E654-4E51-AFCD-E0DF3C426937}"/>
              </a:ext>
            </a:extLst>
          </p:cNvPr>
          <p:cNvSpPr/>
          <p:nvPr/>
        </p:nvSpPr>
        <p:spPr>
          <a:xfrm>
            <a:off x="1807965" y="1452238"/>
            <a:ext cx="1738602" cy="14139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Child and Family Services/Child Welfare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5C878980-9184-4447-AD44-D14E68212D91}"/>
              </a:ext>
            </a:extLst>
          </p:cNvPr>
          <p:cNvCxnSpPr>
            <a:cxnSpLocks/>
            <a:stCxn id="3" idx="7"/>
            <a:endCxn id="25" idx="3"/>
          </p:cNvCxnSpPr>
          <p:nvPr/>
        </p:nvCxnSpPr>
        <p:spPr>
          <a:xfrm flipV="1">
            <a:off x="5211373" y="2882327"/>
            <a:ext cx="1115562" cy="6511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97AB7E6-9816-46BA-993B-9B2CE1E5CD49}"/>
              </a:ext>
            </a:extLst>
          </p:cNvPr>
          <p:cNvCxnSpPr>
            <a:cxnSpLocks/>
            <a:stCxn id="3" idx="0"/>
            <a:endCxn id="31" idx="4"/>
          </p:cNvCxnSpPr>
          <p:nvPr/>
        </p:nvCxnSpPr>
        <p:spPr>
          <a:xfrm flipV="1">
            <a:off x="4387567" y="2791334"/>
            <a:ext cx="278555" cy="5332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AB616E2-5459-437C-A3AA-FD7D62C1F11C}"/>
              </a:ext>
            </a:extLst>
          </p:cNvPr>
          <p:cNvCxnSpPr>
            <a:cxnSpLocks/>
            <a:stCxn id="6" idx="6"/>
            <a:endCxn id="3" idx="2"/>
          </p:cNvCxnSpPr>
          <p:nvPr/>
        </p:nvCxnSpPr>
        <p:spPr>
          <a:xfrm>
            <a:off x="2052583" y="3382170"/>
            <a:ext cx="1169946" cy="6557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4B90C8A-148C-4BCA-B7D7-63D5F3AD9AF0}"/>
              </a:ext>
            </a:extLst>
          </p:cNvPr>
          <p:cNvCxnSpPr>
            <a:cxnSpLocks/>
            <a:stCxn id="3" idx="1"/>
            <a:endCxn id="10" idx="4"/>
          </p:cNvCxnSpPr>
          <p:nvPr/>
        </p:nvCxnSpPr>
        <p:spPr>
          <a:xfrm flipH="1" flipV="1">
            <a:off x="2677266" y="2866219"/>
            <a:ext cx="886495" cy="667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5616DDA-B53A-4BFB-A115-8B36F49421E9}"/>
              </a:ext>
            </a:extLst>
          </p:cNvPr>
          <p:cNvCxnSpPr>
            <a:cxnSpLocks/>
            <a:stCxn id="3" idx="6"/>
            <a:endCxn id="7" idx="2"/>
          </p:cNvCxnSpPr>
          <p:nvPr/>
        </p:nvCxnSpPr>
        <p:spPr>
          <a:xfrm>
            <a:off x="5552605" y="4037955"/>
            <a:ext cx="1271745" cy="1160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EA2A7CB-2236-4257-B4A5-02781DFE0EBD}"/>
              </a:ext>
            </a:extLst>
          </p:cNvPr>
          <p:cNvCxnSpPr>
            <a:cxnSpLocks/>
            <a:stCxn id="3" idx="5"/>
            <a:endCxn id="5" idx="1"/>
          </p:cNvCxnSpPr>
          <p:nvPr/>
        </p:nvCxnSpPr>
        <p:spPr>
          <a:xfrm>
            <a:off x="5211373" y="4542410"/>
            <a:ext cx="337725" cy="24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80F75EC-46BE-4D72-8865-B37FED8E61FC}"/>
              </a:ext>
            </a:extLst>
          </p:cNvPr>
          <p:cNvCxnSpPr>
            <a:cxnSpLocks/>
            <a:stCxn id="3" idx="4"/>
            <a:endCxn id="8" idx="0"/>
          </p:cNvCxnSpPr>
          <p:nvPr/>
        </p:nvCxnSpPr>
        <p:spPr>
          <a:xfrm flipH="1">
            <a:off x="4099102" y="4751362"/>
            <a:ext cx="288465" cy="19459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D84032B-BC5B-4E7D-A45F-939AB47A7150}"/>
              </a:ext>
            </a:extLst>
          </p:cNvPr>
          <p:cNvCxnSpPr>
            <a:cxnSpLocks/>
            <a:stCxn id="3" idx="3"/>
            <a:endCxn id="9" idx="7"/>
          </p:cNvCxnSpPr>
          <p:nvPr/>
        </p:nvCxnSpPr>
        <p:spPr>
          <a:xfrm flipH="1">
            <a:off x="2559330" y="4542410"/>
            <a:ext cx="1004431" cy="18107"/>
          </a:xfrm>
          <a:prstGeom prst="line">
            <a:avLst/>
          </a:prstGeom>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4D2DDC5B-CEE6-459F-9C3C-7CA394CE659E}"/>
              </a:ext>
            </a:extLst>
          </p:cNvPr>
          <p:cNvSpPr/>
          <p:nvPr/>
        </p:nvSpPr>
        <p:spPr>
          <a:xfrm>
            <a:off x="6058354" y="1817189"/>
            <a:ext cx="1833984" cy="1247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First Responders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606F8884-6B40-DACE-955E-0935991346B7}"/>
              </a:ext>
            </a:extLst>
          </p:cNvPr>
          <p:cNvSpPr/>
          <p:nvPr/>
        </p:nvSpPr>
        <p:spPr>
          <a:xfrm>
            <a:off x="3796821" y="1631318"/>
            <a:ext cx="1738602" cy="1160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Healthcare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0" name="Picture 69" descr="Shape&#10;&#10;Description automatically generated with low confidence">
            <a:extLst>
              <a:ext uri="{FF2B5EF4-FFF2-40B4-BE49-F238E27FC236}">
                <a16:creationId xmlns:a16="http://schemas.microsoft.com/office/drawing/2014/main" id="{FA729FFA-6D47-C020-B050-EAA9A4D7241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456484" y="4408605"/>
            <a:ext cx="569715" cy="510007"/>
          </a:xfrm>
          <a:prstGeom prst="rect">
            <a:avLst/>
          </a:prstGeom>
        </p:spPr>
      </p:pic>
      <p:pic>
        <p:nvPicPr>
          <p:cNvPr id="72" name="Picture 71" descr="Shape&#10;&#10;Description automatically generated with low confidence">
            <a:extLst>
              <a:ext uri="{FF2B5EF4-FFF2-40B4-BE49-F238E27FC236}">
                <a16:creationId xmlns:a16="http://schemas.microsoft.com/office/drawing/2014/main" id="{A49C655F-032C-139C-73D1-578C0706AB7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79615" y="2525008"/>
            <a:ext cx="552917" cy="468143"/>
          </a:xfrm>
          <a:prstGeom prst="rect">
            <a:avLst/>
          </a:prstGeom>
        </p:spPr>
      </p:pic>
      <p:pic>
        <p:nvPicPr>
          <p:cNvPr id="75" name="Picture 74" descr="Shape&#10;&#10;Description automatically generated with low confidence">
            <a:extLst>
              <a:ext uri="{FF2B5EF4-FFF2-40B4-BE49-F238E27FC236}">
                <a16:creationId xmlns:a16="http://schemas.microsoft.com/office/drawing/2014/main" id="{F91A580C-1DF1-2FEF-7156-E96F912405E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46214" y="2221669"/>
            <a:ext cx="658283" cy="519815"/>
          </a:xfrm>
          <a:prstGeom prst="rect">
            <a:avLst/>
          </a:prstGeom>
        </p:spPr>
      </p:pic>
      <p:pic>
        <p:nvPicPr>
          <p:cNvPr id="77" name="Picture 76" descr="Shape&#10;&#10;Description automatically generated with low confidence">
            <a:extLst>
              <a:ext uri="{FF2B5EF4-FFF2-40B4-BE49-F238E27FC236}">
                <a16:creationId xmlns:a16="http://schemas.microsoft.com/office/drawing/2014/main" id="{00E9549E-5788-86DC-1D77-2AB7C48B28F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352625" y="2262349"/>
            <a:ext cx="637819" cy="475316"/>
          </a:xfrm>
          <a:prstGeom prst="rect">
            <a:avLst/>
          </a:prstGeom>
        </p:spPr>
      </p:pic>
      <p:pic>
        <p:nvPicPr>
          <p:cNvPr id="80" name="Picture 79" descr="Shape&#10;&#10;Description automatically generated with low confidence">
            <a:extLst>
              <a:ext uri="{FF2B5EF4-FFF2-40B4-BE49-F238E27FC236}">
                <a16:creationId xmlns:a16="http://schemas.microsoft.com/office/drawing/2014/main" id="{0CE9CDC1-5CAC-14C7-779E-610B7086744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41942" y="2954641"/>
            <a:ext cx="670650" cy="533038"/>
          </a:xfrm>
          <a:prstGeom prst="rect">
            <a:avLst/>
          </a:prstGeom>
        </p:spPr>
      </p:pic>
      <p:pic>
        <p:nvPicPr>
          <p:cNvPr id="82" name="Picture 81" descr="Shape&#10;&#10;Description automatically generated with low confidence">
            <a:extLst>
              <a:ext uri="{FF2B5EF4-FFF2-40B4-BE49-F238E27FC236}">
                <a16:creationId xmlns:a16="http://schemas.microsoft.com/office/drawing/2014/main" id="{15F2913E-5058-1F80-2BD0-F44B792F7DA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596316" y="5311105"/>
            <a:ext cx="631880" cy="523791"/>
          </a:xfrm>
          <a:prstGeom prst="rect">
            <a:avLst/>
          </a:prstGeom>
        </p:spPr>
      </p:pic>
      <p:pic>
        <p:nvPicPr>
          <p:cNvPr id="86" name="Picture 85" descr="Shape&#10;&#10;Description automatically generated with low confidence">
            <a:extLst>
              <a:ext uri="{FF2B5EF4-FFF2-40B4-BE49-F238E27FC236}">
                <a16:creationId xmlns:a16="http://schemas.microsoft.com/office/drawing/2014/main" id="{CBC169F7-AB32-1959-4896-FB9AA546CA7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23154" y="5354065"/>
            <a:ext cx="480831" cy="480831"/>
          </a:xfrm>
          <a:prstGeom prst="rect">
            <a:avLst/>
          </a:prstGeom>
        </p:spPr>
      </p:pic>
      <p:sp>
        <p:nvSpPr>
          <p:cNvPr id="96" name="Shape 16">
            <a:extLst>
              <a:ext uri="{FF2B5EF4-FFF2-40B4-BE49-F238E27FC236}">
                <a16:creationId xmlns:a16="http://schemas.microsoft.com/office/drawing/2014/main" id="{CFF0F1B1-C1B9-CC65-9CC0-46C20890EC96}"/>
              </a:ext>
            </a:extLst>
          </p:cNvPr>
          <p:cNvSpPr/>
          <p:nvPr/>
        </p:nvSpPr>
        <p:spPr>
          <a:xfrm rot="10800000">
            <a:off x="3401174" y="2047199"/>
            <a:ext cx="482593" cy="291425"/>
          </a:xfrm>
          <a:prstGeom prst="leftRightArrow">
            <a:avLst/>
          </a:prstGeom>
          <a:solidFill>
            <a:schemeClr val="tx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97" name="Shape 16">
            <a:extLst>
              <a:ext uri="{FF2B5EF4-FFF2-40B4-BE49-F238E27FC236}">
                <a16:creationId xmlns:a16="http://schemas.microsoft.com/office/drawing/2014/main" id="{515DC8E1-F3BC-382A-98B4-D440F63BCBF1}"/>
              </a:ext>
            </a:extLst>
          </p:cNvPr>
          <p:cNvSpPr/>
          <p:nvPr/>
        </p:nvSpPr>
        <p:spPr>
          <a:xfrm rot="15150281">
            <a:off x="7185087" y="3107367"/>
            <a:ext cx="482593" cy="291425"/>
          </a:xfrm>
          <a:prstGeom prst="leftRightArrow">
            <a:avLst/>
          </a:prstGeom>
          <a:solidFill>
            <a:schemeClr val="tx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98" name="Shape 16">
            <a:extLst>
              <a:ext uri="{FF2B5EF4-FFF2-40B4-BE49-F238E27FC236}">
                <a16:creationId xmlns:a16="http://schemas.microsoft.com/office/drawing/2014/main" id="{2794E8F3-04AC-1247-C4EA-37A832391C2F}"/>
              </a:ext>
            </a:extLst>
          </p:cNvPr>
          <p:cNvSpPr/>
          <p:nvPr/>
        </p:nvSpPr>
        <p:spPr>
          <a:xfrm rot="10800000">
            <a:off x="5564169" y="2176438"/>
            <a:ext cx="482593" cy="291425"/>
          </a:xfrm>
          <a:prstGeom prst="leftRightArrow">
            <a:avLst/>
          </a:prstGeom>
          <a:solidFill>
            <a:schemeClr val="tx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99" name="Shape 16">
            <a:extLst>
              <a:ext uri="{FF2B5EF4-FFF2-40B4-BE49-F238E27FC236}">
                <a16:creationId xmlns:a16="http://schemas.microsoft.com/office/drawing/2014/main" id="{76B2E940-EE1A-B160-EBF7-2AF71127A379}"/>
              </a:ext>
            </a:extLst>
          </p:cNvPr>
          <p:cNvSpPr/>
          <p:nvPr/>
        </p:nvSpPr>
        <p:spPr>
          <a:xfrm rot="7637907">
            <a:off x="1735043" y="2701726"/>
            <a:ext cx="482593" cy="291425"/>
          </a:xfrm>
          <a:prstGeom prst="leftRightArrow">
            <a:avLst/>
          </a:prstGeom>
          <a:solidFill>
            <a:schemeClr val="tx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0" name="Shape 16">
            <a:extLst>
              <a:ext uri="{FF2B5EF4-FFF2-40B4-BE49-F238E27FC236}">
                <a16:creationId xmlns:a16="http://schemas.microsoft.com/office/drawing/2014/main" id="{3086B440-5115-E3E4-C066-755396E5BBE2}"/>
              </a:ext>
            </a:extLst>
          </p:cNvPr>
          <p:cNvSpPr/>
          <p:nvPr/>
        </p:nvSpPr>
        <p:spPr>
          <a:xfrm rot="8645476">
            <a:off x="6651893" y="4678311"/>
            <a:ext cx="482593" cy="291425"/>
          </a:xfrm>
          <a:prstGeom prst="leftRightArrow">
            <a:avLst/>
          </a:prstGeom>
          <a:solidFill>
            <a:schemeClr val="tx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1" name="Shape 16">
            <a:extLst>
              <a:ext uri="{FF2B5EF4-FFF2-40B4-BE49-F238E27FC236}">
                <a16:creationId xmlns:a16="http://schemas.microsoft.com/office/drawing/2014/main" id="{69252C52-1CF9-FA43-D12A-6C2D5095C28A}"/>
              </a:ext>
            </a:extLst>
          </p:cNvPr>
          <p:cNvSpPr/>
          <p:nvPr/>
        </p:nvSpPr>
        <p:spPr>
          <a:xfrm rot="14943252">
            <a:off x="1278408" y="4011468"/>
            <a:ext cx="481599" cy="291425"/>
          </a:xfrm>
          <a:prstGeom prst="leftRightArrow">
            <a:avLst/>
          </a:prstGeom>
          <a:solidFill>
            <a:schemeClr val="tx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2" name="Shape 16">
            <a:extLst>
              <a:ext uri="{FF2B5EF4-FFF2-40B4-BE49-F238E27FC236}">
                <a16:creationId xmlns:a16="http://schemas.microsoft.com/office/drawing/2014/main" id="{828DBE80-0FED-B8F7-4BAB-FBEE358B9600}"/>
              </a:ext>
            </a:extLst>
          </p:cNvPr>
          <p:cNvSpPr/>
          <p:nvPr/>
        </p:nvSpPr>
        <p:spPr>
          <a:xfrm rot="10800000">
            <a:off x="5024662" y="5354065"/>
            <a:ext cx="482593" cy="291425"/>
          </a:xfrm>
          <a:prstGeom prst="leftRightArrow">
            <a:avLst/>
          </a:prstGeom>
          <a:solidFill>
            <a:schemeClr val="tx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3" name="Shape 16">
            <a:extLst>
              <a:ext uri="{FF2B5EF4-FFF2-40B4-BE49-F238E27FC236}">
                <a16:creationId xmlns:a16="http://schemas.microsoft.com/office/drawing/2014/main" id="{7A6344CA-1A36-4105-5C32-127C1EBDEB8B}"/>
              </a:ext>
            </a:extLst>
          </p:cNvPr>
          <p:cNvSpPr/>
          <p:nvPr/>
        </p:nvSpPr>
        <p:spPr>
          <a:xfrm rot="10800000">
            <a:off x="2620184" y="5295426"/>
            <a:ext cx="482593" cy="291425"/>
          </a:xfrm>
          <a:prstGeom prst="leftRightArrow">
            <a:avLst/>
          </a:prstGeom>
          <a:solidFill>
            <a:schemeClr val="tx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3" name="TextBox 32">
            <a:extLst>
              <a:ext uri="{FF2B5EF4-FFF2-40B4-BE49-F238E27FC236}">
                <a16:creationId xmlns:a16="http://schemas.microsoft.com/office/drawing/2014/main" id="{86DBAF40-59A7-34C5-F173-BACC86B9D413}"/>
              </a:ext>
            </a:extLst>
          </p:cNvPr>
          <p:cNvSpPr txBox="1"/>
          <p:nvPr/>
        </p:nvSpPr>
        <p:spPr>
          <a:xfrm>
            <a:off x="5778696" y="5848476"/>
            <a:ext cx="3023063" cy="892552"/>
          </a:xfrm>
          <a:prstGeom prst="rect">
            <a:avLst/>
          </a:prstGeom>
          <a:solidFill>
            <a:schemeClr val="accent4">
              <a:lumMod val="20000"/>
              <a:lumOff val="80000"/>
            </a:schemeClr>
          </a:solidFill>
        </p:spPr>
        <p:txBody>
          <a:bodyPr wrap="square">
            <a:spAutoFit/>
          </a:bodyPr>
          <a:lstStyle/>
          <a:p>
            <a:pPr marL="0" marR="0" lvl="1"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Israeli Defense Force (IDF:</a:t>
            </a:r>
            <a:r>
              <a:rPr kumimoji="0" lang="en-US" sz="1800" b="0" i="0" u="none" strike="noStrike" kern="1200" cap="none" spc="0" normalizeH="0" noProof="0" dirty="0">
                <a:ln>
                  <a:noFill/>
                </a:ln>
                <a:solidFill>
                  <a:prstClr val="black"/>
                </a:solidFill>
                <a:effectLst/>
                <a:uLnTx/>
                <a:uFillTx/>
                <a:latin typeface="Calibri" panose="020F0502020204030204"/>
                <a:ea typeface="Calibri" panose="020F0502020204030204" pitchFamily="34" charset="0"/>
                <a:cs typeface="+mn-cs"/>
              </a:rPr>
              <a:t> </a:t>
            </a:r>
            <a:r>
              <a:rPr kumimoji="0" lang="en-US" sz="1600" b="0" i="0" u="none" strike="noStrike" kern="1200" cap="none" spc="0" normalizeH="0" noProof="0" dirty="0">
                <a:ln>
                  <a:noFill/>
                </a:ln>
                <a:solidFill>
                  <a:prstClr val="black"/>
                </a:solidFill>
                <a:effectLst/>
                <a:uLnTx/>
                <a:uFillTx/>
                <a:latin typeface="Calibri" panose="020F0502020204030204"/>
                <a:ea typeface="Calibri" panose="020F0502020204030204" pitchFamily="34" charset="0"/>
                <a:cs typeface="+mn-cs"/>
              </a:rPr>
              <a:t>Lowered suicide</a:t>
            </a:r>
            <a:r>
              <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 </a:t>
            </a:r>
          </a:p>
          <a:p>
            <a:pPr marL="0" marR="0" lvl="1" algn="l" defTabSz="4572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Calibri" panose="020F0502020204030204"/>
                <a:ea typeface="Calibri" panose="020F0502020204030204" pitchFamily="34" charset="0"/>
              </a:rPr>
              <a:t>C</a:t>
            </a:r>
            <a:r>
              <a:rPr kumimoji="0" lang="en-US" sz="1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mn-cs"/>
              </a:rPr>
              <a:t>ommanders</a:t>
            </a:r>
            <a:r>
              <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 ask their soldiers</a:t>
            </a:r>
            <a:endParaRPr kumimoji="0" lang="en-US" sz="1600" b="0" i="0" u="none" strike="noStrike" kern="1200" cap="none" spc="0" normalizeH="0" baseline="0" noProof="0" dirty="0">
              <a:ln>
                <a:noFill/>
              </a:ln>
              <a:solidFill>
                <a:prstClr val="black"/>
              </a:solidFill>
              <a:effectLst/>
              <a:uLnTx/>
              <a:uFillTx/>
              <a:latin typeface="Calibri" panose="020F0502020204030204"/>
              <a:cs typeface="+mn-cs"/>
            </a:endParaRPr>
          </a:p>
        </p:txBody>
      </p:sp>
      <p:grpSp>
        <p:nvGrpSpPr>
          <p:cNvPr id="23" name="Group 22">
            <a:extLst>
              <a:ext uri="{FF2B5EF4-FFF2-40B4-BE49-F238E27FC236}">
                <a16:creationId xmlns:a16="http://schemas.microsoft.com/office/drawing/2014/main" id="{2E7CB349-4891-AF3B-FA51-5EFE671741C7}"/>
              </a:ext>
            </a:extLst>
          </p:cNvPr>
          <p:cNvGrpSpPr/>
          <p:nvPr/>
        </p:nvGrpSpPr>
        <p:grpSpPr>
          <a:xfrm>
            <a:off x="2985557" y="2735677"/>
            <a:ext cx="3407205" cy="2123658"/>
            <a:chOff x="3088071" y="2245233"/>
            <a:chExt cx="3407205" cy="2123658"/>
          </a:xfrm>
        </p:grpSpPr>
        <p:grpSp>
          <p:nvGrpSpPr>
            <p:cNvPr id="11" name="Group 10">
              <a:extLst>
                <a:ext uri="{FF2B5EF4-FFF2-40B4-BE49-F238E27FC236}">
                  <a16:creationId xmlns:a16="http://schemas.microsoft.com/office/drawing/2014/main" id="{B4E37181-0D78-8880-1214-8398B0E52C40}"/>
                </a:ext>
              </a:extLst>
            </p:cNvPr>
            <p:cNvGrpSpPr/>
            <p:nvPr/>
          </p:nvGrpSpPr>
          <p:grpSpPr>
            <a:xfrm>
              <a:off x="3088071" y="2260686"/>
              <a:ext cx="1971396" cy="954967"/>
              <a:chOff x="91447" y="1169677"/>
              <a:chExt cx="1938065" cy="938821"/>
            </a:xfrm>
          </p:grpSpPr>
          <p:pic>
            <p:nvPicPr>
              <p:cNvPr id="13" name="Picture 12">
                <a:extLst>
                  <a:ext uri="{FF2B5EF4-FFF2-40B4-BE49-F238E27FC236}">
                    <a16:creationId xmlns:a16="http://schemas.microsoft.com/office/drawing/2014/main" id="{2AE2861A-7400-2A92-0CB5-776DCBD43F8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1447" y="1169677"/>
                <a:ext cx="1750329" cy="938821"/>
              </a:xfrm>
              <a:prstGeom prst="rect">
                <a:avLst/>
              </a:prstGeom>
            </p:spPr>
          </p:pic>
          <p:sp>
            <p:nvSpPr>
              <p:cNvPr id="16" name="TextBox 15">
                <a:extLst>
                  <a:ext uri="{FF2B5EF4-FFF2-40B4-BE49-F238E27FC236}">
                    <a16:creationId xmlns:a16="http://schemas.microsoft.com/office/drawing/2014/main" id="{4A6E052D-BADD-9F12-DE78-D91B7E0C7D63}"/>
                  </a:ext>
                </a:extLst>
              </p:cNvPr>
              <p:cNvSpPr txBox="1"/>
              <p:nvPr/>
            </p:nvSpPr>
            <p:spPr>
              <a:xfrm>
                <a:off x="1143667" y="1274805"/>
                <a:ext cx="885845"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Saudi Arabia</a:t>
                </a:r>
              </a:p>
            </p:txBody>
          </p:sp>
        </p:grpSp>
        <p:pic>
          <p:nvPicPr>
            <p:cNvPr id="19" name="Picture 18">
              <a:extLst>
                <a:ext uri="{FF2B5EF4-FFF2-40B4-BE49-F238E27FC236}">
                  <a16:creationId xmlns:a16="http://schemas.microsoft.com/office/drawing/2014/main" id="{008021DD-4D7E-C220-C456-05639BDDB72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121304" y="3136589"/>
              <a:ext cx="1885571" cy="1225492"/>
            </a:xfrm>
            <a:prstGeom prst="rect">
              <a:avLst/>
            </a:prstGeom>
          </p:spPr>
        </p:pic>
        <p:sp>
          <p:nvSpPr>
            <p:cNvPr id="21" name="TextBox 20">
              <a:extLst>
                <a:ext uri="{FF2B5EF4-FFF2-40B4-BE49-F238E27FC236}">
                  <a16:creationId xmlns:a16="http://schemas.microsoft.com/office/drawing/2014/main" id="{0F2A76E3-1A65-37CA-34B0-350BADF881E0}"/>
                </a:ext>
              </a:extLst>
            </p:cNvPr>
            <p:cNvSpPr txBox="1"/>
            <p:nvPr/>
          </p:nvSpPr>
          <p:spPr>
            <a:xfrm>
              <a:off x="4868503" y="2245233"/>
              <a:ext cx="1626773" cy="2123658"/>
            </a:xfrm>
            <a:prstGeom prst="rect">
              <a:avLst/>
            </a:prstGeom>
            <a:solidFill>
              <a:schemeClr val="accent4">
                <a:lumMod val="20000"/>
                <a:lumOff val="80000"/>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"From our cultural perspective, it’s a very huge step to admit what is going on in our society, mainly in our university. So we are very excited to go for the next step and to work on this executive program between these two nations."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5" name="Group 34">
            <a:extLst>
              <a:ext uri="{FF2B5EF4-FFF2-40B4-BE49-F238E27FC236}">
                <a16:creationId xmlns:a16="http://schemas.microsoft.com/office/drawing/2014/main" id="{99CC0CC2-58C5-FABA-0008-83E832988ED5}"/>
              </a:ext>
            </a:extLst>
          </p:cNvPr>
          <p:cNvGrpSpPr/>
          <p:nvPr/>
        </p:nvGrpSpPr>
        <p:grpSpPr>
          <a:xfrm>
            <a:off x="7016413" y="4858624"/>
            <a:ext cx="2132095" cy="893783"/>
            <a:chOff x="7016413" y="4858624"/>
            <a:chExt cx="2132095" cy="893783"/>
          </a:xfrm>
        </p:grpSpPr>
        <p:sp>
          <p:nvSpPr>
            <p:cNvPr id="17" name="TextBox 16">
              <a:extLst>
                <a:ext uri="{FF2B5EF4-FFF2-40B4-BE49-F238E27FC236}">
                  <a16:creationId xmlns:a16="http://schemas.microsoft.com/office/drawing/2014/main" id="{83FAD78F-15CD-E616-5D66-F0C1C2DFA640}"/>
                </a:ext>
              </a:extLst>
            </p:cNvPr>
            <p:cNvSpPr txBox="1"/>
            <p:nvPr/>
          </p:nvSpPr>
          <p:spPr>
            <a:xfrm>
              <a:off x="7016413" y="5035651"/>
              <a:ext cx="1483567" cy="646331"/>
            </a:xfrm>
            <a:prstGeom prst="rect">
              <a:avLst/>
            </a:prstGeom>
            <a:solidFill>
              <a:schemeClr val="accent4">
                <a:lumMod val="20000"/>
                <a:lumOff val="80000"/>
              </a:schemeClr>
            </a:solidFill>
          </p:spPr>
          <p:txBody>
            <a:bodyPr wrap="square">
              <a:spAutoFit/>
            </a:bodyPr>
            <a:lstStyle/>
            <a:p>
              <a:pPr marL="0" marR="0" lvl="1"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12121"/>
                  </a:solidFill>
                  <a:effectLst/>
                  <a:uLnTx/>
                  <a:uFillTx/>
                  <a:latin typeface="Calibri" panose="020F0502020204030204" pitchFamily="34" charset="0"/>
                  <a:ea typeface="+mn-ea"/>
                  <a:cs typeface="Arial" panose="020B0604020202020204" pitchFamily="34" charset="0"/>
                </a:rPr>
                <a:t>Policy for all Israeli schools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9" name="Picture 28">
              <a:extLst>
                <a:ext uri="{FF2B5EF4-FFF2-40B4-BE49-F238E27FC236}">
                  <a16:creationId xmlns:a16="http://schemas.microsoft.com/office/drawing/2014/main" id="{6387FD49-B918-2B9A-2457-2D40DC54C62E}"/>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8424782" y="4858624"/>
              <a:ext cx="723726" cy="893783"/>
            </a:xfrm>
            <a:prstGeom prst="rect">
              <a:avLst/>
            </a:prstGeom>
          </p:spPr>
        </p:pic>
      </p:grpSp>
      <p:grpSp>
        <p:nvGrpSpPr>
          <p:cNvPr id="39" name="Group 38">
            <a:extLst>
              <a:ext uri="{FF2B5EF4-FFF2-40B4-BE49-F238E27FC236}">
                <a16:creationId xmlns:a16="http://schemas.microsoft.com/office/drawing/2014/main" id="{D2C423FE-F36F-889A-5415-0F115E7EDE77}"/>
              </a:ext>
            </a:extLst>
          </p:cNvPr>
          <p:cNvGrpSpPr/>
          <p:nvPr/>
        </p:nvGrpSpPr>
        <p:grpSpPr>
          <a:xfrm>
            <a:off x="6125994" y="1513148"/>
            <a:ext cx="2922860" cy="2063646"/>
            <a:chOff x="6125994" y="1513148"/>
            <a:chExt cx="2922860" cy="2063646"/>
          </a:xfrm>
        </p:grpSpPr>
        <p:sp>
          <p:nvSpPr>
            <p:cNvPr id="22" name="TextBox 21">
              <a:extLst>
                <a:ext uri="{FF2B5EF4-FFF2-40B4-BE49-F238E27FC236}">
                  <a16:creationId xmlns:a16="http://schemas.microsoft.com/office/drawing/2014/main" id="{007F74B1-41A6-DD59-56F7-12E39824813E}"/>
                </a:ext>
              </a:extLst>
            </p:cNvPr>
            <p:cNvSpPr txBox="1"/>
            <p:nvPr/>
          </p:nvSpPr>
          <p:spPr>
            <a:xfrm>
              <a:off x="6125994" y="1513148"/>
              <a:ext cx="2274076" cy="369332"/>
            </a:xfrm>
            <a:prstGeom prst="rect">
              <a:avLst/>
            </a:prstGeom>
            <a:solidFill>
              <a:schemeClr val="accent4">
                <a:lumMod val="20000"/>
                <a:lumOff val="80000"/>
              </a:schemeClr>
            </a:solidFill>
          </p:spPr>
          <p:txBody>
            <a:bodyPr wrap="square">
              <a:spAutoFit/>
            </a:bodyPr>
            <a:lstStyle/>
            <a:p>
              <a:pPr marL="0" marR="0" lvl="1"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Korean Firefighters</a:t>
              </a:r>
            </a:p>
          </p:txBody>
        </p:sp>
        <p:pic>
          <p:nvPicPr>
            <p:cNvPr id="38" name="Picture 37">
              <a:extLst>
                <a:ext uri="{FF2B5EF4-FFF2-40B4-BE49-F238E27FC236}">
                  <a16:creationId xmlns:a16="http://schemas.microsoft.com/office/drawing/2014/main" id="{31741798-9564-A50F-451A-39033D91093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720168" y="1857318"/>
              <a:ext cx="1328686" cy="1719476"/>
            </a:xfrm>
            <a:prstGeom prst="rect">
              <a:avLst/>
            </a:prstGeom>
            <a:ln>
              <a:solidFill>
                <a:schemeClr val="tx1"/>
              </a:solidFill>
            </a:ln>
          </p:spPr>
        </p:pic>
      </p:grpSp>
      <p:grpSp>
        <p:nvGrpSpPr>
          <p:cNvPr id="42" name="Group 41">
            <a:extLst>
              <a:ext uri="{FF2B5EF4-FFF2-40B4-BE49-F238E27FC236}">
                <a16:creationId xmlns:a16="http://schemas.microsoft.com/office/drawing/2014/main" id="{63426E86-6AE1-1F0E-5D0D-4D29C59F16FD}"/>
              </a:ext>
            </a:extLst>
          </p:cNvPr>
          <p:cNvGrpSpPr/>
          <p:nvPr/>
        </p:nvGrpSpPr>
        <p:grpSpPr>
          <a:xfrm>
            <a:off x="11708" y="3873219"/>
            <a:ext cx="1754022" cy="1959104"/>
            <a:chOff x="11708" y="3873219"/>
            <a:chExt cx="1754022" cy="1959104"/>
          </a:xfrm>
        </p:grpSpPr>
        <p:sp>
          <p:nvSpPr>
            <p:cNvPr id="18" name="TextBox 17">
              <a:extLst>
                <a:ext uri="{FF2B5EF4-FFF2-40B4-BE49-F238E27FC236}">
                  <a16:creationId xmlns:a16="http://schemas.microsoft.com/office/drawing/2014/main" id="{5CA25DCB-78F3-85D0-8014-A31154C5F98B}"/>
                </a:ext>
              </a:extLst>
            </p:cNvPr>
            <p:cNvSpPr txBox="1"/>
            <p:nvPr/>
          </p:nvSpPr>
          <p:spPr>
            <a:xfrm>
              <a:off x="11708" y="3873219"/>
              <a:ext cx="1754022" cy="369332"/>
            </a:xfrm>
            <a:prstGeom prst="rect">
              <a:avLst/>
            </a:prstGeom>
            <a:solidFill>
              <a:schemeClr val="accent4">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Namibian Priests</a:t>
              </a:r>
            </a:p>
          </p:txBody>
        </p:sp>
        <p:pic>
          <p:nvPicPr>
            <p:cNvPr id="41" name="Picture 40">
              <a:extLst>
                <a:ext uri="{FF2B5EF4-FFF2-40B4-BE49-F238E27FC236}">
                  <a16:creationId xmlns:a16="http://schemas.microsoft.com/office/drawing/2014/main" id="{CE79E0F8-C670-6282-E46D-32AB8DB23EDF}"/>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4352" y="4210491"/>
              <a:ext cx="1253234" cy="1621832"/>
            </a:xfrm>
            <a:prstGeom prst="rect">
              <a:avLst/>
            </a:prstGeom>
            <a:ln>
              <a:solidFill>
                <a:schemeClr val="tx1"/>
              </a:solidFill>
            </a:ln>
          </p:spPr>
        </p:pic>
      </p:grpSp>
      <p:grpSp>
        <p:nvGrpSpPr>
          <p:cNvPr id="45" name="Group 44">
            <a:extLst>
              <a:ext uri="{FF2B5EF4-FFF2-40B4-BE49-F238E27FC236}">
                <a16:creationId xmlns:a16="http://schemas.microsoft.com/office/drawing/2014/main" id="{4A490B87-6648-1BC4-7F76-97E5CEF45F35}"/>
              </a:ext>
            </a:extLst>
          </p:cNvPr>
          <p:cNvGrpSpPr/>
          <p:nvPr/>
        </p:nvGrpSpPr>
        <p:grpSpPr>
          <a:xfrm>
            <a:off x="57358" y="1481304"/>
            <a:ext cx="3172306" cy="1860901"/>
            <a:chOff x="57358" y="1481304"/>
            <a:chExt cx="3172306" cy="1860901"/>
          </a:xfrm>
        </p:grpSpPr>
        <p:sp>
          <p:nvSpPr>
            <p:cNvPr id="20" name="TextBox 19">
              <a:extLst>
                <a:ext uri="{FF2B5EF4-FFF2-40B4-BE49-F238E27FC236}">
                  <a16:creationId xmlns:a16="http://schemas.microsoft.com/office/drawing/2014/main" id="{255A27E5-2DE5-B42E-DB79-718C6CCAD636}"/>
                </a:ext>
              </a:extLst>
            </p:cNvPr>
            <p:cNvSpPr txBox="1"/>
            <p:nvPr/>
          </p:nvSpPr>
          <p:spPr>
            <a:xfrm>
              <a:off x="57358" y="1513264"/>
              <a:ext cx="1775915" cy="830997"/>
            </a:xfrm>
            <a:prstGeom prst="rect">
              <a:avLst/>
            </a:prstGeom>
            <a:solidFill>
              <a:schemeClr val="accent4">
                <a:lumMod val="20000"/>
                <a:lumOff val="80000"/>
              </a:schemeClr>
            </a:solidFill>
          </p:spPr>
          <p:txBody>
            <a:bodyPr wrap="square">
              <a:spAutoFit/>
            </a:bodyPr>
            <a:lstStyle/>
            <a:p>
              <a:pPr marL="0" marR="0" lvl="1"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Open Doors Center in local orphanages in Ukraine</a:t>
              </a:r>
            </a:p>
          </p:txBody>
        </p:sp>
        <p:pic>
          <p:nvPicPr>
            <p:cNvPr id="44" name="Picture 43">
              <a:extLst>
                <a:ext uri="{FF2B5EF4-FFF2-40B4-BE49-F238E27FC236}">
                  <a16:creationId xmlns:a16="http://schemas.microsoft.com/office/drawing/2014/main" id="{0F940AEC-A79C-F80A-1DB6-21B22691F604}"/>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791695" y="1481304"/>
              <a:ext cx="1437969" cy="1860901"/>
            </a:xfrm>
            <a:prstGeom prst="rect">
              <a:avLst/>
            </a:prstGeom>
            <a:ln>
              <a:solidFill>
                <a:schemeClr val="tx1"/>
              </a:solidFill>
            </a:ln>
          </p:spPr>
        </p:pic>
      </p:grpSp>
      <p:grpSp>
        <p:nvGrpSpPr>
          <p:cNvPr id="37" name="Group 36">
            <a:extLst>
              <a:ext uri="{FF2B5EF4-FFF2-40B4-BE49-F238E27FC236}">
                <a16:creationId xmlns:a16="http://schemas.microsoft.com/office/drawing/2014/main" id="{2EBCC18B-1693-D285-197D-B8005BE5006C}"/>
              </a:ext>
            </a:extLst>
          </p:cNvPr>
          <p:cNvGrpSpPr/>
          <p:nvPr/>
        </p:nvGrpSpPr>
        <p:grpSpPr>
          <a:xfrm>
            <a:off x="1612" y="4220452"/>
            <a:ext cx="6871225" cy="2658342"/>
            <a:chOff x="1612" y="4220452"/>
            <a:chExt cx="6871225" cy="2658342"/>
          </a:xfrm>
        </p:grpSpPr>
        <p:sp>
          <p:nvSpPr>
            <p:cNvPr id="15" name="TextBox 14">
              <a:extLst>
                <a:ext uri="{FF2B5EF4-FFF2-40B4-BE49-F238E27FC236}">
                  <a16:creationId xmlns:a16="http://schemas.microsoft.com/office/drawing/2014/main" id="{B3B2CEA3-42A7-0E19-8CF2-7958343DB985}"/>
                </a:ext>
              </a:extLst>
            </p:cNvPr>
            <p:cNvSpPr txBox="1"/>
            <p:nvPr/>
          </p:nvSpPr>
          <p:spPr>
            <a:xfrm>
              <a:off x="1612" y="5884928"/>
              <a:ext cx="5462856" cy="954107"/>
            </a:xfrm>
            <a:prstGeom prst="rect">
              <a:avLst/>
            </a:prstGeom>
            <a:solidFill>
              <a:schemeClr val="accent4">
                <a:lumMod val="20000"/>
                <a:lumOff val="80000"/>
              </a:schemeClr>
            </a:solidFill>
          </p:spPr>
          <p:txBody>
            <a:bodyPr wrap="square">
              <a:spAutoFit/>
            </a:bodyPr>
            <a:lstStyle/>
            <a:p>
              <a:pPr marL="0" lvl="1"/>
              <a:r>
                <a:rPr lang="en-US" sz="1400" b="1" dirty="0"/>
                <a:t>Implementation of the C-SSRS in New Zealand Corrections:  Prisons and Probation uses it to manage parolees: </a:t>
              </a:r>
              <a:r>
                <a:rPr lang="en-US" sz="1400" b="1" dirty="0">
                  <a:latin typeface="Calibri" panose="020F0502020204030204" pitchFamily="34" charset="0"/>
                  <a:cs typeface="Calibri" panose="020F0502020204030204" pitchFamily="34" charset="0"/>
                </a:rPr>
                <a:t>S</a:t>
              </a: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tudy found </a:t>
              </a:r>
              <a:r>
                <a:rPr lang="en-US" sz="14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corrections officers were able to effectively identify </a:t>
              </a: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current suicidal ideation and behavior (Wilson 2017)</a:t>
              </a:r>
            </a:p>
          </p:txBody>
        </p:sp>
        <p:pic>
          <p:nvPicPr>
            <p:cNvPr id="27" name="Content Placeholder 6" descr="NSW3.JPG">
              <a:extLst>
                <a:ext uri="{FF2B5EF4-FFF2-40B4-BE49-F238E27FC236}">
                  <a16:creationId xmlns:a16="http://schemas.microsoft.com/office/drawing/2014/main" id="{F89297C0-0CC4-3DD0-D892-7E4B57AB9AB9}"/>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bwMode="auto">
            <a:xfrm>
              <a:off x="5160331" y="4220452"/>
              <a:ext cx="1712506" cy="2658342"/>
            </a:xfrm>
            <a:prstGeom prst="rect">
              <a:avLst/>
            </a:prstGeom>
            <a:noFill/>
            <a:ln w="9525">
              <a:solidFill>
                <a:schemeClr val="tx1"/>
              </a:solidFill>
              <a:miter lim="800000"/>
              <a:headEnd/>
              <a:tailEnd/>
            </a:ln>
            <a:effectLst/>
          </p:spPr>
        </p:pic>
      </p:grpSp>
    </p:spTree>
    <p:extLst>
      <p:ext uri="{BB962C8B-B14F-4D97-AF65-F5344CB8AC3E}">
        <p14:creationId xmlns:p14="http://schemas.microsoft.com/office/powerpoint/2010/main" val="120455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DA07D-5875-0215-65BA-02557F27F2F5}"/>
              </a:ext>
            </a:extLst>
          </p:cNvPr>
          <p:cNvSpPr>
            <a:spLocks noGrp="1"/>
          </p:cNvSpPr>
          <p:nvPr/>
        </p:nvSpPr>
        <p:spPr>
          <a:xfrm>
            <a:off x="628650" y="575036"/>
            <a:ext cx="7886700" cy="13255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i="1" dirty="0">
                <a:solidFill>
                  <a:schemeClr val="accent1">
                    <a:lumMod val="50000"/>
                  </a:schemeClr>
                </a:solidFill>
              </a:rPr>
              <a:t>Nations Identify Needs and Respond with Science: Chile Schools Highlight</a:t>
            </a:r>
          </a:p>
        </p:txBody>
      </p:sp>
      <p:sp>
        <p:nvSpPr>
          <p:cNvPr id="3" name="Content Placeholder 2">
            <a:extLst>
              <a:ext uri="{FF2B5EF4-FFF2-40B4-BE49-F238E27FC236}">
                <a16:creationId xmlns:a16="http://schemas.microsoft.com/office/drawing/2014/main" id="{A5B27047-1B09-1329-D991-BBFF7DB3A992}"/>
              </a:ext>
            </a:extLst>
          </p:cNvPr>
          <p:cNvSpPr>
            <a:spLocks noGrp="1"/>
          </p:cNvSpPr>
          <p:nvPr/>
        </p:nvSpPr>
        <p:spPr>
          <a:xfrm>
            <a:off x="628650" y="19316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Issue: Given the high rates of suicide rates in the adolescent population and the reluctance of this population to seek help, developing proactive and effective strategies to timely detect individuals at high risk for suicide in nonclinical contexts is a worldwide recognized need</a:t>
            </a:r>
          </a:p>
          <a:p>
            <a:r>
              <a:rPr lang="en-US" dirty="0"/>
              <a:t>The Response: general sample of 1645 Chilean adolescents 13-18, Columbia screener differentiated suicidal thoughts according to their severity, accurately identifying SI risk level </a:t>
            </a:r>
          </a:p>
        </p:txBody>
      </p:sp>
    </p:spTree>
    <p:extLst>
      <p:ext uri="{BB962C8B-B14F-4D97-AF65-F5344CB8AC3E}">
        <p14:creationId xmlns:p14="http://schemas.microsoft.com/office/powerpoint/2010/main" val="4200649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D129F4-3973-F1B5-CD27-569C2BD9AB6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0F2E39D-C217-3673-A867-9CDE033BA92A}"/>
              </a:ext>
            </a:extLst>
          </p:cNvPr>
          <p:cNvSpPr txBox="1"/>
          <p:nvPr/>
        </p:nvSpPr>
        <p:spPr>
          <a:xfrm>
            <a:off x="141505" y="1678485"/>
            <a:ext cx="8954363" cy="1602555"/>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ZA" sz="1600" b="1" i="0" u="none" strike="noStrike" kern="1200" cap="none" spc="0" normalizeH="0" baseline="0" noProof="0" dirty="0">
                <a:ln>
                  <a:noFill/>
                </a:ln>
                <a:solidFill>
                  <a:srgbClr val="C00000"/>
                </a:solidFill>
                <a:effectLst/>
                <a:uLnTx/>
                <a:uFillTx/>
                <a:latin typeface="Comic Sans MS" panose="030F0702030302020204" pitchFamily="66" charset="0"/>
                <a:ea typeface="Calibri" panose="020F0502020204030204" pitchFamily="34" charset="0"/>
                <a:cs typeface="Times New Roman" panose="02020603050405020304" pitchFamily="18" charset="0"/>
              </a:rPr>
              <a:t>Namibia Example: </a:t>
            </a:r>
            <a:r>
              <a:rPr kumimoji="0" lang="en-ZA" sz="1600" b="1"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KHOMAS SUICIDE PREVENTION TASKFORCE (KSPT)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ZA" sz="1600" b="0" i="0" u="none" strike="noStrike" kern="1200" cap="none" spc="0" normalizeH="0" baseline="0" noProof="0" dirty="0">
                <a:ln>
                  <a:noFill/>
                </a:ln>
                <a:solidFill>
                  <a:srgbClr val="404040"/>
                </a:solidFill>
                <a:effectLst/>
                <a:uLnTx/>
                <a:uFillTx/>
                <a:latin typeface="Comic Sans MS" panose="030F0702030302020204" pitchFamily="66" charset="0"/>
                <a:ea typeface="Times New Roman" panose="02020603050405020304" pitchFamily="18" charset="0"/>
                <a:cs typeface="Times New Roman" panose="02020603050405020304" pitchFamily="18" charset="0"/>
              </a:rPr>
              <a:t>KSPT was initiated because of high rate of suicide and suicidal behaviours in </a:t>
            </a:r>
            <a:r>
              <a:rPr kumimoji="0" lang="en-ZA" sz="1600" b="0" i="0" u="none" strike="noStrike" kern="1200" cap="none" spc="0" normalizeH="0" baseline="0" noProof="0" dirty="0" err="1">
                <a:ln>
                  <a:noFill/>
                </a:ln>
                <a:solidFill>
                  <a:srgbClr val="404040"/>
                </a:solidFill>
                <a:effectLst/>
                <a:uLnTx/>
                <a:uFillTx/>
                <a:latin typeface="Comic Sans MS" panose="030F0702030302020204" pitchFamily="66" charset="0"/>
                <a:ea typeface="Times New Roman" panose="02020603050405020304" pitchFamily="18" charset="0"/>
                <a:cs typeface="Times New Roman" panose="02020603050405020304" pitchFamily="18" charset="0"/>
              </a:rPr>
              <a:t>Khomas</a:t>
            </a:r>
            <a:r>
              <a:rPr kumimoji="0" lang="en-ZA" sz="1600" b="0" i="0" u="none" strike="noStrike" kern="1200" cap="none" spc="0" normalizeH="0" baseline="0" noProof="0" dirty="0">
                <a:ln>
                  <a:noFill/>
                </a:ln>
                <a:solidFill>
                  <a:srgbClr val="404040"/>
                </a:solidFill>
                <a:effectLst/>
                <a:uLnTx/>
                <a:uFillTx/>
                <a:latin typeface="Comic Sans MS" panose="030F0702030302020204" pitchFamily="66" charset="0"/>
                <a:ea typeface="Times New Roman" panose="02020603050405020304" pitchFamily="18" charset="0"/>
                <a:cs typeface="Times New Roman" panose="02020603050405020304" pitchFamily="18" charset="0"/>
              </a:rPr>
              <a:t> region</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Wingdings 3" panose="05040102010807070707" pitchFamily="18" charset="2"/>
              <a:buChar char=""/>
              <a:tabLst>
                <a:tab pos="457200" algn="l"/>
              </a:tabLst>
              <a:defRPr/>
            </a:pPr>
            <a:r>
              <a:rPr kumimoji="0" lang="en-ZA" sz="1600" b="0" i="0" u="none" strike="noStrike" kern="1200" cap="none" spc="0" normalizeH="0" baseline="0" noProof="0" dirty="0">
                <a:ln>
                  <a:noFill/>
                </a:ln>
                <a:solidFill>
                  <a:srgbClr val="404040"/>
                </a:solidFill>
                <a:effectLst/>
                <a:uLnTx/>
                <a:uFillTx/>
                <a:latin typeface="Comic Sans MS" panose="030F0702030302020204" pitchFamily="66" charset="0"/>
                <a:ea typeface="Times New Roman" panose="02020603050405020304" pitchFamily="18" charset="0"/>
                <a:cs typeface="Times New Roman" panose="02020603050405020304" pitchFamily="18" charset="0"/>
              </a:rPr>
              <a:t>KSPT’s purpose is to create awareness, educate the public, and implement interventions for the prevention of suicide and suicidal behaviours,  striving towards </a:t>
            </a:r>
            <a:r>
              <a:rPr kumimoji="0" lang="en-ZA" sz="1600" b="1" i="0" u="none" strike="noStrike" kern="1200" cap="none" spc="0" normalizeH="0" baseline="0" noProof="0" dirty="0">
                <a:ln>
                  <a:noFill/>
                </a:ln>
                <a:solidFill>
                  <a:srgbClr val="404040"/>
                </a:solidFill>
                <a:effectLst/>
                <a:uLnTx/>
                <a:uFillTx/>
                <a:latin typeface="Comic Sans MS" panose="030F0702030302020204" pitchFamily="66" charset="0"/>
                <a:ea typeface="Times New Roman" panose="02020603050405020304" pitchFamily="18" charset="0"/>
                <a:cs typeface="Times New Roman" panose="02020603050405020304" pitchFamily="18" charset="0"/>
              </a:rPr>
              <a:t>“ZERO”</a:t>
            </a:r>
            <a:r>
              <a:rPr kumimoji="0" lang="en-ZA" sz="1600" b="0" i="0" u="none" strike="noStrike" kern="1200" cap="none" spc="0" normalizeH="0" baseline="0" noProof="0" dirty="0">
                <a:ln>
                  <a:noFill/>
                </a:ln>
                <a:solidFill>
                  <a:srgbClr val="404040"/>
                </a:solidFill>
                <a:effectLst/>
                <a:uLnTx/>
                <a:uFillTx/>
                <a:latin typeface="Comic Sans MS" panose="030F0702030302020204" pitchFamily="66" charset="0"/>
                <a:ea typeface="Times New Roman" panose="02020603050405020304" pitchFamily="18" charset="0"/>
                <a:cs typeface="Times New Roman" panose="02020603050405020304" pitchFamily="18" charset="0"/>
              </a:rPr>
              <a:t> suicides in </a:t>
            </a:r>
            <a:r>
              <a:rPr kumimoji="0" lang="en-ZA" sz="1600" b="0" i="0" u="none" strike="noStrike" kern="1200" cap="none" spc="0" normalizeH="0" baseline="0" noProof="0" dirty="0" err="1">
                <a:ln>
                  <a:noFill/>
                </a:ln>
                <a:solidFill>
                  <a:srgbClr val="404040"/>
                </a:solidFill>
                <a:effectLst/>
                <a:uLnTx/>
                <a:uFillTx/>
                <a:latin typeface="Comic Sans MS" panose="030F0702030302020204" pitchFamily="66" charset="0"/>
                <a:ea typeface="Times New Roman" panose="02020603050405020304" pitchFamily="18" charset="0"/>
                <a:cs typeface="Times New Roman" panose="02020603050405020304" pitchFamily="18" charset="0"/>
              </a:rPr>
              <a:t>Khomas</a:t>
            </a:r>
            <a:r>
              <a:rPr kumimoji="0" lang="en-ZA" sz="1600" b="0" i="0" u="none" strike="noStrike" kern="1200" cap="none" spc="0" normalizeH="0" baseline="0" noProof="0" dirty="0">
                <a:ln>
                  <a:noFill/>
                </a:ln>
                <a:solidFill>
                  <a:srgbClr val="404040"/>
                </a:solidFill>
                <a:effectLst/>
                <a:uLnTx/>
                <a:uFillTx/>
                <a:latin typeface="Comic Sans MS" panose="030F0702030302020204" pitchFamily="66" charset="0"/>
                <a:ea typeface="Times New Roman" panose="02020603050405020304" pitchFamily="18" charset="0"/>
                <a:cs typeface="Times New Roman" panose="02020603050405020304" pitchFamily="18" charset="0"/>
              </a:rPr>
              <a:t> region</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F8AFE2F-E107-5BC3-9F19-30614CCED2B0}"/>
              </a:ext>
            </a:extLst>
          </p:cNvPr>
          <p:cNvSpPr txBox="1"/>
          <p:nvPr/>
        </p:nvSpPr>
        <p:spPr>
          <a:xfrm>
            <a:off x="782053" y="477068"/>
            <a:ext cx="7260064"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What Communities, States, and Nations Can Do</a:t>
            </a:r>
          </a:p>
        </p:txBody>
      </p:sp>
      <p:sp>
        <p:nvSpPr>
          <p:cNvPr id="8" name="TextBox 7">
            <a:extLst>
              <a:ext uri="{FF2B5EF4-FFF2-40B4-BE49-F238E27FC236}">
                <a16:creationId xmlns:a16="http://schemas.microsoft.com/office/drawing/2014/main" id="{1AADAA58-0FB0-830C-E486-81C84DA2C315}"/>
              </a:ext>
            </a:extLst>
          </p:cNvPr>
          <p:cNvSpPr txBox="1"/>
          <p:nvPr/>
        </p:nvSpPr>
        <p:spPr>
          <a:xfrm>
            <a:off x="72186" y="879968"/>
            <a:ext cx="898758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Form a coalition of national, private and nonprofit stakeholders that will help continue to build momentum and make suicide screening a public health campaign</a:t>
            </a:r>
          </a:p>
        </p:txBody>
      </p:sp>
      <p:sp>
        <p:nvSpPr>
          <p:cNvPr id="10" name="TextBox 9">
            <a:extLst>
              <a:ext uri="{FF2B5EF4-FFF2-40B4-BE49-F238E27FC236}">
                <a16:creationId xmlns:a16="http://schemas.microsoft.com/office/drawing/2014/main" id="{48DAEA46-DFDC-52A8-9239-DA689EA15A23}"/>
              </a:ext>
            </a:extLst>
          </p:cNvPr>
          <p:cNvSpPr txBox="1"/>
          <p:nvPr/>
        </p:nvSpPr>
        <p:spPr>
          <a:xfrm>
            <a:off x="141509" y="3370927"/>
            <a:ext cx="8076060" cy="3419206"/>
          </a:xfrm>
          <a:prstGeom prst="rect">
            <a:avLst/>
          </a:prstGeom>
          <a:noFill/>
        </p:spPr>
        <p:txBody>
          <a:bodyPr wrap="square" numCol="2">
            <a:spAutoFit/>
          </a:bodyPr>
          <a:lstStyle/>
          <a:p>
            <a:pPr marL="0" marR="0" lvl="0" indent="0" algn="l" defTabSz="457200" rtl="0" eaLnBrk="1" fontAlgn="auto" latinLnBrk="0" hangingPunct="1">
              <a:lnSpc>
                <a:spcPct val="100000"/>
              </a:lnSpc>
              <a:spcBef>
                <a:spcPts val="0"/>
              </a:spcBef>
              <a:spcAft>
                <a:spcPts val="800"/>
              </a:spcAft>
              <a:buClrTx/>
              <a:buSzTx/>
              <a:buFontTx/>
              <a:buNone/>
              <a:tabLst/>
              <a:defRPr/>
            </a:pPr>
            <a:r>
              <a:rPr kumimoji="0" lang="en-ZA" sz="1400" b="1" i="0" u="none" strike="noStrike" kern="1200" cap="none" spc="0" normalizeH="0" baseline="0" noProof="0" dirty="0">
                <a:ln>
                  <a:noFill/>
                </a:ln>
                <a:solidFill>
                  <a:srgbClr val="404040"/>
                </a:solidFill>
                <a:effectLst/>
                <a:uLnTx/>
                <a:uFillTx/>
                <a:latin typeface="Comic Sans MS" panose="030F0702030302020204" pitchFamily="66" charset="0"/>
                <a:ea typeface="Times New Roman" panose="02020603050405020304" pitchFamily="18" charset="0"/>
                <a:cs typeface="Times New Roman" panose="02020603050405020304" pitchFamily="18" charset="0"/>
              </a:rPr>
              <a:t>KSPT (Who we are?)</a:t>
            </a:r>
            <a:endPar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800"/>
              </a:spcAft>
              <a:buClrTx/>
              <a:buSzTx/>
              <a:buFontTx/>
              <a:buNone/>
              <a:tabLst/>
              <a:defRPr/>
            </a:pPr>
            <a:r>
              <a:rPr kumimoji="0" lang="en-ZA" sz="1400" b="1" i="1" u="none" strike="noStrike" kern="1200" cap="none" spc="0" normalizeH="0" baseline="0" noProof="0" dirty="0">
                <a:ln>
                  <a:noFill/>
                </a:ln>
                <a:solidFill>
                  <a:srgbClr val="404040"/>
                </a:solidFill>
                <a:effectLst/>
                <a:uLnTx/>
                <a:uFillTx/>
                <a:latin typeface="Comic Sans MS" panose="030F0702030302020204" pitchFamily="66" charset="0"/>
                <a:ea typeface="Calibri" panose="020F0502020204030204" pitchFamily="34" charset="0"/>
                <a:cs typeface="Times New Roman" panose="02020603050405020304" pitchFamily="18" charset="0"/>
              </a:rPr>
              <a:t>We have 21 stakeholders on board:</a:t>
            </a:r>
            <a:endPar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457200" rtl="0" eaLnBrk="1" fontAlgn="auto" latinLnBrk="0" hangingPunct="1">
              <a:lnSpc>
                <a:spcPct val="100000"/>
              </a:lnSpc>
              <a:spcBef>
                <a:spcPts val="0"/>
              </a:spcBef>
              <a:spcAft>
                <a:spcPts val="0"/>
              </a:spcAft>
              <a:buClrTx/>
              <a:buSzTx/>
              <a:buFont typeface="Symbol" panose="05050102010706020507" pitchFamily="18" charset="2"/>
              <a:buChar char=""/>
              <a:tabLst>
                <a:tab pos="457200" algn="l"/>
              </a:tabLst>
              <a:defRPr/>
            </a:pPr>
            <a:r>
              <a:rPr kumimoji="0" lang="en-ZA" sz="14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mn-cs"/>
              </a:rPr>
              <a:t>Ministry of Health and Social Services</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ZA" sz="14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mn-cs"/>
              </a:rPr>
              <a:t>Ministry of Defence and Veterans Affairs</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ZA" sz="14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mn-cs"/>
              </a:rPr>
              <a:t>Ministry of Home Affairs, Immigration, Safety and Security – NAMPOL</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ZA" sz="14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mn-cs"/>
              </a:rPr>
              <a:t>High Commission of India</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ZA" sz="14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Ministry of Education</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ZA" sz="14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Ministry of  Information and Communication Technology (MICT)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ZA" sz="14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School of Destiny Associates (SODA)</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ZA" sz="14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Office of the Auditor General</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ZA" sz="14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Lifeline/ChildLine Namibia</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ZA" sz="14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Namibia Red Cross Society</a:t>
            </a:r>
          </a:p>
        </p:txBody>
      </p:sp>
      <p:sp>
        <p:nvSpPr>
          <p:cNvPr id="12" name="TextBox 11">
            <a:extLst>
              <a:ext uri="{FF2B5EF4-FFF2-40B4-BE49-F238E27FC236}">
                <a16:creationId xmlns:a16="http://schemas.microsoft.com/office/drawing/2014/main" id="{A98C09F2-9401-3B16-13E4-D286D33CDDEA}"/>
              </a:ext>
            </a:extLst>
          </p:cNvPr>
          <p:cNvSpPr txBox="1"/>
          <p:nvPr/>
        </p:nvSpPr>
        <p:spPr>
          <a:xfrm>
            <a:off x="4412086" y="3252154"/>
            <a:ext cx="7571368" cy="3550011"/>
          </a:xfrm>
          <a:prstGeom prst="rect">
            <a:avLst/>
          </a:prstGeom>
          <a:noFill/>
        </p:spPr>
        <p:txBody>
          <a:bodyPr wrap="square" numCol="2">
            <a:spAutoFit/>
          </a:bodyPr>
          <a:lstStyle/>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ZA" sz="14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Ministry of Gender Equality, Poverty Eradication and Social Welfare: Child Welfare Services</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ZA" sz="1400" b="0" i="0" u="none" strike="noStrike" kern="1200" cap="none" spc="0" normalizeH="0" baseline="0" noProof="0" dirty="0" err="1">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Debmarine</a:t>
            </a:r>
            <a:r>
              <a:rPr kumimoji="0" lang="en-ZA" sz="14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 Namibia</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ZA" sz="14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Philippi Trust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ZA" sz="1400" b="0" i="0" u="none" strike="noStrike" kern="1200" cap="none" spc="0" normalizeH="0" baseline="0" noProof="0" dirty="0" err="1">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Londoloka</a:t>
            </a:r>
            <a:r>
              <a:rPr kumimoji="0" lang="en-ZA" sz="14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 Counselling Association</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Faith foundation</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404040"/>
                </a:solidFill>
                <a:effectLst/>
                <a:uLnTx/>
                <a:uFillTx/>
                <a:latin typeface="Comic Sans MS" panose="030F0702030302020204" pitchFamily="66" charset="0"/>
                <a:ea typeface="Calibri" panose="020F0502020204030204" pitchFamily="34" charset="0"/>
                <a:cs typeface="Times New Roman" panose="02020603050405020304" pitchFamily="18" charset="0"/>
              </a:rPr>
              <a:t>The Regional Psychosocial Support Initiatives </a:t>
            </a:r>
            <a:r>
              <a:rPr kumimoji="0" lang="en-GB" sz="14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 (REPSSI) Namibia</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err="1">
                <a:ln>
                  <a:noFill/>
                </a:ln>
                <a:solidFill>
                  <a:srgbClr val="404040"/>
                </a:solidFill>
                <a:effectLst/>
                <a:uLnTx/>
                <a:uFillTx/>
                <a:latin typeface="Comic Sans MS" panose="030F0702030302020204" pitchFamily="66" charset="0"/>
                <a:ea typeface="Calibri" panose="020F0502020204030204" pitchFamily="34" charset="0"/>
                <a:cs typeface="Times New Roman" panose="02020603050405020304" pitchFamily="18" charset="0"/>
              </a:rPr>
              <a:t>Mekenificent</a:t>
            </a:r>
            <a:r>
              <a:rPr kumimoji="0" lang="en-GB" sz="1400" b="0" i="0" u="none" strike="noStrike" kern="1200" cap="none" spc="0" normalizeH="0" baseline="0" noProof="0" dirty="0">
                <a:ln>
                  <a:noFill/>
                </a:ln>
                <a:solidFill>
                  <a:srgbClr val="404040"/>
                </a:solidFill>
                <a:effectLst/>
                <a:uLnTx/>
                <a:uFillTx/>
                <a:latin typeface="Comic Sans MS" panose="030F0702030302020204" pitchFamily="66" charset="0"/>
                <a:ea typeface="Calibri" panose="020F0502020204030204" pitchFamily="34" charset="0"/>
                <a:cs typeface="Times New Roman" panose="02020603050405020304" pitchFamily="18" charset="0"/>
              </a:rPr>
              <a:t> Wellness Centre</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ZA" sz="14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Ministry of Works and Transport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ZA" sz="14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Office  of the Prime Minister</a:t>
            </a: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ZA" sz="14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Old Mutual Namibia</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ZA" sz="14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Office of the First Lady</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9337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1B50C2A-AFE4-4FBC-82CE-F2692400BDFD}"/>
              </a:ext>
            </a:extLst>
          </p:cNvPr>
          <p:cNvSpPr/>
          <p:nvPr/>
        </p:nvSpPr>
        <p:spPr>
          <a:xfrm>
            <a:off x="2646909" y="1625870"/>
            <a:ext cx="3823851" cy="2139461"/>
          </a:xfrm>
          <a:prstGeom prst="rect">
            <a:avLst/>
          </a:prstGeom>
          <a:solidFill>
            <a:schemeClr val="bg1"/>
          </a:solidFill>
          <a:ln>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6"/>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805186" y="1766397"/>
            <a:ext cx="3219694" cy="1727651"/>
          </a:xfrm>
        </p:spPr>
      </p:pic>
      <p:sp>
        <p:nvSpPr>
          <p:cNvPr id="4" name="Rectangle 3">
            <a:extLst>
              <a:ext uri="{FF2B5EF4-FFF2-40B4-BE49-F238E27FC236}">
                <a16:creationId xmlns:a16="http://schemas.microsoft.com/office/drawing/2014/main" id="{58111D35-D9B9-4868-8291-25A9761DEE9F}"/>
              </a:ext>
            </a:extLst>
          </p:cNvPr>
          <p:cNvSpPr/>
          <p:nvPr/>
        </p:nvSpPr>
        <p:spPr>
          <a:xfrm>
            <a:off x="3556046" y="2663617"/>
            <a:ext cx="3823851" cy="2230890"/>
          </a:xfrm>
          <a:prstGeom prst="rect">
            <a:avLst/>
          </a:prstGeom>
          <a:solidFill>
            <a:schemeClr val="bg1"/>
          </a:solidFill>
          <a:ln>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83188" y="2753018"/>
            <a:ext cx="3372431" cy="2032342"/>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42296" y="3009302"/>
            <a:ext cx="3180055" cy="2119507"/>
          </a:xfrm>
          <a:prstGeom prst="rect">
            <a:avLst/>
          </a:prstGeom>
        </p:spPr>
      </p:pic>
      <p:sp>
        <p:nvSpPr>
          <p:cNvPr id="9" name="Content Placeholder 2"/>
          <p:cNvSpPr txBox="1">
            <a:spLocks/>
          </p:cNvSpPr>
          <p:nvPr/>
        </p:nvSpPr>
        <p:spPr bwMode="auto">
          <a:xfrm>
            <a:off x="3677921" y="4991904"/>
            <a:ext cx="5250980" cy="1749138"/>
          </a:xfrm>
          <a:prstGeom prst="rect">
            <a:avLst/>
          </a:prstGeom>
          <a:solidFill>
            <a:schemeClr val="accent2"/>
          </a:solidFill>
          <a:ln w="9525">
            <a:noFill/>
            <a:miter lim="800000"/>
            <a:headEnd/>
            <a:tailEnd/>
          </a:ln>
          <a:effectLst/>
        </p:spPr>
        <p:txBody>
          <a:bodyPr/>
          <a:lstStyle/>
          <a:p>
            <a:pPr marL="257175" indent="-257175">
              <a:spcBef>
                <a:spcPts val="600"/>
              </a:spcBef>
              <a:buClr>
                <a:schemeClr val="bg1"/>
              </a:buClr>
              <a:buSzPct val="125000"/>
              <a:buFont typeface="Arial" panose="020B0604020202020204" pitchFamily="34" charset="0"/>
              <a:buChar char="•"/>
              <a:defRPr/>
            </a:pPr>
            <a:r>
              <a:rPr lang="en-US" sz="1900" b="1" dirty="0">
                <a:solidFill>
                  <a:schemeClr val="bg1"/>
                </a:solidFill>
                <a:cs typeface="Tahoma"/>
              </a:rPr>
              <a:t>Over 120 studies supporting across cultures, properties and sub-populations</a:t>
            </a:r>
          </a:p>
          <a:p>
            <a:pPr marL="257175" indent="-257175">
              <a:spcBef>
                <a:spcPts val="600"/>
              </a:spcBef>
              <a:buClr>
                <a:schemeClr val="bg1"/>
              </a:buClr>
              <a:buSzPct val="125000"/>
              <a:buFont typeface="Arial" panose="020B0604020202020204" pitchFamily="34" charset="0"/>
              <a:buChar char="•"/>
              <a:defRPr/>
            </a:pPr>
            <a:r>
              <a:rPr lang="en-US" sz="1900" b="1" dirty="0">
                <a:solidFill>
                  <a:schemeClr val="bg1"/>
                </a:solidFill>
                <a:cs typeface="Tahoma"/>
              </a:rPr>
              <a:t>Over 1000 published studies reference it</a:t>
            </a:r>
          </a:p>
          <a:p>
            <a:pPr marL="257175" indent="-257175">
              <a:spcBef>
                <a:spcPts val="600"/>
              </a:spcBef>
              <a:buClr>
                <a:schemeClr val="bg1"/>
              </a:buClr>
              <a:buSzPct val="125000"/>
              <a:buFont typeface="Arial" panose="020B0604020202020204" pitchFamily="34" charset="0"/>
              <a:buChar char="•"/>
              <a:defRPr/>
            </a:pPr>
            <a:r>
              <a:rPr lang="en-US" b="1" dirty="0">
                <a:solidFill>
                  <a:schemeClr val="bg1"/>
                </a:solidFill>
                <a:cs typeface="Tahoma"/>
              </a:rPr>
              <a:t>Sweden study from 2021: Proven ability to </a:t>
            </a:r>
            <a:r>
              <a:rPr lang="en-US" b="1" i="1" dirty="0">
                <a:solidFill>
                  <a:schemeClr val="bg1"/>
                </a:solidFill>
                <a:cs typeface="Tahoma"/>
              </a:rPr>
              <a:t>predict death by suicide </a:t>
            </a:r>
            <a:r>
              <a:rPr lang="en-US" b="1" dirty="0">
                <a:solidFill>
                  <a:schemeClr val="bg1"/>
                </a:solidFill>
                <a:cs typeface="Tahoma"/>
              </a:rPr>
              <a:t>in imminent risk timeframes</a:t>
            </a:r>
          </a:p>
        </p:txBody>
      </p:sp>
      <p:sp>
        <p:nvSpPr>
          <p:cNvPr id="10" name="Content Placeholder 2"/>
          <p:cNvSpPr txBox="1">
            <a:spLocks/>
          </p:cNvSpPr>
          <p:nvPr/>
        </p:nvSpPr>
        <p:spPr bwMode="auto">
          <a:xfrm>
            <a:off x="5742296" y="1762685"/>
            <a:ext cx="3180055" cy="1237825"/>
          </a:xfrm>
          <a:prstGeom prst="rect">
            <a:avLst/>
          </a:prstGeom>
          <a:solidFill>
            <a:schemeClr val="accent2"/>
          </a:solidFill>
          <a:ln w="9525">
            <a:noFill/>
            <a:miter lim="800000"/>
            <a:headEnd/>
            <a:tailEnd/>
          </a:ln>
          <a:effectLst/>
        </p:spPr>
        <p:txBody>
          <a:bodyPr/>
          <a:lstStyle/>
          <a:p>
            <a:pPr>
              <a:lnSpc>
                <a:spcPts val="1800"/>
              </a:lnSpc>
              <a:spcBef>
                <a:spcPct val="20000"/>
              </a:spcBef>
              <a:buClr>
                <a:schemeClr val="hlink"/>
              </a:buClr>
              <a:buSzPct val="70000"/>
              <a:defRPr/>
            </a:pPr>
            <a:r>
              <a:rPr lang="en-US" b="1" dirty="0">
                <a:solidFill>
                  <a:schemeClr val="bg1"/>
                </a:solidFill>
                <a:cs typeface="Tahoma"/>
              </a:rPr>
              <a:t>Protects Against Liability: </a:t>
            </a:r>
            <a:br>
              <a:rPr lang="en-US" b="1" dirty="0">
                <a:solidFill>
                  <a:schemeClr val="bg1"/>
                </a:solidFill>
                <a:cs typeface="Tahoma"/>
              </a:rPr>
            </a:br>
            <a:r>
              <a:rPr lang="en-US" b="1" dirty="0">
                <a:solidFill>
                  <a:schemeClr val="bg1"/>
                </a:solidFill>
                <a:cs typeface="Tahoma"/>
              </a:rPr>
              <a:t>Internal and External</a:t>
            </a:r>
            <a:br>
              <a:rPr lang="en-US" sz="1400" b="1" dirty="0">
                <a:solidFill>
                  <a:schemeClr val="bg1"/>
                </a:solidFill>
                <a:cs typeface="Tahoma"/>
              </a:rPr>
            </a:br>
            <a:r>
              <a:rPr lang="en-US" sz="1400" dirty="0">
                <a:solidFill>
                  <a:schemeClr val="bg1"/>
                </a:solidFill>
              </a:rPr>
              <a:t>“If a practitioner asked the questions... </a:t>
            </a:r>
            <a:br>
              <a:rPr lang="en-US" sz="1400" dirty="0">
                <a:solidFill>
                  <a:schemeClr val="bg1"/>
                </a:solidFill>
              </a:rPr>
            </a:br>
            <a:r>
              <a:rPr lang="en-US" sz="1400" dirty="0">
                <a:solidFill>
                  <a:schemeClr val="bg1"/>
                </a:solidFill>
              </a:rPr>
              <a:t>It would provide some legal protection” </a:t>
            </a:r>
          </a:p>
          <a:p>
            <a:pPr>
              <a:lnSpc>
                <a:spcPts val="1800"/>
              </a:lnSpc>
            </a:pPr>
            <a:r>
              <a:rPr lang="en-US" sz="1400" dirty="0">
                <a:solidFill>
                  <a:schemeClr val="bg1"/>
                </a:solidFill>
              </a:rPr>
              <a:t>– Mental Health Attorney, Crain’s NY</a:t>
            </a:r>
            <a:endParaRPr lang="en-US" sz="1400" b="1" dirty="0">
              <a:solidFill>
                <a:schemeClr val="bg1"/>
              </a:solidFill>
            </a:endParaRPr>
          </a:p>
        </p:txBody>
      </p:sp>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0017" y="4259893"/>
            <a:ext cx="1582082" cy="2047401"/>
          </a:xfrm>
          <a:prstGeom prst="rect">
            <a:avLst/>
          </a:prstGeom>
          <a:ln w="6350">
            <a:solidFill>
              <a:schemeClr val="tx1"/>
            </a:solidFill>
          </a:ln>
          <a:effectLst>
            <a:outerShdw blurRad="50800" dist="38100" dir="2700000" algn="tl" rotWithShape="0">
              <a:prstClr val="black">
                <a:alpha val="40000"/>
              </a:prstClr>
            </a:outerShdw>
          </a:effectLst>
        </p:spPr>
      </p:pic>
      <p:sp>
        <p:nvSpPr>
          <p:cNvPr id="5" name="Title 1"/>
          <p:cNvSpPr>
            <a:spLocks noGrp="1"/>
          </p:cNvSpPr>
          <p:nvPr>
            <p:ph type="title"/>
          </p:nvPr>
        </p:nvSpPr>
        <p:spPr>
          <a:xfrm>
            <a:off x="391542" y="357198"/>
            <a:ext cx="8537358" cy="718893"/>
          </a:xfrm>
        </p:spPr>
        <p:txBody>
          <a:bodyPr>
            <a:normAutofit/>
          </a:bodyPr>
          <a:lstStyle/>
          <a:p>
            <a:r>
              <a:rPr lang="en-US" sz="3200" b="1" dirty="0">
                <a:solidFill>
                  <a:schemeClr val="accent2"/>
                </a:solidFill>
              </a:rPr>
              <a:t>Barriers to Screening: </a:t>
            </a:r>
            <a:r>
              <a:rPr lang="en-US" sz="3200" b="1" dirty="0"/>
              <a:t>Stigma, Fear and Liability</a:t>
            </a:r>
          </a:p>
        </p:txBody>
      </p:sp>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59400" y="4416713"/>
            <a:ext cx="1700824" cy="2201066"/>
          </a:xfrm>
          <a:prstGeom prst="rect">
            <a:avLst/>
          </a:prstGeom>
          <a:ln w="12700">
            <a:solidFill>
              <a:schemeClr val="tx1"/>
            </a:solidFill>
            <a:bevel/>
          </a:ln>
          <a:effectLst>
            <a:outerShdw blurRad="50800" dist="38100" dir="2700000" algn="tl" rotWithShape="0">
              <a:prstClr val="black">
                <a:alpha val="40000"/>
              </a:prstClr>
            </a:outerShdw>
          </a:effectLst>
        </p:spPr>
      </p:pic>
      <p:sp>
        <p:nvSpPr>
          <p:cNvPr id="14" name="Rectangle 3">
            <a:extLst>
              <a:ext uri="{FF2B5EF4-FFF2-40B4-BE49-F238E27FC236}">
                <a16:creationId xmlns:a16="http://schemas.microsoft.com/office/drawing/2014/main" id="{A483ED2D-4ACD-4737-9F0F-EB3FC708399F}"/>
              </a:ext>
            </a:extLst>
          </p:cNvPr>
          <p:cNvSpPr txBox="1">
            <a:spLocks noChangeArrowheads="1"/>
          </p:cNvSpPr>
          <p:nvPr/>
        </p:nvSpPr>
        <p:spPr>
          <a:xfrm>
            <a:off x="2159538" y="834209"/>
            <a:ext cx="6420255"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200" b="1" dirty="0">
                <a:solidFill>
                  <a:schemeClr val="accent1">
                    <a:lumMod val="50000"/>
                  </a:schemeClr>
                </a:solidFill>
                <a:ea typeface="ＭＳ Ｐゴシック" panose="020B0600070205080204" pitchFamily="34" charset="-128"/>
              </a:rPr>
              <a:t>The Data Supports the Public Health Approach, Getting the Highest Risk People to Care</a:t>
            </a:r>
          </a:p>
        </p:txBody>
      </p:sp>
      <p:sp>
        <p:nvSpPr>
          <p:cNvPr id="2" name="TextBox 1">
            <a:extLst>
              <a:ext uri="{FF2B5EF4-FFF2-40B4-BE49-F238E27FC236}">
                <a16:creationId xmlns:a16="http://schemas.microsoft.com/office/drawing/2014/main" id="{C6EB21EE-7B49-42FD-908C-05130B764F5A}"/>
              </a:ext>
            </a:extLst>
          </p:cNvPr>
          <p:cNvSpPr txBox="1"/>
          <p:nvPr/>
        </p:nvSpPr>
        <p:spPr>
          <a:xfrm>
            <a:off x="135617" y="1434349"/>
            <a:ext cx="2372390" cy="1323439"/>
          </a:xfrm>
          <a:prstGeom prst="rect">
            <a:avLst/>
          </a:prstGeom>
          <a:noFill/>
          <a:ln>
            <a:noFill/>
          </a:ln>
        </p:spPr>
        <p:txBody>
          <a:bodyPr wrap="square" rtlCol="0">
            <a:spAutoFit/>
          </a:bodyPr>
          <a:lstStyle/>
          <a:p>
            <a:r>
              <a:rPr lang="en-US" sz="1600" b="1" dirty="0">
                <a:solidFill>
                  <a:schemeClr val="accent2">
                    <a:lumMod val="75000"/>
                  </a:schemeClr>
                </a:solidFill>
              </a:rPr>
              <a:t>“I’m afraid to ask because I don’t know what to do with the answer.”</a:t>
            </a:r>
          </a:p>
          <a:p>
            <a:r>
              <a:rPr lang="en-US" sz="1600" b="1" dirty="0">
                <a:solidFill>
                  <a:schemeClr val="accent2">
                    <a:lumMod val="75000"/>
                  </a:schemeClr>
                </a:solidFill>
              </a:rPr>
              <a:t>“If I ask, will I put the idea in their head?”</a:t>
            </a:r>
          </a:p>
        </p:txBody>
      </p:sp>
      <p:sp>
        <p:nvSpPr>
          <p:cNvPr id="3" name="TextBox 2">
            <a:extLst>
              <a:ext uri="{FF2B5EF4-FFF2-40B4-BE49-F238E27FC236}">
                <a16:creationId xmlns:a16="http://schemas.microsoft.com/office/drawing/2014/main" id="{14F7AD9C-8FB5-4807-B559-310AE66956B6}"/>
              </a:ext>
            </a:extLst>
          </p:cNvPr>
          <p:cNvSpPr txBox="1"/>
          <p:nvPr/>
        </p:nvSpPr>
        <p:spPr>
          <a:xfrm>
            <a:off x="135618" y="2767516"/>
            <a:ext cx="2467313" cy="1523494"/>
          </a:xfrm>
          <a:prstGeom prst="rect">
            <a:avLst/>
          </a:prstGeom>
          <a:noFill/>
          <a:ln>
            <a:noFill/>
          </a:ln>
        </p:spPr>
        <p:txBody>
          <a:bodyPr wrap="square" rtlCol="0">
            <a:spAutoFit/>
          </a:bodyPr>
          <a:lstStyle/>
          <a:p>
            <a:r>
              <a:rPr lang="en-US" sz="1600" b="1" i="1" dirty="0">
                <a:solidFill>
                  <a:srgbClr val="FF0000"/>
                </a:solidFill>
              </a:rPr>
              <a:t>Asking actually relieves distress </a:t>
            </a:r>
            <a:r>
              <a:rPr lang="en-US" sz="1600" b="1" dirty="0"/>
              <a:t>— people who </a:t>
            </a:r>
            <a:br>
              <a:rPr lang="en-US" sz="1600" b="1" dirty="0"/>
            </a:br>
            <a:r>
              <a:rPr lang="en-US" sz="1600" b="1" dirty="0"/>
              <a:t>are suffering want help but don’t necessarily have the will to come to you</a:t>
            </a:r>
            <a:r>
              <a:rPr lang="en-US" sz="1400" i="1" dirty="0"/>
              <a:t> </a:t>
            </a:r>
            <a:r>
              <a:rPr lang="en-US" sz="1200" i="1" dirty="0"/>
              <a:t> </a:t>
            </a:r>
            <a:br>
              <a:rPr lang="en-US" sz="1200" i="1" dirty="0"/>
            </a:br>
            <a:endParaRPr lang="en-US" sz="1300" i="1" dirty="0"/>
          </a:p>
        </p:txBody>
      </p:sp>
      <p:sp>
        <p:nvSpPr>
          <p:cNvPr id="18" name="Rectangle 17">
            <a:extLst>
              <a:ext uri="{FF2B5EF4-FFF2-40B4-BE49-F238E27FC236}">
                <a16:creationId xmlns:a16="http://schemas.microsoft.com/office/drawing/2014/main" id="{02818D3A-F71C-48CC-844C-C23A22E88E52}"/>
              </a:ext>
            </a:extLst>
          </p:cNvPr>
          <p:cNvSpPr/>
          <p:nvPr/>
        </p:nvSpPr>
        <p:spPr>
          <a:xfrm>
            <a:off x="2855987" y="3148631"/>
            <a:ext cx="555038" cy="447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7489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5285" y="3563423"/>
            <a:ext cx="3586255" cy="2339356"/>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21170" y="1173232"/>
            <a:ext cx="3871138" cy="4636825"/>
          </a:xfrm>
          <a:prstGeom prst="rect">
            <a:avLst/>
          </a:prstGeom>
          <a:ln>
            <a:solidFill>
              <a:schemeClr val="accent2">
                <a:lumMod val="50000"/>
              </a:schemeClr>
            </a:solidFill>
          </a:ln>
        </p:spPr>
      </p:pic>
      <p:sp>
        <p:nvSpPr>
          <p:cNvPr id="7" name="Content Placeholder 2"/>
          <p:cNvSpPr>
            <a:spLocks noGrp="1"/>
          </p:cNvSpPr>
          <p:nvPr>
            <p:ph idx="1"/>
          </p:nvPr>
        </p:nvSpPr>
        <p:spPr>
          <a:xfrm>
            <a:off x="452202" y="723885"/>
            <a:ext cx="4291847" cy="3306521"/>
          </a:xfrm>
        </p:spPr>
        <p:txBody>
          <a:bodyPr>
            <a:normAutofit/>
          </a:bodyPr>
          <a:lstStyle/>
          <a:p>
            <a:pPr marL="0" indent="0" algn="ctr">
              <a:lnSpc>
                <a:spcPct val="105000"/>
              </a:lnSpc>
              <a:buNone/>
            </a:pPr>
            <a:r>
              <a:rPr lang="en-US" sz="2000" dirty="0"/>
              <a:t>Schools are legally required to take “reasonable measures” to keep students safe when they </a:t>
            </a:r>
            <a:r>
              <a:rPr lang="en-US" sz="2000" dirty="0">
                <a:solidFill>
                  <a:schemeClr val="accent1"/>
                </a:solidFill>
              </a:rPr>
              <a:t>express intent to act on suicidal thoughts (C-SSRS Question 4 or 5) </a:t>
            </a:r>
            <a:r>
              <a:rPr lang="en-US" sz="2000" dirty="0"/>
              <a:t>or if there has been a </a:t>
            </a:r>
            <a:r>
              <a:rPr lang="en-US" sz="2000" dirty="0">
                <a:solidFill>
                  <a:schemeClr val="accent1"/>
                </a:solidFill>
              </a:rPr>
              <a:t>suicide attempt at school or soon before matriculation</a:t>
            </a:r>
            <a:r>
              <a:rPr lang="en-US" sz="2000" dirty="0">
                <a:solidFill>
                  <a:srgbClr val="FFFF00"/>
                </a:solidFill>
              </a:rPr>
              <a:t> </a:t>
            </a:r>
            <a:r>
              <a:rPr lang="en-US" sz="2000" dirty="0"/>
              <a:t>that they have knowledge of.</a:t>
            </a:r>
            <a:r>
              <a:rPr lang="en-US" sz="2000" dirty="0">
                <a:solidFill>
                  <a:schemeClr val="accent1"/>
                </a:solidFill>
              </a:rPr>
              <a:t> (C-SSRS Question 6)</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57175" y="3785427"/>
            <a:ext cx="1543050" cy="227171"/>
          </a:xfrm>
          <a:prstGeom prst="rect">
            <a:avLst/>
          </a:prstGeom>
        </p:spPr>
      </p:pic>
      <p:sp>
        <p:nvSpPr>
          <p:cNvPr id="9" name="Content Placeholder 2"/>
          <p:cNvSpPr txBox="1">
            <a:spLocks/>
          </p:cNvSpPr>
          <p:nvPr/>
        </p:nvSpPr>
        <p:spPr>
          <a:xfrm>
            <a:off x="888022" y="5443873"/>
            <a:ext cx="3420208" cy="454620"/>
          </a:xfrm>
          <a:prstGeom prst="rect">
            <a:avLst/>
          </a:prstGeom>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 State Supreme Court ruling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Wingdings" panose="05000000000000000000" pitchFamily="2" charset="2"/>
              </a:rPr>
              <a:t></a:t>
            </a: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Wingdings" panose="05000000000000000000" pitchFamily="2" charset="2"/>
              </a:rPr>
            </a:br>
            <a:r>
              <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rPr>
              <a:t>C-SSRS “provides useful guidance”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0B80D377-37BA-44CB-B821-D87A60FF27BF}"/>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1" name="Picture 10" descr="Logo&#10;&#10;Description automatically generated">
            <a:extLst>
              <a:ext uri="{FF2B5EF4-FFF2-40B4-BE49-F238E27FC236}">
                <a16:creationId xmlns:a16="http://schemas.microsoft.com/office/drawing/2014/main" id="{2D26618C-3977-6AE8-AE3A-8D71840E1C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63718" y="165810"/>
            <a:ext cx="1601628" cy="828343"/>
          </a:xfrm>
          <a:prstGeom prst="rect">
            <a:avLst/>
          </a:prstGeom>
        </p:spPr>
      </p:pic>
      <p:pic>
        <p:nvPicPr>
          <p:cNvPr id="1026" name="Picture 2" descr="Make Sure You Have These 42 Dorm Room Essentials | BestColleges">
            <a:extLst>
              <a:ext uri="{FF2B5EF4-FFF2-40B4-BE49-F238E27FC236}">
                <a16:creationId xmlns:a16="http://schemas.microsoft.com/office/drawing/2014/main" id="{A608C57E-3537-BDC6-7640-5C0EAE021DF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75285" y="867406"/>
            <a:ext cx="3632777" cy="242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22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55594" y="2197290"/>
            <a:ext cx="6469039" cy="3224411"/>
          </a:xfrm>
          <a:prstGeom prst="rect">
            <a:avLst/>
          </a:prstGeom>
        </p:spPr>
      </p:pic>
      <p:sp>
        <p:nvSpPr>
          <p:cNvPr id="2" name="Title 1"/>
          <p:cNvSpPr>
            <a:spLocks noGrp="1"/>
          </p:cNvSpPr>
          <p:nvPr>
            <p:ph type="title"/>
          </p:nvPr>
        </p:nvSpPr>
        <p:spPr>
          <a:xfrm>
            <a:off x="482197" y="684326"/>
            <a:ext cx="8030476" cy="1981200"/>
          </a:xfrm>
        </p:spPr>
        <p:txBody>
          <a:bodyPr>
            <a:noAutofit/>
          </a:bodyPr>
          <a:lstStyle/>
          <a:p>
            <a:pPr algn="ctr"/>
            <a:r>
              <a:rPr lang="en-US" sz="4000" b="1" dirty="0">
                <a:solidFill>
                  <a:schemeClr val="accent1">
                    <a:lumMod val="50000"/>
                  </a:schemeClr>
                </a:solidFill>
              </a:rPr>
              <a:t>Suicide Touches Everyone</a:t>
            </a:r>
            <a:br>
              <a:rPr lang="en-US" sz="3200" b="1" dirty="0"/>
            </a:br>
            <a:r>
              <a:rPr lang="en-US" sz="2400" b="1" u="sng" dirty="0"/>
              <a:t>135 People</a:t>
            </a:r>
            <a:r>
              <a:rPr lang="en-US" sz="2400" b="1" dirty="0"/>
              <a:t> Affected by Every Death and Effects Linger Across Generations Because of the Silence that Often Follows</a:t>
            </a:r>
            <a:br>
              <a:rPr lang="en-US" sz="2400" b="1" dirty="0"/>
            </a:br>
            <a:br>
              <a:rPr lang="en-US" sz="2400" b="1" dirty="0"/>
            </a:br>
            <a:r>
              <a:rPr lang="en-US" sz="2400" b="1" dirty="0"/>
              <a:t>50% of the Nation is Affected</a:t>
            </a:r>
          </a:p>
        </p:txBody>
      </p:sp>
      <p:sp>
        <p:nvSpPr>
          <p:cNvPr id="4" name="Slide Number Placeholder 3">
            <a:extLst>
              <a:ext uri="{FF2B5EF4-FFF2-40B4-BE49-F238E27FC236}">
                <a16:creationId xmlns:a16="http://schemas.microsoft.com/office/drawing/2014/main" id="{5625A919-29F8-44A7-99A5-AFC165086DD8}"/>
              </a:ext>
            </a:extLst>
          </p:cNvPr>
          <p:cNvSpPr>
            <a:spLocks noGrp="1"/>
          </p:cNvSpPr>
          <p:nvPr>
            <p:ph type="sldNum" sz="quarter" idx="4"/>
          </p:nvPr>
        </p:nvSpPr>
        <p:spPr/>
        <p:txBody>
          <a:bodyPr/>
          <a:lstStyle/>
          <a:p>
            <a:fld id="{ACD12D91-5F71-FE4F-A594-B9667DC21877}" type="slidenum">
              <a:rPr lang="en-US" smtClean="0"/>
              <a:pPr/>
              <a:t>4</a:t>
            </a:fld>
            <a:endParaRPr lang="en-US" dirty="0"/>
          </a:p>
        </p:txBody>
      </p:sp>
      <p:sp>
        <p:nvSpPr>
          <p:cNvPr id="5" name="TextBox 4">
            <a:extLst>
              <a:ext uri="{FF2B5EF4-FFF2-40B4-BE49-F238E27FC236}">
                <a16:creationId xmlns:a16="http://schemas.microsoft.com/office/drawing/2014/main" id="{FCDAB975-C8D7-372C-F63E-44D3D1BA9399}"/>
              </a:ext>
            </a:extLst>
          </p:cNvPr>
          <p:cNvSpPr txBox="1"/>
          <p:nvPr/>
        </p:nvSpPr>
        <p:spPr>
          <a:xfrm>
            <a:off x="2672760" y="5546276"/>
            <a:ext cx="4359348" cy="400110"/>
          </a:xfrm>
          <a:prstGeom prst="rect">
            <a:avLst/>
          </a:prstGeom>
          <a:noFill/>
        </p:spPr>
        <p:txBody>
          <a:bodyPr wrap="square" rtlCol="0">
            <a:spAutoFit/>
          </a:bodyPr>
          <a:lstStyle/>
          <a:p>
            <a:r>
              <a:rPr lang="en-US" sz="2000" dirty="0"/>
              <a:t>"The Ripple Effect"   123 x 135</a:t>
            </a:r>
          </a:p>
        </p:txBody>
      </p:sp>
      <p:sp>
        <p:nvSpPr>
          <p:cNvPr id="6" name="TextBox 5">
            <a:extLst>
              <a:ext uri="{FF2B5EF4-FFF2-40B4-BE49-F238E27FC236}">
                <a16:creationId xmlns:a16="http://schemas.microsoft.com/office/drawing/2014/main" id="{8CB39856-DAF0-DEBA-C8A7-C017CA59D379}"/>
              </a:ext>
            </a:extLst>
          </p:cNvPr>
          <p:cNvSpPr txBox="1"/>
          <p:nvPr/>
        </p:nvSpPr>
        <p:spPr>
          <a:xfrm>
            <a:off x="788383" y="4701029"/>
            <a:ext cx="6719299" cy="369332"/>
          </a:xfrm>
          <a:prstGeom prst="rect">
            <a:avLst/>
          </a:prstGeom>
          <a:solidFill>
            <a:schemeClr val="accent1">
              <a:lumMod val="40000"/>
              <a:lumOff val="60000"/>
            </a:schemeClr>
          </a:solidFill>
        </p:spPr>
        <p:txBody>
          <a:bodyPr wrap="square" rtlCol="0">
            <a:spAutoFit/>
          </a:bodyPr>
          <a:lstStyle/>
          <a:p>
            <a:pPr algn="ctr"/>
            <a:r>
              <a:rPr lang="en-US" b="1" dirty="0"/>
              <a:t>Working with Ukraine: Priests won't bury, like many other nations</a:t>
            </a:r>
          </a:p>
        </p:txBody>
      </p:sp>
      <p:sp>
        <p:nvSpPr>
          <p:cNvPr id="7" name="TextBox 6">
            <a:extLst>
              <a:ext uri="{FF2B5EF4-FFF2-40B4-BE49-F238E27FC236}">
                <a16:creationId xmlns:a16="http://schemas.microsoft.com/office/drawing/2014/main" id="{66D6A318-5092-ADC4-B9AB-49714DDBE176}"/>
              </a:ext>
            </a:extLst>
          </p:cNvPr>
          <p:cNvSpPr txBox="1"/>
          <p:nvPr/>
        </p:nvSpPr>
        <p:spPr>
          <a:xfrm>
            <a:off x="143815" y="5084530"/>
            <a:ext cx="8966959" cy="1754326"/>
          </a:xfrm>
          <a:prstGeom prst="rect">
            <a:avLst/>
          </a:prstGeom>
          <a:solidFill>
            <a:schemeClr val="accent4">
              <a:lumMod val="20000"/>
              <a:lumOff val="80000"/>
            </a:schemeClr>
          </a:solidFill>
        </p:spPr>
        <p:txBody>
          <a:bodyPr wrap="square" rtlCol="0">
            <a:spAutoFit/>
          </a:bodyPr>
          <a:lstStyle/>
          <a:p>
            <a:r>
              <a:rPr lang="en-US" i="1" dirty="0"/>
              <a:t>WHO: </a:t>
            </a:r>
            <a:r>
              <a:rPr lang="en-US" dirty="0"/>
              <a:t>religious countries that condemn suicide have lower reported suicide rates because of the consequences, thus rates are underreported or misclassified.</a:t>
            </a:r>
            <a:br>
              <a:rPr lang="en-US" dirty="0"/>
            </a:br>
            <a:r>
              <a:rPr lang="en-US" i="1" dirty="0"/>
              <a:t>Saudi Arabia: </a:t>
            </a:r>
            <a:r>
              <a:rPr lang="en-US" dirty="0"/>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From our cultural perspective, it’s a very huge step to ADMIT what is going on in our society</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r>
              <a:rPr lang="en-US" dirty="0">
                <a:latin typeface="Calibri" panose="020F0502020204030204" pitchFamily="34" charset="0"/>
                <a:cs typeface="Times New Roman" panose="02020603050405020304" pitchFamily="18" charset="0"/>
              </a:rPr>
              <a:t>Stigma, Barrier to offering help: Saudi Arabia has one of the </a:t>
            </a:r>
            <a:r>
              <a:rPr lang="en-US" b="1" dirty="0">
                <a:latin typeface="Calibri" panose="020F0502020204030204" pitchFamily="34" charset="0"/>
                <a:cs typeface="Times New Roman" panose="02020603050405020304" pitchFamily="18" charset="0"/>
              </a:rPr>
              <a:t>lowest</a:t>
            </a:r>
            <a:r>
              <a:rPr lang="en-US" dirty="0">
                <a:latin typeface="Calibri" panose="020F0502020204030204" pitchFamily="34" charset="0"/>
                <a:cs typeface="Times New Roman" panose="02020603050405020304" pitchFamily="18" charset="0"/>
              </a:rPr>
              <a:t> scores in social acceptance and </a:t>
            </a:r>
            <a:r>
              <a:rPr lang="en-US" b="1" dirty="0">
                <a:latin typeface="Calibri" panose="020F0502020204030204" pitchFamily="34" charset="0"/>
                <a:cs typeface="Times New Roman" panose="02020603050405020304" pitchFamily="18" charset="0"/>
              </a:rPr>
              <a:t>offering help for a suicidal person </a:t>
            </a:r>
            <a:r>
              <a:rPr lang="en-US" dirty="0">
                <a:latin typeface="Calibri" panose="020F0502020204030204" pitchFamily="34" charset="0"/>
                <a:cs typeface="Times New Roman" panose="02020603050405020304" pitchFamily="18" charset="0"/>
              </a:rPr>
              <a:t>as well as the highest </a:t>
            </a:r>
            <a:r>
              <a:rPr lang="en-US" b="1" dirty="0">
                <a:latin typeface="Calibri" panose="020F0502020204030204" pitchFamily="34" charset="0"/>
                <a:cs typeface="Times New Roman" panose="02020603050405020304" pitchFamily="18" charset="0"/>
              </a:rPr>
              <a:t>suicidal disclosure disapproval</a:t>
            </a:r>
            <a:r>
              <a:rPr lang="en-US" dirty="0">
                <a:latin typeface="Calibri" panose="020F0502020204030204" pitchFamily="34" charset="0"/>
                <a:cs typeface="Times New Roman" panose="02020603050405020304" pitchFamily="18" charset="0"/>
              </a:rPr>
              <a:t>.</a:t>
            </a:r>
            <a:endParaRPr lang="en-US" dirty="0"/>
          </a:p>
        </p:txBody>
      </p:sp>
    </p:spTree>
    <p:extLst>
      <p:ext uri="{BB962C8B-B14F-4D97-AF65-F5344CB8AC3E}">
        <p14:creationId xmlns:p14="http://schemas.microsoft.com/office/powerpoint/2010/main" val="224666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198" y="1812171"/>
            <a:ext cx="5080081" cy="3600986"/>
          </a:xfrm>
          <a:prstGeom prst="rect">
            <a:avLst/>
          </a:prstGeom>
          <a:noFill/>
          <a:ln>
            <a:noFill/>
          </a:ln>
        </p:spPr>
        <p:txBody>
          <a:bodyPr wrap="square" rtlCol="0">
            <a:spAutoFit/>
          </a:bodyPr>
          <a:lstStyle/>
          <a:p>
            <a:pPr fontAlgn="base">
              <a:spcBef>
                <a:spcPct val="0"/>
              </a:spcBef>
              <a:spcAft>
                <a:spcPct val="0"/>
              </a:spcAft>
            </a:pPr>
            <a:r>
              <a:rPr lang="en-US" sz="1900" b="1" dirty="0">
                <a:solidFill>
                  <a:schemeClr val="accent2"/>
                </a:solidFill>
                <a:latin typeface="+mj-lt"/>
                <a:cs typeface="Arial" charset="0"/>
              </a:rPr>
              <a:t>Previously, it was “simply an officer relying on their gut feeling and maybe transporting somebody to the ER because of liability reasons. </a:t>
            </a:r>
            <a:br>
              <a:rPr lang="en-US" sz="1900" b="1" dirty="0">
                <a:solidFill>
                  <a:schemeClr val="accent2"/>
                </a:solidFill>
                <a:latin typeface="+mj-lt"/>
                <a:cs typeface="Arial" charset="0"/>
              </a:rPr>
            </a:br>
            <a:endParaRPr lang="en-US" sz="1900" b="1" dirty="0">
              <a:solidFill>
                <a:schemeClr val="accent2"/>
              </a:solidFill>
              <a:latin typeface="+mj-lt"/>
              <a:cs typeface="Arial" charset="0"/>
            </a:endParaRPr>
          </a:p>
          <a:p>
            <a:pPr fontAlgn="base">
              <a:spcBef>
                <a:spcPct val="0"/>
              </a:spcBef>
              <a:spcAft>
                <a:spcPct val="0"/>
              </a:spcAft>
            </a:pPr>
            <a:r>
              <a:rPr lang="en-US" sz="1900" b="1" dirty="0">
                <a:solidFill>
                  <a:schemeClr val="accent2"/>
                </a:solidFill>
                <a:latin typeface="+mj-lt"/>
                <a:cs typeface="Arial" charset="0"/>
              </a:rPr>
              <a:t>This [C-SSRS] changes</a:t>
            </a:r>
            <a:br>
              <a:rPr lang="en-US" sz="1900" b="1" dirty="0">
                <a:solidFill>
                  <a:schemeClr val="accent2"/>
                </a:solidFill>
                <a:latin typeface="+mj-lt"/>
                <a:cs typeface="Arial" charset="0"/>
              </a:rPr>
            </a:br>
            <a:r>
              <a:rPr lang="en-US" sz="1900" b="1" dirty="0">
                <a:solidFill>
                  <a:schemeClr val="accent2"/>
                </a:solidFill>
                <a:latin typeface="+mj-lt"/>
                <a:cs typeface="Arial" charset="0"/>
              </a:rPr>
              <a:t>the game to the extent </a:t>
            </a:r>
            <a:br>
              <a:rPr lang="en-US" sz="1900" b="1" dirty="0">
                <a:solidFill>
                  <a:schemeClr val="accent2"/>
                </a:solidFill>
                <a:latin typeface="+mj-lt"/>
                <a:cs typeface="Arial" charset="0"/>
              </a:rPr>
            </a:br>
            <a:r>
              <a:rPr lang="en-US" sz="1900" b="1" dirty="0">
                <a:solidFill>
                  <a:schemeClr val="accent2"/>
                </a:solidFill>
                <a:latin typeface="+mj-lt"/>
                <a:cs typeface="Arial" charset="0"/>
              </a:rPr>
              <a:t>that now they have </a:t>
            </a:r>
            <a:br>
              <a:rPr lang="en-US" sz="1900" b="1" dirty="0">
                <a:solidFill>
                  <a:schemeClr val="accent2"/>
                </a:solidFill>
                <a:latin typeface="+mj-lt"/>
                <a:cs typeface="Arial" charset="0"/>
              </a:rPr>
            </a:br>
            <a:r>
              <a:rPr lang="en-US" sz="1900" b="1" dirty="0">
                <a:solidFill>
                  <a:schemeClr val="accent2"/>
                </a:solidFill>
                <a:latin typeface="+mj-lt"/>
                <a:cs typeface="Arial" charset="0"/>
              </a:rPr>
              <a:t>something to hang </a:t>
            </a:r>
            <a:br>
              <a:rPr lang="en-US" sz="1900" b="1" dirty="0">
                <a:solidFill>
                  <a:schemeClr val="accent2"/>
                </a:solidFill>
                <a:latin typeface="+mj-lt"/>
                <a:cs typeface="Arial" charset="0"/>
              </a:rPr>
            </a:br>
            <a:r>
              <a:rPr lang="en-US" sz="1900" b="1" dirty="0">
                <a:solidFill>
                  <a:schemeClr val="accent2"/>
                </a:solidFill>
                <a:latin typeface="+mj-lt"/>
                <a:cs typeface="Arial" charset="0"/>
              </a:rPr>
              <a:t>their hat on.”</a:t>
            </a:r>
            <a:br>
              <a:rPr lang="en-US" sz="1900" b="1" dirty="0">
                <a:solidFill>
                  <a:schemeClr val="accent2"/>
                </a:solidFill>
                <a:latin typeface="+mj-lt"/>
                <a:cs typeface="Arial" charset="0"/>
              </a:rPr>
            </a:br>
            <a:endParaRPr lang="en-US" sz="1900" b="1" dirty="0">
              <a:solidFill>
                <a:schemeClr val="accent2"/>
              </a:solidFill>
              <a:latin typeface="+mj-lt"/>
              <a:cs typeface="Arial" charset="0"/>
            </a:endParaRPr>
          </a:p>
          <a:p>
            <a:pPr fontAlgn="base">
              <a:spcBef>
                <a:spcPct val="0"/>
              </a:spcBef>
              <a:spcAft>
                <a:spcPct val="0"/>
              </a:spcAft>
            </a:pPr>
            <a:r>
              <a:rPr lang="en-US" sz="1900" b="1" i="1" dirty="0">
                <a:solidFill>
                  <a:schemeClr val="accent2"/>
                </a:solidFill>
                <a:latin typeface="+mj-lt"/>
                <a:cs typeface="Arial" charset="0"/>
              </a:rPr>
              <a:t>- Fargo MN Police </a:t>
            </a:r>
            <a:br>
              <a:rPr lang="en-US" sz="1900" b="1" i="1" dirty="0">
                <a:solidFill>
                  <a:schemeClr val="accent2"/>
                </a:solidFill>
                <a:latin typeface="+mj-lt"/>
                <a:cs typeface="Arial" charset="0"/>
              </a:rPr>
            </a:br>
            <a:r>
              <a:rPr lang="en-US" sz="1900" b="1" i="1" dirty="0">
                <a:solidFill>
                  <a:schemeClr val="accent2"/>
                </a:solidFill>
                <a:latin typeface="+mj-lt"/>
                <a:cs typeface="Arial" charset="0"/>
              </a:rPr>
              <a:t>Department Article</a:t>
            </a:r>
          </a:p>
        </p:txBody>
      </p:sp>
      <p:sp>
        <p:nvSpPr>
          <p:cNvPr id="6" name="Title 1"/>
          <p:cNvSpPr txBox="1">
            <a:spLocks/>
          </p:cNvSpPr>
          <p:nvPr/>
        </p:nvSpPr>
        <p:spPr bwMode="auto">
          <a:xfrm>
            <a:off x="76309" y="617314"/>
            <a:ext cx="5429116" cy="1073944"/>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S PGothic"/>
                <a:cs typeface="MS PGothic"/>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a:lstStyle>
          <a:p>
            <a:pPr algn="ctr" defTabSz="685800">
              <a:defRPr/>
            </a:pPr>
            <a:r>
              <a:rPr lang="en-US" sz="2900" kern="0" dirty="0">
                <a:solidFill>
                  <a:schemeClr val="accent1">
                    <a:lumMod val="50000"/>
                  </a:schemeClr>
                </a:solidFill>
                <a:effectLst/>
              </a:rPr>
              <a:t>Liability Barrier Knocked Down:</a:t>
            </a:r>
            <a:br>
              <a:rPr lang="en-US" sz="2900" kern="0" dirty="0">
                <a:solidFill>
                  <a:schemeClr val="accent1">
                    <a:lumMod val="50000"/>
                  </a:schemeClr>
                </a:solidFill>
                <a:effectLst/>
              </a:rPr>
            </a:br>
            <a:r>
              <a:rPr lang="en-US" sz="2900" kern="0" dirty="0">
                <a:solidFill>
                  <a:schemeClr val="accent1">
                    <a:lumMod val="50000"/>
                  </a:schemeClr>
                </a:solidFill>
                <a:effectLst/>
              </a:rPr>
              <a:t>Columbia is “A Game Changer” and a De-escalation Tool</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965059" y="3020669"/>
            <a:ext cx="2016282" cy="26093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Slide Number Placeholder 1">
            <a:extLst>
              <a:ext uri="{FF2B5EF4-FFF2-40B4-BE49-F238E27FC236}">
                <a16:creationId xmlns:a16="http://schemas.microsoft.com/office/drawing/2014/main" id="{E863B691-599B-4DF0-9FD9-6071B263313A}"/>
              </a:ext>
            </a:extLst>
          </p:cNvPr>
          <p:cNvSpPr>
            <a:spLocks noGrp="1"/>
          </p:cNvSpPr>
          <p:nvPr>
            <p:ph type="sldNum" sz="quarter" idx="4"/>
          </p:nvPr>
        </p:nvSpPr>
        <p:spPr>
          <a:xfrm>
            <a:off x="7053374" y="647331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CD12D91-5F71-FE4F-A594-B9667DC21877}" type="slidenum">
              <a:rPr lang="en-US" smtClean="0"/>
              <a:pPr/>
              <a:t>40</a:t>
            </a:fld>
            <a:endParaRPr lang="en-US" dirty="0"/>
          </a:p>
        </p:txBody>
      </p:sp>
      <p:pic>
        <p:nvPicPr>
          <p:cNvPr id="4" name="Picture 3">
            <a:extLst>
              <a:ext uri="{FF2B5EF4-FFF2-40B4-BE49-F238E27FC236}">
                <a16:creationId xmlns:a16="http://schemas.microsoft.com/office/drawing/2014/main" id="{E1BD0E29-7AC9-4B52-A62D-E5762F51C6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1" y="75703"/>
            <a:ext cx="3581290" cy="4634611"/>
          </a:xfrm>
          <a:prstGeom prst="rect">
            <a:avLst/>
          </a:prstGeom>
        </p:spPr>
      </p:pic>
      <p:pic>
        <p:nvPicPr>
          <p:cNvPr id="9" name="Picture 8">
            <a:extLst>
              <a:ext uri="{FF2B5EF4-FFF2-40B4-BE49-F238E27FC236}">
                <a16:creationId xmlns:a16="http://schemas.microsoft.com/office/drawing/2014/main" id="{4F397A91-C157-4550-BDCD-A5C594A193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6401" y="2151203"/>
            <a:ext cx="3581290" cy="4634610"/>
          </a:xfrm>
          <a:prstGeom prst="rect">
            <a:avLst/>
          </a:prstGeom>
        </p:spPr>
      </p:pic>
      <p:sp>
        <p:nvSpPr>
          <p:cNvPr id="3" name="TextBox 2">
            <a:extLst>
              <a:ext uri="{FF2B5EF4-FFF2-40B4-BE49-F238E27FC236}">
                <a16:creationId xmlns:a16="http://schemas.microsoft.com/office/drawing/2014/main" id="{06386529-F9F3-4DA1-8725-B55C11136D3A}"/>
              </a:ext>
            </a:extLst>
          </p:cNvPr>
          <p:cNvSpPr txBox="1"/>
          <p:nvPr/>
        </p:nvSpPr>
        <p:spPr>
          <a:xfrm>
            <a:off x="1275347" y="6424828"/>
            <a:ext cx="4317967" cy="338554"/>
          </a:xfrm>
          <a:prstGeom prst="rect">
            <a:avLst/>
          </a:prstGeom>
          <a:noFill/>
        </p:spPr>
        <p:txBody>
          <a:bodyPr wrap="square" rtlCol="0">
            <a:spAutoFit/>
          </a:bodyPr>
          <a:lstStyle/>
          <a:p>
            <a:r>
              <a:rPr lang="en-US" sz="1600" b="1" dirty="0"/>
              <a:t>Policy for Police Officers Across Connecticut →</a:t>
            </a:r>
          </a:p>
        </p:txBody>
      </p:sp>
      <p:sp>
        <p:nvSpPr>
          <p:cNvPr id="10" name="Rounded Rectangular Callout 10">
            <a:extLst>
              <a:ext uri="{FF2B5EF4-FFF2-40B4-BE49-F238E27FC236}">
                <a16:creationId xmlns:a16="http://schemas.microsoft.com/office/drawing/2014/main" id="{4B8B99BB-F2AF-4E5B-832D-577D23F4F843}"/>
              </a:ext>
            </a:extLst>
          </p:cNvPr>
          <p:cNvSpPr/>
          <p:nvPr/>
        </p:nvSpPr>
        <p:spPr bwMode="auto">
          <a:xfrm>
            <a:off x="244544" y="2792796"/>
            <a:ext cx="4892996" cy="3563556"/>
          </a:xfrm>
          <a:prstGeom prst="wedgeRoundRectCallout">
            <a:avLst>
              <a:gd name="adj1" fmla="val 65944"/>
              <a:gd name="adj2" fmla="val -38618"/>
              <a:gd name="adj3" fmla="val 16667"/>
            </a:avLst>
          </a:prstGeom>
          <a:solidFill>
            <a:schemeClr val="accent1">
              <a:lumMod val="20000"/>
              <a:lumOff val="80000"/>
            </a:schemeClr>
          </a:solidFill>
          <a:ln w="38100"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lvl="0" defTabSz="914400" eaLnBrk="0" fontAlgn="base" hangingPunct="0">
              <a:spcBef>
                <a:spcPct val="0"/>
              </a:spcBef>
              <a:spcAft>
                <a:spcPct val="0"/>
              </a:spcAft>
              <a:defRPr/>
            </a:pPr>
            <a:r>
              <a:rPr lang="en-US" sz="1600" dirty="0">
                <a:latin typeface="Arial" panose="020B0604020202020204" pitchFamily="34" charset="0"/>
                <a:cs typeface="Arial" panose="020B0604020202020204" pitchFamily="34" charset="0"/>
              </a:rPr>
              <a:t>   Having the C-SSRS to assist the officer in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determining the next steps to take when responding to a person who is having a mental health crisis can be </a:t>
            </a:r>
            <a:r>
              <a:rPr lang="en-US" sz="1600" b="1" dirty="0">
                <a:latin typeface="Arial" panose="020B0604020202020204" pitchFamily="34" charset="0"/>
                <a:cs typeface="Arial" panose="020B0604020202020204" pitchFamily="34" charset="0"/>
              </a:rPr>
              <a:t>an indispensable tool </a:t>
            </a:r>
            <a:r>
              <a:rPr lang="en-US" sz="1600" dirty="0">
                <a:latin typeface="Arial" panose="020B0604020202020204" pitchFamily="34" charset="0"/>
                <a:cs typeface="Arial" panose="020B0604020202020204" pitchFamily="34" charset="0"/>
              </a:rPr>
              <a:t>to help make crucial decisions ... Departments that embrace the use of the C-SSRS will have </a:t>
            </a:r>
            <a:r>
              <a:rPr lang="en-US" sz="1600" b="1" dirty="0">
                <a:latin typeface="Arial" panose="020B0604020202020204" pitchFamily="34" charset="0"/>
                <a:cs typeface="Arial" panose="020B0604020202020204" pitchFamily="34" charset="0"/>
              </a:rPr>
              <a:t>added protection against liability </a:t>
            </a:r>
            <a:r>
              <a:rPr lang="en-US" sz="1600" dirty="0">
                <a:latin typeface="Arial" panose="020B0604020202020204" pitchFamily="34" charset="0"/>
                <a:cs typeface="Arial" panose="020B0604020202020204" pitchFamily="34" charset="0"/>
              </a:rPr>
              <a:t>for the discretionary acts of their officers in this area. Much like the introduction of de-escalation techniques into the realm of police response, the C-SSRS acts as a tool for officers to solve the problems they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encounter and </a:t>
            </a:r>
            <a:r>
              <a:rPr lang="en-US" sz="1600" b="1" dirty="0">
                <a:latin typeface="Arial" panose="020B0604020202020204" pitchFamily="34" charset="0"/>
                <a:cs typeface="Arial" panose="020B0604020202020204" pitchFamily="34" charset="0"/>
              </a:rPr>
              <a:t>bring the proper resources to </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    their communities that help save lives. </a:t>
            </a:r>
            <a:endParaRPr kumimoji="0" lang="en-US" sz="1400" b="1" i="0" u="none" strike="noStrike" kern="0" cap="none" spc="0" normalizeH="0" baseline="0" noProof="0" dirty="0">
              <a:ln>
                <a:noFill/>
              </a:ln>
              <a:solidFill>
                <a:srgbClr val="ECE9D6">
                  <a:lumMod val="10000"/>
                </a:srgbClr>
              </a:solidFill>
              <a:effectLst/>
              <a:uLnTx/>
              <a:uFillTx/>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7DE1577-CD15-A270-B011-6EBE636DCA61}"/>
              </a:ext>
            </a:extLst>
          </p:cNvPr>
          <p:cNvSpPr txBox="1"/>
          <p:nvPr/>
        </p:nvSpPr>
        <p:spPr>
          <a:xfrm>
            <a:off x="422548" y="2630826"/>
            <a:ext cx="8085348" cy="2400657"/>
          </a:xfrm>
          <a:prstGeom prst="rect">
            <a:avLst/>
          </a:prstGeom>
          <a:solidFill>
            <a:schemeClr val="accent1"/>
          </a:solidFill>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lang="en-US" sz="2400" b="1" dirty="0"/>
              <a:t>Also, Reduction of Force! </a:t>
            </a:r>
            <a:br>
              <a:rPr lang="en-US" sz="1800" b="1" dirty="0"/>
            </a:br>
            <a:r>
              <a:rPr lang="en-US" sz="1800" b="1" dirty="0"/>
              <a:t>Reduction of Police Taking People Back to the ER Multiple Times and De-escalation Tool – Can Have the Same Function in a Hospital, Prison, Etc.</a:t>
            </a:r>
          </a:p>
          <a:p>
            <a:pPr marR="0" lvl="0" algn="l" defTabSz="4572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As a de-escalation tool. Parents are saying no no no and your officer says, “Ok, I understand you don’t want that, but maybe we can just go through these series of questions.” Even with somebody who’s in a psychiatric crisis, you run them through these questions and it tends to lower the level and calm them down. </a:t>
            </a:r>
          </a:p>
          <a:p>
            <a:pPr marR="0" lvl="0" algn="l" defTabSz="457200" rtl="0" eaLnBrk="1" fontAlgn="auto" latinLnBrk="0" hangingPunct="1">
              <a:lnSpc>
                <a:spcPct val="100000"/>
              </a:lnSpc>
              <a:spcBef>
                <a:spcPts val="0"/>
              </a:spcBef>
              <a:spcAft>
                <a:spcPts val="0"/>
              </a:spcAft>
              <a:buClrTx/>
              <a:buSzTx/>
              <a:tabLst/>
              <a:defRPr/>
            </a:pPr>
            <a:r>
              <a:rPr lang="en-US" sz="1800" b="1" u="sng" dirty="0"/>
              <a:t>Determination of who doesn't need to go to the hospital</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463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9098718-C667-2121-2DBA-BB0D32E0BFB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210673" y="528056"/>
            <a:ext cx="4933327" cy="5086695"/>
          </a:xfrm>
        </p:spPr>
      </p:pic>
      <p:sp>
        <p:nvSpPr>
          <p:cNvPr id="4" name="Slide Number Placeholder 3">
            <a:extLst>
              <a:ext uri="{FF2B5EF4-FFF2-40B4-BE49-F238E27FC236}">
                <a16:creationId xmlns:a16="http://schemas.microsoft.com/office/drawing/2014/main" id="{285846FF-89EF-2696-6E12-A30C8EE870FF}"/>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49EF717-9654-2F36-FD79-DC09393164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400" y="997152"/>
            <a:ext cx="3869334" cy="4474229"/>
          </a:xfrm>
          <a:prstGeom prst="rect">
            <a:avLst/>
          </a:prstGeom>
        </p:spPr>
      </p:pic>
      <p:sp>
        <p:nvSpPr>
          <p:cNvPr id="5" name="TextBox 4">
            <a:extLst>
              <a:ext uri="{FF2B5EF4-FFF2-40B4-BE49-F238E27FC236}">
                <a16:creationId xmlns:a16="http://schemas.microsoft.com/office/drawing/2014/main" id="{93EB013F-A3B4-C318-F226-676CD60FE1E0}"/>
              </a:ext>
            </a:extLst>
          </p:cNvPr>
          <p:cNvSpPr txBox="1"/>
          <p:nvPr/>
        </p:nvSpPr>
        <p:spPr>
          <a:xfrm>
            <a:off x="152400" y="528056"/>
            <a:ext cx="5245768" cy="369332"/>
          </a:xfrm>
          <a:prstGeom prst="rect">
            <a:avLst/>
          </a:prstGeom>
          <a:noFill/>
        </p:spPr>
        <p:txBody>
          <a:bodyPr wrap="square" rtlCol="0">
            <a:spAutoFit/>
          </a:bodyPr>
          <a:lstStyle/>
          <a:p>
            <a:r>
              <a:rPr lang="en-US" dirty="0"/>
              <a:t>600+ Studies Support Use: 50 Predictive </a:t>
            </a:r>
          </a:p>
        </p:txBody>
      </p:sp>
    </p:spTree>
    <p:extLst>
      <p:ext uri="{BB962C8B-B14F-4D97-AF65-F5344CB8AC3E}">
        <p14:creationId xmlns:p14="http://schemas.microsoft.com/office/powerpoint/2010/main" val="925449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586132" y="521620"/>
            <a:ext cx="7839663" cy="1015663"/>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3200" b="1" i="1" dirty="0">
                <a:solidFill>
                  <a:schemeClr val="accent1">
                    <a:lumMod val="50000"/>
                  </a:schemeClr>
                </a:solidFill>
                <a:latin typeface="+mj-lt"/>
                <a:cs typeface="Arial" charset="0"/>
              </a:rPr>
              <a:t>Breaking Down Barriers: </a:t>
            </a:r>
          </a:p>
          <a:p>
            <a:pPr algn="ctr" fontAlgn="base">
              <a:spcBef>
                <a:spcPct val="0"/>
              </a:spcBef>
              <a:spcAft>
                <a:spcPct val="0"/>
              </a:spcAft>
            </a:pPr>
            <a:r>
              <a:rPr lang="en-US" sz="2800" b="1" dirty="0">
                <a:solidFill>
                  <a:schemeClr val="accent1">
                    <a:lumMod val="50000"/>
                  </a:schemeClr>
                </a:solidFill>
                <a:latin typeface="+mj-lt"/>
                <a:cs typeface="Arial" charset="0"/>
              </a:rPr>
              <a:t>Asking These Questions </a:t>
            </a:r>
            <a:r>
              <a:rPr lang="en-US" sz="2800" b="1" u="sng" dirty="0">
                <a:solidFill>
                  <a:schemeClr val="accent1">
                    <a:lumMod val="50000"/>
                  </a:schemeClr>
                </a:solidFill>
                <a:latin typeface="+mj-lt"/>
                <a:cs typeface="Arial" charset="0"/>
              </a:rPr>
              <a:t>Protects</a:t>
            </a:r>
            <a:r>
              <a:rPr lang="en-US" sz="2800" b="1" dirty="0">
                <a:solidFill>
                  <a:schemeClr val="accent1">
                    <a:lumMod val="50000"/>
                  </a:schemeClr>
                </a:solidFill>
                <a:latin typeface="+mj-lt"/>
                <a:cs typeface="Arial" charset="0"/>
              </a:rPr>
              <a:t> Against Liability</a:t>
            </a:r>
          </a:p>
        </p:txBody>
      </p:sp>
      <p:sp>
        <p:nvSpPr>
          <p:cNvPr id="6" name="Rounded Rectangle 5"/>
          <p:cNvSpPr>
            <a:spLocks noChangeArrowheads="1"/>
          </p:cNvSpPr>
          <p:nvPr/>
        </p:nvSpPr>
        <p:spPr bwMode="auto">
          <a:xfrm>
            <a:off x="664205" y="1657061"/>
            <a:ext cx="7761590" cy="2885405"/>
          </a:xfrm>
          <a:prstGeom prst="roundRect">
            <a:avLst>
              <a:gd name="adj" fmla="val 16667"/>
            </a:avLst>
          </a:prstGeom>
          <a:solidFill>
            <a:schemeClr val="accent1">
              <a:lumMod val="75000"/>
            </a:schemeClr>
          </a:solidFill>
          <a:ln w="9525">
            <a:solidFill>
              <a:srgbClr val="FFFFFF"/>
            </a:solidFill>
            <a:round/>
            <a:headEnd/>
            <a:tailEnd/>
          </a:ln>
        </p:spPr>
        <p:txBody>
          <a:bodyPr/>
          <a:lstStyle/>
          <a:p>
            <a:pPr defTabSz="685800" eaLnBrk="0" fontAlgn="base" hangingPunct="0">
              <a:spcBef>
                <a:spcPct val="0"/>
              </a:spcBef>
              <a:spcAft>
                <a:spcPct val="0"/>
              </a:spcAft>
              <a:defRPr/>
            </a:pPr>
            <a:endParaRPr lang="en-US" sz="1350" kern="0">
              <a:solidFill>
                <a:schemeClr val="accent1"/>
              </a:solidFill>
              <a:latin typeface="Tahoma" pitchFamily="34" charset="0"/>
              <a:cs typeface="Arial" charset="0"/>
            </a:endParaRPr>
          </a:p>
        </p:txBody>
      </p:sp>
      <p:sp>
        <p:nvSpPr>
          <p:cNvPr id="7" name="Rectangle 6"/>
          <p:cNvSpPr>
            <a:spLocks noChangeArrowheads="1"/>
          </p:cNvSpPr>
          <p:nvPr/>
        </p:nvSpPr>
        <p:spPr bwMode="auto">
          <a:xfrm>
            <a:off x="742362" y="1761914"/>
            <a:ext cx="7612733" cy="288540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400" dirty="0">
                <a:solidFill>
                  <a:schemeClr val="bg1"/>
                </a:solidFill>
                <a:latin typeface="+mj-lt"/>
                <a:cs typeface="Arial" charset="0"/>
              </a:rPr>
              <a:t>“If a practitioner asked the questions... </a:t>
            </a:r>
            <a:r>
              <a:rPr lang="en-US" sz="2400" b="1" dirty="0">
                <a:solidFill>
                  <a:schemeClr val="bg1"/>
                </a:solidFill>
                <a:latin typeface="+mj-lt"/>
                <a:cs typeface="Arial" charset="0"/>
              </a:rPr>
              <a:t>It would provide some legal protection” </a:t>
            </a:r>
          </a:p>
          <a:p>
            <a:pPr algn="ctr" fontAlgn="base">
              <a:spcBef>
                <a:spcPct val="0"/>
              </a:spcBef>
              <a:spcAft>
                <a:spcPct val="0"/>
              </a:spcAft>
            </a:pPr>
            <a:r>
              <a:rPr lang="en-US" sz="1350" dirty="0">
                <a:solidFill>
                  <a:schemeClr val="bg1"/>
                </a:solidFill>
                <a:latin typeface="+mj-lt"/>
                <a:cs typeface="Arial" charset="0"/>
              </a:rPr>
              <a:t>–Bruce </a:t>
            </a:r>
            <a:r>
              <a:rPr lang="en-US" sz="1350" dirty="0" err="1">
                <a:solidFill>
                  <a:schemeClr val="bg1"/>
                </a:solidFill>
                <a:latin typeface="+mj-lt"/>
                <a:cs typeface="Arial" charset="0"/>
              </a:rPr>
              <a:t>Hillowe</a:t>
            </a:r>
            <a:r>
              <a:rPr lang="en-US" sz="1350" dirty="0">
                <a:solidFill>
                  <a:schemeClr val="bg1"/>
                </a:solidFill>
                <a:latin typeface="+mj-lt"/>
                <a:cs typeface="Arial" charset="0"/>
              </a:rPr>
              <a:t>, mental health attorney specializing in malpractice litigation</a:t>
            </a:r>
          </a:p>
          <a:p>
            <a:pPr algn="ctr" fontAlgn="base">
              <a:spcBef>
                <a:spcPct val="0"/>
              </a:spcBef>
              <a:spcAft>
                <a:spcPct val="0"/>
              </a:spcAft>
            </a:pPr>
            <a:r>
              <a:rPr lang="en-US" sz="1350" dirty="0">
                <a:solidFill>
                  <a:schemeClr val="bg1"/>
                </a:solidFill>
                <a:latin typeface="+mj-lt"/>
                <a:cs typeface="Arial" charset="0"/>
              </a:rPr>
              <a:t>(Crain’s NY, 11/8/11)</a:t>
            </a:r>
            <a:endParaRPr lang="en-US" sz="1350" b="1" dirty="0">
              <a:solidFill>
                <a:schemeClr val="bg1"/>
              </a:solidFill>
              <a:latin typeface="+mj-lt"/>
              <a:cs typeface="Arial" charset="0"/>
            </a:endParaRPr>
          </a:p>
          <a:p>
            <a:pPr algn="ctr" fontAlgn="base">
              <a:spcBef>
                <a:spcPct val="0"/>
              </a:spcBef>
              <a:spcAft>
                <a:spcPct val="0"/>
              </a:spcAft>
            </a:pPr>
            <a:endParaRPr lang="en-US" sz="1200" dirty="0">
              <a:solidFill>
                <a:schemeClr val="bg1"/>
              </a:solidFill>
              <a:latin typeface="+mj-lt"/>
              <a:cs typeface="Arial" charset="0"/>
            </a:endParaRPr>
          </a:p>
          <a:p>
            <a:pPr algn="ctr" fontAlgn="base">
              <a:spcBef>
                <a:spcPct val="0"/>
              </a:spcBef>
              <a:spcAft>
                <a:spcPct val="0"/>
              </a:spcAft>
            </a:pPr>
            <a:r>
              <a:rPr lang="en-US" dirty="0">
                <a:solidFill>
                  <a:schemeClr val="bg1"/>
                </a:solidFill>
                <a:latin typeface="+mj-lt"/>
                <a:cs typeface="Arial" charset="0"/>
              </a:rPr>
              <a:t>Implemented by national risk managers of </a:t>
            </a:r>
            <a:r>
              <a:rPr lang="en-US" i="1" dirty="0">
                <a:solidFill>
                  <a:schemeClr val="bg1"/>
                </a:solidFill>
                <a:latin typeface="+mj-lt"/>
                <a:cs typeface="Arial" charset="0"/>
              </a:rPr>
              <a:t>The Doctor’s Company</a:t>
            </a:r>
            <a:r>
              <a:rPr lang="en-US" dirty="0">
                <a:solidFill>
                  <a:schemeClr val="bg1"/>
                </a:solidFill>
                <a:latin typeface="+mj-lt"/>
                <a:cs typeface="Arial" charset="0"/>
              </a:rPr>
              <a:t>, a </a:t>
            </a:r>
            <a:r>
              <a:rPr lang="en-US" u="sng" dirty="0">
                <a:solidFill>
                  <a:schemeClr val="bg1"/>
                </a:solidFill>
                <a:latin typeface="+mj-lt"/>
                <a:cs typeface="Arial" charset="0"/>
              </a:rPr>
              <a:t>medical malpractice insurance company</a:t>
            </a:r>
            <a:r>
              <a:rPr lang="en-US" dirty="0">
                <a:solidFill>
                  <a:schemeClr val="bg1"/>
                </a:solidFill>
                <a:latin typeface="+mj-lt"/>
                <a:cs typeface="Arial" charset="0"/>
              </a:rPr>
              <a:t>, to be used by physician members</a:t>
            </a:r>
          </a:p>
          <a:p>
            <a:pPr algn="ctr" fontAlgn="base">
              <a:spcBef>
                <a:spcPct val="0"/>
              </a:spcBef>
              <a:spcAft>
                <a:spcPct val="0"/>
              </a:spcAft>
            </a:pPr>
            <a:endParaRPr lang="en-US" sz="1200" dirty="0">
              <a:solidFill>
                <a:schemeClr val="bg1"/>
              </a:solidFill>
              <a:latin typeface="+mj-lt"/>
              <a:cs typeface="Arial" charset="0"/>
            </a:endParaRPr>
          </a:p>
          <a:p>
            <a:pPr algn="ctr" fontAlgn="base">
              <a:spcBef>
                <a:spcPct val="0"/>
              </a:spcBef>
              <a:spcAft>
                <a:spcPct val="0"/>
              </a:spcAft>
            </a:pPr>
            <a:r>
              <a:rPr lang="en-US" dirty="0">
                <a:solidFill>
                  <a:schemeClr val="bg1"/>
                </a:solidFill>
                <a:latin typeface="+mj-lt"/>
                <a:cs typeface="Arial" charset="0"/>
              </a:rPr>
              <a:t>“I believe it sets the standard…we take a proactive position in patient safety” </a:t>
            </a:r>
            <a:r>
              <a:rPr lang="en-US" sz="1500" dirty="0">
                <a:solidFill>
                  <a:schemeClr val="bg1"/>
                </a:solidFill>
                <a:latin typeface="+mj-lt"/>
                <a:cs typeface="Arial" charset="0"/>
              </a:rPr>
              <a:t>– Patient Safety Risk Manager</a:t>
            </a:r>
            <a:endParaRPr lang="en-US" dirty="0">
              <a:solidFill>
                <a:schemeClr val="bg1"/>
              </a:solidFill>
              <a:latin typeface="+mj-lt"/>
              <a:cs typeface="Arial" charset="0"/>
            </a:endParaRPr>
          </a:p>
          <a:p>
            <a:pPr algn="ctr" fontAlgn="base">
              <a:spcBef>
                <a:spcPct val="0"/>
              </a:spcBef>
              <a:spcAft>
                <a:spcPct val="0"/>
              </a:spcAft>
            </a:pPr>
            <a:endParaRPr lang="en-US" sz="1350" dirty="0">
              <a:solidFill>
                <a:schemeClr val="bg1"/>
              </a:solidFill>
              <a:latin typeface="+mj-lt"/>
              <a:cs typeface="Arial" charset="0"/>
            </a:endParaRPr>
          </a:p>
        </p:txBody>
      </p:sp>
      <p:sp>
        <p:nvSpPr>
          <p:cNvPr id="8" name="TextBox 7"/>
          <p:cNvSpPr txBox="1"/>
          <p:nvPr/>
        </p:nvSpPr>
        <p:spPr>
          <a:xfrm>
            <a:off x="671662" y="4886282"/>
            <a:ext cx="2854556" cy="830997"/>
          </a:xfrm>
          <a:prstGeom prst="rect">
            <a:avLst/>
          </a:prstGeom>
          <a:noFill/>
        </p:spPr>
        <p:txBody>
          <a:bodyPr wrap="square" rtlCol="0">
            <a:spAutoFit/>
          </a:bodyPr>
          <a:lstStyle/>
          <a:p>
            <a:pPr algn="ctr" fontAlgn="base">
              <a:spcBef>
                <a:spcPct val="0"/>
              </a:spcBef>
              <a:spcAft>
                <a:spcPct val="0"/>
              </a:spcAft>
            </a:pPr>
            <a:r>
              <a:rPr lang="en-US" sz="1600" dirty="0">
                <a:solidFill>
                  <a:schemeClr val="accent1"/>
                </a:solidFill>
                <a:latin typeface="+mj-lt"/>
                <a:cs typeface="Arial" charset="0"/>
              </a:rPr>
              <a:t>“People don’t get sued for something bad happening, they get sued for negligence.”</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20056" y="4800499"/>
            <a:ext cx="4400550" cy="1017159"/>
          </a:xfrm>
          <a:prstGeom prst="rect">
            <a:avLst/>
          </a:prstGeom>
          <a:ln w="19050">
            <a:solidFill>
              <a:srgbClr val="FFFF00"/>
            </a:solidFill>
          </a:ln>
        </p:spPr>
      </p:pic>
      <p:sp>
        <p:nvSpPr>
          <p:cNvPr id="2" name="Slide Number Placeholder 1">
            <a:extLst>
              <a:ext uri="{FF2B5EF4-FFF2-40B4-BE49-F238E27FC236}">
                <a16:creationId xmlns:a16="http://schemas.microsoft.com/office/drawing/2014/main" id="{6F1F937E-1A5F-45F1-95E3-68B2C912AC7A}"/>
              </a:ext>
            </a:extLst>
          </p:cNvPr>
          <p:cNvSpPr>
            <a:spLocks noGrp="1"/>
          </p:cNvSpPr>
          <p:nvPr>
            <p:ph type="sldNum" sz="quarter" idx="4"/>
          </p:nvPr>
        </p:nvSpPr>
        <p:spPr>
          <a:xfrm>
            <a:off x="7053374" y="647331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CD12D91-5F71-FE4F-A594-B9667DC21877}" type="slidenum">
              <a:rPr lang="en-US" smtClean="0"/>
              <a:pPr/>
              <a:t>42</a:t>
            </a:fld>
            <a:endParaRPr lang="en-US" dirty="0"/>
          </a:p>
        </p:txBody>
      </p:sp>
    </p:spTree>
    <p:extLst>
      <p:ext uri="{BB962C8B-B14F-4D97-AF65-F5344CB8AC3E}">
        <p14:creationId xmlns:p14="http://schemas.microsoft.com/office/powerpoint/2010/main" val="20715581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257CF7-9BC7-330D-26BF-19C02807ADC4}"/>
              </a:ext>
            </a:extLst>
          </p:cNvPr>
          <p:cNvSpPr>
            <a:spLocks noGrp="1"/>
          </p:cNvSpPr>
          <p:nvPr>
            <p:ph type="sldNum" sz="quarter" idx="4"/>
          </p:nvPr>
        </p:nvSpPr>
        <p:spPr/>
        <p:txBody>
          <a:bodyPr/>
          <a:lstStyle/>
          <a:p>
            <a:fld id="{ACD12D91-5F71-FE4F-A594-B9667DC21877}" type="slidenum">
              <a:rPr lang="en-US" smtClean="0"/>
              <a:pPr/>
              <a:t>43</a:t>
            </a:fld>
            <a:endParaRPr lang="en-US" dirty="0"/>
          </a:p>
        </p:txBody>
      </p:sp>
      <p:pic>
        <p:nvPicPr>
          <p:cNvPr id="5" name="Picture 4">
            <a:extLst>
              <a:ext uri="{FF2B5EF4-FFF2-40B4-BE49-F238E27FC236}">
                <a16:creationId xmlns:a16="http://schemas.microsoft.com/office/drawing/2014/main" id="{1449FDDE-82C1-F5E1-820A-2E2292D0D2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07868" y="233970"/>
            <a:ext cx="5128263" cy="5666087"/>
          </a:xfrm>
          <a:prstGeom prst="rect">
            <a:avLst/>
          </a:prstGeom>
        </p:spPr>
      </p:pic>
      <p:sp>
        <p:nvSpPr>
          <p:cNvPr id="6" name="TextBox 5">
            <a:extLst>
              <a:ext uri="{FF2B5EF4-FFF2-40B4-BE49-F238E27FC236}">
                <a16:creationId xmlns:a16="http://schemas.microsoft.com/office/drawing/2014/main" id="{FD26996E-7717-C7F6-C2A0-010AEDB79F26}"/>
              </a:ext>
            </a:extLst>
          </p:cNvPr>
          <p:cNvSpPr txBox="1"/>
          <p:nvPr/>
        </p:nvSpPr>
        <p:spPr>
          <a:xfrm>
            <a:off x="606668" y="1934306"/>
            <a:ext cx="7162800" cy="3693319"/>
          </a:xfrm>
          <a:prstGeom prst="rect">
            <a:avLst/>
          </a:prstGeom>
          <a:solidFill>
            <a:schemeClr val="accent1">
              <a:lumMod val="40000"/>
              <a:lumOff val="60000"/>
            </a:schemeClr>
          </a:solidFill>
        </p:spPr>
        <p:txBody>
          <a:bodyPr wrap="square" rtlCol="0">
            <a:spAutoFit/>
          </a:bodyPr>
          <a:lstStyle/>
          <a:p>
            <a:pPr algn="l" fontAlgn="base"/>
            <a:r>
              <a:rPr lang="en-US" b="1" i="0" dirty="0">
                <a:solidFill>
                  <a:srgbClr val="000000"/>
                </a:solidFill>
                <a:effectLst/>
                <a:latin typeface="+mj-lt"/>
              </a:rPr>
              <a:t>Before leaving, the man had told staff members of the East Stroudsburg hospital he was thinking about suicide, and hospital staff took some steps to determine if he was at risk of hurting himself and others. But a subsequent Pennsylvania Department of Health investigation found that an important and required step was missed.</a:t>
            </a:r>
          </a:p>
          <a:p>
            <a:pPr algn="l" fontAlgn="base"/>
            <a:endParaRPr lang="en-US" b="1" i="0" dirty="0">
              <a:solidFill>
                <a:srgbClr val="000000"/>
              </a:solidFill>
              <a:effectLst/>
              <a:latin typeface="+mj-lt"/>
            </a:endParaRPr>
          </a:p>
          <a:p>
            <a:pPr algn="l" fontAlgn="base"/>
            <a:r>
              <a:rPr lang="en-US" b="1" i="0" u="sng" dirty="0">
                <a:solidFill>
                  <a:srgbClr val="000000"/>
                </a:solidFill>
                <a:effectLst/>
                <a:highlight>
                  <a:srgbClr val="FFFF00"/>
                </a:highlight>
                <a:latin typeface="+mj-lt"/>
              </a:rPr>
              <a:t>The hospital didn’t complete a suicide risk assessment for this at-risk patient</a:t>
            </a:r>
            <a:r>
              <a:rPr lang="en-US" b="1" i="0" dirty="0">
                <a:solidFill>
                  <a:srgbClr val="000000"/>
                </a:solidFill>
                <a:effectLst/>
                <a:latin typeface="+mj-lt"/>
              </a:rPr>
              <a:t>, which according to state investigators violated the patient’s right to receive care in a safe setting under federal regulations and his rights to good quality care and high professional standards that are continually maintained and reviewed under state regulations.</a:t>
            </a:r>
          </a:p>
          <a:p>
            <a:pPr algn="l" fontAlgn="base"/>
            <a:endParaRPr lang="en-US" dirty="0">
              <a:solidFill>
                <a:srgbClr val="000000"/>
              </a:solidFill>
              <a:latin typeface="Source Serif Pro" panose="020B0604020202020204" pitchFamily="18" charset="0"/>
            </a:endParaRPr>
          </a:p>
          <a:p>
            <a:pPr algn="l" fontAlgn="base"/>
            <a:endParaRPr lang="en-US" b="0" i="0" dirty="0">
              <a:solidFill>
                <a:srgbClr val="000000"/>
              </a:solidFill>
              <a:effectLst/>
              <a:latin typeface="Source Serif Pro" panose="020B0604020202020204" pitchFamily="18" charset="0"/>
            </a:endParaRPr>
          </a:p>
        </p:txBody>
      </p:sp>
      <p:sp>
        <p:nvSpPr>
          <p:cNvPr id="7" name="TextBox 6">
            <a:extLst>
              <a:ext uri="{FF2B5EF4-FFF2-40B4-BE49-F238E27FC236}">
                <a16:creationId xmlns:a16="http://schemas.microsoft.com/office/drawing/2014/main" id="{F73DB5D2-D29C-DA15-C05E-B4A9F69F1EAD}"/>
              </a:ext>
            </a:extLst>
          </p:cNvPr>
          <p:cNvSpPr txBox="1"/>
          <p:nvPr/>
        </p:nvSpPr>
        <p:spPr>
          <a:xfrm>
            <a:off x="606668" y="1934306"/>
            <a:ext cx="7162800" cy="3693319"/>
          </a:xfrm>
          <a:prstGeom prst="rect">
            <a:avLst/>
          </a:prstGeom>
          <a:solidFill>
            <a:schemeClr val="accent1">
              <a:lumMod val="40000"/>
              <a:lumOff val="60000"/>
            </a:schemeClr>
          </a:solidFill>
        </p:spPr>
        <p:txBody>
          <a:bodyPr wrap="square" rtlCol="0">
            <a:spAutoFit/>
          </a:bodyPr>
          <a:lstStyle/>
          <a:p>
            <a:pPr algn="l" fontAlgn="base"/>
            <a:endParaRPr lang="en-US" b="1" dirty="0">
              <a:solidFill>
                <a:srgbClr val="000000"/>
              </a:solidFill>
              <a:latin typeface="+mj-lt"/>
            </a:endParaRPr>
          </a:p>
          <a:p>
            <a:pPr algn="l" fontAlgn="base"/>
            <a:r>
              <a:rPr lang="en-US" b="1" i="0" dirty="0">
                <a:solidFill>
                  <a:srgbClr val="000000"/>
                </a:solidFill>
                <a:effectLst/>
                <a:latin typeface="+mj-lt"/>
              </a:rPr>
              <a:t>A physician was informed of the patient’s suicidal ideation, but a suicide risk assessment wasn’t completed.</a:t>
            </a:r>
          </a:p>
          <a:p>
            <a:pPr algn="l" fontAlgn="base"/>
            <a:endParaRPr lang="en-US" b="1" i="0" dirty="0">
              <a:solidFill>
                <a:srgbClr val="000000"/>
              </a:solidFill>
              <a:effectLst/>
              <a:latin typeface="+mj-lt"/>
            </a:endParaRPr>
          </a:p>
          <a:p>
            <a:pPr algn="l" fontAlgn="base"/>
            <a:r>
              <a:rPr lang="en-US" b="1" i="0" dirty="0">
                <a:solidFill>
                  <a:srgbClr val="000000"/>
                </a:solidFill>
                <a:effectLst/>
                <a:latin typeface="+mj-lt"/>
              </a:rPr>
              <a:t>However, </a:t>
            </a:r>
            <a:r>
              <a:rPr lang="en-US" b="1" i="0" u="sng" dirty="0">
                <a:solidFill>
                  <a:srgbClr val="000000"/>
                </a:solidFill>
                <a:effectLst/>
                <a:highlight>
                  <a:srgbClr val="FFFF00"/>
                </a:highlight>
                <a:latin typeface="+mj-lt"/>
              </a:rPr>
              <a:t>a suicide risk assessment was required under LVH-Pocono’s “Suicide Assessment And Prevention — Patient Care Services” policy</a:t>
            </a:r>
            <a:r>
              <a:rPr lang="en-US" b="1" i="0" dirty="0">
                <a:solidFill>
                  <a:srgbClr val="000000"/>
                </a:solidFill>
                <a:effectLst/>
                <a:latin typeface="+mj-lt"/>
              </a:rPr>
              <a:t>. The policy states that </a:t>
            </a:r>
            <a:r>
              <a:rPr lang="en-US" b="1" i="0" u="sng" dirty="0">
                <a:solidFill>
                  <a:srgbClr val="000000"/>
                </a:solidFill>
                <a:effectLst/>
                <a:highlight>
                  <a:srgbClr val="FFFF00"/>
                </a:highlight>
                <a:latin typeface="+mj-lt"/>
              </a:rPr>
              <a:t>“all patients who are being evaluated or treated for behavioral health conditions as a reason for care will be screened for their risk of self-harm” using the Columbia Suicide Severity Rating Screen</a:t>
            </a:r>
            <a:r>
              <a:rPr lang="en-US" b="1" i="0" u="sng" dirty="0">
                <a:solidFill>
                  <a:srgbClr val="000000"/>
                </a:solidFill>
                <a:effectLst/>
                <a:latin typeface="+mj-lt"/>
              </a:rPr>
              <a:t>, </a:t>
            </a:r>
            <a:r>
              <a:rPr lang="en-US" b="1" i="0" dirty="0">
                <a:solidFill>
                  <a:srgbClr val="000000"/>
                </a:solidFill>
                <a:effectLst/>
                <a:latin typeface="+mj-lt"/>
              </a:rPr>
              <a:t>which will help determine the right course of precautions to take. If a patient expresses suicidal ideations during or after they are admitted, a suicide risk assessment also must be completed.</a:t>
            </a:r>
          </a:p>
          <a:p>
            <a:pPr algn="l" fontAlgn="base"/>
            <a:endParaRPr lang="en-US" b="1" i="0" dirty="0">
              <a:solidFill>
                <a:srgbClr val="000000"/>
              </a:solidFill>
              <a:effectLst/>
              <a:latin typeface="+mj-lt"/>
            </a:endParaRPr>
          </a:p>
        </p:txBody>
      </p:sp>
    </p:spTree>
    <p:extLst>
      <p:ext uri="{BB962C8B-B14F-4D97-AF65-F5344CB8AC3E}">
        <p14:creationId xmlns:p14="http://schemas.microsoft.com/office/powerpoint/2010/main" val="417924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CF8DDC6-EA86-4FCE-9760-5FBCDAD321AE}"/>
              </a:ext>
            </a:extLst>
          </p:cNvPr>
          <p:cNvSpPr txBox="1"/>
          <p:nvPr/>
        </p:nvSpPr>
        <p:spPr>
          <a:xfrm>
            <a:off x="3257593" y="2481799"/>
            <a:ext cx="5628115" cy="181588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Why National Agencies, Regulatory Bodies, States and Nations Have Clarified the Critical Need for a Common Method </a:t>
            </a:r>
          </a:p>
        </p:txBody>
      </p:sp>
      <p:pic>
        <p:nvPicPr>
          <p:cNvPr id="3" name="Picture 2" descr="The Best Blood Pressure Monitor | April 2022">
            <a:extLst>
              <a:ext uri="{FF2B5EF4-FFF2-40B4-BE49-F238E27FC236}">
                <a16:creationId xmlns:a16="http://schemas.microsoft.com/office/drawing/2014/main" id="{2B7DE308-8F35-7D95-03A8-FB4D3EEDB81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15332" y="4519788"/>
            <a:ext cx="4438650" cy="197273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13969FA5-3272-50BD-46B4-BEC8712F9A4A}"/>
              </a:ext>
            </a:extLst>
          </p:cNvPr>
          <p:cNvSpPr txBox="1">
            <a:spLocks noChangeArrowheads="1"/>
          </p:cNvSpPr>
          <p:nvPr/>
        </p:nvSpPr>
        <p:spPr>
          <a:xfrm>
            <a:off x="504827" y="4519788"/>
            <a:ext cx="3600245" cy="2388139"/>
          </a:xfrm>
          <a:prstGeom prst="rect">
            <a:avLst/>
          </a:prstGeom>
          <a:ln>
            <a:noFill/>
          </a:ln>
        </p:spPr>
        <p:txBody>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S PGothic"/>
                <a:cs typeface="MS PGothic"/>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S PGothic"/>
                <a:cs typeface="MS PGothic"/>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ea typeface="MS PGothic"/>
                <a:cs typeface="MS PGothic"/>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MS PGothic"/>
                <a:cs typeface="MS PGothic"/>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ea typeface="MS PGothic"/>
                <a:cs typeface="MS PGothic"/>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marR="0" lvl="0" indent="0" algn="l" defTabSz="457200" rtl="0" eaLnBrk="1" fontAlgn="base" latinLnBrk="0" hangingPunct="1">
              <a:lnSpc>
                <a:spcPct val="90000"/>
              </a:lnSpc>
              <a:spcBef>
                <a:spcPct val="20000"/>
              </a:spcBef>
              <a:spcAft>
                <a:spcPct val="0"/>
              </a:spcAft>
              <a:buClr>
                <a:srgbClr val="0563C1"/>
              </a:buClr>
              <a:buSzPct val="70000"/>
              <a:buFont typeface="Wingdings" pitchFamily="2" charset="2"/>
              <a:buNone/>
              <a:tabLst/>
              <a:defRPr/>
            </a:pPr>
            <a:r>
              <a:rPr kumimoji="0" lang="en-US" altLang="en-US" sz="1800" b="1"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 Research on suicide is plagued by many methodological problems… Definitions lack uniformity… reporting of suicide is inaccurate.”      </a:t>
            </a:r>
          </a:p>
          <a:p>
            <a:pPr marL="0" marR="0" lvl="0" indent="0" algn="l" defTabSz="457200" rtl="0" eaLnBrk="1" fontAlgn="base" latinLnBrk="0" hangingPunct="1">
              <a:lnSpc>
                <a:spcPct val="90000"/>
              </a:lnSpc>
              <a:spcBef>
                <a:spcPct val="20000"/>
              </a:spcBef>
              <a:spcAft>
                <a:spcPct val="0"/>
              </a:spcAft>
              <a:buClr>
                <a:srgbClr val="0563C1"/>
              </a:buClr>
              <a:buSzPct val="70000"/>
              <a:buFont typeface="Wingdings" pitchFamily="2" charset="2"/>
              <a:buNone/>
              <a:tabLst/>
              <a:defRPr/>
            </a:pPr>
            <a:r>
              <a:rPr kumimoji="0" lang="en-US" altLang="en-US" sz="1500" b="1"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Reducing Suicide </a:t>
            </a:r>
            <a:r>
              <a:rPr kumimoji="0" lang="en-US" altLang="en-US" sz="1500" b="1"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Institute of Medicine, 2002</a:t>
            </a:r>
          </a:p>
        </p:txBody>
      </p:sp>
      <p:sp>
        <p:nvSpPr>
          <p:cNvPr id="6" name="TextBox 5">
            <a:extLst>
              <a:ext uri="{FF2B5EF4-FFF2-40B4-BE49-F238E27FC236}">
                <a16:creationId xmlns:a16="http://schemas.microsoft.com/office/drawing/2014/main" id="{A03448F0-B9E9-CE5C-44E3-DC1CBEED6E24}"/>
              </a:ext>
            </a:extLst>
          </p:cNvPr>
          <p:cNvSpPr txBox="1"/>
          <p:nvPr/>
        </p:nvSpPr>
        <p:spPr>
          <a:xfrm>
            <a:off x="505837" y="653976"/>
            <a:ext cx="7947500"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lumMod val="75000"/>
                  </a:srgbClr>
                </a:solidFill>
                <a:effectLst/>
                <a:uLnTx/>
                <a:uFillTx/>
                <a:latin typeface="Arial" panose="020B0604020202020204" pitchFamily="34" charset="0"/>
                <a:ea typeface="+mn-ea"/>
                <a:cs typeface="Arial" panose="020B0604020202020204" pitchFamily="34" charset="0"/>
              </a:rPr>
              <a:t>National Research Agenda: </a:t>
            </a:r>
            <a:r>
              <a:rPr kumimoji="0" lang="en-US" sz="1800" b="0" i="0" u="none" strike="noStrike" kern="1200" cap="none" spc="0" normalizeH="0" baseline="0" noProof="0" dirty="0">
                <a:ln>
                  <a:noFill/>
                </a:ln>
                <a:solidFill>
                  <a:srgbClr val="FFC000">
                    <a:lumMod val="75000"/>
                  </a:srgbClr>
                </a:solidFill>
                <a:effectLst/>
                <a:uLnTx/>
                <a:uFillTx/>
                <a:latin typeface="Arial" panose="020B0604020202020204" pitchFamily="34" charset="0"/>
                <a:ea typeface="+mn-ea"/>
                <a:cs typeface="Arial" panose="020B0604020202020204" pitchFamily="34" charset="0"/>
              </a:rPr>
              <a:t>Common Goal, Method and Data Elements: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Inconsistency in definitions and lack of uniformity in method of detection is one of the major impediments to prevention (US National Suicide Prevention Strategy 2012, National Academy of Medicine 2002). </a:t>
            </a:r>
          </a:p>
        </p:txBody>
      </p:sp>
      <p:sp>
        <p:nvSpPr>
          <p:cNvPr id="8" name="TextBox 7">
            <a:extLst>
              <a:ext uri="{FF2B5EF4-FFF2-40B4-BE49-F238E27FC236}">
                <a16:creationId xmlns:a16="http://schemas.microsoft.com/office/drawing/2014/main" id="{5DB59F57-465C-397C-D089-1C0A0946D6FE}"/>
              </a:ext>
            </a:extLst>
          </p:cNvPr>
          <p:cNvSpPr txBox="1"/>
          <p:nvPr/>
        </p:nvSpPr>
        <p:spPr>
          <a:xfrm>
            <a:off x="105992" y="1824449"/>
            <a:ext cx="7860962" cy="646331"/>
          </a:xfrm>
          <a:prstGeom prst="rect">
            <a:avLst/>
          </a:prstGeom>
          <a:noFill/>
        </p:spPr>
        <p:txBody>
          <a:bodyPr wrap="square">
            <a:spAutoFit/>
          </a:bodyPr>
          <a:lstStyle/>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Progress depends on large </a:t>
            </a:r>
            <a:r>
              <a:rPr kumimoji="0" lang="en-US" sz="1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research program collaborations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(e.g., NNDC, NIMH biomedical research toolkit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PhenX</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2009).</a:t>
            </a:r>
          </a:p>
        </p:txBody>
      </p:sp>
      <p:pic>
        <p:nvPicPr>
          <p:cNvPr id="4" name="Picture 2" descr="National Institute of Neurological Disorders and Stroke">
            <a:extLst>
              <a:ext uri="{FF2B5EF4-FFF2-40B4-BE49-F238E27FC236}">
                <a16:creationId xmlns:a16="http://schemas.microsoft.com/office/drawing/2014/main" id="{ED0EDD4F-0A5F-EFC0-1B7C-BA6081FABD4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256" y="3491572"/>
            <a:ext cx="1887600" cy="5194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9C4E7D2-349F-885E-26C4-83488974DE7B}"/>
              </a:ext>
            </a:extLst>
          </p:cNvPr>
          <p:cNvSpPr txBox="1"/>
          <p:nvPr/>
        </p:nvSpPr>
        <p:spPr>
          <a:xfrm>
            <a:off x="688835" y="2623991"/>
            <a:ext cx="2695484"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Standard Embedded within NIH Common Data Element Repositories, e.g.</a:t>
            </a:r>
          </a:p>
        </p:txBody>
      </p:sp>
    </p:spTree>
    <p:extLst>
      <p:ext uri="{BB962C8B-B14F-4D97-AF65-F5344CB8AC3E}">
        <p14:creationId xmlns:p14="http://schemas.microsoft.com/office/powerpoint/2010/main" val="19785140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81255" y="2242825"/>
            <a:ext cx="2161614" cy="2545901"/>
          </a:xfrm>
          <a:prstGeom prst="rect">
            <a:avLst/>
          </a:prstGeom>
          <a:noFill/>
          <a:ln w="3175">
            <a:solidFill>
              <a:srgbClr val="7030A0"/>
            </a:solidFill>
            <a:miter lim="800000"/>
            <a:headEnd/>
            <a:tailEnd/>
          </a:ln>
        </p:spPr>
      </p:pic>
      <p:pic>
        <p:nvPicPr>
          <p:cNvPr id="10" name="Picture 1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9777" y="2228406"/>
            <a:ext cx="2077241" cy="2560320"/>
          </a:xfrm>
          <a:prstGeom prst="rect">
            <a:avLst/>
          </a:prstGeom>
          <a:noFill/>
          <a:ln w="9525">
            <a:noFill/>
            <a:miter lim="800000"/>
            <a:headEnd/>
            <a:tailEnd/>
          </a:ln>
        </p:spPr>
      </p:pic>
      <p:sp>
        <p:nvSpPr>
          <p:cNvPr id="11" name="TextBox 10"/>
          <p:cNvSpPr txBox="1"/>
          <p:nvPr/>
        </p:nvSpPr>
        <p:spPr>
          <a:xfrm>
            <a:off x="647788" y="1727882"/>
            <a:ext cx="7853543" cy="307777"/>
          </a:xfrm>
          <a:prstGeom prst="rect">
            <a:avLst/>
          </a:prstGeom>
          <a:solidFill>
            <a:schemeClr val="tx2"/>
          </a:solidFill>
          <a:ln>
            <a:solidFill>
              <a:schemeClr val="accent1"/>
            </a:solidFill>
          </a:ln>
        </p:spPr>
        <p:txBody>
          <a:bodyPr wrap="square" rtlCol="0">
            <a:spAutoFit/>
          </a:bodyPr>
          <a:lstStyle/>
          <a:p>
            <a:pPr algn="ctr"/>
            <a:r>
              <a:rPr lang="en-US" sz="1400" b="1" dirty="0">
                <a:solidFill>
                  <a:schemeClr val="bg1"/>
                </a:solidFill>
              </a:rPr>
              <a:t>“The C-SSRS is changing the paradigm in suicide risk assessment in the US and worldwide” – Alex Crosby</a:t>
            </a:r>
          </a:p>
        </p:txBody>
      </p:sp>
      <p:sp>
        <p:nvSpPr>
          <p:cNvPr id="12" name="Rectangle 11"/>
          <p:cNvSpPr/>
          <p:nvPr/>
        </p:nvSpPr>
        <p:spPr>
          <a:xfrm>
            <a:off x="7104052" y="2388069"/>
            <a:ext cx="1810226" cy="2400657"/>
          </a:xfrm>
          <a:prstGeom prst="rect">
            <a:avLst/>
          </a:prstGeom>
        </p:spPr>
        <p:txBody>
          <a:bodyPr wrap="square">
            <a:spAutoFit/>
          </a:bodyPr>
          <a:lstStyle/>
          <a:p>
            <a:pPr eaLnBrk="1" hangingPunct="1">
              <a:defRPr/>
            </a:pPr>
            <a:r>
              <a:rPr lang="en-US" sz="1500" b="1" dirty="0">
                <a:latin typeface="+mj-lt"/>
              </a:rPr>
              <a:t>Also from CDC:</a:t>
            </a:r>
            <a:r>
              <a:rPr lang="en-US" sz="1350" b="1" dirty="0">
                <a:latin typeface="+mj-lt"/>
              </a:rPr>
              <a:t> </a:t>
            </a:r>
            <a:r>
              <a:rPr lang="en-US" sz="1350" dirty="0">
                <a:latin typeface="+mj-lt"/>
              </a:rPr>
              <a:t>“Unacceptable Terms”</a:t>
            </a:r>
          </a:p>
          <a:p>
            <a:pPr eaLnBrk="1" hangingPunct="1">
              <a:buFont typeface="Arial" pitchFamily="34" charset="0"/>
              <a:buChar char="•"/>
              <a:defRPr/>
            </a:pPr>
            <a:r>
              <a:rPr lang="en-US" sz="1350" i="1" dirty="0">
                <a:solidFill>
                  <a:srgbClr val="0070C0"/>
                </a:solidFill>
                <a:ea typeface="ＭＳ Ｐゴシック" charset="-128"/>
                <a:cs typeface="ＭＳ Ｐゴシック" charset="-128"/>
              </a:rPr>
              <a:t>Completed suicide</a:t>
            </a:r>
          </a:p>
          <a:p>
            <a:pPr eaLnBrk="1" hangingPunct="1">
              <a:buFont typeface="Arial" pitchFamily="34" charset="0"/>
              <a:buChar char="•"/>
              <a:defRPr/>
            </a:pPr>
            <a:r>
              <a:rPr lang="en-US" sz="1350" dirty="0">
                <a:ea typeface="ＭＳ Ｐゴシック" charset="-128"/>
                <a:cs typeface="ＭＳ Ｐゴシック" charset="-128"/>
              </a:rPr>
              <a:t>Failed attempt</a:t>
            </a:r>
          </a:p>
          <a:p>
            <a:pPr eaLnBrk="1" hangingPunct="1">
              <a:buFont typeface="Arial" pitchFamily="34" charset="0"/>
              <a:buChar char="•"/>
              <a:defRPr/>
            </a:pPr>
            <a:r>
              <a:rPr lang="en-US" sz="1350" dirty="0" err="1">
                <a:ea typeface="ＭＳ Ｐゴシック" charset="-128"/>
                <a:cs typeface="ＭＳ Ｐゴシック" charset="-128"/>
              </a:rPr>
              <a:t>Parasuicide</a:t>
            </a:r>
            <a:endParaRPr lang="en-US" sz="1350" dirty="0">
              <a:ea typeface="ＭＳ Ｐゴシック" charset="-128"/>
              <a:cs typeface="ＭＳ Ｐゴシック" charset="-128"/>
            </a:endParaRPr>
          </a:p>
          <a:p>
            <a:pPr eaLnBrk="1" hangingPunct="1">
              <a:buFont typeface="Arial" pitchFamily="34" charset="0"/>
              <a:buChar char="•"/>
              <a:defRPr/>
            </a:pPr>
            <a:r>
              <a:rPr lang="en-US" sz="1350" i="1" dirty="0">
                <a:solidFill>
                  <a:srgbClr val="0070C0"/>
                </a:solidFill>
                <a:ea typeface="ＭＳ Ｐゴシック" charset="-128"/>
                <a:cs typeface="ＭＳ Ｐゴシック" charset="-128"/>
              </a:rPr>
              <a:t>Successful suicide</a:t>
            </a:r>
          </a:p>
          <a:p>
            <a:pPr eaLnBrk="1" hangingPunct="1">
              <a:buFont typeface="Arial" pitchFamily="34" charset="0"/>
              <a:buChar char="•"/>
              <a:defRPr/>
            </a:pPr>
            <a:r>
              <a:rPr lang="en-US" sz="1350" dirty="0" err="1">
                <a:ea typeface="ＭＳ Ｐゴシック" charset="-128"/>
                <a:cs typeface="ＭＳ Ｐゴシック" charset="-128"/>
              </a:rPr>
              <a:t>Suicidality</a:t>
            </a:r>
            <a:endParaRPr lang="en-US" sz="1350" dirty="0">
              <a:ea typeface="ＭＳ Ｐゴシック" charset="-128"/>
              <a:cs typeface="ＭＳ Ｐゴシック" charset="-128"/>
            </a:endParaRPr>
          </a:p>
          <a:p>
            <a:pPr eaLnBrk="1" hangingPunct="1">
              <a:buFont typeface="Arial" pitchFamily="34" charset="0"/>
              <a:buChar char="•"/>
              <a:defRPr/>
            </a:pPr>
            <a:r>
              <a:rPr lang="en-US" sz="1350" dirty="0">
                <a:ea typeface="ＭＳ Ｐゴシック" charset="-128"/>
                <a:cs typeface="ＭＳ Ｐゴシック" charset="-128"/>
              </a:rPr>
              <a:t>Nonfatal suicide</a:t>
            </a:r>
          </a:p>
          <a:p>
            <a:pPr eaLnBrk="1" hangingPunct="1">
              <a:buFont typeface="Arial" pitchFamily="34" charset="0"/>
              <a:buChar char="•"/>
              <a:defRPr/>
            </a:pPr>
            <a:r>
              <a:rPr lang="en-US" sz="1350" dirty="0">
                <a:ea typeface="ＭＳ Ｐゴシック" charset="-128"/>
                <a:cs typeface="ＭＳ Ｐゴシック" charset="-128"/>
              </a:rPr>
              <a:t>Suicide gesture</a:t>
            </a:r>
          </a:p>
          <a:p>
            <a:pPr eaLnBrk="1" hangingPunct="1">
              <a:buFont typeface="Arial" pitchFamily="34" charset="0"/>
              <a:buChar char="•"/>
              <a:defRPr/>
            </a:pPr>
            <a:r>
              <a:rPr lang="en-US" sz="1350" dirty="0">
                <a:ea typeface="ＭＳ Ｐゴシック" charset="-128"/>
                <a:cs typeface="ＭＳ Ｐゴシック" charset="-128"/>
              </a:rPr>
              <a:t>Manipulative act</a:t>
            </a:r>
          </a:p>
          <a:p>
            <a:pPr eaLnBrk="1" hangingPunct="1">
              <a:buFont typeface="Arial" pitchFamily="34" charset="0"/>
              <a:buChar char="•"/>
              <a:defRPr/>
            </a:pPr>
            <a:r>
              <a:rPr lang="en-US" sz="1350" dirty="0">
                <a:ea typeface="ＭＳ Ｐゴシック" charset="-128"/>
                <a:cs typeface="ＭＳ Ｐゴシック" charset="-128"/>
              </a:rPr>
              <a:t>Suicide threat</a:t>
            </a:r>
          </a:p>
        </p:txBody>
      </p:sp>
      <p:sp>
        <p:nvSpPr>
          <p:cNvPr id="14" name="Rectangle 3"/>
          <p:cNvSpPr txBox="1">
            <a:spLocks noChangeArrowheads="1"/>
          </p:cNvSpPr>
          <p:nvPr/>
        </p:nvSpPr>
        <p:spPr>
          <a:xfrm>
            <a:off x="173545" y="2400587"/>
            <a:ext cx="2360593" cy="2388139"/>
          </a:xfrm>
          <a:prstGeom prst="rect">
            <a:avLst/>
          </a:prstGeom>
          <a:ln>
            <a:noFill/>
          </a:ln>
        </p:spPr>
        <p:txBody>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S PGothic"/>
                <a:cs typeface="MS PGothic"/>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S PGothic"/>
                <a:cs typeface="MS PGothic"/>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ea typeface="MS PGothic"/>
                <a:cs typeface="MS PGothic"/>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MS PGothic"/>
                <a:cs typeface="MS PGothic"/>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ea typeface="MS PGothic"/>
                <a:cs typeface="MS PGothic"/>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eaLnBrk="1" hangingPunct="1">
              <a:lnSpc>
                <a:spcPct val="90000"/>
              </a:lnSpc>
              <a:buNone/>
            </a:pPr>
            <a:r>
              <a:rPr lang="en-US" altLang="en-US" sz="1800" b="1" kern="0" dirty="0">
                <a:effectLst/>
                <a:ea typeface="ＭＳ Ｐゴシック" panose="020B0600070205080204" pitchFamily="34" charset="-128"/>
              </a:rPr>
              <a:t>“ Research on suicide is plagued by many methodological problems… Definitions lack uniformity… reporting of suicide is inaccurate…”              </a:t>
            </a:r>
            <a:r>
              <a:rPr lang="en-US" altLang="en-US" sz="1500" b="1" i="1" kern="0" dirty="0">
                <a:effectLst/>
                <a:ea typeface="ＭＳ Ｐゴシック" panose="020B0600070205080204" pitchFamily="34" charset="-128"/>
              </a:rPr>
              <a:t>Reducing Suicide </a:t>
            </a:r>
            <a:r>
              <a:rPr lang="en-US" altLang="en-US" sz="1500" b="1" kern="0" dirty="0">
                <a:effectLst/>
                <a:ea typeface="ＭＳ Ｐゴシック" panose="020B0600070205080204" pitchFamily="34" charset="-128"/>
              </a:rPr>
              <a:t>Institute of Medicine, 2002</a:t>
            </a:r>
          </a:p>
        </p:txBody>
      </p:sp>
      <p:sp>
        <p:nvSpPr>
          <p:cNvPr id="18" name="Rectangle 2">
            <a:extLst>
              <a:ext uri="{FF2B5EF4-FFF2-40B4-BE49-F238E27FC236}">
                <a16:creationId xmlns:a16="http://schemas.microsoft.com/office/drawing/2014/main" id="{FC1CD256-7CE8-487E-A7E2-5749C54AD595}"/>
              </a:ext>
            </a:extLst>
          </p:cNvPr>
          <p:cNvSpPr txBox="1">
            <a:spLocks noChangeArrowheads="1"/>
          </p:cNvSpPr>
          <p:nvPr/>
        </p:nvSpPr>
        <p:spPr>
          <a:xfrm>
            <a:off x="59800" y="473075"/>
            <a:ext cx="7591063" cy="1431925"/>
          </a:xfrm>
          <a:prstGeom prst="rect">
            <a:avLst/>
          </a:prstGeom>
        </p:spPr>
        <p:txBody>
          <a:bodyPr/>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S PGothic"/>
                <a:cs typeface="MS PGothic"/>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n-US" altLang="en-US" sz="2400" i="1" kern="0" dirty="0">
                <a:solidFill>
                  <a:schemeClr val="accent1">
                    <a:lumMod val="50000"/>
                  </a:schemeClr>
                </a:solidFill>
                <a:effectLst/>
                <a:ea typeface="ＭＳ Ｐゴシック" panose="020B0600070205080204" pitchFamily="34" charset="-128"/>
              </a:rPr>
              <a:t>The Importance of a National &amp; Global Common Language</a:t>
            </a:r>
          </a:p>
          <a:p>
            <a:pPr algn="ctr" eaLnBrk="1" hangingPunct="1">
              <a:defRPr/>
            </a:pPr>
            <a:r>
              <a:rPr lang="en-US" sz="2400" dirty="0">
                <a:solidFill>
                  <a:schemeClr val="accent1">
                    <a:lumMod val="50000"/>
                  </a:schemeClr>
                </a:solidFill>
                <a:effectLst/>
              </a:rPr>
              <a:t>Increases Knowledge and Improve Standard of Care</a:t>
            </a:r>
            <a:endParaRPr lang="en-US" altLang="en-US" sz="2400" i="1" kern="0" dirty="0">
              <a:solidFill>
                <a:schemeClr val="accent1">
                  <a:lumMod val="50000"/>
                </a:schemeClr>
              </a:solidFill>
              <a:effectLst/>
              <a:ea typeface="ＭＳ Ｐゴシック" panose="020B0600070205080204" pitchFamily="34" charset="-128"/>
            </a:endParaRPr>
          </a:p>
          <a:p>
            <a:pPr algn="ctr" eaLnBrk="1" hangingPunct="1">
              <a:defRPr/>
            </a:pPr>
            <a:r>
              <a:rPr lang="en-US" altLang="en-US" sz="2400" kern="0" dirty="0">
                <a:solidFill>
                  <a:schemeClr val="accent2">
                    <a:lumMod val="40000"/>
                    <a:lumOff val="60000"/>
                  </a:schemeClr>
                </a:solidFill>
                <a:effectLst/>
                <a:ea typeface="ＭＳ Ｐゴシック" panose="020B0600070205080204" pitchFamily="34" charset="-128"/>
              </a:rPr>
              <a:t>Adopted by CDC: “The Need for Consistent Definitions”</a:t>
            </a:r>
          </a:p>
        </p:txBody>
      </p:sp>
      <p:pic>
        <p:nvPicPr>
          <p:cNvPr id="19" name="Picture 8">
            <a:extLst>
              <a:ext uri="{FF2B5EF4-FFF2-40B4-BE49-F238E27FC236}">
                <a16:creationId xmlns:a16="http://schemas.microsoft.com/office/drawing/2014/main" id="{29398CF5-33CC-41AB-BAFB-A546F930F13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3353" y="5021017"/>
            <a:ext cx="6663403" cy="514254"/>
          </a:xfrm>
          <a:prstGeom prst="rect">
            <a:avLst/>
          </a:prstGeom>
          <a:noFill/>
          <a:ln w="9525">
            <a:noFill/>
            <a:miter lim="800000"/>
            <a:headEnd/>
            <a:tailEnd/>
          </a:ln>
        </p:spPr>
      </p:pic>
      <p:pic>
        <p:nvPicPr>
          <p:cNvPr id="20" name="Picture 9">
            <a:extLst>
              <a:ext uri="{FF2B5EF4-FFF2-40B4-BE49-F238E27FC236}">
                <a16:creationId xmlns:a16="http://schemas.microsoft.com/office/drawing/2014/main" id="{624DCE91-1985-4517-90BB-36DF71CAD600}"/>
              </a:ext>
            </a:extLst>
          </p:cNvPr>
          <p:cNvPicPr>
            <a:picLocks noChangeAspect="1"/>
          </p:cNvPicPr>
          <p:nvPr/>
        </p:nvPicPr>
        <p:blipFill>
          <a:blip r:embed="rId5" cstate="email">
            <a:extLst>
              <a:ext uri="{28A0092B-C50C-407E-A947-70E740481C1C}">
                <a14:useLocalDpi xmlns:a14="http://schemas.microsoft.com/office/drawing/2010/main"/>
              </a:ext>
            </a:extLst>
          </a:blip>
          <a:srcRect r="-182"/>
          <a:stretch>
            <a:fillRect/>
          </a:stretch>
        </p:blipFill>
        <p:spPr bwMode="auto">
          <a:xfrm>
            <a:off x="592241" y="5613153"/>
            <a:ext cx="6690469" cy="280971"/>
          </a:xfrm>
          <a:prstGeom prst="rect">
            <a:avLst/>
          </a:prstGeom>
          <a:noFill/>
          <a:ln w="9525">
            <a:noFill/>
            <a:miter lim="800000"/>
            <a:headEnd/>
            <a:tailEnd/>
          </a:ln>
        </p:spPr>
      </p:pic>
      <p:cxnSp>
        <p:nvCxnSpPr>
          <p:cNvPr id="21" name="Straight Connector 20">
            <a:extLst>
              <a:ext uri="{FF2B5EF4-FFF2-40B4-BE49-F238E27FC236}">
                <a16:creationId xmlns:a16="http://schemas.microsoft.com/office/drawing/2014/main" id="{6F71B0F5-DBD2-4A5F-8892-E7604ADB7221}"/>
              </a:ext>
            </a:extLst>
          </p:cNvPr>
          <p:cNvCxnSpPr>
            <a:cxnSpLocks/>
          </p:cNvCxnSpPr>
          <p:nvPr/>
        </p:nvCxnSpPr>
        <p:spPr bwMode="auto">
          <a:xfrm flipV="1">
            <a:off x="603353" y="4788726"/>
            <a:ext cx="4061948" cy="23229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81786179-B8F0-485D-BD6E-20E1D0AC9E16}"/>
              </a:ext>
            </a:extLst>
          </p:cNvPr>
          <p:cNvCxnSpPr>
            <a:cxnSpLocks/>
          </p:cNvCxnSpPr>
          <p:nvPr/>
        </p:nvCxnSpPr>
        <p:spPr bwMode="auto">
          <a:xfrm flipH="1" flipV="1">
            <a:off x="6842869" y="4788726"/>
            <a:ext cx="410173" cy="2129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3" name="Rectangle 22">
            <a:extLst>
              <a:ext uri="{FF2B5EF4-FFF2-40B4-BE49-F238E27FC236}">
                <a16:creationId xmlns:a16="http://schemas.microsoft.com/office/drawing/2014/main" id="{C7F53E42-607D-4D47-9367-8BE390740D1A}"/>
              </a:ext>
            </a:extLst>
          </p:cNvPr>
          <p:cNvSpPr/>
          <p:nvPr/>
        </p:nvSpPr>
        <p:spPr>
          <a:xfrm>
            <a:off x="603353" y="5021016"/>
            <a:ext cx="6663403" cy="873108"/>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DDAE4E90-2027-4617-9196-5A4487E4ED8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22770" y="1265990"/>
            <a:ext cx="899228" cy="173266"/>
          </a:xfrm>
          <a:prstGeom prst="rect">
            <a:avLst/>
          </a:prstGeom>
        </p:spPr>
      </p:pic>
      <p:pic>
        <p:nvPicPr>
          <p:cNvPr id="29" name="Picture 28">
            <a:extLst>
              <a:ext uri="{FF2B5EF4-FFF2-40B4-BE49-F238E27FC236}">
                <a16:creationId xmlns:a16="http://schemas.microsoft.com/office/drawing/2014/main" id="{8C6D0A69-4490-4422-AFA0-0E9E259CC83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49628" y="93495"/>
            <a:ext cx="899228" cy="641062"/>
          </a:xfrm>
          <a:prstGeom prst="rect">
            <a:avLst/>
          </a:prstGeom>
        </p:spPr>
      </p:pic>
      <p:pic>
        <p:nvPicPr>
          <p:cNvPr id="30" name="Picture 29">
            <a:extLst>
              <a:ext uri="{FF2B5EF4-FFF2-40B4-BE49-F238E27FC236}">
                <a16:creationId xmlns:a16="http://schemas.microsoft.com/office/drawing/2014/main" id="{D065DDD3-6672-44FF-9848-2B071F5E992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352505" y="103242"/>
            <a:ext cx="791996" cy="381981"/>
          </a:xfrm>
          <a:prstGeom prst="rect">
            <a:avLst/>
          </a:prstGeom>
        </p:spPr>
      </p:pic>
      <p:pic>
        <p:nvPicPr>
          <p:cNvPr id="31" name="Picture 30">
            <a:extLst>
              <a:ext uri="{FF2B5EF4-FFF2-40B4-BE49-F238E27FC236}">
                <a16:creationId xmlns:a16="http://schemas.microsoft.com/office/drawing/2014/main" id="{DDDCCA2A-4379-4990-9A5A-61AFD293C10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184915" y="777909"/>
            <a:ext cx="828653" cy="411997"/>
          </a:xfrm>
          <a:prstGeom prst="rect">
            <a:avLst/>
          </a:prstGeom>
          <a:ln>
            <a:solidFill>
              <a:schemeClr val="bg2">
                <a:lumMod val="50000"/>
              </a:schemeClr>
            </a:solidFill>
          </a:ln>
        </p:spPr>
      </p:pic>
      <p:sp>
        <p:nvSpPr>
          <p:cNvPr id="2" name="TextBox 1">
            <a:extLst>
              <a:ext uri="{FF2B5EF4-FFF2-40B4-BE49-F238E27FC236}">
                <a16:creationId xmlns:a16="http://schemas.microsoft.com/office/drawing/2014/main" id="{3F8644EE-F427-47C5-BD01-D6DA2C5AA964}"/>
              </a:ext>
            </a:extLst>
          </p:cNvPr>
          <p:cNvSpPr txBox="1"/>
          <p:nvPr/>
        </p:nvSpPr>
        <p:spPr>
          <a:xfrm>
            <a:off x="2149142" y="6349219"/>
            <a:ext cx="4845716" cy="369332"/>
          </a:xfrm>
          <a:prstGeom prst="rect">
            <a:avLst/>
          </a:prstGeom>
          <a:noFill/>
        </p:spPr>
        <p:txBody>
          <a:bodyPr wrap="square" rtlCol="0">
            <a:spAutoFit/>
          </a:bodyPr>
          <a:lstStyle/>
          <a:p>
            <a:r>
              <a:rPr lang="en-US" dirty="0"/>
              <a:t>“Playing from the same sheet of music”</a:t>
            </a:r>
          </a:p>
        </p:txBody>
      </p:sp>
      <p:grpSp>
        <p:nvGrpSpPr>
          <p:cNvPr id="24" name="Group 23">
            <a:extLst>
              <a:ext uri="{FF2B5EF4-FFF2-40B4-BE49-F238E27FC236}">
                <a16:creationId xmlns:a16="http://schemas.microsoft.com/office/drawing/2014/main" id="{450197C0-1B95-4259-85A8-3D1F5C2A901C}"/>
              </a:ext>
            </a:extLst>
          </p:cNvPr>
          <p:cNvGrpSpPr/>
          <p:nvPr/>
        </p:nvGrpSpPr>
        <p:grpSpPr>
          <a:xfrm>
            <a:off x="238508" y="2185390"/>
            <a:ext cx="6549806" cy="1918116"/>
            <a:chOff x="1152913" y="2889968"/>
            <a:chExt cx="6549806" cy="1918116"/>
          </a:xfrm>
        </p:grpSpPr>
        <p:pic>
          <p:nvPicPr>
            <p:cNvPr id="25" name="Picture 2">
              <a:extLst>
                <a:ext uri="{FF2B5EF4-FFF2-40B4-BE49-F238E27FC236}">
                  <a16:creationId xmlns:a16="http://schemas.microsoft.com/office/drawing/2014/main" id="{81A28B8A-0925-4934-BF43-6BB79BA6D2D0}"/>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a:off x="1152913" y="3242936"/>
              <a:ext cx="6549806" cy="15651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F127B9B4-282B-4627-A688-6C9A1B9AA8A1}"/>
                </a:ext>
              </a:extLst>
            </p:cNvPr>
            <p:cNvSpPr txBox="1"/>
            <p:nvPr/>
          </p:nvSpPr>
          <p:spPr>
            <a:xfrm>
              <a:off x="1152913" y="2889968"/>
              <a:ext cx="6549805" cy="369332"/>
            </a:xfrm>
            <a:prstGeom prst="rect">
              <a:avLst/>
            </a:prstGeom>
            <a:solidFill>
              <a:schemeClr val="accent1">
                <a:lumMod val="75000"/>
              </a:schemeClr>
            </a:solidFill>
            <a:ln>
              <a:noFill/>
            </a:ln>
          </p:spPr>
          <p:txBody>
            <a:bodyPr wrap="square" rtlCol="0">
              <a:spAutoFit/>
            </a:bodyPr>
            <a:lstStyle/>
            <a:p>
              <a:pPr algn="ctr"/>
              <a:r>
                <a:rPr lang="en-US" b="1" dirty="0">
                  <a:solidFill>
                    <a:schemeClr val="bg1"/>
                  </a:solidFill>
                </a:rPr>
                <a:t>From the HHS National Strategy for Suicide Prevention full report:</a:t>
              </a:r>
            </a:p>
          </p:txBody>
        </p:sp>
      </p:grpSp>
      <p:grpSp>
        <p:nvGrpSpPr>
          <p:cNvPr id="27" name="Group 26">
            <a:extLst>
              <a:ext uri="{FF2B5EF4-FFF2-40B4-BE49-F238E27FC236}">
                <a16:creationId xmlns:a16="http://schemas.microsoft.com/office/drawing/2014/main" id="{E605E3B3-B65B-4829-8FE2-42124384A908}"/>
              </a:ext>
            </a:extLst>
          </p:cNvPr>
          <p:cNvGrpSpPr/>
          <p:nvPr/>
        </p:nvGrpSpPr>
        <p:grpSpPr>
          <a:xfrm>
            <a:off x="74797" y="4241749"/>
            <a:ext cx="8781375" cy="1615474"/>
            <a:chOff x="74797" y="4241749"/>
            <a:chExt cx="8781375" cy="1615474"/>
          </a:xfrm>
        </p:grpSpPr>
        <p:pic>
          <p:nvPicPr>
            <p:cNvPr id="32" name="Picture 2" descr="C:\Users\child\Desktop\suicide attempt.JPG">
              <a:extLst>
                <a:ext uri="{FF2B5EF4-FFF2-40B4-BE49-F238E27FC236}">
                  <a16:creationId xmlns:a16="http://schemas.microsoft.com/office/drawing/2014/main" id="{97B725C8-490F-4599-997B-8A5770323964}"/>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4797" y="4589971"/>
              <a:ext cx="8777837" cy="1267252"/>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5BE3B1E4-6349-43C7-A96C-DE9676A1B036}"/>
                </a:ext>
              </a:extLst>
            </p:cNvPr>
            <p:cNvSpPr txBox="1"/>
            <p:nvPr/>
          </p:nvSpPr>
          <p:spPr>
            <a:xfrm>
              <a:off x="78335" y="4241749"/>
              <a:ext cx="8777837" cy="369332"/>
            </a:xfrm>
            <a:prstGeom prst="rect">
              <a:avLst/>
            </a:prstGeom>
            <a:solidFill>
              <a:srgbClr val="C00000"/>
            </a:solidFill>
            <a:ln>
              <a:solidFill>
                <a:srgbClr val="FF0000"/>
              </a:solidFill>
            </a:ln>
          </p:spPr>
          <p:txBody>
            <a:bodyPr wrap="square" rtlCol="0">
              <a:spAutoFit/>
            </a:bodyPr>
            <a:lstStyle/>
            <a:p>
              <a:pPr algn="ctr"/>
              <a:r>
                <a:rPr lang="en-US" b="1" dirty="0">
                  <a:solidFill>
                    <a:schemeClr val="bg1"/>
                  </a:solidFill>
                </a:rPr>
                <a:t>From the ICE Health Service Corps Suicide Prevention and Intervention policy document:</a:t>
              </a:r>
            </a:p>
          </p:txBody>
        </p:sp>
      </p:grpSp>
      <p:grpSp>
        <p:nvGrpSpPr>
          <p:cNvPr id="3" name="Group 2">
            <a:extLst>
              <a:ext uri="{FF2B5EF4-FFF2-40B4-BE49-F238E27FC236}">
                <a16:creationId xmlns:a16="http://schemas.microsoft.com/office/drawing/2014/main" id="{F4736096-9E95-8986-1A29-F21597D748C0}"/>
              </a:ext>
            </a:extLst>
          </p:cNvPr>
          <p:cNvGrpSpPr/>
          <p:nvPr/>
        </p:nvGrpSpPr>
        <p:grpSpPr>
          <a:xfrm>
            <a:off x="6995595" y="2204539"/>
            <a:ext cx="2027140" cy="4023425"/>
            <a:chOff x="6995595" y="2204539"/>
            <a:chExt cx="2027140" cy="4023425"/>
          </a:xfrm>
        </p:grpSpPr>
        <p:sp>
          <p:nvSpPr>
            <p:cNvPr id="4" name="TextBox 3">
              <a:extLst>
                <a:ext uri="{FF2B5EF4-FFF2-40B4-BE49-F238E27FC236}">
                  <a16:creationId xmlns:a16="http://schemas.microsoft.com/office/drawing/2014/main" id="{F2E1AEDA-FCBD-4EB0-809D-863318199C01}"/>
                </a:ext>
              </a:extLst>
            </p:cNvPr>
            <p:cNvSpPr txBox="1"/>
            <p:nvPr/>
          </p:nvSpPr>
          <p:spPr>
            <a:xfrm>
              <a:off x="6995595" y="2204539"/>
              <a:ext cx="2027140" cy="1754326"/>
            </a:xfrm>
            <a:prstGeom prst="rect">
              <a:avLst/>
            </a:prstGeom>
            <a:solidFill>
              <a:schemeClr val="accent1">
                <a:lumMod val="40000"/>
                <a:lumOff val="60000"/>
              </a:schemeClr>
            </a:solidFill>
          </p:spPr>
          <p:txBody>
            <a:bodyPr wrap="square" rtlCol="0">
              <a:spAutoFit/>
            </a:bodyPr>
            <a:lstStyle/>
            <a:p>
              <a:r>
                <a:rPr lang="en-US" b="1" dirty="0"/>
                <a:t>Surveillance and Detection Across a Nation: Korean National Registry used C-SSRS to predict attempts</a:t>
              </a:r>
            </a:p>
          </p:txBody>
        </p:sp>
        <p:sp>
          <p:nvSpPr>
            <p:cNvPr id="6" name="TextBox 5">
              <a:extLst>
                <a:ext uri="{FF2B5EF4-FFF2-40B4-BE49-F238E27FC236}">
                  <a16:creationId xmlns:a16="http://schemas.microsoft.com/office/drawing/2014/main" id="{CA270B73-EC07-1FA7-AE9A-FD10A3A11930}"/>
                </a:ext>
              </a:extLst>
            </p:cNvPr>
            <p:cNvSpPr txBox="1"/>
            <p:nvPr/>
          </p:nvSpPr>
          <p:spPr>
            <a:xfrm>
              <a:off x="6995595" y="3935029"/>
              <a:ext cx="2027140" cy="2292935"/>
            </a:xfrm>
            <a:prstGeom prst="rect">
              <a:avLst/>
            </a:prstGeom>
            <a:solidFill>
              <a:schemeClr val="accent4">
                <a:lumMod val="20000"/>
                <a:lumOff val="80000"/>
              </a:schemeClr>
            </a:solidFill>
          </p:spPr>
          <p:txBody>
            <a:bodyPr wrap="square" rtlCol="0">
              <a:spAutoFit/>
            </a:bodyPr>
            <a:lstStyle/>
            <a:p>
              <a:r>
                <a:rPr lang="en-US" sz="1700" b="1" dirty="0"/>
                <a:t>New meta-analysis: </a:t>
              </a:r>
              <a:r>
                <a:rPr lang="en-US" sz="1400" dirty="0">
                  <a:solidFill>
                    <a:srgbClr val="000000"/>
                  </a:solidFill>
                  <a:effectLst/>
                  <a:latin typeface="Arial" panose="020B0604020202020204" pitchFamily="34" charset="0"/>
                  <a:ea typeface="Times New Roman" panose="02020603050405020304" pitchFamily="18" charset="0"/>
                </a:rPr>
                <a:t>Structural brain alterations associated with suicidal thoughts and behaviors in young people: Results from 21 international studies from the ENIGMA Suicidal Thoughts and </a:t>
              </a:r>
              <a:r>
                <a:rPr lang="en-US" sz="1400" dirty="0" err="1">
                  <a:solidFill>
                    <a:srgbClr val="000000"/>
                  </a:solidFill>
                  <a:effectLst/>
                  <a:latin typeface="Arial" panose="020B0604020202020204" pitchFamily="34" charset="0"/>
                  <a:ea typeface="Times New Roman" panose="02020603050405020304" pitchFamily="18" charset="0"/>
                </a:rPr>
                <a:t>Behaviours</a:t>
              </a:r>
              <a:r>
                <a:rPr lang="en-US" sz="1400" dirty="0">
                  <a:solidFill>
                    <a:srgbClr val="000000"/>
                  </a:solidFill>
                  <a:effectLst/>
                  <a:latin typeface="Arial" panose="020B0604020202020204" pitchFamily="34" charset="0"/>
                  <a:ea typeface="Times New Roman" panose="02020603050405020304" pitchFamily="18" charset="0"/>
                </a:rPr>
                <a:t> consortium </a:t>
              </a:r>
              <a:endParaRPr lang="en-US" dirty="0"/>
            </a:p>
          </p:txBody>
        </p:sp>
      </p:grpSp>
    </p:spTree>
    <p:extLst>
      <p:ext uri="{BB962C8B-B14F-4D97-AF65-F5344CB8AC3E}">
        <p14:creationId xmlns:p14="http://schemas.microsoft.com/office/powerpoint/2010/main" val="383363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CC2E3C9-5347-4B99-A1A9-68D8912D3AA6}"/>
              </a:ext>
            </a:extLst>
          </p:cNvPr>
          <p:cNvGrpSpPr/>
          <p:nvPr/>
        </p:nvGrpSpPr>
        <p:grpSpPr>
          <a:xfrm>
            <a:off x="2914650" y="3066922"/>
            <a:ext cx="3086100" cy="476378"/>
            <a:chOff x="2202175" y="2157285"/>
            <a:chExt cx="3893823" cy="635170"/>
          </a:xfrm>
        </p:grpSpPr>
        <p:sp>
          <p:nvSpPr>
            <p:cNvPr id="7" name="Rectangle: Top Corners Rounded 6">
              <a:extLst>
                <a:ext uri="{FF2B5EF4-FFF2-40B4-BE49-F238E27FC236}">
                  <a16:creationId xmlns:a16="http://schemas.microsoft.com/office/drawing/2014/main" id="{B33902D0-592E-4C02-873D-8B0127E1CF6C}"/>
                </a:ext>
              </a:extLst>
            </p:cNvPr>
            <p:cNvSpPr/>
            <p:nvPr/>
          </p:nvSpPr>
          <p:spPr>
            <a:xfrm rot="5400000">
              <a:off x="3831502" y="527958"/>
              <a:ext cx="635170" cy="3893823"/>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Rectangle: Top Corners Rounded 4">
              <a:extLst>
                <a:ext uri="{FF2B5EF4-FFF2-40B4-BE49-F238E27FC236}">
                  <a16:creationId xmlns:a16="http://schemas.microsoft.com/office/drawing/2014/main" id="{5B9DBFEB-F0AF-4BEB-8766-7977370D3994}"/>
                </a:ext>
              </a:extLst>
            </p:cNvPr>
            <p:cNvSpPr txBox="1"/>
            <p:nvPr/>
          </p:nvSpPr>
          <p:spPr>
            <a:xfrm>
              <a:off x="2202176" y="2188290"/>
              <a:ext cx="3862817" cy="5731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5738" tIns="92869" rIns="185738" bIns="92869" numCol="1" spcCol="1270" anchor="ctr" anchorCtr="0">
              <a:noAutofit/>
            </a:bodyPr>
            <a:lstStyle/>
            <a:p>
              <a:pPr marL="171450" lvl="1" indent="-171450" defTabSz="666750" fontAlgn="base">
                <a:lnSpc>
                  <a:spcPct val="90000"/>
                </a:lnSpc>
                <a:spcBef>
                  <a:spcPct val="0"/>
                </a:spcBef>
                <a:spcAft>
                  <a:spcPct val="15000"/>
                </a:spcAft>
                <a:buFontTx/>
                <a:buChar char="•"/>
                <a:defRPr/>
              </a:pPr>
              <a:r>
                <a:rPr lang="en-US" sz="1400" dirty="0">
                  <a:solidFill>
                    <a:prstClr val="black">
                      <a:hueOff val="0"/>
                      <a:satOff val="0"/>
                      <a:lumOff val="0"/>
                      <a:alphaOff val="0"/>
                    </a:prstClr>
                  </a:solidFill>
                  <a:latin typeface="Tahoma"/>
                </a:rPr>
                <a:t>Risk increases 45%</a:t>
              </a:r>
            </a:p>
          </p:txBody>
        </p:sp>
      </p:grpSp>
      <p:graphicFrame>
        <p:nvGraphicFramePr>
          <p:cNvPr id="3" name="Diagram 2">
            <a:extLst>
              <a:ext uri="{FF2B5EF4-FFF2-40B4-BE49-F238E27FC236}">
                <a16:creationId xmlns:a16="http://schemas.microsoft.com/office/drawing/2014/main" id="{D60371DB-E456-4C71-A0B0-8585E5070FB3}"/>
              </a:ext>
            </a:extLst>
          </p:cNvPr>
          <p:cNvGraphicFramePr/>
          <p:nvPr/>
        </p:nvGraphicFramePr>
        <p:xfrm>
          <a:off x="1199155" y="1303507"/>
          <a:ext cx="4801595" cy="4640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76E57294-8114-46F6-B7CC-9B1ABFD08EC4}"/>
              </a:ext>
            </a:extLst>
          </p:cNvPr>
          <p:cNvSpPr txBox="1"/>
          <p:nvPr/>
        </p:nvSpPr>
        <p:spPr>
          <a:xfrm>
            <a:off x="-17582" y="643880"/>
            <a:ext cx="9144000" cy="738664"/>
          </a:xfrm>
          <a:prstGeom prst="rect">
            <a:avLst/>
          </a:prstGeom>
          <a:solidFill>
            <a:schemeClr val="bg1"/>
          </a:solidFill>
        </p:spPr>
        <p:txBody>
          <a:bodyPr wrap="square" rtlCol="0">
            <a:spAutoFit/>
          </a:bodyPr>
          <a:lstStyle/>
          <a:p>
            <a:pPr algn="ctr" defTabSz="685800" fontAlgn="base">
              <a:spcBef>
                <a:spcPct val="0"/>
              </a:spcBef>
              <a:spcAft>
                <a:spcPct val="0"/>
              </a:spcAft>
              <a:defRPr/>
            </a:pPr>
            <a:r>
              <a:rPr lang="en-US" sz="1500" b="1" dirty="0">
                <a:solidFill>
                  <a:srgbClr val="5B9BD5">
                    <a:lumMod val="50000"/>
                  </a:srgbClr>
                </a:solidFill>
                <a:latin typeface="Tahoma" pitchFamily="34" charset="0"/>
                <a:cs typeface="Arial" charset="0"/>
              </a:rPr>
              <a:t>Evidence-based Thresholds for Imminent Risk: </a:t>
            </a:r>
          </a:p>
          <a:p>
            <a:pPr algn="ctr" defTabSz="685800" fontAlgn="base">
              <a:spcBef>
                <a:spcPct val="0"/>
              </a:spcBef>
              <a:spcAft>
                <a:spcPct val="0"/>
              </a:spcAft>
              <a:defRPr/>
            </a:pPr>
            <a:r>
              <a:rPr lang="en-US" sz="1500" b="1" dirty="0">
                <a:solidFill>
                  <a:srgbClr val="5B9BD5">
                    <a:lumMod val="50000"/>
                  </a:srgbClr>
                </a:solidFill>
                <a:latin typeface="Tahoma" pitchFamily="34" charset="0"/>
                <a:cs typeface="Arial" charset="0"/>
              </a:rPr>
              <a:t>Full Range of Behavior, Precision on Passive Suicidal Thoughts </a:t>
            </a:r>
          </a:p>
          <a:p>
            <a:pPr algn="ctr" defTabSz="685800" fontAlgn="base">
              <a:spcBef>
                <a:spcPct val="0"/>
              </a:spcBef>
              <a:spcAft>
                <a:spcPct val="0"/>
              </a:spcAft>
              <a:defRPr/>
            </a:pPr>
            <a:r>
              <a:rPr lang="en-US" sz="1200" dirty="0">
                <a:solidFill>
                  <a:prstClr val="black"/>
                </a:solidFill>
                <a:latin typeface="Tahoma" pitchFamily="34" charset="0"/>
                <a:cs typeface="Arial" charset="0"/>
              </a:rPr>
              <a:t>Risk increases with each step and utilization predicted death by suicide imminently (</a:t>
            </a:r>
            <a:r>
              <a:rPr lang="en-US" sz="1200" dirty="0" err="1">
                <a:solidFill>
                  <a:prstClr val="black"/>
                </a:solidFill>
                <a:latin typeface="Tahoma" pitchFamily="34" charset="0"/>
                <a:cs typeface="Arial" charset="0"/>
              </a:rPr>
              <a:t>Bjureberg</a:t>
            </a:r>
            <a:r>
              <a:rPr lang="en-US" sz="1200" dirty="0">
                <a:solidFill>
                  <a:prstClr val="black"/>
                </a:solidFill>
                <a:latin typeface="Tahoma" pitchFamily="34" charset="0"/>
                <a:cs typeface="Arial" charset="0"/>
              </a:rPr>
              <a:t> 2021)</a:t>
            </a:r>
          </a:p>
        </p:txBody>
      </p:sp>
      <p:graphicFrame>
        <p:nvGraphicFramePr>
          <p:cNvPr id="9" name="Diagram 8">
            <a:extLst>
              <a:ext uri="{FF2B5EF4-FFF2-40B4-BE49-F238E27FC236}">
                <a16:creationId xmlns:a16="http://schemas.microsoft.com/office/drawing/2014/main" id="{A37DD2AB-679F-4720-9CD7-C225F68CBF0E}"/>
              </a:ext>
            </a:extLst>
          </p:cNvPr>
          <p:cNvGraphicFramePr/>
          <p:nvPr/>
        </p:nvGraphicFramePr>
        <p:xfrm>
          <a:off x="-342900" y="1481135"/>
          <a:ext cx="1857899" cy="44214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 10">
            <a:extLst>
              <a:ext uri="{FF2B5EF4-FFF2-40B4-BE49-F238E27FC236}">
                <a16:creationId xmlns:a16="http://schemas.microsoft.com/office/drawing/2014/main" id="{BBC67353-432D-4E12-9BC3-27C0B7A23540}"/>
              </a:ext>
            </a:extLst>
          </p:cNvPr>
          <p:cNvGraphicFramePr/>
          <p:nvPr/>
        </p:nvGraphicFramePr>
        <p:xfrm>
          <a:off x="6000750" y="1371600"/>
          <a:ext cx="2628900" cy="4572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 name="TextBox 1">
            <a:extLst>
              <a:ext uri="{FF2B5EF4-FFF2-40B4-BE49-F238E27FC236}">
                <a16:creationId xmlns:a16="http://schemas.microsoft.com/office/drawing/2014/main" id="{C623968C-B3CB-4FC0-A234-8CD2C739BDA4}"/>
              </a:ext>
            </a:extLst>
          </p:cNvPr>
          <p:cNvSpPr txBox="1"/>
          <p:nvPr/>
        </p:nvSpPr>
        <p:spPr>
          <a:xfrm>
            <a:off x="8286750" y="2740767"/>
            <a:ext cx="800100" cy="1061829"/>
          </a:xfrm>
          <a:prstGeom prst="rect">
            <a:avLst/>
          </a:prstGeom>
          <a:solidFill>
            <a:schemeClr val="accent4">
              <a:lumMod val="20000"/>
              <a:lumOff val="80000"/>
            </a:schemeClr>
          </a:solidFill>
          <a:ln>
            <a:solidFill>
              <a:schemeClr val="accent4">
                <a:lumMod val="60000"/>
                <a:lumOff val="40000"/>
              </a:schemeClr>
            </a:solidFill>
          </a:ln>
        </p:spPr>
        <p:txBody>
          <a:bodyPr wrap="square" rtlCol="0">
            <a:spAutoFit/>
          </a:bodyPr>
          <a:lstStyle/>
          <a:p>
            <a:pPr algn="ctr" defTabSz="685800" fontAlgn="base">
              <a:spcBef>
                <a:spcPct val="0"/>
              </a:spcBef>
              <a:spcAft>
                <a:spcPct val="0"/>
              </a:spcAft>
              <a:defRPr/>
            </a:pPr>
            <a:r>
              <a:rPr lang="en-US" sz="1050" dirty="0">
                <a:solidFill>
                  <a:prstClr val="black"/>
                </a:solidFill>
                <a:latin typeface="Tahoma" pitchFamily="34" charset="0"/>
                <a:cs typeface="Arial" charset="0"/>
              </a:rPr>
              <a:t>Miss all the thresholds and their resultant benefits</a:t>
            </a:r>
          </a:p>
        </p:txBody>
      </p:sp>
      <p:grpSp>
        <p:nvGrpSpPr>
          <p:cNvPr id="10" name="Group 9">
            <a:extLst>
              <a:ext uri="{FF2B5EF4-FFF2-40B4-BE49-F238E27FC236}">
                <a16:creationId xmlns:a16="http://schemas.microsoft.com/office/drawing/2014/main" id="{259FF668-610A-AF5D-FB7E-1AECF278DD82}"/>
              </a:ext>
            </a:extLst>
          </p:cNvPr>
          <p:cNvGrpSpPr/>
          <p:nvPr/>
        </p:nvGrpSpPr>
        <p:grpSpPr>
          <a:xfrm>
            <a:off x="7009544" y="3771900"/>
            <a:ext cx="2236971" cy="1268651"/>
            <a:chOff x="306121" y="4366967"/>
            <a:chExt cx="4027072" cy="2283868"/>
          </a:xfrm>
        </p:grpSpPr>
        <p:pic>
          <p:nvPicPr>
            <p:cNvPr id="12" name="Picture 11">
              <a:extLst>
                <a:ext uri="{FF2B5EF4-FFF2-40B4-BE49-F238E27FC236}">
                  <a16:creationId xmlns:a16="http://schemas.microsoft.com/office/drawing/2014/main" id="{97E2EC05-687F-3990-720F-6C522D0D5C08}"/>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06121" y="4366967"/>
              <a:ext cx="3610213" cy="2283868"/>
            </a:xfrm>
            <a:prstGeom prst="rect">
              <a:avLst/>
            </a:prstGeom>
          </p:spPr>
        </p:pic>
        <p:sp>
          <p:nvSpPr>
            <p:cNvPr id="13" name="Rectangle 12">
              <a:extLst>
                <a:ext uri="{FF2B5EF4-FFF2-40B4-BE49-F238E27FC236}">
                  <a16:creationId xmlns:a16="http://schemas.microsoft.com/office/drawing/2014/main" id="{1B585476-969A-2D36-A3B8-0E64F24E3AE0}"/>
                </a:ext>
              </a:extLst>
            </p:cNvPr>
            <p:cNvSpPr/>
            <p:nvPr/>
          </p:nvSpPr>
          <p:spPr>
            <a:xfrm>
              <a:off x="2419660" y="5690617"/>
              <a:ext cx="1697331" cy="1989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dirty="0">
                <a:solidFill>
                  <a:prstClr val="white"/>
                </a:solidFill>
                <a:latin typeface="Tahoma"/>
              </a:endParaRPr>
            </a:p>
          </p:txBody>
        </p:sp>
        <p:sp>
          <p:nvSpPr>
            <p:cNvPr id="14" name="TextBox 13">
              <a:extLst>
                <a:ext uri="{FF2B5EF4-FFF2-40B4-BE49-F238E27FC236}">
                  <a16:creationId xmlns:a16="http://schemas.microsoft.com/office/drawing/2014/main" id="{A6C1D29D-4D6C-17E2-62F8-FF74F3F204D4}"/>
                </a:ext>
              </a:extLst>
            </p:cNvPr>
            <p:cNvSpPr txBox="1"/>
            <p:nvPr/>
          </p:nvSpPr>
          <p:spPr>
            <a:xfrm>
              <a:off x="3677544" y="5520213"/>
              <a:ext cx="655649" cy="540218"/>
            </a:xfrm>
            <a:prstGeom prst="rect">
              <a:avLst/>
            </a:prstGeom>
            <a:noFill/>
          </p:spPr>
          <p:txBody>
            <a:bodyPr wrap="none" rtlCol="0">
              <a:spAutoFit/>
            </a:bodyPr>
            <a:lstStyle/>
            <a:p>
              <a:pPr defTabSz="685800" fontAlgn="base">
                <a:spcBef>
                  <a:spcPct val="0"/>
                </a:spcBef>
                <a:spcAft>
                  <a:spcPct val="0"/>
                </a:spcAft>
                <a:defRPr/>
              </a:pPr>
              <a:r>
                <a:rPr lang="en-US" sz="1350" dirty="0">
                  <a:solidFill>
                    <a:prstClr val="black"/>
                  </a:solidFill>
                  <a:latin typeface="Tahoma" pitchFamily="34" charset="0"/>
                  <a:cs typeface="Arial" charset="0"/>
                </a:rPr>
                <a:t>4x</a:t>
              </a:r>
            </a:p>
          </p:txBody>
        </p:sp>
      </p:grpSp>
    </p:spTree>
    <p:extLst>
      <p:ext uri="{BB962C8B-B14F-4D97-AF65-F5344CB8AC3E}">
        <p14:creationId xmlns:p14="http://schemas.microsoft.com/office/powerpoint/2010/main" val="156469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361950" y="537159"/>
            <a:ext cx="8305206" cy="1428750"/>
          </a:xfrm>
        </p:spPr>
        <p:txBody>
          <a:bodyPr>
            <a:noAutofit/>
          </a:bodyPr>
          <a:lstStyle/>
          <a:p>
            <a:pPr algn="ctr"/>
            <a:r>
              <a:rPr lang="en-US" sz="3600" b="1" dirty="0">
                <a:solidFill>
                  <a:schemeClr val="accent1">
                    <a:lumMod val="50000"/>
                  </a:schemeClr>
                </a:solidFill>
              </a:rPr>
              <a:t> Normalizing Screening and Reducing Stigma Saves Lives in the US Army</a:t>
            </a:r>
            <a:br>
              <a:rPr lang="en-US" sz="1800" b="1" dirty="0">
                <a:solidFill>
                  <a:schemeClr val="accent1">
                    <a:lumMod val="50000"/>
                  </a:schemeClr>
                </a:solidFill>
              </a:rPr>
            </a:br>
            <a:endParaRPr lang="en-US" sz="1200" dirty="0">
              <a:solidFill>
                <a:schemeClr val="accent1">
                  <a:lumMod val="50000"/>
                </a:schemeClr>
              </a:solidFill>
            </a:endParaRPr>
          </a:p>
        </p:txBody>
      </p:sp>
      <p:sp>
        <p:nvSpPr>
          <p:cNvPr id="9" name="Rectangle 8"/>
          <p:cNvSpPr/>
          <p:nvPr/>
        </p:nvSpPr>
        <p:spPr>
          <a:xfrm>
            <a:off x="351115" y="4621620"/>
            <a:ext cx="8190311" cy="1323439"/>
          </a:xfrm>
          <a:prstGeom prst="rect">
            <a:avLst/>
          </a:prstGeom>
        </p:spPr>
        <p:txBody>
          <a:bodyPr wrap="square">
            <a:spAutoFit/>
          </a:bodyPr>
          <a:lstStyle/>
          <a:p>
            <a:pPr marL="257175" indent="-257175">
              <a:buFont typeface="Arial" panose="020B0604020202020204" pitchFamily="34" charset="0"/>
              <a:buChar char="•"/>
            </a:pPr>
            <a:r>
              <a:rPr lang="en-US" sz="2000" dirty="0"/>
              <a:t>Treatment no longer at a stigmatizing outpost</a:t>
            </a:r>
          </a:p>
          <a:p>
            <a:pPr marL="257175" indent="-257175">
              <a:buFont typeface="Arial" panose="020B0604020202020204" pitchFamily="34" charset="0"/>
              <a:buChar char="•"/>
            </a:pPr>
            <a:r>
              <a:rPr lang="en-US" sz="2000" dirty="0"/>
              <a:t>Mental health questions integrated into other care </a:t>
            </a:r>
          </a:p>
          <a:p>
            <a:pPr marL="257175" indent="-257175">
              <a:buFont typeface="Arial" panose="020B0604020202020204" pitchFamily="34" charset="0"/>
              <a:buChar char="•"/>
            </a:pPr>
            <a:r>
              <a:rPr lang="en-US" sz="2000" dirty="0"/>
              <a:t>Inpatient overnights reduced </a:t>
            </a:r>
            <a:r>
              <a:rPr lang="en-US" sz="2000" b="1" dirty="0">
                <a:solidFill>
                  <a:schemeClr val="accent1">
                    <a:lumMod val="50000"/>
                  </a:schemeClr>
                </a:solidFill>
              </a:rPr>
              <a:t>41%, saving $30-40 million since 2012</a:t>
            </a:r>
          </a:p>
          <a:p>
            <a:pPr marL="257175" indent="-257175">
              <a:buFont typeface="Arial" panose="020B0604020202020204" pitchFamily="34" charset="0"/>
              <a:buChar char="•"/>
            </a:pPr>
            <a:r>
              <a:rPr lang="en-US" sz="2000" dirty="0"/>
              <a:t>Decrease in suicide</a:t>
            </a:r>
          </a:p>
        </p:txBody>
      </p:sp>
      <p:sp>
        <p:nvSpPr>
          <p:cNvPr id="10" name="TextBox 9"/>
          <p:cNvSpPr txBox="1"/>
          <p:nvPr/>
        </p:nvSpPr>
        <p:spPr>
          <a:xfrm>
            <a:off x="5598932" y="3354550"/>
            <a:ext cx="3200400" cy="923330"/>
          </a:xfrm>
          <a:prstGeom prst="rect">
            <a:avLst/>
          </a:prstGeom>
          <a:solidFill>
            <a:srgbClr val="002060"/>
          </a:solidFill>
          <a:ln>
            <a:solidFill>
              <a:schemeClr val="tx1"/>
            </a:solidFill>
          </a:ln>
        </p:spPr>
        <p:txBody>
          <a:bodyPr wrap="square" rtlCol="0">
            <a:spAutoFit/>
          </a:bodyPr>
          <a:lstStyle/>
          <a:p>
            <a:r>
              <a:rPr lang="en-US" sz="1350" dirty="0">
                <a:solidFill>
                  <a:schemeClr val="accent4">
                    <a:lumMod val="40000"/>
                    <a:lumOff val="60000"/>
                  </a:schemeClr>
                </a:solidFill>
              </a:rPr>
              <a:t>Military, highest risk post-hospitalization – struggle to reintegrate into unit, stigma, false sense of recovery so this prevents post-hospitalization risk sequelae</a:t>
            </a:r>
            <a:endParaRPr lang="en-US" sz="1350" b="1" dirty="0">
              <a:solidFill>
                <a:schemeClr val="accent4">
                  <a:lumMod val="40000"/>
                  <a:lumOff val="60000"/>
                </a:schemeClr>
              </a:solidFill>
            </a:endParaRP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18231" y="1858205"/>
            <a:ext cx="2268470" cy="1184174"/>
          </a:xfrm>
          <a:prstGeom prst="rect">
            <a:avLst/>
          </a:prstGeom>
        </p:spPr>
      </p:pic>
      <p:sp>
        <p:nvSpPr>
          <p:cNvPr id="13" name="TextBox 12"/>
          <p:cNvSpPr txBox="1"/>
          <p:nvPr/>
        </p:nvSpPr>
        <p:spPr>
          <a:xfrm>
            <a:off x="7449736" y="1829232"/>
            <a:ext cx="1349596" cy="415498"/>
          </a:xfrm>
          <a:prstGeom prst="rect">
            <a:avLst/>
          </a:prstGeom>
          <a:noFill/>
        </p:spPr>
        <p:txBody>
          <a:bodyPr wrap="square" rtlCol="0">
            <a:spAutoFit/>
          </a:bodyPr>
          <a:lstStyle/>
          <a:p>
            <a:r>
              <a:rPr lang="en-US" sz="1050" dirty="0"/>
              <a:t>U.S. Army PTSD Treatment Outcome</a:t>
            </a:r>
          </a:p>
        </p:txBody>
      </p:sp>
      <p:sp>
        <p:nvSpPr>
          <p:cNvPr id="14" name="TextBox 13"/>
          <p:cNvSpPr txBox="1"/>
          <p:nvPr/>
        </p:nvSpPr>
        <p:spPr>
          <a:xfrm>
            <a:off x="5598720" y="3077550"/>
            <a:ext cx="2492990" cy="300082"/>
          </a:xfrm>
          <a:prstGeom prst="rect">
            <a:avLst/>
          </a:prstGeom>
          <a:solidFill>
            <a:srgbClr val="002060"/>
          </a:solidFill>
        </p:spPr>
        <p:txBody>
          <a:bodyPr wrap="none" rtlCol="0">
            <a:spAutoFit/>
          </a:bodyPr>
          <a:lstStyle/>
          <a:p>
            <a:r>
              <a:rPr lang="en-US" sz="1350" b="1" i="1" dirty="0">
                <a:solidFill>
                  <a:schemeClr val="bg1"/>
                </a:solidFill>
              </a:rPr>
              <a:t>Data leads to additional funding</a:t>
            </a:r>
          </a:p>
        </p:txBody>
      </p:sp>
      <p:pic>
        <p:nvPicPr>
          <p:cNvPr id="15" name="Picture 2" descr="Photo: Capt. Phyllis G. Chan, an active-duty Soldier at Fort Lewis, Wash., examines a Soldier in one of the mobile dental practices trailers. (Photo by Lacey Justinger)">
            <a:extLst>
              <a:ext uri="{FF2B5EF4-FFF2-40B4-BE49-F238E27FC236}">
                <a16:creationId xmlns:a16="http://schemas.microsoft.com/office/drawing/2014/main" id="{1C1C1B42-9FDE-41F8-A4F2-439B59DC4A8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69372" y="1805220"/>
            <a:ext cx="3794289" cy="254217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44668" y="3468935"/>
            <a:ext cx="1159598" cy="507831"/>
          </a:xfrm>
          <a:prstGeom prst="rect">
            <a:avLst/>
          </a:prstGeom>
          <a:solidFill>
            <a:schemeClr val="accent1"/>
          </a:solidFill>
          <a:ln>
            <a:solidFill>
              <a:schemeClr val="tx1"/>
            </a:solidFill>
          </a:ln>
        </p:spPr>
        <p:txBody>
          <a:bodyPr wrap="square" rtlCol="0">
            <a:spAutoFit/>
          </a:bodyPr>
          <a:lstStyle/>
          <a:p>
            <a:pPr algn="ctr"/>
            <a:r>
              <a:rPr lang="en-US" sz="1350" b="1" dirty="0">
                <a:solidFill>
                  <a:schemeClr val="bg1"/>
                </a:solidFill>
              </a:rPr>
              <a:t>Millions of Screens</a:t>
            </a:r>
          </a:p>
        </p:txBody>
      </p:sp>
      <p:sp>
        <p:nvSpPr>
          <p:cNvPr id="2" name="Slide Number Placeholder 1">
            <a:extLst>
              <a:ext uri="{FF2B5EF4-FFF2-40B4-BE49-F238E27FC236}">
                <a16:creationId xmlns:a16="http://schemas.microsoft.com/office/drawing/2014/main" id="{3056AAEE-2AED-4EAD-820F-6F7502FCADC9}"/>
              </a:ext>
            </a:extLst>
          </p:cNvPr>
          <p:cNvSpPr>
            <a:spLocks noGrp="1"/>
          </p:cNvSpPr>
          <p:nvPr>
            <p:ph type="sldNum" sz="quarter" idx="4"/>
          </p:nvPr>
        </p:nvSpPr>
        <p:spPr/>
        <p:txBody>
          <a:bodyPr/>
          <a:lstStyle/>
          <a:p>
            <a:fld id="{ACD12D91-5F71-FE4F-A594-B9667DC21877}" type="slidenum">
              <a:rPr lang="en-US" smtClean="0"/>
              <a:pPr/>
              <a:t>47</a:t>
            </a:fld>
            <a:endParaRPr lang="en-US" dirty="0"/>
          </a:p>
        </p:txBody>
      </p:sp>
      <p:sp>
        <p:nvSpPr>
          <p:cNvPr id="16" name="TextBox 15">
            <a:extLst>
              <a:ext uri="{FF2B5EF4-FFF2-40B4-BE49-F238E27FC236}">
                <a16:creationId xmlns:a16="http://schemas.microsoft.com/office/drawing/2014/main" id="{A1D3F9C6-C8B5-4CFE-B919-9DBF1B9F903B}"/>
              </a:ext>
            </a:extLst>
          </p:cNvPr>
          <p:cNvSpPr txBox="1"/>
          <p:nvPr/>
        </p:nvSpPr>
        <p:spPr>
          <a:xfrm>
            <a:off x="5598720" y="4280832"/>
            <a:ext cx="3200400" cy="315471"/>
          </a:xfrm>
          <a:prstGeom prst="rect">
            <a:avLst/>
          </a:prstGeom>
          <a:solidFill>
            <a:schemeClr val="accent4">
              <a:lumMod val="40000"/>
              <a:lumOff val="60000"/>
            </a:schemeClr>
          </a:solidFill>
          <a:ln>
            <a:noFill/>
          </a:ln>
        </p:spPr>
        <p:txBody>
          <a:bodyPr wrap="square" rtlCol="0">
            <a:spAutoFit/>
          </a:bodyPr>
          <a:lstStyle/>
          <a:p>
            <a:r>
              <a:rPr lang="en-US" sz="1450" b="1" dirty="0">
                <a:solidFill>
                  <a:srgbClr val="002060"/>
                </a:solidFill>
              </a:rPr>
              <a:t>Elevated risk for 2 years after discharge</a:t>
            </a:r>
          </a:p>
        </p:txBody>
      </p:sp>
    </p:spTree>
    <p:extLst>
      <p:ext uri="{BB962C8B-B14F-4D97-AF65-F5344CB8AC3E}">
        <p14:creationId xmlns:p14="http://schemas.microsoft.com/office/powerpoint/2010/main" val="21623189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13591" y="635481"/>
            <a:ext cx="8496301" cy="536331"/>
          </a:xfrm>
        </p:spPr>
        <p:txBody>
          <a:bodyPr>
            <a:noAutofit/>
          </a:bodyPr>
          <a:lstStyle/>
          <a:p>
            <a:pPr algn="ctr"/>
            <a:r>
              <a:rPr lang="en-US" sz="2400" b="1" dirty="0">
                <a:solidFill>
                  <a:schemeClr val="accent2">
                    <a:lumMod val="60000"/>
                    <a:lumOff val="40000"/>
                  </a:schemeClr>
                </a:solidFill>
              </a:rPr>
              <a:t>From Congress to Regulatory Bodies  ̶  </a:t>
            </a:r>
            <a:r>
              <a:rPr lang="en-US" sz="2400" dirty="0">
                <a:solidFill>
                  <a:schemeClr val="accent2">
                    <a:lumMod val="60000"/>
                    <a:lumOff val="40000"/>
                  </a:schemeClr>
                </a:solidFill>
              </a:rPr>
              <a:t>Medical and Beyond</a:t>
            </a:r>
            <a:br>
              <a:rPr lang="en-US" sz="2400" dirty="0"/>
            </a:br>
            <a:r>
              <a:rPr lang="en-US" sz="3000" b="1" dirty="0">
                <a:solidFill>
                  <a:schemeClr val="accent1">
                    <a:lumMod val="50000"/>
                  </a:schemeClr>
                </a:solidFill>
              </a:rPr>
              <a:t>Joint Commission: </a:t>
            </a:r>
            <a:r>
              <a:rPr lang="en-US" sz="3000" b="1" i="1" dirty="0">
                <a:solidFill>
                  <a:schemeClr val="accent1">
                    <a:lumMod val="50000"/>
                  </a:schemeClr>
                </a:solidFill>
              </a:rPr>
              <a:t>Vital Signs</a:t>
            </a:r>
          </a:p>
        </p:txBody>
      </p:sp>
      <p:sp>
        <p:nvSpPr>
          <p:cNvPr id="6" name="Title 1"/>
          <p:cNvSpPr txBox="1">
            <a:spLocks/>
          </p:cNvSpPr>
          <p:nvPr/>
        </p:nvSpPr>
        <p:spPr>
          <a:xfrm>
            <a:off x="228600" y="1419090"/>
            <a:ext cx="8706394" cy="927589"/>
          </a:xfrm>
          <a:prstGeom prst="rect">
            <a:avLst/>
          </a:prstGeom>
          <a:effectLst/>
        </p:spPr>
        <p:txBody>
          <a:bodyPr vert="horz" lIns="68580" tIns="34290" rIns="68580" bIns="3429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ts val="3000"/>
              </a:lnSpc>
              <a:spcBef>
                <a:spcPct val="0"/>
              </a:spcBef>
              <a:spcAft>
                <a:spcPts val="0"/>
              </a:spcAft>
              <a:buClrTx/>
              <a:buSzTx/>
              <a:buFontTx/>
              <a:buNone/>
              <a:tabLst/>
              <a:defRPr/>
            </a:pPr>
            <a:r>
              <a:rPr kumimoji="0" lang="en-US" sz="2600" b="1" i="0" u="none" strike="noStrike" kern="1200" cap="none" spc="0" normalizeH="0" baseline="0" noProof="0" dirty="0">
                <a:ln w="3175" cmpd="sng">
                  <a:noFill/>
                </a:ln>
                <a:solidFill>
                  <a:prstClr val="black"/>
                </a:solidFill>
                <a:effectLst/>
                <a:uLnTx/>
                <a:uFillTx/>
                <a:latin typeface="Calibri" panose="020F0502020204030204"/>
                <a:ea typeface="+mj-ea"/>
                <a:cs typeface="+mj-cs"/>
              </a:rPr>
              <a:t>The U.S. National Regulatory Body Says this Needs to be </a:t>
            </a:r>
            <a:br>
              <a:rPr kumimoji="0" lang="en-US" sz="2600" b="1" i="0" u="none" strike="noStrike" kern="1200" cap="none" spc="0" normalizeH="0" baseline="0" noProof="0" dirty="0">
                <a:ln w="3175" cmpd="sng">
                  <a:noFill/>
                </a:ln>
                <a:solidFill>
                  <a:prstClr val="black"/>
                </a:solidFill>
                <a:effectLst/>
                <a:uLnTx/>
                <a:uFillTx/>
                <a:latin typeface="Calibri" panose="020F0502020204030204"/>
                <a:ea typeface="+mj-ea"/>
                <a:cs typeface="+mj-cs"/>
              </a:rPr>
            </a:br>
            <a:r>
              <a:rPr kumimoji="0" lang="en-US" sz="2600" b="1" i="0" u="none" strike="noStrike" kern="1200" cap="none" spc="0" normalizeH="0" baseline="0" noProof="0" dirty="0">
                <a:ln w="3175" cmpd="sng">
                  <a:noFill/>
                </a:ln>
                <a:solidFill>
                  <a:prstClr val="black"/>
                </a:solidFill>
                <a:effectLst/>
                <a:uLnTx/>
                <a:uFillTx/>
                <a:latin typeface="Calibri" panose="020F0502020204030204"/>
                <a:ea typeface="+mj-ea"/>
                <a:cs typeface="+mj-cs"/>
              </a:rPr>
              <a:t>a Vital Sign and Every Part of an Organization Needs to</a:t>
            </a:r>
            <a:br>
              <a:rPr kumimoji="0" lang="en-US" sz="2600" b="1" i="0" u="none" strike="noStrike" kern="1200" cap="none" spc="0" normalizeH="0" baseline="0" noProof="0" dirty="0">
                <a:ln w="3175" cmpd="sng">
                  <a:noFill/>
                </a:ln>
                <a:solidFill>
                  <a:prstClr val="black"/>
                </a:solidFill>
                <a:effectLst/>
                <a:uLnTx/>
                <a:uFillTx/>
                <a:latin typeface="Calibri" panose="020F0502020204030204"/>
                <a:ea typeface="+mj-ea"/>
                <a:cs typeface="+mj-cs"/>
              </a:rPr>
            </a:br>
            <a:r>
              <a:rPr kumimoji="0" lang="en-US" sz="2600" b="1" i="0" u="none" strike="noStrike" kern="1200" cap="none" spc="0" normalizeH="0" baseline="0" noProof="0" dirty="0">
                <a:ln w="3175" cmpd="sng">
                  <a:noFill/>
                </a:ln>
                <a:solidFill>
                  <a:prstClr val="black"/>
                </a:solidFill>
                <a:effectLst/>
                <a:uLnTx/>
                <a:uFillTx/>
                <a:latin typeface="Calibri" panose="020F0502020204030204"/>
                <a:ea typeface="+mj-ea"/>
                <a:cs typeface="+mj-cs"/>
              </a:rPr>
              <a:t> Ask the Same Questions                                            </a:t>
            </a:r>
            <a:r>
              <a:rPr kumimoji="0" lang="en-US" sz="2800" b="0" i="0" u="none" strike="noStrike" kern="1200" cap="none" spc="0" normalizeH="0" baseline="0" noProof="0" dirty="0">
                <a:ln w="3175" cmpd="sng">
                  <a:noFill/>
                </a:ln>
                <a:solidFill>
                  <a:prstClr val="black"/>
                </a:solidFill>
                <a:effectLst/>
                <a:uLnTx/>
                <a:uFillTx/>
                <a:latin typeface="Calibri" panose="020F0502020204030204"/>
                <a:ea typeface="+mj-ea"/>
                <a:cs typeface="+mj-cs"/>
              </a:rPr>
              <a:t>.</a:t>
            </a:r>
          </a:p>
        </p:txBody>
      </p:sp>
      <p:sp>
        <p:nvSpPr>
          <p:cNvPr id="11" name="Rectangle 10">
            <a:extLst>
              <a:ext uri="{FF2B5EF4-FFF2-40B4-BE49-F238E27FC236}">
                <a16:creationId xmlns:a16="http://schemas.microsoft.com/office/drawing/2014/main" id="{027F8CC2-3F9C-4B39-B80E-02320C2E08AA}"/>
              </a:ext>
            </a:extLst>
          </p:cNvPr>
          <p:cNvSpPr/>
          <p:nvPr/>
        </p:nvSpPr>
        <p:spPr>
          <a:xfrm>
            <a:off x="397146" y="3067880"/>
            <a:ext cx="4067382"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1E4E79">
                    <a:lumMod val="60000"/>
                    <a:lumOff val="40000"/>
                  </a:srgbClr>
                </a:solidFill>
                <a:effectLst/>
                <a:uLnTx/>
                <a:uFillTx/>
                <a:latin typeface="Calibri" panose="020F0502020204030204"/>
                <a:ea typeface="+mn-ea"/>
                <a:cs typeface="+mn-cs"/>
              </a:rPr>
              <a:t>C-SSRS presented to Congress:</a:t>
            </a:r>
            <a:endParaRPr kumimoji="0" lang="en-US" sz="1800" b="0" i="0" u="none" strike="noStrike" kern="0" cap="none" spc="0" normalizeH="0" baseline="0" noProof="0" dirty="0">
              <a:ln>
                <a:noFill/>
              </a:ln>
              <a:solidFill>
                <a:srgbClr val="1E4E79">
                  <a:lumMod val="60000"/>
                  <a:lumOff val="40000"/>
                </a:srgbClr>
              </a:solidFill>
              <a:effectLst/>
              <a:uLnTx/>
              <a:uFillTx/>
              <a:latin typeface="Calibri" panose="020F0502020204030204"/>
              <a:ea typeface="ＭＳ Ｐゴシック" charset="-128"/>
              <a:cs typeface="ＭＳ Ｐゴシック" charset="-128"/>
            </a:endParaRPr>
          </a:p>
        </p:txBody>
      </p:sp>
      <p:sp>
        <p:nvSpPr>
          <p:cNvPr id="12" name="Rectangle 3">
            <a:extLst>
              <a:ext uri="{FF2B5EF4-FFF2-40B4-BE49-F238E27FC236}">
                <a16:creationId xmlns:a16="http://schemas.microsoft.com/office/drawing/2014/main" id="{D1FD153A-AFE2-47BB-B392-F88C68B9F18F}"/>
              </a:ext>
            </a:extLst>
          </p:cNvPr>
          <p:cNvSpPr txBox="1">
            <a:spLocks noChangeArrowheads="1"/>
          </p:cNvSpPr>
          <p:nvPr/>
        </p:nvSpPr>
        <p:spPr>
          <a:xfrm>
            <a:off x="3466794" y="3366429"/>
            <a:ext cx="1254161" cy="2119129"/>
          </a:xfrm>
          <a:prstGeom prst="rect">
            <a:avLst/>
          </a:prstGeom>
          <a:ln>
            <a:noFill/>
          </a:ln>
        </p:spPr>
        <p:txBody>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S PGothic"/>
                <a:cs typeface="MS PGothic"/>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S PGothic"/>
                <a:cs typeface="MS PGothic"/>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ea typeface="MS PGothic"/>
                <a:cs typeface="MS PGothic"/>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MS PGothic"/>
                <a:cs typeface="MS PGothic"/>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ea typeface="MS PGothic"/>
                <a:cs typeface="MS PGothic"/>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marR="0" lvl="0" indent="0" algn="l" defTabSz="457200" rtl="0" eaLnBrk="1" fontAlgn="base" latinLnBrk="0" hangingPunct="1">
              <a:lnSpc>
                <a:spcPct val="90000"/>
              </a:lnSpc>
              <a:spcBef>
                <a:spcPct val="20000"/>
              </a:spcBef>
              <a:spcAft>
                <a:spcPct val="0"/>
              </a:spcAft>
              <a:buClr>
                <a:srgbClr val="0563C1"/>
              </a:buClr>
              <a:buSzPct val="70000"/>
              <a:buFont typeface="Wingdings" pitchFamily="2" charset="2"/>
              <a:buNone/>
              <a:tabLst/>
              <a:defRPr/>
            </a:pPr>
            <a:r>
              <a:rPr kumimoji="0" lang="en-US" altLang="en-US" sz="1700"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Services learning from each other</a:t>
            </a:r>
          </a:p>
          <a:p>
            <a:pPr marL="0" marR="0" lvl="0" indent="0" algn="l" defTabSz="457200" rtl="0" eaLnBrk="1" fontAlgn="base" latinLnBrk="0" hangingPunct="1">
              <a:lnSpc>
                <a:spcPct val="90000"/>
              </a:lnSpc>
              <a:spcBef>
                <a:spcPct val="20000"/>
              </a:spcBef>
              <a:spcAft>
                <a:spcPct val="0"/>
              </a:spcAft>
              <a:buClr>
                <a:srgbClr val="0563C1"/>
              </a:buClr>
              <a:buSzPct val="70000"/>
              <a:buFont typeface="Wingdings" pitchFamily="2" charset="2"/>
              <a:buNone/>
              <a:tabLst/>
              <a:defRPr/>
            </a:pPr>
            <a:endParaRPr kumimoji="0" lang="en-US"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endParaRPr>
          </a:p>
          <a:p>
            <a:pPr marL="0" marR="0" lvl="0" indent="0" algn="l" defTabSz="457200" rtl="0" eaLnBrk="1" fontAlgn="base" latinLnBrk="0" hangingPunct="1">
              <a:lnSpc>
                <a:spcPct val="90000"/>
              </a:lnSpc>
              <a:spcBef>
                <a:spcPct val="20000"/>
              </a:spcBef>
              <a:spcAft>
                <a:spcPct val="0"/>
              </a:spcAft>
              <a:buClr>
                <a:srgbClr val="0563C1"/>
              </a:buClr>
              <a:buSzPct val="70000"/>
              <a:buFont typeface="Wingdings" pitchFamily="2" charset="2"/>
              <a:buNone/>
              <a:tabLst/>
              <a:defRPr/>
            </a:pPr>
            <a:r>
              <a:rPr kumimoji="0" lang="en-US" altLang="en-US" sz="1700" b="1"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DoD</a:t>
            </a:r>
            <a:r>
              <a:rPr kumimoji="0" lang="en-US" altLang="en-US" sz="17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 “Central to National Strategy”</a:t>
            </a:r>
          </a:p>
        </p:txBody>
      </p:sp>
      <p:sp>
        <p:nvSpPr>
          <p:cNvPr id="13" name="Content Placeholder 2">
            <a:extLst>
              <a:ext uri="{FF2B5EF4-FFF2-40B4-BE49-F238E27FC236}">
                <a16:creationId xmlns:a16="http://schemas.microsoft.com/office/drawing/2014/main" id="{200B7818-C220-4D78-B5DF-40A93770ACC3}"/>
              </a:ext>
            </a:extLst>
          </p:cNvPr>
          <p:cNvSpPr txBox="1">
            <a:spLocks/>
          </p:cNvSpPr>
          <p:nvPr/>
        </p:nvSpPr>
        <p:spPr>
          <a:xfrm>
            <a:off x="5132439" y="2307283"/>
            <a:ext cx="3677453" cy="3131627"/>
          </a:xfrm>
          <a:prstGeom prst="rect">
            <a:avLst/>
          </a:prstGeom>
          <a:solidFill>
            <a:schemeClr val="accent1">
              <a:lumMod val="50000"/>
            </a:schemeClr>
          </a:solidFill>
          <a:ln w="12700">
            <a:solidFill>
              <a:schemeClr val="tx1"/>
            </a:solidFill>
          </a:ln>
        </p:spPr>
        <p:txBody>
          <a:bodyPr vert="horz" lIns="68580" tIns="34290" rIns="68580" bIns="3429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marR="0" lvl="0" indent="0" algn="ctr" defTabSz="457200" rtl="0" eaLnBrk="1" fontAlgn="auto" latinLnBrk="0" hangingPunct="1">
              <a:lnSpc>
                <a:spcPct val="100000"/>
              </a:lnSpc>
              <a:spcBef>
                <a:spcPct val="20000"/>
              </a:spcBef>
              <a:spcAft>
                <a:spcPts val="600"/>
              </a:spcAft>
              <a:buClr>
                <a:srgbClr val="5B9BD5">
                  <a:lumMod val="75000"/>
                </a:srgbClr>
              </a:buClr>
              <a:buSzPct val="145000"/>
              <a:buFont typeface="Arial"/>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Joint Commission: </a:t>
            </a:r>
            <a:r>
              <a:rPr kumimoji="0" lang="en-US" sz="2000" b="1" i="1" u="none" strike="noStrike" kern="1200" cap="none" spc="0" normalizeH="0" baseline="0" noProof="0" dirty="0">
                <a:ln>
                  <a:noFill/>
                </a:ln>
                <a:solidFill>
                  <a:prstClr val="white"/>
                </a:solidFill>
                <a:effectLst/>
                <a:uLnTx/>
                <a:uFillTx/>
                <a:latin typeface="Calibri" panose="020F0502020204030204"/>
                <a:ea typeface="+mn-ea"/>
                <a:cs typeface="+mn-cs"/>
              </a:rPr>
              <a:t>Vital Signs</a:t>
            </a:r>
          </a:p>
          <a:p>
            <a:pPr marL="0" marR="0" lvl="0" indent="0" algn="ctr" defTabSz="457200" rtl="0" eaLnBrk="1" fontAlgn="auto" latinLnBrk="0" hangingPunct="1">
              <a:lnSpc>
                <a:spcPct val="100000"/>
              </a:lnSpc>
              <a:spcBef>
                <a:spcPct val="20000"/>
              </a:spcBef>
              <a:spcAft>
                <a:spcPts val="600"/>
              </a:spcAft>
              <a:buClr>
                <a:srgbClr val="5B9BD5">
                  <a:lumMod val="75000"/>
                </a:srgbClr>
              </a:buClr>
              <a:buSzPct val="145000"/>
              <a:buFont typeface="Arial"/>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“By adopting the C-SSRS, organizations ensure that </a:t>
            </a:r>
            <a:r>
              <a:rPr kumimoji="0" lang="en-US" sz="2000" b="1" i="0" u="none" strike="noStrike" kern="1200" cap="none" spc="0" normalizeH="0" baseline="0" noProof="0" dirty="0">
                <a:ln>
                  <a:noFill/>
                </a:ln>
                <a:solidFill>
                  <a:srgbClr val="FFFF00"/>
                </a:solidFill>
                <a:effectLst/>
                <a:uLnTx/>
                <a:uFillTx/>
                <a:latin typeface="Calibri" panose="020F0502020204030204"/>
                <a:ea typeface="+mn-ea"/>
                <a:cs typeface="+mn-cs"/>
              </a:rPr>
              <a:t>one tool is being used by all caregivers</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Using </a:t>
            </a:r>
            <a:r>
              <a:rPr kumimoji="0" lang="en-US" sz="2000" b="1" i="0" u="none" strike="noStrike" kern="1200" cap="none" spc="0" normalizeH="0" baseline="0" noProof="0" dirty="0">
                <a:ln>
                  <a:noFill/>
                </a:ln>
                <a:solidFill>
                  <a:srgbClr val="FFFF00"/>
                </a:solidFill>
                <a:effectLst/>
                <a:uLnTx/>
                <a:uFillTx/>
                <a:latin typeface="Calibri" panose="020F0502020204030204"/>
                <a:ea typeface="+mn-ea"/>
                <a:cs typeface="+mn-cs"/>
              </a:rPr>
              <a:t>the same language helps all caregivers</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understand what the patient needs” … “</a:t>
            </a:r>
            <a:r>
              <a:rPr kumimoji="0" lang="en-US" sz="2000" b="1" i="0" u="none" strike="noStrike" kern="1200" cap="none" spc="0" normalizeH="0" baseline="0" noProof="0" dirty="0">
                <a:ln>
                  <a:noFill/>
                </a:ln>
                <a:solidFill>
                  <a:srgbClr val="FFFF00"/>
                </a:solidFill>
                <a:effectLst/>
                <a:uLnTx/>
                <a:uFillTx/>
                <a:latin typeface="Calibri" panose="020F0502020204030204"/>
                <a:ea typeface="+mn-ea"/>
                <a:cs typeface="+mn-cs"/>
              </a:rPr>
              <a:t>focus on folks who </a:t>
            </a:r>
            <a:br>
              <a:rPr kumimoji="0" lang="en-US" sz="2000" b="1" i="0" u="none" strike="noStrike" kern="1200" cap="none" spc="0" normalizeH="0" baseline="0" noProof="0" dirty="0">
                <a:ln>
                  <a:noFill/>
                </a:ln>
                <a:solidFill>
                  <a:srgbClr val="FFFF00"/>
                </a:solidFill>
                <a:effectLst/>
                <a:uLnTx/>
                <a:uFillTx/>
                <a:latin typeface="Calibri" panose="020F0502020204030204"/>
                <a:ea typeface="+mn-ea"/>
                <a:cs typeface="+mn-cs"/>
              </a:rPr>
            </a:br>
            <a:r>
              <a:rPr kumimoji="0" lang="en-US" sz="2000" b="1" i="0" u="none" strike="noStrike" kern="1200" cap="none" spc="0" normalizeH="0" baseline="0" noProof="0" dirty="0">
                <a:ln>
                  <a:noFill/>
                </a:ln>
                <a:solidFill>
                  <a:srgbClr val="FFFF00"/>
                </a:solidFill>
                <a:effectLst/>
                <a:uLnTx/>
                <a:uFillTx/>
                <a:latin typeface="Calibri" panose="020F0502020204030204"/>
                <a:ea typeface="+mn-ea"/>
                <a:cs typeface="+mn-cs"/>
              </a:rPr>
              <a:t>are at highest risk</a:t>
            </a:r>
            <a:r>
              <a:rPr kumimoji="0" lang="en-US" sz="2000" b="0" i="0" u="none" strike="noStrike" kern="1200" cap="none" spc="0" normalizeH="0" baseline="0" noProof="0" dirty="0">
                <a:ln>
                  <a:noFill/>
                </a:ln>
                <a:solidFill>
                  <a:srgbClr val="FFFF00"/>
                </a:solidFill>
                <a:effectLst/>
                <a:uLnTx/>
                <a:uFillTx/>
                <a:latin typeface="Calibri" panose="020F0502020204030204"/>
                <a:ea typeface="+mn-ea"/>
                <a:cs typeface="+mn-cs"/>
              </a:rPr>
              <a:t>.”</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6DF3F50F-EE74-4096-BB52-F82FBB308027}"/>
              </a:ext>
            </a:extLst>
          </p:cNvPr>
          <p:cNvSpPr/>
          <p:nvPr/>
        </p:nvSpPr>
        <p:spPr>
          <a:xfrm>
            <a:off x="354697" y="5630218"/>
            <a:ext cx="4572000" cy="307777"/>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https://www.youtube.com/watch?v=wnoAMC4voLI</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CE72DAB0-489E-4F56-B0EC-9BA715C28024}"/>
              </a:ext>
            </a:extLst>
          </p:cNvPr>
          <p:cNvSpPr>
            <a:spLocks noGrp="1"/>
          </p:cNvSpPr>
          <p:nvPr>
            <p:ph type="sldNum" sz="quarter" idx="4"/>
          </p:nvPr>
        </p:nvSpPr>
        <p:spPr>
          <a:xfrm>
            <a:off x="7053374" y="647331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0" name="Congress Hearing on the C-SSRS SD">
            <a:hlinkClick r:id="" action="ppaction://media"/>
            <a:extLst>
              <a:ext uri="{FF2B5EF4-FFF2-40B4-BE49-F238E27FC236}">
                <a16:creationId xmlns:a16="http://schemas.microsoft.com/office/drawing/2014/main" id="{D7F2BE13-EB69-4F11-A91F-C14710AA32E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52713" y="3403799"/>
            <a:ext cx="2949913" cy="2158473"/>
          </a:xfrm>
          <a:prstGeom prst="rect">
            <a:avLst/>
          </a:prstGeom>
        </p:spPr>
      </p:pic>
      <p:sp>
        <p:nvSpPr>
          <p:cNvPr id="14" name="Content Placeholder 2">
            <a:extLst>
              <a:ext uri="{FF2B5EF4-FFF2-40B4-BE49-F238E27FC236}">
                <a16:creationId xmlns:a16="http://schemas.microsoft.com/office/drawing/2014/main" id="{E54296A7-CFAB-AAF3-DCE6-2193DAFD1FBD}"/>
              </a:ext>
            </a:extLst>
          </p:cNvPr>
          <p:cNvSpPr txBox="1">
            <a:spLocks/>
          </p:cNvSpPr>
          <p:nvPr/>
        </p:nvSpPr>
        <p:spPr>
          <a:xfrm>
            <a:off x="364296" y="3032357"/>
            <a:ext cx="4562401" cy="3177270"/>
          </a:xfrm>
          <a:prstGeom prst="rect">
            <a:avLst/>
          </a:prstGeom>
          <a:solidFill>
            <a:schemeClr val="accent1">
              <a:lumMod val="50000"/>
            </a:schemeClr>
          </a:solidFill>
          <a:ln w="12700">
            <a:solidFill>
              <a:schemeClr val="tx1"/>
            </a:solidFill>
          </a:ln>
        </p:spPr>
        <p:txBody>
          <a:bodyPr vert="horz" lIns="68580" tIns="34290" rIns="68580" bIns="3429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marR="0" lvl="0" indent="0" algn="ctr" defTabSz="457200" rtl="0" eaLnBrk="1" fontAlgn="auto" latinLnBrk="0" hangingPunct="1">
              <a:lnSpc>
                <a:spcPct val="100000"/>
              </a:lnSpc>
              <a:spcBef>
                <a:spcPct val="20000"/>
              </a:spcBef>
              <a:spcAft>
                <a:spcPts val="600"/>
              </a:spcAft>
              <a:buClr>
                <a:srgbClr val="5B9BD5">
                  <a:lumMod val="75000"/>
                </a:srgbClr>
              </a:buClr>
              <a:buSzPct val="145000"/>
              <a:buFont typeface="Arial"/>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[Hospitals and health care systems] “have either developed something themselves or they’re using a piecemeal approach, with different tools in different departments: What may appear to be a person at risk in one area may not appear to be at risk in another. </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When the ED is asking their set of questions, and then the social worker asks another set</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then the psychiatrist asks another, you’re reducing the signal strength. </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You’re not homing in on the needle in the haystack.”</a:t>
            </a:r>
          </a:p>
        </p:txBody>
      </p:sp>
      <p:sp>
        <p:nvSpPr>
          <p:cNvPr id="15" name="TextBox 14">
            <a:extLst>
              <a:ext uri="{FF2B5EF4-FFF2-40B4-BE49-F238E27FC236}">
                <a16:creationId xmlns:a16="http://schemas.microsoft.com/office/drawing/2014/main" id="{CDDA3110-BA20-57CC-ACEF-020910707EB2}"/>
              </a:ext>
            </a:extLst>
          </p:cNvPr>
          <p:cNvSpPr txBox="1"/>
          <p:nvPr/>
        </p:nvSpPr>
        <p:spPr>
          <a:xfrm>
            <a:off x="777214" y="2530619"/>
            <a:ext cx="4067383" cy="338554"/>
          </a:xfrm>
          <a:prstGeom prst="rect">
            <a:avLst/>
          </a:prstGeom>
          <a:solidFill>
            <a:schemeClr val="accent2">
              <a:lumMod val="40000"/>
              <a:lumOff val="6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Basis for JC Regulatory Policy: </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"Intent to Act"</a:t>
            </a:r>
          </a:p>
        </p:txBody>
      </p:sp>
    </p:spTree>
    <p:extLst>
      <p:ext uri="{BB962C8B-B14F-4D97-AF65-F5344CB8AC3E}">
        <p14:creationId xmlns:p14="http://schemas.microsoft.com/office/powerpoint/2010/main" val="135341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206"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0"/>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10"/>
                                        </p:tgtEl>
                                      </p:cBhvr>
                                    </p:cmd>
                                  </p:childTnLst>
                                </p:cTn>
                              </p:par>
                            </p:childTnLst>
                          </p:cTn>
                        </p:par>
                      </p:childTnLst>
                    </p:cTn>
                  </p:par>
                </p:childTnLst>
              </p:cTn>
              <p:nextCondLst>
                <p:cond evt="onClick" delay="0">
                  <p:tgtEl>
                    <p:spTgt spid="10"/>
                  </p:tgtEl>
                </p:cond>
              </p:nextCondLst>
            </p:seq>
            <p:video>
              <p:cMediaNode vol="100000">
                <p:cTn id="18" fill="hold" display="0">
                  <p:stCondLst>
                    <p:cond delay="indefinite"/>
                  </p:stCondLst>
                </p:cTn>
                <p:tgtEl>
                  <p:spTgt spid="10"/>
                </p:tgtEl>
              </p:cMediaNode>
            </p:video>
          </p:childTnLst>
        </p:cTn>
      </p:par>
    </p:tnLst>
    <p:bldLst>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55C6F26-1F2B-198A-FC99-6ACFE32C5860}"/>
              </a:ext>
            </a:extLst>
          </p:cNvPr>
          <p:cNvSpPr/>
          <p:nvPr/>
        </p:nvSpPr>
        <p:spPr>
          <a:xfrm>
            <a:off x="3983604" y="3023652"/>
            <a:ext cx="3262746" cy="653192"/>
          </a:xfrm>
          <a:prstGeom prst="rect">
            <a:avLst/>
          </a:prstGeom>
          <a:solidFill>
            <a:schemeClr val="accent1">
              <a:lumMod val="40000"/>
              <a:lumOff val="60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514350" rtl="0" eaLnBrk="1" fontAlgn="base" latinLnBrk="0" hangingPunct="1">
              <a:lnSpc>
                <a:spcPct val="120000"/>
              </a:lnSpc>
              <a:spcBef>
                <a:spcPct val="0"/>
              </a:spcBef>
              <a:spcAft>
                <a:spcPct val="0"/>
              </a:spcAft>
              <a:buClrTx/>
              <a:buSzTx/>
              <a:buFontTx/>
              <a:buNone/>
              <a:tabLst/>
              <a:defRPr/>
            </a:pPr>
            <a:r>
              <a:rPr kumimoji="0" lang="en-US" sz="1050" b="1" i="0" u="none" strike="noStrike" kern="0" cap="none" spc="0" normalizeH="0" baseline="0" noProof="0" dirty="0">
                <a:ln>
                  <a:noFill/>
                </a:ln>
                <a:solidFill>
                  <a:srgbClr val="5B9BD5">
                    <a:lumMod val="50000"/>
                  </a:srgbClr>
                </a:solidFill>
                <a:effectLst/>
                <a:uLnTx/>
                <a:uFillTx/>
                <a:latin typeface="Tahoma"/>
                <a:ea typeface="+mn-ea"/>
                <a:cs typeface="Arial" panose="020B0604020202020204" pitchFamily="34" charset="0"/>
              </a:rPr>
              <a:t>Air Force Zero Suicide </a:t>
            </a:r>
            <a:r>
              <a:rPr kumimoji="0" lang="en-US" sz="1050" b="0" i="0" u="none" strike="noStrike" kern="0" cap="none" spc="0" normalizeH="0" baseline="0" noProof="0" dirty="0">
                <a:ln>
                  <a:noFill/>
                </a:ln>
                <a:solidFill>
                  <a:srgbClr val="5B9BD5">
                    <a:lumMod val="50000"/>
                  </a:srgbClr>
                </a:solidFill>
                <a:effectLst/>
                <a:uLnTx/>
                <a:uFillTx/>
                <a:latin typeface="Tahoma"/>
                <a:ea typeface="+mn-ea"/>
                <a:cs typeface="Arial" panose="020B0604020202020204" pitchFamily="34" charset="0"/>
              </a:rPr>
              <a:t>at family health clinics: </a:t>
            </a:r>
            <a:br>
              <a:rPr kumimoji="0" lang="en-US" sz="1050" b="0" i="0" u="none" strike="noStrike" kern="0" cap="none" spc="0" normalizeH="0" baseline="0" noProof="0" dirty="0">
                <a:ln>
                  <a:noFill/>
                </a:ln>
                <a:solidFill>
                  <a:prstClr val="black"/>
                </a:solidFill>
                <a:effectLst/>
                <a:uLnTx/>
                <a:uFillTx/>
                <a:latin typeface="Tahoma"/>
                <a:ea typeface="+mn-ea"/>
                <a:cs typeface="Arial" panose="020B0604020202020204" pitchFamily="34" charset="0"/>
              </a:rPr>
            </a:br>
            <a:r>
              <a:rPr kumimoji="0" lang="en-US" sz="1050" b="0" i="0" u="none" strike="noStrike" kern="0" cap="none" spc="0" normalizeH="0" baseline="0" noProof="0" dirty="0">
                <a:ln>
                  <a:noFill/>
                </a:ln>
                <a:solidFill>
                  <a:prstClr val="black"/>
                </a:solidFill>
                <a:effectLst/>
                <a:uLnTx/>
                <a:uFillTx/>
                <a:latin typeface="Tahoma"/>
                <a:ea typeface="+mn-ea"/>
                <a:cs typeface="Arial" panose="020B0604020202020204" pitchFamily="34" charset="0"/>
              </a:rPr>
              <a:t>at risk (intake) </a:t>
            </a:r>
            <a:r>
              <a:rPr kumimoji="0" lang="en-US" sz="1050" b="1" i="0" u="none" strike="noStrike" kern="0" cap="none" spc="0" normalizeH="0" baseline="0" noProof="0" dirty="0">
                <a:ln>
                  <a:noFill/>
                </a:ln>
                <a:solidFill>
                  <a:prstClr val="black"/>
                </a:solidFill>
                <a:effectLst/>
                <a:uLnTx/>
                <a:uFillTx/>
                <a:latin typeface="Tahoma"/>
                <a:ea typeface="+mn-ea"/>
                <a:cs typeface="Arial" panose="020B0604020202020204" pitchFamily="34" charset="0"/>
              </a:rPr>
              <a:t>16% PHQ9 vs 6.5% C-SSRS </a:t>
            </a:r>
            <a:br>
              <a:rPr kumimoji="0" lang="en-US" sz="1050" b="0" i="0" u="none" strike="noStrike" kern="0" cap="none" spc="0" normalizeH="0" baseline="0" noProof="0" dirty="0">
                <a:ln>
                  <a:noFill/>
                </a:ln>
                <a:solidFill>
                  <a:prstClr val="black"/>
                </a:solidFill>
                <a:effectLst/>
                <a:uLnTx/>
                <a:uFillTx/>
                <a:latin typeface="Tahoma"/>
                <a:ea typeface="+mn-ea"/>
                <a:cs typeface="Arial" panose="020B0604020202020204" pitchFamily="34" charset="0"/>
              </a:rPr>
            </a:br>
            <a:r>
              <a:rPr kumimoji="0" lang="en-US" sz="1050" b="0" i="0" u="none" strike="noStrike" kern="0" cap="none" spc="0" normalizeH="0" baseline="0" noProof="0" dirty="0">
                <a:ln>
                  <a:noFill/>
                </a:ln>
                <a:solidFill>
                  <a:prstClr val="black"/>
                </a:solidFill>
                <a:effectLst/>
                <a:uLnTx/>
                <a:uFillTx/>
                <a:latin typeface="Tahoma"/>
                <a:ea typeface="+mn-ea"/>
                <a:cs typeface="Arial" panose="020B0604020202020204" pitchFamily="34" charset="0"/>
              </a:rPr>
              <a:t>at risk (follow-up) </a:t>
            </a:r>
            <a:r>
              <a:rPr kumimoji="0" lang="en-US" sz="1050" b="1" i="0" u="none" strike="noStrike" kern="0" cap="none" spc="0" normalizeH="0" baseline="0" noProof="0" dirty="0">
                <a:ln>
                  <a:noFill/>
                </a:ln>
                <a:solidFill>
                  <a:prstClr val="black"/>
                </a:solidFill>
                <a:effectLst/>
                <a:uLnTx/>
                <a:uFillTx/>
                <a:latin typeface="Tahoma"/>
                <a:ea typeface="+mn-ea"/>
                <a:cs typeface="Arial" panose="020B0604020202020204" pitchFamily="34" charset="0"/>
              </a:rPr>
              <a:t>13% PHQ9 vs 1.3% C-SSRS </a:t>
            </a:r>
          </a:p>
        </p:txBody>
      </p:sp>
      <p:sp>
        <p:nvSpPr>
          <p:cNvPr id="30" name="TextBox 29">
            <a:extLst>
              <a:ext uri="{FF2B5EF4-FFF2-40B4-BE49-F238E27FC236}">
                <a16:creationId xmlns:a16="http://schemas.microsoft.com/office/drawing/2014/main" id="{E5F9ADA0-72D3-C25C-391F-3F91729BB88C}"/>
              </a:ext>
            </a:extLst>
          </p:cNvPr>
          <p:cNvSpPr txBox="1">
            <a:spLocks noChangeArrowheads="1"/>
          </p:cNvSpPr>
          <p:nvPr/>
        </p:nvSpPr>
        <p:spPr bwMode="auto">
          <a:xfrm>
            <a:off x="7147447" y="2931608"/>
            <a:ext cx="1999272" cy="830997"/>
          </a:xfrm>
          <a:prstGeom prst="rect">
            <a:avLst/>
          </a:prstGeom>
          <a:solidFill>
            <a:srgbClr val="92D050"/>
          </a:solidFill>
          <a:ln w="9525">
            <a:noFill/>
            <a:miter lim="800000"/>
            <a:headEnd/>
            <a:tailEnd/>
          </a:ln>
        </p:spPr>
        <p:txBody>
          <a:bodyPr wrap="square">
            <a:sp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Arial" charset="0"/>
              </a:rPr>
              <a:t>Cleveland Clinic: </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Tahoma" pitchFamily="34" charset="0"/>
                <a:ea typeface="+mn-ea"/>
                <a:cs typeface="Arial" charset="0"/>
              </a:rPr>
              <a:t>Outpatient Psychiatry </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pitchFamily="34" charset="0"/>
                <a:ea typeface="+mn-ea"/>
                <a:cs typeface="Arial" charset="0"/>
              </a:rPr>
              <a:t>6% positive on C-SSRS vs.</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pitchFamily="34" charset="0"/>
                <a:ea typeface="+mn-ea"/>
                <a:cs typeface="Arial" charset="0"/>
              </a:rPr>
              <a:t>24% endorsed PHQ item 9</a:t>
            </a:r>
            <a:endParaRPr kumimoji="0" lang="en-US" sz="1050" b="0" i="0" u="none" strike="noStrike" kern="1200" cap="none" spc="0" normalizeH="0" baseline="0" noProof="0" dirty="0">
              <a:ln>
                <a:noFill/>
              </a:ln>
              <a:solidFill>
                <a:prstClr val="black"/>
              </a:solidFill>
              <a:effectLst/>
              <a:uLnTx/>
              <a:uFillTx/>
              <a:latin typeface="Tahoma" pitchFamily="34" charset="0"/>
              <a:ea typeface="+mn-ea"/>
              <a:cs typeface="Arial" charset="0"/>
            </a:endParaRPr>
          </a:p>
        </p:txBody>
      </p:sp>
      <p:grpSp>
        <p:nvGrpSpPr>
          <p:cNvPr id="8" name="Group 7">
            <a:extLst>
              <a:ext uri="{FF2B5EF4-FFF2-40B4-BE49-F238E27FC236}">
                <a16:creationId xmlns:a16="http://schemas.microsoft.com/office/drawing/2014/main" id="{3142151B-8D75-4ADD-36B7-A0D16F9DB140}"/>
              </a:ext>
            </a:extLst>
          </p:cNvPr>
          <p:cNvGrpSpPr/>
          <p:nvPr/>
        </p:nvGrpSpPr>
        <p:grpSpPr>
          <a:xfrm>
            <a:off x="204543" y="5149837"/>
            <a:ext cx="2228850" cy="645171"/>
            <a:chOff x="2905131" y="1319539"/>
            <a:chExt cx="2971800" cy="860226"/>
          </a:xfrm>
        </p:grpSpPr>
        <p:sp>
          <p:nvSpPr>
            <p:cNvPr id="11" name="TextBox 10">
              <a:extLst>
                <a:ext uri="{FF2B5EF4-FFF2-40B4-BE49-F238E27FC236}">
                  <a16:creationId xmlns:a16="http://schemas.microsoft.com/office/drawing/2014/main" id="{EF7FCEE6-A69C-EAD7-509E-317D75914562}"/>
                </a:ext>
              </a:extLst>
            </p:cNvPr>
            <p:cNvSpPr txBox="1"/>
            <p:nvPr/>
          </p:nvSpPr>
          <p:spPr>
            <a:xfrm>
              <a:off x="2905131" y="1319539"/>
              <a:ext cx="2971800" cy="841084"/>
            </a:xfrm>
            <a:prstGeom prst="rect">
              <a:avLst/>
            </a:prstGeom>
            <a:noFill/>
          </p:spPr>
          <p:txBody>
            <a:bodyPr wrap="square" rtlCol="0">
              <a:spAutoFit/>
            </a:bodyPr>
            <a:lstStyle/>
            <a:p>
              <a:pPr marL="0" marR="0" lvl="0" indent="0" algn="ctr" defTabSz="685800" rtl="0" eaLnBrk="1" fontAlgn="base" latinLnBrk="0" hangingPunct="1">
                <a:lnSpc>
                  <a:spcPct val="150000"/>
                </a:lnSpc>
                <a:spcBef>
                  <a:spcPct val="0"/>
                </a:spcBef>
                <a:spcAft>
                  <a:spcPct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Tahoma" pitchFamily="34" charset="0"/>
                  <a:ea typeface="+mn-ea"/>
                  <a:cs typeface="Arial" charset="0"/>
                </a:rPr>
                <a:t>3 in One</a:t>
              </a:r>
            </a:p>
          </p:txBody>
        </p:sp>
        <p:sp>
          <p:nvSpPr>
            <p:cNvPr id="9" name="Rectangle: Rounded Corners 8">
              <a:extLst>
                <a:ext uri="{FF2B5EF4-FFF2-40B4-BE49-F238E27FC236}">
                  <a16:creationId xmlns:a16="http://schemas.microsoft.com/office/drawing/2014/main" id="{C1CCFC04-0292-3AD8-D142-3C8BF333614D}"/>
                </a:ext>
              </a:extLst>
            </p:cNvPr>
            <p:cNvSpPr/>
            <p:nvPr/>
          </p:nvSpPr>
          <p:spPr>
            <a:xfrm>
              <a:off x="3124200" y="1523999"/>
              <a:ext cx="2514600" cy="6557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ahoma"/>
                  <a:ea typeface="+mn-ea"/>
                  <a:cs typeface="+mn-cs"/>
                </a:rPr>
                <a:t>3 in One</a:t>
              </a:r>
            </a:p>
          </p:txBody>
        </p:sp>
      </p:grpSp>
      <p:sp>
        <p:nvSpPr>
          <p:cNvPr id="5" name="TextBox 4">
            <a:extLst>
              <a:ext uri="{FF2B5EF4-FFF2-40B4-BE49-F238E27FC236}">
                <a16:creationId xmlns:a16="http://schemas.microsoft.com/office/drawing/2014/main" id="{961E1A2A-71C7-E3FD-E6C3-7CFE16F633CC}"/>
              </a:ext>
            </a:extLst>
          </p:cNvPr>
          <p:cNvSpPr txBox="1"/>
          <p:nvPr/>
        </p:nvSpPr>
        <p:spPr>
          <a:xfrm>
            <a:off x="84263" y="4479442"/>
            <a:ext cx="2469410" cy="707886"/>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5B9BD5">
                    <a:lumMod val="75000"/>
                  </a:srgbClr>
                </a:solidFill>
                <a:effectLst/>
                <a:uLnTx/>
                <a:uFillTx/>
                <a:latin typeface="Tahoma" pitchFamily="34" charset="0"/>
                <a:ea typeface="+mn-ea"/>
                <a:cs typeface="Arial" charset="0"/>
              </a:rPr>
              <a:t>Identification</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5B9BD5">
                    <a:lumMod val="75000"/>
                  </a:srgbClr>
                </a:solidFill>
                <a:effectLst/>
                <a:uLnTx/>
                <a:uFillTx/>
                <a:latin typeface="Tahoma" pitchFamily="34" charset="0"/>
                <a:ea typeface="+mn-ea"/>
                <a:cs typeface="Arial" charset="0"/>
              </a:rPr>
              <a:t>Of High Risk</a:t>
            </a:r>
          </a:p>
        </p:txBody>
      </p:sp>
      <p:sp>
        <p:nvSpPr>
          <p:cNvPr id="3" name="TextBox 2">
            <a:extLst>
              <a:ext uri="{FF2B5EF4-FFF2-40B4-BE49-F238E27FC236}">
                <a16:creationId xmlns:a16="http://schemas.microsoft.com/office/drawing/2014/main" id="{EA1045B9-8208-9C5F-3574-82617428D610}"/>
              </a:ext>
            </a:extLst>
          </p:cNvPr>
          <p:cNvSpPr txBox="1"/>
          <p:nvPr/>
        </p:nvSpPr>
        <p:spPr>
          <a:xfrm>
            <a:off x="-403531" y="3756718"/>
            <a:ext cx="3512127" cy="707886"/>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5B9BD5">
                    <a:lumMod val="75000"/>
                  </a:srgbClr>
                </a:solidFill>
                <a:effectLst/>
                <a:uLnTx/>
                <a:uFillTx/>
                <a:latin typeface="Tahoma" pitchFamily="34" charset="0"/>
                <a:ea typeface="+mn-ea"/>
                <a:cs typeface="Arial" charset="0"/>
              </a:rPr>
              <a:t>Screen </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5B9BD5">
                    <a:lumMod val="75000"/>
                  </a:srgbClr>
                </a:solidFill>
                <a:effectLst/>
                <a:uLnTx/>
                <a:uFillTx/>
                <a:latin typeface="Tahoma" pitchFamily="34" charset="0"/>
                <a:ea typeface="+mn-ea"/>
                <a:cs typeface="Arial" charset="0"/>
              </a:rPr>
              <a:t>Triage</a:t>
            </a:r>
          </a:p>
        </p:txBody>
      </p:sp>
      <p:sp>
        <p:nvSpPr>
          <p:cNvPr id="4" name="Slide Number Placeholder 3">
            <a:extLst>
              <a:ext uri="{FF2B5EF4-FFF2-40B4-BE49-F238E27FC236}">
                <a16:creationId xmlns:a16="http://schemas.microsoft.com/office/drawing/2014/main" id="{A56F1564-BAC1-476D-9D8B-503B4E8717BB}"/>
              </a:ext>
            </a:extLst>
          </p:cNvPr>
          <p:cNvSpPr>
            <a:spLocks noGrp="1"/>
          </p:cNvSpPr>
          <p:nvPr>
            <p:ph type="sldNum" sz="quarter" idx="4"/>
          </p:nvPr>
        </p:nvSpPr>
        <p:spPr>
          <a:xfrm>
            <a:off x="7053374" y="647331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CD12D91-5F71-FE4F-A594-B9667DC21877}" type="slidenum">
              <a:rPr lang="en-US" smtClean="0"/>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94CFBA00-D511-4E9A-A45A-30CA5F2E71D0}"/>
              </a:ext>
            </a:extLst>
          </p:cNvPr>
          <p:cNvGrpSpPr/>
          <p:nvPr/>
        </p:nvGrpSpPr>
        <p:grpSpPr>
          <a:xfrm>
            <a:off x="4634761" y="517504"/>
            <a:ext cx="4285120" cy="3283738"/>
            <a:chOff x="4634761" y="517504"/>
            <a:chExt cx="4285120" cy="3283738"/>
          </a:xfrm>
        </p:grpSpPr>
        <p:sp>
          <p:nvSpPr>
            <p:cNvPr id="18" name="Callout: Bent Line with Border and Accent Bar 17">
              <a:extLst>
                <a:ext uri="{FF2B5EF4-FFF2-40B4-BE49-F238E27FC236}">
                  <a16:creationId xmlns:a16="http://schemas.microsoft.com/office/drawing/2014/main" id="{26336911-01D8-4B29-BA1D-8301D7A8B615}"/>
                </a:ext>
              </a:extLst>
            </p:cNvPr>
            <p:cNvSpPr/>
            <p:nvPr/>
          </p:nvSpPr>
          <p:spPr>
            <a:xfrm>
              <a:off x="4634761" y="517504"/>
              <a:ext cx="4285120" cy="2443298"/>
            </a:xfrm>
            <a:prstGeom prst="accentBorderCallout2">
              <a:avLst>
                <a:gd name="adj1" fmla="val 19028"/>
                <a:gd name="adj2" fmla="val -3157"/>
                <a:gd name="adj3" fmla="val 18750"/>
                <a:gd name="adj4" fmla="val -16667"/>
                <a:gd name="adj5" fmla="val 59476"/>
                <a:gd name="adj6" fmla="val -23483"/>
              </a:avLst>
            </a:prstGeom>
            <a:solidFill>
              <a:schemeClr val="accent4">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292E49-132B-47B5-B7E1-6804BECC042D}"/>
                </a:ext>
              </a:extLst>
            </p:cNvPr>
            <p:cNvSpPr txBox="1"/>
            <p:nvPr/>
          </p:nvSpPr>
          <p:spPr>
            <a:xfrm>
              <a:off x="5011270" y="538810"/>
              <a:ext cx="3702423" cy="3262432"/>
            </a:xfrm>
            <a:prstGeom prst="rect">
              <a:avLst/>
            </a:prstGeom>
            <a:noFill/>
          </p:spPr>
          <p:txBody>
            <a:bodyPr wrap="square" numCol="2"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INTENT TO DIE and/or INTENT TO DIE AND PLAN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Risk of suicidal behavior </a:t>
              </a:r>
              <a:r>
                <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rPr>
                <a:t>increases 100% or more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Posner et al 2011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Mundt 2013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Greist 2014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Madan 2016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Arias 2016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Conway 2017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Azcurra</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2017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Matarazzo 2019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Katz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Berona</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Bjureberg</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2021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5" name="Group 24">
            <a:extLst>
              <a:ext uri="{FF2B5EF4-FFF2-40B4-BE49-F238E27FC236}">
                <a16:creationId xmlns:a16="http://schemas.microsoft.com/office/drawing/2014/main" id="{6370302A-C30F-460B-93BE-5390D2ACA907}"/>
              </a:ext>
            </a:extLst>
          </p:cNvPr>
          <p:cNvGrpSpPr/>
          <p:nvPr/>
        </p:nvGrpSpPr>
        <p:grpSpPr>
          <a:xfrm>
            <a:off x="2582826" y="3689559"/>
            <a:ext cx="7547302" cy="3171705"/>
            <a:chOff x="2563905" y="3894748"/>
            <a:chExt cx="7288311" cy="2785832"/>
          </a:xfrm>
        </p:grpSpPr>
        <p:sp>
          <p:nvSpPr>
            <p:cNvPr id="20" name="Callout: Bent Line with Border and Accent Bar 19">
              <a:extLst>
                <a:ext uri="{FF2B5EF4-FFF2-40B4-BE49-F238E27FC236}">
                  <a16:creationId xmlns:a16="http://schemas.microsoft.com/office/drawing/2014/main" id="{B22F7CED-AB11-4D3C-9F97-E65433DE409E}"/>
                </a:ext>
              </a:extLst>
            </p:cNvPr>
            <p:cNvSpPr/>
            <p:nvPr/>
          </p:nvSpPr>
          <p:spPr>
            <a:xfrm rot="5400000">
              <a:off x="4361329" y="2097324"/>
              <a:ext cx="2761128" cy="6355976"/>
            </a:xfrm>
            <a:prstGeom prst="accentBorderCallout2">
              <a:avLst>
                <a:gd name="adj1" fmla="val 19033"/>
                <a:gd name="adj2" fmla="val -4762"/>
                <a:gd name="adj3" fmla="val 20160"/>
                <a:gd name="adj4" fmla="val -9200"/>
                <a:gd name="adj5" fmla="val 83419"/>
                <a:gd name="adj6" fmla="val -39584"/>
              </a:avLst>
            </a:prstGeom>
            <a:solidFill>
              <a:schemeClr val="accent4">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3D5BB0E-AC08-4687-A55E-BB0DBD2BAE6A}"/>
                </a:ext>
              </a:extLst>
            </p:cNvPr>
            <p:cNvSpPr txBox="1"/>
            <p:nvPr/>
          </p:nvSpPr>
          <p:spPr>
            <a:xfrm>
              <a:off x="2841816" y="4002924"/>
              <a:ext cx="7010400" cy="2677656"/>
            </a:xfrm>
            <a:prstGeom prst="rect">
              <a:avLst/>
            </a:prstGeom>
            <a:noFill/>
          </p:spPr>
          <p:txBody>
            <a:bodyPr wrap="square" numCol="3">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ALL BEHAVIORS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equally or more predictive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than actual attempt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87% of suicidal behaviors are not actual attempts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Posner 2011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Mundt 2013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Greist 2014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Horwitz 2015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Gibson 2015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Madan 2016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Arias 2016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Ellis 2016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Conway 2017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Azcurra</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2017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DeBeer 2018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Nam 2018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Matarazzo 2019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King 2019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Grendas</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2019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Katz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Berona</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Brown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Guiterrez</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Bjureberg</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2021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10" name="Picture 9">
            <a:extLst>
              <a:ext uri="{FF2B5EF4-FFF2-40B4-BE49-F238E27FC236}">
                <a16:creationId xmlns:a16="http://schemas.microsoft.com/office/drawing/2014/main" id="{7EC04023-3ACD-43B1-8F91-D629E91F5DE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8941" y="592113"/>
            <a:ext cx="3424518" cy="3035037"/>
          </a:xfrm>
          <a:prstGeom prst="rect">
            <a:avLst/>
          </a:prstGeom>
          <a:ln w="38100">
            <a:solidFill>
              <a:schemeClr val="tx2">
                <a:lumMod val="60000"/>
                <a:lumOff val="40000"/>
              </a:schemeClr>
            </a:solidFill>
          </a:ln>
        </p:spPr>
      </p:pic>
      <p:sp>
        <p:nvSpPr>
          <p:cNvPr id="22" name="Rectangle 3">
            <a:extLst>
              <a:ext uri="{FF2B5EF4-FFF2-40B4-BE49-F238E27FC236}">
                <a16:creationId xmlns:a16="http://schemas.microsoft.com/office/drawing/2014/main" id="{9F91B33A-B634-4AAD-8DA3-453288EA6142}"/>
              </a:ext>
            </a:extLst>
          </p:cNvPr>
          <p:cNvSpPr>
            <a:spLocks noChangeArrowheads="1"/>
          </p:cNvSpPr>
          <p:nvPr/>
        </p:nvSpPr>
        <p:spPr bwMode="auto">
          <a:xfrm>
            <a:off x="115848" y="1743801"/>
            <a:ext cx="3397971" cy="1070638"/>
          </a:xfrm>
          <a:prstGeom prst="rect">
            <a:avLst/>
          </a:prstGeom>
          <a:noFill/>
          <a:ln w="44450">
            <a:solidFill>
              <a:srgbClr val="FF0000"/>
            </a:solidFill>
            <a:miter lim="800000"/>
            <a:headEnd/>
            <a:tailEnd/>
          </a:ln>
        </p:spPr>
        <p:txBody>
          <a:bodyPr wrap="none" anchor="ct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8DE913E1-1CC9-4EF8-B0FA-FB15A3FE6035}"/>
              </a:ext>
            </a:extLst>
          </p:cNvPr>
          <p:cNvSpPr txBox="1"/>
          <p:nvPr/>
        </p:nvSpPr>
        <p:spPr>
          <a:xfrm>
            <a:off x="71720" y="-4"/>
            <a:ext cx="8886655" cy="461665"/>
          </a:xfrm>
          <a:prstGeom prst="rect">
            <a:avLst/>
          </a:prstGeom>
          <a:solidFill>
            <a:schemeClr val="accent1">
              <a:lumMod val="40000"/>
              <a:lumOff val="6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Evidence Support for the Columbia Risk Stratification</a:t>
            </a:r>
          </a:p>
        </p:txBody>
      </p:sp>
      <p:sp>
        <p:nvSpPr>
          <p:cNvPr id="19" name="Title 18">
            <a:extLst>
              <a:ext uri="{FF2B5EF4-FFF2-40B4-BE49-F238E27FC236}">
                <a16:creationId xmlns:a16="http://schemas.microsoft.com/office/drawing/2014/main" id="{E9E10473-B02F-5D39-B335-07F4FD216857}"/>
              </a:ext>
            </a:extLst>
          </p:cNvPr>
          <p:cNvSpPr>
            <a:spLocks noGrp="1"/>
          </p:cNvSpPr>
          <p:nvPr>
            <p:ph type="title"/>
          </p:nvPr>
        </p:nvSpPr>
        <p:spPr/>
        <p:txBody>
          <a:bodyPr/>
          <a:lstStyle/>
          <a:p>
            <a:endParaRPr lang="en-US" dirty="0"/>
          </a:p>
        </p:txBody>
      </p:sp>
      <p:graphicFrame>
        <p:nvGraphicFramePr>
          <p:cNvPr id="2" name="Table 1">
            <a:extLst>
              <a:ext uri="{FF2B5EF4-FFF2-40B4-BE49-F238E27FC236}">
                <a16:creationId xmlns:a16="http://schemas.microsoft.com/office/drawing/2014/main" id="{9D86D575-AEBD-491F-B122-CBA2F2BCDD23}"/>
              </a:ext>
            </a:extLst>
          </p:cNvPr>
          <p:cNvGraphicFramePr>
            <a:graphicFrameLocks noGrp="1"/>
          </p:cNvGraphicFramePr>
          <p:nvPr/>
        </p:nvGraphicFramePr>
        <p:xfrm>
          <a:off x="1088810" y="603145"/>
          <a:ext cx="7202079" cy="5858692"/>
        </p:xfrm>
        <a:graphic>
          <a:graphicData uri="http://schemas.openxmlformats.org/drawingml/2006/table">
            <a:tbl>
              <a:tblPr firstRow="1" bandRow="1">
                <a:tableStyleId>{5C22544A-7EE6-4342-B048-85BDC9FD1C3A}</a:tableStyleId>
              </a:tblPr>
              <a:tblGrid>
                <a:gridCol w="2364509">
                  <a:extLst>
                    <a:ext uri="{9D8B030D-6E8A-4147-A177-3AD203B41FA5}">
                      <a16:colId xmlns:a16="http://schemas.microsoft.com/office/drawing/2014/main" val="205155513"/>
                    </a:ext>
                  </a:extLst>
                </a:gridCol>
                <a:gridCol w="892604">
                  <a:extLst>
                    <a:ext uri="{9D8B030D-6E8A-4147-A177-3AD203B41FA5}">
                      <a16:colId xmlns:a16="http://schemas.microsoft.com/office/drawing/2014/main" val="909689652"/>
                    </a:ext>
                  </a:extLst>
                </a:gridCol>
                <a:gridCol w="1759241">
                  <a:extLst>
                    <a:ext uri="{9D8B030D-6E8A-4147-A177-3AD203B41FA5}">
                      <a16:colId xmlns:a16="http://schemas.microsoft.com/office/drawing/2014/main" val="1254006792"/>
                    </a:ext>
                  </a:extLst>
                </a:gridCol>
                <a:gridCol w="2185725">
                  <a:extLst>
                    <a:ext uri="{9D8B030D-6E8A-4147-A177-3AD203B41FA5}">
                      <a16:colId xmlns:a16="http://schemas.microsoft.com/office/drawing/2014/main" val="1549791330"/>
                    </a:ext>
                  </a:extLst>
                </a:gridCol>
              </a:tblGrid>
              <a:tr h="597048">
                <a:tc>
                  <a:txBody>
                    <a:bodyPr/>
                    <a:lstStyle/>
                    <a:p>
                      <a:pPr algn="l"/>
                      <a:r>
                        <a:rPr lang="en-US" dirty="0"/>
                        <a:t>Study</a:t>
                      </a:r>
                    </a:p>
                  </a:txBody>
                  <a:tcPr/>
                </a:tc>
                <a:tc>
                  <a:txBody>
                    <a:bodyPr/>
                    <a:lstStyle/>
                    <a:p>
                      <a:r>
                        <a:rPr lang="en-US" dirty="0"/>
                        <a:t>Cut-off</a:t>
                      </a:r>
                    </a:p>
                  </a:txBody>
                  <a:tcPr/>
                </a:tc>
                <a:tc>
                  <a:txBody>
                    <a:bodyPr/>
                    <a:lstStyle/>
                    <a:p>
                      <a:r>
                        <a:rPr lang="en-US" dirty="0"/>
                        <a:t>Outcome</a:t>
                      </a:r>
                    </a:p>
                  </a:txBody>
                  <a:tcPr/>
                </a:tc>
                <a:tc>
                  <a:txBody>
                    <a:bodyPr/>
                    <a:lstStyle/>
                    <a:p>
                      <a:r>
                        <a:rPr lang="en-US" dirty="0"/>
                        <a:t>Risk increases</a:t>
                      </a:r>
                    </a:p>
                  </a:txBody>
                  <a:tcPr/>
                </a:tc>
                <a:extLst>
                  <a:ext uri="{0D108BD9-81ED-4DB2-BD59-A6C34878D82A}">
                    <a16:rowId xmlns:a16="http://schemas.microsoft.com/office/drawing/2014/main" val="2608979031"/>
                  </a:ext>
                </a:extLst>
              </a:tr>
              <a:tr h="597048">
                <a:tc>
                  <a:txBody>
                    <a:bodyPr/>
                    <a:lstStyle/>
                    <a:p>
                      <a:pPr algn="l"/>
                      <a:r>
                        <a:rPr lang="en-US" dirty="0"/>
                        <a:t>Posner 2011</a:t>
                      </a:r>
                    </a:p>
                  </a:txBody>
                  <a:tcPr/>
                </a:tc>
                <a:tc>
                  <a:txBody>
                    <a:bodyPr/>
                    <a:lstStyle/>
                    <a:p>
                      <a:pPr algn="ctr"/>
                      <a:r>
                        <a:rPr lang="en-US" dirty="0"/>
                        <a:t>4</a:t>
                      </a:r>
                    </a:p>
                  </a:txBody>
                  <a:tcPr/>
                </a:tc>
                <a:tc>
                  <a:txBody>
                    <a:bodyPr/>
                    <a:lstStyle/>
                    <a:p>
                      <a:pPr algn="ctr"/>
                      <a:r>
                        <a:rPr lang="en-US" dirty="0"/>
                        <a:t>3 types of attempts</a:t>
                      </a:r>
                    </a:p>
                  </a:txBody>
                  <a:tcPr/>
                </a:tc>
                <a:tc>
                  <a:txBody>
                    <a:bodyPr/>
                    <a:lstStyle/>
                    <a:p>
                      <a:pPr algn="ctr"/>
                      <a:r>
                        <a:rPr lang="en-US" dirty="0"/>
                        <a:t>+200%</a:t>
                      </a:r>
                    </a:p>
                    <a:p>
                      <a:pPr algn="ctr"/>
                      <a:r>
                        <a:rPr lang="en-US" dirty="0"/>
                        <a:t>(OR=3.26)</a:t>
                      </a:r>
                    </a:p>
                  </a:txBody>
                  <a:tcPr/>
                </a:tc>
                <a:extLst>
                  <a:ext uri="{0D108BD9-81ED-4DB2-BD59-A6C34878D82A}">
                    <a16:rowId xmlns:a16="http://schemas.microsoft.com/office/drawing/2014/main" val="3158451039"/>
                  </a:ext>
                </a:extLst>
              </a:tr>
              <a:tr h="1108803">
                <a:tc>
                  <a:txBody>
                    <a:bodyPr/>
                    <a:lstStyle/>
                    <a:p>
                      <a:pPr algn="l"/>
                      <a:r>
                        <a:rPr lang="en-US" dirty="0"/>
                        <a:t>Greist 2014</a:t>
                      </a:r>
                    </a:p>
                  </a:txBody>
                  <a:tcPr/>
                </a:tc>
                <a:tc>
                  <a:txBody>
                    <a:bodyPr/>
                    <a:lstStyle/>
                    <a:p>
                      <a:pPr algn="ctr"/>
                      <a:endParaRPr lang="en-US" dirty="0"/>
                    </a:p>
                    <a:p>
                      <a:pPr algn="ctr"/>
                      <a:r>
                        <a:rPr lang="en-US" dirty="0"/>
                        <a:t>4</a:t>
                      </a:r>
                    </a:p>
                  </a:txBody>
                  <a:tcPr/>
                </a:tc>
                <a:tc>
                  <a:txBody>
                    <a:bodyPr/>
                    <a:lstStyle/>
                    <a:p>
                      <a:pPr algn="ctr"/>
                      <a:r>
                        <a:rPr lang="en-US" dirty="0"/>
                        <a:t>3 types of attempts</a:t>
                      </a:r>
                    </a:p>
                  </a:txBody>
                  <a:tcPr/>
                </a:tc>
                <a:tc>
                  <a:txBody>
                    <a:bodyPr/>
                    <a:lstStyle/>
                    <a:p>
                      <a:pPr algn="ctr"/>
                      <a:endParaRPr lang="en-US" dirty="0"/>
                    </a:p>
                    <a:p>
                      <a:pPr algn="ctr"/>
                      <a:r>
                        <a:rPr lang="en-US" dirty="0"/>
                        <a:t>+1400% (OR=15.24)</a:t>
                      </a:r>
                    </a:p>
                  </a:txBody>
                  <a:tcPr/>
                </a:tc>
                <a:extLst>
                  <a:ext uri="{0D108BD9-81ED-4DB2-BD59-A6C34878D82A}">
                    <a16:rowId xmlns:a16="http://schemas.microsoft.com/office/drawing/2014/main" val="1815894724"/>
                  </a:ext>
                </a:extLst>
              </a:tr>
              <a:tr h="597048">
                <a:tc>
                  <a:txBody>
                    <a:bodyPr/>
                    <a:lstStyle/>
                    <a:p>
                      <a:pPr algn="l"/>
                      <a:r>
                        <a:rPr lang="en-US" dirty="0"/>
                        <a:t>Arias 2016</a:t>
                      </a:r>
                    </a:p>
                  </a:txBody>
                  <a:tcPr/>
                </a:tc>
                <a:tc>
                  <a:txBody>
                    <a:bodyPr/>
                    <a:lstStyle/>
                    <a:p>
                      <a:pPr algn="ctr"/>
                      <a:r>
                        <a:rPr lang="en-US" dirty="0"/>
                        <a:t>4</a:t>
                      </a:r>
                    </a:p>
                  </a:txBody>
                  <a:tcPr/>
                </a:tc>
                <a:tc>
                  <a:txBody>
                    <a:bodyPr/>
                    <a:lstStyle/>
                    <a:p>
                      <a:pPr algn="ctr"/>
                      <a:r>
                        <a:rPr lang="en-US" dirty="0"/>
                        <a:t>attempt or death </a:t>
                      </a:r>
                    </a:p>
                  </a:txBody>
                  <a:tcPr/>
                </a:tc>
                <a:tc>
                  <a:txBody>
                    <a:bodyPr/>
                    <a:lstStyle/>
                    <a:p>
                      <a:pPr algn="ctr"/>
                      <a:r>
                        <a:rPr lang="en-US" dirty="0"/>
                        <a:t>+70%</a:t>
                      </a:r>
                    </a:p>
                    <a:p>
                      <a:pPr algn="ctr"/>
                      <a:r>
                        <a:rPr lang="en-US" dirty="0"/>
                        <a:t>(OR=1.7)</a:t>
                      </a:r>
                    </a:p>
                  </a:txBody>
                  <a:tcPr/>
                </a:tc>
                <a:extLst>
                  <a:ext uri="{0D108BD9-81ED-4DB2-BD59-A6C34878D82A}">
                    <a16:rowId xmlns:a16="http://schemas.microsoft.com/office/drawing/2014/main" val="3252905006"/>
                  </a:ext>
                </a:extLst>
              </a:tr>
              <a:tr h="597048">
                <a:tc>
                  <a:txBody>
                    <a:bodyPr/>
                    <a:lstStyle/>
                    <a:p>
                      <a:pPr algn="l"/>
                      <a:r>
                        <a:rPr lang="en-US" dirty="0"/>
                        <a:t>Conway 2016</a:t>
                      </a:r>
                    </a:p>
                  </a:txBody>
                  <a:tcPr/>
                </a:tc>
                <a:tc>
                  <a:txBody>
                    <a:bodyPr/>
                    <a:lstStyle/>
                    <a:p>
                      <a:pPr algn="ctr"/>
                      <a:r>
                        <a:rPr lang="en-US" dirty="0"/>
                        <a:t>4</a:t>
                      </a:r>
                    </a:p>
                  </a:txBody>
                  <a:tcPr/>
                </a:tc>
                <a:tc>
                  <a:txBody>
                    <a:bodyPr/>
                    <a:lstStyle/>
                    <a:p>
                      <a:pPr algn="ctr"/>
                      <a:r>
                        <a:rPr lang="en-US" dirty="0"/>
                        <a:t>Any SB</a:t>
                      </a:r>
                    </a:p>
                  </a:txBody>
                  <a:tcPr/>
                </a:tc>
                <a:tc>
                  <a:txBody>
                    <a:bodyPr/>
                    <a:lstStyle/>
                    <a:p>
                      <a:pPr algn="ctr"/>
                      <a:r>
                        <a:rPr lang="en-US" dirty="0"/>
                        <a:t>+600% (OR=7.76)</a:t>
                      </a:r>
                    </a:p>
                  </a:txBody>
                  <a:tcPr/>
                </a:tc>
                <a:extLst>
                  <a:ext uri="{0D108BD9-81ED-4DB2-BD59-A6C34878D82A}">
                    <a16:rowId xmlns:a16="http://schemas.microsoft.com/office/drawing/2014/main" val="3463607516"/>
                  </a:ext>
                </a:extLst>
              </a:tr>
              <a:tr h="597048">
                <a:tc>
                  <a:txBody>
                    <a:bodyPr/>
                    <a:lstStyle/>
                    <a:p>
                      <a:pPr algn="l"/>
                      <a:r>
                        <a:rPr lang="en-US" dirty="0"/>
                        <a:t>Park 2019</a:t>
                      </a:r>
                    </a:p>
                  </a:txBody>
                  <a:tcPr/>
                </a:tc>
                <a:tc>
                  <a:txBody>
                    <a:bodyPr/>
                    <a:lstStyle/>
                    <a:p>
                      <a:pPr algn="ctr"/>
                      <a:r>
                        <a:rPr lang="en-US" dirty="0"/>
                        <a:t>4</a:t>
                      </a:r>
                    </a:p>
                  </a:txBody>
                  <a:tcPr/>
                </a:tc>
                <a:tc>
                  <a:txBody>
                    <a:bodyPr/>
                    <a:lstStyle/>
                    <a:p>
                      <a:pPr algn="ctr"/>
                      <a:r>
                        <a:rPr lang="en-US" dirty="0"/>
                        <a:t>attempt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+400% </a:t>
                      </a:r>
                    </a:p>
                    <a:p>
                      <a:pPr algn="ctr"/>
                      <a:r>
                        <a:rPr lang="en-US" dirty="0"/>
                        <a:t>(OR=5.3)</a:t>
                      </a:r>
                    </a:p>
                  </a:txBody>
                  <a:tcPr/>
                </a:tc>
                <a:extLst>
                  <a:ext uri="{0D108BD9-81ED-4DB2-BD59-A6C34878D82A}">
                    <a16:rowId xmlns:a16="http://schemas.microsoft.com/office/drawing/2014/main" val="3567365594"/>
                  </a:ext>
                </a:extLst>
              </a:tr>
              <a:tr h="341170">
                <a:tc>
                  <a:txBody>
                    <a:bodyPr/>
                    <a:lstStyle/>
                    <a:p>
                      <a:pPr algn="l"/>
                      <a:r>
                        <a:rPr lang="en-US" dirty="0"/>
                        <a:t>Katz 2020</a:t>
                      </a:r>
                    </a:p>
                  </a:txBody>
                  <a:tcPr/>
                </a:tc>
                <a:tc>
                  <a:txBody>
                    <a:bodyPr/>
                    <a:lstStyle/>
                    <a:p>
                      <a:pPr algn="ctr"/>
                      <a:r>
                        <a:rPr lang="en-US" dirty="0"/>
                        <a:t>4</a:t>
                      </a:r>
                    </a:p>
                  </a:txBody>
                  <a:tcPr/>
                </a:tc>
                <a:tc>
                  <a:txBody>
                    <a:bodyPr/>
                    <a:lstStyle/>
                    <a:p>
                      <a:pPr algn="ctr"/>
                      <a:r>
                        <a:rPr lang="en-US" dirty="0"/>
                        <a:t>attempts</a:t>
                      </a:r>
                    </a:p>
                  </a:txBody>
                  <a:tcPr/>
                </a:tc>
                <a:tc>
                  <a:txBody>
                    <a:bodyPr/>
                    <a:lstStyle/>
                    <a:p>
                      <a:pPr algn="ctr"/>
                      <a:r>
                        <a:rPr lang="en-US" dirty="0"/>
                        <a:t>+400% (OR=5.35)</a:t>
                      </a:r>
                    </a:p>
                  </a:txBody>
                  <a:tcPr/>
                </a:tc>
                <a:extLst>
                  <a:ext uri="{0D108BD9-81ED-4DB2-BD59-A6C34878D82A}">
                    <a16:rowId xmlns:a16="http://schemas.microsoft.com/office/drawing/2014/main" val="3298903486"/>
                  </a:ext>
                </a:extLst>
              </a:tr>
              <a:tr h="904033">
                <a:tc>
                  <a:txBody>
                    <a:bodyPr/>
                    <a:lstStyle/>
                    <a:p>
                      <a:pPr algn="l"/>
                      <a:r>
                        <a:rPr lang="en-US" dirty="0" err="1"/>
                        <a:t>Berona</a:t>
                      </a:r>
                      <a:r>
                        <a:rPr lang="en-US" dirty="0"/>
                        <a:t> 2020</a:t>
                      </a:r>
                    </a:p>
                  </a:txBody>
                  <a:tcPr/>
                </a:tc>
                <a:tc>
                  <a:txBody>
                    <a:bodyPr/>
                    <a:lstStyle/>
                    <a:p>
                      <a:pPr algn="ctr"/>
                      <a:r>
                        <a:rPr lang="en-US" dirty="0"/>
                        <a:t>4</a:t>
                      </a:r>
                    </a:p>
                  </a:txBody>
                  <a:tcPr/>
                </a:tc>
                <a:tc>
                  <a:txBody>
                    <a:bodyPr/>
                    <a:lstStyle/>
                    <a:p>
                      <a:pPr algn="ctr"/>
                      <a:r>
                        <a:rPr lang="en-US" dirty="0"/>
                        <a:t>any 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&gt; </a:t>
                      </a:r>
                      <a:r>
                        <a:rPr lang="en-US" dirty="0"/>
                        <a:t>twice more likely (HR=2.29)</a:t>
                      </a:r>
                    </a:p>
                  </a:txBody>
                  <a:tcPr/>
                </a:tc>
                <a:extLst>
                  <a:ext uri="{0D108BD9-81ED-4DB2-BD59-A6C34878D82A}">
                    <a16:rowId xmlns:a16="http://schemas.microsoft.com/office/drawing/2014/main" val="1207281397"/>
                  </a:ext>
                </a:extLst>
              </a:tr>
              <a:tr h="341170">
                <a:tc>
                  <a:txBody>
                    <a:bodyPr/>
                    <a:lstStyle/>
                    <a:p>
                      <a:pPr algn="l"/>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29633263"/>
                  </a:ext>
                </a:extLst>
              </a:tr>
            </a:tbl>
          </a:graphicData>
        </a:graphic>
      </p:graphicFrame>
    </p:spTree>
    <p:extLst>
      <p:ext uri="{BB962C8B-B14F-4D97-AF65-F5344CB8AC3E}">
        <p14:creationId xmlns:p14="http://schemas.microsoft.com/office/powerpoint/2010/main" val="421708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25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63606" y="4202299"/>
            <a:ext cx="7266036" cy="1692771"/>
          </a:xfrm>
          <a:prstGeom prst="rect">
            <a:avLst/>
          </a:prstGeom>
        </p:spPr>
        <p:txBody>
          <a:bodyPr wrap="square">
            <a:spAutoFit/>
          </a:bodyPr>
          <a:lstStyle/>
          <a:p>
            <a:pPr marL="914400" marR="0" lvl="2"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B0F0"/>
                </a:solidFill>
                <a:effectLst/>
                <a:uLnTx/>
                <a:uFillTx/>
                <a:latin typeface="Calibri" panose="020F0502020204030204"/>
                <a:ea typeface="+mn-ea"/>
                <a:cs typeface="+mn-cs"/>
              </a:rPr>
              <a:t>Depression - #1 cause of work related absence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costs US workplaces $23 billion annually in lost productivity</a:t>
            </a:r>
          </a:p>
          <a:p>
            <a:pPr marL="914400" marR="0" lvl="2"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B0F0"/>
              </a:solidFill>
              <a:effectLst/>
              <a:uLnTx/>
              <a:uFillTx/>
              <a:latin typeface="Calibri" panose="020F0502020204030204"/>
              <a:ea typeface="+mn-ea"/>
              <a:cs typeface="+mn-cs"/>
            </a:endParaRPr>
          </a:p>
          <a:p>
            <a:pPr marL="914400" marR="0" lvl="2"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B0F0"/>
                </a:solidFill>
                <a:effectLst/>
                <a:uLnTx/>
                <a:uFillTx/>
                <a:latin typeface="Calibri" panose="020F0502020204030204"/>
                <a:ea typeface="+mn-ea"/>
                <a:cs typeface="+mn-cs"/>
              </a:rPr>
              <a:t>45-98% of costs of depression treatment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could be offset by gains in work productivity</a:t>
            </a:r>
          </a:p>
        </p:txBody>
      </p:sp>
      <p:sp>
        <p:nvSpPr>
          <p:cNvPr id="10" name="Title 1"/>
          <p:cNvSpPr txBox="1">
            <a:spLocks/>
          </p:cNvSpPr>
          <p:nvPr/>
        </p:nvSpPr>
        <p:spPr>
          <a:xfrm>
            <a:off x="214662" y="3689239"/>
            <a:ext cx="6411515" cy="565379"/>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5B9BD5">
                    <a:lumMod val="50000"/>
                  </a:srgbClr>
                </a:solidFill>
                <a:effectLst/>
                <a:uLnTx/>
                <a:uFillTx/>
                <a:latin typeface="Calibri" panose="020F0502020204030204"/>
                <a:ea typeface="MS PGothic"/>
                <a:cs typeface="Arial" panose="020B0604020202020204" pitchFamily="34" charset="0"/>
              </a:rPr>
              <a:t>Healthy Employees = Improved Earnings</a:t>
            </a:r>
          </a:p>
        </p:txBody>
      </p:sp>
      <p:pic>
        <p:nvPicPr>
          <p:cNvPr id="11" name="Picture 10">
            <a:extLst>
              <a:ext uri="{FF2B5EF4-FFF2-40B4-BE49-F238E27FC236}">
                <a16:creationId xmlns:a16="http://schemas.microsoft.com/office/drawing/2014/main" id="{F8C9E4C7-E68A-F2EA-4F92-F211D64BFC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730" y="3879326"/>
            <a:ext cx="2217805" cy="2893511"/>
          </a:xfrm>
          <a:prstGeom prst="rect">
            <a:avLst/>
          </a:prstGeom>
        </p:spPr>
      </p:pic>
      <p:pic>
        <p:nvPicPr>
          <p:cNvPr id="20" name="Picture 19">
            <a:extLst>
              <a:ext uri="{FF2B5EF4-FFF2-40B4-BE49-F238E27FC236}">
                <a16:creationId xmlns:a16="http://schemas.microsoft.com/office/drawing/2014/main" id="{8614FCE5-0708-52EA-37B0-EDB7695CE5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5559" y="1998280"/>
            <a:ext cx="1827622" cy="1216199"/>
          </a:xfrm>
          <a:prstGeom prst="rect">
            <a:avLst/>
          </a:prstGeom>
        </p:spPr>
      </p:pic>
      <p:pic>
        <p:nvPicPr>
          <p:cNvPr id="34" name="Picture 33">
            <a:extLst>
              <a:ext uri="{FF2B5EF4-FFF2-40B4-BE49-F238E27FC236}">
                <a16:creationId xmlns:a16="http://schemas.microsoft.com/office/drawing/2014/main" id="{76C8FD77-1CB2-2EFA-ED09-95FDD81282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82351" y="149887"/>
            <a:ext cx="749482" cy="736990"/>
          </a:xfrm>
          <a:prstGeom prst="rect">
            <a:avLst/>
          </a:prstGeom>
        </p:spPr>
      </p:pic>
      <p:pic>
        <p:nvPicPr>
          <p:cNvPr id="35" name="Picture 34">
            <a:extLst>
              <a:ext uri="{FF2B5EF4-FFF2-40B4-BE49-F238E27FC236}">
                <a16:creationId xmlns:a16="http://schemas.microsoft.com/office/drawing/2014/main" id="{D117B757-D129-F6E8-797C-EB83C3E1CB6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96865" y="618743"/>
            <a:ext cx="738395" cy="440589"/>
          </a:xfrm>
          <a:prstGeom prst="rect">
            <a:avLst/>
          </a:prstGeom>
        </p:spPr>
      </p:pic>
      <p:pic>
        <p:nvPicPr>
          <p:cNvPr id="36" name="Picture 2" descr="Image result for dhs">
            <a:extLst>
              <a:ext uri="{FF2B5EF4-FFF2-40B4-BE49-F238E27FC236}">
                <a16:creationId xmlns:a16="http://schemas.microsoft.com/office/drawing/2014/main" id="{167B5E6A-A031-FFEC-3624-3301414A111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201173" y="1175221"/>
            <a:ext cx="852558" cy="85039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2CF54E94-472B-BD02-C9E6-0EF65168637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86752" y="87438"/>
            <a:ext cx="1570892" cy="628357"/>
          </a:xfrm>
          <a:prstGeom prst="rect">
            <a:avLst/>
          </a:prstGeom>
        </p:spPr>
      </p:pic>
      <p:pic>
        <p:nvPicPr>
          <p:cNvPr id="38" name="Picture 37" descr="Logo&#10;&#10;Description automatically generated">
            <a:extLst>
              <a:ext uri="{FF2B5EF4-FFF2-40B4-BE49-F238E27FC236}">
                <a16:creationId xmlns:a16="http://schemas.microsoft.com/office/drawing/2014/main" id="{B2DAFBE8-5A4B-E3C7-6B4D-970C1952206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182351" y="1040180"/>
            <a:ext cx="850392" cy="850392"/>
          </a:xfrm>
          <a:prstGeom prst="rect">
            <a:avLst/>
          </a:prstGeom>
        </p:spPr>
      </p:pic>
      <p:pic>
        <p:nvPicPr>
          <p:cNvPr id="39" name="Picture 2" descr="Download USW Logos | United Steelworkers">
            <a:extLst>
              <a:ext uri="{FF2B5EF4-FFF2-40B4-BE49-F238E27FC236}">
                <a16:creationId xmlns:a16="http://schemas.microsoft.com/office/drawing/2014/main" id="{0CE1D9B7-23AF-2A0F-CD99-38B456CE9098}"/>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802343" y="2105320"/>
            <a:ext cx="1181426" cy="530548"/>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CE4B8081-4891-4E27-AD73-8BB01A3900D5}"/>
              </a:ext>
            </a:extLst>
          </p:cNvPr>
          <p:cNvSpPr txBox="1">
            <a:spLocks/>
          </p:cNvSpPr>
          <p:nvPr/>
        </p:nvSpPr>
        <p:spPr>
          <a:xfrm>
            <a:off x="-65267" y="481068"/>
            <a:ext cx="6631214" cy="11565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2200" b="1" dirty="0">
                <a:solidFill>
                  <a:srgbClr val="5B9BD5">
                    <a:lumMod val="50000"/>
                  </a:srgbClr>
                </a:solidFill>
              </a:rPr>
              <a:t>Vital Part of Health &amp; Wellness for Employees &amp; Their Families: When treated like wellness, breaks down barriers of stigma &amp; facilitates people getting help</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1" u="none" strike="noStrike" kern="1200" cap="none" spc="0" normalizeH="0" baseline="0" noProof="0" dirty="0">
                <a:ln>
                  <a:noFill/>
                </a:ln>
                <a:solidFill>
                  <a:srgbClr val="0070C0"/>
                </a:solidFill>
                <a:effectLst/>
                <a:uLnTx/>
                <a:uFillTx/>
                <a:latin typeface="Calibri" panose="020F0502020204030204"/>
                <a:ea typeface="+mj-ea"/>
                <a:cs typeface="+mj-cs"/>
              </a:rPr>
              <a:t>Caring for the Caregivers</a:t>
            </a:r>
          </a:p>
        </p:txBody>
      </p:sp>
      <p:sp>
        <p:nvSpPr>
          <p:cNvPr id="13" name="Content Placeholder 2">
            <a:extLst>
              <a:ext uri="{FF2B5EF4-FFF2-40B4-BE49-F238E27FC236}">
                <a16:creationId xmlns:a16="http://schemas.microsoft.com/office/drawing/2014/main" id="{1C3FA888-39D6-430F-9F6B-3AA5C02450FA}"/>
              </a:ext>
            </a:extLst>
          </p:cNvPr>
          <p:cNvSpPr txBox="1">
            <a:spLocks/>
          </p:cNvSpPr>
          <p:nvPr/>
        </p:nvSpPr>
        <p:spPr>
          <a:xfrm>
            <a:off x="1665350" y="1749935"/>
            <a:ext cx="5325158" cy="2029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a company of 100,000 employees:</a:t>
            </a:r>
          </a:p>
          <a:p>
            <a:pPr marL="1143000" marR="0" lvl="2"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B0F0"/>
                </a:solidFill>
                <a:effectLst/>
                <a:uLnTx/>
                <a:uFillTx/>
                <a:latin typeface="Calibri" panose="020F0502020204030204"/>
                <a:ea typeface="ＭＳ Ｐゴシック" charset="-128"/>
                <a:cs typeface="ＭＳ Ｐゴシック"/>
              </a:rPr>
              <a:t>Every 6 days,</a:t>
            </a:r>
            <a:r>
              <a:rPr kumimoji="0" lang="en-US" sz="2400" b="0" i="0" u="none" strike="noStrike" kern="1200" cap="none" spc="0" normalizeH="0" baseline="0" noProof="0" dirty="0">
                <a:ln>
                  <a:noFill/>
                </a:ln>
                <a:solidFill>
                  <a:srgbClr val="00B0F0"/>
                </a:solidFill>
                <a:effectLst/>
                <a:uLnTx/>
                <a:uFillTx/>
                <a:latin typeface="Calibri" panose="020F0502020204030204"/>
                <a:ea typeface="ＭＳ Ｐゴシック" charset="-128"/>
                <a:cs typeface="ＭＳ Ｐゴシック"/>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ＭＳ Ｐゴシック"/>
              </a:rPr>
              <a:t>one employee or family member will die by suicide</a:t>
            </a:r>
          </a:p>
          <a:p>
            <a:pPr marL="1600200" marR="0" lvl="3"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B0F0"/>
                </a:solidFill>
                <a:effectLst/>
                <a:uLnTx/>
                <a:uFillTx/>
                <a:latin typeface="Calibri" panose="020F0502020204030204"/>
                <a:ea typeface="ＭＳ Ｐゴシック" charset="-128"/>
                <a:cs typeface="ＭＳ Ｐゴシック"/>
              </a:rPr>
              <a:t>Every day, 3 attempts</a:t>
            </a:r>
            <a:endParaRPr kumimoji="0" lang="en-US" sz="2600" b="0" i="0" u="none" strike="noStrike" kern="1200" cap="none" spc="0" normalizeH="0" baseline="0" noProof="0" dirty="0">
              <a:ln>
                <a:noFill/>
              </a:ln>
              <a:solidFill>
                <a:srgbClr val="FFFF00"/>
              </a:solidFill>
              <a:effectLst/>
              <a:uLnTx/>
              <a:uFillTx/>
              <a:latin typeface="Calibri" panose="020F0502020204030204"/>
              <a:ea typeface="ＭＳ Ｐゴシック" charset="-128"/>
              <a:cs typeface="ＭＳ Ｐゴシック"/>
            </a:endParaRPr>
          </a:p>
        </p:txBody>
      </p:sp>
      <p:sp>
        <p:nvSpPr>
          <p:cNvPr id="2" name="Slide Number Placeholder 1">
            <a:extLst>
              <a:ext uri="{FF2B5EF4-FFF2-40B4-BE49-F238E27FC236}">
                <a16:creationId xmlns:a16="http://schemas.microsoft.com/office/drawing/2014/main" id="{BD7C2F98-92DE-4860-9C7B-C8B8BC49E96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0B55D4F8-803D-454F-4518-BF1EBD6AC953}"/>
              </a:ext>
            </a:extLst>
          </p:cNvPr>
          <p:cNvGrpSpPr/>
          <p:nvPr/>
        </p:nvGrpSpPr>
        <p:grpSpPr>
          <a:xfrm>
            <a:off x="6541074" y="1704172"/>
            <a:ext cx="2489840" cy="4766682"/>
            <a:chOff x="2646109" y="1626327"/>
            <a:chExt cx="2489840" cy="4766682"/>
          </a:xfrm>
        </p:grpSpPr>
        <p:pic>
          <p:nvPicPr>
            <p:cNvPr id="24" name="Picture 23">
              <a:extLst>
                <a:ext uri="{FF2B5EF4-FFF2-40B4-BE49-F238E27FC236}">
                  <a16:creationId xmlns:a16="http://schemas.microsoft.com/office/drawing/2014/main" id="{A2ECCAD4-8BEA-7D70-A811-A1192DD18250}"/>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3002341" y="3017717"/>
              <a:ext cx="1902236" cy="3375292"/>
            </a:xfrm>
            <a:prstGeom prst="rect">
              <a:avLst/>
            </a:prstGeom>
          </p:spPr>
        </p:pic>
        <p:sp>
          <p:nvSpPr>
            <p:cNvPr id="23" name="TextBox 22">
              <a:extLst>
                <a:ext uri="{FF2B5EF4-FFF2-40B4-BE49-F238E27FC236}">
                  <a16:creationId xmlns:a16="http://schemas.microsoft.com/office/drawing/2014/main" id="{0ECAF9DE-B689-2DF0-EECF-D1CC700D66A3}"/>
                </a:ext>
              </a:extLst>
            </p:cNvPr>
            <p:cNvSpPr txBox="1"/>
            <p:nvPr/>
          </p:nvSpPr>
          <p:spPr>
            <a:xfrm>
              <a:off x="2646109" y="1626327"/>
              <a:ext cx="2489840" cy="1569660"/>
            </a:xfrm>
            <a:prstGeom prst="rect">
              <a:avLst/>
            </a:prstGeom>
            <a:solidFill>
              <a:schemeClr val="accent1">
                <a:lumMod val="60000"/>
                <a:lumOff val="4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22222"/>
                  </a:solidFill>
                  <a:effectLst/>
                  <a:uLnTx/>
                  <a:uFillTx/>
                  <a:latin typeface="Roboto" pitchFamily="2" charset="0"/>
                  <a:ea typeface="+mn-ea"/>
                  <a:cs typeface="+mn-cs"/>
                </a:rPr>
                <a:t>DHS is committed to the well-being of all of their employees – providing mental health resources </a:t>
              </a:r>
              <a:r>
                <a:rPr kumimoji="0" lang="en-US" sz="1600" b="1" i="0" u="none" strike="noStrike" kern="1200" cap="none" spc="0" normalizeH="0" baseline="0" noProof="0" dirty="0">
                  <a:ln>
                    <a:noFill/>
                  </a:ln>
                  <a:solidFill>
                    <a:srgbClr val="222222"/>
                  </a:solidFill>
                  <a:effectLst/>
                  <a:uLnTx/>
                  <a:uFillTx/>
                  <a:latin typeface="Roboto" pitchFamily="2" charset="0"/>
                  <a:ea typeface="+mn-ea"/>
                  <a:cs typeface="+mn-cs"/>
                </a:rPr>
                <a:t>alongside nutrition and physical fitness.</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0" name="Group 39">
            <a:extLst>
              <a:ext uri="{FF2B5EF4-FFF2-40B4-BE49-F238E27FC236}">
                <a16:creationId xmlns:a16="http://schemas.microsoft.com/office/drawing/2014/main" id="{0DE6F7B7-73CB-CE45-BEED-4417C9B3392C}"/>
              </a:ext>
            </a:extLst>
          </p:cNvPr>
          <p:cNvGrpSpPr/>
          <p:nvPr/>
        </p:nvGrpSpPr>
        <p:grpSpPr>
          <a:xfrm>
            <a:off x="6420255" y="64642"/>
            <a:ext cx="2651628" cy="1666065"/>
            <a:chOff x="6420255" y="64642"/>
            <a:chExt cx="2651628" cy="1666065"/>
          </a:xfrm>
        </p:grpSpPr>
        <p:sp>
          <p:nvSpPr>
            <p:cNvPr id="41" name="TextBox 40">
              <a:extLst>
                <a:ext uri="{FF2B5EF4-FFF2-40B4-BE49-F238E27FC236}">
                  <a16:creationId xmlns:a16="http://schemas.microsoft.com/office/drawing/2014/main" id="{D7F3AEE9-87F2-0CF3-0253-911084C36EC0}"/>
                </a:ext>
              </a:extLst>
            </p:cNvPr>
            <p:cNvSpPr txBox="1"/>
            <p:nvPr/>
          </p:nvSpPr>
          <p:spPr>
            <a:xfrm>
              <a:off x="6420255" y="152689"/>
              <a:ext cx="1355875" cy="830997"/>
            </a:xfrm>
            <a:prstGeom prst="rect">
              <a:avLst/>
            </a:prstGeom>
            <a:solidFill>
              <a:schemeClr val="bg1"/>
            </a:solidFill>
          </p:spPr>
          <p:txBody>
            <a:bodyPr wrap="square" rtlCol="0">
              <a:spAutoFit/>
            </a:bodyPr>
            <a:lstStyle/>
            <a:p>
              <a:pPr algn="r"/>
              <a:r>
                <a:rPr lang="en-US" sz="1200" b="1" dirty="0"/>
                <a:t>#1 cause of death for nurses and male medical residents</a:t>
              </a:r>
            </a:p>
          </p:txBody>
        </p:sp>
        <p:pic>
          <p:nvPicPr>
            <p:cNvPr id="42" name="Picture 41">
              <a:extLst>
                <a:ext uri="{FF2B5EF4-FFF2-40B4-BE49-F238E27FC236}">
                  <a16:creationId xmlns:a16="http://schemas.microsoft.com/office/drawing/2014/main" id="{A6B6F1C5-47FA-C6DF-AE14-10A69F56B722}"/>
                </a:ext>
              </a:extLst>
            </p:cNvPr>
            <p:cNvPicPr>
              <a:picLocks noChangeAspect="1"/>
            </p:cNvPicPr>
            <p:nvPr/>
          </p:nvPicPr>
          <p:blipFill>
            <a:blip r:embed="rId12" cstate="email">
              <a:extLst>
                <a:ext uri="{28A0092B-C50C-407E-A947-70E740481C1C}">
                  <a14:useLocalDpi xmlns:a14="http://schemas.microsoft.com/office/drawing/2010/main"/>
                </a:ext>
              </a:extLst>
            </a:blip>
            <a:srcRect/>
            <a:stretch/>
          </p:blipFill>
          <p:spPr>
            <a:xfrm>
              <a:off x="7784470" y="64642"/>
              <a:ext cx="1287413" cy="1666065"/>
            </a:xfrm>
            <a:prstGeom prst="rect">
              <a:avLst/>
            </a:prstGeom>
            <a:ln>
              <a:solidFill>
                <a:schemeClr val="accent2"/>
              </a:solidFill>
            </a:ln>
          </p:spPr>
        </p:pic>
      </p:grpSp>
      <p:grpSp>
        <p:nvGrpSpPr>
          <p:cNvPr id="4" name="Group 3">
            <a:extLst>
              <a:ext uri="{FF2B5EF4-FFF2-40B4-BE49-F238E27FC236}">
                <a16:creationId xmlns:a16="http://schemas.microsoft.com/office/drawing/2014/main" id="{F5DBDF7C-ABB6-DBBC-F521-91731338BB80}"/>
              </a:ext>
            </a:extLst>
          </p:cNvPr>
          <p:cNvGrpSpPr/>
          <p:nvPr/>
        </p:nvGrpSpPr>
        <p:grpSpPr>
          <a:xfrm>
            <a:off x="2325712" y="3890647"/>
            <a:ext cx="2218971" cy="2871610"/>
            <a:chOff x="311371" y="592035"/>
            <a:chExt cx="4047522" cy="5237969"/>
          </a:xfrm>
        </p:grpSpPr>
        <p:pic>
          <p:nvPicPr>
            <p:cNvPr id="6" name="Picture 5">
              <a:extLst>
                <a:ext uri="{FF2B5EF4-FFF2-40B4-BE49-F238E27FC236}">
                  <a16:creationId xmlns:a16="http://schemas.microsoft.com/office/drawing/2014/main" id="{265EDFE0-0F91-FB7C-8B88-C55EACFF6CB0}"/>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11371" y="592035"/>
              <a:ext cx="4047522" cy="52379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19C754B9-017E-10E3-CDAF-88E60A2F47A0}"/>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00811" y="861595"/>
              <a:ext cx="933022" cy="3848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pic>
        <p:nvPicPr>
          <p:cNvPr id="9" name="Picture 8">
            <a:extLst>
              <a:ext uri="{FF2B5EF4-FFF2-40B4-BE49-F238E27FC236}">
                <a16:creationId xmlns:a16="http://schemas.microsoft.com/office/drawing/2014/main" id="{FB7E1C52-B7D4-C954-C0FA-F9AD7CD2F626}"/>
              </a:ext>
            </a:extLst>
          </p:cNvPr>
          <p:cNvPicPr>
            <a:picLocks noChangeAspect="1"/>
          </p:cNvPicPr>
          <p:nvPr/>
        </p:nvPicPr>
        <p:blipFill>
          <a:blip r:embed="rId15" cstate="email">
            <a:extLst>
              <a:ext uri="{28A0092B-C50C-407E-A947-70E740481C1C}">
                <a14:useLocalDpi xmlns:a14="http://schemas.microsoft.com/office/drawing/2010/main"/>
              </a:ext>
            </a:extLst>
          </a:blip>
          <a:srcRect/>
          <a:stretch/>
        </p:blipFill>
        <p:spPr>
          <a:xfrm>
            <a:off x="4636853" y="3905138"/>
            <a:ext cx="2218971" cy="2820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4" name="Group 13">
            <a:extLst>
              <a:ext uri="{FF2B5EF4-FFF2-40B4-BE49-F238E27FC236}">
                <a16:creationId xmlns:a16="http://schemas.microsoft.com/office/drawing/2014/main" id="{C26ED70E-E384-ED58-2662-9A661618C2A7}"/>
              </a:ext>
            </a:extLst>
          </p:cNvPr>
          <p:cNvGrpSpPr/>
          <p:nvPr/>
        </p:nvGrpSpPr>
        <p:grpSpPr>
          <a:xfrm>
            <a:off x="137257" y="3793270"/>
            <a:ext cx="8964862" cy="2922731"/>
            <a:chOff x="304800" y="3405039"/>
            <a:chExt cx="10557470" cy="3441953"/>
          </a:xfrm>
        </p:grpSpPr>
        <p:pic>
          <p:nvPicPr>
            <p:cNvPr id="15" name="Picture 14">
              <a:extLst>
                <a:ext uri="{FF2B5EF4-FFF2-40B4-BE49-F238E27FC236}">
                  <a16:creationId xmlns:a16="http://schemas.microsoft.com/office/drawing/2014/main" id="{86AF66DF-72C6-9993-729D-B2C0E624C243}"/>
                </a:ext>
              </a:extLst>
            </p:cNvPr>
            <p:cNvPicPr>
              <a:picLocks noChangeAspect="1"/>
            </p:cNvPicPr>
            <p:nvPr/>
          </p:nvPicPr>
          <p:blipFill>
            <a:blip r:embed="rId16" cstate="email">
              <a:extLst>
                <a:ext uri="{28A0092B-C50C-407E-A947-70E740481C1C}">
                  <a14:useLocalDpi xmlns:a14="http://schemas.microsoft.com/office/drawing/2010/main"/>
                </a:ext>
              </a:extLst>
            </a:blip>
            <a:srcRect/>
            <a:stretch/>
          </p:blipFill>
          <p:spPr>
            <a:xfrm>
              <a:off x="8249098" y="3405039"/>
              <a:ext cx="2613172" cy="33817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Box 15">
              <a:extLst>
                <a:ext uri="{FF2B5EF4-FFF2-40B4-BE49-F238E27FC236}">
                  <a16:creationId xmlns:a16="http://schemas.microsoft.com/office/drawing/2014/main" id="{73BC99A8-57F3-23A1-C94C-7A62DE8B31BC}"/>
                </a:ext>
              </a:extLst>
            </p:cNvPr>
            <p:cNvSpPr txBox="1"/>
            <p:nvPr/>
          </p:nvSpPr>
          <p:spPr>
            <a:xfrm>
              <a:off x="304800" y="5433425"/>
              <a:ext cx="7912540" cy="1413567"/>
            </a:xfrm>
            <a:prstGeom prst="rect">
              <a:avLst/>
            </a:prstGeom>
            <a:solidFill>
              <a:srgbClr val="FF9999"/>
            </a:solidFill>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01F1E"/>
                  </a:solidFill>
                  <a:effectLst/>
                  <a:uLnTx/>
                  <a:uFillTx/>
                  <a:latin typeface="Tahoma" panose="020B0604030504040204" pitchFamily="34" charset="0"/>
                  <a:ea typeface="Tahoma" panose="020B0604030504040204" pitchFamily="34" charset="0"/>
                  <a:cs typeface="Tahoma" panose="020B0604030504040204" pitchFamily="34" charset="0"/>
                </a:rPr>
                <a:t>Firefighters utilize the C-SSRS in 3 ways:</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01F1E"/>
                  </a:solidFill>
                  <a:effectLst/>
                  <a:uLnTx/>
                  <a:uFillTx/>
                  <a:latin typeface="Tahoma" panose="020B0604030504040204" pitchFamily="34" charset="0"/>
                  <a:ea typeface="Tahoma" panose="020B0604030504040204" pitchFamily="34" charset="0"/>
                  <a:cs typeface="Tahoma" panose="020B0604030504040204" pitchFamily="34" charset="0"/>
                </a:rPr>
                <a:t>1) </a:t>
              </a:r>
              <a:r>
                <a:rPr kumimoji="0" lang="en-US" sz="1400" b="0" i="0" u="none" strike="noStrike" kern="1200" cap="none" spc="0" normalizeH="0" baseline="0" noProof="0" dirty="0">
                  <a:ln>
                    <a:noFill/>
                  </a:ln>
                  <a:solidFill>
                    <a:srgbClr val="201F1E"/>
                  </a:solidFill>
                  <a:effectLst/>
                  <a:uLnTx/>
                  <a:uFillTx/>
                  <a:latin typeface="Tahoma" panose="020B0604030504040204" pitchFamily="34" charset="0"/>
                  <a:ea typeface="Tahoma" panose="020B0604030504040204" pitchFamily="34" charset="0"/>
                  <a:cs typeface="Tahoma" panose="020B0604030504040204" pitchFamily="34" charset="0"/>
                </a:rPr>
                <a:t>To </a:t>
              </a:r>
              <a:r>
                <a:rPr kumimoji="0" lang="en-US" sz="1400" b="1" i="0" u="none" strike="noStrike" kern="1200" cap="none" spc="0" normalizeH="0" baseline="0" noProof="0" dirty="0">
                  <a:ln>
                    <a:noFill/>
                  </a:ln>
                  <a:solidFill>
                    <a:srgbClr val="201F1E"/>
                  </a:solidFill>
                  <a:effectLst/>
                  <a:uLnTx/>
                  <a:uFillTx/>
                  <a:latin typeface="Tahoma" panose="020B0604030504040204" pitchFamily="34" charset="0"/>
                  <a:ea typeface="Tahoma" panose="020B0604030504040204" pitchFamily="34" charset="0"/>
                  <a:cs typeface="Tahoma" panose="020B0604030504040204" pitchFamily="34" charset="0"/>
                </a:rPr>
                <a:t>screen civilians in the community </a:t>
              </a:r>
              <a:r>
                <a:rPr kumimoji="0" lang="en-US" sz="1400" b="0" i="0" u="none" strike="noStrike" kern="1200" cap="none" spc="0" normalizeH="0" baseline="0" noProof="0" dirty="0">
                  <a:ln>
                    <a:noFill/>
                  </a:ln>
                  <a:solidFill>
                    <a:srgbClr val="201F1E"/>
                  </a:solidFill>
                  <a:effectLst/>
                  <a:uLnTx/>
                  <a:uFillTx/>
                  <a:latin typeface="Tahoma" panose="020B0604030504040204" pitchFamily="34" charset="0"/>
                  <a:ea typeface="Tahoma" panose="020B0604030504040204" pitchFamily="34" charset="0"/>
                  <a:cs typeface="Tahoma" panose="020B0604030504040204" pitchFamily="34" charset="0"/>
                </a:rPr>
                <a:t>who are potentially suicidal to determine what treatment is appropriate.</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01F1E"/>
                  </a:solidFill>
                  <a:effectLst/>
                  <a:uLnTx/>
                  <a:uFillTx/>
                  <a:latin typeface="Tahoma" panose="020B0604030504040204" pitchFamily="34" charset="0"/>
                  <a:ea typeface="Tahoma" panose="020B0604030504040204" pitchFamily="34" charset="0"/>
                  <a:cs typeface="Tahoma" panose="020B0604030504040204" pitchFamily="34" charset="0"/>
                </a:rPr>
                <a:t>2) </a:t>
              </a:r>
              <a:r>
                <a:rPr kumimoji="0" lang="en-US" sz="1400" b="0" i="0" u="none" strike="noStrike" kern="1200" cap="none" spc="0" normalizeH="0" baseline="0" noProof="0" dirty="0">
                  <a:ln>
                    <a:noFill/>
                  </a:ln>
                  <a:solidFill>
                    <a:srgbClr val="201F1E"/>
                  </a:solidFill>
                  <a:effectLst/>
                  <a:uLnTx/>
                  <a:uFillTx/>
                  <a:latin typeface="Tahoma" panose="020B0604030504040204" pitchFamily="34" charset="0"/>
                  <a:ea typeface="Tahoma" panose="020B0604030504040204" pitchFamily="34" charset="0"/>
                  <a:cs typeface="Tahoma" panose="020B0604030504040204" pitchFamily="34" charset="0"/>
                </a:rPr>
                <a:t>To </a:t>
              </a:r>
              <a:r>
                <a:rPr kumimoji="0" lang="en-US" sz="1400" b="1" i="0" u="none" strike="noStrike" kern="1200" cap="none" spc="0" normalizeH="0" baseline="0" noProof="0" dirty="0">
                  <a:ln>
                    <a:noFill/>
                  </a:ln>
                  <a:solidFill>
                    <a:srgbClr val="201F1E"/>
                  </a:solidFill>
                  <a:effectLst/>
                  <a:uLnTx/>
                  <a:uFillTx/>
                  <a:latin typeface="Tahoma" panose="020B0604030504040204" pitchFamily="34" charset="0"/>
                  <a:ea typeface="Tahoma" panose="020B0604030504040204" pitchFamily="34" charset="0"/>
                  <a:cs typeface="Tahoma" panose="020B0604030504040204" pitchFamily="34" charset="0"/>
                </a:rPr>
                <a:t>identify members in the Department </a:t>
              </a:r>
              <a:r>
                <a:rPr kumimoji="0" lang="en-US" sz="1400" b="0" i="0" u="none" strike="noStrike" kern="1200" cap="none" spc="0" normalizeH="0" baseline="0" noProof="0" dirty="0">
                  <a:ln>
                    <a:noFill/>
                  </a:ln>
                  <a:solidFill>
                    <a:srgbClr val="201F1E"/>
                  </a:solidFill>
                  <a:effectLst/>
                  <a:uLnTx/>
                  <a:uFillTx/>
                  <a:latin typeface="Tahoma" panose="020B0604030504040204" pitchFamily="34" charset="0"/>
                  <a:ea typeface="Tahoma" panose="020B0604030504040204" pitchFamily="34" charset="0"/>
                  <a:cs typeface="Tahoma" panose="020B0604030504040204" pitchFamily="34" charset="0"/>
                </a:rPr>
                <a:t>who are in need of assistance.</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01F1E"/>
                  </a:solidFill>
                  <a:effectLst/>
                  <a:uLnTx/>
                  <a:uFillTx/>
                  <a:latin typeface="Tahoma" panose="020B0604030504040204" pitchFamily="34" charset="0"/>
                  <a:ea typeface="Tahoma" panose="020B0604030504040204" pitchFamily="34" charset="0"/>
                  <a:cs typeface="Tahoma" panose="020B0604030504040204" pitchFamily="34" charset="0"/>
                </a:rPr>
                <a:t>3) </a:t>
              </a:r>
              <a:r>
                <a:rPr kumimoji="0" lang="en-US" sz="1400" b="0" i="0" u="none" strike="noStrike" kern="1200" cap="none" spc="0" normalizeH="0" baseline="0" noProof="0" dirty="0">
                  <a:ln>
                    <a:noFill/>
                  </a:ln>
                  <a:solidFill>
                    <a:srgbClr val="201F1E"/>
                  </a:solidFill>
                  <a:effectLst/>
                  <a:uLnTx/>
                  <a:uFillTx/>
                  <a:latin typeface="Tahoma" panose="020B0604030504040204" pitchFamily="34" charset="0"/>
                  <a:ea typeface="Tahoma" panose="020B0604030504040204" pitchFamily="34" charset="0"/>
                  <a:cs typeface="Tahoma" panose="020B0604030504040204" pitchFamily="34" charset="0"/>
                </a:rPr>
                <a:t>To </a:t>
              </a:r>
              <a:r>
                <a:rPr kumimoji="0" lang="en-US" sz="1400" b="1" i="0" u="none" strike="noStrike" kern="1200" cap="none" spc="0" normalizeH="0" baseline="0" noProof="0" dirty="0">
                  <a:ln>
                    <a:noFill/>
                  </a:ln>
                  <a:solidFill>
                    <a:srgbClr val="201F1E"/>
                  </a:solidFill>
                  <a:effectLst/>
                  <a:uLnTx/>
                  <a:uFillTx/>
                  <a:latin typeface="Tahoma" panose="020B0604030504040204" pitchFamily="34" charset="0"/>
                  <a:ea typeface="Tahoma" panose="020B0604030504040204" pitchFamily="34" charset="0"/>
                  <a:cs typeface="Tahoma" panose="020B0604030504040204" pitchFamily="34" charset="0"/>
                </a:rPr>
                <a:t>recognize family members </a:t>
              </a:r>
              <a:r>
                <a:rPr kumimoji="0" lang="en-US" sz="1400" b="0" i="0" u="none" strike="noStrike" kern="1200" cap="none" spc="0" normalizeH="0" baseline="0" noProof="0" dirty="0">
                  <a:ln>
                    <a:noFill/>
                  </a:ln>
                  <a:solidFill>
                    <a:srgbClr val="201F1E"/>
                  </a:solidFill>
                  <a:effectLst/>
                  <a:uLnTx/>
                  <a:uFillTx/>
                  <a:latin typeface="Tahoma" panose="020B0604030504040204" pitchFamily="34" charset="0"/>
                  <a:ea typeface="Tahoma" panose="020B0604030504040204" pitchFamily="34" charset="0"/>
                  <a:cs typeface="Tahoma" panose="020B0604030504040204" pitchFamily="34" charset="0"/>
                </a:rPr>
                <a:t>of firefighters who may be at risk of suicide.</a:t>
              </a:r>
            </a:p>
          </p:txBody>
        </p:sp>
      </p:grpSp>
      <p:pic>
        <p:nvPicPr>
          <p:cNvPr id="3" name="Picture 2">
            <a:extLst>
              <a:ext uri="{FF2B5EF4-FFF2-40B4-BE49-F238E27FC236}">
                <a16:creationId xmlns:a16="http://schemas.microsoft.com/office/drawing/2014/main" id="{F5123EEA-F47B-41A3-AF41-35EE90446FB0}"/>
              </a:ext>
            </a:extLst>
          </p:cNvPr>
          <p:cNvPicPr>
            <a:picLocks noChangeAspect="1"/>
          </p:cNvPicPr>
          <p:nvPr/>
        </p:nvPicPr>
        <p:blipFill>
          <a:blip r:embed="rId17" cstate="email">
            <a:extLst>
              <a:ext uri="{28A0092B-C50C-407E-A947-70E740481C1C}">
                <a14:useLocalDpi xmlns:a14="http://schemas.microsoft.com/office/drawing/2010/main"/>
              </a:ext>
            </a:extLst>
          </a:blip>
          <a:srcRect/>
          <a:stretch/>
        </p:blipFill>
        <p:spPr>
          <a:xfrm>
            <a:off x="6812522" y="3613239"/>
            <a:ext cx="2184408" cy="28268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9B6CD721-A6D9-6C41-964D-0D635C1854B3}"/>
              </a:ext>
            </a:extLst>
          </p:cNvPr>
          <p:cNvSpPr txBox="1"/>
          <p:nvPr/>
        </p:nvSpPr>
        <p:spPr>
          <a:xfrm>
            <a:off x="460919" y="2659677"/>
            <a:ext cx="5785279" cy="1323439"/>
          </a:xfrm>
          <a:prstGeom prst="rect">
            <a:avLst/>
          </a:prstGeom>
          <a:solidFill>
            <a:schemeClr val="accent1">
              <a:lumMod val="60000"/>
              <a:lumOff val="4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Black physicians are dying from suicide much more, relative to other causes of death, compared to White physicians.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b="1" dirty="0">
              <a:solidFill>
                <a:prstClr val="black"/>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Black male physician suicide, which continually increases, was double the rate </a:t>
            </a:r>
            <a:r>
              <a:rPr lang="en-US" sz="1600" b="1" dirty="0">
                <a:solidFill>
                  <a:prstClr val="black"/>
                </a:solidFill>
                <a:latin typeface="Calibri" panose="020F0502020204030204"/>
              </a:rPr>
              <a:t>compared to White male physicians. </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53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750"/>
                                        <p:tgtEl>
                                          <p:spTgt spid="21"/>
                                        </p:tgtEl>
                                      </p:cBhvr>
                                    </p:animEffect>
                                    <p:anim calcmode="lin" valueType="num">
                                      <p:cBhvr>
                                        <p:cTn id="13" dur="750" fill="hold"/>
                                        <p:tgtEl>
                                          <p:spTgt spid="21"/>
                                        </p:tgtEl>
                                        <p:attrNameLst>
                                          <p:attrName>ppt_x</p:attrName>
                                        </p:attrNameLst>
                                      </p:cBhvr>
                                      <p:tavLst>
                                        <p:tav tm="0">
                                          <p:val>
                                            <p:strVal val="#ppt_x"/>
                                          </p:val>
                                        </p:tav>
                                        <p:tav tm="100000">
                                          <p:val>
                                            <p:strVal val="#ppt_x"/>
                                          </p:val>
                                        </p:tav>
                                      </p:tavLst>
                                    </p:anim>
                                    <p:anim calcmode="lin" valueType="num">
                                      <p:cBhvr>
                                        <p:cTn id="14" dur="75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750"/>
                                        <p:tgtEl>
                                          <p:spTgt spid="3"/>
                                        </p:tgtEl>
                                      </p:cBhvr>
                                    </p:animEffect>
                                    <p:anim calcmode="lin" valueType="num">
                                      <p:cBhvr>
                                        <p:cTn id="45" dur="750" fill="hold"/>
                                        <p:tgtEl>
                                          <p:spTgt spid="3"/>
                                        </p:tgtEl>
                                        <p:attrNameLst>
                                          <p:attrName>ppt_x</p:attrName>
                                        </p:attrNameLst>
                                      </p:cBhvr>
                                      <p:tavLst>
                                        <p:tav tm="0">
                                          <p:val>
                                            <p:strVal val="#ppt_x"/>
                                          </p:val>
                                        </p:tav>
                                        <p:tav tm="100000">
                                          <p:val>
                                            <p:strVal val="#ppt_x"/>
                                          </p:val>
                                        </p:tav>
                                      </p:tavLst>
                                    </p:anim>
                                    <p:anim calcmode="lin" valueType="num">
                                      <p:cBhvr>
                                        <p:cTn id="46"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1000"/>
                                        <p:tgtEl>
                                          <p:spTgt spid="5"/>
                                        </p:tgtEl>
                                      </p:cBhvr>
                                    </p:animEffect>
                                    <p:anim calcmode="lin" valueType="num">
                                      <p:cBhvr>
                                        <p:cTn id="52" dur="1000" fill="hold"/>
                                        <p:tgtEl>
                                          <p:spTgt spid="5"/>
                                        </p:tgtEl>
                                        <p:attrNameLst>
                                          <p:attrName>ppt_x</p:attrName>
                                        </p:attrNameLst>
                                      </p:cBhvr>
                                      <p:tavLst>
                                        <p:tav tm="0">
                                          <p:val>
                                            <p:strVal val="#ppt_x"/>
                                          </p:val>
                                        </p:tav>
                                        <p:tav tm="100000">
                                          <p:val>
                                            <p:strVal val="#ppt_x"/>
                                          </p:val>
                                        </p:tav>
                                      </p:tavLst>
                                    </p:anim>
                                    <p:anim calcmode="lin" valueType="num">
                                      <p:cBhvr>
                                        <p:cTn id="5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0" y="-22500"/>
          <a:ext cx="9220200" cy="71627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nvGraphicFramePr>
        <p:xfrm>
          <a:off x="3985104" y="3962401"/>
          <a:ext cx="5562600" cy="286043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228600" y="5051839"/>
            <a:ext cx="4038600" cy="67710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1000"/>
              </a:spcAft>
              <a:buClrTx/>
              <a:buSzTx/>
              <a:buFontTx/>
              <a:buNone/>
              <a:tabLst/>
              <a:defRPr/>
            </a:pPr>
            <a:r>
              <a:rPr kumimoji="0" lang="en-US" sz="1900" b="1" i="0" u="none" strike="noStrike" kern="0" cap="none" spc="0" normalizeH="0" baseline="0" noProof="0" dirty="0">
                <a:ln>
                  <a:noFill/>
                </a:ln>
                <a:solidFill>
                  <a:srgbClr val="EEA004"/>
                </a:solidFill>
                <a:effectLst/>
                <a:uLnTx/>
                <a:uFillTx/>
                <a:latin typeface="+mj-lt"/>
                <a:ea typeface="Tahoma" panose="020B0604030504040204" pitchFamily="34" charset="0"/>
                <a:cs typeface="Tahoma" panose="020B0604030504040204" pitchFamily="34" charset="0"/>
              </a:rPr>
              <a:t>Each type </a:t>
            </a:r>
            <a:r>
              <a:rPr kumimoji="0" lang="en-US" sz="1900" b="1" i="0" u="none" strike="noStrike" kern="0" cap="none" spc="0" normalizeH="0" baseline="0" noProof="0" dirty="0">
                <a:ln>
                  <a:noFill/>
                </a:ln>
                <a:solidFill>
                  <a:schemeClr val="tx2">
                    <a:lumMod val="50000"/>
                  </a:schemeClr>
                </a:solidFill>
                <a:effectLst/>
                <a:uLnTx/>
                <a:uFillTx/>
                <a:latin typeface="+mj-lt"/>
                <a:ea typeface="Tahoma" panose="020B0604030504040204" pitchFamily="34" charset="0"/>
                <a:cs typeface="Tahoma" panose="020B0604030504040204" pitchFamily="34" charset="0"/>
              </a:rPr>
              <a:t>of suicidal behavior is </a:t>
            </a:r>
            <a:r>
              <a:rPr kumimoji="0" lang="en-US" sz="1900" b="1" i="0" u="none" strike="noStrike" kern="0" cap="none" spc="0" normalizeH="0" baseline="0" noProof="0" dirty="0">
                <a:ln>
                  <a:noFill/>
                </a:ln>
                <a:solidFill>
                  <a:srgbClr val="C00000"/>
                </a:solidFill>
                <a:effectLst/>
                <a:uLnTx/>
                <a:uFillTx/>
                <a:latin typeface="+mj-lt"/>
                <a:ea typeface="Tahoma" panose="020B0604030504040204" pitchFamily="34" charset="0"/>
                <a:cs typeface="Tahoma" panose="020B0604030504040204" pitchFamily="34" charset="0"/>
              </a:rPr>
              <a:t>equally predictive</a:t>
            </a:r>
          </a:p>
        </p:txBody>
      </p:sp>
      <p:sp>
        <p:nvSpPr>
          <p:cNvPr id="8" name="TextBox 1"/>
          <p:cNvSpPr txBox="1"/>
          <p:nvPr/>
        </p:nvSpPr>
        <p:spPr>
          <a:xfrm>
            <a:off x="228600" y="11862"/>
            <a:ext cx="7238978" cy="151213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mn-lt"/>
                <a:ea typeface="+mn-ea"/>
                <a:cs typeface="+mn-cs"/>
              </a:rPr>
              <a:t>Why Are These Questions Different?</a:t>
            </a:r>
          </a:p>
        </p:txBody>
      </p:sp>
      <p:sp>
        <p:nvSpPr>
          <p:cNvPr id="9" name="TextBox 8"/>
          <p:cNvSpPr txBox="1"/>
          <p:nvPr/>
        </p:nvSpPr>
        <p:spPr>
          <a:xfrm>
            <a:off x="228600" y="5753446"/>
            <a:ext cx="4648202" cy="83612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1000"/>
              </a:spcAft>
              <a:buClrTx/>
              <a:buSzTx/>
              <a:buFontTx/>
              <a:buNone/>
              <a:tabLst/>
              <a:defRPr/>
            </a:pPr>
            <a:r>
              <a:rPr kumimoji="0" lang="en-US" sz="1900" b="1" i="0" u="none" strike="noStrike" kern="0" cap="none" spc="0" normalizeH="0" baseline="0" noProof="0" dirty="0">
                <a:ln>
                  <a:noFill/>
                </a:ln>
                <a:solidFill>
                  <a:schemeClr val="accent6">
                    <a:lumMod val="50000"/>
                  </a:schemeClr>
                </a:solidFill>
                <a:effectLst/>
                <a:uLnTx/>
                <a:uFillTx/>
                <a:latin typeface="+mj-lt"/>
                <a:ea typeface="Tahoma" panose="020B0604030504040204" pitchFamily="34" charset="0"/>
                <a:cs typeface="Tahoma" panose="020B0604030504040204" pitchFamily="34" charset="0"/>
              </a:rPr>
              <a:t>Multiple behaviors = greater risk</a:t>
            </a:r>
          </a:p>
          <a:p>
            <a:pPr marL="0" marR="0" lvl="0" indent="0" defTabSz="914400" eaLnBrk="1" fontAlgn="auto" latinLnBrk="0" hangingPunct="1">
              <a:lnSpc>
                <a:spcPct val="100000"/>
              </a:lnSpc>
              <a:spcBef>
                <a:spcPts val="0"/>
              </a:spcBef>
              <a:spcAft>
                <a:spcPts val="1000"/>
              </a:spcAft>
              <a:buClrTx/>
              <a:buSzTx/>
              <a:buFontTx/>
              <a:buNone/>
              <a:tabLst/>
              <a:defRPr/>
            </a:pPr>
            <a:r>
              <a:rPr lang="en-US" sz="1900" b="1" kern="0" dirty="0">
                <a:solidFill>
                  <a:schemeClr val="accent6">
                    <a:lumMod val="50000"/>
                  </a:schemeClr>
                </a:solidFill>
                <a:latin typeface="+mj-lt"/>
                <a:ea typeface="Tahoma" panose="020B0604030504040204" pitchFamily="34" charset="0"/>
                <a:cs typeface="Tahoma" panose="020B0604030504040204" pitchFamily="34" charset="0"/>
              </a:rPr>
              <a:t>When you get to a 4 or 5, risk jumps 100%</a:t>
            </a:r>
            <a:endParaRPr kumimoji="0" lang="en-US" sz="1900" b="1" i="0" u="none" strike="noStrike" kern="0" cap="none" spc="0" normalizeH="0" baseline="0" noProof="0" dirty="0">
              <a:ln>
                <a:noFill/>
              </a:ln>
              <a:solidFill>
                <a:schemeClr val="accent6">
                  <a:lumMod val="50000"/>
                </a:schemeClr>
              </a:solidFill>
              <a:effectLst/>
              <a:uLnTx/>
              <a:uFillTx/>
              <a:latin typeface="+mj-lt"/>
              <a:ea typeface="Tahoma" panose="020B0604030504040204" pitchFamily="34" charset="0"/>
              <a:cs typeface="Tahoma" panose="020B0604030504040204" pitchFamily="34" charset="0"/>
            </a:endParaRPr>
          </a:p>
        </p:txBody>
      </p:sp>
      <p:grpSp>
        <p:nvGrpSpPr>
          <p:cNvPr id="10" name="Group 9">
            <a:extLst>
              <a:ext uri="{FF2B5EF4-FFF2-40B4-BE49-F238E27FC236}">
                <a16:creationId xmlns:a16="http://schemas.microsoft.com/office/drawing/2014/main" id="{C400F144-62F9-4B44-AA56-8B93ACFBB710}"/>
              </a:ext>
            </a:extLst>
          </p:cNvPr>
          <p:cNvGrpSpPr/>
          <p:nvPr/>
        </p:nvGrpSpPr>
        <p:grpSpPr>
          <a:xfrm>
            <a:off x="306121" y="4366967"/>
            <a:ext cx="3866999" cy="2283868"/>
            <a:chOff x="306121" y="4366967"/>
            <a:chExt cx="3866999" cy="2283868"/>
          </a:xfrm>
        </p:grpSpPr>
        <p:pic>
          <p:nvPicPr>
            <p:cNvPr id="11" name="Picture 10">
              <a:extLst>
                <a:ext uri="{FF2B5EF4-FFF2-40B4-BE49-F238E27FC236}">
                  <a16:creationId xmlns:a16="http://schemas.microsoft.com/office/drawing/2014/main" id="{45554FB2-CF7C-DACE-D0B8-AA04939A55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6121" y="4366967"/>
              <a:ext cx="3610213" cy="2283868"/>
            </a:xfrm>
            <a:prstGeom prst="rect">
              <a:avLst/>
            </a:prstGeom>
          </p:spPr>
        </p:pic>
        <p:sp>
          <p:nvSpPr>
            <p:cNvPr id="12" name="Rectangle 11">
              <a:extLst>
                <a:ext uri="{FF2B5EF4-FFF2-40B4-BE49-F238E27FC236}">
                  <a16:creationId xmlns:a16="http://schemas.microsoft.com/office/drawing/2014/main" id="{5567DB0E-D165-9697-1182-07B4A6EB7A59}"/>
                </a:ext>
              </a:extLst>
            </p:cNvPr>
            <p:cNvSpPr/>
            <p:nvPr/>
          </p:nvSpPr>
          <p:spPr>
            <a:xfrm>
              <a:off x="2419659" y="5722492"/>
              <a:ext cx="1697332" cy="1989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4287951-9E2D-ABED-BF4A-0F1C7819CF90}"/>
                </a:ext>
              </a:extLst>
            </p:cNvPr>
            <p:cNvSpPr txBox="1"/>
            <p:nvPr/>
          </p:nvSpPr>
          <p:spPr>
            <a:xfrm>
              <a:off x="3751210" y="5637290"/>
              <a:ext cx="421910" cy="369332"/>
            </a:xfrm>
            <a:prstGeom prst="rect">
              <a:avLst/>
            </a:prstGeom>
            <a:noFill/>
          </p:spPr>
          <p:txBody>
            <a:bodyPr wrap="none" rtlCol="0">
              <a:spAutoFit/>
            </a:bodyPr>
            <a:lstStyle/>
            <a:p>
              <a:r>
                <a:rPr lang="en-US" dirty="0"/>
                <a:t>4X</a:t>
              </a:r>
            </a:p>
          </p:txBody>
        </p:sp>
      </p:grpSp>
    </p:spTree>
    <p:extLst>
      <p:ext uri="{BB962C8B-B14F-4D97-AF65-F5344CB8AC3E}">
        <p14:creationId xmlns:p14="http://schemas.microsoft.com/office/powerpoint/2010/main" val="76244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 calcmode="lin" valueType="num">
                                      <p:cBhvr>
                                        <p:cTn id="7" dur="500" fill="hold"/>
                                        <p:tgtEl>
                                          <p:spTgt spid="6">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9" dur="500"/>
                                        <p:tgtEl>
                                          <p:spTgt spid="6">
                                            <p:graphicEl>
                                              <a:chart seriesIdx="-3" categoryIdx="-3" bldStep="gridLegend"/>
                                            </p:graphicEl>
                                          </p:spTgt>
                                        </p:tgtEl>
                                      </p:cBhvr>
                                    </p:animEffect>
                                    <p:anim calcmode="lin" valueType="num">
                                      <p:cBhvr>
                                        <p:cTn id="10" dur="500" fill="hold"/>
                                        <p:tgtEl>
                                          <p:spTgt spid="6">
                                            <p:graphicEl>
                                              <a:chart seriesIdx="-3" categoryIdx="-3" bldStep="gridLegend"/>
                                            </p:graphicEl>
                                          </p:spTgt>
                                        </p:tgtEl>
                                        <p:attrNameLst>
                                          <p:attrName>ppt_x</p:attrName>
                                        </p:attrNameLst>
                                      </p:cBhvr>
                                      <p:tavLst>
                                        <p:tav tm="0">
                                          <p:val>
                                            <p:fltVal val="0.5"/>
                                          </p:val>
                                        </p:tav>
                                        <p:tav tm="100000">
                                          <p:val>
                                            <p:strVal val="#ppt_x"/>
                                          </p:val>
                                        </p:tav>
                                      </p:tavLst>
                                    </p:anim>
                                    <p:anim calcmode="lin" valueType="num">
                                      <p:cBhvr>
                                        <p:cTn id="11" dur="500" fill="hold"/>
                                        <p:tgtEl>
                                          <p:spTgt spid="6">
                                            <p:graphicEl>
                                              <a:chart seriesIdx="-3" categoryIdx="-3" bldStep="gridLegend"/>
                                            </p:graphicEl>
                                          </p:spTgt>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6">
                                            <p:graphicEl>
                                              <a:chart seriesIdx="-4" categoryIdx="0" bldStep="category"/>
                                            </p:graphicEl>
                                          </p:spTgt>
                                        </p:tgtEl>
                                        <p:attrNameLst>
                                          <p:attrName>style.visibility</p:attrName>
                                        </p:attrNameLst>
                                      </p:cBhvr>
                                      <p:to>
                                        <p:strVal val="visible"/>
                                      </p:to>
                                    </p:set>
                                    <p:anim calcmode="lin" valueType="num">
                                      <p:cBhvr>
                                        <p:cTn id="15" dur="500" fill="hold"/>
                                        <p:tgtEl>
                                          <p:spTgt spid="6">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6" dur="500" fill="hold"/>
                                        <p:tgtEl>
                                          <p:spTgt spid="6">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7" dur="500"/>
                                        <p:tgtEl>
                                          <p:spTgt spid="6">
                                            <p:graphicEl>
                                              <a:chart seriesIdx="-4" categoryIdx="0" bldStep="category"/>
                                            </p:graphicEl>
                                          </p:spTgt>
                                        </p:tgtEl>
                                      </p:cBhvr>
                                    </p:animEffect>
                                    <p:anim calcmode="lin" valueType="num">
                                      <p:cBhvr>
                                        <p:cTn id="18" dur="500" fill="hold"/>
                                        <p:tgtEl>
                                          <p:spTgt spid="6">
                                            <p:graphicEl>
                                              <a:chart seriesIdx="-4" categoryIdx="0" bldStep="category"/>
                                            </p:graphicEl>
                                          </p:spTgt>
                                        </p:tgtEl>
                                        <p:attrNameLst>
                                          <p:attrName>ppt_x</p:attrName>
                                        </p:attrNameLst>
                                      </p:cBhvr>
                                      <p:tavLst>
                                        <p:tav tm="0">
                                          <p:val>
                                            <p:fltVal val="0.5"/>
                                          </p:val>
                                        </p:tav>
                                        <p:tav tm="100000">
                                          <p:val>
                                            <p:strVal val="#ppt_x"/>
                                          </p:val>
                                        </p:tav>
                                      </p:tavLst>
                                    </p:anim>
                                    <p:anim calcmode="lin" valueType="num">
                                      <p:cBhvr>
                                        <p:cTn id="19" dur="500" fill="hold"/>
                                        <p:tgtEl>
                                          <p:spTgt spid="6">
                                            <p:graphicEl>
                                              <a:chart seriesIdx="-4" categoryIdx="0" bldStep="category"/>
                                            </p:graphicEl>
                                          </p:spTgt>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528" fill="hold" grpId="0" nodeType="afterEffect">
                                  <p:stCondLst>
                                    <p:cond delay="0"/>
                                  </p:stCondLst>
                                  <p:childTnLst>
                                    <p:set>
                                      <p:cBhvr>
                                        <p:cTn id="22" dur="1" fill="hold">
                                          <p:stCondLst>
                                            <p:cond delay="0"/>
                                          </p:stCondLst>
                                        </p:cTn>
                                        <p:tgtEl>
                                          <p:spTgt spid="6">
                                            <p:graphicEl>
                                              <a:chart seriesIdx="-4" categoryIdx="1" bldStep="category"/>
                                            </p:graphicEl>
                                          </p:spTgt>
                                        </p:tgtEl>
                                        <p:attrNameLst>
                                          <p:attrName>style.visibility</p:attrName>
                                        </p:attrNameLst>
                                      </p:cBhvr>
                                      <p:to>
                                        <p:strVal val="visible"/>
                                      </p:to>
                                    </p:set>
                                    <p:anim calcmode="lin" valueType="num">
                                      <p:cBhvr>
                                        <p:cTn id="23" dur="500" fill="hold"/>
                                        <p:tgtEl>
                                          <p:spTgt spid="6">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6">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6">
                                            <p:graphicEl>
                                              <a:chart seriesIdx="-4" categoryIdx="1" bldStep="category"/>
                                            </p:graphicEl>
                                          </p:spTgt>
                                        </p:tgtEl>
                                      </p:cBhvr>
                                    </p:animEffect>
                                    <p:anim calcmode="lin" valueType="num">
                                      <p:cBhvr>
                                        <p:cTn id="26" dur="500" fill="hold"/>
                                        <p:tgtEl>
                                          <p:spTgt spid="6">
                                            <p:graphicEl>
                                              <a:chart seriesIdx="-4" categoryIdx="1" bldStep="category"/>
                                            </p:graphicEl>
                                          </p:spTgt>
                                        </p:tgtEl>
                                        <p:attrNameLst>
                                          <p:attrName>ppt_x</p:attrName>
                                        </p:attrNameLst>
                                      </p:cBhvr>
                                      <p:tavLst>
                                        <p:tav tm="0">
                                          <p:val>
                                            <p:fltVal val="0.5"/>
                                          </p:val>
                                        </p:tav>
                                        <p:tav tm="100000">
                                          <p:val>
                                            <p:strVal val="#ppt_x"/>
                                          </p:val>
                                        </p:tav>
                                      </p:tavLst>
                                    </p:anim>
                                    <p:anim calcmode="lin" valueType="num">
                                      <p:cBhvr>
                                        <p:cTn id="27" dur="500" fill="hold"/>
                                        <p:tgtEl>
                                          <p:spTgt spid="6">
                                            <p:graphicEl>
                                              <a:chart seriesIdx="-4" categoryIdx="1" bldStep="category"/>
                                            </p:graphicEl>
                                          </p:spTgt>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53" presetClass="entr" presetSubtype="528" fill="hold" grpId="0" nodeType="afterEffect">
                                  <p:stCondLst>
                                    <p:cond delay="0"/>
                                  </p:stCondLst>
                                  <p:childTnLst>
                                    <p:set>
                                      <p:cBhvr>
                                        <p:cTn id="30" dur="1" fill="hold">
                                          <p:stCondLst>
                                            <p:cond delay="0"/>
                                          </p:stCondLst>
                                        </p:cTn>
                                        <p:tgtEl>
                                          <p:spTgt spid="6">
                                            <p:graphicEl>
                                              <a:chart seriesIdx="-4" categoryIdx="2" bldStep="category"/>
                                            </p:graphicEl>
                                          </p:spTgt>
                                        </p:tgtEl>
                                        <p:attrNameLst>
                                          <p:attrName>style.visibility</p:attrName>
                                        </p:attrNameLst>
                                      </p:cBhvr>
                                      <p:to>
                                        <p:strVal val="visible"/>
                                      </p:to>
                                    </p:set>
                                    <p:anim calcmode="lin" valueType="num">
                                      <p:cBhvr>
                                        <p:cTn id="31" dur="500" fill="hold"/>
                                        <p:tgtEl>
                                          <p:spTgt spid="6">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2" dur="500" fill="hold"/>
                                        <p:tgtEl>
                                          <p:spTgt spid="6">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3" dur="500"/>
                                        <p:tgtEl>
                                          <p:spTgt spid="6">
                                            <p:graphicEl>
                                              <a:chart seriesIdx="-4" categoryIdx="2" bldStep="category"/>
                                            </p:graphicEl>
                                          </p:spTgt>
                                        </p:tgtEl>
                                      </p:cBhvr>
                                    </p:animEffect>
                                    <p:anim calcmode="lin" valueType="num">
                                      <p:cBhvr>
                                        <p:cTn id="34" dur="500" fill="hold"/>
                                        <p:tgtEl>
                                          <p:spTgt spid="6">
                                            <p:graphicEl>
                                              <a:chart seriesIdx="-4" categoryIdx="2" bldStep="category"/>
                                            </p:graphicEl>
                                          </p:spTgt>
                                        </p:tgtEl>
                                        <p:attrNameLst>
                                          <p:attrName>ppt_x</p:attrName>
                                        </p:attrNameLst>
                                      </p:cBhvr>
                                      <p:tavLst>
                                        <p:tav tm="0">
                                          <p:val>
                                            <p:fltVal val="0.5"/>
                                          </p:val>
                                        </p:tav>
                                        <p:tav tm="100000">
                                          <p:val>
                                            <p:strVal val="#ppt_x"/>
                                          </p:val>
                                        </p:tav>
                                      </p:tavLst>
                                    </p:anim>
                                    <p:anim calcmode="lin" valueType="num">
                                      <p:cBhvr>
                                        <p:cTn id="35" dur="500" fill="hold"/>
                                        <p:tgtEl>
                                          <p:spTgt spid="6">
                                            <p:graphicEl>
                                              <a:chart seriesIdx="-4" categoryIdx="2" bldStep="category"/>
                                            </p:graphicEl>
                                          </p:spTgt>
                                        </p:tgtEl>
                                        <p:attrNameLst>
                                          <p:attrName>ppt_y</p:attrName>
                                        </p:attrNameLst>
                                      </p:cBhvr>
                                      <p:tavLst>
                                        <p:tav tm="0">
                                          <p:val>
                                            <p:fltVal val="0.5"/>
                                          </p:val>
                                        </p:tav>
                                        <p:tav tm="100000">
                                          <p:val>
                                            <p:strVal val="#ppt_y"/>
                                          </p:val>
                                        </p:tav>
                                      </p:tavLst>
                                    </p:anim>
                                  </p:childTnLst>
                                </p:cTn>
                              </p:par>
                            </p:childTnLst>
                          </p:cTn>
                        </p:par>
                        <p:par>
                          <p:cTn id="36" fill="hold">
                            <p:stCondLst>
                              <p:cond delay="2000"/>
                            </p:stCondLst>
                            <p:childTnLst>
                              <p:par>
                                <p:cTn id="37" presetID="53" presetClass="entr" presetSubtype="528" fill="hold" grpId="0" nodeType="afterEffect">
                                  <p:stCondLst>
                                    <p:cond delay="0"/>
                                  </p:stCondLst>
                                  <p:childTnLst>
                                    <p:set>
                                      <p:cBhvr>
                                        <p:cTn id="38" dur="1" fill="hold">
                                          <p:stCondLst>
                                            <p:cond delay="0"/>
                                          </p:stCondLst>
                                        </p:cTn>
                                        <p:tgtEl>
                                          <p:spTgt spid="6">
                                            <p:graphicEl>
                                              <a:chart seriesIdx="-4" categoryIdx="3" bldStep="category"/>
                                            </p:graphicEl>
                                          </p:spTgt>
                                        </p:tgtEl>
                                        <p:attrNameLst>
                                          <p:attrName>style.visibility</p:attrName>
                                        </p:attrNameLst>
                                      </p:cBhvr>
                                      <p:to>
                                        <p:strVal val="visible"/>
                                      </p:to>
                                    </p:set>
                                    <p:anim calcmode="lin" valueType="num">
                                      <p:cBhvr>
                                        <p:cTn id="39" dur="500" fill="hold"/>
                                        <p:tgtEl>
                                          <p:spTgt spid="6">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40" dur="500" fill="hold"/>
                                        <p:tgtEl>
                                          <p:spTgt spid="6">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41" dur="500"/>
                                        <p:tgtEl>
                                          <p:spTgt spid="6">
                                            <p:graphicEl>
                                              <a:chart seriesIdx="-4" categoryIdx="3" bldStep="category"/>
                                            </p:graphicEl>
                                          </p:spTgt>
                                        </p:tgtEl>
                                      </p:cBhvr>
                                    </p:animEffect>
                                    <p:anim calcmode="lin" valueType="num">
                                      <p:cBhvr>
                                        <p:cTn id="42" dur="500" fill="hold"/>
                                        <p:tgtEl>
                                          <p:spTgt spid="6">
                                            <p:graphicEl>
                                              <a:chart seriesIdx="-4" categoryIdx="3" bldStep="category"/>
                                            </p:graphicEl>
                                          </p:spTgt>
                                        </p:tgtEl>
                                        <p:attrNameLst>
                                          <p:attrName>ppt_x</p:attrName>
                                        </p:attrNameLst>
                                      </p:cBhvr>
                                      <p:tavLst>
                                        <p:tav tm="0">
                                          <p:val>
                                            <p:fltVal val="0.5"/>
                                          </p:val>
                                        </p:tav>
                                        <p:tav tm="100000">
                                          <p:val>
                                            <p:strVal val="#ppt_x"/>
                                          </p:val>
                                        </p:tav>
                                      </p:tavLst>
                                    </p:anim>
                                    <p:anim calcmode="lin" valueType="num">
                                      <p:cBhvr>
                                        <p:cTn id="43" dur="500" fill="hold"/>
                                        <p:tgtEl>
                                          <p:spTgt spid="6">
                                            <p:graphicEl>
                                              <a:chart seriesIdx="-4" categoryIdx="3" bldStep="category"/>
                                            </p:graphicEl>
                                          </p:spTgt>
                                        </p:tgtEl>
                                        <p:attrNameLst>
                                          <p:attrName>ppt_y</p:attrName>
                                        </p:attrNameLst>
                                      </p:cBhvr>
                                      <p:tavLst>
                                        <p:tav tm="0">
                                          <p:val>
                                            <p:fltVal val="0.5"/>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028376323"/>
              </p:ext>
            </p:extLst>
          </p:nvPr>
        </p:nvGraphicFramePr>
        <p:xfrm>
          <a:off x="219075" y="676275"/>
          <a:ext cx="7778959" cy="51435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116235" y="1800423"/>
            <a:ext cx="2343150" cy="1038746"/>
          </a:xfrm>
          <a:prstGeom prst="rect">
            <a:avLst/>
          </a:prstGeom>
          <a:solidFill>
            <a:schemeClr val="tx2">
              <a:lumMod val="25000"/>
            </a:schemeClr>
          </a:solidFill>
        </p:spPr>
        <p:txBody>
          <a:bodyPr wrap="square" rtlCol="0">
            <a:spAutoFit/>
          </a:bodyPr>
          <a:lstStyle/>
          <a:p>
            <a:pPr>
              <a:spcBef>
                <a:spcPts val="900"/>
              </a:spcBef>
              <a:spcAft>
                <a:spcPts val="900"/>
              </a:spcAft>
            </a:pPr>
            <a:r>
              <a:rPr lang="en-US" sz="1350" b="1" kern="0" dirty="0">
                <a:solidFill>
                  <a:schemeClr val="bg1"/>
                </a:solidFill>
              </a:rPr>
              <a:t>Only 14 out of 2962 screened positive (.47%) </a:t>
            </a:r>
          </a:p>
          <a:p>
            <a:r>
              <a:rPr lang="en-US" sz="1350" b="1" kern="0" dirty="0">
                <a:solidFill>
                  <a:schemeClr val="bg1"/>
                </a:solidFill>
              </a:rPr>
              <a:t>Only 5 (.17%) required more acute care</a:t>
            </a:r>
            <a:endParaRPr lang="en-US" sz="1350" dirty="0"/>
          </a:p>
        </p:txBody>
      </p:sp>
      <p:sp>
        <p:nvSpPr>
          <p:cNvPr id="7" name="TextBox 6"/>
          <p:cNvSpPr txBox="1"/>
          <p:nvPr/>
        </p:nvSpPr>
        <p:spPr>
          <a:xfrm>
            <a:off x="338571" y="5212479"/>
            <a:ext cx="8357754" cy="507831"/>
          </a:xfrm>
          <a:prstGeom prst="rect">
            <a:avLst/>
          </a:prstGeom>
          <a:noFill/>
        </p:spPr>
        <p:txBody>
          <a:bodyPr wrap="square" rtlCol="0">
            <a:spAutoFit/>
          </a:bodyPr>
          <a:lstStyle/>
          <a:p>
            <a:pPr algn="ctr"/>
            <a:r>
              <a:rPr lang="en-US" sz="1350" dirty="0">
                <a:solidFill>
                  <a:srgbClr val="0070C0"/>
                </a:solidFill>
              </a:rPr>
              <a:t>VA SAFE-VET demonstration project – First large-scale study of C-SSRS in the VA Bridget </a:t>
            </a:r>
            <a:r>
              <a:rPr lang="en-US" sz="1350" dirty="0" err="1">
                <a:solidFill>
                  <a:srgbClr val="0070C0"/>
                </a:solidFill>
              </a:rPr>
              <a:t>Matarazo</a:t>
            </a:r>
            <a:r>
              <a:rPr lang="en-US" sz="1350" dirty="0">
                <a:solidFill>
                  <a:srgbClr val="0070C0"/>
                </a:solidFill>
              </a:rPr>
              <a:t> and Lisa Brenner Severity, Intensity and Behavior subscales predict suicidal behavior 6 months later</a:t>
            </a:r>
          </a:p>
        </p:txBody>
      </p:sp>
      <p:pic>
        <p:nvPicPr>
          <p:cNvPr id="8" name="Content Placeholder 4"/>
          <p:cNvPicPr>
            <a:picLocks noGrp="1"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6553078" y="2717053"/>
            <a:ext cx="2351264" cy="2285543"/>
          </a:xfrm>
          <a:prstGeom prst="rect">
            <a:avLst/>
          </a:prstGeom>
          <a:noFill/>
          <a:ln w="9525">
            <a:solidFill>
              <a:srgbClr val="92D050"/>
            </a:solidFill>
            <a:miter lim="800000"/>
            <a:headEnd/>
            <a:tailEnd/>
          </a:ln>
          <a:effectLst/>
        </p:spPr>
      </p:pic>
      <p:sp>
        <p:nvSpPr>
          <p:cNvPr id="2" name="Slide Number Placeholder 1">
            <a:extLst>
              <a:ext uri="{FF2B5EF4-FFF2-40B4-BE49-F238E27FC236}">
                <a16:creationId xmlns:a16="http://schemas.microsoft.com/office/drawing/2014/main" id="{0366165E-A938-4834-80B0-53D54FB9DA22}"/>
              </a:ext>
            </a:extLst>
          </p:cNvPr>
          <p:cNvSpPr>
            <a:spLocks noGrp="1"/>
          </p:cNvSpPr>
          <p:nvPr>
            <p:ph type="sldNum" sz="quarter" idx="4"/>
          </p:nvPr>
        </p:nvSpPr>
        <p:spPr/>
        <p:txBody>
          <a:bodyPr/>
          <a:lstStyle/>
          <a:p>
            <a:fld id="{ACD12D91-5F71-FE4F-A594-B9667DC21877}" type="slidenum">
              <a:rPr lang="en-US" smtClean="0"/>
              <a:pPr/>
              <a:t>51</a:t>
            </a:fld>
            <a:endParaRPr lang="en-US" dirty="0"/>
          </a:p>
        </p:txBody>
      </p:sp>
    </p:spTree>
    <p:extLst>
      <p:ext uri="{BB962C8B-B14F-4D97-AF65-F5344CB8AC3E}">
        <p14:creationId xmlns:p14="http://schemas.microsoft.com/office/powerpoint/2010/main" val="265353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 calcmode="lin" valueType="num">
                                      <p:cBhvr>
                                        <p:cTn id="7" dur="500" fill="hold"/>
                                        <p:tgtEl>
                                          <p:spTgt spid="5">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9" dur="500"/>
                                        <p:tgtEl>
                                          <p:spTgt spid="5">
                                            <p:graphicEl>
                                              <a:chart seriesIdx="-3" categoryIdx="-3" bldStep="gridLegend"/>
                                            </p:graphicEl>
                                          </p:spTgt>
                                        </p:tgtEl>
                                      </p:cBhvr>
                                    </p:animEffect>
                                    <p:anim calcmode="lin" valueType="num">
                                      <p:cBhvr>
                                        <p:cTn id="10" dur="500" fill="hold"/>
                                        <p:tgtEl>
                                          <p:spTgt spid="5">
                                            <p:graphicEl>
                                              <a:chart seriesIdx="-3" categoryIdx="-3" bldStep="gridLegend"/>
                                            </p:graphicEl>
                                          </p:spTgt>
                                        </p:tgtEl>
                                        <p:attrNameLst>
                                          <p:attrName>ppt_x</p:attrName>
                                        </p:attrNameLst>
                                      </p:cBhvr>
                                      <p:tavLst>
                                        <p:tav tm="0">
                                          <p:val>
                                            <p:fltVal val="0.5"/>
                                          </p:val>
                                        </p:tav>
                                        <p:tav tm="100000">
                                          <p:val>
                                            <p:strVal val="#ppt_x"/>
                                          </p:val>
                                        </p:tav>
                                      </p:tavLst>
                                    </p:anim>
                                    <p:anim calcmode="lin" valueType="num">
                                      <p:cBhvr>
                                        <p:cTn id="11" dur="500" fill="hold"/>
                                        <p:tgtEl>
                                          <p:spTgt spid="5">
                                            <p:graphicEl>
                                              <a:chart seriesIdx="-3" categoryIdx="-3" bldStep="gridLegend"/>
                                            </p:graphicEl>
                                          </p:spTgt>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5">
                                            <p:graphicEl>
                                              <a:chart seriesIdx="-4" categoryIdx="0" bldStep="category"/>
                                            </p:graphicEl>
                                          </p:spTgt>
                                        </p:tgtEl>
                                        <p:attrNameLst>
                                          <p:attrName>style.visibility</p:attrName>
                                        </p:attrNameLst>
                                      </p:cBhvr>
                                      <p:to>
                                        <p:strVal val="visible"/>
                                      </p:to>
                                    </p:set>
                                    <p:anim calcmode="lin" valueType="num">
                                      <p:cBhvr>
                                        <p:cTn id="15" dur="500" fill="hold"/>
                                        <p:tgtEl>
                                          <p:spTgt spid="5">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6" dur="500" fill="hold"/>
                                        <p:tgtEl>
                                          <p:spTgt spid="5">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7" dur="500"/>
                                        <p:tgtEl>
                                          <p:spTgt spid="5">
                                            <p:graphicEl>
                                              <a:chart seriesIdx="-4" categoryIdx="0" bldStep="category"/>
                                            </p:graphicEl>
                                          </p:spTgt>
                                        </p:tgtEl>
                                      </p:cBhvr>
                                    </p:animEffect>
                                    <p:anim calcmode="lin" valueType="num">
                                      <p:cBhvr>
                                        <p:cTn id="18" dur="500" fill="hold"/>
                                        <p:tgtEl>
                                          <p:spTgt spid="5">
                                            <p:graphicEl>
                                              <a:chart seriesIdx="-4" categoryIdx="0" bldStep="category"/>
                                            </p:graphicEl>
                                          </p:spTgt>
                                        </p:tgtEl>
                                        <p:attrNameLst>
                                          <p:attrName>ppt_x</p:attrName>
                                        </p:attrNameLst>
                                      </p:cBhvr>
                                      <p:tavLst>
                                        <p:tav tm="0">
                                          <p:val>
                                            <p:fltVal val="0.5"/>
                                          </p:val>
                                        </p:tav>
                                        <p:tav tm="100000">
                                          <p:val>
                                            <p:strVal val="#ppt_x"/>
                                          </p:val>
                                        </p:tav>
                                      </p:tavLst>
                                    </p:anim>
                                    <p:anim calcmode="lin" valueType="num">
                                      <p:cBhvr>
                                        <p:cTn id="19" dur="500" fill="hold"/>
                                        <p:tgtEl>
                                          <p:spTgt spid="5">
                                            <p:graphicEl>
                                              <a:chart seriesIdx="-4" categoryIdx="0" bldStep="category"/>
                                            </p:graphicEl>
                                          </p:spTgt>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528" fill="hold" grpId="0" nodeType="afterEffect">
                                  <p:stCondLst>
                                    <p:cond delay="0"/>
                                  </p:stCondLst>
                                  <p:childTnLst>
                                    <p:set>
                                      <p:cBhvr>
                                        <p:cTn id="22" dur="1" fill="hold">
                                          <p:stCondLst>
                                            <p:cond delay="0"/>
                                          </p:stCondLst>
                                        </p:cTn>
                                        <p:tgtEl>
                                          <p:spTgt spid="5">
                                            <p:graphicEl>
                                              <a:chart seriesIdx="-4" categoryIdx="1" bldStep="category"/>
                                            </p:graphicEl>
                                          </p:spTgt>
                                        </p:tgtEl>
                                        <p:attrNameLst>
                                          <p:attrName>style.visibility</p:attrName>
                                        </p:attrNameLst>
                                      </p:cBhvr>
                                      <p:to>
                                        <p:strVal val="visible"/>
                                      </p:to>
                                    </p:set>
                                    <p:anim calcmode="lin" valueType="num">
                                      <p:cBhvr>
                                        <p:cTn id="23" dur="500" fill="hold"/>
                                        <p:tgtEl>
                                          <p:spTgt spid="5">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5">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5">
                                            <p:graphicEl>
                                              <a:chart seriesIdx="-4" categoryIdx="1" bldStep="category"/>
                                            </p:graphicEl>
                                          </p:spTgt>
                                        </p:tgtEl>
                                      </p:cBhvr>
                                    </p:animEffect>
                                    <p:anim calcmode="lin" valueType="num">
                                      <p:cBhvr>
                                        <p:cTn id="26" dur="500" fill="hold"/>
                                        <p:tgtEl>
                                          <p:spTgt spid="5">
                                            <p:graphicEl>
                                              <a:chart seriesIdx="-4" categoryIdx="1" bldStep="category"/>
                                            </p:graphicEl>
                                          </p:spTgt>
                                        </p:tgtEl>
                                        <p:attrNameLst>
                                          <p:attrName>ppt_x</p:attrName>
                                        </p:attrNameLst>
                                      </p:cBhvr>
                                      <p:tavLst>
                                        <p:tav tm="0">
                                          <p:val>
                                            <p:fltVal val="0.5"/>
                                          </p:val>
                                        </p:tav>
                                        <p:tav tm="100000">
                                          <p:val>
                                            <p:strVal val="#ppt_x"/>
                                          </p:val>
                                        </p:tav>
                                      </p:tavLst>
                                    </p:anim>
                                    <p:anim calcmode="lin" valueType="num">
                                      <p:cBhvr>
                                        <p:cTn id="27" dur="500" fill="hold"/>
                                        <p:tgtEl>
                                          <p:spTgt spid="5">
                                            <p:graphicEl>
                                              <a:chart seriesIdx="-4" categoryIdx="1" bldStep="category"/>
                                            </p:graphicEl>
                                          </p:spTgt>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53" presetClass="entr" presetSubtype="528" fill="hold" grpId="0" nodeType="afterEffect">
                                  <p:stCondLst>
                                    <p:cond delay="0"/>
                                  </p:stCondLst>
                                  <p:childTnLst>
                                    <p:set>
                                      <p:cBhvr>
                                        <p:cTn id="30" dur="1" fill="hold">
                                          <p:stCondLst>
                                            <p:cond delay="0"/>
                                          </p:stCondLst>
                                        </p:cTn>
                                        <p:tgtEl>
                                          <p:spTgt spid="5">
                                            <p:graphicEl>
                                              <a:chart seriesIdx="-4" categoryIdx="2" bldStep="category"/>
                                            </p:graphicEl>
                                          </p:spTgt>
                                        </p:tgtEl>
                                        <p:attrNameLst>
                                          <p:attrName>style.visibility</p:attrName>
                                        </p:attrNameLst>
                                      </p:cBhvr>
                                      <p:to>
                                        <p:strVal val="visible"/>
                                      </p:to>
                                    </p:set>
                                    <p:anim calcmode="lin" valueType="num">
                                      <p:cBhvr>
                                        <p:cTn id="31" dur="500" fill="hold"/>
                                        <p:tgtEl>
                                          <p:spTgt spid="5">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2" dur="500" fill="hold"/>
                                        <p:tgtEl>
                                          <p:spTgt spid="5">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3" dur="500"/>
                                        <p:tgtEl>
                                          <p:spTgt spid="5">
                                            <p:graphicEl>
                                              <a:chart seriesIdx="-4" categoryIdx="2" bldStep="category"/>
                                            </p:graphicEl>
                                          </p:spTgt>
                                        </p:tgtEl>
                                      </p:cBhvr>
                                    </p:animEffect>
                                    <p:anim calcmode="lin" valueType="num">
                                      <p:cBhvr>
                                        <p:cTn id="34" dur="500" fill="hold"/>
                                        <p:tgtEl>
                                          <p:spTgt spid="5">
                                            <p:graphicEl>
                                              <a:chart seriesIdx="-4" categoryIdx="2" bldStep="category"/>
                                            </p:graphicEl>
                                          </p:spTgt>
                                        </p:tgtEl>
                                        <p:attrNameLst>
                                          <p:attrName>ppt_x</p:attrName>
                                        </p:attrNameLst>
                                      </p:cBhvr>
                                      <p:tavLst>
                                        <p:tav tm="0">
                                          <p:val>
                                            <p:fltVal val="0.5"/>
                                          </p:val>
                                        </p:tav>
                                        <p:tav tm="100000">
                                          <p:val>
                                            <p:strVal val="#ppt_x"/>
                                          </p:val>
                                        </p:tav>
                                      </p:tavLst>
                                    </p:anim>
                                    <p:anim calcmode="lin" valueType="num">
                                      <p:cBhvr>
                                        <p:cTn id="35" dur="500" fill="hold"/>
                                        <p:tgtEl>
                                          <p:spTgt spid="5">
                                            <p:graphicEl>
                                              <a:chart seriesIdx="-4" categoryIdx="2" bldStep="category"/>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0383" y="2536981"/>
            <a:ext cx="6704699" cy="1523494"/>
          </a:xfrm>
          <a:prstGeom prst="rect">
            <a:avLst/>
          </a:prstGeom>
          <a:noFill/>
        </p:spPr>
        <p:txBody>
          <a:bodyPr wrap="square" rtlCol="0">
            <a:spAutoFit/>
          </a:bodyPr>
          <a:lstStyle/>
          <a:p>
            <a:pPr marL="214313" marR="0" lvl="0" indent="-214313"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“Just Ask” is much more than a screening intervention </a:t>
            </a:r>
          </a:p>
          <a:p>
            <a:pPr marL="214313" marR="0" lvl="0" indent="-214313"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Study in 10 EU countries with &gt;11,000 students: </a:t>
            </a:r>
            <a:b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peer-to-peer component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is most effective</a:t>
            </a:r>
          </a:p>
          <a:p>
            <a:pPr marL="214313" marR="0" lvl="0" indent="-214313"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Common language develops </a:t>
            </a:r>
            <a:r>
              <a:rPr kumimoji="0" lang="en-US" sz="1900" b="1" i="0" u="none" strike="noStrike" kern="1200" cap="none" spc="0" normalizeH="0" baseline="0" noProof="0" dirty="0">
                <a:ln>
                  <a:noFill/>
                </a:ln>
                <a:solidFill>
                  <a:prstClr val="black"/>
                </a:solidFill>
                <a:effectLst/>
                <a:uLnTx/>
                <a:uFillTx/>
                <a:latin typeface="Calibri" panose="020F0502020204030204"/>
                <a:ea typeface="+mn-ea"/>
                <a:cs typeface="+mn-cs"/>
              </a:rPr>
              <a:t>Connectedness </a:t>
            </a: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which saves lives</a:t>
            </a:r>
          </a:p>
        </p:txBody>
      </p:sp>
      <p:sp>
        <p:nvSpPr>
          <p:cNvPr id="12" name="TextBox 11"/>
          <p:cNvSpPr txBox="1"/>
          <p:nvPr/>
        </p:nvSpPr>
        <p:spPr>
          <a:xfrm>
            <a:off x="230426" y="4100612"/>
            <a:ext cx="6702624" cy="923330"/>
          </a:xfrm>
          <a:prstGeom prst="rect">
            <a:avLst/>
          </a:prstGeom>
          <a:noFill/>
        </p:spPr>
        <p:txBody>
          <a:bodyPr wrap="square" rtlCol="0">
            <a:spAutoFit/>
          </a:bodyPr>
          <a:lstStyle/>
          <a:p>
            <a:pPr marL="214313" marR="0" lvl="0" indent="-214313" algn="l" defTabSz="4572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Even if you are lucky enough to see a professional it’s likely only once a week, so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we all need to check on our friends, coworkers and neighbors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more consistently</a:t>
            </a:r>
          </a:p>
        </p:txBody>
      </p:sp>
      <p:sp>
        <p:nvSpPr>
          <p:cNvPr id="13" name="Title 1">
            <a:extLst>
              <a:ext uri="{FF2B5EF4-FFF2-40B4-BE49-F238E27FC236}">
                <a16:creationId xmlns:a16="http://schemas.microsoft.com/office/drawing/2014/main" id="{C67E4609-957D-4070-821E-E532326C1F68}"/>
              </a:ext>
            </a:extLst>
          </p:cNvPr>
          <p:cNvSpPr txBox="1">
            <a:spLocks/>
          </p:cNvSpPr>
          <p:nvPr/>
        </p:nvSpPr>
        <p:spPr>
          <a:xfrm>
            <a:off x="228600" y="420311"/>
            <a:ext cx="872519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700" b="1" i="0" u="none" strike="noStrike" kern="1200" cap="none" spc="0" normalizeH="0" baseline="0" noProof="0" dirty="0">
                <a:ln>
                  <a:noFill/>
                </a:ln>
                <a:solidFill>
                  <a:srgbClr val="5B9BD5">
                    <a:lumMod val="50000"/>
                  </a:srgbClr>
                </a:solidFill>
                <a:effectLst/>
                <a:uLnTx/>
                <a:uFillTx/>
                <a:latin typeface="Calibri" panose="020F0502020204030204"/>
                <a:ea typeface="+mj-ea"/>
                <a:cs typeface="+mj-cs"/>
              </a:rPr>
              <a:t>A Common Language is an Intervention In and of Itself:</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700" b="1" i="0" u="sng" strike="noStrike" kern="1200" cap="none" spc="0" normalizeH="0" baseline="0" noProof="0" dirty="0">
                <a:ln>
                  <a:noFill/>
                </a:ln>
                <a:solidFill>
                  <a:srgbClr val="5B9BD5">
                    <a:lumMod val="50000"/>
                  </a:srgbClr>
                </a:solidFill>
                <a:effectLst/>
                <a:uLnTx/>
                <a:uFillTx/>
                <a:latin typeface="Calibri" panose="020F0502020204030204"/>
                <a:ea typeface="+mj-ea"/>
                <a:cs typeface="+mj-cs"/>
              </a:rPr>
              <a:t>Asking Can Literally Be Medicine Because it Shows You Care</a:t>
            </a:r>
          </a:p>
        </p:txBody>
      </p:sp>
      <p:sp>
        <p:nvSpPr>
          <p:cNvPr id="11" name="Rectangle 10">
            <a:extLst>
              <a:ext uri="{FF2B5EF4-FFF2-40B4-BE49-F238E27FC236}">
                <a16:creationId xmlns:a16="http://schemas.microsoft.com/office/drawing/2014/main" id="{995C6F19-7BB4-413B-9BD5-E0B2674B14D9}"/>
              </a:ext>
            </a:extLst>
          </p:cNvPr>
          <p:cNvSpPr/>
          <p:nvPr/>
        </p:nvSpPr>
        <p:spPr>
          <a:xfrm>
            <a:off x="792743" y="1706610"/>
            <a:ext cx="7561548" cy="641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D22C35E5-9B28-4C4A-9021-C441B5F622E2}"/>
              </a:ext>
            </a:extLst>
          </p:cNvPr>
          <p:cNvSpPr txBox="1">
            <a:spLocks/>
          </p:cNvSpPr>
          <p:nvPr/>
        </p:nvSpPr>
        <p:spPr bwMode="auto">
          <a:xfrm>
            <a:off x="730397" y="1557733"/>
            <a:ext cx="7659621" cy="890236"/>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S PGothic"/>
                <a:cs typeface="MS PGothic"/>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5B9BD5">
                    <a:lumMod val="50000"/>
                  </a:srgbClr>
                </a:solidFill>
                <a:effectLst/>
                <a:uLnTx/>
                <a:uFillTx/>
                <a:latin typeface="Calibri" panose="020F0502020204030204"/>
                <a:ea typeface="MS PGothic"/>
              </a:rPr>
              <a:t>Huge Study Showed Biggest Impact in Stopping Kids From Trying to Take Their Own Lives is </a:t>
            </a:r>
            <a:r>
              <a:rPr kumimoji="0" lang="en-US" sz="2000" b="1" i="0" u="sng" strike="noStrike" kern="0" cap="none" spc="0" normalizeH="0" baseline="0" noProof="0" dirty="0">
                <a:ln>
                  <a:noFill/>
                </a:ln>
                <a:solidFill>
                  <a:srgbClr val="5B9BD5">
                    <a:lumMod val="50000"/>
                  </a:srgbClr>
                </a:solidFill>
                <a:effectLst/>
                <a:uLnTx/>
                <a:uFillTx/>
                <a:latin typeface="Calibri" panose="020F0502020204030204"/>
                <a:ea typeface="MS PGothic"/>
              </a:rPr>
              <a:t>Peers Helping Each Other </a:t>
            </a:r>
          </a:p>
        </p:txBody>
      </p:sp>
      <p:sp>
        <p:nvSpPr>
          <p:cNvPr id="4" name="Slide Number Placeholder 3">
            <a:extLst>
              <a:ext uri="{FF2B5EF4-FFF2-40B4-BE49-F238E27FC236}">
                <a16:creationId xmlns:a16="http://schemas.microsoft.com/office/drawing/2014/main" id="{27015489-7E90-4229-8CC5-C15D3FDCC735}"/>
              </a:ext>
            </a:extLst>
          </p:cNvPr>
          <p:cNvSpPr>
            <a:spLocks noGrp="1"/>
          </p:cNvSpPr>
          <p:nvPr>
            <p:ph type="sldNum" sz="quarter" idx="4"/>
          </p:nvPr>
        </p:nvSpPr>
        <p:spPr>
          <a:xfrm>
            <a:off x="7053374" y="647331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CD12D91-5F71-FE4F-A594-B9667DC21877}" type="slidenum">
              <a:rPr lang="en-US" smtClean="0"/>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1C003E32-8500-4FC4-9AB2-32BB4EF6C6BD}"/>
              </a:ext>
            </a:extLst>
          </p:cNvPr>
          <p:cNvSpPr/>
          <p:nvPr/>
        </p:nvSpPr>
        <p:spPr>
          <a:xfrm>
            <a:off x="-130629" y="6034738"/>
            <a:ext cx="7184003" cy="28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8C5FF24C-3EDE-48FD-AD21-78D5DA62A212}"/>
              </a:ext>
            </a:extLst>
          </p:cNvPr>
          <p:cNvSpPr txBox="1"/>
          <p:nvPr/>
        </p:nvSpPr>
        <p:spPr>
          <a:xfrm>
            <a:off x="154676" y="5055896"/>
            <a:ext cx="4572431" cy="646331"/>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Calibri" panose="020F0502020204030204"/>
                <a:ea typeface="Tahoma" panose="020B0604030504040204" pitchFamily="34" charset="0"/>
                <a:cs typeface="Tahoma" panose="020B0604030504040204" pitchFamily="34" charset="0"/>
              </a:rPr>
              <a:t>We also help kids by helping ourselves, just like putting on your own </a:t>
            </a:r>
            <a:r>
              <a:rPr kumimoji="0" lang="en-US" b="1" i="0" u="none" strike="noStrike" kern="1200" cap="none" spc="0" normalizeH="0" baseline="0" noProof="0" dirty="0">
                <a:ln>
                  <a:noFill/>
                </a:ln>
                <a:solidFill>
                  <a:srgbClr val="000000"/>
                </a:solidFill>
                <a:effectLst/>
                <a:uLnTx/>
                <a:uFillTx/>
                <a:latin typeface="Calibri" panose="020F0502020204030204"/>
                <a:ea typeface="Tahoma" panose="020B0604030504040204" pitchFamily="34" charset="0"/>
                <a:cs typeface="Tahoma" panose="020B0604030504040204" pitchFamily="34" charset="0"/>
              </a:rPr>
              <a:t>oxygen mask </a:t>
            </a:r>
            <a:r>
              <a:rPr kumimoji="0" lang="en-US" b="0" i="0" u="none" strike="noStrike" kern="1200" cap="none" spc="0" normalizeH="0" baseline="0" noProof="0" dirty="0">
                <a:ln>
                  <a:noFill/>
                </a:ln>
                <a:solidFill>
                  <a:srgbClr val="000000"/>
                </a:solidFill>
                <a:effectLst/>
                <a:uLnTx/>
                <a:uFillTx/>
                <a:latin typeface="Calibri" panose="020F0502020204030204"/>
                <a:ea typeface="Tahoma" panose="020B0604030504040204" pitchFamily="34" charset="0"/>
                <a:cs typeface="Tahoma" panose="020B0604030504040204" pitchFamily="34" charset="0"/>
              </a:rPr>
              <a:t>first</a:t>
            </a:r>
            <a:endParaRPr kumimoji="0" lang="en-US"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Picture 2">
            <a:extLst>
              <a:ext uri="{FF2B5EF4-FFF2-40B4-BE49-F238E27FC236}">
                <a16:creationId xmlns:a16="http://schemas.microsoft.com/office/drawing/2014/main" id="{463D1D1E-1FF2-47EC-B96A-D9D8C6FBAFB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39366" y="5032461"/>
            <a:ext cx="1460111" cy="10504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7F9F929-C214-4E66-8E55-FE9A0A5F95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95499" y="2719670"/>
            <a:ext cx="1833665" cy="1270849"/>
          </a:xfrm>
          <a:prstGeom prst="rect">
            <a:avLst/>
          </a:prstGeom>
        </p:spPr>
      </p:pic>
      <p:pic>
        <p:nvPicPr>
          <p:cNvPr id="3" name="Picture 2">
            <a:extLst>
              <a:ext uri="{FF2B5EF4-FFF2-40B4-BE49-F238E27FC236}">
                <a16:creationId xmlns:a16="http://schemas.microsoft.com/office/drawing/2014/main" id="{F73B83EE-4B64-9E65-D9CA-DBF3FB397B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90597" y="4237316"/>
            <a:ext cx="1874663" cy="24260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032870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5999" y="616698"/>
            <a:ext cx="8613253" cy="2000548"/>
          </a:xfrm>
          <a:prstGeom prst="rect">
            <a:avLst/>
          </a:prstGeom>
          <a:noFill/>
        </p:spPr>
        <p:txBody>
          <a:bodyPr wrap="square" rtlCol="0">
            <a:spAutoFit/>
          </a:bodyPr>
          <a:lstStyle/>
          <a:p>
            <a:pPr algn="ctr"/>
            <a:r>
              <a:rPr lang="en-US" sz="2800" b="1" dirty="0">
                <a:solidFill>
                  <a:schemeClr val="accent1">
                    <a:lumMod val="50000"/>
                  </a:schemeClr>
                </a:solidFill>
              </a:rPr>
              <a:t>The Magnitude of Connecting:</a:t>
            </a:r>
          </a:p>
          <a:p>
            <a:pPr algn="ctr"/>
            <a:r>
              <a:rPr lang="en-US" sz="3200" b="1" dirty="0"/>
              <a:t>Devastating Health Effects of Loneliness </a:t>
            </a:r>
            <a:br>
              <a:rPr lang="en-US" sz="3200" b="1" dirty="0"/>
            </a:br>
            <a:r>
              <a:rPr lang="en-US" sz="3200" b="1" dirty="0"/>
              <a:t>Equivalent to 15 Cigarettes a Day</a:t>
            </a:r>
            <a:br>
              <a:rPr lang="en-US" sz="3200" b="1" dirty="0"/>
            </a:br>
            <a:r>
              <a:rPr lang="en-US" sz="2800" b="1" i="1" dirty="0"/>
              <a:t>More Lethal than Heart Disease or Obesity</a:t>
            </a:r>
            <a:endParaRPr lang="en-US" sz="3600" b="1" i="1" dirty="0"/>
          </a:p>
        </p:txBody>
      </p:sp>
      <p:pic>
        <p:nvPicPr>
          <p:cNvPr id="8" name="Picture 7">
            <a:extLst>
              <a:ext uri="{FF2B5EF4-FFF2-40B4-BE49-F238E27FC236}">
                <a16:creationId xmlns:a16="http://schemas.microsoft.com/office/drawing/2014/main" id="{4A39970E-A228-47BD-AB50-7A967878575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15068" y="2899914"/>
            <a:ext cx="2087133" cy="1542378"/>
          </a:xfrm>
          <a:prstGeom prst="rect">
            <a:avLst/>
          </a:prstGeom>
        </p:spPr>
      </p:pic>
      <p:sp>
        <p:nvSpPr>
          <p:cNvPr id="9" name="Rectangle 2">
            <a:extLst>
              <a:ext uri="{FF2B5EF4-FFF2-40B4-BE49-F238E27FC236}">
                <a16:creationId xmlns:a16="http://schemas.microsoft.com/office/drawing/2014/main" id="{C2D3C0FA-FC58-40B5-B97D-E27E7246218E}"/>
              </a:ext>
            </a:extLst>
          </p:cNvPr>
          <p:cNvSpPr txBox="1">
            <a:spLocks noChangeArrowheads="1"/>
          </p:cNvSpPr>
          <p:nvPr/>
        </p:nvSpPr>
        <p:spPr>
          <a:xfrm>
            <a:off x="272818" y="2630844"/>
            <a:ext cx="5411160" cy="25480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buNone/>
            </a:pPr>
            <a:r>
              <a:rPr lang="en-US" altLang="en-US" sz="2000" dirty="0">
                <a:ea typeface="ＭＳ Ｐゴシック" panose="020B0600070205080204" pitchFamily="34" charset="-128"/>
              </a:rPr>
              <a:t>This is more than just a method to identify when someone is at risk. </a:t>
            </a:r>
            <a:br>
              <a:rPr lang="en-US" altLang="en-US" sz="2000" dirty="0">
                <a:ea typeface="ＭＳ Ｐゴシック" panose="020B0600070205080204" pitchFamily="34" charset="-128"/>
              </a:rPr>
            </a:br>
            <a:endParaRPr lang="en-US" altLang="en-US" sz="1200" dirty="0">
              <a:ea typeface="ＭＳ Ｐゴシック" panose="020B0600070205080204" pitchFamily="34" charset="-128"/>
            </a:endParaRPr>
          </a:p>
          <a:p>
            <a:pPr marL="0" lvl="1" indent="0" algn="ctr">
              <a:buNone/>
            </a:pPr>
            <a:r>
              <a:rPr lang="en-US" altLang="en-US" sz="2000" dirty="0">
                <a:ea typeface="ＭＳ Ｐゴシック" panose="020B0600070205080204" pitchFamily="34" charset="-128"/>
              </a:rPr>
              <a:t>It’s a </a:t>
            </a:r>
            <a:r>
              <a:rPr lang="en-US" altLang="en-US" sz="2000" dirty="0">
                <a:solidFill>
                  <a:schemeClr val="accent6">
                    <a:lumMod val="50000"/>
                    <a:lumOff val="50000"/>
                  </a:schemeClr>
                </a:solidFill>
                <a:ea typeface="ＭＳ Ｐゴシック" panose="020B0600070205080204" pitchFamily="34" charset="-128"/>
              </a:rPr>
              <a:t>framework</a:t>
            </a:r>
            <a:r>
              <a:rPr lang="en-US" altLang="en-US" sz="2000" dirty="0">
                <a:ea typeface="ＭＳ Ｐゴシック" panose="020B0600070205080204" pitchFamily="34" charset="-128"/>
              </a:rPr>
              <a:t> for normalizing the tough conversations and </a:t>
            </a:r>
            <a:r>
              <a:rPr lang="en-US" altLang="en-US" sz="2000" dirty="0">
                <a:solidFill>
                  <a:schemeClr val="accent6">
                    <a:lumMod val="50000"/>
                    <a:lumOff val="50000"/>
                  </a:schemeClr>
                </a:solidFill>
                <a:ea typeface="ＭＳ Ｐゴシック" panose="020B0600070205080204" pitchFamily="34" charset="-128"/>
              </a:rPr>
              <a:t>reducing stigma </a:t>
            </a:r>
            <a:r>
              <a:rPr lang="en-US" altLang="en-US" sz="2000" dirty="0">
                <a:ea typeface="ＭＳ Ｐゴシック" panose="020B0600070205080204" pitchFamily="34" charset="-128"/>
              </a:rPr>
              <a:t>around talking about suicide and promotes connectedness. </a:t>
            </a:r>
          </a:p>
        </p:txBody>
      </p:sp>
      <p:sp>
        <p:nvSpPr>
          <p:cNvPr id="2" name="Rectangle 1">
            <a:extLst>
              <a:ext uri="{FF2B5EF4-FFF2-40B4-BE49-F238E27FC236}">
                <a16:creationId xmlns:a16="http://schemas.microsoft.com/office/drawing/2014/main" id="{3C11F94F-4F5E-4B6C-94D2-BBE4DD5A6ED3}"/>
              </a:ext>
            </a:extLst>
          </p:cNvPr>
          <p:cNvSpPr/>
          <p:nvPr/>
        </p:nvSpPr>
        <p:spPr>
          <a:xfrm>
            <a:off x="617523" y="4442292"/>
            <a:ext cx="5150182" cy="907941"/>
          </a:xfrm>
          <a:prstGeom prst="rect">
            <a:avLst/>
          </a:prstGeom>
        </p:spPr>
        <p:txBody>
          <a:bodyPr wrap="square">
            <a:spAutoFit/>
          </a:bodyPr>
          <a:lstStyle/>
          <a:p>
            <a:pPr>
              <a:spcAft>
                <a:spcPts val="600"/>
              </a:spcAft>
            </a:pPr>
            <a:r>
              <a:rPr lang="en-US" sz="1600" dirty="0">
                <a:solidFill>
                  <a:srgbClr val="201F1E"/>
                </a:solidFill>
                <a:latin typeface="Calibri" panose="020F0502020204030204" pitchFamily="34" charset="0"/>
              </a:rPr>
              <a:t>Potential to reduce impact of mass trauma:</a:t>
            </a:r>
            <a:endParaRPr lang="en-US" sz="2800" dirty="0">
              <a:solidFill>
                <a:srgbClr val="201F1E"/>
              </a:solidFill>
              <a:latin typeface="Segoe UI" panose="020B0502040204020203" pitchFamily="34" charset="0"/>
            </a:endParaRPr>
          </a:p>
          <a:p>
            <a:pPr marL="463550" lvl="1" indent="-285750">
              <a:spcAft>
                <a:spcPts val="600"/>
              </a:spcAft>
              <a:buFont typeface="Arial" panose="020B0604020202020204" pitchFamily="34" charset="0"/>
              <a:buChar char="•"/>
            </a:pPr>
            <a:r>
              <a:rPr lang="en-US" sz="1600" b="1" dirty="0">
                <a:solidFill>
                  <a:srgbClr val="201F1E"/>
                </a:solidFill>
                <a:latin typeface="Calibri" panose="020F0502020204030204" pitchFamily="34" charset="0"/>
              </a:rPr>
              <a:t>Social support</a:t>
            </a:r>
            <a:r>
              <a:rPr lang="en-US" sz="1600" dirty="0">
                <a:solidFill>
                  <a:srgbClr val="201F1E"/>
                </a:solidFill>
                <a:latin typeface="Calibri" panose="020F0502020204030204" pitchFamily="34" charset="0"/>
              </a:rPr>
              <a:t> (lack of social support has been found to predict greater anxiety &amp; poorer quality of life)</a:t>
            </a:r>
            <a:endParaRPr lang="en-US" sz="2800" dirty="0">
              <a:solidFill>
                <a:srgbClr val="201F1E"/>
              </a:solidFill>
              <a:latin typeface="Segoe UI" panose="020B0502040204020203" pitchFamily="34" charset="0"/>
            </a:endParaRPr>
          </a:p>
        </p:txBody>
      </p:sp>
      <p:sp>
        <p:nvSpPr>
          <p:cNvPr id="3" name="Slide Number Placeholder 2">
            <a:extLst>
              <a:ext uri="{FF2B5EF4-FFF2-40B4-BE49-F238E27FC236}">
                <a16:creationId xmlns:a16="http://schemas.microsoft.com/office/drawing/2014/main" id="{9BEC213C-5646-46B7-A9BA-8F65EE034CCB}"/>
              </a:ext>
            </a:extLst>
          </p:cNvPr>
          <p:cNvSpPr>
            <a:spLocks noGrp="1"/>
          </p:cNvSpPr>
          <p:nvPr>
            <p:ph type="sldNum" sz="quarter" idx="4"/>
          </p:nvPr>
        </p:nvSpPr>
        <p:spPr/>
        <p:txBody>
          <a:bodyPr/>
          <a:lstStyle/>
          <a:p>
            <a:fld id="{ACD12D91-5F71-FE4F-A594-B9667DC21877}" type="slidenum">
              <a:rPr lang="en-US" smtClean="0"/>
              <a:pPr/>
              <a:t>53</a:t>
            </a:fld>
            <a:endParaRPr lang="en-US" dirty="0"/>
          </a:p>
        </p:txBody>
      </p:sp>
      <p:sp>
        <p:nvSpPr>
          <p:cNvPr id="4" name="TextBox 3">
            <a:extLst>
              <a:ext uri="{FF2B5EF4-FFF2-40B4-BE49-F238E27FC236}">
                <a16:creationId xmlns:a16="http://schemas.microsoft.com/office/drawing/2014/main" id="{F156D3D2-A7E9-4F60-8D9A-F6C1C1590EE3}"/>
              </a:ext>
            </a:extLst>
          </p:cNvPr>
          <p:cNvSpPr txBox="1"/>
          <p:nvPr/>
        </p:nvSpPr>
        <p:spPr>
          <a:xfrm>
            <a:off x="751893" y="5662393"/>
            <a:ext cx="5401706" cy="1015663"/>
          </a:xfrm>
          <a:prstGeom prst="rect">
            <a:avLst/>
          </a:prstGeom>
          <a:solidFill>
            <a:schemeClr val="accent1"/>
          </a:solidFill>
        </p:spPr>
        <p:txBody>
          <a:bodyPr wrap="square" rtlCol="0">
            <a:spAutoFit/>
          </a:bodyPr>
          <a:lstStyle/>
          <a:p>
            <a:pPr algn="ctr"/>
            <a:r>
              <a:rPr lang="en-US" sz="2000" b="1" i="0" dirty="0">
                <a:solidFill>
                  <a:srgbClr val="333333"/>
                </a:solidFill>
                <a:effectLst/>
              </a:rPr>
              <a:t>Young people who experience </a:t>
            </a:r>
            <a:r>
              <a:rPr lang="en-US" sz="2000" b="1" i="0" u="sng" dirty="0">
                <a:solidFill>
                  <a:srgbClr val="333333"/>
                </a:solidFill>
                <a:effectLst/>
              </a:rPr>
              <a:t>youth–adult and school connectedness, and community involvement </a:t>
            </a:r>
            <a:r>
              <a:rPr lang="en-US" sz="2000" b="1" i="0" dirty="0">
                <a:solidFill>
                  <a:srgbClr val="333333"/>
                </a:solidFill>
                <a:effectLst/>
              </a:rPr>
              <a:t>have better heath.</a:t>
            </a:r>
          </a:p>
        </p:txBody>
      </p:sp>
      <p:graphicFrame>
        <p:nvGraphicFramePr>
          <p:cNvPr id="7" name="Table 7">
            <a:extLst>
              <a:ext uri="{FF2B5EF4-FFF2-40B4-BE49-F238E27FC236}">
                <a16:creationId xmlns:a16="http://schemas.microsoft.com/office/drawing/2014/main" id="{546636B6-1273-890A-EFEC-65E55703D2F2}"/>
              </a:ext>
            </a:extLst>
          </p:cNvPr>
          <p:cNvGraphicFramePr>
            <a:graphicFrameLocks noGrp="1"/>
          </p:cNvGraphicFramePr>
          <p:nvPr/>
        </p:nvGraphicFramePr>
        <p:xfrm>
          <a:off x="447649" y="2532821"/>
          <a:ext cx="8531603" cy="2793893"/>
        </p:xfrm>
        <a:graphic>
          <a:graphicData uri="http://schemas.openxmlformats.org/drawingml/2006/table">
            <a:tbl>
              <a:tblPr firstRow="1" bandRow="1">
                <a:tableStyleId>{5C22544A-7EE6-4342-B048-85BDC9FD1C3A}</a:tableStyleId>
              </a:tblPr>
              <a:tblGrid>
                <a:gridCol w="2266150">
                  <a:extLst>
                    <a:ext uri="{9D8B030D-6E8A-4147-A177-3AD203B41FA5}">
                      <a16:colId xmlns:a16="http://schemas.microsoft.com/office/drawing/2014/main" val="3853935536"/>
                    </a:ext>
                  </a:extLst>
                </a:gridCol>
                <a:gridCol w="3958473">
                  <a:extLst>
                    <a:ext uri="{9D8B030D-6E8A-4147-A177-3AD203B41FA5}">
                      <a16:colId xmlns:a16="http://schemas.microsoft.com/office/drawing/2014/main" val="101884604"/>
                    </a:ext>
                  </a:extLst>
                </a:gridCol>
                <a:gridCol w="2306980">
                  <a:extLst>
                    <a:ext uri="{9D8B030D-6E8A-4147-A177-3AD203B41FA5}">
                      <a16:colId xmlns:a16="http://schemas.microsoft.com/office/drawing/2014/main" val="1484468589"/>
                    </a:ext>
                  </a:extLst>
                </a:gridCol>
              </a:tblGrid>
              <a:tr h="2793893">
                <a:tc>
                  <a:txBody>
                    <a:bodyPr/>
                    <a:lstStyle/>
                    <a:p>
                      <a:r>
                        <a:rPr lang="en-US" sz="1800" b="0" i="0" kern="1200" dirty="0">
                          <a:solidFill>
                            <a:schemeClr val="dk1"/>
                          </a:solidFill>
                          <a:effectLst/>
                          <a:latin typeface="+mn-lt"/>
                          <a:ea typeface="+mn-ea"/>
                          <a:cs typeface="+mn-cs"/>
                        </a:rPr>
                        <a:t>The Youth-Nominated Support Team Intervention for Suicidal Adolescents-Version II (YST-II) for 13-17</a:t>
                      </a:r>
                      <a:endParaRPr lang="en-US" dirty="0"/>
                    </a:p>
                  </a:txBody>
                  <a:tcPr/>
                </a:tc>
                <a:tc>
                  <a:txBody>
                    <a:bodyPr/>
                    <a:lstStyle/>
                    <a:p>
                      <a:r>
                        <a:rPr lang="en-US" sz="1800" b="0" i="0" kern="1200" dirty="0">
                          <a:solidFill>
                            <a:schemeClr val="dk1"/>
                          </a:solidFill>
                          <a:effectLst/>
                          <a:latin typeface="+mn-lt"/>
                          <a:ea typeface="+mn-ea"/>
                          <a:cs typeface="+mn-cs"/>
                        </a:rPr>
                        <a:t>adolescents </a:t>
                      </a:r>
                      <a:r>
                        <a:rPr lang="en-US" sz="1800" b="1" i="0" u="sng" kern="1200" dirty="0">
                          <a:solidFill>
                            <a:schemeClr val="dk1"/>
                          </a:solidFill>
                          <a:effectLst/>
                          <a:latin typeface="+mn-lt"/>
                          <a:ea typeface="+mn-ea"/>
                          <a:cs typeface="+mn-cs"/>
                        </a:rPr>
                        <a:t>nominate “caring adults” from their family, school, and community to serve as support persons</a:t>
                      </a:r>
                    </a:p>
                    <a:p>
                      <a:r>
                        <a:rPr lang="en-US" sz="1800" b="0" i="0" kern="1200" dirty="0">
                          <a:solidFill>
                            <a:schemeClr val="dk1"/>
                          </a:solidFill>
                          <a:effectLst/>
                          <a:latin typeface="+mn-lt"/>
                          <a:ea typeface="+mn-ea"/>
                          <a:cs typeface="+mn-cs"/>
                        </a:rPr>
                        <a:t>weekly supportive telephone calls</a:t>
                      </a:r>
                    </a:p>
                    <a:p>
                      <a:r>
                        <a:rPr lang="en-US" sz="1800" b="0" i="0" kern="1200" dirty="0">
                          <a:solidFill>
                            <a:schemeClr val="dk1"/>
                          </a:solidFill>
                          <a:effectLst/>
                          <a:latin typeface="+mn-lt"/>
                          <a:ea typeface="+mn-ea"/>
                          <a:cs typeface="+mn-cs"/>
                        </a:rPr>
                        <a:t>psychoeducation to learn about the youth’s problems and treatment plan, warning signs, communication, supporting treatment adherence and positive choices.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first intervention for suicidal adolescents associated with </a:t>
                      </a:r>
                      <a:r>
                        <a:rPr lang="en-US" sz="1800" b="1" i="0" kern="1200" dirty="0">
                          <a:solidFill>
                            <a:schemeClr val="dk1"/>
                          </a:solidFill>
                          <a:effectLst/>
                          <a:latin typeface="+mn-lt"/>
                          <a:ea typeface="+mn-ea"/>
                          <a:cs typeface="+mn-cs"/>
                        </a:rPr>
                        <a:t>reduced mortality </a:t>
                      </a:r>
                      <a:r>
                        <a:rPr lang="en-US" sz="1800" b="0" i="0" kern="1200" dirty="0">
                          <a:solidFill>
                            <a:schemeClr val="dk1"/>
                          </a:solidFill>
                          <a:effectLst/>
                          <a:latin typeface="+mn-lt"/>
                          <a:ea typeface="+mn-ea"/>
                          <a:cs typeface="+mn-cs"/>
                        </a:rPr>
                        <a:t>overall and self-injury mortality</a:t>
                      </a:r>
                      <a:endParaRPr lang="en-US" dirty="0"/>
                    </a:p>
                  </a:txBody>
                  <a:tcPr/>
                </a:tc>
                <a:extLst>
                  <a:ext uri="{0D108BD9-81ED-4DB2-BD59-A6C34878D82A}">
                    <a16:rowId xmlns:a16="http://schemas.microsoft.com/office/drawing/2014/main" val="2999138745"/>
                  </a:ext>
                </a:extLst>
              </a:tr>
            </a:tbl>
          </a:graphicData>
        </a:graphic>
      </p:graphicFrame>
    </p:spTree>
    <p:extLst>
      <p:ext uri="{BB962C8B-B14F-4D97-AF65-F5344CB8AC3E}">
        <p14:creationId xmlns:p14="http://schemas.microsoft.com/office/powerpoint/2010/main" val="398577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436FE4-139C-4D45-9F00-4E059E9B8A96}"/>
              </a:ext>
            </a:extLst>
          </p:cNvPr>
          <p:cNvSpPr>
            <a:spLocks noGrp="1"/>
          </p:cNvSpPr>
          <p:nvPr>
            <p:ph type="sldNum" sz="quarter" idx="4"/>
          </p:nvPr>
        </p:nvSpPr>
        <p:spPr>
          <a:xfrm>
            <a:off x="7053374" y="647331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CD12D91-5F71-FE4F-A594-B9667DC21877}" type="slidenum">
              <a:rPr lang="en-US" smtClean="0"/>
              <a:pPr/>
              <a:t>54</a:t>
            </a:fld>
            <a:endParaRPr lang="en-US" dirty="0"/>
          </a:p>
        </p:txBody>
      </p:sp>
      <p:sp>
        <p:nvSpPr>
          <p:cNvPr id="9" name="Title 1">
            <a:extLst>
              <a:ext uri="{FF2B5EF4-FFF2-40B4-BE49-F238E27FC236}">
                <a16:creationId xmlns:a16="http://schemas.microsoft.com/office/drawing/2014/main" id="{29440FC0-C908-4ACD-A9CC-674141D1B7FA}"/>
              </a:ext>
            </a:extLst>
          </p:cNvPr>
          <p:cNvSpPr txBox="1">
            <a:spLocks/>
          </p:cNvSpPr>
          <p:nvPr/>
        </p:nvSpPr>
        <p:spPr>
          <a:xfrm>
            <a:off x="200636" y="73721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solidFill>
                  <a:schemeClr val="accent1">
                    <a:lumMod val="50000"/>
                  </a:schemeClr>
                </a:solidFill>
              </a:rPr>
              <a:t>The Importance of Peer to Peer</a:t>
            </a:r>
          </a:p>
        </p:txBody>
      </p:sp>
      <p:sp>
        <p:nvSpPr>
          <p:cNvPr id="10" name="Content Placeholder 2">
            <a:extLst>
              <a:ext uri="{FF2B5EF4-FFF2-40B4-BE49-F238E27FC236}">
                <a16:creationId xmlns:a16="http://schemas.microsoft.com/office/drawing/2014/main" id="{F6F058E6-ECF1-4D2D-8FAF-4BF17FA50195}"/>
              </a:ext>
            </a:extLst>
          </p:cNvPr>
          <p:cNvSpPr txBox="1">
            <a:spLocks/>
          </p:cNvSpPr>
          <p:nvPr/>
        </p:nvSpPr>
        <p:spPr>
          <a:xfrm>
            <a:off x="342611" y="3091286"/>
            <a:ext cx="8183879" cy="974560"/>
          </a:xfrm>
          <a:prstGeom prst="rect">
            <a:avLst/>
          </a:prstGeom>
          <a:solidFill>
            <a:schemeClr val="accent6"/>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bg1"/>
                </a:solidFill>
              </a:rPr>
              <a:t>“Peer support plays an important role in the treatment of mental and substance use disorders and holds a potential for helping those at risk for suicide</a:t>
            </a:r>
            <a:r>
              <a:rPr lang="en-US" sz="1600" dirty="0">
                <a:solidFill>
                  <a:schemeClr val="bg1"/>
                </a:solidFill>
              </a:rPr>
              <a:t>.” </a:t>
            </a:r>
          </a:p>
          <a:p>
            <a:pPr marL="0" indent="0">
              <a:buNone/>
            </a:pPr>
            <a:r>
              <a:rPr lang="en-US" sz="1600" i="1" dirty="0">
                <a:solidFill>
                  <a:schemeClr val="bg1"/>
                </a:solidFill>
              </a:rPr>
              <a:t>		- The National Strategy for Suicide Prevention</a:t>
            </a:r>
          </a:p>
          <a:p>
            <a:pPr marL="0" indent="0">
              <a:buNone/>
            </a:pPr>
            <a:endParaRPr lang="en-US" dirty="0">
              <a:solidFill>
                <a:schemeClr val="bg1"/>
              </a:solidFill>
            </a:endParaRPr>
          </a:p>
        </p:txBody>
      </p:sp>
      <p:sp>
        <p:nvSpPr>
          <p:cNvPr id="11" name="TextBox 10">
            <a:extLst>
              <a:ext uri="{FF2B5EF4-FFF2-40B4-BE49-F238E27FC236}">
                <a16:creationId xmlns:a16="http://schemas.microsoft.com/office/drawing/2014/main" id="{6DA0EF65-12EB-4040-BA0C-577394ADABCD}"/>
              </a:ext>
            </a:extLst>
          </p:cNvPr>
          <p:cNvSpPr txBox="1"/>
          <p:nvPr/>
        </p:nvSpPr>
        <p:spPr>
          <a:xfrm>
            <a:off x="342611" y="4074592"/>
            <a:ext cx="7449423" cy="2662267"/>
          </a:xfrm>
          <a:prstGeom prst="rect">
            <a:avLst/>
          </a:prstGeom>
          <a:noFill/>
        </p:spPr>
        <p:txBody>
          <a:bodyPr wrap="square">
            <a:spAutoFit/>
          </a:bodyPr>
          <a:lstStyle/>
          <a:p>
            <a:r>
              <a:rPr lang="en-US" sz="2300" b="1" u="sng" dirty="0"/>
              <a:t>Can be the first line of defense in getting help:</a:t>
            </a:r>
          </a:p>
          <a:p>
            <a:pPr marL="285750" indent="-285750">
              <a:buFont typeface="Arial" panose="020B0604020202020204" pitchFamily="34" charset="0"/>
              <a:buChar char="•"/>
            </a:pPr>
            <a:r>
              <a:rPr lang="en-US" sz="1500" dirty="0"/>
              <a:t>Some won’t go to the hospital </a:t>
            </a:r>
            <a:r>
              <a:rPr lang="mr-IN" sz="1500" dirty="0"/>
              <a:t>–</a:t>
            </a:r>
            <a:r>
              <a:rPr lang="en-US" sz="1500" dirty="0"/>
              <a:t> but they will call a friend</a:t>
            </a:r>
          </a:p>
          <a:p>
            <a:pPr marL="285750" indent="-285750">
              <a:buFont typeface="Arial" panose="020B0604020202020204" pitchFamily="34" charset="0"/>
              <a:buChar char="•"/>
            </a:pPr>
            <a:r>
              <a:rPr lang="en-US" sz="1500" dirty="0"/>
              <a:t>Is very natural and organic</a:t>
            </a:r>
          </a:p>
          <a:p>
            <a:pPr marL="285750" indent="-285750">
              <a:buFont typeface="Arial" panose="020B0604020202020204" pitchFamily="34" charset="0"/>
              <a:buChar char="•"/>
            </a:pPr>
            <a:r>
              <a:rPr lang="en-US" sz="1500" dirty="0"/>
              <a:t>Helps with “after care” - which is a very high-risk period</a:t>
            </a:r>
          </a:p>
          <a:p>
            <a:pPr marL="285750" indent="-285750">
              <a:buFont typeface="Arial" panose="020B0604020202020204" pitchFamily="34" charset="0"/>
              <a:buChar char="•"/>
            </a:pPr>
            <a:r>
              <a:rPr lang="en-US" sz="1500" dirty="0"/>
              <a:t>Able to reach a person in a way we wouldn’t otherwise be able to </a:t>
            </a:r>
          </a:p>
          <a:p>
            <a:pPr marL="285750" indent="-285750">
              <a:buFont typeface="Arial" panose="020B0604020202020204" pitchFamily="34" charset="0"/>
              <a:buChar char="•"/>
            </a:pPr>
            <a:r>
              <a:rPr lang="en-US" sz="1500" dirty="0"/>
              <a:t>Provides encouragement along the care pathway</a:t>
            </a:r>
          </a:p>
          <a:p>
            <a:pPr marL="285750" indent="-285750">
              <a:buFont typeface="Arial" panose="020B0604020202020204" pitchFamily="34" charset="0"/>
              <a:buChar char="•"/>
            </a:pPr>
            <a:r>
              <a:rPr lang="en-US" sz="1500" dirty="0"/>
              <a:t>Helps people realize they are not alone </a:t>
            </a:r>
            <a:r>
              <a:rPr lang="mr-IN" sz="1500" dirty="0"/>
              <a:t>–</a:t>
            </a:r>
            <a:r>
              <a:rPr lang="en-US" sz="1500" dirty="0"/>
              <a:t> people care and provides hope</a:t>
            </a:r>
          </a:p>
          <a:p>
            <a:pPr marL="285750" indent="-285750">
              <a:buFont typeface="Arial" panose="020B0604020202020204" pitchFamily="34" charset="0"/>
              <a:buChar char="•"/>
            </a:pPr>
            <a:endParaRPr lang="en-US" dirty="0"/>
          </a:p>
          <a:p>
            <a:endParaRPr lang="en-GB" dirty="0"/>
          </a:p>
          <a:p>
            <a:endParaRPr lang="en-US" dirty="0"/>
          </a:p>
        </p:txBody>
      </p:sp>
      <p:sp>
        <p:nvSpPr>
          <p:cNvPr id="8" name="TextBox 7">
            <a:extLst>
              <a:ext uri="{FF2B5EF4-FFF2-40B4-BE49-F238E27FC236}">
                <a16:creationId xmlns:a16="http://schemas.microsoft.com/office/drawing/2014/main" id="{ECA18842-0982-40EC-9A00-E0BEE16BC1A3}"/>
              </a:ext>
            </a:extLst>
          </p:cNvPr>
          <p:cNvSpPr txBox="1"/>
          <p:nvPr/>
        </p:nvSpPr>
        <p:spPr>
          <a:xfrm>
            <a:off x="200636" y="1295966"/>
            <a:ext cx="7449423" cy="1754326"/>
          </a:xfrm>
          <a:prstGeom prst="rect">
            <a:avLst/>
          </a:prstGeom>
          <a:noFill/>
        </p:spPr>
        <p:txBody>
          <a:bodyPr wrap="square">
            <a:spAutoFit/>
          </a:bodyPr>
          <a:lstStyle/>
          <a:p>
            <a:pPr marL="0" indent="0">
              <a:buFont typeface="Arial" panose="020B0604020202020204" pitchFamily="34" charset="0"/>
              <a:buNone/>
            </a:pPr>
            <a:r>
              <a:rPr lang="en-US" b="1" dirty="0"/>
              <a:t>What is Peer Support?</a:t>
            </a:r>
            <a:r>
              <a:rPr lang="en-US" dirty="0"/>
              <a:t> The relationships that people build as they share their own experiences to help and support each other.</a:t>
            </a:r>
          </a:p>
          <a:p>
            <a:pPr marL="800100" lvl="1" indent="-342900">
              <a:buFont typeface="Arial" panose="020B0604020202020204" pitchFamily="34" charset="0"/>
              <a:buChar char="•"/>
            </a:pPr>
            <a:r>
              <a:rPr lang="en-US" dirty="0"/>
              <a:t>Particularly helpful after trauma</a:t>
            </a:r>
          </a:p>
          <a:p>
            <a:pPr marL="800100" lvl="1" indent="-342900">
              <a:buFont typeface="Arial" panose="020B0604020202020204" pitchFamily="34" charset="0"/>
              <a:buChar char="•"/>
            </a:pPr>
            <a:r>
              <a:rPr lang="en-US" b="1" dirty="0"/>
              <a:t>Battle Buddies</a:t>
            </a:r>
            <a:r>
              <a:rPr lang="en-US" dirty="0"/>
              <a:t>, ranger to ranger, VSW to VSW, fellow wingmen, cop to cop, </a:t>
            </a:r>
            <a:r>
              <a:rPr lang="en-US" b="1" dirty="0"/>
              <a:t>first responders who </a:t>
            </a:r>
            <a:r>
              <a:rPr lang="en-US" b="1" u="sng" dirty="0"/>
              <a:t>feel that only others who have “been there” can relate</a:t>
            </a:r>
          </a:p>
        </p:txBody>
      </p:sp>
      <p:pic>
        <p:nvPicPr>
          <p:cNvPr id="3" name="Picture 2" descr="Graphical user interface, text, application, Teams&#10;&#10;Description automatically generated">
            <a:extLst>
              <a:ext uri="{FF2B5EF4-FFF2-40B4-BE49-F238E27FC236}">
                <a16:creationId xmlns:a16="http://schemas.microsoft.com/office/drawing/2014/main" id="{95F5779F-9F53-5272-059B-B758B5A28B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08027" y="53620"/>
            <a:ext cx="1476409" cy="1910647"/>
          </a:xfrm>
          <a:prstGeom prst="rect">
            <a:avLst/>
          </a:prstGeom>
        </p:spPr>
      </p:pic>
    </p:spTree>
    <p:extLst>
      <p:ext uri="{BB962C8B-B14F-4D97-AF65-F5344CB8AC3E}">
        <p14:creationId xmlns:p14="http://schemas.microsoft.com/office/powerpoint/2010/main" val="249442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436FE4-139C-4D45-9F00-4E059E9B8A96}"/>
              </a:ext>
            </a:extLst>
          </p:cNvPr>
          <p:cNvSpPr>
            <a:spLocks noGrp="1"/>
          </p:cNvSpPr>
          <p:nvPr>
            <p:ph type="sldNum" sz="quarter" idx="4"/>
          </p:nvPr>
        </p:nvSpPr>
        <p:spPr>
          <a:xfrm>
            <a:off x="7053374" y="647331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CD12D91-5F71-FE4F-A594-B9667DC21877}" type="slidenum">
              <a:rPr lang="en-US" smtClean="0"/>
              <a:pPr/>
              <a:t>55</a:t>
            </a:fld>
            <a:endParaRPr lang="en-US" dirty="0"/>
          </a:p>
        </p:txBody>
      </p:sp>
      <p:sp>
        <p:nvSpPr>
          <p:cNvPr id="6" name="TextBox 5">
            <a:extLst>
              <a:ext uri="{FF2B5EF4-FFF2-40B4-BE49-F238E27FC236}">
                <a16:creationId xmlns:a16="http://schemas.microsoft.com/office/drawing/2014/main" id="{136F33F5-9704-4571-A665-FC493920617E}"/>
              </a:ext>
            </a:extLst>
          </p:cNvPr>
          <p:cNvSpPr txBox="1"/>
          <p:nvPr/>
        </p:nvSpPr>
        <p:spPr>
          <a:xfrm>
            <a:off x="466313" y="1832879"/>
            <a:ext cx="7443247" cy="3985706"/>
          </a:xfrm>
          <a:prstGeom prst="rect">
            <a:avLst/>
          </a:prstGeom>
          <a:solidFill>
            <a:schemeClr val="accent5">
              <a:lumMod val="40000"/>
              <a:lumOff val="60000"/>
            </a:schemeClr>
          </a:solidFill>
        </p:spPr>
        <p:txBody>
          <a:bodyPr wrap="square">
            <a:spAutoFit/>
          </a:bodyPr>
          <a:lstStyle/>
          <a:p>
            <a:pPr marL="800100" lvl="1" indent="-342900">
              <a:buFont typeface="Arial" panose="020B0604020202020204" pitchFamily="34" charset="0"/>
              <a:buChar char="•"/>
            </a:pPr>
            <a:r>
              <a:rPr kumimoji="0" lang="en-US" sz="23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Increases Hope</a:t>
            </a:r>
            <a:r>
              <a:rPr lang="en-US" sz="2300" b="1" dirty="0">
                <a:solidFill>
                  <a:prstClr val="black"/>
                </a:solidFill>
                <a:latin typeface="Calibri" panose="020F0502020204030204" pitchFamily="34" charset="0"/>
                <a:cs typeface="Calibri" panose="020F0502020204030204" pitchFamily="34" charset="0"/>
              </a:rPr>
              <a:t>!</a:t>
            </a:r>
            <a:r>
              <a:rPr kumimoji="0" lang="en-US" sz="230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control, ability to start self-care</a:t>
            </a:r>
          </a:p>
          <a:p>
            <a:pPr marL="800100" lvl="1" indent="-342900">
              <a:buFont typeface="Arial" panose="020B0604020202020204" pitchFamily="34" charset="0"/>
              <a:buChar char="•"/>
            </a:pPr>
            <a:r>
              <a:rPr lang="en-US" sz="2300" u="sng" dirty="0">
                <a:latin typeface="Calibri" panose="020F0502020204030204" pitchFamily="34" charset="0"/>
                <a:cs typeface="Calibri" panose="020F0502020204030204" pitchFamily="34" charset="0"/>
              </a:rPr>
              <a:t>Improved </a:t>
            </a:r>
            <a:r>
              <a:rPr kumimoji="0" lang="en-US" sz="230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quality of life </a:t>
            </a:r>
            <a:r>
              <a:rPr kumimoji="0" lang="en-US" sz="230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and increased access to care</a:t>
            </a:r>
          </a:p>
          <a:p>
            <a:pPr marL="800100" lvl="1" indent="-342900">
              <a:buFont typeface="Arial" panose="020B0604020202020204" pitchFamily="34" charset="0"/>
              <a:buChar char="•"/>
            </a:pPr>
            <a:r>
              <a:rPr lang="en-US" sz="2300" dirty="0">
                <a:latin typeface="Calibri" panose="020F0502020204030204" pitchFamily="34" charset="0"/>
                <a:cs typeface="Calibri" panose="020F0502020204030204" pitchFamily="34" charset="0"/>
              </a:rPr>
              <a:t>Decrease hospitalizations and inpatient days</a:t>
            </a:r>
          </a:p>
          <a:p>
            <a:pPr marL="800100" lvl="1" indent="-342900">
              <a:buFont typeface="Arial" panose="020B0604020202020204" pitchFamily="34" charset="0"/>
              <a:buChar char="•"/>
            </a:pPr>
            <a:r>
              <a:rPr kumimoji="0" lang="en-US" sz="230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Reduces the use of the ER </a:t>
            </a:r>
            <a:r>
              <a:rPr kumimoji="0" lang="mr-IN" sz="2300" u="none" strike="noStrike" kern="1200" cap="none" spc="0" normalizeH="0" baseline="0" noProof="0" dirty="0">
                <a:ln>
                  <a:noFill/>
                </a:ln>
                <a:solidFill>
                  <a:prstClr val="black"/>
                </a:solidFill>
                <a:effectLst/>
                <a:uLnTx/>
                <a:uFillTx/>
                <a:latin typeface="Calibri" panose="020F0502020204030204" pitchFamily="34" charset="0"/>
                <a:cs typeface="Mangal" panose="02040503050203030202" pitchFamily="18" charset="0"/>
              </a:rPr>
              <a:t>–</a:t>
            </a:r>
            <a:r>
              <a:rPr kumimoji="0" lang="en-US" sz="230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which can escalate people who are already struggling</a:t>
            </a:r>
          </a:p>
          <a:p>
            <a:pPr marL="800100" lvl="1" indent="-342900">
              <a:buFont typeface="Arial" panose="020B0604020202020204" pitchFamily="34" charset="0"/>
              <a:buChar char="•"/>
            </a:pPr>
            <a:r>
              <a:rPr kumimoji="0" lang="en-US" sz="230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Normalizes experiences</a:t>
            </a:r>
          </a:p>
          <a:p>
            <a:pPr marL="800100" lvl="1" indent="-342900">
              <a:buFont typeface="Arial" panose="020B0604020202020204" pitchFamily="34" charset="0"/>
              <a:buChar char="•"/>
            </a:pPr>
            <a:r>
              <a:rPr kumimoji="0" lang="en-US" sz="230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Facilitates skill development, problem solving skills</a:t>
            </a:r>
          </a:p>
          <a:p>
            <a:pPr marL="800100" lvl="1" indent="-342900">
              <a:buFont typeface="Arial" panose="020B0604020202020204" pitchFamily="34" charset="0"/>
              <a:buChar char="•"/>
            </a:pPr>
            <a:r>
              <a:rPr kumimoji="0" lang="en-US" sz="230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Links at risk people to resources</a:t>
            </a:r>
            <a:r>
              <a:rPr kumimoji="0" lang="en-US" sz="230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in a safe, familiar way</a:t>
            </a:r>
          </a:p>
          <a:p>
            <a:pPr marL="800100" lvl="1" indent="-342900">
              <a:buFont typeface="Arial" panose="020B0604020202020204" pitchFamily="34" charset="0"/>
              <a:buChar char="•"/>
            </a:pPr>
            <a:r>
              <a:rPr lang="en-US" sz="2300" dirty="0">
                <a:latin typeface="Calibri" panose="020F0502020204030204" pitchFamily="34" charset="0"/>
                <a:cs typeface="Calibri" panose="020F0502020204030204" pitchFamily="34" charset="0"/>
              </a:rPr>
              <a:t>Improved engagement and satisfaction with services and supports</a:t>
            </a:r>
          </a:p>
          <a:p>
            <a:pPr marL="800100" lvl="1" indent="-342900">
              <a:buFont typeface="Arial" panose="020B0604020202020204" pitchFamily="34" charset="0"/>
              <a:buChar char="•"/>
            </a:pPr>
            <a:r>
              <a:rPr lang="en-US" sz="2300" dirty="0">
                <a:latin typeface="Calibri" panose="020F0502020204030204" pitchFamily="34" charset="0"/>
                <a:cs typeface="Calibri" panose="020F0502020204030204" pitchFamily="34" charset="0"/>
              </a:rPr>
              <a:t>Reduce the overall cost of services</a:t>
            </a:r>
          </a:p>
        </p:txBody>
      </p:sp>
      <p:sp>
        <p:nvSpPr>
          <p:cNvPr id="7" name="Title 1">
            <a:extLst>
              <a:ext uri="{FF2B5EF4-FFF2-40B4-BE49-F238E27FC236}">
                <a16:creationId xmlns:a16="http://schemas.microsoft.com/office/drawing/2014/main" id="{D6A0BF91-5EE0-4A7C-9AE9-5D392DAF3656}"/>
              </a:ext>
            </a:extLst>
          </p:cNvPr>
          <p:cNvSpPr txBox="1">
            <a:spLocks/>
          </p:cNvSpPr>
          <p:nvPr/>
        </p:nvSpPr>
        <p:spPr>
          <a:xfrm>
            <a:off x="263951" y="690922"/>
            <a:ext cx="8333294" cy="9520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lumMod val="50000"/>
                  </a:schemeClr>
                </a:solidFill>
              </a:rPr>
              <a:t>When You’re There for Your Peer, Friend or Neighbor, It … (The Science Says So)</a:t>
            </a:r>
          </a:p>
        </p:txBody>
      </p:sp>
    </p:spTree>
    <p:extLst>
      <p:ext uri="{BB962C8B-B14F-4D97-AF65-F5344CB8AC3E}">
        <p14:creationId xmlns:p14="http://schemas.microsoft.com/office/powerpoint/2010/main" val="21220657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8B65DB4-7F93-438D-AF04-36BA0487BE3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45713" y="3724591"/>
            <a:ext cx="1386781" cy="883843"/>
          </a:xfrm>
          <a:prstGeom prst="rect">
            <a:avLst/>
          </a:prstGeom>
        </p:spPr>
      </p:pic>
      <p:sp>
        <p:nvSpPr>
          <p:cNvPr id="6" name="TextBox 2"/>
          <p:cNvSpPr txBox="1">
            <a:spLocks noChangeArrowheads="1"/>
          </p:cNvSpPr>
          <p:nvPr/>
        </p:nvSpPr>
        <p:spPr bwMode="auto">
          <a:xfrm>
            <a:off x="-148160" y="394485"/>
            <a:ext cx="8016399" cy="954107"/>
          </a:xfrm>
          <a:prstGeom prst="rect">
            <a:avLst/>
          </a:prstGeom>
          <a:noFill/>
          <a:ln w="9525">
            <a:noFill/>
            <a:miter lim="800000"/>
            <a:headEnd/>
            <a:tailEnd/>
          </a:ln>
        </p:spPr>
        <p:txBody>
          <a:bodyPr wrap="square">
            <a:spAutoFit/>
          </a:bodyPr>
          <a:lstStyle/>
          <a:p>
            <a:pPr algn="ctr" eaLnBrk="0" hangingPunct="0">
              <a:defRPr/>
            </a:pPr>
            <a:r>
              <a:rPr lang="en-US" sz="2800" b="1" kern="0" dirty="0">
                <a:solidFill>
                  <a:schemeClr val="accent2"/>
                </a:solidFill>
              </a:rPr>
              <a:t>Just as Important to have Flexible and </a:t>
            </a:r>
            <a:br>
              <a:rPr lang="en-US" sz="2800" b="1" kern="0" dirty="0">
                <a:solidFill>
                  <a:schemeClr val="accent2"/>
                </a:solidFill>
              </a:rPr>
            </a:br>
            <a:r>
              <a:rPr lang="en-US" sz="2800" b="1" kern="0" dirty="0">
                <a:solidFill>
                  <a:schemeClr val="accent2"/>
                </a:solidFill>
              </a:rPr>
              <a:t>Innovative Delivery as to Have the Right Questions</a:t>
            </a:r>
            <a:endParaRPr lang="en-US" sz="2000" b="1" kern="0" dirty="0">
              <a:solidFill>
                <a:schemeClr val="accent2"/>
              </a:solidFill>
            </a:endParaRPr>
          </a:p>
        </p:txBody>
      </p:sp>
      <p:sp>
        <p:nvSpPr>
          <p:cNvPr id="16" name="Title 1">
            <a:extLst>
              <a:ext uri="{FF2B5EF4-FFF2-40B4-BE49-F238E27FC236}">
                <a16:creationId xmlns:a16="http://schemas.microsoft.com/office/drawing/2014/main" id="{04ACE470-3E46-415C-AF1E-0CF39B5F2938}"/>
              </a:ext>
            </a:extLst>
          </p:cNvPr>
          <p:cNvSpPr txBox="1">
            <a:spLocks/>
          </p:cNvSpPr>
          <p:nvPr/>
        </p:nvSpPr>
        <p:spPr bwMode="auto">
          <a:xfrm>
            <a:off x="6325411" y="1529489"/>
            <a:ext cx="3510199" cy="1371600"/>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S PGothic"/>
                <a:cs typeface="MS PGothic"/>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a:lstStyle>
          <a:p>
            <a:pPr algn="ctr">
              <a:defRPr/>
            </a:pPr>
            <a:r>
              <a:rPr lang="en-US" sz="2000" kern="0" dirty="0">
                <a:solidFill>
                  <a:schemeClr val="tx1"/>
                </a:solidFill>
                <a:effectLst/>
                <a:latin typeface="+mn-lt"/>
              </a:rPr>
              <a:t>The Columbia </a:t>
            </a:r>
            <a:br>
              <a:rPr lang="en-US" sz="2000" kern="0" dirty="0">
                <a:solidFill>
                  <a:schemeClr val="tx1"/>
                </a:solidFill>
                <a:effectLst/>
                <a:latin typeface="+mn-lt"/>
              </a:rPr>
            </a:br>
            <a:r>
              <a:rPr lang="en-US" sz="2000" kern="0" dirty="0">
                <a:solidFill>
                  <a:schemeClr val="tx1"/>
                </a:solidFill>
                <a:effectLst/>
                <a:latin typeface="+mn-lt"/>
              </a:rPr>
              <a:t>Mobile App:</a:t>
            </a:r>
            <a:br>
              <a:rPr lang="en-US" sz="2000" b="0" kern="0" dirty="0">
                <a:solidFill>
                  <a:schemeClr val="tx1"/>
                </a:solidFill>
                <a:effectLst/>
                <a:latin typeface="+mn-lt"/>
              </a:rPr>
            </a:br>
            <a:r>
              <a:rPr lang="en-US" sz="1600" b="0" kern="0" dirty="0">
                <a:solidFill>
                  <a:schemeClr val="tx1"/>
                </a:solidFill>
                <a:effectLst/>
                <a:latin typeface="+mn-lt"/>
              </a:rPr>
              <a:t>With Individualized </a:t>
            </a:r>
            <a:br>
              <a:rPr lang="en-US" sz="1600" b="0" kern="0" dirty="0">
                <a:solidFill>
                  <a:schemeClr val="tx1"/>
                </a:solidFill>
                <a:effectLst/>
                <a:latin typeface="+mn-lt"/>
              </a:rPr>
            </a:br>
            <a:r>
              <a:rPr lang="en-US" sz="1600" b="0" kern="0" dirty="0">
                <a:solidFill>
                  <a:schemeClr val="tx1"/>
                </a:solidFill>
                <a:effectLst/>
                <a:latin typeface="+mn-lt"/>
              </a:rPr>
              <a:t>Community </a:t>
            </a:r>
            <a:br>
              <a:rPr lang="en-US" sz="1600" b="0" kern="0" dirty="0">
                <a:solidFill>
                  <a:schemeClr val="tx1"/>
                </a:solidFill>
                <a:effectLst/>
                <a:latin typeface="+mn-lt"/>
              </a:rPr>
            </a:br>
            <a:r>
              <a:rPr lang="en-US" sz="1600" b="0" kern="0" dirty="0">
                <a:solidFill>
                  <a:schemeClr val="tx1"/>
                </a:solidFill>
                <a:effectLst/>
                <a:latin typeface="+mn-lt"/>
              </a:rPr>
              <a:t>Crisis Information</a:t>
            </a:r>
            <a:endParaRPr lang="en-US" sz="2000" b="0" kern="0" dirty="0">
              <a:solidFill>
                <a:schemeClr val="tx1"/>
              </a:solidFill>
              <a:effectLst/>
              <a:latin typeface="+mn-lt"/>
            </a:endParaRPr>
          </a:p>
        </p:txBody>
      </p:sp>
      <p:sp>
        <p:nvSpPr>
          <p:cNvPr id="17" name="TextBox 16">
            <a:extLst>
              <a:ext uri="{FF2B5EF4-FFF2-40B4-BE49-F238E27FC236}">
                <a16:creationId xmlns:a16="http://schemas.microsoft.com/office/drawing/2014/main" id="{6F1B9B38-587F-4D9B-93EF-8558C0137E30}"/>
              </a:ext>
            </a:extLst>
          </p:cNvPr>
          <p:cNvSpPr txBox="1"/>
          <p:nvPr/>
        </p:nvSpPr>
        <p:spPr>
          <a:xfrm>
            <a:off x="6132325" y="4945305"/>
            <a:ext cx="1174621" cy="954107"/>
          </a:xfrm>
          <a:prstGeom prst="rect">
            <a:avLst/>
          </a:prstGeom>
          <a:noFill/>
        </p:spPr>
        <p:txBody>
          <a:bodyPr wrap="square" rtlCol="0">
            <a:spAutoFit/>
          </a:bodyPr>
          <a:lstStyle/>
          <a:p>
            <a:pPr algn="r">
              <a:defRPr/>
            </a:pPr>
            <a:r>
              <a:rPr lang="en-US" sz="1400" b="1" kern="0" dirty="0">
                <a:solidFill>
                  <a:schemeClr val="accent1"/>
                </a:solidFill>
              </a:rPr>
              <a:t>Search the app store for Columbia protocol</a:t>
            </a:r>
          </a:p>
        </p:txBody>
      </p:sp>
      <p:pic>
        <p:nvPicPr>
          <p:cNvPr id="19" name="Picture 18">
            <a:extLst>
              <a:ext uri="{FF2B5EF4-FFF2-40B4-BE49-F238E27FC236}">
                <a16:creationId xmlns:a16="http://schemas.microsoft.com/office/drawing/2014/main" id="{9F98B08A-FDCF-4CF5-91BF-5C21A0DFCB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9477" y="2909274"/>
            <a:ext cx="1625810" cy="2890329"/>
          </a:xfrm>
          <a:prstGeom prst="rect">
            <a:avLst/>
          </a:prstGeom>
        </p:spPr>
      </p:pic>
      <p:sp>
        <p:nvSpPr>
          <p:cNvPr id="20" name="Title 1">
            <a:extLst>
              <a:ext uri="{FF2B5EF4-FFF2-40B4-BE49-F238E27FC236}">
                <a16:creationId xmlns:a16="http://schemas.microsoft.com/office/drawing/2014/main" id="{F6EED3C0-66C4-4D48-B7CA-26F031CF5296}"/>
              </a:ext>
            </a:extLst>
          </p:cNvPr>
          <p:cNvSpPr txBox="1">
            <a:spLocks/>
          </p:cNvSpPr>
          <p:nvPr/>
        </p:nvSpPr>
        <p:spPr bwMode="auto">
          <a:xfrm>
            <a:off x="42934" y="4127922"/>
            <a:ext cx="3101357" cy="675900"/>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S PGothic"/>
                <a:cs typeface="MS PGothic"/>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a:lstStyle>
          <a:p>
            <a:pPr algn="ctr">
              <a:defRPr/>
            </a:pPr>
            <a:r>
              <a:rPr lang="en-US" sz="2000" kern="0" dirty="0">
                <a:solidFill>
                  <a:schemeClr val="tx1"/>
                </a:solidFill>
                <a:effectLst/>
                <a:latin typeface="+mn-lt"/>
              </a:rPr>
              <a:t>Posters in Workplaces</a:t>
            </a:r>
            <a:endParaRPr lang="en-US" sz="2000" b="0" kern="0" dirty="0">
              <a:solidFill>
                <a:schemeClr val="tx1"/>
              </a:solidFill>
              <a:effectLst/>
              <a:latin typeface="+mn-lt"/>
            </a:endParaRPr>
          </a:p>
        </p:txBody>
      </p:sp>
      <p:pic>
        <p:nvPicPr>
          <p:cNvPr id="3" name="Picture 2" descr="A close up of a newspaper&#10;&#10;Description automatically generated">
            <a:extLst>
              <a:ext uri="{FF2B5EF4-FFF2-40B4-BE49-F238E27FC236}">
                <a16:creationId xmlns:a16="http://schemas.microsoft.com/office/drawing/2014/main" id="{45604D04-371E-4FBA-B2D6-4E8971C9A5E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234" y="1512457"/>
            <a:ext cx="2814756" cy="2814756"/>
          </a:xfrm>
          <a:prstGeom prst="rect">
            <a:avLst/>
          </a:prstGeom>
          <a:effectLst>
            <a:outerShdw blurRad="50800" dist="38100" dir="10800000" algn="r" rotWithShape="0">
              <a:prstClr val="black">
                <a:alpha val="40000"/>
              </a:prstClr>
            </a:outerShdw>
          </a:effectLst>
        </p:spPr>
      </p:pic>
      <p:sp>
        <p:nvSpPr>
          <p:cNvPr id="2" name="Rectangle 1">
            <a:extLst>
              <a:ext uri="{FF2B5EF4-FFF2-40B4-BE49-F238E27FC236}">
                <a16:creationId xmlns:a16="http://schemas.microsoft.com/office/drawing/2014/main" id="{2A7E87FF-78F8-4381-ADC1-2499F07E35AE}"/>
              </a:ext>
            </a:extLst>
          </p:cNvPr>
          <p:cNvSpPr/>
          <p:nvPr/>
        </p:nvSpPr>
        <p:spPr>
          <a:xfrm>
            <a:off x="160392" y="4918785"/>
            <a:ext cx="1668837" cy="1815882"/>
          </a:xfrm>
          <a:prstGeom prst="rect">
            <a:avLst/>
          </a:prstGeom>
          <a:solidFill>
            <a:schemeClr val="accent1">
              <a:lumMod val="20000"/>
              <a:lumOff val="80000"/>
            </a:schemeClr>
          </a:solidFill>
        </p:spPr>
        <p:txBody>
          <a:bodyPr wrap="square">
            <a:spAutoFit/>
          </a:bodyPr>
          <a:lstStyle/>
          <a:p>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Telehealth</a:t>
            </a:r>
            <a:r>
              <a:rPr lang="en-US" sz="1600" b="1" dirty="0">
                <a:solidFill>
                  <a:srgbClr val="FF0000"/>
                </a:solidFill>
                <a:latin typeface="inherit"/>
                <a:ea typeface="Calibri" panose="020F0502020204030204" pitchFamily="34" charset="0"/>
                <a:cs typeface="Times New Roman" panose="02020603050405020304" pitchFamily="18" charset="0"/>
              </a:rPr>
              <a:t>:</a:t>
            </a:r>
            <a:r>
              <a:rPr lang="en-US" sz="1600" b="1" dirty="0">
                <a:solidFill>
                  <a:srgbClr val="000000"/>
                </a:solidFill>
                <a:latin typeface="inherit"/>
                <a:ea typeface="Calibri" panose="020F0502020204030204" pitchFamily="34" charset="0"/>
                <a:cs typeface="Times New Roman" panose="02020603050405020304" pitchFamily="18" charset="0"/>
              </a:rPr>
              <a:t> </a:t>
            </a:r>
            <a:br>
              <a:rPr lang="en-US" sz="1600" b="1" dirty="0">
                <a:solidFill>
                  <a:srgbClr val="000000"/>
                </a:solidFill>
                <a:latin typeface="inherit"/>
                <a:ea typeface="Calibri" panose="020F0502020204030204" pitchFamily="34" charset="0"/>
                <a:cs typeface="Times New Roman" panose="02020603050405020304" pitchFamily="18" charset="0"/>
              </a:rPr>
            </a:br>
            <a:r>
              <a:rPr lang="en-US" sz="1600" dirty="0">
                <a:solidFill>
                  <a:srgbClr val="2B2C30"/>
                </a:solidFill>
                <a:latin typeface="inherit"/>
                <a:ea typeface="Calibri" panose="020F0502020204030204" pitchFamily="34" charset="0"/>
                <a:cs typeface="Times New Roman" panose="02020603050405020304" pitchFamily="18" charset="0"/>
              </a:rPr>
              <a:t>Research shows it is equivalent to in-person care in quality of care, and patient satisfaction</a:t>
            </a:r>
            <a:endParaRPr lang="en-US" sz="1600" dirty="0"/>
          </a:p>
        </p:txBody>
      </p:sp>
      <p:sp>
        <p:nvSpPr>
          <p:cNvPr id="10" name="TextBox 9">
            <a:extLst>
              <a:ext uri="{FF2B5EF4-FFF2-40B4-BE49-F238E27FC236}">
                <a16:creationId xmlns:a16="http://schemas.microsoft.com/office/drawing/2014/main" id="{37293C92-61F5-4D53-B84D-D20FEE6A8801}"/>
              </a:ext>
            </a:extLst>
          </p:cNvPr>
          <p:cNvSpPr txBox="1"/>
          <p:nvPr/>
        </p:nvSpPr>
        <p:spPr>
          <a:xfrm>
            <a:off x="2941859" y="2644442"/>
            <a:ext cx="2177429" cy="746358"/>
          </a:xfrm>
          <a:prstGeom prst="rect">
            <a:avLst/>
          </a:prstGeom>
          <a:noFill/>
        </p:spPr>
        <p:txBody>
          <a:bodyPr wrap="square" rtlCol="0">
            <a:spAutoFit/>
          </a:bodyPr>
          <a:lstStyle/>
          <a:p>
            <a:pPr algn="ctr">
              <a:lnSpc>
                <a:spcPts val="1700"/>
              </a:lnSpc>
              <a:defRPr/>
            </a:pPr>
            <a:r>
              <a:rPr lang="en-US" sz="1600" b="1" kern="0" dirty="0">
                <a:solidFill>
                  <a:schemeClr val="accent1"/>
                </a:solidFill>
              </a:rPr>
              <a:t>Electronic delivery, </a:t>
            </a:r>
          </a:p>
          <a:p>
            <a:pPr algn="ctr">
              <a:lnSpc>
                <a:spcPts val="1700"/>
              </a:lnSpc>
              <a:defRPr/>
            </a:pPr>
            <a:r>
              <a:rPr lang="en-US" sz="1600" b="1" kern="0" dirty="0">
                <a:solidFill>
                  <a:schemeClr val="accent1"/>
                </a:solidFill>
              </a:rPr>
              <a:t>automatic </a:t>
            </a:r>
            <a:br>
              <a:rPr lang="en-US" sz="1600" b="1" kern="0" dirty="0">
                <a:solidFill>
                  <a:schemeClr val="accent1"/>
                </a:solidFill>
              </a:rPr>
            </a:br>
            <a:r>
              <a:rPr lang="en-US" sz="1600" b="1" kern="0" dirty="0">
                <a:solidFill>
                  <a:schemeClr val="accent1"/>
                </a:solidFill>
              </a:rPr>
              <a:t>risk notification </a:t>
            </a:r>
          </a:p>
        </p:txBody>
      </p:sp>
      <p:pic>
        <p:nvPicPr>
          <p:cNvPr id="11" name="Picture 3">
            <a:extLst>
              <a:ext uri="{FF2B5EF4-FFF2-40B4-BE49-F238E27FC236}">
                <a16:creationId xmlns:a16="http://schemas.microsoft.com/office/drawing/2014/main" id="{D679D6CC-629C-4F70-B552-EBBE28230484}"/>
              </a:ext>
            </a:extLst>
          </p:cNvPr>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backgroundRemoval t="0" b="100000" l="0" r="100000">
                        <a14:foregroundMark x1="50781" y1="17568" x2="37500" y2="4054"/>
                        <a14:foregroundMark x1="38281" y1="4505" x2="5859" y2="12162"/>
                        <a14:foregroundMark x1="5859" y1="12162" x2="4688" y2="49550"/>
                        <a14:foregroundMark x1="4688" y1="49550" x2="25000" y2="65315"/>
                        <a14:foregroundMark x1="25000" y1="65315" x2="41016" y2="95946"/>
                        <a14:foregroundMark x1="41797" y1="95495" x2="74219" y2="91892"/>
                        <a14:foregroundMark x1="74219" y1="91892" x2="93750" y2="63063"/>
                        <a14:foregroundMark x1="92578" y1="61712" x2="96875" y2="49550"/>
                        <a14:foregroundMark x1="96875" y1="48198" x2="96875" y2="8108"/>
                        <a14:foregroundMark x1="96875" y1="8108" x2="50391" y2="12162"/>
                        <a14:foregroundMark x1="50391" y1="12162" x2="50391" y2="18018"/>
                        <a14:foregroundMark x1="92188" y1="28378" x2="92188" y2="28378"/>
                        <a14:foregroundMark x1="84766" y1="26577" x2="89844" y2="41892"/>
                        <a14:foregroundMark x1="89844" y1="17568" x2="76563" y2="13964"/>
                        <a14:foregroundMark x1="52344" y1="87838" x2="52344" y2="87838"/>
                        <a14:foregroundMark x1="46094" y1="86937" x2="46094" y2="86937"/>
                        <a14:foregroundMark x1="49609" y1="55856" x2="49609" y2="55856"/>
                        <a14:foregroundMark x1="47656" y1="45495" x2="40234" y2="69369"/>
                      </a14:backgroundRemoval>
                    </a14:imgEffect>
                  </a14:imgLayer>
                </a14:imgProps>
              </a:ext>
              <a:ext uri="{28A0092B-C50C-407E-A947-70E740481C1C}">
                <a14:useLocalDpi xmlns:a14="http://schemas.microsoft.com/office/drawing/2010/main"/>
              </a:ext>
            </a:extLst>
          </a:blip>
          <a:srcRect l="3918" t="-12956" b="6242"/>
          <a:stretch/>
        </p:blipFill>
        <p:spPr bwMode="auto">
          <a:xfrm>
            <a:off x="3379933" y="1378834"/>
            <a:ext cx="1598195" cy="1362151"/>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DFF18184-0742-439F-AD4E-B1EE803C2AA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45202" y="4739539"/>
            <a:ext cx="770744" cy="1127745"/>
          </a:xfrm>
          <a:prstGeom prst="rect">
            <a:avLst/>
          </a:prstGeom>
        </p:spPr>
      </p:pic>
      <p:grpSp>
        <p:nvGrpSpPr>
          <p:cNvPr id="4" name="Group 3">
            <a:extLst>
              <a:ext uri="{FF2B5EF4-FFF2-40B4-BE49-F238E27FC236}">
                <a16:creationId xmlns:a16="http://schemas.microsoft.com/office/drawing/2014/main" id="{D99768CB-2822-4B23-8B2F-4745F7C0DA2F}"/>
              </a:ext>
            </a:extLst>
          </p:cNvPr>
          <p:cNvGrpSpPr/>
          <p:nvPr/>
        </p:nvGrpSpPr>
        <p:grpSpPr>
          <a:xfrm>
            <a:off x="4930341" y="4574600"/>
            <a:ext cx="1115030" cy="1471773"/>
            <a:chOff x="4930341" y="4523188"/>
            <a:chExt cx="1115030" cy="1471773"/>
          </a:xfrm>
        </p:grpSpPr>
        <p:pic>
          <p:nvPicPr>
            <p:cNvPr id="12" name="Picture 11">
              <a:extLst>
                <a:ext uri="{FF2B5EF4-FFF2-40B4-BE49-F238E27FC236}">
                  <a16:creationId xmlns:a16="http://schemas.microsoft.com/office/drawing/2014/main" id="{0F66BD65-1B57-4E50-BEEC-77040F3E0AC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rot="21261360">
              <a:off x="4930341" y="4523188"/>
              <a:ext cx="1115030" cy="1471773"/>
            </a:xfrm>
            <a:prstGeom prst="rect">
              <a:avLst/>
            </a:prstGeom>
          </p:spPr>
        </p:pic>
        <p:pic>
          <p:nvPicPr>
            <p:cNvPr id="14" name="Picture 13">
              <a:extLst>
                <a:ext uri="{FF2B5EF4-FFF2-40B4-BE49-F238E27FC236}">
                  <a16:creationId xmlns:a16="http://schemas.microsoft.com/office/drawing/2014/main" id="{B0A2919B-C014-4BF9-AC76-77D885B60AE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rot="19213401">
              <a:off x="5660833" y="5554228"/>
              <a:ext cx="261697" cy="338667"/>
            </a:xfrm>
            <a:prstGeom prst="rect">
              <a:avLst/>
            </a:prstGeom>
          </p:spPr>
        </p:pic>
      </p:grpSp>
      <p:sp>
        <p:nvSpPr>
          <p:cNvPr id="13" name="TextBox 12">
            <a:extLst>
              <a:ext uri="{FF2B5EF4-FFF2-40B4-BE49-F238E27FC236}">
                <a16:creationId xmlns:a16="http://schemas.microsoft.com/office/drawing/2014/main" id="{35014900-7088-454C-9543-5EAEFFBF4AE2}"/>
              </a:ext>
            </a:extLst>
          </p:cNvPr>
          <p:cNvSpPr txBox="1"/>
          <p:nvPr/>
        </p:nvSpPr>
        <p:spPr>
          <a:xfrm>
            <a:off x="4523666" y="5244452"/>
            <a:ext cx="1408136" cy="769441"/>
          </a:xfrm>
          <a:prstGeom prst="rect">
            <a:avLst/>
          </a:prstGeom>
          <a:noFill/>
        </p:spPr>
        <p:txBody>
          <a:bodyPr wrap="square" rtlCol="0">
            <a:spAutoFit/>
          </a:bodyPr>
          <a:lstStyle/>
          <a:p>
            <a:r>
              <a:rPr lang="en-US" sz="1100" dirty="0"/>
              <a:t>University </a:t>
            </a:r>
            <a:br>
              <a:rPr lang="en-US" sz="1100" dirty="0"/>
            </a:br>
            <a:r>
              <a:rPr lang="en-US" sz="1100" dirty="0"/>
              <a:t>of Tennessee Chattanooga </a:t>
            </a:r>
          </a:p>
          <a:p>
            <a:r>
              <a:rPr lang="en-US" sz="1100" dirty="0"/>
              <a:t>“Badge Buddies”</a:t>
            </a:r>
          </a:p>
        </p:txBody>
      </p:sp>
      <p:pic>
        <p:nvPicPr>
          <p:cNvPr id="21" name="Picture 20">
            <a:extLst>
              <a:ext uri="{FF2B5EF4-FFF2-40B4-BE49-F238E27FC236}">
                <a16:creationId xmlns:a16="http://schemas.microsoft.com/office/drawing/2014/main" id="{FC7F9E83-824E-46E6-8E07-D01CF5836059}"/>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860040" y="5121404"/>
            <a:ext cx="343283" cy="346585"/>
          </a:xfrm>
          <a:prstGeom prst="rect">
            <a:avLst/>
          </a:prstGeom>
          <a:ln w="6350">
            <a:noFill/>
          </a:ln>
          <a:effectLst/>
        </p:spPr>
      </p:pic>
      <p:pic>
        <p:nvPicPr>
          <p:cNvPr id="22" name="Picture 2">
            <a:extLst>
              <a:ext uri="{FF2B5EF4-FFF2-40B4-BE49-F238E27FC236}">
                <a16:creationId xmlns:a16="http://schemas.microsoft.com/office/drawing/2014/main" id="{E12BCB75-1DEE-4230-8190-8327D7DF0D8F}"/>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5613379" y="1544989"/>
            <a:ext cx="1410520" cy="2161323"/>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1E52D63E-8C49-411E-A732-71A3C5BFD3FF}"/>
              </a:ext>
            </a:extLst>
          </p:cNvPr>
          <p:cNvSpPr>
            <a:spLocks noGrp="1"/>
          </p:cNvSpPr>
          <p:nvPr>
            <p:ph type="sldNum" sz="quarter" idx="4"/>
          </p:nvPr>
        </p:nvSpPr>
        <p:spPr>
          <a:xfrm>
            <a:off x="7053374" y="647331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CD12D91-5F71-FE4F-A594-B9667DC21877}" type="slidenum">
              <a:rPr lang="en-US" smtClean="0"/>
              <a:pPr/>
              <a:t>56</a:t>
            </a:fld>
            <a:endParaRPr lang="en-US" dirty="0"/>
          </a:p>
        </p:txBody>
      </p:sp>
      <p:pic>
        <p:nvPicPr>
          <p:cNvPr id="24" name="Picture 23">
            <a:extLst>
              <a:ext uri="{FF2B5EF4-FFF2-40B4-BE49-F238E27FC236}">
                <a16:creationId xmlns:a16="http://schemas.microsoft.com/office/drawing/2014/main" id="{6923E351-5479-497F-A071-49F6F8C8261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941602" y="3900416"/>
            <a:ext cx="1256998" cy="837999"/>
          </a:xfrm>
          <a:prstGeom prst="rect">
            <a:avLst/>
          </a:prstGeom>
        </p:spPr>
      </p:pic>
      <p:pic>
        <p:nvPicPr>
          <p:cNvPr id="25" name="Picture 24">
            <a:extLst>
              <a:ext uri="{FF2B5EF4-FFF2-40B4-BE49-F238E27FC236}">
                <a16:creationId xmlns:a16="http://schemas.microsoft.com/office/drawing/2014/main" id="{4071E071-811C-4E91-A8C4-5FD59177395F}"/>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4998005" y="2432407"/>
            <a:ext cx="1060999" cy="1464690"/>
          </a:xfrm>
          <a:prstGeom prst="rect">
            <a:avLst/>
          </a:prstGeom>
        </p:spPr>
      </p:pic>
      <p:sp>
        <p:nvSpPr>
          <p:cNvPr id="26" name="TextBox 25">
            <a:extLst>
              <a:ext uri="{FF2B5EF4-FFF2-40B4-BE49-F238E27FC236}">
                <a16:creationId xmlns:a16="http://schemas.microsoft.com/office/drawing/2014/main" id="{4102FF9C-BDB1-4067-9894-057CE3D08F0A}"/>
              </a:ext>
            </a:extLst>
          </p:cNvPr>
          <p:cNvSpPr txBox="1"/>
          <p:nvPr/>
        </p:nvSpPr>
        <p:spPr>
          <a:xfrm>
            <a:off x="5633257" y="3682534"/>
            <a:ext cx="1256998" cy="276999"/>
          </a:xfrm>
          <a:prstGeom prst="rect">
            <a:avLst/>
          </a:prstGeom>
          <a:noFill/>
        </p:spPr>
        <p:txBody>
          <a:bodyPr wrap="square" rtlCol="0">
            <a:spAutoFit/>
          </a:bodyPr>
          <a:lstStyle/>
          <a:p>
            <a:pPr algn="r"/>
            <a:r>
              <a:rPr lang="en-US" sz="1200" b="1" dirty="0"/>
              <a:t>sticky pads</a:t>
            </a:r>
          </a:p>
        </p:txBody>
      </p:sp>
      <p:pic>
        <p:nvPicPr>
          <p:cNvPr id="28" name="Picture 27">
            <a:extLst>
              <a:ext uri="{FF2B5EF4-FFF2-40B4-BE49-F238E27FC236}">
                <a16:creationId xmlns:a16="http://schemas.microsoft.com/office/drawing/2014/main" id="{10440A3E-FEA7-4426-A5C4-F97D5CD5E058}"/>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748336" y="19561"/>
            <a:ext cx="1395663" cy="1046747"/>
          </a:xfrm>
          <a:prstGeom prst="rect">
            <a:avLst/>
          </a:prstGeom>
        </p:spPr>
      </p:pic>
      <p:grpSp>
        <p:nvGrpSpPr>
          <p:cNvPr id="29" name="Group 28">
            <a:extLst>
              <a:ext uri="{FF2B5EF4-FFF2-40B4-BE49-F238E27FC236}">
                <a16:creationId xmlns:a16="http://schemas.microsoft.com/office/drawing/2014/main" id="{593987E7-A26B-7164-2AA4-552FD7D21C79}"/>
              </a:ext>
            </a:extLst>
          </p:cNvPr>
          <p:cNvGrpSpPr/>
          <p:nvPr/>
        </p:nvGrpSpPr>
        <p:grpSpPr>
          <a:xfrm>
            <a:off x="2046861" y="4881969"/>
            <a:ext cx="1408225" cy="1080778"/>
            <a:chOff x="6242784" y="3478664"/>
            <a:chExt cx="1858941" cy="1426691"/>
          </a:xfrm>
        </p:grpSpPr>
        <p:pic>
          <p:nvPicPr>
            <p:cNvPr id="30" name="Picture 2" descr="How did thieves steal 400 gallons of gas in High Point? It's apparently easy">
              <a:extLst>
                <a:ext uri="{FF2B5EF4-FFF2-40B4-BE49-F238E27FC236}">
                  <a16:creationId xmlns:a16="http://schemas.microsoft.com/office/drawing/2014/main" id="{B8EFDBA8-B29A-69CA-BC52-1E1D8379CFB4}"/>
                </a:ext>
              </a:extLst>
            </p:cNvPr>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p:blipFill>
          <p:spPr bwMode="auto">
            <a:xfrm>
              <a:off x="6242784" y="3478664"/>
              <a:ext cx="1858941" cy="142669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21720939-D7EC-38CC-1953-C2164AB13AD6}"/>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508066" y="3616173"/>
              <a:ext cx="306371" cy="477336"/>
            </a:xfrm>
            <a:prstGeom prst="rect">
              <a:avLst/>
            </a:prstGeom>
          </p:spPr>
        </p:pic>
      </p:grpSp>
      <p:pic>
        <p:nvPicPr>
          <p:cNvPr id="9" name="Picture 8">
            <a:extLst>
              <a:ext uri="{FF2B5EF4-FFF2-40B4-BE49-F238E27FC236}">
                <a16:creationId xmlns:a16="http://schemas.microsoft.com/office/drawing/2014/main" id="{2D940315-17C2-630E-25E3-CC7D1D3BA18A}"/>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545609" y="6096652"/>
            <a:ext cx="1026391" cy="646893"/>
          </a:xfrm>
          <a:prstGeom prst="rect">
            <a:avLst/>
          </a:prstGeom>
        </p:spPr>
      </p:pic>
      <p:sp>
        <p:nvSpPr>
          <p:cNvPr id="8" name="TextBox 7">
            <a:extLst>
              <a:ext uri="{FF2B5EF4-FFF2-40B4-BE49-F238E27FC236}">
                <a16:creationId xmlns:a16="http://schemas.microsoft.com/office/drawing/2014/main" id="{5587A08B-49C7-3495-C1FF-86F9D8363C12}"/>
              </a:ext>
            </a:extLst>
          </p:cNvPr>
          <p:cNvSpPr txBox="1"/>
          <p:nvPr/>
        </p:nvSpPr>
        <p:spPr>
          <a:xfrm>
            <a:off x="0" y="282535"/>
            <a:ext cx="8017919" cy="1077218"/>
          </a:xfrm>
          <a:prstGeom prst="rect">
            <a:avLst/>
          </a:prstGeom>
          <a:solidFill>
            <a:schemeClr val="bg1"/>
          </a:solidFill>
        </p:spPr>
        <p:txBody>
          <a:bodyPr wrap="square" rtlCol="0">
            <a:spAutoFit/>
          </a:bodyPr>
          <a:lstStyle/>
          <a:p>
            <a:r>
              <a:rPr lang="en-US" sz="2400" b="1" dirty="0">
                <a:solidFill>
                  <a:schemeClr val="accent1">
                    <a:lumMod val="75000"/>
                  </a:schemeClr>
                </a:solidFill>
              </a:rPr>
              <a:t>From Seatbelt Public Health Campaigns to Suicide Prevention: </a:t>
            </a:r>
          </a:p>
          <a:p>
            <a:r>
              <a:rPr lang="en-US" sz="2000" dirty="0"/>
              <a:t>The same way we moved people to wear seatbelts or quit smoking to lower mortality, we can now mobilize and ask simple questions to prevent suicide. </a:t>
            </a:r>
            <a:r>
              <a:rPr lang="en-US" sz="2000" b="1" dirty="0"/>
              <a:t> </a:t>
            </a:r>
          </a:p>
        </p:txBody>
      </p:sp>
    </p:spTree>
    <p:extLst>
      <p:ext uri="{BB962C8B-B14F-4D97-AF65-F5344CB8AC3E}">
        <p14:creationId xmlns:p14="http://schemas.microsoft.com/office/powerpoint/2010/main" val="40761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C57808-BC1F-4469-87E2-A2F417810089}"/>
              </a:ext>
            </a:extLst>
          </p:cNvPr>
          <p:cNvSpPr>
            <a:spLocks noGrp="1"/>
          </p:cNvSpPr>
          <p:nvPr>
            <p:ph type="sldNum" sz="quarter" idx="4"/>
          </p:nvPr>
        </p:nvSpPr>
        <p:spPr>
          <a:xfrm>
            <a:off x="7053374" y="647331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CD12D91-5F71-FE4F-A594-B9667DC21877}" type="slidenum">
              <a:rPr lang="en-US" smtClean="0"/>
              <a:pPr/>
              <a:t>57</a:t>
            </a:fld>
            <a:endParaRPr lang="en-US" dirty="0"/>
          </a:p>
        </p:txBody>
      </p:sp>
      <p:sp>
        <p:nvSpPr>
          <p:cNvPr id="6" name="TextBox 5">
            <a:extLst>
              <a:ext uri="{FF2B5EF4-FFF2-40B4-BE49-F238E27FC236}">
                <a16:creationId xmlns:a16="http://schemas.microsoft.com/office/drawing/2014/main" id="{BA16D59B-7C30-49E6-B695-413D3D74AA4D}"/>
              </a:ext>
            </a:extLst>
          </p:cNvPr>
          <p:cNvSpPr txBox="1"/>
          <p:nvPr/>
        </p:nvSpPr>
        <p:spPr>
          <a:xfrm>
            <a:off x="147936" y="571435"/>
            <a:ext cx="8996064" cy="5543890"/>
          </a:xfrm>
          <a:prstGeom prst="rect">
            <a:avLst/>
          </a:prstGeom>
          <a:noFill/>
        </p:spPr>
        <p:txBody>
          <a:bodyPr wrap="square">
            <a:spAutoFit/>
          </a:bodyPr>
          <a:lstStyle/>
          <a:p>
            <a:pPr marL="0" indent="0">
              <a:lnSpc>
                <a:spcPct val="120000"/>
              </a:lnSpc>
              <a:spcBef>
                <a:spcPts val="0"/>
              </a:spcBef>
              <a:buNone/>
            </a:pPr>
            <a:r>
              <a:rPr lang="en-US" sz="1600" b="1" u="sng" dirty="0">
                <a:latin typeface="Arial" panose="020B0604020202020204" pitchFamily="34" charset="0"/>
                <a:cs typeface="Arial" panose="020B0604020202020204" pitchFamily="34" charset="0"/>
              </a:rPr>
              <a:t>Evidence for C-SSRS vs. Single Item</a:t>
            </a:r>
          </a:p>
          <a:p>
            <a:pPr marL="0" indent="0">
              <a:lnSpc>
                <a:spcPct val="120000"/>
              </a:lnSpc>
              <a:spcBef>
                <a:spcPts val="0"/>
              </a:spcBef>
              <a:buNone/>
            </a:pPr>
            <a:r>
              <a:rPr lang="en-US" sz="1400" b="1" dirty="0">
                <a:latin typeface="Arial" panose="020B0604020202020204" pitchFamily="34" charset="0"/>
                <a:cs typeface="Arial" panose="020B0604020202020204" pitchFamily="34" charset="0"/>
              </a:rPr>
              <a:t>Single item </a:t>
            </a:r>
            <a:r>
              <a:rPr lang="en-US" sz="1400" dirty="0">
                <a:latin typeface="Arial" panose="020B0604020202020204" pitchFamily="34" charset="0"/>
                <a:cs typeface="Arial" panose="020B0604020202020204" pitchFamily="34" charset="0"/>
              </a:rPr>
              <a:t>measures (PHQ-9; MADRS; HAM-D) [blend ideation and behavior, do not include critical components, in case of PHQ-9, attempt history or current ideation, provide no definitions] result in </a:t>
            </a:r>
            <a:r>
              <a:rPr lang="en-US" sz="1400" b="1" dirty="0">
                <a:latin typeface="Arial" panose="020B0604020202020204" pitchFamily="34" charset="0"/>
                <a:cs typeface="Arial" panose="020B0604020202020204" pitchFamily="34" charset="0"/>
              </a:rPr>
              <a:t>insufficiency and misclassification of suicidal events </a:t>
            </a:r>
            <a:endParaRPr lang="en-US" sz="1400" dirty="0">
              <a:latin typeface="Arial" panose="020B0604020202020204" pitchFamily="34" charset="0"/>
              <a:cs typeface="Arial" panose="020B0604020202020204" pitchFamily="34" charset="0"/>
            </a:endParaRPr>
          </a:p>
          <a:p>
            <a:pPr lvl="0">
              <a:lnSpc>
                <a:spcPct val="120000"/>
              </a:lnSpc>
              <a:spcBef>
                <a:spcPts val="0"/>
              </a:spcBef>
              <a:spcAft>
                <a:spcPts val="1800"/>
              </a:spcAft>
            </a:pPr>
            <a:r>
              <a:rPr lang="en-US" sz="1400" b="1" dirty="0">
                <a:latin typeface="Arial" panose="020B0604020202020204" pitchFamily="34" charset="0"/>
                <a:cs typeface="Arial" panose="020B0604020202020204" pitchFamily="34" charset="0"/>
              </a:rPr>
              <a:t>NNDC long-term, prospective, observational registry affiliated with 15-academic centers </a:t>
            </a:r>
            <a:r>
              <a:rPr lang="en-US" sz="1400" dirty="0">
                <a:latin typeface="Arial" panose="020B0604020202020204" pitchFamily="34" charset="0"/>
                <a:cs typeface="Arial" panose="020B0604020202020204" pitchFamily="34" charset="0"/>
              </a:rPr>
              <a:t>specializing in depression: N=841 </a:t>
            </a:r>
            <a:r>
              <a:rPr lang="en-US" sz="1400" b="1" dirty="0">
                <a:latin typeface="Arial" panose="020B0604020202020204" pitchFamily="34" charset="0"/>
                <a:cs typeface="Arial" panose="020B0604020202020204" pitchFamily="34" charset="0"/>
              </a:rPr>
              <a:t>PHQ-9 generated </a:t>
            </a:r>
            <a:r>
              <a:rPr lang="en-US" sz="1400" b="1" dirty="0">
                <a:solidFill>
                  <a:schemeClr val="accent4">
                    <a:lumMod val="75000"/>
                  </a:schemeClr>
                </a:solidFill>
                <a:latin typeface="Arial" panose="020B0604020202020204" pitchFamily="34" charset="0"/>
                <a:cs typeface="Arial" panose="020B0604020202020204" pitchFamily="34" charset="0"/>
              </a:rPr>
              <a:t>3x</a:t>
            </a:r>
            <a:r>
              <a:rPr lang="en-US" sz="1400" b="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the number of patients as C-SSRS (Na et al. 2018) </a:t>
            </a:r>
          </a:p>
          <a:p>
            <a:pPr lvl="0">
              <a:lnSpc>
                <a:spcPct val="120000"/>
              </a:lnSpc>
              <a:spcBef>
                <a:spcPts val="0"/>
              </a:spcBef>
            </a:pPr>
            <a:r>
              <a:rPr lang="en-US" sz="1200" b="1" dirty="0">
                <a:latin typeface="Arial" panose="020B0604020202020204" pitchFamily="34" charset="0"/>
                <a:cs typeface="Arial" panose="020B0604020202020204" pitchFamily="34" charset="0"/>
              </a:rPr>
              <a:t>Cleveland Clinic </a:t>
            </a:r>
            <a:r>
              <a:rPr lang="en-US" sz="1200" dirty="0">
                <a:latin typeface="Arial" panose="020B0604020202020204" pitchFamily="34" charset="0"/>
                <a:cs typeface="Arial" panose="020B0604020202020204" pitchFamily="34" charset="0"/>
              </a:rPr>
              <a:t>N=1,416: PHQ-9 generated </a:t>
            </a:r>
            <a:r>
              <a:rPr lang="en-US" sz="1200" b="1" dirty="0">
                <a:solidFill>
                  <a:schemeClr val="accent4">
                    <a:lumMod val="75000"/>
                  </a:schemeClr>
                </a:solidFill>
                <a:latin typeface="Arial" panose="020B0604020202020204" pitchFamily="34" charset="0"/>
                <a:cs typeface="Arial" panose="020B0604020202020204" pitchFamily="34" charset="0"/>
              </a:rPr>
              <a:t>4x</a:t>
            </a:r>
            <a:r>
              <a:rPr lang="en-US" sz="1200" dirty="0">
                <a:latin typeface="Arial" panose="020B0604020202020204" pitchFamily="34" charset="0"/>
                <a:cs typeface="Arial" panose="020B0604020202020204" pitchFamily="34" charset="0"/>
              </a:rPr>
              <a:t> the number of patients as C-SSRS and </a:t>
            </a:r>
            <a:r>
              <a:rPr lang="en-US" sz="1200" dirty="0">
                <a:solidFill>
                  <a:schemeClr val="accent4">
                    <a:lumMod val="75000"/>
                  </a:schemeClr>
                </a:solidFill>
                <a:latin typeface="Arial" panose="020B0604020202020204" pitchFamily="34" charset="0"/>
                <a:cs typeface="Arial" panose="020B0604020202020204" pitchFamily="34" charset="0"/>
              </a:rPr>
              <a:t>missed high-risk pts </a:t>
            </a:r>
            <a:r>
              <a:rPr lang="en-US" sz="1200" dirty="0">
                <a:latin typeface="Arial" panose="020B0604020202020204" pitchFamily="34" charset="0"/>
                <a:cs typeface="Arial" panose="020B0604020202020204" pitchFamily="34" charset="0"/>
              </a:rPr>
              <a:t>(</a:t>
            </a:r>
            <a:r>
              <a:rPr lang="en-US" sz="1200" dirty="0" err="1">
                <a:latin typeface="Arial" panose="020B0604020202020204" pitchFamily="34" charset="0"/>
                <a:cs typeface="Arial" panose="020B0604020202020204" pitchFamily="34" charset="0"/>
              </a:rPr>
              <a:t>Viguera</a:t>
            </a:r>
            <a:r>
              <a:rPr lang="en-US" sz="1200" dirty="0">
                <a:latin typeface="Arial" panose="020B0604020202020204" pitchFamily="34" charset="0"/>
                <a:cs typeface="Arial" panose="020B0604020202020204" pitchFamily="34" charset="0"/>
              </a:rPr>
              <a:t> et al 2015)</a:t>
            </a:r>
          </a:p>
          <a:p>
            <a:pPr lvl="0">
              <a:lnSpc>
                <a:spcPct val="120000"/>
              </a:lnSpc>
              <a:spcBef>
                <a:spcPts val="0"/>
              </a:spcBef>
            </a:pPr>
            <a:r>
              <a:rPr lang="en-US" sz="1200" dirty="0">
                <a:latin typeface="Arial" panose="020B0604020202020204" pitchFamily="34" charset="0"/>
                <a:cs typeface="Arial" panose="020B0604020202020204" pitchFamily="34" charset="0"/>
              </a:rPr>
              <a:t>HAM-D suicide item (3=“suicide ideas or </a:t>
            </a:r>
            <a:r>
              <a:rPr lang="en-US" sz="1200" b="1" i="1" dirty="0">
                <a:latin typeface="Arial" panose="020B0604020202020204" pitchFamily="34" charset="0"/>
                <a:cs typeface="Arial" panose="020B0604020202020204" pitchFamily="34" charset="0"/>
              </a:rPr>
              <a:t>gesture” - </a:t>
            </a:r>
            <a:r>
              <a:rPr lang="en-US" sz="1200" dirty="0">
                <a:latin typeface="Arial" panose="020B0604020202020204" pitchFamily="34" charset="0"/>
                <a:cs typeface="Arial" panose="020B0604020202020204" pitchFamily="34" charset="0"/>
              </a:rPr>
              <a:t>on the CDC list of unacceptable terms because ambiguous and subjective).</a:t>
            </a:r>
          </a:p>
          <a:p>
            <a:pPr>
              <a:lnSpc>
                <a:spcPct val="120000"/>
              </a:lnSpc>
              <a:spcBef>
                <a:spcPts val="0"/>
              </a:spcBef>
            </a:pPr>
            <a:r>
              <a:rPr lang="en-US" sz="1200" dirty="0">
                <a:latin typeface="Arial" panose="020B0604020202020204" pitchFamily="34" charset="0"/>
                <a:cs typeface="Arial" panose="020B0604020202020204" pitchFamily="34" charset="0"/>
              </a:rPr>
              <a:t>N&gt;1K </a:t>
            </a:r>
            <a:r>
              <a:rPr lang="en-US" sz="1200" b="1" dirty="0">
                <a:latin typeface="Arial" panose="020B0604020202020204" pitchFamily="34" charset="0"/>
                <a:cs typeface="Arial" panose="020B0604020202020204" pitchFamily="34" charset="0"/>
              </a:rPr>
              <a:t>Misclassification with 1-item screen significantly reduced statistical power </a:t>
            </a:r>
            <a:r>
              <a:rPr lang="en-US" sz="1200" dirty="0">
                <a:latin typeface="Arial" panose="020B0604020202020204" pitchFamily="34" charset="0"/>
                <a:cs typeface="Arial" panose="020B0604020202020204" pitchFamily="34" charset="0"/>
              </a:rPr>
              <a:t>and lead to false conclusions </a:t>
            </a:r>
            <a:r>
              <a:rPr lang="en-US" sz="1200" b="1" dirty="0">
                <a:latin typeface="Arial" panose="020B0604020202020204" pitchFamily="34" charset="0"/>
                <a:cs typeface="Arial" panose="020B0604020202020204" pitchFamily="34" charset="0"/>
              </a:rPr>
              <a:t>BUT</a:t>
            </a:r>
            <a:r>
              <a:rPr lang="en-US" sz="1200" dirty="0">
                <a:latin typeface="Arial" panose="020B0604020202020204" pitchFamily="34" charset="0"/>
                <a:cs typeface="Arial" panose="020B0604020202020204" pitchFamily="34" charset="0"/>
              </a:rPr>
              <a:t> </a:t>
            </a:r>
            <a:r>
              <a:rPr lang="en-US" sz="1200" b="1" u="sng" dirty="0">
                <a:solidFill>
                  <a:schemeClr val="accent4">
                    <a:lumMod val="75000"/>
                  </a:schemeClr>
                </a:solidFill>
                <a:latin typeface="Arial" panose="020B0604020202020204" pitchFamily="34" charset="0"/>
                <a:cs typeface="Arial" panose="020B0604020202020204" pitchFamily="34" charset="0"/>
              </a:rPr>
              <a:t>embedding Columbia SB reduced misclassification by 50%.</a:t>
            </a:r>
            <a:r>
              <a:rPr lang="en-US" sz="1200" b="1" dirty="0">
                <a:solidFill>
                  <a:schemeClr val="accent4">
                    <a:lumMod val="75000"/>
                  </a:schemeClr>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(Millner et al. 2015).</a:t>
            </a:r>
            <a:endParaRPr lang="en-US" sz="1200" dirty="0">
              <a:solidFill>
                <a:srgbClr val="C00000"/>
              </a:solidFill>
              <a:latin typeface="Arial" panose="020B0604020202020204" pitchFamily="34" charset="0"/>
              <a:cs typeface="Arial" panose="020B0604020202020204" pitchFamily="34" charset="0"/>
            </a:endParaRPr>
          </a:p>
          <a:p>
            <a:pPr>
              <a:lnSpc>
                <a:spcPct val="120000"/>
              </a:lnSpc>
              <a:spcBef>
                <a:spcPts val="0"/>
              </a:spcBef>
            </a:pPr>
            <a:r>
              <a:rPr lang="en-US" sz="1200" dirty="0">
                <a:latin typeface="Arial" panose="020B0604020202020204" pitchFamily="34" charset="0"/>
                <a:cs typeface="Arial" panose="020B0604020202020204" pitchFamily="34" charset="0"/>
              </a:rPr>
              <a:t>Need </a:t>
            </a:r>
            <a:r>
              <a:rPr lang="en-US" sz="1200" b="1" dirty="0">
                <a:solidFill>
                  <a:srgbClr val="0070C0"/>
                </a:solidFill>
                <a:latin typeface="Arial" panose="020B0604020202020204" pitchFamily="34" charset="0"/>
                <a:cs typeface="Arial" panose="020B0604020202020204" pitchFamily="34" charset="0"/>
              </a:rPr>
              <a:t>no association with a specific diagnosis </a:t>
            </a:r>
            <a:r>
              <a:rPr lang="en-US" sz="1200" dirty="0">
                <a:latin typeface="Arial" panose="020B0604020202020204" pitchFamily="34" charset="0"/>
                <a:cs typeface="Arial" panose="020B0604020202020204" pitchFamily="34" charset="0"/>
              </a:rPr>
              <a:t>(e.g., “have you felt so depressed that you wanted to kill yourself? would be a wrong question, MADRS 0=“enjoys life or takes it as it comes” which refers to anhedonia symptom of depression).</a:t>
            </a:r>
          </a:p>
          <a:p>
            <a:pPr>
              <a:lnSpc>
                <a:spcPct val="120000"/>
              </a:lnSpc>
              <a:spcBef>
                <a:spcPts val="0"/>
              </a:spcBef>
            </a:pPr>
            <a:endParaRPr lang="en-US" sz="1400" dirty="0">
              <a:latin typeface="Arial" panose="020B0604020202020204" pitchFamily="34" charset="0"/>
              <a:cs typeface="Arial" panose="020B0604020202020204" pitchFamily="34" charset="0"/>
            </a:endParaRPr>
          </a:p>
          <a:p>
            <a:pPr lvl="0">
              <a:lnSpc>
                <a:spcPct val="120000"/>
              </a:lnSpc>
              <a:spcBef>
                <a:spcPts val="0"/>
              </a:spcBef>
            </a:pPr>
            <a:r>
              <a:rPr lang="en-US" sz="1400" dirty="0">
                <a:solidFill>
                  <a:schemeClr val="accent4">
                    <a:lumMod val="75000"/>
                  </a:schemeClr>
                </a:solidFill>
                <a:latin typeface="Arial" panose="020B0604020202020204" pitchFamily="34" charset="0"/>
                <a:cs typeface="Arial" panose="020B0604020202020204" pitchFamily="34" charset="0"/>
              </a:rPr>
              <a:t>Air Force Zero Suicide: Increased sensitivity with C-SSRS</a:t>
            </a:r>
            <a:r>
              <a:rPr lang="en-US" sz="1400" dirty="0">
                <a:latin typeface="Arial" panose="020B0604020202020204" pitchFamily="34" charset="0"/>
                <a:cs typeface="Arial" panose="020B0604020202020204" pitchFamily="34" charset="0"/>
              </a:rPr>
              <a:t> across family health clinics: </a:t>
            </a:r>
          </a:p>
          <a:p>
            <a:pPr lvl="0">
              <a:lnSpc>
                <a:spcPct val="120000"/>
              </a:lnSpc>
              <a:spcBef>
                <a:spcPts val="0"/>
              </a:spcBef>
            </a:pPr>
            <a:r>
              <a:rPr lang="en-US" sz="1400" dirty="0">
                <a:latin typeface="Arial" panose="020B0604020202020204" pitchFamily="34" charset="0"/>
                <a:cs typeface="Arial" panose="020B0604020202020204" pitchFamily="34" charset="0"/>
              </a:rPr>
              <a:t>at risk (intake)16% PHQ9 vs 6.5% C-SSRS, </a:t>
            </a:r>
          </a:p>
          <a:p>
            <a:pPr lvl="0">
              <a:lnSpc>
                <a:spcPct val="120000"/>
              </a:lnSpc>
              <a:spcBef>
                <a:spcPts val="0"/>
              </a:spcBef>
            </a:pPr>
            <a:r>
              <a:rPr lang="en-US" sz="1400" dirty="0">
                <a:latin typeface="Arial" panose="020B0604020202020204" pitchFamily="34" charset="0"/>
                <a:cs typeface="Arial" panose="020B0604020202020204" pitchFamily="34" charset="0"/>
              </a:rPr>
              <a:t>at risk (follow-up) 13% PHQ9 vs 1.3% C-SSRS</a:t>
            </a:r>
          </a:p>
          <a:p>
            <a:pPr lvl="0">
              <a:lnSpc>
                <a:spcPct val="120000"/>
              </a:lnSpc>
              <a:spcBef>
                <a:spcPts val="0"/>
              </a:spcBef>
            </a:pPr>
            <a:endParaRPr lang="en-US" sz="1400" dirty="0">
              <a:latin typeface="Arial" panose="020B0604020202020204" pitchFamily="34" charset="0"/>
              <a:cs typeface="Arial" panose="020B0604020202020204" pitchFamily="34" charset="0"/>
            </a:endParaRPr>
          </a:p>
          <a:p>
            <a:pPr lvl="0">
              <a:lnSpc>
                <a:spcPct val="120000"/>
              </a:lnSpc>
              <a:spcBef>
                <a:spcPts val="0"/>
              </a:spcBef>
            </a:pPr>
            <a:r>
              <a:rPr lang="en-US" sz="1400" dirty="0">
                <a:latin typeface="Arial" panose="020B0604020202020204" pitchFamily="34" charset="0"/>
                <a:cs typeface="Arial" panose="020B0604020202020204" pitchFamily="34" charset="0"/>
              </a:rPr>
              <a:t>ED-SAFE: Increased detection 40%.</a:t>
            </a:r>
          </a:p>
          <a:p>
            <a:pPr marL="0" indent="0">
              <a:lnSpc>
                <a:spcPct val="120000"/>
              </a:lnSpc>
              <a:spcBef>
                <a:spcPts val="0"/>
              </a:spcBef>
              <a:buNone/>
            </a:pPr>
            <a:r>
              <a:rPr lang="en-US" sz="1400" b="1" dirty="0">
                <a:latin typeface="Arial" panose="020B0604020202020204" pitchFamily="34" charset="0"/>
                <a:cs typeface="Arial" panose="020B0604020202020204" pitchFamily="34" charset="0"/>
              </a:rPr>
              <a:t>Consequences of false positives: decreases specificity and increases resource utilization </a:t>
            </a:r>
          </a:p>
          <a:p>
            <a:pPr marL="0" indent="0">
              <a:lnSpc>
                <a:spcPct val="120000"/>
              </a:lnSpc>
              <a:spcBef>
                <a:spcPts val="0"/>
              </a:spcBef>
              <a:buNone/>
            </a:pPr>
            <a:r>
              <a:rPr lang="en-US" sz="1400" b="1" dirty="0">
                <a:latin typeface="Arial" panose="020B0604020202020204" pitchFamily="34" charset="0"/>
                <a:cs typeface="Arial" panose="020B0604020202020204" pitchFamily="34" charset="0"/>
              </a:rPr>
              <a:t>With C-SSRS improved detection, e.g. ER recidivism from 40% to 7%</a:t>
            </a:r>
          </a:p>
          <a:p>
            <a:pPr marL="0" indent="0">
              <a:lnSpc>
                <a:spcPct val="120000"/>
              </a:lnSpc>
              <a:spcBef>
                <a:spcPts val="0"/>
              </a:spcBef>
              <a:buNone/>
            </a:pPr>
            <a:r>
              <a:rPr lang="en-US" sz="1400" b="1" dirty="0">
                <a:latin typeface="Arial" panose="020B0604020202020204" pitchFamily="34" charset="0"/>
                <a:cs typeface="Arial" panose="020B0604020202020204" pitchFamily="34" charset="0"/>
              </a:rPr>
              <a:t>Consequences of false negatives: decreased sensitivity and missed at-risk patients.</a:t>
            </a:r>
          </a:p>
        </p:txBody>
      </p:sp>
      <p:sp>
        <p:nvSpPr>
          <p:cNvPr id="2" name="TextBox 1">
            <a:extLst>
              <a:ext uri="{FF2B5EF4-FFF2-40B4-BE49-F238E27FC236}">
                <a16:creationId xmlns:a16="http://schemas.microsoft.com/office/drawing/2014/main" id="{1387493C-505E-F4B8-5825-7B2CF2463AF2}"/>
              </a:ext>
            </a:extLst>
          </p:cNvPr>
          <p:cNvSpPr txBox="1"/>
          <p:nvPr/>
        </p:nvSpPr>
        <p:spPr>
          <a:xfrm>
            <a:off x="618186" y="571435"/>
            <a:ext cx="5872766" cy="2585323"/>
          </a:xfrm>
          <a:prstGeom prst="rect">
            <a:avLst/>
          </a:prstGeom>
          <a:solidFill>
            <a:schemeClr val="accent1">
              <a:lumMod val="60000"/>
              <a:lumOff val="40000"/>
            </a:schemeClr>
          </a:solidFill>
        </p:spPr>
        <p:txBody>
          <a:bodyPr wrap="square" rtlCol="0">
            <a:spAutoFit/>
          </a:bodyPr>
          <a:lstStyle/>
          <a:p>
            <a:pPr marL="0" marR="0" algn="l">
              <a:spcBef>
                <a:spcPts val="0"/>
              </a:spcBef>
              <a:spcAft>
                <a:spcPts val="0"/>
              </a:spcAft>
            </a:pPr>
            <a:r>
              <a:rPr lang="en-US" sz="1800" b="0" i="0" dirty="0">
                <a:solidFill>
                  <a:srgbClr val="242424"/>
                </a:solidFill>
                <a:effectLst/>
                <a:latin typeface="Calibri" panose="020F0502020204030204" pitchFamily="34" charset="0"/>
              </a:rPr>
              <a:t>Moss et al. (2022). Identifying suicidal risk in adolescents and young adults with type 1 diabetes: are depression screeners sufficient?. </a:t>
            </a:r>
            <a:r>
              <a:rPr lang="en-US" sz="1800" b="0" i="1" dirty="0">
                <a:solidFill>
                  <a:srgbClr val="242424"/>
                </a:solidFill>
                <a:effectLst/>
                <a:latin typeface="Calibri" panose="020F0502020204030204" pitchFamily="34" charset="0"/>
              </a:rPr>
              <a:t>Diabetes care.</a:t>
            </a:r>
            <a:endParaRPr lang="en-US" sz="1800" b="0" i="0" dirty="0">
              <a:solidFill>
                <a:srgbClr val="242424"/>
              </a:solidFill>
              <a:effectLst/>
              <a:latin typeface="Calibri" panose="020F0502020204030204" pitchFamily="34" charset="0"/>
            </a:endParaRPr>
          </a:p>
          <a:p>
            <a:pPr marL="0" marR="0" algn="l">
              <a:spcBef>
                <a:spcPts val="0"/>
              </a:spcBef>
              <a:spcAft>
                <a:spcPts val="0"/>
              </a:spcAft>
            </a:pPr>
            <a:r>
              <a:rPr lang="en-US" sz="1800" b="0" i="1" dirty="0">
                <a:solidFill>
                  <a:srgbClr val="242424"/>
                </a:solidFill>
                <a:effectLst/>
                <a:latin typeface="Calibri" panose="020F0502020204030204" pitchFamily="34" charset="0"/>
              </a:rPr>
              <a:t> </a:t>
            </a:r>
            <a:endParaRPr lang="en-US" sz="1800" b="0" i="0" dirty="0">
              <a:solidFill>
                <a:srgbClr val="242424"/>
              </a:solidFill>
              <a:effectLst/>
              <a:latin typeface="Calibri" panose="020F0502020204030204" pitchFamily="34" charset="0"/>
            </a:endParaRPr>
          </a:p>
          <a:p>
            <a:pPr marL="0" marR="0" algn="l">
              <a:spcBef>
                <a:spcPts val="0"/>
              </a:spcBef>
              <a:spcAft>
                <a:spcPts val="0"/>
              </a:spcAft>
            </a:pPr>
            <a:r>
              <a:rPr lang="en-US" sz="2400" b="1" u="sng" dirty="0">
                <a:solidFill>
                  <a:srgbClr val="383636"/>
                </a:solidFill>
                <a:latin typeface="Helvetica" pitchFamily="2" charset="0"/>
              </a:rPr>
              <a:t>T</a:t>
            </a:r>
            <a:r>
              <a:rPr lang="en-US" sz="2400" b="1" i="0" u="sng" dirty="0">
                <a:solidFill>
                  <a:srgbClr val="383636"/>
                </a:solidFill>
                <a:effectLst/>
                <a:latin typeface="Helvetica" pitchFamily="2" charset="0"/>
              </a:rPr>
              <a:t>he PHQ-9 failed to detect nearly 50% of patients who reported suicide risk on the C-SSRS.</a:t>
            </a:r>
            <a:endParaRPr lang="en-US" sz="2400" b="1" i="0" u="sng" dirty="0">
              <a:solidFill>
                <a:srgbClr val="242424"/>
              </a:solidFill>
              <a:effectLst/>
              <a:latin typeface="Calibri" panose="020F0502020204030204" pitchFamily="34" charset="0"/>
            </a:endParaRPr>
          </a:p>
          <a:p>
            <a:endParaRPr lang="en-US" dirty="0"/>
          </a:p>
        </p:txBody>
      </p:sp>
    </p:spTree>
    <p:extLst>
      <p:ext uri="{BB962C8B-B14F-4D97-AF65-F5344CB8AC3E}">
        <p14:creationId xmlns:p14="http://schemas.microsoft.com/office/powerpoint/2010/main" val="51121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13591" y="635481"/>
            <a:ext cx="8496301" cy="536331"/>
          </a:xfrm>
        </p:spPr>
        <p:txBody>
          <a:bodyPr>
            <a:noAutofit/>
          </a:bodyPr>
          <a:lstStyle/>
          <a:p>
            <a:pPr algn="ctr"/>
            <a:r>
              <a:rPr lang="en-US" sz="2400" b="1" dirty="0">
                <a:solidFill>
                  <a:schemeClr val="accent2">
                    <a:lumMod val="60000"/>
                    <a:lumOff val="40000"/>
                  </a:schemeClr>
                </a:solidFill>
              </a:rPr>
              <a:t>From Congress to Regulatory Bodies  ̶  </a:t>
            </a:r>
            <a:r>
              <a:rPr lang="en-US" sz="2400" dirty="0">
                <a:solidFill>
                  <a:schemeClr val="accent2">
                    <a:lumMod val="60000"/>
                    <a:lumOff val="40000"/>
                  </a:schemeClr>
                </a:solidFill>
              </a:rPr>
              <a:t>Medical and Beyond</a:t>
            </a:r>
            <a:br>
              <a:rPr lang="en-US" sz="2400" dirty="0"/>
            </a:br>
            <a:r>
              <a:rPr lang="en-US" sz="3000" b="1" dirty="0">
                <a:solidFill>
                  <a:schemeClr val="accent1">
                    <a:lumMod val="50000"/>
                  </a:schemeClr>
                </a:solidFill>
              </a:rPr>
              <a:t>Joint Commission: </a:t>
            </a:r>
            <a:r>
              <a:rPr lang="en-US" sz="3000" b="1" i="1" dirty="0">
                <a:solidFill>
                  <a:schemeClr val="accent1">
                    <a:lumMod val="50000"/>
                  </a:schemeClr>
                </a:solidFill>
              </a:rPr>
              <a:t>Vital Signs</a:t>
            </a:r>
          </a:p>
        </p:txBody>
      </p:sp>
      <p:sp>
        <p:nvSpPr>
          <p:cNvPr id="6" name="Title 1"/>
          <p:cNvSpPr txBox="1">
            <a:spLocks/>
          </p:cNvSpPr>
          <p:nvPr/>
        </p:nvSpPr>
        <p:spPr>
          <a:xfrm>
            <a:off x="228600" y="1419090"/>
            <a:ext cx="8706394" cy="927589"/>
          </a:xfrm>
          <a:prstGeom prst="rect">
            <a:avLst/>
          </a:prstGeom>
          <a:effectLst/>
        </p:spPr>
        <p:txBody>
          <a:bodyPr vert="horz" lIns="68580" tIns="34290" rIns="68580" bIns="3429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ts val="3000"/>
              </a:lnSpc>
              <a:spcBef>
                <a:spcPct val="0"/>
              </a:spcBef>
              <a:spcAft>
                <a:spcPts val="0"/>
              </a:spcAft>
              <a:buClrTx/>
              <a:buSzTx/>
              <a:buFontTx/>
              <a:buNone/>
              <a:tabLst/>
              <a:defRPr/>
            </a:pPr>
            <a:r>
              <a:rPr kumimoji="0" lang="en-US" sz="2600" b="1" i="0" u="none" strike="noStrike" kern="1200" cap="none" spc="0" normalizeH="0" baseline="0" noProof="0" dirty="0">
                <a:ln w="3175" cmpd="sng">
                  <a:noFill/>
                </a:ln>
                <a:solidFill>
                  <a:prstClr val="black"/>
                </a:solidFill>
                <a:effectLst/>
                <a:uLnTx/>
                <a:uFillTx/>
                <a:latin typeface="Calibri" panose="020F0502020204030204"/>
                <a:ea typeface="+mj-ea"/>
                <a:cs typeface="+mj-cs"/>
              </a:rPr>
              <a:t>The U.S. National Regulatory Body Says this Needs to be </a:t>
            </a:r>
            <a:br>
              <a:rPr kumimoji="0" lang="en-US" sz="2600" b="1" i="0" u="none" strike="noStrike" kern="1200" cap="none" spc="0" normalizeH="0" baseline="0" noProof="0" dirty="0">
                <a:ln w="3175" cmpd="sng">
                  <a:noFill/>
                </a:ln>
                <a:solidFill>
                  <a:prstClr val="black"/>
                </a:solidFill>
                <a:effectLst/>
                <a:uLnTx/>
                <a:uFillTx/>
                <a:latin typeface="Calibri" panose="020F0502020204030204"/>
                <a:ea typeface="+mj-ea"/>
                <a:cs typeface="+mj-cs"/>
              </a:rPr>
            </a:br>
            <a:r>
              <a:rPr kumimoji="0" lang="en-US" sz="2600" b="1" i="0" u="none" strike="noStrike" kern="1200" cap="none" spc="0" normalizeH="0" baseline="0" noProof="0" dirty="0">
                <a:ln w="3175" cmpd="sng">
                  <a:noFill/>
                </a:ln>
                <a:solidFill>
                  <a:prstClr val="black"/>
                </a:solidFill>
                <a:effectLst/>
                <a:uLnTx/>
                <a:uFillTx/>
                <a:latin typeface="Calibri" panose="020F0502020204030204"/>
                <a:ea typeface="+mj-ea"/>
                <a:cs typeface="+mj-cs"/>
              </a:rPr>
              <a:t>a Vital Sign and Every Part of an Organization Needs to</a:t>
            </a:r>
            <a:br>
              <a:rPr kumimoji="0" lang="en-US" sz="2600" b="1" i="0" u="none" strike="noStrike" kern="1200" cap="none" spc="0" normalizeH="0" baseline="0" noProof="0" dirty="0">
                <a:ln w="3175" cmpd="sng">
                  <a:noFill/>
                </a:ln>
                <a:solidFill>
                  <a:prstClr val="black"/>
                </a:solidFill>
                <a:effectLst/>
                <a:uLnTx/>
                <a:uFillTx/>
                <a:latin typeface="Calibri" panose="020F0502020204030204"/>
                <a:ea typeface="+mj-ea"/>
                <a:cs typeface="+mj-cs"/>
              </a:rPr>
            </a:br>
            <a:r>
              <a:rPr kumimoji="0" lang="en-US" sz="2600" b="1" i="0" u="none" strike="noStrike" kern="1200" cap="none" spc="0" normalizeH="0" baseline="0" noProof="0" dirty="0">
                <a:ln w="3175" cmpd="sng">
                  <a:noFill/>
                </a:ln>
                <a:solidFill>
                  <a:prstClr val="black"/>
                </a:solidFill>
                <a:effectLst/>
                <a:uLnTx/>
                <a:uFillTx/>
                <a:latin typeface="Calibri" panose="020F0502020204030204"/>
                <a:ea typeface="+mj-ea"/>
                <a:cs typeface="+mj-cs"/>
              </a:rPr>
              <a:t> Ask the Same Questions                                            </a:t>
            </a:r>
            <a:r>
              <a:rPr kumimoji="0" lang="en-US" sz="2800" b="0" i="0" u="none" strike="noStrike" kern="1200" cap="none" spc="0" normalizeH="0" baseline="0" noProof="0" dirty="0">
                <a:ln w="3175" cmpd="sng">
                  <a:noFill/>
                </a:ln>
                <a:solidFill>
                  <a:prstClr val="black"/>
                </a:solidFill>
                <a:effectLst/>
                <a:uLnTx/>
                <a:uFillTx/>
                <a:latin typeface="Calibri" panose="020F0502020204030204"/>
                <a:ea typeface="+mj-ea"/>
                <a:cs typeface="+mj-cs"/>
              </a:rPr>
              <a:t>.</a:t>
            </a:r>
          </a:p>
        </p:txBody>
      </p:sp>
      <p:sp>
        <p:nvSpPr>
          <p:cNvPr id="11" name="Rectangle 10">
            <a:extLst>
              <a:ext uri="{FF2B5EF4-FFF2-40B4-BE49-F238E27FC236}">
                <a16:creationId xmlns:a16="http://schemas.microsoft.com/office/drawing/2014/main" id="{027F8CC2-3F9C-4B39-B80E-02320C2E08AA}"/>
              </a:ext>
            </a:extLst>
          </p:cNvPr>
          <p:cNvSpPr/>
          <p:nvPr/>
        </p:nvSpPr>
        <p:spPr>
          <a:xfrm>
            <a:off x="397146" y="3067880"/>
            <a:ext cx="4067382"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1E4E79">
                    <a:lumMod val="60000"/>
                    <a:lumOff val="40000"/>
                  </a:srgbClr>
                </a:solidFill>
                <a:effectLst/>
                <a:uLnTx/>
                <a:uFillTx/>
                <a:latin typeface="Calibri" panose="020F0502020204030204"/>
                <a:ea typeface="+mn-ea"/>
                <a:cs typeface="+mn-cs"/>
              </a:rPr>
              <a:t>C-SSRS presented to Congress:</a:t>
            </a:r>
            <a:endParaRPr kumimoji="0" lang="en-US" sz="1800" b="0" i="0" u="none" strike="noStrike" kern="0" cap="none" spc="0" normalizeH="0" baseline="0" noProof="0" dirty="0">
              <a:ln>
                <a:noFill/>
              </a:ln>
              <a:solidFill>
                <a:srgbClr val="1E4E79">
                  <a:lumMod val="60000"/>
                  <a:lumOff val="40000"/>
                </a:srgbClr>
              </a:solidFill>
              <a:effectLst/>
              <a:uLnTx/>
              <a:uFillTx/>
              <a:latin typeface="Calibri" panose="020F0502020204030204"/>
              <a:ea typeface="ＭＳ Ｐゴシック" charset="-128"/>
              <a:cs typeface="ＭＳ Ｐゴシック" charset="-128"/>
            </a:endParaRPr>
          </a:p>
        </p:txBody>
      </p:sp>
      <p:sp>
        <p:nvSpPr>
          <p:cNvPr id="12" name="Rectangle 3">
            <a:extLst>
              <a:ext uri="{FF2B5EF4-FFF2-40B4-BE49-F238E27FC236}">
                <a16:creationId xmlns:a16="http://schemas.microsoft.com/office/drawing/2014/main" id="{D1FD153A-AFE2-47BB-B392-F88C68B9F18F}"/>
              </a:ext>
            </a:extLst>
          </p:cNvPr>
          <p:cNvSpPr txBox="1">
            <a:spLocks noChangeArrowheads="1"/>
          </p:cNvSpPr>
          <p:nvPr/>
        </p:nvSpPr>
        <p:spPr>
          <a:xfrm>
            <a:off x="3466794" y="3366429"/>
            <a:ext cx="1254161" cy="2119129"/>
          </a:xfrm>
          <a:prstGeom prst="rect">
            <a:avLst/>
          </a:prstGeom>
          <a:ln>
            <a:noFill/>
          </a:ln>
        </p:spPr>
        <p:txBody>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S PGothic"/>
                <a:cs typeface="MS PGothic"/>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S PGothic"/>
                <a:cs typeface="MS PGothic"/>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ea typeface="MS PGothic"/>
                <a:cs typeface="MS PGothic"/>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MS PGothic"/>
                <a:cs typeface="MS PGothic"/>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ea typeface="MS PGothic"/>
                <a:cs typeface="MS PGothic"/>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marR="0" lvl="0" indent="0" algn="l" defTabSz="457200" rtl="0" eaLnBrk="1" fontAlgn="base" latinLnBrk="0" hangingPunct="1">
              <a:lnSpc>
                <a:spcPct val="90000"/>
              </a:lnSpc>
              <a:spcBef>
                <a:spcPct val="20000"/>
              </a:spcBef>
              <a:spcAft>
                <a:spcPct val="0"/>
              </a:spcAft>
              <a:buClr>
                <a:srgbClr val="0563C1"/>
              </a:buClr>
              <a:buSzPct val="70000"/>
              <a:buFont typeface="Wingdings" pitchFamily="2" charset="2"/>
              <a:buNone/>
              <a:tabLst/>
              <a:defRPr/>
            </a:pPr>
            <a:r>
              <a:rPr kumimoji="0" lang="en-US" altLang="en-US" sz="1700"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Services learning from each other</a:t>
            </a:r>
          </a:p>
          <a:p>
            <a:pPr marL="0" marR="0" lvl="0" indent="0" algn="l" defTabSz="457200" rtl="0" eaLnBrk="1" fontAlgn="base" latinLnBrk="0" hangingPunct="1">
              <a:lnSpc>
                <a:spcPct val="90000"/>
              </a:lnSpc>
              <a:spcBef>
                <a:spcPct val="20000"/>
              </a:spcBef>
              <a:spcAft>
                <a:spcPct val="0"/>
              </a:spcAft>
              <a:buClr>
                <a:srgbClr val="0563C1"/>
              </a:buClr>
              <a:buSzPct val="70000"/>
              <a:buFont typeface="Wingdings" pitchFamily="2" charset="2"/>
              <a:buNone/>
              <a:tabLst/>
              <a:defRPr/>
            </a:pPr>
            <a:endParaRPr kumimoji="0" lang="en-US"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endParaRPr>
          </a:p>
          <a:p>
            <a:pPr marL="0" marR="0" lvl="0" indent="0" algn="l" defTabSz="457200" rtl="0" eaLnBrk="1" fontAlgn="base" latinLnBrk="0" hangingPunct="1">
              <a:lnSpc>
                <a:spcPct val="90000"/>
              </a:lnSpc>
              <a:spcBef>
                <a:spcPct val="20000"/>
              </a:spcBef>
              <a:spcAft>
                <a:spcPct val="0"/>
              </a:spcAft>
              <a:buClr>
                <a:srgbClr val="0563C1"/>
              </a:buClr>
              <a:buSzPct val="70000"/>
              <a:buFont typeface="Wingdings" pitchFamily="2" charset="2"/>
              <a:buNone/>
              <a:tabLst/>
              <a:defRPr/>
            </a:pPr>
            <a:r>
              <a:rPr kumimoji="0" lang="en-US" altLang="en-US" sz="1700" b="1"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DoD</a:t>
            </a:r>
            <a:r>
              <a:rPr kumimoji="0" lang="en-US" altLang="en-US" sz="17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 “Central to National Strategy”</a:t>
            </a:r>
          </a:p>
        </p:txBody>
      </p:sp>
      <p:sp>
        <p:nvSpPr>
          <p:cNvPr id="13" name="Content Placeholder 2">
            <a:extLst>
              <a:ext uri="{FF2B5EF4-FFF2-40B4-BE49-F238E27FC236}">
                <a16:creationId xmlns:a16="http://schemas.microsoft.com/office/drawing/2014/main" id="{200B7818-C220-4D78-B5DF-40A93770ACC3}"/>
              </a:ext>
            </a:extLst>
          </p:cNvPr>
          <p:cNvSpPr txBox="1">
            <a:spLocks/>
          </p:cNvSpPr>
          <p:nvPr/>
        </p:nvSpPr>
        <p:spPr>
          <a:xfrm>
            <a:off x="5132439" y="2307283"/>
            <a:ext cx="3677453" cy="3131627"/>
          </a:xfrm>
          <a:prstGeom prst="rect">
            <a:avLst/>
          </a:prstGeom>
          <a:solidFill>
            <a:schemeClr val="accent1">
              <a:lumMod val="50000"/>
            </a:schemeClr>
          </a:solidFill>
          <a:ln w="12700">
            <a:solidFill>
              <a:schemeClr val="tx1"/>
            </a:solidFill>
          </a:ln>
        </p:spPr>
        <p:txBody>
          <a:bodyPr vert="horz" lIns="68580" tIns="34290" rIns="68580" bIns="3429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marR="0" lvl="0" indent="0" algn="ctr" defTabSz="457200" rtl="0" eaLnBrk="1" fontAlgn="auto" latinLnBrk="0" hangingPunct="1">
              <a:lnSpc>
                <a:spcPct val="100000"/>
              </a:lnSpc>
              <a:spcBef>
                <a:spcPct val="20000"/>
              </a:spcBef>
              <a:spcAft>
                <a:spcPts val="600"/>
              </a:spcAft>
              <a:buClr>
                <a:srgbClr val="5B9BD5">
                  <a:lumMod val="75000"/>
                </a:srgbClr>
              </a:buClr>
              <a:buSzPct val="145000"/>
              <a:buFont typeface="Arial"/>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Joint Commission: </a:t>
            </a:r>
            <a:r>
              <a:rPr kumimoji="0" lang="en-US" sz="2000" b="1" i="1" u="none" strike="noStrike" kern="1200" cap="none" spc="0" normalizeH="0" baseline="0" noProof="0" dirty="0">
                <a:ln>
                  <a:noFill/>
                </a:ln>
                <a:solidFill>
                  <a:prstClr val="white"/>
                </a:solidFill>
                <a:effectLst/>
                <a:uLnTx/>
                <a:uFillTx/>
                <a:latin typeface="Calibri" panose="020F0502020204030204"/>
                <a:ea typeface="+mn-ea"/>
                <a:cs typeface="+mn-cs"/>
              </a:rPr>
              <a:t>Vital Signs</a:t>
            </a:r>
          </a:p>
          <a:p>
            <a:pPr marL="0" marR="0" lvl="0" indent="0" algn="ctr" defTabSz="457200" rtl="0" eaLnBrk="1" fontAlgn="auto" latinLnBrk="0" hangingPunct="1">
              <a:lnSpc>
                <a:spcPct val="100000"/>
              </a:lnSpc>
              <a:spcBef>
                <a:spcPct val="20000"/>
              </a:spcBef>
              <a:spcAft>
                <a:spcPts val="600"/>
              </a:spcAft>
              <a:buClr>
                <a:srgbClr val="5B9BD5">
                  <a:lumMod val="75000"/>
                </a:srgbClr>
              </a:buClr>
              <a:buSzPct val="145000"/>
              <a:buFont typeface="Arial"/>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“By adopting the C-SSRS, organizations ensure that </a:t>
            </a:r>
            <a:r>
              <a:rPr kumimoji="0" lang="en-US" sz="2000" b="1" i="0" u="none" strike="noStrike" kern="1200" cap="none" spc="0" normalizeH="0" baseline="0" noProof="0" dirty="0">
                <a:ln>
                  <a:noFill/>
                </a:ln>
                <a:solidFill>
                  <a:srgbClr val="FFFF00"/>
                </a:solidFill>
                <a:effectLst/>
                <a:uLnTx/>
                <a:uFillTx/>
                <a:latin typeface="Calibri" panose="020F0502020204030204"/>
                <a:ea typeface="+mn-ea"/>
                <a:cs typeface="+mn-cs"/>
              </a:rPr>
              <a:t>one tool is being used by all caregivers</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Using </a:t>
            </a:r>
            <a:r>
              <a:rPr kumimoji="0" lang="en-US" sz="2000" b="1" i="0" u="none" strike="noStrike" kern="1200" cap="none" spc="0" normalizeH="0" baseline="0" noProof="0" dirty="0">
                <a:ln>
                  <a:noFill/>
                </a:ln>
                <a:solidFill>
                  <a:srgbClr val="FFFF00"/>
                </a:solidFill>
                <a:effectLst/>
                <a:uLnTx/>
                <a:uFillTx/>
                <a:latin typeface="Calibri" panose="020F0502020204030204"/>
                <a:ea typeface="+mn-ea"/>
                <a:cs typeface="+mn-cs"/>
              </a:rPr>
              <a:t>the same language helps all caregivers</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understand what the patient needs” … “</a:t>
            </a:r>
            <a:r>
              <a:rPr kumimoji="0" lang="en-US" sz="2000" b="1" i="0" u="none" strike="noStrike" kern="1200" cap="none" spc="0" normalizeH="0" baseline="0" noProof="0" dirty="0">
                <a:ln>
                  <a:noFill/>
                </a:ln>
                <a:solidFill>
                  <a:srgbClr val="FFFF00"/>
                </a:solidFill>
                <a:effectLst/>
                <a:uLnTx/>
                <a:uFillTx/>
                <a:latin typeface="Calibri" panose="020F0502020204030204"/>
                <a:ea typeface="+mn-ea"/>
                <a:cs typeface="+mn-cs"/>
              </a:rPr>
              <a:t>focus on folks who </a:t>
            </a:r>
            <a:br>
              <a:rPr kumimoji="0" lang="en-US" sz="2000" b="1" i="0" u="none" strike="noStrike" kern="1200" cap="none" spc="0" normalizeH="0" baseline="0" noProof="0" dirty="0">
                <a:ln>
                  <a:noFill/>
                </a:ln>
                <a:solidFill>
                  <a:srgbClr val="FFFF00"/>
                </a:solidFill>
                <a:effectLst/>
                <a:uLnTx/>
                <a:uFillTx/>
                <a:latin typeface="Calibri" panose="020F0502020204030204"/>
                <a:ea typeface="+mn-ea"/>
                <a:cs typeface="+mn-cs"/>
              </a:rPr>
            </a:br>
            <a:r>
              <a:rPr kumimoji="0" lang="en-US" sz="2000" b="1" i="0" u="none" strike="noStrike" kern="1200" cap="none" spc="0" normalizeH="0" baseline="0" noProof="0" dirty="0">
                <a:ln>
                  <a:noFill/>
                </a:ln>
                <a:solidFill>
                  <a:srgbClr val="FFFF00"/>
                </a:solidFill>
                <a:effectLst/>
                <a:uLnTx/>
                <a:uFillTx/>
                <a:latin typeface="Calibri" panose="020F0502020204030204"/>
                <a:ea typeface="+mn-ea"/>
                <a:cs typeface="+mn-cs"/>
              </a:rPr>
              <a:t>are at highest risk</a:t>
            </a:r>
            <a:r>
              <a:rPr kumimoji="0" lang="en-US" sz="2000" b="0" i="0" u="none" strike="noStrike" kern="1200" cap="none" spc="0" normalizeH="0" baseline="0" noProof="0" dirty="0">
                <a:ln>
                  <a:noFill/>
                </a:ln>
                <a:solidFill>
                  <a:srgbClr val="FFFF00"/>
                </a:solidFill>
                <a:effectLst/>
                <a:uLnTx/>
                <a:uFillTx/>
                <a:latin typeface="Calibri" panose="020F0502020204030204"/>
                <a:ea typeface="+mn-ea"/>
                <a:cs typeface="+mn-cs"/>
              </a:rPr>
              <a:t>.”</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6DF3F50F-EE74-4096-BB52-F82FBB308027}"/>
              </a:ext>
            </a:extLst>
          </p:cNvPr>
          <p:cNvSpPr/>
          <p:nvPr/>
        </p:nvSpPr>
        <p:spPr>
          <a:xfrm>
            <a:off x="354697" y="5630218"/>
            <a:ext cx="4572000" cy="307777"/>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https://www.youtube.com/watch?v=wnoAMC4voLI</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CE72DAB0-489E-4F56-B0EC-9BA715C28024}"/>
              </a:ext>
            </a:extLst>
          </p:cNvPr>
          <p:cNvSpPr>
            <a:spLocks noGrp="1"/>
          </p:cNvSpPr>
          <p:nvPr>
            <p:ph type="sldNum" sz="quarter" idx="4"/>
          </p:nvPr>
        </p:nvSpPr>
        <p:spPr>
          <a:xfrm>
            <a:off x="7053374" y="647331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0" name="Congress Hearing on the C-SSRS SD">
            <a:hlinkClick r:id="" action="ppaction://media"/>
            <a:extLst>
              <a:ext uri="{FF2B5EF4-FFF2-40B4-BE49-F238E27FC236}">
                <a16:creationId xmlns:a16="http://schemas.microsoft.com/office/drawing/2014/main" id="{D7F2BE13-EB69-4F11-A91F-C14710AA32E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52713" y="3403799"/>
            <a:ext cx="2949913" cy="2158473"/>
          </a:xfrm>
          <a:prstGeom prst="rect">
            <a:avLst/>
          </a:prstGeom>
        </p:spPr>
      </p:pic>
      <p:sp>
        <p:nvSpPr>
          <p:cNvPr id="14" name="Content Placeholder 2">
            <a:extLst>
              <a:ext uri="{FF2B5EF4-FFF2-40B4-BE49-F238E27FC236}">
                <a16:creationId xmlns:a16="http://schemas.microsoft.com/office/drawing/2014/main" id="{E54296A7-CFAB-AAF3-DCE6-2193DAFD1FBD}"/>
              </a:ext>
            </a:extLst>
          </p:cNvPr>
          <p:cNvSpPr txBox="1">
            <a:spLocks/>
          </p:cNvSpPr>
          <p:nvPr/>
        </p:nvSpPr>
        <p:spPr>
          <a:xfrm>
            <a:off x="364296" y="3032357"/>
            <a:ext cx="4562401" cy="3177270"/>
          </a:xfrm>
          <a:prstGeom prst="rect">
            <a:avLst/>
          </a:prstGeom>
          <a:solidFill>
            <a:schemeClr val="accent1">
              <a:lumMod val="50000"/>
            </a:schemeClr>
          </a:solidFill>
          <a:ln w="12700">
            <a:solidFill>
              <a:schemeClr val="tx1"/>
            </a:solidFill>
          </a:ln>
        </p:spPr>
        <p:txBody>
          <a:bodyPr vert="horz" lIns="68580" tIns="34290" rIns="68580" bIns="3429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marR="0" lvl="0" indent="0" algn="ctr" defTabSz="457200" rtl="0" eaLnBrk="1" fontAlgn="auto" latinLnBrk="0" hangingPunct="1">
              <a:lnSpc>
                <a:spcPct val="100000"/>
              </a:lnSpc>
              <a:spcBef>
                <a:spcPct val="20000"/>
              </a:spcBef>
              <a:spcAft>
                <a:spcPts val="600"/>
              </a:spcAft>
              <a:buClr>
                <a:srgbClr val="5B9BD5">
                  <a:lumMod val="75000"/>
                </a:srgbClr>
              </a:buClr>
              <a:buSzPct val="145000"/>
              <a:buFont typeface="Arial"/>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[Hospitals and health care systems] “have either developed something themselves or they’re using a piecemeal approach, with different tools in different departments: What may appear to be a person at risk in one area may not appear to be at risk in another. </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When the ED is asking their set of questions, and then the social worker asks another set</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then the psychiatrist asks another, you’re reducing the signal strength. </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You’re not homing in on the needle in the haystack.”</a:t>
            </a:r>
          </a:p>
        </p:txBody>
      </p:sp>
      <p:sp>
        <p:nvSpPr>
          <p:cNvPr id="15" name="TextBox 14">
            <a:extLst>
              <a:ext uri="{FF2B5EF4-FFF2-40B4-BE49-F238E27FC236}">
                <a16:creationId xmlns:a16="http://schemas.microsoft.com/office/drawing/2014/main" id="{CDDA3110-BA20-57CC-ACEF-020910707EB2}"/>
              </a:ext>
            </a:extLst>
          </p:cNvPr>
          <p:cNvSpPr txBox="1"/>
          <p:nvPr/>
        </p:nvSpPr>
        <p:spPr>
          <a:xfrm>
            <a:off x="777214" y="2530619"/>
            <a:ext cx="4067383" cy="338554"/>
          </a:xfrm>
          <a:prstGeom prst="rect">
            <a:avLst/>
          </a:prstGeom>
          <a:solidFill>
            <a:schemeClr val="accent2">
              <a:lumMod val="40000"/>
              <a:lumOff val="6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Basis for JC Regulatory Policy: </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"Intent to Act"</a:t>
            </a:r>
          </a:p>
        </p:txBody>
      </p:sp>
    </p:spTree>
    <p:extLst>
      <p:ext uri="{BB962C8B-B14F-4D97-AF65-F5344CB8AC3E}">
        <p14:creationId xmlns:p14="http://schemas.microsoft.com/office/powerpoint/2010/main" val="99211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206"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0"/>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10"/>
                                        </p:tgtEl>
                                      </p:cBhvr>
                                    </p:cmd>
                                  </p:childTnLst>
                                </p:cTn>
                              </p:par>
                            </p:childTnLst>
                          </p:cTn>
                        </p:par>
                      </p:childTnLst>
                    </p:cTn>
                  </p:par>
                </p:childTnLst>
              </p:cTn>
              <p:nextCondLst>
                <p:cond evt="onClick" delay="0">
                  <p:tgtEl>
                    <p:spTgt spid="10"/>
                  </p:tgtEl>
                </p:cond>
              </p:nextCondLst>
            </p:seq>
            <p:video>
              <p:cMediaNode vol="100000">
                <p:cTn id="18" fill="hold" display="0">
                  <p:stCondLst>
                    <p:cond delay="indefinite"/>
                  </p:stCondLst>
                </p:cTn>
                <p:tgtEl>
                  <p:spTgt spid="10"/>
                </p:tgtEl>
              </p:cMediaNode>
            </p:video>
          </p:childTnLst>
        </p:cTn>
      </p:par>
    </p:tnLst>
    <p:bldLst>
      <p:bldP spid="1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6DD228-F93D-4B06-8E0A-0ED284009158}"/>
              </a:ext>
            </a:extLst>
          </p:cNvPr>
          <p:cNvSpPr txBox="1"/>
          <p:nvPr/>
        </p:nvSpPr>
        <p:spPr>
          <a:xfrm>
            <a:off x="56285" y="4388850"/>
            <a:ext cx="1543050" cy="600164"/>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650" b="1" i="0" u="none" strike="noStrike" kern="1200" cap="none" spc="0" normalizeH="0" baseline="0" noProof="0" dirty="0">
                <a:ln>
                  <a:noFill/>
                </a:ln>
                <a:solidFill>
                  <a:prstClr val="black"/>
                </a:solidFill>
                <a:effectLst/>
                <a:uLnTx/>
                <a:uFillTx/>
                <a:latin typeface="Tahoma" pitchFamily="34" charset="0"/>
                <a:ea typeface="+mn-ea"/>
                <a:cs typeface="Arial" charset="0"/>
              </a:rPr>
              <a:t>PHQ9 </a:t>
            </a:r>
            <a:br>
              <a:rPr kumimoji="0" lang="en-US" sz="1650" b="1" i="0" u="none" strike="noStrike" kern="1200" cap="none" spc="0" normalizeH="0" baseline="0" noProof="0" dirty="0">
                <a:ln>
                  <a:noFill/>
                </a:ln>
                <a:solidFill>
                  <a:prstClr val="black"/>
                </a:solidFill>
                <a:effectLst/>
                <a:uLnTx/>
                <a:uFillTx/>
                <a:latin typeface="Tahoma" pitchFamily="34" charset="0"/>
                <a:ea typeface="+mn-ea"/>
                <a:cs typeface="Arial" charset="0"/>
              </a:rPr>
            </a:br>
            <a:r>
              <a:rPr kumimoji="0" lang="en-US" sz="1650" b="1" i="0" u="none" strike="noStrike" kern="1200" cap="none" spc="0" normalizeH="0" baseline="0" noProof="0" dirty="0">
                <a:ln>
                  <a:noFill/>
                </a:ln>
                <a:solidFill>
                  <a:prstClr val="black"/>
                </a:solidFill>
                <a:effectLst/>
                <a:uLnTx/>
                <a:uFillTx/>
                <a:latin typeface="Tahoma" pitchFamily="34" charset="0"/>
                <a:ea typeface="+mn-ea"/>
                <a:cs typeface="Arial" charset="0"/>
              </a:rPr>
              <a:t>Single Item</a:t>
            </a:r>
          </a:p>
        </p:txBody>
      </p:sp>
      <p:sp>
        <p:nvSpPr>
          <p:cNvPr id="5" name="TextBox 4">
            <a:extLst>
              <a:ext uri="{FF2B5EF4-FFF2-40B4-BE49-F238E27FC236}">
                <a16:creationId xmlns:a16="http://schemas.microsoft.com/office/drawing/2014/main" id="{09675AEC-2494-43D1-8E5C-0CF0BCEB4062}"/>
              </a:ext>
            </a:extLst>
          </p:cNvPr>
          <p:cNvSpPr txBox="1"/>
          <p:nvPr/>
        </p:nvSpPr>
        <p:spPr>
          <a:xfrm>
            <a:off x="-75304" y="1790129"/>
            <a:ext cx="3418579" cy="507831"/>
          </a:xfrm>
          <a:prstGeom prst="rect">
            <a:avLst/>
          </a:prstGeom>
          <a:noFill/>
        </p:spPr>
        <p:txBody>
          <a:bodyPr wrap="square" rtlCol="0">
            <a:spAutoFit/>
          </a:bodyPr>
          <a:lstStyle/>
          <a:p>
            <a:pPr marL="0" marR="0" lvl="0" indent="0" algn="r" defTabSz="685800" rtl="0" eaLnBrk="1" fontAlgn="base" latinLnBrk="0" hangingPunct="1">
              <a:lnSpc>
                <a:spcPct val="100000"/>
              </a:lnSpc>
              <a:spcBef>
                <a:spcPct val="0"/>
              </a:spcBef>
              <a:spcAft>
                <a:spcPct val="0"/>
              </a:spcAft>
              <a:buClrTx/>
              <a:buSzTx/>
              <a:buFontTx/>
              <a:buNone/>
              <a:tabLst/>
              <a:defRPr/>
            </a:pPr>
            <a:r>
              <a:rPr kumimoji="0" lang="en-US" sz="2700" b="1" i="0" u="none" strike="noStrike" kern="1200" cap="none" spc="0" normalizeH="0" baseline="0" noProof="0" dirty="0">
                <a:ln>
                  <a:noFill/>
                </a:ln>
                <a:solidFill>
                  <a:srgbClr val="5B9BD5">
                    <a:lumMod val="75000"/>
                  </a:srgbClr>
                </a:solidFill>
                <a:effectLst/>
                <a:uLnTx/>
                <a:uFillTx/>
                <a:latin typeface="Tahoma" pitchFamily="34" charset="0"/>
                <a:ea typeface="+mn-ea"/>
                <a:cs typeface="Arial" charset="0"/>
              </a:rPr>
              <a:t>Screen - Triage -</a:t>
            </a:r>
          </a:p>
        </p:txBody>
      </p:sp>
      <p:sp>
        <p:nvSpPr>
          <p:cNvPr id="6" name="TextBox 5">
            <a:extLst>
              <a:ext uri="{FF2B5EF4-FFF2-40B4-BE49-F238E27FC236}">
                <a16:creationId xmlns:a16="http://schemas.microsoft.com/office/drawing/2014/main" id="{B1E8D128-9BE2-4712-9C1F-8DE343E29988}"/>
              </a:ext>
            </a:extLst>
          </p:cNvPr>
          <p:cNvSpPr txBox="1"/>
          <p:nvPr/>
        </p:nvSpPr>
        <p:spPr>
          <a:xfrm>
            <a:off x="685800" y="3780731"/>
            <a:ext cx="2343151" cy="392415"/>
          </a:xfrm>
          <a:prstGeom prst="rect">
            <a:avLst/>
          </a:prstGeom>
          <a:noFill/>
        </p:spPr>
        <p:txBody>
          <a:bodyPr wrap="square"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950" b="1" i="0" u="none" strike="noStrike" kern="1200" cap="none" spc="0" normalizeH="0" baseline="0" noProof="0" dirty="0">
                <a:ln>
                  <a:noFill/>
                </a:ln>
                <a:solidFill>
                  <a:srgbClr val="5B9BD5">
                    <a:lumMod val="50000"/>
                  </a:srgbClr>
                </a:solidFill>
                <a:effectLst/>
                <a:uLnTx/>
                <a:uFillTx/>
                <a:latin typeface="Tahoma" pitchFamily="34" charset="0"/>
                <a:ea typeface="+mn-ea"/>
                <a:cs typeface="Arial" charset="0"/>
              </a:rPr>
              <a:t>As Opposed To...</a:t>
            </a:r>
          </a:p>
        </p:txBody>
      </p:sp>
      <p:sp>
        <p:nvSpPr>
          <p:cNvPr id="7" name="TextBox 6">
            <a:extLst>
              <a:ext uri="{FF2B5EF4-FFF2-40B4-BE49-F238E27FC236}">
                <a16:creationId xmlns:a16="http://schemas.microsoft.com/office/drawing/2014/main" id="{556644F0-B237-4985-91A8-989063781D63}"/>
              </a:ext>
            </a:extLst>
          </p:cNvPr>
          <p:cNvSpPr txBox="1"/>
          <p:nvPr/>
        </p:nvSpPr>
        <p:spPr>
          <a:xfrm>
            <a:off x="2083166" y="4416114"/>
            <a:ext cx="1999271" cy="600164"/>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650" b="0" i="0" u="none" strike="noStrike" kern="1200" cap="none" spc="0" normalizeH="0" baseline="0" noProof="0" dirty="0">
                <a:ln>
                  <a:noFill/>
                </a:ln>
                <a:solidFill>
                  <a:prstClr val="black"/>
                </a:solidFill>
                <a:effectLst/>
                <a:uLnTx/>
                <a:uFillTx/>
                <a:latin typeface="Tahoma" pitchFamily="34" charset="0"/>
                <a:ea typeface="+mn-ea"/>
                <a:cs typeface="Arial" charset="0"/>
              </a:rPr>
              <a:t>Risk Determination with C-SSRS</a:t>
            </a:r>
          </a:p>
        </p:txBody>
      </p:sp>
      <p:sp>
        <p:nvSpPr>
          <p:cNvPr id="9" name="Arrow: Right 8">
            <a:extLst>
              <a:ext uri="{FF2B5EF4-FFF2-40B4-BE49-F238E27FC236}">
                <a16:creationId xmlns:a16="http://schemas.microsoft.com/office/drawing/2014/main" id="{8CB76025-AE75-49A3-95CC-85577EF23133}"/>
              </a:ext>
            </a:extLst>
          </p:cNvPr>
          <p:cNvSpPr/>
          <p:nvPr/>
        </p:nvSpPr>
        <p:spPr>
          <a:xfrm>
            <a:off x="1533233" y="4502004"/>
            <a:ext cx="457200" cy="30008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ahoma"/>
              <a:ea typeface="+mn-ea"/>
              <a:cs typeface="+mn-cs"/>
            </a:endParaRPr>
          </a:p>
        </p:txBody>
      </p:sp>
      <p:sp>
        <p:nvSpPr>
          <p:cNvPr id="12" name="Rectangle 11">
            <a:extLst>
              <a:ext uri="{FF2B5EF4-FFF2-40B4-BE49-F238E27FC236}">
                <a16:creationId xmlns:a16="http://schemas.microsoft.com/office/drawing/2014/main" id="{ECE3F0F5-7851-4F1A-96D8-8F6ED068263E}"/>
              </a:ext>
            </a:extLst>
          </p:cNvPr>
          <p:cNvSpPr/>
          <p:nvPr/>
        </p:nvSpPr>
        <p:spPr>
          <a:xfrm>
            <a:off x="4246351" y="4212817"/>
            <a:ext cx="3155112" cy="1040991"/>
          </a:xfrm>
          <a:prstGeom prst="rect">
            <a:avLst/>
          </a:prstGeom>
          <a:solidFill>
            <a:schemeClr val="accent1">
              <a:lumMod val="40000"/>
              <a:lumOff val="60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514350" rtl="0" eaLnBrk="1" fontAlgn="base" latinLnBrk="0" hangingPunct="1">
              <a:lnSpc>
                <a:spcPct val="120000"/>
              </a:lnSpc>
              <a:spcBef>
                <a:spcPct val="0"/>
              </a:spcBef>
              <a:spcAft>
                <a:spcPct val="0"/>
              </a:spcAft>
              <a:buClrTx/>
              <a:buSzTx/>
              <a:buFontTx/>
              <a:buNone/>
              <a:tabLst/>
              <a:defRPr/>
            </a:pPr>
            <a:r>
              <a:rPr kumimoji="0" lang="en-US" sz="1050" b="1" i="0" u="none" strike="noStrike" kern="0" cap="none" spc="0" normalizeH="0" baseline="0" noProof="0" dirty="0">
                <a:ln>
                  <a:noFill/>
                </a:ln>
                <a:solidFill>
                  <a:srgbClr val="5B9BD5">
                    <a:lumMod val="50000"/>
                  </a:srgbClr>
                </a:solidFill>
                <a:effectLst/>
                <a:uLnTx/>
                <a:uFillTx/>
                <a:latin typeface="Tahoma"/>
                <a:ea typeface="+mn-ea"/>
                <a:cs typeface="Arial" panose="020B0604020202020204" pitchFamily="34" charset="0"/>
              </a:rPr>
              <a:t>Air Force Zero Suicide </a:t>
            </a:r>
            <a:r>
              <a:rPr kumimoji="0" lang="en-US" sz="1050" b="0" i="0" u="none" strike="noStrike" kern="0" cap="none" spc="0" normalizeH="0" baseline="0" noProof="0" dirty="0">
                <a:ln>
                  <a:noFill/>
                </a:ln>
                <a:solidFill>
                  <a:srgbClr val="5B9BD5">
                    <a:lumMod val="50000"/>
                  </a:srgbClr>
                </a:solidFill>
                <a:effectLst/>
                <a:uLnTx/>
                <a:uFillTx/>
                <a:latin typeface="Tahoma"/>
                <a:ea typeface="+mn-ea"/>
                <a:cs typeface="Arial" panose="020B0604020202020204" pitchFamily="34" charset="0"/>
              </a:rPr>
              <a:t>at mental health clinics </a:t>
            </a:r>
            <a:br>
              <a:rPr kumimoji="0" lang="en-US" sz="1050" b="0" i="0" u="none" strike="noStrike" kern="0" cap="none" spc="0" normalizeH="0" baseline="0" noProof="0" dirty="0">
                <a:ln>
                  <a:noFill/>
                </a:ln>
                <a:solidFill>
                  <a:prstClr val="black"/>
                </a:solidFill>
                <a:effectLst/>
                <a:uLnTx/>
                <a:uFillTx/>
                <a:latin typeface="Tahoma"/>
                <a:ea typeface="+mn-ea"/>
                <a:cs typeface="Arial" panose="020B0604020202020204" pitchFamily="34" charset="0"/>
              </a:rPr>
            </a:br>
            <a:r>
              <a:rPr kumimoji="0" lang="en-US" sz="1050" b="0" i="0" u="none" strike="noStrike" kern="0" cap="none" spc="0" normalizeH="0" baseline="0" noProof="0" dirty="0">
                <a:ln>
                  <a:noFill/>
                </a:ln>
                <a:solidFill>
                  <a:prstClr val="black"/>
                </a:solidFill>
                <a:effectLst/>
                <a:uLnTx/>
                <a:uFillTx/>
                <a:latin typeface="Tahoma"/>
                <a:ea typeface="+mn-ea"/>
                <a:cs typeface="Arial" panose="020B0604020202020204" pitchFamily="34" charset="0"/>
              </a:rPr>
              <a:t>at risk (intake) </a:t>
            </a:r>
            <a:r>
              <a:rPr kumimoji="0" lang="en-US" sz="1050" b="1" i="0" u="none" strike="noStrike" kern="0" cap="none" spc="0" normalizeH="0" baseline="0" noProof="0" dirty="0">
                <a:ln>
                  <a:noFill/>
                </a:ln>
                <a:solidFill>
                  <a:prstClr val="black"/>
                </a:solidFill>
                <a:effectLst/>
                <a:uLnTx/>
                <a:uFillTx/>
                <a:latin typeface="Tahoma"/>
                <a:ea typeface="+mn-ea"/>
                <a:cs typeface="Arial" panose="020B0604020202020204" pitchFamily="34" charset="0"/>
              </a:rPr>
              <a:t>16% PHQ9 vs 6.5% C-SSRS </a:t>
            </a:r>
            <a:br>
              <a:rPr kumimoji="0" lang="en-US" sz="1050" b="0" i="0" u="none" strike="noStrike" kern="0" cap="none" spc="0" normalizeH="0" baseline="0" noProof="0" dirty="0">
                <a:ln>
                  <a:noFill/>
                </a:ln>
                <a:solidFill>
                  <a:prstClr val="black"/>
                </a:solidFill>
                <a:effectLst/>
                <a:uLnTx/>
                <a:uFillTx/>
                <a:latin typeface="Tahoma"/>
                <a:ea typeface="+mn-ea"/>
                <a:cs typeface="Arial" panose="020B0604020202020204" pitchFamily="34" charset="0"/>
              </a:rPr>
            </a:br>
            <a:r>
              <a:rPr kumimoji="0" lang="en-US" sz="1050" b="0" i="0" u="none" strike="noStrike" kern="0" cap="none" spc="0" normalizeH="0" baseline="0" noProof="0" dirty="0">
                <a:ln>
                  <a:noFill/>
                </a:ln>
                <a:solidFill>
                  <a:prstClr val="black"/>
                </a:solidFill>
                <a:effectLst/>
                <a:uLnTx/>
                <a:uFillTx/>
                <a:latin typeface="Tahoma"/>
                <a:ea typeface="+mn-ea"/>
                <a:cs typeface="Arial" panose="020B0604020202020204" pitchFamily="34" charset="0"/>
              </a:rPr>
              <a:t>at risk (follow-up) </a:t>
            </a:r>
            <a:r>
              <a:rPr kumimoji="0" lang="en-US" sz="1050" b="1" i="0" u="none" strike="noStrike" kern="0" cap="none" spc="0" normalizeH="0" baseline="0" noProof="0" dirty="0">
                <a:ln>
                  <a:noFill/>
                </a:ln>
                <a:solidFill>
                  <a:prstClr val="black"/>
                </a:solidFill>
                <a:effectLst/>
                <a:uLnTx/>
                <a:uFillTx/>
                <a:latin typeface="Tahoma"/>
                <a:ea typeface="+mn-ea"/>
                <a:cs typeface="Arial" panose="020B0604020202020204" pitchFamily="34" charset="0"/>
              </a:rPr>
              <a:t>13% PHQ9 vs 1.3% C-SSRS</a:t>
            </a:r>
          </a:p>
          <a:p>
            <a:pPr marL="0" marR="0" lvl="0" indent="0" algn="l" defTabSz="514350" rtl="0" eaLnBrk="1" fontAlgn="base" latinLnBrk="0" hangingPunct="1">
              <a:lnSpc>
                <a:spcPct val="120000"/>
              </a:lnSpc>
              <a:spcBef>
                <a:spcPct val="0"/>
              </a:spcBef>
              <a:spcAft>
                <a:spcPct val="0"/>
              </a:spcAft>
              <a:buClrTx/>
              <a:buSzTx/>
              <a:buFontTx/>
              <a:buNone/>
              <a:tabLst/>
              <a:defRPr/>
            </a:pPr>
            <a:endParaRPr lang="en-US" sz="1050" b="1" kern="0" dirty="0">
              <a:solidFill>
                <a:prstClr val="black"/>
              </a:solidFill>
              <a:latin typeface="Tahoma"/>
              <a:cs typeface="Arial" panose="020B0604020202020204" pitchFamily="34" charset="0"/>
            </a:endParaRPr>
          </a:p>
          <a:p>
            <a:pPr marL="0" marR="0" lvl="0" indent="0" algn="l" defTabSz="514350" rtl="0" eaLnBrk="1" fontAlgn="base" latinLnBrk="0" hangingPunct="1">
              <a:lnSpc>
                <a:spcPct val="120000"/>
              </a:lnSpc>
              <a:spcBef>
                <a:spcPct val="0"/>
              </a:spcBef>
              <a:spcAft>
                <a:spcPct val="0"/>
              </a:spcAft>
              <a:buClrTx/>
              <a:buSzTx/>
              <a:buFontTx/>
              <a:buNone/>
              <a:tabLst/>
              <a:defRPr/>
            </a:pPr>
            <a:r>
              <a:rPr kumimoji="0" lang="en-US" sz="1050" b="1" i="0" u="none" strike="noStrike" kern="0" cap="none" spc="0" normalizeH="0" baseline="0" noProof="0" dirty="0">
                <a:ln>
                  <a:noFill/>
                </a:ln>
                <a:solidFill>
                  <a:prstClr val="black"/>
                </a:solidFill>
                <a:effectLst/>
                <a:uLnTx/>
                <a:uFillTx/>
                <a:latin typeface="Tahoma"/>
                <a:ea typeface="+mn-ea"/>
                <a:cs typeface="Arial" panose="020B0604020202020204" pitchFamily="34" charset="0"/>
              </a:rPr>
              <a:t>And LOWERED SUICIDE.</a:t>
            </a:r>
          </a:p>
        </p:txBody>
      </p:sp>
      <p:pic>
        <p:nvPicPr>
          <p:cNvPr id="14" name="Content Placeholder 9" descr="A screenshot of a cell phone&#10;&#10;Description generated with very high confidence">
            <a:extLst>
              <a:ext uri="{FF2B5EF4-FFF2-40B4-BE49-F238E27FC236}">
                <a16:creationId xmlns:a16="http://schemas.microsoft.com/office/drawing/2014/main" id="{FB15EC06-7617-4E95-A810-9D26B9060E3C}"/>
              </a:ext>
            </a:extLst>
          </p:cNvPr>
          <p:cNvPicPr>
            <a:picLocks noGrp="1"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5932168" y="1254570"/>
            <a:ext cx="3028950" cy="2730715"/>
          </a:xfrm>
          <a:prstGeom prst="rect">
            <a:avLst/>
          </a:prstGeom>
          <a:noFill/>
          <a:ln w="9525">
            <a:solidFill>
              <a:schemeClr val="accent1"/>
            </a:solidFill>
            <a:miter lim="800000"/>
            <a:headEnd/>
            <a:tailEnd/>
          </a:ln>
          <a:effectLst/>
        </p:spPr>
      </p:pic>
      <p:grpSp>
        <p:nvGrpSpPr>
          <p:cNvPr id="16" name="Group 15">
            <a:extLst>
              <a:ext uri="{FF2B5EF4-FFF2-40B4-BE49-F238E27FC236}">
                <a16:creationId xmlns:a16="http://schemas.microsoft.com/office/drawing/2014/main" id="{25EB6635-43EF-4D99-BBF6-5C4EC8F0B7CA}"/>
              </a:ext>
            </a:extLst>
          </p:cNvPr>
          <p:cNvGrpSpPr/>
          <p:nvPr/>
        </p:nvGrpSpPr>
        <p:grpSpPr>
          <a:xfrm>
            <a:off x="2057400" y="2645354"/>
            <a:ext cx="2228850" cy="630814"/>
            <a:chOff x="2895600" y="1350010"/>
            <a:chExt cx="2971800" cy="841085"/>
          </a:xfrm>
        </p:grpSpPr>
        <p:sp>
          <p:nvSpPr>
            <p:cNvPr id="8" name="Rectangle: Rounded Corners 7">
              <a:extLst>
                <a:ext uri="{FF2B5EF4-FFF2-40B4-BE49-F238E27FC236}">
                  <a16:creationId xmlns:a16="http://schemas.microsoft.com/office/drawing/2014/main" id="{CEC44EA4-10FF-47D3-813D-3147CA11573D}"/>
                </a:ext>
              </a:extLst>
            </p:cNvPr>
            <p:cNvSpPr/>
            <p:nvPr/>
          </p:nvSpPr>
          <p:spPr>
            <a:xfrm>
              <a:off x="3124200" y="1524000"/>
              <a:ext cx="2514600" cy="6557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ahoma"/>
                <a:ea typeface="+mn-ea"/>
                <a:cs typeface="+mn-cs"/>
              </a:endParaRPr>
            </a:p>
          </p:txBody>
        </p:sp>
        <p:sp>
          <p:nvSpPr>
            <p:cNvPr id="15" name="TextBox 14">
              <a:extLst>
                <a:ext uri="{FF2B5EF4-FFF2-40B4-BE49-F238E27FC236}">
                  <a16:creationId xmlns:a16="http://schemas.microsoft.com/office/drawing/2014/main" id="{3B31B06F-F282-4E22-96C8-7A8E302658EB}"/>
                </a:ext>
              </a:extLst>
            </p:cNvPr>
            <p:cNvSpPr txBox="1"/>
            <p:nvPr/>
          </p:nvSpPr>
          <p:spPr>
            <a:xfrm>
              <a:off x="2895600" y="1350010"/>
              <a:ext cx="2971800" cy="841085"/>
            </a:xfrm>
            <a:prstGeom prst="rect">
              <a:avLst/>
            </a:prstGeom>
            <a:noFill/>
          </p:spPr>
          <p:txBody>
            <a:bodyPr wrap="square" rtlCol="0">
              <a:spAutoFit/>
            </a:bodyPr>
            <a:lstStyle/>
            <a:p>
              <a:pPr marL="0" marR="0" lvl="0" indent="0" algn="ctr" defTabSz="685800" rtl="0" eaLnBrk="1" fontAlgn="base" latinLnBrk="0" hangingPunct="1">
                <a:lnSpc>
                  <a:spcPct val="150000"/>
                </a:lnSpc>
                <a:spcBef>
                  <a:spcPct val="0"/>
                </a:spcBef>
                <a:spcAft>
                  <a:spcPct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Tahoma" pitchFamily="34" charset="0"/>
                  <a:ea typeface="+mn-ea"/>
                  <a:cs typeface="Arial" charset="0"/>
                </a:rPr>
                <a:t>3 in One</a:t>
              </a:r>
            </a:p>
          </p:txBody>
        </p:sp>
      </p:grpSp>
      <p:sp>
        <p:nvSpPr>
          <p:cNvPr id="22" name="TextBox 21">
            <a:extLst>
              <a:ext uri="{FF2B5EF4-FFF2-40B4-BE49-F238E27FC236}">
                <a16:creationId xmlns:a16="http://schemas.microsoft.com/office/drawing/2014/main" id="{4A646770-120E-AFB8-A6FA-C73E324B5BCD}"/>
              </a:ext>
            </a:extLst>
          </p:cNvPr>
          <p:cNvSpPr txBox="1"/>
          <p:nvPr/>
        </p:nvSpPr>
        <p:spPr>
          <a:xfrm>
            <a:off x="3302691" y="1688706"/>
            <a:ext cx="2469410" cy="830997"/>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5B9BD5">
                    <a:lumMod val="75000"/>
                  </a:srgbClr>
                </a:solidFill>
                <a:effectLst/>
                <a:uLnTx/>
                <a:uFillTx/>
                <a:latin typeface="Tahoma" pitchFamily="34" charset="0"/>
                <a:ea typeface="+mn-ea"/>
                <a:cs typeface="Arial" charset="0"/>
              </a:rPr>
              <a:t>Identification</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5B9BD5">
                    <a:lumMod val="75000"/>
                  </a:srgbClr>
                </a:solidFill>
                <a:effectLst/>
                <a:uLnTx/>
                <a:uFillTx/>
                <a:latin typeface="Tahoma" pitchFamily="34" charset="0"/>
                <a:ea typeface="+mn-ea"/>
                <a:cs typeface="Arial" charset="0"/>
              </a:rPr>
              <a:t>Of High Risk</a:t>
            </a:r>
          </a:p>
        </p:txBody>
      </p:sp>
      <p:sp>
        <p:nvSpPr>
          <p:cNvPr id="24" name="TextBox 23">
            <a:extLst>
              <a:ext uri="{FF2B5EF4-FFF2-40B4-BE49-F238E27FC236}">
                <a16:creationId xmlns:a16="http://schemas.microsoft.com/office/drawing/2014/main" id="{428A9141-0575-2931-6C21-9C028CCF3560}"/>
              </a:ext>
            </a:extLst>
          </p:cNvPr>
          <p:cNvSpPr txBox="1">
            <a:spLocks noChangeArrowheads="1"/>
          </p:cNvSpPr>
          <p:nvPr/>
        </p:nvSpPr>
        <p:spPr bwMode="auto">
          <a:xfrm>
            <a:off x="4246351" y="5255075"/>
            <a:ext cx="4460269" cy="523220"/>
          </a:xfrm>
          <a:prstGeom prst="rect">
            <a:avLst/>
          </a:prstGeom>
          <a:solidFill>
            <a:srgbClr val="92D050"/>
          </a:solidFill>
          <a:ln w="9525">
            <a:noFill/>
            <a:miter lim="800000"/>
            <a:headEnd/>
            <a:tailEnd/>
          </a:ln>
        </p:spPr>
        <p:txBody>
          <a:bodyPr wrap="square">
            <a:spAutoFit/>
          </a:bodyPr>
          <a:lstStyle/>
          <a:p>
            <a:pPr algn="ctr" eaLnBrk="0" hangingPunct="0"/>
            <a:r>
              <a:rPr lang="en-US" sz="1400" b="1" dirty="0"/>
              <a:t>Cleveland Clinic: </a:t>
            </a:r>
            <a:r>
              <a:rPr lang="en-US" sz="1400" u="sng" dirty="0"/>
              <a:t>Outpatient Psychiatry </a:t>
            </a:r>
          </a:p>
          <a:p>
            <a:pPr algn="ctr" eaLnBrk="0" hangingPunct="0"/>
            <a:r>
              <a:rPr lang="en-US" sz="1400" dirty="0"/>
              <a:t>6% positive on C-SSRS vs. 24% endorsed PHQ item 9</a:t>
            </a:r>
            <a:endParaRPr lang="en-US" sz="1200" dirty="0"/>
          </a:p>
        </p:txBody>
      </p:sp>
      <p:pic>
        <p:nvPicPr>
          <p:cNvPr id="25" name="Picture 24">
            <a:extLst>
              <a:ext uri="{FF2B5EF4-FFF2-40B4-BE49-F238E27FC236}">
                <a16:creationId xmlns:a16="http://schemas.microsoft.com/office/drawing/2014/main" id="{ACC6F735-D7D4-675F-A3C3-011374889855}"/>
              </a:ext>
            </a:extLst>
          </p:cNvPr>
          <p:cNvPicPr>
            <a:picLocks noChangeAspect="1"/>
          </p:cNvPicPr>
          <p:nvPr/>
        </p:nvPicPr>
        <p:blipFill>
          <a:blip r:embed="rId3" cstate="print"/>
          <a:stretch>
            <a:fillRect/>
          </a:stretch>
        </p:blipFill>
        <p:spPr>
          <a:xfrm>
            <a:off x="0" y="17063"/>
            <a:ext cx="9144000" cy="978604"/>
          </a:xfrm>
          <a:prstGeom prst="rect">
            <a:avLst/>
          </a:prstGeom>
        </p:spPr>
      </p:pic>
      <p:sp>
        <p:nvSpPr>
          <p:cNvPr id="3" name="TextBox 2">
            <a:extLst>
              <a:ext uri="{FF2B5EF4-FFF2-40B4-BE49-F238E27FC236}">
                <a16:creationId xmlns:a16="http://schemas.microsoft.com/office/drawing/2014/main" id="{CD19D58A-9456-9AA9-4AEB-9DC44195DEB6}"/>
              </a:ext>
            </a:extLst>
          </p:cNvPr>
          <p:cNvSpPr txBox="1"/>
          <p:nvPr/>
        </p:nvSpPr>
        <p:spPr>
          <a:xfrm>
            <a:off x="146418" y="1067643"/>
            <a:ext cx="5872766" cy="2585323"/>
          </a:xfrm>
          <a:prstGeom prst="rect">
            <a:avLst/>
          </a:prstGeom>
          <a:solidFill>
            <a:schemeClr val="accent1">
              <a:lumMod val="60000"/>
              <a:lumOff val="40000"/>
            </a:schemeClr>
          </a:solidFill>
        </p:spPr>
        <p:txBody>
          <a:bodyPr wrap="square" rtlCol="0">
            <a:spAutoFit/>
          </a:bodyPr>
          <a:lstStyle/>
          <a:p>
            <a:pPr marL="0" marR="0" algn="l">
              <a:spcBef>
                <a:spcPts val="0"/>
              </a:spcBef>
              <a:spcAft>
                <a:spcPts val="0"/>
              </a:spcAft>
            </a:pPr>
            <a:r>
              <a:rPr lang="en-US" sz="1800" b="0" i="0" dirty="0">
                <a:solidFill>
                  <a:srgbClr val="242424"/>
                </a:solidFill>
                <a:effectLst/>
                <a:latin typeface="Calibri" panose="020F0502020204030204" pitchFamily="34" charset="0"/>
              </a:rPr>
              <a:t>Moss et al. (2022). Identifying suicidal risk in adolescents and young adults with type 1 diabetes: are depression screeners sufficient?. </a:t>
            </a:r>
            <a:r>
              <a:rPr lang="en-US" sz="1800" b="0" i="1" dirty="0">
                <a:solidFill>
                  <a:srgbClr val="242424"/>
                </a:solidFill>
                <a:effectLst/>
                <a:latin typeface="Calibri" panose="020F0502020204030204" pitchFamily="34" charset="0"/>
              </a:rPr>
              <a:t>Diabetes care.</a:t>
            </a:r>
            <a:endParaRPr lang="en-US" sz="1800" b="0" i="0" dirty="0">
              <a:solidFill>
                <a:srgbClr val="242424"/>
              </a:solidFill>
              <a:effectLst/>
              <a:latin typeface="Calibri" panose="020F0502020204030204" pitchFamily="34" charset="0"/>
            </a:endParaRPr>
          </a:p>
          <a:p>
            <a:pPr marL="0" marR="0" algn="l">
              <a:spcBef>
                <a:spcPts val="0"/>
              </a:spcBef>
              <a:spcAft>
                <a:spcPts val="0"/>
              </a:spcAft>
            </a:pPr>
            <a:r>
              <a:rPr lang="en-US" sz="1800" b="0" i="1" dirty="0">
                <a:solidFill>
                  <a:srgbClr val="242424"/>
                </a:solidFill>
                <a:effectLst/>
                <a:latin typeface="Calibri" panose="020F0502020204030204" pitchFamily="34" charset="0"/>
              </a:rPr>
              <a:t> </a:t>
            </a:r>
            <a:endParaRPr lang="en-US" sz="1800" b="0" i="0" dirty="0">
              <a:solidFill>
                <a:srgbClr val="242424"/>
              </a:solidFill>
              <a:effectLst/>
              <a:latin typeface="Calibri" panose="020F0502020204030204" pitchFamily="34" charset="0"/>
            </a:endParaRPr>
          </a:p>
          <a:p>
            <a:pPr marL="0" marR="0" algn="l">
              <a:spcBef>
                <a:spcPts val="0"/>
              </a:spcBef>
              <a:spcAft>
                <a:spcPts val="0"/>
              </a:spcAft>
            </a:pPr>
            <a:r>
              <a:rPr lang="en-US" sz="2400" b="1" u="sng" dirty="0">
                <a:solidFill>
                  <a:srgbClr val="383636"/>
                </a:solidFill>
                <a:latin typeface="Helvetica" pitchFamily="2" charset="0"/>
              </a:rPr>
              <a:t>T</a:t>
            </a:r>
            <a:r>
              <a:rPr lang="en-US" sz="2400" b="1" i="0" u="sng" dirty="0">
                <a:solidFill>
                  <a:srgbClr val="383636"/>
                </a:solidFill>
                <a:effectLst/>
                <a:latin typeface="Helvetica" pitchFamily="2" charset="0"/>
              </a:rPr>
              <a:t>he PHQ-9 failed to detect nearly 50% of patients who reported suicide risk on the C-SSRS.</a:t>
            </a:r>
            <a:endParaRPr lang="en-US" sz="2400" b="1" i="0" u="sng" dirty="0">
              <a:solidFill>
                <a:srgbClr val="242424"/>
              </a:solidFill>
              <a:effectLst/>
              <a:latin typeface="Calibri" panose="020F0502020204030204" pitchFamily="34" charset="0"/>
            </a:endParaRPr>
          </a:p>
          <a:p>
            <a:endParaRPr lang="en-US" dirty="0"/>
          </a:p>
        </p:txBody>
      </p:sp>
    </p:spTree>
    <p:extLst>
      <p:ext uri="{BB962C8B-B14F-4D97-AF65-F5344CB8AC3E}">
        <p14:creationId xmlns:p14="http://schemas.microsoft.com/office/powerpoint/2010/main" val="80895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C93FF9-D952-705D-CC48-01AD2201ED2A}"/>
              </a:ext>
            </a:extLst>
          </p:cNvPr>
          <p:cNvSpPr>
            <a:spLocks noGrp="1"/>
          </p:cNvSpPr>
          <p:nvPr>
            <p:ph type="sldNum" sz="quarter" idx="4"/>
          </p:nvPr>
        </p:nvSpPr>
        <p:spPr/>
        <p:txBody>
          <a:bodyPr/>
          <a:lstStyle/>
          <a:p>
            <a:fld id="{ACD12D91-5F71-FE4F-A594-B9667DC21877}" type="slidenum">
              <a:rPr lang="en-US" smtClean="0"/>
              <a:pPr/>
              <a:t>6</a:t>
            </a:fld>
            <a:endParaRPr lang="en-US" dirty="0"/>
          </a:p>
        </p:txBody>
      </p:sp>
      <p:grpSp>
        <p:nvGrpSpPr>
          <p:cNvPr id="13" name="Group 12">
            <a:extLst>
              <a:ext uri="{FF2B5EF4-FFF2-40B4-BE49-F238E27FC236}">
                <a16:creationId xmlns:a16="http://schemas.microsoft.com/office/drawing/2014/main" id="{7E1A04BD-196E-43D2-A846-56D0E454A9AF}"/>
              </a:ext>
            </a:extLst>
          </p:cNvPr>
          <p:cNvGrpSpPr/>
          <p:nvPr/>
        </p:nvGrpSpPr>
        <p:grpSpPr>
          <a:xfrm>
            <a:off x="6805307" y="93834"/>
            <a:ext cx="1074280" cy="1671993"/>
            <a:chOff x="4930341" y="4523188"/>
            <a:chExt cx="1115030" cy="1471773"/>
          </a:xfrm>
        </p:grpSpPr>
        <p:pic>
          <p:nvPicPr>
            <p:cNvPr id="14" name="Picture 13">
              <a:extLst>
                <a:ext uri="{FF2B5EF4-FFF2-40B4-BE49-F238E27FC236}">
                  <a16:creationId xmlns:a16="http://schemas.microsoft.com/office/drawing/2014/main" id="{15C5F738-9445-4898-8F0F-7005E82407D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1261360">
              <a:off x="4930341" y="4523188"/>
              <a:ext cx="1115030" cy="1471773"/>
            </a:xfrm>
            <a:prstGeom prst="rect">
              <a:avLst/>
            </a:prstGeom>
          </p:spPr>
        </p:pic>
        <p:pic>
          <p:nvPicPr>
            <p:cNvPr id="16" name="Picture 15">
              <a:extLst>
                <a:ext uri="{FF2B5EF4-FFF2-40B4-BE49-F238E27FC236}">
                  <a16:creationId xmlns:a16="http://schemas.microsoft.com/office/drawing/2014/main" id="{17B987A0-6594-4CBB-9B91-3060EFD3685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9213401">
              <a:off x="5660833" y="5554228"/>
              <a:ext cx="261697" cy="338667"/>
            </a:xfrm>
            <a:prstGeom prst="rect">
              <a:avLst/>
            </a:prstGeom>
          </p:spPr>
        </p:pic>
      </p:grpSp>
      <p:pic>
        <p:nvPicPr>
          <p:cNvPr id="10" name="Picture 9">
            <a:extLst>
              <a:ext uri="{FF2B5EF4-FFF2-40B4-BE49-F238E27FC236}">
                <a16:creationId xmlns:a16="http://schemas.microsoft.com/office/drawing/2014/main" id="{25DD7725-9AD9-4071-BAE3-A4B20768400D}"/>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785898" y="539492"/>
            <a:ext cx="4585223" cy="5933818"/>
          </a:xfrm>
          <a:prstGeom prst="rect">
            <a:avLst/>
          </a:prstGeom>
        </p:spPr>
      </p:pic>
      <p:pic>
        <p:nvPicPr>
          <p:cNvPr id="9" name="Picture 8">
            <a:extLst>
              <a:ext uri="{FF2B5EF4-FFF2-40B4-BE49-F238E27FC236}">
                <a16:creationId xmlns:a16="http://schemas.microsoft.com/office/drawing/2014/main" id="{6E09226D-3C05-4914-A766-C298FB875C6A}"/>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875212" y="722058"/>
            <a:ext cx="4585223" cy="5933818"/>
          </a:xfrm>
          <a:prstGeom prst="rect">
            <a:avLst/>
          </a:prstGeom>
        </p:spPr>
      </p:pic>
      <p:pic>
        <p:nvPicPr>
          <p:cNvPr id="20" name="Picture 19">
            <a:extLst>
              <a:ext uri="{FF2B5EF4-FFF2-40B4-BE49-F238E27FC236}">
                <a16:creationId xmlns:a16="http://schemas.microsoft.com/office/drawing/2014/main" id="{6DE189E2-9C76-4083-9932-3C0581727776}"/>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043093" y="443359"/>
            <a:ext cx="4815149" cy="6231369"/>
          </a:xfrm>
          <a:prstGeom prst="rect">
            <a:avLst/>
          </a:prstGeom>
        </p:spPr>
      </p:pic>
      <p:grpSp>
        <p:nvGrpSpPr>
          <p:cNvPr id="5" name="Group 4">
            <a:extLst>
              <a:ext uri="{FF2B5EF4-FFF2-40B4-BE49-F238E27FC236}">
                <a16:creationId xmlns:a16="http://schemas.microsoft.com/office/drawing/2014/main" id="{5004ED0D-B4D9-5EDC-2192-323026E85AC1}"/>
              </a:ext>
            </a:extLst>
          </p:cNvPr>
          <p:cNvGrpSpPr/>
          <p:nvPr/>
        </p:nvGrpSpPr>
        <p:grpSpPr>
          <a:xfrm>
            <a:off x="6434677" y="1983036"/>
            <a:ext cx="2323734" cy="4791462"/>
            <a:chOff x="6302473" y="1691845"/>
            <a:chExt cx="2348458" cy="5082653"/>
          </a:xfrm>
        </p:grpSpPr>
        <p:pic>
          <p:nvPicPr>
            <p:cNvPr id="6" name="Picture 5" descr="Graphical user interface, text, application&#10;&#10;Description automatically generated">
              <a:extLst>
                <a:ext uri="{FF2B5EF4-FFF2-40B4-BE49-F238E27FC236}">
                  <a16:creationId xmlns:a16="http://schemas.microsoft.com/office/drawing/2014/main" id="{63C0DFB7-7E29-928A-39A5-D0B2BC10CB5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02473" y="1691845"/>
              <a:ext cx="2348458" cy="5082653"/>
            </a:xfrm>
            <a:prstGeom prst="rect">
              <a:avLst/>
            </a:prstGeom>
          </p:spPr>
        </p:pic>
        <p:sp>
          <p:nvSpPr>
            <p:cNvPr id="7" name="Text Box 2">
              <a:extLst>
                <a:ext uri="{FF2B5EF4-FFF2-40B4-BE49-F238E27FC236}">
                  <a16:creationId xmlns:a16="http://schemas.microsoft.com/office/drawing/2014/main" id="{7CBF9665-5461-92BA-1CE8-60B4965B69FA}"/>
                </a:ext>
              </a:extLst>
            </p:cNvPr>
            <p:cNvSpPr txBox="1">
              <a:spLocks noChangeArrowheads="1"/>
            </p:cNvSpPr>
            <p:nvPr/>
          </p:nvSpPr>
          <p:spPr bwMode="auto">
            <a:xfrm>
              <a:off x="6426899" y="5045724"/>
              <a:ext cx="2079290" cy="671304"/>
            </a:xfrm>
            <a:prstGeom prst="rect">
              <a:avLst/>
            </a:prstGeom>
            <a:solidFill>
              <a:srgbClr val="FFFFCC"/>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panose="020F0502020204030204" pitchFamily="34" charset="0"/>
                </a:rPr>
                <a:t>Mass4YOU Employee Assistance Program</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dirty="0">
                  <a:solidFill>
                    <a:srgbClr val="000000"/>
                  </a:solidFill>
                  <a:latin typeface="Calibri" panose="020F0502020204030204" pitchFamily="34" charset="0"/>
                </a:rPr>
                <a:t>1 (844) 263-1982</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17B6C879-3940-C853-EEE5-4D26BCC6C39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24437" y="1869075"/>
              <a:ext cx="664087" cy="671305"/>
            </a:xfrm>
            <a:prstGeom prst="rect">
              <a:avLst/>
            </a:prstGeom>
          </p:spPr>
        </p:pic>
      </p:grpSp>
    </p:spTree>
    <p:extLst>
      <p:ext uri="{BB962C8B-B14F-4D97-AF65-F5344CB8AC3E}">
        <p14:creationId xmlns:p14="http://schemas.microsoft.com/office/powerpoint/2010/main" val="276104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2000"/>
                                        <p:tgtEl>
                                          <p:spTgt spid="20"/>
                                        </p:tgtEl>
                                      </p:cBhvr>
                                    </p:animEffect>
                                    <p:anim calcmode="lin" valueType="num">
                                      <p:cBhvr>
                                        <p:cTn id="15" dur="2000" fill="hold"/>
                                        <p:tgtEl>
                                          <p:spTgt spid="20"/>
                                        </p:tgtEl>
                                        <p:attrNameLst>
                                          <p:attrName>ppt_w</p:attrName>
                                        </p:attrNameLst>
                                      </p:cBhvr>
                                      <p:tavLst>
                                        <p:tav tm="0" fmla="#ppt_w*sin(2.5*pi*$)">
                                          <p:val>
                                            <p:fltVal val="0"/>
                                          </p:val>
                                        </p:tav>
                                        <p:tav tm="100000">
                                          <p:val>
                                            <p:fltVal val="1"/>
                                          </p:val>
                                        </p:tav>
                                      </p:tavLst>
                                    </p:anim>
                                    <p:anim calcmode="lin" valueType="num">
                                      <p:cBhvr>
                                        <p:cTn id="16"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7D2506B-ACDA-4A29-B3CF-99131140975A}"/>
              </a:ext>
            </a:extLst>
          </p:cNvPr>
          <p:cNvGrpSpPr/>
          <p:nvPr/>
        </p:nvGrpSpPr>
        <p:grpSpPr>
          <a:xfrm>
            <a:off x="228600" y="2003070"/>
            <a:ext cx="4114800" cy="1085850"/>
            <a:chOff x="304800" y="1143000"/>
            <a:chExt cx="5486400" cy="1447800"/>
          </a:xfrm>
        </p:grpSpPr>
        <p:pic>
          <p:nvPicPr>
            <p:cNvPr id="1026" name="Picture 2" descr="Avera Medical Group – Rock Rapids – Rock Rapids">
              <a:extLst>
                <a:ext uri="{FF2B5EF4-FFF2-40B4-BE49-F238E27FC236}">
                  <a16:creationId xmlns:a16="http://schemas.microsoft.com/office/drawing/2014/main" id="{015A9629-3EDE-405B-8F83-E54BF23D660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143000"/>
              <a:ext cx="1445490" cy="1167233"/>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a:extLst>
                <a:ext uri="{FF2B5EF4-FFF2-40B4-BE49-F238E27FC236}">
                  <a16:creationId xmlns:a16="http://schemas.microsoft.com/office/drawing/2014/main" id="{B7539CC1-C344-495F-A8DF-AC1AE29B29BC}"/>
                </a:ext>
              </a:extLst>
            </p:cNvPr>
            <p:cNvSpPr txBox="1">
              <a:spLocks/>
            </p:cNvSpPr>
            <p:nvPr/>
          </p:nvSpPr>
          <p:spPr>
            <a:xfrm>
              <a:off x="1676400" y="1362074"/>
              <a:ext cx="4114800" cy="122872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3381" marR="0" lvl="0" indent="-209550" algn="l" defTabSz="6858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5B9BD5">
                      <a:lumMod val="75000"/>
                    </a:srgbClr>
                  </a:solidFill>
                  <a:effectLst/>
                  <a:uLnTx/>
                  <a:uFillTx/>
                  <a:latin typeface="Tahoma"/>
                  <a:ea typeface="Calibri" panose="020F0502020204030204" pitchFamily="34" charset="0"/>
                  <a:cs typeface="Times New Roman" panose="02020603050405020304" pitchFamily="18" charset="0"/>
                </a:rPr>
                <a:t>52% reduction </a:t>
              </a:r>
              <a:r>
                <a:rPr kumimoji="0" lang="en-US" sz="1200" b="1" i="0" u="none" strike="noStrike" kern="1200" cap="none" spc="0" normalizeH="0" baseline="0" noProof="0" dirty="0">
                  <a:ln>
                    <a:noFill/>
                  </a:ln>
                  <a:solidFill>
                    <a:prstClr val="black"/>
                  </a:solidFill>
                  <a:effectLst/>
                  <a:uLnTx/>
                  <a:uFillTx/>
                  <a:latin typeface="Tahoma"/>
                  <a:ea typeface="Calibri" panose="020F0502020204030204" pitchFamily="34" charset="0"/>
                  <a:cs typeface="Times New Roman" panose="02020603050405020304" pitchFamily="18" charset="0"/>
                </a:rPr>
                <a:t>in emergency psychiatric assessments</a:t>
              </a:r>
            </a:p>
            <a:p>
              <a:pPr marL="173831" marR="0" lvl="0" indent="0" algn="l" defTabSz="6858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5B9BD5">
                      <a:lumMod val="75000"/>
                    </a:srgbClr>
                  </a:solidFill>
                  <a:effectLst/>
                  <a:uLnTx/>
                  <a:uFillTx/>
                  <a:latin typeface="Tahoma"/>
                  <a:ea typeface="Calibri" panose="020F0502020204030204" pitchFamily="34" charset="0"/>
                  <a:cs typeface="Times New Roman" panose="02020603050405020304" pitchFamily="18" charset="0"/>
                </a:rPr>
                <a:t>32% reduction </a:t>
              </a:r>
              <a:r>
                <a:rPr kumimoji="0" lang="en-US" sz="1200" b="1" i="0" u="none" strike="noStrike" kern="1200" cap="none" spc="0" normalizeH="0" baseline="0" noProof="0" dirty="0">
                  <a:ln>
                    <a:noFill/>
                  </a:ln>
                  <a:solidFill>
                    <a:prstClr val="black"/>
                  </a:solidFill>
                  <a:effectLst/>
                  <a:uLnTx/>
                  <a:uFillTx/>
                  <a:latin typeface="Tahoma"/>
                  <a:ea typeface="Calibri" panose="020F0502020204030204" pitchFamily="34" charset="0"/>
                  <a:cs typeface="Times New Roman" panose="02020603050405020304" pitchFamily="18" charset="0"/>
                </a:rPr>
                <a:t>in rehospitalization</a:t>
              </a:r>
              <a:endParaRPr kumimoji="0" lang="en-US" sz="1200" b="1" i="1" u="none" strike="noStrike" kern="1200" cap="none" spc="0" normalizeH="0" baseline="0" noProof="0" dirty="0">
                <a:ln>
                  <a:noFill/>
                </a:ln>
                <a:solidFill>
                  <a:srgbClr val="C00000"/>
                </a:solidFill>
                <a:effectLst/>
                <a:uLnTx/>
                <a:uFillTx/>
                <a:latin typeface="Tahoma"/>
                <a:ea typeface="Calibri" panose="020F0502020204030204" pitchFamily="34" charset="0"/>
                <a:cs typeface="Times New Roman" panose="02020603050405020304" pitchFamily="18" charset="0"/>
              </a:endParaRPr>
            </a:p>
          </p:txBody>
        </p:sp>
      </p:grpSp>
      <p:grpSp>
        <p:nvGrpSpPr>
          <p:cNvPr id="12" name="Group 11">
            <a:extLst>
              <a:ext uri="{FF2B5EF4-FFF2-40B4-BE49-F238E27FC236}">
                <a16:creationId xmlns:a16="http://schemas.microsoft.com/office/drawing/2014/main" id="{424EDEB1-164A-404E-8F1D-BFCE1C6ADED7}"/>
              </a:ext>
            </a:extLst>
          </p:cNvPr>
          <p:cNvGrpSpPr/>
          <p:nvPr/>
        </p:nvGrpSpPr>
        <p:grpSpPr>
          <a:xfrm>
            <a:off x="5518236" y="3536906"/>
            <a:ext cx="3511465" cy="918282"/>
            <a:chOff x="6477000" y="1400395"/>
            <a:chExt cx="4681953" cy="1224376"/>
          </a:xfrm>
        </p:grpSpPr>
        <p:pic>
          <p:nvPicPr>
            <p:cNvPr id="1028" name="Picture 4" descr="Home - The Mental Health Center">
              <a:extLst>
                <a:ext uri="{FF2B5EF4-FFF2-40B4-BE49-F238E27FC236}">
                  <a16:creationId xmlns:a16="http://schemas.microsoft.com/office/drawing/2014/main" id="{BE4F88E6-23F4-4A8F-9909-080DF1C1323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7000" y="1400395"/>
              <a:ext cx="3310353" cy="706557"/>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a:extLst>
                <a:ext uri="{FF2B5EF4-FFF2-40B4-BE49-F238E27FC236}">
                  <a16:creationId xmlns:a16="http://schemas.microsoft.com/office/drawing/2014/main" id="{5C7896F6-1428-4DE5-A768-B39738F12A95}"/>
                </a:ext>
              </a:extLst>
            </p:cNvPr>
            <p:cNvSpPr txBox="1">
              <a:spLocks/>
            </p:cNvSpPr>
            <p:nvPr/>
          </p:nvSpPr>
          <p:spPr>
            <a:xfrm>
              <a:off x="7044153" y="2107894"/>
              <a:ext cx="4114800" cy="51687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3831" marR="0" lvl="0" indent="0" algn="l" defTabSz="6858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350" b="1" i="0" u="none" strike="noStrike" kern="1200" cap="none" spc="0" normalizeH="0" baseline="0" noProof="0" dirty="0">
                  <a:ln>
                    <a:noFill/>
                  </a:ln>
                  <a:solidFill>
                    <a:srgbClr val="5B9BD5">
                      <a:lumMod val="75000"/>
                    </a:srgbClr>
                  </a:solidFill>
                  <a:effectLst/>
                  <a:uLnTx/>
                  <a:uFillTx/>
                  <a:latin typeface="Tahoma"/>
                  <a:ea typeface="Calibri" panose="020F0502020204030204" pitchFamily="34" charset="0"/>
                  <a:cs typeface="Times New Roman" panose="02020603050405020304" pitchFamily="18" charset="0"/>
                </a:rPr>
                <a:t>Decreased suicide 44%</a:t>
              </a:r>
              <a:endParaRPr kumimoji="0" lang="en-US" sz="1350" b="1" i="1" u="none" strike="noStrike" kern="1200" cap="none" spc="0" normalizeH="0" baseline="0" noProof="0" dirty="0">
                <a:ln>
                  <a:noFill/>
                </a:ln>
                <a:solidFill>
                  <a:srgbClr val="5B9BD5">
                    <a:lumMod val="75000"/>
                  </a:srgbClr>
                </a:solidFill>
                <a:effectLst/>
                <a:uLnTx/>
                <a:uFillTx/>
                <a:latin typeface="Tahoma"/>
                <a:ea typeface="Calibri" panose="020F0502020204030204" pitchFamily="34"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66929D42-081D-4DE8-88FC-2C66096DB457}"/>
              </a:ext>
            </a:extLst>
          </p:cNvPr>
          <p:cNvGrpSpPr/>
          <p:nvPr/>
        </p:nvGrpSpPr>
        <p:grpSpPr>
          <a:xfrm>
            <a:off x="549390" y="3371850"/>
            <a:ext cx="4184346" cy="771525"/>
            <a:chOff x="732520" y="2933700"/>
            <a:chExt cx="5579128" cy="1028700"/>
          </a:xfrm>
        </p:grpSpPr>
        <p:pic>
          <p:nvPicPr>
            <p:cNvPr id="1030" name="Picture 6" descr="Betty Hardwick CenterHome - Slide JS - Betty Hardwick Center">
              <a:extLst>
                <a:ext uri="{FF2B5EF4-FFF2-40B4-BE49-F238E27FC236}">
                  <a16:creationId xmlns:a16="http://schemas.microsoft.com/office/drawing/2014/main" id="{F99C095B-6C97-4CFC-90CF-211177CCD4B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2520" y="2938076"/>
              <a:ext cx="1850521" cy="795724"/>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2">
              <a:extLst>
                <a:ext uri="{FF2B5EF4-FFF2-40B4-BE49-F238E27FC236}">
                  <a16:creationId xmlns:a16="http://schemas.microsoft.com/office/drawing/2014/main" id="{695C41A0-C821-48C7-8BFE-F4E581B28DC2}"/>
                </a:ext>
              </a:extLst>
            </p:cNvPr>
            <p:cNvSpPr txBox="1">
              <a:spLocks/>
            </p:cNvSpPr>
            <p:nvPr/>
          </p:nvSpPr>
          <p:spPr>
            <a:xfrm>
              <a:off x="2443147" y="2933700"/>
              <a:ext cx="3868501" cy="1028700"/>
            </a:xfrm>
            <a:prstGeom prst="rect">
              <a:avLst/>
            </a:prstGeom>
          </p:spPr>
          <p:txBody>
            <a:bodyPr vert="horz" lIns="68580" tIns="34290" rIns="68580" bIns="3429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97694" marR="0" lvl="0" indent="-423863" algn="l" defTabSz="6858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5B9BD5">
                      <a:lumMod val="75000"/>
                    </a:srgbClr>
                  </a:solidFill>
                  <a:effectLst/>
                  <a:uLnTx/>
                  <a:uFillTx/>
                  <a:latin typeface="Tahoma"/>
                  <a:ea typeface="Calibri" panose="020F0502020204030204" pitchFamily="34" charset="0"/>
                  <a:cs typeface="Times New Roman" panose="02020603050405020304" pitchFamily="18" charset="0"/>
                </a:rPr>
                <a:t>Deaths reduced to zero</a:t>
              </a:r>
              <a:endParaRPr kumimoji="0" lang="en-US" sz="1200" b="1" i="1" u="none" strike="noStrike" kern="1200" cap="none" spc="0" normalizeH="0" baseline="0" noProof="0" dirty="0">
                <a:ln>
                  <a:noFill/>
                </a:ln>
                <a:solidFill>
                  <a:srgbClr val="5B9BD5">
                    <a:lumMod val="75000"/>
                  </a:srgbClr>
                </a:solidFill>
                <a:effectLst/>
                <a:uLnTx/>
                <a:uFillTx/>
                <a:latin typeface="Tahoma"/>
                <a:ea typeface="Calibri" panose="020F0502020204030204" pitchFamily="34" charset="0"/>
                <a:cs typeface="Times New Roman" panose="02020603050405020304" pitchFamily="18" charset="0"/>
              </a:endParaRPr>
            </a:p>
            <a:p>
              <a:pPr marL="597694" marR="0" lvl="0" indent="-423863" algn="l" defTabSz="6858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Tahoma"/>
                  <a:ea typeface="Calibri" panose="020F0502020204030204" pitchFamily="34" charset="0"/>
                  <a:cs typeface="Times New Roman" panose="02020603050405020304" pitchFamily="18" charset="0"/>
                </a:rPr>
                <a:t>8% decrease in hospital admissions    in 1 year, </a:t>
              </a:r>
              <a:r>
                <a:rPr kumimoji="0" lang="en-US" sz="1200" b="1" i="0" u="none" strike="noStrike" kern="1200" cap="none" spc="0" normalizeH="0" baseline="0" noProof="0" dirty="0">
                  <a:ln>
                    <a:noFill/>
                  </a:ln>
                  <a:solidFill>
                    <a:srgbClr val="5B9BD5">
                      <a:lumMod val="75000"/>
                    </a:srgbClr>
                  </a:solidFill>
                  <a:effectLst/>
                  <a:uLnTx/>
                  <a:uFillTx/>
                  <a:latin typeface="Tahoma"/>
                  <a:ea typeface="Calibri" panose="020F0502020204030204" pitchFamily="34" charset="0"/>
                  <a:cs typeface="Times New Roman" panose="02020603050405020304" pitchFamily="18" charset="0"/>
                </a:rPr>
                <a:t>saving $23,400</a:t>
              </a:r>
            </a:p>
          </p:txBody>
        </p:sp>
      </p:grpSp>
      <p:grpSp>
        <p:nvGrpSpPr>
          <p:cNvPr id="13" name="Group 12">
            <a:extLst>
              <a:ext uri="{FF2B5EF4-FFF2-40B4-BE49-F238E27FC236}">
                <a16:creationId xmlns:a16="http://schemas.microsoft.com/office/drawing/2014/main" id="{5452ECDD-1150-4862-BFB7-8A9165759872}"/>
              </a:ext>
            </a:extLst>
          </p:cNvPr>
          <p:cNvGrpSpPr/>
          <p:nvPr/>
        </p:nvGrpSpPr>
        <p:grpSpPr>
          <a:xfrm>
            <a:off x="4343400" y="4752624"/>
            <a:ext cx="3992495" cy="1354183"/>
            <a:chOff x="6454132" y="2842623"/>
            <a:chExt cx="5323326" cy="1805577"/>
          </a:xfrm>
        </p:grpSpPr>
        <p:pic>
          <p:nvPicPr>
            <p:cNvPr id="1032" name="Picture 8" descr="Department of Mental Health opened abuse inquiries at Second Chance Homes">
              <a:extLst>
                <a:ext uri="{FF2B5EF4-FFF2-40B4-BE49-F238E27FC236}">
                  <a16:creationId xmlns:a16="http://schemas.microsoft.com/office/drawing/2014/main" id="{2D6CB8E5-490E-488B-9A5F-F95F545D275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54132" y="2842623"/>
              <a:ext cx="2523294" cy="1805577"/>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2">
              <a:extLst>
                <a:ext uri="{FF2B5EF4-FFF2-40B4-BE49-F238E27FC236}">
                  <a16:creationId xmlns:a16="http://schemas.microsoft.com/office/drawing/2014/main" id="{D2D33593-2C2A-43DB-9984-970206D197B8}"/>
                </a:ext>
              </a:extLst>
            </p:cNvPr>
            <p:cNvSpPr txBox="1">
              <a:spLocks/>
            </p:cNvSpPr>
            <p:nvPr/>
          </p:nvSpPr>
          <p:spPr>
            <a:xfrm>
              <a:off x="8377253" y="3048000"/>
              <a:ext cx="3400205" cy="86583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3831" marR="0" lvl="0" indent="0" algn="l" defTabSz="6858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350" b="1" i="0" u="none" strike="noStrike" kern="1200" cap="none" spc="0" normalizeH="0" baseline="0" noProof="0" dirty="0">
                  <a:ln>
                    <a:noFill/>
                  </a:ln>
                  <a:solidFill>
                    <a:srgbClr val="5B9BD5">
                      <a:lumMod val="75000"/>
                    </a:srgbClr>
                  </a:solidFill>
                  <a:effectLst/>
                  <a:uLnTx/>
                  <a:uFillTx/>
                  <a:latin typeface="Tahoma"/>
                  <a:ea typeface="Calibri" panose="020F0502020204030204" pitchFamily="34" charset="0"/>
                  <a:cs typeface="Times New Roman" panose="02020603050405020304" pitchFamily="18" charset="0"/>
                </a:rPr>
                <a:t>32% decrease in suicide deaths </a:t>
              </a:r>
              <a:r>
                <a:rPr kumimoji="0" lang="en-US" sz="1350" b="1" i="0" u="none" strike="noStrike" kern="1200" cap="none" spc="0" normalizeH="0" baseline="0" noProof="0" dirty="0">
                  <a:ln>
                    <a:noFill/>
                  </a:ln>
                  <a:solidFill>
                    <a:prstClr val="black"/>
                  </a:solidFill>
                  <a:effectLst/>
                  <a:uLnTx/>
                  <a:uFillTx/>
                  <a:latin typeface="Tahoma"/>
                  <a:ea typeface="Calibri" panose="020F0502020204030204" pitchFamily="34" charset="0"/>
                  <a:cs typeface="Times New Roman" panose="02020603050405020304" pitchFamily="18" charset="0"/>
                </a:rPr>
                <a:t>over 2 years in community BH centers</a:t>
              </a:r>
            </a:p>
          </p:txBody>
        </p:sp>
      </p:grpSp>
      <p:grpSp>
        <p:nvGrpSpPr>
          <p:cNvPr id="8" name="Group 7">
            <a:extLst>
              <a:ext uri="{FF2B5EF4-FFF2-40B4-BE49-F238E27FC236}">
                <a16:creationId xmlns:a16="http://schemas.microsoft.com/office/drawing/2014/main" id="{AA734318-7F08-484A-800D-C1C96AF68E39}"/>
              </a:ext>
            </a:extLst>
          </p:cNvPr>
          <p:cNvGrpSpPr/>
          <p:nvPr/>
        </p:nvGrpSpPr>
        <p:grpSpPr>
          <a:xfrm>
            <a:off x="4723909" y="2117370"/>
            <a:ext cx="4367509" cy="971452"/>
            <a:chOff x="6019801" y="4669578"/>
            <a:chExt cx="5823345" cy="1295269"/>
          </a:xfrm>
        </p:grpSpPr>
        <p:pic>
          <p:nvPicPr>
            <p:cNvPr id="1034" name="Picture 10" descr="Services | Chickasaw Nation">
              <a:extLst>
                <a:ext uri="{FF2B5EF4-FFF2-40B4-BE49-F238E27FC236}">
                  <a16:creationId xmlns:a16="http://schemas.microsoft.com/office/drawing/2014/main" id="{B5BE4B1C-A799-43C7-9464-98DC190A94B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19801" y="4669578"/>
              <a:ext cx="2727422" cy="1069149"/>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2">
              <a:extLst>
                <a:ext uri="{FF2B5EF4-FFF2-40B4-BE49-F238E27FC236}">
                  <a16:creationId xmlns:a16="http://schemas.microsoft.com/office/drawing/2014/main" id="{3CBA2F4A-B015-4992-BBC7-46AFFF3CE0AE}"/>
                </a:ext>
              </a:extLst>
            </p:cNvPr>
            <p:cNvSpPr txBox="1">
              <a:spLocks/>
            </p:cNvSpPr>
            <p:nvPr/>
          </p:nvSpPr>
          <p:spPr>
            <a:xfrm>
              <a:off x="8694984" y="4797614"/>
              <a:ext cx="3148162" cy="116723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3831" marR="0" lvl="0" indent="0" algn="l" defTabSz="6858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350" b="1" i="0" u="none" strike="noStrike" kern="1200" cap="none" spc="0" normalizeH="0" baseline="0" noProof="0" dirty="0">
                  <a:ln>
                    <a:noFill/>
                  </a:ln>
                  <a:solidFill>
                    <a:prstClr val="black"/>
                  </a:solidFill>
                  <a:effectLst/>
                  <a:uLnTx/>
                  <a:uFillTx/>
                  <a:latin typeface="Tahoma"/>
                  <a:ea typeface="Calibri" panose="020F0502020204030204" pitchFamily="34" charset="0"/>
                  <a:cs typeface="Times New Roman" panose="02020603050405020304" pitchFamily="18" charset="0"/>
                </a:rPr>
                <a:t>200 diversions from inpatient treatment, </a:t>
              </a:r>
              <a:br>
                <a:rPr kumimoji="0" lang="en-US" sz="1350" b="1" i="0" u="none" strike="noStrike" kern="1200" cap="none" spc="0" normalizeH="0" baseline="0" noProof="0" dirty="0">
                  <a:ln>
                    <a:noFill/>
                  </a:ln>
                  <a:solidFill>
                    <a:prstClr val="black"/>
                  </a:solidFill>
                  <a:effectLst/>
                  <a:uLnTx/>
                  <a:uFillTx/>
                  <a:latin typeface="Tahoma"/>
                  <a:ea typeface="Calibri" panose="020F0502020204030204" pitchFamily="34" charset="0"/>
                  <a:cs typeface="Times New Roman" panose="02020603050405020304" pitchFamily="18" charset="0"/>
                </a:rPr>
              </a:br>
              <a:r>
                <a:rPr kumimoji="0" lang="en-US" sz="1350" b="1" i="0" u="none" strike="noStrike" kern="1200" cap="none" spc="0" normalizeH="0" baseline="0" noProof="0" dirty="0">
                  <a:ln>
                    <a:noFill/>
                  </a:ln>
                  <a:solidFill>
                    <a:srgbClr val="5B9BD5">
                      <a:lumMod val="75000"/>
                    </a:srgbClr>
                  </a:solidFill>
                  <a:effectLst/>
                  <a:uLnTx/>
                  <a:uFillTx/>
                  <a:latin typeface="Tahoma"/>
                  <a:ea typeface="Calibri" panose="020F0502020204030204" pitchFamily="34" charset="0"/>
                  <a:cs typeface="Times New Roman" panose="02020603050405020304" pitchFamily="18" charset="0"/>
                </a:rPr>
                <a:t>saving $200,000/year</a:t>
              </a:r>
              <a:endParaRPr kumimoji="0" lang="en-US" sz="1350" b="1" i="1" u="none" strike="noStrike" kern="1200" cap="none" spc="0" normalizeH="0" baseline="0" noProof="0" dirty="0">
                <a:ln>
                  <a:noFill/>
                </a:ln>
                <a:solidFill>
                  <a:srgbClr val="5B9BD5">
                    <a:lumMod val="75000"/>
                  </a:srgbClr>
                </a:solidFill>
                <a:effectLst/>
                <a:uLnTx/>
                <a:uFillTx/>
                <a:latin typeface="Tahoma"/>
                <a:ea typeface="Calibri" panose="020F0502020204030204" pitchFamily="34" charset="0"/>
                <a:cs typeface="Times New Roman" panose="02020603050405020304" pitchFamily="18" charset="0"/>
              </a:endParaRPr>
            </a:p>
          </p:txBody>
        </p:sp>
      </p:grpSp>
      <p:sp>
        <p:nvSpPr>
          <p:cNvPr id="23" name="Rectangle 22">
            <a:extLst>
              <a:ext uri="{FF2B5EF4-FFF2-40B4-BE49-F238E27FC236}">
                <a16:creationId xmlns:a16="http://schemas.microsoft.com/office/drawing/2014/main" id="{5264CE83-C3A2-474E-88A4-4BC4D1C91120}"/>
              </a:ext>
            </a:extLst>
          </p:cNvPr>
          <p:cNvSpPr/>
          <p:nvPr/>
        </p:nvSpPr>
        <p:spPr>
          <a:xfrm>
            <a:off x="571500" y="4695475"/>
            <a:ext cx="3429000" cy="1216423"/>
          </a:xfrm>
          <a:prstGeom prst="rect">
            <a:avLst/>
          </a:prstGeom>
          <a:solidFill>
            <a:schemeClr val="accent1">
              <a:lumMod val="40000"/>
              <a:lumOff val="60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51435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2060"/>
                </a:solidFill>
                <a:effectLst/>
                <a:uLnTx/>
                <a:uFillTx/>
                <a:latin typeface="Tahoma"/>
                <a:ea typeface="+mn-ea"/>
                <a:cs typeface="Arial" panose="020B0604020202020204" pitchFamily="34" charset="0"/>
              </a:rPr>
              <a:t>C-SSRS-PHQ9: Reduce False Positives and Workload While Finding the Right People </a:t>
            </a:r>
          </a:p>
          <a:p>
            <a:pPr marL="0" marR="0" lvl="0" indent="0" algn="l" defTabSz="514350" rtl="0" eaLnBrk="1" fontAlgn="base" latinLnBrk="0" hangingPunct="1">
              <a:lnSpc>
                <a:spcPct val="12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5B9BD5">
                    <a:lumMod val="50000"/>
                  </a:srgbClr>
                </a:solidFill>
                <a:effectLst/>
                <a:uLnTx/>
                <a:uFillTx/>
                <a:latin typeface="Tahoma"/>
                <a:ea typeface="+mn-ea"/>
                <a:cs typeface="Arial" panose="020B0604020202020204" pitchFamily="34" charset="0"/>
              </a:rPr>
              <a:t>Air Force Zero Suicide: Increased sensitivity</a:t>
            </a:r>
            <a:br>
              <a:rPr kumimoji="0" lang="en-US" sz="1050" b="0" i="0" u="none" strike="noStrike" kern="0" cap="none" spc="0" normalizeH="0" baseline="0" noProof="0" dirty="0">
                <a:ln>
                  <a:noFill/>
                </a:ln>
                <a:solidFill>
                  <a:srgbClr val="5B9BD5">
                    <a:lumMod val="50000"/>
                  </a:srgbClr>
                </a:solidFill>
                <a:effectLst/>
                <a:uLnTx/>
                <a:uFillTx/>
                <a:latin typeface="Tahoma"/>
                <a:ea typeface="+mn-ea"/>
                <a:cs typeface="Arial" panose="020B0604020202020204" pitchFamily="34" charset="0"/>
              </a:rPr>
            </a:br>
            <a:r>
              <a:rPr kumimoji="0" lang="en-US" sz="1050" b="0" i="0" u="none" strike="noStrike" kern="0" cap="none" spc="0" normalizeH="0" baseline="0" noProof="0" dirty="0">
                <a:ln>
                  <a:noFill/>
                </a:ln>
                <a:solidFill>
                  <a:srgbClr val="5B9BD5">
                    <a:lumMod val="50000"/>
                  </a:srgbClr>
                </a:solidFill>
                <a:effectLst/>
                <a:uLnTx/>
                <a:uFillTx/>
                <a:latin typeface="Tahoma"/>
                <a:ea typeface="+mn-ea"/>
                <a:cs typeface="Arial" panose="020B0604020202020204" pitchFamily="34" charset="0"/>
              </a:rPr>
              <a:t> with C-SSRS across family health clinics </a:t>
            </a:r>
            <a:br>
              <a:rPr kumimoji="0" lang="en-US" sz="1050" b="0" i="0" u="none" strike="noStrike" kern="0" cap="none" spc="0" normalizeH="0" baseline="0" noProof="0" dirty="0">
                <a:ln>
                  <a:noFill/>
                </a:ln>
                <a:solidFill>
                  <a:prstClr val="black"/>
                </a:solidFill>
                <a:effectLst/>
                <a:uLnTx/>
                <a:uFillTx/>
                <a:latin typeface="Tahoma"/>
                <a:ea typeface="+mn-ea"/>
                <a:cs typeface="Arial" panose="020B0604020202020204" pitchFamily="34" charset="0"/>
              </a:rPr>
            </a:br>
            <a:r>
              <a:rPr kumimoji="0" lang="en-US" sz="1050" b="0" i="0" u="none" strike="noStrike" kern="0" cap="none" spc="0" normalizeH="0" baseline="0" noProof="0" dirty="0">
                <a:ln>
                  <a:noFill/>
                </a:ln>
                <a:solidFill>
                  <a:prstClr val="black"/>
                </a:solidFill>
                <a:effectLst/>
                <a:uLnTx/>
                <a:uFillTx/>
                <a:latin typeface="Tahoma"/>
                <a:ea typeface="+mn-ea"/>
                <a:cs typeface="Arial" panose="020B0604020202020204" pitchFamily="34" charset="0"/>
              </a:rPr>
              <a:t>at risk (intake) </a:t>
            </a:r>
            <a:r>
              <a:rPr kumimoji="0" lang="en-US" sz="1050" b="1" i="0" u="none" strike="noStrike" kern="0" cap="none" spc="0" normalizeH="0" baseline="0" noProof="0" dirty="0">
                <a:ln>
                  <a:noFill/>
                </a:ln>
                <a:solidFill>
                  <a:prstClr val="black"/>
                </a:solidFill>
                <a:effectLst/>
                <a:uLnTx/>
                <a:uFillTx/>
                <a:latin typeface="Tahoma"/>
                <a:ea typeface="+mn-ea"/>
                <a:cs typeface="Arial" panose="020B0604020202020204" pitchFamily="34" charset="0"/>
              </a:rPr>
              <a:t>16% PHQ9 vs 6.5% C-SSRS </a:t>
            </a:r>
            <a:br>
              <a:rPr kumimoji="0" lang="en-US" sz="1050" b="0" i="0" u="none" strike="noStrike" kern="0" cap="none" spc="0" normalizeH="0" baseline="0" noProof="0" dirty="0">
                <a:ln>
                  <a:noFill/>
                </a:ln>
                <a:solidFill>
                  <a:prstClr val="black"/>
                </a:solidFill>
                <a:effectLst/>
                <a:uLnTx/>
                <a:uFillTx/>
                <a:latin typeface="Tahoma"/>
                <a:ea typeface="+mn-ea"/>
                <a:cs typeface="Arial" panose="020B0604020202020204" pitchFamily="34" charset="0"/>
              </a:rPr>
            </a:br>
            <a:r>
              <a:rPr kumimoji="0" lang="en-US" sz="1050" b="0" i="0" u="none" strike="noStrike" kern="0" cap="none" spc="0" normalizeH="0" baseline="0" noProof="0" dirty="0">
                <a:ln>
                  <a:noFill/>
                </a:ln>
                <a:solidFill>
                  <a:prstClr val="black"/>
                </a:solidFill>
                <a:effectLst/>
                <a:uLnTx/>
                <a:uFillTx/>
                <a:latin typeface="Tahoma"/>
                <a:ea typeface="+mn-ea"/>
                <a:cs typeface="Arial" panose="020B0604020202020204" pitchFamily="34" charset="0"/>
              </a:rPr>
              <a:t>at risk (follow-up) </a:t>
            </a:r>
            <a:r>
              <a:rPr kumimoji="0" lang="en-US" sz="1050" b="1" i="0" u="none" strike="noStrike" kern="0" cap="none" spc="0" normalizeH="0" baseline="0" noProof="0" dirty="0">
                <a:ln>
                  <a:noFill/>
                </a:ln>
                <a:solidFill>
                  <a:prstClr val="black"/>
                </a:solidFill>
                <a:effectLst/>
                <a:uLnTx/>
                <a:uFillTx/>
                <a:latin typeface="Tahoma"/>
                <a:ea typeface="+mn-ea"/>
                <a:cs typeface="Arial" panose="020B0604020202020204" pitchFamily="34" charset="0"/>
              </a:rPr>
              <a:t>13% PHQ9 vs 1.3% C-SSRS </a:t>
            </a:r>
          </a:p>
        </p:txBody>
      </p:sp>
      <p:sp>
        <p:nvSpPr>
          <p:cNvPr id="20" name="TextBox 19">
            <a:extLst>
              <a:ext uri="{FF2B5EF4-FFF2-40B4-BE49-F238E27FC236}">
                <a16:creationId xmlns:a16="http://schemas.microsoft.com/office/drawing/2014/main" id="{AE533993-6A23-596D-BFC1-1A6B137B6067}"/>
              </a:ext>
            </a:extLst>
          </p:cNvPr>
          <p:cNvSpPr txBox="1"/>
          <p:nvPr/>
        </p:nvSpPr>
        <p:spPr>
          <a:xfrm>
            <a:off x="49406" y="828137"/>
            <a:ext cx="9045187" cy="787139"/>
          </a:xfrm>
          <a:prstGeom prst="rect">
            <a:avLst/>
          </a:prstGeom>
          <a:noFill/>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5B9BD5">
                    <a:lumMod val="50000"/>
                  </a:srgbClr>
                </a:solidFill>
                <a:effectLst/>
                <a:uLnTx/>
                <a:uFillTx/>
                <a:latin typeface="Tahoma"/>
                <a:ea typeface="Calibri" panose="020F0502020204030204" pitchFamily="34" charset="0"/>
                <a:cs typeface="Times New Roman" panose="02020603050405020304" pitchFamily="18" charset="0"/>
              </a:rPr>
              <a:t>The ROI of Routine Screening: Primary Care and Beyond</a:t>
            </a:r>
            <a:br>
              <a:rPr kumimoji="0" lang="en-US" sz="2000" b="1" i="0" u="none" strike="noStrike" kern="1200" cap="none" spc="0" normalizeH="0" baseline="0" noProof="0" dirty="0">
                <a:ln>
                  <a:noFill/>
                </a:ln>
                <a:solidFill>
                  <a:srgbClr val="5B9BD5">
                    <a:lumMod val="50000"/>
                  </a:srgbClr>
                </a:solidFill>
                <a:effectLst/>
                <a:uLnTx/>
                <a:uFillTx/>
                <a:latin typeface="Tahoma"/>
                <a:ea typeface="Calibri" panose="020F0502020204030204" pitchFamily="34" charset="0"/>
                <a:cs typeface="Times New Roman" panose="02020603050405020304" pitchFamily="18" charset="0"/>
              </a:rPr>
            </a:br>
            <a:r>
              <a:rPr kumimoji="0" lang="en-US" sz="2000" b="1" i="0" u="none" strike="noStrike" kern="1200" cap="none" spc="0" normalizeH="0" baseline="0" noProof="0" dirty="0">
                <a:ln>
                  <a:noFill/>
                </a:ln>
                <a:solidFill>
                  <a:srgbClr val="5B9BD5">
                    <a:lumMod val="50000"/>
                  </a:srgbClr>
                </a:solidFill>
                <a:effectLst/>
                <a:uLnTx/>
                <a:uFillTx/>
                <a:latin typeface="Tahoma"/>
                <a:ea typeface="Calibri" panose="020F0502020204030204" pitchFamily="34" charset="0"/>
                <a:cs typeface="Times New Roman" panose="02020603050405020304" pitchFamily="18" charset="0"/>
              </a:rPr>
              <a:t>Using C-SSRS as Part of Zero Suicide Implementation</a:t>
            </a:r>
            <a:endParaRPr kumimoji="0" lang="en-US" sz="1000" b="0" i="0" u="none" strike="noStrike" kern="1200" cap="none" spc="0" normalizeH="0" baseline="0" noProof="0" dirty="0">
              <a:ln>
                <a:noFill/>
              </a:ln>
              <a:solidFill>
                <a:srgbClr val="5B9BD5">
                  <a:lumMod val="50000"/>
                </a:srgbClr>
              </a:solidFill>
              <a:effectLst/>
              <a:uLnTx/>
              <a:uFillTx/>
              <a:latin typeface="Tahoma"/>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817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117361-F9A6-4D3C-8913-F8666AA9B78F}"/>
              </a:ext>
            </a:extLst>
          </p:cNvPr>
          <p:cNvSpPr>
            <a:spLocks noGrp="1"/>
          </p:cNvSpPr>
          <p:nvPr>
            <p:ph idx="1"/>
          </p:nvPr>
        </p:nvSpPr>
        <p:spPr>
          <a:xfrm>
            <a:off x="38047" y="566320"/>
            <a:ext cx="9011920" cy="6226363"/>
          </a:xfrm>
          <a:solidFill>
            <a:schemeClr val="bg1"/>
          </a:solidFill>
        </p:spPr>
        <p:txBody>
          <a:bodyPr>
            <a:noAutofit/>
          </a:bodyPr>
          <a:lstStyle/>
          <a:p>
            <a:pPr marL="0" marR="0" indent="0" algn="ctr">
              <a:lnSpc>
                <a:spcPct val="107000"/>
              </a:lnSpc>
              <a:spcBef>
                <a:spcPts val="0"/>
              </a:spcBef>
              <a:spcAft>
                <a:spcPts val="800"/>
              </a:spcAft>
              <a:buNone/>
            </a:pPr>
            <a:r>
              <a:rPr lang="en-US" sz="2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DATA ON REDUCING BURDEN AND REDIRECTING RESOURCES VIA </a:t>
            </a:r>
            <a:br>
              <a:rPr lang="en-US" sz="2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US" sz="2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EVIDENCE-SUPPORTED THRESHOLDS FOR IMMINENT RISK</a:t>
            </a:r>
            <a:endParaRPr lang="en-US" sz="2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Largest provider of outpatient community behavioral healthcare – Centerstone: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REDUCED EMERGENCY DEPARTMENT RECIVIDISM from over 40% to approximately 7%</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Times New Roman" panose="02020603050405020304" pitchFamily="18" charset="0"/>
              </a:rPr>
              <a:t>Saved approximately $750,000 for 250 patients </a:t>
            </a:r>
          </a:p>
          <a:p>
            <a:pPr marL="742950" marR="0" lvl="1" indent="-285750">
              <a:lnSpc>
                <a:spcPct val="107000"/>
              </a:lnSpc>
              <a:spcBef>
                <a:spcPts val="0"/>
              </a:spcBef>
              <a:spcAft>
                <a:spcPts val="0"/>
              </a:spcAft>
              <a:buFont typeface="Courier New" panose="02070309020205020404" pitchFamily="49" charset="0"/>
              <a:buChar char="o"/>
            </a:pPr>
            <a:r>
              <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Reduced suicide 65% in 20 months in one state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EHR algorithm to place in or remove from clinical pathway. Every visit including multiple per day and still only approximately </a:t>
            </a:r>
            <a:r>
              <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 positives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b="1" dirty="0">
                <a:effectLst/>
                <a:latin typeface="Calibri" panose="020F0502020204030204" pitchFamily="34" charset="0"/>
                <a:ea typeface="Calibri" panose="020F0502020204030204" pitchFamily="34" charset="0"/>
                <a:cs typeface="Times New Roman" panose="02020603050405020304" pitchFamily="18" charset="0"/>
              </a:rPr>
              <a:t>Detroit VA Medical Center: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Only 5 of 3,000 high-risk vets</a:t>
            </a:r>
            <a:r>
              <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(ones going to see psychiatrist) needed more acute care</a:t>
            </a:r>
          </a:p>
          <a:p>
            <a:pPr marL="342900" marR="0" lvl="0" indent="-342900">
              <a:lnSpc>
                <a:spcPct val="100000"/>
              </a:lnSpc>
              <a:spcBef>
                <a:spcPts val="0"/>
              </a:spcBef>
              <a:spcAft>
                <a:spcPts val="0"/>
              </a:spcAft>
              <a:buFont typeface="Symbol" panose="05050102010706020507" pitchFamily="18" charset="2"/>
              <a:buChar char=""/>
            </a:pP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Atrium Health, large system across two states with acute care facilities saw A </a:t>
            </a:r>
            <a:r>
              <a:rPr lang="en-US" sz="1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50% REDUCTION </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 SUICIDE in the year and a half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after implementing C-SSRS in April 2019, and </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an </a:t>
            </a:r>
            <a:r>
              <a:rPr lang="en-US" sz="1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86% REDUCTION</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in calls</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to the Atrium Health Behavioral Health Service Line.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600"/>
              </a:spcAft>
              <a:buFont typeface="Symbol" panose="05050102010706020507" pitchFamily="18" charset="2"/>
              <a:buChar char=""/>
            </a:pPr>
            <a:r>
              <a:rPr lang="en-US" sz="1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Behavioral Health Data Portal, Department of Defense</a:t>
            </a:r>
            <a:r>
              <a:rPr lang="en-US" sz="1400" b="1" dirty="0">
                <a:effectLst/>
                <a:latin typeface="Calibri" panose="020F0502020204030204" pitchFamily="34" charset="0"/>
                <a:ea typeface="Calibri" panose="020F0502020204030204" pitchFamily="34" charset="0"/>
                <a:cs typeface="Calibri" panose="020F0502020204030204" pitchFamily="34" charset="0"/>
              </a:rPr>
              <a:t>:</a:t>
            </a:r>
            <a:r>
              <a:rPr lang="en-US" sz="1400" dirty="0">
                <a:effectLst/>
                <a:latin typeface="Calibri" panose="020F0502020204030204" pitchFamily="34" charset="0"/>
                <a:ea typeface="Calibri" panose="020F0502020204030204" pitchFamily="34" charset="0"/>
                <a:cs typeface="Calibri" panose="020F0502020204030204" pitchFamily="34" charset="0"/>
              </a:rPr>
              <a:t> Mental health care including C-SSRS screening was integrated into regular medical care. </a:t>
            </a:r>
            <a:r>
              <a:rPr lang="en-US" sz="14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U.S. Army lowered suicide while reducing unnecessary inpatient overnights by 41%, saving $30-40 million in 4-5 years, </a:t>
            </a:r>
            <a:r>
              <a:rPr lang="en-US" sz="1400" b="1" dirty="0">
                <a:effectLst/>
                <a:latin typeface="Calibri" panose="020F0502020204030204" pitchFamily="34" charset="0"/>
                <a:ea typeface="Calibri" panose="020F0502020204030204" pitchFamily="34" charset="0"/>
                <a:cs typeface="Calibri" panose="020F0502020204030204" pitchFamily="34" charset="0"/>
              </a:rPr>
              <a:t>facilitating more appropriate use of outpatient services, while preventing the negative sequelae of post-hospitalization. </a:t>
            </a:r>
          </a:p>
          <a:p>
            <a:pPr marL="342900" marR="0" lvl="0" indent="-342900">
              <a:lnSpc>
                <a:spcPct val="107000"/>
              </a:lnSpc>
              <a:spcBef>
                <a:spcPts val="0"/>
              </a:spcBef>
              <a:buFont typeface="Symbol" panose="05050102010706020507" pitchFamily="18" charset="2"/>
              <a:buChar char=""/>
            </a:pPr>
            <a:r>
              <a:rPr lang="en-US" sz="1400" b="1" dirty="0">
                <a:effectLst/>
                <a:latin typeface="Calibri" panose="020F0502020204030204" pitchFamily="34" charset="0"/>
                <a:ea typeface="Calibri" panose="020F0502020204030204" pitchFamily="34" charset="0"/>
                <a:cs typeface="Times New Roman" panose="02020603050405020304" pitchFamily="18" charset="0"/>
              </a:rPr>
              <a:t>First ever </a:t>
            </a:r>
            <a:r>
              <a:rPr lang="en-US" sz="1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UNIVERSAL SCREENING</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at Parkland Hospital in Dallas: </a:t>
            </a:r>
            <a:r>
              <a:rPr lang="en-US" sz="12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Only 1.8% of </a:t>
            </a:r>
            <a:r>
              <a:rPr lang="en-US" sz="12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approx</a:t>
            </a:r>
            <a:r>
              <a:rPr lang="en-US" sz="12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100k</a:t>
            </a:r>
            <a:r>
              <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patients required next steps</a:t>
            </a: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Specialized algorithm in EHR </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that triggers appropriate clinical intervention based on patient answers to C-SSRS questions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“When suicidal behaviors are detected early, lives can be saved…. even within the first few days of implementing the screening program, we were able to intervene with patients at high risk.” - Dr. Celeste Johnson, Director of Nursing</a:t>
            </a:r>
          </a:p>
          <a:p>
            <a:pPr marL="342900" marR="0" lvl="0" indent="-342900">
              <a:lnSpc>
                <a:spcPct val="107000"/>
              </a:lnSpc>
              <a:spcBef>
                <a:spcPts val="0"/>
              </a:spcBef>
              <a:spcAft>
                <a:spcPts val="0"/>
              </a:spcAft>
              <a:buFont typeface="Symbol" panose="05050102010706020507" pitchFamily="18" charset="2"/>
              <a:buChar char=""/>
            </a:pPr>
            <a:r>
              <a:rPr lang="en-US" sz="1400" b="1" dirty="0">
                <a:effectLst/>
                <a:latin typeface="Calibri" panose="020F0502020204030204" pitchFamily="34" charset="0"/>
                <a:ea typeface="Calibri" panose="020F0502020204030204" pitchFamily="34" charset="0"/>
                <a:cs typeface="Times New Roman" panose="02020603050405020304" pitchFamily="18" charset="0"/>
              </a:rPr>
              <a:t>Connecticut National Guard: </a:t>
            </a:r>
            <a:r>
              <a:rPr lang="en-US" sz="1400" dirty="0">
                <a:effectLst/>
                <a:latin typeface="Calibri" panose="020F0502020204030204" pitchFamily="34" charset="0"/>
                <a:ea typeface="Calibri" panose="020F0502020204030204" pitchFamily="34" charset="0"/>
                <a:cs typeface="Times New Roman" panose="02020603050405020304" pitchFamily="18" charset="0"/>
              </a:rPr>
              <a:t>In 38,000 screenings in the Periodic Health Assessment </a:t>
            </a:r>
            <a:r>
              <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only 17 identified as high risk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b="1" dirty="0">
                <a:effectLst/>
                <a:latin typeface="Calibri" panose="020F0502020204030204" pitchFamily="34" charset="0"/>
                <a:ea typeface="Calibri" panose="020F0502020204030204" pitchFamily="34" charset="0"/>
                <a:cs typeface="Times New Roman" panose="02020603050405020304" pitchFamily="18" charset="0"/>
              </a:rPr>
              <a:t>Cleveland Clinic: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Improved Identification and </a:t>
            </a:r>
            <a:r>
              <a:rPr lang="en-US" sz="12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Reduced false positives from PHQ-9 by 75%</a:t>
            </a:r>
            <a:r>
              <a:rPr lang="en-US" sz="1200" dirty="0">
                <a:effectLst/>
                <a:latin typeface="Calibri" panose="020F0502020204030204" pitchFamily="34" charset="0"/>
                <a:ea typeface="Calibri" panose="020F0502020204030204" pitchFamily="34" charset="0"/>
                <a:cs typeface="Times New Roman" panose="02020603050405020304" pitchFamily="18" charset="0"/>
              </a:rPr>
              <a:t> while identifying high risk patients that were missed</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6075" lvl="1" indent="-346075">
              <a:lnSpc>
                <a:spcPct val="107000"/>
              </a:lnSpc>
              <a:spcBef>
                <a:spcPts val="0"/>
              </a:spcBef>
              <a:spcAft>
                <a:spcPts val="800"/>
              </a:spcAft>
              <a:buFont typeface="Wingdings" panose="05000000000000000000" pitchFamily="2" charset="2"/>
              <a:buChar char="§"/>
            </a:pP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Air Force family health clinics</a:t>
            </a:r>
            <a:r>
              <a:rPr lang="en-US" sz="1400" dirty="0">
                <a:effectLst/>
                <a:latin typeface="Calibri" panose="020F0502020204030204" pitchFamily="34" charset="0"/>
                <a:ea typeface="Calibri" panose="020F0502020204030204" pitchFamily="34" charset="0"/>
                <a:cs typeface="Times New Roman" panose="02020603050405020304" pitchFamily="18" charset="0"/>
              </a:rPr>
              <a:t>: Increased sensitivity, dramatically reduced false positives with C-SSRS:</a:t>
            </a:r>
            <a:br>
              <a:rPr lang="en-US" sz="1400" dirty="0">
                <a:effectLst/>
                <a:latin typeface="Calibri" panose="020F0502020204030204" pitchFamily="34" charset="0"/>
                <a:ea typeface="Calibri" panose="020F0502020204030204" pitchFamily="34" charset="0"/>
                <a:cs typeface="Times New Roman" panose="02020603050405020304" pitchFamily="18" charset="0"/>
              </a:rPr>
            </a:br>
            <a:r>
              <a:rPr lang="en-US" sz="1400" dirty="0">
                <a:effectLst/>
                <a:latin typeface="Calibri" panose="020F0502020204030204" pitchFamily="34" charset="0"/>
                <a:ea typeface="Calibri" panose="020F0502020204030204" pitchFamily="34" charset="0"/>
                <a:cs typeface="Times New Roman" panose="02020603050405020304" pitchFamily="18" charset="0"/>
              </a:rPr>
              <a:t>at risk (intake)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16% PHQ9 vs 6.5% C-SSRS</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risk (follow-up)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13% PHQ9 vs 1.3% C-SSRS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51758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900985-E528-4EA6-91CD-B2D1BB2BA145}"/>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65E6429D-882C-46D5-81C8-C9BBC04ECC58}"/>
              </a:ext>
            </a:extLst>
          </p:cNvPr>
          <p:cNvSpPr/>
          <p:nvPr/>
        </p:nvSpPr>
        <p:spPr>
          <a:xfrm>
            <a:off x="203604" y="2142516"/>
            <a:ext cx="7254240" cy="294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6EF24691-AB69-4EC9-9466-F3430F17676E}"/>
              </a:ext>
            </a:extLst>
          </p:cNvPr>
          <p:cNvSpPr txBox="1">
            <a:spLocks/>
          </p:cNvSpPr>
          <p:nvPr/>
        </p:nvSpPr>
        <p:spPr>
          <a:xfrm>
            <a:off x="649509" y="1002137"/>
            <a:ext cx="7677031" cy="42789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REDUCTION OF 1:1, PSYCHIATRIC CONSULTS and ED HOLDS</a:t>
            </a:r>
          </a:p>
          <a:p>
            <a:pPr marL="0" marR="0" lvl="0" indent="0" algn="ctr"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6075" marR="0" lvl="0" indent="-346075" algn="l" defTabSz="914400" rtl="0" eaLnBrk="1" fontAlgn="auto" latinLnBrk="0" hangingPunct="1">
              <a:lnSpc>
                <a:spcPct val="107000"/>
              </a:lnSpc>
              <a:spcBef>
                <a:spcPts val="0"/>
              </a:spcBef>
              <a:spcAft>
                <a:spcPts val="1200"/>
              </a:spcAft>
              <a:buClrTx/>
              <a:buSzTx/>
              <a:buFont typeface="Wingdings" panose="05000000000000000000" pitchFamily="2" charset="2"/>
              <a:buChar char="§"/>
              <a:tabLst/>
              <a:defRPr/>
            </a:pPr>
            <a:r>
              <a:rPr kumimoji="0" lang="en-US" sz="16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Reading Med/surg hospital reduces 1:1 and psychiatric consultations</a:t>
            </a:r>
            <a:br>
              <a:rPr kumimoji="0" lang="en-US" sz="16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400" b="0" i="0" u="none" strike="noStrike" kern="1200" cap="none" spc="0" normalizeH="0" baseline="0" noProof="0" dirty="0" err="1">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Pumariega</a:t>
            </a:r>
            <a:r>
              <a:rPr kumimoji="0" lang="en-US" sz="1400" b="0" i="0" u="none" strike="noStrike" kern="1200" cap="none" spc="0" normalizeH="0" baseline="0" noProof="0" dirty="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 2020: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C-SSRS criteria used for placing on and removing from 1:1 (see the C-SSRS version for 1:1 with response protocols)</a:t>
            </a:r>
          </a:p>
          <a:p>
            <a:pPr marL="342900" marR="0" lvl="0" indent="-342900" algn="l" defTabSz="914400" rtl="0" eaLnBrk="1" fontAlgn="auto" latinLnBrk="0" hangingPunct="1">
              <a:lnSpc>
                <a:spcPct val="107000"/>
              </a:lnSpc>
              <a:spcBef>
                <a:spcPts val="0"/>
              </a:spcBef>
              <a:spcAft>
                <a:spcPts val="1200"/>
              </a:spcAft>
              <a:buClrTx/>
              <a:buSzTx/>
              <a:buFont typeface="Symbol" panose="05050102010706020507" pitchFamily="18" charset="2"/>
              <a:buChar char=""/>
              <a:tabLst/>
              <a:defRPr/>
            </a:pPr>
            <a:r>
              <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Rhode Island youth suicide rates improved while saving millions of dollars on unnecessary ED holds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1200"/>
              </a:spcAft>
              <a:buClrTx/>
              <a:buSzTx/>
              <a:buFont typeface="Symbol" panose="05050102010706020507" pitchFamily="18" charset="2"/>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Northwest Community Hospital – </a:t>
            </a:r>
            <a:r>
              <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25% reduction in ED holds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1200"/>
              </a:spcAft>
              <a:buClrTx/>
              <a:buSzTx/>
              <a:buFont typeface="Symbol" panose="05050102010706020507" pitchFamily="18" charset="2"/>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Centerstone -</a:t>
            </a:r>
            <a:r>
              <a:rPr kumimoji="0" lang="en-US" sz="16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 REDUCED EMERGENCY DEPARTMENT RECIVIDISM from over 40% to approximately 7%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1200"/>
              </a:spcAft>
              <a:buClrTx/>
              <a:buSzTx/>
              <a:buFont typeface="Symbol" panose="05050102010706020507" pitchFamily="18" charset="2"/>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C-SSRS criteria used for placing on and removing from 1:1 (see the C-SSRS version for 1:1 with response protocols</a:t>
            </a:r>
          </a:p>
        </p:txBody>
      </p:sp>
    </p:spTree>
    <p:extLst>
      <p:ext uri="{BB962C8B-B14F-4D97-AF65-F5344CB8AC3E}">
        <p14:creationId xmlns:p14="http://schemas.microsoft.com/office/powerpoint/2010/main" val="40336806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6A29AA-9AC2-4F72-A3CC-710E8B1FCD6F}"/>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CE9A092-2D6C-4570-BCB5-D3A76C1EC98E}"/>
              </a:ext>
            </a:extLst>
          </p:cNvPr>
          <p:cNvSpPr txBox="1"/>
          <p:nvPr/>
        </p:nvSpPr>
        <p:spPr>
          <a:xfrm>
            <a:off x="177282" y="619064"/>
            <a:ext cx="8696130" cy="6046784"/>
          </a:xfrm>
          <a:prstGeom prst="rect">
            <a:avLst/>
          </a:prstGeom>
          <a:solidFill>
            <a:schemeClr val="bg1"/>
          </a:solidFill>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REDUCING SUICIDE WHILE REDUCING BURDEN</a:t>
            </a:r>
            <a:endParaRPr kumimoji="0" lang="en-US" sz="16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600" b="1" i="1"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Times New Roman" panose="02020603050405020304" pitchFamily="18" charset="0"/>
              </a:rPr>
              <a:t>Total Force Rollout in U.S. Marines Helped Lead to a 22% Reduction in Suicides –</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b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b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Lowest of any branch in that year. Trained all support workers from legal assistants to clergy.</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C-SSRS was adopted </a:t>
            </a:r>
            <a:r>
              <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Times New Roman" panose="02020603050405020304" pitchFamily="18" charset="0"/>
              </a:rPr>
              <a:t>within the U.S. Air Force across all medical services and peer-to-peer </a:t>
            </a: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support, with every Airman and their spouses having the questions</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The Air Force was the </a:t>
            </a:r>
            <a:r>
              <a:rPr kumimoji="0" lang="en-US" sz="1400" b="0"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Times New Roman" panose="02020603050405020304" pitchFamily="18" charset="0"/>
              </a:rPr>
              <a:t>only branch of the U.S. military to see a reduction in suicide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the following year, and had the smallest number of suicides in the Reserves since 2012</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U.S. Army, Behavioral Health Data Portal: </a:t>
            </a:r>
            <a:r>
              <a:rPr kumimoji="0" lang="en-US" sz="16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REDUCED INPATIENT OVERNIGHTS BY 41%, SAVING </a:t>
            </a:r>
            <a:br>
              <a:rPr kumimoji="0" lang="en-US" sz="16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6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$30-40 MILLION WHILE ALSO REDUCING SUICIDE</a:t>
            </a:r>
            <a:endPar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Institute for Family Health – </a:t>
            </a:r>
            <a:r>
              <a:rPr kumimoji="0" lang="en-US" sz="16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Reduction in Suicide in Largest Federally Funded Primary Care System in NY</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Buffalo Psychiatric Center has seen </a:t>
            </a:r>
            <a:r>
              <a:rPr kumimoji="0" lang="en-US" sz="16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over 3 consecutive years with no suicide deaths</a:t>
            </a:r>
            <a:r>
              <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compared to a few annual deaths previously</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Interfaith Medical Center – </a:t>
            </a:r>
            <a:r>
              <a:rPr kumimoji="0" lang="en-US" sz="16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zero suicides hospital-wide and zero suicide attempts in inpatient psychiatry for over 3 years</a:t>
            </a: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State of Utah: </a:t>
            </a: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Use of the C-SSRS Helped Lead to the First Decrease in Suicide in Almost a Decade, Reversing an Alarming Increasing Trend</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Utah Division of Substance Abuse and Mental Health </a:t>
            </a: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"Increased screening and assessment using the C-SSRS had been an important piece to this comprehensive multi system approach. We are on year 2 of a </a:t>
            </a:r>
            <a:r>
              <a:rPr kumimoji="0" lang="en-US" sz="1400" b="0"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Statewide Medicaid Improvement Project that highlights the use of the C-SSRS</a:t>
            </a: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 subsequent interventions based on risk in the public behavioral health care system.”</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38496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AE7D4-CB40-4861-A705-D805A606468F}"/>
              </a:ext>
            </a:extLst>
          </p:cNvPr>
          <p:cNvSpPr>
            <a:spLocks noGrp="1"/>
          </p:cNvSpPr>
          <p:nvPr>
            <p:ph type="title" idx="4294967295"/>
          </p:nvPr>
        </p:nvSpPr>
        <p:spPr>
          <a:xfrm>
            <a:off x="907827" y="448001"/>
            <a:ext cx="7234518" cy="1067037"/>
          </a:xfrm>
        </p:spPr>
        <p:txBody>
          <a:bodyPr/>
          <a:lstStyle/>
          <a:p>
            <a:pPr algn="ctr"/>
            <a:r>
              <a:rPr lang="en-US" sz="2700" b="1" dirty="0">
                <a:solidFill>
                  <a:schemeClr val="accent2">
                    <a:lumMod val="75000"/>
                  </a:schemeClr>
                </a:solidFill>
              </a:rPr>
              <a:t>Helping Students and Youth Athletes</a:t>
            </a:r>
            <a:endParaRPr lang="en-US" sz="2700" b="1" dirty="0">
              <a:solidFill>
                <a:schemeClr val="accent1">
                  <a:lumMod val="50000"/>
                </a:schemeClr>
              </a:solidFill>
            </a:endParaRPr>
          </a:p>
        </p:txBody>
      </p:sp>
      <p:sp>
        <p:nvSpPr>
          <p:cNvPr id="4" name="TextBox 3">
            <a:extLst>
              <a:ext uri="{FF2B5EF4-FFF2-40B4-BE49-F238E27FC236}">
                <a16:creationId xmlns:a16="http://schemas.microsoft.com/office/drawing/2014/main" id="{C2B7D109-B60A-4E17-8230-6169F5780605}"/>
              </a:ext>
            </a:extLst>
          </p:cNvPr>
          <p:cNvSpPr txBox="1"/>
          <p:nvPr/>
        </p:nvSpPr>
        <p:spPr>
          <a:xfrm>
            <a:off x="6503025" y="1382153"/>
            <a:ext cx="2565996" cy="2308324"/>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9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After the suicide death of a 13 year old softball player, this org of 3000 young players in 23 states has integrated the Columbia survey on their website as a resource for coaches, parents, players and their communities</a:t>
            </a:r>
          </a:p>
        </p:txBody>
      </p:sp>
      <p:pic>
        <p:nvPicPr>
          <p:cNvPr id="5" name="Picture 4">
            <a:extLst>
              <a:ext uri="{FF2B5EF4-FFF2-40B4-BE49-F238E27FC236}">
                <a16:creationId xmlns:a16="http://schemas.microsoft.com/office/drawing/2014/main" id="{A26CB6CC-A8BB-4B24-AD64-3D1A675C5D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89240" y="1418013"/>
            <a:ext cx="3304470" cy="2194760"/>
          </a:xfrm>
          <a:prstGeom prst="rect">
            <a:avLst/>
          </a:prstGeom>
        </p:spPr>
      </p:pic>
      <p:sp>
        <p:nvSpPr>
          <p:cNvPr id="6" name="Title 1">
            <a:extLst>
              <a:ext uri="{FF2B5EF4-FFF2-40B4-BE49-F238E27FC236}">
                <a16:creationId xmlns:a16="http://schemas.microsoft.com/office/drawing/2014/main" id="{2788680D-B1F8-45C8-B24B-AFF9E5EAFD2B}"/>
              </a:ext>
            </a:extLst>
          </p:cNvPr>
          <p:cNvSpPr txBox="1">
            <a:spLocks/>
          </p:cNvSpPr>
          <p:nvPr/>
        </p:nvSpPr>
        <p:spPr>
          <a:xfrm>
            <a:off x="3048000" y="2967320"/>
            <a:ext cx="3576918" cy="6813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rPr>
              <a:t>Firecrackers Softball Turns Tragedy into Hope with the Columbia</a:t>
            </a:r>
          </a:p>
        </p:txBody>
      </p:sp>
      <p:pic>
        <p:nvPicPr>
          <p:cNvPr id="7" name="Picture 6">
            <a:extLst>
              <a:ext uri="{FF2B5EF4-FFF2-40B4-BE49-F238E27FC236}">
                <a16:creationId xmlns:a16="http://schemas.microsoft.com/office/drawing/2014/main" id="{6CA95AEC-B602-4A37-945F-C2FE4D7555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090" y="1518321"/>
            <a:ext cx="2228926" cy="2228926"/>
          </a:xfrm>
          <a:prstGeom prst="rect">
            <a:avLst/>
          </a:prstGeom>
        </p:spPr>
      </p:pic>
      <p:sp>
        <p:nvSpPr>
          <p:cNvPr id="9" name="TextBox 8">
            <a:extLst>
              <a:ext uri="{FF2B5EF4-FFF2-40B4-BE49-F238E27FC236}">
                <a16:creationId xmlns:a16="http://schemas.microsoft.com/office/drawing/2014/main" id="{65EF2938-229D-47E0-9093-05B6A5FC820A}"/>
              </a:ext>
            </a:extLst>
          </p:cNvPr>
          <p:cNvSpPr txBox="1"/>
          <p:nvPr/>
        </p:nvSpPr>
        <p:spPr>
          <a:xfrm>
            <a:off x="376523" y="1570417"/>
            <a:ext cx="2228926"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Crucial Partnership with Columbia and the</a:t>
            </a:r>
          </a:p>
        </p:txBody>
      </p:sp>
      <p:sp>
        <p:nvSpPr>
          <p:cNvPr id="10" name="Rectangle 9">
            <a:extLst>
              <a:ext uri="{FF2B5EF4-FFF2-40B4-BE49-F238E27FC236}">
                <a16:creationId xmlns:a16="http://schemas.microsoft.com/office/drawing/2014/main" id="{26CEED00-B6A6-4734-8DF8-F8450C60B5F4}"/>
              </a:ext>
            </a:extLst>
          </p:cNvPr>
          <p:cNvSpPr/>
          <p:nvPr/>
        </p:nvSpPr>
        <p:spPr>
          <a:xfrm>
            <a:off x="383125" y="1516627"/>
            <a:ext cx="2228926" cy="1755489"/>
          </a:xfrm>
          <a:prstGeom prst="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le 1">
            <a:extLst>
              <a:ext uri="{FF2B5EF4-FFF2-40B4-BE49-F238E27FC236}">
                <a16:creationId xmlns:a16="http://schemas.microsoft.com/office/drawing/2014/main" id="{DEF94156-3002-4771-8B9F-0D5E198481EB}"/>
              </a:ext>
            </a:extLst>
          </p:cNvPr>
          <p:cNvSpPr txBox="1">
            <a:spLocks/>
          </p:cNvSpPr>
          <p:nvPr/>
        </p:nvSpPr>
        <p:spPr>
          <a:xfrm>
            <a:off x="284626" y="3971362"/>
            <a:ext cx="8554571" cy="869578"/>
          </a:xfrm>
          <a:prstGeom prst="rect">
            <a:avLst/>
          </a:prstGeom>
        </p:spPr>
        <p:txBody>
          <a:bodyPr/>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S PGothic"/>
                <a:cs typeface="MS PGothic"/>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5B9BD5">
                    <a:lumMod val="50000"/>
                  </a:srgbClr>
                </a:solidFill>
                <a:effectLst/>
                <a:uLnTx/>
                <a:uFillTx/>
                <a:latin typeface="Calibri" panose="020F0502020204030204"/>
                <a:ea typeface="MS PGothic"/>
              </a:rPr>
              <a:t>Need More Campus Policy and Awareness to get it in Everybody’s Hands:</a:t>
            </a:r>
          </a:p>
        </p:txBody>
      </p:sp>
      <p:sp>
        <p:nvSpPr>
          <p:cNvPr id="13" name="TextBox 12">
            <a:extLst>
              <a:ext uri="{FF2B5EF4-FFF2-40B4-BE49-F238E27FC236}">
                <a16:creationId xmlns:a16="http://schemas.microsoft.com/office/drawing/2014/main" id="{CB67903A-3164-4AD8-A348-B02A45E87D6D}"/>
              </a:ext>
            </a:extLst>
          </p:cNvPr>
          <p:cNvSpPr txBox="1"/>
          <p:nvPr/>
        </p:nvSpPr>
        <p:spPr>
          <a:xfrm>
            <a:off x="1326777" y="4352190"/>
            <a:ext cx="6347012" cy="147732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 went and trained the athletic coaches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Princeton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you’ll remember that one of the suicides a few years ago was an athlete. The people that see these kids up close and personal, they’re the front line of defense. They can find them before they ever get to a doctor’s office. This is who we need to equip.”</a:t>
            </a:r>
          </a:p>
        </p:txBody>
      </p:sp>
      <p:pic>
        <p:nvPicPr>
          <p:cNvPr id="15" name="Picture 14">
            <a:extLst>
              <a:ext uri="{FF2B5EF4-FFF2-40B4-BE49-F238E27FC236}">
                <a16:creationId xmlns:a16="http://schemas.microsoft.com/office/drawing/2014/main" id="{28E7E9F2-5DE5-464E-95DE-EB3B37344E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73789" y="4446290"/>
            <a:ext cx="1201267" cy="1185866"/>
          </a:xfrm>
          <a:prstGeom prst="rect">
            <a:avLst/>
          </a:prstGeom>
        </p:spPr>
      </p:pic>
      <p:pic>
        <p:nvPicPr>
          <p:cNvPr id="17" name="Picture 16">
            <a:extLst>
              <a:ext uri="{FF2B5EF4-FFF2-40B4-BE49-F238E27FC236}">
                <a16:creationId xmlns:a16="http://schemas.microsoft.com/office/drawing/2014/main" id="{4AAFEE41-B879-4FDC-92B9-11990A69DC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9960" y="4530832"/>
            <a:ext cx="1062382" cy="1215542"/>
          </a:xfrm>
          <a:prstGeom prst="rect">
            <a:avLst/>
          </a:prstGeom>
        </p:spPr>
      </p:pic>
    </p:spTree>
    <p:extLst>
      <p:ext uri="{BB962C8B-B14F-4D97-AF65-F5344CB8AC3E}">
        <p14:creationId xmlns:p14="http://schemas.microsoft.com/office/powerpoint/2010/main" val="39966371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9FCA6B6-94B7-43E1-B5E6-4E1608276ABA}"/>
              </a:ext>
            </a:extLst>
          </p:cNvPr>
          <p:cNvSpPr>
            <a:spLocks noGrp="1"/>
          </p:cNvSpPr>
          <p:nvPr>
            <p:ph type="title"/>
          </p:nvPr>
        </p:nvSpPr>
        <p:spPr>
          <a:xfrm>
            <a:off x="517965" y="578127"/>
            <a:ext cx="8428072" cy="1191976"/>
          </a:xfrm>
        </p:spPr>
        <p:txBody>
          <a:bodyPr>
            <a:normAutofit fontScale="90000"/>
          </a:bodyPr>
          <a:lstStyle/>
          <a:p>
            <a:pPr algn="ctr"/>
            <a:r>
              <a:rPr lang="en-US" sz="3200" b="1" dirty="0">
                <a:solidFill>
                  <a:schemeClr val="accent1">
                    <a:lumMod val="50000"/>
                  </a:schemeClr>
                </a:solidFill>
                <a:effectLst/>
              </a:rPr>
              <a:t>Breaking the Silence and Helping Communities Heal </a:t>
            </a:r>
            <a:br>
              <a:rPr lang="en-US" sz="800" b="1" dirty="0">
                <a:solidFill>
                  <a:srgbClr val="EAEAEA"/>
                </a:solidFill>
                <a:effectLst/>
              </a:rPr>
            </a:br>
            <a:br>
              <a:rPr lang="en-US" sz="800" b="1" dirty="0">
                <a:solidFill>
                  <a:srgbClr val="EAEAEA"/>
                </a:solidFill>
                <a:effectLst/>
              </a:rPr>
            </a:br>
            <a:r>
              <a:rPr lang="en-US" sz="2000" dirty="0"/>
              <a:t>At one point in history, </a:t>
            </a:r>
            <a:r>
              <a:rPr lang="en-US" sz="2000" b="1" dirty="0"/>
              <a:t>learning to wash hands </a:t>
            </a:r>
            <a:r>
              <a:rPr lang="en-US" sz="2000" dirty="0"/>
              <a:t>began saving lives. Now, just asking and </a:t>
            </a:r>
            <a:r>
              <a:rPr lang="en-US" sz="2000" b="1" dirty="0"/>
              <a:t>being there for each other </a:t>
            </a:r>
            <a:r>
              <a:rPr lang="en-US" sz="2000" dirty="0"/>
              <a:t>gives us permission to connect and build a </a:t>
            </a:r>
            <a:r>
              <a:rPr lang="en-US" sz="2000" b="1" dirty="0"/>
              <a:t>path of openness and resilience </a:t>
            </a:r>
            <a:r>
              <a:rPr lang="en-US" sz="2000" dirty="0"/>
              <a:t>that spans generations and is helping us save lives today.</a:t>
            </a:r>
            <a:endParaRPr lang="en-US" b="1" dirty="0">
              <a:effectLst/>
            </a:endParaRPr>
          </a:p>
        </p:txBody>
      </p:sp>
      <p:sp>
        <p:nvSpPr>
          <p:cNvPr id="16" name="Freeform 10">
            <a:extLst>
              <a:ext uri="{FF2B5EF4-FFF2-40B4-BE49-F238E27FC236}">
                <a16:creationId xmlns:a16="http://schemas.microsoft.com/office/drawing/2014/main" id="{105A2C8F-636B-4490-876E-F8F74FBDF7A7}"/>
              </a:ext>
            </a:extLst>
          </p:cNvPr>
          <p:cNvSpPr/>
          <p:nvPr/>
        </p:nvSpPr>
        <p:spPr>
          <a:xfrm>
            <a:off x="1427446" y="3983012"/>
            <a:ext cx="1565777" cy="45719"/>
          </a:xfrm>
          <a:custGeom>
            <a:avLst/>
            <a:gdLst>
              <a:gd name="connsiteX0" fmla="*/ 0 w 1440156"/>
              <a:gd name="connsiteY0" fmla="*/ 0 h 42051"/>
              <a:gd name="connsiteX1" fmla="*/ 1440156 w 1440156"/>
              <a:gd name="connsiteY1" fmla="*/ 0 h 42051"/>
              <a:gd name="connsiteX2" fmla="*/ 1440156 w 1440156"/>
              <a:gd name="connsiteY2" fmla="*/ 42051 h 42051"/>
              <a:gd name="connsiteX3" fmla="*/ 0 w 1440156"/>
              <a:gd name="connsiteY3" fmla="*/ 42051 h 42051"/>
              <a:gd name="connsiteX4" fmla="*/ 0 w 1440156"/>
              <a:gd name="connsiteY4" fmla="*/ 0 h 42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156" h="42051">
                <a:moveTo>
                  <a:pt x="0" y="0"/>
                </a:moveTo>
                <a:lnTo>
                  <a:pt x="1440156" y="0"/>
                </a:lnTo>
                <a:lnTo>
                  <a:pt x="1440156" y="42051"/>
                </a:lnTo>
                <a:lnTo>
                  <a:pt x="0" y="420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9050" rIns="19050" bIns="0" numCol="1" spcCol="1270" anchor="b" anchorCtr="0">
            <a:noAutofit/>
          </a:bodyPr>
          <a:lstStyle/>
          <a:p>
            <a:pPr defTabSz="222250">
              <a:lnSpc>
                <a:spcPct val="90000"/>
              </a:lnSpc>
              <a:spcAft>
                <a:spcPct val="35000"/>
              </a:spcAft>
            </a:pPr>
            <a:endParaRPr lang="en-US" sz="500" dirty="0"/>
          </a:p>
        </p:txBody>
      </p:sp>
      <p:sp>
        <p:nvSpPr>
          <p:cNvPr id="17" name="Freeform 12">
            <a:extLst>
              <a:ext uri="{FF2B5EF4-FFF2-40B4-BE49-F238E27FC236}">
                <a16:creationId xmlns:a16="http://schemas.microsoft.com/office/drawing/2014/main" id="{6A8BD2C5-8D9F-45FA-BFD4-17C5316CBA09}"/>
              </a:ext>
            </a:extLst>
          </p:cNvPr>
          <p:cNvSpPr/>
          <p:nvPr/>
        </p:nvSpPr>
        <p:spPr>
          <a:xfrm rot="10800000">
            <a:off x="4369170" y="4174340"/>
            <a:ext cx="1048586" cy="45719"/>
          </a:xfrm>
          <a:custGeom>
            <a:avLst/>
            <a:gdLst>
              <a:gd name="connsiteX0" fmla="*/ 0 w 1157621"/>
              <a:gd name="connsiteY0" fmla="*/ 0 h 50472"/>
              <a:gd name="connsiteX1" fmla="*/ 1157621 w 1157621"/>
              <a:gd name="connsiteY1" fmla="*/ 0 h 50472"/>
              <a:gd name="connsiteX2" fmla="*/ 1157621 w 1157621"/>
              <a:gd name="connsiteY2" fmla="*/ 50472 h 50472"/>
              <a:gd name="connsiteX3" fmla="*/ 0 w 1157621"/>
              <a:gd name="connsiteY3" fmla="*/ 50472 h 50472"/>
              <a:gd name="connsiteX4" fmla="*/ 0 w 1157621"/>
              <a:gd name="connsiteY4" fmla="*/ 0 h 50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621" h="50472">
                <a:moveTo>
                  <a:pt x="1157621" y="1"/>
                </a:moveTo>
                <a:lnTo>
                  <a:pt x="0" y="1"/>
                </a:lnTo>
                <a:lnTo>
                  <a:pt x="0" y="50471"/>
                </a:lnTo>
                <a:lnTo>
                  <a:pt x="1157621" y="50471"/>
                </a:lnTo>
                <a:lnTo>
                  <a:pt x="1157621" y="1"/>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9048" rIns="19051" bIns="2" numCol="1" spcCol="1270" anchor="b" anchorCtr="0">
            <a:noAutofit/>
          </a:bodyPr>
          <a:lstStyle/>
          <a:p>
            <a:pPr defTabSz="222250">
              <a:lnSpc>
                <a:spcPct val="90000"/>
              </a:lnSpc>
              <a:spcAft>
                <a:spcPct val="35000"/>
              </a:spcAft>
            </a:pPr>
            <a:endParaRPr lang="en-US" sz="500" dirty="0"/>
          </a:p>
        </p:txBody>
      </p:sp>
      <p:grpSp>
        <p:nvGrpSpPr>
          <p:cNvPr id="18" name="Group 17">
            <a:extLst>
              <a:ext uri="{FF2B5EF4-FFF2-40B4-BE49-F238E27FC236}">
                <a16:creationId xmlns:a16="http://schemas.microsoft.com/office/drawing/2014/main" id="{92BCBC66-8664-49B6-AF2F-1C11CDCE6479}"/>
              </a:ext>
            </a:extLst>
          </p:cNvPr>
          <p:cNvGrpSpPr/>
          <p:nvPr/>
        </p:nvGrpSpPr>
        <p:grpSpPr>
          <a:xfrm>
            <a:off x="5249237" y="1937407"/>
            <a:ext cx="3338214" cy="3831954"/>
            <a:chOff x="5181600" y="2345835"/>
            <a:chExt cx="3712335" cy="4261410"/>
          </a:xfrm>
        </p:grpSpPr>
        <p:sp>
          <p:nvSpPr>
            <p:cNvPr id="19" name="TextBox 18">
              <a:extLst>
                <a:ext uri="{FF2B5EF4-FFF2-40B4-BE49-F238E27FC236}">
                  <a16:creationId xmlns:a16="http://schemas.microsoft.com/office/drawing/2014/main" id="{6D62BD89-6394-4A4B-9A46-8A2FDFA551F9}"/>
                </a:ext>
              </a:extLst>
            </p:cNvPr>
            <p:cNvSpPr txBox="1"/>
            <p:nvPr/>
          </p:nvSpPr>
          <p:spPr>
            <a:xfrm>
              <a:off x="5181600" y="3886200"/>
              <a:ext cx="3712335" cy="2721045"/>
            </a:xfrm>
            <a:prstGeom prst="rect">
              <a:avLst/>
            </a:prstGeom>
            <a:noFill/>
          </p:spPr>
          <p:txBody>
            <a:bodyPr wrap="square" rtlCol="0">
              <a:spAutoFit/>
            </a:bodyPr>
            <a:lstStyle/>
            <a:p>
              <a:pPr algn="ctr"/>
              <a:r>
                <a:rPr lang="en-US" sz="1700" dirty="0"/>
                <a:t>"The beauty of the Columbia Protocol is that anyone can be involved. </a:t>
              </a:r>
              <a:r>
                <a:rPr lang="en-US" sz="1700" b="1" dirty="0"/>
                <a:t>So, as a community, we don't have to sit back and feel powerless. We can feel like we're part of a solution. </a:t>
              </a:r>
              <a:br>
                <a:rPr lang="en-US" sz="1700" b="1" dirty="0"/>
              </a:br>
              <a:r>
                <a:rPr lang="en-US" sz="1700" b="1" dirty="0"/>
                <a:t>It really does help in our own personal trauma and healing</a:t>
              </a:r>
              <a:r>
                <a:rPr lang="en-US" sz="1700" dirty="0"/>
                <a:t>"</a:t>
              </a:r>
            </a:p>
            <a:p>
              <a:pPr marL="285750" indent="-285750" algn="ctr">
                <a:buFontTx/>
                <a:buChar char="-"/>
              </a:pPr>
              <a:r>
                <a:rPr lang="en-US" sz="1700" dirty="0"/>
                <a:t>Ryan Petty</a:t>
              </a:r>
            </a:p>
          </p:txBody>
        </p:sp>
        <p:pic>
          <p:nvPicPr>
            <p:cNvPr id="20" name="Picture 19">
              <a:extLst>
                <a:ext uri="{FF2B5EF4-FFF2-40B4-BE49-F238E27FC236}">
                  <a16:creationId xmlns:a16="http://schemas.microsoft.com/office/drawing/2014/main" id="{1F212E3C-9184-430F-9E5A-752AA302C4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49324" y="2345835"/>
              <a:ext cx="3337474" cy="1387965"/>
            </a:xfrm>
            <a:prstGeom prst="rect">
              <a:avLst/>
            </a:prstGeom>
            <a:ln w="25400">
              <a:solidFill>
                <a:schemeClr val="lt1">
                  <a:hueOff val="0"/>
                  <a:satOff val="0"/>
                  <a:lumOff val="0"/>
                </a:schemeClr>
              </a:solidFill>
            </a:ln>
          </p:spPr>
        </p:pic>
      </p:grpSp>
      <p:grpSp>
        <p:nvGrpSpPr>
          <p:cNvPr id="21" name="Group 20">
            <a:extLst>
              <a:ext uri="{FF2B5EF4-FFF2-40B4-BE49-F238E27FC236}">
                <a16:creationId xmlns:a16="http://schemas.microsoft.com/office/drawing/2014/main" id="{EC24926E-53CE-44AC-8AA2-8B9AF89BA02C}"/>
              </a:ext>
            </a:extLst>
          </p:cNvPr>
          <p:cNvGrpSpPr/>
          <p:nvPr/>
        </p:nvGrpSpPr>
        <p:grpSpPr>
          <a:xfrm>
            <a:off x="205447" y="1900875"/>
            <a:ext cx="4453849" cy="4027966"/>
            <a:chOff x="-1" y="2280999"/>
            <a:chExt cx="4953001" cy="4479388"/>
          </a:xfrm>
        </p:grpSpPr>
        <p:sp>
          <p:nvSpPr>
            <p:cNvPr id="22" name="Rectangle 21">
              <a:extLst>
                <a:ext uri="{FF2B5EF4-FFF2-40B4-BE49-F238E27FC236}">
                  <a16:creationId xmlns:a16="http://schemas.microsoft.com/office/drawing/2014/main" id="{FEBB074D-7C5C-47F7-9A08-45B02146B7CA}"/>
                </a:ext>
              </a:extLst>
            </p:cNvPr>
            <p:cNvSpPr/>
            <p:nvPr/>
          </p:nvSpPr>
          <p:spPr>
            <a:xfrm>
              <a:off x="338275" y="2280999"/>
              <a:ext cx="2521758" cy="1685588"/>
            </a:xfrm>
            <a:prstGeom prst="rect">
              <a:avLst/>
            </a:prstGeom>
            <a:blipFill rotWithShape="1">
              <a:blip r:embed="rId3"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23" name="Rectangle 22">
              <a:extLst>
                <a:ext uri="{FF2B5EF4-FFF2-40B4-BE49-F238E27FC236}">
                  <a16:creationId xmlns:a16="http://schemas.microsoft.com/office/drawing/2014/main" id="{D33B22EE-D34E-445F-9046-9F71CF4F7769}"/>
                </a:ext>
              </a:extLst>
            </p:cNvPr>
            <p:cNvSpPr/>
            <p:nvPr/>
          </p:nvSpPr>
          <p:spPr>
            <a:xfrm>
              <a:off x="2540085" y="2736856"/>
              <a:ext cx="2336714" cy="1877099"/>
            </a:xfrm>
            <a:prstGeom prst="rect">
              <a:avLst/>
            </a:prstGeom>
            <a:blipFill rotWithShape="1">
              <a:blip r:embed="rId4" cstate="email">
                <a:extLst>
                  <a:ext uri="{28A0092B-C50C-407E-A947-70E740481C1C}">
                    <a14:useLocalDpi xmlns:a14="http://schemas.microsoft.com/office/drawing/2010/main"/>
                  </a:ext>
                </a:extLst>
              </a:blip>
              <a:stretch>
                <a:fillRect t="28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24" name="TextBox 23">
              <a:extLst>
                <a:ext uri="{FF2B5EF4-FFF2-40B4-BE49-F238E27FC236}">
                  <a16:creationId xmlns:a16="http://schemas.microsoft.com/office/drawing/2014/main" id="{F7DA2F08-14F4-4487-A73B-025D60BA4DAC}"/>
                </a:ext>
              </a:extLst>
            </p:cNvPr>
            <p:cNvSpPr txBox="1"/>
            <p:nvPr/>
          </p:nvSpPr>
          <p:spPr>
            <a:xfrm>
              <a:off x="-1" y="5031924"/>
              <a:ext cx="4953001" cy="1728463"/>
            </a:xfrm>
            <a:prstGeom prst="rect">
              <a:avLst/>
            </a:prstGeom>
            <a:noFill/>
          </p:spPr>
          <p:txBody>
            <a:bodyPr wrap="square" rtlCol="0">
              <a:spAutoFit/>
            </a:bodyPr>
            <a:lstStyle/>
            <a:p>
              <a:pPr algn="ctr"/>
              <a:r>
                <a:rPr lang="en-US" sz="1600" dirty="0"/>
                <a:t>“</a:t>
              </a:r>
              <a:r>
                <a:rPr lang="en-US" sz="1600" b="1" kern="0" dirty="0"/>
                <a:t>This is not only saving millions of lives, it is literally changing the way we live our lives, breaking down barriers that have been built over thousands of years. But we are just one nation and every nation deserves this lifesaving tool.”  </a:t>
              </a:r>
            </a:p>
            <a:p>
              <a:pPr algn="ctr"/>
              <a:r>
                <a:rPr lang="en-US" sz="1500" kern="0" dirty="0"/>
                <a:t>-  Israeli official</a:t>
              </a:r>
              <a:endParaRPr lang="en-US" sz="1500" dirty="0"/>
            </a:p>
          </p:txBody>
        </p:sp>
        <p:sp>
          <p:nvSpPr>
            <p:cNvPr id="25" name="Rectangle 24">
              <a:extLst>
                <a:ext uri="{FF2B5EF4-FFF2-40B4-BE49-F238E27FC236}">
                  <a16:creationId xmlns:a16="http://schemas.microsoft.com/office/drawing/2014/main" id="{19AE17D8-BA74-4A86-9B36-C3CB4D4F958D}"/>
                </a:ext>
              </a:extLst>
            </p:cNvPr>
            <p:cNvSpPr/>
            <p:nvPr/>
          </p:nvSpPr>
          <p:spPr>
            <a:xfrm>
              <a:off x="698846" y="3648234"/>
              <a:ext cx="2120553" cy="1386773"/>
            </a:xfrm>
            <a:prstGeom prst="rect">
              <a:avLst/>
            </a:prstGeom>
            <a:blipFill rotWithShape="1">
              <a:blip r:embed="rId5"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grpSp>
      <p:sp>
        <p:nvSpPr>
          <p:cNvPr id="2" name="TextBox 1">
            <a:extLst>
              <a:ext uri="{FF2B5EF4-FFF2-40B4-BE49-F238E27FC236}">
                <a16:creationId xmlns:a16="http://schemas.microsoft.com/office/drawing/2014/main" id="{D5B52E68-84A6-49F9-BDFE-27B75CEE26A4}"/>
              </a:ext>
            </a:extLst>
          </p:cNvPr>
          <p:cNvSpPr txBox="1"/>
          <p:nvPr/>
        </p:nvSpPr>
        <p:spPr>
          <a:xfrm>
            <a:off x="106326" y="6226793"/>
            <a:ext cx="6989799" cy="584775"/>
          </a:xfrm>
          <a:prstGeom prst="rect">
            <a:avLst/>
          </a:prstGeom>
          <a:noFill/>
        </p:spPr>
        <p:txBody>
          <a:bodyPr wrap="square" rtlCol="0">
            <a:spAutoFit/>
          </a:bodyPr>
          <a:lstStyle/>
          <a:p>
            <a:pPr algn="ctr"/>
            <a:r>
              <a:rPr lang="en-US" sz="1600" i="1" dirty="0">
                <a:solidFill>
                  <a:schemeClr val="accent2">
                    <a:lumMod val="60000"/>
                    <a:lumOff val="40000"/>
                  </a:schemeClr>
                </a:solidFill>
              </a:rPr>
              <a:t>Memorial events led by the community are known to be particularly healing </a:t>
            </a:r>
          </a:p>
          <a:p>
            <a:pPr algn="ctr"/>
            <a:r>
              <a:rPr lang="en-US" sz="1600" i="1" dirty="0">
                <a:solidFill>
                  <a:schemeClr val="accent2">
                    <a:lumMod val="60000"/>
                    <a:lumOff val="40000"/>
                  </a:schemeClr>
                </a:solidFill>
              </a:rPr>
              <a:t>after a mass trauma event</a:t>
            </a:r>
          </a:p>
        </p:txBody>
      </p:sp>
      <p:sp>
        <p:nvSpPr>
          <p:cNvPr id="3" name="Slide Number Placeholder 2">
            <a:extLst>
              <a:ext uri="{FF2B5EF4-FFF2-40B4-BE49-F238E27FC236}">
                <a16:creationId xmlns:a16="http://schemas.microsoft.com/office/drawing/2014/main" id="{5BB797A4-D463-4ADB-B47B-129573BC74F3}"/>
              </a:ext>
            </a:extLst>
          </p:cNvPr>
          <p:cNvSpPr>
            <a:spLocks noGrp="1"/>
          </p:cNvSpPr>
          <p:nvPr>
            <p:ph type="sldNum" sz="quarter" idx="4"/>
          </p:nvPr>
        </p:nvSpPr>
        <p:spPr/>
        <p:txBody>
          <a:bodyPr/>
          <a:lstStyle/>
          <a:p>
            <a:fld id="{ACD12D91-5F71-FE4F-A594-B9667DC21877}" type="slidenum">
              <a:rPr lang="en-US" smtClean="0"/>
              <a:pPr/>
              <a:t>65</a:t>
            </a:fld>
            <a:endParaRPr lang="en-US" dirty="0"/>
          </a:p>
        </p:txBody>
      </p:sp>
      <p:sp>
        <p:nvSpPr>
          <p:cNvPr id="4" name="TextBox 3">
            <a:extLst>
              <a:ext uri="{FF2B5EF4-FFF2-40B4-BE49-F238E27FC236}">
                <a16:creationId xmlns:a16="http://schemas.microsoft.com/office/drawing/2014/main" id="{6B106C5D-0717-9990-567C-46992E3B213E}"/>
              </a:ext>
            </a:extLst>
          </p:cNvPr>
          <p:cNvSpPr txBox="1"/>
          <p:nvPr/>
        </p:nvSpPr>
        <p:spPr>
          <a:xfrm>
            <a:off x="170928" y="5703939"/>
            <a:ext cx="8724717" cy="1107996"/>
          </a:xfrm>
          <a:prstGeom prst="rect">
            <a:avLst/>
          </a:prstGeom>
          <a:solidFill>
            <a:schemeClr val="accent4">
              <a:lumMod val="20000"/>
              <a:lumOff val="80000"/>
            </a:schemeClr>
          </a:solidFill>
          <a:ln w="19050">
            <a:solidFill>
              <a:schemeClr val="tx1"/>
            </a:solidFill>
          </a:ln>
        </p:spPr>
        <p:txBody>
          <a:bodyPr wrap="square" rtlCol="0">
            <a:spAutoFit/>
          </a:bodyPr>
          <a:lstStyle/>
          <a:p>
            <a:pPr algn="ctr"/>
            <a:r>
              <a:rPr lang="en-US" sz="2200" b="1" dirty="0"/>
              <a:t>From Israel: </a:t>
            </a:r>
            <a:r>
              <a:rPr lang="en-US" sz="2200" dirty="0"/>
              <a:t>Use simple questions to talk about suicide, which will serve as a model to talk about other taboos, historical or current trauma, across religious and cultural divides … healing suffering and building resilience.</a:t>
            </a:r>
          </a:p>
        </p:txBody>
      </p:sp>
    </p:spTree>
    <p:extLst>
      <p:ext uri="{BB962C8B-B14F-4D97-AF65-F5344CB8AC3E}">
        <p14:creationId xmlns:p14="http://schemas.microsoft.com/office/powerpoint/2010/main" val="160492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764276" y="1663748"/>
            <a:ext cx="7697336" cy="339447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itchFamily="2" charset="2"/>
              <a:buNone/>
              <a:defRPr/>
            </a:pPr>
            <a:r>
              <a:rPr lang="en-US" sz="3000" dirty="0"/>
              <a:t>For questions and other inquiries</a:t>
            </a:r>
          </a:p>
          <a:p>
            <a:pPr algn="ctr">
              <a:buFont typeface="Wingdings" pitchFamily="2" charset="2"/>
              <a:buNone/>
              <a:defRPr/>
            </a:pPr>
            <a:r>
              <a:rPr lang="en-US" sz="3000" i="1" dirty="0">
                <a:solidFill>
                  <a:schemeClr val="accent2">
                    <a:lumMod val="60000"/>
                    <a:lumOff val="40000"/>
                  </a:schemeClr>
                </a:solidFill>
                <a:hlinkClick r:id="rId2"/>
              </a:rPr>
              <a:t>kelly.posner@nyspi.columbia.edu</a:t>
            </a:r>
            <a:endParaRPr lang="en-US" sz="3000" i="1" dirty="0">
              <a:solidFill>
                <a:schemeClr val="accent2">
                  <a:lumMod val="60000"/>
                  <a:lumOff val="40000"/>
                </a:schemeClr>
              </a:solidFill>
            </a:endParaRPr>
          </a:p>
          <a:p>
            <a:pPr algn="ctr">
              <a:buFont typeface="Wingdings" pitchFamily="2" charset="2"/>
              <a:buNone/>
              <a:defRPr/>
            </a:pPr>
            <a:r>
              <a:rPr lang="en-US" sz="3000" dirty="0">
                <a:solidFill>
                  <a:schemeClr val="accent2">
                    <a:lumMod val="60000"/>
                    <a:lumOff val="40000"/>
                  </a:schemeClr>
                </a:solidFill>
              </a:rPr>
              <a:t>Cell: (646)286-7439</a:t>
            </a:r>
          </a:p>
          <a:p>
            <a:pPr algn="ctr">
              <a:buFont typeface="Wingdings" pitchFamily="2" charset="2"/>
              <a:buNone/>
              <a:defRPr/>
            </a:pPr>
            <a:endParaRPr lang="en-US" sz="3000" dirty="0"/>
          </a:p>
          <a:p>
            <a:pPr algn="ctr">
              <a:buFont typeface="Wingdings" pitchFamily="2" charset="2"/>
              <a:buNone/>
              <a:defRPr/>
            </a:pPr>
            <a:r>
              <a:rPr lang="en-US" sz="3000" dirty="0"/>
              <a:t>Website for more information &amp; downloads:</a:t>
            </a:r>
          </a:p>
          <a:p>
            <a:pPr algn="ctr">
              <a:buFont typeface="Wingdings" pitchFamily="2" charset="2"/>
              <a:buNone/>
              <a:defRPr/>
            </a:pPr>
            <a:r>
              <a:rPr lang="en-US" sz="3000" b="1" u="sng" dirty="0"/>
              <a:t>cssrs.columbia.edu</a:t>
            </a:r>
          </a:p>
        </p:txBody>
      </p:sp>
    </p:spTree>
    <p:extLst>
      <p:ext uri="{BB962C8B-B14F-4D97-AF65-F5344CB8AC3E}">
        <p14:creationId xmlns:p14="http://schemas.microsoft.com/office/powerpoint/2010/main" val="2677226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E43BF-69BE-F2DD-B7E4-D5608D2BDFC0}"/>
              </a:ext>
            </a:extLst>
          </p:cNvPr>
          <p:cNvSpPr>
            <a:spLocks noGrp="1"/>
          </p:cNvSpPr>
          <p:nvPr>
            <p:ph type="title"/>
          </p:nvPr>
        </p:nvSpPr>
        <p:spPr>
          <a:xfrm>
            <a:off x="282222" y="572946"/>
            <a:ext cx="8386234" cy="1325563"/>
          </a:xfrm>
        </p:spPr>
        <p:txBody>
          <a:bodyPr>
            <a:normAutofit fontScale="90000"/>
          </a:bodyPr>
          <a:lstStyle/>
          <a:p>
            <a:pPr algn="ctr"/>
            <a:r>
              <a:rPr lang="en-US" sz="3200" b="1" dirty="0">
                <a:solidFill>
                  <a:schemeClr val="accent1">
                    <a:lumMod val="50000"/>
                  </a:schemeClr>
                </a:solidFill>
              </a:rPr>
              <a:t>Saving Lives of Families: Example from U.S. Department of Homeland Security</a:t>
            </a:r>
            <a:br>
              <a:rPr lang="en-US" sz="3200" b="1" dirty="0">
                <a:solidFill>
                  <a:schemeClr val="accent1">
                    <a:lumMod val="50000"/>
                  </a:schemeClr>
                </a:solidFill>
              </a:rPr>
            </a:br>
            <a:r>
              <a:rPr lang="en-US" sz="2800" b="1" i="1" dirty="0">
                <a:solidFill>
                  <a:schemeClr val="accent2">
                    <a:lumMod val="60000"/>
                    <a:lumOff val="40000"/>
                  </a:schemeClr>
                </a:solidFill>
              </a:rPr>
              <a:t>In EAPs Alongside Other Services and Resources</a:t>
            </a:r>
            <a:endParaRPr lang="en-US" sz="3200" b="1" i="1" dirty="0">
              <a:solidFill>
                <a:schemeClr val="accent2">
                  <a:lumMod val="60000"/>
                  <a:lumOff val="40000"/>
                </a:schemeClr>
              </a:solidFill>
            </a:endParaRPr>
          </a:p>
        </p:txBody>
      </p:sp>
      <p:sp>
        <p:nvSpPr>
          <p:cNvPr id="3" name="Content Placeholder 2">
            <a:extLst>
              <a:ext uri="{FF2B5EF4-FFF2-40B4-BE49-F238E27FC236}">
                <a16:creationId xmlns:a16="http://schemas.microsoft.com/office/drawing/2014/main" id="{150A4B38-6251-316A-D2BC-76C3E54A25A5}"/>
              </a:ext>
            </a:extLst>
          </p:cNvPr>
          <p:cNvSpPr>
            <a:spLocks noGrp="1"/>
          </p:cNvSpPr>
          <p:nvPr>
            <p:ph idx="1"/>
          </p:nvPr>
        </p:nvSpPr>
        <p:spPr>
          <a:xfrm>
            <a:off x="398279" y="2032932"/>
            <a:ext cx="8172450" cy="4351338"/>
          </a:xfrm>
        </p:spPr>
        <p:txBody>
          <a:bodyPr/>
          <a:lstStyle/>
          <a:p>
            <a:r>
              <a:rPr lang="en-US" dirty="0"/>
              <a:t>Counseling benefits (family issues, substance use, stress management)</a:t>
            </a:r>
          </a:p>
          <a:p>
            <a:r>
              <a:rPr lang="en-US" dirty="0"/>
              <a:t>Legal assistance </a:t>
            </a:r>
            <a:br>
              <a:rPr lang="en-US" dirty="0"/>
            </a:br>
            <a:r>
              <a:rPr lang="en-US" dirty="0"/>
              <a:t>(family law and </a:t>
            </a:r>
            <a:br>
              <a:rPr lang="en-US" dirty="0"/>
            </a:br>
            <a:r>
              <a:rPr lang="en-US" dirty="0"/>
              <a:t>retirement planning)</a:t>
            </a:r>
          </a:p>
          <a:p>
            <a:r>
              <a:rPr lang="en-US" dirty="0"/>
              <a:t>Childcare and elder </a:t>
            </a:r>
            <a:br>
              <a:rPr lang="en-US" dirty="0"/>
            </a:br>
            <a:r>
              <a:rPr lang="en-US" dirty="0"/>
              <a:t>care support</a:t>
            </a:r>
          </a:p>
          <a:p>
            <a:r>
              <a:rPr lang="en-US" dirty="0"/>
              <a:t>Work-Life balancing </a:t>
            </a:r>
            <a:br>
              <a:rPr lang="en-US" dirty="0"/>
            </a:br>
            <a:r>
              <a:rPr lang="en-US" dirty="0"/>
              <a:t>services</a:t>
            </a:r>
          </a:p>
        </p:txBody>
      </p:sp>
      <p:pic>
        <p:nvPicPr>
          <p:cNvPr id="8" name="Picture 7">
            <a:extLst>
              <a:ext uri="{FF2B5EF4-FFF2-40B4-BE49-F238E27FC236}">
                <a16:creationId xmlns:a16="http://schemas.microsoft.com/office/drawing/2014/main" id="{99F13FE7-3068-6C08-EC39-761CE1B97FD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73236" y="2770920"/>
            <a:ext cx="4852554" cy="2944080"/>
          </a:xfrm>
          <a:prstGeom prst="rect">
            <a:avLst/>
          </a:prstGeom>
        </p:spPr>
      </p:pic>
    </p:spTree>
    <p:extLst>
      <p:ext uri="{BB962C8B-B14F-4D97-AF65-F5344CB8AC3E}">
        <p14:creationId xmlns:p14="http://schemas.microsoft.com/office/powerpoint/2010/main" val="3966669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3"/>
          <p:cNvSpPr>
            <a:spLocks noGrp="1"/>
          </p:cNvSpPr>
          <p:nvPr/>
        </p:nvSpPr>
        <p:spPr>
          <a:xfrm>
            <a:off x="3290907" y="2054304"/>
            <a:ext cx="3054284" cy="51435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500" b="1" i="1" u="none" strike="noStrike" kern="1200" cap="none" spc="0" normalizeH="0" baseline="0" noProof="0" dirty="0">
                <a:ln>
                  <a:noFill/>
                </a:ln>
                <a:solidFill>
                  <a:srgbClr val="000000"/>
                </a:solidFill>
                <a:effectLst/>
                <a:uLnTx/>
                <a:uFillTx/>
                <a:latin typeface="Calibri" panose="020F0502020204030204"/>
                <a:ea typeface="+mn-ea"/>
                <a:cs typeface="+mn-cs"/>
              </a:rPr>
              <a:t>The Gun Buyer Wants to be Saved</a:t>
            </a:r>
          </a:p>
        </p:txBody>
      </p:sp>
      <p:pic>
        <p:nvPicPr>
          <p:cNvPr id="14"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85472" y="2337662"/>
            <a:ext cx="4452579" cy="2960966"/>
          </a:xfrm>
          <a:prstGeom prst="rect">
            <a:avLst/>
          </a:prstGeom>
        </p:spPr>
      </p:pic>
      <p:pic>
        <p:nvPicPr>
          <p:cNvPr id="17" name="Picture 1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75813" y="4180082"/>
            <a:ext cx="1751417" cy="1111475"/>
          </a:xfrm>
          <a:prstGeom prst="rect">
            <a:avLst/>
          </a:prstGeom>
          <a:ln>
            <a:solidFill>
              <a:srgbClr val="000000"/>
            </a:solidFill>
          </a:ln>
        </p:spPr>
      </p:pic>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81562" y="2009560"/>
            <a:ext cx="2624525" cy="3396444"/>
          </a:xfrm>
          <a:prstGeom prst="rect">
            <a:avLst/>
          </a:prstGeom>
          <a:ln>
            <a:solidFill>
              <a:srgbClr val="000000"/>
            </a:solidFill>
          </a:ln>
        </p:spPr>
      </p:pic>
      <p:sp>
        <p:nvSpPr>
          <p:cNvPr id="10" name="Title 2">
            <a:extLst>
              <a:ext uri="{FF2B5EF4-FFF2-40B4-BE49-F238E27FC236}">
                <a16:creationId xmlns:a16="http://schemas.microsoft.com/office/drawing/2014/main" id="{B51B74D8-5D6A-4B59-A018-7F23D06626EB}"/>
              </a:ext>
            </a:extLst>
          </p:cNvPr>
          <p:cNvSpPr txBox="1">
            <a:spLocks/>
          </p:cNvSpPr>
          <p:nvPr/>
        </p:nvSpPr>
        <p:spPr>
          <a:xfrm>
            <a:off x="347243" y="577250"/>
            <a:ext cx="8527230" cy="14319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5B9BD5">
                    <a:lumMod val="50000"/>
                  </a:srgbClr>
                </a:solidFill>
                <a:effectLst/>
                <a:uLnTx/>
                <a:uFillTx/>
                <a:latin typeface="Calibri" panose="020F0502020204030204"/>
                <a:ea typeface="+mj-ea"/>
                <a:cs typeface="+mj-cs"/>
              </a:rPr>
              <a:t>The Gun Death Crisis and the Need to Go Beyond the Hospital: 2/3 of Gun Deaths are Suicides</a:t>
            </a:r>
            <a:endParaRPr kumimoji="0" lang="en-US" sz="2000" b="1"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sp>
        <p:nvSpPr>
          <p:cNvPr id="11" name="TextBox 10">
            <a:extLst>
              <a:ext uri="{FF2B5EF4-FFF2-40B4-BE49-F238E27FC236}">
                <a16:creationId xmlns:a16="http://schemas.microsoft.com/office/drawing/2014/main" id="{2D5C6017-5F98-4810-91CB-B911AC4D8105}"/>
              </a:ext>
            </a:extLst>
          </p:cNvPr>
          <p:cNvSpPr txBox="1"/>
          <p:nvPr/>
        </p:nvSpPr>
        <p:spPr>
          <a:xfrm>
            <a:off x="109165" y="3903213"/>
            <a:ext cx="2155263"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5B9BD5"/>
                </a:solidFill>
                <a:effectLst/>
                <a:uLnTx/>
                <a:uFillTx/>
                <a:latin typeface="Calibri" panose="020F0502020204030204"/>
                <a:ea typeface="+mn-ea"/>
                <a:cs typeface="+mn-cs"/>
              </a:rPr>
              <a:t>90% of school shooters have a history of suicidal issues</a:t>
            </a:r>
          </a:p>
        </p:txBody>
      </p:sp>
      <p:sp>
        <p:nvSpPr>
          <p:cNvPr id="19" name="Title 5">
            <a:extLst>
              <a:ext uri="{FF2B5EF4-FFF2-40B4-BE49-F238E27FC236}">
                <a16:creationId xmlns:a16="http://schemas.microsoft.com/office/drawing/2014/main" id="{B2D98D70-5C0C-437C-9B89-2FB262B66A85}"/>
              </a:ext>
            </a:extLst>
          </p:cNvPr>
          <p:cNvSpPr txBox="1">
            <a:spLocks/>
          </p:cNvSpPr>
          <p:nvPr/>
        </p:nvSpPr>
        <p:spPr bwMode="auto">
          <a:xfrm>
            <a:off x="101635" y="2149480"/>
            <a:ext cx="2051828" cy="1981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S PGothic"/>
                <a:cs typeface="MS PGothic"/>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a:cs typeface="MS PGothic"/>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panose="020F0502020204030204"/>
                <a:ea typeface="MS PGothic"/>
              </a:rPr>
              <a:t>Thousands of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panose="020F0502020204030204"/>
                <a:ea typeface="MS PGothic"/>
              </a:rPr>
              <a:t>Mass Shootings in the US Since Sandy Hook</a:t>
            </a:r>
            <a:br>
              <a:rPr kumimoji="0" lang="en-US" sz="2000" b="1" i="0" u="none" strike="noStrike" kern="0" cap="none" spc="0" normalizeH="0" baseline="0" noProof="0" dirty="0">
                <a:ln>
                  <a:noFill/>
                </a:ln>
                <a:solidFill>
                  <a:prstClr val="black"/>
                </a:solidFill>
                <a:effectLst/>
                <a:uLnTx/>
                <a:uFillTx/>
                <a:latin typeface="Calibri" panose="020F0502020204030204"/>
                <a:ea typeface="MS PGothic"/>
              </a:rPr>
            </a:br>
            <a:endParaRPr kumimoji="0" lang="en-US" sz="2000" b="1" i="0" u="none" strike="noStrike" kern="0" cap="none" spc="0" normalizeH="0" baseline="0" noProof="0" dirty="0">
              <a:ln>
                <a:noFill/>
              </a:ln>
              <a:solidFill>
                <a:prstClr val="black"/>
              </a:solidFill>
              <a:effectLst/>
              <a:uLnTx/>
              <a:uFillTx/>
              <a:latin typeface="Calibri" panose="020F0502020204030204"/>
              <a:ea typeface="MS PGothic"/>
            </a:endParaRPr>
          </a:p>
        </p:txBody>
      </p:sp>
      <p:sp>
        <p:nvSpPr>
          <p:cNvPr id="20" name="Content Placeholder 3">
            <a:extLst>
              <a:ext uri="{FF2B5EF4-FFF2-40B4-BE49-F238E27FC236}">
                <a16:creationId xmlns:a16="http://schemas.microsoft.com/office/drawing/2014/main" id="{039422AA-AEED-49A8-9F5C-6804BEBE792D}"/>
              </a:ext>
            </a:extLst>
          </p:cNvPr>
          <p:cNvSpPr txBox="1">
            <a:spLocks/>
          </p:cNvSpPr>
          <p:nvPr/>
        </p:nvSpPr>
        <p:spPr bwMode="auto">
          <a:xfrm>
            <a:off x="-223633" y="5541414"/>
            <a:ext cx="8649156" cy="6003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S PGothic"/>
                <a:cs typeface="MS PGothic"/>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S PGothic"/>
                <a:cs typeface="MS PGothic"/>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ea typeface="MS PGothic"/>
                <a:cs typeface="MS PGothic"/>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MS PGothic"/>
                <a:cs typeface="MS PGothic"/>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ea typeface="MS PGothic"/>
                <a:cs typeface="MS PGothic"/>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marR="0" lvl="0" indent="0" algn="ctr" defTabSz="457200" rtl="0" eaLnBrk="0" fontAlgn="base" latinLnBrk="0" hangingPunct="0">
              <a:lnSpc>
                <a:spcPct val="100000"/>
              </a:lnSpc>
              <a:spcBef>
                <a:spcPct val="20000"/>
              </a:spcBef>
              <a:spcAft>
                <a:spcPct val="0"/>
              </a:spcAft>
              <a:buClr>
                <a:srgbClr val="0563C1"/>
              </a:buClr>
              <a:buSzPct val="70000"/>
              <a:buFont typeface="Wingdings" pitchFamily="2" charset="2"/>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S PGothic"/>
              </a:rPr>
              <a:t>“The Highest Form of ‘See Something Say Something’”</a:t>
            </a:r>
          </a:p>
        </p:txBody>
      </p:sp>
      <p:pic>
        <p:nvPicPr>
          <p:cNvPr id="21" name="Picture 20">
            <a:extLst>
              <a:ext uri="{FF2B5EF4-FFF2-40B4-BE49-F238E27FC236}">
                <a16:creationId xmlns:a16="http://schemas.microsoft.com/office/drawing/2014/main" id="{B478551D-1ACF-4AD2-A8DE-ADD8C2DCADC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903138" y="4405960"/>
            <a:ext cx="1442053" cy="915148"/>
          </a:xfrm>
          <a:prstGeom prst="rect">
            <a:avLst/>
          </a:prstGeom>
          <a:ln>
            <a:solidFill>
              <a:schemeClr val="accent2"/>
            </a:solidFill>
          </a:ln>
        </p:spPr>
      </p:pic>
      <p:sp>
        <p:nvSpPr>
          <p:cNvPr id="2" name="Slide Number Placeholder 1">
            <a:extLst>
              <a:ext uri="{FF2B5EF4-FFF2-40B4-BE49-F238E27FC236}">
                <a16:creationId xmlns:a16="http://schemas.microsoft.com/office/drawing/2014/main" id="{14FDAC92-8221-4A11-BAD6-A226C221B8BE}"/>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561EC5C-CA6B-4844-8C98-AF52977AFE28}"/>
              </a:ext>
            </a:extLst>
          </p:cNvPr>
          <p:cNvSpPr txBox="1"/>
          <p:nvPr/>
        </p:nvSpPr>
        <p:spPr>
          <a:xfrm>
            <a:off x="267101" y="3778415"/>
            <a:ext cx="4769199" cy="1384995"/>
          </a:xfrm>
          <a:prstGeom prst="rect">
            <a:avLst/>
          </a:prstGeom>
          <a:solidFill>
            <a:schemeClr val="accent6">
              <a:lumMod val="90000"/>
              <a:lumOff val="10000"/>
            </a:schemeClr>
          </a:solid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Calibri" panose="020F0502020204030204"/>
                <a:ea typeface="+mn-ea"/>
                <a:cs typeface="+mn-cs"/>
              </a:rPr>
              <a:t>SECTION 3: Risk Protection</a:t>
            </a:r>
            <a:r>
              <a:rPr kumimoji="0" lang="en-US" sz="1400" b="1" i="0" u="none" strike="noStrike" kern="0" cap="none" spc="0" normalizeH="0" noProof="0" dirty="0">
                <a:ln>
                  <a:noFill/>
                </a:ln>
                <a:solidFill>
                  <a:schemeClr val="bg1"/>
                </a:solidFill>
                <a:effectLst/>
                <a:uLnTx/>
                <a:uFillTx/>
                <a:latin typeface="Calibri" panose="020F0502020204030204"/>
                <a:ea typeface="+mn-ea"/>
                <a:cs typeface="+mn-cs"/>
              </a:rPr>
              <a:t> Orders, Risk-Based Search and Seizure Warrants, and Risk Protection Order Investigations</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chemeClr val="bg1"/>
                </a:solidFill>
                <a:effectLst/>
                <a:uLnTx/>
                <a:uFillTx/>
                <a:latin typeface="Calibri" panose="020F0502020204030204"/>
                <a:ea typeface="+mn-ea"/>
                <a:cs typeface="+mn-cs"/>
              </a:rPr>
              <a:t>General Orders utilize the Columbia to determine imminent risk: protective orders, removal of weapon, and that the person is prohibited from acquiring or possessing a firearm, deadly weapon, or ammunition.</a:t>
            </a:r>
          </a:p>
        </p:txBody>
      </p:sp>
    </p:spTree>
    <p:extLst>
      <p:ext uri="{BB962C8B-B14F-4D97-AF65-F5344CB8AC3E}">
        <p14:creationId xmlns:p14="http://schemas.microsoft.com/office/powerpoint/2010/main" val="130739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1338" y="2963365"/>
            <a:ext cx="3046105" cy="1754326"/>
          </a:xfrm>
          <a:prstGeom prst="rect">
            <a:avLst/>
          </a:prstGeom>
          <a:solidFill>
            <a:srgbClr val="002060"/>
          </a:solidFill>
        </p:spPr>
        <p:txBody>
          <a:bodyPr wrap="square" rtlCol="0">
            <a:spAutoFit/>
          </a:bodyPr>
          <a:lstStyle/>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p:txBody>
      </p:sp>
      <p:sp>
        <p:nvSpPr>
          <p:cNvPr id="6" name="Title 1"/>
          <p:cNvSpPr>
            <a:spLocks noGrp="1"/>
          </p:cNvSpPr>
          <p:nvPr>
            <p:ph type="title"/>
          </p:nvPr>
        </p:nvSpPr>
        <p:spPr>
          <a:xfrm>
            <a:off x="661489" y="4809011"/>
            <a:ext cx="3146645" cy="1433240"/>
          </a:xfrm>
        </p:spPr>
        <p:txBody>
          <a:bodyPr>
            <a:noAutofit/>
          </a:bodyPr>
          <a:lstStyle/>
          <a:p>
            <a:pPr>
              <a:spcBef>
                <a:spcPts val="900"/>
              </a:spcBef>
            </a:pPr>
            <a:r>
              <a:rPr lang="en-US" sz="2000" b="1" i="1" dirty="0">
                <a:solidFill>
                  <a:srgbClr val="0070C0"/>
                </a:solidFill>
                <a:latin typeface="+mn-lt"/>
              </a:rPr>
              <a:t>Dramatically reducing unnecessary interventions</a:t>
            </a:r>
            <a:br>
              <a:rPr lang="en-US" sz="2000" b="1" i="1" dirty="0">
                <a:solidFill>
                  <a:srgbClr val="0070C0"/>
                </a:solidFill>
                <a:latin typeface="+mn-lt"/>
              </a:rPr>
            </a:br>
            <a:r>
              <a:rPr lang="en-US" sz="4000" i="1" dirty="0">
                <a:solidFill>
                  <a:srgbClr val="0070C0"/>
                </a:solidFill>
                <a:latin typeface="+mn-lt"/>
              </a:rPr>
              <a:t>NEXT STEPS</a:t>
            </a:r>
            <a:endParaRPr lang="en-US" sz="2000" b="1" i="1" dirty="0">
              <a:solidFill>
                <a:srgbClr val="0070C0"/>
              </a:solidFill>
              <a:latin typeface="+mn-lt"/>
            </a:endParaRPr>
          </a:p>
        </p:txBody>
      </p:sp>
      <p:pic>
        <p:nvPicPr>
          <p:cNvPr id="7" name="Content Placeholder 9"/>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256662" y="1733020"/>
            <a:ext cx="3313355" cy="4229570"/>
          </a:xfrm>
        </p:spPr>
      </p:pic>
      <p:sp>
        <p:nvSpPr>
          <p:cNvPr id="8" name="Text Box 4"/>
          <p:cNvSpPr txBox="1">
            <a:spLocks noChangeArrowheads="1"/>
          </p:cNvSpPr>
          <p:nvPr/>
        </p:nvSpPr>
        <p:spPr bwMode="auto">
          <a:xfrm>
            <a:off x="3362566" y="4096482"/>
            <a:ext cx="1028700" cy="769441"/>
          </a:xfrm>
          <a:prstGeom prst="rect">
            <a:avLst/>
          </a:prstGeom>
          <a:noFill/>
          <a:ln w="9525">
            <a:noFill/>
            <a:miter lim="800000"/>
            <a:headEnd/>
            <a:tailEnd/>
          </a:ln>
          <a:effectLst/>
        </p:spPr>
        <p:txBody>
          <a:bodyPr lIns="0" tIns="0" rIns="0" bIns="0">
            <a:spAutoFit/>
          </a:bodyPr>
          <a:lstStyle/>
          <a:p>
            <a:pPr algn="ctr" eaLnBrk="0" hangingPunct="0">
              <a:lnSpc>
                <a:spcPts val="1500"/>
              </a:lnSpc>
              <a:defRPr/>
            </a:pPr>
            <a:r>
              <a:rPr lang="en-US" sz="1575" b="1" dirty="0">
                <a:latin typeface="+mj-lt"/>
              </a:rPr>
              <a:t>Indicates Need </a:t>
            </a:r>
          </a:p>
          <a:p>
            <a:pPr algn="ctr" eaLnBrk="0" hangingPunct="0">
              <a:lnSpc>
                <a:spcPts val="1500"/>
              </a:lnSpc>
              <a:defRPr/>
            </a:pPr>
            <a:r>
              <a:rPr lang="en-US" sz="1575" b="1" dirty="0">
                <a:latin typeface="+mj-lt"/>
              </a:rPr>
              <a:t>for </a:t>
            </a:r>
          </a:p>
          <a:p>
            <a:pPr algn="ctr" eaLnBrk="0" hangingPunct="0">
              <a:lnSpc>
                <a:spcPts val="1500"/>
              </a:lnSpc>
              <a:defRPr/>
            </a:pPr>
            <a:r>
              <a:rPr lang="en-US" sz="1575" b="1" dirty="0">
                <a:latin typeface="+mj-lt"/>
              </a:rPr>
              <a:t>Next Step</a:t>
            </a:r>
          </a:p>
        </p:txBody>
      </p:sp>
      <p:sp>
        <p:nvSpPr>
          <p:cNvPr id="9" name="Rectangle 2"/>
          <p:cNvSpPr txBox="1">
            <a:spLocks noChangeArrowheads="1"/>
          </p:cNvSpPr>
          <p:nvPr/>
        </p:nvSpPr>
        <p:spPr>
          <a:xfrm>
            <a:off x="1579846" y="227463"/>
            <a:ext cx="5956026" cy="1377100"/>
          </a:xfrm>
          <a:prstGeom prst="rect">
            <a:avLst/>
          </a:prstGeom>
          <a:solidFill>
            <a:schemeClr val="bg2">
              <a:lumMod val="90000"/>
            </a:schemeClr>
          </a:solidFill>
          <a:effectLst/>
        </p:spPr>
        <p:txBody>
          <a:bodyPr vert="horz" lIns="68580" tIns="34290" rIns="68580" bIns="3429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800" b="1" dirty="0">
                <a:solidFill>
                  <a:schemeClr val="accent2"/>
                </a:solidFill>
                <a:ea typeface="ＭＳ Ｐゴシック" pitchFamily="34" charset="-128"/>
                <a:cs typeface="ＭＳ Ｐゴシック" charset="-128"/>
              </a:rPr>
              <a:t>Finally Knowing Who to Worry About: </a:t>
            </a:r>
          </a:p>
          <a:p>
            <a:pPr>
              <a:defRPr/>
            </a:pPr>
            <a:r>
              <a:rPr lang="en-US" sz="2400" b="1" dirty="0">
                <a:solidFill>
                  <a:schemeClr val="accent2"/>
                </a:solidFill>
                <a:ea typeface="ＭＳ Ｐゴシック" pitchFamily="34" charset="-128"/>
                <a:cs typeface="ＭＳ Ｐゴシック" charset="-128"/>
              </a:rPr>
              <a:t>Screening with Evidence Supported Thresholds for Imminent Risk: </a:t>
            </a:r>
            <a:r>
              <a:rPr lang="en-US" sz="1800" dirty="0">
                <a:solidFill>
                  <a:schemeClr val="accent2"/>
                </a:solidFill>
                <a:ea typeface="ＭＳ Ｐゴシック" pitchFamily="34" charset="-128"/>
                <a:cs typeface="ＭＳ Ｐゴシック" charset="-128"/>
              </a:rPr>
              <a:t>Reduction of Workload, Reduction of False Positives</a:t>
            </a:r>
            <a:endParaRPr lang="en-US" sz="2400" dirty="0">
              <a:solidFill>
                <a:schemeClr val="accent2"/>
              </a:solidFill>
              <a:ea typeface="ＭＳ Ｐゴシック" pitchFamily="34" charset="-128"/>
              <a:cs typeface="ＭＳ Ｐゴシック" charset="-128"/>
            </a:endParaRPr>
          </a:p>
        </p:txBody>
      </p:sp>
      <p:sp>
        <p:nvSpPr>
          <p:cNvPr id="10" name="Rectangle 3"/>
          <p:cNvSpPr>
            <a:spLocks noChangeArrowheads="1"/>
          </p:cNvSpPr>
          <p:nvPr/>
        </p:nvSpPr>
        <p:spPr bwMode="auto">
          <a:xfrm>
            <a:off x="4338226" y="3782296"/>
            <a:ext cx="3196896" cy="1546577"/>
          </a:xfrm>
          <a:prstGeom prst="rect">
            <a:avLst/>
          </a:prstGeom>
          <a:noFill/>
          <a:ln w="44450">
            <a:solidFill>
              <a:srgbClr val="FF0000"/>
            </a:solidFill>
            <a:miter lim="800000"/>
            <a:headEnd/>
            <a:tailEnd/>
          </a:ln>
        </p:spPr>
        <p:txBody>
          <a:bodyPr wrap="none" anchor="ctr"/>
          <a:lstStyle/>
          <a:p>
            <a:pPr eaLnBrk="0" hangingPunct="0"/>
            <a:endParaRPr lang="en-US" sz="1350"/>
          </a:p>
        </p:txBody>
      </p:sp>
      <p:sp>
        <p:nvSpPr>
          <p:cNvPr id="11" name="TextBox 10"/>
          <p:cNvSpPr txBox="1"/>
          <p:nvPr/>
        </p:nvSpPr>
        <p:spPr>
          <a:xfrm>
            <a:off x="7570018" y="4500333"/>
            <a:ext cx="1573982" cy="1415772"/>
          </a:xfrm>
          <a:prstGeom prst="rect">
            <a:avLst/>
          </a:prstGeom>
          <a:solidFill>
            <a:schemeClr val="accent2">
              <a:lumMod val="60000"/>
              <a:lumOff val="40000"/>
            </a:schemeClr>
          </a:solidFill>
          <a:ln>
            <a:noFill/>
          </a:ln>
        </p:spPr>
        <p:txBody>
          <a:bodyPr wrap="square" rtlCol="0">
            <a:spAutoFit/>
          </a:bodyPr>
          <a:lstStyle/>
          <a:p>
            <a:r>
              <a:rPr lang="en-US" sz="2200" b="1" dirty="0">
                <a:solidFill>
                  <a:srgbClr val="FFFF00"/>
                </a:solidFill>
              </a:rPr>
              <a:t>Only </a:t>
            </a:r>
            <a:r>
              <a:rPr lang="en-US" sz="2200" b="1" dirty="0" err="1">
                <a:solidFill>
                  <a:srgbClr val="FFFF00"/>
                </a:solidFill>
              </a:rPr>
              <a:t>approx</a:t>
            </a:r>
            <a:r>
              <a:rPr lang="en-US" sz="2200" b="1" dirty="0">
                <a:solidFill>
                  <a:srgbClr val="FFFF00"/>
                </a:solidFill>
              </a:rPr>
              <a:t> </a:t>
            </a:r>
            <a:br>
              <a:rPr lang="en-US" sz="2200" b="1" dirty="0">
                <a:solidFill>
                  <a:srgbClr val="FFFF00"/>
                </a:solidFill>
              </a:rPr>
            </a:br>
            <a:r>
              <a:rPr lang="en-US" sz="2200" b="1" dirty="0">
                <a:solidFill>
                  <a:srgbClr val="FFFF00"/>
                </a:solidFill>
              </a:rPr>
              <a:t>1%</a:t>
            </a:r>
            <a:r>
              <a:rPr lang="en-US" sz="2200" dirty="0">
                <a:solidFill>
                  <a:srgbClr val="FFFF00"/>
                </a:solidFill>
              </a:rPr>
              <a:t> </a:t>
            </a:r>
            <a:r>
              <a:rPr lang="en-US" sz="2000" dirty="0">
                <a:solidFill>
                  <a:srgbClr val="FFFF00"/>
                </a:solidFill>
              </a:rPr>
              <a:t>require a next step</a:t>
            </a:r>
          </a:p>
        </p:txBody>
      </p:sp>
      <p:sp>
        <p:nvSpPr>
          <p:cNvPr id="12" name="Right Arrow 3"/>
          <p:cNvSpPr/>
          <p:nvPr/>
        </p:nvSpPr>
        <p:spPr bwMode="auto">
          <a:xfrm>
            <a:off x="3327653" y="5505454"/>
            <a:ext cx="796441" cy="34290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sz="1350">
              <a:latin typeface="Tahoma" pitchFamily="34" charset="0"/>
            </a:endParaRPr>
          </a:p>
        </p:txBody>
      </p:sp>
      <p:sp>
        <p:nvSpPr>
          <p:cNvPr id="13" name="TextBox 12"/>
          <p:cNvSpPr txBox="1"/>
          <p:nvPr/>
        </p:nvSpPr>
        <p:spPr>
          <a:xfrm>
            <a:off x="3385350" y="2360570"/>
            <a:ext cx="952875" cy="1546577"/>
          </a:xfrm>
          <a:prstGeom prst="rect">
            <a:avLst/>
          </a:prstGeom>
          <a:noFill/>
        </p:spPr>
        <p:txBody>
          <a:bodyPr wrap="square" rtlCol="0">
            <a:spAutoFit/>
          </a:bodyPr>
          <a:lstStyle/>
          <a:p>
            <a:pPr algn="r"/>
            <a:r>
              <a:rPr lang="en-US" sz="1350" i="1" dirty="0"/>
              <a:t>Suicide watch goes down and police </a:t>
            </a:r>
            <a:r>
              <a:rPr lang="en-US" sz="1350" b="1" i="1" dirty="0"/>
              <a:t>do not have to hospitalize</a:t>
            </a:r>
          </a:p>
        </p:txBody>
      </p:sp>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8340" y="2979138"/>
            <a:ext cx="3032099" cy="1738466"/>
          </a:xfrm>
          <a:prstGeom prst="rect">
            <a:avLst/>
          </a:prstGeom>
        </p:spPr>
      </p:pic>
      <p:sp>
        <p:nvSpPr>
          <p:cNvPr id="16" name="Line 5"/>
          <p:cNvSpPr>
            <a:spLocks noChangeShapeType="1"/>
          </p:cNvSpPr>
          <p:nvPr/>
        </p:nvSpPr>
        <p:spPr bwMode="auto">
          <a:xfrm>
            <a:off x="4117806" y="4560242"/>
            <a:ext cx="228600" cy="0"/>
          </a:xfrm>
          <a:prstGeom prst="line">
            <a:avLst/>
          </a:prstGeom>
          <a:noFill/>
          <a:ln w="63500">
            <a:solidFill>
              <a:srgbClr val="FF0000"/>
            </a:solidFill>
            <a:round/>
            <a:headEnd/>
            <a:tailEnd/>
          </a:ln>
        </p:spPr>
        <p:txBody>
          <a:bodyPr/>
          <a:lstStyle/>
          <a:p>
            <a:endParaRPr lang="en-US" sz="1350"/>
          </a:p>
        </p:txBody>
      </p:sp>
      <p:sp>
        <p:nvSpPr>
          <p:cNvPr id="18" name="TextBox 17"/>
          <p:cNvSpPr txBox="1"/>
          <p:nvPr/>
        </p:nvSpPr>
        <p:spPr>
          <a:xfrm>
            <a:off x="145556" y="2394823"/>
            <a:ext cx="2242801" cy="461665"/>
          </a:xfrm>
          <a:prstGeom prst="rect">
            <a:avLst/>
          </a:prstGeom>
          <a:noFill/>
        </p:spPr>
        <p:txBody>
          <a:bodyPr wrap="square" rtlCol="0">
            <a:spAutoFit/>
          </a:bodyPr>
          <a:lstStyle/>
          <a:p>
            <a:r>
              <a:rPr lang="en-US" sz="1200" b="1" dirty="0"/>
              <a:t>Rhode Island: </a:t>
            </a:r>
            <a:br>
              <a:rPr lang="en-US" sz="1200" b="1" dirty="0"/>
            </a:br>
            <a:r>
              <a:rPr lang="en-US" sz="1200" b="1" dirty="0"/>
              <a:t>Reduced Suicide and ED Holds</a:t>
            </a:r>
          </a:p>
        </p:txBody>
      </p:sp>
      <p:sp>
        <p:nvSpPr>
          <p:cNvPr id="2" name="Slide Number Placeholder 1">
            <a:extLst>
              <a:ext uri="{FF2B5EF4-FFF2-40B4-BE49-F238E27FC236}">
                <a16:creationId xmlns:a16="http://schemas.microsoft.com/office/drawing/2014/main" id="{52F45C2B-B105-407B-BB2A-E0ACE2787F7E}"/>
              </a:ext>
            </a:extLst>
          </p:cNvPr>
          <p:cNvSpPr>
            <a:spLocks noGrp="1"/>
          </p:cNvSpPr>
          <p:nvPr>
            <p:ph type="sldNum" sz="quarter" idx="4"/>
          </p:nvPr>
        </p:nvSpPr>
        <p:spPr>
          <a:xfrm>
            <a:off x="7053374" y="647331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CD12D91-5F71-FE4F-A594-B9667DC21877}" type="slidenum">
              <a:rPr lang="en-US" smtClean="0"/>
              <a:pPr/>
              <a:t>9</a:t>
            </a:fld>
            <a:endParaRPr lang="en-US" dirty="0"/>
          </a:p>
        </p:txBody>
      </p:sp>
      <p:sp>
        <p:nvSpPr>
          <p:cNvPr id="22" name="Rectangle 21">
            <a:extLst>
              <a:ext uri="{FF2B5EF4-FFF2-40B4-BE49-F238E27FC236}">
                <a16:creationId xmlns:a16="http://schemas.microsoft.com/office/drawing/2014/main" id="{65CD5F78-7301-4DBC-B319-9CD08811E539}"/>
              </a:ext>
            </a:extLst>
          </p:cNvPr>
          <p:cNvSpPr/>
          <p:nvPr/>
        </p:nvSpPr>
        <p:spPr>
          <a:xfrm>
            <a:off x="322680" y="5983856"/>
            <a:ext cx="8417284" cy="830997"/>
          </a:xfrm>
          <a:prstGeom prst="rect">
            <a:avLst/>
          </a:prstGeom>
          <a:solidFill>
            <a:schemeClr val="accent6">
              <a:lumMod val="10000"/>
              <a:lumOff val="90000"/>
            </a:schemeClr>
          </a:solidFill>
        </p:spPr>
        <p:txBody>
          <a:bodyPr wrap="square">
            <a:spAutoFit/>
          </a:bodyPr>
          <a:lstStyle/>
          <a:p>
            <a:pPr algn="ctr"/>
            <a:r>
              <a:rPr lang="en-US" sz="1600" b="1" dirty="0">
                <a:solidFill>
                  <a:schemeClr val="accent2">
                    <a:lumMod val="60000"/>
                    <a:lumOff val="40000"/>
                  </a:schemeClr>
                </a:solidFill>
              </a:rPr>
              <a:t>Recent study from Sweden – </a:t>
            </a:r>
            <a:r>
              <a:rPr lang="en-US" sz="1600" b="0" i="0" u="none" strike="noStrike" baseline="0" dirty="0">
                <a:solidFill>
                  <a:srgbClr val="00369A"/>
                </a:solidFill>
                <a:latin typeface="AdvOT0e40dc65"/>
              </a:rPr>
              <a:t>C-SSRS Screen Version: initial screening for suicide risk in a psychiatric emergency department – Predicted death by </a:t>
            </a:r>
            <a:r>
              <a:rPr lang="en-US" sz="1600" dirty="0">
                <a:solidFill>
                  <a:srgbClr val="00369A"/>
                </a:solidFill>
                <a:latin typeface="AdvOT0e40dc65"/>
              </a:rPr>
              <a:t>suicide  (</a:t>
            </a:r>
            <a:r>
              <a:rPr lang="en-US" sz="1600" dirty="0" err="1">
                <a:solidFill>
                  <a:srgbClr val="00369A"/>
                </a:solidFill>
                <a:latin typeface="AdvOT0e40dc65"/>
              </a:rPr>
              <a:t>Bjureberg</a:t>
            </a:r>
            <a:r>
              <a:rPr lang="en-US" sz="1600" dirty="0">
                <a:solidFill>
                  <a:srgbClr val="00369A"/>
                </a:solidFill>
                <a:latin typeface="AdvOT0e40dc65"/>
              </a:rPr>
              <a:t> 2021)</a:t>
            </a:r>
          </a:p>
          <a:p>
            <a:pPr algn="ctr"/>
            <a:r>
              <a:rPr lang="en-US" sz="1600" b="1" dirty="0">
                <a:solidFill>
                  <a:srgbClr val="00369A"/>
                </a:solidFill>
                <a:latin typeface="AdvOT0e40dc65"/>
              </a:rPr>
              <a:t>Danish students predicted future attempts.</a:t>
            </a:r>
            <a:endParaRPr lang="en-US" sz="1600" b="1" dirty="0"/>
          </a:p>
        </p:txBody>
      </p:sp>
      <p:pic>
        <p:nvPicPr>
          <p:cNvPr id="21" name="Content Placeholder 4" descr="Graphical user interface, text&#10;&#10;Description automatically generated">
            <a:extLst>
              <a:ext uri="{FF2B5EF4-FFF2-40B4-BE49-F238E27FC236}">
                <a16:creationId xmlns:a16="http://schemas.microsoft.com/office/drawing/2014/main" id="{CAE0DB4E-8C88-4E04-BE19-3EAABACE47D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659715" y="1390151"/>
            <a:ext cx="1335945" cy="3003121"/>
          </a:xfrm>
          <a:prstGeom prst="rect">
            <a:avLst/>
          </a:prstGeom>
        </p:spPr>
      </p:pic>
      <p:sp>
        <p:nvSpPr>
          <p:cNvPr id="4" name="TextBox 3">
            <a:extLst>
              <a:ext uri="{FF2B5EF4-FFF2-40B4-BE49-F238E27FC236}">
                <a16:creationId xmlns:a16="http://schemas.microsoft.com/office/drawing/2014/main" id="{B2905C65-69BE-6BF8-269E-2F5C994D6306}"/>
              </a:ext>
            </a:extLst>
          </p:cNvPr>
          <p:cNvSpPr txBox="1"/>
          <p:nvPr/>
        </p:nvSpPr>
        <p:spPr>
          <a:xfrm>
            <a:off x="1495556" y="1659174"/>
            <a:ext cx="2850850" cy="584775"/>
          </a:xfrm>
          <a:prstGeom prst="rect">
            <a:avLst/>
          </a:prstGeom>
          <a:solidFill>
            <a:schemeClr val="accent2">
              <a:lumMod val="40000"/>
              <a:lumOff val="6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Basis for JC Regulatory Policy: </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"Intent to Act"</a:t>
            </a:r>
          </a:p>
        </p:txBody>
      </p:sp>
      <p:sp>
        <p:nvSpPr>
          <p:cNvPr id="14" name="TextBox 13">
            <a:extLst>
              <a:ext uri="{FF2B5EF4-FFF2-40B4-BE49-F238E27FC236}">
                <a16:creationId xmlns:a16="http://schemas.microsoft.com/office/drawing/2014/main" id="{30E8AFC1-37F7-D1A5-91AC-C697DC845770}"/>
              </a:ext>
            </a:extLst>
          </p:cNvPr>
          <p:cNvSpPr txBox="1"/>
          <p:nvPr/>
        </p:nvSpPr>
        <p:spPr>
          <a:xfrm>
            <a:off x="7596579" y="373949"/>
            <a:ext cx="1462216" cy="830997"/>
          </a:xfrm>
          <a:prstGeom prst="rect">
            <a:avLst/>
          </a:prstGeom>
          <a:solidFill>
            <a:schemeClr val="accent2">
              <a:lumMod val="40000"/>
              <a:lumOff val="6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alibri" panose="020F0502020204030204"/>
                <a:ea typeface="+mn-ea"/>
                <a:cs typeface="+mn-cs"/>
              </a:rPr>
              <a:t>Low/Moderate Not Treated Like Crisis!</a:t>
            </a:r>
            <a:endParaRPr kumimoji="0" lang="en-US" sz="1600" b="0" i="0" u="none" strike="noStrike" kern="1200" cap="none" spc="0" normalizeH="0" baseline="0" noProof="0" dirty="0">
              <a:ln>
                <a:noFill/>
              </a:ln>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173A0E9C-9338-EBA7-5E37-9BB770894FDB}"/>
              </a:ext>
            </a:extLst>
          </p:cNvPr>
          <p:cNvSpPr txBox="1">
            <a:spLocks/>
          </p:cNvSpPr>
          <p:nvPr/>
        </p:nvSpPr>
        <p:spPr>
          <a:xfrm>
            <a:off x="154847" y="1009646"/>
            <a:ext cx="6605458" cy="1781627"/>
          </a:xfrm>
          <a:prstGeom prst="rect">
            <a:avLst/>
          </a:prstGeom>
          <a:solidFill>
            <a:schemeClr val="accent1">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a:solidFill>
                  <a:srgbClr val="000000"/>
                </a:solidFill>
                <a:latin typeface="Times" pitchFamily="2" charset="0"/>
              </a:rPr>
              <a:t>The Critical Importance of Screening at Least 6 and Up</a:t>
            </a:r>
            <a:br>
              <a:rPr lang="en-US" sz="1800" b="1" dirty="0">
                <a:solidFill>
                  <a:srgbClr val="000000"/>
                </a:solidFill>
                <a:latin typeface="Times" pitchFamily="2" charset="0"/>
              </a:rPr>
            </a:br>
            <a:r>
              <a:rPr lang="en-US" sz="1800" b="1" dirty="0">
                <a:solidFill>
                  <a:srgbClr val="000000"/>
                </a:solidFill>
                <a:highlight>
                  <a:srgbClr val="FFFF00"/>
                </a:highlight>
                <a:latin typeface="Times" pitchFamily="2" charset="0"/>
              </a:rPr>
              <a:t>6-12 Same Odds of Being Identified as High-Risk as 13-17!; Screening Did Not Increase ER LOS</a:t>
            </a:r>
            <a:br>
              <a:rPr lang="en-US" sz="1800" b="1" dirty="0">
                <a:solidFill>
                  <a:srgbClr val="303235"/>
                </a:solidFill>
                <a:latin typeface="Alegreya Sans"/>
              </a:rPr>
            </a:br>
            <a:r>
              <a:rPr lang="en-US" sz="1800" b="1" dirty="0">
                <a:solidFill>
                  <a:srgbClr val="303235"/>
                </a:solidFill>
                <a:latin typeface="Alegreya Sans"/>
              </a:rPr>
              <a:t>Improving Youth Suicide Risk Screening and Assessment in a Pediatric Hospital Setting by Using The Joint Commission Guidelines </a:t>
            </a:r>
            <a:r>
              <a:rPr lang="en-US" sz="800" dirty="0">
                <a:solidFill>
                  <a:srgbClr val="000000"/>
                </a:solidFill>
                <a:latin typeface="Times" pitchFamily="2" charset="0"/>
              </a:rPr>
              <a:t>(</a:t>
            </a:r>
            <a:r>
              <a:rPr lang="en-US" sz="1000" dirty="0">
                <a:solidFill>
                  <a:srgbClr val="000000"/>
                </a:solidFill>
                <a:latin typeface="Times" pitchFamily="2" charset="0"/>
              </a:rPr>
              <a:t>Latif et al 2020) </a:t>
            </a:r>
            <a:endParaRPr lang="en-US" sz="2400" dirty="0"/>
          </a:p>
        </p:txBody>
      </p:sp>
    </p:spTree>
    <p:extLst>
      <p:ext uri="{BB962C8B-B14F-4D97-AF65-F5344CB8AC3E}">
        <p14:creationId xmlns:p14="http://schemas.microsoft.com/office/powerpoint/2010/main" val="290123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8|1.3|1.5|1.4|1.4|1.2|1.3|1.3"/>
</p:tagLst>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5B9BD5"/>
      </a:accent1>
      <a:accent2>
        <a:srgbClr val="1E4E79"/>
      </a:accent2>
      <a:accent3>
        <a:srgbClr val="A5A5A5"/>
      </a:accent3>
      <a:accent4>
        <a:srgbClr val="FFC000"/>
      </a:accent4>
      <a:accent5>
        <a:srgbClr val="4472C4"/>
      </a:accent5>
      <a:accent6>
        <a:srgbClr val="023160"/>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2">
      <a:dk1>
        <a:sysClr val="windowText" lastClr="000000"/>
      </a:dk1>
      <a:lt1>
        <a:sysClr val="window" lastClr="FFFFFF"/>
      </a:lt1>
      <a:dk2>
        <a:srgbClr val="44546A"/>
      </a:dk2>
      <a:lt2>
        <a:srgbClr val="E7E6E6"/>
      </a:lt2>
      <a:accent1>
        <a:srgbClr val="5B9BD5"/>
      </a:accent1>
      <a:accent2>
        <a:srgbClr val="1E4E79"/>
      </a:accent2>
      <a:accent3>
        <a:srgbClr val="A5A5A5"/>
      </a:accent3>
      <a:accent4>
        <a:srgbClr val="FFC000"/>
      </a:accent4>
      <a:accent5>
        <a:srgbClr val="4472C4"/>
      </a:accent5>
      <a:accent6>
        <a:srgbClr val="023160"/>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me1">
  <a:themeElements>
    <a:clrScheme name="Custom 1">
      <a:dk1>
        <a:sysClr val="windowText" lastClr="000000"/>
      </a:dk1>
      <a:lt1>
        <a:sysClr val="window" lastClr="FFFFFF"/>
      </a:lt1>
      <a:dk2>
        <a:srgbClr val="44546A"/>
      </a:dk2>
      <a:lt2>
        <a:srgbClr val="E7E6E6"/>
      </a:lt2>
      <a:accent1>
        <a:srgbClr val="5B9BD5"/>
      </a:accent1>
      <a:accent2>
        <a:srgbClr val="9CC3E5"/>
      </a:accent2>
      <a:accent3>
        <a:srgbClr val="A5A5A5"/>
      </a:accent3>
      <a:accent4>
        <a:srgbClr val="FFC000"/>
      </a:accent4>
      <a:accent5>
        <a:srgbClr val="4472C4"/>
      </a:accent5>
      <a:accent6>
        <a:srgbClr val="023160"/>
      </a:accent6>
      <a:hlink>
        <a:srgbClr val="0563C1"/>
      </a:hlink>
      <a:folHlink>
        <a:srgbClr val="954F72"/>
      </a:folHlink>
    </a:clrScheme>
    <a:fontScheme name="Tahoma">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261F090-AFE0-4F39-9FDC-D5E8D3639A8F}" vid="{620277CB-78FA-49BB-8F3C-02F9F2F889C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24AE34CE8DE24B871C82DD4CB3B6CB" ma:contentTypeVersion="1" ma:contentTypeDescription="Create a new document." ma:contentTypeScope="" ma:versionID="e91493de80de67c47634a1134b203825">
  <xsd:schema xmlns:xsd="http://www.w3.org/2001/XMLSchema" xmlns:xs="http://www.w3.org/2001/XMLSchema" xmlns:p="http://schemas.microsoft.com/office/2006/metadata/properties" xmlns:ns1="http://schemas.microsoft.com/sharepoint/v3" targetNamespace="http://schemas.microsoft.com/office/2006/metadata/properties" ma:root="true" ma:fieldsID="b7643c675454382b6bbfff024c8dad7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B1AD3F4-F577-47F7-A05C-C2D5BF63AEB7}"/>
</file>

<file path=customXml/itemProps2.xml><?xml version="1.0" encoding="utf-8"?>
<ds:datastoreItem xmlns:ds="http://schemas.openxmlformats.org/officeDocument/2006/customXml" ds:itemID="{C15A6108-B01C-486B-A311-3902A80BEE81}"/>
</file>

<file path=customXml/itemProps3.xml><?xml version="1.0" encoding="utf-8"?>
<ds:datastoreItem xmlns:ds="http://schemas.openxmlformats.org/officeDocument/2006/customXml" ds:itemID="{31C8A6E3-8864-400B-A86A-EE5F631CDA73}"/>
</file>

<file path=docProps/app.xml><?xml version="1.0" encoding="utf-8"?>
<Properties xmlns="http://schemas.openxmlformats.org/officeDocument/2006/extended-properties" xmlns:vt="http://schemas.openxmlformats.org/officeDocument/2006/docPropsVTypes">
  <Template>Office Theme</Template>
  <TotalTime>50959</TotalTime>
  <Words>10373</Words>
  <Application>Microsoft Office PowerPoint</Application>
  <PresentationFormat>On-screen Show (4:3)</PresentationFormat>
  <Paragraphs>918</Paragraphs>
  <Slides>66</Slides>
  <Notes>13</Notes>
  <HiddenSlides>0</HiddenSlides>
  <MMClips>2</MMClips>
  <ScaleCrop>false</ScaleCrop>
  <HeadingPairs>
    <vt:vector size="6" baseType="variant">
      <vt:variant>
        <vt:lpstr>Fonts Used</vt:lpstr>
      </vt:variant>
      <vt:variant>
        <vt:i4>21</vt:i4>
      </vt:variant>
      <vt:variant>
        <vt:lpstr>Theme</vt:lpstr>
      </vt:variant>
      <vt:variant>
        <vt:i4>3</vt:i4>
      </vt:variant>
      <vt:variant>
        <vt:lpstr>Slide Titles</vt:lpstr>
      </vt:variant>
      <vt:variant>
        <vt:i4>66</vt:i4>
      </vt:variant>
    </vt:vector>
  </HeadingPairs>
  <TitlesOfParts>
    <vt:vector size="90" baseType="lpstr">
      <vt:lpstr>AdvOT0e40dc65</vt:lpstr>
      <vt:lpstr>Alegreya Sans</vt:lpstr>
      <vt:lpstr>Arial</vt:lpstr>
      <vt:lpstr>Calibri</vt:lpstr>
      <vt:lpstr>Chalkduster</vt:lpstr>
      <vt:lpstr>Comic Sans MS</vt:lpstr>
      <vt:lpstr>Courier New</vt:lpstr>
      <vt:lpstr>Georgia</vt:lpstr>
      <vt:lpstr>Guardian TextSans Web</vt:lpstr>
      <vt:lpstr>Helvetica</vt:lpstr>
      <vt:lpstr>inherit</vt:lpstr>
      <vt:lpstr>Roboto</vt:lpstr>
      <vt:lpstr>Segoe UI</vt:lpstr>
      <vt:lpstr>Source Serif Pro</vt:lpstr>
      <vt:lpstr>Symbol</vt:lpstr>
      <vt:lpstr>Tahoma</vt:lpstr>
      <vt:lpstr>Times</vt:lpstr>
      <vt:lpstr>Times New Roman</vt:lpstr>
      <vt:lpstr>var(--hf,inherit)</vt:lpstr>
      <vt:lpstr>Wingdings</vt:lpstr>
      <vt:lpstr>Wingdings 3</vt:lpstr>
      <vt:lpstr>Office Theme</vt:lpstr>
      <vt:lpstr>1_Office Theme</vt:lpstr>
      <vt:lpstr>Theme1</vt:lpstr>
      <vt:lpstr>PowerPoint Presentation</vt:lpstr>
      <vt:lpstr>PowerPoint Presentation</vt:lpstr>
      <vt:lpstr>PowerPoint Presentation</vt:lpstr>
      <vt:lpstr>Suicide Touches Everyone 135 People Affected by Every Death and Effects Linger Across Generations Because of the Silence that Often Follows  50% of the Nation is Affected</vt:lpstr>
      <vt:lpstr>PowerPoint Presentation</vt:lpstr>
      <vt:lpstr>PowerPoint Presentation</vt:lpstr>
      <vt:lpstr>Saving Lives of Families: Example from U.S. Department of Homeland Security In EAPs Alongside Other Services and Resources</vt:lpstr>
      <vt:lpstr>PowerPoint Presentation</vt:lpstr>
      <vt:lpstr>Dramatically reducing unnecessary interventions NEXT STEPS</vt:lpstr>
      <vt:lpstr>   The Critical Importance of Screening at Least 6 and Up 6-12 Same Odds of Being Identified as High-Risk as 13-17!; Screening Did Not Increase ER LOS  Improving Youth Suicide Risk Screening and Assessment in a Pediatric Hospital Setting by Using The Joint Commission Guidelines (Latif et al 2020)   </vt:lpstr>
      <vt:lpstr>PowerPoint Presentation</vt:lpstr>
      <vt:lpstr> The High Cost of NOT Screening or Doing Threat Assessment as Upstream as Possible:    .  What Not Identifying High Risk Costs Society</vt:lpstr>
      <vt:lpstr>Huge Overspending of First Responder and Law Enforcement Time and Resources  The Challenge to Caring for Students:  No One Knew Who to Worry about or Who to Refer</vt:lpstr>
      <vt:lpstr>PowerPoint Presentation</vt:lpstr>
      <vt:lpstr>Questions Used to Facilitate Appropriate Care:  Science Says People who Receive Lowest Level of Care in Community have Better Outcomes!  They Ask for Help More Often &amp; Better Quality of Life</vt:lpstr>
      <vt:lpstr>Reduction of Force!  Reduction of Police Taking People Back to the  ER Multiple Times and De-escalation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Ideal Vision:  Implementation Across All State or City Agencies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Finding At-Risk Youth Where They Live, Learn and Play</vt:lpstr>
      <vt:lpstr>Finding Veterans Where They  Work, Live, and Thrive 60% don’t get care at the VA  </vt:lpstr>
      <vt:lpstr>PowerPoint Presentation</vt:lpstr>
      <vt:lpstr>Global Models: Detection Across  All Sectors of Society, Across the Continuum of Care</vt:lpstr>
      <vt:lpstr>PowerPoint Presentation</vt:lpstr>
      <vt:lpstr>PowerPoint Presentation</vt:lpstr>
      <vt:lpstr>Barriers to Screening: Stigma, Fear and Liability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Normalizing Screening and Reducing Stigma Saves Lives in the US Army </vt:lpstr>
      <vt:lpstr>From Congress to Regulatory Bodies  ̶  Medical and Beyond Joint Commission: Vital Signs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From Congress to Regulatory Bodies  ̶  Medical and Beyond Joint Commission: Vital Signs</vt:lpstr>
      <vt:lpstr>PowerPoint Presentation</vt:lpstr>
      <vt:lpstr>PowerPoint Presentation</vt:lpstr>
      <vt:lpstr>PowerPoint Presentation</vt:lpstr>
      <vt:lpstr>PowerPoint Presentation</vt:lpstr>
      <vt:lpstr>PowerPoint Presentation</vt:lpstr>
      <vt:lpstr>Helping Students and Youth Athletes</vt:lpstr>
      <vt:lpstr>Breaking the Silence and Helping Communities Heal   At one point in history, learning to wash hands began saving lives. Now, just asking and being there for each other gives us permission to connect and build a path of openness and resilience that spans generations and is helping us save lives today.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Suicide Prevention 101</dc:title>
  <dc:creator>Lauren</dc:creator>
  <cp:lastModifiedBy>Lesser, Adam (NYSPI)</cp:lastModifiedBy>
  <cp:revision>441</cp:revision>
  <cp:lastPrinted>2024-03-12T16:25:33Z</cp:lastPrinted>
  <dcterms:created xsi:type="dcterms:W3CDTF">2019-04-15T13:39:06Z</dcterms:created>
  <dcterms:modified xsi:type="dcterms:W3CDTF">2024-06-07T14:16:06Z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0x0101008524AE34CE8DE24B871C82DD4CB3B6CB</vt:lpwstr>
  </property>
</Properties>
</file>