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71" r:id="rId3"/>
    <p:sldId id="261" r:id="rId4"/>
    <p:sldId id="266" r:id="rId5"/>
    <p:sldId id="262" r:id="rId6"/>
    <p:sldId id="269" r:id="rId7"/>
    <p:sldId id="264" r:id="rId8"/>
    <p:sldId id="265" r:id="rId9"/>
    <p:sldId id="270" r:id="rId10"/>
    <p:sldId id="267" r:id="rId11"/>
    <p:sldId id="268" r:id="rId12"/>
    <p:sldId id="273" r:id="rId13"/>
    <p:sldId id="274" r:id="rId14"/>
    <p:sldId id="275" r:id="rId15"/>
    <p:sldId id="281" r:id="rId16"/>
    <p:sldId id="276" r:id="rId17"/>
    <p:sldId id="277" r:id="rId18"/>
    <p:sldId id="283" r:id="rId19"/>
    <p:sldId id="284" r:id="rId20"/>
    <p:sldId id="285" r:id="rId21"/>
    <p:sldId id="286" r:id="rId22"/>
    <p:sldId id="287" r:id="rId23"/>
    <p:sldId id="27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AE0057-7AFE-4664-9C3E-B4A743B5C847}" type="datetimeFigureOut">
              <a:rPr lang="en-US" smtClean="0"/>
              <a:t>6/21/2019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D26EF-2B42-41D1-998E-EB41A18B0448}" type="slidenum">
              <a:rPr lang="en-US" smtClean="0"/>
              <a:t>‹#›</a:t>
            </a:fld>
            <a:endParaRPr lang="en-US"/>
          </a:p>
        </p:txBody>
      </p:sp>
    </p:spTree>
    <p:extLst>
      <p:ext uri="{BB962C8B-B14F-4D97-AF65-F5344CB8AC3E}">
        <p14:creationId xmlns:p14="http://schemas.microsoft.com/office/powerpoint/2010/main" val="1259301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t>Homemaker/Home Health Aide</a:t>
            </a:r>
          </a:p>
          <a:p>
            <a:pPr lvl="1"/>
            <a:r>
              <a:rPr lang="en-US" sz="1700" dirty="0"/>
              <a:t>10 hours/week, often has a waiting list, possible co-payments</a:t>
            </a:r>
          </a:p>
          <a:p>
            <a:pPr lvl="1"/>
            <a:r>
              <a:rPr lang="en-US" sz="1700" dirty="0"/>
              <a:t>All enrolled Veterans are eligible as long as they need assistance with at least 3 ADLs</a:t>
            </a:r>
          </a:p>
          <a:p>
            <a:r>
              <a:rPr lang="en-US" sz="2200" b="1" dirty="0"/>
              <a:t>Adult Day Health Care</a:t>
            </a:r>
          </a:p>
          <a:p>
            <a:pPr lvl="1"/>
            <a:r>
              <a:rPr lang="en-US" sz="1700" dirty="0"/>
              <a:t>2 days/week, often has a waiting list, possible co-payments</a:t>
            </a:r>
          </a:p>
          <a:p>
            <a:pPr lvl="1"/>
            <a:r>
              <a:rPr lang="en-US" sz="1700" dirty="0"/>
              <a:t>All enrolled Veterans are eligible</a:t>
            </a:r>
          </a:p>
          <a:p>
            <a:r>
              <a:rPr lang="en-US" sz="2200" b="1" dirty="0"/>
              <a:t>Respite</a:t>
            </a:r>
            <a:r>
              <a:rPr lang="en-US" sz="2600" dirty="0"/>
              <a:t> </a:t>
            </a:r>
          </a:p>
          <a:p>
            <a:pPr lvl="1"/>
            <a:r>
              <a:rPr lang="en-US" sz="1700" dirty="0"/>
              <a:t>In-home and inpatient</a:t>
            </a:r>
          </a:p>
          <a:p>
            <a:pPr lvl="1"/>
            <a:r>
              <a:rPr lang="en-US" sz="1700" dirty="0"/>
              <a:t>Possible waiting lists and co-payments</a:t>
            </a:r>
          </a:p>
          <a:p>
            <a:pPr lvl="1"/>
            <a:r>
              <a:rPr lang="en-US" sz="1700" dirty="0"/>
              <a:t>All enrolled Veterans are eligible for in-home respite when funding allows; only 70-100% Service Connected Veterans are eligible for inpatient respite at this time</a:t>
            </a:r>
          </a:p>
          <a:p>
            <a:endParaRPr lang="en-US" dirty="0"/>
          </a:p>
        </p:txBody>
      </p:sp>
      <p:sp>
        <p:nvSpPr>
          <p:cNvPr id="4" name="Slide Number Placeholder 3"/>
          <p:cNvSpPr>
            <a:spLocks noGrp="1"/>
          </p:cNvSpPr>
          <p:nvPr>
            <p:ph type="sldNum" sz="quarter" idx="5"/>
          </p:nvPr>
        </p:nvSpPr>
        <p:spPr/>
        <p:txBody>
          <a:bodyPr/>
          <a:lstStyle/>
          <a:p>
            <a:fld id="{17ED26EF-2B42-41D1-998E-EB41A18B0448}" type="slidenum">
              <a:rPr lang="en-US" smtClean="0"/>
              <a:t>3</a:t>
            </a:fld>
            <a:endParaRPr lang="en-US"/>
          </a:p>
        </p:txBody>
      </p:sp>
    </p:spTree>
    <p:extLst>
      <p:ext uri="{BB962C8B-B14F-4D97-AF65-F5344CB8AC3E}">
        <p14:creationId xmlns:p14="http://schemas.microsoft.com/office/powerpoint/2010/main" val="2963579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200" b="1" dirty="0"/>
              <a:t>Home Based Primary Care </a:t>
            </a:r>
          </a:p>
          <a:p>
            <a:pPr lvl="1"/>
            <a:r>
              <a:rPr lang="en-US" sz="1700" dirty="0"/>
              <a:t>Not currently available on the eastern shore</a:t>
            </a:r>
          </a:p>
          <a:p>
            <a:pPr lvl="1"/>
            <a:r>
              <a:rPr lang="en-US" sz="1700" dirty="0"/>
              <a:t>Possible waiting list</a:t>
            </a:r>
          </a:p>
          <a:p>
            <a:pPr lvl="1"/>
            <a:r>
              <a:rPr lang="en-US" sz="1700" dirty="0"/>
              <a:t>All enrolled Veterans are eligible</a:t>
            </a:r>
          </a:p>
          <a:p>
            <a:r>
              <a:rPr lang="en-US" sz="2200" b="1" dirty="0"/>
              <a:t>Veteran Directed Care</a:t>
            </a:r>
          </a:p>
          <a:p>
            <a:pPr lvl="1"/>
            <a:r>
              <a:rPr lang="en-US" sz="1700" dirty="0"/>
              <a:t>Partnership with local Departments of Aging</a:t>
            </a:r>
          </a:p>
          <a:p>
            <a:pPr lvl="1"/>
            <a:r>
              <a:rPr lang="en-US" sz="1700" dirty="0"/>
              <a:t>Consumer directed mix of in-home and community based services</a:t>
            </a:r>
          </a:p>
          <a:p>
            <a:pPr lvl="1"/>
            <a:r>
              <a:rPr lang="en-US" sz="1700" dirty="0"/>
              <a:t>For Veterans who need skilled services, case management, assistance with ADLs and/or IADLs, and are isolated or their caregiver is experiencing burden</a:t>
            </a:r>
          </a:p>
          <a:p>
            <a:pPr lvl="1"/>
            <a:r>
              <a:rPr lang="en-US" sz="1700" dirty="0"/>
              <a:t>Only available in certain counties, often has waiting lists</a:t>
            </a:r>
          </a:p>
          <a:p>
            <a:pPr lvl="1"/>
            <a:r>
              <a:rPr lang="en-US" sz="1700" dirty="0"/>
              <a:t>All enrolled Veterans are eligible</a:t>
            </a:r>
          </a:p>
          <a:p>
            <a:r>
              <a:rPr lang="en-US" dirty="0"/>
              <a:t>            VDC available in Dorchester, Somerset, Wicomico and Worcester counties on the eastern shore</a:t>
            </a:r>
          </a:p>
        </p:txBody>
      </p:sp>
      <p:sp>
        <p:nvSpPr>
          <p:cNvPr id="4" name="Slide Number Placeholder 3"/>
          <p:cNvSpPr>
            <a:spLocks noGrp="1"/>
          </p:cNvSpPr>
          <p:nvPr>
            <p:ph type="sldNum" sz="quarter" idx="5"/>
          </p:nvPr>
        </p:nvSpPr>
        <p:spPr/>
        <p:txBody>
          <a:bodyPr/>
          <a:lstStyle/>
          <a:p>
            <a:fld id="{17ED26EF-2B42-41D1-998E-EB41A18B0448}" type="slidenum">
              <a:rPr lang="en-US" smtClean="0"/>
              <a:t>4</a:t>
            </a:fld>
            <a:endParaRPr lang="en-US"/>
          </a:p>
        </p:txBody>
      </p:sp>
    </p:spTree>
    <p:extLst>
      <p:ext uri="{BB962C8B-B14F-4D97-AF65-F5344CB8AC3E}">
        <p14:creationId xmlns:p14="http://schemas.microsoft.com/office/powerpoint/2010/main" val="3781382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400" b="1" dirty="0"/>
              <a:t>Patient Aligned Care Team (PACT) Social Workers</a:t>
            </a:r>
            <a:endParaRPr lang="en-US" sz="2400" dirty="0"/>
          </a:p>
          <a:p>
            <a:pPr lvl="1"/>
            <a:r>
              <a:rPr lang="en-US" sz="2400" dirty="0"/>
              <a:t>Every Veteran who is assigned to a primary care provider in the VA also has an assigned social worker</a:t>
            </a:r>
          </a:p>
          <a:p>
            <a:pPr lvl="1"/>
            <a:r>
              <a:rPr lang="en-US" sz="2400" dirty="0"/>
              <a:t>VA system navigation assistance; VA resource and referral services; long term care planning; case management; crisis intervention; etc.</a:t>
            </a:r>
          </a:p>
          <a:p>
            <a:pPr lvl="1"/>
            <a:endParaRPr lang="en-US" sz="2400" dirty="0"/>
          </a:p>
          <a:p>
            <a:r>
              <a:rPr lang="en-US" sz="2400" b="1" dirty="0"/>
              <a:t>Durable Medical Equipment</a:t>
            </a:r>
          </a:p>
          <a:p>
            <a:pPr lvl="1"/>
            <a:r>
              <a:rPr lang="en-US" sz="1800" dirty="0"/>
              <a:t>Shower chairs, bedside commodes, hospital beds, stair glides, manual and electric wheelchairs, wheelchair ramps, personal emergency response systems, etc.</a:t>
            </a:r>
          </a:p>
          <a:p>
            <a:pPr lvl="1"/>
            <a:r>
              <a:rPr lang="en-US" sz="1800" dirty="0"/>
              <a:t>No co-payments for DME</a:t>
            </a:r>
          </a:p>
          <a:p>
            <a:pPr lvl="1"/>
            <a:r>
              <a:rPr lang="en-US" sz="1800" dirty="0"/>
              <a:t>All enrolled Veterans are eligible</a:t>
            </a:r>
          </a:p>
          <a:p>
            <a:endParaRPr lang="en-US" dirty="0"/>
          </a:p>
          <a:p>
            <a:r>
              <a:rPr lang="en-US" b="1" dirty="0"/>
              <a:t>Home Improvement and Structural Alterations (HISA) Grant</a:t>
            </a:r>
          </a:p>
          <a:p>
            <a:pPr lvl="1"/>
            <a:r>
              <a:rPr lang="en-US" sz="1800" dirty="0"/>
              <a:t>Medically necessary improvements and structural alterations for allowing entrance or exit to homes; use of essential lavatory and sanitary facilities; allowing accessibility to kitchen or bathroom sinks or counters; improving entrance paths or driveways in immediate area of the home to facilitate access to the home through construction of permanent ramping; and improving plumbing or electrical systems made necessary due to installation of home medical equipment</a:t>
            </a:r>
          </a:p>
          <a:p>
            <a:pPr lvl="1"/>
            <a:r>
              <a:rPr lang="en-US" sz="1800" dirty="0"/>
              <a:t>Lifetime benefit of up to $6,800 for Veterans who need alterations and/or improvements for a service connected condition or for Veterans who have a non-service connected condition need and are rated 50%  or more service connected</a:t>
            </a:r>
          </a:p>
          <a:p>
            <a:pPr lvl="1"/>
            <a:r>
              <a:rPr lang="en-US" sz="1800" dirty="0"/>
              <a:t>Lifetime benefit of up to $2,000 for Veterans who are not service connected</a:t>
            </a:r>
          </a:p>
          <a:p>
            <a:endParaRPr lang="en-US" dirty="0"/>
          </a:p>
        </p:txBody>
      </p:sp>
      <p:sp>
        <p:nvSpPr>
          <p:cNvPr id="4" name="Slide Number Placeholder 3"/>
          <p:cNvSpPr>
            <a:spLocks noGrp="1"/>
          </p:cNvSpPr>
          <p:nvPr>
            <p:ph type="sldNum" sz="quarter" idx="5"/>
          </p:nvPr>
        </p:nvSpPr>
        <p:spPr/>
        <p:txBody>
          <a:bodyPr/>
          <a:lstStyle/>
          <a:p>
            <a:fld id="{17ED26EF-2B42-41D1-998E-EB41A18B0448}" type="slidenum">
              <a:rPr lang="en-US" smtClean="0"/>
              <a:t>5</a:t>
            </a:fld>
            <a:endParaRPr lang="en-US"/>
          </a:p>
        </p:txBody>
      </p:sp>
    </p:spTree>
    <p:extLst>
      <p:ext uri="{BB962C8B-B14F-4D97-AF65-F5344CB8AC3E}">
        <p14:creationId xmlns:p14="http://schemas.microsoft.com/office/powerpoint/2010/main" val="2484848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b="1" dirty="0"/>
              <a:t>Community Residential Care</a:t>
            </a:r>
          </a:p>
          <a:p>
            <a:pPr lvl="1"/>
            <a:r>
              <a:rPr lang="en-US" dirty="0"/>
              <a:t>Assisted Living Facilities, Personal Care Homes, Family Care Homes, Group Living Homes, and Psychiatric Community Residential Care Homes</a:t>
            </a:r>
          </a:p>
          <a:p>
            <a:pPr lvl="1"/>
            <a:r>
              <a:rPr lang="en-US" dirty="0"/>
              <a:t>Not owned or paid for by the VA, but inspected and approved by VA medical center staff</a:t>
            </a:r>
          </a:p>
          <a:p>
            <a:pPr lvl="1"/>
            <a:r>
              <a:rPr lang="en-US" dirty="0"/>
              <a:t>Not all residents are Veterans</a:t>
            </a:r>
          </a:p>
          <a:p>
            <a:pPr lvl="1"/>
            <a:r>
              <a:rPr lang="en-US" dirty="0"/>
              <a:t>All enrolled Veterans are eligible</a:t>
            </a:r>
          </a:p>
          <a:p>
            <a:r>
              <a:rPr lang="en-US" sz="3200" b="1" dirty="0"/>
              <a:t>Medical Foster Home</a:t>
            </a:r>
          </a:p>
          <a:p>
            <a:pPr lvl="1"/>
            <a:r>
              <a:rPr lang="en-US" dirty="0"/>
              <a:t>Private homes in which a trained caregiver provides services to a few individuals</a:t>
            </a:r>
          </a:p>
          <a:p>
            <a:pPr lvl="1"/>
            <a:r>
              <a:rPr lang="en-US" dirty="0"/>
              <a:t>Serves as an alternative to a nursing home for Veterans who require a nursing home level of care, but prefer a non-institutional setting with fewer residents</a:t>
            </a:r>
          </a:p>
          <a:p>
            <a:pPr lvl="1"/>
            <a:r>
              <a:rPr lang="en-US" dirty="0"/>
              <a:t>All Medical Foster Home residents receive Home Based Primary Care </a:t>
            </a:r>
          </a:p>
          <a:p>
            <a:pPr lvl="1"/>
            <a:r>
              <a:rPr lang="en-US" dirty="0"/>
              <a:t>Not owned or paid for by the VA, but inspected and approved by VA medical center staff</a:t>
            </a:r>
          </a:p>
          <a:p>
            <a:pPr lvl="1"/>
            <a:r>
              <a:rPr lang="en-US" dirty="0"/>
              <a:t>Not all residents are Veterans</a:t>
            </a:r>
          </a:p>
          <a:p>
            <a:pPr lvl="1"/>
            <a:r>
              <a:rPr lang="en-US" dirty="0"/>
              <a:t>All enrolled Veterans are eligible</a:t>
            </a:r>
          </a:p>
          <a:p>
            <a:endParaRPr lang="en-US" dirty="0"/>
          </a:p>
        </p:txBody>
      </p:sp>
      <p:sp>
        <p:nvSpPr>
          <p:cNvPr id="4" name="Slide Number Placeholder 3"/>
          <p:cNvSpPr>
            <a:spLocks noGrp="1"/>
          </p:cNvSpPr>
          <p:nvPr>
            <p:ph type="sldNum" sz="quarter" idx="5"/>
          </p:nvPr>
        </p:nvSpPr>
        <p:spPr/>
        <p:txBody>
          <a:bodyPr/>
          <a:lstStyle/>
          <a:p>
            <a:fld id="{17ED26EF-2B42-41D1-998E-EB41A18B0448}" type="slidenum">
              <a:rPr lang="en-US" smtClean="0"/>
              <a:t>6</a:t>
            </a:fld>
            <a:endParaRPr lang="en-US"/>
          </a:p>
        </p:txBody>
      </p:sp>
    </p:spTree>
    <p:extLst>
      <p:ext uri="{BB962C8B-B14F-4D97-AF65-F5344CB8AC3E}">
        <p14:creationId xmlns:p14="http://schemas.microsoft.com/office/powerpoint/2010/main" val="2122156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dirty="0"/>
              <a:t>Hospice</a:t>
            </a:r>
          </a:p>
          <a:p>
            <a:pPr lvl="1"/>
            <a:r>
              <a:rPr lang="en-US" sz="1800" dirty="0"/>
              <a:t>In-home and inpatient</a:t>
            </a:r>
          </a:p>
          <a:p>
            <a:pPr lvl="1"/>
            <a:r>
              <a:rPr lang="en-US" sz="1800" dirty="0"/>
              <a:t>No co-payments</a:t>
            </a:r>
          </a:p>
          <a:p>
            <a:pPr lvl="1"/>
            <a:r>
              <a:rPr lang="en-US" sz="1800" dirty="0"/>
              <a:t>All enrolled Veterans are eligible</a:t>
            </a:r>
          </a:p>
          <a:p>
            <a:r>
              <a:rPr lang="en-US" sz="2400" b="1" dirty="0"/>
              <a:t>Community Living Centers</a:t>
            </a:r>
          </a:p>
          <a:p>
            <a:pPr lvl="1"/>
            <a:r>
              <a:rPr lang="en-US" sz="1800" dirty="0"/>
              <a:t>Subacute and acute rehabilitation; respite; hospice; and long term care</a:t>
            </a:r>
          </a:p>
          <a:p>
            <a:pPr lvl="1"/>
            <a:r>
              <a:rPr lang="en-US" sz="1800" dirty="0"/>
              <a:t>Eligibility is based on clinical need, setting availability, service connected status, level of disability and income</a:t>
            </a:r>
          </a:p>
          <a:p>
            <a:pPr lvl="1"/>
            <a:r>
              <a:rPr lang="en-US" sz="1800" dirty="0"/>
              <a:t>Possible co-payments and waiting lists</a:t>
            </a:r>
          </a:p>
          <a:p>
            <a:endParaRPr lang="en-US" dirty="0"/>
          </a:p>
        </p:txBody>
      </p:sp>
      <p:sp>
        <p:nvSpPr>
          <p:cNvPr id="4" name="Slide Number Placeholder 3"/>
          <p:cNvSpPr>
            <a:spLocks noGrp="1"/>
          </p:cNvSpPr>
          <p:nvPr>
            <p:ph type="sldNum" sz="quarter" idx="5"/>
          </p:nvPr>
        </p:nvSpPr>
        <p:spPr/>
        <p:txBody>
          <a:bodyPr/>
          <a:lstStyle/>
          <a:p>
            <a:fld id="{17ED26EF-2B42-41D1-998E-EB41A18B0448}" type="slidenum">
              <a:rPr lang="en-US" smtClean="0"/>
              <a:t>7</a:t>
            </a:fld>
            <a:endParaRPr lang="en-US"/>
          </a:p>
        </p:txBody>
      </p:sp>
    </p:spTree>
    <p:extLst>
      <p:ext uri="{BB962C8B-B14F-4D97-AF65-F5344CB8AC3E}">
        <p14:creationId xmlns:p14="http://schemas.microsoft.com/office/powerpoint/2010/main" val="1088323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t>State Veterans Home Program</a:t>
            </a:r>
          </a:p>
          <a:p>
            <a:pPr lvl="1"/>
            <a:r>
              <a:rPr lang="en-US" sz="1400" dirty="0"/>
              <a:t>Charlotte Hall Veterans Home for Maryland</a:t>
            </a:r>
          </a:p>
          <a:p>
            <a:pPr lvl="1"/>
            <a:r>
              <a:rPr lang="en-US" sz="1400" dirty="0"/>
              <a:t>Income based ALF </a:t>
            </a:r>
          </a:p>
          <a:p>
            <a:pPr lvl="1"/>
            <a:r>
              <a:rPr lang="en-US" sz="1400" dirty="0"/>
              <a:t>Nursing home (some financial assistance may be available)</a:t>
            </a:r>
          </a:p>
          <a:p>
            <a:pPr lvl="1"/>
            <a:r>
              <a:rPr lang="en-US" sz="1400" dirty="0"/>
              <a:t>Both Veterans and their spouses are eligible</a:t>
            </a:r>
          </a:p>
          <a:p>
            <a:r>
              <a:rPr lang="en-US" sz="1800" b="1" dirty="0"/>
              <a:t>Non-Service Connected Pension with Aid and Attendance</a:t>
            </a:r>
          </a:p>
          <a:p>
            <a:pPr lvl="1"/>
            <a:r>
              <a:rPr lang="en-US" sz="1400" dirty="0"/>
              <a:t>Veterans Benefits Administration </a:t>
            </a:r>
          </a:p>
          <a:p>
            <a:pPr lvl="1"/>
            <a:r>
              <a:rPr lang="en-US" sz="1400" dirty="0"/>
              <a:t>Veterans and/or their surviving spouses can be eligible for the non-service connected pension if the Veteran served during wartime, they are low-income, and are 65 or older or disabled</a:t>
            </a:r>
          </a:p>
          <a:p>
            <a:pPr lvl="1"/>
            <a:r>
              <a:rPr lang="en-US" sz="1400" dirty="0"/>
              <a:t>Aid and Attendance benefits are paid in addition to the pension when the Veteran or surviving spouse are housebound or in need of regular assistance with ADLs; are bedridden; are a patient in a nursing home or assisted living facility; or have certain eyesight limitations</a:t>
            </a:r>
          </a:p>
          <a:p>
            <a:endParaRPr lang="en-US" dirty="0"/>
          </a:p>
        </p:txBody>
      </p:sp>
      <p:sp>
        <p:nvSpPr>
          <p:cNvPr id="4" name="Slide Number Placeholder 3"/>
          <p:cNvSpPr>
            <a:spLocks noGrp="1"/>
          </p:cNvSpPr>
          <p:nvPr>
            <p:ph type="sldNum" sz="quarter" idx="5"/>
          </p:nvPr>
        </p:nvSpPr>
        <p:spPr/>
        <p:txBody>
          <a:bodyPr/>
          <a:lstStyle/>
          <a:p>
            <a:fld id="{17ED26EF-2B42-41D1-998E-EB41A18B0448}" type="slidenum">
              <a:rPr lang="en-US" smtClean="0"/>
              <a:t>8</a:t>
            </a:fld>
            <a:endParaRPr lang="en-US"/>
          </a:p>
        </p:txBody>
      </p:sp>
    </p:spTree>
    <p:extLst>
      <p:ext uri="{BB962C8B-B14F-4D97-AF65-F5344CB8AC3E}">
        <p14:creationId xmlns:p14="http://schemas.microsoft.com/office/powerpoint/2010/main" val="3825075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t>Special Monthly Compensation</a:t>
            </a:r>
          </a:p>
          <a:p>
            <a:pPr lvl="1"/>
            <a:r>
              <a:rPr lang="en-US" sz="1500" dirty="0"/>
              <a:t>Veterans Benefits Administration</a:t>
            </a:r>
          </a:p>
          <a:p>
            <a:pPr lvl="1"/>
            <a:r>
              <a:rPr lang="en-US" sz="1500" dirty="0"/>
              <a:t>This benefit is comparable to Aid and Attendance for service connected Veterans and their spouses</a:t>
            </a:r>
          </a:p>
          <a:p>
            <a:r>
              <a:rPr lang="en-US" sz="2000" b="1" dirty="0"/>
              <a:t>Housing Grants for Disabled Veterans</a:t>
            </a:r>
          </a:p>
          <a:p>
            <a:pPr lvl="1"/>
            <a:r>
              <a:rPr lang="en-US" sz="1600" dirty="0"/>
              <a:t>Veterans Benefits Administration</a:t>
            </a:r>
          </a:p>
          <a:p>
            <a:pPr lvl="1"/>
            <a:r>
              <a:rPr lang="en-US" sz="1600" dirty="0"/>
              <a:t>Veterans with permanent and total service-connected disabilities can use these grants to purchase or construct an adapted home or modify an existing home to accommodate a disability</a:t>
            </a:r>
          </a:p>
          <a:p>
            <a:pPr lvl="1"/>
            <a:r>
              <a:rPr lang="en-US" sz="1600" dirty="0"/>
              <a:t>Specially Adapted Housing Grant</a:t>
            </a:r>
          </a:p>
          <a:p>
            <a:pPr lvl="1"/>
            <a:r>
              <a:rPr lang="en-US" sz="1600" dirty="0"/>
              <a:t>Special Housing Adaptation Grant</a:t>
            </a:r>
          </a:p>
          <a:p>
            <a:pPr lvl="1"/>
            <a:r>
              <a:rPr lang="en-US" sz="1600" dirty="0"/>
              <a:t>Temporary Residence Assistance Grant</a:t>
            </a:r>
            <a:endParaRPr lang="en-US" dirty="0"/>
          </a:p>
        </p:txBody>
      </p:sp>
      <p:sp>
        <p:nvSpPr>
          <p:cNvPr id="4" name="Slide Number Placeholder 3"/>
          <p:cNvSpPr>
            <a:spLocks noGrp="1"/>
          </p:cNvSpPr>
          <p:nvPr>
            <p:ph type="sldNum" sz="quarter" idx="5"/>
          </p:nvPr>
        </p:nvSpPr>
        <p:spPr/>
        <p:txBody>
          <a:bodyPr/>
          <a:lstStyle/>
          <a:p>
            <a:fld id="{17ED26EF-2B42-41D1-998E-EB41A18B0448}" type="slidenum">
              <a:rPr lang="en-US" smtClean="0"/>
              <a:t>9</a:t>
            </a:fld>
            <a:endParaRPr lang="en-US"/>
          </a:p>
        </p:txBody>
      </p:sp>
    </p:spTree>
    <p:extLst>
      <p:ext uri="{BB962C8B-B14F-4D97-AF65-F5344CB8AC3E}">
        <p14:creationId xmlns:p14="http://schemas.microsoft.com/office/powerpoint/2010/main" val="1593389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70D2AA-88C9-4BC4-813B-E472FB6FC4D3}"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BC308-1866-41C0-AC11-7AAC793EE7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70D2AA-88C9-4BC4-813B-E472FB6FC4D3}"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BC308-1866-41C0-AC11-7AAC793EE7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A70D2AA-88C9-4BC4-813B-E472FB6FC4D3}"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BC308-1866-41C0-AC11-7AAC793EE7B2}"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70D2AA-88C9-4BC4-813B-E472FB6FC4D3}"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BC308-1866-41C0-AC11-7AAC793EE7B2}"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70D2AA-88C9-4BC4-813B-E472FB6FC4D3}" type="datetimeFigureOut">
              <a:rPr lang="en-US" smtClean="0"/>
              <a:t>6/21/2019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BC308-1866-41C0-AC11-7AAC793EE7B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A70D2AA-88C9-4BC4-813B-E472FB6FC4D3}" type="datetimeFigureOut">
              <a:rPr lang="en-US" smtClean="0"/>
              <a:t>6/21/2019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BC308-1866-41C0-AC11-7AAC793EE7B2}"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0D2AA-88C9-4BC4-813B-E472FB6FC4D3}" type="datetimeFigureOut">
              <a:rPr lang="en-US" smtClean="0"/>
              <a:t>6/21/2019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BC308-1866-41C0-AC11-7AAC793EE7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70D2AA-88C9-4BC4-813B-E472FB6FC4D3}" type="datetimeFigureOut">
              <a:rPr lang="en-US" smtClean="0"/>
              <a:t>6/21/2019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BC308-1866-41C0-AC11-7AAC793EE7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A70D2AA-88C9-4BC4-813B-E472FB6FC4D3}" type="datetimeFigureOut">
              <a:rPr lang="en-US" smtClean="0"/>
              <a:t>6/21/2019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BC308-1866-41C0-AC11-7AAC793EE7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A70D2AA-88C9-4BC4-813B-E472FB6FC4D3}" type="datetimeFigureOut">
              <a:rPr lang="en-US" smtClean="0"/>
              <a:t>6/21/2019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BC308-1866-41C0-AC11-7AAC793EE7B2}"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70D2AA-88C9-4BC4-813B-E472FB6FC4D3}" type="datetimeFigureOut">
              <a:rPr lang="en-US" smtClean="0"/>
              <a:t>6/21/2019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BC308-1866-41C0-AC11-7AAC793EE7B2}"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A70D2AA-88C9-4BC4-813B-E472FB6FC4D3}" type="datetimeFigureOut">
              <a:rPr lang="en-US" smtClean="0"/>
              <a:t>6/21/2019</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BCBC308-1866-41C0-AC11-7AAC793EE7B2}"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va.gov/" TargetMode="External"/><Relationship Id="rId2" Type="http://schemas.openxmlformats.org/officeDocument/2006/relationships/hyperlink" Target="http://www.charhall.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Aging Services and Caregiver Support for Veterans</a:t>
            </a:r>
          </a:p>
        </p:txBody>
      </p:sp>
      <p:sp>
        <p:nvSpPr>
          <p:cNvPr id="3" name="Subtitle 2"/>
          <p:cNvSpPr>
            <a:spLocks noGrp="1"/>
          </p:cNvSpPr>
          <p:nvPr>
            <p:ph type="subTitle" idx="1"/>
          </p:nvPr>
        </p:nvSpPr>
        <p:spPr>
          <a:xfrm>
            <a:off x="1371600" y="3556000"/>
            <a:ext cx="6400800" cy="1930399"/>
          </a:xfrm>
        </p:spPr>
        <p:txBody>
          <a:bodyPr>
            <a:normAutofit fontScale="85000" lnSpcReduction="20000"/>
          </a:bodyPr>
          <a:lstStyle/>
          <a:p>
            <a:r>
              <a:rPr lang="en-US" dirty="0"/>
              <a:t>Julie Bury, LCSW-C, C-SWHC</a:t>
            </a:r>
          </a:p>
          <a:p>
            <a:r>
              <a:rPr lang="en-US" dirty="0"/>
              <a:t>Assistant Chief of Social Work, Ambulatory and Emergency Care Clinical Center </a:t>
            </a:r>
          </a:p>
          <a:p>
            <a:r>
              <a:rPr lang="en-US" dirty="0"/>
              <a:t>Anne Hall, LICSW</a:t>
            </a:r>
          </a:p>
          <a:p>
            <a:r>
              <a:rPr lang="en-US" dirty="0"/>
              <a:t>Transition and Care Management Program Manager/Caregiver Support Program Supervisor</a:t>
            </a:r>
          </a:p>
          <a:p>
            <a:r>
              <a:rPr lang="en-US" dirty="0"/>
              <a:t>VA Maryland Health Care System</a:t>
            </a:r>
          </a:p>
        </p:txBody>
      </p:sp>
    </p:spTree>
    <p:extLst>
      <p:ext uri="{BB962C8B-B14F-4D97-AF65-F5344CB8AC3E}">
        <p14:creationId xmlns:p14="http://schemas.microsoft.com/office/powerpoint/2010/main" val="2243990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a:t>Veteran must be enrolled and assigned to a primary care provider to access most, but not all, of the above services and benefits</a:t>
            </a:r>
          </a:p>
          <a:p>
            <a:r>
              <a:rPr lang="en-US" dirty="0"/>
              <a:t>PACT social workers as well as social workers in various specialty programs throughout the VA are available for assistance with education on and connecting to VA and community aging and caregiver support services</a:t>
            </a:r>
          </a:p>
          <a:p>
            <a:r>
              <a:rPr lang="en-US" dirty="0"/>
              <a:t>Veterans Service Organizations and Veterans Benefits Administration Personnel are available to assist with Non-Service Connected Pension; Service Connected Compensation; Aid and Attendance; and Special Monthly Compensation claims as well as with Housing Grant applications</a:t>
            </a:r>
          </a:p>
          <a:p>
            <a:r>
              <a:rPr lang="en-US" dirty="0"/>
              <a:t>Charlotte Hall can be contacted at 301-884-8171 or via </a:t>
            </a:r>
            <a:r>
              <a:rPr lang="en-US" dirty="0">
                <a:hlinkClick r:id="rId2"/>
              </a:rPr>
              <a:t>www.charhall.org</a:t>
            </a:r>
            <a:endParaRPr lang="en-US" dirty="0"/>
          </a:p>
          <a:p>
            <a:r>
              <a:rPr lang="en-US" dirty="0"/>
              <a:t>VA website can also be used to research and access services </a:t>
            </a:r>
            <a:r>
              <a:rPr lang="en-US" dirty="0">
                <a:hlinkClick r:id="rId3"/>
              </a:rPr>
              <a:t>www.va.gov</a:t>
            </a:r>
            <a:endParaRPr lang="en-US" dirty="0"/>
          </a:p>
          <a:p>
            <a:r>
              <a:rPr lang="en-US" dirty="0"/>
              <a:t>Encourage early VA enrollment, so it is not a crisis when assistance is needed</a:t>
            </a:r>
          </a:p>
          <a:p>
            <a:endParaRPr lang="en-US" dirty="0"/>
          </a:p>
        </p:txBody>
      </p:sp>
      <p:sp>
        <p:nvSpPr>
          <p:cNvPr id="2" name="Title 1"/>
          <p:cNvSpPr>
            <a:spLocks noGrp="1"/>
          </p:cNvSpPr>
          <p:nvPr>
            <p:ph type="title"/>
          </p:nvPr>
        </p:nvSpPr>
        <p:spPr/>
        <p:txBody>
          <a:bodyPr>
            <a:normAutofit fontScale="90000"/>
          </a:bodyPr>
          <a:lstStyle/>
          <a:p>
            <a:r>
              <a:rPr lang="en-US" dirty="0"/>
              <a:t>Access to VA Aging and Caregiver Support Services</a:t>
            </a:r>
          </a:p>
        </p:txBody>
      </p:sp>
    </p:spTree>
    <p:extLst>
      <p:ext uri="{BB962C8B-B14F-4D97-AF65-F5344CB8AC3E}">
        <p14:creationId xmlns:p14="http://schemas.microsoft.com/office/powerpoint/2010/main" val="3934939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Arial" panose="020B0604020202020204" pitchFamily="34" charset="0"/>
              <a:buChar char="•"/>
            </a:pPr>
            <a:r>
              <a:rPr lang="en-US" dirty="0"/>
              <a:t>Program for Comprehensive Assistance to Family Caregivers (PCAFC)</a:t>
            </a:r>
          </a:p>
          <a:p>
            <a:pPr marL="0" indent="0">
              <a:buNone/>
            </a:pPr>
            <a:endParaRPr lang="en-US" dirty="0"/>
          </a:p>
          <a:p>
            <a:pPr>
              <a:buFont typeface="Arial" panose="020B0604020202020204" pitchFamily="34" charset="0"/>
              <a:buChar char="•"/>
            </a:pPr>
            <a:r>
              <a:rPr lang="en-US" dirty="0"/>
              <a:t>The Program General Caregiver Support Services (PGCSS)</a:t>
            </a:r>
          </a:p>
          <a:p>
            <a:pPr marL="0" indent="0">
              <a:buNone/>
            </a:pPr>
            <a:endParaRPr lang="en-US" dirty="0"/>
          </a:p>
          <a:p>
            <a:pPr marL="0" indent="0">
              <a:buNone/>
            </a:pPr>
            <a:r>
              <a:rPr lang="en-US" sz="1800" dirty="0"/>
              <a:t>* Of note: The pause on discharges of Caregivers in the PCAFC is in effect at this time. </a:t>
            </a:r>
          </a:p>
          <a:p>
            <a:endParaRPr lang="en-US" dirty="0"/>
          </a:p>
          <a:p>
            <a:pPr algn="ctr"/>
            <a:endParaRPr lang="en-US" dirty="0"/>
          </a:p>
        </p:txBody>
      </p:sp>
      <p:sp>
        <p:nvSpPr>
          <p:cNvPr id="2" name="Title 1"/>
          <p:cNvSpPr>
            <a:spLocks noGrp="1"/>
          </p:cNvSpPr>
          <p:nvPr>
            <p:ph type="title"/>
          </p:nvPr>
        </p:nvSpPr>
        <p:spPr/>
        <p:txBody>
          <a:bodyPr/>
          <a:lstStyle/>
          <a:p>
            <a:r>
              <a:rPr lang="en-US" dirty="0"/>
              <a:t>Caregiver Support Program (CSP)</a:t>
            </a:r>
          </a:p>
        </p:txBody>
      </p:sp>
    </p:spTree>
    <p:extLst>
      <p:ext uri="{BB962C8B-B14F-4D97-AF65-F5344CB8AC3E}">
        <p14:creationId xmlns:p14="http://schemas.microsoft.com/office/powerpoint/2010/main" val="3628926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altLang="en-US" dirty="0">
                <a:cs typeface="Georgia" panose="02040502050405020303" pitchFamily="18" charset="0"/>
              </a:rPr>
              <a:t>38 U.S.C. 1720G, as added by Public Law 111-163 § 101; and amended by Public Law 115-182 §§ 161, 163.</a:t>
            </a:r>
          </a:p>
          <a:p>
            <a:pPr>
              <a:buNone/>
            </a:pPr>
            <a:endParaRPr lang="en-US" altLang="en-US" dirty="0">
              <a:cs typeface="Georgia" panose="02040502050405020303" pitchFamily="18" charset="0"/>
            </a:endParaRPr>
          </a:p>
          <a:p>
            <a:pPr>
              <a:buNone/>
            </a:pPr>
            <a:r>
              <a:rPr lang="en-US" altLang="en-US" dirty="0">
                <a:cs typeface="Georgia" panose="02040502050405020303" pitchFamily="18" charset="0"/>
              </a:rPr>
              <a:t>38 C.F.R. Part 71, promulgated through rulemaking at 76 F.R. 26148, May 5, 2011 (Interim Final Rule); and 80 F.R. 1357, Jan. 9, 2015 (Final Rule)</a:t>
            </a:r>
          </a:p>
          <a:p>
            <a:endParaRPr lang="en-US" altLang="en-US" dirty="0">
              <a:cs typeface="Georgia" panose="02040502050405020303" pitchFamily="18" charset="0"/>
            </a:endParaRPr>
          </a:p>
          <a:p>
            <a:pPr>
              <a:buNone/>
            </a:pPr>
            <a:r>
              <a:rPr lang="en-US" altLang="en-US" dirty="0">
                <a:cs typeface="Georgia" panose="02040502050405020303" pitchFamily="18" charset="0"/>
              </a:rPr>
              <a:t>VHA Directive 1152 (1), Caregiver Support Program </a:t>
            </a:r>
          </a:p>
          <a:p>
            <a:endParaRPr lang="en-US" dirty="0"/>
          </a:p>
          <a:p>
            <a:pPr algn="ctr"/>
            <a:endParaRPr lang="en-US" dirty="0"/>
          </a:p>
        </p:txBody>
      </p:sp>
      <p:sp>
        <p:nvSpPr>
          <p:cNvPr id="2" name="Title 1"/>
          <p:cNvSpPr>
            <a:spLocks noGrp="1"/>
          </p:cNvSpPr>
          <p:nvPr>
            <p:ph type="title"/>
          </p:nvPr>
        </p:nvSpPr>
        <p:spPr/>
        <p:txBody>
          <a:bodyPr/>
          <a:lstStyle/>
          <a:p>
            <a:r>
              <a:rPr lang="en-US" dirty="0"/>
              <a:t>Authority for the Program</a:t>
            </a:r>
          </a:p>
        </p:txBody>
      </p:sp>
    </p:spTree>
    <p:extLst>
      <p:ext uri="{BB962C8B-B14F-4D97-AF65-F5344CB8AC3E}">
        <p14:creationId xmlns:p14="http://schemas.microsoft.com/office/powerpoint/2010/main" val="4173159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200" dirty="0"/>
              <a:t>Program falls under the Department of Social Work</a:t>
            </a:r>
          </a:p>
          <a:p>
            <a:r>
              <a:rPr lang="en-US" sz="3200" dirty="0"/>
              <a:t>Caregiver Support Coordinators</a:t>
            </a:r>
          </a:p>
          <a:p>
            <a:r>
              <a:rPr lang="en-US" sz="3200" dirty="0"/>
              <a:t>Program Support Assistant</a:t>
            </a:r>
          </a:p>
          <a:p>
            <a:r>
              <a:rPr lang="en-US" sz="3200" dirty="0"/>
              <a:t>Social Workers aiding with 90 day calls and home visits</a:t>
            </a:r>
          </a:p>
          <a:p>
            <a:endParaRPr lang="en-US" dirty="0"/>
          </a:p>
          <a:p>
            <a:pPr algn="ctr"/>
            <a:endParaRPr lang="en-US" dirty="0"/>
          </a:p>
        </p:txBody>
      </p:sp>
      <p:sp>
        <p:nvSpPr>
          <p:cNvPr id="2" name="Title 1"/>
          <p:cNvSpPr>
            <a:spLocks noGrp="1"/>
          </p:cNvSpPr>
          <p:nvPr>
            <p:ph type="title"/>
          </p:nvPr>
        </p:nvSpPr>
        <p:spPr/>
        <p:txBody>
          <a:bodyPr/>
          <a:lstStyle/>
          <a:p>
            <a:r>
              <a:rPr lang="en-US" dirty="0"/>
              <a:t>VAMHCS CSP Staff</a:t>
            </a:r>
          </a:p>
        </p:txBody>
      </p:sp>
    </p:spTree>
    <p:extLst>
      <p:ext uri="{BB962C8B-B14F-4D97-AF65-F5344CB8AC3E}">
        <p14:creationId xmlns:p14="http://schemas.microsoft.com/office/powerpoint/2010/main" val="624679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20BDFE9A-9AF0-4D24-907F-E727A7801CE2}"/>
              </a:ext>
            </a:extLst>
          </p:cNvPr>
          <p:cNvSpPr>
            <a:spLocks noGrp="1"/>
          </p:cNvSpPr>
          <p:nvPr>
            <p:ph idx="1"/>
          </p:nvPr>
        </p:nvSpPr>
        <p:spPr/>
        <p:txBody>
          <a:bodyPr>
            <a:normAutofit lnSpcReduction="10000"/>
          </a:bodyPr>
          <a:lstStyle/>
          <a:p>
            <a:r>
              <a:rPr lang="en-US" dirty="0"/>
              <a:t>Per VHA directive 1152, a Caregiver is an individual who provides personal care services to the Veteran. </a:t>
            </a:r>
          </a:p>
          <a:p>
            <a:r>
              <a:rPr lang="en-US" dirty="0"/>
              <a:t>General Caregiver</a:t>
            </a:r>
          </a:p>
          <a:p>
            <a:r>
              <a:rPr lang="en-US" dirty="0"/>
              <a:t>Family Caregiver</a:t>
            </a:r>
          </a:p>
          <a:p>
            <a:pPr lvl="1"/>
            <a:r>
              <a:rPr lang="en-US" dirty="0"/>
              <a:t>Veteran’s spouse, son, daughter, parent, step-family member, or extended family member or;</a:t>
            </a:r>
          </a:p>
          <a:p>
            <a:pPr lvl="1"/>
            <a:r>
              <a:rPr lang="en-US" dirty="0"/>
              <a:t>Lives with the Veteran full time or will do if designated as a family caregiver but is not a member of the family of the Veteran.</a:t>
            </a:r>
          </a:p>
          <a:p>
            <a:endParaRPr lang="en-US" dirty="0"/>
          </a:p>
        </p:txBody>
      </p:sp>
      <p:sp>
        <p:nvSpPr>
          <p:cNvPr id="3" name="Title 2">
            <a:extLst>
              <a:ext uri="{FF2B5EF4-FFF2-40B4-BE49-F238E27FC236}">
                <a16:creationId xmlns="" xmlns:a16="http://schemas.microsoft.com/office/drawing/2014/main" id="{852F3C2A-2670-435F-B3C3-A9F1F3266FE6}"/>
              </a:ext>
            </a:extLst>
          </p:cNvPr>
          <p:cNvSpPr>
            <a:spLocks noGrp="1"/>
          </p:cNvSpPr>
          <p:nvPr>
            <p:ph type="title"/>
          </p:nvPr>
        </p:nvSpPr>
        <p:spPr/>
        <p:txBody>
          <a:bodyPr/>
          <a:lstStyle/>
          <a:p>
            <a:r>
              <a:rPr lang="en-US" dirty="0"/>
              <a:t>Definition of a Caregiver in the VA</a:t>
            </a:r>
          </a:p>
        </p:txBody>
      </p:sp>
    </p:spTree>
    <p:extLst>
      <p:ext uri="{BB962C8B-B14F-4D97-AF65-F5344CB8AC3E}">
        <p14:creationId xmlns:p14="http://schemas.microsoft.com/office/powerpoint/2010/main" val="56179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15AAF588-EDCD-4033-9ADF-28178244453F}"/>
              </a:ext>
            </a:extLst>
          </p:cNvPr>
          <p:cNvSpPr>
            <a:spLocks noGrp="1"/>
          </p:cNvSpPr>
          <p:nvPr>
            <p:ph idx="1"/>
          </p:nvPr>
        </p:nvSpPr>
        <p:spPr/>
        <p:txBody>
          <a:bodyPr>
            <a:normAutofit fontScale="92500" lnSpcReduction="20000"/>
          </a:bodyPr>
          <a:lstStyle/>
          <a:p>
            <a:r>
              <a:rPr lang="en-US" dirty="0"/>
              <a:t>Available to Caregivers of Veterans of all eras. </a:t>
            </a:r>
          </a:p>
          <a:p>
            <a:r>
              <a:rPr lang="en-US" dirty="0"/>
              <a:t>No formal application or VA clinical treatment team evaluation is needed. </a:t>
            </a:r>
          </a:p>
          <a:p>
            <a:r>
              <a:rPr lang="en-US" dirty="0"/>
              <a:t>Veterans or general caregivers may request any of the following benefits:</a:t>
            </a:r>
          </a:p>
          <a:p>
            <a:r>
              <a:rPr lang="en-US" dirty="0"/>
              <a:t>Education, training, and technical support</a:t>
            </a:r>
          </a:p>
          <a:p>
            <a:r>
              <a:rPr lang="en-US" dirty="0"/>
              <a:t>Telehealth</a:t>
            </a:r>
          </a:p>
          <a:p>
            <a:r>
              <a:rPr lang="en-US" dirty="0"/>
              <a:t>Teaching</a:t>
            </a:r>
          </a:p>
          <a:p>
            <a:r>
              <a:rPr lang="en-US" dirty="0"/>
              <a:t>Respite Care</a:t>
            </a:r>
          </a:p>
          <a:p>
            <a:r>
              <a:rPr lang="en-US" dirty="0"/>
              <a:t>Counseling</a:t>
            </a:r>
          </a:p>
          <a:p>
            <a:endParaRPr lang="en-US" dirty="0"/>
          </a:p>
        </p:txBody>
      </p:sp>
      <p:sp>
        <p:nvSpPr>
          <p:cNvPr id="3" name="Title 2">
            <a:extLst>
              <a:ext uri="{FF2B5EF4-FFF2-40B4-BE49-F238E27FC236}">
                <a16:creationId xmlns="" xmlns:a16="http://schemas.microsoft.com/office/drawing/2014/main" id="{A0F78218-4E28-486C-80A1-CABF7E0F5FA0}"/>
              </a:ext>
            </a:extLst>
          </p:cNvPr>
          <p:cNvSpPr>
            <a:spLocks noGrp="1"/>
          </p:cNvSpPr>
          <p:nvPr>
            <p:ph type="title"/>
          </p:nvPr>
        </p:nvSpPr>
        <p:spPr/>
        <p:txBody>
          <a:bodyPr>
            <a:normAutofit fontScale="90000"/>
          </a:bodyPr>
          <a:lstStyle/>
          <a:p>
            <a:r>
              <a:rPr lang="en-US" dirty="0"/>
              <a:t>What is the General Caregiver Program?</a:t>
            </a:r>
          </a:p>
        </p:txBody>
      </p:sp>
    </p:spTree>
    <p:extLst>
      <p:ext uri="{BB962C8B-B14F-4D97-AF65-F5344CB8AC3E}">
        <p14:creationId xmlns:p14="http://schemas.microsoft.com/office/powerpoint/2010/main" val="2536388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0EB5710C-071D-4946-950C-DC1F92BF855A}"/>
              </a:ext>
            </a:extLst>
          </p:cNvPr>
          <p:cNvSpPr>
            <a:spLocks noGrp="1"/>
          </p:cNvSpPr>
          <p:nvPr>
            <p:ph idx="1"/>
          </p:nvPr>
        </p:nvSpPr>
        <p:spPr/>
        <p:txBody>
          <a:bodyPr/>
          <a:lstStyle/>
          <a:p>
            <a:r>
              <a:rPr lang="en-US" sz="2800" dirty="0"/>
              <a:t>Program is currently only open to Post 9/11 era Veterans and their Caregivers. </a:t>
            </a:r>
          </a:p>
          <a:p>
            <a:r>
              <a:rPr lang="en-US" sz="2800" dirty="0"/>
              <a:t>Stipend</a:t>
            </a:r>
          </a:p>
          <a:p>
            <a:r>
              <a:rPr lang="en-US" sz="2800" dirty="0"/>
              <a:t>Training</a:t>
            </a:r>
          </a:p>
          <a:p>
            <a:r>
              <a:rPr lang="en-US" sz="2800" dirty="0"/>
              <a:t>Education</a:t>
            </a:r>
          </a:p>
          <a:p>
            <a:r>
              <a:rPr lang="en-US" sz="2800" dirty="0"/>
              <a:t>Support Services</a:t>
            </a:r>
          </a:p>
          <a:p>
            <a:endParaRPr lang="en-US" dirty="0"/>
          </a:p>
        </p:txBody>
      </p:sp>
      <p:sp>
        <p:nvSpPr>
          <p:cNvPr id="3" name="Title 2">
            <a:extLst>
              <a:ext uri="{FF2B5EF4-FFF2-40B4-BE49-F238E27FC236}">
                <a16:creationId xmlns="" xmlns:a16="http://schemas.microsoft.com/office/drawing/2014/main" id="{BA5B669D-194A-4564-ADD8-631E2C3D1E8A}"/>
              </a:ext>
            </a:extLst>
          </p:cNvPr>
          <p:cNvSpPr>
            <a:spLocks noGrp="1"/>
          </p:cNvSpPr>
          <p:nvPr>
            <p:ph type="title"/>
          </p:nvPr>
        </p:nvSpPr>
        <p:spPr/>
        <p:txBody>
          <a:bodyPr/>
          <a:lstStyle/>
          <a:p>
            <a:r>
              <a:rPr lang="en-US" dirty="0"/>
              <a:t>What is PCAFC?</a:t>
            </a:r>
          </a:p>
        </p:txBody>
      </p:sp>
    </p:spTree>
    <p:extLst>
      <p:ext uri="{BB962C8B-B14F-4D97-AF65-F5344CB8AC3E}">
        <p14:creationId xmlns:p14="http://schemas.microsoft.com/office/powerpoint/2010/main" val="27677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87AA5128-935F-498D-B62A-444FB5028E26}"/>
              </a:ext>
            </a:extLst>
          </p:cNvPr>
          <p:cNvSpPr>
            <a:spLocks noGrp="1"/>
          </p:cNvSpPr>
          <p:nvPr>
            <p:ph idx="1"/>
          </p:nvPr>
        </p:nvSpPr>
        <p:spPr/>
        <p:txBody>
          <a:bodyPr>
            <a:normAutofit/>
          </a:bodyPr>
          <a:lstStyle/>
          <a:p>
            <a:r>
              <a:rPr lang="en-US" dirty="0"/>
              <a:t> A Veteran or Transitioning Service Member</a:t>
            </a:r>
          </a:p>
          <a:p>
            <a:pPr marL="0" indent="0">
              <a:buNone/>
            </a:pPr>
            <a:endParaRPr lang="en-US" dirty="0"/>
          </a:p>
          <a:p>
            <a:r>
              <a:rPr lang="en-US" dirty="0"/>
              <a:t>Serious Injury on or after Sept 11, 2001</a:t>
            </a:r>
          </a:p>
          <a:p>
            <a:pPr marL="0" indent="0">
              <a:buNone/>
            </a:pPr>
            <a:endParaRPr lang="en-US" dirty="0"/>
          </a:p>
          <a:p>
            <a:r>
              <a:rPr lang="en-US" dirty="0"/>
              <a:t>In need of personal care services </a:t>
            </a:r>
          </a:p>
          <a:p>
            <a:pPr marL="0" indent="0">
              <a:buNone/>
            </a:pPr>
            <a:endParaRPr lang="en-US" dirty="0"/>
          </a:p>
          <a:p>
            <a:r>
              <a:rPr lang="en-US" dirty="0"/>
              <a:t>Minimum of 6 months</a:t>
            </a:r>
          </a:p>
          <a:p>
            <a:endParaRPr lang="en-US" dirty="0"/>
          </a:p>
        </p:txBody>
      </p:sp>
      <p:sp>
        <p:nvSpPr>
          <p:cNvPr id="3" name="Title 2">
            <a:extLst>
              <a:ext uri="{FF2B5EF4-FFF2-40B4-BE49-F238E27FC236}">
                <a16:creationId xmlns="" xmlns:a16="http://schemas.microsoft.com/office/drawing/2014/main" id="{EA9BC9C8-71CE-412F-A5F7-B89752AF4C3B}"/>
              </a:ext>
            </a:extLst>
          </p:cNvPr>
          <p:cNvSpPr>
            <a:spLocks noGrp="1"/>
          </p:cNvSpPr>
          <p:nvPr>
            <p:ph type="title"/>
          </p:nvPr>
        </p:nvSpPr>
        <p:spPr/>
        <p:txBody>
          <a:bodyPr/>
          <a:lstStyle/>
          <a:p>
            <a:r>
              <a:rPr lang="en-US" dirty="0"/>
              <a:t>Eligibility Criteria for PCAFC</a:t>
            </a:r>
          </a:p>
        </p:txBody>
      </p:sp>
    </p:spTree>
    <p:extLst>
      <p:ext uri="{BB962C8B-B14F-4D97-AF65-F5344CB8AC3E}">
        <p14:creationId xmlns:p14="http://schemas.microsoft.com/office/powerpoint/2010/main" val="877790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7F3D22B0-F291-4FE0-A240-D24E2EED42E7}"/>
              </a:ext>
            </a:extLst>
          </p:cNvPr>
          <p:cNvSpPr>
            <a:spLocks noGrp="1"/>
          </p:cNvSpPr>
          <p:nvPr>
            <p:ph idx="1"/>
          </p:nvPr>
        </p:nvSpPr>
        <p:spPr/>
        <p:txBody>
          <a:bodyPr/>
          <a:lstStyle/>
          <a:p>
            <a:r>
              <a:rPr lang="en-US" dirty="0"/>
              <a:t>Review of medical record</a:t>
            </a:r>
          </a:p>
          <a:p>
            <a:r>
              <a:rPr lang="en-US" dirty="0"/>
              <a:t>Initial education and review of application process</a:t>
            </a:r>
          </a:p>
          <a:p>
            <a:r>
              <a:rPr lang="en-US" dirty="0"/>
              <a:t>Veteran and Caregiver Assessments</a:t>
            </a:r>
          </a:p>
          <a:p>
            <a:r>
              <a:rPr lang="en-US" dirty="0"/>
              <a:t>Collection of all pertinent medical documentation supporting the need for a caregiver. </a:t>
            </a:r>
          </a:p>
          <a:p>
            <a:r>
              <a:rPr lang="en-US" dirty="0"/>
              <a:t>Clinical Eligibility Assessment Team</a:t>
            </a:r>
          </a:p>
          <a:p>
            <a:endParaRPr lang="en-US" dirty="0"/>
          </a:p>
        </p:txBody>
      </p:sp>
      <p:sp>
        <p:nvSpPr>
          <p:cNvPr id="3" name="Title 2">
            <a:extLst>
              <a:ext uri="{FF2B5EF4-FFF2-40B4-BE49-F238E27FC236}">
                <a16:creationId xmlns="" xmlns:a16="http://schemas.microsoft.com/office/drawing/2014/main" id="{FE9FA074-79E4-4A2C-8C63-C6CB2087E8A4}"/>
              </a:ext>
            </a:extLst>
          </p:cNvPr>
          <p:cNvSpPr>
            <a:spLocks noGrp="1"/>
          </p:cNvSpPr>
          <p:nvPr>
            <p:ph type="title"/>
          </p:nvPr>
        </p:nvSpPr>
        <p:spPr/>
        <p:txBody>
          <a:bodyPr/>
          <a:lstStyle/>
          <a:p>
            <a:r>
              <a:rPr lang="en-US" dirty="0"/>
              <a:t>Application Review</a:t>
            </a:r>
          </a:p>
        </p:txBody>
      </p:sp>
    </p:spTree>
    <p:extLst>
      <p:ext uri="{BB962C8B-B14F-4D97-AF65-F5344CB8AC3E}">
        <p14:creationId xmlns:p14="http://schemas.microsoft.com/office/powerpoint/2010/main" val="1347197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5F33EBF1-03BF-403F-85A7-E62D0825A51A}"/>
              </a:ext>
            </a:extLst>
          </p:cNvPr>
          <p:cNvSpPr>
            <a:spLocks noGrp="1"/>
          </p:cNvSpPr>
          <p:nvPr>
            <p:ph idx="1"/>
          </p:nvPr>
        </p:nvSpPr>
        <p:spPr/>
        <p:txBody>
          <a:bodyPr>
            <a:normAutofit lnSpcReduction="10000"/>
          </a:bodyPr>
          <a:lstStyle/>
          <a:p>
            <a:r>
              <a:rPr lang="en-US" dirty="0"/>
              <a:t>Passed in June of 2018</a:t>
            </a:r>
          </a:p>
          <a:p>
            <a:pPr marL="0" indent="0">
              <a:buNone/>
            </a:pPr>
            <a:endParaRPr lang="en-US" dirty="0"/>
          </a:p>
          <a:p>
            <a:r>
              <a:rPr lang="en-US" dirty="0"/>
              <a:t>The VA Mission Act expands eligibility for the PCAFC from only Veterans who were injured on or after September 11, 2001 to Veterans of all eras.</a:t>
            </a:r>
          </a:p>
          <a:p>
            <a:pPr marL="0" indent="0">
              <a:buNone/>
            </a:pPr>
            <a:endParaRPr lang="en-US" dirty="0"/>
          </a:p>
          <a:p>
            <a:r>
              <a:rPr lang="en-US" dirty="0"/>
              <a:t>Per guidance from VA Central Office, no applications for Veterans in eras other than Post September 11, 2001 are being accepted at this time.</a:t>
            </a:r>
          </a:p>
          <a:p>
            <a:endParaRPr lang="en-US" dirty="0"/>
          </a:p>
        </p:txBody>
      </p:sp>
      <p:sp>
        <p:nvSpPr>
          <p:cNvPr id="3" name="Title 2">
            <a:extLst>
              <a:ext uri="{FF2B5EF4-FFF2-40B4-BE49-F238E27FC236}">
                <a16:creationId xmlns="" xmlns:a16="http://schemas.microsoft.com/office/drawing/2014/main" id="{704F2E6E-F286-485C-94EE-16E4ADA526BC}"/>
              </a:ext>
            </a:extLst>
          </p:cNvPr>
          <p:cNvSpPr>
            <a:spLocks noGrp="1"/>
          </p:cNvSpPr>
          <p:nvPr>
            <p:ph type="title"/>
          </p:nvPr>
        </p:nvSpPr>
        <p:spPr/>
        <p:txBody>
          <a:bodyPr/>
          <a:lstStyle/>
          <a:p>
            <a:r>
              <a:rPr lang="en-US" dirty="0"/>
              <a:t>Mission Act of 2018</a:t>
            </a:r>
          </a:p>
        </p:txBody>
      </p:sp>
    </p:spTree>
    <p:extLst>
      <p:ext uri="{BB962C8B-B14F-4D97-AF65-F5344CB8AC3E}">
        <p14:creationId xmlns:p14="http://schemas.microsoft.com/office/powerpoint/2010/main" val="3641984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Service Connected vs. Non-Service Connected</a:t>
            </a:r>
          </a:p>
          <a:p>
            <a:r>
              <a:rPr lang="en-US" dirty="0"/>
              <a:t>Financial thresholds and co-pays</a:t>
            </a:r>
          </a:p>
          <a:p>
            <a:r>
              <a:rPr lang="en-US" dirty="0"/>
              <a:t>Not all Veterans are eligible for VA Health Care Services</a:t>
            </a:r>
          </a:p>
        </p:txBody>
      </p:sp>
      <p:sp>
        <p:nvSpPr>
          <p:cNvPr id="2" name="Title 1"/>
          <p:cNvSpPr>
            <a:spLocks noGrp="1"/>
          </p:cNvSpPr>
          <p:nvPr>
            <p:ph type="title"/>
          </p:nvPr>
        </p:nvSpPr>
        <p:spPr/>
        <p:txBody>
          <a:bodyPr/>
          <a:lstStyle/>
          <a:p>
            <a:r>
              <a:rPr lang="en-US" dirty="0"/>
              <a:t> Eligibility Information	</a:t>
            </a:r>
          </a:p>
        </p:txBody>
      </p:sp>
    </p:spTree>
    <p:extLst>
      <p:ext uri="{BB962C8B-B14F-4D97-AF65-F5344CB8AC3E}">
        <p14:creationId xmlns:p14="http://schemas.microsoft.com/office/powerpoint/2010/main" val="1226847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0AA85ED8-00DF-4C5C-9C3C-564214302148}"/>
              </a:ext>
            </a:extLst>
          </p:cNvPr>
          <p:cNvSpPr>
            <a:spLocks noGrp="1"/>
          </p:cNvSpPr>
          <p:nvPr>
            <p:ph idx="1"/>
          </p:nvPr>
        </p:nvSpPr>
        <p:spPr/>
        <p:txBody>
          <a:bodyPr>
            <a:normAutofit/>
          </a:bodyPr>
          <a:lstStyle/>
          <a:p>
            <a:r>
              <a:rPr lang="en-US" dirty="0"/>
              <a:t>Program Needs Prior to Expansion:</a:t>
            </a:r>
          </a:p>
          <a:p>
            <a:pPr marL="0" indent="0">
              <a:buNone/>
            </a:pPr>
            <a:r>
              <a:rPr lang="en-US" dirty="0"/>
              <a:t>	1. </a:t>
            </a:r>
            <a:r>
              <a:rPr lang="en-US" sz="2000" dirty="0"/>
              <a:t>Implementation Plan</a:t>
            </a:r>
          </a:p>
          <a:p>
            <a:pPr marL="0" indent="0">
              <a:buNone/>
            </a:pPr>
            <a:r>
              <a:rPr lang="en-US" sz="2000" dirty="0"/>
              <a:t>	2. Funding</a:t>
            </a:r>
          </a:p>
          <a:p>
            <a:pPr marL="0" indent="0">
              <a:buNone/>
            </a:pPr>
            <a:r>
              <a:rPr lang="en-US" sz="2000" dirty="0"/>
              <a:t>	3. Additional Staff</a:t>
            </a:r>
          </a:p>
          <a:p>
            <a:pPr marL="0" indent="0">
              <a:buNone/>
            </a:pPr>
            <a:r>
              <a:rPr lang="en-US" sz="2000" dirty="0"/>
              <a:t>	4. IT Solution for Caregiver Application Tracker		     Replacement</a:t>
            </a:r>
          </a:p>
          <a:p>
            <a:pPr marL="0" indent="0">
              <a:buNone/>
            </a:pPr>
            <a:r>
              <a:rPr lang="en-US" sz="2000" dirty="0"/>
              <a:t>	5. Updated Eligibility and Clinical Assessment Tools</a:t>
            </a:r>
          </a:p>
          <a:p>
            <a:endParaRPr lang="en-US" dirty="0"/>
          </a:p>
        </p:txBody>
      </p:sp>
      <p:sp>
        <p:nvSpPr>
          <p:cNvPr id="3" name="Title 2">
            <a:extLst>
              <a:ext uri="{FF2B5EF4-FFF2-40B4-BE49-F238E27FC236}">
                <a16:creationId xmlns="" xmlns:a16="http://schemas.microsoft.com/office/drawing/2014/main" id="{557EBFD7-8161-4AE2-81B4-A119DE885948}"/>
              </a:ext>
            </a:extLst>
          </p:cNvPr>
          <p:cNvSpPr>
            <a:spLocks noGrp="1"/>
          </p:cNvSpPr>
          <p:nvPr>
            <p:ph type="title"/>
          </p:nvPr>
        </p:nvSpPr>
        <p:spPr/>
        <p:txBody>
          <a:bodyPr/>
          <a:lstStyle/>
          <a:p>
            <a:r>
              <a:rPr lang="en-US" dirty="0"/>
              <a:t>Mission Act of 2018</a:t>
            </a:r>
          </a:p>
        </p:txBody>
      </p:sp>
    </p:spTree>
    <p:extLst>
      <p:ext uri="{BB962C8B-B14F-4D97-AF65-F5344CB8AC3E}">
        <p14:creationId xmlns:p14="http://schemas.microsoft.com/office/powerpoint/2010/main" val="1758728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12A54D68-3853-4CF7-A338-EC4B1BD6F27C}"/>
              </a:ext>
            </a:extLst>
          </p:cNvPr>
          <p:cNvSpPr>
            <a:spLocks noGrp="1"/>
          </p:cNvSpPr>
          <p:nvPr>
            <p:ph idx="1"/>
          </p:nvPr>
        </p:nvSpPr>
        <p:spPr/>
        <p:txBody>
          <a:bodyPr/>
          <a:lstStyle/>
          <a:p>
            <a:r>
              <a:rPr lang="en-US" dirty="0"/>
              <a:t>Contact your local Caregiver Support Coordinator or local CSP office</a:t>
            </a:r>
          </a:p>
          <a:p>
            <a:pPr marL="0" indent="0">
              <a:buNone/>
            </a:pPr>
            <a:endParaRPr lang="en-US" dirty="0"/>
          </a:p>
          <a:p>
            <a:r>
              <a:rPr lang="en-US" dirty="0"/>
              <a:t>Caregiver Support Line 1-855-260-3274</a:t>
            </a:r>
          </a:p>
          <a:p>
            <a:pPr marL="0" indent="0">
              <a:buNone/>
            </a:pPr>
            <a:endParaRPr lang="en-US" dirty="0"/>
          </a:p>
          <a:p>
            <a:r>
              <a:rPr lang="en-US" dirty="0"/>
              <a:t>Go to www.caregiver.va.gov</a:t>
            </a:r>
          </a:p>
          <a:p>
            <a:endParaRPr lang="en-US" dirty="0"/>
          </a:p>
        </p:txBody>
      </p:sp>
      <p:sp>
        <p:nvSpPr>
          <p:cNvPr id="3" name="Title 2">
            <a:extLst>
              <a:ext uri="{FF2B5EF4-FFF2-40B4-BE49-F238E27FC236}">
                <a16:creationId xmlns="" xmlns:a16="http://schemas.microsoft.com/office/drawing/2014/main" id="{5A987C1F-651D-4041-8607-B8DEA40F182A}"/>
              </a:ext>
            </a:extLst>
          </p:cNvPr>
          <p:cNvSpPr>
            <a:spLocks noGrp="1"/>
          </p:cNvSpPr>
          <p:nvPr>
            <p:ph type="title"/>
          </p:nvPr>
        </p:nvSpPr>
        <p:spPr/>
        <p:txBody>
          <a:bodyPr/>
          <a:lstStyle/>
          <a:p>
            <a:r>
              <a:rPr lang="en-US" dirty="0"/>
              <a:t>How do I find out more?</a:t>
            </a:r>
          </a:p>
        </p:txBody>
      </p:sp>
    </p:spTree>
    <p:extLst>
      <p:ext uri="{BB962C8B-B14F-4D97-AF65-F5344CB8AC3E}">
        <p14:creationId xmlns:p14="http://schemas.microsoft.com/office/powerpoint/2010/main" val="1933220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a16="http://schemas.microsoft.com/office/drawing/2014/main" id="{874361F9-01AB-40F6-B1DF-42EA55B4144F}"/>
              </a:ext>
            </a:extLst>
          </p:cNvPr>
          <p:cNvSpPr>
            <a:spLocks noGrp="1"/>
          </p:cNvSpPr>
          <p:nvPr>
            <p:ph idx="1"/>
          </p:nvPr>
        </p:nvSpPr>
        <p:spPr/>
        <p:txBody>
          <a:bodyPr>
            <a:normAutofit fontScale="92500"/>
          </a:bodyPr>
          <a:lstStyle/>
          <a:p>
            <a:r>
              <a:rPr lang="en-US" dirty="0"/>
              <a:t>Caregiver Support Program Office</a:t>
            </a:r>
          </a:p>
          <a:p>
            <a:pPr marL="0" indent="0">
              <a:buNone/>
            </a:pPr>
            <a:endParaRPr lang="en-US" dirty="0"/>
          </a:p>
          <a:p>
            <a:r>
              <a:rPr lang="en-US" dirty="0"/>
              <a:t>Robert Degori 410-605-7000 </a:t>
            </a:r>
            <a:r>
              <a:rPr lang="en-US" dirty="0" err="1"/>
              <a:t>ext</a:t>
            </a:r>
            <a:r>
              <a:rPr lang="en-US" dirty="0"/>
              <a:t> 54143</a:t>
            </a:r>
          </a:p>
          <a:p>
            <a:pPr marL="0" indent="0">
              <a:buNone/>
            </a:pPr>
            <a:endParaRPr lang="en-US" dirty="0"/>
          </a:p>
          <a:p>
            <a:r>
              <a:rPr lang="en-US" dirty="0"/>
              <a:t>Located on the 6</a:t>
            </a:r>
            <a:r>
              <a:rPr lang="en-US" baseline="30000" dirty="0"/>
              <a:t>th</a:t>
            </a:r>
            <a:r>
              <a:rPr lang="en-US" dirty="0"/>
              <a:t> floor of the Baltimore VA Medical Center</a:t>
            </a:r>
          </a:p>
          <a:p>
            <a:pPr marL="0" indent="0">
              <a:buNone/>
            </a:pPr>
            <a:endParaRPr lang="en-US" dirty="0"/>
          </a:p>
          <a:p>
            <a:r>
              <a:rPr lang="en-US" dirty="0"/>
              <a:t>Room 6A-200 in the Transition and Care Management Suite</a:t>
            </a:r>
          </a:p>
          <a:p>
            <a:endParaRPr lang="en-US" dirty="0"/>
          </a:p>
        </p:txBody>
      </p:sp>
      <p:sp>
        <p:nvSpPr>
          <p:cNvPr id="3" name="Title 2">
            <a:extLst>
              <a:ext uri="{FF2B5EF4-FFF2-40B4-BE49-F238E27FC236}">
                <a16:creationId xmlns="" xmlns:a16="http://schemas.microsoft.com/office/drawing/2014/main" id="{E56DB620-3205-48C7-8430-6232185FA564}"/>
              </a:ext>
            </a:extLst>
          </p:cNvPr>
          <p:cNvSpPr>
            <a:spLocks noGrp="1"/>
          </p:cNvSpPr>
          <p:nvPr>
            <p:ph type="title"/>
          </p:nvPr>
        </p:nvSpPr>
        <p:spPr/>
        <p:txBody>
          <a:bodyPr/>
          <a:lstStyle/>
          <a:p>
            <a:r>
              <a:rPr lang="en-US" dirty="0"/>
              <a:t>VAMHCS CSP Contact Information</a:t>
            </a:r>
          </a:p>
        </p:txBody>
      </p:sp>
    </p:spTree>
    <p:extLst>
      <p:ext uri="{BB962C8B-B14F-4D97-AF65-F5344CB8AC3E}">
        <p14:creationId xmlns:p14="http://schemas.microsoft.com/office/powerpoint/2010/main" val="1708267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US" dirty="0"/>
          </a:p>
          <a:p>
            <a:pPr algn="ctr"/>
            <a:endParaRPr lang="en-US" dirty="0"/>
          </a:p>
          <a:p>
            <a:pPr marL="0" indent="0" algn="ctr">
              <a:buNone/>
            </a:pPr>
            <a:r>
              <a:rPr lang="en-US" sz="5400" dirty="0"/>
              <a:t>Questions?</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968983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sz="2800" b="1" dirty="0"/>
              <a:t>Homemaker/Home Health Aide</a:t>
            </a:r>
          </a:p>
          <a:p>
            <a:endParaRPr lang="en-US" sz="2800" b="1" dirty="0"/>
          </a:p>
          <a:p>
            <a:endParaRPr lang="en-US" sz="2800" b="1" dirty="0"/>
          </a:p>
          <a:p>
            <a:r>
              <a:rPr lang="en-US" sz="2800" b="1" dirty="0"/>
              <a:t>Adult Day Health Care</a:t>
            </a:r>
          </a:p>
          <a:p>
            <a:endParaRPr lang="en-US" sz="2800" b="1" dirty="0"/>
          </a:p>
          <a:p>
            <a:endParaRPr lang="en-US" sz="2800" dirty="0"/>
          </a:p>
          <a:p>
            <a:r>
              <a:rPr lang="en-US" sz="2800" b="1" dirty="0"/>
              <a:t>Respite</a:t>
            </a:r>
            <a:r>
              <a:rPr lang="en-US" sz="2800" dirty="0"/>
              <a:t> </a:t>
            </a:r>
          </a:p>
          <a:p>
            <a:pPr lvl="1"/>
            <a:endParaRPr lang="en-US" dirty="0"/>
          </a:p>
        </p:txBody>
      </p:sp>
      <p:sp>
        <p:nvSpPr>
          <p:cNvPr id="2" name="Title 1"/>
          <p:cNvSpPr>
            <a:spLocks noGrp="1"/>
          </p:cNvSpPr>
          <p:nvPr>
            <p:ph type="title"/>
          </p:nvPr>
        </p:nvSpPr>
        <p:spPr/>
        <p:txBody>
          <a:bodyPr>
            <a:normAutofit fontScale="90000"/>
          </a:bodyPr>
          <a:lstStyle/>
          <a:p>
            <a:r>
              <a:rPr lang="en-US" dirty="0"/>
              <a:t>Aging Services and Caregiver Support Resources</a:t>
            </a:r>
          </a:p>
        </p:txBody>
      </p:sp>
    </p:spTree>
    <p:extLst>
      <p:ext uri="{BB962C8B-B14F-4D97-AF65-F5344CB8AC3E}">
        <p14:creationId xmlns:p14="http://schemas.microsoft.com/office/powerpoint/2010/main" val="1777752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b="1" dirty="0"/>
              <a:t>Home Based Primary Care </a:t>
            </a:r>
          </a:p>
          <a:p>
            <a:endParaRPr lang="en-US" sz="2800" b="1" dirty="0"/>
          </a:p>
          <a:p>
            <a:endParaRPr lang="en-US" sz="2800" b="1" dirty="0"/>
          </a:p>
          <a:p>
            <a:r>
              <a:rPr lang="en-US" sz="2800" b="1" dirty="0"/>
              <a:t>Veteran Directed Care</a:t>
            </a:r>
          </a:p>
          <a:p>
            <a:endParaRPr lang="en-US" dirty="0"/>
          </a:p>
        </p:txBody>
      </p:sp>
      <p:sp>
        <p:nvSpPr>
          <p:cNvPr id="2" name="Title 1"/>
          <p:cNvSpPr>
            <a:spLocks noGrp="1"/>
          </p:cNvSpPr>
          <p:nvPr>
            <p:ph type="title"/>
          </p:nvPr>
        </p:nvSpPr>
        <p:spPr/>
        <p:txBody>
          <a:bodyPr>
            <a:normAutofit fontScale="90000"/>
          </a:bodyPr>
          <a:lstStyle/>
          <a:p>
            <a:r>
              <a:rPr lang="en-US" dirty="0"/>
              <a:t>Aging Services and Caregiver Support Resources Continued</a:t>
            </a:r>
          </a:p>
        </p:txBody>
      </p:sp>
    </p:spTree>
    <p:extLst>
      <p:ext uri="{BB962C8B-B14F-4D97-AF65-F5344CB8AC3E}">
        <p14:creationId xmlns:p14="http://schemas.microsoft.com/office/powerpoint/2010/main" val="4066278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b="1" dirty="0"/>
              <a:t>Patient Aligned Care Team (PACT) Social Workers</a:t>
            </a:r>
          </a:p>
          <a:p>
            <a:endParaRPr lang="en-US" sz="2800" b="1" dirty="0"/>
          </a:p>
          <a:p>
            <a:r>
              <a:rPr lang="en-US" sz="2800" b="1" dirty="0"/>
              <a:t>Durable Medical Equipment</a:t>
            </a:r>
          </a:p>
          <a:p>
            <a:endParaRPr lang="en-US" sz="2800" b="1" dirty="0"/>
          </a:p>
          <a:p>
            <a:r>
              <a:rPr lang="en-US" sz="2800" b="1" dirty="0"/>
              <a:t>Home Improvement and Structural Alterations (HISA) Grant</a:t>
            </a:r>
          </a:p>
          <a:p>
            <a:endParaRPr lang="en-US" b="1" dirty="0"/>
          </a:p>
        </p:txBody>
      </p:sp>
      <p:sp>
        <p:nvSpPr>
          <p:cNvPr id="2" name="Title 1"/>
          <p:cNvSpPr>
            <a:spLocks noGrp="1"/>
          </p:cNvSpPr>
          <p:nvPr>
            <p:ph type="title"/>
          </p:nvPr>
        </p:nvSpPr>
        <p:spPr/>
        <p:txBody>
          <a:bodyPr>
            <a:normAutofit fontScale="90000"/>
          </a:bodyPr>
          <a:lstStyle/>
          <a:p>
            <a:r>
              <a:rPr lang="en-US" dirty="0"/>
              <a:t>Aging Services and Caregiver Support Resources Continued</a:t>
            </a:r>
          </a:p>
        </p:txBody>
      </p:sp>
    </p:spTree>
    <p:extLst>
      <p:ext uri="{BB962C8B-B14F-4D97-AF65-F5344CB8AC3E}">
        <p14:creationId xmlns:p14="http://schemas.microsoft.com/office/powerpoint/2010/main" val="3323132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b="1" dirty="0"/>
              <a:t>Community Residential Care</a:t>
            </a:r>
          </a:p>
          <a:p>
            <a:pPr lvl="1"/>
            <a:endParaRPr lang="en-US" sz="2800" dirty="0"/>
          </a:p>
          <a:p>
            <a:pPr lvl="1"/>
            <a:endParaRPr lang="en-US" sz="2800" dirty="0"/>
          </a:p>
          <a:p>
            <a:r>
              <a:rPr lang="en-US" sz="2800" b="1" dirty="0"/>
              <a:t>Medical Foster Home</a:t>
            </a:r>
          </a:p>
          <a:p>
            <a:endParaRPr lang="en-US" dirty="0"/>
          </a:p>
        </p:txBody>
      </p:sp>
      <p:sp>
        <p:nvSpPr>
          <p:cNvPr id="2" name="Title 1"/>
          <p:cNvSpPr>
            <a:spLocks noGrp="1"/>
          </p:cNvSpPr>
          <p:nvPr>
            <p:ph type="title"/>
          </p:nvPr>
        </p:nvSpPr>
        <p:spPr/>
        <p:txBody>
          <a:bodyPr>
            <a:normAutofit fontScale="90000"/>
          </a:bodyPr>
          <a:lstStyle/>
          <a:p>
            <a:r>
              <a:rPr lang="en-US" dirty="0"/>
              <a:t>Aging Services and Caregiver Support Resources Continued</a:t>
            </a:r>
          </a:p>
        </p:txBody>
      </p:sp>
    </p:spTree>
    <p:extLst>
      <p:ext uri="{BB962C8B-B14F-4D97-AF65-F5344CB8AC3E}">
        <p14:creationId xmlns:p14="http://schemas.microsoft.com/office/powerpoint/2010/main" val="2188674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800" b="1" dirty="0"/>
              <a:t>Hospice</a:t>
            </a:r>
          </a:p>
          <a:p>
            <a:endParaRPr lang="en-US" sz="2800" b="1" dirty="0"/>
          </a:p>
          <a:p>
            <a:endParaRPr lang="en-US" sz="2800" b="1" dirty="0"/>
          </a:p>
          <a:p>
            <a:r>
              <a:rPr lang="en-US" sz="2800" b="1" dirty="0"/>
              <a:t>VA Community Living Centers</a:t>
            </a:r>
          </a:p>
          <a:p>
            <a:pPr marL="457200" lvl="1" indent="0">
              <a:buNone/>
            </a:pPr>
            <a:endParaRPr lang="en-US" dirty="0"/>
          </a:p>
          <a:p>
            <a:pPr lvl="1"/>
            <a:endParaRPr lang="en-US" dirty="0"/>
          </a:p>
          <a:p>
            <a:endParaRPr lang="en-US" dirty="0"/>
          </a:p>
        </p:txBody>
      </p:sp>
      <p:sp>
        <p:nvSpPr>
          <p:cNvPr id="2" name="Title 1"/>
          <p:cNvSpPr>
            <a:spLocks noGrp="1"/>
          </p:cNvSpPr>
          <p:nvPr>
            <p:ph type="title"/>
          </p:nvPr>
        </p:nvSpPr>
        <p:spPr/>
        <p:txBody>
          <a:bodyPr>
            <a:normAutofit fontScale="90000"/>
          </a:bodyPr>
          <a:lstStyle/>
          <a:p>
            <a:r>
              <a:rPr lang="en-US" dirty="0"/>
              <a:t>Aging Services and Caregiver Support Resources Continued</a:t>
            </a:r>
          </a:p>
        </p:txBody>
      </p:sp>
    </p:spTree>
    <p:extLst>
      <p:ext uri="{BB962C8B-B14F-4D97-AF65-F5344CB8AC3E}">
        <p14:creationId xmlns:p14="http://schemas.microsoft.com/office/powerpoint/2010/main" val="1678952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US" sz="2800" b="1" dirty="0"/>
              <a:t>State Veterans Home Program</a:t>
            </a:r>
          </a:p>
          <a:p>
            <a:endParaRPr lang="en-US" sz="2800" b="1" dirty="0"/>
          </a:p>
          <a:p>
            <a:endParaRPr lang="en-US" sz="2800" b="1" dirty="0"/>
          </a:p>
          <a:p>
            <a:r>
              <a:rPr lang="en-US" sz="2800" b="1" dirty="0"/>
              <a:t>Non-Service Connected Pension with Aid and Attendance</a:t>
            </a:r>
          </a:p>
        </p:txBody>
      </p:sp>
      <p:sp>
        <p:nvSpPr>
          <p:cNvPr id="2" name="Title 1"/>
          <p:cNvSpPr>
            <a:spLocks noGrp="1"/>
          </p:cNvSpPr>
          <p:nvPr>
            <p:ph type="title"/>
          </p:nvPr>
        </p:nvSpPr>
        <p:spPr/>
        <p:txBody>
          <a:bodyPr>
            <a:normAutofit fontScale="90000"/>
          </a:bodyPr>
          <a:lstStyle/>
          <a:p>
            <a:r>
              <a:rPr lang="en-US" dirty="0"/>
              <a:t>Aging Services and Caregiver Support Resources Continued</a:t>
            </a:r>
          </a:p>
        </p:txBody>
      </p:sp>
    </p:spTree>
    <p:extLst>
      <p:ext uri="{BB962C8B-B14F-4D97-AF65-F5344CB8AC3E}">
        <p14:creationId xmlns:p14="http://schemas.microsoft.com/office/powerpoint/2010/main" val="2438982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b="1" dirty="0"/>
              <a:t>Special Monthly Compensation</a:t>
            </a:r>
          </a:p>
          <a:p>
            <a:endParaRPr lang="en-US" sz="2800" b="1" dirty="0"/>
          </a:p>
          <a:p>
            <a:endParaRPr lang="en-US" sz="2800" b="1" dirty="0"/>
          </a:p>
          <a:p>
            <a:r>
              <a:rPr lang="en-US" sz="2800" b="1" dirty="0"/>
              <a:t>Housing Grants for Disabled Veterans</a:t>
            </a:r>
          </a:p>
        </p:txBody>
      </p:sp>
      <p:sp>
        <p:nvSpPr>
          <p:cNvPr id="3" name="Title 2"/>
          <p:cNvSpPr>
            <a:spLocks noGrp="1"/>
          </p:cNvSpPr>
          <p:nvPr>
            <p:ph type="title"/>
          </p:nvPr>
        </p:nvSpPr>
        <p:spPr/>
        <p:txBody>
          <a:bodyPr>
            <a:normAutofit fontScale="90000"/>
          </a:bodyPr>
          <a:lstStyle/>
          <a:p>
            <a:r>
              <a:rPr lang="en-US" dirty="0"/>
              <a:t>Aging Services and Caregiver Support Resources Continued</a:t>
            </a:r>
          </a:p>
        </p:txBody>
      </p:sp>
    </p:spTree>
    <p:extLst>
      <p:ext uri="{BB962C8B-B14F-4D97-AF65-F5344CB8AC3E}">
        <p14:creationId xmlns:p14="http://schemas.microsoft.com/office/powerpoint/2010/main" val="445930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EF9F85B051CF4B8DE85DE9CD387542" ma:contentTypeVersion="21" ma:contentTypeDescription="Create a new document." ma:contentTypeScope="" ma:versionID="955cacfac85936db74a83f62dfa47114">
  <xsd:schema xmlns:xsd="http://www.w3.org/2001/XMLSchema" xmlns:xs="http://www.w3.org/2001/XMLSchema" xmlns:p="http://schemas.microsoft.com/office/2006/metadata/properties" xmlns:ns1="http://schemas.microsoft.com/sharepoint/v3" targetNamespace="http://schemas.microsoft.com/office/2006/metadata/properties" ma:root="true" ma:fieldsID="e00d6e856316b04bbfd8642c332e56b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7BE954F-EA76-43B6-BBB4-0D871B0C404C}"/>
</file>

<file path=customXml/itemProps2.xml><?xml version="1.0" encoding="utf-8"?>
<ds:datastoreItem xmlns:ds="http://schemas.openxmlformats.org/officeDocument/2006/customXml" ds:itemID="{D45C3DE6-66DF-4D58-82C6-109BC4FAB1B6}"/>
</file>

<file path=customXml/itemProps3.xml><?xml version="1.0" encoding="utf-8"?>
<ds:datastoreItem xmlns:ds="http://schemas.openxmlformats.org/officeDocument/2006/customXml" ds:itemID="{7401AA6C-DCAE-4636-9B7D-979BF0CC24F8}"/>
</file>

<file path=docProps/app.xml><?xml version="1.0" encoding="utf-8"?>
<Properties xmlns="http://schemas.openxmlformats.org/officeDocument/2006/extended-properties" xmlns:vt="http://schemas.openxmlformats.org/officeDocument/2006/docPropsVTypes">
  <Template>Waveform</Template>
  <TotalTime>1272</TotalTime>
  <Words>1595</Words>
  <Application>Microsoft Office PowerPoint</Application>
  <PresentationFormat>On-screen Show (4:3)</PresentationFormat>
  <Paragraphs>218</Paragraphs>
  <Slides>23</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Candara</vt:lpstr>
      <vt:lpstr>Georgia</vt:lpstr>
      <vt:lpstr>Symbol</vt:lpstr>
      <vt:lpstr>Waveform</vt:lpstr>
      <vt:lpstr>Aging Services and Caregiver Support for Veterans</vt:lpstr>
      <vt:lpstr> Eligibility Information </vt:lpstr>
      <vt:lpstr>Aging Services and Caregiver Support Resources</vt:lpstr>
      <vt:lpstr>Aging Services and Caregiver Support Resources Continued</vt:lpstr>
      <vt:lpstr>Aging Services and Caregiver Support Resources Continued</vt:lpstr>
      <vt:lpstr>Aging Services and Caregiver Support Resources Continued</vt:lpstr>
      <vt:lpstr>Aging Services and Caregiver Support Resources Continued</vt:lpstr>
      <vt:lpstr>Aging Services and Caregiver Support Resources Continued</vt:lpstr>
      <vt:lpstr>Aging Services and Caregiver Support Resources Continued</vt:lpstr>
      <vt:lpstr>Access to VA Aging and Caregiver Support Services</vt:lpstr>
      <vt:lpstr>Caregiver Support Program (CSP)</vt:lpstr>
      <vt:lpstr>Authority for the Program</vt:lpstr>
      <vt:lpstr>VAMHCS CSP Staff</vt:lpstr>
      <vt:lpstr>Definition of a Caregiver in the VA</vt:lpstr>
      <vt:lpstr>What is the General Caregiver Program?</vt:lpstr>
      <vt:lpstr>What is PCAFC?</vt:lpstr>
      <vt:lpstr>Eligibility Criteria for PCAFC</vt:lpstr>
      <vt:lpstr>Application Review</vt:lpstr>
      <vt:lpstr>Mission Act of 2018</vt:lpstr>
      <vt:lpstr>Mission Act of 2018</vt:lpstr>
      <vt:lpstr>How do I find out more?</vt:lpstr>
      <vt:lpstr>VAMHCS CSP Contact Information</vt:lpstr>
      <vt:lpstr>PowerPoint Presentation</vt:lpstr>
    </vt:vector>
  </TitlesOfParts>
  <Company>Veteran Affairs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Aging Services and Caregiver Support Resources for Veterans</dc:title>
  <dc:creator>Department of Veterans Affairs</dc:creator>
  <cp:lastModifiedBy>Melissa C. Barber</cp:lastModifiedBy>
  <cp:revision>37</cp:revision>
  <dcterms:created xsi:type="dcterms:W3CDTF">2017-04-18T15:19:59Z</dcterms:created>
  <dcterms:modified xsi:type="dcterms:W3CDTF">2019-06-21T13:59:19Z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0x01010015EF9F85B051CF4B8DE85DE9CD387542</vt:lpwstr>
  </property>
</Properties>
</file>