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544" r:id="rId3"/>
    <p:sldId id="306" r:id="rId4"/>
    <p:sldId id="307" r:id="rId5"/>
    <p:sldId id="308" r:id="rId6"/>
    <p:sldId id="303" r:id="rId7"/>
    <p:sldId id="545" r:id="rId8"/>
    <p:sldId id="322" r:id="rId9"/>
    <p:sldId id="260" r:id="rId10"/>
    <p:sldId id="541" r:id="rId11"/>
    <p:sldId id="542" r:id="rId12"/>
    <p:sldId id="546" r:id="rId13"/>
    <p:sldId id="302" r:id="rId14"/>
    <p:sldId id="312" r:id="rId15"/>
    <p:sldId id="547"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9850D-AD9B-FC4D-86B9-3866DD656B45}" type="datetimeFigureOut">
              <a:rPr lang="en-US" smtClean="0"/>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5D987-27DA-A940-9F40-56E5E181E634}" type="slidenum">
              <a:rPr lang="en-US" smtClean="0"/>
              <a:t>‹#›</a:t>
            </a:fld>
            <a:endParaRPr lang="en-US"/>
          </a:p>
        </p:txBody>
      </p:sp>
    </p:spTree>
    <p:extLst>
      <p:ext uri="{BB962C8B-B14F-4D97-AF65-F5344CB8AC3E}">
        <p14:creationId xmlns:p14="http://schemas.microsoft.com/office/powerpoint/2010/main" val="55264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7C163A4-8B49-4107-A817-F382C11CC96F}"/>
              </a:ext>
            </a:extLst>
          </p:cNvPr>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65AC34F-4C4D-4278-853B-D56E5068E627}" type="slidenum">
              <a:rPr lang="en-US" altLang="en-US" sz="1200"/>
              <a:pPr algn="r"/>
              <a:t>8</a:t>
            </a:fld>
            <a:endParaRPr lang="en-US" altLang="en-US" sz="1200"/>
          </a:p>
        </p:txBody>
      </p:sp>
      <p:sp>
        <p:nvSpPr>
          <p:cNvPr id="135171" name="Rectangle 2">
            <a:extLst>
              <a:ext uri="{FF2B5EF4-FFF2-40B4-BE49-F238E27FC236}">
                <a16:creationId xmlns:a16="http://schemas.microsoft.com/office/drawing/2014/main" id="{4EC41CBA-CE86-45B2-961E-C5CBB1E03287}"/>
              </a:ext>
            </a:extLst>
          </p:cNvPr>
          <p:cNvSpPr>
            <a:spLocks noGrp="1" noRot="1" noChangeAspect="1" noChangeArrowheads="1" noTextEdit="1"/>
          </p:cNvSpPr>
          <p:nvPr>
            <p:ph type="sldImg"/>
          </p:nvPr>
        </p:nvSpPr>
        <p:spPr>
          <a:xfrm>
            <a:off x="409575" y="698500"/>
            <a:ext cx="6200775" cy="3489325"/>
          </a:xfrm>
          <a:ln/>
        </p:spPr>
      </p:sp>
      <p:sp>
        <p:nvSpPr>
          <p:cNvPr id="135172" name="Rectangle 3">
            <a:extLst>
              <a:ext uri="{FF2B5EF4-FFF2-40B4-BE49-F238E27FC236}">
                <a16:creationId xmlns:a16="http://schemas.microsoft.com/office/drawing/2014/main" id="{337D879E-6A9C-4F03-8BAA-889FD574F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FBA7-4BB8-C242-89C0-ED157F915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2EA03-1423-0545-8641-55A95A06C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804E0E-6A51-1445-A015-BE844B6502DC}"/>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A5A595EB-6E98-CD46-AB80-9B9CE1ADA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4FF78-5636-7B4F-BA9C-2BBBFEAACAA7}"/>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364454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A123-12C4-3143-B356-816AF0511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B81EC1-9BF2-D445-95AE-A9E8F5CDFB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9AFC5-23DC-4245-91A7-603970559611}"/>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7DEC2244-FF98-874D-B5BE-2A4EC7C4D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4DCC5-4551-E149-86E2-650A26E4AF86}"/>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254889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7E6DD-133A-5144-919C-C073E54F0C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6A336-529D-CE44-BDA6-526652794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A2D51-0FAA-1C43-90DD-58B8A42FA3A9}"/>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32E78A9F-0F6A-A548-A340-AF2635D25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BFD72-F5CB-6C4C-9A9D-D1E36C898BB9}"/>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112035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DBD-690C-A646-AB6B-7283E612C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892AC-1365-7643-B199-BDD1FEC6D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9C3CA-D04C-F14F-9672-9B495B9C9405}"/>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FE18B688-F649-8148-8317-D991854D4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EDD7B-29F0-344D-A73E-C5E463E24C09}"/>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75256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1AA5-2286-374C-84FD-704071337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1E5BF5-CA88-E748-A6FC-9DDBD64C0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A5E8BA-6361-A04F-8291-722A34F29DE6}"/>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6FE75C9D-213C-DB40-8D87-87EE33663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34D9A-32C4-4A43-9C94-9EB237724402}"/>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345190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BD55-F209-8B48-A902-3A95420BD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5AFC1-145B-C840-A03D-F7C159257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F4891-506A-5B43-8414-1A57AE665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013A1-2177-EA46-8A56-F1255DC84C4E}"/>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6" name="Footer Placeholder 5">
            <a:extLst>
              <a:ext uri="{FF2B5EF4-FFF2-40B4-BE49-F238E27FC236}">
                <a16:creationId xmlns:a16="http://schemas.microsoft.com/office/drawing/2014/main" id="{F8DD5191-DC19-CA4A-8AB3-8A48BED63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E08C3-7AC6-B44B-8B41-3AA26266F515}"/>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370089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0A15-0C9C-F04A-BBF1-A2FB6903B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F3F8E6-C16A-CC47-AAFF-7DFF77D6F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60CA0-7A80-774D-915E-B656CC5E9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2C4B7-6A3D-4044-A082-330DE6E00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045F1-00CD-304A-8A1C-6F971C5E4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A112B5-470D-C546-85DD-A794A0D1B5FC}"/>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8" name="Footer Placeholder 7">
            <a:extLst>
              <a:ext uri="{FF2B5EF4-FFF2-40B4-BE49-F238E27FC236}">
                <a16:creationId xmlns:a16="http://schemas.microsoft.com/office/drawing/2014/main" id="{9ABC3A14-F4AB-AD4E-8239-7C9A32EC8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512BFF-D208-254F-A4AF-6CDE4F6C6E3F}"/>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55474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53AE-9C6E-2C4E-BBBA-AAC8CBD1C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0C44CC-DCF3-374C-B785-9B3F47337FED}"/>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4" name="Footer Placeholder 3">
            <a:extLst>
              <a:ext uri="{FF2B5EF4-FFF2-40B4-BE49-F238E27FC236}">
                <a16:creationId xmlns:a16="http://schemas.microsoft.com/office/drawing/2014/main" id="{0014E8F0-00CB-7B44-85C6-657C51BD24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D6038-22D3-EA45-A34C-3DAF301CFE01}"/>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248967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2783C-92A3-4C47-BEE6-E96FC0D6777F}"/>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3" name="Footer Placeholder 2">
            <a:extLst>
              <a:ext uri="{FF2B5EF4-FFF2-40B4-BE49-F238E27FC236}">
                <a16:creationId xmlns:a16="http://schemas.microsoft.com/office/drawing/2014/main" id="{D56C1858-C3EB-BD4E-B22D-534A6F17E3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8A60D-3DBB-DD4E-83DF-20C4C05FE1B3}"/>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172475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B39-4D0E-D042-8352-74261528C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58F78-24C3-994E-A6DE-6BE246F0C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F6B508-3AD1-FC48-9F0E-447731C8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4ED0D-DFB9-AE49-9AB8-0A775EC1AC02}"/>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6" name="Footer Placeholder 5">
            <a:extLst>
              <a:ext uri="{FF2B5EF4-FFF2-40B4-BE49-F238E27FC236}">
                <a16:creationId xmlns:a16="http://schemas.microsoft.com/office/drawing/2014/main" id="{56E23C1D-DF24-8044-A3F4-4D97802DC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38EC-7385-9244-B0E8-6DD4763E8A35}"/>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82192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62DD-24F5-A04B-9C17-27659DE45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BB7A9-6D6F-D84B-9428-797B419E2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EC7359-A875-8845-ACAA-CF5DA5960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9053D-E8D8-8746-92A6-9CB08A9870D3}"/>
              </a:ext>
            </a:extLst>
          </p:cNvPr>
          <p:cNvSpPr>
            <a:spLocks noGrp="1"/>
          </p:cNvSpPr>
          <p:nvPr>
            <p:ph type="dt" sz="half" idx="10"/>
          </p:nvPr>
        </p:nvSpPr>
        <p:spPr/>
        <p:txBody>
          <a:bodyPr/>
          <a:lstStyle/>
          <a:p>
            <a:fld id="{5B12B226-0930-6647-B4D1-66DB5E851B7C}" type="datetimeFigureOut">
              <a:rPr lang="en-US" smtClean="0"/>
              <a:t>7/7/21</a:t>
            </a:fld>
            <a:endParaRPr lang="en-US"/>
          </a:p>
        </p:txBody>
      </p:sp>
      <p:sp>
        <p:nvSpPr>
          <p:cNvPr id="6" name="Footer Placeholder 5">
            <a:extLst>
              <a:ext uri="{FF2B5EF4-FFF2-40B4-BE49-F238E27FC236}">
                <a16:creationId xmlns:a16="http://schemas.microsoft.com/office/drawing/2014/main" id="{37D896C3-198B-9C41-A482-E05A551A4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6A4AC-9A37-AB44-B683-731143118285}"/>
              </a:ext>
            </a:extLst>
          </p:cNvPr>
          <p:cNvSpPr>
            <a:spLocks noGrp="1"/>
          </p:cNvSpPr>
          <p:nvPr>
            <p:ph type="sldNum" sz="quarter" idx="12"/>
          </p:nvPr>
        </p:nvSpPr>
        <p:spPr/>
        <p:txBody>
          <a:bodyPr/>
          <a:lstStyle/>
          <a:p>
            <a:fld id="{0244649A-AC53-8943-980A-BBBEEDDB9555}" type="slidenum">
              <a:rPr lang="en-US" smtClean="0"/>
              <a:t>‹#›</a:t>
            </a:fld>
            <a:endParaRPr lang="en-US"/>
          </a:p>
        </p:txBody>
      </p:sp>
    </p:spTree>
    <p:extLst>
      <p:ext uri="{BB962C8B-B14F-4D97-AF65-F5344CB8AC3E}">
        <p14:creationId xmlns:p14="http://schemas.microsoft.com/office/powerpoint/2010/main" val="395841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F6D7A-93AD-1148-A271-523F802E7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5484F-ACF0-C145-BBDE-E0E3E712D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32DA1-0596-0F4E-99C3-493EC5BE7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2B226-0930-6647-B4D1-66DB5E851B7C}" type="datetimeFigureOut">
              <a:rPr lang="en-US" smtClean="0"/>
              <a:t>7/7/21</a:t>
            </a:fld>
            <a:endParaRPr lang="en-US"/>
          </a:p>
        </p:txBody>
      </p:sp>
      <p:sp>
        <p:nvSpPr>
          <p:cNvPr id="5" name="Footer Placeholder 4">
            <a:extLst>
              <a:ext uri="{FF2B5EF4-FFF2-40B4-BE49-F238E27FC236}">
                <a16:creationId xmlns:a16="http://schemas.microsoft.com/office/drawing/2014/main" id="{0B7E8AC5-1FC1-0A4C-B248-2B15B6B24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3D3BBE-E48B-AF4C-B65F-F5D9C1594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4649A-AC53-8943-980A-BBBEEDDB9555}" type="slidenum">
              <a:rPr lang="en-US" smtClean="0"/>
              <a:t>‹#›</a:t>
            </a:fld>
            <a:endParaRPr lang="en-US"/>
          </a:p>
        </p:txBody>
      </p:sp>
    </p:spTree>
    <p:extLst>
      <p:ext uri="{BB962C8B-B14F-4D97-AF65-F5344CB8AC3E}">
        <p14:creationId xmlns:p14="http://schemas.microsoft.com/office/powerpoint/2010/main" val="17971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sYRddKHMhOM%2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DA6-010F-FC4B-A4AB-9858323AD94B}"/>
              </a:ext>
            </a:extLst>
          </p:cNvPr>
          <p:cNvSpPr>
            <a:spLocks noGrp="1"/>
          </p:cNvSpPr>
          <p:nvPr>
            <p:ph type="ctrTitle"/>
          </p:nvPr>
        </p:nvSpPr>
        <p:spPr>
          <a:xfrm>
            <a:off x="8019286" y="481264"/>
            <a:ext cx="3702251" cy="3907856"/>
          </a:xfrm>
        </p:spPr>
        <p:txBody>
          <a:bodyPr>
            <a:normAutofit/>
          </a:bodyPr>
          <a:lstStyle/>
          <a:p>
            <a:pPr algn="l"/>
            <a:r>
              <a:rPr lang="en-US" dirty="0"/>
              <a:t>Relaxation Techniques</a:t>
            </a:r>
            <a:endParaRPr lang="en-US"/>
          </a:p>
        </p:txBody>
      </p:sp>
      <p:sp>
        <p:nvSpPr>
          <p:cNvPr id="3" name="Subtitle 2">
            <a:extLst>
              <a:ext uri="{FF2B5EF4-FFF2-40B4-BE49-F238E27FC236}">
                <a16:creationId xmlns:a16="http://schemas.microsoft.com/office/drawing/2014/main" id="{5662EF11-6C0E-794D-A1A8-DD68AE5D28A3}"/>
              </a:ext>
            </a:extLst>
          </p:cNvPr>
          <p:cNvSpPr>
            <a:spLocks noGrp="1"/>
          </p:cNvSpPr>
          <p:nvPr>
            <p:ph type="subTitle" idx="1"/>
          </p:nvPr>
        </p:nvSpPr>
        <p:spPr>
          <a:xfrm>
            <a:off x="8019285" y="4552748"/>
            <a:ext cx="3702253" cy="1848051"/>
          </a:xfrm>
        </p:spPr>
        <p:txBody>
          <a:bodyPr>
            <a:normAutofit/>
          </a:bodyPr>
          <a:lstStyle/>
          <a:p>
            <a:pPr algn="l"/>
            <a:r>
              <a:rPr lang="en-US" dirty="0"/>
              <a:t>Hinda Dubin, M.D.</a:t>
            </a:r>
            <a:endParaRPr lang="en-US"/>
          </a:p>
          <a:p>
            <a:pPr algn="l"/>
            <a:endParaRPr lang="en-US"/>
          </a:p>
          <a:p>
            <a:pPr algn="l"/>
            <a:endParaRPr lang="en-US"/>
          </a:p>
        </p:txBody>
      </p:sp>
      <p:sp>
        <p:nvSpPr>
          <p:cNvPr id="10" name="Rectangle 9">
            <a:extLst>
              <a:ext uri="{FF2B5EF4-FFF2-40B4-BE49-F238E27FC236}">
                <a16:creationId xmlns:a16="http://schemas.microsoft.com/office/drawing/2014/main" id="{19D99C6D-7A48-4C44-8FC9-7D3B40F96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4B3CE1-814B-492A-975F-8415D7438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E71A95-A7E8-4EE9-91DE-3D023CFC2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45D84D-C469-3445-BDA1-DFEBB975A561}"/>
              </a:ext>
            </a:extLst>
          </p:cNvPr>
          <p:cNvPicPr>
            <a:picLocks noChangeAspect="1"/>
          </p:cNvPicPr>
          <p:nvPr/>
        </p:nvPicPr>
        <p:blipFill>
          <a:blip r:embed="rId2"/>
          <a:stretch>
            <a:fillRect/>
          </a:stretch>
        </p:blipFill>
        <p:spPr>
          <a:xfrm>
            <a:off x="4813498" y="991404"/>
            <a:ext cx="2093976" cy="837590"/>
          </a:xfrm>
          <a:prstGeom prst="rect">
            <a:avLst/>
          </a:prstGeom>
        </p:spPr>
      </p:pic>
      <p:sp>
        <p:nvSpPr>
          <p:cNvPr id="16" name="Rectangle 15">
            <a:extLst>
              <a:ext uri="{FF2B5EF4-FFF2-40B4-BE49-F238E27FC236}">
                <a16:creationId xmlns:a16="http://schemas.microsoft.com/office/drawing/2014/main" id="{4FAB0BE2-0B95-4CF4-9290-79BA27CE6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0A1DBB-67DD-FD45-9CDE-793945F617FF}"/>
              </a:ext>
            </a:extLst>
          </p:cNvPr>
          <p:cNvPicPr>
            <a:picLocks noChangeAspect="1"/>
          </p:cNvPicPr>
          <p:nvPr/>
        </p:nvPicPr>
        <p:blipFill>
          <a:blip r:embed="rId3"/>
          <a:stretch>
            <a:fillRect/>
          </a:stretch>
        </p:blipFill>
        <p:spPr>
          <a:xfrm>
            <a:off x="646516" y="2956154"/>
            <a:ext cx="3685032" cy="2978502"/>
          </a:xfrm>
          <a:prstGeom prst="rect">
            <a:avLst/>
          </a:prstGeom>
        </p:spPr>
      </p:pic>
      <p:sp>
        <p:nvSpPr>
          <p:cNvPr id="18" name="Rectangle 17">
            <a:extLst>
              <a:ext uri="{FF2B5EF4-FFF2-40B4-BE49-F238E27FC236}">
                <a16:creationId xmlns:a16="http://schemas.microsoft.com/office/drawing/2014/main" id="{14F664FF-A2DF-4E50-B145-B20B85E8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F0B239D-AE40-48F7-90BB-102E2390B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61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6" name="Group 2">
            <a:extLst>
              <a:ext uri="{FF2B5EF4-FFF2-40B4-BE49-F238E27FC236}">
                <a16:creationId xmlns:a16="http://schemas.microsoft.com/office/drawing/2014/main" id="{6374CA5F-912C-4357-B518-88DC01128C8E}"/>
              </a:ext>
            </a:extLst>
          </p:cNvPr>
          <p:cNvGraphicFramePr>
            <a:graphicFrameLocks noGrp="1"/>
          </p:cNvGraphicFramePr>
          <p:nvPr/>
        </p:nvGraphicFramePr>
        <p:xfrm>
          <a:off x="1600200" y="838201"/>
          <a:ext cx="8915400" cy="5370513"/>
        </p:xfrm>
        <a:graphic>
          <a:graphicData uri="http://schemas.openxmlformats.org/drawingml/2006/table">
            <a:tbl>
              <a:tblPr/>
              <a:tblGrid>
                <a:gridCol w="674688">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573212">
                  <a:extLst>
                    <a:ext uri="{9D8B030D-6E8A-4147-A177-3AD203B41FA5}">
                      <a16:colId xmlns:a16="http://schemas.microsoft.com/office/drawing/2014/main" val="20002"/>
                    </a:ext>
                  </a:extLst>
                </a:gridCol>
                <a:gridCol w="1423988">
                  <a:extLst>
                    <a:ext uri="{9D8B030D-6E8A-4147-A177-3AD203B41FA5}">
                      <a16:colId xmlns:a16="http://schemas.microsoft.com/office/drawing/2014/main" val="20003"/>
                    </a:ext>
                  </a:extLst>
                </a:gridCol>
                <a:gridCol w="1797050">
                  <a:extLst>
                    <a:ext uri="{9D8B030D-6E8A-4147-A177-3AD203B41FA5}">
                      <a16:colId xmlns:a16="http://schemas.microsoft.com/office/drawing/2014/main" val="20004"/>
                    </a:ext>
                  </a:extLst>
                </a:gridCol>
                <a:gridCol w="1798637">
                  <a:extLst>
                    <a:ext uri="{9D8B030D-6E8A-4147-A177-3AD203B41FA5}">
                      <a16:colId xmlns:a16="http://schemas.microsoft.com/office/drawing/2014/main" val="20005"/>
                    </a:ext>
                  </a:extLst>
                </a:gridCol>
              </a:tblGrid>
              <a:tr h="262737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Date/Time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Situation</a:t>
                      </a:r>
                    </a:p>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1" i="0" u="none" strike="noStrike" cap="none" normalizeH="0" baseline="0">
                        <a:ln>
                          <a:noFill/>
                        </a:ln>
                        <a:solidFill>
                          <a:schemeClr val="tx1"/>
                        </a:solidFill>
                        <a:effectLst/>
                        <a:latin typeface="Tahoma"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actual event or stream of thoughts, or daydreams, or recollection led to the unpleasant emotion?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(if any) distressing physical sensations did you have?</a:t>
                      </a:r>
                    </a:p>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1"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Automatic Thought(s)</a:t>
                      </a:r>
                    </a:p>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0" i="0" u="none" strike="noStrike" cap="none" normalizeH="0" baseline="0">
                        <a:ln>
                          <a:noFill/>
                        </a:ln>
                        <a:solidFill>
                          <a:schemeClr val="tx1"/>
                        </a:solidFill>
                        <a:effectLst/>
                        <a:latin typeface="Tahoma"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thought(s) and/or images(s) went through your mind?</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How intense (0 – 100% was the emotion?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endParaRPr kumimoji="0" lang="en-US" sz="10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Emotion(s)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1" i="0" u="none" strike="noStrike" cap="none" normalizeH="0" baseline="0">
                        <a:ln>
                          <a:noFill/>
                        </a:ln>
                        <a:solidFill>
                          <a:schemeClr val="tx1"/>
                        </a:solidFill>
                        <a:effectLst/>
                        <a:latin typeface="Tahoma"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emotion(s) (sad, anxious, angry, etc.) did you feel at the time?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How intense (0 – 100% was the emotion?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Alternative Response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1" i="0" u="none" strike="noStrike" cap="none" normalizeH="0" baseline="0">
                        <a:ln>
                          <a:noFill/>
                        </a:ln>
                        <a:solidFill>
                          <a:schemeClr val="tx1"/>
                        </a:solidFill>
                        <a:effectLst/>
                        <a:latin typeface="Tahoma"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(optional)  What cognitive distortion did you make?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Use questions at bottom to compose a response to the automatic thought(s).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How much do you believe each response</a:t>
                      </a:r>
                      <a:r>
                        <a:rPr kumimoji="0" lang="en-US" sz="1200" b="0" i="0" u="none" strike="noStrike" cap="none" normalizeH="0" baseline="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a:ln>
                            <a:noFill/>
                          </a:ln>
                          <a:solidFill>
                            <a:schemeClr val="tx1"/>
                          </a:solidFill>
                          <a:effectLst/>
                          <a:latin typeface="Tahoma" pitchFamily="34" charset="0"/>
                        </a:rPr>
                        <a:t>Outcome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1" i="0" u="none" strike="noStrike" cap="none" normalizeH="0" baseline="0">
                        <a:ln>
                          <a:noFill/>
                        </a:ln>
                        <a:solidFill>
                          <a:schemeClr val="tx1"/>
                        </a:solidFill>
                        <a:effectLst/>
                        <a:latin typeface="Tahoma"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How much do you now believe each automatic thought?</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emotion(s) do you feel now?  How intense (0 – 100%) is the emotion?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Monotype Sorts" pitchFamily="2" charset="2"/>
                        <a:buAutoNum type="arabicPeriod"/>
                        <a:tabLst/>
                      </a:pPr>
                      <a:r>
                        <a:rPr kumimoji="0" lang="en-US" sz="1000" b="0" i="0" u="none" strike="noStrike" cap="none" normalizeH="0" baseline="0">
                          <a:ln>
                            <a:noFill/>
                          </a:ln>
                          <a:solidFill>
                            <a:schemeClr val="tx1"/>
                          </a:solidFill>
                          <a:effectLst/>
                          <a:latin typeface="Tahoma" pitchFamily="34" charset="0"/>
                        </a:rPr>
                        <a:t>What will you do?  (or did you do?)</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5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1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0" i="0" u="none" strike="noStrike" cap="none" normalizeH="0" baseline="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4954" name="Text Box 26">
            <a:extLst>
              <a:ext uri="{FF2B5EF4-FFF2-40B4-BE49-F238E27FC236}">
                <a16:creationId xmlns:a16="http://schemas.microsoft.com/office/drawing/2014/main" id="{9ABCC751-6A89-4060-8862-5A507BEAFA7F}"/>
              </a:ext>
            </a:extLst>
          </p:cNvPr>
          <p:cNvSpPr txBox="1">
            <a:spLocks noChangeArrowheads="1"/>
          </p:cNvSpPr>
          <p:nvPr/>
        </p:nvSpPr>
        <p:spPr bwMode="auto">
          <a:xfrm>
            <a:off x="1905000" y="0"/>
            <a:ext cx="8763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400" b="1">
                <a:latin typeface="Times New Roman" panose="02020603050405020304" pitchFamily="18" charset="0"/>
              </a:rPr>
              <a:t>Dysfunctional Thought Record</a:t>
            </a:r>
          </a:p>
          <a:p>
            <a:pPr algn="ctr">
              <a:spcBef>
                <a:spcPct val="50000"/>
              </a:spcBef>
              <a:buClrTx/>
              <a:buSzTx/>
              <a:buFontTx/>
              <a:buNone/>
            </a:pPr>
            <a:endParaRPr lang="en-US" altLang="en-US" sz="500">
              <a:latin typeface="Times New Roman" panose="02020603050405020304" pitchFamily="18" charset="0"/>
            </a:endParaRPr>
          </a:p>
          <a:p>
            <a:pPr>
              <a:spcBef>
                <a:spcPct val="50000"/>
              </a:spcBef>
              <a:buClrTx/>
              <a:buSzTx/>
              <a:buFontTx/>
              <a:buNone/>
            </a:pPr>
            <a:r>
              <a:rPr lang="en-US" altLang="en-US" sz="1200">
                <a:latin typeface="Times New Roman" panose="02020603050405020304" pitchFamily="18" charset="0"/>
              </a:rPr>
              <a:t>Directions:  When you notice your mood getting worse, ask yourself, “What’s going through my mind right now?” and as soon as possible jot down the thought or mental image in the Automatic Thought column.</a:t>
            </a:r>
          </a:p>
        </p:txBody>
      </p:sp>
      <p:sp>
        <p:nvSpPr>
          <p:cNvPr id="124955" name="Text Box 27">
            <a:extLst>
              <a:ext uri="{FF2B5EF4-FFF2-40B4-BE49-F238E27FC236}">
                <a16:creationId xmlns:a16="http://schemas.microsoft.com/office/drawing/2014/main" id="{D8607292-230B-46A1-97B1-09B512FA8A64}"/>
              </a:ext>
            </a:extLst>
          </p:cNvPr>
          <p:cNvSpPr txBox="1">
            <a:spLocks noChangeArrowheads="1"/>
          </p:cNvSpPr>
          <p:nvPr/>
        </p:nvSpPr>
        <p:spPr bwMode="auto">
          <a:xfrm>
            <a:off x="1524000" y="6156326"/>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000">
                <a:latin typeface="Times New Roman" panose="02020603050405020304" pitchFamily="18" charset="0"/>
              </a:rPr>
              <a:t>Questions to help compose an alternative response: (1)  What is the evidence that the automatic thought is true?  Not true?  (2)  Is there an alternative explanation?  (3)  What’s the worst that could happen?  Could I live through it?  What’s the best that could happen?  What’s the most realistic outcome?  (4)  What’s the effect of my believing the automatic thought?  What could be the effect of changing my thinking?  (5)  What should I do about it?  (6)  If _____ (Friend’s name) was in the situation and had this thought, what would I tell him/her?  (7)  What’s a more adaptive way  to view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FE934-8E55-F44F-B011-1A121C1D4589}"/>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Guided Imagery</a:t>
            </a:r>
          </a:p>
        </p:txBody>
      </p:sp>
      <p:sp>
        <p:nvSpPr>
          <p:cNvPr id="3" name="Content Placeholder 2">
            <a:extLst>
              <a:ext uri="{FF2B5EF4-FFF2-40B4-BE49-F238E27FC236}">
                <a16:creationId xmlns:a16="http://schemas.microsoft.com/office/drawing/2014/main" id="{B7FFCE95-33F3-7C4A-A179-C813B90E098A}"/>
              </a:ext>
            </a:extLst>
          </p:cNvPr>
          <p:cNvSpPr>
            <a:spLocks noGrp="1"/>
          </p:cNvSpPr>
          <p:nvPr>
            <p:ph idx="1"/>
          </p:nvPr>
        </p:nvSpPr>
        <p:spPr>
          <a:xfrm>
            <a:off x="6521450" y="621792"/>
            <a:ext cx="4832349" cy="5413248"/>
          </a:xfrm>
        </p:spPr>
        <p:txBody>
          <a:bodyPr anchor="ctr">
            <a:normAutofit/>
          </a:bodyPr>
          <a:lstStyle/>
          <a:p>
            <a:r>
              <a:rPr lang="en-US" sz="2400" dirty="0"/>
              <a:t>Well established in many traditions </a:t>
            </a:r>
          </a:p>
          <a:p>
            <a:r>
              <a:rPr lang="en-US" sz="2400" dirty="0"/>
              <a:t>Helpful for stress reduction, smoking cessation, pre medical or surgical procedure, pain management </a:t>
            </a:r>
          </a:p>
          <a:p>
            <a:endParaRPr lang="en-US" sz="2400" dirty="0"/>
          </a:p>
          <a:p>
            <a:endParaRPr lang="en-US" sz="2400" dirty="0"/>
          </a:p>
          <a:p>
            <a:r>
              <a:rPr lang="en-US" sz="2400" dirty="0"/>
              <a:t>Reference 1</a:t>
            </a:r>
          </a:p>
        </p:txBody>
      </p:sp>
    </p:spTree>
    <p:extLst>
      <p:ext uri="{BB962C8B-B14F-4D97-AF65-F5344CB8AC3E}">
        <p14:creationId xmlns:p14="http://schemas.microsoft.com/office/powerpoint/2010/main" val="337169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8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C45AE-A951-E34E-8440-AA21021B7B73}"/>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196CC47-6E5F-3848-BB6B-4BBDF5FF24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153" r="1" b="1"/>
          <a:stretch/>
        </p:blipFill>
        <p:spPr>
          <a:xfrm>
            <a:off x="976251" y="942538"/>
            <a:ext cx="7163222" cy="4808332"/>
          </a:xfrm>
          <a:prstGeom prst="rect">
            <a:avLst/>
          </a:prstGeom>
          <a:effectLst/>
        </p:spPr>
      </p:pic>
    </p:spTree>
    <p:extLst>
      <p:ext uri="{BB962C8B-B14F-4D97-AF65-F5344CB8AC3E}">
        <p14:creationId xmlns:p14="http://schemas.microsoft.com/office/powerpoint/2010/main" val="245166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C622-4A29-7341-B216-FD374D847D93}"/>
              </a:ext>
            </a:extLst>
          </p:cNvPr>
          <p:cNvSpPr>
            <a:spLocks noGrp="1"/>
          </p:cNvSpPr>
          <p:nvPr>
            <p:ph type="title"/>
          </p:nvPr>
        </p:nvSpPr>
        <p:spPr>
          <a:xfrm>
            <a:off x="1097280" y="-108509"/>
            <a:ext cx="10058400" cy="1450757"/>
          </a:xfrm>
        </p:spPr>
        <p:txBody>
          <a:bodyPr/>
          <a:lstStyle/>
          <a:p>
            <a:r>
              <a:rPr lang="en-US" dirty="0"/>
              <a:t>CME Accreditation and Designation</a:t>
            </a:r>
          </a:p>
        </p:txBody>
      </p:sp>
      <p:sp>
        <p:nvSpPr>
          <p:cNvPr id="3" name="Content Placeholder 2">
            <a:extLst>
              <a:ext uri="{FF2B5EF4-FFF2-40B4-BE49-F238E27FC236}">
                <a16:creationId xmlns:a16="http://schemas.microsoft.com/office/drawing/2014/main" id="{953DF1B8-BD90-A04F-9362-BE5207B439CE}"/>
              </a:ext>
            </a:extLst>
          </p:cNvPr>
          <p:cNvSpPr>
            <a:spLocks noGrp="1"/>
          </p:cNvSpPr>
          <p:nvPr>
            <p:ph idx="1"/>
          </p:nvPr>
        </p:nvSpPr>
        <p:spPr>
          <a:xfrm>
            <a:off x="1066799" y="1801450"/>
            <a:ext cx="10058400" cy="2190044"/>
          </a:xfrm>
        </p:spPr>
        <p:txBody>
          <a:bodyPr>
            <a:noAutofit/>
          </a:bodyPr>
          <a:lstStyle/>
          <a:p>
            <a:r>
              <a:rPr lang="en-US" sz="1600" i="0" u="none" strike="noStrike" dirty="0">
                <a:solidFill>
                  <a:srgbClr val="262626"/>
                </a:solidFill>
                <a:effectLst/>
                <a:latin typeface="Calibri" panose="020F0502020204030204" pitchFamily="34" charset="0"/>
              </a:rPr>
              <a:t>Presenters and Planners: Hinda Dubin, MD,  </a:t>
            </a:r>
            <a:r>
              <a:rPr lang="en-US" sz="1600" dirty="0">
                <a:solidFill>
                  <a:srgbClr val="262626"/>
                </a:solidFill>
                <a:latin typeface="Calibri" panose="020F0502020204030204" pitchFamily="34" charset="0"/>
              </a:rPr>
              <a:t>Amanda Robinson, MSHP, CHES, Shmuel Fischler, LCSW-C,  </a:t>
            </a:r>
            <a:r>
              <a:rPr lang="en-US" sz="1600" i="0" u="none" strike="noStrike" dirty="0">
                <a:solidFill>
                  <a:srgbClr val="262626"/>
                </a:solidFill>
                <a:effectLst/>
                <a:latin typeface="Calibri" panose="020F0502020204030204" pitchFamily="34" charset="0"/>
              </a:rPr>
              <a:t>have reported no relevant financial relationships to disclose. Aliya Jones, MD and Steve Whitefield, MD have reported no relevant financial relationships to disclose.</a:t>
            </a:r>
            <a:endParaRPr lang="en-US" sz="1600" i="0" u="none" strike="noStrike" dirty="0">
              <a:solidFill>
                <a:srgbClr val="000000"/>
              </a:solidFill>
              <a:effectLst/>
              <a:latin typeface="-webkit-standard"/>
            </a:endParaRPr>
          </a:p>
          <a:p>
            <a:r>
              <a:rPr lang="en-US" sz="1600" i="0" u="none" strike="noStrike" dirty="0">
                <a:solidFill>
                  <a:srgbClr val="262626"/>
                </a:solidFill>
                <a:effectLst/>
                <a:latin typeface="Calibri" panose="020F0502020204030204" pitchFamily="34" charset="0"/>
              </a:rPr>
              <a:t>MedChi CME Reviewers: The reviewers from the MedChi Committee On Scientific Activities (COSA) for this activity have reported no relevant financial relationships to disclose</a:t>
            </a:r>
            <a:endParaRPr lang="en-US" sz="1600" i="0" u="none" strike="noStrike" dirty="0">
              <a:solidFill>
                <a:srgbClr val="000000"/>
              </a:solidFill>
              <a:effectLst/>
              <a:latin typeface="-webkit-standard"/>
            </a:endParaRPr>
          </a:p>
          <a:p>
            <a:endParaRPr lang="en-US" sz="1600" i="0" u="none" strike="noStrike" dirty="0">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2C70BA3F-A0ED-7B41-B490-1FF9CEED0D7D}"/>
              </a:ext>
            </a:extLst>
          </p:cNvPr>
          <p:cNvPicPr>
            <a:picLocks noChangeAspect="1"/>
          </p:cNvPicPr>
          <p:nvPr/>
        </p:nvPicPr>
        <p:blipFill>
          <a:blip r:embed="rId2"/>
          <a:stretch>
            <a:fillRect/>
          </a:stretch>
        </p:blipFill>
        <p:spPr>
          <a:xfrm>
            <a:off x="3252431" y="3978504"/>
            <a:ext cx="1647202" cy="1331385"/>
          </a:xfrm>
          <a:prstGeom prst="rect">
            <a:avLst/>
          </a:prstGeom>
        </p:spPr>
      </p:pic>
      <p:pic>
        <p:nvPicPr>
          <p:cNvPr id="9" name="Picture 8">
            <a:extLst>
              <a:ext uri="{FF2B5EF4-FFF2-40B4-BE49-F238E27FC236}">
                <a16:creationId xmlns:a16="http://schemas.microsoft.com/office/drawing/2014/main" id="{1D0BC2AE-ABB8-D24C-9BB2-A30A1607E3D7}"/>
              </a:ext>
            </a:extLst>
          </p:cNvPr>
          <p:cNvPicPr>
            <a:picLocks noChangeAspect="1"/>
          </p:cNvPicPr>
          <p:nvPr/>
        </p:nvPicPr>
        <p:blipFill>
          <a:blip r:embed="rId3"/>
          <a:stretch>
            <a:fillRect/>
          </a:stretch>
        </p:blipFill>
        <p:spPr>
          <a:xfrm>
            <a:off x="5969452" y="4285423"/>
            <a:ext cx="2420055" cy="968022"/>
          </a:xfrm>
          <a:prstGeom prst="rect">
            <a:avLst/>
          </a:prstGeom>
        </p:spPr>
      </p:pic>
      <p:sp>
        <p:nvSpPr>
          <p:cNvPr id="10" name="TextBox 9">
            <a:extLst>
              <a:ext uri="{FF2B5EF4-FFF2-40B4-BE49-F238E27FC236}">
                <a16:creationId xmlns:a16="http://schemas.microsoft.com/office/drawing/2014/main" id="{4EC6D6C5-57F7-E848-8A90-986F5F48AD06}"/>
              </a:ext>
            </a:extLst>
          </p:cNvPr>
          <p:cNvSpPr txBox="1"/>
          <p:nvPr/>
        </p:nvSpPr>
        <p:spPr>
          <a:xfrm>
            <a:off x="3365320" y="5393035"/>
            <a:ext cx="5461359" cy="369332"/>
          </a:xfrm>
          <a:prstGeom prst="rect">
            <a:avLst/>
          </a:prstGeom>
          <a:noFill/>
        </p:spPr>
        <p:txBody>
          <a:bodyPr wrap="square" rtlCol="0">
            <a:spAutoFit/>
          </a:bodyPr>
          <a:lstStyle/>
          <a:p>
            <a:pPr algn="l"/>
            <a:r>
              <a:rPr lang="en-US" dirty="0"/>
              <a:t>Webinars jointly sponsored by the BHA and MedChi </a:t>
            </a:r>
          </a:p>
        </p:txBody>
      </p:sp>
      <p:pic>
        <p:nvPicPr>
          <p:cNvPr id="5" name="Picture 4">
            <a:extLst>
              <a:ext uri="{FF2B5EF4-FFF2-40B4-BE49-F238E27FC236}">
                <a16:creationId xmlns:a16="http://schemas.microsoft.com/office/drawing/2014/main" id="{08F9331C-914C-3F4A-B5BB-3FBA2CA629F6}"/>
              </a:ext>
            </a:extLst>
          </p:cNvPr>
          <p:cNvPicPr>
            <a:picLocks noChangeAspect="1"/>
          </p:cNvPicPr>
          <p:nvPr/>
        </p:nvPicPr>
        <p:blipFill>
          <a:blip r:embed="rId3"/>
          <a:stretch>
            <a:fillRect/>
          </a:stretch>
        </p:blipFill>
        <p:spPr>
          <a:xfrm>
            <a:off x="5969452" y="4189467"/>
            <a:ext cx="2420055" cy="1120422"/>
          </a:xfrm>
          <a:prstGeom prst="rect">
            <a:avLst/>
          </a:prstGeom>
        </p:spPr>
      </p:pic>
    </p:spTree>
    <p:extLst>
      <p:ext uri="{BB962C8B-B14F-4D97-AF65-F5344CB8AC3E}">
        <p14:creationId xmlns:p14="http://schemas.microsoft.com/office/powerpoint/2010/main" val="371270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BD3C-3B51-9543-BAD5-83ADD61F454D}"/>
              </a:ext>
            </a:extLst>
          </p:cNvPr>
          <p:cNvSpPr>
            <a:spLocks noGrp="1"/>
          </p:cNvSpPr>
          <p:nvPr>
            <p:ph type="title"/>
          </p:nvPr>
        </p:nvSpPr>
        <p:spPr/>
        <p:txBody>
          <a:bodyPr/>
          <a:lstStyle/>
          <a:p>
            <a:r>
              <a:rPr lang="en-US" dirty="0"/>
              <a:t>Guided imagery relaxation video</a:t>
            </a:r>
          </a:p>
        </p:txBody>
      </p:sp>
      <p:sp>
        <p:nvSpPr>
          <p:cNvPr id="3" name="Content Placeholder 2">
            <a:extLst>
              <a:ext uri="{FF2B5EF4-FFF2-40B4-BE49-F238E27FC236}">
                <a16:creationId xmlns:a16="http://schemas.microsoft.com/office/drawing/2014/main" id="{BB3F114D-57CD-994A-8BF1-68E9891A69B1}"/>
              </a:ext>
            </a:extLst>
          </p:cNvPr>
          <p:cNvSpPr>
            <a:spLocks noGrp="1"/>
          </p:cNvSpPr>
          <p:nvPr>
            <p:ph idx="1"/>
          </p:nvPr>
        </p:nvSpPr>
        <p:spPr/>
        <p:txBody>
          <a:bodyPr/>
          <a:lstStyle/>
          <a:p>
            <a:r>
              <a:rPr lang="en-US" dirty="0">
                <a:hlinkClick r:id="rId2"/>
              </a:rPr>
              <a:t>https://</a:t>
            </a:r>
            <a:r>
              <a:rPr lang="en-US" dirty="0" err="1">
                <a:hlinkClick r:id="rId2"/>
              </a:rPr>
              <a:t>youtu.be</a:t>
            </a:r>
            <a:r>
              <a:rPr lang="en-US" dirty="0">
                <a:hlinkClick r:id="rId2"/>
              </a:rPr>
              <a:t>/</a:t>
            </a:r>
            <a:r>
              <a:rPr lang="en-US" dirty="0" err="1">
                <a:hlinkClick r:id="rId2"/>
              </a:rPr>
              <a:t>sYRddKHMhOM</a:t>
            </a:r>
            <a:r>
              <a:rPr lang="en-US" dirty="0">
                <a:hlinkClick r:id="rId2"/>
              </a:rPr>
              <a:t> </a:t>
            </a:r>
            <a:endParaRPr lang="en-US" dirty="0"/>
          </a:p>
        </p:txBody>
      </p:sp>
    </p:spTree>
    <p:extLst>
      <p:ext uri="{BB962C8B-B14F-4D97-AF65-F5344CB8AC3E}">
        <p14:creationId xmlns:p14="http://schemas.microsoft.com/office/powerpoint/2010/main" val="226790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CE59-C892-5740-AB93-8907F0596E32}"/>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84306DD-A35F-E24F-B7E3-A2092B6AD423}"/>
              </a:ext>
            </a:extLst>
          </p:cNvPr>
          <p:cNvSpPr>
            <a:spLocks noGrp="1"/>
          </p:cNvSpPr>
          <p:nvPr>
            <p:ph idx="1"/>
          </p:nvPr>
        </p:nvSpPr>
        <p:spPr/>
        <p:txBody>
          <a:bodyPr/>
          <a:lstStyle/>
          <a:p>
            <a:r>
              <a:rPr lang="en-US" dirty="0"/>
              <a:t>1. Stress Management Techniques:  Evidence based procedures that Reduce Stress and Promote Health, </a:t>
            </a:r>
            <a:r>
              <a:rPr lang="en-US" dirty="0" err="1"/>
              <a:t>Varvogli</a:t>
            </a:r>
            <a:r>
              <a:rPr lang="en-US" dirty="0"/>
              <a:t>, L. And </a:t>
            </a:r>
            <a:r>
              <a:rPr lang="en-US" dirty="0" err="1"/>
              <a:t>Darviri</a:t>
            </a:r>
            <a:r>
              <a:rPr lang="en-US" dirty="0"/>
              <a:t>, C., Health Science Journal, Vol 5, Issue 2, 2011</a:t>
            </a:r>
          </a:p>
          <a:p>
            <a:endParaRPr lang="en-US" dirty="0"/>
          </a:p>
          <a:p>
            <a:r>
              <a:rPr lang="en-US" dirty="0"/>
              <a:t>2.  Cognitive Behavior Therapy: Basics and Beyond, Judith S. Beck, The Guilford Press,  2011</a:t>
            </a:r>
          </a:p>
          <a:p>
            <a:endParaRPr lang="en-US" dirty="0"/>
          </a:p>
        </p:txBody>
      </p:sp>
    </p:spTree>
    <p:extLst>
      <p:ext uri="{BB962C8B-B14F-4D97-AF65-F5344CB8AC3E}">
        <p14:creationId xmlns:p14="http://schemas.microsoft.com/office/powerpoint/2010/main" val="334824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C622-4A29-7341-B216-FD374D847D93}"/>
              </a:ext>
            </a:extLst>
          </p:cNvPr>
          <p:cNvSpPr>
            <a:spLocks noGrp="1"/>
          </p:cNvSpPr>
          <p:nvPr>
            <p:ph type="title"/>
          </p:nvPr>
        </p:nvSpPr>
        <p:spPr>
          <a:xfrm>
            <a:off x="1097280" y="-108509"/>
            <a:ext cx="10058400" cy="1450757"/>
          </a:xfrm>
        </p:spPr>
        <p:txBody>
          <a:bodyPr/>
          <a:lstStyle/>
          <a:p>
            <a:r>
              <a:rPr lang="en-US" dirty="0"/>
              <a:t>CME Accreditation and Designation</a:t>
            </a:r>
          </a:p>
        </p:txBody>
      </p:sp>
      <p:sp>
        <p:nvSpPr>
          <p:cNvPr id="3" name="Content Placeholder 2">
            <a:extLst>
              <a:ext uri="{FF2B5EF4-FFF2-40B4-BE49-F238E27FC236}">
                <a16:creationId xmlns:a16="http://schemas.microsoft.com/office/drawing/2014/main" id="{953DF1B8-BD90-A04F-9362-BE5207B439CE}"/>
              </a:ext>
            </a:extLst>
          </p:cNvPr>
          <p:cNvSpPr>
            <a:spLocks noGrp="1"/>
          </p:cNvSpPr>
          <p:nvPr>
            <p:ph idx="1"/>
          </p:nvPr>
        </p:nvSpPr>
        <p:spPr>
          <a:xfrm>
            <a:off x="1097280" y="1841264"/>
            <a:ext cx="10058400" cy="2190044"/>
          </a:xfrm>
        </p:spPr>
        <p:txBody>
          <a:bodyPr>
            <a:noAutofit/>
          </a:bodyPr>
          <a:lstStyle/>
          <a:p>
            <a:r>
              <a:rPr lang="en-US" sz="1600" b="0" i="0" u="none" strike="noStrike" dirty="0">
                <a:solidFill>
                  <a:srgbClr val="000000"/>
                </a:solidFill>
                <a:effectLst/>
                <a:latin typeface="Calibri" panose="020F0502020204030204" pitchFamily="34" charset="0"/>
              </a:rPr>
              <a:t>CMEs will be available at no cost, as will Participant Certificates, which for other disciplines can qualify for continuing education credit</a:t>
            </a:r>
            <a:r>
              <a:rPr lang="en-US" sz="1600" b="0" i="1" u="none" strike="noStrike" dirty="0">
                <a:solidFill>
                  <a:srgbClr val="000000"/>
                </a:solidFill>
                <a:effectLst/>
                <a:latin typeface="Calibri" panose="020F0502020204030204" pitchFamily="34" charset="0"/>
              </a:rPr>
              <a:t>.</a:t>
            </a:r>
            <a:endParaRPr lang="en-US" sz="1600" b="0" i="0" u="none" strike="noStrike" dirty="0">
              <a:solidFill>
                <a:srgbClr val="000000"/>
              </a:solidFill>
              <a:effectLst/>
              <a:latin typeface="-webkit-standard"/>
            </a:endParaRPr>
          </a:p>
          <a:p>
            <a:r>
              <a:rPr lang="en-US" sz="1600" b="0" i="0" u="none" strike="noStrike" dirty="0">
                <a:solidFill>
                  <a:srgbClr val="000000"/>
                </a:solidFill>
                <a:effectLst/>
                <a:latin typeface="Calibri" panose="020F0502020204030204" pitchFamily="34" charset="0"/>
              </a:rPr>
              <a:t>This activity has been planned and implemented in accordance with the Essential Areas and policies of the Accreditation Council for Continuing Medical Education (ACCME) through the joint </a:t>
            </a:r>
            <a:r>
              <a:rPr lang="en-US" sz="1600" b="0" i="0" u="none" strike="noStrike" dirty="0" err="1">
                <a:solidFill>
                  <a:srgbClr val="000000"/>
                </a:solidFill>
                <a:effectLst/>
                <a:latin typeface="Calibri" panose="020F0502020204030204" pitchFamily="34" charset="0"/>
              </a:rPr>
              <a:t>providership</a:t>
            </a:r>
            <a:r>
              <a:rPr lang="en-US" sz="1600" b="0" i="0" u="none" strike="noStrike" dirty="0">
                <a:solidFill>
                  <a:srgbClr val="000000"/>
                </a:solidFill>
                <a:effectLst/>
                <a:latin typeface="Calibri" panose="020F0502020204030204" pitchFamily="34" charset="0"/>
              </a:rPr>
              <a:t> of MedChi, The Maryland State Medical Society and the Behavioral Health Administration of the Maryland Department of Health. MedChi is accredited by the ACCME to provide continuing medical education for physicians. CMEs will be available at no cost, as will Participant Certificates, which for other disciplines can qualify for continuing education credit</a:t>
            </a:r>
            <a:r>
              <a:rPr lang="en-US" sz="1600" b="0" i="1" u="none" strike="noStrike" dirty="0">
                <a:solidFill>
                  <a:srgbClr val="000000"/>
                </a:solidFill>
                <a:effectLst/>
                <a:latin typeface="Calibri" panose="020F0502020204030204" pitchFamily="34" charset="0"/>
              </a:rPr>
              <a:t>.</a:t>
            </a:r>
            <a:endParaRPr lang="en-US" sz="1600" b="0" i="0" u="none" strike="noStrike" dirty="0">
              <a:solidFill>
                <a:srgbClr val="000000"/>
              </a:solidFill>
              <a:effectLst/>
              <a:latin typeface="-webkit-standard"/>
            </a:endParaRPr>
          </a:p>
          <a:p>
            <a:r>
              <a:rPr lang="en-US" sz="1600" b="0" i="0" u="none" strike="noStrike" dirty="0">
                <a:solidFill>
                  <a:srgbClr val="000000"/>
                </a:solidFill>
                <a:effectLst/>
                <a:latin typeface="-webkit-standard"/>
              </a:rPr>
              <a:t> </a:t>
            </a:r>
            <a:r>
              <a:rPr lang="en-US" sz="1600" b="0" i="0" u="none" strike="noStrike" dirty="0">
                <a:solidFill>
                  <a:srgbClr val="000000"/>
                </a:solidFill>
                <a:effectLst/>
                <a:latin typeface="Calibri" panose="020F0502020204030204" pitchFamily="34" charset="0"/>
              </a:rPr>
              <a:t>MedChi designates this webinar educational activity for a maximum of </a:t>
            </a:r>
            <a:r>
              <a:rPr lang="en-US" sz="1600" b="0" i="1" u="none" strike="noStrike" dirty="0">
                <a:solidFill>
                  <a:srgbClr val="000000"/>
                </a:solidFill>
                <a:effectLst/>
                <a:latin typeface="Calibri" panose="020F0502020204030204" pitchFamily="34" charset="0"/>
              </a:rPr>
              <a:t>1 AMA PRA Category 1 Credits™</a:t>
            </a:r>
            <a:r>
              <a:rPr lang="en-US" sz="1600" b="0" i="0" u="none" strike="noStrike" dirty="0">
                <a:solidFill>
                  <a:srgbClr val="000000"/>
                </a:solidFill>
                <a:effectLst/>
                <a:latin typeface="Calibri" panose="020F0502020204030204" pitchFamily="34" charset="0"/>
              </a:rPr>
              <a:t>. Physicians should claim only the credit commensurate with the extent of their participation in the activity, as should other disciplines who claim credit for Participant Certificates. </a:t>
            </a:r>
            <a:r>
              <a:rPr lang="en-US" sz="1600" b="0" i="0" u="none" strike="noStrike" dirty="0">
                <a:solidFill>
                  <a:srgbClr val="262626"/>
                </a:solidFill>
                <a:effectLst/>
                <a:latin typeface="Calibri" panose="020F0502020204030204" pitchFamily="34" charset="0"/>
              </a:rPr>
              <a:t>For CME/Participant Certificate questions please contact Frank Berry at </a:t>
            </a:r>
            <a:r>
              <a:rPr lang="en-US" sz="1600" b="0" i="0" u="none" strike="noStrike" dirty="0" err="1">
                <a:solidFill>
                  <a:srgbClr val="262626"/>
                </a:solidFill>
                <a:effectLst/>
                <a:latin typeface="Calibri" panose="020F0502020204030204" pitchFamily="34" charset="0"/>
              </a:rPr>
              <a:t>fberry@medchi.org</a:t>
            </a:r>
            <a:endParaRPr lang="en-US" sz="1600" b="0" i="0" u="none" strike="noStrike" dirty="0">
              <a:solidFill>
                <a:srgbClr val="000000"/>
              </a:solidFill>
              <a:effectLst/>
              <a:latin typeface="-webkit-standard"/>
            </a:endParaRPr>
          </a:p>
          <a:p>
            <a:endParaRPr lang="en-US" sz="1600" dirty="0"/>
          </a:p>
        </p:txBody>
      </p:sp>
      <p:pic>
        <p:nvPicPr>
          <p:cNvPr id="6" name="Picture 5">
            <a:extLst>
              <a:ext uri="{FF2B5EF4-FFF2-40B4-BE49-F238E27FC236}">
                <a16:creationId xmlns:a16="http://schemas.microsoft.com/office/drawing/2014/main" id="{2C70BA3F-A0ED-7B41-B490-1FF9CEED0D7D}"/>
              </a:ext>
            </a:extLst>
          </p:cNvPr>
          <p:cNvPicPr>
            <a:picLocks noChangeAspect="1"/>
          </p:cNvPicPr>
          <p:nvPr/>
        </p:nvPicPr>
        <p:blipFill>
          <a:blip r:embed="rId2"/>
          <a:stretch>
            <a:fillRect/>
          </a:stretch>
        </p:blipFill>
        <p:spPr>
          <a:xfrm>
            <a:off x="1718118" y="4779997"/>
            <a:ext cx="1647202" cy="1331385"/>
          </a:xfrm>
          <a:prstGeom prst="rect">
            <a:avLst/>
          </a:prstGeom>
        </p:spPr>
      </p:pic>
      <p:pic>
        <p:nvPicPr>
          <p:cNvPr id="9" name="Picture 8">
            <a:extLst>
              <a:ext uri="{FF2B5EF4-FFF2-40B4-BE49-F238E27FC236}">
                <a16:creationId xmlns:a16="http://schemas.microsoft.com/office/drawing/2014/main" id="{1D0BC2AE-ABB8-D24C-9BB2-A30A1607E3D7}"/>
              </a:ext>
            </a:extLst>
          </p:cNvPr>
          <p:cNvPicPr>
            <a:picLocks noChangeAspect="1"/>
          </p:cNvPicPr>
          <p:nvPr/>
        </p:nvPicPr>
        <p:blipFill>
          <a:blip r:embed="rId3"/>
          <a:stretch>
            <a:fillRect/>
          </a:stretch>
        </p:blipFill>
        <p:spPr>
          <a:xfrm>
            <a:off x="8399678" y="5143360"/>
            <a:ext cx="2420055" cy="968022"/>
          </a:xfrm>
          <a:prstGeom prst="rect">
            <a:avLst/>
          </a:prstGeom>
        </p:spPr>
      </p:pic>
      <p:sp>
        <p:nvSpPr>
          <p:cNvPr id="10" name="TextBox 9">
            <a:extLst>
              <a:ext uri="{FF2B5EF4-FFF2-40B4-BE49-F238E27FC236}">
                <a16:creationId xmlns:a16="http://schemas.microsoft.com/office/drawing/2014/main" id="{4EC6D6C5-57F7-E848-8A90-986F5F48AD06}"/>
              </a:ext>
            </a:extLst>
          </p:cNvPr>
          <p:cNvSpPr txBox="1"/>
          <p:nvPr/>
        </p:nvSpPr>
        <p:spPr>
          <a:xfrm>
            <a:off x="3365320" y="5393035"/>
            <a:ext cx="5461359" cy="369332"/>
          </a:xfrm>
          <a:prstGeom prst="rect">
            <a:avLst/>
          </a:prstGeom>
          <a:noFill/>
        </p:spPr>
        <p:txBody>
          <a:bodyPr wrap="square" rtlCol="0">
            <a:spAutoFit/>
          </a:bodyPr>
          <a:lstStyle/>
          <a:p>
            <a:pPr algn="l"/>
            <a:r>
              <a:rPr lang="en-US" dirty="0"/>
              <a:t>Webinars jointly sponsored by the BHA and MedChi </a:t>
            </a:r>
          </a:p>
        </p:txBody>
      </p:sp>
    </p:spTree>
    <p:extLst>
      <p:ext uri="{BB962C8B-B14F-4D97-AF65-F5344CB8AC3E}">
        <p14:creationId xmlns:p14="http://schemas.microsoft.com/office/powerpoint/2010/main" val="254425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E903FD4-1156-3E47-963B-C6B69DE1F8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14" b="16530"/>
          <a:stretch/>
        </p:blipFill>
        <p:spPr>
          <a:xfrm>
            <a:off x="457200" y="457200"/>
            <a:ext cx="11277600" cy="5943600"/>
          </a:xfrm>
          <a:prstGeom prst="rect">
            <a:avLst/>
          </a:prstGeom>
        </p:spPr>
      </p:pic>
    </p:spTree>
    <p:extLst>
      <p:ext uri="{BB962C8B-B14F-4D97-AF65-F5344CB8AC3E}">
        <p14:creationId xmlns:p14="http://schemas.microsoft.com/office/powerpoint/2010/main" val="90657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46F7C2-3C96-6E4C-BA30-B327E7129EDA}"/>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Evidence-based Relaxation Techniques</a:t>
            </a:r>
          </a:p>
        </p:txBody>
      </p:sp>
      <p:sp>
        <p:nvSpPr>
          <p:cNvPr id="3" name="Content Placeholder 2">
            <a:extLst>
              <a:ext uri="{FF2B5EF4-FFF2-40B4-BE49-F238E27FC236}">
                <a16:creationId xmlns:a16="http://schemas.microsoft.com/office/drawing/2014/main" id="{265A75D1-A3C2-D841-91B3-E75A34CD0189}"/>
              </a:ext>
            </a:extLst>
          </p:cNvPr>
          <p:cNvSpPr>
            <a:spLocks noGrp="1"/>
          </p:cNvSpPr>
          <p:nvPr>
            <p:ph idx="1"/>
          </p:nvPr>
        </p:nvSpPr>
        <p:spPr>
          <a:xfrm>
            <a:off x="6503158" y="649480"/>
            <a:ext cx="4862447" cy="5546047"/>
          </a:xfrm>
        </p:spPr>
        <p:txBody>
          <a:bodyPr anchor="ctr">
            <a:normAutofit/>
          </a:bodyPr>
          <a:lstStyle/>
          <a:p>
            <a:r>
              <a:rPr lang="en-US" sz="2000" dirty="0"/>
              <a:t>Progressive Muscle Relaxation</a:t>
            </a:r>
          </a:p>
          <a:p>
            <a:r>
              <a:rPr lang="en-US" sz="2000" dirty="0"/>
              <a:t>Cognitive Behavior Therapy</a:t>
            </a:r>
          </a:p>
          <a:p>
            <a:r>
              <a:rPr lang="en-US" sz="2000" dirty="0"/>
              <a:t>Guided imagery </a:t>
            </a:r>
          </a:p>
          <a:p>
            <a:r>
              <a:rPr lang="en-US" sz="2000" dirty="0"/>
              <a:t>Relaxation response </a:t>
            </a:r>
          </a:p>
          <a:p>
            <a:r>
              <a:rPr lang="en-US" sz="2000" dirty="0"/>
              <a:t>Guided Imagery</a:t>
            </a:r>
          </a:p>
          <a:p>
            <a:r>
              <a:rPr lang="en-US" sz="2000" dirty="0"/>
              <a:t>Diaphragmatic Breathing</a:t>
            </a:r>
          </a:p>
          <a:p>
            <a:r>
              <a:rPr lang="en-US" sz="2000" dirty="0"/>
              <a:t>Transcendental Meditation</a:t>
            </a:r>
          </a:p>
          <a:p>
            <a:r>
              <a:rPr lang="en-US" sz="2000" dirty="0"/>
              <a:t>Autogenic training </a:t>
            </a:r>
          </a:p>
          <a:p>
            <a:endParaRPr lang="en-US" sz="2000" dirty="0"/>
          </a:p>
          <a:p>
            <a:r>
              <a:rPr lang="en-US" sz="2000" dirty="0"/>
              <a:t>Reference 1</a:t>
            </a:r>
          </a:p>
        </p:txBody>
      </p:sp>
    </p:spTree>
    <p:extLst>
      <p:ext uri="{BB962C8B-B14F-4D97-AF65-F5344CB8AC3E}">
        <p14:creationId xmlns:p14="http://schemas.microsoft.com/office/powerpoint/2010/main" val="320727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7BE4B5-7FCE-CD43-8FCF-C5C63A206A21}"/>
              </a:ext>
            </a:extLst>
          </p:cNvPr>
          <p:cNvSpPr>
            <a:spLocks noGrp="1"/>
          </p:cNvSpPr>
          <p:nvPr>
            <p:ph type="title"/>
          </p:nvPr>
        </p:nvSpPr>
        <p:spPr>
          <a:xfrm>
            <a:off x="826396" y="586855"/>
            <a:ext cx="4230100"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9AF3486A-0F11-804B-8F02-10305963F6E3}"/>
              </a:ext>
            </a:extLst>
          </p:cNvPr>
          <p:cNvSpPr>
            <a:spLocks noGrp="1"/>
          </p:cNvSpPr>
          <p:nvPr>
            <p:ph idx="1"/>
          </p:nvPr>
        </p:nvSpPr>
        <p:spPr>
          <a:xfrm>
            <a:off x="6503158" y="649480"/>
            <a:ext cx="4862447" cy="5546047"/>
          </a:xfrm>
        </p:spPr>
        <p:txBody>
          <a:bodyPr anchor="ctr">
            <a:normAutofit/>
          </a:bodyPr>
          <a:lstStyle/>
          <a:p>
            <a:r>
              <a:rPr lang="en-US" sz="2000" dirty="0"/>
              <a:t>Mindfulness based stress reduction</a:t>
            </a:r>
          </a:p>
          <a:p>
            <a:r>
              <a:rPr lang="en-US" sz="2000" dirty="0"/>
              <a:t>Emotional freedom technique</a:t>
            </a:r>
          </a:p>
          <a:p>
            <a:endParaRPr lang="en-US" sz="2000" dirty="0"/>
          </a:p>
          <a:p>
            <a:endParaRPr lang="en-US" sz="2000" dirty="0"/>
          </a:p>
          <a:p>
            <a:r>
              <a:rPr lang="en-US" sz="2000" dirty="0"/>
              <a:t>Reference 1</a:t>
            </a:r>
          </a:p>
        </p:txBody>
      </p:sp>
    </p:spTree>
    <p:extLst>
      <p:ext uri="{BB962C8B-B14F-4D97-AF65-F5344CB8AC3E}">
        <p14:creationId xmlns:p14="http://schemas.microsoft.com/office/powerpoint/2010/main" val="1430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6828B9A-4A78-CF41-9B4D-B1BE52579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796" y="855501"/>
            <a:ext cx="4378880" cy="3475301"/>
          </a:xfrm>
          <a:prstGeom prst="rect">
            <a:avLst/>
          </a:prstGeom>
        </p:spPr>
      </p:pic>
      <p:sp>
        <p:nvSpPr>
          <p:cNvPr id="24" name="Freeform: Shape 23">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C8A283-0338-9543-9DDF-67731CE5E3DB}"/>
              </a:ext>
            </a:extLst>
          </p:cNvPr>
          <p:cNvSpPr>
            <a:spLocks noGrp="1"/>
          </p:cNvSpPr>
          <p:nvPr>
            <p:ph type="title"/>
          </p:nvPr>
        </p:nvSpPr>
        <p:spPr>
          <a:xfrm>
            <a:off x="804672" y="365125"/>
            <a:ext cx="4378881" cy="1325563"/>
          </a:xfrm>
        </p:spPr>
        <p:txBody>
          <a:bodyPr>
            <a:normAutofit/>
          </a:bodyPr>
          <a:lstStyle/>
          <a:p>
            <a:r>
              <a:rPr lang="en-US"/>
              <a:t>Stress</a:t>
            </a:r>
          </a:p>
        </p:txBody>
      </p:sp>
      <p:sp>
        <p:nvSpPr>
          <p:cNvPr id="3" name="Content Placeholder 2">
            <a:extLst>
              <a:ext uri="{FF2B5EF4-FFF2-40B4-BE49-F238E27FC236}">
                <a16:creationId xmlns:a16="http://schemas.microsoft.com/office/drawing/2014/main" id="{D892DC9A-DB9D-374C-A3E8-14C6D37A95DE}"/>
              </a:ext>
            </a:extLst>
          </p:cNvPr>
          <p:cNvSpPr>
            <a:spLocks noGrp="1"/>
          </p:cNvSpPr>
          <p:nvPr>
            <p:ph idx="1"/>
          </p:nvPr>
        </p:nvSpPr>
        <p:spPr>
          <a:xfrm>
            <a:off x="804672" y="2020824"/>
            <a:ext cx="5076090" cy="4151376"/>
          </a:xfrm>
        </p:spPr>
        <p:txBody>
          <a:bodyPr>
            <a:normAutofit/>
          </a:bodyPr>
          <a:lstStyle/>
          <a:p>
            <a:r>
              <a:rPr lang="en-US" sz="2000"/>
              <a:t>Evidence based stress reduction techniques can lower stress levels, reduce disease symptoms, improve quality of life</a:t>
            </a:r>
          </a:p>
        </p:txBody>
      </p:sp>
    </p:spTree>
    <p:extLst>
      <p:ext uri="{BB962C8B-B14F-4D97-AF65-F5344CB8AC3E}">
        <p14:creationId xmlns:p14="http://schemas.microsoft.com/office/powerpoint/2010/main" val="61379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ECD7A0-CFAF-934B-8B1D-DC3398623CEC}"/>
              </a:ext>
            </a:extLst>
          </p:cNvPr>
          <p:cNvSpPr>
            <a:spLocks noGrp="1"/>
          </p:cNvSpPr>
          <p:nvPr>
            <p:ph type="title"/>
          </p:nvPr>
        </p:nvSpPr>
        <p:spPr>
          <a:xfrm>
            <a:off x="838200" y="704088"/>
            <a:ext cx="3529953" cy="2980944"/>
          </a:xfrm>
        </p:spPr>
        <p:txBody>
          <a:bodyPr>
            <a:normAutofit/>
          </a:bodyPr>
          <a:lstStyle/>
          <a:p>
            <a:r>
              <a:rPr lang="en-US">
                <a:solidFill>
                  <a:schemeClr val="bg1"/>
                </a:solidFill>
              </a:rPr>
              <a:t>Evidence Based Stress Management Techniques</a:t>
            </a:r>
          </a:p>
        </p:txBody>
      </p:sp>
      <p:sp>
        <p:nvSpPr>
          <p:cNvPr id="3" name="Content Placeholder 2">
            <a:extLst>
              <a:ext uri="{FF2B5EF4-FFF2-40B4-BE49-F238E27FC236}">
                <a16:creationId xmlns:a16="http://schemas.microsoft.com/office/drawing/2014/main" id="{70F29020-E575-1B43-9CC7-1EC0CC60F333}"/>
              </a:ext>
            </a:extLst>
          </p:cNvPr>
          <p:cNvSpPr>
            <a:spLocks noGrp="1"/>
          </p:cNvSpPr>
          <p:nvPr>
            <p:ph idx="1"/>
          </p:nvPr>
        </p:nvSpPr>
        <p:spPr>
          <a:xfrm>
            <a:off x="6212410" y="704088"/>
            <a:ext cx="5135293" cy="5248656"/>
          </a:xfrm>
        </p:spPr>
        <p:txBody>
          <a:bodyPr anchor="ctr">
            <a:normAutofit/>
          </a:bodyPr>
          <a:lstStyle/>
          <a:p>
            <a:r>
              <a:rPr lang="en-US" sz="2400" dirty="0"/>
              <a:t>Progressive Muscle Relaxation – long term benefits include:  </a:t>
            </a:r>
          </a:p>
          <a:p>
            <a:endParaRPr lang="en-US" sz="2400" dirty="0"/>
          </a:p>
          <a:p>
            <a:r>
              <a:rPr lang="en-US" sz="2400" dirty="0"/>
              <a:t>    Reduction of salivary cortisol levels and generalized anxiety </a:t>
            </a:r>
          </a:p>
          <a:p>
            <a:r>
              <a:rPr lang="en-US" sz="2400" dirty="0"/>
              <a:t>    Decreased blood pressure and heart rate</a:t>
            </a:r>
          </a:p>
          <a:p>
            <a:r>
              <a:rPr lang="en-US" sz="2400" dirty="0"/>
              <a:t>    Decreased headaches</a:t>
            </a:r>
          </a:p>
          <a:p>
            <a:endParaRPr lang="en-US" sz="2400" dirty="0"/>
          </a:p>
          <a:p>
            <a:endParaRPr lang="en-US" sz="2400" dirty="0"/>
          </a:p>
          <a:p>
            <a:r>
              <a:rPr lang="en-US" sz="2400" dirty="0"/>
              <a:t>Reference 1</a:t>
            </a:r>
          </a:p>
          <a:p>
            <a:endParaRPr lang="en-US" sz="2400" dirty="0"/>
          </a:p>
        </p:txBody>
      </p:sp>
    </p:spTree>
    <p:extLst>
      <p:ext uri="{BB962C8B-B14F-4D97-AF65-F5344CB8AC3E}">
        <p14:creationId xmlns:p14="http://schemas.microsoft.com/office/powerpoint/2010/main" val="288523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96614E1-3707-C14F-92A8-7AB41F1B5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213" y="457200"/>
            <a:ext cx="5735573" cy="5943600"/>
          </a:xfrm>
          <a:prstGeom prst="rect">
            <a:avLst/>
          </a:prstGeom>
        </p:spPr>
      </p:pic>
    </p:spTree>
    <p:extLst>
      <p:ext uri="{BB962C8B-B14F-4D97-AF65-F5344CB8AC3E}">
        <p14:creationId xmlns:p14="http://schemas.microsoft.com/office/powerpoint/2010/main" val="308950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146" name="Rectangle 2">
            <a:extLst>
              <a:ext uri="{FF2B5EF4-FFF2-40B4-BE49-F238E27FC236}">
                <a16:creationId xmlns:a16="http://schemas.microsoft.com/office/drawing/2014/main" id="{D69D3A58-E2DF-4AC0-AF87-3839542B60CD}"/>
              </a:ext>
            </a:extLst>
          </p:cNvPr>
          <p:cNvSpPr>
            <a:spLocks noGrp="1" noChangeArrowheads="1"/>
          </p:cNvSpPr>
          <p:nvPr>
            <p:ph type="title" idx="4294967295"/>
          </p:nvPr>
        </p:nvSpPr>
        <p:spPr>
          <a:xfrm>
            <a:off x="826396" y="586855"/>
            <a:ext cx="4230100" cy="3387497"/>
          </a:xfrm>
        </p:spPr>
        <p:txBody>
          <a:bodyPr vert="horz" lIns="91440" tIns="45720" rIns="91440" bIns="45720" rtlCol="0" anchor="b">
            <a:normAutofit/>
          </a:bodyPr>
          <a:lstStyle/>
          <a:p>
            <a:pPr algn="r"/>
            <a:r>
              <a:rPr lang="en-US" altLang="en-US" sz="4000" kern="1200">
                <a:solidFill>
                  <a:srgbClr val="FFFFFF"/>
                </a:solidFill>
                <a:latin typeface="+mj-lt"/>
                <a:ea typeface="+mj-ea"/>
                <a:cs typeface="+mj-cs"/>
              </a:rPr>
              <a:t>Cognitive Behavior Therapy</a:t>
            </a:r>
            <a:br>
              <a:rPr lang="en-US" altLang="en-US" sz="4000" kern="1200">
                <a:solidFill>
                  <a:srgbClr val="FFFFFF"/>
                </a:solidFill>
                <a:latin typeface="+mj-lt"/>
                <a:ea typeface="+mj-ea"/>
                <a:cs typeface="+mj-cs"/>
              </a:rPr>
            </a:br>
            <a:endParaRPr lang="en-US" altLang="en-US" sz="4000" kern="1200">
              <a:solidFill>
                <a:srgbClr val="FFFFFF"/>
              </a:solidFill>
              <a:latin typeface="+mj-lt"/>
              <a:ea typeface="+mj-ea"/>
              <a:cs typeface="+mj-cs"/>
            </a:endParaRPr>
          </a:p>
        </p:txBody>
      </p:sp>
      <p:sp>
        <p:nvSpPr>
          <p:cNvPr id="134147" name="Rectangle 3">
            <a:extLst>
              <a:ext uri="{FF2B5EF4-FFF2-40B4-BE49-F238E27FC236}">
                <a16:creationId xmlns:a16="http://schemas.microsoft.com/office/drawing/2014/main" id="{B1A31C09-A7D3-4218-BBDB-F3D23E9F3370}"/>
              </a:ext>
            </a:extLst>
          </p:cNvPr>
          <p:cNvSpPr>
            <a:spLocks noGrp="1" noChangeArrowheads="1"/>
          </p:cNvSpPr>
          <p:nvPr>
            <p:ph type="body" idx="4294967295"/>
          </p:nvPr>
        </p:nvSpPr>
        <p:spPr>
          <a:xfrm>
            <a:off x="6503158" y="649480"/>
            <a:ext cx="4862447" cy="5546047"/>
          </a:xfrm>
        </p:spPr>
        <p:txBody>
          <a:bodyPr vert="horz" lIns="91440" tIns="45720" rIns="91440" bIns="45720" rtlCol="0" anchor="ctr">
            <a:normAutofit/>
          </a:bodyPr>
          <a:lstStyle/>
          <a:p>
            <a:r>
              <a:rPr lang="en-US" altLang="en-US" sz="2000" dirty="0"/>
              <a:t>Cognitive Model</a:t>
            </a:r>
          </a:p>
          <a:p>
            <a:r>
              <a:rPr lang="en-US" altLang="en-US" sz="2000" dirty="0"/>
              <a:t>Situation---&gt;Automatic Thought--- &gt; Feeling, Behavior, Physiological Response</a:t>
            </a:r>
          </a:p>
          <a:p>
            <a:endParaRPr lang="en-US" altLang="en-US" sz="2000" dirty="0"/>
          </a:p>
          <a:p>
            <a:endParaRPr lang="en-US" altLang="en-US" sz="2000" dirty="0"/>
          </a:p>
          <a:p>
            <a:endParaRPr lang="en-US" altLang="en-US" sz="2000" dirty="0"/>
          </a:p>
          <a:p>
            <a:endParaRPr lang="en-US" altLang="en-US" sz="2000" dirty="0"/>
          </a:p>
          <a:p>
            <a:endParaRPr lang="en-US" altLang="en-US" sz="2000" dirty="0"/>
          </a:p>
          <a:p>
            <a:r>
              <a:rPr lang="en-US" altLang="en-US" sz="2000" dirty="0"/>
              <a:t>Reference 2</a:t>
            </a:r>
          </a:p>
          <a:p>
            <a:endParaRPr lang="en-US" altLang="en-US" sz="2000" dirty="0"/>
          </a:p>
          <a:p>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478B3674-3229-4B5E-9AEC-6D0E25DC6E13}"/>
              </a:ext>
            </a:extLst>
          </p:cNvPr>
          <p:cNvSpPr>
            <a:spLocks noGrp="1" noChangeArrowheads="1"/>
          </p:cNvSpPr>
          <p:nvPr>
            <p:ph type="title"/>
          </p:nvPr>
        </p:nvSpPr>
        <p:spPr>
          <a:xfrm>
            <a:off x="8643193" y="489507"/>
            <a:ext cx="3091607" cy="1655483"/>
          </a:xfrm>
        </p:spPr>
        <p:txBody>
          <a:bodyPr anchor="b">
            <a:normAutofit/>
          </a:bodyPr>
          <a:lstStyle/>
          <a:p>
            <a:pPr eaLnBrk="1" hangingPunct="1"/>
            <a:r>
              <a:rPr lang="en-US" altLang="en-US" sz="2800"/>
              <a:t> Automatic thoughts influence  emotions, behaviors and physiology</a:t>
            </a:r>
          </a:p>
        </p:txBody>
      </p:sp>
      <p:pic>
        <p:nvPicPr>
          <p:cNvPr id="8196" name="Picture 4" descr="dalai_lama_aaron_beck">
            <a:extLst>
              <a:ext uri="{FF2B5EF4-FFF2-40B4-BE49-F238E27FC236}">
                <a16:creationId xmlns:a16="http://schemas.microsoft.com/office/drawing/2014/main" id="{007B7E02-67C5-4D2E-B29A-F92DBAA96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 r="-2" b="30505"/>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F90014D0-52A5-45DA-821D-2851CD289514}"/>
              </a:ext>
            </a:extLst>
          </p:cNvPr>
          <p:cNvSpPr>
            <a:spLocks noGrp="1" noChangeArrowheads="1"/>
          </p:cNvSpPr>
          <p:nvPr>
            <p:ph type="body" idx="1"/>
          </p:nvPr>
        </p:nvSpPr>
        <p:spPr>
          <a:xfrm>
            <a:off x="8643193" y="2418408"/>
            <a:ext cx="2942813" cy="3540265"/>
          </a:xfrm>
        </p:spPr>
        <p:txBody>
          <a:bodyPr>
            <a:normAutofit/>
          </a:bodyPr>
          <a:lstStyle/>
          <a:p>
            <a:pPr marL="609600" indent="-609600">
              <a:buNone/>
            </a:pPr>
            <a:r>
              <a:rPr lang="en-US" altLang="en-US" sz="2000"/>
              <a:t>	</a:t>
            </a:r>
          </a:p>
          <a:p>
            <a:pPr marL="609600" indent="-609600"/>
            <a:endParaRPr lang="en-US" altLang="en-US" sz="2000"/>
          </a:p>
        </p:txBody>
      </p:sp>
      <p:sp>
        <p:nvSpPr>
          <p:cNvPr id="75"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BB994-160C-4F60-94A8-52307DD30C72}"/>
</file>

<file path=customXml/itemProps2.xml><?xml version="1.0" encoding="utf-8"?>
<ds:datastoreItem xmlns:ds="http://schemas.openxmlformats.org/officeDocument/2006/customXml" ds:itemID="{B6E29212-4294-41F4-AB06-1666B6A3A60D}"/>
</file>

<file path=customXml/itemProps3.xml><?xml version="1.0" encoding="utf-8"?>
<ds:datastoreItem xmlns:ds="http://schemas.openxmlformats.org/officeDocument/2006/customXml" ds:itemID="{761E7E73-91B4-44C5-A684-99F1A02E6B8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Relaxation Techniques</vt:lpstr>
      <vt:lpstr>PowerPoint Presentation</vt:lpstr>
      <vt:lpstr>Evidence-based Relaxation Techniques</vt:lpstr>
      <vt:lpstr>PowerPoint Presentation</vt:lpstr>
      <vt:lpstr>Stress</vt:lpstr>
      <vt:lpstr>Evidence Based Stress Management Techniques</vt:lpstr>
      <vt:lpstr>PowerPoint Presentation</vt:lpstr>
      <vt:lpstr>Cognitive Behavior Therapy </vt:lpstr>
      <vt:lpstr> Automatic thoughts influence  emotions, behaviors and physiology</vt:lpstr>
      <vt:lpstr>PowerPoint Presentation</vt:lpstr>
      <vt:lpstr>Guided Imagery</vt:lpstr>
      <vt:lpstr>PowerPoint Presentation</vt:lpstr>
      <vt:lpstr>CME Accreditation and Designation</vt:lpstr>
      <vt:lpstr>Guided imagery relaxation video</vt:lpstr>
      <vt:lpstr>References </vt:lpstr>
      <vt:lpstr>CME Accreditation and Designation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Relaxation Techniques</dc:title>
  <dc:creator>Unknown User</dc:creator>
  <cp:lastModifiedBy>Unknown User</cp:lastModifiedBy>
  <cp:revision>16</cp:revision>
  <dcterms:created xsi:type="dcterms:W3CDTF">2021-07-06T23:43:08Z</dcterms:created>
  <dcterms:modified xsi:type="dcterms:W3CDTF">2021-07-07T14:03:51Z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