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5.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6" r:id="rId2"/>
    <p:sldId id="257" r:id="rId3"/>
    <p:sldId id="259" r:id="rId4"/>
    <p:sldId id="260" r:id="rId5"/>
    <p:sldId id="261" r:id="rId6"/>
    <p:sldId id="263"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58"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A72C"/>
    <a:srgbClr val="98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82"/>
    <p:restoredTop sz="77963"/>
  </p:normalViewPr>
  <p:slideViewPr>
    <p:cSldViewPr snapToGrid="0" snapToObjects="1">
      <p:cViewPr varScale="1">
        <p:scale>
          <a:sx n="96" d="100"/>
          <a:sy n="96" d="100"/>
        </p:scale>
        <p:origin x="166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0" tIns="46585" rIns="93170" bIns="46585" rtlCol="0"/>
          <a:lstStyle>
            <a:lvl1pPr algn="l">
              <a:defRPr sz="1200"/>
            </a:lvl1pPr>
          </a:lstStyle>
          <a:p>
            <a:endParaRPr lang="en-US"/>
          </a:p>
        </p:txBody>
      </p:sp>
      <p:sp>
        <p:nvSpPr>
          <p:cNvPr id="3" name="Date Placeholder 2"/>
          <p:cNvSpPr>
            <a:spLocks noGrp="1"/>
          </p:cNvSpPr>
          <p:nvPr>
            <p:ph type="dt" idx="1"/>
          </p:nvPr>
        </p:nvSpPr>
        <p:spPr>
          <a:xfrm>
            <a:off x="3970938" y="0"/>
            <a:ext cx="3037840" cy="466435"/>
          </a:xfrm>
          <a:prstGeom prst="rect">
            <a:avLst/>
          </a:prstGeom>
        </p:spPr>
        <p:txBody>
          <a:bodyPr vert="horz" lIns="93170" tIns="46585" rIns="93170" bIns="46585" rtlCol="0"/>
          <a:lstStyle>
            <a:lvl1pPr algn="r">
              <a:defRPr sz="1200"/>
            </a:lvl1pPr>
          </a:lstStyle>
          <a:p>
            <a:fld id="{8C80779F-2152-C84C-A2C2-FD36C5CC5AAE}" type="datetimeFigureOut">
              <a:rPr lang="en-US" smtClean="0"/>
              <a:t>7/19/2018</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3170" tIns="46585" rIns="93170" bIns="46585" rtlCol="0" anchor="ctr"/>
          <a:lstStyle/>
          <a:p>
            <a:endParaRPr lang="en-US"/>
          </a:p>
        </p:txBody>
      </p:sp>
      <p:sp>
        <p:nvSpPr>
          <p:cNvPr id="5" name="Notes Placeholder 4"/>
          <p:cNvSpPr>
            <a:spLocks noGrp="1"/>
          </p:cNvSpPr>
          <p:nvPr>
            <p:ph type="body" sz="quarter" idx="3"/>
          </p:nvPr>
        </p:nvSpPr>
        <p:spPr>
          <a:xfrm>
            <a:off x="701040" y="4473893"/>
            <a:ext cx="5608320" cy="3660457"/>
          </a:xfrm>
          <a:prstGeom prst="rect">
            <a:avLst/>
          </a:prstGeom>
        </p:spPr>
        <p:txBody>
          <a:bodyPr vert="horz" lIns="93170" tIns="46585" rIns="93170" bIns="4658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4"/>
          </a:xfrm>
          <a:prstGeom prst="rect">
            <a:avLst/>
          </a:prstGeom>
        </p:spPr>
        <p:txBody>
          <a:bodyPr vert="horz" lIns="93170" tIns="46585" rIns="93170" bIns="4658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4"/>
          </a:xfrm>
          <a:prstGeom prst="rect">
            <a:avLst/>
          </a:prstGeom>
        </p:spPr>
        <p:txBody>
          <a:bodyPr vert="horz" lIns="93170" tIns="46585" rIns="93170" bIns="46585" rtlCol="0" anchor="b"/>
          <a:lstStyle>
            <a:lvl1pPr algn="r">
              <a:defRPr sz="1200"/>
            </a:lvl1pPr>
          </a:lstStyle>
          <a:p>
            <a:fld id="{C368579C-EAC7-0B4D-AE5F-5E3A5B26F7DD}" type="slidenum">
              <a:rPr lang="en-US" smtClean="0"/>
              <a:t>‹#›</a:t>
            </a:fld>
            <a:endParaRPr lang="en-US"/>
          </a:p>
        </p:txBody>
      </p:sp>
    </p:spTree>
    <p:extLst>
      <p:ext uri="{BB962C8B-B14F-4D97-AF65-F5344CB8AC3E}">
        <p14:creationId xmlns:p14="http://schemas.microsoft.com/office/powerpoint/2010/main" val="428460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68579C-EAC7-0B4D-AE5F-5E3A5B26F7DD}" type="slidenum">
              <a:rPr lang="en-US" smtClean="0"/>
              <a:t>1</a:t>
            </a:fld>
            <a:endParaRPr lang="en-US"/>
          </a:p>
        </p:txBody>
      </p:sp>
    </p:spTree>
    <p:extLst>
      <p:ext uri="{BB962C8B-B14F-4D97-AF65-F5344CB8AC3E}">
        <p14:creationId xmlns:p14="http://schemas.microsoft.com/office/powerpoint/2010/main" val="3679671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Marian</a:t>
            </a:r>
          </a:p>
        </p:txBody>
      </p:sp>
      <p:sp>
        <p:nvSpPr>
          <p:cNvPr id="4" name="Slide Number Placeholder 3"/>
          <p:cNvSpPr>
            <a:spLocks noGrp="1"/>
          </p:cNvSpPr>
          <p:nvPr>
            <p:ph type="sldNum" sz="quarter" idx="10"/>
          </p:nvPr>
        </p:nvSpPr>
        <p:spPr/>
        <p:txBody>
          <a:bodyPr/>
          <a:lstStyle/>
          <a:p>
            <a:fld id="{C368579C-EAC7-0B4D-AE5F-5E3A5B26F7DD}" type="slidenum">
              <a:rPr lang="en-US" smtClean="0"/>
              <a:t>9</a:t>
            </a:fld>
            <a:endParaRPr lang="en-US"/>
          </a:p>
        </p:txBody>
      </p:sp>
    </p:spTree>
    <p:extLst>
      <p:ext uri="{BB962C8B-B14F-4D97-AF65-F5344CB8AC3E}">
        <p14:creationId xmlns:p14="http://schemas.microsoft.com/office/powerpoint/2010/main" val="2361997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68579C-EAC7-0B4D-AE5F-5E3A5B26F7DD}" type="slidenum">
              <a:rPr lang="en-US" smtClean="0"/>
              <a:t>11</a:t>
            </a:fld>
            <a:endParaRPr lang="en-US"/>
          </a:p>
        </p:txBody>
      </p:sp>
    </p:spTree>
    <p:extLst>
      <p:ext uri="{BB962C8B-B14F-4D97-AF65-F5344CB8AC3E}">
        <p14:creationId xmlns:p14="http://schemas.microsoft.com/office/powerpoint/2010/main" val="196164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Karl</a:t>
            </a:r>
          </a:p>
        </p:txBody>
      </p:sp>
      <p:sp>
        <p:nvSpPr>
          <p:cNvPr id="4" name="Slide Number Placeholder 3"/>
          <p:cNvSpPr>
            <a:spLocks noGrp="1"/>
          </p:cNvSpPr>
          <p:nvPr>
            <p:ph type="sldNum" sz="quarter" idx="10"/>
          </p:nvPr>
        </p:nvSpPr>
        <p:spPr/>
        <p:txBody>
          <a:bodyPr/>
          <a:lstStyle/>
          <a:p>
            <a:fld id="{C368579C-EAC7-0B4D-AE5F-5E3A5B26F7DD}" type="slidenum">
              <a:rPr lang="en-US" smtClean="0"/>
              <a:t>22</a:t>
            </a:fld>
            <a:endParaRPr lang="en-US"/>
          </a:p>
        </p:txBody>
      </p:sp>
    </p:spTree>
    <p:extLst>
      <p:ext uri="{BB962C8B-B14F-4D97-AF65-F5344CB8AC3E}">
        <p14:creationId xmlns:p14="http://schemas.microsoft.com/office/powerpoint/2010/main" val="19383937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7" name="Shape 54">
            <a:extLst>
              <a:ext uri="{FF2B5EF4-FFF2-40B4-BE49-F238E27FC236}">
                <a16:creationId xmlns:a16="http://schemas.microsoft.com/office/drawing/2014/main" id="{54F5CBF4-D6C9-3742-910A-ED87F31DF166}"/>
              </a:ext>
            </a:extLst>
          </p:cNvPr>
          <p:cNvPicPr preferRelativeResize="0"/>
          <p:nvPr userDrawn="1"/>
        </p:nvPicPr>
        <p:blipFill>
          <a:blip r:embed="rId2">
            <a:alphaModFix/>
          </a:blip>
          <a:stretch>
            <a:fillRect/>
          </a:stretch>
        </p:blipFill>
        <p:spPr>
          <a:xfrm>
            <a:off x="0" y="0"/>
            <a:ext cx="12192000" cy="6858003"/>
          </a:xfrm>
          <a:prstGeom prst="rect">
            <a:avLst/>
          </a:prstGeom>
          <a:noFill/>
          <a:ln w="9525" cap="flat" cmpd="sng">
            <a:solidFill>
              <a:srgbClr val="FFFFFF"/>
            </a:solidFill>
            <a:prstDash val="solid"/>
            <a:round/>
            <a:headEnd type="none" w="med" len="med"/>
            <a:tailEnd type="none" w="med" len="med"/>
          </a:ln>
        </p:spPr>
      </p:pic>
      <p:sp>
        <p:nvSpPr>
          <p:cNvPr id="2" name="Title 1">
            <a:extLst>
              <a:ext uri="{FF2B5EF4-FFF2-40B4-BE49-F238E27FC236}">
                <a16:creationId xmlns:a16="http://schemas.microsoft.com/office/drawing/2014/main" id="{13EC1CAE-181F-AE45-82F8-A14FDE796289}"/>
              </a:ext>
            </a:extLst>
          </p:cNvPr>
          <p:cNvSpPr>
            <a:spLocks noGrp="1"/>
          </p:cNvSpPr>
          <p:nvPr>
            <p:ph type="ctrTitle" hasCustomPrompt="1"/>
          </p:nvPr>
        </p:nvSpPr>
        <p:spPr>
          <a:xfrm>
            <a:off x="1524000" y="2385391"/>
            <a:ext cx="9144000" cy="1124572"/>
          </a:xfrm>
        </p:spPr>
        <p:txBody>
          <a:bodyPr anchor="b">
            <a:normAutofit/>
          </a:bodyPr>
          <a:lstStyle>
            <a:lvl1pPr algn="ctr">
              <a:defRPr sz="3600">
                <a:solidFill>
                  <a:schemeClr val="bg1"/>
                </a:solidFill>
              </a:defRPr>
            </a:lvl1pPr>
          </a:lstStyle>
          <a:p>
            <a:r>
              <a:rPr lang="en-US" dirty="0"/>
              <a:t>Click to add Title</a:t>
            </a:r>
          </a:p>
        </p:txBody>
      </p:sp>
      <p:sp>
        <p:nvSpPr>
          <p:cNvPr id="9" name="Text Placeholder 8">
            <a:extLst>
              <a:ext uri="{FF2B5EF4-FFF2-40B4-BE49-F238E27FC236}">
                <a16:creationId xmlns:a16="http://schemas.microsoft.com/office/drawing/2014/main" id="{846A6718-C3F2-E745-B669-EC535897A218}"/>
              </a:ext>
            </a:extLst>
          </p:cNvPr>
          <p:cNvSpPr>
            <a:spLocks noGrp="1"/>
          </p:cNvSpPr>
          <p:nvPr>
            <p:ph type="body" sz="quarter" idx="10" hasCustomPrompt="1"/>
          </p:nvPr>
        </p:nvSpPr>
        <p:spPr>
          <a:xfrm>
            <a:off x="1524000" y="1878013"/>
            <a:ext cx="9144000" cy="368300"/>
          </a:xfrm>
        </p:spPr>
        <p:txBody>
          <a:bodyPr>
            <a:normAutofit/>
          </a:bodyPr>
          <a:lstStyle>
            <a:lvl1pPr marL="0" indent="0" algn="ctr">
              <a:buNone/>
              <a:defRPr sz="1800" b="1">
                <a:solidFill>
                  <a:schemeClr val="bg1"/>
                </a:solidFill>
              </a:defRPr>
            </a:lvl1pPr>
          </a:lstStyle>
          <a:p>
            <a:pPr lvl="0"/>
            <a:r>
              <a:rPr lang="en-US" dirty="0"/>
              <a:t>MARYLAND DEPARTMENT OF HEALTH</a:t>
            </a:r>
          </a:p>
        </p:txBody>
      </p:sp>
      <p:sp>
        <p:nvSpPr>
          <p:cNvPr id="3" name="Subtitle 2">
            <a:extLst>
              <a:ext uri="{FF2B5EF4-FFF2-40B4-BE49-F238E27FC236}">
                <a16:creationId xmlns:a16="http://schemas.microsoft.com/office/drawing/2014/main" id="{B4AB1C7E-8E53-164B-8983-F17A528253E5}"/>
              </a:ext>
            </a:extLst>
          </p:cNvPr>
          <p:cNvSpPr>
            <a:spLocks noGrp="1"/>
          </p:cNvSpPr>
          <p:nvPr>
            <p:ph type="subTitle" idx="1" hasCustomPrompt="1"/>
          </p:nvPr>
        </p:nvSpPr>
        <p:spPr>
          <a:xfrm>
            <a:off x="1524000" y="4373217"/>
            <a:ext cx="9144000" cy="387626"/>
          </a:xfrm>
        </p:spPr>
        <p:txBody>
          <a:bodyPr/>
          <a:lstStyle>
            <a:lvl1pPr marL="0" indent="0" algn="ctr">
              <a:buNone/>
              <a:defRPr sz="2400" b="1">
                <a:solidFill>
                  <a:srgbClr val="980000"/>
                </a:solidFill>
                <a:latin typeface="Georgia" panose="020405020504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presenter name, title, office</a:t>
            </a:r>
          </a:p>
        </p:txBody>
      </p:sp>
      <p:sp>
        <p:nvSpPr>
          <p:cNvPr id="11" name="Text Placeholder 10">
            <a:extLst>
              <a:ext uri="{FF2B5EF4-FFF2-40B4-BE49-F238E27FC236}">
                <a16:creationId xmlns:a16="http://schemas.microsoft.com/office/drawing/2014/main" id="{7B8BAC13-88FE-C64F-96CA-64033FB21D6C}"/>
              </a:ext>
            </a:extLst>
          </p:cNvPr>
          <p:cNvSpPr>
            <a:spLocks noGrp="1"/>
          </p:cNvSpPr>
          <p:nvPr>
            <p:ph type="body" sz="quarter" idx="11" hasCustomPrompt="1"/>
          </p:nvPr>
        </p:nvSpPr>
        <p:spPr>
          <a:xfrm>
            <a:off x="1524000" y="4940300"/>
            <a:ext cx="9144000" cy="366713"/>
          </a:xfrm>
        </p:spPr>
        <p:txBody>
          <a:bodyPr/>
          <a:lstStyle>
            <a:lvl1pPr marL="0" indent="0" algn="ctr">
              <a:buNone/>
              <a:defRPr sz="2400">
                <a:solidFill>
                  <a:srgbClr val="980000"/>
                </a:solidFill>
              </a:defRPr>
            </a:lvl1pPr>
          </a:lstStyle>
          <a:p>
            <a:pPr lvl="0"/>
            <a:r>
              <a:rPr lang="en-US" dirty="0"/>
              <a:t>Click to add date</a:t>
            </a:r>
          </a:p>
        </p:txBody>
      </p:sp>
    </p:spTree>
    <p:extLst>
      <p:ext uri="{BB962C8B-B14F-4D97-AF65-F5344CB8AC3E}">
        <p14:creationId xmlns:p14="http://schemas.microsoft.com/office/powerpoint/2010/main" val="2085150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8AD7A-692D-214C-B1E6-40FF2519FA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4819F98-A45F-E94A-B7CD-C1136BEA9F7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C07C9E59-65FE-C340-86D6-CB8875869EA8}"/>
              </a:ext>
            </a:extLst>
          </p:cNvPr>
          <p:cNvSpPr>
            <a:spLocks noGrp="1"/>
          </p:cNvSpPr>
          <p:nvPr>
            <p:ph type="sldNum" sz="quarter" idx="12"/>
          </p:nvPr>
        </p:nvSpPr>
        <p:spPr/>
        <p:txBody>
          <a:bodyPr/>
          <a:lstStyle/>
          <a:p>
            <a:fld id="{D275CE6D-5C38-C543-B8AD-F8110668FDF9}" type="slidenum">
              <a:rPr lang="en-US" smtClean="0"/>
              <a:t>‹#›</a:t>
            </a:fld>
            <a:endParaRPr lang="en-US"/>
          </a:p>
        </p:txBody>
      </p:sp>
    </p:spTree>
    <p:extLst>
      <p:ext uri="{BB962C8B-B14F-4D97-AF65-F5344CB8AC3E}">
        <p14:creationId xmlns:p14="http://schemas.microsoft.com/office/powerpoint/2010/main" val="1540285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A64AD5-665A-C744-89D9-40F741E5C759}"/>
              </a:ext>
            </a:extLst>
          </p:cNvPr>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94136C4-AA83-DE43-BE00-E228E3F2BD5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1D3193CF-F9DC-B44A-A876-F2CFF65440CD}"/>
              </a:ext>
            </a:extLst>
          </p:cNvPr>
          <p:cNvSpPr>
            <a:spLocks noGrp="1"/>
          </p:cNvSpPr>
          <p:nvPr>
            <p:ph type="sldNum" sz="quarter" idx="12"/>
          </p:nvPr>
        </p:nvSpPr>
        <p:spPr/>
        <p:txBody>
          <a:bodyPr/>
          <a:lstStyle/>
          <a:p>
            <a:fld id="{D275CE6D-5C38-C543-B8AD-F8110668FDF9}" type="slidenum">
              <a:rPr lang="en-US" smtClean="0"/>
              <a:t>‹#›</a:t>
            </a:fld>
            <a:endParaRPr lang="en-US"/>
          </a:p>
        </p:txBody>
      </p:sp>
    </p:spTree>
    <p:extLst>
      <p:ext uri="{BB962C8B-B14F-4D97-AF65-F5344CB8AC3E}">
        <p14:creationId xmlns:p14="http://schemas.microsoft.com/office/powerpoint/2010/main" val="3647689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9F195-B40D-0E4C-B1D2-11C6A5EE0CE1}"/>
              </a:ext>
            </a:extLst>
          </p:cNvPr>
          <p:cNvSpPr>
            <a:spLocks noGrp="1"/>
          </p:cNvSpPr>
          <p:nvPr>
            <p:ph type="title"/>
          </p:nvPr>
        </p:nvSpPr>
        <p:spPr>
          <a:xfrm>
            <a:off x="838200" y="596349"/>
            <a:ext cx="10515600" cy="994949"/>
          </a:xfrm>
        </p:spPr>
        <p:txBody>
          <a:bodyPr>
            <a:norm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9D871D74-B903-E740-B842-E2BB1355DBDC}"/>
              </a:ext>
            </a:extLst>
          </p:cNvPr>
          <p:cNvSpPr>
            <a:spLocks noGrp="1"/>
          </p:cNvSpPr>
          <p:nvPr>
            <p:ph idx="1"/>
          </p:nvPr>
        </p:nvSpPr>
        <p:spPr>
          <a:xfrm>
            <a:off x="1282148" y="1825625"/>
            <a:ext cx="10071652" cy="4351338"/>
          </a:xfrm>
        </p:spPr>
        <p:txBody>
          <a:bodyPr/>
          <a:lstStyle>
            <a:lvl1pPr>
              <a:defRPr sz="2800">
                <a:solidFill>
                  <a:schemeClr val="tx1">
                    <a:lumMod val="85000"/>
                    <a:lumOff val="15000"/>
                  </a:schemeClr>
                </a:solidFill>
              </a:defRPr>
            </a:lvl1pPr>
            <a:lvl2pPr>
              <a:defRPr sz="2400">
                <a:solidFill>
                  <a:schemeClr val="tx1">
                    <a:lumMod val="85000"/>
                    <a:lumOff val="15000"/>
                  </a:schemeClr>
                </a:solidFill>
              </a:defRPr>
            </a:lvl2pPr>
            <a:lvl3pPr>
              <a:defRPr sz="2400">
                <a:solidFill>
                  <a:schemeClr val="tx1">
                    <a:lumMod val="85000"/>
                    <a:lumOff val="15000"/>
                  </a:schemeClr>
                </a:solidFill>
              </a:defRPr>
            </a:lvl3pPr>
            <a:lvl4pPr>
              <a:defRPr sz="2400">
                <a:solidFill>
                  <a:schemeClr val="tx1">
                    <a:lumMod val="85000"/>
                    <a:lumOff val="15000"/>
                  </a:schemeClr>
                </a:solidFill>
              </a:defRPr>
            </a:lvl4pPr>
            <a:lvl5pPr>
              <a:defRPr sz="2400">
                <a:solidFill>
                  <a:schemeClr val="tx1">
                    <a:lumMod val="85000"/>
                    <a:lumOff val="15000"/>
                  </a:schemeClr>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B09AB431-9F66-664E-9CD0-ED4F8EA2F628}"/>
              </a:ext>
            </a:extLst>
          </p:cNvPr>
          <p:cNvSpPr>
            <a:spLocks noGrp="1"/>
          </p:cNvSpPr>
          <p:nvPr>
            <p:ph type="sldNum" sz="quarter" idx="12"/>
          </p:nvPr>
        </p:nvSpPr>
        <p:spPr>
          <a:xfrm>
            <a:off x="537186" y="6253165"/>
            <a:ext cx="543338" cy="365125"/>
          </a:xfrm>
        </p:spPr>
        <p:txBody>
          <a:bodyPr/>
          <a:lstStyle>
            <a:lvl1pPr>
              <a:defRPr sz="1800"/>
            </a:lvl1pPr>
          </a:lstStyle>
          <a:p>
            <a:fld id="{D275CE6D-5C38-C543-B8AD-F8110668FDF9}" type="slidenum">
              <a:rPr lang="en-US" smtClean="0"/>
              <a:pPr/>
              <a:t>‹#›</a:t>
            </a:fld>
            <a:endParaRPr lang="en-US" dirty="0"/>
          </a:p>
        </p:txBody>
      </p:sp>
      <p:sp>
        <p:nvSpPr>
          <p:cNvPr id="8" name="Text Placeholder 7">
            <a:extLst>
              <a:ext uri="{FF2B5EF4-FFF2-40B4-BE49-F238E27FC236}">
                <a16:creationId xmlns:a16="http://schemas.microsoft.com/office/drawing/2014/main" id="{8F4DEA67-6A4F-9649-A24B-C40F247C0A8B}"/>
              </a:ext>
            </a:extLst>
          </p:cNvPr>
          <p:cNvSpPr>
            <a:spLocks noGrp="1"/>
          </p:cNvSpPr>
          <p:nvPr>
            <p:ph type="body" sz="quarter" idx="13" hasCustomPrompt="1"/>
          </p:nvPr>
        </p:nvSpPr>
        <p:spPr>
          <a:xfrm>
            <a:off x="884583" y="362022"/>
            <a:ext cx="10469217" cy="343659"/>
          </a:xfrm>
        </p:spPr>
        <p:txBody>
          <a:bodyPr>
            <a:noAutofit/>
          </a:bodyPr>
          <a:lstStyle>
            <a:lvl1pPr marL="0" indent="0">
              <a:buNone/>
              <a:defRPr sz="2200" i="1">
                <a:solidFill>
                  <a:schemeClr val="tx1">
                    <a:lumMod val="50000"/>
                    <a:lumOff val="50000"/>
                  </a:schemeClr>
                </a:solidFill>
                <a:latin typeface="Georgia" panose="02040502050405020303" pitchFamily="18" charset="0"/>
              </a:defRPr>
            </a:lvl1pPr>
          </a:lstStyle>
          <a:p>
            <a:pPr lvl="0"/>
            <a:r>
              <a:rPr lang="en-US" dirty="0"/>
              <a:t>Click to add Chapter reference: Title</a:t>
            </a:r>
          </a:p>
        </p:txBody>
      </p:sp>
    </p:spTree>
    <p:extLst>
      <p:ext uri="{BB962C8B-B14F-4D97-AF65-F5344CB8AC3E}">
        <p14:creationId xmlns:p14="http://schemas.microsoft.com/office/powerpoint/2010/main" val="655342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62F32DB1-E964-D44B-9D97-3CEFD7EBC5E3}"/>
              </a:ext>
            </a:extLst>
          </p:cNvPr>
          <p:cNvSpPr>
            <a:spLocks noGrp="1"/>
          </p:cNvSpPr>
          <p:nvPr>
            <p:ph type="body" sz="quarter" idx="13" hasCustomPrompt="1"/>
          </p:nvPr>
        </p:nvSpPr>
        <p:spPr>
          <a:xfrm>
            <a:off x="1610139" y="3575637"/>
            <a:ext cx="10581860" cy="569913"/>
          </a:xfrm>
          <a:prstGeom prst="rect">
            <a:avLst/>
          </a:prstGeom>
        </p:spPr>
        <p:txBody>
          <a:bodyPr>
            <a:noAutofit/>
          </a:bodyPr>
          <a:lstStyle>
            <a:lvl1pPr>
              <a:buNone/>
              <a:defRPr sz="4000" i="1">
                <a:solidFill>
                  <a:schemeClr val="tx1"/>
                </a:solidFill>
              </a:defRPr>
            </a:lvl1pPr>
          </a:lstStyle>
          <a:p>
            <a:pPr lvl="0"/>
            <a:r>
              <a:rPr lang="en-US" dirty="0"/>
              <a:t>Click to add Chapter Intro</a:t>
            </a:r>
          </a:p>
        </p:txBody>
      </p:sp>
      <p:sp>
        <p:nvSpPr>
          <p:cNvPr id="6" name="Text Placeholder 9">
            <a:extLst>
              <a:ext uri="{FF2B5EF4-FFF2-40B4-BE49-F238E27FC236}">
                <a16:creationId xmlns:a16="http://schemas.microsoft.com/office/drawing/2014/main" id="{2A0465EC-8468-8947-A27C-8FA981D39BF2}"/>
              </a:ext>
            </a:extLst>
          </p:cNvPr>
          <p:cNvSpPr>
            <a:spLocks noGrp="1"/>
          </p:cNvSpPr>
          <p:nvPr>
            <p:ph type="body" sz="quarter" idx="14" hasCustomPrompt="1"/>
          </p:nvPr>
        </p:nvSpPr>
        <p:spPr>
          <a:xfrm>
            <a:off x="1610138" y="4162495"/>
            <a:ext cx="10581861" cy="764217"/>
          </a:xfrm>
          <a:prstGeom prst="rect">
            <a:avLst/>
          </a:prstGeom>
        </p:spPr>
        <p:txBody>
          <a:bodyPr>
            <a:noAutofit/>
          </a:bodyPr>
          <a:lstStyle>
            <a:lvl1pPr>
              <a:buNone/>
              <a:defRPr sz="5500" b="1"/>
            </a:lvl1pPr>
          </a:lstStyle>
          <a:p>
            <a:pPr lvl="0"/>
            <a:r>
              <a:rPr lang="en-US" dirty="0"/>
              <a:t>Click to add Chapter Title</a:t>
            </a:r>
          </a:p>
        </p:txBody>
      </p:sp>
      <p:cxnSp>
        <p:nvCxnSpPr>
          <p:cNvPr id="7" name="Shape 99">
            <a:extLst>
              <a:ext uri="{FF2B5EF4-FFF2-40B4-BE49-F238E27FC236}">
                <a16:creationId xmlns:a16="http://schemas.microsoft.com/office/drawing/2014/main" id="{94E87B3F-A490-CE4B-89E0-18FC29BB5205}"/>
              </a:ext>
            </a:extLst>
          </p:cNvPr>
          <p:cNvCxnSpPr>
            <a:cxnSpLocks/>
          </p:cNvCxnSpPr>
          <p:nvPr userDrawn="1"/>
        </p:nvCxnSpPr>
        <p:spPr>
          <a:xfrm>
            <a:off x="1610139" y="4225063"/>
            <a:ext cx="10581861"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2796408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B2FD7-958A-0C45-B087-7DDC509F8C39}"/>
              </a:ext>
            </a:extLst>
          </p:cNvPr>
          <p:cNvSpPr>
            <a:spLocks noGrp="1"/>
          </p:cNvSpPr>
          <p:nvPr>
            <p:ph type="title"/>
          </p:nvPr>
        </p:nvSpPr>
        <p:spPr>
          <a:xfrm>
            <a:off x="831850" y="1709738"/>
            <a:ext cx="10515600"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F8D793A9-78D0-DB44-9842-DF34C4F56F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a:extLst>
              <a:ext uri="{FF2B5EF4-FFF2-40B4-BE49-F238E27FC236}">
                <a16:creationId xmlns:a16="http://schemas.microsoft.com/office/drawing/2014/main" id="{8B9850A2-0FAF-1F4F-9CFE-2458DCD44158}"/>
              </a:ext>
            </a:extLst>
          </p:cNvPr>
          <p:cNvSpPr>
            <a:spLocks noGrp="1"/>
          </p:cNvSpPr>
          <p:nvPr>
            <p:ph type="sldNum" sz="quarter" idx="12"/>
          </p:nvPr>
        </p:nvSpPr>
        <p:spPr/>
        <p:txBody>
          <a:bodyPr/>
          <a:lstStyle/>
          <a:p>
            <a:fld id="{D275CE6D-5C38-C543-B8AD-F8110668FDF9}" type="slidenum">
              <a:rPr lang="en-US" smtClean="0"/>
              <a:t>‹#›</a:t>
            </a:fld>
            <a:endParaRPr lang="en-US"/>
          </a:p>
        </p:txBody>
      </p:sp>
    </p:spTree>
    <p:extLst>
      <p:ext uri="{BB962C8B-B14F-4D97-AF65-F5344CB8AC3E}">
        <p14:creationId xmlns:p14="http://schemas.microsoft.com/office/powerpoint/2010/main" val="3887514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FAF1C-2FEF-6242-ABE9-7D70C8595B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026BE8-82C8-4142-AE0F-CE6E9BD0AD14}"/>
              </a:ext>
            </a:extLst>
          </p:cNvPr>
          <p:cNvSpPr>
            <a:spLocks noGrp="1"/>
          </p:cNvSpPr>
          <p:nvPr>
            <p:ph sz="half" idx="1"/>
          </p:nvPr>
        </p:nvSpPr>
        <p:spPr>
          <a:xfrm>
            <a:off x="1182758" y="1825625"/>
            <a:ext cx="483704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BD5BAE-18FF-7744-943F-AF451994984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43AD9767-8F21-2644-BB12-1DA08EE147FC}"/>
              </a:ext>
            </a:extLst>
          </p:cNvPr>
          <p:cNvSpPr>
            <a:spLocks noGrp="1"/>
          </p:cNvSpPr>
          <p:nvPr>
            <p:ph type="sldNum" sz="quarter" idx="12"/>
          </p:nvPr>
        </p:nvSpPr>
        <p:spPr/>
        <p:txBody>
          <a:bodyPr/>
          <a:lstStyle/>
          <a:p>
            <a:fld id="{D275CE6D-5C38-C543-B8AD-F8110668FDF9}" type="slidenum">
              <a:rPr lang="en-US" smtClean="0"/>
              <a:t>‹#›</a:t>
            </a:fld>
            <a:endParaRPr lang="en-US"/>
          </a:p>
        </p:txBody>
      </p:sp>
    </p:spTree>
    <p:extLst>
      <p:ext uri="{BB962C8B-B14F-4D97-AF65-F5344CB8AC3E}">
        <p14:creationId xmlns:p14="http://schemas.microsoft.com/office/powerpoint/2010/main" val="2956567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7DC57-EA5D-8A44-945E-B158D9524D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5C1A9C-F576-4A47-A383-5DE1DD2F61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93EC18-C9B1-7F4B-BFEA-54F523EF74F2}"/>
              </a:ext>
            </a:extLst>
          </p:cNvPr>
          <p:cNvSpPr>
            <a:spLocks noGrp="1"/>
          </p:cNvSpPr>
          <p:nvPr>
            <p:ph sz="half" idx="2"/>
          </p:nvPr>
        </p:nvSpPr>
        <p:spPr>
          <a:xfrm>
            <a:off x="839788" y="2505075"/>
            <a:ext cx="5157787"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952A4D5A-5DB2-484D-88C8-A024BBC26A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24C890A-252B-B348-84D8-D857DB0A8DE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630C7B4F-6D0B-904C-9885-7CB0869B0960}"/>
              </a:ext>
            </a:extLst>
          </p:cNvPr>
          <p:cNvSpPr>
            <a:spLocks noGrp="1"/>
          </p:cNvSpPr>
          <p:nvPr>
            <p:ph type="sldNum" sz="quarter" idx="12"/>
          </p:nvPr>
        </p:nvSpPr>
        <p:spPr/>
        <p:txBody>
          <a:bodyPr/>
          <a:lstStyle/>
          <a:p>
            <a:fld id="{D275CE6D-5C38-C543-B8AD-F8110668FDF9}" type="slidenum">
              <a:rPr lang="en-US" smtClean="0"/>
              <a:t>‹#›</a:t>
            </a:fld>
            <a:endParaRPr lang="en-US"/>
          </a:p>
        </p:txBody>
      </p:sp>
    </p:spTree>
    <p:extLst>
      <p:ext uri="{BB962C8B-B14F-4D97-AF65-F5344CB8AC3E}">
        <p14:creationId xmlns:p14="http://schemas.microsoft.com/office/powerpoint/2010/main" val="3479465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5F2EC0-F0AE-9445-A41E-5C87D776FBEF}"/>
              </a:ext>
            </a:extLst>
          </p:cNvPr>
          <p:cNvSpPr>
            <a:spLocks noGrp="1"/>
          </p:cNvSpPr>
          <p:nvPr>
            <p:ph type="title"/>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BE83625D-A756-7F49-AB3B-3B19F7CAA9EA}"/>
              </a:ext>
            </a:extLst>
          </p:cNvPr>
          <p:cNvSpPr>
            <a:spLocks noGrp="1"/>
          </p:cNvSpPr>
          <p:nvPr>
            <p:ph type="sldNum" sz="quarter" idx="12"/>
          </p:nvPr>
        </p:nvSpPr>
        <p:spPr/>
        <p:txBody>
          <a:bodyPr/>
          <a:lstStyle/>
          <a:p>
            <a:fld id="{D275CE6D-5C38-C543-B8AD-F8110668FDF9}" type="slidenum">
              <a:rPr lang="en-US" smtClean="0"/>
              <a:t>‹#›</a:t>
            </a:fld>
            <a:endParaRPr lang="en-US"/>
          </a:p>
        </p:txBody>
      </p:sp>
    </p:spTree>
    <p:extLst>
      <p:ext uri="{BB962C8B-B14F-4D97-AF65-F5344CB8AC3E}">
        <p14:creationId xmlns:p14="http://schemas.microsoft.com/office/powerpoint/2010/main" val="2090653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862F8-D10B-E844-A683-3AF7FD775A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42C8119-9F97-154F-8D0D-877CCDE63A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8A595C8-2E13-E74D-B6BC-3FE67DB6AC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a:extLst>
              <a:ext uri="{FF2B5EF4-FFF2-40B4-BE49-F238E27FC236}">
                <a16:creationId xmlns:a16="http://schemas.microsoft.com/office/drawing/2014/main" id="{1758E6BD-2C0D-0948-8CA6-F12956A02597}"/>
              </a:ext>
            </a:extLst>
          </p:cNvPr>
          <p:cNvSpPr>
            <a:spLocks noGrp="1"/>
          </p:cNvSpPr>
          <p:nvPr>
            <p:ph type="sldNum" sz="quarter" idx="12"/>
          </p:nvPr>
        </p:nvSpPr>
        <p:spPr/>
        <p:txBody>
          <a:bodyPr/>
          <a:lstStyle/>
          <a:p>
            <a:fld id="{D275CE6D-5C38-C543-B8AD-F8110668FDF9}" type="slidenum">
              <a:rPr lang="en-US" smtClean="0"/>
              <a:t>‹#›</a:t>
            </a:fld>
            <a:endParaRPr lang="en-US"/>
          </a:p>
        </p:txBody>
      </p:sp>
    </p:spTree>
    <p:extLst>
      <p:ext uri="{BB962C8B-B14F-4D97-AF65-F5344CB8AC3E}">
        <p14:creationId xmlns:p14="http://schemas.microsoft.com/office/powerpoint/2010/main" val="894337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8E29B-A727-0242-95D3-50DD382BCE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4502107-0DCE-174F-BD90-B7DDBC0C3C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D27ABF-7140-B846-BA0A-AD8307DE4A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a:extLst>
              <a:ext uri="{FF2B5EF4-FFF2-40B4-BE49-F238E27FC236}">
                <a16:creationId xmlns:a16="http://schemas.microsoft.com/office/drawing/2014/main" id="{631C0212-3F5D-924C-8A51-77A9A1441BD8}"/>
              </a:ext>
            </a:extLst>
          </p:cNvPr>
          <p:cNvSpPr>
            <a:spLocks noGrp="1"/>
          </p:cNvSpPr>
          <p:nvPr>
            <p:ph type="sldNum" sz="quarter" idx="12"/>
          </p:nvPr>
        </p:nvSpPr>
        <p:spPr/>
        <p:txBody>
          <a:bodyPr/>
          <a:lstStyle/>
          <a:p>
            <a:fld id="{D275CE6D-5C38-C543-B8AD-F8110668FDF9}" type="slidenum">
              <a:rPr lang="en-US" smtClean="0"/>
              <a:t>‹#›</a:t>
            </a:fld>
            <a:endParaRPr lang="en-US"/>
          </a:p>
        </p:txBody>
      </p:sp>
    </p:spTree>
    <p:extLst>
      <p:ext uri="{BB962C8B-B14F-4D97-AF65-F5344CB8AC3E}">
        <p14:creationId xmlns:p14="http://schemas.microsoft.com/office/powerpoint/2010/main" val="3190300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754C78-7612-7841-8168-3168267AD5BC}"/>
              </a:ext>
            </a:extLst>
          </p:cNvPr>
          <p:cNvSpPr>
            <a:spLocks noGrp="1"/>
          </p:cNvSpPr>
          <p:nvPr>
            <p:ph type="title"/>
          </p:nvPr>
        </p:nvSpPr>
        <p:spPr>
          <a:xfrm>
            <a:off x="838200" y="695739"/>
            <a:ext cx="10515600" cy="99494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E1BDA34-773B-E24F-9795-67AB0AAAF6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86FE610F-F9D8-EA47-B076-18F52BB0C463}"/>
              </a:ext>
            </a:extLst>
          </p:cNvPr>
          <p:cNvSpPr>
            <a:spLocks noGrp="1"/>
          </p:cNvSpPr>
          <p:nvPr>
            <p:ph type="sldNum" sz="quarter" idx="4"/>
          </p:nvPr>
        </p:nvSpPr>
        <p:spPr>
          <a:xfrm>
            <a:off x="738810" y="6231917"/>
            <a:ext cx="443948" cy="365125"/>
          </a:xfrm>
          <a:prstGeom prst="rect">
            <a:avLst/>
          </a:prstGeom>
        </p:spPr>
        <p:txBody>
          <a:bodyPr vert="horz" lIns="91440" tIns="45720" rIns="91440" bIns="45720" rtlCol="0" anchor="ctr"/>
          <a:lstStyle>
            <a:lvl1pPr algn="l">
              <a:defRPr sz="1400">
                <a:solidFill>
                  <a:schemeClr val="tx1">
                    <a:tint val="75000"/>
                  </a:schemeClr>
                </a:solidFill>
                <a:latin typeface="Times New Roman" panose="02020603050405020304" pitchFamily="18" charset="0"/>
                <a:cs typeface="Times New Roman" panose="02020603050405020304" pitchFamily="18" charset="0"/>
              </a:defRPr>
            </a:lvl1pPr>
          </a:lstStyle>
          <a:p>
            <a:fld id="{D275CE6D-5C38-C543-B8AD-F8110668FDF9}" type="slidenum">
              <a:rPr lang="en-US" smtClean="0"/>
              <a:pPr/>
              <a:t>‹#›</a:t>
            </a:fld>
            <a:endParaRPr lang="en-US" dirty="0"/>
          </a:p>
        </p:txBody>
      </p:sp>
      <p:pic>
        <p:nvPicPr>
          <p:cNvPr id="7" name="Picture 6" descr="https://lh4.googleusercontent.com/ZsmX9CwA4D1VTH66_HLHu8ppRW6FXdouYr3Dsi2o0ZGBLCWc7fDdjS4SaiDKzoNh9VE3LpnzUwswN8SXyuQit31G-iiAFQFgJt2nXsTJmxvd3Dstg6TnPsV5OLcQpumGO4zjwPN2GT0">
            <a:extLst>
              <a:ext uri="{FF2B5EF4-FFF2-40B4-BE49-F238E27FC236}">
                <a16:creationId xmlns:a16="http://schemas.microsoft.com/office/drawing/2014/main" id="{CE115457-9B50-0745-BAE2-D16DA4B60DBD}"/>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961850" y="6167727"/>
            <a:ext cx="2420086" cy="4935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7322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000" b="1" kern="1200">
          <a:solidFill>
            <a:schemeClr val="tx1"/>
          </a:solidFill>
          <a:latin typeface="Georgia" panose="02040502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maryland.beaconhealthoptions.com/provider/prv_alerts.html" TargetMode="External"/><Relationship Id="rId7" Type="http://schemas.openxmlformats.org/officeDocument/2006/relationships/hyperlink" Target="https://www.asam.org/quality-practice/guidelines-and-consensus-documents/the-asam-criteri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mailto:mdh.mabehavioralhealth@maryland.gov" TargetMode="External"/><Relationship Id="rId5" Type="http://schemas.openxmlformats.org/officeDocument/2006/relationships/hyperlink" Target="mailto:mdh.bhenrollment@maryland.gov" TargetMode="External"/><Relationship Id="rId4" Type="http://schemas.openxmlformats.org/officeDocument/2006/relationships/hyperlink" Target="mailto:marylandproviderrelations@beaconhealthoptions.com"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bha.regulations@maryland.gov." TargetMode="External"/><Relationship Id="rId2" Type="http://schemas.openxmlformats.org/officeDocument/2006/relationships/hyperlink" Target="https://bha.health.maryland.gov/Documents/Decision%20Tree.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175A1-2517-744F-9A8B-57E30E174F53}"/>
              </a:ext>
            </a:extLst>
          </p:cNvPr>
          <p:cNvSpPr>
            <a:spLocks noGrp="1"/>
          </p:cNvSpPr>
          <p:nvPr>
            <p:ph type="ctrTitle"/>
          </p:nvPr>
        </p:nvSpPr>
        <p:spPr>
          <a:xfrm>
            <a:off x="976365" y="2715909"/>
            <a:ext cx="10239270" cy="1124572"/>
          </a:xfrm>
        </p:spPr>
        <p:txBody>
          <a:bodyPr>
            <a:normAutofit fontScale="90000"/>
          </a:bodyPr>
          <a:lstStyle/>
          <a:p>
            <a:r>
              <a:rPr lang="en-US" dirty="0"/>
              <a:t>ASAM LEVEL 3.1 RESIDENTIAL TREATMENT PROVIDERS STAKEHOLDERS  MEETING</a:t>
            </a:r>
            <a:br>
              <a:rPr lang="en-US" dirty="0"/>
            </a:br>
            <a:r>
              <a:rPr lang="en-US" sz="2000" dirty="0"/>
              <a:t>Medicaid/Behavioral Health Administration (BHA)/Beacon Health Options</a:t>
            </a:r>
          </a:p>
        </p:txBody>
      </p:sp>
      <p:sp>
        <p:nvSpPr>
          <p:cNvPr id="10" name="Text Placeholder 9">
            <a:extLst>
              <a:ext uri="{FF2B5EF4-FFF2-40B4-BE49-F238E27FC236}">
                <a16:creationId xmlns:a16="http://schemas.microsoft.com/office/drawing/2014/main" id="{E17AA061-71AE-6E4F-874D-E73A06596571}"/>
              </a:ext>
            </a:extLst>
          </p:cNvPr>
          <p:cNvSpPr>
            <a:spLocks noGrp="1"/>
          </p:cNvSpPr>
          <p:nvPr>
            <p:ph type="body" sz="quarter" idx="10"/>
          </p:nvPr>
        </p:nvSpPr>
        <p:spPr>
          <a:xfrm>
            <a:off x="1524000" y="2052750"/>
            <a:ext cx="9144000" cy="368300"/>
          </a:xfrm>
        </p:spPr>
        <p:txBody>
          <a:bodyPr/>
          <a:lstStyle/>
          <a:p>
            <a:r>
              <a:rPr lang="en-US" dirty="0"/>
              <a:t>MARYLAND DEPARTMENT OF HEALTH</a:t>
            </a:r>
          </a:p>
        </p:txBody>
      </p:sp>
      <p:sp>
        <p:nvSpPr>
          <p:cNvPr id="9" name="Subtitle 8">
            <a:extLst>
              <a:ext uri="{FF2B5EF4-FFF2-40B4-BE49-F238E27FC236}">
                <a16:creationId xmlns:a16="http://schemas.microsoft.com/office/drawing/2014/main" id="{CDE056D8-945A-4B48-A18A-58091677BCC7}"/>
              </a:ext>
            </a:extLst>
          </p:cNvPr>
          <p:cNvSpPr>
            <a:spLocks noGrp="1"/>
          </p:cNvSpPr>
          <p:nvPr>
            <p:ph type="subTitle" idx="1"/>
          </p:nvPr>
        </p:nvSpPr>
        <p:spPr>
          <a:xfrm>
            <a:off x="824220" y="4440116"/>
            <a:ext cx="10667396" cy="963482"/>
          </a:xfrm>
        </p:spPr>
        <p:txBody>
          <a:bodyPr>
            <a:normAutofit fontScale="70000" lnSpcReduction="20000"/>
          </a:bodyPr>
          <a:lstStyle/>
          <a:p>
            <a:r>
              <a:rPr lang="en-US" sz="2600" dirty="0"/>
              <a:t>Marian Bland, LCSW-C, Director, Clinical Services, BHA</a:t>
            </a:r>
          </a:p>
          <a:p>
            <a:r>
              <a:rPr lang="en-US" sz="2600" dirty="0"/>
              <a:t>Cynthia </a:t>
            </a:r>
            <a:r>
              <a:rPr lang="en-US" sz="2600" dirty="0" err="1"/>
              <a:t>Petion</a:t>
            </a:r>
            <a:r>
              <a:rPr lang="en-US" sz="2600" dirty="0"/>
              <a:t>, Deputy Director, Systems Management, BHA</a:t>
            </a:r>
          </a:p>
          <a:p>
            <a:r>
              <a:rPr lang="en-US" sz="2600" dirty="0"/>
              <a:t>Rebecca </a:t>
            </a:r>
            <a:r>
              <a:rPr lang="en-US" sz="2600" dirty="0" err="1"/>
              <a:t>Frechard</a:t>
            </a:r>
            <a:r>
              <a:rPr lang="en-US" sz="2600" dirty="0"/>
              <a:t>, LCPC</a:t>
            </a:r>
            <a:r>
              <a:rPr lang="en-US" sz="2600"/>
              <a:t>, Director, </a:t>
            </a:r>
            <a:r>
              <a:rPr lang="en-US" sz="2600" dirty="0"/>
              <a:t>Behavioral Health Division, Office of Health Services</a:t>
            </a:r>
          </a:p>
          <a:p>
            <a:endParaRPr lang="en-US" dirty="0"/>
          </a:p>
        </p:txBody>
      </p:sp>
      <p:sp>
        <p:nvSpPr>
          <p:cNvPr id="11" name="Text Placeholder 10">
            <a:extLst>
              <a:ext uri="{FF2B5EF4-FFF2-40B4-BE49-F238E27FC236}">
                <a16:creationId xmlns:a16="http://schemas.microsoft.com/office/drawing/2014/main" id="{2164A2A8-21D7-5942-ADD6-E9C1C3FB3677}"/>
              </a:ext>
            </a:extLst>
          </p:cNvPr>
          <p:cNvSpPr>
            <a:spLocks noGrp="1"/>
          </p:cNvSpPr>
          <p:nvPr>
            <p:ph type="body" sz="quarter" idx="11"/>
          </p:nvPr>
        </p:nvSpPr>
        <p:spPr>
          <a:xfrm>
            <a:off x="1524000" y="5403598"/>
            <a:ext cx="9144000" cy="347647"/>
          </a:xfrm>
        </p:spPr>
        <p:txBody>
          <a:bodyPr>
            <a:normAutofit/>
          </a:bodyPr>
          <a:lstStyle/>
          <a:p>
            <a:r>
              <a:rPr lang="en-US" sz="1800" dirty="0"/>
              <a:t>July 20, 2018</a:t>
            </a:r>
          </a:p>
        </p:txBody>
      </p:sp>
      <p:cxnSp>
        <p:nvCxnSpPr>
          <p:cNvPr id="12" name="Shape 55">
            <a:extLst>
              <a:ext uri="{FF2B5EF4-FFF2-40B4-BE49-F238E27FC236}">
                <a16:creationId xmlns:a16="http://schemas.microsoft.com/office/drawing/2014/main" id="{D6E9FC55-33CD-CC46-A628-D8DB0AB4047C}"/>
              </a:ext>
            </a:extLst>
          </p:cNvPr>
          <p:cNvCxnSpPr>
            <a:cxnSpLocks/>
          </p:cNvCxnSpPr>
          <p:nvPr/>
        </p:nvCxnSpPr>
        <p:spPr>
          <a:xfrm flipV="1">
            <a:off x="824220" y="1659263"/>
            <a:ext cx="0" cy="2606736"/>
          </a:xfrm>
          <a:prstGeom prst="straightConnector1">
            <a:avLst/>
          </a:prstGeom>
          <a:noFill/>
          <a:ln w="19050" cap="flat" cmpd="sng">
            <a:solidFill>
              <a:srgbClr val="F3F3F3"/>
            </a:solidFill>
            <a:prstDash val="solid"/>
            <a:round/>
            <a:headEnd type="none" w="lg" len="lg"/>
            <a:tailEnd type="none" w="lg" len="lg"/>
          </a:ln>
        </p:spPr>
      </p:cxnSp>
      <p:cxnSp>
        <p:nvCxnSpPr>
          <p:cNvPr id="13" name="Shape 56">
            <a:extLst>
              <a:ext uri="{FF2B5EF4-FFF2-40B4-BE49-F238E27FC236}">
                <a16:creationId xmlns:a16="http://schemas.microsoft.com/office/drawing/2014/main" id="{2E33104C-8463-324A-8EC0-491AF902F0A6}"/>
              </a:ext>
            </a:extLst>
          </p:cNvPr>
          <p:cNvCxnSpPr>
            <a:cxnSpLocks/>
          </p:cNvCxnSpPr>
          <p:nvPr/>
        </p:nvCxnSpPr>
        <p:spPr>
          <a:xfrm flipV="1">
            <a:off x="11485266" y="1654713"/>
            <a:ext cx="0" cy="2611286"/>
          </a:xfrm>
          <a:prstGeom prst="straightConnector1">
            <a:avLst/>
          </a:prstGeom>
          <a:noFill/>
          <a:ln w="19050" cap="flat" cmpd="sng">
            <a:solidFill>
              <a:srgbClr val="F3F3F3"/>
            </a:solidFill>
            <a:prstDash val="solid"/>
            <a:round/>
            <a:headEnd type="none" w="lg" len="lg"/>
            <a:tailEnd type="none" w="lg" len="lg"/>
          </a:ln>
        </p:spPr>
      </p:cxnSp>
      <p:cxnSp>
        <p:nvCxnSpPr>
          <p:cNvPr id="14" name="Shape 57">
            <a:extLst>
              <a:ext uri="{FF2B5EF4-FFF2-40B4-BE49-F238E27FC236}">
                <a16:creationId xmlns:a16="http://schemas.microsoft.com/office/drawing/2014/main" id="{58BFA759-7AEE-C148-B2BE-D84A21299648}"/>
              </a:ext>
            </a:extLst>
          </p:cNvPr>
          <p:cNvCxnSpPr>
            <a:cxnSpLocks/>
          </p:cNvCxnSpPr>
          <p:nvPr/>
        </p:nvCxnSpPr>
        <p:spPr>
          <a:xfrm>
            <a:off x="820266" y="1661464"/>
            <a:ext cx="10671350" cy="0"/>
          </a:xfrm>
          <a:prstGeom prst="straightConnector1">
            <a:avLst/>
          </a:prstGeom>
          <a:noFill/>
          <a:ln w="19050" cap="flat" cmpd="sng">
            <a:solidFill>
              <a:srgbClr val="F3F3F3"/>
            </a:solidFill>
            <a:prstDash val="solid"/>
            <a:round/>
            <a:headEnd type="none" w="lg" len="lg"/>
            <a:tailEnd type="none" w="lg" len="lg"/>
          </a:ln>
        </p:spPr>
      </p:cxnSp>
      <p:cxnSp>
        <p:nvCxnSpPr>
          <p:cNvPr id="21" name="Shape 59">
            <a:extLst>
              <a:ext uri="{FF2B5EF4-FFF2-40B4-BE49-F238E27FC236}">
                <a16:creationId xmlns:a16="http://schemas.microsoft.com/office/drawing/2014/main" id="{DF0803D1-BA33-CC43-9404-E7F4C476379A}"/>
              </a:ext>
            </a:extLst>
          </p:cNvPr>
          <p:cNvCxnSpPr>
            <a:cxnSpLocks/>
          </p:cNvCxnSpPr>
          <p:nvPr/>
        </p:nvCxnSpPr>
        <p:spPr>
          <a:xfrm flipV="1">
            <a:off x="11485266" y="4276048"/>
            <a:ext cx="0" cy="1542096"/>
          </a:xfrm>
          <a:prstGeom prst="straightConnector1">
            <a:avLst/>
          </a:prstGeom>
          <a:noFill/>
          <a:ln w="9525" cap="flat" cmpd="sng">
            <a:solidFill>
              <a:srgbClr val="980000"/>
            </a:solidFill>
            <a:prstDash val="solid"/>
            <a:round/>
            <a:headEnd type="none" w="lg" len="lg"/>
            <a:tailEnd type="none" w="lg" len="lg"/>
          </a:ln>
        </p:spPr>
      </p:cxnSp>
      <p:cxnSp>
        <p:nvCxnSpPr>
          <p:cNvPr id="22" name="Shape 60">
            <a:extLst>
              <a:ext uri="{FF2B5EF4-FFF2-40B4-BE49-F238E27FC236}">
                <a16:creationId xmlns:a16="http://schemas.microsoft.com/office/drawing/2014/main" id="{8F4537D8-BF65-1547-BE89-D40167879893}"/>
              </a:ext>
            </a:extLst>
          </p:cNvPr>
          <p:cNvCxnSpPr>
            <a:cxnSpLocks/>
          </p:cNvCxnSpPr>
          <p:nvPr/>
        </p:nvCxnSpPr>
        <p:spPr>
          <a:xfrm flipV="1">
            <a:off x="820437" y="4266000"/>
            <a:ext cx="0" cy="1552144"/>
          </a:xfrm>
          <a:prstGeom prst="straightConnector1">
            <a:avLst/>
          </a:prstGeom>
          <a:noFill/>
          <a:ln w="9525" cap="flat" cmpd="sng">
            <a:solidFill>
              <a:srgbClr val="980000"/>
            </a:solidFill>
            <a:prstDash val="solid"/>
            <a:round/>
            <a:headEnd type="none" w="lg" len="lg"/>
            <a:tailEnd type="none" w="lg" len="lg"/>
          </a:ln>
        </p:spPr>
      </p:cxnSp>
      <p:cxnSp>
        <p:nvCxnSpPr>
          <p:cNvPr id="23" name="Shape 61">
            <a:extLst>
              <a:ext uri="{FF2B5EF4-FFF2-40B4-BE49-F238E27FC236}">
                <a16:creationId xmlns:a16="http://schemas.microsoft.com/office/drawing/2014/main" id="{BF811647-ADE2-734B-8E6F-F1BC4E1702B7}"/>
              </a:ext>
            </a:extLst>
          </p:cNvPr>
          <p:cNvCxnSpPr>
            <a:cxnSpLocks/>
          </p:cNvCxnSpPr>
          <p:nvPr/>
        </p:nvCxnSpPr>
        <p:spPr>
          <a:xfrm>
            <a:off x="820266" y="5818144"/>
            <a:ext cx="10671350" cy="0"/>
          </a:xfrm>
          <a:prstGeom prst="straightConnector1">
            <a:avLst/>
          </a:prstGeom>
          <a:noFill/>
          <a:ln w="9525" cap="flat" cmpd="sng">
            <a:solidFill>
              <a:srgbClr val="980000"/>
            </a:solidFill>
            <a:prstDash val="solid"/>
            <a:round/>
            <a:headEnd type="none" w="lg" len="lg"/>
            <a:tailEnd type="none" w="lg" len="lg"/>
          </a:ln>
        </p:spPr>
      </p:cxnSp>
      <p:pic>
        <p:nvPicPr>
          <p:cNvPr id="32" name="Picture 31" descr="https://lh4.googleusercontent.com/ZsmX9CwA4D1VTH66_HLHu8ppRW6FXdouYr3Dsi2o0ZGBLCWc7fDdjS4SaiDKzoNh9VE3LpnzUwswN8SXyuQit31G-iiAFQFgJt2nXsTJmxvd3Dstg6TnPsV5OLcQpumGO4zjwPN2GT0">
            <a:extLst>
              <a:ext uri="{FF2B5EF4-FFF2-40B4-BE49-F238E27FC236}">
                <a16:creationId xmlns:a16="http://schemas.microsoft.com/office/drawing/2014/main" id="{C9B21B07-8200-EC40-B6CE-B8A34337842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46258" y="6058867"/>
            <a:ext cx="2420086" cy="4935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4148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D6AC311-73EF-904F-AA86-F46784E2CE26}"/>
              </a:ext>
            </a:extLst>
          </p:cNvPr>
          <p:cNvSpPr>
            <a:spLocks noGrp="1"/>
          </p:cNvSpPr>
          <p:nvPr>
            <p:ph type="sldNum" sz="quarter" idx="12"/>
          </p:nvPr>
        </p:nvSpPr>
        <p:spPr/>
        <p:txBody>
          <a:bodyPr/>
          <a:lstStyle/>
          <a:p>
            <a:fld id="{D275CE6D-5C38-C543-B8AD-F8110668FDF9}" type="slidenum">
              <a:rPr lang="en-US" smtClean="0"/>
              <a:pPr/>
              <a:t>10</a:t>
            </a:fld>
            <a:endParaRPr lang="en-US" dirty="0"/>
          </a:p>
        </p:txBody>
      </p:sp>
      <p:sp>
        <p:nvSpPr>
          <p:cNvPr id="7" name="Rectangle 6">
            <a:extLst>
              <a:ext uri="{FF2B5EF4-FFF2-40B4-BE49-F238E27FC236}">
                <a16:creationId xmlns:a16="http://schemas.microsoft.com/office/drawing/2014/main" id="{02635910-1B88-A242-B080-3B3AA4A3C1F5}"/>
              </a:ext>
            </a:extLst>
          </p:cNvPr>
          <p:cNvSpPr/>
          <p:nvPr/>
        </p:nvSpPr>
        <p:spPr>
          <a:xfrm>
            <a:off x="8763000" y="6074229"/>
            <a:ext cx="2917371"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screenshot of a cell phone&#10;&#10;Description generated with very high confidence">
            <a:extLst>
              <a:ext uri="{FF2B5EF4-FFF2-40B4-BE49-F238E27FC236}">
                <a16:creationId xmlns:a16="http://schemas.microsoft.com/office/drawing/2014/main" id="{17DBBE3F-4EBE-0C4F-920D-CCC0B68E52F6}"/>
              </a:ext>
            </a:extLst>
          </p:cNvPr>
          <p:cNvPicPr>
            <a:picLocks noChangeAspect="1"/>
          </p:cNvPicPr>
          <p:nvPr/>
        </p:nvPicPr>
        <p:blipFill>
          <a:blip r:embed="rId2"/>
          <a:stretch>
            <a:fillRect/>
          </a:stretch>
        </p:blipFill>
        <p:spPr>
          <a:xfrm>
            <a:off x="990089" y="134342"/>
            <a:ext cx="9982200" cy="6625687"/>
          </a:xfrm>
          <a:prstGeom prst="rect">
            <a:avLst/>
          </a:prstGeom>
        </p:spPr>
      </p:pic>
    </p:spTree>
    <p:extLst>
      <p:ext uri="{BB962C8B-B14F-4D97-AF65-F5344CB8AC3E}">
        <p14:creationId xmlns:p14="http://schemas.microsoft.com/office/powerpoint/2010/main" val="2416585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Options Considered</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725140"/>
            <a:ext cx="10647065" cy="5248415"/>
          </a:xfrm>
        </p:spPr>
        <p:txBody>
          <a:bodyPr>
            <a:normAutofit/>
          </a:bodyPr>
          <a:lstStyle/>
          <a:p>
            <a:pPr marL="0" indent="0">
              <a:lnSpc>
                <a:spcPct val="100000"/>
              </a:lnSpc>
              <a:buNone/>
            </a:pPr>
            <a:r>
              <a:rPr lang="en-US" sz="2400" dirty="0"/>
              <a:t>MDH considered two options for how to move forward with reimbursing ASAM Level 3.1 providers, effective Jan. 1, 2019. As part of this stakeholder meeting, MDH sought to understand from providers which option is more viable within the current treatment landscape while focusing on quality services. </a:t>
            </a:r>
          </a:p>
          <a:p>
            <a:pPr marL="688975" indent="-400050">
              <a:lnSpc>
                <a:spcPct val="100000"/>
              </a:lnSpc>
              <a:buFont typeface="+mj-lt"/>
              <a:buAutoNum type="arabicPeriod"/>
            </a:pPr>
            <a:r>
              <a:rPr lang="en-US" sz="2400" dirty="0"/>
              <a:t>Reimburse for ASAM Level 3.1.</a:t>
            </a:r>
          </a:p>
          <a:p>
            <a:pPr marL="688975" indent="-400050">
              <a:lnSpc>
                <a:spcPct val="100000"/>
              </a:lnSpc>
              <a:buFont typeface="+mj-lt"/>
              <a:buAutoNum type="arabicPeriod"/>
            </a:pPr>
            <a:r>
              <a:rPr lang="en-US" sz="2400" dirty="0"/>
              <a:t>Continue with current reimbursement mechanism.</a:t>
            </a: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11</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A78C0212-2007-C548-93E7-951E46B43634}"/>
              </a:ext>
            </a:extLst>
          </p:cNvPr>
          <p:cNvCxnSpPr>
            <a:cxnSpLocks/>
          </p:cNvCxnSpPr>
          <p:nvPr/>
        </p:nvCxnSpPr>
        <p:spPr>
          <a:xfrm>
            <a:off x="6923314" y="1145656"/>
            <a:ext cx="5268686"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17645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Option 1: ASAM Level 3.1</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725140"/>
            <a:ext cx="10647065" cy="5248415"/>
          </a:xfrm>
        </p:spPr>
        <p:txBody>
          <a:bodyPr>
            <a:normAutofit/>
          </a:bodyPr>
          <a:lstStyle/>
          <a:p>
            <a:pPr marL="0" indent="0">
              <a:lnSpc>
                <a:spcPct val="100000"/>
              </a:lnSpc>
              <a:buNone/>
            </a:pPr>
            <a:r>
              <a:rPr lang="en-US" sz="2400" b="1" dirty="0"/>
              <a:t>Overview: </a:t>
            </a:r>
            <a:r>
              <a:rPr lang="en-US" sz="2400" dirty="0"/>
              <a:t>Enroll ASAM level 3.1 providers as Provide Type 54s. Develop an all-inclusive daily rate for clinical/ therapeutic services associated with ASAM 3.1 level of treatment. No other services may be reimbursed concurrently with the exception of psychiatric services and the Opioid Treatment Program (OTP) weekly medication bundle. </a:t>
            </a:r>
            <a:endParaRPr lang="en-US" sz="2400" b="1" dirty="0"/>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12</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A78C0212-2007-C548-93E7-951E46B43634}"/>
              </a:ext>
            </a:extLst>
          </p:cNvPr>
          <p:cNvCxnSpPr>
            <a:cxnSpLocks/>
          </p:cNvCxnSpPr>
          <p:nvPr/>
        </p:nvCxnSpPr>
        <p:spPr>
          <a:xfrm>
            <a:off x="8380325" y="1145656"/>
            <a:ext cx="3811675"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840564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Option 1: ASAM Level 3.1</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725140"/>
            <a:ext cx="10647065" cy="5248415"/>
          </a:xfrm>
        </p:spPr>
        <p:txBody>
          <a:bodyPr>
            <a:normAutofit/>
          </a:bodyPr>
          <a:lstStyle/>
          <a:p>
            <a:pPr marL="0" indent="0">
              <a:buNone/>
            </a:pPr>
            <a:r>
              <a:rPr lang="en-US" sz="2400" b="1" dirty="0"/>
              <a:t>Consideration points:</a:t>
            </a:r>
          </a:p>
          <a:p>
            <a:pPr marL="458788" lvl="0" indent="-339725">
              <a:lnSpc>
                <a:spcPct val="100000"/>
              </a:lnSpc>
            </a:pPr>
            <a:r>
              <a:rPr lang="en-US" sz="2400" dirty="0"/>
              <a:t>Consistent with reimbursement model for 3.3, 3.5, 3.7, and 3.7 WM </a:t>
            </a:r>
          </a:p>
          <a:p>
            <a:pPr marL="458788" lvl="0" indent="-339725">
              <a:lnSpc>
                <a:spcPct val="100000"/>
              </a:lnSpc>
            </a:pPr>
            <a:r>
              <a:rPr lang="en-US" sz="2400" dirty="0"/>
              <a:t>Drug testing costs are included in the daily payment and therefore may not be billed separately </a:t>
            </a:r>
          </a:p>
          <a:p>
            <a:pPr marL="458788" lvl="0" indent="-339725">
              <a:lnSpc>
                <a:spcPct val="100000"/>
              </a:lnSpc>
            </a:pPr>
            <a:r>
              <a:rPr lang="en-US" sz="2400" dirty="0"/>
              <a:t>Requires more clinical/therapeutic services and staffing than is currently being provided by some providers in this level of care</a:t>
            </a:r>
          </a:p>
          <a:p>
            <a:pPr marL="458788" indent="-339725">
              <a:lnSpc>
                <a:spcPct val="100000"/>
              </a:lnSpc>
            </a:pPr>
            <a:r>
              <a:rPr lang="en-US" sz="2400" dirty="0"/>
              <a:t>No other behavioral health providers may receive reimbursement for services provided while the individual is receiving this level of care (with the exception of psychiatrists and OTPs for the weekly bundle only). Counseling may not be reimbursed separately</a:t>
            </a: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13</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A78C0212-2007-C548-93E7-951E46B43634}"/>
              </a:ext>
            </a:extLst>
          </p:cNvPr>
          <p:cNvCxnSpPr>
            <a:cxnSpLocks/>
          </p:cNvCxnSpPr>
          <p:nvPr/>
        </p:nvCxnSpPr>
        <p:spPr>
          <a:xfrm>
            <a:off x="8380325" y="1145656"/>
            <a:ext cx="3811675"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1370215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Option 2: Current Mechanism</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725140"/>
            <a:ext cx="10647065" cy="5248415"/>
          </a:xfrm>
        </p:spPr>
        <p:txBody>
          <a:bodyPr>
            <a:normAutofit/>
          </a:bodyPr>
          <a:lstStyle/>
          <a:p>
            <a:pPr marL="0" indent="0">
              <a:lnSpc>
                <a:spcPct val="100000"/>
              </a:lnSpc>
              <a:buNone/>
            </a:pPr>
            <a:r>
              <a:rPr lang="en-US" sz="2400" b="1" dirty="0"/>
              <a:t>Overview: </a:t>
            </a:r>
            <a:r>
              <a:rPr lang="en-US" sz="2400" dirty="0"/>
              <a:t>Do not enroll ASAM level 3.1 providers separately. Formalize the process of 3.1 providers billing for clinical/ therapeutic services through a PT 50 with outpatient counseling codes. Medicaid/BHA would block payment for services above level 1 when individuals are receiving this level of care. BHA would support a daily rate for room and board and any other costs that may not be reimbursed by Medicaid. Providers would be required to allow participants to receive needed counseling services at a provider of their choice. </a:t>
            </a:r>
            <a:endParaRPr lang="en-US" sz="2400" b="1" dirty="0"/>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14</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A78C0212-2007-C548-93E7-951E46B43634}"/>
              </a:ext>
            </a:extLst>
          </p:cNvPr>
          <p:cNvCxnSpPr>
            <a:cxnSpLocks/>
          </p:cNvCxnSpPr>
          <p:nvPr/>
        </p:nvCxnSpPr>
        <p:spPr>
          <a:xfrm>
            <a:off x="9817240" y="1145656"/>
            <a:ext cx="2374760"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152328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Option 2: Current Mechanism</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725140"/>
            <a:ext cx="10647065" cy="5248415"/>
          </a:xfrm>
        </p:spPr>
        <p:txBody>
          <a:bodyPr>
            <a:normAutofit/>
          </a:bodyPr>
          <a:lstStyle/>
          <a:p>
            <a:pPr marL="0" indent="0">
              <a:buNone/>
            </a:pPr>
            <a:r>
              <a:rPr lang="en-US" sz="2400" b="1" dirty="0"/>
              <a:t>Consideration points:</a:t>
            </a:r>
          </a:p>
          <a:p>
            <a:pPr marL="458788" lvl="0" indent="-339725">
              <a:lnSpc>
                <a:spcPct val="100000"/>
              </a:lnSpc>
            </a:pPr>
            <a:r>
              <a:rPr lang="en-US" sz="2400" dirty="0"/>
              <a:t>Participants may receive services from other providers in the community </a:t>
            </a:r>
          </a:p>
          <a:p>
            <a:pPr marL="458788" lvl="0" indent="-339725">
              <a:lnSpc>
                <a:spcPct val="100000"/>
              </a:lnSpc>
            </a:pPr>
            <a:r>
              <a:rPr lang="en-US" sz="2400" dirty="0"/>
              <a:t>Medicaid could reimburse for the clinical services only based on continuing Medical Necessity Criteria (MNC)</a:t>
            </a:r>
          </a:p>
          <a:p>
            <a:pPr marL="458788" lvl="0" indent="-339725">
              <a:lnSpc>
                <a:spcPct val="100000"/>
              </a:lnSpc>
            </a:pPr>
            <a:r>
              <a:rPr lang="en-US" sz="2400" dirty="0"/>
              <a:t>Some services offered under programs is not Medicaid reimbursable and would be state only funded which can create challenges for implementation</a:t>
            </a:r>
          </a:p>
          <a:p>
            <a:pPr marL="458788" lvl="0" indent="-339725">
              <a:lnSpc>
                <a:spcPct val="100000"/>
              </a:lnSpc>
            </a:pPr>
            <a:r>
              <a:rPr lang="en-US" sz="2400" dirty="0"/>
              <a:t>Inconsistent with the reimbursement model for 3.3, 3.5, 3.7, and 3.7 WM and is not following the 1115 Waiver proposal that gave the state authority to implement this level of care to adults</a:t>
            </a: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15</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7" name="Shape 99">
            <a:extLst>
              <a:ext uri="{FF2B5EF4-FFF2-40B4-BE49-F238E27FC236}">
                <a16:creationId xmlns:a16="http://schemas.microsoft.com/office/drawing/2014/main" id="{26FD516A-2E77-0D4A-81B8-D0C6A2BEE4DD}"/>
              </a:ext>
            </a:extLst>
          </p:cNvPr>
          <p:cNvCxnSpPr>
            <a:cxnSpLocks/>
          </p:cNvCxnSpPr>
          <p:nvPr/>
        </p:nvCxnSpPr>
        <p:spPr>
          <a:xfrm>
            <a:off x="9817240" y="1145656"/>
            <a:ext cx="2374760"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4250256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Decision</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725140"/>
            <a:ext cx="10647065" cy="5248415"/>
          </a:xfrm>
        </p:spPr>
        <p:txBody>
          <a:bodyPr>
            <a:normAutofit/>
          </a:bodyPr>
          <a:lstStyle/>
          <a:p>
            <a:pPr marL="0" indent="0">
              <a:lnSpc>
                <a:spcPct val="100000"/>
              </a:lnSpc>
              <a:buNone/>
            </a:pPr>
            <a:r>
              <a:rPr lang="en-US" sz="2400" dirty="0"/>
              <a:t>Enroll ASAM level 3.1 providers as Provide Type 54s. Develop an all-inclusive daily rate for clinical/ therapeutic services associated with ASAM 3.1 level of treatment.</a:t>
            </a:r>
            <a:endParaRPr lang="en-US" sz="2400" b="1" dirty="0"/>
          </a:p>
          <a:p>
            <a:pPr marL="0" indent="0">
              <a:lnSpc>
                <a:spcPct val="100000"/>
              </a:lnSpc>
              <a:buNone/>
            </a:pPr>
            <a:endParaRPr lang="en-US" sz="2400" b="1" dirty="0"/>
          </a:p>
          <a:p>
            <a:pPr marL="0" indent="0">
              <a:lnSpc>
                <a:spcPct val="100000"/>
              </a:lnSpc>
              <a:buNone/>
            </a:pPr>
            <a:r>
              <a:rPr lang="en-US" sz="2400" b="1" dirty="0"/>
              <a:t>Consideration points:</a:t>
            </a:r>
          </a:p>
          <a:p>
            <a:pPr marL="458788" lvl="0" indent="-339725">
              <a:lnSpc>
                <a:spcPct val="100000"/>
              </a:lnSpc>
            </a:pPr>
            <a:r>
              <a:rPr lang="en-US" sz="2400" dirty="0"/>
              <a:t>Consistent with reimbursement model for 3.3, 3.5, 3.7, and 3.7 WM </a:t>
            </a:r>
          </a:p>
          <a:p>
            <a:pPr marL="458788" lvl="0" indent="-339725">
              <a:lnSpc>
                <a:spcPct val="100000"/>
              </a:lnSpc>
            </a:pPr>
            <a:r>
              <a:rPr lang="en-US" sz="2400" dirty="0"/>
              <a:t>Drug testing costs are included in the daily payment and therefore may not be billed separately</a:t>
            </a:r>
          </a:p>
          <a:p>
            <a:pPr marL="458788" lvl="0" indent="-339725">
              <a:lnSpc>
                <a:spcPct val="100000"/>
              </a:lnSpc>
            </a:pPr>
            <a:r>
              <a:rPr lang="en-US" sz="2400" dirty="0"/>
              <a:t>Requires more therapeutic services and staffing than is currently being provided by some providers in this level of care </a:t>
            </a:r>
            <a:endParaRPr lang="en-US" sz="2400" strike="sngStrike" dirty="0"/>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16</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7" name="Shape 99">
            <a:extLst>
              <a:ext uri="{FF2B5EF4-FFF2-40B4-BE49-F238E27FC236}">
                <a16:creationId xmlns:a16="http://schemas.microsoft.com/office/drawing/2014/main" id="{26FD516A-2E77-0D4A-81B8-D0C6A2BEE4DD}"/>
              </a:ext>
            </a:extLst>
          </p:cNvPr>
          <p:cNvCxnSpPr>
            <a:cxnSpLocks/>
          </p:cNvCxnSpPr>
          <p:nvPr/>
        </p:nvCxnSpPr>
        <p:spPr>
          <a:xfrm>
            <a:off x="3778180" y="1145656"/>
            <a:ext cx="8413820"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3037943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Decision: Option 1</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569194"/>
            <a:ext cx="10647065" cy="5248415"/>
          </a:xfrm>
        </p:spPr>
        <p:txBody>
          <a:bodyPr>
            <a:normAutofit/>
          </a:bodyPr>
          <a:lstStyle/>
          <a:p>
            <a:pPr marL="0" indent="0">
              <a:lnSpc>
                <a:spcPct val="100000"/>
              </a:lnSpc>
              <a:buNone/>
            </a:pPr>
            <a:r>
              <a:rPr lang="en-US" sz="2400" dirty="0"/>
              <a:t>Please see handout — highlights include:</a:t>
            </a:r>
          </a:p>
          <a:p>
            <a:pPr marL="519113" indent="-339725">
              <a:lnSpc>
                <a:spcPct val="100000"/>
              </a:lnSpc>
              <a:buAutoNum type="arabicParenR"/>
            </a:pPr>
            <a:r>
              <a:rPr lang="en-US" sz="2400" dirty="0"/>
              <a:t>Level 1 SUD treatment can co-exist with the 3.1 service (i.e. clinical services not included) therapeutic activities that promote and support recovery activities are required for at least five hours a week of programming as determined on the treatment plan performed by a provider of a license type listed under COMAR 10.09.59.</a:t>
            </a:r>
          </a:p>
          <a:p>
            <a:pPr marL="519113" indent="-339725">
              <a:lnSpc>
                <a:spcPct val="100000"/>
              </a:lnSpc>
              <a:buAutoNum type="arabicParenR"/>
            </a:pPr>
            <a:r>
              <a:rPr lang="en-US" sz="2400" dirty="0"/>
              <a:t>Lab testing is included in the bundled rate just as it is for the other levels of care. The rate includes routine testing on site as well as the cost of definitive testing per individual.</a:t>
            </a:r>
          </a:p>
          <a:p>
            <a:pPr marL="519113" indent="-339725">
              <a:lnSpc>
                <a:spcPct val="100000"/>
              </a:lnSpc>
              <a:buAutoNum type="arabicParenR"/>
            </a:pPr>
            <a:r>
              <a:rPr lang="en-US" sz="2400" dirty="0"/>
              <a:t>See handout for staffing requirements.</a:t>
            </a:r>
          </a:p>
          <a:p>
            <a:pPr marL="519113" indent="-339725">
              <a:lnSpc>
                <a:spcPct val="100000"/>
              </a:lnSpc>
              <a:buAutoNum type="arabicParenR"/>
            </a:pPr>
            <a:r>
              <a:rPr lang="en-US" sz="2400" dirty="0"/>
              <a:t>Rate: Daily Medicaid rate $85.00 + state funded room and board rate of $45.84 (specialty populations have enhanced room and board rates).</a:t>
            </a: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17</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7" name="Shape 99">
            <a:extLst>
              <a:ext uri="{FF2B5EF4-FFF2-40B4-BE49-F238E27FC236}">
                <a16:creationId xmlns:a16="http://schemas.microsoft.com/office/drawing/2014/main" id="{26FD516A-2E77-0D4A-81B8-D0C6A2BEE4DD}"/>
              </a:ext>
            </a:extLst>
          </p:cNvPr>
          <p:cNvCxnSpPr>
            <a:cxnSpLocks/>
          </p:cNvCxnSpPr>
          <p:nvPr/>
        </p:nvCxnSpPr>
        <p:spPr>
          <a:xfrm>
            <a:off x="6491235" y="1145656"/>
            <a:ext cx="5700765"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208624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Residential SUD Rates</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609585"/>
            <a:ext cx="10647065" cy="5248415"/>
          </a:xfrm>
        </p:spPr>
        <p:txBody>
          <a:bodyPr>
            <a:normAutofit/>
          </a:bodyPr>
          <a:lstStyle/>
          <a:p>
            <a:pPr marL="0" indent="0">
              <a:buNone/>
            </a:pPr>
            <a:r>
              <a:rPr lang="en-US" sz="2400" dirty="0"/>
              <a:t>Authorization and reimbursement will be performed by the ASO, Beacon Health Options, for clinical services and for room and board:</a:t>
            </a: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18</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7" name="Shape 99">
            <a:extLst>
              <a:ext uri="{FF2B5EF4-FFF2-40B4-BE49-F238E27FC236}">
                <a16:creationId xmlns:a16="http://schemas.microsoft.com/office/drawing/2014/main" id="{26FD516A-2E77-0D4A-81B8-D0C6A2BEE4DD}"/>
              </a:ext>
            </a:extLst>
          </p:cNvPr>
          <p:cNvCxnSpPr>
            <a:cxnSpLocks/>
          </p:cNvCxnSpPr>
          <p:nvPr/>
        </p:nvCxnSpPr>
        <p:spPr>
          <a:xfrm>
            <a:off x="7686989" y="1145656"/>
            <a:ext cx="4505011" cy="0"/>
          </a:xfrm>
          <a:prstGeom prst="straightConnector1">
            <a:avLst/>
          </a:prstGeom>
          <a:noFill/>
          <a:ln w="28575" cap="flat" cmpd="sng">
            <a:solidFill>
              <a:srgbClr val="980000"/>
            </a:solidFill>
            <a:prstDash val="solid"/>
            <a:round/>
            <a:headEnd type="none" w="lg" len="lg"/>
            <a:tailEnd type="none" w="lg" len="lg"/>
          </a:ln>
        </p:spPr>
      </p:cxnSp>
      <p:graphicFrame>
        <p:nvGraphicFramePr>
          <p:cNvPr id="8" name="Table 7">
            <a:extLst>
              <a:ext uri="{FF2B5EF4-FFF2-40B4-BE49-F238E27FC236}">
                <a16:creationId xmlns:a16="http://schemas.microsoft.com/office/drawing/2014/main" id="{DD46A175-1DBE-9042-8C2D-CE54AD6C108E}"/>
              </a:ext>
            </a:extLst>
          </p:cNvPr>
          <p:cNvGraphicFramePr>
            <a:graphicFrameLocks noGrp="1"/>
          </p:cNvGraphicFramePr>
          <p:nvPr>
            <p:extLst>
              <p:ext uri="{D42A27DB-BD31-4B8C-83A1-F6EECF244321}">
                <p14:modId xmlns:p14="http://schemas.microsoft.com/office/powerpoint/2010/main" val="1374108752"/>
              </p:ext>
            </p:extLst>
          </p:nvPr>
        </p:nvGraphicFramePr>
        <p:xfrm>
          <a:off x="884583" y="2562121"/>
          <a:ext cx="10469218" cy="1493520"/>
        </p:xfrm>
        <a:graphic>
          <a:graphicData uri="http://schemas.openxmlformats.org/drawingml/2006/table">
            <a:tbl>
              <a:tblPr firstRow="1" bandRow="1">
                <a:tableStyleId>{00A15C55-8517-42AA-B614-E9B94910E393}</a:tableStyleId>
              </a:tblPr>
              <a:tblGrid>
                <a:gridCol w="2617305">
                  <a:extLst>
                    <a:ext uri="{9D8B030D-6E8A-4147-A177-3AD203B41FA5}">
                      <a16:colId xmlns:a16="http://schemas.microsoft.com/office/drawing/2014/main" val="1227267860"/>
                    </a:ext>
                  </a:extLst>
                </a:gridCol>
                <a:gridCol w="2866574">
                  <a:extLst>
                    <a:ext uri="{9D8B030D-6E8A-4147-A177-3AD203B41FA5}">
                      <a16:colId xmlns:a16="http://schemas.microsoft.com/office/drawing/2014/main" val="71797489"/>
                    </a:ext>
                  </a:extLst>
                </a:gridCol>
                <a:gridCol w="1981875">
                  <a:extLst>
                    <a:ext uri="{9D8B030D-6E8A-4147-A177-3AD203B41FA5}">
                      <a16:colId xmlns:a16="http://schemas.microsoft.com/office/drawing/2014/main" val="4013061226"/>
                    </a:ext>
                  </a:extLst>
                </a:gridCol>
                <a:gridCol w="3003464">
                  <a:extLst>
                    <a:ext uri="{9D8B030D-6E8A-4147-A177-3AD203B41FA5}">
                      <a16:colId xmlns:a16="http://schemas.microsoft.com/office/drawing/2014/main" val="4061723187"/>
                    </a:ext>
                  </a:extLst>
                </a:gridCol>
              </a:tblGrid>
              <a:tr h="545917">
                <a:tc>
                  <a:txBody>
                    <a:bodyPr/>
                    <a:lstStyle/>
                    <a:p>
                      <a:r>
                        <a:rPr lang="en-US" sz="1600" dirty="0">
                          <a:latin typeface="Times New Roman" panose="02020603050405020304" pitchFamily="18" charset="0"/>
                          <a:cs typeface="Times New Roman" panose="02020603050405020304" pitchFamily="18" charset="0"/>
                        </a:rPr>
                        <a:t>ASAM Level of Care</a:t>
                      </a:r>
                    </a:p>
                  </a:txBody>
                  <a:tcPr>
                    <a:solidFill>
                      <a:srgbClr val="EFA72C"/>
                    </a:solidFill>
                  </a:tcPr>
                </a:tc>
                <a:tc>
                  <a:txBody>
                    <a:bodyPr/>
                    <a:lstStyle/>
                    <a:p>
                      <a:r>
                        <a:rPr lang="en-US" sz="1600" dirty="0">
                          <a:latin typeface="Times New Roman" panose="02020603050405020304" pitchFamily="18" charset="0"/>
                          <a:cs typeface="Times New Roman" panose="02020603050405020304" pitchFamily="18" charset="0"/>
                        </a:rPr>
                        <a:t>Clinical Rates Per Diem</a:t>
                      </a:r>
                    </a:p>
                  </a:txBody>
                  <a:tcPr>
                    <a:solidFill>
                      <a:srgbClr val="EFA72C"/>
                    </a:solidFill>
                  </a:tcPr>
                </a:tc>
                <a:tc>
                  <a:txBody>
                    <a:bodyPr/>
                    <a:lstStyle/>
                    <a:p>
                      <a:r>
                        <a:rPr lang="en-US" sz="1600" dirty="0">
                          <a:latin typeface="Times New Roman" panose="02020603050405020304" pitchFamily="18" charset="0"/>
                          <a:cs typeface="Times New Roman" panose="02020603050405020304" pitchFamily="18" charset="0"/>
                        </a:rPr>
                        <a:t>Room and Board</a:t>
                      </a:r>
                    </a:p>
                  </a:txBody>
                  <a:tcPr>
                    <a:solidFill>
                      <a:srgbClr val="EFA72C"/>
                    </a:solidFill>
                  </a:tcPr>
                </a:tc>
                <a:tc>
                  <a:txBody>
                    <a:bodyPr/>
                    <a:lstStyle/>
                    <a:p>
                      <a:r>
                        <a:rPr lang="en-US" sz="1600" dirty="0">
                          <a:latin typeface="Times New Roman" panose="02020603050405020304" pitchFamily="18" charset="0"/>
                          <a:cs typeface="Times New Roman" panose="02020603050405020304" pitchFamily="18" charset="0"/>
                        </a:rPr>
                        <a:t>Total Reimbursement </a:t>
                      </a:r>
                    </a:p>
                    <a:p>
                      <a:r>
                        <a:rPr lang="en-US" sz="1600" dirty="0">
                          <a:latin typeface="Times New Roman" panose="02020603050405020304" pitchFamily="18" charset="0"/>
                          <a:cs typeface="Times New Roman" panose="02020603050405020304" pitchFamily="18" charset="0"/>
                        </a:rPr>
                        <a:t>(Clinical + Room and Board)</a:t>
                      </a:r>
                    </a:p>
                  </a:txBody>
                  <a:tcPr>
                    <a:solidFill>
                      <a:srgbClr val="EFA72C"/>
                    </a:solidFill>
                  </a:tcPr>
                </a:tc>
                <a:extLst>
                  <a:ext uri="{0D108BD9-81ED-4DB2-BD59-A6C34878D82A}">
                    <a16:rowId xmlns:a16="http://schemas.microsoft.com/office/drawing/2014/main" val="3789066177"/>
                  </a:ext>
                </a:extLst>
              </a:tr>
              <a:tr h="289859">
                <a:tc>
                  <a:txBody>
                    <a:bodyPr/>
                    <a:lstStyle/>
                    <a:p>
                      <a:r>
                        <a:rPr lang="en-US" sz="1600" dirty="0">
                          <a:latin typeface="Times New Roman" panose="02020603050405020304" pitchFamily="18" charset="0"/>
                          <a:cs typeface="Times New Roman" panose="02020603050405020304" pitchFamily="18" charset="0"/>
                        </a:rPr>
                        <a:t>Level 3.1</a:t>
                      </a:r>
                    </a:p>
                  </a:txBody>
                  <a:tcPr/>
                </a:tc>
                <a:tc>
                  <a:txBody>
                    <a:bodyPr/>
                    <a:lstStyle/>
                    <a:p>
                      <a:r>
                        <a:rPr lang="en-US" sz="1600" dirty="0">
                          <a:latin typeface="Times New Roman" panose="02020603050405020304" pitchFamily="18" charset="0"/>
                          <a:cs typeface="Times New Roman" panose="02020603050405020304" pitchFamily="18" charset="0"/>
                        </a:rPr>
                        <a:t>$ 85.00</a:t>
                      </a:r>
                    </a:p>
                  </a:txBody>
                  <a:tcPr/>
                </a:tc>
                <a:tc>
                  <a:txBody>
                    <a:bodyPr/>
                    <a:lstStyle/>
                    <a:p>
                      <a:r>
                        <a:rPr lang="en-US" sz="1600" dirty="0">
                          <a:latin typeface="Times New Roman" panose="02020603050405020304" pitchFamily="18" charset="0"/>
                          <a:cs typeface="Times New Roman" panose="02020603050405020304" pitchFamily="18" charset="0"/>
                        </a:rPr>
                        <a:t>$45.84</a:t>
                      </a:r>
                    </a:p>
                  </a:txBody>
                  <a:tcPr/>
                </a:tc>
                <a:tc>
                  <a:txBody>
                    <a:bodyPr/>
                    <a:lstStyle/>
                    <a:p>
                      <a:r>
                        <a:rPr lang="en-US" sz="1600" dirty="0">
                          <a:latin typeface="Times New Roman" panose="02020603050405020304" pitchFamily="18" charset="0"/>
                          <a:cs typeface="Times New Roman" panose="02020603050405020304" pitchFamily="18" charset="0"/>
                        </a:rPr>
                        <a:t>$ 130.84</a:t>
                      </a:r>
                    </a:p>
                  </a:txBody>
                  <a:tcPr/>
                </a:tc>
                <a:extLst>
                  <a:ext uri="{0D108BD9-81ED-4DB2-BD59-A6C34878D82A}">
                    <a16:rowId xmlns:a16="http://schemas.microsoft.com/office/drawing/2014/main" val="2523290118"/>
                  </a:ext>
                </a:extLst>
              </a:tr>
              <a:tr h="492761">
                <a:tc>
                  <a:txBody>
                    <a:bodyPr/>
                    <a:lstStyle/>
                    <a:p>
                      <a:r>
                        <a:rPr lang="en-US" sz="1600" dirty="0">
                          <a:latin typeface="Times New Roman" panose="02020603050405020304" pitchFamily="18" charset="0"/>
                          <a:cs typeface="Times New Roman" panose="02020603050405020304" pitchFamily="18" charset="0"/>
                        </a:rPr>
                        <a:t>Level</a:t>
                      </a:r>
                      <a:r>
                        <a:rPr lang="en-US" sz="1600" baseline="0" dirty="0">
                          <a:latin typeface="Times New Roman" panose="02020603050405020304" pitchFamily="18" charset="0"/>
                          <a:cs typeface="Times New Roman" panose="02020603050405020304" pitchFamily="18" charset="0"/>
                        </a:rPr>
                        <a:t> 3.1 </a:t>
                      </a:r>
                    </a:p>
                    <a:p>
                      <a:r>
                        <a:rPr lang="en-US" sz="1600" baseline="0" dirty="0">
                          <a:latin typeface="Times New Roman" panose="02020603050405020304" pitchFamily="18" charset="0"/>
                          <a:cs typeface="Times New Roman" panose="02020603050405020304" pitchFamily="18" charset="0"/>
                        </a:rPr>
                        <a:t>(court ordered)</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1600" dirty="0">
                          <a:latin typeface="Times New Roman" panose="02020603050405020304" pitchFamily="18" charset="0"/>
                          <a:cs typeface="Times New Roman" panose="02020603050405020304" pitchFamily="18" charset="0"/>
                        </a:rPr>
                        <a:t>$ 85.00</a:t>
                      </a:r>
                    </a:p>
                  </a:txBody>
                  <a:tcPr/>
                </a:tc>
                <a:tc>
                  <a:txBody>
                    <a:bodyPr/>
                    <a:lstStyle/>
                    <a:p>
                      <a:r>
                        <a:rPr lang="en-US" sz="1600" dirty="0">
                          <a:latin typeface="Times New Roman" panose="02020603050405020304" pitchFamily="18" charset="0"/>
                          <a:cs typeface="Times New Roman" panose="02020603050405020304" pitchFamily="18" charset="0"/>
                        </a:rPr>
                        <a:t>$60.01</a:t>
                      </a:r>
                    </a:p>
                  </a:txBody>
                  <a:tcPr/>
                </a:tc>
                <a:tc>
                  <a:txBody>
                    <a:bodyPr/>
                    <a:lstStyle/>
                    <a:p>
                      <a:r>
                        <a:rPr lang="en-US" sz="1600" dirty="0">
                          <a:latin typeface="Times New Roman" panose="02020603050405020304" pitchFamily="18" charset="0"/>
                          <a:cs typeface="Times New Roman" panose="02020603050405020304" pitchFamily="18" charset="0"/>
                        </a:rPr>
                        <a:t>$ 145.01</a:t>
                      </a:r>
                    </a:p>
                  </a:txBody>
                  <a:tcPr/>
                </a:tc>
                <a:extLst>
                  <a:ext uri="{0D108BD9-81ED-4DB2-BD59-A6C34878D82A}">
                    <a16:rowId xmlns:a16="http://schemas.microsoft.com/office/drawing/2014/main" val="4141527770"/>
                  </a:ext>
                </a:extLst>
              </a:tr>
            </a:tbl>
          </a:graphicData>
        </a:graphic>
      </p:graphicFrame>
      <p:sp>
        <p:nvSpPr>
          <p:cNvPr id="9" name="Rectangle 8">
            <a:extLst>
              <a:ext uri="{FF2B5EF4-FFF2-40B4-BE49-F238E27FC236}">
                <a16:creationId xmlns:a16="http://schemas.microsoft.com/office/drawing/2014/main" id="{020F8938-4921-ED49-94CD-93C4708D4D50}"/>
              </a:ext>
            </a:extLst>
          </p:cNvPr>
          <p:cNvSpPr/>
          <p:nvPr/>
        </p:nvSpPr>
        <p:spPr>
          <a:xfrm>
            <a:off x="884583" y="4288985"/>
            <a:ext cx="10469217" cy="1592744"/>
          </a:xfrm>
          <a:prstGeom prst="rect">
            <a:avLst/>
          </a:prstGeom>
        </p:spPr>
        <p:txBody>
          <a:bodyPr wrap="square">
            <a:spAutoFit/>
          </a:bodyPr>
          <a:lstStyle/>
          <a:p>
            <a:pPr marL="285750" indent="-285750">
              <a:spcBef>
                <a:spcPts val="900"/>
              </a:spcBef>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Room and board rates for 8-507/court involved includes transportation, monthly progress report, court attendance, submittal of off ground privileges form, and other state requirements. Clinical rate includes laboratory costs</a:t>
            </a:r>
          </a:p>
          <a:p>
            <a:pPr marL="285750" indent="-285750">
              <a:spcBef>
                <a:spcPts val="900"/>
              </a:spcBef>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Providers are not permitted to balance bill either Medicaid or uninsured individuals for services covered by Medicaid or the state </a:t>
            </a:r>
          </a:p>
        </p:txBody>
      </p:sp>
    </p:spTree>
    <p:extLst>
      <p:ext uri="{BB962C8B-B14F-4D97-AF65-F5344CB8AC3E}">
        <p14:creationId xmlns:p14="http://schemas.microsoft.com/office/powerpoint/2010/main" val="263677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Regulations: Next Steps</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694964"/>
            <a:ext cx="10275277" cy="5122645"/>
          </a:xfrm>
        </p:spPr>
        <p:txBody>
          <a:bodyPr>
            <a:normAutofit/>
          </a:bodyPr>
          <a:lstStyle/>
          <a:p>
            <a:pPr marL="285750" indent="-285750">
              <a:lnSpc>
                <a:spcPct val="100000"/>
              </a:lnSpc>
            </a:pPr>
            <a:r>
              <a:rPr lang="en-US" sz="2400" dirty="0"/>
              <a:t>Proposed regulations will post in the Maryland Register within the next couple of weeks</a:t>
            </a:r>
          </a:p>
          <a:p>
            <a:pPr marL="285750" indent="-285750">
              <a:lnSpc>
                <a:spcPct val="100000"/>
              </a:lnSpc>
            </a:pPr>
            <a:r>
              <a:rPr lang="en-US" sz="2400" dirty="0"/>
              <a:t>30 day comment period on proposed regulations</a:t>
            </a:r>
          </a:p>
          <a:p>
            <a:pPr marL="285750" indent="-285750">
              <a:lnSpc>
                <a:spcPct val="100000"/>
              </a:lnSpc>
            </a:pPr>
            <a:r>
              <a:rPr lang="en-US" sz="2400" dirty="0"/>
              <a:t>Notice of final regulations will post in the Maryland Register </a:t>
            </a:r>
          </a:p>
          <a:p>
            <a:pPr marL="285750" indent="-285750">
              <a:lnSpc>
                <a:spcPct val="100000"/>
              </a:lnSpc>
            </a:pPr>
            <a:r>
              <a:rPr lang="en-US" sz="2400" dirty="0"/>
              <a:t>Regulations will be effective Jan. 1, 2019</a:t>
            </a: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19</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7" name="Shape 99">
            <a:extLst>
              <a:ext uri="{FF2B5EF4-FFF2-40B4-BE49-F238E27FC236}">
                <a16:creationId xmlns:a16="http://schemas.microsoft.com/office/drawing/2014/main" id="{26FD516A-2E77-0D4A-81B8-D0C6A2BEE4DD}"/>
              </a:ext>
            </a:extLst>
          </p:cNvPr>
          <p:cNvCxnSpPr>
            <a:cxnSpLocks/>
          </p:cNvCxnSpPr>
          <p:nvPr/>
        </p:nvCxnSpPr>
        <p:spPr>
          <a:xfrm>
            <a:off x="8058778" y="1145656"/>
            <a:ext cx="4133222"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1627357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a:extLst>
              <a:ext uri="{FF2B5EF4-FFF2-40B4-BE49-F238E27FC236}">
                <a16:creationId xmlns:a16="http://schemas.microsoft.com/office/drawing/2014/main" id="{95068D90-2223-554F-83EB-3DA22DCE44E1}"/>
              </a:ext>
            </a:extLst>
          </p:cNvPr>
          <p:cNvSpPr>
            <a:spLocks noGrp="1"/>
          </p:cNvSpPr>
          <p:nvPr>
            <p:ph type="title"/>
          </p:nvPr>
        </p:nvSpPr>
        <p:spPr/>
        <p:txBody>
          <a:bodyPr/>
          <a:lstStyle/>
          <a:p>
            <a:r>
              <a:rPr lang="en-US" dirty="0"/>
              <a:t>Meeting Purpose</a:t>
            </a:r>
          </a:p>
        </p:txBody>
      </p:sp>
      <p:sp>
        <p:nvSpPr>
          <p:cNvPr id="35" name="Content Placeholder 34">
            <a:extLst>
              <a:ext uri="{FF2B5EF4-FFF2-40B4-BE49-F238E27FC236}">
                <a16:creationId xmlns:a16="http://schemas.microsoft.com/office/drawing/2014/main" id="{423F0F17-B5DA-004F-8EFE-172BCD600A28}"/>
              </a:ext>
            </a:extLst>
          </p:cNvPr>
          <p:cNvSpPr>
            <a:spLocks noGrp="1"/>
          </p:cNvSpPr>
          <p:nvPr>
            <p:ph idx="1"/>
          </p:nvPr>
        </p:nvSpPr>
        <p:spPr>
          <a:xfrm>
            <a:off x="884583" y="1825625"/>
            <a:ext cx="10469217" cy="4351338"/>
          </a:xfrm>
        </p:spPr>
        <p:txBody>
          <a:bodyPr/>
          <a:lstStyle/>
          <a:p>
            <a:pPr marL="285750" indent="-285750">
              <a:lnSpc>
                <a:spcPct val="150000"/>
              </a:lnSpc>
            </a:pPr>
            <a:r>
              <a:rPr lang="en-US" sz="2400" dirty="0"/>
              <a:t>To discuss the proposed regulations and rates for American Society of Addiction Medicine (ASAM)</a:t>
            </a:r>
            <a:r>
              <a:rPr lang="en-US" sz="2400" dirty="0">
                <a:highlight>
                  <a:srgbClr val="FFFF00"/>
                </a:highlight>
              </a:rPr>
              <a:t> </a:t>
            </a:r>
            <a:r>
              <a:rPr lang="en-US" sz="2400" dirty="0"/>
              <a:t>3.1 Residential Substance Use Disorder (SUD) services</a:t>
            </a:r>
          </a:p>
          <a:p>
            <a:pPr marL="285750" indent="-285750">
              <a:lnSpc>
                <a:spcPct val="150000"/>
              </a:lnSpc>
            </a:pPr>
            <a:r>
              <a:rPr lang="en-US" sz="2400" dirty="0"/>
              <a:t>To continue stakeholder discussions about transition from grants to fee-for-service on Jan. 1, 2019</a:t>
            </a:r>
          </a:p>
          <a:p>
            <a:pPr marL="0" indent="0">
              <a:buNone/>
            </a:pPr>
            <a:endParaRPr lang="en-US" dirty="0"/>
          </a:p>
        </p:txBody>
      </p:sp>
      <p:sp>
        <p:nvSpPr>
          <p:cNvPr id="4" name="Slide Number Placeholder 3">
            <a:extLst>
              <a:ext uri="{FF2B5EF4-FFF2-40B4-BE49-F238E27FC236}">
                <a16:creationId xmlns:a16="http://schemas.microsoft.com/office/drawing/2014/main" id="{E804A58E-229C-204C-8FFC-82A24FCFF2B6}"/>
              </a:ext>
            </a:extLst>
          </p:cNvPr>
          <p:cNvSpPr>
            <a:spLocks noGrp="1"/>
          </p:cNvSpPr>
          <p:nvPr>
            <p:ph type="sldNum" sz="quarter" idx="12"/>
          </p:nvPr>
        </p:nvSpPr>
        <p:spPr/>
        <p:txBody>
          <a:bodyPr/>
          <a:lstStyle/>
          <a:p>
            <a:fld id="{D275CE6D-5C38-C543-B8AD-F8110668FDF9}" type="slidenum">
              <a:rPr lang="en-US" smtClean="0"/>
              <a:pPr/>
              <a:t>2</a:t>
            </a:fld>
            <a:endParaRPr lang="en-US"/>
          </a:p>
        </p:txBody>
      </p:sp>
      <p:sp>
        <p:nvSpPr>
          <p:cNvPr id="36" name="Text Placeholder 35">
            <a:extLst>
              <a:ext uri="{FF2B5EF4-FFF2-40B4-BE49-F238E27FC236}">
                <a16:creationId xmlns:a16="http://schemas.microsoft.com/office/drawing/2014/main" id="{ED3983C3-6414-1840-A8C2-89FABB802BBD}"/>
              </a:ext>
            </a:extLst>
          </p:cNvPr>
          <p:cNvSpPr>
            <a:spLocks noGrp="1"/>
          </p:cNvSpPr>
          <p:nvPr>
            <p:ph type="body" sz="quarter" idx="13"/>
          </p:nvPr>
        </p:nvSpPr>
        <p:spPr/>
        <p:txBody>
          <a:bodyPr/>
          <a:lstStyle/>
          <a:p>
            <a:r>
              <a:rPr lang="en-US" dirty="0"/>
              <a:t>ASAM 3.1 Residential Substance Use Treatment Stakeholders Meeting	</a:t>
            </a:r>
          </a:p>
        </p:txBody>
      </p:sp>
      <p:cxnSp>
        <p:nvCxnSpPr>
          <p:cNvPr id="6" name="Shape 99">
            <a:extLst>
              <a:ext uri="{FF2B5EF4-FFF2-40B4-BE49-F238E27FC236}">
                <a16:creationId xmlns:a16="http://schemas.microsoft.com/office/drawing/2014/main" id="{EB6E179E-4029-B446-9EDF-1D637F13D01B}"/>
              </a:ext>
            </a:extLst>
          </p:cNvPr>
          <p:cNvCxnSpPr>
            <a:cxnSpLocks/>
          </p:cNvCxnSpPr>
          <p:nvPr/>
        </p:nvCxnSpPr>
        <p:spPr>
          <a:xfrm>
            <a:off x="6139543" y="1145656"/>
            <a:ext cx="6052457"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3551895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Authorization Process</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694964"/>
            <a:ext cx="10275277" cy="5122645"/>
          </a:xfrm>
        </p:spPr>
        <p:txBody>
          <a:bodyPr>
            <a:normAutofit/>
          </a:bodyPr>
          <a:lstStyle/>
          <a:p>
            <a:pPr marL="285750" indent="-285750">
              <a:lnSpc>
                <a:spcPct val="100000"/>
              </a:lnSpc>
            </a:pPr>
            <a:r>
              <a:rPr lang="en-US" sz="2400" dirty="0">
                <a:solidFill>
                  <a:schemeClr val="tx1"/>
                </a:solidFill>
              </a:rPr>
              <a:t>The clinical information that is reported by the provider must meet ASAM criteria for the level of care that is being requested</a:t>
            </a:r>
          </a:p>
          <a:p>
            <a:pPr marL="285750" indent="-285750">
              <a:lnSpc>
                <a:spcPct val="100000"/>
              </a:lnSpc>
            </a:pPr>
            <a:r>
              <a:rPr lang="en-US" sz="2400" dirty="0">
                <a:solidFill>
                  <a:schemeClr val="tx1"/>
                </a:solidFill>
              </a:rPr>
              <a:t>Provide information that is clinically comprehensive, </a:t>
            </a:r>
            <a:r>
              <a:rPr lang="en-US" sz="2400" b="1" dirty="0">
                <a:solidFill>
                  <a:schemeClr val="tx1"/>
                </a:solidFill>
              </a:rPr>
              <a:t>including narrative on the six ASAM dimensions to support the request</a:t>
            </a:r>
            <a:r>
              <a:rPr lang="en-US" sz="2400" dirty="0">
                <a:solidFill>
                  <a:schemeClr val="tx1"/>
                </a:solidFill>
              </a:rPr>
              <a:t>, so that a medical necessity determination can be made</a:t>
            </a:r>
          </a:p>
          <a:p>
            <a:pPr marL="285750" indent="-285750">
              <a:lnSpc>
                <a:spcPct val="100000"/>
              </a:lnSpc>
              <a:spcBef>
                <a:spcPts val="900"/>
              </a:spcBef>
            </a:pPr>
            <a:r>
              <a:rPr lang="en-US" sz="2400" dirty="0">
                <a:solidFill>
                  <a:schemeClr val="tx1"/>
                </a:solidFill>
              </a:rPr>
              <a:t>Authorizations should be submitted electronically through </a:t>
            </a:r>
            <a:r>
              <a:rPr lang="en-US" sz="2400" dirty="0" err="1">
                <a:solidFill>
                  <a:schemeClr val="tx1"/>
                </a:solidFill>
              </a:rPr>
              <a:t>ProviderConnect</a:t>
            </a:r>
            <a:r>
              <a:rPr lang="en-US" sz="2400" dirty="0">
                <a:solidFill>
                  <a:schemeClr val="tx1"/>
                </a:solidFill>
              </a:rPr>
              <a:t> for routine requests   </a:t>
            </a:r>
          </a:p>
          <a:p>
            <a:pPr marL="285750" indent="-285750">
              <a:lnSpc>
                <a:spcPct val="100000"/>
              </a:lnSpc>
              <a:spcBef>
                <a:spcPts val="900"/>
              </a:spcBef>
            </a:pPr>
            <a:r>
              <a:rPr lang="en-US" sz="2400" dirty="0">
                <a:solidFill>
                  <a:schemeClr val="tx1"/>
                </a:solidFill>
              </a:rPr>
              <a:t>Urgent determinations and authorizations may be requested by calling Beacon’s Customer Service line: 800-888-1965</a:t>
            </a:r>
            <a:endParaRPr lang="en-US" sz="2000" dirty="0">
              <a:solidFill>
                <a:schemeClr val="tx1"/>
              </a:solidFill>
            </a:endParaRP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20</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7" name="Shape 99">
            <a:extLst>
              <a:ext uri="{FF2B5EF4-FFF2-40B4-BE49-F238E27FC236}">
                <a16:creationId xmlns:a16="http://schemas.microsoft.com/office/drawing/2014/main" id="{26FD516A-2E77-0D4A-81B8-D0C6A2BEE4DD}"/>
              </a:ext>
            </a:extLst>
          </p:cNvPr>
          <p:cNvCxnSpPr>
            <a:cxnSpLocks/>
          </p:cNvCxnSpPr>
          <p:nvPr/>
        </p:nvCxnSpPr>
        <p:spPr>
          <a:xfrm>
            <a:off x="7656844" y="1145656"/>
            <a:ext cx="4535156"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402080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Training</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694964"/>
            <a:ext cx="10275277" cy="5122645"/>
          </a:xfrm>
        </p:spPr>
        <p:txBody>
          <a:bodyPr>
            <a:normAutofit/>
          </a:bodyPr>
          <a:lstStyle/>
          <a:p>
            <a:pPr marL="285750" indent="-285750">
              <a:lnSpc>
                <a:spcPct val="100000"/>
              </a:lnSpc>
              <a:spcBef>
                <a:spcPts val="900"/>
              </a:spcBef>
            </a:pPr>
            <a:r>
              <a:rPr lang="en-US" sz="2400" dirty="0">
                <a:solidFill>
                  <a:schemeClr val="tx1"/>
                </a:solidFill>
              </a:rPr>
              <a:t>Beacon Health Options will provide training to providers on billing the Public Behavioral Health Systems (PBHS).</a:t>
            </a:r>
            <a:r>
              <a:rPr lang="en-US" sz="2400" dirty="0">
                <a:solidFill>
                  <a:schemeClr val="tx1"/>
                </a:solidFill>
                <a:highlight>
                  <a:srgbClr val="FFFF00"/>
                </a:highlight>
              </a:rPr>
              <a:t>  </a:t>
            </a:r>
            <a:r>
              <a:rPr lang="en-US" sz="2400" dirty="0">
                <a:solidFill>
                  <a:schemeClr val="tx1"/>
                </a:solidFill>
              </a:rPr>
              <a:t>At minimum, a computer and internet with capacity to upload files is needed.  Providers do not need sophisticated billing systems, but will need to get familiar with billing for services rendered  </a:t>
            </a:r>
          </a:p>
          <a:p>
            <a:pPr marL="285750" indent="-285750">
              <a:lnSpc>
                <a:spcPct val="100000"/>
              </a:lnSpc>
              <a:spcBef>
                <a:spcPts val="900"/>
              </a:spcBef>
            </a:pPr>
            <a:r>
              <a:rPr lang="en-US" sz="2400" dirty="0">
                <a:solidFill>
                  <a:schemeClr val="tx1"/>
                </a:solidFill>
              </a:rPr>
              <a:t>Beacon will issue “Provider Alerts” with training dates beginning in the fall and continuing through Go-Live</a:t>
            </a: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21</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7" name="Shape 99">
            <a:extLst>
              <a:ext uri="{FF2B5EF4-FFF2-40B4-BE49-F238E27FC236}">
                <a16:creationId xmlns:a16="http://schemas.microsoft.com/office/drawing/2014/main" id="{26FD516A-2E77-0D4A-81B8-D0C6A2BEE4DD}"/>
              </a:ext>
            </a:extLst>
          </p:cNvPr>
          <p:cNvCxnSpPr>
            <a:cxnSpLocks/>
          </p:cNvCxnSpPr>
          <p:nvPr/>
        </p:nvCxnSpPr>
        <p:spPr>
          <a:xfrm>
            <a:off x="3717890" y="1145656"/>
            <a:ext cx="8474110"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4053525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585632"/>
            <a:ext cx="10275277" cy="5122645"/>
          </a:xfrm>
        </p:spPr>
        <p:txBody>
          <a:bodyPr>
            <a:normAutofit lnSpcReduction="10000"/>
          </a:bodyPr>
          <a:lstStyle/>
          <a:p>
            <a:pPr marL="285750" indent="-285750">
              <a:lnSpc>
                <a:spcPct val="100000"/>
              </a:lnSpc>
              <a:spcAft>
                <a:spcPts val="1200"/>
              </a:spcAft>
            </a:pPr>
            <a:r>
              <a:rPr lang="en-US" sz="2400" dirty="0">
                <a:solidFill>
                  <a:schemeClr val="tx1"/>
                </a:solidFill>
              </a:rPr>
              <a:t>Providers can register for Beacon Health Options, “Provider Alerts” at:</a:t>
            </a:r>
            <a:br>
              <a:rPr lang="en-US" sz="2400" dirty="0">
                <a:solidFill>
                  <a:schemeClr val="tx1"/>
                </a:solidFill>
              </a:rPr>
            </a:br>
            <a:r>
              <a:rPr lang="en-US" sz="2400" dirty="0">
                <a:solidFill>
                  <a:schemeClr val="tx1"/>
                </a:solidFill>
              </a:rPr>
              <a:t> </a:t>
            </a:r>
            <a:r>
              <a:rPr lang="en-US" sz="2400" dirty="0">
                <a:solidFill>
                  <a:schemeClr val="tx1"/>
                </a:solidFill>
                <a:hlinkClick r:id="rId3">
                  <a:extLst>
                    <a:ext uri="{A12FA001-AC4F-418D-AE19-62706E023703}">
                      <ahyp:hlinkClr xmlns:ahyp="http://schemas.microsoft.com/office/drawing/2018/hyperlinkcolor" val="tx"/>
                    </a:ext>
                  </a:extLst>
                </a:hlinkClick>
              </a:rPr>
              <a:t>http://maryland.beaconhealthoptions.com/provider/prv_alerts.html</a:t>
            </a:r>
            <a:endParaRPr lang="en-US" sz="2400" dirty="0">
              <a:solidFill>
                <a:schemeClr val="tx1"/>
              </a:solidFill>
            </a:endParaRPr>
          </a:p>
          <a:p>
            <a:pPr marL="285750" indent="-285750">
              <a:lnSpc>
                <a:spcPct val="100000"/>
              </a:lnSpc>
              <a:spcAft>
                <a:spcPts val="1200"/>
              </a:spcAft>
            </a:pPr>
            <a:r>
              <a:rPr lang="en-US" sz="2400" dirty="0">
                <a:solidFill>
                  <a:schemeClr val="tx1"/>
                </a:solidFill>
              </a:rPr>
              <a:t>Other questions should be sent to Provider Relations:</a:t>
            </a:r>
            <a:br>
              <a:rPr lang="en-US" sz="2400" dirty="0">
                <a:solidFill>
                  <a:schemeClr val="tx1"/>
                </a:solidFill>
              </a:rPr>
            </a:br>
            <a:r>
              <a:rPr lang="en-US" sz="2400" dirty="0">
                <a:solidFill>
                  <a:schemeClr val="tx1"/>
                </a:solidFill>
              </a:rPr>
              <a:t> </a:t>
            </a:r>
            <a:r>
              <a:rPr lang="en-US" sz="2400" dirty="0">
                <a:solidFill>
                  <a:schemeClr val="tx1"/>
                </a:solidFill>
                <a:hlinkClick r:id="rId4">
                  <a:extLst>
                    <a:ext uri="{A12FA001-AC4F-418D-AE19-62706E023703}">
                      <ahyp:hlinkClr xmlns:ahyp="http://schemas.microsoft.com/office/drawing/2018/hyperlinkcolor" val="tx"/>
                    </a:ext>
                  </a:extLst>
                </a:hlinkClick>
              </a:rPr>
              <a:t>marylandproviderrelations@beaconhealthoptions.com</a:t>
            </a:r>
            <a:r>
              <a:rPr lang="en-US" sz="2400" dirty="0">
                <a:solidFill>
                  <a:schemeClr val="tx1"/>
                </a:solidFill>
              </a:rPr>
              <a:t> </a:t>
            </a:r>
          </a:p>
          <a:p>
            <a:pPr marL="285750" indent="-285750">
              <a:lnSpc>
                <a:spcPct val="100000"/>
              </a:lnSpc>
              <a:spcAft>
                <a:spcPts val="1200"/>
              </a:spcAft>
            </a:pPr>
            <a:r>
              <a:rPr lang="en-US" sz="2400" dirty="0">
                <a:solidFill>
                  <a:schemeClr val="tx1"/>
                </a:solidFill>
              </a:rPr>
              <a:t>Behavioral Health Unit Provider Enrollment:</a:t>
            </a:r>
            <a:br>
              <a:rPr lang="en-US" sz="2400" dirty="0">
                <a:solidFill>
                  <a:schemeClr val="tx1"/>
                </a:solidFill>
              </a:rPr>
            </a:br>
            <a:r>
              <a:rPr lang="en-US" sz="2400" dirty="0">
                <a:solidFill>
                  <a:schemeClr val="tx1"/>
                </a:solidFill>
              </a:rPr>
              <a:t> </a:t>
            </a:r>
            <a:r>
              <a:rPr lang="en-US" sz="2400" dirty="0">
                <a:solidFill>
                  <a:schemeClr val="tx1"/>
                </a:solidFill>
                <a:hlinkClick r:id="rId5">
                  <a:extLst>
                    <a:ext uri="{A12FA001-AC4F-418D-AE19-62706E023703}">
                      <ahyp:hlinkClr xmlns:ahyp="http://schemas.microsoft.com/office/drawing/2018/hyperlinkcolor" val="tx"/>
                    </a:ext>
                  </a:extLst>
                </a:hlinkClick>
              </a:rPr>
              <a:t>mdh.bhenrollment@maryland.gov</a:t>
            </a:r>
            <a:r>
              <a:rPr lang="en-US" sz="2400" dirty="0">
                <a:solidFill>
                  <a:schemeClr val="tx1"/>
                </a:solidFill>
              </a:rPr>
              <a:t> </a:t>
            </a:r>
          </a:p>
          <a:p>
            <a:pPr marL="285750" indent="-285750">
              <a:lnSpc>
                <a:spcPct val="100000"/>
              </a:lnSpc>
              <a:spcAft>
                <a:spcPts val="1200"/>
              </a:spcAft>
            </a:pPr>
            <a:r>
              <a:rPr lang="en-US" sz="2400" dirty="0">
                <a:solidFill>
                  <a:schemeClr val="tx1"/>
                </a:solidFill>
              </a:rPr>
              <a:t>Behavioral Health Unit Policy and Programs: </a:t>
            </a:r>
            <a:br>
              <a:rPr lang="en-US" sz="2400" dirty="0">
                <a:solidFill>
                  <a:schemeClr val="tx1"/>
                </a:solidFill>
              </a:rPr>
            </a:br>
            <a:r>
              <a:rPr lang="en-US" sz="2400" dirty="0">
                <a:solidFill>
                  <a:schemeClr val="tx1"/>
                </a:solidFill>
              </a:rPr>
              <a:t> </a:t>
            </a:r>
            <a:r>
              <a:rPr lang="en-US" sz="2400" dirty="0">
                <a:solidFill>
                  <a:schemeClr val="tx1"/>
                </a:solidFill>
                <a:hlinkClick r:id="rId6">
                  <a:extLst>
                    <a:ext uri="{A12FA001-AC4F-418D-AE19-62706E023703}">
                      <ahyp:hlinkClr xmlns:ahyp="http://schemas.microsoft.com/office/drawing/2018/hyperlinkcolor" val="tx"/>
                    </a:ext>
                  </a:extLst>
                </a:hlinkClick>
              </a:rPr>
              <a:t>mdh.mabehavioralhealth@maryland.gov</a:t>
            </a:r>
            <a:r>
              <a:rPr lang="en-US" sz="2400" dirty="0">
                <a:solidFill>
                  <a:schemeClr val="tx1"/>
                </a:solidFill>
              </a:rPr>
              <a:t> </a:t>
            </a:r>
          </a:p>
          <a:p>
            <a:r>
              <a:rPr lang="en-US" sz="2400" dirty="0"/>
              <a:t>More ASAM information:</a:t>
            </a:r>
          </a:p>
          <a:p>
            <a:pPr marL="288925" indent="0">
              <a:buNone/>
            </a:pPr>
            <a:r>
              <a:rPr lang="en-US" sz="2400" dirty="0">
                <a:hlinkClick r:id="rId7"/>
              </a:rPr>
              <a:t>https://www.asam.org/quality-practice/guidelines-and-consensus-documents/the-asam-criteria</a:t>
            </a:r>
            <a:r>
              <a:rPr lang="en-US" sz="2400" dirty="0"/>
              <a:t>.</a:t>
            </a:r>
          </a:p>
          <a:p>
            <a:pPr marL="285750" indent="-285750">
              <a:lnSpc>
                <a:spcPct val="100000"/>
              </a:lnSpc>
              <a:spcAft>
                <a:spcPts val="1200"/>
              </a:spcAft>
            </a:pPr>
            <a:endParaRPr lang="en-US" sz="2400" dirty="0">
              <a:solidFill>
                <a:schemeClr val="tx1"/>
              </a:solidFill>
            </a:endParaRP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22</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7" name="Shape 99">
            <a:extLst>
              <a:ext uri="{FF2B5EF4-FFF2-40B4-BE49-F238E27FC236}">
                <a16:creationId xmlns:a16="http://schemas.microsoft.com/office/drawing/2014/main" id="{26FD516A-2E77-0D4A-81B8-D0C6A2BEE4DD}"/>
              </a:ext>
            </a:extLst>
          </p:cNvPr>
          <p:cNvCxnSpPr>
            <a:cxnSpLocks/>
          </p:cNvCxnSpPr>
          <p:nvPr/>
        </p:nvCxnSpPr>
        <p:spPr>
          <a:xfrm>
            <a:off x="4230356" y="1145656"/>
            <a:ext cx="7961644"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3543810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A07762E-6853-6448-900A-068377C34EF1}"/>
              </a:ext>
            </a:extLst>
          </p:cNvPr>
          <p:cNvSpPr>
            <a:spLocks noGrp="1"/>
          </p:cNvSpPr>
          <p:nvPr>
            <p:ph type="body" sz="quarter" idx="13"/>
          </p:nvPr>
        </p:nvSpPr>
        <p:spPr/>
        <p:txBody>
          <a:bodyPr/>
          <a:lstStyle/>
          <a:p>
            <a:r>
              <a:rPr lang="en-US" dirty="0"/>
              <a:t>Thanks for your participation</a:t>
            </a:r>
          </a:p>
        </p:txBody>
      </p:sp>
      <p:sp>
        <p:nvSpPr>
          <p:cNvPr id="3" name="Text Placeholder 2">
            <a:extLst>
              <a:ext uri="{FF2B5EF4-FFF2-40B4-BE49-F238E27FC236}">
                <a16:creationId xmlns:a16="http://schemas.microsoft.com/office/drawing/2014/main" id="{71D75E7B-B08A-BC48-9A69-5A400694FC0C}"/>
              </a:ext>
            </a:extLst>
          </p:cNvPr>
          <p:cNvSpPr>
            <a:spLocks noGrp="1"/>
          </p:cNvSpPr>
          <p:nvPr>
            <p:ph type="body" sz="quarter" idx="14"/>
          </p:nvPr>
        </p:nvSpPr>
        <p:spPr/>
        <p:txBody>
          <a:bodyPr/>
          <a:lstStyle/>
          <a:p>
            <a:r>
              <a:rPr lang="en-US" sz="5500" dirty="0"/>
              <a:t>Questions?</a:t>
            </a:r>
          </a:p>
        </p:txBody>
      </p:sp>
    </p:spTree>
    <p:extLst>
      <p:ext uri="{BB962C8B-B14F-4D97-AF65-F5344CB8AC3E}">
        <p14:creationId xmlns:p14="http://schemas.microsoft.com/office/powerpoint/2010/main" val="34639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a:extLst>
              <a:ext uri="{FF2B5EF4-FFF2-40B4-BE49-F238E27FC236}">
                <a16:creationId xmlns:a16="http://schemas.microsoft.com/office/drawing/2014/main" id="{95068D90-2223-554F-83EB-3DA22DCE44E1}"/>
              </a:ext>
            </a:extLst>
          </p:cNvPr>
          <p:cNvSpPr>
            <a:spLocks noGrp="1"/>
          </p:cNvSpPr>
          <p:nvPr>
            <p:ph type="title"/>
          </p:nvPr>
        </p:nvSpPr>
        <p:spPr/>
        <p:txBody>
          <a:bodyPr/>
          <a:lstStyle/>
          <a:p>
            <a:r>
              <a:rPr lang="en-US" dirty="0"/>
              <a:t>Background</a:t>
            </a:r>
          </a:p>
        </p:txBody>
      </p:sp>
      <p:sp>
        <p:nvSpPr>
          <p:cNvPr id="35" name="Content Placeholder 34">
            <a:extLst>
              <a:ext uri="{FF2B5EF4-FFF2-40B4-BE49-F238E27FC236}">
                <a16:creationId xmlns:a16="http://schemas.microsoft.com/office/drawing/2014/main" id="{423F0F17-B5DA-004F-8EFE-172BCD600A28}"/>
              </a:ext>
            </a:extLst>
          </p:cNvPr>
          <p:cNvSpPr>
            <a:spLocks noGrp="1"/>
          </p:cNvSpPr>
          <p:nvPr>
            <p:ph idx="1"/>
          </p:nvPr>
        </p:nvSpPr>
        <p:spPr>
          <a:xfrm>
            <a:off x="884583" y="1585632"/>
            <a:ext cx="10660973" cy="4374240"/>
          </a:xfrm>
        </p:spPr>
        <p:txBody>
          <a:bodyPr>
            <a:normAutofit fontScale="92500"/>
          </a:bodyPr>
          <a:lstStyle/>
          <a:p>
            <a:pPr marL="285750" indent="-285750">
              <a:lnSpc>
                <a:spcPct val="160000"/>
              </a:lnSpc>
            </a:pPr>
            <a:r>
              <a:rPr lang="en-US" sz="2600" dirty="0"/>
              <a:t>On July 1, 2017, Maryland Medicaid implemented reimbursement for two nonconsecutive up to 30-day stays in a rolling year for ASAM Levels 3.7WM, 3.7, 3.5, and 3.3.  Services beyond the Medicaid covered days are reimbursed through state funds</a:t>
            </a:r>
          </a:p>
          <a:p>
            <a:pPr marL="285750" indent="-285750">
              <a:lnSpc>
                <a:spcPct val="160000"/>
              </a:lnSpc>
            </a:pPr>
            <a:r>
              <a:rPr lang="en-US" sz="2600" dirty="0"/>
              <a:t>On Jan. 1, 2018, the Specialty ASAM Levels 3.3 and 3.5 Residential Providers</a:t>
            </a:r>
            <a:r>
              <a:rPr lang="en-US" sz="2600" b="1" dirty="0"/>
              <a:t> </a:t>
            </a:r>
            <a:r>
              <a:rPr lang="en-US" sz="2600" dirty="0"/>
              <a:t>were also moved to the Fee for Service (FFS) model and are being reimbursed through Medicaid and state funding</a:t>
            </a:r>
          </a:p>
          <a:p>
            <a:pPr marL="0" indent="0">
              <a:buNone/>
            </a:pPr>
            <a:endParaRPr lang="en-US" dirty="0"/>
          </a:p>
        </p:txBody>
      </p:sp>
      <p:sp>
        <p:nvSpPr>
          <p:cNvPr id="4" name="Slide Number Placeholder 3">
            <a:extLst>
              <a:ext uri="{FF2B5EF4-FFF2-40B4-BE49-F238E27FC236}">
                <a16:creationId xmlns:a16="http://schemas.microsoft.com/office/drawing/2014/main" id="{E804A58E-229C-204C-8FFC-82A24FCFF2B6}"/>
              </a:ext>
            </a:extLst>
          </p:cNvPr>
          <p:cNvSpPr>
            <a:spLocks noGrp="1"/>
          </p:cNvSpPr>
          <p:nvPr>
            <p:ph type="sldNum" sz="quarter" idx="12"/>
          </p:nvPr>
        </p:nvSpPr>
        <p:spPr/>
        <p:txBody>
          <a:bodyPr/>
          <a:lstStyle/>
          <a:p>
            <a:fld id="{D275CE6D-5C38-C543-B8AD-F8110668FDF9}" type="slidenum">
              <a:rPr lang="en-US" smtClean="0"/>
              <a:pPr/>
              <a:t>3</a:t>
            </a:fld>
            <a:endParaRPr lang="en-US"/>
          </a:p>
        </p:txBody>
      </p:sp>
      <p:sp>
        <p:nvSpPr>
          <p:cNvPr id="36" name="Text Placeholder 35">
            <a:extLst>
              <a:ext uri="{FF2B5EF4-FFF2-40B4-BE49-F238E27FC236}">
                <a16:creationId xmlns:a16="http://schemas.microsoft.com/office/drawing/2014/main" id="{ED3983C3-6414-1840-A8C2-89FABB802BBD}"/>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EB6E179E-4029-B446-9EDF-1D637F13D01B}"/>
              </a:ext>
            </a:extLst>
          </p:cNvPr>
          <p:cNvCxnSpPr>
            <a:cxnSpLocks/>
          </p:cNvCxnSpPr>
          <p:nvPr/>
        </p:nvCxnSpPr>
        <p:spPr>
          <a:xfrm>
            <a:off x="4752870" y="1145656"/>
            <a:ext cx="7439130"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1709536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a:extLst>
              <a:ext uri="{FF2B5EF4-FFF2-40B4-BE49-F238E27FC236}">
                <a16:creationId xmlns:a16="http://schemas.microsoft.com/office/drawing/2014/main" id="{95068D90-2223-554F-83EB-3DA22DCE44E1}"/>
              </a:ext>
            </a:extLst>
          </p:cNvPr>
          <p:cNvSpPr>
            <a:spLocks noGrp="1"/>
          </p:cNvSpPr>
          <p:nvPr>
            <p:ph type="title"/>
          </p:nvPr>
        </p:nvSpPr>
        <p:spPr/>
        <p:txBody>
          <a:bodyPr/>
          <a:lstStyle/>
          <a:p>
            <a:r>
              <a:rPr lang="en-US" dirty="0"/>
              <a:t>Background</a:t>
            </a:r>
          </a:p>
        </p:txBody>
      </p:sp>
      <p:sp>
        <p:nvSpPr>
          <p:cNvPr id="35" name="Content Placeholder 34">
            <a:extLst>
              <a:ext uri="{FF2B5EF4-FFF2-40B4-BE49-F238E27FC236}">
                <a16:creationId xmlns:a16="http://schemas.microsoft.com/office/drawing/2014/main" id="{423F0F17-B5DA-004F-8EFE-172BCD600A28}"/>
              </a:ext>
            </a:extLst>
          </p:cNvPr>
          <p:cNvSpPr>
            <a:spLocks noGrp="1"/>
          </p:cNvSpPr>
          <p:nvPr>
            <p:ph idx="1"/>
          </p:nvPr>
        </p:nvSpPr>
        <p:spPr>
          <a:xfrm>
            <a:off x="884584" y="1825625"/>
            <a:ext cx="10570538" cy="4374240"/>
          </a:xfrm>
        </p:spPr>
        <p:txBody>
          <a:bodyPr>
            <a:normAutofit/>
          </a:bodyPr>
          <a:lstStyle/>
          <a:p>
            <a:pPr>
              <a:lnSpc>
                <a:spcPct val="150000"/>
              </a:lnSpc>
            </a:pPr>
            <a:r>
              <a:rPr lang="en-US" sz="2400" dirty="0"/>
              <a:t>The Maryland Department of Health (MDH) is now completing the final phase to include Medicaid coverage of ASAM Level 3.1</a:t>
            </a:r>
            <a:r>
              <a:rPr lang="en-US" sz="2400" b="1" dirty="0"/>
              <a:t> </a:t>
            </a:r>
            <a:r>
              <a:rPr lang="en-US" sz="2400" dirty="0"/>
              <a:t>beginning on Jan. 1, 2019. Services beyond Medicaid covered days will also be reimbursed through state funds for this level</a:t>
            </a:r>
            <a:endParaRPr lang="en-US" sz="2400" b="1" dirty="0"/>
          </a:p>
          <a:p>
            <a:pPr marL="0" indent="0">
              <a:buNone/>
            </a:pPr>
            <a:endParaRPr lang="en-US" dirty="0"/>
          </a:p>
        </p:txBody>
      </p:sp>
      <p:sp>
        <p:nvSpPr>
          <p:cNvPr id="4" name="Slide Number Placeholder 3">
            <a:extLst>
              <a:ext uri="{FF2B5EF4-FFF2-40B4-BE49-F238E27FC236}">
                <a16:creationId xmlns:a16="http://schemas.microsoft.com/office/drawing/2014/main" id="{E804A58E-229C-204C-8FFC-82A24FCFF2B6}"/>
              </a:ext>
            </a:extLst>
          </p:cNvPr>
          <p:cNvSpPr>
            <a:spLocks noGrp="1"/>
          </p:cNvSpPr>
          <p:nvPr>
            <p:ph type="sldNum" sz="quarter" idx="12"/>
          </p:nvPr>
        </p:nvSpPr>
        <p:spPr/>
        <p:txBody>
          <a:bodyPr/>
          <a:lstStyle/>
          <a:p>
            <a:fld id="{D275CE6D-5C38-C543-B8AD-F8110668FDF9}" type="slidenum">
              <a:rPr lang="en-US" smtClean="0"/>
              <a:pPr/>
              <a:t>4</a:t>
            </a:fld>
            <a:endParaRPr lang="en-US"/>
          </a:p>
        </p:txBody>
      </p:sp>
      <p:sp>
        <p:nvSpPr>
          <p:cNvPr id="36" name="Text Placeholder 35">
            <a:extLst>
              <a:ext uri="{FF2B5EF4-FFF2-40B4-BE49-F238E27FC236}">
                <a16:creationId xmlns:a16="http://schemas.microsoft.com/office/drawing/2014/main" id="{ED3983C3-6414-1840-A8C2-89FABB802BBD}"/>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EB6E179E-4029-B446-9EDF-1D637F13D01B}"/>
              </a:ext>
            </a:extLst>
          </p:cNvPr>
          <p:cNvCxnSpPr>
            <a:cxnSpLocks/>
          </p:cNvCxnSpPr>
          <p:nvPr/>
        </p:nvCxnSpPr>
        <p:spPr>
          <a:xfrm>
            <a:off x="4752870" y="1145656"/>
            <a:ext cx="7439130"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1834373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a:extLst>
              <a:ext uri="{FF2B5EF4-FFF2-40B4-BE49-F238E27FC236}">
                <a16:creationId xmlns:a16="http://schemas.microsoft.com/office/drawing/2014/main" id="{95068D90-2223-554F-83EB-3DA22DCE44E1}"/>
              </a:ext>
            </a:extLst>
          </p:cNvPr>
          <p:cNvSpPr>
            <a:spLocks noGrp="1"/>
          </p:cNvSpPr>
          <p:nvPr>
            <p:ph type="title"/>
          </p:nvPr>
        </p:nvSpPr>
        <p:spPr/>
        <p:txBody>
          <a:bodyPr/>
          <a:lstStyle/>
          <a:p>
            <a:r>
              <a:rPr lang="en-US" dirty="0"/>
              <a:t>Accreditation and Licensing</a:t>
            </a:r>
          </a:p>
        </p:txBody>
      </p:sp>
      <p:sp>
        <p:nvSpPr>
          <p:cNvPr id="35" name="Content Placeholder 34">
            <a:extLst>
              <a:ext uri="{FF2B5EF4-FFF2-40B4-BE49-F238E27FC236}">
                <a16:creationId xmlns:a16="http://schemas.microsoft.com/office/drawing/2014/main" id="{423F0F17-B5DA-004F-8EFE-172BCD600A28}"/>
              </a:ext>
            </a:extLst>
          </p:cNvPr>
          <p:cNvSpPr>
            <a:spLocks noGrp="1"/>
          </p:cNvSpPr>
          <p:nvPr>
            <p:ph idx="1"/>
          </p:nvPr>
        </p:nvSpPr>
        <p:spPr>
          <a:xfrm>
            <a:off x="884583" y="1585632"/>
            <a:ext cx="10660973" cy="4374240"/>
          </a:xfrm>
        </p:spPr>
        <p:txBody>
          <a:bodyPr>
            <a:normAutofit/>
          </a:bodyPr>
          <a:lstStyle/>
          <a:p>
            <a:pPr marL="0" indent="0">
              <a:lnSpc>
                <a:spcPct val="150000"/>
              </a:lnSpc>
              <a:buNone/>
            </a:pPr>
            <a:r>
              <a:rPr lang="en-US" sz="2400" b="1" dirty="0">
                <a:solidFill>
                  <a:schemeClr val="tx1"/>
                </a:solidFill>
              </a:rPr>
              <a:t>Three Major Steps: </a:t>
            </a:r>
          </a:p>
          <a:p>
            <a:pPr marL="9525" indent="0">
              <a:lnSpc>
                <a:spcPct val="150000"/>
              </a:lnSpc>
              <a:buFont typeface="+mj-lt"/>
              <a:buAutoNum type="arabicPeriod"/>
            </a:pPr>
            <a:r>
              <a:rPr lang="en-US" sz="2400" b="1" dirty="0">
                <a:solidFill>
                  <a:schemeClr val="tx1"/>
                </a:solidFill>
              </a:rPr>
              <a:t> Obtain accreditation</a:t>
            </a:r>
            <a:r>
              <a:rPr lang="en-US" sz="2400" dirty="0">
                <a:solidFill>
                  <a:schemeClr val="tx1"/>
                </a:solidFill>
              </a:rPr>
              <a:t>. A listing of approved Accrediting Organizations (AOs) is available on the Behavioral Health Administration’s (BHA’s) website. Each organization has slightly different standards and a different cost structure, and agencies may decide which one to use. Not all of the AOs are approved to accredit all programs, so it is important to ensure that a particular agency’s programs are covered.</a:t>
            </a:r>
          </a:p>
          <a:p>
            <a:pPr marL="0" indent="0">
              <a:buNone/>
            </a:pPr>
            <a:endParaRPr lang="en-US" dirty="0"/>
          </a:p>
        </p:txBody>
      </p:sp>
      <p:sp>
        <p:nvSpPr>
          <p:cNvPr id="4" name="Slide Number Placeholder 3">
            <a:extLst>
              <a:ext uri="{FF2B5EF4-FFF2-40B4-BE49-F238E27FC236}">
                <a16:creationId xmlns:a16="http://schemas.microsoft.com/office/drawing/2014/main" id="{E804A58E-229C-204C-8FFC-82A24FCFF2B6}"/>
              </a:ext>
            </a:extLst>
          </p:cNvPr>
          <p:cNvSpPr>
            <a:spLocks noGrp="1"/>
          </p:cNvSpPr>
          <p:nvPr>
            <p:ph type="sldNum" sz="quarter" idx="12"/>
          </p:nvPr>
        </p:nvSpPr>
        <p:spPr/>
        <p:txBody>
          <a:bodyPr/>
          <a:lstStyle/>
          <a:p>
            <a:fld id="{D275CE6D-5C38-C543-B8AD-F8110668FDF9}" type="slidenum">
              <a:rPr lang="en-US" smtClean="0"/>
              <a:pPr/>
              <a:t>5</a:t>
            </a:fld>
            <a:endParaRPr lang="en-US"/>
          </a:p>
        </p:txBody>
      </p:sp>
      <p:sp>
        <p:nvSpPr>
          <p:cNvPr id="36" name="Text Placeholder 35">
            <a:extLst>
              <a:ext uri="{FF2B5EF4-FFF2-40B4-BE49-F238E27FC236}">
                <a16:creationId xmlns:a16="http://schemas.microsoft.com/office/drawing/2014/main" id="{ED3983C3-6414-1840-A8C2-89FABB802BBD}"/>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EB6E179E-4029-B446-9EDF-1D637F13D01B}"/>
              </a:ext>
            </a:extLst>
          </p:cNvPr>
          <p:cNvCxnSpPr>
            <a:cxnSpLocks/>
          </p:cNvCxnSpPr>
          <p:nvPr/>
        </p:nvCxnSpPr>
        <p:spPr>
          <a:xfrm>
            <a:off x="9304774" y="1145656"/>
            <a:ext cx="2887226"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3516391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a:extLst>
              <a:ext uri="{FF2B5EF4-FFF2-40B4-BE49-F238E27FC236}">
                <a16:creationId xmlns:a16="http://schemas.microsoft.com/office/drawing/2014/main" id="{95068D90-2223-554F-83EB-3DA22DCE44E1}"/>
              </a:ext>
            </a:extLst>
          </p:cNvPr>
          <p:cNvSpPr>
            <a:spLocks noGrp="1"/>
          </p:cNvSpPr>
          <p:nvPr>
            <p:ph type="title"/>
          </p:nvPr>
        </p:nvSpPr>
        <p:spPr/>
        <p:txBody>
          <a:bodyPr/>
          <a:lstStyle/>
          <a:p>
            <a:r>
              <a:rPr lang="en-US" dirty="0"/>
              <a:t>Accreditation and Licensing</a:t>
            </a:r>
          </a:p>
        </p:txBody>
      </p:sp>
      <p:sp>
        <p:nvSpPr>
          <p:cNvPr id="35" name="Content Placeholder 34">
            <a:extLst>
              <a:ext uri="{FF2B5EF4-FFF2-40B4-BE49-F238E27FC236}">
                <a16:creationId xmlns:a16="http://schemas.microsoft.com/office/drawing/2014/main" id="{423F0F17-B5DA-004F-8EFE-172BCD600A28}"/>
              </a:ext>
            </a:extLst>
          </p:cNvPr>
          <p:cNvSpPr>
            <a:spLocks noGrp="1"/>
          </p:cNvSpPr>
          <p:nvPr>
            <p:ph idx="1"/>
          </p:nvPr>
        </p:nvSpPr>
        <p:spPr>
          <a:xfrm>
            <a:off x="884583" y="1585632"/>
            <a:ext cx="10660973" cy="4374240"/>
          </a:xfrm>
        </p:spPr>
        <p:txBody>
          <a:bodyPr>
            <a:normAutofit/>
          </a:bodyPr>
          <a:lstStyle/>
          <a:p>
            <a:pPr marL="0" indent="0">
              <a:lnSpc>
                <a:spcPct val="150000"/>
              </a:lnSpc>
              <a:buNone/>
            </a:pPr>
            <a:r>
              <a:rPr lang="en-US" sz="2400" b="1" dirty="0">
                <a:solidFill>
                  <a:schemeClr val="tx1"/>
                </a:solidFill>
              </a:rPr>
              <a:t>Three Major Steps: </a:t>
            </a:r>
          </a:p>
          <a:p>
            <a:pPr marL="0" indent="0">
              <a:lnSpc>
                <a:spcPct val="150000"/>
              </a:lnSpc>
              <a:buNone/>
            </a:pPr>
            <a:r>
              <a:rPr lang="en-US" sz="2400" b="1" dirty="0">
                <a:solidFill>
                  <a:schemeClr val="tx1"/>
                </a:solidFill>
              </a:rPr>
              <a:t>2. Obtain a written agreement to cooperate </a:t>
            </a:r>
            <a:r>
              <a:rPr lang="en-US" sz="2400" dirty="0">
                <a:solidFill>
                  <a:schemeClr val="tx1"/>
                </a:solidFill>
              </a:rPr>
              <a:t>with the Local Addiction Authority (LAA), Core Service Agency (CSA), or Local Behavioral Health Authority (LBHA) in each jurisdiction in which services will be offered. If offering both mental health and SUD services, then there must be an Agreement to Cooperate from both the CSA and LAA in jurisdictions that do not have an LBHA. </a:t>
            </a:r>
          </a:p>
          <a:p>
            <a:pPr marL="0" indent="0" algn="r">
              <a:lnSpc>
                <a:spcPct val="150000"/>
              </a:lnSpc>
              <a:buNone/>
            </a:pPr>
            <a:r>
              <a:rPr lang="en-US" sz="2400" b="1" dirty="0">
                <a:solidFill>
                  <a:schemeClr val="tx1"/>
                </a:solidFill>
              </a:rPr>
              <a:t>The form for the Agreement to Cooperate is listed on BHA’s website. </a:t>
            </a:r>
          </a:p>
          <a:p>
            <a:pPr marL="0" indent="0">
              <a:lnSpc>
                <a:spcPct val="150000"/>
              </a:lnSpc>
              <a:buNone/>
            </a:pPr>
            <a:endParaRPr lang="en-US" sz="2400" dirty="0">
              <a:solidFill>
                <a:schemeClr val="tx1"/>
              </a:solidFill>
            </a:endParaRPr>
          </a:p>
          <a:p>
            <a:pPr marL="0" indent="0">
              <a:buNone/>
            </a:pPr>
            <a:endParaRPr lang="en-US" dirty="0"/>
          </a:p>
        </p:txBody>
      </p:sp>
      <p:sp>
        <p:nvSpPr>
          <p:cNvPr id="4" name="Slide Number Placeholder 3">
            <a:extLst>
              <a:ext uri="{FF2B5EF4-FFF2-40B4-BE49-F238E27FC236}">
                <a16:creationId xmlns:a16="http://schemas.microsoft.com/office/drawing/2014/main" id="{E804A58E-229C-204C-8FFC-82A24FCFF2B6}"/>
              </a:ext>
            </a:extLst>
          </p:cNvPr>
          <p:cNvSpPr>
            <a:spLocks noGrp="1"/>
          </p:cNvSpPr>
          <p:nvPr>
            <p:ph type="sldNum" sz="quarter" idx="12"/>
          </p:nvPr>
        </p:nvSpPr>
        <p:spPr/>
        <p:txBody>
          <a:bodyPr/>
          <a:lstStyle/>
          <a:p>
            <a:fld id="{D275CE6D-5C38-C543-B8AD-F8110668FDF9}" type="slidenum">
              <a:rPr lang="en-US" smtClean="0"/>
              <a:pPr/>
              <a:t>6</a:t>
            </a:fld>
            <a:endParaRPr lang="en-US"/>
          </a:p>
        </p:txBody>
      </p:sp>
      <p:sp>
        <p:nvSpPr>
          <p:cNvPr id="36" name="Text Placeholder 35">
            <a:extLst>
              <a:ext uri="{FF2B5EF4-FFF2-40B4-BE49-F238E27FC236}">
                <a16:creationId xmlns:a16="http://schemas.microsoft.com/office/drawing/2014/main" id="{ED3983C3-6414-1840-A8C2-89FABB802BBD}"/>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EB6E179E-4029-B446-9EDF-1D637F13D01B}"/>
              </a:ext>
            </a:extLst>
          </p:cNvPr>
          <p:cNvCxnSpPr>
            <a:cxnSpLocks/>
          </p:cNvCxnSpPr>
          <p:nvPr/>
        </p:nvCxnSpPr>
        <p:spPr>
          <a:xfrm>
            <a:off x="9304774" y="1145656"/>
            <a:ext cx="2887226"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545431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a:extLst>
              <a:ext uri="{FF2B5EF4-FFF2-40B4-BE49-F238E27FC236}">
                <a16:creationId xmlns:a16="http://schemas.microsoft.com/office/drawing/2014/main" id="{95068D90-2223-554F-83EB-3DA22DCE44E1}"/>
              </a:ext>
            </a:extLst>
          </p:cNvPr>
          <p:cNvSpPr>
            <a:spLocks noGrp="1"/>
          </p:cNvSpPr>
          <p:nvPr>
            <p:ph type="title"/>
          </p:nvPr>
        </p:nvSpPr>
        <p:spPr/>
        <p:txBody>
          <a:bodyPr/>
          <a:lstStyle/>
          <a:p>
            <a:r>
              <a:rPr lang="en-US" dirty="0"/>
              <a:t>Accreditation and Licensing</a:t>
            </a:r>
          </a:p>
        </p:txBody>
      </p:sp>
      <p:sp>
        <p:nvSpPr>
          <p:cNvPr id="35" name="Content Placeholder 34">
            <a:extLst>
              <a:ext uri="{FF2B5EF4-FFF2-40B4-BE49-F238E27FC236}">
                <a16:creationId xmlns:a16="http://schemas.microsoft.com/office/drawing/2014/main" id="{423F0F17-B5DA-004F-8EFE-172BCD600A28}"/>
              </a:ext>
            </a:extLst>
          </p:cNvPr>
          <p:cNvSpPr>
            <a:spLocks noGrp="1"/>
          </p:cNvSpPr>
          <p:nvPr>
            <p:ph idx="1"/>
          </p:nvPr>
        </p:nvSpPr>
        <p:spPr>
          <a:xfrm>
            <a:off x="884583" y="1585632"/>
            <a:ext cx="10660973" cy="4558200"/>
          </a:xfrm>
        </p:spPr>
        <p:txBody>
          <a:bodyPr>
            <a:noAutofit/>
          </a:bodyPr>
          <a:lstStyle/>
          <a:p>
            <a:pPr marL="0" indent="0">
              <a:lnSpc>
                <a:spcPct val="150000"/>
              </a:lnSpc>
              <a:buNone/>
            </a:pPr>
            <a:r>
              <a:rPr lang="en-US" sz="2400" b="1" dirty="0">
                <a:solidFill>
                  <a:schemeClr val="tx1"/>
                </a:solidFill>
              </a:rPr>
              <a:t>Three Major Steps: </a:t>
            </a:r>
          </a:p>
          <a:p>
            <a:pPr marL="9525" indent="0">
              <a:lnSpc>
                <a:spcPct val="150000"/>
              </a:lnSpc>
              <a:buFont typeface="+mj-lt"/>
              <a:buAutoNum type="arabicPeriod" startAt="3"/>
            </a:pPr>
            <a:r>
              <a:rPr lang="en-US" sz="2400" b="1" dirty="0">
                <a:solidFill>
                  <a:schemeClr val="tx1"/>
                </a:solidFill>
              </a:rPr>
              <a:t> Submit a licensing application to BHA</a:t>
            </a:r>
            <a:r>
              <a:rPr lang="en-US" sz="2400" dirty="0">
                <a:solidFill>
                  <a:schemeClr val="tx1"/>
                </a:solidFill>
              </a:rPr>
              <a:t>. The form on which to do this is on this website. The specifics of the application process are laid out in COMAR 10.63.06. To help determine whether or not a specific program requires accreditation or licensure through COMAR 10.63.06, BHA has prepared a decision tree available at </a:t>
            </a:r>
            <a:r>
              <a:rPr lang="en-US" sz="2400" dirty="0">
                <a:solidFill>
                  <a:schemeClr val="tx1"/>
                </a:solidFill>
                <a:hlinkClick r:id="rId2">
                  <a:extLst>
                    <a:ext uri="{A12FA001-AC4F-418D-AE19-62706E023703}">
                      <ahyp:hlinkClr xmlns:ahyp="http://schemas.microsoft.com/office/drawing/2018/hyperlinkcolor" val="tx"/>
                    </a:ext>
                  </a:extLst>
                </a:hlinkClick>
              </a:rPr>
              <a:t>https://bha.health.maryland.gov/Documents/Decision%20Tree.pdf</a:t>
            </a:r>
            <a:r>
              <a:rPr lang="en-US" sz="2400" dirty="0">
                <a:solidFill>
                  <a:schemeClr val="tx1"/>
                </a:solidFill>
              </a:rPr>
              <a:t>.</a:t>
            </a:r>
            <a:endParaRPr lang="en-US" sz="600" b="1" dirty="0">
              <a:solidFill>
                <a:schemeClr val="tx1"/>
              </a:solidFill>
            </a:endParaRPr>
          </a:p>
          <a:p>
            <a:pPr marL="0" indent="0" algn="r">
              <a:lnSpc>
                <a:spcPct val="150000"/>
              </a:lnSpc>
              <a:buNone/>
            </a:pPr>
            <a:r>
              <a:rPr lang="en-US" sz="2400" b="1" dirty="0">
                <a:solidFill>
                  <a:schemeClr val="tx1"/>
                </a:solidFill>
              </a:rPr>
              <a:t>Questions should be addressed to </a:t>
            </a:r>
            <a:r>
              <a:rPr lang="en-US" sz="2400" b="1" u="sng" dirty="0" err="1">
                <a:solidFill>
                  <a:schemeClr val="tx1"/>
                </a:solidFill>
                <a:hlinkClick r:id="rId3">
                  <a:extLst>
                    <a:ext uri="{A12FA001-AC4F-418D-AE19-62706E023703}">
                      <ahyp:hlinkClr xmlns:ahyp="http://schemas.microsoft.com/office/drawing/2018/hyperlinkcolor" val="tx"/>
                    </a:ext>
                  </a:extLst>
                </a:hlinkClick>
              </a:rPr>
              <a:t>bha.regulations@maryland</a:t>
            </a:r>
            <a:r>
              <a:rPr lang="en-US" sz="2400" b="1" u="sng" dirty="0" err="1">
                <a:solidFill>
                  <a:schemeClr val="tx1"/>
                </a:solidFill>
              </a:rPr>
              <a:t>.gov</a:t>
            </a:r>
            <a:endParaRPr lang="en-US" sz="2400" u="sng" dirty="0">
              <a:solidFill>
                <a:schemeClr val="tx1"/>
              </a:solidFill>
            </a:endParaRPr>
          </a:p>
        </p:txBody>
      </p:sp>
      <p:sp>
        <p:nvSpPr>
          <p:cNvPr id="4" name="Slide Number Placeholder 3">
            <a:extLst>
              <a:ext uri="{FF2B5EF4-FFF2-40B4-BE49-F238E27FC236}">
                <a16:creationId xmlns:a16="http://schemas.microsoft.com/office/drawing/2014/main" id="{E804A58E-229C-204C-8FFC-82A24FCFF2B6}"/>
              </a:ext>
            </a:extLst>
          </p:cNvPr>
          <p:cNvSpPr>
            <a:spLocks noGrp="1"/>
          </p:cNvSpPr>
          <p:nvPr>
            <p:ph type="sldNum" sz="quarter" idx="12"/>
          </p:nvPr>
        </p:nvSpPr>
        <p:spPr/>
        <p:txBody>
          <a:bodyPr/>
          <a:lstStyle/>
          <a:p>
            <a:fld id="{D275CE6D-5C38-C543-B8AD-F8110668FDF9}" type="slidenum">
              <a:rPr lang="en-US" smtClean="0"/>
              <a:pPr/>
              <a:t>7</a:t>
            </a:fld>
            <a:endParaRPr lang="en-US"/>
          </a:p>
        </p:txBody>
      </p:sp>
      <p:sp>
        <p:nvSpPr>
          <p:cNvPr id="36" name="Text Placeholder 35">
            <a:extLst>
              <a:ext uri="{FF2B5EF4-FFF2-40B4-BE49-F238E27FC236}">
                <a16:creationId xmlns:a16="http://schemas.microsoft.com/office/drawing/2014/main" id="{ED3983C3-6414-1840-A8C2-89FABB802BBD}"/>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EB6E179E-4029-B446-9EDF-1D637F13D01B}"/>
              </a:ext>
            </a:extLst>
          </p:cNvPr>
          <p:cNvCxnSpPr>
            <a:cxnSpLocks/>
          </p:cNvCxnSpPr>
          <p:nvPr/>
        </p:nvCxnSpPr>
        <p:spPr>
          <a:xfrm>
            <a:off x="9304774" y="1145656"/>
            <a:ext cx="2887226"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1106400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itle 33">
            <a:extLst>
              <a:ext uri="{FF2B5EF4-FFF2-40B4-BE49-F238E27FC236}">
                <a16:creationId xmlns:a16="http://schemas.microsoft.com/office/drawing/2014/main" id="{95068D90-2223-554F-83EB-3DA22DCE44E1}"/>
              </a:ext>
            </a:extLst>
          </p:cNvPr>
          <p:cNvSpPr>
            <a:spLocks noGrp="1"/>
          </p:cNvSpPr>
          <p:nvPr>
            <p:ph type="title"/>
          </p:nvPr>
        </p:nvSpPr>
        <p:spPr/>
        <p:txBody>
          <a:bodyPr/>
          <a:lstStyle/>
          <a:p>
            <a:r>
              <a:rPr lang="en-US" dirty="0"/>
              <a:t>COMAR 10.63.06</a:t>
            </a:r>
          </a:p>
        </p:txBody>
      </p:sp>
      <p:sp>
        <p:nvSpPr>
          <p:cNvPr id="35" name="Content Placeholder 34">
            <a:extLst>
              <a:ext uri="{FF2B5EF4-FFF2-40B4-BE49-F238E27FC236}">
                <a16:creationId xmlns:a16="http://schemas.microsoft.com/office/drawing/2014/main" id="{423F0F17-B5DA-004F-8EFE-172BCD600A28}"/>
              </a:ext>
            </a:extLst>
          </p:cNvPr>
          <p:cNvSpPr>
            <a:spLocks noGrp="1"/>
          </p:cNvSpPr>
          <p:nvPr>
            <p:ph idx="1"/>
          </p:nvPr>
        </p:nvSpPr>
        <p:spPr>
          <a:xfrm>
            <a:off x="884583" y="1694965"/>
            <a:ext cx="10469217" cy="4558200"/>
          </a:xfrm>
        </p:spPr>
        <p:txBody>
          <a:bodyPr>
            <a:noAutofit/>
          </a:bodyPr>
          <a:lstStyle/>
          <a:p>
            <a:pPr marL="285750" indent="-285750">
              <a:lnSpc>
                <a:spcPct val="100000"/>
              </a:lnSpc>
            </a:pPr>
            <a:r>
              <a:rPr lang="en-US" sz="2400" dirty="0"/>
              <a:t>Licensed as a residential-low intensity level 3.1 program</a:t>
            </a:r>
          </a:p>
          <a:p>
            <a:pPr marL="285750" indent="-285750">
              <a:lnSpc>
                <a:spcPct val="100000"/>
              </a:lnSpc>
            </a:pPr>
            <a:r>
              <a:rPr lang="en-US" sz="2400" dirty="0"/>
              <a:t>Provide substance-related disorder treatment in large and small halfway houses, as defined in Health-General Article §8-101 Annotated Code of Maryland, to individuals who:</a:t>
            </a:r>
          </a:p>
          <a:p>
            <a:pPr marL="982663" indent="-342900">
              <a:lnSpc>
                <a:spcPct val="100000"/>
              </a:lnSpc>
              <a:buSzPct val="65000"/>
              <a:buFont typeface="Courier New" panose="02070309020205020404" pitchFamily="49" charset="0"/>
              <a:buChar char="o"/>
            </a:pPr>
            <a:r>
              <a:rPr lang="en-US" sz="2400" dirty="0"/>
              <a:t>Meet the ASAM Criteria for level 3.1</a:t>
            </a:r>
          </a:p>
          <a:p>
            <a:pPr marL="982663" indent="-342900">
              <a:lnSpc>
                <a:spcPct val="100000"/>
              </a:lnSpc>
              <a:buSzPct val="65000"/>
              <a:buFont typeface="Courier New" panose="02070309020205020404" pitchFamily="49" charset="0"/>
              <a:buChar char="o"/>
            </a:pPr>
            <a:r>
              <a:rPr lang="en-US" sz="2400" dirty="0"/>
              <a:t>Are capable of self-care, but are not ready to return to family or independent living</a:t>
            </a:r>
          </a:p>
          <a:p>
            <a:pPr marL="982663" indent="-342900">
              <a:lnSpc>
                <a:spcPct val="100000"/>
              </a:lnSpc>
              <a:buSzPct val="65000"/>
              <a:buFont typeface="Courier New" panose="02070309020205020404" pitchFamily="49" charset="0"/>
              <a:buChar char="o"/>
            </a:pPr>
            <a:r>
              <a:rPr lang="en-US" sz="2400" dirty="0"/>
              <a:t>Services shall be: Provided for a minimum of five hours per week, and directed toward preventing relapse, applying recovery skills, and reintegrating into the community</a:t>
            </a:r>
          </a:p>
        </p:txBody>
      </p:sp>
      <p:sp>
        <p:nvSpPr>
          <p:cNvPr id="4" name="Slide Number Placeholder 3">
            <a:extLst>
              <a:ext uri="{FF2B5EF4-FFF2-40B4-BE49-F238E27FC236}">
                <a16:creationId xmlns:a16="http://schemas.microsoft.com/office/drawing/2014/main" id="{E804A58E-229C-204C-8FFC-82A24FCFF2B6}"/>
              </a:ext>
            </a:extLst>
          </p:cNvPr>
          <p:cNvSpPr>
            <a:spLocks noGrp="1"/>
          </p:cNvSpPr>
          <p:nvPr>
            <p:ph type="sldNum" sz="quarter" idx="12"/>
          </p:nvPr>
        </p:nvSpPr>
        <p:spPr/>
        <p:txBody>
          <a:bodyPr/>
          <a:lstStyle/>
          <a:p>
            <a:fld id="{D275CE6D-5C38-C543-B8AD-F8110668FDF9}" type="slidenum">
              <a:rPr lang="en-US" smtClean="0"/>
              <a:pPr/>
              <a:t>8</a:t>
            </a:fld>
            <a:endParaRPr lang="en-US"/>
          </a:p>
        </p:txBody>
      </p:sp>
      <p:sp>
        <p:nvSpPr>
          <p:cNvPr id="36" name="Text Placeholder 35">
            <a:extLst>
              <a:ext uri="{FF2B5EF4-FFF2-40B4-BE49-F238E27FC236}">
                <a16:creationId xmlns:a16="http://schemas.microsoft.com/office/drawing/2014/main" id="{ED3983C3-6414-1840-A8C2-89FABB802BBD}"/>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EB6E179E-4029-B446-9EDF-1D637F13D01B}"/>
              </a:ext>
            </a:extLst>
          </p:cNvPr>
          <p:cNvCxnSpPr>
            <a:cxnSpLocks/>
          </p:cNvCxnSpPr>
          <p:nvPr/>
        </p:nvCxnSpPr>
        <p:spPr>
          <a:xfrm>
            <a:off x="6199833" y="1145656"/>
            <a:ext cx="5992167"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4031727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903AC-2906-FE4D-8133-1DEA3C8EE43F}"/>
              </a:ext>
            </a:extLst>
          </p:cNvPr>
          <p:cNvSpPr>
            <a:spLocks noGrp="1"/>
          </p:cNvSpPr>
          <p:nvPr>
            <p:ph type="title"/>
          </p:nvPr>
        </p:nvSpPr>
        <p:spPr/>
        <p:txBody>
          <a:bodyPr/>
          <a:lstStyle/>
          <a:p>
            <a:r>
              <a:rPr lang="en-US" dirty="0"/>
              <a:t>ASAM Criteria</a:t>
            </a:r>
          </a:p>
        </p:txBody>
      </p:sp>
      <p:sp>
        <p:nvSpPr>
          <p:cNvPr id="3" name="Content Placeholder 2">
            <a:extLst>
              <a:ext uri="{FF2B5EF4-FFF2-40B4-BE49-F238E27FC236}">
                <a16:creationId xmlns:a16="http://schemas.microsoft.com/office/drawing/2014/main" id="{2AFA2F66-CF9F-A544-8271-D2E73C7E1B2D}"/>
              </a:ext>
            </a:extLst>
          </p:cNvPr>
          <p:cNvSpPr>
            <a:spLocks noGrp="1"/>
          </p:cNvSpPr>
          <p:nvPr>
            <p:ph idx="1"/>
          </p:nvPr>
        </p:nvSpPr>
        <p:spPr>
          <a:xfrm>
            <a:off x="838200" y="1609585"/>
            <a:ext cx="10647065" cy="5248415"/>
          </a:xfrm>
        </p:spPr>
        <p:txBody>
          <a:bodyPr>
            <a:normAutofit fontScale="62500" lnSpcReduction="20000"/>
          </a:bodyPr>
          <a:lstStyle/>
          <a:p>
            <a:pPr marL="0" indent="0">
              <a:lnSpc>
                <a:spcPct val="120000"/>
              </a:lnSpc>
              <a:buNone/>
            </a:pPr>
            <a:r>
              <a:rPr lang="en-US" sz="3400" dirty="0"/>
              <a:t>The ASAM criteria is the most widely used and comprehensive set of guidelines for </a:t>
            </a:r>
            <a:r>
              <a:rPr lang="en-US" sz="3400" b="1" dirty="0"/>
              <a:t>placement, continued stay, </a:t>
            </a:r>
            <a:r>
              <a:rPr lang="en-US" sz="3400" dirty="0"/>
              <a:t>and </a:t>
            </a:r>
            <a:r>
              <a:rPr lang="en-US" sz="3400" b="1" dirty="0"/>
              <a:t>transfer discharges of patients </a:t>
            </a:r>
            <a:r>
              <a:rPr lang="en-US" sz="3400" dirty="0"/>
              <a:t>with addiction and co-occurring conditions.</a:t>
            </a:r>
          </a:p>
          <a:p>
            <a:pPr marL="0" indent="0">
              <a:lnSpc>
                <a:spcPct val="120000"/>
              </a:lnSpc>
              <a:buNone/>
            </a:pPr>
            <a:r>
              <a:rPr lang="en-US" sz="3800" dirty="0"/>
              <a:t>Maryland Medicaid and the state reimburses for the following levels of care based on ASAM:</a:t>
            </a:r>
          </a:p>
          <a:p>
            <a:pPr marL="919163" indent="-220663">
              <a:lnSpc>
                <a:spcPct val="120000"/>
              </a:lnSpc>
            </a:pPr>
            <a:r>
              <a:rPr lang="en-US" sz="3800" b="1" dirty="0"/>
              <a:t>Level 3.1 – </a:t>
            </a:r>
            <a:r>
              <a:rPr lang="en-US" sz="3800" dirty="0"/>
              <a:t>Determined based on multi-dimensional assessment using the six dimensions</a:t>
            </a:r>
          </a:p>
          <a:p>
            <a:pPr marL="919163" indent="-220663">
              <a:lnSpc>
                <a:spcPct val="120000"/>
              </a:lnSpc>
            </a:pPr>
            <a:r>
              <a:rPr lang="en-US" sz="3800" dirty="0"/>
              <a:t>Provide five hours per week of low intensity treatment</a:t>
            </a:r>
          </a:p>
          <a:p>
            <a:pPr marL="919163" indent="-220663">
              <a:lnSpc>
                <a:spcPct val="120000"/>
              </a:lnSpc>
            </a:pPr>
            <a:r>
              <a:rPr lang="en-US" sz="3800" dirty="0"/>
              <a:t>Treatment characterized by individual, group and family therapy; medication management; and psychoeducation</a:t>
            </a:r>
          </a:p>
          <a:p>
            <a:pPr marL="919163" indent="-220663">
              <a:lnSpc>
                <a:spcPct val="120000"/>
              </a:lnSpc>
            </a:pPr>
            <a:r>
              <a:rPr lang="en-US" sz="3800" dirty="0"/>
              <a:t>Services facilitate application of recovery skills, relapse prevention, and emotional coping strategies</a:t>
            </a:r>
          </a:p>
          <a:p>
            <a:pPr marL="0" indent="0">
              <a:buNone/>
            </a:pPr>
            <a:endParaRPr lang="en-US" dirty="0"/>
          </a:p>
        </p:txBody>
      </p:sp>
      <p:sp>
        <p:nvSpPr>
          <p:cNvPr id="4" name="Slide Number Placeholder 3">
            <a:extLst>
              <a:ext uri="{FF2B5EF4-FFF2-40B4-BE49-F238E27FC236}">
                <a16:creationId xmlns:a16="http://schemas.microsoft.com/office/drawing/2014/main" id="{BF42A421-35E6-084F-8DA5-D137E4E0A4D1}"/>
              </a:ext>
            </a:extLst>
          </p:cNvPr>
          <p:cNvSpPr>
            <a:spLocks noGrp="1"/>
          </p:cNvSpPr>
          <p:nvPr>
            <p:ph type="sldNum" sz="quarter" idx="12"/>
          </p:nvPr>
        </p:nvSpPr>
        <p:spPr/>
        <p:txBody>
          <a:bodyPr/>
          <a:lstStyle/>
          <a:p>
            <a:fld id="{D275CE6D-5C38-C543-B8AD-F8110668FDF9}" type="slidenum">
              <a:rPr lang="en-US" smtClean="0"/>
              <a:pPr/>
              <a:t>9</a:t>
            </a:fld>
            <a:endParaRPr lang="en-US" dirty="0"/>
          </a:p>
        </p:txBody>
      </p:sp>
      <p:sp>
        <p:nvSpPr>
          <p:cNvPr id="5" name="Text Placeholder 4">
            <a:extLst>
              <a:ext uri="{FF2B5EF4-FFF2-40B4-BE49-F238E27FC236}">
                <a16:creationId xmlns:a16="http://schemas.microsoft.com/office/drawing/2014/main" id="{62E9ECC2-D7AB-F84C-B5C0-EEF619876DD1}"/>
              </a:ext>
            </a:extLst>
          </p:cNvPr>
          <p:cNvSpPr>
            <a:spLocks noGrp="1"/>
          </p:cNvSpPr>
          <p:nvPr>
            <p:ph type="body" sz="quarter" idx="13"/>
          </p:nvPr>
        </p:nvSpPr>
        <p:spPr/>
        <p:txBody>
          <a:bodyPr/>
          <a:lstStyle/>
          <a:p>
            <a:r>
              <a:rPr lang="en-US" dirty="0"/>
              <a:t>ASAM 3.1 Residential Substance Use Treatment Stakeholders Meeting	</a:t>
            </a:r>
          </a:p>
          <a:p>
            <a:endParaRPr lang="en-US" dirty="0"/>
          </a:p>
        </p:txBody>
      </p:sp>
      <p:cxnSp>
        <p:nvCxnSpPr>
          <p:cNvPr id="6" name="Shape 99">
            <a:extLst>
              <a:ext uri="{FF2B5EF4-FFF2-40B4-BE49-F238E27FC236}">
                <a16:creationId xmlns:a16="http://schemas.microsoft.com/office/drawing/2014/main" id="{A78C0212-2007-C548-93E7-951E46B43634}"/>
              </a:ext>
            </a:extLst>
          </p:cNvPr>
          <p:cNvCxnSpPr>
            <a:cxnSpLocks/>
          </p:cNvCxnSpPr>
          <p:nvPr/>
        </p:nvCxnSpPr>
        <p:spPr>
          <a:xfrm>
            <a:off x="5416062" y="1145656"/>
            <a:ext cx="6775938" cy="0"/>
          </a:xfrm>
          <a:prstGeom prst="straightConnector1">
            <a:avLst/>
          </a:prstGeom>
          <a:noFill/>
          <a:ln w="28575" cap="flat" cmpd="sng">
            <a:solidFill>
              <a:srgbClr val="980000"/>
            </a:solidFill>
            <a:prstDash val="solid"/>
            <a:round/>
            <a:headEnd type="none" w="lg" len="lg"/>
            <a:tailEnd type="none" w="lg" len="lg"/>
          </a:ln>
        </p:spPr>
      </p:cxnSp>
    </p:spTree>
    <p:extLst>
      <p:ext uri="{BB962C8B-B14F-4D97-AF65-F5344CB8AC3E}">
        <p14:creationId xmlns:p14="http://schemas.microsoft.com/office/powerpoint/2010/main" val="2771222657"/>
      </p:ext>
    </p:extLst>
  </p:cSld>
  <p:clrMapOvr>
    <a:masterClrMapping/>
  </p:clrMapOvr>
</p:sld>
</file>

<file path=ppt/theme/theme1.xml><?xml version="1.0" encoding="utf-8"?>
<a:theme xmlns:a="http://schemas.openxmlformats.org/drawingml/2006/main" name="Office Theme">
  <a:themeElements>
    <a:clrScheme name="MDH Pallette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file>

<file path=customXml/item2.xml><?xml version="1.0" encoding="utf-8"?>
<ct:contentTypeSchema xmlns:ct="http://schemas.microsoft.com/office/2006/metadata/contentType" xmlns:ma="http://schemas.microsoft.com/office/2006/metadata/properties/metaAttributes" ct:_="" ma:_="" ma:contentTypeName="Document" ma:contentTypeID="0x0101006FA243C363007F4F827DB51D02034FC2" ma:contentTypeVersion="22" ma:contentTypeDescription="Create a new document." ma:contentTypeScope="" ma:versionID="6f4aa861c22db5f2b4eb9d2bf3007668">
  <xsd:schema xmlns:xsd="http://www.w3.org/2001/XMLSchema" xmlns:xs="http://www.w3.org/2001/XMLSchema" xmlns:p="http://schemas.microsoft.com/office/2006/metadata/properties" targetNamespace="http://schemas.microsoft.com/office/2006/metadata/properties" ma:root="true" ma:fieldsID="883d4e8e4bb62dc9630bd01492c2b58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CF44F0D-E4BD-429A-AF37-E95A18CD4636}"/>
</file>

<file path=customXml/itemProps2.xml><?xml version="1.0" encoding="utf-8"?>
<ds:datastoreItem xmlns:ds="http://schemas.openxmlformats.org/officeDocument/2006/customXml" ds:itemID="{F78C02CA-C3F0-4534-85B8-B38EBE7FA36C}"/>
</file>

<file path=customXml/itemProps3.xml><?xml version="1.0" encoding="utf-8"?>
<ds:datastoreItem xmlns:ds="http://schemas.openxmlformats.org/officeDocument/2006/customXml" ds:itemID="{1C8A6857-7773-481F-906E-4FC9BA022E1F}"/>
</file>

<file path=customXml/itemProps4.xml><?xml version="1.0" encoding="utf-8"?>
<ds:datastoreItem xmlns:ds="http://schemas.openxmlformats.org/officeDocument/2006/customXml" ds:itemID="{E573F580-068C-4539-93BA-3CACA64DC421}"/>
</file>

<file path=docProps/app.xml><?xml version="1.0" encoding="utf-8"?>
<Properties xmlns="http://schemas.openxmlformats.org/officeDocument/2006/extended-properties" xmlns:vt="http://schemas.openxmlformats.org/officeDocument/2006/docPropsVTypes">
  <TotalTime>398</TotalTime>
  <Words>1835</Words>
  <Application>Microsoft Office PowerPoint</Application>
  <PresentationFormat>Widescreen</PresentationFormat>
  <Paragraphs>158</Paragraphs>
  <Slides>23</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Courier New</vt:lpstr>
      <vt:lpstr>Georgia</vt:lpstr>
      <vt:lpstr>Times New Roman</vt:lpstr>
      <vt:lpstr>Office Theme</vt:lpstr>
      <vt:lpstr>ASAM LEVEL 3.1 RESIDENTIAL TREATMENT PROVIDERS STAKEHOLDERS  MEETING Medicaid/Behavioral Health Administration (BHA)/Beacon Health Options</vt:lpstr>
      <vt:lpstr>Meeting Purpose</vt:lpstr>
      <vt:lpstr>Background</vt:lpstr>
      <vt:lpstr>Background</vt:lpstr>
      <vt:lpstr>Accreditation and Licensing</vt:lpstr>
      <vt:lpstr>Accreditation and Licensing</vt:lpstr>
      <vt:lpstr>Accreditation and Licensing</vt:lpstr>
      <vt:lpstr>COMAR 10.63.06</vt:lpstr>
      <vt:lpstr>ASAM Criteria</vt:lpstr>
      <vt:lpstr>PowerPoint Presentation</vt:lpstr>
      <vt:lpstr>Options Considered</vt:lpstr>
      <vt:lpstr>Option 1: ASAM Level 3.1</vt:lpstr>
      <vt:lpstr>Option 1: ASAM Level 3.1</vt:lpstr>
      <vt:lpstr>Option 2: Current Mechanism</vt:lpstr>
      <vt:lpstr>Option 2: Current Mechanism</vt:lpstr>
      <vt:lpstr>Decision</vt:lpstr>
      <vt:lpstr>Decision: Option 1</vt:lpstr>
      <vt:lpstr>Residential SUD Rates</vt:lpstr>
      <vt:lpstr>Regulations: Next Steps</vt:lpstr>
      <vt:lpstr>Authorization Process</vt:lpstr>
      <vt:lpstr>Training</vt:lpstr>
      <vt:lpstr>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Maureen C. Regan -MDH-</dc:creator>
  <cp:lastModifiedBy>Owner</cp:lastModifiedBy>
  <cp:revision>26</cp:revision>
  <cp:lastPrinted>2018-07-19T20:26:55Z</cp:lastPrinted>
  <dcterms:created xsi:type="dcterms:W3CDTF">2018-02-09T13:05:01Z</dcterms:created>
  <dcterms:modified xsi:type="dcterms:W3CDTF">2018-07-20T00:49:03Z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0x0101006FA243C363007F4F827DB51D02034FC2</vt:lpwstr>
  </property>
  <property fmtid="{D5CDD505-2E9C-101B-9397-08002B2CF9AE}" pid="3" name="_dlc_DocIdItemGuid">
    <vt:lpwstr>2c4164d9-31b0-4b32-8a73-20f65598db69</vt:lpwstr>
  </property>
</Properties>
</file>