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7315200" cy="9601200"/>
  <p:embeddedFontLst>
    <p:embeddedFont>
      <p:font typeface="Merriweather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gScKBdF7gGpzW2KDthQ1aHOf2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39" Type="http://schemas.openxmlformats.org/officeDocument/2006/relationships/font" Target="fonts/Merriweather-italic.fntdata"/><Relationship Id="rId18" Type="http://schemas.openxmlformats.org/officeDocument/2006/relationships/slide" Target="slides/slide14.xml"/><Relationship Id="rId42" Type="http://schemas.openxmlformats.org/officeDocument/2006/relationships/font" Target="fonts/OpenSans-bold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font" Target="fonts/Merriweather-boldItalic.fntdata"/><Relationship Id="rId24" Type="http://schemas.openxmlformats.org/officeDocument/2006/relationships/slide" Target="slides/slide20.xml"/><Relationship Id="rId45" Type="http://customschemas.google.com/relationships/presentationmetadata" Target="meta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font" Target="fonts/Merriweather-regular.fntdata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44" Type="http://schemas.openxmlformats.org/officeDocument/2006/relationships/font" Target="fonts/OpenSans-boldItalic.fnt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3" Type="http://schemas.openxmlformats.org/officeDocument/2006/relationships/font" Target="fonts/OpenSans-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14" Type="http://schemas.openxmlformats.org/officeDocument/2006/relationships/slide" Target="slides/slide10.xml"/><Relationship Id="rId48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font" Target="fonts/Merriweather-bold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6.xml"/><Relationship Id="rId41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967c47815_1_32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0967c47815_1_32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0967c47815_1_32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967c47815_1_2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0967c47815_1_2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0967c47815_1_24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bb02dcdd4_0_839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0bb02dcdd4_0_839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0bb02dcdd4_0_839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bb02dcdd4_0_86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0bb02dcdd4_0_86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0bb02dcdd4_0_861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86907e7e9_0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086907e7e9_0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086907e7e9_0_0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c0f64337b_0_4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0c0f64337b_0_45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10c0f64337b_0_45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bb02dcdd4_0_56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0bb02dcdd4_0_56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0bb02dcdd4_0_560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1c20f8948_0_19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d1c20f8948_0_19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1c20f8948_0_27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d1c20f8948_0_27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1c20f8948_0_35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d1c20f8948_0_35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1c20f8948_0_43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d1c20f8948_0_43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1c20f8948_0_5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d1c20f8948_0_5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d1c20f8948_0_51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1c20f8948_0_6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1c20f8948_0_6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d1c20f8948_0_61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ee525a5a0_0_3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0ee525a5a0_0_3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ee525a5a0_0_31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ee525a5a0_0_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ee525a5a0_0_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0ee525a5a0_0_0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ee525a5a0_0_12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0ee525a5a0_0_12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ee525a5a0_0_12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ee525a5a0_0_39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0ee525a5a0_0_39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ee525a5a0_0_39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ee525a5a0_0_5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ee525a5a0_0_5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0ee525a5a0_0_54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45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bb02dcdd4_0_50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0bb02dcdd4_0_50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0bb02dcdd4_0_500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bb02dcdd4_0_51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0bb02dcdd4_0_51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0bb02dcdd4_0_510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992c89409_0_16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0992c89409_0_16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0992c89409_0_16:notes"/>
          <p:cNvSpPr txBox="1"/>
          <p:nvPr>
            <p:ph idx="12" type="sldNum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7"/>
          <p:cNvPicPr preferRelativeResize="0"/>
          <p:nvPr/>
        </p:nvPicPr>
        <p:blipFill rotWithShape="1">
          <a:blip r:embed="rId2">
            <a:alphaModFix/>
          </a:blip>
          <a:srcRect b="0" l="2172" r="1402" t="0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7"/>
          <p:cNvSpPr/>
          <p:nvPr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lt1">
              <a:alpha val="7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47"/>
          <p:cNvPicPr preferRelativeResize="0"/>
          <p:nvPr/>
        </p:nvPicPr>
        <p:blipFill rotWithShape="1">
          <a:blip r:embed="rId3">
            <a:alphaModFix/>
          </a:blip>
          <a:srcRect b="0" l="0" r="0"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7"/>
          <p:cNvPicPr preferRelativeResize="0"/>
          <p:nvPr/>
        </p:nvPicPr>
        <p:blipFill rotWithShape="1">
          <a:blip r:embed="rId4">
            <a:alphaModFix/>
          </a:blip>
          <a:srcRect b="96281" l="0" r="0" t="0"/>
          <a:stretch/>
        </p:blipFill>
        <p:spPr>
          <a:xfrm>
            <a:off x="-612" y="5953810"/>
            <a:ext cx="12191999" cy="60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7"/>
          <p:cNvSpPr/>
          <p:nvPr/>
        </p:nvSpPr>
        <p:spPr>
          <a:xfrm>
            <a:off x="-612" y="1806530"/>
            <a:ext cx="12192613" cy="41472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7"/>
          <p:cNvSpPr txBox="1"/>
          <p:nvPr>
            <p:ph type="ctrTitle"/>
          </p:nvPr>
        </p:nvSpPr>
        <p:spPr>
          <a:xfrm>
            <a:off x="1523694" y="2645487"/>
            <a:ext cx="9144000" cy="1338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7"/>
          <p:cNvSpPr txBox="1"/>
          <p:nvPr>
            <p:ph idx="1" type="subTitle"/>
          </p:nvPr>
        </p:nvSpPr>
        <p:spPr>
          <a:xfrm>
            <a:off x="1524000" y="4210379"/>
            <a:ext cx="9144000" cy="387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b="1" sz="24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47"/>
          <p:cNvSpPr txBox="1"/>
          <p:nvPr>
            <p:ph idx="2" type="body"/>
          </p:nvPr>
        </p:nvSpPr>
        <p:spPr>
          <a:xfrm>
            <a:off x="1524000" y="4777462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  <a:defRPr sz="2400">
                <a:solidFill>
                  <a:srgbClr val="C40E3E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076" y="266296"/>
            <a:ext cx="1636624" cy="13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5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55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55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56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56"/>
          <p:cNvCxnSpPr/>
          <p:nvPr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7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7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57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8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58"/>
          <p:cNvCxnSpPr/>
          <p:nvPr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9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59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Standard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8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" type="body"/>
          </p:nvPr>
        </p:nvSpPr>
        <p:spPr>
          <a:xfrm>
            <a:off x="1282148" y="1825625"/>
            <a:ext cx="100716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>
                <a:solidFill>
                  <a:srgbClr val="26262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8"/>
          <p:cNvSpPr txBox="1"/>
          <p:nvPr>
            <p:ph idx="2" type="body"/>
          </p:nvPr>
        </p:nvSpPr>
        <p:spPr>
          <a:xfrm>
            <a:off x="884583" y="362022"/>
            <a:ext cx="10469217" cy="343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i="1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9" name="Google Shape;29;p48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9"/>
          <p:cNvCxnSpPr/>
          <p:nvPr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4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4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54"/>
          <p:cNvCxnSpPr/>
          <p:nvPr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">
  <p:cSld name="Chapter 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i="1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2" type="body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b="1" sz="55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2" name="Google Shape;42;p51"/>
          <p:cNvCxnSpPr/>
          <p:nvPr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1" type="body"/>
          </p:nvPr>
        </p:nvSpPr>
        <p:spPr>
          <a:xfrm>
            <a:off x="1182758" y="1825625"/>
            <a:ext cx="483704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2"/>
          <p:cNvCxnSpPr/>
          <p:nvPr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Bullets">
  <p:cSld name="Content - Bulle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4_0001_Inside 2.jpg" id="50" name="Google Shape;50;g1086907e7e9_0_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4_0001_Inside 2.jpg" id="51" name="Google Shape;51;g1086907e7e9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4_0001_Inside 2.jpg" id="52" name="Google Shape;52;g1086907e7e9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749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086907e7e9_0_1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59A9"/>
              </a:buClr>
              <a:buSzPts val="4000"/>
              <a:buFont typeface="Open Sans"/>
              <a:buNone/>
              <a:defRPr sz="4000">
                <a:solidFill>
                  <a:srgbClr val="2359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086907e7e9_0_119"/>
          <p:cNvSpPr txBox="1"/>
          <p:nvPr>
            <p:ph idx="1" type="body"/>
          </p:nvPr>
        </p:nvSpPr>
        <p:spPr>
          <a:xfrm>
            <a:off x="609600" y="158028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5092"/>
              </a:buClr>
              <a:buSzPts val="2800"/>
              <a:buChar char="•"/>
              <a:defRPr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5092"/>
              </a:buClr>
              <a:buSzPts val="2000"/>
              <a:buChar char="•"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1086907e7e9_0_119"/>
          <p:cNvSpPr txBox="1"/>
          <p:nvPr>
            <p:ph idx="12" type="sldNum"/>
          </p:nvPr>
        </p:nvSpPr>
        <p:spPr>
          <a:xfrm>
            <a:off x="10893630" y="6476364"/>
            <a:ext cx="60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HA_3c_MarkOnly.eps" id="56" name="Google Shape;56;g1086907e7e9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46459" y="6467227"/>
            <a:ext cx="392965" cy="306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HA_3c_MarkOnly.eps" id="57" name="Google Shape;57;g1086907e7e9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46459" y="6467227"/>
            <a:ext cx="392965" cy="30640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086907e7e9_0_119"/>
          <p:cNvSpPr txBox="1"/>
          <p:nvPr>
            <p:ph idx="2" type="body"/>
          </p:nvPr>
        </p:nvSpPr>
        <p:spPr>
          <a:xfrm>
            <a:off x="609601" y="6360466"/>
            <a:ext cx="71502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5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50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53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53"/>
          <p:cNvCxnSpPr/>
          <p:nvPr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82170" y="5846548"/>
            <a:ext cx="2391950" cy="6952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ovid.cdc.gov/covid-data-tracker/#vaccinations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ovid.cdc.gov/covid-data-tracker/#covidnet-hospitalizations-vaccination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oronavirus.maryland.gov/#Vaccine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oronavirus.maryland.gov/#Vaccine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utbreak.info/situation-reports/omicron?xmin=2021-11-05&amp;xmax=2022-01-04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ovid.cdc.gov/covid-data-tracker/#variant-proportions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outbreak.info/location-reports?loc=USA&amp;selected=Delta&amp;selected=Omicron&amp;selected=Alpha&amp;xmin=2020-12-27&amp;xmax=2022-01-19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outbreak.info/location-reports?loc=USA_US-MD&amp;xmin=2021-06-10&amp;xmax=2022-01-04&amp;selected=Delta&amp;selected=Omicron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hyperlink" Target="https://health.maryland.gov/phpa/influenza/Pages/flu-dashboard.asp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hyperlink" Target="https://health.maryland.gov/phpa/influenza/Pages/flu-dashboard.aspx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MDH.IPCOVID@maryland.gov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vid19.who.int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vid19.who.in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vid.cdc.gov/covid-data-tracker/#trends_dailytrendscases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vid.cdc.gov/covid-data-tracker/#trends_dailytrendscases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vid.cdc.gov/covid-data-tracker/#cases_community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ronavirus.maryland.gov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524000" y="2628453"/>
            <a:ext cx="9144000" cy="1629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Maryland Situation Update on </a:t>
            </a:r>
            <a:br>
              <a:rPr lang="en-US"/>
            </a:br>
            <a:r>
              <a:rPr lang="en-US"/>
              <a:t>Coronavirus Disease 2019 (COVID-19)</a:t>
            </a:r>
            <a:br>
              <a:rPr lang="en-US"/>
            </a:b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524000" y="3999722"/>
            <a:ext cx="9144000" cy="116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100"/>
              <a:buNone/>
            </a:pPr>
            <a:r>
              <a:rPr lang="en-US" sz="2100"/>
              <a:t>Maryland Department of Health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100"/>
              <a:buNone/>
            </a:pPr>
            <a:r>
              <a:rPr lang="en-US" sz="2100"/>
              <a:t>Infectious Disease Epidemiology and Outbreak Response Bureau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 txBox="1"/>
          <p:nvPr>
            <p:ph idx="2" type="body"/>
          </p:nvPr>
        </p:nvSpPr>
        <p:spPr>
          <a:xfrm>
            <a:off x="1524000" y="5277766"/>
            <a:ext cx="9144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2400"/>
              <a:buNone/>
            </a:pPr>
            <a:r>
              <a:rPr lang="en-US"/>
              <a:t>January 21,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967c47815_1_32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Confirmed Cases </a:t>
            </a:r>
            <a:endParaRPr/>
          </a:p>
        </p:txBody>
      </p:sp>
      <p:sp>
        <p:nvSpPr>
          <p:cNvPr id="182" name="Google Shape;182;g10967c47815_1_32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10967c47815_1_32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4" name="Google Shape;184;g10967c47815_1_32"/>
          <p:cNvSpPr txBox="1"/>
          <p:nvPr/>
        </p:nvSpPr>
        <p:spPr>
          <a:xfrm>
            <a:off x="2366925" y="6392675"/>
            <a:ext cx="42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10967c47815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33825"/>
            <a:ext cx="9028475" cy="50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967c47815_1_24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Confirmed Cases </a:t>
            </a:r>
            <a:endParaRPr/>
          </a:p>
        </p:txBody>
      </p:sp>
      <p:sp>
        <p:nvSpPr>
          <p:cNvPr id="192" name="Google Shape;192;g10967c47815_1_24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g10967c47815_1_24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94" name="Google Shape;194;g10967c47815_1_24"/>
          <p:cNvSpPr txBox="1"/>
          <p:nvPr/>
        </p:nvSpPr>
        <p:spPr>
          <a:xfrm>
            <a:off x="8691600" y="5384575"/>
            <a:ext cx="334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/22	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10967c47815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74" y="1433825"/>
            <a:ext cx="7557394" cy="5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bb02dcdd4_0_839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Testing Volume and % Positivity</a:t>
            </a:r>
            <a:endParaRPr/>
          </a:p>
        </p:txBody>
      </p:sp>
      <p:sp>
        <p:nvSpPr>
          <p:cNvPr id="202" name="Google Shape;202;g10bb02dcdd4_0_839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g10bb02dcdd4_0_839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04" name="Google Shape;204;g10bb02dcdd4_0_839"/>
          <p:cNvSpPr txBox="1"/>
          <p:nvPr/>
        </p:nvSpPr>
        <p:spPr>
          <a:xfrm>
            <a:off x="2366925" y="6392675"/>
            <a:ext cx="42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accessed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10bb02dcdd4_0_8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3551"/>
            <a:ext cx="8360964" cy="438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bb02dcdd4_0_861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Case Rate</a:t>
            </a:r>
            <a:endParaRPr/>
          </a:p>
        </p:txBody>
      </p:sp>
      <p:sp>
        <p:nvSpPr>
          <p:cNvPr id="212" name="Google Shape;212;g10bb02dcdd4_0_861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10bb02dcdd4_0_861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4" name="Google Shape;214;g10bb02dcdd4_0_861"/>
          <p:cNvSpPr txBox="1"/>
          <p:nvPr/>
        </p:nvSpPr>
        <p:spPr>
          <a:xfrm>
            <a:off x="7535500" y="893650"/>
            <a:ext cx="42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accessed 1/6/22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0bb02dcdd4_0_861"/>
          <p:cNvSpPr txBox="1"/>
          <p:nvPr/>
        </p:nvSpPr>
        <p:spPr>
          <a:xfrm>
            <a:off x="9919575" y="2267525"/>
            <a:ext cx="2799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High: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/2022: 2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10.39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100,000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 Today, 1/19/22  118.97 per 100,000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0bb02dcdd4_0_8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10" y="1591151"/>
            <a:ext cx="9142625" cy="51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86907e7e9_0_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Hospitalizations</a:t>
            </a:r>
            <a:endParaRPr/>
          </a:p>
        </p:txBody>
      </p:sp>
      <p:sp>
        <p:nvSpPr>
          <p:cNvPr id="223" name="Google Shape;223;g1086907e7e9_0_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g1086907e7e9_0_0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25" name="Google Shape;225;g1086907e7e9_0_0"/>
          <p:cNvSpPr txBox="1"/>
          <p:nvPr/>
        </p:nvSpPr>
        <p:spPr>
          <a:xfrm>
            <a:off x="8015325" y="948400"/>
            <a:ext cx="41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accessed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086907e7e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859" y="1743551"/>
            <a:ext cx="10449287" cy="48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c0f64337b_0_45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33" name="Google Shape;233;g10c0f64337b_0_45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4" name="Google Shape;234;g10c0f64337b_0_45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g10c0f64337b_0_45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36" name="Google Shape;236;g10c0f64337b_0_45"/>
          <p:cNvSpPr txBox="1"/>
          <p:nvPr/>
        </p:nvSpPr>
        <p:spPr>
          <a:xfrm>
            <a:off x="1424200" y="6411300"/>
            <a:ext cx="97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10c0f64337b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99" y="362025"/>
            <a:ext cx="11055600" cy="603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US: COVID-19 Vaccinations</a:t>
            </a:r>
            <a:endParaRPr/>
          </a:p>
        </p:txBody>
      </p:sp>
      <p:sp>
        <p:nvSpPr>
          <p:cNvPr id="244" name="Google Shape;244;p17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1688844" y="6528755"/>
            <a:ext cx="6452033" cy="43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sng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https://covid.cdc.gov/covid-data-tracker/#vaccinations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accessed 1</a:t>
            </a:r>
            <a:r>
              <a:rPr lang="en-US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/21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00350"/>
            <a:ext cx="7988474" cy="498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bb02dcdd4_0_56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US: COVID-19 Vaccinations</a:t>
            </a:r>
            <a:endParaRPr/>
          </a:p>
        </p:txBody>
      </p:sp>
      <p:sp>
        <p:nvSpPr>
          <p:cNvPr id="253" name="Google Shape;253;g10bb02dcdd4_0_56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g10bb02dcdd4_0_560"/>
          <p:cNvSpPr txBox="1"/>
          <p:nvPr/>
        </p:nvSpPr>
        <p:spPr>
          <a:xfrm>
            <a:off x="1688844" y="6528755"/>
            <a:ext cx="6452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https://covid.cdc.gov/covid-data-tracker/#covidnet-hospitalizations-vaccination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10bb02dcdd4_0_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24" y="1405725"/>
            <a:ext cx="7431724" cy="507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Maryland Vaccine Dashboard</a:t>
            </a:r>
            <a:endParaRPr/>
          </a:p>
        </p:txBody>
      </p:sp>
      <p:sp>
        <p:nvSpPr>
          <p:cNvPr id="261" name="Google Shape;261;p18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1337421" y="6219751"/>
            <a:ext cx="659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https://coronavirus.maryland.gov/#Vaccine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3551"/>
            <a:ext cx="10059932" cy="45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Maryland Vaccine Dashboard</a:t>
            </a:r>
            <a:endParaRPr/>
          </a:p>
        </p:txBody>
      </p:sp>
      <p:sp>
        <p:nvSpPr>
          <p:cNvPr id="269" name="Google Shape;269;p19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1523880" y="6261651"/>
            <a:ext cx="56208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https://coronavirus.maryland.gov/#Vaccine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344" y="2004037"/>
            <a:ext cx="11819325" cy="384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0050" y="481091"/>
            <a:ext cx="2303625" cy="14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Webinar Agenda 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967892" y="1740665"/>
            <a:ext cx="9601048" cy="487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</a:pPr>
            <a:r>
              <a:rPr lang="en-US" sz="3200"/>
              <a:t>COVID-19 Epi Summary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</a:pPr>
            <a:r>
              <a:rPr lang="en-US" sz="3200"/>
              <a:t>Omicron Update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Science Updates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</a:pPr>
            <a:r>
              <a:rPr lang="en-US" sz="3200"/>
              <a:t>Q&amp;A</a:t>
            </a:r>
            <a:endParaRPr sz="3200"/>
          </a:p>
        </p:txBody>
      </p: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Omicron Variant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9" name="Google Shape;279;p20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1c20f8948_0_19"/>
          <p:cNvSpPr txBox="1"/>
          <p:nvPr>
            <p:ph type="title"/>
          </p:nvPr>
        </p:nvSpPr>
        <p:spPr>
          <a:xfrm>
            <a:off x="1117600" y="596349"/>
            <a:ext cx="140208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Worldwide: Omicron Variant </a:t>
            </a:r>
            <a:endParaRPr/>
          </a:p>
        </p:txBody>
      </p:sp>
      <p:sp>
        <p:nvSpPr>
          <p:cNvPr id="285" name="Google Shape;285;gd1c20f8948_0_19"/>
          <p:cNvSpPr txBox="1"/>
          <p:nvPr>
            <p:ph idx="12" type="sldNum"/>
          </p:nvPr>
        </p:nvSpPr>
        <p:spPr>
          <a:xfrm>
            <a:off x="716248" y="6253165"/>
            <a:ext cx="72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gd1c20f8948_0_19"/>
          <p:cNvSpPr txBox="1"/>
          <p:nvPr>
            <p:ph idx="2" type="body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287" name="Google Shape;287;gd1c20f8948_0_19"/>
          <p:cNvSpPr/>
          <p:nvPr/>
        </p:nvSpPr>
        <p:spPr>
          <a:xfrm>
            <a:off x="3836599" y="395464"/>
            <a:ext cx="830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https://outbreak.info/situation-reports/omicron?xmin=2021-11-05&amp;xmax=2022-01-04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d1c20f8948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73" y="1778999"/>
            <a:ext cx="7719613" cy="496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1c20f8948_0_27"/>
          <p:cNvSpPr txBox="1"/>
          <p:nvPr>
            <p:ph type="title"/>
          </p:nvPr>
        </p:nvSpPr>
        <p:spPr>
          <a:xfrm>
            <a:off x="660400" y="291549"/>
            <a:ext cx="140208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U.S.: COVID-19 Variants </a:t>
            </a:r>
            <a:endParaRPr/>
          </a:p>
        </p:txBody>
      </p:sp>
      <p:sp>
        <p:nvSpPr>
          <p:cNvPr id="294" name="Google Shape;294;gd1c20f8948_0_27"/>
          <p:cNvSpPr txBox="1"/>
          <p:nvPr>
            <p:ph idx="12" type="sldNum"/>
          </p:nvPr>
        </p:nvSpPr>
        <p:spPr>
          <a:xfrm>
            <a:off x="716248" y="6253165"/>
            <a:ext cx="72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gd1c20f8948_0_27"/>
          <p:cNvSpPr txBox="1"/>
          <p:nvPr>
            <p:ph idx="2" type="body"/>
          </p:nvPr>
        </p:nvSpPr>
        <p:spPr>
          <a:xfrm>
            <a:off x="596219" y="252547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296" name="Google Shape;296;gd1c20f8948_0_27"/>
          <p:cNvSpPr/>
          <p:nvPr/>
        </p:nvSpPr>
        <p:spPr>
          <a:xfrm>
            <a:off x="9974400" y="566350"/>
            <a:ext cx="2145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https://covid.cdc.gov/covid-data-tracker/#variant-proportions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Accessed 1/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d1c20f8948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800" y="1351425"/>
            <a:ext cx="6948350" cy="57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1c20f8948_0_35"/>
          <p:cNvSpPr txBox="1"/>
          <p:nvPr>
            <p:ph type="title"/>
          </p:nvPr>
        </p:nvSpPr>
        <p:spPr>
          <a:xfrm>
            <a:off x="1117600" y="596349"/>
            <a:ext cx="140208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US: Omicron Variant </a:t>
            </a:r>
            <a:endParaRPr/>
          </a:p>
        </p:txBody>
      </p:sp>
      <p:sp>
        <p:nvSpPr>
          <p:cNvPr id="303" name="Google Shape;303;gd1c20f8948_0_35"/>
          <p:cNvSpPr txBox="1"/>
          <p:nvPr>
            <p:ph idx="12" type="sldNum"/>
          </p:nvPr>
        </p:nvSpPr>
        <p:spPr>
          <a:xfrm>
            <a:off x="716248" y="6253165"/>
            <a:ext cx="72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gd1c20f8948_0_35"/>
          <p:cNvSpPr txBox="1"/>
          <p:nvPr>
            <p:ph idx="2" type="body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305" name="Google Shape;305;gd1c20f8948_0_35"/>
          <p:cNvSpPr/>
          <p:nvPr/>
        </p:nvSpPr>
        <p:spPr>
          <a:xfrm>
            <a:off x="1333350" y="6411301"/>
            <a:ext cx="93168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https://outbreak.info/location-reports?loc=USA&amp;selected=Delta&amp;selected=Omicron&amp;selected=Alpha&amp;xmin=2020-12-27&amp;xmax=2022-01-19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accessed 1/19/2022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d1c20f8948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25" y="1453523"/>
            <a:ext cx="7145181" cy="47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1c20f8948_0_43"/>
          <p:cNvSpPr txBox="1"/>
          <p:nvPr>
            <p:ph type="title"/>
          </p:nvPr>
        </p:nvSpPr>
        <p:spPr>
          <a:xfrm>
            <a:off x="1117600" y="596349"/>
            <a:ext cx="140208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Maryland: Omicron Variant </a:t>
            </a:r>
            <a:endParaRPr/>
          </a:p>
        </p:txBody>
      </p:sp>
      <p:sp>
        <p:nvSpPr>
          <p:cNvPr id="312" name="Google Shape;312;gd1c20f8948_0_43"/>
          <p:cNvSpPr txBox="1"/>
          <p:nvPr>
            <p:ph idx="12" type="sldNum"/>
          </p:nvPr>
        </p:nvSpPr>
        <p:spPr>
          <a:xfrm>
            <a:off x="716248" y="6253165"/>
            <a:ext cx="72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gd1c20f8948_0_43"/>
          <p:cNvSpPr txBox="1"/>
          <p:nvPr>
            <p:ph idx="2" type="body"/>
          </p:nvPr>
        </p:nvSpPr>
        <p:spPr>
          <a:xfrm>
            <a:off x="1179444" y="362022"/>
            <a:ext cx="1395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314" name="Google Shape;314;gd1c20f8948_0_43"/>
          <p:cNvSpPr/>
          <p:nvPr/>
        </p:nvSpPr>
        <p:spPr>
          <a:xfrm>
            <a:off x="1333349" y="6411289"/>
            <a:ext cx="830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https://outbreak.info/location-reports?loc=USA_US-MD&amp;xmin=2021-06-10&amp;xmax=2022-01-04&amp;selected=Delta&amp;selected=Omicron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19/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d1c20f8948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3550"/>
            <a:ext cx="8823017" cy="46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1c20f8948_0_51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Maryland Influenza Update</a:t>
            </a:r>
            <a:endParaRPr/>
          </a:p>
        </p:txBody>
      </p:sp>
      <p:sp>
        <p:nvSpPr>
          <p:cNvPr id="322" name="Google Shape;322;gd1c20f8948_0_51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d1c20f8948_0_51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gd1c20f8948_0_51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gd1c20f894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75" y="1795303"/>
            <a:ext cx="11515499" cy="3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d1c20f8948_0_51"/>
          <p:cNvSpPr txBox="1"/>
          <p:nvPr/>
        </p:nvSpPr>
        <p:spPr>
          <a:xfrm>
            <a:off x="1825250" y="6344100"/>
            <a:ext cx="97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https://health.maryland.gov/phpa/influenza/Pages/flu-dashboard.aspx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Accessed 1/19/2022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1c20f8948_0_61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 Influenza Update</a:t>
            </a:r>
            <a:endParaRPr/>
          </a:p>
        </p:txBody>
      </p:sp>
      <p:sp>
        <p:nvSpPr>
          <p:cNvPr id="333" name="Google Shape;333;gd1c20f8948_0_61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d1c20f8948_0_61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gd1c20f8948_0_61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gd1c20f8948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5" y="1645925"/>
            <a:ext cx="11503601" cy="42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d1c20f8948_0_61"/>
          <p:cNvSpPr txBox="1"/>
          <p:nvPr/>
        </p:nvSpPr>
        <p:spPr>
          <a:xfrm>
            <a:off x="1825250" y="6344100"/>
            <a:ext cx="97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https://health.maryland.gov/phpa/influenza/Pages/flu-dashboard.aspx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Accessed 1/19/2022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ee525a5a0_0_3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 Updates</a:t>
            </a:r>
            <a:endParaRPr/>
          </a:p>
        </p:txBody>
      </p:sp>
      <p:sp>
        <p:nvSpPr>
          <p:cNvPr id="344" name="Google Shape;344;g10ee525a5a0_0_3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0ee525a5a0_0_31"/>
          <p:cNvSpPr txBox="1"/>
          <p:nvPr>
            <p:ph idx="12" type="sldNum"/>
          </p:nvPr>
        </p:nvSpPr>
        <p:spPr>
          <a:xfrm>
            <a:off x="738810" y="6231917"/>
            <a:ext cx="4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ee525a5a0_0_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 for Newly Diagnosed Diabetes &gt;30 Days After SARS-CoV-2 Infection Among Persons Aged &lt;18 Years</a:t>
            </a:r>
            <a:endParaRPr/>
          </a:p>
        </p:txBody>
      </p:sp>
      <p:sp>
        <p:nvSpPr>
          <p:cNvPr id="352" name="Google Shape;352;g10ee525a5a0_0_0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0850" lvl="0" marL="457200" rtl="0" algn="l">
              <a:spcBef>
                <a:spcPts val="100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Persons aged &lt;18 years with COVID-19 were more likely to receive a new diabetes diagnosis &gt;30 days after infection than were those without COVID-19 and those with prepandemic acute respiratory infections.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CDC estimated diabetes incidence among patients aged &lt;18 years (patients) with   diagnosed COVID-19  and compared it with incidence among patients matched by age and sex 1) who did not receive a COVID-19 diagnosis during the pandemic, or 2) who received a prepandemic non–COVID-19 acute respiratory infection (ARI) diagnosis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●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Diabetes incidence was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 316 per 100,000 person-years in the COVID-19 group,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118 per 100,000 person-years in the pandemic period non–COVID-19 group,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126 per 100,000 person-years in the prepandemic ARI group, and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50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 125 per 100,000 person-years in the prepandemic non-ARI group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53" name="Google Shape;353;g10ee525a5a0_0_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g10ee525a5a0_0_0"/>
          <p:cNvSpPr txBox="1"/>
          <p:nvPr>
            <p:ph idx="2" type="body"/>
          </p:nvPr>
        </p:nvSpPr>
        <p:spPr>
          <a:xfrm>
            <a:off x="884583" y="57222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MMWR 1/14/2022</a:t>
            </a:r>
            <a:endParaRPr/>
          </a:p>
        </p:txBody>
      </p:sp>
      <p:sp>
        <p:nvSpPr>
          <p:cNvPr id="355" name="Google Shape;355;g10ee525a5a0_0_0"/>
          <p:cNvSpPr txBox="1"/>
          <p:nvPr/>
        </p:nvSpPr>
        <p:spPr>
          <a:xfrm>
            <a:off x="1080475" y="6235625"/>
            <a:ext cx="97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https://www.cdc.gov/mmwr/volumes/71/wr/mm7102e2.htm?s_cid=mm7102e2_w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ee525a5a0_0_12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 for Newly Diagnosed Diabetes &gt;30 Days After SARS-CoV-2 Infection Among Persons Aged &lt;18 Years</a:t>
            </a:r>
            <a:endParaRPr/>
          </a:p>
        </p:txBody>
      </p:sp>
      <p:sp>
        <p:nvSpPr>
          <p:cNvPr id="362" name="Google Shape;362;g10ee525a5a0_0_12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New diabetes diagnoses in patients under 18  were 166% more likely to occur among patients with COVID-19 than among those without COVID-19 during the pandemic 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These findings are consistent with previous research demonstrating an association between SARS-CoV-2 infection and diabetes in adults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The observed association between diabetes and COVID-19 might be attributed to the effects of SARS-CoV-2 infection on organ systems involved in diabetes risk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Alternatively, COVID-19 might have indirectly increased diabetes risk through pandemic-associated increases in body mass index,</a:t>
            </a: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</a:rPr>
              <a:t>§§§§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 a risk factor for both serious COVID-19 illness and diabetes. Future studies addressing the role of comorbidities and increases in body mass index in post–COVID-19 diabetes are warranted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</a:rPr>
              <a:t>These findings underscore the importance of COVID-19 prevention among all age groups, including vaccination for all eligible children and adolescents, and chronic disease prevention and treatment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63" name="Google Shape;363;g10ee525a5a0_0_12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g10ee525a5a0_0_12"/>
          <p:cNvSpPr txBox="1"/>
          <p:nvPr>
            <p:ph idx="2" type="body"/>
          </p:nvPr>
        </p:nvSpPr>
        <p:spPr>
          <a:xfrm>
            <a:off x="884583" y="57222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MMWR 1/14/2022</a:t>
            </a:r>
            <a:endParaRPr/>
          </a:p>
        </p:txBody>
      </p:sp>
      <p:sp>
        <p:nvSpPr>
          <p:cNvPr id="365" name="Google Shape;365;g10ee525a5a0_0_12"/>
          <p:cNvSpPr txBox="1"/>
          <p:nvPr/>
        </p:nvSpPr>
        <p:spPr>
          <a:xfrm>
            <a:off x="1080475" y="6235625"/>
            <a:ext cx="97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https://www.cdc.gov/mmwr/volumes/71/wr/mm7102e2.htm?s_cid=mm7102e2_w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COVID-19 Epi Summary</a:t>
            </a:r>
            <a:endParaRPr/>
          </a:p>
        </p:txBody>
      </p:sp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738810" y="6231917"/>
            <a:ext cx="4439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ee525a5a0_0_39"/>
          <p:cNvSpPr txBox="1"/>
          <p:nvPr>
            <p:ph type="title"/>
          </p:nvPr>
        </p:nvSpPr>
        <p:spPr>
          <a:xfrm>
            <a:off x="838200" y="41629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4066"/>
              <a:t>COVID-19 Cases and Hospitalizations by COVID-19 Vaccination Status and Previous COVID-19 Diagnosis</a:t>
            </a:r>
            <a:r>
              <a:rPr b="0" lang="en-US" sz="230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/>
          </a:p>
        </p:txBody>
      </p:sp>
      <p:sp>
        <p:nvSpPr>
          <p:cNvPr id="372" name="Google Shape;372;g10ee525a5a0_0_39"/>
          <p:cNvSpPr txBox="1"/>
          <p:nvPr>
            <p:ph idx="1" type="body"/>
          </p:nvPr>
        </p:nvSpPr>
        <p:spPr>
          <a:xfrm>
            <a:off x="838198" y="1876513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</a:rPr>
              <a:t>During May–November 2021, case and hospitalization rates were highest among persons who were unvaccinated without a previous diagnosis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</a:rPr>
              <a:t> Before Delta became the predominant variant in June, case rates were higher among persons who survived a previous infection than persons who were vaccinated alone. 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</a:rPr>
              <a:t>By early October, persons who survived a previous infection had lower case rates than persons who were vaccinated alone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g10ee525a5a0_0_39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g10ee525a5a0_0_39"/>
          <p:cNvSpPr txBox="1"/>
          <p:nvPr>
            <p:ph idx="2" type="body"/>
          </p:nvPr>
        </p:nvSpPr>
        <p:spPr>
          <a:xfrm>
            <a:off x="861458" y="252547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0ee525a5a0_0_39"/>
          <p:cNvSpPr txBox="1"/>
          <p:nvPr/>
        </p:nvSpPr>
        <p:spPr>
          <a:xfrm>
            <a:off x="2455075" y="6513075"/>
            <a:ext cx="97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https://www.cdc.gov/mmwr/volumes/71/wr/mm7104e1.htm?s_cid=mm7104e1_w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ee525a5a0_0_54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10ee525a5a0_0_54"/>
          <p:cNvSpPr txBox="1"/>
          <p:nvPr>
            <p:ph idx="1" type="body"/>
          </p:nvPr>
        </p:nvSpPr>
        <p:spPr>
          <a:xfrm>
            <a:off x="1282148" y="1825625"/>
            <a:ext cx="1007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0ee525a5a0_0_54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g10ee525a5a0_0_54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0ee525a5a0_0_54"/>
          <p:cNvSpPr txBox="1"/>
          <p:nvPr/>
        </p:nvSpPr>
        <p:spPr>
          <a:xfrm>
            <a:off x="1225225" y="6411300"/>
            <a:ext cx="97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https://www.cdc.gov/mmwr/volumes/71/wr/mm7104e1.htm?s_cid=mm7104e1_w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10ee525a5a0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0"/>
            <a:ext cx="11115776" cy="64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/>
          <p:nvPr>
            <p:ph type="title"/>
          </p:nvPr>
        </p:nvSpPr>
        <p:spPr>
          <a:xfrm>
            <a:off x="838200" y="596349"/>
            <a:ext cx="54225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</a:t>
            </a:r>
            <a:endParaRPr/>
          </a:p>
        </p:txBody>
      </p:sp>
      <p:sp>
        <p:nvSpPr>
          <p:cNvPr id="392" name="Google Shape;392;p45"/>
          <p:cNvSpPr txBox="1"/>
          <p:nvPr>
            <p:ph idx="1" type="body"/>
          </p:nvPr>
        </p:nvSpPr>
        <p:spPr>
          <a:xfrm>
            <a:off x="1322856" y="3017121"/>
            <a:ext cx="95463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MDH.IPCOVID@maryland.gov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t/>
            </a:r>
            <a:endParaRPr sz="4800"/>
          </a:p>
        </p:txBody>
      </p:sp>
      <p:sp>
        <p:nvSpPr>
          <p:cNvPr id="393" name="Google Shape;393;p45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1139746" y="329979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Worldwide: COVID-19</a:t>
            </a:r>
            <a:endParaRPr/>
          </a:p>
        </p:txBody>
      </p:sp>
      <p:sp>
        <p:nvSpPr>
          <p:cNvPr id="127" name="Google Shape;127;p4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7155988" y="6510342"/>
            <a:ext cx="6346513" cy="30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en-US" sz="1200" u="sng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https://covid19.who.int/ 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accessed 1/</a:t>
            </a:r>
            <a:r>
              <a:rPr lang="en-US"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1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81151"/>
            <a:ext cx="11951101" cy="4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bb02dcdd4_0_500"/>
          <p:cNvSpPr txBox="1"/>
          <p:nvPr>
            <p:ph type="title"/>
          </p:nvPr>
        </p:nvSpPr>
        <p:spPr>
          <a:xfrm>
            <a:off x="1139746" y="329979"/>
            <a:ext cx="851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Worldwide: COVID-19</a:t>
            </a:r>
            <a:endParaRPr/>
          </a:p>
        </p:txBody>
      </p:sp>
      <p:sp>
        <p:nvSpPr>
          <p:cNvPr id="136" name="Google Shape;136;g10bb02dcdd4_0_50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g10bb02dcdd4_0_500"/>
          <p:cNvSpPr txBox="1"/>
          <p:nvPr/>
        </p:nvSpPr>
        <p:spPr>
          <a:xfrm>
            <a:off x="7155988" y="6510342"/>
            <a:ext cx="63465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en-US" sz="1200" u="sng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https://covid19.who.int/ 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accessed 1</a:t>
            </a:r>
            <a:r>
              <a:rPr lang="en-US"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/21</a:t>
            </a:r>
            <a:r>
              <a:rPr b="0" i="0" lang="en-US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1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0bb02dcdd4_0_5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61" y="1365629"/>
            <a:ext cx="8506605" cy="454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838200" y="596349"/>
            <a:ext cx="10515600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U.S.: COVID-19</a:t>
            </a:r>
            <a:endParaRPr/>
          </a:p>
        </p:txBody>
      </p:sp>
      <p:sp>
        <p:nvSpPr>
          <p:cNvPr id="145" name="Google Shape;145;p7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5427551" y="919492"/>
            <a:ext cx="6764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https://covid.cdc.gov/covid-data-tracker/#trends_dailytrendscases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Accessed 1</a:t>
            </a:r>
            <a:r>
              <a:rPr lang="en-US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/21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924" y="1743698"/>
            <a:ext cx="8288316" cy="49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b02dcdd4_0_510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U.S.: COVID-19</a:t>
            </a:r>
            <a:endParaRPr/>
          </a:p>
        </p:txBody>
      </p:sp>
      <p:sp>
        <p:nvSpPr>
          <p:cNvPr id="154" name="Google Shape;154;g10bb02dcdd4_0_510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g10bb02dcdd4_0_510"/>
          <p:cNvSpPr txBox="1"/>
          <p:nvPr/>
        </p:nvSpPr>
        <p:spPr>
          <a:xfrm>
            <a:off x="5427551" y="919492"/>
            <a:ext cx="6764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https://covid.cdc.gov/covid-data-tracker/#trends_dailytrendscases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Accessed 1</a:t>
            </a:r>
            <a:r>
              <a:rPr lang="en-US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/21</a:t>
            </a:r>
            <a:r>
              <a:rPr b="0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0bb02dcdd4_0_5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74" y="1471625"/>
            <a:ext cx="9241000" cy="52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838200" y="596349"/>
            <a:ext cx="10860464" cy="994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US: Community Transmission</a:t>
            </a:r>
            <a:endParaRPr/>
          </a:p>
        </p:txBody>
      </p:sp>
      <p:sp>
        <p:nvSpPr>
          <p:cNvPr id="162" name="Google Shape;162;p8"/>
          <p:cNvSpPr txBox="1"/>
          <p:nvPr>
            <p:ph idx="12" type="sldNum"/>
          </p:nvPr>
        </p:nvSpPr>
        <p:spPr>
          <a:xfrm>
            <a:off x="537186" y="6253165"/>
            <a:ext cx="5433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6622750" y="288550"/>
            <a:ext cx="542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covid.cdc.gov/covid-data-tracker/#cases_community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accessed 1/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5440" y="1530718"/>
            <a:ext cx="7494056" cy="4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2011675"/>
            <a:ext cx="7387576" cy="484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992c89409_0_16"/>
          <p:cNvSpPr txBox="1"/>
          <p:nvPr>
            <p:ph type="title"/>
          </p:nvPr>
        </p:nvSpPr>
        <p:spPr>
          <a:xfrm>
            <a:off x="838200" y="596349"/>
            <a:ext cx="105156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Maryland COVID-19 Dashboard</a:t>
            </a:r>
            <a:endParaRPr/>
          </a:p>
        </p:txBody>
      </p:sp>
      <p:sp>
        <p:nvSpPr>
          <p:cNvPr id="172" name="Google Shape;172;g10992c89409_0_16"/>
          <p:cNvSpPr txBox="1"/>
          <p:nvPr>
            <p:ph idx="12" type="sldNum"/>
          </p:nvPr>
        </p:nvSpPr>
        <p:spPr>
          <a:xfrm>
            <a:off x="537186" y="6253165"/>
            <a:ext cx="54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10992c89409_0_16"/>
          <p:cNvSpPr txBox="1"/>
          <p:nvPr>
            <p:ph idx="2" type="body"/>
          </p:nvPr>
        </p:nvSpPr>
        <p:spPr>
          <a:xfrm>
            <a:off x="884583" y="362022"/>
            <a:ext cx="10469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74" name="Google Shape;174;g10992c89409_0_16"/>
          <p:cNvSpPr txBox="1"/>
          <p:nvPr/>
        </p:nvSpPr>
        <p:spPr>
          <a:xfrm>
            <a:off x="1185975" y="6218075"/>
            <a:ext cx="426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https://coronavirus.maryland.gov/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accessed 1/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0992c89409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0950" y="1591150"/>
            <a:ext cx="12191999" cy="1891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DE55AA-BCE9-44B4-8E0B-C9E3F30A75B3}"/>
</file>

<file path=customXml/itemProps2.xml><?xml version="1.0" encoding="utf-8"?>
<ds:datastoreItem xmlns:ds="http://schemas.openxmlformats.org/officeDocument/2006/customXml" ds:itemID="{63691F7D-BC9A-4B4A-86BC-D8C4C0F090A5}"/>
</file>

<file path=customXml/itemProps3.xml><?xml version="1.0" encoding="utf-8"?>
<ds:datastoreItem xmlns:ds="http://schemas.openxmlformats.org/officeDocument/2006/customXml" ds:itemID="{A7889E48-125A-43F2-B153-B7E5E2EEF79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Rebecca Perlmutter;Jamie Rubin</dc:creator>
  <dcterms:created xsi:type="dcterms:W3CDTF">2020-04-14T21:05:17Z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