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5.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 id="2147483811" r:id="rId2"/>
  </p:sldMasterIdLst>
  <p:notesMasterIdLst>
    <p:notesMasterId r:id="rId49"/>
  </p:notesMasterIdLst>
  <p:sldIdLst>
    <p:sldId id="256" r:id="rId3"/>
    <p:sldId id="527" r:id="rId4"/>
    <p:sldId id="349" r:id="rId5"/>
    <p:sldId id="322" r:id="rId6"/>
    <p:sldId id="352" r:id="rId7"/>
    <p:sldId id="340" r:id="rId8"/>
    <p:sldId id="342" r:id="rId9"/>
    <p:sldId id="351" r:id="rId10"/>
    <p:sldId id="350" r:id="rId11"/>
    <p:sldId id="261" r:id="rId12"/>
    <p:sldId id="311" r:id="rId13"/>
    <p:sldId id="462" r:id="rId14"/>
    <p:sldId id="271" r:id="rId15"/>
    <p:sldId id="354" r:id="rId16"/>
    <p:sldId id="528" r:id="rId17"/>
    <p:sldId id="524" r:id="rId18"/>
    <p:sldId id="525" r:id="rId19"/>
    <p:sldId id="479" r:id="rId20"/>
    <p:sldId id="356" r:id="rId21"/>
    <p:sldId id="469" r:id="rId22"/>
    <p:sldId id="529" r:id="rId23"/>
    <p:sldId id="417" r:id="rId24"/>
    <p:sldId id="294" r:id="rId25"/>
    <p:sldId id="514" r:id="rId26"/>
    <p:sldId id="511" r:id="rId27"/>
    <p:sldId id="509" r:id="rId28"/>
    <p:sldId id="277" r:id="rId29"/>
    <p:sldId id="357" r:id="rId30"/>
    <p:sldId id="507" r:id="rId31"/>
    <p:sldId id="508" r:id="rId32"/>
    <p:sldId id="292" r:id="rId33"/>
    <p:sldId id="288" r:id="rId34"/>
    <p:sldId id="287" r:id="rId35"/>
    <p:sldId id="506" r:id="rId36"/>
    <p:sldId id="512" r:id="rId37"/>
    <p:sldId id="358" r:id="rId38"/>
    <p:sldId id="523" r:id="rId39"/>
    <p:sldId id="518" r:id="rId40"/>
    <p:sldId id="530" r:id="rId41"/>
    <p:sldId id="531" r:id="rId42"/>
    <p:sldId id="520" r:id="rId43"/>
    <p:sldId id="302" r:id="rId44"/>
    <p:sldId id="304" r:id="rId45"/>
    <p:sldId id="359" r:id="rId46"/>
    <p:sldId id="334" r:id="rId47"/>
    <p:sldId id="526" r:id="rId48"/>
  </p:sldIdLst>
  <p:sldSz cx="12192000" cy="6858000"/>
  <p:notesSz cx="6985000" cy="9271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0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79960" autoAdjust="0"/>
  </p:normalViewPr>
  <p:slideViewPr>
    <p:cSldViewPr snapToGrid="0">
      <p:cViewPr varScale="1">
        <p:scale>
          <a:sx n="62" d="100"/>
          <a:sy n="62" d="100"/>
        </p:scale>
        <p:origin x="10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79" tIns="46440" rIns="92879" bIns="46440" rtlCol="0"/>
          <a:lstStyle>
            <a:lvl1pPr algn="l">
              <a:defRPr sz="1200"/>
            </a:lvl1pPr>
          </a:lstStyle>
          <a:p>
            <a:endParaRPr lang="en-US"/>
          </a:p>
        </p:txBody>
      </p:sp>
      <p:sp>
        <p:nvSpPr>
          <p:cNvPr id="3" name="Date Placeholder 2"/>
          <p:cNvSpPr>
            <a:spLocks noGrp="1"/>
          </p:cNvSpPr>
          <p:nvPr>
            <p:ph type="dt" idx="1"/>
          </p:nvPr>
        </p:nvSpPr>
        <p:spPr>
          <a:xfrm>
            <a:off x="3956551" y="0"/>
            <a:ext cx="3026833" cy="465160"/>
          </a:xfrm>
          <a:prstGeom prst="rect">
            <a:avLst/>
          </a:prstGeom>
        </p:spPr>
        <p:txBody>
          <a:bodyPr vert="horz" lIns="92879" tIns="46440" rIns="92879" bIns="46440" rtlCol="0"/>
          <a:lstStyle>
            <a:lvl1pPr algn="r">
              <a:defRPr sz="1200"/>
            </a:lvl1pPr>
          </a:lstStyle>
          <a:p>
            <a:fld id="{D63A7994-CCB0-49BE-97DF-4A05E549F096}" type="datetimeFigureOut">
              <a:rPr lang="en-US" smtClean="0"/>
              <a:t>12/1/18</a:t>
            </a:fld>
            <a:endParaRPr lang="en-US"/>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2879" tIns="46440" rIns="92879" bIns="46440" rtlCol="0" anchor="ctr"/>
          <a:lstStyle/>
          <a:p>
            <a:endParaRPr lang="en-US"/>
          </a:p>
        </p:txBody>
      </p:sp>
      <p:sp>
        <p:nvSpPr>
          <p:cNvPr id="5" name="Notes Placeholder 4"/>
          <p:cNvSpPr>
            <a:spLocks noGrp="1"/>
          </p:cNvSpPr>
          <p:nvPr>
            <p:ph type="body" sz="quarter" idx="3"/>
          </p:nvPr>
        </p:nvSpPr>
        <p:spPr>
          <a:xfrm>
            <a:off x="698500" y="4461668"/>
            <a:ext cx="5588000" cy="3650457"/>
          </a:xfrm>
          <a:prstGeom prst="rect">
            <a:avLst/>
          </a:prstGeom>
        </p:spPr>
        <p:txBody>
          <a:bodyPr vert="horz" lIns="92879" tIns="46440" rIns="92879" bIns="4644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2"/>
            <a:ext cx="3026833" cy="465159"/>
          </a:xfrm>
          <a:prstGeom prst="rect">
            <a:avLst/>
          </a:prstGeom>
        </p:spPr>
        <p:txBody>
          <a:bodyPr vert="horz" lIns="92879" tIns="46440" rIns="92879" bIns="46440"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05842"/>
            <a:ext cx="3026833" cy="465159"/>
          </a:xfrm>
          <a:prstGeom prst="rect">
            <a:avLst/>
          </a:prstGeom>
        </p:spPr>
        <p:txBody>
          <a:bodyPr vert="horz" lIns="92879" tIns="46440" rIns="92879" bIns="46440" rtlCol="0" anchor="b"/>
          <a:lstStyle>
            <a:lvl1pPr algn="r">
              <a:defRPr sz="1200"/>
            </a:lvl1pPr>
          </a:lstStyle>
          <a:p>
            <a:fld id="{56D265AE-4F09-4C4E-AA7F-925D6A82534C}" type="slidenum">
              <a:rPr lang="en-US" smtClean="0"/>
              <a:t>‹#›</a:t>
            </a:fld>
            <a:endParaRPr lang="en-US"/>
          </a:p>
        </p:txBody>
      </p:sp>
    </p:spTree>
    <p:extLst>
      <p:ext uri="{BB962C8B-B14F-4D97-AF65-F5344CB8AC3E}">
        <p14:creationId xmlns:p14="http://schemas.microsoft.com/office/powerpoint/2010/main" val="2840563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redcross.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partner cross one out and pick one of the remaining two in order of priority  then hand back – what is it like to see one of your goals crossed out? What was it like to cross out and prioritized for someone else?</a:t>
            </a:r>
            <a:endParaRPr lang="en-US" dirty="0"/>
          </a:p>
        </p:txBody>
      </p:sp>
      <p:sp>
        <p:nvSpPr>
          <p:cNvPr id="4" name="Slide Number Placeholder 3"/>
          <p:cNvSpPr>
            <a:spLocks noGrp="1"/>
          </p:cNvSpPr>
          <p:nvPr>
            <p:ph type="sldNum" sz="quarter" idx="10"/>
          </p:nvPr>
        </p:nvSpPr>
        <p:spPr/>
        <p:txBody>
          <a:bodyPr/>
          <a:lstStyle/>
          <a:p>
            <a:pPr defTabSz="464396">
              <a:defRPr/>
            </a:pPr>
            <a:fld id="{61BA00E4-FCAB-7E4F-B38D-B4C144FA48FD}" type="slidenum">
              <a:rPr lang="en-US">
                <a:solidFill>
                  <a:prstClr val="black"/>
                </a:solidFill>
                <a:latin typeface="Calibri"/>
              </a:rPr>
              <a:pPr defTabSz="464396">
                <a:defRPr/>
              </a:pPr>
              <a:t>4</a:t>
            </a:fld>
            <a:endParaRPr lang="en-US">
              <a:solidFill>
                <a:prstClr val="black"/>
              </a:solidFill>
              <a:latin typeface="Calibri"/>
            </a:endParaRPr>
          </a:p>
        </p:txBody>
      </p:sp>
    </p:spTree>
    <p:extLst>
      <p:ext uri="{BB962C8B-B14F-4D97-AF65-F5344CB8AC3E}">
        <p14:creationId xmlns:p14="http://schemas.microsoft.com/office/powerpoint/2010/main" val="2884227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charset="0"/>
              </a:rPr>
              <a:t>What one could have said about Albert Einstein. </a:t>
            </a:r>
            <a:r>
              <a:rPr lang="en-US" dirty="0"/>
              <a:t>Comes from searching</a:t>
            </a:r>
            <a:r>
              <a:rPr lang="en-US" baseline="0" dirty="0"/>
              <a:t> for impairments and labeling clients based on their diagnosis.  Strengths must be valued by the program culture.</a:t>
            </a:r>
            <a:endParaRPr lang="en-US" dirty="0"/>
          </a:p>
        </p:txBody>
      </p:sp>
      <p:sp>
        <p:nvSpPr>
          <p:cNvPr id="4" name="Slide Number Placeholder 3"/>
          <p:cNvSpPr>
            <a:spLocks noGrp="1"/>
          </p:cNvSpPr>
          <p:nvPr>
            <p:ph type="sldNum" sz="quarter" idx="10"/>
          </p:nvPr>
        </p:nvSpPr>
        <p:spPr/>
        <p:txBody>
          <a:bodyPr/>
          <a:lstStyle/>
          <a:p>
            <a:pPr defTabSz="928792">
              <a:defRPr/>
            </a:pPr>
            <a:fld id="{D83BDD84-2E6B-45A7-8C71-AB612DDCC876}" type="slidenum">
              <a:rPr lang="en-US">
                <a:solidFill>
                  <a:prstClr val="black"/>
                </a:solidFill>
                <a:latin typeface="Calibri" panose="020F0502020204030204"/>
              </a:rPr>
              <a:pPr defTabSz="928792">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09693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Clara Barton – </a:t>
            </a:r>
          </a:p>
          <a:p>
            <a:r>
              <a:rPr lang="en-US" dirty="0"/>
              <a:t>Ordered to Europe by her doctor for a rest cure in 1869, Barton met with the International Committee of the Red Cross. She participated in relief efforts during the Franco-Prussian War in 1870-1871, but was forced into temporary retirement by ill health in 1872. After recovering, she campaigned to establish an American branch of the Red Cross, despite government resistance due to fears of foreign entanglements. The U.S. Senate finally ratified the Geneva Convention in 1882 and formed the </a:t>
            </a:r>
            <a:r>
              <a:rPr lang="en-US" dirty="0">
                <a:hlinkClick r:id="rId3"/>
              </a:rPr>
              <a:t>American Association of the Red Cross</a:t>
            </a:r>
            <a:r>
              <a:rPr lang="en-US" dirty="0"/>
              <a:t>. Barton became its president. </a:t>
            </a:r>
          </a:p>
          <a:p>
            <a:r>
              <a:rPr lang="en-US" dirty="0"/>
              <a:t>The newly formed organization sprang into action in the fall of 1881 when forest fires ripped through Michigan. It provided relief during many other natural disasters and epidemics in the U.S., including the Johnstown, PA, flood in 1889. Clara directed many of the relief operations herself. In 1898, at age 76, Barton traveled with nurses to Cuba during the Spanish-American War to nurse the wounded and provide supplies and food. In 1900, after several contentious attempts, the U.S. Congress granted the American Red Cross a charter, making the independent, non-profit organization responsible for fulfilling the provisions of the Geneva Conventions, providing family and other support to the U.S. military, and providing a system for disaster relief. However, Barton’s unwillingness to delegate responsibility had created dissent within the ranks of the Red Cross and, in 1904, she resigned from the organization she had founded and built.   https://</a:t>
            </a:r>
            <a:r>
              <a:rPr lang="en-US" dirty="0" err="1"/>
              <a:t>www.biography.com</a:t>
            </a:r>
            <a:r>
              <a:rPr lang="en-US" dirty="0"/>
              <a:t>/news/</a:t>
            </a:r>
            <a:r>
              <a:rPr lang="en-US" dirty="0" err="1"/>
              <a:t>clara</a:t>
            </a:r>
            <a:r>
              <a:rPr lang="en-US" dirty="0"/>
              <a:t>-</a:t>
            </a:r>
            <a:r>
              <a:rPr lang="en-US" dirty="0" err="1"/>
              <a:t>barton</a:t>
            </a:r>
            <a:r>
              <a:rPr lang="en-US" dirty="0"/>
              <a:t>-biography-facts</a:t>
            </a:r>
          </a:p>
          <a:p>
            <a:endParaRPr lang="en-US" dirty="0"/>
          </a:p>
        </p:txBody>
      </p:sp>
      <p:sp>
        <p:nvSpPr>
          <p:cNvPr id="4" name="Slide Number Placeholder 3"/>
          <p:cNvSpPr>
            <a:spLocks noGrp="1"/>
          </p:cNvSpPr>
          <p:nvPr>
            <p:ph type="sldNum" sz="quarter" idx="5"/>
          </p:nvPr>
        </p:nvSpPr>
        <p:spPr/>
        <p:txBody>
          <a:bodyPr/>
          <a:lstStyle/>
          <a:p>
            <a:pPr defTabSz="928792"/>
            <a:fld id="{75A9EAE2-7F11-1344-9A4A-AEF265E3D9AA}" type="slidenum">
              <a:rPr lang="en-US">
                <a:solidFill>
                  <a:prstClr val="black"/>
                </a:solidFill>
                <a:latin typeface="Calibri" panose="020F0502020204030204"/>
              </a:rPr>
              <a:pPr defTabSz="928792"/>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641937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stint in rehab in the 80’s. Sober or not, known in the industry for What would we have lost if people had written of Robin Williams as one whose relapses were more notable than his </a:t>
            </a:r>
            <a:r>
              <a:rPr lang="en-US" dirty="0" err="1"/>
              <a:t>ablity</a:t>
            </a:r>
            <a:r>
              <a:rPr lang="en-US" dirty="0"/>
              <a:t> to connect with people? </a:t>
            </a:r>
          </a:p>
        </p:txBody>
      </p:sp>
      <p:sp>
        <p:nvSpPr>
          <p:cNvPr id="4" name="Slide Number Placeholder 3"/>
          <p:cNvSpPr>
            <a:spLocks noGrp="1"/>
          </p:cNvSpPr>
          <p:nvPr>
            <p:ph type="sldNum" sz="quarter" idx="5"/>
          </p:nvPr>
        </p:nvSpPr>
        <p:spPr/>
        <p:txBody>
          <a:bodyPr/>
          <a:lstStyle/>
          <a:p>
            <a:pPr defTabSz="928792"/>
            <a:fld id="{75A9EAE2-7F11-1344-9A4A-AEF265E3D9AA}" type="slidenum">
              <a:rPr lang="en-US">
                <a:solidFill>
                  <a:prstClr val="black"/>
                </a:solidFill>
                <a:latin typeface="Calibri" panose="020F0502020204030204"/>
              </a:rPr>
              <a:pPr defTabSz="928792"/>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863984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10"/>
          </p:nvPr>
        </p:nvSpPr>
        <p:spPr/>
        <p:txBody>
          <a:bodyPr/>
          <a:lstStyle/>
          <a:p>
            <a:fld id="{56D265AE-4F09-4C4E-AA7F-925D6A82534C}" type="slidenum">
              <a:rPr lang="en-US" smtClean="0"/>
              <a:t>19</a:t>
            </a:fld>
            <a:endParaRPr lang="en-US"/>
          </a:p>
        </p:txBody>
      </p:sp>
    </p:spTree>
    <p:extLst>
      <p:ext uri="{BB962C8B-B14F-4D97-AF65-F5344CB8AC3E}">
        <p14:creationId xmlns:p14="http://schemas.microsoft.com/office/powerpoint/2010/main" val="2363495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dirty="0">
                <a:latin typeface="Times New Roman" charset="0"/>
              </a:rPr>
              <a:t>Collecting data is a necessary, but not alone sufficient step in building a Person-Centered plan.  Instead, providers must use the assessment data to come to a holistic understanding of the person and the barriers they face in achieving their goals.  This understanding should move from </a:t>
            </a:r>
            <a:r>
              <a:rPr lang="ja-JP" altLang="en-US" dirty="0">
                <a:latin typeface="Times New Roman" charset="0"/>
              </a:rPr>
              <a:t>“</a:t>
            </a:r>
            <a:r>
              <a:rPr lang="en-US" altLang="ja-JP" dirty="0">
                <a:latin typeface="Times New Roman" charset="0"/>
              </a:rPr>
              <a:t>what to why</a:t>
            </a:r>
            <a:r>
              <a:rPr lang="ja-JP" altLang="en-US" dirty="0">
                <a:latin typeface="Times New Roman" charset="0"/>
              </a:rPr>
              <a:t>”</a:t>
            </a:r>
            <a:r>
              <a:rPr lang="en-US" altLang="ja-JP" dirty="0">
                <a:latin typeface="Times New Roman" charset="0"/>
              </a:rPr>
              <a:t> and  reflect </a:t>
            </a:r>
            <a:r>
              <a:rPr lang="ja-JP" altLang="en-US" dirty="0">
                <a:latin typeface="Times New Roman" charset="0"/>
              </a:rPr>
              <a:t>“</a:t>
            </a:r>
            <a:r>
              <a:rPr lang="en-US" altLang="ja-JP" dirty="0">
                <a:latin typeface="Times New Roman" charset="0"/>
              </a:rPr>
              <a:t>critical clinical thinking</a:t>
            </a:r>
            <a:r>
              <a:rPr lang="ja-JP" altLang="en-US" dirty="0">
                <a:latin typeface="Times New Roman" charset="0"/>
              </a:rPr>
              <a:t>”</a:t>
            </a:r>
            <a:r>
              <a:rPr lang="en-US" altLang="ja-JP" dirty="0">
                <a:latin typeface="Times New Roman" charset="0"/>
              </a:rPr>
              <a:t> and be recorded in the chart.  It is often referred to as the </a:t>
            </a:r>
            <a:r>
              <a:rPr lang="ja-JP" altLang="en-US" dirty="0">
                <a:latin typeface="Times New Roman" charset="0"/>
              </a:rPr>
              <a:t>“</a:t>
            </a:r>
            <a:r>
              <a:rPr lang="en-US" altLang="ja-JP" dirty="0">
                <a:latin typeface="Times New Roman" charset="0"/>
              </a:rPr>
              <a:t>formulation</a:t>
            </a:r>
            <a:r>
              <a:rPr lang="ja-JP" altLang="en-US" dirty="0">
                <a:latin typeface="Times New Roman" charset="0"/>
              </a:rPr>
              <a:t>”</a:t>
            </a:r>
            <a:r>
              <a:rPr lang="en-US" altLang="ja-JP" dirty="0">
                <a:latin typeface="Times New Roman" charset="0"/>
              </a:rPr>
              <a:t>, the </a:t>
            </a:r>
            <a:r>
              <a:rPr lang="ja-JP" altLang="en-US" dirty="0">
                <a:latin typeface="Times New Roman" charset="0"/>
              </a:rPr>
              <a:t>“</a:t>
            </a:r>
            <a:r>
              <a:rPr lang="en-US" altLang="ja-JP" dirty="0">
                <a:latin typeface="Times New Roman" charset="0"/>
              </a:rPr>
              <a:t>narrative summary</a:t>
            </a:r>
            <a:r>
              <a:rPr lang="ja-JP" altLang="en-US" dirty="0">
                <a:latin typeface="Times New Roman" charset="0"/>
              </a:rPr>
              <a:t>”</a:t>
            </a:r>
            <a:r>
              <a:rPr lang="en-US" altLang="ja-JP" dirty="0">
                <a:latin typeface="Times New Roman" charset="0"/>
              </a:rPr>
              <a:t>, the </a:t>
            </a:r>
            <a:r>
              <a:rPr lang="ja-JP" altLang="en-US" dirty="0">
                <a:latin typeface="Times New Roman" charset="0"/>
              </a:rPr>
              <a:t>“</a:t>
            </a:r>
            <a:r>
              <a:rPr lang="en-US" altLang="ja-JP" dirty="0">
                <a:latin typeface="Times New Roman" charset="0"/>
              </a:rPr>
              <a:t>diagnostic summary,</a:t>
            </a:r>
            <a:r>
              <a:rPr lang="ja-JP" altLang="en-US" dirty="0">
                <a:latin typeface="Times New Roman" charset="0"/>
              </a:rPr>
              <a:t>”</a:t>
            </a:r>
            <a:r>
              <a:rPr lang="en-US" altLang="ja-JP" dirty="0">
                <a:latin typeface="Times New Roman" charset="0"/>
              </a:rPr>
              <a:t> the </a:t>
            </a:r>
            <a:r>
              <a:rPr lang="ja-JP" altLang="en-US" dirty="0">
                <a:latin typeface="Times New Roman" charset="0"/>
              </a:rPr>
              <a:t>“</a:t>
            </a:r>
            <a:r>
              <a:rPr lang="en-US" altLang="ja-JP" dirty="0">
                <a:latin typeface="Times New Roman" charset="0"/>
              </a:rPr>
              <a:t>interpretive summary," the </a:t>
            </a:r>
            <a:r>
              <a:rPr lang="ja-JP" altLang="en-US" dirty="0">
                <a:latin typeface="Times New Roman" charset="0"/>
              </a:rPr>
              <a:t>“</a:t>
            </a:r>
            <a:r>
              <a:rPr lang="en-US" altLang="ja-JP" dirty="0">
                <a:latin typeface="Times New Roman" charset="0"/>
              </a:rPr>
              <a:t>integrative summary</a:t>
            </a:r>
            <a:r>
              <a:rPr lang="ja-JP" altLang="en-US" dirty="0">
                <a:latin typeface="Times New Roman" charset="0"/>
              </a:rPr>
              <a:t>”</a:t>
            </a:r>
            <a:r>
              <a:rPr lang="en-US" altLang="ja-JP" dirty="0">
                <a:latin typeface="Times New Roman" charset="0"/>
              </a:rPr>
              <a:t>, etc.  and serves as a bridge between the data gathered for assessment and the written plan.</a:t>
            </a:r>
          </a:p>
          <a:p>
            <a:pPr>
              <a:lnSpc>
                <a:spcPct val="80000"/>
              </a:lnSpc>
            </a:pPr>
            <a:r>
              <a:rPr lang="en-US" dirty="0">
                <a:latin typeface="Times New Roman" charset="0"/>
              </a:rPr>
              <a:t>Developing this kind of understanding typically requires some degree of clinical skill and experience (clinical judgment) and should always include some consideration of the role of culture and ethnicity as critical to achieving a true appreciation of the person served. It should be included in the record in a several paragraph narrative.  It should be shared with the person (and the family if so desired by the individual).  This sharing of information is consistent with the notion of </a:t>
            </a:r>
            <a:r>
              <a:rPr lang="ja-JP" altLang="en-US" dirty="0">
                <a:latin typeface="Times New Roman" charset="0"/>
              </a:rPr>
              <a:t>“</a:t>
            </a:r>
            <a:r>
              <a:rPr lang="en-US" altLang="ja-JP" dirty="0">
                <a:latin typeface="Times New Roman" charset="0"/>
              </a:rPr>
              <a:t>transparency</a:t>
            </a:r>
            <a:r>
              <a:rPr lang="ja-JP" altLang="en-US" dirty="0">
                <a:latin typeface="Times New Roman" charset="0"/>
              </a:rPr>
              <a:t>”</a:t>
            </a:r>
            <a:r>
              <a:rPr lang="en-US" altLang="ja-JP" dirty="0">
                <a:latin typeface="Times New Roman" charset="0"/>
              </a:rPr>
              <a:t> and partnership. </a:t>
            </a:r>
          </a:p>
          <a:p>
            <a:pPr>
              <a:lnSpc>
                <a:spcPct val="80000"/>
              </a:lnSpc>
            </a:pPr>
            <a:r>
              <a:rPr lang="en-US" dirty="0">
                <a:latin typeface="Times New Roman" charset="0"/>
              </a:rPr>
              <a:t>The integrated summary of assessment data is more than a re-telling of the facts.  Instead, the formulation helps set the stage for prioritizing needs and goals as well as suggesting solutions to the barriers and challenges that have lead the individual to seek help.</a:t>
            </a:r>
          </a:p>
          <a:p>
            <a:pPr>
              <a:lnSpc>
                <a:spcPct val="80000"/>
              </a:lnSpc>
            </a:pPr>
            <a:endParaRPr lang="en-US" dirty="0">
              <a:latin typeface="Times New Roman" charset="0"/>
            </a:endParaRPr>
          </a:p>
          <a:p>
            <a:pPr eaLnBrk="1" hangingPunct="1"/>
            <a:r>
              <a:rPr lang="en-US" dirty="0">
                <a:latin typeface="Times New Roman" charset="0"/>
              </a:rPr>
              <a:t>The understanding of the individual should serve as the basis for the development of the plan, should help to determine </a:t>
            </a:r>
            <a:r>
              <a:rPr lang="en-US" u="sng" dirty="0">
                <a:latin typeface="Times New Roman" charset="0"/>
              </a:rPr>
              <a:t>priorities (</a:t>
            </a:r>
            <a:r>
              <a:rPr lang="en-US" dirty="0">
                <a:latin typeface="Times New Roman" charset="0"/>
              </a:rPr>
              <a:t>what comes first? –recognizing that not all issues/goals can be tackled at once or simultaneously. </a:t>
            </a:r>
          </a:p>
          <a:p>
            <a:pPr eaLnBrk="1" hangingPunct="1"/>
            <a:r>
              <a:rPr lang="en-US" dirty="0">
                <a:latin typeface="Times New Roman" charset="0"/>
              </a:rPr>
              <a:t>Most people can only manage one or two personal development goals at a time.  Yet often times reflect the expectation that a person with a serious mental illness, who has many issues to contend with in their life, should be working on many simultaneous goals while they are in treatment!  </a:t>
            </a:r>
          </a:p>
          <a:p>
            <a:pPr eaLnBrk="1" hangingPunct="1"/>
            <a:r>
              <a:rPr lang="en-US" dirty="0">
                <a:latin typeface="Times New Roman" charset="0"/>
              </a:rPr>
              <a:t>Our understanding of the person should emphasize the person</a:t>
            </a:r>
            <a:r>
              <a:rPr lang="ja-JP" altLang="en-US" dirty="0">
                <a:latin typeface="Times New Roman" charset="0"/>
              </a:rPr>
              <a:t>’</a:t>
            </a:r>
            <a:r>
              <a:rPr lang="en-US" altLang="ja-JP" dirty="0">
                <a:latin typeface="Times New Roman" charset="0"/>
              </a:rPr>
              <a:t>s strengths, and their stage of change/readiness/recovery (so we can determine the appropriate service interventions –matching the stage of change to the intervention)</a:t>
            </a:r>
          </a:p>
        </p:txBody>
      </p:sp>
      <p:sp>
        <p:nvSpPr>
          <p:cNvPr id="4" name="Slide Number Placeholder 3"/>
          <p:cNvSpPr>
            <a:spLocks noGrp="1"/>
          </p:cNvSpPr>
          <p:nvPr>
            <p:ph type="sldNum" sz="quarter" idx="10"/>
          </p:nvPr>
        </p:nvSpPr>
        <p:spPr/>
        <p:txBody>
          <a:bodyPr/>
          <a:lstStyle/>
          <a:p>
            <a:fld id="{56D265AE-4F09-4C4E-AA7F-925D6A82534C}" type="slidenum">
              <a:rPr lang="en-US" smtClean="0"/>
              <a:t>20</a:t>
            </a:fld>
            <a:endParaRPr lang="en-US"/>
          </a:p>
        </p:txBody>
      </p:sp>
    </p:spTree>
    <p:extLst>
      <p:ext uri="{BB962C8B-B14F-4D97-AF65-F5344CB8AC3E}">
        <p14:creationId xmlns:p14="http://schemas.microsoft.com/office/powerpoint/2010/main" val="3629363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you promote critical thinking?  Spirit of exploration and discovery vs concluding and prescribing….</a:t>
            </a:r>
          </a:p>
        </p:txBody>
      </p:sp>
      <p:sp>
        <p:nvSpPr>
          <p:cNvPr id="4" name="Slide Number Placeholder 3"/>
          <p:cNvSpPr>
            <a:spLocks noGrp="1"/>
          </p:cNvSpPr>
          <p:nvPr>
            <p:ph type="sldNum" sz="quarter" idx="5"/>
          </p:nvPr>
        </p:nvSpPr>
        <p:spPr/>
        <p:txBody>
          <a:bodyPr/>
          <a:lstStyle/>
          <a:p>
            <a:fld id="{56D265AE-4F09-4C4E-AA7F-925D6A82534C}" type="slidenum">
              <a:rPr lang="en-US" smtClean="0"/>
              <a:t>21</a:t>
            </a:fld>
            <a:endParaRPr lang="en-US"/>
          </a:p>
        </p:txBody>
      </p:sp>
    </p:spTree>
    <p:extLst>
      <p:ext uri="{BB962C8B-B14F-4D97-AF65-F5344CB8AC3E}">
        <p14:creationId xmlns:p14="http://schemas.microsoft.com/office/powerpoint/2010/main" val="1944633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5325"/>
            <a:ext cx="6178550" cy="3476625"/>
          </a:xfrm>
        </p:spPr>
      </p:sp>
      <p:sp>
        <p:nvSpPr>
          <p:cNvPr id="3" name="Notes Placeholder 2"/>
          <p:cNvSpPr>
            <a:spLocks noGrp="1"/>
          </p:cNvSpPr>
          <p:nvPr>
            <p:ph type="body" idx="1"/>
          </p:nvPr>
        </p:nvSpPr>
        <p:spPr/>
        <p:txBody>
          <a:bodyPr/>
          <a:lstStyle/>
          <a:p>
            <a:r>
              <a:rPr lang="en-US" dirty="0"/>
              <a:t>Not</a:t>
            </a:r>
            <a:r>
              <a:rPr lang="en-US" baseline="0" dirty="0"/>
              <a:t> Known – maybe person can’t/won’t tell you something that seems important</a:t>
            </a:r>
          </a:p>
          <a:p>
            <a:r>
              <a:rPr lang="en-US" baseline="0" dirty="0"/>
              <a:t>- Most common is mental illness &amp; substance use – chicken or the egg?  And MI and IDD/head injury – two different courses of treatment depending on the cause</a:t>
            </a:r>
            <a:endParaRPr lang="en-US" dirty="0"/>
          </a:p>
        </p:txBody>
      </p:sp>
      <p:sp>
        <p:nvSpPr>
          <p:cNvPr id="4" name="Slide Number Placeholder 3"/>
          <p:cNvSpPr>
            <a:spLocks noGrp="1"/>
          </p:cNvSpPr>
          <p:nvPr>
            <p:ph type="sldNum" sz="quarter" idx="10"/>
          </p:nvPr>
        </p:nvSpPr>
        <p:spPr/>
        <p:txBody>
          <a:bodyPr/>
          <a:lstStyle/>
          <a:p>
            <a:fld id="{FDAAD661-3762-604A-8C9E-699E95CF3C3F}" type="slidenum">
              <a:rPr lang="en-US" smtClean="0"/>
              <a:t>22</a:t>
            </a:fld>
            <a:endParaRPr lang="en-US"/>
          </a:p>
        </p:txBody>
      </p:sp>
    </p:spTree>
    <p:extLst>
      <p:ext uri="{BB962C8B-B14F-4D97-AF65-F5344CB8AC3E}">
        <p14:creationId xmlns:p14="http://schemas.microsoft.com/office/powerpoint/2010/main" val="2887576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b="1" dirty="0">
                <a:latin typeface="Tahoma" charset="0"/>
                <a:ea typeface="MS PGothic" charset="0"/>
                <a:cs typeface="Arial" charset="0"/>
              </a:rPr>
              <a:t>What</a:t>
            </a:r>
            <a:r>
              <a:rPr lang="ja-JP" altLang="en-US" b="1" dirty="0">
                <a:latin typeface="Tahoma" charset="0"/>
                <a:ea typeface="MS PGothic" charset="0"/>
                <a:cs typeface="Arial" charset="0"/>
              </a:rPr>
              <a:t>’</a:t>
            </a:r>
            <a:r>
              <a:rPr lang="en-US" b="1" dirty="0">
                <a:latin typeface="Tahoma" charset="0"/>
                <a:ea typeface="MS PGothic" charset="0"/>
                <a:cs typeface="Arial" charset="0"/>
              </a:rPr>
              <a:t>s getting in the way?</a:t>
            </a:r>
          </a:p>
          <a:p>
            <a:pPr eaLnBrk="1" hangingPunct="1">
              <a:lnSpc>
                <a:spcPct val="90000"/>
              </a:lnSpc>
            </a:pPr>
            <a:endParaRPr lang="en-US" sz="1000" dirty="0">
              <a:latin typeface="Tahoma" charset="0"/>
              <a:ea typeface="MS PGothic" charset="0"/>
              <a:cs typeface="Arial" charset="0"/>
            </a:endParaRPr>
          </a:p>
          <a:p>
            <a:pPr lvl="1" eaLnBrk="1" hangingPunct="1">
              <a:lnSpc>
                <a:spcPct val="80000"/>
              </a:lnSpc>
            </a:pPr>
            <a:r>
              <a:rPr lang="en-US" sz="2400" dirty="0">
                <a:latin typeface="Tahoma" charset="0"/>
                <a:ea typeface="ＭＳ Ｐゴシック" charset="0"/>
                <a:cs typeface="Arial" charset="0"/>
              </a:rPr>
              <a:t>need for skills development</a:t>
            </a:r>
          </a:p>
          <a:p>
            <a:pPr lvl="1" eaLnBrk="1" hangingPunct="1">
              <a:lnSpc>
                <a:spcPct val="80000"/>
              </a:lnSpc>
            </a:pPr>
            <a:r>
              <a:rPr lang="en-US" sz="2400" dirty="0">
                <a:latin typeface="Tahoma" charset="0"/>
                <a:ea typeface="ＭＳ Ｐゴシック" charset="0"/>
                <a:cs typeface="Arial" charset="0"/>
              </a:rPr>
              <a:t>Intrusive symptoms</a:t>
            </a:r>
          </a:p>
          <a:p>
            <a:pPr lvl="1" eaLnBrk="1" hangingPunct="1">
              <a:lnSpc>
                <a:spcPct val="80000"/>
              </a:lnSpc>
            </a:pPr>
            <a:r>
              <a:rPr lang="en-US" sz="2400" dirty="0">
                <a:latin typeface="Tahoma" charset="0"/>
                <a:ea typeface="ＭＳ Ｐゴシック" charset="0"/>
                <a:cs typeface="Arial" charset="0"/>
              </a:rPr>
              <a:t>lack of resources</a:t>
            </a:r>
          </a:p>
          <a:p>
            <a:pPr lvl="1" eaLnBrk="1" hangingPunct="1">
              <a:lnSpc>
                <a:spcPct val="80000"/>
              </a:lnSpc>
            </a:pPr>
            <a:r>
              <a:rPr lang="en-US" sz="2400" dirty="0">
                <a:latin typeface="Tahoma" charset="0"/>
                <a:ea typeface="ＭＳ Ｐゴシック" charset="0"/>
                <a:cs typeface="Arial" charset="0"/>
              </a:rPr>
              <a:t>need for assistance / supports</a:t>
            </a:r>
          </a:p>
          <a:p>
            <a:pPr lvl="1" eaLnBrk="1" hangingPunct="1">
              <a:lnSpc>
                <a:spcPct val="80000"/>
              </a:lnSpc>
            </a:pPr>
            <a:r>
              <a:rPr lang="en-US" sz="2400" dirty="0">
                <a:latin typeface="Tahoma" charset="0"/>
                <a:ea typeface="ＭＳ Ｐゴシック" charset="0"/>
                <a:cs typeface="Arial" charset="0"/>
              </a:rPr>
              <a:t>problems in behavior</a:t>
            </a:r>
          </a:p>
          <a:p>
            <a:pPr lvl="1" eaLnBrk="1" hangingPunct="1">
              <a:lnSpc>
                <a:spcPct val="80000"/>
              </a:lnSpc>
            </a:pPr>
            <a:r>
              <a:rPr lang="en-US" sz="2400" dirty="0">
                <a:latin typeface="Tahoma" charset="0"/>
                <a:ea typeface="ＭＳ Ｐゴシック" charset="0"/>
                <a:cs typeface="Arial" charset="0"/>
              </a:rPr>
              <a:t>challenges in activities of daily living</a:t>
            </a:r>
          </a:p>
          <a:p>
            <a:pPr lvl="1" eaLnBrk="1" hangingPunct="1">
              <a:lnSpc>
                <a:spcPct val="80000"/>
              </a:lnSpc>
            </a:pPr>
            <a:r>
              <a:rPr lang="en-US" sz="2400" dirty="0">
                <a:latin typeface="Tahoma" charset="0"/>
                <a:ea typeface="ＭＳ Ｐゴシック" charset="0"/>
                <a:cs typeface="Arial" charset="0"/>
              </a:rPr>
              <a:t>threats to basic health and safety</a:t>
            </a:r>
          </a:p>
          <a:p>
            <a:pPr lvl="1" eaLnBrk="1" hangingPunct="1">
              <a:lnSpc>
                <a:spcPct val="80000"/>
              </a:lnSpc>
            </a:pPr>
            <a:r>
              <a:rPr lang="en-US" sz="2400" b="1" dirty="0">
                <a:latin typeface="Tahoma" charset="0"/>
                <a:ea typeface="ＭＳ Ｐゴシック" charset="0"/>
                <a:cs typeface="Arial" charset="0"/>
              </a:rPr>
              <a:t>challenges/needs as a result of a mental/ alcohol and/or drug disorder </a:t>
            </a:r>
            <a:r>
              <a:rPr lang="en-US" sz="2400" b="1" dirty="0">
                <a:solidFill>
                  <a:srgbClr val="FF0000"/>
                </a:solidFill>
                <a:latin typeface="Tahoma" charset="0"/>
                <a:ea typeface="ＭＳ Ｐゴシック" charset="0"/>
                <a:cs typeface="Arial" charset="0"/>
              </a:rPr>
              <a:t>= medical necessity</a:t>
            </a:r>
          </a:p>
          <a:p>
            <a:endParaRPr lang="en-US" dirty="0"/>
          </a:p>
        </p:txBody>
      </p:sp>
      <p:sp>
        <p:nvSpPr>
          <p:cNvPr id="4" name="Slide Number Placeholder 3"/>
          <p:cNvSpPr>
            <a:spLocks noGrp="1"/>
          </p:cNvSpPr>
          <p:nvPr>
            <p:ph type="sldNum" sz="quarter" idx="10"/>
          </p:nvPr>
        </p:nvSpPr>
        <p:spPr/>
        <p:txBody>
          <a:bodyPr/>
          <a:lstStyle/>
          <a:p>
            <a:fld id="{61BA00E4-FCAB-7E4F-B38D-B4C144FA48FD}" type="slidenum">
              <a:rPr lang="en-US" smtClean="0"/>
              <a:t>23</a:t>
            </a:fld>
            <a:endParaRPr lang="en-US"/>
          </a:p>
        </p:txBody>
      </p:sp>
    </p:spTree>
    <p:extLst>
      <p:ext uri="{BB962C8B-B14F-4D97-AF65-F5344CB8AC3E}">
        <p14:creationId xmlns:p14="http://schemas.microsoft.com/office/powerpoint/2010/main" val="3696870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Ecplain</a:t>
            </a:r>
            <a:r>
              <a:rPr lang="en-US" dirty="0"/>
              <a:t> why starting with barriers 1</a:t>
            </a:r>
            <a:r>
              <a:rPr lang="en-US" baseline="30000" dirty="0"/>
              <a:t>st</a:t>
            </a:r>
            <a:r>
              <a:rPr lang="en-US" dirty="0"/>
              <a:t> – leveraging strengths specifically to overcome barriers</a:t>
            </a:r>
          </a:p>
        </p:txBody>
      </p:sp>
      <p:sp>
        <p:nvSpPr>
          <p:cNvPr id="4" name="Slide Number Placeholder 3"/>
          <p:cNvSpPr>
            <a:spLocks noGrp="1"/>
          </p:cNvSpPr>
          <p:nvPr>
            <p:ph type="sldNum" sz="quarter" idx="10"/>
          </p:nvPr>
        </p:nvSpPr>
        <p:spPr/>
        <p:txBody>
          <a:bodyPr/>
          <a:lstStyle/>
          <a:p>
            <a:fld id="{61BA00E4-FCAB-7E4F-B38D-B4C144FA48FD}" type="slidenum">
              <a:rPr lang="en-US" smtClean="0"/>
              <a:t>24</a:t>
            </a:fld>
            <a:endParaRPr lang="en-US"/>
          </a:p>
        </p:txBody>
      </p:sp>
    </p:spTree>
    <p:extLst>
      <p:ext uri="{BB962C8B-B14F-4D97-AF65-F5344CB8AC3E}">
        <p14:creationId xmlns:p14="http://schemas.microsoft.com/office/powerpoint/2010/main" val="731053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charset="0"/>
                <a:ea typeface="MS PGothic" charset="0"/>
                <a:cs typeface="MS PGothic" charset="0"/>
              </a:defRPr>
            </a:lvl1pPr>
            <a:lvl2pPr marL="768981" indent="-295762" eaLnBrk="0" hangingPunct="0">
              <a:defRPr>
                <a:solidFill>
                  <a:schemeClr val="tx1"/>
                </a:solidFill>
                <a:latin typeface="Tahoma" charset="0"/>
                <a:ea typeface="MS PGothic" charset="0"/>
                <a:cs typeface="MS PGothic" charset="0"/>
              </a:defRPr>
            </a:lvl2pPr>
            <a:lvl3pPr marL="1183049" indent="-236609" eaLnBrk="0" hangingPunct="0">
              <a:defRPr>
                <a:solidFill>
                  <a:schemeClr val="tx1"/>
                </a:solidFill>
                <a:latin typeface="Tahoma" charset="0"/>
                <a:ea typeface="MS PGothic" charset="0"/>
                <a:cs typeface="MS PGothic" charset="0"/>
              </a:defRPr>
            </a:lvl3pPr>
            <a:lvl4pPr marL="1656268" indent="-236609" eaLnBrk="0" hangingPunct="0">
              <a:defRPr>
                <a:solidFill>
                  <a:schemeClr val="tx1"/>
                </a:solidFill>
                <a:latin typeface="Tahoma" charset="0"/>
                <a:ea typeface="MS PGothic" charset="0"/>
                <a:cs typeface="MS PGothic" charset="0"/>
              </a:defRPr>
            </a:lvl4pPr>
            <a:lvl5pPr marL="2129488" indent="-236609" eaLnBrk="0" hangingPunct="0">
              <a:defRPr>
                <a:solidFill>
                  <a:schemeClr val="tx1"/>
                </a:solidFill>
                <a:latin typeface="Tahoma" charset="0"/>
                <a:ea typeface="MS PGothic" charset="0"/>
                <a:cs typeface="MS PGothic" charset="0"/>
              </a:defRPr>
            </a:lvl5pPr>
            <a:lvl6pPr marL="2602707" indent="-236609" eaLnBrk="0" fontAlgn="base" hangingPunct="0">
              <a:spcBef>
                <a:spcPct val="0"/>
              </a:spcBef>
              <a:spcAft>
                <a:spcPct val="0"/>
              </a:spcAft>
              <a:defRPr>
                <a:solidFill>
                  <a:schemeClr val="tx1"/>
                </a:solidFill>
                <a:latin typeface="Tahoma" charset="0"/>
                <a:ea typeface="MS PGothic" charset="0"/>
                <a:cs typeface="MS PGothic" charset="0"/>
              </a:defRPr>
            </a:lvl6pPr>
            <a:lvl7pPr marL="3075926" indent="-236609" eaLnBrk="0" fontAlgn="base" hangingPunct="0">
              <a:spcBef>
                <a:spcPct val="0"/>
              </a:spcBef>
              <a:spcAft>
                <a:spcPct val="0"/>
              </a:spcAft>
              <a:defRPr>
                <a:solidFill>
                  <a:schemeClr val="tx1"/>
                </a:solidFill>
                <a:latin typeface="Tahoma" charset="0"/>
                <a:ea typeface="MS PGothic" charset="0"/>
                <a:cs typeface="MS PGothic" charset="0"/>
              </a:defRPr>
            </a:lvl7pPr>
            <a:lvl8pPr marL="3549146" indent="-236609" eaLnBrk="0" fontAlgn="base" hangingPunct="0">
              <a:spcBef>
                <a:spcPct val="0"/>
              </a:spcBef>
              <a:spcAft>
                <a:spcPct val="0"/>
              </a:spcAft>
              <a:defRPr>
                <a:solidFill>
                  <a:schemeClr val="tx1"/>
                </a:solidFill>
                <a:latin typeface="Tahoma" charset="0"/>
                <a:ea typeface="MS PGothic" charset="0"/>
                <a:cs typeface="MS PGothic" charset="0"/>
              </a:defRPr>
            </a:lvl8pPr>
            <a:lvl9pPr marL="4022366" indent="-236609" eaLnBrk="0" fontAlgn="base" hangingPunct="0">
              <a:spcBef>
                <a:spcPct val="0"/>
              </a:spcBef>
              <a:spcAft>
                <a:spcPct val="0"/>
              </a:spcAft>
              <a:defRPr>
                <a:solidFill>
                  <a:schemeClr val="tx1"/>
                </a:solidFill>
                <a:latin typeface="Tahoma" charset="0"/>
                <a:ea typeface="MS PGothic" charset="0"/>
                <a:cs typeface="MS PGothic" charset="0"/>
              </a:defRPr>
            </a:lvl9pPr>
          </a:lstStyle>
          <a:p>
            <a:pPr eaLnBrk="1" hangingPunct="1"/>
            <a:fld id="{911969ED-F0CE-3F4B-8D40-50D3CB7287A6}" type="slidenum">
              <a:rPr lang="en-US">
                <a:latin typeface="Arial" charset="0"/>
              </a:rPr>
              <a:pPr eaLnBrk="1" hangingPunct="1"/>
              <a:t>27</a:t>
            </a:fld>
            <a:endParaRPr lang="en-US">
              <a:latin typeface="Arial" charset="0"/>
            </a:endParaRPr>
          </a:p>
        </p:txBody>
      </p:sp>
    </p:spTree>
    <p:extLst>
      <p:ext uri="{BB962C8B-B14F-4D97-AF65-F5344CB8AC3E}">
        <p14:creationId xmlns:p14="http://schemas.microsoft.com/office/powerpoint/2010/main" val="405602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MS PGothic" charset="0"/>
            </a:endParaRPr>
          </a:p>
        </p:txBody>
      </p:sp>
    </p:spTree>
    <p:extLst>
      <p:ext uri="{BB962C8B-B14F-4D97-AF65-F5344CB8AC3E}">
        <p14:creationId xmlns:p14="http://schemas.microsoft.com/office/powerpoint/2010/main" val="2837615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265AE-4F09-4C4E-AA7F-925D6A82534C}" type="slidenum">
              <a:rPr lang="en-US" smtClean="0"/>
              <a:t>28</a:t>
            </a:fld>
            <a:endParaRPr lang="en-US"/>
          </a:p>
        </p:txBody>
      </p:sp>
    </p:spTree>
    <p:extLst>
      <p:ext uri="{BB962C8B-B14F-4D97-AF65-F5344CB8AC3E}">
        <p14:creationId xmlns:p14="http://schemas.microsoft.com/office/powerpoint/2010/main" val="263050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265AE-4F09-4C4E-AA7F-925D6A82534C}" type="slidenum">
              <a:rPr lang="en-US" smtClean="0"/>
              <a:t>29</a:t>
            </a:fld>
            <a:endParaRPr lang="en-US"/>
          </a:p>
        </p:txBody>
      </p:sp>
    </p:spTree>
    <p:extLst>
      <p:ext uri="{BB962C8B-B14F-4D97-AF65-F5344CB8AC3E}">
        <p14:creationId xmlns:p14="http://schemas.microsoft.com/office/powerpoint/2010/main" val="1820566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It should be about you.</a:t>
            </a:r>
          </a:p>
          <a:p>
            <a:r>
              <a:rPr lang="en-US" dirty="0"/>
              <a:t>Potent: Compose your powerful present-tense language. </a:t>
            </a:r>
            <a:r>
              <a:rPr lang="en-US" dirty="0" err="1"/>
              <a:t>ie</a:t>
            </a:r>
            <a:r>
              <a:rPr lang="en-US" dirty="0"/>
              <a:t>: I AM... or I EMBODY... or It IS.....</a:t>
            </a:r>
          </a:p>
          <a:p>
            <a:r>
              <a:rPr lang="en-US" dirty="0"/>
              <a:t>Pithy: Use no more than eight words.</a:t>
            </a:r>
          </a:p>
          <a:p>
            <a:r>
              <a:rPr lang="en-US" dirty="0"/>
              <a:t>Positive: Steer away from tricky negatives that masquerade as positives. Like: I will NOT... or NEVER again will I.... or NO one can stop me from....</a:t>
            </a:r>
          </a:p>
          <a:p>
            <a:endParaRPr lang="en-US" dirty="0"/>
          </a:p>
        </p:txBody>
      </p:sp>
      <p:sp>
        <p:nvSpPr>
          <p:cNvPr id="4" name="Slide Number Placeholder 3"/>
          <p:cNvSpPr>
            <a:spLocks noGrp="1"/>
          </p:cNvSpPr>
          <p:nvPr>
            <p:ph type="sldNum" sz="quarter" idx="10"/>
          </p:nvPr>
        </p:nvSpPr>
        <p:spPr/>
        <p:txBody>
          <a:bodyPr/>
          <a:lstStyle/>
          <a:p>
            <a:fld id="{61BA00E4-FCAB-7E4F-B38D-B4C144FA48FD}" type="slidenum">
              <a:rPr lang="en-US" smtClean="0"/>
              <a:t>30</a:t>
            </a:fld>
            <a:endParaRPr lang="en-US"/>
          </a:p>
        </p:txBody>
      </p:sp>
    </p:spTree>
    <p:extLst>
      <p:ext uri="{BB962C8B-B14F-4D97-AF65-F5344CB8AC3E}">
        <p14:creationId xmlns:p14="http://schemas.microsoft.com/office/powerpoint/2010/main" val="75656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charset="0"/>
                <a:ea typeface="MS PGothic" charset="0"/>
                <a:cs typeface="MS PGothic" charset="0"/>
              </a:defRPr>
            </a:lvl1pPr>
            <a:lvl2pPr marL="754643" indent="-290247" eaLnBrk="0" hangingPunct="0">
              <a:defRPr>
                <a:solidFill>
                  <a:schemeClr val="tx1"/>
                </a:solidFill>
                <a:latin typeface="Tahoma" charset="0"/>
                <a:ea typeface="MS PGothic" charset="0"/>
                <a:cs typeface="MS PGothic" charset="0"/>
              </a:defRPr>
            </a:lvl2pPr>
            <a:lvl3pPr marL="1160990" indent="-232198" eaLnBrk="0" hangingPunct="0">
              <a:defRPr>
                <a:solidFill>
                  <a:schemeClr val="tx1"/>
                </a:solidFill>
                <a:latin typeface="Tahoma" charset="0"/>
                <a:ea typeface="MS PGothic" charset="0"/>
                <a:cs typeface="MS PGothic" charset="0"/>
              </a:defRPr>
            </a:lvl3pPr>
            <a:lvl4pPr marL="1625386" indent="-232198" eaLnBrk="0" hangingPunct="0">
              <a:defRPr>
                <a:solidFill>
                  <a:schemeClr val="tx1"/>
                </a:solidFill>
                <a:latin typeface="Tahoma" charset="0"/>
                <a:ea typeface="MS PGothic" charset="0"/>
                <a:cs typeface="MS PGothic" charset="0"/>
              </a:defRPr>
            </a:lvl4pPr>
            <a:lvl5pPr marL="2089782" indent="-232198" eaLnBrk="0" hangingPunct="0">
              <a:defRPr>
                <a:solidFill>
                  <a:schemeClr val="tx1"/>
                </a:solidFill>
                <a:latin typeface="Tahoma" charset="0"/>
                <a:ea typeface="MS PGothic" charset="0"/>
                <a:cs typeface="MS PGothic" charset="0"/>
              </a:defRPr>
            </a:lvl5pPr>
            <a:lvl6pPr marL="2554177" indent="-232198" eaLnBrk="0" fontAlgn="base" hangingPunct="0">
              <a:spcBef>
                <a:spcPct val="0"/>
              </a:spcBef>
              <a:spcAft>
                <a:spcPct val="0"/>
              </a:spcAft>
              <a:defRPr>
                <a:solidFill>
                  <a:schemeClr val="tx1"/>
                </a:solidFill>
                <a:latin typeface="Tahoma" charset="0"/>
                <a:ea typeface="MS PGothic" charset="0"/>
                <a:cs typeface="MS PGothic" charset="0"/>
              </a:defRPr>
            </a:lvl6pPr>
            <a:lvl7pPr marL="3018574" indent="-232198" eaLnBrk="0" fontAlgn="base" hangingPunct="0">
              <a:spcBef>
                <a:spcPct val="0"/>
              </a:spcBef>
              <a:spcAft>
                <a:spcPct val="0"/>
              </a:spcAft>
              <a:defRPr>
                <a:solidFill>
                  <a:schemeClr val="tx1"/>
                </a:solidFill>
                <a:latin typeface="Tahoma" charset="0"/>
                <a:ea typeface="MS PGothic" charset="0"/>
                <a:cs typeface="MS PGothic" charset="0"/>
              </a:defRPr>
            </a:lvl7pPr>
            <a:lvl8pPr marL="3482970" indent="-232198" eaLnBrk="0" fontAlgn="base" hangingPunct="0">
              <a:spcBef>
                <a:spcPct val="0"/>
              </a:spcBef>
              <a:spcAft>
                <a:spcPct val="0"/>
              </a:spcAft>
              <a:defRPr>
                <a:solidFill>
                  <a:schemeClr val="tx1"/>
                </a:solidFill>
                <a:latin typeface="Tahoma" charset="0"/>
                <a:ea typeface="MS PGothic" charset="0"/>
                <a:cs typeface="MS PGothic" charset="0"/>
              </a:defRPr>
            </a:lvl8pPr>
            <a:lvl9pPr marL="3947366" indent="-232198" eaLnBrk="0" fontAlgn="base" hangingPunct="0">
              <a:spcBef>
                <a:spcPct val="0"/>
              </a:spcBef>
              <a:spcAft>
                <a:spcPct val="0"/>
              </a:spcAft>
              <a:defRPr>
                <a:solidFill>
                  <a:schemeClr val="tx1"/>
                </a:solidFill>
                <a:latin typeface="Tahoma" charset="0"/>
                <a:ea typeface="MS PGothic" charset="0"/>
                <a:cs typeface="MS PGothic" charset="0"/>
              </a:defRPr>
            </a:lvl9pPr>
          </a:lstStyle>
          <a:p>
            <a:pPr eaLnBrk="1" hangingPunct="1"/>
            <a:fld id="{DA5AB6DB-A818-7C45-BEBF-53B449C2ABF2}" type="slidenum">
              <a:rPr lang="en-US">
                <a:latin typeface="Arial" charset="0"/>
              </a:rPr>
              <a:pPr eaLnBrk="1" hangingPunct="1"/>
              <a:t>31</a:t>
            </a:fld>
            <a:endParaRPr lang="en-US">
              <a:latin typeface="Arial" charset="0"/>
            </a:endParaRPr>
          </a:p>
        </p:txBody>
      </p:sp>
      <p:sp>
        <p:nvSpPr>
          <p:cNvPr id="144387" name="Slide Image Placeholder 1"/>
          <p:cNvSpPr>
            <a:spLocks noGrp="1" noRot="1" noChangeAspect="1" noTextEdit="1"/>
          </p:cNvSpPr>
          <p:nvPr>
            <p:ph type="sldImg"/>
          </p:nvPr>
        </p:nvSpPr>
        <p:spPr>
          <a:ln/>
        </p:spPr>
      </p:sp>
      <p:sp>
        <p:nvSpPr>
          <p:cNvPr id="14438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853" tIns="46426" rIns="92853" bIns="46426"/>
          <a:lstStyle/>
          <a:p>
            <a:endParaRPr lang="en-US" dirty="0"/>
          </a:p>
        </p:txBody>
      </p:sp>
    </p:spTree>
    <p:extLst>
      <p:ext uri="{BB962C8B-B14F-4D97-AF65-F5344CB8AC3E}">
        <p14:creationId xmlns:p14="http://schemas.microsoft.com/office/powerpoint/2010/main" val="1639738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76" tIns="46438" rIns="92876" bIns="46438"/>
          <a:lstStyle>
            <a:lvl1pPr eaLnBrk="0" hangingPunct="0">
              <a:defRPr>
                <a:solidFill>
                  <a:schemeClr val="tx1"/>
                </a:solidFill>
                <a:latin typeface="Tahoma" charset="0"/>
                <a:ea typeface="MS PGothic" charset="0"/>
                <a:cs typeface="MS PGothic" charset="0"/>
              </a:defRPr>
            </a:lvl1pPr>
            <a:lvl2pPr marL="754643" indent="-290247" eaLnBrk="0" hangingPunct="0">
              <a:defRPr>
                <a:solidFill>
                  <a:schemeClr val="tx1"/>
                </a:solidFill>
                <a:latin typeface="Tahoma" charset="0"/>
                <a:ea typeface="MS PGothic" charset="0"/>
                <a:cs typeface="MS PGothic" charset="0"/>
              </a:defRPr>
            </a:lvl2pPr>
            <a:lvl3pPr marL="1160990" indent="-232198" eaLnBrk="0" hangingPunct="0">
              <a:defRPr>
                <a:solidFill>
                  <a:schemeClr val="tx1"/>
                </a:solidFill>
                <a:latin typeface="Tahoma" charset="0"/>
                <a:ea typeface="MS PGothic" charset="0"/>
                <a:cs typeface="MS PGothic" charset="0"/>
              </a:defRPr>
            </a:lvl3pPr>
            <a:lvl4pPr marL="1625386" indent="-232198" eaLnBrk="0" hangingPunct="0">
              <a:defRPr>
                <a:solidFill>
                  <a:schemeClr val="tx1"/>
                </a:solidFill>
                <a:latin typeface="Tahoma" charset="0"/>
                <a:ea typeface="MS PGothic" charset="0"/>
                <a:cs typeface="MS PGothic" charset="0"/>
              </a:defRPr>
            </a:lvl4pPr>
            <a:lvl5pPr marL="2089782" indent="-232198" eaLnBrk="0" hangingPunct="0">
              <a:defRPr>
                <a:solidFill>
                  <a:schemeClr val="tx1"/>
                </a:solidFill>
                <a:latin typeface="Tahoma" charset="0"/>
                <a:ea typeface="MS PGothic" charset="0"/>
                <a:cs typeface="MS PGothic" charset="0"/>
              </a:defRPr>
            </a:lvl5pPr>
            <a:lvl6pPr marL="2554177" indent="-232198" eaLnBrk="0" fontAlgn="base" hangingPunct="0">
              <a:spcBef>
                <a:spcPct val="0"/>
              </a:spcBef>
              <a:spcAft>
                <a:spcPct val="0"/>
              </a:spcAft>
              <a:defRPr>
                <a:solidFill>
                  <a:schemeClr val="tx1"/>
                </a:solidFill>
                <a:latin typeface="Tahoma" charset="0"/>
                <a:ea typeface="MS PGothic" charset="0"/>
                <a:cs typeface="MS PGothic" charset="0"/>
              </a:defRPr>
            </a:lvl6pPr>
            <a:lvl7pPr marL="3018574" indent="-232198" eaLnBrk="0" fontAlgn="base" hangingPunct="0">
              <a:spcBef>
                <a:spcPct val="0"/>
              </a:spcBef>
              <a:spcAft>
                <a:spcPct val="0"/>
              </a:spcAft>
              <a:defRPr>
                <a:solidFill>
                  <a:schemeClr val="tx1"/>
                </a:solidFill>
                <a:latin typeface="Tahoma" charset="0"/>
                <a:ea typeface="MS PGothic" charset="0"/>
                <a:cs typeface="MS PGothic" charset="0"/>
              </a:defRPr>
            </a:lvl7pPr>
            <a:lvl8pPr marL="3482970" indent="-232198" eaLnBrk="0" fontAlgn="base" hangingPunct="0">
              <a:spcBef>
                <a:spcPct val="0"/>
              </a:spcBef>
              <a:spcAft>
                <a:spcPct val="0"/>
              </a:spcAft>
              <a:defRPr>
                <a:solidFill>
                  <a:schemeClr val="tx1"/>
                </a:solidFill>
                <a:latin typeface="Tahoma" charset="0"/>
                <a:ea typeface="MS PGothic" charset="0"/>
                <a:cs typeface="MS PGothic" charset="0"/>
              </a:defRPr>
            </a:lvl8pPr>
            <a:lvl9pPr marL="3947366" indent="-232198" eaLnBrk="0" fontAlgn="base" hangingPunct="0">
              <a:spcBef>
                <a:spcPct val="0"/>
              </a:spcBef>
              <a:spcAft>
                <a:spcPct val="0"/>
              </a:spcAft>
              <a:defRPr>
                <a:solidFill>
                  <a:schemeClr val="tx1"/>
                </a:solidFill>
                <a:latin typeface="Tahoma" charset="0"/>
                <a:ea typeface="MS PGothic" charset="0"/>
                <a:cs typeface="MS PGothic" charset="0"/>
              </a:defRPr>
            </a:lvl9pPr>
          </a:lstStyle>
          <a:p>
            <a:pPr eaLnBrk="1" hangingPunct="1"/>
            <a:fld id="{EF69B752-4F36-7D49-9B56-A6D82770417A}" type="slidenum">
              <a:rPr lang="en-US">
                <a:solidFill>
                  <a:srgbClr val="000000"/>
                </a:solidFill>
                <a:latin typeface="Arial" charset="0"/>
              </a:rPr>
              <a:pPr eaLnBrk="1" hangingPunct="1"/>
              <a:t>32</a:t>
            </a:fld>
            <a:endParaRPr lang="en-US">
              <a:solidFill>
                <a:srgbClr val="000000"/>
              </a:solidFill>
              <a:latin typeface="Arial"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3084" tIns="46544" rIns="93084" bIns="46544"/>
          <a:lstStyle/>
          <a:p>
            <a:pPr eaLnBrk="1" hangingPunct="1">
              <a:spcBef>
                <a:spcPct val="0"/>
              </a:spcBef>
            </a:pPr>
            <a:endParaRPr lang="en-US" sz="2400" b="1">
              <a:ea typeface="MS PGothic" charset="0"/>
            </a:endParaRPr>
          </a:p>
        </p:txBody>
      </p:sp>
    </p:spTree>
    <p:extLst>
      <p:ext uri="{BB962C8B-B14F-4D97-AF65-F5344CB8AC3E}">
        <p14:creationId xmlns:p14="http://schemas.microsoft.com/office/powerpoint/2010/main" val="2059671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76" tIns="46438" rIns="92876" bIns="46438"/>
          <a:lstStyle>
            <a:lvl1pPr eaLnBrk="0" hangingPunct="0">
              <a:defRPr>
                <a:solidFill>
                  <a:schemeClr val="tx1"/>
                </a:solidFill>
                <a:latin typeface="Tahoma" charset="0"/>
                <a:ea typeface="MS PGothic" charset="0"/>
                <a:cs typeface="MS PGothic" charset="0"/>
              </a:defRPr>
            </a:lvl1pPr>
            <a:lvl2pPr marL="754643" indent="-290247" eaLnBrk="0" hangingPunct="0">
              <a:defRPr>
                <a:solidFill>
                  <a:schemeClr val="tx1"/>
                </a:solidFill>
                <a:latin typeface="Tahoma" charset="0"/>
                <a:ea typeface="MS PGothic" charset="0"/>
                <a:cs typeface="MS PGothic" charset="0"/>
              </a:defRPr>
            </a:lvl2pPr>
            <a:lvl3pPr marL="1160990" indent="-232198" eaLnBrk="0" hangingPunct="0">
              <a:defRPr>
                <a:solidFill>
                  <a:schemeClr val="tx1"/>
                </a:solidFill>
                <a:latin typeface="Tahoma" charset="0"/>
                <a:ea typeface="MS PGothic" charset="0"/>
                <a:cs typeface="MS PGothic" charset="0"/>
              </a:defRPr>
            </a:lvl3pPr>
            <a:lvl4pPr marL="1625386" indent="-232198" eaLnBrk="0" hangingPunct="0">
              <a:defRPr>
                <a:solidFill>
                  <a:schemeClr val="tx1"/>
                </a:solidFill>
                <a:latin typeface="Tahoma" charset="0"/>
                <a:ea typeface="MS PGothic" charset="0"/>
                <a:cs typeface="MS PGothic" charset="0"/>
              </a:defRPr>
            </a:lvl4pPr>
            <a:lvl5pPr marL="2089782" indent="-232198" eaLnBrk="0" hangingPunct="0">
              <a:defRPr>
                <a:solidFill>
                  <a:schemeClr val="tx1"/>
                </a:solidFill>
                <a:latin typeface="Tahoma" charset="0"/>
                <a:ea typeface="MS PGothic" charset="0"/>
                <a:cs typeface="MS PGothic" charset="0"/>
              </a:defRPr>
            </a:lvl5pPr>
            <a:lvl6pPr marL="2554177" indent="-232198" eaLnBrk="0" fontAlgn="base" hangingPunct="0">
              <a:spcBef>
                <a:spcPct val="0"/>
              </a:spcBef>
              <a:spcAft>
                <a:spcPct val="0"/>
              </a:spcAft>
              <a:defRPr>
                <a:solidFill>
                  <a:schemeClr val="tx1"/>
                </a:solidFill>
                <a:latin typeface="Tahoma" charset="0"/>
                <a:ea typeface="MS PGothic" charset="0"/>
                <a:cs typeface="MS PGothic" charset="0"/>
              </a:defRPr>
            </a:lvl6pPr>
            <a:lvl7pPr marL="3018574" indent="-232198" eaLnBrk="0" fontAlgn="base" hangingPunct="0">
              <a:spcBef>
                <a:spcPct val="0"/>
              </a:spcBef>
              <a:spcAft>
                <a:spcPct val="0"/>
              </a:spcAft>
              <a:defRPr>
                <a:solidFill>
                  <a:schemeClr val="tx1"/>
                </a:solidFill>
                <a:latin typeface="Tahoma" charset="0"/>
                <a:ea typeface="MS PGothic" charset="0"/>
                <a:cs typeface="MS PGothic" charset="0"/>
              </a:defRPr>
            </a:lvl7pPr>
            <a:lvl8pPr marL="3482970" indent="-232198" eaLnBrk="0" fontAlgn="base" hangingPunct="0">
              <a:spcBef>
                <a:spcPct val="0"/>
              </a:spcBef>
              <a:spcAft>
                <a:spcPct val="0"/>
              </a:spcAft>
              <a:defRPr>
                <a:solidFill>
                  <a:schemeClr val="tx1"/>
                </a:solidFill>
                <a:latin typeface="Tahoma" charset="0"/>
                <a:ea typeface="MS PGothic" charset="0"/>
                <a:cs typeface="MS PGothic" charset="0"/>
              </a:defRPr>
            </a:lvl8pPr>
            <a:lvl9pPr marL="3947366" indent="-232198" eaLnBrk="0" fontAlgn="base" hangingPunct="0">
              <a:spcBef>
                <a:spcPct val="0"/>
              </a:spcBef>
              <a:spcAft>
                <a:spcPct val="0"/>
              </a:spcAft>
              <a:defRPr>
                <a:solidFill>
                  <a:schemeClr val="tx1"/>
                </a:solidFill>
                <a:latin typeface="Tahoma" charset="0"/>
                <a:ea typeface="MS PGothic" charset="0"/>
                <a:cs typeface="MS PGothic" charset="0"/>
              </a:defRPr>
            </a:lvl9pPr>
          </a:lstStyle>
          <a:p>
            <a:pPr eaLnBrk="1" hangingPunct="1"/>
            <a:fld id="{19DC4006-AA5D-764F-80FD-51D5ABDCF6A1}" type="slidenum">
              <a:rPr lang="en-US">
                <a:solidFill>
                  <a:srgbClr val="000000"/>
                </a:solidFill>
                <a:latin typeface="Arial" charset="0"/>
              </a:rPr>
              <a:pPr eaLnBrk="1" hangingPunct="1"/>
              <a:t>33</a:t>
            </a:fld>
            <a:endParaRPr lang="en-US">
              <a:solidFill>
                <a:srgbClr val="000000"/>
              </a:solidFill>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3084" tIns="46544" rIns="93084" bIns="46544"/>
          <a:lstStyle/>
          <a:p>
            <a:pPr eaLnBrk="1" hangingPunct="1">
              <a:spcBef>
                <a:spcPct val="0"/>
              </a:spcBef>
            </a:pPr>
            <a:endParaRPr lang="en-US" sz="2400" b="1">
              <a:ea typeface="MS PGothic" charset="0"/>
            </a:endParaRPr>
          </a:p>
        </p:txBody>
      </p:sp>
    </p:spTree>
    <p:extLst>
      <p:ext uri="{BB962C8B-B14F-4D97-AF65-F5344CB8AC3E}">
        <p14:creationId xmlns:p14="http://schemas.microsoft.com/office/powerpoint/2010/main" val="4074602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dirty="0"/>
              <a:t>USPRA May 2007NCCBH 0406   Moving to Recovery and Person-Centered Practice</a:t>
            </a:r>
          </a:p>
        </p:txBody>
      </p:sp>
      <p:sp>
        <p:nvSpPr>
          <p:cNvPr id="6" name="Rectangle 7"/>
          <p:cNvSpPr>
            <a:spLocks noGrp="1" noChangeArrowheads="1"/>
          </p:cNvSpPr>
          <p:nvPr>
            <p:ph type="sldNum" sz="quarter" idx="5"/>
          </p:nvPr>
        </p:nvSpPr>
        <p:spPr>
          <a:ln/>
        </p:spPr>
        <p:txBody>
          <a:bodyPr/>
          <a:lstStyle/>
          <a:p>
            <a:pPr>
              <a:defRPr/>
            </a:pPr>
            <a:fld id="{F265AEB7-71B9-454D-9E73-02D5BAE618C1}" type="slidenum">
              <a:rPr lang="en-US"/>
              <a:pPr>
                <a:defRPr/>
              </a:pPr>
              <a:t>34</a:t>
            </a:fld>
            <a:endParaRPr lang="en-US" dirty="0"/>
          </a:p>
        </p:txBody>
      </p:sp>
      <p:sp>
        <p:nvSpPr>
          <p:cNvPr id="131074" name="Rectangle 7"/>
          <p:cNvSpPr txBox="1">
            <a:spLocks noGrp="1" noChangeArrowheads="1"/>
          </p:cNvSpPr>
          <p:nvPr/>
        </p:nvSpPr>
        <p:spPr bwMode="auto">
          <a:xfrm>
            <a:off x="3956551" y="8805841"/>
            <a:ext cx="3026833" cy="463550"/>
          </a:xfrm>
          <a:prstGeom prst="rect">
            <a:avLst/>
          </a:prstGeom>
          <a:noFill/>
          <a:ln w="9525">
            <a:noFill/>
            <a:miter lim="800000"/>
            <a:headEnd/>
            <a:tailEnd/>
          </a:ln>
        </p:spPr>
        <p:txBody>
          <a:bodyPr lIns="92876" tIns="46438" rIns="92876" bIns="46438" anchor="b"/>
          <a:lstStyle/>
          <a:p>
            <a:pPr algn="r" eaLnBrk="1" hangingPunct="1"/>
            <a:fld id="{FE1817AD-2EAE-4EF9-AC13-284AA314BEAE}" type="slidenum">
              <a:rPr lang="en-US" sz="1200"/>
              <a:pPr algn="r" eaLnBrk="1" hangingPunct="1"/>
              <a:t>34</a:t>
            </a:fld>
            <a:endParaRPr lang="en-US" sz="1200" dirty="0"/>
          </a:p>
        </p:txBody>
      </p:sp>
      <p:sp>
        <p:nvSpPr>
          <p:cNvPr id="131075" name="Rectangle 2"/>
          <p:cNvSpPr>
            <a:spLocks noGrp="1" noRot="1" noChangeAspect="1" noChangeArrowheads="1" noTextEdit="1"/>
          </p:cNvSpPr>
          <p:nvPr>
            <p:ph type="sldImg"/>
          </p:nvPr>
        </p:nvSpPr>
        <p:spPr>
          <a:xfrm>
            <a:off x="404813" y="695325"/>
            <a:ext cx="6178550" cy="3476625"/>
          </a:xfrm>
          <a:ln/>
        </p:spPr>
      </p:sp>
      <p:sp>
        <p:nvSpPr>
          <p:cNvPr id="131076" name="Rectangle 3"/>
          <p:cNvSpPr>
            <a:spLocks noGrp="1" noChangeArrowheads="1"/>
          </p:cNvSpPr>
          <p:nvPr>
            <p:ph type="body" idx="1"/>
          </p:nvPr>
        </p:nvSpPr>
        <p:spPr>
          <a:xfrm>
            <a:off x="931334" y="4403725"/>
            <a:ext cx="5122333" cy="4171950"/>
          </a:xfrm>
          <a:noFill/>
          <a:ln/>
        </p:spPr>
        <p:txBody>
          <a:bodyPr lIns="92876" tIns="46438" rIns="92876" bIns="46438"/>
          <a:lstStyle/>
          <a:p>
            <a:pPr eaLnBrk="1" hangingPunct="1">
              <a:lnSpc>
                <a:spcPct val="90000"/>
              </a:lnSpc>
            </a:pPr>
            <a:r>
              <a:rPr lang="en-US" dirty="0">
                <a:latin typeface="Times New Roman" charset="0"/>
              </a:rPr>
              <a:t>Setting goals should be based on the individual</a:t>
            </a:r>
            <a:r>
              <a:rPr lang="ja-JP" altLang="en-US" dirty="0">
                <a:latin typeface="Times New Roman" charset="0"/>
              </a:rPr>
              <a:t>’</a:t>
            </a:r>
            <a:r>
              <a:rPr lang="en-US" altLang="ja-JP" dirty="0">
                <a:latin typeface="Times New Roman" charset="0"/>
              </a:rPr>
              <a:t>s hopes and dreams—for some people this is a hard thing to identify—especially when they are they feeling overwhelmed by their illness and hopeless about their circumstance.  Sometimes simply asking a person about their life plans and dreams BEFORE they got sick is a useful strategy for helping people re-connect with a sense of hope and purpose in their life. </a:t>
            </a:r>
          </a:p>
          <a:p>
            <a:pPr eaLnBrk="1" hangingPunct="1">
              <a:lnSpc>
                <a:spcPct val="90000"/>
              </a:lnSpc>
            </a:pPr>
            <a:r>
              <a:rPr lang="en-US" dirty="0">
                <a:latin typeface="Times New Roman" charset="0"/>
              </a:rPr>
              <a:t>Providers and people receiving services cannot do everything at once.  Its important to determine, with the person, what is most important and what goals have the greatest priority. </a:t>
            </a:r>
          </a:p>
          <a:p>
            <a:pPr eaLnBrk="1" hangingPunct="1">
              <a:lnSpc>
                <a:spcPct val="90000"/>
              </a:lnSpc>
            </a:pPr>
            <a:r>
              <a:rPr lang="en-US" dirty="0">
                <a:latin typeface="Times New Roman" charset="0"/>
              </a:rPr>
              <a:t>One way to help set priorities is to use Maslow</a:t>
            </a:r>
            <a:r>
              <a:rPr lang="ja-JP" altLang="en-US" dirty="0">
                <a:latin typeface="Times New Roman" charset="0"/>
              </a:rPr>
              <a:t>’</a:t>
            </a:r>
            <a:r>
              <a:rPr lang="en-US" altLang="ja-JP" dirty="0">
                <a:latin typeface="Times New Roman" charset="0"/>
              </a:rPr>
              <a:t>s hierarchy of needs. Maslow's hierarchy of needs consist of the following items in the following order: </a:t>
            </a:r>
          </a:p>
          <a:p>
            <a:pPr marL="91912" lvl="4">
              <a:lnSpc>
                <a:spcPct val="90000"/>
              </a:lnSpc>
              <a:spcAft>
                <a:spcPts val="609"/>
              </a:spcAft>
              <a:buFontTx/>
              <a:buChar char="•"/>
            </a:pPr>
            <a:r>
              <a:rPr lang="en-US" dirty="0">
                <a:latin typeface="Times New Roman" charset="0"/>
                <a:ea typeface="Arial" charset="0"/>
                <a:cs typeface="Arial" charset="0"/>
              </a:rPr>
              <a:t>food, clothing, shelter </a:t>
            </a:r>
          </a:p>
          <a:p>
            <a:pPr marL="91912" lvl="4">
              <a:lnSpc>
                <a:spcPct val="90000"/>
              </a:lnSpc>
              <a:spcAft>
                <a:spcPts val="609"/>
              </a:spcAft>
              <a:buFontTx/>
              <a:buChar char="•"/>
            </a:pPr>
            <a:r>
              <a:rPr lang="en-US" dirty="0">
                <a:latin typeface="Times New Roman" charset="0"/>
                <a:ea typeface="Arial" charset="0"/>
                <a:cs typeface="Arial" charset="0"/>
              </a:rPr>
              <a:t>affection, self esteem, </a:t>
            </a:r>
          </a:p>
          <a:p>
            <a:pPr marL="91912" lvl="4">
              <a:lnSpc>
                <a:spcPct val="90000"/>
              </a:lnSpc>
              <a:spcAft>
                <a:spcPts val="609"/>
              </a:spcAft>
              <a:buFontTx/>
              <a:buChar char="•"/>
            </a:pPr>
            <a:r>
              <a:rPr lang="en-US" dirty="0">
                <a:latin typeface="Times New Roman" charset="0"/>
                <a:ea typeface="Arial" charset="0"/>
                <a:cs typeface="Arial" charset="0"/>
              </a:rPr>
              <a:t>freedom, beauty, goodness, justice </a:t>
            </a:r>
          </a:p>
          <a:p>
            <a:pPr marL="91912" lvl="4">
              <a:lnSpc>
                <a:spcPct val="90000"/>
              </a:lnSpc>
              <a:spcAft>
                <a:spcPts val="609"/>
              </a:spcAft>
              <a:buFontTx/>
              <a:buChar char="•"/>
            </a:pPr>
            <a:r>
              <a:rPr lang="en-US" dirty="0">
                <a:latin typeface="Times New Roman" charset="0"/>
                <a:ea typeface="Arial" charset="0"/>
                <a:cs typeface="Arial" charset="0"/>
              </a:rPr>
              <a:t>self-actualization and self-transcendence.</a:t>
            </a:r>
          </a:p>
          <a:p>
            <a:r>
              <a:rPr lang="en-US" b="1" dirty="0">
                <a:latin typeface="Arial" pitchFamily="34" charset="0"/>
              </a:rPr>
              <a:t> </a:t>
            </a:r>
            <a:r>
              <a:rPr lang="en-US" dirty="0">
                <a:latin typeface="Times New Roman" charset="0"/>
              </a:rPr>
              <a:t>A goal is simply a statement of something someone wants to achieve in their life—and from seeking help. Individuals receiving mental health services should be encouraged to look at their lives and identify what they would like to change </a:t>
            </a:r>
            <a:r>
              <a:rPr lang="en-US" i="1" dirty="0">
                <a:latin typeface="Times New Roman" charset="0"/>
              </a:rPr>
              <a:t>. </a:t>
            </a:r>
            <a:endParaRPr lang="en-US" dirty="0">
              <a:latin typeface="Times New Roman" charset="0"/>
            </a:endParaRPr>
          </a:p>
          <a:p>
            <a:pPr eaLnBrk="1" hangingPunct="1"/>
            <a:r>
              <a:rPr lang="en-US" dirty="0">
                <a:latin typeface="Times New Roman" charset="0"/>
              </a:rPr>
              <a:t>When  consumers of services have an opportunity to be involved in goal setting , they typically identify the goal areas included on this slide as having meaning in their lives. Yet, we often write plans with goals like </a:t>
            </a:r>
            <a:r>
              <a:rPr lang="ja-JP" altLang="en-US">
                <a:latin typeface="Times New Roman" charset="0"/>
              </a:rPr>
              <a:t>“</a:t>
            </a:r>
            <a:r>
              <a:rPr lang="en-US" altLang="ja-JP" dirty="0">
                <a:latin typeface="Times New Roman" charset="0"/>
              </a:rPr>
              <a:t>be medication compliant</a:t>
            </a:r>
            <a:r>
              <a:rPr lang="ja-JP" altLang="en-US">
                <a:latin typeface="Times New Roman" charset="0"/>
              </a:rPr>
              <a:t>”</a:t>
            </a:r>
            <a:r>
              <a:rPr lang="en-US" altLang="ja-JP" dirty="0">
                <a:latin typeface="Times New Roman" charset="0"/>
              </a:rPr>
              <a:t>, </a:t>
            </a:r>
            <a:r>
              <a:rPr lang="ja-JP" altLang="en-US">
                <a:latin typeface="Times New Roman" charset="0"/>
              </a:rPr>
              <a:t>“</a:t>
            </a:r>
            <a:r>
              <a:rPr lang="en-US" altLang="ja-JP" dirty="0">
                <a:latin typeface="Times New Roman" charset="0"/>
              </a:rPr>
              <a:t>commit to abstinence and life long recovery,</a:t>
            </a:r>
            <a:r>
              <a:rPr lang="ja-JP" altLang="en-US">
                <a:latin typeface="Times New Roman" charset="0"/>
              </a:rPr>
              <a:t>”</a:t>
            </a:r>
            <a:r>
              <a:rPr lang="en-US" altLang="ja-JP" dirty="0">
                <a:latin typeface="Times New Roman" charset="0"/>
              </a:rPr>
              <a:t> or </a:t>
            </a:r>
            <a:r>
              <a:rPr lang="ja-JP" altLang="en-US">
                <a:latin typeface="Times New Roman" charset="0"/>
              </a:rPr>
              <a:t>“</a:t>
            </a:r>
            <a:r>
              <a:rPr lang="en-US" altLang="ja-JP" dirty="0">
                <a:latin typeface="Times New Roman" charset="0"/>
              </a:rPr>
              <a:t>decrease depression.</a:t>
            </a:r>
            <a:r>
              <a:rPr lang="ja-JP" altLang="en-US">
                <a:latin typeface="Times New Roman" charset="0"/>
              </a:rPr>
              <a:t>”</a:t>
            </a:r>
            <a:r>
              <a:rPr lang="en-US" altLang="ja-JP" dirty="0">
                <a:latin typeface="Times New Roman" charset="0"/>
              </a:rPr>
              <a:t>  </a:t>
            </a:r>
          </a:p>
          <a:p>
            <a:pPr eaLnBrk="1" hangingPunct="1"/>
            <a:r>
              <a:rPr lang="en-US" dirty="0">
                <a:latin typeface="Times New Roman" charset="0"/>
              </a:rPr>
              <a:t> Clearly, people receiving mental health services want the same things in their own lives that we all want:  meaningful relationships, jobs, good health,  a safe place to live, etc.  </a:t>
            </a:r>
          </a:p>
          <a:p>
            <a:pPr eaLnBrk="1" hangingPunct="1"/>
            <a:r>
              <a:rPr lang="en-US" dirty="0">
                <a:latin typeface="Times New Roman" charset="0"/>
              </a:rPr>
              <a:t>Building a life in the community is not a task that comes AFTER discharge!!  It</a:t>
            </a:r>
            <a:r>
              <a:rPr lang="ja-JP" altLang="en-US">
                <a:latin typeface="Times New Roman" charset="0"/>
              </a:rPr>
              <a:t>’</a:t>
            </a:r>
            <a:r>
              <a:rPr lang="en-US" altLang="ja-JP" dirty="0">
                <a:latin typeface="Times New Roman" charset="0"/>
              </a:rPr>
              <a:t>s what recovery planning and services is all about.</a:t>
            </a:r>
            <a:endParaRPr lang="en-US" dirty="0">
              <a:latin typeface="Times New Roman" charset="0"/>
              <a:ea typeface="Arial" charset="0"/>
              <a:cs typeface="Arial" charset="0"/>
            </a:endParaRPr>
          </a:p>
          <a:p>
            <a:pPr eaLnBrk="1" hangingPunct="1"/>
            <a:endParaRPr lang="en-US" dirty="0">
              <a:latin typeface="Arial" pitchFamily="34" charset="0"/>
            </a:endParaRPr>
          </a:p>
        </p:txBody>
      </p:sp>
    </p:spTree>
    <p:extLst>
      <p:ext uri="{BB962C8B-B14F-4D97-AF65-F5344CB8AC3E}">
        <p14:creationId xmlns:p14="http://schemas.microsoft.com/office/powerpoint/2010/main" val="80637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Responding to a letter from some who asked if he was in ”too great a religious hurry” “saying it has taken Christianity almost 2000 years to accomplish what it has”</a:t>
            </a:r>
          </a:p>
        </p:txBody>
      </p:sp>
      <p:sp>
        <p:nvSpPr>
          <p:cNvPr id="4" name="Slide Number Placeholder 3"/>
          <p:cNvSpPr>
            <a:spLocks noGrp="1"/>
          </p:cNvSpPr>
          <p:nvPr>
            <p:ph type="sldNum" sz="quarter" idx="5"/>
          </p:nvPr>
        </p:nvSpPr>
        <p:spPr/>
        <p:txBody>
          <a:bodyPr/>
          <a:lstStyle/>
          <a:p>
            <a:fld id="{56D265AE-4F09-4C4E-AA7F-925D6A82534C}" type="slidenum">
              <a:rPr lang="en-US" smtClean="0"/>
              <a:t>35</a:t>
            </a:fld>
            <a:endParaRPr lang="en-US"/>
          </a:p>
        </p:txBody>
      </p:sp>
    </p:spTree>
    <p:extLst>
      <p:ext uri="{BB962C8B-B14F-4D97-AF65-F5344CB8AC3E}">
        <p14:creationId xmlns:p14="http://schemas.microsoft.com/office/powerpoint/2010/main" val="2056579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Basic Strategies for Creating Excellent Instruction</a:t>
            </a:r>
          </a:p>
          <a:p>
            <a:r>
              <a:rPr lang="en-US" dirty="0"/>
              <a:t>Stuff That The Instruction Or Instructor Does</a:t>
            </a:r>
          </a:p>
          <a:p>
            <a:r>
              <a:rPr lang="en-US" dirty="0"/>
              <a:t>Tell</a:t>
            </a:r>
          </a:p>
          <a:p>
            <a:r>
              <a:rPr lang="en-US" dirty="0"/>
              <a:t>The first component of good instruction is the “Tell” strategy. This is the strategy</a:t>
            </a:r>
          </a:p>
          <a:p>
            <a:r>
              <a:rPr lang="en-US" dirty="0"/>
              <a:t>used to provide the learner with key information related to their learning. Facts,</a:t>
            </a:r>
          </a:p>
          <a:p>
            <a:r>
              <a:rPr lang="en-US" dirty="0"/>
              <a:t>concepts, rules, and procedures can all be conveyed using the Tell strategy. For</a:t>
            </a:r>
          </a:p>
          <a:p>
            <a:r>
              <a:rPr lang="en-US" dirty="0"/>
              <a:t>example, if you were designing instruction to teach individuals to become CTI</a:t>
            </a:r>
          </a:p>
          <a:p>
            <a:r>
              <a:rPr lang="en-US" dirty="0"/>
              <a:t>trainers, you would tell them the specific steps they would go through to provide the</a:t>
            </a:r>
          </a:p>
          <a:p>
            <a:r>
              <a:rPr lang="en-US" dirty="0"/>
              <a:t>training and even show a visual outline of the steps.</a:t>
            </a:r>
          </a:p>
          <a:p>
            <a:r>
              <a:rPr lang="en-US" dirty="0"/>
              <a:t>Show</a:t>
            </a:r>
          </a:p>
          <a:p>
            <a:r>
              <a:rPr lang="en-US" dirty="0"/>
              <a:t>The second component of good instruction is the “Show” strategy. This is the</a:t>
            </a:r>
          </a:p>
          <a:p>
            <a:r>
              <a:rPr lang="en-US" dirty="0"/>
              <a:t>strategy used to demonstrate examples of what you want to teach. In the CTI-TTT</a:t>
            </a:r>
          </a:p>
          <a:p>
            <a:r>
              <a:rPr lang="en-US" dirty="0"/>
              <a:t>example, you would show a variety of real examples of someone facilitating CTI</a:t>
            </a:r>
          </a:p>
          <a:p>
            <a:r>
              <a:rPr lang="en-US" dirty="0"/>
              <a:t>training. You might show "negative examples" as well – examples of what not to do</a:t>
            </a:r>
          </a:p>
          <a:p>
            <a:r>
              <a:rPr lang="en-US" dirty="0"/>
              <a:t>when providing training. These examples will help the learner see how the</a:t>
            </a:r>
          </a:p>
          <a:p>
            <a:r>
              <a:rPr lang="en-US" dirty="0"/>
              <a:t>information you told them is applied.</a:t>
            </a:r>
          </a:p>
          <a:p>
            <a:r>
              <a:rPr lang="en-US" dirty="0"/>
              <a:t>Stuff That The Learner Does</a:t>
            </a:r>
          </a:p>
          <a:p>
            <a:r>
              <a:rPr lang="en-US" dirty="0"/>
              <a:t>Do</a:t>
            </a:r>
          </a:p>
          <a:p>
            <a:r>
              <a:rPr lang="en-US" dirty="0"/>
              <a:t>After providing a variety of examples, you should provide your learners with the</a:t>
            </a:r>
          </a:p>
          <a:p>
            <a:r>
              <a:rPr lang="en-US" dirty="0"/>
              <a:t>opportunity to “Do” what you have taught them. In the CTI-TTT example, the</a:t>
            </a:r>
          </a:p>
          <a:p>
            <a:r>
              <a:rPr lang="en-US" dirty="0"/>
              <a:t>learners practice providing key information about CTI and facilitating learning</a:t>
            </a:r>
          </a:p>
          <a:p>
            <a:r>
              <a:rPr lang="en-US" dirty="0"/>
              <a:t>activities. Others who are knowledgeable about CTI observe and then provide</a:t>
            </a:r>
          </a:p>
          <a:p>
            <a:r>
              <a:rPr lang="en-US" dirty="0"/>
              <a:t>feedback and guidance. It is important that learners be given plenty of feedback as</a:t>
            </a:r>
          </a:p>
          <a:p>
            <a:r>
              <a:rPr lang="en-US" dirty="0"/>
              <a:t>they apply what they have learned so that they can improve their skills and abilities.</a:t>
            </a:r>
          </a:p>
          <a:p>
            <a:r>
              <a:rPr lang="en-US" dirty="0"/>
              <a:t>These practice opportunities should replicate the real-world environment as much</a:t>
            </a:r>
          </a:p>
          <a:p>
            <a:r>
              <a:rPr lang="en-US" dirty="0"/>
              <a:t>as possible to make the learning experience authentic and engaging.</a:t>
            </a:r>
          </a:p>
          <a:p>
            <a:r>
              <a:rPr lang="en-US" dirty="0"/>
              <a:t>Apply</a:t>
            </a:r>
          </a:p>
          <a:p>
            <a:r>
              <a:rPr lang="en-US" dirty="0"/>
              <a:t>the final component is “Apply.” In this step, learners plan out how they will apply</a:t>
            </a:r>
          </a:p>
          <a:p>
            <a:r>
              <a:rPr lang="en-US" dirty="0"/>
              <a:t>their knowledge and skills in their own environments. In preparing to provide</a:t>
            </a:r>
          </a:p>
          <a:p>
            <a:r>
              <a:rPr lang="en-US" dirty="0"/>
              <a:t>instruction in CTI, the participants plan out their own approach to create an</a:t>
            </a:r>
          </a:p>
          <a:p>
            <a:r>
              <a:rPr lang="en-US" dirty="0"/>
              <a:t>engaging, rich, interactive learning experience for others.</a:t>
            </a:r>
          </a:p>
          <a:p>
            <a:r>
              <a:rPr lang="en-US" dirty="0"/>
              <a:t>These basic strategies align with several known theories of instruction. For example,</a:t>
            </a:r>
          </a:p>
          <a:p>
            <a:r>
              <a:rPr lang="en-US" dirty="0"/>
              <a:t>they support Merrill's First Principles of Instruction, a well-known theory of</a:t>
            </a:r>
          </a:p>
          <a:p>
            <a:r>
              <a:rPr lang="en-US" dirty="0"/>
              <a:t>instruction that is based on extensive research. Gagne's 9 Events of Instruction also</a:t>
            </a:r>
          </a:p>
          <a:p>
            <a:r>
              <a:rPr lang="en-US" dirty="0"/>
              <a:t>align well with these strategies.</a:t>
            </a:r>
          </a:p>
          <a:p>
            <a:r>
              <a:rPr lang="en-US" dirty="0"/>
              <a:t>The next time you design a piece of instruction, ask yourself how well you are using</a:t>
            </a:r>
          </a:p>
          <a:p>
            <a:r>
              <a:rPr lang="en-US" dirty="0"/>
              <a:t>these strategies. If you will conscientiously apply them, you will find increased</a:t>
            </a:r>
          </a:p>
          <a:p>
            <a:r>
              <a:rPr lang="en-US" dirty="0"/>
              <a:t>student learning and instructional design effectiveness.</a:t>
            </a:r>
          </a:p>
          <a:p>
            <a:r>
              <a:rPr lang="en-US" dirty="0"/>
              <a:t>Adapted from https://</a:t>
            </a:r>
            <a:r>
              <a:rPr lang="en-US" dirty="0" err="1"/>
              <a:t>elearningindustry.com</a:t>
            </a:r>
            <a:r>
              <a:rPr lang="en-US" dirty="0"/>
              <a:t>/tell-show-do-apply-the-anatomy-of-</a:t>
            </a:r>
            <a:r>
              <a:rPr lang="en-US" dirty="0" err="1"/>
              <a:t>goodinstruction</a:t>
            </a:r>
            <a:endParaRPr lang="en-US" dirty="0"/>
          </a:p>
          <a:p>
            <a:endParaRPr lang="en-US" dirty="0"/>
          </a:p>
        </p:txBody>
      </p:sp>
      <p:sp>
        <p:nvSpPr>
          <p:cNvPr id="4" name="Slide Number Placeholder 3"/>
          <p:cNvSpPr>
            <a:spLocks noGrp="1"/>
          </p:cNvSpPr>
          <p:nvPr>
            <p:ph type="sldNum" sz="quarter" idx="5"/>
          </p:nvPr>
        </p:nvSpPr>
        <p:spPr/>
        <p:txBody>
          <a:bodyPr/>
          <a:lstStyle/>
          <a:p>
            <a:fld id="{56D265AE-4F09-4C4E-AA7F-925D6A82534C}" type="slidenum">
              <a:rPr lang="en-US" smtClean="0"/>
              <a:t>36</a:t>
            </a:fld>
            <a:endParaRPr lang="en-US"/>
          </a:p>
        </p:txBody>
      </p:sp>
    </p:spTree>
    <p:extLst>
      <p:ext uri="{BB962C8B-B14F-4D97-AF65-F5344CB8AC3E}">
        <p14:creationId xmlns:p14="http://schemas.microsoft.com/office/powerpoint/2010/main" val="1699100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428625" y="706438"/>
            <a:ext cx="6284913" cy="3535362"/>
          </a:xfrm>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4855" tIns="47429" rIns="94855" bIns="47429"/>
          <a:lstStyle/>
          <a:p>
            <a:pPr eaLnBrk="1" hangingPunct="1"/>
            <a:endParaRPr lang="en-US">
              <a:ea typeface="MS PGothic" charset="0"/>
            </a:endParaRPr>
          </a:p>
        </p:txBody>
      </p:sp>
    </p:spTree>
    <p:extLst>
      <p:ext uri="{BB962C8B-B14F-4D97-AF65-F5344CB8AC3E}">
        <p14:creationId xmlns:p14="http://schemas.microsoft.com/office/powerpoint/2010/main" val="424641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265AE-4F09-4C4E-AA7F-925D6A82534C}" type="slidenum">
              <a:rPr lang="en-US" smtClean="0"/>
              <a:t>6</a:t>
            </a:fld>
            <a:endParaRPr lang="en-US"/>
          </a:p>
        </p:txBody>
      </p:sp>
    </p:spTree>
    <p:extLst>
      <p:ext uri="{BB962C8B-B14F-4D97-AF65-F5344CB8AC3E}">
        <p14:creationId xmlns:p14="http://schemas.microsoft.com/office/powerpoint/2010/main" val="2296886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Questions!!!!! More Critical Thinking? </a:t>
            </a:r>
          </a:p>
        </p:txBody>
      </p:sp>
      <p:sp>
        <p:nvSpPr>
          <p:cNvPr id="4" name="Slide Number Placeholder 3"/>
          <p:cNvSpPr>
            <a:spLocks noGrp="1"/>
          </p:cNvSpPr>
          <p:nvPr>
            <p:ph type="sldNum" sz="quarter" idx="5"/>
          </p:nvPr>
        </p:nvSpPr>
        <p:spPr/>
        <p:txBody>
          <a:bodyPr/>
          <a:lstStyle/>
          <a:p>
            <a:fld id="{56D265AE-4F09-4C4E-AA7F-925D6A82534C}" type="slidenum">
              <a:rPr lang="en-US" smtClean="0"/>
              <a:t>39</a:t>
            </a:fld>
            <a:endParaRPr lang="en-US"/>
          </a:p>
        </p:txBody>
      </p:sp>
    </p:spTree>
    <p:extLst>
      <p:ext uri="{BB962C8B-B14F-4D97-AF65-F5344CB8AC3E}">
        <p14:creationId xmlns:p14="http://schemas.microsoft.com/office/powerpoint/2010/main" val="2706259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Exploration is a valid objective</a:t>
            </a:r>
          </a:p>
        </p:txBody>
      </p:sp>
      <p:sp>
        <p:nvSpPr>
          <p:cNvPr id="4" name="Slide Number Placeholder 3"/>
          <p:cNvSpPr>
            <a:spLocks noGrp="1"/>
          </p:cNvSpPr>
          <p:nvPr>
            <p:ph type="sldNum" sz="quarter" idx="5"/>
          </p:nvPr>
        </p:nvSpPr>
        <p:spPr/>
        <p:txBody>
          <a:bodyPr/>
          <a:lstStyle/>
          <a:p>
            <a:fld id="{56D265AE-4F09-4C4E-AA7F-925D6A82534C}" type="slidenum">
              <a:rPr lang="en-US" smtClean="0"/>
              <a:t>40</a:t>
            </a:fld>
            <a:endParaRPr lang="en-US"/>
          </a:p>
        </p:txBody>
      </p:sp>
    </p:spTree>
    <p:extLst>
      <p:ext uri="{BB962C8B-B14F-4D97-AF65-F5344CB8AC3E}">
        <p14:creationId xmlns:p14="http://schemas.microsoft.com/office/powerpoint/2010/main" val="2455943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BA00E4-FCAB-7E4F-B38D-B4C144FA48FD}" type="slidenum">
              <a:rPr lang="en-US" smtClean="0"/>
              <a:t>41</a:t>
            </a:fld>
            <a:endParaRPr lang="en-US"/>
          </a:p>
        </p:txBody>
      </p:sp>
    </p:spTree>
    <p:extLst>
      <p:ext uri="{BB962C8B-B14F-4D97-AF65-F5344CB8AC3E}">
        <p14:creationId xmlns:p14="http://schemas.microsoft.com/office/powerpoint/2010/main" val="2507467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4043864" y="8952310"/>
            <a:ext cx="3094744" cy="471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640" tIns="47320" rIns="94640" bIns="47320"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1E21ED1-AA58-4C7F-8D1B-523D5CEAA942}" type="slidenum">
              <a:rPr lang="en-US" altLang="en-US" sz="1200" b="1">
                <a:solidFill>
                  <a:srgbClr val="000000"/>
                </a:solidFill>
                <a:ea typeface="ＭＳ Ｐゴシック" pitchFamily="34" charset="-128"/>
              </a:rPr>
              <a:pPr algn="r" eaLnBrk="1" hangingPunct="1"/>
              <a:t>42</a:t>
            </a:fld>
            <a:endParaRPr lang="en-US" altLang="en-US" sz="1200" b="1">
              <a:solidFill>
                <a:srgbClr val="000000"/>
              </a:solidFill>
              <a:ea typeface="ＭＳ Ｐゴシック" pitchFamily="34" charset="-128"/>
            </a:endParaRPr>
          </a:p>
        </p:txBody>
      </p:sp>
      <p:sp>
        <p:nvSpPr>
          <p:cNvPr id="187395" name="Rectangle 2"/>
          <p:cNvSpPr>
            <a:spLocks noGrp="1" noRot="1" noChangeAspect="1" noChangeArrowheads="1" noTextEdit="1"/>
          </p:cNvSpPr>
          <p:nvPr>
            <p:ph type="sldImg"/>
          </p:nvPr>
        </p:nvSpPr>
        <p:spPr>
          <a:xfrm>
            <a:off x="430213" y="706438"/>
            <a:ext cx="6283325" cy="3535362"/>
          </a:xfrm>
          <a:solidFill>
            <a:srgbClr val="FFFFFF"/>
          </a:solidFill>
          <a:ln/>
        </p:spPr>
      </p:sp>
      <p:sp>
        <p:nvSpPr>
          <p:cNvPr id="184324" name="Rectangle 3"/>
          <p:cNvSpPr>
            <a:spLocks noGrp="1" noChangeArrowheads="1"/>
          </p:cNvSpPr>
          <p:nvPr>
            <p:ph type="body" idx="1"/>
          </p:nvPr>
        </p:nvSpPr>
        <p:spPr>
          <a:ln>
            <a:solidFill>
              <a:schemeClr val="tx1"/>
            </a:solidFill>
          </a:ln>
          <a:extLst>
            <a:ext uri="{909E8E84-426E-40dd-AFC4-6F175D3DCCD1}">
              <a14:hiddenFill xmlns:a14="http://schemas.microsoft.com/office/drawing/2010/main" xmlns="">
                <a:solidFill>
                  <a:srgbClr val="FFFFFF"/>
                </a:solidFill>
              </a14:hiddenFill>
            </a:ext>
          </a:extLst>
        </p:spPr>
        <p:txBody>
          <a:bodyPr lIns="94852" tIns="47428" rIns="94852" bIns="47428"/>
          <a:lstStyle/>
          <a:p>
            <a:pPr>
              <a:defRPr/>
            </a:pPr>
            <a:endParaRPr lang="en-US" sz="2600" kern="0" dirty="0">
              <a:solidFill>
                <a:schemeClr val="bg1"/>
              </a:solidFill>
              <a:ea typeface="ＭＳ Ｐゴシック" pitchFamily="-65" charset="-128"/>
              <a:cs typeface="Arial" charset="0"/>
            </a:endParaRPr>
          </a:p>
        </p:txBody>
      </p:sp>
    </p:spTree>
    <p:extLst>
      <p:ext uri="{BB962C8B-B14F-4D97-AF65-F5344CB8AC3E}">
        <p14:creationId xmlns:p14="http://schemas.microsoft.com/office/powerpoint/2010/main" val="297669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4514">
              <a:defRPr>
                <a:solidFill>
                  <a:schemeClr val="tx1"/>
                </a:solidFill>
                <a:latin typeface="Arial" charset="0"/>
              </a:defRPr>
            </a:lvl1pPr>
            <a:lvl2pPr marL="768981" indent="-295762" defTabSz="964514">
              <a:defRPr>
                <a:solidFill>
                  <a:schemeClr val="tx1"/>
                </a:solidFill>
                <a:latin typeface="Arial" charset="0"/>
              </a:defRPr>
            </a:lvl2pPr>
            <a:lvl3pPr marL="1183049" indent="-236609" defTabSz="964514">
              <a:defRPr>
                <a:solidFill>
                  <a:schemeClr val="tx1"/>
                </a:solidFill>
                <a:latin typeface="Arial" charset="0"/>
              </a:defRPr>
            </a:lvl3pPr>
            <a:lvl4pPr marL="1656268" indent="-236609" defTabSz="964514">
              <a:defRPr>
                <a:solidFill>
                  <a:schemeClr val="tx1"/>
                </a:solidFill>
                <a:latin typeface="Arial" charset="0"/>
              </a:defRPr>
            </a:lvl4pPr>
            <a:lvl5pPr marL="2129488" indent="-236609" defTabSz="964514">
              <a:defRPr>
                <a:solidFill>
                  <a:schemeClr val="tx1"/>
                </a:solidFill>
                <a:latin typeface="Arial" charset="0"/>
              </a:defRPr>
            </a:lvl5pPr>
            <a:lvl6pPr marL="2602707" indent="-236609" defTabSz="964514" eaLnBrk="0" fontAlgn="base" hangingPunct="0">
              <a:spcBef>
                <a:spcPct val="0"/>
              </a:spcBef>
              <a:spcAft>
                <a:spcPct val="0"/>
              </a:spcAft>
              <a:defRPr>
                <a:solidFill>
                  <a:schemeClr val="tx1"/>
                </a:solidFill>
                <a:latin typeface="Arial" charset="0"/>
              </a:defRPr>
            </a:lvl6pPr>
            <a:lvl7pPr marL="3075926" indent="-236609" defTabSz="964514" eaLnBrk="0" fontAlgn="base" hangingPunct="0">
              <a:spcBef>
                <a:spcPct val="0"/>
              </a:spcBef>
              <a:spcAft>
                <a:spcPct val="0"/>
              </a:spcAft>
              <a:defRPr>
                <a:solidFill>
                  <a:schemeClr val="tx1"/>
                </a:solidFill>
                <a:latin typeface="Arial" charset="0"/>
              </a:defRPr>
            </a:lvl7pPr>
            <a:lvl8pPr marL="3549146" indent="-236609" defTabSz="964514" eaLnBrk="0" fontAlgn="base" hangingPunct="0">
              <a:spcBef>
                <a:spcPct val="0"/>
              </a:spcBef>
              <a:spcAft>
                <a:spcPct val="0"/>
              </a:spcAft>
              <a:defRPr>
                <a:solidFill>
                  <a:schemeClr val="tx1"/>
                </a:solidFill>
                <a:latin typeface="Arial" charset="0"/>
              </a:defRPr>
            </a:lvl8pPr>
            <a:lvl9pPr marL="4022366" indent="-236609" defTabSz="964514" eaLnBrk="0" fontAlgn="base" hangingPunct="0">
              <a:spcBef>
                <a:spcPct val="0"/>
              </a:spcBef>
              <a:spcAft>
                <a:spcPct val="0"/>
              </a:spcAft>
              <a:defRPr>
                <a:solidFill>
                  <a:schemeClr val="tx1"/>
                </a:solidFill>
                <a:latin typeface="Arial" charset="0"/>
              </a:defRPr>
            </a:lvl9pPr>
          </a:lstStyle>
          <a:p>
            <a:fld id="{63869D73-A620-43A1-B831-4BDF38EF8F33}" type="slidenum">
              <a:rPr lang="en-US" altLang="en-US" smtClean="0">
                <a:solidFill>
                  <a:srgbClr val="000000"/>
                </a:solidFill>
              </a:rPr>
              <a:pPr/>
              <a:t>43</a:t>
            </a:fld>
            <a:endParaRPr lang="en-US" altLang="en-US">
              <a:solidFill>
                <a:srgbClr val="000000"/>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eaLnBrk="1" hangingPunct="1"/>
            <a:endParaRPr lang="en-US" altLang="en-US" dirty="0"/>
          </a:p>
        </p:txBody>
      </p:sp>
    </p:spTree>
    <p:extLst>
      <p:ext uri="{BB962C8B-B14F-4D97-AF65-F5344CB8AC3E}">
        <p14:creationId xmlns:p14="http://schemas.microsoft.com/office/powerpoint/2010/main" val="63155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BA00E4-FCAB-7E4F-B38D-B4C144FA48FD}" type="slidenum">
              <a:rPr lang="en-US" smtClean="0"/>
              <a:t>45</a:t>
            </a:fld>
            <a:endParaRPr lang="en-US"/>
          </a:p>
        </p:txBody>
      </p:sp>
    </p:spTree>
    <p:extLst>
      <p:ext uri="{BB962C8B-B14F-4D97-AF65-F5344CB8AC3E}">
        <p14:creationId xmlns:p14="http://schemas.microsoft.com/office/powerpoint/2010/main" val="34431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Have staff list words they think of when they think of Recovery.</a:t>
            </a:r>
          </a:p>
        </p:txBody>
      </p:sp>
    </p:spTree>
    <p:extLst>
      <p:ext uri="{BB962C8B-B14F-4D97-AF65-F5344CB8AC3E}">
        <p14:creationId xmlns:p14="http://schemas.microsoft.com/office/powerpoint/2010/main" val="149029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MS PGothic" charset="0"/>
                <a:cs typeface="MS PGothic" charset="0"/>
              </a:defRPr>
            </a:lvl1pPr>
            <a:lvl2pPr marL="768981" indent="-295762" eaLnBrk="0" hangingPunct="0">
              <a:defRPr>
                <a:solidFill>
                  <a:schemeClr val="tx1"/>
                </a:solidFill>
                <a:latin typeface="Tahoma" charset="0"/>
                <a:ea typeface="MS PGothic" charset="0"/>
                <a:cs typeface="MS PGothic" charset="0"/>
              </a:defRPr>
            </a:lvl2pPr>
            <a:lvl3pPr marL="1183049" indent="-236609" eaLnBrk="0" hangingPunct="0">
              <a:defRPr>
                <a:solidFill>
                  <a:schemeClr val="tx1"/>
                </a:solidFill>
                <a:latin typeface="Tahoma" charset="0"/>
                <a:ea typeface="MS PGothic" charset="0"/>
                <a:cs typeface="MS PGothic" charset="0"/>
              </a:defRPr>
            </a:lvl3pPr>
            <a:lvl4pPr marL="1656268" indent="-236609" eaLnBrk="0" hangingPunct="0">
              <a:defRPr>
                <a:solidFill>
                  <a:schemeClr val="tx1"/>
                </a:solidFill>
                <a:latin typeface="Tahoma" charset="0"/>
                <a:ea typeface="MS PGothic" charset="0"/>
                <a:cs typeface="MS PGothic" charset="0"/>
              </a:defRPr>
            </a:lvl4pPr>
            <a:lvl5pPr marL="2129488" indent="-236609" eaLnBrk="0" hangingPunct="0">
              <a:defRPr>
                <a:solidFill>
                  <a:schemeClr val="tx1"/>
                </a:solidFill>
                <a:latin typeface="Tahoma" charset="0"/>
                <a:ea typeface="MS PGothic" charset="0"/>
                <a:cs typeface="MS PGothic" charset="0"/>
              </a:defRPr>
            </a:lvl5pPr>
            <a:lvl6pPr marL="2602707" indent="-236609" eaLnBrk="0" fontAlgn="base" hangingPunct="0">
              <a:spcBef>
                <a:spcPct val="0"/>
              </a:spcBef>
              <a:spcAft>
                <a:spcPct val="0"/>
              </a:spcAft>
              <a:defRPr>
                <a:solidFill>
                  <a:schemeClr val="tx1"/>
                </a:solidFill>
                <a:latin typeface="Tahoma" charset="0"/>
                <a:ea typeface="MS PGothic" charset="0"/>
                <a:cs typeface="MS PGothic" charset="0"/>
              </a:defRPr>
            </a:lvl6pPr>
            <a:lvl7pPr marL="3075926" indent="-236609" eaLnBrk="0" fontAlgn="base" hangingPunct="0">
              <a:spcBef>
                <a:spcPct val="0"/>
              </a:spcBef>
              <a:spcAft>
                <a:spcPct val="0"/>
              </a:spcAft>
              <a:defRPr>
                <a:solidFill>
                  <a:schemeClr val="tx1"/>
                </a:solidFill>
                <a:latin typeface="Tahoma" charset="0"/>
                <a:ea typeface="MS PGothic" charset="0"/>
                <a:cs typeface="MS PGothic" charset="0"/>
              </a:defRPr>
            </a:lvl7pPr>
            <a:lvl8pPr marL="3549146" indent="-236609" eaLnBrk="0" fontAlgn="base" hangingPunct="0">
              <a:spcBef>
                <a:spcPct val="0"/>
              </a:spcBef>
              <a:spcAft>
                <a:spcPct val="0"/>
              </a:spcAft>
              <a:defRPr>
                <a:solidFill>
                  <a:schemeClr val="tx1"/>
                </a:solidFill>
                <a:latin typeface="Tahoma" charset="0"/>
                <a:ea typeface="MS PGothic" charset="0"/>
                <a:cs typeface="MS PGothic" charset="0"/>
              </a:defRPr>
            </a:lvl8pPr>
            <a:lvl9pPr marL="4022366" indent="-236609" eaLnBrk="0" fontAlgn="base" hangingPunct="0">
              <a:spcBef>
                <a:spcPct val="0"/>
              </a:spcBef>
              <a:spcAft>
                <a:spcPct val="0"/>
              </a:spcAft>
              <a:defRPr>
                <a:solidFill>
                  <a:schemeClr val="tx1"/>
                </a:solidFill>
                <a:latin typeface="Tahoma" charset="0"/>
                <a:ea typeface="MS PGothic" charset="0"/>
                <a:cs typeface="MS PGothic" charset="0"/>
              </a:defRPr>
            </a:lvl9pPr>
          </a:lstStyle>
          <a:p>
            <a:pPr eaLnBrk="1" hangingPunct="1"/>
            <a:fld id="{D2EFADEB-3D3D-224D-8043-B872C29D99EA}" type="slidenum">
              <a:rPr lang="en-US">
                <a:latin typeface="Arial" charset="0"/>
              </a:rPr>
              <a:pPr eaLnBrk="1" hangingPunct="1"/>
              <a:t>10</a:t>
            </a:fld>
            <a:endParaRPr lang="en-US">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4855" tIns="47429" rIns="94855" bIns="47429"/>
          <a:lstStyle/>
          <a:p>
            <a:pPr eaLnBrk="1" hangingPunct="1"/>
            <a:endParaRPr lang="en-US" dirty="0">
              <a:ea typeface="MS PGothic" charset="0"/>
            </a:endParaRPr>
          </a:p>
        </p:txBody>
      </p:sp>
    </p:spTree>
    <p:extLst>
      <p:ext uri="{BB962C8B-B14F-4D97-AF65-F5344CB8AC3E}">
        <p14:creationId xmlns:p14="http://schemas.microsoft.com/office/powerpoint/2010/main" val="4176925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Several opportunities for you to participate and support the individual in their self-advocacy</a:t>
            </a:r>
          </a:p>
          <a:p>
            <a:r>
              <a:rPr lang="en-US" baseline="0" dirty="0"/>
              <a:t>Review different ways the planning process can elicit and incorporate feedback</a:t>
            </a:r>
          </a:p>
          <a:p>
            <a:endParaRPr lang="en-US" dirty="0"/>
          </a:p>
        </p:txBody>
      </p:sp>
      <p:sp>
        <p:nvSpPr>
          <p:cNvPr id="4" name="Slide Number Placeholder 3"/>
          <p:cNvSpPr>
            <a:spLocks noGrp="1"/>
          </p:cNvSpPr>
          <p:nvPr>
            <p:ph type="sldNum" sz="quarter" idx="10"/>
          </p:nvPr>
        </p:nvSpPr>
        <p:spPr/>
        <p:txBody>
          <a:bodyPr/>
          <a:lstStyle/>
          <a:p>
            <a:fld id="{571573E2-BA47-4477-90BB-E67D42720D10}" type="slidenum">
              <a:rPr lang="en-US" smtClean="0"/>
              <a:pPr/>
              <a:t>11</a:t>
            </a:fld>
            <a:endParaRPr lang="en-US"/>
          </a:p>
        </p:txBody>
      </p:sp>
    </p:spTree>
    <p:extLst>
      <p:ext uri="{BB962C8B-B14F-4D97-AF65-F5344CB8AC3E}">
        <p14:creationId xmlns:p14="http://schemas.microsoft.com/office/powerpoint/2010/main" val="171391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6500">
              <a:defRPr>
                <a:solidFill>
                  <a:schemeClr val="tx1"/>
                </a:solidFill>
                <a:latin typeface="Arial" charset="0"/>
              </a:defRPr>
            </a:lvl1pPr>
            <a:lvl2pPr marL="754620" indent="-290238" defTabSz="946500">
              <a:defRPr>
                <a:solidFill>
                  <a:schemeClr val="tx1"/>
                </a:solidFill>
                <a:latin typeface="Arial" charset="0"/>
              </a:defRPr>
            </a:lvl2pPr>
            <a:lvl3pPr marL="1160954" indent="-232191" defTabSz="946500">
              <a:defRPr>
                <a:solidFill>
                  <a:schemeClr val="tx1"/>
                </a:solidFill>
                <a:latin typeface="Arial" charset="0"/>
              </a:defRPr>
            </a:lvl3pPr>
            <a:lvl4pPr marL="1625335" indent="-232191" defTabSz="946500">
              <a:defRPr>
                <a:solidFill>
                  <a:schemeClr val="tx1"/>
                </a:solidFill>
                <a:latin typeface="Arial" charset="0"/>
              </a:defRPr>
            </a:lvl4pPr>
            <a:lvl5pPr marL="2089716" indent="-232191" defTabSz="946500">
              <a:defRPr>
                <a:solidFill>
                  <a:schemeClr val="tx1"/>
                </a:solidFill>
                <a:latin typeface="Arial" charset="0"/>
              </a:defRPr>
            </a:lvl5pPr>
            <a:lvl6pPr marL="2554099" indent="-232191" defTabSz="946500" eaLnBrk="0" fontAlgn="base" hangingPunct="0">
              <a:spcBef>
                <a:spcPct val="0"/>
              </a:spcBef>
              <a:spcAft>
                <a:spcPct val="0"/>
              </a:spcAft>
              <a:defRPr>
                <a:solidFill>
                  <a:schemeClr val="tx1"/>
                </a:solidFill>
                <a:latin typeface="Arial" charset="0"/>
              </a:defRPr>
            </a:lvl6pPr>
            <a:lvl7pPr marL="3018480" indent="-232191" defTabSz="946500" eaLnBrk="0" fontAlgn="base" hangingPunct="0">
              <a:spcBef>
                <a:spcPct val="0"/>
              </a:spcBef>
              <a:spcAft>
                <a:spcPct val="0"/>
              </a:spcAft>
              <a:defRPr>
                <a:solidFill>
                  <a:schemeClr val="tx1"/>
                </a:solidFill>
                <a:latin typeface="Arial" charset="0"/>
              </a:defRPr>
            </a:lvl7pPr>
            <a:lvl8pPr marL="3482862" indent="-232191" defTabSz="946500" eaLnBrk="0" fontAlgn="base" hangingPunct="0">
              <a:spcBef>
                <a:spcPct val="0"/>
              </a:spcBef>
              <a:spcAft>
                <a:spcPct val="0"/>
              </a:spcAft>
              <a:defRPr>
                <a:solidFill>
                  <a:schemeClr val="tx1"/>
                </a:solidFill>
                <a:latin typeface="Arial" charset="0"/>
              </a:defRPr>
            </a:lvl8pPr>
            <a:lvl9pPr marL="3947243" indent="-232191" defTabSz="946500" eaLnBrk="0" fontAlgn="base" hangingPunct="0">
              <a:spcBef>
                <a:spcPct val="0"/>
              </a:spcBef>
              <a:spcAft>
                <a:spcPct val="0"/>
              </a:spcAft>
              <a:defRPr>
                <a:solidFill>
                  <a:schemeClr val="tx1"/>
                </a:solidFill>
                <a:latin typeface="Arial" charset="0"/>
              </a:defRPr>
            </a:lvl9pPr>
          </a:lstStyle>
          <a:p>
            <a:fld id="{98F587A8-6793-421C-8ACD-56B9901A4EC1}" type="slidenum">
              <a:rPr lang="en-US" altLang="en-US" smtClean="0">
                <a:solidFill>
                  <a:srgbClr val="000000"/>
                </a:solidFill>
              </a:rPr>
              <a:pPr/>
              <a:t>12</a:t>
            </a:fld>
            <a:endParaRPr lang="en-US" altLang="en-US">
              <a:solidFill>
                <a:srgbClr val="000000"/>
              </a:solidFill>
            </a:endParaRPr>
          </a:p>
        </p:txBody>
      </p:sp>
      <p:sp>
        <p:nvSpPr>
          <p:cNvPr id="150531" name="Rectangle 2"/>
          <p:cNvSpPr>
            <a:spLocks noGrp="1" noRot="1" noChangeAspect="1" noTextEdit="1"/>
          </p:cNvSpPr>
          <p:nvPr>
            <p:ph type="sldImg"/>
          </p:nvPr>
        </p:nvSpPr>
        <p:spPr>
          <a:xfrm>
            <a:off x="519113" y="1173163"/>
            <a:ext cx="6180137" cy="3476625"/>
          </a:xfrm>
          <a:ln/>
        </p:spPr>
      </p:sp>
      <p:sp>
        <p:nvSpPr>
          <p:cNvPr id="150532" name="Rectangle 3"/>
          <p:cNvSpPr>
            <a:spLocks noGrp="1"/>
          </p:cNvSpPr>
          <p:nvPr>
            <p:ph type="body" idx="1"/>
          </p:nvPr>
        </p:nvSpPr>
        <p:spPr>
          <a:xfrm>
            <a:off x="310023" y="4244460"/>
            <a:ext cx="6364955" cy="4557925"/>
          </a:xfrm>
          <a:noFill/>
          <a:ln>
            <a:solidFill>
              <a:srgbClr val="000000"/>
            </a:solidFill>
          </a:ln>
          <a:extLst>
            <a:ext uri="{909E8E84-426E-40dd-AFC4-6F175D3DCCD1}">
              <a14:hiddenFill xmlns:a14="http://schemas.microsoft.com/office/drawing/2010/main" xmlns="">
                <a:solidFill>
                  <a:srgbClr val="FFFFFF"/>
                </a:solidFill>
              </a14:hiddenFill>
            </a:ext>
          </a:extLst>
        </p:spPr>
        <p:txBody>
          <a:bodyPr lIns="90777" tIns="45388" rIns="90777" bIns="45388"/>
          <a:lstStyle/>
          <a:p>
            <a:pPr marL="91910"/>
            <a:r>
              <a:rPr lang="en-US" altLang="en-US" sz="1200" dirty="0">
                <a:latin typeface="+mn-lt"/>
                <a:ea typeface="Tahoma" panose="020B0604030504040204" pitchFamily="34" charset="0"/>
                <a:cs typeface="Tahoma" panose="020B0604030504040204" pitchFamily="34" charset="0"/>
              </a:rPr>
              <a:t>team member’s are not completing/reading other paperwork/texting/ responding to e-mail, etc. </a:t>
            </a:r>
            <a:endParaRPr lang="en-US" altLang="en-US" dirty="0">
              <a:ea typeface="ＭＳ Ｐゴシック" pitchFamily="34" charset="-128"/>
              <a:cs typeface="Times New Roman" pitchFamily="18" charset="0"/>
            </a:endParaRPr>
          </a:p>
        </p:txBody>
      </p:sp>
      <p:sp>
        <p:nvSpPr>
          <p:cNvPr id="150533" name="Rectangle 4"/>
          <p:cNvSpPr>
            <a:spLocks noChangeArrowheads="1"/>
          </p:cNvSpPr>
          <p:nvPr/>
        </p:nvSpPr>
        <p:spPr bwMode="auto">
          <a:xfrm>
            <a:off x="310023" y="4402778"/>
            <a:ext cx="6209944" cy="246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502" tIns="46252" rIns="92502" bIns="46252">
            <a:spAutoFit/>
          </a:bodyPr>
          <a:lstStyle>
            <a:lvl1pPr marL="342900" indent="-342900" defTabSz="911225">
              <a:defRPr>
                <a:solidFill>
                  <a:schemeClr val="tx1"/>
                </a:solidFill>
                <a:latin typeface="Arial" charset="0"/>
              </a:defRPr>
            </a:lvl1pPr>
            <a:lvl2pPr marL="455613" defTabSz="911225">
              <a:defRPr>
                <a:solidFill>
                  <a:schemeClr val="tx1"/>
                </a:solidFill>
                <a:latin typeface="Arial" charset="0"/>
              </a:defRPr>
            </a:lvl2pPr>
            <a:lvl3pPr marL="1143000" indent="-228600" defTabSz="911225">
              <a:defRPr>
                <a:solidFill>
                  <a:schemeClr val="tx1"/>
                </a:solidFill>
                <a:latin typeface="Arial" charset="0"/>
              </a:defRPr>
            </a:lvl3pPr>
            <a:lvl4pPr marL="1600200" indent="-228600" defTabSz="911225">
              <a:defRPr>
                <a:solidFill>
                  <a:schemeClr val="tx1"/>
                </a:solidFill>
                <a:latin typeface="Arial" charset="0"/>
              </a:defRPr>
            </a:lvl4pPr>
            <a:lvl5pPr marL="2057400" indent="-228600" defTabSz="911225">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lvl="1" eaLnBrk="1" hangingPunct="1">
              <a:lnSpc>
                <a:spcPct val="80000"/>
              </a:lnSpc>
              <a:spcBef>
                <a:spcPct val="50000"/>
              </a:spcBef>
              <a:buClr>
                <a:srgbClr val="1F497D"/>
              </a:buClr>
              <a:buFont typeface="Wingdings" pitchFamily="2" charset="2"/>
              <a:buChar char="v"/>
            </a:pPr>
            <a:endParaRPr lang="en-US" altLang="en-US" sz="12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85176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MS PGothic" charset="0"/>
                <a:cs typeface="MS PGothic" charset="0"/>
              </a:defRPr>
            </a:lvl1pPr>
            <a:lvl2pPr marL="768981" indent="-295762" eaLnBrk="0" hangingPunct="0">
              <a:defRPr>
                <a:solidFill>
                  <a:schemeClr val="tx1"/>
                </a:solidFill>
                <a:latin typeface="Tahoma" charset="0"/>
                <a:ea typeface="MS PGothic" charset="0"/>
                <a:cs typeface="MS PGothic" charset="0"/>
              </a:defRPr>
            </a:lvl2pPr>
            <a:lvl3pPr marL="1183049" indent="-236609" eaLnBrk="0" hangingPunct="0">
              <a:defRPr>
                <a:solidFill>
                  <a:schemeClr val="tx1"/>
                </a:solidFill>
                <a:latin typeface="Tahoma" charset="0"/>
                <a:ea typeface="MS PGothic" charset="0"/>
                <a:cs typeface="MS PGothic" charset="0"/>
              </a:defRPr>
            </a:lvl3pPr>
            <a:lvl4pPr marL="1656268" indent="-236609" eaLnBrk="0" hangingPunct="0">
              <a:defRPr>
                <a:solidFill>
                  <a:schemeClr val="tx1"/>
                </a:solidFill>
                <a:latin typeface="Tahoma" charset="0"/>
                <a:ea typeface="MS PGothic" charset="0"/>
                <a:cs typeface="MS PGothic" charset="0"/>
              </a:defRPr>
            </a:lvl4pPr>
            <a:lvl5pPr marL="2129488" indent="-236609" eaLnBrk="0" hangingPunct="0">
              <a:defRPr>
                <a:solidFill>
                  <a:schemeClr val="tx1"/>
                </a:solidFill>
                <a:latin typeface="Tahoma" charset="0"/>
                <a:ea typeface="MS PGothic" charset="0"/>
                <a:cs typeface="MS PGothic" charset="0"/>
              </a:defRPr>
            </a:lvl5pPr>
            <a:lvl6pPr marL="2602707" indent="-236609" eaLnBrk="0" fontAlgn="base" hangingPunct="0">
              <a:spcBef>
                <a:spcPct val="0"/>
              </a:spcBef>
              <a:spcAft>
                <a:spcPct val="0"/>
              </a:spcAft>
              <a:defRPr>
                <a:solidFill>
                  <a:schemeClr val="tx1"/>
                </a:solidFill>
                <a:latin typeface="Tahoma" charset="0"/>
                <a:ea typeface="MS PGothic" charset="0"/>
                <a:cs typeface="MS PGothic" charset="0"/>
              </a:defRPr>
            </a:lvl6pPr>
            <a:lvl7pPr marL="3075926" indent="-236609" eaLnBrk="0" fontAlgn="base" hangingPunct="0">
              <a:spcBef>
                <a:spcPct val="0"/>
              </a:spcBef>
              <a:spcAft>
                <a:spcPct val="0"/>
              </a:spcAft>
              <a:defRPr>
                <a:solidFill>
                  <a:schemeClr val="tx1"/>
                </a:solidFill>
                <a:latin typeface="Tahoma" charset="0"/>
                <a:ea typeface="MS PGothic" charset="0"/>
                <a:cs typeface="MS PGothic" charset="0"/>
              </a:defRPr>
            </a:lvl7pPr>
            <a:lvl8pPr marL="3549146" indent="-236609" eaLnBrk="0" fontAlgn="base" hangingPunct="0">
              <a:spcBef>
                <a:spcPct val="0"/>
              </a:spcBef>
              <a:spcAft>
                <a:spcPct val="0"/>
              </a:spcAft>
              <a:defRPr>
                <a:solidFill>
                  <a:schemeClr val="tx1"/>
                </a:solidFill>
                <a:latin typeface="Tahoma" charset="0"/>
                <a:ea typeface="MS PGothic" charset="0"/>
                <a:cs typeface="MS PGothic" charset="0"/>
              </a:defRPr>
            </a:lvl8pPr>
            <a:lvl9pPr marL="4022366" indent="-236609" eaLnBrk="0" fontAlgn="base" hangingPunct="0">
              <a:spcBef>
                <a:spcPct val="0"/>
              </a:spcBef>
              <a:spcAft>
                <a:spcPct val="0"/>
              </a:spcAft>
              <a:defRPr>
                <a:solidFill>
                  <a:schemeClr val="tx1"/>
                </a:solidFill>
                <a:latin typeface="Tahoma" charset="0"/>
                <a:ea typeface="MS PGothic" charset="0"/>
                <a:cs typeface="MS PGothic" charset="0"/>
              </a:defRPr>
            </a:lvl9pPr>
          </a:lstStyle>
          <a:p>
            <a:pPr eaLnBrk="1" hangingPunct="1"/>
            <a:fld id="{AE03C2A6-18E4-2B4C-A22D-23577F2A84C7}" type="slidenum">
              <a:rPr lang="en-US">
                <a:latin typeface="Arial" charset="0"/>
              </a:rPr>
              <a:pPr eaLnBrk="1" hangingPunct="1"/>
              <a:t>13</a:t>
            </a:fld>
            <a:endParaRPr lang="en-US">
              <a:latin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5228" tIns="47615" rIns="95228" bIns="47615"/>
          <a:lstStyle/>
          <a:p>
            <a:pPr eaLnBrk="1" hangingPunct="1"/>
            <a:endParaRPr lang="en-US">
              <a:ea typeface="MS PGothic" charset="0"/>
            </a:endParaRPr>
          </a:p>
        </p:txBody>
      </p:sp>
    </p:spTree>
    <p:extLst>
      <p:ext uri="{BB962C8B-B14F-4D97-AF65-F5344CB8AC3E}">
        <p14:creationId xmlns:p14="http://schemas.microsoft.com/office/powerpoint/2010/main" val="892743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265AE-4F09-4C4E-AA7F-925D6A82534C}" type="slidenum">
              <a:rPr lang="en-US" smtClean="0"/>
              <a:t>14</a:t>
            </a:fld>
            <a:endParaRPr lang="en-US"/>
          </a:p>
        </p:txBody>
      </p:sp>
    </p:spTree>
    <p:extLst>
      <p:ext uri="{BB962C8B-B14F-4D97-AF65-F5344CB8AC3E}">
        <p14:creationId xmlns:p14="http://schemas.microsoft.com/office/powerpoint/2010/main" val="207049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D3693-4857-A94C-96D1-904E38FB5D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15D47D-98CE-6247-BE97-6D5E237F6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DB712A-C2E6-0441-909B-0FEA35B230CF}"/>
              </a:ext>
            </a:extLst>
          </p:cNvPr>
          <p:cNvSpPr>
            <a:spLocks noGrp="1"/>
          </p:cNvSpPr>
          <p:nvPr>
            <p:ph type="dt" sz="half" idx="10"/>
          </p:nvPr>
        </p:nvSpPr>
        <p:spPr/>
        <p:txBody>
          <a:bodyPr/>
          <a:lstStyle/>
          <a:p>
            <a:fld id="{93A62D9A-8B4D-4D42-AEAA-7AE8035B4FD2}" type="datetimeFigureOut">
              <a:rPr lang="en-US" smtClean="0"/>
              <a:t>12/1/18</a:t>
            </a:fld>
            <a:endParaRPr lang="en-US"/>
          </a:p>
        </p:txBody>
      </p:sp>
      <p:sp>
        <p:nvSpPr>
          <p:cNvPr id="5" name="Footer Placeholder 4">
            <a:extLst>
              <a:ext uri="{FF2B5EF4-FFF2-40B4-BE49-F238E27FC236}">
                <a16:creationId xmlns:a16="http://schemas.microsoft.com/office/drawing/2014/main" id="{12CAF875-C3EE-F749-9606-1EA53638D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EB41C-3586-0B40-9DD3-FF627462199D}"/>
              </a:ext>
            </a:extLst>
          </p:cNvPr>
          <p:cNvSpPr>
            <a:spLocks noGrp="1"/>
          </p:cNvSpPr>
          <p:nvPr>
            <p:ph type="sldNum" sz="quarter" idx="12"/>
          </p:nvPr>
        </p:nvSpPr>
        <p:spPr/>
        <p:txBody>
          <a:bodyPr/>
          <a:lstStyle/>
          <a:p>
            <a:fld id="{9B69D89D-33E2-B941-AD5B-99EF0BA93915}" type="slidenum">
              <a:rPr lang="en-US" smtClean="0"/>
              <a:t>‹#›</a:t>
            </a:fld>
            <a:endParaRPr lang="en-US"/>
          </a:p>
        </p:txBody>
      </p:sp>
    </p:spTree>
    <p:extLst>
      <p:ext uri="{BB962C8B-B14F-4D97-AF65-F5344CB8AC3E}">
        <p14:creationId xmlns:p14="http://schemas.microsoft.com/office/powerpoint/2010/main" val="121466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64D1-0C59-A045-9B13-34150DA76B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0FC2A9-963D-814E-9000-9CB8D03F2D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480F8-A73A-D845-A419-2431BA275055}"/>
              </a:ext>
            </a:extLst>
          </p:cNvPr>
          <p:cNvSpPr>
            <a:spLocks noGrp="1"/>
          </p:cNvSpPr>
          <p:nvPr>
            <p:ph type="dt" sz="half" idx="10"/>
          </p:nvPr>
        </p:nvSpPr>
        <p:spPr/>
        <p:txBody>
          <a:bodyPr/>
          <a:lstStyle/>
          <a:p>
            <a:fld id="{93A62D9A-8B4D-4D42-AEAA-7AE8035B4FD2}" type="datetimeFigureOut">
              <a:rPr lang="en-US" smtClean="0"/>
              <a:t>12/1/18</a:t>
            </a:fld>
            <a:endParaRPr lang="en-US"/>
          </a:p>
        </p:txBody>
      </p:sp>
      <p:sp>
        <p:nvSpPr>
          <p:cNvPr id="5" name="Footer Placeholder 4">
            <a:extLst>
              <a:ext uri="{FF2B5EF4-FFF2-40B4-BE49-F238E27FC236}">
                <a16:creationId xmlns:a16="http://schemas.microsoft.com/office/drawing/2014/main" id="{C5BB8490-6DC9-7D4A-A448-1E93D72B1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E73C2-209C-A044-843D-21E5C93234E4}"/>
              </a:ext>
            </a:extLst>
          </p:cNvPr>
          <p:cNvSpPr>
            <a:spLocks noGrp="1"/>
          </p:cNvSpPr>
          <p:nvPr>
            <p:ph type="sldNum" sz="quarter" idx="12"/>
          </p:nvPr>
        </p:nvSpPr>
        <p:spPr/>
        <p:txBody>
          <a:bodyPr/>
          <a:lstStyle/>
          <a:p>
            <a:fld id="{9B69D89D-33E2-B941-AD5B-99EF0BA93915}" type="slidenum">
              <a:rPr lang="en-US" smtClean="0"/>
              <a:t>‹#›</a:t>
            </a:fld>
            <a:endParaRPr lang="en-US"/>
          </a:p>
        </p:txBody>
      </p:sp>
    </p:spTree>
    <p:extLst>
      <p:ext uri="{BB962C8B-B14F-4D97-AF65-F5344CB8AC3E}">
        <p14:creationId xmlns:p14="http://schemas.microsoft.com/office/powerpoint/2010/main" val="300371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75762-78B4-4946-85F3-038F7C3885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1A844-DACB-A54B-8C85-17AD703783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D35D26-987B-0B4C-BAE4-D1415B2A808B}"/>
              </a:ext>
            </a:extLst>
          </p:cNvPr>
          <p:cNvSpPr>
            <a:spLocks noGrp="1"/>
          </p:cNvSpPr>
          <p:nvPr>
            <p:ph type="dt" sz="half" idx="10"/>
          </p:nvPr>
        </p:nvSpPr>
        <p:spPr/>
        <p:txBody>
          <a:bodyPr/>
          <a:lstStyle/>
          <a:p>
            <a:fld id="{93A62D9A-8B4D-4D42-AEAA-7AE8035B4FD2}" type="datetimeFigureOut">
              <a:rPr lang="en-US" smtClean="0"/>
              <a:t>12/1/18</a:t>
            </a:fld>
            <a:endParaRPr lang="en-US"/>
          </a:p>
        </p:txBody>
      </p:sp>
      <p:sp>
        <p:nvSpPr>
          <p:cNvPr id="5" name="Footer Placeholder 4">
            <a:extLst>
              <a:ext uri="{FF2B5EF4-FFF2-40B4-BE49-F238E27FC236}">
                <a16:creationId xmlns:a16="http://schemas.microsoft.com/office/drawing/2014/main" id="{67934217-8435-814C-8E50-010216372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E6EFF-6ED6-7348-A846-A6A5F71F695E}"/>
              </a:ext>
            </a:extLst>
          </p:cNvPr>
          <p:cNvSpPr>
            <a:spLocks noGrp="1"/>
          </p:cNvSpPr>
          <p:nvPr>
            <p:ph type="sldNum" sz="quarter" idx="12"/>
          </p:nvPr>
        </p:nvSpPr>
        <p:spPr/>
        <p:txBody>
          <a:bodyPr/>
          <a:lstStyle/>
          <a:p>
            <a:fld id="{9B69D89D-33E2-B941-AD5B-99EF0BA93915}" type="slidenum">
              <a:rPr lang="en-US" smtClean="0"/>
              <a:t>‹#›</a:t>
            </a:fld>
            <a:endParaRPr lang="en-US"/>
          </a:p>
        </p:txBody>
      </p:sp>
    </p:spTree>
    <p:extLst>
      <p:ext uri="{BB962C8B-B14F-4D97-AF65-F5344CB8AC3E}">
        <p14:creationId xmlns:p14="http://schemas.microsoft.com/office/powerpoint/2010/main" val="182872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8B9EBBA-996F-894A-B54A-D6246ED52CEA}" type="datetimeFigureOut">
              <a:rPr lang="en-US" smtClean="0"/>
              <a:pPr/>
              <a:t>12/1/18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87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4196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DFA1846-DA80-1C48-A609-854EA85C59AD}" type="datetimeFigureOut">
              <a:rPr lang="en-US" smtClean="0"/>
              <a:pPr/>
              <a:t>12/1/18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8559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7723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8110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0742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8028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705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ED1C9-64FF-E745-A89F-C05EF7CD2E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384AA2-1D1D-BB42-866D-3728E07EDA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F2D2E-0CDD-8C46-93F2-766DE9E3D6E6}"/>
              </a:ext>
            </a:extLst>
          </p:cNvPr>
          <p:cNvSpPr>
            <a:spLocks noGrp="1"/>
          </p:cNvSpPr>
          <p:nvPr>
            <p:ph type="dt" sz="half" idx="10"/>
          </p:nvPr>
        </p:nvSpPr>
        <p:spPr/>
        <p:txBody>
          <a:bodyPr/>
          <a:lstStyle/>
          <a:p>
            <a:fld id="{93A62D9A-8B4D-4D42-AEAA-7AE8035B4FD2}" type="datetimeFigureOut">
              <a:rPr lang="en-US" smtClean="0"/>
              <a:t>12/1/18</a:t>
            </a:fld>
            <a:endParaRPr lang="en-US"/>
          </a:p>
        </p:txBody>
      </p:sp>
      <p:sp>
        <p:nvSpPr>
          <p:cNvPr id="5" name="Footer Placeholder 4">
            <a:extLst>
              <a:ext uri="{FF2B5EF4-FFF2-40B4-BE49-F238E27FC236}">
                <a16:creationId xmlns:a16="http://schemas.microsoft.com/office/drawing/2014/main" id="{EDFF0435-254B-8B49-B993-52B2751F4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81A9D-8396-BC41-8275-7DBA643922F8}"/>
              </a:ext>
            </a:extLst>
          </p:cNvPr>
          <p:cNvSpPr>
            <a:spLocks noGrp="1"/>
          </p:cNvSpPr>
          <p:nvPr>
            <p:ph type="sldNum" sz="quarter" idx="12"/>
          </p:nvPr>
        </p:nvSpPr>
        <p:spPr/>
        <p:txBody>
          <a:bodyPr/>
          <a:lstStyle/>
          <a:p>
            <a:fld id="{9B69D89D-33E2-B941-AD5B-99EF0BA93915}" type="slidenum">
              <a:rPr lang="en-US" smtClean="0"/>
              <a:t>‹#›</a:t>
            </a:fld>
            <a:endParaRPr lang="en-US"/>
          </a:p>
        </p:txBody>
      </p:sp>
    </p:spTree>
    <p:extLst>
      <p:ext uri="{BB962C8B-B14F-4D97-AF65-F5344CB8AC3E}">
        <p14:creationId xmlns:p14="http://schemas.microsoft.com/office/powerpoint/2010/main" val="3090566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0904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1001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B482E8-6E0E-1B4F-B1FD-C69DB9E858D9}" type="datetimeFigureOut">
              <a:rPr lang="en-US" smtClean="0"/>
              <a:pPr/>
              <a:t>12/1/18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98717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B482E8-6E0E-1B4F-B1FD-C69DB9E858D9}" type="datetimeFigureOut">
              <a:rPr lang="en-US" smtClean="0"/>
              <a:pPr/>
              <a:t>12/1/18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14926777"/>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9B482E8-6E0E-1B4F-B1FD-C69DB9E858D9}" type="datetimeFigureOut">
              <a:rPr lang="en-US" smtClean="0"/>
              <a:pPr/>
              <a:t>12/1/18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309871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12/1/18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094721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12/1/18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066638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7614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D62726E-379B-B349-9EED-81ED093FA806}" type="datetimeFigureOut">
              <a:rPr lang="en-US" smtClean="0"/>
              <a:pPr/>
              <a:t>12/1/18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187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8B232-A2EC-6042-B7EA-B36CB22DE2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4EF33C-A52A-114E-8654-61E2B847B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BC9E06-DA48-2142-AE13-A87AB976D473}"/>
              </a:ext>
            </a:extLst>
          </p:cNvPr>
          <p:cNvSpPr>
            <a:spLocks noGrp="1"/>
          </p:cNvSpPr>
          <p:nvPr>
            <p:ph type="dt" sz="half" idx="10"/>
          </p:nvPr>
        </p:nvSpPr>
        <p:spPr/>
        <p:txBody>
          <a:bodyPr/>
          <a:lstStyle/>
          <a:p>
            <a:fld id="{93A62D9A-8B4D-4D42-AEAA-7AE8035B4FD2}" type="datetimeFigureOut">
              <a:rPr lang="en-US" smtClean="0"/>
              <a:t>12/1/18</a:t>
            </a:fld>
            <a:endParaRPr lang="en-US"/>
          </a:p>
        </p:txBody>
      </p:sp>
      <p:sp>
        <p:nvSpPr>
          <p:cNvPr id="5" name="Footer Placeholder 4">
            <a:extLst>
              <a:ext uri="{FF2B5EF4-FFF2-40B4-BE49-F238E27FC236}">
                <a16:creationId xmlns:a16="http://schemas.microsoft.com/office/drawing/2014/main" id="{C0862F61-51A4-984A-87C0-A22A5650F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920C6-1025-6A48-8E74-2DFB3AD0A915}"/>
              </a:ext>
            </a:extLst>
          </p:cNvPr>
          <p:cNvSpPr>
            <a:spLocks noGrp="1"/>
          </p:cNvSpPr>
          <p:nvPr>
            <p:ph type="sldNum" sz="quarter" idx="12"/>
          </p:nvPr>
        </p:nvSpPr>
        <p:spPr/>
        <p:txBody>
          <a:bodyPr/>
          <a:lstStyle/>
          <a:p>
            <a:fld id="{9B69D89D-33E2-B941-AD5B-99EF0BA93915}" type="slidenum">
              <a:rPr lang="en-US" smtClean="0"/>
              <a:t>‹#›</a:t>
            </a:fld>
            <a:endParaRPr lang="en-US"/>
          </a:p>
        </p:txBody>
      </p:sp>
    </p:spTree>
    <p:extLst>
      <p:ext uri="{BB962C8B-B14F-4D97-AF65-F5344CB8AC3E}">
        <p14:creationId xmlns:p14="http://schemas.microsoft.com/office/powerpoint/2010/main" val="165276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252D-2327-FE43-81F8-A9BA7359FE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AB7E53-5FBE-5B4B-A6BD-DD4E1766BB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02127F-FAA5-7D43-ACB3-573C8392C5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A15CE6-2296-BD46-8699-1406B3E4C8BD}"/>
              </a:ext>
            </a:extLst>
          </p:cNvPr>
          <p:cNvSpPr>
            <a:spLocks noGrp="1"/>
          </p:cNvSpPr>
          <p:nvPr>
            <p:ph type="dt" sz="half" idx="10"/>
          </p:nvPr>
        </p:nvSpPr>
        <p:spPr/>
        <p:txBody>
          <a:bodyPr/>
          <a:lstStyle/>
          <a:p>
            <a:fld id="{93A62D9A-8B4D-4D42-AEAA-7AE8035B4FD2}" type="datetimeFigureOut">
              <a:rPr lang="en-US" smtClean="0"/>
              <a:t>12/1/18</a:t>
            </a:fld>
            <a:endParaRPr lang="en-US"/>
          </a:p>
        </p:txBody>
      </p:sp>
      <p:sp>
        <p:nvSpPr>
          <p:cNvPr id="6" name="Footer Placeholder 5">
            <a:extLst>
              <a:ext uri="{FF2B5EF4-FFF2-40B4-BE49-F238E27FC236}">
                <a16:creationId xmlns:a16="http://schemas.microsoft.com/office/drawing/2014/main" id="{9058978B-E4F8-4E43-B098-29D56D103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E689A-3639-4A4E-AF16-6CECFB715A62}"/>
              </a:ext>
            </a:extLst>
          </p:cNvPr>
          <p:cNvSpPr>
            <a:spLocks noGrp="1"/>
          </p:cNvSpPr>
          <p:nvPr>
            <p:ph type="sldNum" sz="quarter" idx="12"/>
          </p:nvPr>
        </p:nvSpPr>
        <p:spPr/>
        <p:txBody>
          <a:bodyPr/>
          <a:lstStyle/>
          <a:p>
            <a:fld id="{9B69D89D-33E2-B941-AD5B-99EF0BA93915}" type="slidenum">
              <a:rPr lang="en-US" smtClean="0"/>
              <a:t>‹#›</a:t>
            </a:fld>
            <a:endParaRPr lang="en-US"/>
          </a:p>
        </p:txBody>
      </p:sp>
    </p:spTree>
    <p:extLst>
      <p:ext uri="{BB962C8B-B14F-4D97-AF65-F5344CB8AC3E}">
        <p14:creationId xmlns:p14="http://schemas.microsoft.com/office/powerpoint/2010/main" val="358702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636A5-AAE9-B84A-8212-B78E4F4DA7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1962CF-B75D-0E43-9358-36ED2A3A11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362917-E757-9B47-93E6-D1D3381E1D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C5C7DC-E333-B344-82FC-4CA9E3C08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40E702-BD32-504C-9306-22B9BFE318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3B6B58-2DB3-C14F-BFA2-C114A0E74FBD}"/>
              </a:ext>
            </a:extLst>
          </p:cNvPr>
          <p:cNvSpPr>
            <a:spLocks noGrp="1"/>
          </p:cNvSpPr>
          <p:nvPr>
            <p:ph type="dt" sz="half" idx="10"/>
          </p:nvPr>
        </p:nvSpPr>
        <p:spPr/>
        <p:txBody>
          <a:bodyPr/>
          <a:lstStyle/>
          <a:p>
            <a:fld id="{93A62D9A-8B4D-4D42-AEAA-7AE8035B4FD2}" type="datetimeFigureOut">
              <a:rPr lang="en-US" smtClean="0"/>
              <a:t>12/1/18</a:t>
            </a:fld>
            <a:endParaRPr lang="en-US"/>
          </a:p>
        </p:txBody>
      </p:sp>
      <p:sp>
        <p:nvSpPr>
          <p:cNvPr id="8" name="Footer Placeholder 7">
            <a:extLst>
              <a:ext uri="{FF2B5EF4-FFF2-40B4-BE49-F238E27FC236}">
                <a16:creationId xmlns:a16="http://schemas.microsoft.com/office/drawing/2014/main" id="{45B96F47-714D-4B40-8FCA-123731574E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9B635F-7E16-6644-9F7C-CE34B8A55A89}"/>
              </a:ext>
            </a:extLst>
          </p:cNvPr>
          <p:cNvSpPr>
            <a:spLocks noGrp="1"/>
          </p:cNvSpPr>
          <p:nvPr>
            <p:ph type="sldNum" sz="quarter" idx="12"/>
          </p:nvPr>
        </p:nvSpPr>
        <p:spPr/>
        <p:txBody>
          <a:bodyPr/>
          <a:lstStyle/>
          <a:p>
            <a:fld id="{9B69D89D-33E2-B941-AD5B-99EF0BA93915}" type="slidenum">
              <a:rPr lang="en-US" smtClean="0"/>
              <a:t>‹#›</a:t>
            </a:fld>
            <a:endParaRPr lang="en-US"/>
          </a:p>
        </p:txBody>
      </p:sp>
    </p:spTree>
    <p:extLst>
      <p:ext uri="{BB962C8B-B14F-4D97-AF65-F5344CB8AC3E}">
        <p14:creationId xmlns:p14="http://schemas.microsoft.com/office/powerpoint/2010/main" val="349092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D60AA-8E95-9142-88C8-3A1A1742E8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AE7107-9698-D642-BC98-6127A2EBE2E7}"/>
              </a:ext>
            </a:extLst>
          </p:cNvPr>
          <p:cNvSpPr>
            <a:spLocks noGrp="1"/>
          </p:cNvSpPr>
          <p:nvPr>
            <p:ph type="dt" sz="half" idx="10"/>
          </p:nvPr>
        </p:nvSpPr>
        <p:spPr/>
        <p:txBody>
          <a:bodyPr/>
          <a:lstStyle/>
          <a:p>
            <a:fld id="{93A62D9A-8B4D-4D42-AEAA-7AE8035B4FD2}" type="datetimeFigureOut">
              <a:rPr lang="en-US" smtClean="0"/>
              <a:t>12/1/18</a:t>
            </a:fld>
            <a:endParaRPr lang="en-US"/>
          </a:p>
        </p:txBody>
      </p:sp>
      <p:sp>
        <p:nvSpPr>
          <p:cNvPr id="4" name="Footer Placeholder 3">
            <a:extLst>
              <a:ext uri="{FF2B5EF4-FFF2-40B4-BE49-F238E27FC236}">
                <a16:creationId xmlns:a16="http://schemas.microsoft.com/office/drawing/2014/main" id="{59525F9C-9A31-6B47-9B8E-4B95E343E1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E62184-A363-BA42-845E-97AD3E53661A}"/>
              </a:ext>
            </a:extLst>
          </p:cNvPr>
          <p:cNvSpPr>
            <a:spLocks noGrp="1"/>
          </p:cNvSpPr>
          <p:nvPr>
            <p:ph type="sldNum" sz="quarter" idx="12"/>
          </p:nvPr>
        </p:nvSpPr>
        <p:spPr/>
        <p:txBody>
          <a:bodyPr/>
          <a:lstStyle/>
          <a:p>
            <a:fld id="{9B69D89D-33E2-B941-AD5B-99EF0BA93915}" type="slidenum">
              <a:rPr lang="en-US" smtClean="0"/>
              <a:t>‹#›</a:t>
            </a:fld>
            <a:endParaRPr lang="en-US"/>
          </a:p>
        </p:txBody>
      </p:sp>
    </p:spTree>
    <p:extLst>
      <p:ext uri="{BB962C8B-B14F-4D97-AF65-F5344CB8AC3E}">
        <p14:creationId xmlns:p14="http://schemas.microsoft.com/office/powerpoint/2010/main" val="16354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433E0E-915F-2747-B449-C9ECC7184B01}"/>
              </a:ext>
            </a:extLst>
          </p:cNvPr>
          <p:cNvSpPr>
            <a:spLocks noGrp="1"/>
          </p:cNvSpPr>
          <p:nvPr>
            <p:ph type="dt" sz="half" idx="10"/>
          </p:nvPr>
        </p:nvSpPr>
        <p:spPr/>
        <p:txBody>
          <a:bodyPr/>
          <a:lstStyle/>
          <a:p>
            <a:fld id="{93A62D9A-8B4D-4D42-AEAA-7AE8035B4FD2}" type="datetimeFigureOut">
              <a:rPr lang="en-US" smtClean="0"/>
              <a:t>12/1/18</a:t>
            </a:fld>
            <a:endParaRPr lang="en-US"/>
          </a:p>
        </p:txBody>
      </p:sp>
      <p:sp>
        <p:nvSpPr>
          <p:cNvPr id="3" name="Footer Placeholder 2">
            <a:extLst>
              <a:ext uri="{FF2B5EF4-FFF2-40B4-BE49-F238E27FC236}">
                <a16:creationId xmlns:a16="http://schemas.microsoft.com/office/drawing/2014/main" id="{F69134E4-C879-5C45-8A8B-08A559C878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A79E3A-41BA-1344-8623-CFC399668DD6}"/>
              </a:ext>
            </a:extLst>
          </p:cNvPr>
          <p:cNvSpPr>
            <a:spLocks noGrp="1"/>
          </p:cNvSpPr>
          <p:nvPr>
            <p:ph type="sldNum" sz="quarter" idx="12"/>
          </p:nvPr>
        </p:nvSpPr>
        <p:spPr/>
        <p:txBody>
          <a:bodyPr/>
          <a:lstStyle/>
          <a:p>
            <a:fld id="{9B69D89D-33E2-B941-AD5B-99EF0BA93915}" type="slidenum">
              <a:rPr lang="en-US" smtClean="0"/>
              <a:t>‹#›</a:t>
            </a:fld>
            <a:endParaRPr lang="en-US"/>
          </a:p>
        </p:txBody>
      </p:sp>
    </p:spTree>
    <p:extLst>
      <p:ext uri="{BB962C8B-B14F-4D97-AF65-F5344CB8AC3E}">
        <p14:creationId xmlns:p14="http://schemas.microsoft.com/office/powerpoint/2010/main" val="419734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F7FD-6D51-C44A-9D61-48BE7F913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4DD4E4-44DD-144C-8805-54E039A0BE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0409E7-AE0E-5E4F-A008-388B2607F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2CBF93-3240-0347-8A84-4B1D2EFD7D45}"/>
              </a:ext>
            </a:extLst>
          </p:cNvPr>
          <p:cNvSpPr>
            <a:spLocks noGrp="1"/>
          </p:cNvSpPr>
          <p:nvPr>
            <p:ph type="dt" sz="half" idx="10"/>
          </p:nvPr>
        </p:nvSpPr>
        <p:spPr/>
        <p:txBody>
          <a:bodyPr/>
          <a:lstStyle/>
          <a:p>
            <a:fld id="{93A62D9A-8B4D-4D42-AEAA-7AE8035B4FD2}" type="datetimeFigureOut">
              <a:rPr lang="en-US" smtClean="0"/>
              <a:t>12/1/18</a:t>
            </a:fld>
            <a:endParaRPr lang="en-US"/>
          </a:p>
        </p:txBody>
      </p:sp>
      <p:sp>
        <p:nvSpPr>
          <p:cNvPr id="6" name="Footer Placeholder 5">
            <a:extLst>
              <a:ext uri="{FF2B5EF4-FFF2-40B4-BE49-F238E27FC236}">
                <a16:creationId xmlns:a16="http://schemas.microsoft.com/office/drawing/2014/main" id="{36E9E11E-5917-6743-8429-9D09F74047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83C8D0-9C66-8E46-8424-7CF628128B51}"/>
              </a:ext>
            </a:extLst>
          </p:cNvPr>
          <p:cNvSpPr>
            <a:spLocks noGrp="1"/>
          </p:cNvSpPr>
          <p:nvPr>
            <p:ph type="sldNum" sz="quarter" idx="12"/>
          </p:nvPr>
        </p:nvSpPr>
        <p:spPr/>
        <p:txBody>
          <a:bodyPr/>
          <a:lstStyle/>
          <a:p>
            <a:fld id="{9B69D89D-33E2-B941-AD5B-99EF0BA93915}" type="slidenum">
              <a:rPr lang="en-US" smtClean="0"/>
              <a:t>‹#›</a:t>
            </a:fld>
            <a:endParaRPr lang="en-US"/>
          </a:p>
        </p:txBody>
      </p:sp>
    </p:spTree>
    <p:extLst>
      <p:ext uri="{BB962C8B-B14F-4D97-AF65-F5344CB8AC3E}">
        <p14:creationId xmlns:p14="http://schemas.microsoft.com/office/powerpoint/2010/main" val="413614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A84B-6E34-DD45-8CEF-F3747FA1D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E1392E-696D-8E46-BE55-9C3D9566B6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96905E-10E7-0746-B75B-663182C06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03F767-B2FA-7B48-94CD-06C4D223EC70}"/>
              </a:ext>
            </a:extLst>
          </p:cNvPr>
          <p:cNvSpPr>
            <a:spLocks noGrp="1"/>
          </p:cNvSpPr>
          <p:nvPr>
            <p:ph type="dt" sz="half" idx="10"/>
          </p:nvPr>
        </p:nvSpPr>
        <p:spPr/>
        <p:txBody>
          <a:bodyPr/>
          <a:lstStyle/>
          <a:p>
            <a:fld id="{93A62D9A-8B4D-4D42-AEAA-7AE8035B4FD2}" type="datetimeFigureOut">
              <a:rPr lang="en-US" smtClean="0"/>
              <a:t>12/1/18</a:t>
            </a:fld>
            <a:endParaRPr lang="en-US"/>
          </a:p>
        </p:txBody>
      </p:sp>
      <p:sp>
        <p:nvSpPr>
          <p:cNvPr id="6" name="Footer Placeholder 5">
            <a:extLst>
              <a:ext uri="{FF2B5EF4-FFF2-40B4-BE49-F238E27FC236}">
                <a16:creationId xmlns:a16="http://schemas.microsoft.com/office/drawing/2014/main" id="{A74B9B89-6B04-5C43-9DAB-07EAD109A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5FE69-4A00-D94F-9FB4-57BD2BDC5FA8}"/>
              </a:ext>
            </a:extLst>
          </p:cNvPr>
          <p:cNvSpPr>
            <a:spLocks noGrp="1"/>
          </p:cNvSpPr>
          <p:nvPr>
            <p:ph type="sldNum" sz="quarter" idx="12"/>
          </p:nvPr>
        </p:nvSpPr>
        <p:spPr/>
        <p:txBody>
          <a:bodyPr/>
          <a:lstStyle/>
          <a:p>
            <a:fld id="{9B69D89D-33E2-B941-AD5B-99EF0BA93915}" type="slidenum">
              <a:rPr lang="en-US" smtClean="0"/>
              <a:t>‹#›</a:t>
            </a:fld>
            <a:endParaRPr lang="en-US"/>
          </a:p>
        </p:txBody>
      </p:sp>
    </p:spTree>
    <p:extLst>
      <p:ext uri="{BB962C8B-B14F-4D97-AF65-F5344CB8AC3E}">
        <p14:creationId xmlns:p14="http://schemas.microsoft.com/office/powerpoint/2010/main" val="227229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946499-FDEA-FE4D-B9F3-6A366A5BD3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A52656-190C-334F-BF3B-3F0E40F8FC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35278-5E36-8545-9F1A-7445C98539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62D9A-8B4D-4D42-AEAA-7AE8035B4FD2}" type="datetimeFigureOut">
              <a:rPr lang="en-US" smtClean="0"/>
              <a:t>12/1/18</a:t>
            </a:fld>
            <a:endParaRPr lang="en-US"/>
          </a:p>
        </p:txBody>
      </p:sp>
      <p:sp>
        <p:nvSpPr>
          <p:cNvPr id="5" name="Footer Placeholder 4">
            <a:extLst>
              <a:ext uri="{FF2B5EF4-FFF2-40B4-BE49-F238E27FC236}">
                <a16:creationId xmlns:a16="http://schemas.microsoft.com/office/drawing/2014/main" id="{1ACC9D61-4E4F-8943-A7BF-8A3EB648FB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44CBBB-401F-564A-968B-4E387F99A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9D89D-33E2-B941-AD5B-99EF0BA93915}" type="slidenum">
              <a:rPr lang="en-US" smtClean="0"/>
              <a:t>‹#›</a:t>
            </a:fld>
            <a:endParaRPr lang="en-US"/>
          </a:p>
        </p:txBody>
      </p:sp>
    </p:spTree>
    <p:extLst>
      <p:ext uri="{BB962C8B-B14F-4D97-AF65-F5344CB8AC3E}">
        <p14:creationId xmlns:p14="http://schemas.microsoft.com/office/powerpoint/2010/main" val="30411968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3A62D9A-8B4D-4D42-AEAA-7AE8035B4FD2}" type="datetimeFigureOut">
              <a:rPr lang="en-US" smtClean="0"/>
              <a:t>12/1/18</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B69D89D-33E2-B941-AD5B-99EF0BA93915}" type="slidenum">
              <a:rPr lang="en-US" smtClean="0"/>
              <a:t>‹#›</a:t>
            </a:fld>
            <a:endParaRPr lang="en-US"/>
          </a:p>
        </p:txBody>
      </p:sp>
    </p:spTree>
    <p:extLst>
      <p:ext uri="{BB962C8B-B14F-4D97-AF65-F5344CB8AC3E}">
        <p14:creationId xmlns:p14="http://schemas.microsoft.com/office/powerpoint/2010/main" val="1390552438"/>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5E13-3701-458B-A662-DBBB88D36E62}"/>
              </a:ext>
            </a:extLst>
          </p:cNvPr>
          <p:cNvSpPr>
            <a:spLocks noGrp="1"/>
          </p:cNvSpPr>
          <p:nvPr>
            <p:ph type="ctrTitle"/>
          </p:nvPr>
        </p:nvSpPr>
        <p:spPr>
          <a:xfrm>
            <a:off x="1128914" y="1473198"/>
            <a:ext cx="9934171" cy="1388535"/>
          </a:xfrm>
        </p:spPr>
        <p:txBody>
          <a:bodyPr>
            <a:normAutofit/>
          </a:bodyPr>
          <a:lstStyle/>
          <a:p>
            <a:r>
              <a:rPr lang="en-US" sz="8000" dirty="0"/>
              <a:t>Walking the Walk</a:t>
            </a:r>
          </a:p>
        </p:txBody>
      </p:sp>
      <p:sp>
        <p:nvSpPr>
          <p:cNvPr id="3" name="Subtitle 2">
            <a:extLst>
              <a:ext uri="{FF2B5EF4-FFF2-40B4-BE49-F238E27FC236}">
                <a16:creationId xmlns:a16="http://schemas.microsoft.com/office/drawing/2014/main" id="{7E975614-3A27-4443-A59C-F9D769DE0B2D}"/>
              </a:ext>
            </a:extLst>
          </p:cNvPr>
          <p:cNvSpPr>
            <a:spLocks noGrp="1"/>
          </p:cNvSpPr>
          <p:nvPr>
            <p:ph type="subTitle" idx="1"/>
          </p:nvPr>
        </p:nvSpPr>
        <p:spPr>
          <a:xfrm>
            <a:off x="2448735" y="2867890"/>
            <a:ext cx="8614350" cy="2516912"/>
          </a:xfrm>
        </p:spPr>
        <p:txBody>
          <a:bodyPr>
            <a:normAutofit/>
          </a:bodyPr>
          <a:lstStyle/>
          <a:p>
            <a:pPr algn="r">
              <a:spcAft>
                <a:spcPts val="0"/>
              </a:spcAft>
            </a:pPr>
            <a:r>
              <a:rPr lang="en-US" sz="3200" dirty="0"/>
              <a:t>Promoting and Applying Person-Centered Recovery Concepts</a:t>
            </a:r>
          </a:p>
          <a:p>
            <a:pPr algn="r">
              <a:spcAft>
                <a:spcPts val="0"/>
              </a:spcAft>
            </a:pPr>
            <a:endParaRPr lang="en-US" sz="3200" dirty="0"/>
          </a:p>
          <a:p>
            <a:pPr algn="ctr">
              <a:spcAft>
                <a:spcPts val="0"/>
              </a:spcAft>
            </a:pPr>
            <a:r>
              <a:rPr lang="en-US" sz="3200" dirty="0"/>
              <a:t>Kris Wright, MS, LCPC, RYT</a:t>
            </a:r>
          </a:p>
        </p:txBody>
      </p:sp>
    </p:spTree>
    <p:extLst>
      <p:ext uri="{BB962C8B-B14F-4D97-AF65-F5344CB8AC3E}">
        <p14:creationId xmlns:p14="http://schemas.microsoft.com/office/powerpoint/2010/main" val="325323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txBox="1">
            <a:spLocks noGrp="1" noChangeArrowheads="1"/>
          </p:cNvSpPr>
          <p:nvPr/>
        </p:nvSpPr>
        <p:spPr bwMode="auto">
          <a:xfrm>
            <a:off x="83058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r" eaLnBrk="1" hangingPunct="1"/>
            <a:fld id="{BB077204-2909-6C46-80FD-B242FB5CBD73}" type="slidenum">
              <a:rPr lang="en-US" sz="1000">
                <a:latin typeface="Arial" charset="0"/>
              </a:rPr>
              <a:pPr algn="r" eaLnBrk="1" hangingPunct="1"/>
              <a:t>10</a:t>
            </a:fld>
            <a:endParaRPr lang="en-US" sz="1000">
              <a:latin typeface="Arial" charset="0"/>
            </a:endParaRPr>
          </a:p>
        </p:txBody>
      </p:sp>
      <p:sp>
        <p:nvSpPr>
          <p:cNvPr id="15363" name="Slide Number Placeholder 5"/>
          <p:cNvSpPr txBox="1">
            <a:spLocks noGrp="1"/>
          </p:cNvSpPr>
          <p:nvPr/>
        </p:nvSpPr>
        <p:spPr bwMode="auto">
          <a:xfrm>
            <a:off x="83058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r" eaLnBrk="1" hangingPunct="1"/>
            <a:fld id="{FCA7784B-FAD6-E740-8753-16005A75ADE6}" type="slidenum">
              <a:rPr lang="en-US" sz="1000">
                <a:latin typeface="Arial" charset="0"/>
              </a:rPr>
              <a:pPr algn="r" eaLnBrk="1" hangingPunct="1"/>
              <a:t>10</a:t>
            </a:fld>
            <a:endParaRPr lang="en-US" sz="1000">
              <a:latin typeface="Arial" charset="0"/>
            </a:endParaRPr>
          </a:p>
        </p:txBody>
      </p:sp>
      <p:sp>
        <p:nvSpPr>
          <p:cNvPr id="25604" name="Rectangle 2"/>
          <p:cNvSpPr>
            <a:spLocks noGrp="1" noChangeArrowheads="1"/>
          </p:cNvSpPr>
          <p:nvPr>
            <p:ph type="title" idx="4294967295"/>
          </p:nvPr>
        </p:nvSpPr>
        <p:spPr>
          <a:xfrm>
            <a:off x="602674" y="1095375"/>
            <a:ext cx="11346871" cy="1219200"/>
          </a:xfrm>
        </p:spPr>
        <p:txBody>
          <a:bodyPr anchor="ctr">
            <a:noAutofit/>
          </a:bodyPr>
          <a:lstStyle/>
          <a:p>
            <a:pPr eaLnBrk="1" hangingPunct="1"/>
            <a:r>
              <a:rPr lang="en-US" sz="4800" dirty="0">
                <a:solidFill>
                  <a:schemeClr val="tx2"/>
                </a:solidFill>
                <a:effectLst>
                  <a:outerShdw blurRad="38100" dist="38100" dir="2700000" algn="tl">
                    <a:srgbClr val="DDDDDD"/>
                  </a:outerShdw>
                </a:effectLst>
                <a:ea typeface="MS PGothic" charset="0"/>
              </a:rPr>
              <a:t>The Recovery Plan as a Road Map</a:t>
            </a:r>
          </a:p>
        </p:txBody>
      </p:sp>
      <p:sp>
        <p:nvSpPr>
          <p:cNvPr id="15365" name="Rectangle 3"/>
          <p:cNvSpPr>
            <a:spLocks noGrp="1" noChangeArrowheads="1"/>
          </p:cNvSpPr>
          <p:nvPr>
            <p:ph type="body" idx="4294967295"/>
          </p:nvPr>
        </p:nvSpPr>
        <p:spPr>
          <a:xfrm>
            <a:off x="602674" y="1981200"/>
            <a:ext cx="10365652" cy="1781175"/>
          </a:xfrm>
        </p:spPr>
        <p:txBody>
          <a:bodyPr/>
          <a:lstStyle/>
          <a:p>
            <a:pPr marL="0" indent="0">
              <a:buNone/>
            </a:pPr>
            <a:r>
              <a:rPr lang="en-US" sz="3200" dirty="0">
                <a:ea typeface="MS PGothic" charset="0"/>
              </a:rPr>
              <a:t>Provides hope by breaking a seemingly overwhelming journey into manageable steps for both the provider and the person served</a:t>
            </a:r>
          </a:p>
        </p:txBody>
      </p:sp>
      <p:sp>
        <p:nvSpPr>
          <p:cNvPr id="15366" name="Text Box 43"/>
          <p:cNvSpPr txBox="1">
            <a:spLocks noChangeArrowheads="1"/>
          </p:cNvSpPr>
          <p:nvPr/>
        </p:nvSpPr>
        <p:spPr bwMode="auto">
          <a:xfrm>
            <a:off x="3227388" y="5029201"/>
            <a:ext cx="64389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spcBef>
                <a:spcPct val="50000"/>
              </a:spcBef>
            </a:pPr>
            <a:endParaRPr lang="en-US" sz="2800">
              <a:latin typeface="Arial" charset="0"/>
            </a:endParaRPr>
          </a:p>
        </p:txBody>
      </p:sp>
      <p:sp>
        <p:nvSpPr>
          <p:cNvPr id="15367" name="Text Box 44"/>
          <p:cNvSpPr txBox="1">
            <a:spLocks noChangeArrowheads="1"/>
          </p:cNvSpPr>
          <p:nvPr/>
        </p:nvSpPr>
        <p:spPr bwMode="auto">
          <a:xfrm>
            <a:off x="2427288" y="4719638"/>
            <a:ext cx="685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a:spcBef>
                <a:spcPct val="50000"/>
              </a:spcBef>
            </a:pPr>
            <a:r>
              <a:rPr lang="en-US" sz="3600" b="1" dirty="0">
                <a:solidFill>
                  <a:schemeClr val="accent1">
                    <a:lumMod val="50000"/>
                  </a:schemeClr>
                </a:solidFill>
                <a:latin typeface="Arial" charset="0"/>
              </a:rPr>
              <a:t>A</a:t>
            </a:r>
            <a:endParaRPr lang="en-US" sz="2400" dirty="0">
              <a:solidFill>
                <a:schemeClr val="accent1">
                  <a:lumMod val="50000"/>
                </a:schemeClr>
              </a:solidFill>
              <a:latin typeface="Arial" charset="0"/>
            </a:endParaRPr>
          </a:p>
        </p:txBody>
      </p:sp>
      <p:sp>
        <p:nvSpPr>
          <p:cNvPr id="15368" name="Line 45"/>
          <p:cNvSpPr>
            <a:spLocks noChangeShapeType="1"/>
          </p:cNvSpPr>
          <p:nvPr/>
        </p:nvSpPr>
        <p:spPr bwMode="auto">
          <a:xfrm flipV="1">
            <a:off x="3779838" y="4994275"/>
            <a:ext cx="5105400" cy="0"/>
          </a:xfrm>
          <a:prstGeom prst="line">
            <a:avLst/>
          </a:prstGeom>
          <a:noFill/>
          <a:ln w="50800">
            <a:solidFill>
              <a:srgbClr val="CC0000"/>
            </a:solidFill>
            <a:round/>
            <a:headEnd type="none" w="sm" len="sm"/>
            <a:tailEnd type="triangle" w="lg" len="lg"/>
          </a:ln>
          <a:scene3d>
            <a:camera prst="legacyPerspectiveBottom"/>
            <a:lightRig rig="legacyFlat3" dir="t"/>
          </a:scene3d>
          <a:sp3d extrusionH="887400" prstMaterial="legacyMatte">
            <a:bevelT w="13500" h="13500" prst="angle"/>
            <a:bevelB w="13500" h="13500" prst="angle"/>
            <a:extrusionClr>
              <a:srgbClr val="CC0000"/>
            </a:extrusionClr>
          </a:sp3d>
          <a:extLst>
            <a:ext uri="{909E8E84-426E-40dd-AFC4-6F175D3DCCD1}">
              <a14:hiddenFill xmlns="" xmlns:a14="http://schemas.microsoft.com/office/drawing/2010/main">
                <a:noFill/>
              </a14:hiddenFill>
            </a:ext>
          </a:extLst>
        </p:spPr>
        <p:txBody>
          <a:bodyPr wrap="none" anchor="ctr">
            <a:flatTx/>
          </a:bodyPr>
          <a:lstStyle/>
          <a:p>
            <a:endParaRPr lang="en-US" dirty="0"/>
          </a:p>
        </p:txBody>
      </p:sp>
      <p:sp>
        <p:nvSpPr>
          <p:cNvPr id="15369" name="Text Box 46"/>
          <p:cNvSpPr txBox="1">
            <a:spLocks noChangeArrowheads="1"/>
          </p:cNvSpPr>
          <p:nvPr/>
        </p:nvSpPr>
        <p:spPr bwMode="auto">
          <a:xfrm>
            <a:off x="9742488" y="4721225"/>
            <a:ext cx="685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a:spcBef>
                <a:spcPct val="50000"/>
              </a:spcBef>
            </a:pPr>
            <a:r>
              <a:rPr lang="en-US" sz="3600" b="1" dirty="0">
                <a:solidFill>
                  <a:schemeClr val="accent1">
                    <a:lumMod val="50000"/>
                  </a:schemeClr>
                </a:solidFill>
                <a:latin typeface="Arial" charset="0"/>
              </a:rPr>
              <a:t>E</a:t>
            </a:r>
            <a:endParaRPr lang="en-US" sz="2400" dirty="0">
              <a:solidFill>
                <a:schemeClr val="accent1">
                  <a:lumMod val="50000"/>
                </a:schemeClr>
              </a:solidFill>
              <a:latin typeface="Arial" charset="0"/>
            </a:endParaRPr>
          </a:p>
        </p:txBody>
      </p:sp>
      <p:sp>
        <p:nvSpPr>
          <p:cNvPr id="15370" name="Text Box 47"/>
          <p:cNvSpPr txBox="1">
            <a:spLocks noChangeArrowheads="1"/>
          </p:cNvSpPr>
          <p:nvPr/>
        </p:nvSpPr>
        <p:spPr bwMode="auto">
          <a:xfrm>
            <a:off x="4046538" y="3516313"/>
            <a:ext cx="685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a:spcBef>
                <a:spcPct val="50000"/>
              </a:spcBef>
            </a:pPr>
            <a:r>
              <a:rPr lang="en-US" sz="3600" b="1">
                <a:latin typeface="Arial" charset="0"/>
              </a:rPr>
              <a:t>B</a:t>
            </a:r>
          </a:p>
        </p:txBody>
      </p:sp>
      <p:sp>
        <p:nvSpPr>
          <p:cNvPr id="15371" name="Text Box 48"/>
          <p:cNvSpPr txBox="1">
            <a:spLocks noChangeArrowheads="1"/>
          </p:cNvSpPr>
          <p:nvPr/>
        </p:nvSpPr>
        <p:spPr bwMode="auto">
          <a:xfrm>
            <a:off x="5951538" y="3516313"/>
            <a:ext cx="685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a:spcBef>
                <a:spcPct val="50000"/>
              </a:spcBef>
            </a:pPr>
            <a:r>
              <a:rPr lang="en-US" sz="3600" b="1">
                <a:latin typeface="Arial" charset="0"/>
              </a:rPr>
              <a:t>C</a:t>
            </a:r>
          </a:p>
        </p:txBody>
      </p:sp>
      <p:sp>
        <p:nvSpPr>
          <p:cNvPr id="15372" name="Text Box 49"/>
          <p:cNvSpPr txBox="1">
            <a:spLocks noChangeArrowheads="1"/>
          </p:cNvSpPr>
          <p:nvPr/>
        </p:nvSpPr>
        <p:spPr bwMode="auto">
          <a:xfrm>
            <a:off x="8008938" y="3516313"/>
            <a:ext cx="685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a:spcBef>
                <a:spcPct val="50000"/>
              </a:spcBef>
            </a:pPr>
            <a:r>
              <a:rPr lang="en-US" sz="3600" b="1">
                <a:latin typeface="Arial" charset="0"/>
              </a:rPr>
              <a:t>D</a:t>
            </a:r>
          </a:p>
        </p:txBody>
      </p:sp>
      <p:sp>
        <p:nvSpPr>
          <p:cNvPr id="15373" name="Line 50"/>
          <p:cNvSpPr>
            <a:spLocks noChangeShapeType="1"/>
          </p:cNvSpPr>
          <p:nvPr/>
        </p:nvSpPr>
        <p:spPr bwMode="auto">
          <a:xfrm flipV="1">
            <a:off x="2979738" y="3929063"/>
            <a:ext cx="1143000" cy="685800"/>
          </a:xfrm>
          <a:prstGeom prst="line">
            <a:avLst/>
          </a:prstGeom>
          <a:noFill/>
          <a:ln w="41275">
            <a:solidFill>
              <a:srgbClr val="FF0000"/>
            </a:solidFill>
            <a:round/>
            <a:headEnd type="none" w="sm" len="sm"/>
            <a:tailEnd type="triangle" w="lg" len="med"/>
          </a:ln>
          <a:scene3d>
            <a:camera prst="legacyPerspectiveBottom"/>
            <a:lightRig rig="legacyFlat3" dir="t"/>
          </a:scene3d>
          <a:sp3d extrusionH="887400" prstMaterial="legacyMatte">
            <a:bevelT w="13500" h="13500" prst="angle"/>
            <a:bevelB w="13500" h="13500" prst="angle"/>
            <a:extrusionClr>
              <a:srgbClr val="FF0000"/>
            </a:extrusionClr>
          </a:sp3d>
          <a:extLst>
            <a:ext uri="{909E8E84-426E-40dd-AFC4-6F175D3DCCD1}">
              <a14:hiddenFill xmlns="" xmlns:a14="http://schemas.microsoft.com/office/drawing/2010/main">
                <a:noFill/>
              </a14:hiddenFill>
            </a:ext>
          </a:extLst>
        </p:spPr>
        <p:txBody>
          <a:bodyPr wrap="none" anchor="ctr">
            <a:flatTx/>
          </a:bodyPr>
          <a:lstStyle/>
          <a:p>
            <a:endParaRPr lang="en-US"/>
          </a:p>
        </p:txBody>
      </p:sp>
      <p:sp>
        <p:nvSpPr>
          <p:cNvPr id="15374" name="Line 51"/>
          <p:cNvSpPr>
            <a:spLocks noChangeShapeType="1"/>
          </p:cNvSpPr>
          <p:nvPr/>
        </p:nvSpPr>
        <p:spPr bwMode="auto">
          <a:xfrm flipV="1">
            <a:off x="4732338" y="3852863"/>
            <a:ext cx="1219200" cy="0"/>
          </a:xfrm>
          <a:prstGeom prst="line">
            <a:avLst/>
          </a:prstGeom>
          <a:noFill/>
          <a:ln w="41275">
            <a:solidFill>
              <a:srgbClr val="FF0000"/>
            </a:solidFill>
            <a:round/>
            <a:headEnd type="none" w="sm" len="sm"/>
            <a:tailEnd type="triangle" w="lg" len="med"/>
          </a:ln>
          <a:scene3d>
            <a:camera prst="legacyPerspectiveBottom"/>
            <a:lightRig rig="legacyFlat3" dir="t"/>
          </a:scene3d>
          <a:sp3d extrusionH="887400" prstMaterial="legacyMatte">
            <a:bevelT w="13500" h="13500" prst="angle"/>
            <a:bevelB w="13500" h="13500" prst="angle"/>
            <a:extrusionClr>
              <a:srgbClr val="FF0000"/>
            </a:extrusionClr>
          </a:sp3d>
          <a:extLst>
            <a:ext uri="{909E8E84-426E-40dd-AFC4-6F175D3DCCD1}">
              <a14:hiddenFill xmlns="" xmlns:a14="http://schemas.microsoft.com/office/drawing/2010/main">
                <a:noFill/>
              </a14:hiddenFill>
            </a:ext>
          </a:extLst>
        </p:spPr>
        <p:txBody>
          <a:bodyPr wrap="none" anchor="ctr">
            <a:flatTx/>
          </a:bodyPr>
          <a:lstStyle/>
          <a:p>
            <a:endParaRPr lang="en-US"/>
          </a:p>
        </p:txBody>
      </p:sp>
      <p:sp>
        <p:nvSpPr>
          <p:cNvPr id="15375" name="Line 52"/>
          <p:cNvSpPr>
            <a:spLocks noChangeShapeType="1"/>
          </p:cNvSpPr>
          <p:nvPr/>
        </p:nvSpPr>
        <p:spPr bwMode="auto">
          <a:xfrm flipV="1">
            <a:off x="6637338" y="3852863"/>
            <a:ext cx="1447800" cy="0"/>
          </a:xfrm>
          <a:prstGeom prst="line">
            <a:avLst/>
          </a:prstGeom>
          <a:noFill/>
          <a:ln w="41275">
            <a:solidFill>
              <a:srgbClr val="FF0000"/>
            </a:solidFill>
            <a:round/>
            <a:headEnd type="none" w="sm" len="sm"/>
            <a:tailEnd type="triangle" w="lg" len="med"/>
          </a:ln>
          <a:scene3d>
            <a:camera prst="legacyPerspectiveBottom"/>
            <a:lightRig rig="legacyFlat3" dir="t"/>
          </a:scene3d>
          <a:sp3d extrusionH="887400" prstMaterial="legacyMatte">
            <a:bevelT w="13500" h="13500" prst="angle"/>
            <a:bevelB w="13500" h="13500" prst="angle"/>
            <a:extrusionClr>
              <a:srgbClr val="FF0000"/>
            </a:extrusionClr>
          </a:sp3d>
          <a:extLst>
            <a:ext uri="{909E8E84-426E-40dd-AFC4-6F175D3DCCD1}">
              <a14:hiddenFill xmlns="" xmlns:a14="http://schemas.microsoft.com/office/drawing/2010/main">
                <a:noFill/>
              </a14:hiddenFill>
            </a:ext>
          </a:extLst>
        </p:spPr>
        <p:txBody>
          <a:bodyPr wrap="none" anchor="ctr">
            <a:flatTx/>
          </a:bodyPr>
          <a:lstStyle/>
          <a:p>
            <a:endParaRPr lang="en-US"/>
          </a:p>
        </p:txBody>
      </p:sp>
      <p:sp>
        <p:nvSpPr>
          <p:cNvPr id="15376" name="Line 53"/>
          <p:cNvSpPr>
            <a:spLocks noChangeShapeType="1"/>
          </p:cNvSpPr>
          <p:nvPr/>
        </p:nvSpPr>
        <p:spPr bwMode="auto">
          <a:xfrm>
            <a:off x="8694738" y="3852863"/>
            <a:ext cx="1066800" cy="914400"/>
          </a:xfrm>
          <a:prstGeom prst="line">
            <a:avLst/>
          </a:prstGeom>
          <a:noFill/>
          <a:ln w="41275">
            <a:solidFill>
              <a:srgbClr val="FF0000"/>
            </a:solidFill>
            <a:round/>
            <a:headEnd type="none" w="sm" len="sm"/>
            <a:tailEnd type="triangle" w="lg" len="med"/>
          </a:ln>
          <a:scene3d>
            <a:camera prst="legacyPerspectiveBottom"/>
            <a:lightRig rig="legacyFlat3" dir="t"/>
          </a:scene3d>
          <a:sp3d extrusionH="887400" prstMaterial="legacyMatte">
            <a:bevelT w="13500" h="13500" prst="angle"/>
            <a:bevelB w="13500" h="13500" prst="angle"/>
            <a:extrusionClr>
              <a:srgbClr val="FF0000"/>
            </a:extrusionClr>
          </a:sp3d>
          <a:extLst>
            <a:ext uri="{909E8E84-426E-40dd-AFC4-6F175D3DCCD1}">
              <a14:hiddenFill xmlns="" xmlns:a14="http://schemas.microsoft.com/office/drawing/2010/main">
                <a:noFill/>
              </a14:hiddenFill>
            </a:ext>
          </a:extLst>
        </p:spPr>
        <p:txBody>
          <a:bodyPr wrap="none" anchor="ctr">
            <a:flatTx/>
          </a:bodyPr>
          <a:lstStyle/>
          <a:p>
            <a:endParaRPr lang="en-US"/>
          </a:p>
        </p:txBody>
      </p:sp>
      <p:sp>
        <p:nvSpPr>
          <p:cNvPr id="15377" name="Text Box 54"/>
          <p:cNvSpPr txBox="1">
            <a:spLocks noChangeArrowheads="1"/>
          </p:cNvSpPr>
          <p:nvPr/>
        </p:nvSpPr>
        <p:spPr bwMode="auto">
          <a:xfrm>
            <a:off x="2155393" y="5785283"/>
            <a:ext cx="760614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a:spcBef>
                <a:spcPct val="50000"/>
              </a:spcBef>
            </a:pPr>
            <a:r>
              <a:rPr lang="ja-JP" altLang="en-US" sz="3200" i="1">
                <a:latin typeface="+mn-lt"/>
              </a:rPr>
              <a:t>“</a:t>
            </a:r>
            <a:r>
              <a:rPr lang="en-US" altLang="ja-JP" sz="3200" i="1" dirty="0">
                <a:latin typeface="+mn-lt"/>
              </a:rPr>
              <a:t>life is a journey…not a destination</a:t>
            </a:r>
            <a:r>
              <a:rPr lang="ja-JP" altLang="en-US" sz="3200" i="1">
                <a:latin typeface="+mn-lt"/>
              </a:rPr>
              <a:t>”</a:t>
            </a:r>
            <a:endParaRPr lang="en-US" sz="3200" i="1" dirty="0">
              <a:latin typeface="+mn-lt"/>
            </a:endParaRPr>
          </a:p>
        </p:txBody>
      </p:sp>
    </p:spTree>
    <p:extLst>
      <p:ext uri="{BB962C8B-B14F-4D97-AF65-F5344CB8AC3E}">
        <p14:creationId xmlns:p14="http://schemas.microsoft.com/office/powerpoint/2010/main" val="561385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8723715" y="2214329"/>
            <a:ext cx="3198120" cy="2429341"/>
          </a:xfrm>
          <a:prstGeom prst="rect">
            <a:avLst/>
          </a:prstGeom>
        </p:spPr>
      </p:pic>
      <p:sp>
        <p:nvSpPr>
          <p:cNvPr id="24578" name="Title 1"/>
          <p:cNvSpPr>
            <a:spLocks noGrp="1"/>
          </p:cNvSpPr>
          <p:nvPr>
            <p:ph type="title"/>
          </p:nvPr>
        </p:nvSpPr>
        <p:spPr>
          <a:xfrm>
            <a:off x="2044684" y="643170"/>
            <a:ext cx="9364533" cy="1143000"/>
          </a:xfrm>
        </p:spPr>
        <p:txBody>
          <a:bodyPr>
            <a:normAutofit fontScale="90000"/>
          </a:bodyPr>
          <a:lstStyle/>
          <a:p>
            <a:pPr eaLnBrk="1" hangingPunct="1"/>
            <a:r>
              <a:rPr lang="en-US" dirty="0"/>
              <a:t>Key Practices:  </a:t>
            </a:r>
            <a:br>
              <a:rPr lang="en-US" dirty="0"/>
            </a:br>
            <a:r>
              <a:rPr lang="en-US" dirty="0"/>
              <a:t>The Process of Plan Development</a:t>
            </a:r>
          </a:p>
        </p:txBody>
      </p:sp>
      <p:sp>
        <p:nvSpPr>
          <p:cNvPr id="24579" name="Content Placeholder 2"/>
          <p:cNvSpPr>
            <a:spLocks noGrp="1"/>
          </p:cNvSpPr>
          <p:nvPr>
            <p:ph idx="1"/>
          </p:nvPr>
        </p:nvSpPr>
        <p:spPr>
          <a:xfrm>
            <a:off x="270165" y="1870364"/>
            <a:ext cx="11450780" cy="4759036"/>
          </a:xfrm>
        </p:spPr>
        <p:txBody>
          <a:bodyPr>
            <a:noAutofit/>
          </a:bodyPr>
          <a:lstStyle/>
          <a:p>
            <a:pPr>
              <a:lnSpc>
                <a:spcPct val="80000"/>
              </a:lnSpc>
              <a:spcBef>
                <a:spcPts val="0"/>
              </a:spcBef>
              <a:spcAft>
                <a:spcPts val="1200"/>
              </a:spcAft>
              <a:buClrTx/>
            </a:pPr>
            <a:r>
              <a:rPr lang="en-US" sz="2800" dirty="0"/>
              <a:t>Person is a partner in all planning activities/meetings</a:t>
            </a:r>
          </a:p>
          <a:p>
            <a:pPr lvl="1">
              <a:lnSpc>
                <a:spcPct val="80000"/>
              </a:lnSpc>
              <a:spcBef>
                <a:spcPts val="0"/>
              </a:spcBef>
              <a:spcAft>
                <a:spcPts val="1200"/>
              </a:spcAft>
              <a:buClrTx/>
            </a:pPr>
            <a:r>
              <a:rPr lang="en-US" sz="2800" dirty="0"/>
              <a:t>Provide advance notice</a:t>
            </a:r>
          </a:p>
          <a:p>
            <a:pPr lvl="1">
              <a:lnSpc>
                <a:spcPct val="80000"/>
              </a:lnSpc>
              <a:spcBef>
                <a:spcPts val="0"/>
              </a:spcBef>
              <a:spcAft>
                <a:spcPts val="1200"/>
              </a:spcAft>
              <a:buClrTx/>
            </a:pPr>
            <a:r>
              <a:rPr lang="en-US" sz="2800" dirty="0"/>
              <a:t>Agree upon location</a:t>
            </a:r>
          </a:p>
          <a:p>
            <a:pPr>
              <a:lnSpc>
                <a:spcPct val="80000"/>
              </a:lnSpc>
              <a:spcBef>
                <a:spcPts val="0"/>
              </a:spcBef>
              <a:spcAft>
                <a:spcPts val="1200"/>
              </a:spcAft>
              <a:buClrTx/>
            </a:pPr>
            <a:r>
              <a:rPr lang="en-US" sz="2800" dirty="0"/>
              <a:t>Person has reasonable control over logistics </a:t>
            </a:r>
          </a:p>
          <a:p>
            <a:pPr lvl="1">
              <a:lnSpc>
                <a:spcPct val="80000"/>
              </a:lnSpc>
              <a:spcBef>
                <a:spcPts val="0"/>
              </a:spcBef>
              <a:spcAft>
                <a:spcPts val="1200"/>
              </a:spcAft>
              <a:buClrTx/>
            </a:pPr>
            <a:r>
              <a:rPr lang="en-US" sz="2800" dirty="0"/>
              <a:t>Time, invitees, etc.</a:t>
            </a:r>
          </a:p>
          <a:p>
            <a:pPr>
              <a:lnSpc>
                <a:spcPct val="80000"/>
              </a:lnSpc>
              <a:spcBef>
                <a:spcPts val="0"/>
              </a:spcBef>
              <a:spcAft>
                <a:spcPts val="1200"/>
              </a:spcAft>
              <a:buClrTx/>
            </a:pPr>
            <a:r>
              <a:rPr lang="en-US" sz="2800" dirty="0"/>
              <a:t>Person offered a written copy</a:t>
            </a:r>
          </a:p>
          <a:p>
            <a:pPr>
              <a:lnSpc>
                <a:spcPct val="80000"/>
              </a:lnSpc>
              <a:spcBef>
                <a:spcPts val="0"/>
              </a:spcBef>
              <a:spcAft>
                <a:spcPts val="1200"/>
              </a:spcAft>
              <a:buClrTx/>
            </a:pPr>
            <a:r>
              <a:rPr lang="en-US" sz="2800" dirty="0"/>
              <a:t>Education/preparation regarding the process and what to expect</a:t>
            </a:r>
          </a:p>
          <a:p>
            <a:pPr lvl="1">
              <a:lnSpc>
                <a:spcPct val="80000"/>
              </a:lnSpc>
              <a:spcBef>
                <a:spcPts val="0"/>
              </a:spcBef>
              <a:spcAft>
                <a:spcPts val="1200"/>
              </a:spcAft>
              <a:buClrTx/>
            </a:pPr>
            <a:r>
              <a:rPr lang="en-US" sz="2800" dirty="0"/>
              <a:t>Encourage participation by person’s support network/family</a:t>
            </a:r>
          </a:p>
          <a:p>
            <a:pPr>
              <a:lnSpc>
                <a:spcPct val="80000"/>
              </a:lnSpc>
              <a:spcBef>
                <a:spcPts val="0"/>
              </a:spcBef>
              <a:spcAft>
                <a:spcPts val="1200"/>
              </a:spcAft>
              <a:buClrTx/>
            </a:pPr>
            <a:r>
              <a:rPr lang="en-US" sz="2800" dirty="0"/>
              <a:t>Language as a key practice</a:t>
            </a:r>
          </a:p>
        </p:txBody>
      </p:sp>
    </p:spTree>
    <p:extLst>
      <p:ext uri="{BB962C8B-B14F-4D97-AF65-F5344CB8AC3E}">
        <p14:creationId xmlns:p14="http://schemas.microsoft.com/office/powerpoint/2010/main" val="39405315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644237" y="1662545"/>
            <a:ext cx="10771908" cy="489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714500" indent="-3429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lvl="4" indent="-173038">
              <a:buClr>
                <a:schemeClr val="tx1"/>
              </a:buClr>
              <a:buFont typeface="Corbel" panose="020B0503020204020204" pitchFamily="34" charset="0"/>
              <a:buChar char="•"/>
            </a:pPr>
            <a:r>
              <a:rPr lang="en-US" altLang="en-US" sz="2600" dirty="0">
                <a:latin typeface="+mn-lt"/>
                <a:ea typeface="Tahoma" panose="020B0604030504040204" pitchFamily="34" charset="0"/>
                <a:cs typeface="Tahoma" panose="020B0604030504040204" pitchFamily="34" charset="0"/>
              </a:rPr>
              <a:t>Treatment Team members </a:t>
            </a:r>
            <a:r>
              <a:rPr lang="en-US" altLang="en-US" sz="2600" dirty="0">
                <a:solidFill>
                  <a:schemeClr val="accent2"/>
                </a:solidFill>
                <a:latin typeface="+mn-lt"/>
                <a:ea typeface="Tahoma" panose="020B0604030504040204" pitchFamily="34" charset="0"/>
                <a:cs typeface="Tahoma" panose="020B0604030504040204" pitchFamily="34" charset="0"/>
              </a:rPr>
              <a:t>arrive on time; introductions </a:t>
            </a:r>
          </a:p>
          <a:p>
            <a:pPr marL="228600" lvl="4" indent="-173038">
              <a:buClr>
                <a:schemeClr val="tx1"/>
              </a:buClr>
              <a:buFont typeface="Corbel" panose="020B0503020204020204" pitchFamily="34" charset="0"/>
              <a:buChar char="•"/>
            </a:pPr>
            <a:r>
              <a:rPr lang="en-US" altLang="en-US" sz="2600" dirty="0">
                <a:latin typeface="+mn-lt"/>
                <a:ea typeface="Tahoma" panose="020B0604030504040204" pitchFamily="34" charset="0"/>
                <a:cs typeface="Tahoma" panose="020B0604030504040204" pitchFamily="34" charset="0"/>
              </a:rPr>
              <a:t>The person is given the team’s </a:t>
            </a:r>
            <a:r>
              <a:rPr lang="en-US" altLang="en-US" sz="2600" dirty="0">
                <a:solidFill>
                  <a:schemeClr val="accent2">
                    <a:lumMod val="75000"/>
                  </a:schemeClr>
                </a:solidFill>
                <a:latin typeface="+mn-lt"/>
                <a:ea typeface="Tahoma" panose="020B0604030504040204" pitchFamily="34" charset="0"/>
                <a:cs typeface="Tahoma" panose="020B0604030504040204" pitchFamily="34" charset="0"/>
              </a:rPr>
              <a:t>full attention</a:t>
            </a:r>
            <a:r>
              <a:rPr lang="en-US" altLang="en-US" sz="2600" dirty="0">
                <a:latin typeface="+mn-lt"/>
                <a:ea typeface="Tahoma" panose="020B0604030504040204" pitchFamily="34" charset="0"/>
                <a:cs typeface="Tahoma" panose="020B0604030504040204" pitchFamily="34" charset="0"/>
              </a:rPr>
              <a:t>, e.g., cell phones are turned off; there are no side-bar conversations</a:t>
            </a:r>
          </a:p>
          <a:p>
            <a:pPr marL="228600" lvl="4" indent="-173038">
              <a:buClr>
                <a:schemeClr val="tx1"/>
              </a:buClr>
              <a:buFont typeface="Corbel" panose="020B0503020204020204" pitchFamily="34" charset="0"/>
              <a:buChar char="•"/>
            </a:pPr>
            <a:r>
              <a:rPr lang="en-US" altLang="en-US" sz="2600" dirty="0">
                <a:latin typeface="+mn-lt"/>
                <a:ea typeface="Tahoma" panose="020B0604030504040204" pitchFamily="34" charset="0"/>
                <a:cs typeface="Tahoma" panose="020B0604030504040204" pitchFamily="34" charset="0"/>
              </a:rPr>
              <a:t>The person is </a:t>
            </a:r>
            <a:r>
              <a:rPr lang="en-US" altLang="en-US" sz="2600" dirty="0">
                <a:solidFill>
                  <a:schemeClr val="accent2"/>
                </a:solidFill>
                <a:latin typeface="+mn-lt"/>
                <a:ea typeface="Tahoma" panose="020B0604030504040204" pitchFamily="34" charset="0"/>
                <a:cs typeface="Tahoma" panose="020B0604030504040204" pitchFamily="34" charset="0"/>
              </a:rPr>
              <a:t>not “talked about” </a:t>
            </a:r>
            <a:r>
              <a:rPr lang="en-US" altLang="en-US" sz="2600" dirty="0">
                <a:latin typeface="+mn-lt"/>
                <a:ea typeface="Tahoma" panose="020B0604030504040204" pitchFamily="34" charset="0"/>
                <a:cs typeface="Tahoma" panose="020B0604030504040204" pitchFamily="34" charset="0"/>
              </a:rPr>
              <a:t>during the meeting. All comments and questions are directed first to the individual and are a collaborative exchange between the person and his/her Treatment Team.</a:t>
            </a:r>
          </a:p>
          <a:p>
            <a:pPr marL="228600" lvl="4" indent="-173038">
              <a:buClr>
                <a:schemeClr val="tx1"/>
              </a:buClr>
              <a:buFont typeface="Corbel" panose="020B0503020204020204" pitchFamily="34" charset="0"/>
              <a:buChar char="•"/>
            </a:pPr>
            <a:r>
              <a:rPr lang="en-US" altLang="en-US" sz="2600" dirty="0">
                <a:latin typeface="+mn-lt"/>
                <a:ea typeface="Tahoma" panose="020B0604030504040204" pitchFamily="34" charset="0"/>
                <a:cs typeface="Tahoma" panose="020B0604030504040204" pitchFamily="34" charset="0"/>
              </a:rPr>
              <a:t>Eliciting the </a:t>
            </a:r>
            <a:r>
              <a:rPr lang="en-US" altLang="en-US" sz="2600" dirty="0">
                <a:solidFill>
                  <a:schemeClr val="accent2"/>
                </a:solidFill>
                <a:latin typeface="+mn-lt"/>
                <a:ea typeface="Tahoma" panose="020B0604030504040204" pitchFamily="34" charset="0"/>
                <a:cs typeface="Tahoma" panose="020B0604030504040204" pitchFamily="34" charset="0"/>
              </a:rPr>
              <a:t>person’s goal (vision/hopes) </a:t>
            </a:r>
            <a:r>
              <a:rPr lang="en-US" altLang="en-US" sz="2600" dirty="0">
                <a:latin typeface="+mn-lt"/>
                <a:ea typeface="Tahoma" panose="020B0604030504040204" pitchFamily="34" charset="0"/>
                <a:cs typeface="Tahoma" panose="020B0604030504040204" pitchFamily="34" charset="0"/>
              </a:rPr>
              <a:t>for their life via a strengths based inquiry</a:t>
            </a:r>
          </a:p>
          <a:p>
            <a:pPr marL="228600" lvl="4" indent="-173038">
              <a:buClr>
                <a:schemeClr val="tx1"/>
              </a:buClr>
              <a:buFont typeface="Corbel" panose="020B0503020204020204" pitchFamily="34" charset="0"/>
              <a:buChar char="•"/>
            </a:pPr>
            <a:r>
              <a:rPr lang="en-US" altLang="en-US" sz="2600" dirty="0">
                <a:solidFill>
                  <a:schemeClr val="accent2"/>
                </a:solidFill>
                <a:latin typeface="+mn-lt"/>
                <a:ea typeface="Tahoma" panose="020B0604030504040204" pitchFamily="34" charset="0"/>
                <a:cs typeface="Tahoma" panose="020B0604030504040204" pitchFamily="34" charset="0"/>
              </a:rPr>
              <a:t>“What comes next” </a:t>
            </a:r>
            <a:r>
              <a:rPr lang="en-US" altLang="en-US" sz="2600" dirty="0">
                <a:latin typeface="+mn-lt"/>
                <a:ea typeface="Tahoma" panose="020B0604030504040204" pitchFamily="34" charset="0"/>
                <a:cs typeface="Tahoma" panose="020B0604030504040204" pitchFamily="34" charset="0"/>
              </a:rPr>
              <a:t>is explained to the person, including an opportunity for them to review the plan; provide input</a:t>
            </a:r>
          </a:p>
        </p:txBody>
      </p:sp>
      <p:sp>
        <p:nvSpPr>
          <p:cNvPr id="5" name="Title 1"/>
          <p:cNvSpPr txBox="1">
            <a:spLocks/>
          </p:cNvSpPr>
          <p:nvPr/>
        </p:nvSpPr>
        <p:spPr>
          <a:xfrm>
            <a:off x="0" y="304800"/>
            <a:ext cx="11901055" cy="831273"/>
          </a:xfrm>
          <a:prstGeom prst="rect">
            <a:avLst/>
          </a:prstGeom>
        </p:spPr>
        <p:txBody>
          <a:bodyP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lgn="r"/>
            <a:r>
              <a:rPr lang="en-US" sz="4000" cap="none" dirty="0">
                <a:solidFill>
                  <a:schemeClr val="accent2"/>
                </a:solidFill>
                <a:ea typeface="Tahoma" panose="020B0604030504040204" pitchFamily="34" charset="0"/>
                <a:cs typeface="Tahoma" panose="020B0604030504040204" pitchFamily="34" charset="0"/>
              </a:rPr>
              <a:t>Consider Structure &amp; </a:t>
            </a:r>
          </a:p>
          <a:p>
            <a:pPr algn="r"/>
            <a:r>
              <a:rPr lang="en-US" sz="4000" cap="none" dirty="0">
                <a:solidFill>
                  <a:schemeClr val="accent2"/>
                </a:solidFill>
                <a:ea typeface="Tahoma" panose="020B0604030504040204" pitchFamily="34" charset="0"/>
                <a:cs typeface="Tahoma" panose="020B0604030504040204" pitchFamily="34" charset="0"/>
              </a:rPr>
              <a:t>Roles in Planning Meetings</a:t>
            </a:r>
          </a:p>
        </p:txBody>
      </p:sp>
    </p:spTree>
    <p:extLst>
      <p:ext uri="{BB962C8B-B14F-4D97-AF65-F5344CB8AC3E}">
        <p14:creationId xmlns:p14="http://schemas.microsoft.com/office/powerpoint/2010/main" val="132152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83058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r" eaLnBrk="1" hangingPunct="1"/>
            <a:fld id="{285CC5EB-E129-1747-B01D-A1E319CB710F}" type="slidenum">
              <a:rPr lang="en-US" sz="1000">
                <a:latin typeface="Arial" charset="0"/>
              </a:rPr>
              <a:pPr algn="r" eaLnBrk="1" hangingPunct="1"/>
              <a:t>13</a:t>
            </a:fld>
            <a:endParaRPr lang="en-US" sz="1000">
              <a:latin typeface="Arial" charset="0"/>
            </a:endParaRPr>
          </a:p>
        </p:txBody>
      </p:sp>
      <p:sp>
        <p:nvSpPr>
          <p:cNvPr id="27651" name="Slide Number Placeholder 4"/>
          <p:cNvSpPr txBox="1">
            <a:spLocks noGrp="1"/>
          </p:cNvSpPr>
          <p:nvPr/>
        </p:nvSpPr>
        <p:spPr bwMode="auto">
          <a:xfrm>
            <a:off x="83058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r" eaLnBrk="1" hangingPunct="1"/>
            <a:fld id="{07DC6334-E245-AF49-9CDD-C97175102290}" type="slidenum">
              <a:rPr lang="en-US" sz="1000">
                <a:latin typeface="Arial" charset="0"/>
              </a:rPr>
              <a:pPr algn="r" eaLnBrk="1" hangingPunct="1"/>
              <a:t>13</a:t>
            </a:fld>
            <a:endParaRPr lang="en-US" sz="1000">
              <a:latin typeface="Arial" charset="0"/>
            </a:endParaRPr>
          </a:p>
        </p:txBody>
      </p:sp>
      <p:sp>
        <p:nvSpPr>
          <p:cNvPr id="34820" name="Rectangle 2"/>
          <p:cNvSpPr>
            <a:spLocks noGrp="1" noChangeArrowheads="1"/>
          </p:cNvSpPr>
          <p:nvPr>
            <p:ph type="title" idx="4294967295"/>
          </p:nvPr>
        </p:nvSpPr>
        <p:spPr>
          <a:xfrm>
            <a:off x="3505200" y="228600"/>
            <a:ext cx="8686800" cy="1462088"/>
          </a:xfrm>
        </p:spPr>
        <p:txBody>
          <a:bodyPr anchor="ctr"/>
          <a:lstStyle/>
          <a:p>
            <a:pPr algn="ctr" eaLnBrk="1" hangingPunct="1"/>
            <a:r>
              <a:rPr lang="en-US" dirty="0">
                <a:effectLst>
                  <a:outerShdw blurRad="38100" dist="38100" dir="2700000" algn="tl">
                    <a:srgbClr val="DDDDDD"/>
                  </a:outerShdw>
                </a:effectLst>
                <a:latin typeface="+mn-lt"/>
                <a:ea typeface="MS PGothic" charset="0"/>
              </a:rPr>
              <a:t>Building A Plan</a:t>
            </a:r>
          </a:p>
        </p:txBody>
      </p:sp>
      <p:sp>
        <p:nvSpPr>
          <p:cNvPr id="27653" name="AutoShape 3"/>
          <p:cNvSpPr>
            <a:spLocks noChangeArrowheads="1"/>
          </p:cNvSpPr>
          <p:nvPr/>
        </p:nvSpPr>
        <p:spPr bwMode="auto">
          <a:xfrm>
            <a:off x="238991" y="1676400"/>
            <a:ext cx="11714018" cy="4800600"/>
          </a:xfrm>
          <a:prstGeom prst="triangle">
            <a:avLst>
              <a:gd name="adj" fmla="val 50000"/>
            </a:avLst>
          </a:prstGeom>
          <a:noFill/>
          <a:ln w="88900">
            <a:solidFill>
              <a:srgbClr val="FF0000"/>
            </a:solidFill>
            <a:miter lim="800000"/>
            <a:headEnd type="none" w="sm" len="sm"/>
            <a:tailEnd type="none" w="sm" len="sm"/>
          </a:ln>
          <a:scene3d>
            <a:camera prst="legacyPerspectiveTopRight"/>
            <a:lightRig rig="legacyFlat3" dir="b"/>
          </a:scene3d>
          <a:sp3d extrusionH="887400" prstMaterial="legacyMatte">
            <a:bevelT w="13500" h="13500" prst="angle"/>
            <a:bevelB w="13500" h="13500" prst="angle"/>
            <a:extrusionClr>
              <a:srgbClr val="FF0000"/>
            </a:extrusionClr>
          </a:sp3d>
          <a:extLst>
            <a:ext uri="{909E8E84-426E-40dd-AFC4-6F175D3DCCD1}">
              <a14:hiddenFill xmlns="" xmlns:a14="http://schemas.microsoft.com/office/drawing/2010/main">
                <a:solidFill>
                  <a:srgbClr val="FFFFFF"/>
                </a:solidFill>
              </a14:hiddenFill>
            </a:ext>
          </a:extLst>
        </p:spPr>
        <p:txBody>
          <a:bodyPr wrap="none" anchor="ctr">
            <a:flatTx/>
          </a:bodyPr>
          <a:lstStyle/>
          <a:p>
            <a:endParaRPr lang="en-US" dirty="0">
              <a:latin typeface="Arial" charset="0"/>
            </a:endParaRPr>
          </a:p>
        </p:txBody>
      </p:sp>
      <p:sp>
        <p:nvSpPr>
          <p:cNvPr id="27654" name="Line 4"/>
          <p:cNvSpPr>
            <a:spLocks noChangeShapeType="1"/>
          </p:cNvSpPr>
          <p:nvPr/>
        </p:nvSpPr>
        <p:spPr bwMode="auto">
          <a:xfrm>
            <a:off x="3289300" y="5461000"/>
            <a:ext cx="6083300" cy="25400"/>
          </a:xfrm>
          <a:prstGeom prst="line">
            <a:avLst/>
          </a:prstGeom>
          <a:noFill/>
          <a:ln w="508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27655" name="Line 5"/>
          <p:cNvSpPr>
            <a:spLocks noChangeShapeType="1"/>
          </p:cNvSpPr>
          <p:nvPr/>
        </p:nvSpPr>
        <p:spPr bwMode="auto">
          <a:xfrm>
            <a:off x="3962400" y="4635500"/>
            <a:ext cx="4673600" cy="0"/>
          </a:xfrm>
          <a:prstGeom prst="line">
            <a:avLst/>
          </a:prstGeom>
          <a:noFill/>
          <a:ln w="508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27656" name="Line 6"/>
          <p:cNvSpPr>
            <a:spLocks noChangeShapeType="1"/>
          </p:cNvSpPr>
          <p:nvPr/>
        </p:nvSpPr>
        <p:spPr bwMode="auto">
          <a:xfrm>
            <a:off x="4483100" y="3860800"/>
            <a:ext cx="3657600" cy="0"/>
          </a:xfrm>
          <a:prstGeom prst="line">
            <a:avLst/>
          </a:prstGeom>
          <a:noFill/>
          <a:ln w="508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27657" name="Line 7"/>
          <p:cNvSpPr>
            <a:spLocks noChangeShapeType="1"/>
          </p:cNvSpPr>
          <p:nvPr/>
        </p:nvSpPr>
        <p:spPr bwMode="auto">
          <a:xfrm>
            <a:off x="4876800" y="3441700"/>
            <a:ext cx="2895600" cy="0"/>
          </a:xfrm>
          <a:prstGeom prst="line">
            <a:avLst/>
          </a:prstGeom>
          <a:noFill/>
          <a:ln w="508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27658" name="Line 8"/>
          <p:cNvSpPr>
            <a:spLocks noChangeShapeType="1"/>
          </p:cNvSpPr>
          <p:nvPr/>
        </p:nvSpPr>
        <p:spPr bwMode="auto">
          <a:xfrm>
            <a:off x="5257800" y="3048000"/>
            <a:ext cx="2209800" cy="0"/>
          </a:xfrm>
          <a:prstGeom prst="line">
            <a:avLst/>
          </a:prstGeom>
          <a:noFill/>
          <a:ln w="508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622601" name="Text Box 9"/>
          <p:cNvSpPr txBox="1">
            <a:spLocks noChangeArrowheads="1"/>
          </p:cNvSpPr>
          <p:nvPr/>
        </p:nvSpPr>
        <p:spPr bwMode="auto">
          <a:xfrm>
            <a:off x="3429000" y="5899150"/>
            <a:ext cx="57912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a:spcBef>
                <a:spcPct val="50000"/>
              </a:spcBef>
            </a:pPr>
            <a:r>
              <a:rPr lang="en-US" sz="2200" b="1" dirty="0">
                <a:solidFill>
                  <a:schemeClr val="bg1"/>
                </a:solidFill>
                <a:latin typeface="Arial" charset="0"/>
              </a:rPr>
              <a:t>Request for services</a:t>
            </a:r>
            <a:endParaRPr lang="en-US" sz="2200" b="1" dirty="0">
              <a:latin typeface="Arial" charset="0"/>
            </a:endParaRPr>
          </a:p>
        </p:txBody>
      </p:sp>
      <p:sp>
        <p:nvSpPr>
          <p:cNvPr id="622602" name="Text Box 10"/>
          <p:cNvSpPr txBox="1">
            <a:spLocks noChangeArrowheads="1"/>
          </p:cNvSpPr>
          <p:nvPr/>
        </p:nvSpPr>
        <p:spPr bwMode="auto">
          <a:xfrm>
            <a:off x="3429000" y="5481639"/>
            <a:ext cx="57912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a:spcBef>
                <a:spcPct val="50000"/>
              </a:spcBef>
            </a:pPr>
            <a:r>
              <a:rPr lang="en-US" sz="2200" b="1" dirty="0">
                <a:latin typeface="Arial" charset="0"/>
              </a:rPr>
              <a:t>Assessment</a:t>
            </a:r>
          </a:p>
        </p:txBody>
      </p:sp>
      <p:sp>
        <p:nvSpPr>
          <p:cNvPr id="622603" name="Text Box 11"/>
          <p:cNvSpPr txBox="1">
            <a:spLocks noChangeArrowheads="1"/>
          </p:cNvSpPr>
          <p:nvPr/>
        </p:nvSpPr>
        <p:spPr bwMode="auto">
          <a:xfrm>
            <a:off x="3429000" y="2994025"/>
            <a:ext cx="57912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a:spcBef>
                <a:spcPct val="50000"/>
              </a:spcBef>
            </a:pPr>
            <a:r>
              <a:rPr lang="en-US" sz="2200" b="1" dirty="0">
                <a:latin typeface="Arial" charset="0"/>
              </a:rPr>
              <a:t>Interventions/Action Steps</a:t>
            </a:r>
          </a:p>
        </p:txBody>
      </p:sp>
      <p:sp>
        <p:nvSpPr>
          <p:cNvPr id="622604" name="Text Box 12"/>
          <p:cNvSpPr txBox="1">
            <a:spLocks noChangeArrowheads="1"/>
          </p:cNvSpPr>
          <p:nvPr/>
        </p:nvSpPr>
        <p:spPr bwMode="auto">
          <a:xfrm>
            <a:off x="3429000" y="5053014"/>
            <a:ext cx="57912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a:spcBef>
                <a:spcPct val="50000"/>
              </a:spcBef>
            </a:pPr>
            <a:r>
              <a:rPr lang="en-US" sz="2200" b="1">
                <a:latin typeface="Arial" charset="0"/>
              </a:rPr>
              <a:t>Understanding</a:t>
            </a:r>
          </a:p>
        </p:txBody>
      </p:sp>
      <p:sp>
        <p:nvSpPr>
          <p:cNvPr id="622605" name="Text Box 13"/>
          <p:cNvSpPr txBox="1">
            <a:spLocks noChangeArrowheads="1"/>
          </p:cNvSpPr>
          <p:nvPr/>
        </p:nvSpPr>
        <p:spPr bwMode="auto">
          <a:xfrm>
            <a:off x="3429000" y="4194175"/>
            <a:ext cx="57912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a:spcBef>
                <a:spcPct val="50000"/>
              </a:spcBef>
            </a:pPr>
            <a:r>
              <a:rPr lang="en-US" sz="2200" b="1">
                <a:latin typeface="Arial" charset="0"/>
              </a:rPr>
              <a:t>Desired Results/Goals</a:t>
            </a:r>
          </a:p>
        </p:txBody>
      </p:sp>
      <p:sp>
        <p:nvSpPr>
          <p:cNvPr id="622606" name="Text Box 14"/>
          <p:cNvSpPr txBox="1">
            <a:spLocks noChangeArrowheads="1"/>
          </p:cNvSpPr>
          <p:nvPr/>
        </p:nvSpPr>
        <p:spPr bwMode="auto">
          <a:xfrm>
            <a:off x="3429000" y="3421064"/>
            <a:ext cx="57912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a:spcBef>
                <a:spcPct val="50000"/>
              </a:spcBef>
            </a:pPr>
            <a:r>
              <a:rPr lang="en-US" sz="2200" b="1" dirty="0">
                <a:latin typeface="Arial" charset="0"/>
              </a:rPr>
              <a:t>Short term Goals/Objectives</a:t>
            </a:r>
          </a:p>
        </p:txBody>
      </p:sp>
      <p:sp>
        <p:nvSpPr>
          <p:cNvPr id="622607" name="Text Box 15"/>
          <p:cNvSpPr txBox="1">
            <a:spLocks noChangeArrowheads="1"/>
          </p:cNvSpPr>
          <p:nvPr/>
        </p:nvSpPr>
        <p:spPr bwMode="auto">
          <a:xfrm>
            <a:off x="3441700" y="2578100"/>
            <a:ext cx="57912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a:spcBef>
                <a:spcPct val="50000"/>
              </a:spcBef>
            </a:pPr>
            <a:r>
              <a:rPr lang="en-US" sz="2200" b="1" dirty="0">
                <a:latin typeface="Arial" charset="0"/>
              </a:rPr>
              <a:t>Outcomes</a:t>
            </a:r>
          </a:p>
        </p:txBody>
      </p:sp>
      <p:sp>
        <p:nvSpPr>
          <p:cNvPr id="622608" name="Text Box 16"/>
          <p:cNvSpPr txBox="1">
            <a:spLocks noChangeArrowheads="1"/>
          </p:cNvSpPr>
          <p:nvPr/>
        </p:nvSpPr>
        <p:spPr bwMode="auto">
          <a:xfrm>
            <a:off x="3429000" y="4595814"/>
            <a:ext cx="57912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a:spcBef>
                <a:spcPct val="50000"/>
              </a:spcBef>
            </a:pPr>
            <a:r>
              <a:rPr lang="en-US" sz="2200" b="1">
                <a:latin typeface="Arial" charset="0"/>
              </a:rPr>
              <a:t>Prioritization</a:t>
            </a:r>
          </a:p>
        </p:txBody>
      </p:sp>
      <p:sp>
        <p:nvSpPr>
          <p:cNvPr id="27667" name="Line 17"/>
          <p:cNvSpPr>
            <a:spLocks noChangeShapeType="1"/>
          </p:cNvSpPr>
          <p:nvPr/>
        </p:nvSpPr>
        <p:spPr bwMode="auto">
          <a:xfrm flipV="1">
            <a:off x="3657600" y="5054600"/>
            <a:ext cx="5283200" cy="12700"/>
          </a:xfrm>
          <a:prstGeom prst="line">
            <a:avLst/>
          </a:prstGeom>
          <a:noFill/>
          <a:ln w="508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27668" name="Line 18"/>
          <p:cNvSpPr>
            <a:spLocks noChangeShapeType="1"/>
          </p:cNvSpPr>
          <p:nvPr/>
        </p:nvSpPr>
        <p:spPr bwMode="auto">
          <a:xfrm>
            <a:off x="4160838" y="4262438"/>
            <a:ext cx="4267200" cy="0"/>
          </a:xfrm>
          <a:prstGeom prst="line">
            <a:avLst/>
          </a:prstGeom>
          <a:noFill/>
          <a:ln w="508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622611" name="Text Box 19"/>
          <p:cNvSpPr txBox="1">
            <a:spLocks noChangeArrowheads="1"/>
          </p:cNvSpPr>
          <p:nvPr/>
        </p:nvSpPr>
        <p:spPr bwMode="auto">
          <a:xfrm>
            <a:off x="3436938" y="3822700"/>
            <a:ext cx="57912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a:spcBef>
                <a:spcPct val="50000"/>
              </a:spcBef>
            </a:pPr>
            <a:r>
              <a:rPr lang="en-US" sz="2200" b="1" dirty="0">
                <a:latin typeface="Arial" charset="0"/>
              </a:rPr>
              <a:t>Strengths/Barriers</a:t>
            </a:r>
          </a:p>
        </p:txBody>
      </p:sp>
    </p:spTree>
    <p:extLst>
      <p:ext uri="{BB962C8B-B14F-4D97-AF65-F5344CB8AC3E}">
        <p14:creationId xmlns:p14="http://schemas.microsoft.com/office/powerpoint/2010/main" val="1458806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2601"/>
                                        </p:tgtEl>
                                        <p:attrNameLst>
                                          <p:attrName>style.visibility</p:attrName>
                                        </p:attrNameLst>
                                      </p:cBhvr>
                                      <p:to>
                                        <p:strVal val="visible"/>
                                      </p:to>
                                    </p:set>
                                    <p:anim calcmode="lin" valueType="num">
                                      <p:cBhvr additive="base">
                                        <p:cTn id="7" dur="500" fill="hold"/>
                                        <p:tgtEl>
                                          <p:spTgt spid="622601"/>
                                        </p:tgtEl>
                                        <p:attrNameLst>
                                          <p:attrName>ppt_x</p:attrName>
                                        </p:attrNameLst>
                                      </p:cBhvr>
                                      <p:tavLst>
                                        <p:tav tm="0">
                                          <p:val>
                                            <p:strVal val="0-#ppt_w/2"/>
                                          </p:val>
                                        </p:tav>
                                        <p:tav tm="100000">
                                          <p:val>
                                            <p:strVal val="#ppt_x"/>
                                          </p:val>
                                        </p:tav>
                                      </p:tavLst>
                                    </p:anim>
                                    <p:anim calcmode="lin" valueType="num">
                                      <p:cBhvr additive="base">
                                        <p:cTn id="8" dur="500" fill="hold"/>
                                        <p:tgtEl>
                                          <p:spTgt spid="62260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2602"/>
                                        </p:tgtEl>
                                        <p:attrNameLst>
                                          <p:attrName>style.visibility</p:attrName>
                                        </p:attrNameLst>
                                      </p:cBhvr>
                                      <p:to>
                                        <p:strVal val="visible"/>
                                      </p:to>
                                    </p:set>
                                    <p:anim calcmode="lin" valueType="num">
                                      <p:cBhvr additive="base">
                                        <p:cTn id="13" dur="500" fill="hold"/>
                                        <p:tgtEl>
                                          <p:spTgt spid="622602"/>
                                        </p:tgtEl>
                                        <p:attrNameLst>
                                          <p:attrName>ppt_x</p:attrName>
                                        </p:attrNameLst>
                                      </p:cBhvr>
                                      <p:tavLst>
                                        <p:tav tm="0">
                                          <p:val>
                                            <p:strVal val="0-#ppt_w/2"/>
                                          </p:val>
                                        </p:tav>
                                        <p:tav tm="100000">
                                          <p:val>
                                            <p:strVal val="#ppt_x"/>
                                          </p:val>
                                        </p:tav>
                                      </p:tavLst>
                                    </p:anim>
                                    <p:anim calcmode="lin" valueType="num">
                                      <p:cBhvr additive="base">
                                        <p:cTn id="14" dur="500" fill="hold"/>
                                        <p:tgtEl>
                                          <p:spTgt spid="62260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2604"/>
                                        </p:tgtEl>
                                        <p:attrNameLst>
                                          <p:attrName>style.visibility</p:attrName>
                                        </p:attrNameLst>
                                      </p:cBhvr>
                                      <p:to>
                                        <p:strVal val="visible"/>
                                      </p:to>
                                    </p:set>
                                    <p:anim calcmode="lin" valueType="num">
                                      <p:cBhvr additive="base">
                                        <p:cTn id="19" dur="500" fill="hold"/>
                                        <p:tgtEl>
                                          <p:spTgt spid="622604"/>
                                        </p:tgtEl>
                                        <p:attrNameLst>
                                          <p:attrName>ppt_x</p:attrName>
                                        </p:attrNameLst>
                                      </p:cBhvr>
                                      <p:tavLst>
                                        <p:tav tm="0">
                                          <p:val>
                                            <p:strVal val="0-#ppt_w/2"/>
                                          </p:val>
                                        </p:tav>
                                        <p:tav tm="100000">
                                          <p:val>
                                            <p:strVal val="#ppt_x"/>
                                          </p:val>
                                        </p:tav>
                                      </p:tavLst>
                                    </p:anim>
                                    <p:anim calcmode="lin" valueType="num">
                                      <p:cBhvr additive="base">
                                        <p:cTn id="20" dur="500" fill="hold"/>
                                        <p:tgtEl>
                                          <p:spTgt spid="62260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22608"/>
                                        </p:tgtEl>
                                        <p:attrNameLst>
                                          <p:attrName>style.visibility</p:attrName>
                                        </p:attrNameLst>
                                      </p:cBhvr>
                                      <p:to>
                                        <p:strVal val="visible"/>
                                      </p:to>
                                    </p:set>
                                    <p:anim calcmode="lin" valueType="num">
                                      <p:cBhvr additive="base">
                                        <p:cTn id="25" dur="500" fill="hold"/>
                                        <p:tgtEl>
                                          <p:spTgt spid="622608"/>
                                        </p:tgtEl>
                                        <p:attrNameLst>
                                          <p:attrName>ppt_x</p:attrName>
                                        </p:attrNameLst>
                                      </p:cBhvr>
                                      <p:tavLst>
                                        <p:tav tm="0">
                                          <p:val>
                                            <p:strVal val="0-#ppt_w/2"/>
                                          </p:val>
                                        </p:tav>
                                        <p:tav tm="100000">
                                          <p:val>
                                            <p:strVal val="#ppt_x"/>
                                          </p:val>
                                        </p:tav>
                                      </p:tavLst>
                                    </p:anim>
                                    <p:anim calcmode="lin" valueType="num">
                                      <p:cBhvr additive="base">
                                        <p:cTn id="26" dur="500" fill="hold"/>
                                        <p:tgtEl>
                                          <p:spTgt spid="62260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22605"/>
                                        </p:tgtEl>
                                        <p:attrNameLst>
                                          <p:attrName>style.visibility</p:attrName>
                                        </p:attrNameLst>
                                      </p:cBhvr>
                                      <p:to>
                                        <p:strVal val="visible"/>
                                      </p:to>
                                    </p:set>
                                    <p:anim calcmode="lin" valueType="num">
                                      <p:cBhvr additive="base">
                                        <p:cTn id="31" dur="500" fill="hold"/>
                                        <p:tgtEl>
                                          <p:spTgt spid="622605"/>
                                        </p:tgtEl>
                                        <p:attrNameLst>
                                          <p:attrName>ppt_x</p:attrName>
                                        </p:attrNameLst>
                                      </p:cBhvr>
                                      <p:tavLst>
                                        <p:tav tm="0">
                                          <p:val>
                                            <p:strVal val="0-#ppt_w/2"/>
                                          </p:val>
                                        </p:tav>
                                        <p:tav tm="100000">
                                          <p:val>
                                            <p:strVal val="#ppt_x"/>
                                          </p:val>
                                        </p:tav>
                                      </p:tavLst>
                                    </p:anim>
                                    <p:anim calcmode="lin" valueType="num">
                                      <p:cBhvr additive="base">
                                        <p:cTn id="32" dur="500" fill="hold"/>
                                        <p:tgtEl>
                                          <p:spTgt spid="62260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22611"/>
                                        </p:tgtEl>
                                        <p:attrNameLst>
                                          <p:attrName>style.visibility</p:attrName>
                                        </p:attrNameLst>
                                      </p:cBhvr>
                                      <p:to>
                                        <p:strVal val="visible"/>
                                      </p:to>
                                    </p:set>
                                    <p:anim calcmode="lin" valueType="num">
                                      <p:cBhvr additive="base">
                                        <p:cTn id="37" dur="500" fill="hold"/>
                                        <p:tgtEl>
                                          <p:spTgt spid="622611"/>
                                        </p:tgtEl>
                                        <p:attrNameLst>
                                          <p:attrName>ppt_x</p:attrName>
                                        </p:attrNameLst>
                                      </p:cBhvr>
                                      <p:tavLst>
                                        <p:tav tm="0">
                                          <p:val>
                                            <p:strVal val="0-#ppt_w/2"/>
                                          </p:val>
                                        </p:tav>
                                        <p:tav tm="100000">
                                          <p:val>
                                            <p:strVal val="#ppt_x"/>
                                          </p:val>
                                        </p:tav>
                                      </p:tavLst>
                                    </p:anim>
                                    <p:anim calcmode="lin" valueType="num">
                                      <p:cBhvr additive="base">
                                        <p:cTn id="38" dur="500" fill="hold"/>
                                        <p:tgtEl>
                                          <p:spTgt spid="62261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22606"/>
                                        </p:tgtEl>
                                        <p:attrNameLst>
                                          <p:attrName>style.visibility</p:attrName>
                                        </p:attrNameLst>
                                      </p:cBhvr>
                                      <p:to>
                                        <p:strVal val="visible"/>
                                      </p:to>
                                    </p:set>
                                    <p:anim calcmode="lin" valueType="num">
                                      <p:cBhvr additive="base">
                                        <p:cTn id="43" dur="500" fill="hold"/>
                                        <p:tgtEl>
                                          <p:spTgt spid="622606"/>
                                        </p:tgtEl>
                                        <p:attrNameLst>
                                          <p:attrName>ppt_x</p:attrName>
                                        </p:attrNameLst>
                                      </p:cBhvr>
                                      <p:tavLst>
                                        <p:tav tm="0">
                                          <p:val>
                                            <p:strVal val="0-#ppt_w/2"/>
                                          </p:val>
                                        </p:tav>
                                        <p:tav tm="100000">
                                          <p:val>
                                            <p:strVal val="#ppt_x"/>
                                          </p:val>
                                        </p:tav>
                                      </p:tavLst>
                                    </p:anim>
                                    <p:anim calcmode="lin" valueType="num">
                                      <p:cBhvr additive="base">
                                        <p:cTn id="44" dur="500" fill="hold"/>
                                        <p:tgtEl>
                                          <p:spTgt spid="62260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22603"/>
                                        </p:tgtEl>
                                        <p:attrNameLst>
                                          <p:attrName>style.visibility</p:attrName>
                                        </p:attrNameLst>
                                      </p:cBhvr>
                                      <p:to>
                                        <p:strVal val="visible"/>
                                      </p:to>
                                    </p:set>
                                    <p:anim calcmode="lin" valueType="num">
                                      <p:cBhvr additive="base">
                                        <p:cTn id="49" dur="500" fill="hold"/>
                                        <p:tgtEl>
                                          <p:spTgt spid="622603"/>
                                        </p:tgtEl>
                                        <p:attrNameLst>
                                          <p:attrName>ppt_x</p:attrName>
                                        </p:attrNameLst>
                                      </p:cBhvr>
                                      <p:tavLst>
                                        <p:tav tm="0">
                                          <p:val>
                                            <p:strVal val="0-#ppt_w/2"/>
                                          </p:val>
                                        </p:tav>
                                        <p:tav tm="100000">
                                          <p:val>
                                            <p:strVal val="#ppt_x"/>
                                          </p:val>
                                        </p:tav>
                                      </p:tavLst>
                                    </p:anim>
                                    <p:anim calcmode="lin" valueType="num">
                                      <p:cBhvr additive="base">
                                        <p:cTn id="50" dur="500" fill="hold"/>
                                        <p:tgtEl>
                                          <p:spTgt spid="62260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22607"/>
                                        </p:tgtEl>
                                        <p:attrNameLst>
                                          <p:attrName>style.visibility</p:attrName>
                                        </p:attrNameLst>
                                      </p:cBhvr>
                                      <p:to>
                                        <p:strVal val="visible"/>
                                      </p:to>
                                    </p:set>
                                    <p:anim calcmode="lin" valueType="num">
                                      <p:cBhvr additive="base">
                                        <p:cTn id="55" dur="500" fill="hold"/>
                                        <p:tgtEl>
                                          <p:spTgt spid="622607"/>
                                        </p:tgtEl>
                                        <p:attrNameLst>
                                          <p:attrName>ppt_x</p:attrName>
                                        </p:attrNameLst>
                                      </p:cBhvr>
                                      <p:tavLst>
                                        <p:tav tm="0">
                                          <p:val>
                                            <p:strVal val="0-#ppt_w/2"/>
                                          </p:val>
                                        </p:tav>
                                        <p:tav tm="100000">
                                          <p:val>
                                            <p:strVal val="#ppt_x"/>
                                          </p:val>
                                        </p:tav>
                                      </p:tavLst>
                                    </p:anim>
                                    <p:anim calcmode="lin" valueType="num">
                                      <p:cBhvr additive="base">
                                        <p:cTn id="56" dur="500" fill="hold"/>
                                        <p:tgtEl>
                                          <p:spTgt spid="6226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01" grpId="0" autoUpdateAnimBg="0"/>
      <p:bldP spid="622602" grpId="0" autoUpdateAnimBg="0"/>
      <p:bldP spid="622603" grpId="0" autoUpdateAnimBg="0"/>
      <p:bldP spid="622604" grpId="0" autoUpdateAnimBg="0"/>
      <p:bldP spid="622605" grpId="0" autoUpdateAnimBg="0"/>
      <p:bldP spid="622606" grpId="0" autoUpdateAnimBg="0"/>
      <p:bldP spid="622607" grpId="0" autoUpdateAnimBg="0"/>
      <p:bldP spid="622608" grpId="0" autoUpdateAnimBg="0"/>
      <p:bldP spid="6226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BA33-485F-4160-8A5B-9A0600EADEF7}"/>
              </a:ext>
            </a:extLst>
          </p:cNvPr>
          <p:cNvSpPr>
            <a:spLocks noGrp="1"/>
          </p:cNvSpPr>
          <p:nvPr>
            <p:ph type="title"/>
          </p:nvPr>
        </p:nvSpPr>
        <p:spPr>
          <a:xfrm>
            <a:off x="1331911" y="2237509"/>
            <a:ext cx="10018713" cy="1752599"/>
          </a:xfrm>
        </p:spPr>
        <p:txBody>
          <a:bodyPr>
            <a:normAutofit/>
          </a:bodyPr>
          <a:lstStyle/>
          <a:p>
            <a:r>
              <a:rPr lang="en-US" sz="5400" dirty="0">
                <a:solidFill>
                  <a:schemeClr val="accent6"/>
                </a:solidFill>
              </a:rPr>
              <a:t>A Plan is Only As Good As the Assessment</a:t>
            </a:r>
          </a:p>
        </p:txBody>
      </p:sp>
    </p:spTree>
    <p:extLst>
      <p:ext uri="{BB962C8B-B14F-4D97-AF65-F5344CB8AC3E}">
        <p14:creationId xmlns:p14="http://schemas.microsoft.com/office/powerpoint/2010/main" val="191598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5EF29-62F3-B249-9DEC-7FB908469B86}"/>
              </a:ext>
            </a:extLst>
          </p:cNvPr>
          <p:cNvSpPr>
            <a:spLocks noGrp="1"/>
          </p:cNvSpPr>
          <p:nvPr>
            <p:ph type="title"/>
          </p:nvPr>
        </p:nvSpPr>
        <p:spPr>
          <a:xfrm>
            <a:off x="1440873" y="639315"/>
            <a:ext cx="9781309" cy="1293028"/>
          </a:xfrm>
        </p:spPr>
        <p:txBody>
          <a:bodyPr/>
          <a:lstStyle/>
          <a:p>
            <a:r>
              <a:rPr lang="en-US" dirty="0"/>
              <a:t>When Assessments Differ….</a:t>
            </a:r>
          </a:p>
        </p:txBody>
      </p:sp>
      <p:sp>
        <p:nvSpPr>
          <p:cNvPr id="4" name="Content Placeholder 3">
            <a:extLst>
              <a:ext uri="{FF2B5EF4-FFF2-40B4-BE49-F238E27FC236}">
                <a16:creationId xmlns:a16="http://schemas.microsoft.com/office/drawing/2014/main" id="{D96900D2-401A-A546-BCD6-9BB71B20477B}"/>
              </a:ext>
            </a:extLst>
          </p:cNvPr>
          <p:cNvSpPr>
            <a:spLocks noGrp="1"/>
          </p:cNvSpPr>
          <p:nvPr>
            <p:ph idx="1"/>
          </p:nvPr>
        </p:nvSpPr>
        <p:spPr/>
        <p:txBody>
          <a:bodyPr>
            <a:noAutofit/>
          </a:bodyPr>
          <a:lstStyle/>
          <a:p>
            <a:pPr marL="0" indent="0" algn="ctr">
              <a:buNone/>
            </a:pPr>
            <a:r>
              <a:rPr lang="en-US" sz="2800" dirty="0"/>
              <a:t>team members disagree about what may be behind</a:t>
            </a:r>
          </a:p>
          <a:p>
            <a:pPr marL="0" indent="0" algn="ctr">
              <a:buNone/>
            </a:pPr>
            <a:r>
              <a:rPr lang="en-US" sz="2800" dirty="0"/>
              <a:t>what is going on…</a:t>
            </a:r>
          </a:p>
          <a:p>
            <a:pPr marL="0" indent="0" algn="ctr">
              <a:buNone/>
            </a:pPr>
            <a:r>
              <a:rPr lang="en-US" sz="2800" dirty="0">
                <a:solidFill>
                  <a:schemeClr val="accent2"/>
                </a:solidFill>
              </a:rPr>
              <a:t>or </a:t>
            </a:r>
          </a:p>
          <a:p>
            <a:pPr marL="0" indent="0" algn="ctr">
              <a:buNone/>
            </a:pPr>
            <a:r>
              <a:rPr lang="en-US" sz="2800" dirty="0"/>
              <a:t>there are differences in team members’ assessments of how individuals are doing in different parts of their lives…</a:t>
            </a:r>
          </a:p>
          <a:p>
            <a:pPr marL="0" indent="0">
              <a:buNone/>
            </a:pPr>
            <a:endParaRPr lang="en-US" sz="2800" dirty="0"/>
          </a:p>
          <a:p>
            <a:pPr marL="0" indent="0" algn="ctr">
              <a:buNone/>
            </a:pPr>
            <a:r>
              <a:rPr lang="en-US" sz="2800" dirty="0"/>
              <a:t>… odds are they are operating from different information! </a:t>
            </a:r>
          </a:p>
          <a:p>
            <a:pPr marL="0" indent="0" algn="ctr">
              <a:buNone/>
            </a:pPr>
            <a:r>
              <a:rPr lang="en-US" sz="2800" dirty="0">
                <a:solidFill>
                  <a:schemeClr val="accent1">
                    <a:lumMod val="75000"/>
                  </a:schemeClr>
                </a:solidFill>
              </a:rPr>
              <a:t>What can you do? </a:t>
            </a:r>
          </a:p>
        </p:txBody>
      </p:sp>
    </p:spTree>
    <p:extLst>
      <p:ext uri="{BB962C8B-B14F-4D97-AF65-F5344CB8AC3E}">
        <p14:creationId xmlns:p14="http://schemas.microsoft.com/office/powerpoint/2010/main" val="267102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instein4.jpg"/>
          <p:cNvPicPr>
            <a:picLocks noChangeAspect="1"/>
          </p:cNvPicPr>
          <p:nvPr/>
        </p:nvPicPr>
        <p:blipFill rotWithShape="1">
          <a:blip r:embed="rId3" cstate="print"/>
          <a:srcRect l="-8675" t="7290" r="25341" b="25165"/>
          <a:stretch/>
        </p:blipFill>
        <p:spPr>
          <a:xfrm>
            <a:off x="-1345562" y="-1"/>
            <a:ext cx="13537562" cy="6858001"/>
          </a:xfrm>
          <a:prstGeom prst="rect">
            <a:avLst/>
          </a:prstGeom>
        </p:spPr>
      </p:pic>
      <p:sp>
        <p:nvSpPr>
          <p:cNvPr id="4" name="TextBox 3"/>
          <p:cNvSpPr txBox="1"/>
          <p:nvPr/>
        </p:nvSpPr>
        <p:spPr>
          <a:xfrm>
            <a:off x="6705600" y="506628"/>
            <a:ext cx="5486400" cy="5632311"/>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Light" panose="020F0302020204030204"/>
                <a:ea typeface="+mn-ea"/>
                <a:cs typeface="David" pitchFamily="34" charset="-79"/>
              </a:rPr>
              <a:t>Observations:  Poor eye contact, unresponsive to social cues, preoccupation with parts of things.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Light" panose="020F0302020204030204"/>
                <a:ea typeface="+mn-ea"/>
                <a:cs typeface="David" pitchFamily="34" charset="-79"/>
              </a:rPr>
              <a:t>Rule Out: ASD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Light" panose="020F0302020204030204"/>
                <a:ea typeface="+mn-ea"/>
                <a:cs typeface="David" pitchFamily="34" charset="-79"/>
              </a:rPr>
              <a:t>Plan:  Encourage client to explore part-time employment opportunities such as lawnmower repair or animal grooming.</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6D963-7021-4176-B1F3-538123B152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www.alipar.org</a:t>
            </a:r>
          </a:p>
        </p:txBody>
      </p:sp>
    </p:spTree>
    <p:extLst>
      <p:ext uri="{BB962C8B-B14F-4D97-AF65-F5344CB8AC3E}">
        <p14:creationId xmlns:p14="http://schemas.microsoft.com/office/powerpoint/2010/main" val="42363874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D9156C-D117-DB41-8CBC-393C2AA788F3}"/>
              </a:ext>
            </a:extLst>
          </p:cNvPr>
          <p:cNvPicPr>
            <a:picLocks noChangeAspect="1"/>
          </p:cNvPicPr>
          <p:nvPr/>
        </p:nvPicPr>
        <p:blipFill rotWithShape="1">
          <a:blip r:embed="rId3"/>
          <a:srcRect l="16909" t="1" r="23201" b="19130"/>
          <a:stretch/>
        </p:blipFill>
        <p:spPr>
          <a:xfrm>
            <a:off x="0" y="0"/>
            <a:ext cx="5975131" cy="6858000"/>
          </a:xfrm>
          <a:prstGeom prst="rect">
            <a:avLst/>
          </a:prstGeom>
        </p:spPr>
      </p:pic>
      <p:sp>
        <p:nvSpPr>
          <p:cNvPr id="3" name="Rectangle 2">
            <a:extLst>
              <a:ext uri="{FF2B5EF4-FFF2-40B4-BE49-F238E27FC236}">
                <a16:creationId xmlns:a16="http://schemas.microsoft.com/office/drawing/2014/main" id="{2CD0A1DE-9375-9745-AEAB-D9625A0FA556}"/>
              </a:ext>
            </a:extLst>
          </p:cNvPr>
          <p:cNvSpPr/>
          <p:nvPr/>
        </p:nvSpPr>
        <p:spPr>
          <a:xfrm>
            <a:off x="5975131" y="158870"/>
            <a:ext cx="6096000" cy="674030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Observations: Recurrent depressed mood leading to breakdowns, social relationships strained by control issues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Rule Out: MD w/PF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Plan:  Encourage to practice social skills building with family connections, consider part-time employment opportunities in seasonal work or piece-rate with flexible deadlines</a:t>
            </a:r>
          </a:p>
        </p:txBody>
      </p:sp>
    </p:spTree>
    <p:extLst>
      <p:ext uri="{BB962C8B-B14F-4D97-AF65-F5344CB8AC3E}">
        <p14:creationId xmlns:p14="http://schemas.microsoft.com/office/powerpoint/2010/main" val="378902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6DC409-FA05-B14B-B0C2-40570A99EE3E}"/>
              </a:ext>
            </a:extLst>
          </p:cNvPr>
          <p:cNvPicPr>
            <a:picLocks noChangeAspect="1"/>
          </p:cNvPicPr>
          <p:nvPr/>
        </p:nvPicPr>
        <p:blipFill rotWithShape="1">
          <a:blip r:embed="rId3"/>
          <a:srcRect l="11150" r="14646"/>
          <a:stretch/>
        </p:blipFill>
        <p:spPr>
          <a:xfrm>
            <a:off x="0" y="18535"/>
            <a:ext cx="9062720" cy="6839465"/>
          </a:xfrm>
          <a:prstGeom prst="rect">
            <a:avLst/>
          </a:prstGeom>
        </p:spPr>
      </p:pic>
      <p:sp>
        <p:nvSpPr>
          <p:cNvPr id="4" name="TextBox 3">
            <a:extLst>
              <a:ext uri="{FF2B5EF4-FFF2-40B4-BE49-F238E27FC236}">
                <a16:creationId xmlns:a16="http://schemas.microsoft.com/office/drawing/2014/main" id="{B0A33353-1C58-C049-AC55-D9D42F870F93}"/>
              </a:ext>
            </a:extLst>
          </p:cNvPr>
          <p:cNvSpPr txBox="1"/>
          <p:nvPr/>
        </p:nvSpPr>
        <p:spPr>
          <a:xfrm>
            <a:off x="7152640" y="386080"/>
            <a:ext cx="5039360"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My battles with addiction definitely shaped how I am now. They really made me deeply appreciate human contact. And the value of friends and family, how precious that is. </a:t>
            </a:r>
          </a:p>
        </p:txBody>
      </p:sp>
    </p:spTree>
    <p:extLst>
      <p:ext uri="{BB962C8B-B14F-4D97-AF65-F5344CB8AC3E}">
        <p14:creationId xmlns:p14="http://schemas.microsoft.com/office/powerpoint/2010/main" val="3125477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71F9-4EA2-4C76-B8E2-E44819D66B2B}"/>
              </a:ext>
            </a:extLst>
          </p:cNvPr>
          <p:cNvSpPr>
            <a:spLocks noGrp="1"/>
          </p:cNvSpPr>
          <p:nvPr>
            <p:ph type="title"/>
          </p:nvPr>
        </p:nvSpPr>
        <p:spPr/>
        <p:txBody>
          <a:bodyPr>
            <a:normAutofit/>
          </a:bodyPr>
          <a:lstStyle/>
          <a:p>
            <a:r>
              <a:rPr lang="en-US" sz="4800" b="1" dirty="0"/>
              <a:t>Data is </a:t>
            </a:r>
            <a:r>
              <a:rPr lang="en-US" sz="4800" b="1" dirty="0">
                <a:solidFill>
                  <a:schemeClr val="accent6"/>
                </a:solidFill>
              </a:rPr>
              <a:t>not</a:t>
            </a:r>
            <a:r>
              <a:rPr lang="en-US" sz="4800" b="1" dirty="0"/>
              <a:t> enough!!!!!!!!!</a:t>
            </a:r>
          </a:p>
        </p:txBody>
      </p:sp>
      <p:sp>
        <p:nvSpPr>
          <p:cNvPr id="5" name="Rectangle 4">
            <a:extLst>
              <a:ext uri="{FF2B5EF4-FFF2-40B4-BE49-F238E27FC236}">
                <a16:creationId xmlns:a16="http://schemas.microsoft.com/office/drawing/2014/main" id="{8A071C1C-240E-457E-90C0-471F46AF26CF}"/>
              </a:ext>
            </a:extLst>
          </p:cNvPr>
          <p:cNvSpPr/>
          <p:nvPr/>
        </p:nvSpPr>
        <p:spPr>
          <a:xfrm>
            <a:off x="1312861" y="2324097"/>
            <a:ext cx="3759362" cy="2585323"/>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Assessment</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Intake</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Data</a:t>
            </a:r>
          </a:p>
        </p:txBody>
      </p:sp>
      <p:sp>
        <p:nvSpPr>
          <p:cNvPr id="6" name="Rectangle 5">
            <a:extLst>
              <a:ext uri="{FF2B5EF4-FFF2-40B4-BE49-F238E27FC236}">
                <a16:creationId xmlns:a16="http://schemas.microsoft.com/office/drawing/2014/main" id="{F2E04C61-CAE3-4841-BFA2-320E0B7B8223}"/>
              </a:ext>
            </a:extLst>
          </p:cNvPr>
          <p:cNvSpPr/>
          <p:nvPr/>
        </p:nvSpPr>
        <p:spPr>
          <a:xfrm>
            <a:off x="7634657" y="2551837"/>
            <a:ext cx="3868367" cy="1754326"/>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Interpretive </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Summary</a:t>
            </a:r>
          </a:p>
        </p:txBody>
      </p:sp>
      <p:sp>
        <p:nvSpPr>
          <p:cNvPr id="7" name="Arrow: Right 6">
            <a:extLst>
              <a:ext uri="{FF2B5EF4-FFF2-40B4-BE49-F238E27FC236}">
                <a16:creationId xmlns:a16="http://schemas.microsoft.com/office/drawing/2014/main" id="{7E80BDC3-CE94-4A32-940B-407B76D4A485}"/>
              </a:ext>
            </a:extLst>
          </p:cNvPr>
          <p:cNvSpPr/>
          <p:nvPr/>
        </p:nvSpPr>
        <p:spPr>
          <a:xfrm>
            <a:off x="5219700" y="3276600"/>
            <a:ext cx="1900079" cy="1029563"/>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5874167-1448-4E45-B745-07B32F946502}"/>
              </a:ext>
            </a:extLst>
          </p:cNvPr>
          <p:cNvSpPr/>
          <p:nvPr/>
        </p:nvSpPr>
        <p:spPr>
          <a:xfrm rot="10800000">
            <a:off x="5686424" y="4306163"/>
            <a:ext cx="819150" cy="1262780"/>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BC72E95-7C57-4DCA-AD4B-B18EE75A5E88}"/>
              </a:ext>
            </a:extLst>
          </p:cNvPr>
          <p:cNvSpPr/>
          <p:nvPr/>
        </p:nvSpPr>
        <p:spPr>
          <a:xfrm>
            <a:off x="3229112" y="5675177"/>
            <a:ext cx="5881254"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Critical Thinking</a:t>
            </a:r>
          </a:p>
        </p:txBody>
      </p:sp>
    </p:spTree>
    <p:extLst>
      <p:ext uri="{BB962C8B-B14F-4D97-AF65-F5344CB8AC3E}">
        <p14:creationId xmlns:p14="http://schemas.microsoft.com/office/powerpoint/2010/main" val="123832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641E-F584-0649-9265-82EF3BA96416}"/>
              </a:ext>
            </a:extLst>
          </p:cNvPr>
          <p:cNvSpPr>
            <a:spLocks noGrp="1"/>
          </p:cNvSpPr>
          <p:nvPr>
            <p:ph type="title"/>
          </p:nvPr>
        </p:nvSpPr>
        <p:spPr>
          <a:xfrm>
            <a:off x="1484310" y="320041"/>
            <a:ext cx="10018713" cy="1163320"/>
          </a:xfrm>
        </p:spPr>
        <p:txBody>
          <a:bodyPr/>
          <a:lstStyle/>
          <a:p>
            <a:r>
              <a:rPr lang="en-US" dirty="0"/>
              <a:t>Learning Objectives</a:t>
            </a:r>
          </a:p>
        </p:txBody>
      </p:sp>
      <p:sp>
        <p:nvSpPr>
          <p:cNvPr id="3" name="Content Placeholder 2">
            <a:extLst>
              <a:ext uri="{FF2B5EF4-FFF2-40B4-BE49-F238E27FC236}">
                <a16:creationId xmlns:a16="http://schemas.microsoft.com/office/drawing/2014/main" id="{C450312A-7E3A-D144-AFB8-C7D7A3DE39E9}"/>
              </a:ext>
            </a:extLst>
          </p:cNvPr>
          <p:cNvSpPr>
            <a:spLocks noGrp="1"/>
          </p:cNvSpPr>
          <p:nvPr>
            <p:ph idx="1"/>
          </p:nvPr>
        </p:nvSpPr>
        <p:spPr>
          <a:xfrm>
            <a:off x="688978" y="1309254"/>
            <a:ext cx="10814046" cy="4862945"/>
          </a:xfrm>
        </p:spPr>
        <p:txBody>
          <a:bodyPr>
            <a:normAutofit/>
          </a:bodyPr>
          <a:lstStyle/>
          <a:p>
            <a:pPr>
              <a:lnSpc>
                <a:spcPct val="110000"/>
              </a:lnSpc>
              <a:spcBef>
                <a:spcPts val="0"/>
              </a:spcBef>
              <a:spcAft>
                <a:spcPts val="0"/>
              </a:spcAft>
            </a:pPr>
            <a:r>
              <a:rPr lang="en-US" sz="2400" dirty="0"/>
              <a:t>How  Peers can work with consumers, families, natural supports and clinical supports to identify and facilitate progress on person-centered goals and objectives.</a:t>
            </a:r>
          </a:p>
          <a:p>
            <a:pPr>
              <a:lnSpc>
                <a:spcPct val="110000"/>
              </a:lnSpc>
              <a:spcBef>
                <a:spcPts val="0"/>
              </a:spcBef>
              <a:spcAft>
                <a:spcPts val="0"/>
              </a:spcAft>
            </a:pPr>
            <a:r>
              <a:rPr lang="en-US" sz="2400" dirty="0"/>
              <a:t>Promoting exploration and discovery as critical components of holistic, person-centered plans and services. </a:t>
            </a:r>
          </a:p>
          <a:p>
            <a:pPr>
              <a:lnSpc>
                <a:spcPct val="110000"/>
              </a:lnSpc>
              <a:spcBef>
                <a:spcPts val="0"/>
              </a:spcBef>
              <a:spcAft>
                <a:spcPts val="0"/>
              </a:spcAft>
            </a:pPr>
            <a:r>
              <a:rPr lang="en-US" sz="2400" dirty="0"/>
              <a:t>Influencing interdisciplinary teams’ meaningful use of recovery oriented language and their application of recovery concepts to team members’ treatment plans and interventions. </a:t>
            </a:r>
          </a:p>
          <a:p>
            <a:pPr>
              <a:lnSpc>
                <a:spcPct val="110000"/>
              </a:lnSpc>
              <a:spcBef>
                <a:spcPts val="0"/>
              </a:spcBef>
              <a:spcAft>
                <a:spcPts val="0"/>
              </a:spcAft>
            </a:pPr>
            <a:r>
              <a:rPr lang="en-US" sz="2400" dirty="0"/>
              <a:t>Using key concepts in using Person-Centered Care Planning (PCCP) to foster work on recovery goals consistent with consumers’ hopes and dreams and to collaborate with natural and clinical supports.</a:t>
            </a:r>
          </a:p>
          <a:p>
            <a:endParaRPr lang="en-US" dirty="0"/>
          </a:p>
        </p:txBody>
      </p:sp>
      <p:sp>
        <p:nvSpPr>
          <p:cNvPr id="4" name="Rectangle 3">
            <a:extLst>
              <a:ext uri="{FF2B5EF4-FFF2-40B4-BE49-F238E27FC236}">
                <a16:creationId xmlns:a16="http://schemas.microsoft.com/office/drawing/2014/main" id="{B6795F31-811E-C64D-8273-A6E453772D48}"/>
              </a:ext>
            </a:extLst>
          </p:cNvPr>
          <p:cNvSpPr/>
          <p:nvPr/>
        </p:nvSpPr>
        <p:spPr>
          <a:xfrm>
            <a:off x="1567051" y="5807719"/>
            <a:ext cx="9057897" cy="769441"/>
          </a:xfrm>
          <a:prstGeom prst="rect">
            <a:avLst/>
          </a:prstGeom>
        </p:spPr>
        <p:txBody>
          <a:bodyPr wrap="square">
            <a:spAutoFit/>
          </a:bodyPr>
          <a:lstStyle/>
          <a:p>
            <a:r>
              <a:rPr lang="en-US" sz="4400" dirty="0">
                <a:solidFill>
                  <a:schemeClr val="accent1">
                    <a:lumMod val="75000"/>
                  </a:schemeClr>
                </a:solidFill>
              </a:rPr>
              <a:t>Questions? Don’t hesitate to Ask!</a:t>
            </a:r>
          </a:p>
        </p:txBody>
      </p:sp>
    </p:spTree>
    <p:extLst>
      <p:ext uri="{BB962C8B-B14F-4D97-AF65-F5344CB8AC3E}">
        <p14:creationId xmlns:p14="http://schemas.microsoft.com/office/powerpoint/2010/main" val="223824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F64CBB-09CE-423A-B26D-BBCC7FAF6950}"/>
              </a:ext>
            </a:extLst>
          </p:cNvPr>
          <p:cNvPicPr>
            <a:picLocks noChangeAspect="1"/>
          </p:cNvPicPr>
          <p:nvPr/>
        </p:nvPicPr>
        <p:blipFill>
          <a:blip r:embed="rId3"/>
          <a:stretch>
            <a:fillRect/>
          </a:stretch>
        </p:blipFill>
        <p:spPr>
          <a:xfrm>
            <a:off x="5008418" y="2185987"/>
            <a:ext cx="6995301" cy="4456081"/>
          </a:xfrm>
          <a:prstGeom prst="rect">
            <a:avLst/>
          </a:prstGeom>
        </p:spPr>
      </p:pic>
      <p:sp>
        <p:nvSpPr>
          <p:cNvPr id="2" name="Title 1">
            <a:extLst>
              <a:ext uri="{FF2B5EF4-FFF2-40B4-BE49-F238E27FC236}">
                <a16:creationId xmlns:a16="http://schemas.microsoft.com/office/drawing/2014/main" id="{2EBFE540-B67E-4DDE-A5D6-73B8741508C7}"/>
              </a:ext>
            </a:extLst>
          </p:cNvPr>
          <p:cNvSpPr>
            <a:spLocks noGrp="1"/>
          </p:cNvSpPr>
          <p:nvPr>
            <p:ph type="title"/>
          </p:nvPr>
        </p:nvSpPr>
        <p:spPr>
          <a:xfrm>
            <a:off x="2895600" y="452646"/>
            <a:ext cx="8610600" cy="1293028"/>
          </a:xfrm>
        </p:spPr>
        <p:txBody>
          <a:bodyPr/>
          <a:lstStyle/>
          <a:p>
            <a:r>
              <a:rPr lang="en-US" dirty="0"/>
              <a:t>The Importance of Understanding</a:t>
            </a:r>
          </a:p>
        </p:txBody>
      </p:sp>
      <p:sp>
        <p:nvSpPr>
          <p:cNvPr id="3" name="Rectangle 2">
            <a:extLst>
              <a:ext uri="{FF2B5EF4-FFF2-40B4-BE49-F238E27FC236}">
                <a16:creationId xmlns:a16="http://schemas.microsoft.com/office/drawing/2014/main" id="{686C8F19-4EA6-4834-99B0-94768D8E4F28}"/>
              </a:ext>
            </a:extLst>
          </p:cNvPr>
          <p:cNvSpPr/>
          <p:nvPr/>
        </p:nvSpPr>
        <p:spPr>
          <a:xfrm>
            <a:off x="665018" y="2171700"/>
            <a:ext cx="4094018" cy="3785652"/>
          </a:xfrm>
          <a:prstGeom prst="rect">
            <a:avLst/>
          </a:prstGeom>
        </p:spPr>
        <p:txBody>
          <a:bodyPr wrap="square">
            <a:spAutoFit/>
          </a:bodyPr>
          <a:lstStyle/>
          <a:p>
            <a:pPr marL="114300" indent="0">
              <a:buNone/>
            </a:pPr>
            <a:r>
              <a:rPr lang="en-US" sz="4000" dirty="0"/>
              <a:t>Data collected in assessment is by itself </a:t>
            </a:r>
            <a:r>
              <a:rPr lang="en-US" sz="4000" i="1" dirty="0">
                <a:solidFill>
                  <a:schemeClr val="accent4">
                    <a:lumMod val="50000"/>
                  </a:schemeClr>
                </a:solidFill>
              </a:rPr>
              <a:t>not sufficient</a:t>
            </a:r>
            <a:r>
              <a:rPr lang="en-US" sz="4000" dirty="0">
                <a:solidFill>
                  <a:schemeClr val="accent4">
                    <a:lumMod val="50000"/>
                  </a:schemeClr>
                </a:solidFill>
              </a:rPr>
              <a:t> </a:t>
            </a:r>
            <a:r>
              <a:rPr lang="en-US" sz="4000" dirty="0"/>
              <a:t>for service planning</a:t>
            </a:r>
          </a:p>
        </p:txBody>
      </p:sp>
    </p:spTree>
    <p:extLst>
      <p:ext uri="{BB962C8B-B14F-4D97-AF65-F5344CB8AC3E}">
        <p14:creationId xmlns:p14="http://schemas.microsoft.com/office/powerpoint/2010/main" val="1963658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93EEB6-B3BB-2E49-B67D-B01B1A79827F}"/>
              </a:ext>
            </a:extLst>
          </p:cNvPr>
          <p:cNvSpPr/>
          <p:nvPr/>
        </p:nvSpPr>
        <p:spPr>
          <a:xfrm>
            <a:off x="685800" y="1595736"/>
            <a:ext cx="3980577"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Assessment</a:t>
            </a:r>
          </a:p>
        </p:txBody>
      </p:sp>
      <p:sp>
        <p:nvSpPr>
          <p:cNvPr id="4" name="Rectangle 3">
            <a:extLst>
              <a:ext uri="{FF2B5EF4-FFF2-40B4-BE49-F238E27FC236}">
                <a16:creationId xmlns:a16="http://schemas.microsoft.com/office/drawing/2014/main" id="{4957DD1B-9837-B640-BB6B-CA582028E588}"/>
              </a:ext>
            </a:extLst>
          </p:cNvPr>
          <p:cNvSpPr/>
          <p:nvPr/>
        </p:nvSpPr>
        <p:spPr>
          <a:xfrm>
            <a:off x="3357112" y="2967335"/>
            <a:ext cx="5477783"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Critical Thinking</a:t>
            </a:r>
          </a:p>
        </p:txBody>
      </p:sp>
      <p:sp>
        <p:nvSpPr>
          <p:cNvPr id="5" name="Rectangle 4">
            <a:extLst>
              <a:ext uri="{FF2B5EF4-FFF2-40B4-BE49-F238E27FC236}">
                <a16:creationId xmlns:a16="http://schemas.microsoft.com/office/drawing/2014/main" id="{5AC9F633-FF47-1D43-8AEA-483F4AA00B80}"/>
              </a:ext>
            </a:extLst>
          </p:cNvPr>
          <p:cNvSpPr/>
          <p:nvPr/>
        </p:nvSpPr>
        <p:spPr>
          <a:xfrm>
            <a:off x="9191920" y="4800600"/>
            <a:ext cx="1627369"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Plan</a:t>
            </a:r>
          </a:p>
        </p:txBody>
      </p:sp>
      <p:sp>
        <p:nvSpPr>
          <p:cNvPr id="6" name="Bent Arrow 5">
            <a:extLst>
              <a:ext uri="{FF2B5EF4-FFF2-40B4-BE49-F238E27FC236}">
                <a16:creationId xmlns:a16="http://schemas.microsoft.com/office/drawing/2014/main" id="{66ECF8FB-3A3E-BE44-B4E5-319E7F97A503}"/>
              </a:ext>
            </a:extLst>
          </p:cNvPr>
          <p:cNvSpPr/>
          <p:nvPr/>
        </p:nvSpPr>
        <p:spPr>
          <a:xfrm rot="5400000">
            <a:off x="5023750" y="1895087"/>
            <a:ext cx="973789" cy="1170708"/>
          </a:xfrm>
          <a:prstGeom prst="bentArrow">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ent Arrow 6">
            <a:extLst>
              <a:ext uri="{FF2B5EF4-FFF2-40B4-BE49-F238E27FC236}">
                <a16:creationId xmlns:a16="http://schemas.microsoft.com/office/drawing/2014/main" id="{04B80A7B-6D37-D44B-BF03-BBBDF68CA269}"/>
              </a:ext>
            </a:extLst>
          </p:cNvPr>
          <p:cNvSpPr/>
          <p:nvPr/>
        </p:nvSpPr>
        <p:spPr>
          <a:xfrm rot="5400000">
            <a:off x="8933356" y="3481433"/>
            <a:ext cx="973789" cy="1170708"/>
          </a:xfrm>
          <a:prstGeom prst="bentArrow">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1151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8327" y="381000"/>
            <a:ext cx="7772400" cy="1028259"/>
          </a:xfrm>
        </p:spPr>
        <p:txBody>
          <a:bodyPr>
            <a:normAutofit/>
          </a:bodyPr>
          <a:lstStyle/>
          <a:p>
            <a:pPr algn="ctr"/>
            <a:r>
              <a:rPr lang="en-US" sz="6000" dirty="0"/>
              <a:t>Hypotheses </a:t>
            </a:r>
          </a:p>
        </p:txBody>
      </p:sp>
      <p:sp>
        <p:nvSpPr>
          <p:cNvPr id="3" name="Content Placeholder 2"/>
          <p:cNvSpPr>
            <a:spLocks noGrp="1"/>
          </p:cNvSpPr>
          <p:nvPr>
            <p:ph idx="1"/>
          </p:nvPr>
        </p:nvSpPr>
        <p:spPr>
          <a:xfrm>
            <a:off x="706582" y="1409259"/>
            <a:ext cx="11047268" cy="5308101"/>
          </a:xfrm>
        </p:spPr>
        <p:txBody>
          <a:bodyPr>
            <a:noAutofit/>
          </a:bodyPr>
          <a:lstStyle/>
          <a:p>
            <a:pPr lvl="0">
              <a:lnSpc>
                <a:spcPct val="100000"/>
              </a:lnSpc>
              <a:buClrTx/>
            </a:pPr>
            <a:r>
              <a:rPr lang="en-US" sz="2800" dirty="0"/>
              <a:t>Critical Thinking sometimes generate questions more than answers</a:t>
            </a:r>
          </a:p>
          <a:p>
            <a:pPr lvl="0">
              <a:lnSpc>
                <a:spcPct val="100000"/>
              </a:lnSpc>
              <a:buClrTx/>
            </a:pPr>
            <a:r>
              <a:rPr lang="en-US" sz="2800" dirty="0"/>
              <a:t>Helps </a:t>
            </a:r>
            <a:r>
              <a:rPr lang="en-US" sz="2800" b="1" dirty="0">
                <a:solidFill>
                  <a:schemeClr val="accent6"/>
                </a:solidFill>
              </a:rPr>
              <a:t>prioritize and sequence</a:t>
            </a:r>
            <a:r>
              <a:rPr lang="en-US" sz="2800" dirty="0">
                <a:solidFill>
                  <a:schemeClr val="accent6"/>
                </a:solidFill>
              </a:rPr>
              <a:t> </a:t>
            </a:r>
            <a:r>
              <a:rPr lang="en-US" sz="2800" dirty="0"/>
              <a:t>services to fit the individual’s unique needs</a:t>
            </a:r>
          </a:p>
          <a:p>
            <a:pPr>
              <a:lnSpc>
                <a:spcPct val="100000"/>
              </a:lnSpc>
              <a:buClrTx/>
            </a:pPr>
            <a:r>
              <a:rPr lang="en-US" sz="2800" b="1" dirty="0">
                <a:solidFill>
                  <a:schemeClr val="accent6"/>
                </a:solidFill>
              </a:rPr>
              <a:t>Best guess </a:t>
            </a:r>
            <a:r>
              <a:rPr lang="en-US" sz="2800" dirty="0"/>
              <a:t>about what’s going on</a:t>
            </a:r>
          </a:p>
          <a:p>
            <a:pPr>
              <a:lnSpc>
                <a:spcPct val="100000"/>
              </a:lnSpc>
              <a:buClrTx/>
            </a:pPr>
            <a:r>
              <a:rPr lang="en-US" sz="2800" b="1" dirty="0">
                <a:solidFill>
                  <a:schemeClr val="accent6"/>
                </a:solidFill>
              </a:rPr>
              <a:t>Identifies important information that is </a:t>
            </a:r>
            <a:r>
              <a:rPr lang="en-US" sz="2800" b="1" u="sng" dirty="0">
                <a:solidFill>
                  <a:schemeClr val="accent6"/>
                </a:solidFill>
              </a:rPr>
              <a:t>not known</a:t>
            </a:r>
          </a:p>
          <a:p>
            <a:pPr lvl="1">
              <a:lnSpc>
                <a:spcPct val="100000"/>
              </a:lnSpc>
              <a:buClrTx/>
            </a:pPr>
            <a:r>
              <a:rPr lang="en-US" sz="2800" dirty="0"/>
              <a:t>Important for dual diagnosis or when multiple factors are present</a:t>
            </a:r>
          </a:p>
          <a:p>
            <a:pPr lvl="1">
              <a:lnSpc>
                <a:spcPct val="100000"/>
              </a:lnSpc>
              <a:buClrTx/>
            </a:pPr>
            <a:r>
              <a:rPr lang="en-US" sz="2800" dirty="0"/>
              <a:t>Example: “It’s not clear whether irritability and aggression are caused by substance use, manic symptoms or a combination of both.”</a:t>
            </a:r>
          </a:p>
        </p:txBody>
      </p:sp>
      <p:sp>
        <p:nvSpPr>
          <p:cNvPr id="4" name="Slide Number Placeholder 3"/>
          <p:cNvSpPr>
            <a:spLocks noGrp="1"/>
          </p:cNvSpPr>
          <p:nvPr>
            <p:ph type="sldNum" sz="quarter" idx="12"/>
          </p:nvPr>
        </p:nvSpPr>
        <p:spPr/>
        <p:txBody>
          <a:bodyPr/>
          <a:lstStyle/>
          <a:p>
            <a:fld id="{251AD624-B67F-4EA1-8A91-56F39CCB293A}" type="slidenum">
              <a:rPr lang="en-US" smtClean="0"/>
              <a:pPr/>
              <a:t>22</a:t>
            </a:fld>
            <a:endParaRPr lang="en-US"/>
          </a:p>
        </p:txBody>
      </p:sp>
    </p:spTree>
    <p:extLst>
      <p:ext uri="{BB962C8B-B14F-4D97-AF65-F5344CB8AC3E}">
        <p14:creationId xmlns:p14="http://schemas.microsoft.com/office/powerpoint/2010/main" val="30972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052080" y="928255"/>
            <a:ext cx="10606520" cy="1066800"/>
          </a:xfrm>
        </p:spPr>
        <p:txBody>
          <a:bodyPr>
            <a:noAutofit/>
          </a:bodyPr>
          <a:lstStyle/>
          <a:p>
            <a:pPr eaLnBrk="1" hangingPunct="1"/>
            <a:r>
              <a:rPr lang="en-US" sz="5400" dirty="0">
                <a:effectLst>
                  <a:outerShdw blurRad="38100" dist="38100" dir="2700000" algn="tl">
                    <a:srgbClr val="DDDDDD"/>
                  </a:outerShdw>
                </a:effectLst>
                <a:ea typeface="MS PGothic" charset="0"/>
                <a:cs typeface="Tunga" charset="0"/>
              </a:rPr>
              <a:t>Understanding Barriers</a:t>
            </a:r>
          </a:p>
        </p:txBody>
      </p:sp>
      <p:sp>
        <p:nvSpPr>
          <p:cNvPr id="60419" name="Content Placeholder 2"/>
          <p:cNvSpPr>
            <a:spLocks noGrp="1"/>
          </p:cNvSpPr>
          <p:nvPr>
            <p:ph idx="1"/>
          </p:nvPr>
        </p:nvSpPr>
        <p:spPr>
          <a:xfrm>
            <a:off x="270164" y="2036618"/>
            <a:ext cx="11666912" cy="4592781"/>
          </a:xfrm>
        </p:spPr>
        <p:txBody>
          <a:bodyPr>
            <a:noAutofit/>
          </a:bodyPr>
          <a:lstStyle/>
          <a:p>
            <a:pPr eaLnBrk="1" hangingPunct="1">
              <a:spcBef>
                <a:spcPts val="0"/>
              </a:spcBef>
              <a:spcAft>
                <a:spcPts val="0"/>
              </a:spcAft>
            </a:pPr>
            <a:r>
              <a:rPr lang="en-US" sz="2800" dirty="0">
                <a:ea typeface="MS PGothic" charset="0"/>
              </a:rPr>
              <a:t>What is getting in the way of the person achieving their goal(s)?</a:t>
            </a:r>
          </a:p>
          <a:p>
            <a:pPr lvl="1">
              <a:spcBef>
                <a:spcPts val="0"/>
              </a:spcBef>
              <a:spcAft>
                <a:spcPts val="0"/>
              </a:spcAft>
            </a:pPr>
            <a:r>
              <a:rPr lang="en-US" sz="2800" dirty="0">
                <a:ea typeface="MS PGothic" charset="0"/>
              </a:rPr>
              <a:t>Why can</a:t>
            </a:r>
            <a:r>
              <a:rPr lang="ja-JP" altLang="en-US" sz="2800" dirty="0">
                <a:ea typeface="MS PGothic" charset="0"/>
              </a:rPr>
              <a:t>’</a:t>
            </a:r>
            <a:r>
              <a:rPr lang="en-US" sz="2800" dirty="0">
                <a:ea typeface="MS PGothic" charset="0"/>
              </a:rPr>
              <a:t>t they do it tomorrow</a:t>
            </a:r>
          </a:p>
          <a:p>
            <a:pPr lvl="1">
              <a:spcBef>
                <a:spcPts val="0"/>
              </a:spcBef>
              <a:spcAft>
                <a:spcPts val="0"/>
              </a:spcAft>
            </a:pPr>
            <a:r>
              <a:rPr lang="en-US" sz="2800" dirty="0">
                <a:ea typeface="MS PGothic" charset="0"/>
              </a:rPr>
              <a:t>Why can</a:t>
            </a:r>
            <a:r>
              <a:rPr lang="ja-JP" altLang="en-US" sz="2800" dirty="0">
                <a:ea typeface="MS PGothic" charset="0"/>
              </a:rPr>
              <a:t>’</a:t>
            </a:r>
            <a:r>
              <a:rPr lang="en-US" sz="2800" dirty="0">
                <a:ea typeface="MS PGothic" charset="0"/>
              </a:rPr>
              <a:t>t they do it themselves</a:t>
            </a:r>
          </a:p>
          <a:p>
            <a:pPr eaLnBrk="1" hangingPunct="1">
              <a:spcBef>
                <a:spcPts val="0"/>
              </a:spcBef>
              <a:spcAft>
                <a:spcPts val="0"/>
              </a:spcAft>
            </a:pPr>
            <a:r>
              <a:rPr lang="en-US" sz="2800" dirty="0">
                <a:ea typeface="MS PGothic" charset="0"/>
              </a:rPr>
              <a:t>Our focus is removing/reducing/resolving barriers that are a result of the mental  illness:  symptoms and functional impairments</a:t>
            </a:r>
          </a:p>
          <a:p>
            <a:pPr>
              <a:spcBef>
                <a:spcPts val="0"/>
              </a:spcBef>
              <a:spcAft>
                <a:spcPts val="0"/>
              </a:spcAft>
            </a:pPr>
            <a:r>
              <a:rPr lang="en-US" sz="2800" dirty="0">
                <a:ea typeface="MS PGothic" charset="0"/>
              </a:rPr>
              <a:t>Describe the </a:t>
            </a:r>
            <a:r>
              <a:rPr lang="en-US" sz="2800" dirty="0">
                <a:solidFill>
                  <a:schemeClr val="accent5"/>
                </a:solidFill>
                <a:ea typeface="MS PGothic" charset="0"/>
              </a:rPr>
              <a:t>impact </a:t>
            </a:r>
            <a:r>
              <a:rPr lang="en-US" sz="2800" dirty="0">
                <a:ea typeface="MS PGothic" charset="0"/>
              </a:rPr>
              <a:t>the barriers has on client’s recovery. </a:t>
            </a:r>
          </a:p>
          <a:p>
            <a:pPr lvl="1">
              <a:spcBef>
                <a:spcPts val="0"/>
              </a:spcBef>
              <a:spcAft>
                <a:spcPts val="0"/>
              </a:spcAft>
            </a:pPr>
            <a:r>
              <a:rPr lang="en-US" sz="2800" dirty="0">
                <a:solidFill>
                  <a:schemeClr val="accent5"/>
                </a:solidFill>
                <a:ea typeface="MS PGothic" charset="0"/>
              </a:rPr>
              <a:t>WHY</a:t>
            </a:r>
            <a:r>
              <a:rPr lang="en-US" sz="2800" dirty="0">
                <a:solidFill>
                  <a:schemeClr val="accent1"/>
                </a:solidFill>
                <a:ea typeface="MS PGothic" charset="0"/>
              </a:rPr>
              <a:t> </a:t>
            </a:r>
            <a:r>
              <a:rPr lang="en-US" sz="2800" dirty="0">
                <a:ea typeface="MS PGothic" charset="0"/>
              </a:rPr>
              <a:t>does the client need support? </a:t>
            </a:r>
          </a:p>
          <a:p>
            <a:pPr lvl="1">
              <a:spcBef>
                <a:spcPts val="0"/>
              </a:spcBef>
              <a:spcAft>
                <a:spcPts val="0"/>
              </a:spcAft>
            </a:pPr>
            <a:r>
              <a:rPr lang="en-US" sz="2800" dirty="0">
                <a:ea typeface="MS PGothic" charset="0"/>
              </a:rPr>
              <a:t>Describe the challenges that are reaching the client from reaching their goals.</a:t>
            </a:r>
            <a:r>
              <a:rPr lang="en-US" sz="2800" dirty="0">
                <a:solidFill>
                  <a:schemeClr val="accent1"/>
                </a:solidFill>
                <a:ea typeface="MS PGothic" charset="0"/>
              </a:rPr>
              <a:t> </a:t>
            </a:r>
            <a:r>
              <a:rPr lang="en-US" sz="2800" dirty="0">
                <a:solidFill>
                  <a:schemeClr val="accent5"/>
                </a:solidFill>
                <a:ea typeface="MS PGothic" charset="0"/>
              </a:rPr>
              <a:t>What </a:t>
            </a:r>
            <a:r>
              <a:rPr lang="en-US" sz="2800" dirty="0">
                <a:ea typeface="MS PGothic" charset="0"/>
              </a:rPr>
              <a:t>gets in the way? </a:t>
            </a:r>
          </a:p>
          <a:p>
            <a:pPr lvl="1">
              <a:spcBef>
                <a:spcPts val="0"/>
              </a:spcBef>
              <a:spcAft>
                <a:spcPts val="0"/>
              </a:spcAft>
            </a:pPr>
            <a:r>
              <a:rPr lang="en-US" sz="2800" dirty="0">
                <a:solidFill>
                  <a:schemeClr val="accent5"/>
                </a:solidFill>
                <a:ea typeface="MS PGothic" charset="0"/>
              </a:rPr>
              <a:t>Specify </a:t>
            </a:r>
            <a:r>
              <a:rPr lang="en-US" sz="2800" dirty="0">
                <a:ea typeface="MS PGothic" charset="0"/>
              </a:rPr>
              <a:t>where the client’s behavioral health symptoms and life stressors </a:t>
            </a:r>
          </a:p>
        </p:txBody>
      </p:sp>
    </p:spTree>
    <p:extLst>
      <p:ext uri="{BB962C8B-B14F-4D97-AF65-F5344CB8AC3E}">
        <p14:creationId xmlns:p14="http://schemas.microsoft.com/office/powerpoint/2010/main" val="542451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14254" y="685800"/>
            <a:ext cx="8229600" cy="1143000"/>
          </a:xfrm>
        </p:spPr>
        <p:txBody>
          <a:bodyPr>
            <a:normAutofit/>
          </a:bodyPr>
          <a:lstStyle/>
          <a:p>
            <a:pPr marL="54864">
              <a:defRPr/>
            </a:pPr>
            <a:r>
              <a:rPr lang="en-US" sz="6000" dirty="0">
                <a:solidFill>
                  <a:schemeClr val="tx2">
                    <a:tint val="100000"/>
                    <a:shade val="90000"/>
                    <a:satMod val="250000"/>
                    <a:alpha val="100000"/>
                  </a:schemeClr>
                </a:solidFill>
              </a:rPr>
              <a:t>Exploring Barriers </a:t>
            </a:r>
          </a:p>
        </p:txBody>
      </p:sp>
      <p:sp>
        <p:nvSpPr>
          <p:cNvPr id="26627" name="Content Placeholder 2"/>
          <p:cNvSpPr>
            <a:spLocks noGrp="1"/>
          </p:cNvSpPr>
          <p:nvPr>
            <p:ph idx="1"/>
          </p:nvPr>
        </p:nvSpPr>
        <p:spPr>
          <a:xfrm>
            <a:off x="519545" y="1828800"/>
            <a:ext cx="11400906" cy="4648200"/>
          </a:xfrm>
        </p:spPr>
        <p:txBody>
          <a:bodyPr>
            <a:normAutofit/>
          </a:bodyPr>
          <a:lstStyle/>
          <a:p>
            <a:pPr eaLnBrk="1" hangingPunct="1"/>
            <a:r>
              <a:rPr lang="en-US" altLang="en-US" sz="2600" dirty="0"/>
              <a:t>If there are both mental health symptoms and substance use, discuss the interaction   </a:t>
            </a:r>
          </a:p>
          <a:p>
            <a:pPr eaLnBrk="1" hangingPunct="1"/>
            <a:r>
              <a:rPr lang="en-US" altLang="en-US" sz="2600" dirty="0"/>
              <a:t>What symptoms constitute warning signs for relapse – when a client is doing well, or does not acknowledge current symptoms,  what was going on when things were at their worst? </a:t>
            </a:r>
          </a:p>
          <a:p>
            <a:pPr eaLnBrk="1" hangingPunct="1"/>
            <a:r>
              <a:rPr lang="en-US" altLang="en-US" sz="2600" dirty="0"/>
              <a:t>Specify how the barrier or need impacts the client’s life, not just that it exists and IS impacting them.</a:t>
            </a:r>
          </a:p>
          <a:p>
            <a:pPr eaLnBrk="1" hangingPunct="1"/>
            <a:r>
              <a:rPr lang="en-US" altLang="en-US" sz="2600" dirty="0"/>
              <a:t>What interventions and activities help? Now? In the past?</a:t>
            </a:r>
          </a:p>
          <a:p>
            <a:pPr eaLnBrk="1" hangingPunct="1"/>
            <a:r>
              <a:rPr lang="en-US" altLang="en-US" sz="2600" dirty="0"/>
              <a:t>What are expectations from treatment and what does the client believe his/her responsibilities are?</a:t>
            </a:r>
            <a:endParaRPr lang="en-US" altLang="en-US" dirty="0"/>
          </a:p>
        </p:txBody>
      </p:sp>
    </p:spTree>
    <p:extLst>
      <p:ext uri="{BB962C8B-B14F-4D97-AF65-F5344CB8AC3E}">
        <p14:creationId xmlns:p14="http://schemas.microsoft.com/office/powerpoint/2010/main" val="2015728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B49179-7DC4-F344-B4F0-5E081B7CEDD8}"/>
              </a:ext>
            </a:extLst>
          </p:cNvPr>
          <p:cNvSpPr>
            <a:spLocks noGrp="1"/>
          </p:cNvSpPr>
          <p:nvPr>
            <p:ph type="title"/>
          </p:nvPr>
        </p:nvSpPr>
        <p:spPr>
          <a:xfrm>
            <a:off x="1" y="685800"/>
            <a:ext cx="11503024" cy="2988425"/>
          </a:xfrm>
        </p:spPr>
        <p:txBody>
          <a:bodyPr>
            <a:normAutofit/>
          </a:bodyPr>
          <a:lstStyle/>
          <a:p>
            <a:r>
              <a:rPr lang="en-US" dirty="0">
                <a:solidFill>
                  <a:schemeClr val="accent6"/>
                </a:solidFill>
              </a:rPr>
              <a:t>“Not everything that is faced </a:t>
            </a:r>
            <a:br>
              <a:rPr lang="en-US" dirty="0">
                <a:solidFill>
                  <a:schemeClr val="accent6"/>
                </a:solidFill>
              </a:rPr>
            </a:br>
            <a:r>
              <a:rPr lang="en-US" dirty="0">
                <a:solidFill>
                  <a:schemeClr val="accent6"/>
                </a:solidFill>
              </a:rPr>
              <a:t>can be changed, but nothing can be changed until it is faced”</a:t>
            </a:r>
            <a:br>
              <a:rPr lang="en-US" dirty="0">
                <a:solidFill>
                  <a:schemeClr val="accent6"/>
                </a:solidFill>
              </a:rPr>
            </a:br>
            <a:r>
              <a:rPr lang="en-US" sz="2800" dirty="0">
                <a:solidFill>
                  <a:schemeClr val="accent6"/>
                </a:solidFill>
              </a:rPr>
              <a:t>~James Baldwin, </a:t>
            </a:r>
            <a:br>
              <a:rPr lang="en-US" sz="2800" dirty="0">
                <a:solidFill>
                  <a:schemeClr val="accent6"/>
                </a:solidFill>
              </a:rPr>
            </a:br>
            <a:r>
              <a:rPr lang="en-US" sz="2800" dirty="0">
                <a:solidFill>
                  <a:schemeClr val="accent6"/>
                </a:solidFill>
              </a:rPr>
              <a:t>The Cross of Redemption: Uncollected Writings</a:t>
            </a:r>
            <a:endParaRPr lang="en-US" dirty="0">
              <a:solidFill>
                <a:schemeClr val="accent6"/>
              </a:solidFill>
            </a:endParaRPr>
          </a:p>
        </p:txBody>
      </p:sp>
      <p:pic>
        <p:nvPicPr>
          <p:cNvPr id="2" name="Picture 1">
            <a:extLst>
              <a:ext uri="{FF2B5EF4-FFF2-40B4-BE49-F238E27FC236}">
                <a16:creationId xmlns:a16="http://schemas.microsoft.com/office/drawing/2014/main" id="{008DB33B-9E67-4F59-A17A-E1CA6ED587FF}"/>
              </a:ext>
            </a:extLst>
          </p:cNvPr>
          <p:cNvPicPr>
            <a:picLocks noChangeAspect="1"/>
          </p:cNvPicPr>
          <p:nvPr/>
        </p:nvPicPr>
        <p:blipFill rotWithShape="1">
          <a:blip r:embed="rId2"/>
          <a:srcRect b="28946"/>
          <a:stretch/>
        </p:blipFill>
        <p:spPr>
          <a:xfrm>
            <a:off x="3199966" y="3429001"/>
            <a:ext cx="6442797" cy="3429000"/>
          </a:xfrm>
          <a:prstGeom prst="rect">
            <a:avLst/>
          </a:prstGeom>
        </p:spPr>
      </p:pic>
    </p:spTree>
    <p:extLst>
      <p:ext uri="{BB962C8B-B14F-4D97-AF65-F5344CB8AC3E}">
        <p14:creationId xmlns:p14="http://schemas.microsoft.com/office/powerpoint/2010/main" val="3511125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10DE-4FDE-484C-82A7-63196E8DB32F}"/>
              </a:ext>
            </a:extLst>
          </p:cNvPr>
          <p:cNvSpPr>
            <a:spLocks noGrp="1"/>
          </p:cNvSpPr>
          <p:nvPr>
            <p:ph type="title"/>
          </p:nvPr>
        </p:nvSpPr>
        <p:spPr>
          <a:xfrm>
            <a:off x="2564965" y="486295"/>
            <a:ext cx="4883239" cy="947651"/>
          </a:xfrm>
        </p:spPr>
        <p:txBody>
          <a:bodyPr/>
          <a:lstStyle/>
          <a:p>
            <a:r>
              <a:rPr lang="en-US" dirty="0"/>
              <a:t>Strengths</a:t>
            </a:r>
          </a:p>
        </p:txBody>
      </p:sp>
      <p:sp>
        <p:nvSpPr>
          <p:cNvPr id="3" name="Content Placeholder 2">
            <a:extLst>
              <a:ext uri="{FF2B5EF4-FFF2-40B4-BE49-F238E27FC236}">
                <a16:creationId xmlns:a16="http://schemas.microsoft.com/office/drawing/2014/main" id="{C5193FEC-0FCC-0B49-86FD-BD75F559EA99}"/>
              </a:ext>
            </a:extLst>
          </p:cNvPr>
          <p:cNvSpPr>
            <a:spLocks noGrp="1"/>
          </p:cNvSpPr>
          <p:nvPr>
            <p:ph idx="1"/>
          </p:nvPr>
        </p:nvSpPr>
        <p:spPr>
          <a:xfrm>
            <a:off x="7564582" y="1662546"/>
            <a:ext cx="3938441" cy="5195454"/>
          </a:xfrm>
        </p:spPr>
        <p:txBody>
          <a:bodyPr/>
          <a:lstStyle/>
          <a:p>
            <a:pPr marL="0" indent="0">
              <a:buNone/>
            </a:pPr>
            <a:r>
              <a:rPr lang="en-US" sz="4000" dirty="0">
                <a:solidFill>
                  <a:schemeClr val="accent1"/>
                </a:solidFill>
              </a:rPr>
              <a:t>If we allow despair to take over, we have no strength left in order to do anything at all. </a:t>
            </a:r>
          </a:p>
          <a:p>
            <a:pPr marL="0" indent="0">
              <a:buNone/>
            </a:pPr>
            <a:r>
              <a:rPr lang="en-US" sz="4000" dirty="0"/>
              <a:t>~</a:t>
            </a:r>
            <a:r>
              <a:rPr lang="en-US" sz="1800" dirty="0"/>
              <a:t>Thich </a:t>
            </a:r>
            <a:r>
              <a:rPr lang="en-US" sz="1800" dirty="0" err="1"/>
              <a:t>Nhat</a:t>
            </a:r>
            <a:r>
              <a:rPr lang="en-US" sz="1800" dirty="0"/>
              <a:t> Hanh</a:t>
            </a:r>
          </a:p>
          <a:p>
            <a:pPr marL="0" indent="0">
              <a:buNone/>
            </a:pPr>
            <a:r>
              <a:rPr lang="en-US" sz="1800" dirty="0"/>
              <a:t>	David Suzuki and Thich 	</a:t>
            </a:r>
            <a:r>
              <a:rPr lang="en-US" sz="1800" dirty="0" err="1"/>
              <a:t>Nhat</a:t>
            </a:r>
            <a:r>
              <a:rPr lang="en-US" sz="1800" dirty="0"/>
              <a:t> Hanh: Despair</a:t>
            </a:r>
          </a:p>
        </p:txBody>
      </p:sp>
      <p:pic>
        <p:nvPicPr>
          <p:cNvPr id="5" name="Picture 4">
            <a:extLst>
              <a:ext uri="{FF2B5EF4-FFF2-40B4-BE49-F238E27FC236}">
                <a16:creationId xmlns:a16="http://schemas.microsoft.com/office/drawing/2014/main" id="{D841BAEE-503C-4904-AF16-58F8A243A4CF}"/>
              </a:ext>
            </a:extLst>
          </p:cNvPr>
          <p:cNvPicPr>
            <a:picLocks noChangeAspect="1"/>
          </p:cNvPicPr>
          <p:nvPr/>
        </p:nvPicPr>
        <p:blipFill rotWithShape="1">
          <a:blip r:embed="rId2"/>
          <a:srcRect l="16013" t="10000" r="11527" b="20484"/>
          <a:stretch/>
        </p:blipFill>
        <p:spPr>
          <a:xfrm>
            <a:off x="0" y="2090651"/>
            <a:ext cx="7448204" cy="4767349"/>
          </a:xfrm>
          <a:prstGeom prst="rect">
            <a:avLst/>
          </a:prstGeom>
        </p:spPr>
      </p:pic>
    </p:spTree>
    <p:extLst>
      <p:ext uri="{BB962C8B-B14F-4D97-AF65-F5344CB8AC3E}">
        <p14:creationId xmlns:p14="http://schemas.microsoft.com/office/powerpoint/2010/main" val="2034539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041" t="16373" r="20198" b="28917"/>
          <a:stretch/>
        </p:blipFill>
        <p:spPr>
          <a:xfrm>
            <a:off x="8451273" y="4322559"/>
            <a:ext cx="3740727" cy="2516657"/>
          </a:xfrm>
          <a:prstGeom prst="rect">
            <a:avLst/>
          </a:prstGeom>
        </p:spPr>
      </p:pic>
      <p:sp>
        <p:nvSpPr>
          <p:cNvPr id="36866" name="Rectangle 2"/>
          <p:cNvSpPr>
            <a:spLocks noGrp="1" noChangeArrowheads="1"/>
          </p:cNvSpPr>
          <p:nvPr>
            <p:ph type="title"/>
          </p:nvPr>
        </p:nvSpPr>
        <p:spPr>
          <a:xfrm>
            <a:off x="3519126" y="430103"/>
            <a:ext cx="7793037" cy="990600"/>
          </a:xfrm>
        </p:spPr>
        <p:txBody>
          <a:bodyPr>
            <a:normAutofit fontScale="90000"/>
          </a:bodyPr>
          <a:lstStyle/>
          <a:p>
            <a:pPr>
              <a:defRPr/>
            </a:pPr>
            <a:r>
              <a:rPr lang="en-US" dirty="0">
                <a:ea typeface="ＭＳ Ｐゴシック" charset="0"/>
                <a:cs typeface="Tahoma" charset="0"/>
              </a:rPr>
              <a:t>A Recovery Plan </a:t>
            </a:r>
            <a:br>
              <a:rPr lang="en-US" dirty="0">
                <a:ea typeface="ＭＳ Ｐゴシック" charset="0"/>
                <a:cs typeface="Tahoma" charset="0"/>
              </a:rPr>
            </a:br>
            <a:r>
              <a:rPr lang="en-US" dirty="0">
                <a:ea typeface="ＭＳ Ｐゴシック" charset="0"/>
                <a:cs typeface="Tahoma" charset="0"/>
              </a:rPr>
              <a:t>Should Be Strength Based</a:t>
            </a:r>
            <a:endParaRPr lang="en-US" dirty="0">
              <a:solidFill>
                <a:srgbClr val="0033CC"/>
              </a:solidFill>
              <a:ea typeface="ＭＳ Ｐゴシック" charset="0"/>
              <a:cs typeface="Tahoma" charset="0"/>
            </a:endParaRPr>
          </a:p>
        </p:txBody>
      </p:sp>
      <p:sp>
        <p:nvSpPr>
          <p:cNvPr id="33795" name="Rectangle 4"/>
          <p:cNvSpPr>
            <a:spLocks noGrp="1" noChangeArrowheads="1"/>
          </p:cNvSpPr>
          <p:nvPr>
            <p:ph idx="1"/>
          </p:nvPr>
        </p:nvSpPr>
        <p:spPr>
          <a:xfrm>
            <a:off x="211016" y="1266092"/>
            <a:ext cx="11676184" cy="5591908"/>
          </a:xfrm>
        </p:spPr>
        <p:txBody>
          <a:bodyPr>
            <a:normAutofit/>
          </a:bodyPr>
          <a:lstStyle/>
          <a:p>
            <a:pPr marL="0" indent="0">
              <a:lnSpc>
                <a:spcPct val="100000"/>
              </a:lnSpc>
              <a:spcBef>
                <a:spcPts val="0"/>
              </a:spcBef>
              <a:spcAft>
                <a:spcPts val="1200"/>
              </a:spcAft>
              <a:buNone/>
            </a:pPr>
            <a:r>
              <a:rPr lang="en-US" sz="2600" dirty="0">
                <a:ea typeface="MS PGothic" charset="0"/>
              </a:rPr>
              <a:t>The plan: </a:t>
            </a:r>
          </a:p>
          <a:p>
            <a:pPr marL="681038" indent="-398463">
              <a:lnSpc>
                <a:spcPct val="100000"/>
              </a:lnSpc>
              <a:spcBef>
                <a:spcPts val="0"/>
              </a:spcBef>
            </a:pPr>
            <a:r>
              <a:rPr lang="en-US" sz="2600" dirty="0">
                <a:ea typeface="MS PGothic" charset="0"/>
              </a:rPr>
              <a:t>explicitly asks for strengths and interests</a:t>
            </a:r>
          </a:p>
          <a:p>
            <a:pPr marL="681038" indent="-398463">
              <a:lnSpc>
                <a:spcPct val="100000"/>
              </a:lnSpc>
              <a:spcBef>
                <a:spcPts val="0"/>
              </a:spcBef>
            </a:pPr>
            <a:r>
              <a:rPr lang="en-US" sz="2600" dirty="0">
                <a:ea typeface="MS PGothic" charset="0"/>
              </a:rPr>
              <a:t>focuses on the positive, supports the ability to have dreams </a:t>
            </a:r>
          </a:p>
          <a:p>
            <a:pPr marL="681038" indent="-398463">
              <a:lnSpc>
                <a:spcPct val="100000"/>
              </a:lnSpc>
              <a:spcBef>
                <a:spcPts val="0"/>
              </a:spcBef>
            </a:pPr>
            <a:r>
              <a:rPr lang="en-US" sz="2600" dirty="0">
                <a:ea typeface="MS PGothic" charset="0"/>
              </a:rPr>
              <a:t>revolves around achieving goals rather than addressing deficits</a:t>
            </a:r>
          </a:p>
          <a:p>
            <a:pPr marL="0" indent="0">
              <a:lnSpc>
                <a:spcPct val="100000"/>
              </a:lnSpc>
              <a:spcBef>
                <a:spcPts val="0"/>
              </a:spcBef>
              <a:spcAft>
                <a:spcPts val="1200"/>
              </a:spcAft>
              <a:buNone/>
            </a:pPr>
            <a:r>
              <a:rPr lang="en-US" sz="2600" dirty="0">
                <a:ea typeface="MS PGothic" charset="0"/>
              </a:rPr>
              <a:t>Strengths are identified by the person, the provider, and also natural supporters/collaterals where appropriate and may include:</a:t>
            </a:r>
          </a:p>
          <a:p>
            <a:pPr marL="688975" lvl="1" indent="-406400">
              <a:lnSpc>
                <a:spcPct val="100000"/>
              </a:lnSpc>
              <a:spcBef>
                <a:spcPts val="0"/>
              </a:spcBef>
            </a:pPr>
            <a:r>
              <a:rPr lang="en-US" sz="2600" dirty="0">
                <a:ea typeface="MS PGothic" charset="0"/>
              </a:rPr>
              <a:t>environmental factors that will increase the likelihood of success</a:t>
            </a:r>
          </a:p>
          <a:p>
            <a:pPr marL="688975" lvl="1" indent="-406400">
              <a:lnSpc>
                <a:spcPct val="100000"/>
              </a:lnSpc>
              <a:spcBef>
                <a:spcPts val="0"/>
              </a:spcBef>
            </a:pPr>
            <a:r>
              <a:rPr lang="en-US" sz="2600" dirty="0">
                <a:ea typeface="MS PGothic" charset="0"/>
              </a:rPr>
              <a:t>identifying the person</a:t>
            </a:r>
            <a:r>
              <a:rPr lang="ja-JP" altLang="en-US" sz="2600" dirty="0">
                <a:ea typeface="MS PGothic" charset="0"/>
              </a:rPr>
              <a:t>’</a:t>
            </a:r>
            <a:r>
              <a:rPr lang="en-US" altLang="ja-JP" sz="2600" dirty="0">
                <a:ea typeface="MS PGothic" charset="0"/>
              </a:rPr>
              <a:t>s best qualities/motivation</a:t>
            </a:r>
          </a:p>
          <a:p>
            <a:pPr marL="688975" lvl="1" indent="-406400">
              <a:lnSpc>
                <a:spcPct val="100000"/>
              </a:lnSpc>
              <a:spcBef>
                <a:spcPts val="0"/>
              </a:spcBef>
            </a:pPr>
            <a:r>
              <a:rPr lang="en-US" sz="2600" dirty="0">
                <a:ea typeface="MS PGothic" charset="0"/>
              </a:rPr>
              <a:t>strategies already utilized to help</a:t>
            </a:r>
          </a:p>
          <a:p>
            <a:pPr marL="688975" lvl="1" indent="-406400">
              <a:lnSpc>
                <a:spcPct val="100000"/>
              </a:lnSpc>
              <a:spcBef>
                <a:spcPts val="0"/>
              </a:spcBef>
            </a:pPr>
            <a:r>
              <a:rPr lang="en-US" sz="2600" dirty="0">
                <a:ea typeface="MS PGothic" charset="0"/>
              </a:rPr>
              <a:t>competencies/accomplishments</a:t>
            </a:r>
          </a:p>
          <a:p>
            <a:pPr marL="688975" lvl="1" indent="-406400">
              <a:lnSpc>
                <a:spcPct val="100000"/>
              </a:lnSpc>
              <a:spcBef>
                <a:spcPts val="0"/>
              </a:spcBef>
            </a:pPr>
            <a:r>
              <a:rPr lang="en-US" sz="2600" dirty="0">
                <a:ea typeface="MS PGothic" charset="0"/>
              </a:rPr>
              <a:t>interests and activities, i.e. sports, art</a:t>
            </a:r>
          </a:p>
        </p:txBody>
      </p:sp>
    </p:spTree>
    <p:extLst>
      <p:ext uri="{BB962C8B-B14F-4D97-AF65-F5344CB8AC3E}">
        <p14:creationId xmlns:p14="http://schemas.microsoft.com/office/powerpoint/2010/main" val="1403195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9C493E-2560-194A-8E01-A37ABD6FC2B9}"/>
              </a:ext>
            </a:extLst>
          </p:cNvPr>
          <p:cNvPicPr>
            <a:picLocks noChangeAspect="1"/>
          </p:cNvPicPr>
          <p:nvPr/>
        </p:nvPicPr>
        <p:blipFill>
          <a:blip r:embed="rId3"/>
          <a:stretch>
            <a:fillRect/>
          </a:stretch>
        </p:blipFill>
        <p:spPr>
          <a:xfrm>
            <a:off x="1900394" y="1769917"/>
            <a:ext cx="9186544" cy="5258292"/>
          </a:xfrm>
          <a:prstGeom prst="rect">
            <a:avLst/>
          </a:prstGeom>
        </p:spPr>
      </p:pic>
      <p:sp>
        <p:nvSpPr>
          <p:cNvPr id="2" name="Title 1">
            <a:extLst>
              <a:ext uri="{FF2B5EF4-FFF2-40B4-BE49-F238E27FC236}">
                <a16:creationId xmlns:a16="http://schemas.microsoft.com/office/drawing/2014/main" id="{176E177C-50E8-489D-9445-4B345B74F4A4}"/>
              </a:ext>
            </a:extLst>
          </p:cNvPr>
          <p:cNvSpPr>
            <a:spLocks noGrp="1"/>
          </p:cNvSpPr>
          <p:nvPr>
            <p:ph type="title"/>
          </p:nvPr>
        </p:nvSpPr>
        <p:spPr>
          <a:xfrm>
            <a:off x="1484310" y="830579"/>
            <a:ext cx="10018713" cy="1463040"/>
          </a:xfrm>
        </p:spPr>
        <p:txBody>
          <a:bodyPr>
            <a:normAutofit fontScale="90000"/>
          </a:bodyPr>
          <a:lstStyle/>
          <a:p>
            <a:r>
              <a:rPr lang="en-US" dirty="0"/>
              <a:t>Setting Priorities and Crafting Goals</a:t>
            </a:r>
            <a:br>
              <a:rPr lang="en-US" dirty="0"/>
            </a:br>
            <a:r>
              <a:rPr lang="en-US" dirty="0">
                <a:solidFill>
                  <a:schemeClr val="accent1"/>
                </a:solidFill>
              </a:rPr>
              <a:t>… a Negotiation</a:t>
            </a:r>
          </a:p>
        </p:txBody>
      </p:sp>
    </p:spTree>
    <p:extLst>
      <p:ext uri="{BB962C8B-B14F-4D97-AF65-F5344CB8AC3E}">
        <p14:creationId xmlns:p14="http://schemas.microsoft.com/office/powerpoint/2010/main" val="1020774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7DBE32-5B4A-FE4F-A068-F83EDF4C4287}"/>
              </a:ext>
            </a:extLst>
          </p:cNvPr>
          <p:cNvPicPr>
            <a:picLocks noChangeAspect="1"/>
          </p:cNvPicPr>
          <p:nvPr/>
        </p:nvPicPr>
        <p:blipFill>
          <a:blip r:embed="rId3"/>
          <a:stretch>
            <a:fillRect/>
          </a:stretch>
        </p:blipFill>
        <p:spPr>
          <a:xfrm>
            <a:off x="0" y="0"/>
            <a:ext cx="12192000" cy="9382126"/>
          </a:xfrm>
          <a:prstGeom prst="rect">
            <a:avLst/>
          </a:prstGeom>
        </p:spPr>
      </p:pic>
      <p:sp>
        <p:nvSpPr>
          <p:cNvPr id="2" name="Title 1">
            <a:extLst>
              <a:ext uri="{FF2B5EF4-FFF2-40B4-BE49-F238E27FC236}">
                <a16:creationId xmlns:a16="http://schemas.microsoft.com/office/drawing/2014/main" id="{3DB2D7CE-67EB-B444-8BF3-60D73ACD7582}"/>
              </a:ext>
            </a:extLst>
          </p:cNvPr>
          <p:cNvSpPr>
            <a:spLocks noGrp="1"/>
          </p:cNvSpPr>
          <p:nvPr>
            <p:ph type="title"/>
          </p:nvPr>
        </p:nvSpPr>
        <p:spPr>
          <a:xfrm>
            <a:off x="1" y="320040"/>
            <a:ext cx="3576320" cy="6974840"/>
          </a:xfrm>
        </p:spPr>
        <p:txBody>
          <a:bodyPr/>
          <a:lstStyle/>
          <a:p>
            <a:r>
              <a:rPr lang="en-US" dirty="0"/>
              <a:t>Negotiation … “You keep using that word. I do not think it means what you think it means”</a:t>
            </a:r>
          </a:p>
        </p:txBody>
      </p:sp>
    </p:spTree>
    <p:extLst>
      <p:ext uri="{BB962C8B-B14F-4D97-AF65-F5344CB8AC3E}">
        <p14:creationId xmlns:p14="http://schemas.microsoft.com/office/powerpoint/2010/main" val="426254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5B8F16-3F1F-4BF8-A28F-3B2A55B167C9}"/>
              </a:ext>
            </a:extLst>
          </p:cNvPr>
          <p:cNvSpPr>
            <a:spLocks noGrp="1"/>
          </p:cNvSpPr>
          <p:nvPr>
            <p:ph type="title"/>
          </p:nvPr>
        </p:nvSpPr>
        <p:spPr>
          <a:xfrm>
            <a:off x="872836" y="718459"/>
            <a:ext cx="10619509" cy="1151905"/>
          </a:xfrm>
        </p:spPr>
        <p:txBody>
          <a:bodyPr>
            <a:normAutofit/>
          </a:bodyPr>
          <a:lstStyle/>
          <a:p>
            <a:pPr algn="ctr"/>
            <a:r>
              <a:rPr lang="en-US" sz="4800" dirty="0">
                <a:solidFill>
                  <a:schemeClr val="accent1">
                    <a:lumMod val="50000"/>
                  </a:schemeClr>
                </a:solidFill>
              </a:rPr>
              <a:t>Take A Moment To Reflect</a:t>
            </a:r>
          </a:p>
        </p:txBody>
      </p:sp>
      <p:pic>
        <p:nvPicPr>
          <p:cNvPr id="5" name="Content Placeholder 4">
            <a:extLst>
              <a:ext uri="{FF2B5EF4-FFF2-40B4-BE49-F238E27FC236}">
                <a16:creationId xmlns:a16="http://schemas.microsoft.com/office/drawing/2014/main" id="{97C90BB3-88C2-4240-AA69-B2B3E301DAA7}"/>
              </a:ext>
            </a:extLst>
          </p:cNvPr>
          <p:cNvPicPr>
            <a:picLocks noGrp="1" noChangeAspect="1"/>
          </p:cNvPicPr>
          <p:nvPr>
            <p:ph idx="1"/>
          </p:nvPr>
        </p:nvPicPr>
        <p:blipFill rotWithShape="1">
          <a:blip r:embed="rId2"/>
          <a:srcRect l="344" t="-2294" r="11209" b="11086"/>
          <a:stretch/>
        </p:blipFill>
        <p:spPr>
          <a:xfrm>
            <a:off x="6851144" y="3155692"/>
            <a:ext cx="5340856" cy="3665033"/>
          </a:xfrm>
          <a:prstGeom prst="rect">
            <a:avLst/>
          </a:prstGeom>
        </p:spPr>
      </p:pic>
      <p:sp>
        <p:nvSpPr>
          <p:cNvPr id="7" name="Text Placeholder 6">
            <a:extLst>
              <a:ext uri="{FF2B5EF4-FFF2-40B4-BE49-F238E27FC236}">
                <a16:creationId xmlns:a16="http://schemas.microsoft.com/office/drawing/2014/main" id="{096E645F-F2D8-4D24-BE72-6D1BC2476D47}"/>
              </a:ext>
            </a:extLst>
          </p:cNvPr>
          <p:cNvSpPr>
            <a:spLocks noGrp="1"/>
          </p:cNvSpPr>
          <p:nvPr>
            <p:ph type="body" sz="half" idx="2"/>
          </p:nvPr>
        </p:nvSpPr>
        <p:spPr>
          <a:xfrm>
            <a:off x="755144" y="2017486"/>
            <a:ext cx="5340856" cy="4122055"/>
          </a:xfrm>
        </p:spPr>
        <p:txBody>
          <a:bodyPr>
            <a:normAutofit/>
          </a:bodyPr>
          <a:lstStyle/>
          <a:p>
            <a:pPr algn="l"/>
            <a:r>
              <a:rPr lang="en-US" sz="4000" dirty="0"/>
              <a:t>In your roles, when is easy to advocate for people’s wants, needs, and preferences? When is it harder? </a:t>
            </a:r>
          </a:p>
          <a:p>
            <a:pPr algn="l"/>
            <a:r>
              <a:rPr lang="en-US" sz="4000" dirty="0"/>
              <a:t>And for your own?  </a:t>
            </a:r>
          </a:p>
        </p:txBody>
      </p:sp>
    </p:spTree>
    <p:extLst>
      <p:ext uri="{BB962C8B-B14F-4D97-AF65-F5344CB8AC3E}">
        <p14:creationId xmlns:p14="http://schemas.microsoft.com/office/powerpoint/2010/main" val="4089362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72358"/>
            <a:ext cx="8229600" cy="894286"/>
          </a:xfrm>
        </p:spPr>
        <p:txBody>
          <a:bodyPr>
            <a:normAutofit/>
          </a:bodyPr>
          <a:lstStyle/>
          <a:p>
            <a:r>
              <a:rPr lang="en-US" sz="4400" dirty="0"/>
              <a:t>Goals on Plans</a:t>
            </a:r>
          </a:p>
        </p:txBody>
      </p:sp>
      <p:sp>
        <p:nvSpPr>
          <p:cNvPr id="3" name="Content Placeholder 2"/>
          <p:cNvSpPr>
            <a:spLocks noGrp="1"/>
          </p:cNvSpPr>
          <p:nvPr>
            <p:ph idx="1"/>
          </p:nvPr>
        </p:nvSpPr>
        <p:spPr>
          <a:xfrm>
            <a:off x="665018" y="1371599"/>
            <a:ext cx="11283142" cy="5114043"/>
          </a:xfrm>
        </p:spPr>
        <p:txBody>
          <a:bodyPr>
            <a:normAutofit lnSpcReduction="10000"/>
          </a:bodyPr>
          <a:lstStyle/>
          <a:p>
            <a:pPr marL="227013" indent="-227013"/>
            <a:r>
              <a:rPr lang="en-US" altLang="en-US" sz="2800" dirty="0"/>
              <a:t>Reflect the </a:t>
            </a:r>
            <a:r>
              <a:rPr lang="en-US" altLang="en-US" sz="2800" i="1" dirty="0"/>
              <a:t>client’s </a:t>
            </a:r>
            <a:r>
              <a:rPr lang="en-US" altLang="en-US" sz="2800" dirty="0"/>
              <a:t>needs and hopes (not yours)</a:t>
            </a:r>
          </a:p>
          <a:p>
            <a:pPr marL="227013" indent="-227013"/>
            <a:r>
              <a:rPr lang="en-US" altLang="en-US" sz="2800" dirty="0"/>
              <a:t>Short, pithy, to the point, memorable statements of WHAT the client wants to achieve.</a:t>
            </a:r>
          </a:p>
          <a:p>
            <a:pPr marL="227013" indent="-227013"/>
            <a:r>
              <a:rPr lang="en-US" altLang="en-US" sz="2800" dirty="0"/>
              <a:t>Worded in </a:t>
            </a:r>
            <a:r>
              <a:rPr lang="en-US" altLang="en-US" sz="2800" dirty="0">
                <a:solidFill>
                  <a:schemeClr val="accent1"/>
                </a:solidFill>
              </a:rPr>
              <a:t>positive</a:t>
            </a:r>
            <a:r>
              <a:rPr lang="en-US" altLang="en-US" sz="2800" dirty="0"/>
              <a:t> terms</a:t>
            </a:r>
          </a:p>
          <a:p>
            <a:pPr marL="227013" indent="-227013"/>
            <a:r>
              <a:rPr lang="en-US" altLang="en-US" sz="2800" dirty="0"/>
              <a:t>Long term, global, broadly stated with a target date at least a year, perhaps more, in the future.</a:t>
            </a:r>
          </a:p>
          <a:p>
            <a:pPr marL="227013" indent="-227013"/>
            <a:r>
              <a:rPr lang="en-US" altLang="en-US" sz="2800" dirty="0"/>
              <a:t>Provides a </a:t>
            </a:r>
            <a:r>
              <a:rPr lang="en-US" altLang="en-US" sz="2800" dirty="0">
                <a:solidFill>
                  <a:schemeClr val="accent3"/>
                </a:solidFill>
              </a:rPr>
              <a:t>life change </a:t>
            </a:r>
            <a:r>
              <a:rPr lang="en-US" altLang="en-US" sz="2800" dirty="0"/>
              <a:t>as a result of treatment</a:t>
            </a:r>
          </a:p>
          <a:p>
            <a:pPr marL="227013" indent="-227013"/>
            <a:r>
              <a:rPr lang="en-US" altLang="en-US" sz="2800" dirty="0"/>
              <a:t>Based upon their </a:t>
            </a:r>
            <a:r>
              <a:rPr lang="en-US" altLang="en-US" sz="2800" dirty="0">
                <a:solidFill>
                  <a:schemeClr val="accent4"/>
                </a:solidFill>
              </a:rPr>
              <a:t>strengths</a:t>
            </a:r>
            <a:r>
              <a:rPr lang="en-US" altLang="en-US" sz="2800" dirty="0"/>
              <a:t>, </a:t>
            </a:r>
            <a:r>
              <a:rPr lang="en-US" altLang="en-US" sz="2800" dirty="0">
                <a:solidFill>
                  <a:schemeClr val="accent6"/>
                </a:solidFill>
              </a:rPr>
              <a:t>needs</a:t>
            </a:r>
            <a:r>
              <a:rPr lang="en-US" altLang="en-US" sz="2800" dirty="0"/>
              <a:t>, or </a:t>
            </a:r>
            <a:r>
              <a:rPr lang="en-US" altLang="en-US" sz="2800" dirty="0">
                <a:solidFill>
                  <a:schemeClr val="accent2"/>
                </a:solidFill>
              </a:rPr>
              <a:t>preferences</a:t>
            </a:r>
          </a:p>
          <a:p>
            <a:pPr marL="227013" indent="-227013"/>
            <a:r>
              <a:rPr lang="en-US" altLang="en-US" sz="2800" dirty="0"/>
              <a:t>Appropriate to stage of change</a:t>
            </a:r>
          </a:p>
          <a:p>
            <a:pPr marL="227013" indent="-227013"/>
            <a:r>
              <a:rPr lang="en-US" altLang="en-US" sz="2800" dirty="0"/>
              <a:t>Linked to discharge/transition plans</a:t>
            </a:r>
          </a:p>
          <a:p>
            <a:pPr marL="227013" indent="-227013"/>
            <a:r>
              <a:rPr lang="en-US" altLang="en-US" sz="2800" dirty="0"/>
              <a:t>Culturally Sensitive</a:t>
            </a:r>
          </a:p>
        </p:txBody>
      </p:sp>
    </p:spTree>
    <p:extLst>
      <p:ext uri="{BB962C8B-B14F-4D97-AF65-F5344CB8AC3E}">
        <p14:creationId xmlns:p14="http://schemas.microsoft.com/office/powerpoint/2010/main" val="3557247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8" name="Rectangle 2"/>
          <p:cNvSpPr>
            <a:spLocks noGrp="1" noChangeArrowheads="1"/>
          </p:cNvSpPr>
          <p:nvPr>
            <p:ph type="title" idx="4294967295"/>
          </p:nvPr>
        </p:nvSpPr>
        <p:spPr>
          <a:xfrm>
            <a:off x="2068946" y="993775"/>
            <a:ext cx="9956800" cy="1520825"/>
          </a:xfrm>
        </p:spPr>
        <p:txBody>
          <a:bodyPr>
            <a:noAutofit/>
          </a:bodyPr>
          <a:lstStyle/>
          <a:p>
            <a:pPr algn="ctr" eaLnBrk="1" hangingPunct="1"/>
            <a:r>
              <a:rPr lang="en-US" sz="4400" dirty="0">
                <a:effectLst>
                  <a:outerShdw blurRad="38100" dist="38100" dir="2700000" algn="tl">
                    <a:srgbClr val="DDDDDD"/>
                  </a:outerShdw>
                </a:effectLst>
                <a:latin typeface="+mn-lt"/>
                <a:ea typeface="MS PGothic" charset="0"/>
              </a:rPr>
              <a:t>Respecting Cultural Variables in Goal Setting</a:t>
            </a:r>
          </a:p>
        </p:txBody>
      </p:sp>
      <p:sp>
        <p:nvSpPr>
          <p:cNvPr id="57349" name="Rectangle 3"/>
          <p:cNvSpPr>
            <a:spLocks noGrp="1" noChangeArrowheads="1"/>
          </p:cNvSpPr>
          <p:nvPr>
            <p:ph type="body" idx="4294967295"/>
          </p:nvPr>
        </p:nvSpPr>
        <p:spPr>
          <a:xfrm>
            <a:off x="457201" y="2514600"/>
            <a:ext cx="10972799" cy="3733800"/>
          </a:xfrm>
        </p:spPr>
        <p:txBody>
          <a:bodyPr>
            <a:normAutofit/>
          </a:bodyPr>
          <a:lstStyle/>
          <a:p>
            <a:pPr>
              <a:spcAft>
                <a:spcPts val="1200"/>
              </a:spcAft>
            </a:pPr>
            <a:r>
              <a:rPr lang="en-US" sz="3600" dirty="0">
                <a:ea typeface="MS PGothic" charset="0"/>
              </a:rPr>
              <a:t>The context of an individual</a:t>
            </a:r>
            <a:r>
              <a:rPr lang="ja-JP" altLang="en-US" sz="3600">
                <a:ea typeface="MS PGothic" charset="0"/>
              </a:rPr>
              <a:t>’</a:t>
            </a:r>
            <a:r>
              <a:rPr lang="en-US" altLang="ja-JP" sz="3600" dirty="0">
                <a:ea typeface="MS PGothic" charset="0"/>
              </a:rPr>
              <a:t>s worldview will impact the desired results process</a:t>
            </a:r>
          </a:p>
          <a:p>
            <a:pPr>
              <a:spcAft>
                <a:spcPts val="1200"/>
              </a:spcAft>
            </a:pPr>
            <a:r>
              <a:rPr lang="en-US" sz="3600" dirty="0">
                <a:ea typeface="MS PGothic" charset="0"/>
              </a:rPr>
              <a:t>Providers must always remain curious and open to investigate the cultural aspects of developing desired results</a:t>
            </a:r>
          </a:p>
        </p:txBody>
      </p:sp>
    </p:spTree>
    <p:extLst>
      <p:ext uri="{BB962C8B-B14F-4D97-AF65-F5344CB8AC3E}">
        <p14:creationId xmlns:p14="http://schemas.microsoft.com/office/powerpoint/2010/main" val="1117288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txBox="1">
            <a:spLocks noGrp="1"/>
          </p:cNvSpPr>
          <p:nvPr/>
        </p:nvSpPr>
        <p:spPr bwMode="auto">
          <a:xfrm>
            <a:off x="830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r" eaLnBrk="1" hangingPunct="1"/>
            <a:fld id="{601935DE-A150-1F41-90BD-BEBEDC0B9F0D}" type="slidenum">
              <a:rPr lang="en-US" sz="1000" b="1">
                <a:solidFill>
                  <a:srgbClr val="000000"/>
                </a:solidFill>
                <a:latin typeface="Arial" charset="0"/>
              </a:rPr>
              <a:pPr algn="r" eaLnBrk="1" hangingPunct="1"/>
              <a:t>32</a:t>
            </a:fld>
            <a:endParaRPr lang="en-US" sz="1000" b="1">
              <a:solidFill>
                <a:srgbClr val="000000"/>
              </a:solidFill>
              <a:latin typeface="Arial" charset="0"/>
            </a:endParaRPr>
          </a:p>
        </p:txBody>
      </p:sp>
      <p:sp>
        <p:nvSpPr>
          <p:cNvPr id="1297411" name="Rectangle 2"/>
          <p:cNvSpPr>
            <a:spLocks noGrp="1" noChangeArrowheads="1"/>
          </p:cNvSpPr>
          <p:nvPr>
            <p:ph type="title" idx="4294967295"/>
          </p:nvPr>
        </p:nvSpPr>
        <p:spPr>
          <a:xfrm>
            <a:off x="3162300" y="625476"/>
            <a:ext cx="8763000" cy="906463"/>
          </a:xfrm>
        </p:spPr>
        <p:txBody>
          <a:bodyPr>
            <a:normAutofit/>
            <a:scene3d>
              <a:camera prst="orthographicFront"/>
              <a:lightRig rig="soft" dir="t"/>
            </a:scene3d>
            <a:sp3d prstMaterial="softEdge">
              <a:bevelT w="25400" h="25400"/>
            </a:sp3d>
          </a:bodyPr>
          <a:lstStyle/>
          <a:p>
            <a:pPr algn="ctr" eaLnBrk="1" hangingPunct="1">
              <a:defRPr/>
            </a:pPr>
            <a:r>
              <a:rPr lang="en-US" sz="4400" b="1" dirty="0">
                <a:cs typeface="Tahoma" pitchFamily="34" charset="0"/>
              </a:rPr>
              <a:t>Finding the Recovery Zone </a:t>
            </a:r>
          </a:p>
        </p:txBody>
      </p:sp>
      <p:grpSp>
        <p:nvGrpSpPr>
          <p:cNvPr id="50180" name="Group 4"/>
          <p:cNvGrpSpPr>
            <a:grpSpLocks/>
          </p:cNvGrpSpPr>
          <p:nvPr/>
        </p:nvGrpSpPr>
        <p:grpSpPr bwMode="auto">
          <a:xfrm>
            <a:off x="561109" y="1524000"/>
            <a:ext cx="10760941" cy="4619625"/>
            <a:chOff x="202" y="-144"/>
            <a:chExt cx="5970" cy="2910"/>
          </a:xfrm>
        </p:grpSpPr>
        <p:sp>
          <p:nvSpPr>
            <p:cNvPr id="50183" name="AutoShape 4"/>
            <p:cNvSpPr>
              <a:spLocks noChangeArrowheads="1"/>
            </p:cNvSpPr>
            <p:nvPr/>
          </p:nvSpPr>
          <p:spPr bwMode="auto">
            <a:xfrm>
              <a:off x="363" y="-144"/>
              <a:ext cx="5397" cy="1104"/>
            </a:xfrm>
            <a:prstGeom prst="leftRightArrow">
              <a:avLst>
                <a:gd name="adj1" fmla="val 50000"/>
                <a:gd name="adj2" fmla="val 123754"/>
              </a:avLst>
            </a:prstGeom>
            <a:solidFill>
              <a:schemeClr val="tx2"/>
            </a:solidFill>
            <a:ln w="38100">
              <a:solidFill>
                <a:schemeClr val="folHlink"/>
              </a:solidFill>
              <a:miter lim="800000"/>
              <a:headEnd/>
              <a:tailEnd/>
            </a:ln>
          </p:spPr>
          <p:txBody>
            <a:bodyPr wrap="none" anchor="ctr"/>
            <a:lstStyle/>
            <a:p>
              <a:endParaRPr lang="en-US" sz="2400" b="1">
                <a:solidFill>
                  <a:srgbClr val="000000"/>
                </a:solidFill>
                <a:latin typeface="Arial" charset="0"/>
              </a:endParaRPr>
            </a:p>
          </p:txBody>
        </p:sp>
        <p:sp>
          <p:nvSpPr>
            <p:cNvPr id="50184" name="Text Box 5"/>
            <p:cNvSpPr txBox="1">
              <a:spLocks noChangeArrowheads="1"/>
            </p:cNvSpPr>
            <p:nvPr/>
          </p:nvSpPr>
          <p:spPr bwMode="auto">
            <a:xfrm>
              <a:off x="785" y="2368"/>
              <a:ext cx="1152"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eaLnBrk="1" hangingPunct="1">
                <a:spcBef>
                  <a:spcPct val="50000"/>
                </a:spcBef>
              </a:pPr>
              <a:r>
                <a:rPr lang="en-US" sz="3200" b="1" dirty="0">
                  <a:solidFill>
                    <a:schemeClr val="accent1">
                      <a:lumMod val="75000"/>
                    </a:schemeClr>
                  </a:solidFill>
                  <a:latin typeface="Arial Rounded MT Bold" charset="0"/>
                </a:rPr>
                <a:t>Neglect</a:t>
              </a:r>
              <a:endParaRPr lang="en-US" sz="2400" b="1" dirty="0">
                <a:solidFill>
                  <a:schemeClr val="accent1">
                    <a:lumMod val="75000"/>
                  </a:schemeClr>
                </a:solidFill>
                <a:latin typeface="Arial Rounded MT Bold" charset="0"/>
              </a:endParaRPr>
            </a:p>
          </p:txBody>
        </p:sp>
        <p:sp>
          <p:nvSpPr>
            <p:cNvPr id="50185" name="Text Box 6"/>
            <p:cNvSpPr txBox="1">
              <a:spLocks noChangeArrowheads="1"/>
            </p:cNvSpPr>
            <p:nvPr/>
          </p:nvSpPr>
          <p:spPr bwMode="auto">
            <a:xfrm>
              <a:off x="4416" y="2398"/>
              <a:ext cx="1344"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eaLnBrk="1" hangingPunct="1">
                <a:spcBef>
                  <a:spcPct val="50000"/>
                </a:spcBef>
              </a:pPr>
              <a:r>
                <a:rPr lang="en-US" sz="3200" b="1" dirty="0">
                  <a:solidFill>
                    <a:schemeClr val="accent1">
                      <a:lumMod val="75000"/>
                    </a:schemeClr>
                  </a:solidFill>
                  <a:latin typeface="Arial Rounded MT Bold" charset="0"/>
                </a:rPr>
                <a:t>Coercion</a:t>
              </a:r>
            </a:p>
          </p:txBody>
        </p:sp>
        <p:sp>
          <p:nvSpPr>
            <p:cNvPr id="50186" name="Text Box 7"/>
            <p:cNvSpPr txBox="1">
              <a:spLocks noChangeArrowheads="1"/>
            </p:cNvSpPr>
            <p:nvPr/>
          </p:nvSpPr>
          <p:spPr bwMode="auto">
            <a:xfrm>
              <a:off x="202" y="1056"/>
              <a:ext cx="2592" cy="1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eaLnBrk="1" hangingPunct="1">
                <a:spcBef>
                  <a:spcPct val="50000"/>
                </a:spcBef>
              </a:pPr>
              <a:r>
                <a:rPr lang="en-US" sz="2800" dirty="0">
                  <a:latin typeface="+mn-lt"/>
                </a:rPr>
                <a:t>Let person do what he/she wants regardless of our concerns. This is not being person-centered; this is </a:t>
              </a:r>
            </a:p>
          </p:txBody>
        </p:sp>
        <p:sp>
          <p:nvSpPr>
            <p:cNvPr id="50187" name="Text Box 8"/>
            <p:cNvSpPr txBox="1">
              <a:spLocks noChangeArrowheads="1"/>
            </p:cNvSpPr>
            <p:nvPr/>
          </p:nvSpPr>
          <p:spPr bwMode="auto">
            <a:xfrm>
              <a:off x="3571" y="995"/>
              <a:ext cx="2601" cy="1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eaLnBrk="1" hangingPunct="1">
                <a:spcBef>
                  <a:spcPct val="50000"/>
                </a:spcBef>
              </a:pPr>
              <a:r>
                <a:rPr lang="en-US" sz="2800" dirty="0">
                  <a:latin typeface="+mn-lt"/>
                </a:rPr>
                <a:t>Get the person to do what WE want regardless of their viewpoint. This is not acting in their best interest; this is </a:t>
              </a:r>
            </a:p>
          </p:txBody>
        </p:sp>
      </p:grpSp>
      <p:sp>
        <p:nvSpPr>
          <p:cNvPr id="50181" name="TextBox 10"/>
          <p:cNvSpPr txBox="1">
            <a:spLocks noChangeArrowheads="1"/>
          </p:cNvSpPr>
          <p:nvPr/>
        </p:nvSpPr>
        <p:spPr bwMode="auto">
          <a:xfrm>
            <a:off x="1905000" y="6172200"/>
            <a:ext cx="83962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eaLnBrk="1" hangingPunct="1"/>
            <a:r>
              <a:rPr lang="en-US" sz="2400" b="1" dirty="0">
                <a:latin typeface="Arial" charset="0"/>
              </a:rPr>
              <a:t>http://</a:t>
            </a:r>
            <a:r>
              <a:rPr lang="en-US" sz="2400" b="1" dirty="0" err="1">
                <a:latin typeface="Arial" charset="0"/>
              </a:rPr>
              <a:t>www.patdeegan.com</a:t>
            </a:r>
            <a:r>
              <a:rPr lang="en-US" sz="2400" b="1" dirty="0">
                <a:latin typeface="Arial" charset="0"/>
              </a:rPr>
              <a:t>/</a:t>
            </a:r>
            <a:r>
              <a:rPr lang="en-US" sz="2400" b="1" dirty="0" err="1">
                <a:latin typeface="Arial" charset="0"/>
              </a:rPr>
              <a:t>AboutCommonGround.html</a:t>
            </a:r>
            <a:endParaRPr lang="en-US" sz="2400" b="1" dirty="0">
              <a:latin typeface="Arial" charset="0"/>
            </a:endParaRPr>
          </a:p>
        </p:txBody>
      </p:sp>
      <p:sp>
        <p:nvSpPr>
          <p:cNvPr id="12" name="Text Box 3"/>
          <p:cNvSpPr txBox="1">
            <a:spLocks noChangeArrowheads="1"/>
          </p:cNvSpPr>
          <p:nvPr/>
        </p:nvSpPr>
        <p:spPr bwMode="auto">
          <a:xfrm>
            <a:off x="4876800" y="1828801"/>
            <a:ext cx="2667000" cy="1077913"/>
          </a:xfrm>
          <a:prstGeom prst="rect">
            <a:avLst/>
          </a:prstGeom>
          <a:noFill/>
          <a:ln w="9525">
            <a:noFill/>
            <a:miter lim="800000"/>
            <a:headEnd/>
            <a:tailEnd/>
          </a:ln>
          <a:effec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eaLnBrk="1" hangingPunct="1">
              <a:spcBef>
                <a:spcPct val="50000"/>
              </a:spcBef>
            </a:pPr>
            <a:r>
              <a:rPr lang="en-US" sz="3200" b="1" i="1" dirty="0">
                <a:solidFill>
                  <a:schemeClr val="bg1"/>
                </a:solidFill>
                <a:effectLst>
                  <a:outerShdw blurRad="38100" dist="38100" dir="2700000" algn="tl">
                    <a:srgbClr val="DDDDDD"/>
                  </a:outerShdw>
                </a:effectLst>
                <a:latin typeface="Arial Rounded MT Bold" charset="0"/>
              </a:rPr>
              <a:t>Recovery Zone</a:t>
            </a:r>
          </a:p>
        </p:txBody>
      </p:sp>
    </p:spTree>
    <p:extLst>
      <p:ext uri="{BB962C8B-B14F-4D97-AF65-F5344CB8AC3E}">
        <p14:creationId xmlns:p14="http://schemas.microsoft.com/office/powerpoint/2010/main" val="3288011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7" name="Rectangle 2"/>
          <p:cNvSpPr>
            <a:spLocks noGrp="1" noChangeArrowheads="1"/>
          </p:cNvSpPr>
          <p:nvPr>
            <p:ph type="title" idx="4294967295"/>
          </p:nvPr>
        </p:nvSpPr>
        <p:spPr>
          <a:xfrm>
            <a:off x="3741738" y="0"/>
            <a:ext cx="8450262" cy="1219200"/>
          </a:xfrm>
        </p:spPr>
        <p:txBody>
          <a:bodyPr>
            <a:normAutofit/>
            <a:scene3d>
              <a:camera prst="orthographicFront"/>
              <a:lightRig rig="soft" dir="t"/>
            </a:scene3d>
            <a:sp3d prstMaterial="softEdge">
              <a:bevelT w="25400" h="25400"/>
            </a:sp3d>
          </a:bodyPr>
          <a:lstStyle/>
          <a:p>
            <a:pPr algn="ctr" eaLnBrk="1" hangingPunct="1">
              <a:defRPr/>
            </a:pPr>
            <a:r>
              <a:rPr lang="en-US" sz="4600" dirty="0">
                <a:cs typeface="Tahoma" pitchFamily="34" charset="0"/>
              </a:rPr>
              <a:t>Balancing Priorities</a:t>
            </a:r>
            <a:endParaRPr lang="en-US" dirty="0">
              <a:cs typeface="Tahoma" pitchFamily="34" charset="0"/>
            </a:endParaRPr>
          </a:p>
        </p:txBody>
      </p:sp>
      <p:sp>
        <p:nvSpPr>
          <p:cNvPr id="48131" name="Rectangle 3"/>
          <p:cNvSpPr>
            <a:spLocks noGrp="1" noChangeArrowheads="1"/>
          </p:cNvSpPr>
          <p:nvPr>
            <p:ph type="body" idx="4294967295"/>
          </p:nvPr>
        </p:nvSpPr>
        <p:spPr>
          <a:xfrm>
            <a:off x="6472670" y="2286000"/>
            <a:ext cx="5102803" cy="3987800"/>
          </a:xfrm>
        </p:spPr>
        <p:txBody>
          <a:bodyPr>
            <a:normAutofit/>
          </a:bodyPr>
          <a:lstStyle/>
          <a:p>
            <a:r>
              <a:rPr lang="en-US" sz="2400" dirty="0">
                <a:ea typeface="MS PGothic" charset="0"/>
                <a:cs typeface="Arial" charset="0"/>
              </a:rPr>
              <a:t>Basic health and safety</a:t>
            </a:r>
            <a:endParaRPr lang="en-US" sz="2400" b="1" dirty="0">
              <a:ea typeface="MS PGothic" charset="0"/>
              <a:cs typeface="Arial" charset="0"/>
            </a:endParaRPr>
          </a:p>
          <a:p>
            <a:pPr lvl="1">
              <a:spcBef>
                <a:spcPct val="5000"/>
              </a:spcBef>
            </a:pPr>
            <a:r>
              <a:rPr lang="en-US" sz="2400" dirty="0">
                <a:ea typeface="ＭＳ Ｐゴシック" charset="0"/>
                <a:cs typeface="Arial" charset="0"/>
              </a:rPr>
              <a:t>Reduction of clinical </a:t>
            </a:r>
            <a:r>
              <a:rPr lang="en-US" sz="2400" dirty="0" err="1">
                <a:ea typeface="ＭＳ Ｐゴシック" charset="0"/>
                <a:cs typeface="Arial" charset="0"/>
              </a:rPr>
              <a:t>sx</a:t>
            </a:r>
            <a:endParaRPr lang="en-US" sz="2400" dirty="0">
              <a:ea typeface="ＭＳ Ｐゴシック" charset="0"/>
              <a:cs typeface="Arial" charset="0"/>
            </a:endParaRPr>
          </a:p>
          <a:p>
            <a:pPr lvl="1">
              <a:spcBef>
                <a:spcPct val="5000"/>
              </a:spcBef>
            </a:pPr>
            <a:r>
              <a:rPr lang="en-US" sz="2400" dirty="0">
                <a:ea typeface="ＭＳ Ｐゴシック" charset="0"/>
                <a:cs typeface="Arial" charset="0"/>
              </a:rPr>
              <a:t>Maslow</a:t>
            </a:r>
            <a:r>
              <a:rPr lang="ja-JP" altLang="en-US" sz="2400">
                <a:ea typeface="ＭＳ Ｐゴシック" charset="0"/>
                <a:cs typeface="Arial" charset="0"/>
              </a:rPr>
              <a:t>’</a:t>
            </a:r>
            <a:r>
              <a:rPr lang="en-US" sz="2400" dirty="0">
                <a:ea typeface="ＭＳ Ｐゴシック" charset="0"/>
                <a:cs typeface="Arial" charset="0"/>
              </a:rPr>
              <a:t>s basic needs</a:t>
            </a:r>
          </a:p>
          <a:p>
            <a:pPr lvl="1">
              <a:spcBef>
                <a:spcPct val="5000"/>
              </a:spcBef>
            </a:pPr>
            <a:r>
              <a:rPr lang="en-US" sz="2400" dirty="0">
                <a:ea typeface="ＭＳ Ｐゴシック" charset="0"/>
                <a:cs typeface="Arial" charset="0"/>
              </a:rPr>
              <a:t>Harm reduction</a:t>
            </a:r>
          </a:p>
          <a:p>
            <a:pPr lvl="1">
              <a:spcBef>
                <a:spcPct val="5000"/>
              </a:spcBef>
            </a:pPr>
            <a:r>
              <a:rPr lang="en-US" sz="2400" dirty="0">
                <a:ea typeface="ＭＳ Ｐゴシック" charset="0"/>
                <a:cs typeface="Arial" charset="0"/>
              </a:rPr>
              <a:t>Management of risk issues</a:t>
            </a:r>
          </a:p>
          <a:p>
            <a:r>
              <a:rPr lang="en-US" sz="2400" dirty="0">
                <a:ea typeface="MS PGothic" charset="0"/>
                <a:cs typeface="Arial" charset="0"/>
              </a:rPr>
              <a:t>Legal obligations and mandates</a:t>
            </a:r>
          </a:p>
          <a:p>
            <a:r>
              <a:rPr lang="en-US" sz="2400" dirty="0">
                <a:ea typeface="MS PGothic" charset="0"/>
                <a:cs typeface="Arial" charset="0"/>
              </a:rPr>
              <a:t>Community Safety</a:t>
            </a:r>
          </a:p>
        </p:txBody>
      </p:sp>
      <p:sp>
        <p:nvSpPr>
          <p:cNvPr id="48132" name="Text Box 4"/>
          <p:cNvSpPr txBox="1">
            <a:spLocks noChangeArrowheads="1"/>
          </p:cNvSpPr>
          <p:nvPr/>
        </p:nvSpPr>
        <p:spPr bwMode="auto">
          <a:xfrm>
            <a:off x="1914525" y="5624514"/>
            <a:ext cx="84518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eaLnBrk="1" hangingPunct="1">
              <a:spcBef>
                <a:spcPct val="50000"/>
              </a:spcBef>
            </a:pPr>
            <a:endParaRPr lang="en-US" sz="2400" b="1">
              <a:solidFill>
                <a:srgbClr val="000000"/>
              </a:solidFill>
              <a:latin typeface="Arial" charset="0"/>
            </a:endParaRPr>
          </a:p>
        </p:txBody>
      </p:sp>
      <p:sp>
        <p:nvSpPr>
          <p:cNvPr id="48133" name="TextBox 8"/>
          <p:cNvSpPr txBox="1">
            <a:spLocks noChangeArrowheads="1"/>
          </p:cNvSpPr>
          <p:nvPr/>
        </p:nvSpPr>
        <p:spPr bwMode="auto">
          <a:xfrm>
            <a:off x="755073" y="1377950"/>
            <a:ext cx="3810000" cy="769938"/>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eaLnBrk="1" hangingPunct="1"/>
            <a:r>
              <a:rPr lang="en-US" sz="2200" b="1" dirty="0">
                <a:solidFill>
                  <a:srgbClr val="1C1C1C"/>
                </a:solidFill>
                <a:latin typeface="Arial" charset="0"/>
              </a:rPr>
              <a:t>Important </a:t>
            </a:r>
            <a:r>
              <a:rPr lang="en-US" sz="2200" b="1" i="1" dirty="0">
                <a:solidFill>
                  <a:srgbClr val="1C1C1C"/>
                </a:solidFill>
                <a:latin typeface="Arial" charset="0"/>
              </a:rPr>
              <a:t>TO the Person</a:t>
            </a:r>
          </a:p>
          <a:p>
            <a:pPr algn="ctr" eaLnBrk="1" hangingPunct="1"/>
            <a:r>
              <a:rPr lang="en-US" sz="2200" b="1" i="1" dirty="0">
                <a:solidFill>
                  <a:srgbClr val="1C1C1C"/>
                </a:solidFill>
                <a:latin typeface="Arial" charset="0"/>
              </a:rPr>
              <a:t>Personal Perspective</a:t>
            </a:r>
            <a:endParaRPr lang="en-US" sz="2200" b="1" dirty="0">
              <a:solidFill>
                <a:srgbClr val="1C1C1C"/>
              </a:solidFill>
              <a:latin typeface="Arial" charset="0"/>
            </a:endParaRPr>
          </a:p>
        </p:txBody>
      </p:sp>
      <p:pic>
        <p:nvPicPr>
          <p:cNvPr id="48134" name="Picture 2" descr="C:\Program Files\Microsoft Office\MEDIA\CAGCAT10\j0300840.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252" y="3222626"/>
            <a:ext cx="2046548" cy="1724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5" name="TextBox 10"/>
          <p:cNvSpPr txBox="1">
            <a:spLocks noChangeArrowheads="1"/>
          </p:cNvSpPr>
          <p:nvPr/>
        </p:nvSpPr>
        <p:spPr bwMode="auto">
          <a:xfrm>
            <a:off x="6400800" y="1371600"/>
            <a:ext cx="4038600" cy="769938"/>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ctr" eaLnBrk="1" hangingPunct="1"/>
            <a:r>
              <a:rPr lang="en-US" sz="2200" b="1">
                <a:solidFill>
                  <a:srgbClr val="1C1C1C"/>
                </a:solidFill>
                <a:latin typeface="Arial" charset="0"/>
              </a:rPr>
              <a:t>Important </a:t>
            </a:r>
            <a:r>
              <a:rPr lang="en-US" sz="2200" b="1" i="1">
                <a:solidFill>
                  <a:srgbClr val="1C1C1C"/>
                </a:solidFill>
                <a:latin typeface="Arial" charset="0"/>
              </a:rPr>
              <a:t>FOR the Person</a:t>
            </a:r>
          </a:p>
          <a:p>
            <a:pPr algn="ctr" eaLnBrk="1" hangingPunct="1"/>
            <a:r>
              <a:rPr lang="en-US" sz="2200" b="1" i="1">
                <a:solidFill>
                  <a:srgbClr val="1C1C1C"/>
                </a:solidFill>
                <a:latin typeface="Arial" charset="0"/>
              </a:rPr>
              <a:t>Professional Perspective</a:t>
            </a:r>
            <a:endParaRPr lang="en-US" sz="2200" b="1">
              <a:solidFill>
                <a:srgbClr val="1C1C1C"/>
              </a:solidFill>
              <a:latin typeface="Arial" charset="0"/>
            </a:endParaRPr>
          </a:p>
        </p:txBody>
      </p:sp>
      <p:sp>
        <p:nvSpPr>
          <p:cNvPr id="11" name="Rectangle 3"/>
          <p:cNvSpPr txBox="1">
            <a:spLocks noChangeArrowheads="1"/>
          </p:cNvSpPr>
          <p:nvPr/>
        </p:nvSpPr>
        <p:spPr bwMode="auto">
          <a:xfrm>
            <a:off x="616527" y="2293938"/>
            <a:ext cx="4558145" cy="3987800"/>
          </a:xfrm>
          <a:prstGeom prst="rect">
            <a:avLst/>
          </a:prstGeom>
          <a:noFill/>
          <a:ln w="9525">
            <a:noFill/>
            <a:miter lim="800000"/>
            <a:headEnd/>
            <a:tailEnd/>
          </a:ln>
        </p:spPr>
        <p:txBody>
          <a:bodyPr lIns="92075" tIns="46038" rIns="92075" bIns="46038"/>
          <a:lstStyle/>
          <a:p>
            <a:pPr marL="342900" indent="-342900">
              <a:spcBef>
                <a:spcPct val="20000"/>
              </a:spcBef>
              <a:buClr>
                <a:srgbClr val="FF9900"/>
              </a:buClr>
              <a:buFontTx/>
              <a:buChar char="•"/>
              <a:defRPr/>
            </a:pPr>
            <a:r>
              <a:rPr kumimoji="1" lang="en-US" sz="2400" kern="0" dirty="0">
                <a:ea typeface="ＭＳ Ｐゴシック" pitchFamily="34" charset="-128"/>
                <a:cs typeface="Arial" charset="0"/>
              </a:rPr>
              <a:t>Meaningful relationships</a:t>
            </a:r>
          </a:p>
          <a:p>
            <a:pPr marL="342900" indent="-342900">
              <a:spcBef>
                <a:spcPct val="20000"/>
              </a:spcBef>
              <a:buClr>
                <a:srgbClr val="FF9900"/>
              </a:buClr>
              <a:buFontTx/>
              <a:buChar char="•"/>
              <a:defRPr/>
            </a:pPr>
            <a:r>
              <a:rPr kumimoji="1" lang="en-US" sz="2400" kern="0" dirty="0">
                <a:ea typeface="ＭＳ Ｐゴシック" pitchFamily="34" charset="-128"/>
                <a:cs typeface="Arial" charset="0"/>
              </a:rPr>
              <a:t>A home/place of my own</a:t>
            </a:r>
          </a:p>
          <a:p>
            <a:pPr marL="342900" indent="-342900">
              <a:spcBef>
                <a:spcPct val="20000"/>
              </a:spcBef>
              <a:buClr>
                <a:srgbClr val="FF9900"/>
              </a:buClr>
              <a:buFontTx/>
              <a:buChar char="•"/>
              <a:defRPr/>
            </a:pPr>
            <a:r>
              <a:rPr kumimoji="1" lang="en-US" sz="2400" kern="0" dirty="0">
                <a:ea typeface="ＭＳ Ｐゴシック" pitchFamily="34" charset="-128"/>
                <a:cs typeface="Arial" charset="0"/>
              </a:rPr>
              <a:t>Valued roles/purpose</a:t>
            </a:r>
          </a:p>
          <a:p>
            <a:pPr marL="342900" indent="-342900">
              <a:spcBef>
                <a:spcPct val="20000"/>
              </a:spcBef>
              <a:buClr>
                <a:srgbClr val="FF9900"/>
              </a:buClr>
              <a:buFontTx/>
              <a:buChar char="•"/>
              <a:defRPr/>
            </a:pPr>
            <a:r>
              <a:rPr kumimoji="1" lang="en-US" sz="2400" kern="0" dirty="0">
                <a:ea typeface="ＭＳ Ｐゴシック" pitchFamily="34" charset="-128"/>
                <a:cs typeface="Arial" charset="0"/>
              </a:rPr>
              <a:t>Independence/Self-determination</a:t>
            </a:r>
          </a:p>
          <a:p>
            <a:pPr marL="800100" lvl="1" indent="-342900">
              <a:spcBef>
                <a:spcPct val="20000"/>
              </a:spcBef>
              <a:buClr>
                <a:srgbClr val="FF9900"/>
              </a:buClr>
              <a:buFontTx/>
              <a:buChar char="•"/>
              <a:defRPr/>
            </a:pPr>
            <a:r>
              <a:rPr kumimoji="1" lang="en-US" sz="2400" kern="0" dirty="0">
                <a:ea typeface="ＭＳ Ｐゴシック" pitchFamily="34" charset="-128"/>
                <a:cs typeface="Arial" charset="0"/>
              </a:rPr>
              <a:t>Cultural/personal preferences may impact</a:t>
            </a:r>
          </a:p>
          <a:p>
            <a:pPr marL="342900" indent="-342900">
              <a:spcBef>
                <a:spcPct val="20000"/>
              </a:spcBef>
              <a:buClr>
                <a:srgbClr val="FF9900"/>
              </a:buClr>
              <a:buFontTx/>
              <a:buChar char="•"/>
              <a:defRPr/>
            </a:pPr>
            <a:r>
              <a:rPr kumimoji="1" lang="en-US" sz="2400" kern="0" dirty="0">
                <a:ea typeface="ＭＳ Ｐゴシック" pitchFamily="34" charset="-128"/>
                <a:cs typeface="Arial" charset="0"/>
              </a:rPr>
              <a:t>Faith/spirituality</a:t>
            </a:r>
          </a:p>
          <a:p>
            <a:pPr marL="342900" indent="-342900">
              <a:spcBef>
                <a:spcPct val="20000"/>
              </a:spcBef>
              <a:buClr>
                <a:srgbClr val="FF9900"/>
              </a:buClr>
              <a:buFontTx/>
              <a:buChar char="•"/>
              <a:defRPr/>
            </a:pPr>
            <a:r>
              <a:rPr kumimoji="1" lang="en-US" sz="2400" kern="0" dirty="0">
                <a:ea typeface="ＭＳ Ｐゴシック" pitchFamily="34" charset="-128"/>
                <a:cs typeface="Arial" charset="0"/>
              </a:rPr>
              <a:t>A job/career </a:t>
            </a:r>
          </a:p>
        </p:txBody>
      </p:sp>
    </p:spTree>
    <p:extLst>
      <p:ext uri="{BB962C8B-B14F-4D97-AF65-F5344CB8AC3E}">
        <p14:creationId xmlns:p14="http://schemas.microsoft.com/office/powerpoint/2010/main" val="704947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ChangeArrowheads="1"/>
          </p:cNvSpPr>
          <p:nvPr/>
        </p:nvSpPr>
        <p:spPr bwMode="auto">
          <a:xfrm>
            <a:off x="1524001" y="1526659"/>
            <a:ext cx="184731" cy="369332"/>
          </a:xfrm>
          <a:prstGeom prst="rect">
            <a:avLst/>
          </a:prstGeom>
          <a:noFill/>
          <a:ln w="12700" cap="sq">
            <a:noFill/>
            <a:miter lim="800000"/>
            <a:headEnd type="none" w="sm" len="sm"/>
            <a:tailEnd type="none" w="sm" len="sm"/>
          </a:ln>
        </p:spPr>
        <p:txBody>
          <a:bodyPr wrap="none" anchor="ctr">
            <a:spAutoFit/>
          </a:bodyPr>
          <a:lstStyle/>
          <a:p>
            <a:endParaRPr lang="en-US" dirty="0"/>
          </a:p>
        </p:txBody>
      </p:sp>
      <p:sp>
        <p:nvSpPr>
          <p:cNvPr id="55302" name="Rectangle 6"/>
          <p:cNvSpPr>
            <a:spLocks noChangeArrowheads="1"/>
          </p:cNvSpPr>
          <p:nvPr/>
        </p:nvSpPr>
        <p:spPr bwMode="auto">
          <a:xfrm>
            <a:off x="1524001" y="1526659"/>
            <a:ext cx="184731" cy="369332"/>
          </a:xfrm>
          <a:prstGeom prst="rect">
            <a:avLst/>
          </a:prstGeom>
          <a:noFill/>
          <a:ln w="12700" cap="sq">
            <a:noFill/>
            <a:miter lim="800000"/>
            <a:headEnd type="none" w="sm" len="sm"/>
            <a:tailEnd type="none" w="sm" len="sm"/>
          </a:ln>
        </p:spPr>
        <p:txBody>
          <a:bodyPr wrap="none" anchor="ctr">
            <a:spAutoFit/>
          </a:bodyPr>
          <a:lstStyle/>
          <a:p>
            <a:endParaRPr lang="en-US" dirty="0"/>
          </a:p>
        </p:txBody>
      </p:sp>
      <p:grpSp>
        <p:nvGrpSpPr>
          <p:cNvPr id="2" name="Group 1"/>
          <p:cNvGrpSpPr/>
          <p:nvPr/>
        </p:nvGrpSpPr>
        <p:grpSpPr>
          <a:xfrm>
            <a:off x="0" y="1201768"/>
            <a:ext cx="5361709" cy="5351432"/>
            <a:chOff x="304800" y="2514600"/>
            <a:chExt cx="4419600" cy="4038600"/>
          </a:xfrm>
        </p:grpSpPr>
        <p:sp>
          <p:nvSpPr>
            <p:cNvPr id="55298" name="Text Box 2"/>
            <p:cNvSpPr txBox="1">
              <a:spLocks noChangeArrowheads="1"/>
            </p:cNvSpPr>
            <p:nvPr/>
          </p:nvSpPr>
          <p:spPr bwMode="auto">
            <a:xfrm>
              <a:off x="762000" y="2667000"/>
              <a:ext cx="3733800" cy="457200"/>
            </a:xfrm>
            <a:prstGeom prst="rect">
              <a:avLst/>
            </a:prstGeom>
            <a:noFill/>
            <a:ln w="12700" cap="sq">
              <a:noFill/>
              <a:miter lim="800000"/>
              <a:headEnd type="none" w="sm" len="sm"/>
              <a:tailEnd type="none" w="sm" len="sm"/>
            </a:ln>
          </p:spPr>
          <p:txBody>
            <a:bodyPr>
              <a:spAutoFit/>
            </a:bodyPr>
            <a:lstStyle/>
            <a:p>
              <a:pPr>
                <a:spcBef>
                  <a:spcPct val="50000"/>
                </a:spcBef>
              </a:pPr>
              <a:endParaRPr lang="en-US" sz="2400" dirty="0">
                <a:latin typeface="Times New Roman" pitchFamily="18" charset="0"/>
              </a:endParaRPr>
            </a:p>
          </p:txBody>
        </p:sp>
        <p:sp>
          <p:nvSpPr>
            <p:cNvPr id="55299" name="Text Box 3"/>
            <p:cNvSpPr txBox="1">
              <a:spLocks noChangeArrowheads="1"/>
            </p:cNvSpPr>
            <p:nvPr/>
          </p:nvSpPr>
          <p:spPr bwMode="auto">
            <a:xfrm>
              <a:off x="304800" y="2667000"/>
              <a:ext cx="4038600" cy="457200"/>
            </a:xfrm>
            <a:prstGeom prst="rect">
              <a:avLst/>
            </a:prstGeom>
            <a:noFill/>
            <a:ln w="12700" cap="sq">
              <a:noFill/>
              <a:miter lim="800000"/>
              <a:headEnd type="none" w="sm" len="sm"/>
              <a:tailEnd type="none" w="sm" len="sm"/>
            </a:ln>
          </p:spPr>
          <p:txBody>
            <a:bodyPr>
              <a:spAutoFit/>
            </a:bodyPr>
            <a:lstStyle/>
            <a:p>
              <a:pPr>
                <a:spcBef>
                  <a:spcPct val="50000"/>
                </a:spcBef>
              </a:pPr>
              <a:endParaRPr lang="en-US" sz="2400" dirty="0">
                <a:latin typeface="Times New Roman" pitchFamily="18" charset="0"/>
              </a:endParaRPr>
            </a:p>
          </p:txBody>
        </p:sp>
        <p:sp>
          <p:nvSpPr>
            <p:cNvPr id="55300" name="Rectangle 4"/>
            <p:cNvSpPr>
              <a:spLocks noChangeArrowheads="1"/>
            </p:cNvSpPr>
            <p:nvPr/>
          </p:nvSpPr>
          <p:spPr bwMode="auto">
            <a:xfrm>
              <a:off x="533400" y="2514600"/>
              <a:ext cx="3886200" cy="4038600"/>
            </a:xfrm>
            <a:prstGeom prst="rect">
              <a:avLst/>
            </a:prstGeom>
            <a:noFill/>
            <a:ln w="12700" cap="sq">
              <a:noFill/>
              <a:miter lim="800000"/>
              <a:headEnd type="none" w="sm" len="sm"/>
              <a:tailEnd type="none" w="sm" len="sm"/>
            </a:ln>
          </p:spPr>
          <p:txBody>
            <a:bodyPr wrap="none" anchor="ctr"/>
            <a:lstStyle/>
            <a:p>
              <a:endParaRPr lang="en-US" dirty="0"/>
            </a:p>
          </p:txBody>
        </p:sp>
        <p:sp>
          <p:nvSpPr>
            <p:cNvPr id="55303" name="Oval 7"/>
            <p:cNvSpPr>
              <a:spLocks noChangeArrowheads="1"/>
            </p:cNvSpPr>
            <p:nvPr/>
          </p:nvSpPr>
          <p:spPr bwMode="auto">
            <a:xfrm>
              <a:off x="762000" y="2819400"/>
              <a:ext cx="3962400" cy="3581400"/>
            </a:xfrm>
            <a:prstGeom prst="ellipse">
              <a:avLst/>
            </a:prstGeom>
            <a:solidFill>
              <a:srgbClr val="99CCFF"/>
            </a:solidFill>
            <a:ln w="9525">
              <a:solidFill>
                <a:schemeClr val="tx1"/>
              </a:solidFill>
              <a:round/>
              <a:headEnd/>
              <a:tailEnd/>
            </a:ln>
          </p:spPr>
          <p:txBody>
            <a:bodyPr wrap="none" anchor="ctr"/>
            <a:lstStyle/>
            <a:p>
              <a:endParaRPr lang="en-US" dirty="0"/>
            </a:p>
          </p:txBody>
        </p:sp>
        <p:sp>
          <p:nvSpPr>
            <p:cNvPr id="55304" name="Text Box 8"/>
            <p:cNvSpPr txBox="1">
              <a:spLocks noChangeArrowheads="1"/>
            </p:cNvSpPr>
            <p:nvPr/>
          </p:nvSpPr>
          <p:spPr bwMode="auto">
            <a:xfrm>
              <a:off x="1447800" y="3429000"/>
              <a:ext cx="2514600" cy="457200"/>
            </a:xfrm>
            <a:prstGeom prst="rect">
              <a:avLst/>
            </a:prstGeom>
            <a:noFill/>
            <a:ln w="12700" cap="sq">
              <a:noFill/>
              <a:miter lim="800000"/>
              <a:headEnd type="none" w="sm" len="sm"/>
              <a:tailEnd type="none" w="sm" len="sm"/>
            </a:ln>
          </p:spPr>
          <p:txBody>
            <a:bodyPr>
              <a:spAutoFit/>
            </a:bodyPr>
            <a:lstStyle/>
            <a:p>
              <a:pPr>
                <a:spcBef>
                  <a:spcPct val="50000"/>
                </a:spcBef>
              </a:pPr>
              <a:endParaRPr lang="en-US" sz="2400" dirty="0">
                <a:latin typeface="Times New Roman" pitchFamily="18" charset="0"/>
              </a:endParaRPr>
            </a:p>
          </p:txBody>
        </p:sp>
        <p:sp>
          <p:nvSpPr>
            <p:cNvPr id="55305" name="Oval 9"/>
            <p:cNvSpPr>
              <a:spLocks noChangeArrowheads="1"/>
            </p:cNvSpPr>
            <p:nvPr/>
          </p:nvSpPr>
          <p:spPr bwMode="auto">
            <a:xfrm>
              <a:off x="2286000" y="2952463"/>
              <a:ext cx="1066800" cy="389513"/>
            </a:xfrm>
            <a:prstGeom prst="ellipse">
              <a:avLst/>
            </a:prstGeom>
            <a:gradFill rotWithShape="0">
              <a:gsLst>
                <a:gs pos="0">
                  <a:schemeClr val="accent2"/>
                </a:gs>
                <a:gs pos="100000">
                  <a:srgbClr val="FFFFCC"/>
                </a:gs>
              </a:gsLst>
              <a:lin ang="5400000" scaled="1"/>
            </a:gradFill>
            <a:ln w="9525">
              <a:noFill/>
              <a:round/>
              <a:headEnd/>
              <a:tailEnd/>
            </a:ln>
          </p:spPr>
          <p:txBody>
            <a:bodyPr anchor="ctr">
              <a:spAutoFit/>
            </a:bodyPr>
            <a:lstStyle/>
            <a:p>
              <a:pPr algn="ctr"/>
              <a:r>
                <a:rPr lang="en-US" altLang="en-US" sz="1200" dirty="0">
                  <a:latin typeface="Arial Narrow" pitchFamily="34" charset="0"/>
                </a:rPr>
                <a:t>faith</a:t>
              </a:r>
            </a:p>
          </p:txBody>
        </p:sp>
        <p:sp>
          <p:nvSpPr>
            <p:cNvPr id="55306" name="Oval 10"/>
            <p:cNvSpPr>
              <a:spLocks noChangeArrowheads="1"/>
            </p:cNvSpPr>
            <p:nvPr/>
          </p:nvSpPr>
          <p:spPr bwMode="auto">
            <a:xfrm>
              <a:off x="990600" y="4400263"/>
              <a:ext cx="1066800" cy="389513"/>
            </a:xfrm>
            <a:prstGeom prst="ellipse">
              <a:avLst/>
            </a:prstGeom>
            <a:gradFill rotWithShape="0">
              <a:gsLst>
                <a:gs pos="0">
                  <a:schemeClr val="accent2"/>
                </a:gs>
                <a:gs pos="100000">
                  <a:srgbClr val="FFFFCC"/>
                </a:gs>
              </a:gsLst>
              <a:lin ang="5400000" scaled="1"/>
            </a:gradFill>
            <a:ln w="9525">
              <a:noFill/>
              <a:round/>
              <a:headEnd/>
              <a:tailEnd/>
            </a:ln>
          </p:spPr>
          <p:txBody>
            <a:bodyPr anchor="ctr">
              <a:spAutoFit/>
            </a:bodyPr>
            <a:lstStyle/>
            <a:p>
              <a:pPr algn="ctr"/>
              <a:r>
                <a:rPr lang="en-US" altLang="en-US" sz="1200" dirty="0">
                  <a:latin typeface="Arial Narrow" pitchFamily="34" charset="0"/>
                </a:rPr>
                <a:t>Self-help</a:t>
              </a:r>
            </a:p>
          </p:txBody>
        </p:sp>
        <p:sp>
          <p:nvSpPr>
            <p:cNvPr id="55307" name="Oval 11"/>
            <p:cNvSpPr>
              <a:spLocks noChangeArrowheads="1"/>
            </p:cNvSpPr>
            <p:nvPr/>
          </p:nvSpPr>
          <p:spPr bwMode="auto">
            <a:xfrm>
              <a:off x="1295400" y="5161806"/>
              <a:ext cx="1066800" cy="649188"/>
            </a:xfrm>
            <a:prstGeom prst="ellipse">
              <a:avLst/>
            </a:prstGeom>
            <a:gradFill rotWithShape="0">
              <a:gsLst>
                <a:gs pos="0">
                  <a:schemeClr val="accent2"/>
                </a:gs>
                <a:gs pos="100000">
                  <a:srgbClr val="FFFFCC"/>
                </a:gs>
              </a:gsLst>
              <a:lin ang="5400000" scaled="1"/>
            </a:gradFill>
            <a:ln w="9525">
              <a:noFill/>
              <a:round/>
              <a:headEnd/>
              <a:tailEnd/>
            </a:ln>
          </p:spPr>
          <p:txBody>
            <a:bodyPr anchor="ctr">
              <a:spAutoFit/>
            </a:bodyPr>
            <a:lstStyle/>
            <a:p>
              <a:pPr algn="ctr"/>
              <a:r>
                <a:rPr lang="en-US" altLang="en-US" sz="1200" dirty="0">
                  <a:latin typeface="Arial Narrow" pitchFamily="34" charset="0"/>
                </a:rPr>
                <a:t>social support</a:t>
              </a:r>
            </a:p>
          </p:txBody>
        </p:sp>
        <p:sp>
          <p:nvSpPr>
            <p:cNvPr id="55308" name="Oval 12"/>
            <p:cNvSpPr>
              <a:spLocks noChangeArrowheads="1"/>
            </p:cNvSpPr>
            <p:nvPr/>
          </p:nvSpPr>
          <p:spPr bwMode="auto">
            <a:xfrm>
              <a:off x="2209800" y="5924263"/>
              <a:ext cx="1066800" cy="389513"/>
            </a:xfrm>
            <a:prstGeom prst="ellipse">
              <a:avLst/>
            </a:prstGeom>
            <a:gradFill rotWithShape="0">
              <a:gsLst>
                <a:gs pos="0">
                  <a:schemeClr val="accent2"/>
                </a:gs>
                <a:gs pos="100000">
                  <a:srgbClr val="FFFFCC"/>
                </a:gs>
              </a:gsLst>
              <a:lin ang="5400000" scaled="1"/>
            </a:gradFill>
            <a:ln w="9525">
              <a:noFill/>
              <a:round/>
              <a:headEnd/>
              <a:tailEnd/>
            </a:ln>
          </p:spPr>
          <p:txBody>
            <a:bodyPr anchor="ctr">
              <a:spAutoFit/>
            </a:bodyPr>
            <a:lstStyle/>
            <a:p>
              <a:pPr algn="ctr"/>
              <a:r>
                <a:rPr lang="en-US" altLang="en-US" sz="1200" dirty="0">
                  <a:latin typeface="Arial Narrow" pitchFamily="34" charset="0"/>
                </a:rPr>
                <a:t>belonging</a:t>
              </a:r>
            </a:p>
          </p:txBody>
        </p:sp>
        <p:sp>
          <p:nvSpPr>
            <p:cNvPr id="55309" name="Oval 13"/>
            <p:cNvSpPr>
              <a:spLocks noChangeArrowheads="1"/>
            </p:cNvSpPr>
            <p:nvPr/>
          </p:nvSpPr>
          <p:spPr bwMode="auto">
            <a:xfrm>
              <a:off x="3124200" y="5314663"/>
              <a:ext cx="1066800" cy="389513"/>
            </a:xfrm>
            <a:prstGeom prst="ellipse">
              <a:avLst/>
            </a:prstGeom>
            <a:gradFill rotWithShape="0">
              <a:gsLst>
                <a:gs pos="0">
                  <a:schemeClr val="accent2"/>
                </a:gs>
                <a:gs pos="100000">
                  <a:srgbClr val="FFFFCC"/>
                </a:gs>
              </a:gsLst>
              <a:lin ang="5400000" scaled="1"/>
            </a:gradFill>
            <a:ln w="9525">
              <a:noFill/>
              <a:round/>
              <a:headEnd/>
              <a:tailEnd/>
            </a:ln>
          </p:spPr>
          <p:txBody>
            <a:bodyPr anchor="ctr">
              <a:spAutoFit/>
            </a:bodyPr>
            <a:lstStyle/>
            <a:p>
              <a:pPr algn="ctr"/>
              <a:r>
                <a:rPr lang="en-US" altLang="en-US" sz="1200" dirty="0">
                  <a:latin typeface="Arial Narrow" pitchFamily="34" charset="0"/>
                </a:rPr>
                <a:t>family</a:t>
              </a:r>
            </a:p>
          </p:txBody>
        </p:sp>
        <p:sp>
          <p:nvSpPr>
            <p:cNvPr id="55310" name="Oval 14"/>
            <p:cNvSpPr>
              <a:spLocks noChangeArrowheads="1"/>
            </p:cNvSpPr>
            <p:nvPr/>
          </p:nvSpPr>
          <p:spPr bwMode="auto">
            <a:xfrm>
              <a:off x="3429000" y="4476463"/>
              <a:ext cx="1066800" cy="389513"/>
            </a:xfrm>
            <a:prstGeom prst="ellipse">
              <a:avLst/>
            </a:prstGeom>
            <a:gradFill rotWithShape="0">
              <a:gsLst>
                <a:gs pos="0">
                  <a:schemeClr val="accent2"/>
                </a:gs>
                <a:gs pos="100000">
                  <a:srgbClr val="FFFFCC"/>
                </a:gs>
              </a:gsLst>
              <a:lin ang="5400000" scaled="1"/>
            </a:gradFill>
            <a:ln w="9525">
              <a:noFill/>
              <a:round/>
              <a:headEnd/>
              <a:tailEnd/>
            </a:ln>
          </p:spPr>
          <p:txBody>
            <a:bodyPr anchor="ctr">
              <a:spAutoFit/>
            </a:bodyPr>
            <a:lstStyle/>
            <a:p>
              <a:pPr algn="ctr"/>
              <a:r>
                <a:rPr lang="en-US" altLang="en-US" sz="1200" dirty="0">
                  <a:latin typeface="Arial Narrow" pitchFamily="34" charset="0"/>
                </a:rPr>
                <a:t>housing</a:t>
              </a:r>
            </a:p>
          </p:txBody>
        </p:sp>
        <p:sp>
          <p:nvSpPr>
            <p:cNvPr id="55311" name="Oval 15"/>
            <p:cNvSpPr>
              <a:spLocks noChangeArrowheads="1"/>
            </p:cNvSpPr>
            <p:nvPr/>
          </p:nvSpPr>
          <p:spPr bwMode="auto">
            <a:xfrm>
              <a:off x="1143000" y="3485406"/>
              <a:ext cx="1066800" cy="649188"/>
            </a:xfrm>
            <a:prstGeom prst="ellipse">
              <a:avLst/>
            </a:prstGeom>
            <a:gradFill rotWithShape="0">
              <a:gsLst>
                <a:gs pos="0">
                  <a:schemeClr val="accent2"/>
                </a:gs>
                <a:gs pos="100000">
                  <a:srgbClr val="FFFFCC"/>
                </a:gs>
              </a:gsLst>
              <a:lin ang="5400000" scaled="1"/>
            </a:gradFill>
            <a:ln w="9525">
              <a:noFill/>
              <a:round/>
              <a:headEnd/>
              <a:tailEnd/>
            </a:ln>
          </p:spPr>
          <p:txBody>
            <a:bodyPr anchor="ctr">
              <a:spAutoFit/>
            </a:bodyPr>
            <a:lstStyle/>
            <a:p>
              <a:pPr algn="ctr"/>
              <a:r>
                <a:rPr lang="en-US" altLang="en-US" sz="1200" dirty="0">
                  <a:latin typeface="Arial Narrow" pitchFamily="34" charset="0"/>
                </a:rPr>
                <a:t>work or</a:t>
              </a:r>
            </a:p>
            <a:p>
              <a:pPr algn="ctr"/>
              <a:r>
                <a:rPr lang="en-US" altLang="en-US" sz="1200" dirty="0">
                  <a:latin typeface="Arial Narrow" pitchFamily="34" charset="0"/>
                </a:rPr>
                <a:t>school</a:t>
              </a:r>
            </a:p>
          </p:txBody>
        </p:sp>
        <p:sp>
          <p:nvSpPr>
            <p:cNvPr id="55312" name="Freeform 16"/>
            <p:cNvSpPr>
              <a:spLocks/>
            </p:cNvSpPr>
            <p:nvPr/>
          </p:nvSpPr>
          <p:spPr bwMode="auto">
            <a:xfrm>
              <a:off x="2514600" y="4114800"/>
              <a:ext cx="152400" cy="152400"/>
            </a:xfrm>
            <a:custGeom>
              <a:avLst/>
              <a:gdLst>
                <a:gd name="T0" fmla="*/ 1539 w 99"/>
                <a:gd name="T1" fmla="*/ 111539 h 138"/>
                <a:gd name="T2" fmla="*/ 4618 w 99"/>
                <a:gd name="T3" fmla="*/ 114852 h 138"/>
                <a:gd name="T4" fmla="*/ 7697 w 99"/>
                <a:gd name="T5" fmla="*/ 122583 h 138"/>
                <a:gd name="T6" fmla="*/ 16933 w 99"/>
                <a:gd name="T7" fmla="*/ 132522 h 138"/>
                <a:gd name="T8" fmla="*/ 27709 w 99"/>
                <a:gd name="T9" fmla="*/ 142461 h 138"/>
                <a:gd name="T10" fmla="*/ 44642 w 99"/>
                <a:gd name="T11" fmla="*/ 149087 h 138"/>
                <a:gd name="T12" fmla="*/ 66194 w 99"/>
                <a:gd name="T13" fmla="*/ 152400 h 138"/>
                <a:gd name="T14" fmla="*/ 90824 w 99"/>
                <a:gd name="T15" fmla="*/ 149087 h 138"/>
                <a:gd name="T16" fmla="*/ 123152 w 99"/>
                <a:gd name="T17" fmla="*/ 135835 h 138"/>
                <a:gd name="T18" fmla="*/ 132388 w 99"/>
                <a:gd name="T19" fmla="*/ 122583 h 138"/>
                <a:gd name="T20" fmla="*/ 146242 w 99"/>
                <a:gd name="T21" fmla="*/ 88348 h 138"/>
                <a:gd name="T22" fmla="*/ 152400 w 99"/>
                <a:gd name="T23" fmla="*/ 44174 h 138"/>
                <a:gd name="T24" fmla="*/ 133927 w 99"/>
                <a:gd name="T25" fmla="*/ 0 h 138"/>
                <a:gd name="T26" fmla="*/ 127770 w 99"/>
                <a:gd name="T27" fmla="*/ 1104 h 138"/>
                <a:gd name="T28" fmla="*/ 107758 w 99"/>
                <a:gd name="T29" fmla="*/ 5522 h 138"/>
                <a:gd name="T30" fmla="*/ 84667 w 99"/>
                <a:gd name="T31" fmla="*/ 13252 h 138"/>
                <a:gd name="T32" fmla="*/ 56958 w 99"/>
                <a:gd name="T33" fmla="*/ 24296 h 138"/>
                <a:gd name="T34" fmla="*/ 32327 w 99"/>
                <a:gd name="T35" fmla="*/ 39757 h 138"/>
                <a:gd name="T36" fmla="*/ 10776 w 99"/>
                <a:gd name="T37" fmla="*/ 59635 h 138"/>
                <a:gd name="T38" fmla="*/ 0 w 99"/>
                <a:gd name="T39" fmla="*/ 82826 h 138"/>
                <a:gd name="T40" fmla="*/ 1539 w 99"/>
                <a:gd name="T41" fmla="*/ 111539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138"/>
                <a:gd name="T65" fmla="*/ 99 w 99"/>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138">
                  <a:moveTo>
                    <a:pt x="1" y="101"/>
                  </a:moveTo>
                  <a:lnTo>
                    <a:pt x="3" y="104"/>
                  </a:lnTo>
                  <a:lnTo>
                    <a:pt x="5" y="111"/>
                  </a:lnTo>
                  <a:lnTo>
                    <a:pt x="11" y="120"/>
                  </a:lnTo>
                  <a:lnTo>
                    <a:pt x="18" y="129"/>
                  </a:lnTo>
                  <a:lnTo>
                    <a:pt x="29" y="135"/>
                  </a:lnTo>
                  <a:lnTo>
                    <a:pt x="43" y="138"/>
                  </a:lnTo>
                  <a:lnTo>
                    <a:pt x="59" y="135"/>
                  </a:lnTo>
                  <a:lnTo>
                    <a:pt x="80" y="123"/>
                  </a:lnTo>
                  <a:lnTo>
                    <a:pt x="86" y="111"/>
                  </a:lnTo>
                  <a:lnTo>
                    <a:pt x="95" y="80"/>
                  </a:lnTo>
                  <a:lnTo>
                    <a:pt x="99" y="40"/>
                  </a:lnTo>
                  <a:lnTo>
                    <a:pt x="87" y="0"/>
                  </a:lnTo>
                  <a:lnTo>
                    <a:pt x="83" y="1"/>
                  </a:lnTo>
                  <a:lnTo>
                    <a:pt x="70" y="5"/>
                  </a:lnTo>
                  <a:lnTo>
                    <a:pt x="55" y="12"/>
                  </a:lnTo>
                  <a:lnTo>
                    <a:pt x="37" y="22"/>
                  </a:lnTo>
                  <a:lnTo>
                    <a:pt x="21" y="36"/>
                  </a:lnTo>
                  <a:lnTo>
                    <a:pt x="7" y="54"/>
                  </a:lnTo>
                  <a:lnTo>
                    <a:pt x="0" y="75"/>
                  </a:lnTo>
                  <a:lnTo>
                    <a:pt x="1" y="101"/>
                  </a:lnTo>
                  <a:close/>
                </a:path>
              </a:pathLst>
            </a:custGeom>
            <a:solidFill>
              <a:srgbClr val="000026"/>
            </a:solidFill>
            <a:ln w="9525">
              <a:noFill/>
              <a:round/>
              <a:headEnd/>
              <a:tailEnd/>
            </a:ln>
          </p:spPr>
          <p:txBody>
            <a:bodyPr/>
            <a:lstStyle/>
            <a:p>
              <a:endParaRPr lang="en-US" dirty="0"/>
            </a:p>
          </p:txBody>
        </p:sp>
        <p:sp>
          <p:nvSpPr>
            <p:cNvPr id="55313" name="Line 17"/>
            <p:cNvSpPr>
              <a:spLocks noChangeShapeType="1"/>
            </p:cNvSpPr>
            <p:nvPr/>
          </p:nvSpPr>
          <p:spPr bwMode="auto">
            <a:xfrm flipV="1">
              <a:off x="2133600" y="5029200"/>
              <a:ext cx="228600" cy="228600"/>
            </a:xfrm>
            <a:prstGeom prst="line">
              <a:avLst/>
            </a:prstGeom>
            <a:noFill/>
            <a:ln w="28575" cap="sq">
              <a:solidFill>
                <a:schemeClr val="tx1"/>
              </a:solidFill>
              <a:miter lim="800000"/>
              <a:headEnd type="none" w="sm" len="sm"/>
              <a:tailEnd type="triangle" w="med" len="med"/>
            </a:ln>
          </p:spPr>
          <p:txBody>
            <a:bodyPr/>
            <a:lstStyle/>
            <a:p>
              <a:endParaRPr lang="en-US" dirty="0"/>
            </a:p>
          </p:txBody>
        </p:sp>
        <p:sp>
          <p:nvSpPr>
            <p:cNvPr id="55314" name="Line 18"/>
            <p:cNvSpPr>
              <a:spLocks noChangeShapeType="1"/>
            </p:cNvSpPr>
            <p:nvPr/>
          </p:nvSpPr>
          <p:spPr bwMode="auto">
            <a:xfrm flipV="1">
              <a:off x="2057400" y="4572000"/>
              <a:ext cx="304800" cy="0"/>
            </a:xfrm>
            <a:prstGeom prst="line">
              <a:avLst/>
            </a:prstGeom>
            <a:noFill/>
            <a:ln w="28575" cap="sq">
              <a:solidFill>
                <a:schemeClr val="tx1"/>
              </a:solidFill>
              <a:miter lim="800000"/>
              <a:headEnd type="none" w="sm" len="sm"/>
              <a:tailEnd type="triangle" w="med" len="med"/>
            </a:ln>
          </p:spPr>
          <p:txBody>
            <a:bodyPr/>
            <a:lstStyle/>
            <a:p>
              <a:endParaRPr lang="en-US" dirty="0"/>
            </a:p>
          </p:txBody>
        </p:sp>
        <p:sp>
          <p:nvSpPr>
            <p:cNvPr id="55315" name="Line 19"/>
            <p:cNvSpPr>
              <a:spLocks noChangeShapeType="1"/>
            </p:cNvSpPr>
            <p:nvPr/>
          </p:nvSpPr>
          <p:spPr bwMode="auto">
            <a:xfrm>
              <a:off x="2133600" y="3962400"/>
              <a:ext cx="228600" cy="152400"/>
            </a:xfrm>
            <a:prstGeom prst="line">
              <a:avLst/>
            </a:prstGeom>
            <a:noFill/>
            <a:ln w="28575" cap="sq">
              <a:solidFill>
                <a:schemeClr val="tx1"/>
              </a:solidFill>
              <a:miter lim="800000"/>
              <a:headEnd type="none" w="sm" len="sm"/>
              <a:tailEnd type="triangle" w="med" len="med"/>
            </a:ln>
          </p:spPr>
          <p:txBody>
            <a:bodyPr/>
            <a:lstStyle/>
            <a:p>
              <a:endParaRPr lang="en-US" dirty="0"/>
            </a:p>
          </p:txBody>
        </p:sp>
        <p:sp>
          <p:nvSpPr>
            <p:cNvPr id="55316" name="Line 20"/>
            <p:cNvSpPr>
              <a:spLocks noChangeShapeType="1"/>
            </p:cNvSpPr>
            <p:nvPr/>
          </p:nvSpPr>
          <p:spPr bwMode="auto">
            <a:xfrm>
              <a:off x="2819400" y="3352800"/>
              <a:ext cx="0" cy="381000"/>
            </a:xfrm>
            <a:prstGeom prst="line">
              <a:avLst/>
            </a:prstGeom>
            <a:noFill/>
            <a:ln w="28575" cap="sq">
              <a:solidFill>
                <a:schemeClr val="tx1"/>
              </a:solidFill>
              <a:miter lim="800000"/>
              <a:headEnd type="none" w="sm" len="sm"/>
              <a:tailEnd type="triangle" w="med" len="med"/>
            </a:ln>
          </p:spPr>
          <p:txBody>
            <a:bodyPr/>
            <a:lstStyle/>
            <a:p>
              <a:endParaRPr lang="en-US" dirty="0"/>
            </a:p>
          </p:txBody>
        </p:sp>
        <p:sp>
          <p:nvSpPr>
            <p:cNvPr id="55317" name="Line 21"/>
            <p:cNvSpPr>
              <a:spLocks noChangeShapeType="1"/>
            </p:cNvSpPr>
            <p:nvPr/>
          </p:nvSpPr>
          <p:spPr bwMode="auto">
            <a:xfrm flipV="1">
              <a:off x="2743200" y="5562600"/>
              <a:ext cx="0" cy="381000"/>
            </a:xfrm>
            <a:prstGeom prst="line">
              <a:avLst/>
            </a:prstGeom>
            <a:noFill/>
            <a:ln w="28575" cap="sq">
              <a:solidFill>
                <a:schemeClr val="tx1"/>
              </a:solidFill>
              <a:miter lim="800000"/>
              <a:headEnd type="none" w="sm" len="sm"/>
              <a:tailEnd type="triangle" w="med" len="med"/>
            </a:ln>
          </p:spPr>
          <p:txBody>
            <a:bodyPr/>
            <a:lstStyle/>
            <a:p>
              <a:endParaRPr lang="en-US" dirty="0"/>
            </a:p>
          </p:txBody>
        </p:sp>
        <p:sp>
          <p:nvSpPr>
            <p:cNvPr id="55318" name="Line 22"/>
            <p:cNvSpPr>
              <a:spLocks noChangeShapeType="1"/>
            </p:cNvSpPr>
            <p:nvPr/>
          </p:nvSpPr>
          <p:spPr bwMode="auto">
            <a:xfrm flipH="1" flipV="1">
              <a:off x="3048000" y="5257800"/>
              <a:ext cx="152400" cy="152400"/>
            </a:xfrm>
            <a:prstGeom prst="line">
              <a:avLst/>
            </a:prstGeom>
            <a:noFill/>
            <a:ln w="28575" cap="sq">
              <a:solidFill>
                <a:schemeClr val="tx1"/>
              </a:solidFill>
              <a:miter lim="800000"/>
              <a:headEnd type="none" w="sm" len="sm"/>
              <a:tailEnd type="triangle" w="med" len="med"/>
            </a:ln>
          </p:spPr>
          <p:txBody>
            <a:bodyPr/>
            <a:lstStyle/>
            <a:p>
              <a:endParaRPr lang="en-US" dirty="0"/>
            </a:p>
          </p:txBody>
        </p:sp>
        <p:sp>
          <p:nvSpPr>
            <p:cNvPr id="55319" name="Line 23"/>
            <p:cNvSpPr>
              <a:spLocks noChangeShapeType="1"/>
            </p:cNvSpPr>
            <p:nvPr/>
          </p:nvSpPr>
          <p:spPr bwMode="auto">
            <a:xfrm flipH="1">
              <a:off x="3048000" y="3962400"/>
              <a:ext cx="228600" cy="228600"/>
            </a:xfrm>
            <a:prstGeom prst="line">
              <a:avLst/>
            </a:prstGeom>
            <a:noFill/>
            <a:ln w="28575" cap="sq">
              <a:solidFill>
                <a:schemeClr val="tx1"/>
              </a:solidFill>
              <a:miter lim="800000"/>
              <a:headEnd type="none" w="sm" len="sm"/>
              <a:tailEnd type="triangle" w="med" len="med"/>
            </a:ln>
          </p:spPr>
          <p:txBody>
            <a:bodyPr/>
            <a:lstStyle/>
            <a:p>
              <a:endParaRPr lang="en-US" dirty="0"/>
            </a:p>
          </p:txBody>
        </p:sp>
        <p:sp>
          <p:nvSpPr>
            <p:cNvPr id="55320" name="Line 24"/>
            <p:cNvSpPr>
              <a:spLocks noChangeShapeType="1"/>
            </p:cNvSpPr>
            <p:nvPr/>
          </p:nvSpPr>
          <p:spPr bwMode="auto">
            <a:xfrm flipH="1" flipV="1">
              <a:off x="3124200" y="4648200"/>
              <a:ext cx="304800" cy="0"/>
            </a:xfrm>
            <a:prstGeom prst="line">
              <a:avLst/>
            </a:prstGeom>
            <a:noFill/>
            <a:ln w="28575" cap="sq">
              <a:solidFill>
                <a:schemeClr val="tx1"/>
              </a:solidFill>
              <a:miter lim="800000"/>
              <a:headEnd type="none" w="sm" len="sm"/>
              <a:tailEnd type="triangle" w="med" len="med"/>
            </a:ln>
          </p:spPr>
          <p:txBody>
            <a:bodyPr/>
            <a:lstStyle/>
            <a:p>
              <a:endParaRPr lang="en-US" dirty="0"/>
            </a:p>
          </p:txBody>
        </p:sp>
        <p:sp>
          <p:nvSpPr>
            <p:cNvPr id="55321" name="Oval 25"/>
            <p:cNvSpPr>
              <a:spLocks noChangeArrowheads="1"/>
            </p:cNvSpPr>
            <p:nvPr/>
          </p:nvSpPr>
          <p:spPr bwMode="auto">
            <a:xfrm>
              <a:off x="3124200" y="3484613"/>
              <a:ext cx="1295400" cy="649188"/>
            </a:xfrm>
            <a:prstGeom prst="ellipse">
              <a:avLst/>
            </a:prstGeom>
            <a:solidFill>
              <a:srgbClr val="FFFF00"/>
            </a:solidFill>
            <a:ln w="9525">
              <a:noFill/>
              <a:round/>
              <a:headEnd/>
              <a:tailEnd/>
            </a:ln>
          </p:spPr>
          <p:txBody>
            <a:bodyPr wrap="square" anchor="ctr">
              <a:spAutoFit/>
            </a:bodyPr>
            <a:lstStyle/>
            <a:p>
              <a:pPr algn="ctr"/>
              <a:r>
                <a:rPr lang="en-US" altLang="en-US" sz="1200" dirty="0">
                  <a:latin typeface="Arial Narrow" pitchFamily="34" charset="0"/>
                </a:rPr>
                <a:t>treatment &amp; rehabilitation</a:t>
              </a:r>
            </a:p>
          </p:txBody>
        </p:sp>
        <p:sp>
          <p:nvSpPr>
            <p:cNvPr id="55322" name="Freeform 26"/>
            <p:cNvSpPr>
              <a:spLocks/>
            </p:cNvSpPr>
            <p:nvPr/>
          </p:nvSpPr>
          <p:spPr bwMode="auto">
            <a:xfrm>
              <a:off x="2209800" y="3810000"/>
              <a:ext cx="990600" cy="1600200"/>
            </a:xfrm>
            <a:custGeom>
              <a:avLst/>
              <a:gdLst>
                <a:gd name="T0" fmla="*/ 985911 w 845"/>
                <a:gd name="T1" fmla="*/ 3657 h 2188"/>
                <a:gd name="T2" fmla="*/ 950742 w 845"/>
                <a:gd name="T3" fmla="*/ 37299 h 2188"/>
                <a:gd name="T4" fmla="*/ 888609 w 845"/>
                <a:gd name="T5" fmla="*/ 98001 h 2188"/>
                <a:gd name="T6" fmla="*/ 812409 w 845"/>
                <a:gd name="T7" fmla="*/ 181375 h 2188"/>
                <a:gd name="T8" fmla="*/ 732692 w 845"/>
                <a:gd name="T9" fmla="*/ 281571 h 2188"/>
                <a:gd name="T10" fmla="*/ 658837 w 845"/>
                <a:gd name="T11" fmla="*/ 392736 h 2188"/>
                <a:gd name="T12" fmla="*/ 601394 w 845"/>
                <a:gd name="T13" fmla="*/ 509753 h 2188"/>
                <a:gd name="T14" fmla="*/ 572086 w 845"/>
                <a:gd name="T15" fmla="*/ 626769 h 2188"/>
                <a:gd name="T16" fmla="*/ 582637 w 845"/>
                <a:gd name="T17" fmla="*/ 800831 h 2188"/>
                <a:gd name="T18" fmla="*/ 614289 w 845"/>
                <a:gd name="T19" fmla="*/ 988789 h 2188"/>
                <a:gd name="T20" fmla="*/ 656492 w 845"/>
                <a:gd name="T21" fmla="*/ 1121164 h 2188"/>
                <a:gd name="T22" fmla="*/ 709246 w 845"/>
                <a:gd name="T23" fmla="*/ 1211120 h 2188"/>
                <a:gd name="T24" fmla="*/ 730348 w 845"/>
                <a:gd name="T25" fmla="*/ 1240374 h 2188"/>
                <a:gd name="T26" fmla="*/ 676422 w 845"/>
                <a:gd name="T27" fmla="*/ 1216240 h 2188"/>
                <a:gd name="T28" fmla="*/ 596705 w 845"/>
                <a:gd name="T29" fmla="*/ 1152612 h 2188"/>
                <a:gd name="T30" fmla="*/ 519332 w 845"/>
                <a:gd name="T31" fmla="*/ 1039252 h 2188"/>
                <a:gd name="T32" fmla="*/ 487680 w 845"/>
                <a:gd name="T33" fmla="*/ 965386 h 2188"/>
                <a:gd name="T34" fmla="*/ 470095 w 845"/>
                <a:gd name="T35" fmla="*/ 1010730 h 2188"/>
                <a:gd name="T36" fmla="*/ 438443 w 845"/>
                <a:gd name="T37" fmla="*/ 1089716 h 2188"/>
                <a:gd name="T38" fmla="*/ 396240 w 845"/>
                <a:gd name="T39" fmla="*/ 1191374 h 2188"/>
                <a:gd name="T40" fmla="*/ 348175 w 845"/>
                <a:gd name="T41" fmla="*/ 1302539 h 2188"/>
                <a:gd name="T42" fmla="*/ 301283 w 845"/>
                <a:gd name="T43" fmla="*/ 1411511 h 2188"/>
                <a:gd name="T44" fmla="*/ 256735 w 845"/>
                <a:gd name="T45" fmla="*/ 1508050 h 2188"/>
                <a:gd name="T46" fmla="*/ 220394 w 845"/>
                <a:gd name="T47" fmla="*/ 1578259 h 2188"/>
                <a:gd name="T48" fmla="*/ 212188 w 845"/>
                <a:gd name="T49" fmla="*/ 1573140 h 2188"/>
                <a:gd name="T50" fmla="*/ 259080 w 845"/>
                <a:gd name="T51" fmla="*/ 1388839 h 2188"/>
                <a:gd name="T52" fmla="*/ 324729 w 845"/>
                <a:gd name="T53" fmla="*/ 1102149 h 2188"/>
                <a:gd name="T54" fmla="*/ 384517 w 845"/>
                <a:gd name="T55" fmla="*/ 800100 h 2188"/>
                <a:gd name="T56" fmla="*/ 398585 w 845"/>
                <a:gd name="T57" fmla="*/ 673576 h 2188"/>
                <a:gd name="T58" fmla="*/ 379828 w 845"/>
                <a:gd name="T59" fmla="*/ 694054 h 2188"/>
                <a:gd name="T60" fmla="*/ 342314 w 845"/>
                <a:gd name="T61" fmla="*/ 729159 h 2188"/>
                <a:gd name="T62" fmla="*/ 291905 w 845"/>
                <a:gd name="T63" fmla="*/ 774503 h 2188"/>
                <a:gd name="T64" fmla="*/ 233289 w 845"/>
                <a:gd name="T65" fmla="*/ 825697 h 2188"/>
                <a:gd name="T66" fmla="*/ 166468 w 845"/>
                <a:gd name="T67" fmla="*/ 876161 h 2188"/>
                <a:gd name="T68" fmla="*/ 98474 w 845"/>
                <a:gd name="T69" fmla="*/ 921505 h 2188"/>
                <a:gd name="T70" fmla="*/ 32825 w 845"/>
                <a:gd name="T71" fmla="*/ 958072 h 2188"/>
                <a:gd name="T72" fmla="*/ 3517 w 845"/>
                <a:gd name="T73" fmla="*/ 968311 h 2188"/>
                <a:gd name="T74" fmla="*/ 22274 w 845"/>
                <a:gd name="T75" fmla="*/ 950759 h 2188"/>
                <a:gd name="T76" fmla="*/ 59788 w 845"/>
                <a:gd name="T77" fmla="*/ 918579 h 2188"/>
                <a:gd name="T78" fmla="*/ 110197 w 845"/>
                <a:gd name="T79" fmla="*/ 873967 h 2188"/>
                <a:gd name="T80" fmla="*/ 166468 w 845"/>
                <a:gd name="T81" fmla="*/ 819115 h 2188"/>
                <a:gd name="T82" fmla="*/ 225083 w 845"/>
                <a:gd name="T83" fmla="*/ 757682 h 2188"/>
                <a:gd name="T84" fmla="*/ 284871 w 845"/>
                <a:gd name="T85" fmla="*/ 690397 h 2188"/>
                <a:gd name="T86" fmla="*/ 337625 w 845"/>
                <a:gd name="T87" fmla="*/ 620918 h 2188"/>
                <a:gd name="T88" fmla="*/ 363415 w 845"/>
                <a:gd name="T89" fmla="*/ 579231 h 2188"/>
                <a:gd name="T90" fmla="*/ 382172 w 845"/>
                <a:gd name="T91" fmla="*/ 540470 h 2188"/>
                <a:gd name="T92" fmla="*/ 419686 w 845"/>
                <a:gd name="T93" fmla="*/ 489275 h 2188"/>
                <a:gd name="T94" fmla="*/ 474785 w 845"/>
                <a:gd name="T95" fmla="*/ 450513 h 2188"/>
                <a:gd name="T96" fmla="*/ 512298 w 845"/>
                <a:gd name="T97" fmla="*/ 440274 h 2188"/>
                <a:gd name="T98" fmla="*/ 540434 w 845"/>
                <a:gd name="T99" fmla="*/ 408826 h 2188"/>
                <a:gd name="T100" fmla="*/ 588498 w 845"/>
                <a:gd name="T101" fmla="*/ 355437 h 2188"/>
                <a:gd name="T102" fmla="*/ 654148 w 845"/>
                <a:gd name="T103" fmla="*/ 286690 h 2188"/>
                <a:gd name="T104" fmla="*/ 730348 w 845"/>
                <a:gd name="T105" fmla="*/ 210630 h 2188"/>
                <a:gd name="T106" fmla="*/ 808892 w 845"/>
                <a:gd name="T107" fmla="*/ 134569 h 2188"/>
                <a:gd name="T108" fmla="*/ 888609 w 845"/>
                <a:gd name="T109" fmla="*/ 68016 h 2188"/>
                <a:gd name="T110" fmla="*/ 960120 w 845"/>
                <a:gd name="T111" fmla="*/ 16090 h 21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5"/>
                <a:gd name="T169" fmla="*/ 0 h 2188"/>
                <a:gd name="T170" fmla="*/ 845 w 845"/>
                <a:gd name="T171" fmla="*/ 2188 h 21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5" h="2188">
                  <a:moveTo>
                    <a:pt x="845" y="0"/>
                  </a:moveTo>
                  <a:lnTo>
                    <a:pt x="841" y="5"/>
                  </a:lnTo>
                  <a:lnTo>
                    <a:pt x="829" y="23"/>
                  </a:lnTo>
                  <a:lnTo>
                    <a:pt x="811" y="51"/>
                  </a:lnTo>
                  <a:lnTo>
                    <a:pt x="787" y="89"/>
                  </a:lnTo>
                  <a:lnTo>
                    <a:pt x="758" y="134"/>
                  </a:lnTo>
                  <a:lnTo>
                    <a:pt x="726" y="188"/>
                  </a:lnTo>
                  <a:lnTo>
                    <a:pt x="693" y="248"/>
                  </a:lnTo>
                  <a:lnTo>
                    <a:pt x="658" y="314"/>
                  </a:lnTo>
                  <a:lnTo>
                    <a:pt x="625" y="385"/>
                  </a:lnTo>
                  <a:lnTo>
                    <a:pt x="592" y="460"/>
                  </a:lnTo>
                  <a:lnTo>
                    <a:pt x="562" y="537"/>
                  </a:lnTo>
                  <a:lnTo>
                    <a:pt x="535" y="616"/>
                  </a:lnTo>
                  <a:lnTo>
                    <a:pt x="513" y="697"/>
                  </a:lnTo>
                  <a:lnTo>
                    <a:pt x="497" y="778"/>
                  </a:lnTo>
                  <a:lnTo>
                    <a:pt x="488" y="857"/>
                  </a:lnTo>
                  <a:lnTo>
                    <a:pt x="487" y="936"/>
                  </a:lnTo>
                  <a:lnTo>
                    <a:pt x="497" y="1095"/>
                  </a:lnTo>
                  <a:lnTo>
                    <a:pt x="509" y="1234"/>
                  </a:lnTo>
                  <a:lnTo>
                    <a:pt x="524" y="1352"/>
                  </a:lnTo>
                  <a:lnTo>
                    <a:pt x="541" y="1451"/>
                  </a:lnTo>
                  <a:lnTo>
                    <a:pt x="560" y="1533"/>
                  </a:lnTo>
                  <a:lnTo>
                    <a:pt x="581" y="1602"/>
                  </a:lnTo>
                  <a:lnTo>
                    <a:pt x="605" y="1656"/>
                  </a:lnTo>
                  <a:lnTo>
                    <a:pt x="629" y="1701"/>
                  </a:lnTo>
                  <a:lnTo>
                    <a:pt x="623" y="1696"/>
                  </a:lnTo>
                  <a:lnTo>
                    <a:pt x="605" y="1685"/>
                  </a:lnTo>
                  <a:lnTo>
                    <a:pt x="577" y="1663"/>
                  </a:lnTo>
                  <a:lnTo>
                    <a:pt x="544" y="1627"/>
                  </a:lnTo>
                  <a:lnTo>
                    <a:pt x="509" y="1576"/>
                  </a:lnTo>
                  <a:lnTo>
                    <a:pt x="475" y="1508"/>
                  </a:lnTo>
                  <a:lnTo>
                    <a:pt x="443" y="1421"/>
                  </a:lnTo>
                  <a:lnTo>
                    <a:pt x="419" y="1311"/>
                  </a:lnTo>
                  <a:lnTo>
                    <a:pt x="416" y="1320"/>
                  </a:lnTo>
                  <a:lnTo>
                    <a:pt x="411" y="1345"/>
                  </a:lnTo>
                  <a:lnTo>
                    <a:pt x="401" y="1382"/>
                  </a:lnTo>
                  <a:lnTo>
                    <a:pt x="389" y="1430"/>
                  </a:lnTo>
                  <a:lnTo>
                    <a:pt x="374" y="1490"/>
                  </a:lnTo>
                  <a:lnTo>
                    <a:pt x="357" y="1557"/>
                  </a:lnTo>
                  <a:lnTo>
                    <a:pt x="338" y="1629"/>
                  </a:lnTo>
                  <a:lnTo>
                    <a:pt x="318" y="1703"/>
                  </a:lnTo>
                  <a:lnTo>
                    <a:pt x="297" y="1781"/>
                  </a:lnTo>
                  <a:lnTo>
                    <a:pt x="277" y="1857"/>
                  </a:lnTo>
                  <a:lnTo>
                    <a:pt x="257" y="1930"/>
                  </a:lnTo>
                  <a:lnTo>
                    <a:pt x="237" y="2000"/>
                  </a:lnTo>
                  <a:lnTo>
                    <a:pt x="219" y="2062"/>
                  </a:lnTo>
                  <a:lnTo>
                    <a:pt x="202" y="2115"/>
                  </a:lnTo>
                  <a:lnTo>
                    <a:pt x="188" y="2158"/>
                  </a:lnTo>
                  <a:lnTo>
                    <a:pt x="176" y="2188"/>
                  </a:lnTo>
                  <a:lnTo>
                    <a:pt x="181" y="2151"/>
                  </a:lnTo>
                  <a:lnTo>
                    <a:pt x="198" y="2050"/>
                  </a:lnTo>
                  <a:lnTo>
                    <a:pt x="221" y="1899"/>
                  </a:lnTo>
                  <a:lnTo>
                    <a:pt x="249" y="1713"/>
                  </a:lnTo>
                  <a:lnTo>
                    <a:pt x="277" y="1507"/>
                  </a:lnTo>
                  <a:lnTo>
                    <a:pt x="304" y="1296"/>
                  </a:lnTo>
                  <a:lnTo>
                    <a:pt x="328" y="1094"/>
                  </a:lnTo>
                  <a:lnTo>
                    <a:pt x="343" y="917"/>
                  </a:lnTo>
                  <a:lnTo>
                    <a:pt x="340" y="921"/>
                  </a:lnTo>
                  <a:lnTo>
                    <a:pt x="335" y="931"/>
                  </a:lnTo>
                  <a:lnTo>
                    <a:pt x="324" y="949"/>
                  </a:lnTo>
                  <a:lnTo>
                    <a:pt x="310" y="971"/>
                  </a:lnTo>
                  <a:lnTo>
                    <a:pt x="292" y="997"/>
                  </a:lnTo>
                  <a:lnTo>
                    <a:pt x="273" y="1026"/>
                  </a:lnTo>
                  <a:lnTo>
                    <a:pt x="249" y="1059"/>
                  </a:lnTo>
                  <a:lnTo>
                    <a:pt x="225" y="1093"/>
                  </a:lnTo>
                  <a:lnTo>
                    <a:pt x="199" y="1129"/>
                  </a:lnTo>
                  <a:lnTo>
                    <a:pt x="172" y="1163"/>
                  </a:lnTo>
                  <a:lnTo>
                    <a:pt x="142" y="1198"/>
                  </a:lnTo>
                  <a:lnTo>
                    <a:pt x="113" y="1231"/>
                  </a:lnTo>
                  <a:lnTo>
                    <a:pt x="84" y="1260"/>
                  </a:lnTo>
                  <a:lnTo>
                    <a:pt x="55" y="1286"/>
                  </a:lnTo>
                  <a:lnTo>
                    <a:pt x="28" y="1310"/>
                  </a:lnTo>
                  <a:lnTo>
                    <a:pt x="0" y="1327"/>
                  </a:lnTo>
                  <a:lnTo>
                    <a:pt x="3" y="1324"/>
                  </a:lnTo>
                  <a:lnTo>
                    <a:pt x="10" y="1314"/>
                  </a:lnTo>
                  <a:lnTo>
                    <a:pt x="19" y="1300"/>
                  </a:lnTo>
                  <a:lnTo>
                    <a:pt x="35" y="1281"/>
                  </a:lnTo>
                  <a:lnTo>
                    <a:pt x="51" y="1256"/>
                  </a:lnTo>
                  <a:lnTo>
                    <a:pt x="72" y="1228"/>
                  </a:lnTo>
                  <a:lnTo>
                    <a:pt x="94" y="1195"/>
                  </a:lnTo>
                  <a:lnTo>
                    <a:pt x="118" y="1159"/>
                  </a:lnTo>
                  <a:lnTo>
                    <a:pt x="142" y="1120"/>
                  </a:lnTo>
                  <a:lnTo>
                    <a:pt x="167" y="1080"/>
                  </a:lnTo>
                  <a:lnTo>
                    <a:pt x="192" y="1036"/>
                  </a:lnTo>
                  <a:lnTo>
                    <a:pt x="219" y="990"/>
                  </a:lnTo>
                  <a:lnTo>
                    <a:pt x="243" y="944"/>
                  </a:lnTo>
                  <a:lnTo>
                    <a:pt x="266" y="896"/>
                  </a:lnTo>
                  <a:lnTo>
                    <a:pt x="288" y="849"/>
                  </a:lnTo>
                  <a:lnTo>
                    <a:pt x="307" y="800"/>
                  </a:lnTo>
                  <a:lnTo>
                    <a:pt x="310" y="792"/>
                  </a:lnTo>
                  <a:lnTo>
                    <a:pt x="315" y="770"/>
                  </a:lnTo>
                  <a:lnTo>
                    <a:pt x="326" y="739"/>
                  </a:lnTo>
                  <a:lnTo>
                    <a:pt x="340" y="703"/>
                  </a:lnTo>
                  <a:lnTo>
                    <a:pt x="358" y="669"/>
                  </a:lnTo>
                  <a:lnTo>
                    <a:pt x="380" y="638"/>
                  </a:lnTo>
                  <a:lnTo>
                    <a:pt x="405" y="616"/>
                  </a:lnTo>
                  <a:lnTo>
                    <a:pt x="434" y="608"/>
                  </a:lnTo>
                  <a:lnTo>
                    <a:pt x="437" y="602"/>
                  </a:lnTo>
                  <a:lnTo>
                    <a:pt x="447" y="586"/>
                  </a:lnTo>
                  <a:lnTo>
                    <a:pt x="461" y="559"/>
                  </a:lnTo>
                  <a:lnTo>
                    <a:pt x="480" y="526"/>
                  </a:lnTo>
                  <a:lnTo>
                    <a:pt x="502" y="486"/>
                  </a:lnTo>
                  <a:lnTo>
                    <a:pt x="528" y="442"/>
                  </a:lnTo>
                  <a:lnTo>
                    <a:pt x="558" y="392"/>
                  </a:lnTo>
                  <a:lnTo>
                    <a:pt x="589" y="341"/>
                  </a:lnTo>
                  <a:lnTo>
                    <a:pt x="623" y="288"/>
                  </a:lnTo>
                  <a:lnTo>
                    <a:pt x="656" y="235"/>
                  </a:lnTo>
                  <a:lnTo>
                    <a:pt x="690" y="184"/>
                  </a:lnTo>
                  <a:lnTo>
                    <a:pt x="725" y="136"/>
                  </a:lnTo>
                  <a:lnTo>
                    <a:pt x="758" y="93"/>
                  </a:lnTo>
                  <a:lnTo>
                    <a:pt x="789" y="54"/>
                  </a:lnTo>
                  <a:lnTo>
                    <a:pt x="819" y="22"/>
                  </a:lnTo>
                  <a:lnTo>
                    <a:pt x="845" y="0"/>
                  </a:lnTo>
                  <a:close/>
                </a:path>
              </a:pathLst>
            </a:custGeom>
            <a:solidFill>
              <a:srgbClr val="000026"/>
            </a:solidFill>
            <a:ln w="9525">
              <a:noFill/>
              <a:round/>
              <a:headEnd/>
              <a:tailEnd/>
            </a:ln>
          </p:spPr>
          <p:txBody>
            <a:bodyPr/>
            <a:lstStyle/>
            <a:p>
              <a:endParaRPr lang="en-US" dirty="0"/>
            </a:p>
          </p:txBody>
        </p:sp>
      </p:grpSp>
      <p:sp>
        <p:nvSpPr>
          <p:cNvPr id="28699" name="Rectangle 27"/>
          <p:cNvSpPr>
            <a:spLocks noGrp="1" noChangeArrowheads="1"/>
          </p:cNvSpPr>
          <p:nvPr>
            <p:ph type="title"/>
          </p:nvPr>
        </p:nvSpPr>
        <p:spPr>
          <a:xfrm>
            <a:off x="1524001" y="817422"/>
            <a:ext cx="10341288" cy="762000"/>
          </a:xfrm>
          <a:effectLst>
            <a:outerShdw dist="35921" dir="2700000" algn="ctr" rotWithShape="0">
              <a:schemeClr val="bg2"/>
            </a:outerShdw>
          </a:effectLst>
        </p:spPr>
        <p:txBody>
          <a:bodyPr vert="horz" lIns="92075" tIns="46038" rIns="92075" bIns="46038" rtlCol="0" anchor="ctr">
            <a:noAutofit/>
          </a:bodyPr>
          <a:lstStyle/>
          <a:p>
            <a:pPr>
              <a:defRPr/>
            </a:pPr>
            <a:r>
              <a:rPr lang="en-US" altLang="en-US" sz="4400" dirty="0"/>
              <a:t>Developing Goals and a Vision</a:t>
            </a:r>
            <a:endParaRPr lang="en-US" sz="4400" dirty="0"/>
          </a:p>
        </p:txBody>
      </p:sp>
      <p:sp>
        <p:nvSpPr>
          <p:cNvPr id="55324" name="Rectangle 28"/>
          <p:cNvSpPr>
            <a:spLocks noGrp="1" noChangeArrowheads="1"/>
          </p:cNvSpPr>
          <p:nvPr>
            <p:ph idx="1"/>
          </p:nvPr>
        </p:nvSpPr>
        <p:spPr>
          <a:xfrm>
            <a:off x="5212080" y="963326"/>
            <a:ext cx="5250964" cy="1981200"/>
          </a:xfrm>
        </p:spPr>
        <p:txBody>
          <a:bodyPr>
            <a:normAutofit/>
          </a:bodyPr>
          <a:lstStyle/>
          <a:p>
            <a:pPr marL="0" indent="0">
              <a:buClrTx/>
              <a:buNone/>
            </a:pPr>
            <a:r>
              <a:rPr lang="en-US" dirty="0">
                <a:cs typeface="Times New Roman" pitchFamily="18" charset="0"/>
              </a:rPr>
              <a:t>					</a:t>
            </a:r>
            <a:endParaRPr lang="en-US" dirty="0"/>
          </a:p>
        </p:txBody>
      </p:sp>
      <p:sp>
        <p:nvSpPr>
          <p:cNvPr id="3" name="Footer Placeholder 2"/>
          <p:cNvSpPr>
            <a:spLocks noGrp="1"/>
          </p:cNvSpPr>
          <p:nvPr>
            <p:ph type="ftr" sz="quarter" idx="11"/>
          </p:nvPr>
        </p:nvSpPr>
        <p:spPr/>
        <p:txBody>
          <a:bodyPr/>
          <a:lstStyle/>
          <a:p>
            <a:r>
              <a:rPr lang="en-US"/>
              <a:t>www.alipar.org</a:t>
            </a:r>
          </a:p>
        </p:txBody>
      </p:sp>
      <p:sp>
        <p:nvSpPr>
          <p:cNvPr id="30" name="Slide Number Placeholder 29"/>
          <p:cNvSpPr>
            <a:spLocks noGrp="1"/>
          </p:cNvSpPr>
          <p:nvPr>
            <p:ph type="sldNum" sz="quarter" idx="12"/>
          </p:nvPr>
        </p:nvSpPr>
        <p:spPr>
          <a:xfrm>
            <a:off x="7696200" y="6356351"/>
            <a:ext cx="2133600" cy="365125"/>
          </a:xfrm>
        </p:spPr>
        <p:txBody>
          <a:bodyPr/>
          <a:lstStyle/>
          <a:p>
            <a:pPr>
              <a:defRPr/>
            </a:pPr>
            <a:fld id="{B309390C-3457-4BFB-87C0-FF887FE169CF}" type="slidenum">
              <a:rPr lang="en-US"/>
              <a:pPr>
                <a:defRPr/>
              </a:pPr>
              <a:t>34</a:t>
            </a:fld>
            <a:endParaRPr lang="en-US" dirty="0"/>
          </a:p>
        </p:txBody>
      </p:sp>
      <p:sp>
        <p:nvSpPr>
          <p:cNvPr id="55325" name="Text Box 29"/>
          <p:cNvSpPr txBox="1">
            <a:spLocks noChangeArrowheads="1"/>
          </p:cNvSpPr>
          <p:nvPr/>
        </p:nvSpPr>
        <p:spPr bwMode="auto">
          <a:xfrm>
            <a:off x="5321308" y="1602073"/>
            <a:ext cx="6458670" cy="5115246"/>
          </a:xfrm>
          <a:prstGeom prst="rect">
            <a:avLst/>
          </a:prstGeom>
          <a:noFill/>
          <a:ln w="9525">
            <a:noFill/>
            <a:miter lim="800000"/>
            <a:headEnd/>
            <a:tailEnd/>
          </a:ln>
        </p:spPr>
        <p:txBody>
          <a:bodyPr wrap="square">
            <a:spAutoFit/>
          </a:bodyPr>
          <a:lstStyle/>
          <a:p>
            <a:pPr marL="457200" indent="-457200">
              <a:spcBef>
                <a:spcPct val="20000"/>
              </a:spcBef>
              <a:buClr>
                <a:schemeClr val="tx1"/>
              </a:buClr>
              <a:buSzPct val="90000"/>
              <a:buFont typeface="Wingdings" charset="2"/>
              <a:buChar char="v"/>
            </a:pPr>
            <a:r>
              <a:rPr lang="en-US" sz="3200" dirty="0">
                <a:cs typeface="Times New Roman" pitchFamily="18" charset="0"/>
              </a:rPr>
              <a:t>Goals and objectives in the recovery plan are not limited to clinically-valued outcomes reducing symptoms, increasing adherence, etc. 	</a:t>
            </a:r>
          </a:p>
          <a:p>
            <a:pPr marL="457200" indent="-457200">
              <a:spcBef>
                <a:spcPct val="20000"/>
              </a:spcBef>
              <a:buClr>
                <a:schemeClr val="tx1"/>
              </a:buClr>
              <a:buSzPct val="90000"/>
              <a:buFont typeface="Wingdings" charset="2"/>
              <a:buChar char="v"/>
            </a:pPr>
            <a:r>
              <a:rPr lang="en-US" sz="3200" dirty="0">
                <a:cs typeface="Times New Roman" pitchFamily="18" charset="0"/>
              </a:rPr>
              <a:t>Rather, goals are defined by the person with a focus on building “recovery capital” and pursuing a life in the community. </a:t>
            </a:r>
            <a:endParaRPr lang="en-US" sz="3200" dirty="0"/>
          </a:p>
        </p:txBody>
      </p:sp>
    </p:spTree>
    <p:extLst>
      <p:ext uri="{BB962C8B-B14F-4D97-AF65-F5344CB8AC3E}">
        <p14:creationId xmlns:p14="http://schemas.microsoft.com/office/powerpoint/2010/main" val="46062944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6C0C45-1979-044D-8266-67A619E74F17}"/>
              </a:ext>
            </a:extLst>
          </p:cNvPr>
          <p:cNvPicPr>
            <a:picLocks noChangeAspect="1"/>
          </p:cNvPicPr>
          <p:nvPr/>
        </p:nvPicPr>
        <p:blipFill rotWithShape="1">
          <a:blip r:embed="rId3"/>
          <a:srcRect l="11148" r="6149"/>
          <a:stretch/>
        </p:blipFill>
        <p:spPr>
          <a:xfrm>
            <a:off x="0" y="0"/>
            <a:ext cx="6482080" cy="6858000"/>
          </a:xfrm>
          <a:prstGeom prst="rect">
            <a:avLst/>
          </a:prstGeom>
        </p:spPr>
      </p:pic>
      <p:sp>
        <p:nvSpPr>
          <p:cNvPr id="2" name="Title 1">
            <a:extLst>
              <a:ext uri="{FF2B5EF4-FFF2-40B4-BE49-F238E27FC236}">
                <a16:creationId xmlns:a16="http://schemas.microsoft.com/office/drawing/2014/main" id="{88E5B408-9935-8B4B-9071-7F82A136AFC0}"/>
              </a:ext>
            </a:extLst>
          </p:cNvPr>
          <p:cNvSpPr>
            <a:spLocks noGrp="1"/>
          </p:cNvSpPr>
          <p:nvPr>
            <p:ph type="title"/>
          </p:nvPr>
        </p:nvSpPr>
        <p:spPr>
          <a:xfrm>
            <a:off x="6482080" y="203200"/>
            <a:ext cx="5567680" cy="6360160"/>
          </a:xfrm>
        </p:spPr>
        <p:txBody>
          <a:bodyPr>
            <a:normAutofit fontScale="90000"/>
          </a:bodyPr>
          <a:lstStyle/>
          <a:p>
            <a:r>
              <a:rPr lang="en-US" sz="3200" dirty="0"/>
              <a:t>“It is a strangely irrational notion that there is something in the very flow of time that will inevitably cure all ills. … We must come to see that human progress never rolls in on wheels of inevitability. It comes through the tireless efforts and persistent work of men…”</a:t>
            </a:r>
            <a:br>
              <a:rPr lang="en-US" sz="3200" dirty="0"/>
            </a:br>
            <a:r>
              <a:rPr lang="en-US" sz="3200" dirty="0"/>
              <a:t>Dr. Martin Luther King Jr. </a:t>
            </a:r>
            <a:br>
              <a:rPr lang="en-US" sz="3200" dirty="0"/>
            </a:br>
            <a:r>
              <a:rPr lang="en-US" sz="3200" dirty="0"/>
              <a:t>Letter from the Birmingham Jail</a:t>
            </a:r>
          </a:p>
        </p:txBody>
      </p:sp>
    </p:spTree>
    <p:extLst>
      <p:ext uri="{BB962C8B-B14F-4D97-AF65-F5344CB8AC3E}">
        <p14:creationId xmlns:p14="http://schemas.microsoft.com/office/powerpoint/2010/main" val="404130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0EE7-C78B-490B-B29B-E93A74859B08}"/>
              </a:ext>
            </a:extLst>
          </p:cNvPr>
          <p:cNvSpPr>
            <a:spLocks noGrp="1"/>
          </p:cNvSpPr>
          <p:nvPr>
            <p:ph type="title"/>
          </p:nvPr>
        </p:nvSpPr>
        <p:spPr/>
        <p:txBody>
          <a:bodyPr/>
          <a:lstStyle/>
          <a:p>
            <a:r>
              <a:rPr lang="en-US" dirty="0"/>
              <a:t>Teaching Methods That Work:</a:t>
            </a:r>
          </a:p>
        </p:txBody>
      </p:sp>
      <p:pic>
        <p:nvPicPr>
          <p:cNvPr id="3" name="Picture 2">
            <a:extLst>
              <a:ext uri="{FF2B5EF4-FFF2-40B4-BE49-F238E27FC236}">
                <a16:creationId xmlns:a16="http://schemas.microsoft.com/office/drawing/2014/main" id="{915D1F8A-BA09-4C0F-99DD-85801D089325}"/>
              </a:ext>
            </a:extLst>
          </p:cNvPr>
          <p:cNvPicPr>
            <a:picLocks noChangeAspect="1"/>
          </p:cNvPicPr>
          <p:nvPr/>
        </p:nvPicPr>
        <p:blipFill>
          <a:blip r:embed="rId3"/>
          <a:stretch>
            <a:fillRect/>
          </a:stretch>
        </p:blipFill>
        <p:spPr>
          <a:xfrm>
            <a:off x="0" y="2438399"/>
            <a:ext cx="12192000" cy="3330624"/>
          </a:xfrm>
          <a:prstGeom prst="rect">
            <a:avLst/>
          </a:prstGeom>
        </p:spPr>
      </p:pic>
    </p:spTree>
    <p:extLst>
      <p:ext uri="{BB962C8B-B14F-4D97-AF65-F5344CB8AC3E}">
        <p14:creationId xmlns:p14="http://schemas.microsoft.com/office/powerpoint/2010/main" val="3584372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36EAB3-3465-4D19-A894-FA16DF1D96CD}"/>
              </a:ext>
            </a:extLst>
          </p:cNvPr>
          <p:cNvPicPr>
            <a:picLocks noChangeAspect="1"/>
          </p:cNvPicPr>
          <p:nvPr/>
        </p:nvPicPr>
        <p:blipFill>
          <a:blip r:embed="rId2"/>
          <a:stretch>
            <a:fillRect/>
          </a:stretch>
        </p:blipFill>
        <p:spPr>
          <a:xfrm>
            <a:off x="0" y="0"/>
            <a:ext cx="12192898" cy="7248698"/>
          </a:xfrm>
          <a:prstGeom prst="rect">
            <a:avLst/>
          </a:prstGeom>
        </p:spPr>
      </p:pic>
    </p:spTree>
    <p:extLst>
      <p:ext uri="{BB962C8B-B14F-4D97-AF65-F5344CB8AC3E}">
        <p14:creationId xmlns:p14="http://schemas.microsoft.com/office/powerpoint/2010/main" val="314695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1"/>
          <p:cNvSpPr txBox="1">
            <a:spLocks noGrp="1"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r" eaLnBrk="1" hangingPunct="1"/>
            <a:endParaRPr lang="en-US" sz="1400">
              <a:solidFill>
                <a:srgbClr val="000000"/>
              </a:solidFill>
              <a:latin typeface="Arial" charset="0"/>
            </a:endParaRPr>
          </a:p>
        </p:txBody>
      </p:sp>
      <p:sp>
        <p:nvSpPr>
          <p:cNvPr id="59395" name="Rectangle 2"/>
          <p:cNvSpPr>
            <a:spLocks noGrp="1" noChangeArrowheads="1"/>
          </p:cNvSpPr>
          <p:nvPr>
            <p:ph type="ctrTitle" sz="quarter" idx="4294967295"/>
          </p:nvPr>
        </p:nvSpPr>
        <p:spPr>
          <a:xfrm>
            <a:off x="2701636" y="491837"/>
            <a:ext cx="8229600" cy="1143000"/>
          </a:xfrm>
        </p:spPr>
        <p:txBody>
          <a:bodyPr/>
          <a:lstStyle/>
          <a:p>
            <a:pPr algn="ctr" eaLnBrk="1" hangingPunct="1"/>
            <a:r>
              <a:rPr lang="en-US" sz="4800" dirty="0">
                <a:effectLst>
                  <a:outerShdw blurRad="38100" dist="38100" dir="2700000" algn="tl">
                    <a:srgbClr val="DDDDDD"/>
                  </a:outerShdw>
                </a:effectLst>
                <a:ea typeface="MS PGothic" charset="0"/>
              </a:rPr>
              <a:t>Big Steps Little Steps</a:t>
            </a:r>
          </a:p>
        </p:txBody>
      </p:sp>
      <p:sp>
        <p:nvSpPr>
          <p:cNvPr id="62468" name="Rectangle 3"/>
          <p:cNvSpPr>
            <a:spLocks noGrp="1" noChangeArrowheads="1"/>
          </p:cNvSpPr>
          <p:nvPr>
            <p:ph type="subTitle" sz="quarter" idx="4294967295"/>
          </p:nvPr>
        </p:nvSpPr>
        <p:spPr>
          <a:xfrm>
            <a:off x="374074" y="1634836"/>
            <a:ext cx="11450782" cy="4956463"/>
          </a:xfrm>
        </p:spPr>
        <p:txBody>
          <a:bodyPr>
            <a:noAutofit/>
          </a:bodyPr>
          <a:lstStyle/>
          <a:p>
            <a:pPr marL="0" lvl="1" indent="0">
              <a:spcBef>
                <a:spcPts val="0"/>
              </a:spcBef>
              <a:spcAft>
                <a:spcPts val="0"/>
              </a:spcAft>
              <a:buClr>
                <a:schemeClr val="tx1"/>
              </a:buClr>
              <a:buNone/>
            </a:pPr>
            <a:r>
              <a:rPr lang="en-US" sz="2800" dirty="0">
                <a:solidFill>
                  <a:schemeClr val="tx2"/>
                </a:solidFill>
                <a:ea typeface="MS PGothic" charset="0"/>
              </a:rPr>
              <a:t>Objectives: </a:t>
            </a:r>
          </a:p>
          <a:p>
            <a:pPr marL="457200" lvl="1" indent="-457200">
              <a:spcBef>
                <a:spcPts val="0"/>
              </a:spcBef>
              <a:spcAft>
                <a:spcPts val="0"/>
              </a:spcAft>
              <a:buClr>
                <a:schemeClr val="tx1"/>
              </a:buClr>
              <a:buFont typeface="Arial" panose="020B0604020202020204" pitchFamily="34" charset="0"/>
              <a:buChar char="•"/>
            </a:pPr>
            <a:r>
              <a:rPr lang="en-US" sz="2800" dirty="0">
                <a:ea typeface="MS PGothic" charset="0"/>
              </a:rPr>
              <a:t>address barriers to the goal by breaking larger goals into e</a:t>
            </a:r>
            <a:r>
              <a:rPr lang="en-US" sz="2800" dirty="0">
                <a:ea typeface="ＭＳ Ｐゴシック" charset="0"/>
                <a:cs typeface="Arial" charset="0"/>
              </a:rPr>
              <a:t>xpected near-term changes </a:t>
            </a:r>
          </a:p>
          <a:p>
            <a:pPr marL="457200" lvl="1" indent="-457200">
              <a:spcBef>
                <a:spcPts val="0"/>
              </a:spcBef>
              <a:spcAft>
                <a:spcPts val="0"/>
              </a:spcAft>
              <a:buClr>
                <a:schemeClr val="tx1"/>
              </a:buClr>
              <a:buFont typeface="Arial" panose="020B0604020202020204" pitchFamily="34" charset="0"/>
              <a:buChar char="•"/>
            </a:pPr>
            <a:r>
              <a:rPr lang="en-US" sz="2800" dirty="0">
                <a:ea typeface="MS PGothic" charset="0"/>
              </a:rPr>
              <a:t>describe changes in behavior, function, or status</a:t>
            </a:r>
          </a:p>
          <a:p>
            <a:pPr marL="457200" lvl="1" indent="-457200">
              <a:spcBef>
                <a:spcPts val="0"/>
              </a:spcBef>
              <a:spcAft>
                <a:spcPts val="0"/>
              </a:spcAft>
              <a:buClr>
                <a:schemeClr val="tx1"/>
              </a:buClr>
              <a:buFont typeface="Arial" panose="020B0604020202020204" pitchFamily="34" charset="0"/>
              <a:buChar char="•"/>
            </a:pPr>
            <a:r>
              <a:rPr lang="en-US" sz="2800" dirty="0">
                <a:ea typeface="MS PGothic" charset="0"/>
              </a:rPr>
              <a:t>relate back to functional impairments</a:t>
            </a:r>
          </a:p>
          <a:p>
            <a:pPr marL="457200" lvl="2" indent="-457200">
              <a:spcBef>
                <a:spcPts val="0"/>
              </a:spcBef>
              <a:spcAft>
                <a:spcPts val="0"/>
              </a:spcAft>
              <a:buClr>
                <a:schemeClr val="tx1"/>
              </a:buClr>
              <a:buFont typeface="Arial" panose="020B0604020202020204" pitchFamily="34" charset="0"/>
              <a:buChar char="•"/>
            </a:pPr>
            <a:r>
              <a:rPr lang="en-US" sz="2800" dirty="0">
                <a:ea typeface="ＭＳ Ｐゴシック" charset="0"/>
                <a:cs typeface="Arial" charset="0"/>
              </a:rPr>
              <a:t>are understandable for the person served and the team</a:t>
            </a:r>
          </a:p>
          <a:p>
            <a:pPr marL="457200" lvl="2" indent="-457200">
              <a:spcBef>
                <a:spcPts val="0"/>
              </a:spcBef>
              <a:spcAft>
                <a:spcPts val="0"/>
              </a:spcAft>
              <a:buClr>
                <a:schemeClr val="tx1"/>
              </a:buClr>
              <a:buFont typeface="Arial" panose="020B0604020202020204" pitchFamily="34" charset="0"/>
              <a:buChar char="•"/>
            </a:pPr>
            <a:r>
              <a:rPr lang="en-US" sz="2800" dirty="0">
                <a:ea typeface="MS PGothic" charset="0"/>
              </a:rPr>
              <a:t>identify key changes that the consumer wishes to accomplish, such as skill building/coping mechanisms</a:t>
            </a:r>
          </a:p>
          <a:p>
            <a:pPr marL="457200" lvl="2" indent="-457200">
              <a:spcBef>
                <a:spcPts val="0"/>
              </a:spcBef>
              <a:spcAft>
                <a:spcPts val="0"/>
              </a:spcAft>
              <a:buClr>
                <a:schemeClr val="tx1"/>
              </a:buClr>
              <a:buFont typeface="Arial" panose="020B0604020202020204" pitchFamily="34" charset="0"/>
              <a:buChar char="•"/>
            </a:pPr>
            <a:r>
              <a:rPr lang="en-US" sz="2800" dirty="0">
                <a:ea typeface="MS PGothic" charset="0"/>
              </a:rPr>
              <a:t>address medical necessity</a:t>
            </a:r>
          </a:p>
          <a:p>
            <a:pPr marL="457200" lvl="2" indent="-457200">
              <a:spcBef>
                <a:spcPts val="0"/>
              </a:spcBef>
              <a:spcAft>
                <a:spcPts val="0"/>
              </a:spcAft>
              <a:buClr>
                <a:schemeClr val="tx1"/>
              </a:buClr>
              <a:buFont typeface="Arial" panose="020B0604020202020204" pitchFamily="34" charset="0"/>
              <a:buChar char="•"/>
            </a:pPr>
            <a:r>
              <a:rPr lang="en-US" sz="2800" dirty="0"/>
              <a:t>Reflect the person’s age, culture, developmental stage</a:t>
            </a:r>
          </a:p>
          <a:p>
            <a:pPr marL="0" lvl="2" indent="0">
              <a:spcBef>
                <a:spcPts val="0"/>
              </a:spcBef>
              <a:spcAft>
                <a:spcPts val="0"/>
              </a:spcAft>
              <a:buClr>
                <a:schemeClr val="tx1"/>
              </a:buClr>
              <a:buNone/>
            </a:pPr>
            <a:endParaRPr lang="en-US" sz="2800" dirty="0">
              <a:ea typeface="MS PGothic" charset="0"/>
            </a:endParaRPr>
          </a:p>
          <a:p>
            <a:pPr marL="0" lvl="1" indent="0">
              <a:spcBef>
                <a:spcPts val="0"/>
              </a:spcBef>
              <a:spcAft>
                <a:spcPts val="0"/>
              </a:spcAft>
              <a:buNone/>
            </a:pPr>
            <a:r>
              <a:rPr lang="en-US" sz="2800" dirty="0">
                <a:solidFill>
                  <a:schemeClr val="tx2"/>
                </a:solidFill>
                <a:ea typeface="MS PGothic" charset="0"/>
              </a:rPr>
              <a:t>	 	</a:t>
            </a:r>
            <a:r>
              <a:rPr lang="en-US" sz="3600" dirty="0">
                <a:solidFill>
                  <a:schemeClr val="accent2"/>
                </a:solidFill>
                <a:ea typeface="MS PGothic" charset="0"/>
              </a:rPr>
              <a:t>Services are not an objective!!</a:t>
            </a:r>
          </a:p>
        </p:txBody>
      </p:sp>
      <p:sp>
        <p:nvSpPr>
          <p:cNvPr id="62469" name="Rectangle 11"/>
          <p:cNvSpPr txBox="1">
            <a:spLocks noGrp="1" noChangeArrowheads="1"/>
          </p:cNvSpPr>
          <p:nvPr/>
        </p:nvSpPr>
        <p:spPr bwMode="auto">
          <a:xfrm>
            <a:off x="8266113" y="6245715"/>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r"/>
            <a:endParaRPr lang="en-US" sz="1000">
              <a:solidFill>
                <a:srgbClr val="000000"/>
              </a:solidFill>
            </a:endParaRPr>
          </a:p>
        </p:txBody>
      </p:sp>
      <p:sp>
        <p:nvSpPr>
          <p:cNvPr id="62471" name="Rectangle 11"/>
          <p:cNvSpPr txBox="1">
            <a:spLocks noGrp="1" noChangeArrowheads="1"/>
          </p:cNvSpPr>
          <p:nvPr/>
        </p:nvSpPr>
        <p:spPr bwMode="auto">
          <a:xfrm>
            <a:off x="10171113" y="6408739"/>
            <a:ext cx="366712"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Tahoma" charset="0"/>
                <a:ea typeface="MS PGothic" charset="0"/>
                <a:cs typeface="MS PGothic" charset="0"/>
              </a:defRPr>
            </a:lvl1pPr>
            <a:lvl2pPr marL="742950" indent="-285750" eaLnBrk="0" hangingPunct="0">
              <a:defRPr>
                <a:solidFill>
                  <a:schemeClr val="tx1"/>
                </a:solidFill>
                <a:latin typeface="Tahoma" charset="0"/>
                <a:ea typeface="MS PGothic" charset="0"/>
                <a:cs typeface="MS PGothic" charset="0"/>
              </a:defRPr>
            </a:lvl2pPr>
            <a:lvl3pPr marL="1143000" indent="-228600" eaLnBrk="0" hangingPunct="0">
              <a:defRPr>
                <a:solidFill>
                  <a:schemeClr val="tx1"/>
                </a:solidFill>
                <a:latin typeface="Tahoma" charset="0"/>
                <a:ea typeface="MS PGothic" charset="0"/>
                <a:cs typeface="MS PGothic" charset="0"/>
              </a:defRPr>
            </a:lvl3pPr>
            <a:lvl4pPr marL="1600200" indent="-228600" eaLnBrk="0" hangingPunct="0">
              <a:defRPr>
                <a:solidFill>
                  <a:schemeClr val="tx1"/>
                </a:solidFill>
                <a:latin typeface="Tahoma" charset="0"/>
                <a:ea typeface="MS PGothic" charset="0"/>
                <a:cs typeface="MS PGothic" charset="0"/>
              </a:defRPr>
            </a:lvl4pPr>
            <a:lvl5pPr marL="2057400" indent="-228600" eaLnBrk="0" hangingPunct="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pPr algn="r" eaLnBrk="1" hangingPunct="1"/>
            <a:fld id="{3F5FBCE9-4F55-F34A-A9A1-497E75FD0290}" type="slidenum">
              <a:rPr lang="en-US" sz="1000">
                <a:solidFill>
                  <a:srgbClr val="FFFFFF"/>
                </a:solidFill>
                <a:latin typeface="Arial" charset="0"/>
              </a:rPr>
              <a:pPr algn="r" eaLnBrk="1" hangingPunct="1"/>
              <a:t>38</a:t>
            </a:fld>
            <a:endParaRPr lang="en-US" sz="1000">
              <a:solidFill>
                <a:srgbClr val="FFFFFF"/>
              </a:solidFill>
              <a:latin typeface="Arial" charset="0"/>
            </a:endParaRPr>
          </a:p>
        </p:txBody>
      </p:sp>
    </p:spTree>
    <p:extLst>
      <p:ext uri="{BB962C8B-B14F-4D97-AF65-F5344CB8AC3E}">
        <p14:creationId xmlns:p14="http://schemas.microsoft.com/office/powerpoint/2010/main" val="276560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CF8CB8-BED6-6049-BE87-36B39F32671C}"/>
              </a:ext>
            </a:extLst>
          </p:cNvPr>
          <p:cNvPicPr>
            <a:picLocks noChangeAspect="1"/>
          </p:cNvPicPr>
          <p:nvPr/>
        </p:nvPicPr>
        <p:blipFill>
          <a:blip r:embed="rId3"/>
          <a:stretch>
            <a:fillRect/>
          </a:stretch>
        </p:blipFill>
        <p:spPr>
          <a:xfrm>
            <a:off x="0" y="2568222"/>
            <a:ext cx="12192000" cy="4289778"/>
          </a:xfrm>
          <a:prstGeom prst="rect">
            <a:avLst/>
          </a:prstGeom>
        </p:spPr>
      </p:pic>
      <p:sp>
        <p:nvSpPr>
          <p:cNvPr id="2" name="Rectangle 1">
            <a:extLst>
              <a:ext uri="{FF2B5EF4-FFF2-40B4-BE49-F238E27FC236}">
                <a16:creationId xmlns:a16="http://schemas.microsoft.com/office/drawing/2014/main" id="{569F0778-5DD8-0244-8603-503B364C2E0B}"/>
              </a:ext>
            </a:extLst>
          </p:cNvPr>
          <p:cNvSpPr/>
          <p:nvPr/>
        </p:nvSpPr>
        <p:spPr>
          <a:xfrm>
            <a:off x="0" y="663820"/>
            <a:ext cx="12439624"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 Needs to Be </a:t>
            </a:r>
          </a:p>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Accomplished to Achieve the Goal?</a:t>
            </a:r>
          </a:p>
        </p:txBody>
      </p:sp>
    </p:spTree>
    <p:extLst>
      <p:ext uri="{BB962C8B-B14F-4D97-AF65-F5344CB8AC3E}">
        <p14:creationId xmlns:p14="http://schemas.microsoft.com/office/powerpoint/2010/main" val="357222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3" t="-3" r="33309" b="403"/>
          <a:stretch/>
        </p:blipFill>
        <p:spPr>
          <a:xfrm>
            <a:off x="-110836" y="-1224975"/>
            <a:ext cx="12302836" cy="9192747"/>
          </a:xfrm>
          <a:prstGeom prst="rect">
            <a:avLst/>
          </a:prstGeom>
        </p:spPr>
      </p:pic>
      <p:sp>
        <p:nvSpPr>
          <p:cNvPr id="20483" name="Rectangle 2"/>
          <p:cNvSpPr>
            <a:spLocks noGrp="1" noChangeArrowheads="1"/>
          </p:cNvSpPr>
          <p:nvPr>
            <p:ph type="title"/>
          </p:nvPr>
        </p:nvSpPr>
        <p:spPr>
          <a:xfrm>
            <a:off x="232063" y="-79664"/>
            <a:ext cx="11617037" cy="1678854"/>
          </a:xfrm>
        </p:spPr>
        <p:txBody>
          <a:bodyPr/>
          <a:lstStyle/>
          <a:p>
            <a:pPr algn="ctr" eaLnBrk="1" hangingPunct="1"/>
            <a:r>
              <a:rPr lang="en-US" altLang="en-US" sz="6600" dirty="0">
                <a:solidFill>
                  <a:schemeClr val="bg1"/>
                </a:solidFill>
              </a:rPr>
              <a:t>PCCP Overview Warm Up</a:t>
            </a:r>
          </a:p>
        </p:txBody>
      </p:sp>
      <p:sp>
        <p:nvSpPr>
          <p:cNvPr id="20484" name="Rectangle 3"/>
          <p:cNvSpPr>
            <a:spLocks noGrp="1" noChangeArrowheads="1"/>
          </p:cNvSpPr>
          <p:nvPr>
            <p:ph idx="1"/>
          </p:nvPr>
        </p:nvSpPr>
        <p:spPr>
          <a:xfrm>
            <a:off x="609600" y="1599190"/>
            <a:ext cx="10972800" cy="4877809"/>
          </a:xfrm>
        </p:spPr>
        <p:txBody>
          <a:bodyPr>
            <a:normAutofit/>
          </a:bodyPr>
          <a:lstStyle/>
          <a:p>
            <a:pPr marL="0" indent="0" eaLnBrk="1" hangingPunct="1">
              <a:buNone/>
            </a:pPr>
            <a:r>
              <a:rPr lang="en-US" altLang="en-US" sz="5400" dirty="0"/>
              <a:t>Write 3 goals/areas of meaning you have for yourself on a piece of paper.</a:t>
            </a:r>
          </a:p>
          <a:p>
            <a:pPr marL="0" indent="0" eaLnBrk="1" hangingPunct="1">
              <a:buNone/>
            </a:pPr>
            <a:r>
              <a:rPr lang="en-US" altLang="en-US" sz="5400" dirty="0"/>
              <a:t>Hand that paper to the person sitting next to you…</a:t>
            </a:r>
          </a:p>
        </p:txBody>
      </p:sp>
      <p:sp>
        <p:nvSpPr>
          <p:cNvPr id="20482" name="Rectangle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fld id="{47ED3B53-0E93-4B14-9DB4-A8C1E83BDB1A}" type="slidenum">
              <a:rPr lang="en-US" altLang="en-US" sz="1200">
                <a:solidFill>
                  <a:srgbClr val="898989"/>
                </a:solidFill>
              </a:rPr>
              <a:pPr>
                <a:spcBef>
                  <a:spcPct val="0"/>
                </a:spcBef>
                <a:buNone/>
              </a:pPr>
              <a:t>4</a:t>
            </a:fld>
            <a:endParaRPr lang="en-US" altLang="en-US" sz="1200">
              <a:solidFill>
                <a:srgbClr val="898989"/>
              </a:solidFill>
            </a:endParaRPr>
          </a:p>
        </p:txBody>
      </p:sp>
    </p:spTree>
    <p:extLst>
      <p:ext uri="{BB962C8B-B14F-4D97-AF65-F5344CB8AC3E}">
        <p14:creationId xmlns:p14="http://schemas.microsoft.com/office/powerpoint/2010/main" val="197937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3E26D1-0CD3-D149-96F7-0EC9C916B981}"/>
              </a:ext>
            </a:extLst>
          </p:cNvPr>
          <p:cNvPicPr>
            <a:picLocks noChangeAspect="1"/>
          </p:cNvPicPr>
          <p:nvPr/>
        </p:nvPicPr>
        <p:blipFill>
          <a:blip r:embed="rId3"/>
          <a:stretch>
            <a:fillRect/>
          </a:stretch>
        </p:blipFill>
        <p:spPr>
          <a:xfrm>
            <a:off x="0" y="0"/>
            <a:ext cx="5870222" cy="6858000"/>
          </a:xfrm>
          <a:prstGeom prst="rect">
            <a:avLst/>
          </a:prstGeom>
        </p:spPr>
      </p:pic>
      <p:sp>
        <p:nvSpPr>
          <p:cNvPr id="3" name="Rectangle 2">
            <a:extLst>
              <a:ext uri="{FF2B5EF4-FFF2-40B4-BE49-F238E27FC236}">
                <a16:creationId xmlns:a16="http://schemas.microsoft.com/office/drawing/2014/main" id="{9D78AAD2-DDC0-B34C-B316-EC0020EB2BD8}"/>
              </a:ext>
            </a:extLst>
          </p:cNvPr>
          <p:cNvSpPr/>
          <p:nvPr/>
        </p:nvSpPr>
        <p:spPr>
          <a:xfrm>
            <a:off x="6096000" y="0"/>
            <a:ext cx="5771132"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Use your resources!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4" name="TextBox 3">
            <a:extLst>
              <a:ext uri="{FF2B5EF4-FFF2-40B4-BE49-F238E27FC236}">
                <a16:creationId xmlns:a16="http://schemas.microsoft.com/office/drawing/2014/main" id="{78545EBE-6BC3-A246-BD0D-BE22D061A19E}"/>
              </a:ext>
            </a:extLst>
          </p:cNvPr>
          <p:cNvSpPr txBox="1"/>
          <p:nvPr/>
        </p:nvSpPr>
        <p:spPr>
          <a:xfrm>
            <a:off x="6096000" y="923330"/>
            <a:ext cx="5458691" cy="5632311"/>
          </a:xfrm>
          <a:prstGeom prst="rect">
            <a:avLst/>
          </a:prstGeom>
          <a:noFill/>
        </p:spPr>
        <p:txBody>
          <a:bodyPr wrap="square" rtlCol="0">
            <a:spAutoFit/>
          </a:bodyPr>
          <a:lstStyle/>
          <a:p>
            <a:r>
              <a:rPr lang="en-US" sz="3600" dirty="0"/>
              <a:t>Ideas may include:</a:t>
            </a:r>
          </a:p>
          <a:p>
            <a:r>
              <a:rPr lang="en-US" sz="3600" dirty="0"/>
              <a:t>Skills Building  Psychoeducation</a:t>
            </a:r>
          </a:p>
          <a:p>
            <a:r>
              <a:rPr lang="en-US" sz="3600" dirty="0"/>
              <a:t>Accessing Resources</a:t>
            </a:r>
          </a:p>
          <a:p>
            <a:r>
              <a:rPr lang="en-US" sz="3600" dirty="0"/>
              <a:t>Practicing Coping Skills</a:t>
            </a:r>
          </a:p>
          <a:p>
            <a:r>
              <a:rPr lang="en-US" sz="3600" dirty="0"/>
              <a:t>Applying Skills in New Settings</a:t>
            </a:r>
          </a:p>
          <a:p>
            <a:r>
              <a:rPr lang="en-US" sz="3600" dirty="0"/>
              <a:t>Networking</a:t>
            </a:r>
          </a:p>
          <a:p>
            <a:r>
              <a:rPr lang="en-US" sz="3600" dirty="0"/>
              <a:t>Exploration</a:t>
            </a:r>
          </a:p>
          <a:p>
            <a:r>
              <a:rPr lang="en-US" sz="3600" dirty="0"/>
              <a:t>and……………..</a:t>
            </a:r>
          </a:p>
        </p:txBody>
      </p:sp>
    </p:spTree>
    <p:extLst>
      <p:ext uri="{BB962C8B-B14F-4D97-AF65-F5344CB8AC3E}">
        <p14:creationId xmlns:p14="http://schemas.microsoft.com/office/powerpoint/2010/main" val="2421660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61975"/>
            <a:ext cx="8229600" cy="848412"/>
          </a:xfrm>
        </p:spPr>
        <p:txBody>
          <a:bodyPr>
            <a:normAutofit fontScale="90000"/>
          </a:bodyPr>
          <a:lstStyle/>
          <a:p>
            <a:r>
              <a:rPr lang="en-US" sz="6000" dirty="0"/>
              <a:t>Objectives</a:t>
            </a:r>
            <a:r>
              <a:rPr lang="en-US" dirty="0"/>
              <a:t>…</a:t>
            </a:r>
          </a:p>
        </p:txBody>
      </p:sp>
      <p:sp>
        <p:nvSpPr>
          <p:cNvPr id="3" name="Content Placeholder 2"/>
          <p:cNvSpPr>
            <a:spLocks noGrp="1"/>
          </p:cNvSpPr>
          <p:nvPr>
            <p:ph idx="1"/>
          </p:nvPr>
        </p:nvSpPr>
        <p:spPr>
          <a:xfrm>
            <a:off x="602673" y="1974273"/>
            <a:ext cx="11055927" cy="4321752"/>
          </a:xfrm>
        </p:spPr>
        <p:txBody>
          <a:bodyPr>
            <a:normAutofit/>
          </a:bodyPr>
          <a:lstStyle/>
          <a:p>
            <a:pPr eaLnBrk="1" hangingPunct="1"/>
            <a:r>
              <a:rPr lang="en-US" altLang="en-US" sz="3600" dirty="0"/>
              <a:t>These are the smaller, incremental steps needed to reach the long term goal</a:t>
            </a:r>
          </a:p>
          <a:p>
            <a:pPr eaLnBrk="1" hangingPunct="1"/>
            <a:r>
              <a:rPr lang="en-US" altLang="en-US" sz="3600" dirty="0"/>
              <a:t>There should be enough objectives to the duration of the plan, but target dates should make sense</a:t>
            </a:r>
          </a:p>
          <a:p>
            <a:pPr eaLnBrk="1" hangingPunct="1"/>
            <a:r>
              <a:rPr lang="en-US" altLang="en-US" sz="3600" dirty="0"/>
              <a:t>Objectives should be clear and measurable so that its obvious to all when the objective has been achieved</a:t>
            </a:r>
          </a:p>
        </p:txBody>
      </p:sp>
    </p:spTree>
    <p:extLst>
      <p:ext uri="{BB962C8B-B14F-4D97-AF65-F5344CB8AC3E}">
        <p14:creationId xmlns:p14="http://schemas.microsoft.com/office/powerpoint/2010/main" val="865649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CC006E-D5D8-45C1-88AA-54DF0584A5CC}"/>
              </a:ext>
            </a:extLst>
          </p:cNvPr>
          <p:cNvPicPr>
            <a:picLocks noChangeAspect="1"/>
          </p:cNvPicPr>
          <p:nvPr/>
        </p:nvPicPr>
        <p:blipFill>
          <a:blip r:embed="rId3"/>
          <a:stretch>
            <a:fillRect/>
          </a:stretch>
        </p:blipFill>
        <p:spPr>
          <a:xfrm>
            <a:off x="8501092" y="0"/>
            <a:ext cx="3340042" cy="2202491"/>
          </a:xfrm>
          <a:prstGeom prst="rect">
            <a:avLst/>
          </a:prstGeom>
        </p:spPr>
      </p:pic>
      <p:sp>
        <p:nvSpPr>
          <p:cNvPr id="129026" name="Rectangle 2"/>
          <p:cNvSpPr>
            <a:spLocks noGrp="1" noChangeArrowheads="1"/>
          </p:cNvSpPr>
          <p:nvPr>
            <p:ph type="ctrTitle" sz="quarter" idx="4294967295"/>
          </p:nvPr>
        </p:nvSpPr>
        <p:spPr>
          <a:xfrm>
            <a:off x="1767783" y="923924"/>
            <a:ext cx="6733309" cy="904875"/>
          </a:xfrm>
        </p:spPr>
        <p:txBody>
          <a:bodyPr>
            <a:normAutofit/>
          </a:bodyPr>
          <a:lstStyle/>
          <a:p>
            <a:pPr>
              <a:defRPr/>
            </a:pPr>
            <a:r>
              <a:rPr dirty="0">
                <a:latin typeface="+mn-lt"/>
                <a:ea typeface="ＭＳ Ｐゴシック" pitchFamily="34" charset="-128"/>
              </a:rPr>
              <a:t>Services &amp; Action Steps </a:t>
            </a:r>
          </a:p>
        </p:txBody>
      </p:sp>
      <p:sp>
        <p:nvSpPr>
          <p:cNvPr id="6" name="Rectangle 3"/>
          <p:cNvSpPr txBox="1">
            <a:spLocks noChangeArrowheads="1"/>
          </p:cNvSpPr>
          <p:nvPr/>
        </p:nvSpPr>
        <p:spPr bwMode="auto">
          <a:xfrm>
            <a:off x="350866" y="1828799"/>
            <a:ext cx="11081905" cy="4637016"/>
          </a:xfrm>
          <a:prstGeom prst="rect">
            <a:avLst/>
          </a:prstGeom>
          <a:noFill/>
          <a:ln w="9525">
            <a:noFill/>
            <a:miter lim="800000"/>
            <a:headEnd/>
            <a:tailEnd/>
          </a:ln>
          <a:effectLst/>
        </p:spPr>
        <p:txBody>
          <a:bodyPr lIns="92075" tIns="46038" rIns="92075" bIns="46038"/>
          <a:lstStyle/>
          <a:p>
            <a:pPr marL="465138" lvl="2">
              <a:lnSpc>
                <a:spcPct val="90000"/>
              </a:lnSpc>
              <a:spcBef>
                <a:spcPct val="20000"/>
              </a:spcBef>
              <a:buClr>
                <a:srgbClr val="FF9900"/>
              </a:buClr>
              <a:buSzPct val="60000"/>
              <a:defRPr/>
            </a:pPr>
            <a:r>
              <a:rPr lang="en-US" sz="2800" kern="0" dirty="0">
                <a:ea typeface="Tahoma" panose="020B0604030504040204" pitchFamily="34" charset="0"/>
                <a:cs typeface="Tahoma" panose="020B0604030504040204" pitchFamily="34" charset="0"/>
              </a:rPr>
              <a:t>Services &amp; action steps include those “interventions” provided </a:t>
            </a:r>
            <a:r>
              <a:rPr lang="en-US" sz="2800" u="sng" kern="0" dirty="0">
                <a:solidFill>
                  <a:schemeClr val="accent2"/>
                </a:solidFill>
                <a:ea typeface="Tahoma" panose="020B0604030504040204" pitchFamily="34" charset="0"/>
                <a:cs typeface="Tahoma" panose="020B0604030504040204" pitchFamily="34" charset="0"/>
              </a:rPr>
              <a:t>by professionals</a:t>
            </a:r>
            <a:r>
              <a:rPr lang="en-US" sz="2800" kern="0" dirty="0">
                <a:solidFill>
                  <a:schemeClr val="accent2"/>
                </a:solidFill>
                <a:ea typeface="Tahoma" panose="020B0604030504040204" pitchFamily="34" charset="0"/>
                <a:cs typeface="Tahoma" panose="020B0604030504040204" pitchFamily="34" charset="0"/>
              </a:rPr>
              <a:t> </a:t>
            </a:r>
            <a:r>
              <a:rPr lang="en-US" sz="2800" kern="0" dirty="0">
                <a:ea typeface="Tahoma" panose="020B0604030504040204" pitchFamily="34" charset="0"/>
                <a:cs typeface="Tahoma" panose="020B0604030504040204" pitchFamily="34" charset="0"/>
              </a:rPr>
              <a:t>which…</a:t>
            </a:r>
          </a:p>
          <a:p>
            <a:pPr marL="1147763" lvl="2" indent="-233363">
              <a:lnSpc>
                <a:spcPct val="90000"/>
              </a:lnSpc>
              <a:spcBef>
                <a:spcPct val="20000"/>
              </a:spcBef>
              <a:buClr>
                <a:srgbClr val="FF9900"/>
              </a:buClr>
              <a:buSzPct val="60000"/>
              <a:buFont typeface="Arial" pitchFamily="34" charset="0"/>
              <a:buChar char="•"/>
              <a:defRPr/>
            </a:pPr>
            <a:r>
              <a:rPr lang="en-US" sz="2800" kern="0" dirty="0">
                <a:ea typeface="Tahoma" panose="020B0604030504040204" pitchFamily="34" charset="0"/>
                <a:cs typeface="Tahoma" panose="020B0604030504040204" pitchFamily="34" charset="0"/>
              </a:rPr>
              <a:t>respect individual choice and preference</a:t>
            </a:r>
          </a:p>
          <a:p>
            <a:pPr marL="1147763" lvl="2" indent="-233363">
              <a:lnSpc>
                <a:spcPct val="90000"/>
              </a:lnSpc>
              <a:spcBef>
                <a:spcPct val="20000"/>
              </a:spcBef>
              <a:buClr>
                <a:srgbClr val="FF9900"/>
              </a:buClr>
              <a:buSzPct val="60000"/>
              <a:buFont typeface="Arial" pitchFamily="34" charset="0"/>
              <a:buChar char="•"/>
              <a:defRPr/>
            </a:pPr>
            <a:r>
              <a:rPr lang="en-US" sz="2800" kern="0" dirty="0">
                <a:ea typeface="Tahoma" panose="020B0604030504040204" pitchFamily="34" charset="0"/>
                <a:cs typeface="Tahoma" panose="020B0604030504040204" pitchFamily="34" charset="0"/>
              </a:rPr>
              <a:t>are tailored to the stage of change/recovery</a:t>
            </a:r>
          </a:p>
          <a:p>
            <a:pPr marL="1147763" lvl="2" indent="-233363">
              <a:lnSpc>
                <a:spcPct val="85000"/>
              </a:lnSpc>
              <a:spcBef>
                <a:spcPct val="20000"/>
              </a:spcBef>
              <a:buClr>
                <a:srgbClr val="FF9900"/>
              </a:buClr>
              <a:buSzPct val="60000"/>
              <a:buFont typeface="Arial" pitchFamily="34" charset="0"/>
              <a:buChar char="•"/>
              <a:defRPr/>
            </a:pPr>
            <a:r>
              <a:rPr lang="en-US" sz="2800" kern="0" dirty="0">
                <a:ea typeface="Tahoma" panose="020B0604030504040204" pitchFamily="34" charset="0"/>
                <a:cs typeface="Tahoma" panose="020B0604030504040204" pitchFamily="34" charset="0"/>
              </a:rPr>
              <a:t>describe medical necessity  by clearly describing how services are intended to overcome that individual’s barriers</a:t>
            </a:r>
          </a:p>
          <a:p>
            <a:pPr marL="1147763" lvl="2" indent="-233363">
              <a:lnSpc>
                <a:spcPct val="85000"/>
              </a:lnSpc>
              <a:spcBef>
                <a:spcPct val="20000"/>
              </a:spcBef>
              <a:buClr>
                <a:srgbClr val="FF9900"/>
              </a:buClr>
              <a:buSzPct val="60000"/>
              <a:buFont typeface="Arial" pitchFamily="34" charset="0"/>
              <a:buChar char="•"/>
              <a:defRPr/>
            </a:pPr>
            <a:r>
              <a:rPr lang="en-US" sz="2800" kern="0" dirty="0">
                <a:ea typeface="Tahoma" panose="020B0604030504040204" pitchFamily="34" charset="0"/>
                <a:cs typeface="Tahoma" panose="020B0604030504040204" pitchFamily="34" charset="0"/>
              </a:rPr>
              <a:t>are specific to an objective</a:t>
            </a:r>
          </a:p>
          <a:p>
            <a:pPr marL="465138" lvl="2">
              <a:lnSpc>
                <a:spcPct val="85000"/>
              </a:lnSpc>
              <a:spcBef>
                <a:spcPct val="20000"/>
              </a:spcBef>
              <a:buClr>
                <a:srgbClr val="FF9900"/>
              </a:buClr>
              <a:buSzPct val="60000"/>
              <a:defRPr/>
            </a:pPr>
            <a:r>
              <a:rPr lang="en-US" sz="2800" kern="0" dirty="0">
                <a:ea typeface="Tahoma" panose="020B0604030504040204" pitchFamily="34" charset="0"/>
                <a:cs typeface="Tahoma" panose="020B0604030504040204" pitchFamily="34" charset="0"/>
              </a:rPr>
              <a:t>But they also incorporate </a:t>
            </a:r>
            <a:r>
              <a:rPr lang="en-US" sz="2800" u="sng" kern="0" dirty="0">
                <a:solidFill>
                  <a:schemeClr val="accent2"/>
                </a:solidFill>
                <a:ea typeface="Tahoma" panose="020B0604030504040204" pitchFamily="34" charset="0"/>
                <a:cs typeface="Tahoma" panose="020B0604030504040204" pitchFamily="34" charset="0"/>
              </a:rPr>
              <a:t>actions by natural supporters </a:t>
            </a:r>
            <a:r>
              <a:rPr lang="en-US" sz="2800" u="sng" kern="0" dirty="0">
                <a:solidFill>
                  <a:schemeClr val="accent5"/>
                </a:solidFill>
                <a:ea typeface="Tahoma" panose="020B0604030504040204" pitchFamily="34" charset="0"/>
                <a:cs typeface="Tahoma" panose="020B0604030504040204" pitchFamily="34" charset="0"/>
              </a:rPr>
              <a:t>and</a:t>
            </a:r>
            <a:r>
              <a:rPr lang="en-US" sz="2800" u="sng" kern="0" dirty="0">
                <a:solidFill>
                  <a:schemeClr val="accent2"/>
                </a:solidFill>
                <a:ea typeface="Tahoma" panose="020B0604030504040204" pitchFamily="34" charset="0"/>
                <a:cs typeface="Tahoma" panose="020B0604030504040204" pitchFamily="34" charset="0"/>
              </a:rPr>
              <a:t> the person him/herself</a:t>
            </a:r>
            <a:r>
              <a:rPr lang="en-US" sz="2800" kern="0" dirty="0">
                <a:solidFill>
                  <a:schemeClr val="accent2"/>
                </a:solidFill>
                <a:ea typeface="Tahoma" panose="020B0604030504040204" pitchFamily="34" charset="0"/>
                <a:cs typeface="Tahoma" panose="020B0604030504040204" pitchFamily="34" charset="0"/>
              </a:rPr>
              <a:t>.  </a:t>
            </a:r>
          </a:p>
        </p:txBody>
      </p:sp>
      <p:sp>
        <p:nvSpPr>
          <p:cNvPr id="92165" name="Rectangle 11"/>
          <p:cNvSpPr txBox="1">
            <a:spLocks noGrp="1" noChangeArrowheads="1"/>
          </p:cNvSpPr>
          <p:nvPr/>
        </p:nvSpPr>
        <p:spPr bwMode="auto">
          <a:xfrm>
            <a:off x="10171113" y="6408739"/>
            <a:ext cx="366712"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4AA2D57-12EA-452A-9277-8EBE4DACEA35}" type="slidenum">
              <a:rPr lang="en-US" altLang="en-US" sz="1000" b="1">
                <a:solidFill>
                  <a:srgbClr val="FFFFFF"/>
                </a:solidFill>
                <a:ea typeface="ＭＳ Ｐゴシック" pitchFamily="34" charset="-128"/>
              </a:rPr>
              <a:pPr algn="r" eaLnBrk="1" hangingPunct="1"/>
              <a:t>42</a:t>
            </a:fld>
            <a:endParaRPr lang="en-US" altLang="en-US" sz="1000" b="1">
              <a:solidFill>
                <a:srgbClr val="FFFFFF"/>
              </a:solidFill>
              <a:ea typeface="ＭＳ Ｐゴシック" pitchFamily="34" charset="-128"/>
            </a:endParaRPr>
          </a:p>
        </p:txBody>
      </p:sp>
    </p:spTree>
    <p:extLst>
      <p:ext uri="{BB962C8B-B14F-4D97-AF65-F5344CB8AC3E}">
        <p14:creationId xmlns:p14="http://schemas.microsoft.com/office/powerpoint/2010/main" val="231478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752601" y="955963"/>
            <a:ext cx="9531926" cy="831273"/>
          </a:xfrm>
        </p:spPr>
        <p:txBody>
          <a:bodyPr>
            <a:normAutofit fontScale="90000"/>
          </a:bodyPr>
          <a:lstStyle/>
          <a:p>
            <a:pPr>
              <a:defRPr/>
            </a:pPr>
            <a:r>
              <a:rPr sz="3400" dirty="0">
                <a:latin typeface="Tahoma" panose="020B0604030504040204" pitchFamily="34" charset="0"/>
                <a:ea typeface="Tahoma" panose="020B0604030504040204" pitchFamily="34" charset="0"/>
                <a:cs typeface="Tahoma" panose="020B0604030504040204" pitchFamily="34" charset="0"/>
              </a:rPr>
              <a:t>Action Steps by The Person In Recovery &amp; Natural Supporters</a:t>
            </a:r>
          </a:p>
        </p:txBody>
      </p:sp>
      <p:sp>
        <p:nvSpPr>
          <p:cNvPr id="95234" name="Rectangle 3"/>
          <p:cNvSpPr>
            <a:spLocks noGrp="1" noChangeArrowheads="1"/>
          </p:cNvSpPr>
          <p:nvPr>
            <p:ph idx="1"/>
          </p:nvPr>
        </p:nvSpPr>
        <p:spPr>
          <a:xfrm>
            <a:off x="415637" y="1808018"/>
            <a:ext cx="11222182" cy="4821382"/>
          </a:xfrm>
          <a:prstGeom prst="rect">
            <a:avLst/>
          </a:prstGeom>
        </p:spPr>
        <p:txBody>
          <a:bodyPr>
            <a:noAutofit/>
          </a:bodyPr>
          <a:lstStyle/>
          <a:p>
            <a:pPr marL="0" indent="0">
              <a:spcBef>
                <a:spcPts val="0"/>
              </a:spcBef>
              <a:buNone/>
            </a:pPr>
            <a:r>
              <a:rPr lang="en-US" altLang="en-US" sz="2800" dirty="0">
                <a:ea typeface="Tahoma" panose="020B0604030504040204" pitchFamily="34" charset="0"/>
              </a:rPr>
              <a:t>Traditional plans include only those interventions performed by staff.  The recovery model, however, emphasizes the responsibility of a person to participate actively in his or her own care as well as the benefits of seeking contributions of “natural supports” (e.g., family, friends, advocates, &amp; community supporters) </a:t>
            </a:r>
          </a:p>
          <a:p>
            <a:pPr marL="0" indent="0">
              <a:lnSpc>
                <a:spcPct val="100000"/>
              </a:lnSpc>
              <a:spcBef>
                <a:spcPts val="0"/>
              </a:spcBef>
              <a:buNone/>
            </a:pPr>
            <a:r>
              <a:rPr lang="en-US" altLang="en-US" sz="2800" dirty="0">
                <a:ea typeface="Tahoma" panose="020B0604030504040204" pitchFamily="34" charset="0"/>
              </a:rPr>
              <a:t>For each objective, consider specifying:  </a:t>
            </a:r>
          </a:p>
          <a:p>
            <a:pPr marL="461963" lvl="2" indent="-234950">
              <a:spcBef>
                <a:spcPts val="0"/>
              </a:spcBef>
            </a:pPr>
            <a:r>
              <a:rPr lang="en-US" altLang="en-US" sz="2800" dirty="0">
                <a:solidFill>
                  <a:schemeClr val="accent2"/>
                </a:solidFill>
                <a:ea typeface="Tahoma" panose="020B0604030504040204" pitchFamily="34" charset="0"/>
              </a:rPr>
              <a:t>“Personal Actions” </a:t>
            </a:r>
            <a:r>
              <a:rPr lang="en-US" altLang="en-US" sz="2800" dirty="0">
                <a:ea typeface="Tahoma" panose="020B0604030504040204" pitchFamily="34" charset="0"/>
              </a:rPr>
              <a:t>(this promotes a sense of self-agency and helps to activate people in their recovery)  and </a:t>
            </a:r>
          </a:p>
          <a:p>
            <a:pPr marL="461963" lvl="2" indent="-234950">
              <a:spcBef>
                <a:spcPts val="0"/>
              </a:spcBef>
            </a:pPr>
            <a:r>
              <a:rPr lang="en-US" altLang="en-US" sz="2800" dirty="0">
                <a:ea typeface="Tahoma" panose="020B0604030504040204" pitchFamily="34" charset="0"/>
              </a:rPr>
              <a:t>“</a:t>
            </a:r>
            <a:r>
              <a:rPr lang="en-US" altLang="en-US" sz="2800" dirty="0">
                <a:solidFill>
                  <a:schemeClr val="accent2"/>
                </a:solidFill>
                <a:ea typeface="Tahoma" panose="020B0604030504040204" pitchFamily="34" charset="0"/>
              </a:rPr>
              <a:t>Natural Support Action” </a:t>
            </a:r>
            <a:r>
              <a:rPr lang="en-US" altLang="en-US" sz="2800" dirty="0">
                <a:ea typeface="Tahoma" panose="020B0604030504040204" pitchFamily="34" charset="0"/>
              </a:rPr>
              <a:t>(to help the person build/expand their natural recovery network as a supplement to professional services)   </a:t>
            </a:r>
          </a:p>
        </p:txBody>
      </p:sp>
    </p:spTree>
    <p:extLst>
      <p:ext uri="{BB962C8B-B14F-4D97-AF65-F5344CB8AC3E}">
        <p14:creationId xmlns:p14="http://schemas.microsoft.com/office/powerpoint/2010/main" val="275478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786625-8270-413D-9AD8-5FBFA684743C}"/>
              </a:ext>
            </a:extLst>
          </p:cNvPr>
          <p:cNvPicPr>
            <a:picLocks noChangeAspect="1"/>
          </p:cNvPicPr>
          <p:nvPr/>
        </p:nvPicPr>
        <p:blipFill>
          <a:blip r:embed="rId2"/>
          <a:stretch>
            <a:fillRect/>
          </a:stretch>
        </p:blipFill>
        <p:spPr>
          <a:xfrm>
            <a:off x="1901236" y="0"/>
            <a:ext cx="8423171" cy="6885500"/>
          </a:xfrm>
          <a:prstGeom prst="rect">
            <a:avLst/>
          </a:prstGeom>
        </p:spPr>
      </p:pic>
    </p:spTree>
    <p:extLst>
      <p:ext uri="{BB962C8B-B14F-4D97-AF65-F5344CB8AC3E}">
        <p14:creationId xmlns:p14="http://schemas.microsoft.com/office/powerpoint/2010/main" val="1341721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875" y="962266"/>
            <a:ext cx="10018713" cy="906253"/>
          </a:xfrm>
        </p:spPr>
        <p:txBody>
          <a:bodyPr>
            <a:noAutofit/>
          </a:bodyPr>
          <a:lstStyle/>
          <a:p>
            <a:r>
              <a:rPr lang="en-US" sz="6000" dirty="0"/>
              <a:t>How Are We Feeling?</a:t>
            </a:r>
          </a:p>
        </p:txBody>
      </p:sp>
      <p:sp>
        <p:nvSpPr>
          <p:cNvPr id="6" name="Content Placeholder 5"/>
          <p:cNvSpPr>
            <a:spLocks noGrp="1"/>
          </p:cNvSpPr>
          <p:nvPr>
            <p:ph sz="half" idx="1"/>
          </p:nvPr>
        </p:nvSpPr>
        <p:spPr>
          <a:xfrm>
            <a:off x="822419" y="2051850"/>
            <a:ext cx="4826538" cy="630936"/>
          </a:xfrm>
        </p:spPr>
        <p:txBody>
          <a:bodyPr>
            <a:noAutofit/>
          </a:bodyPr>
          <a:lstStyle/>
          <a:p>
            <a:pPr marL="0" indent="0">
              <a:buNone/>
            </a:pPr>
            <a:r>
              <a:rPr lang="en-US" sz="4000" dirty="0">
                <a:solidFill>
                  <a:srgbClr val="7030A0"/>
                </a:solidFill>
              </a:rPr>
              <a:t>What seems easy? </a:t>
            </a:r>
          </a:p>
        </p:txBody>
      </p:sp>
      <p:sp>
        <p:nvSpPr>
          <p:cNvPr id="7" name="Content Placeholder 6"/>
          <p:cNvSpPr>
            <a:spLocks noGrp="1"/>
          </p:cNvSpPr>
          <p:nvPr>
            <p:ph sz="half" idx="2"/>
          </p:nvPr>
        </p:nvSpPr>
        <p:spPr>
          <a:xfrm>
            <a:off x="6961909" y="2522893"/>
            <a:ext cx="4376652" cy="1221575"/>
          </a:xfrm>
        </p:spPr>
        <p:txBody>
          <a:bodyPr>
            <a:noAutofit/>
          </a:bodyPr>
          <a:lstStyle/>
          <a:p>
            <a:pPr marL="0" indent="0">
              <a:buNone/>
            </a:pPr>
            <a:r>
              <a:rPr lang="en-US" sz="4000" dirty="0">
                <a:solidFill>
                  <a:srgbClr val="7030A0"/>
                </a:solidFill>
              </a:rPr>
              <a:t>What seems challenging? </a:t>
            </a:r>
          </a:p>
        </p:txBody>
      </p:sp>
      <p:pic>
        <p:nvPicPr>
          <p:cNvPr id="8" name="Picture 7"/>
          <p:cNvPicPr>
            <a:picLocks noChangeAspect="1"/>
          </p:cNvPicPr>
          <p:nvPr/>
        </p:nvPicPr>
        <p:blipFill rotWithShape="1">
          <a:blip r:embed="rId3"/>
          <a:srcRect t="1" r="13478" b="1173"/>
          <a:stretch/>
        </p:blipFill>
        <p:spPr>
          <a:xfrm>
            <a:off x="822419" y="3632468"/>
            <a:ext cx="5273581" cy="2242484"/>
          </a:xfrm>
          <a:prstGeom prst="rect">
            <a:avLst/>
          </a:prstGeom>
        </p:spPr>
      </p:pic>
      <p:pic>
        <p:nvPicPr>
          <p:cNvPr id="9" name="Picture 8"/>
          <p:cNvPicPr>
            <a:picLocks noChangeAspect="1"/>
          </p:cNvPicPr>
          <p:nvPr/>
        </p:nvPicPr>
        <p:blipFill>
          <a:blip r:embed="rId4"/>
          <a:stretch>
            <a:fillRect/>
          </a:stretch>
        </p:blipFill>
        <p:spPr>
          <a:xfrm>
            <a:off x="6961909" y="3858708"/>
            <a:ext cx="3773979" cy="2941921"/>
          </a:xfrm>
          <a:prstGeom prst="rect">
            <a:avLst/>
          </a:prstGeom>
        </p:spPr>
      </p:pic>
    </p:spTree>
    <p:extLst>
      <p:ext uri="{BB962C8B-B14F-4D97-AF65-F5344CB8AC3E}">
        <p14:creationId xmlns:p14="http://schemas.microsoft.com/office/powerpoint/2010/main" val="222030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257507-CE2B-4500-B460-5BC6DB517B42}"/>
              </a:ext>
            </a:extLst>
          </p:cNvPr>
          <p:cNvSpPr>
            <a:spLocks noGrp="1"/>
          </p:cNvSpPr>
          <p:nvPr>
            <p:ph type="title"/>
          </p:nvPr>
        </p:nvSpPr>
        <p:spPr>
          <a:xfrm>
            <a:off x="1484310" y="349829"/>
            <a:ext cx="10018713" cy="1752599"/>
          </a:xfrm>
        </p:spPr>
        <p:txBody>
          <a:bodyPr>
            <a:normAutofit/>
          </a:bodyPr>
          <a:lstStyle/>
          <a:p>
            <a:r>
              <a:rPr lang="en-US" sz="8000" dirty="0">
                <a:solidFill>
                  <a:schemeClr val="accent6"/>
                </a:solidFill>
              </a:rPr>
              <a:t>Thank You!!!!</a:t>
            </a:r>
          </a:p>
        </p:txBody>
      </p:sp>
      <p:sp>
        <p:nvSpPr>
          <p:cNvPr id="6" name="Content Placeholder 5">
            <a:extLst>
              <a:ext uri="{FF2B5EF4-FFF2-40B4-BE49-F238E27FC236}">
                <a16:creationId xmlns:a16="http://schemas.microsoft.com/office/drawing/2014/main" id="{58D8507B-0DE3-4894-8374-C63D33B796BA}"/>
              </a:ext>
            </a:extLst>
          </p:cNvPr>
          <p:cNvSpPr>
            <a:spLocks noGrp="1"/>
          </p:cNvSpPr>
          <p:nvPr>
            <p:ph idx="1"/>
          </p:nvPr>
        </p:nvSpPr>
        <p:spPr>
          <a:xfrm>
            <a:off x="347308" y="2098964"/>
            <a:ext cx="11155715" cy="4568536"/>
          </a:xfrm>
        </p:spPr>
        <p:txBody>
          <a:bodyPr>
            <a:normAutofit/>
          </a:bodyPr>
          <a:lstStyle/>
          <a:p>
            <a:pPr marL="0" indent="0">
              <a:buNone/>
            </a:pPr>
            <a:r>
              <a:rPr lang="en-US" sz="3200" dirty="0"/>
              <a:t>For more information or with questions visit: </a:t>
            </a:r>
          </a:p>
          <a:p>
            <a:pPr marL="0" indent="0">
              <a:buNone/>
            </a:pPr>
            <a:r>
              <a:rPr lang="en-US" sz="3200" dirty="0"/>
              <a:t>The Maryland Behavioral Health website, sign-up and look for “Being Person-Centered” by Diane </a:t>
            </a:r>
            <a:r>
              <a:rPr lang="en-US" sz="3200" dirty="0" err="1"/>
              <a:t>Grieder</a:t>
            </a:r>
            <a:r>
              <a:rPr lang="en-US" sz="3200" dirty="0"/>
              <a:t> (Module 18).  CEUs offered. </a:t>
            </a:r>
          </a:p>
          <a:p>
            <a:pPr marL="0" indent="0">
              <a:buNone/>
            </a:pPr>
            <a:r>
              <a:rPr lang="en-US" sz="3200" dirty="0"/>
              <a:t>	https://mdbehavioralhealth.com/ </a:t>
            </a:r>
          </a:p>
        </p:txBody>
      </p:sp>
      <p:pic>
        <p:nvPicPr>
          <p:cNvPr id="7" name="Picture 6">
            <a:extLst>
              <a:ext uri="{FF2B5EF4-FFF2-40B4-BE49-F238E27FC236}">
                <a16:creationId xmlns:a16="http://schemas.microsoft.com/office/drawing/2014/main" id="{3A349F88-9FD7-48AE-9344-536BD4983DD1}"/>
              </a:ext>
            </a:extLst>
          </p:cNvPr>
          <p:cNvPicPr>
            <a:picLocks noChangeAspect="1"/>
          </p:cNvPicPr>
          <p:nvPr/>
        </p:nvPicPr>
        <p:blipFill>
          <a:blip r:embed="rId2"/>
          <a:stretch>
            <a:fillRect/>
          </a:stretch>
        </p:blipFill>
        <p:spPr>
          <a:xfrm>
            <a:off x="9570687" y="3655815"/>
            <a:ext cx="2274005" cy="3011685"/>
          </a:xfrm>
          <a:prstGeom prst="rect">
            <a:avLst/>
          </a:prstGeom>
        </p:spPr>
      </p:pic>
    </p:spTree>
    <p:extLst>
      <p:ext uri="{BB962C8B-B14F-4D97-AF65-F5344CB8AC3E}">
        <p14:creationId xmlns:p14="http://schemas.microsoft.com/office/powerpoint/2010/main" val="126403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1204787">
            <a:off x="8873886" y="3951752"/>
            <a:ext cx="1941913" cy="2556192"/>
          </a:xfrm>
          <a:prstGeom prst="rect">
            <a:avLst/>
          </a:prstGeom>
        </p:spPr>
      </p:pic>
      <p:pic>
        <p:nvPicPr>
          <p:cNvPr id="5" name="Picture 4"/>
          <p:cNvPicPr>
            <a:picLocks noChangeAspect="1"/>
          </p:cNvPicPr>
          <p:nvPr/>
        </p:nvPicPr>
        <p:blipFill>
          <a:blip r:embed="rId4"/>
          <a:stretch>
            <a:fillRect/>
          </a:stretch>
        </p:blipFill>
        <p:spPr>
          <a:xfrm rot="3768373">
            <a:off x="7180185" y="4956164"/>
            <a:ext cx="1816294" cy="1824782"/>
          </a:xfrm>
          <a:prstGeom prst="rect">
            <a:avLst/>
          </a:prstGeom>
        </p:spPr>
      </p:pic>
      <p:pic>
        <p:nvPicPr>
          <p:cNvPr id="6" name="Picture 5"/>
          <p:cNvPicPr>
            <a:picLocks noChangeAspect="1"/>
          </p:cNvPicPr>
          <p:nvPr/>
        </p:nvPicPr>
        <p:blipFill>
          <a:blip r:embed="rId4"/>
          <a:stretch>
            <a:fillRect/>
          </a:stretch>
        </p:blipFill>
        <p:spPr>
          <a:xfrm rot="1886998">
            <a:off x="7204140" y="240920"/>
            <a:ext cx="1814918" cy="1823400"/>
          </a:xfrm>
          <a:prstGeom prst="rect">
            <a:avLst/>
          </a:prstGeom>
        </p:spPr>
      </p:pic>
      <p:sp>
        <p:nvSpPr>
          <p:cNvPr id="7170" name="Rectangle 2"/>
          <p:cNvSpPr>
            <a:spLocks noGrp="1" noRot="1" noChangeArrowheads="1"/>
          </p:cNvSpPr>
          <p:nvPr>
            <p:ph type="title"/>
          </p:nvPr>
        </p:nvSpPr>
        <p:spPr>
          <a:xfrm>
            <a:off x="1697031" y="787057"/>
            <a:ext cx="5613854" cy="1920135"/>
          </a:xfrm>
        </p:spPr>
        <p:txBody>
          <a:bodyPr>
            <a:normAutofit/>
          </a:bodyPr>
          <a:lstStyle/>
          <a:p>
            <a:pPr algn="ctr"/>
            <a:r>
              <a:rPr lang="en-US" sz="4400" dirty="0">
                <a:solidFill>
                  <a:schemeClr val="accent4">
                    <a:lumMod val="75000"/>
                  </a:schemeClr>
                </a:solidFill>
                <a:effectLst>
                  <a:outerShdw blurRad="38100" dist="38100" dir="2700000" algn="tl">
                    <a:srgbClr val="DDDDDD"/>
                  </a:outerShdw>
                </a:effectLst>
                <a:ea typeface="MS PGothic" charset="0"/>
              </a:rPr>
              <a:t> Recovery… </a:t>
            </a:r>
            <a:br>
              <a:rPr lang="en-US" sz="4400" dirty="0">
                <a:solidFill>
                  <a:schemeClr val="accent4">
                    <a:lumMod val="75000"/>
                  </a:schemeClr>
                </a:solidFill>
                <a:effectLst>
                  <a:outerShdw blurRad="38100" dist="38100" dir="2700000" algn="tl">
                    <a:srgbClr val="DDDDDD"/>
                  </a:outerShdw>
                </a:effectLst>
                <a:ea typeface="MS PGothic" charset="0"/>
              </a:rPr>
            </a:br>
            <a:r>
              <a:rPr lang="en-US" sz="4400" dirty="0">
                <a:solidFill>
                  <a:schemeClr val="accent4">
                    <a:lumMod val="75000"/>
                  </a:schemeClr>
                </a:solidFill>
                <a:effectLst>
                  <a:outerShdw blurRad="38100" dist="38100" dir="2700000" algn="tl">
                    <a:srgbClr val="DDDDDD"/>
                  </a:outerShdw>
                </a:effectLst>
                <a:ea typeface="MS PGothic" charset="0"/>
              </a:rPr>
              <a:t>a fuzzy concept</a:t>
            </a:r>
          </a:p>
        </p:txBody>
      </p:sp>
      <p:sp>
        <p:nvSpPr>
          <p:cNvPr id="11267" name="Rectangle 3"/>
          <p:cNvSpPr>
            <a:spLocks noGrp="1" noRot="1" noChangeArrowheads="1"/>
          </p:cNvSpPr>
          <p:nvPr>
            <p:ph idx="1"/>
          </p:nvPr>
        </p:nvSpPr>
        <p:spPr>
          <a:xfrm>
            <a:off x="394855" y="2707192"/>
            <a:ext cx="8214680" cy="4049338"/>
          </a:xfrm>
        </p:spPr>
        <p:txBody>
          <a:bodyPr>
            <a:normAutofit/>
          </a:bodyPr>
          <a:lstStyle/>
          <a:p>
            <a:pPr marL="0" indent="0">
              <a:lnSpc>
                <a:spcPct val="90000"/>
              </a:lnSpc>
              <a:buNone/>
            </a:pPr>
            <a:r>
              <a:rPr lang="en-US" sz="3200" b="1" dirty="0">
                <a:ea typeface="MS PGothic" charset="0"/>
              </a:rPr>
              <a:t>Everyone recognizes overall meaning</a:t>
            </a:r>
          </a:p>
          <a:p>
            <a:pPr lvl="1">
              <a:lnSpc>
                <a:spcPct val="90000"/>
              </a:lnSpc>
              <a:buSzPct val="80000"/>
            </a:pPr>
            <a:r>
              <a:rPr lang="en-US" sz="3200" dirty="0">
                <a:ea typeface="MS PGothic" charset="0"/>
              </a:rPr>
              <a:t>different connotation for different people</a:t>
            </a:r>
          </a:p>
          <a:p>
            <a:pPr marL="0" indent="0">
              <a:lnSpc>
                <a:spcPct val="90000"/>
              </a:lnSpc>
              <a:buNone/>
            </a:pPr>
            <a:r>
              <a:rPr lang="en-US" sz="3200" b="1" dirty="0">
                <a:ea typeface="MS PGothic" charset="0"/>
              </a:rPr>
              <a:t>Core elements of concept are clear</a:t>
            </a:r>
          </a:p>
          <a:p>
            <a:pPr lvl="1">
              <a:lnSpc>
                <a:spcPct val="90000"/>
              </a:lnSpc>
              <a:buSzPct val="80000"/>
            </a:pPr>
            <a:r>
              <a:rPr lang="en-US" sz="3200" dirty="0">
                <a:ea typeface="MS PGothic" charset="0"/>
              </a:rPr>
              <a:t>but unclear on the periphery</a:t>
            </a:r>
          </a:p>
          <a:p>
            <a:pPr marL="0" indent="0">
              <a:lnSpc>
                <a:spcPct val="90000"/>
              </a:lnSpc>
              <a:buNone/>
            </a:pPr>
            <a:r>
              <a:rPr lang="en-US" sz="3200" b="1" dirty="0">
                <a:ea typeface="MS PGothic" charset="0"/>
              </a:rPr>
              <a:t>Can be difficult to operationalize in measurable elements</a:t>
            </a:r>
          </a:p>
        </p:txBody>
      </p:sp>
      <p:sp>
        <p:nvSpPr>
          <p:cNvPr id="2" name="Rectangle 1"/>
          <p:cNvSpPr/>
          <p:nvPr/>
        </p:nvSpPr>
        <p:spPr>
          <a:xfrm>
            <a:off x="8234538" y="1274872"/>
            <a:ext cx="3729924" cy="2585323"/>
          </a:xfrm>
          <a:prstGeom prst="rect">
            <a:avLst/>
          </a:prstGeom>
          <a:noFill/>
        </p:spPr>
        <p:txBody>
          <a:bodyPr wrap="square" lIns="91440" tIns="45720" rIns="91440" bIns="45720">
            <a:spAutoFit/>
          </a:bodyPr>
          <a:lstStyle/>
          <a:p>
            <a:pPr algn="ctr"/>
            <a:r>
              <a:rPr lang="en-US" sz="5400" dirty="0">
                <a:ln w="0"/>
                <a:solidFill>
                  <a:schemeClr val="accent4">
                    <a:lumMod val="60000"/>
                    <a:lumOff val="40000"/>
                  </a:schemeClr>
                </a:solidFill>
                <a:effectLst>
                  <a:outerShdw blurRad="38100" dist="25400" dir="5400000" algn="ctr" rotWithShape="0">
                    <a:srgbClr val="6E747A">
                      <a:alpha val="43000"/>
                    </a:srgbClr>
                  </a:outerShdw>
                </a:effectLst>
              </a:rPr>
              <a:t>Or Should We Say Discovery</a:t>
            </a:r>
          </a:p>
        </p:txBody>
      </p:sp>
      <p:pic>
        <p:nvPicPr>
          <p:cNvPr id="4" name="Picture 3"/>
          <p:cNvPicPr>
            <a:picLocks noChangeAspect="1"/>
          </p:cNvPicPr>
          <p:nvPr/>
        </p:nvPicPr>
        <p:blipFill>
          <a:blip r:embed="rId3"/>
          <a:stretch>
            <a:fillRect/>
          </a:stretch>
        </p:blipFill>
        <p:spPr>
          <a:xfrm rot="18969613">
            <a:off x="632758" y="309997"/>
            <a:ext cx="1280264" cy="1685246"/>
          </a:xfrm>
          <a:prstGeom prst="rect">
            <a:avLst/>
          </a:prstGeom>
        </p:spPr>
      </p:pic>
      <p:pic>
        <p:nvPicPr>
          <p:cNvPr id="7" name="Picture 6"/>
          <p:cNvPicPr>
            <a:picLocks noChangeAspect="1"/>
          </p:cNvPicPr>
          <p:nvPr/>
        </p:nvPicPr>
        <p:blipFill>
          <a:blip r:embed="rId4"/>
          <a:stretch>
            <a:fillRect/>
          </a:stretch>
        </p:blipFill>
        <p:spPr>
          <a:xfrm rot="4601111">
            <a:off x="9782937" y="-97065"/>
            <a:ext cx="1760020" cy="1768245"/>
          </a:xfrm>
          <a:prstGeom prst="rect">
            <a:avLst/>
          </a:prstGeom>
        </p:spPr>
      </p:pic>
      <p:pic>
        <p:nvPicPr>
          <p:cNvPr id="8" name="Picture 7"/>
          <p:cNvPicPr>
            <a:picLocks noChangeAspect="1"/>
          </p:cNvPicPr>
          <p:nvPr/>
        </p:nvPicPr>
        <p:blipFill>
          <a:blip r:embed="rId4"/>
          <a:stretch>
            <a:fillRect/>
          </a:stretch>
        </p:blipFill>
        <p:spPr>
          <a:xfrm>
            <a:off x="10358686" y="5027743"/>
            <a:ext cx="1673801" cy="1681623"/>
          </a:xfrm>
          <a:prstGeom prst="rect">
            <a:avLst/>
          </a:prstGeom>
        </p:spPr>
      </p:pic>
      <p:pic>
        <p:nvPicPr>
          <p:cNvPr id="11" name="Picture 10">
            <a:extLst>
              <a:ext uri="{FF2B5EF4-FFF2-40B4-BE49-F238E27FC236}">
                <a16:creationId xmlns:a16="http://schemas.microsoft.com/office/drawing/2014/main" id="{8FDBC5E6-53EA-7944-B3B9-8F986228868D}"/>
              </a:ext>
            </a:extLst>
          </p:cNvPr>
          <p:cNvPicPr>
            <a:picLocks noChangeAspect="1"/>
          </p:cNvPicPr>
          <p:nvPr/>
        </p:nvPicPr>
        <p:blipFill>
          <a:blip r:embed="rId4"/>
          <a:stretch>
            <a:fillRect/>
          </a:stretch>
        </p:blipFill>
        <p:spPr>
          <a:xfrm>
            <a:off x="160222" y="1242119"/>
            <a:ext cx="1673801" cy="1681623"/>
          </a:xfrm>
          <a:prstGeom prst="rect">
            <a:avLst/>
          </a:prstGeom>
        </p:spPr>
      </p:pic>
      <p:pic>
        <p:nvPicPr>
          <p:cNvPr id="12" name="Picture 11">
            <a:extLst>
              <a:ext uri="{FF2B5EF4-FFF2-40B4-BE49-F238E27FC236}">
                <a16:creationId xmlns:a16="http://schemas.microsoft.com/office/drawing/2014/main" id="{98D54E0B-A638-854D-91EC-8C0311C2FE6C}"/>
              </a:ext>
            </a:extLst>
          </p:cNvPr>
          <p:cNvPicPr>
            <a:picLocks noChangeAspect="1"/>
          </p:cNvPicPr>
          <p:nvPr/>
        </p:nvPicPr>
        <p:blipFill>
          <a:blip r:embed="rId4"/>
          <a:stretch>
            <a:fillRect/>
          </a:stretch>
        </p:blipFill>
        <p:spPr>
          <a:xfrm>
            <a:off x="8524531" y="-74906"/>
            <a:ext cx="1673801" cy="1681623"/>
          </a:xfrm>
          <a:prstGeom prst="rect">
            <a:avLst/>
          </a:prstGeom>
        </p:spPr>
      </p:pic>
    </p:spTree>
    <p:extLst>
      <p:ext uri="{BB962C8B-B14F-4D97-AF65-F5344CB8AC3E}">
        <p14:creationId xmlns:p14="http://schemas.microsoft.com/office/powerpoint/2010/main" val="88322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0" y="-15494"/>
            <a:ext cx="12192000" cy="6888988"/>
          </a:xfrm>
          <a:prstGeom prst="rect">
            <a:avLst/>
          </a:prstGeom>
        </p:spPr>
      </p:pic>
      <p:sp>
        <p:nvSpPr>
          <p:cNvPr id="6" name="Title 5"/>
          <p:cNvSpPr>
            <a:spLocks noGrp="1"/>
          </p:cNvSpPr>
          <p:nvPr>
            <p:ph type="title"/>
          </p:nvPr>
        </p:nvSpPr>
        <p:spPr>
          <a:xfrm>
            <a:off x="4301836" y="4579789"/>
            <a:ext cx="5895109" cy="1592412"/>
          </a:xfrm>
        </p:spPr>
        <p:txBody>
          <a:bodyPr>
            <a:noAutofit/>
          </a:bodyPr>
          <a:lstStyle/>
          <a:p>
            <a:pPr algn="ctr"/>
            <a:r>
              <a:rPr lang="en-US" sz="6000" dirty="0">
                <a:solidFill>
                  <a:schemeClr val="accent1">
                    <a:lumMod val="75000"/>
                  </a:schemeClr>
                </a:solidFill>
              </a:rPr>
              <a:t>Recovery vs. Discovery</a:t>
            </a:r>
          </a:p>
        </p:txBody>
      </p:sp>
    </p:spTree>
    <p:extLst>
      <p:ext uri="{BB962C8B-B14F-4D97-AF65-F5344CB8AC3E}">
        <p14:creationId xmlns:p14="http://schemas.microsoft.com/office/powerpoint/2010/main" val="333342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26528" y="554182"/>
            <a:ext cx="6740236" cy="895350"/>
          </a:xfrm>
        </p:spPr>
        <p:txBody>
          <a:bodyPr>
            <a:normAutofit/>
          </a:bodyPr>
          <a:lstStyle/>
          <a:p>
            <a:pPr marL="54864" eaLnBrk="1" fontAlgn="auto" hangingPunct="1">
              <a:spcAft>
                <a:spcPts val="0"/>
              </a:spcAft>
              <a:defRPr/>
            </a:pPr>
            <a:r>
              <a:rPr lang="en-US" sz="4800" dirty="0">
                <a:solidFill>
                  <a:schemeClr val="accent4"/>
                </a:solidFill>
              </a:rPr>
              <a:t>What is Recovery?</a:t>
            </a:r>
          </a:p>
        </p:txBody>
      </p:sp>
      <p:sp>
        <p:nvSpPr>
          <p:cNvPr id="11267" name="Rectangle 3"/>
          <p:cNvSpPr>
            <a:spLocks noGrp="1" noChangeArrowheads="1"/>
          </p:cNvSpPr>
          <p:nvPr>
            <p:ph idx="1"/>
          </p:nvPr>
        </p:nvSpPr>
        <p:spPr>
          <a:xfrm>
            <a:off x="477983" y="1766455"/>
            <a:ext cx="11159836" cy="4260271"/>
          </a:xfrm>
        </p:spPr>
        <p:txBody>
          <a:bodyPr>
            <a:noAutofit/>
          </a:bodyPr>
          <a:lstStyle/>
          <a:p>
            <a:pPr eaLnBrk="1" hangingPunct="1">
              <a:lnSpc>
                <a:spcPct val="80000"/>
              </a:lnSpc>
              <a:spcBef>
                <a:spcPct val="0"/>
              </a:spcBef>
              <a:buFont typeface="Wingdings" panose="05000000000000000000" pitchFamily="2" charset="2"/>
              <a:buNone/>
            </a:pPr>
            <a:r>
              <a:rPr lang="en-US" altLang="en-US" sz="4000" dirty="0"/>
              <a:t>Patricia Deegan’s definition of recovery:</a:t>
            </a:r>
          </a:p>
          <a:p>
            <a:pPr eaLnBrk="1" hangingPunct="1">
              <a:lnSpc>
                <a:spcPct val="80000"/>
              </a:lnSpc>
              <a:spcBef>
                <a:spcPct val="0"/>
              </a:spcBef>
              <a:buFont typeface="Wingdings" panose="05000000000000000000" pitchFamily="2" charset="2"/>
              <a:buNone/>
            </a:pPr>
            <a:endParaRPr lang="en-US" altLang="en-US" sz="4000" dirty="0"/>
          </a:p>
          <a:p>
            <a:pPr eaLnBrk="1" hangingPunct="1">
              <a:lnSpc>
                <a:spcPct val="80000"/>
              </a:lnSpc>
              <a:spcBef>
                <a:spcPct val="0"/>
              </a:spcBef>
              <a:buFont typeface="Wingdings" panose="05000000000000000000" pitchFamily="2" charset="2"/>
              <a:buNone/>
            </a:pPr>
            <a:r>
              <a:rPr lang="en-US" altLang="en-US" sz="4000" dirty="0"/>
              <a:t>“…The need is to reestablish a new and valued sense of integrity and purpose within and beyond the limits of the disability; the inspiration is to </a:t>
            </a:r>
            <a:r>
              <a:rPr lang="en-US" altLang="en-US" sz="4000" dirty="0">
                <a:solidFill>
                  <a:schemeClr val="accent6">
                    <a:lumMod val="75000"/>
                  </a:schemeClr>
                </a:solidFill>
              </a:rPr>
              <a:t>live</a:t>
            </a:r>
            <a:r>
              <a:rPr lang="en-US" altLang="en-US" sz="4000" dirty="0"/>
              <a:t>, </a:t>
            </a:r>
            <a:r>
              <a:rPr lang="en-US" altLang="en-US" sz="4000" dirty="0">
                <a:solidFill>
                  <a:schemeClr val="accent2"/>
                </a:solidFill>
              </a:rPr>
              <a:t>work</a:t>
            </a:r>
            <a:r>
              <a:rPr lang="en-US" altLang="en-US" sz="4000" dirty="0"/>
              <a:t> and </a:t>
            </a:r>
            <a:r>
              <a:rPr lang="en-US" altLang="en-US" sz="4000" dirty="0">
                <a:solidFill>
                  <a:schemeClr val="accent4">
                    <a:lumMod val="75000"/>
                  </a:schemeClr>
                </a:solidFill>
              </a:rPr>
              <a:t>love</a:t>
            </a:r>
            <a:r>
              <a:rPr lang="en-US" altLang="en-US" sz="4000" dirty="0"/>
              <a:t> in a community in which one makes a significant contribution.”</a:t>
            </a:r>
          </a:p>
        </p:txBody>
      </p:sp>
      <p:sp>
        <p:nvSpPr>
          <p:cNvPr id="2" name="TextBox 1">
            <a:extLst>
              <a:ext uri="{FF2B5EF4-FFF2-40B4-BE49-F238E27FC236}">
                <a16:creationId xmlns:a16="http://schemas.microsoft.com/office/drawing/2014/main" id="{1F761022-F57D-4767-BD5B-E2C31AD21DE3}"/>
              </a:ext>
            </a:extLst>
          </p:cNvPr>
          <p:cNvSpPr txBox="1"/>
          <p:nvPr/>
        </p:nvSpPr>
        <p:spPr>
          <a:xfrm>
            <a:off x="2479965" y="6123709"/>
            <a:ext cx="9157854" cy="541046"/>
          </a:xfrm>
          <a:prstGeom prst="rect">
            <a:avLst/>
          </a:prstGeom>
          <a:noFill/>
        </p:spPr>
        <p:txBody>
          <a:bodyPr wrap="square" rtlCol="0">
            <a:spAutoFit/>
          </a:bodyPr>
          <a:lstStyle/>
          <a:p>
            <a:pPr>
              <a:lnSpc>
                <a:spcPct val="80000"/>
              </a:lnSpc>
              <a:spcBef>
                <a:spcPct val="0"/>
              </a:spcBef>
            </a:pPr>
            <a:r>
              <a:rPr lang="en-US" altLang="en-US" dirty="0"/>
              <a:t>Deegan, P. (1988) Recovery: The lived experience of rehabilitation. Psychosocial Rehabilitation Journal.  XI (4) 11-19</a:t>
            </a:r>
          </a:p>
        </p:txBody>
      </p:sp>
    </p:spTree>
    <p:extLst>
      <p:ext uri="{BB962C8B-B14F-4D97-AF65-F5344CB8AC3E}">
        <p14:creationId xmlns:p14="http://schemas.microsoft.com/office/powerpoint/2010/main" val="322522860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ECF22-12A9-4A95-9ED9-0348DF0D992F}"/>
              </a:ext>
            </a:extLst>
          </p:cNvPr>
          <p:cNvSpPr>
            <a:spLocks noGrp="1"/>
          </p:cNvSpPr>
          <p:nvPr>
            <p:ph type="title"/>
          </p:nvPr>
        </p:nvSpPr>
        <p:spPr>
          <a:xfrm>
            <a:off x="3491344" y="512619"/>
            <a:ext cx="4457988" cy="1253835"/>
          </a:xfrm>
        </p:spPr>
        <p:txBody>
          <a:bodyPr>
            <a:noAutofit/>
          </a:bodyPr>
          <a:lstStyle/>
          <a:p>
            <a:r>
              <a:rPr lang="en-US" sz="6000" dirty="0">
                <a:solidFill>
                  <a:schemeClr val="accent4">
                    <a:lumMod val="75000"/>
                  </a:schemeClr>
                </a:solidFill>
              </a:rPr>
              <a:t>Recovery</a:t>
            </a:r>
          </a:p>
        </p:txBody>
      </p:sp>
      <p:sp>
        <p:nvSpPr>
          <p:cNvPr id="6" name="Content Placeholder 5">
            <a:extLst>
              <a:ext uri="{FF2B5EF4-FFF2-40B4-BE49-F238E27FC236}">
                <a16:creationId xmlns:a16="http://schemas.microsoft.com/office/drawing/2014/main" id="{769DC3CD-7AEC-412E-ABAA-5E8F5191966D}"/>
              </a:ext>
            </a:extLst>
          </p:cNvPr>
          <p:cNvSpPr>
            <a:spLocks noGrp="1"/>
          </p:cNvSpPr>
          <p:nvPr>
            <p:ph idx="1"/>
          </p:nvPr>
        </p:nvSpPr>
        <p:spPr>
          <a:xfrm>
            <a:off x="688977" y="1766454"/>
            <a:ext cx="11115096" cy="5010266"/>
          </a:xfrm>
        </p:spPr>
        <p:txBody>
          <a:bodyPr>
            <a:normAutofit lnSpcReduction="10000"/>
          </a:bodyPr>
          <a:lstStyle/>
          <a:p>
            <a:pPr marL="347663" indent="-347663">
              <a:spcBef>
                <a:spcPts val="100"/>
              </a:spcBef>
              <a:spcAft>
                <a:spcPts val="0"/>
              </a:spcAft>
              <a:buClr>
                <a:schemeClr val="accent2"/>
              </a:buClr>
              <a:buSzPct val="60000"/>
              <a:buFont typeface="Wingdings" panose="05000000000000000000" pitchFamily="2" charset="2"/>
              <a:buChar char=""/>
            </a:pPr>
            <a:r>
              <a:rPr lang="en-US" altLang="en-US" sz="3400" dirty="0"/>
              <a:t>…is possible for people with mental illness and/or substance use.  </a:t>
            </a:r>
          </a:p>
          <a:p>
            <a:pPr marL="347663" indent="-347663">
              <a:spcBef>
                <a:spcPts val="100"/>
              </a:spcBef>
              <a:spcAft>
                <a:spcPts val="0"/>
              </a:spcAft>
              <a:buClr>
                <a:schemeClr val="accent2"/>
              </a:buClr>
              <a:buSzPct val="60000"/>
              <a:buFont typeface="Wingdings" panose="05000000000000000000" pitchFamily="2" charset="2"/>
              <a:buChar char=""/>
            </a:pPr>
            <a:r>
              <a:rPr lang="en-US" altLang="en-US" sz="3400" dirty="0"/>
              <a:t>…is different for each person.</a:t>
            </a:r>
          </a:p>
          <a:p>
            <a:pPr marL="347663" indent="-347663">
              <a:spcBef>
                <a:spcPts val="100"/>
              </a:spcBef>
              <a:spcAft>
                <a:spcPts val="0"/>
              </a:spcAft>
              <a:buClr>
                <a:schemeClr val="accent2"/>
              </a:buClr>
              <a:buSzPct val="60000"/>
              <a:buFont typeface="Wingdings" panose="05000000000000000000" pitchFamily="2" charset="2"/>
              <a:buChar char=""/>
            </a:pPr>
            <a:r>
              <a:rPr lang="en-US" altLang="en-US" sz="3400" dirty="0"/>
              <a:t>…means that they have a successful, high quality of life even though they have a mental illness.</a:t>
            </a:r>
          </a:p>
          <a:p>
            <a:pPr marL="347663" indent="-347663">
              <a:spcBef>
                <a:spcPts val="100"/>
              </a:spcBef>
              <a:spcAft>
                <a:spcPts val="0"/>
              </a:spcAft>
              <a:buClr>
                <a:schemeClr val="accent2"/>
              </a:buClr>
              <a:buSzPct val="60000"/>
              <a:buFont typeface="Wingdings" panose="05000000000000000000" pitchFamily="2" charset="2"/>
              <a:buChar char=""/>
            </a:pPr>
            <a:r>
              <a:rPr lang="en-US" altLang="en-US" sz="3400" dirty="0"/>
              <a:t>…means that they could maintain a job, have friends, go to school, or have a home.  </a:t>
            </a:r>
          </a:p>
          <a:p>
            <a:pPr marL="347663" indent="-347663">
              <a:spcBef>
                <a:spcPts val="100"/>
              </a:spcBef>
              <a:spcAft>
                <a:spcPts val="0"/>
              </a:spcAft>
              <a:buClr>
                <a:schemeClr val="accent2"/>
              </a:buClr>
              <a:buSzPct val="60000"/>
              <a:buFont typeface="Wingdings" panose="05000000000000000000" pitchFamily="2" charset="2"/>
              <a:buChar char=""/>
            </a:pPr>
            <a:r>
              <a:rPr lang="en-US" altLang="en-US" sz="3400" dirty="0"/>
              <a:t>…may mean that they experience symptoms everyday, but can manage them and still do the things they want to do.</a:t>
            </a:r>
          </a:p>
          <a:p>
            <a:pPr marL="347663" indent="-347663">
              <a:spcBef>
                <a:spcPts val="100"/>
              </a:spcBef>
              <a:spcAft>
                <a:spcPts val="0"/>
              </a:spcAft>
              <a:buClr>
                <a:schemeClr val="accent2"/>
              </a:buClr>
              <a:buSzPct val="60000"/>
              <a:buFont typeface="Wingdings" panose="05000000000000000000" pitchFamily="2" charset="2"/>
              <a:buChar char=""/>
            </a:pPr>
            <a:r>
              <a:rPr lang="en-US" altLang="en-US" sz="3400" dirty="0"/>
              <a:t>Recovery does not mean that they are cured!</a:t>
            </a:r>
          </a:p>
        </p:txBody>
      </p:sp>
    </p:spTree>
    <p:extLst>
      <p:ext uri="{BB962C8B-B14F-4D97-AF65-F5344CB8AC3E}">
        <p14:creationId xmlns:p14="http://schemas.microsoft.com/office/powerpoint/2010/main" val="307041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3789E52-D635-4C05-BE00-1A10B5391E95}"/>
              </a:ext>
            </a:extLst>
          </p:cNvPr>
          <p:cNvSpPr>
            <a:spLocks noGrp="1"/>
          </p:cNvSpPr>
          <p:nvPr>
            <p:ph type="title"/>
          </p:nvPr>
        </p:nvSpPr>
        <p:spPr>
          <a:xfrm>
            <a:off x="2452255" y="665018"/>
            <a:ext cx="9050768" cy="1752599"/>
          </a:xfrm>
        </p:spPr>
        <p:txBody>
          <a:bodyPr/>
          <a:lstStyle/>
          <a:p>
            <a:r>
              <a:rPr lang="en-US" dirty="0">
                <a:solidFill>
                  <a:schemeClr val="accent1">
                    <a:lumMod val="50000"/>
                  </a:schemeClr>
                </a:solidFill>
              </a:rPr>
              <a:t>The Ultimate Goal of  Recovery-Oriented Transformation</a:t>
            </a:r>
          </a:p>
        </p:txBody>
      </p:sp>
      <p:sp>
        <p:nvSpPr>
          <p:cNvPr id="10" name="Content Placeholder 9">
            <a:extLst>
              <a:ext uri="{FF2B5EF4-FFF2-40B4-BE49-F238E27FC236}">
                <a16:creationId xmlns:a16="http://schemas.microsoft.com/office/drawing/2014/main" id="{A92A76E3-7670-4A42-ABD6-CAA9115B7405}"/>
              </a:ext>
            </a:extLst>
          </p:cNvPr>
          <p:cNvSpPr>
            <a:spLocks noGrp="1"/>
          </p:cNvSpPr>
          <p:nvPr>
            <p:ph idx="1"/>
          </p:nvPr>
        </p:nvSpPr>
        <p:spPr>
          <a:xfrm>
            <a:off x="436418" y="2182091"/>
            <a:ext cx="11066605" cy="4343400"/>
          </a:xfrm>
        </p:spPr>
        <p:txBody>
          <a:bodyPr>
            <a:normAutofit/>
          </a:bodyPr>
          <a:lstStyle/>
          <a:p>
            <a:pPr>
              <a:buFont typeface="Wingdings" pitchFamily="2" charset="2"/>
              <a:buNone/>
              <a:defRPr/>
            </a:pPr>
            <a:r>
              <a:rPr lang="en-US" sz="2800" i="1" dirty="0"/>
              <a:t>A healthcare system that promotes whole health</a:t>
            </a:r>
          </a:p>
          <a:p>
            <a:pPr lvl="1">
              <a:buClr>
                <a:schemeClr val="accent2">
                  <a:lumMod val="60000"/>
                  <a:lumOff val="40000"/>
                </a:schemeClr>
              </a:buClr>
              <a:buSzPct val="75000"/>
              <a:buFont typeface="Wingdings" panose="05000000000000000000" pitchFamily="2" charset="2"/>
              <a:buChar char="v"/>
              <a:defRPr/>
            </a:pPr>
            <a:r>
              <a:rPr lang="en-US" sz="2800" b="1" dirty="0">
                <a:solidFill>
                  <a:schemeClr val="accent1">
                    <a:lumMod val="50000"/>
                  </a:schemeClr>
                </a:solidFill>
              </a:rPr>
              <a:t>Consumer and family driven </a:t>
            </a:r>
            <a:r>
              <a:rPr lang="en-US" sz="2800" dirty="0"/>
              <a:t>— each adult and child will have access to a full spectrum of integrated services needed to support their wellness/recovery vision</a:t>
            </a:r>
          </a:p>
          <a:p>
            <a:pPr lvl="1">
              <a:buClr>
                <a:schemeClr val="accent2">
                  <a:lumMod val="60000"/>
                  <a:lumOff val="40000"/>
                </a:schemeClr>
              </a:buClr>
              <a:buSzPct val="75000"/>
              <a:buFont typeface="Wingdings" panose="05000000000000000000" pitchFamily="2" charset="2"/>
              <a:buChar char="v"/>
              <a:defRPr/>
            </a:pPr>
            <a:r>
              <a:rPr lang="en-US" sz="2800" b="1" dirty="0">
                <a:solidFill>
                  <a:schemeClr val="accent1">
                    <a:lumMod val="50000"/>
                  </a:schemeClr>
                </a:solidFill>
              </a:rPr>
              <a:t>Focuses on wellness/recovery </a:t>
            </a:r>
            <a:r>
              <a:rPr lang="en-US" sz="2800" dirty="0"/>
              <a:t>— a strengths-based approach to help each person experience health, independence, self-esteem, and a meaningful life in the community</a:t>
            </a:r>
          </a:p>
          <a:p>
            <a:pPr lvl="1">
              <a:buClr>
                <a:schemeClr val="accent2">
                  <a:lumMod val="60000"/>
                  <a:lumOff val="40000"/>
                </a:schemeClr>
              </a:buClr>
              <a:buSzPct val="75000"/>
              <a:buFont typeface="Wingdings" panose="05000000000000000000" pitchFamily="2" charset="2"/>
              <a:buChar char="v"/>
              <a:defRPr/>
            </a:pPr>
            <a:r>
              <a:rPr lang="en-US" sz="2800" b="1" dirty="0">
                <a:solidFill>
                  <a:schemeClr val="accent1">
                    <a:lumMod val="50000"/>
                  </a:schemeClr>
                </a:solidFill>
              </a:rPr>
              <a:t>Builds resilience </a:t>
            </a:r>
            <a:r>
              <a:rPr lang="en-US" sz="2800" dirty="0"/>
              <a:t>— the ability to face life’s challenges and maintain health</a:t>
            </a:r>
          </a:p>
        </p:txBody>
      </p:sp>
    </p:spTree>
    <p:extLst>
      <p:ext uri="{BB962C8B-B14F-4D97-AF65-F5344CB8AC3E}">
        <p14:creationId xmlns:p14="http://schemas.microsoft.com/office/powerpoint/2010/main" val="3385908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8F581983-08B7-4646-B595-B1EFA5C925A0}"/>
</file>

<file path=customXml/itemProps2.xml><?xml version="1.0" encoding="utf-8"?>
<ds:datastoreItem xmlns:ds="http://schemas.openxmlformats.org/officeDocument/2006/customXml" ds:itemID="{EA0582DE-239B-4403-91F8-03DC9B1C5A8C}"/>
</file>

<file path=customXml/itemProps3.xml><?xml version="1.0" encoding="utf-8"?>
<ds:datastoreItem xmlns:ds="http://schemas.openxmlformats.org/officeDocument/2006/customXml" ds:itemID="{3F267BCB-7DC3-4301-A322-5B595AEDDDDF}"/>
</file>

<file path=customXml/itemProps4.xml><?xml version="1.0" encoding="utf-8"?>
<ds:datastoreItem xmlns:ds="http://schemas.openxmlformats.org/officeDocument/2006/customXml" ds:itemID="{9FBBADC0-9987-4AE9-B1C4-29C9866790E3}"/>
</file>

<file path=docProps/app.xml><?xml version="1.0" encoding="utf-8"?>
<Properties xmlns="http://schemas.openxmlformats.org/officeDocument/2006/extended-properties" xmlns:vt="http://schemas.openxmlformats.org/officeDocument/2006/docPropsVTypes">
  <Template/>
  <TotalTime>14583</TotalTime>
  <Words>3848</Words>
  <Application>Microsoft Macintosh PowerPoint</Application>
  <PresentationFormat>Widescreen</PresentationFormat>
  <Paragraphs>379</Paragraphs>
  <Slides>46</Slides>
  <Notes>35</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46</vt:i4>
      </vt:variant>
    </vt:vector>
  </HeadingPairs>
  <TitlesOfParts>
    <vt:vector size="63" baseType="lpstr">
      <vt:lpstr>MS PGothic</vt:lpstr>
      <vt:lpstr>MS PGothic</vt:lpstr>
      <vt:lpstr>游ゴシック</vt:lpstr>
      <vt:lpstr>Arial</vt:lpstr>
      <vt:lpstr>Arial Narrow</vt:lpstr>
      <vt:lpstr>Arial Rounded MT Bold</vt:lpstr>
      <vt:lpstr>Calibri</vt:lpstr>
      <vt:lpstr>Calibri Light</vt:lpstr>
      <vt:lpstr>Century Gothic</vt:lpstr>
      <vt:lpstr>Corbel</vt:lpstr>
      <vt:lpstr>David</vt:lpstr>
      <vt:lpstr>Tahoma</vt:lpstr>
      <vt:lpstr>Times New Roman</vt:lpstr>
      <vt:lpstr>Tunga</vt:lpstr>
      <vt:lpstr>Wingdings</vt:lpstr>
      <vt:lpstr>Office Theme</vt:lpstr>
      <vt:lpstr>Vapor Trail</vt:lpstr>
      <vt:lpstr>Walking the Walk</vt:lpstr>
      <vt:lpstr>Learning Objectives</vt:lpstr>
      <vt:lpstr>Take A Moment To Reflect</vt:lpstr>
      <vt:lpstr>PCCP Overview Warm Up</vt:lpstr>
      <vt:lpstr> Recovery…  a fuzzy concept</vt:lpstr>
      <vt:lpstr>Recovery vs. Discovery</vt:lpstr>
      <vt:lpstr>What is Recovery?</vt:lpstr>
      <vt:lpstr>Recovery</vt:lpstr>
      <vt:lpstr>The Ultimate Goal of  Recovery-Oriented Transformation</vt:lpstr>
      <vt:lpstr>The Recovery Plan as a Road Map</vt:lpstr>
      <vt:lpstr>Key Practices:   The Process of Plan Development</vt:lpstr>
      <vt:lpstr>PowerPoint Presentation</vt:lpstr>
      <vt:lpstr>Building A Plan</vt:lpstr>
      <vt:lpstr>A Plan is Only As Good As the Assessment</vt:lpstr>
      <vt:lpstr>When Assessments Differ….</vt:lpstr>
      <vt:lpstr>PowerPoint Presentation</vt:lpstr>
      <vt:lpstr>PowerPoint Presentation</vt:lpstr>
      <vt:lpstr>PowerPoint Presentation</vt:lpstr>
      <vt:lpstr>Data is not enough!!!!!!!!!</vt:lpstr>
      <vt:lpstr>The Importance of Understanding</vt:lpstr>
      <vt:lpstr>PowerPoint Presentation</vt:lpstr>
      <vt:lpstr>Hypotheses </vt:lpstr>
      <vt:lpstr>Understanding Barriers</vt:lpstr>
      <vt:lpstr>Exploring Barriers </vt:lpstr>
      <vt:lpstr>“Not everything that is faced  can be changed, but nothing can be changed until it is faced” ~James Baldwin,  The Cross of Redemption: Uncollected Writings</vt:lpstr>
      <vt:lpstr>Strengths</vt:lpstr>
      <vt:lpstr>A Recovery Plan  Should Be Strength Based</vt:lpstr>
      <vt:lpstr>Setting Priorities and Crafting Goals … a Negotiation</vt:lpstr>
      <vt:lpstr>Negotiation … “You keep using that word. I do not think it means what you think it means”</vt:lpstr>
      <vt:lpstr>Goals on Plans</vt:lpstr>
      <vt:lpstr>Respecting Cultural Variables in Goal Setting</vt:lpstr>
      <vt:lpstr>Finding the Recovery Zone </vt:lpstr>
      <vt:lpstr>Balancing Priorities</vt:lpstr>
      <vt:lpstr>Developing Goals and a Vision</vt:lpstr>
      <vt:lpstr>“It is a strangely irrational notion that there is something in the very flow of time that will inevitably cure all ills. … We must come to see that human progress never rolls in on wheels of inevitability. It comes through the tireless efforts and persistent work of men…” Dr. Martin Luther King Jr.  Letter from the Birmingham Jail</vt:lpstr>
      <vt:lpstr>Teaching Methods That Work:</vt:lpstr>
      <vt:lpstr>PowerPoint Presentation</vt:lpstr>
      <vt:lpstr>Big Steps Little Steps</vt:lpstr>
      <vt:lpstr>PowerPoint Presentation</vt:lpstr>
      <vt:lpstr>PowerPoint Presentation</vt:lpstr>
      <vt:lpstr>Objectives…</vt:lpstr>
      <vt:lpstr>Services &amp; Action Steps </vt:lpstr>
      <vt:lpstr>Action Steps by The Person In Recovery &amp; Natural Supporters</vt:lpstr>
      <vt:lpstr>PowerPoint Presentation</vt:lpstr>
      <vt:lpstr>How Are We Feeling?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DLA-20 In Practice</dc:title>
  <dc:creator>Wright, Kris</dc:creator>
  <cp:lastModifiedBy>Kris Wright</cp:lastModifiedBy>
  <cp:revision>61</cp:revision>
  <cp:lastPrinted>2018-11-29T16:47:43Z</cp:lastPrinted>
  <dcterms:created xsi:type="dcterms:W3CDTF">2018-10-23T16:17:28Z</dcterms:created>
  <dcterms:modified xsi:type="dcterms:W3CDTF">2018-12-01T20:58:25Z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381a341b-200b-42f8-a7ed-d6fed54aa320</vt:lpwstr>
  </property>
</Properties>
</file>