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9.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ink/ink1.xml" ContentType="application/inkml+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59" r:id="rId3"/>
    <p:sldId id="552" r:id="rId4"/>
    <p:sldId id="553" r:id="rId5"/>
    <p:sldId id="581" r:id="rId6"/>
    <p:sldId id="543" r:id="rId7"/>
    <p:sldId id="582" r:id="rId8"/>
    <p:sldId id="584" r:id="rId9"/>
    <p:sldId id="585" r:id="rId10"/>
    <p:sldId id="589" r:id="rId11"/>
    <p:sldId id="586" r:id="rId12"/>
    <p:sldId id="590" r:id="rId13"/>
    <p:sldId id="598" r:id="rId14"/>
    <p:sldId id="591" r:id="rId15"/>
    <p:sldId id="592" r:id="rId16"/>
    <p:sldId id="603" r:id="rId17"/>
    <p:sldId id="593" r:id="rId18"/>
    <p:sldId id="263" r:id="rId19"/>
    <p:sldId id="594" r:id="rId20"/>
    <p:sldId id="604" r:id="rId21"/>
    <p:sldId id="595" r:id="rId22"/>
    <p:sldId id="470" r:id="rId23"/>
    <p:sldId id="599" r:id="rId24"/>
    <p:sldId id="600" r:id="rId25"/>
    <p:sldId id="601" r:id="rId26"/>
    <p:sldId id="602" r:id="rId27"/>
    <p:sldId id="605" r:id="rId28"/>
    <p:sldId id="606" r:id="rId29"/>
    <p:sldId id="388" r:id="rId30"/>
    <p:sldId id="609" r:id="rId31"/>
    <p:sldId id="608" r:id="rId32"/>
    <p:sldId id="607" r:id="rId33"/>
    <p:sldId id="610" r:id="rId34"/>
    <p:sldId id="611" r:id="rId35"/>
    <p:sldId id="612" r:id="rId36"/>
    <p:sldId id="396" r:id="rId37"/>
    <p:sldId id="507" r:id="rId38"/>
    <p:sldId id="260" r:id="rId39"/>
    <p:sldId id="330" r:id="rId40"/>
    <p:sldId id="278" r:id="rId41"/>
    <p:sldId id="284" r:id="rId42"/>
    <p:sldId id="266" r:id="rId43"/>
    <p:sldId id="267" r:id="rId44"/>
    <p:sldId id="262" r:id="rId45"/>
    <p:sldId id="270" r:id="rId46"/>
    <p:sldId id="580" r:id="rId47"/>
    <p:sldId id="26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FFCD2F"/>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84788" autoAdjust="0"/>
  </p:normalViewPr>
  <p:slideViewPr>
    <p:cSldViewPr snapToGrid="0" snapToObjects="1">
      <p:cViewPr varScale="1">
        <p:scale>
          <a:sx n="89" d="100"/>
          <a:sy n="89" d="100"/>
        </p:scale>
        <p:origin x="1296" y="78"/>
      </p:cViewPr>
      <p:guideLst>
        <p:guide orient="horz" pos="2160"/>
        <p:guide pos="3840"/>
      </p:guideLst>
    </p:cSldViewPr>
  </p:slideViewPr>
  <p:outlineViewPr>
    <p:cViewPr>
      <p:scale>
        <a:sx n="33" d="100"/>
        <a:sy n="33" d="100"/>
      </p:scale>
      <p:origin x="0" y="-2109"/>
    </p:cViewPr>
  </p:outlineViewPr>
  <p:notesTextViewPr>
    <p:cViewPr>
      <p:scale>
        <a:sx n="1" d="1"/>
        <a:sy n="1" d="1"/>
      </p:scale>
      <p:origin x="0" y="0"/>
    </p:cViewPr>
  </p:notesTextViewPr>
  <p:sorterViewPr>
    <p:cViewPr>
      <p:scale>
        <a:sx n="100" d="100"/>
        <a:sy n="100" d="100"/>
      </p:scale>
      <p:origin x="0" y="-6825"/>
    </p:cViewPr>
  </p:sorterViewPr>
  <p:notesViewPr>
    <p:cSldViewPr snapToGrid="0" snapToObjects="1">
      <p:cViewPr varScale="1">
        <p:scale>
          <a:sx n="62" d="100"/>
          <a:sy n="62"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0785C-48E8-4F12-9223-38B5F1F84905}"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ADC764C3-E915-4951-84A9-5BDC7647729C}">
      <dgm:prSet phldrT="[Text]"/>
      <dgm:spPr/>
      <dgm:t>
        <a:bodyPr/>
        <a:lstStyle/>
        <a:p>
          <a:r>
            <a:rPr lang="en-US" dirty="0"/>
            <a:t>Pre-contemplation</a:t>
          </a:r>
        </a:p>
      </dgm:t>
    </dgm:pt>
    <dgm:pt modelId="{B0B37F60-5E63-40ED-B71C-65B651958253}" type="parTrans" cxnId="{1CD1FB26-6F20-4963-A48B-A1A3681D6800}">
      <dgm:prSet/>
      <dgm:spPr/>
      <dgm:t>
        <a:bodyPr/>
        <a:lstStyle/>
        <a:p>
          <a:endParaRPr lang="en-US"/>
        </a:p>
      </dgm:t>
    </dgm:pt>
    <dgm:pt modelId="{91DDC40D-8212-4B92-B872-E5DDF54832CB}" type="sibTrans" cxnId="{1CD1FB26-6F20-4963-A48B-A1A3681D6800}">
      <dgm:prSet/>
      <dgm:spPr/>
      <dgm:t>
        <a:bodyPr/>
        <a:lstStyle/>
        <a:p>
          <a:endParaRPr lang="en-US"/>
        </a:p>
      </dgm:t>
    </dgm:pt>
    <dgm:pt modelId="{3881B084-77C3-4F3F-9EAF-951FD1626C08}">
      <dgm:prSet phldrT="[Text]"/>
      <dgm:spPr/>
      <dgm:t>
        <a:bodyPr/>
        <a:lstStyle/>
        <a:p>
          <a:r>
            <a:rPr lang="en-US" dirty="0"/>
            <a:t>Contemplation</a:t>
          </a:r>
        </a:p>
      </dgm:t>
    </dgm:pt>
    <dgm:pt modelId="{D0DE9327-7BB1-4CD1-BD49-E96CCFFA09CC}" type="parTrans" cxnId="{57C5148A-CF61-431E-90DC-2F201BFA000C}">
      <dgm:prSet/>
      <dgm:spPr/>
      <dgm:t>
        <a:bodyPr/>
        <a:lstStyle/>
        <a:p>
          <a:endParaRPr lang="en-US"/>
        </a:p>
      </dgm:t>
    </dgm:pt>
    <dgm:pt modelId="{16347964-C965-4833-83B1-DAB17A747624}" type="sibTrans" cxnId="{57C5148A-CF61-431E-90DC-2F201BFA000C}">
      <dgm:prSet/>
      <dgm:spPr/>
      <dgm:t>
        <a:bodyPr/>
        <a:lstStyle/>
        <a:p>
          <a:endParaRPr lang="en-US"/>
        </a:p>
      </dgm:t>
    </dgm:pt>
    <dgm:pt modelId="{AF1AA307-5D68-425D-9135-05FCA9C1BC2A}">
      <dgm:prSet phldrT="[Text]"/>
      <dgm:spPr/>
      <dgm:t>
        <a:bodyPr/>
        <a:lstStyle/>
        <a:p>
          <a:r>
            <a:rPr lang="en-US" dirty="0"/>
            <a:t>Preparation</a:t>
          </a:r>
        </a:p>
      </dgm:t>
    </dgm:pt>
    <dgm:pt modelId="{323218D7-0089-4585-9A8E-E7580EE91714}" type="parTrans" cxnId="{8BE8A7A1-7328-4539-BD34-9F108AED42C1}">
      <dgm:prSet/>
      <dgm:spPr/>
      <dgm:t>
        <a:bodyPr/>
        <a:lstStyle/>
        <a:p>
          <a:endParaRPr lang="en-US"/>
        </a:p>
      </dgm:t>
    </dgm:pt>
    <dgm:pt modelId="{E53F91A6-7F4C-4E1C-9D31-927D0CBC8B65}" type="sibTrans" cxnId="{8BE8A7A1-7328-4539-BD34-9F108AED42C1}">
      <dgm:prSet/>
      <dgm:spPr/>
      <dgm:t>
        <a:bodyPr/>
        <a:lstStyle/>
        <a:p>
          <a:endParaRPr lang="en-US"/>
        </a:p>
      </dgm:t>
    </dgm:pt>
    <dgm:pt modelId="{2A237162-6EFA-49EB-A95C-6BCECE61292E}">
      <dgm:prSet phldrT="[Text]" custT="1"/>
      <dgm:spPr/>
      <dgm:t>
        <a:bodyPr/>
        <a:lstStyle/>
        <a:p>
          <a:r>
            <a:rPr lang="en-US" sz="2400" dirty="0"/>
            <a:t>Action</a:t>
          </a:r>
        </a:p>
      </dgm:t>
    </dgm:pt>
    <dgm:pt modelId="{68CBD93D-E00C-4F4F-802B-C20524D6FD04}" type="parTrans" cxnId="{2C4033DE-2882-4C58-A5F1-1261A14D4E3D}">
      <dgm:prSet/>
      <dgm:spPr/>
      <dgm:t>
        <a:bodyPr/>
        <a:lstStyle/>
        <a:p>
          <a:endParaRPr lang="en-US"/>
        </a:p>
      </dgm:t>
    </dgm:pt>
    <dgm:pt modelId="{8F72D66D-CA31-4C6C-9505-DD00D520CDE8}" type="sibTrans" cxnId="{2C4033DE-2882-4C58-A5F1-1261A14D4E3D}">
      <dgm:prSet/>
      <dgm:spPr/>
      <dgm:t>
        <a:bodyPr/>
        <a:lstStyle/>
        <a:p>
          <a:endParaRPr lang="en-US"/>
        </a:p>
      </dgm:t>
    </dgm:pt>
    <dgm:pt modelId="{BC9914D8-2342-46E6-AD89-BC921B0167CA}">
      <dgm:prSet phldrT="[Text]"/>
      <dgm:spPr/>
      <dgm:t>
        <a:bodyPr/>
        <a:lstStyle/>
        <a:p>
          <a:r>
            <a:rPr lang="en-US" dirty="0"/>
            <a:t>Maintenance</a:t>
          </a:r>
        </a:p>
      </dgm:t>
    </dgm:pt>
    <dgm:pt modelId="{5A212F6F-D9A7-451A-B166-83DF2236D260}" type="parTrans" cxnId="{5AEDF59D-F7E5-4BD9-AA2E-A64A8B367F86}">
      <dgm:prSet/>
      <dgm:spPr/>
      <dgm:t>
        <a:bodyPr/>
        <a:lstStyle/>
        <a:p>
          <a:endParaRPr lang="en-US"/>
        </a:p>
      </dgm:t>
    </dgm:pt>
    <dgm:pt modelId="{1214D847-38EC-4347-A094-B3EE615172A0}" type="sibTrans" cxnId="{5AEDF59D-F7E5-4BD9-AA2E-A64A8B367F86}">
      <dgm:prSet/>
      <dgm:spPr/>
      <dgm:t>
        <a:bodyPr/>
        <a:lstStyle/>
        <a:p>
          <a:endParaRPr lang="en-US"/>
        </a:p>
      </dgm:t>
    </dgm:pt>
    <dgm:pt modelId="{D26BE5E4-70A3-4F3C-B988-BEA90D5C38A4}" type="pres">
      <dgm:prSet presAssocID="{A6E0785C-48E8-4F12-9223-38B5F1F84905}" presName="cycle" presStyleCnt="0">
        <dgm:presLayoutVars>
          <dgm:dir/>
          <dgm:resizeHandles val="exact"/>
        </dgm:presLayoutVars>
      </dgm:prSet>
      <dgm:spPr/>
    </dgm:pt>
    <dgm:pt modelId="{71CBE2D9-380E-4BD7-9637-46FA3A460039}" type="pres">
      <dgm:prSet presAssocID="{ADC764C3-E915-4951-84A9-5BDC7647729C}" presName="node" presStyleLbl="node1" presStyleIdx="0" presStyleCnt="5">
        <dgm:presLayoutVars>
          <dgm:bulletEnabled val="1"/>
        </dgm:presLayoutVars>
      </dgm:prSet>
      <dgm:spPr/>
    </dgm:pt>
    <dgm:pt modelId="{DBC99D2B-C4B8-4980-8ABC-EB1AA2700E48}" type="pres">
      <dgm:prSet presAssocID="{ADC764C3-E915-4951-84A9-5BDC7647729C}" presName="spNode" presStyleCnt="0"/>
      <dgm:spPr/>
    </dgm:pt>
    <dgm:pt modelId="{DB663997-1AAD-46F4-8E25-F718D2021221}" type="pres">
      <dgm:prSet presAssocID="{91DDC40D-8212-4B92-B872-E5DDF54832CB}" presName="sibTrans" presStyleLbl="sibTrans1D1" presStyleIdx="0" presStyleCnt="5"/>
      <dgm:spPr/>
    </dgm:pt>
    <dgm:pt modelId="{EA60AF15-E6AF-4A58-BFCD-AC383D13AA6C}" type="pres">
      <dgm:prSet presAssocID="{3881B084-77C3-4F3F-9EAF-951FD1626C08}" presName="node" presStyleLbl="node1" presStyleIdx="1" presStyleCnt="5">
        <dgm:presLayoutVars>
          <dgm:bulletEnabled val="1"/>
        </dgm:presLayoutVars>
      </dgm:prSet>
      <dgm:spPr/>
    </dgm:pt>
    <dgm:pt modelId="{E0221ABD-4E25-4011-B53A-3601DB3C7656}" type="pres">
      <dgm:prSet presAssocID="{3881B084-77C3-4F3F-9EAF-951FD1626C08}" presName="spNode" presStyleCnt="0"/>
      <dgm:spPr/>
    </dgm:pt>
    <dgm:pt modelId="{06FA2488-6BDD-4715-85A7-153C9A6B0F02}" type="pres">
      <dgm:prSet presAssocID="{16347964-C965-4833-83B1-DAB17A747624}" presName="sibTrans" presStyleLbl="sibTrans1D1" presStyleIdx="1" presStyleCnt="5"/>
      <dgm:spPr/>
    </dgm:pt>
    <dgm:pt modelId="{B3364EE6-B1D4-4AD4-8D5A-026BBEE68507}" type="pres">
      <dgm:prSet presAssocID="{AF1AA307-5D68-425D-9135-05FCA9C1BC2A}" presName="node" presStyleLbl="node1" presStyleIdx="2" presStyleCnt="5">
        <dgm:presLayoutVars>
          <dgm:bulletEnabled val="1"/>
        </dgm:presLayoutVars>
      </dgm:prSet>
      <dgm:spPr/>
    </dgm:pt>
    <dgm:pt modelId="{5282C8C4-5087-4F8A-8DEC-960698BE3CD1}" type="pres">
      <dgm:prSet presAssocID="{AF1AA307-5D68-425D-9135-05FCA9C1BC2A}" presName="spNode" presStyleCnt="0"/>
      <dgm:spPr/>
    </dgm:pt>
    <dgm:pt modelId="{5EB64ADC-389B-4173-9621-6C3ED3A2F27D}" type="pres">
      <dgm:prSet presAssocID="{E53F91A6-7F4C-4E1C-9D31-927D0CBC8B65}" presName="sibTrans" presStyleLbl="sibTrans1D1" presStyleIdx="2" presStyleCnt="5"/>
      <dgm:spPr/>
    </dgm:pt>
    <dgm:pt modelId="{3AD8E802-147F-4A99-9186-2E974E276229}" type="pres">
      <dgm:prSet presAssocID="{2A237162-6EFA-49EB-A95C-6BCECE61292E}" presName="node" presStyleLbl="node1" presStyleIdx="3" presStyleCnt="5">
        <dgm:presLayoutVars>
          <dgm:bulletEnabled val="1"/>
        </dgm:presLayoutVars>
      </dgm:prSet>
      <dgm:spPr/>
    </dgm:pt>
    <dgm:pt modelId="{789FE567-08CD-4B21-BDF1-7F9D469C8A38}" type="pres">
      <dgm:prSet presAssocID="{2A237162-6EFA-49EB-A95C-6BCECE61292E}" presName="spNode" presStyleCnt="0"/>
      <dgm:spPr/>
    </dgm:pt>
    <dgm:pt modelId="{B1D125E2-C638-4351-82B4-7E6CE57F18C1}" type="pres">
      <dgm:prSet presAssocID="{8F72D66D-CA31-4C6C-9505-DD00D520CDE8}" presName="sibTrans" presStyleLbl="sibTrans1D1" presStyleIdx="3" presStyleCnt="5"/>
      <dgm:spPr/>
    </dgm:pt>
    <dgm:pt modelId="{205A4C22-DE2C-43B5-8A9A-900F1C1BBC75}" type="pres">
      <dgm:prSet presAssocID="{BC9914D8-2342-46E6-AD89-BC921B0167CA}" presName="node" presStyleLbl="node1" presStyleIdx="4" presStyleCnt="5">
        <dgm:presLayoutVars>
          <dgm:bulletEnabled val="1"/>
        </dgm:presLayoutVars>
      </dgm:prSet>
      <dgm:spPr/>
    </dgm:pt>
    <dgm:pt modelId="{71183F2A-640F-4966-8338-FF3439800F74}" type="pres">
      <dgm:prSet presAssocID="{BC9914D8-2342-46E6-AD89-BC921B0167CA}" presName="spNode" presStyleCnt="0"/>
      <dgm:spPr/>
    </dgm:pt>
    <dgm:pt modelId="{1760363B-DD60-48CF-B0E2-B0FAB8417129}" type="pres">
      <dgm:prSet presAssocID="{1214D847-38EC-4347-A094-B3EE615172A0}" presName="sibTrans" presStyleLbl="sibTrans1D1" presStyleIdx="4" presStyleCnt="5"/>
      <dgm:spPr/>
    </dgm:pt>
  </dgm:ptLst>
  <dgm:cxnLst>
    <dgm:cxn modelId="{328E9F0D-E418-4444-AC45-5BFBCF115CB5}" type="presOf" srcId="{91DDC40D-8212-4B92-B872-E5DDF54832CB}" destId="{DB663997-1AAD-46F4-8E25-F718D2021221}" srcOrd="0" destOrd="0" presId="urn:microsoft.com/office/officeart/2005/8/layout/cycle6"/>
    <dgm:cxn modelId="{1CD1FB26-6F20-4963-A48B-A1A3681D6800}" srcId="{A6E0785C-48E8-4F12-9223-38B5F1F84905}" destId="{ADC764C3-E915-4951-84A9-5BDC7647729C}" srcOrd="0" destOrd="0" parTransId="{B0B37F60-5E63-40ED-B71C-65B651958253}" sibTransId="{91DDC40D-8212-4B92-B872-E5DDF54832CB}"/>
    <dgm:cxn modelId="{4FB77866-9332-4F29-AFE6-FB3086942C7A}" type="presOf" srcId="{3881B084-77C3-4F3F-9EAF-951FD1626C08}" destId="{EA60AF15-E6AF-4A58-BFCD-AC383D13AA6C}" srcOrd="0" destOrd="0" presId="urn:microsoft.com/office/officeart/2005/8/layout/cycle6"/>
    <dgm:cxn modelId="{7578A84B-5BD7-4124-A1D5-F96E4EAD605F}" type="presOf" srcId="{E53F91A6-7F4C-4E1C-9D31-927D0CBC8B65}" destId="{5EB64ADC-389B-4173-9621-6C3ED3A2F27D}" srcOrd="0" destOrd="0" presId="urn:microsoft.com/office/officeart/2005/8/layout/cycle6"/>
    <dgm:cxn modelId="{13E0BA6E-FFF9-4516-AC9E-C92D92137A8C}" type="presOf" srcId="{A6E0785C-48E8-4F12-9223-38B5F1F84905}" destId="{D26BE5E4-70A3-4F3C-B988-BEA90D5C38A4}" srcOrd="0" destOrd="0" presId="urn:microsoft.com/office/officeart/2005/8/layout/cycle6"/>
    <dgm:cxn modelId="{4794A571-DAD1-4575-A75D-6B079C392D1D}" type="presOf" srcId="{16347964-C965-4833-83B1-DAB17A747624}" destId="{06FA2488-6BDD-4715-85A7-153C9A6B0F02}" srcOrd="0" destOrd="0" presId="urn:microsoft.com/office/officeart/2005/8/layout/cycle6"/>
    <dgm:cxn modelId="{C1A8547C-E156-44CC-B557-581C2C27DBF6}" type="presOf" srcId="{8F72D66D-CA31-4C6C-9505-DD00D520CDE8}" destId="{B1D125E2-C638-4351-82B4-7E6CE57F18C1}" srcOrd="0" destOrd="0" presId="urn:microsoft.com/office/officeart/2005/8/layout/cycle6"/>
    <dgm:cxn modelId="{3C187D7F-02D9-4E4B-A968-9E20C71A37DC}" type="presOf" srcId="{1214D847-38EC-4347-A094-B3EE615172A0}" destId="{1760363B-DD60-48CF-B0E2-B0FAB8417129}" srcOrd="0" destOrd="0" presId="urn:microsoft.com/office/officeart/2005/8/layout/cycle6"/>
    <dgm:cxn modelId="{57C5148A-CF61-431E-90DC-2F201BFA000C}" srcId="{A6E0785C-48E8-4F12-9223-38B5F1F84905}" destId="{3881B084-77C3-4F3F-9EAF-951FD1626C08}" srcOrd="1" destOrd="0" parTransId="{D0DE9327-7BB1-4CD1-BD49-E96CCFFA09CC}" sibTransId="{16347964-C965-4833-83B1-DAB17A747624}"/>
    <dgm:cxn modelId="{989DC493-4CD4-4D65-94D9-27AFA827215A}" type="presOf" srcId="{2A237162-6EFA-49EB-A95C-6BCECE61292E}" destId="{3AD8E802-147F-4A99-9186-2E974E276229}" srcOrd="0" destOrd="0" presId="urn:microsoft.com/office/officeart/2005/8/layout/cycle6"/>
    <dgm:cxn modelId="{5AEDF59D-F7E5-4BD9-AA2E-A64A8B367F86}" srcId="{A6E0785C-48E8-4F12-9223-38B5F1F84905}" destId="{BC9914D8-2342-46E6-AD89-BC921B0167CA}" srcOrd="4" destOrd="0" parTransId="{5A212F6F-D9A7-451A-B166-83DF2236D260}" sibTransId="{1214D847-38EC-4347-A094-B3EE615172A0}"/>
    <dgm:cxn modelId="{8BE8A7A1-7328-4539-BD34-9F108AED42C1}" srcId="{A6E0785C-48E8-4F12-9223-38B5F1F84905}" destId="{AF1AA307-5D68-425D-9135-05FCA9C1BC2A}" srcOrd="2" destOrd="0" parTransId="{323218D7-0089-4585-9A8E-E7580EE91714}" sibTransId="{E53F91A6-7F4C-4E1C-9D31-927D0CBC8B65}"/>
    <dgm:cxn modelId="{6AADAFAE-002D-46AA-B0A4-277136DAB5C5}" type="presOf" srcId="{ADC764C3-E915-4951-84A9-5BDC7647729C}" destId="{71CBE2D9-380E-4BD7-9637-46FA3A460039}" srcOrd="0" destOrd="0" presId="urn:microsoft.com/office/officeart/2005/8/layout/cycle6"/>
    <dgm:cxn modelId="{E684F1D4-8E87-447A-9291-2479D1A469BC}" type="presOf" srcId="{AF1AA307-5D68-425D-9135-05FCA9C1BC2A}" destId="{B3364EE6-B1D4-4AD4-8D5A-026BBEE68507}" srcOrd="0" destOrd="0" presId="urn:microsoft.com/office/officeart/2005/8/layout/cycle6"/>
    <dgm:cxn modelId="{2C4033DE-2882-4C58-A5F1-1261A14D4E3D}" srcId="{A6E0785C-48E8-4F12-9223-38B5F1F84905}" destId="{2A237162-6EFA-49EB-A95C-6BCECE61292E}" srcOrd="3" destOrd="0" parTransId="{68CBD93D-E00C-4F4F-802B-C20524D6FD04}" sibTransId="{8F72D66D-CA31-4C6C-9505-DD00D520CDE8}"/>
    <dgm:cxn modelId="{751274F8-9739-45B6-9DFD-D62DC6BF84BB}" type="presOf" srcId="{BC9914D8-2342-46E6-AD89-BC921B0167CA}" destId="{205A4C22-DE2C-43B5-8A9A-900F1C1BBC75}" srcOrd="0" destOrd="0" presId="urn:microsoft.com/office/officeart/2005/8/layout/cycle6"/>
    <dgm:cxn modelId="{E25837D3-9BF3-48FF-A3FF-875D00B9070F}" type="presParOf" srcId="{D26BE5E4-70A3-4F3C-B988-BEA90D5C38A4}" destId="{71CBE2D9-380E-4BD7-9637-46FA3A460039}" srcOrd="0" destOrd="0" presId="urn:microsoft.com/office/officeart/2005/8/layout/cycle6"/>
    <dgm:cxn modelId="{69DC8F6D-9C1F-4FB5-ADE5-DED3633D7C7E}" type="presParOf" srcId="{D26BE5E4-70A3-4F3C-B988-BEA90D5C38A4}" destId="{DBC99D2B-C4B8-4980-8ABC-EB1AA2700E48}" srcOrd="1" destOrd="0" presId="urn:microsoft.com/office/officeart/2005/8/layout/cycle6"/>
    <dgm:cxn modelId="{7FA7057F-5E37-4FC4-9922-9516384A77F4}" type="presParOf" srcId="{D26BE5E4-70A3-4F3C-B988-BEA90D5C38A4}" destId="{DB663997-1AAD-46F4-8E25-F718D2021221}" srcOrd="2" destOrd="0" presId="urn:microsoft.com/office/officeart/2005/8/layout/cycle6"/>
    <dgm:cxn modelId="{5D6A2745-FD51-432D-8BB5-441A61895779}" type="presParOf" srcId="{D26BE5E4-70A3-4F3C-B988-BEA90D5C38A4}" destId="{EA60AF15-E6AF-4A58-BFCD-AC383D13AA6C}" srcOrd="3" destOrd="0" presId="urn:microsoft.com/office/officeart/2005/8/layout/cycle6"/>
    <dgm:cxn modelId="{B7DE357F-2F3C-4018-A85E-A84E7431E791}" type="presParOf" srcId="{D26BE5E4-70A3-4F3C-B988-BEA90D5C38A4}" destId="{E0221ABD-4E25-4011-B53A-3601DB3C7656}" srcOrd="4" destOrd="0" presId="urn:microsoft.com/office/officeart/2005/8/layout/cycle6"/>
    <dgm:cxn modelId="{F3F36459-6FF6-44AA-A12E-CBF47FDCCB63}" type="presParOf" srcId="{D26BE5E4-70A3-4F3C-B988-BEA90D5C38A4}" destId="{06FA2488-6BDD-4715-85A7-153C9A6B0F02}" srcOrd="5" destOrd="0" presId="urn:microsoft.com/office/officeart/2005/8/layout/cycle6"/>
    <dgm:cxn modelId="{30E4846E-257D-42EF-903A-CAB8E284FC64}" type="presParOf" srcId="{D26BE5E4-70A3-4F3C-B988-BEA90D5C38A4}" destId="{B3364EE6-B1D4-4AD4-8D5A-026BBEE68507}" srcOrd="6" destOrd="0" presId="urn:microsoft.com/office/officeart/2005/8/layout/cycle6"/>
    <dgm:cxn modelId="{EE0CFAE6-F9FD-4DBD-9526-7B180261BD60}" type="presParOf" srcId="{D26BE5E4-70A3-4F3C-B988-BEA90D5C38A4}" destId="{5282C8C4-5087-4F8A-8DEC-960698BE3CD1}" srcOrd="7" destOrd="0" presId="urn:microsoft.com/office/officeart/2005/8/layout/cycle6"/>
    <dgm:cxn modelId="{05CEA963-9D0C-4030-8D38-A8D7ABCC0CF0}" type="presParOf" srcId="{D26BE5E4-70A3-4F3C-B988-BEA90D5C38A4}" destId="{5EB64ADC-389B-4173-9621-6C3ED3A2F27D}" srcOrd="8" destOrd="0" presId="urn:microsoft.com/office/officeart/2005/8/layout/cycle6"/>
    <dgm:cxn modelId="{DF1567BE-3895-4A7F-AA26-8576446514B0}" type="presParOf" srcId="{D26BE5E4-70A3-4F3C-B988-BEA90D5C38A4}" destId="{3AD8E802-147F-4A99-9186-2E974E276229}" srcOrd="9" destOrd="0" presId="urn:microsoft.com/office/officeart/2005/8/layout/cycle6"/>
    <dgm:cxn modelId="{14E4810A-95F7-44DB-AA1E-0FC6C8325455}" type="presParOf" srcId="{D26BE5E4-70A3-4F3C-B988-BEA90D5C38A4}" destId="{789FE567-08CD-4B21-BDF1-7F9D469C8A38}" srcOrd="10" destOrd="0" presId="urn:microsoft.com/office/officeart/2005/8/layout/cycle6"/>
    <dgm:cxn modelId="{FE07D351-459F-458D-AD22-C95826FA4C0F}" type="presParOf" srcId="{D26BE5E4-70A3-4F3C-B988-BEA90D5C38A4}" destId="{B1D125E2-C638-4351-82B4-7E6CE57F18C1}" srcOrd="11" destOrd="0" presId="urn:microsoft.com/office/officeart/2005/8/layout/cycle6"/>
    <dgm:cxn modelId="{64B9F191-D45E-4955-A326-81416A3B7E60}" type="presParOf" srcId="{D26BE5E4-70A3-4F3C-B988-BEA90D5C38A4}" destId="{205A4C22-DE2C-43B5-8A9A-900F1C1BBC75}" srcOrd="12" destOrd="0" presId="urn:microsoft.com/office/officeart/2005/8/layout/cycle6"/>
    <dgm:cxn modelId="{071D6583-23CA-4219-9C9F-E75863C49DA2}" type="presParOf" srcId="{D26BE5E4-70A3-4F3C-B988-BEA90D5C38A4}" destId="{71183F2A-640F-4966-8338-FF3439800F74}" srcOrd="13" destOrd="0" presId="urn:microsoft.com/office/officeart/2005/8/layout/cycle6"/>
    <dgm:cxn modelId="{7733E1A1-4BC6-4EB0-9D1C-6B18C1449489}" type="presParOf" srcId="{D26BE5E4-70A3-4F3C-B988-BEA90D5C38A4}" destId="{1760363B-DD60-48CF-B0E2-B0FAB841712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BE2D9-380E-4BD7-9637-46FA3A460039}">
      <dsp:nvSpPr>
        <dsp:cNvPr id="0" name=""/>
        <dsp:cNvSpPr/>
      </dsp:nvSpPr>
      <dsp:spPr>
        <a:xfrm>
          <a:off x="3137110" y="843"/>
          <a:ext cx="1726778" cy="1122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Pre-contemplation</a:t>
          </a:r>
        </a:p>
      </dsp:txBody>
      <dsp:txXfrm>
        <a:off x="3191901" y="55634"/>
        <a:ext cx="1617196" cy="1012823"/>
      </dsp:txXfrm>
    </dsp:sp>
    <dsp:sp modelId="{DB663997-1AAD-46F4-8E25-F718D2021221}">
      <dsp:nvSpPr>
        <dsp:cNvPr id="0" name=""/>
        <dsp:cNvSpPr/>
      </dsp:nvSpPr>
      <dsp:spPr>
        <a:xfrm>
          <a:off x="1756652" y="562046"/>
          <a:ext cx="4487695" cy="4487695"/>
        </a:xfrm>
        <a:custGeom>
          <a:avLst/>
          <a:gdLst/>
          <a:ahLst/>
          <a:cxnLst/>
          <a:rect l="0" t="0" r="0" b="0"/>
          <a:pathLst>
            <a:path>
              <a:moveTo>
                <a:pt x="3119116" y="177750"/>
              </a:moveTo>
              <a:arcTo wR="2243847" hR="2243847" stAng="17577550" swAng="19629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60AF15-E6AF-4A58-BFCD-AC383D13AA6C}">
      <dsp:nvSpPr>
        <dsp:cNvPr id="0" name=""/>
        <dsp:cNvSpPr/>
      </dsp:nvSpPr>
      <dsp:spPr>
        <a:xfrm>
          <a:off x="5271136" y="1551304"/>
          <a:ext cx="1726778" cy="1122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Contemplation</a:t>
          </a:r>
        </a:p>
      </dsp:txBody>
      <dsp:txXfrm>
        <a:off x="5325927" y="1606095"/>
        <a:ext cx="1617196" cy="1012823"/>
      </dsp:txXfrm>
    </dsp:sp>
    <dsp:sp modelId="{06FA2488-6BDD-4715-85A7-153C9A6B0F02}">
      <dsp:nvSpPr>
        <dsp:cNvPr id="0" name=""/>
        <dsp:cNvSpPr/>
      </dsp:nvSpPr>
      <dsp:spPr>
        <a:xfrm>
          <a:off x="1756652" y="562046"/>
          <a:ext cx="4487695" cy="4487695"/>
        </a:xfrm>
        <a:custGeom>
          <a:avLst/>
          <a:gdLst/>
          <a:ahLst/>
          <a:cxnLst/>
          <a:rect l="0" t="0" r="0" b="0"/>
          <a:pathLst>
            <a:path>
              <a:moveTo>
                <a:pt x="4484599" y="2126013"/>
              </a:moveTo>
              <a:arcTo wR="2243847" hR="2243847" stAng="21419386" swAng="21974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364EE6-B1D4-4AD4-8D5A-026BBEE68507}">
      <dsp:nvSpPr>
        <dsp:cNvPr id="0" name=""/>
        <dsp:cNvSpPr/>
      </dsp:nvSpPr>
      <dsp:spPr>
        <a:xfrm>
          <a:off x="4456011" y="4060002"/>
          <a:ext cx="1726778" cy="1122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Preparation</a:t>
          </a:r>
        </a:p>
      </dsp:txBody>
      <dsp:txXfrm>
        <a:off x="4510802" y="4114793"/>
        <a:ext cx="1617196" cy="1012823"/>
      </dsp:txXfrm>
    </dsp:sp>
    <dsp:sp modelId="{5EB64ADC-389B-4173-9621-6C3ED3A2F27D}">
      <dsp:nvSpPr>
        <dsp:cNvPr id="0" name=""/>
        <dsp:cNvSpPr/>
      </dsp:nvSpPr>
      <dsp:spPr>
        <a:xfrm>
          <a:off x="1756652" y="562046"/>
          <a:ext cx="4487695" cy="4487695"/>
        </a:xfrm>
        <a:custGeom>
          <a:avLst/>
          <a:gdLst/>
          <a:ahLst/>
          <a:cxnLst/>
          <a:rect l="0" t="0" r="0" b="0"/>
          <a:pathLst>
            <a:path>
              <a:moveTo>
                <a:pt x="2690435" y="4442805"/>
              </a:moveTo>
              <a:arcTo wR="2243847" hR="2243847" stAng="4711195" swAng="137761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D8E802-147F-4A99-9186-2E974E276229}">
      <dsp:nvSpPr>
        <dsp:cNvPr id="0" name=""/>
        <dsp:cNvSpPr/>
      </dsp:nvSpPr>
      <dsp:spPr>
        <a:xfrm>
          <a:off x="1818210" y="4060002"/>
          <a:ext cx="1726778" cy="1122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Action</a:t>
          </a:r>
        </a:p>
      </dsp:txBody>
      <dsp:txXfrm>
        <a:off x="1873001" y="4114793"/>
        <a:ext cx="1617196" cy="1012823"/>
      </dsp:txXfrm>
    </dsp:sp>
    <dsp:sp modelId="{B1D125E2-C638-4351-82B4-7E6CE57F18C1}">
      <dsp:nvSpPr>
        <dsp:cNvPr id="0" name=""/>
        <dsp:cNvSpPr/>
      </dsp:nvSpPr>
      <dsp:spPr>
        <a:xfrm>
          <a:off x="1756652" y="562046"/>
          <a:ext cx="4487695" cy="4487695"/>
        </a:xfrm>
        <a:custGeom>
          <a:avLst/>
          <a:gdLst/>
          <a:ahLst/>
          <a:cxnLst/>
          <a:rect l="0" t="0" r="0" b="0"/>
          <a:pathLst>
            <a:path>
              <a:moveTo>
                <a:pt x="375190" y="3486012"/>
              </a:moveTo>
              <a:arcTo wR="2243847" hR="2243847" stAng="8783194" swAng="219742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5A4C22-DE2C-43B5-8A9A-900F1C1BBC75}">
      <dsp:nvSpPr>
        <dsp:cNvPr id="0" name=""/>
        <dsp:cNvSpPr/>
      </dsp:nvSpPr>
      <dsp:spPr>
        <a:xfrm>
          <a:off x="1003084" y="1551304"/>
          <a:ext cx="1726778" cy="11224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Maintenance</a:t>
          </a:r>
        </a:p>
      </dsp:txBody>
      <dsp:txXfrm>
        <a:off x="1057875" y="1606095"/>
        <a:ext cx="1617196" cy="1012823"/>
      </dsp:txXfrm>
    </dsp:sp>
    <dsp:sp modelId="{1760363B-DD60-48CF-B0E2-B0FAB8417129}">
      <dsp:nvSpPr>
        <dsp:cNvPr id="0" name=""/>
        <dsp:cNvSpPr/>
      </dsp:nvSpPr>
      <dsp:spPr>
        <a:xfrm>
          <a:off x="1756652" y="562046"/>
          <a:ext cx="4487695" cy="4487695"/>
        </a:xfrm>
        <a:custGeom>
          <a:avLst/>
          <a:gdLst/>
          <a:ahLst/>
          <a:cxnLst/>
          <a:rect l="0" t="0" r="0" b="0"/>
          <a:pathLst>
            <a:path>
              <a:moveTo>
                <a:pt x="390745" y="978594"/>
              </a:moveTo>
              <a:arcTo wR="2243847" hR="2243847" stAng="12859459" swAng="196299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7T13:10:03.82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 0,'-4'0,"-3"0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16T01:05:23.092"/>
    </inkml:context>
    <inkml:brush xml:id="br0">
      <inkml:brushProperty name="width" value="0.1" units="cm"/>
      <inkml:brushProperty name="height" value="0.6" units="cm"/>
      <inkml:brushProperty name="color" value="#00A0D7"/>
      <inkml:brushProperty name="ignorePressure" value="1"/>
      <inkml:brushProperty name="inkEffects" value="pencil"/>
    </inkml:brush>
  </inkml:definitions>
  <inkml:trace contextRef="#ctx0" brushRef="#br0">718 1,'-10'0,"-8"0,-12 0,-5 5,-8 1,0 6,0 4,4 1,3-3,7 1,4 3,2-1,-2 1,5 3,5 3,0 2,3 3,-2 0,1 1,4 0,2 1,-2-6,0-1,2-1,2 2,2 1,2 7,0 2,1 6,0 1,1-2,-1-2,0-3,0-2,1-2,-1-1,0 0,0 0,0-1,0 0,0 1,5-5,1-2,1 0,-2 2,-2 1,5-4,0 0,0 1,2 2,0 1,4 2,4 1,-2 1,-2 0,1 0,-3 0,-2 1,1-1,0 5,-2 2,-3-1,-3-1,-1-2,-1 0,-1-2,-1-1,1 0,-1 0,1-1,0 1,0-1,0 1,0 0,0 0,0-1,0 1,0 0,0 0,0 0,0 0,0 0,0 5,0 1,0 1,0-2,0-1,0-2,-6-1,-6-6,-6-1,-6 4,-3-2,-7-1,1 1,-3-4,0-1,-5-3,4-1,5 2,2-2,11-3,14-11,12-4,11-8,7-2,5 1,7 2,7 7,2 9,-8 9,-4 6,-9 4,-8 3,-7 1,-6 1,-3-1,-1 0,-2 0,0 0,1-1,-5-5,-2-2,-3 6,-6-3,-5 0,-4 0,3 1,-1-4,5-1,6 1,-1 1,-3-2,1 3,4 5,-1-4,1-2,-2 6,1 3,3 1,4 0,2-2,1 0,3-1,0 0,0-1,1 0,0-1,-1 1,0 5,0 6,1 2,-1 4,0-2,0-2,0-5,0-3,0-2,0-2,-1-1,1-1,0 6,5-4,2-2,4 4,1 2,4-5,-2 2,-2 1,-4 5,2 6,-1 1,4-2,-2-4,-1-3,2-2,4-3,0-1,1-5,-1-2,1-1,3 2,3 2,3-3,7-2,8 2,7 2,1-4,2 1,-3-5,-4-4,-10-5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0779F-2152-C84C-A2C2-FD36C5CC5AAE}"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2886964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r>
              <a:rPr lang="en-US" dirty="0"/>
              <a:t>Because there is a lot of stigma out there…….</a:t>
            </a:r>
          </a:p>
          <a:p>
            <a:r>
              <a:rPr lang="en-US" dirty="0"/>
              <a:t>Web based national public opinion survey of 709 adults in 2013 – half assigned to answer attitudinal questions about addiction and other half answered same questions about mental illness</a:t>
            </a:r>
          </a:p>
          <a:p>
            <a:endParaRPr lang="en-US" dirty="0"/>
          </a:p>
          <a:p>
            <a:r>
              <a:rPr lang="en-US" dirty="0"/>
              <a:t>Also asked about support for policies on insurance parity, and government spending on treatment, housing, and job support – lower support for these policies among respondents assigned drug addiction questions</a:t>
            </a:r>
          </a:p>
          <a:p>
            <a:r>
              <a:rPr lang="en-US" dirty="0"/>
              <a:t>(oppose insurance parity 43% vs 21%) (oppose increased government spending on treatment 49% vs 33%) (oppose government spending on housing subsidies 75% vs 45%) (oppose government spending on job support programs 46% vs 32%)</a:t>
            </a:r>
          </a:p>
          <a:p>
            <a:endParaRPr lang="en-US" dirty="0"/>
          </a:p>
        </p:txBody>
      </p:sp>
    </p:spTree>
    <p:extLst>
      <p:ext uri="{BB962C8B-B14F-4D97-AF65-F5344CB8AC3E}">
        <p14:creationId xmlns:p14="http://schemas.microsoft.com/office/powerpoint/2010/main" val="99004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05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altLang="en-US" dirty="0"/>
              <a:t>Measured extent of agreement with different causes of problem, social threat level of person, ability to self-regulate behavior, and appropriate response (therapeutic vs punitive action)</a:t>
            </a:r>
          </a:p>
          <a:p>
            <a:endParaRPr lang="en-US" dirty="0"/>
          </a:p>
        </p:txBody>
      </p:sp>
    </p:spTree>
    <p:extLst>
      <p:ext uri="{BB962C8B-B14F-4D97-AF65-F5344CB8AC3E}">
        <p14:creationId xmlns:p14="http://schemas.microsoft.com/office/powerpoint/2010/main" val="113502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r>
              <a:rPr lang="en-US" dirty="0"/>
              <a:t>Survey of 54 adults recruited through private SUD recovery groups on Facebook, average 42 </a:t>
            </a:r>
            <a:r>
              <a:rPr lang="en-US" dirty="0" err="1"/>
              <a:t>yo</a:t>
            </a:r>
            <a:r>
              <a:rPr lang="en-US" dirty="0"/>
              <a:t>, about 50% female and 94% white</a:t>
            </a:r>
          </a:p>
          <a:p>
            <a:r>
              <a:rPr lang="en-US" dirty="0"/>
              <a:t>Asked to complete a number of questionnaires about recovery capital, self esteem, stigma and bias perceptions, characteristics of their treatment and recovery</a:t>
            </a:r>
          </a:p>
          <a:p>
            <a:r>
              <a:rPr lang="en-US" dirty="0"/>
              <a:t>Self reported whether used word “addict” or “person with substance use disorder” and in what settings. </a:t>
            </a:r>
          </a:p>
          <a:p>
            <a:endParaRPr lang="en-US" dirty="0"/>
          </a:p>
          <a:p>
            <a:r>
              <a:rPr lang="en-US" dirty="0"/>
              <a:t>On average almost 12 years in recovery, 69% participated in 12-step mutual aid; 74% had co-occurring disorder; 53% had engaged in treatment for SUD</a:t>
            </a:r>
          </a:p>
          <a:p>
            <a:endParaRPr lang="en-US" dirty="0"/>
          </a:p>
        </p:txBody>
      </p:sp>
    </p:spTree>
    <p:extLst>
      <p:ext uri="{BB962C8B-B14F-4D97-AF65-F5344CB8AC3E}">
        <p14:creationId xmlns:p14="http://schemas.microsoft.com/office/powerpoint/2010/main" val="990835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r>
              <a:rPr lang="en-US" dirty="0"/>
              <a:t>Recovery dialects may also be important when trying to engage people in care. </a:t>
            </a:r>
          </a:p>
        </p:txBody>
      </p:sp>
    </p:spTree>
    <p:extLst>
      <p:ext uri="{BB962C8B-B14F-4D97-AF65-F5344CB8AC3E}">
        <p14:creationId xmlns:p14="http://schemas.microsoft.com/office/powerpoint/2010/main" val="405735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518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18</a:t>
            </a:fld>
            <a:endParaRPr lang="en-US"/>
          </a:p>
        </p:txBody>
      </p:sp>
    </p:spTree>
    <p:extLst>
      <p:ext uri="{BB962C8B-B14F-4D97-AF65-F5344CB8AC3E}">
        <p14:creationId xmlns:p14="http://schemas.microsoft.com/office/powerpoint/2010/main" val="2981246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r>
              <a:rPr lang="en-US" dirty="0"/>
              <a:t>It is data like this on relapse risk that contribute to our understanding of addiction as a chronic disease </a:t>
            </a:r>
          </a:p>
          <a:p>
            <a:endParaRPr lang="en-US" dirty="0"/>
          </a:p>
          <a:p>
            <a:r>
              <a:rPr lang="en-US" dirty="0"/>
              <a:t>What does it mean to understand that addiction is a chronic disease</a:t>
            </a:r>
          </a:p>
          <a:p>
            <a:endParaRPr lang="en-US" dirty="0"/>
          </a:p>
          <a:p>
            <a:endParaRPr lang="en-US" dirty="0"/>
          </a:p>
        </p:txBody>
      </p:sp>
    </p:spTree>
    <p:extLst>
      <p:ext uri="{BB962C8B-B14F-4D97-AF65-F5344CB8AC3E}">
        <p14:creationId xmlns:p14="http://schemas.microsoft.com/office/powerpoint/2010/main" val="3323049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99593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941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3272607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031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860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789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8158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8845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0327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9367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2122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752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33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news to those in this room that we have an overdose crisis in Maryland and one that is costing more and more lives every year</a:t>
            </a:r>
          </a:p>
        </p:txBody>
      </p:sp>
      <p:sp>
        <p:nvSpPr>
          <p:cNvPr id="4" name="Slide Number Placeholder 3"/>
          <p:cNvSpPr>
            <a:spLocks noGrp="1"/>
          </p:cNvSpPr>
          <p:nvPr>
            <p:ph type="sldNum" sz="quarter" idx="5"/>
          </p:nvPr>
        </p:nvSpPr>
        <p:spPr/>
        <p:txBody>
          <a:bodyPr/>
          <a:lstStyle/>
          <a:p>
            <a:fld id="{C368579C-EAC7-0B4D-AE5F-5E3A5B26F7DD}" type="slidenum">
              <a:rPr lang="en-US" smtClean="0"/>
              <a:t>3</a:t>
            </a:fld>
            <a:endParaRPr lang="en-US"/>
          </a:p>
        </p:txBody>
      </p:sp>
    </p:spTree>
    <p:extLst>
      <p:ext uri="{BB962C8B-B14F-4D97-AF65-F5344CB8AC3E}">
        <p14:creationId xmlns:p14="http://schemas.microsoft.com/office/powerpoint/2010/main" val="3823804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Dube et al. Pediatrics, 2003</a:t>
            </a:r>
          </a:p>
          <a:p>
            <a:r>
              <a:rPr lang="en-US" altLang="en-US" dirty="0"/>
              <a:t>Adverse Childhood Experiences Study: Over 8,000 adult men and women (mean age 57 and 55, respectively)</a:t>
            </a:r>
          </a:p>
          <a:p>
            <a:r>
              <a:rPr lang="en-US" altLang="en-US" dirty="0"/>
              <a:t>Assessed history until age 18 of abuse/neglect, level of household dysfunction, health-related behaviors, and illicit drug use using standardized questionnaires</a:t>
            </a:r>
          </a:p>
          <a:p>
            <a:r>
              <a:rPr lang="en-US" altLang="en-US" dirty="0"/>
              <a:t>Each participant assigned an ACE score based on number of experiences (analyzed as 0-5+)</a:t>
            </a:r>
          </a:p>
          <a:p>
            <a:r>
              <a:rPr lang="en-US" altLang="en-US" dirty="0"/>
              <a:t>67% had at least ACE; 42% had 2 or more</a:t>
            </a:r>
          </a:p>
          <a:p>
            <a:endParaRPr lang="en-US" dirty="0"/>
          </a:p>
        </p:txBody>
      </p:sp>
    </p:spTree>
    <p:extLst>
      <p:ext uri="{BB962C8B-B14F-4D97-AF65-F5344CB8AC3E}">
        <p14:creationId xmlns:p14="http://schemas.microsoft.com/office/powerpoint/2010/main" val="3012933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r>
              <a:rPr lang="en-US" altLang="en-US" dirty="0"/>
              <a:t>National Survey on Drug Use and Health (NSDUH) secondary data analysis of adolescent perceptions (N=38,000 youth ages 12-17))</a:t>
            </a:r>
          </a:p>
          <a:p>
            <a:pPr lvl="1"/>
            <a:r>
              <a:rPr lang="en-US" altLang="en-US" dirty="0"/>
              <a:t>Neighborhood disorganization</a:t>
            </a:r>
          </a:p>
          <a:p>
            <a:pPr lvl="1"/>
            <a:r>
              <a:rPr lang="en-US" altLang="en-US" dirty="0"/>
              <a:t>Social capital </a:t>
            </a:r>
          </a:p>
          <a:p>
            <a:r>
              <a:rPr lang="en-US" altLang="en-US" dirty="0"/>
              <a:t>Outcomes: adolescent substance use and diagnostic SUD</a:t>
            </a:r>
          </a:p>
          <a:p>
            <a:r>
              <a:rPr lang="en-US" altLang="en-US" dirty="0"/>
              <a:t>Teens with high levels of perceived neighborhood disorganization had 2.6 times odds of diagnostic SUD </a:t>
            </a:r>
          </a:p>
          <a:p>
            <a:r>
              <a:rPr lang="en-US" altLang="en-US" dirty="0"/>
              <a:t>Medium and high levels of social capital associated with lower odds of diagnostic SUD (OR 0.77 (95% CI 0.71-0.83), .06 (95% CI 0.54-0.67)</a:t>
            </a:r>
          </a:p>
          <a:p>
            <a:endParaRPr lang="en-US" dirty="0"/>
          </a:p>
        </p:txBody>
      </p:sp>
    </p:spTree>
    <p:extLst>
      <p:ext uri="{BB962C8B-B14F-4D97-AF65-F5344CB8AC3E}">
        <p14:creationId xmlns:p14="http://schemas.microsoft.com/office/powerpoint/2010/main" val="1201015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132DC33E-AF4B-4795-9D71-0FBF703415A6}"/>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98" tIns="48749" rIns="97498" bIns="48749" anchor="b"/>
          <a:lstStyle>
            <a:lvl1pPr defTabSz="922338">
              <a:defRPr sz="2400">
                <a:solidFill>
                  <a:schemeClr val="tx1"/>
                </a:solidFill>
                <a:latin typeface="Times New Roman" panose="02020603050405020304" pitchFamily="18" charset="0"/>
                <a:cs typeface="Arial" panose="020B0604020202020204" pitchFamily="34" charset="0"/>
              </a:defRPr>
            </a:lvl1pPr>
            <a:lvl2pPr marL="742950" indent="-285750" defTabSz="922338">
              <a:defRPr sz="2400">
                <a:solidFill>
                  <a:schemeClr val="tx1"/>
                </a:solidFill>
                <a:latin typeface="Times New Roman" panose="02020603050405020304" pitchFamily="18" charset="0"/>
                <a:cs typeface="Arial" panose="020B0604020202020204" pitchFamily="34" charset="0"/>
              </a:defRPr>
            </a:lvl2pPr>
            <a:lvl3pPr marL="1143000" indent="-228600" defTabSz="922338">
              <a:defRPr sz="2400">
                <a:solidFill>
                  <a:schemeClr val="tx1"/>
                </a:solidFill>
                <a:latin typeface="Times New Roman" panose="02020603050405020304" pitchFamily="18" charset="0"/>
                <a:cs typeface="Arial" panose="020B0604020202020204" pitchFamily="34" charset="0"/>
              </a:defRPr>
            </a:lvl3pPr>
            <a:lvl4pPr marL="1600200" indent="-228600" defTabSz="922338">
              <a:defRPr sz="2400">
                <a:solidFill>
                  <a:schemeClr val="tx1"/>
                </a:solidFill>
                <a:latin typeface="Times New Roman" panose="02020603050405020304" pitchFamily="18" charset="0"/>
                <a:cs typeface="Arial" panose="020B0604020202020204" pitchFamily="34" charset="0"/>
              </a:defRPr>
            </a:lvl4pPr>
            <a:lvl5pPr marL="2057400" indent="-228600" defTabSz="922338">
              <a:defRPr sz="2400">
                <a:solidFill>
                  <a:schemeClr val="tx1"/>
                </a:solidFill>
                <a:latin typeface="Times New Roman" panose="02020603050405020304" pitchFamily="18" charset="0"/>
                <a:cs typeface="Arial" panose="020B0604020202020204" pitchFamily="34"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DAD37B9C-EF4E-4BB5-ADDF-6F8137910383}" type="slidenum">
              <a:rPr lang="en-US" altLang="en-US" sz="1300">
                <a:solidFill>
                  <a:srgbClr val="000000"/>
                </a:solidFill>
                <a:ea typeface="MS PGothic" panose="020B0600070205080204" pitchFamily="34" charset="-128"/>
              </a:rPr>
              <a:pPr algn="r"/>
              <a:t>36</a:t>
            </a:fld>
            <a:endParaRPr lang="en-US" altLang="en-US" sz="1300">
              <a:solidFill>
                <a:srgbClr val="000000"/>
              </a:solidFill>
              <a:ea typeface="MS PGothic" panose="020B0600070205080204" pitchFamily="34" charset="-128"/>
            </a:endParaRPr>
          </a:p>
        </p:txBody>
      </p:sp>
      <p:sp>
        <p:nvSpPr>
          <p:cNvPr id="86019" name="Rectangle 2">
            <a:extLst>
              <a:ext uri="{FF2B5EF4-FFF2-40B4-BE49-F238E27FC236}">
                <a16:creationId xmlns:a16="http://schemas.microsoft.com/office/drawing/2014/main" id="{3685A7EC-176C-46DE-866D-E70D8137754F}"/>
              </a:ext>
            </a:extLst>
          </p:cNvPr>
          <p:cNvSpPr>
            <a:spLocks noGrp="1" noRot="1" noChangeAspect="1" noChangeArrowheads="1" noTextEdit="1"/>
          </p:cNvSpPr>
          <p:nvPr>
            <p:ph type="sldImg"/>
          </p:nvPr>
        </p:nvSpPr>
        <p:spPr>
          <a:xfrm>
            <a:off x="460375" y="722313"/>
            <a:ext cx="6396038" cy="3598862"/>
          </a:xfrm>
          <a:solidFill>
            <a:srgbClr val="FFFFFF"/>
          </a:solidFill>
          <a:ln/>
        </p:spPr>
      </p:sp>
      <p:sp>
        <p:nvSpPr>
          <p:cNvPr id="86020" name="Rectangle 3">
            <a:extLst>
              <a:ext uri="{FF2B5EF4-FFF2-40B4-BE49-F238E27FC236}">
                <a16:creationId xmlns:a16="http://schemas.microsoft.com/office/drawing/2014/main" id="{9A5F82EE-1EC2-4487-8EAC-C50F08BEBBD4}"/>
              </a:ext>
            </a:extLst>
          </p:cNvPr>
          <p:cNvSpPr>
            <a:spLocks noGrp="1" noChangeArrowheads="1"/>
          </p:cNvSpPr>
          <p:nvPr>
            <p:ph type="body" idx="1"/>
          </p:nvPr>
        </p:nvSpPr>
        <p:spPr>
          <a:xfrm>
            <a:off x="974725" y="4560888"/>
            <a:ext cx="5365750" cy="4319587"/>
          </a:xfrm>
          <a:solidFill>
            <a:srgbClr val="FFFFFF"/>
          </a:solidFill>
          <a:ln>
            <a:solidFill>
              <a:srgbClr val="000000"/>
            </a:solidFill>
            <a:miter lim="800000"/>
            <a:headEnd/>
            <a:tailEnd/>
          </a:ln>
        </p:spPr>
        <p:txBody>
          <a:bodyPr lIns="91421" tIns="45709" rIns="91421" bIns="45709"/>
          <a:lstStyle/>
          <a:p>
            <a:pPr>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38</a:t>
            </a:fld>
            <a:endParaRPr lang="en-US"/>
          </a:p>
        </p:txBody>
      </p:sp>
    </p:spTree>
    <p:extLst>
      <p:ext uri="{BB962C8B-B14F-4D97-AF65-F5344CB8AC3E}">
        <p14:creationId xmlns:p14="http://schemas.microsoft.com/office/powerpoint/2010/main" val="1699575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p>
            <a:pPr>
              <a:buFont typeface="Times New Roman" pitchFamily="18" charset="0"/>
              <a:buNone/>
            </a:pPr>
            <a:fld id="{91FA93B8-1F76-4478-9488-30D378D7B978}"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39</a:t>
            </a:fld>
            <a:endParaRPr lang="en-US">
              <a:latin typeface="Times New Roman" pitchFamily="18" charset="0"/>
              <a:ea typeface="Arial Unicode MS" pitchFamily="34" charset="-128"/>
              <a:cs typeface="Arial Unicode MS" pitchFamily="34" charset="-128"/>
            </a:endParaRPr>
          </a:p>
        </p:txBody>
      </p:sp>
      <p:sp>
        <p:nvSpPr>
          <p:cNvPr id="70659" name="Rectangle 2"/>
          <p:cNvSpPr>
            <a:spLocks noGrp="1" noRot="1" noChangeAspect="1" noChangeArrowheads="1" noTextEdit="1"/>
          </p:cNvSpPr>
          <p:nvPr>
            <p:ph type="sldImg"/>
          </p:nvPr>
        </p:nvSpPr>
        <p:spPr>
          <a:xfrm>
            <a:off x="382588" y="687388"/>
            <a:ext cx="6092825" cy="3427412"/>
          </a:xfrm>
          <a:ln/>
        </p:spPr>
      </p:sp>
      <p:sp>
        <p:nvSpPr>
          <p:cNvPr id="70660" name="Rectangle 3"/>
          <p:cNvSpPr>
            <a:spLocks noGrp="1" noChangeArrowheads="1"/>
          </p:cNvSpPr>
          <p:nvPr>
            <p:ph type="body" idx="1"/>
          </p:nvPr>
        </p:nvSpPr>
        <p:spPr>
          <a:xfrm>
            <a:off x="917575" y="4343400"/>
            <a:ext cx="5273675" cy="4283075"/>
          </a:xfrm>
          <a:noFill/>
          <a:ln/>
        </p:spPr>
        <p:txBody>
          <a:bodyPr lIns="91126" tIns="45563" rIns="91126" bIns="45563"/>
          <a:lstStyle/>
          <a:p>
            <a:pPr defTabSz="171450"/>
            <a:r>
              <a:rPr lang="en-US">
                <a:latin typeface="Times New Roman" pitchFamily="18" charset="0"/>
              </a:rPr>
              <a:t>The analgesic response of an opioid is a function both of the strength by which it binds to a receptor (binding affinity) and its ability to trigger a response when bound (intrinsic effect).</a:t>
            </a:r>
            <a:r>
              <a:rPr lang="en-US" baseline="30000">
                <a:latin typeface="Times New Roman" pitchFamily="18" charset="0"/>
              </a:rPr>
              <a:t>1,2</a:t>
            </a:r>
            <a:endParaRPr lang="en-US">
              <a:latin typeface="Times New Roman" pitchFamily="18" charset="0"/>
            </a:endParaRPr>
          </a:p>
          <a:p>
            <a:pPr defTabSz="171450"/>
            <a:r>
              <a:rPr lang="en-US">
                <a:latin typeface="Times New Roman" pitchFamily="18" charset="0"/>
              </a:rPr>
              <a:t>Morphine, a full mu-receptor agonist, has a high affinity for the mu opioid receptor, at which it has a high intrinsic effect. There is no apparent ceiling to the effects of full agonists, which increase the effects with dose.</a:t>
            </a:r>
            <a:r>
              <a:rPr lang="en-US" baseline="30000">
                <a:latin typeface="Times New Roman" pitchFamily="18" charset="0"/>
              </a:rPr>
              <a:t>1,2</a:t>
            </a:r>
            <a:r>
              <a:rPr lang="en-US">
                <a:latin typeface="Times New Roman" pitchFamily="18" charset="0"/>
              </a:rPr>
              <a:t> The ceiling to analgesic effectiveness is limited only by side effects.</a:t>
            </a:r>
          </a:p>
          <a:p>
            <a:pPr defTabSz="171450"/>
            <a:r>
              <a:rPr lang="en-US">
                <a:latin typeface="Times New Roman" pitchFamily="18" charset="0"/>
              </a:rPr>
              <a:t>The partial agonist buprenorphine also has a high affinity for the mu receptor, but has a lower intrinsic efficacy. In humans, buprenorphine produces typical mu-opioid agonist effects, but as a partial agonist, does not fully activate the mu opioid receptor site.</a:t>
            </a:r>
            <a:r>
              <a:rPr lang="en-US" baseline="30000">
                <a:latin typeface="Times New Roman" pitchFamily="18" charset="0"/>
              </a:rPr>
              <a:t>2</a:t>
            </a:r>
            <a:r>
              <a:rPr lang="en-US">
                <a:latin typeface="Times New Roman" pitchFamily="18" charset="0"/>
              </a:rPr>
              <a:t> As a result, a ceiling has been reported to the physiologic (including respiratory depression), subjective, and behavioral effects of buprenorphine.</a:t>
            </a:r>
            <a:r>
              <a:rPr lang="en-US" baseline="30000">
                <a:latin typeface="Times New Roman" pitchFamily="18" charset="0"/>
              </a:rPr>
              <a:t>3</a:t>
            </a:r>
            <a:endParaRPr lang="en-US">
              <a:latin typeface="Times New Roman" pitchFamily="18" charset="0"/>
            </a:endParaRPr>
          </a:p>
          <a:p>
            <a:pPr defTabSz="171450"/>
            <a:r>
              <a:rPr lang="en-US">
                <a:latin typeface="Times New Roman" pitchFamily="18" charset="0"/>
                <a:cs typeface="Times New Roman" pitchFamily="18" charset="0"/>
              </a:rPr>
              <a:t>Antagonists, for example naloxone, bind selectively to opioid receptors, but have no pharmacologic effect. They do, however, block agonist activity at the receptor.</a:t>
            </a:r>
            <a:r>
              <a:rPr lang="en-US" baseline="30000">
                <a:latin typeface="Times New Roman" pitchFamily="18" charset="0"/>
                <a:cs typeface="Times New Roman" pitchFamily="18" charset="0"/>
              </a:rPr>
              <a:t>1</a:t>
            </a:r>
            <a:endParaRPr lang="en-US">
              <a:latin typeface="Times New Roman" pitchFamily="18" charset="0"/>
            </a:endParaRPr>
          </a:p>
          <a:p>
            <a:pPr defTabSz="171450"/>
            <a:endParaRPr lang="en-US">
              <a:latin typeface="Times New Roman" pitchFamily="18" charset="0"/>
            </a:endParaRPr>
          </a:p>
          <a:p>
            <a:pPr defTabSz="171450"/>
            <a:r>
              <a:rPr lang="en-US" sz="1100">
                <a:latin typeface="Times New Roman" pitchFamily="18" charset="0"/>
              </a:rPr>
              <a:t>1. 	Cherny NI. Opioid Analgesics. Comparative Features and Prescribing Guidelines. </a:t>
            </a:r>
            <a:r>
              <a:rPr lang="en-US" sz="1100" i="1">
                <a:latin typeface="Times New Roman" pitchFamily="18" charset="0"/>
              </a:rPr>
              <a:t>Drugs</a:t>
            </a:r>
            <a:r>
              <a:rPr lang="en-US" sz="1100">
                <a:latin typeface="Times New Roman" pitchFamily="18" charset="0"/>
              </a:rPr>
              <a:t>. 	1996;51:714-37.</a:t>
            </a:r>
          </a:p>
          <a:p>
            <a:pPr defTabSz="171450"/>
            <a:r>
              <a:rPr lang="en-US" sz="1100">
                <a:latin typeface="Times New Roman" pitchFamily="18" charset="0"/>
              </a:rPr>
              <a:t>2. 	Zuurmond WW, Meert TF, Noorduin H. Partial versus full agonists for opioid-	mediated 	analgesia—focus on fentanyl and buprenorphine. </a:t>
            </a:r>
            <a:r>
              <a:rPr lang="en-US" sz="1100" i="1">
                <a:latin typeface="Times New Roman" pitchFamily="18" charset="0"/>
              </a:rPr>
              <a:t>Acta Anaesth Belg</a:t>
            </a:r>
            <a:r>
              <a:rPr lang="en-US" sz="1100">
                <a:latin typeface="Times New Roman" pitchFamily="18" charset="0"/>
              </a:rPr>
              <a:t>. 2002;53:193-201.</a:t>
            </a:r>
          </a:p>
          <a:p>
            <a:pPr defTabSz="171450"/>
            <a:r>
              <a:rPr lang="en-US" sz="1100">
                <a:latin typeface="Times New Roman" pitchFamily="18" charset="0"/>
              </a:rPr>
              <a:t>3. 	Walsh SL, Preston KL, Stitzer ML, et al. Clinical pharmacology of buprenorphine: ceiling 	effects at high doses. </a:t>
            </a:r>
            <a:r>
              <a:rPr lang="en-US" sz="1100" i="1">
                <a:latin typeface="Times New Roman" pitchFamily="18" charset="0"/>
              </a:rPr>
              <a:t>Clin Pharmacol Ther</a:t>
            </a:r>
            <a:r>
              <a:rPr lang="en-US" sz="1100">
                <a:latin typeface="Times New Roman" pitchFamily="18" charset="0"/>
              </a:rPr>
              <a:t>. 1994;55:569-80.</a:t>
            </a:r>
          </a:p>
        </p:txBody>
      </p:sp>
    </p:spTree>
    <p:extLst>
      <p:ext uri="{BB962C8B-B14F-4D97-AF65-F5344CB8AC3E}">
        <p14:creationId xmlns:p14="http://schemas.microsoft.com/office/powerpoint/2010/main" val="78402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defTabSz="931774">
              <a:defRPr/>
            </a:pPr>
            <a:r>
              <a:rPr lang="en-US" sz="1200" dirty="0">
                <a:solidFill>
                  <a:prstClr val="black"/>
                </a:solidFill>
                <a:latin typeface="Calibri"/>
              </a:rPr>
              <a:t>The three pharmacotherapies have all shown clear clinical evidence of effectiveness in reducing opioid use and opioid use-related symptoms of withdrawal and craving as well as risk of infectious diseases and crime – when used as part of a comprehensive treatment approach and in appropriate doses. The effectiveness of these medications is true only when used in continuing care, maintenance regimens; </a:t>
            </a:r>
            <a:r>
              <a:rPr lang="en-US" sz="1200" u="sng" dirty="0">
                <a:solidFill>
                  <a:prstClr val="black"/>
                </a:solidFill>
                <a:latin typeface="Calibri"/>
              </a:rPr>
              <a:t>there remains almost no evidence of enduring benefits from any of these medications when used only in detoxification regimens. </a:t>
            </a:r>
            <a:endParaRPr lang="en-US" sz="1200" dirty="0">
              <a:solidFill>
                <a:prstClr val="black"/>
              </a:solidFill>
              <a:latin typeface="Calibri"/>
            </a:endParaRPr>
          </a:p>
          <a:p>
            <a:endParaRPr dirty="0"/>
          </a:p>
        </p:txBody>
      </p:sp>
    </p:spTree>
    <p:extLst>
      <p:ext uri="{BB962C8B-B14F-4D97-AF65-F5344CB8AC3E}">
        <p14:creationId xmlns:p14="http://schemas.microsoft.com/office/powerpoint/2010/main" val="742645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f597e820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f597e820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597e820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597e820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44</a:t>
            </a:fld>
            <a:endParaRPr lang="en-US"/>
          </a:p>
        </p:txBody>
      </p:sp>
    </p:spTree>
    <p:extLst>
      <p:ext uri="{BB962C8B-B14F-4D97-AF65-F5344CB8AC3E}">
        <p14:creationId xmlns:p14="http://schemas.microsoft.com/office/powerpoint/2010/main" val="551426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47</a:t>
            </a:fld>
            <a:endParaRPr lang="en-US"/>
          </a:p>
        </p:txBody>
      </p:sp>
    </p:spTree>
    <p:extLst>
      <p:ext uri="{BB962C8B-B14F-4D97-AF65-F5344CB8AC3E}">
        <p14:creationId xmlns:p14="http://schemas.microsoft.com/office/powerpoint/2010/main" val="270795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overdose crisis has affected all ages, ethnicities and genders across Maryland</a:t>
            </a:r>
          </a:p>
        </p:txBody>
      </p:sp>
      <p:sp>
        <p:nvSpPr>
          <p:cNvPr id="4" name="Slide Number Placeholder 3"/>
          <p:cNvSpPr>
            <a:spLocks noGrp="1"/>
          </p:cNvSpPr>
          <p:nvPr>
            <p:ph type="sldNum" sz="quarter" idx="5"/>
          </p:nvPr>
        </p:nvSpPr>
        <p:spPr/>
        <p:txBody>
          <a:bodyPr/>
          <a:lstStyle/>
          <a:p>
            <a:fld id="{C368579C-EAC7-0B4D-AE5F-5E3A5B26F7DD}" type="slidenum">
              <a:rPr lang="en-US" smtClean="0"/>
              <a:t>4</a:t>
            </a:fld>
            <a:endParaRPr lang="en-US"/>
          </a:p>
        </p:txBody>
      </p:sp>
    </p:spTree>
    <p:extLst>
      <p:ext uri="{BB962C8B-B14F-4D97-AF65-F5344CB8AC3E}">
        <p14:creationId xmlns:p14="http://schemas.microsoft.com/office/powerpoint/2010/main" val="292107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8579C-EAC7-0B4D-AE5F-5E3A5B26F7DD}" type="slidenum">
              <a:rPr lang="en-US" smtClean="0"/>
              <a:t>5</a:t>
            </a:fld>
            <a:endParaRPr lang="en-US"/>
          </a:p>
        </p:txBody>
      </p:sp>
    </p:spTree>
    <p:extLst>
      <p:ext uri="{BB962C8B-B14F-4D97-AF65-F5344CB8AC3E}">
        <p14:creationId xmlns:p14="http://schemas.microsoft.com/office/powerpoint/2010/main" val="46897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CBA12F3-B596-4862-9384-F04B247C8EF7}"/>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F0CD620-1157-4FA9-B4A3-92392DA9F118}"/>
              </a:ext>
            </a:extLst>
          </p:cNvPr>
          <p:cNvSpPr>
            <a:spLocks noGrp="1"/>
          </p:cNvSpPr>
          <p:nvPr>
            <p:ph type="body" idx="1"/>
          </p:nvPr>
        </p:nvSpPr>
        <p:spPr/>
        <p:txBody>
          <a:bodyPr/>
          <a:lstStyle/>
          <a:p>
            <a:r>
              <a:rPr lang="en-US" dirty="0"/>
              <a:t>The</a:t>
            </a:r>
            <a:r>
              <a:rPr lang="en-US" baseline="0" dirty="0"/>
              <a:t> hope is alive because of you all. You and so many others across the harm reduction and recovery support spectrum that have raised your voices to push for recognition that you count, that you have valuable experience, knowledge, and information to share that can help others. </a:t>
            </a:r>
          </a:p>
          <a:p>
            <a:endParaRPr lang="en-US" baseline="0" dirty="0"/>
          </a:p>
          <a:p>
            <a:r>
              <a:rPr lang="en-US" baseline="0" dirty="0"/>
              <a:t>Your voices have been heard. Not only are there national large influential organizations such as Faces and Voices of Recovery but here at home, there are local organizations such as Voices of Hope, harm reduction coalitions such as </a:t>
            </a:r>
            <a:r>
              <a:rPr lang="en-US" baseline="0" dirty="0" err="1"/>
              <a:t>Bmore</a:t>
            </a:r>
            <a:r>
              <a:rPr lang="en-US" baseline="0" dirty="0"/>
              <a:t> Power, and peer workforce development efforts at the state and county levels.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F4FCF0-50C3-4D2A-BAF8-990F8A0E59D2}"/>
              </a:ext>
            </a:extLst>
          </p:cNvPr>
          <p:cNvSpPr>
            <a:spLocks noGrp="1"/>
          </p:cNvSpPr>
          <p:nvPr>
            <p:ph type="body" idx="1"/>
          </p:nvPr>
        </p:nvSpPr>
        <p:spPr/>
        <p:txBody>
          <a:bodyPr/>
          <a:lstStyle/>
          <a:p>
            <a:r>
              <a:rPr lang="en-US" dirty="0"/>
              <a:t>Your</a:t>
            </a:r>
            <a:r>
              <a:rPr lang="en-US" baseline="0" dirty="0"/>
              <a:t> voices have also been heard at the federal level. Federal organizations that set and fund research and treatment policy for the country recognize the need for an understanding of recovery and a recognition that people can and do recover from addiction. </a:t>
            </a:r>
            <a:endParaRPr lang="en-US" dirty="0"/>
          </a:p>
        </p:txBody>
      </p:sp>
    </p:spTree>
    <p:extLst>
      <p:ext uri="{BB962C8B-B14F-4D97-AF65-F5344CB8AC3E}">
        <p14:creationId xmlns:p14="http://schemas.microsoft.com/office/powerpoint/2010/main" val="43835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9BF670-7F9E-48D2-A0DB-8E45DBB1E6A6}"/>
              </a:ext>
            </a:extLst>
          </p:cNvPr>
          <p:cNvSpPr>
            <a:spLocks noGrp="1"/>
          </p:cNvSpPr>
          <p:nvPr>
            <p:ph type="body" idx="1"/>
          </p:nvPr>
        </p:nvSpPr>
        <p:spPr/>
        <p:txBody>
          <a:bodyPr/>
          <a:lstStyle/>
          <a:p>
            <a:r>
              <a:rPr lang="en-US" dirty="0"/>
              <a:t>What</a:t>
            </a:r>
            <a:r>
              <a:rPr lang="en-US" baseline="0" dirty="0"/>
              <a:t> you and others have shown us is that we need to consider the person, the “who”, and not just the “what” when thinking about how to be effective healthcare providers. So even though we talk about addiction as a disease and the science behind it, I put this in here to illustrate that healthcare providers need to understand that we can’t just focus on the disease; we have to understand the person with the disease. And we have a lot of work to do collectively get rid of the stigma that exists towards people with addiction and engage people in care and treatment.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Shape 54">
            <a:extLst>
              <a:ext uri="{FF2B5EF4-FFF2-40B4-BE49-F238E27FC236}">
                <a16:creationId xmlns:a16="http://schemas.microsoft.com/office/drawing/2014/main" id="{54F5CBF4-D6C9-3742-910A-ED87F31DF166}"/>
              </a:ext>
            </a:extLst>
          </p:cNvPr>
          <p:cNvPicPr preferRelativeResize="0"/>
          <p:nvPr userDrawn="1"/>
        </p:nvPicPr>
        <p:blipFill>
          <a:blip r:embed="rId2">
            <a:alphaModFix/>
          </a:blip>
          <a:stretch>
            <a:fillRect/>
          </a:stretch>
        </p:blipFill>
        <p:spPr>
          <a:xfrm>
            <a:off x="0" y="0"/>
            <a:ext cx="12192000" cy="6858003"/>
          </a:xfrm>
          <a:prstGeom prst="rect">
            <a:avLst/>
          </a:prstGeom>
          <a:noFill/>
          <a:ln w="9525" cap="flat" cmpd="sng">
            <a:solidFill>
              <a:srgbClr val="FFFFFF"/>
            </a:solidFill>
            <a:prstDash val="solid"/>
            <a:round/>
            <a:headEnd type="none" w="med" len="med"/>
            <a:tailEnd type="none" w="med" len="med"/>
          </a:ln>
        </p:spPr>
      </p:pic>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4000" y="2385391"/>
            <a:ext cx="9144000" cy="1124572"/>
          </a:xfrm>
        </p:spPr>
        <p:txBody>
          <a:bodyPr anchor="b">
            <a:normAutofit/>
          </a:bodyPr>
          <a:lstStyle>
            <a:lvl1pPr algn="ctr">
              <a:defRPr sz="3600">
                <a:solidFill>
                  <a:schemeClr val="bg1"/>
                </a:solidFill>
              </a:defRPr>
            </a:lvl1pPr>
          </a:lstStyle>
          <a:p>
            <a:r>
              <a:rPr lang="en-US" dirty="0"/>
              <a:t>Click to add Title</a:t>
            </a:r>
          </a:p>
        </p:txBody>
      </p:sp>
      <p:sp>
        <p:nvSpPr>
          <p:cNvPr id="9" name="Text Placeholder 8">
            <a:extLst>
              <a:ext uri="{FF2B5EF4-FFF2-40B4-BE49-F238E27FC236}">
                <a16:creationId xmlns:a16="http://schemas.microsoft.com/office/drawing/2014/main" id="{846A6718-C3F2-E745-B669-EC535897A218}"/>
              </a:ext>
            </a:extLst>
          </p:cNvPr>
          <p:cNvSpPr>
            <a:spLocks noGrp="1"/>
          </p:cNvSpPr>
          <p:nvPr>
            <p:ph type="body" sz="quarter" idx="10" hasCustomPrompt="1"/>
          </p:nvPr>
        </p:nvSpPr>
        <p:spPr>
          <a:xfrm>
            <a:off x="1524000" y="1878013"/>
            <a:ext cx="9144000" cy="368300"/>
          </a:xfrm>
        </p:spPr>
        <p:txBody>
          <a:bodyPr>
            <a:normAutofit/>
          </a:bodyPr>
          <a:lstStyle>
            <a:lvl1pPr marL="0" indent="0" algn="ctr">
              <a:buNone/>
              <a:defRPr sz="1800" b="1">
                <a:solidFill>
                  <a:schemeClr val="bg1"/>
                </a:solidFill>
              </a:defRPr>
            </a:lvl1pPr>
          </a:lstStyle>
          <a:p>
            <a:pPr lvl="0"/>
            <a:r>
              <a:rPr lang="en-US" dirty="0"/>
              <a:t>MARYLAND DEPARTMENT OF HEALTH</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373217"/>
            <a:ext cx="9144000" cy="387626"/>
          </a:xfrm>
        </p:spPr>
        <p:txBody>
          <a:bodyPr/>
          <a:lstStyle>
            <a:lvl1pPr marL="0" indent="0" algn="ctr">
              <a:buNone/>
              <a:defRPr sz="2400" b="1">
                <a:solidFill>
                  <a:srgbClr val="98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940300"/>
            <a:ext cx="9144000" cy="366713"/>
          </a:xfrm>
        </p:spPr>
        <p:txBody>
          <a:bodyPr/>
          <a:lstStyle>
            <a:lvl1pPr marL="0" indent="0" algn="ctr">
              <a:buNone/>
              <a:defRPr sz="2400">
                <a:solidFill>
                  <a:srgbClr val="980000"/>
                </a:solidFill>
              </a:defRPr>
            </a:lvl1pPr>
          </a:lstStyle>
          <a:p>
            <a:pPr lvl="0"/>
            <a:r>
              <a:rPr lang="en-US" dirty="0"/>
              <a:t>Click to add date</a:t>
            </a:r>
          </a:p>
        </p:txBody>
      </p:sp>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64768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5135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227411-817B-456E-A9B0-FD4E81E684B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ECDD7E2-8B60-42E5-B630-B8820DAB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E0BF6B-14C1-4BD2-8BC1-8221B6B2FCBA}"/>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39451479-D9D4-4E70-96AB-DA73ADD68B63}" type="slidenum">
              <a:rPr lang="en-US" altLang="en-US"/>
              <a:pPr>
                <a:defRPr/>
              </a:pPr>
              <a:t>‹#›</a:t>
            </a:fld>
            <a:endParaRPr lang="en-US" altLang="en-US"/>
          </a:p>
        </p:txBody>
      </p:sp>
    </p:spTree>
    <p:extLst>
      <p:ext uri="{BB962C8B-B14F-4D97-AF65-F5344CB8AC3E}">
        <p14:creationId xmlns:p14="http://schemas.microsoft.com/office/powerpoint/2010/main" val="1801393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5193" y="1100322"/>
            <a:ext cx="8850563" cy="50117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499116" y="301937"/>
            <a:ext cx="8856754" cy="620712"/>
          </a:xfrm>
          <a:prstGeom prst="rect">
            <a:avLst/>
          </a:prstGeom>
          <a:noFill/>
          <a:ln w="9525">
            <a:noFill/>
            <a:miter lim="800000"/>
            <a:headEnd/>
            <a:tailEnd/>
          </a:ln>
          <a:effectLst/>
        </p:spPr>
        <p:txBody>
          <a:bodyPr/>
          <a:lstStyle/>
          <a:p>
            <a:pPr lvl="0"/>
            <a:r>
              <a:rPr lang="en-US" dirty="0"/>
              <a:t>Click to edit Master title style</a:t>
            </a:r>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pic>
        <p:nvPicPr>
          <p:cNvPr id="7" name="Content Placeholder 10">
            <a:extLst>
              <a:ext uri="{FF2B5EF4-FFF2-40B4-BE49-F238E27FC236}">
                <a16:creationId xmlns:a16="http://schemas.microsoft.com/office/drawing/2014/main" id="{5F18F8AB-4697-C046-BD46-EFB932C7A0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780441" y="301937"/>
            <a:ext cx="2170530" cy="55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1286693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8000" y="609600"/>
            <a:ext cx="11176000"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D389D40-05EA-49B9-B404-652E173A54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12DC561-8FE2-4900-95CE-D5B366A86D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2A569B9-BC40-4644-B92E-1AE4D3FC1F7E}"/>
              </a:ext>
            </a:extLst>
          </p:cNvPr>
          <p:cNvSpPr>
            <a:spLocks noGrp="1" noChangeArrowheads="1"/>
          </p:cNvSpPr>
          <p:nvPr>
            <p:ph type="sldNum" sz="quarter" idx="12"/>
          </p:nvPr>
        </p:nvSpPr>
        <p:spPr>
          <a:ln/>
        </p:spPr>
        <p:txBody>
          <a:bodyPr/>
          <a:lstStyle>
            <a:lvl1pPr>
              <a:defRPr/>
            </a:lvl1pPr>
          </a:lstStyle>
          <a:p>
            <a:pPr>
              <a:defRPr/>
            </a:pPr>
            <a:fld id="{E056A476-29C0-4B15-8246-96AB820C306B}" type="slidenum">
              <a:rPr lang="en-US" altLang="en-US"/>
              <a:pPr>
                <a:defRPr/>
              </a:pPr>
              <a:t>‹#›</a:t>
            </a:fld>
            <a:endParaRPr lang="en-US" altLang="en-US"/>
          </a:p>
        </p:txBody>
      </p:sp>
    </p:spTree>
    <p:extLst>
      <p:ext uri="{BB962C8B-B14F-4D97-AF65-F5344CB8AC3E}">
        <p14:creationId xmlns:p14="http://schemas.microsoft.com/office/powerpoint/2010/main" val="12912124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Georgia" panose="02040502050405020303" pitchFamily="18" charset="0"/>
              </a:defRPr>
            </a:lvl1pPr>
          </a:lstStyle>
          <a:p>
            <a:pPr lvl="0"/>
            <a:r>
              <a:rPr lang="en-US" dirty="0"/>
              <a:t>Click to add Chapter reference: Title</a:t>
            </a:r>
          </a:p>
        </p:txBody>
      </p: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Times New Roman" panose="02020603050405020304" pitchFamily="18" charset="0"/>
                <a:cs typeface="Times New Roman" panose="02020603050405020304" pitchFamily="18" charset="0"/>
              </a:defRPr>
            </a:lvl1pPr>
          </a:lstStyle>
          <a:p>
            <a:fld id="{D275CE6D-5C38-C543-B8AD-F8110668FDF9}" type="slidenum">
              <a:rPr lang="en-US" smtClean="0"/>
              <a:pPr/>
              <a:t>‹#›</a:t>
            </a:fld>
            <a:endParaRPr lang="en-US" dirty="0"/>
          </a:p>
        </p:txBody>
      </p:sp>
      <p:pic>
        <p:nvPicPr>
          <p:cNvPr id="7" name="Picture 6"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CE115457-9B50-0745-BAE2-D16DA4B60DBD}"/>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961850" y="6167727"/>
            <a:ext cx="2420086" cy="4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hf hdr="0" ftr="0" dt="0"/>
  <p:txStyles>
    <p:title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yngvild.olsen1@maryland.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p:txBody>
          <a:bodyPr>
            <a:normAutofit/>
          </a:bodyPr>
          <a:lstStyle/>
          <a:p>
            <a:r>
              <a:rPr lang="en-US" dirty="0"/>
              <a:t>The Treatment and Recovery Continuum in the Age of Opioids</a:t>
            </a:r>
          </a:p>
        </p:txBody>
      </p:sp>
      <p:sp>
        <p:nvSpPr>
          <p:cNvPr id="10" name="Text Placeholder 9">
            <a:extLst>
              <a:ext uri="{FF2B5EF4-FFF2-40B4-BE49-F238E27FC236}">
                <a16:creationId xmlns:a16="http://schemas.microsoft.com/office/drawing/2014/main" id="{E17AA061-71AE-6E4F-874D-E73A06596571}"/>
              </a:ext>
            </a:extLst>
          </p:cNvPr>
          <p:cNvSpPr>
            <a:spLocks noGrp="1"/>
          </p:cNvSpPr>
          <p:nvPr>
            <p:ph type="body" sz="quarter" idx="10"/>
          </p:nvPr>
        </p:nvSpPr>
        <p:spPr/>
        <p:txBody>
          <a:bodyPr/>
          <a:lstStyle/>
          <a:p>
            <a:endParaRPr lang="en-US" dirty="0"/>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4379726"/>
            <a:ext cx="9144000" cy="1191733"/>
          </a:xfrm>
        </p:spPr>
        <p:txBody>
          <a:bodyPr>
            <a:normAutofit fontScale="92500" lnSpcReduction="10000"/>
          </a:bodyPr>
          <a:lstStyle/>
          <a:p>
            <a:r>
              <a:rPr lang="en-US" dirty="0" err="1"/>
              <a:t>Yngvild</a:t>
            </a:r>
            <a:r>
              <a:rPr lang="en-US" dirty="0"/>
              <a:t> Olsen, MD, MPH</a:t>
            </a:r>
          </a:p>
          <a:p>
            <a:r>
              <a:rPr lang="en-US" dirty="0"/>
              <a:t>Medical Consultant</a:t>
            </a:r>
          </a:p>
          <a:p>
            <a:r>
              <a:rPr lang="en-US" dirty="0"/>
              <a:t>Maryland Behavioral Health Administration</a:t>
            </a:r>
          </a:p>
          <a:p>
            <a:endParaRPr lang="en-US" dirty="0"/>
          </a:p>
          <a:p>
            <a:endParaRPr lang="en-US" dirty="0"/>
          </a:p>
        </p:txBody>
      </p:sp>
      <p:sp>
        <p:nvSpPr>
          <p:cNvPr id="11" name="Text Placeholder 10">
            <a:extLst>
              <a:ext uri="{FF2B5EF4-FFF2-40B4-BE49-F238E27FC236}">
                <a16:creationId xmlns:a16="http://schemas.microsoft.com/office/drawing/2014/main" id="{2164A2A8-21D7-5942-ADD6-E9C1C3FB3677}"/>
              </a:ext>
            </a:extLst>
          </p:cNvPr>
          <p:cNvSpPr>
            <a:spLocks noGrp="1"/>
          </p:cNvSpPr>
          <p:nvPr>
            <p:ph type="body" sz="quarter" idx="11"/>
          </p:nvPr>
        </p:nvSpPr>
        <p:spPr>
          <a:xfrm>
            <a:off x="1524000" y="5492853"/>
            <a:ext cx="9144000" cy="366713"/>
          </a:xfrm>
        </p:spPr>
        <p:txBody>
          <a:bodyPr>
            <a:normAutofit/>
          </a:bodyPr>
          <a:lstStyle/>
          <a:p>
            <a:r>
              <a:rPr lang="en-US" sz="2000" dirty="0"/>
              <a:t>May 16, 2019</a:t>
            </a:r>
          </a:p>
        </p:txBody>
      </p:sp>
      <p:cxnSp>
        <p:nvCxnSpPr>
          <p:cNvPr id="12" name="Shape 55">
            <a:extLst>
              <a:ext uri="{FF2B5EF4-FFF2-40B4-BE49-F238E27FC236}">
                <a16:creationId xmlns:a16="http://schemas.microsoft.com/office/drawing/2014/main" id="{D6E9FC55-33CD-CC46-A628-D8DB0AB4047C}"/>
              </a:ext>
            </a:extLst>
          </p:cNvPr>
          <p:cNvCxnSpPr>
            <a:cxnSpLocks/>
          </p:cNvCxnSpPr>
          <p:nvPr/>
        </p:nvCxnSpPr>
        <p:spPr>
          <a:xfrm flipV="1">
            <a:off x="824220" y="1659263"/>
            <a:ext cx="0" cy="2606736"/>
          </a:xfrm>
          <a:prstGeom prst="straightConnector1">
            <a:avLst/>
          </a:prstGeom>
          <a:noFill/>
          <a:ln w="19050" cap="flat" cmpd="sng">
            <a:solidFill>
              <a:srgbClr val="F3F3F3"/>
            </a:solidFill>
            <a:prstDash val="solid"/>
            <a:round/>
            <a:headEnd type="none" w="lg" len="lg"/>
            <a:tailEnd type="none" w="lg" len="lg"/>
          </a:ln>
        </p:spPr>
      </p:cxnSp>
      <p:cxnSp>
        <p:nvCxnSpPr>
          <p:cNvPr id="13" name="Shape 56">
            <a:extLst>
              <a:ext uri="{FF2B5EF4-FFF2-40B4-BE49-F238E27FC236}">
                <a16:creationId xmlns:a16="http://schemas.microsoft.com/office/drawing/2014/main" id="{2E33104C-8463-324A-8EC0-491AF902F0A6}"/>
              </a:ext>
            </a:extLst>
          </p:cNvPr>
          <p:cNvCxnSpPr>
            <a:cxnSpLocks/>
          </p:cNvCxnSpPr>
          <p:nvPr/>
        </p:nvCxnSpPr>
        <p:spPr>
          <a:xfrm flipV="1">
            <a:off x="11485266" y="1654713"/>
            <a:ext cx="0" cy="2611286"/>
          </a:xfrm>
          <a:prstGeom prst="straightConnector1">
            <a:avLst/>
          </a:prstGeom>
          <a:noFill/>
          <a:ln w="19050" cap="flat" cmpd="sng">
            <a:solidFill>
              <a:srgbClr val="F3F3F3"/>
            </a:solidFill>
            <a:prstDash val="solid"/>
            <a:round/>
            <a:headEnd type="none" w="lg" len="lg"/>
            <a:tailEnd type="none" w="lg" len="lg"/>
          </a:ln>
        </p:spPr>
      </p:cxnSp>
      <p:cxnSp>
        <p:nvCxnSpPr>
          <p:cNvPr id="14" name="Shape 57">
            <a:extLst>
              <a:ext uri="{FF2B5EF4-FFF2-40B4-BE49-F238E27FC236}">
                <a16:creationId xmlns:a16="http://schemas.microsoft.com/office/drawing/2014/main" id="{58BFA759-7AEE-C148-B2BE-D84A21299648}"/>
              </a:ext>
            </a:extLst>
          </p:cNvPr>
          <p:cNvCxnSpPr>
            <a:cxnSpLocks/>
          </p:cNvCxnSpPr>
          <p:nvPr/>
        </p:nvCxnSpPr>
        <p:spPr>
          <a:xfrm>
            <a:off x="794994" y="1661464"/>
            <a:ext cx="10671350" cy="0"/>
          </a:xfrm>
          <a:prstGeom prst="straightConnector1">
            <a:avLst/>
          </a:prstGeom>
          <a:noFill/>
          <a:ln w="19050" cap="flat" cmpd="sng">
            <a:solidFill>
              <a:srgbClr val="F3F3F3"/>
            </a:solidFill>
            <a:prstDash val="solid"/>
            <a:round/>
            <a:headEnd type="none" w="lg" len="lg"/>
            <a:tailEnd type="none" w="lg" len="lg"/>
          </a:ln>
        </p:spPr>
      </p:cxnSp>
      <p:cxnSp>
        <p:nvCxnSpPr>
          <p:cNvPr id="21" name="Shape 59">
            <a:extLst>
              <a:ext uri="{FF2B5EF4-FFF2-40B4-BE49-F238E27FC236}">
                <a16:creationId xmlns:a16="http://schemas.microsoft.com/office/drawing/2014/main" id="{DF0803D1-BA33-CC43-9404-E7F4C476379A}"/>
              </a:ext>
            </a:extLst>
          </p:cNvPr>
          <p:cNvCxnSpPr>
            <a:cxnSpLocks/>
          </p:cNvCxnSpPr>
          <p:nvPr/>
        </p:nvCxnSpPr>
        <p:spPr>
          <a:xfrm flipV="1">
            <a:off x="11489712" y="4266000"/>
            <a:ext cx="0" cy="1607576"/>
          </a:xfrm>
          <a:prstGeom prst="straightConnector1">
            <a:avLst/>
          </a:prstGeom>
          <a:noFill/>
          <a:ln w="9525" cap="flat" cmpd="sng">
            <a:solidFill>
              <a:srgbClr val="980000"/>
            </a:solidFill>
            <a:prstDash val="solid"/>
            <a:round/>
            <a:headEnd type="none" w="lg" len="lg"/>
            <a:tailEnd type="none" w="lg" len="lg"/>
          </a:ln>
        </p:spPr>
      </p:cxnSp>
      <p:cxnSp>
        <p:nvCxnSpPr>
          <p:cNvPr id="22" name="Shape 60">
            <a:extLst>
              <a:ext uri="{FF2B5EF4-FFF2-40B4-BE49-F238E27FC236}">
                <a16:creationId xmlns:a16="http://schemas.microsoft.com/office/drawing/2014/main" id="{8F4537D8-BF65-1547-BE89-D40167879893}"/>
              </a:ext>
            </a:extLst>
          </p:cNvPr>
          <p:cNvCxnSpPr>
            <a:cxnSpLocks/>
          </p:cNvCxnSpPr>
          <p:nvPr/>
        </p:nvCxnSpPr>
        <p:spPr>
          <a:xfrm flipV="1">
            <a:off x="805298" y="4266000"/>
            <a:ext cx="15139" cy="1532266"/>
          </a:xfrm>
          <a:prstGeom prst="straightConnector1">
            <a:avLst/>
          </a:prstGeom>
          <a:noFill/>
          <a:ln w="9525" cap="flat" cmpd="sng">
            <a:solidFill>
              <a:srgbClr val="980000"/>
            </a:solidFill>
            <a:prstDash val="solid"/>
            <a:round/>
            <a:headEnd type="none" w="lg" len="lg"/>
            <a:tailEnd type="none" w="lg" len="lg"/>
          </a:ln>
        </p:spPr>
      </p:cxnSp>
      <p:cxnSp>
        <p:nvCxnSpPr>
          <p:cNvPr id="23" name="Shape 61">
            <a:extLst>
              <a:ext uri="{FF2B5EF4-FFF2-40B4-BE49-F238E27FC236}">
                <a16:creationId xmlns:a16="http://schemas.microsoft.com/office/drawing/2014/main" id="{BF811647-ADE2-734B-8E6F-F1BC4E1702B7}"/>
              </a:ext>
            </a:extLst>
          </p:cNvPr>
          <p:cNvCxnSpPr>
            <a:cxnSpLocks/>
          </p:cNvCxnSpPr>
          <p:nvPr/>
        </p:nvCxnSpPr>
        <p:spPr>
          <a:xfrm>
            <a:off x="805298" y="5798266"/>
            <a:ext cx="10661046" cy="0"/>
          </a:xfrm>
          <a:prstGeom prst="straightConnector1">
            <a:avLst/>
          </a:prstGeom>
          <a:noFill/>
          <a:ln w="9525" cap="flat" cmpd="sng">
            <a:solidFill>
              <a:srgbClr val="980000"/>
            </a:solidFill>
            <a:prstDash val="solid"/>
            <a:round/>
            <a:headEnd type="none" w="lg" len="lg"/>
            <a:tailEnd type="none" w="lg" len="lg"/>
          </a:ln>
        </p:spPr>
      </p:cxnSp>
      <p:pic>
        <p:nvPicPr>
          <p:cNvPr id="32" name="Picture 31" descr="https://lh4.googleusercontent.com/ZsmX9CwA4D1VTH66_HLHu8ppRW6FXdouYr3Dsi2o0ZGBLCWc7fDdjS4SaiDKzoNh9VE3LpnzUwswN8SXyuQit31G-iiAFQFgJt2nXsTJmxvd3Dstg6TnPsV5OLcQpumGO4zjwPN2GT0">
            <a:extLst>
              <a:ext uri="{FF2B5EF4-FFF2-40B4-BE49-F238E27FC236}">
                <a16:creationId xmlns:a16="http://schemas.microsoft.com/office/drawing/2014/main" id="{C9B21B07-8200-EC40-B6CE-B8A3433784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6258" y="6058867"/>
            <a:ext cx="2420086" cy="49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04741-3BB9-4427-9440-74D16D3A3E72}"/>
              </a:ext>
            </a:extLst>
          </p:cNvPr>
          <p:cNvSpPr>
            <a:spLocks noGrp="1"/>
          </p:cNvSpPr>
          <p:nvPr>
            <p:ph type="title"/>
          </p:nvPr>
        </p:nvSpPr>
        <p:spPr>
          <a:xfrm>
            <a:off x="791817" y="239710"/>
            <a:ext cx="10515600" cy="994949"/>
          </a:xfrm>
        </p:spPr>
        <p:txBody>
          <a:bodyPr/>
          <a:lstStyle/>
          <a:p>
            <a:r>
              <a:rPr lang="en-US" dirty="0"/>
              <a:t>Recovery in Focus….</a:t>
            </a:r>
          </a:p>
        </p:txBody>
      </p:sp>
      <p:sp>
        <p:nvSpPr>
          <p:cNvPr id="5" name="Content Placeholder 4">
            <a:extLst>
              <a:ext uri="{FF2B5EF4-FFF2-40B4-BE49-F238E27FC236}">
                <a16:creationId xmlns:a16="http://schemas.microsoft.com/office/drawing/2014/main" id="{D0042467-3BD8-481E-81EA-541A88D36A7C}"/>
              </a:ext>
            </a:extLst>
          </p:cNvPr>
          <p:cNvSpPr>
            <a:spLocks noGrp="1"/>
          </p:cNvSpPr>
          <p:nvPr>
            <p:ph idx="1"/>
          </p:nvPr>
        </p:nvSpPr>
        <p:spPr>
          <a:xfrm>
            <a:off x="791817" y="1825625"/>
            <a:ext cx="11066262" cy="4351338"/>
          </a:xfrm>
        </p:spPr>
        <p:txBody>
          <a:bodyPr/>
          <a:lstStyle/>
          <a:p>
            <a:r>
              <a:rPr lang="en-US" dirty="0"/>
              <a:t>NIDA and SAMHSA: </a:t>
            </a:r>
          </a:p>
          <a:p>
            <a:endParaRPr lang="en-US" dirty="0"/>
          </a:p>
          <a:p>
            <a:pPr lvl="1"/>
            <a:r>
              <a:rPr lang="en-US" sz="2800" dirty="0"/>
              <a:t>Recovery is a process of change through which people improve their health and wellness, live self-directed lives, and strive to reach their full potential. Even people with severe and chronic substance use disorders can, with help, overcome their illness and regain health and social function. </a:t>
            </a:r>
          </a:p>
          <a:p>
            <a:endParaRPr lang="en-US" dirty="0"/>
          </a:p>
          <a:p>
            <a:pPr marL="0" indent="0">
              <a:buNone/>
            </a:pPr>
            <a:r>
              <a:rPr lang="en-US" dirty="0"/>
              <a:t> </a:t>
            </a:r>
          </a:p>
          <a:p>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10</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a:xfrm>
            <a:off x="884583" y="338725"/>
            <a:ext cx="10469217" cy="343659"/>
          </a:xfrm>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61393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7" y="208206"/>
            <a:ext cx="10515600" cy="994949"/>
          </a:xfrm>
        </p:spPr>
        <p:txBody>
          <a:bodyPr/>
          <a:lstStyle/>
          <a:p>
            <a:r>
              <a:rPr lang="en-US" dirty="0"/>
              <a:t>Whole Person Approach</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p:txBody>
          <a:bodyPr/>
          <a:lstStyle/>
          <a:p>
            <a:pPr marL="0" indent="0">
              <a:buNone/>
            </a:pPr>
            <a:r>
              <a:rPr lang="en-US" altLang="en-US" dirty="0"/>
              <a:t>“The study of disease and of identity cannot be disjoined. To restore the human subject at the </a:t>
            </a:r>
            <a:r>
              <a:rPr lang="en-US" altLang="en-US" dirty="0" err="1"/>
              <a:t>centre</a:t>
            </a:r>
            <a:r>
              <a:rPr lang="en-US" altLang="en-US" dirty="0"/>
              <a:t>—the suffering, afflicted, fighting, human subject— we must deepen a case history to a narrative or tale; only then do we have a ‘who’ as well as a ‘what’, a real person, a patient, in relation to disease.” </a:t>
            </a:r>
          </a:p>
          <a:p>
            <a:pPr marL="0" indent="0">
              <a:buNone/>
            </a:pPr>
            <a:endParaRPr lang="en-US" altLang="en-US" dirty="0"/>
          </a:p>
          <a:p>
            <a:pPr marL="0" indent="0">
              <a:buNone/>
            </a:pPr>
            <a:r>
              <a:rPr lang="en-US" altLang="en-US" dirty="0"/>
              <a:t>Oliver Sacks, Preface to </a:t>
            </a:r>
            <a:r>
              <a:rPr lang="en-US" altLang="en-US" i="1" dirty="0"/>
              <a:t>The Man Who Mistook His Wife for a Hat</a:t>
            </a:r>
          </a:p>
          <a:p>
            <a:pPr marL="0" indent="0">
              <a:buNone/>
            </a:pPr>
            <a:endParaRPr lang="en-US" altLang="en-US" dirty="0"/>
          </a:p>
          <a:p>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11</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53862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7" y="208206"/>
            <a:ext cx="10515600" cy="994949"/>
          </a:xfrm>
        </p:spPr>
        <p:txBody>
          <a:bodyPr/>
          <a:lstStyle/>
          <a:p>
            <a:r>
              <a:rPr lang="en-US" dirty="0"/>
              <a:t>Stigma of Addiction</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12</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pic>
        <p:nvPicPr>
          <p:cNvPr id="7" name="Picture 1">
            <a:extLst>
              <a:ext uri="{FF2B5EF4-FFF2-40B4-BE49-F238E27FC236}">
                <a16:creationId xmlns:a16="http://schemas.microsoft.com/office/drawing/2014/main" id="{655D76CF-44D2-44BC-8EC2-F0E12F53872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6040" y="1248995"/>
            <a:ext cx="10328275" cy="47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33529D9B-2F8F-48F9-B00F-2ADB2AF1EEF1}"/>
              </a:ext>
            </a:extLst>
          </p:cNvPr>
          <p:cNvSpPr txBox="1">
            <a:spLocks noChangeArrowheads="1"/>
          </p:cNvSpPr>
          <p:nvPr/>
        </p:nvSpPr>
        <p:spPr bwMode="auto">
          <a:xfrm>
            <a:off x="304800" y="5970557"/>
            <a:ext cx="103282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000" dirty="0">
                <a:ea typeface="MS PGothic" panose="020B0600070205080204" pitchFamily="34" charset="-128"/>
              </a:rPr>
              <a:t>Barry CL, McGinty EE, </a:t>
            </a:r>
            <a:r>
              <a:rPr lang="en-US" altLang="en-US" sz="1000" dirty="0" err="1">
                <a:ea typeface="MS PGothic" panose="020B0600070205080204" pitchFamily="34" charset="-128"/>
              </a:rPr>
              <a:t>Pescosolido</a:t>
            </a:r>
            <a:r>
              <a:rPr lang="en-US" altLang="en-US" sz="1000" dirty="0">
                <a:ea typeface="MS PGothic" panose="020B0600070205080204" pitchFamily="34" charset="-128"/>
              </a:rPr>
              <a:t> BA, Goldman HH (2014).  Stigma, Discrimination, Treatment Effectiveness, and Policy: Public Views about Drug Addiction and Mental Illness. Psychiatric Services, 65(1): 1270-1272 </a:t>
            </a:r>
          </a:p>
          <a:p>
            <a:pPr>
              <a:lnSpc>
                <a:spcPct val="100000"/>
              </a:lnSpc>
              <a:spcBef>
                <a:spcPct val="0"/>
              </a:spcBef>
              <a:buFontTx/>
              <a:buNone/>
            </a:pPr>
            <a:endParaRPr lang="en-US" altLang="en-US" sz="1400" dirty="0">
              <a:ea typeface="MS PGothic" panose="020B0600070205080204" pitchFamily="34" charset="-128"/>
            </a:endParaRPr>
          </a:p>
          <a:p>
            <a:pPr>
              <a:lnSpc>
                <a:spcPct val="100000"/>
              </a:lnSpc>
              <a:spcBef>
                <a:spcPct val="0"/>
              </a:spcBef>
              <a:buFontTx/>
              <a:buNone/>
            </a:pPr>
            <a:endParaRPr lang="en-US" altLang="en-US" sz="2400" dirty="0">
              <a:latin typeface="Times" panose="02020603050405020304" pitchFamily="18" charset="0"/>
              <a:ea typeface="MS PGothic" panose="020B0600070205080204" pitchFamily="34" charset="-128"/>
            </a:endParaRPr>
          </a:p>
        </p:txBody>
      </p:sp>
      <p:sp>
        <p:nvSpPr>
          <p:cNvPr id="11" name="Flowchart: Connector 10">
            <a:extLst>
              <a:ext uri="{FF2B5EF4-FFF2-40B4-BE49-F238E27FC236}">
                <a16:creationId xmlns:a16="http://schemas.microsoft.com/office/drawing/2014/main" id="{A63379C2-CE67-4743-93DD-1C6820107E27}"/>
              </a:ext>
            </a:extLst>
          </p:cNvPr>
          <p:cNvSpPr/>
          <p:nvPr/>
        </p:nvSpPr>
        <p:spPr>
          <a:xfrm>
            <a:off x="7605656" y="4937760"/>
            <a:ext cx="376518" cy="489483"/>
          </a:xfrm>
          <a:prstGeom prst="flowChartConnector">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7916DE8-EFFF-4A04-B4C6-5B71C4A48C0F}"/>
              </a:ext>
            </a:extLst>
          </p:cNvPr>
          <p:cNvCxnSpPr/>
          <p:nvPr/>
        </p:nvCxnSpPr>
        <p:spPr>
          <a:xfrm>
            <a:off x="2054711" y="5427243"/>
            <a:ext cx="220531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18BE9FEA-2869-4B29-B80C-57B2EC700572}"/>
              </a:ext>
            </a:extLst>
          </p:cNvPr>
          <p:cNvSpPr/>
          <p:nvPr/>
        </p:nvSpPr>
        <p:spPr>
          <a:xfrm>
            <a:off x="5834113" y="5318565"/>
            <a:ext cx="570156" cy="588908"/>
          </a:xfrm>
          <a:prstGeom prst="flowChartConnector">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C490ABD-32D8-4FE1-9D1F-A6D7CF93C9EC}"/>
              </a:ext>
            </a:extLst>
          </p:cNvPr>
          <p:cNvCxnSpPr/>
          <p:nvPr/>
        </p:nvCxnSpPr>
        <p:spPr>
          <a:xfrm>
            <a:off x="2732442" y="5755341"/>
            <a:ext cx="1527586" cy="0"/>
          </a:xfrm>
          <a:prstGeom prst="line">
            <a:avLst/>
          </a:prstGeom>
          <a:ln w="76200">
            <a:solidFill>
              <a:srgbClr val="FF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7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6" y="208206"/>
            <a:ext cx="11030837" cy="994949"/>
          </a:xfrm>
        </p:spPr>
        <p:txBody>
          <a:bodyPr>
            <a:normAutofit fontScale="90000"/>
          </a:bodyPr>
          <a:lstStyle/>
          <a:p>
            <a:r>
              <a:rPr lang="en-US" dirty="0"/>
              <a:t>Stigma Among Healthcare Professionals</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p:txBody>
          <a:bodyPr>
            <a:normAutofit lnSpcReduction="10000"/>
          </a:bodyPr>
          <a:lstStyle/>
          <a:p>
            <a:r>
              <a:rPr lang="en-US" altLang="en-US" dirty="0"/>
              <a:t>Survey of primary care providers noted less than 10% felt primary care was “an appropriate setting to work with drug users.” </a:t>
            </a:r>
            <a:r>
              <a:rPr lang="en-US" altLang="en-US" sz="1400" dirty="0"/>
              <a:t>(</a:t>
            </a:r>
            <a:r>
              <a:rPr lang="en-US" altLang="en-US" sz="1400" dirty="0" err="1"/>
              <a:t>Deehan</a:t>
            </a:r>
            <a:r>
              <a:rPr lang="en-US" altLang="en-US" sz="1400" dirty="0"/>
              <a:t> et al, Br J Gen </a:t>
            </a:r>
            <a:r>
              <a:rPr lang="en-US" altLang="en-US" sz="1400" dirty="0" err="1"/>
              <a:t>Pract</a:t>
            </a:r>
            <a:r>
              <a:rPr lang="en-US" altLang="en-US" sz="1400" dirty="0"/>
              <a:t> 1997)</a:t>
            </a:r>
          </a:p>
          <a:p>
            <a:r>
              <a:rPr lang="en-US" altLang="en-US" dirty="0"/>
              <a:t>Survey of health professionals found lower levels of regard for patients with SUDs compared to those with diabetes or depression </a:t>
            </a:r>
            <a:r>
              <a:rPr lang="en-US" altLang="en-US" sz="1400" dirty="0"/>
              <a:t>(Gilchrist et al, Addiction, 2011)</a:t>
            </a:r>
            <a:r>
              <a:rPr lang="en-US" altLang="en-US" sz="1400" baseline="30000" dirty="0"/>
              <a:t> </a:t>
            </a:r>
          </a:p>
          <a:p>
            <a:pPr marL="0" indent="0">
              <a:buNone/>
            </a:pPr>
            <a:endParaRPr lang="en-US" altLang="en-US" baseline="30000" dirty="0"/>
          </a:p>
          <a:p>
            <a:r>
              <a:rPr lang="en-US" altLang="en-US" dirty="0"/>
              <a:t>From a focus group study of physicians </a:t>
            </a:r>
            <a:r>
              <a:rPr lang="en-US" altLang="en-US" sz="1400" dirty="0"/>
              <a:t>(</a:t>
            </a:r>
            <a:r>
              <a:rPr lang="en-US" altLang="en-US" sz="1400" dirty="0" err="1"/>
              <a:t>Baldacchino</a:t>
            </a:r>
            <a:r>
              <a:rPr lang="en-US" altLang="en-US" sz="1400" dirty="0"/>
              <a:t> A et al, Addict </a:t>
            </a:r>
            <a:r>
              <a:rPr lang="en-US" altLang="en-US" sz="1400" dirty="0" err="1"/>
              <a:t>Behav</a:t>
            </a:r>
            <a:r>
              <a:rPr lang="en-US" altLang="en-US" sz="1400" dirty="0"/>
              <a:t> 2010)</a:t>
            </a:r>
            <a:r>
              <a:rPr lang="en-US" altLang="en-US" dirty="0"/>
              <a:t>:</a:t>
            </a:r>
          </a:p>
          <a:p>
            <a:pPr lvl="1"/>
            <a:r>
              <a:rPr lang="en-US" altLang="en-US" dirty="0"/>
              <a:t>“I think they’re generally seen as people who use tax payers money to fund their drug and alcohol addiction so….I think there’s a prejudice towards them….they’re probably not treated like other patients are” and are “generally seen as timewasters”. </a:t>
            </a:r>
          </a:p>
          <a:p>
            <a:pPr marL="0" indent="0">
              <a:buNone/>
            </a:pPr>
            <a:endParaRPr lang="en-US" altLang="en-US" dirty="0"/>
          </a:p>
          <a:p>
            <a:pPr marL="0" indent="0">
              <a:buNone/>
            </a:pPr>
            <a:endParaRPr lang="en-US" altLang="en-US" dirty="0"/>
          </a:p>
          <a:p>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13</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52991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7" y="208206"/>
            <a:ext cx="10515600" cy="994949"/>
          </a:xfrm>
        </p:spPr>
        <p:txBody>
          <a:bodyPr/>
          <a:lstStyle/>
          <a:p>
            <a:r>
              <a:rPr lang="en-US" dirty="0"/>
              <a:t>Language Matters</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537186" y="1405389"/>
            <a:ext cx="11477605" cy="4351338"/>
          </a:xfrm>
        </p:spPr>
        <p:txBody>
          <a:bodyPr>
            <a:normAutofit fontScale="85000" lnSpcReduction="20000"/>
          </a:bodyPr>
          <a:lstStyle/>
          <a:p>
            <a:r>
              <a:rPr lang="en-US" altLang="en-US" dirty="0"/>
              <a:t>Current language focuses on labeling and stigmatizing people</a:t>
            </a:r>
          </a:p>
          <a:p>
            <a:r>
              <a:rPr lang="en-US" altLang="en-US" dirty="0"/>
              <a:t>“Abuse”</a:t>
            </a:r>
            <a:r>
              <a:rPr lang="en-US" altLang="en-US" baseline="30000" dirty="0"/>
              <a:t>1</a:t>
            </a:r>
          </a:p>
          <a:p>
            <a:pPr lvl="1"/>
            <a:r>
              <a:rPr lang="en-US" altLang="en-US" dirty="0"/>
              <a:t>Long implied the willful commission of an abhorrent (wrong and sinful) act</a:t>
            </a:r>
          </a:p>
          <a:p>
            <a:pPr lvl="1"/>
            <a:r>
              <a:rPr lang="en-US" altLang="en-US" dirty="0"/>
              <a:t>Involving forbidden pleasure</a:t>
            </a:r>
          </a:p>
          <a:p>
            <a:pPr lvl="1"/>
            <a:r>
              <a:rPr lang="en-US" altLang="en-US" dirty="0"/>
              <a:t>Come to characterize those of violent and contemptible character-those who abuse their partners, their children or animals</a:t>
            </a:r>
          </a:p>
          <a:p>
            <a:pPr lvl="1"/>
            <a:r>
              <a:rPr lang="en-US" altLang="en-US" dirty="0"/>
              <a:t>Defined in terms of immorality, not as health problem</a:t>
            </a:r>
          </a:p>
          <a:p>
            <a:r>
              <a:rPr lang="en-US" altLang="en-US" dirty="0"/>
              <a:t>Study of 728 MH professionals randomly presented one of 2 vignettes with different descriptive language of person portrayed</a:t>
            </a:r>
            <a:r>
              <a:rPr lang="en-US" altLang="en-US" baseline="30000" dirty="0"/>
              <a:t>2</a:t>
            </a:r>
          </a:p>
          <a:p>
            <a:pPr lvl="1"/>
            <a:r>
              <a:rPr lang="en-US" altLang="en-US" dirty="0"/>
              <a:t>“Substance Abuser” </a:t>
            </a:r>
          </a:p>
          <a:p>
            <a:pPr lvl="1"/>
            <a:r>
              <a:rPr lang="en-US" altLang="en-US" dirty="0"/>
              <a:t>“Person with Substance Use Disorder”</a:t>
            </a:r>
          </a:p>
          <a:p>
            <a:r>
              <a:rPr lang="en-US" altLang="en-US" dirty="0"/>
              <a:t>Those assigned “substance abuser” vignette more likely to view the individual as personally culpable for condition, able to self-regulate behavior, and intervention should be punitive (jail)</a:t>
            </a:r>
          </a:p>
          <a:p>
            <a:endParaRPr lang="en-US" alt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14</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
        <p:nvSpPr>
          <p:cNvPr id="8" name="TextBox 1">
            <a:extLst>
              <a:ext uri="{FF2B5EF4-FFF2-40B4-BE49-F238E27FC236}">
                <a16:creationId xmlns:a16="http://schemas.microsoft.com/office/drawing/2014/main" id="{E8CC3443-7CC4-4CD8-BEC1-A07B77F6A028}"/>
              </a:ext>
            </a:extLst>
          </p:cNvPr>
          <p:cNvSpPr txBox="1">
            <a:spLocks noChangeArrowheads="1"/>
          </p:cNvSpPr>
          <p:nvPr/>
        </p:nvSpPr>
        <p:spPr bwMode="auto">
          <a:xfrm>
            <a:off x="1333948" y="5768725"/>
            <a:ext cx="7696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baseline="30000" dirty="0"/>
              <a:t>1</a:t>
            </a:r>
            <a:r>
              <a:rPr lang="en-US" altLang="en-US" sz="1400" dirty="0"/>
              <a:t>White, The Rhetoric of Recovery Advocacy: An Essay on the Power of Language, 2006</a:t>
            </a:r>
          </a:p>
          <a:p>
            <a:r>
              <a:rPr lang="en-US" altLang="en-US" sz="1400" baseline="30000" dirty="0"/>
              <a:t>2</a:t>
            </a:r>
            <a:r>
              <a:rPr lang="en-US" altLang="en-US" sz="1400" dirty="0"/>
              <a:t>Kelly et al Int J Drug Policy, 2010</a:t>
            </a:r>
          </a:p>
          <a:p>
            <a:endParaRPr lang="en-US" altLang="en-US" sz="1800" dirty="0"/>
          </a:p>
        </p:txBody>
      </p:sp>
    </p:spTree>
    <p:extLst>
      <p:ext uri="{BB962C8B-B14F-4D97-AF65-F5344CB8AC3E}">
        <p14:creationId xmlns:p14="http://schemas.microsoft.com/office/powerpoint/2010/main" val="85300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7" y="208206"/>
            <a:ext cx="10515600" cy="994949"/>
          </a:xfrm>
        </p:spPr>
        <p:txBody>
          <a:bodyPr>
            <a:normAutofit/>
          </a:bodyPr>
          <a:lstStyle/>
          <a:p>
            <a:r>
              <a:rPr lang="en-US" dirty="0"/>
              <a:t>What About Internalized Stigma?</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666974" y="1825625"/>
            <a:ext cx="11209468" cy="4351338"/>
          </a:xfrm>
        </p:spPr>
        <p:txBody>
          <a:bodyPr/>
          <a:lstStyle/>
          <a:p>
            <a:r>
              <a:rPr lang="en-US" altLang="en-US" dirty="0"/>
              <a:t>Newer area of research in recovery science</a:t>
            </a:r>
          </a:p>
          <a:p>
            <a:r>
              <a:rPr lang="en-US" altLang="en-US" dirty="0"/>
              <a:t>Robert Ashford, MSW: pilot survey on self-labels</a:t>
            </a:r>
          </a:p>
          <a:p>
            <a:pPr lvl="1"/>
            <a:r>
              <a:rPr lang="en-US" altLang="en-US" dirty="0"/>
              <a:t>66% used “addict”</a:t>
            </a:r>
          </a:p>
          <a:p>
            <a:pPr lvl="1"/>
            <a:r>
              <a:rPr lang="en-US" altLang="en-US" dirty="0"/>
              <a:t>39% used “person with a substance use disorder”</a:t>
            </a:r>
          </a:p>
          <a:p>
            <a:pPr lvl="1"/>
            <a:r>
              <a:rPr lang="en-US" altLang="en-US" dirty="0"/>
              <a:t>35% only used “addict”</a:t>
            </a:r>
          </a:p>
          <a:p>
            <a:pPr lvl="1"/>
            <a:r>
              <a:rPr lang="en-US" altLang="en-US" dirty="0"/>
              <a:t>7% only used “person with a substance use disorder”</a:t>
            </a:r>
          </a:p>
          <a:p>
            <a:pPr lvl="1"/>
            <a:r>
              <a:rPr lang="en-US" altLang="en-US" dirty="0"/>
              <a:t>May be link between those using “person with SUD” having greater levels of recovery capital and level of flourishing; longer lengths in recovery and lower levels of internalized stigma and shame – needs more research</a:t>
            </a:r>
          </a:p>
          <a:p>
            <a:pPr lvl="1"/>
            <a:r>
              <a:rPr lang="en-US" altLang="en-US" dirty="0"/>
              <a:t>Ability to discern when to use which term</a:t>
            </a:r>
          </a:p>
          <a:p>
            <a:endParaRPr lang="en-US" alt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15</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6744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7" y="208206"/>
            <a:ext cx="10515600" cy="994949"/>
          </a:xfrm>
        </p:spPr>
        <p:txBody>
          <a:bodyPr>
            <a:normAutofit/>
          </a:bodyPr>
          <a:lstStyle/>
          <a:p>
            <a:pPr algn="r"/>
            <a:r>
              <a:rPr lang="en-US" dirty="0"/>
              <a:t>Recovery Dialects</a:t>
            </a:r>
          </a:p>
        </p:txBody>
      </p:sp>
      <p:pic>
        <p:nvPicPr>
          <p:cNvPr id="3" name="Content Placeholder 2">
            <a:extLst>
              <a:ext uri="{FF2B5EF4-FFF2-40B4-BE49-F238E27FC236}">
                <a16:creationId xmlns:a16="http://schemas.microsoft.com/office/drawing/2014/main" id="{9E83131B-64E2-4657-BF88-7F1C1320BE98}"/>
              </a:ext>
            </a:extLst>
          </p:cNvPr>
          <p:cNvPicPr>
            <a:picLocks noGrp="1" noChangeAspect="1"/>
          </p:cNvPicPr>
          <p:nvPr>
            <p:ph idx="1"/>
          </p:nvPr>
        </p:nvPicPr>
        <p:blipFill>
          <a:blip r:embed="rId3"/>
          <a:stretch>
            <a:fillRect/>
          </a:stretch>
        </p:blipFill>
        <p:spPr>
          <a:xfrm>
            <a:off x="1001037" y="136769"/>
            <a:ext cx="4887600" cy="6359209"/>
          </a:xfrm>
          <a:prstGeom prst="rect">
            <a:avLst/>
          </a:prstGeom>
        </p:spPr>
      </p:pic>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16</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113383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7" y="208206"/>
            <a:ext cx="11063110" cy="994949"/>
          </a:xfrm>
        </p:spPr>
        <p:txBody>
          <a:bodyPr>
            <a:normAutofit fontScale="90000"/>
          </a:bodyPr>
          <a:lstStyle/>
          <a:p>
            <a:r>
              <a:rPr lang="en-US" dirty="0"/>
              <a:t>Why Focus on Engagement and Retention? </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982552" y="1947496"/>
            <a:ext cx="10672261" cy="4670794"/>
          </a:xfrm>
        </p:spPr>
        <p:txBody>
          <a:bodyPr/>
          <a:lstStyle/>
          <a:p>
            <a:r>
              <a:rPr lang="en-US" dirty="0"/>
              <a:t>Social, structural, and self-stigma about behavioral health and those with a behavioral health disorder keep people from seeking help</a:t>
            </a:r>
          </a:p>
          <a:p>
            <a:endParaRPr lang="en-US" altLang="en-US" dirty="0"/>
          </a:p>
          <a:p>
            <a:r>
              <a:rPr lang="en-US" altLang="en-US" dirty="0"/>
              <a:t>Ambivalence about treatment and recovery is often part of addiction</a:t>
            </a:r>
          </a:p>
          <a:p>
            <a:endParaRPr lang="en-US" altLang="en-US" dirty="0"/>
          </a:p>
          <a:p>
            <a:r>
              <a:rPr lang="en-US" altLang="en-US" dirty="0"/>
              <a:t>Retention in services is best predictor of recovery related outcomes</a:t>
            </a:r>
          </a:p>
          <a:p>
            <a:endParaRPr lang="en-US" altLang="en-US" dirty="0"/>
          </a:p>
          <a:p>
            <a:r>
              <a:rPr lang="en-US" altLang="en-US" dirty="0"/>
              <a:t>Sustained recovery reduces relapse risk</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17</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05231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6" y="341168"/>
            <a:ext cx="10816614" cy="994949"/>
          </a:xfrm>
        </p:spPr>
        <p:txBody>
          <a:bodyPr>
            <a:noAutofit/>
          </a:bodyPr>
          <a:lstStyle/>
          <a:p>
            <a:r>
              <a:rPr lang="en-US" dirty="0"/>
              <a:t>Retention, Remission, and Recovery Reduce Relapse Risk</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18</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a:off x="4979962" y="1454451"/>
            <a:ext cx="6981665" cy="0"/>
          </a:xfrm>
          <a:prstGeom prst="straightConnector1">
            <a:avLst/>
          </a:prstGeom>
          <a:noFill/>
          <a:ln w="28575" cap="flat" cmpd="sng">
            <a:solidFill>
              <a:srgbClr val="980000"/>
            </a:solidFill>
            <a:prstDash val="solid"/>
            <a:round/>
            <a:headEnd type="none" w="lg" len="lg"/>
            <a:tailEnd type="none" w="lg" len="lg"/>
          </a:ln>
        </p:spPr>
      </p:cxnSp>
      <p:pic>
        <p:nvPicPr>
          <p:cNvPr id="8" name="Google Shape;112;p21"/>
          <p:cNvPicPr preferRelativeResize="0">
            <a:picLocks noGrp="1"/>
          </p:cNvPicPr>
          <p:nvPr>
            <p:ph idx="1"/>
          </p:nvPr>
        </p:nvPicPr>
        <p:blipFill>
          <a:blip r:embed="rId3">
            <a:alphaModFix/>
          </a:blip>
          <a:stretch>
            <a:fillRect/>
          </a:stretch>
        </p:blipFill>
        <p:spPr>
          <a:xfrm>
            <a:off x="1376979" y="1552353"/>
            <a:ext cx="9068696" cy="4624610"/>
          </a:xfrm>
          <a:prstGeom prst="rect">
            <a:avLst/>
          </a:prstGeom>
          <a:noFill/>
          <a:ln>
            <a:noFill/>
          </a:ln>
        </p:spPr>
      </p:pic>
      <p:sp>
        <p:nvSpPr>
          <p:cNvPr id="3" name="TextBox 2"/>
          <p:cNvSpPr txBox="1"/>
          <p:nvPr/>
        </p:nvSpPr>
        <p:spPr>
          <a:xfrm>
            <a:off x="838199" y="6007686"/>
            <a:ext cx="3861391" cy="338554"/>
          </a:xfrm>
          <a:prstGeom prst="rect">
            <a:avLst/>
          </a:prstGeom>
          <a:noFill/>
        </p:spPr>
        <p:txBody>
          <a:bodyPr wrap="square" rtlCol="0">
            <a:spAutoFit/>
          </a:bodyPr>
          <a:lstStyle/>
          <a:p>
            <a:pPr lvl="0"/>
            <a:r>
              <a:rPr lang="fr-FR" sz="1600" dirty="0">
                <a:latin typeface="Times New Roman" panose="02020603050405020304" pitchFamily="18" charset="0"/>
                <a:cs typeface="Times New Roman" panose="02020603050405020304" pitchFamily="18" charset="0"/>
              </a:rPr>
              <a:t>Dennis M, et al. </a:t>
            </a:r>
            <a:r>
              <a:rPr lang="fr-FR" sz="1600" dirty="0" err="1">
                <a:latin typeface="Times New Roman" panose="02020603050405020304" pitchFamily="18" charset="0"/>
                <a:cs typeface="Times New Roman" panose="02020603050405020304" pitchFamily="18" charset="0"/>
              </a:rPr>
              <a:t>Eval</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Review</a:t>
            </a:r>
            <a:r>
              <a:rPr lang="fr-FR" sz="1600" dirty="0">
                <a:latin typeface="Times New Roman" panose="02020603050405020304" pitchFamily="18" charset="0"/>
                <a:cs typeface="Times New Roman" panose="02020603050405020304" pitchFamily="18" charset="0"/>
              </a:rPr>
              <a:t>, 2009</a:t>
            </a:r>
          </a:p>
        </p:txBody>
      </p:sp>
    </p:spTree>
    <p:extLst>
      <p:ext uri="{BB962C8B-B14F-4D97-AF65-F5344CB8AC3E}">
        <p14:creationId xmlns:p14="http://schemas.microsoft.com/office/powerpoint/2010/main" val="319187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6" y="208206"/>
            <a:ext cx="11282419" cy="994949"/>
          </a:xfrm>
        </p:spPr>
        <p:txBody>
          <a:bodyPr>
            <a:normAutofit/>
          </a:bodyPr>
          <a:lstStyle/>
          <a:p>
            <a:r>
              <a:rPr lang="en-US" altLang="en-US" dirty="0"/>
              <a:t>Modern Chronic Disease Model</a:t>
            </a:r>
            <a:endParaRPr lang="en-US" dirty="0"/>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537186" y="1356972"/>
            <a:ext cx="11282418" cy="5139006"/>
          </a:xfrm>
        </p:spPr>
        <p:txBody>
          <a:bodyPr>
            <a:normAutofit fontScale="77500" lnSpcReduction="20000"/>
          </a:bodyPr>
          <a:lstStyle/>
          <a:p>
            <a:pPr marL="0" indent="0">
              <a:buNone/>
              <a:defRPr/>
            </a:pPr>
            <a:r>
              <a:rPr lang="en-US" sz="3100" u="sng" dirty="0"/>
              <a:t>Criticism: </a:t>
            </a:r>
          </a:p>
          <a:p>
            <a:pPr>
              <a:buFont typeface="Wingdings" panose="05000000000000000000" pitchFamily="2" charset="2"/>
              <a:buChar char="§"/>
              <a:defRPr/>
            </a:pPr>
            <a:r>
              <a:rPr lang="en-US" sz="3100" dirty="0"/>
              <a:t>Absolves the person of individual responsibility</a:t>
            </a:r>
          </a:p>
          <a:p>
            <a:pPr>
              <a:buFont typeface="Wingdings" panose="05000000000000000000" pitchFamily="2" charset="2"/>
              <a:buChar char="§"/>
              <a:defRPr/>
            </a:pPr>
            <a:r>
              <a:rPr lang="en-US" sz="3100" dirty="0"/>
              <a:t>Too self-defeating or too lenient</a:t>
            </a:r>
          </a:p>
          <a:p>
            <a:pPr>
              <a:buFont typeface="Wingdings" panose="05000000000000000000" pitchFamily="2" charset="2"/>
              <a:buChar char="§"/>
            </a:pPr>
            <a:endParaRPr lang="en-US" altLang="en-US" sz="3100" dirty="0"/>
          </a:p>
          <a:p>
            <a:pPr marL="0" indent="0">
              <a:buNone/>
            </a:pPr>
            <a:r>
              <a:rPr lang="en-US" sz="3100" u="sng" dirty="0"/>
              <a:t>Response:</a:t>
            </a:r>
          </a:p>
          <a:p>
            <a:pPr>
              <a:buFont typeface="Wingdings" panose="05000000000000000000" pitchFamily="2" charset="2"/>
              <a:buChar char="§"/>
            </a:pPr>
            <a:r>
              <a:rPr lang="en-US" altLang="en-US" sz="3100" dirty="0"/>
              <a:t>No cure!</a:t>
            </a:r>
            <a:endParaRPr lang="en-US" sz="3100" dirty="0"/>
          </a:p>
          <a:p>
            <a:pPr>
              <a:buFont typeface="Wingdings" panose="05000000000000000000" pitchFamily="2" charset="2"/>
              <a:buChar char="§"/>
              <a:defRPr/>
            </a:pPr>
            <a:r>
              <a:rPr lang="en-US" sz="3100" dirty="0"/>
              <a:t>Goal is life long management (“chronic disease management and recovery management”)</a:t>
            </a:r>
          </a:p>
          <a:p>
            <a:pPr>
              <a:buFont typeface="Wingdings" panose="05000000000000000000" pitchFamily="2" charset="2"/>
              <a:buChar char="§"/>
              <a:defRPr/>
            </a:pPr>
            <a:r>
              <a:rPr lang="en-US" sz="3100" dirty="0"/>
              <a:t>Disease severity may change over time but risk of symptom recurrence is always present</a:t>
            </a:r>
          </a:p>
          <a:p>
            <a:pPr>
              <a:buFont typeface="Wingdings" panose="05000000000000000000" pitchFamily="2" charset="2"/>
              <a:buChar char="§"/>
              <a:defRPr/>
            </a:pPr>
            <a:r>
              <a:rPr lang="en-US" sz="3100" dirty="0"/>
              <a:t>Effective treatment often combines medications, counseling services, peer and recovery supports</a:t>
            </a:r>
          </a:p>
          <a:p>
            <a:pPr>
              <a:buFont typeface="Wingdings" panose="05000000000000000000" pitchFamily="2" charset="2"/>
              <a:buChar char="§"/>
              <a:defRPr/>
            </a:pPr>
            <a:r>
              <a:rPr lang="en-US" altLang="en-US" sz="3100" dirty="0"/>
              <a:t>Behavior change is a key part of management</a:t>
            </a:r>
          </a:p>
          <a:p>
            <a:pPr>
              <a:buFont typeface="Wingdings" panose="05000000000000000000" pitchFamily="2" charset="2"/>
              <a:buChar char="§"/>
              <a:defRPr/>
            </a:pPr>
            <a:r>
              <a:rPr lang="en-US" altLang="en-US" sz="3100" dirty="0"/>
              <a:t>Behavior change occurs in stages over time</a:t>
            </a:r>
          </a:p>
          <a:p>
            <a:endParaRPr lang="en-US" alt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19</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56661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838200" y="436861"/>
            <a:ext cx="10515600" cy="994949"/>
          </a:xfrm>
        </p:spPr>
        <p:txBody>
          <a:bodyPr/>
          <a:lstStyle/>
          <a:p>
            <a:r>
              <a:rPr lang="en-US" dirty="0"/>
              <a:t>LEARNING OBJECTIVES</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p:txBody>
          <a:bodyPr>
            <a:normAutofit/>
          </a:bodyPr>
          <a:lstStyle/>
          <a:p>
            <a:r>
              <a:rPr lang="en-US" dirty="0"/>
              <a:t>Describe the current status of the overdose and addiction crisis in Maryland</a:t>
            </a:r>
          </a:p>
          <a:p>
            <a:endParaRPr lang="en-US" dirty="0"/>
          </a:p>
          <a:p>
            <a:r>
              <a:rPr lang="en-US" dirty="0"/>
              <a:t>Review the basis for opioid addiction as a chronic disease</a:t>
            </a:r>
          </a:p>
          <a:p>
            <a:endParaRPr lang="en-US" dirty="0"/>
          </a:p>
          <a:p>
            <a:r>
              <a:rPr lang="en-US" dirty="0"/>
              <a:t>Discuss how different systems can collaborate under a recovery umbrella to save and improve lives of people with substance use disorders </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19187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6" y="208206"/>
            <a:ext cx="11282419" cy="994949"/>
          </a:xfrm>
        </p:spPr>
        <p:txBody>
          <a:bodyPr>
            <a:normAutofit/>
          </a:bodyPr>
          <a:lstStyle/>
          <a:p>
            <a:r>
              <a:rPr lang="en-US" altLang="en-US" dirty="0"/>
              <a:t>Stages of Behavior Change</a:t>
            </a:r>
            <a:endParaRPr lang="en-US" dirty="0"/>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537186" y="1356972"/>
            <a:ext cx="11282418" cy="5139006"/>
          </a:xfrm>
        </p:spPr>
        <p:txBody>
          <a:bodyPr>
            <a:normAutofit/>
          </a:bodyPr>
          <a:lstStyle/>
          <a:p>
            <a:pPr>
              <a:buFont typeface="Wingdings" panose="05000000000000000000" pitchFamily="2" charset="2"/>
              <a:buChar char="§"/>
            </a:pPr>
            <a:endParaRPr lang="en-US" altLang="en-US" sz="3100" dirty="0"/>
          </a:p>
          <a:p>
            <a:endParaRPr lang="en-US" alt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20</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graphicFrame>
        <p:nvGraphicFramePr>
          <p:cNvPr id="7" name="Diagram 6">
            <a:extLst>
              <a:ext uri="{FF2B5EF4-FFF2-40B4-BE49-F238E27FC236}">
                <a16:creationId xmlns:a16="http://schemas.microsoft.com/office/drawing/2014/main" id="{54FDC88C-584A-454F-B44E-3237CAED3C96}"/>
              </a:ext>
            </a:extLst>
          </p:cNvPr>
          <p:cNvGraphicFramePr/>
          <p:nvPr>
            <p:extLst>
              <p:ext uri="{D42A27DB-BD31-4B8C-83A1-F6EECF244321}">
                <p14:modId xmlns:p14="http://schemas.microsoft.com/office/powerpoint/2010/main" val="3086935937"/>
              </p:ext>
            </p:extLst>
          </p:nvPr>
        </p:nvGraphicFramePr>
        <p:xfrm>
          <a:off x="1981200" y="990600"/>
          <a:ext cx="8001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2">
            <a:extLst>
              <a:ext uri="{FF2B5EF4-FFF2-40B4-BE49-F238E27FC236}">
                <a16:creationId xmlns:a16="http://schemas.microsoft.com/office/drawing/2014/main" id="{F8D37BE8-4BC0-4C81-BA71-87CC70A7B2C2}"/>
              </a:ext>
            </a:extLst>
          </p:cNvPr>
          <p:cNvSpPr txBox="1">
            <a:spLocks noChangeArrowheads="1"/>
          </p:cNvSpPr>
          <p:nvPr/>
        </p:nvSpPr>
        <p:spPr bwMode="auto">
          <a:xfrm>
            <a:off x="666975" y="1528764"/>
            <a:ext cx="3076352" cy="674687"/>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15000"/>
              </a:lnSpc>
              <a:spcAft>
                <a:spcPts val="1200"/>
              </a:spcAft>
            </a:pPr>
            <a:r>
              <a:rPr lang="en-US" altLang="en-US" sz="1600" dirty="0">
                <a:ea typeface="Calibri" panose="020F0502020204030204" pitchFamily="34" charset="0"/>
                <a:cs typeface="Times New Roman" panose="02020603050405020304" pitchFamily="18" charset="0"/>
              </a:rPr>
              <a:t>Individuals sustain and strengthen changes they have made. </a:t>
            </a:r>
            <a:endParaRPr lang="en-US" alt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sz="1000" dirty="0">
                <a:latin typeface="Calibri" panose="020F0502020204030204" pitchFamily="34" charset="0"/>
                <a:ea typeface="Calibri" panose="020F0502020204030204" pitchFamily="34"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FAA429D3-3856-4A25-9C10-F5C4C863EF8E}"/>
              </a:ext>
            </a:extLst>
          </p:cNvPr>
          <p:cNvSpPr txBox="1">
            <a:spLocks noChangeArrowheads="1"/>
          </p:cNvSpPr>
          <p:nvPr/>
        </p:nvSpPr>
        <p:spPr bwMode="auto">
          <a:xfrm>
            <a:off x="1080524" y="4776395"/>
            <a:ext cx="2510403" cy="1319605"/>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15000"/>
              </a:lnSpc>
              <a:spcAft>
                <a:spcPts val="1200"/>
              </a:spcAft>
            </a:pPr>
            <a:r>
              <a:rPr lang="en-US" altLang="en-US" sz="1600" dirty="0">
                <a:ea typeface="Calibri" panose="020F0502020204030204" pitchFamily="34" charset="0"/>
                <a:cs typeface="Times New Roman" panose="02020603050405020304" pitchFamily="18" charset="0"/>
              </a:rPr>
              <a:t>Behavior change has clearly begun.  Individuals need skills to implement specific behavior change methods. </a:t>
            </a:r>
            <a:endParaRPr lang="en-US" alt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sz="1000" dirty="0">
                <a:latin typeface="Calibri" panose="020F0502020204030204" pitchFamily="34" charset="0"/>
                <a:ea typeface="Calibri" panose="020F0502020204030204" pitchFamily="34"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EC8775C4-562F-4A57-BA65-3E10F0D06B69}"/>
              </a:ext>
            </a:extLst>
          </p:cNvPr>
          <p:cNvSpPr txBox="1">
            <a:spLocks noChangeArrowheads="1"/>
          </p:cNvSpPr>
          <p:nvPr/>
        </p:nvSpPr>
        <p:spPr bwMode="auto">
          <a:xfrm>
            <a:off x="8458200" y="4679576"/>
            <a:ext cx="2895599" cy="141642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15000"/>
              </a:lnSpc>
              <a:spcAft>
                <a:spcPts val="1200"/>
              </a:spcAft>
            </a:pPr>
            <a:r>
              <a:rPr lang="en-US" altLang="en-US" sz="1600" dirty="0">
                <a:ea typeface="Calibri" panose="020F0502020204030204" pitchFamily="34" charset="0"/>
                <a:cs typeface="Times New Roman" panose="02020603050405020304" pitchFamily="18" charset="0"/>
              </a:rPr>
              <a:t>Ready to change both attitude and behavior.  Intend to change soon and have incorporated experiences of previous tries at change. </a:t>
            </a:r>
            <a:endParaRPr lang="en-US" alt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sz="1000" dirty="0">
                <a:latin typeface="Calibri" panose="020F0502020204030204" pitchFamily="34" charset="0"/>
                <a:ea typeface="Calibri" panose="020F0502020204030204" pitchFamily="34"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1">
            <a:extLst>
              <a:ext uri="{FF2B5EF4-FFF2-40B4-BE49-F238E27FC236}">
                <a16:creationId xmlns:a16="http://schemas.microsoft.com/office/drawing/2014/main" id="{9866DFC2-1AC8-4A31-95FB-1E323C26B6F7}"/>
              </a:ext>
            </a:extLst>
          </p:cNvPr>
          <p:cNvSpPr txBox="1">
            <a:spLocks noChangeArrowheads="1"/>
          </p:cNvSpPr>
          <p:nvPr/>
        </p:nvSpPr>
        <p:spPr bwMode="auto">
          <a:xfrm>
            <a:off x="9064016" y="2209801"/>
            <a:ext cx="2362198" cy="2069797"/>
          </a:xfrm>
          <a:prstGeom prst="rect">
            <a:avLst/>
          </a:prstGeom>
          <a:solidFill>
            <a:srgbClr val="FFFFFF"/>
          </a:solidFill>
          <a:ln w="9525">
            <a:solidFill>
              <a:srgbClr val="000000"/>
            </a:solidFill>
            <a:miter lim="800000"/>
            <a:headEnd/>
            <a:tailEnd/>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15000"/>
              </a:lnSpc>
              <a:spcAft>
                <a:spcPts val="1000"/>
              </a:spcAft>
            </a:pPr>
            <a:r>
              <a:rPr lang="en-US" altLang="en-US" sz="1600" dirty="0">
                <a:ea typeface="Calibri" panose="020F0502020204030204" pitchFamily="34" charset="0"/>
                <a:cs typeface="Times New Roman" panose="02020603050405020304" pitchFamily="18" charset="0"/>
              </a:rPr>
              <a:t>Considering behavior change.  May be considering specific personal implications of the problem and what the consequences of change might entail.</a:t>
            </a:r>
            <a:endParaRPr lang="en-US" alt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9">
            <a:extLst>
              <a:ext uri="{FF2B5EF4-FFF2-40B4-BE49-F238E27FC236}">
                <a16:creationId xmlns:a16="http://schemas.microsoft.com/office/drawing/2014/main" id="{72B76FAB-7B7D-4C87-903A-45936DE07D1C}"/>
              </a:ext>
            </a:extLst>
          </p:cNvPr>
          <p:cNvSpPr txBox="1">
            <a:spLocks noChangeArrowheads="1"/>
          </p:cNvSpPr>
          <p:nvPr/>
        </p:nvSpPr>
        <p:spPr bwMode="auto">
          <a:xfrm>
            <a:off x="7152358" y="1109995"/>
            <a:ext cx="4019226" cy="923843"/>
          </a:xfrm>
          <a:prstGeom prst="rect">
            <a:avLst/>
          </a:prstGeom>
          <a:solidFill>
            <a:srgbClr val="FFFFFF"/>
          </a:solidFill>
          <a:ln w="9525">
            <a:solidFill>
              <a:srgbClr val="000000"/>
            </a:solidFill>
            <a:miter lim="800000"/>
            <a:headEnd/>
            <a:tailEnd/>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nSpc>
                <a:spcPct val="115000"/>
              </a:lnSpc>
              <a:spcAft>
                <a:spcPts val="1000"/>
              </a:spcAft>
            </a:pPr>
            <a:r>
              <a:rPr lang="en-US" altLang="en-US" sz="1600" dirty="0">
                <a:ea typeface="Calibri" panose="020F0502020204030204" pitchFamily="34" charset="0"/>
                <a:cs typeface="Times New Roman" panose="02020603050405020304" pitchFamily="18" charset="0"/>
              </a:rPr>
              <a:t>No intent to change the problem behavior because unaware it is a problem or unwilling to change due to past failed attempts.</a:t>
            </a:r>
            <a:endParaRPr lang="en-US" alt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8">
            <a:extLst>
              <a:ext uri="{FF2B5EF4-FFF2-40B4-BE49-F238E27FC236}">
                <a16:creationId xmlns:a16="http://schemas.microsoft.com/office/drawing/2014/main" id="{43E10057-6CB4-4300-A0DA-9FD0AE630058}"/>
              </a:ext>
            </a:extLst>
          </p:cNvPr>
          <p:cNvSpPr>
            <a:spLocks noChangeArrowheads="1"/>
          </p:cNvSpPr>
          <p:nvPr/>
        </p:nvSpPr>
        <p:spPr bwMode="auto">
          <a:xfrm>
            <a:off x="1267610" y="6331831"/>
            <a:ext cx="647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400" dirty="0">
                <a:latin typeface="Times#20New#20Roman"/>
              </a:rPr>
              <a:t>Prochaska and DiClemente </a:t>
            </a:r>
            <a:r>
              <a:rPr lang="en-US" altLang="en-US" sz="1400" dirty="0" err="1">
                <a:latin typeface="Times#20New#20Roman"/>
              </a:rPr>
              <a:t>TransTheoretical</a:t>
            </a:r>
            <a:r>
              <a:rPr lang="en-US" altLang="en-US" sz="1400" dirty="0">
                <a:latin typeface="Times#20New#20Roman"/>
              </a:rPr>
              <a:t> Model of Behavior Change</a:t>
            </a:r>
            <a:endParaRPr lang="en-US" altLang="en-US" sz="1400" dirty="0"/>
          </a:p>
        </p:txBody>
      </p:sp>
    </p:spTree>
    <p:extLst>
      <p:ext uri="{BB962C8B-B14F-4D97-AF65-F5344CB8AC3E}">
        <p14:creationId xmlns:p14="http://schemas.microsoft.com/office/powerpoint/2010/main" val="104331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6" y="208206"/>
            <a:ext cx="11282419" cy="994949"/>
          </a:xfrm>
        </p:spPr>
        <p:txBody>
          <a:bodyPr>
            <a:normAutofit fontScale="90000"/>
          </a:bodyPr>
          <a:lstStyle/>
          <a:p>
            <a:r>
              <a:rPr lang="en-US" dirty="0"/>
              <a:t>Others Who Recognize Addiction as a Chronic Disease</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1282148" y="1825624"/>
            <a:ext cx="10071652" cy="4670353"/>
          </a:xfrm>
        </p:spPr>
        <p:txBody>
          <a:bodyPr>
            <a:normAutofit/>
          </a:bodyPr>
          <a:lstStyle/>
          <a:p>
            <a:r>
              <a:rPr lang="en-US" altLang="en-US" dirty="0"/>
              <a:t>Endorsed by</a:t>
            </a:r>
          </a:p>
          <a:p>
            <a:pPr lvl="1"/>
            <a:r>
              <a:rPr lang="en-US" altLang="en-US" dirty="0"/>
              <a:t>National Institutes on Health (NIDA, NIAAA)</a:t>
            </a:r>
          </a:p>
          <a:p>
            <a:pPr lvl="1"/>
            <a:r>
              <a:rPr lang="en-US" altLang="en-US" dirty="0"/>
              <a:t>World Health Organization (WHO)</a:t>
            </a:r>
          </a:p>
          <a:p>
            <a:pPr lvl="1"/>
            <a:r>
              <a:rPr lang="en-US" altLang="en-US" dirty="0"/>
              <a:t>Substance Abuse and Mental Health Services Administration (SAMHSA)</a:t>
            </a:r>
          </a:p>
          <a:p>
            <a:pPr lvl="1"/>
            <a:r>
              <a:rPr lang="en-US" altLang="en-US" dirty="0"/>
              <a:t>Surgeon General of the United States</a:t>
            </a:r>
          </a:p>
          <a:p>
            <a:pPr lvl="1"/>
            <a:r>
              <a:rPr lang="en-US" altLang="en-US" dirty="0"/>
              <a:t>American Society of Addiction Medicine</a:t>
            </a:r>
          </a:p>
          <a:p>
            <a:pPr lvl="1"/>
            <a:r>
              <a:rPr lang="en-US" altLang="en-US" dirty="0"/>
              <a:t>American College of Physicians</a:t>
            </a:r>
          </a:p>
          <a:p>
            <a:pPr lvl="1"/>
            <a:r>
              <a:rPr lang="en-US" altLang="en-US" dirty="0"/>
              <a:t>Treatment Research Institute</a:t>
            </a:r>
          </a:p>
          <a:p>
            <a:pPr lvl="1"/>
            <a:r>
              <a:rPr lang="en-US" altLang="en-US" dirty="0"/>
              <a:t>Facing Addiction with NCADD</a:t>
            </a:r>
          </a:p>
          <a:p>
            <a:pPr lvl="1"/>
            <a:r>
              <a:rPr lang="en-US" altLang="en-US" dirty="0"/>
              <a:t>Shatterproof</a:t>
            </a:r>
          </a:p>
          <a:p>
            <a:pPr lvl="1"/>
            <a:r>
              <a:rPr lang="en-US" altLang="en-US" dirty="0"/>
              <a:t>National Council for Behavioral Health</a:t>
            </a:r>
          </a:p>
          <a:p>
            <a:endParaRPr lang="en-US" alt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21</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22592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a:extLst>
              <a:ext uri="{FF2B5EF4-FFF2-40B4-BE49-F238E27FC236}">
                <a16:creationId xmlns:a16="http://schemas.microsoft.com/office/drawing/2014/main" id="{C9235E14-E040-4A5B-9BC2-1A63CA0D3E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2005" y="1434893"/>
            <a:ext cx="86233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a:extLst>
              <a:ext uri="{FF2B5EF4-FFF2-40B4-BE49-F238E27FC236}">
                <a16:creationId xmlns:a16="http://schemas.microsoft.com/office/drawing/2014/main" id="{9313A15F-B5D5-4726-87DA-B561B3C523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952501"/>
            <a:ext cx="84629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3">
            <a:extLst>
              <a:ext uri="{FF2B5EF4-FFF2-40B4-BE49-F238E27FC236}">
                <a16:creationId xmlns:a16="http://schemas.microsoft.com/office/drawing/2014/main" id="{99CAA77D-544D-4956-A80C-0FEE44264757}"/>
              </a:ext>
            </a:extLst>
          </p:cNvPr>
          <p:cNvSpPr txBox="1">
            <a:spLocks noChangeArrowheads="1"/>
          </p:cNvSpPr>
          <p:nvPr/>
        </p:nvSpPr>
        <p:spPr bwMode="auto">
          <a:xfrm>
            <a:off x="2438400" y="5905501"/>
            <a:ext cx="518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a:t>Boston Medical and Surgical Journal, October, 1916</a:t>
            </a:r>
          </a:p>
        </p:txBody>
      </p:sp>
      <p:sp>
        <p:nvSpPr>
          <p:cNvPr id="5" name="Title 3">
            <a:extLst>
              <a:ext uri="{FF2B5EF4-FFF2-40B4-BE49-F238E27FC236}">
                <a16:creationId xmlns:a16="http://schemas.microsoft.com/office/drawing/2014/main" id="{10802FBD-9966-4F65-98CB-D3CC12BA150C}"/>
              </a:ext>
            </a:extLst>
          </p:cNvPr>
          <p:cNvSpPr txBox="1">
            <a:spLocks/>
          </p:cNvSpPr>
          <p:nvPr/>
        </p:nvSpPr>
        <p:spPr>
          <a:xfrm>
            <a:off x="692727" y="283576"/>
            <a:ext cx="10515600" cy="994949"/>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en-US" altLang="en-US" dirty="0"/>
              <a:t>Back to the Future………</a:t>
            </a:r>
          </a:p>
        </p:txBody>
      </p:sp>
      <p:cxnSp>
        <p:nvCxnSpPr>
          <p:cNvPr id="6" name="Shape 99">
            <a:extLst>
              <a:ext uri="{FF2B5EF4-FFF2-40B4-BE49-F238E27FC236}">
                <a16:creationId xmlns:a16="http://schemas.microsoft.com/office/drawing/2014/main" id="{FB72DCE1-9C21-459F-A649-129B55ADBB0F}"/>
              </a:ext>
            </a:extLst>
          </p:cNvPr>
          <p:cNvCxnSpPr>
            <a:cxnSpLocks/>
          </p:cNvCxnSpPr>
          <p:nvPr/>
        </p:nvCxnSpPr>
        <p:spPr>
          <a:xfrm flipV="1">
            <a:off x="8316654" y="893185"/>
            <a:ext cx="3781265" cy="9304"/>
          </a:xfrm>
          <a:prstGeom prst="straightConnector1">
            <a:avLst/>
          </a:prstGeom>
          <a:noFill/>
          <a:ln w="28575" cap="flat" cmpd="sng">
            <a:solidFill>
              <a:srgbClr val="980000"/>
            </a:solidFill>
            <a:prstDash val="solid"/>
            <a:round/>
            <a:headEnd type="none" w="lg" len="lg"/>
            <a:tailEnd type="none" w="lg" len="lg"/>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ppt_x"/>
                                          </p:val>
                                        </p:tav>
                                        <p:tav tm="100000">
                                          <p:val>
                                            <p:strVal val="#ppt_x"/>
                                          </p:val>
                                        </p:tav>
                                      </p:tavLst>
                                    </p:anim>
                                    <p:anim calcmode="lin" valueType="num">
                                      <p:cBhvr additive="base">
                                        <p:cTn id="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6" y="208206"/>
            <a:ext cx="11282419" cy="994949"/>
          </a:xfrm>
        </p:spPr>
        <p:txBody>
          <a:bodyPr>
            <a:normAutofit fontScale="90000"/>
          </a:bodyPr>
          <a:lstStyle/>
          <a:p>
            <a:r>
              <a:rPr lang="en-US" dirty="0"/>
              <a:t>What Changed?........Early 20</a:t>
            </a:r>
            <a:r>
              <a:rPr lang="en-US" baseline="30000" dirty="0"/>
              <a:t>th</a:t>
            </a:r>
            <a:r>
              <a:rPr lang="en-US" dirty="0"/>
              <a:t> Century</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634701" y="1356971"/>
            <a:ext cx="11177195" cy="5292823"/>
          </a:xfrm>
        </p:spPr>
        <p:txBody>
          <a:bodyPr>
            <a:normAutofit/>
          </a:bodyPr>
          <a:lstStyle/>
          <a:p>
            <a:r>
              <a:rPr lang="en-US" altLang="en-US" sz="2400" dirty="0"/>
              <a:t>1914 Harrison Narcotics Tax Act</a:t>
            </a:r>
          </a:p>
          <a:p>
            <a:pPr lvl="1"/>
            <a:r>
              <a:rPr lang="en-US" altLang="en-US" dirty="0"/>
              <a:t>Regulated manufacture and distribution of prescription opioids </a:t>
            </a:r>
          </a:p>
          <a:p>
            <a:pPr lvl="1"/>
            <a:r>
              <a:rPr lang="en-US" altLang="en-US" dirty="0"/>
              <a:t>Licensing of pharmacists and physicians</a:t>
            </a:r>
          </a:p>
          <a:p>
            <a:pPr lvl="1"/>
            <a:r>
              <a:rPr lang="en-US" altLang="en-US" dirty="0"/>
              <a:t>Permitted dispensing opioids “to a patient in the course of [the physician’s] professional practice only”</a:t>
            </a:r>
          </a:p>
          <a:p>
            <a:pPr>
              <a:defRPr/>
            </a:pPr>
            <a:r>
              <a:rPr lang="en-US" sz="2400" dirty="0"/>
              <a:t>1919-1920 Supreme Court Cases</a:t>
            </a:r>
          </a:p>
          <a:p>
            <a:pPr lvl="1">
              <a:defRPr/>
            </a:pPr>
            <a:r>
              <a:rPr lang="en-US" dirty="0"/>
              <a:t>Criminalized prescribing/dispensing of opioids for individuals with opioid use disorders</a:t>
            </a:r>
          </a:p>
          <a:p>
            <a:pPr>
              <a:defRPr/>
            </a:pPr>
            <a:r>
              <a:rPr lang="en-US" sz="2400" dirty="0"/>
              <a:t>1919 – 1935</a:t>
            </a:r>
          </a:p>
          <a:p>
            <a:pPr lvl="1">
              <a:defRPr/>
            </a:pPr>
            <a:r>
              <a:rPr lang="en-US" dirty="0"/>
              <a:t>25,000 physicians indicted for Harrison Act violations</a:t>
            </a:r>
          </a:p>
          <a:p>
            <a:pPr lvl="1">
              <a:defRPr/>
            </a:pPr>
            <a:r>
              <a:rPr lang="en-US" dirty="0"/>
              <a:t>All morphine maintenance clinics closed</a:t>
            </a:r>
          </a:p>
          <a:p>
            <a:pPr lvl="1">
              <a:defRPr/>
            </a:pPr>
            <a:endParaRPr lang="en-US" sz="2000" dirty="0"/>
          </a:p>
          <a:p>
            <a:pPr>
              <a:defRPr/>
            </a:pPr>
            <a:r>
              <a:rPr lang="en-US" dirty="0"/>
              <a:t>Medical treatment for opioid use disorders disappears</a:t>
            </a:r>
          </a:p>
          <a:p>
            <a:pPr lvl="1"/>
            <a:endParaRPr lang="en-US" alt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23</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75716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6" y="208206"/>
            <a:ext cx="11282419" cy="994949"/>
          </a:xfrm>
        </p:spPr>
        <p:txBody>
          <a:bodyPr>
            <a:normAutofit fontScale="90000"/>
          </a:bodyPr>
          <a:lstStyle/>
          <a:p>
            <a:r>
              <a:rPr lang="en-US" dirty="0"/>
              <a:t>1920 to 1970: Addiction as Moral Failing</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634701" y="1356971"/>
            <a:ext cx="11177195" cy="5292823"/>
          </a:xfrm>
        </p:spPr>
        <p:txBody>
          <a:bodyPr>
            <a:normAutofit/>
          </a:bodyPr>
          <a:lstStyle/>
          <a:p>
            <a:r>
              <a:rPr lang="en-US" altLang="en-US" sz="3200" dirty="0"/>
              <a:t>Addiction no longer domain of medicine/public health – rather criminal justice </a:t>
            </a:r>
          </a:p>
          <a:p>
            <a:r>
              <a:rPr lang="en-US" altLang="en-US" sz="3200" dirty="0"/>
              <a:t>Addiction as moral failing or lack of willpower: “heroin addicts spring from sin and crime”</a:t>
            </a:r>
          </a:p>
          <a:p>
            <a:r>
              <a:rPr lang="en-US" altLang="en-US" sz="3200" dirty="0"/>
              <a:t>Vacuum:</a:t>
            </a:r>
          </a:p>
          <a:p>
            <a:pPr lvl="1"/>
            <a:r>
              <a:rPr lang="en-US" altLang="en-US" sz="3200" dirty="0"/>
              <a:t>Growth of mutual aid societies (AA)</a:t>
            </a:r>
          </a:p>
          <a:p>
            <a:pPr lvl="1"/>
            <a:r>
              <a:rPr lang="en-US" altLang="en-US" sz="3200" dirty="0"/>
              <a:t>Narcotic “farms”: electroshock treatment, psycho-surgery, aversion therapy, forced sterilization</a:t>
            </a:r>
          </a:p>
          <a:p>
            <a:pPr lvl="1"/>
            <a:r>
              <a:rPr lang="en-US" altLang="en-US" sz="3200" dirty="0"/>
              <a:t>Medication only to be used for detox</a:t>
            </a:r>
          </a:p>
          <a:p>
            <a:endParaRPr lang="en-US" altLang="en-US" sz="2400"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24</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4047019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791816" y="208206"/>
            <a:ext cx="11282419" cy="994949"/>
          </a:xfrm>
        </p:spPr>
        <p:txBody>
          <a:bodyPr>
            <a:normAutofit/>
          </a:bodyPr>
          <a:lstStyle/>
          <a:p>
            <a:r>
              <a:rPr lang="en-US" dirty="0"/>
              <a:t>1970 To Present…….Return to Science</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634701" y="1356971"/>
            <a:ext cx="11177195" cy="5292823"/>
          </a:xfrm>
        </p:spPr>
        <p:txBody>
          <a:bodyPr>
            <a:normAutofit/>
          </a:bodyPr>
          <a:lstStyle/>
          <a:p>
            <a:r>
              <a:rPr lang="en-US" altLang="en-US" dirty="0"/>
              <a:t>1974: Narcotic Addict Treatment Act</a:t>
            </a:r>
          </a:p>
          <a:p>
            <a:pPr lvl="1"/>
            <a:r>
              <a:rPr lang="en-US" altLang="en-US" sz="2800" dirty="0"/>
              <a:t>Recognized use of opioid agonist to treat opioid use disorder – defined “maintenance” treatment</a:t>
            </a:r>
          </a:p>
          <a:p>
            <a:pPr lvl="1"/>
            <a:r>
              <a:rPr lang="en-US" altLang="en-US" sz="2800" dirty="0"/>
              <a:t>Established NIDA</a:t>
            </a:r>
          </a:p>
          <a:p>
            <a:pPr lvl="1"/>
            <a:r>
              <a:rPr lang="en-US" altLang="en-US" sz="2800" dirty="0"/>
              <a:t>Separate DEA classification for physicians who dispense opioids for addiction treatment</a:t>
            </a:r>
          </a:p>
          <a:p>
            <a:r>
              <a:rPr lang="en-US" altLang="en-US" dirty="0"/>
              <a:t>2000: Drug Addiction Treatment Act (DATA 2000)</a:t>
            </a:r>
          </a:p>
          <a:p>
            <a:r>
              <a:rPr lang="en-US" altLang="en-US" dirty="0"/>
              <a:t>2002: Buprenorphine first medication approved by FDA under DATA 2000</a:t>
            </a:r>
          </a:p>
          <a:p>
            <a:r>
              <a:rPr lang="en-US" altLang="en-US" dirty="0"/>
              <a:t>2006 and 2010: FDA approval of injectable naltrexone for alcohol use disorder and then opioid use disorder relapse prevention</a:t>
            </a:r>
          </a:p>
          <a:p>
            <a:endParaRPr lang="en-US" altLang="en-US" sz="3200" dirty="0"/>
          </a:p>
          <a:p>
            <a:endParaRPr lang="en-US" altLang="en-US" sz="2400"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25</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386709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960784" y="102816"/>
            <a:ext cx="10515600" cy="994949"/>
          </a:xfrm>
        </p:spPr>
        <p:txBody>
          <a:bodyPr>
            <a:normAutofit/>
          </a:bodyPr>
          <a:lstStyle/>
          <a:p>
            <a:r>
              <a:rPr lang="en-US" dirty="0"/>
              <a:t>Addiction Causation Theories</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sz="half" idx="1"/>
          </p:nvPr>
        </p:nvSpPr>
        <p:spPr>
          <a:xfrm>
            <a:off x="655634" y="1880579"/>
            <a:ext cx="4837042" cy="4351338"/>
          </a:xfrm>
        </p:spPr>
        <p:txBody>
          <a:bodyPr>
            <a:normAutofit/>
          </a:bodyPr>
          <a:lstStyle/>
          <a:p>
            <a:pPr>
              <a:defRPr/>
            </a:pPr>
            <a:endParaRPr lang="en-US" sz="3200" dirty="0"/>
          </a:p>
          <a:p>
            <a:pPr>
              <a:defRPr/>
            </a:pPr>
            <a:endParaRPr lang="en-US" sz="3200" dirty="0"/>
          </a:p>
          <a:p>
            <a:pPr>
              <a:defRPr/>
            </a:pPr>
            <a:r>
              <a:rPr lang="en-US" sz="3200" dirty="0"/>
              <a:t>Moral failing or </a:t>
            </a:r>
          </a:p>
          <a:p>
            <a:pPr marL="0" indent="0">
              <a:buNone/>
              <a:defRPr/>
            </a:pPr>
            <a:r>
              <a:rPr lang="en-US" sz="3200" dirty="0"/>
              <a:t>insufficient willpower </a:t>
            </a:r>
          </a:p>
          <a:p>
            <a:endParaRPr lang="en-US" altLang="en-US" sz="3200" dirty="0"/>
          </a:p>
          <a:p>
            <a:endParaRPr lang="en-US" altLang="en-US" sz="2400" dirty="0"/>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sz="half" idx="2"/>
          </p:nvPr>
        </p:nvSpPr>
        <p:spPr>
          <a:xfrm>
            <a:off x="6699325" y="1761079"/>
            <a:ext cx="5181600" cy="4351338"/>
          </a:xfrm>
        </p:spPr>
        <p:txBody>
          <a:bodyPr>
            <a:normAutofit/>
          </a:bodyPr>
          <a:lstStyle/>
          <a:p>
            <a:pPr>
              <a:defRPr/>
            </a:pPr>
            <a:r>
              <a:rPr lang="en-US" dirty="0"/>
              <a:t>Reward deficiency syndrome</a:t>
            </a:r>
          </a:p>
          <a:p>
            <a:pPr>
              <a:defRPr/>
            </a:pPr>
            <a:r>
              <a:rPr lang="en-US" dirty="0"/>
              <a:t>Deficiency of inhibitory control </a:t>
            </a:r>
          </a:p>
          <a:p>
            <a:pPr>
              <a:defRPr/>
            </a:pPr>
            <a:r>
              <a:rPr lang="en-US" dirty="0"/>
              <a:t>Conditioned learning and habituation/neuroadaptation</a:t>
            </a:r>
          </a:p>
          <a:p>
            <a:pPr>
              <a:defRPr/>
            </a:pPr>
            <a:r>
              <a:rPr lang="en-US" dirty="0"/>
              <a:t>Self-medication of unrecognized underlying psychiatric disorder</a:t>
            </a:r>
          </a:p>
          <a:p>
            <a:pPr>
              <a:defRPr/>
            </a:pPr>
            <a:r>
              <a:rPr lang="en-US" dirty="0"/>
              <a:t>Disorder of bonding and connectedness</a:t>
            </a:r>
          </a:p>
          <a:p>
            <a:pPr>
              <a:defRPr/>
            </a:pPr>
            <a:r>
              <a:rPr lang="en-US" dirty="0"/>
              <a:t>“Disease of despair”</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26</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
        <p:nvSpPr>
          <p:cNvPr id="3" name="TextBox 2">
            <a:extLst>
              <a:ext uri="{FF2B5EF4-FFF2-40B4-BE49-F238E27FC236}">
                <a16:creationId xmlns:a16="http://schemas.microsoft.com/office/drawing/2014/main" id="{346ACEB4-44C3-4F23-991B-985B2A03C992}"/>
              </a:ext>
            </a:extLst>
          </p:cNvPr>
          <p:cNvSpPr txBox="1"/>
          <p:nvPr/>
        </p:nvSpPr>
        <p:spPr>
          <a:xfrm>
            <a:off x="4453666" y="2936838"/>
            <a:ext cx="1861073" cy="1200329"/>
          </a:xfrm>
          <a:prstGeom prst="rect">
            <a:avLst/>
          </a:prstGeom>
          <a:noFill/>
        </p:spPr>
        <p:txBody>
          <a:bodyPr wrap="square" rtlCol="0">
            <a:spAutoFit/>
          </a:bodyPr>
          <a:lstStyle/>
          <a:p>
            <a:pPr algn="ctr"/>
            <a:r>
              <a:rPr lang="en-US" sz="7200" b="1" dirty="0"/>
              <a:t>VS</a:t>
            </a:r>
          </a:p>
        </p:txBody>
      </p:sp>
    </p:spTree>
    <p:extLst>
      <p:ext uri="{BB962C8B-B14F-4D97-AF65-F5344CB8AC3E}">
        <p14:creationId xmlns:p14="http://schemas.microsoft.com/office/powerpoint/2010/main" val="2393827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p:txBody>
          <a:bodyPr>
            <a:normAutofit/>
          </a:bodyPr>
          <a:lstStyle/>
          <a:p>
            <a:r>
              <a:rPr lang="en-US" dirty="0"/>
              <a:t>Addiction Definition</a:t>
            </a:r>
          </a:p>
        </p:txBody>
      </p:sp>
      <p:sp>
        <p:nvSpPr>
          <p:cNvPr id="5" name="Content Placeholder 4">
            <a:extLst>
              <a:ext uri="{FF2B5EF4-FFF2-40B4-BE49-F238E27FC236}">
                <a16:creationId xmlns:a16="http://schemas.microsoft.com/office/drawing/2014/main" id="{9A52648C-ED66-4C07-8E0D-D9E687C65154}"/>
              </a:ext>
            </a:extLst>
          </p:cNvPr>
          <p:cNvSpPr>
            <a:spLocks noGrp="1"/>
          </p:cNvSpPr>
          <p:nvPr>
            <p:ph idx="1"/>
          </p:nvPr>
        </p:nvSpPr>
        <p:spPr>
          <a:xfrm>
            <a:off x="838200" y="1825624"/>
            <a:ext cx="10515600" cy="4792666"/>
          </a:xfrm>
        </p:spPr>
        <p:txBody>
          <a:bodyPr>
            <a:normAutofit fontScale="92500"/>
          </a:bodyPr>
          <a:lstStyle/>
          <a:p>
            <a:pPr marL="457200" lvl="1" indent="0">
              <a:spcBef>
                <a:spcPts val="6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A complex, chronic disease of brain reward, motivation, memory and related circuitry.*</a:t>
            </a:r>
          </a:p>
          <a:p>
            <a:pPr marL="741363" lvl="1" indent="-284163">
              <a:spcBef>
                <a:spcPts val="6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dirty="0"/>
          </a:p>
          <a:p>
            <a:pPr marL="457200" lvl="1" indent="0">
              <a:spcBef>
                <a:spcPts val="6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dirty="0"/>
              <a:t>A chronic, relapsing disease characterized by compulsive drug seeking and use despite harmful consequences as well as neurochemical and molecular changes in the brain.**</a:t>
            </a:r>
          </a:p>
          <a:p>
            <a:pPr marL="741363" lvl="1" indent="-284163">
              <a:spcBef>
                <a:spcPts val="600"/>
              </a:spcBef>
              <a:spcAft>
                <a:spcPts val="60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dirty="0"/>
          </a:p>
          <a:p>
            <a:pPr marL="457200" lvl="1" indent="0">
              <a:spcBef>
                <a:spcPts val="6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dirty="0"/>
              <a:t>A brain disease whose symptoms are overwhelming cravings and resultant behaviours.</a:t>
            </a:r>
          </a:p>
          <a:p>
            <a:pPr marL="457200" lvl="1" indent="0">
              <a:spcBef>
                <a:spcPts val="6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000" dirty="0"/>
          </a:p>
          <a:p>
            <a:pPr marL="457200" lvl="1" indent="0">
              <a:spcBef>
                <a:spcPts val="6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000" dirty="0"/>
          </a:p>
          <a:p>
            <a:pPr marL="457200" lvl="1" indent="0">
              <a:spcBef>
                <a:spcPts val="600"/>
              </a:spcBef>
              <a:spcAft>
                <a:spcPts val="600"/>
              </a:spcAft>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1400" dirty="0"/>
              <a:t>*American Society of Addiction</a:t>
            </a:r>
            <a:r>
              <a:rPr lang="en-GB" altLang="en-US" dirty="0"/>
              <a:t> </a:t>
            </a:r>
            <a:r>
              <a:rPr lang="en-GB" altLang="en-US" sz="1400" dirty="0"/>
              <a:t>Medicine</a:t>
            </a:r>
          </a:p>
          <a:p>
            <a:pPr marL="741363" lvl="1" indent="-284163">
              <a:spcBef>
                <a:spcPts val="3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1400" dirty="0"/>
              <a:t>**National Institute on Drug Abuse (NIDA)</a:t>
            </a:r>
          </a:p>
          <a:p>
            <a:pPr>
              <a:defRPr/>
            </a:pPr>
            <a:endParaRPr lang="en-US" altLang="en-US" sz="3200" dirty="0"/>
          </a:p>
          <a:p>
            <a:endParaRPr lang="en-US" altLang="en-US" sz="2400"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27</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511374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838200" y="292957"/>
            <a:ext cx="10515600" cy="994949"/>
          </a:xfrm>
        </p:spPr>
        <p:txBody>
          <a:bodyPr>
            <a:normAutofit/>
          </a:bodyPr>
          <a:lstStyle/>
          <a:p>
            <a:r>
              <a:rPr lang="en-US" dirty="0"/>
              <a:t>The Human Brain</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28</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pic>
        <p:nvPicPr>
          <p:cNvPr id="8" name="Picture 2" descr="Brain regions and neuronal pathways">
            <a:extLst>
              <a:ext uri="{FF2B5EF4-FFF2-40B4-BE49-F238E27FC236}">
                <a16:creationId xmlns:a16="http://schemas.microsoft.com/office/drawing/2014/main" id="{1110C975-A856-4637-938D-22F2ACDE72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524" y="1171168"/>
            <a:ext cx="7692170" cy="51987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6531FE-8A33-459E-A961-D53012A84982}"/>
              </a:ext>
            </a:extLst>
          </p:cNvPr>
          <p:cNvSpPr txBox="1"/>
          <p:nvPr/>
        </p:nvSpPr>
        <p:spPr>
          <a:xfrm>
            <a:off x="1080524" y="6392316"/>
            <a:ext cx="5181600" cy="381000"/>
          </a:xfrm>
          <a:prstGeom prst="rect">
            <a:avLst/>
          </a:prstGeom>
          <a:noFill/>
        </p:spPr>
        <p:txBody>
          <a:bodyPr wrap="square" rtlCol="0">
            <a:spAutoFit/>
          </a:bodyPr>
          <a:lstStyle/>
          <a:p>
            <a:r>
              <a:rPr lang="en-US" dirty="0"/>
              <a:t>Source: NIDA.  www.drugabuse.gov</a:t>
            </a:r>
          </a:p>
        </p:txBody>
      </p:sp>
    </p:spTree>
    <p:extLst>
      <p:ext uri="{BB962C8B-B14F-4D97-AF65-F5344CB8AC3E}">
        <p14:creationId xmlns:p14="http://schemas.microsoft.com/office/powerpoint/2010/main" val="390101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895600" y="533400"/>
            <a:ext cx="7772400" cy="838200"/>
          </a:xfrm>
        </p:spPr>
        <p:txBody>
          <a:bodyPr/>
          <a:lstStyle/>
          <a:p>
            <a:pPr eaLnBrk="1" hangingPunct="1"/>
            <a:r>
              <a:rPr lang="en-US">
                <a:latin typeface="Verdana" pitchFamily="34" charset="0"/>
              </a:rPr>
              <a:t>Heroin Dose-Response</a:t>
            </a:r>
          </a:p>
        </p:txBody>
      </p:sp>
      <p:pic>
        <p:nvPicPr>
          <p:cNvPr id="30723" name="Picture 3" descr="heroindosegraph"/>
          <p:cNvPicPr>
            <a:picLocks noChangeAspect="1" noChangeArrowheads="1"/>
          </p:cNvPicPr>
          <p:nvPr/>
        </p:nvPicPr>
        <p:blipFill>
          <a:blip r:embed="rId2" cstate="print"/>
          <a:srcRect t="3604" r="1591" b="4504"/>
          <a:stretch>
            <a:fillRect/>
          </a:stretch>
        </p:blipFill>
        <p:spPr bwMode="auto">
          <a:xfrm>
            <a:off x="1710466" y="1680883"/>
            <a:ext cx="7102736" cy="4261642"/>
          </a:xfrm>
          <a:prstGeom prst="rect">
            <a:avLst/>
          </a:prstGeom>
          <a:noFill/>
          <a:ln w="9525">
            <a:noFill/>
            <a:miter lim="800000"/>
            <a:headEnd/>
            <a:tailEnd/>
          </a:ln>
        </p:spPr>
      </p:pic>
      <p:cxnSp>
        <p:nvCxnSpPr>
          <p:cNvPr id="4" name="Shape 99">
            <a:extLst>
              <a:ext uri="{FF2B5EF4-FFF2-40B4-BE49-F238E27FC236}">
                <a16:creationId xmlns:a16="http://schemas.microsoft.com/office/drawing/2014/main" id="{05360A2F-01D8-43A3-85CF-6094C8614ACF}"/>
              </a:ext>
            </a:extLst>
          </p:cNvPr>
          <p:cNvCxnSpPr>
            <a:cxnSpLocks/>
          </p:cNvCxnSpPr>
          <p:nvPr/>
        </p:nvCxnSpPr>
        <p:spPr>
          <a:xfrm flipV="1">
            <a:off x="8410735" y="1456275"/>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6851623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21A4EDCE-23A4-4609-BA02-1917ACE87EAA}"/>
              </a:ext>
            </a:extLst>
          </p:cNvPr>
          <p:cNvSpPr txBox="1">
            <a:spLocks noChangeArrowheads="1"/>
          </p:cNvSpPr>
          <p:nvPr/>
        </p:nvSpPr>
        <p:spPr bwMode="auto">
          <a:xfrm>
            <a:off x="3124200" y="369889"/>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b="1"/>
              <a:t>OVERDOSE CRISIS</a:t>
            </a: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18A9093B-37EC-477B-8A48-4EEA20916141}"/>
                  </a:ext>
                </a:extLst>
              </p14:cNvPr>
              <p14:cNvContentPartPr/>
              <p14:nvPr/>
            </p14:nvContentPartPr>
            <p14:xfrm>
              <a:off x="7584850" y="1781449"/>
              <a:ext cx="4320" cy="360"/>
            </p14:xfrm>
          </p:contentPart>
        </mc:Choice>
        <mc:Fallback xmlns="">
          <p:pic>
            <p:nvPicPr>
              <p:cNvPr id="14" name="Ink 13">
                <a:extLst>
                  <a:ext uri="{FF2B5EF4-FFF2-40B4-BE49-F238E27FC236}">
                    <a16:creationId xmlns:a16="http://schemas.microsoft.com/office/drawing/2014/main" id="{18A9093B-37EC-477B-8A48-4EEA20916141}"/>
                  </a:ext>
                </a:extLst>
              </p:cNvPr>
              <p:cNvPicPr/>
              <p:nvPr/>
            </p:nvPicPr>
            <p:blipFill>
              <a:blip r:embed="rId4"/>
              <a:stretch>
                <a:fillRect/>
              </a:stretch>
            </p:blipFill>
            <p:spPr>
              <a:xfrm>
                <a:off x="7575850" y="1772449"/>
                <a:ext cx="21960" cy="18000"/>
              </a:xfrm>
              <a:prstGeom prst="rect">
                <a:avLst/>
              </a:prstGeom>
            </p:spPr>
          </p:pic>
        </mc:Fallback>
      </mc:AlternateContent>
      <p:sp>
        <p:nvSpPr>
          <p:cNvPr id="21508" name="Rectangle 17">
            <a:extLst>
              <a:ext uri="{FF2B5EF4-FFF2-40B4-BE49-F238E27FC236}">
                <a16:creationId xmlns:a16="http://schemas.microsoft.com/office/drawing/2014/main" id="{7A206EED-0595-457C-96A8-474AE690AFC4}"/>
              </a:ext>
            </a:extLst>
          </p:cNvPr>
          <p:cNvSpPr>
            <a:spLocks noChangeArrowheads="1"/>
          </p:cNvSpPr>
          <p:nvPr/>
        </p:nvSpPr>
        <p:spPr bwMode="auto">
          <a:xfrm>
            <a:off x="1676400" y="6543676"/>
            <a:ext cx="9283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a:t>https://bha.health.maryland.gov/OVERDOSE_PREVENTION/Documents/Drug_Intox_Report_2017.pdf</a:t>
            </a:r>
          </a:p>
        </p:txBody>
      </p:sp>
      <p:pic>
        <p:nvPicPr>
          <p:cNvPr id="21509" name="Picture 1">
            <a:extLst>
              <a:ext uri="{FF2B5EF4-FFF2-40B4-BE49-F238E27FC236}">
                <a16:creationId xmlns:a16="http://schemas.microsoft.com/office/drawing/2014/main" id="{99CDC601-0272-4361-BD30-7F2EB7CF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3789" y="1219201"/>
            <a:ext cx="7464425"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99">
            <a:extLst>
              <a:ext uri="{FF2B5EF4-FFF2-40B4-BE49-F238E27FC236}">
                <a16:creationId xmlns:a16="http://schemas.microsoft.com/office/drawing/2014/main" id="{A235FEF0-E5AE-49DA-A498-F0A95495A7CA}"/>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838200" y="292957"/>
            <a:ext cx="10515600" cy="994949"/>
          </a:xfrm>
        </p:spPr>
        <p:txBody>
          <a:bodyPr>
            <a:normAutofit/>
          </a:bodyPr>
          <a:lstStyle/>
          <a:p>
            <a:r>
              <a:rPr lang="en-US" altLang="en-US" dirty="0"/>
              <a:t>Connect and Disconnect</a:t>
            </a: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30</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pic>
        <p:nvPicPr>
          <p:cNvPr id="7" name="Picture 2" descr="Circuits Involved in Drug Abuse and Addiction">
            <a:extLst>
              <a:ext uri="{FF2B5EF4-FFF2-40B4-BE49-F238E27FC236}">
                <a16:creationId xmlns:a16="http://schemas.microsoft.com/office/drawing/2014/main" id="{0F13C0FC-6DA8-4008-8A27-605DBC84D9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7817" y="1465235"/>
            <a:ext cx="6858333" cy="5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97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838200" y="292957"/>
            <a:ext cx="10515600" cy="994949"/>
          </a:xfrm>
        </p:spPr>
        <p:txBody>
          <a:bodyPr>
            <a:normAutofit/>
          </a:bodyPr>
          <a:lstStyle/>
          <a:p>
            <a:r>
              <a:rPr lang="en-US" dirty="0"/>
              <a:t>Brain Imbalance</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31</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pic>
        <p:nvPicPr>
          <p:cNvPr id="8" name="Picture 23" descr="http://4.bp.blogspot.com/-mfHtkgkm8-M/Un47ImqxsHI/AAAAAAAAAsI/S1E0zJOgZ9s/s1600/NIDA3.gif">
            <a:extLst>
              <a:ext uri="{FF2B5EF4-FFF2-40B4-BE49-F238E27FC236}">
                <a16:creationId xmlns:a16="http://schemas.microsoft.com/office/drawing/2014/main" id="{A0F62A04-DB9B-4CEC-8B08-5BC157CC2E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87735" y="1287906"/>
            <a:ext cx="6927925" cy="5195944"/>
          </a:xfrm>
          <a:noFill/>
        </p:spPr>
      </p:pic>
    </p:spTree>
    <p:extLst>
      <p:ext uri="{BB962C8B-B14F-4D97-AF65-F5344CB8AC3E}">
        <p14:creationId xmlns:p14="http://schemas.microsoft.com/office/powerpoint/2010/main" val="1733500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838200" y="292957"/>
            <a:ext cx="10515600" cy="994949"/>
          </a:xfrm>
        </p:spPr>
        <p:txBody>
          <a:bodyPr>
            <a:normAutofit/>
          </a:bodyPr>
          <a:lstStyle/>
          <a:p>
            <a:r>
              <a:rPr lang="en-US" altLang="en-US" dirty="0"/>
              <a:t>Disorder of Hedonic Tone</a:t>
            </a: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32</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
        <p:nvSpPr>
          <p:cNvPr id="8" name="Rounded Rectangle 15">
            <a:extLst>
              <a:ext uri="{FF2B5EF4-FFF2-40B4-BE49-F238E27FC236}">
                <a16:creationId xmlns:a16="http://schemas.microsoft.com/office/drawing/2014/main" id="{CF767FD9-CC1E-489D-A492-64C473767DED}"/>
              </a:ext>
            </a:extLst>
          </p:cNvPr>
          <p:cNvSpPr>
            <a:spLocks noGrp="1"/>
          </p:cNvSpPr>
          <p:nvPr>
            <p:ph idx="1"/>
          </p:nvPr>
        </p:nvSpPr>
        <p:spPr>
          <a:xfrm>
            <a:off x="1282700" y="1825625"/>
            <a:ext cx="10071100" cy="84931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normAutofit fontScale="92500"/>
          </a:bodyPr>
          <a:lstStyle/>
          <a:p>
            <a:pPr>
              <a:defRPr/>
            </a:pPr>
            <a:r>
              <a:rPr lang="en-US" b="1" dirty="0">
                <a:solidFill>
                  <a:prstClr val="white"/>
                </a:solidFill>
                <a:latin typeface="Segoe UI" pitchFamily="34" charset="0"/>
                <a:ea typeface="Segoe UI" pitchFamily="34" charset="0"/>
                <a:cs typeface="Segoe UI" pitchFamily="34" charset="0"/>
              </a:rPr>
              <a:t>Usual sense of well being, happiness, pleasure, contentment</a:t>
            </a:r>
          </a:p>
        </p:txBody>
      </p:sp>
      <p:sp>
        <p:nvSpPr>
          <p:cNvPr id="9" name="Rounded Rectangle 14">
            <a:extLst>
              <a:ext uri="{FF2B5EF4-FFF2-40B4-BE49-F238E27FC236}">
                <a16:creationId xmlns:a16="http://schemas.microsoft.com/office/drawing/2014/main" id="{0FCB8713-C271-4695-A307-9FE3A5B857B8}"/>
              </a:ext>
            </a:extLst>
          </p:cNvPr>
          <p:cNvSpPr/>
          <p:nvPr/>
        </p:nvSpPr>
        <p:spPr>
          <a:xfrm>
            <a:off x="1282700" y="2674938"/>
            <a:ext cx="10071100" cy="754062"/>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marL="285750" indent="-285750">
              <a:buFont typeface="Arial" panose="020B0604020202020204" pitchFamily="34" charset="0"/>
              <a:buChar char="•"/>
              <a:defRPr/>
            </a:pPr>
            <a:r>
              <a:rPr lang="en-US" sz="2400" b="1" dirty="0">
                <a:solidFill>
                  <a:prstClr val="white"/>
                </a:solidFill>
                <a:latin typeface="Segoe UI" panose="020B0502040204020203" pitchFamily="34" charset="0"/>
              </a:rPr>
              <a:t>Set by deep internal circuits in the brain</a:t>
            </a:r>
          </a:p>
        </p:txBody>
      </p:sp>
      <p:sp>
        <p:nvSpPr>
          <p:cNvPr id="10" name="Rounded Rectangle 13">
            <a:extLst>
              <a:ext uri="{FF2B5EF4-FFF2-40B4-BE49-F238E27FC236}">
                <a16:creationId xmlns:a16="http://schemas.microsoft.com/office/drawing/2014/main" id="{99B51873-6D0C-453F-854E-079E8C0650D8}"/>
              </a:ext>
            </a:extLst>
          </p:cNvPr>
          <p:cNvSpPr/>
          <p:nvPr/>
        </p:nvSpPr>
        <p:spPr>
          <a:xfrm>
            <a:off x="1282700" y="3452814"/>
            <a:ext cx="10071100" cy="7080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defRPr/>
            </a:pPr>
            <a:r>
              <a:rPr lang="en-US" sz="2400" b="1" dirty="0">
                <a:solidFill>
                  <a:prstClr val="white"/>
                </a:solidFill>
                <a:latin typeface="Segoe UI" panose="020B0502040204020203" pitchFamily="34" charset="0"/>
              </a:rPr>
              <a:t>Range: Euphoria </a:t>
            </a:r>
            <a:r>
              <a:rPr lang="en-US" sz="2400" b="1" dirty="0">
                <a:solidFill>
                  <a:prstClr val="white"/>
                </a:solidFill>
                <a:latin typeface="Segoe UI" panose="020B0502040204020203" pitchFamily="34" charset="0"/>
                <a:sym typeface="Wingdings" panose="05000000000000000000" pitchFamily="2" charset="2"/>
              </a:rPr>
              <a:t>  </a:t>
            </a:r>
            <a:r>
              <a:rPr lang="en-US" sz="2400" b="1" dirty="0" err="1">
                <a:solidFill>
                  <a:prstClr val="white"/>
                </a:solidFill>
                <a:latin typeface="Segoe UI" panose="020B0502040204020203" pitchFamily="34" charset="0"/>
                <a:sym typeface="Wingdings" panose="05000000000000000000" pitchFamily="2" charset="2"/>
              </a:rPr>
              <a:t>Dysphoria</a:t>
            </a:r>
            <a:endParaRPr lang="en-US" sz="2400" b="1" dirty="0">
              <a:solidFill>
                <a:prstClr val="white"/>
              </a:solidFill>
              <a:latin typeface="Segoe UI" panose="020B0502040204020203" pitchFamily="34" charset="0"/>
              <a:sym typeface="Wingdings" panose="05000000000000000000" pitchFamily="2" charset="2"/>
            </a:endParaRPr>
          </a:p>
        </p:txBody>
      </p:sp>
      <p:sp>
        <p:nvSpPr>
          <p:cNvPr id="11" name="Rounded Rectangle 12">
            <a:extLst>
              <a:ext uri="{FF2B5EF4-FFF2-40B4-BE49-F238E27FC236}">
                <a16:creationId xmlns:a16="http://schemas.microsoft.com/office/drawing/2014/main" id="{CB4342F9-B758-45DE-8814-CE739D809446}"/>
              </a:ext>
            </a:extLst>
          </p:cNvPr>
          <p:cNvSpPr/>
          <p:nvPr/>
        </p:nvSpPr>
        <p:spPr>
          <a:xfrm>
            <a:off x="1282700" y="4225926"/>
            <a:ext cx="10071100" cy="70961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defRPr/>
            </a:pPr>
            <a:r>
              <a:rPr lang="en-US" sz="2400" b="1" dirty="0">
                <a:solidFill>
                  <a:prstClr val="white"/>
                </a:solidFill>
                <a:latin typeface="Segoe UI" panose="020B0502040204020203" pitchFamily="34" charset="0"/>
                <a:sym typeface="Wingdings" panose="05000000000000000000" pitchFamily="2" charset="2"/>
              </a:rPr>
              <a:t>Altered in those vulnerable to SUDs</a:t>
            </a:r>
          </a:p>
        </p:txBody>
      </p:sp>
      <p:sp>
        <p:nvSpPr>
          <p:cNvPr id="12" name="Rounded Rectangle 11">
            <a:extLst>
              <a:ext uri="{FF2B5EF4-FFF2-40B4-BE49-F238E27FC236}">
                <a16:creationId xmlns:a16="http://schemas.microsoft.com/office/drawing/2014/main" id="{876841E7-95E6-4F2F-874A-D68C3CD51486}"/>
              </a:ext>
            </a:extLst>
          </p:cNvPr>
          <p:cNvSpPr/>
          <p:nvPr/>
        </p:nvSpPr>
        <p:spPr>
          <a:xfrm>
            <a:off x="1282700" y="4999038"/>
            <a:ext cx="10071100" cy="711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defRPr/>
            </a:pPr>
            <a:r>
              <a:rPr lang="en-US" sz="2400" b="1" dirty="0">
                <a:solidFill>
                  <a:prstClr val="white"/>
                </a:solidFill>
                <a:latin typeface="Segoe UI" panose="020B0502040204020203" pitchFamily="34" charset="0"/>
                <a:sym typeface="Wingdings" panose="05000000000000000000" pitchFamily="2" charset="2"/>
              </a:rPr>
              <a:t>Further altered by addiction</a:t>
            </a:r>
          </a:p>
        </p:txBody>
      </p:sp>
      <p:sp>
        <p:nvSpPr>
          <p:cNvPr id="13" name="Rounded Rectangle 9">
            <a:extLst>
              <a:ext uri="{FF2B5EF4-FFF2-40B4-BE49-F238E27FC236}">
                <a16:creationId xmlns:a16="http://schemas.microsoft.com/office/drawing/2014/main" id="{2441BF15-A06E-411F-AA63-EF9568E73E28}"/>
              </a:ext>
            </a:extLst>
          </p:cNvPr>
          <p:cNvSpPr/>
          <p:nvPr/>
        </p:nvSpPr>
        <p:spPr>
          <a:xfrm>
            <a:off x="1282700" y="5740401"/>
            <a:ext cx="10071100" cy="70961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defRPr/>
            </a:pPr>
            <a:r>
              <a:rPr lang="en-US" sz="2400" b="1" dirty="0">
                <a:solidFill>
                  <a:prstClr val="white"/>
                </a:solidFill>
                <a:latin typeface="Segoe UI" pitchFamily="34" charset="0"/>
                <a:ea typeface="Segoe UI" pitchFamily="34" charset="0"/>
                <a:cs typeface="Segoe UI" pitchFamily="34" charset="0"/>
              </a:rPr>
              <a:t>Human Condition</a:t>
            </a:r>
          </a:p>
        </p:txBody>
      </p:sp>
    </p:spTree>
    <p:extLst>
      <p:ext uri="{BB962C8B-B14F-4D97-AF65-F5344CB8AC3E}">
        <p14:creationId xmlns:p14="http://schemas.microsoft.com/office/powerpoint/2010/main" val="1720855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430306" y="292957"/>
            <a:ext cx="10923494" cy="994949"/>
          </a:xfrm>
        </p:spPr>
        <p:txBody>
          <a:bodyPr>
            <a:normAutofit fontScale="90000"/>
          </a:bodyPr>
          <a:lstStyle/>
          <a:p>
            <a:r>
              <a:rPr lang="en-US" dirty="0"/>
              <a:t>Why Do Some People Develop Addiction While Others Don’t?</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33</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pic>
        <p:nvPicPr>
          <p:cNvPr id="7" name="Picture 1">
            <a:extLst>
              <a:ext uri="{FF2B5EF4-FFF2-40B4-BE49-F238E27FC236}">
                <a16:creationId xmlns:a16="http://schemas.microsoft.com/office/drawing/2014/main" id="{2179634F-A70F-4453-A262-61CFC76E33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0461" y="1456682"/>
            <a:ext cx="7888951" cy="479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83636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430306" y="292957"/>
            <a:ext cx="10923494" cy="994949"/>
          </a:xfrm>
        </p:spPr>
        <p:txBody>
          <a:bodyPr>
            <a:normAutofit fontScale="90000"/>
          </a:bodyPr>
          <a:lstStyle/>
          <a:p>
            <a:r>
              <a:rPr lang="en-US" dirty="0"/>
              <a:t>Why Do Some People Develop Addiction While Others Don’t?</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34</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
        <p:nvSpPr>
          <p:cNvPr id="3" name="Content Placeholder 2">
            <a:extLst>
              <a:ext uri="{FF2B5EF4-FFF2-40B4-BE49-F238E27FC236}">
                <a16:creationId xmlns:a16="http://schemas.microsoft.com/office/drawing/2014/main" id="{2BCF50D4-F2A7-419F-810D-EDCC73566CAB}"/>
              </a:ext>
            </a:extLst>
          </p:cNvPr>
          <p:cNvSpPr>
            <a:spLocks noGrp="1"/>
          </p:cNvSpPr>
          <p:nvPr>
            <p:ph idx="1"/>
          </p:nvPr>
        </p:nvSpPr>
        <p:spPr>
          <a:xfrm>
            <a:off x="1282147" y="1825625"/>
            <a:ext cx="10732643" cy="4351338"/>
          </a:xfrm>
        </p:spPr>
        <p:txBody>
          <a:bodyPr/>
          <a:lstStyle/>
          <a:p>
            <a:r>
              <a:rPr lang="en-US" dirty="0"/>
              <a:t>40-60% of addiction is genetically based</a:t>
            </a:r>
          </a:p>
          <a:p>
            <a:pPr lvl="1"/>
            <a:r>
              <a:rPr lang="en-US" dirty="0"/>
              <a:t>Genetic differences that alter physiology</a:t>
            </a:r>
          </a:p>
          <a:p>
            <a:pPr lvl="1"/>
            <a:r>
              <a:rPr lang="en-US" dirty="0"/>
              <a:t>Genetic differences that alter response to medications or substances</a:t>
            </a:r>
          </a:p>
          <a:p>
            <a:endParaRPr lang="en-US" dirty="0"/>
          </a:p>
          <a:p>
            <a:r>
              <a:rPr lang="en-US" dirty="0"/>
              <a:t>Trauma</a:t>
            </a:r>
          </a:p>
          <a:p>
            <a:pPr marL="457200" lvl="1" indent="0">
              <a:buNone/>
            </a:pPr>
            <a:r>
              <a:rPr lang="en-US" dirty="0"/>
              <a:t>       							using at young age</a:t>
            </a:r>
          </a:p>
          <a:p>
            <a:pPr marL="457200" lvl="1" indent="0">
              <a:buNone/>
            </a:pPr>
            <a:r>
              <a:rPr lang="en-US" dirty="0"/>
              <a:t>adverse childhood experiences		likelihood of: 	having had drug problem</a:t>
            </a:r>
          </a:p>
          <a:p>
            <a:pPr marL="3657600" lvl="8" indent="0">
              <a:buNone/>
            </a:pPr>
            <a:r>
              <a:rPr lang="en-US" dirty="0"/>
              <a:t>				</a:t>
            </a:r>
            <a:r>
              <a:rPr lang="en-US" sz="2400" dirty="0">
                <a:latin typeface="Times New Roman" panose="02020603050405020304" pitchFamily="18" charset="0"/>
                <a:cs typeface="Times New Roman" panose="02020603050405020304" pitchFamily="18" charset="0"/>
              </a:rPr>
              <a:t>had addiction</a:t>
            </a:r>
          </a:p>
          <a:p>
            <a:pPr marL="3657600" lvl="8" indent="0">
              <a:buNone/>
            </a:pPr>
            <a:r>
              <a:rPr lang="en-US" sz="2400" dirty="0">
                <a:latin typeface="Times New Roman" panose="02020603050405020304" pitchFamily="18" charset="0"/>
                <a:cs typeface="Times New Roman" panose="02020603050405020304" pitchFamily="18" charset="0"/>
              </a:rPr>
              <a:t>				injected drugs</a:t>
            </a:r>
          </a:p>
          <a:p>
            <a:pPr lvl="1"/>
            <a:endParaRPr lang="en-US" dirty="0"/>
          </a:p>
        </p:txBody>
      </p:sp>
      <p:sp>
        <p:nvSpPr>
          <p:cNvPr id="5" name="Arrow: Up 4">
            <a:extLst>
              <a:ext uri="{FF2B5EF4-FFF2-40B4-BE49-F238E27FC236}">
                <a16:creationId xmlns:a16="http://schemas.microsoft.com/office/drawing/2014/main" id="{ECCDD0EE-C478-4EDF-8BBC-AA318F1E68D3}"/>
              </a:ext>
            </a:extLst>
          </p:cNvPr>
          <p:cNvSpPr/>
          <p:nvPr/>
        </p:nvSpPr>
        <p:spPr>
          <a:xfrm>
            <a:off x="1282148" y="4168037"/>
            <a:ext cx="462578" cy="17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855C02C4-F4BC-4085-8640-8B38FFF950FB}"/>
              </a:ext>
            </a:extLst>
          </p:cNvPr>
          <p:cNvSpPr/>
          <p:nvPr/>
        </p:nvSpPr>
        <p:spPr>
          <a:xfrm>
            <a:off x="6280417" y="4168037"/>
            <a:ext cx="462579" cy="17223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11" name="Ink 10">
                <a:extLst>
                  <a:ext uri="{FF2B5EF4-FFF2-40B4-BE49-F238E27FC236}">
                    <a16:creationId xmlns:a16="http://schemas.microsoft.com/office/drawing/2014/main" id="{F6135CAB-B75C-42B7-9B89-4DF71A4E2B0D}"/>
                  </a:ext>
                </a:extLst>
              </p14:cNvPr>
              <p14:cNvContentPartPr/>
              <p14:nvPr/>
            </p14:nvContentPartPr>
            <p14:xfrm>
              <a:off x="8497588" y="3990791"/>
              <a:ext cx="258840" cy="1838880"/>
            </p14:xfrm>
          </p:contentPart>
        </mc:Choice>
        <mc:Fallback>
          <p:pic>
            <p:nvPicPr>
              <p:cNvPr id="11" name="Ink 10">
                <a:extLst>
                  <a:ext uri="{FF2B5EF4-FFF2-40B4-BE49-F238E27FC236}">
                    <a16:creationId xmlns:a16="http://schemas.microsoft.com/office/drawing/2014/main" id="{F6135CAB-B75C-42B7-9B89-4DF71A4E2B0D}"/>
                  </a:ext>
                </a:extLst>
              </p:cNvPr>
              <p:cNvPicPr/>
              <p:nvPr/>
            </p:nvPicPr>
            <p:blipFill>
              <a:blip r:embed="rId4"/>
              <a:stretch>
                <a:fillRect/>
              </a:stretch>
            </p:blipFill>
            <p:spPr>
              <a:xfrm>
                <a:off x="8479948" y="3883151"/>
                <a:ext cx="294480" cy="2054520"/>
              </a:xfrm>
              <a:prstGeom prst="rect">
                <a:avLst/>
              </a:prstGeom>
            </p:spPr>
          </p:pic>
        </mc:Fallback>
      </mc:AlternateContent>
    </p:spTree>
    <p:extLst>
      <p:ext uri="{BB962C8B-B14F-4D97-AF65-F5344CB8AC3E}">
        <p14:creationId xmlns:p14="http://schemas.microsoft.com/office/powerpoint/2010/main" val="315782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1967-0764-4785-B0A9-55F1DCFBFC82}"/>
              </a:ext>
            </a:extLst>
          </p:cNvPr>
          <p:cNvSpPr>
            <a:spLocks noGrp="1"/>
          </p:cNvSpPr>
          <p:nvPr>
            <p:ph type="title"/>
          </p:nvPr>
        </p:nvSpPr>
        <p:spPr>
          <a:xfrm>
            <a:off x="430306" y="292957"/>
            <a:ext cx="10923494" cy="994949"/>
          </a:xfrm>
        </p:spPr>
        <p:txBody>
          <a:bodyPr>
            <a:normAutofit/>
          </a:bodyPr>
          <a:lstStyle/>
          <a:p>
            <a:r>
              <a:rPr lang="en-US" dirty="0"/>
              <a:t>Other Risk Factors</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35</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
        <p:nvSpPr>
          <p:cNvPr id="3" name="Content Placeholder 2">
            <a:extLst>
              <a:ext uri="{FF2B5EF4-FFF2-40B4-BE49-F238E27FC236}">
                <a16:creationId xmlns:a16="http://schemas.microsoft.com/office/drawing/2014/main" id="{2BCF50D4-F2A7-419F-810D-EDCC73566CAB}"/>
              </a:ext>
            </a:extLst>
          </p:cNvPr>
          <p:cNvSpPr>
            <a:spLocks noGrp="1"/>
          </p:cNvSpPr>
          <p:nvPr>
            <p:ph idx="1"/>
          </p:nvPr>
        </p:nvSpPr>
        <p:spPr>
          <a:xfrm>
            <a:off x="710005" y="1450829"/>
            <a:ext cx="11304785" cy="4726134"/>
          </a:xfrm>
        </p:spPr>
        <p:txBody>
          <a:bodyPr>
            <a:normAutofit lnSpcReduction="10000"/>
          </a:bodyPr>
          <a:lstStyle/>
          <a:p>
            <a:r>
              <a:rPr lang="en-US" dirty="0"/>
              <a:t>Having another mental health condition increases risk by 3-6 fold</a:t>
            </a:r>
          </a:p>
          <a:p>
            <a:endParaRPr lang="en-US" dirty="0"/>
          </a:p>
          <a:p>
            <a:r>
              <a:rPr lang="en-US" dirty="0"/>
              <a:t>Initiation of use at younger age (&lt;14 </a:t>
            </a:r>
            <a:r>
              <a:rPr lang="en-US" dirty="0" err="1"/>
              <a:t>yo</a:t>
            </a:r>
            <a:r>
              <a:rPr lang="en-US" dirty="0"/>
              <a:t>)</a:t>
            </a:r>
          </a:p>
          <a:p>
            <a:endParaRPr lang="en-US" dirty="0"/>
          </a:p>
          <a:p>
            <a:r>
              <a:rPr lang="en-US" dirty="0"/>
              <a:t>Teens with high levels of perceived neighborhood disorganization had 2.6 times odds of diagnostic SUD (</a:t>
            </a:r>
            <a:r>
              <a:rPr lang="en-US" altLang="en-US" sz="1600" dirty="0"/>
              <a:t>Winstanley et al. Drug Alcohol Depend 2008</a:t>
            </a:r>
            <a:r>
              <a:rPr lang="en-US" altLang="en-US" dirty="0"/>
              <a:t>)</a:t>
            </a:r>
          </a:p>
          <a:p>
            <a:endParaRPr lang="en-US" dirty="0"/>
          </a:p>
          <a:p>
            <a:r>
              <a:rPr lang="en-US" altLang="en-US" dirty="0"/>
              <a:t>Drug characteristics</a:t>
            </a:r>
          </a:p>
          <a:p>
            <a:pPr lvl="1"/>
            <a:r>
              <a:rPr lang="en-US" altLang="en-US" dirty="0"/>
              <a:t>Short acting</a:t>
            </a:r>
          </a:p>
          <a:p>
            <a:pPr lvl="1"/>
            <a:r>
              <a:rPr lang="en-US" altLang="en-US" dirty="0"/>
              <a:t>Potent</a:t>
            </a:r>
          </a:p>
          <a:p>
            <a:pPr lvl="1"/>
            <a:r>
              <a:rPr lang="en-US" altLang="en-US" dirty="0"/>
              <a:t>Injected, smoked, or snorted</a:t>
            </a:r>
          </a:p>
        </p:txBody>
      </p:sp>
    </p:spTree>
    <p:extLst>
      <p:ext uri="{BB962C8B-B14F-4D97-AF65-F5344CB8AC3E}">
        <p14:creationId xmlns:p14="http://schemas.microsoft.com/office/powerpoint/2010/main" val="395379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02" name="Rectangle 2">
            <a:extLst>
              <a:ext uri="{FF2B5EF4-FFF2-40B4-BE49-F238E27FC236}">
                <a16:creationId xmlns:a16="http://schemas.microsoft.com/office/drawing/2014/main" id="{1E87E10D-0F53-471A-9391-641C248F49F1}"/>
              </a:ext>
            </a:extLst>
          </p:cNvPr>
          <p:cNvSpPr>
            <a:spLocks noGrp="1" noChangeArrowheads="1"/>
          </p:cNvSpPr>
          <p:nvPr>
            <p:ph type="title"/>
          </p:nvPr>
        </p:nvSpPr>
        <p:spPr>
          <a:xfrm>
            <a:off x="1060675" y="607677"/>
            <a:ext cx="7821613" cy="709612"/>
          </a:xfrm>
        </p:spPr>
        <p:txBody>
          <a:bodyPr rtlCol="0">
            <a:normAutofit fontScale="90000"/>
          </a:bodyPr>
          <a:lstStyle/>
          <a:p>
            <a:pPr>
              <a:defRPr/>
            </a:pPr>
            <a:r>
              <a:rPr lang="en-US" b="1" dirty="0"/>
              <a:t>Substance Use Disorder Diagnostic Criteria,  DSM-5</a:t>
            </a:r>
            <a:br>
              <a:rPr lang="en-US" b="1" dirty="0"/>
            </a:br>
            <a:endParaRPr lang="en-US" b="1" dirty="0"/>
          </a:p>
        </p:txBody>
      </p:sp>
      <p:sp>
        <p:nvSpPr>
          <p:cNvPr id="84995" name="Text Box 4">
            <a:extLst>
              <a:ext uri="{FF2B5EF4-FFF2-40B4-BE49-F238E27FC236}">
                <a16:creationId xmlns:a16="http://schemas.microsoft.com/office/drawing/2014/main" id="{DBA7CD5F-7A90-4332-9B2B-BE83286084DA}"/>
              </a:ext>
            </a:extLst>
          </p:cNvPr>
          <p:cNvSpPr txBox="1">
            <a:spLocks noChangeArrowheads="1"/>
          </p:cNvSpPr>
          <p:nvPr/>
        </p:nvSpPr>
        <p:spPr bwMode="auto">
          <a:xfrm>
            <a:off x="1843088" y="5715001"/>
            <a:ext cx="891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b="1" i="1">
                <a:solidFill>
                  <a:srgbClr val="4B9871"/>
                </a:solidFill>
                <a:latin typeface="Segoe UI" panose="020B0502040204020203" pitchFamily="34" charset="0"/>
              </a:rPr>
              <a:t>Severity measured by number of symptoms; 2-3 mild, </a:t>
            </a:r>
            <a:br>
              <a:rPr lang="en-US" altLang="en-US" sz="1800" b="1" i="1">
                <a:solidFill>
                  <a:srgbClr val="4B9871"/>
                </a:solidFill>
                <a:latin typeface="Segoe UI" panose="020B0502040204020203" pitchFamily="34" charset="0"/>
              </a:rPr>
            </a:br>
            <a:r>
              <a:rPr lang="en-US" altLang="en-US" sz="1800" b="1" i="1">
                <a:solidFill>
                  <a:srgbClr val="4B9871"/>
                </a:solidFill>
                <a:latin typeface="Segoe UI" panose="020B0502040204020203" pitchFamily="34" charset="0"/>
              </a:rPr>
              <a:t>4-6 moderate, 7-11 severe</a:t>
            </a:r>
          </a:p>
        </p:txBody>
      </p:sp>
      <p:graphicFrame>
        <p:nvGraphicFramePr>
          <p:cNvPr id="6" name="Table 5">
            <a:extLst>
              <a:ext uri="{FF2B5EF4-FFF2-40B4-BE49-F238E27FC236}">
                <a16:creationId xmlns:a16="http://schemas.microsoft.com/office/drawing/2014/main" id="{67E98BBD-B2C4-4189-8052-DCD45E99BDCD}"/>
              </a:ext>
            </a:extLst>
          </p:cNvPr>
          <p:cNvGraphicFramePr>
            <a:graphicFrameLocks noGrp="1"/>
          </p:cNvGraphicFramePr>
          <p:nvPr/>
        </p:nvGraphicFramePr>
        <p:xfrm>
          <a:off x="2057400" y="1524000"/>
          <a:ext cx="8153400" cy="4191002"/>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61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More use than intended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DEA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Excessive time spent in acquisition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DEAED"/>
                    </a:solidFill>
                  </a:tcPr>
                </a:tc>
                <a:extLst>
                  <a:ext uri="{0D108BD9-81ED-4DB2-BD59-A6C34878D82A}">
                    <a16:rowId xmlns:a16="http://schemas.microsoft.com/office/drawing/2014/main" val="10000"/>
                  </a:ext>
                </a:extLst>
              </a:tr>
              <a:tr h="61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Unsuccessful efforts to cut down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Craving for the substance</a:t>
                      </a:r>
                    </a:p>
                  </a:txBody>
                  <a:tcPr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73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Activities given up because of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Continued use despite consistent social or interpersonal problems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73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Failure to fulfill major role obligations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Tolerance*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1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Use despite negative effects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2"/>
                        </a:solidFill>
                        <a:latin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Withdrawal*</a:t>
                      </a:r>
                    </a:p>
                    <a:p>
                      <a:endParaRPr lang="en-US" sz="1600" b="1" dirty="0">
                        <a:solidFill>
                          <a:schemeClr val="tx2"/>
                        </a:solidFill>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Segoe UI" panose="020B0502040204020203" pitchFamily="34" charset="0"/>
                        </a:rPr>
                        <a:t>Recurrent use in hazardous situations</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800" b="1" dirty="0">
                        <a:solidFill>
                          <a:schemeClr val="tx2"/>
                        </a:solidFill>
                        <a:latin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85010" name="TextBox 9">
            <a:extLst>
              <a:ext uri="{FF2B5EF4-FFF2-40B4-BE49-F238E27FC236}">
                <a16:creationId xmlns:a16="http://schemas.microsoft.com/office/drawing/2014/main" id="{53260C97-2858-4E5D-911C-DDED8FB1D05A}"/>
              </a:ext>
            </a:extLst>
          </p:cNvPr>
          <p:cNvSpPr txBox="1">
            <a:spLocks noChangeArrowheads="1"/>
          </p:cNvSpPr>
          <p:nvPr/>
        </p:nvSpPr>
        <p:spPr bwMode="auto">
          <a:xfrm>
            <a:off x="161365" y="6479448"/>
            <a:ext cx="1020183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600" b="1" dirty="0">
                <a:solidFill>
                  <a:schemeClr val="accent1"/>
                </a:solidFill>
                <a:latin typeface="Segoe UI" panose="020B0502040204020203" pitchFamily="34" charset="0"/>
                <a:cs typeface="Segoe UI" panose="020B0502040204020203" pitchFamily="34" charset="0"/>
              </a:rPr>
              <a:t>* These do not apply if the medication is prescribed and no other diagnostic criteria are met</a:t>
            </a:r>
          </a:p>
        </p:txBody>
      </p:sp>
      <p:cxnSp>
        <p:nvCxnSpPr>
          <p:cNvPr id="7" name="Shape 99">
            <a:extLst>
              <a:ext uri="{FF2B5EF4-FFF2-40B4-BE49-F238E27FC236}">
                <a16:creationId xmlns:a16="http://schemas.microsoft.com/office/drawing/2014/main" id="{7A88C88F-77A5-4E8B-B12C-EF1F731D12D1}"/>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4">
            <a:extLst>
              <a:ext uri="{FF2B5EF4-FFF2-40B4-BE49-F238E27FC236}">
                <a16:creationId xmlns:a16="http://schemas.microsoft.com/office/drawing/2014/main" id="{885E492F-A78E-43FC-8CA2-2BA3C54BD471}"/>
              </a:ext>
            </a:extLst>
          </p:cNvPr>
          <p:cNvSpPr>
            <a:spLocks noGrp="1"/>
          </p:cNvSpPr>
          <p:nvPr>
            <p:ph type="title"/>
          </p:nvPr>
        </p:nvSpPr>
        <p:spPr>
          <a:xfrm>
            <a:off x="602427" y="344488"/>
            <a:ext cx="10230523" cy="1320800"/>
          </a:xfrm>
        </p:spPr>
        <p:txBody>
          <a:bodyPr/>
          <a:lstStyle/>
          <a:p>
            <a:pPr eaLnBrk="1" hangingPunct="1"/>
            <a:r>
              <a:rPr lang="en-US" altLang="en-US" dirty="0"/>
              <a:t>Physical Dependence Vs. Addiction</a:t>
            </a:r>
          </a:p>
        </p:txBody>
      </p:sp>
      <p:sp>
        <p:nvSpPr>
          <p:cNvPr id="87043" name="Content Placeholder 5">
            <a:extLst>
              <a:ext uri="{FF2B5EF4-FFF2-40B4-BE49-F238E27FC236}">
                <a16:creationId xmlns:a16="http://schemas.microsoft.com/office/drawing/2014/main" id="{6D01DB62-CB9B-4AF7-80F5-51042DF4CC07}"/>
              </a:ext>
            </a:extLst>
          </p:cNvPr>
          <p:cNvSpPr>
            <a:spLocks noGrp="1"/>
          </p:cNvSpPr>
          <p:nvPr>
            <p:ph idx="1"/>
          </p:nvPr>
        </p:nvSpPr>
        <p:spPr>
          <a:xfrm>
            <a:off x="849853" y="2160588"/>
            <a:ext cx="10456433" cy="3362446"/>
          </a:xfrm>
        </p:spPr>
        <p:txBody>
          <a:bodyPr>
            <a:normAutofit fontScale="92500" lnSpcReduction="10000"/>
          </a:bodyPr>
          <a:lstStyle/>
          <a:p>
            <a:pPr eaLnBrk="1" hangingPunct="1"/>
            <a:r>
              <a:rPr lang="en-US" altLang="en-US" dirty="0"/>
              <a:t>“Physical dependence is neither sufficient nor necessary to diagnose addiction.” (Dr. Howard </a:t>
            </a:r>
            <a:r>
              <a:rPr lang="en-US" altLang="en-US" dirty="0" err="1"/>
              <a:t>Heit</a:t>
            </a:r>
            <a:r>
              <a:rPr lang="en-US" altLang="en-US" dirty="0"/>
              <a:t>)</a:t>
            </a:r>
          </a:p>
          <a:p>
            <a:pPr eaLnBrk="1" hangingPunct="1"/>
            <a:endParaRPr lang="en-US" altLang="en-US" dirty="0"/>
          </a:p>
          <a:p>
            <a:pPr eaLnBrk="1" hangingPunct="1"/>
            <a:r>
              <a:rPr lang="en-US" altLang="en-US" dirty="0"/>
              <a:t>Physical dependence is a neuropharmacological phenomenon while addiction is both a neuropharmacological AND behavioral phenomenon. </a:t>
            </a:r>
          </a:p>
          <a:p>
            <a:pPr eaLnBrk="1" hangingPunct="1"/>
            <a:endParaRPr lang="en-US" altLang="en-US" dirty="0"/>
          </a:p>
          <a:p>
            <a:pPr eaLnBrk="1" hangingPunct="1"/>
            <a:r>
              <a:rPr lang="en-US" altLang="en-US" dirty="0"/>
              <a:t>Physical dependence occurs with many different categories of medications and substances. </a:t>
            </a:r>
          </a:p>
          <a:p>
            <a:pPr eaLnBrk="1" hangingPunct="1">
              <a:buFont typeface="Wingdings 3" panose="05040102010807070707" pitchFamily="18" charset="2"/>
              <a:buNone/>
            </a:pPr>
            <a:endParaRPr lang="en-US" altLang="en-US" sz="1200" dirty="0"/>
          </a:p>
          <a:p>
            <a:pPr eaLnBrk="1" hangingPunct="1">
              <a:buFont typeface="Wingdings 3" panose="05040102010807070707" pitchFamily="18" charset="2"/>
              <a:buNone/>
            </a:pPr>
            <a:endParaRPr lang="en-US" altLang="en-US" sz="1200" dirty="0"/>
          </a:p>
        </p:txBody>
      </p:sp>
      <p:sp>
        <p:nvSpPr>
          <p:cNvPr id="87044" name="TextBox 6">
            <a:extLst>
              <a:ext uri="{FF2B5EF4-FFF2-40B4-BE49-F238E27FC236}">
                <a16:creationId xmlns:a16="http://schemas.microsoft.com/office/drawing/2014/main" id="{C654DB45-750E-428E-90F8-6B4E3EE0748F}"/>
              </a:ext>
            </a:extLst>
          </p:cNvPr>
          <p:cNvSpPr txBox="1">
            <a:spLocks noChangeArrowheads="1"/>
          </p:cNvSpPr>
          <p:nvPr/>
        </p:nvSpPr>
        <p:spPr bwMode="auto">
          <a:xfrm>
            <a:off x="602427" y="5867401"/>
            <a:ext cx="793914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200" dirty="0" err="1"/>
              <a:t>Heit</a:t>
            </a:r>
            <a:r>
              <a:rPr lang="en-US" altLang="en-US" sz="1200" dirty="0"/>
              <a:t> HA. Addiction, Physical Dependence, and Tolerance: Precise Definitions to Help</a:t>
            </a:r>
          </a:p>
          <a:p>
            <a:r>
              <a:rPr lang="en-US" altLang="en-US" sz="1200" dirty="0"/>
              <a:t>Clinicians, Evaluate, and Treat the Patient with Chronic Pain. J Pain and Palliative Care</a:t>
            </a:r>
          </a:p>
          <a:p>
            <a:r>
              <a:rPr lang="en-US" altLang="en-US" sz="1200" dirty="0"/>
              <a:t>Pharmacotherapy. March/April 2003;26:655-667 </a:t>
            </a:r>
          </a:p>
        </p:txBody>
      </p:sp>
      <p:cxnSp>
        <p:nvCxnSpPr>
          <p:cNvPr id="5" name="Shape 99">
            <a:extLst>
              <a:ext uri="{FF2B5EF4-FFF2-40B4-BE49-F238E27FC236}">
                <a16:creationId xmlns:a16="http://schemas.microsoft.com/office/drawing/2014/main" id="{53E2EBA7-B624-4D98-A695-75C312E3E5E0}"/>
              </a:ext>
            </a:extLst>
          </p:cNvPr>
          <p:cNvCxnSpPr>
            <a:cxnSpLocks/>
          </p:cNvCxnSpPr>
          <p:nvPr/>
        </p:nvCxnSpPr>
        <p:spPr>
          <a:xfrm flipV="1">
            <a:off x="8233526" y="1574610"/>
            <a:ext cx="3781265" cy="9304"/>
          </a:xfrm>
          <a:prstGeom prst="straightConnector1">
            <a:avLst/>
          </a:prstGeom>
          <a:noFill/>
          <a:ln w="28575" cap="flat" cmpd="sng">
            <a:solidFill>
              <a:srgbClr val="980000"/>
            </a:solidFill>
            <a:prstDash val="solid"/>
            <a:round/>
            <a:headEnd type="none" w="lg" len="lg"/>
            <a:tailEnd type="none" w="lg" len="lg"/>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noAutofit/>
          </a:bodyPr>
          <a:lstStyle/>
          <a:p>
            <a:r>
              <a:rPr lang="en-US" dirty="0"/>
              <a:t>Why Distinguish Between Physical Dependence and Addiction?</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38</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a:off x="6188149" y="1812332"/>
            <a:ext cx="5709683" cy="0"/>
          </a:xfrm>
          <a:prstGeom prst="straightConnector1">
            <a:avLst/>
          </a:prstGeom>
          <a:noFill/>
          <a:ln w="28575" cap="flat" cmpd="sng">
            <a:solidFill>
              <a:srgbClr val="980000"/>
            </a:solidFill>
            <a:prstDash val="solid"/>
            <a:round/>
            <a:headEnd type="none" w="lg" len="lg"/>
            <a:tailEnd type="none" w="lg" len="lg"/>
          </a:ln>
        </p:spPr>
      </p:cxnSp>
      <p:sp>
        <p:nvSpPr>
          <p:cNvPr id="8" name="Google Shape;89;p18"/>
          <p:cNvSpPr txBox="1">
            <a:spLocks noGrp="1"/>
          </p:cNvSpPr>
          <p:nvPr>
            <p:ph idx="1"/>
          </p:nvPr>
        </p:nvSpPr>
        <p:spPr>
          <a:xfrm>
            <a:off x="666974" y="2233613"/>
            <a:ext cx="11230858" cy="394335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a:t>People mistakenly believe that treatment of opioid use disorder with methadone and buprenorphine is just trading one addiction for another. 					</a:t>
            </a:r>
            <a:r>
              <a:rPr lang="en-US" dirty="0">
                <a:solidFill>
                  <a:srgbClr val="FF0000"/>
                </a:solidFill>
              </a:rPr>
              <a:t>THIS IS FALSE</a:t>
            </a:r>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r>
              <a:rPr lang="en" dirty="0"/>
              <a:t>Methadone and buprenorphine are ordered/prescribed and managed just like medications for other diseases.</a:t>
            </a:r>
          </a:p>
          <a:p>
            <a:pPr marL="457200" lvl="0" indent="-342900" algn="l" rtl="0">
              <a:spcBef>
                <a:spcPts val="0"/>
              </a:spcBef>
              <a:spcAft>
                <a:spcPts val="0"/>
              </a:spcAft>
              <a:buSzPts val="1800"/>
              <a:buChar char="●"/>
            </a:pPr>
            <a:endParaRPr dirty="0"/>
          </a:p>
          <a:p>
            <a:pPr marL="457200" lvl="0" indent="0" algn="l" rtl="0">
              <a:spcBef>
                <a:spcPts val="1600"/>
              </a:spcBef>
              <a:spcAft>
                <a:spcPts val="1600"/>
              </a:spcAft>
              <a:buNone/>
            </a:pPr>
            <a:r>
              <a:rPr lang="en" dirty="0"/>
              <a:t>  </a:t>
            </a:r>
            <a:endParaRPr dirty="0"/>
          </a:p>
        </p:txBody>
      </p:sp>
      <p:sp>
        <p:nvSpPr>
          <p:cNvPr id="3" name="Pentagon 2"/>
          <p:cNvSpPr/>
          <p:nvPr/>
        </p:nvSpPr>
        <p:spPr>
          <a:xfrm>
            <a:off x="2329849" y="4922874"/>
            <a:ext cx="2573079" cy="1509823"/>
          </a:xfrm>
          <a:prstGeom prst="homePlate">
            <a:avLst/>
          </a:prstGeom>
          <a:solidFill>
            <a:srgbClr val="FFC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a:off x="5799345" y="4909812"/>
            <a:ext cx="2496688" cy="1509823"/>
          </a:xfrm>
          <a:prstGeom prst="homePlate">
            <a:avLst/>
          </a:prstGeom>
          <a:solidFill>
            <a:schemeClr val="accent4"/>
          </a:solidFill>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4286900" y="4875326"/>
            <a:ext cx="2052082" cy="159488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00669" y="5319142"/>
            <a:ext cx="1382233"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Physical Dependence</a:t>
            </a:r>
          </a:p>
        </p:txBody>
      </p:sp>
      <p:sp>
        <p:nvSpPr>
          <p:cNvPr id="10" name="TextBox 9"/>
          <p:cNvSpPr txBox="1"/>
          <p:nvPr/>
        </p:nvSpPr>
        <p:spPr>
          <a:xfrm>
            <a:off x="4598583" y="5042143"/>
            <a:ext cx="1403496" cy="923330"/>
          </a:xfrm>
          <a:prstGeom prst="rect">
            <a:avLst/>
          </a:prstGeom>
          <a:noFill/>
        </p:spPr>
        <p:txBody>
          <a:bodyPr wrap="square" rtlCol="0">
            <a:spAutoFit/>
          </a:bodyPr>
          <a:lstStyle/>
          <a:p>
            <a:endParaRPr lang="en-US" dirty="0"/>
          </a:p>
          <a:p>
            <a:pPr algn="ctr"/>
            <a:r>
              <a:rPr lang="en-US" dirty="0">
                <a:solidFill>
                  <a:schemeClr val="bg1"/>
                </a:solidFill>
                <a:latin typeface="Times New Roman" panose="02020603050405020304" pitchFamily="18" charset="0"/>
                <a:cs typeface="Times New Roman" panose="02020603050405020304" pitchFamily="18" charset="0"/>
              </a:rPr>
              <a:t>Does Not Equal</a:t>
            </a:r>
          </a:p>
        </p:txBody>
      </p:sp>
      <p:sp>
        <p:nvSpPr>
          <p:cNvPr id="11" name="TextBox 10"/>
          <p:cNvSpPr txBox="1"/>
          <p:nvPr/>
        </p:nvSpPr>
        <p:spPr>
          <a:xfrm>
            <a:off x="6895192" y="5457641"/>
            <a:ext cx="141413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Addiction</a:t>
            </a:r>
          </a:p>
        </p:txBody>
      </p:sp>
    </p:spTree>
    <p:extLst>
      <p:ext uri="{BB962C8B-B14F-4D97-AF65-F5344CB8AC3E}">
        <p14:creationId xmlns:p14="http://schemas.microsoft.com/office/powerpoint/2010/main" val="3191877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1" y="304800"/>
            <a:ext cx="9128125" cy="1028700"/>
          </a:xfrm>
        </p:spPr>
        <p:txBody>
          <a:bodyPr>
            <a:normAutofit fontScale="90000"/>
          </a:bodyPr>
          <a:lstStyle/>
          <a:p>
            <a:pPr eaLnBrk="1" hangingPunct="1"/>
            <a:r>
              <a:rPr lang="en-US" sz="3800" dirty="0">
                <a:latin typeface="Verdana" pitchFamily="34" charset="0"/>
              </a:rPr>
              <a:t>Medications for Opioid Use Disorder</a:t>
            </a:r>
          </a:p>
        </p:txBody>
      </p:sp>
      <p:sp>
        <p:nvSpPr>
          <p:cNvPr id="32771" name="Text Box 3"/>
          <p:cNvSpPr txBox="1">
            <a:spLocks noChangeArrowheads="1"/>
          </p:cNvSpPr>
          <p:nvPr/>
        </p:nvSpPr>
        <p:spPr bwMode="auto">
          <a:xfrm>
            <a:off x="1812925" y="6665914"/>
            <a:ext cx="184150" cy="274637"/>
          </a:xfrm>
          <a:prstGeom prst="rect">
            <a:avLst/>
          </a:prstGeom>
          <a:noFill/>
          <a:ln w="9525">
            <a:noFill/>
            <a:miter lim="800000"/>
            <a:headEnd/>
            <a:tailEnd/>
          </a:ln>
        </p:spPr>
        <p:txBody>
          <a:bodyPr wrap="none">
            <a:spAutoFit/>
          </a:bodyPr>
          <a:lstStyle/>
          <a:p>
            <a:pPr>
              <a:lnSpc>
                <a:spcPct val="95000"/>
              </a:lnSpc>
              <a:buClr>
                <a:srgbClr val="000000"/>
              </a:buClr>
              <a:buSzPct val="100000"/>
              <a:buFont typeface="Times New Roman" pitchFamily="18" charset="0"/>
              <a:buNone/>
            </a:pPr>
            <a:endParaRPr lang="en-US" sz="1200"/>
          </a:p>
        </p:txBody>
      </p:sp>
      <p:sp>
        <p:nvSpPr>
          <p:cNvPr id="32772" name="Text Box 4"/>
          <p:cNvSpPr txBox="1">
            <a:spLocks noChangeArrowheads="1"/>
          </p:cNvSpPr>
          <p:nvPr/>
        </p:nvSpPr>
        <p:spPr bwMode="auto">
          <a:xfrm flipH="1" flipV="1">
            <a:off x="-889000" y="6707189"/>
            <a:ext cx="184150" cy="287337"/>
          </a:xfrm>
          <a:prstGeom prst="rect">
            <a:avLst/>
          </a:prstGeom>
          <a:noFill/>
          <a:ln w="9525">
            <a:noFill/>
            <a:miter lim="800000"/>
            <a:headEnd/>
            <a:tailEnd/>
          </a:ln>
        </p:spPr>
        <p:txBody>
          <a:bodyPr rot="10800000">
            <a:spAutoFit/>
          </a:bodyPr>
          <a:lstStyle/>
          <a:p>
            <a:pPr>
              <a:lnSpc>
                <a:spcPct val="80000"/>
              </a:lnSpc>
              <a:buClr>
                <a:srgbClr val="000000"/>
              </a:buClr>
              <a:buSzPct val="100000"/>
              <a:buFont typeface="Times New Roman" pitchFamily="18" charset="0"/>
              <a:buNone/>
            </a:pPr>
            <a:endParaRPr lang="en-US" sz="1600">
              <a:solidFill>
                <a:srgbClr val="FFFF00"/>
              </a:solidFill>
              <a:latin typeface="Arial" charset="0"/>
            </a:endParaRPr>
          </a:p>
        </p:txBody>
      </p:sp>
      <p:sp>
        <p:nvSpPr>
          <p:cNvPr id="56325" name="Rectangle 5"/>
          <p:cNvSpPr>
            <a:spLocks noChangeArrowheads="1"/>
          </p:cNvSpPr>
          <p:nvPr/>
        </p:nvSpPr>
        <p:spPr bwMode="auto">
          <a:xfrm>
            <a:off x="5105400" y="4724400"/>
            <a:ext cx="914400" cy="457200"/>
          </a:xfrm>
          <a:prstGeom prst="rect">
            <a:avLst/>
          </a:prstGeom>
          <a:solidFill>
            <a:srgbClr val="3366FF"/>
          </a:solidFill>
          <a:ln w="9525">
            <a:solidFill>
              <a:schemeClr val="tx1"/>
            </a:solidFill>
            <a:miter lim="800000"/>
            <a:headEnd/>
            <a:tailEnd/>
          </a:ln>
        </p:spPr>
        <p:txBody>
          <a:bodyPr wrap="none" anchor="ctr"/>
          <a:lstStyle/>
          <a:p>
            <a:pPr>
              <a:lnSpc>
                <a:spcPct val="95000"/>
              </a:lnSpc>
              <a:buClr>
                <a:srgbClr val="000000"/>
              </a:buClr>
              <a:buSzPct val="100000"/>
              <a:buFont typeface="Times New Roman" pitchFamily="18" charset="0"/>
              <a:buNone/>
            </a:pPr>
            <a:endParaRPr lang="en-US"/>
          </a:p>
        </p:txBody>
      </p:sp>
      <p:sp>
        <p:nvSpPr>
          <p:cNvPr id="56326" name="Rectangle 6"/>
          <p:cNvSpPr>
            <a:spLocks noChangeArrowheads="1"/>
          </p:cNvSpPr>
          <p:nvPr/>
        </p:nvSpPr>
        <p:spPr bwMode="auto">
          <a:xfrm>
            <a:off x="5105400" y="1524000"/>
            <a:ext cx="914400" cy="609600"/>
          </a:xfrm>
          <a:prstGeom prst="rect">
            <a:avLst/>
          </a:prstGeom>
          <a:solidFill>
            <a:schemeClr val="accent1"/>
          </a:solidFill>
          <a:ln w="19050">
            <a:solidFill>
              <a:schemeClr val="tx1"/>
            </a:solidFill>
            <a:miter lim="800000"/>
            <a:headEnd/>
            <a:tailEnd/>
          </a:ln>
        </p:spPr>
        <p:txBody>
          <a:bodyPr wrap="none" anchor="ctr"/>
          <a:lstStyle/>
          <a:p>
            <a:pPr>
              <a:lnSpc>
                <a:spcPct val="95000"/>
              </a:lnSpc>
              <a:buClr>
                <a:srgbClr val="000000"/>
              </a:buClr>
              <a:buSzPct val="100000"/>
              <a:buFont typeface="Times New Roman" pitchFamily="18" charset="0"/>
              <a:buNone/>
            </a:pPr>
            <a:endParaRPr lang="en-US"/>
          </a:p>
        </p:txBody>
      </p:sp>
      <p:sp>
        <p:nvSpPr>
          <p:cNvPr id="32775" name="Text Box 7"/>
          <p:cNvSpPr txBox="1">
            <a:spLocks noChangeArrowheads="1"/>
          </p:cNvSpPr>
          <p:nvPr/>
        </p:nvSpPr>
        <p:spPr bwMode="auto">
          <a:xfrm>
            <a:off x="3048000" y="2603501"/>
            <a:ext cx="2133600" cy="396875"/>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2000" b="1">
                <a:solidFill>
                  <a:srgbClr val="000000"/>
                </a:solidFill>
                <a:latin typeface="Arial Narrow" pitchFamily="34" charset="0"/>
                <a:sym typeface="Symbol" pitchFamily="18" charset="2"/>
              </a:rPr>
              <a:t>mu</a:t>
            </a:r>
            <a:r>
              <a:rPr lang="en-US" sz="2000" b="1">
                <a:solidFill>
                  <a:srgbClr val="000000"/>
                </a:solidFill>
                <a:latin typeface="Arial Narrow" pitchFamily="34" charset="0"/>
              </a:rPr>
              <a:t> receptor site</a:t>
            </a:r>
            <a:endParaRPr lang="en-US" sz="1600">
              <a:solidFill>
                <a:srgbClr val="000000"/>
              </a:solidFill>
              <a:latin typeface="Arial Narrow" pitchFamily="34" charset="0"/>
            </a:endParaRPr>
          </a:p>
        </p:txBody>
      </p:sp>
      <p:sp>
        <p:nvSpPr>
          <p:cNvPr id="32776" name="Text Box 8"/>
          <p:cNvSpPr txBox="1">
            <a:spLocks noChangeArrowheads="1"/>
          </p:cNvSpPr>
          <p:nvPr/>
        </p:nvSpPr>
        <p:spPr bwMode="auto">
          <a:xfrm>
            <a:off x="2209800" y="1600200"/>
            <a:ext cx="2667000" cy="579438"/>
          </a:xfrm>
          <a:prstGeom prst="rect">
            <a:avLst/>
          </a:prstGeom>
          <a:noFill/>
          <a:ln w="9525">
            <a:noFill/>
            <a:miter lim="800000"/>
            <a:headEnd/>
            <a:tailEnd/>
          </a:ln>
        </p:spPr>
        <p:txBody>
          <a:bodyPr>
            <a:spAutoFit/>
          </a:bodyPr>
          <a:lstStyle/>
          <a:p>
            <a:pPr algn="r">
              <a:lnSpc>
                <a:spcPct val="95000"/>
              </a:lnSpc>
              <a:spcBef>
                <a:spcPct val="50000"/>
              </a:spcBef>
              <a:buClr>
                <a:srgbClr val="000000"/>
              </a:buClr>
              <a:buSzPct val="100000"/>
              <a:buFont typeface="Times New Roman" pitchFamily="18" charset="0"/>
              <a:buNone/>
            </a:pPr>
            <a:r>
              <a:rPr lang="en-US" sz="3200" b="1">
                <a:latin typeface="Arial" charset="0"/>
                <a:sym typeface="Symbol" pitchFamily="18" charset="2"/>
              </a:rPr>
              <a:t>Full agonist</a:t>
            </a:r>
            <a:endParaRPr lang="en-US" sz="3200" b="1">
              <a:latin typeface="Arial Narrow" pitchFamily="34" charset="0"/>
            </a:endParaRPr>
          </a:p>
        </p:txBody>
      </p:sp>
      <p:sp>
        <p:nvSpPr>
          <p:cNvPr id="32777" name="Text Box 9"/>
          <p:cNvSpPr txBox="1">
            <a:spLocks noChangeArrowheads="1"/>
          </p:cNvSpPr>
          <p:nvPr/>
        </p:nvSpPr>
        <p:spPr bwMode="auto">
          <a:xfrm>
            <a:off x="7010400" y="1689100"/>
            <a:ext cx="3657600" cy="641350"/>
          </a:xfrm>
          <a:prstGeom prst="rect">
            <a:avLst/>
          </a:prstGeom>
          <a:noFill/>
          <a:ln w="9525">
            <a:noFill/>
            <a:miter lim="800000"/>
            <a:headEnd/>
            <a:tailEnd/>
          </a:ln>
        </p:spPr>
        <p:txBody>
          <a:bodyPr>
            <a:spAutoFit/>
          </a:bodyPr>
          <a:lstStyle/>
          <a:p>
            <a:pPr>
              <a:lnSpc>
                <a:spcPct val="95000"/>
              </a:lnSpc>
              <a:spcBef>
                <a:spcPct val="50000"/>
              </a:spcBef>
              <a:buClr>
                <a:srgbClr val="000000"/>
              </a:buClr>
              <a:buSzPct val="100000"/>
              <a:buFont typeface="Times New Roman" pitchFamily="18" charset="0"/>
              <a:buNone/>
            </a:pPr>
            <a:r>
              <a:rPr lang="en-US" sz="3600" b="1">
                <a:solidFill>
                  <a:schemeClr val="accent1"/>
                </a:solidFill>
                <a:latin typeface="Arial" charset="0"/>
                <a:sym typeface="Symbol" pitchFamily="18" charset="2"/>
              </a:rPr>
              <a:t>methadone</a:t>
            </a:r>
            <a:endParaRPr lang="en-US" sz="3600" b="1">
              <a:solidFill>
                <a:schemeClr val="accent1"/>
              </a:solidFill>
              <a:latin typeface="Arial" charset="0"/>
            </a:endParaRPr>
          </a:p>
        </p:txBody>
      </p:sp>
      <p:sp>
        <p:nvSpPr>
          <p:cNvPr id="32778" name="Text Box 10"/>
          <p:cNvSpPr txBox="1">
            <a:spLocks noChangeArrowheads="1"/>
          </p:cNvSpPr>
          <p:nvPr/>
        </p:nvSpPr>
        <p:spPr bwMode="auto">
          <a:xfrm>
            <a:off x="6934200" y="3148013"/>
            <a:ext cx="3733800" cy="641350"/>
          </a:xfrm>
          <a:prstGeom prst="rect">
            <a:avLst/>
          </a:prstGeom>
          <a:noFill/>
          <a:ln w="9525">
            <a:noFill/>
            <a:miter lim="800000"/>
            <a:headEnd/>
            <a:tailEnd/>
          </a:ln>
        </p:spPr>
        <p:txBody>
          <a:bodyPr>
            <a:spAutoFit/>
          </a:bodyPr>
          <a:lstStyle/>
          <a:p>
            <a:pPr>
              <a:lnSpc>
                <a:spcPct val="95000"/>
              </a:lnSpc>
              <a:spcBef>
                <a:spcPct val="50000"/>
              </a:spcBef>
              <a:buClr>
                <a:srgbClr val="000000"/>
              </a:buClr>
              <a:buSzPct val="100000"/>
              <a:buFont typeface="Times New Roman" pitchFamily="18" charset="0"/>
              <a:buNone/>
            </a:pPr>
            <a:r>
              <a:rPr lang="en-US" sz="3600" b="1">
                <a:solidFill>
                  <a:srgbClr val="FFFF00"/>
                </a:solidFill>
                <a:latin typeface="Arial" charset="0"/>
                <a:sym typeface="Symbol" pitchFamily="18" charset="2"/>
              </a:rPr>
              <a:t> </a:t>
            </a:r>
            <a:r>
              <a:rPr lang="en-US" sz="3600" b="1">
                <a:solidFill>
                  <a:srgbClr val="CC66FF"/>
                </a:solidFill>
                <a:latin typeface="Arial" charset="0"/>
                <a:sym typeface="Symbol" pitchFamily="18" charset="2"/>
              </a:rPr>
              <a:t>buprenorphine</a:t>
            </a:r>
            <a:endParaRPr lang="en-US" sz="3600" b="1">
              <a:solidFill>
                <a:srgbClr val="CC66FF"/>
              </a:solidFill>
              <a:latin typeface="Arial" charset="0"/>
            </a:endParaRPr>
          </a:p>
        </p:txBody>
      </p:sp>
      <p:sp>
        <p:nvSpPr>
          <p:cNvPr id="32779" name="Text Box 11"/>
          <p:cNvSpPr txBox="1">
            <a:spLocks noChangeArrowheads="1"/>
          </p:cNvSpPr>
          <p:nvPr/>
        </p:nvSpPr>
        <p:spPr bwMode="auto">
          <a:xfrm>
            <a:off x="1828800" y="2971800"/>
            <a:ext cx="3276600" cy="579438"/>
          </a:xfrm>
          <a:prstGeom prst="rect">
            <a:avLst/>
          </a:prstGeom>
          <a:noFill/>
          <a:ln w="9525">
            <a:noFill/>
            <a:miter lim="800000"/>
            <a:headEnd/>
            <a:tailEnd/>
          </a:ln>
        </p:spPr>
        <p:txBody>
          <a:bodyPr>
            <a:spAutoFit/>
          </a:bodyPr>
          <a:lstStyle/>
          <a:p>
            <a:pPr algn="ctr">
              <a:lnSpc>
                <a:spcPct val="95000"/>
              </a:lnSpc>
              <a:spcBef>
                <a:spcPct val="100000"/>
              </a:spcBef>
              <a:buClr>
                <a:srgbClr val="000000"/>
              </a:buClr>
              <a:buSzPct val="100000"/>
              <a:buFont typeface="Times New Roman" pitchFamily="18" charset="0"/>
              <a:buNone/>
            </a:pPr>
            <a:r>
              <a:rPr lang="en-US" sz="2300" b="1">
                <a:solidFill>
                  <a:srgbClr val="000000"/>
                </a:solidFill>
                <a:latin typeface="Arial" charset="0"/>
              </a:rPr>
              <a:t> </a:t>
            </a:r>
            <a:r>
              <a:rPr lang="en-US" sz="3200" b="1">
                <a:latin typeface="Arial" charset="0"/>
              </a:rPr>
              <a:t>Partial</a:t>
            </a:r>
            <a:r>
              <a:rPr lang="en-US" sz="3200" b="1">
                <a:solidFill>
                  <a:srgbClr val="FFFFFF"/>
                </a:solidFill>
                <a:latin typeface="Arial" charset="0"/>
              </a:rPr>
              <a:t> </a:t>
            </a:r>
            <a:r>
              <a:rPr lang="en-US" sz="3200" b="1">
                <a:latin typeface="Arial" charset="0"/>
              </a:rPr>
              <a:t>agonist</a:t>
            </a:r>
            <a:endParaRPr lang="en-US" sz="3200" b="1">
              <a:latin typeface="Arial Narrow" pitchFamily="34" charset="0"/>
            </a:endParaRPr>
          </a:p>
        </p:txBody>
      </p:sp>
      <p:sp>
        <p:nvSpPr>
          <p:cNvPr id="32780" name="Text Box 12"/>
          <p:cNvSpPr txBox="1">
            <a:spLocks noChangeArrowheads="1"/>
          </p:cNvSpPr>
          <p:nvPr/>
        </p:nvSpPr>
        <p:spPr bwMode="auto">
          <a:xfrm>
            <a:off x="3200401" y="4086226"/>
            <a:ext cx="2060575" cy="396875"/>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2000" b="1">
                <a:solidFill>
                  <a:srgbClr val="000000"/>
                </a:solidFill>
                <a:latin typeface="Arial Narrow" pitchFamily="34" charset="0"/>
                <a:sym typeface="Symbol" pitchFamily="18" charset="2"/>
              </a:rPr>
              <a:t>mu</a:t>
            </a:r>
            <a:r>
              <a:rPr lang="en-US" sz="2000" b="1">
                <a:solidFill>
                  <a:srgbClr val="000000"/>
                </a:solidFill>
                <a:latin typeface="Arial Narrow" pitchFamily="34" charset="0"/>
              </a:rPr>
              <a:t> receptor site</a:t>
            </a:r>
            <a:endParaRPr lang="en-US" b="1">
              <a:solidFill>
                <a:srgbClr val="000000"/>
              </a:solidFill>
              <a:latin typeface="Arial Narrow" pitchFamily="34" charset="0"/>
            </a:endParaRPr>
          </a:p>
        </p:txBody>
      </p:sp>
      <p:sp>
        <p:nvSpPr>
          <p:cNvPr id="32781" name="Text Box 13"/>
          <p:cNvSpPr txBox="1">
            <a:spLocks noChangeArrowheads="1"/>
          </p:cNvSpPr>
          <p:nvPr/>
        </p:nvSpPr>
        <p:spPr bwMode="auto">
          <a:xfrm>
            <a:off x="3200401" y="5635626"/>
            <a:ext cx="1960563" cy="396875"/>
          </a:xfrm>
          <a:prstGeom prst="rect">
            <a:avLst/>
          </a:prstGeom>
          <a:noFill/>
          <a:ln w="9525">
            <a:noFill/>
            <a:miter lim="800000"/>
            <a:headEnd/>
            <a:tailEnd/>
          </a:ln>
        </p:spPr>
        <p:txBody>
          <a:bodyPr>
            <a:spAutoFit/>
          </a:bodyPr>
          <a:lstStyle/>
          <a:p>
            <a:pPr algn="ctr">
              <a:lnSpc>
                <a:spcPct val="95000"/>
              </a:lnSpc>
              <a:spcBef>
                <a:spcPct val="50000"/>
              </a:spcBef>
              <a:buClr>
                <a:srgbClr val="000000"/>
              </a:buClr>
              <a:buSzPct val="100000"/>
              <a:buFont typeface="Times New Roman" pitchFamily="18" charset="0"/>
              <a:buNone/>
            </a:pPr>
            <a:r>
              <a:rPr lang="en-US" sz="2000" b="1">
                <a:solidFill>
                  <a:srgbClr val="000000"/>
                </a:solidFill>
                <a:latin typeface="Arial Narrow" pitchFamily="34" charset="0"/>
                <a:sym typeface="Symbol" pitchFamily="18" charset="2"/>
              </a:rPr>
              <a:t>mu</a:t>
            </a:r>
            <a:r>
              <a:rPr lang="en-US" sz="2000" b="1">
                <a:solidFill>
                  <a:srgbClr val="000000"/>
                </a:solidFill>
                <a:latin typeface="Arial Narrow" pitchFamily="34" charset="0"/>
              </a:rPr>
              <a:t> receptor site</a:t>
            </a:r>
            <a:endParaRPr lang="en-US" sz="1600">
              <a:solidFill>
                <a:srgbClr val="000000"/>
              </a:solidFill>
              <a:latin typeface="Arial Narrow" pitchFamily="34" charset="0"/>
            </a:endParaRPr>
          </a:p>
        </p:txBody>
      </p:sp>
      <p:sp>
        <p:nvSpPr>
          <p:cNvPr id="32782" name="Text Box 14"/>
          <p:cNvSpPr txBox="1">
            <a:spLocks noChangeArrowheads="1"/>
          </p:cNvSpPr>
          <p:nvPr/>
        </p:nvSpPr>
        <p:spPr bwMode="auto">
          <a:xfrm>
            <a:off x="6934200" y="4813300"/>
            <a:ext cx="3733800" cy="641350"/>
          </a:xfrm>
          <a:prstGeom prst="rect">
            <a:avLst/>
          </a:prstGeom>
          <a:noFill/>
          <a:ln w="9525">
            <a:noFill/>
            <a:miter lim="800000"/>
            <a:headEnd/>
            <a:tailEnd/>
          </a:ln>
        </p:spPr>
        <p:txBody>
          <a:bodyPr>
            <a:spAutoFit/>
          </a:bodyPr>
          <a:lstStyle/>
          <a:p>
            <a:pPr>
              <a:lnSpc>
                <a:spcPct val="95000"/>
              </a:lnSpc>
              <a:spcBef>
                <a:spcPct val="50000"/>
              </a:spcBef>
              <a:buClr>
                <a:srgbClr val="000000"/>
              </a:buClr>
              <a:buSzPct val="100000"/>
              <a:buFont typeface="Times New Roman" pitchFamily="18" charset="0"/>
              <a:buNone/>
            </a:pPr>
            <a:r>
              <a:rPr lang="en-US" sz="3600" b="1" dirty="0">
                <a:solidFill>
                  <a:srgbClr val="FF0000"/>
                </a:solidFill>
                <a:latin typeface="Arial" charset="0"/>
                <a:sym typeface="Symbol" pitchFamily="18" charset="2"/>
              </a:rPr>
              <a:t> </a:t>
            </a:r>
            <a:r>
              <a:rPr lang="en-US" sz="3600" b="1" dirty="0">
                <a:solidFill>
                  <a:srgbClr val="0066FF"/>
                </a:solidFill>
                <a:latin typeface="Arial" charset="0"/>
                <a:sym typeface="Symbol" pitchFamily="18" charset="2"/>
              </a:rPr>
              <a:t>naltrexone</a:t>
            </a:r>
            <a:endParaRPr lang="en-US" sz="3600" b="1" dirty="0">
              <a:solidFill>
                <a:srgbClr val="0066FF"/>
              </a:solidFill>
              <a:latin typeface="Arial Narrow" pitchFamily="34" charset="0"/>
            </a:endParaRPr>
          </a:p>
        </p:txBody>
      </p:sp>
      <p:sp>
        <p:nvSpPr>
          <p:cNvPr id="32783" name="Text Box 15"/>
          <p:cNvSpPr txBox="1">
            <a:spLocks noChangeArrowheads="1"/>
          </p:cNvSpPr>
          <p:nvPr/>
        </p:nvSpPr>
        <p:spPr bwMode="auto">
          <a:xfrm>
            <a:off x="2057400" y="4724400"/>
            <a:ext cx="2590800" cy="579438"/>
          </a:xfrm>
          <a:prstGeom prst="rect">
            <a:avLst/>
          </a:prstGeom>
          <a:noFill/>
          <a:ln w="9525">
            <a:noFill/>
            <a:miter lim="800000"/>
            <a:headEnd/>
            <a:tailEnd/>
          </a:ln>
        </p:spPr>
        <p:txBody>
          <a:bodyPr>
            <a:spAutoFit/>
          </a:bodyPr>
          <a:lstStyle/>
          <a:p>
            <a:pPr algn="r">
              <a:lnSpc>
                <a:spcPct val="95000"/>
              </a:lnSpc>
              <a:spcBef>
                <a:spcPct val="50000"/>
              </a:spcBef>
              <a:buClr>
                <a:srgbClr val="000000"/>
              </a:buClr>
              <a:buSzPct val="100000"/>
              <a:buFont typeface="Times New Roman" pitchFamily="18" charset="0"/>
              <a:buNone/>
            </a:pPr>
            <a:r>
              <a:rPr lang="en-US" sz="3200" b="1">
                <a:latin typeface="Arial" charset="0"/>
                <a:sym typeface="Symbol" pitchFamily="18" charset="2"/>
              </a:rPr>
              <a:t>Antagonist</a:t>
            </a:r>
            <a:endParaRPr lang="en-US" sz="3200" b="1">
              <a:latin typeface="Arial" charset="0"/>
            </a:endParaRPr>
          </a:p>
        </p:txBody>
      </p:sp>
      <p:sp>
        <p:nvSpPr>
          <p:cNvPr id="32784" name="Arc 16"/>
          <p:cNvSpPr>
            <a:spLocks/>
          </p:cNvSpPr>
          <p:nvPr/>
        </p:nvSpPr>
        <p:spPr bwMode="auto">
          <a:xfrm>
            <a:off x="5105401" y="4800600"/>
            <a:ext cx="906463" cy="457200"/>
          </a:xfrm>
          <a:custGeom>
            <a:avLst/>
            <a:gdLst>
              <a:gd name="T0" fmla="*/ 0 w 42411"/>
              <a:gd name="T1" fmla="*/ 2147483647 h 21600"/>
              <a:gd name="T2" fmla="*/ 2147483647 w 42411"/>
              <a:gd name="T3" fmla="*/ 2147483647 h 21600"/>
              <a:gd name="T4" fmla="*/ 2147483647 w 42411"/>
              <a:gd name="T5" fmla="*/ 2147483647 h 21600"/>
              <a:gd name="T6" fmla="*/ 0 60000 65536"/>
              <a:gd name="T7" fmla="*/ 0 60000 65536"/>
              <a:gd name="T8" fmla="*/ 0 60000 65536"/>
              <a:gd name="T9" fmla="*/ 0 w 42411"/>
              <a:gd name="T10" fmla="*/ 0 h 21600"/>
              <a:gd name="T11" fmla="*/ 42411 w 42411"/>
              <a:gd name="T12" fmla="*/ 21600 h 21600"/>
            </a:gdLst>
            <a:ahLst/>
            <a:cxnLst>
              <a:cxn ang="T6">
                <a:pos x="T0" y="T1"/>
              </a:cxn>
              <a:cxn ang="T7">
                <a:pos x="T2" y="T3"/>
              </a:cxn>
              <a:cxn ang="T8">
                <a:pos x="T4" y="T5"/>
              </a:cxn>
            </a:cxnLst>
            <a:rect l="T9" t="T10" r="T11" b="T12"/>
            <a:pathLst>
              <a:path w="42411" h="21600" fill="none" extrusionOk="0">
                <a:moveTo>
                  <a:pt x="-1" y="17262"/>
                </a:moveTo>
                <a:cubicBezTo>
                  <a:pt x="2059" y="7214"/>
                  <a:pt x="10902" y="-1"/>
                  <a:pt x="21160" y="0"/>
                </a:cubicBezTo>
                <a:cubicBezTo>
                  <a:pt x="31597" y="0"/>
                  <a:pt x="40542" y="7463"/>
                  <a:pt x="42411" y="17732"/>
                </a:cubicBezTo>
              </a:path>
              <a:path w="42411" h="21600" stroke="0" extrusionOk="0">
                <a:moveTo>
                  <a:pt x="-1" y="17262"/>
                </a:moveTo>
                <a:cubicBezTo>
                  <a:pt x="2059" y="7214"/>
                  <a:pt x="10902" y="-1"/>
                  <a:pt x="21160" y="0"/>
                </a:cubicBezTo>
                <a:cubicBezTo>
                  <a:pt x="31597" y="0"/>
                  <a:pt x="40542" y="7463"/>
                  <a:pt x="42411" y="17732"/>
                </a:cubicBezTo>
                <a:lnTo>
                  <a:pt x="21160" y="21600"/>
                </a:lnTo>
                <a:lnTo>
                  <a:pt x="-1" y="17262"/>
                </a:lnTo>
                <a:close/>
              </a:path>
            </a:pathLst>
          </a:custGeom>
          <a:solidFill>
            <a:schemeClr val="bg1"/>
          </a:solidFill>
          <a:ln w="22225">
            <a:noFill/>
            <a:round/>
            <a:headEnd/>
            <a:tailEnd/>
          </a:ln>
        </p:spPr>
        <p:txBody>
          <a:bodyPr wrap="none" anchor="ctr"/>
          <a:lstStyle/>
          <a:p>
            <a:endParaRPr lang="en-US"/>
          </a:p>
        </p:txBody>
      </p:sp>
      <p:sp>
        <p:nvSpPr>
          <p:cNvPr id="56337" name="AutoShape 17"/>
          <p:cNvSpPr>
            <a:spLocks noChangeArrowheads="1"/>
          </p:cNvSpPr>
          <p:nvPr/>
        </p:nvSpPr>
        <p:spPr bwMode="auto">
          <a:xfrm>
            <a:off x="4953000" y="3200401"/>
            <a:ext cx="1295400" cy="447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738 w 21600"/>
              <a:gd name="T13" fmla="*/ 5738 h 21600"/>
              <a:gd name="T14" fmla="*/ 15862 w 21600"/>
              <a:gd name="T15" fmla="*/ 15862 h 21600"/>
            </a:gdLst>
            <a:ahLst/>
            <a:cxnLst>
              <a:cxn ang="T8">
                <a:pos x="T0" y="T1"/>
              </a:cxn>
              <a:cxn ang="T9">
                <a:pos x="T2" y="T3"/>
              </a:cxn>
              <a:cxn ang="T10">
                <a:pos x="T4" y="T5"/>
              </a:cxn>
              <a:cxn ang="T11">
                <a:pos x="T6" y="T7"/>
              </a:cxn>
            </a:cxnLst>
            <a:rect l="T12" t="T13" r="T14" b="T15"/>
            <a:pathLst>
              <a:path w="21600" h="21600">
                <a:moveTo>
                  <a:pt x="0" y="0"/>
                </a:moveTo>
                <a:lnTo>
                  <a:pt x="7875" y="21600"/>
                </a:lnTo>
                <a:lnTo>
                  <a:pt x="13725" y="21600"/>
                </a:lnTo>
                <a:lnTo>
                  <a:pt x="21600" y="0"/>
                </a:lnTo>
                <a:lnTo>
                  <a:pt x="0" y="0"/>
                </a:lnTo>
                <a:close/>
              </a:path>
            </a:pathLst>
          </a:custGeom>
          <a:solidFill>
            <a:srgbClr val="CC99FF"/>
          </a:solidFill>
          <a:ln w="9525">
            <a:solidFill>
              <a:schemeClr val="tx1"/>
            </a:solidFill>
            <a:miter lim="800000"/>
            <a:headEnd/>
            <a:tailEnd/>
          </a:ln>
        </p:spPr>
        <p:txBody>
          <a:bodyPr wrap="none" anchor="ctr"/>
          <a:lstStyle/>
          <a:p>
            <a:endParaRPr lang="en-US"/>
          </a:p>
        </p:txBody>
      </p:sp>
      <p:grpSp>
        <p:nvGrpSpPr>
          <p:cNvPr id="2" name="Group 18"/>
          <p:cNvGrpSpPr>
            <a:grpSpLocks/>
          </p:cNvGrpSpPr>
          <p:nvPr/>
        </p:nvGrpSpPr>
        <p:grpSpPr bwMode="auto">
          <a:xfrm>
            <a:off x="4267200" y="2286000"/>
            <a:ext cx="2667000" cy="306388"/>
            <a:chOff x="768" y="1448"/>
            <a:chExt cx="1680" cy="193"/>
          </a:xfrm>
        </p:grpSpPr>
        <p:sp>
          <p:nvSpPr>
            <p:cNvPr id="32803" name="Line 19"/>
            <p:cNvSpPr>
              <a:spLocks noChangeShapeType="1"/>
            </p:cNvSpPr>
            <p:nvPr/>
          </p:nvSpPr>
          <p:spPr bwMode="auto">
            <a:xfrm>
              <a:off x="1296" y="1640"/>
              <a:ext cx="576" cy="1"/>
            </a:xfrm>
            <a:prstGeom prst="line">
              <a:avLst/>
            </a:prstGeom>
            <a:noFill/>
            <a:ln w="28575">
              <a:solidFill>
                <a:srgbClr val="000066"/>
              </a:solidFill>
              <a:round/>
              <a:headEnd/>
              <a:tailEnd/>
            </a:ln>
          </p:spPr>
          <p:txBody>
            <a:bodyPr wrap="none" anchor="ctr"/>
            <a:lstStyle/>
            <a:p>
              <a:endParaRPr lang="en-US"/>
            </a:p>
          </p:txBody>
        </p:sp>
        <p:sp>
          <p:nvSpPr>
            <p:cNvPr id="32804" name="Line 20"/>
            <p:cNvSpPr>
              <a:spLocks noChangeShapeType="1"/>
            </p:cNvSpPr>
            <p:nvPr/>
          </p:nvSpPr>
          <p:spPr bwMode="auto">
            <a:xfrm>
              <a:off x="1872" y="1448"/>
              <a:ext cx="1" cy="192"/>
            </a:xfrm>
            <a:prstGeom prst="line">
              <a:avLst/>
            </a:prstGeom>
            <a:noFill/>
            <a:ln w="28575">
              <a:solidFill>
                <a:srgbClr val="000066"/>
              </a:solidFill>
              <a:round/>
              <a:headEnd/>
              <a:tailEnd/>
            </a:ln>
          </p:spPr>
          <p:txBody>
            <a:bodyPr wrap="none" anchor="ctr"/>
            <a:lstStyle/>
            <a:p>
              <a:endParaRPr lang="en-US"/>
            </a:p>
          </p:txBody>
        </p:sp>
        <p:sp>
          <p:nvSpPr>
            <p:cNvPr id="32805" name="Line 21"/>
            <p:cNvSpPr>
              <a:spLocks noChangeShapeType="1"/>
            </p:cNvSpPr>
            <p:nvPr/>
          </p:nvSpPr>
          <p:spPr bwMode="auto">
            <a:xfrm>
              <a:off x="1872" y="1448"/>
              <a:ext cx="576" cy="1"/>
            </a:xfrm>
            <a:prstGeom prst="line">
              <a:avLst/>
            </a:prstGeom>
            <a:noFill/>
            <a:ln w="28575">
              <a:solidFill>
                <a:srgbClr val="000066"/>
              </a:solidFill>
              <a:round/>
              <a:headEnd/>
              <a:tailEnd/>
            </a:ln>
          </p:spPr>
          <p:txBody>
            <a:bodyPr wrap="none" anchor="ctr"/>
            <a:lstStyle/>
            <a:p>
              <a:endParaRPr lang="en-US"/>
            </a:p>
          </p:txBody>
        </p:sp>
        <p:sp>
          <p:nvSpPr>
            <p:cNvPr id="32806" name="Line 22"/>
            <p:cNvSpPr>
              <a:spLocks noChangeShapeType="1"/>
            </p:cNvSpPr>
            <p:nvPr/>
          </p:nvSpPr>
          <p:spPr bwMode="auto">
            <a:xfrm>
              <a:off x="768" y="1448"/>
              <a:ext cx="528" cy="1"/>
            </a:xfrm>
            <a:prstGeom prst="line">
              <a:avLst/>
            </a:prstGeom>
            <a:noFill/>
            <a:ln w="28575">
              <a:solidFill>
                <a:srgbClr val="000066"/>
              </a:solidFill>
              <a:round/>
              <a:headEnd/>
              <a:tailEnd/>
            </a:ln>
          </p:spPr>
          <p:txBody>
            <a:bodyPr wrap="none" anchor="ctr"/>
            <a:lstStyle/>
            <a:p>
              <a:endParaRPr lang="en-US"/>
            </a:p>
          </p:txBody>
        </p:sp>
        <p:sp>
          <p:nvSpPr>
            <p:cNvPr id="32807" name="Line 23"/>
            <p:cNvSpPr>
              <a:spLocks noChangeShapeType="1"/>
            </p:cNvSpPr>
            <p:nvPr/>
          </p:nvSpPr>
          <p:spPr bwMode="auto">
            <a:xfrm>
              <a:off x="1296" y="1448"/>
              <a:ext cx="1" cy="192"/>
            </a:xfrm>
            <a:prstGeom prst="line">
              <a:avLst/>
            </a:prstGeom>
            <a:noFill/>
            <a:ln w="28575">
              <a:solidFill>
                <a:srgbClr val="000066"/>
              </a:solidFill>
              <a:round/>
              <a:headEnd/>
              <a:tailEnd/>
            </a:ln>
          </p:spPr>
          <p:txBody>
            <a:bodyPr wrap="none" anchor="ctr"/>
            <a:lstStyle/>
            <a:p>
              <a:endParaRPr lang="en-US"/>
            </a:p>
          </p:txBody>
        </p:sp>
      </p:grpSp>
      <p:grpSp>
        <p:nvGrpSpPr>
          <p:cNvPr id="3" name="Group 24"/>
          <p:cNvGrpSpPr>
            <a:grpSpLocks/>
          </p:cNvGrpSpPr>
          <p:nvPr/>
        </p:nvGrpSpPr>
        <p:grpSpPr bwMode="auto">
          <a:xfrm>
            <a:off x="4191000" y="3657600"/>
            <a:ext cx="2743200" cy="306388"/>
            <a:chOff x="768" y="3368"/>
            <a:chExt cx="1728" cy="193"/>
          </a:xfrm>
        </p:grpSpPr>
        <p:sp>
          <p:nvSpPr>
            <p:cNvPr id="32798" name="Line 25"/>
            <p:cNvSpPr>
              <a:spLocks noChangeShapeType="1"/>
            </p:cNvSpPr>
            <p:nvPr/>
          </p:nvSpPr>
          <p:spPr bwMode="auto">
            <a:xfrm>
              <a:off x="1344" y="3368"/>
              <a:ext cx="1" cy="192"/>
            </a:xfrm>
            <a:prstGeom prst="line">
              <a:avLst/>
            </a:prstGeom>
            <a:noFill/>
            <a:ln w="28575">
              <a:solidFill>
                <a:srgbClr val="000066"/>
              </a:solidFill>
              <a:round/>
              <a:headEnd/>
              <a:tailEnd/>
            </a:ln>
          </p:spPr>
          <p:txBody>
            <a:bodyPr wrap="none" anchor="ctr"/>
            <a:lstStyle/>
            <a:p>
              <a:endParaRPr lang="en-US"/>
            </a:p>
          </p:txBody>
        </p:sp>
        <p:sp>
          <p:nvSpPr>
            <p:cNvPr id="32799" name="Line 26"/>
            <p:cNvSpPr>
              <a:spLocks noChangeShapeType="1"/>
            </p:cNvSpPr>
            <p:nvPr/>
          </p:nvSpPr>
          <p:spPr bwMode="auto">
            <a:xfrm>
              <a:off x="1920" y="3368"/>
              <a:ext cx="1" cy="192"/>
            </a:xfrm>
            <a:prstGeom prst="line">
              <a:avLst/>
            </a:prstGeom>
            <a:noFill/>
            <a:ln w="28575">
              <a:solidFill>
                <a:srgbClr val="000066"/>
              </a:solidFill>
              <a:round/>
              <a:headEnd/>
              <a:tailEnd/>
            </a:ln>
          </p:spPr>
          <p:txBody>
            <a:bodyPr wrap="none" anchor="ctr"/>
            <a:lstStyle/>
            <a:p>
              <a:endParaRPr lang="en-US"/>
            </a:p>
          </p:txBody>
        </p:sp>
        <p:sp>
          <p:nvSpPr>
            <p:cNvPr id="32800" name="Line 27"/>
            <p:cNvSpPr>
              <a:spLocks noChangeShapeType="1"/>
            </p:cNvSpPr>
            <p:nvPr/>
          </p:nvSpPr>
          <p:spPr bwMode="auto">
            <a:xfrm>
              <a:off x="1344" y="3560"/>
              <a:ext cx="576" cy="1"/>
            </a:xfrm>
            <a:prstGeom prst="line">
              <a:avLst/>
            </a:prstGeom>
            <a:noFill/>
            <a:ln w="28575">
              <a:solidFill>
                <a:srgbClr val="000066"/>
              </a:solidFill>
              <a:round/>
              <a:headEnd/>
              <a:tailEnd/>
            </a:ln>
          </p:spPr>
          <p:txBody>
            <a:bodyPr wrap="none" anchor="ctr"/>
            <a:lstStyle/>
            <a:p>
              <a:endParaRPr lang="en-US"/>
            </a:p>
          </p:txBody>
        </p:sp>
        <p:sp>
          <p:nvSpPr>
            <p:cNvPr id="32801" name="Line 28"/>
            <p:cNvSpPr>
              <a:spLocks noChangeShapeType="1"/>
            </p:cNvSpPr>
            <p:nvPr/>
          </p:nvSpPr>
          <p:spPr bwMode="auto">
            <a:xfrm>
              <a:off x="768" y="3368"/>
              <a:ext cx="576" cy="1"/>
            </a:xfrm>
            <a:prstGeom prst="line">
              <a:avLst/>
            </a:prstGeom>
            <a:noFill/>
            <a:ln w="28575">
              <a:solidFill>
                <a:srgbClr val="000066"/>
              </a:solidFill>
              <a:round/>
              <a:headEnd/>
              <a:tailEnd/>
            </a:ln>
          </p:spPr>
          <p:txBody>
            <a:bodyPr wrap="none" anchor="ctr"/>
            <a:lstStyle/>
            <a:p>
              <a:endParaRPr lang="en-US"/>
            </a:p>
          </p:txBody>
        </p:sp>
        <p:sp>
          <p:nvSpPr>
            <p:cNvPr id="32802" name="Line 29"/>
            <p:cNvSpPr>
              <a:spLocks noChangeShapeType="1"/>
            </p:cNvSpPr>
            <p:nvPr/>
          </p:nvSpPr>
          <p:spPr bwMode="auto">
            <a:xfrm>
              <a:off x="1920" y="3368"/>
              <a:ext cx="576" cy="1"/>
            </a:xfrm>
            <a:prstGeom prst="line">
              <a:avLst/>
            </a:prstGeom>
            <a:noFill/>
            <a:ln w="28575">
              <a:solidFill>
                <a:srgbClr val="000066"/>
              </a:solidFill>
              <a:round/>
              <a:headEnd/>
              <a:tailEnd/>
            </a:ln>
          </p:spPr>
          <p:txBody>
            <a:bodyPr wrap="none" anchor="ctr"/>
            <a:lstStyle/>
            <a:p>
              <a:endParaRPr lang="en-US"/>
            </a:p>
          </p:txBody>
        </p:sp>
      </p:grpSp>
      <p:sp>
        <p:nvSpPr>
          <p:cNvPr id="56350" name="Rectangle 30"/>
          <p:cNvSpPr>
            <a:spLocks noChangeArrowheads="1"/>
          </p:cNvSpPr>
          <p:nvPr/>
        </p:nvSpPr>
        <p:spPr bwMode="auto">
          <a:xfrm>
            <a:off x="5105400" y="1981200"/>
            <a:ext cx="914400" cy="609600"/>
          </a:xfrm>
          <a:prstGeom prst="rect">
            <a:avLst/>
          </a:prstGeom>
          <a:solidFill>
            <a:schemeClr val="accent1"/>
          </a:solidFill>
          <a:ln w="19050">
            <a:solidFill>
              <a:schemeClr val="tx1"/>
            </a:solidFill>
            <a:miter lim="800000"/>
            <a:headEnd/>
            <a:tailEnd/>
          </a:ln>
        </p:spPr>
        <p:txBody>
          <a:bodyPr wrap="none" anchor="ctr"/>
          <a:lstStyle/>
          <a:p>
            <a:pPr algn="ctr">
              <a:lnSpc>
                <a:spcPct val="95000"/>
              </a:lnSpc>
              <a:buClr>
                <a:srgbClr val="000000"/>
              </a:buClr>
              <a:buSzPct val="100000"/>
              <a:buFont typeface="Times New Roman" pitchFamily="18" charset="0"/>
              <a:buNone/>
            </a:pPr>
            <a:endParaRPr lang="en-US" sz="1600" b="1">
              <a:solidFill>
                <a:srgbClr val="006600"/>
              </a:solidFill>
              <a:latin typeface="Arial" charset="0"/>
            </a:endParaRPr>
          </a:p>
        </p:txBody>
      </p:sp>
      <p:sp>
        <p:nvSpPr>
          <p:cNvPr id="56351" name="AutoShape 31"/>
          <p:cNvSpPr>
            <a:spLocks noChangeArrowheads="1"/>
          </p:cNvSpPr>
          <p:nvPr/>
        </p:nvSpPr>
        <p:spPr bwMode="auto">
          <a:xfrm>
            <a:off x="4953000" y="3505200"/>
            <a:ext cx="1219200" cy="45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754 w 21600"/>
              <a:gd name="T13" fmla="*/ 5754 h 21600"/>
              <a:gd name="T14" fmla="*/ 15846 w 21600"/>
              <a:gd name="T15" fmla="*/ 15846 h 21600"/>
            </a:gdLst>
            <a:ahLst/>
            <a:cxnLst>
              <a:cxn ang="T8">
                <a:pos x="T0" y="T1"/>
              </a:cxn>
              <a:cxn ang="T9">
                <a:pos x="T2" y="T3"/>
              </a:cxn>
              <a:cxn ang="T10">
                <a:pos x="T4" y="T5"/>
              </a:cxn>
              <a:cxn ang="T11">
                <a:pos x="T6" y="T7"/>
              </a:cxn>
            </a:cxnLst>
            <a:rect l="T12" t="T13" r="T14" b="T15"/>
            <a:pathLst>
              <a:path w="21600" h="21600">
                <a:moveTo>
                  <a:pt x="0" y="0"/>
                </a:moveTo>
                <a:lnTo>
                  <a:pt x="7907" y="21600"/>
                </a:lnTo>
                <a:lnTo>
                  <a:pt x="13693" y="21600"/>
                </a:lnTo>
                <a:lnTo>
                  <a:pt x="21600" y="0"/>
                </a:lnTo>
                <a:lnTo>
                  <a:pt x="0" y="0"/>
                </a:lnTo>
                <a:close/>
              </a:path>
            </a:pathLst>
          </a:custGeom>
          <a:solidFill>
            <a:srgbClr val="CC99FF"/>
          </a:solidFill>
          <a:ln w="9525">
            <a:solidFill>
              <a:schemeClr val="tx1"/>
            </a:solidFill>
            <a:miter lim="800000"/>
            <a:headEnd/>
            <a:tailEnd/>
          </a:ln>
        </p:spPr>
        <p:txBody>
          <a:bodyPr wrap="none" anchor="ctr"/>
          <a:lstStyle/>
          <a:p>
            <a:endParaRPr lang="en-US"/>
          </a:p>
        </p:txBody>
      </p:sp>
      <p:sp>
        <p:nvSpPr>
          <p:cNvPr id="56352" name="Rectangle 32"/>
          <p:cNvSpPr>
            <a:spLocks noChangeArrowheads="1"/>
          </p:cNvSpPr>
          <p:nvPr/>
        </p:nvSpPr>
        <p:spPr bwMode="auto">
          <a:xfrm>
            <a:off x="5105400" y="5181600"/>
            <a:ext cx="914400" cy="457200"/>
          </a:xfrm>
          <a:prstGeom prst="rect">
            <a:avLst/>
          </a:prstGeom>
          <a:solidFill>
            <a:srgbClr val="3366FF"/>
          </a:solidFill>
          <a:ln w="9525">
            <a:solidFill>
              <a:schemeClr val="tx1"/>
            </a:solidFill>
            <a:miter lim="800000"/>
            <a:headEnd/>
            <a:tailEnd/>
          </a:ln>
        </p:spPr>
        <p:txBody>
          <a:bodyPr wrap="none" anchor="ctr"/>
          <a:lstStyle/>
          <a:p>
            <a:pPr>
              <a:lnSpc>
                <a:spcPct val="95000"/>
              </a:lnSpc>
              <a:buClr>
                <a:srgbClr val="000000"/>
              </a:buClr>
              <a:buSzPct val="100000"/>
              <a:buFont typeface="Times New Roman" pitchFamily="18" charset="0"/>
              <a:buNone/>
            </a:pPr>
            <a:endParaRPr lang="en-US"/>
          </a:p>
        </p:txBody>
      </p:sp>
      <p:sp>
        <p:nvSpPr>
          <p:cNvPr id="32791" name="Arc 33"/>
          <p:cNvSpPr>
            <a:spLocks/>
          </p:cNvSpPr>
          <p:nvPr/>
        </p:nvSpPr>
        <p:spPr bwMode="auto">
          <a:xfrm>
            <a:off x="5105401" y="5257800"/>
            <a:ext cx="906463" cy="457200"/>
          </a:xfrm>
          <a:custGeom>
            <a:avLst/>
            <a:gdLst>
              <a:gd name="T0" fmla="*/ 0 w 42411"/>
              <a:gd name="T1" fmla="*/ 2147483647 h 21600"/>
              <a:gd name="T2" fmla="*/ 2147483647 w 42411"/>
              <a:gd name="T3" fmla="*/ 2147483647 h 21600"/>
              <a:gd name="T4" fmla="*/ 2147483647 w 42411"/>
              <a:gd name="T5" fmla="*/ 2147483647 h 21600"/>
              <a:gd name="T6" fmla="*/ 0 60000 65536"/>
              <a:gd name="T7" fmla="*/ 0 60000 65536"/>
              <a:gd name="T8" fmla="*/ 0 60000 65536"/>
              <a:gd name="T9" fmla="*/ 0 w 42411"/>
              <a:gd name="T10" fmla="*/ 0 h 21600"/>
              <a:gd name="T11" fmla="*/ 42411 w 42411"/>
              <a:gd name="T12" fmla="*/ 21600 h 21600"/>
            </a:gdLst>
            <a:ahLst/>
            <a:cxnLst>
              <a:cxn ang="T6">
                <a:pos x="T0" y="T1"/>
              </a:cxn>
              <a:cxn ang="T7">
                <a:pos x="T2" y="T3"/>
              </a:cxn>
              <a:cxn ang="T8">
                <a:pos x="T4" y="T5"/>
              </a:cxn>
            </a:cxnLst>
            <a:rect l="T9" t="T10" r="T11" b="T12"/>
            <a:pathLst>
              <a:path w="42411" h="21600" fill="none" extrusionOk="0">
                <a:moveTo>
                  <a:pt x="-1" y="17262"/>
                </a:moveTo>
                <a:cubicBezTo>
                  <a:pt x="2059" y="7214"/>
                  <a:pt x="10902" y="-1"/>
                  <a:pt x="21160" y="0"/>
                </a:cubicBezTo>
                <a:cubicBezTo>
                  <a:pt x="31597" y="0"/>
                  <a:pt x="40542" y="7463"/>
                  <a:pt x="42411" y="17732"/>
                </a:cubicBezTo>
              </a:path>
              <a:path w="42411" h="21600" stroke="0" extrusionOk="0">
                <a:moveTo>
                  <a:pt x="-1" y="17262"/>
                </a:moveTo>
                <a:cubicBezTo>
                  <a:pt x="2059" y="7214"/>
                  <a:pt x="10902" y="-1"/>
                  <a:pt x="21160" y="0"/>
                </a:cubicBezTo>
                <a:cubicBezTo>
                  <a:pt x="31597" y="0"/>
                  <a:pt x="40542" y="7463"/>
                  <a:pt x="42411" y="17732"/>
                </a:cubicBezTo>
                <a:lnTo>
                  <a:pt x="21160" y="21600"/>
                </a:lnTo>
                <a:lnTo>
                  <a:pt x="-1" y="17262"/>
                </a:lnTo>
                <a:close/>
              </a:path>
            </a:pathLst>
          </a:custGeom>
          <a:solidFill>
            <a:schemeClr val="bg1"/>
          </a:solidFill>
          <a:ln w="22225">
            <a:noFill/>
            <a:round/>
            <a:headEnd/>
            <a:tailEnd/>
          </a:ln>
        </p:spPr>
        <p:txBody>
          <a:bodyPr wrap="none" anchor="ctr"/>
          <a:lstStyle/>
          <a:p>
            <a:endParaRPr lang="en-US"/>
          </a:p>
        </p:txBody>
      </p:sp>
      <p:grpSp>
        <p:nvGrpSpPr>
          <p:cNvPr id="4" name="Group 34"/>
          <p:cNvGrpSpPr>
            <a:grpSpLocks/>
          </p:cNvGrpSpPr>
          <p:nvPr/>
        </p:nvGrpSpPr>
        <p:grpSpPr bwMode="auto">
          <a:xfrm>
            <a:off x="4191000" y="5334000"/>
            <a:ext cx="2743200" cy="306388"/>
            <a:chOff x="768" y="3368"/>
            <a:chExt cx="1728" cy="193"/>
          </a:xfrm>
        </p:grpSpPr>
        <p:sp>
          <p:nvSpPr>
            <p:cNvPr id="32793" name="Line 35"/>
            <p:cNvSpPr>
              <a:spLocks noChangeShapeType="1"/>
            </p:cNvSpPr>
            <p:nvPr/>
          </p:nvSpPr>
          <p:spPr bwMode="auto">
            <a:xfrm>
              <a:off x="1344" y="3368"/>
              <a:ext cx="1" cy="192"/>
            </a:xfrm>
            <a:prstGeom prst="line">
              <a:avLst/>
            </a:prstGeom>
            <a:noFill/>
            <a:ln w="28575">
              <a:solidFill>
                <a:srgbClr val="000066"/>
              </a:solidFill>
              <a:round/>
              <a:headEnd/>
              <a:tailEnd/>
            </a:ln>
          </p:spPr>
          <p:txBody>
            <a:bodyPr wrap="none" anchor="ctr"/>
            <a:lstStyle/>
            <a:p>
              <a:endParaRPr lang="en-US"/>
            </a:p>
          </p:txBody>
        </p:sp>
        <p:sp>
          <p:nvSpPr>
            <p:cNvPr id="32794" name="Line 36"/>
            <p:cNvSpPr>
              <a:spLocks noChangeShapeType="1"/>
            </p:cNvSpPr>
            <p:nvPr/>
          </p:nvSpPr>
          <p:spPr bwMode="auto">
            <a:xfrm>
              <a:off x="1920" y="3368"/>
              <a:ext cx="1" cy="192"/>
            </a:xfrm>
            <a:prstGeom prst="line">
              <a:avLst/>
            </a:prstGeom>
            <a:noFill/>
            <a:ln w="28575">
              <a:solidFill>
                <a:srgbClr val="000066"/>
              </a:solidFill>
              <a:round/>
              <a:headEnd/>
              <a:tailEnd/>
            </a:ln>
          </p:spPr>
          <p:txBody>
            <a:bodyPr wrap="none" anchor="ctr"/>
            <a:lstStyle/>
            <a:p>
              <a:endParaRPr lang="en-US"/>
            </a:p>
          </p:txBody>
        </p:sp>
        <p:sp>
          <p:nvSpPr>
            <p:cNvPr id="32795" name="Line 37"/>
            <p:cNvSpPr>
              <a:spLocks noChangeShapeType="1"/>
            </p:cNvSpPr>
            <p:nvPr/>
          </p:nvSpPr>
          <p:spPr bwMode="auto">
            <a:xfrm>
              <a:off x="1344" y="3560"/>
              <a:ext cx="576" cy="1"/>
            </a:xfrm>
            <a:prstGeom prst="line">
              <a:avLst/>
            </a:prstGeom>
            <a:noFill/>
            <a:ln w="28575">
              <a:solidFill>
                <a:srgbClr val="000066"/>
              </a:solidFill>
              <a:round/>
              <a:headEnd/>
              <a:tailEnd/>
            </a:ln>
          </p:spPr>
          <p:txBody>
            <a:bodyPr wrap="none" anchor="ctr"/>
            <a:lstStyle/>
            <a:p>
              <a:endParaRPr lang="en-US"/>
            </a:p>
          </p:txBody>
        </p:sp>
        <p:sp>
          <p:nvSpPr>
            <p:cNvPr id="32796" name="Line 38"/>
            <p:cNvSpPr>
              <a:spLocks noChangeShapeType="1"/>
            </p:cNvSpPr>
            <p:nvPr/>
          </p:nvSpPr>
          <p:spPr bwMode="auto">
            <a:xfrm>
              <a:off x="768" y="3368"/>
              <a:ext cx="576" cy="1"/>
            </a:xfrm>
            <a:prstGeom prst="line">
              <a:avLst/>
            </a:prstGeom>
            <a:noFill/>
            <a:ln w="28575">
              <a:solidFill>
                <a:srgbClr val="000066"/>
              </a:solidFill>
              <a:round/>
              <a:headEnd/>
              <a:tailEnd/>
            </a:ln>
          </p:spPr>
          <p:txBody>
            <a:bodyPr wrap="none" anchor="ctr"/>
            <a:lstStyle/>
            <a:p>
              <a:endParaRPr lang="en-US"/>
            </a:p>
          </p:txBody>
        </p:sp>
        <p:sp>
          <p:nvSpPr>
            <p:cNvPr id="32797" name="Line 39"/>
            <p:cNvSpPr>
              <a:spLocks noChangeShapeType="1"/>
            </p:cNvSpPr>
            <p:nvPr/>
          </p:nvSpPr>
          <p:spPr bwMode="auto">
            <a:xfrm>
              <a:off x="1920" y="3368"/>
              <a:ext cx="576" cy="1"/>
            </a:xfrm>
            <a:prstGeom prst="line">
              <a:avLst/>
            </a:prstGeom>
            <a:noFill/>
            <a:ln w="28575">
              <a:solidFill>
                <a:srgbClr val="000066"/>
              </a:solidFill>
              <a:round/>
              <a:headEnd/>
              <a:tailEnd/>
            </a:ln>
          </p:spPr>
          <p:txBody>
            <a:bodyPr wrap="none" anchor="ctr"/>
            <a:lstStyle/>
            <a:p>
              <a:endParaRPr lang="en-US"/>
            </a:p>
          </p:txBody>
        </p:sp>
      </p:grpSp>
      <p:cxnSp>
        <p:nvCxnSpPr>
          <p:cNvPr id="40" name="Shape 99">
            <a:extLst>
              <a:ext uri="{FF2B5EF4-FFF2-40B4-BE49-F238E27FC236}">
                <a16:creationId xmlns:a16="http://schemas.microsoft.com/office/drawing/2014/main" id="{906427FA-1DCE-429A-9922-49D09F4665BB}"/>
              </a:ext>
            </a:extLst>
          </p:cNvPr>
          <p:cNvCxnSpPr>
            <a:cxnSpLocks/>
          </p:cNvCxnSpPr>
          <p:nvPr/>
        </p:nvCxnSpPr>
        <p:spPr>
          <a:xfrm>
            <a:off x="4267200" y="1299068"/>
            <a:ext cx="7885431" cy="0"/>
          </a:xfrm>
          <a:prstGeom prst="straightConnector1">
            <a:avLst/>
          </a:prstGeom>
          <a:noFill/>
          <a:ln w="28575" cap="flat" cmpd="sng">
            <a:solidFill>
              <a:srgbClr val="980000"/>
            </a:solidFill>
            <a:prstDash val="solid"/>
            <a:round/>
            <a:headEnd type="none" w="lg" len="lg"/>
            <a:tailEnd type="none" w="lg" len="lg"/>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6"/>
                                        </p:tgtEl>
                                        <p:attrNameLst>
                                          <p:attrName>style.visibility</p:attrName>
                                        </p:attrNameLst>
                                      </p:cBhvr>
                                      <p:to>
                                        <p:strVal val="visible"/>
                                      </p:to>
                                    </p:set>
                                  </p:childTnLst>
                                  <p:subTnLst>
                                    <p:set>
                                      <p:cBhvr override="childStyle">
                                        <p:cTn dur="1" fill="hold" display="0" masterRel="nextClick" afterEffect="1"/>
                                        <p:tgtEl>
                                          <p:spTgt spid="5632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37"/>
                                        </p:tgtEl>
                                        <p:attrNameLst>
                                          <p:attrName>style.visibility</p:attrName>
                                        </p:attrNameLst>
                                      </p:cBhvr>
                                      <p:to>
                                        <p:strVal val="visible"/>
                                      </p:to>
                                    </p:set>
                                  </p:childTnLst>
                                  <p:subTnLst>
                                    <p:set>
                                      <p:cBhvr override="childStyle">
                                        <p:cTn dur="1" fill="hold" display="0" masterRel="nextClick" afterEffect="1"/>
                                        <p:tgtEl>
                                          <p:spTgt spid="5633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6325"/>
                                        </p:tgtEl>
                                        <p:attrNameLst>
                                          <p:attrName>style.visibility</p:attrName>
                                        </p:attrNameLst>
                                      </p:cBhvr>
                                      <p:to>
                                        <p:strVal val="visible"/>
                                      </p:to>
                                    </p:set>
                                  </p:childTnLst>
                                  <p:subTnLst>
                                    <p:set>
                                      <p:cBhvr override="childStyle">
                                        <p:cTn dur="1" fill="hold" display="0" masterRel="nextClick" afterEffect="1"/>
                                        <p:tgtEl>
                                          <p:spTgt spid="5632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6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P spid="56337" grpId="0" animBg="1"/>
      <p:bldP spid="56350" grpId="0" animBg="1" autoUpdateAnimBg="0"/>
      <p:bldP spid="56351" grpId="0" animBg="1"/>
      <p:bldP spid="563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30210722-AB32-434C-BA66-B13E8BBB0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6375"/>
            <a:ext cx="49530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a:extLst>
              <a:ext uri="{FF2B5EF4-FFF2-40B4-BE49-F238E27FC236}">
                <a16:creationId xmlns:a16="http://schemas.microsoft.com/office/drawing/2014/main" id="{49A95C1E-28EB-4510-B53B-87571A684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3757614"/>
            <a:ext cx="5459413"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7">
            <a:extLst>
              <a:ext uri="{FF2B5EF4-FFF2-40B4-BE49-F238E27FC236}">
                <a16:creationId xmlns:a16="http://schemas.microsoft.com/office/drawing/2014/main" id="{246F2CE8-E670-44AC-97D4-63A34D2E1AD7}"/>
              </a:ext>
            </a:extLst>
          </p:cNvPr>
          <p:cNvSpPr>
            <a:spLocks noChangeArrowheads="1"/>
          </p:cNvSpPr>
          <p:nvPr/>
        </p:nvSpPr>
        <p:spPr bwMode="auto">
          <a:xfrm>
            <a:off x="430215" y="5842206"/>
            <a:ext cx="2209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100" dirty="0"/>
              <a:t>https://bha.health.maryland.gov/OVERDOSE_PREVENTION/Documents/Drug_Intox_Report_2017.pdf</a:t>
            </a:r>
          </a:p>
        </p:txBody>
      </p:sp>
      <p:cxnSp>
        <p:nvCxnSpPr>
          <p:cNvPr id="6" name="Shape 99">
            <a:extLst>
              <a:ext uri="{FF2B5EF4-FFF2-40B4-BE49-F238E27FC236}">
                <a16:creationId xmlns:a16="http://schemas.microsoft.com/office/drawing/2014/main" id="{59221CEF-8B08-46A8-810E-26465A6C84A0}"/>
              </a:ext>
            </a:extLst>
          </p:cNvPr>
          <p:cNvCxnSpPr>
            <a:cxnSpLocks/>
          </p:cNvCxnSpPr>
          <p:nvPr/>
        </p:nvCxnSpPr>
        <p:spPr>
          <a:xfrm flipV="1">
            <a:off x="8410735" y="824546"/>
            <a:ext cx="3781265" cy="9304"/>
          </a:xfrm>
          <a:prstGeom prst="straightConnector1">
            <a:avLst/>
          </a:prstGeom>
          <a:noFill/>
          <a:ln w="28575" cap="flat" cmpd="sng">
            <a:solidFill>
              <a:srgbClr val="980000"/>
            </a:solidFill>
            <a:prstDash val="solid"/>
            <a:round/>
            <a:headEnd type="none" w="lg" len="lg"/>
            <a:tailEnd type="none" w="lg" len="lg"/>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29553" y="685800"/>
            <a:ext cx="9538447" cy="685800"/>
          </a:xfrm>
        </p:spPr>
        <p:txBody>
          <a:bodyPr>
            <a:normAutofit fontScale="90000"/>
          </a:bodyPr>
          <a:lstStyle/>
          <a:p>
            <a:r>
              <a:rPr lang="en-US" sz="3200" dirty="0">
                <a:latin typeface="Verdana" pitchFamily="34" charset="0"/>
              </a:rPr>
              <a:t>Methadone/Buprenorphine Dose-Response</a:t>
            </a:r>
          </a:p>
        </p:txBody>
      </p:sp>
      <p:pic>
        <p:nvPicPr>
          <p:cNvPr id="60419" name="Picture 3" descr="methdosegraph"/>
          <p:cNvPicPr>
            <a:picLocks noChangeAspect="1" noChangeArrowheads="1"/>
          </p:cNvPicPr>
          <p:nvPr/>
        </p:nvPicPr>
        <p:blipFill>
          <a:blip r:embed="rId2" cstate="print">
            <a:extLst>
              <a:ext uri="{28A0092B-C50C-407E-A947-70E740481C1C}">
                <a14:useLocalDpi xmlns:a14="http://schemas.microsoft.com/office/drawing/2010/main" val="0"/>
              </a:ext>
            </a:extLst>
          </a:blip>
          <a:srcRect t="3612" r="3586" b="6094"/>
          <a:stretch>
            <a:fillRect/>
          </a:stretch>
        </p:blipFill>
        <p:spPr bwMode="auto">
          <a:xfrm>
            <a:off x="2359152" y="1752600"/>
            <a:ext cx="7424928" cy="4419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hape 99">
            <a:extLst>
              <a:ext uri="{FF2B5EF4-FFF2-40B4-BE49-F238E27FC236}">
                <a16:creationId xmlns:a16="http://schemas.microsoft.com/office/drawing/2014/main" id="{12BAB1D1-C1B7-4F4C-81FE-5E8CD0A191F1}"/>
              </a:ext>
            </a:extLst>
          </p:cNvPr>
          <p:cNvCxnSpPr>
            <a:cxnSpLocks/>
          </p:cNvCxnSpPr>
          <p:nvPr/>
        </p:nvCxnSpPr>
        <p:spPr>
          <a:xfrm>
            <a:off x="4267200" y="1299068"/>
            <a:ext cx="7885431" cy="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60513813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44245" y="552026"/>
            <a:ext cx="11080376" cy="766484"/>
          </a:xfrm>
          <a:prstGeom prst="rect">
            <a:avLst/>
          </a:prstGeom>
        </p:spPr>
        <p:txBody>
          <a:bodyPr spcFirstLastPara="1" vert="horz" wrap="square" lIns="91425" tIns="91425" rIns="91425" bIns="91425" rtlCol="0" anchor="t" anchorCtr="0">
            <a:noAutofit/>
          </a:bodyPr>
          <a:lstStyle/>
          <a:p>
            <a:pPr lvl="0"/>
            <a:r>
              <a:rPr lang="en-US" sz="3200" dirty="0"/>
              <a:t>Summary of Evidence for Medication Effectiveness </a:t>
            </a:r>
            <a:endParaRPr lang="en" sz="3200" dirty="0">
              <a:solidFill>
                <a:srgbClr val="000000"/>
              </a:solidFill>
              <a:ea typeface="Georgia"/>
              <a:cs typeface="Georgia"/>
              <a:sym typeface="Georgia"/>
            </a:endParaRPr>
          </a:p>
        </p:txBody>
      </p:sp>
      <p:sp>
        <p:nvSpPr>
          <p:cNvPr id="69" name="Shape 69"/>
          <p:cNvSpPr txBox="1">
            <a:spLocks noGrp="1"/>
          </p:cNvSpPr>
          <p:nvPr>
            <p:ph type="body" idx="1"/>
          </p:nvPr>
        </p:nvSpPr>
        <p:spPr>
          <a:xfrm>
            <a:off x="344246" y="1752601"/>
            <a:ext cx="11478408" cy="4394443"/>
          </a:xfrm>
          <a:prstGeom prst="rect">
            <a:avLst/>
          </a:prstGeom>
          <a:ln w="9525" cap="flat" cmpd="sng">
            <a:solidFill>
              <a:srgbClr val="FFFFFF"/>
            </a:solidFill>
            <a:prstDash val="solid"/>
            <a:round/>
            <a:headEnd type="none" w="med" len="med"/>
            <a:tailEnd type="none" w="med" len="med"/>
          </a:ln>
        </p:spPr>
        <p:txBody>
          <a:bodyPr spcFirstLastPara="1" vert="horz" wrap="square" lIns="91425" tIns="91425" rIns="91425" bIns="91425" rtlCol="0" anchor="t" anchorCtr="0">
            <a:noAutofit/>
          </a:bodyPr>
          <a:lstStyle/>
          <a:p>
            <a:pPr marL="742950" lvl="1" indent="-285750">
              <a:lnSpc>
                <a:spcPct val="100000"/>
              </a:lnSpc>
              <a:spcBef>
                <a:spcPct val="20000"/>
              </a:spcBef>
              <a:buFont typeface="Courier New" panose="02070309020205020404" pitchFamily="49" charset="0"/>
              <a:buChar char="o"/>
            </a:pPr>
            <a:r>
              <a:rPr lang="en-US" dirty="0">
                <a:solidFill>
                  <a:prstClr val="black"/>
                </a:solidFill>
                <a:latin typeface="Georgia" panose="02040502050405020303" pitchFamily="18" charset="0"/>
                <a:cs typeface="+mn-cs"/>
              </a:rPr>
              <a:t>Decrease in use of illicit opioids (methadone, buprenorphine, XR-NTX) </a:t>
            </a:r>
          </a:p>
          <a:p>
            <a:pPr marL="742950" lvl="1" indent="-285750">
              <a:lnSpc>
                <a:spcPct val="100000"/>
              </a:lnSpc>
              <a:spcBef>
                <a:spcPct val="20000"/>
              </a:spcBef>
              <a:buFont typeface="Courier New" panose="02070309020205020404" pitchFamily="49" charset="0"/>
              <a:buChar char="o"/>
            </a:pPr>
            <a:r>
              <a:rPr lang="en-US" dirty="0">
                <a:solidFill>
                  <a:prstClr val="black"/>
                </a:solidFill>
                <a:latin typeface="Georgia" panose="02040502050405020303" pitchFamily="18" charset="0"/>
                <a:cs typeface="+mn-cs"/>
              </a:rPr>
              <a:t>Improvement in health conditions (methadone, buprenorphine)</a:t>
            </a:r>
          </a:p>
          <a:p>
            <a:pPr marL="742950" lvl="1" indent="-285750">
              <a:lnSpc>
                <a:spcPct val="100000"/>
              </a:lnSpc>
              <a:spcBef>
                <a:spcPct val="20000"/>
              </a:spcBef>
              <a:buFont typeface="Courier New" panose="02070309020205020404" pitchFamily="49" charset="0"/>
              <a:buChar char="o"/>
            </a:pPr>
            <a:r>
              <a:rPr lang="en-US" dirty="0">
                <a:solidFill>
                  <a:prstClr val="black"/>
                </a:solidFill>
                <a:latin typeface="Georgia" panose="02040502050405020303" pitchFamily="18" charset="0"/>
                <a:cs typeface="+mn-cs"/>
              </a:rPr>
              <a:t>Decrease in HIV rates and transmission (methadone, buprenorphine)</a:t>
            </a:r>
          </a:p>
          <a:p>
            <a:pPr marL="742950" lvl="1" indent="-285750">
              <a:lnSpc>
                <a:spcPct val="100000"/>
              </a:lnSpc>
              <a:spcBef>
                <a:spcPct val="20000"/>
              </a:spcBef>
              <a:buFont typeface="Courier New" panose="02070309020205020404" pitchFamily="49" charset="0"/>
              <a:buChar char="o"/>
            </a:pPr>
            <a:r>
              <a:rPr lang="en-US" dirty="0">
                <a:solidFill>
                  <a:prstClr val="black"/>
                </a:solidFill>
                <a:latin typeface="Georgia" panose="02040502050405020303" pitchFamily="18" charset="0"/>
                <a:cs typeface="+mn-cs"/>
              </a:rPr>
              <a:t>Decrease in needle sharing (methadone)</a:t>
            </a:r>
            <a:endParaRPr lang="en-US" dirty="0">
              <a:solidFill>
                <a:prstClr val="black"/>
              </a:solidFill>
              <a:latin typeface="Georgia" panose="02040502050405020303" pitchFamily="18" charset="0"/>
            </a:endParaRPr>
          </a:p>
          <a:p>
            <a:pPr marL="742950" lvl="1" indent="-285750">
              <a:lnSpc>
                <a:spcPct val="100000"/>
              </a:lnSpc>
              <a:spcBef>
                <a:spcPct val="20000"/>
              </a:spcBef>
              <a:buFont typeface="Courier New" panose="02070309020205020404" pitchFamily="49" charset="0"/>
              <a:buChar char="o"/>
            </a:pPr>
            <a:r>
              <a:rPr lang="en-US" dirty="0">
                <a:solidFill>
                  <a:prstClr val="black"/>
                </a:solidFill>
                <a:latin typeface="Georgia" panose="02040502050405020303" pitchFamily="18" charset="0"/>
                <a:cs typeface="+mn-cs"/>
              </a:rPr>
              <a:t>Decrease in criminal activity (methadone)</a:t>
            </a:r>
          </a:p>
          <a:p>
            <a:pPr marL="742950" lvl="1" indent="-285750">
              <a:lnSpc>
                <a:spcPct val="100000"/>
              </a:lnSpc>
              <a:spcBef>
                <a:spcPct val="20000"/>
              </a:spcBef>
              <a:buFont typeface="Courier New" panose="02070309020205020404" pitchFamily="49" charset="0"/>
              <a:buChar char="o"/>
            </a:pPr>
            <a:r>
              <a:rPr lang="en-US" dirty="0">
                <a:solidFill>
                  <a:prstClr val="black"/>
                </a:solidFill>
                <a:latin typeface="Georgia" panose="02040502050405020303" pitchFamily="18" charset="0"/>
                <a:cs typeface="+mn-cs"/>
              </a:rPr>
              <a:t>Increased retention in treatment (methadone, buprenorphine, XR-NTX)</a:t>
            </a:r>
            <a:endParaRPr lang="en-US" dirty="0">
              <a:solidFill>
                <a:prstClr val="black"/>
              </a:solidFill>
              <a:latin typeface="Georgia" panose="02040502050405020303" pitchFamily="18" charset="0"/>
            </a:endParaRPr>
          </a:p>
          <a:p>
            <a:pPr marL="742950" lvl="1" indent="-285750">
              <a:lnSpc>
                <a:spcPct val="100000"/>
              </a:lnSpc>
              <a:spcBef>
                <a:spcPct val="20000"/>
              </a:spcBef>
              <a:buFont typeface="Courier New" panose="02070309020205020404" pitchFamily="49" charset="0"/>
              <a:buChar char="o"/>
            </a:pPr>
            <a:r>
              <a:rPr lang="en-US" dirty="0">
                <a:solidFill>
                  <a:prstClr val="black"/>
                </a:solidFill>
                <a:latin typeface="Georgia" panose="02040502050405020303" pitchFamily="18" charset="0"/>
                <a:cs typeface="+mn-cs"/>
              </a:rPr>
              <a:t>Increase in employment (methadone, buprenorphine)</a:t>
            </a:r>
            <a:endParaRPr lang="en-US" dirty="0">
              <a:solidFill>
                <a:prstClr val="black"/>
              </a:solidFill>
              <a:latin typeface="Georgia" panose="02040502050405020303" pitchFamily="18" charset="0"/>
            </a:endParaRPr>
          </a:p>
          <a:p>
            <a:pPr marL="742950" lvl="1" indent="-285750">
              <a:lnSpc>
                <a:spcPct val="100000"/>
              </a:lnSpc>
              <a:spcBef>
                <a:spcPct val="20000"/>
              </a:spcBef>
              <a:buFont typeface="Courier New" panose="02070309020205020404" pitchFamily="49" charset="0"/>
              <a:buChar char="o"/>
            </a:pPr>
            <a:r>
              <a:rPr lang="en-US" dirty="0">
                <a:solidFill>
                  <a:prstClr val="black"/>
                </a:solidFill>
                <a:latin typeface="Georgia" panose="02040502050405020303" pitchFamily="18" charset="0"/>
                <a:cs typeface="+mn-cs"/>
              </a:rPr>
              <a:t>Increase in social stability (family, living situation) (methadone, buprenorphine)</a:t>
            </a:r>
          </a:p>
          <a:p>
            <a:r>
              <a:rPr lang="en-US" dirty="0">
                <a:solidFill>
                  <a:prstClr val="black"/>
                </a:solidFill>
                <a:latin typeface="Georgia" panose="02040502050405020303" pitchFamily="18" charset="0"/>
                <a:cs typeface="+mn-cs"/>
              </a:rPr>
              <a:t>Reduction in overdose deaths (methadone, buprenorphine, XR-NTX?)</a:t>
            </a:r>
          </a:p>
          <a:p>
            <a:endParaRPr lang="en-US" dirty="0"/>
          </a:p>
          <a:p>
            <a:pPr>
              <a:buNone/>
            </a:pPr>
            <a:endParaRPr dirty="0">
              <a:solidFill>
                <a:srgbClr val="434343"/>
              </a:solidFill>
              <a:latin typeface="Georgia"/>
              <a:ea typeface="Georgia"/>
              <a:cs typeface="Georgia"/>
              <a:sym typeface="Georgia"/>
            </a:endParaRPr>
          </a:p>
        </p:txBody>
      </p:sp>
      <p:cxnSp>
        <p:nvCxnSpPr>
          <p:cNvPr id="70" name="Shape 70"/>
          <p:cNvCxnSpPr/>
          <p:nvPr/>
        </p:nvCxnSpPr>
        <p:spPr>
          <a:xfrm>
            <a:off x="5181600" y="1470736"/>
            <a:ext cx="6898200" cy="0"/>
          </a:xfrm>
          <a:prstGeom prst="straightConnector1">
            <a:avLst/>
          </a:prstGeom>
          <a:noFill/>
          <a:ln w="28575" cap="flat" cmpd="sng">
            <a:solidFill>
              <a:srgbClr val="980000"/>
            </a:solidFill>
            <a:prstDash val="solid"/>
            <a:round/>
            <a:headEnd type="none" w="lg" len="lg"/>
            <a:tailEnd type="none" w="lg" len="lg"/>
          </a:ln>
        </p:spPr>
      </p:cxnSp>
      <p:sp>
        <p:nvSpPr>
          <p:cNvPr id="2" name="Rectangle 1"/>
          <p:cNvSpPr/>
          <p:nvPr/>
        </p:nvSpPr>
        <p:spPr>
          <a:xfrm>
            <a:off x="1750268" y="885961"/>
            <a:ext cx="3431332" cy="584775"/>
          </a:xfrm>
          <a:prstGeom prst="rect">
            <a:avLst/>
          </a:prstGeom>
        </p:spPr>
        <p:txBody>
          <a:bodyPr wrap="square">
            <a:spAutoFit/>
          </a:bodyPr>
          <a:lstStyle/>
          <a:p>
            <a:pPr>
              <a:defRPr/>
            </a:pPr>
            <a:endParaRPr lang="en-US" sz="3200" kern="0" dirty="0">
              <a:solidFill>
                <a:sysClr val="windowText" lastClr="000000"/>
              </a:solidFill>
              <a:latin typeface="Georgia" panose="02040502050405020303" pitchFamily="18" charset="0"/>
            </a:endParaRPr>
          </a:p>
        </p:txBody>
      </p:sp>
      <p:sp>
        <p:nvSpPr>
          <p:cNvPr id="8" name="Slide Number Placeholder 15">
            <a:extLst>
              <a:ext uri="{FF2B5EF4-FFF2-40B4-BE49-F238E27FC236}">
                <a16:creationId xmlns:a16="http://schemas.microsoft.com/office/drawing/2014/main" id="{10C5E98F-110A-4D42-BB71-0BB1268222F3}"/>
              </a:ext>
            </a:extLst>
          </p:cNvPr>
          <p:cNvSpPr>
            <a:spLocks noGrp="1"/>
          </p:cNvSpPr>
          <p:nvPr>
            <p:ph type="sldNum" sz="quarter" idx="12"/>
          </p:nvPr>
        </p:nvSpPr>
        <p:spPr>
          <a:xfrm>
            <a:off x="1980204" y="6248742"/>
            <a:ext cx="499248" cy="365125"/>
          </a:xfrm>
        </p:spPr>
        <p:txBody>
          <a:bodyPr/>
          <a:lstStyle/>
          <a:p>
            <a:fld id="{EB4BE1A8-99A0-BE4B-B404-CE990ED5FA0C}" type="slidenum">
              <a:rPr lang="en-US" sz="1600"/>
              <a:pPr/>
              <a:t>41</a:t>
            </a:fld>
            <a:endParaRPr lang="en-US" sz="1600" dirty="0"/>
          </a:p>
        </p:txBody>
      </p:sp>
    </p:spTree>
    <p:extLst>
      <p:ext uri="{BB962C8B-B14F-4D97-AF65-F5344CB8AC3E}">
        <p14:creationId xmlns:p14="http://schemas.microsoft.com/office/powerpoint/2010/main" val="2263527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768134" y="892884"/>
            <a:ext cx="10290728" cy="5273999"/>
          </a:xfrm>
          <a:prstGeom prst="rect">
            <a:avLst/>
          </a:prstGeom>
          <a:noFill/>
          <a:ln>
            <a:noFill/>
          </a:ln>
        </p:spPr>
      </p:pic>
      <p:sp>
        <p:nvSpPr>
          <p:cNvPr id="73" name="Google Shape;73;p16"/>
          <p:cNvSpPr txBox="1"/>
          <p:nvPr/>
        </p:nvSpPr>
        <p:spPr>
          <a:xfrm>
            <a:off x="402300" y="6302467"/>
            <a:ext cx="6417200" cy="373600"/>
          </a:xfrm>
          <a:prstGeom prst="rect">
            <a:avLst/>
          </a:prstGeom>
          <a:noFill/>
          <a:ln>
            <a:noFill/>
          </a:ln>
        </p:spPr>
        <p:txBody>
          <a:bodyPr spcFirstLastPara="1" wrap="square" lIns="121897" tIns="121897" rIns="121897" bIns="121897" anchor="t" anchorCtr="0">
            <a:noAutofit/>
          </a:bodyPr>
          <a:lstStyle/>
          <a:p>
            <a:r>
              <a:rPr lang="en"/>
              <a:t>Schwartz, et al. AJPH, 2013</a:t>
            </a:r>
            <a:endParaRPr/>
          </a:p>
        </p:txBody>
      </p:sp>
      <p:sp>
        <p:nvSpPr>
          <p:cNvPr id="2" name="Title 1">
            <a:extLst>
              <a:ext uri="{FF2B5EF4-FFF2-40B4-BE49-F238E27FC236}">
                <a16:creationId xmlns:a16="http://schemas.microsoft.com/office/drawing/2014/main" id="{7186E0D3-D800-409E-9CC8-DDDD03CB38BA}"/>
              </a:ext>
            </a:extLst>
          </p:cNvPr>
          <p:cNvSpPr>
            <a:spLocks noGrp="1"/>
          </p:cNvSpPr>
          <p:nvPr>
            <p:ph type="title"/>
          </p:nvPr>
        </p:nvSpPr>
        <p:spPr>
          <a:xfrm>
            <a:off x="2753062" y="100561"/>
            <a:ext cx="10515600" cy="994949"/>
          </a:xfrm>
        </p:spPr>
        <p:txBody>
          <a:bodyPr/>
          <a:lstStyle/>
          <a:p>
            <a:r>
              <a:rPr lang="en-US" dirty="0"/>
              <a:t>Medication Saves Lives!</a:t>
            </a:r>
          </a:p>
        </p:txBody>
      </p:sp>
    </p:spTree>
    <p:extLst>
      <p:ext uri="{BB962C8B-B14F-4D97-AF65-F5344CB8AC3E}">
        <p14:creationId xmlns:p14="http://schemas.microsoft.com/office/powerpoint/2010/main" val="217118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5326568" y="373534"/>
            <a:ext cx="6795865" cy="4492165"/>
          </a:xfrm>
          <a:prstGeom prst="rect">
            <a:avLst/>
          </a:prstGeom>
          <a:noFill/>
          <a:ln>
            <a:noFill/>
          </a:ln>
        </p:spPr>
      </p:pic>
      <p:pic>
        <p:nvPicPr>
          <p:cNvPr id="79" name="Google Shape;79;p17"/>
          <p:cNvPicPr preferRelativeResize="0"/>
          <p:nvPr/>
        </p:nvPicPr>
        <p:blipFill>
          <a:blip r:embed="rId4">
            <a:alphaModFix/>
          </a:blip>
          <a:stretch>
            <a:fillRect/>
          </a:stretch>
        </p:blipFill>
        <p:spPr>
          <a:xfrm>
            <a:off x="1111234" y="5147823"/>
            <a:ext cx="9969500" cy="1041400"/>
          </a:xfrm>
          <a:prstGeom prst="rect">
            <a:avLst/>
          </a:prstGeom>
          <a:noFill/>
          <a:ln>
            <a:noFill/>
          </a:ln>
        </p:spPr>
      </p:pic>
      <p:graphicFrame>
        <p:nvGraphicFramePr>
          <p:cNvPr id="80" name="Google Shape;80;p17"/>
          <p:cNvGraphicFramePr/>
          <p:nvPr/>
        </p:nvGraphicFramePr>
        <p:xfrm>
          <a:off x="158934" y="1336867"/>
          <a:ext cx="5167633" cy="3718400"/>
        </p:xfrm>
        <a:graphic>
          <a:graphicData uri="http://schemas.openxmlformats.org/drawingml/2006/table">
            <a:tbl>
              <a:tblPr>
                <a:noFill/>
              </a:tblPr>
              <a:tblGrid>
                <a:gridCol w="2171733">
                  <a:extLst>
                    <a:ext uri="{9D8B030D-6E8A-4147-A177-3AD203B41FA5}">
                      <a16:colId xmlns:a16="http://schemas.microsoft.com/office/drawing/2014/main" val="20000"/>
                    </a:ext>
                  </a:extLst>
                </a:gridCol>
                <a:gridCol w="1546800">
                  <a:extLst>
                    <a:ext uri="{9D8B030D-6E8A-4147-A177-3AD203B41FA5}">
                      <a16:colId xmlns:a16="http://schemas.microsoft.com/office/drawing/2014/main" val="20001"/>
                    </a:ext>
                  </a:extLst>
                </a:gridCol>
                <a:gridCol w="1449100">
                  <a:extLst>
                    <a:ext uri="{9D8B030D-6E8A-4147-A177-3AD203B41FA5}">
                      <a16:colId xmlns:a16="http://schemas.microsoft.com/office/drawing/2014/main" val="20002"/>
                    </a:ext>
                  </a:extLst>
                </a:gridCol>
              </a:tblGrid>
              <a:tr h="1869400">
                <a:tc>
                  <a:txBody>
                    <a:bodyPr/>
                    <a:lstStyle/>
                    <a:p>
                      <a:pPr marL="0" lvl="0" indent="0" algn="l" rtl="0">
                        <a:spcBef>
                          <a:spcPts val="0"/>
                        </a:spcBef>
                        <a:spcAft>
                          <a:spcPts val="0"/>
                        </a:spcAft>
                        <a:buNone/>
                      </a:pPr>
                      <a:r>
                        <a:rPr lang="en" sz="2400" dirty="0"/>
                        <a:t>Medication Received (average, SD)</a:t>
                      </a:r>
                      <a:endParaRPr sz="2400" dirty="0"/>
                    </a:p>
                  </a:txBody>
                  <a:tcPr marL="121900" marR="121900" marT="121900" marB="121900"/>
                </a:tc>
                <a:tc>
                  <a:txBody>
                    <a:bodyPr/>
                    <a:lstStyle/>
                    <a:p>
                      <a:pPr marL="0" lvl="0" indent="0" algn="l" rtl="0">
                        <a:spcBef>
                          <a:spcPts val="0"/>
                        </a:spcBef>
                        <a:spcAft>
                          <a:spcPts val="0"/>
                        </a:spcAft>
                        <a:buNone/>
                      </a:pPr>
                      <a:r>
                        <a:rPr lang="en" sz="2400"/>
                        <a:t>First 6 mo 2016 </a:t>
                      </a:r>
                      <a:r>
                        <a:rPr lang="en" sz="1500"/>
                        <a:t>(N=4822 incarcerations and 4005 releases)</a:t>
                      </a:r>
                      <a:endParaRPr sz="1500"/>
                    </a:p>
                  </a:txBody>
                  <a:tcPr marL="121900" marR="121900" marT="121900" marB="121900"/>
                </a:tc>
                <a:tc>
                  <a:txBody>
                    <a:bodyPr/>
                    <a:lstStyle/>
                    <a:p>
                      <a:pPr marL="0" lvl="0" indent="0" algn="l" rtl="0">
                        <a:spcBef>
                          <a:spcPts val="0"/>
                        </a:spcBef>
                        <a:spcAft>
                          <a:spcPts val="0"/>
                        </a:spcAft>
                        <a:buNone/>
                      </a:pPr>
                      <a:r>
                        <a:rPr lang="en" sz="2400"/>
                        <a:t>First 6 mo 2017 </a:t>
                      </a:r>
                      <a:r>
                        <a:rPr lang="en" sz="1500"/>
                        <a:t>(N=4512 incarcerations and 3426 releases)</a:t>
                      </a:r>
                      <a:endParaRPr sz="15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Buprenorphine</a:t>
                      </a:r>
                      <a:endParaRPr sz="2400"/>
                    </a:p>
                  </a:txBody>
                  <a:tcPr marL="121900" marR="121900" marT="121900" marB="121900"/>
                </a:tc>
                <a:tc>
                  <a:txBody>
                    <a:bodyPr/>
                    <a:lstStyle/>
                    <a:p>
                      <a:pPr marL="0" lvl="0" indent="0" algn="l" rtl="0">
                        <a:spcBef>
                          <a:spcPts val="0"/>
                        </a:spcBef>
                        <a:spcAft>
                          <a:spcPts val="0"/>
                        </a:spcAft>
                        <a:buNone/>
                      </a:pPr>
                      <a:r>
                        <a:rPr lang="en" sz="2400"/>
                        <a:t>4 (3)</a:t>
                      </a:r>
                      <a:endParaRPr sz="2400"/>
                    </a:p>
                  </a:txBody>
                  <a:tcPr marL="121900" marR="121900" marT="121900" marB="121900"/>
                </a:tc>
                <a:tc>
                  <a:txBody>
                    <a:bodyPr/>
                    <a:lstStyle/>
                    <a:p>
                      <a:pPr marL="0" lvl="0" indent="0" algn="l" rtl="0">
                        <a:spcBef>
                          <a:spcPts val="0"/>
                        </a:spcBef>
                        <a:spcAft>
                          <a:spcPts val="0"/>
                        </a:spcAft>
                        <a:buNone/>
                      </a:pPr>
                      <a:r>
                        <a:rPr lang="en" sz="2400"/>
                        <a:t>119 (15)</a:t>
                      </a:r>
                      <a:endParaRPr sz="2400"/>
                    </a:p>
                  </a:txBody>
                  <a:tcPr marL="121900" marR="121900" marT="121900" marB="121900"/>
                </a:tc>
                <a:extLst>
                  <a:ext uri="{0D108BD9-81ED-4DB2-BD59-A6C34878D82A}">
                    <a16:rowId xmlns:a16="http://schemas.microsoft.com/office/drawing/2014/main" val="10001"/>
                  </a:ext>
                </a:extLst>
              </a:tr>
              <a:tr h="609560">
                <a:tc>
                  <a:txBody>
                    <a:bodyPr/>
                    <a:lstStyle/>
                    <a:p>
                      <a:pPr marL="0" lvl="0" indent="0" algn="l" rtl="0">
                        <a:spcBef>
                          <a:spcPts val="0"/>
                        </a:spcBef>
                        <a:spcAft>
                          <a:spcPts val="0"/>
                        </a:spcAft>
                        <a:buNone/>
                      </a:pPr>
                      <a:r>
                        <a:rPr lang="en" sz="2400"/>
                        <a:t>Methadone</a:t>
                      </a:r>
                      <a:endParaRPr sz="2400"/>
                    </a:p>
                  </a:txBody>
                  <a:tcPr marL="121900" marR="121900" marT="121900" marB="121900"/>
                </a:tc>
                <a:tc>
                  <a:txBody>
                    <a:bodyPr/>
                    <a:lstStyle/>
                    <a:p>
                      <a:pPr marL="0" lvl="0" indent="0" algn="l" rtl="0">
                        <a:spcBef>
                          <a:spcPts val="0"/>
                        </a:spcBef>
                        <a:spcAft>
                          <a:spcPts val="0"/>
                        </a:spcAft>
                        <a:buNone/>
                      </a:pPr>
                      <a:r>
                        <a:rPr lang="en" sz="2400"/>
                        <a:t>74 (16)</a:t>
                      </a:r>
                      <a:endParaRPr sz="2400"/>
                    </a:p>
                  </a:txBody>
                  <a:tcPr marL="121900" marR="121900" marT="121900" marB="121900"/>
                </a:tc>
                <a:tc>
                  <a:txBody>
                    <a:bodyPr/>
                    <a:lstStyle/>
                    <a:p>
                      <a:pPr marL="0" lvl="0" indent="0" algn="l" rtl="0">
                        <a:spcBef>
                          <a:spcPts val="0"/>
                        </a:spcBef>
                        <a:spcAft>
                          <a:spcPts val="0"/>
                        </a:spcAft>
                        <a:buNone/>
                      </a:pPr>
                      <a:r>
                        <a:rPr lang="en" sz="2400"/>
                        <a:t>180 (25)</a:t>
                      </a:r>
                      <a:endParaRPr sz="2400"/>
                    </a:p>
                  </a:txBody>
                  <a:tcPr marL="121900" marR="121900" marT="121900" marB="121900"/>
                </a:tc>
                <a:extLst>
                  <a:ext uri="{0D108BD9-81ED-4DB2-BD59-A6C34878D82A}">
                    <a16:rowId xmlns:a16="http://schemas.microsoft.com/office/drawing/2014/main" val="10002"/>
                  </a:ext>
                </a:extLst>
              </a:tr>
              <a:tr h="609560">
                <a:tc>
                  <a:txBody>
                    <a:bodyPr/>
                    <a:lstStyle/>
                    <a:p>
                      <a:pPr marL="0" lvl="0" indent="0" algn="l" rtl="0">
                        <a:spcBef>
                          <a:spcPts val="0"/>
                        </a:spcBef>
                        <a:spcAft>
                          <a:spcPts val="0"/>
                        </a:spcAft>
                        <a:buNone/>
                      </a:pPr>
                      <a:r>
                        <a:rPr lang="en" sz="2400"/>
                        <a:t>Naltrexone</a:t>
                      </a:r>
                      <a:endParaRPr sz="2400"/>
                    </a:p>
                  </a:txBody>
                  <a:tcPr marL="121900" marR="121900" marT="121900" marB="121900"/>
                </a:tc>
                <a:tc>
                  <a:txBody>
                    <a:bodyPr/>
                    <a:lstStyle/>
                    <a:p>
                      <a:pPr marL="0" lvl="0" indent="0" algn="l" rtl="0">
                        <a:spcBef>
                          <a:spcPts val="0"/>
                        </a:spcBef>
                        <a:spcAft>
                          <a:spcPts val="0"/>
                        </a:spcAft>
                        <a:buNone/>
                      </a:pPr>
                      <a:r>
                        <a:rPr lang="en" sz="2400"/>
                        <a:t>2 (1)</a:t>
                      </a:r>
                      <a:endParaRPr sz="2400"/>
                    </a:p>
                  </a:txBody>
                  <a:tcPr marL="121900" marR="121900" marT="121900" marB="121900"/>
                </a:tc>
                <a:tc>
                  <a:txBody>
                    <a:bodyPr/>
                    <a:lstStyle/>
                    <a:p>
                      <a:pPr marL="0" lvl="0" indent="0" algn="l" rtl="0">
                        <a:spcBef>
                          <a:spcPts val="0"/>
                        </a:spcBef>
                        <a:spcAft>
                          <a:spcPts val="0"/>
                        </a:spcAft>
                        <a:buNone/>
                      </a:pPr>
                      <a:r>
                        <a:rPr lang="en" sz="2400"/>
                        <a:t>4 (1)</a:t>
                      </a:r>
                      <a:endParaRPr sz="2400"/>
                    </a:p>
                  </a:txBody>
                  <a:tcPr marL="121900" marR="121900" marT="121900" marB="121900"/>
                </a:tc>
                <a:extLst>
                  <a:ext uri="{0D108BD9-81ED-4DB2-BD59-A6C34878D82A}">
                    <a16:rowId xmlns:a16="http://schemas.microsoft.com/office/drawing/2014/main" val="10003"/>
                  </a:ext>
                </a:extLst>
              </a:tr>
            </a:tbl>
          </a:graphicData>
        </a:graphic>
      </p:graphicFrame>
      <p:sp>
        <p:nvSpPr>
          <p:cNvPr id="81" name="Google Shape;81;p17"/>
          <p:cNvSpPr txBox="1"/>
          <p:nvPr/>
        </p:nvSpPr>
        <p:spPr>
          <a:xfrm>
            <a:off x="478900" y="6216267"/>
            <a:ext cx="3821600" cy="430800"/>
          </a:xfrm>
          <a:prstGeom prst="rect">
            <a:avLst/>
          </a:prstGeom>
          <a:noFill/>
          <a:ln>
            <a:noFill/>
          </a:ln>
        </p:spPr>
        <p:txBody>
          <a:bodyPr spcFirstLastPara="1" wrap="square" lIns="121897" tIns="121897" rIns="121897" bIns="121897" anchor="t" anchorCtr="0">
            <a:noAutofit/>
          </a:bodyPr>
          <a:lstStyle/>
          <a:p>
            <a:r>
              <a:rPr lang="en" sz="1500"/>
              <a:t>Green T, et al. JAMA Psych 2018</a:t>
            </a:r>
            <a:endParaRPr sz="1500"/>
          </a:p>
        </p:txBody>
      </p:sp>
    </p:spTree>
    <p:extLst>
      <p:ext uri="{BB962C8B-B14F-4D97-AF65-F5344CB8AC3E}">
        <p14:creationId xmlns:p14="http://schemas.microsoft.com/office/powerpoint/2010/main" val="1803254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838200" y="319903"/>
            <a:ext cx="10515600" cy="994949"/>
          </a:xfrm>
        </p:spPr>
        <p:txBody>
          <a:bodyPr/>
          <a:lstStyle/>
          <a:p>
            <a:r>
              <a:rPr lang="en" dirty="0"/>
              <a:t>Why don’t we just detox everyone?</a:t>
            </a: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44</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a:off x="10770781" y="1038405"/>
            <a:ext cx="1274135" cy="0"/>
          </a:xfrm>
          <a:prstGeom prst="straightConnector1">
            <a:avLst/>
          </a:prstGeom>
          <a:noFill/>
          <a:ln w="28575" cap="flat" cmpd="sng">
            <a:solidFill>
              <a:srgbClr val="980000"/>
            </a:solidFill>
            <a:prstDash val="solid"/>
            <a:round/>
            <a:headEnd type="none" w="lg" len="lg"/>
            <a:tailEnd type="none" w="lg" len="lg"/>
          </a:ln>
        </p:spPr>
      </p:cxnSp>
      <p:pic>
        <p:nvPicPr>
          <p:cNvPr id="8" name="Picture 3">
            <a:extLst>
              <a:ext uri="{FF2B5EF4-FFF2-40B4-BE49-F238E27FC236}">
                <a16:creationId xmlns:a16="http://schemas.microsoft.com/office/drawing/2014/main" id="{8B4C1E20-5337-424F-9A78-2331908547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0555" y="1633629"/>
            <a:ext cx="3733877" cy="461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3E64844A-A291-47D9-A152-50F7E48A5C9F}"/>
              </a:ext>
            </a:extLst>
          </p:cNvPr>
          <p:cNvSpPr txBox="1">
            <a:spLocks noChangeArrowheads="1"/>
          </p:cNvSpPr>
          <p:nvPr/>
        </p:nvSpPr>
        <p:spPr bwMode="auto">
          <a:xfrm>
            <a:off x="6307570" y="5070937"/>
            <a:ext cx="266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r>
              <a:rPr lang="en-US" altLang="en-US" sz="1400" dirty="0" err="1">
                <a:solidFill>
                  <a:schemeClr val="tx1"/>
                </a:solidFill>
                <a:latin typeface="Times New Roman" panose="02020603050405020304" pitchFamily="18" charset="0"/>
              </a:rPr>
              <a:t>Gronbladh</a:t>
            </a:r>
            <a:r>
              <a:rPr lang="en-US" altLang="en-US" sz="1400" dirty="0">
                <a:solidFill>
                  <a:schemeClr val="tx1"/>
                </a:solidFill>
                <a:latin typeface="Times New Roman" panose="02020603050405020304" pitchFamily="18" charset="0"/>
              </a:rPr>
              <a:t> et al, Acta Psych, 1990</a:t>
            </a:r>
          </a:p>
        </p:txBody>
      </p:sp>
      <p:sp>
        <p:nvSpPr>
          <p:cNvPr id="11" name="TextBox 11">
            <a:extLst>
              <a:ext uri="{FF2B5EF4-FFF2-40B4-BE49-F238E27FC236}">
                <a16:creationId xmlns:a16="http://schemas.microsoft.com/office/drawing/2014/main" id="{F57E9356-CD58-40D9-895F-72602C18FCD2}"/>
              </a:ext>
            </a:extLst>
          </p:cNvPr>
          <p:cNvSpPr txBox="1">
            <a:spLocks noChangeArrowheads="1"/>
          </p:cNvSpPr>
          <p:nvPr/>
        </p:nvSpPr>
        <p:spPr bwMode="auto">
          <a:xfrm>
            <a:off x="2150555" y="6204745"/>
            <a:ext cx="473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r>
              <a:rPr lang="en-US" altLang="en-US" dirty="0">
                <a:solidFill>
                  <a:schemeClr val="tx1"/>
                </a:solidFill>
                <a:latin typeface="Arial" panose="020B0604020202020204" pitchFamily="34" charset="0"/>
              </a:rPr>
              <a:t>34 VD vs 53 NVD vs 115 controls</a:t>
            </a:r>
          </a:p>
        </p:txBody>
      </p:sp>
    </p:spTree>
    <p:extLst>
      <p:ext uri="{BB962C8B-B14F-4D97-AF65-F5344CB8AC3E}">
        <p14:creationId xmlns:p14="http://schemas.microsoft.com/office/powerpoint/2010/main" val="3191877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5">
            <a:extLst>
              <a:ext uri="{FF2B5EF4-FFF2-40B4-BE49-F238E27FC236}">
                <a16:creationId xmlns:a16="http://schemas.microsoft.com/office/drawing/2014/main" id="{E026481B-0744-499D-AB16-D27EA76E89F0}"/>
              </a:ext>
            </a:extLst>
          </p:cNvPr>
          <p:cNvSpPr>
            <a:spLocks noChangeArrowheads="1"/>
          </p:cNvSpPr>
          <p:nvPr/>
        </p:nvSpPr>
        <p:spPr bwMode="auto">
          <a:xfrm>
            <a:off x="1828800" y="152400"/>
            <a:ext cx="8382000" cy="64008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p>
        </p:txBody>
      </p:sp>
      <p:sp>
        <p:nvSpPr>
          <p:cNvPr id="12291" name="Oval 6">
            <a:extLst>
              <a:ext uri="{FF2B5EF4-FFF2-40B4-BE49-F238E27FC236}">
                <a16:creationId xmlns:a16="http://schemas.microsoft.com/office/drawing/2014/main" id="{1C5C7421-7502-4579-9DA1-A666E9A1867A}"/>
              </a:ext>
            </a:extLst>
          </p:cNvPr>
          <p:cNvSpPr>
            <a:spLocks noChangeArrowheads="1"/>
          </p:cNvSpPr>
          <p:nvPr/>
        </p:nvSpPr>
        <p:spPr bwMode="auto">
          <a:xfrm>
            <a:off x="7543800" y="3124200"/>
            <a:ext cx="2133600" cy="21336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800"/>
          </a:p>
        </p:txBody>
      </p:sp>
      <p:sp>
        <p:nvSpPr>
          <p:cNvPr id="12292" name="Text Box 8">
            <a:extLst>
              <a:ext uri="{FF2B5EF4-FFF2-40B4-BE49-F238E27FC236}">
                <a16:creationId xmlns:a16="http://schemas.microsoft.com/office/drawing/2014/main" id="{99D93096-F2C6-4290-871A-1F8B1D989740}"/>
              </a:ext>
            </a:extLst>
          </p:cNvPr>
          <p:cNvSpPr txBox="1">
            <a:spLocks noChangeArrowheads="1"/>
          </p:cNvSpPr>
          <p:nvPr/>
        </p:nvSpPr>
        <p:spPr bwMode="auto">
          <a:xfrm>
            <a:off x="7315200" y="3962401"/>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solidFill>
                  <a:srgbClr val="000000"/>
                </a:solidFill>
              </a:rPr>
              <a:t>Treatment System</a:t>
            </a:r>
          </a:p>
        </p:txBody>
      </p:sp>
      <p:sp>
        <p:nvSpPr>
          <p:cNvPr id="12293" name="Text Box 10">
            <a:extLst>
              <a:ext uri="{FF2B5EF4-FFF2-40B4-BE49-F238E27FC236}">
                <a16:creationId xmlns:a16="http://schemas.microsoft.com/office/drawing/2014/main" id="{D07C1C3F-6F5D-4168-A2CE-25FC40737905}"/>
              </a:ext>
            </a:extLst>
          </p:cNvPr>
          <p:cNvSpPr txBox="1">
            <a:spLocks noChangeArrowheads="1"/>
          </p:cNvSpPr>
          <p:nvPr/>
        </p:nvSpPr>
        <p:spPr bwMode="auto">
          <a:xfrm>
            <a:off x="3886200" y="1995032"/>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200" dirty="0">
                <a:solidFill>
                  <a:srgbClr val="000000"/>
                </a:solidFill>
              </a:rPr>
              <a:t>Recovery System</a:t>
            </a:r>
          </a:p>
        </p:txBody>
      </p:sp>
      <p:sp>
        <p:nvSpPr>
          <p:cNvPr id="12294" name="Text Box 11">
            <a:extLst>
              <a:ext uri="{FF2B5EF4-FFF2-40B4-BE49-F238E27FC236}">
                <a16:creationId xmlns:a16="http://schemas.microsoft.com/office/drawing/2014/main" id="{6369D4F6-8E6E-473D-86B6-F9A0B8850312}"/>
              </a:ext>
            </a:extLst>
          </p:cNvPr>
          <p:cNvSpPr txBox="1">
            <a:spLocks noChangeArrowheads="1"/>
          </p:cNvSpPr>
          <p:nvPr/>
        </p:nvSpPr>
        <p:spPr bwMode="auto">
          <a:xfrm>
            <a:off x="2057401" y="3276601"/>
            <a:ext cx="1768475"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Housing/Supportive and Independent Living</a:t>
            </a:r>
          </a:p>
        </p:txBody>
      </p:sp>
      <p:sp>
        <p:nvSpPr>
          <p:cNvPr id="12295" name="Text Box 12">
            <a:extLst>
              <a:ext uri="{FF2B5EF4-FFF2-40B4-BE49-F238E27FC236}">
                <a16:creationId xmlns:a16="http://schemas.microsoft.com/office/drawing/2014/main" id="{7C873830-CED1-4E73-9D78-9EDBDD21F77D}"/>
              </a:ext>
            </a:extLst>
          </p:cNvPr>
          <p:cNvSpPr txBox="1">
            <a:spLocks noChangeArrowheads="1"/>
          </p:cNvSpPr>
          <p:nvPr/>
        </p:nvSpPr>
        <p:spPr bwMode="auto">
          <a:xfrm>
            <a:off x="7261967" y="4674025"/>
            <a:ext cx="1239891"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Medical</a:t>
            </a:r>
          </a:p>
          <a:p>
            <a:pPr>
              <a:spcBef>
                <a:spcPct val="0"/>
              </a:spcBef>
              <a:buFontTx/>
              <a:buNone/>
            </a:pPr>
            <a:r>
              <a:rPr lang="en-US" altLang="en-US" sz="1200">
                <a:solidFill>
                  <a:srgbClr val="000000"/>
                </a:solidFill>
              </a:rPr>
              <a:t>Dental</a:t>
            </a:r>
          </a:p>
          <a:p>
            <a:pPr>
              <a:spcBef>
                <a:spcPct val="0"/>
              </a:spcBef>
              <a:buFontTx/>
              <a:buNone/>
            </a:pPr>
            <a:r>
              <a:rPr lang="en-US" altLang="en-US" sz="1200">
                <a:solidFill>
                  <a:srgbClr val="000000"/>
                </a:solidFill>
              </a:rPr>
              <a:t>Mental Health</a:t>
            </a:r>
          </a:p>
          <a:p>
            <a:pPr>
              <a:spcBef>
                <a:spcPct val="0"/>
              </a:spcBef>
              <a:buFontTx/>
              <a:buNone/>
            </a:pPr>
            <a:r>
              <a:rPr lang="en-US" altLang="en-US" sz="1200">
                <a:solidFill>
                  <a:srgbClr val="000000"/>
                </a:solidFill>
              </a:rPr>
              <a:t>Family Therapy</a:t>
            </a:r>
          </a:p>
        </p:txBody>
      </p:sp>
      <p:sp>
        <p:nvSpPr>
          <p:cNvPr id="12296" name="Text Box 13">
            <a:extLst>
              <a:ext uri="{FF2B5EF4-FFF2-40B4-BE49-F238E27FC236}">
                <a16:creationId xmlns:a16="http://schemas.microsoft.com/office/drawing/2014/main" id="{032722E5-E97A-4366-8774-F95768F0AAB1}"/>
              </a:ext>
            </a:extLst>
          </p:cNvPr>
          <p:cNvSpPr txBox="1">
            <a:spLocks noChangeArrowheads="1"/>
          </p:cNvSpPr>
          <p:nvPr/>
        </p:nvSpPr>
        <p:spPr bwMode="auto">
          <a:xfrm>
            <a:off x="5638801" y="5943601"/>
            <a:ext cx="1037463"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Employment</a:t>
            </a:r>
          </a:p>
        </p:txBody>
      </p:sp>
      <p:sp>
        <p:nvSpPr>
          <p:cNvPr id="12297" name="Text Box 14">
            <a:extLst>
              <a:ext uri="{FF2B5EF4-FFF2-40B4-BE49-F238E27FC236}">
                <a16:creationId xmlns:a16="http://schemas.microsoft.com/office/drawing/2014/main" id="{F5ADD83F-F312-4020-A4E9-E9DDA5C632D2}"/>
              </a:ext>
            </a:extLst>
          </p:cNvPr>
          <p:cNvSpPr txBox="1">
            <a:spLocks noChangeArrowheads="1"/>
          </p:cNvSpPr>
          <p:nvPr/>
        </p:nvSpPr>
        <p:spPr bwMode="auto">
          <a:xfrm>
            <a:off x="3425142" y="1389068"/>
            <a:ext cx="1515158"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Faith Organizations</a:t>
            </a:r>
          </a:p>
        </p:txBody>
      </p:sp>
      <p:sp>
        <p:nvSpPr>
          <p:cNvPr id="12298" name="Text Box 15">
            <a:extLst>
              <a:ext uri="{FF2B5EF4-FFF2-40B4-BE49-F238E27FC236}">
                <a16:creationId xmlns:a16="http://schemas.microsoft.com/office/drawing/2014/main" id="{A208163C-DD1E-4AB3-8E32-4420CC47728B}"/>
              </a:ext>
            </a:extLst>
          </p:cNvPr>
          <p:cNvSpPr txBox="1">
            <a:spLocks noChangeArrowheads="1"/>
          </p:cNvSpPr>
          <p:nvPr/>
        </p:nvSpPr>
        <p:spPr bwMode="auto">
          <a:xfrm>
            <a:off x="4114801" y="5486401"/>
            <a:ext cx="1061509"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Senior/Child </a:t>
            </a:r>
          </a:p>
          <a:p>
            <a:pPr>
              <a:spcBef>
                <a:spcPct val="0"/>
              </a:spcBef>
              <a:buFontTx/>
              <a:buNone/>
            </a:pPr>
            <a:r>
              <a:rPr lang="en-US" altLang="en-US" sz="1200">
                <a:solidFill>
                  <a:srgbClr val="000000"/>
                </a:solidFill>
              </a:rPr>
              <a:t>Day Care</a:t>
            </a:r>
          </a:p>
        </p:txBody>
      </p:sp>
      <p:sp>
        <p:nvSpPr>
          <p:cNvPr id="12299" name="Text Box 16">
            <a:extLst>
              <a:ext uri="{FF2B5EF4-FFF2-40B4-BE49-F238E27FC236}">
                <a16:creationId xmlns:a16="http://schemas.microsoft.com/office/drawing/2014/main" id="{284E662D-85AA-431B-8F45-F22E94958ACC}"/>
              </a:ext>
            </a:extLst>
          </p:cNvPr>
          <p:cNvSpPr txBox="1">
            <a:spLocks noChangeArrowheads="1"/>
          </p:cNvSpPr>
          <p:nvPr/>
        </p:nvSpPr>
        <p:spPr bwMode="auto">
          <a:xfrm>
            <a:off x="5573526" y="1460102"/>
            <a:ext cx="1168012"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Transportation</a:t>
            </a:r>
          </a:p>
        </p:txBody>
      </p:sp>
      <p:sp>
        <p:nvSpPr>
          <p:cNvPr id="12300" name="Text Box 17">
            <a:extLst>
              <a:ext uri="{FF2B5EF4-FFF2-40B4-BE49-F238E27FC236}">
                <a16:creationId xmlns:a16="http://schemas.microsoft.com/office/drawing/2014/main" id="{0023CE7E-3944-49A5-BED3-A016CE29B6EC}"/>
              </a:ext>
            </a:extLst>
          </p:cNvPr>
          <p:cNvSpPr txBox="1">
            <a:spLocks noChangeArrowheads="1"/>
          </p:cNvSpPr>
          <p:nvPr/>
        </p:nvSpPr>
        <p:spPr bwMode="auto">
          <a:xfrm>
            <a:off x="7933203" y="2648378"/>
            <a:ext cx="1540806"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solidFill>
                  <a:srgbClr val="000000"/>
                </a:solidFill>
              </a:rPr>
              <a:t>Community Support</a:t>
            </a:r>
          </a:p>
          <a:p>
            <a:pPr>
              <a:spcBef>
                <a:spcPct val="0"/>
              </a:spcBef>
              <a:buFontTx/>
              <a:buNone/>
            </a:pPr>
            <a:r>
              <a:rPr lang="en-US" altLang="en-US" sz="1200" dirty="0">
                <a:solidFill>
                  <a:srgbClr val="000000"/>
                </a:solidFill>
              </a:rPr>
              <a:t>Self-Help Groups</a:t>
            </a:r>
          </a:p>
          <a:p>
            <a:pPr>
              <a:spcBef>
                <a:spcPct val="0"/>
              </a:spcBef>
              <a:buFontTx/>
              <a:buNone/>
            </a:pPr>
            <a:r>
              <a:rPr lang="en-US" altLang="en-US" sz="1200" dirty="0">
                <a:solidFill>
                  <a:srgbClr val="000000"/>
                </a:solidFill>
              </a:rPr>
              <a:t>Social/Recreation</a:t>
            </a:r>
          </a:p>
          <a:p>
            <a:pPr>
              <a:spcBef>
                <a:spcPct val="0"/>
              </a:spcBef>
              <a:buFontTx/>
              <a:buNone/>
            </a:pPr>
            <a:r>
              <a:rPr lang="en-US" altLang="en-US" sz="1200" dirty="0">
                <a:solidFill>
                  <a:srgbClr val="000000"/>
                </a:solidFill>
              </a:rPr>
              <a:t>Building Life Skills</a:t>
            </a:r>
          </a:p>
        </p:txBody>
      </p:sp>
      <p:sp>
        <p:nvSpPr>
          <p:cNvPr id="12301" name="Text Box 18">
            <a:extLst>
              <a:ext uri="{FF2B5EF4-FFF2-40B4-BE49-F238E27FC236}">
                <a16:creationId xmlns:a16="http://schemas.microsoft.com/office/drawing/2014/main" id="{FAE3E85F-9A98-44EF-A213-5F47C21CAB14}"/>
              </a:ext>
            </a:extLst>
          </p:cNvPr>
          <p:cNvSpPr txBox="1">
            <a:spLocks noChangeArrowheads="1"/>
          </p:cNvSpPr>
          <p:nvPr/>
        </p:nvSpPr>
        <p:spPr bwMode="auto">
          <a:xfrm>
            <a:off x="7377602" y="1352978"/>
            <a:ext cx="1326004" cy="830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solidFill>
                  <a:srgbClr val="000000"/>
                </a:solidFill>
              </a:rPr>
              <a:t>Legal</a:t>
            </a:r>
          </a:p>
          <a:p>
            <a:pPr>
              <a:spcBef>
                <a:spcPct val="0"/>
              </a:spcBef>
              <a:buFontTx/>
              <a:buNone/>
            </a:pPr>
            <a:r>
              <a:rPr lang="en-US" altLang="en-US" sz="1200" dirty="0">
                <a:solidFill>
                  <a:srgbClr val="000000"/>
                </a:solidFill>
              </a:rPr>
              <a:t>Judges</a:t>
            </a:r>
          </a:p>
          <a:p>
            <a:pPr>
              <a:spcBef>
                <a:spcPct val="0"/>
              </a:spcBef>
              <a:buFontTx/>
              <a:buNone/>
            </a:pPr>
            <a:r>
              <a:rPr lang="en-US" altLang="en-US" sz="1200" dirty="0">
                <a:solidFill>
                  <a:srgbClr val="000000"/>
                </a:solidFill>
              </a:rPr>
              <a:t>Lawyers</a:t>
            </a:r>
          </a:p>
          <a:p>
            <a:pPr>
              <a:spcBef>
                <a:spcPct val="0"/>
              </a:spcBef>
              <a:buFontTx/>
              <a:buNone/>
            </a:pPr>
            <a:r>
              <a:rPr lang="en-US" altLang="en-US" sz="1200" dirty="0">
                <a:solidFill>
                  <a:srgbClr val="000000"/>
                </a:solidFill>
              </a:rPr>
              <a:t>Parole/Probation</a:t>
            </a:r>
          </a:p>
        </p:txBody>
      </p:sp>
      <p:sp>
        <p:nvSpPr>
          <p:cNvPr id="12302" name="Text Box 19">
            <a:extLst>
              <a:ext uri="{FF2B5EF4-FFF2-40B4-BE49-F238E27FC236}">
                <a16:creationId xmlns:a16="http://schemas.microsoft.com/office/drawing/2014/main" id="{F5643C8D-1C0E-4858-87ED-11FED5076554}"/>
              </a:ext>
            </a:extLst>
          </p:cNvPr>
          <p:cNvSpPr txBox="1">
            <a:spLocks noChangeArrowheads="1"/>
          </p:cNvSpPr>
          <p:nvPr/>
        </p:nvSpPr>
        <p:spPr bwMode="auto">
          <a:xfrm>
            <a:off x="2667001" y="4495801"/>
            <a:ext cx="984565"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Vocational</a:t>
            </a:r>
          </a:p>
          <a:p>
            <a:pPr>
              <a:spcBef>
                <a:spcPct val="0"/>
              </a:spcBef>
              <a:buFontTx/>
              <a:buNone/>
            </a:pPr>
            <a:r>
              <a:rPr lang="en-US" altLang="en-US" sz="1200">
                <a:solidFill>
                  <a:srgbClr val="000000"/>
                </a:solidFill>
              </a:rPr>
              <a:t>Educational</a:t>
            </a:r>
          </a:p>
        </p:txBody>
      </p:sp>
      <p:sp>
        <p:nvSpPr>
          <p:cNvPr id="12303" name="Text Box 20">
            <a:extLst>
              <a:ext uri="{FF2B5EF4-FFF2-40B4-BE49-F238E27FC236}">
                <a16:creationId xmlns:a16="http://schemas.microsoft.com/office/drawing/2014/main" id="{98824FDA-CB4A-4E23-B2D1-E118907BA557}"/>
              </a:ext>
            </a:extLst>
          </p:cNvPr>
          <p:cNvSpPr txBox="1">
            <a:spLocks noChangeArrowheads="1"/>
          </p:cNvSpPr>
          <p:nvPr/>
        </p:nvSpPr>
        <p:spPr bwMode="auto">
          <a:xfrm>
            <a:off x="2514600" y="2667001"/>
            <a:ext cx="844550" cy="284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DSS/DJS</a:t>
            </a:r>
          </a:p>
        </p:txBody>
      </p:sp>
      <p:sp>
        <p:nvSpPr>
          <p:cNvPr id="12304" name="Text Box 21">
            <a:extLst>
              <a:ext uri="{FF2B5EF4-FFF2-40B4-BE49-F238E27FC236}">
                <a16:creationId xmlns:a16="http://schemas.microsoft.com/office/drawing/2014/main" id="{94AA1A96-4E86-426A-9B94-43D235B4680D}"/>
              </a:ext>
            </a:extLst>
          </p:cNvPr>
          <p:cNvSpPr txBox="1">
            <a:spLocks noChangeArrowheads="1"/>
          </p:cNvSpPr>
          <p:nvPr/>
        </p:nvSpPr>
        <p:spPr bwMode="auto">
          <a:xfrm>
            <a:off x="3048000" y="2209801"/>
            <a:ext cx="705642"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6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solidFill>
                  <a:srgbClr val="000000"/>
                </a:solidFill>
              </a:rPr>
              <a:t>Internet</a:t>
            </a:r>
          </a:p>
        </p:txBody>
      </p:sp>
      <p:sp>
        <p:nvSpPr>
          <p:cNvPr id="2" name="Title 1">
            <a:extLst>
              <a:ext uri="{FF2B5EF4-FFF2-40B4-BE49-F238E27FC236}">
                <a16:creationId xmlns:a16="http://schemas.microsoft.com/office/drawing/2014/main" id="{0548E412-10D7-4016-9E64-FBE541AFA6E8}"/>
              </a:ext>
            </a:extLst>
          </p:cNvPr>
          <p:cNvSpPr>
            <a:spLocks noGrp="1"/>
          </p:cNvSpPr>
          <p:nvPr>
            <p:ph type="title"/>
          </p:nvPr>
        </p:nvSpPr>
        <p:spPr>
          <a:xfrm>
            <a:off x="1139414" y="266016"/>
            <a:ext cx="10515600" cy="994949"/>
          </a:xfrm>
        </p:spPr>
        <p:txBody>
          <a:bodyPr/>
          <a:lstStyle/>
          <a:p>
            <a:r>
              <a:rPr lang="en-US" dirty="0"/>
              <a:t>How Does All This Fit Together?</a:t>
            </a:r>
          </a:p>
        </p:txBody>
      </p:sp>
      <p:pic>
        <p:nvPicPr>
          <p:cNvPr id="12305" name="Picture 26" descr="j0302953">
            <a:extLst>
              <a:ext uri="{FF2B5EF4-FFF2-40B4-BE49-F238E27FC236}">
                <a16:creationId xmlns:a16="http://schemas.microsoft.com/office/drawing/2014/main" id="{F8A65CBC-AC8C-45F2-A1DE-8E02C52BA7C1}"/>
              </a:ext>
            </a:extLst>
          </p:cNvPr>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988667" y="2729300"/>
            <a:ext cx="17399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55F0D-C7FF-41B6-B63F-90F680051654}"/>
              </a:ext>
            </a:extLst>
          </p:cNvPr>
          <p:cNvSpPr>
            <a:spLocks noGrp="1"/>
          </p:cNvSpPr>
          <p:nvPr>
            <p:ph type="title"/>
          </p:nvPr>
        </p:nvSpPr>
        <p:spPr/>
        <p:txBody>
          <a:bodyPr>
            <a:normAutofit/>
          </a:bodyPr>
          <a:lstStyle/>
          <a:p>
            <a:r>
              <a:rPr lang="en-US" dirty="0"/>
              <a:t>FINAL THOUGHTS…….</a:t>
            </a:r>
          </a:p>
        </p:txBody>
      </p:sp>
      <p:sp>
        <p:nvSpPr>
          <p:cNvPr id="2" name="Content Placeholder 1">
            <a:extLst>
              <a:ext uri="{FF2B5EF4-FFF2-40B4-BE49-F238E27FC236}">
                <a16:creationId xmlns:a16="http://schemas.microsoft.com/office/drawing/2014/main" id="{A4856D7D-AB0E-43D3-BC5D-7E4B195338E7}"/>
              </a:ext>
            </a:extLst>
          </p:cNvPr>
          <p:cNvSpPr>
            <a:spLocks noGrp="1"/>
          </p:cNvSpPr>
          <p:nvPr>
            <p:ph idx="1"/>
          </p:nvPr>
        </p:nvSpPr>
        <p:spPr>
          <a:xfrm>
            <a:off x="656215" y="1825625"/>
            <a:ext cx="11069619" cy="4351338"/>
          </a:xfrm>
        </p:spPr>
        <p:txBody>
          <a:bodyPr>
            <a:normAutofit/>
          </a:bodyPr>
          <a:lstStyle/>
          <a:p>
            <a:pPr marL="0" indent="0">
              <a:buNone/>
            </a:pPr>
            <a:r>
              <a:rPr lang="en-US" sz="3200" dirty="0"/>
              <a:t>People need to see that you care before they care what you think</a:t>
            </a:r>
          </a:p>
        </p:txBody>
      </p:sp>
      <p:sp>
        <p:nvSpPr>
          <p:cNvPr id="4" name="Slide Number Placeholder 3">
            <a:extLst>
              <a:ext uri="{FF2B5EF4-FFF2-40B4-BE49-F238E27FC236}">
                <a16:creationId xmlns:a16="http://schemas.microsoft.com/office/drawing/2014/main" id="{A2EE8D01-AA15-40B7-98A9-60B8A1DABA7A}"/>
              </a:ext>
            </a:extLst>
          </p:cNvPr>
          <p:cNvSpPr>
            <a:spLocks noGrp="1"/>
          </p:cNvSpPr>
          <p:nvPr>
            <p:ph type="sldNum" sz="quarter" idx="12"/>
          </p:nvPr>
        </p:nvSpPr>
        <p:spPr/>
        <p:txBody>
          <a:bodyPr/>
          <a:lstStyle/>
          <a:p>
            <a:pPr>
              <a:defRPr/>
            </a:pPr>
            <a:fld id="{ADC2174A-351A-8246-9B91-DA39B6C4E9F5}" type="slidenum">
              <a:rPr lang="en-US" smtClean="0"/>
              <a:pPr>
                <a:defRPr/>
              </a:pPr>
              <a:t>46</a:t>
            </a:fld>
            <a:endParaRPr lang="en-US" dirty="0"/>
          </a:p>
        </p:txBody>
      </p:sp>
      <p:pic>
        <p:nvPicPr>
          <p:cNvPr id="6" name="Picture 5" descr="A picture containing floor, wall, indoor, red&#10;&#10;Description automatically generated">
            <a:extLst>
              <a:ext uri="{FF2B5EF4-FFF2-40B4-BE49-F238E27FC236}">
                <a16:creationId xmlns:a16="http://schemas.microsoft.com/office/drawing/2014/main" id="{F0B4DDEA-B8AD-4848-B4C4-2AA4415A6F1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66617" y="2443969"/>
            <a:ext cx="3172429" cy="2379322"/>
          </a:xfrm>
          <a:prstGeom prst="rect">
            <a:avLst/>
          </a:prstGeom>
        </p:spPr>
      </p:pic>
      <p:sp>
        <p:nvSpPr>
          <p:cNvPr id="7" name="TextBox 6">
            <a:extLst>
              <a:ext uri="{FF2B5EF4-FFF2-40B4-BE49-F238E27FC236}">
                <a16:creationId xmlns:a16="http://schemas.microsoft.com/office/drawing/2014/main" id="{3AA3D244-5E66-48EC-AD66-94650E203B46}"/>
              </a:ext>
            </a:extLst>
          </p:cNvPr>
          <p:cNvSpPr txBox="1"/>
          <p:nvPr/>
        </p:nvSpPr>
        <p:spPr>
          <a:xfrm>
            <a:off x="1355464" y="5142155"/>
            <a:ext cx="9897035" cy="584775"/>
          </a:xfrm>
          <a:prstGeom prst="rect">
            <a:avLst/>
          </a:prstGeom>
          <a:noFill/>
        </p:spPr>
        <p:txBody>
          <a:bodyPr wrap="square" rtlCol="0">
            <a:spAutoFit/>
          </a:bodyPr>
          <a:lstStyle/>
          <a:p>
            <a:r>
              <a:rPr lang="en-US" sz="3200" dirty="0"/>
              <a:t>It Takes a Village</a:t>
            </a:r>
          </a:p>
        </p:txBody>
      </p:sp>
      <p:pic>
        <p:nvPicPr>
          <p:cNvPr id="2052" name="Picture 4" descr="Edifecs- It takes a village12">
            <a:extLst>
              <a:ext uri="{FF2B5EF4-FFF2-40B4-BE49-F238E27FC236}">
                <a16:creationId xmlns:a16="http://schemas.microsoft.com/office/drawing/2014/main" id="{A41B2D77-C53F-4E7F-957E-503CB4B00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589" y="4038353"/>
            <a:ext cx="2529616" cy="24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51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148" y="956930"/>
            <a:ext cx="10071652" cy="5220033"/>
          </a:xfrm>
        </p:spPr>
        <p:txBody>
          <a:bodyPr>
            <a:normAutofit fontScale="92500" lnSpcReduction="10000"/>
          </a:bodyPr>
          <a:lstStyle/>
          <a:p>
            <a:pPr marL="0" indent="0" algn="ctr">
              <a:buNone/>
            </a:pPr>
            <a:endParaRPr lang="en-US" sz="7200" dirty="0"/>
          </a:p>
          <a:p>
            <a:pPr marL="0" indent="0" algn="ctr">
              <a:buNone/>
            </a:pPr>
            <a:endParaRPr lang="en-US" sz="7200" dirty="0"/>
          </a:p>
          <a:p>
            <a:pPr marL="0" indent="0" algn="ctr">
              <a:buNone/>
            </a:pPr>
            <a:r>
              <a:rPr lang="en-US" sz="7200" dirty="0"/>
              <a:t>Questions?</a:t>
            </a:r>
          </a:p>
          <a:p>
            <a:pPr marL="0" indent="0">
              <a:buNone/>
            </a:pPr>
            <a:endParaRPr lang="en-US" dirty="0"/>
          </a:p>
          <a:p>
            <a:pPr marL="0" indent="0">
              <a:buNone/>
            </a:pPr>
            <a:endParaRPr lang="en-US" dirty="0"/>
          </a:p>
          <a:p>
            <a:pPr marL="0" indent="0">
              <a:buNone/>
            </a:pPr>
            <a:endParaRPr lang="en-US" dirty="0"/>
          </a:p>
          <a:p>
            <a:pPr marL="0" indent="0">
              <a:buNone/>
            </a:pPr>
            <a:r>
              <a:rPr lang="en-US" dirty="0"/>
              <a:t>Contact information:</a:t>
            </a:r>
          </a:p>
          <a:p>
            <a:pPr marL="0" indent="0">
              <a:buNone/>
            </a:pPr>
            <a:r>
              <a:rPr lang="en-US" dirty="0" err="1"/>
              <a:t>Yngvild</a:t>
            </a:r>
            <a:r>
              <a:rPr lang="en-US" dirty="0"/>
              <a:t> Olsen:  </a:t>
            </a:r>
            <a:r>
              <a:rPr lang="en-US" dirty="0">
                <a:hlinkClick r:id="rId3"/>
              </a:rPr>
              <a:t>yngvild.olsen1@maryland.gov</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275CE6D-5C38-C543-B8AD-F8110668FDF9}" type="slidenum">
              <a:rPr lang="en-US" smtClean="0"/>
              <a:pPr/>
              <a:t>47</a:t>
            </a:fld>
            <a:endParaRPr lang="en-US" dirty="0"/>
          </a:p>
        </p:txBody>
      </p:sp>
    </p:spTree>
    <p:extLst>
      <p:ext uri="{BB962C8B-B14F-4D97-AF65-F5344CB8AC3E}">
        <p14:creationId xmlns:p14="http://schemas.microsoft.com/office/powerpoint/2010/main" val="2129544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7">
            <a:extLst>
              <a:ext uri="{FF2B5EF4-FFF2-40B4-BE49-F238E27FC236}">
                <a16:creationId xmlns:a16="http://schemas.microsoft.com/office/drawing/2014/main" id="{3FAD11A7-3F71-456A-B2B7-5FA7F5421CA1}"/>
              </a:ext>
            </a:extLst>
          </p:cNvPr>
          <p:cNvSpPr>
            <a:spLocks noChangeArrowheads="1"/>
          </p:cNvSpPr>
          <p:nvPr/>
        </p:nvSpPr>
        <p:spPr bwMode="auto">
          <a:xfrm>
            <a:off x="318389" y="6054259"/>
            <a:ext cx="24714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100" dirty="0"/>
              <a:t>https://bha.health.maryland.gov/OVERDOSE_PREVENTION/Documents/Drug_Intox_Report_2017.pdf</a:t>
            </a:r>
          </a:p>
        </p:txBody>
      </p:sp>
      <p:pic>
        <p:nvPicPr>
          <p:cNvPr id="2" name="Picture 1">
            <a:extLst>
              <a:ext uri="{FF2B5EF4-FFF2-40B4-BE49-F238E27FC236}">
                <a16:creationId xmlns:a16="http://schemas.microsoft.com/office/drawing/2014/main" id="{597E69B7-3746-4488-9760-38B6BE66F86F}"/>
              </a:ext>
            </a:extLst>
          </p:cNvPr>
          <p:cNvPicPr>
            <a:picLocks noChangeAspect="1"/>
          </p:cNvPicPr>
          <p:nvPr/>
        </p:nvPicPr>
        <p:blipFill>
          <a:blip r:embed="rId3"/>
          <a:stretch>
            <a:fillRect/>
          </a:stretch>
        </p:blipFill>
        <p:spPr>
          <a:xfrm>
            <a:off x="1263852" y="397754"/>
            <a:ext cx="8648943" cy="5616204"/>
          </a:xfrm>
          <a:prstGeom prst="rect">
            <a:avLst/>
          </a:prstGeom>
        </p:spPr>
      </p:pic>
      <p:cxnSp>
        <p:nvCxnSpPr>
          <p:cNvPr id="6" name="Shape 99">
            <a:extLst>
              <a:ext uri="{FF2B5EF4-FFF2-40B4-BE49-F238E27FC236}">
                <a16:creationId xmlns:a16="http://schemas.microsoft.com/office/drawing/2014/main" id="{698B827C-A2B9-4EEC-8E6C-073882309357}"/>
              </a:ext>
            </a:extLst>
          </p:cNvPr>
          <p:cNvCxnSpPr>
            <a:cxnSpLocks/>
          </p:cNvCxnSpPr>
          <p:nvPr/>
        </p:nvCxnSpPr>
        <p:spPr>
          <a:xfrm flipV="1">
            <a:off x="8410735" y="148628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24630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B4FC5212-C352-4185-A85C-975507913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54102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id="{847612CA-7AA7-47B9-A367-64A51D4B0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393775"/>
            <a:ext cx="2819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7">
            <a:extLst>
              <a:ext uri="{FF2B5EF4-FFF2-40B4-BE49-F238E27FC236}">
                <a16:creationId xmlns:a16="http://schemas.microsoft.com/office/drawing/2014/main" id="{3FAD11A7-3F71-456A-B2B7-5FA7F5421CA1}"/>
              </a:ext>
            </a:extLst>
          </p:cNvPr>
          <p:cNvSpPr>
            <a:spLocks noChangeArrowheads="1"/>
          </p:cNvSpPr>
          <p:nvPr/>
        </p:nvSpPr>
        <p:spPr bwMode="auto">
          <a:xfrm>
            <a:off x="318389" y="4679232"/>
            <a:ext cx="24714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100" dirty="0"/>
              <a:t>https://bha.health.maryland.gov/OVERDOSE_PREVENTION/Documents/Drug_Intox_Report_2017.pdf</a:t>
            </a:r>
          </a:p>
        </p:txBody>
      </p:sp>
      <p:cxnSp>
        <p:nvCxnSpPr>
          <p:cNvPr id="6" name="Shape 99">
            <a:extLst>
              <a:ext uri="{FF2B5EF4-FFF2-40B4-BE49-F238E27FC236}">
                <a16:creationId xmlns:a16="http://schemas.microsoft.com/office/drawing/2014/main" id="{270446AD-76D3-402E-8BFD-15B80BE692A6}"/>
              </a:ext>
            </a:extLst>
          </p:cNvPr>
          <p:cNvCxnSpPr>
            <a:cxnSpLocks/>
          </p:cNvCxnSpPr>
          <p:nvPr/>
        </p:nvCxnSpPr>
        <p:spPr>
          <a:xfrm flipV="1">
            <a:off x="8290420" y="1029083"/>
            <a:ext cx="3781265" cy="9304"/>
          </a:xfrm>
          <a:prstGeom prst="straightConnector1">
            <a:avLst/>
          </a:prstGeom>
          <a:noFill/>
          <a:ln w="28575" cap="flat" cmpd="sng">
            <a:solidFill>
              <a:srgbClr val="980000"/>
            </a:solidFill>
            <a:prstDash val="solid"/>
            <a:round/>
            <a:headEnd type="none" w="lg" len="lg"/>
            <a:tailEnd type="none" w="lg" len="lg"/>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7">
            <a:extLst>
              <a:ext uri="{FF2B5EF4-FFF2-40B4-BE49-F238E27FC236}">
                <a16:creationId xmlns:a16="http://schemas.microsoft.com/office/drawing/2014/main" id="{3FAD11A7-3F71-456A-B2B7-5FA7F5421CA1}"/>
              </a:ext>
            </a:extLst>
          </p:cNvPr>
          <p:cNvSpPr>
            <a:spLocks noChangeArrowheads="1"/>
          </p:cNvSpPr>
          <p:nvPr/>
        </p:nvSpPr>
        <p:spPr bwMode="auto">
          <a:xfrm>
            <a:off x="184432" y="6036272"/>
            <a:ext cx="247140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100" dirty="0"/>
              <a:t>https://bha.health.maryland.gov/OVERDOSE_PREVENTION/Documents/Drug_Intox_Report_2017.pdf</a:t>
            </a:r>
          </a:p>
        </p:txBody>
      </p:sp>
      <p:pic>
        <p:nvPicPr>
          <p:cNvPr id="2" name="Picture 1">
            <a:extLst>
              <a:ext uri="{FF2B5EF4-FFF2-40B4-BE49-F238E27FC236}">
                <a16:creationId xmlns:a16="http://schemas.microsoft.com/office/drawing/2014/main" id="{3F3ABDBB-F7EF-4047-B3A6-026D4B6E294A}"/>
              </a:ext>
            </a:extLst>
          </p:cNvPr>
          <p:cNvPicPr>
            <a:picLocks noChangeAspect="1"/>
          </p:cNvPicPr>
          <p:nvPr/>
        </p:nvPicPr>
        <p:blipFill>
          <a:blip r:embed="rId2"/>
          <a:stretch>
            <a:fillRect/>
          </a:stretch>
        </p:blipFill>
        <p:spPr>
          <a:xfrm>
            <a:off x="1252369" y="267912"/>
            <a:ext cx="8654602" cy="5711786"/>
          </a:xfrm>
          <a:prstGeom prst="rect">
            <a:avLst/>
          </a:prstGeom>
        </p:spPr>
      </p:pic>
      <p:cxnSp>
        <p:nvCxnSpPr>
          <p:cNvPr id="6" name="Shape 99">
            <a:extLst>
              <a:ext uri="{FF2B5EF4-FFF2-40B4-BE49-F238E27FC236}">
                <a16:creationId xmlns:a16="http://schemas.microsoft.com/office/drawing/2014/main" id="{69C1DEAB-9AAC-4281-A7C0-5833C687EB3A}"/>
              </a:ext>
            </a:extLst>
          </p:cNvPr>
          <p:cNvCxnSpPr>
            <a:cxnSpLocks/>
          </p:cNvCxnSpPr>
          <p:nvPr/>
        </p:nvCxnSpPr>
        <p:spPr>
          <a:xfrm flipV="1">
            <a:off x="8290420" y="1125336"/>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209915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3C7D4-61EE-45BC-A7EE-D50F5BE97240}"/>
              </a:ext>
            </a:extLst>
          </p:cNvPr>
          <p:cNvSpPr>
            <a:spLocks noGrp="1"/>
          </p:cNvSpPr>
          <p:nvPr>
            <p:ph type="title"/>
          </p:nvPr>
        </p:nvSpPr>
        <p:spPr/>
        <p:txBody>
          <a:bodyPr/>
          <a:lstStyle/>
          <a:p>
            <a:r>
              <a:rPr lang="en-US" dirty="0"/>
              <a:t>Too Many Lives Lost….....</a:t>
            </a:r>
            <a:br>
              <a:rPr lang="en-US" dirty="0"/>
            </a:br>
            <a:br>
              <a:rPr lang="en-US" dirty="0"/>
            </a:br>
            <a:r>
              <a:rPr lang="en-US" dirty="0"/>
              <a:t>But Hope Is Alive!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idx="1"/>
          </p:nvPr>
        </p:nvSpPr>
        <p:spPr/>
        <p:txBody>
          <a:bodyPr>
            <a:normAutofit/>
          </a:bodyPr>
          <a:lstStyle/>
          <a:p>
            <a:pPr marL="0" indent="0">
              <a:buNone/>
            </a:pPr>
            <a:br>
              <a:rPr lang="en-US" sz="3600" dirty="0"/>
            </a:br>
            <a:endParaRPr lang="en-US" sz="3600"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8</a:t>
            </a:fld>
            <a:endParaRPr lang="en-US"/>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356202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D90147-1782-4610-88C4-ED0A685DAE14}"/>
              </a:ext>
            </a:extLst>
          </p:cNvPr>
          <p:cNvPicPr>
            <a:picLocks noChangeAspect="1"/>
          </p:cNvPicPr>
          <p:nvPr/>
        </p:nvPicPr>
        <p:blipFill>
          <a:blip r:embed="rId3"/>
          <a:stretch>
            <a:fillRect/>
          </a:stretch>
        </p:blipFill>
        <p:spPr>
          <a:xfrm>
            <a:off x="2193835" y="119428"/>
            <a:ext cx="3202054" cy="2425900"/>
          </a:xfrm>
          <a:prstGeom prst="rect">
            <a:avLst/>
          </a:prstGeom>
        </p:spPr>
      </p:pic>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pPr/>
              <a:t>9</a:t>
            </a:fld>
            <a:endParaRPr lang="en-US"/>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type="body" sz="quarter" idx="13"/>
          </p:nvPr>
        </p:nvSpPr>
        <p:spPr/>
        <p:txBody>
          <a:bodyPr>
            <a:normAutofit fontScale="25000" lnSpcReduction="20000"/>
          </a:bodyPr>
          <a:lstStyle/>
          <a:p>
            <a:pPr marL="0" indent="0">
              <a:buNone/>
            </a:pPr>
            <a:br>
              <a:rPr lang="en-US" sz="3600" dirty="0"/>
            </a:br>
            <a:endParaRPr lang="en-US" sz="3600" dirty="0"/>
          </a:p>
        </p:txBody>
      </p:sp>
      <p:cxnSp>
        <p:nvCxnSpPr>
          <p:cNvPr id="6" name="Shape 99">
            <a:extLst>
              <a:ext uri="{FF2B5EF4-FFF2-40B4-BE49-F238E27FC236}">
                <a16:creationId xmlns:a16="http://schemas.microsoft.com/office/drawing/2014/main" id="{EB6E179E-4029-B446-9EDF-1D637F13D01B}"/>
              </a:ext>
            </a:extLst>
          </p:cNvPr>
          <p:cNvCxnSpPr>
            <a:cxnSpLocks/>
          </p:cNvCxnSpPr>
          <p:nvPr/>
        </p:nvCxnSpPr>
        <p:spPr>
          <a:xfrm flipV="1">
            <a:off x="8233526" y="1101273"/>
            <a:ext cx="3781265" cy="9304"/>
          </a:xfrm>
          <a:prstGeom prst="straightConnector1">
            <a:avLst/>
          </a:prstGeom>
          <a:noFill/>
          <a:ln w="28575" cap="flat" cmpd="sng">
            <a:solidFill>
              <a:srgbClr val="980000"/>
            </a:solidFill>
            <a:prstDash val="solid"/>
            <a:round/>
            <a:headEnd type="none" w="lg" len="lg"/>
            <a:tailEnd type="none" w="lg" len="lg"/>
          </a:ln>
        </p:spPr>
      </p:cxnSp>
      <p:pic>
        <p:nvPicPr>
          <p:cNvPr id="8" name="Picture 7" descr="https://cdn.firespring.com/images/df04c4f3-338a-4a27-93ef-a27d5270b469.jpg">
            <a:extLst>
              <a:ext uri="{FF2B5EF4-FFF2-40B4-BE49-F238E27FC236}">
                <a16:creationId xmlns:a16="http://schemas.microsoft.com/office/drawing/2014/main" id="{7A1FFEBE-005E-4901-8F20-ECA9BED48E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061" y="586075"/>
            <a:ext cx="4521470" cy="58496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DD2A520-D2F8-4E29-B26E-D7B1500B3221}"/>
              </a:ext>
            </a:extLst>
          </p:cNvPr>
          <p:cNvPicPr>
            <a:picLocks noChangeAspect="1"/>
          </p:cNvPicPr>
          <p:nvPr/>
        </p:nvPicPr>
        <p:blipFill>
          <a:blip r:embed="rId5"/>
          <a:stretch>
            <a:fillRect/>
          </a:stretch>
        </p:blipFill>
        <p:spPr>
          <a:xfrm>
            <a:off x="537186" y="2263066"/>
            <a:ext cx="4708258" cy="4283307"/>
          </a:xfrm>
          <a:prstGeom prst="rect">
            <a:avLst/>
          </a:prstGeom>
        </p:spPr>
      </p:pic>
      <p:pic>
        <p:nvPicPr>
          <p:cNvPr id="2050" name="Picture 2" descr="Recovery Advocates">
            <a:extLst>
              <a:ext uri="{FF2B5EF4-FFF2-40B4-BE49-F238E27FC236}">
                <a16:creationId xmlns:a16="http://schemas.microsoft.com/office/drawing/2014/main" id="{302E014F-2CBE-4D86-BF89-ECA3D8F58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484" y="4312673"/>
            <a:ext cx="4060503" cy="22477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186CD92-9F6E-44FA-90AC-B249AD8A0725}"/>
              </a:ext>
            </a:extLst>
          </p:cNvPr>
          <p:cNvPicPr>
            <a:picLocks noChangeAspect="1"/>
          </p:cNvPicPr>
          <p:nvPr/>
        </p:nvPicPr>
        <p:blipFill>
          <a:blip r:embed="rId7"/>
          <a:stretch>
            <a:fillRect/>
          </a:stretch>
        </p:blipFill>
        <p:spPr>
          <a:xfrm>
            <a:off x="9360726" y="297035"/>
            <a:ext cx="2274595" cy="2984358"/>
          </a:xfrm>
          <a:prstGeom prst="rect">
            <a:avLst/>
          </a:prstGeom>
        </p:spPr>
      </p:pic>
      <p:pic>
        <p:nvPicPr>
          <p:cNvPr id="2052" name="Picture 4" descr="Related image">
            <a:extLst>
              <a:ext uri="{FF2B5EF4-FFF2-40B4-BE49-F238E27FC236}">
                <a16:creationId xmlns:a16="http://schemas.microsoft.com/office/drawing/2014/main" id="{04DD2475-A8A2-4AB2-9C18-F8D94FBF7B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92" y="362022"/>
            <a:ext cx="2371634" cy="15782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may contain: 2 people, people smiling, people standing">
            <a:extLst>
              <a:ext uri="{FF2B5EF4-FFF2-40B4-BE49-F238E27FC236}">
                <a16:creationId xmlns:a16="http://schemas.microsoft.com/office/drawing/2014/main" id="{A4405C69-9321-4660-94CA-F8984465ED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30455" y="3150894"/>
            <a:ext cx="1570653" cy="322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768552"/>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2E663F5-8876-4938-B919-443506B2D697}"/>
</file>

<file path=customXml/itemProps2.xml><?xml version="1.0" encoding="utf-8"?>
<ds:datastoreItem xmlns:ds="http://schemas.openxmlformats.org/officeDocument/2006/customXml" ds:itemID="{D64A0874-D916-4F71-9943-505A64C654C0}"/>
</file>

<file path=customXml/itemProps3.xml><?xml version="1.0" encoding="utf-8"?>
<ds:datastoreItem xmlns:ds="http://schemas.openxmlformats.org/officeDocument/2006/customXml" ds:itemID="{0231B7A6-C6F6-4C04-8CE8-6AE114B91DBB}"/>
</file>

<file path=customXml/itemProps4.xml><?xml version="1.0" encoding="utf-8"?>
<ds:datastoreItem xmlns:ds="http://schemas.openxmlformats.org/officeDocument/2006/customXml" ds:itemID="{87879141-3468-4EF9-BE52-6A829D7FBA75}"/>
</file>

<file path=docProps/app.xml><?xml version="1.0" encoding="utf-8"?>
<Properties xmlns="http://schemas.openxmlformats.org/officeDocument/2006/extended-properties" xmlns:vt="http://schemas.openxmlformats.org/officeDocument/2006/docPropsVTypes">
  <TotalTime>2175</TotalTime>
  <Words>3236</Words>
  <Application>Microsoft Office PowerPoint</Application>
  <PresentationFormat>Widescreen</PresentationFormat>
  <Paragraphs>403</Paragraphs>
  <Slides>47</Slides>
  <Notes>39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Arial</vt:lpstr>
      <vt:lpstr>Arial Narrow</vt:lpstr>
      <vt:lpstr>Calibri</vt:lpstr>
      <vt:lpstr>Century Gothic</vt:lpstr>
      <vt:lpstr>Courier New</vt:lpstr>
      <vt:lpstr>Georgia</vt:lpstr>
      <vt:lpstr>Segoe UI</vt:lpstr>
      <vt:lpstr>Times</vt:lpstr>
      <vt:lpstr>Times New Roman</vt:lpstr>
      <vt:lpstr>Times#20New#20Roman</vt:lpstr>
      <vt:lpstr>Verdana</vt:lpstr>
      <vt:lpstr>Wingdings</vt:lpstr>
      <vt:lpstr>Wingdings 3</vt:lpstr>
      <vt:lpstr>Office Theme</vt:lpstr>
      <vt:lpstr>The Treatment and Recovery Continuum in the Age of Opioids</vt:lpstr>
      <vt:lpstr>LEARNING OBJECTIVES</vt:lpstr>
      <vt:lpstr>PowerPoint Presentation</vt:lpstr>
      <vt:lpstr>PowerPoint Presentation</vt:lpstr>
      <vt:lpstr>PowerPoint Presentation</vt:lpstr>
      <vt:lpstr>PowerPoint Presentation</vt:lpstr>
      <vt:lpstr>PowerPoint Presentation</vt:lpstr>
      <vt:lpstr>Too Many Lives Lost….....  But Hope Is Alive! </vt:lpstr>
      <vt:lpstr>PowerPoint Presentation</vt:lpstr>
      <vt:lpstr>Recovery in Focus….</vt:lpstr>
      <vt:lpstr>Whole Person Approach</vt:lpstr>
      <vt:lpstr>Stigma of Addiction</vt:lpstr>
      <vt:lpstr>Stigma Among Healthcare Professionals</vt:lpstr>
      <vt:lpstr>Language Matters</vt:lpstr>
      <vt:lpstr>What About Internalized Stigma?</vt:lpstr>
      <vt:lpstr>Recovery Dialects</vt:lpstr>
      <vt:lpstr>Why Focus on Engagement and Retention? </vt:lpstr>
      <vt:lpstr>Retention, Remission, and Recovery Reduce Relapse Risk</vt:lpstr>
      <vt:lpstr>Modern Chronic Disease Model</vt:lpstr>
      <vt:lpstr>Stages of Behavior Change</vt:lpstr>
      <vt:lpstr>Others Who Recognize Addiction as a Chronic Disease</vt:lpstr>
      <vt:lpstr>PowerPoint Presentation</vt:lpstr>
      <vt:lpstr>What Changed?........Early 20th Century</vt:lpstr>
      <vt:lpstr>1920 to 1970: Addiction as Moral Failing</vt:lpstr>
      <vt:lpstr>1970 To Present…….Return to Science</vt:lpstr>
      <vt:lpstr>Addiction Causation Theories</vt:lpstr>
      <vt:lpstr>Addiction Definition</vt:lpstr>
      <vt:lpstr>The Human Brain</vt:lpstr>
      <vt:lpstr>Heroin Dose-Response</vt:lpstr>
      <vt:lpstr>Connect and Disconnect</vt:lpstr>
      <vt:lpstr>Brain Imbalance</vt:lpstr>
      <vt:lpstr>Disorder of Hedonic Tone</vt:lpstr>
      <vt:lpstr>Why Do Some People Develop Addiction While Others Don’t?</vt:lpstr>
      <vt:lpstr>Why Do Some People Develop Addiction While Others Don’t?</vt:lpstr>
      <vt:lpstr>Other Risk Factors</vt:lpstr>
      <vt:lpstr>Substance Use Disorder Diagnostic Criteria,  DSM-5 </vt:lpstr>
      <vt:lpstr>Physical Dependence Vs. Addiction</vt:lpstr>
      <vt:lpstr>Why Distinguish Between Physical Dependence and Addiction?</vt:lpstr>
      <vt:lpstr>Medications for Opioid Use Disorder</vt:lpstr>
      <vt:lpstr>Methadone/Buprenorphine Dose-Response</vt:lpstr>
      <vt:lpstr>Summary of Evidence for Medication Effectiveness </vt:lpstr>
      <vt:lpstr>Medication Saves Lives!</vt:lpstr>
      <vt:lpstr>PowerPoint Presentation</vt:lpstr>
      <vt:lpstr>Why don’t we just detox everyone?</vt:lpstr>
      <vt:lpstr>How Does All This Fit Together?</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Yngvild Olsen</cp:lastModifiedBy>
  <cp:revision>85</cp:revision>
  <cp:lastPrinted>2018-09-24T19:44:38Z</cp:lastPrinted>
  <dcterms:created xsi:type="dcterms:W3CDTF">2018-02-09T13:05:01Z</dcterms:created>
  <dcterms:modified xsi:type="dcterms:W3CDTF">2019-05-16T02:01:00Z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a4379602-3c50-4bc8-99d1-a39ebf37ec90</vt:lpwstr>
  </property>
</Properties>
</file>