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2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365" r:id="rId3"/>
    <p:sldId id="321" r:id="rId4"/>
    <p:sldId id="257" r:id="rId5"/>
    <p:sldId id="438" r:id="rId6"/>
    <p:sldId id="272" r:id="rId7"/>
    <p:sldId id="485" r:id="rId8"/>
    <p:sldId id="273" r:id="rId9"/>
    <p:sldId id="374" r:id="rId10"/>
    <p:sldId id="513" r:id="rId11"/>
    <p:sldId id="262" r:id="rId12"/>
    <p:sldId id="370" r:id="rId13"/>
    <p:sldId id="490" r:id="rId14"/>
    <p:sldId id="274" r:id="rId15"/>
    <p:sldId id="542" r:id="rId16"/>
    <p:sldId id="515" r:id="rId17"/>
    <p:sldId id="504" r:id="rId18"/>
    <p:sldId id="277" r:id="rId19"/>
    <p:sldId id="491" r:id="rId20"/>
    <p:sldId id="288" r:id="rId21"/>
    <p:sldId id="431" r:id="rId22"/>
    <p:sldId id="545" r:id="rId23"/>
    <p:sldId id="547" r:id="rId24"/>
    <p:sldId id="516" r:id="rId25"/>
    <p:sldId id="517" r:id="rId26"/>
    <p:sldId id="526" r:id="rId27"/>
    <p:sldId id="527" r:id="rId28"/>
    <p:sldId id="528" r:id="rId29"/>
    <p:sldId id="529" r:id="rId30"/>
    <p:sldId id="530" r:id="rId31"/>
    <p:sldId id="531" r:id="rId32"/>
    <p:sldId id="546" r:id="rId33"/>
    <p:sldId id="548" r:id="rId34"/>
    <p:sldId id="409" r:id="rId35"/>
    <p:sldId id="536" r:id="rId36"/>
    <p:sldId id="537" r:id="rId37"/>
    <p:sldId id="538" r:id="rId38"/>
    <p:sldId id="539" r:id="rId39"/>
    <p:sldId id="550" r:id="rId40"/>
    <p:sldId id="544" r:id="rId41"/>
    <p:sldId id="543" r:id="rId42"/>
    <p:sldId id="384" r:id="rId43"/>
    <p:sldId id="299" r:id="rId44"/>
    <p:sldId id="258" r:id="rId4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1" name="Anastasia Edmonston" initials="AE" lastIdx="3" clrIdx="1">
    <p:extLst>
      <p:ext uri="{19B8F6BF-5375-455C-9EA6-DF929625EA0E}">
        <p15:presenceInfo xmlns:p15="http://schemas.microsoft.com/office/powerpoint/2012/main" userId="S-1-5-21-3319432526-1753839183-2002525808-17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7" autoAdjust="0"/>
    <p:restoredTop sz="90408" autoAdjust="0"/>
  </p:normalViewPr>
  <p:slideViewPr>
    <p:cSldViewPr snapToGrid="0" snapToObjects="1">
      <p:cViewPr varScale="1">
        <p:scale>
          <a:sx n="85" d="100"/>
          <a:sy n="85" d="100"/>
        </p:scale>
        <p:origin x="125" y="6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56"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C45B5E5-3179-4C98-8558-78E431A1E9E4}" type="datetimeFigureOut">
              <a:rPr lang="en-US" smtClean="0"/>
              <a:t>5/2/2019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6D005C6-4BA2-45B0-A818-8662B6451368}" type="slidenum">
              <a:rPr lang="en-US" smtClean="0"/>
              <a:t>‹#›</a:t>
            </a:fld>
            <a:endParaRPr lang="en-US"/>
          </a:p>
        </p:txBody>
      </p:sp>
    </p:spTree>
    <p:extLst>
      <p:ext uri="{BB962C8B-B14F-4D97-AF65-F5344CB8AC3E}">
        <p14:creationId xmlns:p14="http://schemas.microsoft.com/office/powerpoint/2010/main" val="329010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C80779F-2152-C84C-A2C2-FD36C5CC5AAE}" type="datetimeFigureOut">
              <a:rPr lang="en-US" smtClean="0"/>
              <a:t>5/2/2019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01.safelinks.protection.outlook.com/?url=https://www.npr.org/sections/health-shots/2018/09/17/648710859/childhood-trauma-and-its-lifelong-health-effects-more-prevalent-among-minorities&amp;data=01|01|angela.cabellon@montgomerycountymd.gov|1e54edcc1a8f47f9542c08d61d61eb33|6e01b1f9b1e54073ac97778069a0ad64|1&amp;sdata=8UP1cQt7EEdyQkS%2B4QDoM5P1WMNXY3EXf0ZHFJP/JGM%3D&amp;reserved=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387079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linked article summarizes the most recent ACE prevalence by the CDC.  They analyzed data (2011-2014) from 214,157 adults in 23 states and those who identified as Black or Latino and with limited education and income were more likely to have more ACEs.  They have a new finding that multiracial and  LGBTQ individual carried the greatest burden.</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3"/>
              </a:rPr>
              <a:t>https://www.npr.org/sections/health-shots/2018/09/17/648710859/childhood-trauma-and-its-lifelong-health-effects-more-prevalent-among-minorities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13</a:t>
            </a:fld>
            <a:endParaRPr lang="en-US" dirty="0"/>
          </a:p>
        </p:txBody>
      </p:sp>
    </p:spTree>
    <p:extLst>
      <p:ext uri="{BB962C8B-B14F-4D97-AF65-F5344CB8AC3E}">
        <p14:creationId xmlns:p14="http://schemas.microsoft.com/office/powerpoint/2010/main" val="115506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14</a:t>
            </a:fld>
            <a:endParaRPr lang="en-US"/>
          </a:p>
        </p:txBody>
      </p:sp>
    </p:spTree>
    <p:extLst>
      <p:ext uri="{BB962C8B-B14F-4D97-AF65-F5344CB8AC3E}">
        <p14:creationId xmlns:p14="http://schemas.microsoft.com/office/powerpoint/2010/main" val="1147543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16</a:t>
            </a:fld>
            <a:endParaRPr lang="en-US"/>
          </a:p>
        </p:txBody>
      </p:sp>
    </p:spTree>
    <p:extLst>
      <p:ext uri="{BB962C8B-B14F-4D97-AF65-F5344CB8AC3E}">
        <p14:creationId xmlns:p14="http://schemas.microsoft.com/office/powerpoint/2010/main" val="2877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17</a:t>
            </a:fld>
            <a:endParaRPr lang="en-US"/>
          </a:p>
        </p:txBody>
      </p:sp>
    </p:spTree>
    <p:extLst>
      <p:ext uri="{BB962C8B-B14F-4D97-AF65-F5344CB8AC3E}">
        <p14:creationId xmlns:p14="http://schemas.microsoft.com/office/powerpoint/2010/main" val="3627325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18</a:t>
            </a:fld>
            <a:endParaRPr lang="en-US"/>
          </a:p>
        </p:txBody>
      </p:sp>
    </p:spTree>
    <p:extLst>
      <p:ext uri="{BB962C8B-B14F-4D97-AF65-F5344CB8AC3E}">
        <p14:creationId xmlns:p14="http://schemas.microsoft.com/office/powerpoint/2010/main" val="10872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this</a:t>
            </a:r>
            <a:r>
              <a:rPr lang="en-US" baseline="0" dirty="0"/>
              <a:t> increase in those with no premorbid abuse, with military populations, after TBI increase in binge drinking has been noted.. A study in the late 1990’s by military researchers found that of 2000 discharged armed forces personnel with a diagnosis of TBI those with moderate TBI were 5.4 times more likely to be discharged for alcoholism or drug use than those without TBI. </a:t>
            </a:r>
            <a:endParaRPr lang="en-US" dirty="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21</a:t>
            </a:fld>
            <a:endParaRPr lang="en-US"/>
          </a:p>
        </p:txBody>
      </p:sp>
    </p:spTree>
    <p:extLst>
      <p:ext uri="{BB962C8B-B14F-4D97-AF65-F5344CB8AC3E}">
        <p14:creationId xmlns:p14="http://schemas.microsoft.com/office/powerpoint/2010/main" val="126383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this</a:t>
            </a:r>
            <a:r>
              <a:rPr lang="en-US" baseline="0" dirty="0"/>
              <a:t> increase in those with no premorbid abuse, with military populations, after TBI increase in binge drinking has been noted.. A study in the late 1990’s by military researchers found that of 2000 discharged armed forces personnel with a diagnosis of TBI those with moderate TBI were 5.4 times more likely to be discharged for alcoholism or drug use than those without TBI. </a:t>
            </a:r>
            <a:endParaRPr lang="en-US" dirty="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22</a:t>
            </a:fld>
            <a:endParaRPr lang="en-US"/>
          </a:p>
        </p:txBody>
      </p:sp>
    </p:spTree>
    <p:extLst>
      <p:ext uri="{BB962C8B-B14F-4D97-AF65-F5344CB8AC3E}">
        <p14:creationId xmlns:p14="http://schemas.microsoft.com/office/powerpoint/2010/main" val="193866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this</a:t>
            </a:r>
            <a:r>
              <a:rPr lang="en-US" baseline="0" dirty="0"/>
              <a:t> increase in those with no premorbid abuse, with military populations, after TBI increase in binge drinking has been noted.. A study in the late 1990’s by military researchers found that of 2000 discharged armed forces personnel with a diagnosis of TBI those with moderate TBI were 5.4 times more likely to be discharged for alcoholism or drug use than those without TBI. </a:t>
            </a:r>
            <a:endParaRPr lang="en-US" dirty="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23</a:t>
            </a:fld>
            <a:endParaRPr lang="en-US"/>
          </a:p>
        </p:txBody>
      </p:sp>
    </p:spTree>
    <p:extLst>
      <p:ext uri="{BB962C8B-B14F-4D97-AF65-F5344CB8AC3E}">
        <p14:creationId xmlns:p14="http://schemas.microsoft.com/office/powerpoint/2010/main" val="368413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24</a:t>
            </a:fld>
            <a:endParaRPr lang="en-US"/>
          </a:p>
        </p:txBody>
      </p:sp>
    </p:spTree>
    <p:extLst>
      <p:ext uri="{BB962C8B-B14F-4D97-AF65-F5344CB8AC3E}">
        <p14:creationId xmlns:p14="http://schemas.microsoft.com/office/powerpoint/2010/main" val="262936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Many questions remain, researchers</a:t>
            </a:r>
            <a:r>
              <a:rPr lang="en-US" baseline="0" dirty="0"/>
              <a:t> find that many individuals who use opioids also use other substances so it is hard to tease out direct cause and effect. There is accumulating evidence that multiple opiate drugs interfere with proliferation, differentiation, maturation, and survival of developing adult-born hippocampal neural precursors.  most of the opiates studied have an adverse effect on adult hippocampal neurogenesis review article in the Scientific World Journal published in 2016 out of the Department of Pharmacology of the University of Minnesota</a:t>
            </a:r>
            <a:endParaRPr lang="en-US" dirty="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25</a:t>
            </a:fld>
            <a:endParaRPr lang="en-US"/>
          </a:p>
        </p:txBody>
      </p:sp>
    </p:spTree>
    <p:extLst>
      <p:ext uri="{BB962C8B-B14F-4D97-AF65-F5344CB8AC3E}">
        <p14:creationId xmlns:p14="http://schemas.microsoft.com/office/powerpoint/2010/main" val="406529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121332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406400" y="696913"/>
            <a:ext cx="6197600" cy="3486150"/>
          </a:xfrm>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Just knowing that a person has a history of at least one TBI provides you with limited information.  However, this information should lead you to suspect that there may also be a history of difficulties with accessing services.</a:t>
            </a:r>
          </a:p>
        </p:txBody>
      </p:sp>
    </p:spTree>
    <p:extLst>
      <p:ext uri="{BB962C8B-B14F-4D97-AF65-F5344CB8AC3E}">
        <p14:creationId xmlns:p14="http://schemas.microsoft.com/office/powerpoint/2010/main" val="3865174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F0F17"/>
                </a:solidFill>
              </a:rPr>
              <a:t>We admitted we were powerless over alcohol; that our lives had become unmanageable</a:t>
            </a:r>
          </a:p>
          <a:p>
            <a:r>
              <a:rPr lang="en-US" altLang="en-US" dirty="0">
                <a:solidFill>
                  <a:srgbClr val="0F0F17"/>
                </a:solidFill>
              </a:rPr>
              <a:t>Came to believe that a Power greater than ourselves could restore us to sanity</a:t>
            </a:r>
            <a:endParaRPr lang="en-US" altLang="en-US" dirty="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31</a:t>
            </a:fld>
            <a:endParaRPr lang="en-US" dirty="0"/>
          </a:p>
        </p:txBody>
      </p:sp>
    </p:spTree>
    <p:extLst>
      <p:ext uri="{BB962C8B-B14F-4D97-AF65-F5344CB8AC3E}">
        <p14:creationId xmlns:p14="http://schemas.microsoft.com/office/powerpoint/2010/main" val="189901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34</a:t>
            </a:fld>
            <a:endParaRPr lang="en-US" dirty="0"/>
          </a:p>
        </p:txBody>
      </p:sp>
    </p:spTree>
    <p:extLst>
      <p:ext uri="{BB962C8B-B14F-4D97-AF65-F5344CB8AC3E}">
        <p14:creationId xmlns:p14="http://schemas.microsoft.com/office/powerpoint/2010/main" val="3720801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39</a:t>
            </a:fld>
            <a:endParaRPr lang="en-US" dirty="0"/>
          </a:p>
        </p:txBody>
      </p:sp>
    </p:spTree>
    <p:extLst>
      <p:ext uri="{BB962C8B-B14F-4D97-AF65-F5344CB8AC3E}">
        <p14:creationId xmlns:p14="http://schemas.microsoft.com/office/powerpoint/2010/main" val="1919347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43</a:t>
            </a:fld>
            <a:endParaRPr lang="en-US"/>
          </a:p>
        </p:txBody>
      </p:sp>
    </p:spTree>
    <p:extLst>
      <p:ext uri="{BB962C8B-B14F-4D97-AF65-F5344CB8AC3E}">
        <p14:creationId xmlns:p14="http://schemas.microsoft.com/office/powerpoint/2010/main" val="1701858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44</a:t>
            </a:fld>
            <a:endParaRPr lang="en-US"/>
          </a:p>
        </p:txBody>
      </p:sp>
    </p:spTree>
    <p:extLst>
      <p:ext uri="{BB962C8B-B14F-4D97-AF65-F5344CB8AC3E}">
        <p14:creationId xmlns:p14="http://schemas.microsoft.com/office/powerpoint/2010/main" val="59992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defRPr/>
            </a:pPr>
            <a:r>
              <a:rPr lang="en-US" dirty="0"/>
              <a:t>Anne McKee and colleagues a Boston Sport’s Legacy Institute examine the long term implications of multiple </a:t>
            </a:r>
            <a:r>
              <a:rPr lang="en-US" dirty="0" err="1"/>
              <a:t>subconcussive</a:t>
            </a:r>
            <a:r>
              <a:rPr lang="en-US" dirty="0"/>
              <a:t>  hits and concussions to the brain. Evidence suggests that those who played football for example at a professional level are more likely as they approach their 40’s to have difficulty with cognitive and behavioral challenges related to executive functioning. http://</a:t>
            </a:r>
            <a:r>
              <a:rPr lang="en-US" dirty="0" err="1"/>
              <a:t>www.sportslegacy.org</a:t>
            </a:r>
            <a:r>
              <a:rPr lang="en-US" dirty="0"/>
              <a:t>/</a:t>
            </a:r>
          </a:p>
          <a:p>
            <a:pPr marL="178027" indent="-178027">
              <a:buFont typeface="Arial" panose="020B0604020202020204" pitchFamily="34" charset="0"/>
              <a:buChar char="•"/>
              <a:defRPr/>
            </a:pPr>
            <a:endParaRPr lang="en-US" dirty="0"/>
          </a:p>
          <a:p>
            <a:pPr marL="178027" indent="-178027">
              <a:buFont typeface="Arial" panose="020B0604020202020204" pitchFamily="34" charset="0"/>
              <a:buChar char="•"/>
              <a:defRPr/>
            </a:pPr>
            <a:r>
              <a:rPr lang="en-US" dirty="0"/>
              <a:t>Longitudinal studies published recently suggest that individuals living with TBI have reduced life spans than their peers who have not incurred a TBI http://</a:t>
            </a:r>
            <a:r>
              <a:rPr lang="en-US" dirty="0" err="1"/>
              <a:t>www.ncbi.nlm.nih.gov</a:t>
            </a:r>
            <a:r>
              <a:rPr lang="en-US" dirty="0"/>
              <a:t>/</a:t>
            </a:r>
            <a:r>
              <a:rPr lang="en-US" dirty="0" err="1"/>
              <a:t>pubmed</a:t>
            </a:r>
            <a:r>
              <a:rPr lang="en-US" dirty="0"/>
              <a:t>/24430827, http://</a:t>
            </a:r>
            <a:r>
              <a:rPr lang="en-US" dirty="0" err="1"/>
              <a:t>www.ncbi.nlm.nih.gov</a:t>
            </a:r>
            <a:r>
              <a:rPr lang="en-US" dirty="0"/>
              <a:t>/</a:t>
            </a:r>
            <a:r>
              <a:rPr lang="en-US" dirty="0" err="1"/>
              <a:t>pubmed</a:t>
            </a:r>
            <a:r>
              <a:rPr lang="en-US" dirty="0"/>
              <a:t>/20103393</a:t>
            </a:r>
          </a:p>
          <a:p>
            <a:pPr marL="178027" indent="-178027">
              <a:buFont typeface="Arial" panose="020B0604020202020204" pitchFamily="34" charset="0"/>
              <a:buChar char="•"/>
              <a:defRPr/>
            </a:pPr>
            <a:endParaRPr lang="en-US" dirty="0"/>
          </a:p>
          <a:p>
            <a:pPr marL="178027" indent="-178027">
              <a:buFont typeface="Arial" panose="020B0604020202020204" pitchFamily="34" charset="0"/>
              <a:buChar char="•"/>
              <a:defRPr/>
            </a:pPr>
            <a:r>
              <a:rPr lang="en-US" dirty="0"/>
              <a:t>A 2014 article published in the Journal of Neurotrauma by Cynthia Harrison-Felix et. al: </a:t>
            </a:r>
            <a:r>
              <a:rPr lang="en-US" i="1" dirty="0"/>
              <a:t>Life Expectancy after Inpatient Rehabilitation for Traumatic Brain Injury in the United States </a:t>
            </a:r>
            <a:r>
              <a:rPr lang="en-US" dirty="0"/>
              <a:t>found that individuals who required inpatient rehabilitation for a TBI had on average a shorter life span by 9 years than their non-injured peers.</a:t>
            </a:r>
          </a:p>
          <a:p>
            <a:pPr marL="178027" indent="-178027">
              <a:buFont typeface="Arial" panose="020B0604020202020204" pitchFamily="34" charset="0"/>
              <a:buChar char="•"/>
              <a:defRPr/>
            </a:pPr>
            <a:endParaRPr lang="en-US" dirty="0"/>
          </a:p>
          <a:p>
            <a:pPr marL="178027" indent="-178027">
              <a:buFont typeface="Arial" panose="020B0604020202020204" pitchFamily="34" charset="0"/>
              <a:buChar char="•"/>
              <a:defRPr/>
            </a:pPr>
            <a:r>
              <a:rPr lang="en-US" dirty="0"/>
              <a:t>For those who are living with an ABI from a stroke, decrease in lifespan is also noted http://</a:t>
            </a:r>
            <a:r>
              <a:rPr lang="en-US" dirty="0" err="1"/>
              <a:t>www.ncbi.nlm.nih.gov</a:t>
            </a:r>
            <a:r>
              <a:rPr lang="en-US" dirty="0"/>
              <a:t>/</a:t>
            </a:r>
            <a:r>
              <a:rPr lang="en-US" dirty="0" err="1"/>
              <a:t>pubmed</a:t>
            </a:r>
            <a:r>
              <a:rPr lang="en-US" dirty="0"/>
              <a:t>/26151266</a:t>
            </a:r>
            <a:endParaRPr lang="en-US" i="1" dirty="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168330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180097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a:p>
        </p:txBody>
      </p:sp>
    </p:spTree>
    <p:extLst>
      <p:ext uri="{BB962C8B-B14F-4D97-AF65-F5344CB8AC3E}">
        <p14:creationId xmlns:p14="http://schemas.microsoft.com/office/powerpoint/2010/main" val="363721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8</a:t>
            </a:fld>
            <a:endParaRPr lang="en-US"/>
          </a:p>
        </p:txBody>
      </p:sp>
    </p:spTree>
    <p:extLst>
      <p:ext uri="{BB962C8B-B14F-4D97-AF65-F5344CB8AC3E}">
        <p14:creationId xmlns:p14="http://schemas.microsoft.com/office/powerpoint/2010/main" val="69049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9</a:t>
            </a:fld>
            <a:endParaRPr lang="en-US"/>
          </a:p>
        </p:txBody>
      </p:sp>
    </p:spTree>
    <p:extLst>
      <p:ext uri="{BB962C8B-B14F-4D97-AF65-F5344CB8AC3E}">
        <p14:creationId xmlns:p14="http://schemas.microsoft.com/office/powerpoint/2010/main" val="215964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231,840 women are dx with invasive breast cancer</a:t>
            </a:r>
          </a:p>
          <a:p>
            <a:r>
              <a:rPr lang="en-US" altLang="en-US" dirty="0"/>
              <a:t>1.2 are living with HIV/AIDS</a:t>
            </a:r>
          </a:p>
          <a:p>
            <a:endParaRPr lang="en-US" altLang="en-US" dirty="0"/>
          </a:p>
          <a:p>
            <a:r>
              <a:rPr lang="en-US" sz="1200" dirty="0"/>
              <a:t>In 2013,</a:t>
            </a:r>
            <a:r>
              <a:rPr lang="en-US" sz="1200" baseline="30000" dirty="0"/>
              <a:t>1</a:t>
            </a:r>
            <a:r>
              <a:rPr lang="en-US" sz="1200" dirty="0"/>
              <a:t> about 2.8 million TBI-related emergency department (ED) visits, hospitalizations, and deaths occurred in the United </a:t>
            </a:r>
            <a:r>
              <a:rPr lang="en-US" sz="1200" dirty="0" err="1"/>
              <a:t>States.TBI</a:t>
            </a:r>
            <a:r>
              <a:rPr lang="en-US" sz="1200" dirty="0"/>
              <a:t> contributed to the deaths of nearly 50,000 people.</a:t>
            </a:r>
          </a:p>
          <a:p>
            <a:r>
              <a:rPr lang="en-US" sz="1200" dirty="0"/>
              <a:t>TBI was a diagnosis in more than 282,000 hospitalizations and 2.5 million ED visits.  These consisted of TBI alone or TBI in combination with other injuries.</a:t>
            </a:r>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11</a:t>
            </a:fld>
            <a:endParaRPr lang="en-US"/>
          </a:p>
        </p:txBody>
      </p:sp>
    </p:spTree>
    <p:extLst>
      <p:ext uri="{BB962C8B-B14F-4D97-AF65-F5344CB8AC3E}">
        <p14:creationId xmlns:p14="http://schemas.microsoft.com/office/powerpoint/2010/main" val="11407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12</a:t>
            </a:fld>
            <a:endParaRPr lang="en-US"/>
          </a:p>
        </p:txBody>
      </p:sp>
    </p:spTree>
    <p:extLst>
      <p:ext uri="{BB962C8B-B14F-4D97-AF65-F5344CB8AC3E}">
        <p14:creationId xmlns:p14="http://schemas.microsoft.com/office/powerpoint/2010/main" val="1063244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Shape 54">
            <a:extLst>
              <a:ext uri="{FF2B5EF4-FFF2-40B4-BE49-F238E27FC236}">
                <a16:creationId xmlns:a16="http://schemas.microsoft.com/office/drawing/2014/main" xmlns="" id="{54F5CBF4-D6C9-3742-910A-ED87F31DF166}"/>
              </a:ext>
            </a:extLst>
          </p:cNvPr>
          <p:cNvPicPr preferRelativeResize="0"/>
          <p:nvPr userDrawn="1"/>
        </p:nvPicPr>
        <p:blipFill>
          <a:blip r:embed="rId2">
            <a:alphaModFix/>
          </a:blip>
          <a:stretch>
            <a:fillRect/>
          </a:stretch>
        </p:blipFill>
        <p:spPr>
          <a:xfrm>
            <a:off x="0" y="0"/>
            <a:ext cx="12192000" cy="6858003"/>
          </a:xfrm>
          <a:prstGeom prst="rect">
            <a:avLst/>
          </a:prstGeom>
          <a:noFill/>
          <a:ln w="9525" cap="flat" cmpd="sng">
            <a:solidFill>
              <a:srgbClr val="FFFFFF"/>
            </a:solidFill>
            <a:prstDash val="solid"/>
            <a:round/>
            <a:headEnd type="none" w="med" len="med"/>
            <a:tailEnd type="none" w="med" len="med"/>
          </a:ln>
        </p:spPr>
      </p:pic>
      <p:sp>
        <p:nvSpPr>
          <p:cNvPr id="2" name="Title 1">
            <a:extLst>
              <a:ext uri="{FF2B5EF4-FFF2-40B4-BE49-F238E27FC236}">
                <a16:creationId xmlns:a16="http://schemas.microsoft.com/office/drawing/2014/main" xmlns="" id="{13EC1CAE-181F-AE45-82F8-A14FDE796289}"/>
              </a:ext>
            </a:extLst>
          </p:cNvPr>
          <p:cNvSpPr>
            <a:spLocks noGrp="1"/>
          </p:cNvSpPr>
          <p:nvPr>
            <p:ph type="ctrTitle" hasCustomPrompt="1"/>
          </p:nvPr>
        </p:nvSpPr>
        <p:spPr>
          <a:xfrm>
            <a:off x="1524000" y="2385391"/>
            <a:ext cx="9144000" cy="1124572"/>
          </a:xfrm>
        </p:spPr>
        <p:txBody>
          <a:bodyPr anchor="b">
            <a:normAutofit/>
          </a:bodyPr>
          <a:lstStyle>
            <a:lvl1pPr algn="ctr">
              <a:defRPr sz="3600">
                <a:solidFill>
                  <a:schemeClr val="bg1"/>
                </a:solidFill>
              </a:defRPr>
            </a:lvl1pPr>
          </a:lstStyle>
          <a:p>
            <a:r>
              <a:rPr lang="en-US" dirty="0"/>
              <a:t>Click to add Title</a:t>
            </a:r>
          </a:p>
        </p:txBody>
      </p:sp>
      <p:sp>
        <p:nvSpPr>
          <p:cNvPr id="9" name="Text Placeholder 8">
            <a:extLst>
              <a:ext uri="{FF2B5EF4-FFF2-40B4-BE49-F238E27FC236}">
                <a16:creationId xmlns:a16="http://schemas.microsoft.com/office/drawing/2014/main" xmlns="" id="{846A6718-C3F2-E745-B669-EC535897A218}"/>
              </a:ext>
            </a:extLst>
          </p:cNvPr>
          <p:cNvSpPr>
            <a:spLocks noGrp="1"/>
          </p:cNvSpPr>
          <p:nvPr>
            <p:ph type="body" sz="quarter" idx="10" hasCustomPrompt="1"/>
          </p:nvPr>
        </p:nvSpPr>
        <p:spPr>
          <a:xfrm>
            <a:off x="1524000" y="1878013"/>
            <a:ext cx="9144000" cy="368300"/>
          </a:xfrm>
        </p:spPr>
        <p:txBody>
          <a:bodyPr>
            <a:normAutofit/>
          </a:bodyPr>
          <a:lstStyle>
            <a:lvl1pPr marL="0" indent="0" algn="ctr">
              <a:buNone/>
              <a:defRPr sz="1800" b="1">
                <a:solidFill>
                  <a:schemeClr val="bg1"/>
                </a:solidFill>
              </a:defRPr>
            </a:lvl1pPr>
          </a:lstStyle>
          <a:p>
            <a:pPr lvl="0"/>
            <a:r>
              <a:rPr lang="en-US" dirty="0"/>
              <a:t>MARYLAND DEPARTMENT OF HEALTH</a:t>
            </a:r>
          </a:p>
        </p:txBody>
      </p:sp>
      <p:sp>
        <p:nvSpPr>
          <p:cNvPr id="3" name="Subtitle 2">
            <a:extLst>
              <a:ext uri="{FF2B5EF4-FFF2-40B4-BE49-F238E27FC236}">
                <a16:creationId xmlns:a16="http://schemas.microsoft.com/office/drawing/2014/main" xmlns="" id="{B4AB1C7E-8E53-164B-8983-F17A528253E5}"/>
              </a:ext>
            </a:extLst>
          </p:cNvPr>
          <p:cNvSpPr>
            <a:spLocks noGrp="1"/>
          </p:cNvSpPr>
          <p:nvPr>
            <p:ph type="subTitle" idx="1" hasCustomPrompt="1"/>
          </p:nvPr>
        </p:nvSpPr>
        <p:spPr>
          <a:xfrm>
            <a:off x="1524000" y="4373217"/>
            <a:ext cx="9144000" cy="387626"/>
          </a:xfrm>
        </p:spPr>
        <p:txBody>
          <a:bodyPr/>
          <a:lstStyle>
            <a:lvl1pPr marL="0" indent="0" algn="ctr">
              <a:buNone/>
              <a:defRPr sz="2400" b="1">
                <a:solidFill>
                  <a:srgbClr val="98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xmlns="" id="{7B8BAC13-88FE-C64F-96CA-64033FB21D6C}"/>
              </a:ext>
            </a:extLst>
          </p:cNvPr>
          <p:cNvSpPr>
            <a:spLocks noGrp="1"/>
          </p:cNvSpPr>
          <p:nvPr>
            <p:ph type="body" sz="quarter" idx="11" hasCustomPrompt="1"/>
          </p:nvPr>
        </p:nvSpPr>
        <p:spPr>
          <a:xfrm>
            <a:off x="1524000" y="4940300"/>
            <a:ext cx="9144000" cy="366713"/>
          </a:xfrm>
        </p:spPr>
        <p:txBody>
          <a:bodyPr/>
          <a:lstStyle>
            <a:lvl1pPr marL="0" indent="0" algn="ctr">
              <a:buNone/>
              <a:defRPr sz="2400">
                <a:solidFill>
                  <a:srgbClr val="980000"/>
                </a:solidFill>
              </a:defRPr>
            </a:lvl1pPr>
          </a:lstStyle>
          <a:p>
            <a:pPr lvl="0"/>
            <a:r>
              <a:rPr lang="en-US" dirty="0"/>
              <a:t>Click to add date</a:t>
            </a:r>
          </a:p>
        </p:txBody>
      </p:sp>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AD7A-692D-214C-B1E6-40FF2519FA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4A64AD5-665A-C744-89D9-40F741E5C75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E94136C4-AA83-DE43-BE00-E228E3F2BD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64768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2" y="6459786"/>
            <a:ext cx="2472271" cy="365125"/>
          </a:xfrm>
          <a:prstGeom prst="rect">
            <a:avLst/>
          </a:prstGeom>
        </p:spPr>
        <p:txBody>
          <a:bodyPr/>
          <a:lstStyle/>
          <a:p>
            <a:fld id="{C2AA199E-7134-4316-9151-A9365992D1FE}" type="datetime1">
              <a:rPr lang="en-US" smtClean="0"/>
              <a:t>5/2/2019</a:t>
            </a:fld>
            <a:endParaRPr lang="en-US"/>
          </a:p>
        </p:txBody>
      </p:sp>
      <p:sp>
        <p:nvSpPr>
          <p:cNvPr id="5" name="Footer Placeholder 4"/>
          <p:cNvSpPr>
            <a:spLocks noGrp="1"/>
          </p:cNvSpPr>
          <p:nvPr>
            <p:ph type="ftr" sz="quarter" idx="11"/>
          </p:nvPr>
        </p:nvSpPr>
        <p:spPr>
          <a:xfrm>
            <a:off x="3686186" y="6459786"/>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F67ED0-620B-4F1C-B485-BFBCC493DFF3}" type="slidenum">
              <a:rPr lang="en-US" smtClean="0"/>
              <a:t>‹#›</a:t>
            </a:fld>
            <a:endParaRPr lang="en-US"/>
          </a:p>
        </p:txBody>
      </p:sp>
    </p:spTree>
    <p:extLst>
      <p:ext uri="{BB962C8B-B14F-4D97-AF65-F5344CB8AC3E}">
        <p14:creationId xmlns:p14="http://schemas.microsoft.com/office/powerpoint/2010/main" val="66195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73362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F195-B40D-0E4C-B1D2-11C6A5EE0CE1}"/>
              </a:ext>
            </a:extLst>
          </p:cNvPr>
          <p:cNvSpPr>
            <a:spLocks noGrp="1"/>
          </p:cNvSpPr>
          <p:nvPr>
            <p:ph type="title"/>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xmlns=""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B09AB431-9F66-664E-9CD0-ED4F8EA2F628}"/>
              </a:ext>
            </a:extLst>
          </p:cNvPr>
          <p:cNvSpPr>
            <a:spLocks noGrp="1"/>
          </p:cNvSpPr>
          <p:nvPr>
            <p:ph type="sldNum" sz="quarter" idx="12"/>
          </p:nvPr>
        </p:nvSpPr>
        <p:spPr>
          <a:xfrm>
            <a:off x="537186" y="6253165"/>
            <a:ext cx="543338" cy="365125"/>
          </a:xfrm>
        </p:spPr>
        <p:txBody>
          <a:bodyPr/>
          <a:lstStyle>
            <a:lvl1pPr>
              <a:defRPr sz="1800"/>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xmlns=""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Georgia" panose="02040502050405020303" pitchFamily="18" charset="0"/>
              </a:defRPr>
            </a:lvl1pPr>
          </a:lstStyle>
          <a:p>
            <a:pPr lvl="0"/>
            <a:r>
              <a:rPr lang="en-US" dirty="0"/>
              <a:t>Click to add Chapter reference: Title</a:t>
            </a:r>
          </a:p>
        </p:txBody>
      </p: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defRPr>
            </a:lvl1pPr>
          </a:lstStyle>
          <a:p>
            <a:pPr lvl="0"/>
            <a:r>
              <a:rPr lang="en-US" dirty="0"/>
              <a:t>Click to add Chapter Intro</a:t>
            </a:r>
          </a:p>
        </p:txBody>
      </p:sp>
      <p:sp>
        <p:nvSpPr>
          <p:cNvPr id="6" name="Text Placeholder 9">
            <a:extLst>
              <a:ext uri="{FF2B5EF4-FFF2-40B4-BE49-F238E27FC236}">
                <a16:creationId xmlns:a16="http://schemas.microsoft.com/office/drawing/2014/main" xmlns=""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vl1pPr>
          </a:lstStyle>
          <a:p>
            <a:pPr lvl="0"/>
            <a:r>
              <a:rPr lang="en-US" dirty="0"/>
              <a:t>Click to add Chapter Title</a:t>
            </a:r>
          </a:p>
        </p:txBody>
      </p:sp>
      <p:cxnSp>
        <p:nvCxnSpPr>
          <p:cNvPr id="7" name="Shape 99">
            <a:extLst>
              <a:ext uri="{FF2B5EF4-FFF2-40B4-BE49-F238E27FC236}">
                <a16:creationId xmlns:a16="http://schemas.microsoft.com/office/drawing/2014/main" xmlns=""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B2FD7-958A-0C45-B087-7DDC509F8C39}"/>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F8D793A9-78D0-DB44-9842-DF34C4F56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xmlns=""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FAF1C-2FEF-6242-ABE9-7D70C8595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A7DC57-EA5D-8A44-945E-B158D9524D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F2EC0-F0AE-9445-A41E-5C87D776FBE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xmlns=""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862F8-D10B-E844-A683-3AF7FD775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8E29B-A727-0242-95D3-50DD382BC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Times New Roman" panose="02020603050405020304" pitchFamily="18" charset="0"/>
                <a:cs typeface="Times New Roman" panose="02020603050405020304" pitchFamily="18" charset="0"/>
              </a:defRPr>
            </a:lvl1pPr>
          </a:lstStyle>
          <a:p>
            <a:fld id="{D275CE6D-5C38-C543-B8AD-F8110668FDF9}" type="slidenum">
              <a:rPr lang="en-US" smtClean="0"/>
              <a:pPr/>
              <a:t>‹#›</a:t>
            </a:fld>
            <a:endParaRPr lang="en-US" dirty="0"/>
          </a:p>
        </p:txBody>
      </p:sp>
      <p:pic>
        <p:nvPicPr>
          <p:cNvPr id="7"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xmlns="" id="{CE115457-9B50-0745-BAE2-D16DA4B60DBD}"/>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961850" y="6167727"/>
            <a:ext cx="2420086" cy="4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pr.org/sections/health-shots/2017/04/13/523452905/what-doesnt-kill-you-can-maim-unexpected-injuries-from-opioi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cl.gov/sites/default/files/news%202018-05/20180502NIDILRROpioidRFIFinding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ohiovalley.org/informationeducation/accommodatingtbi/accommodationspresenta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pPftL4t9aoQ"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urldefense.proofpoint.com/v2/url?u=http-3A__about-2Dtbi.org_accommodating-2Dtbi.html&amp;d=DwMFaQ&amp;c=k9MF1d71ITtkuJx-PdWme51dKbmfPEvxwt8SFEkBfs4&amp;r=8AynE3kMcZXJZkPgtEjkw2GjYOdw-oxKsXjkMqtEZvc&amp;m=RkXLmxo4XhW4XKJ3bngAHlK2Sg63mjUT2gs-skDXj4c&amp;s=126XRDOH_J-F2DJ-skSCSSBGKvxBAEW_U_A0FtScPAk&amp;e=" TargetMode="External"/><Relationship Id="rId4" Type="http://schemas.openxmlformats.org/officeDocument/2006/relationships/hyperlink" Target="https://youtu.be/wu-YMK1ksy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brainline.org/" TargetMode="External"/><Relationship Id="rId2" Type="http://schemas.openxmlformats.org/officeDocument/2006/relationships/hyperlink" Target="http://www.ohiovalley.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nastasia.edmonston@maryland.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heatlantic.com/health/archive/2016/01/when-are-you-really-an-adult/42248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9175A1-2517-744F-9A8B-57E30E174F53}"/>
              </a:ext>
            </a:extLst>
          </p:cNvPr>
          <p:cNvSpPr>
            <a:spLocks noGrp="1"/>
          </p:cNvSpPr>
          <p:nvPr>
            <p:ph type="ctrTitle"/>
          </p:nvPr>
        </p:nvSpPr>
        <p:spPr>
          <a:xfrm>
            <a:off x="811372" y="2617450"/>
            <a:ext cx="10667545" cy="1855938"/>
          </a:xfrm>
        </p:spPr>
        <p:txBody>
          <a:bodyPr>
            <a:noAutofit/>
          </a:bodyPr>
          <a:lstStyle/>
          <a:p>
            <a:r>
              <a:rPr lang="en-US" sz="3200">
                <a:latin typeface="Times New Roman" panose="02020603050405020304" pitchFamily="18" charset="0"/>
                <a:cs typeface="Times New Roman" panose="02020603050405020304" pitchFamily="18" charset="0"/>
              </a:rPr>
              <a:t/>
            </a:r>
            <a:br>
              <a:rPr lang="en-US" sz="3200">
                <a:latin typeface="Times New Roman" panose="02020603050405020304" pitchFamily="18" charset="0"/>
                <a:cs typeface="Times New Roman" panose="02020603050405020304" pitchFamily="18" charset="0"/>
              </a:rPr>
            </a:br>
            <a:r>
              <a:rPr lang="en-US" sz="2800" i="1" smtClean="0"/>
              <a:t>Connection </a:t>
            </a:r>
            <a:r>
              <a:rPr lang="en-US" sz="2800" i="1" dirty="0"/>
              <a:t>and Consequences: opioid use, overdose and Traumatic and Acquired Brain Injury</a:t>
            </a:r>
            <a:r>
              <a:rPr lang="en-US" sz="2800" dirty="0"/>
              <a:t/>
            </a:r>
            <a:br>
              <a:rPr lang="en-US" sz="2800" dirty="0"/>
            </a:br>
            <a:r>
              <a:rPr lang="en" sz="2800" dirty="0">
                <a:solidFill>
                  <a:srgbClr val="FFFFFF"/>
                </a:solidFill>
                <a:latin typeface="Times New Roman" panose="02020603050405020304" pitchFamily="18" charset="0"/>
                <a:ea typeface="Georgia"/>
                <a:cs typeface="Times New Roman" panose="02020603050405020304" pitchFamily="18" charset="0"/>
                <a:sym typeface="Georgia"/>
              </a:rPr>
              <a:t/>
            </a:r>
            <a:br>
              <a:rPr lang="en" sz="2800" dirty="0">
                <a:solidFill>
                  <a:srgbClr val="FFFFFF"/>
                </a:solidFill>
                <a:latin typeface="Times New Roman" panose="02020603050405020304" pitchFamily="18" charset="0"/>
                <a:ea typeface="Georgia"/>
                <a:cs typeface="Times New Roman" panose="02020603050405020304" pitchFamily="18" charset="0"/>
                <a:sym typeface="Georgia"/>
              </a:rPr>
            </a:br>
            <a:endParaRPr lang="en-US" sz="2800" i="1" dirty="0"/>
          </a:p>
        </p:txBody>
      </p:sp>
      <p:sp>
        <p:nvSpPr>
          <p:cNvPr id="10" name="Text Placeholder 9">
            <a:extLst>
              <a:ext uri="{FF2B5EF4-FFF2-40B4-BE49-F238E27FC236}">
                <a16:creationId xmlns:a16="http://schemas.microsoft.com/office/drawing/2014/main" xmlns="" id="{E17AA061-71AE-6E4F-874D-E73A06596571}"/>
              </a:ext>
            </a:extLst>
          </p:cNvPr>
          <p:cNvSpPr>
            <a:spLocks noGrp="1"/>
          </p:cNvSpPr>
          <p:nvPr>
            <p:ph type="body" sz="quarter" idx="10"/>
          </p:nvPr>
        </p:nvSpPr>
        <p:spPr>
          <a:xfrm>
            <a:off x="1580766" y="2220599"/>
            <a:ext cx="9144000" cy="368300"/>
          </a:xfrm>
        </p:spPr>
        <p:txBody>
          <a:bodyPr/>
          <a:lstStyle/>
          <a:p>
            <a:r>
              <a:rPr lang="en-US" dirty="0"/>
              <a:t>MARYLAND DEPARTMENT OF HEALTH</a:t>
            </a:r>
          </a:p>
        </p:txBody>
      </p:sp>
      <p:sp>
        <p:nvSpPr>
          <p:cNvPr id="9" name="Subtitle 8">
            <a:extLst>
              <a:ext uri="{FF2B5EF4-FFF2-40B4-BE49-F238E27FC236}">
                <a16:creationId xmlns:a16="http://schemas.microsoft.com/office/drawing/2014/main" xmlns="" id="{CDE056D8-945A-4B48-A18A-58091677BCC7}"/>
              </a:ext>
            </a:extLst>
          </p:cNvPr>
          <p:cNvSpPr>
            <a:spLocks noGrp="1"/>
          </p:cNvSpPr>
          <p:nvPr>
            <p:ph type="subTitle" idx="1"/>
          </p:nvPr>
        </p:nvSpPr>
        <p:spPr>
          <a:xfrm>
            <a:off x="815819" y="4394682"/>
            <a:ext cx="10662456" cy="1603707"/>
          </a:xfrm>
        </p:spPr>
        <p:txBody>
          <a:bodyPr>
            <a:normAutofit fontScale="92500"/>
          </a:bodyPr>
          <a:lstStyle/>
          <a:p>
            <a:pPr lvl="0">
              <a:lnSpc>
                <a:spcPct val="100000"/>
              </a:lnSpc>
              <a:spcBef>
                <a:spcPts val="0"/>
              </a:spcBef>
            </a:pPr>
            <a:r>
              <a:rPr lang="en-US" sz="2000" dirty="0">
                <a:latin typeface="Times New Roman" panose="02020603050405020304" pitchFamily="18" charset="0"/>
                <a:ea typeface="Georgia"/>
                <a:sym typeface="Georgia"/>
              </a:rPr>
              <a:t>Anastasia </a:t>
            </a:r>
            <a:r>
              <a:rPr lang="en-US" sz="2000" dirty="0" err="1">
                <a:latin typeface="Times New Roman" panose="02020603050405020304" pitchFamily="18" charset="0"/>
                <a:ea typeface="Georgia"/>
                <a:sym typeface="Georgia"/>
              </a:rPr>
              <a:t>Edmonston</a:t>
            </a:r>
            <a:r>
              <a:rPr lang="en-US" sz="2000" dirty="0">
                <a:latin typeface="Times New Roman" panose="02020603050405020304" pitchFamily="18" charset="0"/>
                <a:ea typeface="Georgia"/>
                <a:sym typeface="Georgia"/>
              </a:rPr>
              <a:t> M.S., C.R.C., </a:t>
            </a:r>
            <a:r>
              <a:rPr lang="en-US" sz="2000" b="0" dirty="0">
                <a:latin typeface="Times New Roman" panose="02020603050405020304" pitchFamily="18" charset="0"/>
                <a:ea typeface="Georgia"/>
                <a:sym typeface="Georgia"/>
              </a:rPr>
              <a:t>TBI Partner Project Coordinator, Behavioral Health Administration</a:t>
            </a:r>
            <a:endParaRPr lang="en-US" sz="2000" dirty="0">
              <a:latin typeface="Times New Roman" panose="02020603050405020304" pitchFamily="18" charset="0"/>
              <a:ea typeface="Georgia"/>
              <a:sym typeface="Georgia"/>
            </a:endParaRPr>
          </a:p>
          <a:p>
            <a:pPr lvl="0">
              <a:lnSpc>
                <a:spcPct val="100000"/>
              </a:lnSpc>
              <a:spcBef>
                <a:spcPts val="0"/>
              </a:spcBef>
            </a:pPr>
            <a:r>
              <a:rPr lang="en-US" sz="2000" b="0" dirty="0">
                <a:latin typeface="Times New Roman" panose="02020603050405020304" pitchFamily="18" charset="0"/>
                <a:ea typeface="Georgia"/>
                <a:sym typeface="Georgia"/>
              </a:rPr>
              <a:t>and</a:t>
            </a:r>
          </a:p>
          <a:p>
            <a:pPr lvl="0">
              <a:lnSpc>
                <a:spcPct val="100000"/>
              </a:lnSpc>
              <a:spcBef>
                <a:spcPts val="0"/>
              </a:spcBef>
            </a:pPr>
            <a:r>
              <a:rPr lang="en-US" sz="2000" dirty="0">
                <a:latin typeface="Times New Roman" panose="02020603050405020304" pitchFamily="18" charset="0"/>
                <a:ea typeface="Georgia"/>
                <a:sym typeface="Georgia"/>
              </a:rPr>
              <a:t>Mary Pat Collins, </a:t>
            </a:r>
            <a:r>
              <a:rPr lang="en-US" sz="2000" b="0" dirty="0">
                <a:latin typeface="Times New Roman" panose="02020603050405020304" pitchFamily="18" charset="0"/>
                <a:ea typeface="Georgia"/>
                <a:sym typeface="Georgia"/>
              </a:rPr>
              <a:t>Family Member and Advocate</a:t>
            </a:r>
          </a:p>
          <a:p>
            <a:pPr lvl="0" algn="l">
              <a:lnSpc>
                <a:spcPct val="100000"/>
              </a:lnSpc>
              <a:spcBef>
                <a:spcPts val="0"/>
              </a:spcBef>
            </a:pPr>
            <a:r>
              <a:rPr lang="en-US" sz="2000" b="0" dirty="0">
                <a:latin typeface="Georgia"/>
                <a:ea typeface="Georgia"/>
                <a:cs typeface="Georgia"/>
                <a:sym typeface="Georgia"/>
              </a:rPr>
              <a:t>		</a:t>
            </a:r>
          </a:p>
          <a:p>
            <a:pPr lvl="0" algn="l">
              <a:lnSpc>
                <a:spcPct val="100000"/>
              </a:lnSpc>
              <a:spcBef>
                <a:spcPts val="0"/>
              </a:spcBef>
            </a:pPr>
            <a:r>
              <a:rPr lang="en-US" sz="2000" dirty="0">
                <a:latin typeface="Georgia"/>
                <a:ea typeface="Georgia"/>
                <a:cs typeface="Georgia"/>
                <a:sym typeface="Georgia"/>
              </a:rPr>
              <a:t>									</a:t>
            </a:r>
          </a:p>
        </p:txBody>
      </p:sp>
      <p:sp>
        <p:nvSpPr>
          <p:cNvPr id="11" name="Text Placeholder 10">
            <a:extLst>
              <a:ext uri="{FF2B5EF4-FFF2-40B4-BE49-F238E27FC236}">
                <a16:creationId xmlns:a16="http://schemas.microsoft.com/office/drawing/2014/main" xmlns="" id="{2164A2A8-21D7-5942-ADD6-E9C1C3FB3677}"/>
              </a:ext>
            </a:extLst>
          </p:cNvPr>
          <p:cNvSpPr>
            <a:spLocks noGrp="1"/>
          </p:cNvSpPr>
          <p:nvPr>
            <p:ph type="body" sz="quarter" idx="11"/>
          </p:nvPr>
        </p:nvSpPr>
        <p:spPr>
          <a:xfrm rot="10800000" flipV="1">
            <a:off x="1580766" y="5405727"/>
            <a:ext cx="9144000" cy="371328"/>
          </a:xfrm>
        </p:spPr>
        <p:txBody>
          <a:bodyPr>
            <a:normAutofit/>
          </a:bodyPr>
          <a:lstStyle/>
          <a:p>
            <a:r>
              <a:rPr lang="en-US" sz="1800" dirty="0"/>
              <a:t>May 2019</a:t>
            </a:r>
          </a:p>
        </p:txBody>
      </p:sp>
      <p:cxnSp>
        <p:nvCxnSpPr>
          <p:cNvPr id="12" name="Shape 55">
            <a:extLst>
              <a:ext uri="{FF2B5EF4-FFF2-40B4-BE49-F238E27FC236}">
                <a16:creationId xmlns:a16="http://schemas.microsoft.com/office/drawing/2014/main" xmlns="" id="{D6E9FC55-33CD-CC46-A628-D8DB0AB4047C}"/>
              </a:ext>
            </a:extLst>
          </p:cNvPr>
          <p:cNvCxnSpPr>
            <a:cxnSpLocks/>
          </p:cNvCxnSpPr>
          <p:nvPr/>
        </p:nvCxnSpPr>
        <p:spPr>
          <a:xfrm flipV="1">
            <a:off x="824220" y="1659263"/>
            <a:ext cx="0" cy="2606736"/>
          </a:xfrm>
          <a:prstGeom prst="straightConnector1">
            <a:avLst/>
          </a:prstGeom>
          <a:noFill/>
          <a:ln w="19050" cap="flat" cmpd="sng">
            <a:solidFill>
              <a:srgbClr val="F3F3F3"/>
            </a:solidFill>
            <a:prstDash val="solid"/>
            <a:round/>
            <a:headEnd type="none" w="lg" len="lg"/>
            <a:tailEnd type="none" w="lg" len="lg"/>
          </a:ln>
        </p:spPr>
      </p:cxnSp>
      <p:cxnSp>
        <p:nvCxnSpPr>
          <p:cNvPr id="13" name="Shape 56">
            <a:extLst>
              <a:ext uri="{FF2B5EF4-FFF2-40B4-BE49-F238E27FC236}">
                <a16:creationId xmlns:a16="http://schemas.microsoft.com/office/drawing/2014/main" xmlns="" id="{2E33104C-8463-324A-8EC0-491AF902F0A6}"/>
              </a:ext>
            </a:extLst>
          </p:cNvPr>
          <p:cNvCxnSpPr>
            <a:cxnSpLocks/>
          </p:cNvCxnSpPr>
          <p:nvPr/>
        </p:nvCxnSpPr>
        <p:spPr>
          <a:xfrm flipV="1">
            <a:off x="11485266" y="1654713"/>
            <a:ext cx="0" cy="2611286"/>
          </a:xfrm>
          <a:prstGeom prst="straightConnector1">
            <a:avLst/>
          </a:prstGeom>
          <a:noFill/>
          <a:ln w="19050" cap="flat" cmpd="sng">
            <a:solidFill>
              <a:srgbClr val="F3F3F3"/>
            </a:solidFill>
            <a:prstDash val="solid"/>
            <a:round/>
            <a:headEnd type="none" w="lg" len="lg"/>
            <a:tailEnd type="none" w="lg" len="lg"/>
          </a:ln>
        </p:spPr>
      </p:cxnSp>
      <p:cxnSp>
        <p:nvCxnSpPr>
          <p:cNvPr id="14" name="Shape 57">
            <a:extLst>
              <a:ext uri="{FF2B5EF4-FFF2-40B4-BE49-F238E27FC236}">
                <a16:creationId xmlns:a16="http://schemas.microsoft.com/office/drawing/2014/main" xmlns="" id="{58BFA759-7AEE-C148-B2BE-D84A21299648}"/>
              </a:ext>
            </a:extLst>
          </p:cNvPr>
          <p:cNvCxnSpPr>
            <a:cxnSpLocks/>
          </p:cNvCxnSpPr>
          <p:nvPr/>
        </p:nvCxnSpPr>
        <p:spPr>
          <a:xfrm>
            <a:off x="820266" y="1661464"/>
            <a:ext cx="10671350" cy="0"/>
          </a:xfrm>
          <a:prstGeom prst="straightConnector1">
            <a:avLst/>
          </a:prstGeom>
          <a:noFill/>
          <a:ln w="19050" cap="flat" cmpd="sng">
            <a:solidFill>
              <a:srgbClr val="F3F3F3"/>
            </a:solidFill>
            <a:prstDash val="solid"/>
            <a:round/>
            <a:headEnd type="none" w="lg" len="lg"/>
            <a:tailEnd type="none" w="lg" len="lg"/>
          </a:ln>
        </p:spPr>
      </p:cxnSp>
      <p:cxnSp>
        <p:nvCxnSpPr>
          <p:cNvPr id="21" name="Shape 59">
            <a:extLst>
              <a:ext uri="{FF2B5EF4-FFF2-40B4-BE49-F238E27FC236}">
                <a16:creationId xmlns:a16="http://schemas.microsoft.com/office/drawing/2014/main" xmlns="" id="{DF0803D1-BA33-CC43-9404-E7F4C476379A}"/>
              </a:ext>
            </a:extLst>
          </p:cNvPr>
          <p:cNvCxnSpPr>
            <a:cxnSpLocks/>
          </p:cNvCxnSpPr>
          <p:nvPr/>
        </p:nvCxnSpPr>
        <p:spPr>
          <a:xfrm flipH="1" flipV="1">
            <a:off x="11485266" y="4276048"/>
            <a:ext cx="15244" cy="1482771"/>
          </a:xfrm>
          <a:prstGeom prst="straightConnector1">
            <a:avLst/>
          </a:prstGeom>
          <a:noFill/>
          <a:ln w="9525" cap="flat" cmpd="sng">
            <a:solidFill>
              <a:srgbClr val="980000"/>
            </a:solidFill>
            <a:prstDash val="solid"/>
            <a:round/>
            <a:headEnd type="none" w="lg" len="lg"/>
            <a:tailEnd type="none" w="lg" len="lg"/>
          </a:ln>
        </p:spPr>
      </p:cxnSp>
      <p:cxnSp>
        <p:nvCxnSpPr>
          <p:cNvPr id="22" name="Shape 60">
            <a:extLst>
              <a:ext uri="{FF2B5EF4-FFF2-40B4-BE49-F238E27FC236}">
                <a16:creationId xmlns:a16="http://schemas.microsoft.com/office/drawing/2014/main" xmlns="" id="{8F4537D8-BF65-1547-BE89-D40167879893}"/>
              </a:ext>
            </a:extLst>
          </p:cNvPr>
          <p:cNvCxnSpPr>
            <a:cxnSpLocks/>
          </p:cNvCxnSpPr>
          <p:nvPr/>
        </p:nvCxnSpPr>
        <p:spPr>
          <a:xfrm flipV="1">
            <a:off x="811372" y="4276048"/>
            <a:ext cx="8894" cy="1482771"/>
          </a:xfrm>
          <a:prstGeom prst="straightConnector1">
            <a:avLst/>
          </a:prstGeom>
          <a:noFill/>
          <a:ln w="9525" cap="flat" cmpd="sng">
            <a:solidFill>
              <a:srgbClr val="980000"/>
            </a:solidFill>
            <a:prstDash val="solid"/>
            <a:round/>
            <a:headEnd type="none" w="lg" len="lg"/>
            <a:tailEnd type="none" w="lg" len="lg"/>
          </a:ln>
        </p:spPr>
      </p:cxnSp>
      <p:cxnSp>
        <p:nvCxnSpPr>
          <p:cNvPr id="23" name="Shape 61">
            <a:extLst>
              <a:ext uri="{FF2B5EF4-FFF2-40B4-BE49-F238E27FC236}">
                <a16:creationId xmlns:a16="http://schemas.microsoft.com/office/drawing/2014/main" xmlns="" id="{BF811647-ADE2-734B-8E6F-F1BC4E1702B7}"/>
              </a:ext>
            </a:extLst>
          </p:cNvPr>
          <p:cNvCxnSpPr>
            <a:cxnSpLocks/>
          </p:cNvCxnSpPr>
          <p:nvPr/>
        </p:nvCxnSpPr>
        <p:spPr>
          <a:xfrm>
            <a:off x="811372" y="5758819"/>
            <a:ext cx="10704106" cy="0"/>
          </a:xfrm>
          <a:prstGeom prst="straightConnector1">
            <a:avLst/>
          </a:prstGeom>
          <a:noFill/>
          <a:ln w="9525" cap="flat" cmpd="sng">
            <a:solidFill>
              <a:srgbClr val="980000"/>
            </a:solidFill>
            <a:prstDash val="solid"/>
            <a:round/>
            <a:headEnd type="none" w="lg" len="lg"/>
            <a:tailEnd type="none" w="lg" len="lg"/>
          </a:ln>
        </p:spPr>
      </p:cxnSp>
      <p:pic>
        <p:nvPicPr>
          <p:cNvPr id="32" name="Picture 31"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xmlns="" id="{C9B21B07-8200-EC40-B6CE-B8A3433784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6258" y="6058867"/>
            <a:ext cx="2420086" cy="4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Brain Injury</a:t>
            </a:r>
          </a:p>
        </p:txBody>
      </p:sp>
      <p:sp>
        <p:nvSpPr>
          <p:cNvPr id="14" name="Content Placeholder 13">
            <a:extLst>
              <a:ext uri="{FF2B5EF4-FFF2-40B4-BE49-F238E27FC236}">
                <a16:creationId xmlns:a16="http://schemas.microsoft.com/office/drawing/2014/main" xmlns="" id="{9AACE7EC-7207-DD4E-9705-5F6949E5E44B}"/>
              </a:ext>
            </a:extLst>
          </p:cNvPr>
          <p:cNvSpPr>
            <a:spLocks noGrp="1"/>
          </p:cNvSpPr>
          <p:nvPr>
            <p:ph idx="1"/>
          </p:nvPr>
        </p:nvSpPr>
        <p:spPr>
          <a:xfrm>
            <a:off x="884583" y="1825625"/>
            <a:ext cx="10469217" cy="4351338"/>
          </a:xfrm>
        </p:spPr>
        <p:txBody>
          <a:bodyPr/>
          <a:lstStyle/>
          <a:p>
            <a:pPr marL="0" indent="0">
              <a:lnSpc>
                <a:spcPct val="100000"/>
              </a:lnSpc>
              <a:buNone/>
            </a:pPr>
            <a:r>
              <a:rPr lang="en-US" altLang="en-US" dirty="0">
                <a:solidFill>
                  <a:schemeClr val="tx1"/>
                </a:solidFill>
              </a:rPr>
              <a:t>Many of our adult thinking skills reside in the frontal lobe; the frontal lobe is very vulnerable to injury.</a:t>
            </a:r>
          </a:p>
          <a:p>
            <a:pPr marL="0" indent="0">
              <a:buNone/>
            </a:pPr>
            <a:endParaRPr lang="en-US" dirty="0"/>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10</a:t>
            </a:fld>
            <a:endParaRPr lang="en-US"/>
          </a:p>
        </p:txBody>
      </p:sp>
      <p:sp>
        <p:nvSpPr>
          <p:cNvPr id="15" name="Text Placeholder 14">
            <a:extLst>
              <a:ext uri="{FF2B5EF4-FFF2-40B4-BE49-F238E27FC236}">
                <a16:creationId xmlns:a16="http://schemas.microsoft.com/office/drawing/2014/main" xmlns="" id="{4D62E3DF-B967-D94D-A654-C34CF31CA471}"/>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4846320" y="1145656"/>
            <a:ext cx="7345680" cy="0"/>
          </a:xfrm>
          <a:prstGeom prst="straightConnector1">
            <a:avLst/>
          </a:prstGeom>
          <a:noFill/>
          <a:ln w="28575" cap="flat" cmpd="sng">
            <a:solidFill>
              <a:srgbClr val="980000"/>
            </a:solidFill>
            <a:prstDash val="solid"/>
            <a:round/>
            <a:headEnd type="none" w="lg" len="lg"/>
            <a:tailEnd type="none" w="lg" len="lg"/>
          </a:ln>
        </p:spPr>
      </p:cxnSp>
      <p:pic>
        <p:nvPicPr>
          <p:cNvPr id="18" name="Picture 6" descr="cranium base">
            <a:extLst>
              <a:ext uri="{FF2B5EF4-FFF2-40B4-BE49-F238E27FC236}">
                <a16:creationId xmlns:a16="http://schemas.microsoft.com/office/drawing/2014/main" xmlns="" id="{344DCEF1-A240-0B4E-8614-195D4FB02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245" y="3957386"/>
            <a:ext cx="3342843" cy="266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a:extLst>
              <a:ext uri="{FF2B5EF4-FFF2-40B4-BE49-F238E27FC236}">
                <a16:creationId xmlns:a16="http://schemas.microsoft.com/office/drawing/2014/main" xmlns="" id="{D136D98E-5A9A-6647-8EEE-4413341E3E0B}"/>
              </a:ext>
            </a:extLst>
          </p:cNvPr>
          <p:cNvCxnSpPr>
            <a:cxnSpLocks/>
          </p:cNvCxnSpPr>
          <p:nvPr/>
        </p:nvCxnSpPr>
        <p:spPr bwMode="auto">
          <a:xfrm>
            <a:off x="4155948" y="3652817"/>
            <a:ext cx="1087221" cy="10872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xmlns="" id="{60180CDE-5CA0-054F-AD18-2477171CC6B8}"/>
              </a:ext>
            </a:extLst>
          </p:cNvPr>
          <p:cNvCxnSpPr>
            <a:cxnSpLocks/>
          </p:cNvCxnSpPr>
          <p:nvPr/>
        </p:nvCxnSpPr>
        <p:spPr bwMode="auto">
          <a:xfrm flipH="1">
            <a:off x="5733850" y="3503371"/>
            <a:ext cx="770682" cy="9958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xmlns="" id="{8543C1F9-1992-0A47-B578-8DE6FE0803B6}"/>
              </a:ext>
            </a:extLst>
          </p:cNvPr>
          <p:cNvSpPr txBox="1"/>
          <p:nvPr/>
        </p:nvSpPr>
        <p:spPr>
          <a:xfrm>
            <a:off x="5412666" y="3176381"/>
            <a:ext cx="241160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SOFT</a:t>
            </a:r>
            <a:r>
              <a:rPr lang="en-US" dirty="0">
                <a:latin typeface="Times New Roman" panose="02020603050405020304" pitchFamily="18" charset="0"/>
                <a:cs typeface="Times New Roman" panose="02020603050405020304" pitchFamily="18" charset="0"/>
              </a:rPr>
              <a:t> frontal lobe here</a:t>
            </a:r>
          </a:p>
        </p:txBody>
      </p:sp>
      <p:sp>
        <p:nvSpPr>
          <p:cNvPr id="28" name="TextBox 27">
            <a:extLst>
              <a:ext uri="{FF2B5EF4-FFF2-40B4-BE49-F238E27FC236}">
                <a16:creationId xmlns:a16="http://schemas.microsoft.com/office/drawing/2014/main" xmlns="" id="{46A05D34-BE34-1747-BDB1-8279528FB7E4}"/>
              </a:ext>
            </a:extLst>
          </p:cNvPr>
          <p:cNvSpPr txBox="1"/>
          <p:nvPr/>
        </p:nvSpPr>
        <p:spPr>
          <a:xfrm>
            <a:off x="3574011" y="3316265"/>
            <a:ext cx="1091866" cy="37421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SHARP</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01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a:xfrm>
            <a:off x="838200" y="596349"/>
            <a:ext cx="10515600" cy="994949"/>
          </a:xfrm>
        </p:spPr>
        <p:txBody>
          <a:bodyPr/>
          <a:lstStyle/>
          <a:p>
            <a:r>
              <a:rPr lang="en-US" dirty="0"/>
              <a:t>Fast Facts</a:t>
            </a:r>
          </a:p>
        </p:txBody>
      </p:sp>
      <p:sp>
        <p:nvSpPr>
          <p:cNvPr id="35" name="Content Placeholder 34">
            <a:extLst>
              <a:ext uri="{FF2B5EF4-FFF2-40B4-BE49-F238E27FC236}">
                <a16:creationId xmlns:a16="http://schemas.microsoft.com/office/drawing/2014/main" xmlns="" id="{423F0F17-B5DA-004F-8EFE-172BCD600A28}"/>
              </a:ext>
            </a:extLst>
          </p:cNvPr>
          <p:cNvSpPr>
            <a:spLocks noGrp="1"/>
          </p:cNvSpPr>
          <p:nvPr>
            <p:ph idx="1"/>
          </p:nvPr>
        </p:nvSpPr>
        <p:spPr>
          <a:xfrm>
            <a:off x="838200" y="1898247"/>
            <a:ext cx="11014276" cy="3958603"/>
          </a:xfrm>
        </p:spPr>
        <p:txBody>
          <a:bodyPr>
            <a:normAutofit/>
          </a:bodyPr>
          <a:lstStyle/>
          <a:p>
            <a:pPr>
              <a:lnSpc>
                <a:spcPct val="110000"/>
              </a:lnSpc>
            </a:pPr>
            <a:r>
              <a:rPr lang="en-US" sz="2600" dirty="0"/>
              <a:t>In 2013, 2.8 million Americans were treated in emergency departments (ED), hospitalized or died as a result of a TBI </a:t>
            </a:r>
          </a:p>
          <a:p>
            <a:pPr>
              <a:lnSpc>
                <a:spcPct val="110000"/>
              </a:lnSpc>
            </a:pPr>
            <a:r>
              <a:rPr lang="en-US" sz="2600" dirty="0"/>
              <a:t>The brain reaches its adult weight of 3 pounds by the age of 12</a:t>
            </a:r>
          </a:p>
          <a:p>
            <a:pPr>
              <a:lnSpc>
                <a:spcPct val="110000"/>
              </a:lnSpc>
            </a:pPr>
            <a:r>
              <a:rPr lang="en-US" sz="2600" dirty="0"/>
              <a:t>The adult brain reaches cognitive maturity by the mid-20’s </a:t>
            </a:r>
          </a:p>
          <a:p>
            <a:pPr>
              <a:lnSpc>
                <a:spcPct val="110000"/>
              </a:lnSpc>
            </a:pPr>
            <a:r>
              <a:rPr lang="en-US" sz="2600" dirty="0"/>
              <a:t>The last part of the brain to develop is the frontal lobe</a:t>
            </a:r>
          </a:p>
          <a:p>
            <a:pPr marL="0" indent="0">
              <a:buNone/>
            </a:pPr>
            <a:endParaRPr lang="en-US" sz="1200" i="1" dirty="0"/>
          </a:p>
          <a:p>
            <a:pPr marL="0" indent="0">
              <a:buNone/>
            </a:pPr>
            <a:endParaRPr lang="en-US" sz="1200" i="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11</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a:p>
            <a:endParaRPr lang="en-US" dirty="0"/>
          </a:p>
        </p:txBody>
      </p:sp>
      <p:cxnSp>
        <p:nvCxnSpPr>
          <p:cNvPr id="7" name="Shape 99">
            <a:extLst>
              <a:ext uri="{FF2B5EF4-FFF2-40B4-BE49-F238E27FC236}">
                <a16:creationId xmlns:a16="http://schemas.microsoft.com/office/drawing/2014/main" xmlns="" id="{9F73F511-DB50-8444-8B6C-37E4FF64FDB4}"/>
              </a:ext>
            </a:extLst>
          </p:cNvPr>
          <p:cNvCxnSpPr>
            <a:cxnSpLocks/>
          </p:cNvCxnSpPr>
          <p:nvPr/>
        </p:nvCxnSpPr>
        <p:spPr>
          <a:xfrm>
            <a:off x="4011561" y="1145656"/>
            <a:ext cx="8180439" cy="0"/>
          </a:xfrm>
          <a:prstGeom prst="straightConnector1">
            <a:avLst/>
          </a:prstGeom>
          <a:noFill/>
          <a:ln w="28575" cap="flat" cmpd="sng">
            <a:solidFill>
              <a:srgbClr val="980000"/>
            </a:solidFill>
            <a:prstDash val="solid"/>
            <a:round/>
            <a:headEnd type="none" w="lg" len="lg"/>
            <a:tailEnd type="none" w="lg" len="lg"/>
          </a:ln>
        </p:spPr>
      </p:cxnSp>
      <p:sp>
        <p:nvSpPr>
          <p:cNvPr id="3" name="TextBox 2"/>
          <p:cNvSpPr txBox="1"/>
          <p:nvPr/>
        </p:nvSpPr>
        <p:spPr>
          <a:xfrm>
            <a:off x="884583" y="6253165"/>
            <a:ext cx="1704562" cy="553998"/>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Source: </a:t>
            </a:r>
            <a:r>
              <a:rPr lang="en-US" sz="1200" i="1" dirty="0">
                <a:latin typeface="Times New Roman" panose="02020603050405020304" pitchFamily="18" charset="0"/>
                <a:cs typeface="Times New Roman" panose="02020603050405020304" pitchFamily="18" charset="0"/>
              </a:rPr>
              <a:t>CDC 2017</a:t>
            </a:r>
          </a:p>
          <a:p>
            <a:endParaRPr lang="en-US" dirty="0"/>
          </a:p>
        </p:txBody>
      </p:sp>
    </p:spTree>
    <p:extLst>
      <p:ext uri="{BB962C8B-B14F-4D97-AF65-F5344CB8AC3E}">
        <p14:creationId xmlns:p14="http://schemas.microsoft.com/office/powerpoint/2010/main" val="2190734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xEl>
                                              <p:pRg st="1" end="1"/>
                                            </p:txEl>
                                          </p:spTgt>
                                        </p:tgtEl>
                                        <p:attrNameLst>
                                          <p:attrName>style.visibility</p:attrName>
                                        </p:attrNameLst>
                                      </p:cBhvr>
                                      <p:to>
                                        <p:strVal val="visible"/>
                                      </p:to>
                                    </p:set>
                                    <p:anim calcmode="lin" valueType="num">
                                      <p:cBhvr additive="base">
                                        <p:cTn id="13"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xEl>
                                              <p:pRg st="2" end="2"/>
                                            </p:txEl>
                                          </p:spTgt>
                                        </p:tgtEl>
                                        <p:attrNameLst>
                                          <p:attrName>style.visibility</p:attrName>
                                        </p:attrNameLst>
                                      </p:cBhvr>
                                      <p:to>
                                        <p:strVal val="visible"/>
                                      </p:to>
                                    </p:set>
                                    <p:anim calcmode="lin" valueType="num">
                                      <p:cBhvr additive="base">
                                        <p:cTn id="19"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xEl>
                                              <p:pRg st="3" end="3"/>
                                            </p:txEl>
                                          </p:spTgt>
                                        </p:tgtEl>
                                        <p:attrNameLst>
                                          <p:attrName>style.visibility</p:attrName>
                                        </p:attrNameLst>
                                      </p:cBhvr>
                                      <p:to>
                                        <p:strVal val="visible"/>
                                      </p:to>
                                    </p:set>
                                    <p:anim calcmode="lin" valueType="num">
                                      <p:cBhvr additive="base">
                                        <p:cTn id="25"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013F1-B76C-804F-B1B8-A0E9A9D3505E}"/>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xmlns="" id="{A9949C46-2A14-1845-8255-3A9D7DB1548E}"/>
              </a:ext>
            </a:extLst>
          </p:cNvPr>
          <p:cNvSpPr>
            <a:spLocks noGrp="1"/>
          </p:cNvSpPr>
          <p:nvPr>
            <p:ph idx="1"/>
          </p:nvPr>
        </p:nvSpPr>
        <p:spPr>
          <a:xfrm>
            <a:off x="884583" y="1660492"/>
            <a:ext cx="10469217" cy="4560427"/>
          </a:xfrm>
        </p:spPr>
        <p:txBody>
          <a:bodyPr>
            <a:normAutofit/>
          </a:bodyPr>
          <a:lstStyle/>
          <a:p>
            <a:pPr marL="0" indent="0">
              <a:buNone/>
            </a:pPr>
            <a:r>
              <a:rPr lang="en-US" sz="2600" b="1" dirty="0"/>
              <a:t>Civilian risk factors for TBI:</a:t>
            </a:r>
          </a:p>
          <a:p>
            <a:pPr marL="742950" indent="-217488"/>
            <a:r>
              <a:rPr lang="en-US" altLang="en-US" sz="2600" dirty="0">
                <a:solidFill>
                  <a:schemeClr val="tx1"/>
                </a:solidFill>
              </a:rPr>
              <a:t>Males 2:1 more than female</a:t>
            </a:r>
          </a:p>
          <a:p>
            <a:pPr marL="742950" indent="-217488"/>
            <a:r>
              <a:rPr lang="en-US" altLang="en-US" sz="2600" dirty="0">
                <a:solidFill>
                  <a:schemeClr val="tx1"/>
                </a:solidFill>
              </a:rPr>
              <a:t>Very young and very old due to falls</a:t>
            </a:r>
          </a:p>
          <a:p>
            <a:pPr marL="742950" indent="-217488"/>
            <a:r>
              <a:rPr lang="en-US" altLang="en-US" sz="2600" dirty="0">
                <a:solidFill>
                  <a:schemeClr val="tx1"/>
                </a:solidFill>
              </a:rPr>
              <a:t>Adolescents and young adults due to intentional injuries and moving vehicle crashes</a:t>
            </a:r>
          </a:p>
          <a:p>
            <a:pPr marL="742950" indent="-217488"/>
            <a:r>
              <a:rPr lang="en-US" altLang="en-US" sz="2600" dirty="0">
                <a:solidFill>
                  <a:schemeClr val="tx1"/>
                </a:solidFill>
              </a:rPr>
              <a:t>Greatest behavioral risk factors:</a:t>
            </a:r>
          </a:p>
          <a:p>
            <a:pPr marL="1404937" lvl="1" indent="-457200">
              <a:buSzPct val="65000"/>
              <a:buFont typeface="Courier New" panose="02070309020205020404" pitchFamily="49" charset="0"/>
              <a:buChar char="o"/>
            </a:pPr>
            <a:r>
              <a:rPr lang="en-US" altLang="en-US" sz="2600" dirty="0">
                <a:solidFill>
                  <a:schemeClr val="tx1"/>
                </a:solidFill>
              </a:rPr>
              <a:t>Violence prone or exposed to those who are</a:t>
            </a:r>
          </a:p>
          <a:p>
            <a:pPr marL="1404937" lvl="1" indent="-457200">
              <a:buSzPct val="65000"/>
              <a:buFont typeface="Courier New" panose="02070309020205020404" pitchFamily="49" charset="0"/>
              <a:buChar char="o"/>
            </a:pPr>
            <a:r>
              <a:rPr lang="en-US" altLang="en-US" sz="2600" dirty="0">
                <a:solidFill>
                  <a:schemeClr val="tx1"/>
                </a:solidFill>
              </a:rPr>
              <a:t>Misuse substances or exposed to those who do</a:t>
            </a:r>
          </a:p>
          <a:p>
            <a:pPr marL="742950" indent="-217488"/>
            <a:r>
              <a:rPr lang="en-US" altLang="en-US" sz="2600" dirty="0">
                <a:solidFill>
                  <a:schemeClr val="tx1"/>
                </a:solidFill>
              </a:rPr>
              <a:t>More risk among lower socio-economic groups</a:t>
            </a:r>
          </a:p>
          <a:p>
            <a:endParaRPr lang="en-US" dirty="0"/>
          </a:p>
        </p:txBody>
      </p:sp>
      <p:sp>
        <p:nvSpPr>
          <p:cNvPr id="4" name="Slide Number Placeholder 3">
            <a:extLst>
              <a:ext uri="{FF2B5EF4-FFF2-40B4-BE49-F238E27FC236}">
                <a16:creationId xmlns:a16="http://schemas.microsoft.com/office/drawing/2014/main" xmlns="" id="{B323FD5D-F3CA-014A-A7C6-6A5262DEBD54}"/>
              </a:ext>
            </a:extLst>
          </p:cNvPr>
          <p:cNvSpPr>
            <a:spLocks noGrp="1"/>
          </p:cNvSpPr>
          <p:nvPr>
            <p:ph type="sldNum" sz="quarter" idx="12"/>
          </p:nvPr>
        </p:nvSpPr>
        <p:spPr/>
        <p:txBody>
          <a:bodyPr/>
          <a:lstStyle/>
          <a:p>
            <a:fld id="{D275CE6D-5C38-C543-B8AD-F8110668FDF9}" type="slidenum">
              <a:rPr lang="en-US" smtClean="0"/>
              <a:pPr/>
              <a:t>12</a:t>
            </a:fld>
            <a:endParaRPr lang="en-US" dirty="0"/>
          </a:p>
        </p:txBody>
      </p:sp>
      <p:sp>
        <p:nvSpPr>
          <p:cNvPr id="5" name="Text Placeholder 4">
            <a:extLst>
              <a:ext uri="{FF2B5EF4-FFF2-40B4-BE49-F238E27FC236}">
                <a16:creationId xmlns:a16="http://schemas.microsoft.com/office/drawing/2014/main" xmlns="" id="{0BC8FE41-61E6-3540-94B5-FF79A53AC849}"/>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0A83D1F7-D1F7-B043-8220-EA7F7E45631E}"/>
              </a:ext>
            </a:extLst>
          </p:cNvPr>
          <p:cNvCxnSpPr>
            <a:cxnSpLocks/>
          </p:cNvCxnSpPr>
          <p:nvPr/>
        </p:nvCxnSpPr>
        <p:spPr>
          <a:xfrm>
            <a:off x="4852219" y="1145656"/>
            <a:ext cx="7339781" cy="0"/>
          </a:xfrm>
          <a:prstGeom prst="straightConnector1">
            <a:avLst/>
          </a:prstGeom>
          <a:noFill/>
          <a:ln w="28575" cap="flat" cmpd="sng">
            <a:solidFill>
              <a:srgbClr val="980000"/>
            </a:solidFill>
            <a:prstDash val="solid"/>
            <a:round/>
            <a:headEnd type="none" w="lg" len="lg"/>
            <a:tailEnd type="none" w="lg" len="lg"/>
          </a:ln>
        </p:spPr>
      </p:cxnSp>
      <p:sp>
        <p:nvSpPr>
          <p:cNvPr id="7" name="TextBox 6">
            <a:extLst>
              <a:ext uri="{FF2B5EF4-FFF2-40B4-BE49-F238E27FC236}">
                <a16:creationId xmlns:a16="http://schemas.microsoft.com/office/drawing/2014/main" xmlns="" id="{F60B8BCB-A15E-2B4F-BD48-A22DEF712F59}"/>
              </a:ext>
            </a:extLst>
          </p:cNvPr>
          <p:cNvSpPr txBox="1"/>
          <p:nvPr/>
        </p:nvSpPr>
        <p:spPr>
          <a:xfrm>
            <a:off x="884583" y="6297227"/>
            <a:ext cx="5102942"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Source:  </a:t>
            </a:r>
            <a:r>
              <a:rPr lang="en-US" sz="1200" i="1" dirty="0">
                <a:latin typeface="Times New Roman" panose="02020603050405020304" pitchFamily="18" charset="0"/>
                <a:cs typeface="Times New Roman" panose="02020603050405020304" pitchFamily="18" charset="0"/>
              </a:rPr>
              <a:t>John Corrigan Ph.D., Ohio Valley Center 2014</a:t>
            </a:r>
            <a:endParaRPr lang="en-US" sz="1200" i="1" dirty="0"/>
          </a:p>
        </p:txBody>
      </p:sp>
    </p:spTree>
    <p:extLst>
      <p:ext uri="{BB962C8B-B14F-4D97-AF65-F5344CB8AC3E}">
        <p14:creationId xmlns:p14="http://schemas.microsoft.com/office/powerpoint/2010/main" val="410973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a:xfrm>
            <a:off x="884583" y="1485374"/>
            <a:ext cx="10469217" cy="4840569"/>
          </a:xfrm>
        </p:spPr>
        <p:txBody>
          <a:bodyPr>
            <a:noAutofit/>
          </a:bodyPr>
          <a:lstStyle/>
          <a:p>
            <a:pPr marL="0" indent="0">
              <a:lnSpc>
                <a:spcPct val="100000"/>
              </a:lnSpc>
              <a:buNone/>
            </a:pPr>
            <a:r>
              <a:rPr lang="en-US" sz="2600" dirty="0"/>
              <a:t>A review of studies of individuals who were homeless, incarcerated and at risk of or living with mental illness found a positive association between </a:t>
            </a:r>
            <a:r>
              <a:rPr lang="en-US" sz="2600" b="1" dirty="0">
                <a:solidFill>
                  <a:srgbClr val="980000"/>
                </a:solidFill>
              </a:rPr>
              <a:t>adverse childhood experiences (ACES) and TBI:</a:t>
            </a:r>
          </a:p>
          <a:p>
            <a:pPr marL="465138" indent="-227013">
              <a:lnSpc>
                <a:spcPct val="100000"/>
              </a:lnSpc>
            </a:pPr>
            <a:r>
              <a:rPr lang="en-US" sz="2600" dirty="0"/>
              <a:t>Physical abuse</a:t>
            </a:r>
          </a:p>
          <a:p>
            <a:pPr marL="465138" indent="-227013">
              <a:lnSpc>
                <a:spcPct val="100000"/>
              </a:lnSpc>
            </a:pPr>
            <a:r>
              <a:rPr lang="en-US" sz="2600" dirty="0"/>
              <a:t>Psychological abuse</a:t>
            </a:r>
          </a:p>
          <a:p>
            <a:pPr marL="465138" indent="-227013">
              <a:lnSpc>
                <a:spcPct val="100000"/>
              </a:lnSpc>
            </a:pPr>
            <a:r>
              <a:rPr lang="en-US" sz="2600" dirty="0"/>
              <a:t>Household member incarceration</a:t>
            </a:r>
          </a:p>
          <a:p>
            <a:pPr marL="465138" indent="-227013">
              <a:lnSpc>
                <a:spcPct val="100000"/>
              </a:lnSpc>
            </a:pPr>
            <a:r>
              <a:rPr lang="en-US" sz="2600" dirty="0"/>
              <a:t>Household member drug abuse</a:t>
            </a:r>
          </a:p>
          <a:p>
            <a:pPr marL="0" indent="0">
              <a:lnSpc>
                <a:spcPct val="100000"/>
              </a:lnSpc>
              <a:buNone/>
            </a:pPr>
            <a:r>
              <a:rPr lang="en-US" sz="2600" dirty="0"/>
              <a:t>The authors of the review recommend, “Clinicians and researchers should inquire about adverse childhood experiences in all people with traumatic brain injury as pre-injury health conditions can affect recovery.”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13</a:t>
            </a:fld>
            <a:endParaRPr lang="en-US" dirty="0"/>
          </a:p>
        </p:txBody>
      </p:sp>
      <p:sp>
        <p:nvSpPr>
          <p:cNvPr id="10" name="Text Placeholder 9">
            <a:extLst>
              <a:ext uri="{FF2B5EF4-FFF2-40B4-BE49-F238E27FC236}">
                <a16:creationId xmlns:a16="http://schemas.microsoft.com/office/drawing/2014/main" xmlns="" id="{14A6C7FA-A8B3-814B-9D7F-F103A3D6443B}"/>
              </a:ext>
            </a:extLst>
          </p:cNvPr>
          <p:cNvSpPr>
            <a:spLocks noGrp="1"/>
          </p:cNvSpPr>
          <p:nvPr>
            <p:ph type="body" sz="quarter" idx="13"/>
          </p:nvPr>
        </p:nvSpPr>
        <p:spPr/>
        <p:txBody>
          <a:bodyPr/>
          <a:lstStyle/>
          <a:p>
            <a:r>
              <a:rPr lang="en-US" dirty="0"/>
              <a:t>Statewide Peer Conference</a:t>
            </a:r>
          </a:p>
          <a:p>
            <a:endParaRPr lang="en-US" dirty="0"/>
          </a:p>
        </p:txBody>
      </p:sp>
      <p:sp>
        <p:nvSpPr>
          <p:cNvPr id="6" name="TextBox 5"/>
          <p:cNvSpPr txBox="1"/>
          <p:nvPr/>
        </p:nvSpPr>
        <p:spPr>
          <a:xfrm>
            <a:off x="838200" y="6297035"/>
            <a:ext cx="3419683"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Source: </a:t>
            </a:r>
            <a:r>
              <a:rPr lang="en-US" sz="1200" i="1" dirty="0">
                <a:latin typeface="Times New Roman" panose="02020603050405020304" pitchFamily="18" charset="0"/>
                <a:cs typeface="Times New Roman" panose="02020603050405020304" pitchFamily="18" charset="0"/>
              </a:rPr>
              <a:t>Journal of Disability Rehabilitation 2018</a:t>
            </a:r>
          </a:p>
        </p:txBody>
      </p:sp>
      <p:cxnSp>
        <p:nvCxnSpPr>
          <p:cNvPr id="8" name="Shape 99">
            <a:extLst>
              <a:ext uri="{FF2B5EF4-FFF2-40B4-BE49-F238E27FC236}">
                <a16:creationId xmlns:a16="http://schemas.microsoft.com/office/drawing/2014/main" xmlns="" id="{42391469-0A16-2646-8BB0-1CF4F58127BA}"/>
              </a:ext>
            </a:extLst>
          </p:cNvPr>
          <p:cNvCxnSpPr>
            <a:cxnSpLocks/>
          </p:cNvCxnSpPr>
          <p:nvPr/>
        </p:nvCxnSpPr>
        <p:spPr>
          <a:xfrm>
            <a:off x="4852219" y="1145656"/>
            <a:ext cx="733978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95151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a:t>TBI Representation</a:t>
            </a:r>
            <a:endParaRPr lang="en-US" dirty="0"/>
          </a:p>
        </p:txBody>
      </p:sp>
      <p:sp>
        <p:nvSpPr>
          <p:cNvPr id="8" name="Content Placeholder 7">
            <a:extLst>
              <a:ext uri="{FF2B5EF4-FFF2-40B4-BE49-F238E27FC236}">
                <a16:creationId xmlns:a16="http://schemas.microsoft.com/office/drawing/2014/main" xmlns="" id="{710DB51C-6B00-1245-8661-BF3A756543FC}"/>
              </a:ext>
            </a:extLst>
          </p:cNvPr>
          <p:cNvSpPr>
            <a:spLocks noGrp="1"/>
          </p:cNvSpPr>
          <p:nvPr>
            <p:ph idx="1"/>
          </p:nvPr>
        </p:nvSpPr>
        <p:spPr>
          <a:xfrm>
            <a:off x="884582" y="1723287"/>
            <a:ext cx="10469217" cy="4792665"/>
          </a:xfrm>
        </p:spPr>
        <p:txBody>
          <a:bodyPr>
            <a:normAutofit fontScale="92500" lnSpcReduction="10000"/>
          </a:bodyPr>
          <a:lstStyle/>
          <a:p>
            <a:pPr marL="0" indent="0">
              <a:buNone/>
            </a:pPr>
            <a:r>
              <a:rPr lang="en-US" b="1" dirty="0"/>
              <a:t>People with TBI are overrepresented:</a:t>
            </a:r>
          </a:p>
          <a:p>
            <a:pPr marL="457200" indent="-206375">
              <a:lnSpc>
                <a:spcPct val="110000"/>
              </a:lnSpc>
            </a:pPr>
            <a:r>
              <a:rPr lang="en-US" dirty="0">
                <a:solidFill>
                  <a:schemeClr val="tx1"/>
                </a:solidFill>
              </a:rPr>
              <a:t>Among the incarcerated, especially juvenile’s as their rates of TBI are around 50 percent</a:t>
            </a:r>
          </a:p>
          <a:p>
            <a:pPr marL="457200" indent="-206375">
              <a:lnSpc>
                <a:spcPct val="110000"/>
              </a:lnSpc>
            </a:pPr>
            <a:r>
              <a:rPr lang="en-US" dirty="0">
                <a:solidFill>
                  <a:schemeClr val="tx1"/>
                </a:solidFill>
              </a:rPr>
              <a:t>Among the homeless</a:t>
            </a:r>
          </a:p>
          <a:p>
            <a:pPr marL="457200" indent="-206375">
              <a:lnSpc>
                <a:spcPct val="110000"/>
              </a:lnSpc>
            </a:pPr>
            <a:r>
              <a:rPr lang="en-US" dirty="0">
                <a:solidFill>
                  <a:schemeClr val="tx1"/>
                </a:solidFill>
              </a:rPr>
              <a:t>In addiction services</a:t>
            </a:r>
          </a:p>
          <a:p>
            <a:pPr marL="457200" indent="-206375">
              <a:lnSpc>
                <a:spcPct val="110000"/>
              </a:lnSpc>
            </a:pPr>
            <a:r>
              <a:rPr lang="en-US" dirty="0">
                <a:solidFill>
                  <a:schemeClr val="tx1"/>
                </a:solidFill>
              </a:rPr>
              <a:t>Among those affected by domestic violence</a:t>
            </a:r>
          </a:p>
          <a:p>
            <a:pPr marL="457200" indent="-206375">
              <a:lnSpc>
                <a:spcPct val="110000"/>
              </a:lnSpc>
            </a:pPr>
            <a:r>
              <a:rPr lang="en-US" dirty="0">
                <a:solidFill>
                  <a:schemeClr val="tx1"/>
                </a:solidFill>
              </a:rPr>
              <a:t>In mental health services</a:t>
            </a:r>
          </a:p>
          <a:p>
            <a:pPr marL="457200" indent="-206375">
              <a:lnSpc>
                <a:spcPct val="110000"/>
              </a:lnSpc>
            </a:pPr>
            <a:r>
              <a:rPr lang="en-US" dirty="0">
                <a:solidFill>
                  <a:schemeClr val="tx1"/>
                </a:solidFill>
              </a:rPr>
              <a:t>Among those who serve/have served in the armed forces</a:t>
            </a:r>
          </a:p>
          <a:p>
            <a:pPr marL="457200" indent="-206375">
              <a:lnSpc>
                <a:spcPct val="110000"/>
              </a:lnSpc>
            </a:pPr>
            <a:r>
              <a:rPr lang="en-US" dirty="0">
                <a:solidFill>
                  <a:schemeClr val="tx1"/>
                </a:solidFill>
              </a:rPr>
              <a:t>Athletes, both professional and amateur    </a:t>
            </a:r>
          </a:p>
          <a:p>
            <a:pPr marL="0" indent="0">
              <a:buNone/>
            </a:pPr>
            <a:endParaRPr lang="en-US" dirty="0"/>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14</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6897189" y="1145656"/>
            <a:ext cx="529481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421672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21F38-78D2-3141-BC06-EFA4148B4AA8}"/>
              </a:ext>
            </a:extLst>
          </p:cNvPr>
          <p:cNvSpPr>
            <a:spLocks noGrp="1"/>
          </p:cNvSpPr>
          <p:nvPr>
            <p:ph type="title"/>
          </p:nvPr>
        </p:nvSpPr>
        <p:spPr/>
        <p:txBody>
          <a:bodyPr/>
          <a:lstStyle/>
          <a:p>
            <a:r>
              <a:rPr lang="en-US" dirty="0"/>
              <a:t>Common Impairments</a:t>
            </a:r>
          </a:p>
        </p:txBody>
      </p:sp>
      <p:sp>
        <p:nvSpPr>
          <p:cNvPr id="4" name="Slide Number Placeholder 3">
            <a:extLst>
              <a:ext uri="{FF2B5EF4-FFF2-40B4-BE49-F238E27FC236}">
                <a16:creationId xmlns:a16="http://schemas.microsoft.com/office/drawing/2014/main" xmlns="" id="{4B705A23-597D-6E4B-BFE7-4B59F3D69D16}"/>
              </a:ext>
            </a:extLst>
          </p:cNvPr>
          <p:cNvSpPr>
            <a:spLocks noGrp="1"/>
          </p:cNvSpPr>
          <p:nvPr>
            <p:ph type="sldNum" sz="quarter" idx="12"/>
          </p:nvPr>
        </p:nvSpPr>
        <p:spPr/>
        <p:txBody>
          <a:bodyPr/>
          <a:lstStyle/>
          <a:p>
            <a:fld id="{D275CE6D-5C38-C543-B8AD-F8110668FDF9}" type="slidenum">
              <a:rPr lang="en-US" smtClean="0"/>
              <a:pPr/>
              <a:t>15</a:t>
            </a:fld>
            <a:endParaRPr lang="en-US" dirty="0"/>
          </a:p>
        </p:txBody>
      </p:sp>
      <p:sp>
        <p:nvSpPr>
          <p:cNvPr id="5" name="Text Placeholder 4">
            <a:extLst>
              <a:ext uri="{FF2B5EF4-FFF2-40B4-BE49-F238E27FC236}">
                <a16:creationId xmlns:a16="http://schemas.microsoft.com/office/drawing/2014/main" xmlns="" id="{14F9B657-2DF3-C744-B54D-1F226E06C647}"/>
              </a:ext>
            </a:extLst>
          </p:cNvPr>
          <p:cNvSpPr>
            <a:spLocks noGrp="1"/>
          </p:cNvSpPr>
          <p:nvPr>
            <p:ph type="body" sz="quarter" idx="13"/>
          </p:nvPr>
        </p:nvSpPr>
        <p:spPr/>
        <p:txBody>
          <a:bodyPr/>
          <a:lstStyle/>
          <a:p>
            <a:r>
              <a:rPr lang="en-US" dirty="0"/>
              <a:t> Statewide Peer Conference</a:t>
            </a:r>
          </a:p>
          <a:p>
            <a:endParaRPr lang="en-US" dirty="0"/>
          </a:p>
        </p:txBody>
      </p:sp>
      <p:graphicFrame>
        <p:nvGraphicFramePr>
          <p:cNvPr id="6" name="Group 3">
            <a:extLst>
              <a:ext uri="{FF2B5EF4-FFF2-40B4-BE49-F238E27FC236}">
                <a16:creationId xmlns:a16="http://schemas.microsoft.com/office/drawing/2014/main" xmlns="" id="{1F6C6A31-6AC2-4F49-95E9-C4BCFCDA0672}"/>
              </a:ext>
            </a:extLst>
          </p:cNvPr>
          <p:cNvGraphicFramePr>
            <a:graphicFrameLocks noGrp="1"/>
          </p:cNvGraphicFramePr>
          <p:nvPr>
            <p:extLst>
              <p:ext uri="{D42A27DB-BD31-4B8C-83A1-F6EECF244321}">
                <p14:modId xmlns:p14="http://schemas.microsoft.com/office/powerpoint/2010/main" val="434348258"/>
              </p:ext>
            </p:extLst>
          </p:nvPr>
        </p:nvGraphicFramePr>
        <p:xfrm>
          <a:off x="1274296" y="1591298"/>
          <a:ext cx="9689789" cy="4550044"/>
        </p:xfrm>
        <a:graphic>
          <a:graphicData uri="http://schemas.openxmlformats.org/drawingml/2006/table">
            <a:tbl>
              <a:tblPr/>
              <a:tblGrid>
                <a:gridCol w="3358437">
                  <a:extLst>
                    <a:ext uri="{9D8B030D-6E8A-4147-A177-3AD203B41FA5}">
                      <a16:colId xmlns:a16="http://schemas.microsoft.com/office/drawing/2014/main" xmlns="" val="20000"/>
                    </a:ext>
                  </a:extLst>
                </a:gridCol>
                <a:gridCol w="3379808">
                  <a:extLst>
                    <a:ext uri="{9D8B030D-6E8A-4147-A177-3AD203B41FA5}">
                      <a16:colId xmlns:a16="http://schemas.microsoft.com/office/drawing/2014/main" xmlns="" val="20001"/>
                    </a:ext>
                  </a:extLst>
                </a:gridCol>
                <a:gridCol w="2951544">
                  <a:extLst>
                    <a:ext uri="{9D8B030D-6E8A-4147-A177-3AD203B41FA5}">
                      <a16:colId xmlns:a16="http://schemas.microsoft.com/office/drawing/2014/main" xmlns="" val="20002"/>
                    </a:ext>
                  </a:extLst>
                </a:gridCol>
              </a:tblGrid>
              <a:tr h="484592">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dirty="0">
                          <a:ln>
                            <a:noFill/>
                          </a:ln>
                          <a:solidFill>
                            <a:srgbClr val="980000"/>
                          </a:solidFill>
                          <a:effectLst/>
                          <a:latin typeface="Times New Roman" pitchFamily="18" charset="0"/>
                        </a:rPr>
                        <a:t>COGNITION</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dirty="0">
                          <a:ln>
                            <a:noFill/>
                          </a:ln>
                          <a:solidFill>
                            <a:srgbClr val="980000"/>
                          </a:solidFill>
                          <a:effectLst/>
                          <a:latin typeface="Times New Roman" pitchFamily="18" charset="0"/>
                        </a:rPr>
                        <a:t>BEHAVIOR</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dirty="0">
                          <a:ln>
                            <a:noFill/>
                          </a:ln>
                          <a:solidFill>
                            <a:srgbClr val="980000"/>
                          </a:solidFill>
                          <a:effectLst/>
                          <a:latin typeface="Times New Roman" pitchFamily="18" charset="0"/>
                        </a:rPr>
                        <a:t>PHYSICAL</a:t>
                      </a:r>
                    </a:p>
                  </a:txBody>
                  <a:tcPr marL="113205" marR="113205" marT="42452" marB="4245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94949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Memory and attention</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Depression and anxiety</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Unsteady gait, poor coordination</a:t>
                      </a:r>
                    </a:p>
                  </a:txBody>
                  <a:tcPr marL="113205" marR="113205" marT="42452" marB="4245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94949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Comprehension of what is being read or heard</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Reduced or lack of awareness of functional impact of injury imposed challenges</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Slow or slurred speech</a:t>
                      </a:r>
                    </a:p>
                  </a:txBody>
                  <a:tcPr marL="113205" marR="113205" marT="42452" marB="4245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94949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Communicating thoughts verbally or in writing</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Confabulation-filling holes in memory with reasonable sounding information</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Visual problems (field cut, double vision) </a:t>
                      </a:r>
                    </a:p>
                  </a:txBody>
                  <a:tcPr marL="113205" marR="113205" marT="42452" marB="4245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121696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Problem solving difficulties, impulse control and difficulty organizing thoughts, words and actions</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Preservation </a:t>
                      </a:r>
                      <a:r>
                        <a:rPr lang="en-US" sz="1800" kern="1200" dirty="0">
                          <a:solidFill>
                            <a:schemeClr val="tx1"/>
                          </a:solidFill>
                          <a:effectLst/>
                          <a:latin typeface="+mn-lt"/>
                          <a:ea typeface="+mn-ea"/>
                          <a:cs typeface="+mn-cs"/>
                        </a:rPr>
                        <a:t>—</a:t>
                      </a:r>
                      <a:r>
                        <a:rPr lang="en-US" sz="1800" i="1" kern="1200" dirty="0">
                          <a:solidFill>
                            <a:schemeClr val="tx1"/>
                          </a:solidFill>
                          <a:effectLst/>
                          <a:latin typeface="+mn-lt"/>
                          <a:ea typeface="+mn-ea"/>
                          <a:cs typeface="+mn-cs"/>
                        </a:rPr>
                        <a:t> </a:t>
                      </a:r>
                      <a:r>
                        <a:rPr kumimoji="0" lang="en-US" sz="1800" b="0" i="0" u="none" strike="noStrike" cap="none" normalizeH="0" baseline="0" dirty="0">
                          <a:ln>
                            <a:noFill/>
                          </a:ln>
                          <a:solidFill>
                            <a:schemeClr val="tx1"/>
                          </a:solidFill>
                          <a:effectLst/>
                          <a:latin typeface="Times New Roman" pitchFamily="18" charset="0"/>
                        </a:rPr>
                        <a:t>getting stuck on a topic or physical action</a:t>
                      </a:r>
                    </a:p>
                  </a:txBody>
                  <a:tcPr marL="113205" marR="113205" marT="42452" marB="4245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Seizure disorder</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fatigue</a:t>
                      </a:r>
                    </a:p>
                  </a:txBody>
                  <a:tcPr marL="113205" marR="113205" marT="42452" marB="4245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cxnSp>
        <p:nvCxnSpPr>
          <p:cNvPr id="7" name="Shape 99">
            <a:extLst>
              <a:ext uri="{FF2B5EF4-FFF2-40B4-BE49-F238E27FC236}">
                <a16:creationId xmlns:a16="http://schemas.microsoft.com/office/drawing/2014/main" xmlns="" id="{A3249013-F4DB-E347-9ACB-43CBAD019550}"/>
              </a:ext>
            </a:extLst>
          </p:cNvPr>
          <p:cNvCxnSpPr>
            <a:cxnSpLocks/>
          </p:cNvCxnSpPr>
          <p:nvPr/>
        </p:nvCxnSpPr>
        <p:spPr>
          <a:xfrm>
            <a:off x="7731889" y="1145656"/>
            <a:ext cx="446011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169713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normAutofit/>
          </a:bodyPr>
          <a:lstStyle/>
          <a:p>
            <a:r>
              <a:rPr lang="en-US" dirty="0"/>
              <a:t>Other Clues</a:t>
            </a:r>
          </a:p>
        </p:txBody>
      </p:sp>
      <p:sp>
        <p:nvSpPr>
          <p:cNvPr id="5" name="Content Placeholder 4">
            <a:extLst>
              <a:ext uri="{FF2B5EF4-FFF2-40B4-BE49-F238E27FC236}">
                <a16:creationId xmlns:a16="http://schemas.microsoft.com/office/drawing/2014/main" xmlns="" id="{73C30932-F54F-1347-BB64-C684A9F80A88}"/>
              </a:ext>
            </a:extLst>
          </p:cNvPr>
          <p:cNvSpPr>
            <a:spLocks noGrp="1"/>
          </p:cNvSpPr>
          <p:nvPr>
            <p:ph idx="1"/>
          </p:nvPr>
        </p:nvSpPr>
        <p:spPr>
          <a:xfrm>
            <a:off x="884583" y="2031273"/>
            <a:ext cx="10469217" cy="4145690"/>
          </a:xfrm>
        </p:spPr>
        <p:txBody>
          <a:bodyPr/>
          <a:lstStyle/>
          <a:p>
            <a:pPr>
              <a:lnSpc>
                <a:spcPct val="100000"/>
              </a:lnSpc>
            </a:pPr>
            <a:r>
              <a:rPr lang="en-US" altLang="en-US" sz="2600" dirty="0"/>
              <a:t>You may observe scars on an individual’s forehead, neck, face</a:t>
            </a:r>
          </a:p>
          <a:p>
            <a:pPr>
              <a:lnSpc>
                <a:spcPct val="100000"/>
              </a:lnSpc>
            </a:pPr>
            <a:r>
              <a:rPr lang="en-US" altLang="en-US" sz="2600" dirty="0"/>
              <a:t>The individual is using a cane, walker or wheelchair</a:t>
            </a:r>
          </a:p>
          <a:p>
            <a:pPr>
              <a:lnSpc>
                <a:spcPct val="100000"/>
              </a:lnSpc>
            </a:pPr>
            <a:r>
              <a:rPr lang="en-US" altLang="en-US" sz="2600" dirty="0"/>
              <a:t>The individual has a limp or appears to drag one foot when walking</a:t>
            </a:r>
          </a:p>
          <a:p>
            <a:endParaRPr lang="en-US" altLang="en-US" dirty="0"/>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16</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p:txBody>
      </p:sp>
      <p:cxnSp>
        <p:nvCxnSpPr>
          <p:cNvPr id="11" name="Shape 99">
            <a:extLst>
              <a:ext uri="{FF2B5EF4-FFF2-40B4-BE49-F238E27FC236}">
                <a16:creationId xmlns:a16="http://schemas.microsoft.com/office/drawing/2014/main" xmlns="" id="{4C40875A-0746-CF47-9AC8-428F12D6E055}"/>
              </a:ext>
            </a:extLst>
          </p:cNvPr>
          <p:cNvCxnSpPr>
            <a:cxnSpLocks/>
          </p:cNvCxnSpPr>
          <p:nvPr/>
        </p:nvCxnSpPr>
        <p:spPr>
          <a:xfrm>
            <a:off x="4572000" y="1145656"/>
            <a:ext cx="76200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71519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Brain Injury</a:t>
            </a:r>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17</a:t>
            </a:fld>
            <a:endParaRPr lang="en-US"/>
          </a:p>
        </p:txBody>
      </p:sp>
      <p:sp>
        <p:nvSpPr>
          <p:cNvPr id="15" name="Text Placeholder 14">
            <a:extLst>
              <a:ext uri="{FF2B5EF4-FFF2-40B4-BE49-F238E27FC236}">
                <a16:creationId xmlns:a16="http://schemas.microsoft.com/office/drawing/2014/main" xmlns="" id="{4D62E3DF-B967-D94D-A654-C34CF31CA471}"/>
              </a:ext>
            </a:extLst>
          </p:cNvPr>
          <p:cNvSpPr>
            <a:spLocks noGrp="1"/>
          </p:cNvSpPr>
          <p:nvPr>
            <p:ph type="body" sz="quarter" idx="13"/>
          </p:nvPr>
        </p:nvSpPr>
        <p:spPr/>
        <p:txBody>
          <a:bodyPr/>
          <a:lstStyle/>
          <a:p>
            <a:r>
              <a:rPr lang="en-US" dirty="0"/>
              <a:t>Statewide Peer Conference</a:t>
            </a:r>
          </a:p>
          <a:p>
            <a:endParaRPr lang="en-US" dirty="0"/>
          </a:p>
        </p:txBody>
      </p:sp>
      <p:sp>
        <p:nvSpPr>
          <p:cNvPr id="25" name="TextBox 24">
            <a:extLst>
              <a:ext uri="{FF2B5EF4-FFF2-40B4-BE49-F238E27FC236}">
                <a16:creationId xmlns:a16="http://schemas.microsoft.com/office/drawing/2014/main" xmlns="" id="{8543C1F9-1992-0A47-B578-8DE6FE0803B6}"/>
              </a:ext>
            </a:extLst>
          </p:cNvPr>
          <p:cNvSpPr txBox="1"/>
          <p:nvPr/>
        </p:nvSpPr>
        <p:spPr>
          <a:xfrm>
            <a:off x="808855" y="1633277"/>
            <a:ext cx="5074090"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Growing</a:t>
            </a:r>
            <a:r>
              <a:rPr lang="en-US" sz="2800" dirty="0">
                <a:latin typeface="Times New Roman" panose="02020603050405020304" pitchFamily="18" charset="0"/>
                <a:cs typeface="Times New Roman" panose="02020603050405020304" pitchFamily="18" charset="0"/>
              </a:rPr>
              <a:t> into Brain Injury …</a:t>
            </a:r>
          </a:p>
        </p:txBody>
      </p:sp>
      <p:pic>
        <p:nvPicPr>
          <p:cNvPr id="16" name="Picture 15">
            <a:extLst>
              <a:ext uri="{FF2B5EF4-FFF2-40B4-BE49-F238E27FC236}">
                <a16:creationId xmlns:a16="http://schemas.microsoft.com/office/drawing/2014/main" xmlns="" id="{22A650F3-4850-154E-9155-0A1C358A8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83" y="2383467"/>
            <a:ext cx="4726143" cy="3077528"/>
          </a:xfrm>
          <a:prstGeom prst="rect">
            <a:avLst/>
          </a:prstGeom>
        </p:spPr>
      </p:pic>
      <p:pic>
        <p:nvPicPr>
          <p:cNvPr id="17" name="Picture 16">
            <a:extLst>
              <a:ext uri="{FF2B5EF4-FFF2-40B4-BE49-F238E27FC236}">
                <a16:creationId xmlns:a16="http://schemas.microsoft.com/office/drawing/2014/main" xmlns="" id="{41CCD89F-3016-3743-9237-47223C861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826" y="1822450"/>
            <a:ext cx="4136572" cy="4035680"/>
          </a:xfrm>
          <a:prstGeom prst="rect">
            <a:avLst/>
          </a:prstGeom>
        </p:spPr>
      </p:pic>
      <p:cxnSp>
        <p:nvCxnSpPr>
          <p:cNvPr id="20" name="Shape 99">
            <a:extLst>
              <a:ext uri="{FF2B5EF4-FFF2-40B4-BE49-F238E27FC236}">
                <a16:creationId xmlns:a16="http://schemas.microsoft.com/office/drawing/2014/main" xmlns="" id="{641C3EB1-5FA1-3C44-AAA4-3F8C7A9E43E2}"/>
              </a:ext>
            </a:extLst>
          </p:cNvPr>
          <p:cNvCxnSpPr>
            <a:cxnSpLocks/>
          </p:cNvCxnSpPr>
          <p:nvPr/>
        </p:nvCxnSpPr>
        <p:spPr>
          <a:xfrm>
            <a:off x="4846320" y="1145656"/>
            <a:ext cx="734568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66910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“Growing” Into Brain Injury</a:t>
            </a:r>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18</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p:txBody>
      </p:sp>
      <p:sp>
        <p:nvSpPr>
          <p:cNvPr id="5" name="Content Placeholder 4">
            <a:extLst>
              <a:ext uri="{FF2B5EF4-FFF2-40B4-BE49-F238E27FC236}">
                <a16:creationId xmlns:a16="http://schemas.microsoft.com/office/drawing/2014/main" xmlns="" id="{73C30932-F54F-1347-BB64-C684A9F80A88}"/>
              </a:ext>
            </a:extLst>
          </p:cNvPr>
          <p:cNvSpPr>
            <a:spLocks noGrp="1"/>
          </p:cNvSpPr>
          <p:nvPr>
            <p:ph idx="1"/>
          </p:nvPr>
        </p:nvSpPr>
        <p:spPr>
          <a:xfrm>
            <a:off x="884583" y="1653069"/>
            <a:ext cx="10982520" cy="4466791"/>
          </a:xfrm>
        </p:spPr>
        <p:txBody>
          <a:bodyPr>
            <a:normAutofit/>
          </a:bodyPr>
          <a:lstStyle/>
          <a:p>
            <a:pPr marL="0" indent="0">
              <a:lnSpc>
                <a:spcPct val="110000"/>
              </a:lnSpc>
              <a:buNone/>
            </a:pPr>
            <a:r>
              <a:rPr lang="en-US" altLang="en-US" dirty="0">
                <a:solidFill>
                  <a:schemeClr val="tx1"/>
                </a:solidFill>
              </a:rPr>
              <a:t>Without proper supports, brain injury can lead to mental health and addiction issues that bring people living with “hidden” TBI into the public behavioral health system.</a:t>
            </a:r>
          </a:p>
          <a:p>
            <a:pPr marL="0" indent="0">
              <a:lnSpc>
                <a:spcPct val="110000"/>
              </a:lnSpc>
              <a:buNone/>
            </a:pPr>
            <a:r>
              <a:rPr lang="en-US" altLang="en-US" sz="2400" dirty="0">
                <a:solidFill>
                  <a:schemeClr val="tx1"/>
                </a:solidFill>
              </a:rPr>
              <a:t>Appropriately, structure offered by school, parents and community fall away as children go through adolescence into adulthood. A TBI that incurred at age seven may not be fully “unmasked” functionally or behaviorally until age 11, 12 or 13 with the challenges of middle school/puberty. </a:t>
            </a:r>
          </a:p>
          <a:p>
            <a:pPr marL="688975" indent="-219075">
              <a:lnSpc>
                <a:spcPct val="100000"/>
              </a:lnSpc>
            </a:pPr>
            <a:r>
              <a:rPr lang="en-US" altLang="en-US" sz="2400" dirty="0">
                <a:solidFill>
                  <a:schemeClr val="tx1"/>
                </a:solidFill>
              </a:rPr>
              <a:t>The frontal lobe and temporal tips injured earlier are unable to adequately respond to the expectations of behavioral regulation and executive skill functioning </a:t>
            </a:r>
          </a:p>
          <a:p>
            <a:pPr marL="0" indent="0">
              <a:buNone/>
            </a:pPr>
            <a:endParaRPr lang="en-US" altLang="en-US" sz="800" dirty="0"/>
          </a:p>
        </p:txBody>
      </p:sp>
      <p:cxnSp>
        <p:nvCxnSpPr>
          <p:cNvPr id="14" name="Shape 99">
            <a:extLst>
              <a:ext uri="{FF2B5EF4-FFF2-40B4-BE49-F238E27FC236}">
                <a16:creationId xmlns:a16="http://schemas.microsoft.com/office/drawing/2014/main" xmlns="" id="{CD498C39-3078-BC48-AB41-25EE479289D5}"/>
              </a:ext>
            </a:extLst>
          </p:cNvPr>
          <p:cNvCxnSpPr>
            <a:cxnSpLocks/>
          </p:cNvCxnSpPr>
          <p:nvPr/>
        </p:nvCxnSpPr>
        <p:spPr>
          <a:xfrm>
            <a:off x="9379974" y="1145656"/>
            <a:ext cx="281202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91479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1BB67F-39CB-7848-88C9-BBDD8F025295}"/>
              </a:ext>
            </a:extLst>
          </p:cNvPr>
          <p:cNvSpPr>
            <a:spLocks noGrp="1"/>
          </p:cNvSpPr>
          <p:nvPr>
            <p:ph type="title"/>
          </p:nvPr>
        </p:nvSpPr>
        <p:spPr/>
        <p:txBody>
          <a:bodyPr/>
          <a:lstStyle/>
          <a:p>
            <a:r>
              <a:rPr lang="en-US" dirty="0"/>
              <a:t>The Developing Brain</a:t>
            </a:r>
          </a:p>
        </p:txBody>
      </p:sp>
      <p:sp>
        <p:nvSpPr>
          <p:cNvPr id="3" name="Content Placeholder 2">
            <a:extLst>
              <a:ext uri="{FF2B5EF4-FFF2-40B4-BE49-F238E27FC236}">
                <a16:creationId xmlns:a16="http://schemas.microsoft.com/office/drawing/2014/main" xmlns="" id="{AB07E432-114D-4242-B154-0B6D4DE398D2}"/>
              </a:ext>
            </a:extLst>
          </p:cNvPr>
          <p:cNvSpPr>
            <a:spLocks noGrp="1"/>
          </p:cNvSpPr>
          <p:nvPr>
            <p:ph idx="1"/>
          </p:nvPr>
        </p:nvSpPr>
        <p:spPr>
          <a:xfrm>
            <a:off x="884583" y="1585632"/>
            <a:ext cx="10469217" cy="4351338"/>
          </a:xfrm>
        </p:spPr>
        <p:txBody>
          <a:bodyPr/>
          <a:lstStyle/>
          <a:p>
            <a:pPr marL="0" indent="0">
              <a:buNone/>
            </a:pPr>
            <a:r>
              <a:rPr lang="en-US" b="1" dirty="0"/>
              <a:t>PLEASE KEEP IN MIND, </a:t>
            </a:r>
            <a:r>
              <a:rPr lang="en-US" dirty="0"/>
              <a:t>TBI</a:t>
            </a:r>
            <a:r>
              <a:rPr lang="en-US" b="1" dirty="0"/>
              <a:t> </a:t>
            </a:r>
            <a:r>
              <a:rPr lang="en-US" dirty="0"/>
              <a:t>is not the only way a young brain can be hurt. Trauma, abuse and neglect; fetal alcohol poisoning; and exposure to lead paint dust/chips can cause significant developmental and behavioral problems in kids (who grow into adults) that look perfectly “normal.”</a:t>
            </a:r>
          </a:p>
          <a:p>
            <a:pPr marL="0" indent="0">
              <a:buNone/>
            </a:pPr>
            <a:endParaRPr lang="en-US" dirty="0"/>
          </a:p>
        </p:txBody>
      </p:sp>
      <p:sp>
        <p:nvSpPr>
          <p:cNvPr id="4" name="Slide Number Placeholder 3">
            <a:extLst>
              <a:ext uri="{FF2B5EF4-FFF2-40B4-BE49-F238E27FC236}">
                <a16:creationId xmlns:a16="http://schemas.microsoft.com/office/drawing/2014/main" xmlns="" id="{A436DAF5-C004-5B41-B86F-F69F4C635533}"/>
              </a:ext>
            </a:extLst>
          </p:cNvPr>
          <p:cNvSpPr>
            <a:spLocks noGrp="1"/>
          </p:cNvSpPr>
          <p:nvPr>
            <p:ph type="sldNum" sz="quarter" idx="12"/>
          </p:nvPr>
        </p:nvSpPr>
        <p:spPr/>
        <p:txBody>
          <a:bodyPr/>
          <a:lstStyle/>
          <a:p>
            <a:fld id="{D275CE6D-5C38-C543-B8AD-F8110668FDF9}" type="slidenum">
              <a:rPr lang="en-US" smtClean="0"/>
              <a:pPr/>
              <a:t>19</a:t>
            </a:fld>
            <a:endParaRPr lang="en-US" dirty="0"/>
          </a:p>
        </p:txBody>
      </p:sp>
      <p:sp>
        <p:nvSpPr>
          <p:cNvPr id="5" name="Text Placeholder 4">
            <a:extLst>
              <a:ext uri="{FF2B5EF4-FFF2-40B4-BE49-F238E27FC236}">
                <a16:creationId xmlns:a16="http://schemas.microsoft.com/office/drawing/2014/main" xmlns="" id="{6555CE4C-B60C-EF4D-959B-74F3C87E19EB}"/>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1D47C485-6407-1D4A-B5E3-3F8436CCC4D5}"/>
              </a:ext>
            </a:extLst>
          </p:cNvPr>
          <p:cNvCxnSpPr>
            <a:cxnSpLocks/>
          </p:cNvCxnSpPr>
          <p:nvPr/>
        </p:nvCxnSpPr>
        <p:spPr>
          <a:xfrm>
            <a:off x="7462684" y="1145656"/>
            <a:ext cx="4729316" cy="0"/>
          </a:xfrm>
          <a:prstGeom prst="straightConnector1">
            <a:avLst/>
          </a:prstGeom>
          <a:noFill/>
          <a:ln w="28575" cap="flat" cmpd="sng">
            <a:solidFill>
              <a:srgbClr val="980000"/>
            </a:solidFill>
            <a:prstDash val="solid"/>
            <a:round/>
            <a:headEnd type="none" w="lg" len="lg"/>
            <a:tailEnd type="none" w="lg" len="lg"/>
          </a:ln>
        </p:spPr>
      </p:cxnSp>
      <p:sp>
        <p:nvSpPr>
          <p:cNvPr id="7" name="AutoShape 2" descr="Displaying shutterstock_221285650.jpg"/>
          <p:cNvSpPr>
            <a:spLocks noChangeAspect="1" noChangeArrowheads="1"/>
          </p:cNvSpPr>
          <p:nvPr/>
        </p:nvSpPr>
        <p:spPr bwMode="auto">
          <a:xfrm>
            <a:off x="3101975" y="45845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isplaying shutterstock_22128565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isplaying shutterstock_221285650.jpg"/>
          <p:cNvSpPr>
            <a:spLocks noChangeAspect="1" noChangeArrowheads="1"/>
          </p:cNvSpPr>
          <p:nvPr/>
        </p:nvSpPr>
        <p:spPr bwMode="auto">
          <a:xfrm>
            <a:off x="1582594" y="25794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4116466" y="3569667"/>
            <a:ext cx="3959067" cy="2639378"/>
          </a:xfrm>
          <a:prstGeom prst="rect">
            <a:avLst/>
          </a:prstGeom>
        </p:spPr>
      </p:pic>
    </p:spTree>
    <p:extLst>
      <p:ext uri="{BB962C8B-B14F-4D97-AF65-F5344CB8AC3E}">
        <p14:creationId xmlns:p14="http://schemas.microsoft.com/office/powerpoint/2010/main" val="394840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56764B-5932-704C-8D18-A7B3E3CEC77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99D1A705-EE05-3B43-9A71-AEDAC2A3BE3B}"/>
              </a:ext>
            </a:extLst>
          </p:cNvPr>
          <p:cNvSpPr>
            <a:spLocks noGrp="1"/>
          </p:cNvSpPr>
          <p:nvPr>
            <p:ph idx="1"/>
          </p:nvPr>
        </p:nvSpPr>
        <p:spPr>
          <a:xfrm>
            <a:off x="884583" y="1825625"/>
            <a:ext cx="10469217" cy="4351338"/>
          </a:xfrm>
        </p:spPr>
        <p:txBody>
          <a:bodyPr>
            <a:normAutofit/>
          </a:bodyPr>
          <a:lstStyle/>
          <a:p>
            <a:pPr marL="0" indent="0">
              <a:buNone/>
            </a:pPr>
            <a:r>
              <a:rPr lang="en-US" sz="4400" dirty="0">
                <a:solidFill>
                  <a:schemeClr val="tx1"/>
                </a:solidFill>
              </a:rPr>
              <a:t>“Unidentified traumatic brain injury is an unrecognized major source of </a:t>
            </a:r>
            <a:r>
              <a:rPr lang="en-US" sz="4400" b="1" dirty="0">
                <a:solidFill>
                  <a:schemeClr val="tx1"/>
                </a:solidFill>
              </a:rPr>
              <a:t>social and vocational failure.”</a:t>
            </a:r>
          </a:p>
          <a:p>
            <a:pPr marL="0" indent="0">
              <a:buNone/>
            </a:pPr>
            <a:endParaRPr lang="en-US" sz="4400" b="1" i="1" dirty="0">
              <a:solidFill>
                <a:schemeClr val="tx1"/>
              </a:solidFill>
            </a:endParaRPr>
          </a:p>
          <a:p>
            <a:pPr marL="0" indent="0" algn="r">
              <a:buNone/>
            </a:pPr>
            <a:r>
              <a:rPr lang="en-US" sz="1800" dirty="0">
                <a:solidFill>
                  <a:schemeClr val="tx1"/>
                </a:solidFill>
              </a:rPr>
              <a:t>-Wayne Gordon, Ph.D. of the Brain Injury Research Center at Mount Sinai School of Medicine</a:t>
            </a:r>
            <a:br>
              <a:rPr lang="en-US" sz="1800" dirty="0">
                <a:solidFill>
                  <a:schemeClr val="tx1"/>
                </a:solidFill>
              </a:rPr>
            </a:br>
            <a:r>
              <a:rPr lang="en-US" sz="1800" dirty="0">
                <a:solidFill>
                  <a:schemeClr val="tx1"/>
                </a:solidFill>
              </a:rPr>
              <a:t>Quoted in the </a:t>
            </a:r>
            <a:r>
              <a:rPr lang="en-US" sz="1800" i="1" dirty="0">
                <a:solidFill>
                  <a:schemeClr val="tx1"/>
                </a:solidFill>
              </a:rPr>
              <a:t>Wall Street Journal </a:t>
            </a:r>
            <a:r>
              <a:rPr lang="en-US" sz="1800" dirty="0">
                <a:solidFill>
                  <a:schemeClr val="tx1"/>
                </a:solidFill>
              </a:rPr>
              <a:t>Jan. 29, 2008</a:t>
            </a:r>
            <a:endParaRPr lang="en-US" sz="1800" b="1" dirty="0"/>
          </a:p>
        </p:txBody>
      </p:sp>
      <p:sp>
        <p:nvSpPr>
          <p:cNvPr id="4" name="Slide Number Placeholder 3">
            <a:extLst>
              <a:ext uri="{FF2B5EF4-FFF2-40B4-BE49-F238E27FC236}">
                <a16:creationId xmlns:a16="http://schemas.microsoft.com/office/drawing/2014/main" xmlns="" id="{9E0AF7DF-63DE-5F40-9F41-A2392C80B943}"/>
              </a:ext>
            </a:extLst>
          </p:cNvPr>
          <p:cNvSpPr>
            <a:spLocks noGrp="1"/>
          </p:cNvSpPr>
          <p:nvPr>
            <p:ph type="sldNum" sz="quarter" idx="12"/>
          </p:nvPr>
        </p:nvSpPr>
        <p:spPr/>
        <p:txBody>
          <a:bodyPr/>
          <a:lstStyle/>
          <a:p>
            <a:fld id="{D275CE6D-5C38-C543-B8AD-F8110668FDF9}" type="slidenum">
              <a:rPr lang="en-US" smtClean="0"/>
              <a:pPr/>
              <a:t>2</a:t>
            </a:fld>
            <a:endParaRPr lang="en-US" dirty="0"/>
          </a:p>
        </p:txBody>
      </p:sp>
      <p:sp>
        <p:nvSpPr>
          <p:cNvPr id="5" name="Text Placeholder 4">
            <a:extLst>
              <a:ext uri="{FF2B5EF4-FFF2-40B4-BE49-F238E27FC236}">
                <a16:creationId xmlns:a16="http://schemas.microsoft.com/office/drawing/2014/main" xmlns="" id="{06D29EE5-6FF5-7A49-9D81-1783402B3580}"/>
              </a:ext>
            </a:extLst>
          </p:cNvPr>
          <p:cNvSpPr>
            <a:spLocks noGrp="1"/>
          </p:cNvSpPr>
          <p:nvPr>
            <p:ph type="body" sz="quarter" idx="13"/>
          </p:nvPr>
        </p:nvSpPr>
        <p:spPr/>
        <p:txBody>
          <a:bodyPr/>
          <a:lstStyle/>
          <a:p>
            <a:r>
              <a:rPr lang="en-US" dirty="0"/>
              <a:t>Statewide Peer Conference</a:t>
            </a:r>
          </a:p>
        </p:txBody>
      </p:sp>
      <p:cxnSp>
        <p:nvCxnSpPr>
          <p:cNvPr id="6" name="Shape 99">
            <a:extLst>
              <a:ext uri="{FF2B5EF4-FFF2-40B4-BE49-F238E27FC236}">
                <a16:creationId xmlns:a16="http://schemas.microsoft.com/office/drawing/2014/main" xmlns="" id="{11712667-3FA0-854A-B691-9BEBFC2FF57E}"/>
              </a:ext>
            </a:extLst>
          </p:cNvPr>
          <p:cNvCxnSpPr>
            <a:cxnSpLocks/>
          </p:cNvCxnSpPr>
          <p:nvPr/>
        </p:nvCxnSpPr>
        <p:spPr>
          <a:xfrm>
            <a:off x="4988560" y="1145656"/>
            <a:ext cx="720344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784863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TBI and Psychiatric Disorders</a:t>
            </a:r>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20</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a:p>
            <a:endParaRPr lang="en-US" dirty="0"/>
          </a:p>
        </p:txBody>
      </p:sp>
      <p:sp>
        <p:nvSpPr>
          <p:cNvPr id="5" name="Content Placeholder 4">
            <a:extLst>
              <a:ext uri="{FF2B5EF4-FFF2-40B4-BE49-F238E27FC236}">
                <a16:creationId xmlns:a16="http://schemas.microsoft.com/office/drawing/2014/main" xmlns="" id="{73C30932-F54F-1347-BB64-C684A9F80A88}"/>
              </a:ext>
            </a:extLst>
          </p:cNvPr>
          <p:cNvSpPr>
            <a:spLocks noGrp="1"/>
          </p:cNvSpPr>
          <p:nvPr>
            <p:ph idx="1"/>
          </p:nvPr>
        </p:nvSpPr>
        <p:spPr>
          <a:xfrm>
            <a:off x="838201" y="1825625"/>
            <a:ext cx="10757598" cy="4294235"/>
          </a:xfrm>
        </p:spPr>
        <p:txBody>
          <a:bodyPr>
            <a:normAutofit/>
          </a:bodyPr>
          <a:lstStyle/>
          <a:p>
            <a:pPr>
              <a:lnSpc>
                <a:spcPct val="100000"/>
              </a:lnSpc>
              <a:spcBef>
                <a:spcPct val="45000"/>
              </a:spcBef>
            </a:pPr>
            <a:r>
              <a:rPr lang="en-US" altLang="en-US" dirty="0">
                <a:solidFill>
                  <a:schemeClr val="tx1"/>
                </a:solidFill>
              </a:rPr>
              <a:t>Depression frequently follows TBI; depressed clients with TBI are more likely suicidal</a:t>
            </a:r>
          </a:p>
          <a:p>
            <a:pPr>
              <a:spcBef>
                <a:spcPct val="45000"/>
              </a:spcBef>
            </a:pPr>
            <a:r>
              <a:rPr lang="en-US" altLang="en-US" dirty="0">
                <a:solidFill>
                  <a:schemeClr val="tx1"/>
                </a:solidFill>
              </a:rPr>
              <a:t>Higher rates of anxiety disorders (generalized, OCD and PTSD) </a:t>
            </a:r>
          </a:p>
          <a:p>
            <a:pPr>
              <a:spcBef>
                <a:spcPct val="45000"/>
              </a:spcBef>
            </a:pPr>
            <a:r>
              <a:rPr lang="en-US" altLang="en-US" dirty="0">
                <a:solidFill>
                  <a:schemeClr val="tx1"/>
                </a:solidFill>
              </a:rPr>
              <a:t>Higher rates of psychosis among persons with TBI</a:t>
            </a:r>
          </a:p>
          <a:p>
            <a:pPr>
              <a:lnSpc>
                <a:spcPct val="100000"/>
              </a:lnSpc>
              <a:spcBef>
                <a:spcPct val="45000"/>
              </a:spcBef>
            </a:pPr>
            <a:r>
              <a:rPr lang="en-US" altLang="en-US" dirty="0">
                <a:solidFill>
                  <a:schemeClr val="tx1"/>
                </a:solidFill>
              </a:rPr>
              <a:t>Some studies have found higher rates of personality disorders among persons with TBI</a:t>
            </a:r>
          </a:p>
          <a:p>
            <a:pPr>
              <a:lnSpc>
                <a:spcPct val="100000"/>
              </a:lnSpc>
              <a:spcBef>
                <a:spcPct val="45000"/>
              </a:spcBef>
            </a:pPr>
            <a:r>
              <a:rPr lang="en-US" altLang="en-US" dirty="0">
                <a:solidFill>
                  <a:srgbClr val="980000"/>
                </a:solidFill>
              </a:rPr>
              <a:t>Childhood TBI </a:t>
            </a:r>
            <a:r>
              <a:rPr lang="en-US" altLang="en-US" dirty="0">
                <a:solidFill>
                  <a:schemeClr val="tx1"/>
                </a:solidFill>
              </a:rPr>
              <a:t>doubles likelihood of psychiatric disorder by early adulthood</a:t>
            </a:r>
          </a:p>
          <a:p>
            <a:pPr marL="0" indent="0">
              <a:lnSpc>
                <a:spcPct val="100000"/>
              </a:lnSpc>
              <a:buNone/>
            </a:pPr>
            <a:endParaRPr lang="en-US" dirty="0">
              <a:solidFill>
                <a:schemeClr val="tx1"/>
              </a:solidFill>
            </a:endParaRPr>
          </a:p>
        </p:txBody>
      </p:sp>
      <p:cxnSp>
        <p:nvCxnSpPr>
          <p:cNvPr id="8" name="Shape 99">
            <a:extLst>
              <a:ext uri="{FF2B5EF4-FFF2-40B4-BE49-F238E27FC236}">
                <a16:creationId xmlns:a16="http://schemas.microsoft.com/office/drawing/2014/main" xmlns="" id="{BC9108E1-5885-8345-BC06-05001EE3E7FD}"/>
              </a:ext>
            </a:extLst>
          </p:cNvPr>
          <p:cNvCxnSpPr>
            <a:cxnSpLocks/>
          </p:cNvCxnSpPr>
          <p:nvPr/>
        </p:nvCxnSpPr>
        <p:spPr>
          <a:xfrm>
            <a:off x="9850056" y="1145656"/>
            <a:ext cx="2341944"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48874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29A5F-B992-9346-8D61-1A331B48DE6A}"/>
              </a:ext>
            </a:extLst>
          </p:cNvPr>
          <p:cNvSpPr>
            <a:spLocks noGrp="1"/>
          </p:cNvSpPr>
          <p:nvPr>
            <p:ph type="title"/>
          </p:nvPr>
        </p:nvSpPr>
        <p:spPr/>
        <p:txBody>
          <a:bodyPr/>
          <a:lstStyle/>
          <a:p>
            <a:r>
              <a:rPr lang="en-US" dirty="0"/>
              <a:t>Substance Abuse</a:t>
            </a:r>
          </a:p>
        </p:txBody>
      </p:sp>
      <p:sp>
        <p:nvSpPr>
          <p:cNvPr id="4" name="Slide Number Placeholder 3">
            <a:extLst>
              <a:ext uri="{FF2B5EF4-FFF2-40B4-BE49-F238E27FC236}">
                <a16:creationId xmlns:a16="http://schemas.microsoft.com/office/drawing/2014/main" xmlns="" id="{BD80B86C-AF0C-7542-891F-4EC377C36DA9}"/>
              </a:ext>
            </a:extLst>
          </p:cNvPr>
          <p:cNvSpPr>
            <a:spLocks noGrp="1"/>
          </p:cNvSpPr>
          <p:nvPr>
            <p:ph type="sldNum" sz="quarter" idx="12"/>
          </p:nvPr>
        </p:nvSpPr>
        <p:spPr/>
        <p:txBody>
          <a:bodyPr/>
          <a:lstStyle/>
          <a:p>
            <a:fld id="{D275CE6D-5C38-C543-B8AD-F8110668FDF9}" type="slidenum">
              <a:rPr lang="en-US" smtClean="0"/>
              <a:pPr/>
              <a:t>21</a:t>
            </a:fld>
            <a:endParaRPr lang="en-US" dirty="0"/>
          </a:p>
        </p:txBody>
      </p:sp>
      <p:sp>
        <p:nvSpPr>
          <p:cNvPr id="5" name="Text Placeholder 4">
            <a:extLst>
              <a:ext uri="{FF2B5EF4-FFF2-40B4-BE49-F238E27FC236}">
                <a16:creationId xmlns:a16="http://schemas.microsoft.com/office/drawing/2014/main" xmlns="" id="{2E81C3CF-1700-D742-BFC7-4E782AD0BAD8}"/>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A673DF2C-0988-8444-B259-7E128E04E147}"/>
              </a:ext>
            </a:extLst>
          </p:cNvPr>
          <p:cNvCxnSpPr>
            <a:cxnSpLocks/>
          </p:cNvCxnSpPr>
          <p:nvPr/>
        </p:nvCxnSpPr>
        <p:spPr>
          <a:xfrm>
            <a:off x="6105832" y="1145656"/>
            <a:ext cx="6086168" cy="0"/>
          </a:xfrm>
          <a:prstGeom prst="straightConnector1">
            <a:avLst/>
          </a:prstGeom>
          <a:noFill/>
          <a:ln w="28575" cap="flat" cmpd="sng">
            <a:solidFill>
              <a:srgbClr val="980000"/>
            </a:solidFill>
            <a:prstDash val="solid"/>
            <a:round/>
            <a:headEnd type="none" w="lg" len="lg"/>
            <a:tailEnd type="none" w="lg" len="lg"/>
          </a:ln>
        </p:spPr>
      </p:cxnSp>
      <p:pic>
        <p:nvPicPr>
          <p:cNvPr id="9" name="Picture 6" descr="MPj04224720000[1]">
            <a:extLst>
              <a:ext uri="{FF2B5EF4-FFF2-40B4-BE49-F238E27FC236}">
                <a16:creationId xmlns:a16="http://schemas.microsoft.com/office/drawing/2014/main" xmlns="" id="{3CEC2218-03E4-6C42-A422-C70766F3E7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78312" y="1694964"/>
            <a:ext cx="289805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0F823145-13B9-5D4A-BA0B-487DD5819312}"/>
              </a:ext>
            </a:extLst>
          </p:cNvPr>
          <p:cNvSpPr txBox="1"/>
          <p:nvPr/>
        </p:nvSpPr>
        <p:spPr>
          <a:xfrm>
            <a:off x="786093" y="2949586"/>
            <a:ext cx="7507249" cy="3023905"/>
          </a:xfrm>
          <a:prstGeom prst="rect">
            <a:avLst/>
          </a:prstGeom>
          <a:noFill/>
        </p:spPr>
        <p:txBody>
          <a:bodyPr wrap="square" rtlCol="0">
            <a:spAutoFit/>
          </a:bodyPr>
          <a:lstStyle/>
          <a:p>
            <a:r>
              <a:rPr lang="en-US" altLang="en-US" sz="2800" dirty="0">
                <a:latin typeface="Times New Roman" panose="02020603050405020304" pitchFamily="18" charset="0"/>
                <a:cs typeface="Times New Roman" panose="02020603050405020304" pitchFamily="18" charset="0"/>
              </a:rPr>
              <a:t>Of those hospitalized for a TBI, 37-51 percent were intoxicated at the time of injury and have a history of alcohol misuse. </a:t>
            </a:r>
          </a:p>
          <a:p>
            <a:endParaRPr lang="en-US" altLang="en-US" sz="12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People with a history of pre-injury alcohol use have a more complicated course of recovery and generally poor rehabilitation and social outcomes.</a:t>
            </a:r>
          </a:p>
          <a:p>
            <a:endParaRPr lang="en-US" sz="1050" dirty="0"/>
          </a:p>
        </p:txBody>
      </p:sp>
      <p:sp>
        <p:nvSpPr>
          <p:cNvPr id="11" name="TextBox 10">
            <a:extLst>
              <a:ext uri="{FF2B5EF4-FFF2-40B4-BE49-F238E27FC236}">
                <a16:creationId xmlns:a16="http://schemas.microsoft.com/office/drawing/2014/main" xmlns="" id="{32C761AA-7D1D-2D43-903C-5BBD022EEE86}"/>
              </a:ext>
            </a:extLst>
          </p:cNvPr>
          <p:cNvSpPr txBox="1"/>
          <p:nvPr/>
        </p:nvSpPr>
        <p:spPr>
          <a:xfrm>
            <a:off x="808854" y="1634015"/>
            <a:ext cx="7199519" cy="1115690"/>
          </a:xfrm>
          <a:prstGeom prst="rect">
            <a:avLst/>
          </a:prstGeom>
          <a:noFill/>
        </p:spPr>
        <p:txBody>
          <a:bodyPr wrap="square" rtlCol="0">
            <a:spAutoFit/>
          </a:bodyPr>
          <a:lstStyle/>
          <a:p>
            <a:r>
              <a:rPr lang="en-US" sz="2800" i="1" dirty="0">
                <a:solidFill>
                  <a:srgbClr val="980000"/>
                </a:solidFill>
                <a:latin typeface="Times New Roman" panose="02020603050405020304" pitchFamily="18" charset="0"/>
                <a:cs typeface="Times New Roman" panose="02020603050405020304" pitchFamily="18" charset="0"/>
              </a:rPr>
              <a:t>“Alcohol abuse/dependence is the second most common Axis I disorder in persons with TBI.” </a:t>
            </a:r>
          </a:p>
          <a:p>
            <a:pPr algn="r"/>
            <a:r>
              <a:rPr lang="en-US" sz="1050" i="1" dirty="0">
                <a:solidFill>
                  <a:srgbClr val="980000"/>
                </a:solidFill>
                <a:latin typeface="Times New Roman" panose="02020603050405020304" pitchFamily="18" charset="0"/>
                <a:cs typeface="Times New Roman" panose="02020603050405020304" pitchFamily="18" charset="0"/>
              </a:rPr>
              <a:t>Lowing et.al Journal of Neurotrauma, 2014</a:t>
            </a:r>
            <a:endParaRPr lang="en-US" sz="1800" i="1" dirty="0">
              <a:solidFill>
                <a:srgbClr val="980000"/>
              </a:solidFill>
              <a:latin typeface="Times New Roman" panose="02020603050405020304" pitchFamily="18" charset="0"/>
              <a:cs typeface="Times New Roman" panose="02020603050405020304" pitchFamily="18" charset="0"/>
            </a:endParaRPr>
          </a:p>
        </p:txBody>
      </p:sp>
      <p:sp>
        <p:nvSpPr>
          <p:cNvPr id="12" name="TextBox 4">
            <a:extLst>
              <a:ext uri="{FF2B5EF4-FFF2-40B4-BE49-F238E27FC236}">
                <a16:creationId xmlns:a16="http://schemas.microsoft.com/office/drawing/2014/main" xmlns="" id="{DA08A176-2119-8346-986B-8DD68DFD7680}"/>
              </a:ext>
            </a:extLst>
          </p:cNvPr>
          <p:cNvSpPr txBox="1">
            <a:spLocks noChangeArrowheads="1"/>
          </p:cNvSpPr>
          <p:nvPr/>
        </p:nvSpPr>
        <p:spPr bwMode="auto">
          <a:xfrm>
            <a:off x="842464" y="6308163"/>
            <a:ext cx="10633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dirty="0">
                <a:solidFill>
                  <a:schemeClr val="tx1">
                    <a:lumMod val="85000"/>
                    <a:lumOff val="15000"/>
                  </a:schemeClr>
                </a:solidFill>
                <a:cs typeface="Times New Roman" panose="02020603050405020304" pitchFamily="18" charset="0"/>
              </a:rPr>
              <a:t>Source: </a:t>
            </a:r>
            <a:r>
              <a:rPr lang="en-US" altLang="en-US" sz="1200" i="1" dirty="0">
                <a:solidFill>
                  <a:schemeClr val="tx1">
                    <a:lumMod val="85000"/>
                    <a:lumOff val="15000"/>
                  </a:schemeClr>
                </a:solidFill>
                <a:cs typeface="Times New Roman" panose="02020603050405020304" pitchFamily="18" charset="0"/>
              </a:rPr>
              <a:t>Parry-Jones et. al., 2006</a:t>
            </a:r>
            <a:r>
              <a:rPr lang="en-US" sz="1200" dirty="0"/>
              <a:t/>
            </a:r>
            <a:br>
              <a:rPr lang="en-US" sz="1200" dirty="0"/>
            </a:br>
            <a:endParaRPr lang="en-US" altLang="en-US" sz="1200" i="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47705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29A5F-B992-9346-8D61-1A331B48DE6A}"/>
              </a:ext>
            </a:extLst>
          </p:cNvPr>
          <p:cNvSpPr>
            <a:spLocks noGrp="1"/>
          </p:cNvSpPr>
          <p:nvPr>
            <p:ph type="title"/>
          </p:nvPr>
        </p:nvSpPr>
        <p:spPr/>
        <p:txBody>
          <a:bodyPr/>
          <a:lstStyle/>
          <a:p>
            <a:r>
              <a:rPr lang="en-US" dirty="0"/>
              <a:t>Substance Abuse</a:t>
            </a:r>
          </a:p>
        </p:txBody>
      </p:sp>
      <p:sp>
        <p:nvSpPr>
          <p:cNvPr id="14" name="Content Placeholder 13">
            <a:extLst>
              <a:ext uri="{FF2B5EF4-FFF2-40B4-BE49-F238E27FC236}">
                <a16:creationId xmlns:a16="http://schemas.microsoft.com/office/drawing/2014/main" xmlns="" id="{99C677B9-4F85-A145-ADCD-1E75616AAEC6}"/>
              </a:ext>
            </a:extLst>
          </p:cNvPr>
          <p:cNvSpPr>
            <a:spLocks noGrp="1"/>
          </p:cNvSpPr>
          <p:nvPr>
            <p:ph idx="1"/>
          </p:nvPr>
        </p:nvSpPr>
        <p:spPr>
          <a:xfrm>
            <a:off x="871223" y="1802376"/>
            <a:ext cx="10469217" cy="5055624"/>
          </a:xfrm>
        </p:spPr>
        <p:txBody>
          <a:bodyPr>
            <a:normAutofit/>
          </a:bodyPr>
          <a:lstStyle/>
          <a:p>
            <a:pPr>
              <a:lnSpc>
                <a:spcPct val="100000"/>
              </a:lnSpc>
            </a:pPr>
            <a:r>
              <a:rPr lang="en-US" dirty="0">
                <a:solidFill>
                  <a:schemeClr val="tx1"/>
                </a:solidFill>
              </a:rPr>
              <a:t>“Studies of both brain structure and function indicate that substance misuse and TBI interact in an additive way, specifically their co-occurrence results in more impairment than either one alone”</a:t>
            </a:r>
          </a:p>
          <a:p>
            <a:pPr>
              <a:lnSpc>
                <a:spcPct val="100000"/>
              </a:lnSpc>
            </a:pPr>
            <a:r>
              <a:rPr lang="en-US" dirty="0">
                <a:solidFill>
                  <a:schemeClr val="tx1"/>
                </a:solidFill>
              </a:rPr>
              <a:t>“Substance misuse also limits outcomes from TBI by undermining environmental supports such as familial care or access to services”</a:t>
            </a:r>
          </a:p>
          <a:p>
            <a:r>
              <a:rPr lang="en-US" dirty="0">
                <a:solidFill>
                  <a:schemeClr val="tx1"/>
                </a:solidFill>
              </a:rPr>
              <a:t>Data from a Finnish birth cohort study have “reported multiple risk factors associated with incurring a TBI, including that</a:t>
            </a:r>
            <a:r>
              <a:rPr lang="en-US" dirty="0">
                <a:solidFill>
                  <a:srgbClr val="C00000"/>
                </a:solidFill>
              </a:rPr>
              <a:t> </a:t>
            </a:r>
            <a:r>
              <a:rPr lang="en-US" b="1" dirty="0">
                <a:solidFill>
                  <a:srgbClr val="980000"/>
                </a:solidFill>
              </a:rPr>
              <a:t>if parents misused alcohol, there was a two-fold greater chance of childhood TBI” </a:t>
            </a:r>
            <a:r>
              <a:rPr lang="en-US" dirty="0">
                <a:solidFill>
                  <a:schemeClr val="tx1"/>
                </a:solidFill>
              </a:rPr>
              <a:t>(possible reasons why??)</a:t>
            </a:r>
          </a:p>
          <a:p>
            <a:endParaRPr lang="en-US" dirty="0"/>
          </a:p>
        </p:txBody>
      </p:sp>
      <p:sp>
        <p:nvSpPr>
          <p:cNvPr id="4" name="Slide Number Placeholder 3">
            <a:extLst>
              <a:ext uri="{FF2B5EF4-FFF2-40B4-BE49-F238E27FC236}">
                <a16:creationId xmlns:a16="http://schemas.microsoft.com/office/drawing/2014/main" xmlns="" id="{BD80B86C-AF0C-7542-891F-4EC377C36DA9}"/>
              </a:ext>
            </a:extLst>
          </p:cNvPr>
          <p:cNvSpPr>
            <a:spLocks noGrp="1"/>
          </p:cNvSpPr>
          <p:nvPr>
            <p:ph type="sldNum" sz="quarter" idx="12"/>
          </p:nvPr>
        </p:nvSpPr>
        <p:spPr/>
        <p:txBody>
          <a:bodyPr/>
          <a:lstStyle/>
          <a:p>
            <a:fld id="{D275CE6D-5C38-C543-B8AD-F8110668FDF9}" type="slidenum">
              <a:rPr lang="en-US" smtClean="0"/>
              <a:pPr/>
              <a:t>22</a:t>
            </a:fld>
            <a:endParaRPr lang="en-US" dirty="0"/>
          </a:p>
        </p:txBody>
      </p:sp>
      <p:sp>
        <p:nvSpPr>
          <p:cNvPr id="15" name="Text Placeholder 14">
            <a:extLst>
              <a:ext uri="{FF2B5EF4-FFF2-40B4-BE49-F238E27FC236}">
                <a16:creationId xmlns:a16="http://schemas.microsoft.com/office/drawing/2014/main" xmlns="" id="{CD16D8AF-2DA7-194B-9C7E-04491AD1F318}"/>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A673DF2C-0988-8444-B259-7E128E04E147}"/>
              </a:ext>
            </a:extLst>
          </p:cNvPr>
          <p:cNvCxnSpPr>
            <a:cxnSpLocks/>
          </p:cNvCxnSpPr>
          <p:nvPr/>
        </p:nvCxnSpPr>
        <p:spPr>
          <a:xfrm>
            <a:off x="6105832" y="1145656"/>
            <a:ext cx="6086168" cy="0"/>
          </a:xfrm>
          <a:prstGeom prst="straightConnector1">
            <a:avLst/>
          </a:prstGeom>
          <a:noFill/>
          <a:ln w="28575" cap="flat" cmpd="sng">
            <a:solidFill>
              <a:srgbClr val="980000"/>
            </a:solidFill>
            <a:prstDash val="solid"/>
            <a:round/>
            <a:headEnd type="none" w="lg" len="lg"/>
            <a:tailEnd type="none" w="lg" len="lg"/>
          </a:ln>
        </p:spPr>
      </p:cxnSp>
      <p:sp>
        <p:nvSpPr>
          <p:cNvPr id="12" name="TextBox 4">
            <a:extLst>
              <a:ext uri="{FF2B5EF4-FFF2-40B4-BE49-F238E27FC236}">
                <a16:creationId xmlns:a16="http://schemas.microsoft.com/office/drawing/2014/main" xmlns="" id="{DA08A176-2119-8346-986B-8DD68DFD7680}"/>
              </a:ext>
            </a:extLst>
          </p:cNvPr>
          <p:cNvSpPr txBox="1">
            <a:spLocks noChangeArrowheads="1"/>
          </p:cNvSpPr>
          <p:nvPr/>
        </p:nvSpPr>
        <p:spPr bwMode="auto">
          <a:xfrm>
            <a:off x="842464" y="6308163"/>
            <a:ext cx="10633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dirty="0">
                <a:solidFill>
                  <a:schemeClr val="tx1">
                    <a:lumMod val="85000"/>
                    <a:lumOff val="15000"/>
                  </a:schemeClr>
                </a:solidFill>
                <a:cs typeface="Times New Roman" panose="02020603050405020304" pitchFamily="18" charset="0"/>
              </a:rPr>
              <a:t>Source: </a:t>
            </a:r>
            <a:r>
              <a:rPr lang="en-US" sz="1200" i="1" dirty="0">
                <a:cs typeface="Times New Roman" panose="02020603050405020304" pitchFamily="18" charset="0"/>
              </a:rPr>
              <a:t>Corrigan and </a:t>
            </a:r>
            <a:r>
              <a:rPr lang="en-US" sz="1200" i="1" dirty="0" err="1">
                <a:cs typeface="Times New Roman" panose="02020603050405020304" pitchFamily="18" charset="0"/>
              </a:rPr>
              <a:t>Mysiw</a:t>
            </a:r>
            <a:r>
              <a:rPr lang="en-US" sz="1200" i="1" dirty="0">
                <a:cs typeface="Times New Roman" panose="02020603050405020304" pitchFamily="18" charset="0"/>
              </a:rPr>
              <a:t>, “Substance Abuse Among Person’s with Traumatic Brain Injury” Brain Injury Medicine, 2</a:t>
            </a:r>
            <a:r>
              <a:rPr lang="en-US" sz="1200" i="1" baseline="30000" dirty="0">
                <a:cs typeface="Times New Roman" panose="02020603050405020304" pitchFamily="18" charset="0"/>
              </a:rPr>
              <a:t>nd</a:t>
            </a:r>
            <a:r>
              <a:rPr lang="en-US" sz="1200" i="1" dirty="0">
                <a:cs typeface="Times New Roman" panose="02020603050405020304" pitchFamily="18" charset="0"/>
              </a:rPr>
              <a:t> Edition 2012</a:t>
            </a:r>
            <a:r>
              <a:rPr lang="en-US" sz="1200" dirty="0">
                <a:cs typeface="Times New Roman" panose="02020603050405020304" pitchFamily="18" charset="0"/>
              </a:rPr>
              <a:t> </a:t>
            </a:r>
            <a:r>
              <a:rPr lang="en-US" sz="1200" dirty="0"/>
              <a:t/>
            </a:r>
            <a:br>
              <a:rPr lang="en-US" sz="1200" dirty="0"/>
            </a:br>
            <a:endParaRPr lang="en-US" altLang="en-US" sz="1200" i="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396321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29A5F-B992-9346-8D61-1A331B48DE6A}"/>
              </a:ext>
            </a:extLst>
          </p:cNvPr>
          <p:cNvSpPr>
            <a:spLocks noGrp="1"/>
          </p:cNvSpPr>
          <p:nvPr>
            <p:ph type="title"/>
          </p:nvPr>
        </p:nvSpPr>
        <p:spPr/>
        <p:txBody>
          <a:bodyPr/>
          <a:lstStyle/>
          <a:p>
            <a:r>
              <a:rPr lang="en-US" dirty="0"/>
              <a:t>Substance Abuse</a:t>
            </a:r>
          </a:p>
        </p:txBody>
      </p:sp>
      <p:sp>
        <p:nvSpPr>
          <p:cNvPr id="14" name="Content Placeholder 13">
            <a:extLst>
              <a:ext uri="{FF2B5EF4-FFF2-40B4-BE49-F238E27FC236}">
                <a16:creationId xmlns:a16="http://schemas.microsoft.com/office/drawing/2014/main" xmlns="" id="{99C677B9-4F85-A145-ADCD-1E75616AAEC6}"/>
              </a:ext>
            </a:extLst>
          </p:cNvPr>
          <p:cNvSpPr>
            <a:spLocks noGrp="1"/>
          </p:cNvSpPr>
          <p:nvPr>
            <p:ph idx="1"/>
          </p:nvPr>
        </p:nvSpPr>
        <p:spPr>
          <a:xfrm>
            <a:off x="871223" y="1802376"/>
            <a:ext cx="10469217" cy="5055624"/>
          </a:xfrm>
        </p:spPr>
        <p:txBody>
          <a:bodyPr>
            <a:normAutofit/>
          </a:bodyPr>
          <a:lstStyle/>
          <a:p>
            <a:pPr marL="0" indent="0">
              <a:lnSpc>
                <a:spcPct val="100000"/>
              </a:lnSpc>
              <a:spcBef>
                <a:spcPts val="1067"/>
              </a:spcBef>
              <a:buNone/>
            </a:pPr>
            <a:r>
              <a:rPr lang="en-US" altLang="en-US" b="1" dirty="0">
                <a:solidFill>
                  <a:schemeClr val="tx1"/>
                </a:solidFill>
              </a:rPr>
              <a:t>Treatment in clients with TBI:</a:t>
            </a:r>
          </a:p>
          <a:p>
            <a:pPr marL="457200" indent="-217488">
              <a:lnSpc>
                <a:spcPct val="100000"/>
              </a:lnSpc>
              <a:spcBef>
                <a:spcPts val="1067"/>
              </a:spcBef>
            </a:pPr>
            <a:r>
              <a:rPr lang="en-US" altLang="en-US" dirty="0">
                <a:solidFill>
                  <a:schemeClr val="tx1"/>
                </a:solidFill>
              </a:rPr>
              <a:t>First used at a younger age</a:t>
            </a:r>
          </a:p>
          <a:p>
            <a:pPr marL="457200" indent="-217488">
              <a:lnSpc>
                <a:spcPct val="100000"/>
              </a:lnSpc>
              <a:spcBef>
                <a:spcPts val="1067"/>
              </a:spcBef>
            </a:pPr>
            <a:r>
              <a:rPr lang="en-US" altLang="en-US" dirty="0">
                <a:solidFill>
                  <a:schemeClr val="tx1"/>
                </a:solidFill>
              </a:rPr>
              <a:t>Have more severe SUD (worse use and more prior treatments)</a:t>
            </a:r>
          </a:p>
          <a:p>
            <a:pPr marL="457200" indent="-217488">
              <a:lnSpc>
                <a:spcPct val="100000"/>
              </a:lnSpc>
              <a:spcBef>
                <a:spcPts val="1067"/>
              </a:spcBef>
            </a:pPr>
            <a:r>
              <a:rPr lang="en-US" altLang="en-US" dirty="0">
                <a:solidFill>
                  <a:schemeClr val="tx1"/>
                </a:solidFill>
              </a:rPr>
              <a:t>Have more co-occurring mental health problems</a:t>
            </a:r>
          </a:p>
          <a:p>
            <a:pPr marL="457200" indent="-217488">
              <a:lnSpc>
                <a:spcPct val="100000"/>
              </a:lnSpc>
              <a:spcBef>
                <a:spcPts val="1067"/>
              </a:spcBef>
            </a:pPr>
            <a:r>
              <a:rPr lang="en-US" altLang="en-US" dirty="0">
                <a:solidFill>
                  <a:schemeClr val="tx1"/>
                </a:solidFill>
              </a:rPr>
              <a:t>Have poorer prognosis for successful treatment outcome (more so earlier the age at first TBI?)</a:t>
            </a:r>
          </a:p>
          <a:p>
            <a:endParaRPr lang="en-US" dirty="0"/>
          </a:p>
        </p:txBody>
      </p:sp>
      <p:sp>
        <p:nvSpPr>
          <p:cNvPr id="4" name="Slide Number Placeholder 3">
            <a:extLst>
              <a:ext uri="{FF2B5EF4-FFF2-40B4-BE49-F238E27FC236}">
                <a16:creationId xmlns:a16="http://schemas.microsoft.com/office/drawing/2014/main" xmlns="" id="{BD80B86C-AF0C-7542-891F-4EC377C36DA9}"/>
              </a:ext>
            </a:extLst>
          </p:cNvPr>
          <p:cNvSpPr>
            <a:spLocks noGrp="1"/>
          </p:cNvSpPr>
          <p:nvPr>
            <p:ph type="sldNum" sz="quarter" idx="12"/>
          </p:nvPr>
        </p:nvSpPr>
        <p:spPr/>
        <p:txBody>
          <a:bodyPr/>
          <a:lstStyle/>
          <a:p>
            <a:fld id="{D275CE6D-5C38-C543-B8AD-F8110668FDF9}" type="slidenum">
              <a:rPr lang="en-US" smtClean="0"/>
              <a:pPr/>
              <a:t>23</a:t>
            </a:fld>
            <a:endParaRPr lang="en-US" dirty="0"/>
          </a:p>
        </p:txBody>
      </p:sp>
      <p:sp>
        <p:nvSpPr>
          <p:cNvPr id="15" name="Text Placeholder 14">
            <a:extLst>
              <a:ext uri="{FF2B5EF4-FFF2-40B4-BE49-F238E27FC236}">
                <a16:creationId xmlns:a16="http://schemas.microsoft.com/office/drawing/2014/main" xmlns="" id="{CD16D8AF-2DA7-194B-9C7E-04491AD1F318}"/>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A673DF2C-0988-8444-B259-7E128E04E147}"/>
              </a:ext>
            </a:extLst>
          </p:cNvPr>
          <p:cNvCxnSpPr>
            <a:cxnSpLocks/>
          </p:cNvCxnSpPr>
          <p:nvPr/>
        </p:nvCxnSpPr>
        <p:spPr>
          <a:xfrm>
            <a:off x="6105832" y="1145656"/>
            <a:ext cx="6086168" cy="0"/>
          </a:xfrm>
          <a:prstGeom prst="straightConnector1">
            <a:avLst/>
          </a:prstGeom>
          <a:noFill/>
          <a:ln w="28575" cap="flat" cmpd="sng">
            <a:solidFill>
              <a:srgbClr val="980000"/>
            </a:solidFill>
            <a:prstDash val="solid"/>
            <a:round/>
            <a:headEnd type="none" w="lg" len="lg"/>
            <a:tailEnd type="none" w="lg" len="lg"/>
          </a:ln>
        </p:spPr>
      </p:cxnSp>
      <p:sp>
        <p:nvSpPr>
          <p:cNvPr id="12" name="TextBox 4">
            <a:extLst>
              <a:ext uri="{FF2B5EF4-FFF2-40B4-BE49-F238E27FC236}">
                <a16:creationId xmlns:a16="http://schemas.microsoft.com/office/drawing/2014/main" xmlns="" id="{DA08A176-2119-8346-986B-8DD68DFD7680}"/>
              </a:ext>
            </a:extLst>
          </p:cNvPr>
          <p:cNvSpPr txBox="1">
            <a:spLocks noChangeArrowheads="1"/>
          </p:cNvSpPr>
          <p:nvPr/>
        </p:nvSpPr>
        <p:spPr bwMode="auto">
          <a:xfrm>
            <a:off x="842464" y="6308163"/>
            <a:ext cx="10633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dirty="0">
                <a:solidFill>
                  <a:schemeClr val="tx1">
                    <a:lumMod val="85000"/>
                    <a:lumOff val="15000"/>
                  </a:schemeClr>
                </a:solidFill>
                <a:cs typeface="Times New Roman" panose="02020603050405020304" pitchFamily="18" charset="0"/>
              </a:rPr>
              <a:t>Source: </a:t>
            </a:r>
            <a:r>
              <a:rPr lang="en-US" sz="1200" i="1" dirty="0">
                <a:cs typeface="Times New Roman" panose="02020603050405020304" pitchFamily="18" charset="0"/>
              </a:rPr>
              <a:t>Corrigan and </a:t>
            </a:r>
            <a:r>
              <a:rPr lang="en-US" sz="1200" i="1" dirty="0" err="1">
                <a:cs typeface="Times New Roman" panose="02020603050405020304" pitchFamily="18" charset="0"/>
              </a:rPr>
              <a:t>Mysiw</a:t>
            </a:r>
            <a:r>
              <a:rPr lang="en-US" sz="1200" i="1" dirty="0">
                <a:cs typeface="Times New Roman" panose="02020603050405020304" pitchFamily="18" charset="0"/>
              </a:rPr>
              <a:t>, “Substance Abuse Among Person’s with Traumatic Brain Injury” Brain Injury Medicine, 2</a:t>
            </a:r>
            <a:r>
              <a:rPr lang="en-US" sz="1200" i="1" baseline="30000" dirty="0">
                <a:cs typeface="Times New Roman" panose="02020603050405020304" pitchFamily="18" charset="0"/>
              </a:rPr>
              <a:t>nd</a:t>
            </a:r>
            <a:r>
              <a:rPr lang="en-US" sz="1200" i="1" dirty="0">
                <a:cs typeface="Times New Roman" panose="02020603050405020304" pitchFamily="18" charset="0"/>
              </a:rPr>
              <a:t> Edition 2012 </a:t>
            </a:r>
            <a:r>
              <a:rPr lang="en-US" sz="1200" dirty="0"/>
              <a:t/>
            </a:r>
            <a:br>
              <a:rPr lang="en-US" sz="1200" dirty="0"/>
            </a:br>
            <a:endParaRPr lang="en-US" altLang="en-US" sz="1200" i="1" dirty="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3419057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24</a:t>
            </a:fld>
            <a:endParaRPr lang="en-US"/>
          </a:p>
        </p:txBody>
      </p:sp>
      <p:sp>
        <p:nvSpPr>
          <p:cNvPr id="11" name="Oval Callout 10">
            <a:extLst>
              <a:ext uri="{FF2B5EF4-FFF2-40B4-BE49-F238E27FC236}">
                <a16:creationId xmlns:a16="http://schemas.microsoft.com/office/drawing/2014/main" xmlns="" id="{B0E8CE6F-B386-1442-8524-1FEE75DCAAB7}"/>
              </a:ext>
            </a:extLst>
          </p:cNvPr>
          <p:cNvSpPr/>
          <p:nvPr/>
        </p:nvSpPr>
        <p:spPr>
          <a:xfrm>
            <a:off x="3060990" y="4237000"/>
            <a:ext cx="3652709" cy="2163476"/>
          </a:xfrm>
          <a:prstGeom prst="wedgeEllipseCallout">
            <a:avLst/>
          </a:prstGeom>
          <a:solidFill>
            <a:srgbClr val="FBAD18"/>
          </a:solidFill>
          <a:ln>
            <a:solidFill>
              <a:srgbClr val="FBAD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“Memory Loss Hitting Some Fentanyl Abusers” </a:t>
            </a:r>
          </a:p>
          <a:p>
            <a:pPr algn="ctr"/>
            <a:r>
              <a:rPr lang="en-US" sz="1400" dirty="0">
                <a:solidFill>
                  <a:schemeClr val="tx1"/>
                </a:solidFill>
                <a:latin typeface="Times New Roman" panose="02020603050405020304" pitchFamily="18" charset="0"/>
                <a:cs typeface="Times New Roman" panose="02020603050405020304" pitchFamily="18" charset="0"/>
              </a:rPr>
              <a:t>Dennis Thompson</a:t>
            </a:r>
          </a:p>
          <a:p>
            <a:pPr algn="ctr"/>
            <a:r>
              <a:rPr lang="en-US" sz="1400" i="1" dirty="0" err="1">
                <a:solidFill>
                  <a:schemeClr val="tx1"/>
                </a:solidFill>
                <a:latin typeface="Times New Roman" panose="02020603050405020304" pitchFamily="18" charset="0"/>
                <a:cs typeface="Times New Roman" panose="02020603050405020304" pitchFamily="18" charset="0"/>
              </a:rPr>
              <a:t>Healthday</a:t>
            </a:r>
            <a:endParaRPr lang="en-US" sz="1400" i="1" dirty="0">
              <a:solidFill>
                <a:schemeClr val="tx1"/>
              </a:solidFill>
              <a:latin typeface="Times New Roman" panose="02020603050405020304" pitchFamily="18" charset="0"/>
              <a:cs typeface="Times New Roman" panose="02020603050405020304" pitchFamily="18" charset="0"/>
            </a:endParaRPr>
          </a:p>
          <a:p>
            <a:pPr algn="ctr"/>
            <a:r>
              <a:rPr lang="en-US" sz="1400" dirty="0">
                <a:solidFill>
                  <a:schemeClr val="tx1"/>
                </a:solidFill>
                <a:latin typeface="Times New Roman" panose="02020603050405020304" pitchFamily="18" charset="0"/>
                <a:cs typeface="Times New Roman" panose="02020603050405020304" pitchFamily="18" charset="0"/>
              </a:rPr>
              <a:t>Jan. 29, 2018</a:t>
            </a:r>
          </a:p>
        </p:txBody>
      </p:sp>
      <p:sp>
        <p:nvSpPr>
          <p:cNvPr id="12" name="Rectangular Callout 11">
            <a:extLst>
              <a:ext uri="{FF2B5EF4-FFF2-40B4-BE49-F238E27FC236}">
                <a16:creationId xmlns:a16="http://schemas.microsoft.com/office/drawing/2014/main" xmlns="" id="{E4042F5D-039A-8D4B-9CC2-1D9E245050B3}"/>
              </a:ext>
            </a:extLst>
          </p:cNvPr>
          <p:cNvSpPr/>
          <p:nvPr/>
        </p:nvSpPr>
        <p:spPr>
          <a:xfrm>
            <a:off x="5930995" y="321418"/>
            <a:ext cx="3172297" cy="2406570"/>
          </a:xfrm>
          <a:prstGeom prst="wedgeRectCallout">
            <a:avLst/>
          </a:prstGeom>
          <a:solidFill>
            <a:srgbClr val="FBAD18"/>
          </a:solidFill>
          <a:ln>
            <a:solidFill>
              <a:srgbClr val="FBAD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Times New Roman" panose="02020603050405020304" pitchFamily="18" charset="0"/>
              <a:cs typeface="Times New Roman" panose="02020603050405020304" pitchFamily="18" charset="0"/>
            </a:endParaRPr>
          </a:p>
          <a:p>
            <a:pPr algn="ctr"/>
            <a:endParaRPr lang="en-US" sz="1600" b="1" dirty="0">
              <a:solidFill>
                <a:schemeClr val="tx1"/>
              </a:solidFill>
              <a:latin typeface="Times New Roman" panose="02020603050405020304" pitchFamily="18" charset="0"/>
              <a:cs typeface="Times New Roman" panose="02020603050405020304" pitchFamily="18" charset="0"/>
            </a:endParaRPr>
          </a:p>
          <a:p>
            <a:pPr algn="ctr"/>
            <a:r>
              <a:rPr lang="en-US" b="1" dirty="0">
                <a:solidFill>
                  <a:schemeClr val="tx1"/>
                </a:solidFill>
                <a:latin typeface="Times New Roman" panose="02020603050405020304" pitchFamily="18" charset="0"/>
                <a:cs typeface="Times New Roman" panose="02020603050405020304" pitchFamily="18" charset="0"/>
              </a:rPr>
              <a:t>“Anatomy of Addiction: How Heroin and Opioids Hijack the Brain”</a:t>
            </a:r>
          </a:p>
          <a:p>
            <a:pPr algn="ctr"/>
            <a:r>
              <a:rPr lang="en-US" sz="1400" dirty="0">
                <a:solidFill>
                  <a:schemeClr val="tx1"/>
                </a:solidFill>
                <a:latin typeface="Times New Roman" panose="02020603050405020304" pitchFamily="18" charset="0"/>
                <a:cs typeface="Times New Roman" panose="02020603050405020304" pitchFamily="18" charset="0"/>
              </a:rPr>
              <a:t>Jack </a:t>
            </a:r>
            <a:r>
              <a:rPr lang="en-US" sz="1400" dirty="0" err="1">
                <a:solidFill>
                  <a:schemeClr val="tx1"/>
                </a:solidFill>
                <a:latin typeface="Times New Roman" panose="02020603050405020304" pitchFamily="18" charset="0"/>
                <a:cs typeface="Times New Roman" panose="02020603050405020304" pitchFamily="18" charset="0"/>
              </a:rPr>
              <a:t>Rodolico</a:t>
            </a:r>
            <a:endParaRPr lang="en-US" sz="1400" dirty="0">
              <a:solidFill>
                <a:schemeClr val="tx1"/>
              </a:solidFill>
              <a:latin typeface="Times New Roman" panose="02020603050405020304" pitchFamily="18" charset="0"/>
              <a:cs typeface="Times New Roman" panose="02020603050405020304" pitchFamily="18" charset="0"/>
            </a:endParaRPr>
          </a:p>
          <a:p>
            <a:pPr algn="ctr"/>
            <a:r>
              <a:rPr lang="en-US" sz="1400" dirty="0">
                <a:solidFill>
                  <a:schemeClr val="tx1"/>
                </a:solidFill>
                <a:latin typeface="Times New Roman" panose="02020603050405020304" pitchFamily="18" charset="0"/>
                <a:cs typeface="Times New Roman" panose="02020603050405020304" pitchFamily="18" charset="0"/>
              </a:rPr>
              <a:t>NPR Jan. 11, 2016</a:t>
            </a:r>
          </a:p>
          <a:p>
            <a:pPr algn="ctr"/>
            <a:endParaRPr lang="en-US" sz="1200" dirty="0">
              <a:solidFill>
                <a:schemeClr val="tx1"/>
              </a:solidFill>
              <a:latin typeface="Times New Roman" panose="02020603050405020304" pitchFamily="18" charset="0"/>
              <a:cs typeface="Times New Roman" panose="02020603050405020304" pitchFamily="18" charset="0"/>
            </a:endParaRPr>
          </a:p>
          <a:p>
            <a:pPr algn="ctr"/>
            <a:endParaRPr lang="en-US" sz="1200" dirty="0">
              <a:solidFill>
                <a:schemeClr val="tx1"/>
              </a:solidFill>
              <a:latin typeface="Times New Roman" panose="02020603050405020304" pitchFamily="18" charset="0"/>
              <a:cs typeface="Times New Roman" panose="02020603050405020304" pitchFamily="18" charset="0"/>
            </a:endParaRPr>
          </a:p>
          <a:p>
            <a:pPr algn="ct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3" name="Cloud Callout 12">
            <a:extLst>
              <a:ext uri="{FF2B5EF4-FFF2-40B4-BE49-F238E27FC236}">
                <a16:creationId xmlns:a16="http://schemas.microsoft.com/office/drawing/2014/main" xmlns="" id="{B036DDFA-9506-0244-AE63-E2A4552D6870}"/>
              </a:ext>
            </a:extLst>
          </p:cNvPr>
          <p:cNvSpPr/>
          <p:nvPr/>
        </p:nvSpPr>
        <p:spPr>
          <a:xfrm>
            <a:off x="7309879" y="2847102"/>
            <a:ext cx="4166667" cy="2940385"/>
          </a:xfrm>
          <a:prstGeom prst="cloudCallout">
            <a:avLst/>
          </a:prstGeom>
          <a:solidFill>
            <a:srgbClr val="FBAD18"/>
          </a:solidFill>
          <a:ln>
            <a:solidFill>
              <a:srgbClr val="FBAD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“Are Opioids Behind a Cluster of Unusual Amnesia Cases?”</a:t>
            </a:r>
          </a:p>
          <a:p>
            <a:pPr algn="ctr"/>
            <a:r>
              <a:rPr lang="en-US" sz="1200" dirty="0">
                <a:solidFill>
                  <a:schemeClr val="tx1"/>
                </a:solidFill>
                <a:latin typeface="Times New Roman" panose="02020603050405020304" pitchFamily="18" charset="0"/>
                <a:cs typeface="Times New Roman" panose="02020603050405020304" pitchFamily="18" charset="0"/>
              </a:rPr>
              <a:t>Sarah Zhang</a:t>
            </a:r>
          </a:p>
          <a:p>
            <a:pPr algn="ctr"/>
            <a:r>
              <a:rPr lang="en-US" sz="1200" i="1" dirty="0">
                <a:solidFill>
                  <a:schemeClr val="tx1"/>
                </a:solidFill>
                <a:latin typeface="Times New Roman" panose="02020603050405020304" pitchFamily="18" charset="0"/>
                <a:cs typeface="Times New Roman" panose="02020603050405020304" pitchFamily="18" charset="0"/>
              </a:rPr>
              <a:t>The Atlantic</a:t>
            </a:r>
          </a:p>
          <a:p>
            <a:pPr algn="ctr"/>
            <a:r>
              <a:rPr lang="en-US" sz="1200" dirty="0">
                <a:solidFill>
                  <a:schemeClr val="tx1"/>
                </a:solidFill>
                <a:latin typeface="Times New Roman" panose="02020603050405020304" pitchFamily="18" charset="0"/>
                <a:cs typeface="Times New Roman" panose="02020603050405020304" pitchFamily="18" charset="0"/>
              </a:rPr>
              <a:t>Jan. 30, 2017</a:t>
            </a:r>
          </a:p>
        </p:txBody>
      </p:sp>
      <p:sp>
        <p:nvSpPr>
          <p:cNvPr id="14" name="Rounded Rectangular Callout 13">
            <a:extLst>
              <a:ext uri="{FF2B5EF4-FFF2-40B4-BE49-F238E27FC236}">
                <a16:creationId xmlns:a16="http://schemas.microsoft.com/office/drawing/2014/main" xmlns="" id="{3E0E71DA-DDCA-7C4B-9D39-50F82F58CA12}"/>
              </a:ext>
            </a:extLst>
          </p:cNvPr>
          <p:cNvSpPr/>
          <p:nvPr/>
        </p:nvSpPr>
        <p:spPr>
          <a:xfrm>
            <a:off x="618191" y="1286794"/>
            <a:ext cx="4885599" cy="2355171"/>
          </a:xfrm>
          <a:prstGeom prst="wedgeRoundRectCallout">
            <a:avLst>
              <a:gd name="adj1" fmla="val -20320"/>
              <a:gd name="adj2" fmla="val 83443"/>
              <a:gd name="adj3" fmla="val 16667"/>
            </a:avLst>
          </a:prstGeom>
          <a:solidFill>
            <a:srgbClr val="FBAD18"/>
          </a:solidFill>
          <a:ln>
            <a:solidFill>
              <a:srgbClr val="FBAD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imes New Roman" panose="02020603050405020304" pitchFamily="18" charset="0"/>
              <a:cs typeface="Times New Roman" panose="02020603050405020304" pitchFamily="18" charset="0"/>
            </a:endParaRPr>
          </a:p>
          <a:p>
            <a:pPr algn="ctr"/>
            <a:r>
              <a:rPr lang="en-US" b="1" dirty="0">
                <a:solidFill>
                  <a:schemeClr val="tx1"/>
                </a:solidFill>
                <a:latin typeface="Times New Roman" panose="02020603050405020304" pitchFamily="18" charset="0"/>
                <a:cs typeface="Times New Roman" panose="02020603050405020304" pitchFamily="18" charset="0"/>
              </a:rPr>
              <a:t>“Heroin Contaminated with Fentanyl Dramatically Enhances Brain Hypoxia and Induces Brain </a:t>
            </a:r>
            <a:r>
              <a:rPr lang="en-US" b="1" dirty="0" err="1">
                <a:solidFill>
                  <a:schemeClr val="tx1"/>
                </a:solidFill>
                <a:latin typeface="Times New Roman" panose="02020603050405020304" pitchFamily="18" charset="0"/>
                <a:cs typeface="Times New Roman" panose="02020603050405020304" pitchFamily="18" charset="0"/>
              </a:rPr>
              <a:t>Hypotherma</a:t>
            </a:r>
            <a:r>
              <a:rPr lang="en-US" b="1" dirty="0">
                <a:solidFill>
                  <a:schemeClr val="tx1"/>
                </a:solidFill>
                <a:latin typeface="Times New Roman" panose="02020603050405020304" pitchFamily="18" charset="0"/>
                <a:cs typeface="Times New Roman" panose="02020603050405020304" pitchFamily="18" charset="0"/>
              </a:rPr>
              <a:t>”</a:t>
            </a:r>
          </a:p>
          <a:p>
            <a:pPr algn="ctr"/>
            <a:r>
              <a:rPr lang="en-US" sz="1400" dirty="0">
                <a:solidFill>
                  <a:schemeClr val="tx1"/>
                </a:solidFill>
                <a:latin typeface="Times New Roman" panose="02020603050405020304" pitchFamily="18" charset="0"/>
                <a:cs typeface="Times New Roman" panose="02020603050405020304" pitchFamily="18" charset="0"/>
              </a:rPr>
              <a:t>Solis et. al in </a:t>
            </a:r>
            <a:r>
              <a:rPr lang="en-US" sz="1400" i="1" dirty="0" err="1">
                <a:solidFill>
                  <a:schemeClr val="tx1"/>
                </a:solidFill>
                <a:latin typeface="Times New Roman" panose="02020603050405020304" pitchFamily="18" charset="0"/>
                <a:cs typeface="Times New Roman" panose="02020603050405020304" pitchFamily="18" charset="0"/>
              </a:rPr>
              <a:t>eNeuro</a:t>
            </a:r>
            <a:endParaRPr lang="en-US" sz="1400" i="1" dirty="0">
              <a:solidFill>
                <a:schemeClr val="tx1"/>
              </a:solidFill>
              <a:latin typeface="Times New Roman" panose="02020603050405020304" pitchFamily="18" charset="0"/>
              <a:cs typeface="Times New Roman" panose="02020603050405020304" pitchFamily="18" charset="0"/>
            </a:endParaRPr>
          </a:p>
          <a:p>
            <a:pPr algn="ctr"/>
            <a:r>
              <a:rPr lang="en-US" sz="1400" dirty="0">
                <a:solidFill>
                  <a:schemeClr val="tx1"/>
                </a:solidFill>
                <a:latin typeface="Times New Roman" panose="02020603050405020304" pitchFamily="18" charset="0"/>
                <a:cs typeface="Times New Roman" panose="02020603050405020304" pitchFamily="18" charset="0"/>
              </a:rPr>
              <a:t>Behavioral Neuroscience Branch, National Institute on Drug Abuse</a:t>
            </a:r>
          </a:p>
          <a:p>
            <a:pPr algn="ctr"/>
            <a:r>
              <a:rPr lang="en-US" sz="1400" dirty="0">
                <a:solidFill>
                  <a:schemeClr val="tx1"/>
                </a:solidFill>
                <a:latin typeface="Times New Roman" panose="02020603050405020304" pitchFamily="18" charset="0"/>
                <a:cs typeface="Times New Roman" panose="02020603050405020304" pitchFamily="18" charset="0"/>
              </a:rPr>
              <a:t>NIH Sept./Oct. 2017</a:t>
            </a:r>
          </a:p>
          <a:p>
            <a:pPr algn="ctr"/>
            <a:endParaRPr lang="en-US" sz="1050" b="1" dirty="0">
              <a:solidFill>
                <a:schemeClr val="tx1"/>
              </a:solidFill>
              <a:latin typeface="Times New Roman" panose="02020603050405020304" pitchFamily="18" charset="0"/>
              <a:cs typeface="Times New Roman" panose="02020603050405020304" pitchFamily="18" charset="0"/>
            </a:endParaRPr>
          </a:p>
          <a:p>
            <a:pPr algn="ctr"/>
            <a:endParaRPr lang="en-US"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21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Observations</a:t>
            </a:r>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25</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5024176" y="1145656"/>
            <a:ext cx="7167824" cy="0"/>
          </a:xfrm>
          <a:prstGeom prst="straightConnector1">
            <a:avLst/>
          </a:prstGeom>
          <a:noFill/>
          <a:ln w="28575" cap="flat" cmpd="sng">
            <a:solidFill>
              <a:srgbClr val="980000"/>
            </a:solidFill>
            <a:prstDash val="solid"/>
            <a:round/>
            <a:headEnd type="none" w="lg" len="lg"/>
            <a:tailEnd type="none" w="lg" len="lg"/>
          </a:ln>
        </p:spPr>
      </p:cxnSp>
      <p:sp>
        <p:nvSpPr>
          <p:cNvPr id="10" name="Text Placeholder 3">
            <a:extLst>
              <a:ext uri="{FF2B5EF4-FFF2-40B4-BE49-F238E27FC236}">
                <a16:creationId xmlns:a16="http://schemas.microsoft.com/office/drawing/2014/main" xmlns="" id="{7702C793-3C11-DD4A-BCF6-2ED024A2636B}"/>
              </a:ext>
            </a:extLst>
          </p:cNvPr>
          <p:cNvSpPr txBox="1">
            <a:spLocks/>
          </p:cNvSpPr>
          <p:nvPr/>
        </p:nvSpPr>
        <p:spPr>
          <a:xfrm>
            <a:off x="884583" y="1825625"/>
            <a:ext cx="10841843" cy="4524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solidFill>
                  <a:schemeClr val="tx1"/>
                </a:solidFill>
                <a:ea typeface="Georgia"/>
                <a:sym typeface="Georgia"/>
              </a:rPr>
              <a:t>“One way to think about this would be that </a:t>
            </a:r>
            <a:r>
              <a:rPr lang="en-US" b="1" dirty="0">
                <a:solidFill>
                  <a:schemeClr val="tx1"/>
                </a:solidFill>
                <a:ea typeface="Georgia"/>
                <a:sym typeface="Georgia"/>
              </a:rPr>
              <a:t>an</a:t>
            </a:r>
            <a:r>
              <a:rPr lang="en-US" dirty="0">
                <a:solidFill>
                  <a:schemeClr val="tx1"/>
                </a:solidFill>
                <a:ea typeface="Georgia"/>
                <a:sym typeface="Georgia"/>
              </a:rPr>
              <a:t> </a:t>
            </a:r>
            <a:r>
              <a:rPr lang="en-US" b="1" dirty="0">
                <a:solidFill>
                  <a:schemeClr val="tx1"/>
                </a:solidFill>
                <a:ea typeface="Georgia"/>
                <a:sym typeface="Georgia"/>
              </a:rPr>
              <a:t>overdose is like a concussion</a:t>
            </a:r>
            <a:r>
              <a:rPr lang="en-US" dirty="0">
                <a:solidFill>
                  <a:schemeClr val="tx1"/>
                </a:solidFill>
                <a:ea typeface="Georgia"/>
                <a:sym typeface="Georgia"/>
              </a:rPr>
              <a:t>, where you have a traumatic brain injury to the brain … if the person doesn’t die, the brain recovers, but they may be, like with a concussion, </a:t>
            </a:r>
            <a:r>
              <a:rPr lang="en-US" b="1" dirty="0">
                <a:solidFill>
                  <a:schemeClr val="tx1"/>
                </a:solidFill>
                <a:ea typeface="Georgia"/>
                <a:sym typeface="Georgia"/>
              </a:rPr>
              <a:t>more susceptible to a future event</a:t>
            </a:r>
            <a:r>
              <a:rPr lang="en-US" dirty="0">
                <a:solidFill>
                  <a:schemeClr val="tx1"/>
                </a:solidFill>
                <a:ea typeface="Georgia"/>
                <a:sym typeface="Georgia"/>
              </a:rPr>
              <a:t>. And then there also may be </a:t>
            </a:r>
            <a:r>
              <a:rPr lang="en-US" b="1" dirty="0">
                <a:solidFill>
                  <a:schemeClr val="tx1"/>
                </a:solidFill>
                <a:ea typeface="Georgia"/>
                <a:sym typeface="Georgia"/>
              </a:rPr>
              <a:t>cumulative damage </a:t>
            </a:r>
            <a:r>
              <a:rPr lang="en-US" dirty="0">
                <a:solidFill>
                  <a:schemeClr val="tx1"/>
                </a:solidFill>
                <a:ea typeface="Georgia"/>
                <a:sym typeface="Georgia"/>
              </a:rPr>
              <a:t>that occurs.” </a:t>
            </a:r>
          </a:p>
          <a:p>
            <a:pPr marL="0" indent="0" algn="r">
              <a:lnSpc>
                <a:spcPct val="120000"/>
              </a:lnSpc>
              <a:buNone/>
            </a:pPr>
            <a:r>
              <a:rPr lang="en-US" sz="2000" dirty="0">
                <a:solidFill>
                  <a:schemeClr val="tx1"/>
                </a:solidFill>
                <a:ea typeface="Georgia"/>
                <a:sym typeface="Georgia"/>
              </a:rPr>
              <a:t>-Dr. Alex Walley </a:t>
            </a:r>
          </a:p>
          <a:p>
            <a:pPr marL="0" indent="0" algn="r">
              <a:lnSpc>
                <a:spcPct val="120000"/>
              </a:lnSpc>
              <a:buNone/>
            </a:pPr>
            <a:r>
              <a:rPr lang="en-US" sz="2000" dirty="0">
                <a:solidFill>
                  <a:schemeClr val="tx1"/>
                </a:solidFill>
                <a:ea typeface="Georgia"/>
                <a:sym typeface="Georgia"/>
              </a:rPr>
              <a:t>Associated Professor of Medicine, Boston University School of Medicine</a:t>
            </a:r>
          </a:p>
          <a:p>
            <a:pPr marL="0" indent="0" algn="r">
              <a:lnSpc>
                <a:spcPct val="120000"/>
              </a:lnSpc>
              <a:buNone/>
            </a:pPr>
            <a:endParaRPr lang="en-US" sz="2000" dirty="0">
              <a:solidFill>
                <a:schemeClr val="tx1"/>
              </a:solidFill>
              <a:ea typeface="Georgia"/>
              <a:sym typeface="Georgia"/>
            </a:endParaRPr>
          </a:p>
          <a:p>
            <a:pPr marL="0" indent="0">
              <a:lnSpc>
                <a:spcPct val="120000"/>
              </a:lnSpc>
              <a:buNone/>
            </a:pPr>
            <a:endParaRPr lang="en-US" sz="1000" b="1" dirty="0">
              <a:solidFill>
                <a:schemeClr val="tx1"/>
              </a:solidFill>
              <a:ea typeface="Georgia"/>
              <a:sym typeface="Georgia"/>
            </a:endParaRPr>
          </a:p>
          <a:p>
            <a:pPr marL="0" indent="0">
              <a:lnSpc>
                <a:spcPct val="120000"/>
              </a:lnSpc>
              <a:buNone/>
            </a:pPr>
            <a:r>
              <a:rPr lang="en-US" sz="1000" b="1" dirty="0">
                <a:solidFill>
                  <a:schemeClr val="tx1"/>
                </a:solidFill>
                <a:ea typeface="Georgia"/>
                <a:sym typeface="Georgia"/>
              </a:rPr>
              <a:t>Source:</a:t>
            </a:r>
            <a:r>
              <a:rPr lang="en-US" sz="1000" b="1" dirty="0">
                <a:solidFill>
                  <a:schemeClr val="tx1"/>
                </a:solidFill>
                <a:ea typeface="Georgia"/>
                <a:sym typeface="Georgia"/>
                <a:hlinkClick r:id="rId3"/>
              </a:rPr>
              <a:t> </a:t>
            </a:r>
            <a:r>
              <a:rPr lang="en-US" sz="1000" i="1" dirty="0">
                <a:solidFill>
                  <a:schemeClr val="tx1"/>
                </a:solidFill>
                <a:ea typeface="Georgia"/>
                <a:sym typeface="Georgia"/>
                <a:hlinkClick r:id="rId3"/>
              </a:rPr>
              <a:t>https://www.npr.org/sections/health-shots/2017/04/13/523452905/what-doesnt-kill-you-can-maim-unexpected-injuries-from-opioids</a:t>
            </a:r>
            <a:endParaRPr lang="en-US" sz="1000" i="1" dirty="0">
              <a:solidFill>
                <a:schemeClr val="tx1"/>
              </a:solidFill>
              <a:ea typeface="Georgia"/>
              <a:sym typeface="Georgia"/>
            </a:endParaRPr>
          </a:p>
        </p:txBody>
      </p:sp>
    </p:spTree>
    <p:extLst>
      <p:ext uri="{BB962C8B-B14F-4D97-AF65-F5344CB8AC3E}">
        <p14:creationId xmlns:p14="http://schemas.microsoft.com/office/powerpoint/2010/main" val="150782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Brain Hypoxia</a:t>
            </a:r>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26</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5436158" y="1145656"/>
            <a:ext cx="6755842" cy="0"/>
          </a:xfrm>
          <a:prstGeom prst="straightConnector1">
            <a:avLst/>
          </a:prstGeom>
          <a:noFill/>
          <a:ln w="28575" cap="flat" cmpd="sng">
            <a:solidFill>
              <a:srgbClr val="980000"/>
            </a:solidFill>
            <a:prstDash val="solid"/>
            <a:round/>
            <a:headEnd type="none" w="lg" len="lg"/>
            <a:tailEnd type="none" w="lg" len="lg"/>
          </a:ln>
        </p:spPr>
      </p:cxnSp>
      <p:pic>
        <p:nvPicPr>
          <p:cNvPr id="7" name="Picture 2" descr="Related image">
            <a:extLst>
              <a:ext uri="{FF2B5EF4-FFF2-40B4-BE49-F238E27FC236}">
                <a16:creationId xmlns:a16="http://schemas.microsoft.com/office/drawing/2014/main" xmlns="" id="{ADFE649C-2234-5240-941B-941BFFE6FD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4371" y="2140605"/>
            <a:ext cx="3493604" cy="284690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a:extLst>
              <a:ext uri="{FF2B5EF4-FFF2-40B4-BE49-F238E27FC236}">
                <a16:creationId xmlns:a16="http://schemas.microsoft.com/office/drawing/2014/main" xmlns="" id="{B9FCC547-8B78-0845-AE5F-843687C1601A}"/>
              </a:ext>
            </a:extLst>
          </p:cNvPr>
          <p:cNvSpPr txBox="1">
            <a:spLocks/>
          </p:cNvSpPr>
          <p:nvPr/>
        </p:nvSpPr>
        <p:spPr>
          <a:xfrm>
            <a:off x="1080524" y="1674552"/>
            <a:ext cx="6270509" cy="49051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pPr>
            <a:r>
              <a:rPr lang="en-US" sz="2600" dirty="0">
                <a:solidFill>
                  <a:schemeClr val="tx1"/>
                </a:solidFill>
                <a:ea typeface="Georgia"/>
                <a:sym typeface="Georgia"/>
              </a:rPr>
              <a:t>The frontal lobe is highly susceptible to brain hypoxia (reduced oxygen)</a:t>
            </a:r>
          </a:p>
          <a:p>
            <a:pPr marL="285750" indent="-285750">
              <a:lnSpc>
                <a:spcPct val="120000"/>
              </a:lnSpc>
            </a:pPr>
            <a:r>
              <a:rPr lang="en-US" sz="2600" dirty="0">
                <a:solidFill>
                  <a:schemeClr val="tx1"/>
                </a:solidFill>
              </a:rPr>
              <a:t>Frontal lobe damage leads to potential loss of executive functions which are often required to participate, engage and thrive in treatment</a:t>
            </a:r>
          </a:p>
          <a:p>
            <a:pPr marL="285750" indent="-285750">
              <a:lnSpc>
                <a:spcPct val="120000"/>
              </a:lnSpc>
            </a:pPr>
            <a:r>
              <a:rPr lang="en-US" sz="2600" dirty="0">
                <a:solidFill>
                  <a:schemeClr val="tx1"/>
                </a:solidFill>
              </a:rPr>
              <a:t>As a result of frontal lobe damage, survivors of overdose may have issues with noncompliance, poor follow through or a lack of engagement</a:t>
            </a:r>
          </a:p>
          <a:p>
            <a:pPr marL="285750" indent="-285750">
              <a:lnSpc>
                <a:spcPct val="120000"/>
              </a:lnSpc>
            </a:pPr>
            <a:r>
              <a:rPr lang="en-US" sz="2600" dirty="0">
                <a:solidFill>
                  <a:schemeClr val="tx1"/>
                </a:solidFill>
              </a:rPr>
              <a:t>Decreased ability to participate and engage in substance treatment puts these individuals at increased risk for relapse</a:t>
            </a:r>
          </a:p>
          <a:p>
            <a:endParaRPr lang="en-US" dirty="0"/>
          </a:p>
          <a:p>
            <a:pPr marL="285750" indent="-285750"/>
            <a:endParaRPr lang="en-US" sz="1800" dirty="0">
              <a:solidFill>
                <a:schemeClr val="tx1"/>
              </a:solidFill>
              <a:ea typeface="Georgia"/>
              <a:sym typeface="Georgia"/>
            </a:endParaRPr>
          </a:p>
          <a:p>
            <a:pPr marL="285750" indent="-285750"/>
            <a:endParaRPr lang="en-US" sz="1800" dirty="0">
              <a:solidFill>
                <a:schemeClr val="tx1"/>
              </a:solidFill>
              <a:ea typeface="Georgia"/>
              <a:sym typeface="Georgia"/>
            </a:endParaRPr>
          </a:p>
          <a:p>
            <a:pPr marL="285750" indent="-285750"/>
            <a:endParaRPr lang="en-US" dirty="0"/>
          </a:p>
        </p:txBody>
      </p:sp>
      <p:sp>
        <p:nvSpPr>
          <p:cNvPr id="9" name="5-Point Star 8">
            <a:extLst>
              <a:ext uri="{FF2B5EF4-FFF2-40B4-BE49-F238E27FC236}">
                <a16:creationId xmlns:a16="http://schemas.microsoft.com/office/drawing/2014/main" xmlns="" id="{C821C5F7-8E74-4F43-AC22-3958FB71A9B6}"/>
              </a:ext>
            </a:extLst>
          </p:cNvPr>
          <p:cNvSpPr/>
          <p:nvPr/>
        </p:nvSpPr>
        <p:spPr>
          <a:xfrm>
            <a:off x="7894371" y="2532055"/>
            <a:ext cx="820194" cy="82019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9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TBI and Opioid Use</a:t>
            </a:r>
          </a:p>
        </p:txBody>
      </p:sp>
      <p:sp>
        <p:nvSpPr>
          <p:cNvPr id="3" name="Content Placeholder 2"/>
          <p:cNvSpPr>
            <a:spLocks noGrp="1"/>
          </p:cNvSpPr>
          <p:nvPr>
            <p:ph idx="1"/>
          </p:nvPr>
        </p:nvSpPr>
        <p:spPr>
          <a:xfrm>
            <a:off x="884583" y="1646296"/>
            <a:ext cx="10469217" cy="4351338"/>
          </a:xfrm>
        </p:spPr>
        <p:txBody>
          <a:bodyPr/>
          <a:lstStyle/>
          <a:p>
            <a:pPr lvl="0">
              <a:lnSpc>
                <a:spcPct val="100000"/>
              </a:lnSpc>
            </a:pPr>
            <a:r>
              <a:rPr lang="en-US" dirty="0"/>
              <a:t>Those who experience a serious traumatic injury such as TBI may be at greater risk of opioid misuse and unintentional death due to opioid poisoning due to long-term disability with multiple secondary health conditions frequently treated with opioids such as headache and orthopedic injury</a:t>
            </a:r>
          </a:p>
          <a:p>
            <a:pPr lvl="0">
              <a:lnSpc>
                <a:spcPct val="100000"/>
              </a:lnSpc>
            </a:pPr>
            <a:r>
              <a:rPr lang="en-US" dirty="0"/>
              <a:t>Challenges common post TBI including cognitive impairment, impulsivity and co-occurring mood disorders that may increase the risk of inadvertent overuse (e.g. forgetting when prescribed dose was last taken)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27</a:t>
            </a:fld>
            <a:endParaRPr lang="en-US" dirty="0"/>
          </a:p>
        </p:txBody>
      </p:sp>
      <p:sp>
        <p:nvSpPr>
          <p:cNvPr id="5" name="Text Placeholder 4"/>
          <p:cNvSpPr>
            <a:spLocks noGrp="1"/>
          </p:cNvSpPr>
          <p:nvPr>
            <p:ph type="body" sz="quarter" idx="13"/>
          </p:nvPr>
        </p:nvSpPr>
        <p:spPr/>
        <p:txBody>
          <a:bodyPr/>
          <a:lstStyle/>
          <a:p>
            <a:r>
              <a:rPr lang="en-US" dirty="0"/>
              <a:t>Statewide Peer Conference</a:t>
            </a:r>
          </a:p>
          <a:p>
            <a:endParaRPr lang="en-US" dirty="0"/>
          </a:p>
        </p:txBody>
      </p:sp>
      <p:sp>
        <p:nvSpPr>
          <p:cNvPr id="7" name="TextBox 4">
            <a:extLst>
              <a:ext uri="{FF2B5EF4-FFF2-40B4-BE49-F238E27FC236}">
                <a16:creationId xmlns:a16="http://schemas.microsoft.com/office/drawing/2014/main" xmlns="" id="{89867BAF-9264-4F47-A8AD-2A19154D34DB}"/>
              </a:ext>
            </a:extLst>
          </p:cNvPr>
          <p:cNvSpPr txBox="1">
            <a:spLocks noChangeArrowheads="1"/>
          </p:cNvSpPr>
          <p:nvPr/>
        </p:nvSpPr>
        <p:spPr bwMode="auto">
          <a:xfrm>
            <a:off x="838200" y="5997634"/>
            <a:ext cx="106339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dirty="0">
                <a:solidFill>
                  <a:schemeClr val="tx1">
                    <a:lumMod val="85000"/>
                    <a:lumOff val="15000"/>
                  </a:schemeClr>
                </a:solidFill>
                <a:cs typeface="Times New Roman" panose="02020603050405020304" pitchFamily="18" charset="0"/>
              </a:rPr>
              <a:t>Source: </a:t>
            </a:r>
            <a:r>
              <a:rPr lang="en-US" sz="1200" i="1" dirty="0"/>
              <a:t>Summary of Responses to RFO: People with Disabilities and Opioid Use Disorder, National Institute on Disability, Independent Living, and Rehabilitation Research retrieved on 8.1.18 </a:t>
            </a:r>
            <a:r>
              <a:rPr lang="en-US" sz="1200" i="1" u="sng" dirty="0">
                <a:hlinkClick r:id="rId2"/>
              </a:rPr>
              <a:t>https://www.acl.gov/sites/default/files/news%202018-05/20180502NIDILRROpioidRFIFindings.pdf</a:t>
            </a:r>
            <a:r>
              <a:rPr lang="en-US" sz="1200" dirty="0"/>
              <a:t/>
            </a:r>
            <a:br>
              <a:rPr lang="en-US" sz="1200" dirty="0"/>
            </a:br>
            <a:endParaRPr lang="en-US" altLang="en-US" sz="1200" i="1" dirty="0">
              <a:solidFill>
                <a:schemeClr val="tx1">
                  <a:lumMod val="85000"/>
                  <a:lumOff val="15000"/>
                </a:schemeClr>
              </a:solidFill>
              <a:latin typeface="Arial Black" panose="020B0A04020102020204" pitchFamily="34" charset="0"/>
            </a:endParaRPr>
          </a:p>
        </p:txBody>
      </p:sp>
      <p:cxnSp>
        <p:nvCxnSpPr>
          <p:cNvPr id="12" name="Shape 99">
            <a:extLst>
              <a:ext uri="{FF2B5EF4-FFF2-40B4-BE49-F238E27FC236}">
                <a16:creationId xmlns:a16="http://schemas.microsoft.com/office/drawing/2014/main" xmlns="" id="{562D9911-64DB-C642-BCC8-B228B6A40A42}"/>
              </a:ext>
            </a:extLst>
          </p:cNvPr>
          <p:cNvCxnSpPr>
            <a:cxnSpLocks/>
          </p:cNvCxnSpPr>
          <p:nvPr/>
        </p:nvCxnSpPr>
        <p:spPr>
          <a:xfrm>
            <a:off x="6817489" y="1145656"/>
            <a:ext cx="537451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453414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TBI and Opioid Use</a:t>
            </a:r>
          </a:p>
        </p:txBody>
      </p:sp>
      <p:sp>
        <p:nvSpPr>
          <p:cNvPr id="3" name="Content Placeholder 2"/>
          <p:cNvSpPr>
            <a:spLocks noGrp="1"/>
          </p:cNvSpPr>
          <p:nvPr>
            <p:ph idx="1"/>
          </p:nvPr>
        </p:nvSpPr>
        <p:spPr>
          <a:xfrm>
            <a:off x="884583" y="1591298"/>
            <a:ext cx="10469217" cy="4351338"/>
          </a:xfrm>
        </p:spPr>
        <p:txBody>
          <a:bodyPr>
            <a:normAutofit/>
          </a:bodyPr>
          <a:lstStyle/>
          <a:p>
            <a:pPr lvl="0">
              <a:lnSpc>
                <a:spcPct val="100000"/>
              </a:lnSpc>
            </a:pPr>
            <a:r>
              <a:rPr lang="en-US" dirty="0"/>
              <a:t>Currently, there are no opioid prescribing guidelines for individuals living with TBI</a:t>
            </a:r>
          </a:p>
          <a:p>
            <a:pPr lvl="0">
              <a:lnSpc>
                <a:spcPct val="100000"/>
              </a:lnSpc>
            </a:pPr>
            <a:r>
              <a:rPr lang="en-US" dirty="0"/>
              <a:t>Researchers from the TBI Model Systems found that individuals living with TBI are 11 times more likely to die of overdose than individuals who are not living with a TBI</a:t>
            </a:r>
          </a:p>
          <a:p>
            <a:pPr lvl="0">
              <a:lnSpc>
                <a:spcPct val="100000"/>
              </a:lnSpc>
            </a:pPr>
            <a:r>
              <a:rPr lang="en-US" dirty="0"/>
              <a:t>Between 70-80 percent of individuals with moderate to severe TBI are discharged from hospital and rehabilitation setting with a prescription for an opioid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28</a:t>
            </a:fld>
            <a:endParaRPr lang="en-US" dirty="0"/>
          </a:p>
        </p:txBody>
      </p:sp>
      <p:sp>
        <p:nvSpPr>
          <p:cNvPr id="5" name="Text Placeholder 4"/>
          <p:cNvSpPr>
            <a:spLocks noGrp="1"/>
          </p:cNvSpPr>
          <p:nvPr>
            <p:ph type="body" sz="quarter" idx="13"/>
          </p:nvPr>
        </p:nvSpPr>
        <p:spPr/>
        <p:txBody>
          <a:bodyPr/>
          <a:lstStyle/>
          <a:p>
            <a:r>
              <a:rPr lang="en-US" dirty="0"/>
              <a:t>Statewide Peer Conference</a:t>
            </a:r>
          </a:p>
          <a:p>
            <a:endParaRPr lang="en-US" dirty="0"/>
          </a:p>
        </p:txBody>
      </p:sp>
      <p:sp>
        <p:nvSpPr>
          <p:cNvPr id="7" name="TextBox 6"/>
          <p:cNvSpPr txBox="1"/>
          <p:nvPr/>
        </p:nvSpPr>
        <p:spPr>
          <a:xfrm>
            <a:off x="884583" y="5618501"/>
            <a:ext cx="8619341" cy="1015663"/>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Sources:  </a:t>
            </a:r>
            <a:r>
              <a:rPr lang="en-US" sz="1200" i="1" dirty="0">
                <a:latin typeface="Times New Roman" panose="02020603050405020304" pitchFamily="18" charset="0"/>
                <a:cs typeface="Times New Roman" panose="02020603050405020304" pitchFamily="18" charset="0"/>
              </a:rPr>
              <a:t>Hammond, F. M., Dams-</a:t>
            </a:r>
            <a:r>
              <a:rPr lang="en-US" sz="1200" i="1" dirty="0" err="1">
                <a:latin typeface="Times New Roman" panose="02020603050405020304" pitchFamily="18" charset="0"/>
                <a:cs typeface="Times New Roman" panose="02020603050405020304" pitchFamily="18" charset="0"/>
              </a:rPr>
              <a:t>O’connor</a:t>
            </a:r>
            <a:r>
              <a:rPr lang="en-US" sz="1200" i="1" dirty="0">
                <a:latin typeface="Times New Roman" panose="02020603050405020304" pitchFamily="18" charset="0"/>
                <a:cs typeface="Times New Roman" panose="02020603050405020304" pitchFamily="18" charset="0"/>
              </a:rPr>
              <a:t>, K, Ketchum J et al (2018). Mortality secondary to accidental poisoning after inpatient rehabilitation for traumatic brain injury study: A NIDILRR Traumatic Brain Injury Model Systems Study. Manuscript in Preparation.</a:t>
            </a:r>
          </a:p>
          <a:p>
            <a:r>
              <a:rPr lang="en-US" sz="1200" i="1" dirty="0">
                <a:latin typeface="Times New Roman" panose="02020603050405020304" pitchFamily="18" charset="0"/>
                <a:cs typeface="Times New Roman" panose="02020603050405020304" pitchFamily="18" charset="0"/>
              </a:rPr>
              <a:t> </a:t>
            </a:r>
          </a:p>
          <a:p>
            <a:r>
              <a:rPr lang="en-US" sz="1200" i="1" dirty="0">
                <a:latin typeface="Times New Roman" panose="02020603050405020304" pitchFamily="18" charset="0"/>
                <a:cs typeface="Times New Roman" panose="02020603050405020304" pitchFamily="18" charset="0"/>
              </a:rPr>
              <a:t>Seal, K.H., </a:t>
            </a:r>
            <a:r>
              <a:rPr lang="en-US" sz="1200" i="1" dirty="0" err="1">
                <a:latin typeface="Times New Roman" panose="02020603050405020304" pitchFamily="18" charset="0"/>
                <a:cs typeface="Times New Roman" panose="02020603050405020304" pitchFamily="18" charset="0"/>
              </a:rPr>
              <a:t>Bertental</a:t>
            </a:r>
            <a:r>
              <a:rPr lang="en-US" sz="1200" i="1" dirty="0">
                <a:latin typeface="Times New Roman" panose="02020603050405020304" pitchFamily="18" charset="0"/>
                <a:cs typeface="Times New Roman" panose="02020603050405020304" pitchFamily="18" charset="0"/>
              </a:rPr>
              <a:t>, D. E., Byers, A. L., et al (2018). Traumatic Brain Injury and receipt of Prescription Opioid Therapy for Chronic Pain in Iraq and Afghanistan Veterans: Do Clinical Practice Guidelines Matter? The Journal of Pain, August; 19(8):931-934</a:t>
            </a:r>
          </a:p>
        </p:txBody>
      </p:sp>
      <p:cxnSp>
        <p:nvCxnSpPr>
          <p:cNvPr id="12" name="Shape 99">
            <a:extLst>
              <a:ext uri="{FF2B5EF4-FFF2-40B4-BE49-F238E27FC236}">
                <a16:creationId xmlns:a16="http://schemas.microsoft.com/office/drawing/2014/main" xmlns="" id="{3504442F-1D5B-594D-B682-D00FE2C26300}"/>
              </a:ext>
            </a:extLst>
          </p:cNvPr>
          <p:cNvCxnSpPr>
            <a:cxnSpLocks/>
          </p:cNvCxnSpPr>
          <p:nvPr/>
        </p:nvCxnSpPr>
        <p:spPr>
          <a:xfrm>
            <a:off x="6817489" y="1145656"/>
            <a:ext cx="537451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05385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n-US" altLang="en-US" dirty="0"/>
              <a:t>Problematic Implication</a:t>
            </a:r>
          </a:p>
        </p:txBody>
      </p:sp>
      <p:sp>
        <p:nvSpPr>
          <p:cNvPr id="96259" name="Rectangle 3"/>
          <p:cNvSpPr>
            <a:spLocks noGrp="1" noChangeArrowheads="1"/>
          </p:cNvSpPr>
          <p:nvPr>
            <p:ph idx="1"/>
          </p:nvPr>
        </p:nvSpPr>
        <p:spPr>
          <a:xfrm>
            <a:off x="884583" y="1825625"/>
            <a:ext cx="10469217" cy="4351338"/>
          </a:xfrm>
        </p:spPr>
        <p:txBody>
          <a:bodyPr/>
          <a:lstStyle/>
          <a:p>
            <a:r>
              <a:rPr lang="en-US" altLang="en-US" dirty="0"/>
              <a:t>People with a history of brain injury, either traumatic or acquired,  may have difficulty accessing services or remaining engaged in services due to barriers created by cognitive and/or behavioral weaknesses</a:t>
            </a:r>
          </a:p>
        </p:txBody>
      </p:sp>
      <p:sp>
        <p:nvSpPr>
          <p:cNvPr id="2" name="Slide Number Placeholder 1"/>
          <p:cNvSpPr>
            <a:spLocks noGrp="1"/>
          </p:cNvSpPr>
          <p:nvPr>
            <p:ph type="sldNum" sz="quarter" idx="12"/>
          </p:nvPr>
        </p:nvSpPr>
        <p:spPr/>
        <p:txBody>
          <a:bodyPr/>
          <a:lstStyle/>
          <a:p>
            <a:fld id="{19F67ED0-620B-4F1C-B485-BFBCC493DFF3}" type="slidenum">
              <a:rPr lang="en-US" smtClean="0"/>
              <a:pPr/>
              <a:t>29</a:t>
            </a:fld>
            <a:endParaRPr lang="en-US"/>
          </a:p>
        </p:txBody>
      </p:sp>
      <p:sp>
        <p:nvSpPr>
          <p:cNvPr id="3" name="Text Placeholder 2"/>
          <p:cNvSpPr>
            <a:spLocks noGrp="1"/>
          </p:cNvSpPr>
          <p:nvPr>
            <p:ph type="body" sz="quarter" idx="13"/>
          </p:nvPr>
        </p:nvSpPr>
        <p:spPr/>
        <p:txBody>
          <a:bodyPr/>
          <a:lstStyle/>
          <a:p>
            <a:r>
              <a:rPr lang="en-US" dirty="0"/>
              <a:t>Statewide Peer Conference</a:t>
            </a:r>
          </a:p>
          <a:p>
            <a:endParaRPr lang="en-US" dirty="0"/>
          </a:p>
        </p:txBody>
      </p:sp>
      <p:sp>
        <p:nvSpPr>
          <p:cNvPr id="5" name="TextBox 4"/>
          <p:cNvSpPr txBox="1"/>
          <p:nvPr/>
        </p:nvSpPr>
        <p:spPr>
          <a:xfrm>
            <a:off x="884583" y="6319391"/>
            <a:ext cx="1915909" cy="538609"/>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Source: </a:t>
            </a:r>
            <a:r>
              <a:rPr lang="en-US" sz="1100" i="1" dirty="0">
                <a:latin typeface="Times New Roman" panose="02020603050405020304" pitchFamily="18" charset="0"/>
                <a:cs typeface="Times New Roman" panose="02020603050405020304" pitchFamily="18" charset="0"/>
              </a:rPr>
              <a:t>John Corrigan Ph.D. </a:t>
            </a:r>
          </a:p>
          <a:p>
            <a:endParaRPr lang="en-US" dirty="0"/>
          </a:p>
        </p:txBody>
      </p:sp>
      <p:cxnSp>
        <p:nvCxnSpPr>
          <p:cNvPr id="12" name="Shape 99">
            <a:extLst>
              <a:ext uri="{FF2B5EF4-FFF2-40B4-BE49-F238E27FC236}">
                <a16:creationId xmlns:a16="http://schemas.microsoft.com/office/drawing/2014/main" xmlns="" id="{F2C6E1D2-3032-674B-9557-04295AB5C26C}"/>
              </a:ext>
            </a:extLst>
          </p:cNvPr>
          <p:cNvCxnSpPr>
            <a:cxnSpLocks/>
          </p:cNvCxnSpPr>
          <p:nvPr/>
        </p:nvCxnSpPr>
        <p:spPr>
          <a:xfrm>
            <a:off x="8275899" y="1145656"/>
            <a:ext cx="391610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53097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a:t>Introduction</a:t>
            </a:r>
            <a:endParaRPr lang="en-US" dirty="0"/>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3</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4988560" y="1145656"/>
            <a:ext cx="7203440" cy="0"/>
          </a:xfrm>
          <a:prstGeom prst="straightConnector1">
            <a:avLst/>
          </a:prstGeom>
          <a:noFill/>
          <a:ln w="28575" cap="flat" cmpd="sng">
            <a:solidFill>
              <a:srgbClr val="980000"/>
            </a:solidFill>
            <a:prstDash val="solid"/>
            <a:round/>
            <a:headEnd type="none" w="lg" len="lg"/>
            <a:tailEnd type="none" w="lg" len="lg"/>
          </a:ln>
        </p:spPr>
      </p:cxnSp>
      <p:graphicFrame>
        <p:nvGraphicFramePr>
          <p:cNvPr id="9" name="Table 8">
            <a:extLst>
              <a:ext uri="{FF2B5EF4-FFF2-40B4-BE49-F238E27FC236}">
                <a16:creationId xmlns:a16="http://schemas.microsoft.com/office/drawing/2014/main" xmlns="" id="{B7CC7E07-8869-014A-A84D-ACD4D3AC0DDF}"/>
              </a:ext>
            </a:extLst>
          </p:cNvPr>
          <p:cNvGraphicFramePr>
            <a:graphicFrameLocks noGrp="1"/>
          </p:cNvGraphicFramePr>
          <p:nvPr>
            <p:extLst>
              <p:ext uri="{D42A27DB-BD31-4B8C-83A1-F6EECF244321}">
                <p14:modId xmlns:p14="http://schemas.microsoft.com/office/powerpoint/2010/main" val="3128129146"/>
              </p:ext>
            </p:extLst>
          </p:nvPr>
        </p:nvGraphicFramePr>
        <p:xfrm>
          <a:off x="1080524" y="1825625"/>
          <a:ext cx="10273276" cy="3587144"/>
        </p:xfrm>
        <a:graphic>
          <a:graphicData uri="http://schemas.openxmlformats.org/drawingml/2006/table">
            <a:tbl>
              <a:tblPr firstRow="1" bandRow="1">
                <a:tableStyleId>{5C22544A-7EE6-4342-B048-85BDC9FD1C3A}</a:tableStyleId>
              </a:tblPr>
              <a:tblGrid>
                <a:gridCol w="5136638">
                  <a:extLst>
                    <a:ext uri="{9D8B030D-6E8A-4147-A177-3AD203B41FA5}">
                      <a16:colId xmlns:a16="http://schemas.microsoft.com/office/drawing/2014/main" xmlns="" val="20000"/>
                    </a:ext>
                  </a:extLst>
                </a:gridCol>
                <a:gridCol w="5136638">
                  <a:extLst>
                    <a:ext uri="{9D8B030D-6E8A-4147-A177-3AD203B41FA5}">
                      <a16:colId xmlns:a16="http://schemas.microsoft.com/office/drawing/2014/main" xmlns="" val="20001"/>
                    </a:ext>
                  </a:extLst>
                </a:gridCol>
              </a:tblGrid>
              <a:tr h="833492">
                <a:tc>
                  <a:txBody>
                    <a:bodyPr/>
                    <a:lstStyle/>
                    <a:p>
                      <a:r>
                        <a:rPr lang="en-US" sz="3000" dirty="0">
                          <a:solidFill>
                            <a:schemeClr val="tx1"/>
                          </a:solidFill>
                          <a:latin typeface="Times New Roman" panose="02020603050405020304" pitchFamily="18" charset="0"/>
                          <a:cs typeface="Times New Roman" panose="02020603050405020304" pitchFamily="18" charset="0"/>
                        </a:rPr>
                        <a:t>TBI-Defined</a:t>
                      </a: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3000" dirty="0">
                          <a:solidFill>
                            <a:schemeClr val="tx1"/>
                          </a:solidFill>
                          <a:latin typeface="Times New Roman" panose="02020603050405020304" pitchFamily="18" charset="0"/>
                          <a:cs typeface="Times New Roman" panose="02020603050405020304" pitchFamily="18" charset="0"/>
                        </a:rPr>
                        <a:t>ABI-Defined</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7536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u="none" dirty="0">
                          <a:latin typeface="Times New Roman" panose="02020603050405020304" pitchFamily="18" charset="0"/>
                          <a:cs typeface="Times New Roman" panose="02020603050405020304" pitchFamily="18" charset="0"/>
                        </a:rPr>
                        <a:t>Traumatic Brain Injury (TBI) </a:t>
                      </a:r>
                      <a:r>
                        <a:rPr lang="en-US" sz="2100" i="0" dirty="0">
                          <a:latin typeface="Times New Roman" panose="02020603050405020304" pitchFamily="18" charset="0"/>
                          <a:cs typeface="Times New Roman" panose="02020603050405020304" pitchFamily="18" charset="0"/>
                        </a:rPr>
                        <a:t>is an insult to the brain caused by an external physical force, such as a:</a:t>
                      </a:r>
                      <a:r>
                        <a:rPr lang="en-US" sz="2100" i="0" baseline="0" dirty="0">
                          <a:latin typeface="Times New Roman" panose="02020603050405020304" pitchFamily="18" charset="0"/>
                          <a:cs typeface="Times New Roman" panose="02020603050405020304" pitchFamily="18" charset="0"/>
                        </a:rPr>
                        <a:t> fall, motor vehicle accident, assault, sports-related incident or Improvised Explosive Device exposure</a:t>
                      </a:r>
                      <a:endParaRPr lang="en-US" sz="2100" i="0" dirty="0">
                        <a:latin typeface="Times New Roman" panose="02020603050405020304" pitchFamily="18" charset="0"/>
                        <a:cs typeface="Times New Roman" panose="02020603050405020304" pitchFamily="18" charset="0"/>
                      </a:endParaRPr>
                    </a:p>
                    <a:p>
                      <a:endParaRPr lang="en-US" sz="21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sz="2100" b="1" u="none" dirty="0">
                          <a:latin typeface="Times New Roman" panose="02020603050405020304" pitchFamily="18" charset="0"/>
                          <a:cs typeface="Times New Roman" panose="02020603050405020304" pitchFamily="18" charset="0"/>
                        </a:rPr>
                        <a:t>Acquired Brain Injury (ABI)</a:t>
                      </a:r>
                      <a:r>
                        <a:rPr lang="en-US" sz="2100" b="1" i="1" u="none" dirty="0">
                          <a:latin typeface="Times New Roman" panose="02020603050405020304" pitchFamily="18" charset="0"/>
                          <a:cs typeface="Times New Roman" panose="02020603050405020304" pitchFamily="18" charset="0"/>
                        </a:rPr>
                        <a:t> </a:t>
                      </a:r>
                      <a:r>
                        <a:rPr lang="en-US" sz="2100" i="0" dirty="0">
                          <a:latin typeface="Times New Roman" panose="02020603050405020304" pitchFamily="18" charset="0"/>
                          <a:cs typeface="Times New Roman" panose="02020603050405020304" pitchFamily="18" charset="0"/>
                        </a:rPr>
                        <a:t>is an insult to the brain that has occurred after birth, such as: TBI, stroke, near suffocation, infections in the brain or anoxia/hypoxia from near drowning</a:t>
                      </a:r>
                      <a:r>
                        <a:rPr lang="en-US" sz="2100" i="0" baseline="0" dirty="0">
                          <a:latin typeface="Times New Roman" panose="02020603050405020304" pitchFamily="18" charset="0"/>
                          <a:cs typeface="Times New Roman" panose="02020603050405020304" pitchFamily="18" charset="0"/>
                        </a:rPr>
                        <a:t>, cardiac arrest and opioid overdose</a:t>
                      </a:r>
                      <a:endParaRPr lang="en-US" sz="2100" i="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bl>
          </a:graphicData>
        </a:graphic>
      </p:graphicFrame>
      <p:sp>
        <p:nvSpPr>
          <p:cNvPr id="10" name="TextBox 2">
            <a:extLst>
              <a:ext uri="{FF2B5EF4-FFF2-40B4-BE49-F238E27FC236}">
                <a16:creationId xmlns:a16="http://schemas.microsoft.com/office/drawing/2014/main" xmlns="" id="{520EB087-61C2-0B43-899F-934419DBB61A}"/>
              </a:ext>
            </a:extLst>
          </p:cNvPr>
          <p:cNvSpPr txBox="1">
            <a:spLocks noChangeArrowheads="1"/>
          </p:cNvSpPr>
          <p:nvPr/>
        </p:nvSpPr>
        <p:spPr bwMode="auto">
          <a:xfrm>
            <a:off x="884583" y="5622858"/>
            <a:ext cx="8836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Black" panose="020B0A04020102020204" pitchFamily="34" charset="0"/>
              </a:defRPr>
            </a:lvl1pPr>
            <a:lvl2pPr marL="742950" indent="-285750">
              <a:defRPr sz="2400">
                <a:solidFill>
                  <a:schemeClr val="tx1"/>
                </a:solidFill>
                <a:latin typeface="Arial Black" panose="020B0A04020102020204" pitchFamily="34" charset="0"/>
              </a:defRPr>
            </a:lvl2pPr>
            <a:lvl3pPr marL="1143000" indent="-228600">
              <a:defRPr sz="2400">
                <a:solidFill>
                  <a:schemeClr val="tx1"/>
                </a:solidFill>
                <a:latin typeface="Arial Black" panose="020B0A04020102020204" pitchFamily="34" charset="0"/>
              </a:defRPr>
            </a:lvl3pPr>
            <a:lvl4pPr marL="1600200" indent="-228600">
              <a:defRPr sz="2400">
                <a:solidFill>
                  <a:schemeClr val="tx1"/>
                </a:solidFill>
                <a:latin typeface="Arial Black" panose="020B0A04020102020204" pitchFamily="34" charset="0"/>
              </a:defRPr>
            </a:lvl4pPr>
            <a:lvl5pPr marL="2057400" indent="-22860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r>
              <a:rPr lang="en-US" altLang="en-US" sz="1800" b="1" dirty="0">
                <a:latin typeface="Times New Roman" panose="02020603050405020304" pitchFamily="18" charset="0"/>
                <a:cs typeface="Times New Roman" panose="02020603050405020304" pitchFamily="18" charset="0"/>
              </a:rPr>
              <a:t>Both mechanisms of injury can result in a chronic disability that may get worse with age. </a:t>
            </a:r>
          </a:p>
        </p:txBody>
      </p:sp>
    </p:spTree>
    <p:extLst>
      <p:ext uri="{BB962C8B-B14F-4D97-AF65-F5344CB8AC3E}">
        <p14:creationId xmlns:p14="http://schemas.microsoft.com/office/powerpoint/2010/main" val="838214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Suggestions for Providers </a:t>
            </a:r>
            <a:endParaRPr lang="en-US" dirty="0"/>
          </a:p>
        </p:txBody>
      </p:sp>
      <p:sp>
        <p:nvSpPr>
          <p:cNvPr id="3" name="Content Placeholder 2"/>
          <p:cNvSpPr>
            <a:spLocks noGrp="1"/>
          </p:cNvSpPr>
          <p:nvPr>
            <p:ph idx="1"/>
          </p:nvPr>
        </p:nvSpPr>
        <p:spPr>
          <a:xfrm>
            <a:off x="884583" y="1825625"/>
            <a:ext cx="10469217" cy="4351338"/>
          </a:xfrm>
        </p:spPr>
        <p:txBody>
          <a:bodyPr/>
          <a:lstStyle/>
          <a:p>
            <a:pPr>
              <a:lnSpc>
                <a:spcPct val="100000"/>
              </a:lnSpc>
            </a:pPr>
            <a:r>
              <a:rPr lang="en-US" altLang="en-US" dirty="0"/>
              <a:t>Look for neurologically based cognitive and behavioral barriers to treatment</a:t>
            </a:r>
          </a:p>
          <a:p>
            <a:pPr>
              <a:lnSpc>
                <a:spcPct val="100000"/>
              </a:lnSpc>
            </a:pPr>
            <a:r>
              <a:rPr lang="en-US" altLang="en-US" dirty="0"/>
              <a:t>Adapt service provision to accommodate weaknesses</a:t>
            </a:r>
          </a:p>
          <a:p>
            <a:pPr>
              <a:lnSpc>
                <a:spcPct val="100000"/>
              </a:lnSpc>
            </a:pPr>
            <a:r>
              <a:rPr lang="en-US" altLang="en-US" dirty="0"/>
              <a:t>Assist with the development of compensatory strategies</a:t>
            </a:r>
          </a:p>
          <a:p>
            <a:pPr>
              <a:lnSpc>
                <a:spcPct val="100000"/>
              </a:lnSpc>
            </a:pPr>
            <a:r>
              <a:rPr lang="en-US" altLang="en-US" dirty="0"/>
              <a:t>Be cautious when making inferences about motivation based on observed behaviors</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30</a:t>
            </a:fld>
            <a:endParaRPr lang="en-US" dirty="0"/>
          </a:p>
        </p:txBody>
      </p:sp>
      <p:sp>
        <p:nvSpPr>
          <p:cNvPr id="5" name="Text Placeholder 4"/>
          <p:cNvSpPr>
            <a:spLocks noGrp="1"/>
          </p:cNvSpPr>
          <p:nvPr>
            <p:ph type="body" sz="quarter" idx="13"/>
          </p:nvPr>
        </p:nvSpPr>
        <p:spPr/>
        <p:txBody>
          <a:bodyPr/>
          <a:lstStyle/>
          <a:p>
            <a:r>
              <a:rPr lang="en-US" dirty="0"/>
              <a:t>Statewide Peer Conference</a:t>
            </a:r>
          </a:p>
          <a:p>
            <a:endParaRPr lang="en-US" dirty="0"/>
          </a:p>
        </p:txBody>
      </p:sp>
      <p:sp>
        <p:nvSpPr>
          <p:cNvPr id="7" name="TextBox 6"/>
          <p:cNvSpPr txBox="1"/>
          <p:nvPr/>
        </p:nvSpPr>
        <p:spPr>
          <a:xfrm>
            <a:off x="884583" y="6307482"/>
            <a:ext cx="1837362" cy="253916"/>
          </a:xfrm>
          <a:prstGeom prst="rect">
            <a:avLst/>
          </a:prstGeom>
          <a:noFill/>
        </p:spPr>
        <p:txBody>
          <a:bodyPr wrap="none" rtlCol="0">
            <a:spAutoFit/>
          </a:bodyPr>
          <a:lstStyle/>
          <a:p>
            <a:r>
              <a:rPr lang="en-US" sz="1050" b="1" dirty="0">
                <a:latin typeface="Times New Roman" panose="02020603050405020304" pitchFamily="18" charset="0"/>
                <a:cs typeface="Times New Roman" panose="02020603050405020304" pitchFamily="18" charset="0"/>
              </a:rPr>
              <a:t>Source: </a:t>
            </a:r>
            <a:r>
              <a:rPr lang="en-US" sz="1050" i="1" dirty="0">
                <a:latin typeface="Times New Roman" panose="02020603050405020304" pitchFamily="18" charset="0"/>
                <a:cs typeface="Times New Roman" panose="02020603050405020304" pitchFamily="18" charset="0"/>
              </a:rPr>
              <a:t>John Corrigan Ph.D. </a:t>
            </a:r>
          </a:p>
        </p:txBody>
      </p:sp>
      <p:cxnSp>
        <p:nvCxnSpPr>
          <p:cNvPr id="12" name="Shape 99">
            <a:extLst>
              <a:ext uri="{FF2B5EF4-FFF2-40B4-BE49-F238E27FC236}">
                <a16:creationId xmlns:a16="http://schemas.microsoft.com/office/drawing/2014/main" xmlns="" id="{F6D3571C-E0A7-A640-9B2A-54F1D05F7A2F}"/>
              </a:ext>
            </a:extLst>
          </p:cNvPr>
          <p:cNvCxnSpPr>
            <a:cxnSpLocks/>
          </p:cNvCxnSpPr>
          <p:nvPr/>
        </p:nvCxnSpPr>
        <p:spPr>
          <a:xfrm>
            <a:off x="8623139" y="1145656"/>
            <a:ext cx="356886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02142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07FB6-F272-8C41-90E4-EC8090A37823}"/>
              </a:ext>
            </a:extLst>
          </p:cNvPr>
          <p:cNvSpPr>
            <a:spLocks noGrp="1"/>
          </p:cNvSpPr>
          <p:nvPr>
            <p:ph type="title"/>
          </p:nvPr>
        </p:nvSpPr>
        <p:spPr/>
        <p:txBody>
          <a:bodyPr/>
          <a:lstStyle/>
          <a:p>
            <a:r>
              <a:rPr lang="en-US" dirty="0"/>
              <a:t>Messages to Share</a:t>
            </a:r>
          </a:p>
        </p:txBody>
      </p:sp>
      <p:sp>
        <p:nvSpPr>
          <p:cNvPr id="3" name="Content Placeholder 2">
            <a:extLst>
              <a:ext uri="{FF2B5EF4-FFF2-40B4-BE49-F238E27FC236}">
                <a16:creationId xmlns:a16="http://schemas.microsoft.com/office/drawing/2014/main" xmlns="" id="{B7E3F771-0001-E746-8CA9-DDC23C2A6A9F}"/>
              </a:ext>
            </a:extLst>
          </p:cNvPr>
          <p:cNvSpPr>
            <a:spLocks noGrp="1"/>
          </p:cNvSpPr>
          <p:nvPr>
            <p:ph idx="1"/>
          </p:nvPr>
        </p:nvSpPr>
        <p:spPr>
          <a:xfrm>
            <a:off x="838200" y="1590872"/>
            <a:ext cx="10988040" cy="4662293"/>
          </a:xfrm>
        </p:spPr>
        <p:txBody>
          <a:bodyPr>
            <a:normAutofit/>
          </a:bodyPr>
          <a:lstStyle/>
          <a:p>
            <a:pPr marL="0" indent="0">
              <a:buNone/>
            </a:pPr>
            <a:r>
              <a:rPr lang="en-US" sz="2000" b="1" dirty="0"/>
              <a:t>12 Steps of Alcoholics Anonymous (AA) for a TBI</a:t>
            </a:r>
            <a:endParaRPr lang="en-US" altLang="en-US" sz="2000" i="1" dirty="0">
              <a:solidFill>
                <a:schemeClr val="tx1"/>
              </a:solidFill>
            </a:endParaRPr>
          </a:p>
          <a:p>
            <a:pPr marL="11113" indent="0">
              <a:lnSpc>
                <a:spcPct val="100000"/>
              </a:lnSpc>
              <a:spcBef>
                <a:spcPts val="0"/>
              </a:spcBef>
              <a:buNone/>
            </a:pPr>
            <a:r>
              <a:rPr lang="en-US" sz="1000" b="1" dirty="0">
                <a:solidFill>
                  <a:schemeClr val="tx1"/>
                </a:solidFill>
                <a:ea typeface="Georgia"/>
                <a:sym typeface="Georgia"/>
              </a:rPr>
              <a:t>Source:</a:t>
            </a:r>
            <a:r>
              <a:rPr lang="en-US" sz="1000" b="1" i="1" dirty="0">
                <a:solidFill>
                  <a:schemeClr val="tx1"/>
                </a:solidFill>
                <a:ea typeface="Georgia"/>
                <a:sym typeface="Georgia"/>
              </a:rPr>
              <a:t> </a:t>
            </a:r>
            <a:r>
              <a:rPr lang="en-US" sz="1000" b="1" dirty="0"/>
              <a:t> </a:t>
            </a:r>
            <a:r>
              <a:rPr lang="en-US" sz="1000" i="1" dirty="0"/>
              <a:t>Developed by William Peterman, BS, CADAD and reprinted with permission of the National Head Injury Foundation Substance Abuse Task Force White Paper, Southborough, MA: NHIF, 1988. </a:t>
            </a:r>
            <a:endParaRPr lang="en-US" sz="2000" i="1" dirty="0">
              <a:solidFill>
                <a:schemeClr val="tx1"/>
              </a:solidFill>
              <a:ea typeface="Georgia"/>
              <a:sym typeface="Georgia"/>
            </a:endParaRPr>
          </a:p>
          <a:p>
            <a:endParaRPr lang="en-US" dirty="0"/>
          </a:p>
        </p:txBody>
      </p:sp>
      <p:sp>
        <p:nvSpPr>
          <p:cNvPr id="4" name="Slide Number Placeholder 3">
            <a:extLst>
              <a:ext uri="{FF2B5EF4-FFF2-40B4-BE49-F238E27FC236}">
                <a16:creationId xmlns:a16="http://schemas.microsoft.com/office/drawing/2014/main" xmlns="" id="{DF9C537D-3064-FB42-9975-ADE022FA8920}"/>
              </a:ext>
            </a:extLst>
          </p:cNvPr>
          <p:cNvSpPr>
            <a:spLocks noGrp="1"/>
          </p:cNvSpPr>
          <p:nvPr>
            <p:ph type="sldNum" sz="quarter" idx="12"/>
          </p:nvPr>
        </p:nvSpPr>
        <p:spPr/>
        <p:txBody>
          <a:bodyPr/>
          <a:lstStyle/>
          <a:p>
            <a:fld id="{D275CE6D-5C38-C543-B8AD-F8110668FDF9}" type="slidenum">
              <a:rPr lang="en-US" smtClean="0"/>
              <a:pPr/>
              <a:t>31</a:t>
            </a:fld>
            <a:endParaRPr lang="en-US" dirty="0"/>
          </a:p>
        </p:txBody>
      </p:sp>
      <p:sp>
        <p:nvSpPr>
          <p:cNvPr id="5" name="Text Placeholder 4">
            <a:extLst>
              <a:ext uri="{FF2B5EF4-FFF2-40B4-BE49-F238E27FC236}">
                <a16:creationId xmlns:a16="http://schemas.microsoft.com/office/drawing/2014/main" xmlns="" id="{8E82EAAC-6FC7-0E4C-9385-96A8180C14D5}"/>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18E010BE-1F20-BF4F-900B-9BDEFB6BAD5C}"/>
              </a:ext>
            </a:extLst>
          </p:cNvPr>
          <p:cNvCxnSpPr>
            <a:cxnSpLocks/>
          </p:cNvCxnSpPr>
          <p:nvPr/>
        </p:nvCxnSpPr>
        <p:spPr>
          <a:xfrm>
            <a:off x="6534912" y="1145656"/>
            <a:ext cx="5657088" cy="0"/>
          </a:xfrm>
          <a:prstGeom prst="straightConnector1">
            <a:avLst/>
          </a:prstGeom>
          <a:noFill/>
          <a:ln w="28575" cap="flat" cmpd="sng">
            <a:solidFill>
              <a:srgbClr val="980000"/>
            </a:solidFill>
            <a:prstDash val="solid"/>
            <a:round/>
            <a:headEnd type="none" w="lg" len="lg"/>
            <a:tailEnd type="none" w="lg" len="lg"/>
          </a:ln>
        </p:spPr>
      </p:cxnSp>
      <p:sp>
        <p:nvSpPr>
          <p:cNvPr id="10" name="Content Placeholder 4">
            <a:extLst>
              <a:ext uri="{FF2B5EF4-FFF2-40B4-BE49-F238E27FC236}">
                <a16:creationId xmlns:a16="http://schemas.microsoft.com/office/drawing/2014/main" xmlns="" id="{C354F75B-C83E-274F-A77A-FE1E65D9D786}"/>
              </a:ext>
            </a:extLst>
          </p:cNvPr>
          <p:cNvSpPr txBox="1">
            <a:spLocks/>
          </p:cNvSpPr>
          <p:nvPr/>
        </p:nvSpPr>
        <p:spPr>
          <a:xfrm>
            <a:off x="993648" y="2253438"/>
            <a:ext cx="5248656" cy="435330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5500" dirty="0">
                <a:solidFill>
                  <a:schemeClr val="tx1"/>
                </a:solidFill>
              </a:rPr>
              <a:t>Admit that if you drink and/or use drugs your life will be out of control and that the use of substances after having a TBI will make your life unmanageable</a:t>
            </a:r>
          </a:p>
          <a:p>
            <a:pPr>
              <a:lnSpc>
                <a:spcPct val="120000"/>
              </a:lnSpc>
            </a:pPr>
            <a:r>
              <a:rPr lang="en-US" sz="5500" dirty="0">
                <a:solidFill>
                  <a:schemeClr val="tx1"/>
                </a:solidFill>
              </a:rPr>
              <a:t>You start to believe that someone can help you put your life in </a:t>
            </a:r>
            <a:r>
              <a:rPr lang="en-US" sz="5600" dirty="0">
                <a:solidFill>
                  <a:schemeClr val="tx1"/>
                </a:solidFill>
              </a:rPr>
              <a:t>order </a:t>
            </a:r>
            <a:r>
              <a:rPr lang="en-US" sz="5600" dirty="0"/>
              <a:t>—  potentially </a:t>
            </a:r>
            <a:r>
              <a:rPr lang="en-US" sz="5500" dirty="0">
                <a:solidFill>
                  <a:schemeClr val="tx1"/>
                </a:solidFill>
              </a:rPr>
              <a:t>God and AA/AN group, counselor, sponsors, etc.</a:t>
            </a:r>
          </a:p>
          <a:p>
            <a:pPr>
              <a:lnSpc>
                <a:spcPct val="120000"/>
              </a:lnSpc>
            </a:pPr>
            <a:r>
              <a:rPr lang="en-US" sz="5500" dirty="0">
                <a:solidFill>
                  <a:schemeClr val="tx1"/>
                </a:solidFill>
              </a:rPr>
              <a:t>You decide to get help from others or God and open yourself up</a:t>
            </a:r>
          </a:p>
          <a:p>
            <a:pPr>
              <a:lnSpc>
                <a:spcPct val="120000"/>
              </a:lnSpc>
            </a:pPr>
            <a:r>
              <a:rPr lang="en-US" sz="5500" dirty="0">
                <a:solidFill>
                  <a:schemeClr val="tx1"/>
                </a:solidFill>
              </a:rPr>
              <a:t>You will make a complete list of the negative behaviors in your past and current behavior problems, as well as a list of your positive behaviors</a:t>
            </a:r>
          </a:p>
          <a:p>
            <a:pPr>
              <a:lnSpc>
                <a:spcPct val="120000"/>
              </a:lnSpc>
            </a:pPr>
            <a:r>
              <a:rPr lang="en-US" sz="5500" dirty="0">
                <a:solidFill>
                  <a:schemeClr val="tx1"/>
                </a:solidFill>
              </a:rPr>
              <a:t>Meet with someone you trust and discuss what you wrote above</a:t>
            </a:r>
          </a:p>
          <a:p>
            <a:pPr>
              <a:lnSpc>
                <a:spcPct val="120000"/>
              </a:lnSpc>
            </a:pPr>
            <a:r>
              <a:rPr lang="en-US" sz="5500" dirty="0">
                <a:solidFill>
                  <a:schemeClr val="tx1"/>
                </a:solidFill>
              </a:rPr>
              <a:t>Become ready to sincerely try to change your negative behaviors</a:t>
            </a:r>
          </a:p>
          <a:p>
            <a:endParaRPr lang="en-US" dirty="0"/>
          </a:p>
        </p:txBody>
      </p:sp>
      <p:sp>
        <p:nvSpPr>
          <p:cNvPr id="11" name="Content Placeholder 5">
            <a:extLst>
              <a:ext uri="{FF2B5EF4-FFF2-40B4-BE49-F238E27FC236}">
                <a16:creationId xmlns:a16="http://schemas.microsoft.com/office/drawing/2014/main" xmlns="" id="{A43E3E8E-9B7A-9948-97A4-08B70C55E9FC}"/>
              </a:ext>
            </a:extLst>
          </p:cNvPr>
          <p:cNvSpPr txBox="1">
            <a:spLocks/>
          </p:cNvSpPr>
          <p:nvPr/>
        </p:nvSpPr>
        <p:spPr>
          <a:xfrm>
            <a:off x="6339840" y="2253438"/>
            <a:ext cx="5266944" cy="4786062"/>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4400" dirty="0"/>
              <a:t>Ask God for the strength to be a responsible person with responsible behaviors</a:t>
            </a:r>
          </a:p>
          <a:p>
            <a:pPr>
              <a:lnSpc>
                <a:spcPct val="120000"/>
              </a:lnSpc>
            </a:pPr>
            <a:r>
              <a:rPr lang="en-US" sz="4400" dirty="0"/>
              <a:t>Make a list of people your negative behaviors have affected and be ready to apologize or make things right with them</a:t>
            </a:r>
          </a:p>
          <a:p>
            <a:pPr>
              <a:lnSpc>
                <a:spcPct val="120000"/>
              </a:lnSpc>
            </a:pPr>
            <a:r>
              <a:rPr lang="en-US" sz="4400" dirty="0"/>
              <a:t>Contact these people to apologize or make things right</a:t>
            </a:r>
          </a:p>
          <a:p>
            <a:pPr>
              <a:lnSpc>
                <a:spcPct val="120000"/>
              </a:lnSpc>
            </a:pPr>
            <a:r>
              <a:rPr lang="en-US" sz="4400" dirty="0"/>
              <a:t>Continue to check yourself and your behaviors daily to correct negative behaviors and improve them and apologize and make corrections if you hurt another person</a:t>
            </a:r>
          </a:p>
          <a:p>
            <a:pPr>
              <a:lnSpc>
                <a:spcPct val="120000"/>
              </a:lnSpc>
            </a:pPr>
            <a:r>
              <a:rPr lang="en-US" sz="4400" dirty="0"/>
              <a:t>Stop and think how you are behaving several times a day to ask yourself if your behaviors positive and if you are being responsible</a:t>
            </a:r>
          </a:p>
          <a:p>
            <a:pPr>
              <a:lnSpc>
                <a:spcPct val="120000"/>
              </a:lnSpc>
            </a:pPr>
            <a:r>
              <a:rPr lang="en-US" sz="4400" dirty="0"/>
              <a:t>If not, ask for help and reward yourself when you are able to behave in a positive and responsible fashion</a:t>
            </a:r>
          </a:p>
          <a:p>
            <a:pPr>
              <a:lnSpc>
                <a:spcPct val="120000"/>
              </a:lnSpc>
            </a:pPr>
            <a:r>
              <a:rPr lang="en-US" sz="4400" dirty="0"/>
              <a:t>If you try to work these steps, you will start to feel much better about yourself and help others with their steps</a:t>
            </a:r>
          </a:p>
          <a:p>
            <a:endParaRPr lang="en-US" dirty="0"/>
          </a:p>
        </p:txBody>
      </p:sp>
    </p:spTree>
    <p:extLst>
      <p:ext uri="{BB962C8B-B14F-4D97-AF65-F5344CB8AC3E}">
        <p14:creationId xmlns:p14="http://schemas.microsoft.com/office/powerpoint/2010/main" val="245109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437C-A528-2542-9DA9-AD1CCB171DBA}"/>
              </a:ext>
            </a:extLst>
          </p:cNvPr>
          <p:cNvSpPr>
            <a:spLocks noGrp="1"/>
          </p:cNvSpPr>
          <p:nvPr>
            <p:ph type="title"/>
          </p:nvPr>
        </p:nvSpPr>
        <p:spPr/>
        <p:txBody>
          <a:bodyPr/>
          <a:lstStyle/>
          <a:p>
            <a:r>
              <a:rPr lang="en-US" dirty="0"/>
              <a:t>Accommodating Symptoms</a:t>
            </a:r>
          </a:p>
        </p:txBody>
      </p:sp>
      <p:sp>
        <p:nvSpPr>
          <p:cNvPr id="3" name="Content Placeholder 2">
            <a:extLst>
              <a:ext uri="{FF2B5EF4-FFF2-40B4-BE49-F238E27FC236}">
                <a16:creationId xmlns:a16="http://schemas.microsoft.com/office/drawing/2014/main" xmlns="" id="{E553EF3E-34A5-094C-A7C9-26847300D820}"/>
              </a:ext>
            </a:extLst>
          </p:cNvPr>
          <p:cNvSpPr>
            <a:spLocks noGrp="1"/>
          </p:cNvSpPr>
          <p:nvPr>
            <p:ph idx="1"/>
          </p:nvPr>
        </p:nvSpPr>
        <p:spPr>
          <a:xfrm>
            <a:off x="884583" y="1825625"/>
            <a:ext cx="10469217" cy="4351338"/>
          </a:xfrm>
        </p:spPr>
        <p:txBody>
          <a:bodyPr/>
          <a:lstStyle/>
          <a:p>
            <a:pPr marL="0" indent="0">
              <a:lnSpc>
                <a:spcPct val="100000"/>
              </a:lnSpc>
              <a:buNone/>
            </a:pPr>
            <a:r>
              <a:rPr lang="en-US" altLang="en-US" dirty="0">
                <a:hlinkClick r:id="rId2"/>
              </a:rPr>
              <a:t>http://ohiovalley.org/informationeducation/accommodatingtbi/accommodationspresentation/</a:t>
            </a:r>
            <a:endParaRPr lang="en-US" altLang="en-US" dirty="0"/>
          </a:p>
          <a:p>
            <a:endParaRPr lang="en-US" dirty="0"/>
          </a:p>
        </p:txBody>
      </p:sp>
      <p:sp>
        <p:nvSpPr>
          <p:cNvPr id="4" name="Slide Number Placeholder 3">
            <a:extLst>
              <a:ext uri="{FF2B5EF4-FFF2-40B4-BE49-F238E27FC236}">
                <a16:creationId xmlns:a16="http://schemas.microsoft.com/office/drawing/2014/main" xmlns="" id="{F8851AF7-0430-A945-9069-1C6B30EFB2D4}"/>
              </a:ext>
            </a:extLst>
          </p:cNvPr>
          <p:cNvSpPr>
            <a:spLocks noGrp="1"/>
          </p:cNvSpPr>
          <p:nvPr>
            <p:ph type="sldNum" sz="quarter" idx="12"/>
          </p:nvPr>
        </p:nvSpPr>
        <p:spPr/>
        <p:txBody>
          <a:bodyPr/>
          <a:lstStyle/>
          <a:p>
            <a:fld id="{D275CE6D-5C38-C543-B8AD-F8110668FDF9}" type="slidenum">
              <a:rPr lang="en-US" smtClean="0"/>
              <a:pPr/>
              <a:t>32</a:t>
            </a:fld>
            <a:endParaRPr lang="en-US" dirty="0"/>
          </a:p>
        </p:txBody>
      </p:sp>
      <p:sp>
        <p:nvSpPr>
          <p:cNvPr id="5" name="Text Placeholder 4">
            <a:extLst>
              <a:ext uri="{FF2B5EF4-FFF2-40B4-BE49-F238E27FC236}">
                <a16:creationId xmlns:a16="http://schemas.microsoft.com/office/drawing/2014/main" xmlns="" id="{4319A44B-F681-B64A-8C5B-99F7CE915323}"/>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DDB6F6F4-6FCE-C446-91E4-DFEFE4490A80}"/>
              </a:ext>
            </a:extLst>
          </p:cNvPr>
          <p:cNvCxnSpPr>
            <a:cxnSpLocks/>
          </p:cNvCxnSpPr>
          <p:nvPr/>
        </p:nvCxnSpPr>
        <p:spPr>
          <a:xfrm>
            <a:off x="9051403" y="1145656"/>
            <a:ext cx="3140597"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94160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437C-A528-2542-9DA9-AD1CCB171DBA}"/>
              </a:ext>
            </a:extLst>
          </p:cNvPr>
          <p:cNvSpPr>
            <a:spLocks noGrp="1"/>
          </p:cNvSpPr>
          <p:nvPr>
            <p:ph type="title"/>
          </p:nvPr>
        </p:nvSpPr>
        <p:spPr/>
        <p:txBody>
          <a:bodyPr/>
          <a:lstStyle/>
          <a:p>
            <a:r>
              <a:rPr lang="en-US" dirty="0"/>
              <a:t>Accommodating Symptoms</a:t>
            </a:r>
          </a:p>
        </p:txBody>
      </p:sp>
      <p:sp>
        <p:nvSpPr>
          <p:cNvPr id="4" name="Slide Number Placeholder 3">
            <a:extLst>
              <a:ext uri="{FF2B5EF4-FFF2-40B4-BE49-F238E27FC236}">
                <a16:creationId xmlns:a16="http://schemas.microsoft.com/office/drawing/2014/main" xmlns="" id="{F8851AF7-0430-A945-9069-1C6B30EFB2D4}"/>
              </a:ext>
            </a:extLst>
          </p:cNvPr>
          <p:cNvSpPr>
            <a:spLocks noGrp="1"/>
          </p:cNvSpPr>
          <p:nvPr>
            <p:ph type="sldNum" sz="quarter" idx="12"/>
          </p:nvPr>
        </p:nvSpPr>
        <p:spPr/>
        <p:txBody>
          <a:bodyPr/>
          <a:lstStyle/>
          <a:p>
            <a:fld id="{D275CE6D-5C38-C543-B8AD-F8110668FDF9}" type="slidenum">
              <a:rPr lang="en-US" smtClean="0"/>
              <a:pPr/>
              <a:t>33</a:t>
            </a:fld>
            <a:endParaRPr lang="en-US" dirty="0"/>
          </a:p>
        </p:txBody>
      </p:sp>
      <p:sp>
        <p:nvSpPr>
          <p:cNvPr id="5" name="Text Placeholder 4">
            <a:extLst>
              <a:ext uri="{FF2B5EF4-FFF2-40B4-BE49-F238E27FC236}">
                <a16:creationId xmlns:a16="http://schemas.microsoft.com/office/drawing/2014/main" xmlns="" id="{4319A44B-F681-B64A-8C5B-99F7CE915323}"/>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DDB6F6F4-6FCE-C446-91E4-DFEFE4490A80}"/>
              </a:ext>
            </a:extLst>
          </p:cNvPr>
          <p:cNvCxnSpPr>
            <a:cxnSpLocks/>
          </p:cNvCxnSpPr>
          <p:nvPr/>
        </p:nvCxnSpPr>
        <p:spPr>
          <a:xfrm>
            <a:off x="9051403" y="1145656"/>
            <a:ext cx="3140597" cy="0"/>
          </a:xfrm>
          <a:prstGeom prst="straightConnector1">
            <a:avLst/>
          </a:prstGeom>
          <a:noFill/>
          <a:ln w="28575" cap="flat" cmpd="sng">
            <a:solidFill>
              <a:srgbClr val="980000"/>
            </a:solidFill>
            <a:prstDash val="solid"/>
            <a:round/>
            <a:headEnd type="none" w="lg" len="lg"/>
            <a:tailEnd type="none" w="lg" len="lg"/>
          </a:ln>
        </p:spPr>
      </p:cxnSp>
      <p:sp>
        <p:nvSpPr>
          <p:cNvPr id="9" name="Text Placeholder 4">
            <a:extLst>
              <a:ext uri="{FF2B5EF4-FFF2-40B4-BE49-F238E27FC236}">
                <a16:creationId xmlns:a16="http://schemas.microsoft.com/office/drawing/2014/main" xmlns="" id="{4CA6F573-0A1A-8148-AD27-B236864015E3}"/>
              </a:ext>
            </a:extLst>
          </p:cNvPr>
          <p:cNvSpPr txBox="1">
            <a:spLocks/>
          </p:cNvSpPr>
          <p:nvPr/>
        </p:nvSpPr>
        <p:spPr>
          <a:xfrm>
            <a:off x="738810" y="2093119"/>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Environmental strategies:</a:t>
            </a:r>
          </a:p>
          <a:p>
            <a:endParaRPr lang="en-US" dirty="0"/>
          </a:p>
        </p:txBody>
      </p:sp>
      <p:sp>
        <p:nvSpPr>
          <p:cNvPr id="10" name="Content Placeholder 1">
            <a:extLst>
              <a:ext uri="{FF2B5EF4-FFF2-40B4-BE49-F238E27FC236}">
                <a16:creationId xmlns:a16="http://schemas.microsoft.com/office/drawing/2014/main" xmlns="" id="{FB6B2F1A-281A-8F4A-BA1D-7114F3BF5547}"/>
              </a:ext>
            </a:extLst>
          </p:cNvPr>
          <p:cNvSpPr txBox="1">
            <a:spLocks/>
          </p:cNvSpPr>
          <p:nvPr/>
        </p:nvSpPr>
        <p:spPr>
          <a:xfrm>
            <a:off x="738810" y="2093119"/>
            <a:ext cx="5258765" cy="311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altLang="en-US" dirty="0"/>
              <a:t>Changing or modifying the environment to support and/or compensate for a injury imposed deficit</a:t>
            </a:r>
          </a:p>
          <a:p>
            <a:r>
              <a:rPr lang="en-US" altLang="en-US" dirty="0"/>
              <a:t>Example: labeling kitchen cabinets and drawers</a:t>
            </a:r>
          </a:p>
          <a:p>
            <a:pPr marL="0" indent="0">
              <a:buFont typeface="Arial" panose="020B0604020202020204" pitchFamily="34" charset="0"/>
              <a:buNone/>
            </a:pPr>
            <a:endParaRPr lang="en-US" dirty="0"/>
          </a:p>
        </p:txBody>
      </p:sp>
      <p:sp>
        <p:nvSpPr>
          <p:cNvPr id="11" name="Text Placeholder 7">
            <a:extLst>
              <a:ext uri="{FF2B5EF4-FFF2-40B4-BE49-F238E27FC236}">
                <a16:creationId xmlns:a16="http://schemas.microsoft.com/office/drawing/2014/main" xmlns="" id="{96C28D50-0E28-A243-8E20-4965F48F7369}"/>
              </a:ext>
            </a:extLst>
          </p:cNvPr>
          <p:cNvSpPr txBox="1">
            <a:spLocks/>
          </p:cNvSpPr>
          <p:nvPr/>
        </p:nvSpPr>
        <p:spPr>
          <a:xfrm>
            <a:off x="6170612" y="2093119"/>
            <a:ext cx="5183188" cy="1156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t>Internal Strategies (the strategy is “in your head”)</a:t>
            </a:r>
          </a:p>
          <a:p>
            <a:endParaRPr lang="en-US" dirty="0"/>
          </a:p>
        </p:txBody>
      </p:sp>
      <p:sp>
        <p:nvSpPr>
          <p:cNvPr id="12" name="Content Placeholder 2">
            <a:extLst>
              <a:ext uri="{FF2B5EF4-FFF2-40B4-BE49-F238E27FC236}">
                <a16:creationId xmlns:a16="http://schemas.microsoft.com/office/drawing/2014/main" xmlns="" id="{E4A5004E-8306-6A42-B9DE-ACA93B5266FD}"/>
              </a:ext>
            </a:extLst>
          </p:cNvPr>
          <p:cNvSpPr txBox="1">
            <a:spLocks/>
          </p:cNvSpPr>
          <p:nvPr/>
        </p:nvSpPr>
        <p:spPr>
          <a:xfrm>
            <a:off x="6170612" y="2955910"/>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Pausing every two sentences during a conversation</a:t>
            </a:r>
          </a:p>
          <a:p>
            <a:r>
              <a:rPr lang="en-US" altLang="en-US" i="1" dirty="0"/>
              <a:t>“I have to work the memory muscle by counting everything, like how many times I pedal when I am on a bike”</a:t>
            </a:r>
            <a:r>
              <a:rPr lang="en-US" altLang="en-US" dirty="0"/>
              <a:t> </a:t>
            </a:r>
          </a:p>
          <a:p>
            <a:pPr marL="0" indent="0">
              <a:buNone/>
            </a:pPr>
            <a:r>
              <a:rPr lang="en-US" altLang="en-US" sz="1300" dirty="0"/>
              <a:t>- Actor George Clooney discussing the use of internal memory strategies in </a:t>
            </a:r>
            <a:r>
              <a:rPr lang="en-US" altLang="en-US" sz="1300" i="1" dirty="0"/>
              <a:t>The London Sunday Times </a:t>
            </a:r>
            <a:r>
              <a:rPr lang="en-US" altLang="en-US" sz="1300" dirty="0"/>
              <a:t>Oct. 23, 2005</a:t>
            </a:r>
          </a:p>
          <a:p>
            <a:endParaRPr lang="en-US" altLang="en-US" i="1" dirty="0"/>
          </a:p>
          <a:p>
            <a:pPr marL="0" indent="0">
              <a:buFont typeface="Arial" panose="020B0604020202020204" pitchFamily="34" charset="0"/>
              <a:buNone/>
            </a:pPr>
            <a:endParaRPr lang="en-US" altLang="en-US" sz="1600" dirty="0"/>
          </a:p>
          <a:p>
            <a:pPr marL="0" indent="0">
              <a:buFont typeface="Arial" panose="020B0604020202020204" pitchFamily="34" charset="0"/>
              <a:buNone/>
            </a:pPr>
            <a:endParaRPr lang="en-US" altLang="en-US" sz="16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18934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3D7F7-5C1E-D344-84EB-9C90DB45E56B}"/>
              </a:ext>
            </a:extLst>
          </p:cNvPr>
          <p:cNvSpPr>
            <a:spLocks noGrp="1"/>
          </p:cNvSpPr>
          <p:nvPr>
            <p:ph type="title"/>
          </p:nvPr>
        </p:nvSpPr>
        <p:spPr/>
        <p:txBody>
          <a:bodyPr/>
          <a:lstStyle/>
          <a:p>
            <a:r>
              <a:rPr lang="en-US" dirty="0"/>
              <a:t>Accommodating Symptoms</a:t>
            </a:r>
          </a:p>
        </p:txBody>
      </p:sp>
      <p:sp>
        <p:nvSpPr>
          <p:cNvPr id="4" name="Slide Number Placeholder 3">
            <a:extLst>
              <a:ext uri="{FF2B5EF4-FFF2-40B4-BE49-F238E27FC236}">
                <a16:creationId xmlns:a16="http://schemas.microsoft.com/office/drawing/2014/main" xmlns="" id="{8182E0DA-2D3E-8340-AAF1-5E3946406056}"/>
              </a:ext>
            </a:extLst>
          </p:cNvPr>
          <p:cNvSpPr>
            <a:spLocks noGrp="1"/>
          </p:cNvSpPr>
          <p:nvPr>
            <p:ph type="sldNum" sz="quarter" idx="12"/>
          </p:nvPr>
        </p:nvSpPr>
        <p:spPr/>
        <p:txBody>
          <a:bodyPr/>
          <a:lstStyle/>
          <a:p>
            <a:fld id="{D275CE6D-5C38-C543-B8AD-F8110668FDF9}" type="slidenum">
              <a:rPr lang="en-US" smtClean="0"/>
              <a:pPr/>
              <a:t>34</a:t>
            </a:fld>
            <a:endParaRPr lang="en-US" dirty="0"/>
          </a:p>
        </p:txBody>
      </p:sp>
      <p:sp>
        <p:nvSpPr>
          <p:cNvPr id="5" name="Text Placeholder 4">
            <a:extLst>
              <a:ext uri="{FF2B5EF4-FFF2-40B4-BE49-F238E27FC236}">
                <a16:creationId xmlns:a16="http://schemas.microsoft.com/office/drawing/2014/main" xmlns="" id="{7DD56E1A-B760-E64C-864D-5C699F123D67}"/>
              </a:ext>
            </a:extLst>
          </p:cNvPr>
          <p:cNvSpPr>
            <a:spLocks noGrp="1"/>
          </p:cNvSpPr>
          <p:nvPr>
            <p:ph type="body" sz="quarter" idx="13"/>
          </p:nvPr>
        </p:nvSpPr>
        <p:spPr/>
        <p:txBody>
          <a:bodyPr/>
          <a:lstStyle/>
          <a:p>
            <a:r>
              <a:rPr lang="en-US" dirty="0"/>
              <a:t>Statewide Peer Conference</a:t>
            </a:r>
          </a:p>
          <a:p>
            <a:endParaRPr lang="en-US" dirty="0"/>
          </a:p>
        </p:txBody>
      </p:sp>
      <p:sp>
        <p:nvSpPr>
          <p:cNvPr id="7" name="Title 1">
            <a:extLst>
              <a:ext uri="{FF2B5EF4-FFF2-40B4-BE49-F238E27FC236}">
                <a16:creationId xmlns:a16="http://schemas.microsoft.com/office/drawing/2014/main" xmlns="" id="{B109729F-61D8-E342-AAB6-7EEE89073661}"/>
              </a:ext>
            </a:extLst>
          </p:cNvPr>
          <p:cNvSpPr txBox="1">
            <a:spLocks/>
          </p:cNvSpPr>
          <p:nvPr/>
        </p:nvSpPr>
        <p:spPr>
          <a:xfrm>
            <a:off x="808854" y="1591298"/>
            <a:ext cx="4161351" cy="25076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nSpc>
                <a:spcPct val="120000"/>
              </a:lnSpc>
              <a:defRPr/>
            </a:pPr>
            <a:r>
              <a:rPr lang="en-US" sz="2700" b="0" dirty="0">
                <a:latin typeface="Times New Roman" panose="02020603050405020304" pitchFamily="18" charset="0"/>
                <a:cs typeface="Times New Roman" panose="02020603050405020304" pitchFamily="18" charset="0"/>
              </a:rPr>
              <a:t>Page 10 —</a:t>
            </a:r>
          </a:p>
          <a:p>
            <a:pPr>
              <a:lnSpc>
                <a:spcPct val="120000"/>
              </a:lnSpc>
              <a:defRPr/>
            </a:pPr>
            <a:r>
              <a:rPr lang="en-US" sz="2700" b="0" dirty="0">
                <a:latin typeface="Times New Roman" panose="02020603050405020304" pitchFamily="18" charset="0"/>
                <a:cs typeface="Times New Roman" panose="02020603050405020304" pitchFamily="18" charset="0"/>
              </a:rPr>
              <a:t>Reflective Recommendations</a:t>
            </a:r>
            <a:r>
              <a:rPr lang="en-US" dirty="0"/>
              <a:t/>
            </a:r>
            <a:br>
              <a:rPr lang="en-US" dirty="0"/>
            </a:br>
            <a:endParaRPr lang="en-US" dirty="0"/>
          </a:p>
        </p:txBody>
      </p:sp>
      <p:sp>
        <p:nvSpPr>
          <p:cNvPr id="8" name="Content Placeholder 2">
            <a:extLst>
              <a:ext uri="{FF2B5EF4-FFF2-40B4-BE49-F238E27FC236}">
                <a16:creationId xmlns:a16="http://schemas.microsoft.com/office/drawing/2014/main" xmlns="" id="{D493E91B-8C63-434F-B9A0-3A6078607836}"/>
              </a:ext>
            </a:extLst>
          </p:cNvPr>
          <p:cNvSpPr>
            <a:spLocks noGrp="1"/>
          </p:cNvSpPr>
          <p:nvPr>
            <p:ph idx="1"/>
          </p:nvPr>
        </p:nvSpPr>
        <p:spPr>
          <a:xfrm>
            <a:off x="6119191" y="2031273"/>
            <a:ext cx="5207179" cy="3784311"/>
          </a:xfrm>
        </p:spPr>
        <p:txBody>
          <a:bodyPr>
            <a:normAutofit fontScale="85000" lnSpcReduction="10000"/>
          </a:bodyPr>
          <a:lstStyle/>
          <a:p>
            <a:pPr>
              <a:lnSpc>
                <a:spcPct val="120000"/>
              </a:lnSpc>
            </a:pPr>
            <a:r>
              <a:rPr lang="en-US" altLang="en-US" sz="3200" dirty="0">
                <a:solidFill>
                  <a:schemeClr val="tx1"/>
                </a:solidFill>
                <a:latin typeface="Times New Roman" panose="02020603050405020304" pitchFamily="18" charset="0"/>
                <a:cs typeface="Times New Roman" panose="02020603050405020304" pitchFamily="18" charset="0"/>
              </a:rPr>
              <a:t>Learning new material</a:t>
            </a:r>
          </a:p>
          <a:p>
            <a:pPr>
              <a:lnSpc>
                <a:spcPct val="120000"/>
              </a:lnSpc>
            </a:pPr>
            <a:r>
              <a:rPr lang="en-US" altLang="en-US" sz="3200" dirty="0">
                <a:solidFill>
                  <a:schemeClr val="tx1"/>
                </a:solidFill>
                <a:latin typeface="Times New Roman" panose="02020603050405020304" pitchFamily="18" charset="0"/>
                <a:cs typeface="Times New Roman" panose="02020603050405020304" pitchFamily="18" charset="0"/>
              </a:rPr>
              <a:t>Remembering assignments</a:t>
            </a:r>
          </a:p>
          <a:p>
            <a:pPr>
              <a:lnSpc>
                <a:spcPct val="120000"/>
              </a:lnSpc>
            </a:pPr>
            <a:r>
              <a:rPr lang="en-US" altLang="en-US" sz="3200" dirty="0">
                <a:solidFill>
                  <a:schemeClr val="tx1"/>
                </a:solidFill>
                <a:latin typeface="Times New Roman" panose="02020603050405020304" pitchFamily="18" charset="0"/>
                <a:cs typeface="Times New Roman" panose="02020603050405020304" pitchFamily="18" charset="0"/>
              </a:rPr>
              <a:t>Staying on track</a:t>
            </a:r>
          </a:p>
          <a:p>
            <a:pPr>
              <a:lnSpc>
                <a:spcPct val="120000"/>
              </a:lnSpc>
            </a:pPr>
            <a:r>
              <a:rPr lang="en-US" altLang="en-US" sz="3200" dirty="0">
                <a:solidFill>
                  <a:schemeClr val="tx1"/>
                </a:solidFill>
                <a:latin typeface="Times New Roman" panose="02020603050405020304" pitchFamily="18" charset="0"/>
                <a:cs typeface="Times New Roman" panose="02020603050405020304" pitchFamily="18" charset="0"/>
              </a:rPr>
              <a:t>Figuring out how to do new things</a:t>
            </a:r>
          </a:p>
          <a:p>
            <a:pPr>
              <a:lnSpc>
                <a:spcPct val="120000"/>
              </a:lnSpc>
            </a:pPr>
            <a:r>
              <a:rPr lang="en-US" altLang="en-US" sz="3200" dirty="0">
                <a:solidFill>
                  <a:schemeClr val="tx1"/>
                </a:solidFill>
                <a:latin typeface="Times New Roman" panose="02020603050405020304" pitchFamily="18" charset="0"/>
                <a:cs typeface="Times New Roman" panose="02020603050405020304" pitchFamily="18" charset="0"/>
              </a:rPr>
              <a:t>Making choices that keep you healthy and safe</a:t>
            </a:r>
          </a:p>
          <a:p>
            <a:endParaRPr lang="en-US" altLang="en-US" dirty="0"/>
          </a:p>
        </p:txBody>
      </p:sp>
      <p:sp>
        <p:nvSpPr>
          <p:cNvPr id="10" name="Text Placeholder 3">
            <a:extLst>
              <a:ext uri="{FF2B5EF4-FFF2-40B4-BE49-F238E27FC236}">
                <a16:creationId xmlns:a16="http://schemas.microsoft.com/office/drawing/2014/main" xmlns="" id="{E683C307-4851-AC4A-94B3-969A8706CB6C}"/>
              </a:ext>
            </a:extLst>
          </p:cNvPr>
          <p:cNvSpPr txBox="1">
            <a:spLocks/>
          </p:cNvSpPr>
          <p:nvPr/>
        </p:nvSpPr>
        <p:spPr>
          <a:xfrm>
            <a:off x="884583" y="3409690"/>
            <a:ext cx="4398272" cy="13785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4500" b="1" i="1" dirty="0"/>
              <a:t>“What helps you with … ?”</a:t>
            </a:r>
            <a:endParaRPr lang="en-US" altLang="en-US" sz="4500" dirty="0"/>
          </a:p>
        </p:txBody>
      </p:sp>
      <p:cxnSp>
        <p:nvCxnSpPr>
          <p:cNvPr id="9" name="Shape 99">
            <a:extLst>
              <a:ext uri="{FF2B5EF4-FFF2-40B4-BE49-F238E27FC236}">
                <a16:creationId xmlns:a16="http://schemas.microsoft.com/office/drawing/2014/main" xmlns="" id="{E6927BF2-604C-B74E-882F-4AEEA3B2F9C6}"/>
              </a:ext>
            </a:extLst>
          </p:cNvPr>
          <p:cNvCxnSpPr>
            <a:cxnSpLocks/>
          </p:cNvCxnSpPr>
          <p:nvPr/>
        </p:nvCxnSpPr>
        <p:spPr>
          <a:xfrm>
            <a:off x="9114020" y="1145656"/>
            <a:ext cx="307798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611037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a:t>
            </a:r>
          </a:p>
        </p:txBody>
      </p:sp>
      <p:sp>
        <p:nvSpPr>
          <p:cNvPr id="3" name="Text Placeholder 2"/>
          <p:cNvSpPr>
            <a:spLocks noGrp="1"/>
          </p:cNvSpPr>
          <p:nvPr>
            <p:ph idx="1"/>
          </p:nvPr>
        </p:nvSpPr>
        <p:spPr>
          <a:xfrm>
            <a:off x="838200" y="1825625"/>
            <a:ext cx="10979551" cy="4351338"/>
          </a:xfrm>
        </p:spPr>
        <p:txBody>
          <a:bodyPr/>
          <a:lstStyle/>
          <a:p>
            <a:pPr>
              <a:lnSpc>
                <a:spcPct val="100000"/>
              </a:lnSpc>
            </a:pPr>
            <a:r>
              <a:rPr lang="en-US" altLang="en-US" dirty="0"/>
              <a:t>Encourage use of rest and low activity periods, naps are encouraged</a:t>
            </a:r>
          </a:p>
          <a:p>
            <a:pPr>
              <a:lnSpc>
                <a:spcPct val="100000"/>
              </a:lnSpc>
            </a:pPr>
            <a:r>
              <a:rPr lang="en-US" altLang="en-US" dirty="0"/>
              <a:t>Work on accepting coaching from others</a:t>
            </a:r>
          </a:p>
          <a:p>
            <a:pPr>
              <a:lnSpc>
                <a:spcPct val="100000"/>
              </a:lnSpc>
            </a:pPr>
            <a:r>
              <a:rPr lang="en-US" altLang="en-US" dirty="0"/>
              <a:t>Work on generalizing strategies to new situations</a:t>
            </a:r>
          </a:p>
          <a:p>
            <a:pPr>
              <a:lnSpc>
                <a:spcPct val="100000"/>
              </a:lnSpc>
            </a:pPr>
            <a:r>
              <a:rPr lang="en-US" altLang="en-US" dirty="0"/>
              <a:t>Alarms (on phone, watch, PDA) to move through the day</a:t>
            </a:r>
          </a:p>
          <a:p>
            <a:endParaRPr lang="en-US" dirty="0"/>
          </a:p>
        </p:txBody>
      </p:sp>
      <p:sp>
        <p:nvSpPr>
          <p:cNvPr id="10" name="Slide Number Placeholder 3"/>
          <p:cNvSpPr>
            <a:spLocks noGrp="1"/>
          </p:cNvSpPr>
          <p:nvPr>
            <p:ph type="sldNum" sz="quarter" idx="12"/>
          </p:nvPr>
        </p:nvSpPr>
        <p:spPr/>
        <p:txBody>
          <a:bodyPr/>
          <a:lstStyle/>
          <a:p>
            <a:fld id="{00000000-1234-1234-1234-123412341234}" type="slidenum">
              <a:rPr lang="en" smtClean="0"/>
              <a:pPr/>
              <a:t>35</a:t>
            </a:fld>
            <a:endParaRPr lang="en" dirty="0"/>
          </a:p>
        </p:txBody>
      </p:sp>
      <p:sp>
        <p:nvSpPr>
          <p:cNvPr id="59395" name="Content Placeholder 2"/>
          <p:cNvSpPr>
            <a:spLocks noGrp="1"/>
          </p:cNvSpPr>
          <p:nvPr>
            <p:ph type="body" sz="quarter" idx="13"/>
          </p:nvPr>
        </p:nvSpPr>
        <p:spPr/>
        <p:txBody>
          <a:bodyPr/>
          <a:lstStyle/>
          <a:p>
            <a:r>
              <a:rPr lang="en-US" dirty="0"/>
              <a:t>Statewide Peer Conference</a:t>
            </a:r>
          </a:p>
          <a:p>
            <a:endParaRPr lang="en-US" altLang="en-US" dirty="0"/>
          </a:p>
        </p:txBody>
      </p:sp>
      <p:cxnSp>
        <p:nvCxnSpPr>
          <p:cNvPr id="12" name="Shape 99">
            <a:extLst>
              <a:ext uri="{FF2B5EF4-FFF2-40B4-BE49-F238E27FC236}">
                <a16:creationId xmlns:a16="http://schemas.microsoft.com/office/drawing/2014/main" xmlns="" id="{87468A5A-BF5A-504E-9DDE-D2D41D0A0866}"/>
              </a:ext>
            </a:extLst>
          </p:cNvPr>
          <p:cNvCxnSpPr>
            <a:cxnSpLocks/>
          </p:cNvCxnSpPr>
          <p:nvPr/>
        </p:nvCxnSpPr>
        <p:spPr>
          <a:xfrm>
            <a:off x="4062714" y="1145656"/>
            <a:ext cx="812928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909878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a:t>
            </a:r>
          </a:p>
        </p:txBody>
      </p:sp>
      <p:sp>
        <p:nvSpPr>
          <p:cNvPr id="60419" name="Content Placeholder 2"/>
          <p:cNvSpPr>
            <a:spLocks noGrp="1"/>
          </p:cNvSpPr>
          <p:nvPr>
            <p:ph idx="1"/>
          </p:nvPr>
        </p:nvSpPr>
        <p:spPr>
          <a:xfrm>
            <a:off x="884583" y="1825625"/>
            <a:ext cx="10469217" cy="4351338"/>
          </a:xfrm>
        </p:spPr>
        <p:txBody>
          <a:bodyPr/>
          <a:lstStyle/>
          <a:p>
            <a:pPr>
              <a:lnSpc>
                <a:spcPct val="100000"/>
              </a:lnSpc>
            </a:pPr>
            <a:r>
              <a:rPr lang="en-US" altLang="en-US" dirty="0"/>
              <a:t>Use of a template for routine tasks, on the job, at home and in the community</a:t>
            </a:r>
          </a:p>
          <a:p>
            <a:pPr>
              <a:lnSpc>
                <a:spcPct val="100000"/>
              </a:lnSpc>
            </a:pPr>
            <a:r>
              <a:rPr lang="en-US" altLang="en-US" dirty="0"/>
              <a:t>Use of ear plugs to increase attention and screen out distractions (</a:t>
            </a:r>
            <a:r>
              <a:rPr lang="en-US" altLang="en-US" dirty="0" err="1"/>
              <a:t>Parente</a:t>
            </a:r>
            <a:r>
              <a:rPr lang="en-US" altLang="en-US" dirty="0"/>
              <a:t> &amp; Herman, 1996)</a:t>
            </a:r>
          </a:p>
          <a:p>
            <a:pPr>
              <a:lnSpc>
                <a:spcPct val="100000"/>
              </a:lnSpc>
            </a:pPr>
            <a:r>
              <a:rPr lang="en-US" altLang="en-US" dirty="0"/>
              <a:t>Partitions/cubicles, at work and quiet space at home</a:t>
            </a:r>
          </a:p>
          <a:p>
            <a:pPr>
              <a:lnSpc>
                <a:spcPct val="100000"/>
              </a:lnSpc>
            </a:pPr>
            <a:r>
              <a:rPr lang="en-US" altLang="en-US" dirty="0"/>
              <a:t>Model tasks  —  e.g., turning on a computer, accessing email, etc.</a:t>
            </a:r>
          </a:p>
          <a:p>
            <a:endParaRPr lang="en-US" altLang="en-US" dirty="0"/>
          </a:p>
        </p:txBody>
      </p:sp>
      <p:sp>
        <p:nvSpPr>
          <p:cNvPr id="3" name="Slide Number Placeholder 2"/>
          <p:cNvSpPr>
            <a:spLocks noGrp="1"/>
          </p:cNvSpPr>
          <p:nvPr>
            <p:ph type="sldNum" sz="quarter" idx="12"/>
          </p:nvPr>
        </p:nvSpPr>
        <p:spPr/>
        <p:txBody>
          <a:bodyPr/>
          <a:lstStyle/>
          <a:p>
            <a:fld id="{19F67ED0-620B-4F1C-B485-BFBCC493DFF3}" type="slidenum">
              <a:rPr lang="en-US" smtClean="0"/>
              <a:pPr/>
              <a:t>36</a:t>
            </a:fld>
            <a:endParaRPr lang="en-US"/>
          </a:p>
        </p:txBody>
      </p:sp>
      <p:sp>
        <p:nvSpPr>
          <p:cNvPr id="4" name="Text Placeholder 3"/>
          <p:cNvSpPr>
            <a:spLocks noGrp="1"/>
          </p:cNvSpPr>
          <p:nvPr>
            <p:ph type="body" sz="quarter" idx="13"/>
          </p:nvPr>
        </p:nvSpPr>
        <p:spPr/>
        <p:txBody>
          <a:bodyPr/>
          <a:lstStyle/>
          <a:p>
            <a:r>
              <a:rPr lang="en-US" dirty="0"/>
              <a:t>Statewide Peer Conference</a:t>
            </a:r>
          </a:p>
          <a:p>
            <a:endParaRPr lang="en-US" dirty="0"/>
          </a:p>
        </p:txBody>
      </p:sp>
      <p:cxnSp>
        <p:nvCxnSpPr>
          <p:cNvPr id="11" name="Shape 99">
            <a:extLst>
              <a:ext uri="{FF2B5EF4-FFF2-40B4-BE49-F238E27FC236}">
                <a16:creationId xmlns:a16="http://schemas.microsoft.com/office/drawing/2014/main" xmlns="" id="{FBD1DF54-4EEA-8342-8E05-B3572D037B45}"/>
              </a:ext>
            </a:extLst>
          </p:cNvPr>
          <p:cNvCxnSpPr>
            <a:cxnSpLocks/>
          </p:cNvCxnSpPr>
          <p:nvPr/>
        </p:nvCxnSpPr>
        <p:spPr>
          <a:xfrm>
            <a:off x="4062714" y="1145656"/>
            <a:ext cx="812928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629142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Strategies </a:t>
            </a:r>
            <a:endParaRPr lang="en-US" dirty="0"/>
          </a:p>
        </p:txBody>
      </p:sp>
      <p:sp>
        <p:nvSpPr>
          <p:cNvPr id="3" name="Content Placeholder 2"/>
          <p:cNvSpPr>
            <a:spLocks noGrp="1"/>
          </p:cNvSpPr>
          <p:nvPr>
            <p:ph idx="1"/>
          </p:nvPr>
        </p:nvSpPr>
        <p:spPr>
          <a:xfrm>
            <a:off x="838200" y="1746562"/>
            <a:ext cx="10515600" cy="4351338"/>
          </a:xfrm>
        </p:spPr>
        <p:txBody>
          <a:bodyPr>
            <a:normAutofit fontScale="92500" lnSpcReduction="20000"/>
          </a:bodyPr>
          <a:lstStyle/>
          <a:p>
            <a:pPr>
              <a:lnSpc>
                <a:spcPct val="150000"/>
              </a:lnSpc>
            </a:pPr>
            <a:r>
              <a:rPr lang="en-US" altLang="en-US" sz="3000" dirty="0"/>
              <a:t>Red lined index card and red stickers:</a:t>
            </a:r>
            <a:r>
              <a:rPr lang="en-US" altLang="en-US" sz="3000" dirty="0">
                <a:solidFill>
                  <a:srgbClr val="FF0000"/>
                </a:solidFill>
              </a:rPr>
              <a:t> </a:t>
            </a:r>
            <a:r>
              <a:rPr lang="en-US" altLang="en-US" sz="3000" dirty="0">
                <a:solidFill>
                  <a:schemeClr val="tx1"/>
                </a:solidFill>
              </a:rPr>
              <a:t>a</a:t>
            </a:r>
            <a:r>
              <a:rPr lang="en-US" altLang="en-US" sz="3000" dirty="0"/>
              <a:t>ddresses visual neglect, attention and concentration</a:t>
            </a:r>
          </a:p>
          <a:p>
            <a:pPr>
              <a:lnSpc>
                <a:spcPct val="150000"/>
              </a:lnSpc>
            </a:pPr>
            <a:r>
              <a:rPr lang="en-US" altLang="en-US" sz="3000" dirty="0"/>
              <a:t>Reading guide: addresses a number of visual problems including figure ground deficits, jerky eye movements (nystagmus) and impairment in the ability to smoothly move the eyes</a:t>
            </a:r>
          </a:p>
          <a:p>
            <a:pPr>
              <a:lnSpc>
                <a:spcPct val="150000"/>
              </a:lnSpc>
            </a:pPr>
            <a:r>
              <a:rPr lang="en-US" altLang="en-US" sz="3000" dirty="0"/>
              <a:t>Non-slip mats (“</a:t>
            </a:r>
            <a:r>
              <a:rPr lang="en-US" altLang="en-US" sz="3000" dirty="0" err="1"/>
              <a:t>dycem</a:t>
            </a:r>
            <a:r>
              <a:rPr lang="en-US" altLang="en-US" sz="3000" dirty="0"/>
              <a:t>”) holds books, plates, bowls, paper, etc. in place if one hand/arm has no or limited functioning</a:t>
            </a:r>
          </a:p>
          <a:p>
            <a:endParaRPr lang="en-US" dirty="0"/>
          </a:p>
        </p:txBody>
      </p:sp>
      <p:sp>
        <p:nvSpPr>
          <p:cNvPr id="4" name="Slide Number Placeholder 3"/>
          <p:cNvSpPr>
            <a:spLocks noGrp="1"/>
          </p:cNvSpPr>
          <p:nvPr>
            <p:ph type="sldNum" sz="quarter" idx="12"/>
          </p:nvPr>
        </p:nvSpPr>
        <p:spPr/>
        <p:txBody>
          <a:bodyPr/>
          <a:lstStyle/>
          <a:p>
            <a:fld id="{19F67ED0-620B-4F1C-B485-BFBCC493DFF3}" type="slidenum">
              <a:rPr lang="en-US" smtClean="0"/>
              <a:t>37</a:t>
            </a:fld>
            <a:endParaRPr lang="en-US" dirty="0"/>
          </a:p>
        </p:txBody>
      </p:sp>
      <p:sp>
        <p:nvSpPr>
          <p:cNvPr id="6" name="Text Placeholder 5"/>
          <p:cNvSpPr>
            <a:spLocks noGrp="1"/>
          </p:cNvSpPr>
          <p:nvPr>
            <p:ph type="body" sz="quarter" idx="13"/>
          </p:nvPr>
        </p:nvSpPr>
        <p:spPr/>
        <p:txBody>
          <a:bodyPr/>
          <a:lstStyle/>
          <a:p>
            <a:r>
              <a:rPr lang="en-US" dirty="0"/>
              <a:t>Statewide Peer Conference</a:t>
            </a:r>
          </a:p>
          <a:p>
            <a:endParaRPr lang="en-US" dirty="0"/>
          </a:p>
        </p:txBody>
      </p:sp>
      <p:cxnSp>
        <p:nvCxnSpPr>
          <p:cNvPr id="7" name="Shape 99">
            <a:extLst>
              <a:ext uri="{FF2B5EF4-FFF2-40B4-BE49-F238E27FC236}">
                <a16:creationId xmlns:a16="http://schemas.microsoft.com/office/drawing/2014/main" xmlns="" id="{DAA53377-7D91-3C4F-B07D-EC5B671CC6B3}"/>
              </a:ext>
            </a:extLst>
          </p:cNvPr>
          <p:cNvCxnSpPr>
            <a:cxnSpLocks/>
          </p:cNvCxnSpPr>
          <p:nvPr/>
        </p:nvCxnSpPr>
        <p:spPr>
          <a:xfrm>
            <a:off x="4062714" y="1145656"/>
            <a:ext cx="812928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240881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Times New Roman" panose="02020603050405020304" pitchFamily="18" charset="0"/>
              </a:rPr>
              <a:t>Strategies</a:t>
            </a:r>
            <a:endParaRPr lang="en-US" dirty="0">
              <a:solidFill>
                <a:schemeClr val="tx1"/>
              </a:solidFill>
              <a:cs typeface="Times New Roman" panose="02020603050405020304" pitchFamily="18" charset="0"/>
            </a:endParaRPr>
          </a:p>
        </p:txBody>
      </p:sp>
      <p:sp>
        <p:nvSpPr>
          <p:cNvPr id="61443" name="Content Placeholder 2"/>
          <p:cNvSpPr>
            <a:spLocks noGrp="1"/>
          </p:cNvSpPr>
          <p:nvPr>
            <p:ph idx="1"/>
          </p:nvPr>
        </p:nvSpPr>
        <p:spPr>
          <a:xfrm>
            <a:off x="884583" y="1825625"/>
            <a:ext cx="10469217" cy="4351338"/>
          </a:xfrm>
        </p:spPr>
        <p:txBody>
          <a:bodyPr/>
          <a:lstStyle/>
          <a:p>
            <a:pPr>
              <a:lnSpc>
                <a:spcPct val="100000"/>
              </a:lnSpc>
            </a:pPr>
            <a:r>
              <a:rPr lang="en-US" altLang="en-US" dirty="0"/>
              <a:t>Use of pictures for faces/names, basic information for step-by-step procedures (e.g. making coffee)</a:t>
            </a:r>
          </a:p>
          <a:p>
            <a:pPr>
              <a:lnSpc>
                <a:spcPct val="100000"/>
              </a:lnSpc>
            </a:pPr>
            <a:r>
              <a:rPr lang="en-US" altLang="en-US" dirty="0"/>
              <a:t>Use of a timer to track breaks at work, the time minimum technique and allocated time to puzzle over a problem or vent a frustration</a:t>
            </a:r>
          </a:p>
          <a:p>
            <a:pPr>
              <a:lnSpc>
                <a:spcPct val="100000"/>
              </a:lnSpc>
            </a:pPr>
            <a:r>
              <a:rPr lang="en-US" altLang="en-US" dirty="0"/>
              <a:t>Audio books or movies and keep the subtitles on (for processing content in the case of memory and comprehension problems </a:t>
            </a:r>
            <a:r>
              <a:rPr lang="en-US" altLang="en-US" i="1" dirty="0"/>
              <a:t>and</a:t>
            </a:r>
            <a:r>
              <a:rPr lang="en-US" altLang="en-US" dirty="0"/>
              <a:t> increase awareness of nonverbal cues/communication)</a:t>
            </a:r>
          </a:p>
          <a:p>
            <a:endParaRPr lang="en-US" altLang="en-US" dirty="0"/>
          </a:p>
        </p:txBody>
      </p:sp>
      <p:sp>
        <p:nvSpPr>
          <p:cNvPr id="3" name="Slide Number Placeholder 2"/>
          <p:cNvSpPr>
            <a:spLocks noGrp="1"/>
          </p:cNvSpPr>
          <p:nvPr>
            <p:ph type="sldNum" sz="quarter" idx="12"/>
          </p:nvPr>
        </p:nvSpPr>
        <p:spPr/>
        <p:txBody>
          <a:bodyPr/>
          <a:lstStyle/>
          <a:p>
            <a:fld id="{19F67ED0-620B-4F1C-B485-BFBCC493DFF3}" type="slidenum">
              <a:rPr lang="en-US" smtClean="0"/>
              <a:t>38</a:t>
            </a:fld>
            <a:endParaRPr lang="en-US" dirty="0"/>
          </a:p>
        </p:txBody>
      </p:sp>
      <p:sp>
        <p:nvSpPr>
          <p:cNvPr id="4" name="Text Placeholder 3"/>
          <p:cNvSpPr>
            <a:spLocks noGrp="1"/>
          </p:cNvSpPr>
          <p:nvPr>
            <p:ph type="body" sz="quarter" idx="13"/>
          </p:nvPr>
        </p:nvSpPr>
        <p:spPr/>
        <p:txBody>
          <a:bodyPr/>
          <a:lstStyle/>
          <a:p>
            <a:r>
              <a:rPr lang="en-US" dirty="0"/>
              <a:t>Statewide Peer Conference</a:t>
            </a:r>
          </a:p>
          <a:p>
            <a:endParaRPr lang="en-US" dirty="0"/>
          </a:p>
        </p:txBody>
      </p:sp>
      <p:cxnSp>
        <p:nvCxnSpPr>
          <p:cNvPr id="7" name="Shape 99">
            <a:extLst>
              <a:ext uri="{FF2B5EF4-FFF2-40B4-BE49-F238E27FC236}">
                <a16:creationId xmlns:a16="http://schemas.microsoft.com/office/drawing/2014/main" xmlns="" id="{16B95264-976B-DB43-9C2F-8AEAF6C2FA12}"/>
              </a:ext>
            </a:extLst>
          </p:cNvPr>
          <p:cNvCxnSpPr>
            <a:cxnSpLocks/>
          </p:cNvCxnSpPr>
          <p:nvPr/>
        </p:nvCxnSpPr>
        <p:spPr>
          <a:xfrm>
            <a:off x="4062714" y="1145656"/>
            <a:ext cx="812928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29834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23D7F7-5C1E-D344-84EB-9C90DB45E56B}"/>
              </a:ext>
            </a:extLst>
          </p:cNvPr>
          <p:cNvSpPr>
            <a:spLocks noGrp="1"/>
          </p:cNvSpPr>
          <p:nvPr>
            <p:ph type="title"/>
          </p:nvPr>
        </p:nvSpPr>
        <p:spPr/>
        <p:txBody>
          <a:bodyPr/>
          <a:lstStyle/>
          <a:p>
            <a:r>
              <a:rPr lang="en-US" dirty="0"/>
              <a:t>Accommodating Symptoms</a:t>
            </a:r>
          </a:p>
        </p:txBody>
      </p:sp>
      <p:sp>
        <p:nvSpPr>
          <p:cNvPr id="4" name="Slide Number Placeholder 3">
            <a:extLst>
              <a:ext uri="{FF2B5EF4-FFF2-40B4-BE49-F238E27FC236}">
                <a16:creationId xmlns="" xmlns:a16="http://schemas.microsoft.com/office/drawing/2014/main" id="{8182E0DA-2D3E-8340-AAF1-5E3946406056}"/>
              </a:ext>
            </a:extLst>
          </p:cNvPr>
          <p:cNvSpPr>
            <a:spLocks noGrp="1"/>
          </p:cNvSpPr>
          <p:nvPr>
            <p:ph type="sldNum" sz="quarter" idx="12"/>
          </p:nvPr>
        </p:nvSpPr>
        <p:spPr/>
        <p:txBody>
          <a:bodyPr/>
          <a:lstStyle/>
          <a:p>
            <a:fld id="{D275CE6D-5C38-C543-B8AD-F8110668FDF9}" type="slidenum">
              <a:rPr lang="en-US" smtClean="0"/>
              <a:pPr/>
              <a:t>39</a:t>
            </a:fld>
            <a:endParaRPr lang="en-US" dirty="0"/>
          </a:p>
        </p:txBody>
      </p:sp>
      <p:sp>
        <p:nvSpPr>
          <p:cNvPr id="5" name="Text Placeholder 4">
            <a:extLst>
              <a:ext uri="{FF2B5EF4-FFF2-40B4-BE49-F238E27FC236}">
                <a16:creationId xmlns="" xmlns:a16="http://schemas.microsoft.com/office/drawing/2014/main" id="{7DD56E1A-B760-E64C-864D-5C699F123D67}"/>
              </a:ext>
            </a:extLst>
          </p:cNvPr>
          <p:cNvSpPr>
            <a:spLocks noGrp="1"/>
          </p:cNvSpPr>
          <p:nvPr>
            <p:ph type="body" sz="quarter" idx="13"/>
          </p:nvPr>
        </p:nvSpPr>
        <p:spPr/>
        <p:txBody>
          <a:bodyPr/>
          <a:lstStyle/>
          <a:p>
            <a:r>
              <a:rPr lang="en-US" dirty="0" smtClean="0"/>
              <a:t>Statewide Peer Conference</a:t>
            </a:r>
            <a:endParaRPr lang="en-US" dirty="0"/>
          </a:p>
        </p:txBody>
      </p:sp>
      <p:sp>
        <p:nvSpPr>
          <p:cNvPr id="10" name="Text Placeholder 3">
            <a:extLst>
              <a:ext uri="{FF2B5EF4-FFF2-40B4-BE49-F238E27FC236}">
                <a16:creationId xmlns="" xmlns:a16="http://schemas.microsoft.com/office/drawing/2014/main" id="{E683C307-4851-AC4A-94B3-969A8706CB6C}"/>
              </a:ext>
            </a:extLst>
          </p:cNvPr>
          <p:cNvSpPr txBox="1">
            <a:spLocks/>
          </p:cNvSpPr>
          <p:nvPr/>
        </p:nvSpPr>
        <p:spPr>
          <a:xfrm>
            <a:off x="884583" y="3409690"/>
            <a:ext cx="4398272" cy="13785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4500" dirty="0"/>
          </a:p>
        </p:txBody>
      </p:sp>
      <p:sp>
        <p:nvSpPr>
          <p:cNvPr id="11" name="Text Placeholder 2">
            <a:extLst>
              <a:ext uri="{FF2B5EF4-FFF2-40B4-BE49-F238E27FC236}">
                <a16:creationId xmlns="" xmlns:a16="http://schemas.microsoft.com/office/drawing/2014/main" id="{2AA0F463-52BD-C744-8B57-64DC2E015CC6}"/>
              </a:ext>
            </a:extLst>
          </p:cNvPr>
          <p:cNvSpPr txBox="1">
            <a:spLocks/>
          </p:cNvSpPr>
          <p:nvPr/>
        </p:nvSpPr>
        <p:spPr>
          <a:xfrm>
            <a:off x="839788" y="3016011"/>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Not Helpful? </a:t>
            </a:r>
            <a:r>
              <a:rPr lang="en-US" sz="1200" dirty="0">
                <a:hlinkClick r:id="rId3"/>
              </a:rPr>
              <a:t>https://youtu.be/pPftL4t9aoQ</a:t>
            </a:r>
            <a:endParaRPr lang="en-US" sz="1200" dirty="0"/>
          </a:p>
          <a:p>
            <a:endParaRPr lang="en-US" sz="1200" dirty="0"/>
          </a:p>
        </p:txBody>
      </p:sp>
      <p:sp>
        <p:nvSpPr>
          <p:cNvPr id="12" name="Text Placeholder 4">
            <a:extLst>
              <a:ext uri="{FF2B5EF4-FFF2-40B4-BE49-F238E27FC236}">
                <a16:creationId xmlns="" xmlns:a16="http://schemas.microsoft.com/office/drawing/2014/main" id="{C7FAFCE2-D029-8D47-BECB-322E5EEB2686}"/>
              </a:ext>
            </a:extLst>
          </p:cNvPr>
          <p:cNvSpPr txBox="1">
            <a:spLocks/>
          </p:cNvSpPr>
          <p:nvPr/>
        </p:nvSpPr>
        <p:spPr>
          <a:xfrm>
            <a:off x="6172200" y="3016011"/>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Helpful? </a:t>
            </a:r>
            <a:r>
              <a:rPr lang="en-US" sz="1100" dirty="0">
                <a:hlinkClick r:id="rId4"/>
              </a:rPr>
              <a:t>https://youtu.be/wu-YMK1ksys</a:t>
            </a:r>
            <a:endParaRPr lang="en-US" sz="1100" dirty="0"/>
          </a:p>
          <a:p>
            <a:endParaRPr lang="en-US" sz="1100" dirty="0"/>
          </a:p>
        </p:txBody>
      </p:sp>
      <p:sp>
        <p:nvSpPr>
          <p:cNvPr id="13" name="Title 1">
            <a:extLst>
              <a:ext uri="{FF2B5EF4-FFF2-40B4-BE49-F238E27FC236}">
                <a16:creationId xmlns="" xmlns:a16="http://schemas.microsoft.com/office/drawing/2014/main" id="{2EC88EED-5F50-EE43-8AD0-B1A473F1EF20}"/>
              </a:ext>
            </a:extLst>
          </p:cNvPr>
          <p:cNvSpPr txBox="1">
            <a:spLocks/>
          </p:cNvSpPr>
          <p:nvPr/>
        </p:nvSpPr>
        <p:spPr>
          <a:xfrm>
            <a:off x="808855" y="1733782"/>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Watch the two scenarios of Monica and Kathy getting out the door.</a:t>
            </a:r>
            <a:r>
              <a:rPr lang="en-US" altLang="en-US" sz="2600" b="0" dirty="0">
                <a:latin typeface="Times New Roman" panose="02020603050405020304" pitchFamily="18" charset="0"/>
                <a:cs typeface="Times New Roman" panose="02020603050405020304" pitchFamily="18" charset="0"/>
              </a:rPr>
              <a:t/>
            </a:r>
            <a:br>
              <a:rPr lang="en-US" altLang="en-US" sz="2600" b="0" dirty="0">
                <a:latin typeface="Times New Roman" panose="02020603050405020304" pitchFamily="18" charset="0"/>
                <a:cs typeface="Times New Roman" panose="02020603050405020304" pitchFamily="18" charset="0"/>
              </a:rPr>
            </a:br>
            <a:endParaRPr lang="en-US" sz="2600" dirty="0"/>
          </a:p>
        </p:txBody>
      </p:sp>
      <p:sp>
        <p:nvSpPr>
          <p:cNvPr id="9" name="Rectangle 8">
            <a:extLst>
              <a:ext uri="{FF2B5EF4-FFF2-40B4-BE49-F238E27FC236}">
                <a16:creationId xmlns="" xmlns:a16="http://schemas.microsoft.com/office/drawing/2014/main" id="{5BD40655-2EAC-6A4F-BDA2-AF979C642A0A}"/>
              </a:ext>
            </a:extLst>
          </p:cNvPr>
          <p:cNvSpPr/>
          <p:nvPr/>
        </p:nvSpPr>
        <p:spPr>
          <a:xfrm>
            <a:off x="884583" y="5710277"/>
            <a:ext cx="10770231" cy="1015663"/>
          </a:xfrm>
          <a:prstGeom prst="rect">
            <a:avLst/>
          </a:prstGeom>
        </p:spPr>
        <p:txBody>
          <a:bodyPr wrap="square">
            <a:spAutoFit/>
          </a:bodyPr>
          <a:lstStyle/>
          <a:p>
            <a:r>
              <a:rPr lang="en-US" altLang="en-US" sz="1200" b="1" dirty="0">
                <a:solidFill>
                  <a:srgbClr val="212121"/>
                </a:solidFill>
                <a:latin typeface="Times New Roman" panose="02020603050405020304" pitchFamily="18" charset="0"/>
                <a:cs typeface="Times New Roman" panose="02020603050405020304" pitchFamily="18" charset="0"/>
              </a:rPr>
              <a:t>Source:</a:t>
            </a:r>
            <a:r>
              <a:rPr lang="en-US" altLang="en-US" sz="1200" i="1" dirty="0">
                <a:solidFill>
                  <a:srgbClr val="212121"/>
                </a:solidFill>
                <a:latin typeface="Times New Roman" panose="02020603050405020304" pitchFamily="18" charset="0"/>
                <a:cs typeface="Times New Roman" panose="02020603050405020304" pitchFamily="18" charset="0"/>
              </a:rPr>
              <a:t> Accommodating the Symptoms of Traumatic Brain Injury </a:t>
            </a:r>
            <a:r>
              <a:rPr lang="en-US" altLang="en-US" sz="1200" dirty="0">
                <a:solidFill>
                  <a:srgbClr val="212121"/>
                </a:solidFill>
                <a:latin typeface="Times New Roman" panose="02020603050405020304" pitchFamily="18" charset="0"/>
                <a:cs typeface="Times New Roman" panose="02020603050405020304" pitchFamily="18" charset="0"/>
              </a:rPr>
              <a:t> </a:t>
            </a:r>
            <a:r>
              <a:rPr lang="en-US" altLang="en-US" sz="1200" dirty="0">
                <a:solidFill>
                  <a:srgbClr val="1155CC"/>
                </a:solidFill>
                <a:latin typeface="Times New Roman" panose="02020603050405020304" pitchFamily="18" charset="0"/>
                <a:cs typeface="Times New Roman" panose="02020603050405020304" pitchFamily="18" charset="0"/>
                <a:hlinkClick r:id="rId5"/>
              </a:rPr>
              <a:t>http://about-tbi.org/accommodating-tbi.html</a:t>
            </a:r>
            <a:r>
              <a:rPr lang="en-US" altLang="en-US" sz="1200" dirty="0">
                <a:solidFill>
                  <a:srgbClr val="212121"/>
                </a:solidFill>
                <a:latin typeface="Times New Roman" panose="02020603050405020304" pitchFamily="18" charset="0"/>
                <a:cs typeface="Times New Roman" panose="02020603050405020304" pitchFamily="18" charset="0"/>
              </a:rPr>
              <a:t> created by the Ohio Valley Center for Brain Injury Prevention and Rehabilitation at Ohio State University (all rights reserved). </a:t>
            </a:r>
            <a:r>
              <a:rPr lang="en-US" altLang="en-US" dirty="0">
                <a:solidFill>
                  <a:srgbClr val="212121"/>
                </a:solidFill>
                <a:latin typeface="Times New Roman" panose="02020603050405020304" pitchFamily="18" charset="0"/>
                <a:cs typeface="Times New Roman" panose="02020603050405020304" pitchFamily="18" charset="0"/>
              </a:rPr>
              <a:t/>
            </a:r>
            <a:br>
              <a:rPr lang="en-US" altLang="en-US" dirty="0">
                <a:solidFill>
                  <a:srgbClr val="212121"/>
                </a:solidFill>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dirty="0"/>
          </a:p>
        </p:txBody>
      </p:sp>
      <p:cxnSp>
        <p:nvCxnSpPr>
          <p:cNvPr id="14" name="Shape 99">
            <a:extLst>
              <a:ext uri="{FF2B5EF4-FFF2-40B4-BE49-F238E27FC236}">
                <a16:creationId xmlns="" xmlns:a16="http://schemas.microsoft.com/office/drawing/2014/main" id="{3A172E38-083B-884F-9896-05C94B3BAF71}"/>
              </a:ext>
            </a:extLst>
          </p:cNvPr>
          <p:cNvCxnSpPr>
            <a:cxnSpLocks/>
          </p:cNvCxnSpPr>
          <p:nvPr/>
        </p:nvCxnSpPr>
        <p:spPr>
          <a:xfrm>
            <a:off x="9114020" y="1145656"/>
            <a:ext cx="307798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54263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Introduction</a:t>
            </a:r>
          </a:p>
        </p:txBody>
      </p:sp>
      <p:sp>
        <p:nvSpPr>
          <p:cNvPr id="35" name="Content Placeholder 34">
            <a:extLst>
              <a:ext uri="{FF2B5EF4-FFF2-40B4-BE49-F238E27FC236}">
                <a16:creationId xmlns:a16="http://schemas.microsoft.com/office/drawing/2014/main" xmlns="" id="{423F0F17-B5DA-004F-8EFE-172BCD600A28}"/>
              </a:ext>
            </a:extLst>
          </p:cNvPr>
          <p:cNvSpPr>
            <a:spLocks noGrp="1"/>
          </p:cNvSpPr>
          <p:nvPr>
            <p:ph idx="1"/>
          </p:nvPr>
        </p:nvSpPr>
        <p:spPr>
          <a:xfrm>
            <a:off x="838200" y="1554399"/>
            <a:ext cx="10768781" cy="4941579"/>
          </a:xfrm>
        </p:spPr>
        <p:txBody>
          <a:bodyPr>
            <a:normAutofit/>
          </a:bodyPr>
          <a:lstStyle/>
          <a:p>
            <a:pPr marL="0" indent="0">
              <a:lnSpc>
                <a:spcPct val="120000"/>
              </a:lnSpc>
              <a:buNone/>
            </a:pPr>
            <a:r>
              <a:rPr lang="en-US" sz="2600" b="1" dirty="0"/>
              <a:t>Why is it important for peer specialists to have a working understanding of TBI and ABI? </a:t>
            </a:r>
          </a:p>
          <a:p>
            <a:pPr marL="457200" indent="-217488">
              <a:lnSpc>
                <a:spcPct val="120000"/>
              </a:lnSpc>
            </a:pPr>
            <a:r>
              <a:rPr lang="en-US" sz="2200" dirty="0">
                <a:solidFill>
                  <a:schemeClr val="tx1"/>
                </a:solidFill>
              </a:rPr>
              <a:t>A history of TBI is often hidden (</a:t>
            </a:r>
            <a:r>
              <a:rPr lang="en-US" sz="2200" b="1" dirty="0">
                <a:solidFill>
                  <a:schemeClr val="tx1"/>
                </a:solidFill>
              </a:rPr>
              <a:t>especially if incurred in childhood/adolescence</a:t>
            </a:r>
            <a:r>
              <a:rPr lang="en-US" sz="2200" dirty="0">
                <a:solidFill>
                  <a:schemeClr val="tx1"/>
                </a:solidFill>
              </a:rPr>
              <a:t>) with behavioral health challenges (mental health and addiction) </a:t>
            </a:r>
          </a:p>
          <a:p>
            <a:pPr marL="457200" indent="-217488">
              <a:lnSpc>
                <a:spcPct val="120000"/>
              </a:lnSpc>
            </a:pPr>
            <a:r>
              <a:rPr lang="en-US" sz="2200" dirty="0">
                <a:solidFill>
                  <a:schemeClr val="tx1"/>
                </a:solidFill>
              </a:rPr>
              <a:t>Recognizing possible signs and symptoms of brain injury in individuals encountered in services and in the community and knowing how to use simple supports to engage with those affected by brain injury can facilitate treatment initiation AND retention</a:t>
            </a:r>
          </a:p>
          <a:p>
            <a:pPr marL="457200" indent="-217488">
              <a:lnSpc>
                <a:spcPct val="120000"/>
              </a:lnSpc>
            </a:pPr>
            <a:r>
              <a:rPr lang="en-US" sz="2200" dirty="0">
                <a:solidFill>
                  <a:schemeClr val="tx1"/>
                </a:solidFill>
              </a:rPr>
              <a:t>Because of the nature of the work and with people directly, peer specialists are in a unique position to assess where people are having struggles (memory, concentration, following directions) and can design and help implement practical strategies</a:t>
            </a:r>
            <a:endParaRPr lang="en-US" sz="2200" dirty="0"/>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4</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4988560" y="1145656"/>
            <a:ext cx="720344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551895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3B66C8-78CD-3349-BC61-73BC4D7E4F6E}"/>
              </a:ext>
            </a:extLst>
          </p:cNvPr>
          <p:cNvSpPr>
            <a:spLocks noGrp="1"/>
          </p:cNvSpPr>
          <p:nvPr>
            <p:ph type="title"/>
          </p:nvPr>
        </p:nvSpPr>
        <p:spPr/>
        <p:txBody>
          <a:bodyPr/>
          <a:lstStyle/>
          <a:p>
            <a:r>
              <a:rPr lang="en-US" dirty="0"/>
              <a:t>One Family’s Story</a:t>
            </a:r>
          </a:p>
        </p:txBody>
      </p:sp>
      <p:sp>
        <p:nvSpPr>
          <p:cNvPr id="3" name="Content Placeholder 2">
            <a:extLst>
              <a:ext uri="{FF2B5EF4-FFF2-40B4-BE49-F238E27FC236}">
                <a16:creationId xmlns:a16="http://schemas.microsoft.com/office/drawing/2014/main" xmlns="" id="{D5EEF665-07D4-2449-BE83-41C70EBB536D}"/>
              </a:ext>
            </a:extLst>
          </p:cNvPr>
          <p:cNvSpPr>
            <a:spLocks noGrp="1"/>
          </p:cNvSpPr>
          <p:nvPr>
            <p:ph idx="1"/>
          </p:nvPr>
        </p:nvSpPr>
        <p:spPr>
          <a:xfrm>
            <a:off x="884583" y="1825625"/>
            <a:ext cx="10469217" cy="4351338"/>
          </a:xfrm>
        </p:spPr>
        <p:txBody>
          <a:bodyPr/>
          <a:lstStyle/>
          <a:p>
            <a:pPr marL="0" indent="0">
              <a:lnSpc>
                <a:spcPct val="100000"/>
              </a:lnSpc>
              <a:buNone/>
            </a:pPr>
            <a:r>
              <a:rPr lang="en-US" b="1" dirty="0"/>
              <a:t>Mary Pat Collins</a:t>
            </a:r>
          </a:p>
          <a:p>
            <a:pPr marL="457200" indent="-217488">
              <a:lnSpc>
                <a:spcPct val="100000"/>
              </a:lnSpc>
            </a:pPr>
            <a:r>
              <a:rPr lang="en-US" dirty="0"/>
              <a:t>Before</a:t>
            </a:r>
          </a:p>
          <a:p>
            <a:pPr marL="457200" indent="-217488">
              <a:lnSpc>
                <a:spcPct val="100000"/>
              </a:lnSpc>
            </a:pPr>
            <a:r>
              <a:rPr lang="en-US" dirty="0"/>
              <a:t>During</a:t>
            </a:r>
          </a:p>
          <a:p>
            <a:pPr marL="457200" indent="-217488">
              <a:lnSpc>
                <a:spcPct val="100000"/>
              </a:lnSpc>
            </a:pPr>
            <a:r>
              <a:rPr lang="en-US" dirty="0"/>
              <a:t>After-what are the strategies and supports that matter</a:t>
            </a:r>
          </a:p>
          <a:p>
            <a:pPr marL="0" indent="0">
              <a:buNone/>
            </a:pPr>
            <a:endParaRPr lang="en-US" b="1" dirty="0"/>
          </a:p>
        </p:txBody>
      </p:sp>
      <p:sp>
        <p:nvSpPr>
          <p:cNvPr id="4" name="Slide Number Placeholder 3">
            <a:extLst>
              <a:ext uri="{FF2B5EF4-FFF2-40B4-BE49-F238E27FC236}">
                <a16:creationId xmlns:a16="http://schemas.microsoft.com/office/drawing/2014/main" xmlns="" id="{1F70043C-DAB2-5B45-A74A-3EADFBA5E47F}"/>
              </a:ext>
            </a:extLst>
          </p:cNvPr>
          <p:cNvSpPr>
            <a:spLocks noGrp="1"/>
          </p:cNvSpPr>
          <p:nvPr>
            <p:ph type="sldNum" sz="quarter" idx="12"/>
          </p:nvPr>
        </p:nvSpPr>
        <p:spPr/>
        <p:txBody>
          <a:bodyPr/>
          <a:lstStyle/>
          <a:p>
            <a:fld id="{D275CE6D-5C38-C543-B8AD-F8110668FDF9}" type="slidenum">
              <a:rPr lang="en-US" smtClean="0"/>
              <a:pPr/>
              <a:t>40</a:t>
            </a:fld>
            <a:endParaRPr lang="en-US" dirty="0"/>
          </a:p>
        </p:txBody>
      </p:sp>
      <p:sp>
        <p:nvSpPr>
          <p:cNvPr id="5" name="Text Placeholder 4">
            <a:extLst>
              <a:ext uri="{FF2B5EF4-FFF2-40B4-BE49-F238E27FC236}">
                <a16:creationId xmlns:a16="http://schemas.microsoft.com/office/drawing/2014/main" xmlns="" id="{D10EC0A4-8CD2-8444-A4F8-F59D9CA6387F}"/>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8F198BA1-0C77-2741-8F23-1EFEF9D30B5E}"/>
              </a:ext>
            </a:extLst>
          </p:cNvPr>
          <p:cNvCxnSpPr>
            <a:cxnSpLocks/>
          </p:cNvCxnSpPr>
          <p:nvPr/>
        </p:nvCxnSpPr>
        <p:spPr>
          <a:xfrm>
            <a:off x="6562846" y="1145656"/>
            <a:ext cx="5629154"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329483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A28AF67-9D7D-284C-93EF-F979AB8434D0}"/>
              </a:ext>
            </a:extLst>
          </p:cNvPr>
          <p:cNvSpPr>
            <a:spLocks noGrp="1"/>
          </p:cNvSpPr>
          <p:nvPr>
            <p:ph type="body" sz="quarter" idx="13"/>
          </p:nvPr>
        </p:nvSpPr>
        <p:spPr/>
        <p:txBody>
          <a:bodyPr/>
          <a:lstStyle/>
          <a:p>
            <a:r>
              <a:rPr lang="en-US" dirty="0"/>
              <a:t>Statewide Peer Conference</a:t>
            </a:r>
          </a:p>
        </p:txBody>
      </p:sp>
      <p:sp>
        <p:nvSpPr>
          <p:cNvPr id="3" name="Text Placeholder 2">
            <a:extLst>
              <a:ext uri="{FF2B5EF4-FFF2-40B4-BE49-F238E27FC236}">
                <a16:creationId xmlns:a16="http://schemas.microsoft.com/office/drawing/2014/main" xmlns="" id="{0432AF16-5127-E648-9FE9-4D10DD7F30A2}"/>
              </a:ext>
            </a:extLst>
          </p:cNvPr>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2540667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DEE4A-91ED-6844-9ED1-C1B35F05C04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xmlns="" id="{FEDEE83B-F8D1-8E43-B9B8-9302BDAE745A}"/>
              </a:ext>
            </a:extLst>
          </p:cNvPr>
          <p:cNvSpPr>
            <a:spLocks noGrp="1"/>
          </p:cNvSpPr>
          <p:nvPr>
            <p:ph idx="1"/>
          </p:nvPr>
        </p:nvSpPr>
        <p:spPr>
          <a:xfrm>
            <a:off x="838201" y="1825625"/>
            <a:ext cx="10515600" cy="4351338"/>
          </a:xfrm>
        </p:spPr>
        <p:txBody>
          <a:bodyPr>
            <a:normAutofit/>
          </a:bodyPr>
          <a:lstStyle/>
          <a:p>
            <a:r>
              <a:rPr lang="en-US" altLang="en-US" dirty="0">
                <a:solidFill>
                  <a:schemeClr val="tx1"/>
                </a:solidFill>
              </a:rPr>
              <a:t>Ohio Valley Center for Brain Injury Prevention and Rehabilitation, 614-293-3802, </a:t>
            </a:r>
            <a:r>
              <a:rPr lang="en-US" altLang="en-US" b="1" dirty="0">
                <a:solidFill>
                  <a:schemeClr val="tx1"/>
                </a:solidFill>
                <a:hlinkClick r:id="rId2"/>
              </a:rPr>
              <a:t>www.ohiovalley.org</a:t>
            </a:r>
            <a:endParaRPr lang="en-US" altLang="en-US" b="1" dirty="0">
              <a:solidFill>
                <a:schemeClr val="tx1"/>
              </a:solidFill>
            </a:endParaRPr>
          </a:p>
          <a:p>
            <a:endParaRPr lang="en-US" altLang="en-US" sz="600" dirty="0">
              <a:solidFill>
                <a:schemeClr val="tx1"/>
              </a:solidFill>
            </a:endParaRPr>
          </a:p>
          <a:p>
            <a:r>
              <a:rPr lang="en-US" altLang="en-US" dirty="0" err="1">
                <a:solidFill>
                  <a:schemeClr val="tx1"/>
                </a:solidFill>
              </a:rPr>
              <a:t>Brainline</a:t>
            </a:r>
            <a:r>
              <a:rPr lang="en-US" altLang="en-US" dirty="0">
                <a:solidFill>
                  <a:schemeClr val="tx1"/>
                </a:solidFill>
              </a:rPr>
              <a:t>, </a:t>
            </a:r>
            <a:r>
              <a:rPr lang="en-US" altLang="en-US" b="1" u="sng" dirty="0">
                <a:solidFill>
                  <a:schemeClr val="tx1"/>
                </a:solidFill>
                <a:hlinkClick r:id="rId3"/>
              </a:rPr>
              <a:t>www.brainline.org</a:t>
            </a:r>
            <a:r>
              <a:rPr lang="en-US" altLang="en-US" dirty="0">
                <a:solidFill>
                  <a:schemeClr val="tx1"/>
                </a:solidFill>
              </a:rPr>
              <a:t>, website funded through the Defense and Veterans Brain Injury Center offers civilians, returning service members with brain injury, families and professionals a variety of information and resources regarding life after brain injury</a:t>
            </a:r>
          </a:p>
          <a:p>
            <a:endParaRPr lang="en-US" altLang="en-US" sz="600"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xmlns="" id="{25AECB6E-4F07-944F-B177-161730433299}"/>
              </a:ext>
            </a:extLst>
          </p:cNvPr>
          <p:cNvSpPr>
            <a:spLocks noGrp="1"/>
          </p:cNvSpPr>
          <p:nvPr>
            <p:ph type="sldNum" sz="quarter" idx="12"/>
          </p:nvPr>
        </p:nvSpPr>
        <p:spPr/>
        <p:txBody>
          <a:bodyPr/>
          <a:lstStyle/>
          <a:p>
            <a:fld id="{D275CE6D-5C38-C543-B8AD-F8110668FDF9}" type="slidenum">
              <a:rPr lang="en-US" smtClean="0"/>
              <a:pPr/>
              <a:t>42</a:t>
            </a:fld>
            <a:endParaRPr lang="en-US" dirty="0"/>
          </a:p>
        </p:txBody>
      </p:sp>
      <p:sp>
        <p:nvSpPr>
          <p:cNvPr id="5" name="Text Placeholder 4">
            <a:extLst>
              <a:ext uri="{FF2B5EF4-FFF2-40B4-BE49-F238E27FC236}">
                <a16:creationId xmlns:a16="http://schemas.microsoft.com/office/drawing/2014/main" xmlns="" id="{D5BCA63C-AF93-8340-A799-749E6D617AD6}"/>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4129548" y="1131106"/>
            <a:ext cx="8062452"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196518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98F65A2-132D-8D41-AF4F-6BE6F28A1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596" y="1020122"/>
            <a:ext cx="4431613" cy="3699797"/>
          </a:xfrm>
          <a:prstGeom prst="rect">
            <a:avLst/>
          </a:prstGeom>
        </p:spPr>
      </p:pic>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43</a:t>
            </a:fld>
            <a:endParaRPr lang="en-US"/>
          </a:p>
        </p:txBody>
      </p:sp>
      <p:sp>
        <p:nvSpPr>
          <p:cNvPr id="5" name="Subtitle 3">
            <a:extLst>
              <a:ext uri="{FF2B5EF4-FFF2-40B4-BE49-F238E27FC236}">
                <a16:creationId xmlns:a16="http://schemas.microsoft.com/office/drawing/2014/main" xmlns="" id="{FDB5C6D4-6E43-354B-BA8D-038682DAE8F2}"/>
              </a:ext>
            </a:extLst>
          </p:cNvPr>
          <p:cNvSpPr txBox="1">
            <a:spLocks/>
          </p:cNvSpPr>
          <p:nvPr/>
        </p:nvSpPr>
        <p:spPr>
          <a:xfrm>
            <a:off x="0" y="3355602"/>
            <a:ext cx="12192000" cy="19258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dirty="0"/>
          </a:p>
          <a:p>
            <a:pPr marL="0" indent="0" algn="ctr">
              <a:buNone/>
            </a:pPr>
            <a:r>
              <a:rPr lang="en-US" b="1" dirty="0"/>
              <a:t>Resources and Supports</a:t>
            </a:r>
          </a:p>
          <a:p>
            <a:pPr marL="0" indent="0" algn="ctr">
              <a:buNone/>
            </a:pPr>
            <a:r>
              <a:rPr lang="en-US" dirty="0"/>
              <a:t>410-448-2924</a:t>
            </a:r>
          </a:p>
          <a:p>
            <a:pPr marL="0" indent="0" algn="ctr">
              <a:buNone/>
            </a:pPr>
            <a:r>
              <a:rPr lang="en-US" dirty="0" err="1"/>
              <a:t>www.biamd.org</a:t>
            </a:r>
            <a:endParaRPr lang="en-US" dirty="0"/>
          </a:p>
        </p:txBody>
      </p:sp>
    </p:spTree>
    <p:extLst>
      <p:ext uri="{BB962C8B-B14F-4D97-AF65-F5344CB8AC3E}">
        <p14:creationId xmlns:p14="http://schemas.microsoft.com/office/powerpoint/2010/main" val="4079637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07762E-6853-6448-900A-068377C34EF1}"/>
              </a:ext>
            </a:extLst>
          </p:cNvPr>
          <p:cNvSpPr>
            <a:spLocks noGrp="1"/>
          </p:cNvSpPr>
          <p:nvPr>
            <p:ph type="body" sz="quarter" idx="13"/>
          </p:nvPr>
        </p:nvSpPr>
        <p:spPr>
          <a:xfrm>
            <a:off x="1610138" y="914400"/>
            <a:ext cx="10581860" cy="3170191"/>
          </a:xfrm>
        </p:spPr>
        <p:txBody>
          <a:bodyPr/>
          <a:lstStyle/>
          <a:p>
            <a:r>
              <a:rPr lang="en-US" b="1" i="0" dirty="0"/>
              <a:t>Thank you</a:t>
            </a:r>
          </a:p>
          <a:p>
            <a:endParaRPr lang="en-US" sz="2000" i="0" dirty="0"/>
          </a:p>
          <a:p>
            <a:r>
              <a:rPr lang="en-US" sz="2000" i="0" dirty="0"/>
              <a:t>Anastasia Edmonston </a:t>
            </a:r>
            <a:r>
              <a:rPr lang="en-US" sz="2000" i="0" dirty="0">
                <a:hlinkClick r:id="rId3"/>
              </a:rPr>
              <a:t>anastasia.edmonston@maryland.gov</a:t>
            </a:r>
            <a:endParaRPr lang="en-US" sz="2000" i="0" dirty="0"/>
          </a:p>
          <a:p>
            <a:endParaRPr lang="en-US" sz="2000" i="0" dirty="0"/>
          </a:p>
          <a:p>
            <a:endParaRPr lang="en-US" sz="2000" i="0" dirty="0"/>
          </a:p>
        </p:txBody>
      </p:sp>
      <p:sp>
        <p:nvSpPr>
          <p:cNvPr id="3" name="Text Placeholder 2">
            <a:extLst>
              <a:ext uri="{FF2B5EF4-FFF2-40B4-BE49-F238E27FC236}">
                <a16:creationId xmlns:a16="http://schemas.microsoft.com/office/drawing/2014/main" xmlns="" id="{71D75E7B-B08A-BC48-9A69-5A400694FC0C}"/>
              </a:ext>
            </a:extLst>
          </p:cNvPr>
          <p:cNvSpPr>
            <a:spLocks noGrp="1"/>
          </p:cNvSpPr>
          <p:nvPr>
            <p:ph type="body" sz="quarter" idx="14"/>
          </p:nvPr>
        </p:nvSpPr>
        <p:spPr>
          <a:xfrm>
            <a:off x="1479176" y="4368799"/>
            <a:ext cx="9987611" cy="1386541"/>
          </a:xfrm>
        </p:spPr>
        <p:txBody>
          <a:bodyPr/>
          <a:lstStyle/>
          <a:p>
            <a:pPr marL="9525" indent="0"/>
            <a:r>
              <a:rPr lang="en-US" sz="1800" b="0" dirty="0"/>
              <a:t>“This project was supported, in part by grant number </a:t>
            </a:r>
            <a:r>
              <a:rPr lang="en-US" sz="1800" dirty="0"/>
              <a:t>90TBSG0027-01-00 </a:t>
            </a:r>
            <a:r>
              <a:rPr lang="en-US" sz="1800" b="0" dirty="0"/>
              <a:t>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 </a:t>
            </a:r>
          </a:p>
          <a:p>
            <a:pPr marL="9525" indent="0"/>
            <a:r>
              <a:rPr lang="en-US" sz="1800" b="0" dirty="0"/>
              <a:t>2019</a:t>
            </a:r>
            <a:endParaRPr lang="en-US" sz="2400" b="0" dirty="0"/>
          </a:p>
        </p:txBody>
      </p:sp>
      <p:pic>
        <p:nvPicPr>
          <p:cNvPr id="4" name="Picture 3">
            <a:extLst>
              <a:ext uri="{FF2B5EF4-FFF2-40B4-BE49-F238E27FC236}">
                <a16:creationId xmlns:a16="http://schemas.microsoft.com/office/drawing/2014/main" xmlns="" id="{5540715C-54CA-A04D-AC5F-4B0840422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032" y="1251339"/>
            <a:ext cx="3384755" cy="2496312"/>
          </a:xfrm>
          <a:prstGeom prst="rect">
            <a:avLst/>
          </a:prstGeom>
        </p:spPr>
      </p:pic>
    </p:spTree>
    <p:extLst>
      <p:ext uri="{BB962C8B-B14F-4D97-AF65-F5344CB8AC3E}">
        <p14:creationId xmlns:p14="http://schemas.microsoft.com/office/powerpoint/2010/main" val="34639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013F1-B76C-804F-B1B8-A0E9A9D3505E}"/>
              </a:ext>
            </a:extLst>
          </p:cNvPr>
          <p:cNvSpPr>
            <a:spLocks noGrp="1"/>
          </p:cNvSpPr>
          <p:nvPr>
            <p:ph type="title"/>
          </p:nvPr>
        </p:nvSpPr>
        <p:spPr/>
        <p:txBody>
          <a:bodyPr/>
          <a:lstStyle/>
          <a:p>
            <a:r>
              <a:rPr lang="en-US" dirty="0"/>
              <a:t>Problem Scope</a:t>
            </a:r>
          </a:p>
        </p:txBody>
      </p:sp>
      <p:sp>
        <p:nvSpPr>
          <p:cNvPr id="3" name="Content Placeholder 2">
            <a:extLst>
              <a:ext uri="{FF2B5EF4-FFF2-40B4-BE49-F238E27FC236}">
                <a16:creationId xmlns:a16="http://schemas.microsoft.com/office/drawing/2014/main" xmlns="" id="{A9949C46-2A14-1845-8255-3A9D7DB1548E}"/>
              </a:ext>
            </a:extLst>
          </p:cNvPr>
          <p:cNvSpPr>
            <a:spLocks noGrp="1"/>
          </p:cNvSpPr>
          <p:nvPr>
            <p:ph idx="1"/>
          </p:nvPr>
        </p:nvSpPr>
        <p:spPr>
          <a:xfrm>
            <a:off x="838200" y="1825625"/>
            <a:ext cx="10827775" cy="4354778"/>
          </a:xfrm>
        </p:spPr>
        <p:txBody>
          <a:bodyPr>
            <a:normAutofit/>
          </a:bodyPr>
          <a:lstStyle/>
          <a:p>
            <a:pPr marL="11113" indent="0">
              <a:buNone/>
              <a:defRPr/>
            </a:pPr>
            <a:r>
              <a:rPr lang="en-US" b="1" dirty="0">
                <a:solidFill>
                  <a:schemeClr val="tx1"/>
                </a:solidFill>
              </a:rPr>
              <a:t>Distribution of Severity:</a:t>
            </a:r>
            <a:r>
              <a:rPr lang="en-US" dirty="0">
                <a:solidFill>
                  <a:schemeClr val="tx1"/>
                </a:solidFill>
              </a:rPr>
              <a:t/>
            </a:r>
            <a:br>
              <a:rPr lang="en-US" dirty="0">
                <a:solidFill>
                  <a:schemeClr val="tx1"/>
                </a:solidFill>
              </a:rPr>
            </a:br>
            <a:endParaRPr lang="en-US" b="1" dirty="0">
              <a:solidFill>
                <a:schemeClr val="tx1"/>
              </a:solidFill>
            </a:endParaRPr>
          </a:p>
          <a:p>
            <a:pPr marL="457200" lvl="1" indent="-342900">
              <a:defRPr/>
            </a:pPr>
            <a:r>
              <a:rPr lang="en-US" b="1" dirty="0">
                <a:solidFill>
                  <a:schemeClr val="tx1"/>
                </a:solidFill>
              </a:rPr>
              <a:t>Mild injuries = 80 percent often fall into the “Hidden Brain Injury Category” </a:t>
            </a:r>
            <a:r>
              <a:rPr lang="en-US" dirty="0">
                <a:solidFill>
                  <a:schemeClr val="tx1"/>
                </a:solidFill>
              </a:rPr>
              <a:t>(Loss of Consciousness (LOC) &lt; 30 minutes, Post Traumatic Amnesia (PTA) &lt;1 hour)</a:t>
            </a:r>
          </a:p>
          <a:p>
            <a:pPr marL="457200" lvl="1" indent="-342900">
              <a:defRPr/>
            </a:pPr>
            <a:endParaRPr lang="en-US" dirty="0">
              <a:solidFill>
                <a:schemeClr val="tx1"/>
              </a:solidFill>
            </a:endParaRPr>
          </a:p>
          <a:p>
            <a:pPr marL="457200" lvl="1" indent="-342900">
              <a:defRPr/>
            </a:pPr>
            <a:r>
              <a:rPr lang="en-US" dirty="0">
                <a:solidFill>
                  <a:schemeClr val="tx1"/>
                </a:solidFill>
              </a:rPr>
              <a:t>Moderate = 10-13 percent</a:t>
            </a:r>
            <a:br>
              <a:rPr lang="en-US" dirty="0">
                <a:solidFill>
                  <a:schemeClr val="tx1"/>
                </a:solidFill>
              </a:rPr>
            </a:br>
            <a:r>
              <a:rPr lang="en-US" dirty="0">
                <a:solidFill>
                  <a:schemeClr val="tx1"/>
                </a:solidFill>
              </a:rPr>
              <a:t>(LOC 30 minutes-24 hours, PTA 1-24 hours)</a:t>
            </a:r>
          </a:p>
          <a:p>
            <a:pPr marL="457200" lvl="1" indent="-342900">
              <a:defRPr/>
            </a:pPr>
            <a:endParaRPr lang="en-US" dirty="0">
              <a:solidFill>
                <a:schemeClr val="tx1"/>
              </a:solidFill>
            </a:endParaRPr>
          </a:p>
          <a:p>
            <a:pPr marL="457200" lvl="1" indent="-342900">
              <a:defRPr/>
            </a:pPr>
            <a:r>
              <a:rPr lang="en-US" dirty="0">
                <a:solidFill>
                  <a:schemeClr val="tx1"/>
                </a:solidFill>
              </a:rPr>
              <a:t>Severe = 7-10 percent</a:t>
            </a:r>
            <a:br>
              <a:rPr lang="en-US" dirty="0">
                <a:solidFill>
                  <a:schemeClr val="tx1"/>
                </a:solidFill>
              </a:rPr>
            </a:br>
            <a:r>
              <a:rPr lang="en-US" dirty="0">
                <a:solidFill>
                  <a:schemeClr val="tx1"/>
                </a:solidFill>
              </a:rPr>
              <a:t>(LOC &gt;24 hours, PTA &gt;24 hours)</a:t>
            </a:r>
          </a:p>
          <a:p>
            <a:endParaRPr lang="en-US" dirty="0"/>
          </a:p>
        </p:txBody>
      </p:sp>
      <p:sp>
        <p:nvSpPr>
          <p:cNvPr id="4" name="Slide Number Placeholder 3">
            <a:extLst>
              <a:ext uri="{FF2B5EF4-FFF2-40B4-BE49-F238E27FC236}">
                <a16:creationId xmlns:a16="http://schemas.microsoft.com/office/drawing/2014/main" xmlns="" id="{B323FD5D-F3CA-014A-A7C6-6A5262DEBD54}"/>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xmlns="" id="{0BC8FE41-61E6-3540-94B5-FF79A53AC849}"/>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0A83D1F7-D1F7-B043-8220-EA7F7E45631E}"/>
              </a:ext>
            </a:extLst>
          </p:cNvPr>
          <p:cNvCxnSpPr>
            <a:cxnSpLocks/>
          </p:cNvCxnSpPr>
          <p:nvPr/>
        </p:nvCxnSpPr>
        <p:spPr>
          <a:xfrm>
            <a:off x="5564459" y="1145656"/>
            <a:ext cx="662754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02189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The Frontal Lobe</a:t>
            </a:r>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6</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6161314" y="1145656"/>
            <a:ext cx="6030686" cy="0"/>
          </a:xfrm>
          <a:prstGeom prst="straightConnector1">
            <a:avLst/>
          </a:prstGeom>
          <a:noFill/>
          <a:ln w="28575" cap="flat" cmpd="sng">
            <a:solidFill>
              <a:srgbClr val="980000"/>
            </a:solidFill>
            <a:prstDash val="solid"/>
            <a:round/>
            <a:headEnd type="none" w="lg" len="lg"/>
            <a:tailEnd type="none" w="lg" len="lg"/>
          </a:ln>
        </p:spPr>
      </p:cxnSp>
      <p:sp>
        <p:nvSpPr>
          <p:cNvPr id="5" name="Content Placeholder 4">
            <a:extLst>
              <a:ext uri="{FF2B5EF4-FFF2-40B4-BE49-F238E27FC236}">
                <a16:creationId xmlns:a16="http://schemas.microsoft.com/office/drawing/2014/main" xmlns="" id="{73C30932-F54F-1347-BB64-C684A9F80A88}"/>
              </a:ext>
            </a:extLst>
          </p:cNvPr>
          <p:cNvSpPr>
            <a:spLocks noGrp="1"/>
          </p:cNvSpPr>
          <p:nvPr>
            <p:ph idx="1"/>
          </p:nvPr>
        </p:nvSpPr>
        <p:spPr>
          <a:xfrm>
            <a:off x="884583" y="1653069"/>
            <a:ext cx="10469217" cy="4466791"/>
          </a:xfrm>
        </p:spPr>
        <p:txBody>
          <a:bodyPr>
            <a:normAutofit fontScale="77500" lnSpcReduction="20000"/>
          </a:bodyPr>
          <a:lstStyle/>
          <a:p>
            <a:pPr marL="0" indent="0">
              <a:lnSpc>
                <a:spcPct val="120000"/>
              </a:lnSpc>
              <a:buNone/>
            </a:pPr>
            <a:r>
              <a:rPr lang="en-US" altLang="en-US" b="1" dirty="0"/>
              <a:t>The frontal lobe </a:t>
            </a:r>
            <a:r>
              <a:rPr lang="en-US" altLang="en-US" dirty="0"/>
              <a:t>is the area of the brain responsible for our “executive skills” or higher cognitive functions.</a:t>
            </a:r>
          </a:p>
          <a:p>
            <a:pPr marL="0" indent="0">
              <a:buNone/>
            </a:pPr>
            <a:endParaRPr lang="en-US" altLang="en-US" sz="800" dirty="0"/>
          </a:p>
          <a:p>
            <a:pPr marL="0" indent="0">
              <a:buNone/>
            </a:pPr>
            <a:r>
              <a:rPr lang="en-US" altLang="en-US" dirty="0"/>
              <a:t>These include:</a:t>
            </a:r>
          </a:p>
          <a:p>
            <a:pPr marL="688975" indent="-219075"/>
            <a:r>
              <a:rPr lang="en-US" altLang="en-US" dirty="0"/>
              <a:t>Problem solving</a:t>
            </a:r>
          </a:p>
          <a:p>
            <a:pPr marL="688975" indent="-219075"/>
            <a:r>
              <a:rPr lang="en-US" altLang="en-US" dirty="0"/>
              <a:t>Spontaneity</a:t>
            </a:r>
          </a:p>
          <a:p>
            <a:pPr marL="688975" indent="-219075"/>
            <a:r>
              <a:rPr lang="en-US" altLang="en-US" dirty="0"/>
              <a:t>Memory</a:t>
            </a:r>
          </a:p>
          <a:p>
            <a:pPr marL="688975" indent="-219075"/>
            <a:r>
              <a:rPr lang="en-US" altLang="en-US" dirty="0"/>
              <a:t>Language</a:t>
            </a:r>
          </a:p>
          <a:p>
            <a:pPr marL="688975" indent="-219075"/>
            <a:r>
              <a:rPr lang="en-US" altLang="en-US" dirty="0"/>
              <a:t>Motivation</a:t>
            </a:r>
          </a:p>
          <a:p>
            <a:pPr marL="688975" indent="-219075"/>
            <a:r>
              <a:rPr lang="en-US" altLang="en-US" dirty="0"/>
              <a:t>Judgment</a:t>
            </a:r>
          </a:p>
          <a:p>
            <a:pPr marL="688975" indent="-219075"/>
            <a:r>
              <a:rPr lang="en-US" altLang="en-US" dirty="0"/>
              <a:t>Impulse control</a:t>
            </a:r>
          </a:p>
          <a:p>
            <a:pPr marL="688975" indent="-219075"/>
            <a:r>
              <a:rPr lang="en-US" altLang="en-US" dirty="0"/>
              <a:t>Social and sexual behavior</a:t>
            </a:r>
          </a:p>
          <a:p>
            <a:endParaRPr lang="en-US" dirty="0"/>
          </a:p>
        </p:txBody>
      </p:sp>
      <p:pic>
        <p:nvPicPr>
          <p:cNvPr id="11" name="Picture 3" descr="frontal lobe">
            <a:extLst>
              <a:ext uri="{FF2B5EF4-FFF2-40B4-BE49-F238E27FC236}">
                <a16:creationId xmlns:a16="http://schemas.microsoft.com/office/drawing/2014/main" xmlns="" id="{6F027A04-91A2-CA42-93E5-D9303044FDE4}"/>
              </a:ext>
            </a:extLst>
          </p:cNvPr>
          <p:cNvPicPr>
            <a:picLocks noChangeAspect="1" noChangeArrowheads="1"/>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6607629" y="2566307"/>
            <a:ext cx="4416212" cy="31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91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8325-F91B-E242-9703-393ABEBFE8EF}"/>
              </a:ext>
            </a:extLst>
          </p:cNvPr>
          <p:cNvSpPr>
            <a:spLocks noGrp="1"/>
          </p:cNvSpPr>
          <p:nvPr>
            <p:ph type="title"/>
          </p:nvPr>
        </p:nvSpPr>
        <p:spPr/>
        <p:txBody>
          <a:bodyPr/>
          <a:lstStyle/>
          <a:p>
            <a:r>
              <a:rPr lang="en-US" dirty="0"/>
              <a:t>The Frontal Lobe</a:t>
            </a:r>
          </a:p>
        </p:txBody>
      </p:sp>
      <p:sp>
        <p:nvSpPr>
          <p:cNvPr id="3" name="Content Placeholder 2">
            <a:extLst>
              <a:ext uri="{FF2B5EF4-FFF2-40B4-BE49-F238E27FC236}">
                <a16:creationId xmlns:a16="http://schemas.microsoft.com/office/drawing/2014/main" xmlns="" id="{DC5D2C13-CDB5-0B43-9A71-30C07F979984}"/>
              </a:ext>
            </a:extLst>
          </p:cNvPr>
          <p:cNvSpPr>
            <a:spLocks noGrp="1"/>
          </p:cNvSpPr>
          <p:nvPr>
            <p:ph idx="1"/>
          </p:nvPr>
        </p:nvSpPr>
        <p:spPr>
          <a:xfrm>
            <a:off x="838200" y="1825625"/>
            <a:ext cx="10515600" cy="4351338"/>
          </a:xfrm>
        </p:spPr>
        <p:txBody>
          <a:bodyPr/>
          <a:lstStyle/>
          <a:p>
            <a:pPr marL="0" indent="0">
              <a:buNone/>
            </a:pPr>
            <a:r>
              <a:rPr lang="en-US" i="1" dirty="0"/>
              <a:t>“… What takes a little longer to develop are the connections between areas like the prefrontal cortex, that regulate thinking, and the limbic system, where emotions largely stem from, as well as biological drives you could call “the four F’s—fight, flight, feeding, and </a:t>
            </a:r>
            <a:r>
              <a:rPr lang="en-US" i="1" dirty="0" err="1"/>
              <a:t>ffff</a:t>
            </a:r>
            <a:r>
              <a:rPr lang="en-US" i="1" dirty="0"/>
              <a:t>… fooling around.”</a:t>
            </a:r>
            <a:endParaRPr lang="en-US" dirty="0"/>
          </a:p>
        </p:txBody>
      </p:sp>
      <p:sp>
        <p:nvSpPr>
          <p:cNvPr id="4" name="Slide Number Placeholder 3">
            <a:extLst>
              <a:ext uri="{FF2B5EF4-FFF2-40B4-BE49-F238E27FC236}">
                <a16:creationId xmlns:a16="http://schemas.microsoft.com/office/drawing/2014/main" xmlns="" id="{4CFF0C2A-8A5E-B245-AAE2-03CD4A138D96}"/>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5" name="Text Placeholder 4">
            <a:extLst>
              <a:ext uri="{FF2B5EF4-FFF2-40B4-BE49-F238E27FC236}">
                <a16:creationId xmlns:a16="http://schemas.microsoft.com/office/drawing/2014/main" xmlns="" id="{A75A9B23-2440-2D44-B737-BA45BC1A1518}"/>
              </a:ext>
            </a:extLst>
          </p:cNvPr>
          <p:cNvSpPr>
            <a:spLocks noGrp="1"/>
          </p:cNvSpPr>
          <p:nvPr>
            <p:ph type="body" sz="quarter" idx="13"/>
          </p:nvPr>
        </p:nvSpPr>
        <p:spPr/>
        <p:txBody>
          <a:bodyPr/>
          <a:lstStyle/>
          <a:p>
            <a:r>
              <a:rPr lang="en-US" dirty="0"/>
              <a:t>Statewide Peer Conference</a:t>
            </a:r>
          </a:p>
          <a:p>
            <a:endParaRPr lang="en-US" dirty="0"/>
          </a:p>
        </p:txBody>
      </p:sp>
      <p:sp>
        <p:nvSpPr>
          <p:cNvPr id="6" name="TextBox 5">
            <a:extLst>
              <a:ext uri="{FF2B5EF4-FFF2-40B4-BE49-F238E27FC236}">
                <a16:creationId xmlns:a16="http://schemas.microsoft.com/office/drawing/2014/main" xmlns="" id="{7B4F17DA-FA00-DF4F-81DD-5BC14217561E}"/>
              </a:ext>
            </a:extLst>
          </p:cNvPr>
          <p:cNvSpPr txBox="1"/>
          <p:nvPr/>
        </p:nvSpPr>
        <p:spPr>
          <a:xfrm>
            <a:off x="838200" y="5746076"/>
            <a:ext cx="10900719" cy="738664"/>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Source: </a:t>
            </a:r>
            <a:r>
              <a:rPr lang="en-US" sz="1200" i="1" dirty="0">
                <a:latin typeface="Times New Roman" panose="02020603050405020304" pitchFamily="18" charset="0"/>
                <a:cs typeface="Times New Roman" panose="02020603050405020304" pitchFamily="18" charset="0"/>
              </a:rPr>
              <a:t>James Griffin, the deputy chief of the National Institute of CCHD’s Child Development and Behavior Branch, quoted in Julie Beck’s 2016 article in The Atlantic entitled “When are You Really an Adult?” Full link:</a:t>
            </a:r>
            <a:r>
              <a:rPr lang="en-US" altLang="en-US" sz="1200" i="1"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hlinkClick r:id="rId2"/>
              </a:rPr>
              <a:t>https://www.theatlantic.com/health/archive/2016/01/when-are-you-really-an-adult/422487/</a:t>
            </a:r>
            <a:r>
              <a:rPr lang="en-US" sz="1200" i="1"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endParaRPr lang="en-US" dirty="0"/>
          </a:p>
        </p:txBody>
      </p:sp>
      <p:cxnSp>
        <p:nvCxnSpPr>
          <p:cNvPr id="7" name="Shape 99">
            <a:extLst>
              <a:ext uri="{FF2B5EF4-FFF2-40B4-BE49-F238E27FC236}">
                <a16:creationId xmlns:a16="http://schemas.microsoft.com/office/drawing/2014/main" xmlns="" id="{E36BB1D0-A6BD-F249-8ADC-2F2B22F40307}"/>
              </a:ext>
            </a:extLst>
          </p:cNvPr>
          <p:cNvCxnSpPr>
            <a:cxnSpLocks/>
          </p:cNvCxnSpPr>
          <p:nvPr/>
        </p:nvCxnSpPr>
        <p:spPr>
          <a:xfrm>
            <a:off x="6161314" y="1145656"/>
            <a:ext cx="6030686"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71237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The Temporal Lobe</a:t>
            </a:r>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pPr/>
              <a:t>8</a:t>
            </a:fld>
            <a:endParaRPr lang="en-US"/>
          </a:p>
        </p:txBody>
      </p:sp>
      <p:sp>
        <p:nvSpPr>
          <p:cNvPr id="36" name="Text Placeholder 35">
            <a:extLst>
              <a:ext uri="{FF2B5EF4-FFF2-40B4-BE49-F238E27FC236}">
                <a16:creationId xmlns:a16="http://schemas.microsoft.com/office/drawing/2014/main" xmlns="" id="{ED3983C3-6414-1840-A8C2-89FABB802BBD}"/>
              </a:ext>
            </a:extLst>
          </p:cNvPr>
          <p:cNvSpPr>
            <a:spLocks noGrp="1"/>
          </p:cNvSpPr>
          <p:nvPr>
            <p:ph type="body" sz="quarter" idx="13"/>
          </p:nvPr>
        </p:nvSpPr>
        <p:spPr/>
        <p:txBody>
          <a:bodyPr/>
          <a:lstStyle/>
          <a:p>
            <a:r>
              <a:rPr lang="en-US" dirty="0"/>
              <a:t>Statewide Peer Conference</a:t>
            </a:r>
          </a:p>
          <a:p>
            <a:endParaRPr lang="en-US" dirty="0"/>
          </a:p>
        </p:txBody>
      </p:sp>
      <p:cxnSp>
        <p:nvCxnSpPr>
          <p:cNvPr id="6" name="Shape 99">
            <a:extLst>
              <a:ext uri="{FF2B5EF4-FFF2-40B4-BE49-F238E27FC236}">
                <a16:creationId xmlns:a16="http://schemas.microsoft.com/office/drawing/2014/main" xmlns="" id="{EB6E179E-4029-B446-9EDF-1D637F13D01B}"/>
              </a:ext>
            </a:extLst>
          </p:cNvPr>
          <p:cNvCxnSpPr>
            <a:cxnSpLocks/>
          </p:cNvCxnSpPr>
          <p:nvPr/>
        </p:nvCxnSpPr>
        <p:spPr>
          <a:xfrm>
            <a:off x="6825343" y="1145656"/>
            <a:ext cx="5366657" cy="0"/>
          </a:xfrm>
          <a:prstGeom prst="straightConnector1">
            <a:avLst/>
          </a:prstGeom>
          <a:noFill/>
          <a:ln w="28575" cap="flat" cmpd="sng">
            <a:solidFill>
              <a:srgbClr val="980000"/>
            </a:solidFill>
            <a:prstDash val="solid"/>
            <a:round/>
            <a:headEnd type="none" w="lg" len="lg"/>
            <a:tailEnd type="none" w="lg" len="lg"/>
          </a:ln>
        </p:spPr>
      </p:cxnSp>
      <p:sp>
        <p:nvSpPr>
          <p:cNvPr id="5" name="Content Placeholder 4">
            <a:extLst>
              <a:ext uri="{FF2B5EF4-FFF2-40B4-BE49-F238E27FC236}">
                <a16:creationId xmlns:a16="http://schemas.microsoft.com/office/drawing/2014/main" xmlns="" id="{73C30932-F54F-1347-BB64-C684A9F80A88}"/>
              </a:ext>
            </a:extLst>
          </p:cNvPr>
          <p:cNvSpPr>
            <a:spLocks noGrp="1"/>
          </p:cNvSpPr>
          <p:nvPr>
            <p:ph idx="1"/>
          </p:nvPr>
        </p:nvSpPr>
        <p:spPr>
          <a:xfrm>
            <a:off x="884583" y="1653069"/>
            <a:ext cx="10469217" cy="4466791"/>
          </a:xfrm>
        </p:spPr>
        <p:txBody>
          <a:bodyPr>
            <a:normAutofit/>
          </a:bodyPr>
          <a:lstStyle/>
          <a:p>
            <a:pPr marL="0" indent="0">
              <a:lnSpc>
                <a:spcPct val="120000"/>
              </a:lnSpc>
              <a:buNone/>
            </a:pPr>
            <a:r>
              <a:rPr lang="en-US" altLang="en-US" sz="2200" b="1" dirty="0"/>
              <a:t>The temporal lobe </a:t>
            </a:r>
            <a:r>
              <a:rPr lang="en-US" altLang="en-US" sz="2200" dirty="0"/>
              <a:t>plays a role in emotions and is also responsible for smelling, tasting, perception, memory, understanding music, </a:t>
            </a:r>
            <a:r>
              <a:rPr lang="en-US" altLang="en-US" sz="2200" dirty="0">
                <a:solidFill>
                  <a:srgbClr val="980000"/>
                </a:solidFill>
              </a:rPr>
              <a:t>aggressiveness and sexual behavior.</a:t>
            </a:r>
          </a:p>
          <a:p>
            <a:pPr marL="0" indent="0">
              <a:buNone/>
            </a:pPr>
            <a:endParaRPr lang="en-US" altLang="en-US" sz="800" dirty="0"/>
          </a:p>
        </p:txBody>
      </p:sp>
      <p:sp>
        <p:nvSpPr>
          <p:cNvPr id="3" name="TextBox 2">
            <a:extLst>
              <a:ext uri="{FF2B5EF4-FFF2-40B4-BE49-F238E27FC236}">
                <a16:creationId xmlns:a16="http://schemas.microsoft.com/office/drawing/2014/main" xmlns="" id="{A76E8E7A-A607-6342-BB1D-30C676DB8E15}"/>
              </a:ext>
            </a:extLst>
          </p:cNvPr>
          <p:cNvSpPr txBox="1"/>
          <p:nvPr/>
        </p:nvSpPr>
        <p:spPr>
          <a:xfrm>
            <a:off x="884582" y="2914634"/>
            <a:ext cx="5940761" cy="1046440"/>
          </a:xfrm>
          <a:prstGeom prst="rect">
            <a:avLst/>
          </a:prstGeom>
          <a:noFill/>
        </p:spPr>
        <p:txBody>
          <a:bodyPr wrap="square" rtlCol="0">
            <a:spAutoFit/>
          </a:bodyPr>
          <a:lstStyle/>
          <a:p>
            <a:r>
              <a:rPr lang="en-US" altLang="en-US" sz="2200" dirty="0">
                <a:latin typeface="Times New Roman" panose="02020603050405020304" pitchFamily="18" charset="0"/>
                <a:cs typeface="Times New Roman" panose="02020603050405020304" pitchFamily="18" charset="0"/>
              </a:rPr>
              <a:t>The temporal lobe also contains the </a:t>
            </a:r>
            <a:r>
              <a:rPr lang="en-US" altLang="en-US" sz="2200" b="1" dirty="0">
                <a:latin typeface="Times New Roman" panose="02020603050405020304" pitchFamily="18" charset="0"/>
                <a:cs typeface="Times New Roman" panose="02020603050405020304" pitchFamily="18" charset="0"/>
              </a:rPr>
              <a:t>language area </a:t>
            </a:r>
            <a:r>
              <a:rPr lang="en-US" altLang="en-US" sz="2200" dirty="0">
                <a:latin typeface="Times New Roman" panose="02020603050405020304" pitchFamily="18" charset="0"/>
                <a:cs typeface="Times New Roman" panose="02020603050405020304" pitchFamily="18" charset="0"/>
              </a:rPr>
              <a:t>of the brain.</a:t>
            </a:r>
            <a:endParaRPr lang="en-US" sz="2200" dirty="0">
              <a:latin typeface="Times New Roman" panose="02020603050405020304" pitchFamily="18" charset="0"/>
              <a:cs typeface="Times New Roman" panose="02020603050405020304" pitchFamily="18" charset="0"/>
            </a:endParaRPr>
          </a:p>
          <a:p>
            <a:endParaRPr lang="en-US" dirty="0"/>
          </a:p>
        </p:txBody>
      </p:sp>
      <p:pic>
        <p:nvPicPr>
          <p:cNvPr id="13" name="Picture 3" descr="temporal lobe">
            <a:extLst>
              <a:ext uri="{FF2B5EF4-FFF2-40B4-BE49-F238E27FC236}">
                <a16:creationId xmlns:a16="http://schemas.microsoft.com/office/drawing/2014/main" xmlns="" id="{FB087D18-7265-304D-A0B5-A52A8F585532}"/>
              </a:ext>
            </a:extLst>
          </p:cNvPr>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825343" y="2682672"/>
            <a:ext cx="3576260" cy="298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33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F726013-34CD-9C4E-A8F0-9DC1762A5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0707" y="3803749"/>
            <a:ext cx="3061379" cy="2185059"/>
          </a:xfrm>
          <a:prstGeom prst="rect">
            <a:avLst/>
          </a:prstGeom>
        </p:spPr>
      </p:pic>
      <p:pic>
        <p:nvPicPr>
          <p:cNvPr id="7" name="Picture 6">
            <a:extLst>
              <a:ext uri="{FF2B5EF4-FFF2-40B4-BE49-F238E27FC236}">
                <a16:creationId xmlns:a16="http://schemas.microsoft.com/office/drawing/2014/main" xmlns="" id="{4DC7BB8F-0C93-8E4A-BCEB-40FB491D2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86" y="3803749"/>
            <a:ext cx="6031807" cy="2814541"/>
          </a:xfrm>
          <a:prstGeom prst="rect">
            <a:avLst/>
          </a:prstGeom>
        </p:spPr>
      </p:pic>
      <p:sp>
        <p:nvSpPr>
          <p:cNvPr id="2" name="Title 1">
            <a:extLst>
              <a:ext uri="{FF2B5EF4-FFF2-40B4-BE49-F238E27FC236}">
                <a16:creationId xmlns:a16="http://schemas.microsoft.com/office/drawing/2014/main" xmlns="" id="{C0F2BB97-C9AB-6243-A73F-667B6CB30655}"/>
              </a:ext>
            </a:extLst>
          </p:cNvPr>
          <p:cNvSpPr>
            <a:spLocks noGrp="1"/>
          </p:cNvSpPr>
          <p:nvPr>
            <p:ph type="title"/>
          </p:nvPr>
        </p:nvSpPr>
        <p:spPr/>
        <p:txBody>
          <a:bodyPr/>
          <a:lstStyle/>
          <a:p>
            <a:r>
              <a:rPr lang="en-US" dirty="0"/>
              <a:t>The Brain</a:t>
            </a:r>
          </a:p>
        </p:txBody>
      </p:sp>
      <p:sp>
        <p:nvSpPr>
          <p:cNvPr id="3" name="Content Placeholder 2">
            <a:extLst>
              <a:ext uri="{FF2B5EF4-FFF2-40B4-BE49-F238E27FC236}">
                <a16:creationId xmlns:a16="http://schemas.microsoft.com/office/drawing/2014/main" xmlns="" id="{8AEAFE27-E854-AB42-B376-8448A823ED92}"/>
              </a:ext>
            </a:extLst>
          </p:cNvPr>
          <p:cNvSpPr>
            <a:spLocks noGrp="1"/>
          </p:cNvSpPr>
          <p:nvPr>
            <p:ph idx="1"/>
          </p:nvPr>
        </p:nvSpPr>
        <p:spPr>
          <a:xfrm>
            <a:off x="884583" y="1825625"/>
            <a:ext cx="10469217" cy="4351338"/>
          </a:xfrm>
        </p:spPr>
        <p:txBody>
          <a:bodyPr/>
          <a:lstStyle/>
          <a:p>
            <a:pPr marL="0" indent="0">
              <a:buNone/>
            </a:pPr>
            <a:r>
              <a:rPr lang="en-US" dirty="0"/>
              <a:t>Of course there are two other lobes in the brain, but the frontal and temporal lobes are critically involved in managing behavior and emotions, thus damage to these regions can contribute to mental health and/or addiction problems. Damage to these lobes is considered the </a:t>
            </a:r>
            <a:r>
              <a:rPr lang="en-US" b="1" dirty="0"/>
              <a:t>“Fingerprint of Traumatic Brain Injury.”</a:t>
            </a:r>
            <a:endParaRPr lang="en-US" dirty="0"/>
          </a:p>
        </p:txBody>
      </p:sp>
      <p:sp>
        <p:nvSpPr>
          <p:cNvPr id="4" name="Slide Number Placeholder 3">
            <a:extLst>
              <a:ext uri="{FF2B5EF4-FFF2-40B4-BE49-F238E27FC236}">
                <a16:creationId xmlns:a16="http://schemas.microsoft.com/office/drawing/2014/main" xmlns="" id="{A671EDA6-18C6-D545-9249-D2A42753B1A3}"/>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xmlns="" id="{EA586693-C647-1143-81B5-88D9D7601D77}"/>
              </a:ext>
            </a:extLst>
          </p:cNvPr>
          <p:cNvSpPr>
            <a:spLocks noGrp="1"/>
          </p:cNvSpPr>
          <p:nvPr>
            <p:ph type="body" sz="quarter" idx="13"/>
          </p:nvPr>
        </p:nvSpPr>
        <p:spPr/>
        <p:txBody>
          <a:bodyPr/>
          <a:lstStyle/>
          <a:p>
            <a:r>
              <a:rPr lang="en-US" dirty="0"/>
              <a:t>Statewide Peer Conference</a:t>
            </a:r>
          </a:p>
          <a:p>
            <a:endParaRPr lang="en-US" dirty="0"/>
          </a:p>
        </p:txBody>
      </p:sp>
      <p:cxnSp>
        <p:nvCxnSpPr>
          <p:cNvPr id="8" name="Shape 99">
            <a:extLst>
              <a:ext uri="{FF2B5EF4-FFF2-40B4-BE49-F238E27FC236}">
                <a16:creationId xmlns:a16="http://schemas.microsoft.com/office/drawing/2014/main" xmlns="" id="{B0E729C7-C55D-0544-A752-8153EB06607D}"/>
              </a:ext>
            </a:extLst>
          </p:cNvPr>
          <p:cNvCxnSpPr>
            <a:cxnSpLocks/>
          </p:cNvCxnSpPr>
          <p:nvPr/>
        </p:nvCxnSpPr>
        <p:spPr>
          <a:xfrm>
            <a:off x="4114800" y="1145656"/>
            <a:ext cx="80772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902675074"/>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F4E0E7-D706-41CC-97A7-71E8D7DEF50B}"/>
</file>

<file path=customXml/itemProps2.xml><?xml version="1.0" encoding="utf-8"?>
<ds:datastoreItem xmlns:ds="http://schemas.openxmlformats.org/officeDocument/2006/customXml" ds:itemID="{644E4C0D-B1EB-4985-A961-196B535D2B8B}"/>
</file>

<file path=customXml/itemProps3.xml><?xml version="1.0" encoding="utf-8"?>
<ds:datastoreItem xmlns:ds="http://schemas.openxmlformats.org/officeDocument/2006/customXml" ds:itemID="{5EA1AEFC-E393-40AE-97E5-7037F118ECC4}"/>
</file>

<file path=customXml/itemProps4.xml><?xml version="1.0" encoding="utf-8"?>
<ds:datastoreItem xmlns:ds="http://schemas.openxmlformats.org/officeDocument/2006/customXml" ds:itemID="{D1742D47-46B4-42BE-B38A-CEABE7D4A8CD}"/>
</file>

<file path=docProps/app.xml><?xml version="1.0" encoding="utf-8"?>
<Properties xmlns="http://schemas.openxmlformats.org/officeDocument/2006/extended-properties" xmlns:vt="http://schemas.openxmlformats.org/officeDocument/2006/docPropsVTypes">
  <TotalTime>5167</TotalTime>
  <Words>3618</Words>
  <Application>Microsoft Office PowerPoint</Application>
  <PresentationFormat>Widescreen</PresentationFormat>
  <Paragraphs>409</Paragraphs>
  <Slides>44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Black</vt:lpstr>
      <vt:lpstr>Calibri</vt:lpstr>
      <vt:lpstr>Courier New</vt:lpstr>
      <vt:lpstr>Georgia</vt:lpstr>
      <vt:lpstr>Times New Roman</vt:lpstr>
      <vt:lpstr>Wingdings</vt:lpstr>
      <vt:lpstr>Office Theme</vt:lpstr>
      <vt:lpstr> Connection and Consequences: opioid use, overdose and Traumatic and Acquired Brain Injury  </vt:lpstr>
      <vt:lpstr>Introduction</vt:lpstr>
      <vt:lpstr>Introduction</vt:lpstr>
      <vt:lpstr>Introduction</vt:lpstr>
      <vt:lpstr>Problem Scope</vt:lpstr>
      <vt:lpstr>The Frontal Lobe</vt:lpstr>
      <vt:lpstr>The Frontal Lobe</vt:lpstr>
      <vt:lpstr>The Temporal Lobe</vt:lpstr>
      <vt:lpstr>The Brain</vt:lpstr>
      <vt:lpstr>Brain Injury</vt:lpstr>
      <vt:lpstr>Fast Facts</vt:lpstr>
      <vt:lpstr>Risk Factors</vt:lpstr>
      <vt:lpstr>Risk Factors</vt:lpstr>
      <vt:lpstr>TBI Representation</vt:lpstr>
      <vt:lpstr>Common Impairments</vt:lpstr>
      <vt:lpstr>Other Clues</vt:lpstr>
      <vt:lpstr>Brain Injury</vt:lpstr>
      <vt:lpstr>“Growing” Into Brain Injury</vt:lpstr>
      <vt:lpstr>The Developing Brain</vt:lpstr>
      <vt:lpstr>TBI and Psychiatric Disorders</vt:lpstr>
      <vt:lpstr>Substance Abuse</vt:lpstr>
      <vt:lpstr>Substance Abuse</vt:lpstr>
      <vt:lpstr>Substance Abuse</vt:lpstr>
      <vt:lpstr>PowerPoint Presentation</vt:lpstr>
      <vt:lpstr>Observations</vt:lpstr>
      <vt:lpstr>Brain Hypoxia</vt:lpstr>
      <vt:lpstr>TBI and Opioid Use</vt:lpstr>
      <vt:lpstr>TBI and Opioid Use</vt:lpstr>
      <vt:lpstr>Problematic Implication</vt:lpstr>
      <vt:lpstr>Suggestions for Providers </vt:lpstr>
      <vt:lpstr>Messages to Share</vt:lpstr>
      <vt:lpstr>Accommodating Symptoms</vt:lpstr>
      <vt:lpstr>Accommodating Symptoms</vt:lpstr>
      <vt:lpstr>Accommodating Symptoms</vt:lpstr>
      <vt:lpstr>Strategies  </vt:lpstr>
      <vt:lpstr>Strategies</vt:lpstr>
      <vt:lpstr>Strategies </vt:lpstr>
      <vt:lpstr>Strategies</vt:lpstr>
      <vt:lpstr>Accommodating Symptoms</vt:lpstr>
      <vt:lpstr>One Family’s Story</vt:lpstr>
      <vt:lpstr>PowerPoint Presentation</vt:lpstr>
      <vt:lpstr>Resources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Anastasia Edmonston</cp:lastModifiedBy>
  <cp:revision>225</cp:revision>
  <cp:lastPrinted>2019-01-30T19:13:42Z</cp:lastPrinted>
  <dcterms:created xsi:type="dcterms:W3CDTF">2018-02-09T13:05:01Z</dcterms:created>
  <dcterms:modified xsi:type="dcterms:W3CDTF">2019-05-02T14:22:52Z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c6525fe5-6727-4eae-8be8-0953388bbc3c</vt:lpwstr>
  </property>
</Properties>
</file>