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4" r:id="rId3"/>
    <p:sldId id="265" r:id="rId4"/>
    <p:sldId id="266" r:id="rId5"/>
    <p:sldId id="267" r:id="rId6"/>
    <p:sldId id="268"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8" d="100"/>
          <a:sy n="88" d="100"/>
        </p:scale>
        <p:origin x="485"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7/22/2021</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dirty="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dirty="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dirty="0"/>
              <a:t>7/22/2021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dirty="0"/>
              <a:t>7/22/2021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dirty="0"/>
              <a:t>7/22/2021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7/22/2021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AF6E2C9B-5FA2-460D-9BE7-B0812FC2A6FF}" type="datetimeFigureOut">
              <a:rPr lang="en-US" dirty="0"/>
              <a:t>7/22/2021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7/22/2021</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7/22/2021</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43D5E-3890-4BF2-B71A-BD1020BC4AA3}"/>
              </a:ext>
            </a:extLst>
          </p:cNvPr>
          <p:cNvSpPr>
            <a:spLocks noGrp="1"/>
          </p:cNvSpPr>
          <p:nvPr>
            <p:ph type="ctrTitle"/>
          </p:nvPr>
        </p:nvSpPr>
        <p:spPr/>
        <p:txBody>
          <a:bodyPr/>
          <a:lstStyle/>
          <a:p>
            <a:pPr algn="ctr"/>
            <a:r>
              <a:rPr lang="en-US" dirty="0"/>
              <a:t>Stretching and Exercise for Stress Reduction</a:t>
            </a:r>
          </a:p>
        </p:txBody>
      </p:sp>
      <p:sp>
        <p:nvSpPr>
          <p:cNvPr id="3" name="Subtitle 2">
            <a:extLst>
              <a:ext uri="{FF2B5EF4-FFF2-40B4-BE49-F238E27FC236}">
                <a16:creationId xmlns:a16="http://schemas.microsoft.com/office/drawing/2014/main" id="{9829AB15-1B0E-4855-89FB-7721F3440AE0}"/>
              </a:ext>
            </a:extLst>
          </p:cNvPr>
          <p:cNvSpPr>
            <a:spLocks noGrp="1"/>
          </p:cNvSpPr>
          <p:nvPr>
            <p:ph type="subTitle" idx="1"/>
          </p:nvPr>
        </p:nvSpPr>
        <p:spPr>
          <a:xfrm>
            <a:off x="7141854" y="5222048"/>
            <a:ext cx="4203639" cy="630748"/>
          </a:xfrm>
        </p:spPr>
        <p:txBody>
          <a:bodyPr>
            <a:normAutofit/>
          </a:bodyPr>
          <a:lstStyle/>
          <a:p>
            <a:r>
              <a:rPr lang="en-US" dirty="0"/>
              <a:t>Cathy Mahon, PT, MS</a:t>
            </a:r>
          </a:p>
        </p:txBody>
      </p:sp>
    </p:spTree>
    <p:extLst>
      <p:ext uri="{BB962C8B-B14F-4D97-AF65-F5344CB8AC3E}">
        <p14:creationId xmlns:p14="http://schemas.microsoft.com/office/powerpoint/2010/main" val="776982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28BC7-D2A5-4E13-8A31-E82365743781}"/>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D91B73A5-5580-42BC-87B8-2FB801C264CC}"/>
              </a:ext>
            </a:extLst>
          </p:cNvPr>
          <p:cNvSpPr>
            <a:spLocks noGrp="1"/>
          </p:cNvSpPr>
          <p:nvPr>
            <p:ph idx="1"/>
          </p:nvPr>
        </p:nvSpPr>
        <p:spPr/>
        <p:txBody>
          <a:bodyPr>
            <a:normAutofit/>
          </a:bodyPr>
          <a:lstStyle/>
          <a:p>
            <a:endParaRPr lang="en-US" sz="2000" dirty="0"/>
          </a:p>
          <a:p>
            <a:r>
              <a:rPr lang="en-US" sz="2000" dirty="0"/>
              <a:t>1) Upon completion of this learning activity, the learner should be able to cite 4 ways that exercise helps to reduce stress.  </a:t>
            </a:r>
          </a:p>
          <a:p>
            <a:r>
              <a:rPr lang="en-US" sz="2200" dirty="0"/>
              <a:t>2)</a:t>
            </a:r>
            <a:r>
              <a:rPr lang="en-US" sz="2000" dirty="0"/>
              <a:t> Upon completion of this learning activity, the learner should be able to describe 3 stretches that  help improve the flexibility needed to stand. </a:t>
            </a:r>
          </a:p>
          <a:p>
            <a:r>
              <a:rPr lang="en-US" sz="2000" dirty="0"/>
              <a:t>3) Upon completion of this learning activity, the learner should be able to identify 4 strengthening exercises </a:t>
            </a:r>
            <a:r>
              <a:rPr lang="en-US" sz="2000"/>
              <a:t>that help improve </a:t>
            </a:r>
            <a:r>
              <a:rPr lang="en-US" sz="2000" dirty="0"/>
              <a:t>basic strength. </a:t>
            </a:r>
            <a:endParaRPr lang="en-US" dirty="0"/>
          </a:p>
        </p:txBody>
      </p:sp>
    </p:spTree>
    <p:extLst>
      <p:ext uri="{BB962C8B-B14F-4D97-AF65-F5344CB8AC3E}">
        <p14:creationId xmlns:p14="http://schemas.microsoft.com/office/powerpoint/2010/main" val="888599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B3BD-ABE3-4C81-9047-33C1136CED28}"/>
              </a:ext>
            </a:extLst>
          </p:cNvPr>
          <p:cNvSpPr>
            <a:spLocks noGrp="1"/>
          </p:cNvSpPr>
          <p:nvPr>
            <p:ph type="title"/>
          </p:nvPr>
        </p:nvSpPr>
        <p:spPr/>
        <p:txBody>
          <a:bodyPr/>
          <a:lstStyle/>
          <a:p>
            <a:r>
              <a:rPr lang="en-US" dirty="0"/>
              <a:t> Improve your mood</a:t>
            </a:r>
          </a:p>
        </p:txBody>
      </p:sp>
      <p:sp>
        <p:nvSpPr>
          <p:cNvPr id="3" name="Content Placeholder 2">
            <a:extLst>
              <a:ext uri="{FF2B5EF4-FFF2-40B4-BE49-F238E27FC236}">
                <a16:creationId xmlns:a16="http://schemas.microsoft.com/office/drawing/2014/main" id="{2C62C6AD-8B86-475B-84B0-F2249701C651}"/>
              </a:ext>
            </a:extLst>
          </p:cNvPr>
          <p:cNvSpPr>
            <a:spLocks noGrp="1"/>
          </p:cNvSpPr>
          <p:nvPr>
            <p:ph idx="1"/>
          </p:nvPr>
        </p:nvSpPr>
        <p:spPr/>
        <p:txBody>
          <a:bodyPr>
            <a:normAutofit fontScale="62500" lnSpcReduction="20000"/>
          </a:bodyPr>
          <a:lstStyle/>
          <a:p>
            <a:endParaRPr lang="en-US" dirty="0"/>
          </a:p>
          <a:p>
            <a:r>
              <a:rPr lang="en-US" sz="4600" dirty="0"/>
              <a:t>During exercise your body releases chemicals that can: </a:t>
            </a:r>
          </a:p>
          <a:p>
            <a:r>
              <a:rPr lang="en-US" sz="4600" dirty="0"/>
              <a:t>Improve your mood</a:t>
            </a:r>
          </a:p>
          <a:p>
            <a:r>
              <a:rPr lang="en-US" sz="4600" dirty="0"/>
              <a:t>Make your feel more relaxed</a:t>
            </a:r>
          </a:p>
          <a:p>
            <a:r>
              <a:rPr lang="en-US" sz="4600" dirty="0"/>
              <a:t>Help you deal with stress</a:t>
            </a:r>
          </a:p>
          <a:p>
            <a:r>
              <a:rPr lang="en-US" sz="4600" dirty="0"/>
              <a:t>Reduce your risk for depression </a:t>
            </a:r>
          </a:p>
          <a:p>
            <a:r>
              <a:rPr lang="en-US" sz="4600" dirty="0"/>
              <a:t>Help with mild depression and anxiety</a:t>
            </a:r>
          </a:p>
          <a:p>
            <a:endParaRPr lang="en-US" dirty="0"/>
          </a:p>
          <a:p>
            <a:r>
              <a:rPr lang="en-US" sz="3200" dirty="0"/>
              <a:t>https://medlineplus.gov/benefitsofexercise.html</a:t>
            </a:r>
          </a:p>
        </p:txBody>
      </p:sp>
    </p:spTree>
    <p:extLst>
      <p:ext uri="{BB962C8B-B14F-4D97-AF65-F5344CB8AC3E}">
        <p14:creationId xmlns:p14="http://schemas.microsoft.com/office/powerpoint/2010/main" val="1147845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6D8CD-C301-4EF7-8486-6B30C407D858}"/>
              </a:ext>
            </a:extLst>
          </p:cNvPr>
          <p:cNvSpPr>
            <a:spLocks noGrp="1"/>
          </p:cNvSpPr>
          <p:nvPr>
            <p:ph type="title"/>
          </p:nvPr>
        </p:nvSpPr>
        <p:spPr/>
        <p:txBody>
          <a:bodyPr/>
          <a:lstStyle/>
          <a:p>
            <a:pPr algn="ctr"/>
            <a:r>
              <a:rPr lang="en-US" dirty="0"/>
              <a:t>Improve your thinking</a:t>
            </a:r>
          </a:p>
        </p:txBody>
      </p:sp>
      <p:sp>
        <p:nvSpPr>
          <p:cNvPr id="3" name="Content Placeholder 2">
            <a:extLst>
              <a:ext uri="{FF2B5EF4-FFF2-40B4-BE49-F238E27FC236}">
                <a16:creationId xmlns:a16="http://schemas.microsoft.com/office/drawing/2014/main" id="{A636E396-BB17-4F46-BCEC-6E8D536613A4}"/>
              </a:ext>
            </a:extLst>
          </p:cNvPr>
          <p:cNvSpPr>
            <a:spLocks noGrp="1"/>
          </p:cNvSpPr>
          <p:nvPr>
            <p:ph idx="1"/>
          </p:nvPr>
        </p:nvSpPr>
        <p:spPr/>
        <p:txBody>
          <a:bodyPr>
            <a:normAutofit fontScale="85000" lnSpcReduction="20000"/>
          </a:bodyPr>
          <a:lstStyle/>
          <a:p>
            <a:endParaRPr lang="en-US" dirty="0"/>
          </a:p>
          <a:p>
            <a:endParaRPr lang="en-US" dirty="0"/>
          </a:p>
          <a:p>
            <a:pPr algn="ctr"/>
            <a:r>
              <a:rPr lang="en-US" sz="3600" dirty="0"/>
              <a:t>Exercise stimulates proteins and other chemicals that improve </a:t>
            </a:r>
          </a:p>
          <a:p>
            <a:pPr algn="ctr"/>
            <a:r>
              <a:rPr lang="en-US" sz="3600" dirty="0"/>
              <a:t>the structure and </a:t>
            </a:r>
          </a:p>
          <a:p>
            <a:pPr algn="ctr"/>
            <a:r>
              <a:rPr lang="en-US" sz="3600" dirty="0"/>
              <a:t>the function </a:t>
            </a:r>
          </a:p>
          <a:p>
            <a:pPr algn="ctr"/>
            <a:r>
              <a:rPr lang="en-US" sz="3600" dirty="0"/>
              <a:t>of your brain.</a:t>
            </a:r>
          </a:p>
          <a:p>
            <a:pPr algn="ctr"/>
            <a:endParaRPr lang="en-US" dirty="0"/>
          </a:p>
          <a:p>
            <a:pPr algn="ctr"/>
            <a:endParaRPr lang="en-US" dirty="0"/>
          </a:p>
          <a:p>
            <a:pPr algn="ctr"/>
            <a:r>
              <a:rPr lang="en-US" sz="2000" dirty="0"/>
              <a:t>https://medlineplus.gov/benefitsofexercise.html</a:t>
            </a:r>
          </a:p>
        </p:txBody>
      </p:sp>
    </p:spTree>
    <p:extLst>
      <p:ext uri="{BB962C8B-B14F-4D97-AF65-F5344CB8AC3E}">
        <p14:creationId xmlns:p14="http://schemas.microsoft.com/office/powerpoint/2010/main" val="3764381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FDDD0-5D90-40F9-A032-3C1F0491EED9}"/>
              </a:ext>
            </a:extLst>
          </p:cNvPr>
          <p:cNvSpPr>
            <a:spLocks noGrp="1"/>
          </p:cNvSpPr>
          <p:nvPr>
            <p:ph type="title"/>
          </p:nvPr>
        </p:nvSpPr>
        <p:spPr/>
        <p:txBody>
          <a:bodyPr/>
          <a:lstStyle/>
          <a:p>
            <a:pPr algn="ctr"/>
            <a:r>
              <a:rPr lang="en-US" dirty="0"/>
              <a:t>Improve your sleep</a:t>
            </a:r>
          </a:p>
        </p:txBody>
      </p:sp>
      <p:sp>
        <p:nvSpPr>
          <p:cNvPr id="3" name="Content Placeholder 2">
            <a:extLst>
              <a:ext uri="{FF2B5EF4-FFF2-40B4-BE49-F238E27FC236}">
                <a16:creationId xmlns:a16="http://schemas.microsoft.com/office/drawing/2014/main" id="{A1F898A9-E7D9-4961-978C-56656113215D}"/>
              </a:ext>
            </a:extLst>
          </p:cNvPr>
          <p:cNvSpPr>
            <a:spLocks noGrp="1"/>
          </p:cNvSpPr>
          <p:nvPr>
            <p:ph idx="1"/>
          </p:nvPr>
        </p:nvSpPr>
        <p:spPr>
          <a:xfrm>
            <a:off x="676656" y="2011680"/>
            <a:ext cx="10753725" cy="4449791"/>
          </a:xfrm>
        </p:spPr>
        <p:txBody>
          <a:bodyPr/>
          <a:lstStyle/>
          <a:p>
            <a:pPr marL="0" indent="0">
              <a:buNone/>
            </a:pPr>
            <a:endParaRPr lang="en-US" dirty="0"/>
          </a:p>
          <a:p>
            <a:pPr algn="ctr"/>
            <a:r>
              <a:rPr lang="en-US" sz="3200" dirty="0"/>
              <a:t>Exercise can help you </a:t>
            </a:r>
          </a:p>
          <a:p>
            <a:pPr algn="ctr"/>
            <a:r>
              <a:rPr lang="en-US" sz="3600" dirty="0"/>
              <a:t>fall asleep faster </a:t>
            </a:r>
          </a:p>
          <a:p>
            <a:pPr algn="ctr"/>
            <a:r>
              <a:rPr lang="en-US" sz="3600" dirty="0"/>
              <a:t>and</a:t>
            </a:r>
            <a:r>
              <a:rPr lang="en-US" dirty="0"/>
              <a:t> </a:t>
            </a:r>
          </a:p>
          <a:p>
            <a:pPr algn="ctr"/>
            <a:r>
              <a:rPr lang="en-US" sz="3600" dirty="0"/>
              <a:t>stay asleep longer</a:t>
            </a:r>
          </a:p>
          <a:p>
            <a:pPr algn="ctr"/>
            <a:endParaRPr lang="en-US" sz="3600" dirty="0"/>
          </a:p>
          <a:p>
            <a:pPr algn="ctr"/>
            <a:endParaRPr lang="en-US" sz="1000" dirty="0"/>
          </a:p>
          <a:p>
            <a:pPr algn="ctr"/>
            <a:r>
              <a:rPr lang="en-US" sz="2000" dirty="0"/>
              <a:t>https://medlineplus.gov/benefitsofexercise.html</a:t>
            </a:r>
          </a:p>
          <a:p>
            <a:pPr algn="ctr"/>
            <a:endParaRPr lang="en-US" sz="1000" dirty="0"/>
          </a:p>
        </p:txBody>
      </p:sp>
    </p:spTree>
    <p:extLst>
      <p:ext uri="{BB962C8B-B14F-4D97-AF65-F5344CB8AC3E}">
        <p14:creationId xmlns:p14="http://schemas.microsoft.com/office/powerpoint/2010/main" val="455377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1B110-2272-4892-97FF-E57AD7B98F24}"/>
              </a:ext>
            </a:extLst>
          </p:cNvPr>
          <p:cNvSpPr>
            <a:spLocks noGrp="1"/>
          </p:cNvSpPr>
          <p:nvPr>
            <p:ph type="title"/>
          </p:nvPr>
        </p:nvSpPr>
        <p:spPr/>
        <p:txBody>
          <a:bodyPr/>
          <a:lstStyle/>
          <a:p>
            <a:pPr algn="ctr"/>
            <a:r>
              <a:rPr lang="en-US" dirty="0"/>
              <a:t>Emotional resilience</a:t>
            </a:r>
          </a:p>
        </p:txBody>
      </p:sp>
      <p:sp>
        <p:nvSpPr>
          <p:cNvPr id="3" name="Content Placeholder 2">
            <a:extLst>
              <a:ext uri="{FF2B5EF4-FFF2-40B4-BE49-F238E27FC236}">
                <a16:creationId xmlns:a16="http://schemas.microsoft.com/office/drawing/2014/main" id="{25898C43-95BA-4FAF-8CA9-88946BD4D8D8}"/>
              </a:ext>
            </a:extLst>
          </p:cNvPr>
          <p:cNvSpPr>
            <a:spLocks noGrp="1"/>
          </p:cNvSpPr>
          <p:nvPr>
            <p:ph idx="1"/>
          </p:nvPr>
        </p:nvSpPr>
        <p:spPr/>
        <p:txBody>
          <a:bodyPr>
            <a:normAutofit/>
          </a:bodyPr>
          <a:lstStyle/>
          <a:p>
            <a:endParaRPr lang="en-US" dirty="0"/>
          </a:p>
          <a:p>
            <a:pPr lvl="1"/>
            <a:endParaRPr lang="en-US" dirty="0"/>
          </a:p>
          <a:p>
            <a:r>
              <a:rPr lang="en-US" dirty="0"/>
              <a:t>Regular exercise is associated with emotional resilience to acute stress</a:t>
            </a:r>
          </a:p>
          <a:p>
            <a:r>
              <a:rPr lang="en-US" dirty="0"/>
              <a:t>Regular exercise protects against the negative emotional consequences of stress</a:t>
            </a:r>
          </a:p>
          <a:p>
            <a:endParaRPr lang="en-US" dirty="0"/>
          </a:p>
          <a:p>
            <a:endParaRPr lang="en-US" dirty="0"/>
          </a:p>
          <a:p>
            <a:endParaRPr lang="en-US" dirty="0"/>
          </a:p>
          <a:p>
            <a:r>
              <a:rPr lang="en-US" sz="1600" dirty="0"/>
              <a:t>Childs, Emma, de Wit Harriet. </a:t>
            </a:r>
            <a:r>
              <a:rPr lang="en-US" sz="1600" i="1" dirty="0"/>
              <a:t>Regular exercise is associated with emotional resilience to acute stress in healthy adults. </a:t>
            </a:r>
            <a:r>
              <a:rPr lang="en-US" sz="1600" dirty="0"/>
              <a:t>Frontiers in Physiology.  https://www.ncbi.nim.nih.gov/pmc/articles/PMC4013452</a:t>
            </a:r>
          </a:p>
          <a:p>
            <a:endParaRPr lang="en-US" dirty="0"/>
          </a:p>
        </p:txBody>
      </p:sp>
    </p:spTree>
    <p:extLst>
      <p:ext uri="{BB962C8B-B14F-4D97-AF65-F5344CB8AC3E}">
        <p14:creationId xmlns:p14="http://schemas.microsoft.com/office/powerpoint/2010/main" val="935088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CA6A5-E1D1-4031-8A6A-4EE6C2D2C894}"/>
              </a:ext>
            </a:extLst>
          </p:cNvPr>
          <p:cNvSpPr>
            <a:spLocks noGrp="1"/>
          </p:cNvSpPr>
          <p:nvPr>
            <p:ph type="title"/>
          </p:nvPr>
        </p:nvSpPr>
        <p:spPr/>
        <p:txBody>
          <a:bodyPr>
            <a:normAutofit/>
          </a:bodyPr>
          <a:lstStyle/>
          <a:p>
            <a:r>
              <a:rPr lang="en-US" sz="4400" dirty="0"/>
              <a:t>CME Accreditation and Designation</a:t>
            </a:r>
          </a:p>
        </p:txBody>
      </p:sp>
      <p:sp>
        <p:nvSpPr>
          <p:cNvPr id="3" name="Content Placeholder 2">
            <a:extLst>
              <a:ext uri="{FF2B5EF4-FFF2-40B4-BE49-F238E27FC236}">
                <a16:creationId xmlns:a16="http://schemas.microsoft.com/office/drawing/2014/main" id="{2F9378DD-51B0-4395-AD0A-0FAB98FB8314}"/>
              </a:ext>
            </a:extLst>
          </p:cNvPr>
          <p:cNvSpPr>
            <a:spLocks noGrp="1"/>
          </p:cNvSpPr>
          <p:nvPr>
            <p:ph idx="1"/>
          </p:nvPr>
        </p:nvSpPr>
        <p:spPr>
          <a:xfrm>
            <a:off x="676656" y="2124521"/>
            <a:ext cx="10753725" cy="3252930"/>
          </a:xfrm>
        </p:spPr>
        <p:txBody>
          <a:bodyPr>
            <a:normAutofit/>
          </a:bodyPr>
          <a:lstStyle/>
          <a:p>
            <a:r>
              <a:rPr lang="en-US" sz="1400" dirty="0"/>
              <a:t>This activity has been planned and implemented in accordance with the Essential Areas and policies of the Accreditation Council for Continuing Medical Education (ACCME) through the joint </a:t>
            </a:r>
            <a:r>
              <a:rPr lang="en-US" sz="1400" dirty="0" err="1"/>
              <a:t>providership</a:t>
            </a:r>
            <a:r>
              <a:rPr lang="en-US" sz="1400" dirty="0"/>
              <a:t> of MedChi, The Maryland State Medical Society and the Behavioral Health Administration of the Maryland Department of Health. MedChi is accredited by the ACCME to provide continuing medical education for physicians. CMEs will be available at no cost, as will Participant Certificates, which for other disciplines may qualify for CEUs or other continuing education credit, although these are not approved for CEUs by the Maryland Board of Social Work Examiners. Participants should check with their certifying organizations to see how these would apply</a:t>
            </a:r>
          </a:p>
          <a:p>
            <a:endParaRPr lang="en-US" sz="1400" dirty="0"/>
          </a:p>
          <a:p>
            <a:pPr marL="0" indent="0">
              <a:lnSpc>
                <a:spcPct val="100000"/>
              </a:lnSpc>
              <a:spcBef>
                <a:spcPts val="0"/>
              </a:spcBef>
            </a:pPr>
            <a:r>
              <a:rPr lang="en-US" sz="1400" dirty="0"/>
              <a:t>MedChi designates this webinar educational activity for a maximum of 1 AMA PRA Category 1 Credits™. </a:t>
            </a:r>
          </a:p>
          <a:p>
            <a:pPr marL="0" indent="0">
              <a:lnSpc>
                <a:spcPct val="100000"/>
              </a:lnSpc>
              <a:spcBef>
                <a:spcPts val="0"/>
              </a:spcBef>
            </a:pPr>
            <a:r>
              <a:rPr lang="en-US" sz="1400" dirty="0"/>
              <a:t>Physicians should claim only the credit commensurate with the extent of their</a:t>
            </a:r>
          </a:p>
          <a:p>
            <a:pPr marL="0" indent="0">
              <a:lnSpc>
                <a:spcPct val="100000"/>
              </a:lnSpc>
              <a:spcBef>
                <a:spcPts val="0"/>
              </a:spcBef>
            </a:pPr>
            <a:r>
              <a:rPr lang="en-US" sz="1400" dirty="0"/>
              <a:t>participation in the activity, as should other disciplines who claim credit for Participant</a:t>
            </a:r>
          </a:p>
          <a:p>
            <a:pPr marL="0" indent="0">
              <a:lnSpc>
                <a:spcPct val="100000"/>
              </a:lnSpc>
              <a:spcBef>
                <a:spcPts val="0"/>
              </a:spcBef>
            </a:pPr>
            <a:r>
              <a:rPr lang="en-US" sz="1400" dirty="0"/>
              <a:t>Certificates. </a:t>
            </a:r>
          </a:p>
          <a:p>
            <a:pPr marL="0" indent="0">
              <a:lnSpc>
                <a:spcPct val="100000"/>
              </a:lnSpc>
              <a:spcBef>
                <a:spcPts val="0"/>
              </a:spcBef>
            </a:pPr>
            <a:endParaRPr lang="en-US" sz="1400" dirty="0"/>
          </a:p>
          <a:p>
            <a:pPr marL="0" indent="0">
              <a:lnSpc>
                <a:spcPct val="100000"/>
              </a:lnSpc>
              <a:spcBef>
                <a:spcPts val="0"/>
              </a:spcBef>
            </a:pPr>
            <a:r>
              <a:rPr lang="en-US" sz="1400" dirty="0"/>
              <a:t>For questions please contact Steve Whitefield at steven.whitefield@maryland.gov.</a:t>
            </a:r>
          </a:p>
          <a:p>
            <a:pPr marL="0" indent="0">
              <a:lnSpc>
                <a:spcPct val="100000"/>
              </a:lnSpc>
              <a:spcBef>
                <a:spcPts val="0"/>
              </a:spcBef>
            </a:pPr>
            <a:r>
              <a:rPr lang="en-US" sz="1400" dirty="0"/>
              <a:t>Webinars jointly sponsored by the Behavioral Health Administration and MedChi </a:t>
            </a:r>
          </a:p>
        </p:txBody>
      </p:sp>
    </p:spTree>
    <p:extLst>
      <p:ext uri="{BB962C8B-B14F-4D97-AF65-F5344CB8AC3E}">
        <p14:creationId xmlns:p14="http://schemas.microsoft.com/office/powerpoint/2010/main" val="2850256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58A30-9F7F-4D35-9C07-D8A4927E2338}"/>
              </a:ext>
            </a:extLst>
          </p:cNvPr>
          <p:cNvSpPr>
            <a:spLocks noGrp="1"/>
          </p:cNvSpPr>
          <p:nvPr>
            <p:ph type="title"/>
          </p:nvPr>
        </p:nvSpPr>
        <p:spPr>
          <a:xfrm>
            <a:off x="657224" y="968875"/>
            <a:ext cx="10772775" cy="1221794"/>
          </a:xfrm>
        </p:spPr>
        <p:txBody>
          <a:bodyPr>
            <a:normAutofit fontScale="90000"/>
          </a:bodyPr>
          <a:lstStyle/>
          <a:p>
            <a:r>
              <a:rPr lang="en-US" sz="4800" dirty="0"/>
              <a:t>CME Disclosures</a:t>
            </a:r>
            <a:br>
              <a:rPr lang="en-US" sz="4800" dirty="0"/>
            </a:br>
            <a:endParaRPr lang="en-US" sz="4800" dirty="0"/>
          </a:p>
        </p:txBody>
      </p:sp>
      <p:sp>
        <p:nvSpPr>
          <p:cNvPr id="3" name="Content Placeholder 2">
            <a:extLst>
              <a:ext uri="{FF2B5EF4-FFF2-40B4-BE49-F238E27FC236}">
                <a16:creationId xmlns:a16="http://schemas.microsoft.com/office/drawing/2014/main" id="{77D361EF-2274-48B2-A143-1FDE0530A9F7}"/>
              </a:ext>
            </a:extLst>
          </p:cNvPr>
          <p:cNvSpPr>
            <a:spLocks noGrp="1"/>
          </p:cNvSpPr>
          <p:nvPr>
            <p:ph idx="1"/>
          </p:nvPr>
        </p:nvSpPr>
        <p:spPr>
          <a:xfrm>
            <a:off x="676656" y="2319074"/>
            <a:ext cx="10753725" cy="3458791"/>
          </a:xfrm>
        </p:spPr>
        <p:txBody>
          <a:bodyPr/>
          <a:lstStyle/>
          <a:p>
            <a:r>
              <a:rPr lang="en-US" dirty="0"/>
              <a:t>Presenters and Planners: Aliya Jones, MD and Steve Whitefield, MD have reported no relevant financial relationships to disclose. </a:t>
            </a:r>
          </a:p>
          <a:p>
            <a:r>
              <a:rPr lang="en-US" dirty="0"/>
              <a:t>Cathy Mahon, PT, MS has a private practice and website that provide information about exercises.</a:t>
            </a:r>
          </a:p>
          <a:p>
            <a:r>
              <a:rPr lang="en-US" dirty="0"/>
              <a:t>Kelley </a:t>
            </a:r>
            <a:r>
              <a:rPr lang="en-US" dirty="0" err="1"/>
              <a:t>Stefancik</a:t>
            </a:r>
            <a:r>
              <a:rPr lang="en-US" dirty="0"/>
              <a:t>, CRNP has reported no relevant financial relationships to disclose.</a:t>
            </a:r>
          </a:p>
          <a:p>
            <a:r>
              <a:rPr lang="en-US" dirty="0"/>
              <a:t>MedChi CME Reviewers: The reviewers from the MedChi Committee On Scientific Activities (COSA) for this activity have reported no relevant financial relationships to disclose.</a:t>
            </a:r>
          </a:p>
        </p:txBody>
      </p:sp>
    </p:spTree>
    <p:extLst>
      <p:ext uri="{BB962C8B-B14F-4D97-AF65-F5344CB8AC3E}">
        <p14:creationId xmlns:p14="http://schemas.microsoft.com/office/powerpoint/2010/main" val="1198446509"/>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FA243C363007F4F827DB51D02034FC2" ma:contentTypeVersion="22" ma:contentTypeDescription="Create a new document." ma:contentTypeScope="" ma:versionID="6f4aa861c22db5f2b4eb9d2bf3007668">
  <xsd:schema xmlns:xsd="http://www.w3.org/2001/XMLSchema" xmlns:xs="http://www.w3.org/2001/XMLSchema" xmlns:p="http://schemas.microsoft.com/office/2006/metadata/properties" targetNamespace="http://schemas.microsoft.com/office/2006/metadata/properties" ma:root="true" ma:fieldsID="883d4e8e4bb62dc9630bd01492c2b58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0B8BFC-6592-4FAA-B7FC-B52DF1E619FF}"/>
</file>

<file path=customXml/itemProps2.xml><?xml version="1.0" encoding="utf-8"?>
<ds:datastoreItem xmlns:ds="http://schemas.openxmlformats.org/officeDocument/2006/customXml" ds:itemID="{2DE31ACB-BAB7-4B14-BC65-AE63E5AB3E43}"/>
</file>

<file path=customXml/itemProps3.xml><?xml version="1.0" encoding="utf-8"?>
<ds:datastoreItem xmlns:ds="http://schemas.openxmlformats.org/officeDocument/2006/customXml" ds:itemID="{B43C7930-C60F-42AD-A435-EA284245A128}"/>
</file>

<file path=docProps/app.xml><?xml version="1.0" encoding="utf-8"?>
<Properties xmlns="http://schemas.openxmlformats.org/officeDocument/2006/extended-properties" xmlns:vt="http://schemas.openxmlformats.org/officeDocument/2006/docPropsVTypes">
  <Template>TM03457491[[fn=Metropolitan]]</Template>
  <TotalTime>1146</TotalTime>
  <Words>532</Words>
  <Application>Microsoft Office PowerPoint</Application>
  <PresentationFormat>Widescreen</PresentationFormat>
  <Paragraphs>60</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 Light</vt:lpstr>
      <vt:lpstr>Metropolitan</vt:lpstr>
      <vt:lpstr>Stretching and Exercise for Stress Reduction</vt:lpstr>
      <vt:lpstr>Objectives</vt:lpstr>
      <vt:lpstr> Improve your mood</vt:lpstr>
      <vt:lpstr>Improve your thinking</vt:lpstr>
      <vt:lpstr>Improve your sleep</vt:lpstr>
      <vt:lpstr>Emotional resilience</vt:lpstr>
      <vt:lpstr>CME Accreditation and Designation</vt:lpstr>
      <vt:lpstr>CME Disclosures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Stretching and Exercise for Stress Reduction</dc:title>
  <dc:creator>Cathy Mahon</dc:creator>
  <cp:lastModifiedBy>Cathy Mahon</cp:lastModifiedBy>
  <cp:revision>22</cp:revision>
  <dcterms:created xsi:type="dcterms:W3CDTF">2021-07-18T23:07:27Z</dcterms:created>
  <dcterms:modified xsi:type="dcterms:W3CDTF">2021-07-22T18:56:47Z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0x0101006FA243C363007F4F827DB51D02034FC2</vt:lpwstr>
  </property>
</Properties>
</file>