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60" r:id="rId5"/>
    <p:sldId id="259" r:id="rId6"/>
    <p:sldId id="268" r:id="rId7"/>
    <p:sldId id="270" r:id="rId8"/>
    <p:sldId id="261" r:id="rId9"/>
    <p:sldId id="263" r:id="rId10"/>
    <p:sldId id="269" r:id="rId11"/>
    <p:sldId id="264" r:id="rId12"/>
    <p:sldId id="265" r:id="rId13"/>
    <p:sldId id="266" r:id="rId14"/>
    <p:sldId id="267"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4"/>
  </p:normalViewPr>
  <p:slideViewPr>
    <p:cSldViewPr snapToGrid="0" snapToObjects="1">
      <p:cViewPr varScale="1">
        <p:scale>
          <a:sx n="53" d="100"/>
          <a:sy n="53" d="100"/>
        </p:scale>
        <p:origin x="1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822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40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ha.health.maryland.gov/Pages/bha-covid-19.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theoperationcourage.com/"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psychiatrictimes.com/view/stigma-in-healthcare-empowering-physicians-and-trainees-to-seek-help"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sherrie.noonan@maryland.gov"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rystal Greene,DNP,AGPCNP-BC"/>
          <p:cNvSpPr txBox="1">
            <a:spLocks noGrp="1"/>
          </p:cNvSpPr>
          <p:nvPr>
            <p:ph type="body" idx="21"/>
          </p:nvPr>
        </p:nvSpPr>
        <p:spPr>
          <a:xfrm>
            <a:off x="1503206" y="9851055"/>
            <a:ext cx="21945600" cy="6057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784225">
              <a:defRPr sz="2850" spc="-28">
                <a:latin typeface="Chalkboard SE Regular"/>
                <a:ea typeface="Chalkboard SE Regular"/>
                <a:cs typeface="Chalkboard SE Regular"/>
                <a:sym typeface="Chalkboard SE Regular"/>
              </a:defRPr>
            </a:lvl1pPr>
          </a:lstStyle>
          <a:p>
            <a:r>
              <a:t>Crystal Greene,DNP,AGPCNP-BC</a:t>
            </a:r>
          </a:p>
        </p:txBody>
      </p:sp>
      <p:sp>
        <p:nvSpPr>
          <p:cNvPr id="152" name="The Stigma for Health Care Workers Seeking Behavioral Health Care"/>
          <p:cNvSpPr txBox="1">
            <a:spLocks noGrp="1"/>
          </p:cNvSpPr>
          <p:nvPr>
            <p:ph type="ctrTitle"/>
          </p:nvPr>
        </p:nvSpPr>
        <p:spPr>
          <a:xfrm>
            <a:off x="1827785" y="3537284"/>
            <a:ext cx="21945601" cy="3814836"/>
          </a:xfrm>
          <a:prstGeom prst="rect">
            <a:avLst/>
          </a:prstGeom>
        </p:spPr>
        <p:txBody>
          <a:bodyPr/>
          <a:lstStyle>
            <a:lvl1pPr>
              <a:defRPr sz="4400" spc="-44">
                <a:latin typeface="Chalkboard"/>
                <a:ea typeface="Chalkboard"/>
                <a:cs typeface="Chalkboard"/>
                <a:sym typeface="Chalkboard"/>
              </a:defRPr>
            </a:lvl1pPr>
          </a:lstStyle>
          <a:p>
            <a:r>
              <a:rPr dirty="0"/>
              <a:t>The Stigma for</a:t>
            </a:r>
            <a:r>
              <a:rPr lang="en-US" dirty="0"/>
              <a:t> Healthcare Workers Seeking Behavioral Health Care</a:t>
            </a:r>
            <a:br>
              <a:rPr lang="en-US" dirty="0"/>
            </a:br>
            <a:endParaRPr dirty="0"/>
          </a:p>
        </p:txBody>
      </p:sp>
      <p:sp>
        <p:nvSpPr>
          <p:cNvPr id="153" name="Presentation Subtitle"/>
          <p:cNvSpPr txBox="1">
            <a:spLocks noGrp="1"/>
          </p:cNvSpPr>
          <p:nvPr>
            <p:ph type="subTitle" sz="quarter" idx="1"/>
          </p:nvPr>
        </p:nvSpPr>
        <p:spPr>
          <a:xfrm>
            <a:off x="1219200" y="7560015"/>
            <a:ext cx="21945600" cy="2250593"/>
          </a:xfrm>
          <a:prstGeom prst="rect">
            <a:avLst/>
          </a:prstGeom>
        </p:spPr>
        <p:txBody>
          <a:body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9B48-7849-1C49-BA92-FA206709214B}"/>
              </a:ext>
            </a:extLst>
          </p:cNvPr>
          <p:cNvSpPr>
            <a:spLocks noGrp="1"/>
          </p:cNvSpPr>
          <p:nvPr>
            <p:ph type="title"/>
          </p:nvPr>
        </p:nvSpPr>
        <p:spPr/>
        <p:txBody>
          <a:bodyPr>
            <a:normAutofit/>
          </a:bodyPr>
          <a:lstStyle/>
          <a:p>
            <a:r>
              <a:rPr lang="en-US" sz="4400" dirty="0"/>
              <a:t>Resources</a:t>
            </a:r>
          </a:p>
        </p:txBody>
      </p:sp>
      <p:sp>
        <p:nvSpPr>
          <p:cNvPr id="3" name="Text Placeholder 2">
            <a:extLst>
              <a:ext uri="{FF2B5EF4-FFF2-40B4-BE49-F238E27FC236}">
                <a16:creationId xmlns:a16="http://schemas.microsoft.com/office/drawing/2014/main" id="{35EC3B9E-9AC8-B944-BBC8-127CAC47EBFC}"/>
              </a:ext>
            </a:extLst>
          </p:cNvPr>
          <p:cNvSpPr>
            <a:spLocks noGrp="1"/>
          </p:cNvSpPr>
          <p:nvPr>
            <p:ph type="body" idx="1"/>
          </p:nvPr>
        </p:nvSpPr>
        <p:spPr/>
        <p:txBody>
          <a:bodyPr/>
          <a:lstStyle/>
          <a:p>
            <a:pPr marL="0" indent="0">
              <a:buNone/>
            </a:pPr>
            <a:endParaRPr lang="en-US" dirty="0">
              <a:hlinkClick r:id="rId3"/>
            </a:endParaRPr>
          </a:p>
          <a:p>
            <a:pPr marL="0" indent="0">
              <a:buNone/>
            </a:pPr>
            <a:r>
              <a:rPr lang="en-US" dirty="0">
                <a:hlinkClick r:id="rId3"/>
              </a:rPr>
              <a:t>https://bha.health.maryland.gov/Pages/bha-covid-19.aspx</a:t>
            </a:r>
            <a:endParaRPr lang="en-US" dirty="0"/>
          </a:p>
          <a:p>
            <a:pPr marL="0" indent="0">
              <a:buNone/>
            </a:pPr>
            <a:endParaRPr lang="en-US" dirty="0"/>
          </a:p>
          <a:p>
            <a:pPr marL="0" indent="0">
              <a:buNone/>
            </a:pPr>
            <a:r>
              <a:rPr lang="en-US" dirty="0"/>
              <a:t>Operation Courage- Provides mental health support to healthcare workers, first responders, and frontline workers. </a:t>
            </a:r>
            <a:r>
              <a:rPr lang="en-US" dirty="0">
                <a:hlinkClick r:id="rId4"/>
              </a:rPr>
              <a:t>www.theoperationcourage.com</a:t>
            </a:r>
            <a:endParaRPr lang="en-US" dirty="0"/>
          </a:p>
          <a:p>
            <a:pPr marL="0" indent="0">
              <a:buNone/>
            </a:pPr>
            <a:endParaRPr lang="en-US" dirty="0"/>
          </a:p>
          <a:p>
            <a:pPr marL="0" indent="0">
              <a:buNone/>
            </a:pPr>
            <a:r>
              <a:rPr lang="en-US" dirty="0"/>
              <a:t>The Emotional PPE Project- Provides mental health support free of charge</a:t>
            </a:r>
          </a:p>
          <a:p>
            <a:pPr marL="0" indent="0">
              <a:buNone/>
            </a:pPr>
            <a:endParaRPr lang="en-US" dirty="0"/>
          </a:p>
        </p:txBody>
      </p:sp>
      <p:sp>
        <p:nvSpPr>
          <p:cNvPr id="4" name="Text Placeholder 3">
            <a:extLst>
              <a:ext uri="{FF2B5EF4-FFF2-40B4-BE49-F238E27FC236}">
                <a16:creationId xmlns:a16="http://schemas.microsoft.com/office/drawing/2014/main" id="{623FB525-8216-6043-8587-9189A5D8B9CC}"/>
              </a:ext>
            </a:extLst>
          </p:cNvPr>
          <p:cNvSpPr>
            <a:spLocks noGrp="1"/>
          </p:cNvSpPr>
          <p:nvPr>
            <p:ph type="body" sz="quarter" idx="21"/>
          </p:nvPr>
        </p:nvSpPr>
        <p:spPr/>
        <p:txBody>
          <a:bodyPr/>
          <a:lstStyle/>
          <a:p>
            <a:endParaRPr lang="en-US" dirty="0"/>
          </a:p>
        </p:txBody>
      </p:sp>
    </p:spTree>
    <p:extLst>
      <p:ext uri="{BB962C8B-B14F-4D97-AF65-F5344CB8AC3E}">
        <p14:creationId xmlns:p14="http://schemas.microsoft.com/office/powerpoint/2010/main" val="36035272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ferences"/>
          <p:cNvSpPr txBox="1">
            <a:spLocks noGrp="1"/>
          </p:cNvSpPr>
          <p:nvPr>
            <p:ph type="title"/>
          </p:nvPr>
        </p:nvSpPr>
        <p:spPr>
          <a:prstGeom prst="rect">
            <a:avLst/>
          </a:prstGeom>
        </p:spPr>
        <p:txBody>
          <a:bodyPr/>
          <a:lstStyle>
            <a:lvl1pPr>
              <a:defRPr sz="4400" spc="-44"/>
            </a:lvl1pPr>
          </a:lstStyle>
          <a:p>
            <a:r>
              <a:rPr dirty="0"/>
              <a:t>References</a:t>
            </a:r>
          </a:p>
        </p:txBody>
      </p:sp>
      <p:sp>
        <p:nvSpPr>
          <p:cNvPr id="183" name="Slide bullet text"/>
          <p:cNvSpPr txBox="1">
            <a:spLocks noGrp="1"/>
          </p:cNvSpPr>
          <p:nvPr>
            <p:ph type="body" idx="1"/>
          </p:nvPr>
        </p:nvSpPr>
        <p:spPr>
          <a:prstGeom prst="rect">
            <a:avLst/>
          </a:prstGeo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Kassam, A. , Papish, A., </a:t>
            </a:r>
            <a:r>
              <a:rPr lang="en-US" sz="2800" dirty="0" err="1">
                <a:latin typeface="Times New Roman" panose="02020603050405020304" pitchFamily="18" charset="0"/>
                <a:cs typeface="Times New Roman" panose="02020603050405020304" pitchFamily="18" charset="0"/>
              </a:rPr>
              <a:t>Modgill</a:t>
            </a:r>
            <a:r>
              <a:rPr lang="en-US" sz="2800" dirty="0">
                <a:latin typeface="Times New Roman" panose="02020603050405020304" pitchFamily="18" charset="0"/>
                <a:cs typeface="Times New Roman" panose="02020603050405020304" pitchFamily="18" charset="0"/>
              </a:rPr>
              <a:t>, G. &amp; Patten, S. (2012). The development and psychometric properties of a new scale to measure mental illness related </a:t>
            </a:r>
          </a:p>
          <a:p>
            <a:pPr marL="0" indent="0">
              <a:buNone/>
            </a:pPr>
            <a:r>
              <a:rPr lang="en-US" sz="2800" dirty="0">
                <a:latin typeface="Times New Roman" panose="02020603050405020304" pitchFamily="18" charset="0"/>
                <a:cs typeface="Times New Roman" panose="02020603050405020304" pitchFamily="18" charset="0"/>
              </a:rPr>
              <a:t>     stigma by health care providers:  The opening minds scale for Health Care Providers (OMS-HC). </a:t>
            </a:r>
            <a:r>
              <a:rPr lang="en-US" sz="2800" i="1" dirty="0">
                <a:latin typeface="Times New Roman" panose="02020603050405020304" pitchFamily="18" charset="0"/>
                <a:cs typeface="Times New Roman" panose="02020603050405020304" pitchFamily="18" charset="0"/>
              </a:rPr>
              <a:t>BMC Psychiatry, </a:t>
            </a:r>
            <a:r>
              <a:rPr lang="en-US" sz="2800" dirty="0">
                <a:latin typeface="Times New Roman" panose="02020603050405020304" pitchFamily="18" charset="0"/>
                <a:cs typeface="Times New Roman" panose="02020603050405020304" pitchFamily="18" charset="0"/>
              </a:rPr>
              <a:t>12:62.</a:t>
            </a:r>
          </a:p>
          <a:p>
            <a:pPr marL="0" indent="0">
              <a:buNone/>
            </a:pPr>
            <a:r>
              <a:rPr lang="en-US" sz="2800" dirty="0" err="1">
                <a:latin typeface="Times New Roman" panose="02020603050405020304" pitchFamily="18" charset="0"/>
                <a:cs typeface="Times New Roman" panose="02020603050405020304" pitchFamily="18" charset="0"/>
              </a:rPr>
              <a:t>Knaak</a:t>
            </a:r>
            <a:r>
              <a:rPr lang="en-US" sz="2800" dirty="0">
                <a:latin typeface="Times New Roman" panose="02020603050405020304" pitchFamily="18" charset="0"/>
                <a:cs typeface="Times New Roman" panose="02020603050405020304" pitchFamily="18" charset="0"/>
              </a:rPr>
              <a:t>, S. , </a:t>
            </a:r>
            <a:r>
              <a:rPr lang="en-US" sz="2800" dirty="0" err="1">
                <a:latin typeface="Times New Roman" panose="02020603050405020304" pitchFamily="18" charset="0"/>
                <a:cs typeface="Times New Roman" panose="02020603050405020304" pitchFamily="18" charset="0"/>
              </a:rPr>
              <a:t>Mantler</a:t>
            </a:r>
            <a:r>
              <a:rPr lang="en-US" sz="2800" dirty="0">
                <a:latin typeface="Times New Roman" panose="02020603050405020304" pitchFamily="18" charset="0"/>
                <a:cs typeface="Times New Roman" panose="02020603050405020304" pitchFamily="18" charset="0"/>
              </a:rPr>
              <a:t>, E., &amp; Szeto, A. (2017). Mental illness-related stigma in healthcare: Barriers to access and care and evidence-based solutions. </a:t>
            </a:r>
          </a:p>
          <a:p>
            <a:pPr marL="0" indent="0">
              <a:buNone/>
            </a:pP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Healthcare Management Forum, 30(2), </a:t>
            </a:r>
            <a:r>
              <a:rPr lang="en-US" sz="2800" dirty="0">
                <a:latin typeface="Times New Roman" panose="02020603050405020304" pitchFamily="18" charset="0"/>
                <a:cs typeface="Times New Roman" panose="02020603050405020304" pitchFamily="18" charset="0"/>
              </a:rPr>
              <a:t>111-116.</a:t>
            </a:r>
          </a:p>
          <a:p>
            <a:pPr marL="0" indent="0">
              <a:buNone/>
            </a:pPr>
            <a:r>
              <a:rPr lang="en-US" sz="2800" dirty="0">
                <a:latin typeface="Times New Roman" panose="02020603050405020304" pitchFamily="18" charset="0"/>
                <a:cs typeface="Times New Roman" panose="02020603050405020304" pitchFamily="18" charset="0"/>
              </a:rPr>
              <a:t>Mehta, S.S. &amp; Edwards, M.L. (2018). Suffering in Silence: Mental Health Stigma and Physicians’ Licensing Fears. </a:t>
            </a:r>
            <a:r>
              <a:rPr lang="en-US" sz="2800" i="1" dirty="0">
                <a:latin typeface="Times New Roman" panose="02020603050405020304" pitchFamily="18" charset="0"/>
                <a:cs typeface="Times New Roman" panose="02020603050405020304" pitchFamily="18" charset="0"/>
              </a:rPr>
              <a:t>The American  Journal of Psychiatry</a:t>
            </a:r>
          </a:p>
          <a:p>
            <a:pPr marL="0" indent="0">
              <a:buNone/>
            </a:pPr>
            <a:r>
              <a:rPr lang="en-US" sz="2800" i="1" dirty="0">
                <a:latin typeface="Times New Roman" panose="02020603050405020304" pitchFamily="18" charset="0"/>
                <a:cs typeface="Times New Roman" panose="02020603050405020304" pitchFamily="18" charset="0"/>
              </a:rPr>
              <a:t>     Residents’ Journal, </a:t>
            </a:r>
            <a:r>
              <a:rPr lang="en-US" sz="2800" dirty="0">
                <a:latin typeface="Times New Roman" panose="02020603050405020304" pitchFamily="18" charset="0"/>
                <a:cs typeface="Times New Roman" panose="02020603050405020304" pitchFamily="18" charset="0"/>
              </a:rPr>
              <a:t>13(11), 2-4.</a:t>
            </a:r>
          </a:p>
          <a:p>
            <a:pPr marL="0" indent="0">
              <a:buNone/>
            </a:pPr>
            <a:r>
              <a:rPr lang="en-US" sz="2800" dirty="0">
                <a:latin typeface="Times New Roman" panose="02020603050405020304" pitchFamily="18" charset="0"/>
                <a:cs typeface="Times New Roman" panose="02020603050405020304" pitchFamily="18" charset="0"/>
              </a:rPr>
              <a:t>Moses, T. &amp; </a:t>
            </a:r>
            <a:r>
              <a:rPr lang="en-US" sz="2800" dirty="0" err="1">
                <a:latin typeface="Times New Roman" panose="02020603050405020304" pitchFamily="18" charset="0"/>
                <a:cs typeface="Times New Roman" panose="02020603050405020304" pitchFamily="18" charset="0"/>
              </a:rPr>
              <a:t>Chammaa</a:t>
            </a:r>
            <a:r>
              <a:rPr lang="en-US" sz="2800" dirty="0">
                <a:latin typeface="Times New Roman" panose="02020603050405020304" pitchFamily="18" charset="0"/>
                <a:cs typeface="Times New Roman" panose="02020603050405020304" pitchFamily="18" charset="0"/>
              </a:rPr>
              <a:t>, M. (2021). Stigma in Healthcare: Empowering Physicians and Trainees to Seek Help. </a:t>
            </a:r>
            <a:r>
              <a:rPr lang="en-US" sz="2800" i="1" dirty="0">
                <a:latin typeface="Times New Roman" panose="02020603050405020304" pitchFamily="18" charset="0"/>
                <a:cs typeface="Times New Roman" panose="02020603050405020304" pitchFamily="18" charset="0"/>
              </a:rPr>
              <a:t>Psychiatric Times. </a:t>
            </a:r>
            <a:r>
              <a:rPr lang="en-US" sz="2800" dirty="0">
                <a:latin typeface="Times New Roman" panose="02020603050405020304" pitchFamily="18" charset="0"/>
                <a:cs typeface="Times New Roman" panose="02020603050405020304" pitchFamily="18" charset="0"/>
              </a:rPr>
              <a:t>Retrieved March 21, </a:t>
            </a:r>
          </a:p>
          <a:p>
            <a:pPr marL="0" indent="0">
              <a:buNone/>
            </a:pP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2021, from </a:t>
            </a:r>
            <a:r>
              <a:rPr lang="en-US" sz="2800" dirty="0">
                <a:latin typeface="Times New Roman" panose="02020603050405020304" pitchFamily="18" charset="0"/>
                <a:cs typeface="Times New Roman" panose="02020603050405020304" pitchFamily="18" charset="0"/>
                <a:hlinkClick r:id="rId2"/>
              </a:rPr>
              <a:t>https://www.psychiatrictimes.com/view/stigma-in-healthcare-empowering-physicians-and-trainees-to-seek-help</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Newell, J.M. (2020). An Ecological Systems Framework for Professional Resilience in Social Work Practice. </a:t>
            </a:r>
            <a:r>
              <a:rPr lang="en-US" sz="2800" i="1" dirty="0">
                <a:latin typeface="Times New Roman" panose="02020603050405020304" pitchFamily="18" charset="0"/>
                <a:cs typeface="Times New Roman" panose="02020603050405020304" pitchFamily="18" charset="0"/>
              </a:rPr>
              <a:t>Social Work,</a:t>
            </a:r>
            <a:r>
              <a:rPr lang="en-US" sz="2800" dirty="0">
                <a:latin typeface="Times New Roman" panose="02020603050405020304" pitchFamily="18" charset="0"/>
                <a:cs typeface="Times New Roman" panose="02020603050405020304" pitchFamily="18" charset="0"/>
              </a:rPr>
              <a:t>65(1), 65-73.</a:t>
            </a:r>
          </a:p>
          <a:p>
            <a:pPr marL="0" indent="0">
              <a:buNone/>
            </a:pPr>
            <a:r>
              <a:rPr lang="en-US" sz="2800" dirty="0">
                <a:latin typeface="Times New Roman" panose="02020603050405020304" pitchFamily="18" charset="0"/>
                <a:cs typeface="Times New Roman" panose="02020603050405020304" pitchFamily="18" charset="0"/>
              </a:rPr>
              <a:t>Ungar, T., </a:t>
            </a:r>
            <a:r>
              <a:rPr lang="en-US" sz="2800" dirty="0" err="1">
                <a:latin typeface="Times New Roman" panose="02020603050405020304" pitchFamily="18" charset="0"/>
                <a:cs typeface="Times New Roman" panose="02020603050405020304" pitchFamily="18" charset="0"/>
              </a:rPr>
              <a:t>Knaak</a:t>
            </a:r>
            <a:r>
              <a:rPr lang="en-US" sz="2800" dirty="0">
                <a:latin typeface="Times New Roman" panose="02020603050405020304" pitchFamily="18" charset="0"/>
                <a:cs typeface="Times New Roman" panose="02020603050405020304" pitchFamily="18" charset="0"/>
              </a:rPr>
              <a:t>, S., &amp; Szeto, A. (2016). Theoretical and Practical Considerations for Combating Mental Illness Stigma in Health Care. </a:t>
            </a:r>
            <a:r>
              <a:rPr lang="en-US" sz="2800" i="1" dirty="0">
                <a:latin typeface="Times New Roman" panose="02020603050405020304" pitchFamily="18" charset="0"/>
                <a:cs typeface="Times New Roman" panose="02020603050405020304" pitchFamily="18" charset="0"/>
              </a:rPr>
              <a:t>Community </a:t>
            </a:r>
          </a:p>
          <a:p>
            <a:pPr marL="0" indent="0">
              <a:buNone/>
            </a:pPr>
            <a:r>
              <a:rPr lang="en-US" sz="2800" i="1" dirty="0">
                <a:latin typeface="Times New Roman" panose="02020603050405020304" pitchFamily="18" charset="0"/>
                <a:cs typeface="Times New Roman" panose="02020603050405020304" pitchFamily="18" charset="0"/>
              </a:rPr>
              <a:t>     Mental Health Journal,</a:t>
            </a:r>
            <a:r>
              <a:rPr lang="en-US" sz="2800" dirty="0">
                <a:latin typeface="Times New Roman" panose="02020603050405020304" pitchFamily="18" charset="0"/>
                <a:cs typeface="Times New Roman" panose="02020603050405020304" pitchFamily="18" charset="0"/>
              </a:rPr>
              <a:t> 52, 262-271.</a:t>
            </a:r>
            <a:endParaRPr sz="2800" dirty="0">
              <a:latin typeface="Times New Roman" panose="02020603050405020304" pitchFamily="18" charset="0"/>
              <a:cs typeface="Times New Roman" panose="02020603050405020304" pitchFamily="18" charset="0"/>
            </a:endParaRPr>
          </a:p>
        </p:txBody>
      </p:sp>
      <p:sp>
        <p:nvSpPr>
          <p:cNvPr id="184"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ME Accreditation &amp; Designation"/>
          <p:cNvSpPr txBox="1">
            <a:spLocks noGrp="1"/>
          </p:cNvSpPr>
          <p:nvPr>
            <p:ph type="title"/>
          </p:nvPr>
        </p:nvSpPr>
        <p:spPr>
          <a:prstGeom prst="rect">
            <a:avLst/>
          </a:prstGeom>
        </p:spPr>
        <p:txBody>
          <a:bodyPr/>
          <a:lstStyle>
            <a:lvl1pPr>
              <a:defRPr sz="4400" spc="-44">
                <a:latin typeface="Canela Regular"/>
                <a:ea typeface="Canela Regular"/>
                <a:cs typeface="Canela Regular"/>
                <a:sym typeface="Canela Regular"/>
              </a:defRPr>
            </a:lvl1pPr>
          </a:lstStyle>
          <a:p>
            <a:r>
              <a:t>CME Accreditation &amp; Designation</a:t>
            </a:r>
          </a:p>
        </p:txBody>
      </p:sp>
      <p:sp>
        <p:nvSpPr>
          <p:cNvPr id="187" name="This activity has been planned and implemented in accordance with the Essential Areas and policies of the Accreditation Council for Continuing Medical Education (ACCME) through the joint providership of MedChi, The Maryland State Medical Society and the "/>
          <p:cNvSpPr txBox="1">
            <a:spLocks noGrp="1"/>
          </p:cNvSpPr>
          <p:nvPr>
            <p:ph type="body" idx="1"/>
          </p:nvPr>
        </p:nvSpPr>
        <p:spPr>
          <a:xfrm>
            <a:off x="1217711" y="4009348"/>
            <a:ext cx="21948578" cy="8483601"/>
          </a:xfrm>
          <a:prstGeom prst="rect">
            <a:avLst/>
          </a:prstGeom>
        </p:spPr>
        <p:txBody>
          <a:bodyPr/>
          <a:lstStyle/>
          <a:p>
            <a:pPr marL="0" indent="0" defTabSz="457200">
              <a:lnSpc>
                <a:spcPct val="115000"/>
              </a:lnSpc>
              <a:spcBef>
                <a:spcPts val="1200"/>
              </a:spcBef>
              <a:buSzTx/>
              <a:buNone/>
              <a:defRPr sz="2800">
                <a:latin typeface="Calibri"/>
                <a:ea typeface="Calibri"/>
                <a:cs typeface="Calibri"/>
                <a:sym typeface="Calibri"/>
              </a:defRPr>
            </a:pPr>
            <a:r>
              <a:t>This activity has been planned and implemented in accordance with the Essential Areas and policies of the Accreditation Council for Continuing Medical Education (ACCME) through the joint providership of MedChi, The Maryland State Medical Society and the Behavioral Health Administration of the Maryland Department of Health. MedChi is accredited by the ACCME to provide continuing medical education for physicians. </a:t>
            </a:r>
            <a:r>
              <a:rPr>
                <a:solidFill>
                  <a:srgbClr val="424242"/>
                </a:solidFill>
              </a:rPr>
              <a:t>CMEs will be available at no cost, as will Participant Certificates, which for other disciplines may qualify for CEUs or other continuing education credit, although these are not approved for CEUs by the Maryland Board of Social Work Examiners. Participants should check with their certifying organizations to see how these would apply. </a:t>
            </a:r>
            <a:endParaRPr>
              <a:latin typeface="Helvetica"/>
              <a:ea typeface="Helvetica"/>
              <a:cs typeface="Helvetica"/>
              <a:sym typeface="Helvetica"/>
            </a:endParaRPr>
          </a:p>
          <a:p>
            <a:pPr marL="0" indent="0" defTabSz="457200">
              <a:lnSpc>
                <a:spcPct val="100000"/>
              </a:lnSpc>
              <a:spcBef>
                <a:spcPts val="0"/>
              </a:spcBef>
              <a:buSzTx/>
              <a:buNone/>
              <a:defRPr sz="2800">
                <a:latin typeface="Helvetica"/>
                <a:ea typeface="Helvetica"/>
                <a:cs typeface="Helvetica"/>
                <a:sym typeface="Helvetica"/>
              </a:defRPr>
            </a:pPr>
            <a:endParaRPr>
              <a:latin typeface="Helvetica"/>
              <a:ea typeface="Helvetica"/>
              <a:cs typeface="Helvetica"/>
              <a:sym typeface="Helvetica"/>
            </a:endParaRPr>
          </a:p>
          <a:p>
            <a:pPr marL="0" indent="0" defTabSz="457200">
              <a:lnSpc>
                <a:spcPct val="100000"/>
              </a:lnSpc>
              <a:spcBef>
                <a:spcPts val="0"/>
              </a:spcBef>
              <a:buSzTx/>
              <a:buNone/>
              <a:defRPr sz="2800">
                <a:latin typeface="Calibri"/>
                <a:ea typeface="Calibri"/>
                <a:cs typeface="Calibri"/>
                <a:sym typeface="Calibri"/>
              </a:defRPr>
            </a:pPr>
            <a:r>
              <a:t>MedChi designates this webinar educational activity for a maximum of </a:t>
            </a:r>
            <a:r>
              <a:rPr i="1"/>
              <a:t>1 AMA PRA Category 1 Credits™</a:t>
            </a:r>
            <a:r>
              <a:t>. Physicians should claim only the credit commensurate with the extent of their participation in the activity, as should other disciplines who claim credit for Participant Certificates. </a:t>
            </a:r>
            <a:r>
              <a:rPr>
                <a:solidFill>
                  <a:srgbClr val="323333"/>
                </a:solidFill>
              </a:rPr>
              <a:t>For CME/Participant Certificate questions please </a:t>
            </a:r>
            <a:r>
              <a:t>contact Sherrie Noonan at </a:t>
            </a:r>
            <a:r>
              <a:rPr>
                <a:solidFill>
                  <a:srgbClr val="106DD6"/>
                </a:solidFill>
                <a:hlinkClick r:id="rId2"/>
              </a:rPr>
              <a:t>sherrie.noonan@maryland.gov</a:t>
            </a:r>
            <a:r>
              <a:rPr>
                <a:latin typeface="Helvetica"/>
                <a:ea typeface="Helvetica"/>
                <a:cs typeface="Helvetica"/>
                <a:sym typeface="Helvetica"/>
              </a:rPr>
              <a:t>.</a:t>
            </a:r>
            <a:r>
              <a:rPr b="1"/>
              <a:t> </a:t>
            </a:r>
          </a:p>
          <a:p>
            <a:pPr marL="0" indent="0" defTabSz="457200">
              <a:lnSpc>
                <a:spcPct val="100000"/>
              </a:lnSpc>
              <a:spcBef>
                <a:spcPts val="0"/>
              </a:spcBef>
              <a:buSzTx/>
              <a:buNone/>
              <a:defRPr sz="2800">
                <a:latin typeface="Calibri"/>
                <a:ea typeface="Calibri"/>
                <a:cs typeface="Calibri"/>
                <a:sym typeface="Calibri"/>
              </a:defRPr>
            </a:pPr>
            <a:endParaRPr b="1"/>
          </a:p>
          <a:p>
            <a:pPr marL="0" indent="0" defTabSz="457200">
              <a:lnSpc>
                <a:spcPct val="100000"/>
              </a:lnSpc>
              <a:spcBef>
                <a:spcPts val="0"/>
              </a:spcBef>
              <a:buSzTx/>
              <a:buNone/>
              <a:defRPr sz="2800">
                <a:latin typeface="Calibri"/>
                <a:ea typeface="Calibri"/>
                <a:cs typeface="Calibri"/>
                <a:sym typeface="Calibri"/>
              </a:defRPr>
            </a:pPr>
            <a:endParaRPr b="1"/>
          </a:p>
        </p:txBody>
      </p:sp>
      <p:sp>
        <p:nvSpPr>
          <p:cNvPr id="188"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ME Disclosures"/>
          <p:cNvSpPr txBox="1">
            <a:spLocks noGrp="1"/>
          </p:cNvSpPr>
          <p:nvPr>
            <p:ph type="title"/>
          </p:nvPr>
        </p:nvSpPr>
        <p:spPr>
          <a:prstGeom prst="rect">
            <a:avLst/>
          </a:prstGeom>
        </p:spPr>
        <p:txBody>
          <a:bodyPr/>
          <a:lstStyle/>
          <a:p>
            <a:pPr>
              <a:defRPr sz="4400" spc="-44"/>
            </a:pPr>
            <a:r>
              <a:t>CME </a:t>
            </a:r>
            <a:r>
              <a:rPr>
                <a:latin typeface="Canela Regular"/>
                <a:ea typeface="Canela Regular"/>
                <a:cs typeface="Canela Regular"/>
                <a:sym typeface="Canela Regular"/>
              </a:rPr>
              <a:t>Disclosures</a:t>
            </a:r>
          </a:p>
        </p:txBody>
      </p:sp>
      <p:sp>
        <p:nvSpPr>
          <p:cNvPr id="191" name="Presenters and Planners: Aliya Jones, MD and Steve Whitefield, MD have reported no relevant financial relationships to disclose. Crystal Greene, DNP, Megan Buresh, MD, and Consuelo Green, CPRS have reported no relevant financial relationships to disclose"/>
          <p:cNvSpPr txBox="1">
            <a:spLocks noGrp="1"/>
          </p:cNvSpPr>
          <p:nvPr>
            <p:ph type="body" idx="1"/>
          </p:nvPr>
        </p:nvSpPr>
        <p:spPr>
          <a:prstGeom prst="rect">
            <a:avLst/>
          </a:prstGeom>
        </p:spPr>
        <p:txBody>
          <a:bodyPr/>
          <a:lstStyle/>
          <a:p>
            <a:pPr marL="0" indent="0" defTabSz="457200">
              <a:lnSpc>
                <a:spcPct val="100000"/>
              </a:lnSpc>
              <a:spcBef>
                <a:spcPts val="1200"/>
              </a:spcBef>
              <a:buSzTx/>
              <a:buNone/>
              <a:defRPr sz="2800">
                <a:solidFill>
                  <a:srgbClr val="323333"/>
                </a:solidFill>
                <a:latin typeface="Calibri"/>
                <a:ea typeface="Calibri"/>
                <a:cs typeface="Calibri"/>
                <a:sym typeface="Calibri"/>
              </a:defRPr>
            </a:pPr>
            <a:r>
              <a:t>Presenters and Planners: Aliya Jones, MD and Steve Whitefield, MD have reported no relevant financial relationships to disclose. Crystal Greene, DNP, Megan Buresh, MD, and Consuelo Green, CPRS have reported no relevant financial relationships to disclose.</a:t>
            </a:r>
          </a:p>
          <a:p>
            <a:pPr marL="0" indent="0" defTabSz="457200">
              <a:lnSpc>
                <a:spcPct val="100000"/>
              </a:lnSpc>
              <a:spcBef>
                <a:spcPts val="1200"/>
              </a:spcBef>
              <a:buSzTx/>
              <a:buNone/>
              <a:defRPr sz="2800">
                <a:solidFill>
                  <a:srgbClr val="323333"/>
                </a:solidFill>
                <a:latin typeface="Calibri"/>
                <a:ea typeface="Calibri"/>
                <a:cs typeface="Calibri"/>
                <a:sym typeface="Calibri"/>
              </a:defRPr>
            </a:pPr>
            <a:r>
              <a:t>MedChi CME Reviewers: The reviewers from the MedChi Committee On Scientific Activities (COSA) for this activity have reported no relevant financial relationships to disclose.</a:t>
            </a:r>
          </a:p>
        </p:txBody>
      </p:sp>
      <p:sp>
        <p:nvSpPr>
          <p:cNvPr id="192"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Questions"/>
          <p:cNvSpPr txBox="1">
            <a:spLocks noGrp="1"/>
          </p:cNvSpPr>
          <p:nvPr>
            <p:ph type="title"/>
          </p:nvPr>
        </p:nvSpPr>
        <p:spPr>
          <a:prstGeom prst="rect">
            <a:avLst/>
          </a:prstGeom>
        </p:spPr>
        <p:txBody>
          <a:bodyPr/>
          <a:lstStyle>
            <a:lvl1pPr>
              <a:defRPr sz="4400" spc="-44"/>
            </a:lvl1pPr>
          </a:lstStyle>
          <a:p>
            <a:r>
              <a:t>Questions</a:t>
            </a:r>
          </a:p>
        </p:txBody>
      </p:sp>
      <p:sp>
        <p:nvSpPr>
          <p:cNvPr id="195" name="Slide bullet text"/>
          <p:cNvSpPr txBox="1">
            <a:spLocks noGrp="1"/>
          </p:cNvSpPr>
          <p:nvPr>
            <p:ph type="body" idx="1"/>
          </p:nvPr>
        </p:nvSpPr>
        <p:spPr>
          <a:prstGeom prst="rect">
            <a:avLst/>
          </a:prstGeom>
        </p:spPr>
        <p:txBody>
          <a:bodyPr/>
          <a:lstStyle/>
          <a:p>
            <a:endParaRPr dirty="0"/>
          </a:p>
        </p:txBody>
      </p:sp>
      <p:sp>
        <p:nvSpPr>
          <p:cNvPr id="196" name="Slide Subtitle"/>
          <p:cNvSpPr txBox="1">
            <a:spLocks noGrp="1"/>
          </p:cNvSpPr>
          <p:nvPr>
            <p:ph type="body" idx="21"/>
          </p:nvPr>
        </p:nvSpPr>
        <p:spPr>
          <a:prstGeom prst="rect">
            <a:avLst/>
          </a:prstGeom>
        </p:spPr>
        <p:txBody>
          <a:bodyPr/>
          <a:lstStyle/>
          <a:p>
            <a:endParaRPr/>
          </a:p>
        </p:txBody>
      </p:sp>
      <p:pic>
        <p:nvPicPr>
          <p:cNvPr id="3" name="Picture 2" descr="Question mark on green pastel background">
            <a:extLst>
              <a:ext uri="{FF2B5EF4-FFF2-40B4-BE49-F238E27FC236}">
                <a16:creationId xmlns:a16="http://schemas.microsoft.com/office/drawing/2014/main" id="{61F27AAF-679D-0D41-9852-F9D6541BE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179" y="2384648"/>
            <a:ext cx="13004800" cy="97536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Learning Objectives"/>
          <p:cNvSpPr txBox="1">
            <a:spLocks noGrp="1"/>
          </p:cNvSpPr>
          <p:nvPr>
            <p:ph type="title"/>
          </p:nvPr>
        </p:nvSpPr>
        <p:spPr>
          <a:prstGeom prst="rect">
            <a:avLst/>
          </a:prstGeom>
        </p:spPr>
        <p:txBody>
          <a:bodyPr/>
          <a:lstStyle>
            <a:lvl1pPr>
              <a:defRPr sz="4400" spc="-44"/>
            </a:lvl1pPr>
          </a:lstStyle>
          <a:p>
            <a:r>
              <a:t>Learning Objectives</a:t>
            </a:r>
          </a:p>
        </p:txBody>
      </p:sp>
      <p:sp>
        <p:nvSpPr>
          <p:cNvPr id="156" name="Upon  completion of this activity the learner will be able to:…"/>
          <p:cNvSpPr txBox="1">
            <a:spLocks noGrp="1"/>
          </p:cNvSpPr>
          <p:nvPr>
            <p:ph type="body" idx="1"/>
          </p:nvPr>
        </p:nvSpPr>
        <p:spPr>
          <a:prstGeom prst="rect">
            <a:avLst/>
          </a:prstGeom>
        </p:spPr>
        <p:txBody>
          <a:bodyPr/>
          <a:lstStyle/>
          <a:p>
            <a:pPr marL="0" indent="0">
              <a:buSzTx/>
              <a:buNone/>
              <a:defRPr sz="3600">
                <a:latin typeface="Times New Roman"/>
                <a:ea typeface="Times New Roman"/>
                <a:cs typeface="Times New Roman"/>
                <a:sym typeface="Times New Roman"/>
              </a:defRPr>
            </a:pPr>
            <a:r>
              <a:rPr dirty="0"/>
              <a:t>Upon  completion of this activity the learner will be able to:</a:t>
            </a:r>
          </a:p>
          <a:p>
            <a:pPr marL="446809" indent="-446809">
              <a:defRPr sz="3600">
                <a:latin typeface="Times New Roman"/>
                <a:ea typeface="Times New Roman"/>
                <a:cs typeface="Times New Roman"/>
                <a:sym typeface="Times New Roman"/>
              </a:defRPr>
            </a:pPr>
            <a:r>
              <a:rPr dirty="0"/>
              <a:t>D</a:t>
            </a:r>
            <a:r>
              <a:rPr lang="en-US" dirty="0"/>
              <a:t>ifferentiate</a:t>
            </a:r>
            <a:r>
              <a:rPr dirty="0"/>
              <a:t> </a:t>
            </a:r>
            <a:r>
              <a:rPr lang="en-US" dirty="0"/>
              <a:t>the dimensions </a:t>
            </a:r>
            <a:r>
              <a:rPr dirty="0"/>
              <a:t>of stigma </a:t>
            </a:r>
          </a:p>
          <a:p>
            <a:pPr marL="446809" indent="-446809">
              <a:defRPr sz="3600">
                <a:latin typeface="Times New Roman"/>
                <a:ea typeface="Times New Roman"/>
                <a:cs typeface="Times New Roman"/>
                <a:sym typeface="Times New Roman"/>
              </a:defRPr>
            </a:pPr>
            <a:r>
              <a:rPr dirty="0"/>
              <a:t>Describe the impact of stigma </a:t>
            </a:r>
            <a:r>
              <a:rPr lang="en-US" dirty="0"/>
              <a:t>within the healthcare system</a:t>
            </a:r>
            <a:r>
              <a:rPr dirty="0"/>
              <a:t> </a:t>
            </a:r>
          </a:p>
          <a:p>
            <a:pPr marL="446809" indent="-446809">
              <a:defRPr sz="3600">
                <a:latin typeface="Times New Roman"/>
                <a:ea typeface="Times New Roman"/>
                <a:cs typeface="Times New Roman"/>
                <a:sym typeface="Times New Roman"/>
              </a:defRPr>
            </a:pPr>
            <a:r>
              <a:rPr dirty="0"/>
              <a:t>Describe self-care </a:t>
            </a:r>
            <a:endParaRPr lang="en-US" dirty="0"/>
          </a:p>
          <a:p>
            <a:pPr marL="446809" indent="-446809">
              <a:defRPr sz="3600">
                <a:latin typeface="Times New Roman"/>
                <a:ea typeface="Times New Roman"/>
                <a:cs typeface="Times New Roman"/>
                <a:sym typeface="Times New Roman"/>
              </a:defRPr>
            </a:pPr>
            <a:r>
              <a:rPr lang="en-US" dirty="0"/>
              <a:t>Develop a self-care plan</a:t>
            </a:r>
            <a:endParaRPr dirty="0"/>
          </a:p>
          <a:p>
            <a:pPr marL="446809" indent="-446809">
              <a:defRPr sz="3600">
                <a:latin typeface="Times New Roman"/>
                <a:ea typeface="Times New Roman"/>
                <a:cs typeface="Times New Roman"/>
                <a:sym typeface="Times New Roman"/>
              </a:defRPr>
            </a:pPr>
            <a:r>
              <a:rPr dirty="0"/>
              <a:t>Identify ways healthcare workers can engage in self-care</a:t>
            </a:r>
          </a:p>
          <a:p>
            <a:pPr marL="446809" indent="-446809">
              <a:defRPr sz="3600">
                <a:latin typeface="Times New Roman"/>
                <a:ea typeface="Times New Roman"/>
                <a:cs typeface="Times New Roman"/>
                <a:sym typeface="Times New Roman"/>
              </a:defRPr>
            </a:pPr>
            <a:r>
              <a:rPr dirty="0"/>
              <a:t>Describe the advantages of self-care </a:t>
            </a:r>
            <a:r>
              <a:rPr lang="en-US" dirty="0"/>
              <a:t>for</a:t>
            </a:r>
            <a:r>
              <a:rPr dirty="0"/>
              <a:t> healthcare workers</a:t>
            </a:r>
            <a:r>
              <a:rPr lang="en-US" dirty="0"/>
              <a:t> and their patients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ignificance of Stigma"/>
          <p:cNvSpPr txBox="1">
            <a:spLocks noGrp="1"/>
          </p:cNvSpPr>
          <p:nvPr>
            <p:ph type="title"/>
          </p:nvPr>
        </p:nvSpPr>
        <p:spPr>
          <a:xfrm>
            <a:off x="1219200" y="774700"/>
            <a:ext cx="9753600" cy="1600200"/>
          </a:xfrm>
        </p:spPr>
        <p:txBody>
          <a:bodyPr>
            <a:normAutofit/>
          </a:bodyPr>
          <a:lstStyle>
            <a:lvl1pPr>
              <a:defRPr sz="4400" spc="-44"/>
            </a:lvl1pPr>
          </a:lstStyle>
          <a:p>
            <a:r>
              <a:rPr lang="en-US" sz="8400"/>
              <a:t>What is Stigma?</a:t>
            </a:r>
          </a:p>
        </p:txBody>
      </p:sp>
      <p:pic>
        <p:nvPicPr>
          <p:cNvPr id="3" name="Picture 2" descr="Person thinking">
            <a:extLst>
              <a:ext uri="{FF2B5EF4-FFF2-40B4-BE49-F238E27FC236}">
                <a16:creationId xmlns:a16="http://schemas.microsoft.com/office/drawing/2014/main" id="{E5BF36E8-5404-B64C-985A-319E0B85D0E1}"/>
              </a:ext>
            </a:extLst>
          </p:cNvPr>
          <p:cNvPicPr>
            <a:picLocks noChangeAspect="1"/>
          </p:cNvPicPr>
          <p:nvPr/>
        </p:nvPicPr>
        <p:blipFill rotWithShape="1">
          <a:blip r:embed="rId3">
            <a:extLst>
              <a:ext uri="{28A0092B-C50C-407E-A947-70E740481C1C}">
                <a14:useLocalDpi xmlns:a14="http://schemas.microsoft.com/office/drawing/2010/main" val="0"/>
              </a:ext>
            </a:extLst>
          </a:blip>
          <a:srcRect l="18927" r="21668" b="-1"/>
          <a:stretch/>
        </p:blipFill>
        <p:spPr>
          <a:xfrm>
            <a:off x="13983879" y="0"/>
            <a:ext cx="10972801" cy="8384679"/>
          </a:xfrm>
          <a:prstGeom prst="rect">
            <a:avLst/>
          </a:prstGeom>
          <a:noFill/>
        </p:spPr>
      </p:pic>
      <p:sp>
        <p:nvSpPr>
          <p:cNvPr id="101" name="Text Placeholder 3">
            <a:extLst>
              <a:ext uri="{FF2B5EF4-FFF2-40B4-BE49-F238E27FC236}">
                <a16:creationId xmlns:a16="http://schemas.microsoft.com/office/drawing/2014/main" id="{280A8178-AACD-4D66-A400-8444A86FCB46}"/>
              </a:ext>
            </a:extLst>
          </p:cNvPr>
          <p:cNvSpPr>
            <a:spLocks noGrp="1"/>
          </p:cNvSpPr>
          <p:nvPr>
            <p:ph type="body" sz="quarter" idx="22"/>
          </p:nvPr>
        </p:nvSpPr>
        <p:spPr>
          <a:xfrm>
            <a:off x="1219200" y="2387600"/>
            <a:ext cx="9757569" cy="832612"/>
          </a:xfrm>
        </p:spPr>
        <p:txBody>
          <a:bodyPr/>
          <a:lstStyle/>
          <a:p>
            <a:endParaRPr lang="en-US"/>
          </a:p>
        </p:txBody>
      </p:sp>
      <p:sp>
        <p:nvSpPr>
          <p:cNvPr id="159" name="Dimensions of Stigma…"/>
          <p:cNvSpPr txBox="1">
            <a:spLocks noGrp="1"/>
          </p:cNvSpPr>
          <p:nvPr>
            <p:ph type="body" sz="half" idx="1"/>
          </p:nvPr>
        </p:nvSpPr>
        <p:spPr>
          <a:xfrm>
            <a:off x="1219200" y="4023221"/>
            <a:ext cx="9757569" cy="8384679"/>
          </a:xfrm>
        </p:spPr>
        <p:txBody>
          <a:bodyPr>
            <a:normAutofit/>
          </a:bodyPr>
          <a:lstStyle/>
          <a:p>
            <a:pPr marL="0" indent="0">
              <a:buSzTx/>
              <a:buNone/>
              <a:defRPr sz="2800" b="1" u="sng">
                <a:latin typeface="Times New Roman"/>
                <a:ea typeface="Times New Roman"/>
                <a:cs typeface="Times New Roman"/>
                <a:sym typeface="Times New Roman"/>
              </a:defRPr>
            </a:pPr>
            <a:r>
              <a:rPr lang="en-US" sz="3200" dirty="0"/>
              <a:t>Dimensions of Stigma</a:t>
            </a:r>
          </a:p>
          <a:p>
            <a:pPr marL="0" indent="0">
              <a:buSzTx/>
              <a:buNone/>
              <a:defRPr sz="2800">
                <a:latin typeface="Times New Roman"/>
                <a:ea typeface="Times New Roman"/>
                <a:cs typeface="Times New Roman"/>
                <a:sym typeface="Times New Roman"/>
              </a:defRPr>
            </a:pPr>
            <a:r>
              <a:rPr lang="en-US" sz="3200" dirty="0"/>
              <a:t>Stigma is a dynamic interrelationship involving cognitive, affective, and behavioral components.</a:t>
            </a:r>
          </a:p>
          <a:p>
            <a:pPr marL="347518" indent="-347518">
              <a:defRPr sz="2800">
                <a:latin typeface="Times New Roman"/>
                <a:ea typeface="Times New Roman"/>
                <a:cs typeface="Times New Roman"/>
                <a:sym typeface="Times New Roman"/>
              </a:defRPr>
            </a:pPr>
            <a:r>
              <a:rPr lang="en-US" sz="3200" dirty="0"/>
              <a:t>Complex social process of labeling, devaluation, stereotyping, separating, and discriminating. </a:t>
            </a:r>
          </a:p>
          <a:p>
            <a:pPr marL="347518" indent="-347518">
              <a:defRPr sz="2800">
                <a:latin typeface="Times New Roman"/>
                <a:ea typeface="Times New Roman"/>
                <a:cs typeface="Times New Roman"/>
                <a:sym typeface="Times New Roman"/>
              </a:defRPr>
            </a:pPr>
            <a:r>
              <a:rPr lang="en-US" sz="3200" dirty="0"/>
              <a:t>Perceived stigma - One’s belief that others perceive an individual as socially unacceptable</a:t>
            </a:r>
          </a:p>
          <a:p>
            <a:pPr marL="347518" indent="-347518">
              <a:defRPr sz="2800">
                <a:latin typeface="Times New Roman"/>
                <a:ea typeface="Times New Roman"/>
                <a:cs typeface="Times New Roman"/>
                <a:sym typeface="Times New Roman"/>
              </a:defRPr>
            </a:pPr>
            <a:r>
              <a:rPr lang="en-US" sz="3200" dirty="0"/>
              <a:t>Self-stigma - An internalized negative perception of self leading to the fear of seeking help or disclosing one’s mental health needs </a:t>
            </a:r>
          </a:p>
          <a:p>
            <a:pPr marL="347518" indent="-347518">
              <a:defRPr sz="2800">
                <a:latin typeface="Times New Roman"/>
                <a:ea typeface="Times New Roman"/>
                <a:cs typeface="Times New Roman"/>
                <a:sym typeface="Times New Roman"/>
              </a:defRPr>
            </a:pPr>
            <a:r>
              <a:rPr lang="en-US" sz="3200" dirty="0"/>
              <a:t>Structural stigma -  Organization culture, discriminatory policies, laws, and systems</a:t>
            </a:r>
          </a:p>
          <a:p>
            <a:pPr marL="0" indent="0">
              <a:buSzTx/>
              <a:buNone/>
              <a:defRPr sz="2800">
                <a:latin typeface="Times New Roman"/>
                <a:ea typeface="Times New Roman"/>
                <a:cs typeface="Times New Roman"/>
                <a:sym typeface="Times New Roman"/>
              </a:defRPr>
            </a:pPr>
            <a:endParaRPr lang="en-US" sz="2800" dirty="0"/>
          </a:p>
          <a:p>
            <a:pPr marL="0" indent="0">
              <a:buSzTx/>
              <a:buNone/>
              <a:defRPr sz="2800">
                <a:latin typeface="Times New Roman"/>
                <a:ea typeface="Times New Roman"/>
                <a:cs typeface="Times New Roman"/>
                <a:sym typeface="Times New Roman"/>
              </a:defRPr>
            </a:pPr>
            <a:endParaRPr lang="en-US" sz="2800" dirty="0"/>
          </a:p>
        </p:txBody>
      </p:sp>
      <p:pic>
        <p:nvPicPr>
          <p:cNvPr id="5" name="Picture 4" descr="Person wearing yellow">
            <a:extLst>
              <a:ext uri="{FF2B5EF4-FFF2-40B4-BE49-F238E27FC236}">
                <a16:creationId xmlns:a16="http://schemas.microsoft.com/office/drawing/2014/main" id="{036D205B-D621-A04A-9D7B-9A1FC5A7F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3879" y="8384679"/>
            <a:ext cx="18100741" cy="533132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iterature Review"/>
          <p:cNvSpPr txBox="1">
            <a:spLocks noGrp="1"/>
          </p:cNvSpPr>
          <p:nvPr>
            <p:ph type="title"/>
          </p:nvPr>
        </p:nvSpPr>
        <p:spPr>
          <a:xfrm>
            <a:off x="1219200" y="770025"/>
            <a:ext cx="21945600" cy="1727201"/>
          </a:xfrm>
          <a:prstGeom prst="rect">
            <a:avLst/>
          </a:prstGeom>
        </p:spPr>
        <p:txBody>
          <a:bodyPr/>
          <a:lstStyle>
            <a:lvl1pPr>
              <a:defRPr sz="4400" spc="-44"/>
            </a:lvl1pPr>
          </a:lstStyle>
          <a:p>
            <a:r>
              <a:rPr lang="en-US" dirty="0"/>
              <a:t>Significance of the Problem</a:t>
            </a:r>
            <a:endParaRPr dirty="0"/>
          </a:p>
        </p:txBody>
      </p:sp>
      <p:sp>
        <p:nvSpPr>
          <p:cNvPr id="167" name="Medical and Mental Health Providers often do not recognize or believe that their behaviors and attitudes are stigmatizing…"/>
          <p:cNvSpPr txBox="1">
            <a:spLocks noGrp="1"/>
          </p:cNvSpPr>
          <p:nvPr>
            <p:ph type="body" idx="1"/>
          </p:nvPr>
        </p:nvSpPr>
        <p:spPr>
          <a:xfrm>
            <a:off x="1217711" y="4009348"/>
            <a:ext cx="21948578" cy="8483601"/>
          </a:xfrm>
          <a:prstGeom prst="rect">
            <a:avLst/>
          </a:prstGeom>
          <a:noFill/>
        </p:spPr>
        <p:txBody>
          <a:bodyPr/>
          <a:lstStyle/>
          <a:p>
            <a:pPr>
              <a:lnSpc>
                <a:spcPct val="100000"/>
              </a:lnSpc>
              <a:defRPr sz="2800">
                <a:latin typeface="Times New Roman"/>
                <a:ea typeface="Times New Roman"/>
                <a:cs typeface="Times New Roman"/>
                <a:sym typeface="Times New Roman"/>
              </a:defRPr>
            </a:pPr>
            <a:r>
              <a:rPr dirty="0"/>
              <a:t>Providers often do not recognize or believe that their behaviors and attitudes are stigmatizing</a:t>
            </a:r>
          </a:p>
          <a:p>
            <a:pPr>
              <a:lnSpc>
                <a:spcPct val="100000"/>
              </a:lnSpc>
              <a:defRPr sz="2800">
                <a:latin typeface="Times New Roman"/>
                <a:ea typeface="Times New Roman"/>
                <a:cs typeface="Times New Roman"/>
                <a:sym typeface="Times New Roman"/>
              </a:defRPr>
            </a:pPr>
            <a:r>
              <a:rPr lang="en-US" dirty="0"/>
              <a:t>S</a:t>
            </a:r>
            <a:r>
              <a:rPr dirty="0"/>
              <a:t>tigmatizing attitudes negatively effect quality of care delivered to patients with mental illnesses</a:t>
            </a:r>
          </a:p>
          <a:p>
            <a:pPr>
              <a:lnSpc>
                <a:spcPct val="100000"/>
              </a:lnSpc>
              <a:defRPr sz="2800">
                <a:latin typeface="Times New Roman"/>
                <a:ea typeface="Times New Roman"/>
                <a:cs typeface="Times New Roman"/>
                <a:sym typeface="Times New Roman"/>
              </a:defRPr>
            </a:pPr>
            <a:r>
              <a:rPr lang="en-US" dirty="0"/>
              <a:t>Major barrier to timely and accessible care and equitable quality of care</a:t>
            </a:r>
          </a:p>
          <a:p>
            <a:pPr>
              <a:lnSpc>
                <a:spcPct val="100000"/>
              </a:lnSpc>
              <a:defRPr sz="2800">
                <a:latin typeface="Times New Roman"/>
                <a:ea typeface="Times New Roman"/>
                <a:cs typeface="Times New Roman"/>
                <a:sym typeface="Times New Roman"/>
              </a:defRPr>
            </a:pPr>
            <a:r>
              <a:rPr lang="en-US" dirty="0"/>
              <a:t>Lack of willingness to seek </a:t>
            </a:r>
            <a:r>
              <a:rPr dirty="0"/>
              <a:t>mental health care or disclose mental health needs among healthcare workers can result in self-treatment, low peer support, and increased risk of suicide</a:t>
            </a:r>
          </a:p>
          <a:p>
            <a:pPr>
              <a:lnSpc>
                <a:spcPct val="100000"/>
              </a:lnSpc>
              <a:defRPr sz="2800">
                <a:latin typeface="Times New Roman"/>
                <a:ea typeface="Times New Roman"/>
                <a:cs typeface="Times New Roman"/>
                <a:sym typeface="Times New Roman"/>
              </a:defRPr>
            </a:pPr>
            <a:r>
              <a:rPr dirty="0"/>
              <a:t>Physicians have higher rates of burnout, depressive symptoms, and suicide risk</a:t>
            </a:r>
            <a:r>
              <a:rPr lang="en-US" dirty="0"/>
              <a:t>s</a:t>
            </a:r>
            <a:r>
              <a:rPr dirty="0"/>
              <a:t> than the general population</a:t>
            </a:r>
          </a:p>
          <a:p>
            <a:pPr>
              <a:lnSpc>
                <a:spcPct val="100000"/>
              </a:lnSpc>
              <a:defRPr sz="2800">
                <a:latin typeface="Times New Roman"/>
                <a:ea typeface="Times New Roman"/>
                <a:cs typeface="Times New Roman"/>
                <a:sym typeface="Times New Roman"/>
              </a:defRPr>
            </a:pPr>
            <a:r>
              <a:rPr dirty="0"/>
              <a:t>Untreated mental health is prevalent among Physicians and Medical Students</a:t>
            </a:r>
          </a:p>
          <a:p>
            <a:pPr>
              <a:lnSpc>
                <a:spcPct val="100000"/>
              </a:lnSpc>
              <a:defRPr sz="2800">
                <a:latin typeface="Times New Roman"/>
                <a:ea typeface="Times New Roman"/>
                <a:cs typeface="Times New Roman"/>
                <a:sym typeface="Times New Roman"/>
              </a:defRPr>
            </a:pPr>
            <a:r>
              <a:rPr lang="en-US" dirty="0"/>
              <a:t>F</a:t>
            </a:r>
            <a:r>
              <a:rPr dirty="0"/>
              <a:t>ear of punitive action regarding disclosure of mental health diagnosis when applying for licensure</a:t>
            </a:r>
            <a:endParaRPr lang="en-US" dirty="0"/>
          </a:p>
          <a:p>
            <a:pPr>
              <a:lnSpc>
                <a:spcPct val="100000"/>
              </a:lnSpc>
              <a:defRPr sz="2800">
                <a:latin typeface="Times New Roman"/>
                <a:ea typeface="Times New Roman"/>
                <a:cs typeface="Times New Roman"/>
                <a:sym typeface="Times New Roman"/>
              </a:defRPr>
            </a:pPr>
            <a:r>
              <a:rPr lang="en-US" dirty="0"/>
              <a:t>Professional burnout, secondary traumatic stress, vicarious traumatization, and compassion fatigue may lead to professional burnout and stress related conditions</a:t>
            </a:r>
          </a:p>
          <a:p>
            <a:pPr>
              <a:lnSpc>
                <a:spcPct val="100000"/>
              </a:lnSpc>
              <a:defRPr sz="2800">
                <a:latin typeface="Times New Roman"/>
                <a:ea typeface="Times New Roman"/>
                <a:cs typeface="Times New Roman"/>
                <a:sym typeface="Times New Roman"/>
              </a:defRPr>
            </a:pPr>
            <a:endParaRPr dirty="0">
              <a:solidFill>
                <a:schemeClr val="tx1"/>
              </a:solidFill>
            </a:endParaRPr>
          </a:p>
        </p:txBody>
      </p:sp>
      <p:sp>
        <p:nvSpPr>
          <p:cNvPr id="168"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eoretical Framework"/>
          <p:cNvSpPr txBox="1">
            <a:spLocks noGrp="1"/>
          </p:cNvSpPr>
          <p:nvPr>
            <p:ph type="title"/>
          </p:nvPr>
        </p:nvSpPr>
        <p:spPr>
          <a:prstGeom prst="rect">
            <a:avLst/>
          </a:prstGeom>
        </p:spPr>
        <p:txBody>
          <a:bodyPr/>
          <a:lstStyle>
            <a:lvl1pPr>
              <a:defRPr sz="4400" spc="-44"/>
            </a:lvl1pPr>
          </a:lstStyle>
          <a:p>
            <a:r>
              <a:t>Theoretical Framework</a:t>
            </a:r>
          </a:p>
        </p:txBody>
      </p:sp>
      <p:sp>
        <p:nvSpPr>
          <p:cNvPr id="163" name="Principles of the Ecological Systems Theory…"/>
          <p:cNvSpPr txBox="1">
            <a:spLocks noGrp="1"/>
          </p:cNvSpPr>
          <p:nvPr>
            <p:ph type="body" idx="1"/>
          </p:nvPr>
        </p:nvSpPr>
        <p:spPr>
          <a:xfrm>
            <a:off x="325119" y="2995038"/>
            <a:ext cx="21948577" cy="8483601"/>
          </a:xfrm>
          <a:prstGeom prst="rect">
            <a:avLst/>
          </a:prstGeom>
        </p:spPr>
        <p:txBody>
          <a:bodyPr>
            <a:normAutofit/>
          </a:bodyPr>
          <a:lstStyle/>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SzTx/>
              <a:buNone/>
              <a:defRPr sz="2800">
                <a:latin typeface="Times New Roman"/>
                <a:ea typeface="Times New Roman"/>
                <a:cs typeface="Times New Roman"/>
                <a:sym typeface="Times New Roman"/>
              </a:defRPr>
            </a:pPr>
            <a:endParaRPr lang="en-US" dirty="0"/>
          </a:p>
          <a:p>
            <a:pPr marL="0" indent="0">
              <a:lnSpc>
                <a:spcPct val="100000"/>
              </a:lnSpc>
              <a:buNone/>
              <a:defRPr sz="2800">
                <a:latin typeface="Times New Roman"/>
                <a:ea typeface="Times New Roman"/>
                <a:cs typeface="Times New Roman"/>
                <a:sym typeface="Times New Roman"/>
              </a:defRPr>
            </a:pPr>
            <a:endParaRPr dirty="0"/>
          </a:p>
        </p:txBody>
      </p:sp>
      <p:sp>
        <p:nvSpPr>
          <p:cNvPr id="164" name="Ecological Systems Framework for Holistic Self-Car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4000" spc="-39">
                <a:latin typeface="Times New Roman"/>
                <a:ea typeface="Times New Roman"/>
                <a:cs typeface="Times New Roman"/>
                <a:sym typeface="Times New Roman"/>
              </a:defRPr>
            </a:lvl1pPr>
          </a:lstStyle>
          <a:p>
            <a:r>
              <a:t>Ecological Systems Framework for Holistic Self-Care</a:t>
            </a:r>
          </a:p>
        </p:txBody>
      </p:sp>
      <p:sp>
        <p:nvSpPr>
          <p:cNvPr id="2" name="Oval 1">
            <a:extLst>
              <a:ext uri="{FF2B5EF4-FFF2-40B4-BE49-F238E27FC236}">
                <a16:creationId xmlns:a16="http://schemas.microsoft.com/office/drawing/2014/main" id="{691166B1-EC1A-E944-BBBD-E10B0D10813A}"/>
              </a:ext>
            </a:extLst>
          </p:cNvPr>
          <p:cNvSpPr/>
          <p:nvPr/>
        </p:nvSpPr>
        <p:spPr>
          <a:xfrm>
            <a:off x="3705726" y="4827209"/>
            <a:ext cx="2237874" cy="836732"/>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noFill/>
              <a:effectLst/>
              <a:uFillTx/>
              <a:latin typeface="Graphik"/>
              <a:ea typeface="Graphik"/>
              <a:cs typeface="Graphik"/>
              <a:sym typeface="Graphik"/>
            </a:endParaRPr>
          </a:p>
        </p:txBody>
      </p:sp>
      <p:sp>
        <p:nvSpPr>
          <p:cNvPr id="3" name="Oval 2">
            <a:extLst>
              <a:ext uri="{FF2B5EF4-FFF2-40B4-BE49-F238E27FC236}">
                <a16:creationId xmlns:a16="http://schemas.microsoft.com/office/drawing/2014/main" id="{BA682356-3EC0-C04F-9983-721CCFA37638}"/>
              </a:ext>
            </a:extLst>
          </p:cNvPr>
          <p:cNvSpPr/>
          <p:nvPr/>
        </p:nvSpPr>
        <p:spPr>
          <a:xfrm>
            <a:off x="3705726" y="5212413"/>
            <a:ext cx="914400" cy="836732"/>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solidFill>
                  <a:schemeClr val="tx1"/>
                </a:solidFill>
              </a:ln>
              <a:solidFill>
                <a:schemeClr val="tx1"/>
              </a:solidFill>
              <a:effectLst/>
              <a:uFillTx/>
              <a:latin typeface="Graphik"/>
              <a:ea typeface="Graphik"/>
              <a:cs typeface="Graphik"/>
              <a:sym typeface="Graphik"/>
            </a:endParaRPr>
          </a:p>
        </p:txBody>
      </p:sp>
    </p:spTree>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FDA5-65FA-3440-ADC7-CCC60526EF33}"/>
              </a:ext>
            </a:extLst>
          </p:cNvPr>
          <p:cNvSpPr>
            <a:spLocks noGrp="1"/>
          </p:cNvSpPr>
          <p:nvPr>
            <p:ph type="title"/>
          </p:nvPr>
        </p:nvSpPr>
        <p:spPr>
          <a:xfrm>
            <a:off x="1219200" y="774700"/>
            <a:ext cx="9753600" cy="1600200"/>
          </a:xfrm>
        </p:spPr>
        <p:txBody>
          <a:bodyPr>
            <a:normAutofit/>
          </a:bodyPr>
          <a:lstStyle/>
          <a:p>
            <a:r>
              <a:rPr lang="en-US" sz="5900"/>
              <a:t>Ecological Systems Framework for Holistic Self-Care</a:t>
            </a:r>
          </a:p>
        </p:txBody>
      </p:sp>
      <p:pic>
        <p:nvPicPr>
          <p:cNvPr id="6" name="Picture 5" descr="Young woman balancing football on forehead">
            <a:extLst>
              <a:ext uri="{FF2B5EF4-FFF2-40B4-BE49-F238E27FC236}">
                <a16:creationId xmlns:a16="http://schemas.microsoft.com/office/drawing/2014/main" id="{CC8540A3-9C3D-CC42-840B-979B988F50F7}"/>
              </a:ext>
            </a:extLst>
          </p:cNvPr>
          <p:cNvPicPr>
            <a:picLocks noChangeAspect="1"/>
          </p:cNvPicPr>
          <p:nvPr/>
        </p:nvPicPr>
        <p:blipFill rotWithShape="1">
          <a:blip r:embed="rId2">
            <a:extLst>
              <a:ext uri="{28A0092B-C50C-407E-A947-70E740481C1C}">
                <a14:useLocalDpi xmlns:a14="http://schemas.microsoft.com/office/drawing/2010/main" val="0"/>
              </a:ext>
            </a:extLst>
          </a:blip>
          <a:srcRect l="35150" r="5445" b="-1"/>
          <a:stretch/>
        </p:blipFill>
        <p:spPr>
          <a:xfrm>
            <a:off x="12192000" y="0"/>
            <a:ext cx="12191356" cy="13382106"/>
          </a:xfrm>
          <a:prstGeom prst="rect">
            <a:avLst/>
          </a:prstGeom>
          <a:noFill/>
        </p:spPr>
      </p:pic>
      <p:sp>
        <p:nvSpPr>
          <p:cNvPr id="11" name="Text Placeholder 3">
            <a:extLst>
              <a:ext uri="{FF2B5EF4-FFF2-40B4-BE49-F238E27FC236}">
                <a16:creationId xmlns:a16="http://schemas.microsoft.com/office/drawing/2014/main" id="{C6EF8BA3-4D87-4658-978A-BCF9D34A9595}"/>
              </a:ext>
            </a:extLst>
          </p:cNvPr>
          <p:cNvSpPr>
            <a:spLocks noGrp="1"/>
          </p:cNvSpPr>
          <p:nvPr>
            <p:ph type="body" sz="quarter" idx="22"/>
          </p:nvPr>
        </p:nvSpPr>
        <p:spPr>
          <a:xfrm>
            <a:off x="1219200" y="2387600"/>
            <a:ext cx="9757569" cy="832612"/>
          </a:xfrm>
        </p:spPr>
        <p:txBody>
          <a:bodyPr/>
          <a:lstStyle/>
          <a:p>
            <a:endParaRPr lang="en-US"/>
          </a:p>
        </p:txBody>
      </p:sp>
      <p:sp>
        <p:nvSpPr>
          <p:cNvPr id="3" name="Text Placeholder 2">
            <a:extLst>
              <a:ext uri="{FF2B5EF4-FFF2-40B4-BE49-F238E27FC236}">
                <a16:creationId xmlns:a16="http://schemas.microsoft.com/office/drawing/2014/main" id="{CA726137-5E7E-174B-8454-D53CE5851933}"/>
              </a:ext>
            </a:extLst>
          </p:cNvPr>
          <p:cNvSpPr>
            <a:spLocks noGrp="1"/>
          </p:cNvSpPr>
          <p:nvPr>
            <p:ph type="body" sz="half" idx="1"/>
          </p:nvPr>
        </p:nvSpPr>
        <p:spPr>
          <a:xfrm>
            <a:off x="1219200" y="4023221"/>
            <a:ext cx="9757569" cy="8384679"/>
          </a:xfrm>
        </p:spPr>
        <p:txBody>
          <a:bodyPr>
            <a:normAutofit/>
          </a:bodyPr>
          <a:lstStyle/>
          <a:p>
            <a:pPr marL="0" indent="0">
              <a:buSzTx/>
              <a:buNone/>
              <a:defRPr sz="2800">
                <a:latin typeface="Times New Roman"/>
                <a:ea typeface="Times New Roman"/>
                <a:cs typeface="Times New Roman"/>
                <a:sym typeface="Times New Roman"/>
              </a:defRPr>
            </a:pPr>
            <a:r>
              <a:rPr lang="en-US" dirty="0"/>
              <a:t>Principles of the Ecological Systems Theory</a:t>
            </a:r>
            <a:endParaRPr lang="en-US"/>
          </a:p>
          <a:p>
            <a:pPr marL="347518" indent="-347518">
              <a:defRPr sz="2800">
                <a:latin typeface="Times New Roman"/>
                <a:ea typeface="Times New Roman"/>
                <a:cs typeface="Times New Roman"/>
                <a:sym typeface="Times New Roman"/>
              </a:defRPr>
            </a:pPr>
            <a:r>
              <a:rPr lang="en-US" dirty="0"/>
              <a:t>Self-care activities across domains of biophysiological, interpersonal, organizational, familial, peer-related, spiritual, and recreational activities</a:t>
            </a:r>
            <a:endParaRPr lang="en-US"/>
          </a:p>
          <a:p>
            <a:pPr marL="347518" indent="-347518">
              <a:defRPr sz="2800">
                <a:latin typeface="Times New Roman"/>
                <a:ea typeface="Times New Roman"/>
                <a:cs typeface="Times New Roman"/>
                <a:sym typeface="Times New Roman"/>
              </a:defRPr>
            </a:pPr>
            <a:r>
              <a:rPr lang="en-US" dirty="0"/>
              <a:t>Homeostasis within the system and all domains</a:t>
            </a:r>
            <a:endParaRPr lang="en-US"/>
          </a:p>
          <a:p>
            <a:pPr marL="347518" indent="-347518">
              <a:defRPr sz="2800">
                <a:latin typeface="Times New Roman"/>
                <a:ea typeface="Times New Roman"/>
                <a:cs typeface="Times New Roman"/>
                <a:sym typeface="Times New Roman"/>
              </a:defRPr>
            </a:pPr>
            <a:r>
              <a:rPr lang="en-US" dirty="0"/>
              <a:t>Expending excess energy in the stress of work activities takes valuable energy and resources away from other domains</a:t>
            </a:r>
            <a:endParaRPr lang="en-US"/>
          </a:p>
          <a:p>
            <a:pPr marL="347518" indent="-347518">
              <a:defRPr sz="2800">
                <a:latin typeface="Times New Roman"/>
                <a:ea typeface="Times New Roman"/>
                <a:cs typeface="Times New Roman"/>
                <a:sym typeface="Times New Roman"/>
              </a:defRPr>
            </a:pPr>
            <a:r>
              <a:rPr lang="en-US" dirty="0"/>
              <a:t>Maintaining an ongoing plan to, in order to maintain balance within the system</a:t>
            </a:r>
            <a:endParaRPr lang="en-US"/>
          </a:p>
          <a:p>
            <a:pPr marL="0" indent="0">
              <a:buNone/>
            </a:pPr>
            <a:endParaRPr lang="en-US" dirty="0"/>
          </a:p>
        </p:txBody>
      </p:sp>
    </p:spTree>
    <p:extLst>
      <p:ext uri="{BB962C8B-B14F-4D97-AF65-F5344CB8AC3E}">
        <p14:creationId xmlns:p14="http://schemas.microsoft.com/office/powerpoint/2010/main" val="18808319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0EA2-9FCA-3743-8308-6BD1717F3950}"/>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Developing A Self-Care Plan</a:t>
            </a:r>
          </a:p>
        </p:txBody>
      </p:sp>
      <p:sp>
        <p:nvSpPr>
          <p:cNvPr id="3" name="Text Placeholder 2">
            <a:extLst>
              <a:ext uri="{FF2B5EF4-FFF2-40B4-BE49-F238E27FC236}">
                <a16:creationId xmlns:a16="http://schemas.microsoft.com/office/drawing/2014/main" id="{A9A20083-405E-A647-8326-66F25A311EA5}"/>
              </a:ext>
            </a:extLst>
          </p:cNvPr>
          <p:cNvSpPr>
            <a:spLocks noGrp="1"/>
          </p:cNvSpPr>
          <p:nvPr>
            <p:ph type="body" idx="1"/>
          </p:nvPr>
        </p:nvSpPr>
        <p:spPr/>
        <p:txBody>
          <a:bodyPr/>
          <a:lstStyle/>
          <a:p>
            <a:pPr marL="0" indent="0">
              <a:buNone/>
            </a:pPr>
            <a:endParaRPr lang="en-US" dirty="0"/>
          </a:p>
        </p:txBody>
      </p:sp>
      <p:sp>
        <p:nvSpPr>
          <p:cNvPr id="4" name="Text Placeholder 3">
            <a:extLst>
              <a:ext uri="{FF2B5EF4-FFF2-40B4-BE49-F238E27FC236}">
                <a16:creationId xmlns:a16="http://schemas.microsoft.com/office/drawing/2014/main" id="{12401878-F6F8-A944-9CEB-2F1937302B28}"/>
              </a:ext>
            </a:extLst>
          </p:cNvPr>
          <p:cNvSpPr>
            <a:spLocks noGrp="1"/>
          </p:cNvSpPr>
          <p:nvPr>
            <p:ph type="body" sz="quarter" idx="21"/>
          </p:nvPr>
        </p:nvSpPr>
        <p:spPr/>
        <p:txBody>
          <a:bodyPr/>
          <a:lstStyle/>
          <a:p>
            <a:endParaRPr lang="en-US"/>
          </a:p>
        </p:txBody>
      </p:sp>
      <p:graphicFrame>
        <p:nvGraphicFramePr>
          <p:cNvPr id="5" name="Table 5">
            <a:extLst>
              <a:ext uri="{FF2B5EF4-FFF2-40B4-BE49-F238E27FC236}">
                <a16:creationId xmlns:a16="http://schemas.microsoft.com/office/drawing/2014/main" id="{9F4D1A6B-1462-9445-A93C-1207219E3A51}"/>
              </a:ext>
            </a:extLst>
          </p:cNvPr>
          <p:cNvGraphicFramePr>
            <a:graphicFrameLocks noGrp="1"/>
          </p:cNvGraphicFramePr>
          <p:nvPr>
            <p:extLst>
              <p:ext uri="{D42A27DB-BD31-4B8C-83A1-F6EECF244321}">
                <p14:modId xmlns:p14="http://schemas.microsoft.com/office/powerpoint/2010/main" val="109742927"/>
              </p:ext>
            </p:extLst>
          </p:nvPr>
        </p:nvGraphicFramePr>
        <p:xfrm>
          <a:off x="3954162" y="2501900"/>
          <a:ext cx="16408402" cy="9633624"/>
        </p:xfrm>
        <a:graphic>
          <a:graphicData uri="http://schemas.openxmlformats.org/drawingml/2006/table">
            <a:tbl>
              <a:tblPr firstRow="1" bandRow="1">
                <a:tableStyleId>{3C2FFA5D-87B4-456A-9821-1D502468CF0F}</a:tableStyleId>
              </a:tblPr>
              <a:tblGrid>
                <a:gridCol w="8204201">
                  <a:extLst>
                    <a:ext uri="{9D8B030D-6E8A-4147-A177-3AD203B41FA5}">
                      <a16:colId xmlns:a16="http://schemas.microsoft.com/office/drawing/2014/main" val="347782985"/>
                    </a:ext>
                  </a:extLst>
                </a:gridCol>
                <a:gridCol w="8204201">
                  <a:extLst>
                    <a:ext uri="{9D8B030D-6E8A-4147-A177-3AD203B41FA5}">
                      <a16:colId xmlns:a16="http://schemas.microsoft.com/office/drawing/2014/main" val="1558930774"/>
                    </a:ext>
                  </a:extLst>
                </a:gridCol>
              </a:tblGrid>
              <a:tr h="1316044">
                <a:tc>
                  <a:txBody>
                    <a:bodyPr/>
                    <a:lstStyle/>
                    <a:p>
                      <a:r>
                        <a:rPr lang="en-US" sz="3600" dirty="0">
                          <a:solidFill>
                            <a:schemeClr val="tx1"/>
                          </a:solidFill>
                          <a:latin typeface="Times New Roman" panose="02020603050405020304" pitchFamily="18" charset="0"/>
                          <a:cs typeface="Times New Roman" panose="02020603050405020304" pitchFamily="18" charset="0"/>
                        </a:rPr>
                        <a:t>Self-Care Domain</a:t>
                      </a:r>
                    </a:p>
                  </a:txBody>
                  <a:tcPr/>
                </a:tc>
                <a:tc>
                  <a:txBody>
                    <a:bodyPr/>
                    <a:lstStyle/>
                    <a:p>
                      <a:r>
                        <a:rPr lang="en-US" sz="3600" b="1" dirty="0">
                          <a:solidFill>
                            <a:schemeClr val="tx1"/>
                          </a:solidFill>
                          <a:latin typeface="Times New Roman" panose="02020603050405020304" pitchFamily="18" charset="0"/>
                          <a:cs typeface="Times New Roman" panose="02020603050405020304" pitchFamily="18" charset="0"/>
                        </a:rPr>
                        <a:t>Potential Strategies</a:t>
                      </a:r>
                    </a:p>
                  </a:txBody>
                  <a:tcPr/>
                </a:tc>
                <a:extLst>
                  <a:ext uri="{0D108BD9-81ED-4DB2-BD59-A6C34878D82A}">
                    <a16:rowId xmlns:a16="http://schemas.microsoft.com/office/drawing/2014/main" val="2741289803"/>
                  </a:ext>
                </a:extLst>
              </a:tr>
              <a:tr h="1316044">
                <a:tc>
                  <a:txBody>
                    <a:bodyPr/>
                    <a:lstStyle/>
                    <a:p>
                      <a:r>
                        <a:rPr lang="en-US" sz="3600" dirty="0">
                          <a:solidFill>
                            <a:schemeClr val="tx1"/>
                          </a:solidFill>
                          <a:latin typeface="Times New Roman" panose="02020603050405020304" pitchFamily="18" charset="0"/>
                          <a:cs typeface="Times New Roman" panose="02020603050405020304" pitchFamily="18" charset="0"/>
                        </a:rPr>
                        <a:t>Biological</a:t>
                      </a:r>
                    </a:p>
                  </a:txBody>
                  <a:tcPr/>
                </a:tc>
                <a:tc>
                  <a:txBody>
                    <a:bodyPr/>
                    <a:lstStyle/>
                    <a:p>
                      <a:r>
                        <a:rPr lang="en-US" sz="3600" dirty="0">
                          <a:latin typeface="Times New Roman" panose="02020603050405020304" pitchFamily="18" charset="0"/>
                          <a:cs typeface="Times New Roman" panose="02020603050405020304" pitchFamily="18" charset="0"/>
                        </a:rPr>
                        <a:t>Balanced diet, exercise, limit alcohol, use mental health days at work</a:t>
                      </a:r>
                    </a:p>
                  </a:txBody>
                  <a:tcPr/>
                </a:tc>
                <a:extLst>
                  <a:ext uri="{0D108BD9-81ED-4DB2-BD59-A6C34878D82A}">
                    <a16:rowId xmlns:a16="http://schemas.microsoft.com/office/drawing/2014/main" val="3385332668"/>
                  </a:ext>
                </a:extLst>
              </a:tr>
              <a:tr h="1316044">
                <a:tc>
                  <a:txBody>
                    <a:bodyPr/>
                    <a:lstStyle/>
                    <a:p>
                      <a:r>
                        <a:rPr lang="en-US" sz="3600" dirty="0">
                          <a:latin typeface="Times New Roman" panose="02020603050405020304" pitchFamily="18" charset="0"/>
                          <a:cs typeface="Times New Roman" panose="02020603050405020304" pitchFamily="18" charset="0"/>
                        </a:rPr>
                        <a:t>Interpersonal</a:t>
                      </a:r>
                    </a:p>
                  </a:txBody>
                  <a:tcPr/>
                </a:tc>
                <a:tc>
                  <a:txBody>
                    <a:bodyPr/>
                    <a:lstStyle/>
                    <a:p>
                      <a:r>
                        <a:rPr lang="en-US" sz="3600" dirty="0">
                          <a:latin typeface="Times New Roman" panose="02020603050405020304" pitchFamily="18" charset="0"/>
                          <a:cs typeface="Times New Roman" panose="02020603050405020304" pitchFamily="18" charset="0"/>
                        </a:rPr>
                        <a:t>Balance personal and professional obligations, attend counseling, support groups, mindfulness</a:t>
                      </a:r>
                    </a:p>
                  </a:txBody>
                  <a:tcPr/>
                </a:tc>
                <a:extLst>
                  <a:ext uri="{0D108BD9-81ED-4DB2-BD59-A6C34878D82A}">
                    <a16:rowId xmlns:a16="http://schemas.microsoft.com/office/drawing/2014/main" val="74627058"/>
                  </a:ext>
                </a:extLst>
              </a:tr>
              <a:tr h="1316044">
                <a:tc>
                  <a:txBody>
                    <a:bodyPr/>
                    <a:lstStyle/>
                    <a:p>
                      <a:r>
                        <a:rPr lang="en-US" sz="3600" dirty="0">
                          <a:latin typeface="Times New Roman" panose="02020603050405020304" pitchFamily="18" charset="0"/>
                          <a:cs typeface="Times New Roman" panose="02020603050405020304" pitchFamily="18" charset="0"/>
                        </a:rPr>
                        <a:t>Organizational</a:t>
                      </a:r>
                    </a:p>
                  </a:txBody>
                  <a:tcPr/>
                </a:tc>
                <a:tc>
                  <a:txBody>
                    <a:bodyPr/>
                    <a:lstStyle/>
                    <a:p>
                      <a:r>
                        <a:rPr lang="en-US" sz="3600" dirty="0">
                          <a:latin typeface="Times New Roman" panose="02020603050405020304" pitchFamily="18" charset="0"/>
                          <a:cs typeface="Times New Roman" panose="02020603050405020304" pitchFamily="18" charset="0"/>
                        </a:rPr>
                        <a:t>Professional development, set goals for workday or work week</a:t>
                      </a:r>
                    </a:p>
                  </a:txBody>
                  <a:tcPr/>
                </a:tc>
                <a:extLst>
                  <a:ext uri="{0D108BD9-81ED-4DB2-BD59-A6C34878D82A}">
                    <a16:rowId xmlns:a16="http://schemas.microsoft.com/office/drawing/2014/main" val="2478616064"/>
                  </a:ext>
                </a:extLst>
              </a:tr>
              <a:tr h="1316044">
                <a:tc>
                  <a:txBody>
                    <a:bodyPr/>
                    <a:lstStyle/>
                    <a:p>
                      <a:r>
                        <a:rPr lang="en-US" sz="3600" dirty="0">
                          <a:latin typeface="Times New Roman" panose="02020603050405020304" pitchFamily="18" charset="0"/>
                          <a:cs typeface="Times New Roman" panose="02020603050405020304" pitchFamily="18" charset="0"/>
                        </a:rPr>
                        <a:t>Familial</a:t>
                      </a:r>
                    </a:p>
                  </a:txBody>
                  <a:tcPr/>
                </a:tc>
                <a:tc>
                  <a:txBody>
                    <a:bodyPr/>
                    <a:lstStyle/>
                    <a:p>
                      <a:r>
                        <a:rPr lang="en-US" sz="3600" dirty="0">
                          <a:latin typeface="Times New Roman" panose="02020603050405020304" pitchFamily="18" charset="0"/>
                          <a:cs typeface="Times New Roman" panose="02020603050405020304" pitchFamily="18" charset="0"/>
                        </a:rPr>
                        <a:t>Attend family and friends social events, family vacations, sporting events</a:t>
                      </a:r>
                    </a:p>
                  </a:txBody>
                  <a:tcPr/>
                </a:tc>
                <a:extLst>
                  <a:ext uri="{0D108BD9-81ED-4DB2-BD59-A6C34878D82A}">
                    <a16:rowId xmlns:a16="http://schemas.microsoft.com/office/drawing/2014/main" val="3092607133"/>
                  </a:ext>
                </a:extLst>
              </a:tr>
              <a:tr h="1316044">
                <a:tc>
                  <a:txBody>
                    <a:bodyPr/>
                    <a:lstStyle/>
                    <a:p>
                      <a:r>
                        <a:rPr lang="en-US" sz="3600" dirty="0">
                          <a:latin typeface="Times New Roman" panose="02020603050405020304" pitchFamily="18" charset="0"/>
                          <a:cs typeface="Times New Roman" panose="02020603050405020304" pitchFamily="18" charset="0"/>
                        </a:rPr>
                        <a:t>Spiritual</a:t>
                      </a:r>
                    </a:p>
                  </a:txBody>
                  <a:tcPr/>
                </a:tc>
                <a:tc>
                  <a:txBody>
                    <a:bodyPr/>
                    <a:lstStyle/>
                    <a:p>
                      <a:r>
                        <a:rPr lang="en-US" sz="3600" dirty="0">
                          <a:latin typeface="Times New Roman" panose="02020603050405020304" pitchFamily="18" charset="0"/>
                          <a:cs typeface="Times New Roman" panose="02020603050405020304" pitchFamily="18" charset="0"/>
                        </a:rPr>
                        <a:t>Attend faith-based services, yoga, meditation, philanthropic activities</a:t>
                      </a:r>
                    </a:p>
                  </a:txBody>
                  <a:tcPr/>
                </a:tc>
                <a:extLst>
                  <a:ext uri="{0D108BD9-81ED-4DB2-BD59-A6C34878D82A}">
                    <a16:rowId xmlns:a16="http://schemas.microsoft.com/office/drawing/2014/main" val="2929683520"/>
                  </a:ext>
                </a:extLst>
              </a:tr>
              <a:tr h="1316044">
                <a:tc>
                  <a:txBody>
                    <a:bodyPr/>
                    <a:lstStyle/>
                    <a:p>
                      <a:r>
                        <a:rPr lang="en-US" sz="3600" dirty="0">
                          <a:latin typeface="Times New Roman" panose="02020603050405020304" pitchFamily="18" charset="0"/>
                          <a:cs typeface="Times New Roman" panose="02020603050405020304" pitchFamily="18" charset="0"/>
                        </a:rPr>
                        <a:t>Recreational</a:t>
                      </a:r>
                    </a:p>
                  </a:txBody>
                  <a:tcPr/>
                </a:tc>
                <a:tc>
                  <a:txBody>
                    <a:bodyPr/>
                    <a:lstStyle/>
                    <a:p>
                      <a:r>
                        <a:rPr lang="en-US" sz="3600" dirty="0">
                          <a:latin typeface="Times New Roman" panose="02020603050405020304" pitchFamily="18" charset="0"/>
                          <a:cs typeface="Times New Roman" panose="02020603050405020304" pitchFamily="18" charset="0"/>
                        </a:rPr>
                        <a:t>Read, drawing, painting, sports, hiking, cooking, swimming</a:t>
                      </a:r>
                    </a:p>
                  </a:txBody>
                  <a:tcPr/>
                </a:tc>
                <a:extLst>
                  <a:ext uri="{0D108BD9-81ED-4DB2-BD59-A6C34878D82A}">
                    <a16:rowId xmlns:a16="http://schemas.microsoft.com/office/drawing/2014/main" val="3287406332"/>
                  </a:ext>
                </a:extLst>
              </a:tr>
            </a:tbl>
          </a:graphicData>
        </a:graphic>
      </p:graphicFrame>
    </p:spTree>
    <p:extLst>
      <p:ext uri="{BB962C8B-B14F-4D97-AF65-F5344CB8AC3E}">
        <p14:creationId xmlns:p14="http://schemas.microsoft.com/office/powerpoint/2010/main" val="863684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Implications for Practice"/>
          <p:cNvSpPr txBox="1">
            <a:spLocks noGrp="1"/>
          </p:cNvSpPr>
          <p:nvPr>
            <p:ph type="title"/>
          </p:nvPr>
        </p:nvSpPr>
        <p:spPr>
          <a:xfrm>
            <a:off x="1219200" y="774700"/>
            <a:ext cx="9753600" cy="1600200"/>
          </a:xfrm>
        </p:spPr>
        <p:txBody>
          <a:bodyPr>
            <a:normAutofit/>
          </a:bodyPr>
          <a:lstStyle>
            <a:lvl1pPr>
              <a:defRPr sz="4400" spc="-44"/>
            </a:lvl1pPr>
          </a:lstStyle>
          <a:p>
            <a:r>
              <a:rPr lang="en-US" sz="7800"/>
              <a:t>Implications for Practice</a:t>
            </a:r>
          </a:p>
        </p:txBody>
      </p:sp>
      <p:pic>
        <p:nvPicPr>
          <p:cNvPr id="7" name="Picture 6" descr="Path winding through a grassy field">
            <a:extLst>
              <a:ext uri="{FF2B5EF4-FFF2-40B4-BE49-F238E27FC236}">
                <a16:creationId xmlns:a16="http://schemas.microsoft.com/office/drawing/2014/main" id="{01AE1859-3076-7849-A940-A23C1E604613}"/>
              </a:ext>
            </a:extLst>
          </p:cNvPr>
          <p:cNvPicPr>
            <a:picLocks noChangeAspect="1"/>
          </p:cNvPicPr>
          <p:nvPr/>
        </p:nvPicPr>
        <p:blipFill rotWithShape="1">
          <a:blip r:embed="rId2">
            <a:extLst>
              <a:ext uri="{28A0092B-C50C-407E-A947-70E740481C1C}">
                <a14:useLocalDpi xmlns:a14="http://schemas.microsoft.com/office/drawing/2010/main" val="0"/>
              </a:ext>
            </a:extLst>
          </a:blip>
          <a:srcRect l="25677" r="14918" b="-1"/>
          <a:stretch/>
        </p:blipFill>
        <p:spPr>
          <a:xfrm>
            <a:off x="13267190" y="0"/>
            <a:ext cx="12191356" cy="13048212"/>
          </a:xfrm>
          <a:prstGeom prst="rect">
            <a:avLst/>
          </a:prstGeom>
          <a:noFill/>
        </p:spPr>
      </p:pic>
      <p:sp>
        <p:nvSpPr>
          <p:cNvPr id="177" name="Text Placeholder 3">
            <a:extLst>
              <a:ext uri="{FF2B5EF4-FFF2-40B4-BE49-F238E27FC236}">
                <a16:creationId xmlns:a16="http://schemas.microsoft.com/office/drawing/2014/main" id="{0C35434A-B646-45B8-B8CB-6E613ABCE2FD}"/>
              </a:ext>
            </a:extLst>
          </p:cNvPr>
          <p:cNvSpPr>
            <a:spLocks noGrp="1"/>
          </p:cNvSpPr>
          <p:nvPr>
            <p:ph type="body" sz="quarter" idx="22"/>
          </p:nvPr>
        </p:nvSpPr>
        <p:spPr>
          <a:xfrm>
            <a:off x="1219200" y="2387600"/>
            <a:ext cx="9757569" cy="832612"/>
          </a:xfrm>
        </p:spPr>
        <p:txBody>
          <a:bodyPr/>
          <a:lstStyle/>
          <a:p>
            <a:endParaRPr lang="en-US"/>
          </a:p>
        </p:txBody>
      </p:sp>
      <p:sp>
        <p:nvSpPr>
          <p:cNvPr id="172" name="Organizations must recognize the importance of and support “self-care” systemically and culturally…"/>
          <p:cNvSpPr txBox="1">
            <a:spLocks noGrp="1"/>
          </p:cNvSpPr>
          <p:nvPr>
            <p:ph type="body" sz="half" idx="1"/>
          </p:nvPr>
        </p:nvSpPr>
        <p:spPr>
          <a:xfrm>
            <a:off x="1219200" y="4023221"/>
            <a:ext cx="9757569" cy="8384679"/>
          </a:xfrm>
        </p:spPr>
        <p:txBody>
          <a:bodyPr>
            <a:normAutofit/>
          </a:bodyPr>
          <a:lstStyle/>
          <a:p>
            <a:pPr marL="446809" indent="-446809">
              <a:defRPr sz="3600">
                <a:latin typeface="Times New Roman"/>
                <a:ea typeface="Times New Roman"/>
                <a:cs typeface="Times New Roman"/>
                <a:sym typeface="Times New Roman"/>
              </a:defRPr>
            </a:pPr>
            <a:r>
              <a:rPr lang="en-US" sz="3600"/>
              <a:t>Organizations must recognize the importance of and support “self-care” systemically and culturally</a:t>
            </a:r>
          </a:p>
          <a:p>
            <a:pPr marL="446809" indent="-446809">
              <a:defRPr sz="3600">
                <a:latin typeface="Times New Roman"/>
                <a:ea typeface="Times New Roman"/>
                <a:cs typeface="Times New Roman"/>
                <a:sym typeface="Times New Roman"/>
              </a:defRPr>
            </a:pPr>
            <a:r>
              <a:rPr lang="en-US" sz="3600"/>
              <a:t>Stigma reduction plans and culture change with transformative learning focus </a:t>
            </a:r>
          </a:p>
          <a:p>
            <a:pPr marL="446809" indent="-446809">
              <a:defRPr sz="3600">
                <a:latin typeface="Times New Roman"/>
                <a:ea typeface="Times New Roman"/>
                <a:cs typeface="Times New Roman"/>
                <a:sym typeface="Times New Roman"/>
              </a:defRPr>
            </a:pPr>
            <a:r>
              <a:rPr lang="en-US" sz="3600"/>
              <a:t>Remove barriers and address gaps in access to quality mental health care</a:t>
            </a:r>
          </a:p>
          <a:p>
            <a:pPr marL="446809" indent="-446809">
              <a:defRPr sz="3600">
                <a:latin typeface="Times New Roman"/>
                <a:ea typeface="Times New Roman"/>
                <a:cs typeface="Times New Roman"/>
                <a:sym typeface="Times New Roman"/>
              </a:defRPr>
            </a:pPr>
            <a:r>
              <a:rPr lang="en-US" sz="3600"/>
              <a:t>Healthcare workers recognition of the need for self-care</a:t>
            </a:r>
          </a:p>
          <a:p>
            <a:pPr marL="446809" indent="-446809">
              <a:defRPr sz="3600">
                <a:latin typeface="Times New Roman"/>
                <a:ea typeface="Times New Roman"/>
                <a:cs typeface="Times New Roman"/>
                <a:sym typeface="Times New Roman"/>
              </a:defRPr>
            </a:pPr>
            <a:r>
              <a:rPr lang="en-US" sz="3600"/>
              <a:t>Strategies for individual self-care include developing a comprehensive plan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ummary"/>
          <p:cNvSpPr txBox="1">
            <a:spLocks noGrp="1"/>
          </p:cNvSpPr>
          <p:nvPr>
            <p:ph type="title"/>
          </p:nvPr>
        </p:nvSpPr>
        <p:spPr>
          <a:prstGeom prst="rect">
            <a:avLst/>
          </a:prstGeom>
        </p:spPr>
        <p:txBody>
          <a:bodyPr/>
          <a:lstStyle>
            <a:lvl1pPr>
              <a:defRPr sz="4400" spc="-44"/>
            </a:lvl1pPr>
          </a:lstStyle>
          <a:p>
            <a:r>
              <a:t>Summary</a:t>
            </a:r>
          </a:p>
        </p:txBody>
      </p:sp>
      <p:sp>
        <p:nvSpPr>
          <p:cNvPr id="179" name="Stigma reduction leads to increased readiness to seek mental health…"/>
          <p:cNvSpPr txBox="1">
            <a:spLocks noGrp="1"/>
          </p:cNvSpPr>
          <p:nvPr>
            <p:ph type="body" idx="1"/>
          </p:nvPr>
        </p:nvSpPr>
        <p:spPr>
          <a:prstGeom prst="rect">
            <a:avLst/>
          </a:prstGeom>
        </p:spPr>
        <p:txBody>
          <a:bodyPr/>
          <a:lstStyle/>
          <a:p>
            <a:pPr>
              <a:defRPr sz="3600">
                <a:latin typeface="Times New Roman"/>
                <a:ea typeface="Times New Roman"/>
                <a:cs typeface="Times New Roman"/>
                <a:sym typeface="Times New Roman"/>
              </a:defRPr>
            </a:pPr>
            <a:r>
              <a:rPr lang="en-US" dirty="0"/>
              <a:t>I</a:t>
            </a:r>
            <a:r>
              <a:rPr dirty="0"/>
              <a:t>ncreased readiness to seek mental health</a:t>
            </a:r>
            <a:endParaRPr lang="en-US" dirty="0"/>
          </a:p>
          <a:p>
            <a:pPr>
              <a:defRPr sz="3600">
                <a:latin typeface="Times New Roman"/>
                <a:ea typeface="Times New Roman"/>
                <a:cs typeface="Times New Roman"/>
                <a:sym typeface="Times New Roman"/>
              </a:defRPr>
            </a:pPr>
            <a:r>
              <a:rPr lang="en-US" dirty="0"/>
              <a:t>Accessible mental health services</a:t>
            </a:r>
            <a:endParaRPr dirty="0"/>
          </a:p>
          <a:p>
            <a:pPr>
              <a:defRPr sz="3600">
                <a:latin typeface="Times New Roman"/>
                <a:ea typeface="Times New Roman"/>
                <a:cs typeface="Times New Roman"/>
                <a:sym typeface="Times New Roman"/>
              </a:defRPr>
            </a:pPr>
            <a:r>
              <a:rPr lang="en-US" dirty="0"/>
              <a:t>I</a:t>
            </a:r>
            <a:r>
              <a:rPr dirty="0"/>
              <a:t>mprove</a:t>
            </a:r>
            <a:r>
              <a:rPr lang="en-US" dirty="0"/>
              <a:t>d</a:t>
            </a:r>
            <a:r>
              <a:rPr dirty="0"/>
              <a:t> </a:t>
            </a:r>
            <a:r>
              <a:rPr lang="en-US" dirty="0"/>
              <a:t>quality of </a:t>
            </a:r>
            <a:r>
              <a:rPr dirty="0"/>
              <a:t>li</a:t>
            </a:r>
            <a:r>
              <a:rPr lang="en-US" dirty="0"/>
              <a:t>fe and recovery</a:t>
            </a:r>
            <a:endParaRPr dirty="0"/>
          </a:p>
          <a:p>
            <a:pPr>
              <a:defRPr sz="3600">
                <a:latin typeface="Times New Roman"/>
                <a:ea typeface="Times New Roman"/>
                <a:cs typeface="Times New Roman"/>
                <a:sym typeface="Times New Roman"/>
              </a:defRPr>
            </a:pPr>
            <a:r>
              <a:rPr lang="en-US" dirty="0"/>
              <a:t>I</a:t>
            </a:r>
            <a:r>
              <a:rPr dirty="0"/>
              <a:t>mprove</a:t>
            </a:r>
            <a:r>
              <a:rPr lang="en-US" dirty="0"/>
              <a:t>d</a:t>
            </a:r>
            <a:r>
              <a:rPr dirty="0"/>
              <a:t> mental health in the workplace</a:t>
            </a:r>
            <a:endParaRPr lang="en-US" dirty="0"/>
          </a:p>
          <a:p>
            <a:pPr>
              <a:defRPr sz="3600">
                <a:latin typeface="Times New Roman"/>
                <a:ea typeface="Times New Roman"/>
                <a:cs typeface="Times New Roman"/>
                <a:sym typeface="Times New Roman"/>
              </a:defRPr>
            </a:pPr>
            <a:r>
              <a:rPr lang="en-US" dirty="0"/>
              <a:t>Increased focus for policy and programming</a:t>
            </a:r>
            <a:endParaRPr dirty="0"/>
          </a:p>
        </p:txBody>
      </p:sp>
      <p:sp>
        <p:nvSpPr>
          <p:cNvPr id="180" name="Slide Subtitle"/>
          <p:cNvSpPr txBox="1">
            <a:spLocks noGrp="1"/>
          </p:cNvSpPr>
          <p:nvPr>
            <p:ph type="body" idx="21"/>
          </p:nvPr>
        </p:nvSpPr>
        <p:spPr>
          <a:prstGeom prst="rect">
            <a:avLst/>
          </a:prstGeom>
        </p:spPr>
        <p:txBody>
          <a:bodyPr/>
          <a:lstStyle/>
          <a:p>
            <a:r>
              <a:rPr lang="en-US" dirty="0"/>
              <a:t>Outcomes of Stigma Reduction</a:t>
            </a:r>
            <a:endParaRPr dirty="0"/>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B49B9-C0F4-4DCA-B172-92AF55E5D42C}"/>
</file>

<file path=customXml/itemProps2.xml><?xml version="1.0" encoding="utf-8"?>
<ds:datastoreItem xmlns:ds="http://schemas.openxmlformats.org/officeDocument/2006/customXml" ds:itemID="{A884288C-02B2-48B4-A688-ED23FFA42B20}"/>
</file>

<file path=customXml/itemProps3.xml><?xml version="1.0" encoding="utf-8"?>
<ds:datastoreItem xmlns:ds="http://schemas.openxmlformats.org/officeDocument/2006/customXml" ds:itemID="{FBE1F6EE-9AF4-42A0-A6A4-054EC95CCFE3}"/>
</file>

<file path=customXml/itemProps4.xml><?xml version="1.0" encoding="utf-8"?>
<ds:datastoreItem xmlns:ds="http://schemas.openxmlformats.org/officeDocument/2006/customXml" ds:itemID="{A884288C-02B2-48B4-A688-ED23FFA42B20}"/>
</file>

<file path=docProps/app.xml><?xml version="1.0" encoding="utf-8"?>
<Properties xmlns="http://schemas.openxmlformats.org/officeDocument/2006/extended-properties" xmlns:vt="http://schemas.openxmlformats.org/officeDocument/2006/docPropsVTypes">
  <TotalTime>464</TotalTime>
  <Words>1124</Words>
  <Application>Microsoft Macintosh PowerPoint</Application>
  <PresentationFormat>Custom</PresentationFormat>
  <Paragraphs>95</Paragraphs>
  <Slides>14</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Calibri</vt:lpstr>
      <vt:lpstr>Canela Bold</vt:lpstr>
      <vt:lpstr>Canela Deck Regular</vt:lpstr>
      <vt:lpstr>Canela Regular</vt:lpstr>
      <vt:lpstr>Canela Text Regular</vt:lpstr>
      <vt:lpstr>Chalkboard</vt:lpstr>
      <vt:lpstr>Chalkboard SE Regular</vt:lpstr>
      <vt:lpstr>Graphik</vt:lpstr>
      <vt:lpstr>Graphik Medium</vt:lpstr>
      <vt:lpstr>Graphik Semibold</vt:lpstr>
      <vt:lpstr>Helvetica</vt:lpstr>
      <vt:lpstr>Helvetica Neue</vt:lpstr>
      <vt:lpstr>Times New Roman</vt:lpstr>
      <vt:lpstr>23_ClassicWhite</vt:lpstr>
      <vt:lpstr>The Stigma for Healthcare Workers Seeking Behavioral Health Care </vt:lpstr>
      <vt:lpstr>Learning Objectives</vt:lpstr>
      <vt:lpstr>What is Stigma?</vt:lpstr>
      <vt:lpstr>Significance of the Problem</vt:lpstr>
      <vt:lpstr>Theoretical Framework</vt:lpstr>
      <vt:lpstr>Ecological Systems Framework for Holistic Self-Care</vt:lpstr>
      <vt:lpstr>Developing A Self-Care Plan</vt:lpstr>
      <vt:lpstr>Implications for Practice</vt:lpstr>
      <vt:lpstr>Summary</vt:lpstr>
      <vt:lpstr>Resources</vt:lpstr>
      <vt:lpstr>References</vt:lpstr>
      <vt:lpstr>CME Accreditation &amp; Designation</vt:lpstr>
      <vt:lpstr>CME Disclosures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Stigma for Healthcare Workers Seeing Behavioral Health Care </dc:title>
  <cp:lastModifiedBy>Microsoft Office User</cp:lastModifiedBy>
  <cp:revision>26</cp:revision>
  <dcterms:modified xsi:type="dcterms:W3CDTF">2021-03-22T19:14:30Z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