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7.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20.xml" ContentType="application/vnd.openxmlformats-officedocument.presentationml.slide+xml"/>
  <Override PartName="/ppt/slides/slide4.xml" ContentType="application/vnd.openxmlformats-officedocument.presentationml.slide+xml"/>
  <Override PartName="/ppt/slides/slide25.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notesSlides/notesSlide25.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slideMasters/slideMaster1.xml" ContentType="application/vnd.openxmlformats-officedocument.presentationml.slideMaster+xml"/>
  <Override PartName="/ppt/notesSlides/notesSlide24.xml" ContentType="application/vnd.openxmlformats-officedocument.presentationml.notesSlide+xml"/>
  <Override PartName="/ppt/notesSlides/notesSlide20.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12.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3.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metadata" ContentType="application/binary"/>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embeddedFontLst>
    <p:embeddedFont>
      <p:font typeface="Open Sans" panose="020B0604020202020204" charset="0"/>
      <p:regular r:id="rId28"/>
      <p:bold r:id="rId29"/>
      <p:italic r:id="rId30"/>
      <p:boldItalic r:id="rId31"/>
    </p:embeddedFont>
    <p:embeddedFont>
      <p:font typeface="Georgia" panose="02040502050405020303" pitchFamily="18" charset="0"/>
      <p:regular r:id="rId32"/>
      <p:bold r:id="rId33"/>
      <p:italic r:id="rId34"/>
      <p:boldItalic r:id="rId35"/>
    </p:embeddedFont>
    <p:embeddedFont>
      <p:font typeface="Calibri" panose="020F0502020204030204" pitchFamily="34" charset="0"/>
      <p:regular r:id="rId36"/>
      <p:bold r:id="rId37"/>
      <p:italic r:id="rId38"/>
      <p:boldItalic r:id="rId39"/>
    </p:embeddedFont>
    <p:embeddedFont>
      <p:font typeface="Montserrat" panose="020B060402020202020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hrqkiC8Ds7aqYBUSMTytENP6xV5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128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theme" Target="theme/theme1.xml"/><Relationship Id="rId50"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customschemas.google.com/relationships/presentationmetadata" Target="metadata"/><Relationship Id="rId52" Type="http://schemas.openxmlformats.org/officeDocument/2006/relationships/customXml" Target="../customXml/item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9491416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 name="Google Shape;78;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90288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According to the American Addictions Centers: Healthcare professional are 10-15% More Likely to develop substance abuse than general population.</a:t>
            </a:r>
            <a:endParaRPr/>
          </a:p>
          <a:p>
            <a:pPr marL="0" lvl="0" indent="0" algn="l" rtl="0">
              <a:spcBef>
                <a:spcPts val="0"/>
              </a:spcBef>
              <a:spcAft>
                <a:spcPts val="0"/>
              </a:spcAft>
              <a:buNone/>
            </a:pPr>
            <a:r>
              <a:rPr lang="en-US"/>
              <a:t>https://americanaddictioncenters.org/rehab-guide/addiction-statistics/medical-professionals</a:t>
            </a:r>
            <a:endParaRPr/>
          </a:p>
          <a:p>
            <a:pPr marL="0" lvl="0" indent="0" algn="l" rtl="0">
              <a:spcBef>
                <a:spcPts val="0"/>
              </a:spcBef>
              <a:spcAft>
                <a:spcPts val="0"/>
              </a:spcAft>
              <a:buNone/>
            </a:pPr>
            <a:r>
              <a:rPr lang="en-US" b="0" i="0">
                <a:solidFill>
                  <a:srgbClr val="333333"/>
                </a:solidFill>
                <a:latin typeface="Montserrat"/>
                <a:ea typeface="Montserrat"/>
                <a:cs typeface="Montserrat"/>
                <a:sym typeface="Montserrat"/>
              </a:rPr>
              <a:t>Trauma symptoms typically last from a few days to a few months. Trauma is tough on the mind. You may not feel like your normal self for a while. In many cases, symptoms will gradually fade as time passes and as you process what happened. </a:t>
            </a:r>
            <a:endParaRPr/>
          </a:p>
          <a:p>
            <a:pPr marL="0" lvl="0" indent="0" algn="l" rtl="0">
              <a:spcBef>
                <a:spcPts val="0"/>
              </a:spcBef>
              <a:spcAft>
                <a:spcPts val="0"/>
              </a:spcAft>
              <a:buNone/>
            </a:pPr>
            <a:r>
              <a:rPr lang="en-US"/>
              <a:t>https://screening.mhanational.org/content/what-trauma</a:t>
            </a:r>
            <a:endParaRPr/>
          </a:p>
        </p:txBody>
      </p:sp>
      <p:sp>
        <p:nvSpPr>
          <p:cNvPr id="166" name="Google Shape;16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578971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According to the American Addictions Centers: Healthcare professional are 10-15% More Likely to develop substance abuse than general population.</a:t>
            </a:r>
            <a:endParaRPr/>
          </a:p>
          <a:p>
            <a:pPr marL="0" lvl="0" indent="0" algn="l" rtl="0">
              <a:spcBef>
                <a:spcPts val="0"/>
              </a:spcBef>
              <a:spcAft>
                <a:spcPts val="0"/>
              </a:spcAft>
              <a:buNone/>
            </a:pPr>
            <a:r>
              <a:rPr lang="en-US"/>
              <a:t>https://americanaddictioncenters.org/rehab-guide/addiction-statistics/medical-professionals</a:t>
            </a:r>
            <a:endParaRPr/>
          </a:p>
          <a:p>
            <a:pPr marL="0" lvl="0" indent="0" algn="l" rtl="0">
              <a:spcBef>
                <a:spcPts val="0"/>
              </a:spcBef>
              <a:spcAft>
                <a:spcPts val="0"/>
              </a:spcAft>
              <a:buNone/>
            </a:pPr>
            <a:r>
              <a:rPr lang="en-US" b="0" i="0">
                <a:solidFill>
                  <a:srgbClr val="333333"/>
                </a:solidFill>
                <a:latin typeface="Montserrat"/>
                <a:ea typeface="Montserrat"/>
                <a:cs typeface="Montserrat"/>
                <a:sym typeface="Montserrat"/>
              </a:rPr>
              <a:t>Trauma symptoms typically last from a few days to a few months. Trauma is tough on the mind. You may not feel like your normal self for a while. In many cases, symptoms will gradually fade as time passes and as you process what happened. </a:t>
            </a:r>
            <a:endParaRPr/>
          </a:p>
          <a:p>
            <a:pPr marL="0" lvl="0" indent="0" algn="l" rtl="0">
              <a:spcBef>
                <a:spcPts val="0"/>
              </a:spcBef>
              <a:spcAft>
                <a:spcPts val="0"/>
              </a:spcAft>
              <a:buNone/>
            </a:pPr>
            <a:r>
              <a:rPr lang="en-US"/>
              <a:t>https://screening.mhanational.org/content/what-trauma</a:t>
            </a:r>
            <a:endParaRPr/>
          </a:p>
        </p:txBody>
      </p:sp>
      <p:sp>
        <p:nvSpPr>
          <p:cNvPr id="175" name="Google Shape;17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2088348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Providers are not exempt from these feelings and should also note they are </a:t>
            </a:r>
            <a:endParaRPr/>
          </a:p>
        </p:txBody>
      </p:sp>
      <p:sp>
        <p:nvSpPr>
          <p:cNvPr id="185" name="Google Shape;185;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15705114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77107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69850" algn="l" rtl="0">
              <a:spcBef>
                <a:spcPts val="0"/>
              </a:spcBef>
              <a:spcAft>
                <a:spcPts val="0"/>
              </a:spcAft>
              <a:buClr>
                <a:srgbClr val="000000"/>
              </a:buClr>
              <a:buSzPts val="1100"/>
              <a:buFont typeface="Calibri"/>
              <a:buAutoNum type="arabicPeriod"/>
            </a:pPr>
            <a:r>
              <a:rPr lang="en-US" sz="1100" b="0" i="0" u="none" strike="noStrike">
                <a:solidFill>
                  <a:srgbClr val="000000"/>
                </a:solidFill>
                <a:latin typeface="Arial"/>
                <a:ea typeface="Arial"/>
                <a:cs typeface="Arial"/>
                <a:sym typeface="Arial"/>
              </a:rPr>
              <a:t>Organization leaders should understand the needs of their workforce (identify members that may be more vulnerable to mental health difficulties)</a:t>
            </a:r>
            <a:endParaRPr/>
          </a:p>
          <a:p>
            <a:pPr marL="742950" lvl="1" indent="-285750" algn="l" rtl="0">
              <a:spcBef>
                <a:spcPts val="0"/>
              </a:spcBef>
              <a:spcAft>
                <a:spcPts val="0"/>
              </a:spcAft>
              <a:buClr>
                <a:srgbClr val="000000"/>
              </a:buClr>
              <a:buSzPts val="1100"/>
              <a:buFont typeface="Calibri"/>
              <a:buAutoNum type="arabicPeriod"/>
            </a:pPr>
            <a:r>
              <a:rPr lang="en-US" sz="1100" b="0" i="0" u="none" strike="noStrike">
                <a:solidFill>
                  <a:srgbClr val="000000"/>
                </a:solidFill>
                <a:latin typeface="Arial"/>
                <a:ea typeface="Arial"/>
                <a:cs typeface="Arial"/>
                <a:sym typeface="Arial"/>
              </a:rPr>
              <a:t>They should encourage resilience and wellbeing plans for staff</a:t>
            </a:r>
            <a:endParaRPr/>
          </a:p>
          <a:p>
            <a:pPr marL="742950" lvl="1" indent="-285750" algn="l" rtl="0">
              <a:spcBef>
                <a:spcPts val="0"/>
              </a:spcBef>
              <a:spcAft>
                <a:spcPts val="0"/>
              </a:spcAft>
              <a:buClr>
                <a:srgbClr val="000000"/>
              </a:buClr>
              <a:buSzPts val="1100"/>
              <a:buFont typeface="Calibri"/>
              <a:buAutoNum type="arabicPeriod"/>
            </a:pPr>
            <a:r>
              <a:rPr lang="en-US" sz="1100" b="0" i="0" u="none" strike="noStrike">
                <a:solidFill>
                  <a:srgbClr val="000000"/>
                </a:solidFill>
                <a:latin typeface="Arial"/>
                <a:ea typeface="Arial"/>
                <a:cs typeface="Arial"/>
                <a:sym typeface="Arial"/>
              </a:rPr>
              <a:t>Team leaders should write plans to describe triggers for stress and how one copes and how they or team members can help</a:t>
            </a:r>
            <a:endParaRPr/>
          </a:p>
          <a:p>
            <a:pPr marL="0" lvl="0" indent="-69850" algn="l" rtl="0">
              <a:spcBef>
                <a:spcPts val="0"/>
              </a:spcBef>
              <a:spcAft>
                <a:spcPts val="0"/>
              </a:spcAft>
              <a:buClr>
                <a:srgbClr val="000000"/>
              </a:buClr>
              <a:buSzPts val="1100"/>
              <a:buFont typeface="Calibri"/>
              <a:buAutoNum type="arabicPeriod"/>
            </a:pPr>
            <a:r>
              <a:rPr lang="en-US" sz="1100" b="0" i="0" u="none" strike="noStrike">
                <a:solidFill>
                  <a:srgbClr val="000000"/>
                </a:solidFill>
                <a:latin typeface="Arial"/>
                <a:ea typeface="Arial"/>
                <a:cs typeface="Arial"/>
                <a:sym typeface="Arial"/>
              </a:rPr>
              <a:t>Team grounding: organization leaders should note the emotional and cognitive information being shared in a group and structure an agenda for discussion</a:t>
            </a:r>
            <a:endParaRPr/>
          </a:p>
          <a:p>
            <a:pPr marL="742950" lvl="1" indent="-285750" algn="l" rtl="0">
              <a:spcBef>
                <a:spcPts val="0"/>
              </a:spcBef>
              <a:spcAft>
                <a:spcPts val="0"/>
              </a:spcAft>
              <a:buClr>
                <a:srgbClr val="000000"/>
              </a:buClr>
              <a:buSzPts val="1100"/>
              <a:buFont typeface="Calibri"/>
              <a:buAutoNum type="arabicPeriod"/>
            </a:pPr>
            <a:r>
              <a:rPr lang="en-US" sz="1100" b="0" i="0" u="none" strike="noStrike">
                <a:solidFill>
                  <a:srgbClr val="000000"/>
                </a:solidFill>
                <a:latin typeface="Arial"/>
                <a:ea typeface="Arial"/>
                <a:cs typeface="Arial"/>
                <a:sym typeface="Arial"/>
              </a:rPr>
              <a:t>Ensure that managers are also considerate of their own individual needs (they are not immune to workplace stressors) - should share stories with other managers and team leaders</a:t>
            </a:r>
            <a:endParaRPr/>
          </a:p>
          <a:p>
            <a:pPr marL="742950" lvl="1" indent="-285750" algn="l" rtl="0">
              <a:spcBef>
                <a:spcPts val="0"/>
              </a:spcBef>
              <a:spcAft>
                <a:spcPts val="0"/>
              </a:spcAft>
              <a:buClr>
                <a:srgbClr val="000000"/>
              </a:buClr>
              <a:buSzPts val="1100"/>
              <a:buFont typeface="Calibri"/>
              <a:buAutoNum type="arabicPeriod"/>
            </a:pPr>
            <a:r>
              <a:rPr lang="en-US" sz="1100" b="0" i="0" u="none" strike="noStrike">
                <a:solidFill>
                  <a:srgbClr val="000000"/>
                </a:solidFill>
                <a:latin typeface="Arial"/>
                <a:ea typeface="Arial"/>
                <a:cs typeface="Arial"/>
                <a:sym typeface="Arial"/>
              </a:rPr>
              <a:t>Long-term planning to respond effectively to worst case scenarios</a:t>
            </a:r>
            <a:endParaRPr/>
          </a:p>
          <a:p>
            <a:pPr marL="0" lvl="0" indent="-69850" algn="l" rtl="0">
              <a:spcBef>
                <a:spcPts val="0"/>
              </a:spcBef>
              <a:spcAft>
                <a:spcPts val="0"/>
              </a:spcAft>
              <a:buClr>
                <a:srgbClr val="000000"/>
              </a:buClr>
              <a:buSzPts val="1100"/>
              <a:buFont typeface="Calibri"/>
              <a:buAutoNum type="arabicPeriod"/>
            </a:pPr>
            <a:r>
              <a:rPr lang="en-US" sz="1100" b="0" i="0" u="none" strike="noStrike">
                <a:solidFill>
                  <a:srgbClr val="000000"/>
                </a:solidFill>
                <a:latin typeface="Arial"/>
                <a:ea typeface="Arial"/>
                <a:cs typeface="Arial"/>
                <a:sym typeface="Arial"/>
              </a:rPr>
              <a:t>Communication is essential (team leaders should be a role model)</a:t>
            </a:r>
            <a:endParaRPr/>
          </a:p>
          <a:p>
            <a:pPr marL="0" lvl="0" indent="-69850" algn="l" rtl="0">
              <a:spcBef>
                <a:spcPts val="0"/>
              </a:spcBef>
              <a:spcAft>
                <a:spcPts val="0"/>
              </a:spcAft>
              <a:buClr>
                <a:srgbClr val="000000"/>
              </a:buClr>
              <a:buSzPts val="1100"/>
              <a:buFont typeface="Calibri"/>
              <a:buAutoNum type="arabicPeriod"/>
            </a:pPr>
            <a:r>
              <a:rPr lang="en-US" sz="1100" b="0" i="0" u="none" strike="noStrike">
                <a:solidFill>
                  <a:srgbClr val="000000"/>
                </a:solidFill>
                <a:latin typeface="Arial"/>
                <a:ea typeface="Arial"/>
                <a:cs typeface="Arial"/>
                <a:sym typeface="Arial"/>
              </a:rPr>
              <a:t>Engage workforce in peer support and buddying practices</a:t>
            </a:r>
            <a:endParaRPr/>
          </a:p>
          <a:p>
            <a:pPr marL="0" lvl="0" indent="-69850" algn="l" rtl="0">
              <a:spcBef>
                <a:spcPts val="0"/>
              </a:spcBef>
              <a:spcAft>
                <a:spcPts val="0"/>
              </a:spcAft>
              <a:buClr>
                <a:srgbClr val="000000"/>
              </a:buClr>
              <a:buSzPts val="1100"/>
              <a:buFont typeface="Calibri"/>
              <a:buAutoNum type="arabicPeriod"/>
            </a:pPr>
            <a:r>
              <a:rPr lang="en-US" sz="1100" b="0" i="0" u="none" strike="noStrike">
                <a:solidFill>
                  <a:srgbClr val="000000"/>
                </a:solidFill>
                <a:latin typeface="Arial"/>
                <a:ea typeface="Arial"/>
                <a:cs typeface="Arial"/>
                <a:sym typeface="Arial"/>
              </a:rPr>
              <a:t>Mindfulness practices within the workplace can be beneficial</a:t>
            </a:r>
            <a:endParaRPr/>
          </a:p>
          <a:p>
            <a:pPr marL="342900" lvl="0" indent="0" algn="l" rtl="0">
              <a:spcBef>
                <a:spcPts val="0"/>
              </a:spcBef>
              <a:spcAft>
                <a:spcPts val="0"/>
              </a:spcAft>
              <a:buNone/>
            </a:pPr>
            <a:r>
              <a:rPr lang="en-US" sz="1100" b="0" i="0" u="none" strike="noStrike">
                <a:solidFill>
                  <a:srgbClr val="000000"/>
                </a:solidFill>
                <a:latin typeface="Arial"/>
                <a:ea typeface="Arial"/>
                <a:cs typeface="Arial"/>
                <a:sym typeface="Arial"/>
              </a:rPr>
              <a:t> </a:t>
            </a:r>
            <a:endParaRPr b="0"/>
          </a:p>
          <a:p>
            <a:pPr marL="0" lvl="0" indent="-69850" algn="l" rtl="0">
              <a:spcBef>
                <a:spcPts val="0"/>
              </a:spcBef>
              <a:spcAft>
                <a:spcPts val="0"/>
              </a:spcAft>
              <a:buClr>
                <a:srgbClr val="000000"/>
              </a:buClr>
              <a:buSzPts val="1100"/>
              <a:buFont typeface="Calibri"/>
              <a:buAutoNum type="arabicPeriod"/>
            </a:pPr>
            <a:r>
              <a:rPr lang="en-US" sz="1100" b="0" i="0" u="none" strike="noStrike">
                <a:solidFill>
                  <a:srgbClr val="000000"/>
                </a:solidFill>
                <a:latin typeface="Arial"/>
                <a:ea typeface="Arial"/>
                <a:cs typeface="Arial"/>
                <a:sym typeface="Arial"/>
              </a:rPr>
              <a:t>Organization leaders should understand the needs of their workforce (identify members that may be more vulnerable to mental health difficulties)</a:t>
            </a:r>
            <a:endParaRPr/>
          </a:p>
          <a:p>
            <a:pPr marL="742950" lvl="1" indent="-285750" algn="l" rtl="0">
              <a:spcBef>
                <a:spcPts val="0"/>
              </a:spcBef>
              <a:spcAft>
                <a:spcPts val="0"/>
              </a:spcAft>
              <a:buClr>
                <a:srgbClr val="000000"/>
              </a:buClr>
              <a:buSzPts val="1100"/>
              <a:buFont typeface="Calibri"/>
              <a:buAutoNum type="arabicPeriod" startAt="2"/>
            </a:pPr>
            <a:r>
              <a:rPr lang="en-US" sz="1100" b="0" i="0" u="none" strike="noStrike">
                <a:solidFill>
                  <a:srgbClr val="000000"/>
                </a:solidFill>
                <a:latin typeface="Arial"/>
                <a:ea typeface="Arial"/>
                <a:cs typeface="Arial"/>
                <a:sym typeface="Arial"/>
              </a:rPr>
              <a:t>They should encourage resilience and wellbeing plans for staff</a:t>
            </a:r>
            <a:endParaRPr/>
          </a:p>
          <a:p>
            <a:pPr marL="742950" lvl="1" indent="-285750" algn="l" rtl="0">
              <a:spcBef>
                <a:spcPts val="0"/>
              </a:spcBef>
              <a:spcAft>
                <a:spcPts val="0"/>
              </a:spcAft>
              <a:buClr>
                <a:srgbClr val="000000"/>
              </a:buClr>
              <a:buSzPts val="1100"/>
              <a:buFont typeface="Calibri"/>
              <a:buAutoNum type="arabicPeriod" startAt="2"/>
            </a:pPr>
            <a:r>
              <a:rPr lang="en-US" sz="1100" b="0" i="0" u="none" strike="noStrike">
                <a:solidFill>
                  <a:srgbClr val="000000"/>
                </a:solidFill>
                <a:latin typeface="Arial"/>
                <a:ea typeface="Arial"/>
                <a:cs typeface="Arial"/>
                <a:sym typeface="Arial"/>
              </a:rPr>
              <a:t>Team leaders should write plans to describe triggers for stress and how one copes and how they or team members can help</a:t>
            </a:r>
            <a:endParaRPr/>
          </a:p>
          <a:p>
            <a:pPr marL="0" lvl="0" indent="-69850" algn="l" rtl="0">
              <a:spcBef>
                <a:spcPts val="0"/>
              </a:spcBef>
              <a:spcAft>
                <a:spcPts val="0"/>
              </a:spcAft>
              <a:buClr>
                <a:srgbClr val="000000"/>
              </a:buClr>
              <a:buSzPts val="1100"/>
              <a:buFont typeface="Calibri"/>
              <a:buAutoNum type="arabicPeriod"/>
            </a:pPr>
            <a:r>
              <a:rPr lang="en-US" sz="1100" b="0" i="0" u="none" strike="noStrike">
                <a:solidFill>
                  <a:srgbClr val="000000"/>
                </a:solidFill>
                <a:latin typeface="Arial"/>
                <a:ea typeface="Arial"/>
                <a:cs typeface="Arial"/>
                <a:sym typeface="Arial"/>
              </a:rPr>
              <a:t>Team grounding: organization leaders should note the emotional and cognitive information being shared in a group and structure an agenda for discussion</a:t>
            </a:r>
            <a:endParaRPr/>
          </a:p>
          <a:p>
            <a:pPr marL="742950" lvl="1" indent="-285750" algn="l" rtl="0">
              <a:spcBef>
                <a:spcPts val="0"/>
              </a:spcBef>
              <a:spcAft>
                <a:spcPts val="0"/>
              </a:spcAft>
              <a:buClr>
                <a:srgbClr val="000000"/>
              </a:buClr>
              <a:buSzPts val="1100"/>
              <a:buFont typeface="Calibri"/>
              <a:buAutoNum type="arabicPeriod" startAt="2"/>
            </a:pPr>
            <a:r>
              <a:rPr lang="en-US" sz="1100" b="0" i="0" u="none" strike="noStrike">
                <a:solidFill>
                  <a:srgbClr val="000000"/>
                </a:solidFill>
                <a:latin typeface="Arial"/>
                <a:ea typeface="Arial"/>
                <a:cs typeface="Arial"/>
                <a:sym typeface="Arial"/>
              </a:rPr>
              <a:t>Ensure that managers are also considerate of their own individual needs (they are not immune to workplace stressors) - should share stories with other managers and team leaders</a:t>
            </a:r>
            <a:endParaRPr/>
          </a:p>
          <a:p>
            <a:pPr marL="742950" lvl="1" indent="-285750" algn="l" rtl="0">
              <a:spcBef>
                <a:spcPts val="0"/>
              </a:spcBef>
              <a:spcAft>
                <a:spcPts val="0"/>
              </a:spcAft>
              <a:buClr>
                <a:srgbClr val="000000"/>
              </a:buClr>
              <a:buSzPts val="1100"/>
              <a:buFont typeface="Calibri"/>
              <a:buAutoNum type="arabicPeriod" startAt="2"/>
            </a:pPr>
            <a:r>
              <a:rPr lang="en-US" sz="1100" b="0" i="0" u="none" strike="noStrike">
                <a:solidFill>
                  <a:srgbClr val="000000"/>
                </a:solidFill>
                <a:latin typeface="Arial"/>
                <a:ea typeface="Arial"/>
                <a:cs typeface="Arial"/>
                <a:sym typeface="Arial"/>
              </a:rPr>
              <a:t>Long-term planning to respond effectively to worst case scenarios</a:t>
            </a:r>
            <a:endParaRPr/>
          </a:p>
          <a:p>
            <a:pPr marL="0" lvl="0" indent="-69850" algn="l" rtl="0">
              <a:spcBef>
                <a:spcPts val="0"/>
              </a:spcBef>
              <a:spcAft>
                <a:spcPts val="0"/>
              </a:spcAft>
              <a:buClr>
                <a:srgbClr val="000000"/>
              </a:buClr>
              <a:buSzPts val="1100"/>
              <a:buFont typeface="Calibri"/>
              <a:buAutoNum type="arabicPeriod"/>
            </a:pPr>
            <a:r>
              <a:rPr lang="en-US" sz="1100" b="0" i="0" u="none" strike="noStrike">
                <a:solidFill>
                  <a:srgbClr val="000000"/>
                </a:solidFill>
                <a:latin typeface="Arial"/>
                <a:ea typeface="Arial"/>
                <a:cs typeface="Arial"/>
                <a:sym typeface="Arial"/>
              </a:rPr>
              <a:t>Communication is essential (team leaders should be a role model)</a:t>
            </a:r>
            <a:endParaRPr/>
          </a:p>
          <a:p>
            <a:pPr marL="0" lvl="0" indent="-69850" algn="l" rtl="0">
              <a:spcBef>
                <a:spcPts val="0"/>
              </a:spcBef>
              <a:spcAft>
                <a:spcPts val="0"/>
              </a:spcAft>
              <a:buClr>
                <a:srgbClr val="000000"/>
              </a:buClr>
              <a:buSzPts val="1100"/>
              <a:buFont typeface="Calibri"/>
              <a:buAutoNum type="arabicPeriod"/>
            </a:pPr>
            <a:r>
              <a:rPr lang="en-US" sz="1100" b="0" i="0" u="none" strike="noStrike">
                <a:solidFill>
                  <a:srgbClr val="000000"/>
                </a:solidFill>
                <a:latin typeface="Arial"/>
                <a:ea typeface="Arial"/>
                <a:cs typeface="Arial"/>
                <a:sym typeface="Arial"/>
              </a:rPr>
              <a:t>Engage workforce in peer support and buddying practices</a:t>
            </a:r>
            <a:endParaRPr/>
          </a:p>
          <a:p>
            <a:pPr marL="0" lvl="0" indent="-69850" algn="l" rtl="0">
              <a:spcBef>
                <a:spcPts val="0"/>
              </a:spcBef>
              <a:spcAft>
                <a:spcPts val="0"/>
              </a:spcAft>
              <a:buClr>
                <a:srgbClr val="000000"/>
              </a:buClr>
              <a:buSzPts val="1100"/>
              <a:buFont typeface="Calibri"/>
              <a:buAutoNum type="arabicPeriod"/>
            </a:pPr>
            <a:r>
              <a:rPr lang="en-US" sz="1100" b="0" i="0" u="none" strike="noStrike">
                <a:solidFill>
                  <a:srgbClr val="000000"/>
                </a:solidFill>
                <a:latin typeface="Arial"/>
                <a:ea typeface="Arial"/>
                <a:cs typeface="Arial"/>
                <a:sym typeface="Arial"/>
              </a:rPr>
              <a:t>Mindfulness practices within the workplace can be beneficial</a:t>
            </a:r>
            <a:endParaRPr/>
          </a:p>
          <a:p>
            <a:pPr marL="342900" lvl="0" indent="0" algn="l" rtl="0">
              <a:spcBef>
                <a:spcPts val="0"/>
              </a:spcBef>
              <a:spcAft>
                <a:spcPts val="0"/>
              </a:spcAft>
              <a:buNone/>
            </a:pPr>
            <a:r>
              <a:rPr lang="en-US" sz="1100" b="0" i="0" u="none" strike="noStrike">
                <a:solidFill>
                  <a:srgbClr val="000000"/>
                </a:solidFill>
                <a:latin typeface="Arial"/>
                <a:ea typeface="Arial"/>
                <a:cs typeface="Arial"/>
                <a:sym typeface="Arial"/>
              </a:rPr>
              <a:t> </a:t>
            </a:r>
            <a:endParaRPr b="0"/>
          </a:p>
          <a:p>
            <a:pPr marL="0" lvl="0" indent="0" algn="l" rtl="0">
              <a:spcBef>
                <a:spcPts val="0"/>
              </a:spcBef>
              <a:spcAft>
                <a:spcPts val="0"/>
              </a:spcAft>
              <a:buNone/>
            </a:pPr>
            <a:r>
              <a:rPr lang="en-US" sz="1100" b="0" i="0" u="none" strike="noStrike">
                <a:solidFill>
                  <a:srgbClr val="000000"/>
                </a:solidFill>
                <a:latin typeface="Arial"/>
                <a:ea typeface="Arial"/>
                <a:cs typeface="Arial"/>
                <a:sym typeface="Arial"/>
              </a:rPr>
              <a:t>Individual level strategies</a:t>
            </a:r>
            <a:endParaRPr b="0"/>
          </a:p>
          <a:p>
            <a:pPr marL="0" lvl="0" indent="-69850" algn="l" rtl="0">
              <a:spcBef>
                <a:spcPts val="0"/>
              </a:spcBef>
              <a:spcAft>
                <a:spcPts val="0"/>
              </a:spcAft>
              <a:buClr>
                <a:srgbClr val="000000"/>
              </a:buClr>
              <a:buSzPts val="1100"/>
              <a:buFont typeface="Calibri"/>
              <a:buAutoNum type="arabicPeriod"/>
            </a:pPr>
            <a:r>
              <a:rPr lang="en-US" sz="1100" b="0" i="0" u="none" strike="noStrike">
                <a:solidFill>
                  <a:srgbClr val="000000"/>
                </a:solidFill>
                <a:latin typeface="Arial"/>
                <a:ea typeface="Arial"/>
                <a:cs typeface="Arial"/>
                <a:sym typeface="Arial"/>
              </a:rPr>
              <a:t>Self-reflection: identifying personal needs and strengths and sharing them with someone you can trust to plan and prepare (identify personal triggers for stress and personal coping strategies)</a:t>
            </a:r>
            <a:endParaRPr/>
          </a:p>
          <a:p>
            <a:pPr marL="742950" lvl="1" indent="-285750" algn="l" rtl="0">
              <a:spcBef>
                <a:spcPts val="0"/>
              </a:spcBef>
              <a:spcAft>
                <a:spcPts val="0"/>
              </a:spcAft>
              <a:buClr>
                <a:srgbClr val="000000"/>
              </a:buClr>
              <a:buSzPts val="1100"/>
              <a:buFont typeface="Calibri"/>
              <a:buAutoNum type="arabicPeriod" startAt="2"/>
            </a:pPr>
            <a:r>
              <a:rPr lang="en-US" sz="1100" b="0" i="0" u="none" strike="noStrike">
                <a:solidFill>
                  <a:srgbClr val="000000"/>
                </a:solidFill>
                <a:latin typeface="Arial"/>
                <a:ea typeface="Arial"/>
                <a:cs typeface="Arial"/>
                <a:sym typeface="Arial"/>
              </a:rPr>
              <a:t>Making a self-care plan may be useful</a:t>
            </a:r>
            <a:endParaRPr/>
          </a:p>
          <a:p>
            <a:pPr marL="0" lvl="0" indent="-69850" algn="l" rtl="0">
              <a:spcBef>
                <a:spcPts val="0"/>
              </a:spcBef>
              <a:spcAft>
                <a:spcPts val="0"/>
              </a:spcAft>
              <a:buClr>
                <a:srgbClr val="000000"/>
              </a:buClr>
              <a:buSzPts val="1100"/>
              <a:buFont typeface="Calibri"/>
              <a:buAutoNum type="arabicPeriod"/>
            </a:pPr>
            <a:r>
              <a:rPr lang="en-US" sz="1100" b="0" i="0" u="none" strike="noStrike">
                <a:solidFill>
                  <a:srgbClr val="000000"/>
                </a:solidFill>
                <a:latin typeface="Arial"/>
                <a:ea typeface="Arial"/>
                <a:cs typeface="Arial"/>
                <a:sym typeface="Arial"/>
              </a:rPr>
              <a:t>Focus on here and now - one task at a time (do not focus on fears of future threats)</a:t>
            </a:r>
            <a:endParaRPr/>
          </a:p>
          <a:p>
            <a:pPr marL="0" lvl="0" indent="-69850" algn="l" rtl="0">
              <a:spcBef>
                <a:spcPts val="0"/>
              </a:spcBef>
              <a:spcAft>
                <a:spcPts val="0"/>
              </a:spcAft>
              <a:buClr>
                <a:srgbClr val="000000"/>
              </a:buClr>
              <a:buSzPts val="1100"/>
              <a:buFont typeface="Calibri"/>
              <a:buAutoNum type="arabicPeriod"/>
            </a:pPr>
            <a:r>
              <a:rPr lang="en-US" sz="1100" b="0" i="0" u="none" strike="noStrike">
                <a:solidFill>
                  <a:srgbClr val="000000"/>
                </a:solidFill>
                <a:latin typeface="Arial"/>
                <a:ea typeface="Arial"/>
                <a:cs typeface="Arial"/>
                <a:sym typeface="Arial"/>
              </a:rPr>
              <a:t>Enhance self compassion (speak to yourself as you would speak to a friend)</a:t>
            </a:r>
            <a:endParaRPr/>
          </a:p>
          <a:p>
            <a:pPr marL="0" lvl="0" indent="-69850" algn="l" rtl="0">
              <a:spcBef>
                <a:spcPts val="0"/>
              </a:spcBef>
              <a:spcAft>
                <a:spcPts val="0"/>
              </a:spcAft>
              <a:buClr>
                <a:srgbClr val="000000"/>
              </a:buClr>
              <a:buSzPts val="1100"/>
              <a:buFont typeface="Calibri"/>
              <a:buAutoNum type="arabicPeriod"/>
            </a:pPr>
            <a:r>
              <a:rPr lang="en-US" sz="1100" b="0" i="0" u="none" strike="noStrike">
                <a:solidFill>
                  <a:srgbClr val="000000"/>
                </a:solidFill>
                <a:latin typeface="Arial"/>
                <a:ea typeface="Arial"/>
                <a:cs typeface="Arial"/>
                <a:sym typeface="Arial"/>
              </a:rPr>
              <a:t>Practice mindfulness (manage stress and emotion)</a:t>
            </a:r>
            <a:endParaRPr/>
          </a:p>
          <a:p>
            <a:pPr marL="742950" lvl="1" indent="-285750" algn="l" rtl="0">
              <a:spcBef>
                <a:spcPts val="0"/>
              </a:spcBef>
              <a:spcAft>
                <a:spcPts val="0"/>
              </a:spcAft>
              <a:buClr>
                <a:srgbClr val="000000"/>
              </a:buClr>
              <a:buSzPts val="1100"/>
              <a:buFont typeface="Calibri"/>
              <a:buAutoNum type="arabicPeriod" startAt="2"/>
            </a:pPr>
            <a:r>
              <a:rPr lang="en-US" sz="1100" b="0" i="0" u="none" strike="noStrike">
                <a:solidFill>
                  <a:srgbClr val="000000"/>
                </a:solidFill>
                <a:latin typeface="Arial"/>
                <a:ea typeface="Arial"/>
                <a:cs typeface="Arial"/>
                <a:sym typeface="Arial"/>
              </a:rPr>
              <a:t>You can use apps to help with this (i.e. Headspace or Calm) - youtube also has narrative examples of mindfulness</a:t>
            </a:r>
            <a:endParaRPr/>
          </a:p>
          <a:p>
            <a:pPr marL="0" lvl="0" indent="-69850" algn="l" rtl="0">
              <a:spcBef>
                <a:spcPts val="0"/>
              </a:spcBef>
              <a:spcAft>
                <a:spcPts val="0"/>
              </a:spcAft>
              <a:buClr>
                <a:srgbClr val="000000"/>
              </a:buClr>
              <a:buSzPts val="1100"/>
              <a:buFont typeface="Calibri"/>
              <a:buAutoNum type="arabicPeriod"/>
            </a:pPr>
            <a:r>
              <a:rPr lang="en-US" sz="1100" b="0" i="0" u="none" strike="noStrike">
                <a:solidFill>
                  <a:srgbClr val="000000"/>
                </a:solidFill>
                <a:latin typeface="Arial"/>
                <a:ea typeface="Arial"/>
                <a:cs typeface="Arial"/>
                <a:sym typeface="Arial"/>
              </a:rPr>
              <a:t>Grounding: placing both feed into ground and stomping, clapping hands, or looking around the environment to name and describe three objects you can see or three sounds (use your senses to assist in grounding)</a:t>
            </a:r>
            <a:endParaRPr/>
          </a:p>
          <a:p>
            <a:pPr marL="0" lvl="0" indent="-69850" algn="l" rtl="0">
              <a:spcBef>
                <a:spcPts val="0"/>
              </a:spcBef>
              <a:spcAft>
                <a:spcPts val="0"/>
              </a:spcAft>
              <a:buClr>
                <a:srgbClr val="000000"/>
              </a:buClr>
              <a:buSzPts val="1100"/>
              <a:buFont typeface="Calibri"/>
              <a:buAutoNum type="arabicPeriod"/>
            </a:pPr>
            <a:r>
              <a:rPr lang="en-US" sz="1100" b="0" i="0" u="none" strike="noStrike">
                <a:solidFill>
                  <a:srgbClr val="000000"/>
                </a:solidFill>
                <a:latin typeface="Arial"/>
                <a:ea typeface="Arial"/>
                <a:cs typeface="Arial"/>
                <a:sym typeface="Arial"/>
              </a:rPr>
              <a:t>Social connection: connect with friends, family, peers</a:t>
            </a:r>
            <a:endParaRPr/>
          </a:p>
          <a:p>
            <a:pPr marL="0" lvl="0" indent="-69850" algn="l" rtl="0">
              <a:spcBef>
                <a:spcPts val="0"/>
              </a:spcBef>
              <a:spcAft>
                <a:spcPts val="0"/>
              </a:spcAft>
              <a:buClr>
                <a:srgbClr val="000000"/>
              </a:buClr>
              <a:buSzPts val="1100"/>
              <a:buFont typeface="Calibri"/>
              <a:buAutoNum type="arabicPeriod"/>
            </a:pPr>
            <a:r>
              <a:rPr lang="en-US" sz="1100" b="0" i="0" u="none" strike="noStrike">
                <a:solidFill>
                  <a:srgbClr val="000000"/>
                </a:solidFill>
                <a:latin typeface="Arial"/>
                <a:ea typeface="Arial"/>
                <a:cs typeface="Arial"/>
                <a:sym typeface="Arial"/>
              </a:rPr>
              <a:t>Separate home and work - do not bring work home with you</a:t>
            </a:r>
            <a:endParaRPr/>
          </a:p>
          <a:p>
            <a:pPr marL="0" lvl="0" indent="-69850" algn="l" rtl="0">
              <a:spcBef>
                <a:spcPts val="0"/>
              </a:spcBef>
              <a:spcAft>
                <a:spcPts val="0"/>
              </a:spcAft>
              <a:buClr>
                <a:srgbClr val="000000"/>
              </a:buClr>
              <a:buSzPts val="1100"/>
              <a:buFont typeface="Calibri"/>
              <a:buAutoNum type="arabicPeriod"/>
            </a:pPr>
            <a:r>
              <a:rPr lang="en-US" sz="1100" b="0" i="0" u="none" strike="noStrike">
                <a:solidFill>
                  <a:srgbClr val="000000"/>
                </a:solidFill>
                <a:latin typeface="Arial"/>
                <a:ea typeface="Arial"/>
                <a:cs typeface="Arial"/>
                <a:sym typeface="Arial"/>
              </a:rPr>
              <a:t>Adopt healthy living strategies and maintain a routine</a:t>
            </a:r>
            <a:endParaRPr/>
          </a:p>
          <a:p>
            <a:pPr marL="0" lvl="0" indent="-69850" algn="l" rtl="0">
              <a:spcBef>
                <a:spcPts val="0"/>
              </a:spcBef>
              <a:spcAft>
                <a:spcPts val="0"/>
              </a:spcAft>
              <a:buClr>
                <a:srgbClr val="000000"/>
              </a:buClr>
              <a:buSzPts val="1100"/>
              <a:buFont typeface="Calibri"/>
              <a:buAutoNum type="arabicPeriod"/>
            </a:pPr>
            <a:r>
              <a:rPr lang="en-US" sz="1100" b="0" i="0" u="none" strike="noStrike">
                <a:solidFill>
                  <a:srgbClr val="000000"/>
                </a:solidFill>
                <a:latin typeface="Arial"/>
                <a:ea typeface="Arial"/>
                <a:cs typeface="Arial"/>
                <a:sym typeface="Arial"/>
              </a:rPr>
              <a:t>Listen to yourself and your body - notice any changes in sleep patterns, mood changes - and if you notice these things, don't ignore the</a:t>
            </a:r>
            <a:endParaRPr/>
          </a:p>
          <a:p>
            <a:pPr marL="0" lvl="0" indent="0" algn="l" rtl="0">
              <a:spcBef>
                <a:spcPts val="0"/>
              </a:spcBef>
              <a:spcAft>
                <a:spcPts val="0"/>
              </a:spcAft>
              <a:buNone/>
            </a:pPr>
            <a:r>
              <a:rPr lang="en-US"/>
              <a:t/>
            </a:r>
            <a:br>
              <a:rPr lang="en-US"/>
            </a:br>
            <a:r>
              <a:rPr lang="en-US"/>
              <a:t/>
            </a:r>
            <a:br>
              <a:rPr lang="en-US"/>
            </a:br>
            <a:endParaRPr/>
          </a:p>
        </p:txBody>
      </p:sp>
      <p:sp>
        <p:nvSpPr>
          <p:cNvPr id="204" name="Google Shape;204;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33164842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86818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65250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358826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95986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9161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21633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64549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56825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2" name="Google Shape;302;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72745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42043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18239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9772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Historical images have may compelled you to this profession. </a:t>
            </a:r>
            <a:endParaRPr/>
          </a:p>
        </p:txBody>
      </p:sp>
      <p:sp>
        <p:nvSpPr>
          <p:cNvPr id="94" name="Google Shape;9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2367090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i="0">
                <a:solidFill>
                  <a:srgbClr val="555555"/>
                </a:solidFill>
                <a:latin typeface="Open Sans"/>
                <a:ea typeface="Open Sans"/>
                <a:cs typeface="Open Sans"/>
                <a:sym typeface="Open Sans"/>
              </a:rPr>
              <a:t>In this era of having witnessed multiple police killings of African American boys and men and girls and women either directly or vicariously through media accounts, communities of Color may experience post trauma symptoms. According to Boston College Website</a:t>
            </a:r>
            <a:endParaRPr/>
          </a:p>
        </p:txBody>
      </p:sp>
      <p:sp>
        <p:nvSpPr>
          <p:cNvPr id="108" name="Google Shape;10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3664719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We also have the grappling impact of COVID has its impact on trauma </a:t>
            </a:r>
            <a:endParaRPr/>
          </a:p>
        </p:txBody>
      </p:sp>
      <p:sp>
        <p:nvSpPr>
          <p:cNvPr id="121" name="Google Shape;12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852681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0115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743078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Providers are not exempt from these feelings and should also note they are </a:t>
            </a:r>
            <a:endParaRPr/>
          </a:p>
        </p:txBody>
      </p:sp>
      <p:sp>
        <p:nvSpPr>
          <p:cNvPr id="148" name="Google Shape;14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1956027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According to the American Addictions Centers: Healthcare professional are 10-15% More Likely to develop substance abuse than general population.</a:t>
            </a:r>
            <a:endParaRPr/>
          </a:p>
          <a:p>
            <a:pPr marL="0" lvl="0" indent="0" algn="l" rtl="0">
              <a:spcBef>
                <a:spcPts val="0"/>
              </a:spcBef>
              <a:spcAft>
                <a:spcPts val="0"/>
              </a:spcAft>
              <a:buNone/>
            </a:pPr>
            <a:r>
              <a:rPr lang="en-US"/>
              <a:t>https://americanaddictioncenters.org/rehab-guide/addiction-statistics/medical-professionals</a:t>
            </a:r>
            <a:endParaRPr/>
          </a:p>
          <a:p>
            <a:pPr marL="0" lvl="0" indent="0" algn="l" rtl="0">
              <a:spcBef>
                <a:spcPts val="0"/>
              </a:spcBef>
              <a:spcAft>
                <a:spcPts val="0"/>
              </a:spcAft>
              <a:buNone/>
            </a:pPr>
            <a:r>
              <a:rPr lang="en-US" b="0" i="0">
                <a:solidFill>
                  <a:srgbClr val="333333"/>
                </a:solidFill>
                <a:latin typeface="Montserrat"/>
                <a:ea typeface="Montserrat"/>
                <a:cs typeface="Montserrat"/>
                <a:sym typeface="Montserrat"/>
              </a:rPr>
              <a:t>Trauma symptoms typically last from a few days to a few months. Trauma is tough on the mind. You may not feel like your normal self for a while. In many cases, symptoms will gradually fade as time passes and as you process what happened. </a:t>
            </a:r>
            <a:endParaRPr/>
          </a:p>
          <a:p>
            <a:pPr marL="0" lvl="0" indent="0" algn="l" rtl="0">
              <a:spcBef>
                <a:spcPts val="0"/>
              </a:spcBef>
              <a:spcAft>
                <a:spcPts val="0"/>
              </a:spcAft>
              <a:buNone/>
            </a:pPr>
            <a:r>
              <a:rPr lang="en-US"/>
              <a:t>https://screening.mhanational.org/content/what-trauma</a:t>
            </a:r>
            <a:endParaRPr/>
          </a:p>
        </p:txBody>
      </p:sp>
      <p:sp>
        <p:nvSpPr>
          <p:cNvPr id="157" name="Google Shape;15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2657451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4"/>
        <p:cNvGrpSpPr/>
        <p:nvPr/>
      </p:nvGrpSpPr>
      <p:grpSpPr>
        <a:xfrm>
          <a:off x="0" y="0"/>
          <a:ext cx="0" cy="0"/>
          <a:chOff x="0" y="0"/>
          <a:chExt cx="0" cy="0"/>
        </a:xfrm>
      </p:grpSpPr>
      <p:sp>
        <p:nvSpPr>
          <p:cNvPr id="15" name="Google Shape;15;p28"/>
          <p:cNvSpPr txBox="1">
            <a:spLocks noGrp="1"/>
          </p:cNvSpPr>
          <p:nvPr>
            <p:ph type="ctrTitle"/>
          </p:nvPr>
        </p:nvSpPr>
        <p:spPr>
          <a:xfrm>
            <a:off x="685800" y="2482523"/>
            <a:ext cx="7772400" cy="152661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3600"/>
              <a:buFont typeface="Calibri"/>
              <a:buNone/>
              <a:defRPr sz="3600">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8"/>
          <p:cNvSpPr txBox="1">
            <a:spLocks noGrp="1"/>
          </p:cNvSpPr>
          <p:nvPr>
            <p:ph type="subTitle" idx="1"/>
          </p:nvPr>
        </p:nvSpPr>
        <p:spPr>
          <a:xfrm>
            <a:off x="685800" y="4375479"/>
            <a:ext cx="7772400" cy="43732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C40E3E"/>
              </a:buClr>
              <a:buSzPts val="2000"/>
              <a:buNone/>
              <a:defRPr sz="2000" b="1">
                <a:solidFill>
                  <a:srgbClr val="C40E3E"/>
                </a:solidFill>
                <a:latin typeface="Calibri"/>
                <a:ea typeface="Calibri"/>
                <a:cs typeface="Calibri"/>
                <a:sym typeface="Calibri"/>
              </a:defRPr>
            </a:lvl1pPr>
            <a:lvl2pPr lvl="1" algn="ctr">
              <a:lnSpc>
                <a:spcPct val="90000"/>
              </a:lnSpc>
              <a:spcBef>
                <a:spcPts val="500"/>
              </a:spcBef>
              <a:spcAft>
                <a:spcPts val="0"/>
              </a:spcAft>
              <a:buClr>
                <a:srgbClr val="262626"/>
              </a:buClr>
              <a:buSzPts val="2000"/>
              <a:buNone/>
              <a:defRPr sz="2000"/>
            </a:lvl2pPr>
            <a:lvl3pPr lvl="2" algn="ctr">
              <a:lnSpc>
                <a:spcPct val="90000"/>
              </a:lnSpc>
              <a:spcBef>
                <a:spcPts val="500"/>
              </a:spcBef>
              <a:spcAft>
                <a:spcPts val="0"/>
              </a:spcAft>
              <a:buClr>
                <a:srgbClr val="262626"/>
              </a:buClr>
              <a:buSzPts val="1800"/>
              <a:buNone/>
              <a:defRPr sz="1800"/>
            </a:lvl3pPr>
            <a:lvl4pPr lvl="3" algn="ctr">
              <a:lnSpc>
                <a:spcPct val="90000"/>
              </a:lnSpc>
              <a:spcBef>
                <a:spcPts val="500"/>
              </a:spcBef>
              <a:spcAft>
                <a:spcPts val="0"/>
              </a:spcAft>
              <a:buClr>
                <a:srgbClr val="262626"/>
              </a:buClr>
              <a:buSzPts val="1600"/>
              <a:buNone/>
              <a:defRPr sz="1600"/>
            </a:lvl4pPr>
            <a:lvl5pPr lvl="4" algn="ctr">
              <a:lnSpc>
                <a:spcPct val="90000"/>
              </a:lnSpc>
              <a:spcBef>
                <a:spcPts val="500"/>
              </a:spcBef>
              <a:spcAft>
                <a:spcPts val="0"/>
              </a:spcAft>
              <a:buClr>
                <a:srgbClr val="262626"/>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7" name="Google Shape;17;p28"/>
          <p:cNvSpPr txBox="1">
            <a:spLocks noGrp="1"/>
          </p:cNvSpPr>
          <p:nvPr>
            <p:ph type="body" idx="2"/>
          </p:nvPr>
        </p:nvSpPr>
        <p:spPr>
          <a:xfrm>
            <a:off x="685801" y="4969297"/>
            <a:ext cx="7772399" cy="400094"/>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C40E3E"/>
              </a:buClr>
              <a:buSzPts val="1800"/>
              <a:buNone/>
              <a:defRPr sz="1800">
                <a:solidFill>
                  <a:srgbClr val="C40E3E"/>
                </a:solidFill>
                <a:latin typeface="Calibri"/>
                <a:ea typeface="Calibri"/>
                <a:cs typeface="Calibri"/>
                <a:sym typeface="Calibri"/>
              </a:defRPr>
            </a:lvl1pPr>
            <a:lvl2pPr marL="914400" lvl="1" indent="-342900" algn="l">
              <a:lnSpc>
                <a:spcPct val="90000"/>
              </a:lnSpc>
              <a:spcBef>
                <a:spcPts val="500"/>
              </a:spcBef>
              <a:spcAft>
                <a:spcPts val="0"/>
              </a:spcAft>
              <a:buClr>
                <a:srgbClr val="262626"/>
              </a:buClr>
              <a:buSzPts val="1800"/>
              <a:buChar char="•"/>
              <a:defRPr/>
            </a:lvl2pPr>
            <a:lvl3pPr marL="1371600" lvl="2" indent="-342900" algn="l">
              <a:lnSpc>
                <a:spcPct val="90000"/>
              </a:lnSpc>
              <a:spcBef>
                <a:spcPts val="500"/>
              </a:spcBef>
              <a:spcAft>
                <a:spcPts val="0"/>
              </a:spcAft>
              <a:buClr>
                <a:srgbClr val="262626"/>
              </a:buClr>
              <a:buSzPts val="1800"/>
              <a:buChar char="•"/>
              <a:defRPr/>
            </a:lvl3pPr>
            <a:lvl4pPr marL="1828800" lvl="3" indent="-342900" algn="l">
              <a:lnSpc>
                <a:spcPct val="90000"/>
              </a:lnSpc>
              <a:spcBef>
                <a:spcPts val="500"/>
              </a:spcBef>
              <a:spcAft>
                <a:spcPts val="0"/>
              </a:spcAft>
              <a:buClr>
                <a:srgbClr val="262626"/>
              </a:buClr>
              <a:buSzPts val="1800"/>
              <a:buChar char="•"/>
              <a:defRPr/>
            </a:lvl4pPr>
            <a:lvl5pPr marL="2286000" lvl="4" indent="-342900" algn="l">
              <a:lnSpc>
                <a:spcPct val="90000"/>
              </a:lnSpc>
              <a:spcBef>
                <a:spcPts val="500"/>
              </a:spcBef>
              <a:spcAft>
                <a:spcPts val="0"/>
              </a:spcAft>
              <a:buClr>
                <a:srgbClr val="26262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8" name="Google Shape;18;p28"/>
          <p:cNvPicPr preferRelativeResize="0"/>
          <p:nvPr/>
        </p:nvPicPr>
        <p:blipFill rotWithShape="1">
          <a:blip r:embed="rId2">
            <a:alphaModFix/>
          </a:blip>
          <a:srcRect/>
          <a:stretch/>
        </p:blipFill>
        <p:spPr>
          <a:xfrm>
            <a:off x="3956579" y="1961016"/>
            <a:ext cx="1229620" cy="992976"/>
          </a:xfrm>
          <a:prstGeom prst="rect">
            <a:avLst/>
          </a:prstGeom>
          <a:noFill/>
          <a:ln>
            <a:noFill/>
          </a:ln>
        </p:spPr>
      </p:pic>
      <p:pic>
        <p:nvPicPr>
          <p:cNvPr id="19" name="Google Shape;19;p28"/>
          <p:cNvPicPr preferRelativeResize="0"/>
          <p:nvPr/>
        </p:nvPicPr>
        <p:blipFill rotWithShape="1">
          <a:blip r:embed="rId3">
            <a:alphaModFix/>
          </a:blip>
          <a:srcRect/>
          <a:stretch/>
        </p:blipFill>
        <p:spPr>
          <a:xfrm>
            <a:off x="-612" y="0"/>
            <a:ext cx="9144611" cy="1869440"/>
          </a:xfrm>
          <a:prstGeom prst="rect">
            <a:avLst/>
          </a:prstGeom>
          <a:noFill/>
          <a:ln>
            <a:noFill/>
          </a:ln>
        </p:spPr>
      </p:pic>
      <p:pic>
        <p:nvPicPr>
          <p:cNvPr id="20" name="Google Shape;20;p28"/>
          <p:cNvPicPr preferRelativeResize="0"/>
          <p:nvPr/>
        </p:nvPicPr>
        <p:blipFill rotWithShape="1">
          <a:blip r:embed="rId4">
            <a:alphaModFix/>
          </a:blip>
          <a:srcRect/>
          <a:stretch/>
        </p:blipFill>
        <p:spPr>
          <a:xfrm>
            <a:off x="-612" y="5628640"/>
            <a:ext cx="9144000" cy="122936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6"/>
        <p:cNvGrpSpPr/>
        <p:nvPr/>
      </p:nvGrpSpPr>
      <p:grpSpPr>
        <a:xfrm>
          <a:off x="0" y="0"/>
          <a:ext cx="0" cy="0"/>
          <a:chOff x="0" y="0"/>
          <a:chExt cx="0" cy="0"/>
        </a:xfrm>
      </p:grpSpPr>
      <p:sp>
        <p:nvSpPr>
          <p:cNvPr id="67" name="Google Shape;67;p3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37"/>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262626"/>
              </a:buClr>
              <a:buSzPts val="1800"/>
              <a:buChar char="•"/>
              <a:defRPr/>
            </a:lvl1pPr>
            <a:lvl2pPr marL="914400" lvl="1" indent="-342900" algn="l">
              <a:lnSpc>
                <a:spcPct val="90000"/>
              </a:lnSpc>
              <a:spcBef>
                <a:spcPts val="500"/>
              </a:spcBef>
              <a:spcAft>
                <a:spcPts val="0"/>
              </a:spcAft>
              <a:buClr>
                <a:srgbClr val="262626"/>
              </a:buClr>
              <a:buSzPts val="1800"/>
              <a:buChar char="•"/>
              <a:defRPr/>
            </a:lvl2pPr>
            <a:lvl3pPr marL="1371600" lvl="2" indent="-342900" algn="l">
              <a:lnSpc>
                <a:spcPct val="90000"/>
              </a:lnSpc>
              <a:spcBef>
                <a:spcPts val="500"/>
              </a:spcBef>
              <a:spcAft>
                <a:spcPts val="0"/>
              </a:spcAft>
              <a:buClr>
                <a:srgbClr val="262626"/>
              </a:buClr>
              <a:buSzPts val="1800"/>
              <a:buChar char="•"/>
              <a:defRPr/>
            </a:lvl3pPr>
            <a:lvl4pPr marL="1828800" lvl="3" indent="-342900" algn="l">
              <a:lnSpc>
                <a:spcPct val="90000"/>
              </a:lnSpc>
              <a:spcBef>
                <a:spcPts val="500"/>
              </a:spcBef>
              <a:spcAft>
                <a:spcPts val="0"/>
              </a:spcAft>
              <a:buClr>
                <a:srgbClr val="262626"/>
              </a:buClr>
              <a:buSzPts val="1800"/>
              <a:buChar char="•"/>
              <a:defRPr/>
            </a:lvl4pPr>
            <a:lvl5pPr marL="2286000" lvl="4" indent="-342900" algn="l">
              <a:lnSpc>
                <a:spcPct val="90000"/>
              </a:lnSpc>
              <a:spcBef>
                <a:spcPts val="500"/>
              </a:spcBef>
              <a:spcAft>
                <a:spcPts val="0"/>
              </a:spcAft>
              <a:buClr>
                <a:srgbClr val="26262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37"/>
          <p:cNvSpPr txBox="1">
            <a:spLocks noGrp="1"/>
          </p:cNvSpPr>
          <p:nvPr>
            <p:ph type="sldNum" idx="12"/>
          </p:nvPr>
        </p:nvSpPr>
        <p:spPr>
          <a:xfrm>
            <a:off x="516752" y="6152495"/>
            <a:ext cx="499248"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70" name="Google Shape;70;p37"/>
          <p:cNvCxnSpPr/>
          <p:nvPr/>
        </p:nvCxnSpPr>
        <p:spPr>
          <a:xfrm>
            <a:off x="628650" y="1431759"/>
            <a:ext cx="8515350" cy="0"/>
          </a:xfrm>
          <a:prstGeom prst="straightConnector1">
            <a:avLst/>
          </a:prstGeom>
          <a:noFill/>
          <a:ln w="28575" cap="flat" cmpd="sng">
            <a:solidFill>
              <a:srgbClr val="C40E3E"/>
            </a:solidFill>
            <a:prstDash val="solid"/>
            <a:round/>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1"/>
        <p:cNvGrpSpPr/>
        <p:nvPr/>
      </p:nvGrpSpPr>
      <p:grpSpPr>
        <a:xfrm>
          <a:off x="0" y="0"/>
          <a:ext cx="0" cy="0"/>
          <a:chOff x="0" y="0"/>
          <a:chExt cx="0" cy="0"/>
        </a:xfrm>
      </p:grpSpPr>
      <p:sp>
        <p:nvSpPr>
          <p:cNvPr id="72" name="Google Shape;72;p38"/>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38"/>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262626"/>
              </a:buClr>
              <a:buSzPts val="1800"/>
              <a:buChar char="•"/>
              <a:defRPr/>
            </a:lvl1pPr>
            <a:lvl2pPr marL="914400" lvl="1" indent="-342900" algn="l">
              <a:lnSpc>
                <a:spcPct val="90000"/>
              </a:lnSpc>
              <a:spcBef>
                <a:spcPts val="500"/>
              </a:spcBef>
              <a:spcAft>
                <a:spcPts val="0"/>
              </a:spcAft>
              <a:buClr>
                <a:srgbClr val="262626"/>
              </a:buClr>
              <a:buSzPts val="1800"/>
              <a:buChar char="•"/>
              <a:defRPr/>
            </a:lvl2pPr>
            <a:lvl3pPr marL="1371600" lvl="2" indent="-342900" algn="l">
              <a:lnSpc>
                <a:spcPct val="90000"/>
              </a:lnSpc>
              <a:spcBef>
                <a:spcPts val="500"/>
              </a:spcBef>
              <a:spcAft>
                <a:spcPts val="0"/>
              </a:spcAft>
              <a:buClr>
                <a:srgbClr val="262626"/>
              </a:buClr>
              <a:buSzPts val="1800"/>
              <a:buChar char="•"/>
              <a:defRPr/>
            </a:lvl3pPr>
            <a:lvl4pPr marL="1828800" lvl="3" indent="-342900" algn="l">
              <a:lnSpc>
                <a:spcPct val="90000"/>
              </a:lnSpc>
              <a:spcBef>
                <a:spcPts val="500"/>
              </a:spcBef>
              <a:spcAft>
                <a:spcPts val="0"/>
              </a:spcAft>
              <a:buClr>
                <a:srgbClr val="262626"/>
              </a:buClr>
              <a:buSzPts val="1800"/>
              <a:buChar char="•"/>
              <a:defRPr/>
            </a:lvl4pPr>
            <a:lvl5pPr marL="2286000" lvl="4" indent="-342900" algn="l">
              <a:lnSpc>
                <a:spcPct val="90000"/>
              </a:lnSpc>
              <a:spcBef>
                <a:spcPts val="500"/>
              </a:spcBef>
              <a:spcAft>
                <a:spcPts val="0"/>
              </a:spcAft>
              <a:buClr>
                <a:srgbClr val="26262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38"/>
          <p:cNvSpPr txBox="1">
            <a:spLocks noGrp="1"/>
          </p:cNvSpPr>
          <p:nvPr>
            <p:ph type="sldNum" idx="12"/>
          </p:nvPr>
        </p:nvSpPr>
        <p:spPr>
          <a:xfrm>
            <a:off x="516752" y="6152495"/>
            <a:ext cx="499248"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75" name="Google Shape;75;p38"/>
          <p:cNvCxnSpPr/>
          <p:nvPr/>
        </p:nvCxnSpPr>
        <p:spPr>
          <a:xfrm>
            <a:off x="6851737" y="365125"/>
            <a:ext cx="0" cy="5284113"/>
          </a:xfrm>
          <a:prstGeom prst="straightConnector1">
            <a:avLst/>
          </a:prstGeom>
          <a:noFill/>
          <a:ln w="28575" cap="flat" cmpd="sng">
            <a:solidFill>
              <a:srgbClr val="C40E3E"/>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tandard">
  <p:cSld name="Standard">
    <p:spTree>
      <p:nvGrpSpPr>
        <p:cNvPr id="1" name="Shape 21"/>
        <p:cNvGrpSpPr/>
        <p:nvPr/>
      </p:nvGrpSpPr>
      <p:grpSpPr>
        <a:xfrm>
          <a:off x="0" y="0"/>
          <a:ext cx="0" cy="0"/>
          <a:chOff x="0" y="0"/>
          <a:chExt cx="0" cy="0"/>
        </a:xfrm>
      </p:grpSpPr>
      <p:sp>
        <p:nvSpPr>
          <p:cNvPr id="22" name="Google Shape;22;p2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262626"/>
              </a:buClr>
              <a:buSzPts val="2800"/>
              <a:buChar char="•"/>
              <a:defRPr>
                <a:solidFill>
                  <a:srgbClr val="262626"/>
                </a:solidFill>
              </a:defRPr>
            </a:lvl1pPr>
            <a:lvl2pPr marL="914400" lvl="1" indent="-381000" algn="l">
              <a:lnSpc>
                <a:spcPct val="90000"/>
              </a:lnSpc>
              <a:spcBef>
                <a:spcPts val="500"/>
              </a:spcBef>
              <a:spcAft>
                <a:spcPts val="0"/>
              </a:spcAft>
              <a:buClr>
                <a:srgbClr val="262626"/>
              </a:buClr>
              <a:buSzPts val="2400"/>
              <a:buChar char="•"/>
              <a:defRPr>
                <a:solidFill>
                  <a:srgbClr val="262626"/>
                </a:solidFill>
              </a:defRPr>
            </a:lvl2pPr>
            <a:lvl3pPr marL="1371600" lvl="2" indent="-381000" algn="l">
              <a:lnSpc>
                <a:spcPct val="90000"/>
              </a:lnSpc>
              <a:spcBef>
                <a:spcPts val="500"/>
              </a:spcBef>
              <a:spcAft>
                <a:spcPts val="0"/>
              </a:spcAft>
              <a:buClr>
                <a:srgbClr val="262626"/>
              </a:buClr>
              <a:buSzPts val="2400"/>
              <a:buChar char="•"/>
              <a:defRPr>
                <a:solidFill>
                  <a:srgbClr val="262626"/>
                </a:solidFill>
              </a:defRPr>
            </a:lvl3pPr>
            <a:lvl4pPr marL="1828800" lvl="3" indent="-381000" algn="l">
              <a:lnSpc>
                <a:spcPct val="90000"/>
              </a:lnSpc>
              <a:spcBef>
                <a:spcPts val="500"/>
              </a:spcBef>
              <a:spcAft>
                <a:spcPts val="0"/>
              </a:spcAft>
              <a:buClr>
                <a:srgbClr val="262626"/>
              </a:buClr>
              <a:buSzPts val="2400"/>
              <a:buChar char="•"/>
              <a:defRPr>
                <a:solidFill>
                  <a:srgbClr val="262626"/>
                </a:solidFill>
              </a:defRPr>
            </a:lvl4pPr>
            <a:lvl5pPr marL="2286000" lvl="4" indent="-381000" algn="l">
              <a:lnSpc>
                <a:spcPct val="90000"/>
              </a:lnSpc>
              <a:spcBef>
                <a:spcPts val="500"/>
              </a:spcBef>
              <a:spcAft>
                <a:spcPts val="0"/>
              </a:spcAft>
              <a:buClr>
                <a:srgbClr val="262626"/>
              </a:buClr>
              <a:buSzPts val="2400"/>
              <a:buChar char="•"/>
              <a:defRPr>
                <a:solidFill>
                  <a:srgbClr val="262626"/>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9"/>
          <p:cNvSpPr txBox="1">
            <a:spLocks noGrp="1"/>
          </p:cNvSpPr>
          <p:nvPr>
            <p:ph type="sldNum" idx="12"/>
          </p:nvPr>
        </p:nvSpPr>
        <p:spPr>
          <a:xfrm>
            <a:off x="577712" y="6152495"/>
            <a:ext cx="499248"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rgbClr val="888888"/>
                </a:solidFill>
                <a:latin typeface="Calibri"/>
                <a:ea typeface="Calibri"/>
                <a:cs typeface="Calibri"/>
                <a:sym typeface="Calibri"/>
              </a:defRPr>
            </a:lvl1pPr>
            <a:lvl2pPr marL="0" lvl="1" indent="0" algn="l">
              <a:spcBef>
                <a:spcPts val="0"/>
              </a:spcBef>
              <a:buNone/>
              <a:defRPr sz="1600" b="0" i="0" u="none" strike="noStrike" cap="none">
                <a:solidFill>
                  <a:srgbClr val="888888"/>
                </a:solidFill>
                <a:latin typeface="Calibri"/>
                <a:ea typeface="Calibri"/>
                <a:cs typeface="Calibri"/>
                <a:sym typeface="Calibri"/>
              </a:defRPr>
            </a:lvl2pPr>
            <a:lvl3pPr marL="0" lvl="2" indent="0" algn="l">
              <a:spcBef>
                <a:spcPts val="0"/>
              </a:spcBef>
              <a:buNone/>
              <a:defRPr sz="1600" b="0" i="0" u="none" strike="noStrike" cap="none">
                <a:solidFill>
                  <a:srgbClr val="888888"/>
                </a:solidFill>
                <a:latin typeface="Calibri"/>
                <a:ea typeface="Calibri"/>
                <a:cs typeface="Calibri"/>
                <a:sym typeface="Calibri"/>
              </a:defRPr>
            </a:lvl3pPr>
            <a:lvl4pPr marL="0" lvl="3" indent="0" algn="l">
              <a:spcBef>
                <a:spcPts val="0"/>
              </a:spcBef>
              <a:buNone/>
              <a:defRPr sz="1600" b="0" i="0" u="none" strike="noStrike" cap="none">
                <a:solidFill>
                  <a:srgbClr val="888888"/>
                </a:solidFill>
                <a:latin typeface="Calibri"/>
                <a:ea typeface="Calibri"/>
                <a:cs typeface="Calibri"/>
                <a:sym typeface="Calibri"/>
              </a:defRPr>
            </a:lvl4pPr>
            <a:lvl5pPr marL="0" lvl="4" indent="0" algn="l">
              <a:spcBef>
                <a:spcPts val="0"/>
              </a:spcBef>
              <a:buNone/>
              <a:defRPr sz="1600" b="0" i="0" u="none" strike="noStrike" cap="none">
                <a:solidFill>
                  <a:srgbClr val="888888"/>
                </a:solidFill>
                <a:latin typeface="Calibri"/>
                <a:ea typeface="Calibri"/>
                <a:cs typeface="Calibri"/>
                <a:sym typeface="Calibri"/>
              </a:defRPr>
            </a:lvl5pPr>
            <a:lvl6pPr marL="0" lvl="5" indent="0" algn="l">
              <a:spcBef>
                <a:spcPts val="0"/>
              </a:spcBef>
              <a:buNone/>
              <a:defRPr sz="1600" b="0" i="0" u="none" strike="noStrike" cap="none">
                <a:solidFill>
                  <a:srgbClr val="888888"/>
                </a:solidFill>
                <a:latin typeface="Calibri"/>
                <a:ea typeface="Calibri"/>
                <a:cs typeface="Calibri"/>
                <a:sym typeface="Calibri"/>
              </a:defRPr>
            </a:lvl6pPr>
            <a:lvl7pPr marL="0" lvl="6" indent="0" algn="l">
              <a:spcBef>
                <a:spcPts val="0"/>
              </a:spcBef>
              <a:buNone/>
              <a:defRPr sz="1600" b="0" i="0" u="none" strike="noStrike" cap="none">
                <a:solidFill>
                  <a:srgbClr val="888888"/>
                </a:solidFill>
                <a:latin typeface="Calibri"/>
                <a:ea typeface="Calibri"/>
                <a:cs typeface="Calibri"/>
                <a:sym typeface="Calibri"/>
              </a:defRPr>
            </a:lvl7pPr>
            <a:lvl8pPr marL="0" lvl="7" indent="0" algn="l">
              <a:spcBef>
                <a:spcPts val="0"/>
              </a:spcBef>
              <a:buNone/>
              <a:defRPr sz="1600" b="0" i="0" u="none" strike="noStrike" cap="none">
                <a:solidFill>
                  <a:srgbClr val="888888"/>
                </a:solidFill>
                <a:latin typeface="Calibri"/>
                <a:ea typeface="Calibri"/>
                <a:cs typeface="Calibri"/>
                <a:sym typeface="Calibri"/>
              </a:defRPr>
            </a:lvl8pPr>
            <a:lvl9pPr marL="0" lvl="8" indent="0" algn="l">
              <a:spcBef>
                <a:spcPts val="0"/>
              </a:spcBef>
              <a:buNone/>
              <a:defRPr sz="16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5" name="Google Shape;25;p29"/>
          <p:cNvSpPr txBox="1">
            <a:spLocks noGrp="1"/>
          </p:cNvSpPr>
          <p:nvPr>
            <p:ph type="body" idx="2"/>
          </p:nvPr>
        </p:nvSpPr>
        <p:spPr>
          <a:xfrm>
            <a:off x="628650" y="365126"/>
            <a:ext cx="7886700" cy="4476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F7F7F"/>
              </a:buClr>
              <a:buSzPts val="2000"/>
              <a:buNone/>
              <a:defRPr sz="2000" i="1">
                <a:solidFill>
                  <a:srgbClr val="7F7F7F"/>
                </a:solidFill>
                <a:latin typeface="Calibri"/>
                <a:ea typeface="Calibri"/>
                <a:cs typeface="Calibri"/>
                <a:sym typeface="Calibri"/>
              </a:defRPr>
            </a:lvl1pPr>
            <a:lvl2pPr marL="914400" lvl="1" indent="-342900" algn="l">
              <a:lnSpc>
                <a:spcPct val="90000"/>
              </a:lnSpc>
              <a:spcBef>
                <a:spcPts val="500"/>
              </a:spcBef>
              <a:spcAft>
                <a:spcPts val="0"/>
              </a:spcAft>
              <a:buClr>
                <a:srgbClr val="262626"/>
              </a:buClr>
              <a:buSzPts val="1800"/>
              <a:buChar char="•"/>
              <a:defRPr/>
            </a:lvl2pPr>
            <a:lvl3pPr marL="1371600" lvl="2" indent="-342900" algn="l">
              <a:lnSpc>
                <a:spcPct val="90000"/>
              </a:lnSpc>
              <a:spcBef>
                <a:spcPts val="500"/>
              </a:spcBef>
              <a:spcAft>
                <a:spcPts val="0"/>
              </a:spcAft>
              <a:buClr>
                <a:srgbClr val="262626"/>
              </a:buClr>
              <a:buSzPts val="1800"/>
              <a:buChar char="•"/>
              <a:defRPr/>
            </a:lvl3pPr>
            <a:lvl4pPr marL="1828800" lvl="3" indent="-342900" algn="l">
              <a:lnSpc>
                <a:spcPct val="90000"/>
              </a:lnSpc>
              <a:spcBef>
                <a:spcPts val="500"/>
              </a:spcBef>
              <a:spcAft>
                <a:spcPts val="0"/>
              </a:spcAft>
              <a:buClr>
                <a:srgbClr val="262626"/>
              </a:buClr>
              <a:buSzPts val="1800"/>
              <a:buChar char="•"/>
              <a:defRPr/>
            </a:lvl4pPr>
            <a:lvl5pPr marL="2286000" lvl="4" indent="-342900" algn="l">
              <a:lnSpc>
                <a:spcPct val="90000"/>
              </a:lnSpc>
              <a:spcBef>
                <a:spcPts val="500"/>
              </a:spcBef>
              <a:spcAft>
                <a:spcPts val="0"/>
              </a:spcAft>
              <a:buClr>
                <a:srgbClr val="26262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6" name="Google Shape;26;p29"/>
          <p:cNvCxnSpPr/>
          <p:nvPr/>
        </p:nvCxnSpPr>
        <p:spPr>
          <a:xfrm>
            <a:off x="739036" y="1394181"/>
            <a:ext cx="8404964" cy="0"/>
          </a:xfrm>
          <a:prstGeom prst="straightConnector1">
            <a:avLst/>
          </a:prstGeom>
          <a:noFill/>
          <a:ln w="28575" cap="flat" cmpd="sng">
            <a:solidFill>
              <a:srgbClr val="C40E3E"/>
            </a:solidFill>
            <a:prstDash val="solid"/>
            <a:round/>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3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0"/>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262626"/>
              </a:buClr>
              <a:buSzPts val="1800"/>
              <a:buChar char="•"/>
              <a:defRPr/>
            </a:lvl1pPr>
            <a:lvl2pPr marL="914400" lvl="1" indent="-342900" algn="l">
              <a:lnSpc>
                <a:spcPct val="90000"/>
              </a:lnSpc>
              <a:spcBef>
                <a:spcPts val="500"/>
              </a:spcBef>
              <a:spcAft>
                <a:spcPts val="0"/>
              </a:spcAft>
              <a:buClr>
                <a:srgbClr val="262626"/>
              </a:buClr>
              <a:buSzPts val="1800"/>
              <a:buChar char="•"/>
              <a:defRPr/>
            </a:lvl2pPr>
            <a:lvl3pPr marL="1371600" lvl="2" indent="-342900" algn="l">
              <a:lnSpc>
                <a:spcPct val="90000"/>
              </a:lnSpc>
              <a:spcBef>
                <a:spcPts val="500"/>
              </a:spcBef>
              <a:spcAft>
                <a:spcPts val="0"/>
              </a:spcAft>
              <a:buClr>
                <a:srgbClr val="262626"/>
              </a:buClr>
              <a:buSzPts val="1800"/>
              <a:buChar char="•"/>
              <a:defRPr/>
            </a:lvl3pPr>
            <a:lvl4pPr marL="1828800" lvl="3" indent="-342900" algn="l">
              <a:lnSpc>
                <a:spcPct val="90000"/>
              </a:lnSpc>
              <a:spcBef>
                <a:spcPts val="500"/>
              </a:spcBef>
              <a:spcAft>
                <a:spcPts val="0"/>
              </a:spcAft>
              <a:buClr>
                <a:srgbClr val="262626"/>
              </a:buClr>
              <a:buSzPts val="1800"/>
              <a:buChar char="•"/>
              <a:defRPr/>
            </a:lvl4pPr>
            <a:lvl5pPr marL="2286000" lvl="4" indent="-342900" algn="l">
              <a:lnSpc>
                <a:spcPct val="90000"/>
              </a:lnSpc>
              <a:spcBef>
                <a:spcPts val="500"/>
              </a:spcBef>
              <a:spcAft>
                <a:spcPts val="0"/>
              </a:spcAft>
              <a:buClr>
                <a:srgbClr val="26262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0"/>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262626"/>
              </a:buClr>
              <a:buSzPts val="1800"/>
              <a:buChar char="•"/>
              <a:defRPr/>
            </a:lvl1pPr>
            <a:lvl2pPr marL="914400" lvl="1" indent="-342900" algn="l">
              <a:lnSpc>
                <a:spcPct val="90000"/>
              </a:lnSpc>
              <a:spcBef>
                <a:spcPts val="500"/>
              </a:spcBef>
              <a:spcAft>
                <a:spcPts val="0"/>
              </a:spcAft>
              <a:buClr>
                <a:srgbClr val="262626"/>
              </a:buClr>
              <a:buSzPts val="1800"/>
              <a:buChar char="•"/>
              <a:defRPr/>
            </a:lvl2pPr>
            <a:lvl3pPr marL="1371600" lvl="2" indent="-342900" algn="l">
              <a:lnSpc>
                <a:spcPct val="90000"/>
              </a:lnSpc>
              <a:spcBef>
                <a:spcPts val="500"/>
              </a:spcBef>
              <a:spcAft>
                <a:spcPts val="0"/>
              </a:spcAft>
              <a:buClr>
                <a:srgbClr val="262626"/>
              </a:buClr>
              <a:buSzPts val="1800"/>
              <a:buChar char="•"/>
              <a:defRPr/>
            </a:lvl3pPr>
            <a:lvl4pPr marL="1828800" lvl="3" indent="-342900" algn="l">
              <a:lnSpc>
                <a:spcPct val="90000"/>
              </a:lnSpc>
              <a:spcBef>
                <a:spcPts val="500"/>
              </a:spcBef>
              <a:spcAft>
                <a:spcPts val="0"/>
              </a:spcAft>
              <a:buClr>
                <a:srgbClr val="262626"/>
              </a:buClr>
              <a:buSzPts val="1800"/>
              <a:buChar char="•"/>
              <a:defRPr/>
            </a:lvl4pPr>
            <a:lvl5pPr marL="2286000" lvl="4" indent="-342900" algn="l">
              <a:lnSpc>
                <a:spcPct val="90000"/>
              </a:lnSpc>
              <a:spcBef>
                <a:spcPts val="500"/>
              </a:spcBef>
              <a:spcAft>
                <a:spcPts val="0"/>
              </a:spcAft>
              <a:buClr>
                <a:srgbClr val="26262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30"/>
          <p:cNvSpPr txBox="1">
            <a:spLocks noGrp="1"/>
          </p:cNvSpPr>
          <p:nvPr>
            <p:ph type="sldNum" idx="12"/>
          </p:nvPr>
        </p:nvSpPr>
        <p:spPr>
          <a:xfrm>
            <a:off x="516752" y="6152495"/>
            <a:ext cx="499248"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32" name="Google Shape;32;p30"/>
          <p:cNvCxnSpPr/>
          <p:nvPr/>
        </p:nvCxnSpPr>
        <p:spPr>
          <a:xfrm>
            <a:off x="739036" y="1394181"/>
            <a:ext cx="8404964" cy="0"/>
          </a:xfrm>
          <a:prstGeom prst="straightConnector1">
            <a:avLst/>
          </a:prstGeom>
          <a:noFill/>
          <a:ln w="28575" cap="flat" cmpd="sng">
            <a:solidFill>
              <a:srgbClr val="C40E3E"/>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31"/>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1"/>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6" name="Google Shape;36;p31"/>
          <p:cNvSpPr txBox="1">
            <a:spLocks noGrp="1"/>
          </p:cNvSpPr>
          <p:nvPr>
            <p:ph type="sldNum" idx="12"/>
          </p:nvPr>
        </p:nvSpPr>
        <p:spPr>
          <a:xfrm>
            <a:off x="516752" y="6152495"/>
            <a:ext cx="499248"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37" name="Google Shape;37;p31"/>
          <p:cNvCxnSpPr/>
          <p:nvPr/>
        </p:nvCxnSpPr>
        <p:spPr>
          <a:xfrm>
            <a:off x="623888" y="4593256"/>
            <a:ext cx="7886700" cy="0"/>
          </a:xfrm>
          <a:prstGeom prst="straightConnector1">
            <a:avLst/>
          </a:prstGeom>
          <a:noFill/>
          <a:ln w="28575" cap="flat" cmpd="sng">
            <a:solidFill>
              <a:srgbClr val="C40E3E"/>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hapter">
  <p:cSld name="Chapter">
    <p:spTree>
      <p:nvGrpSpPr>
        <p:cNvPr id="1" name="Shape 38"/>
        <p:cNvGrpSpPr/>
        <p:nvPr/>
      </p:nvGrpSpPr>
      <p:grpSpPr>
        <a:xfrm>
          <a:off x="0" y="0"/>
          <a:ext cx="0" cy="0"/>
          <a:chOff x="0" y="0"/>
          <a:chExt cx="0" cy="0"/>
        </a:xfrm>
      </p:grpSpPr>
      <p:sp>
        <p:nvSpPr>
          <p:cNvPr id="39" name="Google Shape;39;p32"/>
          <p:cNvSpPr txBox="1">
            <a:spLocks noGrp="1"/>
          </p:cNvSpPr>
          <p:nvPr>
            <p:ph type="body" idx="1"/>
          </p:nvPr>
        </p:nvSpPr>
        <p:spPr>
          <a:xfrm>
            <a:off x="2001838" y="3667125"/>
            <a:ext cx="7142162" cy="48895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262626"/>
              </a:buClr>
              <a:buSzPts val="3500"/>
              <a:buNone/>
              <a:defRPr sz="3500" i="1"/>
            </a:lvl1pPr>
            <a:lvl2pPr marL="914400" lvl="1" indent="-342900" algn="l">
              <a:lnSpc>
                <a:spcPct val="90000"/>
              </a:lnSpc>
              <a:spcBef>
                <a:spcPts val="500"/>
              </a:spcBef>
              <a:spcAft>
                <a:spcPts val="0"/>
              </a:spcAft>
              <a:buClr>
                <a:srgbClr val="262626"/>
              </a:buClr>
              <a:buSzPts val="1800"/>
              <a:buChar char="•"/>
              <a:defRPr/>
            </a:lvl2pPr>
            <a:lvl3pPr marL="1371600" lvl="2" indent="-342900" algn="l">
              <a:lnSpc>
                <a:spcPct val="90000"/>
              </a:lnSpc>
              <a:spcBef>
                <a:spcPts val="500"/>
              </a:spcBef>
              <a:spcAft>
                <a:spcPts val="0"/>
              </a:spcAft>
              <a:buClr>
                <a:srgbClr val="262626"/>
              </a:buClr>
              <a:buSzPts val="1800"/>
              <a:buChar char="•"/>
              <a:defRPr/>
            </a:lvl3pPr>
            <a:lvl4pPr marL="1828800" lvl="3" indent="-342900" algn="l">
              <a:lnSpc>
                <a:spcPct val="90000"/>
              </a:lnSpc>
              <a:spcBef>
                <a:spcPts val="500"/>
              </a:spcBef>
              <a:spcAft>
                <a:spcPts val="0"/>
              </a:spcAft>
              <a:buClr>
                <a:srgbClr val="262626"/>
              </a:buClr>
              <a:buSzPts val="1800"/>
              <a:buChar char="•"/>
              <a:defRPr/>
            </a:lvl4pPr>
            <a:lvl5pPr marL="2286000" lvl="4" indent="-342900" algn="l">
              <a:lnSpc>
                <a:spcPct val="90000"/>
              </a:lnSpc>
              <a:spcBef>
                <a:spcPts val="500"/>
              </a:spcBef>
              <a:spcAft>
                <a:spcPts val="0"/>
              </a:spcAft>
              <a:buClr>
                <a:srgbClr val="26262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2"/>
          <p:cNvSpPr txBox="1">
            <a:spLocks noGrp="1"/>
          </p:cNvSpPr>
          <p:nvPr>
            <p:ph type="body" idx="2"/>
          </p:nvPr>
        </p:nvSpPr>
        <p:spPr>
          <a:xfrm>
            <a:off x="2001838" y="4248708"/>
            <a:ext cx="7142162" cy="93492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262626"/>
              </a:buClr>
              <a:buSzPts val="4500"/>
              <a:buNone/>
              <a:defRPr sz="4500" b="1"/>
            </a:lvl1pPr>
            <a:lvl2pPr marL="914400" lvl="1" indent="-342900" algn="l">
              <a:lnSpc>
                <a:spcPct val="90000"/>
              </a:lnSpc>
              <a:spcBef>
                <a:spcPts val="500"/>
              </a:spcBef>
              <a:spcAft>
                <a:spcPts val="0"/>
              </a:spcAft>
              <a:buClr>
                <a:srgbClr val="262626"/>
              </a:buClr>
              <a:buSzPts val="1800"/>
              <a:buChar char="•"/>
              <a:defRPr/>
            </a:lvl2pPr>
            <a:lvl3pPr marL="1371600" lvl="2" indent="-342900" algn="l">
              <a:lnSpc>
                <a:spcPct val="90000"/>
              </a:lnSpc>
              <a:spcBef>
                <a:spcPts val="500"/>
              </a:spcBef>
              <a:spcAft>
                <a:spcPts val="0"/>
              </a:spcAft>
              <a:buClr>
                <a:srgbClr val="262626"/>
              </a:buClr>
              <a:buSzPts val="1800"/>
              <a:buChar char="•"/>
              <a:defRPr/>
            </a:lvl3pPr>
            <a:lvl4pPr marL="1828800" lvl="3" indent="-342900" algn="l">
              <a:lnSpc>
                <a:spcPct val="90000"/>
              </a:lnSpc>
              <a:spcBef>
                <a:spcPts val="500"/>
              </a:spcBef>
              <a:spcAft>
                <a:spcPts val="0"/>
              </a:spcAft>
              <a:buClr>
                <a:srgbClr val="262626"/>
              </a:buClr>
              <a:buSzPts val="1800"/>
              <a:buChar char="•"/>
              <a:defRPr/>
            </a:lvl4pPr>
            <a:lvl5pPr marL="2286000" lvl="4" indent="-342900" algn="l">
              <a:lnSpc>
                <a:spcPct val="90000"/>
              </a:lnSpc>
              <a:spcBef>
                <a:spcPts val="500"/>
              </a:spcBef>
              <a:spcAft>
                <a:spcPts val="0"/>
              </a:spcAft>
              <a:buClr>
                <a:srgbClr val="26262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1" name="Google Shape;41;p32"/>
          <p:cNvCxnSpPr/>
          <p:nvPr/>
        </p:nvCxnSpPr>
        <p:spPr>
          <a:xfrm>
            <a:off x="2001838" y="4247549"/>
            <a:ext cx="7142162" cy="0"/>
          </a:xfrm>
          <a:prstGeom prst="straightConnector1">
            <a:avLst/>
          </a:prstGeom>
          <a:noFill/>
          <a:ln w="28575" cap="flat" cmpd="sng">
            <a:solidFill>
              <a:srgbClr val="C40E3E"/>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
        <p:cNvGrpSpPr/>
        <p:nvPr/>
      </p:nvGrpSpPr>
      <p:grpSpPr>
        <a:xfrm>
          <a:off x="0" y="0"/>
          <a:ext cx="0" cy="0"/>
          <a:chOff x="0" y="0"/>
          <a:chExt cx="0" cy="0"/>
        </a:xfrm>
      </p:grpSpPr>
      <p:sp>
        <p:nvSpPr>
          <p:cNvPr id="43" name="Google Shape;43;p33"/>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33"/>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262626"/>
              </a:buClr>
              <a:buSzPts val="2400"/>
              <a:buNone/>
              <a:defRPr sz="2400" b="1"/>
            </a:lvl1pPr>
            <a:lvl2pPr marL="914400" lvl="1" indent="-228600" algn="l">
              <a:lnSpc>
                <a:spcPct val="90000"/>
              </a:lnSpc>
              <a:spcBef>
                <a:spcPts val="500"/>
              </a:spcBef>
              <a:spcAft>
                <a:spcPts val="0"/>
              </a:spcAft>
              <a:buClr>
                <a:srgbClr val="262626"/>
              </a:buClr>
              <a:buSzPts val="2000"/>
              <a:buNone/>
              <a:defRPr sz="2000" b="1"/>
            </a:lvl2pPr>
            <a:lvl3pPr marL="1371600" lvl="2" indent="-228600" algn="l">
              <a:lnSpc>
                <a:spcPct val="90000"/>
              </a:lnSpc>
              <a:spcBef>
                <a:spcPts val="500"/>
              </a:spcBef>
              <a:spcAft>
                <a:spcPts val="0"/>
              </a:spcAft>
              <a:buClr>
                <a:srgbClr val="262626"/>
              </a:buClr>
              <a:buSzPts val="1800"/>
              <a:buNone/>
              <a:defRPr sz="1800" b="1"/>
            </a:lvl3pPr>
            <a:lvl4pPr marL="1828800" lvl="3" indent="-228600" algn="l">
              <a:lnSpc>
                <a:spcPct val="90000"/>
              </a:lnSpc>
              <a:spcBef>
                <a:spcPts val="500"/>
              </a:spcBef>
              <a:spcAft>
                <a:spcPts val="0"/>
              </a:spcAft>
              <a:buClr>
                <a:srgbClr val="262626"/>
              </a:buClr>
              <a:buSzPts val="1600"/>
              <a:buNone/>
              <a:defRPr sz="1600" b="1"/>
            </a:lvl4pPr>
            <a:lvl5pPr marL="2286000" lvl="4" indent="-228600" algn="l">
              <a:lnSpc>
                <a:spcPct val="90000"/>
              </a:lnSpc>
              <a:spcBef>
                <a:spcPts val="500"/>
              </a:spcBef>
              <a:spcAft>
                <a:spcPts val="0"/>
              </a:spcAft>
              <a:buClr>
                <a:srgbClr val="262626"/>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33"/>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262626"/>
              </a:buClr>
              <a:buSzPts val="1800"/>
              <a:buChar char="•"/>
              <a:defRPr/>
            </a:lvl1pPr>
            <a:lvl2pPr marL="914400" lvl="1" indent="-342900" algn="l">
              <a:lnSpc>
                <a:spcPct val="90000"/>
              </a:lnSpc>
              <a:spcBef>
                <a:spcPts val="500"/>
              </a:spcBef>
              <a:spcAft>
                <a:spcPts val="0"/>
              </a:spcAft>
              <a:buClr>
                <a:srgbClr val="262626"/>
              </a:buClr>
              <a:buSzPts val="1800"/>
              <a:buChar char="•"/>
              <a:defRPr/>
            </a:lvl2pPr>
            <a:lvl3pPr marL="1371600" lvl="2" indent="-342900" algn="l">
              <a:lnSpc>
                <a:spcPct val="90000"/>
              </a:lnSpc>
              <a:spcBef>
                <a:spcPts val="500"/>
              </a:spcBef>
              <a:spcAft>
                <a:spcPts val="0"/>
              </a:spcAft>
              <a:buClr>
                <a:srgbClr val="262626"/>
              </a:buClr>
              <a:buSzPts val="1800"/>
              <a:buChar char="•"/>
              <a:defRPr/>
            </a:lvl3pPr>
            <a:lvl4pPr marL="1828800" lvl="3" indent="-342900" algn="l">
              <a:lnSpc>
                <a:spcPct val="90000"/>
              </a:lnSpc>
              <a:spcBef>
                <a:spcPts val="500"/>
              </a:spcBef>
              <a:spcAft>
                <a:spcPts val="0"/>
              </a:spcAft>
              <a:buClr>
                <a:srgbClr val="262626"/>
              </a:buClr>
              <a:buSzPts val="1800"/>
              <a:buChar char="•"/>
              <a:defRPr/>
            </a:lvl4pPr>
            <a:lvl5pPr marL="2286000" lvl="4" indent="-342900" algn="l">
              <a:lnSpc>
                <a:spcPct val="90000"/>
              </a:lnSpc>
              <a:spcBef>
                <a:spcPts val="500"/>
              </a:spcBef>
              <a:spcAft>
                <a:spcPts val="0"/>
              </a:spcAft>
              <a:buClr>
                <a:srgbClr val="26262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3"/>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262626"/>
              </a:buClr>
              <a:buSzPts val="2400"/>
              <a:buNone/>
              <a:defRPr sz="2400" b="1"/>
            </a:lvl1pPr>
            <a:lvl2pPr marL="914400" lvl="1" indent="-228600" algn="l">
              <a:lnSpc>
                <a:spcPct val="90000"/>
              </a:lnSpc>
              <a:spcBef>
                <a:spcPts val="500"/>
              </a:spcBef>
              <a:spcAft>
                <a:spcPts val="0"/>
              </a:spcAft>
              <a:buClr>
                <a:srgbClr val="262626"/>
              </a:buClr>
              <a:buSzPts val="2000"/>
              <a:buNone/>
              <a:defRPr sz="2000" b="1"/>
            </a:lvl2pPr>
            <a:lvl3pPr marL="1371600" lvl="2" indent="-228600" algn="l">
              <a:lnSpc>
                <a:spcPct val="90000"/>
              </a:lnSpc>
              <a:spcBef>
                <a:spcPts val="500"/>
              </a:spcBef>
              <a:spcAft>
                <a:spcPts val="0"/>
              </a:spcAft>
              <a:buClr>
                <a:srgbClr val="262626"/>
              </a:buClr>
              <a:buSzPts val="1800"/>
              <a:buNone/>
              <a:defRPr sz="1800" b="1"/>
            </a:lvl3pPr>
            <a:lvl4pPr marL="1828800" lvl="3" indent="-228600" algn="l">
              <a:lnSpc>
                <a:spcPct val="90000"/>
              </a:lnSpc>
              <a:spcBef>
                <a:spcPts val="500"/>
              </a:spcBef>
              <a:spcAft>
                <a:spcPts val="0"/>
              </a:spcAft>
              <a:buClr>
                <a:srgbClr val="262626"/>
              </a:buClr>
              <a:buSzPts val="1600"/>
              <a:buNone/>
              <a:defRPr sz="1600" b="1"/>
            </a:lvl4pPr>
            <a:lvl5pPr marL="2286000" lvl="4" indent="-228600" algn="l">
              <a:lnSpc>
                <a:spcPct val="90000"/>
              </a:lnSpc>
              <a:spcBef>
                <a:spcPts val="500"/>
              </a:spcBef>
              <a:spcAft>
                <a:spcPts val="0"/>
              </a:spcAft>
              <a:buClr>
                <a:srgbClr val="262626"/>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33"/>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262626"/>
              </a:buClr>
              <a:buSzPts val="1800"/>
              <a:buChar char="•"/>
              <a:defRPr/>
            </a:lvl1pPr>
            <a:lvl2pPr marL="914400" lvl="1" indent="-342900" algn="l">
              <a:lnSpc>
                <a:spcPct val="90000"/>
              </a:lnSpc>
              <a:spcBef>
                <a:spcPts val="500"/>
              </a:spcBef>
              <a:spcAft>
                <a:spcPts val="0"/>
              </a:spcAft>
              <a:buClr>
                <a:srgbClr val="262626"/>
              </a:buClr>
              <a:buSzPts val="1800"/>
              <a:buChar char="•"/>
              <a:defRPr/>
            </a:lvl2pPr>
            <a:lvl3pPr marL="1371600" lvl="2" indent="-342900" algn="l">
              <a:lnSpc>
                <a:spcPct val="90000"/>
              </a:lnSpc>
              <a:spcBef>
                <a:spcPts val="500"/>
              </a:spcBef>
              <a:spcAft>
                <a:spcPts val="0"/>
              </a:spcAft>
              <a:buClr>
                <a:srgbClr val="262626"/>
              </a:buClr>
              <a:buSzPts val="1800"/>
              <a:buChar char="•"/>
              <a:defRPr/>
            </a:lvl3pPr>
            <a:lvl4pPr marL="1828800" lvl="3" indent="-342900" algn="l">
              <a:lnSpc>
                <a:spcPct val="90000"/>
              </a:lnSpc>
              <a:spcBef>
                <a:spcPts val="500"/>
              </a:spcBef>
              <a:spcAft>
                <a:spcPts val="0"/>
              </a:spcAft>
              <a:buClr>
                <a:srgbClr val="262626"/>
              </a:buClr>
              <a:buSzPts val="1800"/>
              <a:buChar char="•"/>
              <a:defRPr/>
            </a:lvl4pPr>
            <a:lvl5pPr marL="2286000" lvl="4" indent="-342900" algn="l">
              <a:lnSpc>
                <a:spcPct val="90000"/>
              </a:lnSpc>
              <a:spcBef>
                <a:spcPts val="500"/>
              </a:spcBef>
              <a:spcAft>
                <a:spcPts val="0"/>
              </a:spcAft>
              <a:buClr>
                <a:srgbClr val="26262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3"/>
          <p:cNvSpPr txBox="1">
            <a:spLocks noGrp="1"/>
          </p:cNvSpPr>
          <p:nvPr>
            <p:ph type="sldNum" idx="12"/>
          </p:nvPr>
        </p:nvSpPr>
        <p:spPr>
          <a:xfrm>
            <a:off x="516752" y="6152495"/>
            <a:ext cx="499248"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49" name="Google Shape;49;p33"/>
          <p:cNvCxnSpPr/>
          <p:nvPr/>
        </p:nvCxnSpPr>
        <p:spPr>
          <a:xfrm>
            <a:off x="739036" y="1394181"/>
            <a:ext cx="8404964" cy="0"/>
          </a:xfrm>
          <a:prstGeom prst="straightConnector1">
            <a:avLst/>
          </a:prstGeom>
          <a:noFill/>
          <a:ln w="28575" cap="flat" cmpd="sng">
            <a:solidFill>
              <a:srgbClr val="C40E3E"/>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3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34"/>
          <p:cNvSpPr txBox="1">
            <a:spLocks noGrp="1"/>
          </p:cNvSpPr>
          <p:nvPr>
            <p:ph type="sldNum" idx="12"/>
          </p:nvPr>
        </p:nvSpPr>
        <p:spPr>
          <a:xfrm>
            <a:off x="516752" y="6152495"/>
            <a:ext cx="499248"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53" name="Google Shape;53;p34"/>
          <p:cNvCxnSpPr/>
          <p:nvPr/>
        </p:nvCxnSpPr>
        <p:spPr>
          <a:xfrm>
            <a:off x="739036" y="1394181"/>
            <a:ext cx="8404964" cy="0"/>
          </a:xfrm>
          <a:prstGeom prst="straightConnector1">
            <a:avLst/>
          </a:prstGeom>
          <a:noFill/>
          <a:ln w="28575" cap="flat" cmpd="sng">
            <a:solidFill>
              <a:srgbClr val="C40E3E"/>
            </a:solidFill>
            <a:prstDash val="solid"/>
            <a:round/>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5"/>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5"/>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262626"/>
              </a:buClr>
              <a:buSzPts val="3200"/>
              <a:buChar char="•"/>
              <a:defRPr sz="3200"/>
            </a:lvl1pPr>
            <a:lvl2pPr marL="914400" lvl="1" indent="-406400" algn="l">
              <a:lnSpc>
                <a:spcPct val="90000"/>
              </a:lnSpc>
              <a:spcBef>
                <a:spcPts val="500"/>
              </a:spcBef>
              <a:spcAft>
                <a:spcPts val="0"/>
              </a:spcAft>
              <a:buClr>
                <a:srgbClr val="262626"/>
              </a:buClr>
              <a:buSzPts val="2800"/>
              <a:buChar char="•"/>
              <a:defRPr sz="2800"/>
            </a:lvl2pPr>
            <a:lvl3pPr marL="1371600" lvl="2" indent="-381000" algn="l">
              <a:lnSpc>
                <a:spcPct val="90000"/>
              </a:lnSpc>
              <a:spcBef>
                <a:spcPts val="500"/>
              </a:spcBef>
              <a:spcAft>
                <a:spcPts val="0"/>
              </a:spcAft>
              <a:buClr>
                <a:srgbClr val="262626"/>
              </a:buClr>
              <a:buSzPts val="2400"/>
              <a:buChar char="•"/>
              <a:defRPr sz="2400"/>
            </a:lvl3pPr>
            <a:lvl4pPr marL="1828800" lvl="3" indent="-355600" algn="l">
              <a:lnSpc>
                <a:spcPct val="90000"/>
              </a:lnSpc>
              <a:spcBef>
                <a:spcPts val="500"/>
              </a:spcBef>
              <a:spcAft>
                <a:spcPts val="0"/>
              </a:spcAft>
              <a:buClr>
                <a:srgbClr val="262626"/>
              </a:buClr>
              <a:buSzPts val="2000"/>
              <a:buChar char="•"/>
              <a:defRPr sz="2000"/>
            </a:lvl4pPr>
            <a:lvl5pPr marL="2286000" lvl="4" indent="-355600" algn="l">
              <a:lnSpc>
                <a:spcPct val="90000"/>
              </a:lnSpc>
              <a:spcBef>
                <a:spcPts val="500"/>
              </a:spcBef>
              <a:spcAft>
                <a:spcPts val="0"/>
              </a:spcAft>
              <a:buClr>
                <a:srgbClr val="262626"/>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35"/>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262626"/>
              </a:buClr>
              <a:buSzPts val="1600"/>
              <a:buNone/>
              <a:defRPr sz="1600"/>
            </a:lvl1pPr>
            <a:lvl2pPr marL="914400" lvl="1" indent="-228600" algn="l">
              <a:lnSpc>
                <a:spcPct val="90000"/>
              </a:lnSpc>
              <a:spcBef>
                <a:spcPts val="500"/>
              </a:spcBef>
              <a:spcAft>
                <a:spcPts val="0"/>
              </a:spcAft>
              <a:buClr>
                <a:srgbClr val="262626"/>
              </a:buClr>
              <a:buSzPts val="1400"/>
              <a:buNone/>
              <a:defRPr sz="1400"/>
            </a:lvl2pPr>
            <a:lvl3pPr marL="1371600" lvl="2" indent="-228600" algn="l">
              <a:lnSpc>
                <a:spcPct val="90000"/>
              </a:lnSpc>
              <a:spcBef>
                <a:spcPts val="500"/>
              </a:spcBef>
              <a:spcAft>
                <a:spcPts val="0"/>
              </a:spcAft>
              <a:buClr>
                <a:srgbClr val="262626"/>
              </a:buClr>
              <a:buSzPts val="1200"/>
              <a:buNone/>
              <a:defRPr sz="1200"/>
            </a:lvl3pPr>
            <a:lvl4pPr marL="1828800" lvl="3" indent="-228600" algn="l">
              <a:lnSpc>
                <a:spcPct val="90000"/>
              </a:lnSpc>
              <a:spcBef>
                <a:spcPts val="500"/>
              </a:spcBef>
              <a:spcAft>
                <a:spcPts val="0"/>
              </a:spcAft>
              <a:buClr>
                <a:srgbClr val="262626"/>
              </a:buClr>
              <a:buSzPts val="1000"/>
              <a:buNone/>
              <a:defRPr sz="1000"/>
            </a:lvl4pPr>
            <a:lvl5pPr marL="2286000" lvl="4" indent="-228600" algn="l">
              <a:lnSpc>
                <a:spcPct val="90000"/>
              </a:lnSpc>
              <a:spcBef>
                <a:spcPts val="500"/>
              </a:spcBef>
              <a:spcAft>
                <a:spcPts val="0"/>
              </a:spcAft>
              <a:buClr>
                <a:srgbClr val="262626"/>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35"/>
          <p:cNvSpPr txBox="1">
            <a:spLocks noGrp="1"/>
          </p:cNvSpPr>
          <p:nvPr>
            <p:ph type="sldNum" idx="12"/>
          </p:nvPr>
        </p:nvSpPr>
        <p:spPr>
          <a:xfrm>
            <a:off x="516752" y="6152495"/>
            <a:ext cx="499248"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59" name="Google Shape;59;p35"/>
          <p:cNvCxnSpPr/>
          <p:nvPr/>
        </p:nvCxnSpPr>
        <p:spPr>
          <a:xfrm>
            <a:off x="641176" y="2069926"/>
            <a:ext cx="2937843" cy="0"/>
          </a:xfrm>
          <a:prstGeom prst="straightConnector1">
            <a:avLst/>
          </a:prstGeom>
          <a:noFill/>
          <a:ln w="28575" cap="flat" cmpd="sng">
            <a:solidFill>
              <a:srgbClr val="C40E3E"/>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0"/>
        <p:cNvGrpSpPr/>
        <p:nvPr/>
      </p:nvGrpSpPr>
      <p:grpSpPr>
        <a:xfrm>
          <a:off x="0" y="0"/>
          <a:ext cx="0" cy="0"/>
          <a:chOff x="0" y="0"/>
          <a:chExt cx="0" cy="0"/>
        </a:xfrm>
      </p:grpSpPr>
      <p:sp>
        <p:nvSpPr>
          <p:cNvPr id="61" name="Google Shape;61;p36"/>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36"/>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rgbClr val="262626"/>
              </a:buClr>
              <a:buSzPts val="3200"/>
              <a:buFont typeface="Arial"/>
              <a:buNone/>
              <a:defRPr sz="3200" b="0" i="0" u="none" strike="noStrike" cap="none">
                <a:solidFill>
                  <a:srgbClr val="262626"/>
                </a:solidFill>
                <a:latin typeface="Calibri"/>
                <a:ea typeface="Calibri"/>
                <a:cs typeface="Calibri"/>
                <a:sym typeface="Calibri"/>
              </a:defRPr>
            </a:lvl1pPr>
            <a:lvl2pPr marR="0" lvl="1" algn="l" rtl="0">
              <a:lnSpc>
                <a:spcPct val="90000"/>
              </a:lnSpc>
              <a:spcBef>
                <a:spcPts val="500"/>
              </a:spcBef>
              <a:spcAft>
                <a:spcPts val="0"/>
              </a:spcAft>
              <a:buClr>
                <a:srgbClr val="262626"/>
              </a:buClr>
              <a:buSzPts val="2800"/>
              <a:buFont typeface="Arial"/>
              <a:buNone/>
              <a:defRPr sz="2800" b="0" i="0" u="none" strike="noStrike" cap="none">
                <a:solidFill>
                  <a:srgbClr val="262626"/>
                </a:solidFill>
                <a:latin typeface="Calibri"/>
                <a:ea typeface="Calibri"/>
                <a:cs typeface="Calibri"/>
                <a:sym typeface="Calibri"/>
              </a:defRPr>
            </a:lvl2pPr>
            <a:lvl3pPr marR="0" lvl="2" algn="l" rtl="0">
              <a:lnSpc>
                <a:spcPct val="90000"/>
              </a:lnSpc>
              <a:spcBef>
                <a:spcPts val="500"/>
              </a:spcBef>
              <a:spcAft>
                <a:spcPts val="0"/>
              </a:spcAft>
              <a:buClr>
                <a:srgbClr val="262626"/>
              </a:buClr>
              <a:buSzPts val="2400"/>
              <a:buFont typeface="Arial"/>
              <a:buNone/>
              <a:defRPr sz="2400" b="0" i="0" u="none" strike="noStrike" cap="none">
                <a:solidFill>
                  <a:srgbClr val="262626"/>
                </a:solidFill>
                <a:latin typeface="Calibri"/>
                <a:ea typeface="Calibri"/>
                <a:cs typeface="Calibri"/>
                <a:sym typeface="Calibri"/>
              </a:defRPr>
            </a:lvl3pPr>
            <a:lvl4pPr marR="0" lvl="3" algn="l" rtl="0">
              <a:lnSpc>
                <a:spcPct val="90000"/>
              </a:lnSpc>
              <a:spcBef>
                <a:spcPts val="500"/>
              </a:spcBef>
              <a:spcAft>
                <a:spcPts val="0"/>
              </a:spcAft>
              <a:buClr>
                <a:srgbClr val="262626"/>
              </a:buClr>
              <a:buSzPts val="2000"/>
              <a:buFont typeface="Arial"/>
              <a:buNone/>
              <a:defRPr sz="2000" b="0" i="0" u="none" strike="noStrike" cap="none">
                <a:solidFill>
                  <a:srgbClr val="262626"/>
                </a:solidFill>
                <a:latin typeface="Calibri"/>
                <a:ea typeface="Calibri"/>
                <a:cs typeface="Calibri"/>
                <a:sym typeface="Calibri"/>
              </a:defRPr>
            </a:lvl4pPr>
            <a:lvl5pPr marR="0" lvl="4" algn="l" rtl="0">
              <a:lnSpc>
                <a:spcPct val="90000"/>
              </a:lnSpc>
              <a:spcBef>
                <a:spcPts val="500"/>
              </a:spcBef>
              <a:spcAft>
                <a:spcPts val="0"/>
              </a:spcAft>
              <a:buClr>
                <a:srgbClr val="262626"/>
              </a:buClr>
              <a:buSzPts val="2000"/>
              <a:buFont typeface="Arial"/>
              <a:buNone/>
              <a:defRPr sz="2000" b="0" i="0" u="none" strike="noStrike" cap="none">
                <a:solidFill>
                  <a:srgbClr val="262626"/>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3" name="Google Shape;63;p36"/>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262626"/>
              </a:buClr>
              <a:buSzPts val="1600"/>
              <a:buNone/>
              <a:defRPr sz="1600"/>
            </a:lvl1pPr>
            <a:lvl2pPr marL="914400" lvl="1" indent="-228600" algn="l">
              <a:lnSpc>
                <a:spcPct val="90000"/>
              </a:lnSpc>
              <a:spcBef>
                <a:spcPts val="500"/>
              </a:spcBef>
              <a:spcAft>
                <a:spcPts val="0"/>
              </a:spcAft>
              <a:buClr>
                <a:srgbClr val="262626"/>
              </a:buClr>
              <a:buSzPts val="1400"/>
              <a:buNone/>
              <a:defRPr sz="1400"/>
            </a:lvl2pPr>
            <a:lvl3pPr marL="1371600" lvl="2" indent="-228600" algn="l">
              <a:lnSpc>
                <a:spcPct val="90000"/>
              </a:lnSpc>
              <a:spcBef>
                <a:spcPts val="500"/>
              </a:spcBef>
              <a:spcAft>
                <a:spcPts val="0"/>
              </a:spcAft>
              <a:buClr>
                <a:srgbClr val="262626"/>
              </a:buClr>
              <a:buSzPts val="1200"/>
              <a:buNone/>
              <a:defRPr sz="1200"/>
            </a:lvl3pPr>
            <a:lvl4pPr marL="1828800" lvl="3" indent="-228600" algn="l">
              <a:lnSpc>
                <a:spcPct val="90000"/>
              </a:lnSpc>
              <a:spcBef>
                <a:spcPts val="500"/>
              </a:spcBef>
              <a:spcAft>
                <a:spcPts val="0"/>
              </a:spcAft>
              <a:buClr>
                <a:srgbClr val="262626"/>
              </a:buClr>
              <a:buSzPts val="1000"/>
              <a:buNone/>
              <a:defRPr sz="1000"/>
            </a:lvl4pPr>
            <a:lvl5pPr marL="2286000" lvl="4" indent="-228600" algn="l">
              <a:lnSpc>
                <a:spcPct val="90000"/>
              </a:lnSpc>
              <a:spcBef>
                <a:spcPts val="500"/>
              </a:spcBef>
              <a:spcAft>
                <a:spcPts val="0"/>
              </a:spcAft>
              <a:buClr>
                <a:srgbClr val="262626"/>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4" name="Google Shape;64;p36"/>
          <p:cNvSpPr txBox="1">
            <a:spLocks noGrp="1"/>
          </p:cNvSpPr>
          <p:nvPr>
            <p:ph type="sldNum" idx="12"/>
          </p:nvPr>
        </p:nvSpPr>
        <p:spPr>
          <a:xfrm>
            <a:off x="516752" y="6152495"/>
            <a:ext cx="499248"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65" name="Google Shape;65;p36"/>
          <p:cNvCxnSpPr/>
          <p:nvPr/>
        </p:nvCxnSpPr>
        <p:spPr>
          <a:xfrm>
            <a:off x="629841" y="2061192"/>
            <a:ext cx="2949178" cy="0"/>
          </a:xfrm>
          <a:prstGeom prst="straightConnector1">
            <a:avLst/>
          </a:prstGeom>
          <a:noFill/>
          <a:ln w="28575" cap="flat" cmpd="sng">
            <a:solidFill>
              <a:srgbClr val="C40E3E"/>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262626"/>
              </a:buClr>
              <a:buSzPts val="2800"/>
              <a:buFont typeface="Arial"/>
              <a:buChar char="•"/>
              <a:defRPr sz="2800" b="0" i="0" u="none" strike="noStrike" cap="none">
                <a:solidFill>
                  <a:srgbClr val="262626"/>
                </a:solidFill>
                <a:latin typeface="Calibri"/>
                <a:ea typeface="Calibri"/>
                <a:cs typeface="Calibri"/>
                <a:sym typeface="Calibri"/>
              </a:defRPr>
            </a:lvl1pPr>
            <a:lvl2pPr marL="914400" marR="0" lvl="1" indent="-381000" algn="l" rtl="0">
              <a:lnSpc>
                <a:spcPct val="90000"/>
              </a:lnSpc>
              <a:spcBef>
                <a:spcPts val="500"/>
              </a:spcBef>
              <a:spcAft>
                <a:spcPts val="0"/>
              </a:spcAft>
              <a:buClr>
                <a:srgbClr val="262626"/>
              </a:buClr>
              <a:buSzPts val="2400"/>
              <a:buFont typeface="Arial"/>
              <a:buChar char="•"/>
              <a:defRPr sz="2400" b="0" i="0" u="none" strike="noStrike" cap="none">
                <a:solidFill>
                  <a:srgbClr val="262626"/>
                </a:solidFill>
                <a:latin typeface="Calibri"/>
                <a:ea typeface="Calibri"/>
                <a:cs typeface="Calibri"/>
                <a:sym typeface="Calibri"/>
              </a:defRPr>
            </a:lvl2pPr>
            <a:lvl3pPr marL="1371600" marR="0" lvl="2" indent="-381000" algn="l" rtl="0">
              <a:lnSpc>
                <a:spcPct val="90000"/>
              </a:lnSpc>
              <a:spcBef>
                <a:spcPts val="500"/>
              </a:spcBef>
              <a:spcAft>
                <a:spcPts val="0"/>
              </a:spcAft>
              <a:buClr>
                <a:srgbClr val="262626"/>
              </a:buClr>
              <a:buSzPts val="2400"/>
              <a:buFont typeface="Arial"/>
              <a:buChar char="•"/>
              <a:defRPr sz="2400" b="0" i="0" u="none" strike="noStrike" cap="none">
                <a:solidFill>
                  <a:srgbClr val="26262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262626"/>
              </a:buClr>
              <a:buSzPts val="2400"/>
              <a:buFont typeface="Arial"/>
              <a:buChar char="•"/>
              <a:defRPr sz="2400" b="0" i="0" u="none" strike="noStrike" cap="none">
                <a:solidFill>
                  <a:srgbClr val="26262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262626"/>
              </a:buClr>
              <a:buSzPts val="2400"/>
              <a:buFont typeface="Arial"/>
              <a:buChar char="•"/>
              <a:defRPr sz="2400" b="0" i="0" u="none" strike="noStrike" cap="none">
                <a:solidFill>
                  <a:srgbClr val="26262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7"/>
          <p:cNvSpPr txBox="1">
            <a:spLocks noGrp="1"/>
          </p:cNvSpPr>
          <p:nvPr>
            <p:ph type="sldNum" idx="12"/>
          </p:nvPr>
        </p:nvSpPr>
        <p:spPr>
          <a:xfrm>
            <a:off x="516752" y="6152495"/>
            <a:ext cx="499248"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800" b="0" i="0" u="none" strike="noStrike" cap="none">
                <a:solidFill>
                  <a:srgbClr val="888888"/>
                </a:solidFill>
                <a:latin typeface="Calibri"/>
                <a:ea typeface="Calibri"/>
                <a:cs typeface="Calibri"/>
                <a:sym typeface="Calibri"/>
              </a:defRPr>
            </a:lvl1pPr>
            <a:lvl2pPr marL="0" marR="0" lvl="1" indent="0" algn="l" rtl="0">
              <a:spcBef>
                <a:spcPts val="0"/>
              </a:spcBef>
              <a:buNone/>
              <a:defRPr sz="1800" b="0" i="0" u="none" strike="noStrike" cap="none">
                <a:solidFill>
                  <a:srgbClr val="888888"/>
                </a:solidFill>
                <a:latin typeface="Calibri"/>
                <a:ea typeface="Calibri"/>
                <a:cs typeface="Calibri"/>
                <a:sym typeface="Calibri"/>
              </a:defRPr>
            </a:lvl2pPr>
            <a:lvl3pPr marL="0" marR="0" lvl="2" indent="0" algn="l" rtl="0">
              <a:spcBef>
                <a:spcPts val="0"/>
              </a:spcBef>
              <a:buNone/>
              <a:defRPr sz="1800" b="0" i="0" u="none" strike="noStrike" cap="none">
                <a:solidFill>
                  <a:srgbClr val="888888"/>
                </a:solidFill>
                <a:latin typeface="Calibri"/>
                <a:ea typeface="Calibri"/>
                <a:cs typeface="Calibri"/>
                <a:sym typeface="Calibri"/>
              </a:defRPr>
            </a:lvl3pPr>
            <a:lvl4pPr marL="0" marR="0" lvl="3" indent="0" algn="l" rtl="0">
              <a:spcBef>
                <a:spcPts val="0"/>
              </a:spcBef>
              <a:buNone/>
              <a:defRPr sz="1800" b="0" i="0" u="none" strike="noStrike" cap="none">
                <a:solidFill>
                  <a:srgbClr val="888888"/>
                </a:solidFill>
                <a:latin typeface="Calibri"/>
                <a:ea typeface="Calibri"/>
                <a:cs typeface="Calibri"/>
                <a:sym typeface="Calibri"/>
              </a:defRPr>
            </a:lvl4pPr>
            <a:lvl5pPr marL="0" marR="0" lvl="4" indent="0" algn="l" rtl="0">
              <a:spcBef>
                <a:spcPts val="0"/>
              </a:spcBef>
              <a:buNone/>
              <a:defRPr sz="1800" b="0" i="0" u="none" strike="noStrike" cap="none">
                <a:solidFill>
                  <a:srgbClr val="888888"/>
                </a:solidFill>
                <a:latin typeface="Calibri"/>
                <a:ea typeface="Calibri"/>
                <a:cs typeface="Calibri"/>
                <a:sym typeface="Calibri"/>
              </a:defRPr>
            </a:lvl5pPr>
            <a:lvl6pPr marL="0" marR="0" lvl="5" indent="0" algn="l" rtl="0">
              <a:spcBef>
                <a:spcPts val="0"/>
              </a:spcBef>
              <a:buNone/>
              <a:defRPr sz="1800" b="0" i="0" u="none" strike="noStrike" cap="none">
                <a:solidFill>
                  <a:srgbClr val="888888"/>
                </a:solidFill>
                <a:latin typeface="Calibri"/>
                <a:ea typeface="Calibri"/>
                <a:cs typeface="Calibri"/>
                <a:sym typeface="Calibri"/>
              </a:defRPr>
            </a:lvl6pPr>
            <a:lvl7pPr marL="0" marR="0" lvl="6" indent="0" algn="l" rtl="0">
              <a:spcBef>
                <a:spcPts val="0"/>
              </a:spcBef>
              <a:buNone/>
              <a:defRPr sz="1800" b="0" i="0" u="none" strike="noStrike" cap="none">
                <a:solidFill>
                  <a:srgbClr val="888888"/>
                </a:solidFill>
                <a:latin typeface="Calibri"/>
                <a:ea typeface="Calibri"/>
                <a:cs typeface="Calibri"/>
                <a:sym typeface="Calibri"/>
              </a:defRPr>
            </a:lvl7pPr>
            <a:lvl8pPr marL="0" marR="0" lvl="7" indent="0" algn="l" rtl="0">
              <a:spcBef>
                <a:spcPts val="0"/>
              </a:spcBef>
              <a:buNone/>
              <a:defRPr sz="1800" b="0" i="0" u="none" strike="noStrike" cap="none">
                <a:solidFill>
                  <a:srgbClr val="888888"/>
                </a:solidFill>
                <a:latin typeface="Calibri"/>
                <a:ea typeface="Calibri"/>
                <a:cs typeface="Calibri"/>
                <a:sym typeface="Calibri"/>
              </a:defRPr>
            </a:lvl8pPr>
            <a:lvl9pPr marL="0" marR="0" lvl="8" indent="0" algn="l" rtl="0">
              <a:spcBef>
                <a:spcPts val="0"/>
              </a:spcBef>
              <a:buNone/>
              <a:defRPr sz="18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13" name="Google Shape;13;p27"/>
          <p:cNvPicPr preferRelativeResize="0"/>
          <p:nvPr/>
        </p:nvPicPr>
        <p:blipFill rotWithShape="1">
          <a:blip r:embed="rId13">
            <a:alphaModFix/>
          </a:blip>
          <a:srcRect/>
          <a:stretch/>
        </p:blipFill>
        <p:spPr>
          <a:xfrm>
            <a:off x="6304189" y="5761972"/>
            <a:ext cx="2211161" cy="64267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psychologytoday.com/us/basics/productivity"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psychologytoday.com/us/basics/education"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hyperlink" Target="http://www.racialequitytools.org/home"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www.trauma-news.com/2016/02/self-care-strategies-can-help-trauma-providers-overcome-stress-burnout-and-compassion-fatigue/" TargetMode="External"/><Relationship Id="rId3" Type="http://schemas.openxmlformats.org/officeDocument/2006/relationships/image" Target="../media/image19.jpg"/><Relationship Id="rId7" Type="http://schemas.openxmlformats.org/officeDocument/2006/relationships/hyperlink" Target="https://journalofethics.ama-assn.org/article/how-should-organizations-support-trainees-face-patient-bias/2019-06"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www.psychologytoday.com/us/blog/culturally-speaking/201509/the-link-between-racism-and-ptsd" TargetMode="External"/><Relationship Id="rId5" Type="http://schemas.openxmlformats.org/officeDocument/2006/relationships/hyperlink" Target="https://www.frontiersin.org/articles/10.3389/fpsyg.2020.01960/full?&amp;utm_source=Email_to_authors_&amp;utm_medium=Email&amp;utm_content=T1_11.5e1_author&amp;utm_campaign=Email_publication&amp;field=&amp;journalName=Frontiers_in_Psychology&amp;id=554967" TargetMode="External"/><Relationship Id="rId4" Type="http://schemas.openxmlformats.org/officeDocument/2006/relationships/hyperlink" Target="http://kirwaninstitute.osu.edu/" TargetMode="External"/><Relationship Id="rId9" Type="http://schemas.openxmlformats.org/officeDocument/2006/relationships/hyperlink" Target="https://www.thelancet.com/journals/lancet/article/PIIS0140-6736(20)32223-6/fulltext"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mailto:steven.whitefield@maryland.gov"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mailto:Stephanie.slowly1@maryland.gov"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
          <p:cNvSpPr txBox="1">
            <a:spLocks noGrp="1"/>
          </p:cNvSpPr>
          <p:nvPr>
            <p:ph type="ctrTitle"/>
          </p:nvPr>
        </p:nvSpPr>
        <p:spPr>
          <a:xfrm>
            <a:off x="685800" y="3007835"/>
            <a:ext cx="7772400" cy="1710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2520"/>
              <a:buFont typeface="Calibri"/>
              <a:buNone/>
            </a:pPr>
            <a:r>
              <a:rPr lang="en-US" sz="2520"/>
              <a:t/>
            </a:r>
            <a:br>
              <a:rPr lang="en-US" sz="2520"/>
            </a:br>
            <a:r>
              <a:rPr lang="en-US" sz="2520"/>
              <a:t/>
            </a:r>
            <a:br>
              <a:rPr lang="en-US" sz="2520"/>
            </a:br>
            <a:r>
              <a:rPr lang="en-US" sz="2520"/>
              <a:t/>
            </a:r>
            <a:br>
              <a:rPr lang="en-US" sz="2520"/>
            </a:br>
            <a:r>
              <a:rPr lang="en-US" sz="2520"/>
              <a:t/>
            </a:r>
            <a:br>
              <a:rPr lang="en-US" sz="2520"/>
            </a:br>
            <a:r>
              <a:rPr lang="en-US" sz="2520"/>
              <a:t/>
            </a:r>
            <a:br>
              <a:rPr lang="en-US" sz="2520"/>
            </a:br>
            <a:r>
              <a:rPr lang="en-US" sz="2520"/>
              <a:t>The Impact of Racial Trauma on Providers:</a:t>
            </a:r>
            <a:br>
              <a:rPr lang="en-US" sz="2520"/>
            </a:br>
            <a:r>
              <a:rPr lang="en-US" sz="2520"/>
              <a:t> Behavioral Health Presentation</a:t>
            </a:r>
            <a:br>
              <a:rPr lang="en-US" sz="2520"/>
            </a:br>
            <a:r>
              <a:rPr lang="en-US" sz="2520"/>
              <a:t> </a:t>
            </a:r>
            <a:br>
              <a:rPr lang="en-US" sz="2520"/>
            </a:br>
            <a:r>
              <a:rPr lang="en-US" sz="2520"/>
              <a:t> </a:t>
            </a:r>
            <a:endParaRPr/>
          </a:p>
        </p:txBody>
      </p:sp>
      <p:sp>
        <p:nvSpPr>
          <p:cNvPr id="81" name="Google Shape;81;p1"/>
          <p:cNvSpPr txBox="1">
            <a:spLocks noGrp="1"/>
          </p:cNvSpPr>
          <p:nvPr>
            <p:ph type="subTitle" idx="1"/>
          </p:nvPr>
        </p:nvSpPr>
        <p:spPr>
          <a:xfrm>
            <a:off x="685800" y="4400461"/>
            <a:ext cx="7772400" cy="685057"/>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C40E3E"/>
              </a:buClr>
              <a:buSzPts val="2000"/>
              <a:buNone/>
            </a:pPr>
            <a:r>
              <a:rPr lang="en-US"/>
              <a:t>Stephanie Slowly, MSW, LCSW-C</a:t>
            </a:r>
            <a:endParaRPr/>
          </a:p>
        </p:txBody>
      </p:sp>
      <p:sp>
        <p:nvSpPr>
          <p:cNvPr id="82" name="Google Shape;82;p1"/>
          <p:cNvSpPr txBox="1">
            <a:spLocks noGrp="1"/>
          </p:cNvSpPr>
          <p:nvPr>
            <p:ph type="body" idx="2"/>
          </p:nvPr>
        </p:nvSpPr>
        <p:spPr>
          <a:xfrm>
            <a:off x="685801" y="5130661"/>
            <a:ext cx="7772399" cy="40009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C40E3E"/>
              </a:buClr>
              <a:buSzPts val="1800"/>
              <a:buNone/>
            </a:pPr>
            <a:r>
              <a:rPr lang="en-US"/>
              <a:t>December 17, 2020</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a:t>Overview of Trauma: Provider Risk</a:t>
            </a:r>
            <a:endParaRPr/>
          </a:p>
        </p:txBody>
      </p:sp>
      <p:sp>
        <p:nvSpPr>
          <p:cNvPr id="169" name="Google Shape;169;p10"/>
          <p:cNvSpPr txBox="1">
            <a:spLocks noGrp="1"/>
          </p:cNvSpPr>
          <p:nvPr>
            <p:ph type="body" idx="1"/>
          </p:nvPr>
        </p:nvSpPr>
        <p:spPr>
          <a:xfrm>
            <a:off x="628650" y="1368425"/>
            <a:ext cx="7886700" cy="4351200"/>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rgbClr val="262626"/>
              </a:buClr>
              <a:buSzPts val="2000"/>
              <a:buNone/>
            </a:pPr>
            <a:r>
              <a:rPr lang="en-US" sz="2000"/>
              <a:t>								</a:t>
            </a:r>
            <a:endParaRPr/>
          </a:p>
          <a:p>
            <a:pPr marL="0" lvl="0" indent="0" algn="l" rtl="0">
              <a:lnSpc>
                <a:spcPct val="80000"/>
              </a:lnSpc>
              <a:spcBef>
                <a:spcPts val="0"/>
              </a:spcBef>
              <a:spcAft>
                <a:spcPts val="0"/>
              </a:spcAft>
              <a:buClr>
                <a:srgbClr val="000000"/>
              </a:buClr>
              <a:buSzPts val="1600"/>
              <a:buNone/>
            </a:pPr>
            <a:r>
              <a:rPr lang="en-US" sz="1700" b="1" i="0" u="sng" strike="noStrike">
                <a:solidFill>
                  <a:srgbClr val="000000"/>
                </a:solidFill>
              </a:rPr>
              <a:t>Trauma</a:t>
            </a:r>
            <a:r>
              <a:rPr lang="en-US" sz="1700" i="0" u="sng" strike="noStrike">
                <a:solidFill>
                  <a:srgbClr val="000000"/>
                </a:solidFill>
              </a:rPr>
              <a:t> care professionals are at high risk of burnout, PTSD and other mental health conditions</a:t>
            </a:r>
            <a:endParaRPr sz="1700" i="0" u="sng" strike="noStrike">
              <a:solidFill>
                <a:srgbClr val="000000"/>
              </a:solidFill>
            </a:endParaRPr>
          </a:p>
          <a:p>
            <a:pPr marL="0" lvl="0" indent="0" algn="l" rtl="0">
              <a:lnSpc>
                <a:spcPct val="80000"/>
              </a:lnSpc>
              <a:spcBef>
                <a:spcPts val="0"/>
              </a:spcBef>
              <a:spcAft>
                <a:spcPts val="0"/>
              </a:spcAft>
              <a:buClr>
                <a:srgbClr val="000000"/>
              </a:buClr>
              <a:buSzPts val="1600"/>
              <a:buNone/>
            </a:pPr>
            <a:endParaRPr sz="1700" u="sng">
              <a:solidFill>
                <a:srgbClr val="000000"/>
              </a:solidFill>
            </a:endParaRPr>
          </a:p>
          <a:p>
            <a:pPr marL="228600" lvl="0" indent="-152400" algn="l" rtl="0">
              <a:lnSpc>
                <a:spcPct val="80000"/>
              </a:lnSpc>
              <a:spcBef>
                <a:spcPts val="0"/>
              </a:spcBef>
              <a:spcAft>
                <a:spcPts val="0"/>
              </a:spcAft>
              <a:buClr>
                <a:srgbClr val="000000"/>
              </a:buClr>
              <a:buSzPts val="1600"/>
              <a:buFont typeface="Calibri"/>
              <a:buChar char="●"/>
            </a:pPr>
            <a:r>
              <a:rPr lang="en-US" sz="1600" i="0" u="none" strike="noStrike">
                <a:solidFill>
                  <a:srgbClr val="000000"/>
                </a:solidFill>
              </a:rPr>
              <a:t>Provider stress is a serious issue. How can providers learn how to take better care of themselves?</a:t>
            </a:r>
            <a:endParaRPr sz="1600"/>
          </a:p>
          <a:p>
            <a:pPr marL="228600" lvl="0" indent="0" algn="l" rtl="0">
              <a:lnSpc>
                <a:spcPct val="80000"/>
              </a:lnSpc>
              <a:spcBef>
                <a:spcPts val="0"/>
              </a:spcBef>
              <a:spcAft>
                <a:spcPts val="0"/>
              </a:spcAft>
              <a:buNone/>
            </a:pPr>
            <a:endParaRPr sz="1600" i="0" u="none" strike="noStrike">
              <a:solidFill>
                <a:srgbClr val="000000"/>
              </a:solidFill>
            </a:endParaRPr>
          </a:p>
          <a:p>
            <a:pPr marL="228600" lvl="0" indent="-152400" algn="l" rtl="0">
              <a:lnSpc>
                <a:spcPct val="80000"/>
              </a:lnSpc>
              <a:spcBef>
                <a:spcPts val="0"/>
              </a:spcBef>
              <a:spcAft>
                <a:spcPts val="0"/>
              </a:spcAft>
              <a:buClr>
                <a:srgbClr val="000000"/>
              </a:buClr>
              <a:buSzPts val="1600"/>
              <a:buFont typeface="Calibri"/>
              <a:buChar char="●"/>
            </a:pPr>
            <a:r>
              <a:rPr lang="en-US" sz="1600" i="0" u="none" strike="noStrike">
                <a:solidFill>
                  <a:srgbClr val="000000"/>
                </a:solidFill>
              </a:rPr>
              <a:t>Trauma providers experience "</a:t>
            </a:r>
            <a:r>
              <a:rPr lang="en-US" sz="1600" b="1" i="0" u="none" strike="noStrike">
                <a:solidFill>
                  <a:srgbClr val="000000"/>
                </a:solidFill>
              </a:rPr>
              <a:t>normalized stress</a:t>
            </a:r>
            <a:r>
              <a:rPr lang="en-US" sz="1600" i="0" u="none" strike="noStrike">
                <a:solidFill>
                  <a:srgbClr val="000000"/>
                </a:solidFill>
              </a:rPr>
              <a:t>" </a:t>
            </a:r>
            <a:r>
              <a:rPr lang="en-US" sz="1600">
                <a:solidFill>
                  <a:srgbClr val="000000"/>
                </a:solidFill>
              </a:rPr>
              <a:t>—</a:t>
            </a:r>
            <a:r>
              <a:rPr lang="en-US" sz="1600" i="0" u="none" strike="noStrike">
                <a:solidFill>
                  <a:srgbClr val="000000"/>
                </a:solidFill>
              </a:rPr>
              <a:t> becom</a:t>
            </a:r>
            <a:r>
              <a:rPr lang="en-US" sz="1600">
                <a:solidFill>
                  <a:srgbClr val="000000"/>
                </a:solidFill>
              </a:rPr>
              <a:t>ing</a:t>
            </a:r>
            <a:r>
              <a:rPr lang="en-US" sz="1600" i="0" u="none" strike="noStrike">
                <a:solidFill>
                  <a:srgbClr val="000000"/>
                </a:solidFill>
              </a:rPr>
              <a:t> so accustomed to being stressed that it becomes the norm</a:t>
            </a:r>
            <a:endParaRPr sz="1600"/>
          </a:p>
          <a:p>
            <a:pPr marL="228600" lvl="0" indent="0" algn="l" rtl="0">
              <a:lnSpc>
                <a:spcPct val="80000"/>
              </a:lnSpc>
              <a:spcBef>
                <a:spcPts val="0"/>
              </a:spcBef>
              <a:spcAft>
                <a:spcPts val="0"/>
              </a:spcAft>
              <a:buNone/>
            </a:pPr>
            <a:endParaRPr sz="1600" i="0" u="none" strike="noStrike">
              <a:solidFill>
                <a:srgbClr val="000000"/>
              </a:solidFill>
            </a:endParaRPr>
          </a:p>
          <a:p>
            <a:pPr marL="228600" lvl="0" indent="-152400" algn="l" rtl="0">
              <a:lnSpc>
                <a:spcPct val="80000"/>
              </a:lnSpc>
              <a:spcBef>
                <a:spcPts val="0"/>
              </a:spcBef>
              <a:spcAft>
                <a:spcPts val="0"/>
              </a:spcAft>
              <a:buClr>
                <a:srgbClr val="000000"/>
              </a:buClr>
              <a:buSzPts val="1600"/>
              <a:buFont typeface="Calibri"/>
              <a:buChar char="●"/>
            </a:pPr>
            <a:r>
              <a:rPr lang="en-US" sz="1600" i="0" u="none" strike="noStrike">
                <a:solidFill>
                  <a:srgbClr val="000000"/>
                </a:solidFill>
              </a:rPr>
              <a:t>Providers experience lots of </a:t>
            </a:r>
            <a:r>
              <a:rPr lang="en-US" sz="1600" b="1" i="0" u="none" strike="noStrike">
                <a:solidFill>
                  <a:srgbClr val="000000"/>
                </a:solidFill>
              </a:rPr>
              <a:t>stressors</a:t>
            </a:r>
            <a:r>
              <a:rPr lang="en-US" sz="1600" i="0" u="none" strike="noStrike">
                <a:solidFill>
                  <a:srgbClr val="000000"/>
                </a:solidFill>
              </a:rPr>
              <a:t>: life-threatening situations, critically ill patients, high mortality rates, administrative demands, personal life</a:t>
            </a:r>
            <a:endParaRPr sz="1600"/>
          </a:p>
          <a:p>
            <a:pPr marL="685800" lvl="1" indent="-177800" algn="l" rtl="0">
              <a:lnSpc>
                <a:spcPct val="80000"/>
              </a:lnSpc>
              <a:spcBef>
                <a:spcPts val="0"/>
              </a:spcBef>
              <a:spcAft>
                <a:spcPts val="0"/>
              </a:spcAft>
              <a:buClr>
                <a:srgbClr val="000000"/>
              </a:buClr>
              <a:buSzPts val="1600"/>
              <a:buChar char="○"/>
            </a:pPr>
            <a:r>
              <a:rPr lang="en-US" sz="1600" i="0" u="none" strike="noStrike">
                <a:solidFill>
                  <a:srgbClr val="000000"/>
                </a:solidFill>
              </a:rPr>
              <a:t>They need to be equipped with strategies to deal with these stressors</a:t>
            </a:r>
            <a:endParaRPr sz="1600"/>
          </a:p>
          <a:p>
            <a:pPr marL="685800" lvl="0" indent="0" algn="l" rtl="0">
              <a:lnSpc>
                <a:spcPct val="80000"/>
              </a:lnSpc>
              <a:spcBef>
                <a:spcPts val="0"/>
              </a:spcBef>
              <a:spcAft>
                <a:spcPts val="0"/>
              </a:spcAft>
              <a:buNone/>
            </a:pPr>
            <a:endParaRPr sz="1600" i="0" u="none" strike="noStrike">
              <a:solidFill>
                <a:srgbClr val="000000"/>
              </a:solidFill>
            </a:endParaRPr>
          </a:p>
          <a:p>
            <a:pPr marL="228600" lvl="0" indent="-152400" algn="l" rtl="0">
              <a:lnSpc>
                <a:spcPct val="80000"/>
              </a:lnSpc>
              <a:spcBef>
                <a:spcPts val="0"/>
              </a:spcBef>
              <a:spcAft>
                <a:spcPts val="0"/>
              </a:spcAft>
              <a:buClr>
                <a:srgbClr val="000000"/>
              </a:buClr>
              <a:buSzPts val="1600"/>
              <a:buFont typeface="Calibri"/>
              <a:buChar char="●"/>
            </a:pPr>
            <a:r>
              <a:rPr lang="en-US" sz="1600" b="1" i="0" u="none" strike="noStrike">
                <a:solidFill>
                  <a:srgbClr val="000000"/>
                </a:solidFill>
              </a:rPr>
              <a:t>Compassion fatigue</a:t>
            </a:r>
            <a:r>
              <a:rPr lang="en-US" sz="1600" i="0" u="none" strike="noStrike">
                <a:solidFill>
                  <a:srgbClr val="000000"/>
                </a:solidFill>
              </a:rPr>
              <a:t>: focused so much on needs of others that you neglect your own needs</a:t>
            </a:r>
            <a:endParaRPr sz="1600"/>
          </a:p>
          <a:p>
            <a:pPr marL="685800" lvl="1" indent="-177800" algn="l" rtl="0">
              <a:lnSpc>
                <a:spcPct val="80000"/>
              </a:lnSpc>
              <a:spcBef>
                <a:spcPts val="0"/>
              </a:spcBef>
              <a:spcAft>
                <a:spcPts val="0"/>
              </a:spcAft>
              <a:buClr>
                <a:srgbClr val="000000"/>
              </a:buClr>
              <a:buSzPts val="1600"/>
              <a:buChar char="○"/>
            </a:pPr>
            <a:r>
              <a:rPr lang="en-US" sz="1600" i="0" u="none" strike="noStrike">
                <a:solidFill>
                  <a:srgbClr val="000000"/>
                </a:solidFill>
              </a:rPr>
              <a:t>Feeling emotionally exhausted, depressed or anxious is common</a:t>
            </a:r>
            <a:endParaRPr sz="1600"/>
          </a:p>
          <a:p>
            <a:pPr marL="685800" lvl="1" indent="-177800" algn="l" rtl="0">
              <a:lnSpc>
                <a:spcPct val="80000"/>
              </a:lnSpc>
              <a:spcBef>
                <a:spcPts val="0"/>
              </a:spcBef>
              <a:spcAft>
                <a:spcPts val="0"/>
              </a:spcAft>
              <a:buClr>
                <a:srgbClr val="000000"/>
              </a:buClr>
              <a:buSzPts val="1600"/>
              <a:buChar char="○"/>
            </a:pPr>
            <a:r>
              <a:rPr lang="en-US" sz="1600" i="0" u="none" strike="noStrike">
                <a:solidFill>
                  <a:srgbClr val="000000"/>
                </a:solidFill>
              </a:rPr>
              <a:t>May experience depersonalization, feeling of becoming disconnected</a:t>
            </a:r>
            <a:endParaRPr sz="1600"/>
          </a:p>
          <a:p>
            <a:pPr marL="685800" lvl="1" indent="-177800" algn="l" rtl="0">
              <a:lnSpc>
                <a:spcPct val="80000"/>
              </a:lnSpc>
              <a:spcBef>
                <a:spcPts val="0"/>
              </a:spcBef>
              <a:spcAft>
                <a:spcPts val="0"/>
              </a:spcAft>
              <a:buClr>
                <a:srgbClr val="000000"/>
              </a:buClr>
              <a:buSzPts val="1600"/>
              <a:buChar char="○"/>
            </a:pPr>
            <a:r>
              <a:rPr lang="en-US" sz="1600" i="0" u="none" strike="noStrike">
                <a:solidFill>
                  <a:srgbClr val="000000"/>
                </a:solidFill>
              </a:rPr>
              <a:t>Often providers' responses to this is </a:t>
            </a:r>
            <a:r>
              <a:rPr lang="en-US" sz="1600" b="1" i="0" u="none" strike="noStrike">
                <a:solidFill>
                  <a:srgbClr val="000000"/>
                </a:solidFill>
              </a:rPr>
              <a:t>"I get it, but I don't have time</a:t>
            </a:r>
            <a:r>
              <a:rPr lang="en-US" sz="1600" i="0" u="none" strike="noStrike">
                <a:solidFill>
                  <a:srgbClr val="000000"/>
                </a:solidFill>
              </a:rPr>
              <a:t>"</a:t>
            </a:r>
            <a:endParaRPr sz="1600"/>
          </a:p>
          <a:p>
            <a:pPr marL="685800" lvl="1" indent="-177800" algn="l" rtl="0">
              <a:lnSpc>
                <a:spcPct val="80000"/>
              </a:lnSpc>
              <a:spcBef>
                <a:spcPts val="0"/>
              </a:spcBef>
              <a:spcAft>
                <a:spcPts val="0"/>
              </a:spcAft>
              <a:buClr>
                <a:srgbClr val="000000"/>
              </a:buClr>
              <a:buSzPts val="1600"/>
              <a:buChar char="○"/>
            </a:pPr>
            <a:r>
              <a:rPr lang="en-US" sz="1600" i="0" u="none" strike="noStrike">
                <a:solidFill>
                  <a:srgbClr val="000000"/>
                </a:solidFill>
              </a:rPr>
              <a:t>Providers feel that they do not have time to take care of themselves</a:t>
            </a:r>
            <a:endParaRPr sz="1600"/>
          </a:p>
          <a:p>
            <a:pPr marL="685800" lvl="0" indent="0" algn="l" rtl="0">
              <a:lnSpc>
                <a:spcPct val="80000"/>
              </a:lnSpc>
              <a:spcBef>
                <a:spcPts val="0"/>
              </a:spcBef>
              <a:spcAft>
                <a:spcPts val="0"/>
              </a:spcAft>
              <a:buNone/>
            </a:pPr>
            <a:endParaRPr sz="1600" i="0" u="none" strike="noStrike">
              <a:solidFill>
                <a:srgbClr val="000000"/>
              </a:solidFill>
            </a:endParaRPr>
          </a:p>
          <a:p>
            <a:pPr marL="228600" lvl="0" indent="-152400" algn="l" rtl="0">
              <a:lnSpc>
                <a:spcPct val="80000"/>
              </a:lnSpc>
              <a:spcBef>
                <a:spcPts val="0"/>
              </a:spcBef>
              <a:spcAft>
                <a:spcPts val="0"/>
              </a:spcAft>
              <a:buClr>
                <a:srgbClr val="000000"/>
              </a:buClr>
              <a:buSzPts val="1600"/>
              <a:buFont typeface="Calibri"/>
              <a:buChar char="●"/>
            </a:pPr>
            <a:r>
              <a:rPr lang="en-US" sz="1600" i="0" u="none" strike="noStrike">
                <a:solidFill>
                  <a:srgbClr val="000000"/>
                </a:solidFill>
              </a:rPr>
              <a:t>Providers often reluctant to acknowledge feelings of depression, compassion fatigue or burnout because they feel they are </a:t>
            </a:r>
            <a:r>
              <a:rPr lang="en-US" sz="1600" b="1" i="0" u="none" strike="noStrike">
                <a:solidFill>
                  <a:srgbClr val="000000"/>
                </a:solidFill>
              </a:rPr>
              <a:t>"not living up to expectations</a:t>
            </a:r>
            <a:r>
              <a:rPr lang="en-US" sz="1600" i="0" u="none" strike="noStrike">
                <a:solidFill>
                  <a:srgbClr val="000000"/>
                </a:solidFill>
              </a:rPr>
              <a:t>"</a:t>
            </a:r>
            <a:endParaRPr sz="1600"/>
          </a:p>
          <a:p>
            <a:pPr marL="457200" lvl="1" indent="0" algn="l" rtl="0">
              <a:lnSpc>
                <a:spcPct val="80000"/>
              </a:lnSpc>
              <a:spcBef>
                <a:spcPts val="500"/>
              </a:spcBef>
              <a:spcAft>
                <a:spcPts val="0"/>
              </a:spcAft>
              <a:buClr>
                <a:srgbClr val="262626"/>
              </a:buClr>
              <a:buSzPts val="1400"/>
              <a:buNone/>
            </a:pPr>
            <a:r>
              <a:rPr lang="en-US" sz="1400">
                <a:latin typeface="Calibri"/>
                <a:ea typeface="Calibri"/>
                <a:cs typeface="Calibri"/>
                <a:sym typeface="Calibri"/>
              </a:rPr>
              <a:t>		</a:t>
            </a:r>
            <a:r>
              <a:rPr lang="en-US" sz="2000"/>
              <a:t>			</a:t>
            </a:r>
            <a:endParaRPr/>
          </a:p>
        </p:txBody>
      </p:sp>
      <p:sp>
        <p:nvSpPr>
          <p:cNvPr id="170" name="Google Shape;170;p10"/>
          <p:cNvSpPr txBox="1">
            <a:spLocks noGrp="1"/>
          </p:cNvSpPr>
          <p:nvPr>
            <p:ph type="sldNum" idx="12"/>
          </p:nvPr>
        </p:nvSpPr>
        <p:spPr>
          <a:xfrm>
            <a:off x="577712" y="6152495"/>
            <a:ext cx="499248"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10</a:t>
            </a:fld>
            <a:endParaRPr/>
          </a:p>
        </p:txBody>
      </p:sp>
      <p:sp>
        <p:nvSpPr>
          <p:cNvPr id="171" name="Google Shape;171;p10"/>
          <p:cNvSpPr txBox="1">
            <a:spLocks noGrp="1"/>
          </p:cNvSpPr>
          <p:nvPr>
            <p:ph type="body" idx="2"/>
          </p:nvPr>
        </p:nvSpPr>
        <p:spPr>
          <a:xfrm>
            <a:off x="628650" y="365126"/>
            <a:ext cx="7886700" cy="44767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F7F7F"/>
              </a:buClr>
              <a:buSzPts val="2000"/>
              <a:buNone/>
            </a:pPr>
            <a:r>
              <a:rPr lang="en-US"/>
              <a:t>Impact of Racial Trauma</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a:t>Overview of Trauma: Characteristics</a:t>
            </a:r>
            <a:endParaRPr/>
          </a:p>
        </p:txBody>
      </p:sp>
      <p:sp>
        <p:nvSpPr>
          <p:cNvPr id="178" name="Google Shape;178;p11"/>
          <p:cNvSpPr txBox="1">
            <a:spLocks noGrp="1"/>
          </p:cNvSpPr>
          <p:nvPr>
            <p:ph type="body" idx="1"/>
          </p:nvPr>
        </p:nvSpPr>
        <p:spPr>
          <a:xfrm>
            <a:off x="683332" y="2166282"/>
            <a:ext cx="38862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62626"/>
              </a:buClr>
              <a:buSzPts val="2000"/>
              <a:buNone/>
            </a:pPr>
            <a:r>
              <a:rPr lang="en-US" sz="2000" b="1" u="sng"/>
              <a:t>Common Emotional Responses: </a:t>
            </a:r>
            <a:endParaRPr/>
          </a:p>
          <a:p>
            <a:pPr marL="228600" lvl="0" indent="-228600" algn="l" rtl="0">
              <a:lnSpc>
                <a:spcPct val="90000"/>
              </a:lnSpc>
              <a:spcBef>
                <a:spcPts val="1000"/>
              </a:spcBef>
              <a:spcAft>
                <a:spcPts val="0"/>
              </a:spcAft>
              <a:buClr>
                <a:srgbClr val="262626"/>
              </a:buClr>
              <a:buSzPts val="2000"/>
              <a:buChar char="•"/>
            </a:pPr>
            <a:r>
              <a:rPr lang="en-US" sz="2000"/>
              <a:t>Fear, anxiety </a:t>
            </a:r>
            <a:endParaRPr/>
          </a:p>
          <a:p>
            <a:pPr marL="228600" lvl="0" indent="-228600" algn="l" rtl="0">
              <a:lnSpc>
                <a:spcPct val="90000"/>
              </a:lnSpc>
              <a:spcBef>
                <a:spcPts val="1000"/>
              </a:spcBef>
              <a:spcAft>
                <a:spcPts val="0"/>
              </a:spcAft>
              <a:buClr>
                <a:srgbClr val="262626"/>
              </a:buClr>
              <a:buSzPts val="2000"/>
              <a:buChar char="•"/>
            </a:pPr>
            <a:r>
              <a:rPr lang="en-US" sz="2000"/>
              <a:t>Shock, disbelief</a:t>
            </a:r>
            <a:endParaRPr/>
          </a:p>
          <a:p>
            <a:pPr marL="228600" lvl="0" indent="-228600" algn="l" rtl="0">
              <a:lnSpc>
                <a:spcPct val="90000"/>
              </a:lnSpc>
              <a:spcBef>
                <a:spcPts val="1000"/>
              </a:spcBef>
              <a:spcAft>
                <a:spcPts val="0"/>
              </a:spcAft>
              <a:buClr>
                <a:srgbClr val="262626"/>
              </a:buClr>
              <a:buSzPts val="2000"/>
              <a:buChar char="•"/>
            </a:pPr>
            <a:r>
              <a:rPr lang="en-US" sz="2000"/>
              <a:t>Anger</a:t>
            </a:r>
            <a:endParaRPr/>
          </a:p>
          <a:p>
            <a:pPr marL="228600" lvl="0" indent="-228600" algn="l" rtl="0">
              <a:lnSpc>
                <a:spcPct val="90000"/>
              </a:lnSpc>
              <a:spcBef>
                <a:spcPts val="1000"/>
              </a:spcBef>
              <a:spcAft>
                <a:spcPts val="0"/>
              </a:spcAft>
              <a:buClr>
                <a:srgbClr val="262626"/>
              </a:buClr>
              <a:buSzPts val="2000"/>
              <a:buChar char="•"/>
            </a:pPr>
            <a:r>
              <a:rPr lang="en-US" sz="2000"/>
              <a:t>Shame</a:t>
            </a:r>
            <a:endParaRPr/>
          </a:p>
          <a:p>
            <a:pPr marL="228600" lvl="0" indent="-228600" algn="l" rtl="0">
              <a:lnSpc>
                <a:spcPct val="90000"/>
              </a:lnSpc>
              <a:spcBef>
                <a:spcPts val="1000"/>
              </a:spcBef>
              <a:spcAft>
                <a:spcPts val="0"/>
              </a:spcAft>
              <a:buClr>
                <a:srgbClr val="262626"/>
              </a:buClr>
              <a:buSzPts val="2000"/>
              <a:buChar char="•"/>
            </a:pPr>
            <a:r>
              <a:rPr lang="en-US" sz="2000"/>
              <a:t>Sadness, hopelessness</a:t>
            </a:r>
            <a:endParaRPr/>
          </a:p>
          <a:p>
            <a:pPr marL="228600" lvl="0" indent="-228600" algn="l" rtl="0">
              <a:lnSpc>
                <a:spcPct val="90000"/>
              </a:lnSpc>
              <a:spcBef>
                <a:spcPts val="1000"/>
              </a:spcBef>
              <a:spcAft>
                <a:spcPts val="0"/>
              </a:spcAft>
              <a:buClr>
                <a:srgbClr val="262626"/>
              </a:buClr>
              <a:buSzPts val="2000"/>
              <a:buChar char="•"/>
            </a:pPr>
            <a:r>
              <a:rPr lang="en-US" sz="2000"/>
              <a:t>Feeling disconnected, numb</a:t>
            </a:r>
            <a:endParaRPr sz="1600"/>
          </a:p>
          <a:p>
            <a:pPr marL="0" lvl="0" indent="0" algn="l" rtl="0">
              <a:lnSpc>
                <a:spcPct val="90000"/>
              </a:lnSpc>
              <a:spcBef>
                <a:spcPts val="1000"/>
              </a:spcBef>
              <a:spcAft>
                <a:spcPts val="0"/>
              </a:spcAft>
              <a:buClr>
                <a:srgbClr val="262626"/>
              </a:buClr>
              <a:buSzPts val="2800"/>
              <a:buNone/>
            </a:pPr>
            <a:endParaRPr/>
          </a:p>
        </p:txBody>
      </p:sp>
      <p:sp>
        <p:nvSpPr>
          <p:cNvPr id="179" name="Google Shape;179;p11"/>
          <p:cNvSpPr txBox="1">
            <a:spLocks noGrp="1"/>
          </p:cNvSpPr>
          <p:nvPr>
            <p:ph type="body" idx="2"/>
          </p:nvPr>
        </p:nvSpPr>
        <p:spPr>
          <a:xfrm>
            <a:off x="5045848" y="2141536"/>
            <a:ext cx="38862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62626"/>
              </a:buClr>
              <a:buSzPts val="2000"/>
              <a:buNone/>
            </a:pPr>
            <a:r>
              <a:rPr lang="en-US" sz="2000" b="1" u="sng"/>
              <a:t>Common Physical Responses: </a:t>
            </a:r>
            <a:endParaRPr/>
          </a:p>
          <a:p>
            <a:pPr marL="228600" lvl="0" indent="-228600" algn="l" rtl="0">
              <a:lnSpc>
                <a:spcPct val="90000"/>
              </a:lnSpc>
              <a:spcBef>
                <a:spcPts val="1000"/>
              </a:spcBef>
              <a:spcAft>
                <a:spcPts val="0"/>
              </a:spcAft>
              <a:buClr>
                <a:srgbClr val="262626"/>
              </a:buClr>
              <a:buSzPts val="2000"/>
              <a:buChar char="•"/>
            </a:pPr>
            <a:r>
              <a:rPr lang="en-US" sz="2000"/>
              <a:t>Trouble sleeping, nightmares</a:t>
            </a:r>
            <a:endParaRPr/>
          </a:p>
          <a:p>
            <a:pPr marL="228600" lvl="0" indent="-228600" algn="l" rtl="0">
              <a:lnSpc>
                <a:spcPct val="90000"/>
              </a:lnSpc>
              <a:spcBef>
                <a:spcPts val="1000"/>
              </a:spcBef>
              <a:spcAft>
                <a:spcPts val="0"/>
              </a:spcAft>
              <a:buClr>
                <a:srgbClr val="262626"/>
              </a:buClr>
              <a:buSzPts val="2000"/>
              <a:buChar char="•"/>
            </a:pPr>
            <a:r>
              <a:rPr lang="en-US" sz="2000"/>
              <a:t>Fatigue, exhaustion</a:t>
            </a:r>
            <a:endParaRPr/>
          </a:p>
          <a:p>
            <a:pPr marL="228600" lvl="0" indent="-228600" algn="l" rtl="0">
              <a:lnSpc>
                <a:spcPct val="90000"/>
              </a:lnSpc>
              <a:spcBef>
                <a:spcPts val="1000"/>
              </a:spcBef>
              <a:spcAft>
                <a:spcPts val="0"/>
              </a:spcAft>
              <a:buClr>
                <a:srgbClr val="262626"/>
              </a:buClr>
              <a:buSzPts val="2000"/>
              <a:buChar char="•"/>
            </a:pPr>
            <a:r>
              <a:rPr lang="en-US" sz="2000"/>
              <a:t>Dizziness</a:t>
            </a:r>
            <a:endParaRPr/>
          </a:p>
          <a:p>
            <a:pPr marL="228600" lvl="0" indent="-228600" algn="l" rtl="0">
              <a:lnSpc>
                <a:spcPct val="90000"/>
              </a:lnSpc>
              <a:spcBef>
                <a:spcPts val="1000"/>
              </a:spcBef>
              <a:spcAft>
                <a:spcPts val="0"/>
              </a:spcAft>
              <a:buClr>
                <a:srgbClr val="262626"/>
              </a:buClr>
              <a:buSzPts val="2000"/>
              <a:buChar char="•"/>
            </a:pPr>
            <a:r>
              <a:rPr lang="en-US" sz="2000"/>
              <a:t>Racing heart, fast breathing </a:t>
            </a:r>
            <a:endParaRPr/>
          </a:p>
          <a:p>
            <a:pPr marL="228600" lvl="0" indent="-228600" algn="l" rtl="0">
              <a:lnSpc>
                <a:spcPct val="90000"/>
              </a:lnSpc>
              <a:spcBef>
                <a:spcPts val="1000"/>
              </a:spcBef>
              <a:spcAft>
                <a:spcPts val="0"/>
              </a:spcAft>
              <a:buClr>
                <a:srgbClr val="262626"/>
              </a:buClr>
              <a:buSzPts val="2000"/>
              <a:buChar char="•"/>
            </a:pPr>
            <a:r>
              <a:rPr lang="en-US" sz="2000"/>
              <a:t>Body aches, muscle tension</a:t>
            </a:r>
            <a:endParaRPr/>
          </a:p>
          <a:p>
            <a:pPr marL="228600" lvl="0" indent="-228600" algn="l" rtl="0">
              <a:lnSpc>
                <a:spcPct val="90000"/>
              </a:lnSpc>
              <a:spcBef>
                <a:spcPts val="1000"/>
              </a:spcBef>
              <a:spcAft>
                <a:spcPts val="0"/>
              </a:spcAft>
              <a:buClr>
                <a:srgbClr val="262626"/>
              </a:buClr>
              <a:buSzPts val="2000"/>
              <a:buChar char="•"/>
            </a:pPr>
            <a:r>
              <a:rPr lang="en-US" sz="2000"/>
              <a:t>Increased substance use </a:t>
            </a:r>
            <a:endParaRPr/>
          </a:p>
        </p:txBody>
      </p:sp>
      <p:sp>
        <p:nvSpPr>
          <p:cNvPr id="180" name="Google Shape;180;p11"/>
          <p:cNvSpPr txBox="1">
            <a:spLocks noGrp="1"/>
          </p:cNvSpPr>
          <p:nvPr>
            <p:ph type="sldNum" idx="12"/>
          </p:nvPr>
        </p:nvSpPr>
        <p:spPr>
          <a:xfrm>
            <a:off x="516752" y="6152495"/>
            <a:ext cx="499248"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11</a:t>
            </a:fld>
            <a:endParaRPr/>
          </a:p>
        </p:txBody>
      </p:sp>
      <p:sp>
        <p:nvSpPr>
          <p:cNvPr id="181" name="Google Shape;181;p11"/>
          <p:cNvSpPr txBox="1"/>
          <p:nvPr/>
        </p:nvSpPr>
        <p:spPr>
          <a:xfrm>
            <a:off x="685800" y="381000"/>
            <a:ext cx="3000000" cy="5256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US" sz="2000" i="1">
                <a:solidFill>
                  <a:srgbClr val="7F7F7F"/>
                </a:solidFill>
                <a:latin typeface="Calibri"/>
                <a:ea typeface="Calibri"/>
                <a:cs typeface="Calibri"/>
                <a:sym typeface="Calibri"/>
              </a:rPr>
              <a:t>Impact of Racial Trauma</a:t>
            </a:r>
            <a:endParaRPr sz="2000" i="1">
              <a:solidFill>
                <a:srgbClr val="7F7F7F"/>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2"/>
          <p:cNvSpPr txBox="1">
            <a:spLocks noGrp="1"/>
          </p:cNvSpPr>
          <p:nvPr>
            <p:ph type="title"/>
          </p:nvPr>
        </p:nvSpPr>
        <p:spPr>
          <a:xfrm>
            <a:off x="628650" y="432435"/>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a:t>What is Secondary Trauma?</a:t>
            </a:r>
            <a:endParaRPr/>
          </a:p>
        </p:txBody>
      </p:sp>
      <p:sp>
        <p:nvSpPr>
          <p:cNvPr id="188" name="Google Shape;188;p12"/>
          <p:cNvSpPr txBox="1">
            <a:spLocks noGrp="1"/>
          </p:cNvSpPr>
          <p:nvPr>
            <p:ph type="body" idx="1"/>
          </p:nvPr>
        </p:nvSpPr>
        <p:spPr>
          <a:xfrm>
            <a:off x="628649" y="1630680"/>
            <a:ext cx="8426141" cy="4886939"/>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262626"/>
              </a:buClr>
              <a:buSzPts val="2400"/>
              <a:buChar char="•"/>
            </a:pPr>
            <a:r>
              <a:rPr lang="en-US" sz="2400"/>
              <a:t>Providing services for traumatized individuals increases the potential for secondary traumatic stress</a:t>
            </a:r>
            <a:endParaRPr/>
          </a:p>
          <a:p>
            <a:pPr marL="228600" lvl="0" indent="-228600" algn="l" rtl="0">
              <a:lnSpc>
                <a:spcPct val="90000"/>
              </a:lnSpc>
              <a:spcBef>
                <a:spcPts val="1000"/>
              </a:spcBef>
              <a:spcAft>
                <a:spcPts val="0"/>
              </a:spcAft>
              <a:buClr>
                <a:srgbClr val="262626"/>
              </a:buClr>
              <a:buSzPts val="2400"/>
              <a:buChar char="•"/>
            </a:pPr>
            <a:r>
              <a:rPr lang="en-US" sz="2400"/>
              <a:t>Clinicians/providers who have their own histories of trauma, may be at risk for experiencing reactions</a:t>
            </a:r>
            <a:endParaRPr/>
          </a:p>
          <a:p>
            <a:pPr marL="228600" lvl="0" indent="-228600" algn="l" rtl="0">
              <a:lnSpc>
                <a:spcPct val="90000"/>
              </a:lnSpc>
              <a:spcBef>
                <a:spcPts val="1000"/>
              </a:spcBef>
              <a:spcAft>
                <a:spcPts val="0"/>
              </a:spcAft>
              <a:buClr>
                <a:srgbClr val="262626"/>
              </a:buClr>
              <a:buSzPts val="2400"/>
              <a:buChar char="•"/>
            </a:pPr>
            <a:r>
              <a:rPr lang="en-US" sz="2400"/>
              <a:t>Vicarious traumatization a term that describes secondary traumatic stress (in the helper/provider) </a:t>
            </a:r>
            <a:endParaRPr/>
          </a:p>
          <a:p>
            <a:pPr marL="228600" lvl="0" indent="-228600" algn="l" rtl="0">
              <a:lnSpc>
                <a:spcPct val="90000"/>
              </a:lnSpc>
              <a:spcBef>
                <a:spcPts val="1000"/>
              </a:spcBef>
              <a:spcAft>
                <a:spcPts val="0"/>
              </a:spcAft>
              <a:buClr>
                <a:srgbClr val="262626"/>
              </a:buClr>
              <a:buSzPts val="2400"/>
              <a:buChar char="•"/>
            </a:pPr>
            <a:r>
              <a:rPr lang="en-US" sz="2400"/>
              <a:t>Secondary Trauma can be precipitated by exposure of client/colleague trauma, media and other images</a:t>
            </a:r>
            <a:endParaRPr/>
          </a:p>
          <a:p>
            <a:pPr marL="228600" lvl="0" indent="-228600" algn="l" rtl="0">
              <a:lnSpc>
                <a:spcPct val="90000"/>
              </a:lnSpc>
              <a:spcBef>
                <a:spcPts val="1000"/>
              </a:spcBef>
              <a:spcAft>
                <a:spcPts val="0"/>
              </a:spcAft>
              <a:buClr>
                <a:srgbClr val="262626"/>
              </a:buClr>
              <a:buSzPts val="2400"/>
              <a:buChar char="•"/>
            </a:pPr>
            <a:r>
              <a:rPr lang="en-US" sz="2400"/>
              <a:t>Secondary Trauma can also disrupt a provider’s life, feelings, personal relationships and overview</a:t>
            </a:r>
            <a:endParaRPr/>
          </a:p>
          <a:p>
            <a:pPr marL="0" lvl="0" indent="0" algn="l" rtl="0">
              <a:lnSpc>
                <a:spcPct val="90000"/>
              </a:lnSpc>
              <a:spcBef>
                <a:spcPts val="1000"/>
              </a:spcBef>
              <a:spcAft>
                <a:spcPts val="0"/>
              </a:spcAft>
              <a:buClr>
                <a:srgbClr val="262626"/>
              </a:buClr>
              <a:buSzPts val="2800"/>
              <a:buNone/>
            </a:pPr>
            <a:endParaRPr/>
          </a:p>
        </p:txBody>
      </p:sp>
      <p:sp>
        <p:nvSpPr>
          <p:cNvPr id="189" name="Google Shape;189;p12"/>
          <p:cNvSpPr txBox="1">
            <a:spLocks noGrp="1"/>
          </p:cNvSpPr>
          <p:nvPr>
            <p:ph type="sldNum" idx="12"/>
          </p:nvPr>
        </p:nvSpPr>
        <p:spPr>
          <a:xfrm>
            <a:off x="577712" y="6152495"/>
            <a:ext cx="499248"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12</a:t>
            </a:fld>
            <a:endParaRPr/>
          </a:p>
        </p:txBody>
      </p:sp>
      <p:sp>
        <p:nvSpPr>
          <p:cNvPr id="190" name="Google Shape;190;p12"/>
          <p:cNvSpPr txBox="1">
            <a:spLocks noGrp="1"/>
          </p:cNvSpPr>
          <p:nvPr>
            <p:ph type="body" idx="2"/>
          </p:nvPr>
        </p:nvSpPr>
        <p:spPr>
          <a:xfrm>
            <a:off x="628650" y="407670"/>
            <a:ext cx="7886700" cy="506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F7F7F"/>
              </a:buClr>
              <a:buSzPts val="2000"/>
              <a:buNone/>
            </a:pPr>
            <a:r>
              <a:rPr lang="en-US"/>
              <a:t>Impact of Racial Trauma</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US"/>
              <a:t>The Harmful Impact </a:t>
            </a:r>
            <a:endParaRPr/>
          </a:p>
        </p:txBody>
      </p:sp>
      <p:grpSp>
        <p:nvGrpSpPr>
          <p:cNvPr id="196" name="Google Shape;196;p14"/>
          <p:cNvGrpSpPr/>
          <p:nvPr/>
        </p:nvGrpSpPr>
        <p:grpSpPr>
          <a:xfrm>
            <a:off x="636351" y="1825625"/>
            <a:ext cx="7878998" cy="4008870"/>
            <a:chOff x="7701" y="0"/>
            <a:chExt cx="7878998" cy="4008870"/>
          </a:xfrm>
        </p:grpSpPr>
        <p:sp>
          <p:nvSpPr>
            <p:cNvPr id="197" name="Google Shape;197;p14"/>
            <p:cNvSpPr/>
            <p:nvPr/>
          </p:nvSpPr>
          <p:spPr>
            <a:xfrm>
              <a:off x="7701" y="0"/>
              <a:ext cx="7878998" cy="4008870"/>
            </a:xfrm>
            <a:prstGeom prst="roundRect">
              <a:avLst>
                <a:gd name="adj" fmla="val 10000"/>
              </a:avLst>
            </a:prstGeom>
            <a:solidFill>
              <a:srgbClr val="FF0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4"/>
            <p:cNvSpPr txBox="1"/>
            <p:nvPr/>
          </p:nvSpPr>
          <p:spPr>
            <a:xfrm>
              <a:off x="125117" y="117416"/>
              <a:ext cx="7644166" cy="3774038"/>
            </a:xfrm>
            <a:prstGeom prst="rect">
              <a:avLst/>
            </a:prstGeom>
            <a:noFill/>
            <a:ln>
              <a:noFill/>
            </a:ln>
          </p:spPr>
          <p:txBody>
            <a:bodyPr spcFirstLastPara="1" wrap="square" lIns="106675" tIns="106675" rIns="106675" bIns="106675" anchor="t" anchorCtr="0">
              <a:noAutofit/>
            </a:bodyPr>
            <a:lstStyle/>
            <a:p>
              <a:pPr marL="0" marR="0" lvl="0" indent="0" algn="l" rtl="0">
                <a:lnSpc>
                  <a:spcPct val="90000"/>
                </a:lnSpc>
                <a:spcBef>
                  <a:spcPts val="0"/>
                </a:spcBef>
                <a:spcAft>
                  <a:spcPts val="0"/>
                </a:spcAft>
                <a:buClr>
                  <a:schemeClr val="lt1"/>
                </a:buClr>
                <a:buSzPts val="2800"/>
                <a:buFont typeface="Calibri"/>
                <a:buNone/>
              </a:pPr>
              <a:r>
                <a:rPr lang="en-US" sz="2800" i="0" u="none" strike="noStrike" cap="none">
                  <a:solidFill>
                    <a:schemeClr val="lt1"/>
                  </a:solidFill>
                  <a:latin typeface="Calibri"/>
                  <a:ea typeface="Calibri"/>
                  <a:cs typeface="Calibri"/>
                  <a:sym typeface="Calibri"/>
                </a:rPr>
                <a:t>The impact trauma can have on mental health</a:t>
              </a:r>
              <a:r>
                <a:rPr lang="en-US" sz="2800">
                  <a:solidFill>
                    <a:schemeClr val="lt1"/>
                  </a:solidFill>
                  <a:latin typeface="Calibri"/>
                  <a:ea typeface="Calibri"/>
                  <a:cs typeface="Calibri"/>
                  <a:sym typeface="Calibri"/>
                </a:rPr>
                <a:t>:</a:t>
              </a:r>
              <a:endParaRPr sz="2800" i="0" u="none" strike="noStrike" cap="none">
                <a:solidFill>
                  <a:schemeClr val="lt1"/>
                </a:solidFill>
                <a:latin typeface="Calibri"/>
                <a:ea typeface="Calibri"/>
                <a:cs typeface="Calibri"/>
                <a:sym typeface="Calibri"/>
              </a:endParaRPr>
            </a:p>
            <a:p>
              <a:pPr marL="228600" marR="0" lvl="1" indent="-228600" algn="l" rtl="0">
                <a:lnSpc>
                  <a:spcPct val="90000"/>
                </a:lnSpc>
                <a:spcBef>
                  <a:spcPts val="980"/>
                </a:spcBef>
                <a:spcAft>
                  <a:spcPts val="0"/>
                </a:spcAft>
                <a:buClr>
                  <a:schemeClr val="lt1"/>
                </a:buClr>
                <a:buSzPts val="2200"/>
                <a:buFont typeface="Calibri"/>
                <a:buChar char="•"/>
              </a:pPr>
              <a:r>
                <a:rPr lang="en-US" sz="2200" i="0" u="none" strike="noStrike" cap="none">
                  <a:solidFill>
                    <a:schemeClr val="lt1"/>
                  </a:solidFill>
                  <a:latin typeface="Calibri"/>
                  <a:ea typeface="Calibri"/>
                  <a:cs typeface="Calibri"/>
                  <a:sym typeface="Calibri"/>
                </a:rPr>
                <a:t>Create a hostile and invalidating work or campus climate</a:t>
              </a:r>
              <a:endParaRPr sz="2200" i="0" u="none" strike="noStrike" cap="none">
                <a:solidFill>
                  <a:schemeClr val="lt1"/>
                </a:solidFill>
                <a:latin typeface="Calibri"/>
                <a:ea typeface="Calibri"/>
                <a:cs typeface="Calibri"/>
                <a:sym typeface="Calibri"/>
              </a:endParaRPr>
            </a:p>
            <a:p>
              <a:pPr marL="228600" marR="0" lvl="1" indent="-228600" algn="l" rtl="0">
                <a:lnSpc>
                  <a:spcPct val="90000"/>
                </a:lnSpc>
                <a:spcBef>
                  <a:spcPts val="330"/>
                </a:spcBef>
                <a:spcAft>
                  <a:spcPts val="0"/>
                </a:spcAft>
                <a:buClr>
                  <a:schemeClr val="lt1"/>
                </a:buClr>
                <a:buSzPts val="2200"/>
                <a:buFont typeface="Calibri"/>
                <a:buChar char="•"/>
              </a:pPr>
              <a:r>
                <a:rPr lang="en-US" sz="2200" i="0" u="none" strike="noStrike" cap="none">
                  <a:solidFill>
                    <a:schemeClr val="lt1"/>
                  </a:solidFill>
                  <a:latin typeface="Calibri"/>
                  <a:ea typeface="Calibri"/>
                  <a:cs typeface="Calibri"/>
                  <a:sym typeface="Calibri"/>
                </a:rPr>
                <a:t>Perpetuate stereotype threat </a:t>
              </a:r>
              <a:endParaRPr sz="2200" i="0" u="none" strike="noStrike" cap="none">
                <a:solidFill>
                  <a:schemeClr val="lt1"/>
                </a:solidFill>
                <a:latin typeface="Calibri"/>
                <a:ea typeface="Calibri"/>
                <a:cs typeface="Calibri"/>
                <a:sym typeface="Calibri"/>
              </a:endParaRPr>
            </a:p>
            <a:p>
              <a:pPr marL="228600" marR="0" lvl="1" indent="-228600" algn="l" rtl="0">
                <a:lnSpc>
                  <a:spcPct val="90000"/>
                </a:lnSpc>
                <a:spcBef>
                  <a:spcPts val="330"/>
                </a:spcBef>
                <a:spcAft>
                  <a:spcPts val="0"/>
                </a:spcAft>
                <a:buClr>
                  <a:schemeClr val="lt1"/>
                </a:buClr>
                <a:buSzPts val="2200"/>
                <a:buFont typeface="Calibri"/>
                <a:buChar char="•"/>
              </a:pPr>
              <a:r>
                <a:rPr lang="en-US" sz="2200" i="0" u="none" strike="noStrike" cap="none">
                  <a:solidFill>
                    <a:schemeClr val="lt1"/>
                  </a:solidFill>
                  <a:latin typeface="Calibri"/>
                  <a:ea typeface="Calibri"/>
                  <a:cs typeface="Calibri"/>
                  <a:sym typeface="Calibri"/>
                </a:rPr>
                <a:t>Create physical health problems </a:t>
              </a:r>
              <a:endParaRPr sz="2200" i="0" u="none" strike="noStrike" cap="none">
                <a:solidFill>
                  <a:schemeClr val="lt1"/>
                </a:solidFill>
                <a:latin typeface="Calibri"/>
                <a:ea typeface="Calibri"/>
                <a:cs typeface="Calibri"/>
                <a:sym typeface="Calibri"/>
              </a:endParaRPr>
            </a:p>
            <a:p>
              <a:pPr marL="228600" marR="0" lvl="1" indent="-228600" algn="l" rtl="0">
                <a:lnSpc>
                  <a:spcPct val="90000"/>
                </a:lnSpc>
                <a:spcBef>
                  <a:spcPts val="330"/>
                </a:spcBef>
                <a:spcAft>
                  <a:spcPts val="0"/>
                </a:spcAft>
                <a:buClr>
                  <a:schemeClr val="lt1"/>
                </a:buClr>
                <a:buSzPts val="2200"/>
                <a:buFont typeface="Calibri"/>
                <a:buChar char="•"/>
              </a:pPr>
              <a:r>
                <a:rPr lang="en-US" sz="2200" i="0" u="none" strike="noStrike" cap="none">
                  <a:solidFill>
                    <a:schemeClr val="lt1"/>
                  </a:solidFill>
                  <a:latin typeface="Calibri"/>
                  <a:ea typeface="Calibri"/>
                  <a:cs typeface="Calibri"/>
                  <a:sym typeface="Calibri"/>
                </a:rPr>
                <a:t>Saturate the broader society with cues that signal devaluation of social group identities</a:t>
              </a:r>
              <a:endParaRPr sz="2200" i="0" u="none" strike="noStrike" cap="none">
                <a:solidFill>
                  <a:schemeClr val="lt1"/>
                </a:solidFill>
                <a:latin typeface="Calibri"/>
                <a:ea typeface="Calibri"/>
                <a:cs typeface="Calibri"/>
                <a:sym typeface="Calibri"/>
              </a:endParaRPr>
            </a:p>
            <a:p>
              <a:pPr marL="228600" marR="0" lvl="1" indent="-228600" algn="l" rtl="0">
                <a:lnSpc>
                  <a:spcPct val="90000"/>
                </a:lnSpc>
                <a:spcBef>
                  <a:spcPts val="330"/>
                </a:spcBef>
                <a:spcAft>
                  <a:spcPts val="0"/>
                </a:spcAft>
                <a:buClr>
                  <a:schemeClr val="lt1"/>
                </a:buClr>
                <a:buSzPts val="2200"/>
                <a:buFont typeface="Calibri"/>
                <a:buChar char="•"/>
              </a:pPr>
              <a:r>
                <a:rPr lang="en-US" sz="2200" i="0" u="none" strike="noStrike" cap="none">
                  <a:solidFill>
                    <a:schemeClr val="lt1"/>
                  </a:solidFill>
                  <a:latin typeface="Calibri"/>
                  <a:ea typeface="Calibri"/>
                  <a:cs typeface="Calibri"/>
                  <a:sym typeface="Calibri"/>
                </a:rPr>
                <a:t>Lower work </a:t>
              </a:r>
              <a:r>
                <a:rPr lang="en-US" sz="2200" i="0" u="sng" strike="noStrike" cap="none">
                  <a:solidFill>
                    <a:schemeClr val="lt1"/>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productivity</a:t>
              </a:r>
              <a:r>
                <a:rPr lang="en-US" sz="2200" i="0" u="none" strike="noStrike" cap="none">
                  <a:solidFill>
                    <a:schemeClr val="lt1"/>
                  </a:solidFill>
                  <a:latin typeface="Calibri"/>
                  <a:ea typeface="Calibri"/>
                  <a:cs typeface="Calibri"/>
                  <a:sym typeface="Calibri"/>
                </a:rPr>
                <a:t> and problem-solving abilities, and be partially responsible for creating inequities in </a:t>
              </a:r>
              <a:r>
                <a:rPr lang="en-US" sz="2200" i="0" u="sng" strike="noStrike" cap="none">
                  <a:solidFill>
                    <a:schemeClr val="lt1"/>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education</a:t>
              </a:r>
              <a:r>
                <a:rPr lang="en-US" sz="2200" i="0" u="none" strike="noStrike" cap="none">
                  <a:solidFill>
                    <a:schemeClr val="lt1"/>
                  </a:solidFill>
                  <a:latin typeface="Calibri"/>
                  <a:ea typeface="Calibri"/>
                  <a:cs typeface="Calibri"/>
                  <a:sym typeface="Calibri"/>
                </a:rPr>
                <a:t>, employment and health care.</a:t>
              </a:r>
              <a:endParaRPr sz="2200" i="0" u="none" strike="noStrike" cap="none">
                <a:solidFill>
                  <a:schemeClr val="lt1"/>
                </a:solidFill>
                <a:latin typeface="Calibri"/>
                <a:ea typeface="Calibri"/>
                <a:cs typeface="Calibri"/>
                <a:sym typeface="Calibri"/>
              </a:endParaRPr>
            </a:p>
          </p:txBody>
        </p:sp>
      </p:grpSp>
      <p:sp>
        <p:nvSpPr>
          <p:cNvPr id="199" name="Google Shape;199;p14"/>
          <p:cNvSpPr txBox="1">
            <a:spLocks noGrp="1"/>
          </p:cNvSpPr>
          <p:nvPr>
            <p:ph type="sldNum" idx="12"/>
          </p:nvPr>
        </p:nvSpPr>
        <p:spPr>
          <a:xfrm>
            <a:off x="577712" y="6152495"/>
            <a:ext cx="499248"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13</a:t>
            </a:fld>
            <a:endParaRPr/>
          </a:p>
        </p:txBody>
      </p:sp>
      <p:sp>
        <p:nvSpPr>
          <p:cNvPr id="200" name="Google Shape;200;p14"/>
          <p:cNvSpPr txBox="1">
            <a:spLocks noGrp="1"/>
          </p:cNvSpPr>
          <p:nvPr>
            <p:ph type="body" idx="2"/>
          </p:nvPr>
        </p:nvSpPr>
        <p:spPr>
          <a:xfrm>
            <a:off x="628650" y="365126"/>
            <a:ext cx="7886700" cy="44767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F7F7F"/>
              </a:buClr>
              <a:buSzPts val="2000"/>
              <a:buNone/>
            </a:pPr>
            <a:r>
              <a:rPr lang="en-US"/>
              <a:t>Impact of Racial Trauma</a:t>
            </a:r>
            <a:endParaRPr/>
          </a:p>
          <a:p>
            <a:pPr marL="0" lvl="0" indent="0" algn="l" rtl="0">
              <a:lnSpc>
                <a:spcPct val="90000"/>
              </a:lnSpc>
              <a:spcBef>
                <a:spcPts val="1000"/>
              </a:spcBef>
              <a:spcAft>
                <a:spcPts val="0"/>
              </a:spcAft>
              <a:buClr>
                <a:srgbClr val="7F7F7F"/>
              </a:buClr>
              <a:buSzPts val="2000"/>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a:t/>
            </a:r>
            <a:br>
              <a:rPr lang="en-US" sz="3600"/>
            </a:br>
            <a:r>
              <a:rPr lang="en-US" sz="3600"/>
              <a:t>Experiencing Trauma: What can you do?	</a:t>
            </a:r>
            <a:endParaRPr/>
          </a:p>
        </p:txBody>
      </p:sp>
      <p:sp>
        <p:nvSpPr>
          <p:cNvPr id="207" name="Google Shape;207;p15"/>
          <p:cNvSpPr txBox="1">
            <a:spLocks noGrp="1"/>
          </p:cNvSpPr>
          <p:nvPr>
            <p:ph type="sldNum" idx="12"/>
          </p:nvPr>
        </p:nvSpPr>
        <p:spPr>
          <a:xfrm>
            <a:off x="577712" y="6152495"/>
            <a:ext cx="499248"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14</a:t>
            </a:fld>
            <a:endParaRPr/>
          </a:p>
        </p:txBody>
      </p:sp>
      <p:sp>
        <p:nvSpPr>
          <p:cNvPr id="208" name="Google Shape;208;p15"/>
          <p:cNvSpPr txBox="1">
            <a:spLocks noGrp="1"/>
          </p:cNvSpPr>
          <p:nvPr>
            <p:ph type="body" idx="2"/>
          </p:nvPr>
        </p:nvSpPr>
        <p:spPr>
          <a:xfrm>
            <a:off x="628650" y="365126"/>
            <a:ext cx="7886700" cy="44767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F7F7F"/>
              </a:buClr>
              <a:buSzPts val="2000"/>
              <a:buNone/>
            </a:pPr>
            <a:r>
              <a:rPr lang="en-US"/>
              <a:t>Impact of Racial Trauma</a:t>
            </a:r>
            <a:endParaRPr/>
          </a:p>
        </p:txBody>
      </p:sp>
      <p:grpSp>
        <p:nvGrpSpPr>
          <p:cNvPr id="209" name="Google Shape;209;p15"/>
          <p:cNvGrpSpPr/>
          <p:nvPr/>
        </p:nvGrpSpPr>
        <p:grpSpPr>
          <a:xfrm>
            <a:off x="628650" y="1854389"/>
            <a:ext cx="7886700" cy="4293720"/>
            <a:chOff x="0" y="28764"/>
            <a:chExt cx="7886700" cy="4293720"/>
          </a:xfrm>
        </p:grpSpPr>
        <p:sp>
          <p:nvSpPr>
            <p:cNvPr id="210" name="Google Shape;210;p15"/>
            <p:cNvSpPr/>
            <p:nvPr/>
          </p:nvSpPr>
          <p:spPr>
            <a:xfrm>
              <a:off x="0" y="28764"/>
              <a:ext cx="7886700" cy="455700"/>
            </a:xfrm>
            <a:prstGeom prst="roundRect">
              <a:avLst>
                <a:gd name="adj" fmla="val 16667"/>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5"/>
            <p:cNvSpPr txBox="1"/>
            <p:nvPr/>
          </p:nvSpPr>
          <p:spPr>
            <a:xfrm>
              <a:off x="22246" y="51010"/>
              <a:ext cx="7842300" cy="411300"/>
            </a:xfrm>
            <a:prstGeom prst="rect">
              <a:avLst/>
            </a:prstGeom>
            <a:noFill/>
            <a:ln>
              <a:noFill/>
            </a:ln>
          </p:spPr>
          <p:txBody>
            <a:bodyPr spcFirstLastPara="1" wrap="square" lIns="72375" tIns="72375" rIns="72375" bIns="72375" anchor="ctr" anchorCtr="0">
              <a:noAutofit/>
            </a:bodyPr>
            <a:lstStyle/>
            <a:p>
              <a:pPr marL="0" marR="0" lvl="0" indent="0" algn="l" rtl="0">
                <a:lnSpc>
                  <a:spcPct val="90000"/>
                </a:lnSpc>
                <a:spcBef>
                  <a:spcPts val="0"/>
                </a:spcBef>
                <a:spcAft>
                  <a:spcPts val="0"/>
                </a:spcAft>
                <a:buClr>
                  <a:schemeClr val="lt1"/>
                </a:buClr>
                <a:buSzPts val="1900"/>
                <a:buFont typeface="Calibri"/>
                <a:buNone/>
              </a:pPr>
              <a:r>
                <a:rPr lang="en-US" sz="1900" b="0" i="0" u="none" strike="noStrike" cap="none">
                  <a:solidFill>
                    <a:schemeClr val="lt1"/>
                  </a:solidFill>
                  <a:latin typeface="Calibri"/>
                  <a:ea typeface="Calibri"/>
                  <a:cs typeface="Calibri"/>
                  <a:sym typeface="Calibri"/>
                </a:rPr>
                <a:t>Organizational Strategies </a:t>
              </a:r>
              <a:endParaRPr/>
            </a:p>
          </p:txBody>
        </p:sp>
        <p:sp>
          <p:nvSpPr>
            <p:cNvPr id="212" name="Google Shape;212;p15"/>
            <p:cNvSpPr/>
            <p:nvPr/>
          </p:nvSpPr>
          <p:spPr>
            <a:xfrm>
              <a:off x="0" y="484479"/>
              <a:ext cx="7886700" cy="1297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5"/>
            <p:cNvSpPr txBox="1"/>
            <p:nvPr/>
          </p:nvSpPr>
          <p:spPr>
            <a:xfrm>
              <a:off x="0" y="484479"/>
              <a:ext cx="7886700" cy="1297800"/>
            </a:xfrm>
            <a:prstGeom prst="rect">
              <a:avLst/>
            </a:prstGeom>
            <a:noFill/>
            <a:ln>
              <a:noFill/>
            </a:ln>
          </p:spPr>
          <p:txBody>
            <a:bodyPr spcFirstLastPara="1" wrap="square" lIns="250400" tIns="24125" rIns="135125" bIns="24125" anchor="t" anchorCtr="0">
              <a:noAutofit/>
            </a:bodyPr>
            <a:lstStyle/>
            <a:p>
              <a:pPr marL="114300" marR="0" lvl="1" indent="-114300" algn="l" rtl="0">
                <a:lnSpc>
                  <a:spcPct val="90000"/>
                </a:lnSpc>
                <a:spcBef>
                  <a:spcPts val="0"/>
                </a:spcBef>
                <a:spcAft>
                  <a:spcPts val="0"/>
                </a:spcAft>
                <a:buClr>
                  <a:schemeClr val="dk1"/>
                </a:buClr>
                <a:buSzPts val="1500"/>
                <a:buFont typeface="Calibri"/>
                <a:buChar char="•"/>
              </a:pPr>
              <a:r>
                <a:rPr lang="en-US" sz="1500" b="0" i="0" u="none" strike="noStrike" cap="none">
                  <a:solidFill>
                    <a:schemeClr val="dk1"/>
                  </a:solidFill>
                  <a:latin typeface="Calibri"/>
                  <a:ea typeface="Calibri"/>
                  <a:cs typeface="Calibri"/>
                  <a:sym typeface="Calibri"/>
                </a:rPr>
                <a:t>Encourage Resilience </a:t>
              </a:r>
              <a:endParaRPr/>
            </a:p>
            <a:p>
              <a:pPr marL="114300" marR="0" lvl="1" indent="-114300" algn="l" rtl="0">
                <a:lnSpc>
                  <a:spcPct val="90000"/>
                </a:lnSpc>
                <a:spcBef>
                  <a:spcPts val="300"/>
                </a:spcBef>
                <a:spcAft>
                  <a:spcPts val="0"/>
                </a:spcAft>
                <a:buClr>
                  <a:schemeClr val="dk1"/>
                </a:buClr>
                <a:buSzPts val="1500"/>
                <a:buFont typeface="Calibri"/>
                <a:buChar char="•"/>
              </a:pPr>
              <a:r>
                <a:rPr lang="en-US" sz="1500" b="0" i="0" u="none" strike="noStrike" cap="none">
                  <a:solidFill>
                    <a:schemeClr val="dk1"/>
                  </a:solidFill>
                  <a:latin typeface="Calibri"/>
                  <a:ea typeface="Calibri"/>
                  <a:cs typeface="Calibri"/>
                  <a:sym typeface="Calibri"/>
                </a:rPr>
                <a:t>Team Grounding </a:t>
              </a:r>
              <a:endParaRPr/>
            </a:p>
            <a:p>
              <a:pPr marL="114300" marR="0" lvl="1" indent="-114300" algn="l" rtl="0">
                <a:lnSpc>
                  <a:spcPct val="90000"/>
                </a:lnSpc>
                <a:spcBef>
                  <a:spcPts val="300"/>
                </a:spcBef>
                <a:spcAft>
                  <a:spcPts val="0"/>
                </a:spcAft>
                <a:buClr>
                  <a:schemeClr val="dk1"/>
                </a:buClr>
                <a:buSzPts val="1500"/>
                <a:buFont typeface="Calibri"/>
                <a:buChar char="•"/>
              </a:pPr>
              <a:r>
                <a:rPr lang="en-US" sz="1500" b="0" i="0" u="none" strike="noStrike" cap="none">
                  <a:solidFill>
                    <a:schemeClr val="dk1"/>
                  </a:solidFill>
                  <a:latin typeface="Calibri"/>
                  <a:ea typeface="Calibri"/>
                  <a:cs typeface="Calibri"/>
                  <a:sym typeface="Calibri"/>
                </a:rPr>
                <a:t>Communication  </a:t>
              </a:r>
              <a:endParaRPr/>
            </a:p>
            <a:p>
              <a:pPr marL="114300" marR="0" lvl="1" indent="-114300" algn="l" rtl="0">
                <a:lnSpc>
                  <a:spcPct val="90000"/>
                </a:lnSpc>
                <a:spcBef>
                  <a:spcPts val="300"/>
                </a:spcBef>
                <a:spcAft>
                  <a:spcPts val="0"/>
                </a:spcAft>
                <a:buClr>
                  <a:schemeClr val="dk1"/>
                </a:buClr>
                <a:buSzPts val="1500"/>
                <a:buFont typeface="Calibri"/>
                <a:buChar char="•"/>
              </a:pPr>
              <a:r>
                <a:rPr lang="en-US" sz="1500" b="0" i="0" u="none" strike="noStrike" cap="none">
                  <a:solidFill>
                    <a:schemeClr val="dk1"/>
                  </a:solidFill>
                  <a:latin typeface="Calibri"/>
                  <a:ea typeface="Calibri"/>
                  <a:cs typeface="Calibri"/>
                  <a:sym typeface="Calibri"/>
                </a:rPr>
                <a:t>Peer Support</a:t>
              </a:r>
              <a:endParaRPr/>
            </a:p>
            <a:p>
              <a:pPr marL="114300" marR="0" lvl="1" indent="-114300" algn="l" rtl="0">
                <a:lnSpc>
                  <a:spcPct val="90000"/>
                </a:lnSpc>
                <a:spcBef>
                  <a:spcPts val="300"/>
                </a:spcBef>
                <a:spcAft>
                  <a:spcPts val="0"/>
                </a:spcAft>
                <a:buClr>
                  <a:schemeClr val="dk1"/>
                </a:buClr>
                <a:buSzPts val="1500"/>
                <a:buFont typeface="Calibri"/>
                <a:buChar char="•"/>
              </a:pPr>
              <a:r>
                <a:rPr lang="en-US" sz="1500" b="0" i="0" u="none" strike="noStrike" cap="none">
                  <a:solidFill>
                    <a:schemeClr val="dk1"/>
                  </a:solidFill>
                  <a:latin typeface="Calibri"/>
                  <a:ea typeface="Calibri"/>
                  <a:cs typeface="Calibri"/>
                  <a:sym typeface="Calibri"/>
                </a:rPr>
                <a:t>Mindfulness Practice</a:t>
              </a:r>
              <a:endParaRPr/>
            </a:p>
          </p:txBody>
        </p:sp>
        <p:sp>
          <p:nvSpPr>
            <p:cNvPr id="214" name="Google Shape;214;p15"/>
            <p:cNvSpPr/>
            <p:nvPr/>
          </p:nvSpPr>
          <p:spPr>
            <a:xfrm>
              <a:off x="0" y="1782369"/>
              <a:ext cx="7886700" cy="455700"/>
            </a:xfrm>
            <a:prstGeom prst="roundRect">
              <a:avLst>
                <a:gd name="adj" fmla="val 16667"/>
              </a:avLst>
            </a:prstGeom>
            <a:solidFill>
              <a:srgbClr val="FE0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5"/>
            <p:cNvSpPr txBox="1"/>
            <p:nvPr/>
          </p:nvSpPr>
          <p:spPr>
            <a:xfrm>
              <a:off x="22246" y="1804615"/>
              <a:ext cx="7842300" cy="411300"/>
            </a:xfrm>
            <a:prstGeom prst="rect">
              <a:avLst/>
            </a:prstGeom>
            <a:noFill/>
            <a:ln>
              <a:noFill/>
            </a:ln>
          </p:spPr>
          <p:txBody>
            <a:bodyPr spcFirstLastPara="1" wrap="square" lIns="72375" tIns="72375" rIns="72375" bIns="72375" anchor="ctr" anchorCtr="0">
              <a:noAutofit/>
            </a:bodyPr>
            <a:lstStyle/>
            <a:p>
              <a:pPr marL="0" marR="0" lvl="0" indent="0" algn="l" rtl="0">
                <a:lnSpc>
                  <a:spcPct val="90000"/>
                </a:lnSpc>
                <a:spcBef>
                  <a:spcPts val="0"/>
                </a:spcBef>
                <a:spcAft>
                  <a:spcPts val="0"/>
                </a:spcAft>
                <a:buClr>
                  <a:schemeClr val="lt1"/>
                </a:buClr>
                <a:buSzPts val="1900"/>
                <a:buFont typeface="Calibri"/>
                <a:buNone/>
              </a:pPr>
              <a:r>
                <a:rPr lang="en-US" sz="1900" b="0" i="0" u="none" strike="noStrike" cap="none">
                  <a:solidFill>
                    <a:schemeClr val="lt1"/>
                  </a:solidFill>
                  <a:latin typeface="Calibri"/>
                  <a:ea typeface="Calibri"/>
                  <a:cs typeface="Calibri"/>
                  <a:sym typeface="Calibri"/>
                </a:rPr>
                <a:t>Individual Strategies:</a:t>
              </a:r>
              <a:endParaRPr/>
            </a:p>
          </p:txBody>
        </p:sp>
        <p:sp>
          <p:nvSpPr>
            <p:cNvPr id="216" name="Google Shape;216;p15"/>
            <p:cNvSpPr/>
            <p:nvPr/>
          </p:nvSpPr>
          <p:spPr>
            <a:xfrm>
              <a:off x="0" y="2238084"/>
              <a:ext cx="7886700" cy="2084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5"/>
            <p:cNvSpPr txBox="1"/>
            <p:nvPr/>
          </p:nvSpPr>
          <p:spPr>
            <a:xfrm>
              <a:off x="0" y="2238084"/>
              <a:ext cx="7886700" cy="2084400"/>
            </a:xfrm>
            <a:prstGeom prst="rect">
              <a:avLst/>
            </a:prstGeom>
            <a:noFill/>
            <a:ln>
              <a:noFill/>
            </a:ln>
          </p:spPr>
          <p:txBody>
            <a:bodyPr spcFirstLastPara="1" wrap="square" lIns="250400" tIns="24125" rIns="135125" bIns="24125" anchor="t" anchorCtr="0">
              <a:noAutofit/>
            </a:bodyPr>
            <a:lstStyle/>
            <a:p>
              <a:pPr marL="114300" marR="0" lvl="1" indent="-114300" algn="l" rtl="0">
                <a:lnSpc>
                  <a:spcPct val="90000"/>
                </a:lnSpc>
                <a:spcBef>
                  <a:spcPts val="0"/>
                </a:spcBef>
                <a:spcAft>
                  <a:spcPts val="0"/>
                </a:spcAft>
                <a:buClr>
                  <a:schemeClr val="dk1"/>
                </a:buClr>
                <a:buSzPts val="1500"/>
                <a:buFont typeface="Calibri"/>
                <a:buChar char="•"/>
              </a:pPr>
              <a:r>
                <a:rPr lang="en-US" sz="1500" b="0" i="0" u="none" strike="noStrike" cap="none">
                  <a:solidFill>
                    <a:schemeClr val="dk1"/>
                  </a:solidFill>
                  <a:latin typeface="Calibri"/>
                  <a:ea typeface="Calibri"/>
                  <a:cs typeface="Calibri"/>
                  <a:sym typeface="Calibri"/>
                </a:rPr>
                <a:t>Self Reflection	</a:t>
              </a:r>
              <a:endParaRPr/>
            </a:p>
            <a:p>
              <a:pPr marL="114300" marR="0" lvl="1" indent="-114300" algn="l" rtl="0">
                <a:lnSpc>
                  <a:spcPct val="90000"/>
                </a:lnSpc>
                <a:spcBef>
                  <a:spcPts val="300"/>
                </a:spcBef>
                <a:spcAft>
                  <a:spcPts val="0"/>
                </a:spcAft>
                <a:buClr>
                  <a:schemeClr val="dk1"/>
                </a:buClr>
                <a:buSzPts val="1500"/>
                <a:buFont typeface="Calibri"/>
                <a:buChar char="•"/>
              </a:pPr>
              <a:r>
                <a:rPr lang="en-US" sz="1500" b="0" i="0" u="none" strike="noStrike" cap="none">
                  <a:solidFill>
                    <a:schemeClr val="dk1"/>
                  </a:solidFill>
                  <a:latin typeface="Calibri"/>
                  <a:ea typeface="Calibri"/>
                  <a:cs typeface="Calibri"/>
                  <a:sym typeface="Calibri"/>
                </a:rPr>
                <a:t>Focus here &amp; now</a:t>
              </a:r>
              <a:endParaRPr/>
            </a:p>
            <a:p>
              <a:pPr marL="114300" marR="0" lvl="1" indent="-114300" algn="l" rtl="0">
                <a:lnSpc>
                  <a:spcPct val="90000"/>
                </a:lnSpc>
                <a:spcBef>
                  <a:spcPts val="300"/>
                </a:spcBef>
                <a:spcAft>
                  <a:spcPts val="0"/>
                </a:spcAft>
                <a:buClr>
                  <a:schemeClr val="dk1"/>
                </a:buClr>
                <a:buSzPts val="1500"/>
                <a:buFont typeface="Calibri"/>
                <a:buChar char="•"/>
              </a:pPr>
              <a:r>
                <a:rPr lang="en-US" sz="1500" b="0" i="0" u="none" strike="noStrike" cap="none">
                  <a:solidFill>
                    <a:schemeClr val="dk1"/>
                  </a:solidFill>
                  <a:latin typeface="Calibri"/>
                  <a:ea typeface="Calibri"/>
                  <a:cs typeface="Calibri"/>
                  <a:sym typeface="Calibri"/>
                </a:rPr>
                <a:t>Enhance Self-Compassion </a:t>
              </a:r>
              <a:endParaRPr/>
            </a:p>
            <a:p>
              <a:pPr marL="114300" marR="0" lvl="1" indent="-114300" algn="l" rtl="0">
                <a:lnSpc>
                  <a:spcPct val="90000"/>
                </a:lnSpc>
                <a:spcBef>
                  <a:spcPts val="300"/>
                </a:spcBef>
                <a:spcAft>
                  <a:spcPts val="0"/>
                </a:spcAft>
                <a:buClr>
                  <a:schemeClr val="dk1"/>
                </a:buClr>
                <a:buSzPts val="1500"/>
                <a:buFont typeface="Calibri"/>
                <a:buChar char="•"/>
              </a:pPr>
              <a:r>
                <a:rPr lang="en-US" sz="1500" b="0" i="0" u="none" strike="noStrike" cap="none">
                  <a:solidFill>
                    <a:schemeClr val="dk1"/>
                  </a:solidFill>
                  <a:latin typeface="Calibri"/>
                  <a:ea typeface="Calibri"/>
                  <a:cs typeface="Calibri"/>
                  <a:sym typeface="Calibri"/>
                </a:rPr>
                <a:t>Grounding</a:t>
              </a:r>
              <a:endParaRPr/>
            </a:p>
            <a:p>
              <a:pPr marL="114300" marR="0" lvl="1" indent="-114300" algn="l" rtl="0">
                <a:lnSpc>
                  <a:spcPct val="90000"/>
                </a:lnSpc>
                <a:spcBef>
                  <a:spcPts val="300"/>
                </a:spcBef>
                <a:spcAft>
                  <a:spcPts val="0"/>
                </a:spcAft>
                <a:buClr>
                  <a:schemeClr val="dk1"/>
                </a:buClr>
                <a:buSzPts val="1500"/>
                <a:buFont typeface="Calibri"/>
                <a:buChar char="•"/>
              </a:pPr>
              <a:r>
                <a:rPr lang="en-US" sz="1500" b="0" i="0" u="none" strike="noStrike" cap="none">
                  <a:solidFill>
                    <a:schemeClr val="dk1"/>
                  </a:solidFill>
                  <a:latin typeface="Calibri"/>
                  <a:ea typeface="Calibri"/>
                  <a:cs typeface="Calibri"/>
                  <a:sym typeface="Calibri"/>
                </a:rPr>
                <a:t>Social connection</a:t>
              </a:r>
              <a:endParaRPr/>
            </a:p>
            <a:p>
              <a:pPr marL="114300" marR="0" lvl="1" indent="-114300" algn="l" rtl="0">
                <a:lnSpc>
                  <a:spcPct val="90000"/>
                </a:lnSpc>
                <a:spcBef>
                  <a:spcPts val="300"/>
                </a:spcBef>
                <a:spcAft>
                  <a:spcPts val="0"/>
                </a:spcAft>
                <a:buClr>
                  <a:schemeClr val="dk1"/>
                </a:buClr>
                <a:buSzPts val="1500"/>
                <a:buFont typeface="Calibri"/>
                <a:buChar char="•"/>
              </a:pPr>
              <a:r>
                <a:rPr lang="en-US" sz="1500" b="0" i="0" u="none" strike="noStrike" cap="none">
                  <a:solidFill>
                    <a:schemeClr val="dk1"/>
                  </a:solidFill>
                  <a:latin typeface="Calibri"/>
                  <a:ea typeface="Calibri"/>
                  <a:cs typeface="Calibri"/>
                  <a:sym typeface="Calibri"/>
                </a:rPr>
                <a:t>Separate Work from Home</a:t>
              </a:r>
              <a:endParaRPr/>
            </a:p>
            <a:p>
              <a:pPr marL="114300" marR="0" lvl="1" indent="-114300" algn="l" rtl="0">
                <a:lnSpc>
                  <a:spcPct val="90000"/>
                </a:lnSpc>
                <a:spcBef>
                  <a:spcPts val="300"/>
                </a:spcBef>
                <a:spcAft>
                  <a:spcPts val="0"/>
                </a:spcAft>
                <a:buClr>
                  <a:schemeClr val="dk1"/>
                </a:buClr>
                <a:buSzPts val="1500"/>
                <a:buFont typeface="Calibri"/>
                <a:buChar char="•"/>
              </a:pPr>
              <a:r>
                <a:rPr lang="en-US" sz="1500" b="0" i="0" u="none" strike="noStrike" cap="none">
                  <a:solidFill>
                    <a:schemeClr val="dk1"/>
                  </a:solidFill>
                  <a:latin typeface="Calibri"/>
                  <a:ea typeface="Calibri"/>
                  <a:cs typeface="Calibri"/>
                  <a:sym typeface="Calibri"/>
                </a:rPr>
                <a:t>Maintain a Routine </a:t>
              </a:r>
              <a:endParaRPr/>
            </a:p>
            <a:p>
              <a:pPr marL="114300" marR="0" lvl="1" indent="-114300" algn="l" rtl="0">
                <a:lnSpc>
                  <a:spcPct val="90000"/>
                </a:lnSpc>
                <a:spcBef>
                  <a:spcPts val="300"/>
                </a:spcBef>
                <a:spcAft>
                  <a:spcPts val="0"/>
                </a:spcAft>
                <a:buClr>
                  <a:schemeClr val="dk1"/>
                </a:buClr>
                <a:buSzPts val="1500"/>
                <a:buFont typeface="Calibri"/>
                <a:buChar char="•"/>
              </a:pPr>
              <a:r>
                <a:rPr lang="en-US" sz="1500" b="0" i="0" u="none" strike="noStrike" cap="none">
                  <a:solidFill>
                    <a:schemeClr val="dk1"/>
                  </a:solidFill>
                  <a:latin typeface="Calibri"/>
                  <a:ea typeface="Calibri"/>
                  <a:cs typeface="Calibri"/>
                  <a:sym typeface="Calibri"/>
                </a:rPr>
                <a:t>Listen to your body </a:t>
              </a: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a:t/>
            </a:r>
            <a:br>
              <a:rPr lang="en-US" sz="3600"/>
            </a:br>
            <a:r>
              <a:rPr lang="en-US" sz="3600"/>
              <a:t>Experiencing Trauma: What can you do?	</a:t>
            </a:r>
            <a:endParaRPr/>
          </a:p>
        </p:txBody>
      </p:sp>
      <p:sp>
        <p:nvSpPr>
          <p:cNvPr id="223" name="Google Shape;223;p16"/>
          <p:cNvSpPr txBox="1">
            <a:spLocks noGrp="1"/>
          </p:cNvSpPr>
          <p:nvPr>
            <p:ph type="sldNum" idx="12"/>
          </p:nvPr>
        </p:nvSpPr>
        <p:spPr>
          <a:xfrm>
            <a:off x="577712" y="6152495"/>
            <a:ext cx="499248"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15</a:t>
            </a:fld>
            <a:endParaRPr/>
          </a:p>
        </p:txBody>
      </p:sp>
      <p:sp>
        <p:nvSpPr>
          <p:cNvPr id="224" name="Google Shape;224;p16"/>
          <p:cNvSpPr txBox="1">
            <a:spLocks noGrp="1"/>
          </p:cNvSpPr>
          <p:nvPr>
            <p:ph type="body" idx="2"/>
          </p:nvPr>
        </p:nvSpPr>
        <p:spPr>
          <a:xfrm>
            <a:off x="628650" y="365126"/>
            <a:ext cx="7886700" cy="44767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F7F7F"/>
              </a:buClr>
              <a:buSzPts val="2000"/>
              <a:buNone/>
            </a:pPr>
            <a:r>
              <a:rPr lang="en-US"/>
              <a:t>Impact of Racial Trauma</a:t>
            </a:r>
            <a:endParaRPr/>
          </a:p>
        </p:txBody>
      </p:sp>
      <p:pic>
        <p:nvPicPr>
          <p:cNvPr id="225" name="Google Shape;225;p16"/>
          <p:cNvPicPr preferRelativeResize="0">
            <a:picLocks noGrp="1"/>
          </p:cNvPicPr>
          <p:nvPr>
            <p:ph type="body" idx="1"/>
          </p:nvPr>
        </p:nvPicPr>
        <p:blipFill rotWithShape="1">
          <a:blip r:embed="rId3">
            <a:alphaModFix/>
          </a:blip>
          <a:srcRect/>
          <a:stretch/>
        </p:blipFill>
        <p:spPr>
          <a:xfrm>
            <a:off x="1777478" y="1841812"/>
            <a:ext cx="4160700" cy="43512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7"/>
          <p:cNvSpPr txBox="1">
            <a:spLocks noGrp="1"/>
          </p:cNvSpPr>
          <p:nvPr>
            <p:ph type="title"/>
          </p:nvPr>
        </p:nvSpPr>
        <p:spPr>
          <a:xfrm>
            <a:off x="171450" y="288926"/>
            <a:ext cx="78867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	What is the impact on mental health? </a:t>
            </a:r>
            <a:br>
              <a:rPr lang="en-US" sz="3200"/>
            </a:br>
            <a:r>
              <a:rPr lang="en-US" sz="3200"/>
              <a:t>	Life Expectancy – 79 years vs. 70 years</a:t>
            </a:r>
            <a:endParaRPr sz="3200"/>
          </a:p>
        </p:txBody>
      </p:sp>
      <p:sp>
        <p:nvSpPr>
          <p:cNvPr id="231" name="Google Shape;231;p17"/>
          <p:cNvSpPr txBox="1">
            <a:spLocks noGrp="1"/>
          </p:cNvSpPr>
          <p:nvPr>
            <p:ph type="body" idx="1"/>
          </p:nvPr>
        </p:nvSpPr>
        <p:spPr>
          <a:xfrm>
            <a:off x="628649" y="1630680"/>
            <a:ext cx="8426141" cy="488693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62626"/>
              </a:buClr>
              <a:buSzPts val="2800"/>
              <a:buNone/>
            </a:pPr>
            <a:r>
              <a:rPr lang="en-US"/>
              <a:t> </a:t>
            </a:r>
            <a:endParaRPr/>
          </a:p>
        </p:txBody>
      </p:sp>
      <p:sp>
        <p:nvSpPr>
          <p:cNvPr id="232" name="Google Shape;232;p17"/>
          <p:cNvSpPr txBox="1">
            <a:spLocks noGrp="1"/>
          </p:cNvSpPr>
          <p:nvPr>
            <p:ph type="sldNum" idx="12"/>
          </p:nvPr>
        </p:nvSpPr>
        <p:spPr>
          <a:xfrm>
            <a:off x="577712" y="6152495"/>
            <a:ext cx="499248"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16</a:t>
            </a:fld>
            <a:endParaRPr/>
          </a:p>
        </p:txBody>
      </p:sp>
      <p:sp>
        <p:nvSpPr>
          <p:cNvPr id="233" name="Google Shape;233;p17"/>
          <p:cNvSpPr txBox="1">
            <a:spLocks noGrp="1"/>
          </p:cNvSpPr>
          <p:nvPr>
            <p:ph type="body" idx="2"/>
          </p:nvPr>
        </p:nvSpPr>
        <p:spPr>
          <a:xfrm>
            <a:off x="628650" y="179070"/>
            <a:ext cx="7886700" cy="50673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7F7F7F"/>
              </a:buClr>
              <a:buSzPts val="2000"/>
              <a:buNone/>
            </a:pPr>
            <a:r>
              <a:rPr lang="en-US"/>
              <a:t>Impact of Racial Trauma</a:t>
            </a:r>
            <a:endParaRPr/>
          </a:p>
          <a:p>
            <a:pPr marL="0" lvl="0" indent="0" algn="l" rtl="0">
              <a:lnSpc>
                <a:spcPct val="90000"/>
              </a:lnSpc>
              <a:spcBef>
                <a:spcPts val="0"/>
              </a:spcBef>
              <a:spcAft>
                <a:spcPts val="0"/>
              </a:spcAft>
              <a:buClr>
                <a:srgbClr val="7F7F7F"/>
              </a:buClr>
              <a:buSzPts val="2000"/>
              <a:buNone/>
            </a:pPr>
            <a:endParaRPr/>
          </a:p>
        </p:txBody>
      </p:sp>
      <p:sp>
        <p:nvSpPr>
          <p:cNvPr id="234" name="Google Shape;234;p17"/>
          <p:cNvSpPr/>
          <p:nvPr/>
        </p:nvSpPr>
        <p:spPr>
          <a:xfrm>
            <a:off x="4453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Calibri"/>
                <a:ea typeface="Calibri"/>
                <a:cs typeface="Calibri"/>
                <a:sym typeface="Calibri"/>
              </a:rPr>
              <a:t> </a:t>
            </a:r>
            <a:endParaRPr/>
          </a:p>
        </p:txBody>
      </p:sp>
      <p:pic>
        <p:nvPicPr>
          <p:cNvPr id="235" name="Google Shape;235;p17"/>
          <p:cNvPicPr preferRelativeResize="0"/>
          <p:nvPr/>
        </p:nvPicPr>
        <p:blipFill rotWithShape="1">
          <a:blip r:embed="rId3">
            <a:alphaModFix/>
          </a:blip>
          <a:srcRect/>
          <a:stretch/>
        </p:blipFill>
        <p:spPr>
          <a:xfrm>
            <a:off x="387156" y="1630680"/>
            <a:ext cx="4652369" cy="3596640"/>
          </a:xfrm>
          <a:prstGeom prst="rect">
            <a:avLst/>
          </a:prstGeom>
          <a:noFill/>
          <a:ln>
            <a:noFill/>
          </a:ln>
        </p:spPr>
      </p:pic>
      <p:pic>
        <p:nvPicPr>
          <p:cNvPr id="236" name="Google Shape;236;p17"/>
          <p:cNvPicPr preferRelativeResize="0"/>
          <p:nvPr/>
        </p:nvPicPr>
        <p:blipFill rotWithShape="1">
          <a:blip r:embed="rId4">
            <a:alphaModFix/>
          </a:blip>
          <a:srcRect/>
          <a:stretch/>
        </p:blipFill>
        <p:spPr>
          <a:xfrm>
            <a:off x="5089994" y="1630679"/>
            <a:ext cx="4015733" cy="359664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a:t>Doing Our Part: Call to Action </a:t>
            </a:r>
            <a:endParaRPr/>
          </a:p>
        </p:txBody>
      </p:sp>
      <p:grpSp>
        <p:nvGrpSpPr>
          <p:cNvPr id="242" name="Google Shape;242;p18"/>
          <p:cNvGrpSpPr/>
          <p:nvPr/>
        </p:nvGrpSpPr>
        <p:grpSpPr>
          <a:xfrm>
            <a:off x="449581" y="1538829"/>
            <a:ext cx="8723319" cy="5028770"/>
            <a:chOff x="0" y="1474"/>
            <a:chExt cx="8723319" cy="5028770"/>
          </a:xfrm>
        </p:grpSpPr>
        <p:sp>
          <p:nvSpPr>
            <p:cNvPr id="243" name="Google Shape;243;p18"/>
            <p:cNvSpPr/>
            <p:nvPr/>
          </p:nvSpPr>
          <p:spPr>
            <a:xfrm>
              <a:off x="3489327" y="1474"/>
              <a:ext cx="5233992" cy="1169481"/>
            </a:xfrm>
            <a:prstGeom prst="rightArrow">
              <a:avLst>
                <a:gd name="adj1" fmla="val 75000"/>
                <a:gd name="adj2" fmla="val 50000"/>
              </a:avLst>
            </a:prstGeom>
            <a:solidFill>
              <a:srgbClr val="3F3F3F">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8"/>
            <p:cNvSpPr/>
            <p:nvPr/>
          </p:nvSpPr>
          <p:spPr>
            <a:xfrm>
              <a:off x="0" y="1474"/>
              <a:ext cx="3489328" cy="1169481"/>
            </a:xfrm>
            <a:prstGeom prst="roundRect">
              <a:avLst>
                <a:gd name="adj" fmla="val 16667"/>
              </a:avLst>
            </a:prstGeom>
            <a:solidFill>
              <a:srgbClr val="FF0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8"/>
            <p:cNvSpPr txBox="1"/>
            <p:nvPr/>
          </p:nvSpPr>
          <p:spPr>
            <a:xfrm>
              <a:off x="57089" y="58563"/>
              <a:ext cx="3375150" cy="1055303"/>
            </a:xfrm>
            <a:prstGeom prst="rect">
              <a:avLst/>
            </a:prstGeom>
            <a:noFill/>
            <a:ln>
              <a:noFill/>
            </a:ln>
          </p:spPr>
          <p:txBody>
            <a:bodyPr spcFirstLastPara="1" wrap="square" lIns="60950" tIns="30475" rIns="60950" bIns="30475" anchor="ctr" anchorCtr="0">
              <a:noAutofit/>
            </a:bodyPr>
            <a:lstStyle/>
            <a:p>
              <a:pPr marL="0" marR="0" lvl="0" indent="0" algn="l" rtl="0">
                <a:lnSpc>
                  <a:spcPct val="90000"/>
                </a:lnSpc>
                <a:spcBef>
                  <a:spcPts val="0"/>
                </a:spcBef>
                <a:spcAft>
                  <a:spcPts val="0"/>
                </a:spcAft>
                <a:buClr>
                  <a:schemeClr val="lt1"/>
                </a:buClr>
                <a:buSzPts val="1600"/>
                <a:buFont typeface="Calibri"/>
                <a:buNone/>
              </a:pPr>
              <a:r>
                <a:rPr lang="en-US" sz="1600" b="1">
                  <a:solidFill>
                    <a:schemeClr val="lt1"/>
                  </a:solidFill>
                  <a:latin typeface="Calibri"/>
                  <a:ea typeface="Calibri"/>
                  <a:cs typeface="Calibri"/>
                  <a:sym typeface="Calibri"/>
                </a:rPr>
                <a:t>Learn the language of racial equity </a:t>
              </a:r>
              <a:r>
                <a:rPr lang="en-US" sz="1600">
                  <a:solidFill>
                    <a:schemeClr val="lt1"/>
                  </a:solidFill>
                  <a:latin typeface="Calibri"/>
                  <a:ea typeface="Calibri"/>
                  <a:cs typeface="Calibri"/>
                  <a:sym typeface="Calibri"/>
                </a:rPr>
                <a:t>and</a:t>
              </a:r>
              <a:r>
                <a:rPr lang="en-US" sz="1600" b="1">
                  <a:solidFill>
                    <a:schemeClr val="lt1"/>
                  </a:solidFill>
                  <a:latin typeface="Calibri"/>
                  <a:ea typeface="Calibri"/>
                  <a:cs typeface="Calibri"/>
                  <a:sym typeface="Calibri"/>
                </a:rPr>
                <a:t> </a:t>
              </a:r>
              <a:r>
                <a:rPr lang="en-US" sz="1600">
                  <a:solidFill>
                    <a:schemeClr val="lt1"/>
                  </a:solidFill>
                  <a:latin typeface="Calibri"/>
                  <a:ea typeface="Calibri"/>
                  <a:cs typeface="Calibri"/>
                  <a:sym typeface="Calibri"/>
                </a:rPr>
                <a:t>inform yourself about the struggle. There are many </a:t>
              </a:r>
              <a:r>
                <a:rPr lang="en-US" sz="1600" u="sng">
                  <a:solidFill>
                    <a:schemeClr val="lt1"/>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resources</a:t>
              </a:r>
              <a:r>
                <a:rPr lang="en-US" sz="1600">
                  <a:solidFill>
                    <a:schemeClr val="lt1"/>
                  </a:solidFill>
                  <a:latin typeface="Calibri"/>
                  <a:ea typeface="Calibri"/>
                  <a:cs typeface="Calibri"/>
                  <a:sym typeface="Calibri"/>
                </a:rPr>
                <a:t> out their highlighting ways to fight racism.</a:t>
              </a:r>
              <a:endParaRPr/>
            </a:p>
          </p:txBody>
        </p:sp>
        <p:sp>
          <p:nvSpPr>
            <p:cNvPr id="246" name="Google Shape;246;p18"/>
            <p:cNvSpPr/>
            <p:nvPr/>
          </p:nvSpPr>
          <p:spPr>
            <a:xfrm>
              <a:off x="3489327" y="1287903"/>
              <a:ext cx="5233992" cy="1169481"/>
            </a:xfrm>
            <a:prstGeom prst="rightArrow">
              <a:avLst>
                <a:gd name="adj1" fmla="val 75000"/>
                <a:gd name="adj2" fmla="val 50000"/>
              </a:avLst>
            </a:prstGeom>
            <a:solidFill>
              <a:srgbClr val="3F3F3F">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8"/>
            <p:cNvSpPr/>
            <p:nvPr/>
          </p:nvSpPr>
          <p:spPr>
            <a:xfrm>
              <a:off x="0" y="1287903"/>
              <a:ext cx="3489328" cy="1169481"/>
            </a:xfrm>
            <a:prstGeom prst="roundRect">
              <a:avLst>
                <a:gd name="adj" fmla="val 16667"/>
              </a:avLst>
            </a:prstGeom>
            <a:solidFill>
              <a:srgbClr val="FF0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8"/>
            <p:cNvSpPr txBox="1"/>
            <p:nvPr/>
          </p:nvSpPr>
          <p:spPr>
            <a:xfrm>
              <a:off x="57089" y="1344992"/>
              <a:ext cx="3375150" cy="1055303"/>
            </a:xfrm>
            <a:prstGeom prst="rect">
              <a:avLst/>
            </a:prstGeom>
            <a:noFill/>
            <a:ln>
              <a:noFill/>
            </a:ln>
          </p:spPr>
          <p:txBody>
            <a:bodyPr spcFirstLastPara="1" wrap="square" lIns="60950" tIns="30475" rIns="60950" bIns="30475" anchor="ctr" anchorCtr="0">
              <a:noAutofit/>
            </a:bodyPr>
            <a:lstStyle/>
            <a:p>
              <a:pPr marL="0" marR="0" lvl="0" indent="0" algn="l" rtl="0">
                <a:lnSpc>
                  <a:spcPct val="90000"/>
                </a:lnSpc>
                <a:spcBef>
                  <a:spcPts val="0"/>
                </a:spcBef>
                <a:spcAft>
                  <a:spcPts val="0"/>
                </a:spcAft>
                <a:buClr>
                  <a:schemeClr val="lt1"/>
                </a:buClr>
                <a:buSzPts val="1600"/>
                <a:buFont typeface="Calibri"/>
                <a:buNone/>
              </a:pPr>
              <a:r>
                <a:rPr lang="en-US" sz="1600" b="1">
                  <a:solidFill>
                    <a:schemeClr val="lt1"/>
                  </a:solidFill>
                  <a:latin typeface="Calibri"/>
                  <a:ea typeface="Calibri"/>
                  <a:cs typeface="Calibri"/>
                  <a:sym typeface="Calibri"/>
                </a:rPr>
                <a:t>Actively engage in discussions </a:t>
              </a:r>
              <a:r>
                <a:rPr lang="en-US" sz="1600">
                  <a:solidFill>
                    <a:schemeClr val="lt1"/>
                  </a:solidFill>
                  <a:latin typeface="Calibri"/>
                  <a:ea typeface="Calibri"/>
                  <a:cs typeface="Calibri"/>
                  <a:sym typeface="Calibri"/>
                </a:rPr>
                <a:t>with community members, influencers, and decision makers at all levels and of all backgrounds.</a:t>
              </a:r>
              <a:endParaRPr/>
            </a:p>
          </p:txBody>
        </p:sp>
        <p:sp>
          <p:nvSpPr>
            <p:cNvPr id="249" name="Google Shape;249;p18"/>
            <p:cNvSpPr/>
            <p:nvPr/>
          </p:nvSpPr>
          <p:spPr>
            <a:xfrm>
              <a:off x="3489327" y="2574333"/>
              <a:ext cx="5233992" cy="1169481"/>
            </a:xfrm>
            <a:prstGeom prst="rightArrow">
              <a:avLst>
                <a:gd name="adj1" fmla="val 75000"/>
                <a:gd name="adj2" fmla="val 50000"/>
              </a:avLst>
            </a:prstGeom>
            <a:solidFill>
              <a:srgbClr val="3F3F3F">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8"/>
            <p:cNvSpPr/>
            <p:nvPr/>
          </p:nvSpPr>
          <p:spPr>
            <a:xfrm>
              <a:off x="0" y="2574333"/>
              <a:ext cx="3489328" cy="1169481"/>
            </a:xfrm>
            <a:prstGeom prst="roundRect">
              <a:avLst>
                <a:gd name="adj" fmla="val 16667"/>
              </a:avLst>
            </a:prstGeom>
            <a:solidFill>
              <a:srgbClr val="FF0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8"/>
            <p:cNvSpPr txBox="1"/>
            <p:nvPr/>
          </p:nvSpPr>
          <p:spPr>
            <a:xfrm>
              <a:off x="57089" y="2631422"/>
              <a:ext cx="3375150" cy="1055303"/>
            </a:xfrm>
            <a:prstGeom prst="rect">
              <a:avLst/>
            </a:prstGeom>
            <a:noFill/>
            <a:ln>
              <a:noFill/>
            </a:ln>
          </p:spPr>
          <p:txBody>
            <a:bodyPr spcFirstLastPara="1" wrap="square" lIns="60950" tIns="30475" rIns="60950" bIns="30475" anchor="ctr" anchorCtr="0">
              <a:noAutofit/>
            </a:bodyPr>
            <a:lstStyle/>
            <a:p>
              <a:pPr marL="0" marR="0" lvl="0" indent="0" algn="l" rtl="0">
                <a:lnSpc>
                  <a:spcPct val="90000"/>
                </a:lnSpc>
                <a:spcBef>
                  <a:spcPts val="0"/>
                </a:spcBef>
                <a:spcAft>
                  <a:spcPts val="0"/>
                </a:spcAft>
                <a:buClr>
                  <a:schemeClr val="lt1"/>
                </a:buClr>
                <a:buSzPts val="1600"/>
                <a:buFont typeface="Calibri"/>
                <a:buNone/>
              </a:pPr>
              <a:r>
                <a:rPr lang="en-US" sz="1600" b="1">
                  <a:solidFill>
                    <a:schemeClr val="lt1"/>
                  </a:solidFill>
                  <a:latin typeface="Calibri"/>
                  <a:ea typeface="Calibri"/>
                  <a:cs typeface="Calibri"/>
                  <a:sym typeface="Calibri"/>
                </a:rPr>
                <a:t>Don’t perpetuate stereotypes.</a:t>
              </a:r>
              <a:r>
                <a:rPr lang="en-US" sz="1600">
                  <a:solidFill>
                    <a:schemeClr val="lt1"/>
                  </a:solidFill>
                  <a:latin typeface="Calibri"/>
                  <a:ea typeface="Calibri"/>
                  <a:cs typeface="Calibri"/>
                  <a:sym typeface="Calibri"/>
                </a:rPr>
                <a:t> Before you re-tweet, re-post, or repeat what you see or hear, think to yourself: “am I contributing to the problem?”</a:t>
              </a:r>
              <a:endParaRPr/>
            </a:p>
          </p:txBody>
        </p:sp>
        <p:sp>
          <p:nvSpPr>
            <p:cNvPr id="252" name="Google Shape;252;p18"/>
            <p:cNvSpPr/>
            <p:nvPr/>
          </p:nvSpPr>
          <p:spPr>
            <a:xfrm>
              <a:off x="3489327" y="3860763"/>
              <a:ext cx="5233992" cy="1169481"/>
            </a:xfrm>
            <a:prstGeom prst="rightArrow">
              <a:avLst>
                <a:gd name="adj1" fmla="val 75000"/>
                <a:gd name="adj2" fmla="val 50000"/>
              </a:avLst>
            </a:prstGeom>
            <a:solidFill>
              <a:srgbClr val="3F3F3F">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8"/>
            <p:cNvSpPr/>
            <p:nvPr/>
          </p:nvSpPr>
          <p:spPr>
            <a:xfrm>
              <a:off x="0" y="3860763"/>
              <a:ext cx="3489328" cy="1169481"/>
            </a:xfrm>
            <a:prstGeom prst="roundRect">
              <a:avLst>
                <a:gd name="adj" fmla="val 16667"/>
              </a:avLst>
            </a:prstGeom>
            <a:solidFill>
              <a:srgbClr val="FF0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8"/>
            <p:cNvSpPr txBox="1"/>
            <p:nvPr/>
          </p:nvSpPr>
          <p:spPr>
            <a:xfrm>
              <a:off x="57089" y="3917852"/>
              <a:ext cx="3375150" cy="1055303"/>
            </a:xfrm>
            <a:prstGeom prst="rect">
              <a:avLst/>
            </a:prstGeom>
            <a:noFill/>
            <a:ln>
              <a:noFill/>
            </a:ln>
          </p:spPr>
          <p:txBody>
            <a:bodyPr spcFirstLastPara="1" wrap="square" lIns="60950" tIns="30475" rIns="60950" bIns="30475" anchor="ctr" anchorCtr="0">
              <a:noAutofit/>
            </a:bodyPr>
            <a:lstStyle/>
            <a:p>
              <a:pPr marL="0" marR="0" lvl="0" indent="0" algn="l" rtl="0">
                <a:lnSpc>
                  <a:spcPct val="90000"/>
                </a:lnSpc>
                <a:spcBef>
                  <a:spcPts val="0"/>
                </a:spcBef>
                <a:spcAft>
                  <a:spcPts val="0"/>
                </a:spcAft>
                <a:buClr>
                  <a:schemeClr val="lt1"/>
                </a:buClr>
                <a:buSzPts val="1600"/>
                <a:buFont typeface="Calibri"/>
                <a:buNone/>
              </a:pPr>
              <a:r>
                <a:rPr lang="en-US" sz="1600" b="1">
                  <a:solidFill>
                    <a:schemeClr val="lt1"/>
                  </a:solidFill>
                  <a:latin typeface="Calibri"/>
                  <a:ea typeface="Calibri"/>
                  <a:cs typeface="Calibri"/>
                  <a:sym typeface="Calibri"/>
                </a:rPr>
                <a:t>Be an ally.</a:t>
              </a:r>
              <a:r>
                <a:rPr lang="en-US" sz="1600">
                  <a:solidFill>
                    <a:schemeClr val="lt1"/>
                  </a:solidFill>
                  <a:latin typeface="Calibri"/>
                  <a:ea typeface="Calibri"/>
                  <a:cs typeface="Calibri"/>
                  <a:sym typeface="Calibri"/>
                </a:rPr>
                <a:t> Challenge yourself and your friends to stand against racism in your circles as boldly as you would any other form of discrimination.</a:t>
              </a:r>
              <a:endParaRPr/>
            </a:p>
          </p:txBody>
        </p:sp>
      </p:grpSp>
      <p:sp>
        <p:nvSpPr>
          <p:cNvPr id="255" name="Google Shape;255;p18"/>
          <p:cNvSpPr txBox="1">
            <a:spLocks noGrp="1"/>
          </p:cNvSpPr>
          <p:nvPr>
            <p:ph type="sldNum" idx="12"/>
          </p:nvPr>
        </p:nvSpPr>
        <p:spPr>
          <a:xfrm>
            <a:off x="577712" y="6152495"/>
            <a:ext cx="499248"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17</a:t>
            </a:fld>
            <a:endParaRPr/>
          </a:p>
        </p:txBody>
      </p:sp>
      <p:sp>
        <p:nvSpPr>
          <p:cNvPr id="256" name="Google Shape;256;p18"/>
          <p:cNvSpPr txBox="1">
            <a:spLocks noGrp="1"/>
          </p:cNvSpPr>
          <p:nvPr>
            <p:ph type="body" idx="2"/>
          </p:nvPr>
        </p:nvSpPr>
        <p:spPr>
          <a:xfrm>
            <a:off x="628650" y="331470"/>
            <a:ext cx="7886700" cy="5067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7F7F7F"/>
              </a:buClr>
              <a:buSzPts val="2000"/>
              <a:buNone/>
            </a:pPr>
            <a:r>
              <a:rPr lang="en-US"/>
              <a:t>Impact of Racial Trauma</a:t>
            </a:r>
            <a:endParaRPr/>
          </a:p>
          <a:p>
            <a:pPr marL="0" lvl="0" indent="0" algn="l" rtl="0">
              <a:lnSpc>
                <a:spcPct val="90000"/>
              </a:lnSpc>
              <a:spcBef>
                <a:spcPts val="0"/>
              </a:spcBef>
              <a:spcAft>
                <a:spcPts val="0"/>
              </a:spcAft>
              <a:buClr>
                <a:srgbClr val="7F7F7F"/>
              </a:buClr>
              <a:buSzPts val="2000"/>
              <a:buNone/>
            </a:pPr>
            <a:endParaRPr/>
          </a:p>
        </p:txBody>
      </p:sp>
      <p:sp>
        <p:nvSpPr>
          <p:cNvPr id="257" name="Google Shape;257;p18"/>
          <p:cNvSpPr/>
          <p:nvPr/>
        </p:nvSpPr>
        <p:spPr>
          <a:xfrm>
            <a:off x="4453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a:t>Doing Our Part: Call to Action </a:t>
            </a:r>
            <a:endParaRPr/>
          </a:p>
        </p:txBody>
      </p:sp>
      <p:grpSp>
        <p:nvGrpSpPr>
          <p:cNvPr id="263" name="Google Shape;263;p19"/>
          <p:cNvGrpSpPr/>
          <p:nvPr/>
        </p:nvGrpSpPr>
        <p:grpSpPr>
          <a:xfrm>
            <a:off x="533183" y="1478280"/>
            <a:ext cx="7855072" cy="4886939"/>
            <a:chOff x="285534" y="0"/>
            <a:chExt cx="7855072" cy="4886939"/>
          </a:xfrm>
        </p:grpSpPr>
        <p:sp>
          <p:nvSpPr>
            <p:cNvPr id="264" name="Google Shape;264;p19"/>
            <p:cNvSpPr/>
            <p:nvPr/>
          </p:nvSpPr>
          <p:spPr>
            <a:xfrm>
              <a:off x="631960" y="0"/>
              <a:ext cx="7162219" cy="4886939"/>
            </a:xfrm>
            <a:prstGeom prst="rightArrow">
              <a:avLst>
                <a:gd name="adj1" fmla="val 50000"/>
                <a:gd name="adj2" fmla="val 50000"/>
              </a:avLst>
            </a:prstGeom>
            <a:solidFill>
              <a:srgbClr val="3F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9"/>
            <p:cNvSpPr/>
            <p:nvPr/>
          </p:nvSpPr>
          <p:spPr>
            <a:xfrm>
              <a:off x="285534" y="1466081"/>
              <a:ext cx="2527842" cy="1954775"/>
            </a:xfrm>
            <a:prstGeom prst="roundRect">
              <a:avLst>
                <a:gd name="adj" fmla="val 16667"/>
              </a:avLst>
            </a:prstGeom>
            <a:solidFill>
              <a:srgbClr val="FF0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9"/>
            <p:cNvSpPr txBox="1"/>
            <p:nvPr/>
          </p:nvSpPr>
          <p:spPr>
            <a:xfrm>
              <a:off x="380958" y="1561505"/>
              <a:ext cx="2336994" cy="1763927"/>
            </a:xfrm>
            <a:prstGeom prst="rect">
              <a:avLst/>
            </a:prstGeom>
            <a:noFill/>
            <a:ln>
              <a:noFill/>
            </a:ln>
          </p:spPr>
          <p:txBody>
            <a:bodyPr spcFirstLastPara="1" wrap="square" lIns="49525" tIns="49525" rIns="49525" bIns="49525" anchor="ctr" anchorCtr="0">
              <a:noAutofit/>
            </a:bodyPr>
            <a:lstStyle/>
            <a:p>
              <a:pPr marL="0" marR="0" lvl="0" indent="0" algn="l" rtl="0">
                <a:lnSpc>
                  <a:spcPct val="90000"/>
                </a:lnSpc>
                <a:spcBef>
                  <a:spcPts val="0"/>
                </a:spcBef>
                <a:spcAft>
                  <a:spcPts val="0"/>
                </a:spcAft>
                <a:buClr>
                  <a:schemeClr val="lt1"/>
                </a:buClr>
                <a:buSzPts val="1300"/>
                <a:buFont typeface="Calibri"/>
                <a:buNone/>
              </a:pPr>
              <a:r>
                <a:rPr lang="en-US" sz="1300" b="1">
                  <a:solidFill>
                    <a:schemeClr val="lt1"/>
                  </a:solidFill>
                  <a:latin typeface="Calibri"/>
                  <a:ea typeface="Calibri"/>
                  <a:cs typeface="Calibri"/>
                  <a:sym typeface="Calibri"/>
                </a:rPr>
                <a:t>Talk to your children and family about race.</a:t>
              </a:r>
              <a:r>
                <a:rPr lang="en-US" sz="1300">
                  <a:solidFill>
                    <a:schemeClr val="lt1"/>
                  </a:solidFill>
                  <a:latin typeface="Calibri"/>
                  <a:ea typeface="Calibri"/>
                  <a:cs typeface="Calibri"/>
                  <a:sym typeface="Calibri"/>
                </a:rPr>
                <a:t> Diversity and multiculturalism mean more than eating ethnic foods and having friends of color.</a:t>
              </a:r>
              <a:endParaRPr/>
            </a:p>
          </p:txBody>
        </p:sp>
        <p:sp>
          <p:nvSpPr>
            <p:cNvPr id="267" name="Google Shape;267;p19"/>
            <p:cNvSpPr/>
            <p:nvPr/>
          </p:nvSpPr>
          <p:spPr>
            <a:xfrm>
              <a:off x="2949149" y="1466081"/>
              <a:ext cx="2527842" cy="1954775"/>
            </a:xfrm>
            <a:prstGeom prst="roundRect">
              <a:avLst>
                <a:gd name="adj" fmla="val 16667"/>
              </a:avLst>
            </a:prstGeom>
            <a:solidFill>
              <a:srgbClr val="FF0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9"/>
            <p:cNvSpPr txBox="1"/>
            <p:nvPr/>
          </p:nvSpPr>
          <p:spPr>
            <a:xfrm>
              <a:off x="3044573" y="1561505"/>
              <a:ext cx="2336994" cy="1763927"/>
            </a:xfrm>
            <a:prstGeom prst="rect">
              <a:avLst/>
            </a:prstGeom>
            <a:noFill/>
            <a:ln>
              <a:noFill/>
            </a:ln>
          </p:spPr>
          <p:txBody>
            <a:bodyPr spcFirstLastPara="1" wrap="square" lIns="49525" tIns="49525" rIns="49525" bIns="49525" anchor="ctr" anchorCtr="0">
              <a:noAutofit/>
            </a:bodyPr>
            <a:lstStyle/>
            <a:p>
              <a:pPr marL="0" marR="0" lvl="0" indent="0" algn="l" rtl="0">
                <a:lnSpc>
                  <a:spcPct val="90000"/>
                </a:lnSpc>
                <a:spcBef>
                  <a:spcPts val="0"/>
                </a:spcBef>
                <a:spcAft>
                  <a:spcPts val="0"/>
                </a:spcAft>
                <a:buClr>
                  <a:schemeClr val="lt1"/>
                </a:buClr>
                <a:buSzPts val="1300"/>
                <a:buFont typeface="Calibri"/>
                <a:buNone/>
              </a:pPr>
              <a:r>
                <a:rPr lang="en-US" sz="1300" b="1">
                  <a:solidFill>
                    <a:schemeClr val="lt1"/>
                  </a:solidFill>
                  <a:latin typeface="Calibri"/>
                  <a:ea typeface="Calibri"/>
                  <a:cs typeface="Calibri"/>
                  <a:sym typeface="Calibri"/>
                </a:rPr>
                <a:t>Recognize the additional challenges faced in minority communities.</a:t>
              </a:r>
              <a:r>
                <a:rPr lang="en-US" sz="1300">
                  <a:solidFill>
                    <a:schemeClr val="lt1"/>
                  </a:solidFill>
                  <a:latin typeface="Calibri"/>
                  <a:ea typeface="Calibri"/>
                  <a:cs typeface="Calibri"/>
                  <a:sym typeface="Calibri"/>
                </a:rPr>
                <a:t> Everyone has stressors in life. Minorities often deal with the significant added stressor of discrimination. Turning a blind eye to this  perpetuates the cycle, vs. supporting a solution. </a:t>
              </a:r>
              <a:endParaRPr/>
            </a:p>
          </p:txBody>
        </p:sp>
        <p:sp>
          <p:nvSpPr>
            <p:cNvPr id="269" name="Google Shape;269;p19"/>
            <p:cNvSpPr/>
            <p:nvPr/>
          </p:nvSpPr>
          <p:spPr>
            <a:xfrm>
              <a:off x="5612764" y="1466081"/>
              <a:ext cx="2527842" cy="1954775"/>
            </a:xfrm>
            <a:prstGeom prst="roundRect">
              <a:avLst>
                <a:gd name="adj" fmla="val 16667"/>
              </a:avLst>
            </a:prstGeom>
            <a:solidFill>
              <a:srgbClr val="FF0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9"/>
            <p:cNvSpPr txBox="1"/>
            <p:nvPr/>
          </p:nvSpPr>
          <p:spPr>
            <a:xfrm>
              <a:off x="5708188" y="1561505"/>
              <a:ext cx="2336994" cy="1763927"/>
            </a:xfrm>
            <a:prstGeom prst="rect">
              <a:avLst/>
            </a:prstGeom>
            <a:noFill/>
            <a:ln>
              <a:noFill/>
            </a:ln>
          </p:spPr>
          <p:txBody>
            <a:bodyPr spcFirstLastPara="1" wrap="square" lIns="49525" tIns="49525" rIns="49525" bIns="49525" anchor="ctr" anchorCtr="0">
              <a:noAutofit/>
            </a:bodyPr>
            <a:lstStyle/>
            <a:p>
              <a:pPr marL="0" marR="0" lvl="0" indent="0" algn="l" rtl="0">
                <a:lnSpc>
                  <a:spcPct val="90000"/>
                </a:lnSpc>
                <a:spcBef>
                  <a:spcPts val="0"/>
                </a:spcBef>
                <a:spcAft>
                  <a:spcPts val="0"/>
                </a:spcAft>
                <a:buClr>
                  <a:schemeClr val="lt1"/>
                </a:buClr>
                <a:buSzPts val="1300"/>
                <a:buFont typeface="Calibri"/>
                <a:buNone/>
              </a:pPr>
              <a:r>
                <a:rPr lang="en-US" sz="1300" b="1">
                  <a:solidFill>
                    <a:schemeClr val="lt1"/>
                  </a:solidFill>
                  <a:latin typeface="Calibri"/>
                  <a:ea typeface="Calibri"/>
                  <a:cs typeface="Calibri"/>
                  <a:sym typeface="Calibri"/>
                </a:rPr>
                <a:t>Help those who need help, get help.</a:t>
              </a:r>
              <a:r>
                <a:rPr lang="en-US" sz="1300">
                  <a:solidFill>
                    <a:schemeClr val="lt1"/>
                  </a:solidFill>
                  <a:latin typeface="Calibri"/>
                  <a:ea typeface="Calibri"/>
                  <a:cs typeface="Calibri"/>
                  <a:sym typeface="Calibri"/>
                </a:rPr>
                <a:t> If someone is experiencing trauma or a mental health issue, encourage them to seek professional help. </a:t>
              </a:r>
              <a:endParaRPr/>
            </a:p>
          </p:txBody>
        </p:sp>
      </p:grpSp>
      <p:sp>
        <p:nvSpPr>
          <p:cNvPr id="271" name="Google Shape;271;p19"/>
          <p:cNvSpPr txBox="1">
            <a:spLocks noGrp="1"/>
          </p:cNvSpPr>
          <p:nvPr>
            <p:ph type="sldNum" idx="12"/>
          </p:nvPr>
        </p:nvSpPr>
        <p:spPr>
          <a:xfrm>
            <a:off x="577712" y="6152495"/>
            <a:ext cx="499248"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18</a:t>
            </a:fld>
            <a:endParaRPr/>
          </a:p>
        </p:txBody>
      </p:sp>
      <p:sp>
        <p:nvSpPr>
          <p:cNvPr id="272" name="Google Shape;272;p19"/>
          <p:cNvSpPr txBox="1">
            <a:spLocks noGrp="1"/>
          </p:cNvSpPr>
          <p:nvPr>
            <p:ph type="body" idx="2"/>
          </p:nvPr>
        </p:nvSpPr>
        <p:spPr>
          <a:xfrm>
            <a:off x="704850" y="331470"/>
            <a:ext cx="7886700" cy="5067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7F7F7F"/>
              </a:buClr>
              <a:buSzPts val="2000"/>
              <a:buNone/>
            </a:pPr>
            <a:r>
              <a:rPr lang="en-US"/>
              <a:t>Impact of Racial Trauma</a:t>
            </a:r>
            <a:endParaRPr/>
          </a:p>
          <a:p>
            <a:pPr marL="0" lvl="0" indent="0" algn="l" rtl="0">
              <a:lnSpc>
                <a:spcPct val="90000"/>
              </a:lnSpc>
              <a:spcBef>
                <a:spcPts val="0"/>
              </a:spcBef>
              <a:spcAft>
                <a:spcPts val="0"/>
              </a:spcAft>
              <a:buClr>
                <a:srgbClr val="7F7F7F"/>
              </a:buClr>
              <a:buSzPts val="2000"/>
              <a:buNone/>
            </a:pPr>
            <a:endParaRPr/>
          </a:p>
        </p:txBody>
      </p:sp>
      <p:sp>
        <p:nvSpPr>
          <p:cNvPr id="273" name="Google Shape;273;p19"/>
          <p:cNvSpPr/>
          <p:nvPr/>
        </p:nvSpPr>
        <p:spPr>
          <a:xfrm>
            <a:off x="4453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a:t>Takeaways and Next Steps</a:t>
            </a:r>
            <a:endParaRPr/>
          </a:p>
        </p:txBody>
      </p:sp>
      <p:sp>
        <p:nvSpPr>
          <p:cNvPr id="279" name="Google Shape;279;p20"/>
          <p:cNvSpPr txBox="1">
            <a:spLocks noGrp="1"/>
          </p:cNvSpPr>
          <p:nvPr>
            <p:ph type="sldNum" idx="12"/>
          </p:nvPr>
        </p:nvSpPr>
        <p:spPr>
          <a:xfrm>
            <a:off x="577712" y="6152495"/>
            <a:ext cx="499248"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19</a:t>
            </a:fld>
            <a:endParaRPr/>
          </a:p>
        </p:txBody>
      </p:sp>
      <p:sp>
        <p:nvSpPr>
          <p:cNvPr id="280" name="Google Shape;280;p20"/>
          <p:cNvSpPr txBox="1">
            <a:spLocks noGrp="1"/>
          </p:cNvSpPr>
          <p:nvPr>
            <p:ph type="body" idx="2"/>
          </p:nvPr>
        </p:nvSpPr>
        <p:spPr>
          <a:xfrm>
            <a:off x="628650" y="331470"/>
            <a:ext cx="7886700" cy="5067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7F7F7F"/>
              </a:buClr>
              <a:buSzPts val="2000"/>
              <a:buNone/>
            </a:pPr>
            <a:r>
              <a:rPr lang="en-US"/>
              <a:t>Impact of Racial Trauma</a:t>
            </a:r>
            <a:endParaRPr/>
          </a:p>
          <a:p>
            <a:pPr marL="0" lvl="0" indent="0" algn="l" rtl="0">
              <a:lnSpc>
                <a:spcPct val="90000"/>
              </a:lnSpc>
              <a:spcBef>
                <a:spcPts val="0"/>
              </a:spcBef>
              <a:spcAft>
                <a:spcPts val="0"/>
              </a:spcAft>
              <a:buClr>
                <a:srgbClr val="7F7F7F"/>
              </a:buClr>
              <a:buSzPts val="2000"/>
              <a:buNone/>
            </a:pPr>
            <a:endParaRPr/>
          </a:p>
        </p:txBody>
      </p:sp>
      <p:sp>
        <p:nvSpPr>
          <p:cNvPr id="281" name="Google Shape;281;p20"/>
          <p:cNvSpPr/>
          <p:nvPr/>
        </p:nvSpPr>
        <p:spPr>
          <a:xfrm>
            <a:off x="4453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a:p>
        </p:txBody>
      </p:sp>
      <p:pic>
        <p:nvPicPr>
          <p:cNvPr id="282" name="Google Shape;282;p20"/>
          <p:cNvPicPr preferRelativeResize="0">
            <a:picLocks noGrp="1"/>
          </p:cNvPicPr>
          <p:nvPr>
            <p:ph type="body" idx="1"/>
          </p:nvPr>
        </p:nvPicPr>
        <p:blipFill rotWithShape="1">
          <a:blip r:embed="rId3">
            <a:alphaModFix/>
          </a:blip>
          <a:srcRect t="21329"/>
          <a:stretch/>
        </p:blipFill>
        <p:spPr>
          <a:xfrm>
            <a:off x="628650" y="1824875"/>
            <a:ext cx="7941600" cy="4707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a:t>Today’s Objective </a:t>
            </a:r>
            <a:endParaRPr/>
          </a:p>
        </p:txBody>
      </p:sp>
      <p:sp>
        <p:nvSpPr>
          <p:cNvPr id="88" name="Google Shape;88;p2"/>
          <p:cNvSpPr txBox="1">
            <a:spLocks noGrp="1"/>
          </p:cNvSpPr>
          <p:nvPr>
            <p:ph type="body" idx="1"/>
          </p:nvPr>
        </p:nvSpPr>
        <p:spPr>
          <a:xfrm>
            <a:off x="857249" y="1630680"/>
            <a:ext cx="8426100" cy="4887000"/>
          </a:xfrm>
          <a:prstGeom prst="rect">
            <a:avLst/>
          </a:prstGeom>
          <a:noFill/>
          <a:ln>
            <a:noFill/>
          </a:ln>
        </p:spPr>
        <p:txBody>
          <a:bodyPr spcFirstLastPara="1" wrap="square" lIns="91425" tIns="45700" rIns="91425" bIns="45700" anchor="t" anchorCtr="0">
            <a:normAutofit/>
          </a:bodyPr>
          <a:lstStyle/>
          <a:p>
            <a:pPr marL="457189" lvl="0" indent="-304789" algn="l" rtl="0">
              <a:lnSpc>
                <a:spcPct val="90000"/>
              </a:lnSpc>
              <a:spcBef>
                <a:spcPts val="0"/>
              </a:spcBef>
              <a:spcAft>
                <a:spcPts val="0"/>
              </a:spcAft>
              <a:buClr>
                <a:srgbClr val="262626"/>
              </a:buClr>
              <a:buSzPts val="2400"/>
              <a:buFont typeface="Arial"/>
              <a:buNone/>
            </a:pPr>
            <a:endParaRPr sz="2400">
              <a:solidFill>
                <a:schemeClr val="dk1"/>
              </a:solidFill>
              <a:latin typeface="Georgia"/>
              <a:ea typeface="Georgia"/>
              <a:cs typeface="Georgia"/>
              <a:sym typeface="Georgia"/>
            </a:endParaRPr>
          </a:p>
          <a:p>
            <a:pPr marL="457189" lvl="0" indent="-457189" algn="l" rtl="0">
              <a:lnSpc>
                <a:spcPct val="90000"/>
              </a:lnSpc>
              <a:spcBef>
                <a:spcPts val="1000"/>
              </a:spcBef>
              <a:spcAft>
                <a:spcPts val="0"/>
              </a:spcAft>
              <a:buClr>
                <a:schemeClr val="dk1"/>
              </a:buClr>
              <a:buSzPts val="2400"/>
              <a:buFont typeface="Calibri"/>
              <a:buAutoNum type="arabicPeriod"/>
            </a:pPr>
            <a:r>
              <a:rPr lang="en-US" sz="2400">
                <a:solidFill>
                  <a:schemeClr val="dk1"/>
                </a:solidFill>
              </a:rPr>
              <a:t>Images have meaning</a:t>
            </a:r>
            <a:endParaRPr/>
          </a:p>
          <a:p>
            <a:pPr marL="457189" lvl="0" indent="-457189" algn="l" rtl="0">
              <a:lnSpc>
                <a:spcPct val="90000"/>
              </a:lnSpc>
              <a:spcBef>
                <a:spcPts val="1000"/>
              </a:spcBef>
              <a:spcAft>
                <a:spcPts val="0"/>
              </a:spcAft>
              <a:buClr>
                <a:schemeClr val="dk1"/>
              </a:buClr>
              <a:buSzPts val="2400"/>
              <a:buFont typeface="Calibri"/>
              <a:buAutoNum type="arabicPeriod"/>
            </a:pPr>
            <a:r>
              <a:rPr lang="en-US" sz="2400">
                <a:solidFill>
                  <a:schemeClr val="dk1"/>
                </a:solidFill>
              </a:rPr>
              <a:t>What is the overall impact of Trauma? </a:t>
            </a:r>
            <a:endParaRPr/>
          </a:p>
          <a:p>
            <a:pPr marL="457189" lvl="0" indent="-457189" algn="l" rtl="0">
              <a:lnSpc>
                <a:spcPct val="90000"/>
              </a:lnSpc>
              <a:spcBef>
                <a:spcPts val="1000"/>
              </a:spcBef>
              <a:spcAft>
                <a:spcPts val="0"/>
              </a:spcAft>
              <a:buClr>
                <a:schemeClr val="dk1"/>
              </a:buClr>
              <a:buSzPts val="2400"/>
              <a:buFont typeface="Calibri"/>
              <a:buAutoNum type="arabicPeriod"/>
            </a:pPr>
            <a:r>
              <a:rPr lang="en-US" sz="2400">
                <a:solidFill>
                  <a:schemeClr val="dk1"/>
                </a:solidFill>
              </a:rPr>
              <a:t>What is Secondary Trauma?</a:t>
            </a:r>
            <a:endParaRPr/>
          </a:p>
          <a:p>
            <a:pPr marL="457189" lvl="0" indent="-457189" algn="l" rtl="0">
              <a:lnSpc>
                <a:spcPct val="90000"/>
              </a:lnSpc>
              <a:spcBef>
                <a:spcPts val="1000"/>
              </a:spcBef>
              <a:spcAft>
                <a:spcPts val="0"/>
              </a:spcAft>
              <a:buClr>
                <a:schemeClr val="dk1"/>
              </a:buClr>
              <a:buSzPts val="2400"/>
              <a:buFont typeface="Calibri"/>
              <a:buAutoNum type="arabicPeriod"/>
            </a:pPr>
            <a:r>
              <a:rPr lang="en-US" sz="2400">
                <a:solidFill>
                  <a:schemeClr val="dk1"/>
                </a:solidFill>
              </a:rPr>
              <a:t>Review the Harmful Impact of Trauma</a:t>
            </a:r>
            <a:endParaRPr/>
          </a:p>
          <a:p>
            <a:pPr marL="457189" lvl="0" indent="-457189" algn="l" rtl="0">
              <a:lnSpc>
                <a:spcPct val="90000"/>
              </a:lnSpc>
              <a:spcBef>
                <a:spcPts val="1000"/>
              </a:spcBef>
              <a:spcAft>
                <a:spcPts val="0"/>
              </a:spcAft>
              <a:buClr>
                <a:schemeClr val="dk1"/>
              </a:buClr>
              <a:buSzPts val="2400"/>
              <a:buFont typeface="Calibri"/>
              <a:buAutoNum type="arabicPeriod"/>
            </a:pPr>
            <a:r>
              <a:rPr lang="en-US" sz="2400">
                <a:solidFill>
                  <a:schemeClr val="dk1"/>
                </a:solidFill>
              </a:rPr>
              <a:t>What can we do if you are experiencing trauma</a:t>
            </a:r>
            <a:endParaRPr/>
          </a:p>
          <a:p>
            <a:pPr marL="457189" lvl="0" indent="-457189" algn="l" rtl="0">
              <a:lnSpc>
                <a:spcPct val="90000"/>
              </a:lnSpc>
              <a:spcBef>
                <a:spcPts val="1000"/>
              </a:spcBef>
              <a:spcAft>
                <a:spcPts val="0"/>
              </a:spcAft>
              <a:buClr>
                <a:schemeClr val="dk1"/>
              </a:buClr>
              <a:buSzPts val="2400"/>
              <a:buFont typeface="Calibri"/>
              <a:buAutoNum type="arabicPeriod"/>
            </a:pPr>
            <a:r>
              <a:rPr lang="en-US" sz="2400">
                <a:solidFill>
                  <a:schemeClr val="dk1"/>
                </a:solidFill>
              </a:rPr>
              <a:t>Doing our part-Call to action </a:t>
            </a:r>
            <a:endParaRPr/>
          </a:p>
          <a:p>
            <a:pPr marL="457189" lvl="0" indent="-457189" algn="l" rtl="0">
              <a:lnSpc>
                <a:spcPct val="90000"/>
              </a:lnSpc>
              <a:spcBef>
                <a:spcPts val="1000"/>
              </a:spcBef>
              <a:spcAft>
                <a:spcPts val="0"/>
              </a:spcAft>
              <a:buClr>
                <a:schemeClr val="dk1"/>
              </a:buClr>
              <a:buSzPts val="2400"/>
              <a:buFont typeface="Calibri"/>
              <a:buAutoNum type="arabicPeriod"/>
            </a:pPr>
            <a:r>
              <a:rPr lang="en-US" sz="2400">
                <a:solidFill>
                  <a:schemeClr val="dk1"/>
                </a:solidFill>
              </a:rPr>
              <a:t>Next Steps and Take away</a:t>
            </a:r>
            <a:endParaRPr/>
          </a:p>
          <a:p>
            <a:pPr marL="0" lvl="0" indent="0" algn="l" rtl="0">
              <a:lnSpc>
                <a:spcPct val="90000"/>
              </a:lnSpc>
              <a:spcBef>
                <a:spcPts val="1000"/>
              </a:spcBef>
              <a:spcAft>
                <a:spcPts val="0"/>
              </a:spcAft>
              <a:buClr>
                <a:srgbClr val="262626"/>
              </a:buClr>
              <a:buSzPts val="2800"/>
              <a:buNone/>
            </a:pPr>
            <a:endParaRPr/>
          </a:p>
        </p:txBody>
      </p:sp>
      <p:sp>
        <p:nvSpPr>
          <p:cNvPr id="89" name="Google Shape;89;p2"/>
          <p:cNvSpPr txBox="1">
            <a:spLocks noGrp="1"/>
          </p:cNvSpPr>
          <p:nvPr>
            <p:ph type="sldNum" idx="12"/>
          </p:nvPr>
        </p:nvSpPr>
        <p:spPr>
          <a:xfrm>
            <a:off x="577712" y="6152495"/>
            <a:ext cx="499248"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a:t>
            </a:fld>
            <a:endParaRPr/>
          </a:p>
        </p:txBody>
      </p:sp>
      <p:sp>
        <p:nvSpPr>
          <p:cNvPr id="90" name="Google Shape;90;p2"/>
          <p:cNvSpPr txBox="1">
            <a:spLocks noGrp="1"/>
          </p:cNvSpPr>
          <p:nvPr>
            <p:ph type="body" idx="2"/>
          </p:nvPr>
        </p:nvSpPr>
        <p:spPr>
          <a:xfrm>
            <a:off x="628650" y="331470"/>
            <a:ext cx="7886700" cy="506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F7F7F"/>
              </a:buClr>
              <a:buSzPts val="2000"/>
              <a:buNone/>
            </a:pPr>
            <a:r>
              <a:rPr lang="en-US"/>
              <a:t>Impact of Racial Trauma</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2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US"/>
              <a:t>Some Resources for you</a:t>
            </a:r>
            <a:endParaRPr/>
          </a:p>
        </p:txBody>
      </p:sp>
      <p:sp>
        <p:nvSpPr>
          <p:cNvPr id="288" name="Google Shape;288;p21"/>
          <p:cNvSpPr txBox="1">
            <a:spLocks noGrp="1"/>
          </p:cNvSpPr>
          <p:nvPr>
            <p:ph type="body" idx="2"/>
          </p:nvPr>
        </p:nvSpPr>
        <p:spPr>
          <a:xfrm>
            <a:off x="628650" y="365126"/>
            <a:ext cx="7886700" cy="44767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7F7F7F"/>
              </a:buClr>
              <a:buSzPts val="2000"/>
              <a:buNone/>
            </a:pPr>
            <a:r>
              <a:rPr lang="en-US"/>
              <a:t>Impact of Racial Trauma</a:t>
            </a:r>
            <a:endParaRPr/>
          </a:p>
          <a:p>
            <a:pPr marL="0" lvl="0" indent="0" algn="l" rtl="0">
              <a:lnSpc>
                <a:spcPct val="90000"/>
              </a:lnSpc>
              <a:spcBef>
                <a:spcPts val="0"/>
              </a:spcBef>
              <a:spcAft>
                <a:spcPts val="0"/>
              </a:spcAft>
              <a:buClr>
                <a:srgbClr val="7F7F7F"/>
              </a:buClr>
              <a:buSzPts val="2000"/>
              <a:buNone/>
            </a:pPr>
            <a:endParaRPr/>
          </a:p>
          <a:p>
            <a:pPr marL="0" lvl="0" indent="0" algn="l" rtl="0">
              <a:lnSpc>
                <a:spcPct val="90000"/>
              </a:lnSpc>
              <a:spcBef>
                <a:spcPts val="1000"/>
              </a:spcBef>
              <a:spcAft>
                <a:spcPts val="0"/>
              </a:spcAft>
              <a:buClr>
                <a:srgbClr val="7F7F7F"/>
              </a:buClr>
              <a:buSzPts val="2000"/>
              <a:buNone/>
            </a:pPr>
            <a:endParaRPr/>
          </a:p>
        </p:txBody>
      </p:sp>
      <p:pic>
        <p:nvPicPr>
          <p:cNvPr id="289" name="Google Shape;289;p21"/>
          <p:cNvPicPr preferRelativeResize="0">
            <a:picLocks noGrp="1"/>
          </p:cNvPicPr>
          <p:nvPr>
            <p:ph type="body" idx="1"/>
          </p:nvPr>
        </p:nvPicPr>
        <p:blipFill rotWithShape="1">
          <a:blip r:embed="rId3">
            <a:alphaModFix/>
          </a:blip>
          <a:srcRect/>
          <a:stretch/>
        </p:blipFill>
        <p:spPr>
          <a:xfrm>
            <a:off x="714394" y="1652905"/>
            <a:ext cx="2686011" cy="3532159"/>
          </a:xfrm>
          <a:prstGeom prst="rect">
            <a:avLst/>
          </a:prstGeom>
          <a:noFill/>
          <a:ln>
            <a:noFill/>
          </a:ln>
        </p:spPr>
      </p:pic>
      <p:sp>
        <p:nvSpPr>
          <p:cNvPr id="290" name="Google Shape;290;p21"/>
          <p:cNvSpPr/>
          <p:nvPr/>
        </p:nvSpPr>
        <p:spPr>
          <a:xfrm>
            <a:off x="4275860" y="1778445"/>
            <a:ext cx="4572000" cy="387798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KIRWAN INSTITUTE</a:t>
            </a:r>
            <a:endParaRPr sz="1800" cap="none">
              <a:solidFill>
                <a:schemeClr val="dk1"/>
              </a:solidFill>
              <a:latin typeface="Calibri"/>
              <a:ea typeface="Calibri"/>
              <a:cs typeface="Calibri"/>
              <a:sym typeface="Calibri"/>
            </a:endParaRPr>
          </a:p>
          <a:p>
            <a:pPr marL="0" marR="0" lvl="0" indent="0" algn="l" rtl="0">
              <a:spcBef>
                <a:spcPts val="0"/>
              </a:spcBef>
              <a:spcAft>
                <a:spcPts val="0"/>
              </a:spcAft>
              <a:buNone/>
            </a:pPr>
            <a:endParaRPr sz="1800"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0" i="0" u="sng" strike="noStrike">
                <a:solidFill>
                  <a:srgbClr val="1155CC"/>
                </a:solidFill>
                <a:latin typeface="Arial"/>
                <a:ea typeface="Arial"/>
                <a:cs typeface="Arial"/>
                <a:sym typeface="Aria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Guideline to responding to mental health trauma for healthcare workers</a:t>
            </a:r>
            <a:endParaRPr sz="1800" b="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
            </a:r>
            <a:br>
              <a:rPr lang="en-US" sz="1800">
                <a:solidFill>
                  <a:schemeClr val="dk1"/>
                </a:solidFill>
                <a:latin typeface="Calibri"/>
                <a:ea typeface="Calibri"/>
                <a:cs typeface="Calibri"/>
                <a:sym typeface="Calibri"/>
              </a:rPr>
            </a:br>
            <a:r>
              <a:rPr lang="en-US" sz="1800" u="sng">
                <a:solidFill>
                  <a:schemeClr val="dk1"/>
                </a:solidFill>
                <a:latin typeface="Calibri"/>
                <a:ea typeface="Calibri"/>
                <a:cs typeface="Calibri"/>
                <a:sym typeface="Calibri"/>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The link between Racism and PTSD</a:t>
            </a:r>
            <a:endParaRPr sz="1800"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0" i="0" u="sng" strike="noStrike">
                <a:solidFill>
                  <a:srgbClr val="1155CC"/>
                </a:solidFill>
                <a:latin typeface="Arial"/>
                <a:ea typeface="Arial"/>
                <a:cs typeface="Arial"/>
                <a:sym typeface="Arial"/>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Organizational response to bias </a:t>
            </a:r>
            <a:endParaRPr sz="1800" b="0" i="0" u="sng" strike="noStrike">
              <a:solidFill>
                <a:srgbClr val="1155CC"/>
              </a:solidFill>
              <a:latin typeface="Arial"/>
              <a:ea typeface="Arial"/>
              <a:cs typeface="Arial"/>
              <a:sym typeface="Arial"/>
            </a:endParaRPr>
          </a:p>
          <a:p>
            <a:pPr marL="0" marR="0" lvl="0" indent="0" algn="l" rtl="0">
              <a:spcBef>
                <a:spcPts val="0"/>
              </a:spcBef>
              <a:spcAft>
                <a:spcPts val="0"/>
              </a:spcAft>
              <a:buNone/>
            </a:pPr>
            <a:endParaRPr sz="1800" u="sng">
              <a:solidFill>
                <a:srgbClr val="1155CC"/>
              </a:solidFill>
              <a:latin typeface="Arial"/>
              <a:ea typeface="Arial"/>
              <a:cs typeface="Arial"/>
              <a:sym typeface="Arial"/>
            </a:endParaRPr>
          </a:p>
          <a:p>
            <a:pPr marL="0" marR="0" lvl="0" indent="0" algn="l" rtl="0">
              <a:spcBef>
                <a:spcPts val="0"/>
              </a:spcBef>
              <a:spcAft>
                <a:spcPts val="0"/>
              </a:spcAft>
              <a:buNone/>
            </a:pPr>
            <a:r>
              <a:rPr lang="en-US" sz="1800" b="0" i="0" u="sng" strike="noStrike">
                <a:solidFill>
                  <a:srgbClr val="1155CC"/>
                </a:solidFill>
                <a:latin typeface="Arial"/>
                <a:ea typeface="Arial"/>
                <a:cs typeface="Arial"/>
                <a:sym typeface="Arial"/>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Normalized stress and compassion fatigue </a:t>
            </a:r>
            <a:endParaRPr sz="1800" b="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
            </a:r>
            <a:br>
              <a:rPr lang="en-US" sz="1800">
                <a:solidFill>
                  <a:schemeClr val="dk1"/>
                </a:solidFill>
                <a:latin typeface="Calibri"/>
                <a:ea typeface="Calibri"/>
                <a:cs typeface="Calibri"/>
                <a:sym typeface="Calibri"/>
              </a:rPr>
            </a:br>
            <a:r>
              <a:rPr lang="en-US" sz="1800" u="sng">
                <a:solidFill>
                  <a:schemeClr val="dk1"/>
                </a:solidFill>
                <a:latin typeface="Calibri"/>
                <a:ea typeface="Calibri"/>
                <a:cs typeface="Calibri"/>
                <a:sym typeface="Calibri"/>
                <a:hlinkClick r:id="rId9">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Racial trauma on health-care workers </a:t>
            </a:r>
            <a:endParaRPr sz="1800" b="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
            </a: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22"/>
          <p:cNvSpPr txBox="1">
            <a:spLocks noGrp="1"/>
          </p:cNvSpPr>
          <p:nvPr>
            <p:ph type="title"/>
          </p:nvPr>
        </p:nvSpPr>
        <p:spPr>
          <a:xfrm>
            <a:off x="628650" y="441326"/>
            <a:ext cx="78867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D2524"/>
              </a:buClr>
              <a:buSzPts val="3200"/>
              <a:buFont typeface="Calibri"/>
              <a:buNone/>
            </a:pPr>
            <a:r>
              <a:rPr lang="en-US" sz="3200">
                <a:solidFill>
                  <a:srgbClr val="000000"/>
                </a:solidFill>
                <a:latin typeface="Calibri"/>
                <a:ea typeface="Calibri"/>
                <a:cs typeface="Calibri"/>
                <a:sym typeface="Calibri"/>
              </a:rPr>
              <a:t>CME Accreditation and Designation</a:t>
            </a:r>
            <a:endParaRPr sz="3200">
              <a:solidFill>
                <a:srgbClr val="000000"/>
              </a:solidFill>
            </a:endParaRPr>
          </a:p>
        </p:txBody>
      </p:sp>
      <p:sp>
        <p:nvSpPr>
          <p:cNvPr id="296" name="Google Shape;296;p22"/>
          <p:cNvSpPr txBox="1">
            <a:spLocks noGrp="1"/>
          </p:cNvSpPr>
          <p:nvPr>
            <p:ph type="body" idx="1"/>
          </p:nvPr>
        </p:nvSpPr>
        <p:spPr>
          <a:xfrm>
            <a:off x="628650" y="1597025"/>
            <a:ext cx="7886700" cy="4351200"/>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Clr>
                <a:srgbClr val="262626"/>
              </a:buClr>
              <a:buSzPts val="1540"/>
              <a:buNone/>
            </a:pPr>
            <a:r>
              <a:rPr lang="en-US" sz="1540"/>
              <a:t>CMEs will be available at no cost, as will Participant Certificates, which for other disciplines can</a:t>
            </a:r>
            <a:endParaRPr/>
          </a:p>
          <a:p>
            <a:pPr marL="0" lvl="0" indent="0" algn="l" rtl="0">
              <a:lnSpc>
                <a:spcPct val="70000"/>
              </a:lnSpc>
              <a:spcBef>
                <a:spcPts val="1000"/>
              </a:spcBef>
              <a:spcAft>
                <a:spcPts val="0"/>
              </a:spcAft>
              <a:buClr>
                <a:srgbClr val="262626"/>
              </a:buClr>
              <a:buSzPts val="1540"/>
              <a:buNone/>
            </a:pPr>
            <a:r>
              <a:rPr lang="en-US" sz="1540"/>
              <a:t>qualify for continuing education credit.</a:t>
            </a:r>
            <a:endParaRPr/>
          </a:p>
          <a:p>
            <a:pPr marL="0" lvl="0" indent="0" algn="l" rtl="0">
              <a:lnSpc>
                <a:spcPct val="70000"/>
              </a:lnSpc>
              <a:spcBef>
                <a:spcPts val="1000"/>
              </a:spcBef>
              <a:spcAft>
                <a:spcPts val="0"/>
              </a:spcAft>
              <a:buClr>
                <a:srgbClr val="262626"/>
              </a:buClr>
              <a:buSzPts val="1540"/>
              <a:buNone/>
            </a:pPr>
            <a:endParaRPr sz="1540"/>
          </a:p>
          <a:p>
            <a:pPr marL="0" lvl="0" indent="0" algn="l" rtl="0">
              <a:lnSpc>
                <a:spcPct val="70000"/>
              </a:lnSpc>
              <a:spcBef>
                <a:spcPts val="1000"/>
              </a:spcBef>
              <a:spcAft>
                <a:spcPts val="0"/>
              </a:spcAft>
              <a:buClr>
                <a:srgbClr val="262626"/>
              </a:buClr>
              <a:buSzPts val="1540"/>
              <a:buNone/>
            </a:pPr>
            <a:r>
              <a:rPr lang="en-US" sz="1540"/>
              <a:t>This activity has been planned and implemented in accordance with the Essential Areas and</a:t>
            </a:r>
            <a:endParaRPr/>
          </a:p>
          <a:p>
            <a:pPr marL="0" lvl="0" indent="0" algn="l" rtl="0">
              <a:lnSpc>
                <a:spcPct val="70000"/>
              </a:lnSpc>
              <a:spcBef>
                <a:spcPts val="1000"/>
              </a:spcBef>
              <a:spcAft>
                <a:spcPts val="0"/>
              </a:spcAft>
              <a:buClr>
                <a:srgbClr val="262626"/>
              </a:buClr>
              <a:buSzPts val="1540"/>
              <a:buNone/>
            </a:pPr>
            <a:r>
              <a:rPr lang="en-US" sz="1540"/>
              <a:t>policies of the Accreditation Council for Continuing Medical Education (ACCME) through the</a:t>
            </a:r>
            <a:endParaRPr/>
          </a:p>
          <a:p>
            <a:pPr marL="0" lvl="0" indent="0" algn="l" rtl="0">
              <a:lnSpc>
                <a:spcPct val="70000"/>
              </a:lnSpc>
              <a:spcBef>
                <a:spcPts val="1000"/>
              </a:spcBef>
              <a:spcAft>
                <a:spcPts val="0"/>
              </a:spcAft>
              <a:buClr>
                <a:srgbClr val="262626"/>
              </a:buClr>
              <a:buSzPts val="1540"/>
              <a:buNone/>
            </a:pPr>
            <a:r>
              <a:rPr lang="en-US" sz="1540"/>
              <a:t>joint providership of MedChi, The Maryland State Medical Society and the Behavioral Health</a:t>
            </a:r>
            <a:endParaRPr/>
          </a:p>
          <a:p>
            <a:pPr marL="0" lvl="0" indent="0" algn="l" rtl="0">
              <a:lnSpc>
                <a:spcPct val="70000"/>
              </a:lnSpc>
              <a:spcBef>
                <a:spcPts val="1000"/>
              </a:spcBef>
              <a:spcAft>
                <a:spcPts val="0"/>
              </a:spcAft>
              <a:buClr>
                <a:srgbClr val="262626"/>
              </a:buClr>
              <a:buSzPts val="1540"/>
              <a:buNone/>
            </a:pPr>
            <a:r>
              <a:rPr lang="en-US" sz="1540"/>
              <a:t>Administration of the Maryland Department of Health. MedChi is accredited by the ACCME to</a:t>
            </a:r>
            <a:endParaRPr/>
          </a:p>
          <a:p>
            <a:pPr marL="0" lvl="0" indent="0" algn="l" rtl="0">
              <a:lnSpc>
                <a:spcPct val="70000"/>
              </a:lnSpc>
              <a:spcBef>
                <a:spcPts val="1000"/>
              </a:spcBef>
              <a:spcAft>
                <a:spcPts val="0"/>
              </a:spcAft>
              <a:buClr>
                <a:srgbClr val="262626"/>
              </a:buClr>
              <a:buSzPts val="1540"/>
              <a:buNone/>
            </a:pPr>
            <a:r>
              <a:rPr lang="en-US" sz="1540"/>
              <a:t>provide continuing medical education for physicians. CMEs will be available at no cost, as will</a:t>
            </a:r>
            <a:endParaRPr/>
          </a:p>
          <a:p>
            <a:pPr marL="0" lvl="0" indent="0" algn="l" rtl="0">
              <a:lnSpc>
                <a:spcPct val="70000"/>
              </a:lnSpc>
              <a:spcBef>
                <a:spcPts val="1000"/>
              </a:spcBef>
              <a:spcAft>
                <a:spcPts val="0"/>
              </a:spcAft>
              <a:buClr>
                <a:srgbClr val="262626"/>
              </a:buClr>
              <a:buSzPts val="1540"/>
              <a:buNone/>
            </a:pPr>
            <a:r>
              <a:rPr lang="en-US" sz="1540"/>
              <a:t>Participant Certificates, which for other disciplines can qualify for continuing education credit.</a:t>
            </a:r>
            <a:endParaRPr/>
          </a:p>
          <a:p>
            <a:pPr marL="0" lvl="0" indent="0" algn="l" rtl="0">
              <a:lnSpc>
                <a:spcPct val="70000"/>
              </a:lnSpc>
              <a:spcBef>
                <a:spcPts val="1000"/>
              </a:spcBef>
              <a:spcAft>
                <a:spcPts val="0"/>
              </a:spcAft>
              <a:buClr>
                <a:srgbClr val="262626"/>
              </a:buClr>
              <a:buSzPts val="1540"/>
              <a:buNone/>
            </a:pPr>
            <a:endParaRPr sz="1540"/>
          </a:p>
          <a:p>
            <a:pPr marL="0" lvl="0" indent="0" algn="l" rtl="0">
              <a:lnSpc>
                <a:spcPct val="70000"/>
              </a:lnSpc>
              <a:spcBef>
                <a:spcPts val="1000"/>
              </a:spcBef>
              <a:spcAft>
                <a:spcPts val="0"/>
              </a:spcAft>
              <a:buClr>
                <a:srgbClr val="262626"/>
              </a:buClr>
              <a:buSzPts val="1540"/>
              <a:buNone/>
            </a:pPr>
            <a:r>
              <a:rPr lang="en-US" sz="1540"/>
              <a:t>MedChi designates this webinar educational activity for a maximum of 1 AMA PRA Category 1</a:t>
            </a:r>
            <a:endParaRPr/>
          </a:p>
          <a:p>
            <a:pPr marL="0" lvl="0" indent="0" algn="l" rtl="0">
              <a:lnSpc>
                <a:spcPct val="70000"/>
              </a:lnSpc>
              <a:spcBef>
                <a:spcPts val="1000"/>
              </a:spcBef>
              <a:spcAft>
                <a:spcPts val="0"/>
              </a:spcAft>
              <a:buClr>
                <a:srgbClr val="262626"/>
              </a:buClr>
              <a:buSzPts val="1540"/>
              <a:buNone/>
            </a:pPr>
            <a:r>
              <a:rPr lang="en-US" sz="1540"/>
              <a:t>Credits™. Physicians should claim only the credit commensurate with the extent of their</a:t>
            </a:r>
            <a:endParaRPr/>
          </a:p>
          <a:p>
            <a:pPr marL="0" lvl="0" indent="0" algn="l" rtl="0">
              <a:lnSpc>
                <a:spcPct val="70000"/>
              </a:lnSpc>
              <a:spcBef>
                <a:spcPts val="1000"/>
              </a:spcBef>
              <a:spcAft>
                <a:spcPts val="0"/>
              </a:spcAft>
              <a:buClr>
                <a:srgbClr val="262626"/>
              </a:buClr>
              <a:buSzPts val="1540"/>
              <a:buNone/>
            </a:pPr>
            <a:r>
              <a:rPr lang="en-US" sz="1540"/>
              <a:t>participation in the activity, as should other disciplines who claim credit for Participant</a:t>
            </a:r>
            <a:endParaRPr/>
          </a:p>
          <a:p>
            <a:pPr marL="0" lvl="0" indent="0" algn="l" rtl="0">
              <a:lnSpc>
                <a:spcPct val="70000"/>
              </a:lnSpc>
              <a:spcBef>
                <a:spcPts val="1000"/>
              </a:spcBef>
              <a:spcAft>
                <a:spcPts val="0"/>
              </a:spcAft>
              <a:buClr>
                <a:srgbClr val="262626"/>
              </a:buClr>
              <a:buSzPts val="1540"/>
              <a:buNone/>
            </a:pPr>
            <a:r>
              <a:rPr lang="en-US" sz="1540"/>
              <a:t>Certificates. For CME/Participant Certificate questions please contact Steve Whitefield at</a:t>
            </a:r>
            <a:endParaRPr/>
          </a:p>
          <a:p>
            <a:pPr marL="0" lvl="0" indent="0" algn="l" rtl="0">
              <a:lnSpc>
                <a:spcPct val="70000"/>
              </a:lnSpc>
              <a:spcBef>
                <a:spcPts val="1000"/>
              </a:spcBef>
              <a:spcAft>
                <a:spcPts val="0"/>
              </a:spcAft>
              <a:buClr>
                <a:srgbClr val="262626"/>
              </a:buClr>
              <a:buSzPts val="1540"/>
              <a:buNone/>
            </a:pPr>
            <a:r>
              <a:rPr lang="en-US" sz="1540" u="sng">
                <a:solidFill>
                  <a:schemeClr val="hlink"/>
                </a:solidFill>
                <a:hlinkClick r:id="rId3"/>
              </a:rPr>
              <a:t>steven.whitefield@maryland.gov</a:t>
            </a:r>
            <a:r>
              <a:rPr lang="en-US" sz="1540"/>
              <a:t>. </a:t>
            </a:r>
            <a:endParaRPr/>
          </a:p>
        </p:txBody>
      </p:sp>
      <p:sp>
        <p:nvSpPr>
          <p:cNvPr id="297" name="Google Shape;297;p22"/>
          <p:cNvSpPr txBox="1">
            <a:spLocks noGrp="1"/>
          </p:cNvSpPr>
          <p:nvPr>
            <p:ph type="sldNum" idx="12"/>
          </p:nvPr>
        </p:nvSpPr>
        <p:spPr>
          <a:xfrm>
            <a:off x="577712" y="6152495"/>
            <a:ext cx="499248"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21</a:t>
            </a:fld>
            <a:endParaRPr/>
          </a:p>
        </p:txBody>
      </p:sp>
      <p:sp>
        <p:nvSpPr>
          <p:cNvPr id="298" name="Google Shape;298;p22"/>
          <p:cNvSpPr txBox="1">
            <a:spLocks noGrp="1"/>
          </p:cNvSpPr>
          <p:nvPr>
            <p:ph type="body" idx="2"/>
          </p:nvPr>
        </p:nvSpPr>
        <p:spPr>
          <a:xfrm>
            <a:off x="628650" y="365126"/>
            <a:ext cx="7886700" cy="44767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F7F7F"/>
              </a:buClr>
              <a:buSzPts val="2000"/>
              <a:buNone/>
            </a:pPr>
            <a:endParaRPr/>
          </a:p>
        </p:txBody>
      </p:sp>
      <p:pic>
        <p:nvPicPr>
          <p:cNvPr id="299" name="Google Shape;299;p22"/>
          <p:cNvPicPr preferRelativeResize="0"/>
          <p:nvPr/>
        </p:nvPicPr>
        <p:blipFill rotWithShape="1">
          <a:blip r:embed="rId4">
            <a:alphaModFix/>
          </a:blip>
          <a:srcRect/>
          <a:stretch/>
        </p:blipFill>
        <p:spPr>
          <a:xfrm>
            <a:off x="4572000" y="5960428"/>
            <a:ext cx="1219200" cy="43307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2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Font typeface="Arial"/>
              <a:buNone/>
            </a:pPr>
            <a:r>
              <a:rPr lang="en-US" sz="1800">
                <a:latin typeface="Arial"/>
                <a:ea typeface="Arial"/>
                <a:cs typeface="Arial"/>
                <a:sym typeface="Arial"/>
              </a:rPr>
              <a:t/>
            </a:r>
            <a:br>
              <a:rPr lang="en-US" sz="1800">
                <a:latin typeface="Arial"/>
                <a:ea typeface="Arial"/>
                <a:cs typeface="Arial"/>
                <a:sym typeface="Arial"/>
              </a:rPr>
            </a:br>
            <a:r>
              <a:rPr lang="en-US" sz="2800">
                <a:latin typeface="Arial"/>
                <a:ea typeface="Arial"/>
                <a:cs typeface="Arial"/>
                <a:sym typeface="Arial"/>
              </a:rPr>
              <a:t>CME Disclosures</a:t>
            </a:r>
            <a:endParaRPr sz="2800"/>
          </a:p>
        </p:txBody>
      </p:sp>
      <p:sp>
        <p:nvSpPr>
          <p:cNvPr id="305" name="Google Shape;305;p23"/>
          <p:cNvSpPr txBox="1">
            <a:spLocks noGrp="1"/>
          </p:cNvSpPr>
          <p:nvPr>
            <p:ph type="body" idx="1"/>
          </p:nvPr>
        </p:nvSpPr>
        <p:spPr>
          <a:xfrm>
            <a:off x="734347" y="1960561"/>
            <a:ext cx="7886700" cy="4351200"/>
          </a:xfrm>
          <a:prstGeom prst="rect">
            <a:avLst/>
          </a:prstGeom>
          <a:noFill/>
          <a:ln>
            <a:noFill/>
          </a:ln>
        </p:spPr>
        <p:txBody>
          <a:bodyPr spcFirstLastPara="1" wrap="square" lIns="91425" tIns="45700" rIns="91425" bIns="45700" anchor="t" anchorCtr="0">
            <a:normAutofit/>
          </a:bodyPr>
          <a:lstStyle/>
          <a:p>
            <a:pPr marL="0" marR="0" lvl="0" indent="0" algn="l" rtl="0">
              <a:lnSpc>
                <a:spcPct val="115000"/>
              </a:lnSpc>
              <a:spcBef>
                <a:spcPts val="0"/>
              </a:spcBef>
              <a:spcAft>
                <a:spcPts val="0"/>
              </a:spcAft>
              <a:buClr>
                <a:srgbClr val="262626"/>
              </a:buClr>
              <a:buSzPts val="1800"/>
              <a:buNone/>
            </a:pPr>
            <a:r>
              <a:rPr lang="en-US" sz="1800">
                <a:solidFill>
                  <a:srgbClr val="262626"/>
                </a:solidFill>
                <a:latin typeface="Calibri"/>
                <a:ea typeface="Calibri"/>
                <a:cs typeface="Calibri"/>
                <a:sym typeface="Calibri"/>
              </a:rPr>
              <a:t>Presenters and Planners: Aliya Jones, MD and Steve Whitefield, MD have reported no relevant financial relationships to disclose. </a:t>
            </a:r>
            <a:r>
              <a:rPr lang="en-US" sz="1800">
                <a:solidFill>
                  <a:srgbClr val="333333"/>
                </a:solidFill>
                <a:highlight>
                  <a:srgbClr val="FFFFFF"/>
                </a:highlight>
                <a:latin typeface="Calibri"/>
                <a:ea typeface="Calibri"/>
                <a:cs typeface="Calibri"/>
                <a:sym typeface="Calibri"/>
              </a:rPr>
              <a:t>Stephanie Slowly, MSW, LCSW-C and Shanta Powell, MD </a:t>
            </a:r>
            <a:r>
              <a:rPr lang="en-US" sz="1800">
                <a:solidFill>
                  <a:srgbClr val="262626"/>
                </a:solidFill>
                <a:latin typeface="Calibri"/>
                <a:ea typeface="Calibri"/>
                <a:cs typeface="Calibri"/>
                <a:sym typeface="Calibri"/>
              </a:rPr>
              <a:t>have reported no relevant financial relationships to disclose.</a:t>
            </a:r>
            <a:endParaRPr sz="1800">
              <a:latin typeface="Arial"/>
              <a:ea typeface="Arial"/>
              <a:cs typeface="Arial"/>
              <a:sym typeface="Arial"/>
            </a:endParaRPr>
          </a:p>
          <a:p>
            <a:pPr marL="0" marR="0" lvl="0" indent="0" algn="l" rtl="0">
              <a:lnSpc>
                <a:spcPct val="115000"/>
              </a:lnSpc>
              <a:spcBef>
                <a:spcPts val="2400"/>
              </a:spcBef>
              <a:spcAft>
                <a:spcPts val="0"/>
              </a:spcAft>
              <a:buClr>
                <a:srgbClr val="262626"/>
              </a:buClr>
              <a:buSzPts val="1800"/>
              <a:buNone/>
            </a:pPr>
            <a:r>
              <a:rPr lang="en-US" sz="1800">
                <a:solidFill>
                  <a:srgbClr val="262626"/>
                </a:solidFill>
                <a:latin typeface="Calibri"/>
                <a:ea typeface="Calibri"/>
                <a:cs typeface="Calibri"/>
                <a:sym typeface="Calibri"/>
              </a:rPr>
              <a:t>MedChi CME Reviewers: The reviewers from the MedChi Committee On Scientific Activities (COSA) for this activity have reported no relevant financial relationships to disclose.</a:t>
            </a:r>
            <a:endParaRPr sz="1800">
              <a:latin typeface="Arial"/>
              <a:ea typeface="Arial"/>
              <a:cs typeface="Arial"/>
              <a:sym typeface="Arial"/>
            </a:endParaRPr>
          </a:p>
          <a:p>
            <a:pPr marL="228600" lvl="0" indent="-50800" algn="l" rtl="0">
              <a:lnSpc>
                <a:spcPct val="90000"/>
              </a:lnSpc>
              <a:spcBef>
                <a:spcPts val="2200"/>
              </a:spcBef>
              <a:spcAft>
                <a:spcPts val="0"/>
              </a:spcAft>
              <a:buClr>
                <a:srgbClr val="262626"/>
              </a:buClr>
              <a:buSzPts val="2800"/>
              <a:buNone/>
            </a:pPr>
            <a:endParaRPr/>
          </a:p>
        </p:txBody>
      </p:sp>
      <p:sp>
        <p:nvSpPr>
          <p:cNvPr id="306" name="Google Shape;306;p23"/>
          <p:cNvSpPr txBox="1">
            <a:spLocks noGrp="1"/>
          </p:cNvSpPr>
          <p:nvPr>
            <p:ph type="sldNum" idx="12"/>
          </p:nvPr>
        </p:nvSpPr>
        <p:spPr>
          <a:xfrm>
            <a:off x="577712" y="6152495"/>
            <a:ext cx="499248"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22</a:t>
            </a:fld>
            <a:endParaRPr/>
          </a:p>
        </p:txBody>
      </p:sp>
      <p:sp>
        <p:nvSpPr>
          <p:cNvPr id="307" name="Google Shape;307;p23"/>
          <p:cNvSpPr txBox="1">
            <a:spLocks noGrp="1"/>
          </p:cNvSpPr>
          <p:nvPr>
            <p:ph type="body" idx="2"/>
          </p:nvPr>
        </p:nvSpPr>
        <p:spPr>
          <a:xfrm>
            <a:off x="628650" y="365126"/>
            <a:ext cx="7886700" cy="44767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F7F7F"/>
              </a:buClr>
              <a:buSzPts val="2000"/>
              <a:buNone/>
            </a:pPr>
            <a:endParaRPr/>
          </a:p>
          <a:p>
            <a:pPr marL="0" lvl="0" indent="0" algn="l" rtl="0">
              <a:lnSpc>
                <a:spcPct val="90000"/>
              </a:lnSpc>
              <a:spcBef>
                <a:spcPts val="1000"/>
              </a:spcBef>
              <a:spcAft>
                <a:spcPts val="0"/>
              </a:spcAft>
              <a:buClr>
                <a:srgbClr val="7F7F7F"/>
              </a:buClr>
              <a:buSzPts val="2000"/>
              <a:buNone/>
            </a:pPr>
            <a:endParaRPr/>
          </a:p>
        </p:txBody>
      </p:sp>
      <p:pic>
        <p:nvPicPr>
          <p:cNvPr id="308" name="Google Shape;308;p23"/>
          <p:cNvPicPr preferRelativeResize="0"/>
          <p:nvPr/>
        </p:nvPicPr>
        <p:blipFill rotWithShape="1">
          <a:blip r:embed="rId3">
            <a:alphaModFix/>
          </a:blip>
          <a:srcRect/>
          <a:stretch/>
        </p:blipFill>
        <p:spPr>
          <a:xfrm>
            <a:off x="3962400" y="5878829"/>
            <a:ext cx="1219200" cy="43307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endParaRPr/>
          </a:p>
        </p:txBody>
      </p:sp>
      <p:sp>
        <p:nvSpPr>
          <p:cNvPr id="314" name="Google Shape;314;p24"/>
          <p:cNvSpPr txBox="1">
            <a:spLocks noGrp="1"/>
          </p:cNvSpPr>
          <p:nvPr>
            <p:ph type="sldNum" idx="12"/>
          </p:nvPr>
        </p:nvSpPr>
        <p:spPr>
          <a:xfrm>
            <a:off x="577712" y="6152495"/>
            <a:ext cx="499248"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23</a:t>
            </a:fld>
            <a:endParaRPr/>
          </a:p>
        </p:txBody>
      </p:sp>
      <p:sp>
        <p:nvSpPr>
          <p:cNvPr id="315" name="Google Shape;315;p24"/>
          <p:cNvSpPr txBox="1">
            <a:spLocks noGrp="1"/>
          </p:cNvSpPr>
          <p:nvPr>
            <p:ph type="body" idx="2"/>
          </p:nvPr>
        </p:nvSpPr>
        <p:spPr>
          <a:xfrm>
            <a:off x="628650" y="365126"/>
            <a:ext cx="7886700" cy="44767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F7F7F"/>
              </a:buClr>
              <a:buSzPts val="2000"/>
              <a:buNone/>
            </a:pPr>
            <a:endParaRPr/>
          </a:p>
        </p:txBody>
      </p:sp>
      <p:pic>
        <p:nvPicPr>
          <p:cNvPr id="316" name="Google Shape;316;p24" descr="Inspirational quotes self care and self love | Words quotes, Care quotes,  Positive quotes"/>
          <p:cNvPicPr preferRelativeResize="0">
            <a:picLocks noGrp="1"/>
          </p:cNvPicPr>
          <p:nvPr>
            <p:ph type="body" idx="1"/>
          </p:nvPr>
        </p:nvPicPr>
        <p:blipFill rotWithShape="1">
          <a:blip r:embed="rId3">
            <a:alphaModFix/>
          </a:blip>
          <a:srcRect/>
          <a:stretch/>
        </p:blipFill>
        <p:spPr>
          <a:xfrm>
            <a:off x="840658" y="1496960"/>
            <a:ext cx="7620000" cy="41811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25"/>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Calibri"/>
              <a:buNone/>
            </a:pPr>
            <a:r>
              <a:rPr lang="en-US"/>
              <a:t> Questions??</a:t>
            </a:r>
            <a:endParaRPr/>
          </a:p>
        </p:txBody>
      </p:sp>
      <p:sp>
        <p:nvSpPr>
          <p:cNvPr id="322" name="Google Shape;322;p25"/>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sp>
        <p:nvSpPr>
          <p:cNvPr id="323" name="Google Shape;323;p25"/>
          <p:cNvSpPr/>
          <p:nvPr/>
        </p:nvSpPr>
        <p:spPr>
          <a:xfrm>
            <a:off x="981307" y="2029523"/>
            <a:ext cx="7828156" cy="640432"/>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endParaRPr sz="1800">
              <a:solidFill>
                <a:srgbClr val="333333"/>
              </a:solidFill>
              <a:latin typeface="Arial"/>
              <a:ea typeface="Arial"/>
              <a:cs typeface="Arial"/>
              <a:sym typeface="Arial"/>
            </a:endParaRPr>
          </a:p>
          <a:p>
            <a:pPr marL="0" marR="0" lvl="0" indent="0" algn="l" rtl="0">
              <a:lnSpc>
                <a:spcPct val="107000"/>
              </a:lnSpc>
              <a:spcBef>
                <a:spcPts val="0"/>
              </a:spcBef>
              <a:spcAft>
                <a:spcPts val="0"/>
              </a:spcAft>
              <a:buNone/>
            </a:pPr>
            <a:endParaRPr sz="1600">
              <a:solidFill>
                <a:schemeClr val="dk1"/>
              </a:solidFill>
              <a:latin typeface="Calibri"/>
              <a:ea typeface="Calibri"/>
              <a:cs typeface="Calibri"/>
              <a:sym typeface="Calibri"/>
            </a:endParaRPr>
          </a:p>
        </p:txBody>
      </p:sp>
      <p:pic>
        <p:nvPicPr>
          <p:cNvPr id="324" name="Google Shape;324;p25" descr="A close up of a logo&#10;&#10;Description automatically generated"/>
          <p:cNvPicPr preferRelativeResize="0"/>
          <p:nvPr/>
        </p:nvPicPr>
        <p:blipFill rotWithShape="1">
          <a:blip r:embed="rId3">
            <a:alphaModFix/>
          </a:blip>
          <a:srcRect/>
          <a:stretch/>
        </p:blipFill>
        <p:spPr>
          <a:xfrm>
            <a:off x="4173858" y="120933"/>
            <a:ext cx="4635605" cy="285273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26"/>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Calibri"/>
              <a:buNone/>
            </a:pPr>
            <a:r>
              <a:rPr lang="en-US"/>
              <a:t>THANK YOU </a:t>
            </a:r>
            <a:endParaRPr/>
          </a:p>
        </p:txBody>
      </p:sp>
      <p:sp>
        <p:nvSpPr>
          <p:cNvPr id="330" name="Google Shape;330;p26"/>
          <p:cNvSpPr txBox="1">
            <a:spLocks noGrp="1"/>
          </p:cNvSpPr>
          <p:nvPr>
            <p:ph type="body" idx="1"/>
          </p:nvPr>
        </p:nvSpPr>
        <p:spPr>
          <a:xfrm>
            <a:off x="623888" y="4741864"/>
            <a:ext cx="7886700" cy="1500300"/>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Clr>
                <a:schemeClr val="dk1"/>
              </a:buClr>
              <a:buSzPts val="2220"/>
              <a:buNone/>
            </a:pPr>
            <a:r>
              <a:rPr lang="en-US" sz="2220"/>
              <a:t>Stephanie Slowly, MSW LCSW-C</a:t>
            </a:r>
            <a:endParaRPr/>
          </a:p>
          <a:p>
            <a:pPr marL="0" lvl="0" indent="0" algn="l" rtl="0">
              <a:lnSpc>
                <a:spcPct val="70000"/>
              </a:lnSpc>
              <a:spcBef>
                <a:spcPts val="1000"/>
              </a:spcBef>
              <a:spcAft>
                <a:spcPts val="0"/>
              </a:spcAft>
              <a:buClr>
                <a:schemeClr val="dk1"/>
              </a:buClr>
              <a:buSzPts val="2220"/>
              <a:buNone/>
            </a:pPr>
            <a:r>
              <a:rPr lang="en-US" sz="2220"/>
              <a:t>Director, Systems Management </a:t>
            </a:r>
            <a:endParaRPr/>
          </a:p>
          <a:p>
            <a:pPr marL="0" lvl="0" indent="0" algn="l" rtl="0">
              <a:lnSpc>
                <a:spcPct val="70000"/>
              </a:lnSpc>
              <a:spcBef>
                <a:spcPts val="1000"/>
              </a:spcBef>
              <a:spcAft>
                <a:spcPts val="0"/>
              </a:spcAft>
              <a:buClr>
                <a:schemeClr val="dk1"/>
              </a:buClr>
              <a:buSzPts val="2220"/>
              <a:buNone/>
            </a:pPr>
            <a:r>
              <a:rPr lang="en-US" sz="2220"/>
              <a:t>Behavioral Health Administration</a:t>
            </a:r>
            <a:endParaRPr/>
          </a:p>
          <a:p>
            <a:pPr marL="0" lvl="0" indent="0" algn="l" rtl="0">
              <a:lnSpc>
                <a:spcPct val="70000"/>
              </a:lnSpc>
              <a:spcBef>
                <a:spcPts val="1000"/>
              </a:spcBef>
              <a:spcAft>
                <a:spcPts val="0"/>
              </a:spcAft>
              <a:buClr>
                <a:schemeClr val="dk1"/>
              </a:buClr>
              <a:buSzPts val="2220"/>
              <a:buNone/>
            </a:pPr>
            <a:r>
              <a:rPr lang="en-US" sz="2220" u="sng">
                <a:solidFill>
                  <a:schemeClr val="hlink"/>
                </a:solidFill>
                <a:hlinkClick r:id="rId3"/>
              </a:rPr>
              <a:t>Stephanie.slowly1@maryland.gov</a:t>
            </a:r>
            <a:endParaRPr sz="2220"/>
          </a:p>
          <a:p>
            <a:pPr marL="0" lvl="0" indent="0" algn="ctr" rtl="0">
              <a:lnSpc>
                <a:spcPct val="70000"/>
              </a:lnSpc>
              <a:spcBef>
                <a:spcPts val="1000"/>
              </a:spcBef>
              <a:spcAft>
                <a:spcPts val="0"/>
              </a:spcAft>
              <a:buClr>
                <a:schemeClr val="dk1"/>
              </a:buClr>
              <a:buSzPts val="2220"/>
              <a:buNone/>
            </a:pPr>
            <a:endParaRPr sz="2220"/>
          </a:p>
        </p:txBody>
      </p:sp>
      <p:sp>
        <p:nvSpPr>
          <p:cNvPr id="331" name="Google Shape;331;p26"/>
          <p:cNvSpPr/>
          <p:nvPr/>
        </p:nvSpPr>
        <p:spPr>
          <a:xfrm>
            <a:off x="981307" y="2029523"/>
            <a:ext cx="7828156" cy="640432"/>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endParaRPr sz="1800">
              <a:solidFill>
                <a:srgbClr val="333333"/>
              </a:solidFill>
              <a:latin typeface="Arial"/>
              <a:ea typeface="Arial"/>
              <a:cs typeface="Arial"/>
              <a:sym typeface="Arial"/>
            </a:endParaRPr>
          </a:p>
          <a:p>
            <a:pPr marL="0" marR="0" lvl="0" indent="0" algn="l" rtl="0">
              <a:lnSpc>
                <a:spcPct val="107000"/>
              </a:lnSpc>
              <a:spcBef>
                <a:spcPts val="0"/>
              </a:spcBef>
              <a:spcAft>
                <a:spcPts val="0"/>
              </a:spcAft>
              <a:buNone/>
            </a:pPr>
            <a:endParaRPr sz="16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Calibri"/>
              <a:buNone/>
            </a:pPr>
            <a:r>
              <a:rPr lang="en-US"/>
              <a:t>Images Have Meaning </a:t>
            </a:r>
            <a:endParaRPr/>
          </a:p>
        </p:txBody>
      </p:sp>
      <p:sp>
        <p:nvSpPr>
          <p:cNvPr id="97" name="Google Shape;97;p3"/>
          <p:cNvSpPr txBox="1">
            <a:spLocks noGrp="1"/>
          </p:cNvSpPr>
          <p:nvPr>
            <p:ph type="sldNum" idx="12"/>
          </p:nvPr>
        </p:nvSpPr>
        <p:spPr>
          <a:xfrm>
            <a:off x="577712" y="6152495"/>
            <a:ext cx="499248"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3</a:t>
            </a:fld>
            <a:endParaRPr/>
          </a:p>
        </p:txBody>
      </p:sp>
      <p:sp>
        <p:nvSpPr>
          <p:cNvPr id="98" name="Google Shape;98;p3"/>
          <p:cNvSpPr txBox="1">
            <a:spLocks noGrp="1"/>
          </p:cNvSpPr>
          <p:nvPr>
            <p:ph type="body" idx="2"/>
          </p:nvPr>
        </p:nvSpPr>
        <p:spPr>
          <a:xfrm>
            <a:off x="628650" y="331470"/>
            <a:ext cx="7886700" cy="506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F7F7F"/>
              </a:buClr>
              <a:buSzPts val="2000"/>
              <a:buNone/>
            </a:pPr>
            <a:r>
              <a:rPr lang="en-US"/>
              <a:t>Impact of Racial Trauma</a:t>
            </a:r>
            <a:endParaRPr/>
          </a:p>
        </p:txBody>
      </p:sp>
      <p:pic>
        <p:nvPicPr>
          <p:cNvPr id="99" name="Google Shape;99;p3" descr="https://62e528761d0685343e1c-f3d1b99a743ffa4142d9d7f1978d9686.ssl.cf2.rackcdn.com/files/138127/width926/image-20160916-17008-1980ejk.jpg"/>
          <p:cNvPicPr preferRelativeResize="0">
            <a:picLocks noGrp="1"/>
          </p:cNvPicPr>
          <p:nvPr>
            <p:ph type="body" idx="1"/>
          </p:nvPr>
        </p:nvPicPr>
        <p:blipFill rotWithShape="1">
          <a:blip r:embed="rId3">
            <a:alphaModFix/>
          </a:blip>
          <a:srcRect/>
          <a:stretch/>
        </p:blipFill>
        <p:spPr>
          <a:xfrm>
            <a:off x="383078" y="1632859"/>
            <a:ext cx="3013364" cy="1612669"/>
          </a:xfrm>
          <a:prstGeom prst="rect">
            <a:avLst/>
          </a:prstGeom>
          <a:noFill/>
          <a:ln>
            <a:noFill/>
          </a:ln>
        </p:spPr>
      </p:pic>
      <p:pic>
        <p:nvPicPr>
          <p:cNvPr id="100" name="Google Shape;100;p3" descr="Image result for opioid harm reduction"/>
          <p:cNvPicPr preferRelativeResize="0"/>
          <p:nvPr/>
        </p:nvPicPr>
        <p:blipFill rotWithShape="1">
          <a:blip r:embed="rId4">
            <a:alphaModFix/>
          </a:blip>
          <a:srcRect/>
          <a:stretch/>
        </p:blipFill>
        <p:spPr>
          <a:xfrm>
            <a:off x="383078" y="3245528"/>
            <a:ext cx="2972081" cy="1740554"/>
          </a:xfrm>
          <a:prstGeom prst="rect">
            <a:avLst/>
          </a:prstGeom>
          <a:noFill/>
          <a:ln>
            <a:noFill/>
          </a:ln>
        </p:spPr>
      </p:pic>
      <p:pic>
        <p:nvPicPr>
          <p:cNvPr id="101" name="Google Shape;101;p3" descr="Image result for black lives matter"/>
          <p:cNvPicPr preferRelativeResize="0"/>
          <p:nvPr/>
        </p:nvPicPr>
        <p:blipFill rotWithShape="1">
          <a:blip r:embed="rId5">
            <a:alphaModFix/>
          </a:blip>
          <a:srcRect/>
          <a:stretch/>
        </p:blipFill>
        <p:spPr>
          <a:xfrm>
            <a:off x="3396442" y="1632859"/>
            <a:ext cx="2762250" cy="1740554"/>
          </a:xfrm>
          <a:prstGeom prst="rect">
            <a:avLst/>
          </a:prstGeom>
          <a:noFill/>
          <a:ln>
            <a:noFill/>
          </a:ln>
        </p:spPr>
      </p:pic>
      <p:pic>
        <p:nvPicPr>
          <p:cNvPr id="102" name="Google Shape;102;p3" descr="https://cdn.theatlantic.com/assets/media/img/mt/2016/09/RTX2OVHS/lead_960.jpg?1473455507"/>
          <p:cNvPicPr preferRelativeResize="0"/>
          <p:nvPr/>
        </p:nvPicPr>
        <p:blipFill rotWithShape="1">
          <a:blip r:embed="rId6">
            <a:alphaModFix/>
          </a:blip>
          <a:srcRect/>
          <a:stretch/>
        </p:blipFill>
        <p:spPr>
          <a:xfrm>
            <a:off x="3332580" y="3297213"/>
            <a:ext cx="2824662" cy="1675235"/>
          </a:xfrm>
          <a:prstGeom prst="rect">
            <a:avLst/>
          </a:prstGeom>
          <a:noFill/>
          <a:ln>
            <a:noFill/>
          </a:ln>
        </p:spPr>
      </p:pic>
      <p:pic>
        <p:nvPicPr>
          <p:cNvPr id="103" name="Google Shape;103;p3" descr="Image result for latinos and racism"/>
          <p:cNvPicPr preferRelativeResize="0"/>
          <p:nvPr/>
        </p:nvPicPr>
        <p:blipFill rotWithShape="1">
          <a:blip r:embed="rId7">
            <a:alphaModFix/>
          </a:blip>
          <a:srcRect/>
          <a:stretch/>
        </p:blipFill>
        <p:spPr>
          <a:xfrm>
            <a:off x="6157241" y="1632859"/>
            <a:ext cx="2895600" cy="1442714"/>
          </a:xfrm>
          <a:prstGeom prst="rect">
            <a:avLst/>
          </a:prstGeom>
          <a:noFill/>
          <a:ln>
            <a:noFill/>
          </a:ln>
        </p:spPr>
      </p:pic>
      <p:pic>
        <p:nvPicPr>
          <p:cNvPr id="104" name="Google Shape;104;p3" descr="Image result for war on drugs"/>
          <p:cNvPicPr preferRelativeResize="0"/>
          <p:nvPr/>
        </p:nvPicPr>
        <p:blipFill rotWithShape="1">
          <a:blip r:embed="rId8">
            <a:alphaModFix/>
          </a:blip>
          <a:srcRect/>
          <a:stretch/>
        </p:blipFill>
        <p:spPr>
          <a:xfrm>
            <a:off x="6082492" y="3083062"/>
            <a:ext cx="3016229" cy="190302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400"/>
              <a:buFont typeface="Calibri"/>
              <a:buNone/>
            </a:pPr>
            <a:r>
              <a:rPr lang="en-US"/>
              <a:t>Images Have Meaning </a:t>
            </a:r>
            <a:endParaRPr/>
          </a:p>
        </p:txBody>
      </p:sp>
      <p:sp>
        <p:nvSpPr>
          <p:cNvPr id="111" name="Google Shape;111;p4"/>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62626"/>
              </a:buClr>
              <a:buSzPts val="2800"/>
              <a:buNone/>
            </a:pPr>
            <a:endParaRPr/>
          </a:p>
          <a:p>
            <a:pPr marL="0" lvl="0" indent="0" algn="l" rtl="0">
              <a:lnSpc>
                <a:spcPct val="90000"/>
              </a:lnSpc>
              <a:spcBef>
                <a:spcPts val="1000"/>
              </a:spcBef>
              <a:spcAft>
                <a:spcPts val="0"/>
              </a:spcAft>
              <a:buClr>
                <a:srgbClr val="262626"/>
              </a:buClr>
              <a:buSzPts val="2800"/>
              <a:buNone/>
            </a:pPr>
            <a:endParaRPr/>
          </a:p>
        </p:txBody>
      </p:sp>
      <p:pic>
        <p:nvPicPr>
          <p:cNvPr id="112" name="Google Shape;112;p4" descr="George Floyd. Pic: Shutterstock"/>
          <p:cNvPicPr preferRelativeResize="0">
            <a:picLocks noGrp="1"/>
          </p:cNvPicPr>
          <p:nvPr>
            <p:ph type="body" idx="2"/>
          </p:nvPr>
        </p:nvPicPr>
        <p:blipFill rotWithShape="1">
          <a:blip r:embed="rId3">
            <a:alphaModFix/>
          </a:blip>
          <a:srcRect/>
          <a:stretch/>
        </p:blipFill>
        <p:spPr>
          <a:xfrm>
            <a:off x="5000600" y="2706600"/>
            <a:ext cx="3235500" cy="2302200"/>
          </a:xfrm>
          <a:prstGeom prst="rect">
            <a:avLst/>
          </a:prstGeom>
          <a:noFill/>
          <a:ln>
            <a:noFill/>
          </a:ln>
        </p:spPr>
      </p:pic>
      <p:sp>
        <p:nvSpPr>
          <p:cNvPr id="113" name="Google Shape;113;p4"/>
          <p:cNvSpPr txBox="1">
            <a:spLocks noGrp="1"/>
          </p:cNvSpPr>
          <p:nvPr>
            <p:ph type="sldNum" idx="12"/>
          </p:nvPr>
        </p:nvSpPr>
        <p:spPr>
          <a:xfrm>
            <a:off x="516752" y="6152495"/>
            <a:ext cx="499248"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4</a:t>
            </a:fld>
            <a:endParaRPr/>
          </a:p>
        </p:txBody>
      </p:sp>
      <p:sp>
        <p:nvSpPr>
          <p:cNvPr id="114" name="Google Shape;114;p4"/>
          <p:cNvSpPr txBox="1">
            <a:spLocks noGrp="1"/>
          </p:cNvSpPr>
          <p:nvPr>
            <p:ph type="body" idx="4294967295"/>
          </p:nvPr>
        </p:nvSpPr>
        <p:spPr>
          <a:xfrm>
            <a:off x="5193151" y="1595578"/>
            <a:ext cx="3887787" cy="823912"/>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Clr>
                <a:srgbClr val="262626"/>
              </a:buClr>
              <a:buSzPts val="2660"/>
              <a:buNone/>
            </a:pPr>
            <a:r>
              <a:rPr lang="en-US" sz="2660"/>
              <a:t>Mr. George Floyd </a:t>
            </a:r>
            <a:endParaRPr/>
          </a:p>
          <a:p>
            <a:pPr marL="0" lvl="0" indent="0" algn="l" rtl="0">
              <a:lnSpc>
                <a:spcPct val="70000"/>
              </a:lnSpc>
              <a:spcBef>
                <a:spcPts val="1000"/>
              </a:spcBef>
              <a:spcAft>
                <a:spcPts val="0"/>
              </a:spcAft>
              <a:buClr>
                <a:srgbClr val="262626"/>
              </a:buClr>
              <a:buSzPts val="2660"/>
              <a:buNone/>
            </a:pPr>
            <a:r>
              <a:rPr lang="en-US" sz="2660"/>
              <a:t>May 25, 2020</a:t>
            </a:r>
            <a:endParaRPr/>
          </a:p>
          <a:p>
            <a:pPr marL="228600" lvl="0" indent="-104140" algn="l" rtl="0">
              <a:lnSpc>
                <a:spcPct val="70000"/>
              </a:lnSpc>
              <a:spcBef>
                <a:spcPts val="1000"/>
              </a:spcBef>
              <a:spcAft>
                <a:spcPts val="0"/>
              </a:spcAft>
              <a:buClr>
                <a:srgbClr val="262626"/>
              </a:buClr>
              <a:buSzPts val="1960"/>
              <a:buNone/>
            </a:pPr>
            <a:endParaRPr sz="1960"/>
          </a:p>
        </p:txBody>
      </p:sp>
      <p:sp>
        <p:nvSpPr>
          <p:cNvPr id="115" name="Google Shape;115;p4"/>
          <p:cNvSpPr txBox="1">
            <a:spLocks noGrp="1"/>
          </p:cNvSpPr>
          <p:nvPr>
            <p:ph type="body" idx="4294967295"/>
          </p:nvPr>
        </p:nvSpPr>
        <p:spPr>
          <a:xfrm>
            <a:off x="817555" y="1678700"/>
            <a:ext cx="3868800" cy="968400"/>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Clr>
                <a:srgbClr val="262626"/>
              </a:buClr>
              <a:buSzPts val="2400"/>
              <a:buNone/>
            </a:pPr>
            <a:r>
              <a:rPr lang="en-US" sz="2400"/>
              <a:t>Ms. Breonna Taylor  </a:t>
            </a:r>
            <a:endParaRPr/>
          </a:p>
          <a:p>
            <a:pPr marL="0" lvl="0" indent="0" algn="l" rtl="0">
              <a:lnSpc>
                <a:spcPct val="70000"/>
              </a:lnSpc>
              <a:spcBef>
                <a:spcPts val="1000"/>
              </a:spcBef>
              <a:spcAft>
                <a:spcPts val="0"/>
              </a:spcAft>
              <a:buClr>
                <a:srgbClr val="262626"/>
              </a:buClr>
              <a:buSzPts val="2400"/>
              <a:buNone/>
            </a:pPr>
            <a:r>
              <a:rPr lang="en-US" sz="2400"/>
              <a:t>March 13, 2020</a:t>
            </a:r>
            <a:endParaRPr/>
          </a:p>
          <a:p>
            <a:pPr marL="228600" lvl="0" indent="-76200" algn="l" rtl="0">
              <a:lnSpc>
                <a:spcPct val="70000"/>
              </a:lnSpc>
              <a:spcBef>
                <a:spcPts val="1000"/>
              </a:spcBef>
              <a:spcAft>
                <a:spcPts val="0"/>
              </a:spcAft>
              <a:buClr>
                <a:srgbClr val="262626"/>
              </a:buClr>
              <a:buSzPts val="2400"/>
              <a:buNone/>
            </a:pPr>
            <a:endParaRPr sz="2400"/>
          </a:p>
          <a:p>
            <a:pPr marL="228600" lvl="0" indent="-114300" algn="l" rtl="0">
              <a:lnSpc>
                <a:spcPct val="70000"/>
              </a:lnSpc>
              <a:spcBef>
                <a:spcPts val="1000"/>
              </a:spcBef>
              <a:spcAft>
                <a:spcPts val="0"/>
              </a:spcAft>
              <a:buClr>
                <a:srgbClr val="262626"/>
              </a:buClr>
              <a:buSzPts val="1800"/>
              <a:buNone/>
            </a:pPr>
            <a:endParaRPr sz="1800"/>
          </a:p>
          <a:p>
            <a:pPr marL="228600" lvl="0" indent="-114300" algn="l" rtl="0">
              <a:lnSpc>
                <a:spcPct val="70000"/>
              </a:lnSpc>
              <a:spcBef>
                <a:spcPts val="1000"/>
              </a:spcBef>
              <a:spcAft>
                <a:spcPts val="0"/>
              </a:spcAft>
              <a:buClr>
                <a:srgbClr val="262626"/>
              </a:buClr>
              <a:buSzPts val="1800"/>
              <a:buNone/>
            </a:pPr>
            <a:endParaRPr sz="1800"/>
          </a:p>
          <a:p>
            <a:pPr marL="0" lvl="0" indent="0" algn="l" rtl="0">
              <a:lnSpc>
                <a:spcPct val="70000"/>
              </a:lnSpc>
              <a:spcBef>
                <a:spcPts val="1000"/>
              </a:spcBef>
              <a:spcAft>
                <a:spcPts val="0"/>
              </a:spcAft>
              <a:buClr>
                <a:srgbClr val="262626"/>
              </a:buClr>
              <a:buSzPts val="1800"/>
              <a:buNone/>
            </a:pPr>
            <a:r>
              <a:rPr lang="en-US" sz="1800"/>
              <a:t>				</a:t>
            </a:r>
            <a:endParaRPr sz="700"/>
          </a:p>
          <a:p>
            <a:pPr marL="228600" lvl="0" indent="-184150" algn="l" rtl="0">
              <a:lnSpc>
                <a:spcPct val="70000"/>
              </a:lnSpc>
              <a:spcBef>
                <a:spcPts val="1000"/>
              </a:spcBef>
              <a:spcAft>
                <a:spcPts val="0"/>
              </a:spcAft>
              <a:buClr>
                <a:srgbClr val="262626"/>
              </a:buClr>
              <a:buSzPts val="700"/>
              <a:buNone/>
            </a:pPr>
            <a:r>
              <a:rPr lang="en-US" sz="700"/>
              <a:t> </a:t>
            </a:r>
            <a:endParaRPr sz="700"/>
          </a:p>
        </p:txBody>
      </p:sp>
      <p:pic>
        <p:nvPicPr>
          <p:cNvPr id="116" name="Google Shape;116;p4" descr="Breonna Taylor (1993-2020)"/>
          <p:cNvPicPr preferRelativeResize="0"/>
          <p:nvPr/>
        </p:nvPicPr>
        <p:blipFill rotWithShape="1">
          <a:blip r:embed="rId4">
            <a:alphaModFix/>
          </a:blip>
          <a:srcRect/>
          <a:stretch/>
        </p:blipFill>
        <p:spPr>
          <a:xfrm>
            <a:off x="1207150" y="2706600"/>
            <a:ext cx="2057625" cy="2589426"/>
          </a:xfrm>
          <a:prstGeom prst="rect">
            <a:avLst/>
          </a:prstGeom>
          <a:noFill/>
          <a:ln>
            <a:noFill/>
          </a:ln>
        </p:spPr>
      </p:pic>
      <p:sp>
        <p:nvSpPr>
          <p:cNvPr id="117" name="Google Shape;117;p4"/>
          <p:cNvSpPr txBox="1"/>
          <p:nvPr/>
        </p:nvSpPr>
        <p:spPr>
          <a:xfrm>
            <a:off x="628650" y="274300"/>
            <a:ext cx="3000000" cy="5256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US" sz="2000" i="1">
                <a:solidFill>
                  <a:srgbClr val="7F7F7F"/>
                </a:solidFill>
                <a:latin typeface="Calibri"/>
                <a:ea typeface="Calibri"/>
                <a:cs typeface="Calibri"/>
                <a:sym typeface="Calibri"/>
              </a:rPr>
              <a:t>Impact of Racial Trauma</a:t>
            </a:r>
            <a:endParaRPr sz="2000" i="1">
              <a:solidFill>
                <a:srgbClr val="7F7F7F"/>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2"/>
        <p:cNvGrpSpPr/>
        <p:nvPr/>
      </p:nvGrpSpPr>
      <p:grpSpPr>
        <a:xfrm>
          <a:off x="0" y="0"/>
          <a:ext cx="0" cy="0"/>
          <a:chOff x="0" y="0"/>
          <a:chExt cx="0" cy="0"/>
        </a:xfrm>
      </p:grpSpPr>
      <p:sp>
        <p:nvSpPr>
          <p:cNvPr id="123" name="Google Shape;123;p5"/>
          <p:cNvSpPr/>
          <p:nvPr/>
        </p:nvSpPr>
        <p:spPr>
          <a:xfrm>
            <a:off x="457200" y="0"/>
            <a:ext cx="3490800" cy="6858000"/>
          </a:xfrm>
          <a:prstGeom prst="rect">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24" name="Google Shape;124;p5"/>
          <p:cNvSpPr/>
          <p:nvPr/>
        </p:nvSpPr>
        <p:spPr>
          <a:xfrm>
            <a:off x="3490719" y="0"/>
            <a:ext cx="106556" cy="6858000"/>
          </a:xfrm>
          <a:prstGeom prst="rect">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25" name="Google Shape;125;p5" descr="Novel Coronavirus COVID-19 | Multnomah County"/>
          <p:cNvPicPr preferRelativeResize="0">
            <a:picLocks noGrp="1"/>
          </p:cNvPicPr>
          <p:nvPr>
            <p:ph type="body" idx="1"/>
          </p:nvPr>
        </p:nvPicPr>
        <p:blipFill rotWithShape="1">
          <a:blip r:embed="rId3">
            <a:alphaModFix/>
          </a:blip>
          <a:srcRect/>
          <a:stretch/>
        </p:blipFill>
        <p:spPr>
          <a:xfrm>
            <a:off x="4111700" y="513175"/>
            <a:ext cx="4505400" cy="2760000"/>
          </a:xfrm>
          <a:prstGeom prst="rect">
            <a:avLst/>
          </a:prstGeom>
          <a:noFill/>
          <a:ln>
            <a:noFill/>
          </a:ln>
        </p:spPr>
      </p:pic>
      <p:pic>
        <p:nvPicPr>
          <p:cNvPr id="126" name="Google Shape;126;p5" descr="Burnout of healthcare providers during COVID-19 | Omnia Health Insights |  News from the global healthcare community"/>
          <p:cNvPicPr preferRelativeResize="0">
            <a:picLocks noGrp="1"/>
          </p:cNvPicPr>
          <p:nvPr>
            <p:ph type="body" idx="2"/>
          </p:nvPr>
        </p:nvPicPr>
        <p:blipFill rotWithShape="1">
          <a:blip r:embed="rId4">
            <a:alphaModFix/>
          </a:blip>
          <a:srcRect/>
          <a:stretch/>
        </p:blipFill>
        <p:spPr>
          <a:xfrm>
            <a:off x="4089400" y="3486657"/>
            <a:ext cx="4559400" cy="2202600"/>
          </a:xfrm>
          <a:prstGeom prst="rect">
            <a:avLst/>
          </a:prstGeom>
          <a:noFill/>
          <a:ln>
            <a:noFill/>
          </a:ln>
        </p:spPr>
      </p:pic>
      <p:sp>
        <p:nvSpPr>
          <p:cNvPr id="127" name="Google Shape;127;p5"/>
          <p:cNvSpPr txBox="1">
            <a:spLocks noGrp="1"/>
          </p:cNvSpPr>
          <p:nvPr>
            <p:ph type="title"/>
          </p:nvPr>
        </p:nvSpPr>
        <p:spPr>
          <a:xfrm>
            <a:off x="628650" y="811161"/>
            <a:ext cx="2501695" cy="54033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400"/>
              <a:buFont typeface="Calibri"/>
              <a:buNone/>
            </a:pPr>
            <a:r>
              <a:rPr lang="en-US" sz="4400">
                <a:solidFill>
                  <a:srgbClr val="FFFFFF"/>
                </a:solidFill>
                <a:latin typeface="Calibri"/>
                <a:ea typeface="Calibri"/>
                <a:cs typeface="Calibri"/>
                <a:sym typeface="Calibri"/>
              </a:rPr>
              <a:t>Images Have Meaning</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a:t>Overview of Trauma: Key Terms</a:t>
            </a:r>
            <a:endParaRPr/>
          </a:p>
        </p:txBody>
      </p:sp>
      <p:sp>
        <p:nvSpPr>
          <p:cNvPr id="133" name="Google Shape;133;p6"/>
          <p:cNvSpPr txBox="1">
            <a:spLocks noGrp="1"/>
          </p:cNvSpPr>
          <p:nvPr>
            <p:ph type="body" idx="1"/>
          </p:nvPr>
        </p:nvSpPr>
        <p:spPr>
          <a:xfrm>
            <a:off x="693419" y="1363980"/>
            <a:ext cx="8426100" cy="4380300"/>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rgbClr val="262626"/>
              </a:buClr>
              <a:buSzPts val="2590"/>
              <a:buNone/>
            </a:pPr>
            <a:endParaRPr sz="2590"/>
          </a:p>
          <a:p>
            <a:pPr marL="228600" lvl="0" indent="-234950" algn="l" rtl="0">
              <a:lnSpc>
                <a:spcPct val="80000"/>
              </a:lnSpc>
              <a:spcBef>
                <a:spcPts val="1000"/>
              </a:spcBef>
              <a:spcAft>
                <a:spcPts val="0"/>
              </a:spcAft>
              <a:buClr>
                <a:srgbClr val="262626"/>
              </a:buClr>
              <a:buSzPts val="1765"/>
              <a:buChar char="•"/>
            </a:pPr>
            <a:r>
              <a:rPr lang="en-US" sz="1765" b="1"/>
              <a:t>Implicit (Unconscious) Bias</a:t>
            </a:r>
            <a:r>
              <a:rPr lang="en-US" sz="1765"/>
              <a:t> – attitudes towards people or associate stereotypes with them without our conscious knowledge. </a:t>
            </a:r>
            <a:endParaRPr sz="2900"/>
          </a:p>
          <a:p>
            <a:pPr marL="228600" lvl="0" indent="-234950" algn="l" rtl="0">
              <a:lnSpc>
                <a:spcPct val="80000"/>
              </a:lnSpc>
              <a:spcBef>
                <a:spcPts val="1000"/>
              </a:spcBef>
              <a:spcAft>
                <a:spcPts val="0"/>
              </a:spcAft>
              <a:buClr>
                <a:srgbClr val="262626"/>
              </a:buClr>
              <a:buSzPts val="1765"/>
              <a:buChar char="•"/>
            </a:pPr>
            <a:r>
              <a:rPr lang="en-US" sz="1765" b="1"/>
              <a:t>Race</a:t>
            </a:r>
            <a:r>
              <a:rPr lang="en-US" sz="1765"/>
              <a:t> – a social construct that refers to belonging to a group of people who shared a common ancestry from a particular region of the globe. Common ancestry is accompanied by superficial secondary physical characteristics such as skin color, facial features, and hair texture.</a:t>
            </a:r>
            <a:endParaRPr sz="2900"/>
          </a:p>
          <a:p>
            <a:pPr marL="228600" lvl="0" indent="-234950" algn="l" rtl="0">
              <a:lnSpc>
                <a:spcPct val="80000"/>
              </a:lnSpc>
              <a:spcBef>
                <a:spcPts val="1000"/>
              </a:spcBef>
              <a:spcAft>
                <a:spcPts val="0"/>
              </a:spcAft>
              <a:buClr>
                <a:srgbClr val="262626"/>
              </a:buClr>
              <a:buSzPts val="1765"/>
              <a:buChar char="•"/>
            </a:pPr>
            <a:r>
              <a:rPr lang="en-US" sz="1765" b="1"/>
              <a:t>Racism</a:t>
            </a:r>
            <a:r>
              <a:rPr lang="en-US" sz="1765"/>
              <a:t> – prejudicial treatment based on racial or ethnic group and the societal institutions or structures that perpetuate this unfair treatment. Racism can be expressed on interpersonal, structural/institutional, or internalized levels.</a:t>
            </a:r>
            <a:endParaRPr sz="2900"/>
          </a:p>
          <a:p>
            <a:pPr marL="228600" lvl="0" indent="-234950" algn="l" rtl="0">
              <a:lnSpc>
                <a:spcPct val="80000"/>
              </a:lnSpc>
              <a:spcBef>
                <a:spcPts val="1000"/>
              </a:spcBef>
              <a:spcAft>
                <a:spcPts val="0"/>
              </a:spcAft>
              <a:buClr>
                <a:srgbClr val="000000"/>
              </a:buClr>
              <a:buSzPts val="1765"/>
              <a:buChar char="•"/>
            </a:pPr>
            <a:r>
              <a:rPr lang="en-US" sz="1765" b="1" i="0">
                <a:solidFill>
                  <a:srgbClr val="000000"/>
                </a:solidFill>
                <a:latin typeface="Calibri"/>
                <a:ea typeface="Calibri"/>
                <a:cs typeface="Calibri"/>
                <a:sym typeface="Calibri"/>
              </a:rPr>
              <a:t>Trauma</a:t>
            </a:r>
            <a:r>
              <a:rPr lang="en-US" sz="1765" b="0" i="0">
                <a:solidFill>
                  <a:srgbClr val="000000"/>
                </a:solidFill>
                <a:latin typeface="Calibri"/>
                <a:ea typeface="Calibri"/>
                <a:cs typeface="Calibri"/>
                <a:sym typeface="Calibri"/>
              </a:rPr>
              <a:t> </a:t>
            </a:r>
            <a:r>
              <a:rPr lang="en-US" sz="1765"/>
              <a:t>–</a:t>
            </a:r>
            <a:r>
              <a:rPr lang="en-US" sz="1765" b="0" i="0">
                <a:solidFill>
                  <a:srgbClr val="000000"/>
                </a:solidFill>
                <a:latin typeface="Calibri"/>
                <a:ea typeface="Calibri"/>
                <a:cs typeface="Calibri"/>
                <a:sym typeface="Calibri"/>
              </a:rPr>
              <a:t> an emotional response to a terrible/horrific event  (</a:t>
            </a:r>
            <a:r>
              <a:rPr lang="en-US" sz="1765">
                <a:solidFill>
                  <a:srgbClr val="000000"/>
                </a:solidFill>
              </a:rPr>
              <a:t>e.g.</a:t>
            </a:r>
            <a:r>
              <a:rPr lang="en-US" sz="1765" b="0" i="0">
                <a:solidFill>
                  <a:srgbClr val="000000"/>
                </a:solidFill>
                <a:latin typeface="Calibri"/>
                <a:ea typeface="Calibri"/>
                <a:cs typeface="Calibri"/>
                <a:sym typeface="Calibri"/>
              </a:rPr>
              <a:t>,</a:t>
            </a:r>
            <a:r>
              <a:rPr lang="en-US" sz="1765">
                <a:solidFill>
                  <a:srgbClr val="000000"/>
                </a:solidFill>
                <a:latin typeface="Calibri"/>
                <a:ea typeface="Calibri"/>
                <a:cs typeface="Calibri"/>
                <a:sym typeface="Calibri"/>
              </a:rPr>
              <a:t> </a:t>
            </a:r>
            <a:r>
              <a:rPr lang="en-US" sz="1765" b="0" i="0">
                <a:solidFill>
                  <a:srgbClr val="000000"/>
                </a:solidFill>
                <a:latin typeface="Calibri"/>
                <a:ea typeface="Calibri"/>
                <a:cs typeface="Calibri"/>
                <a:sym typeface="Calibri"/>
              </a:rPr>
              <a:t>an accident, rape, natural disaster or global pandemic) (APA, 2020)</a:t>
            </a:r>
            <a:endParaRPr sz="2900"/>
          </a:p>
          <a:p>
            <a:pPr marL="228600" lvl="0" indent="-234950" algn="l" rtl="0">
              <a:lnSpc>
                <a:spcPct val="80000"/>
              </a:lnSpc>
              <a:spcBef>
                <a:spcPts val="1000"/>
              </a:spcBef>
              <a:spcAft>
                <a:spcPts val="0"/>
              </a:spcAft>
              <a:buClr>
                <a:srgbClr val="000000"/>
              </a:buClr>
              <a:buSzPts val="1765"/>
              <a:buChar char="•"/>
            </a:pPr>
            <a:r>
              <a:rPr lang="en-US" sz="1765" b="1" i="0">
                <a:solidFill>
                  <a:srgbClr val="000000"/>
                </a:solidFill>
                <a:latin typeface="Calibri"/>
                <a:ea typeface="Calibri"/>
                <a:cs typeface="Calibri"/>
                <a:sym typeface="Calibri"/>
              </a:rPr>
              <a:t>Racial Trauma</a:t>
            </a:r>
            <a:r>
              <a:rPr lang="en-US" sz="1765" b="0" i="0">
                <a:solidFill>
                  <a:srgbClr val="000000"/>
                </a:solidFill>
                <a:latin typeface="Calibri"/>
                <a:ea typeface="Calibri"/>
                <a:cs typeface="Calibri"/>
                <a:sym typeface="Calibri"/>
              </a:rPr>
              <a:t> </a:t>
            </a:r>
            <a:r>
              <a:rPr lang="en-US" sz="1765"/>
              <a:t>–</a:t>
            </a:r>
            <a:r>
              <a:rPr lang="en-US" sz="1765" b="0" i="0">
                <a:solidFill>
                  <a:srgbClr val="000000"/>
                </a:solidFill>
                <a:latin typeface="Calibri"/>
                <a:ea typeface="Calibri"/>
                <a:cs typeface="Calibri"/>
                <a:sym typeface="Calibri"/>
              </a:rPr>
              <a:t> an emotional response to a terrible event like an accident, rape or natural disaster. Immediately after the event, shock and denial are typical. Longer term reactions include unpredictable emotions, flashbacks, strained relationships and even physical symptoms like headaches or nausea. (MHA, 2020)</a:t>
            </a:r>
            <a:endParaRPr sz="2900"/>
          </a:p>
          <a:p>
            <a:pPr marL="228600" lvl="0" indent="-122872" algn="l" rtl="0">
              <a:lnSpc>
                <a:spcPct val="80000"/>
              </a:lnSpc>
              <a:spcBef>
                <a:spcPts val="1000"/>
              </a:spcBef>
              <a:spcAft>
                <a:spcPts val="0"/>
              </a:spcAft>
              <a:buClr>
                <a:srgbClr val="262626"/>
              </a:buClr>
              <a:buSzPts val="1665"/>
              <a:buNone/>
            </a:pPr>
            <a:endParaRPr sz="1665">
              <a:latin typeface="Calibri"/>
              <a:ea typeface="Calibri"/>
              <a:cs typeface="Calibri"/>
              <a:sym typeface="Calibri"/>
            </a:endParaRPr>
          </a:p>
        </p:txBody>
      </p:sp>
      <p:sp>
        <p:nvSpPr>
          <p:cNvPr id="134" name="Google Shape;134;p6"/>
          <p:cNvSpPr txBox="1">
            <a:spLocks noGrp="1"/>
          </p:cNvSpPr>
          <p:nvPr>
            <p:ph type="sldNum" idx="12"/>
          </p:nvPr>
        </p:nvSpPr>
        <p:spPr>
          <a:xfrm>
            <a:off x="577712" y="6152495"/>
            <a:ext cx="499248"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6</a:t>
            </a:fld>
            <a:endParaRPr/>
          </a:p>
        </p:txBody>
      </p:sp>
      <p:sp>
        <p:nvSpPr>
          <p:cNvPr id="135" name="Google Shape;135;p6"/>
          <p:cNvSpPr txBox="1">
            <a:spLocks noGrp="1"/>
          </p:cNvSpPr>
          <p:nvPr>
            <p:ph type="body" idx="2"/>
          </p:nvPr>
        </p:nvSpPr>
        <p:spPr>
          <a:xfrm>
            <a:off x="628650" y="331470"/>
            <a:ext cx="7886700" cy="506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F7F7F"/>
              </a:buClr>
              <a:buSzPts val="2000"/>
              <a:buNone/>
            </a:pPr>
            <a:r>
              <a:rPr lang="en-US"/>
              <a:t>Impact of Racial Trauma</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a:t>Overview of Trauma: Characteristics</a:t>
            </a:r>
            <a:endParaRPr/>
          </a:p>
        </p:txBody>
      </p:sp>
      <p:sp>
        <p:nvSpPr>
          <p:cNvPr id="142" name="Google Shape;142;p7"/>
          <p:cNvSpPr txBox="1">
            <a:spLocks noGrp="1"/>
          </p:cNvSpPr>
          <p:nvPr>
            <p:ph type="body" idx="1"/>
          </p:nvPr>
        </p:nvSpPr>
        <p:spPr>
          <a:xfrm>
            <a:off x="781050" y="1673225"/>
            <a:ext cx="78867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1800"/>
              <a:buNone/>
            </a:pPr>
            <a:r>
              <a:rPr lang="en-US" sz="1800" i="0" u="none" strike="noStrike">
                <a:solidFill>
                  <a:srgbClr val="000000"/>
                </a:solidFill>
              </a:rPr>
              <a:t>The pandemic has exposed many problems with our </a:t>
            </a:r>
            <a:r>
              <a:rPr lang="en-US" sz="1800">
                <a:solidFill>
                  <a:srgbClr val="000000"/>
                </a:solidFill>
              </a:rPr>
              <a:t>health care</a:t>
            </a:r>
            <a:r>
              <a:rPr lang="en-US" sz="1800" i="0" u="none" strike="noStrike">
                <a:solidFill>
                  <a:srgbClr val="000000"/>
                </a:solidFill>
              </a:rPr>
              <a:t> system, one of them being the often </a:t>
            </a:r>
            <a:r>
              <a:rPr lang="en-US" sz="1800">
                <a:solidFill>
                  <a:srgbClr val="000000"/>
                </a:solidFill>
              </a:rPr>
              <a:t>overlooked</a:t>
            </a:r>
            <a:r>
              <a:rPr lang="en-US" sz="1800" i="0" u="none" strike="noStrike">
                <a:solidFill>
                  <a:srgbClr val="000000"/>
                </a:solidFill>
              </a:rPr>
              <a:t> racial trauma that affects health care workers.</a:t>
            </a:r>
            <a:r>
              <a:rPr lang="en-US" sz="1400"/>
              <a:t/>
            </a:r>
            <a:br>
              <a:rPr lang="en-US" sz="1400"/>
            </a:br>
            <a:endParaRPr sz="2000" i="0" u="none" strike="noStrike">
              <a:solidFill>
                <a:srgbClr val="000000"/>
              </a:solidFill>
            </a:endParaRPr>
          </a:p>
          <a:p>
            <a:pPr marL="0" lvl="0" indent="0" algn="l" rtl="0">
              <a:lnSpc>
                <a:spcPct val="90000"/>
              </a:lnSpc>
              <a:spcBef>
                <a:spcPts val="0"/>
              </a:spcBef>
              <a:spcAft>
                <a:spcPts val="0"/>
              </a:spcAft>
              <a:buClr>
                <a:srgbClr val="000000"/>
              </a:buClr>
              <a:buSzPts val="1800"/>
              <a:buNone/>
            </a:pPr>
            <a:r>
              <a:rPr lang="en-US" sz="1800" i="0" u="none" strike="noStrike">
                <a:solidFill>
                  <a:srgbClr val="000000"/>
                </a:solidFill>
              </a:rPr>
              <a:t>During pandemic:</a:t>
            </a:r>
            <a:endParaRPr sz="1800" i="0" u="none" strike="noStrike">
              <a:solidFill>
                <a:srgbClr val="000000"/>
              </a:solidFill>
            </a:endParaRPr>
          </a:p>
          <a:p>
            <a:pPr marL="0" lvl="0" indent="0" algn="l" rtl="0">
              <a:lnSpc>
                <a:spcPct val="90000"/>
              </a:lnSpc>
              <a:spcBef>
                <a:spcPts val="0"/>
              </a:spcBef>
              <a:spcAft>
                <a:spcPts val="0"/>
              </a:spcAft>
              <a:buClr>
                <a:srgbClr val="000000"/>
              </a:buClr>
              <a:buSzPts val="1800"/>
              <a:buNone/>
            </a:pPr>
            <a:endParaRPr sz="1800">
              <a:solidFill>
                <a:srgbClr val="000000"/>
              </a:solidFill>
            </a:endParaRPr>
          </a:p>
          <a:p>
            <a:pPr marL="457200" lvl="0" indent="-342900" algn="l" rtl="0">
              <a:lnSpc>
                <a:spcPct val="90000"/>
              </a:lnSpc>
              <a:spcBef>
                <a:spcPts val="0"/>
              </a:spcBef>
              <a:spcAft>
                <a:spcPts val="0"/>
              </a:spcAft>
              <a:buClr>
                <a:srgbClr val="000000"/>
              </a:buClr>
              <a:buSzPts val="1800"/>
              <a:buChar char="•"/>
            </a:pPr>
            <a:r>
              <a:rPr lang="en-US" sz="1800" i="0" u="none" strike="noStrike">
                <a:solidFill>
                  <a:srgbClr val="000000"/>
                </a:solidFill>
              </a:rPr>
              <a:t>Asian American health care workers have endured serious trauma of racial discrimination</a:t>
            </a:r>
            <a:endParaRPr/>
          </a:p>
          <a:p>
            <a:pPr marL="457200" lvl="0" indent="-342900" algn="l" rtl="0">
              <a:lnSpc>
                <a:spcPct val="90000"/>
              </a:lnSpc>
              <a:spcBef>
                <a:spcPts val="0"/>
              </a:spcBef>
              <a:spcAft>
                <a:spcPts val="0"/>
              </a:spcAft>
              <a:buClr>
                <a:srgbClr val="000000"/>
              </a:buClr>
              <a:buSzPts val="1800"/>
              <a:buChar char="•"/>
            </a:pPr>
            <a:r>
              <a:rPr lang="en-US" sz="1800" i="0" u="none" strike="noStrike">
                <a:solidFill>
                  <a:srgbClr val="000000"/>
                </a:solidFill>
              </a:rPr>
              <a:t>Patients refusing to be seen by Asian American providers</a:t>
            </a:r>
            <a:endParaRPr/>
          </a:p>
          <a:p>
            <a:pPr marL="457200" lvl="0" indent="-342900" algn="l" rtl="0">
              <a:lnSpc>
                <a:spcPct val="90000"/>
              </a:lnSpc>
              <a:spcBef>
                <a:spcPts val="0"/>
              </a:spcBef>
              <a:spcAft>
                <a:spcPts val="0"/>
              </a:spcAft>
              <a:buClr>
                <a:srgbClr val="000000"/>
              </a:buClr>
              <a:buSzPts val="1800"/>
              <a:buChar char="•"/>
            </a:pPr>
            <a:r>
              <a:rPr lang="en-US" sz="1800" i="0" u="none" strike="noStrike">
                <a:solidFill>
                  <a:srgbClr val="000000"/>
                </a:solidFill>
              </a:rPr>
              <a:t>Asian American providers accused of causing the pandemic</a:t>
            </a:r>
            <a:endParaRPr/>
          </a:p>
          <a:p>
            <a:pPr marL="457200" lvl="0" indent="-342900" algn="l" rtl="0">
              <a:lnSpc>
                <a:spcPct val="90000"/>
              </a:lnSpc>
              <a:spcBef>
                <a:spcPts val="0"/>
              </a:spcBef>
              <a:spcAft>
                <a:spcPts val="0"/>
              </a:spcAft>
              <a:buClr>
                <a:srgbClr val="000000"/>
              </a:buClr>
              <a:buSzPts val="1800"/>
              <a:buChar char="•"/>
            </a:pPr>
            <a:r>
              <a:rPr lang="en-US" sz="1800" i="0" u="none" strike="noStrike">
                <a:solidFill>
                  <a:srgbClr val="000000"/>
                </a:solidFill>
              </a:rPr>
              <a:t>Have even been physically assaulted</a:t>
            </a:r>
            <a:endParaRPr/>
          </a:p>
          <a:p>
            <a:pPr marL="0" lvl="0" indent="0" algn="l" rtl="0">
              <a:lnSpc>
                <a:spcPct val="90000"/>
              </a:lnSpc>
              <a:spcBef>
                <a:spcPts val="0"/>
              </a:spcBef>
              <a:spcAft>
                <a:spcPts val="0"/>
              </a:spcAft>
              <a:buClr>
                <a:srgbClr val="262626"/>
              </a:buClr>
              <a:buSzPts val="1800"/>
              <a:buNone/>
            </a:pPr>
            <a:endParaRPr sz="1800" i="0" u="none" strike="noStrike">
              <a:solidFill>
                <a:srgbClr val="000000"/>
              </a:solidFill>
            </a:endParaRPr>
          </a:p>
          <a:p>
            <a:pPr marL="0" lvl="0" indent="0" algn="l" rtl="0">
              <a:lnSpc>
                <a:spcPct val="90000"/>
              </a:lnSpc>
              <a:spcBef>
                <a:spcPts val="0"/>
              </a:spcBef>
              <a:spcAft>
                <a:spcPts val="0"/>
              </a:spcAft>
              <a:buClr>
                <a:srgbClr val="000000"/>
              </a:buClr>
              <a:buSzPts val="1800"/>
              <a:buNone/>
            </a:pPr>
            <a:r>
              <a:rPr lang="en-US" sz="1800" i="0" u="none" strike="noStrike">
                <a:solidFill>
                  <a:srgbClr val="000000"/>
                </a:solidFill>
              </a:rPr>
              <a:t>Health</a:t>
            </a:r>
            <a:r>
              <a:rPr lang="en-US" sz="1800">
                <a:solidFill>
                  <a:srgbClr val="000000"/>
                </a:solidFill>
              </a:rPr>
              <a:t> </a:t>
            </a:r>
            <a:r>
              <a:rPr lang="en-US" sz="1800" i="0" u="none" strike="noStrike">
                <a:solidFill>
                  <a:srgbClr val="000000"/>
                </a:solidFill>
              </a:rPr>
              <a:t>care workers are no exception to racial biases</a:t>
            </a:r>
            <a:r>
              <a:rPr lang="en-US" sz="1400" i="0" u="none" strike="noStrike"/>
              <a:t> </a:t>
            </a:r>
            <a:r>
              <a:rPr lang="en-US" sz="1800">
                <a:solidFill>
                  <a:srgbClr val="000000"/>
                </a:solidFill>
              </a:rPr>
              <a:t>t</a:t>
            </a:r>
            <a:r>
              <a:rPr lang="en-US" sz="1800" i="0" u="none" strike="noStrike">
                <a:solidFill>
                  <a:srgbClr val="000000"/>
                </a:solidFill>
              </a:rPr>
              <a:t>he effects and damage of racial trauma can be long-lasting.</a:t>
            </a:r>
            <a:endParaRPr sz="1400"/>
          </a:p>
          <a:p>
            <a:pPr marL="0" lvl="0" indent="0" algn="l" rtl="0">
              <a:lnSpc>
                <a:spcPct val="90000"/>
              </a:lnSpc>
              <a:spcBef>
                <a:spcPts val="1000"/>
              </a:spcBef>
              <a:spcAft>
                <a:spcPts val="0"/>
              </a:spcAft>
              <a:buClr>
                <a:srgbClr val="262626"/>
              </a:buClr>
              <a:buSzPts val="1400"/>
              <a:buNone/>
            </a:pPr>
            <a:r>
              <a:rPr lang="en-US" sz="1400"/>
              <a:t/>
            </a:r>
            <a:br>
              <a:rPr lang="en-US" sz="1400"/>
            </a:br>
            <a:r>
              <a:rPr lang="en-US" sz="2000"/>
              <a:t>			</a:t>
            </a:r>
            <a:endParaRPr/>
          </a:p>
        </p:txBody>
      </p:sp>
      <p:sp>
        <p:nvSpPr>
          <p:cNvPr id="143" name="Google Shape;143;p7"/>
          <p:cNvSpPr txBox="1">
            <a:spLocks noGrp="1"/>
          </p:cNvSpPr>
          <p:nvPr>
            <p:ph type="sldNum" idx="12"/>
          </p:nvPr>
        </p:nvSpPr>
        <p:spPr>
          <a:xfrm>
            <a:off x="577712" y="6152495"/>
            <a:ext cx="499248"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7</a:t>
            </a:fld>
            <a:endParaRPr/>
          </a:p>
        </p:txBody>
      </p:sp>
      <p:sp>
        <p:nvSpPr>
          <p:cNvPr id="144" name="Google Shape;144;p7"/>
          <p:cNvSpPr txBox="1">
            <a:spLocks noGrp="1"/>
          </p:cNvSpPr>
          <p:nvPr>
            <p:ph type="body" idx="2"/>
          </p:nvPr>
        </p:nvSpPr>
        <p:spPr>
          <a:xfrm>
            <a:off x="628650" y="365126"/>
            <a:ext cx="7886700" cy="44767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F7F7F"/>
              </a:buClr>
              <a:buSzPts val="2000"/>
              <a:buNone/>
            </a:pPr>
            <a:r>
              <a:rPr lang="en-US"/>
              <a:t>Impact of Racial Trauma</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8"/>
          <p:cNvSpPr txBox="1">
            <a:spLocks noGrp="1"/>
          </p:cNvSpPr>
          <p:nvPr>
            <p:ph type="title"/>
          </p:nvPr>
        </p:nvSpPr>
        <p:spPr>
          <a:xfrm>
            <a:off x="628650" y="432435"/>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a:t>Overview of Trauma: Characteristics</a:t>
            </a:r>
            <a:endParaRPr/>
          </a:p>
        </p:txBody>
      </p:sp>
      <p:sp>
        <p:nvSpPr>
          <p:cNvPr id="151" name="Google Shape;151;p8"/>
          <p:cNvSpPr txBox="1">
            <a:spLocks noGrp="1"/>
          </p:cNvSpPr>
          <p:nvPr>
            <p:ph type="body" idx="1"/>
          </p:nvPr>
        </p:nvSpPr>
        <p:spPr>
          <a:xfrm>
            <a:off x="628649" y="1630680"/>
            <a:ext cx="8426141" cy="4886939"/>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262626"/>
              </a:buClr>
              <a:buSzPts val="2000"/>
              <a:buChar char="•"/>
            </a:pPr>
            <a:r>
              <a:rPr lang="en-US" sz="2000"/>
              <a:t>Racism-related experiences can range from frequent ambiguous “macroaggressions” to blatant hate crimes and physical assault. Racial microaggressions are subtle, yet </a:t>
            </a:r>
            <a:r>
              <a:rPr lang="en-US" sz="2000" b="1"/>
              <a:t>pervasive acts </a:t>
            </a:r>
            <a:r>
              <a:rPr lang="en-US" sz="2000"/>
              <a:t>of racism.</a:t>
            </a:r>
            <a:endParaRPr/>
          </a:p>
          <a:p>
            <a:pPr marL="228600" lvl="0" indent="-101600" algn="l" rtl="0">
              <a:lnSpc>
                <a:spcPct val="90000"/>
              </a:lnSpc>
              <a:spcBef>
                <a:spcPts val="1000"/>
              </a:spcBef>
              <a:spcAft>
                <a:spcPts val="0"/>
              </a:spcAft>
              <a:buClr>
                <a:srgbClr val="262626"/>
              </a:buClr>
              <a:buSzPts val="2000"/>
              <a:buNone/>
            </a:pPr>
            <a:endParaRPr sz="2000"/>
          </a:p>
          <a:p>
            <a:pPr marL="228600" lvl="0" indent="-228600" algn="l" rtl="0">
              <a:lnSpc>
                <a:spcPct val="90000"/>
              </a:lnSpc>
              <a:spcBef>
                <a:spcPts val="1000"/>
              </a:spcBef>
              <a:spcAft>
                <a:spcPts val="0"/>
              </a:spcAft>
              <a:buClr>
                <a:srgbClr val="262626"/>
              </a:buClr>
              <a:buSzPts val="2000"/>
              <a:buChar char="•"/>
            </a:pPr>
            <a:r>
              <a:rPr lang="en-US" sz="2000"/>
              <a:t>Amongst people of color, African Americans discrimination experience is more pervasive to that of non-Hispanic whites' experience (11% for whites versus 81% for people of color; Cokley, Hall-Clark, &amp; Hicks, 2011).</a:t>
            </a:r>
            <a:endParaRPr/>
          </a:p>
          <a:p>
            <a:pPr marL="228600" lvl="0" indent="-101600" algn="l" rtl="0">
              <a:lnSpc>
                <a:spcPct val="90000"/>
              </a:lnSpc>
              <a:spcBef>
                <a:spcPts val="1000"/>
              </a:spcBef>
              <a:spcAft>
                <a:spcPts val="0"/>
              </a:spcAft>
              <a:buClr>
                <a:srgbClr val="262626"/>
              </a:buClr>
              <a:buSzPts val="2000"/>
              <a:buNone/>
            </a:pPr>
            <a:endParaRPr sz="2000"/>
          </a:p>
          <a:p>
            <a:pPr marL="228600" lvl="0" indent="-228600" algn="l" rtl="0">
              <a:lnSpc>
                <a:spcPct val="90000"/>
              </a:lnSpc>
              <a:spcBef>
                <a:spcPts val="1000"/>
              </a:spcBef>
              <a:spcAft>
                <a:spcPts val="0"/>
              </a:spcAft>
              <a:buClr>
                <a:srgbClr val="262626"/>
              </a:buClr>
              <a:buSzPts val="2000"/>
              <a:buChar char="•"/>
            </a:pPr>
            <a:r>
              <a:rPr lang="en-US" sz="2000"/>
              <a:t>The long-term negative effects of racial trauma can impact physical health and can be exacerbated by lack of access to adequate medical services for people of color, which can be a result of systematic racism. </a:t>
            </a:r>
            <a:endParaRPr/>
          </a:p>
          <a:p>
            <a:pPr marL="0" lvl="0" indent="0" algn="l" rtl="0">
              <a:lnSpc>
                <a:spcPct val="90000"/>
              </a:lnSpc>
              <a:spcBef>
                <a:spcPts val="1000"/>
              </a:spcBef>
              <a:spcAft>
                <a:spcPts val="0"/>
              </a:spcAft>
              <a:buClr>
                <a:srgbClr val="262626"/>
              </a:buClr>
              <a:buSzPts val="2800"/>
              <a:buNone/>
            </a:pPr>
            <a:endParaRPr/>
          </a:p>
        </p:txBody>
      </p:sp>
      <p:sp>
        <p:nvSpPr>
          <p:cNvPr id="152" name="Google Shape;152;p8"/>
          <p:cNvSpPr txBox="1">
            <a:spLocks noGrp="1"/>
          </p:cNvSpPr>
          <p:nvPr>
            <p:ph type="sldNum" idx="12"/>
          </p:nvPr>
        </p:nvSpPr>
        <p:spPr>
          <a:xfrm>
            <a:off x="577712" y="6152495"/>
            <a:ext cx="499248"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8</a:t>
            </a:fld>
            <a:endParaRPr/>
          </a:p>
        </p:txBody>
      </p:sp>
      <p:sp>
        <p:nvSpPr>
          <p:cNvPr id="153" name="Google Shape;153;p8"/>
          <p:cNvSpPr txBox="1">
            <a:spLocks noGrp="1"/>
          </p:cNvSpPr>
          <p:nvPr>
            <p:ph type="body" idx="2"/>
          </p:nvPr>
        </p:nvSpPr>
        <p:spPr>
          <a:xfrm>
            <a:off x="704850" y="483870"/>
            <a:ext cx="7886700" cy="506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F7F7F"/>
              </a:buClr>
              <a:buSzPts val="2000"/>
              <a:buNone/>
            </a:pPr>
            <a:r>
              <a:rPr lang="en-US"/>
              <a:t>Impact of Racial Trauma</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a:t>Overview of Trauma: Characteristics</a:t>
            </a:r>
            <a:endParaRPr/>
          </a:p>
        </p:txBody>
      </p:sp>
      <p:sp>
        <p:nvSpPr>
          <p:cNvPr id="160" name="Google Shape;160;p9"/>
          <p:cNvSpPr txBox="1">
            <a:spLocks noGrp="1"/>
          </p:cNvSpPr>
          <p:nvPr>
            <p:ph type="body" idx="1"/>
          </p:nvPr>
        </p:nvSpPr>
        <p:spPr>
          <a:xfrm>
            <a:off x="628650" y="1597025"/>
            <a:ext cx="7886700" cy="4351200"/>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Clr>
                <a:srgbClr val="262626"/>
              </a:buClr>
              <a:buSzPts val="2040"/>
              <a:buNone/>
            </a:pPr>
            <a:r>
              <a:rPr lang="en-US" sz="2200"/>
              <a:t>Individuals who experience Racial Trauma have mirrored systems of Post-Traumatic Stress Disorder (PTSD)</a:t>
            </a:r>
            <a:endParaRPr sz="2200"/>
          </a:p>
          <a:p>
            <a:pPr marL="0" lvl="0" indent="0" algn="l" rtl="0">
              <a:lnSpc>
                <a:spcPct val="70000"/>
              </a:lnSpc>
              <a:spcBef>
                <a:spcPts val="1000"/>
              </a:spcBef>
              <a:spcAft>
                <a:spcPts val="0"/>
              </a:spcAft>
              <a:buClr>
                <a:srgbClr val="262626"/>
              </a:buClr>
              <a:buSzPts val="2040"/>
              <a:buNone/>
            </a:pPr>
            <a:endParaRPr sz="2200"/>
          </a:p>
          <a:p>
            <a:pPr marL="457200" lvl="0" indent="-467360" algn="l" rtl="0">
              <a:lnSpc>
                <a:spcPct val="70000"/>
              </a:lnSpc>
              <a:spcBef>
                <a:spcPts val="1000"/>
              </a:spcBef>
              <a:spcAft>
                <a:spcPts val="0"/>
              </a:spcAft>
              <a:buClr>
                <a:srgbClr val="262626"/>
              </a:buClr>
              <a:buSzPts val="2200"/>
              <a:buFont typeface="Calibri"/>
              <a:buAutoNum type="arabicPeriod"/>
            </a:pPr>
            <a:r>
              <a:rPr lang="en-US" sz="2200"/>
              <a:t>Re-experiencing: </a:t>
            </a:r>
            <a:endParaRPr sz="2200"/>
          </a:p>
          <a:p>
            <a:pPr marL="685800" lvl="1" indent="-260350" algn="l" rtl="0">
              <a:lnSpc>
                <a:spcPct val="70000"/>
              </a:lnSpc>
              <a:spcBef>
                <a:spcPts val="500"/>
              </a:spcBef>
              <a:spcAft>
                <a:spcPts val="0"/>
              </a:spcAft>
              <a:buClr>
                <a:srgbClr val="262626"/>
              </a:buClr>
              <a:buSzPts val="2200"/>
              <a:buChar char="•"/>
            </a:pPr>
            <a:r>
              <a:rPr lang="en-US" sz="2200"/>
              <a:t> Recurrent re-experiencing of trauma (e.g., flashbacks, nightmares, intrusive thoughts)</a:t>
            </a:r>
            <a:endParaRPr sz="2200"/>
          </a:p>
          <a:p>
            <a:pPr marL="457200" lvl="0" indent="-467360" algn="l" rtl="0">
              <a:lnSpc>
                <a:spcPct val="70000"/>
              </a:lnSpc>
              <a:spcBef>
                <a:spcPts val="1000"/>
              </a:spcBef>
              <a:spcAft>
                <a:spcPts val="0"/>
              </a:spcAft>
              <a:buClr>
                <a:srgbClr val="262626"/>
              </a:buClr>
              <a:buSzPts val="2200"/>
              <a:buFont typeface="Calibri"/>
              <a:buAutoNum type="arabicPeriod"/>
            </a:pPr>
            <a:r>
              <a:rPr lang="en-US" sz="2200"/>
              <a:t>Avoidance: </a:t>
            </a:r>
            <a:endParaRPr sz="2200"/>
          </a:p>
          <a:p>
            <a:pPr marL="685800" lvl="1" indent="-260350" algn="l" rtl="0">
              <a:lnSpc>
                <a:spcPct val="70000"/>
              </a:lnSpc>
              <a:spcBef>
                <a:spcPts val="500"/>
              </a:spcBef>
              <a:spcAft>
                <a:spcPts val="0"/>
              </a:spcAft>
              <a:buClr>
                <a:srgbClr val="262626"/>
              </a:buClr>
              <a:buSzPts val="2200"/>
              <a:buChar char="•"/>
            </a:pPr>
            <a:r>
              <a:rPr lang="en-US" sz="2200"/>
              <a:t>Persistent avoidance of stimuli associated with the trauma (e.g., thoughts, activities, people, and feelings of being detached/estranged)</a:t>
            </a:r>
            <a:endParaRPr sz="2200"/>
          </a:p>
          <a:p>
            <a:pPr marL="457200" lvl="0" indent="-467360" algn="l" rtl="0">
              <a:lnSpc>
                <a:spcPct val="70000"/>
              </a:lnSpc>
              <a:spcBef>
                <a:spcPts val="1000"/>
              </a:spcBef>
              <a:spcAft>
                <a:spcPts val="0"/>
              </a:spcAft>
              <a:buClr>
                <a:srgbClr val="262626"/>
              </a:buClr>
              <a:buSzPts val="2200"/>
              <a:buFont typeface="Calibri"/>
              <a:buAutoNum type="arabicPeriod"/>
            </a:pPr>
            <a:r>
              <a:rPr lang="en-US" sz="2200"/>
              <a:t>Arousal: </a:t>
            </a:r>
            <a:endParaRPr sz="2200"/>
          </a:p>
          <a:p>
            <a:pPr marL="685800" lvl="1" indent="-228600" algn="l" rtl="0">
              <a:lnSpc>
                <a:spcPct val="70000"/>
              </a:lnSpc>
              <a:spcBef>
                <a:spcPts val="500"/>
              </a:spcBef>
              <a:spcAft>
                <a:spcPts val="0"/>
              </a:spcAft>
              <a:buClr>
                <a:srgbClr val="262626"/>
              </a:buClr>
              <a:buSzPts val="1700"/>
              <a:buChar char="•"/>
            </a:pPr>
            <a:r>
              <a:rPr lang="en-US" sz="2200"/>
              <a:t>Persistent systems of increased arousal related to the trauma (e.g., difficulty falling asleep, frequent irritability, impaired concentration and hypervigilance)</a:t>
            </a:r>
            <a:r>
              <a:rPr lang="en-US" sz="1700"/>
              <a:t> 												</a:t>
            </a:r>
            <a:endParaRPr/>
          </a:p>
          <a:p>
            <a:pPr marL="457200" lvl="1" indent="0" algn="l" rtl="0">
              <a:lnSpc>
                <a:spcPct val="70000"/>
              </a:lnSpc>
              <a:spcBef>
                <a:spcPts val="500"/>
              </a:spcBef>
              <a:spcAft>
                <a:spcPts val="0"/>
              </a:spcAft>
              <a:buClr>
                <a:srgbClr val="262626"/>
              </a:buClr>
              <a:buSzPts val="1700"/>
              <a:buNone/>
            </a:pPr>
            <a:r>
              <a:rPr lang="en-US" sz="1700"/>
              <a:t>								</a:t>
            </a:r>
            <a:endParaRPr/>
          </a:p>
        </p:txBody>
      </p:sp>
      <p:sp>
        <p:nvSpPr>
          <p:cNvPr id="161" name="Google Shape;161;p9"/>
          <p:cNvSpPr txBox="1">
            <a:spLocks noGrp="1"/>
          </p:cNvSpPr>
          <p:nvPr>
            <p:ph type="sldNum" idx="12"/>
          </p:nvPr>
        </p:nvSpPr>
        <p:spPr>
          <a:xfrm>
            <a:off x="577712" y="6152495"/>
            <a:ext cx="499248"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9</a:t>
            </a:fld>
            <a:endParaRPr/>
          </a:p>
        </p:txBody>
      </p:sp>
      <p:sp>
        <p:nvSpPr>
          <p:cNvPr id="162" name="Google Shape;162;p9"/>
          <p:cNvSpPr txBox="1">
            <a:spLocks noGrp="1"/>
          </p:cNvSpPr>
          <p:nvPr>
            <p:ph type="body" idx="2"/>
          </p:nvPr>
        </p:nvSpPr>
        <p:spPr>
          <a:xfrm>
            <a:off x="628650" y="365126"/>
            <a:ext cx="7886700" cy="44767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F7F7F"/>
              </a:buClr>
              <a:buSzPts val="2000"/>
              <a:buNone/>
            </a:pPr>
            <a:r>
              <a:rPr lang="en-US"/>
              <a:t>Impact of Racial Trauma</a:t>
            </a:r>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spe:Receivers xmlns:spe="http://schemas.microsoft.com/sharepoint/events"/>
</file>

<file path=customXml/item4.xml><?xml version="1.0" encoding="utf-8"?>
<ct:contentTypeSchema xmlns:ct="http://schemas.microsoft.com/office/2006/metadata/contentType" xmlns:ma="http://schemas.microsoft.com/office/2006/metadata/properties/metaAttributes" ct:_="" ma:_="" ma:contentTypeName="Document" ma:contentTypeID="0x0101006FA243C363007F4F827DB51D02034FC2" ma:contentTypeVersion="22" ma:contentTypeDescription="Create a new document." ma:contentTypeScope="" ma:versionID="6f4aa861c22db5f2b4eb9d2bf3007668">
  <xsd:schema xmlns:xsd="http://www.w3.org/2001/XMLSchema" xmlns:xs="http://www.w3.org/2001/XMLSchema" xmlns:p="http://schemas.microsoft.com/office/2006/metadata/properties" targetNamespace="http://schemas.microsoft.com/office/2006/metadata/properties" ma:root="true" ma:fieldsID="883d4e8e4bb62dc9630bd01492c2b58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E30B8BF-DED2-4B60-A546-253135A63F71}"/>
</file>

<file path=customXml/itemProps2.xml><?xml version="1.0" encoding="utf-8"?>
<ds:datastoreItem xmlns:ds="http://schemas.openxmlformats.org/officeDocument/2006/customXml" ds:itemID="{6DE62E6D-D288-4A31-A16B-FFDCC4607A2C}"/>
</file>

<file path=customXml/itemProps3.xml><?xml version="1.0" encoding="utf-8"?>
<ds:datastoreItem xmlns:ds="http://schemas.openxmlformats.org/officeDocument/2006/customXml" ds:itemID="{0C44ED71-05BC-495A-AD8F-BF72E99788FA}"/>
</file>

<file path=customXml/itemProps4.xml><?xml version="1.0" encoding="utf-8"?>
<ds:datastoreItem xmlns:ds="http://schemas.openxmlformats.org/officeDocument/2006/customXml" ds:itemID="{91FFC2E8-22F1-41A1-8B38-F600980F74C0}"/>
</file>

<file path=docProps/app.xml><?xml version="1.0" encoding="utf-8"?>
<Properties xmlns="http://schemas.openxmlformats.org/officeDocument/2006/extended-properties" xmlns:vt="http://schemas.openxmlformats.org/officeDocument/2006/docPropsVTypes">
  <TotalTime>3</TotalTime>
  <Words>1671</Words>
  <Application>Microsoft Office PowerPoint</Application>
  <PresentationFormat>On-screen Show (4:3)</PresentationFormat>
  <Paragraphs>272</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Open Sans</vt:lpstr>
      <vt:lpstr>Georgia</vt:lpstr>
      <vt:lpstr>Arial</vt:lpstr>
      <vt:lpstr>Calibri</vt:lpstr>
      <vt:lpstr>Montserrat</vt:lpstr>
      <vt:lpstr>Office Theme</vt:lpstr>
      <vt:lpstr>     The Impact of Racial Trauma on Providers:  Behavioral Health Presentation    </vt:lpstr>
      <vt:lpstr>Today’s Objective </vt:lpstr>
      <vt:lpstr>Images Have Meaning </vt:lpstr>
      <vt:lpstr>Images Have Meaning </vt:lpstr>
      <vt:lpstr>Images Have Meaning</vt:lpstr>
      <vt:lpstr>Overview of Trauma: Key Terms</vt:lpstr>
      <vt:lpstr>Overview of Trauma: Characteristics</vt:lpstr>
      <vt:lpstr>Overview of Trauma: Characteristics</vt:lpstr>
      <vt:lpstr>Overview of Trauma: Characteristics</vt:lpstr>
      <vt:lpstr>Overview of Trauma: Provider Risk</vt:lpstr>
      <vt:lpstr>Overview of Trauma: Characteristics</vt:lpstr>
      <vt:lpstr>What is Secondary Trauma?</vt:lpstr>
      <vt:lpstr>The Harmful Impact </vt:lpstr>
      <vt:lpstr> Experiencing Trauma: What can you do? </vt:lpstr>
      <vt:lpstr> Experiencing Trauma: What can you do? </vt:lpstr>
      <vt:lpstr> What is the impact on mental health?   Life Expectancy – 79 years vs. 70 years</vt:lpstr>
      <vt:lpstr>Doing Our Part: Call to Action </vt:lpstr>
      <vt:lpstr>Doing Our Part: Call to Action </vt:lpstr>
      <vt:lpstr>Takeaways and Next Steps</vt:lpstr>
      <vt:lpstr>Some Resources for you</vt:lpstr>
      <vt:lpstr>CME Accreditation and Designation</vt:lpstr>
      <vt:lpstr> CME Disclosures</vt:lpstr>
      <vt:lpstr>PowerPoint Presentation</vt:lpstr>
      <vt:lpstr> Questions??</vt:lpstr>
      <vt:lpstr>THANK YOU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Impact of Racial Trauma on Providers:  Behavioral Health Presentation</dc:title>
  <dc:creator>stephanie slowly</dc:creator>
  <cp:lastModifiedBy>BHA</cp:lastModifiedBy>
  <cp:revision>2</cp:revision>
  <dcterms:created xsi:type="dcterms:W3CDTF">2020-12-14T15:50:22Z</dcterms:created>
  <dcterms:modified xsi:type="dcterms:W3CDTF">2020-12-28T16:48:09Z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0x0101006FA243C363007F4F827DB51D02034FC2</vt:lpwstr>
  </property>
  <property fmtid="{D5CDD505-2E9C-101B-9397-08002B2CF9AE}" pid="3" name="_dlc_DocIdItemGuid">
    <vt:lpwstr>fea27b5b-9328-4bc9-8658-78900545aab8</vt:lpwstr>
  </property>
</Properties>
</file>