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xml" ContentType="application/vnd.openxmlformats-officedocument.drawingml.diagramData+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5.xml" ContentType="application/vnd.openxmlformats-officedocument.drawingml.diagramColors+xml"/>
  <Override PartName="/ppt/diagrams/layout6.xml" ContentType="application/vnd.openxmlformats-officedocument.drawingml.diagramLayout+xml"/>
  <Override PartName="/ppt/diagrams/quickStyle5.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6.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rawing5.xml" ContentType="application/vnd.ms-office.drawingml.diagramDrawing+xml"/>
  <Override PartName="/ppt/diagrams/colors6.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6.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2" r:id="rId5"/>
  </p:sldMasterIdLst>
  <p:notesMasterIdLst>
    <p:notesMasterId r:id="rId35"/>
  </p:notesMasterIdLst>
  <p:sldIdLst>
    <p:sldId id="256" r:id="rId6"/>
    <p:sldId id="257" r:id="rId7"/>
    <p:sldId id="258" r:id="rId8"/>
    <p:sldId id="259" r:id="rId9"/>
    <p:sldId id="261" r:id="rId10"/>
    <p:sldId id="264" r:id="rId11"/>
    <p:sldId id="286" r:id="rId12"/>
    <p:sldId id="265" r:id="rId13"/>
    <p:sldId id="266" r:id="rId14"/>
    <p:sldId id="284" r:id="rId15"/>
    <p:sldId id="296" r:id="rId16"/>
    <p:sldId id="267" r:id="rId17"/>
    <p:sldId id="288" r:id="rId18"/>
    <p:sldId id="285" r:id="rId19"/>
    <p:sldId id="269" r:id="rId20"/>
    <p:sldId id="291" r:id="rId21"/>
    <p:sldId id="268" r:id="rId22"/>
    <p:sldId id="271" r:id="rId23"/>
    <p:sldId id="293" r:id="rId24"/>
    <p:sldId id="274" r:id="rId25"/>
    <p:sldId id="275" r:id="rId26"/>
    <p:sldId id="276" r:id="rId27"/>
    <p:sldId id="294" r:id="rId28"/>
    <p:sldId id="278" r:id="rId29"/>
    <p:sldId id="279" r:id="rId30"/>
    <p:sldId id="272" r:id="rId31"/>
    <p:sldId id="295" r:id="rId32"/>
    <p:sldId id="297" r:id="rId33"/>
    <p:sldId id="281" r:id="rId34"/>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2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898A1-151F-4451-8F73-AF1A4774B69C}"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E09D8A96-FB92-4BA3-9997-E1A8D8DF6C95}">
      <dgm:prSet/>
      <dgm:spPr>
        <a:solidFill>
          <a:srgbClr val="0070C0"/>
        </a:solidFill>
      </dgm:spPr>
      <dgm:t>
        <a:bodyPr/>
        <a:lstStyle/>
        <a:p>
          <a:r>
            <a:rPr lang="en-US" dirty="0">
              <a:latin typeface="Helvetica" panose="020B0604020202020204" pitchFamily="34" charset="0"/>
              <a:cs typeface="Helvetica" panose="020B0604020202020204" pitchFamily="34" charset="0"/>
            </a:rPr>
            <a:t>In this workshop, we will explore…</a:t>
          </a:r>
        </a:p>
      </dgm:t>
    </dgm:pt>
    <dgm:pt modelId="{4D107FE3-9D30-483A-BA71-1E2C28CA78A1}" type="parTrans" cxnId="{893CDB96-BB1D-4061-991D-EC3DD8CB63EE}">
      <dgm:prSet/>
      <dgm:spPr/>
      <dgm:t>
        <a:bodyPr/>
        <a:lstStyle/>
        <a:p>
          <a:endParaRPr lang="en-US"/>
        </a:p>
      </dgm:t>
    </dgm:pt>
    <dgm:pt modelId="{C086335B-230B-4564-91FC-ECA5953C0A27}" type="sibTrans" cxnId="{893CDB96-BB1D-4061-991D-EC3DD8CB63EE}">
      <dgm:prSet/>
      <dgm:spPr/>
      <dgm:t>
        <a:bodyPr/>
        <a:lstStyle/>
        <a:p>
          <a:endParaRPr lang="en-US"/>
        </a:p>
      </dgm:t>
    </dgm:pt>
    <dgm:pt modelId="{60212B02-9228-4F3B-B4F0-0645B7E0A9B9}">
      <dgm:prSet custT="1"/>
      <dgm:spPr/>
      <dgm:t>
        <a:bodyPr/>
        <a:lstStyle/>
        <a:p>
          <a:pPr>
            <a:lnSpc>
              <a:spcPct val="100000"/>
            </a:lnSpc>
            <a:spcBef>
              <a:spcPts val="1200"/>
            </a:spcBef>
            <a:spcAft>
              <a:spcPts val="1200"/>
            </a:spcAft>
          </a:pPr>
          <a:r>
            <a:rPr lang="en-US" sz="2800" dirty="0">
              <a:latin typeface="Helvetica" panose="020B0604020202020204" pitchFamily="34" charset="0"/>
              <a:cs typeface="Helvetica" panose="020B0604020202020204" pitchFamily="34" charset="0"/>
            </a:rPr>
            <a:t>What self-care is and why it is an essential practice for peer recovery specialists</a:t>
          </a:r>
        </a:p>
      </dgm:t>
    </dgm:pt>
    <dgm:pt modelId="{A1B540AE-E14D-40EC-A991-CFCF3CB0E8FD}" type="parTrans" cxnId="{3F9D98C9-D972-44DC-AA94-79009ADC261E}">
      <dgm:prSet/>
      <dgm:spPr/>
      <dgm:t>
        <a:bodyPr/>
        <a:lstStyle/>
        <a:p>
          <a:endParaRPr lang="en-US"/>
        </a:p>
      </dgm:t>
    </dgm:pt>
    <dgm:pt modelId="{77773C99-909A-48BE-99C7-28D24C4D8B75}" type="sibTrans" cxnId="{3F9D98C9-D972-44DC-AA94-79009ADC261E}">
      <dgm:prSet/>
      <dgm:spPr/>
      <dgm:t>
        <a:bodyPr/>
        <a:lstStyle/>
        <a:p>
          <a:endParaRPr lang="en-US"/>
        </a:p>
      </dgm:t>
    </dgm:pt>
    <dgm:pt modelId="{2FF8A49A-FA6D-463D-A4C5-C1C1B2DA0CE0}">
      <dgm:prSet custT="1"/>
      <dgm:spPr/>
      <dgm:t>
        <a:bodyPr/>
        <a:lstStyle/>
        <a:p>
          <a:pPr>
            <a:lnSpc>
              <a:spcPct val="100000"/>
            </a:lnSpc>
            <a:spcBef>
              <a:spcPct val="0"/>
            </a:spcBef>
            <a:spcAft>
              <a:spcPts val="1200"/>
            </a:spcAft>
          </a:pPr>
          <a:r>
            <a:rPr lang="en-US" sz="2800" dirty="0">
              <a:latin typeface="Helvetica" panose="020B0604020202020204" pitchFamily="34" charset="0"/>
              <a:cs typeface="Helvetica" panose="020B0604020202020204" pitchFamily="34" charset="0"/>
            </a:rPr>
            <a:t>Challenges to self-care related to serving in peer recovery roles</a:t>
          </a:r>
        </a:p>
      </dgm:t>
    </dgm:pt>
    <dgm:pt modelId="{1FC2B870-0077-44DF-9238-3D53CBEE4B92}" type="parTrans" cxnId="{8AE1B4DC-4DE1-43AC-8C19-17F52C069FE8}">
      <dgm:prSet/>
      <dgm:spPr/>
      <dgm:t>
        <a:bodyPr/>
        <a:lstStyle/>
        <a:p>
          <a:endParaRPr lang="en-US"/>
        </a:p>
      </dgm:t>
    </dgm:pt>
    <dgm:pt modelId="{E80AF4D4-38E3-4495-AC02-5DE49D0D43BE}" type="sibTrans" cxnId="{8AE1B4DC-4DE1-43AC-8C19-17F52C069FE8}">
      <dgm:prSet/>
      <dgm:spPr/>
      <dgm:t>
        <a:bodyPr/>
        <a:lstStyle/>
        <a:p>
          <a:endParaRPr lang="en-US"/>
        </a:p>
      </dgm:t>
    </dgm:pt>
    <dgm:pt modelId="{D9C42D1E-3CA9-4D0B-96AE-0ABB8D62CDBB}">
      <dgm:prSet custT="1"/>
      <dgm:spPr/>
      <dgm:t>
        <a:bodyPr/>
        <a:lstStyle/>
        <a:p>
          <a:pPr>
            <a:lnSpc>
              <a:spcPct val="100000"/>
            </a:lnSpc>
            <a:spcBef>
              <a:spcPct val="0"/>
            </a:spcBef>
            <a:spcAft>
              <a:spcPts val="1200"/>
            </a:spcAft>
          </a:pPr>
          <a:r>
            <a:rPr lang="en-US" sz="2800" dirty="0">
              <a:latin typeface="Helvetica" panose="020B0604020202020204" pitchFamily="34" charset="0"/>
              <a:cs typeface="Helvetica" panose="020B0604020202020204" pitchFamily="34" charset="0"/>
            </a:rPr>
            <a:t>The Stress Response and how we experience stressors</a:t>
          </a:r>
        </a:p>
      </dgm:t>
    </dgm:pt>
    <dgm:pt modelId="{E2559E05-F2B1-430E-BACE-094B2DE8B551}" type="parTrans" cxnId="{0438306A-FAC8-4B80-BB04-097F82E216A6}">
      <dgm:prSet/>
      <dgm:spPr/>
      <dgm:t>
        <a:bodyPr/>
        <a:lstStyle/>
        <a:p>
          <a:endParaRPr lang="en-US"/>
        </a:p>
      </dgm:t>
    </dgm:pt>
    <dgm:pt modelId="{198DDB77-893B-47E8-BCC4-02707BE81243}" type="sibTrans" cxnId="{0438306A-FAC8-4B80-BB04-097F82E216A6}">
      <dgm:prSet/>
      <dgm:spPr/>
      <dgm:t>
        <a:bodyPr/>
        <a:lstStyle/>
        <a:p>
          <a:endParaRPr lang="en-US"/>
        </a:p>
      </dgm:t>
    </dgm:pt>
    <dgm:pt modelId="{91E0832F-D88C-493C-AB20-0BAD78DE6F1D}">
      <dgm:prSet custT="1"/>
      <dgm:spPr/>
      <dgm:t>
        <a:bodyPr/>
        <a:lstStyle/>
        <a:p>
          <a:pPr>
            <a:lnSpc>
              <a:spcPct val="100000"/>
            </a:lnSpc>
            <a:spcBef>
              <a:spcPct val="0"/>
            </a:spcBef>
            <a:spcAft>
              <a:spcPts val="1200"/>
            </a:spcAft>
          </a:pPr>
          <a:r>
            <a:rPr lang="en-US" sz="2800" dirty="0">
              <a:latin typeface="Helvetica" panose="020B0604020202020204" pitchFamily="34" charset="0"/>
              <a:cs typeface="Helvetica" panose="020B0604020202020204" pitchFamily="34" charset="0"/>
            </a:rPr>
            <a:t>Self-care practices and tools that can be used as part of our personal self-care plans as well as in our work with peers in our communities</a:t>
          </a:r>
        </a:p>
      </dgm:t>
    </dgm:pt>
    <dgm:pt modelId="{74A9A91A-A9B7-4BC5-A4F0-A9CE63746F8B}" type="parTrans" cxnId="{0D318C9F-0573-4555-B793-762B3ED0A255}">
      <dgm:prSet/>
      <dgm:spPr/>
      <dgm:t>
        <a:bodyPr/>
        <a:lstStyle/>
        <a:p>
          <a:endParaRPr lang="en-US"/>
        </a:p>
      </dgm:t>
    </dgm:pt>
    <dgm:pt modelId="{065B445F-7999-4C7D-9626-A41706C627DA}" type="sibTrans" cxnId="{0D318C9F-0573-4555-B793-762B3ED0A255}">
      <dgm:prSet/>
      <dgm:spPr/>
      <dgm:t>
        <a:bodyPr/>
        <a:lstStyle/>
        <a:p>
          <a:endParaRPr lang="en-US"/>
        </a:p>
      </dgm:t>
    </dgm:pt>
    <dgm:pt modelId="{8C677115-011B-4F7C-BBAA-8ED78BDF59A8}">
      <dgm:prSet/>
      <dgm:spPr/>
      <dgm:t>
        <a:bodyPr/>
        <a:lstStyle/>
        <a:p>
          <a:pPr>
            <a:lnSpc>
              <a:spcPct val="100000"/>
            </a:lnSpc>
            <a:spcBef>
              <a:spcPts val="1200"/>
            </a:spcBef>
            <a:spcAft>
              <a:spcPts val="1200"/>
            </a:spcAft>
          </a:pPr>
          <a:endParaRPr lang="en-US" sz="2700" dirty="0">
            <a:latin typeface="Helvetica" panose="020B0604020202020204" pitchFamily="34" charset="0"/>
            <a:cs typeface="Helvetica" panose="020B0604020202020204" pitchFamily="34" charset="0"/>
          </a:endParaRPr>
        </a:p>
      </dgm:t>
    </dgm:pt>
    <dgm:pt modelId="{7078D3A3-CD60-47FF-B492-E2484B6A5165}" type="parTrans" cxnId="{BD3FDC26-83BA-43FA-B0FC-3DD8282EFD45}">
      <dgm:prSet/>
      <dgm:spPr/>
      <dgm:t>
        <a:bodyPr/>
        <a:lstStyle/>
        <a:p>
          <a:endParaRPr lang="en-US"/>
        </a:p>
      </dgm:t>
    </dgm:pt>
    <dgm:pt modelId="{711A166C-E696-45AF-86D7-79A7B92AA20C}" type="sibTrans" cxnId="{BD3FDC26-83BA-43FA-B0FC-3DD8282EFD45}">
      <dgm:prSet/>
      <dgm:spPr/>
      <dgm:t>
        <a:bodyPr/>
        <a:lstStyle/>
        <a:p>
          <a:endParaRPr lang="en-US"/>
        </a:p>
      </dgm:t>
    </dgm:pt>
    <dgm:pt modelId="{DFEC9C51-6D96-44A9-8B1E-84DA0F4A7F59}">
      <dgm:prSet custT="1"/>
      <dgm:spPr/>
      <dgm:t>
        <a:bodyPr/>
        <a:lstStyle/>
        <a:p>
          <a:pPr>
            <a:lnSpc>
              <a:spcPct val="100000"/>
            </a:lnSpc>
            <a:spcBef>
              <a:spcPct val="0"/>
            </a:spcBef>
            <a:spcAft>
              <a:spcPts val="1200"/>
            </a:spcAft>
          </a:pPr>
          <a:r>
            <a:rPr lang="en-US" sz="2800" dirty="0">
              <a:latin typeface="Helvetica" panose="020B0604020202020204" pitchFamily="34" charset="0"/>
              <a:cs typeface="Helvetica" panose="020B0604020202020204" pitchFamily="34" charset="0"/>
            </a:rPr>
            <a:t>Red flags and warning signs that self-care is at risk</a:t>
          </a:r>
        </a:p>
      </dgm:t>
    </dgm:pt>
    <dgm:pt modelId="{3AFC58C0-D736-4860-B18C-0AF47109203A}" type="parTrans" cxnId="{F72A1FBF-C4F5-49EC-AB5A-7A856DF46C75}">
      <dgm:prSet/>
      <dgm:spPr/>
    </dgm:pt>
    <dgm:pt modelId="{A26CBF9A-3BF4-4802-A093-D23E46ED3AB2}" type="sibTrans" cxnId="{F72A1FBF-C4F5-49EC-AB5A-7A856DF46C75}">
      <dgm:prSet/>
      <dgm:spPr/>
    </dgm:pt>
    <dgm:pt modelId="{D20FD28A-0C7E-40AB-A0A9-C2F28137E6AE}" type="pres">
      <dgm:prSet presAssocID="{A92898A1-151F-4451-8F73-AF1A4774B69C}" presName="linear" presStyleCnt="0">
        <dgm:presLayoutVars>
          <dgm:animLvl val="lvl"/>
          <dgm:resizeHandles val="exact"/>
        </dgm:presLayoutVars>
      </dgm:prSet>
      <dgm:spPr/>
    </dgm:pt>
    <dgm:pt modelId="{ACBAC37F-8094-4915-AA16-2AE418A1221D}" type="pres">
      <dgm:prSet presAssocID="{E09D8A96-FB92-4BA3-9997-E1A8D8DF6C95}" presName="parentText" presStyleLbl="node1" presStyleIdx="0" presStyleCnt="1">
        <dgm:presLayoutVars>
          <dgm:chMax val="0"/>
          <dgm:bulletEnabled val="1"/>
        </dgm:presLayoutVars>
      </dgm:prSet>
      <dgm:spPr/>
    </dgm:pt>
    <dgm:pt modelId="{685EDE36-8DC9-481A-BBFD-620A6FCCF323}" type="pres">
      <dgm:prSet presAssocID="{E09D8A96-FB92-4BA3-9997-E1A8D8DF6C95}" presName="childText" presStyleLbl="revTx" presStyleIdx="0" presStyleCnt="1">
        <dgm:presLayoutVars>
          <dgm:bulletEnabled val="1"/>
        </dgm:presLayoutVars>
      </dgm:prSet>
      <dgm:spPr/>
    </dgm:pt>
  </dgm:ptLst>
  <dgm:cxnLst>
    <dgm:cxn modelId="{762C6623-3530-4EF5-AB94-477FDA913485}" type="presOf" srcId="{91E0832F-D88C-493C-AB20-0BAD78DE6F1D}" destId="{685EDE36-8DC9-481A-BBFD-620A6FCCF323}" srcOrd="0" destOrd="5" presId="urn:microsoft.com/office/officeart/2005/8/layout/vList2"/>
    <dgm:cxn modelId="{BD3FDC26-83BA-43FA-B0FC-3DD8282EFD45}" srcId="{E09D8A96-FB92-4BA3-9997-E1A8D8DF6C95}" destId="{8C677115-011B-4F7C-BBAA-8ED78BDF59A8}" srcOrd="0" destOrd="0" parTransId="{7078D3A3-CD60-47FF-B492-E2484B6A5165}" sibTransId="{711A166C-E696-45AF-86D7-79A7B92AA20C}"/>
    <dgm:cxn modelId="{5319FF47-35F4-4873-89E4-2C34222C3E8E}" type="presOf" srcId="{DFEC9C51-6D96-44A9-8B1E-84DA0F4A7F59}" destId="{685EDE36-8DC9-481A-BBFD-620A6FCCF323}" srcOrd="0" destOrd="4" presId="urn:microsoft.com/office/officeart/2005/8/layout/vList2"/>
    <dgm:cxn modelId="{0438306A-FAC8-4B80-BB04-097F82E216A6}" srcId="{E09D8A96-FB92-4BA3-9997-E1A8D8DF6C95}" destId="{D9C42D1E-3CA9-4D0B-96AE-0ABB8D62CDBB}" srcOrd="3" destOrd="0" parTransId="{E2559E05-F2B1-430E-BACE-094B2DE8B551}" sibTransId="{198DDB77-893B-47E8-BCC4-02707BE81243}"/>
    <dgm:cxn modelId="{B3F21052-44CC-4338-AA4A-CB515AB7D37A}" type="presOf" srcId="{A92898A1-151F-4451-8F73-AF1A4774B69C}" destId="{D20FD28A-0C7E-40AB-A0A9-C2F28137E6AE}" srcOrd="0" destOrd="0" presId="urn:microsoft.com/office/officeart/2005/8/layout/vList2"/>
    <dgm:cxn modelId="{E0075E55-0124-418C-94BB-EC173F81510B}" type="presOf" srcId="{2FF8A49A-FA6D-463D-A4C5-C1C1B2DA0CE0}" destId="{685EDE36-8DC9-481A-BBFD-620A6FCCF323}" srcOrd="0" destOrd="2" presId="urn:microsoft.com/office/officeart/2005/8/layout/vList2"/>
    <dgm:cxn modelId="{1FF0B383-7042-4ED1-8A5F-481BA0F6BF6E}" type="presOf" srcId="{60212B02-9228-4F3B-B4F0-0645B7E0A9B9}" destId="{685EDE36-8DC9-481A-BBFD-620A6FCCF323}" srcOrd="0" destOrd="1" presId="urn:microsoft.com/office/officeart/2005/8/layout/vList2"/>
    <dgm:cxn modelId="{893CDB96-BB1D-4061-991D-EC3DD8CB63EE}" srcId="{A92898A1-151F-4451-8F73-AF1A4774B69C}" destId="{E09D8A96-FB92-4BA3-9997-E1A8D8DF6C95}" srcOrd="0" destOrd="0" parTransId="{4D107FE3-9D30-483A-BA71-1E2C28CA78A1}" sibTransId="{C086335B-230B-4564-91FC-ECA5953C0A27}"/>
    <dgm:cxn modelId="{0D318C9F-0573-4555-B793-762B3ED0A255}" srcId="{E09D8A96-FB92-4BA3-9997-E1A8D8DF6C95}" destId="{91E0832F-D88C-493C-AB20-0BAD78DE6F1D}" srcOrd="5" destOrd="0" parTransId="{74A9A91A-A9B7-4BC5-A4F0-A9CE63746F8B}" sibTransId="{065B445F-7999-4C7D-9626-A41706C627DA}"/>
    <dgm:cxn modelId="{BABF56B7-A349-48F2-A1FD-3FAAD42E9515}" type="presOf" srcId="{E09D8A96-FB92-4BA3-9997-E1A8D8DF6C95}" destId="{ACBAC37F-8094-4915-AA16-2AE418A1221D}" srcOrd="0" destOrd="0" presId="urn:microsoft.com/office/officeart/2005/8/layout/vList2"/>
    <dgm:cxn modelId="{F72A1FBF-C4F5-49EC-AB5A-7A856DF46C75}" srcId="{E09D8A96-FB92-4BA3-9997-E1A8D8DF6C95}" destId="{DFEC9C51-6D96-44A9-8B1E-84DA0F4A7F59}" srcOrd="4" destOrd="0" parTransId="{3AFC58C0-D736-4860-B18C-0AF47109203A}" sibTransId="{A26CBF9A-3BF4-4802-A093-D23E46ED3AB2}"/>
    <dgm:cxn modelId="{3F9D98C9-D972-44DC-AA94-79009ADC261E}" srcId="{E09D8A96-FB92-4BA3-9997-E1A8D8DF6C95}" destId="{60212B02-9228-4F3B-B4F0-0645B7E0A9B9}" srcOrd="1" destOrd="0" parTransId="{A1B540AE-E14D-40EC-A991-CFCF3CB0E8FD}" sibTransId="{77773C99-909A-48BE-99C7-28D24C4D8B75}"/>
    <dgm:cxn modelId="{0240BFD0-838E-4CB1-8957-68EBC3989B37}" type="presOf" srcId="{8C677115-011B-4F7C-BBAA-8ED78BDF59A8}" destId="{685EDE36-8DC9-481A-BBFD-620A6FCCF323}" srcOrd="0" destOrd="0" presId="urn:microsoft.com/office/officeart/2005/8/layout/vList2"/>
    <dgm:cxn modelId="{8AE1B4DC-4DE1-43AC-8C19-17F52C069FE8}" srcId="{E09D8A96-FB92-4BA3-9997-E1A8D8DF6C95}" destId="{2FF8A49A-FA6D-463D-A4C5-C1C1B2DA0CE0}" srcOrd="2" destOrd="0" parTransId="{1FC2B870-0077-44DF-9238-3D53CBEE4B92}" sibTransId="{E80AF4D4-38E3-4495-AC02-5DE49D0D43BE}"/>
    <dgm:cxn modelId="{D2ACBAF9-DABC-43E6-9FFC-A13FAA114C86}" type="presOf" srcId="{D9C42D1E-3CA9-4D0B-96AE-0ABB8D62CDBB}" destId="{685EDE36-8DC9-481A-BBFD-620A6FCCF323}" srcOrd="0" destOrd="3" presId="urn:microsoft.com/office/officeart/2005/8/layout/vList2"/>
    <dgm:cxn modelId="{D3BCEBA9-79CB-44AF-B507-F471D77B4726}" type="presParOf" srcId="{D20FD28A-0C7E-40AB-A0A9-C2F28137E6AE}" destId="{ACBAC37F-8094-4915-AA16-2AE418A1221D}" srcOrd="0" destOrd="0" presId="urn:microsoft.com/office/officeart/2005/8/layout/vList2"/>
    <dgm:cxn modelId="{C0968FC1-C0C1-49C9-8F38-43FD2F86CBF7}" type="presParOf" srcId="{D20FD28A-0C7E-40AB-A0A9-C2F28137E6AE}" destId="{685EDE36-8DC9-481A-BBFD-620A6FCCF32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15D00C-3ABD-485B-BC45-F159F291762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DEB47F-4411-4A7B-83F6-7F01F83DEC79}">
      <dgm:prSet/>
      <dgm:spPr/>
      <dgm:t>
        <a:bodyPr/>
        <a:lstStyle/>
        <a:p>
          <a:r>
            <a:rPr lang="en-US" b="0"/>
            <a:t>William White highlights four </a:t>
          </a:r>
          <a:r>
            <a:rPr lang="en-US" b="1"/>
            <a:t>Rituals of Recovery</a:t>
          </a:r>
          <a:r>
            <a:rPr lang="en-US" b="0"/>
            <a:t> that mark the essence of daily life in recovery; and are seen as sources of sustenance and stability for recovery coaches, counselors and professionals in the Recovery field.  </a:t>
          </a:r>
          <a:r>
            <a:rPr lang="en-US" b="1"/>
            <a:t>These rituals include:</a:t>
          </a:r>
          <a:endParaRPr lang="en-US"/>
        </a:p>
      </dgm:t>
    </dgm:pt>
    <dgm:pt modelId="{D85FE5F9-49B8-4F25-B873-5C666DCF9F62}" type="parTrans" cxnId="{D6F18691-97CD-4B0A-AE95-E479F14186FD}">
      <dgm:prSet/>
      <dgm:spPr/>
      <dgm:t>
        <a:bodyPr/>
        <a:lstStyle/>
        <a:p>
          <a:endParaRPr lang="en-US"/>
        </a:p>
      </dgm:t>
    </dgm:pt>
    <dgm:pt modelId="{16207246-BDF5-4107-B942-272CCACB9BC7}" type="sibTrans" cxnId="{D6F18691-97CD-4B0A-AE95-E479F14186FD}">
      <dgm:prSet/>
      <dgm:spPr/>
      <dgm:t>
        <a:bodyPr/>
        <a:lstStyle/>
        <a:p>
          <a:endParaRPr lang="en-US"/>
        </a:p>
      </dgm:t>
    </dgm:pt>
    <dgm:pt modelId="{C64400AC-3B66-4E09-8902-D8C31401415D}">
      <dgm:prSet/>
      <dgm:spPr/>
      <dgm:t>
        <a:bodyPr/>
        <a:lstStyle/>
        <a:p>
          <a:r>
            <a:rPr lang="en-US" b="1" dirty="0"/>
            <a:t>Centering Rituals</a:t>
          </a:r>
          <a:r>
            <a:rPr lang="en-US" b="0" dirty="0"/>
            <a:t> - acts of prayer, meditation and self-reflection that help keep one’s “eyes on the prize”.</a:t>
          </a:r>
          <a:endParaRPr lang="en-US" dirty="0"/>
        </a:p>
      </dgm:t>
    </dgm:pt>
    <dgm:pt modelId="{EE51E877-57F6-4972-A082-5DA773E56E89}" type="parTrans" cxnId="{76D7F7FB-E1B8-4365-911C-048622C590BA}">
      <dgm:prSet/>
      <dgm:spPr/>
      <dgm:t>
        <a:bodyPr/>
        <a:lstStyle/>
        <a:p>
          <a:endParaRPr lang="en-US"/>
        </a:p>
      </dgm:t>
    </dgm:pt>
    <dgm:pt modelId="{6A8750E3-2E3B-40A5-8C7B-B3EBF2B2468B}" type="sibTrans" cxnId="{76D7F7FB-E1B8-4365-911C-048622C590BA}">
      <dgm:prSet/>
      <dgm:spPr/>
      <dgm:t>
        <a:bodyPr/>
        <a:lstStyle/>
        <a:p>
          <a:endParaRPr lang="en-US"/>
        </a:p>
      </dgm:t>
    </dgm:pt>
    <dgm:pt modelId="{2D08008E-9B73-4C35-97E6-4567AF88AF57}">
      <dgm:prSet/>
      <dgm:spPr/>
      <dgm:t>
        <a:bodyPr/>
        <a:lstStyle/>
        <a:p>
          <a:r>
            <a:rPr lang="en-US" b="1" dirty="0"/>
            <a:t>Mirroring Rituals</a:t>
          </a:r>
          <a:r>
            <a:rPr lang="en-US" b="0" dirty="0"/>
            <a:t> - reaching out to kindred spirits for support and inspiration.</a:t>
          </a:r>
          <a:endParaRPr lang="en-US" dirty="0"/>
        </a:p>
      </dgm:t>
    </dgm:pt>
    <dgm:pt modelId="{711612A8-4473-42FB-B7CD-B24D61C5E878}" type="parTrans" cxnId="{F85C698F-1255-46AE-ADF8-396B29A95368}">
      <dgm:prSet/>
      <dgm:spPr/>
      <dgm:t>
        <a:bodyPr/>
        <a:lstStyle/>
        <a:p>
          <a:endParaRPr lang="en-US"/>
        </a:p>
      </dgm:t>
    </dgm:pt>
    <dgm:pt modelId="{18089B39-F633-4850-A62D-C86A95626786}" type="sibTrans" cxnId="{F85C698F-1255-46AE-ADF8-396B29A95368}">
      <dgm:prSet/>
      <dgm:spPr/>
      <dgm:t>
        <a:bodyPr/>
        <a:lstStyle/>
        <a:p>
          <a:endParaRPr lang="en-US"/>
        </a:p>
      </dgm:t>
    </dgm:pt>
    <dgm:pt modelId="{8E12B129-D9AE-433A-831B-36AA44612033}">
      <dgm:prSet/>
      <dgm:spPr/>
      <dgm:t>
        <a:bodyPr/>
        <a:lstStyle/>
        <a:p>
          <a:r>
            <a:rPr lang="en-US" b="1"/>
            <a:t>Acts of Self-Care</a:t>
          </a:r>
          <a:r>
            <a:rPr lang="en-US" b="0"/>
            <a:t> - taking care of oneself and one’s intimate circle physically, emotionally and spiritually.</a:t>
          </a:r>
          <a:endParaRPr lang="en-US"/>
        </a:p>
      </dgm:t>
    </dgm:pt>
    <dgm:pt modelId="{53CED17C-5A77-4192-AC1E-608F2F6F8840}" type="parTrans" cxnId="{DF266410-0432-457F-BDDB-875C4E268E61}">
      <dgm:prSet/>
      <dgm:spPr/>
      <dgm:t>
        <a:bodyPr/>
        <a:lstStyle/>
        <a:p>
          <a:endParaRPr lang="en-US"/>
        </a:p>
      </dgm:t>
    </dgm:pt>
    <dgm:pt modelId="{AAA6BC88-2DFA-4106-B565-2B3D9DC5B27C}" type="sibTrans" cxnId="{DF266410-0432-457F-BDDB-875C4E268E61}">
      <dgm:prSet/>
      <dgm:spPr/>
      <dgm:t>
        <a:bodyPr/>
        <a:lstStyle/>
        <a:p>
          <a:endParaRPr lang="en-US"/>
        </a:p>
      </dgm:t>
    </dgm:pt>
    <dgm:pt modelId="{E56719E3-0E8D-44EB-B723-ABE75D644D68}">
      <dgm:prSet/>
      <dgm:spPr/>
      <dgm:t>
        <a:bodyPr/>
        <a:lstStyle/>
        <a:p>
          <a:r>
            <a:rPr lang="en-US" b="1"/>
            <a:t>Acts of Service</a:t>
          </a:r>
          <a:r>
            <a:rPr lang="en-US" b="0"/>
            <a:t> - reaching out to others outside the context of our professional duties in ways that elevate our spirits.</a:t>
          </a:r>
          <a:endParaRPr lang="en-US"/>
        </a:p>
      </dgm:t>
    </dgm:pt>
    <dgm:pt modelId="{30E7FE0C-2D4E-4EA2-8220-926B10E16CEA}" type="parTrans" cxnId="{586567E5-64E3-4F25-8691-A5AF3DE44E95}">
      <dgm:prSet/>
      <dgm:spPr/>
      <dgm:t>
        <a:bodyPr/>
        <a:lstStyle/>
        <a:p>
          <a:endParaRPr lang="en-US"/>
        </a:p>
      </dgm:t>
    </dgm:pt>
    <dgm:pt modelId="{E92B80BB-1E0A-45D7-92BB-43A8BDC6E8C7}" type="sibTrans" cxnId="{586567E5-64E3-4F25-8691-A5AF3DE44E95}">
      <dgm:prSet/>
      <dgm:spPr/>
      <dgm:t>
        <a:bodyPr/>
        <a:lstStyle/>
        <a:p>
          <a:endParaRPr lang="en-US"/>
        </a:p>
      </dgm:t>
    </dgm:pt>
    <dgm:pt modelId="{637F4E75-D8AE-4D53-97DF-E15F5B84B699}" type="pres">
      <dgm:prSet presAssocID="{9715D00C-3ABD-485B-BC45-F159F291762A}" presName="vert0" presStyleCnt="0">
        <dgm:presLayoutVars>
          <dgm:dir/>
          <dgm:animOne val="branch"/>
          <dgm:animLvl val="lvl"/>
        </dgm:presLayoutVars>
      </dgm:prSet>
      <dgm:spPr/>
    </dgm:pt>
    <dgm:pt modelId="{332C2CE1-D1B4-41A9-A8AD-49DBD17A54E7}" type="pres">
      <dgm:prSet presAssocID="{F2DEB47F-4411-4A7B-83F6-7F01F83DEC79}" presName="thickLine" presStyleLbl="alignNode1" presStyleIdx="0" presStyleCnt="1"/>
      <dgm:spPr/>
    </dgm:pt>
    <dgm:pt modelId="{C705290C-81C8-46EA-BF7F-C1CD35FAE19D}" type="pres">
      <dgm:prSet presAssocID="{F2DEB47F-4411-4A7B-83F6-7F01F83DEC79}" presName="horz1" presStyleCnt="0"/>
      <dgm:spPr/>
    </dgm:pt>
    <dgm:pt modelId="{2BC65507-3126-4515-B70C-C99C04B10824}" type="pres">
      <dgm:prSet presAssocID="{F2DEB47F-4411-4A7B-83F6-7F01F83DEC79}" presName="tx1" presStyleLbl="revTx" presStyleIdx="0" presStyleCnt="5"/>
      <dgm:spPr/>
    </dgm:pt>
    <dgm:pt modelId="{6B946FEC-D7EA-4BCA-AF6E-6C57E0B94F26}" type="pres">
      <dgm:prSet presAssocID="{F2DEB47F-4411-4A7B-83F6-7F01F83DEC79}" presName="vert1" presStyleCnt="0"/>
      <dgm:spPr/>
    </dgm:pt>
    <dgm:pt modelId="{F9A4AB08-62A1-451B-B436-EFA493080502}" type="pres">
      <dgm:prSet presAssocID="{C64400AC-3B66-4E09-8902-D8C31401415D}" presName="vertSpace2a" presStyleCnt="0"/>
      <dgm:spPr/>
    </dgm:pt>
    <dgm:pt modelId="{D17E7A00-4850-4114-8DA7-65215D9DBBF6}" type="pres">
      <dgm:prSet presAssocID="{C64400AC-3B66-4E09-8902-D8C31401415D}" presName="horz2" presStyleCnt="0"/>
      <dgm:spPr/>
    </dgm:pt>
    <dgm:pt modelId="{206A7422-E4E4-442F-887D-158F71F8D84B}" type="pres">
      <dgm:prSet presAssocID="{C64400AC-3B66-4E09-8902-D8C31401415D}" presName="horzSpace2" presStyleCnt="0"/>
      <dgm:spPr/>
    </dgm:pt>
    <dgm:pt modelId="{F1174668-E23E-4891-A9FC-0BC1367D7E61}" type="pres">
      <dgm:prSet presAssocID="{C64400AC-3B66-4E09-8902-D8C31401415D}" presName="tx2" presStyleLbl="revTx" presStyleIdx="1" presStyleCnt="5"/>
      <dgm:spPr/>
    </dgm:pt>
    <dgm:pt modelId="{6DE41F3E-6D5B-4C59-A0A3-46C3518CE170}" type="pres">
      <dgm:prSet presAssocID="{C64400AC-3B66-4E09-8902-D8C31401415D}" presName="vert2" presStyleCnt="0"/>
      <dgm:spPr/>
    </dgm:pt>
    <dgm:pt modelId="{91CFFA88-D8D3-4812-9924-5AA3EBE9BD69}" type="pres">
      <dgm:prSet presAssocID="{C64400AC-3B66-4E09-8902-D8C31401415D}" presName="thinLine2b" presStyleLbl="callout" presStyleIdx="0" presStyleCnt="4"/>
      <dgm:spPr/>
    </dgm:pt>
    <dgm:pt modelId="{6CC0862B-5D0C-4A65-BFFC-7DB2665FAB54}" type="pres">
      <dgm:prSet presAssocID="{C64400AC-3B66-4E09-8902-D8C31401415D}" presName="vertSpace2b" presStyleCnt="0"/>
      <dgm:spPr/>
    </dgm:pt>
    <dgm:pt modelId="{9892149F-9EDF-4C68-AD37-C31A6E3B1CDC}" type="pres">
      <dgm:prSet presAssocID="{2D08008E-9B73-4C35-97E6-4567AF88AF57}" presName="horz2" presStyleCnt="0"/>
      <dgm:spPr/>
    </dgm:pt>
    <dgm:pt modelId="{151EBD5D-6441-42C4-B3FE-56C521A73EEF}" type="pres">
      <dgm:prSet presAssocID="{2D08008E-9B73-4C35-97E6-4567AF88AF57}" presName="horzSpace2" presStyleCnt="0"/>
      <dgm:spPr/>
    </dgm:pt>
    <dgm:pt modelId="{5AF2BFF4-EABB-4CC3-A1B2-88BD1557C25F}" type="pres">
      <dgm:prSet presAssocID="{2D08008E-9B73-4C35-97E6-4567AF88AF57}" presName="tx2" presStyleLbl="revTx" presStyleIdx="2" presStyleCnt="5"/>
      <dgm:spPr/>
    </dgm:pt>
    <dgm:pt modelId="{B4B8BDCC-2A29-4739-802E-78DCA255FECE}" type="pres">
      <dgm:prSet presAssocID="{2D08008E-9B73-4C35-97E6-4567AF88AF57}" presName="vert2" presStyleCnt="0"/>
      <dgm:spPr/>
    </dgm:pt>
    <dgm:pt modelId="{C5A35900-5BF5-4083-9527-A2EC27D4D9DF}" type="pres">
      <dgm:prSet presAssocID="{2D08008E-9B73-4C35-97E6-4567AF88AF57}" presName="thinLine2b" presStyleLbl="callout" presStyleIdx="1" presStyleCnt="4"/>
      <dgm:spPr/>
    </dgm:pt>
    <dgm:pt modelId="{27EC323E-3D10-4C85-8D26-2A7A95A7EB4F}" type="pres">
      <dgm:prSet presAssocID="{2D08008E-9B73-4C35-97E6-4567AF88AF57}" presName="vertSpace2b" presStyleCnt="0"/>
      <dgm:spPr/>
    </dgm:pt>
    <dgm:pt modelId="{32D19FF6-E141-4510-B008-5945DA60F349}" type="pres">
      <dgm:prSet presAssocID="{8E12B129-D9AE-433A-831B-36AA44612033}" presName="horz2" presStyleCnt="0"/>
      <dgm:spPr/>
    </dgm:pt>
    <dgm:pt modelId="{31A5BB55-EB55-46A3-8DB5-719993564FA6}" type="pres">
      <dgm:prSet presAssocID="{8E12B129-D9AE-433A-831B-36AA44612033}" presName="horzSpace2" presStyleCnt="0"/>
      <dgm:spPr/>
    </dgm:pt>
    <dgm:pt modelId="{2917E304-8F1D-4C73-8249-1D09383F6E96}" type="pres">
      <dgm:prSet presAssocID="{8E12B129-D9AE-433A-831B-36AA44612033}" presName="tx2" presStyleLbl="revTx" presStyleIdx="3" presStyleCnt="5"/>
      <dgm:spPr/>
    </dgm:pt>
    <dgm:pt modelId="{987B3506-04B1-4C08-BE1F-3A2FCAA04CFE}" type="pres">
      <dgm:prSet presAssocID="{8E12B129-D9AE-433A-831B-36AA44612033}" presName="vert2" presStyleCnt="0"/>
      <dgm:spPr/>
    </dgm:pt>
    <dgm:pt modelId="{0073F460-4130-4B76-8C3C-20F2438A5247}" type="pres">
      <dgm:prSet presAssocID="{8E12B129-D9AE-433A-831B-36AA44612033}" presName="thinLine2b" presStyleLbl="callout" presStyleIdx="2" presStyleCnt="4"/>
      <dgm:spPr/>
    </dgm:pt>
    <dgm:pt modelId="{46FBAB1F-250D-413C-8B81-6BFBF8FB2C7A}" type="pres">
      <dgm:prSet presAssocID="{8E12B129-D9AE-433A-831B-36AA44612033}" presName="vertSpace2b" presStyleCnt="0"/>
      <dgm:spPr/>
    </dgm:pt>
    <dgm:pt modelId="{D5D47EF0-9B95-4D25-826A-8E241A119A89}" type="pres">
      <dgm:prSet presAssocID="{E56719E3-0E8D-44EB-B723-ABE75D644D68}" presName="horz2" presStyleCnt="0"/>
      <dgm:spPr/>
    </dgm:pt>
    <dgm:pt modelId="{D186AD8F-EB5A-4391-A5F9-A279E17BF774}" type="pres">
      <dgm:prSet presAssocID="{E56719E3-0E8D-44EB-B723-ABE75D644D68}" presName="horzSpace2" presStyleCnt="0"/>
      <dgm:spPr/>
    </dgm:pt>
    <dgm:pt modelId="{243314D7-D371-4107-91B0-7EEFAC0E6254}" type="pres">
      <dgm:prSet presAssocID="{E56719E3-0E8D-44EB-B723-ABE75D644D68}" presName="tx2" presStyleLbl="revTx" presStyleIdx="4" presStyleCnt="5"/>
      <dgm:spPr/>
    </dgm:pt>
    <dgm:pt modelId="{34597193-9FF3-4869-B0E3-67CD475432AE}" type="pres">
      <dgm:prSet presAssocID="{E56719E3-0E8D-44EB-B723-ABE75D644D68}" presName="vert2" presStyleCnt="0"/>
      <dgm:spPr/>
    </dgm:pt>
    <dgm:pt modelId="{E151F215-D002-444B-BAD1-275958DDF447}" type="pres">
      <dgm:prSet presAssocID="{E56719E3-0E8D-44EB-B723-ABE75D644D68}" presName="thinLine2b" presStyleLbl="callout" presStyleIdx="3" presStyleCnt="4"/>
      <dgm:spPr/>
    </dgm:pt>
    <dgm:pt modelId="{EBA11050-AE3C-4E60-9E93-43F9FE9DDA20}" type="pres">
      <dgm:prSet presAssocID="{E56719E3-0E8D-44EB-B723-ABE75D644D68}" presName="vertSpace2b" presStyleCnt="0"/>
      <dgm:spPr/>
    </dgm:pt>
  </dgm:ptLst>
  <dgm:cxnLst>
    <dgm:cxn modelId="{DF266410-0432-457F-BDDB-875C4E268E61}" srcId="{F2DEB47F-4411-4A7B-83F6-7F01F83DEC79}" destId="{8E12B129-D9AE-433A-831B-36AA44612033}" srcOrd="2" destOrd="0" parTransId="{53CED17C-5A77-4192-AC1E-608F2F6F8840}" sibTransId="{AAA6BC88-2DFA-4106-B565-2B3D9DC5B27C}"/>
    <dgm:cxn modelId="{68BFFE73-65EA-449B-8E0A-47A28C1A0C0B}" type="presOf" srcId="{9715D00C-3ABD-485B-BC45-F159F291762A}" destId="{637F4E75-D8AE-4D53-97DF-E15F5B84B699}" srcOrd="0" destOrd="0" presId="urn:microsoft.com/office/officeart/2008/layout/LinedList"/>
    <dgm:cxn modelId="{3F945578-332A-445E-B9D0-0F286F6B8F48}" type="presOf" srcId="{C64400AC-3B66-4E09-8902-D8C31401415D}" destId="{F1174668-E23E-4891-A9FC-0BC1367D7E61}" srcOrd="0" destOrd="0" presId="urn:microsoft.com/office/officeart/2008/layout/LinedList"/>
    <dgm:cxn modelId="{1E06A680-FC98-4641-9F36-6FCD45864996}" type="presOf" srcId="{2D08008E-9B73-4C35-97E6-4567AF88AF57}" destId="{5AF2BFF4-EABB-4CC3-A1B2-88BD1557C25F}" srcOrd="0" destOrd="0" presId="urn:microsoft.com/office/officeart/2008/layout/LinedList"/>
    <dgm:cxn modelId="{F85C698F-1255-46AE-ADF8-396B29A95368}" srcId="{F2DEB47F-4411-4A7B-83F6-7F01F83DEC79}" destId="{2D08008E-9B73-4C35-97E6-4567AF88AF57}" srcOrd="1" destOrd="0" parTransId="{711612A8-4473-42FB-B7CD-B24D61C5E878}" sibTransId="{18089B39-F633-4850-A62D-C86A95626786}"/>
    <dgm:cxn modelId="{D6F18691-97CD-4B0A-AE95-E479F14186FD}" srcId="{9715D00C-3ABD-485B-BC45-F159F291762A}" destId="{F2DEB47F-4411-4A7B-83F6-7F01F83DEC79}" srcOrd="0" destOrd="0" parTransId="{D85FE5F9-49B8-4F25-B873-5C666DCF9F62}" sibTransId="{16207246-BDF5-4107-B942-272CCACB9BC7}"/>
    <dgm:cxn modelId="{0F2926AA-58BB-4E8A-941D-2D7B0FBE32DC}" type="presOf" srcId="{E56719E3-0E8D-44EB-B723-ABE75D644D68}" destId="{243314D7-D371-4107-91B0-7EEFAC0E6254}" srcOrd="0" destOrd="0" presId="urn:microsoft.com/office/officeart/2008/layout/LinedList"/>
    <dgm:cxn modelId="{5C0004AE-FC4C-49F1-8EAF-05E6154858C5}" type="presOf" srcId="{F2DEB47F-4411-4A7B-83F6-7F01F83DEC79}" destId="{2BC65507-3126-4515-B70C-C99C04B10824}" srcOrd="0" destOrd="0" presId="urn:microsoft.com/office/officeart/2008/layout/LinedList"/>
    <dgm:cxn modelId="{DE65E7CC-69DB-4854-A68C-B41B541AF006}" type="presOf" srcId="{8E12B129-D9AE-433A-831B-36AA44612033}" destId="{2917E304-8F1D-4C73-8249-1D09383F6E96}" srcOrd="0" destOrd="0" presId="urn:microsoft.com/office/officeart/2008/layout/LinedList"/>
    <dgm:cxn modelId="{586567E5-64E3-4F25-8691-A5AF3DE44E95}" srcId="{F2DEB47F-4411-4A7B-83F6-7F01F83DEC79}" destId="{E56719E3-0E8D-44EB-B723-ABE75D644D68}" srcOrd="3" destOrd="0" parTransId="{30E7FE0C-2D4E-4EA2-8220-926B10E16CEA}" sibTransId="{E92B80BB-1E0A-45D7-92BB-43A8BDC6E8C7}"/>
    <dgm:cxn modelId="{76D7F7FB-E1B8-4365-911C-048622C590BA}" srcId="{F2DEB47F-4411-4A7B-83F6-7F01F83DEC79}" destId="{C64400AC-3B66-4E09-8902-D8C31401415D}" srcOrd="0" destOrd="0" parTransId="{EE51E877-57F6-4972-A082-5DA773E56E89}" sibTransId="{6A8750E3-2E3B-40A5-8C7B-B3EBF2B2468B}"/>
    <dgm:cxn modelId="{A310BEC6-1FB6-493D-8207-9CB2DEE707BB}" type="presParOf" srcId="{637F4E75-D8AE-4D53-97DF-E15F5B84B699}" destId="{332C2CE1-D1B4-41A9-A8AD-49DBD17A54E7}" srcOrd="0" destOrd="0" presId="urn:microsoft.com/office/officeart/2008/layout/LinedList"/>
    <dgm:cxn modelId="{FAE84E19-7672-4C97-9A38-11821B6D56F0}" type="presParOf" srcId="{637F4E75-D8AE-4D53-97DF-E15F5B84B699}" destId="{C705290C-81C8-46EA-BF7F-C1CD35FAE19D}" srcOrd="1" destOrd="0" presId="urn:microsoft.com/office/officeart/2008/layout/LinedList"/>
    <dgm:cxn modelId="{555621F5-5778-4C66-832B-EA43997762D5}" type="presParOf" srcId="{C705290C-81C8-46EA-BF7F-C1CD35FAE19D}" destId="{2BC65507-3126-4515-B70C-C99C04B10824}" srcOrd="0" destOrd="0" presId="urn:microsoft.com/office/officeart/2008/layout/LinedList"/>
    <dgm:cxn modelId="{4297FE7C-8217-4826-AC4F-680D4D92D1A4}" type="presParOf" srcId="{C705290C-81C8-46EA-BF7F-C1CD35FAE19D}" destId="{6B946FEC-D7EA-4BCA-AF6E-6C57E0B94F26}" srcOrd="1" destOrd="0" presId="urn:microsoft.com/office/officeart/2008/layout/LinedList"/>
    <dgm:cxn modelId="{1A958BE7-6531-4E7E-B004-6460E588418D}" type="presParOf" srcId="{6B946FEC-D7EA-4BCA-AF6E-6C57E0B94F26}" destId="{F9A4AB08-62A1-451B-B436-EFA493080502}" srcOrd="0" destOrd="0" presId="urn:microsoft.com/office/officeart/2008/layout/LinedList"/>
    <dgm:cxn modelId="{00C4BD5D-2A29-49F0-B9B8-498E30186B90}" type="presParOf" srcId="{6B946FEC-D7EA-4BCA-AF6E-6C57E0B94F26}" destId="{D17E7A00-4850-4114-8DA7-65215D9DBBF6}" srcOrd="1" destOrd="0" presId="urn:microsoft.com/office/officeart/2008/layout/LinedList"/>
    <dgm:cxn modelId="{F4E3FE9C-FE3E-4BA5-A270-B8AB44624373}" type="presParOf" srcId="{D17E7A00-4850-4114-8DA7-65215D9DBBF6}" destId="{206A7422-E4E4-442F-887D-158F71F8D84B}" srcOrd="0" destOrd="0" presId="urn:microsoft.com/office/officeart/2008/layout/LinedList"/>
    <dgm:cxn modelId="{6F45BD5E-8969-4688-9C08-1ADB7C905060}" type="presParOf" srcId="{D17E7A00-4850-4114-8DA7-65215D9DBBF6}" destId="{F1174668-E23E-4891-A9FC-0BC1367D7E61}" srcOrd="1" destOrd="0" presId="urn:microsoft.com/office/officeart/2008/layout/LinedList"/>
    <dgm:cxn modelId="{2705B382-944D-484F-8B4B-961E49D427AF}" type="presParOf" srcId="{D17E7A00-4850-4114-8DA7-65215D9DBBF6}" destId="{6DE41F3E-6D5B-4C59-A0A3-46C3518CE170}" srcOrd="2" destOrd="0" presId="urn:microsoft.com/office/officeart/2008/layout/LinedList"/>
    <dgm:cxn modelId="{D26AECAD-1795-4150-ACCA-D1FC21FBE775}" type="presParOf" srcId="{6B946FEC-D7EA-4BCA-AF6E-6C57E0B94F26}" destId="{91CFFA88-D8D3-4812-9924-5AA3EBE9BD69}" srcOrd="2" destOrd="0" presId="urn:microsoft.com/office/officeart/2008/layout/LinedList"/>
    <dgm:cxn modelId="{40CC111D-64D2-48C0-99F8-D86D6A6B00C9}" type="presParOf" srcId="{6B946FEC-D7EA-4BCA-AF6E-6C57E0B94F26}" destId="{6CC0862B-5D0C-4A65-BFFC-7DB2665FAB54}" srcOrd="3" destOrd="0" presId="urn:microsoft.com/office/officeart/2008/layout/LinedList"/>
    <dgm:cxn modelId="{03A685D3-C643-43D2-925F-FE2818CE25F5}" type="presParOf" srcId="{6B946FEC-D7EA-4BCA-AF6E-6C57E0B94F26}" destId="{9892149F-9EDF-4C68-AD37-C31A6E3B1CDC}" srcOrd="4" destOrd="0" presId="urn:microsoft.com/office/officeart/2008/layout/LinedList"/>
    <dgm:cxn modelId="{8156B683-8F9E-494A-B41F-C40075EB426B}" type="presParOf" srcId="{9892149F-9EDF-4C68-AD37-C31A6E3B1CDC}" destId="{151EBD5D-6441-42C4-B3FE-56C521A73EEF}" srcOrd="0" destOrd="0" presId="urn:microsoft.com/office/officeart/2008/layout/LinedList"/>
    <dgm:cxn modelId="{02D89245-69C2-495A-9B1F-1224519CEC71}" type="presParOf" srcId="{9892149F-9EDF-4C68-AD37-C31A6E3B1CDC}" destId="{5AF2BFF4-EABB-4CC3-A1B2-88BD1557C25F}" srcOrd="1" destOrd="0" presId="urn:microsoft.com/office/officeart/2008/layout/LinedList"/>
    <dgm:cxn modelId="{AC112300-10BA-44AA-9F3C-6B440C0BD723}" type="presParOf" srcId="{9892149F-9EDF-4C68-AD37-C31A6E3B1CDC}" destId="{B4B8BDCC-2A29-4739-802E-78DCA255FECE}" srcOrd="2" destOrd="0" presId="urn:microsoft.com/office/officeart/2008/layout/LinedList"/>
    <dgm:cxn modelId="{8815A6CF-E722-445E-A689-96892F12DAD7}" type="presParOf" srcId="{6B946FEC-D7EA-4BCA-AF6E-6C57E0B94F26}" destId="{C5A35900-5BF5-4083-9527-A2EC27D4D9DF}" srcOrd="5" destOrd="0" presId="urn:microsoft.com/office/officeart/2008/layout/LinedList"/>
    <dgm:cxn modelId="{5D21FC36-6532-4BCD-A59D-051199F5E3DB}" type="presParOf" srcId="{6B946FEC-D7EA-4BCA-AF6E-6C57E0B94F26}" destId="{27EC323E-3D10-4C85-8D26-2A7A95A7EB4F}" srcOrd="6" destOrd="0" presId="urn:microsoft.com/office/officeart/2008/layout/LinedList"/>
    <dgm:cxn modelId="{AB4C9625-E3E6-43B2-ADC0-136ABC0680B9}" type="presParOf" srcId="{6B946FEC-D7EA-4BCA-AF6E-6C57E0B94F26}" destId="{32D19FF6-E141-4510-B008-5945DA60F349}" srcOrd="7" destOrd="0" presId="urn:microsoft.com/office/officeart/2008/layout/LinedList"/>
    <dgm:cxn modelId="{F298D066-38A1-4871-B53D-2A2DA366CCF2}" type="presParOf" srcId="{32D19FF6-E141-4510-B008-5945DA60F349}" destId="{31A5BB55-EB55-46A3-8DB5-719993564FA6}" srcOrd="0" destOrd="0" presId="urn:microsoft.com/office/officeart/2008/layout/LinedList"/>
    <dgm:cxn modelId="{2689E907-E2A8-4305-AE22-403A4837B5CF}" type="presParOf" srcId="{32D19FF6-E141-4510-B008-5945DA60F349}" destId="{2917E304-8F1D-4C73-8249-1D09383F6E96}" srcOrd="1" destOrd="0" presId="urn:microsoft.com/office/officeart/2008/layout/LinedList"/>
    <dgm:cxn modelId="{F0BB77B7-4979-49DF-A4CE-338FE5636A95}" type="presParOf" srcId="{32D19FF6-E141-4510-B008-5945DA60F349}" destId="{987B3506-04B1-4C08-BE1F-3A2FCAA04CFE}" srcOrd="2" destOrd="0" presId="urn:microsoft.com/office/officeart/2008/layout/LinedList"/>
    <dgm:cxn modelId="{C8E9C31E-20D2-44F7-8E14-FF62C4E48DCE}" type="presParOf" srcId="{6B946FEC-D7EA-4BCA-AF6E-6C57E0B94F26}" destId="{0073F460-4130-4B76-8C3C-20F2438A5247}" srcOrd="8" destOrd="0" presId="urn:microsoft.com/office/officeart/2008/layout/LinedList"/>
    <dgm:cxn modelId="{2F1A4E18-D8CA-429C-8157-CCA9AF687FFC}" type="presParOf" srcId="{6B946FEC-D7EA-4BCA-AF6E-6C57E0B94F26}" destId="{46FBAB1F-250D-413C-8B81-6BFBF8FB2C7A}" srcOrd="9" destOrd="0" presId="urn:microsoft.com/office/officeart/2008/layout/LinedList"/>
    <dgm:cxn modelId="{D404C9D1-6CF3-4E25-A008-8E57E2348FFB}" type="presParOf" srcId="{6B946FEC-D7EA-4BCA-AF6E-6C57E0B94F26}" destId="{D5D47EF0-9B95-4D25-826A-8E241A119A89}" srcOrd="10" destOrd="0" presId="urn:microsoft.com/office/officeart/2008/layout/LinedList"/>
    <dgm:cxn modelId="{A3F96C57-22D1-46F2-933E-5C3F8679E70B}" type="presParOf" srcId="{D5D47EF0-9B95-4D25-826A-8E241A119A89}" destId="{D186AD8F-EB5A-4391-A5F9-A279E17BF774}" srcOrd="0" destOrd="0" presId="urn:microsoft.com/office/officeart/2008/layout/LinedList"/>
    <dgm:cxn modelId="{2132B9D2-9730-4BF9-89AD-4B29FF43EA7F}" type="presParOf" srcId="{D5D47EF0-9B95-4D25-826A-8E241A119A89}" destId="{243314D7-D371-4107-91B0-7EEFAC0E6254}" srcOrd="1" destOrd="0" presId="urn:microsoft.com/office/officeart/2008/layout/LinedList"/>
    <dgm:cxn modelId="{1DB72703-34F3-4D1B-B448-1E099957AAFA}" type="presParOf" srcId="{D5D47EF0-9B95-4D25-826A-8E241A119A89}" destId="{34597193-9FF3-4869-B0E3-67CD475432AE}" srcOrd="2" destOrd="0" presId="urn:microsoft.com/office/officeart/2008/layout/LinedList"/>
    <dgm:cxn modelId="{E1CB3C09-0444-4FD0-A4E3-0D4E3DCC3A73}" type="presParOf" srcId="{6B946FEC-D7EA-4BCA-AF6E-6C57E0B94F26}" destId="{E151F215-D002-444B-BAD1-275958DDF447}" srcOrd="11" destOrd="0" presId="urn:microsoft.com/office/officeart/2008/layout/LinedList"/>
    <dgm:cxn modelId="{44EEDD23-4348-46FA-8B4D-63F447A055C7}" type="presParOf" srcId="{6B946FEC-D7EA-4BCA-AF6E-6C57E0B94F26}" destId="{EBA11050-AE3C-4E60-9E93-43F9FE9DDA2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AFDCB-3CD1-481C-8114-C68B98BBE250}" type="doc">
      <dgm:prSet loTypeId="urn:microsoft.com/office/officeart/2005/8/layout/cycle1" loCatId="cycle" qsTypeId="urn:microsoft.com/office/officeart/2005/8/quickstyle/simple1" qsCatId="simple" csTypeId="urn:microsoft.com/office/officeart/2005/8/colors/accent4_2" csCatId="accent4"/>
      <dgm:spPr/>
      <dgm:t>
        <a:bodyPr/>
        <a:lstStyle/>
        <a:p>
          <a:endParaRPr lang="en-US"/>
        </a:p>
      </dgm:t>
    </dgm:pt>
    <dgm:pt modelId="{1FDB271C-5A0B-4FE6-A2F2-4AD073F95214}">
      <dgm:prSet custT="1"/>
      <dgm:spPr/>
      <dgm:t>
        <a:bodyPr/>
        <a:lstStyle/>
        <a:p>
          <a:r>
            <a:rPr lang="en-US" sz="4800" dirty="0">
              <a:latin typeface="Helvetica" panose="020B0604020202020204" pitchFamily="34" charset="0"/>
              <a:cs typeface="Helvetica" panose="020B0604020202020204" pitchFamily="34" charset="0"/>
            </a:rPr>
            <a:t>Self-Care is important to key areas of recovery coaching including:</a:t>
          </a:r>
        </a:p>
      </dgm:t>
    </dgm:pt>
    <dgm:pt modelId="{2BEBC40E-A2C1-4745-97BF-666210C6674E}" type="parTrans" cxnId="{D67DC2DE-92EA-4B3D-BB24-E25EBE059DBB}">
      <dgm:prSet/>
      <dgm:spPr/>
      <dgm:t>
        <a:bodyPr/>
        <a:lstStyle/>
        <a:p>
          <a:endParaRPr lang="en-US"/>
        </a:p>
      </dgm:t>
    </dgm:pt>
    <dgm:pt modelId="{834A5D53-7141-4CC0-8598-05A06DF71024}" type="sibTrans" cxnId="{D67DC2DE-92EA-4B3D-BB24-E25EBE059DBB}">
      <dgm:prSet/>
      <dgm:spPr/>
      <dgm:t>
        <a:bodyPr/>
        <a:lstStyle/>
        <a:p>
          <a:endParaRPr lang="en-US"/>
        </a:p>
      </dgm:t>
    </dgm:pt>
    <dgm:pt modelId="{307A18EC-B4F0-41C2-AD6E-4CF51E4952C7}">
      <dgm:prSet custT="1"/>
      <dgm:spPr/>
      <dgm:t>
        <a:bodyPr/>
        <a:lstStyle/>
        <a:p>
          <a:r>
            <a:rPr lang="en-US" sz="4400" b="1" dirty="0">
              <a:latin typeface="Helvetica" panose="020B0604020202020204" pitchFamily="34" charset="0"/>
              <a:cs typeface="Helvetica" panose="020B0604020202020204" pitchFamily="34" charset="0"/>
            </a:rPr>
            <a:t>Recovery &amp; Wellness</a:t>
          </a:r>
          <a:endParaRPr lang="en-US" sz="4400" dirty="0">
            <a:latin typeface="Helvetica" panose="020B0604020202020204" pitchFamily="34" charset="0"/>
            <a:cs typeface="Helvetica" panose="020B0604020202020204" pitchFamily="34" charset="0"/>
          </a:endParaRPr>
        </a:p>
      </dgm:t>
    </dgm:pt>
    <dgm:pt modelId="{5BF86F0A-DC2E-4CDE-BAAD-30FABA46425C}" type="parTrans" cxnId="{8F196AAC-79C3-4402-A1B7-90E2BBDF8198}">
      <dgm:prSet/>
      <dgm:spPr/>
      <dgm:t>
        <a:bodyPr/>
        <a:lstStyle/>
        <a:p>
          <a:endParaRPr lang="en-US"/>
        </a:p>
      </dgm:t>
    </dgm:pt>
    <dgm:pt modelId="{BF3164AA-7A56-4365-A613-95E4F621C4FD}" type="sibTrans" cxnId="{8F196AAC-79C3-4402-A1B7-90E2BBDF8198}">
      <dgm:prSet/>
      <dgm:spPr/>
      <dgm:t>
        <a:bodyPr/>
        <a:lstStyle/>
        <a:p>
          <a:endParaRPr lang="en-US"/>
        </a:p>
      </dgm:t>
    </dgm:pt>
    <dgm:pt modelId="{1890C130-4174-4D79-9EE8-A2D721710883}">
      <dgm:prSet custT="1"/>
      <dgm:spPr/>
      <dgm:t>
        <a:bodyPr/>
        <a:lstStyle/>
        <a:p>
          <a:r>
            <a:rPr lang="en-US" sz="4400" b="1" dirty="0">
              <a:latin typeface="Helvetica" panose="020B0604020202020204" pitchFamily="34" charset="0"/>
              <a:cs typeface="Helvetica" panose="020B0604020202020204" pitchFamily="34" charset="0"/>
            </a:rPr>
            <a:t>Mentorship &amp; Education</a:t>
          </a:r>
          <a:endParaRPr lang="en-US" sz="4400" dirty="0">
            <a:latin typeface="Helvetica" panose="020B0604020202020204" pitchFamily="34" charset="0"/>
            <a:cs typeface="Helvetica" panose="020B0604020202020204" pitchFamily="34" charset="0"/>
          </a:endParaRPr>
        </a:p>
      </dgm:t>
    </dgm:pt>
    <dgm:pt modelId="{94794A93-B735-4DB4-9E06-3365E8F7862B}" type="parTrans" cxnId="{FE78E5DA-577F-4C73-959E-82893C243173}">
      <dgm:prSet/>
      <dgm:spPr/>
      <dgm:t>
        <a:bodyPr/>
        <a:lstStyle/>
        <a:p>
          <a:endParaRPr lang="en-US"/>
        </a:p>
      </dgm:t>
    </dgm:pt>
    <dgm:pt modelId="{7C0B7D47-490B-46D5-B22B-0B4B3C3EDA52}" type="sibTrans" cxnId="{FE78E5DA-577F-4C73-959E-82893C243173}">
      <dgm:prSet/>
      <dgm:spPr/>
      <dgm:t>
        <a:bodyPr/>
        <a:lstStyle/>
        <a:p>
          <a:endParaRPr lang="en-US"/>
        </a:p>
      </dgm:t>
    </dgm:pt>
    <dgm:pt modelId="{956E45CC-9613-4719-883C-B67329F4B1B8}">
      <dgm:prSet custT="1"/>
      <dgm:spPr/>
      <dgm:t>
        <a:bodyPr/>
        <a:lstStyle/>
        <a:p>
          <a:r>
            <a:rPr lang="en-US" sz="4400" b="1" dirty="0">
              <a:latin typeface="Helvetica" panose="020B0604020202020204" pitchFamily="34" charset="0"/>
              <a:cs typeface="Helvetica" panose="020B0604020202020204" pitchFamily="34" charset="0"/>
            </a:rPr>
            <a:t>Advocacy</a:t>
          </a:r>
          <a:endParaRPr lang="en-US" sz="4400" dirty="0">
            <a:latin typeface="Helvetica" panose="020B0604020202020204" pitchFamily="34" charset="0"/>
            <a:cs typeface="Helvetica" panose="020B0604020202020204" pitchFamily="34" charset="0"/>
          </a:endParaRPr>
        </a:p>
      </dgm:t>
    </dgm:pt>
    <dgm:pt modelId="{6E27C291-3B7C-4FF5-A0BC-698CC3F2C114}" type="parTrans" cxnId="{1862196D-FF5D-4621-8254-B8DDFDC0D675}">
      <dgm:prSet/>
      <dgm:spPr/>
      <dgm:t>
        <a:bodyPr/>
        <a:lstStyle/>
        <a:p>
          <a:endParaRPr lang="en-US"/>
        </a:p>
      </dgm:t>
    </dgm:pt>
    <dgm:pt modelId="{040CF756-9338-44CA-A5B2-2A1CEC4D01BD}" type="sibTrans" cxnId="{1862196D-FF5D-4621-8254-B8DDFDC0D675}">
      <dgm:prSet/>
      <dgm:spPr/>
      <dgm:t>
        <a:bodyPr/>
        <a:lstStyle/>
        <a:p>
          <a:endParaRPr lang="en-US"/>
        </a:p>
      </dgm:t>
    </dgm:pt>
    <dgm:pt modelId="{74E9D1E0-C69A-4A01-B4B0-2C4E99CD3BB9}">
      <dgm:prSet custT="1"/>
      <dgm:spPr/>
      <dgm:t>
        <a:bodyPr/>
        <a:lstStyle/>
        <a:p>
          <a:r>
            <a:rPr lang="en-US" sz="4400" b="1" dirty="0">
              <a:latin typeface="Helvetica" panose="020B0604020202020204" pitchFamily="34" charset="0"/>
              <a:cs typeface="Helvetica" panose="020B0604020202020204" pitchFamily="34" charset="0"/>
            </a:rPr>
            <a:t>Ethics</a:t>
          </a:r>
          <a:endParaRPr lang="en-US" sz="4400" dirty="0">
            <a:latin typeface="Helvetica" panose="020B0604020202020204" pitchFamily="34" charset="0"/>
            <a:cs typeface="Helvetica" panose="020B0604020202020204" pitchFamily="34" charset="0"/>
          </a:endParaRPr>
        </a:p>
      </dgm:t>
    </dgm:pt>
    <dgm:pt modelId="{3E16FF09-1572-4AAF-B86A-51312A6A5F82}" type="parTrans" cxnId="{4D8C28E3-6336-4CAD-807B-98AA50D3D269}">
      <dgm:prSet/>
      <dgm:spPr/>
      <dgm:t>
        <a:bodyPr/>
        <a:lstStyle/>
        <a:p>
          <a:endParaRPr lang="en-US"/>
        </a:p>
      </dgm:t>
    </dgm:pt>
    <dgm:pt modelId="{D63796EF-E2B0-4F04-AEB8-F8037015E297}" type="sibTrans" cxnId="{4D8C28E3-6336-4CAD-807B-98AA50D3D269}">
      <dgm:prSet/>
      <dgm:spPr/>
      <dgm:t>
        <a:bodyPr/>
        <a:lstStyle/>
        <a:p>
          <a:endParaRPr lang="en-US"/>
        </a:p>
      </dgm:t>
    </dgm:pt>
    <dgm:pt modelId="{F00B3CB4-B381-4696-B93B-E7A4C2552E83}" type="pres">
      <dgm:prSet presAssocID="{71AAFDCB-3CD1-481C-8114-C68B98BBE250}" presName="cycle" presStyleCnt="0">
        <dgm:presLayoutVars>
          <dgm:dir/>
          <dgm:resizeHandles val="exact"/>
        </dgm:presLayoutVars>
      </dgm:prSet>
      <dgm:spPr/>
    </dgm:pt>
    <dgm:pt modelId="{C0CF83DA-7B6A-4A7A-85DD-6B16AD5975D7}" type="pres">
      <dgm:prSet presAssocID="{1FDB271C-5A0B-4FE6-A2F2-4AD073F95214}" presName="node" presStyleLbl="revTx" presStyleIdx="0" presStyleCnt="1">
        <dgm:presLayoutVars>
          <dgm:bulletEnabled val="1"/>
        </dgm:presLayoutVars>
      </dgm:prSet>
      <dgm:spPr/>
    </dgm:pt>
  </dgm:ptLst>
  <dgm:cxnLst>
    <dgm:cxn modelId="{4339911F-CE95-4E5D-91C5-4E23A5262871}" type="presOf" srcId="{1FDB271C-5A0B-4FE6-A2F2-4AD073F95214}" destId="{C0CF83DA-7B6A-4A7A-85DD-6B16AD5975D7}" srcOrd="0" destOrd="0" presId="urn:microsoft.com/office/officeart/2005/8/layout/cycle1"/>
    <dgm:cxn modelId="{21A7952B-FF9C-4929-9AE2-436AC5FC2435}" type="presOf" srcId="{1890C130-4174-4D79-9EE8-A2D721710883}" destId="{C0CF83DA-7B6A-4A7A-85DD-6B16AD5975D7}" srcOrd="0" destOrd="2" presId="urn:microsoft.com/office/officeart/2005/8/layout/cycle1"/>
    <dgm:cxn modelId="{1862196D-FF5D-4621-8254-B8DDFDC0D675}" srcId="{1FDB271C-5A0B-4FE6-A2F2-4AD073F95214}" destId="{956E45CC-9613-4719-883C-B67329F4B1B8}" srcOrd="2" destOrd="0" parTransId="{6E27C291-3B7C-4FF5-A0BC-698CC3F2C114}" sibTransId="{040CF756-9338-44CA-A5B2-2A1CEC4D01BD}"/>
    <dgm:cxn modelId="{0B2E6657-6A08-434F-9C1A-BB6C9028CF4D}" type="presOf" srcId="{307A18EC-B4F0-41C2-AD6E-4CF51E4952C7}" destId="{C0CF83DA-7B6A-4A7A-85DD-6B16AD5975D7}" srcOrd="0" destOrd="1" presId="urn:microsoft.com/office/officeart/2005/8/layout/cycle1"/>
    <dgm:cxn modelId="{8F196AAC-79C3-4402-A1B7-90E2BBDF8198}" srcId="{1FDB271C-5A0B-4FE6-A2F2-4AD073F95214}" destId="{307A18EC-B4F0-41C2-AD6E-4CF51E4952C7}" srcOrd="0" destOrd="0" parTransId="{5BF86F0A-DC2E-4CDE-BAAD-30FABA46425C}" sibTransId="{BF3164AA-7A56-4365-A613-95E4F621C4FD}"/>
    <dgm:cxn modelId="{998F68BC-CBC4-464F-A637-E03A18E0B798}" type="presOf" srcId="{956E45CC-9613-4719-883C-B67329F4B1B8}" destId="{C0CF83DA-7B6A-4A7A-85DD-6B16AD5975D7}" srcOrd="0" destOrd="3" presId="urn:microsoft.com/office/officeart/2005/8/layout/cycle1"/>
    <dgm:cxn modelId="{780260D4-6AAB-478F-A9BB-E3424A669F5E}" type="presOf" srcId="{71AAFDCB-3CD1-481C-8114-C68B98BBE250}" destId="{F00B3CB4-B381-4696-B93B-E7A4C2552E83}" srcOrd="0" destOrd="0" presId="urn:microsoft.com/office/officeart/2005/8/layout/cycle1"/>
    <dgm:cxn modelId="{FE78E5DA-577F-4C73-959E-82893C243173}" srcId="{1FDB271C-5A0B-4FE6-A2F2-4AD073F95214}" destId="{1890C130-4174-4D79-9EE8-A2D721710883}" srcOrd="1" destOrd="0" parTransId="{94794A93-B735-4DB4-9E06-3365E8F7862B}" sibTransId="{7C0B7D47-490B-46D5-B22B-0B4B3C3EDA52}"/>
    <dgm:cxn modelId="{D67DC2DE-92EA-4B3D-BB24-E25EBE059DBB}" srcId="{71AAFDCB-3CD1-481C-8114-C68B98BBE250}" destId="{1FDB271C-5A0B-4FE6-A2F2-4AD073F95214}" srcOrd="0" destOrd="0" parTransId="{2BEBC40E-A2C1-4745-97BF-666210C6674E}" sibTransId="{834A5D53-7141-4CC0-8598-05A06DF71024}"/>
    <dgm:cxn modelId="{4D8C28E3-6336-4CAD-807B-98AA50D3D269}" srcId="{1FDB271C-5A0B-4FE6-A2F2-4AD073F95214}" destId="{74E9D1E0-C69A-4A01-B4B0-2C4E99CD3BB9}" srcOrd="3" destOrd="0" parTransId="{3E16FF09-1572-4AAF-B86A-51312A6A5F82}" sibTransId="{D63796EF-E2B0-4F04-AEB8-F8037015E297}"/>
    <dgm:cxn modelId="{C03EADF6-DBD8-42AF-B454-64E4BFC52267}" type="presOf" srcId="{74E9D1E0-C69A-4A01-B4B0-2C4E99CD3BB9}" destId="{C0CF83DA-7B6A-4A7A-85DD-6B16AD5975D7}" srcOrd="0" destOrd="4" presId="urn:microsoft.com/office/officeart/2005/8/layout/cycle1"/>
    <dgm:cxn modelId="{672CFEE5-C09D-4E4E-90CA-5242B959D7EF}" type="presParOf" srcId="{F00B3CB4-B381-4696-B93B-E7A4C2552E83}" destId="{C0CF83DA-7B6A-4A7A-85DD-6B16AD5975D7}" srcOrd="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6C634-0A86-46CE-9E13-7F600B3F206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1AC248-9F44-4D6B-B70B-768089237181}">
      <dgm:prSet custT="1"/>
      <dgm:spPr>
        <a:solidFill>
          <a:srgbClr val="0070C0"/>
        </a:solidFill>
      </dgm:spPr>
      <dgm:t>
        <a:bodyPr/>
        <a:lstStyle/>
        <a:p>
          <a:r>
            <a:rPr lang="en-US" sz="4800" dirty="0">
              <a:latin typeface="Helvetica" panose="020B0604020202020204" pitchFamily="34" charset="0"/>
              <a:cs typeface="Helvetica" panose="020B0604020202020204" pitchFamily="34" charset="0"/>
            </a:rPr>
            <a:t>Self-Care supports a recovery coach in:</a:t>
          </a:r>
        </a:p>
      </dgm:t>
    </dgm:pt>
    <dgm:pt modelId="{7A3B2A87-FAB7-48F2-B08F-105679983AF8}" type="parTrans" cxnId="{A68B1ABF-2F6C-4EA4-9F4D-4E83F8944C2C}">
      <dgm:prSet/>
      <dgm:spPr/>
      <dgm:t>
        <a:bodyPr/>
        <a:lstStyle/>
        <a:p>
          <a:endParaRPr lang="en-US"/>
        </a:p>
      </dgm:t>
    </dgm:pt>
    <dgm:pt modelId="{2EC08259-304C-45EA-802C-F924CF57A751}" type="sibTrans" cxnId="{A68B1ABF-2F6C-4EA4-9F4D-4E83F8944C2C}">
      <dgm:prSet/>
      <dgm:spPr/>
      <dgm:t>
        <a:bodyPr/>
        <a:lstStyle/>
        <a:p>
          <a:endParaRPr lang="en-US"/>
        </a:p>
      </dgm:t>
    </dgm:pt>
    <dgm:pt modelId="{29E0819C-F490-46FC-935B-95610775A290}">
      <dgm:prSet custT="1"/>
      <dgm:spPr/>
      <dgm:t>
        <a:bodyPr/>
        <a:lstStyle/>
        <a:p>
          <a:pPr>
            <a:lnSpc>
              <a:spcPct val="100000"/>
            </a:lnSpc>
            <a:spcBef>
              <a:spcPct val="0"/>
            </a:spcBef>
          </a:pPr>
          <a:r>
            <a:rPr lang="en-US" sz="3200" b="0" dirty="0">
              <a:latin typeface="Helvetica" panose="020B0604020202020204" pitchFamily="34" charset="0"/>
              <a:cs typeface="Helvetica" panose="020B0604020202020204" pitchFamily="34" charset="0"/>
            </a:rPr>
            <a:t>Bringing a strengths-based and person-centered approach</a:t>
          </a:r>
          <a:endParaRPr lang="en-US" sz="3200" dirty="0">
            <a:latin typeface="Helvetica" panose="020B0604020202020204" pitchFamily="34" charset="0"/>
            <a:cs typeface="Helvetica" panose="020B0604020202020204" pitchFamily="34" charset="0"/>
          </a:endParaRPr>
        </a:p>
      </dgm:t>
    </dgm:pt>
    <dgm:pt modelId="{6A798C69-FD21-4C64-BB9D-493E27F33B8A}" type="parTrans" cxnId="{C2F1AC73-1389-455E-9D1F-CB8C3ED01304}">
      <dgm:prSet/>
      <dgm:spPr/>
      <dgm:t>
        <a:bodyPr/>
        <a:lstStyle/>
        <a:p>
          <a:endParaRPr lang="en-US"/>
        </a:p>
      </dgm:t>
    </dgm:pt>
    <dgm:pt modelId="{9F91BB9A-F665-4A65-B8A7-437FC909E639}" type="sibTrans" cxnId="{C2F1AC73-1389-455E-9D1F-CB8C3ED01304}">
      <dgm:prSet/>
      <dgm:spPr/>
      <dgm:t>
        <a:bodyPr/>
        <a:lstStyle/>
        <a:p>
          <a:endParaRPr lang="en-US"/>
        </a:p>
      </dgm:t>
    </dgm:pt>
    <dgm:pt modelId="{629C8780-D30B-42D5-8807-BCA81E90D588}">
      <dgm:prSet custT="1"/>
      <dgm:spPr/>
      <dgm:t>
        <a:bodyPr/>
        <a:lstStyle/>
        <a:p>
          <a:pPr>
            <a:lnSpc>
              <a:spcPct val="100000"/>
            </a:lnSpc>
            <a:spcBef>
              <a:spcPts val="600"/>
            </a:spcBef>
          </a:pPr>
          <a:r>
            <a:rPr lang="en-US" sz="3200" b="0" dirty="0">
              <a:latin typeface="Helvetica" panose="020B0604020202020204" pitchFamily="34" charset="0"/>
              <a:cs typeface="Helvetica" panose="020B0604020202020204" pitchFamily="34" charset="0"/>
            </a:rPr>
            <a:t>Walking Your Talk – modeling recovery &amp; wellness</a:t>
          </a:r>
          <a:endParaRPr lang="en-US" sz="3200" dirty="0">
            <a:latin typeface="Helvetica" panose="020B0604020202020204" pitchFamily="34" charset="0"/>
            <a:cs typeface="Helvetica" panose="020B0604020202020204" pitchFamily="34" charset="0"/>
          </a:endParaRPr>
        </a:p>
      </dgm:t>
    </dgm:pt>
    <dgm:pt modelId="{773EACB2-EB1E-4E60-9E0F-4F1622DF8A02}" type="parTrans" cxnId="{5E1EF04F-C2F7-4A24-A15E-6A061CF49141}">
      <dgm:prSet/>
      <dgm:spPr/>
      <dgm:t>
        <a:bodyPr/>
        <a:lstStyle/>
        <a:p>
          <a:endParaRPr lang="en-US"/>
        </a:p>
      </dgm:t>
    </dgm:pt>
    <dgm:pt modelId="{BC7DB718-4850-420B-8309-C4DA6FF11232}" type="sibTrans" cxnId="{5E1EF04F-C2F7-4A24-A15E-6A061CF49141}">
      <dgm:prSet/>
      <dgm:spPr/>
      <dgm:t>
        <a:bodyPr/>
        <a:lstStyle/>
        <a:p>
          <a:endParaRPr lang="en-US"/>
        </a:p>
      </dgm:t>
    </dgm:pt>
    <dgm:pt modelId="{1C495E67-8D20-412F-B696-C53C5A8BE1DD}">
      <dgm:prSet custT="1"/>
      <dgm:spPr/>
      <dgm:t>
        <a:bodyPr/>
        <a:lstStyle/>
        <a:p>
          <a:pPr>
            <a:lnSpc>
              <a:spcPct val="90000"/>
            </a:lnSpc>
            <a:spcBef>
              <a:spcPts val="600"/>
            </a:spcBef>
          </a:pPr>
          <a:endParaRPr lang="en-US" sz="3200" dirty="0">
            <a:latin typeface="Helvetica" panose="020B0604020202020204" pitchFamily="34" charset="0"/>
            <a:cs typeface="Helvetica" panose="020B0604020202020204" pitchFamily="34" charset="0"/>
          </a:endParaRPr>
        </a:p>
      </dgm:t>
    </dgm:pt>
    <dgm:pt modelId="{CFBFD63D-5C6E-49AF-9835-EA8D27FB17F2}" type="parTrans" cxnId="{E5918939-AB4B-432F-BFE9-36BD1E279CA3}">
      <dgm:prSet/>
      <dgm:spPr/>
      <dgm:t>
        <a:bodyPr/>
        <a:lstStyle/>
        <a:p>
          <a:endParaRPr lang="en-US"/>
        </a:p>
      </dgm:t>
    </dgm:pt>
    <dgm:pt modelId="{AE6D27E1-EAC9-400A-8DC6-34E858109141}" type="sibTrans" cxnId="{E5918939-AB4B-432F-BFE9-36BD1E279CA3}">
      <dgm:prSet/>
      <dgm:spPr/>
      <dgm:t>
        <a:bodyPr/>
        <a:lstStyle/>
        <a:p>
          <a:endParaRPr lang="en-US"/>
        </a:p>
      </dgm:t>
    </dgm:pt>
    <dgm:pt modelId="{461F12A6-3D51-4C45-AE54-43D210D9F802}">
      <dgm:prSet custT="1"/>
      <dgm:spPr/>
      <dgm:t>
        <a:bodyPr/>
        <a:lstStyle/>
        <a:p>
          <a:pPr>
            <a:lnSpc>
              <a:spcPct val="100000"/>
            </a:lnSpc>
            <a:spcBef>
              <a:spcPct val="0"/>
            </a:spcBef>
          </a:pPr>
          <a:r>
            <a:rPr lang="en-US" sz="3200" b="0" dirty="0">
              <a:latin typeface="Helvetica" panose="020B0604020202020204" pitchFamily="34" charset="0"/>
              <a:cs typeface="Helvetica" panose="020B0604020202020204" pitchFamily="34" charset="0"/>
            </a:rPr>
            <a:t>Setting and maintaining appropriate boundaries</a:t>
          </a:r>
          <a:endParaRPr lang="en-US" sz="3200" dirty="0">
            <a:latin typeface="Helvetica" panose="020B0604020202020204" pitchFamily="34" charset="0"/>
            <a:cs typeface="Helvetica" panose="020B0604020202020204" pitchFamily="34" charset="0"/>
          </a:endParaRPr>
        </a:p>
      </dgm:t>
    </dgm:pt>
    <dgm:pt modelId="{07C1850C-F402-41F2-B2FF-F890D55569CE}" type="parTrans" cxnId="{6B5E35E8-DDB4-43A5-B5DE-A85463754217}">
      <dgm:prSet/>
      <dgm:spPr/>
      <dgm:t>
        <a:bodyPr/>
        <a:lstStyle/>
        <a:p>
          <a:endParaRPr lang="en-US"/>
        </a:p>
      </dgm:t>
    </dgm:pt>
    <dgm:pt modelId="{D22DFA1F-A864-4EB1-B014-25BBDB1AF2EC}" type="sibTrans" cxnId="{6B5E35E8-DDB4-43A5-B5DE-A85463754217}">
      <dgm:prSet/>
      <dgm:spPr/>
      <dgm:t>
        <a:bodyPr/>
        <a:lstStyle/>
        <a:p>
          <a:endParaRPr lang="en-US"/>
        </a:p>
      </dgm:t>
    </dgm:pt>
    <dgm:pt modelId="{1C81D3FE-E43F-4CF0-B2BA-28628EE4AE33}">
      <dgm:prSet custT="1"/>
      <dgm:spPr/>
      <dgm:t>
        <a:bodyPr/>
        <a:lstStyle/>
        <a:p>
          <a:pPr>
            <a:lnSpc>
              <a:spcPct val="100000"/>
            </a:lnSpc>
            <a:spcBef>
              <a:spcPct val="0"/>
            </a:spcBef>
          </a:pPr>
          <a:r>
            <a:rPr lang="en-US" sz="3200" b="0" dirty="0">
              <a:latin typeface="Helvetica" panose="020B0604020202020204" pitchFamily="34" charset="0"/>
              <a:cs typeface="Helvetica" panose="020B0604020202020204" pitchFamily="34" charset="0"/>
            </a:rPr>
            <a:t>Exploring and sharing your experiences with specific wellness tools and multiple pathways of recovery</a:t>
          </a:r>
          <a:endParaRPr lang="en-US" sz="3200" dirty="0">
            <a:latin typeface="Helvetica" panose="020B0604020202020204" pitchFamily="34" charset="0"/>
            <a:cs typeface="Helvetica" panose="020B0604020202020204" pitchFamily="34" charset="0"/>
          </a:endParaRPr>
        </a:p>
      </dgm:t>
    </dgm:pt>
    <dgm:pt modelId="{C3162499-D1F4-41CE-9C3C-14076A0758F5}" type="parTrans" cxnId="{56FD80F8-EC4F-4F09-82F6-27A3EEFE549F}">
      <dgm:prSet/>
      <dgm:spPr/>
      <dgm:t>
        <a:bodyPr/>
        <a:lstStyle/>
        <a:p>
          <a:endParaRPr lang="en-US"/>
        </a:p>
      </dgm:t>
    </dgm:pt>
    <dgm:pt modelId="{88B5E618-F614-49E8-93E9-1CFECD8983E7}" type="sibTrans" cxnId="{56FD80F8-EC4F-4F09-82F6-27A3EEFE549F}">
      <dgm:prSet/>
      <dgm:spPr/>
      <dgm:t>
        <a:bodyPr/>
        <a:lstStyle/>
        <a:p>
          <a:endParaRPr lang="en-US"/>
        </a:p>
      </dgm:t>
    </dgm:pt>
    <dgm:pt modelId="{1D1E2783-3BBB-4678-934B-DA00235A9A07}">
      <dgm:prSet custT="1"/>
      <dgm:spPr/>
      <dgm:t>
        <a:bodyPr/>
        <a:lstStyle/>
        <a:p>
          <a:pPr>
            <a:lnSpc>
              <a:spcPct val="100000"/>
            </a:lnSpc>
            <a:spcBef>
              <a:spcPct val="0"/>
            </a:spcBef>
          </a:pPr>
          <a:r>
            <a:rPr lang="en-US" sz="3200" dirty="0">
              <a:latin typeface="Helvetica" panose="020B0604020202020204" pitchFamily="34" charset="0"/>
              <a:cs typeface="Helvetica" panose="020B0604020202020204" pitchFamily="34" charset="0"/>
            </a:rPr>
            <a:t>Cultivating positivity in your life and work relationships</a:t>
          </a:r>
        </a:p>
      </dgm:t>
    </dgm:pt>
    <dgm:pt modelId="{EE434F17-3AD6-4C6D-8E72-8D861D8A922E}" type="parTrans" cxnId="{55FA77A5-3ED8-4A00-8243-9F958C85887B}">
      <dgm:prSet/>
      <dgm:spPr/>
      <dgm:t>
        <a:bodyPr/>
        <a:lstStyle/>
        <a:p>
          <a:endParaRPr lang="en-US"/>
        </a:p>
      </dgm:t>
    </dgm:pt>
    <dgm:pt modelId="{EAF87A6E-9DFB-443F-9DB0-A0D80FD79EDF}" type="sibTrans" cxnId="{55FA77A5-3ED8-4A00-8243-9F958C85887B}">
      <dgm:prSet/>
      <dgm:spPr/>
      <dgm:t>
        <a:bodyPr/>
        <a:lstStyle/>
        <a:p>
          <a:endParaRPr lang="en-US"/>
        </a:p>
      </dgm:t>
    </dgm:pt>
    <dgm:pt modelId="{CD6FA618-4FD5-4220-89B7-EF92CE7F10EE}">
      <dgm:prSet custT="1"/>
      <dgm:spPr/>
      <dgm:t>
        <a:bodyPr/>
        <a:lstStyle/>
        <a:p>
          <a:pPr>
            <a:lnSpc>
              <a:spcPct val="100000"/>
            </a:lnSpc>
            <a:spcBef>
              <a:spcPct val="0"/>
            </a:spcBef>
          </a:pPr>
          <a:r>
            <a:rPr lang="en-US" sz="3200" b="0" dirty="0">
              <a:latin typeface="Helvetica" panose="020B0604020202020204" pitchFamily="34" charset="0"/>
              <a:cs typeface="Helvetica" panose="020B0604020202020204" pitchFamily="34" charset="0"/>
            </a:rPr>
            <a:t>Recognizing and addressing conflicts</a:t>
          </a:r>
          <a:endParaRPr lang="en-US" sz="3200" dirty="0">
            <a:latin typeface="Helvetica" panose="020B0604020202020204" pitchFamily="34" charset="0"/>
            <a:cs typeface="Helvetica" panose="020B0604020202020204" pitchFamily="34" charset="0"/>
          </a:endParaRPr>
        </a:p>
      </dgm:t>
    </dgm:pt>
    <dgm:pt modelId="{5B62EB80-0A7A-4FFB-B250-93AF5245A452}" type="parTrans" cxnId="{3D6182C8-DB2F-4CB0-BAA9-BD9F127115C1}">
      <dgm:prSet/>
      <dgm:spPr/>
      <dgm:t>
        <a:bodyPr/>
        <a:lstStyle/>
        <a:p>
          <a:endParaRPr lang="en-US"/>
        </a:p>
      </dgm:t>
    </dgm:pt>
    <dgm:pt modelId="{06EB3599-D0C6-413F-A5A4-D7FD6DA9B9F5}" type="sibTrans" cxnId="{3D6182C8-DB2F-4CB0-BAA9-BD9F127115C1}">
      <dgm:prSet/>
      <dgm:spPr/>
      <dgm:t>
        <a:bodyPr/>
        <a:lstStyle/>
        <a:p>
          <a:endParaRPr lang="en-US"/>
        </a:p>
      </dgm:t>
    </dgm:pt>
    <dgm:pt modelId="{3FBB71A9-231F-4CD9-83D1-9571FB756EB7}">
      <dgm:prSet custT="1"/>
      <dgm:spPr/>
      <dgm:t>
        <a:bodyPr/>
        <a:lstStyle/>
        <a:p>
          <a:pPr>
            <a:lnSpc>
              <a:spcPct val="100000"/>
            </a:lnSpc>
            <a:spcBef>
              <a:spcPct val="0"/>
            </a:spcBef>
          </a:pPr>
          <a:r>
            <a:rPr lang="en-US" sz="3200" b="0" dirty="0">
              <a:latin typeface="Helvetica" panose="020B0604020202020204" pitchFamily="34" charset="0"/>
              <a:cs typeface="Helvetica" panose="020B0604020202020204" pitchFamily="34" charset="0"/>
            </a:rPr>
            <a:t>Supporting recoverees in exploring their own wellness and self-care plans</a:t>
          </a:r>
          <a:endParaRPr lang="en-US" sz="3200" dirty="0">
            <a:latin typeface="Helvetica" panose="020B0604020202020204" pitchFamily="34" charset="0"/>
            <a:cs typeface="Helvetica" panose="020B0604020202020204" pitchFamily="34" charset="0"/>
          </a:endParaRPr>
        </a:p>
      </dgm:t>
    </dgm:pt>
    <dgm:pt modelId="{677B8504-E827-479E-AA12-B703784CEDB4}" type="parTrans" cxnId="{F49B7CB8-DDC3-4F1E-BC8B-BF3BBF1A3524}">
      <dgm:prSet/>
      <dgm:spPr/>
      <dgm:t>
        <a:bodyPr/>
        <a:lstStyle/>
        <a:p>
          <a:endParaRPr lang="en-US"/>
        </a:p>
      </dgm:t>
    </dgm:pt>
    <dgm:pt modelId="{C29060D0-53FD-49EB-B588-6C211F7B2D2A}" type="sibTrans" cxnId="{F49B7CB8-DDC3-4F1E-BC8B-BF3BBF1A3524}">
      <dgm:prSet/>
      <dgm:spPr/>
      <dgm:t>
        <a:bodyPr/>
        <a:lstStyle/>
        <a:p>
          <a:endParaRPr lang="en-US"/>
        </a:p>
      </dgm:t>
    </dgm:pt>
    <dgm:pt modelId="{CE9BE6A1-CE98-4221-9FAD-FD7399FC7C81}" type="pres">
      <dgm:prSet presAssocID="{95A6C634-0A86-46CE-9E13-7F600B3F206E}" presName="linear" presStyleCnt="0">
        <dgm:presLayoutVars>
          <dgm:animLvl val="lvl"/>
          <dgm:resizeHandles val="exact"/>
        </dgm:presLayoutVars>
      </dgm:prSet>
      <dgm:spPr/>
    </dgm:pt>
    <dgm:pt modelId="{32B69B70-E8D5-48F3-9BF5-FE1A4E9DF1DE}" type="pres">
      <dgm:prSet presAssocID="{6B1AC248-9F44-4D6B-B70B-768089237181}" presName="parentText" presStyleLbl="node1" presStyleIdx="0" presStyleCnt="1" custScaleY="88178" custLinFactNeighborY="-7070">
        <dgm:presLayoutVars>
          <dgm:chMax val="0"/>
          <dgm:bulletEnabled val="1"/>
        </dgm:presLayoutVars>
      </dgm:prSet>
      <dgm:spPr/>
    </dgm:pt>
    <dgm:pt modelId="{CCCC8515-7E5A-4746-B90C-9438581214D8}" type="pres">
      <dgm:prSet presAssocID="{6B1AC248-9F44-4D6B-B70B-768089237181}" presName="childText" presStyleLbl="revTx" presStyleIdx="0" presStyleCnt="1" custScaleY="110562">
        <dgm:presLayoutVars>
          <dgm:bulletEnabled val="1"/>
        </dgm:presLayoutVars>
      </dgm:prSet>
      <dgm:spPr/>
    </dgm:pt>
  </dgm:ptLst>
  <dgm:cxnLst>
    <dgm:cxn modelId="{079FBD19-8EC4-40A6-9E10-0693C5851724}" type="presOf" srcId="{1C495E67-8D20-412F-B696-C53C5A8BE1DD}" destId="{CCCC8515-7E5A-4746-B90C-9438581214D8}" srcOrd="0" destOrd="0" presId="urn:microsoft.com/office/officeart/2005/8/layout/vList2"/>
    <dgm:cxn modelId="{E5918939-AB4B-432F-BFE9-36BD1E279CA3}" srcId="{6B1AC248-9F44-4D6B-B70B-768089237181}" destId="{1C495E67-8D20-412F-B696-C53C5A8BE1DD}" srcOrd="0" destOrd="0" parTransId="{CFBFD63D-5C6E-49AF-9835-EA8D27FB17F2}" sibTransId="{AE6D27E1-EAC9-400A-8DC6-34E858109141}"/>
    <dgm:cxn modelId="{C3D99B65-C10A-4AA6-8D39-7CE047AD94CD}" type="presOf" srcId="{461F12A6-3D51-4C45-AE54-43D210D9F802}" destId="{CCCC8515-7E5A-4746-B90C-9438581214D8}" srcOrd="0" destOrd="3" presId="urn:microsoft.com/office/officeart/2005/8/layout/vList2"/>
    <dgm:cxn modelId="{DB4C9869-A9B2-47CF-A428-372ED209D209}" type="presOf" srcId="{1C81D3FE-E43F-4CF0-B2BA-28628EE4AE33}" destId="{CCCC8515-7E5A-4746-B90C-9438581214D8}" srcOrd="0" destOrd="5" presId="urn:microsoft.com/office/officeart/2005/8/layout/vList2"/>
    <dgm:cxn modelId="{F9AD4E6B-C2A0-423B-83DD-6BCC65014CCC}" type="presOf" srcId="{95A6C634-0A86-46CE-9E13-7F600B3F206E}" destId="{CE9BE6A1-CE98-4221-9FAD-FD7399FC7C81}" srcOrd="0" destOrd="0" presId="urn:microsoft.com/office/officeart/2005/8/layout/vList2"/>
    <dgm:cxn modelId="{4A5AC06B-955B-4795-BBB4-BF1C07B2A7F9}" type="presOf" srcId="{6B1AC248-9F44-4D6B-B70B-768089237181}" destId="{32B69B70-E8D5-48F3-9BF5-FE1A4E9DF1DE}" srcOrd="0" destOrd="0" presId="urn:microsoft.com/office/officeart/2005/8/layout/vList2"/>
    <dgm:cxn modelId="{5E1EF04F-C2F7-4A24-A15E-6A061CF49141}" srcId="{6B1AC248-9F44-4D6B-B70B-768089237181}" destId="{629C8780-D30B-42D5-8807-BCA81E90D588}" srcOrd="1" destOrd="0" parTransId="{773EACB2-EB1E-4E60-9E0F-4F1622DF8A02}" sibTransId="{BC7DB718-4850-420B-8309-C4DA6FF11232}"/>
    <dgm:cxn modelId="{C2F1AC73-1389-455E-9D1F-CB8C3ED01304}" srcId="{6B1AC248-9F44-4D6B-B70B-768089237181}" destId="{29E0819C-F490-46FC-935B-95610775A290}" srcOrd="2" destOrd="0" parTransId="{6A798C69-FD21-4C64-BB9D-493E27F33B8A}" sibTransId="{9F91BB9A-F665-4A65-B8A7-437FC909E639}"/>
    <dgm:cxn modelId="{7E75CE57-AAE0-4FBF-AA3F-D2AA595A65FC}" type="presOf" srcId="{1D1E2783-3BBB-4678-934B-DA00235A9A07}" destId="{CCCC8515-7E5A-4746-B90C-9438581214D8}" srcOrd="0" destOrd="6" presId="urn:microsoft.com/office/officeart/2005/8/layout/vList2"/>
    <dgm:cxn modelId="{AD1198A4-531B-4621-9446-380CF21B15CD}" type="presOf" srcId="{29E0819C-F490-46FC-935B-95610775A290}" destId="{CCCC8515-7E5A-4746-B90C-9438581214D8}" srcOrd="0" destOrd="2" presId="urn:microsoft.com/office/officeart/2005/8/layout/vList2"/>
    <dgm:cxn modelId="{55FA77A5-3ED8-4A00-8243-9F958C85887B}" srcId="{6B1AC248-9F44-4D6B-B70B-768089237181}" destId="{1D1E2783-3BBB-4678-934B-DA00235A9A07}" srcOrd="6" destOrd="0" parTransId="{EE434F17-3AD6-4C6D-8E72-8D861D8A922E}" sibTransId="{EAF87A6E-9DFB-443F-9DB0-A0D80FD79EDF}"/>
    <dgm:cxn modelId="{6BA312B0-BF44-4D3C-8F1C-46F5E706527C}" type="presOf" srcId="{3FBB71A9-231F-4CD9-83D1-9571FB756EB7}" destId="{CCCC8515-7E5A-4746-B90C-9438581214D8}" srcOrd="0" destOrd="7" presId="urn:microsoft.com/office/officeart/2005/8/layout/vList2"/>
    <dgm:cxn modelId="{F49B7CB8-DDC3-4F1E-BC8B-BF3BBF1A3524}" srcId="{6B1AC248-9F44-4D6B-B70B-768089237181}" destId="{3FBB71A9-231F-4CD9-83D1-9571FB756EB7}" srcOrd="7" destOrd="0" parTransId="{677B8504-E827-479E-AA12-B703784CEDB4}" sibTransId="{C29060D0-53FD-49EB-B588-6C211F7B2D2A}"/>
    <dgm:cxn modelId="{284E0FBD-4705-4D67-AFCB-F251CF285261}" type="presOf" srcId="{629C8780-D30B-42D5-8807-BCA81E90D588}" destId="{CCCC8515-7E5A-4746-B90C-9438581214D8}" srcOrd="0" destOrd="1" presId="urn:microsoft.com/office/officeart/2005/8/layout/vList2"/>
    <dgm:cxn modelId="{A68B1ABF-2F6C-4EA4-9F4D-4E83F8944C2C}" srcId="{95A6C634-0A86-46CE-9E13-7F600B3F206E}" destId="{6B1AC248-9F44-4D6B-B70B-768089237181}" srcOrd="0" destOrd="0" parTransId="{7A3B2A87-FAB7-48F2-B08F-105679983AF8}" sibTransId="{2EC08259-304C-45EA-802C-F924CF57A751}"/>
    <dgm:cxn modelId="{985B87C7-199A-4661-B626-D65A5B8E3A02}" type="presOf" srcId="{CD6FA618-4FD5-4220-89B7-EF92CE7F10EE}" destId="{CCCC8515-7E5A-4746-B90C-9438581214D8}" srcOrd="0" destOrd="4" presId="urn:microsoft.com/office/officeart/2005/8/layout/vList2"/>
    <dgm:cxn modelId="{3D6182C8-DB2F-4CB0-BAA9-BD9F127115C1}" srcId="{6B1AC248-9F44-4D6B-B70B-768089237181}" destId="{CD6FA618-4FD5-4220-89B7-EF92CE7F10EE}" srcOrd="4" destOrd="0" parTransId="{5B62EB80-0A7A-4FFB-B250-93AF5245A452}" sibTransId="{06EB3599-D0C6-413F-A5A4-D7FD6DA9B9F5}"/>
    <dgm:cxn modelId="{6B5E35E8-DDB4-43A5-B5DE-A85463754217}" srcId="{6B1AC248-9F44-4D6B-B70B-768089237181}" destId="{461F12A6-3D51-4C45-AE54-43D210D9F802}" srcOrd="3" destOrd="0" parTransId="{07C1850C-F402-41F2-B2FF-F890D55569CE}" sibTransId="{D22DFA1F-A864-4EB1-B014-25BBDB1AF2EC}"/>
    <dgm:cxn modelId="{56FD80F8-EC4F-4F09-82F6-27A3EEFE549F}" srcId="{6B1AC248-9F44-4D6B-B70B-768089237181}" destId="{1C81D3FE-E43F-4CF0-B2BA-28628EE4AE33}" srcOrd="5" destOrd="0" parTransId="{C3162499-D1F4-41CE-9C3C-14076A0758F5}" sibTransId="{88B5E618-F614-49E8-93E9-1CFECD8983E7}"/>
    <dgm:cxn modelId="{889933D1-2915-4F5A-BD21-342112E8CE35}" type="presParOf" srcId="{CE9BE6A1-CE98-4221-9FAD-FD7399FC7C81}" destId="{32B69B70-E8D5-48F3-9BF5-FE1A4E9DF1DE}" srcOrd="0" destOrd="0" presId="urn:microsoft.com/office/officeart/2005/8/layout/vList2"/>
    <dgm:cxn modelId="{5F3B1F3C-1F23-484B-A886-4DC2BA8A35A3}" type="presParOf" srcId="{CE9BE6A1-CE98-4221-9FAD-FD7399FC7C81}" destId="{CCCC8515-7E5A-4746-B90C-9438581214D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A6F45F-37B8-43A0-A6EF-FD9F8DA3C45E}"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C5BA32EB-E929-40FF-85CD-138147FD2CC5}">
      <dgm:prSet custT="1"/>
      <dgm:spPr>
        <a:solidFill>
          <a:srgbClr val="0070C0"/>
        </a:solidFill>
      </dgm:spPr>
      <dgm:t>
        <a:bodyPr/>
        <a:lstStyle/>
        <a:p>
          <a:pPr algn="ctr">
            <a:buNone/>
          </a:pPr>
          <a:r>
            <a:rPr lang="en-US" sz="3200" b="1" i="1" dirty="0">
              <a:latin typeface="Helvetica" panose="020B0604020202020204" pitchFamily="34" charset="0"/>
              <a:cs typeface="Helvetica" panose="020B0604020202020204" pitchFamily="34" charset="0"/>
            </a:rPr>
            <a:t>"Compassion Fatigue is a state experienced by those helping people or animals in distress; it is an extreme state of tension and preoccupation with the suffering of those being helped to the degree that it can create a secondary traumatic stress for the helper.“</a:t>
          </a:r>
        </a:p>
        <a:p>
          <a:pPr algn="ctr">
            <a:buNone/>
          </a:pPr>
          <a:r>
            <a:rPr lang="en-US" sz="3200" b="1" i="1" dirty="0">
              <a:latin typeface="Helvetica" panose="020B0604020202020204" pitchFamily="34" charset="0"/>
              <a:cs typeface="Helvetica" panose="020B0604020202020204" pitchFamily="34" charset="0"/>
            </a:rPr>
            <a:t> – Dr. </a:t>
          </a:r>
          <a:r>
            <a:rPr lang="en-US" sz="2900" b="1" i="1" dirty="0">
              <a:latin typeface="Helvetica" panose="020B0604020202020204" pitchFamily="34" charset="0"/>
              <a:cs typeface="Helvetica" panose="020B0604020202020204" pitchFamily="34" charset="0"/>
            </a:rPr>
            <a:t>Charles Figley</a:t>
          </a:r>
        </a:p>
        <a:p>
          <a:pPr algn="ctr">
            <a:buNone/>
          </a:pPr>
          <a:endParaRPr lang="en-US" sz="3000" dirty="0">
            <a:latin typeface="Helvetica" panose="020B0604020202020204" pitchFamily="34" charset="0"/>
            <a:cs typeface="Helvetica" panose="020B0604020202020204" pitchFamily="34" charset="0"/>
          </a:endParaRPr>
        </a:p>
      </dgm:t>
    </dgm:pt>
    <dgm:pt modelId="{1704DD3F-739C-46A1-BC3B-654765DD221E}" type="parTrans" cxnId="{0887471D-0374-4F0D-84E9-7F4CC630A405}">
      <dgm:prSet/>
      <dgm:spPr/>
      <dgm:t>
        <a:bodyPr/>
        <a:lstStyle/>
        <a:p>
          <a:endParaRPr lang="en-US"/>
        </a:p>
      </dgm:t>
    </dgm:pt>
    <dgm:pt modelId="{1ED03AD2-2EAC-400B-8CF9-5E70F0C7AC62}" type="sibTrans" cxnId="{0887471D-0374-4F0D-84E9-7F4CC630A405}">
      <dgm:prSet/>
      <dgm:spPr/>
      <dgm:t>
        <a:bodyPr/>
        <a:lstStyle/>
        <a:p>
          <a:endParaRPr lang="en-US"/>
        </a:p>
      </dgm:t>
    </dgm:pt>
    <dgm:pt modelId="{2691345E-FB53-49F2-9043-4C3486D8BF6A}">
      <dgm:prSet custT="1"/>
      <dgm:spPr>
        <a:solidFill>
          <a:srgbClr val="0070C0"/>
        </a:solidFill>
      </dgm:spPr>
      <dgm:t>
        <a:bodyPr/>
        <a:lstStyle/>
        <a:p>
          <a:pPr algn="l">
            <a:buFontTx/>
            <a:buNone/>
          </a:pPr>
          <a:r>
            <a:rPr lang="en-US" sz="3000" dirty="0">
              <a:latin typeface="Helvetica" panose="020B0604020202020204" pitchFamily="34" charset="0"/>
              <a:cs typeface="Helvetica" panose="020B0604020202020204" pitchFamily="34" charset="0"/>
            </a:rPr>
            <a:t>Risk factors may include:</a:t>
          </a:r>
        </a:p>
      </dgm:t>
    </dgm:pt>
    <dgm:pt modelId="{D9792AE0-32DF-4C5D-B9E6-E6AA76023A08}" type="parTrans" cxnId="{6977C559-9008-488F-A4C3-B00C4C6CD33E}">
      <dgm:prSet/>
      <dgm:spPr/>
      <dgm:t>
        <a:bodyPr/>
        <a:lstStyle/>
        <a:p>
          <a:endParaRPr lang="en-US"/>
        </a:p>
      </dgm:t>
    </dgm:pt>
    <dgm:pt modelId="{25CD1BB5-765D-4184-ABDE-6890316DC21D}" type="sibTrans" cxnId="{6977C559-9008-488F-A4C3-B00C4C6CD33E}">
      <dgm:prSet/>
      <dgm:spPr/>
      <dgm:t>
        <a:bodyPr/>
        <a:lstStyle/>
        <a:p>
          <a:endParaRPr lang="en-US"/>
        </a:p>
      </dgm:t>
    </dgm:pt>
    <dgm:pt modelId="{7E507424-ABF8-400E-9DBB-105E676BFE49}">
      <dgm:prSet custT="1"/>
      <dgm:spPr>
        <a:solidFill>
          <a:srgbClr val="0070C0"/>
        </a:solidFill>
      </dgm:spPr>
      <dgm:t>
        <a:bodyPr/>
        <a:lstStyle/>
        <a:p>
          <a:pPr algn="l"/>
          <a:r>
            <a:rPr lang="en-US" sz="3000" dirty="0">
              <a:latin typeface="Helvetica" panose="020B0604020202020204" pitchFamily="34" charset="0"/>
              <a:cs typeface="Helvetica" panose="020B0604020202020204" pitchFamily="34" charset="0"/>
            </a:rPr>
            <a:t>Hesitant to set boundaries</a:t>
          </a:r>
        </a:p>
      </dgm:t>
    </dgm:pt>
    <dgm:pt modelId="{C5D68064-72D3-41AE-BDED-D809FE70747E}" type="parTrans" cxnId="{FEF72037-5E96-452C-A3D6-8116DAD5B685}">
      <dgm:prSet/>
      <dgm:spPr/>
      <dgm:t>
        <a:bodyPr/>
        <a:lstStyle/>
        <a:p>
          <a:endParaRPr lang="en-US"/>
        </a:p>
      </dgm:t>
    </dgm:pt>
    <dgm:pt modelId="{6A17C2BA-873F-45C2-A8F0-51C7D3C81F2C}" type="sibTrans" cxnId="{FEF72037-5E96-452C-A3D6-8116DAD5B685}">
      <dgm:prSet/>
      <dgm:spPr/>
      <dgm:t>
        <a:bodyPr/>
        <a:lstStyle/>
        <a:p>
          <a:endParaRPr lang="en-US"/>
        </a:p>
      </dgm:t>
    </dgm:pt>
    <dgm:pt modelId="{DABAFCD1-D97F-4B07-8DBC-021080E94EBC}">
      <dgm:prSet custT="1"/>
      <dgm:spPr>
        <a:solidFill>
          <a:srgbClr val="0070C0"/>
        </a:solidFill>
      </dgm:spPr>
      <dgm:t>
        <a:bodyPr/>
        <a:lstStyle/>
        <a:p>
          <a:pPr algn="l"/>
          <a:r>
            <a:rPr lang="en-US" sz="3000" dirty="0">
              <a:latin typeface="Helvetica" panose="020B0604020202020204" pitchFamily="34" charset="0"/>
              <a:cs typeface="Helvetica" panose="020B0604020202020204" pitchFamily="34" charset="0"/>
            </a:rPr>
            <a:t>Over-achievers</a:t>
          </a:r>
        </a:p>
      </dgm:t>
    </dgm:pt>
    <dgm:pt modelId="{70216441-827C-4345-B11D-41728FC2D2B2}" type="parTrans" cxnId="{61E79CB8-6E6F-493E-BB94-3D50DC6FCF20}">
      <dgm:prSet/>
      <dgm:spPr/>
      <dgm:t>
        <a:bodyPr/>
        <a:lstStyle/>
        <a:p>
          <a:endParaRPr lang="en-US"/>
        </a:p>
      </dgm:t>
    </dgm:pt>
    <dgm:pt modelId="{F5DEEEC1-FCF5-41E7-81F4-E8B9DA893E70}" type="sibTrans" cxnId="{61E79CB8-6E6F-493E-BB94-3D50DC6FCF20}">
      <dgm:prSet/>
      <dgm:spPr/>
      <dgm:t>
        <a:bodyPr/>
        <a:lstStyle/>
        <a:p>
          <a:endParaRPr lang="en-US"/>
        </a:p>
      </dgm:t>
    </dgm:pt>
    <dgm:pt modelId="{D4177E41-1AE3-4BD3-8E15-0EE1A965CA66}">
      <dgm:prSet custT="1"/>
      <dgm:spPr>
        <a:solidFill>
          <a:srgbClr val="0070C0"/>
        </a:solidFill>
      </dgm:spPr>
      <dgm:t>
        <a:bodyPr/>
        <a:lstStyle/>
        <a:p>
          <a:pPr algn="l"/>
          <a:r>
            <a:rPr lang="en-US" sz="3000" dirty="0">
              <a:latin typeface="Helvetica" panose="020B0604020202020204" pitchFamily="34" charset="0"/>
              <a:cs typeface="Helvetica" panose="020B0604020202020204" pitchFamily="34" charset="0"/>
            </a:rPr>
            <a:t>Stressful home life or life situation</a:t>
          </a:r>
        </a:p>
      </dgm:t>
    </dgm:pt>
    <dgm:pt modelId="{9CF10992-D254-44E1-9332-FA522EE32D5E}" type="parTrans" cxnId="{66793D15-A08C-4C64-A8F6-72970B2B7DF6}">
      <dgm:prSet/>
      <dgm:spPr/>
      <dgm:t>
        <a:bodyPr/>
        <a:lstStyle/>
        <a:p>
          <a:endParaRPr lang="en-US"/>
        </a:p>
      </dgm:t>
    </dgm:pt>
    <dgm:pt modelId="{5986AF44-A536-48B0-9E64-E79038BF269E}" type="sibTrans" cxnId="{66793D15-A08C-4C64-A8F6-72970B2B7DF6}">
      <dgm:prSet/>
      <dgm:spPr/>
      <dgm:t>
        <a:bodyPr/>
        <a:lstStyle/>
        <a:p>
          <a:endParaRPr lang="en-US"/>
        </a:p>
      </dgm:t>
    </dgm:pt>
    <dgm:pt modelId="{A3F75E7C-59C3-4CDB-9A70-F6CFEA633047}">
      <dgm:prSet custT="1"/>
      <dgm:spPr>
        <a:solidFill>
          <a:srgbClr val="0070C0"/>
        </a:solidFill>
      </dgm:spPr>
      <dgm:t>
        <a:bodyPr/>
        <a:lstStyle/>
        <a:p>
          <a:pPr algn="l"/>
          <a:r>
            <a:rPr lang="en-US" sz="3000" dirty="0">
              <a:latin typeface="Helvetica" panose="020B0604020202020204" pitchFamily="34" charset="0"/>
              <a:cs typeface="Helvetica" panose="020B0604020202020204" pitchFamily="34" charset="0"/>
            </a:rPr>
            <a:t>Minimal self-care </a:t>
          </a:r>
        </a:p>
      </dgm:t>
    </dgm:pt>
    <dgm:pt modelId="{D8FE42C5-D3A9-473F-A4FC-0C30CB87FAC5}" type="parTrans" cxnId="{56B91C60-F468-4824-8EDC-81F00C74A313}">
      <dgm:prSet/>
      <dgm:spPr/>
      <dgm:t>
        <a:bodyPr/>
        <a:lstStyle/>
        <a:p>
          <a:endParaRPr lang="en-US"/>
        </a:p>
      </dgm:t>
    </dgm:pt>
    <dgm:pt modelId="{536C3A25-49E7-4FCC-A544-EC984EA5A697}" type="sibTrans" cxnId="{56B91C60-F468-4824-8EDC-81F00C74A313}">
      <dgm:prSet/>
      <dgm:spPr/>
      <dgm:t>
        <a:bodyPr/>
        <a:lstStyle/>
        <a:p>
          <a:endParaRPr lang="en-US"/>
        </a:p>
      </dgm:t>
    </dgm:pt>
    <dgm:pt modelId="{CF67CEF0-2A4C-4E86-966A-1ACAF084B348}" type="pres">
      <dgm:prSet presAssocID="{C6A6F45F-37B8-43A0-A6EF-FD9F8DA3C45E}" presName="Name0" presStyleCnt="0">
        <dgm:presLayoutVars>
          <dgm:dir/>
          <dgm:resizeHandles val="exact"/>
        </dgm:presLayoutVars>
      </dgm:prSet>
      <dgm:spPr/>
    </dgm:pt>
    <dgm:pt modelId="{EFD8CE38-5D70-45A7-B395-425E5434F023}" type="pres">
      <dgm:prSet presAssocID="{C5BA32EB-E929-40FF-85CD-138147FD2CC5}" presName="node" presStyleLbl="node1" presStyleIdx="0" presStyleCnt="1">
        <dgm:presLayoutVars>
          <dgm:bulletEnabled val="1"/>
        </dgm:presLayoutVars>
      </dgm:prSet>
      <dgm:spPr/>
    </dgm:pt>
  </dgm:ptLst>
  <dgm:cxnLst>
    <dgm:cxn modelId="{66793D15-A08C-4C64-A8F6-72970B2B7DF6}" srcId="{2691345E-FB53-49F2-9043-4C3486D8BF6A}" destId="{D4177E41-1AE3-4BD3-8E15-0EE1A965CA66}" srcOrd="2" destOrd="0" parTransId="{9CF10992-D254-44E1-9332-FA522EE32D5E}" sibTransId="{5986AF44-A536-48B0-9E64-E79038BF269E}"/>
    <dgm:cxn modelId="{0887471D-0374-4F0D-84E9-7F4CC630A405}" srcId="{C6A6F45F-37B8-43A0-A6EF-FD9F8DA3C45E}" destId="{C5BA32EB-E929-40FF-85CD-138147FD2CC5}" srcOrd="0" destOrd="0" parTransId="{1704DD3F-739C-46A1-BC3B-654765DD221E}" sibTransId="{1ED03AD2-2EAC-400B-8CF9-5E70F0C7AC62}"/>
    <dgm:cxn modelId="{90770523-16C8-40B0-B90D-CBC77C2F0199}" type="presOf" srcId="{7E507424-ABF8-400E-9DBB-105E676BFE49}" destId="{EFD8CE38-5D70-45A7-B395-425E5434F023}" srcOrd="0" destOrd="2" presId="urn:microsoft.com/office/officeart/2005/8/layout/process1"/>
    <dgm:cxn modelId="{5184AF2B-10BE-4308-81A6-027823F64D42}" type="presOf" srcId="{DABAFCD1-D97F-4B07-8DBC-021080E94EBC}" destId="{EFD8CE38-5D70-45A7-B395-425E5434F023}" srcOrd="0" destOrd="3" presId="urn:microsoft.com/office/officeart/2005/8/layout/process1"/>
    <dgm:cxn modelId="{6397622C-F595-4D63-9F84-DBD33DA1F79A}" type="presOf" srcId="{A3F75E7C-59C3-4CDB-9A70-F6CFEA633047}" destId="{EFD8CE38-5D70-45A7-B395-425E5434F023}" srcOrd="0" destOrd="5" presId="urn:microsoft.com/office/officeart/2005/8/layout/process1"/>
    <dgm:cxn modelId="{78D00536-AE3C-4646-9201-42962F028A41}" type="presOf" srcId="{C6A6F45F-37B8-43A0-A6EF-FD9F8DA3C45E}" destId="{CF67CEF0-2A4C-4E86-966A-1ACAF084B348}" srcOrd="0" destOrd="0" presId="urn:microsoft.com/office/officeart/2005/8/layout/process1"/>
    <dgm:cxn modelId="{FEF72037-5E96-452C-A3D6-8116DAD5B685}" srcId="{2691345E-FB53-49F2-9043-4C3486D8BF6A}" destId="{7E507424-ABF8-400E-9DBB-105E676BFE49}" srcOrd="0" destOrd="0" parTransId="{C5D68064-72D3-41AE-BDED-D809FE70747E}" sibTransId="{6A17C2BA-873F-45C2-A8F0-51C7D3C81F2C}"/>
    <dgm:cxn modelId="{56B91C60-F468-4824-8EDC-81F00C74A313}" srcId="{2691345E-FB53-49F2-9043-4C3486D8BF6A}" destId="{A3F75E7C-59C3-4CDB-9A70-F6CFEA633047}" srcOrd="3" destOrd="0" parTransId="{D8FE42C5-D3A9-473F-A4FC-0C30CB87FAC5}" sibTransId="{536C3A25-49E7-4FCC-A544-EC984EA5A697}"/>
    <dgm:cxn modelId="{6977C559-9008-488F-A4C3-B00C4C6CD33E}" srcId="{C5BA32EB-E929-40FF-85CD-138147FD2CC5}" destId="{2691345E-FB53-49F2-9043-4C3486D8BF6A}" srcOrd="0" destOrd="0" parTransId="{D9792AE0-32DF-4C5D-B9E6-E6AA76023A08}" sibTransId="{25CD1BB5-765D-4184-ABDE-6890316DC21D}"/>
    <dgm:cxn modelId="{BEAD5D82-C9F3-4A79-91DF-60E6E77E47CC}" type="presOf" srcId="{D4177E41-1AE3-4BD3-8E15-0EE1A965CA66}" destId="{EFD8CE38-5D70-45A7-B395-425E5434F023}" srcOrd="0" destOrd="4" presId="urn:microsoft.com/office/officeart/2005/8/layout/process1"/>
    <dgm:cxn modelId="{56B6CAB4-1844-49F5-AE4C-B3196A2E51EE}" type="presOf" srcId="{C5BA32EB-E929-40FF-85CD-138147FD2CC5}" destId="{EFD8CE38-5D70-45A7-B395-425E5434F023}" srcOrd="0" destOrd="0" presId="urn:microsoft.com/office/officeart/2005/8/layout/process1"/>
    <dgm:cxn modelId="{61E79CB8-6E6F-493E-BB94-3D50DC6FCF20}" srcId="{2691345E-FB53-49F2-9043-4C3486D8BF6A}" destId="{DABAFCD1-D97F-4B07-8DBC-021080E94EBC}" srcOrd="1" destOrd="0" parTransId="{70216441-827C-4345-B11D-41728FC2D2B2}" sibTransId="{F5DEEEC1-FCF5-41E7-81F4-E8B9DA893E70}"/>
    <dgm:cxn modelId="{14551AC9-31EA-4395-9EB6-6E6C85997779}" type="presOf" srcId="{2691345E-FB53-49F2-9043-4C3486D8BF6A}" destId="{EFD8CE38-5D70-45A7-B395-425E5434F023}" srcOrd="0" destOrd="1" presId="urn:microsoft.com/office/officeart/2005/8/layout/process1"/>
    <dgm:cxn modelId="{E88E0902-8864-43E1-9E85-361A641946F3}" type="presParOf" srcId="{CF67CEF0-2A4C-4E86-966A-1ACAF084B348}" destId="{EFD8CE38-5D70-45A7-B395-425E5434F02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F75819-6167-4C52-A134-D29B47694C4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CC63938-B252-40C2-B2AD-F68B615F30E3}">
      <dgm:prSet custT="1"/>
      <dgm:spPr/>
      <dgm:t>
        <a:bodyPr/>
        <a:lstStyle/>
        <a:p>
          <a:pPr>
            <a:spcAft>
              <a:spcPts val="0"/>
            </a:spcAft>
          </a:pPr>
          <a:r>
            <a:rPr lang="en-US" sz="3000" b="1" i="1" dirty="0">
              <a:latin typeface="Helvetica" panose="020B0604020202020204" pitchFamily="34" charset="0"/>
              <a:cs typeface="Helvetica" panose="020B0604020202020204" pitchFamily="34" charset="0"/>
            </a:rPr>
            <a:t>Role Ambiguity</a:t>
          </a:r>
          <a:r>
            <a:rPr lang="en-US" sz="3000" b="0" i="1" dirty="0">
              <a:latin typeface="Helvetica" panose="020B0604020202020204" pitchFamily="34" charset="0"/>
              <a:cs typeface="Helvetica" panose="020B0604020202020204" pitchFamily="34" charset="0"/>
            </a:rPr>
            <a:t> </a:t>
          </a:r>
          <a:r>
            <a:rPr lang="en-US" sz="3000" b="0" dirty="0">
              <a:latin typeface="Helvetica" panose="020B0604020202020204" pitchFamily="34" charset="0"/>
              <a:cs typeface="Helvetica" panose="020B0604020202020204" pitchFamily="34" charset="0"/>
            </a:rPr>
            <a:t>is the experience of inadequate knowledge about one’s role responsibilities, task priorities, and line of accountability. (What is my job? What tasks are most important? Who do I report to?)</a:t>
          </a:r>
        </a:p>
        <a:p>
          <a:pPr>
            <a:spcAft>
              <a:spcPts val="0"/>
            </a:spcAft>
          </a:pPr>
          <a:endParaRPr lang="en-US" sz="3000" dirty="0">
            <a:latin typeface="Helvetica" panose="020B0604020202020204" pitchFamily="34" charset="0"/>
            <a:cs typeface="Helvetica" panose="020B0604020202020204" pitchFamily="34" charset="0"/>
          </a:endParaRPr>
        </a:p>
      </dgm:t>
    </dgm:pt>
    <dgm:pt modelId="{7D5E6F24-41DE-4B6D-9EB4-7B638A7D0EEC}" type="parTrans" cxnId="{3FDAA29C-5396-4DA4-9F69-1E081913B6C6}">
      <dgm:prSet/>
      <dgm:spPr/>
      <dgm:t>
        <a:bodyPr/>
        <a:lstStyle/>
        <a:p>
          <a:endParaRPr lang="en-US"/>
        </a:p>
      </dgm:t>
    </dgm:pt>
    <dgm:pt modelId="{7E14E8B7-F214-4115-81A5-7E962E3D6105}" type="sibTrans" cxnId="{3FDAA29C-5396-4DA4-9F69-1E081913B6C6}">
      <dgm:prSet/>
      <dgm:spPr/>
      <dgm:t>
        <a:bodyPr/>
        <a:lstStyle/>
        <a:p>
          <a:endParaRPr lang="en-US"/>
        </a:p>
      </dgm:t>
    </dgm:pt>
    <dgm:pt modelId="{857F165A-2AD4-43AE-9194-D4E2656EBA13}">
      <dgm:prSet custT="1"/>
      <dgm:spPr/>
      <dgm:t>
        <a:bodyPr/>
        <a:lstStyle/>
        <a:p>
          <a:pPr>
            <a:spcAft>
              <a:spcPts val="0"/>
            </a:spcAft>
          </a:pPr>
          <a:r>
            <a:rPr lang="en-US" sz="3000" b="1" i="1" dirty="0">
              <a:latin typeface="Helvetica" panose="020B0604020202020204" pitchFamily="34" charset="0"/>
              <a:cs typeface="Helvetica" panose="020B0604020202020204" pitchFamily="34" charset="0"/>
            </a:rPr>
            <a:t>Inadequate Role Feedback or Supervision</a:t>
          </a:r>
          <a:r>
            <a:rPr lang="en-US" sz="3000" b="0" i="1" dirty="0">
              <a:latin typeface="Helvetica" panose="020B0604020202020204" pitchFamily="34" charset="0"/>
              <a:cs typeface="Helvetica" panose="020B0604020202020204" pitchFamily="34" charset="0"/>
            </a:rPr>
            <a:t> </a:t>
          </a:r>
          <a:r>
            <a:rPr lang="en-US" sz="3000" b="0" dirty="0">
              <a:latin typeface="Helvetica" panose="020B0604020202020204" pitchFamily="34" charset="0"/>
              <a:cs typeface="Helvetica" panose="020B0604020202020204" pitchFamily="34" charset="0"/>
            </a:rPr>
            <a:t>is the lack of information on the adequacy of role performance and methods of improving performance. </a:t>
          </a:r>
          <a:endParaRPr lang="en-US" sz="3000" dirty="0">
            <a:latin typeface="Helvetica" panose="020B0604020202020204" pitchFamily="34" charset="0"/>
            <a:cs typeface="Helvetica" panose="020B0604020202020204" pitchFamily="34" charset="0"/>
          </a:endParaRPr>
        </a:p>
      </dgm:t>
    </dgm:pt>
    <dgm:pt modelId="{11184C22-567B-4BA0-B00D-FC260E4F8143}" type="parTrans" cxnId="{F7BF18C4-B50A-4902-922D-AE5494499AD4}">
      <dgm:prSet/>
      <dgm:spPr/>
      <dgm:t>
        <a:bodyPr/>
        <a:lstStyle/>
        <a:p>
          <a:endParaRPr lang="en-US"/>
        </a:p>
      </dgm:t>
    </dgm:pt>
    <dgm:pt modelId="{D0DBBB4B-882D-41D0-9BD2-F0A4FF617434}" type="sibTrans" cxnId="{F7BF18C4-B50A-4902-922D-AE5494499AD4}">
      <dgm:prSet/>
      <dgm:spPr/>
      <dgm:t>
        <a:bodyPr/>
        <a:lstStyle/>
        <a:p>
          <a:endParaRPr lang="en-US"/>
        </a:p>
      </dgm:t>
    </dgm:pt>
    <dgm:pt modelId="{2EFB8005-8C6F-4928-B217-A846768917A3}">
      <dgm:prSet custT="1"/>
      <dgm:spPr/>
      <dgm:t>
        <a:bodyPr/>
        <a:lstStyle/>
        <a:p>
          <a:pPr>
            <a:spcAft>
              <a:spcPts val="0"/>
            </a:spcAft>
          </a:pPr>
          <a:r>
            <a:rPr lang="en-US" sz="3000" b="1" i="1" dirty="0">
              <a:latin typeface="Helvetica" panose="020B0604020202020204" pitchFamily="34" charset="0"/>
              <a:cs typeface="Helvetica" panose="020B0604020202020204" pitchFamily="34" charset="0"/>
            </a:rPr>
            <a:t>Role Overload</a:t>
          </a:r>
          <a:r>
            <a:rPr lang="en-US" sz="3000" b="0" i="1" dirty="0">
              <a:latin typeface="Helvetica" panose="020B0604020202020204" pitchFamily="34" charset="0"/>
              <a:cs typeface="Helvetica" panose="020B0604020202020204" pitchFamily="34" charset="0"/>
            </a:rPr>
            <a:t> </a:t>
          </a:r>
          <a:r>
            <a:rPr lang="en-US" sz="3000" b="0" dirty="0">
              <a:latin typeface="Helvetica" panose="020B0604020202020204" pitchFamily="34" charset="0"/>
              <a:cs typeface="Helvetica" panose="020B0604020202020204" pitchFamily="34" charset="0"/>
            </a:rPr>
            <a:t>is caused by excessive and unrealistic expectations regarding the quantity and quality of work to be completed within a particular time-frame.</a:t>
          </a:r>
          <a:endParaRPr lang="en-US" sz="3000" dirty="0">
            <a:latin typeface="Helvetica" panose="020B0604020202020204" pitchFamily="34" charset="0"/>
            <a:cs typeface="Helvetica" panose="020B0604020202020204" pitchFamily="34" charset="0"/>
          </a:endParaRPr>
        </a:p>
      </dgm:t>
    </dgm:pt>
    <dgm:pt modelId="{17604404-0552-4901-9816-E1F38E87FDF5}" type="parTrans" cxnId="{3B04C085-9727-4812-8273-CFC2EAA5C14C}">
      <dgm:prSet/>
      <dgm:spPr/>
      <dgm:t>
        <a:bodyPr/>
        <a:lstStyle/>
        <a:p>
          <a:endParaRPr lang="en-US"/>
        </a:p>
      </dgm:t>
    </dgm:pt>
    <dgm:pt modelId="{B51325FA-5113-49DE-A3D9-87288BCD849A}" type="sibTrans" cxnId="{3B04C085-9727-4812-8273-CFC2EAA5C14C}">
      <dgm:prSet/>
      <dgm:spPr/>
      <dgm:t>
        <a:bodyPr/>
        <a:lstStyle/>
        <a:p>
          <a:endParaRPr lang="en-US"/>
        </a:p>
      </dgm:t>
    </dgm:pt>
    <dgm:pt modelId="{D6581763-2E89-44F1-8E3E-EBBB8604B09F}" type="pres">
      <dgm:prSet presAssocID="{DEF75819-6167-4C52-A134-D29B47694C40}" presName="vert0" presStyleCnt="0">
        <dgm:presLayoutVars>
          <dgm:dir/>
          <dgm:animOne val="branch"/>
          <dgm:animLvl val="lvl"/>
        </dgm:presLayoutVars>
      </dgm:prSet>
      <dgm:spPr/>
    </dgm:pt>
    <dgm:pt modelId="{3395126A-CE90-4980-9010-199970B45CE9}" type="pres">
      <dgm:prSet presAssocID="{8CC63938-B252-40C2-B2AD-F68B615F30E3}" presName="thickLine" presStyleLbl="alignNode1" presStyleIdx="0" presStyleCnt="3"/>
      <dgm:spPr/>
    </dgm:pt>
    <dgm:pt modelId="{6193C7F1-68EC-47C6-858E-E764334794BA}" type="pres">
      <dgm:prSet presAssocID="{8CC63938-B252-40C2-B2AD-F68B615F30E3}" presName="horz1" presStyleCnt="0"/>
      <dgm:spPr/>
    </dgm:pt>
    <dgm:pt modelId="{98ACFECB-7710-4660-9361-B0454DF28034}" type="pres">
      <dgm:prSet presAssocID="{8CC63938-B252-40C2-B2AD-F68B615F30E3}" presName="tx1" presStyleLbl="revTx" presStyleIdx="0" presStyleCnt="3" custScaleY="144742"/>
      <dgm:spPr/>
    </dgm:pt>
    <dgm:pt modelId="{FD5E7F20-15BA-4732-9257-4CF4F0E9070B}" type="pres">
      <dgm:prSet presAssocID="{8CC63938-B252-40C2-B2AD-F68B615F30E3}" presName="vert1" presStyleCnt="0"/>
      <dgm:spPr/>
    </dgm:pt>
    <dgm:pt modelId="{0CBDC565-64B0-4BB2-96D5-7C6925B18E65}" type="pres">
      <dgm:prSet presAssocID="{857F165A-2AD4-43AE-9194-D4E2656EBA13}" presName="thickLine" presStyleLbl="alignNode1" presStyleIdx="1" presStyleCnt="3"/>
      <dgm:spPr/>
    </dgm:pt>
    <dgm:pt modelId="{B65A6B6C-0BB7-43BD-A48F-5CFAFCB4B147}" type="pres">
      <dgm:prSet presAssocID="{857F165A-2AD4-43AE-9194-D4E2656EBA13}" presName="horz1" presStyleCnt="0"/>
      <dgm:spPr/>
    </dgm:pt>
    <dgm:pt modelId="{7A90353E-D20F-4B2C-9155-93C542B78221}" type="pres">
      <dgm:prSet presAssocID="{857F165A-2AD4-43AE-9194-D4E2656EBA13}" presName="tx1" presStyleLbl="revTx" presStyleIdx="1" presStyleCnt="3" custScaleY="141194"/>
      <dgm:spPr/>
    </dgm:pt>
    <dgm:pt modelId="{367B2B71-F4B8-4806-9368-055B78AC447C}" type="pres">
      <dgm:prSet presAssocID="{857F165A-2AD4-43AE-9194-D4E2656EBA13}" presName="vert1" presStyleCnt="0"/>
      <dgm:spPr/>
    </dgm:pt>
    <dgm:pt modelId="{F569987B-3ADF-47B3-B397-374ED5E444BF}" type="pres">
      <dgm:prSet presAssocID="{2EFB8005-8C6F-4928-B217-A846768917A3}" presName="thickLine" presStyleLbl="alignNode1" presStyleIdx="2" presStyleCnt="3"/>
      <dgm:spPr/>
    </dgm:pt>
    <dgm:pt modelId="{5A312082-BA8B-453C-86AA-6F442B9F1AB8}" type="pres">
      <dgm:prSet presAssocID="{2EFB8005-8C6F-4928-B217-A846768917A3}" presName="horz1" presStyleCnt="0"/>
      <dgm:spPr/>
    </dgm:pt>
    <dgm:pt modelId="{E2936795-3809-41F6-89E3-76124A267630}" type="pres">
      <dgm:prSet presAssocID="{2EFB8005-8C6F-4928-B217-A846768917A3}" presName="tx1" presStyleLbl="revTx" presStyleIdx="2" presStyleCnt="3"/>
      <dgm:spPr/>
    </dgm:pt>
    <dgm:pt modelId="{EAFC1D35-B760-4F10-8D9B-28D058FD3CD2}" type="pres">
      <dgm:prSet presAssocID="{2EFB8005-8C6F-4928-B217-A846768917A3}" presName="vert1" presStyleCnt="0"/>
      <dgm:spPr/>
    </dgm:pt>
  </dgm:ptLst>
  <dgm:cxnLst>
    <dgm:cxn modelId="{9E5AD529-35C3-4615-9AA9-0B37D477AFAE}" type="presOf" srcId="{DEF75819-6167-4C52-A134-D29B47694C40}" destId="{D6581763-2E89-44F1-8E3E-EBBB8604B09F}" srcOrd="0" destOrd="0" presId="urn:microsoft.com/office/officeart/2008/layout/LinedList"/>
    <dgm:cxn modelId="{F19ABD74-F189-4309-BEFF-C52EA4CE1276}" type="presOf" srcId="{857F165A-2AD4-43AE-9194-D4E2656EBA13}" destId="{7A90353E-D20F-4B2C-9155-93C542B78221}" srcOrd="0" destOrd="0" presId="urn:microsoft.com/office/officeart/2008/layout/LinedList"/>
    <dgm:cxn modelId="{5818337C-F1F8-4C92-9E50-A8DA12630C51}" type="presOf" srcId="{8CC63938-B252-40C2-B2AD-F68B615F30E3}" destId="{98ACFECB-7710-4660-9361-B0454DF28034}" srcOrd="0" destOrd="0" presId="urn:microsoft.com/office/officeart/2008/layout/LinedList"/>
    <dgm:cxn modelId="{1295C17C-DB8E-4150-B562-B10F48016220}" type="presOf" srcId="{2EFB8005-8C6F-4928-B217-A846768917A3}" destId="{E2936795-3809-41F6-89E3-76124A267630}" srcOrd="0" destOrd="0" presId="urn:microsoft.com/office/officeart/2008/layout/LinedList"/>
    <dgm:cxn modelId="{3B04C085-9727-4812-8273-CFC2EAA5C14C}" srcId="{DEF75819-6167-4C52-A134-D29B47694C40}" destId="{2EFB8005-8C6F-4928-B217-A846768917A3}" srcOrd="2" destOrd="0" parTransId="{17604404-0552-4901-9816-E1F38E87FDF5}" sibTransId="{B51325FA-5113-49DE-A3D9-87288BCD849A}"/>
    <dgm:cxn modelId="{3FDAA29C-5396-4DA4-9F69-1E081913B6C6}" srcId="{DEF75819-6167-4C52-A134-D29B47694C40}" destId="{8CC63938-B252-40C2-B2AD-F68B615F30E3}" srcOrd="0" destOrd="0" parTransId="{7D5E6F24-41DE-4B6D-9EB4-7B638A7D0EEC}" sibTransId="{7E14E8B7-F214-4115-81A5-7E962E3D6105}"/>
    <dgm:cxn modelId="{F7BF18C4-B50A-4902-922D-AE5494499AD4}" srcId="{DEF75819-6167-4C52-A134-D29B47694C40}" destId="{857F165A-2AD4-43AE-9194-D4E2656EBA13}" srcOrd="1" destOrd="0" parTransId="{11184C22-567B-4BA0-B00D-FC260E4F8143}" sibTransId="{D0DBBB4B-882D-41D0-9BD2-F0A4FF617434}"/>
    <dgm:cxn modelId="{28D775BE-CD4A-46B3-96AB-A9EB40B8EC6F}" type="presParOf" srcId="{D6581763-2E89-44F1-8E3E-EBBB8604B09F}" destId="{3395126A-CE90-4980-9010-199970B45CE9}" srcOrd="0" destOrd="0" presId="urn:microsoft.com/office/officeart/2008/layout/LinedList"/>
    <dgm:cxn modelId="{D014D60C-6715-42A0-A61E-A7EA16FBE863}" type="presParOf" srcId="{D6581763-2E89-44F1-8E3E-EBBB8604B09F}" destId="{6193C7F1-68EC-47C6-858E-E764334794BA}" srcOrd="1" destOrd="0" presId="urn:microsoft.com/office/officeart/2008/layout/LinedList"/>
    <dgm:cxn modelId="{34045E27-0110-48EF-AACF-0191B31FE82E}" type="presParOf" srcId="{6193C7F1-68EC-47C6-858E-E764334794BA}" destId="{98ACFECB-7710-4660-9361-B0454DF28034}" srcOrd="0" destOrd="0" presId="urn:microsoft.com/office/officeart/2008/layout/LinedList"/>
    <dgm:cxn modelId="{9BA306B8-337F-4D85-9B9D-886A806C44C7}" type="presParOf" srcId="{6193C7F1-68EC-47C6-858E-E764334794BA}" destId="{FD5E7F20-15BA-4732-9257-4CF4F0E9070B}" srcOrd="1" destOrd="0" presId="urn:microsoft.com/office/officeart/2008/layout/LinedList"/>
    <dgm:cxn modelId="{609E688D-C086-477D-901A-65DD1BFB0506}" type="presParOf" srcId="{D6581763-2E89-44F1-8E3E-EBBB8604B09F}" destId="{0CBDC565-64B0-4BB2-96D5-7C6925B18E65}" srcOrd="2" destOrd="0" presId="urn:microsoft.com/office/officeart/2008/layout/LinedList"/>
    <dgm:cxn modelId="{EA728186-B7FD-446F-836C-9653E95F55D6}" type="presParOf" srcId="{D6581763-2E89-44F1-8E3E-EBBB8604B09F}" destId="{B65A6B6C-0BB7-43BD-A48F-5CFAFCB4B147}" srcOrd="3" destOrd="0" presId="urn:microsoft.com/office/officeart/2008/layout/LinedList"/>
    <dgm:cxn modelId="{B33192D4-2346-434A-B0D5-F0AE9EE49C52}" type="presParOf" srcId="{B65A6B6C-0BB7-43BD-A48F-5CFAFCB4B147}" destId="{7A90353E-D20F-4B2C-9155-93C542B78221}" srcOrd="0" destOrd="0" presId="urn:microsoft.com/office/officeart/2008/layout/LinedList"/>
    <dgm:cxn modelId="{A52A4A74-FF59-4A7F-A103-53B68D844593}" type="presParOf" srcId="{B65A6B6C-0BB7-43BD-A48F-5CFAFCB4B147}" destId="{367B2B71-F4B8-4806-9368-055B78AC447C}" srcOrd="1" destOrd="0" presId="urn:microsoft.com/office/officeart/2008/layout/LinedList"/>
    <dgm:cxn modelId="{F1280C0E-0BFB-4D73-822D-C0B2181EE242}" type="presParOf" srcId="{D6581763-2E89-44F1-8E3E-EBBB8604B09F}" destId="{F569987B-3ADF-47B3-B397-374ED5E444BF}" srcOrd="4" destOrd="0" presId="urn:microsoft.com/office/officeart/2008/layout/LinedList"/>
    <dgm:cxn modelId="{3EC4D445-4439-4EA0-B4E9-4FBF0D973A2E}" type="presParOf" srcId="{D6581763-2E89-44F1-8E3E-EBBB8604B09F}" destId="{5A312082-BA8B-453C-86AA-6F442B9F1AB8}" srcOrd="5" destOrd="0" presId="urn:microsoft.com/office/officeart/2008/layout/LinedList"/>
    <dgm:cxn modelId="{41282275-521D-46D8-8E01-D2CBC7FEAC7E}" type="presParOf" srcId="{5A312082-BA8B-453C-86AA-6F442B9F1AB8}" destId="{E2936795-3809-41F6-89E3-76124A267630}" srcOrd="0" destOrd="0" presId="urn:microsoft.com/office/officeart/2008/layout/LinedList"/>
    <dgm:cxn modelId="{D6B8FAAF-0224-47B7-9DEC-631D22118AEC}" type="presParOf" srcId="{5A312082-BA8B-453C-86AA-6F442B9F1AB8}" destId="{EAFC1D35-B760-4F10-8D9B-28D058FD3C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2B579C-B4E1-475C-B41E-9479C37194A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A08ED38-104C-49B2-B0D4-D21537DE41FA}">
      <dgm:prSet custT="1"/>
      <dgm:spPr/>
      <dgm:t>
        <a:bodyPr/>
        <a:lstStyle/>
        <a:p>
          <a:r>
            <a:rPr lang="en-US" sz="3200" b="1" i="1" dirty="0">
              <a:latin typeface="Helvetica" panose="020B0604020202020204" pitchFamily="34" charset="0"/>
              <a:cs typeface="Helvetica" panose="020B0604020202020204" pitchFamily="34" charset="0"/>
            </a:rPr>
            <a:t>Role Safety Problems</a:t>
          </a:r>
          <a:r>
            <a:rPr lang="en-US" sz="3200" b="0" i="1" dirty="0">
              <a:latin typeface="Helvetica" panose="020B0604020202020204" pitchFamily="34" charset="0"/>
              <a:cs typeface="Helvetica" panose="020B0604020202020204" pitchFamily="34" charset="0"/>
            </a:rPr>
            <a:t> </a:t>
          </a:r>
          <a:r>
            <a:rPr lang="en-US" sz="3200" b="0" dirty="0">
              <a:latin typeface="Helvetica" panose="020B0604020202020204" pitchFamily="34" charset="0"/>
              <a:cs typeface="Helvetica" panose="020B0604020202020204" pitchFamily="34" charset="0"/>
            </a:rPr>
            <a:t>create apprehension about one's physical and psychological safety during the performance of one’s job. </a:t>
          </a:r>
          <a:endParaRPr lang="en-US" sz="3200" dirty="0">
            <a:latin typeface="Helvetica" panose="020B0604020202020204" pitchFamily="34" charset="0"/>
            <a:cs typeface="Helvetica" panose="020B0604020202020204" pitchFamily="34" charset="0"/>
          </a:endParaRPr>
        </a:p>
      </dgm:t>
    </dgm:pt>
    <dgm:pt modelId="{080C0869-890B-4055-BB5E-41A2611D7BD1}" type="parTrans" cxnId="{B9E6760B-AF77-4E74-BC41-3AC856FBCA42}">
      <dgm:prSet/>
      <dgm:spPr/>
      <dgm:t>
        <a:bodyPr/>
        <a:lstStyle/>
        <a:p>
          <a:endParaRPr lang="en-US"/>
        </a:p>
      </dgm:t>
    </dgm:pt>
    <dgm:pt modelId="{7F23DFC8-0142-46DF-B919-E4B3728C08E0}" type="sibTrans" cxnId="{B9E6760B-AF77-4E74-BC41-3AC856FBCA42}">
      <dgm:prSet/>
      <dgm:spPr/>
      <dgm:t>
        <a:bodyPr/>
        <a:lstStyle/>
        <a:p>
          <a:endParaRPr lang="en-US"/>
        </a:p>
      </dgm:t>
    </dgm:pt>
    <dgm:pt modelId="{B2B4A87A-9B1D-4E0D-9380-B2903079A89D}">
      <dgm:prSet custT="1"/>
      <dgm:spPr/>
      <dgm:t>
        <a:bodyPr/>
        <a:lstStyle/>
        <a:p>
          <a:r>
            <a:rPr lang="en-US" sz="3200" b="1" i="1" dirty="0">
              <a:latin typeface="Helvetica" panose="020B0604020202020204" pitchFamily="34" charset="0"/>
              <a:cs typeface="Helvetica" panose="020B0604020202020204" pitchFamily="34" charset="0"/>
            </a:rPr>
            <a:t>Role Security Problems</a:t>
          </a:r>
          <a:r>
            <a:rPr lang="en-US" sz="3200" b="0" i="1" dirty="0">
              <a:latin typeface="Helvetica" panose="020B0604020202020204" pitchFamily="34" charset="0"/>
              <a:cs typeface="Helvetica" panose="020B0604020202020204" pitchFamily="34" charset="0"/>
            </a:rPr>
            <a:t> </a:t>
          </a:r>
          <a:r>
            <a:rPr lang="en-US" sz="3200" b="0" dirty="0">
              <a:latin typeface="Helvetica" panose="020B0604020202020204" pitchFamily="34" charset="0"/>
              <a:cs typeface="Helvetica" panose="020B0604020202020204" pitchFamily="34" charset="0"/>
            </a:rPr>
            <a:t>are associated with the experience of uncertainty about one’s future role in the agency. </a:t>
          </a:r>
          <a:endParaRPr lang="en-US" sz="3200" dirty="0">
            <a:latin typeface="Helvetica" panose="020B0604020202020204" pitchFamily="34" charset="0"/>
            <a:cs typeface="Helvetica" panose="020B0604020202020204" pitchFamily="34" charset="0"/>
          </a:endParaRPr>
        </a:p>
      </dgm:t>
    </dgm:pt>
    <dgm:pt modelId="{BC9555BC-3E41-4BE7-84CE-F4A871977CBA}" type="parTrans" cxnId="{09A3916F-34A4-45CE-BB43-CBA995EF3F0E}">
      <dgm:prSet/>
      <dgm:spPr/>
      <dgm:t>
        <a:bodyPr/>
        <a:lstStyle/>
        <a:p>
          <a:endParaRPr lang="en-US"/>
        </a:p>
      </dgm:t>
    </dgm:pt>
    <dgm:pt modelId="{327F08CD-7418-4583-A728-B2DDF4B21587}" type="sibTrans" cxnId="{09A3916F-34A4-45CE-BB43-CBA995EF3F0E}">
      <dgm:prSet/>
      <dgm:spPr/>
      <dgm:t>
        <a:bodyPr/>
        <a:lstStyle/>
        <a:p>
          <a:endParaRPr lang="en-US"/>
        </a:p>
      </dgm:t>
    </dgm:pt>
    <dgm:pt modelId="{EF9589A0-1DB0-4676-AF49-45E38C6A34C9}">
      <dgm:prSet custT="1"/>
      <dgm:spPr/>
      <dgm:t>
        <a:bodyPr/>
        <a:lstStyle/>
        <a:p>
          <a:r>
            <a:rPr lang="en-US" sz="3200" b="1" i="1" dirty="0">
              <a:latin typeface="Helvetica" panose="020B0604020202020204" pitchFamily="34" charset="0"/>
              <a:cs typeface="Helvetica" panose="020B0604020202020204" pitchFamily="34" charset="0"/>
            </a:rPr>
            <a:t>Role Connectedness Problems</a:t>
          </a:r>
          <a:r>
            <a:rPr lang="en-US" sz="3200" b="0" i="1" dirty="0">
              <a:latin typeface="Helvetica" panose="020B0604020202020204" pitchFamily="34" charset="0"/>
              <a:cs typeface="Helvetica" panose="020B0604020202020204" pitchFamily="34" charset="0"/>
            </a:rPr>
            <a:t> </a:t>
          </a:r>
          <a:r>
            <a:rPr lang="en-US" sz="3200" b="0" dirty="0">
              <a:latin typeface="Helvetica" panose="020B0604020202020204" pitchFamily="34" charset="0"/>
              <a:cs typeface="Helvetica" panose="020B0604020202020204" pitchFamily="34" charset="0"/>
            </a:rPr>
            <a:t>stem from a worker’s isolation from, or over-connectedness to, other members of the organization. </a:t>
          </a:r>
          <a:endParaRPr lang="en-US" sz="3200" dirty="0">
            <a:latin typeface="Helvetica" panose="020B0604020202020204" pitchFamily="34" charset="0"/>
            <a:cs typeface="Helvetica" panose="020B0604020202020204" pitchFamily="34" charset="0"/>
          </a:endParaRPr>
        </a:p>
      </dgm:t>
    </dgm:pt>
    <dgm:pt modelId="{F2998D06-E530-43C7-836C-A1827F399CB9}" type="parTrans" cxnId="{23C36F1D-31AD-40D6-9DC2-5923AEFF5AAD}">
      <dgm:prSet/>
      <dgm:spPr/>
      <dgm:t>
        <a:bodyPr/>
        <a:lstStyle/>
        <a:p>
          <a:endParaRPr lang="en-US"/>
        </a:p>
      </dgm:t>
    </dgm:pt>
    <dgm:pt modelId="{3F4CB2AC-1356-4E9C-B55A-F3549C4F2552}" type="sibTrans" cxnId="{23C36F1D-31AD-40D6-9DC2-5923AEFF5AAD}">
      <dgm:prSet/>
      <dgm:spPr/>
      <dgm:t>
        <a:bodyPr/>
        <a:lstStyle/>
        <a:p>
          <a:endParaRPr lang="en-US"/>
        </a:p>
      </dgm:t>
    </dgm:pt>
    <dgm:pt modelId="{D3458BF3-03BA-4124-98B1-A3D9FA90758C}" type="pres">
      <dgm:prSet presAssocID="{EF2B579C-B4E1-475C-B41E-9479C37194A3}" presName="vert0" presStyleCnt="0">
        <dgm:presLayoutVars>
          <dgm:dir/>
          <dgm:animOne val="branch"/>
          <dgm:animLvl val="lvl"/>
        </dgm:presLayoutVars>
      </dgm:prSet>
      <dgm:spPr/>
    </dgm:pt>
    <dgm:pt modelId="{9C25CC77-80F2-4EA7-BF52-93AB2151866A}" type="pres">
      <dgm:prSet presAssocID="{DA08ED38-104C-49B2-B0D4-D21537DE41FA}" presName="thickLine" presStyleLbl="alignNode1" presStyleIdx="0" presStyleCnt="3"/>
      <dgm:spPr/>
    </dgm:pt>
    <dgm:pt modelId="{D05BADAD-D710-446A-8BD4-A76417A45647}" type="pres">
      <dgm:prSet presAssocID="{DA08ED38-104C-49B2-B0D4-D21537DE41FA}" presName="horz1" presStyleCnt="0"/>
      <dgm:spPr/>
    </dgm:pt>
    <dgm:pt modelId="{018EE281-CE06-426A-8898-EB7F65CEA186}" type="pres">
      <dgm:prSet presAssocID="{DA08ED38-104C-49B2-B0D4-D21537DE41FA}" presName="tx1" presStyleLbl="revTx" presStyleIdx="0" presStyleCnt="3"/>
      <dgm:spPr/>
    </dgm:pt>
    <dgm:pt modelId="{BCCF8ACF-5204-43A2-80A2-C2F4BCE55B06}" type="pres">
      <dgm:prSet presAssocID="{DA08ED38-104C-49B2-B0D4-D21537DE41FA}" presName="vert1" presStyleCnt="0"/>
      <dgm:spPr/>
    </dgm:pt>
    <dgm:pt modelId="{E64B7185-198E-4ED2-A69A-2A78EA545E4E}" type="pres">
      <dgm:prSet presAssocID="{B2B4A87A-9B1D-4E0D-9380-B2903079A89D}" presName="thickLine" presStyleLbl="alignNode1" presStyleIdx="1" presStyleCnt="3"/>
      <dgm:spPr/>
    </dgm:pt>
    <dgm:pt modelId="{3296CA26-D3A4-4C21-BDD5-3E36F815288D}" type="pres">
      <dgm:prSet presAssocID="{B2B4A87A-9B1D-4E0D-9380-B2903079A89D}" presName="horz1" presStyleCnt="0"/>
      <dgm:spPr/>
    </dgm:pt>
    <dgm:pt modelId="{D6826FC8-BD85-441F-8844-3E01CFC11E6B}" type="pres">
      <dgm:prSet presAssocID="{B2B4A87A-9B1D-4E0D-9380-B2903079A89D}" presName="tx1" presStyleLbl="revTx" presStyleIdx="1" presStyleCnt="3"/>
      <dgm:spPr/>
    </dgm:pt>
    <dgm:pt modelId="{C1C15207-F63A-4320-80A8-5FE210380CC2}" type="pres">
      <dgm:prSet presAssocID="{B2B4A87A-9B1D-4E0D-9380-B2903079A89D}" presName="vert1" presStyleCnt="0"/>
      <dgm:spPr/>
    </dgm:pt>
    <dgm:pt modelId="{438A4AD2-E05F-47F2-9CD3-EE0205385954}" type="pres">
      <dgm:prSet presAssocID="{EF9589A0-1DB0-4676-AF49-45E38C6A34C9}" presName="thickLine" presStyleLbl="alignNode1" presStyleIdx="2" presStyleCnt="3"/>
      <dgm:spPr/>
    </dgm:pt>
    <dgm:pt modelId="{00CE41A2-4E04-4828-AD24-10188CB8FB6A}" type="pres">
      <dgm:prSet presAssocID="{EF9589A0-1DB0-4676-AF49-45E38C6A34C9}" presName="horz1" presStyleCnt="0"/>
      <dgm:spPr/>
    </dgm:pt>
    <dgm:pt modelId="{5C853AA6-80E7-489C-9943-8ECDAAB9C321}" type="pres">
      <dgm:prSet presAssocID="{EF9589A0-1DB0-4676-AF49-45E38C6A34C9}" presName="tx1" presStyleLbl="revTx" presStyleIdx="2" presStyleCnt="3"/>
      <dgm:spPr/>
    </dgm:pt>
    <dgm:pt modelId="{BB115FF6-6123-4CA9-83DF-238B304B3B4A}" type="pres">
      <dgm:prSet presAssocID="{EF9589A0-1DB0-4676-AF49-45E38C6A34C9}" presName="vert1" presStyleCnt="0"/>
      <dgm:spPr/>
    </dgm:pt>
  </dgm:ptLst>
  <dgm:cxnLst>
    <dgm:cxn modelId="{B9E6760B-AF77-4E74-BC41-3AC856FBCA42}" srcId="{EF2B579C-B4E1-475C-B41E-9479C37194A3}" destId="{DA08ED38-104C-49B2-B0D4-D21537DE41FA}" srcOrd="0" destOrd="0" parTransId="{080C0869-890B-4055-BB5E-41A2611D7BD1}" sibTransId="{7F23DFC8-0142-46DF-B919-E4B3728C08E0}"/>
    <dgm:cxn modelId="{19BF6A13-A2CD-4AEC-8A61-CA6134C99A50}" type="presOf" srcId="{EF2B579C-B4E1-475C-B41E-9479C37194A3}" destId="{D3458BF3-03BA-4124-98B1-A3D9FA90758C}" srcOrd="0" destOrd="0" presId="urn:microsoft.com/office/officeart/2008/layout/LinedList"/>
    <dgm:cxn modelId="{23C36F1D-31AD-40D6-9DC2-5923AEFF5AAD}" srcId="{EF2B579C-B4E1-475C-B41E-9479C37194A3}" destId="{EF9589A0-1DB0-4676-AF49-45E38C6A34C9}" srcOrd="2" destOrd="0" parTransId="{F2998D06-E530-43C7-836C-A1827F399CB9}" sibTransId="{3F4CB2AC-1356-4E9C-B55A-F3549C4F2552}"/>
    <dgm:cxn modelId="{7E379739-806E-4B69-B457-FE4B95F8057A}" type="presOf" srcId="{B2B4A87A-9B1D-4E0D-9380-B2903079A89D}" destId="{D6826FC8-BD85-441F-8844-3E01CFC11E6B}" srcOrd="0" destOrd="0" presId="urn:microsoft.com/office/officeart/2008/layout/LinedList"/>
    <dgm:cxn modelId="{09A3916F-34A4-45CE-BB43-CBA995EF3F0E}" srcId="{EF2B579C-B4E1-475C-B41E-9479C37194A3}" destId="{B2B4A87A-9B1D-4E0D-9380-B2903079A89D}" srcOrd="1" destOrd="0" parTransId="{BC9555BC-3E41-4BE7-84CE-F4A871977CBA}" sibTransId="{327F08CD-7418-4583-A728-B2DDF4B21587}"/>
    <dgm:cxn modelId="{8906DA5A-4FAE-4DF9-8689-46FD0E1B20C0}" type="presOf" srcId="{DA08ED38-104C-49B2-B0D4-D21537DE41FA}" destId="{018EE281-CE06-426A-8898-EB7F65CEA186}" srcOrd="0" destOrd="0" presId="urn:microsoft.com/office/officeart/2008/layout/LinedList"/>
    <dgm:cxn modelId="{1EC991DB-7585-4C3A-B0F9-C0636AE3EC0D}" type="presOf" srcId="{EF9589A0-1DB0-4676-AF49-45E38C6A34C9}" destId="{5C853AA6-80E7-489C-9943-8ECDAAB9C321}" srcOrd="0" destOrd="0" presId="urn:microsoft.com/office/officeart/2008/layout/LinedList"/>
    <dgm:cxn modelId="{D936A68B-6344-44E3-B3FE-A3C74A145ECD}" type="presParOf" srcId="{D3458BF3-03BA-4124-98B1-A3D9FA90758C}" destId="{9C25CC77-80F2-4EA7-BF52-93AB2151866A}" srcOrd="0" destOrd="0" presId="urn:microsoft.com/office/officeart/2008/layout/LinedList"/>
    <dgm:cxn modelId="{E2AE53E3-2CE9-4333-82E8-6DE4A93B7301}" type="presParOf" srcId="{D3458BF3-03BA-4124-98B1-A3D9FA90758C}" destId="{D05BADAD-D710-446A-8BD4-A76417A45647}" srcOrd="1" destOrd="0" presId="urn:microsoft.com/office/officeart/2008/layout/LinedList"/>
    <dgm:cxn modelId="{F813D413-5542-4B24-AB2B-FE3EB827F9A0}" type="presParOf" srcId="{D05BADAD-D710-446A-8BD4-A76417A45647}" destId="{018EE281-CE06-426A-8898-EB7F65CEA186}" srcOrd="0" destOrd="0" presId="urn:microsoft.com/office/officeart/2008/layout/LinedList"/>
    <dgm:cxn modelId="{F7A2C2D8-5CC2-4AD3-B43B-3C52461510D8}" type="presParOf" srcId="{D05BADAD-D710-446A-8BD4-A76417A45647}" destId="{BCCF8ACF-5204-43A2-80A2-C2F4BCE55B06}" srcOrd="1" destOrd="0" presId="urn:microsoft.com/office/officeart/2008/layout/LinedList"/>
    <dgm:cxn modelId="{97443834-780F-47F7-8A0E-23C28DD565EE}" type="presParOf" srcId="{D3458BF3-03BA-4124-98B1-A3D9FA90758C}" destId="{E64B7185-198E-4ED2-A69A-2A78EA545E4E}" srcOrd="2" destOrd="0" presId="urn:microsoft.com/office/officeart/2008/layout/LinedList"/>
    <dgm:cxn modelId="{5B6D91CB-AF40-4186-A725-8C603878601E}" type="presParOf" srcId="{D3458BF3-03BA-4124-98B1-A3D9FA90758C}" destId="{3296CA26-D3A4-4C21-BDD5-3E36F815288D}" srcOrd="3" destOrd="0" presId="urn:microsoft.com/office/officeart/2008/layout/LinedList"/>
    <dgm:cxn modelId="{0BC930C3-F650-42BC-A3F9-30AC32F719E1}" type="presParOf" srcId="{3296CA26-D3A4-4C21-BDD5-3E36F815288D}" destId="{D6826FC8-BD85-441F-8844-3E01CFC11E6B}" srcOrd="0" destOrd="0" presId="urn:microsoft.com/office/officeart/2008/layout/LinedList"/>
    <dgm:cxn modelId="{06AE4DE5-F617-48AB-9DAD-6F4CCF72E091}" type="presParOf" srcId="{3296CA26-D3A4-4C21-BDD5-3E36F815288D}" destId="{C1C15207-F63A-4320-80A8-5FE210380CC2}" srcOrd="1" destOrd="0" presId="urn:microsoft.com/office/officeart/2008/layout/LinedList"/>
    <dgm:cxn modelId="{3AED7184-833B-4B6A-9A15-0F4CAB82F25A}" type="presParOf" srcId="{D3458BF3-03BA-4124-98B1-A3D9FA90758C}" destId="{438A4AD2-E05F-47F2-9CD3-EE0205385954}" srcOrd="4" destOrd="0" presId="urn:microsoft.com/office/officeart/2008/layout/LinedList"/>
    <dgm:cxn modelId="{3D6F1910-3685-4D8F-B1D6-FF0E1C918DEF}" type="presParOf" srcId="{D3458BF3-03BA-4124-98B1-A3D9FA90758C}" destId="{00CE41A2-4E04-4828-AD24-10188CB8FB6A}" srcOrd="5" destOrd="0" presId="urn:microsoft.com/office/officeart/2008/layout/LinedList"/>
    <dgm:cxn modelId="{15FB51A8-8158-4E22-9E9B-4A4326D46843}" type="presParOf" srcId="{00CE41A2-4E04-4828-AD24-10188CB8FB6A}" destId="{5C853AA6-80E7-489C-9943-8ECDAAB9C321}" srcOrd="0" destOrd="0" presId="urn:microsoft.com/office/officeart/2008/layout/LinedList"/>
    <dgm:cxn modelId="{278CCA92-285B-4B9C-9C65-3CF887CDFBB5}" type="presParOf" srcId="{00CE41A2-4E04-4828-AD24-10188CB8FB6A}" destId="{BB115FF6-6123-4CA9-83DF-238B304B3B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22AFA6-4DDA-4BEE-913A-C488364922C1}"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E2D0F0D9-F9B1-4F3B-BC20-BA15DB8D7547}">
      <dgm:prSet/>
      <dgm:spPr/>
      <dgm:t>
        <a:bodyPr/>
        <a:lstStyle/>
        <a:p>
          <a:r>
            <a:rPr lang="en-US" dirty="0"/>
            <a:t>Stress is our systems way of responding to any kind of demand.</a:t>
          </a:r>
        </a:p>
      </dgm:t>
    </dgm:pt>
    <dgm:pt modelId="{C2C60E80-E378-486E-8A8F-CE0D46809781}" type="parTrans" cxnId="{692A73B5-589A-4725-8400-8C77CD694291}">
      <dgm:prSet/>
      <dgm:spPr/>
      <dgm:t>
        <a:bodyPr/>
        <a:lstStyle/>
        <a:p>
          <a:endParaRPr lang="en-US"/>
        </a:p>
      </dgm:t>
    </dgm:pt>
    <dgm:pt modelId="{380B34D1-96B1-4470-B0C7-A9BF955465A4}" type="sibTrans" cxnId="{692A73B5-589A-4725-8400-8C77CD694291}">
      <dgm:prSet/>
      <dgm:spPr/>
      <dgm:t>
        <a:bodyPr/>
        <a:lstStyle/>
        <a:p>
          <a:endParaRPr lang="en-US"/>
        </a:p>
      </dgm:t>
    </dgm:pt>
    <dgm:pt modelId="{74DA5736-7798-4210-BDD7-D165C3B9BA64}">
      <dgm:prSet custT="1"/>
      <dgm:spPr/>
      <dgm:t>
        <a:bodyPr/>
        <a:lstStyle/>
        <a:p>
          <a:pPr>
            <a:spcAft>
              <a:spcPts val="600"/>
            </a:spcAft>
          </a:pPr>
          <a:r>
            <a:rPr lang="en-US" sz="3000" dirty="0"/>
            <a:t>Caused by both positive and negative experiences. </a:t>
          </a:r>
        </a:p>
      </dgm:t>
    </dgm:pt>
    <dgm:pt modelId="{7D50783A-6F4F-4DE0-A495-7CC350EC562A}" type="parTrans" cxnId="{81AE178A-1EB7-4D22-8D52-BBD637D4B053}">
      <dgm:prSet/>
      <dgm:spPr/>
      <dgm:t>
        <a:bodyPr/>
        <a:lstStyle/>
        <a:p>
          <a:endParaRPr lang="en-US"/>
        </a:p>
      </dgm:t>
    </dgm:pt>
    <dgm:pt modelId="{EF1FFD48-4A8D-4BA6-8557-BDD3DA9091C9}" type="sibTrans" cxnId="{81AE178A-1EB7-4D22-8D52-BBD637D4B053}">
      <dgm:prSet/>
      <dgm:spPr/>
      <dgm:t>
        <a:bodyPr/>
        <a:lstStyle/>
        <a:p>
          <a:endParaRPr lang="en-US"/>
        </a:p>
      </dgm:t>
    </dgm:pt>
    <dgm:pt modelId="{9693F880-32C4-401C-8037-4EDD6503479B}">
      <dgm:prSet custT="1"/>
      <dgm:spPr/>
      <dgm:t>
        <a:bodyPr/>
        <a:lstStyle/>
        <a:p>
          <a:pPr>
            <a:spcAft>
              <a:spcPts val="600"/>
            </a:spcAft>
          </a:pPr>
          <a:r>
            <a:rPr lang="en-US" sz="3000" dirty="0"/>
            <a:t>Our body reacts by releasing chemicals into the blood to give us more energy and strength to cope.</a:t>
          </a:r>
        </a:p>
      </dgm:t>
    </dgm:pt>
    <dgm:pt modelId="{B4876D89-0844-4DB6-A9FF-FB69695EA5F8}" type="parTrans" cxnId="{E49628D4-7699-47F3-A255-54B95B2ED949}">
      <dgm:prSet/>
      <dgm:spPr/>
      <dgm:t>
        <a:bodyPr/>
        <a:lstStyle/>
        <a:p>
          <a:endParaRPr lang="en-US"/>
        </a:p>
      </dgm:t>
    </dgm:pt>
    <dgm:pt modelId="{BAF373B6-9881-4CE0-89BD-9528607BA687}" type="sibTrans" cxnId="{E49628D4-7699-47F3-A255-54B95B2ED949}">
      <dgm:prSet/>
      <dgm:spPr/>
      <dgm:t>
        <a:bodyPr/>
        <a:lstStyle/>
        <a:p>
          <a:endParaRPr lang="en-US"/>
        </a:p>
      </dgm:t>
    </dgm:pt>
    <dgm:pt modelId="{FA318689-B7AE-4C41-B97A-EE4F015E0391}">
      <dgm:prSet custT="1"/>
      <dgm:spPr/>
      <dgm:t>
        <a:bodyPr/>
        <a:lstStyle/>
        <a:p>
          <a:pPr>
            <a:spcAft>
              <a:spcPts val="600"/>
            </a:spcAft>
          </a:pPr>
          <a:r>
            <a:rPr lang="en-US" sz="3000" dirty="0"/>
            <a:t>Can be debilitating when there is no outlet for this extra energy or when we find ourselves in a chronic </a:t>
          </a:r>
          <a:r>
            <a:rPr lang="en-US" sz="2900" dirty="0"/>
            <a:t>stress response.</a:t>
          </a:r>
        </a:p>
      </dgm:t>
    </dgm:pt>
    <dgm:pt modelId="{1BF579DF-AE76-4821-8846-90ECAB592800}" type="parTrans" cxnId="{AE0BB55F-6D20-48E7-9235-0CF13924B287}">
      <dgm:prSet/>
      <dgm:spPr/>
      <dgm:t>
        <a:bodyPr/>
        <a:lstStyle/>
        <a:p>
          <a:endParaRPr lang="en-US"/>
        </a:p>
      </dgm:t>
    </dgm:pt>
    <dgm:pt modelId="{9678E074-9E54-4C54-AD80-5F3808BC7062}" type="sibTrans" cxnId="{AE0BB55F-6D20-48E7-9235-0CF13924B287}">
      <dgm:prSet/>
      <dgm:spPr/>
      <dgm:t>
        <a:bodyPr/>
        <a:lstStyle/>
        <a:p>
          <a:endParaRPr lang="en-US"/>
        </a:p>
      </dgm:t>
    </dgm:pt>
    <dgm:pt modelId="{02B23837-E169-4F76-B23E-3D095C638250}">
      <dgm:prSet custT="1"/>
      <dgm:spPr/>
      <dgm:t>
        <a:bodyPr/>
        <a:lstStyle/>
        <a:p>
          <a:pPr>
            <a:spcAft>
              <a:spcPts val="600"/>
            </a:spcAft>
          </a:pPr>
          <a:r>
            <a:rPr lang="en-US" sz="3000" dirty="0"/>
            <a:t>Triggered by a physical danger; however response occurs from any type of stress. </a:t>
          </a:r>
        </a:p>
      </dgm:t>
    </dgm:pt>
    <dgm:pt modelId="{3AB7C6B4-07F1-4AAC-8AF0-AAA550E43CF8}" type="parTrans" cxnId="{EC168596-F787-42DD-ACF9-F239BB084AFF}">
      <dgm:prSet/>
      <dgm:spPr/>
      <dgm:t>
        <a:bodyPr/>
        <a:lstStyle/>
        <a:p>
          <a:endParaRPr lang="en-US"/>
        </a:p>
      </dgm:t>
    </dgm:pt>
    <dgm:pt modelId="{D4AA8A1B-C8F6-45F6-BA4F-965CFFD925E7}" type="sibTrans" cxnId="{EC168596-F787-42DD-ACF9-F239BB084AFF}">
      <dgm:prSet/>
      <dgm:spPr/>
      <dgm:t>
        <a:bodyPr/>
        <a:lstStyle/>
        <a:p>
          <a:endParaRPr lang="en-US"/>
        </a:p>
      </dgm:t>
    </dgm:pt>
    <dgm:pt modelId="{0BD330AC-5D56-4912-A57F-14FDF66593A8}" type="pres">
      <dgm:prSet presAssocID="{BC22AFA6-4DDA-4BEE-913A-C488364922C1}" presName="linearFlow" presStyleCnt="0">
        <dgm:presLayoutVars>
          <dgm:dir/>
          <dgm:animLvl val="lvl"/>
          <dgm:resizeHandles val="exact"/>
        </dgm:presLayoutVars>
      </dgm:prSet>
      <dgm:spPr/>
    </dgm:pt>
    <dgm:pt modelId="{884FCCD8-D6D8-4435-9839-65194C43BA93}" type="pres">
      <dgm:prSet presAssocID="{E2D0F0D9-F9B1-4F3B-BC20-BA15DB8D7547}" presName="composite" presStyleCnt="0"/>
      <dgm:spPr/>
    </dgm:pt>
    <dgm:pt modelId="{D3966C19-8371-42B3-A947-BB6705956037}" type="pres">
      <dgm:prSet presAssocID="{E2D0F0D9-F9B1-4F3B-BC20-BA15DB8D7547}" presName="parentText" presStyleLbl="alignNode1" presStyleIdx="0" presStyleCnt="1" custLinFactNeighborX="-2197" custLinFactNeighborY="-6840">
        <dgm:presLayoutVars>
          <dgm:chMax val="1"/>
          <dgm:bulletEnabled val="1"/>
        </dgm:presLayoutVars>
      </dgm:prSet>
      <dgm:spPr/>
    </dgm:pt>
    <dgm:pt modelId="{006B27A3-3CBE-4274-963C-260D81C777CB}" type="pres">
      <dgm:prSet presAssocID="{E2D0F0D9-F9B1-4F3B-BC20-BA15DB8D7547}" presName="descendantText" presStyleLbl="alignAcc1" presStyleIdx="0" presStyleCnt="1" custScaleY="119139" custLinFactNeighborY="-3499">
        <dgm:presLayoutVars>
          <dgm:bulletEnabled val="1"/>
        </dgm:presLayoutVars>
      </dgm:prSet>
      <dgm:spPr/>
    </dgm:pt>
  </dgm:ptLst>
  <dgm:cxnLst>
    <dgm:cxn modelId="{DBB55001-3A41-4D98-976F-8B047823B1F3}" type="presOf" srcId="{02B23837-E169-4F76-B23E-3D095C638250}" destId="{006B27A3-3CBE-4274-963C-260D81C777CB}" srcOrd="0" destOrd="2" presId="urn:microsoft.com/office/officeart/2005/8/layout/chevron2"/>
    <dgm:cxn modelId="{25810A21-87DB-49E0-ACB9-972DF7BE1FC7}" type="presOf" srcId="{74DA5736-7798-4210-BDD7-D165C3B9BA64}" destId="{006B27A3-3CBE-4274-963C-260D81C777CB}" srcOrd="0" destOrd="0" presId="urn:microsoft.com/office/officeart/2005/8/layout/chevron2"/>
    <dgm:cxn modelId="{915A7C5B-AC95-4B8C-B65A-E843A262660B}" type="presOf" srcId="{E2D0F0D9-F9B1-4F3B-BC20-BA15DB8D7547}" destId="{D3966C19-8371-42B3-A947-BB6705956037}" srcOrd="0" destOrd="0" presId="urn:microsoft.com/office/officeart/2005/8/layout/chevron2"/>
    <dgm:cxn modelId="{AE0BB55F-6D20-48E7-9235-0CF13924B287}" srcId="{E2D0F0D9-F9B1-4F3B-BC20-BA15DB8D7547}" destId="{FA318689-B7AE-4C41-B97A-EE4F015E0391}" srcOrd="3" destOrd="0" parTransId="{1BF579DF-AE76-4821-8846-90ECAB592800}" sibTransId="{9678E074-9E54-4C54-AD80-5F3808BC7062}"/>
    <dgm:cxn modelId="{81AE178A-1EB7-4D22-8D52-BBD637D4B053}" srcId="{E2D0F0D9-F9B1-4F3B-BC20-BA15DB8D7547}" destId="{74DA5736-7798-4210-BDD7-D165C3B9BA64}" srcOrd="0" destOrd="0" parTransId="{7D50783A-6F4F-4DE0-A495-7CC350EC562A}" sibTransId="{EF1FFD48-4A8D-4BA6-8557-BDD3DA9091C9}"/>
    <dgm:cxn modelId="{7C0FB08A-1E5E-4513-8C65-EA1E26D50F0D}" type="presOf" srcId="{BC22AFA6-4DDA-4BEE-913A-C488364922C1}" destId="{0BD330AC-5D56-4912-A57F-14FDF66593A8}" srcOrd="0" destOrd="0" presId="urn:microsoft.com/office/officeart/2005/8/layout/chevron2"/>
    <dgm:cxn modelId="{EC168596-F787-42DD-ACF9-F239BB084AFF}" srcId="{E2D0F0D9-F9B1-4F3B-BC20-BA15DB8D7547}" destId="{02B23837-E169-4F76-B23E-3D095C638250}" srcOrd="2" destOrd="0" parTransId="{3AB7C6B4-07F1-4AAC-8AF0-AAA550E43CF8}" sibTransId="{D4AA8A1B-C8F6-45F6-BA4F-965CFFD925E7}"/>
    <dgm:cxn modelId="{90649AB3-B787-4B80-903D-A6EE4130FD56}" type="presOf" srcId="{FA318689-B7AE-4C41-B97A-EE4F015E0391}" destId="{006B27A3-3CBE-4274-963C-260D81C777CB}" srcOrd="0" destOrd="3" presId="urn:microsoft.com/office/officeart/2005/8/layout/chevron2"/>
    <dgm:cxn modelId="{692A73B5-589A-4725-8400-8C77CD694291}" srcId="{BC22AFA6-4DDA-4BEE-913A-C488364922C1}" destId="{E2D0F0D9-F9B1-4F3B-BC20-BA15DB8D7547}" srcOrd="0" destOrd="0" parTransId="{C2C60E80-E378-486E-8A8F-CE0D46809781}" sibTransId="{380B34D1-96B1-4470-B0C7-A9BF955465A4}"/>
    <dgm:cxn modelId="{E49628D4-7699-47F3-A255-54B95B2ED949}" srcId="{E2D0F0D9-F9B1-4F3B-BC20-BA15DB8D7547}" destId="{9693F880-32C4-401C-8037-4EDD6503479B}" srcOrd="1" destOrd="0" parTransId="{B4876D89-0844-4DB6-A9FF-FB69695EA5F8}" sibTransId="{BAF373B6-9881-4CE0-89BD-9528607BA687}"/>
    <dgm:cxn modelId="{62573FD6-58F2-40F7-B6E0-3A4E9AF7FA1E}" type="presOf" srcId="{9693F880-32C4-401C-8037-4EDD6503479B}" destId="{006B27A3-3CBE-4274-963C-260D81C777CB}" srcOrd="0" destOrd="1" presId="urn:microsoft.com/office/officeart/2005/8/layout/chevron2"/>
    <dgm:cxn modelId="{0264DB07-6AD9-40D1-8F91-3E33BE432133}" type="presParOf" srcId="{0BD330AC-5D56-4912-A57F-14FDF66593A8}" destId="{884FCCD8-D6D8-4435-9839-65194C43BA93}" srcOrd="0" destOrd="0" presId="urn:microsoft.com/office/officeart/2005/8/layout/chevron2"/>
    <dgm:cxn modelId="{E0D3A72C-3619-41EE-A36B-F57B72D6177E}" type="presParOf" srcId="{884FCCD8-D6D8-4435-9839-65194C43BA93}" destId="{D3966C19-8371-42B3-A947-BB6705956037}" srcOrd="0" destOrd="0" presId="urn:microsoft.com/office/officeart/2005/8/layout/chevron2"/>
    <dgm:cxn modelId="{C42F83A3-2D87-4E79-A4D4-219CDD4AC896}" type="presParOf" srcId="{884FCCD8-D6D8-4435-9839-65194C43BA93}" destId="{006B27A3-3CBE-4274-963C-260D81C777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1DBEF1-01ED-4551-9B10-8F977A1CE4B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3C0A62E-AE65-40C8-BFD5-9F9BC000E443}">
      <dgm:prSet/>
      <dgm:spPr/>
      <dgm:t>
        <a:bodyPr/>
        <a:lstStyle/>
        <a:p>
          <a:r>
            <a:rPr lang="en-US" dirty="0"/>
            <a:t>Sleep</a:t>
          </a:r>
        </a:p>
      </dgm:t>
    </dgm:pt>
    <dgm:pt modelId="{2836246B-E524-4795-90BB-69F625C9DEA1}" type="parTrans" cxnId="{95722B4B-149E-45D8-82BC-F85A0274B306}">
      <dgm:prSet/>
      <dgm:spPr/>
      <dgm:t>
        <a:bodyPr/>
        <a:lstStyle/>
        <a:p>
          <a:endParaRPr lang="en-US"/>
        </a:p>
      </dgm:t>
    </dgm:pt>
    <dgm:pt modelId="{D2A41DB1-331B-49A9-959F-D0E9118BE669}" type="sibTrans" cxnId="{95722B4B-149E-45D8-82BC-F85A0274B306}">
      <dgm:prSet/>
      <dgm:spPr/>
      <dgm:t>
        <a:bodyPr/>
        <a:lstStyle/>
        <a:p>
          <a:endParaRPr lang="en-US"/>
        </a:p>
      </dgm:t>
    </dgm:pt>
    <dgm:pt modelId="{CC189ACB-6851-442E-9863-C909EF3EB6F1}">
      <dgm:prSet/>
      <dgm:spPr/>
      <dgm:t>
        <a:bodyPr/>
        <a:lstStyle/>
        <a:p>
          <a:r>
            <a:rPr lang="en-US" dirty="0"/>
            <a:t>Exercise</a:t>
          </a:r>
        </a:p>
      </dgm:t>
    </dgm:pt>
    <dgm:pt modelId="{4DE90976-B309-4370-BA99-D2616FDB44FD}" type="parTrans" cxnId="{5403D813-CC95-45CB-9286-9B647EDBF588}">
      <dgm:prSet/>
      <dgm:spPr/>
      <dgm:t>
        <a:bodyPr/>
        <a:lstStyle/>
        <a:p>
          <a:endParaRPr lang="en-US"/>
        </a:p>
      </dgm:t>
    </dgm:pt>
    <dgm:pt modelId="{42864402-6046-4820-A9C4-7D61D5464448}" type="sibTrans" cxnId="{5403D813-CC95-45CB-9286-9B647EDBF588}">
      <dgm:prSet/>
      <dgm:spPr/>
      <dgm:t>
        <a:bodyPr/>
        <a:lstStyle/>
        <a:p>
          <a:endParaRPr lang="en-US"/>
        </a:p>
      </dgm:t>
    </dgm:pt>
    <dgm:pt modelId="{8537C9D2-B75C-4C8E-8363-B2003EDB1CFE}">
      <dgm:prSet/>
      <dgm:spPr/>
      <dgm:t>
        <a:bodyPr/>
        <a:lstStyle/>
        <a:p>
          <a:r>
            <a:rPr lang="en-US" dirty="0"/>
            <a:t>Eating Well</a:t>
          </a:r>
        </a:p>
      </dgm:t>
    </dgm:pt>
    <dgm:pt modelId="{94B1FDB7-8921-4BC2-8E91-C724740923C6}" type="parTrans" cxnId="{1A042C14-B8C8-479E-953E-3AAEA2A2D6FD}">
      <dgm:prSet/>
      <dgm:spPr/>
      <dgm:t>
        <a:bodyPr/>
        <a:lstStyle/>
        <a:p>
          <a:endParaRPr lang="en-US"/>
        </a:p>
      </dgm:t>
    </dgm:pt>
    <dgm:pt modelId="{1FBB7DE4-3295-43F5-B8A6-0C0352ECB8D2}" type="sibTrans" cxnId="{1A042C14-B8C8-479E-953E-3AAEA2A2D6FD}">
      <dgm:prSet/>
      <dgm:spPr/>
      <dgm:t>
        <a:bodyPr/>
        <a:lstStyle/>
        <a:p>
          <a:endParaRPr lang="en-US"/>
        </a:p>
      </dgm:t>
    </dgm:pt>
    <dgm:pt modelId="{AFB06E5C-E1A9-4308-B979-E5EF2E897178}">
      <dgm:prSet/>
      <dgm:spPr/>
      <dgm:t>
        <a:bodyPr/>
        <a:lstStyle/>
        <a:p>
          <a:r>
            <a:rPr lang="en-US" dirty="0"/>
            <a:t>Relaxation</a:t>
          </a:r>
        </a:p>
      </dgm:t>
    </dgm:pt>
    <dgm:pt modelId="{920D9C59-52BF-4B64-BA85-F0DF2105E3C7}" type="parTrans" cxnId="{D4383471-92E5-4FBA-9513-3EBBE5B9FA88}">
      <dgm:prSet/>
      <dgm:spPr/>
      <dgm:t>
        <a:bodyPr/>
        <a:lstStyle/>
        <a:p>
          <a:endParaRPr lang="en-US"/>
        </a:p>
      </dgm:t>
    </dgm:pt>
    <dgm:pt modelId="{C0B8F407-0A83-4790-BA05-C999A7ADDB3F}" type="sibTrans" cxnId="{D4383471-92E5-4FBA-9513-3EBBE5B9FA88}">
      <dgm:prSet/>
      <dgm:spPr/>
      <dgm:t>
        <a:bodyPr/>
        <a:lstStyle/>
        <a:p>
          <a:endParaRPr lang="en-US"/>
        </a:p>
      </dgm:t>
    </dgm:pt>
    <dgm:pt modelId="{731B72F2-1B6F-47AB-90F9-5E57653786C3}">
      <dgm:prSet/>
      <dgm:spPr/>
      <dgm:t>
        <a:bodyPr/>
        <a:lstStyle/>
        <a:p>
          <a:r>
            <a:rPr lang="en-US" dirty="0"/>
            <a:t>Connection  </a:t>
          </a:r>
        </a:p>
      </dgm:t>
    </dgm:pt>
    <dgm:pt modelId="{8EA0C123-205C-40A8-8F38-3637A8092327}" type="parTrans" cxnId="{EA4B506C-4E7D-4441-8E1B-F604F02531B8}">
      <dgm:prSet/>
      <dgm:spPr/>
      <dgm:t>
        <a:bodyPr/>
        <a:lstStyle/>
        <a:p>
          <a:endParaRPr lang="en-US"/>
        </a:p>
      </dgm:t>
    </dgm:pt>
    <dgm:pt modelId="{412CC2C3-9D65-4B51-8E4E-EF61E29025BB}" type="sibTrans" cxnId="{EA4B506C-4E7D-4441-8E1B-F604F02531B8}">
      <dgm:prSet/>
      <dgm:spPr/>
      <dgm:t>
        <a:bodyPr/>
        <a:lstStyle/>
        <a:p>
          <a:endParaRPr lang="en-US"/>
        </a:p>
      </dgm:t>
    </dgm:pt>
    <dgm:pt modelId="{CA556098-36B9-4BC9-AECA-F5E85CF9A2E7}" type="pres">
      <dgm:prSet presAssocID="{4E1DBEF1-01ED-4551-9B10-8F977A1CE4BE}" presName="linear" presStyleCnt="0">
        <dgm:presLayoutVars>
          <dgm:animLvl val="lvl"/>
          <dgm:resizeHandles val="exact"/>
        </dgm:presLayoutVars>
      </dgm:prSet>
      <dgm:spPr/>
    </dgm:pt>
    <dgm:pt modelId="{4E975360-5BB4-4664-9766-0399B28FA9C9}" type="pres">
      <dgm:prSet presAssocID="{23C0A62E-AE65-40C8-BFD5-9F9BC000E443}" presName="parentText" presStyleLbl="node1" presStyleIdx="0" presStyleCnt="5">
        <dgm:presLayoutVars>
          <dgm:chMax val="0"/>
          <dgm:bulletEnabled val="1"/>
        </dgm:presLayoutVars>
      </dgm:prSet>
      <dgm:spPr/>
    </dgm:pt>
    <dgm:pt modelId="{E20D9CE5-A734-48E5-8504-37E1878F70A9}" type="pres">
      <dgm:prSet presAssocID="{D2A41DB1-331B-49A9-959F-D0E9118BE669}" presName="spacer" presStyleCnt="0"/>
      <dgm:spPr/>
    </dgm:pt>
    <dgm:pt modelId="{31AB17DE-B4B1-4645-9F5E-3E59458D1021}" type="pres">
      <dgm:prSet presAssocID="{CC189ACB-6851-442E-9863-C909EF3EB6F1}" presName="parentText" presStyleLbl="node1" presStyleIdx="1" presStyleCnt="5">
        <dgm:presLayoutVars>
          <dgm:chMax val="0"/>
          <dgm:bulletEnabled val="1"/>
        </dgm:presLayoutVars>
      </dgm:prSet>
      <dgm:spPr/>
    </dgm:pt>
    <dgm:pt modelId="{8C12EF38-35F9-4AB0-B444-E75C67D916D9}" type="pres">
      <dgm:prSet presAssocID="{42864402-6046-4820-A9C4-7D61D5464448}" presName="spacer" presStyleCnt="0"/>
      <dgm:spPr/>
    </dgm:pt>
    <dgm:pt modelId="{D0D53559-8BA6-4BD8-8038-9EDABB83C103}" type="pres">
      <dgm:prSet presAssocID="{8537C9D2-B75C-4C8E-8363-B2003EDB1CFE}" presName="parentText" presStyleLbl="node1" presStyleIdx="2" presStyleCnt="5">
        <dgm:presLayoutVars>
          <dgm:chMax val="0"/>
          <dgm:bulletEnabled val="1"/>
        </dgm:presLayoutVars>
      </dgm:prSet>
      <dgm:spPr/>
    </dgm:pt>
    <dgm:pt modelId="{16A55D05-4AC3-40C7-8095-BADFB41D0088}" type="pres">
      <dgm:prSet presAssocID="{1FBB7DE4-3295-43F5-B8A6-0C0352ECB8D2}" presName="spacer" presStyleCnt="0"/>
      <dgm:spPr/>
    </dgm:pt>
    <dgm:pt modelId="{44895DCF-B8E6-443A-AA58-AD0D3D974145}" type="pres">
      <dgm:prSet presAssocID="{AFB06E5C-E1A9-4308-B979-E5EF2E897178}" presName="parentText" presStyleLbl="node1" presStyleIdx="3" presStyleCnt="5">
        <dgm:presLayoutVars>
          <dgm:chMax val="0"/>
          <dgm:bulletEnabled val="1"/>
        </dgm:presLayoutVars>
      </dgm:prSet>
      <dgm:spPr/>
    </dgm:pt>
    <dgm:pt modelId="{7F9DD281-8932-4F2B-BF14-E3571BC57E48}" type="pres">
      <dgm:prSet presAssocID="{C0B8F407-0A83-4790-BA05-C999A7ADDB3F}" presName="spacer" presStyleCnt="0"/>
      <dgm:spPr/>
    </dgm:pt>
    <dgm:pt modelId="{5C98C102-97E6-4BDB-B41E-819151A2F0F0}" type="pres">
      <dgm:prSet presAssocID="{731B72F2-1B6F-47AB-90F9-5E57653786C3}" presName="parentText" presStyleLbl="node1" presStyleIdx="4" presStyleCnt="5">
        <dgm:presLayoutVars>
          <dgm:chMax val="0"/>
          <dgm:bulletEnabled val="1"/>
        </dgm:presLayoutVars>
      </dgm:prSet>
      <dgm:spPr/>
    </dgm:pt>
  </dgm:ptLst>
  <dgm:cxnLst>
    <dgm:cxn modelId="{18BB8400-8FA2-4CD8-9EA4-5DE0DF07B55E}" type="presOf" srcId="{AFB06E5C-E1A9-4308-B979-E5EF2E897178}" destId="{44895DCF-B8E6-443A-AA58-AD0D3D974145}" srcOrd="0" destOrd="0" presId="urn:microsoft.com/office/officeart/2005/8/layout/vList2"/>
    <dgm:cxn modelId="{5403D813-CC95-45CB-9286-9B647EDBF588}" srcId="{4E1DBEF1-01ED-4551-9B10-8F977A1CE4BE}" destId="{CC189ACB-6851-442E-9863-C909EF3EB6F1}" srcOrd="1" destOrd="0" parTransId="{4DE90976-B309-4370-BA99-D2616FDB44FD}" sibTransId="{42864402-6046-4820-A9C4-7D61D5464448}"/>
    <dgm:cxn modelId="{1A042C14-B8C8-479E-953E-3AAEA2A2D6FD}" srcId="{4E1DBEF1-01ED-4551-9B10-8F977A1CE4BE}" destId="{8537C9D2-B75C-4C8E-8363-B2003EDB1CFE}" srcOrd="2" destOrd="0" parTransId="{94B1FDB7-8921-4BC2-8E91-C724740923C6}" sibTransId="{1FBB7DE4-3295-43F5-B8A6-0C0352ECB8D2}"/>
    <dgm:cxn modelId="{501A1029-98FB-4A7D-91CB-D9CD124691B8}" type="presOf" srcId="{23C0A62E-AE65-40C8-BFD5-9F9BC000E443}" destId="{4E975360-5BB4-4664-9766-0399B28FA9C9}" srcOrd="0" destOrd="0" presId="urn:microsoft.com/office/officeart/2005/8/layout/vList2"/>
    <dgm:cxn modelId="{95722B4B-149E-45D8-82BC-F85A0274B306}" srcId="{4E1DBEF1-01ED-4551-9B10-8F977A1CE4BE}" destId="{23C0A62E-AE65-40C8-BFD5-9F9BC000E443}" srcOrd="0" destOrd="0" parTransId="{2836246B-E524-4795-90BB-69F625C9DEA1}" sibTransId="{D2A41DB1-331B-49A9-959F-D0E9118BE669}"/>
    <dgm:cxn modelId="{EA4B506C-4E7D-4441-8E1B-F604F02531B8}" srcId="{4E1DBEF1-01ED-4551-9B10-8F977A1CE4BE}" destId="{731B72F2-1B6F-47AB-90F9-5E57653786C3}" srcOrd="4" destOrd="0" parTransId="{8EA0C123-205C-40A8-8F38-3637A8092327}" sibTransId="{412CC2C3-9D65-4B51-8E4E-EF61E29025BB}"/>
    <dgm:cxn modelId="{D4383471-92E5-4FBA-9513-3EBBE5B9FA88}" srcId="{4E1DBEF1-01ED-4551-9B10-8F977A1CE4BE}" destId="{AFB06E5C-E1A9-4308-B979-E5EF2E897178}" srcOrd="3" destOrd="0" parTransId="{920D9C59-52BF-4B64-BA85-F0DF2105E3C7}" sibTransId="{C0B8F407-0A83-4790-BA05-C999A7ADDB3F}"/>
    <dgm:cxn modelId="{7B869788-8A28-4D26-9846-7F43407EBC94}" type="presOf" srcId="{CC189ACB-6851-442E-9863-C909EF3EB6F1}" destId="{31AB17DE-B4B1-4645-9F5E-3E59458D1021}" srcOrd="0" destOrd="0" presId="urn:microsoft.com/office/officeart/2005/8/layout/vList2"/>
    <dgm:cxn modelId="{D01AF7AA-F79D-4874-9467-064D9E6798A7}" type="presOf" srcId="{8537C9D2-B75C-4C8E-8363-B2003EDB1CFE}" destId="{D0D53559-8BA6-4BD8-8038-9EDABB83C103}" srcOrd="0" destOrd="0" presId="urn:microsoft.com/office/officeart/2005/8/layout/vList2"/>
    <dgm:cxn modelId="{ACC916C9-496C-4AE4-BB62-CEC94AE561E2}" type="presOf" srcId="{731B72F2-1B6F-47AB-90F9-5E57653786C3}" destId="{5C98C102-97E6-4BDB-B41E-819151A2F0F0}" srcOrd="0" destOrd="0" presId="urn:microsoft.com/office/officeart/2005/8/layout/vList2"/>
    <dgm:cxn modelId="{684CCED6-4957-4560-83CF-E9E6D066C84D}" type="presOf" srcId="{4E1DBEF1-01ED-4551-9B10-8F977A1CE4BE}" destId="{CA556098-36B9-4BC9-AECA-F5E85CF9A2E7}" srcOrd="0" destOrd="0" presId="urn:microsoft.com/office/officeart/2005/8/layout/vList2"/>
    <dgm:cxn modelId="{4D573C68-4CF9-476F-8B34-85042FCA5156}" type="presParOf" srcId="{CA556098-36B9-4BC9-AECA-F5E85CF9A2E7}" destId="{4E975360-5BB4-4664-9766-0399B28FA9C9}" srcOrd="0" destOrd="0" presId="urn:microsoft.com/office/officeart/2005/8/layout/vList2"/>
    <dgm:cxn modelId="{B5FA1623-8B2F-4949-BD2B-705C963CD835}" type="presParOf" srcId="{CA556098-36B9-4BC9-AECA-F5E85CF9A2E7}" destId="{E20D9CE5-A734-48E5-8504-37E1878F70A9}" srcOrd="1" destOrd="0" presId="urn:microsoft.com/office/officeart/2005/8/layout/vList2"/>
    <dgm:cxn modelId="{5A94258D-116F-430A-A041-B630E9A0D86C}" type="presParOf" srcId="{CA556098-36B9-4BC9-AECA-F5E85CF9A2E7}" destId="{31AB17DE-B4B1-4645-9F5E-3E59458D1021}" srcOrd="2" destOrd="0" presId="urn:microsoft.com/office/officeart/2005/8/layout/vList2"/>
    <dgm:cxn modelId="{E2E5E594-8F58-4A40-9E8D-98149D55EA5C}" type="presParOf" srcId="{CA556098-36B9-4BC9-AECA-F5E85CF9A2E7}" destId="{8C12EF38-35F9-4AB0-B444-E75C67D916D9}" srcOrd="3" destOrd="0" presId="urn:microsoft.com/office/officeart/2005/8/layout/vList2"/>
    <dgm:cxn modelId="{20E1239A-5A94-4D14-8C7C-1500BA31E598}" type="presParOf" srcId="{CA556098-36B9-4BC9-AECA-F5E85CF9A2E7}" destId="{D0D53559-8BA6-4BD8-8038-9EDABB83C103}" srcOrd="4" destOrd="0" presId="urn:microsoft.com/office/officeart/2005/8/layout/vList2"/>
    <dgm:cxn modelId="{1D78C52D-44F5-4B59-A24E-37406E1988B7}" type="presParOf" srcId="{CA556098-36B9-4BC9-AECA-F5E85CF9A2E7}" destId="{16A55D05-4AC3-40C7-8095-BADFB41D0088}" srcOrd="5" destOrd="0" presId="urn:microsoft.com/office/officeart/2005/8/layout/vList2"/>
    <dgm:cxn modelId="{0536BD1A-E592-473A-A1EF-2D9131559C3F}" type="presParOf" srcId="{CA556098-36B9-4BC9-AECA-F5E85CF9A2E7}" destId="{44895DCF-B8E6-443A-AA58-AD0D3D974145}" srcOrd="6" destOrd="0" presId="urn:microsoft.com/office/officeart/2005/8/layout/vList2"/>
    <dgm:cxn modelId="{4466184C-7DF3-46B8-9786-2181F7FE893D}" type="presParOf" srcId="{CA556098-36B9-4BC9-AECA-F5E85CF9A2E7}" destId="{7F9DD281-8932-4F2B-BF14-E3571BC57E48}" srcOrd="7" destOrd="0" presId="urn:microsoft.com/office/officeart/2005/8/layout/vList2"/>
    <dgm:cxn modelId="{83B2E93A-C6A2-4C66-A7BD-FFEBCA6CA4E0}" type="presParOf" srcId="{CA556098-36B9-4BC9-AECA-F5E85CF9A2E7}" destId="{5C98C102-97E6-4BDB-B41E-819151A2F0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CEA8C4-9BD5-443C-AFBE-7B9E0EAB6948}"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18CCA42D-BC42-4845-8B2E-D3E4BBBE68E4}">
      <dgm:prSet/>
      <dgm:spPr/>
      <dgm:t>
        <a:bodyPr/>
        <a:lstStyle/>
        <a:p>
          <a:r>
            <a:rPr lang="en-US" dirty="0"/>
            <a:t>Recognize</a:t>
          </a:r>
        </a:p>
      </dgm:t>
    </dgm:pt>
    <dgm:pt modelId="{28D3523C-FA79-4F01-9808-AABBEABCF386}" type="parTrans" cxnId="{3F791AA8-214C-447E-8B34-ADA73D2EE825}">
      <dgm:prSet/>
      <dgm:spPr/>
      <dgm:t>
        <a:bodyPr/>
        <a:lstStyle/>
        <a:p>
          <a:endParaRPr lang="en-US"/>
        </a:p>
      </dgm:t>
    </dgm:pt>
    <dgm:pt modelId="{87AAC4AA-F773-41CE-9BC5-48A678100131}" type="sibTrans" cxnId="{3F791AA8-214C-447E-8B34-ADA73D2EE825}">
      <dgm:prSet/>
      <dgm:spPr/>
      <dgm:t>
        <a:bodyPr/>
        <a:lstStyle/>
        <a:p>
          <a:endParaRPr lang="en-US"/>
        </a:p>
      </dgm:t>
    </dgm:pt>
    <dgm:pt modelId="{DB5C8905-7B65-45CF-AA05-A940337D5099}">
      <dgm:prSet/>
      <dgm:spPr/>
      <dgm:t>
        <a:bodyPr/>
        <a:lstStyle/>
        <a:p>
          <a:r>
            <a:rPr lang="en-US" dirty="0"/>
            <a:t>Recognize there is a limit to what you can do or take on.  By doing more, you risk your ability to serve your recoverees, your organization and most of all yourself! </a:t>
          </a:r>
        </a:p>
      </dgm:t>
    </dgm:pt>
    <dgm:pt modelId="{5BBF8B26-AB85-465E-8558-1F108F72BA80}" type="parTrans" cxnId="{A39510BF-6201-4576-A1F7-8C1C8E12A730}">
      <dgm:prSet/>
      <dgm:spPr/>
      <dgm:t>
        <a:bodyPr/>
        <a:lstStyle/>
        <a:p>
          <a:endParaRPr lang="en-US"/>
        </a:p>
      </dgm:t>
    </dgm:pt>
    <dgm:pt modelId="{C9ACA7C7-D48E-4D89-9161-243F59CEE4D2}" type="sibTrans" cxnId="{A39510BF-6201-4576-A1F7-8C1C8E12A730}">
      <dgm:prSet/>
      <dgm:spPr/>
      <dgm:t>
        <a:bodyPr/>
        <a:lstStyle/>
        <a:p>
          <a:endParaRPr lang="en-US"/>
        </a:p>
      </dgm:t>
    </dgm:pt>
    <dgm:pt modelId="{FE2A5199-AD1C-4F72-A964-78D2E0FBD813}">
      <dgm:prSet/>
      <dgm:spPr/>
      <dgm:t>
        <a:bodyPr/>
        <a:lstStyle/>
        <a:p>
          <a:r>
            <a:rPr lang="en-US" dirty="0"/>
            <a:t>Try</a:t>
          </a:r>
        </a:p>
      </dgm:t>
    </dgm:pt>
    <dgm:pt modelId="{4E86DA35-B789-4002-8BA8-54872B7803CD}" type="parTrans" cxnId="{822AE371-E70B-4C77-8BEC-FE628D8B820B}">
      <dgm:prSet/>
      <dgm:spPr/>
      <dgm:t>
        <a:bodyPr/>
        <a:lstStyle/>
        <a:p>
          <a:endParaRPr lang="en-US"/>
        </a:p>
      </dgm:t>
    </dgm:pt>
    <dgm:pt modelId="{A905171B-8F35-412A-9E5D-93A32138EB5D}" type="sibTrans" cxnId="{822AE371-E70B-4C77-8BEC-FE628D8B820B}">
      <dgm:prSet/>
      <dgm:spPr/>
      <dgm:t>
        <a:bodyPr/>
        <a:lstStyle/>
        <a:p>
          <a:endParaRPr lang="en-US"/>
        </a:p>
      </dgm:t>
    </dgm:pt>
    <dgm:pt modelId="{697EEA33-EE71-48CC-8C10-0C20C027CCC8}">
      <dgm:prSet/>
      <dgm:spPr/>
      <dgm:t>
        <a:bodyPr/>
        <a:lstStyle/>
        <a:p>
          <a:r>
            <a:rPr lang="en-US" dirty="0"/>
            <a:t>Try not to take your work home.  Leave time for transition between work and home.  Transition is the perfect time for a self-care ritual.</a:t>
          </a:r>
        </a:p>
      </dgm:t>
    </dgm:pt>
    <dgm:pt modelId="{FA1B72A7-DDA5-4A8C-BA5D-8F82E066A4EB}" type="parTrans" cxnId="{310AAEA1-B906-46E8-9D24-450456B1A25D}">
      <dgm:prSet/>
      <dgm:spPr/>
      <dgm:t>
        <a:bodyPr/>
        <a:lstStyle/>
        <a:p>
          <a:endParaRPr lang="en-US"/>
        </a:p>
      </dgm:t>
    </dgm:pt>
    <dgm:pt modelId="{74CE2F0D-A599-4C5D-81DA-BCEA83F41CC2}" type="sibTrans" cxnId="{310AAEA1-B906-46E8-9D24-450456B1A25D}">
      <dgm:prSet/>
      <dgm:spPr/>
      <dgm:t>
        <a:bodyPr/>
        <a:lstStyle/>
        <a:p>
          <a:endParaRPr lang="en-US"/>
        </a:p>
      </dgm:t>
    </dgm:pt>
    <dgm:pt modelId="{64812994-00F5-48BD-BF97-B28B4B01CE06}">
      <dgm:prSet/>
      <dgm:spPr/>
      <dgm:t>
        <a:bodyPr/>
        <a:lstStyle/>
        <a:p>
          <a:r>
            <a:rPr lang="en-US" dirty="0"/>
            <a:t>Explore and practice</a:t>
          </a:r>
        </a:p>
      </dgm:t>
    </dgm:pt>
    <dgm:pt modelId="{45FACA80-2877-472B-8C9F-9FB82B702895}" type="parTrans" cxnId="{1C7EF3D1-CA88-47E9-ABED-B13ADB7CA0B1}">
      <dgm:prSet/>
      <dgm:spPr/>
      <dgm:t>
        <a:bodyPr/>
        <a:lstStyle/>
        <a:p>
          <a:endParaRPr lang="en-US"/>
        </a:p>
      </dgm:t>
    </dgm:pt>
    <dgm:pt modelId="{5877AD52-F48C-492A-A0B9-A3D06F912C22}" type="sibTrans" cxnId="{1C7EF3D1-CA88-47E9-ABED-B13ADB7CA0B1}">
      <dgm:prSet/>
      <dgm:spPr/>
      <dgm:t>
        <a:bodyPr/>
        <a:lstStyle/>
        <a:p>
          <a:endParaRPr lang="en-US"/>
        </a:p>
      </dgm:t>
    </dgm:pt>
    <dgm:pt modelId="{2D5027C0-BED2-4AFB-B825-600F953B3B47}">
      <dgm:prSet/>
      <dgm:spPr/>
      <dgm:t>
        <a:bodyPr/>
        <a:lstStyle/>
        <a:p>
          <a:r>
            <a:rPr lang="en-US" dirty="0"/>
            <a:t>Explore and practice stress management techniques, get regular exercise and do fun activities that take you completely away from your work and life stress.</a:t>
          </a:r>
        </a:p>
      </dgm:t>
    </dgm:pt>
    <dgm:pt modelId="{D68D7ABC-005B-4990-A33B-550D8A074644}" type="parTrans" cxnId="{7324728F-EC43-4349-9313-2D7615D2F9DE}">
      <dgm:prSet/>
      <dgm:spPr/>
      <dgm:t>
        <a:bodyPr/>
        <a:lstStyle/>
        <a:p>
          <a:endParaRPr lang="en-US"/>
        </a:p>
      </dgm:t>
    </dgm:pt>
    <dgm:pt modelId="{444FA79A-3CFF-4E48-9C57-B15300477ACA}" type="sibTrans" cxnId="{7324728F-EC43-4349-9313-2D7615D2F9DE}">
      <dgm:prSet/>
      <dgm:spPr/>
      <dgm:t>
        <a:bodyPr/>
        <a:lstStyle/>
        <a:p>
          <a:endParaRPr lang="en-US"/>
        </a:p>
      </dgm:t>
    </dgm:pt>
    <dgm:pt modelId="{BDD74D81-3273-45A8-AA9B-A51CFF744E25}">
      <dgm:prSet/>
      <dgm:spPr/>
      <dgm:t>
        <a:bodyPr/>
        <a:lstStyle/>
        <a:p>
          <a:r>
            <a:rPr lang="en-US" dirty="0"/>
            <a:t>Remind</a:t>
          </a:r>
        </a:p>
      </dgm:t>
    </dgm:pt>
    <dgm:pt modelId="{4DD8A8E6-3AB3-413E-B64A-28FFBB9E3C84}" type="parTrans" cxnId="{08D21A42-07AF-418F-A373-6F518627A9F4}">
      <dgm:prSet/>
      <dgm:spPr/>
      <dgm:t>
        <a:bodyPr/>
        <a:lstStyle/>
        <a:p>
          <a:endParaRPr lang="en-US"/>
        </a:p>
      </dgm:t>
    </dgm:pt>
    <dgm:pt modelId="{E2295383-0A43-4E24-B774-0BDEE88D01AC}" type="sibTrans" cxnId="{08D21A42-07AF-418F-A373-6F518627A9F4}">
      <dgm:prSet/>
      <dgm:spPr/>
      <dgm:t>
        <a:bodyPr/>
        <a:lstStyle/>
        <a:p>
          <a:endParaRPr lang="en-US"/>
        </a:p>
      </dgm:t>
    </dgm:pt>
    <dgm:pt modelId="{B3250998-8F43-45EE-8EF7-7421035FAB69}">
      <dgm:prSet/>
      <dgm:spPr/>
      <dgm:t>
        <a:bodyPr/>
        <a:lstStyle/>
        <a:p>
          <a:r>
            <a:rPr lang="en-US" dirty="0"/>
            <a:t>Remind yourself that peer recovery coaches cannot fix other people’s problems.  We can be of support and help, but making other’s pain go away is beyond our control.  </a:t>
          </a:r>
          <a:r>
            <a:rPr lang="en-US" b="1" i="1" dirty="0"/>
            <a:t>We can only do our best - and let go and trust the rest!</a:t>
          </a:r>
        </a:p>
      </dgm:t>
    </dgm:pt>
    <dgm:pt modelId="{F8F3794D-5029-40E6-972E-187268C99289}" type="parTrans" cxnId="{2D4C880E-36FD-4252-A731-267F25DC5D51}">
      <dgm:prSet/>
      <dgm:spPr/>
      <dgm:t>
        <a:bodyPr/>
        <a:lstStyle/>
        <a:p>
          <a:endParaRPr lang="en-US"/>
        </a:p>
      </dgm:t>
    </dgm:pt>
    <dgm:pt modelId="{6AF4F148-D6EB-4DC3-9107-44098E90C3F3}" type="sibTrans" cxnId="{2D4C880E-36FD-4252-A731-267F25DC5D51}">
      <dgm:prSet/>
      <dgm:spPr/>
      <dgm:t>
        <a:bodyPr/>
        <a:lstStyle/>
        <a:p>
          <a:endParaRPr lang="en-US"/>
        </a:p>
      </dgm:t>
    </dgm:pt>
    <dgm:pt modelId="{99391A18-3BE1-4229-BEDF-2180FB0657F1}">
      <dgm:prSet/>
      <dgm:spPr/>
      <dgm:t>
        <a:bodyPr/>
        <a:lstStyle/>
        <a:p>
          <a:r>
            <a:rPr lang="en-US" dirty="0"/>
            <a:t>Share</a:t>
          </a:r>
        </a:p>
      </dgm:t>
    </dgm:pt>
    <dgm:pt modelId="{7A7CEE3B-7E44-4BEA-B1AF-9E5EF77CABAE}" type="parTrans" cxnId="{111DB9D8-BDA0-456C-82A3-6BD29AF3F2E5}">
      <dgm:prSet/>
      <dgm:spPr/>
      <dgm:t>
        <a:bodyPr/>
        <a:lstStyle/>
        <a:p>
          <a:endParaRPr lang="en-US"/>
        </a:p>
      </dgm:t>
    </dgm:pt>
    <dgm:pt modelId="{331AB52B-A51B-49CF-8E67-E7C79E11FE21}" type="sibTrans" cxnId="{111DB9D8-BDA0-456C-82A3-6BD29AF3F2E5}">
      <dgm:prSet/>
      <dgm:spPr/>
      <dgm:t>
        <a:bodyPr/>
        <a:lstStyle/>
        <a:p>
          <a:endParaRPr lang="en-US"/>
        </a:p>
      </dgm:t>
    </dgm:pt>
    <dgm:pt modelId="{3638A5AF-3B58-4729-B2C5-628882C026F4}">
      <dgm:prSet/>
      <dgm:spPr/>
      <dgm:t>
        <a:bodyPr/>
        <a:lstStyle/>
        <a:p>
          <a:r>
            <a:rPr lang="en-US" dirty="0"/>
            <a:t>Share perspectives.  Get support from other peer recovery coaches.  Spend time with people outside your profession so that your work life doesn’t inhabit your whole life. </a:t>
          </a:r>
        </a:p>
      </dgm:t>
    </dgm:pt>
    <dgm:pt modelId="{80FF1634-95AF-4CF0-BCBC-597FC4444E63}" type="parTrans" cxnId="{279C8C7F-68FB-416C-8E4F-0041A6701530}">
      <dgm:prSet/>
      <dgm:spPr/>
      <dgm:t>
        <a:bodyPr/>
        <a:lstStyle/>
        <a:p>
          <a:endParaRPr lang="en-US"/>
        </a:p>
      </dgm:t>
    </dgm:pt>
    <dgm:pt modelId="{1ABC7FA2-3369-4585-8EF0-D5FFC8846EDA}" type="sibTrans" cxnId="{279C8C7F-68FB-416C-8E4F-0041A6701530}">
      <dgm:prSet/>
      <dgm:spPr/>
      <dgm:t>
        <a:bodyPr/>
        <a:lstStyle/>
        <a:p>
          <a:endParaRPr lang="en-US"/>
        </a:p>
      </dgm:t>
    </dgm:pt>
    <dgm:pt modelId="{421EF0B2-E44F-4730-BD00-3BE12EF83DD9}" type="pres">
      <dgm:prSet presAssocID="{87CEA8C4-9BD5-443C-AFBE-7B9E0EAB6948}" presName="Name0" presStyleCnt="0">
        <dgm:presLayoutVars>
          <dgm:dir/>
          <dgm:animLvl val="lvl"/>
          <dgm:resizeHandles val="exact"/>
        </dgm:presLayoutVars>
      </dgm:prSet>
      <dgm:spPr/>
    </dgm:pt>
    <dgm:pt modelId="{FF5FDBEF-CFC1-422C-A308-459BD62F61E6}" type="pres">
      <dgm:prSet presAssocID="{99391A18-3BE1-4229-BEDF-2180FB0657F1}" presName="boxAndChildren" presStyleCnt="0"/>
      <dgm:spPr/>
    </dgm:pt>
    <dgm:pt modelId="{A1EED0B0-E30C-4C16-9D39-0E24D960A4E1}" type="pres">
      <dgm:prSet presAssocID="{99391A18-3BE1-4229-BEDF-2180FB0657F1}" presName="parentTextBox" presStyleLbl="alignNode1" presStyleIdx="0" presStyleCnt="5"/>
      <dgm:spPr/>
    </dgm:pt>
    <dgm:pt modelId="{8454E5C1-D926-4AD6-B98B-7F9458183884}" type="pres">
      <dgm:prSet presAssocID="{99391A18-3BE1-4229-BEDF-2180FB0657F1}" presName="descendantBox" presStyleLbl="bgAccFollowNode1" presStyleIdx="0" presStyleCnt="5"/>
      <dgm:spPr/>
    </dgm:pt>
    <dgm:pt modelId="{FD945E0A-C944-444B-86D6-746B0FF0C205}" type="pres">
      <dgm:prSet presAssocID="{E2295383-0A43-4E24-B774-0BDEE88D01AC}" presName="sp" presStyleCnt="0"/>
      <dgm:spPr/>
    </dgm:pt>
    <dgm:pt modelId="{254CB1B0-BC70-4653-8BB1-816296FA9C60}" type="pres">
      <dgm:prSet presAssocID="{BDD74D81-3273-45A8-AA9B-A51CFF744E25}" presName="arrowAndChildren" presStyleCnt="0"/>
      <dgm:spPr/>
    </dgm:pt>
    <dgm:pt modelId="{AA7884A3-51DD-4F62-8E23-687C4566F461}" type="pres">
      <dgm:prSet presAssocID="{BDD74D81-3273-45A8-AA9B-A51CFF744E25}" presName="parentTextArrow" presStyleLbl="node1" presStyleIdx="0" presStyleCnt="0"/>
      <dgm:spPr/>
    </dgm:pt>
    <dgm:pt modelId="{28EE3FCB-F31B-40E9-AB01-584AC369F8BD}" type="pres">
      <dgm:prSet presAssocID="{BDD74D81-3273-45A8-AA9B-A51CFF744E25}" presName="arrow" presStyleLbl="alignNode1" presStyleIdx="1" presStyleCnt="5"/>
      <dgm:spPr/>
    </dgm:pt>
    <dgm:pt modelId="{B495CCF0-053D-4FC9-942E-DBAB9EBAC042}" type="pres">
      <dgm:prSet presAssocID="{BDD74D81-3273-45A8-AA9B-A51CFF744E25}" presName="descendantArrow" presStyleLbl="bgAccFollowNode1" presStyleIdx="1" presStyleCnt="5"/>
      <dgm:spPr/>
    </dgm:pt>
    <dgm:pt modelId="{4352F88E-20B9-4AD5-91C5-C4829654C7AC}" type="pres">
      <dgm:prSet presAssocID="{5877AD52-F48C-492A-A0B9-A3D06F912C22}" presName="sp" presStyleCnt="0"/>
      <dgm:spPr/>
    </dgm:pt>
    <dgm:pt modelId="{FB9082CC-D740-40AE-8993-83C6933C3A7C}" type="pres">
      <dgm:prSet presAssocID="{64812994-00F5-48BD-BF97-B28B4B01CE06}" presName="arrowAndChildren" presStyleCnt="0"/>
      <dgm:spPr/>
    </dgm:pt>
    <dgm:pt modelId="{90D465E5-D6E7-4C31-8533-09E3DEC9253E}" type="pres">
      <dgm:prSet presAssocID="{64812994-00F5-48BD-BF97-B28B4B01CE06}" presName="parentTextArrow" presStyleLbl="node1" presStyleIdx="0" presStyleCnt="0"/>
      <dgm:spPr/>
    </dgm:pt>
    <dgm:pt modelId="{C6310873-3B48-45B2-89D6-B23229804EE0}" type="pres">
      <dgm:prSet presAssocID="{64812994-00F5-48BD-BF97-B28B4B01CE06}" presName="arrow" presStyleLbl="alignNode1" presStyleIdx="2" presStyleCnt="5"/>
      <dgm:spPr/>
    </dgm:pt>
    <dgm:pt modelId="{00D6D57D-9365-407D-BE75-8E53B9E3701F}" type="pres">
      <dgm:prSet presAssocID="{64812994-00F5-48BD-BF97-B28B4B01CE06}" presName="descendantArrow" presStyleLbl="bgAccFollowNode1" presStyleIdx="2" presStyleCnt="5"/>
      <dgm:spPr/>
    </dgm:pt>
    <dgm:pt modelId="{3815A6C6-C618-4A7D-A488-0B090BE1D33C}" type="pres">
      <dgm:prSet presAssocID="{A905171B-8F35-412A-9E5D-93A32138EB5D}" presName="sp" presStyleCnt="0"/>
      <dgm:spPr/>
    </dgm:pt>
    <dgm:pt modelId="{F830804E-8AB4-4040-B334-6DCE74C4C4C6}" type="pres">
      <dgm:prSet presAssocID="{FE2A5199-AD1C-4F72-A964-78D2E0FBD813}" presName="arrowAndChildren" presStyleCnt="0"/>
      <dgm:spPr/>
    </dgm:pt>
    <dgm:pt modelId="{74301BF2-8858-4A41-8229-8BCBBDF5E1DC}" type="pres">
      <dgm:prSet presAssocID="{FE2A5199-AD1C-4F72-A964-78D2E0FBD813}" presName="parentTextArrow" presStyleLbl="node1" presStyleIdx="0" presStyleCnt="0"/>
      <dgm:spPr/>
    </dgm:pt>
    <dgm:pt modelId="{08947C02-9E56-43F6-AE07-EBC76320922B}" type="pres">
      <dgm:prSet presAssocID="{FE2A5199-AD1C-4F72-A964-78D2E0FBD813}" presName="arrow" presStyleLbl="alignNode1" presStyleIdx="3" presStyleCnt="5"/>
      <dgm:spPr/>
    </dgm:pt>
    <dgm:pt modelId="{686D7829-775D-437E-A814-137E6FED1547}" type="pres">
      <dgm:prSet presAssocID="{FE2A5199-AD1C-4F72-A964-78D2E0FBD813}" presName="descendantArrow" presStyleLbl="bgAccFollowNode1" presStyleIdx="3" presStyleCnt="5"/>
      <dgm:spPr/>
    </dgm:pt>
    <dgm:pt modelId="{8DE1A50D-E522-4BB4-A53E-9204F700AB87}" type="pres">
      <dgm:prSet presAssocID="{87AAC4AA-F773-41CE-9BC5-48A678100131}" presName="sp" presStyleCnt="0"/>
      <dgm:spPr/>
    </dgm:pt>
    <dgm:pt modelId="{3C3A890E-618C-4CFF-BF55-90FDF992E694}" type="pres">
      <dgm:prSet presAssocID="{18CCA42D-BC42-4845-8B2E-D3E4BBBE68E4}" presName="arrowAndChildren" presStyleCnt="0"/>
      <dgm:spPr/>
    </dgm:pt>
    <dgm:pt modelId="{571A8833-04A1-489C-8F18-EAF4EAB1CDDA}" type="pres">
      <dgm:prSet presAssocID="{18CCA42D-BC42-4845-8B2E-D3E4BBBE68E4}" presName="parentTextArrow" presStyleLbl="node1" presStyleIdx="0" presStyleCnt="0"/>
      <dgm:spPr/>
    </dgm:pt>
    <dgm:pt modelId="{01D76D70-0085-48FE-BC7F-E1FD3711DBCA}" type="pres">
      <dgm:prSet presAssocID="{18CCA42D-BC42-4845-8B2E-D3E4BBBE68E4}" presName="arrow" presStyleLbl="alignNode1" presStyleIdx="4" presStyleCnt="5"/>
      <dgm:spPr/>
    </dgm:pt>
    <dgm:pt modelId="{26804B07-BDC7-45A4-9725-DAB5BF45B2A4}" type="pres">
      <dgm:prSet presAssocID="{18CCA42D-BC42-4845-8B2E-D3E4BBBE68E4}" presName="descendantArrow" presStyleLbl="bgAccFollowNode1" presStyleIdx="4" presStyleCnt="5"/>
      <dgm:spPr/>
    </dgm:pt>
  </dgm:ptLst>
  <dgm:cxnLst>
    <dgm:cxn modelId="{0838AE08-C684-4033-BC01-D07A2BD19336}" type="presOf" srcId="{18CCA42D-BC42-4845-8B2E-D3E4BBBE68E4}" destId="{01D76D70-0085-48FE-BC7F-E1FD3711DBCA}" srcOrd="1" destOrd="0" presId="urn:microsoft.com/office/officeart/2016/7/layout/VerticalDownArrowProcess"/>
    <dgm:cxn modelId="{2D4C880E-36FD-4252-A731-267F25DC5D51}" srcId="{BDD74D81-3273-45A8-AA9B-A51CFF744E25}" destId="{B3250998-8F43-45EE-8EF7-7421035FAB69}" srcOrd="0" destOrd="0" parTransId="{F8F3794D-5029-40E6-972E-187268C99289}" sibTransId="{6AF4F148-D6EB-4DC3-9107-44098E90C3F3}"/>
    <dgm:cxn modelId="{7CFB0B1B-DCA9-4887-B026-9E534F44BE55}" type="presOf" srcId="{2D5027C0-BED2-4AFB-B825-600F953B3B47}" destId="{00D6D57D-9365-407D-BE75-8E53B9E3701F}" srcOrd="0" destOrd="0" presId="urn:microsoft.com/office/officeart/2016/7/layout/VerticalDownArrowProcess"/>
    <dgm:cxn modelId="{1F8E7C40-F2A4-417A-B638-43F1CF5D28A5}" type="presOf" srcId="{64812994-00F5-48BD-BF97-B28B4B01CE06}" destId="{C6310873-3B48-45B2-89D6-B23229804EE0}" srcOrd="1" destOrd="0" presId="urn:microsoft.com/office/officeart/2016/7/layout/VerticalDownArrowProcess"/>
    <dgm:cxn modelId="{D174B061-B9C7-4882-B866-F8B6C39C39A9}" type="presOf" srcId="{FE2A5199-AD1C-4F72-A964-78D2E0FBD813}" destId="{08947C02-9E56-43F6-AE07-EBC76320922B}" srcOrd="1" destOrd="0" presId="urn:microsoft.com/office/officeart/2016/7/layout/VerticalDownArrowProcess"/>
    <dgm:cxn modelId="{08D21A42-07AF-418F-A373-6F518627A9F4}" srcId="{87CEA8C4-9BD5-443C-AFBE-7B9E0EAB6948}" destId="{BDD74D81-3273-45A8-AA9B-A51CFF744E25}" srcOrd="3" destOrd="0" parTransId="{4DD8A8E6-3AB3-413E-B64A-28FFBB9E3C84}" sibTransId="{E2295383-0A43-4E24-B774-0BDEE88D01AC}"/>
    <dgm:cxn modelId="{EDEF0F66-6CDF-4D09-B013-8A422852DBD6}" type="presOf" srcId="{3638A5AF-3B58-4729-B2C5-628882C026F4}" destId="{8454E5C1-D926-4AD6-B98B-7F9458183884}" srcOrd="0" destOrd="0" presId="urn:microsoft.com/office/officeart/2016/7/layout/VerticalDownArrowProcess"/>
    <dgm:cxn modelId="{6463D149-1868-4CC2-A056-AB6366A330C6}" type="presOf" srcId="{99391A18-3BE1-4229-BEDF-2180FB0657F1}" destId="{A1EED0B0-E30C-4C16-9D39-0E24D960A4E1}" srcOrd="0" destOrd="0" presId="urn:microsoft.com/office/officeart/2016/7/layout/VerticalDownArrowProcess"/>
    <dgm:cxn modelId="{822AE371-E70B-4C77-8BEC-FE628D8B820B}" srcId="{87CEA8C4-9BD5-443C-AFBE-7B9E0EAB6948}" destId="{FE2A5199-AD1C-4F72-A964-78D2E0FBD813}" srcOrd="1" destOrd="0" parTransId="{4E86DA35-B789-4002-8BA8-54872B7803CD}" sibTransId="{A905171B-8F35-412A-9E5D-93A32138EB5D}"/>
    <dgm:cxn modelId="{48661273-4FF6-4C7A-B254-6365549DC5E1}" type="presOf" srcId="{BDD74D81-3273-45A8-AA9B-A51CFF744E25}" destId="{AA7884A3-51DD-4F62-8E23-687C4566F461}" srcOrd="0" destOrd="0" presId="urn:microsoft.com/office/officeart/2016/7/layout/VerticalDownArrowProcess"/>
    <dgm:cxn modelId="{C4F94F57-5310-4D73-8399-EE4C699328F3}" type="presOf" srcId="{B3250998-8F43-45EE-8EF7-7421035FAB69}" destId="{B495CCF0-053D-4FC9-942E-DBAB9EBAC042}" srcOrd="0" destOrd="0" presId="urn:microsoft.com/office/officeart/2016/7/layout/VerticalDownArrowProcess"/>
    <dgm:cxn modelId="{279C8C7F-68FB-416C-8E4F-0041A6701530}" srcId="{99391A18-3BE1-4229-BEDF-2180FB0657F1}" destId="{3638A5AF-3B58-4729-B2C5-628882C026F4}" srcOrd="0" destOrd="0" parTransId="{80FF1634-95AF-4CF0-BCBC-597FC4444E63}" sibTransId="{1ABC7FA2-3369-4585-8EF0-D5FFC8846EDA}"/>
    <dgm:cxn modelId="{90001489-89FA-4187-8841-7DDD0FFC431E}" type="presOf" srcId="{DB5C8905-7B65-45CF-AA05-A940337D5099}" destId="{26804B07-BDC7-45A4-9725-DAB5BF45B2A4}" srcOrd="0" destOrd="0" presId="urn:microsoft.com/office/officeart/2016/7/layout/VerticalDownArrowProcess"/>
    <dgm:cxn modelId="{2AF81C8D-0C14-4213-94E3-7A709578FF86}" type="presOf" srcId="{87CEA8C4-9BD5-443C-AFBE-7B9E0EAB6948}" destId="{421EF0B2-E44F-4730-BD00-3BE12EF83DD9}" srcOrd="0" destOrd="0" presId="urn:microsoft.com/office/officeart/2016/7/layout/VerticalDownArrowProcess"/>
    <dgm:cxn modelId="{7324728F-EC43-4349-9313-2D7615D2F9DE}" srcId="{64812994-00F5-48BD-BF97-B28B4B01CE06}" destId="{2D5027C0-BED2-4AFB-B825-600F953B3B47}" srcOrd="0" destOrd="0" parTransId="{D68D7ABC-005B-4990-A33B-550D8A074644}" sibTransId="{444FA79A-3CFF-4E48-9C57-B15300477ACA}"/>
    <dgm:cxn modelId="{310AAEA1-B906-46E8-9D24-450456B1A25D}" srcId="{FE2A5199-AD1C-4F72-A964-78D2E0FBD813}" destId="{697EEA33-EE71-48CC-8C10-0C20C027CCC8}" srcOrd="0" destOrd="0" parTransId="{FA1B72A7-DDA5-4A8C-BA5D-8F82E066A4EB}" sibTransId="{74CE2F0D-A599-4C5D-81DA-BCEA83F41CC2}"/>
    <dgm:cxn modelId="{7E23F8A1-BA82-413C-A2B6-6BF0C3CDBF6C}" type="presOf" srcId="{BDD74D81-3273-45A8-AA9B-A51CFF744E25}" destId="{28EE3FCB-F31B-40E9-AB01-584AC369F8BD}" srcOrd="1" destOrd="0" presId="urn:microsoft.com/office/officeart/2016/7/layout/VerticalDownArrowProcess"/>
    <dgm:cxn modelId="{3F791AA8-214C-447E-8B34-ADA73D2EE825}" srcId="{87CEA8C4-9BD5-443C-AFBE-7B9E0EAB6948}" destId="{18CCA42D-BC42-4845-8B2E-D3E4BBBE68E4}" srcOrd="0" destOrd="0" parTransId="{28D3523C-FA79-4F01-9808-AABBEABCF386}" sibTransId="{87AAC4AA-F773-41CE-9BC5-48A678100131}"/>
    <dgm:cxn modelId="{A39510BF-6201-4576-A1F7-8C1C8E12A730}" srcId="{18CCA42D-BC42-4845-8B2E-D3E4BBBE68E4}" destId="{DB5C8905-7B65-45CF-AA05-A940337D5099}" srcOrd="0" destOrd="0" parTransId="{5BBF8B26-AB85-465E-8558-1F108F72BA80}" sibTransId="{C9ACA7C7-D48E-4D89-9161-243F59CEE4D2}"/>
    <dgm:cxn modelId="{EAE722C1-F5E1-4BD9-8907-B1CA6BF3750A}" type="presOf" srcId="{18CCA42D-BC42-4845-8B2E-D3E4BBBE68E4}" destId="{571A8833-04A1-489C-8F18-EAF4EAB1CDDA}" srcOrd="0" destOrd="0" presId="urn:microsoft.com/office/officeart/2016/7/layout/VerticalDownArrowProcess"/>
    <dgm:cxn modelId="{1C7EF3D1-CA88-47E9-ABED-B13ADB7CA0B1}" srcId="{87CEA8C4-9BD5-443C-AFBE-7B9E0EAB6948}" destId="{64812994-00F5-48BD-BF97-B28B4B01CE06}" srcOrd="2" destOrd="0" parTransId="{45FACA80-2877-472B-8C9F-9FB82B702895}" sibTransId="{5877AD52-F48C-492A-A0B9-A3D06F912C22}"/>
    <dgm:cxn modelId="{111DB9D8-BDA0-456C-82A3-6BD29AF3F2E5}" srcId="{87CEA8C4-9BD5-443C-AFBE-7B9E0EAB6948}" destId="{99391A18-3BE1-4229-BEDF-2180FB0657F1}" srcOrd="4" destOrd="0" parTransId="{7A7CEE3B-7E44-4BEA-B1AF-9E5EF77CABAE}" sibTransId="{331AB52B-A51B-49CF-8E67-E7C79E11FE21}"/>
    <dgm:cxn modelId="{EB9CDCDE-D986-46EF-B325-3654FFDD3724}" type="presOf" srcId="{64812994-00F5-48BD-BF97-B28B4B01CE06}" destId="{90D465E5-D6E7-4C31-8533-09E3DEC9253E}" srcOrd="0" destOrd="0" presId="urn:microsoft.com/office/officeart/2016/7/layout/VerticalDownArrowProcess"/>
    <dgm:cxn modelId="{A4A706E6-8208-40F9-996C-E565E335099B}" type="presOf" srcId="{FE2A5199-AD1C-4F72-A964-78D2E0FBD813}" destId="{74301BF2-8858-4A41-8229-8BCBBDF5E1DC}" srcOrd="0" destOrd="0" presId="urn:microsoft.com/office/officeart/2016/7/layout/VerticalDownArrowProcess"/>
    <dgm:cxn modelId="{595951F5-3642-4D4B-BB3A-B04B4F197CBC}" type="presOf" srcId="{697EEA33-EE71-48CC-8C10-0C20C027CCC8}" destId="{686D7829-775D-437E-A814-137E6FED1547}" srcOrd="0" destOrd="0" presId="urn:microsoft.com/office/officeart/2016/7/layout/VerticalDownArrowProcess"/>
    <dgm:cxn modelId="{38800958-24B9-403F-89C7-48F02FA000F4}" type="presParOf" srcId="{421EF0B2-E44F-4730-BD00-3BE12EF83DD9}" destId="{FF5FDBEF-CFC1-422C-A308-459BD62F61E6}" srcOrd="0" destOrd="0" presId="urn:microsoft.com/office/officeart/2016/7/layout/VerticalDownArrowProcess"/>
    <dgm:cxn modelId="{F1CC7E19-7716-4A71-9F0B-1D1A88A0EC14}" type="presParOf" srcId="{FF5FDBEF-CFC1-422C-A308-459BD62F61E6}" destId="{A1EED0B0-E30C-4C16-9D39-0E24D960A4E1}" srcOrd="0" destOrd="0" presId="urn:microsoft.com/office/officeart/2016/7/layout/VerticalDownArrowProcess"/>
    <dgm:cxn modelId="{61FD9C9F-E73F-4D5F-915A-D1B54150D97C}" type="presParOf" srcId="{FF5FDBEF-CFC1-422C-A308-459BD62F61E6}" destId="{8454E5C1-D926-4AD6-B98B-7F9458183884}" srcOrd="1" destOrd="0" presId="urn:microsoft.com/office/officeart/2016/7/layout/VerticalDownArrowProcess"/>
    <dgm:cxn modelId="{BF76A285-1CBA-4179-8846-90F747950C98}" type="presParOf" srcId="{421EF0B2-E44F-4730-BD00-3BE12EF83DD9}" destId="{FD945E0A-C944-444B-86D6-746B0FF0C205}" srcOrd="1" destOrd="0" presId="urn:microsoft.com/office/officeart/2016/7/layout/VerticalDownArrowProcess"/>
    <dgm:cxn modelId="{49038BC1-A65D-43CC-AFF6-2B4EC32C0F97}" type="presParOf" srcId="{421EF0B2-E44F-4730-BD00-3BE12EF83DD9}" destId="{254CB1B0-BC70-4653-8BB1-816296FA9C60}" srcOrd="2" destOrd="0" presId="urn:microsoft.com/office/officeart/2016/7/layout/VerticalDownArrowProcess"/>
    <dgm:cxn modelId="{F67783FD-0D29-4055-9C27-8BB3FBF0ED1E}" type="presParOf" srcId="{254CB1B0-BC70-4653-8BB1-816296FA9C60}" destId="{AA7884A3-51DD-4F62-8E23-687C4566F461}" srcOrd="0" destOrd="0" presId="urn:microsoft.com/office/officeart/2016/7/layout/VerticalDownArrowProcess"/>
    <dgm:cxn modelId="{082968F5-4834-4D91-ADBD-E692276A7764}" type="presParOf" srcId="{254CB1B0-BC70-4653-8BB1-816296FA9C60}" destId="{28EE3FCB-F31B-40E9-AB01-584AC369F8BD}" srcOrd="1" destOrd="0" presId="urn:microsoft.com/office/officeart/2016/7/layout/VerticalDownArrowProcess"/>
    <dgm:cxn modelId="{B5BACE32-8A3B-4791-AFCE-96D2E1AA4486}" type="presParOf" srcId="{254CB1B0-BC70-4653-8BB1-816296FA9C60}" destId="{B495CCF0-053D-4FC9-942E-DBAB9EBAC042}" srcOrd="2" destOrd="0" presId="urn:microsoft.com/office/officeart/2016/7/layout/VerticalDownArrowProcess"/>
    <dgm:cxn modelId="{DE5E5A80-CFB0-490D-84B1-4668E7F9733B}" type="presParOf" srcId="{421EF0B2-E44F-4730-BD00-3BE12EF83DD9}" destId="{4352F88E-20B9-4AD5-91C5-C4829654C7AC}" srcOrd="3" destOrd="0" presId="urn:microsoft.com/office/officeart/2016/7/layout/VerticalDownArrowProcess"/>
    <dgm:cxn modelId="{16551420-C2F0-4087-B47E-77C2112EB078}" type="presParOf" srcId="{421EF0B2-E44F-4730-BD00-3BE12EF83DD9}" destId="{FB9082CC-D740-40AE-8993-83C6933C3A7C}" srcOrd="4" destOrd="0" presId="urn:microsoft.com/office/officeart/2016/7/layout/VerticalDownArrowProcess"/>
    <dgm:cxn modelId="{5D51D843-25F2-489D-AF25-EBBDD2851E60}" type="presParOf" srcId="{FB9082CC-D740-40AE-8993-83C6933C3A7C}" destId="{90D465E5-D6E7-4C31-8533-09E3DEC9253E}" srcOrd="0" destOrd="0" presId="urn:microsoft.com/office/officeart/2016/7/layout/VerticalDownArrowProcess"/>
    <dgm:cxn modelId="{B9F01BA4-E6B3-40C1-A8C5-9F81314D32D0}" type="presParOf" srcId="{FB9082CC-D740-40AE-8993-83C6933C3A7C}" destId="{C6310873-3B48-45B2-89D6-B23229804EE0}" srcOrd="1" destOrd="0" presId="urn:microsoft.com/office/officeart/2016/7/layout/VerticalDownArrowProcess"/>
    <dgm:cxn modelId="{AA89786E-D155-411E-AACB-672096E9D1D3}" type="presParOf" srcId="{FB9082CC-D740-40AE-8993-83C6933C3A7C}" destId="{00D6D57D-9365-407D-BE75-8E53B9E3701F}" srcOrd="2" destOrd="0" presId="urn:microsoft.com/office/officeart/2016/7/layout/VerticalDownArrowProcess"/>
    <dgm:cxn modelId="{E9592F33-F129-458C-9B2A-A8FE70C622A9}" type="presParOf" srcId="{421EF0B2-E44F-4730-BD00-3BE12EF83DD9}" destId="{3815A6C6-C618-4A7D-A488-0B090BE1D33C}" srcOrd="5" destOrd="0" presId="urn:microsoft.com/office/officeart/2016/7/layout/VerticalDownArrowProcess"/>
    <dgm:cxn modelId="{2315EEB2-FC42-4F1C-8C1D-A302446C6FB5}" type="presParOf" srcId="{421EF0B2-E44F-4730-BD00-3BE12EF83DD9}" destId="{F830804E-8AB4-4040-B334-6DCE74C4C4C6}" srcOrd="6" destOrd="0" presId="urn:microsoft.com/office/officeart/2016/7/layout/VerticalDownArrowProcess"/>
    <dgm:cxn modelId="{09FB7303-040F-4552-901A-7BBE756B9EF6}" type="presParOf" srcId="{F830804E-8AB4-4040-B334-6DCE74C4C4C6}" destId="{74301BF2-8858-4A41-8229-8BCBBDF5E1DC}" srcOrd="0" destOrd="0" presId="urn:microsoft.com/office/officeart/2016/7/layout/VerticalDownArrowProcess"/>
    <dgm:cxn modelId="{090880F4-8053-418D-9AAC-6EC12925EFA3}" type="presParOf" srcId="{F830804E-8AB4-4040-B334-6DCE74C4C4C6}" destId="{08947C02-9E56-43F6-AE07-EBC76320922B}" srcOrd="1" destOrd="0" presId="urn:microsoft.com/office/officeart/2016/7/layout/VerticalDownArrowProcess"/>
    <dgm:cxn modelId="{6F5EDA0B-7869-470F-9B04-AAA05662EC16}" type="presParOf" srcId="{F830804E-8AB4-4040-B334-6DCE74C4C4C6}" destId="{686D7829-775D-437E-A814-137E6FED1547}" srcOrd="2" destOrd="0" presId="urn:microsoft.com/office/officeart/2016/7/layout/VerticalDownArrowProcess"/>
    <dgm:cxn modelId="{0D28E6B7-4883-4BA1-8859-AD9820A54ADF}" type="presParOf" srcId="{421EF0B2-E44F-4730-BD00-3BE12EF83DD9}" destId="{8DE1A50D-E522-4BB4-A53E-9204F700AB87}" srcOrd="7" destOrd="0" presId="urn:microsoft.com/office/officeart/2016/7/layout/VerticalDownArrowProcess"/>
    <dgm:cxn modelId="{51FE9D0F-584A-434E-8066-43738FBC7BA9}" type="presParOf" srcId="{421EF0B2-E44F-4730-BD00-3BE12EF83DD9}" destId="{3C3A890E-618C-4CFF-BF55-90FDF992E694}" srcOrd="8" destOrd="0" presId="urn:microsoft.com/office/officeart/2016/7/layout/VerticalDownArrowProcess"/>
    <dgm:cxn modelId="{028F2860-AE09-490E-96D4-793F55D4862A}" type="presParOf" srcId="{3C3A890E-618C-4CFF-BF55-90FDF992E694}" destId="{571A8833-04A1-489C-8F18-EAF4EAB1CDDA}" srcOrd="0" destOrd="0" presId="urn:microsoft.com/office/officeart/2016/7/layout/VerticalDownArrowProcess"/>
    <dgm:cxn modelId="{106B7AD8-858F-4FA5-83B5-3B1C1C2BA3FE}" type="presParOf" srcId="{3C3A890E-618C-4CFF-BF55-90FDF992E694}" destId="{01D76D70-0085-48FE-BC7F-E1FD3711DBCA}" srcOrd="1" destOrd="0" presId="urn:microsoft.com/office/officeart/2016/7/layout/VerticalDownArrowProcess"/>
    <dgm:cxn modelId="{AA412AF4-14AF-4EA4-9AEC-F05A8352452D}" type="presParOf" srcId="{3C3A890E-618C-4CFF-BF55-90FDF992E694}" destId="{26804B07-BDC7-45A4-9725-DAB5BF45B2A4}"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AC37F-8094-4915-AA16-2AE418A1221D}">
      <dsp:nvSpPr>
        <dsp:cNvPr id="0" name=""/>
        <dsp:cNvSpPr/>
      </dsp:nvSpPr>
      <dsp:spPr>
        <a:xfrm>
          <a:off x="0" y="4729"/>
          <a:ext cx="10556377" cy="1193400"/>
        </a:xfrm>
        <a:prstGeom prst="round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latin typeface="Helvetica" panose="020B0604020202020204" pitchFamily="34" charset="0"/>
              <a:cs typeface="Helvetica" panose="020B0604020202020204" pitchFamily="34" charset="0"/>
            </a:rPr>
            <a:t>In this workshop, we will explore…</a:t>
          </a:r>
        </a:p>
      </dsp:txBody>
      <dsp:txXfrm>
        <a:off x="58257" y="62986"/>
        <a:ext cx="10439863" cy="1076886"/>
      </dsp:txXfrm>
    </dsp:sp>
    <dsp:sp modelId="{685EDE36-8DC9-481A-BBFD-620A6FCCF323}">
      <dsp:nvSpPr>
        <dsp:cNvPr id="0" name=""/>
        <dsp:cNvSpPr/>
      </dsp:nvSpPr>
      <dsp:spPr>
        <a:xfrm>
          <a:off x="0" y="1198129"/>
          <a:ext cx="10556377" cy="496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165" tIns="35560" rIns="199136" bIns="35560" numCol="1" spcCol="1270" anchor="t" anchorCtr="0">
          <a:noAutofit/>
        </a:bodyPr>
        <a:lstStyle/>
        <a:p>
          <a:pPr marL="228600" lvl="1" indent="-228600" algn="l" defTabSz="1200150">
            <a:lnSpc>
              <a:spcPct val="100000"/>
            </a:lnSpc>
            <a:spcBef>
              <a:spcPct val="0"/>
            </a:spcBef>
            <a:spcAft>
              <a:spcPts val="1200"/>
            </a:spcAft>
            <a:buChar char="•"/>
          </a:pPr>
          <a:endParaRPr lang="en-US" sz="2700" kern="1200" dirty="0">
            <a:latin typeface="Helvetica" panose="020B0604020202020204" pitchFamily="34" charset="0"/>
            <a:cs typeface="Helvetica" panose="020B0604020202020204" pitchFamily="34" charset="0"/>
          </a:endParaRPr>
        </a:p>
        <a:p>
          <a:pPr marL="285750" lvl="1" indent="-285750" algn="l" defTabSz="1244600">
            <a:lnSpc>
              <a:spcPct val="100000"/>
            </a:lnSpc>
            <a:spcBef>
              <a:spcPct val="0"/>
            </a:spcBef>
            <a:spcAft>
              <a:spcPts val="1200"/>
            </a:spcAft>
            <a:buChar char="•"/>
          </a:pPr>
          <a:r>
            <a:rPr lang="en-US" sz="2800" kern="1200" dirty="0">
              <a:latin typeface="Helvetica" panose="020B0604020202020204" pitchFamily="34" charset="0"/>
              <a:cs typeface="Helvetica" panose="020B0604020202020204" pitchFamily="34" charset="0"/>
            </a:rPr>
            <a:t>What self-care is and why it is an essential practice for peer recovery specialists</a:t>
          </a:r>
        </a:p>
        <a:p>
          <a:pPr marL="285750" lvl="1" indent="-285750" algn="l" defTabSz="1244600">
            <a:lnSpc>
              <a:spcPct val="100000"/>
            </a:lnSpc>
            <a:spcBef>
              <a:spcPct val="0"/>
            </a:spcBef>
            <a:spcAft>
              <a:spcPts val="1200"/>
            </a:spcAft>
            <a:buChar char="•"/>
          </a:pPr>
          <a:r>
            <a:rPr lang="en-US" sz="2800" kern="1200" dirty="0">
              <a:latin typeface="Helvetica" panose="020B0604020202020204" pitchFamily="34" charset="0"/>
              <a:cs typeface="Helvetica" panose="020B0604020202020204" pitchFamily="34" charset="0"/>
            </a:rPr>
            <a:t>Challenges to self-care related to serving in peer recovery roles</a:t>
          </a:r>
        </a:p>
        <a:p>
          <a:pPr marL="285750" lvl="1" indent="-285750" algn="l" defTabSz="1244600">
            <a:lnSpc>
              <a:spcPct val="100000"/>
            </a:lnSpc>
            <a:spcBef>
              <a:spcPct val="0"/>
            </a:spcBef>
            <a:spcAft>
              <a:spcPts val="1200"/>
            </a:spcAft>
            <a:buChar char="•"/>
          </a:pPr>
          <a:r>
            <a:rPr lang="en-US" sz="2800" kern="1200" dirty="0">
              <a:latin typeface="Helvetica" panose="020B0604020202020204" pitchFamily="34" charset="0"/>
              <a:cs typeface="Helvetica" panose="020B0604020202020204" pitchFamily="34" charset="0"/>
            </a:rPr>
            <a:t>The Stress Response and how we experience stressors</a:t>
          </a:r>
        </a:p>
        <a:p>
          <a:pPr marL="285750" lvl="1" indent="-285750" algn="l" defTabSz="1244600">
            <a:lnSpc>
              <a:spcPct val="100000"/>
            </a:lnSpc>
            <a:spcBef>
              <a:spcPct val="0"/>
            </a:spcBef>
            <a:spcAft>
              <a:spcPts val="1200"/>
            </a:spcAft>
            <a:buChar char="•"/>
          </a:pPr>
          <a:r>
            <a:rPr lang="en-US" sz="2800" kern="1200" dirty="0">
              <a:latin typeface="Helvetica" panose="020B0604020202020204" pitchFamily="34" charset="0"/>
              <a:cs typeface="Helvetica" panose="020B0604020202020204" pitchFamily="34" charset="0"/>
            </a:rPr>
            <a:t>Red flags and warning signs that self-care is at risk</a:t>
          </a:r>
        </a:p>
        <a:p>
          <a:pPr marL="285750" lvl="1" indent="-285750" algn="l" defTabSz="1244600">
            <a:lnSpc>
              <a:spcPct val="100000"/>
            </a:lnSpc>
            <a:spcBef>
              <a:spcPct val="0"/>
            </a:spcBef>
            <a:spcAft>
              <a:spcPts val="1200"/>
            </a:spcAft>
            <a:buChar char="•"/>
          </a:pPr>
          <a:r>
            <a:rPr lang="en-US" sz="2800" kern="1200" dirty="0">
              <a:latin typeface="Helvetica" panose="020B0604020202020204" pitchFamily="34" charset="0"/>
              <a:cs typeface="Helvetica" panose="020B0604020202020204" pitchFamily="34" charset="0"/>
            </a:rPr>
            <a:t>Self-care practices and tools that can be used as part of our personal self-care plans as well as in our work with peers in our communities</a:t>
          </a:r>
        </a:p>
      </dsp:txBody>
      <dsp:txXfrm>
        <a:off x="0" y="1198129"/>
        <a:ext cx="10556377" cy="4961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2CE1-D1B4-41A9-A8AD-49DBD17A54E7}">
      <dsp:nvSpPr>
        <dsp:cNvPr id="0" name=""/>
        <dsp:cNvSpPr/>
      </dsp:nvSpPr>
      <dsp:spPr>
        <a:xfrm>
          <a:off x="0" y="0"/>
          <a:ext cx="69257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65507-3126-4515-B70C-C99C04B10824}">
      <dsp:nvSpPr>
        <dsp:cNvPr id="0" name=""/>
        <dsp:cNvSpPr/>
      </dsp:nvSpPr>
      <dsp:spPr>
        <a:xfrm>
          <a:off x="0" y="0"/>
          <a:ext cx="1385146" cy="726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t>William White highlights four </a:t>
          </a:r>
          <a:r>
            <a:rPr lang="en-US" sz="1800" b="1" kern="1200"/>
            <a:t>Rituals of Recovery</a:t>
          </a:r>
          <a:r>
            <a:rPr lang="en-US" sz="1800" b="0" kern="1200"/>
            <a:t> that mark the essence of daily life in recovery; and are seen as sources of sustenance and stability for recovery coaches, counselors and professionals in the Recovery field.  </a:t>
          </a:r>
          <a:r>
            <a:rPr lang="en-US" sz="1800" b="1" kern="1200"/>
            <a:t>These rituals include:</a:t>
          </a:r>
          <a:endParaRPr lang="en-US" sz="1800" kern="1200"/>
        </a:p>
      </dsp:txBody>
      <dsp:txXfrm>
        <a:off x="0" y="0"/>
        <a:ext cx="1385146" cy="7261013"/>
      </dsp:txXfrm>
    </dsp:sp>
    <dsp:sp modelId="{F1174668-E23E-4891-A9FC-0BC1367D7E61}">
      <dsp:nvSpPr>
        <dsp:cNvPr id="0" name=""/>
        <dsp:cNvSpPr/>
      </dsp:nvSpPr>
      <dsp:spPr>
        <a:xfrm>
          <a:off x="1489032" y="85355"/>
          <a:ext cx="5436700" cy="170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Centering Rituals</a:t>
          </a:r>
          <a:r>
            <a:rPr lang="en-US" sz="2600" b="0" kern="1200" dirty="0"/>
            <a:t> - acts of prayer, meditation and self-reflection that help keep one’s “eyes on the prize”.</a:t>
          </a:r>
          <a:endParaRPr lang="en-US" sz="2600" kern="1200" dirty="0"/>
        </a:p>
      </dsp:txBody>
      <dsp:txXfrm>
        <a:off x="1489032" y="85355"/>
        <a:ext cx="5436700" cy="1707118"/>
      </dsp:txXfrm>
    </dsp:sp>
    <dsp:sp modelId="{91CFFA88-D8D3-4812-9924-5AA3EBE9BD69}">
      <dsp:nvSpPr>
        <dsp:cNvPr id="0" name=""/>
        <dsp:cNvSpPr/>
      </dsp:nvSpPr>
      <dsp:spPr>
        <a:xfrm>
          <a:off x="1385146" y="1792473"/>
          <a:ext cx="55405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2BFF4-EABB-4CC3-A1B2-88BD1557C25F}">
      <dsp:nvSpPr>
        <dsp:cNvPr id="0" name=""/>
        <dsp:cNvSpPr/>
      </dsp:nvSpPr>
      <dsp:spPr>
        <a:xfrm>
          <a:off x="1489032" y="1877829"/>
          <a:ext cx="5436700" cy="170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Mirroring Rituals</a:t>
          </a:r>
          <a:r>
            <a:rPr lang="en-US" sz="2600" b="0" kern="1200" dirty="0"/>
            <a:t> - reaching out to kindred spirits for support and inspiration.</a:t>
          </a:r>
          <a:endParaRPr lang="en-US" sz="2600" kern="1200" dirty="0"/>
        </a:p>
      </dsp:txBody>
      <dsp:txXfrm>
        <a:off x="1489032" y="1877829"/>
        <a:ext cx="5436700" cy="1707118"/>
      </dsp:txXfrm>
    </dsp:sp>
    <dsp:sp modelId="{C5A35900-5BF5-4083-9527-A2EC27D4D9DF}">
      <dsp:nvSpPr>
        <dsp:cNvPr id="0" name=""/>
        <dsp:cNvSpPr/>
      </dsp:nvSpPr>
      <dsp:spPr>
        <a:xfrm>
          <a:off x="1385146" y="3584947"/>
          <a:ext cx="55405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7E304-8F1D-4C73-8249-1D09383F6E96}">
      <dsp:nvSpPr>
        <dsp:cNvPr id="0" name=""/>
        <dsp:cNvSpPr/>
      </dsp:nvSpPr>
      <dsp:spPr>
        <a:xfrm>
          <a:off x="1489032" y="3670303"/>
          <a:ext cx="5436700" cy="170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Acts of Self-Care</a:t>
          </a:r>
          <a:r>
            <a:rPr lang="en-US" sz="2600" b="0" kern="1200"/>
            <a:t> - taking care of oneself and one’s intimate circle physically, emotionally and spiritually.</a:t>
          </a:r>
          <a:endParaRPr lang="en-US" sz="2600" kern="1200"/>
        </a:p>
      </dsp:txBody>
      <dsp:txXfrm>
        <a:off x="1489032" y="3670303"/>
        <a:ext cx="5436700" cy="1707118"/>
      </dsp:txXfrm>
    </dsp:sp>
    <dsp:sp modelId="{0073F460-4130-4B76-8C3C-20F2438A5247}">
      <dsp:nvSpPr>
        <dsp:cNvPr id="0" name=""/>
        <dsp:cNvSpPr/>
      </dsp:nvSpPr>
      <dsp:spPr>
        <a:xfrm>
          <a:off x="1385146" y="5377421"/>
          <a:ext cx="55405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3314D7-D371-4107-91B0-7EEFAC0E6254}">
      <dsp:nvSpPr>
        <dsp:cNvPr id="0" name=""/>
        <dsp:cNvSpPr/>
      </dsp:nvSpPr>
      <dsp:spPr>
        <a:xfrm>
          <a:off x="1489032" y="5462777"/>
          <a:ext cx="5436700" cy="170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Acts of Service</a:t>
          </a:r>
          <a:r>
            <a:rPr lang="en-US" sz="2600" b="0" kern="1200"/>
            <a:t> - reaching out to others outside the context of our professional duties in ways that elevate our spirits.</a:t>
          </a:r>
          <a:endParaRPr lang="en-US" sz="2600" kern="1200"/>
        </a:p>
      </dsp:txBody>
      <dsp:txXfrm>
        <a:off x="1489032" y="5462777"/>
        <a:ext cx="5436700" cy="1707118"/>
      </dsp:txXfrm>
    </dsp:sp>
    <dsp:sp modelId="{E151F215-D002-444B-BAD1-275958DDF447}">
      <dsp:nvSpPr>
        <dsp:cNvPr id="0" name=""/>
        <dsp:cNvSpPr/>
      </dsp:nvSpPr>
      <dsp:spPr>
        <a:xfrm>
          <a:off x="1385146" y="7169895"/>
          <a:ext cx="55405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F83DA-7B6A-4A7A-85DD-6B16AD5975D7}">
      <dsp:nvSpPr>
        <dsp:cNvPr id="0" name=""/>
        <dsp:cNvSpPr/>
      </dsp:nvSpPr>
      <dsp:spPr>
        <a:xfrm>
          <a:off x="0" y="711270"/>
          <a:ext cx="6947844" cy="694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Helvetica" panose="020B0604020202020204" pitchFamily="34" charset="0"/>
              <a:cs typeface="Helvetica" panose="020B0604020202020204" pitchFamily="34" charset="0"/>
            </a:rPr>
            <a:t>Self-Care is important to key areas of recovery coaching including:</a:t>
          </a:r>
        </a:p>
        <a:p>
          <a:pPr marL="285750" lvl="1" indent="-285750" algn="l" defTabSz="1955800">
            <a:lnSpc>
              <a:spcPct val="90000"/>
            </a:lnSpc>
            <a:spcBef>
              <a:spcPct val="0"/>
            </a:spcBef>
            <a:spcAft>
              <a:spcPct val="15000"/>
            </a:spcAft>
            <a:buChar char="•"/>
          </a:pPr>
          <a:r>
            <a:rPr lang="en-US" sz="4400" b="1" kern="1200" dirty="0">
              <a:latin typeface="Helvetica" panose="020B0604020202020204" pitchFamily="34" charset="0"/>
              <a:cs typeface="Helvetica" panose="020B0604020202020204" pitchFamily="34" charset="0"/>
            </a:rPr>
            <a:t>Recovery &amp; Wellness</a:t>
          </a:r>
          <a:endParaRPr lang="en-US" sz="4400" kern="1200" dirty="0">
            <a:latin typeface="Helvetica" panose="020B0604020202020204" pitchFamily="34" charset="0"/>
            <a:cs typeface="Helvetica" panose="020B0604020202020204" pitchFamily="34" charset="0"/>
          </a:endParaRPr>
        </a:p>
        <a:p>
          <a:pPr marL="285750" lvl="1" indent="-285750" algn="l" defTabSz="1955800">
            <a:lnSpc>
              <a:spcPct val="90000"/>
            </a:lnSpc>
            <a:spcBef>
              <a:spcPct val="0"/>
            </a:spcBef>
            <a:spcAft>
              <a:spcPct val="15000"/>
            </a:spcAft>
            <a:buChar char="•"/>
          </a:pPr>
          <a:r>
            <a:rPr lang="en-US" sz="4400" b="1" kern="1200" dirty="0">
              <a:latin typeface="Helvetica" panose="020B0604020202020204" pitchFamily="34" charset="0"/>
              <a:cs typeface="Helvetica" panose="020B0604020202020204" pitchFamily="34" charset="0"/>
            </a:rPr>
            <a:t>Mentorship &amp; Education</a:t>
          </a:r>
          <a:endParaRPr lang="en-US" sz="4400" kern="1200" dirty="0">
            <a:latin typeface="Helvetica" panose="020B0604020202020204" pitchFamily="34" charset="0"/>
            <a:cs typeface="Helvetica" panose="020B0604020202020204" pitchFamily="34" charset="0"/>
          </a:endParaRPr>
        </a:p>
        <a:p>
          <a:pPr marL="285750" lvl="1" indent="-285750" algn="l" defTabSz="1955800">
            <a:lnSpc>
              <a:spcPct val="90000"/>
            </a:lnSpc>
            <a:spcBef>
              <a:spcPct val="0"/>
            </a:spcBef>
            <a:spcAft>
              <a:spcPct val="15000"/>
            </a:spcAft>
            <a:buChar char="•"/>
          </a:pPr>
          <a:r>
            <a:rPr lang="en-US" sz="4400" b="1" kern="1200" dirty="0">
              <a:latin typeface="Helvetica" panose="020B0604020202020204" pitchFamily="34" charset="0"/>
              <a:cs typeface="Helvetica" panose="020B0604020202020204" pitchFamily="34" charset="0"/>
            </a:rPr>
            <a:t>Advocacy</a:t>
          </a:r>
          <a:endParaRPr lang="en-US" sz="4400" kern="1200" dirty="0">
            <a:latin typeface="Helvetica" panose="020B0604020202020204" pitchFamily="34" charset="0"/>
            <a:cs typeface="Helvetica" panose="020B0604020202020204" pitchFamily="34" charset="0"/>
          </a:endParaRPr>
        </a:p>
        <a:p>
          <a:pPr marL="285750" lvl="1" indent="-285750" algn="l" defTabSz="1955800">
            <a:lnSpc>
              <a:spcPct val="90000"/>
            </a:lnSpc>
            <a:spcBef>
              <a:spcPct val="0"/>
            </a:spcBef>
            <a:spcAft>
              <a:spcPct val="15000"/>
            </a:spcAft>
            <a:buChar char="•"/>
          </a:pPr>
          <a:r>
            <a:rPr lang="en-US" sz="4400" b="1" kern="1200" dirty="0">
              <a:latin typeface="Helvetica" panose="020B0604020202020204" pitchFamily="34" charset="0"/>
              <a:cs typeface="Helvetica" panose="020B0604020202020204" pitchFamily="34" charset="0"/>
            </a:rPr>
            <a:t>Ethics</a:t>
          </a:r>
          <a:endParaRPr lang="en-US" sz="4400" kern="1200" dirty="0">
            <a:latin typeface="Helvetica" panose="020B0604020202020204" pitchFamily="34" charset="0"/>
            <a:cs typeface="Helvetica" panose="020B0604020202020204" pitchFamily="34" charset="0"/>
          </a:endParaRPr>
        </a:p>
      </dsp:txBody>
      <dsp:txXfrm>
        <a:off x="0" y="711270"/>
        <a:ext cx="6947844" cy="6947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69B70-E8D5-48F3-9BF5-FE1A4E9DF1DE}">
      <dsp:nvSpPr>
        <dsp:cNvPr id="0" name=""/>
        <dsp:cNvSpPr/>
      </dsp:nvSpPr>
      <dsp:spPr>
        <a:xfrm>
          <a:off x="0" y="0"/>
          <a:ext cx="11216640" cy="110647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Helvetica" panose="020B0604020202020204" pitchFamily="34" charset="0"/>
              <a:cs typeface="Helvetica" panose="020B0604020202020204" pitchFamily="34" charset="0"/>
            </a:rPr>
            <a:t>Self-Care supports a recovery coach in:</a:t>
          </a:r>
        </a:p>
      </dsp:txBody>
      <dsp:txXfrm>
        <a:off x="54014" y="54014"/>
        <a:ext cx="11108612" cy="998451"/>
      </dsp:txXfrm>
    </dsp:sp>
    <dsp:sp modelId="{CCCC8515-7E5A-4746-B90C-9438581214D8}">
      <dsp:nvSpPr>
        <dsp:cNvPr id="0" name=""/>
        <dsp:cNvSpPr/>
      </dsp:nvSpPr>
      <dsp:spPr>
        <a:xfrm>
          <a:off x="0" y="1254711"/>
          <a:ext cx="11216640" cy="6545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128"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US" sz="3200" kern="1200" dirty="0">
            <a:latin typeface="Helvetica" panose="020B0604020202020204" pitchFamily="34" charset="0"/>
            <a:cs typeface="Helvetica" panose="020B0604020202020204" pitchFamily="34" charset="0"/>
          </a:endParaRPr>
        </a:p>
        <a:p>
          <a:pPr marL="285750" lvl="1" indent="-285750" algn="l" defTabSz="1422400">
            <a:lnSpc>
              <a:spcPct val="100000"/>
            </a:lnSpc>
            <a:spcBef>
              <a:spcPct val="0"/>
            </a:spcBef>
            <a:spcAft>
              <a:spcPct val="20000"/>
            </a:spcAft>
            <a:buChar char="•"/>
          </a:pPr>
          <a:r>
            <a:rPr lang="en-US" sz="3200" b="0" kern="1200" dirty="0">
              <a:latin typeface="Helvetica" panose="020B0604020202020204" pitchFamily="34" charset="0"/>
              <a:cs typeface="Helvetica" panose="020B0604020202020204" pitchFamily="34" charset="0"/>
            </a:rPr>
            <a:t>Walking Your Talk – modeling recovery &amp; wellness</a:t>
          </a:r>
          <a:endParaRPr lang="en-US" sz="3200" kern="1200" dirty="0">
            <a:latin typeface="Helvetica" panose="020B0604020202020204" pitchFamily="34" charset="0"/>
            <a:cs typeface="Helvetica" panose="020B0604020202020204" pitchFamily="34" charset="0"/>
          </a:endParaRPr>
        </a:p>
        <a:p>
          <a:pPr marL="285750" lvl="1" indent="-285750" algn="l" defTabSz="1422400">
            <a:lnSpc>
              <a:spcPct val="100000"/>
            </a:lnSpc>
            <a:spcBef>
              <a:spcPct val="0"/>
            </a:spcBef>
            <a:spcAft>
              <a:spcPct val="20000"/>
            </a:spcAft>
            <a:buChar char="•"/>
          </a:pPr>
          <a:r>
            <a:rPr lang="en-US" sz="3200" b="0" kern="1200" dirty="0">
              <a:latin typeface="Helvetica" panose="020B0604020202020204" pitchFamily="34" charset="0"/>
              <a:cs typeface="Helvetica" panose="020B0604020202020204" pitchFamily="34" charset="0"/>
            </a:rPr>
            <a:t>Bringing a strengths-based and person-centered approach</a:t>
          </a:r>
          <a:endParaRPr lang="en-US" sz="3200" kern="1200" dirty="0">
            <a:latin typeface="Helvetica" panose="020B0604020202020204" pitchFamily="34" charset="0"/>
            <a:cs typeface="Helvetica" panose="020B0604020202020204" pitchFamily="34" charset="0"/>
          </a:endParaRPr>
        </a:p>
        <a:p>
          <a:pPr marL="285750" lvl="1" indent="-285750" algn="l" defTabSz="1422400">
            <a:lnSpc>
              <a:spcPct val="100000"/>
            </a:lnSpc>
            <a:spcBef>
              <a:spcPct val="0"/>
            </a:spcBef>
            <a:spcAft>
              <a:spcPct val="20000"/>
            </a:spcAft>
            <a:buChar char="•"/>
          </a:pPr>
          <a:r>
            <a:rPr lang="en-US" sz="3200" b="0" kern="1200" dirty="0">
              <a:latin typeface="Helvetica" panose="020B0604020202020204" pitchFamily="34" charset="0"/>
              <a:cs typeface="Helvetica" panose="020B0604020202020204" pitchFamily="34" charset="0"/>
            </a:rPr>
            <a:t>Setting and maintaining appropriate boundaries</a:t>
          </a:r>
          <a:endParaRPr lang="en-US" sz="3200" kern="1200" dirty="0">
            <a:latin typeface="Helvetica" panose="020B0604020202020204" pitchFamily="34" charset="0"/>
            <a:cs typeface="Helvetica" panose="020B0604020202020204" pitchFamily="34" charset="0"/>
          </a:endParaRPr>
        </a:p>
        <a:p>
          <a:pPr marL="285750" lvl="1" indent="-285750" algn="l" defTabSz="1422400">
            <a:lnSpc>
              <a:spcPct val="100000"/>
            </a:lnSpc>
            <a:spcBef>
              <a:spcPct val="0"/>
            </a:spcBef>
            <a:spcAft>
              <a:spcPct val="20000"/>
            </a:spcAft>
            <a:buChar char="•"/>
          </a:pPr>
          <a:r>
            <a:rPr lang="en-US" sz="3200" b="0" kern="1200" dirty="0">
              <a:latin typeface="Helvetica" panose="020B0604020202020204" pitchFamily="34" charset="0"/>
              <a:cs typeface="Helvetica" panose="020B0604020202020204" pitchFamily="34" charset="0"/>
            </a:rPr>
            <a:t>Recognizing and addressing conflicts</a:t>
          </a:r>
          <a:endParaRPr lang="en-US" sz="3200" kern="1200" dirty="0">
            <a:latin typeface="Helvetica" panose="020B0604020202020204" pitchFamily="34" charset="0"/>
            <a:cs typeface="Helvetica" panose="020B0604020202020204" pitchFamily="34" charset="0"/>
          </a:endParaRPr>
        </a:p>
        <a:p>
          <a:pPr marL="285750" lvl="1" indent="-285750" algn="l" defTabSz="1422400">
            <a:lnSpc>
              <a:spcPct val="100000"/>
            </a:lnSpc>
            <a:spcBef>
              <a:spcPct val="0"/>
            </a:spcBef>
            <a:spcAft>
              <a:spcPct val="20000"/>
            </a:spcAft>
            <a:buChar char="•"/>
          </a:pPr>
          <a:r>
            <a:rPr lang="en-US" sz="3200" b="0" kern="1200" dirty="0">
              <a:latin typeface="Helvetica" panose="020B0604020202020204" pitchFamily="34" charset="0"/>
              <a:cs typeface="Helvetica" panose="020B0604020202020204" pitchFamily="34" charset="0"/>
            </a:rPr>
            <a:t>Exploring and sharing your experiences with specific wellness tools and multiple pathways of recovery</a:t>
          </a:r>
          <a:endParaRPr lang="en-US" sz="3200" kern="1200" dirty="0">
            <a:latin typeface="Helvetica" panose="020B0604020202020204" pitchFamily="34" charset="0"/>
            <a:cs typeface="Helvetica" panose="020B0604020202020204" pitchFamily="34" charset="0"/>
          </a:endParaRPr>
        </a:p>
        <a:p>
          <a:pPr marL="285750" lvl="1" indent="-285750" algn="l" defTabSz="1422400">
            <a:lnSpc>
              <a:spcPct val="100000"/>
            </a:lnSpc>
            <a:spcBef>
              <a:spcPct val="0"/>
            </a:spcBef>
            <a:spcAft>
              <a:spcPct val="20000"/>
            </a:spcAft>
            <a:buChar char="•"/>
          </a:pPr>
          <a:r>
            <a:rPr lang="en-US" sz="3200" kern="1200" dirty="0">
              <a:latin typeface="Helvetica" panose="020B0604020202020204" pitchFamily="34" charset="0"/>
              <a:cs typeface="Helvetica" panose="020B0604020202020204" pitchFamily="34" charset="0"/>
            </a:rPr>
            <a:t>Cultivating positivity in your life and work relationships</a:t>
          </a:r>
        </a:p>
        <a:p>
          <a:pPr marL="285750" lvl="1" indent="-285750" algn="l" defTabSz="1422400">
            <a:lnSpc>
              <a:spcPct val="100000"/>
            </a:lnSpc>
            <a:spcBef>
              <a:spcPct val="0"/>
            </a:spcBef>
            <a:spcAft>
              <a:spcPct val="20000"/>
            </a:spcAft>
            <a:buChar char="•"/>
          </a:pPr>
          <a:r>
            <a:rPr lang="en-US" sz="3200" b="0" kern="1200" dirty="0">
              <a:latin typeface="Helvetica" panose="020B0604020202020204" pitchFamily="34" charset="0"/>
              <a:cs typeface="Helvetica" panose="020B0604020202020204" pitchFamily="34" charset="0"/>
            </a:rPr>
            <a:t>Supporting recoverees in exploring their own wellness and self-care plans</a:t>
          </a:r>
          <a:endParaRPr lang="en-US" sz="3200" kern="1200" dirty="0">
            <a:latin typeface="Helvetica" panose="020B0604020202020204" pitchFamily="34" charset="0"/>
            <a:cs typeface="Helvetica" panose="020B0604020202020204" pitchFamily="34" charset="0"/>
          </a:endParaRPr>
        </a:p>
      </dsp:txBody>
      <dsp:txXfrm>
        <a:off x="0" y="1254711"/>
        <a:ext cx="11216640" cy="6545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8CE38-5D70-45A7-B395-425E5434F023}">
      <dsp:nvSpPr>
        <dsp:cNvPr id="0" name=""/>
        <dsp:cNvSpPr/>
      </dsp:nvSpPr>
      <dsp:spPr>
        <a:xfrm>
          <a:off x="0" y="221398"/>
          <a:ext cx="11216640" cy="672998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b="1" i="1" kern="1200" dirty="0">
              <a:latin typeface="Helvetica" panose="020B0604020202020204" pitchFamily="34" charset="0"/>
              <a:cs typeface="Helvetica" panose="020B0604020202020204" pitchFamily="34" charset="0"/>
            </a:rPr>
            <a:t>"Compassion Fatigue is a state experienced by those helping people or animals in distress; it is an extreme state of tension and preoccupation with the suffering of those being helped to the degree that it can create a secondary traumatic stress for the helper.“</a:t>
          </a:r>
        </a:p>
        <a:p>
          <a:pPr marL="0" lvl="0" indent="0" algn="ctr" defTabSz="1422400">
            <a:lnSpc>
              <a:spcPct val="90000"/>
            </a:lnSpc>
            <a:spcBef>
              <a:spcPct val="0"/>
            </a:spcBef>
            <a:spcAft>
              <a:spcPct val="35000"/>
            </a:spcAft>
            <a:buNone/>
          </a:pPr>
          <a:r>
            <a:rPr lang="en-US" sz="3200" b="1" i="1" kern="1200" dirty="0">
              <a:latin typeface="Helvetica" panose="020B0604020202020204" pitchFamily="34" charset="0"/>
              <a:cs typeface="Helvetica" panose="020B0604020202020204" pitchFamily="34" charset="0"/>
            </a:rPr>
            <a:t> – Dr. </a:t>
          </a:r>
          <a:r>
            <a:rPr lang="en-US" sz="2900" b="1" i="1" kern="1200" dirty="0">
              <a:latin typeface="Helvetica" panose="020B0604020202020204" pitchFamily="34" charset="0"/>
              <a:cs typeface="Helvetica" panose="020B0604020202020204" pitchFamily="34" charset="0"/>
            </a:rPr>
            <a:t>Charles Figley</a:t>
          </a:r>
        </a:p>
        <a:p>
          <a:pPr marL="0" lvl="0" indent="0" algn="ctr" defTabSz="1422400">
            <a:lnSpc>
              <a:spcPct val="90000"/>
            </a:lnSpc>
            <a:spcBef>
              <a:spcPct val="0"/>
            </a:spcBef>
            <a:spcAft>
              <a:spcPct val="35000"/>
            </a:spcAft>
            <a:buNone/>
          </a:pPr>
          <a:endParaRPr lang="en-US" sz="3000" kern="1200" dirty="0">
            <a:latin typeface="Helvetica" panose="020B0604020202020204" pitchFamily="34" charset="0"/>
            <a:cs typeface="Helvetica" panose="020B0604020202020204" pitchFamily="34" charset="0"/>
          </a:endParaRPr>
        </a:p>
        <a:p>
          <a:pPr marL="285750" lvl="1" indent="-285750" algn="l" defTabSz="1333500">
            <a:lnSpc>
              <a:spcPct val="90000"/>
            </a:lnSpc>
            <a:spcBef>
              <a:spcPct val="0"/>
            </a:spcBef>
            <a:spcAft>
              <a:spcPct val="15000"/>
            </a:spcAft>
            <a:buFontTx/>
            <a:buNone/>
          </a:pPr>
          <a:r>
            <a:rPr lang="en-US" sz="3000" kern="1200" dirty="0">
              <a:latin typeface="Helvetica" panose="020B0604020202020204" pitchFamily="34" charset="0"/>
              <a:cs typeface="Helvetica" panose="020B0604020202020204" pitchFamily="34" charset="0"/>
            </a:rPr>
            <a:t>Risk factors may include:</a:t>
          </a:r>
        </a:p>
        <a:p>
          <a:pPr marL="571500" lvl="2" indent="-285750" algn="l" defTabSz="1333500">
            <a:lnSpc>
              <a:spcPct val="90000"/>
            </a:lnSpc>
            <a:spcBef>
              <a:spcPct val="0"/>
            </a:spcBef>
            <a:spcAft>
              <a:spcPct val="15000"/>
            </a:spcAft>
            <a:buChar char="•"/>
          </a:pPr>
          <a:r>
            <a:rPr lang="en-US" sz="3000" kern="1200" dirty="0">
              <a:latin typeface="Helvetica" panose="020B0604020202020204" pitchFamily="34" charset="0"/>
              <a:cs typeface="Helvetica" panose="020B0604020202020204" pitchFamily="34" charset="0"/>
            </a:rPr>
            <a:t>Hesitant to set boundaries</a:t>
          </a:r>
        </a:p>
        <a:p>
          <a:pPr marL="571500" lvl="2" indent="-285750" algn="l" defTabSz="1333500">
            <a:lnSpc>
              <a:spcPct val="90000"/>
            </a:lnSpc>
            <a:spcBef>
              <a:spcPct val="0"/>
            </a:spcBef>
            <a:spcAft>
              <a:spcPct val="15000"/>
            </a:spcAft>
            <a:buChar char="•"/>
          </a:pPr>
          <a:r>
            <a:rPr lang="en-US" sz="3000" kern="1200" dirty="0">
              <a:latin typeface="Helvetica" panose="020B0604020202020204" pitchFamily="34" charset="0"/>
              <a:cs typeface="Helvetica" panose="020B0604020202020204" pitchFamily="34" charset="0"/>
            </a:rPr>
            <a:t>Over-achievers</a:t>
          </a:r>
        </a:p>
        <a:p>
          <a:pPr marL="571500" lvl="2" indent="-285750" algn="l" defTabSz="1333500">
            <a:lnSpc>
              <a:spcPct val="90000"/>
            </a:lnSpc>
            <a:spcBef>
              <a:spcPct val="0"/>
            </a:spcBef>
            <a:spcAft>
              <a:spcPct val="15000"/>
            </a:spcAft>
            <a:buChar char="•"/>
          </a:pPr>
          <a:r>
            <a:rPr lang="en-US" sz="3000" kern="1200" dirty="0">
              <a:latin typeface="Helvetica" panose="020B0604020202020204" pitchFamily="34" charset="0"/>
              <a:cs typeface="Helvetica" panose="020B0604020202020204" pitchFamily="34" charset="0"/>
            </a:rPr>
            <a:t>Stressful home life or life situation</a:t>
          </a:r>
        </a:p>
        <a:p>
          <a:pPr marL="571500" lvl="2" indent="-285750" algn="l" defTabSz="1333500">
            <a:lnSpc>
              <a:spcPct val="90000"/>
            </a:lnSpc>
            <a:spcBef>
              <a:spcPct val="0"/>
            </a:spcBef>
            <a:spcAft>
              <a:spcPct val="15000"/>
            </a:spcAft>
            <a:buChar char="•"/>
          </a:pPr>
          <a:r>
            <a:rPr lang="en-US" sz="3000" kern="1200" dirty="0">
              <a:latin typeface="Helvetica" panose="020B0604020202020204" pitchFamily="34" charset="0"/>
              <a:cs typeface="Helvetica" panose="020B0604020202020204" pitchFamily="34" charset="0"/>
            </a:rPr>
            <a:t>Minimal self-care </a:t>
          </a:r>
        </a:p>
      </dsp:txBody>
      <dsp:txXfrm>
        <a:off x="197115" y="418513"/>
        <a:ext cx="10822410" cy="6335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5126A-CE90-4980-9010-199970B45CE9}">
      <dsp:nvSpPr>
        <dsp:cNvPr id="0" name=""/>
        <dsp:cNvSpPr/>
      </dsp:nvSpPr>
      <dsp:spPr>
        <a:xfrm>
          <a:off x="0" y="4501"/>
          <a:ext cx="67943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CFECB-7710-4660-9361-B0454DF28034}">
      <dsp:nvSpPr>
        <dsp:cNvPr id="0" name=""/>
        <dsp:cNvSpPr/>
      </dsp:nvSpPr>
      <dsp:spPr>
        <a:xfrm>
          <a:off x="0" y="4501"/>
          <a:ext cx="6787685" cy="271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ts val="0"/>
            </a:spcAft>
            <a:buNone/>
          </a:pPr>
          <a:r>
            <a:rPr lang="en-US" sz="3000" b="1" i="1" kern="1200" dirty="0">
              <a:latin typeface="Helvetica" panose="020B0604020202020204" pitchFamily="34" charset="0"/>
              <a:cs typeface="Helvetica" panose="020B0604020202020204" pitchFamily="34" charset="0"/>
            </a:rPr>
            <a:t>Role Ambiguity</a:t>
          </a:r>
          <a:r>
            <a:rPr lang="en-US" sz="3000" b="0" i="1" kern="1200" dirty="0">
              <a:latin typeface="Helvetica" panose="020B0604020202020204" pitchFamily="34" charset="0"/>
              <a:cs typeface="Helvetica" panose="020B0604020202020204" pitchFamily="34" charset="0"/>
            </a:rPr>
            <a:t> </a:t>
          </a:r>
          <a:r>
            <a:rPr lang="en-US" sz="3000" b="0" kern="1200" dirty="0">
              <a:latin typeface="Helvetica" panose="020B0604020202020204" pitchFamily="34" charset="0"/>
              <a:cs typeface="Helvetica" panose="020B0604020202020204" pitchFamily="34" charset="0"/>
            </a:rPr>
            <a:t>is the experience of inadequate knowledge about one’s role responsibilities, task priorities, and line of accountability. (What is my job? What tasks are most important? Who do I report to?)</a:t>
          </a:r>
        </a:p>
        <a:p>
          <a:pPr marL="0" lvl="0" indent="0" algn="l" defTabSz="1333500">
            <a:lnSpc>
              <a:spcPct val="90000"/>
            </a:lnSpc>
            <a:spcBef>
              <a:spcPct val="0"/>
            </a:spcBef>
            <a:spcAft>
              <a:spcPts val="0"/>
            </a:spcAft>
            <a:buNone/>
          </a:pPr>
          <a:endParaRPr lang="en-US" sz="3000" kern="1200" dirty="0">
            <a:latin typeface="Helvetica" panose="020B0604020202020204" pitchFamily="34" charset="0"/>
            <a:cs typeface="Helvetica" panose="020B0604020202020204" pitchFamily="34" charset="0"/>
          </a:endParaRPr>
        </a:p>
      </dsp:txBody>
      <dsp:txXfrm>
        <a:off x="0" y="4501"/>
        <a:ext cx="6787685" cy="2719804"/>
      </dsp:txXfrm>
    </dsp:sp>
    <dsp:sp modelId="{0CBDC565-64B0-4BB2-96D5-7C6925B18E65}">
      <dsp:nvSpPr>
        <dsp:cNvPr id="0" name=""/>
        <dsp:cNvSpPr/>
      </dsp:nvSpPr>
      <dsp:spPr>
        <a:xfrm>
          <a:off x="0" y="2724305"/>
          <a:ext cx="6794321"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0353E-D20F-4B2C-9155-93C542B78221}">
      <dsp:nvSpPr>
        <dsp:cNvPr id="0" name=""/>
        <dsp:cNvSpPr/>
      </dsp:nvSpPr>
      <dsp:spPr>
        <a:xfrm>
          <a:off x="0" y="2724305"/>
          <a:ext cx="6787685" cy="2653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ts val="0"/>
            </a:spcAft>
            <a:buNone/>
          </a:pPr>
          <a:r>
            <a:rPr lang="en-US" sz="3000" b="1" i="1" kern="1200" dirty="0">
              <a:latin typeface="Helvetica" panose="020B0604020202020204" pitchFamily="34" charset="0"/>
              <a:cs typeface="Helvetica" panose="020B0604020202020204" pitchFamily="34" charset="0"/>
            </a:rPr>
            <a:t>Inadequate Role Feedback or Supervision</a:t>
          </a:r>
          <a:r>
            <a:rPr lang="en-US" sz="3000" b="0" i="1" kern="1200" dirty="0">
              <a:latin typeface="Helvetica" panose="020B0604020202020204" pitchFamily="34" charset="0"/>
              <a:cs typeface="Helvetica" panose="020B0604020202020204" pitchFamily="34" charset="0"/>
            </a:rPr>
            <a:t> </a:t>
          </a:r>
          <a:r>
            <a:rPr lang="en-US" sz="3000" b="0" kern="1200" dirty="0">
              <a:latin typeface="Helvetica" panose="020B0604020202020204" pitchFamily="34" charset="0"/>
              <a:cs typeface="Helvetica" panose="020B0604020202020204" pitchFamily="34" charset="0"/>
            </a:rPr>
            <a:t>is the lack of information on the adequacy of role performance and methods of improving performance. </a:t>
          </a:r>
          <a:endParaRPr lang="en-US" sz="3000" kern="1200" dirty="0">
            <a:latin typeface="Helvetica" panose="020B0604020202020204" pitchFamily="34" charset="0"/>
            <a:cs typeface="Helvetica" panose="020B0604020202020204" pitchFamily="34" charset="0"/>
          </a:endParaRPr>
        </a:p>
      </dsp:txBody>
      <dsp:txXfrm>
        <a:off x="0" y="2724305"/>
        <a:ext cx="6787685" cy="2653135"/>
      </dsp:txXfrm>
    </dsp:sp>
    <dsp:sp modelId="{F569987B-3ADF-47B3-B397-374ED5E444BF}">
      <dsp:nvSpPr>
        <dsp:cNvPr id="0" name=""/>
        <dsp:cNvSpPr/>
      </dsp:nvSpPr>
      <dsp:spPr>
        <a:xfrm>
          <a:off x="0" y="5377440"/>
          <a:ext cx="6794321"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36795-3809-41F6-89E3-76124A267630}">
      <dsp:nvSpPr>
        <dsp:cNvPr id="0" name=""/>
        <dsp:cNvSpPr/>
      </dsp:nvSpPr>
      <dsp:spPr>
        <a:xfrm>
          <a:off x="0" y="5377440"/>
          <a:ext cx="6794321" cy="187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ts val="0"/>
            </a:spcAft>
            <a:buNone/>
          </a:pPr>
          <a:r>
            <a:rPr lang="en-US" sz="3000" b="1" i="1" kern="1200" dirty="0">
              <a:latin typeface="Helvetica" panose="020B0604020202020204" pitchFamily="34" charset="0"/>
              <a:cs typeface="Helvetica" panose="020B0604020202020204" pitchFamily="34" charset="0"/>
            </a:rPr>
            <a:t>Role Overload</a:t>
          </a:r>
          <a:r>
            <a:rPr lang="en-US" sz="3000" b="0" i="1" kern="1200" dirty="0">
              <a:latin typeface="Helvetica" panose="020B0604020202020204" pitchFamily="34" charset="0"/>
              <a:cs typeface="Helvetica" panose="020B0604020202020204" pitchFamily="34" charset="0"/>
            </a:rPr>
            <a:t> </a:t>
          </a:r>
          <a:r>
            <a:rPr lang="en-US" sz="3000" b="0" kern="1200" dirty="0">
              <a:latin typeface="Helvetica" panose="020B0604020202020204" pitchFamily="34" charset="0"/>
              <a:cs typeface="Helvetica" panose="020B0604020202020204" pitchFamily="34" charset="0"/>
            </a:rPr>
            <a:t>is caused by excessive and unrealistic expectations regarding the quantity and quality of work to be completed within a particular time-frame.</a:t>
          </a:r>
          <a:endParaRPr lang="en-US" sz="3000" kern="1200" dirty="0">
            <a:latin typeface="Helvetica" panose="020B0604020202020204" pitchFamily="34" charset="0"/>
            <a:cs typeface="Helvetica" panose="020B0604020202020204" pitchFamily="34" charset="0"/>
          </a:endParaRPr>
        </a:p>
      </dsp:txBody>
      <dsp:txXfrm>
        <a:off x="0" y="5377440"/>
        <a:ext cx="6794321" cy="1879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5CC77-80F2-4EA7-BF52-93AB2151866A}">
      <dsp:nvSpPr>
        <dsp:cNvPr id="0" name=""/>
        <dsp:cNvSpPr/>
      </dsp:nvSpPr>
      <dsp:spPr>
        <a:xfrm>
          <a:off x="0" y="3545"/>
          <a:ext cx="69257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EE281-CE06-426A-8898-EB7F65CEA186}">
      <dsp:nvSpPr>
        <dsp:cNvPr id="0" name=""/>
        <dsp:cNvSpPr/>
      </dsp:nvSpPr>
      <dsp:spPr>
        <a:xfrm>
          <a:off x="0" y="3545"/>
          <a:ext cx="6925733" cy="2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1" kern="1200" dirty="0">
              <a:latin typeface="Helvetica" panose="020B0604020202020204" pitchFamily="34" charset="0"/>
              <a:cs typeface="Helvetica" panose="020B0604020202020204" pitchFamily="34" charset="0"/>
            </a:rPr>
            <a:t>Role Safety Problems</a:t>
          </a:r>
          <a:r>
            <a:rPr lang="en-US" sz="3200" b="0" i="1" kern="1200" dirty="0">
              <a:latin typeface="Helvetica" panose="020B0604020202020204" pitchFamily="34" charset="0"/>
              <a:cs typeface="Helvetica" panose="020B0604020202020204" pitchFamily="34" charset="0"/>
            </a:rPr>
            <a:t> </a:t>
          </a:r>
          <a:r>
            <a:rPr lang="en-US" sz="3200" b="0" kern="1200" dirty="0">
              <a:latin typeface="Helvetica" panose="020B0604020202020204" pitchFamily="34" charset="0"/>
              <a:cs typeface="Helvetica" panose="020B0604020202020204" pitchFamily="34" charset="0"/>
            </a:rPr>
            <a:t>create apprehension about one's physical and psychological safety during the performance of one’s job. </a:t>
          </a:r>
          <a:endParaRPr lang="en-US" sz="3200" kern="1200" dirty="0">
            <a:latin typeface="Helvetica" panose="020B0604020202020204" pitchFamily="34" charset="0"/>
            <a:cs typeface="Helvetica" panose="020B0604020202020204" pitchFamily="34" charset="0"/>
          </a:endParaRPr>
        </a:p>
      </dsp:txBody>
      <dsp:txXfrm>
        <a:off x="0" y="3545"/>
        <a:ext cx="6925733" cy="2417974"/>
      </dsp:txXfrm>
    </dsp:sp>
    <dsp:sp modelId="{E64B7185-198E-4ED2-A69A-2A78EA545E4E}">
      <dsp:nvSpPr>
        <dsp:cNvPr id="0" name=""/>
        <dsp:cNvSpPr/>
      </dsp:nvSpPr>
      <dsp:spPr>
        <a:xfrm>
          <a:off x="0" y="2421519"/>
          <a:ext cx="692573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26FC8-BD85-441F-8844-3E01CFC11E6B}">
      <dsp:nvSpPr>
        <dsp:cNvPr id="0" name=""/>
        <dsp:cNvSpPr/>
      </dsp:nvSpPr>
      <dsp:spPr>
        <a:xfrm>
          <a:off x="0" y="2421519"/>
          <a:ext cx="6925733" cy="2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1" kern="1200" dirty="0">
              <a:latin typeface="Helvetica" panose="020B0604020202020204" pitchFamily="34" charset="0"/>
              <a:cs typeface="Helvetica" panose="020B0604020202020204" pitchFamily="34" charset="0"/>
            </a:rPr>
            <a:t>Role Security Problems</a:t>
          </a:r>
          <a:r>
            <a:rPr lang="en-US" sz="3200" b="0" i="1" kern="1200" dirty="0">
              <a:latin typeface="Helvetica" panose="020B0604020202020204" pitchFamily="34" charset="0"/>
              <a:cs typeface="Helvetica" panose="020B0604020202020204" pitchFamily="34" charset="0"/>
            </a:rPr>
            <a:t> </a:t>
          </a:r>
          <a:r>
            <a:rPr lang="en-US" sz="3200" b="0" kern="1200" dirty="0">
              <a:latin typeface="Helvetica" panose="020B0604020202020204" pitchFamily="34" charset="0"/>
              <a:cs typeface="Helvetica" panose="020B0604020202020204" pitchFamily="34" charset="0"/>
            </a:rPr>
            <a:t>are associated with the experience of uncertainty about one’s future role in the agency. </a:t>
          </a:r>
          <a:endParaRPr lang="en-US" sz="3200" kern="1200" dirty="0">
            <a:latin typeface="Helvetica" panose="020B0604020202020204" pitchFamily="34" charset="0"/>
            <a:cs typeface="Helvetica" panose="020B0604020202020204" pitchFamily="34" charset="0"/>
          </a:endParaRPr>
        </a:p>
      </dsp:txBody>
      <dsp:txXfrm>
        <a:off x="0" y="2421519"/>
        <a:ext cx="6925733" cy="2417974"/>
      </dsp:txXfrm>
    </dsp:sp>
    <dsp:sp modelId="{438A4AD2-E05F-47F2-9CD3-EE0205385954}">
      <dsp:nvSpPr>
        <dsp:cNvPr id="0" name=""/>
        <dsp:cNvSpPr/>
      </dsp:nvSpPr>
      <dsp:spPr>
        <a:xfrm>
          <a:off x="0" y="4839493"/>
          <a:ext cx="692573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53AA6-80E7-489C-9943-8ECDAAB9C321}">
      <dsp:nvSpPr>
        <dsp:cNvPr id="0" name=""/>
        <dsp:cNvSpPr/>
      </dsp:nvSpPr>
      <dsp:spPr>
        <a:xfrm>
          <a:off x="0" y="4839493"/>
          <a:ext cx="6925733" cy="24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1" kern="1200" dirty="0">
              <a:latin typeface="Helvetica" panose="020B0604020202020204" pitchFamily="34" charset="0"/>
              <a:cs typeface="Helvetica" panose="020B0604020202020204" pitchFamily="34" charset="0"/>
            </a:rPr>
            <a:t>Role Connectedness Problems</a:t>
          </a:r>
          <a:r>
            <a:rPr lang="en-US" sz="3200" b="0" i="1" kern="1200" dirty="0">
              <a:latin typeface="Helvetica" panose="020B0604020202020204" pitchFamily="34" charset="0"/>
              <a:cs typeface="Helvetica" panose="020B0604020202020204" pitchFamily="34" charset="0"/>
            </a:rPr>
            <a:t> </a:t>
          </a:r>
          <a:r>
            <a:rPr lang="en-US" sz="3200" b="0" kern="1200" dirty="0">
              <a:latin typeface="Helvetica" panose="020B0604020202020204" pitchFamily="34" charset="0"/>
              <a:cs typeface="Helvetica" panose="020B0604020202020204" pitchFamily="34" charset="0"/>
            </a:rPr>
            <a:t>stem from a worker’s isolation from, or over-connectedness to, other members of the organization. </a:t>
          </a:r>
          <a:endParaRPr lang="en-US" sz="3200" kern="1200" dirty="0">
            <a:latin typeface="Helvetica" panose="020B0604020202020204" pitchFamily="34" charset="0"/>
            <a:cs typeface="Helvetica" panose="020B0604020202020204" pitchFamily="34" charset="0"/>
          </a:endParaRPr>
        </a:p>
      </dsp:txBody>
      <dsp:txXfrm>
        <a:off x="0" y="4839493"/>
        <a:ext cx="6925733" cy="2417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66C19-8371-42B3-A947-BB6705956037}">
      <dsp:nvSpPr>
        <dsp:cNvPr id="0" name=""/>
        <dsp:cNvSpPr/>
      </dsp:nvSpPr>
      <dsp:spPr>
        <a:xfrm rot="5400000">
          <a:off x="-2403143" y="2483814"/>
          <a:ext cx="7739394" cy="293310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t>Stress is our systems way of responding to any kind of demand.</a:t>
          </a:r>
        </a:p>
      </dsp:txBody>
      <dsp:txXfrm rot="-5400000">
        <a:off x="0" y="1547225"/>
        <a:ext cx="2933108" cy="4806286"/>
      </dsp:txXfrm>
    </dsp:sp>
    <dsp:sp modelId="{006B27A3-3CBE-4274-963C-260D81C777CB}">
      <dsp:nvSpPr>
        <dsp:cNvPr id="0" name=""/>
        <dsp:cNvSpPr/>
      </dsp:nvSpPr>
      <dsp:spPr>
        <a:xfrm rot="5400000">
          <a:off x="1396239" y="1536868"/>
          <a:ext cx="7473398" cy="439966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ts val="600"/>
            </a:spcAft>
            <a:buChar char="•"/>
          </a:pPr>
          <a:r>
            <a:rPr lang="en-US" sz="3000" kern="1200" dirty="0"/>
            <a:t>Caused by both positive and negative experiences. </a:t>
          </a:r>
        </a:p>
        <a:p>
          <a:pPr marL="285750" lvl="1" indent="-285750" algn="l" defTabSz="1333500">
            <a:lnSpc>
              <a:spcPct val="90000"/>
            </a:lnSpc>
            <a:spcBef>
              <a:spcPct val="0"/>
            </a:spcBef>
            <a:spcAft>
              <a:spcPts val="600"/>
            </a:spcAft>
            <a:buChar char="•"/>
          </a:pPr>
          <a:r>
            <a:rPr lang="en-US" sz="3000" kern="1200" dirty="0"/>
            <a:t>Our body reacts by releasing chemicals into the blood to give us more energy and strength to cope.</a:t>
          </a:r>
        </a:p>
        <a:p>
          <a:pPr marL="285750" lvl="1" indent="-285750" algn="l" defTabSz="1333500">
            <a:lnSpc>
              <a:spcPct val="90000"/>
            </a:lnSpc>
            <a:spcBef>
              <a:spcPct val="0"/>
            </a:spcBef>
            <a:spcAft>
              <a:spcPts val="600"/>
            </a:spcAft>
            <a:buChar char="•"/>
          </a:pPr>
          <a:r>
            <a:rPr lang="en-US" sz="3000" kern="1200" dirty="0"/>
            <a:t>Triggered by a physical danger; however response occurs from any type of stress. </a:t>
          </a:r>
        </a:p>
        <a:p>
          <a:pPr marL="285750" lvl="1" indent="-285750" algn="l" defTabSz="1333500">
            <a:lnSpc>
              <a:spcPct val="90000"/>
            </a:lnSpc>
            <a:spcBef>
              <a:spcPct val="0"/>
            </a:spcBef>
            <a:spcAft>
              <a:spcPts val="600"/>
            </a:spcAft>
            <a:buChar char="•"/>
          </a:pPr>
          <a:r>
            <a:rPr lang="en-US" sz="3000" kern="1200" dirty="0"/>
            <a:t>Can be debilitating when there is no outlet for this extra energy or when we find ourselves in a chronic </a:t>
          </a:r>
          <a:r>
            <a:rPr lang="en-US" sz="2900" kern="1200" dirty="0"/>
            <a:t>stress response.</a:t>
          </a:r>
        </a:p>
      </dsp:txBody>
      <dsp:txXfrm rot="-5400000">
        <a:off x="2933107" y="214774"/>
        <a:ext cx="4184888" cy="7043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75360-5BB4-4664-9766-0399B28FA9C9}">
      <dsp:nvSpPr>
        <dsp:cNvPr id="0" name=""/>
        <dsp:cNvSpPr/>
      </dsp:nvSpPr>
      <dsp:spPr>
        <a:xfrm>
          <a:off x="0" y="15768"/>
          <a:ext cx="6925733" cy="1319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Sleep</a:t>
          </a:r>
        </a:p>
      </dsp:txBody>
      <dsp:txXfrm>
        <a:off x="64397" y="80165"/>
        <a:ext cx="6796939" cy="1190381"/>
      </dsp:txXfrm>
    </dsp:sp>
    <dsp:sp modelId="{31AB17DE-B4B1-4645-9F5E-3E59458D1021}">
      <dsp:nvSpPr>
        <dsp:cNvPr id="0" name=""/>
        <dsp:cNvSpPr/>
      </dsp:nvSpPr>
      <dsp:spPr>
        <a:xfrm>
          <a:off x="0" y="1493343"/>
          <a:ext cx="6925733" cy="131917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Exercise</a:t>
          </a:r>
        </a:p>
      </dsp:txBody>
      <dsp:txXfrm>
        <a:off x="64397" y="1557740"/>
        <a:ext cx="6796939" cy="1190381"/>
      </dsp:txXfrm>
    </dsp:sp>
    <dsp:sp modelId="{D0D53559-8BA6-4BD8-8038-9EDABB83C103}">
      <dsp:nvSpPr>
        <dsp:cNvPr id="0" name=""/>
        <dsp:cNvSpPr/>
      </dsp:nvSpPr>
      <dsp:spPr>
        <a:xfrm>
          <a:off x="0" y="2970918"/>
          <a:ext cx="6925733" cy="13191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Eating Well</a:t>
          </a:r>
        </a:p>
      </dsp:txBody>
      <dsp:txXfrm>
        <a:off x="64397" y="3035315"/>
        <a:ext cx="6796939" cy="1190381"/>
      </dsp:txXfrm>
    </dsp:sp>
    <dsp:sp modelId="{44895DCF-B8E6-443A-AA58-AD0D3D974145}">
      <dsp:nvSpPr>
        <dsp:cNvPr id="0" name=""/>
        <dsp:cNvSpPr/>
      </dsp:nvSpPr>
      <dsp:spPr>
        <a:xfrm>
          <a:off x="0" y="4448494"/>
          <a:ext cx="6925733" cy="131917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Relaxation</a:t>
          </a:r>
        </a:p>
      </dsp:txBody>
      <dsp:txXfrm>
        <a:off x="64397" y="4512891"/>
        <a:ext cx="6796939" cy="1190381"/>
      </dsp:txXfrm>
    </dsp:sp>
    <dsp:sp modelId="{5C98C102-97E6-4BDB-B41E-819151A2F0F0}">
      <dsp:nvSpPr>
        <dsp:cNvPr id="0" name=""/>
        <dsp:cNvSpPr/>
      </dsp:nvSpPr>
      <dsp:spPr>
        <a:xfrm>
          <a:off x="0" y="5926069"/>
          <a:ext cx="6925733" cy="13191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Connection  </a:t>
          </a:r>
        </a:p>
      </dsp:txBody>
      <dsp:txXfrm>
        <a:off x="64397" y="5990466"/>
        <a:ext cx="6796939" cy="1190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ED0B0-E30C-4C16-9D39-0E24D960A4E1}">
      <dsp:nvSpPr>
        <dsp:cNvPr id="0" name=""/>
        <dsp:cNvSpPr/>
      </dsp:nvSpPr>
      <dsp:spPr>
        <a:xfrm>
          <a:off x="0" y="7187253"/>
          <a:ext cx="1736961" cy="1179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3" tIns="170688" rIns="12353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Share</a:t>
          </a:r>
        </a:p>
      </dsp:txBody>
      <dsp:txXfrm>
        <a:off x="0" y="7187253"/>
        <a:ext cx="1736961" cy="1179128"/>
      </dsp:txXfrm>
    </dsp:sp>
    <dsp:sp modelId="{8454E5C1-D926-4AD6-B98B-7F9458183884}">
      <dsp:nvSpPr>
        <dsp:cNvPr id="0" name=""/>
        <dsp:cNvSpPr/>
      </dsp:nvSpPr>
      <dsp:spPr>
        <a:xfrm>
          <a:off x="1736960" y="7187253"/>
          <a:ext cx="5210883" cy="11791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01" tIns="177800" rIns="105701" bIns="177800" numCol="1" spcCol="1270" anchor="ctr" anchorCtr="0">
          <a:noAutofit/>
        </a:bodyPr>
        <a:lstStyle/>
        <a:p>
          <a:pPr marL="0" lvl="0" indent="0" algn="l" defTabSz="622300">
            <a:lnSpc>
              <a:spcPct val="90000"/>
            </a:lnSpc>
            <a:spcBef>
              <a:spcPct val="0"/>
            </a:spcBef>
            <a:spcAft>
              <a:spcPct val="35000"/>
            </a:spcAft>
            <a:buNone/>
          </a:pPr>
          <a:r>
            <a:rPr lang="en-US" sz="1400" kern="1200" dirty="0"/>
            <a:t>Share perspectives.  Get support from other peer recovery coaches.  Spend time with people outside your profession so that your work life doesn’t inhabit your whole life. </a:t>
          </a:r>
        </a:p>
      </dsp:txBody>
      <dsp:txXfrm>
        <a:off x="1736960" y="7187253"/>
        <a:ext cx="5210883" cy="1179128"/>
      </dsp:txXfrm>
    </dsp:sp>
    <dsp:sp modelId="{28EE3FCB-F31B-40E9-AB01-584AC369F8BD}">
      <dsp:nvSpPr>
        <dsp:cNvPr id="0" name=""/>
        <dsp:cNvSpPr/>
      </dsp:nvSpPr>
      <dsp:spPr>
        <a:xfrm rot="10800000">
          <a:off x="0" y="5391440"/>
          <a:ext cx="1736961" cy="181350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3" tIns="170688" rIns="12353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Remind</a:t>
          </a:r>
        </a:p>
      </dsp:txBody>
      <dsp:txXfrm rot="-10800000">
        <a:off x="0" y="5391440"/>
        <a:ext cx="1736961" cy="1178775"/>
      </dsp:txXfrm>
    </dsp:sp>
    <dsp:sp modelId="{B495CCF0-053D-4FC9-942E-DBAB9EBAC042}">
      <dsp:nvSpPr>
        <dsp:cNvPr id="0" name=""/>
        <dsp:cNvSpPr/>
      </dsp:nvSpPr>
      <dsp:spPr>
        <a:xfrm>
          <a:off x="1736960" y="5391440"/>
          <a:ext cx="5210883" cy="11787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01" tIns="177800" rIns="105701" bIns="177800" numCol="1" spcCol="1270" anchor="ctr" anchorCtr="0">
          <a:noAutofit/>
        </a:bodyPr>
        <a:lstStyle/>
        <a:p>
          <a:pPr marL="0" lvl="0" indent="0" algn="l" defTabSz="622300">
            <a:lnSpc>
              <a:spcPct val="90000"/>
            </a:lnSpc>
            <a:spcBef>
              <a:spcPct val="0"/>
            </a:spcBef>
            <a:spcAft>
              <a:spcPct val="35000"/>
            </a:spcAft>
            <a:buNone/>
          </a:pPr>
          <a:r>
            <a:rPr lang="en-US" sz="1400" kern="1200" dirty="0"/>
            <a:t>Remind yourself that peer recovery coaches cannot fix other people’s problems.  We can be of support and help, but making other’s pain go away is beyond our control.  </a:t>
          </a:r>
          <a:r>
            <a:rPr lang="en-US" sz="1400" b="1" i="1" kern="1200" dirty="0"/>
            <a:t>We can only do our best - and let go and trust the rest!</a:t>
          </a:r>
        </a:p>
      </dsp:txBody>
      <dsp:txXfrm>
        <a:off x="1736960" y="5391440"/>
        <a:ext cx="5210883" cy="1178775"/>
      </dsp:txXfrm>
    </dsp:sp>
    <dsp:sp modelId="{C6310873-3B48-45B2-89D6-B23229804EE0}">
      <dsp:nvSpPr>
        <dsp:cNvPr id="0" name=""/>
        <dsp:cNvSpPr/>
      </dsp:nvSpPr>
      <dsp:spPr>
        <a:xfrm rot="10800000">
          <a:off x="0" y="3595627"/>
          <a:ext cx="1736961" cy="181350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3" tIns="170688" rIns="12353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Explore and practice</a:t>
          </a:r>
        </a:p>
      </dsp:txBody>
      <dsp:txXfrm rot="-10800000">
        <a:off x="0" y="3595627"/>
        <a:ext cx="1736961" cy="1178775"/>
      </dsp:txXfrm>
    </dsp:sp>
    <dsp:sp modelId="{00D6D57D-9365-407D-BE75-8E53B9E3701F}">
      <dsp:nvSpPr>
        <dsp:cNvPr id="0" name=""/>
        <dsp:cNvSpPr/>
      </dsp:nvSpPr>
      <dsp:spPr>
        <a:xfrm>
          <a:off x="1736960" y="3595627"/>
          <a:ext cx="5210883" cy="11787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01" tIns="177800" rIns="105701" bIns="177800" numCol="1" spcCol="1270" anchor="ctr" anchorCtr="0">
          <a:noAutofit/>
        </a:bodyPr>
        <a:lstStyle/>
        <a:p>
          <a:pPr marL="0" lvl="0" indent="0" algn="l" defTabSz="622300">
            <a:lnSpc>
              <a:spcPct val="90000"/>
            </a:lnSpc>
            <a:spcBef>
              <a:spcPct val="0"/>
            </a:spcBef>
            <a:spcAft>
              <a:spcPct val="35000"/>
            </a:spcAft>
            <a:buNone/>
          </a:pPr>
          <a:r>
            <a:rPr lang="en-US" sz="1400" kern="1200" dirty="0"/>
            <a:t>Explore and practice stress management techniques, get regular exercise and do fun activities that take you completely away from your work and life stress.</a:t>
          </a:r>
        </a:p>
      </dsp:txBody>
      <dsp:txXfrm>
        <a:off x="1736960" y="3595627"/>
        <a:ext cx="5210883" cy="1178775"/>
      </dsp:txXfrm>
    </dsp:sp>
    <dsp:sp modelId="{08947C02-9E56-43F6-AE07-EBC76320922B}">
      <dsp:nvSpPr>
        <dsp:cNvPr id="0" name=""/>
        <dsp:cNvSpPr/>
      </dsp:nvSpPr>
      <dsp:spPr>
        <a:xfrm rot="10800000">
          <a:off x="0" y="1799814"/>
          <a:ext cx="1736961" cy="181350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3" tIns="170688" rIns="12353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Try</a:t>
          </a:r>
        </a:p>
      </dsp:txBody>
      <dsp:txXfrm rot="-10800000">
        <a:off x="0" y="1799814"/>
        <a:ext cx="1736961" cy="1178775"/>
      </dsp:txXfrm>
    </dsp:sp>
    <dsp:sp modelId="{686D7829-775D-437E-A814-137E6FED1547}">
      <dsp:nvSpPr>
        <dsp:cNvPr id="0" name=""/>
        <dsp:cNvSpPr/>
      </dsp:nvSpPr>
      <dsp:spPr>
        <a:xfrm>
          <a:off x="1736960" y="1799814"/>
          <a:ext cx="5210883" cy="11787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01" tIns="177800" rIns="105701" bIns="177800" numCol="1" spcCol="1270" anchor="ctr" anchorCtr="0">
          <a:noAutofit/>
        </a:bodyPr>
        <a:lstStyle/>
        <a:p>
          <a:pPr marL="0" lvl="0" indent="0" algn="l" defTabSz="622300">
            <a:lnSpc>
              <a:spcPct val="90000"/>
            </a:lnSpc>
            <a:spcBef>
              <a:spcPct val="0"/>
            </a:spcBef>
            <a:spcAft>
              <a:spcPct val="35000"/>
            </a:spcAft>
            <a:buNone/>
          </a:pPr>
          <a:r>
            <a:rPr lang="en-US" sz="1400" kern="1200" dirty="0"/>
            <a:t>Try not to take your work home.  Leave time for transition between work and home.  Transition is the perfect time for a self-care ritual.</a:t>
          </a:r>
        </a:p>
      </dsp:txBody>
      <dsp:txXfrm>
        <a:off x="1736960" y="1799814"/>
        <a:ext cx="5210883" cy="1178775"/>
      </dsp:txXfrm>
    </dsp:sp>
    <dsp:sp modelId="{01D76D70-0085-48FE-BC7F-E1FD3711DBCA}">
      <dsp:nvSpPr>
        <dsp:cNvPr id="0" name=""/>
        <dsp:cNvSpPr/>
      </dsp:nvSpPr>
      <dsp:spPr>
        <a:xfrm rot="10800000">
          <a:off x="0" y="4001"/>
          <a:ext cx="1736961" cy="181350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533" tIns="170688" rIns="12353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Recognize</a:t>
          </a:r>
        </a:p>
      </dsp:txBody>
      <dsp:txXfrm rot="-10800000">
        <a:off x="0" y="4001"/>
        <a:ext cx="1736961" cy="1178775"/>
      </dsp:txXfrm>
    </dsp:sp>
    <dsp:sp modelId="{26804B07-BDC7-45A4-9725-DAB5BF45B2A4}">
      <dsp:nvSpPr>
        <dsp:cNvPr id="0" name=""/>
        <dsp:cNvSpPr/>
      </dsp:nvSpPr>
      <dsp:spPr>
        <a:xfrm>
          <a:off x="1736960" y="4001"/>
          <a:ext cx="5210883" cy="11787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5701" tIns="177800" rIns="105701" bIns="177800" numCol="1" spcCol="1270" anchor="ctr" anchorCtr="0">
          <a:noAutofit/>
        </a:bodyPr>
        <a:lstStyle/>
        <a:p>
          <a:pPr marL="0" lvl="0" indent="0" algn="l" defTabSz="622300">
            <a:lnSpc>
              <a:spcPct val="90000"/>
            </a:lnSpc>
            <a:spcBef>
              <a:spcPct val="0"/>
            </a:spcBef>
            <a:spcAft>
              <a:spcPct val="35000"/>
            </a:spcAft>
            <a:buNone/>
          </a:pPr>
          <a:r>
            <a:rPr lang="en-US" sz="1400" kern="1200" dirty="0"/>
            <a:t>Recognize there is a limit to what you can do or take on.  By doing more, you risk your ability to serve your recoverees, your organization and most of all yourself! </a:t>
          </a:r>
        </a:p>
      </dsp:txBody>
      <dsp:txXfrm>
        <a:off x="1736960" y="4001"/>
        <a:ext cx="5210883" cy="11787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Shaman picture, cherry blossoms, this is my brave – change focus???</a:t>
            </a:r>
          </a:p>
        </p:txBody>
      </p:sp>
    </p:spTree>
    <p:extLst>
      <p:ext uri="{BB962C8B-B14F-4D97-AF65-F5344CB8AC3E}">
        <p14:creationId xmlns:p14="http://schemas.microsoft.com/office/powerpoint/2010/main" val="148883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Abbreviate bullets</a:t>
            </a:r>
          </a:p>
          <a:p>
            <a:endParaRPr lang="en-US" dirty="0"/>
          </a:p>
        </p:txBody>
      </p:sp>
    </p:spTree>
    <p:extLst>
      <p:ext uri="{BB962C8B-B14F-4D97-AF65-F5344CB8AC3E}">
        <p14:creationId xmlns:p14="http://schemas.microsoft.com/office/powerpoint/2010/main" val="331025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CBC8-C7C8-49FD-B043-031BD177A7A6}"/>
              </a:ext>
            </a:extLst>
          </p:cNvPr>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9A87B08D-CD83-4B4B-AB9C-CAB74F4EB53E}"/>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A131D205-A13E-4EB3-9955-42413CB796AD}"/>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5" name="Footer Placeholder 4">
            <a:extLst>
              <a:ext uri="{FF2B5EF4-FFF2-40B4-BE49-F238E27FC236}">
                <a16:creationId xmlns:a16="http://schemas.microsoft.com/office/drawing/2014/main" id="{6AAD2A13-003F-47B9-A1BD-6E0D00BA46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D2BE19-B213-4E2D-8589-4514D2333776}"/>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75662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C191-A1BF-41B5-AD6A-F6E173823D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8E3BA6-99EE-43A4-AD70-43B3C942F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FD315-69EA-4BF5-82DA-13E6786DA15E}"/>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5" name="Footer Placeholder 4">
            <a:extLst>
              <a:ext uri="{FF2B5EF4-FFF2-40B4-BE49-F238E27FC236}">
                <a16:creationId xmlns:a16="http://schemas.microsoft.com/office/drawing/2014/main" id="{56D94968-7A5D-4AE4-AE76-B525E4A2C1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F8D92-CDB3-4556-8448-027204BA0F3E}"/>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22348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E021F-2DE9-457C-A68B-059EE1D6B247}"/>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7A50E3-DD3C-4917-8F64-6C6DDA3621FF}"/>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9015F-077C-4660-A9E2-B2A08C6DD1EB}"/>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5" name="Footer Placeholder 4">
            <a:extLst>
              <a:ext uri="{FF2B5EF4-FFF2-40B4-BE49-F238E27FC236}">
                <a16:creationId xmlns:a16="http://schemas.microsoft.com/office/drawing/2014/main" id="{C1700DD4-E435-41E5-AFF3-F120E2FB08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4BA9AE-14B9-4325-8B3E-9F0AE7D6EF4C}"/>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23381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041801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83892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7583769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30AB-A2FB-4978-A844-412CA8490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736AF-C4F5-4ECF-8990-3F65E3C680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B915-1708-4D30-AD04-69728FBEEED9}"/>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5" name="Footer Placeholder 4">
            <a:extLst>
              <a:ext uri="{FF2B5EF4-FFF2-40B4-BE49-F238E27FC236}">
                <a16:creationId xmlns:a16="http://schemas.microsoft.com/office/drawing/2014/main" id="{E30053D7-3A77-467B-9DA7-0BFA0BD09A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511559-05D6-44DC-9786-FDA2DFC1784D}"/>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67198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846F-A244-4741-8BFA-580D3CA35D5F}"/>
              </a:ext>
            </a:extLst>
          </p:cNvPr>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6BB13CF0-3CFB-4223-91DF-184C802627CE}"/>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8CA68-94A1-4C11-B0B1-D0DBE990DD63}"/>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5" name="Footer Placeholder 4">
            <a:extLst>
              <a:ext uri="{FF2B5EF4-FFF2-40B4-BE49-F238E27FC236}">
                <a16:creationId xmlns:a16="http://schemas.microsoft.com/office/drawing/2014/main" id="{099C6A7C-560E-4735-A4E0-3C8F71D638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3157EB-4639-4404-AF03-E8694547CAC4}"/>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88968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6AE8-9CAD-430B-9BE5-7456C0BDC8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1B1F1-33B2-4F6D-9932-C51D9BC13276}"/>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46FDB-C114-4D56-8E40-6B51991E26F9}"/>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7FD3BE-3FDF-426A-AA0D-90BC07287214}"/>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6" name="Footer Placeholder 5">
            <a:extLst>
              <a:ext uri="{FF2B5EF4-FFF2-40B4-BE49-F238E27FC236}">
                <a16:creationId xmlns:a16="http://schemas.microsoft.com/office/drawing/2014/main" id="{DDA2567C-6612-417C-B76F-4E8421F93B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A99A9A-7C62-41AA-AFE4-25F6E864844B}"/>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94312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74AC-42D1-45F7-86E5-7F8A76D011BC}"/>
              </a:ext>
            </a:extLst>
          </p:cNvPr>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EF47B-FA21-4C25-BBD0-9D23BCBCFB01}"/>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4CFE42CB-03E9-4DF2-BC2C-95F6DD006384}"/>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2144C7-2A3B-4CF7-82D8-A5E669C1633C}"/>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4C5E0857-F286-4401-BBA5-2CE23B7C84F2}"/>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EDFC3-9D15-4CE5-BDBD-D153156B0666}"/>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8" name="Footer Placeholder 7">
            <a:extLst>
              <a:ext uri="{FF2B5EF4-FFF2-40B4-BE49-F238E27FC236}">
                <a16:creationId xmlns:a16="http://schemas.microsoft.com/office/drawing/2014/main" id="{57ED0FE1-5927-4A77-9722-F25A4F4DB7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3CD33B-7EA6-4FF5-A548-0E6472BA2C8C}"/>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08318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4C86-5D0F-46FD-A66F-B56D81790E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DDDEA-F9EE-4791-B37A-40937344946D}"/>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4" name="Footer Placeholder 3">
            <a:extLst>
              <a:ext uri="{FF2B5EF4-FFF2-40B4-BE49-F238E27FC236}">
                <a16:creationId xmlns:a16="http://schemas.microsoft.com/office/drawing/2014/main" id="{81855861-4957-4941-AFF7-D732E0F91B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7AC0A0-45D2-4382-B1AE-2CC1CAA15C4C}"/>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54080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31E26-C24E-4DF6-BBC4-99CEB118E3D0}"/>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3" name="Footer Placeholder 2">
            <a:extLst>
              <a:ext uri="{FF2B5EF4-FFF2-40B4-BE49-F238E27FC236}">
                <a16:creationId xmlns:a16="http://schemas.microsoft.com/office/drawing/2014/main" id="{7B4A37C1-D20F-4104-8D7A-DA4B4BACD3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CA656C-5524-4656-BBE8-1C6EC4928A41}"/>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1387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3AD5-08B7-4E28-87A6-ED209D02219C}"/>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0889FFCE-53EF-4E0A-A553-51F5DE5A9F27}"/>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42438-1000-423E-8178-1C198AA6C04B}"/>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56DA3F6F-60D5-4B0B-8BD4-7C7E09470436}"/>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6" name="Footer Placeholder 5">
            <a:extLst>
              <a:ext uri="{FF2B5EF4-FFF2-40B4-BE49-F238E27FC236}">
                <a16:creationId xmlns:a16="http://schemas.microsoft.com/office/drawing/2014/main" id="{45C61968-F534-43E6-877D-3C3C46508A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EA20F0-B0C0-478D-8124-11957A11CF96}"/>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63338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CD27-4948-485D-AD0C-2CF184AFEA4E}"/>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90B7CEA7-7477-4383-A745-E63993D0E25E}"/>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dirty="0"/>
          </a:p>
        </p:txBody>
      </p:sp>
      <p:sp>
        <p:nvSpPr>
          <p:cNvPr id="4" name="Text Placeholder 3">
            <a:extLst>
              <a:ext uri="{FF2B5EF4-FFF2-40B4-BE49-F238E27FC236}">
                <a16:creationId xmlns:a16="http://schemas.microsoft.com/office/drawing/2014/main" id="{DD9B6DEB-1E38-4CDC-8BB0-2F5BE659AF2B}"/>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2D6C4B6-0FDB-4DE4-9AA4-B1E718A33024}"/>
              </a:ext>
            </a:extLst>
          </p:cNvPr>
          <p:cNvSpPr>
            <a:spLocks noGrp="1"/>
          </p:cNvSpPr>
          <p:nvPr>
            <p:ph type="dt" sz="half" idx="10"/>
          </p:nvPr>
        </p:nvSpPr>
        <p:spPr/>
        <p:txBody>
          <a:bodyPr/>
          <a:lstStyle/>
          <a:p>
            <a:fld id="{3736A765-7B48-4DC1-BE50-7D49A4C82E79}" type="datetimeFigureOut">
              <a:rPr lang="en-US" smtClean="0"/>
              <a:t>5/10/2019</a:t>
            </a:fld>
            <a:endParaRPr lang="en-US" dirty="0"/>
          </a:p>
        </p:txBody>
      </p:sp>
      <p:sp>
        <p:nvSpPr>
          <p:cNvPr id="6" name="Footer Placeholder 5">
            <a:extLst>
              <a:ext uri="{FF2B5EF4-FFF2-40B4-BE49-F238E27FC236}">
                <a16:creationId xmlns:a16="http://schemas.microsoft.com/office/drawing/2014/main" id="{58ADF300-F656-40A8-8D52-532FFA73B3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215EF0-693A-41CB-BED8-89F96B437165}"/>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72885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612B4-4ED4-40F9-8954-8CDF2BDC29B4}"/>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E99E1-4B84-4B28-875F-851D36AA3804}"/>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91002-A03C-49FE-88F7-AFD6076914C3}"/>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3736A765-7B48-4DC1-BE50-7D49A4C82E79}" type="datetimeFigureOut">
              <a:rPr lang="en-US" smtClean="0"/>
              <a:t>5/10/2019</a:t>
            </a:fld>
            <a:endParaRPr lang="en-US" dirty="0"/>
          </a:p>
        </p:txBody>
      </p:sp>
      <p:sp>
        <p:nvSpPr>
          <p:cNvPr id="5" name="Footer Placeholder 4">
            <a:extLst>
              <a:ext uri="{FF2B5EF4-FFF2-40B4-BE49-F238E27FC236}">
                <a16:creationId xmlns:a16="http://schemas.microsoft.com/office/drawing/2014/main" id="{8519B15B-AA93-48BE-9DA1-E2D458708CB8}"/>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7B1E94-A2AC-4388-A311-B53C1090659D}"/>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77141541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holisticrecoverypathways.com" TargetMode="External"/><Relationship Id="rId2" Type="http://schemas.openxmlformats.org/officeDocument/2006/relationships/hyperlink" Target="mailto:holisticrecoverypathways@gmail.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upporting Success &amp; Sustainability…"/>
          <p:cNvSpPr txBox="1">
            <a:spLocks noGrp="1"/>
          </p:cNvSpPr>
          <p:nvPr>
            <p:ph type="subTitle" idx="1"/>
          </p:nvPr>
        </p:nvSpPr>
        <p:spPr>
          <a:xfrm>
            <a:off x="1270000" y="5814999"/>
            <a:ext cx="10617200" cy="1558574"/>
          </a:xfrm>
        </p:spPr>
        <p:txBody>
          <a:bodyPr>
            <a:normAutofit/>
          </a:bodyPr>
          <a:lstStyle/>
          <a:p>
            <a:r>
              <a:rPr lang="en-US" sz="4000" b="1" dirty="0">
                <a:latin typeface="Helvetica" panose="020B0604020202020204" pitchFamily="34" charset="0"/>
                <a:cs typeface="Helvetica" panose="020B0604020202020204" pitchFamily="34" charset="0"/>
              </a:rPr>
              <a:t>Supporting Success &amp; Sustainability </a:t>
            </a:r>
          </a:p>
          <a:p>
            <a:r>
              <a:rPr lang="en-US" sz="4000" b="1" dirty="0">
                <a:latin typeface="Helvetica" panose="020B0604020202020204" pitchFamily="34" charset="0"/>
                <a:cs typeface="Helvetica" panose="020B0604020202020204" pitchFamily="34" charset="0"/>
              </a:rPr>
              <a:t>for Peer Recovery Specialists</a:t>
            </a:r>
          </a:p>
        </p:txBody>
      </p:sp>
      <p:sp>
        <p:nvSpPr>
          <p:cNvPr id="128" name="4th Annual Peer Networking Conference, November 30, 2017…"/>
          <p:cNvSpPr txBox="1"/>
          <p:nvPr/>
        </p:nvSpPr>
        <p:spPr>
          <a:xfrm>
            <a:off x="4260506" y="7932403"/>
            <a:ext cx="8161081" cy="93615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1" indent="0" algn="r">
              <a:defRPr sz="2500">
                <a:latin typeface="Hoefler Text"/>
                <a:ea typeface="Hoefler Text"/>
                <a:cs typeface="Hoefler Text"/>
                <a:sym typeface="Hoefler Text"/>
              </a:defRPr>
            </a:pPr>
            <a:r>
              <a:rPr lang="en-US" b="1" i="1" dirty="0">
                <a:solidFill>
                  <a:schemeClr val="tx1">
                    <a:lumMod val="95000"/>
                    <a:lumOff val="5000"/>
                  </a:schemeClr>
                </a:solidFill>
                <a:latin typeface="Helvetica" panose="020B0604020202020204" pitchFamily="34" charset="0"/>
                <a:cs typeface="Helvetica" panose="020B0604020202020204" pitchFamily="34" charset="0"/>
              </a:rPr>
              <a:t>5</a:t>
            </a:r>
            <a:r>
              <a:rPr lang="en-US" b="1" i="1" baseline="30000" dirty="0">
                <a:solidFill>
                  <a:schemeClr val="tx1">
                    <a:lumMod val="95000"/>
                    <a:lumOff val="5000"/>
                  </a:schemeClr>
                </a:solidFill>
                <a:latin typeface="Helvetica" panose="020B0604020202020204" pitchFamily="34" charset="0"/>
                <a:cs typeface="Helvetica" panose="020B0604020202020204" pitchFamily="34" charset="0"/>
              </a:rPr>
              <a:t>th</a:t>
            </a:r>
            <a:r>
              <a:rPr b="1" i="1" dirty="0">
                <a:solidFill>
                  <a:schemeClr val="tx1">
                    <a:lumMod val="95000"/>
                    <a:lumOff val="5000"/>
                  </a:schemeClr>
                </a:solidFill>
                <a:latin typeface="Helvetica" panose="020B0604020202020204" pitchFamily="34" charset="0"/>
                <a:cs typeface="Helvetica" panose="020B0604020202020204" pitchFamily="34" charset="0"/>
              </a:rPr>
              <a:t> Annual </a:t>
            </a:r>
            <a:r>
              <a:rPr lang="en-US" b="1" i="1" dirty="0">
                <a:solidFill>
                  <a:schemeClr val="tx1">
                    <a:lumMod val="95000"/>
                    <a:lumOff val="5000"/>
                  </a:schemeClr>
                </a:solidFill>
                <a:latin typeface="Helvetica" panose="020B0604020202020204" pitchFamily="34" charset="0"/>
                <a:cs typeface="Helvetica" panose="020B0604020202020204" pitchFamily="34" charset="0"/>
              </a:rPr>
              <a:t>Maryland </a:t>
            </a:r>
            <a:r>
              <a:rPr b="1" i="1" dirty="0">
                <a:solidFill>
                  <a:schemeClr val="tx1">
                    <a:lumMod val="95000"/>
                    <a:lumOff val="5000"/>
                  </a:schemeClr>
                </a:solidFill>
                <a:latin typeface="Helvetica" panose="020B0604020202020204" pitchFamily="34" charset="0"/>
                <a:cs typeface="Helvetica" panose="020B0604020202020204" pitchFamily="34" charset="0"/>
              </a:rPr>
              <a:t>Peer</a:t>
            </a:r>
            <a:r>
              <a:rPr lang="en-US" b="1" i="1" dirty="0">
                <a:solidFill>
                  <a:schemeClr val="tx1">
                    <a:lumMod val="95000"/>
                    <a:lumOff val="5000"/>
                  </a:schemeClr>
                </a:solidFill>
                <a:latin typeface="Helvetica" panose="020B0604020202020204" pitchFamily="34" charset="0"/>
                <a:cs typeface="Helvetica" panose="020B0604020202020204" pitchFamily="34" charset="0"/>
              </a:rPr>
              <a:t> Summit</a:t>
            </a:r>
            <a:r>
              <a:rPr b="1" i="1" dirty="0">
                <a:solidFill>
                  <a:schemeClr val="tx1">
                    <a:lumMod val="95000"/>
                    <a:lumOff val="5000"/>
                  </a:schemeClr>
                </a:solidFill>
                <a:latin typeface="Helvetica" panose="020B0604020202020204" pitchFamily="34" charset="0"/>
                <a:cs typeface="Helvetica" panose="020B0604020202020204" pitchFamily="34" charset="0"/>
              </a:rPr>
              <a:t>, </a:t>
            </a:r>
            <a:r>
              <a:rPr lang="en-US" b="1" i="1" dirty="0">
                <a:solidFill>
                  <a:schemeClr val="tx1">
                    <a:lumMod val="95000"/>
                    <a:lumOff val="5000"/>
                  </a:schemeClr>
                </a:solidFill>
                <a:latin typeface="Helvetica" panose="020B0604020202020204" pitchFamily="34" charset="0"/>
                <a:cs typeface="Helvetica" panose="020B0604020202020204" pitchFamily="34" charset="0"/>
              </a:rPr>
              <a:t>May, 15</a:t>
            </a:r>
            <a:r>
              <a:rPr lang="en-US" b="1" i="1" baseline="30000" dirty="0">
                <a:solidFill>
                  <a:schemeClr val="tx1">
                    <a:lumMod val="95000"/>
                    <a:lumOff val="5000"/>
                  </a:schemeClr>
                </a:solidFill>
                <a:latin typeface="Helvetica" panose="020B0604020202020204" pitchFamily="34" charset="0"/>
                <a:cs typeface="Helvetica" panose="020B0604020202020204" pitchFamily="34" charset="0"/>
              </a:rPr>
              <a:t>th</a:t>
            </a:r>
            <a:r>
              <a:rPr lang="en-US" b="1" i="1" dirty="0">
                <a:solidFill>
                  <a:schemeClr val="tx1">
                    <a:lumMod val="95000"/>
                    <a:lumOff val="5000"/>
                  </a:schemeClr>
                </a:solidFill>
                <a:latin typeface="Helvetica" panose="020B0604020202020204" pitchFamily="34" charset="0"/>
                <a:cs typeface="Helvetica" panose="020B0604020202020204" pitchFamily="34" charset="0"/>
              </a:rPr>
              <a:t>, 2019</a:t>
            </a:r>
            <a:r>
              <a:rPr b="1" i="1" dirty="0">
                <a:solidFill>
                  <a:schemeClr val="tx1">
                    <a:lumMod val="95000"/>
                    <a:lumOff val="5000"/>
                  </a:schemeClr>
                </a:solidFill>
                <a:latin typeface="Helvetica" panose="020B0604020202020204" pitchFamily="34" charset="0"/>
                <a:cs typeface="Helvetica" panose="020B0604020202020204" pitchFamily="34" charset="0"/>
              </a:rPr>
              <a:t> </a:t>
            </a:r>
          </a:p>
          <a:p>
            <a:pPr lvl="1" indent="0" algn="r">
              <a:spcBef>
                <a:spcPts val="500"/>
              </a:spcBef>
              <a:defRPr sz="2500">
                <a:latin typeface="Hoefler Text"/>
                <a:ea typeface="Hoefler Text"/>
                <a:cs typeface="Hoefler Text"/>
                <a:sym typeface="Hoefler Text"/>
              </a:defRPr>
            </a:pPr>
            <a:r>
              <a:rPr b="1" i="1" dirty="0">
                <a:solidFill>
                  <a:schemeClr val="tx1">
                    <a:lumMod val="95000"/>
                    <a:lumOff val="5000"/>
                  </a:schemeClr>
                </a:solidFill>
                <a:latin typeface="Helvetica" panose="020B0604020202020204" pitchFamily="34" charset="0"/>
                <a:cs typeface="Helvetica" panose="020B0604020202020204" pitchFamily="34" charset="0"/>
              </a:rPr>
              <a:t>Presented by Beth D. Terrence, BA, CPRS, CRNC</a:t>
            </a:r>
          </a:p>
        </p:txBody>
      </p:sp>
      <p:pic>
        <p:nvPicPr>
          <p:cNvPr id="5" name="Picture 4" descr="A close up of a logo&#10;&#10;Description automatically generated">
            <a:extLst>
              <a:ext uri="{FF2B5EF4-FFF2-40B4-BE49-F238E27FC236}">
                <a16:creationId xmlns:a16="http://schemas.microsoft.com/office/drawing/2014/main" id="{CB842114-27B8-46BE-B275-B74154A8C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506" y="885043"/>
            <a:ext cx="6775788" cy="46505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87584"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4797" cy="97536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2" name="Title 1">
            <a:extLst>
              <a:ext uri="{FF2B5EF4-FFF2-40B4-BE49-F238E27FC236}">
                <a16:creationId xmlns:a16="http://schemas.microsoft.com/office/drawing/2014/main" id="{5C680C21-18F9-4A5F-90CB-973AAD1B9EEF}"/>
              </a:ext>
            </a:extLst>
          </p:cNvPr>
          <p:cNvSpPr>
            <a:spLocks noGrp="1"/>
          </p:cNvSpPr>
          <p:nvPr>
            <p:ph type="title"/>
          </p:nvPr>
        </p:nvSpPr>
        <p:spPr>
          <a:xfrm>
            <a:off x="682750" y="2920733"/>
            <a:ext cx="3913772" cy="3925473"/>
          </a:xfrm>
        </p:spPr>
        <p:txBody>
          <a:bodyPr>
            <a:normAutofit/>
          </a:bodyPr>
          <a:lstStyle/>
          <a:p>
            <a:pPr algn="ctr"/>
            <a:r>
              <a:rPr lang="en-US" b="1" dirty="0">
                <a:solidFill>
                  <a:srgbClr val="FFFFFF"/>
                </a:solidFill>
                <a:latin typeface="Helvetica" panose="020B0604020202020204" pitchFamily="34" charset="0"/>
                <a:cs typeface="Helvetica" panose="020B0604020202020204" pitchFamily="34" charset="0"/>
              </a:rPr>
              <a:t>Patterns Affecting </a:t>
            </a:r>
            <a:br>
              <a:rPr lang="en-US" b="1" dirty="0">
                <a:solidFill>
                  <a:srgbClr val="FFFFFF"/>
                </a:solidFill>
                <a:latin typeface="Helvetica" panose="020B0604020202020204" pitchFamily="34" charset="0"/>
                <a:cs typeface="Helvetica" panose="020B0604020202020204" pitchFamily="34" charset="0"/>
              </a:rPr>
            </a:br>
            <a:r>
              <a:rPr lang="en-US" b="1" dirty="0">
                <a:solidFill>
                  <a:srgbClr val="FFFFFF"/>
                </a:solidFill>
                <a:latin typeface="Helvetica" panose="020B0604020202020204" pitchFamily="34" charset="0"/>
                <a:cs typeface="Helvetica" panose="020B0604020202020204" pitchFamily="34" charset="0"/>
              </a:rPr>
              <a:t>Self-Care</a:t>
            </a:r>
          </a:p>
        </p:txBody>
      </p:sp>
      <p:sp>
        <p:nvSpPr>
          <p:cNvPr id="3" name="Content Placeholder 2">
            <a:extLst>
              <a:ext uri="{FF2B5EF4-FFF2-40B4-BE49-F238E27FC236}">
                <a16:creationId xmlns:a16="http://schemas.microsoft.com/office/drawing/2014/main" id="{ABB4DFE0-C686-417F-89EA-9263118F8A7B}"/>
              </a:ext>
            </a:extLst>
          </p:cNvPr>
          <p:cNvSpPr>
            <a:spLocks noGrp="1"/>
          </p:cNvSpPr>
          <p:nvPr>
            <p:ph idx="1"/>
          </p:nvPr>
        </p:nvSpPr>
        <p:spPr>
          <a:xfrm>
            <a:off x="6496612" y="1140431"/>
            <a:ext cx="5659823" cy="7439124"/>
          </a:xfrm>
        </p:spPr>
        <p:txBody>
          <a:bodyPr anchor="ctr">
            <a:normAutofit lnSpcReduction="10000"/>
          </a:bodyPr>
          <a:lstStyle/>
          <a:p>
            <a:pPr marL="15248" indent="0" algn="just">
              <a:spcBef>
                <a:spcPts val="600"/>
              </a:spcBef>
              <a:buNone/>
              <a:tabLst>
                <a:tab pos="139700" algn="l"/>
                <a:tab pos="457200" algn="l"/>
              </a:tabLst>
              <a:defRPr sz="2800" b="0"/>
            </a:pPr>
            <a:r>
              <a:rPr lang="en-US" sz="3000" dirty="0">
                <a:solidFill>
                  <a:srgbClr val="000000"/>
                </a:solidFill>
                <a:latin typeface="Helvetica" panose="020B0604020202020204" pitchFamily="34" charset="0"/>
                <a:cs typeface="Helvetica" panose="020B0604020202020204" pitchFamily="34" charset="0"/>
              </a:rPr>
              <a:t>Challenges to self-care often relate to patterns that may become amplified or out of balance due the stressors and intensity of experience while working in a peer role or as a result of other life experiences. Patterns to be aware of may include:</a:t>
            </a:r>
          </a:p>
          <a:p>
            <a:pPr marL="15248" indent="0">
              <a:spcBef>
                <a:spcPts val="600"/>
              </a:spcBef>
              <a:buNone/>
              <a:tabLst>
                <a:tab pos="139700" algn="l"/>
                <a:tab pos="457200" algn="l"/>
              </a:tabLst>
              <a:defRPr sz="2800" b="0"/>
            </a:pPr>
            <a:endParaRPr lang="en-US" sz="3000" dirty="0">
              <a:solidFill>
                <a:srgbClr val="000000"/>
              </a:solidFill>
              <a:latin typeface="Helvetica" panose="020B0604020202020204" pitchFamily="34" charset="0"/>
              <a:cs typeface="Helvetica" panose="020B0604020202020204" pitchFamily="34" charset="0"/>
            </a:endParaRP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Workaholism </a:t>
            </a: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Stress</a:t>
            </a: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Burnout</a:t>
            </a: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Boundaries</a:t>
            </a: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People Pleasing</a:t>
            </a: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Perfectionism</a:t>
            </a: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Life Changes &amp; Transitions</a:t>
            </a:r>
          </a:p>
          <a:p>
            <a:pPr marL="228600" indent="-228600">
              <a:spcBef>
                <a:spcPts val="300"/>
              </a:spcBef>
              <a:buSzPct val="100000"/>
              <a:defRPr sz="2800" b="0"/>
            </a:pPr>
            <a:r>
              <a:rPr lang="en-US" sz="3000" dirty="0">
                <a:solidFill>
                  <a:srgbClr val="000000"/>
                </a:solidFill>
                <a:latin typeface="Helvetica" panose="020B0604020202020204" pitchFamily="34" charset="0"/>
                <a:cs typeface="Helvetica" panose="020B0604020202020204" pitchFamily="34" charset="0"/>
              </a:rPr>
              <a:t>Compassion Fatigue</a:t>
            </a:r>
          </a:p>
          <a:p>
            <a:pPr marL="228600" indent="-228600">
              <a:spcBef>
                <a:spcPts val="300"/>
              </a:spcBef>
              <a:buSzPct val="100000"/>
              <a:defRPr sz="2800" b="0"/>
            </a:pPr>
            <a:endParaRPr lang="en-US" sz="3000" dirty="0">
              <a:solidFill>
                <a:srgbClr val="000000"/>
              </a:solidFill>
              <a:latin typeface="Helvetica" panose="020B0604020202020204" pitchFamily="34" charset="0"/>
              <a:cs typeface="Helvetica" panose="020B0604020202020204" pitchFamily="34" charset="0"/>
            </a:endParaRPr>
          </a:p>
          <a:p>
            <a:pPr marL="0" indent="0">
              <a:buNone/>
            </a:pPr>
            <a:endParaRPr lang="en-US" sz="3000" dirty="0">
              <a:solidFill>
                <a:srgbClr val="000000"/>
              </a:solidFill>
            </a:endParaRPr>
          </a:p>
        </p:txBody>
      </p:sp>
    </p:spTree>
    <p:extLst>
      <p:ext uri="{BB962C8B-B14F-4D97-AF65-F5344CB8AC3E}">
        <p14:creationId xmlns:p14="http://schemas.microsoft.com/office/powerpoint/2010/main" val="57410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312D-9D76-4E71-A51B-E4D47C54C686}"/>
              </a:ext>
            </a:extLst>
          </p:cNvPr>
          <p:cNvSpPr>
            <a:spLocks noGrp="1"/>
          </p:cNvSpPr>
          <p:nvPr>
            <p:ph type="title"/>
          </p:nvPr>
        </p:nvSpPr>
        <p:spPr>
          <a:xfrm>
            <a:off x="894080" y="519288"/>
            <a:ext cx="11216640" cy="1092944"/>
          </a:xfrm>
        </p:spPr>
        <p:txBody>
          <a:bodyPr>
            <a:normAutofit/>
          </a:bodyPr>
          <a:lstStyle/>
          <a:p>
            <a:pPr algn="ctr"/>
            <a:r>
              <a:rPr lang="en-US" b="1" dirty="0">
                <a:latin typeface="Helvetica" panose="020B0604020202020204" pitchFamily="34" charset="0"/>
                <a:cs typeface="Helvetica" panose="020B0604020202020204" pitchFamily="34" charset="0"/>
              </a:rPr>
              <a:t>At Risk for Compassion Fatigue</a:t>
            </a:r>
          </a:p>
        </p:txBody>
      </p:sp>
      <p:graphicFrame>
        <p:nvGraphicFramePr>
          <p:cNvPr id="5" name="Content Placeholder 2">
            <a:extLst>
              <a:ext uri="{FF2B5EF4-FFF2-40B4-BE49-F238E27FC236}">
                <a16:creationId xmlns:a16="http://schemas.microsoft.com/office/drawing/2014/main" id="{21C5D6E0-8C7C-4CA6-B49A-3A199C14B928}"/>
              </a:ext>
            </a:extLst>
          </p:cNvPr>
          <p:cNvGraphicFramePr>
            <a:graphicFrameLocks noGrp="1"/>
          </p:cNvGraphicFramePr>
          <p:nvPr>
            <p:ph idx="1"/>
            <p:extLst>
              <p:ext uri="{D42A27DB-BD31-4B8C-83A1-F6EECF244321}">
                <p14:modId xmlns:p14="http://schemas.microsoft.com/office/powerpoint/2010/main" val="2520099345"/>
              </p:ext>
            </p:extLst>
          </p:nvPr>
        </p:nvGraphicFramePr>
        <p:xfrm>
          <a:off x="894080" y="1612232"/>
          <a:ext cx="11216640" cy="7172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1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26"/>
            <a:ext cx="9220400" cy="9748298"/>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4" name="Picture 12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1" y="1"/>
            <a:ext cx="13004799" cy="9753600"/>
          </a:xfrm>
          <a:prstGeom prst="rect">
            <a:avLst/>
          </a:prstGeom>
        </p:spPr>
      </p:pic>
      <p:sp>
        <p:nvSpPr>
          <p:cNvPr id="12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275" y="6320"/>
            <a:ext cx="5519627" cy="3138150"/>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3" name="Picture 2" descr="A person sitting at a table using a computer&#10;&#10;Description automatically generated">
            <a:extLst>
              <a:ext uri="{FF2B5EF4-FFF2-40B4-BE49-F238E27FC236}">
                <a16:creationId xmlns:a16="http://schemas.microsoft.com/office/drawing/2014/main" id="{CBDAEBE6-F4D9-4426-B9BE-4650F780C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946" y="115100"/>
            <a:ext cx="3806285" cy="2131520"/>
          </a:xfrm>
          <a:prstGeom prst="rect">
            <a:avLst/>
          </a:prstGeom>
        </p:spPr>
      </p:pic>
      <p:sp>
        <p:nvSpPr>
          <p:cNvPr id="168" name="A Holistic Approach to Self-Care"/>
          <p:cNvSpPr txBox="1">
            <a:spLocks noGrp="1"/>
          </p:cNvSpPr>
          <p:nvPr>
            <p:ph type="title"/>
          </p:nvPr>
        </p:nvSpPr>
        <p:spPr>
          <a:xfrm>
            <a:off x="8550514" y="798863"/>
            <a:ext cx="3806285" cy="1553063"/>
          </a:xfrm>
          <a:prstGeom prst="rect">
            <a:avLst/>
          </a:prstGeom>
        </p:spPr>
        <p:txBody>
          <a:bodyPr vert="horz" lIns="91440" tIns="45720" rIns="91440" bIns="45720" rtlCol="0" anchor="ctr">
            <a:normAutofit/>
          </a:bodyPr>
          <a:lstStyle/>
          <a:p>
            <a:pPr algn="ctr" defTabSz="914400">
              <a:defRPr sz="4929">
                <a:solidFill>
                  <a:srgbClr val="565F5F"/>
                </a:solidFill>
                <a:effectLst>
                  <a:outerShdw blurRad="59055" dist="11338" dir="5400000" rotWithShape="0">
                    <a:srgbClr val="000000">
                      <a:alpha val="30000"/>
                    </a:srgbClr>
                  </a:outerShdw>
                </a:effectLst>
                <a:latin typeface="Hoefler Text"/>
                <a:ea typeface="Hoefler Text"/>
                <a:cs typeface="Hoefler Text"/>
                <a:sym typeface="Hoefler Text"/>
              </a:defRPr>
            </a:pPr>
            <a:r>
              <a:rPr lang="en-US" sz="4800" b="1" kern="1200" dirty="0">
                <a:solidFill>
                  <a:srgbClr val="000000"/>
                </a:solidFill>
                <a:latin typeface="Helvetica" panose="020B0604020202020204" pitchFamily="34" charset="0"/>
                <a:cs typeface="Helvetica" panose="020B0604020202020204" pitchFamily="34" charset="0"/>
                <a:sym typeface="Helvetica Neue"/>
              </a:rPr>
              <a:t>Role</a:t>
            </a:r>
            <a:r>
              <a:rPr lang="en-US" sz="4800" b="1" kern="1200" dirty="0">
                <a:solidFill>
                  <a:srgbClr val="000000"/>
                </a:solidFill>
                <a:latin typeface="+mj-lt"/>
                <a:ea typeface="+mj-ea"/>
                <a:cs typeface="+mj-cs"/>
                <a:sym typeface="Helvetica Neue"/>
              </a:rPr>
              <a:t> </a:t>
            </a:r>
            <a:r>
              <a:rPr lang="en-US" sz="4800" b="1" kern="1200" dirty="0">
                <a:solidFill>
                  <a:srgbClr val="000000"/>
                </a:solidFill>
                <a:latin typeface="Helvetica" panose="020B0604020202020204" pitchFamily="34" charset="0"/>
                <a:cs typeface="Helvetica" panose="020B0604020202020204" pitchFamily="34" charset="0"/>
                <a:sym typeface="Helvetica Neue"/>
              </a:rPr>
              <a:t>Stressors</a:t>
            </a:r>
          </a:p>
        </p:txBody>
      </p:sp>
      <p:sp>
        <p:nvSpPr>
          <p:cNvPr id="189"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42508"/>
            <a:ext cx="7029461" cy="5611092"/>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74" name="Graphic 108" descr="Checklist">
            <a:extLst>
              <a:ext uri="{FF2B5EF4-FFF2-40B4-BE49-F238E27FC236}">
                <a16:creationId xmlns:a16="http://schemas.microsoft.com/office/drawing/2014/main" id="{0BB079F2-3289-46ED-B213-A114426CB3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1869" y="5622583"/>
            <a:ext cx="3797943" cy="3797943"/>
          </a:xfrm>
          <a:prstGeom prst="rect">
            <a:avLst/>
          </a:prstGeom>
        </p:spPr>
      </p:pic>
      <p:sp>
        <p:nvSpPr>
          <p:cNvPr id="169" name="Role Stressors are conditions in the work environment that decrease one’s ability to do his or her job, and may threaten one’s safety, wellness and comfort.  Role stressors that Peer Recovery Coaches may experience:…"/>
          <p:cNvSpPr txBox="1"/>
          <p:nvPr/>
        </p:nvSpPr>
        <p:spPr>
          <a:xfrm>
            <a:off x="7373565" y="2801565"/>
            <a:ext cx="4997651" cy="4883285"/>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p>
            <a:pPr>
              <a:lnSpc>
                <a:spcPct val="90000"/>
              </a:lnSpc>
              <a:spcBef>
                <a:spcPts val="1200"/>
              </a:spcBef>
              <a:defRPr sz="2500" b="0"/>
            </a:pPr>
            <a:r>
              <a:rPr lang="en-US" sz="3000" dirty="0">
                <a:solidFill>
                  <a:srgbClr val="000000"/>
                </a:solidFill>
                <a:latin typeface="Helvetica" panose="020B0604020202020204" pitchFamily="34" charset="0"/>
                <a:cs typeface="Helvetica" panose="020B0604020202020204" pitchFamily="34" charset="0"/>
              </a:rPr>
              <a:t>Role Stressors are conditions in the work environment that decrease one’s ability to do their job; and may threaten one’s safety, wellness and comfort.  There are a number of specific role stressors that Peer Recovery Coaches may experience.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697289" cy="97536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36311" y="0"/>
            <a:ext cx="2599267" cy="9753600"/>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311C967-A228-4838-99C5-81345696BBFF}"/>
              </a:ext>
            </a:extLst>
          </p:cNvPr>
          <p:cNvSpPr>
            <a:spLocks noGrp="1"/>
          </p:cNvSpPr>
          <p:nvPr>
            <p:ph type="title"/>
          </p:nvPr>
        </p:nvSpPr>
        <p:spPr>
          <a:xfrm>
            <a:off x="570688" y="975360"/>
            <a:ext cx="2965622" cy="7261013"/>
          </a:xfrm>
        </p:spPr>
        <p:txBody>
          <a:bodyPr>
            <a:normAutofit/>
          </a:bodyPr>
          <a:lstStyle/>
          <a:p>
            <a:r>
              <a:rPr lang="en-US" sz="4400" b="1" dirty="0">
                <a:solidFill>
                  <a:srgbClr val="FFFFFF"/>
                </a:solidFill>
                <a:latin typeface="Helvetica" panose="020B0604020202020204" pitchFamily="34" charset="0"/>
                <a:cs typeface="Helvetica" panose="020B0604020202020204" pitchFamily="34" charset="0"/>
              </a:rPr>
              <a:t>Role Stressors</a:t>
            </a:r>
          </a:p>
        </p:txBody>
      </p:sp>
      <p:graphicFrame>
        <p:nvGraphicFramePr>
          <p:cNvPr id="20" name="Content Placeholder 2">
            <a:extLst>
              <a:ext uri="{FF2B5EF4-FFF2-40B4-BE49-F238E27FC236}">
                <a16:creationId xmlns:a16="http://schemas.microsoft.com/office/drawing/2014/main" id="{E5E7627E-2EAF-4256-9D0E-0D6D61FE9BEB}"/>
              </a:ext>
            </a:extLst>
          </p:cNvPr>
          <p:cNvGraphicFramePr>
            <a:graphicFrameLocks noGrp="1"/>
          </p:cNvGraphicFramePr>
          <p:nvPr>
            <p:ph idx="1"/>
            <p:extLst>
              <p:ext uri="{D42A27DB-BD31-4B8C-83A1-F6EECF244321}">
                <p14:modId xmlns:p14="http://schemas.microsoft.com/office/powerpoint/2010/main" val="3025460332"/>
              </p:ext>
            </p:extLst>
          </p:nvPr>
        </p:nvGraphicFramePr>
        <p:xfrm>
          <a:off x="5267977" y="951869"/>
          <a:ext cx="6794321" cy="726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48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697289" cy="97536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36311" y="0"/>
            <a:ext cx="2599267" cy="9753600"/>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09FC859-F770-40EA-9A62-3368B06AC4CB}"/>
              </a:ext>
            </a:extLst>
          </p:cNvPr>
          <p:cNvSpPr>
            <a:spLocks noGrp="1"/>
          </p:cNvSpPr>
          <p:nvPr>
            <p:ph type="title"/>
          </p:nvPr>
        </p:nvSpPr>
        <p:spPr>
          <a:xfrm>
            <a:off x="570688" y="975360"/>
            <a:ext cx="2965622" cy="7261013"/>
          </a:xfrm>
        </p:spPr>
        <p:txBody>
          <a:bodyPr>
            <a:normAutofit/>
          </a:bodyPr>
          <a:lstStyle/>
          <a:p>
            <a:pPr algn="ctr"/>
            <a:r>
              <a:rPr lang="en-US" sz="4400" b="1" dirty="0">
                <a:solidFill>
                  <a:srgbClr val="FFFFFF"/>
                </a:solidFill>
                <a:latin typeface="Helvetica" panose="020B0604020202020204" pitchFamily="34" charset="0"/>
                <a:cs typeface="Helvetica" panose="020B0604020202020204" pitchFamily="34" charset="0"/>
              </a:rPr>
              <a:t>Role Stressors</a:t>
            </a:r>
          </a:p>
        </p:txBody>
      </p:sp>
      <p:graphicFrame>
        <p:nvGraphicFramePr>
          <p:cNvPr id="5" name="Content Placeholder 2">
            <a:extLst>
              <a:ext uri="{FF2B5EF4-FFF2-40B4-BE49-F238E27FC236}">
                <a16:creationId xmlns:a16="http://schemas.microsoft.com/office/drawing/2014/main" id="{91E63047-8546-41AE-9B25-8C36A486CAEE}"/>
              </a:ext>
            </a:extLst>
          </p:cNvPr>
          <p:cNvGraphicFramePr>
            <a:graphicFrameLocks noGrp="1"/>
          </p:cNvGraphicFramePr>
          <p:nvPr>
            <p:ph idx="1"/>
            <p:extLst>
              <p:ext uri="{D42A27DB-BD31-4B8C-83A1-F6EECF244321}">
                <p14:modId xmlns:p14="http://schemas.microsoft.com/office/powerpoint/2010/main" val="1107802522"/>
              </p:ext>
            </p:extLst>
          </p:nvPr>
        </p:nvGraphicFramePr>
        <p:xfrm>
          <a:off x="5344160" y="975360"/>
          <a:ext cx="6925733" cy="726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935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9342" y="456785"/>
            <a:ext cx="4621128" cy="8788696"/>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A Holistic Approach to Self-Care"/>
          <p:cNvSpPr txBox="1">
            <a:spLocks noGrp="1"/>
          </p:cNvSpPr>
          <p:nvPr>
            <p:ph type="title"/>
          </p:nvPr>
        </p:nvSpPr>
        <p:spPr>
          <a:xfrm>
            <a:off x="719186" y="1300480"/>
            <a:ext cx="3901440" cy="4106779"/>
          </a:xfrm>
          <a:prstGeom prst="rect">
            <a:avLst/>
          </a:prstGeom>
        </p:spPr>
        <p:txBody>
          <a:bodyPr vert="horz" lIns="91440" tIns="45720" rIns="91440" bIns="45720" rtlCol="0" anchor="b">
            <a:normAutofit/>
          </a:bodyPr>
          <a:lstStyle>
            <a:lvl1pPr defTabSz="438911">
              <a:defRPr sz="5300" b="1">
                <a:effectLst>
                  <a:outerShdw blurRad="63500" dist="12192" dir="5400000" rotWithShape="0">
                    <a:srgbClr val="000000">
                      <a:alpha val="30000"/>
                    </a:srgbClr>
                  </a:outerShdw>
                </a:effectLst>
                <a:latin typeface="Helvetica Neue"/>
                <a:ea typeface="Helvetica Neue"/>
                <a:cs typeface="Helvetica Neue"/>
                <a:sym typeface="Helvetica Neue"/>
              </a:defRPr>
            </a:lvl1pPr>
          </a:lstStyle>
          <a:p>
            <a:pPr algn="ctr" defTabSz="914400">
              <a:defRPr b="0">
                <a:solidFill>
                  <a:srgbClr val="565F5F"/>
                </a:solidFill>
                <a:latin typeface="Hoefler Text"/>
                <a:ea typeface="Hoefler Text"/>
                <a:cs typeface="Hoefler Text"/>
                <a:sym typeface="Hoefler Text"/>
              </a:defRPr>
            </a:pPr>
            <a:r>
              <a:rPr lang="en-US" sz="6000" kern="1200" dirty="0">
                <a:solidFill>
                  <a:srgbClr val="FFFFFF"/>
                </a:solidFill>
                <a:latin typeface="Helvetica" panose="020B0604020202020204" pitchFamily="34" charset="0"/>
                <a:ea typeface="+mj-ea"/>
                <a:cs typeface="Helvetica" panose="020B0604020202020204" pitchFamily="34" charset="0"/>
              </a:rPr>
              <a:t>The Stress Response</a:t>
            </a:r>
            <a:endParaRPr lang="en-US" sz="6000" kern="1200" dirty="0">
              <a:solidFill>
                <a:srgbClr val="FFFFFF"/>
              </a:solidFill>
              <a:latin typeface="Helvetica" panose="020B0604020202020204" pitchFamily="34" charset="0"/>
              <a:ea typeface="+mj-ea"/>
              <a:cs typeface="Helvetica" panose="020B0604020202020204" pitchFamily="34" charset="0"/>
              <a:sym typeface="Helvetica Neue"/>
            </a:endParaRPr>
          </a:p>
        </p:txBody>
      </p:sp>
      <p:cxnSp>
        <p:nvCxnSpPr>
          <p:cNvPr id="124" name="Straight Connector 12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534" y="5561268"/>
            <a:ext cx="275924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181" name="• Supports the whole person – body, mind, emotion and spirit.…">
            <a:extLst>
              <a:ext uri="{FF2B5EF4-FFF2-40B4-BE49-F238E27FC236}">
                <a16:creationId xmlns:a16="http://schemas.microsoft.com/office/drawing/2014/main" id="{672F7CAC-E3EB-407A-8C2B-E260CB2E576B}"/>
              </a:ext>
            </a:extLst>
          </p:cNvPr>
          <p:cNvGraphicFramePr/>
          <p:nvPr>
            <p:extLst>
              <p:ext uri="{D42A27DB-BD31-4B8C-83A1-F6EECF244321}">
                <p14:modId xmlns:p14="http://schemas.microsoft.com/office/powerpoint/2010/main" val="888687653"/>
              </p:ext>
            </p:extLst>
          </p:nvPr>
        </p:nvGraphicFramePr>
        <p:xfrm>
          <a:off x="4980470" y="697197"/>
          <a:ext cx="7332770" cy="835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6936"/>
            <a:ext cx="13004800" cy="1047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949FBE-8EB4-4CF7-81FC-F408523BC87E}"/>
              </a:ext>
            </a:extLst>
          </p:cNvPr>
          <p:cNvSpPr>
            <a:spLocks noGrp="1"/>
          </p:cNvSpPr>
          <p:nvPr>
            <p:ph type="title"/>
          </p:nvPr>
        </p:nvSpPr>
        <p:spPr>
          <a:xfrm>
            <a:off x="523239" y="915153"/>
            <a:ext cx="11958320" cy="1059322"/>
          </a:xfrm>
        </p:spPr>
        <p:txBody>
          <a:bodyPr vert="horz" lIns="91440" tIns="45720" rIns="91440" bIns="45720" rtlCol="0" anchor="ctr">
            <a:normAutofit/>
          </a:bodyPr>
          <a:lstStyle/>
          <a:p>
            <a:pPr algn="ctr" defTabSz="914400"/>
            <a:r>
              <a:rPr lang="en-US" sz="4000" b="1" kern="1200" dirty="0">
                <a:solidFill>
                  <a:schemeClr val="bg1"/>
                </a:solidFill>
                <a:latin typeface="Helvetica" panose="020B0604020202020204" pitchFamily="34" charset="0"/>
                <a:cs typeface="Helvetica" panose="020B0604020202020204" pitchFamily="34" charset="0"/>
              </a:rPr>
              <a:t>Stress Effects</a:t>
            </a:r>
          </a:p>
        </p:txBody>
      </p:sp>
      <p:pic>
        <p:nvPicPr>
          <p:cNvPr id="4" name="chronic-stress.png" descr="chronic-stress.png">
            <a:extLst>
              <a:ext uri="{FF2B5EF4-FFF2-40B4-BE49-F238E27FC236}">
                <a16:creationId xmlns:a16="http://schemas.microsoft.com/office/drawing/2014/main" id="{BD87062E-BD17-4906-BA17-F65D3261D6CF}"/>
              </a:ext>
            </a:extLst>
          </p:cNvPr>
          <p:cNvPicPr>
            <a:picLocks noGrp="1" noChangeAspect="1"/>
          </p:cNvPicPr>
          <p:nvPr>
            <p:ph idx="1"/>
          </p:nvPr>
        </p:nvPicPr>
        <p:blipFill>
          <a:blip r:embed="rId2">
            <a:extLst/>
          </a:blip>
          <a:stretch>
            <a:fillRect/>
          </a:stretch>
        </p:blipFill>
        <p:spPr>
          <a:xfrm>
            <a:off x="2167813" y="2141510"/>
            <a:ext cx="8669173" cy="6696937"/>
          </a:xfrm>
          <a:prstGeom prst="rect">
            <a:avLst/>
          </a:prstGeom>
        </p:spPr>
      </p:pic>
    </p:spTree>
    <p:extLst>
      <p:ext uri="{BB962C8B-B14F-4D97-AF65-F5344CB8AC3E}">
        <p14:creationId xmlns:p14="http://schemas.microsoft.com/office/powerpoint/2010/main" val="254796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 name="Rectangle 17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5" y="0"/>
            <a:ext cx="13001549" cy="975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24128" y="0"/>
            <a:ext cx="11966571" cy="97536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514931" y="0"/>
            <a:ext cx="11489869" cy="97536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A Holistic Approach to Self-Care"/>
          <p:cNvSpPr txBox="1">
            <a:spLocks noGrp="1"/>
          </p:cNvSpPr>
          <p:nvPr>
            <p:ph type="title"/>
          </p:nvPr>
        </p:nvSpPr>
        <p:spPr>
          <a:xfrm>
            <a:off x="4676308" y="519288"/>
            <a:ext cx="7642126" cy="1114959"/>
          </a:xfrm>
          <a:prstGeom prst="rect">
            <a:avLst/>
          </a:prstGeom>
        </p:spPr>
        <p:txBody>
          <a:bodyPr vert="horz" lIns="91440" tIns="45720" rIns="91440" bIns="45720" rtlCol="0" anchor="ctr">
            <a:normAutofit/>
          </a:bodyPr>
          <a:lstStyle>
            <a:lvl1pPr defTabSz="438911">
              <a:defRPr sz="5300" b="1">
                <a:effectLst>
                  <a:outerShdw blurRad="63500" dist="12192" dir="5400000" rotWithShape="0">
                    <a:srgbClr val="000000">
                      <a:alpha val="30000"/>
                    </a:srgbClr>
                  </a:outerShdw>
                </a:effectLst>
                <a:latin typeface="Helvetica Neue"/>
                <a:ea typeface="Helvetica Neue"/>
                <a:cs typeface="Helvetica Neue"/>
                <a:sym typeface="Helvetica Neue"/>
              </a:defRPr>
            </a:lvl1pPr>
          </a:lstStyle>
          <a:p>
            <a:pPr defTabSz="914400">
              <a:defRPr b="0">
                <a:solidFill>
                  <a:srgbClr val="565F5F"/>
                </a:solidFill>
                <a:latin typeface="Hoefler Text"/>
                <a:ea typeface="Hoefler Text"/>
                <a:cs typeface="Hoefler Text"/>
                <a:sym typeface="Hoefler Text"/>
              </a:defRPr>
            </a:pPr>
            <a:r>
              <a:rPr lang="en-US" sz="4400" kern="1200" dirty="0">
                <a:solidFill>
                  <a:schemeClr val="tx1"/>
                </a:solidFill>
                <a:latin typeface="Helvetica" panose="020B0604020202020204" pitchFamily="34" charset="0"/>
                <a:ea typeface="+mj-ea"/>
                <a:cs typeface="Helvetica" panose="020B0604020202020204" pitchFamily="34" charset="0"/>
                <a:sym typeface="Helvetica Neue"/>
              </a:rPr>
              <a:t>Red Flags &amp; Warning Signs </a:t>
            </a:r>
          </a:p>
        </p:txBody>
      </p:sp>
      <p:pic>
        <p:nvPicPr>
          <p:cNvPr id="173" name="images-5.jpeg" descr="images-5.jpeg"/>
          <p:cNvPicPr>
            <a:picLocks noChangeAspect="1"/>
          </p:cNvPicPr>
          <p:nvPr/>
        </p:nvPicPr>
        <p:blipFill>
          <a:blip r:embed="rId2">
            <a:extLst/>
          </a:blip>
          <a:stretch>
            <a:fillRect/>
          </a:stretch>
        </p:blipFill>
        <p:spPr>
          <a:xfrm>
            <a:off x="512064" y="3712526"/>
            <a:ext cx="3654354" cy="2327862"/>
          </a:xfrm>
          <a:prstGeom prst="rect">
            <a:avLst/>
          </a:prstGeom>
        </p:spPr>
      </p:pic>
      <p:sp>
        <p:nvSpPr>
          <p:cNvPr id="172" name="• Supports the whole person – body, mind, emotion and spirit.…"/>
          <p:cNvSpPr txBox="1">
            <a:spLocks noGrp="1"/>
          </p:cNvSpPr>
          <p:nvPr>
            <p:ph type="body" idx="1"/>
          </p:nvPr>
        </p:nvSpPr>
        <p:spPr>
          <a:xfrm>
            <a:off x="4680016" y="1634247"/>
            <a:ext cx="7638418" cy="7150765"/>
          </a:xfrm>
          <a:prstGeom prst="rect">
            <a:avLst/>
          </a:prstGeom>
        </p:spPr>
        <p:txBody>
          <a:bodyPr vert="horz" lIns="91440" tIns="45720" rIns="91440" bIns="45720" rtlCol="0">
            <a:normAutofit/>
          </a:bodyPr>
          <a:lstStyle/>
          <a:p>
            <a:pPr marL="0" indent="0" defTabSz="914400">
              <a:spcBef>
                <a:spcPts val="100"/>
              </a:spcBef>
              <a:buSzTx/>
              <a:buNone/>
              <a:tabLst>
                <a:tab pos="114300" algn="l"/>
                <a:tab pos="381000" algn="l"/>
              </a:tabLst>
              <a:defRPr sz="2752">
                <a:latin typeface="Helvetica"/>
                <a:ea typeface="Helvetica"/>
                <a:cs typeface="Helvetica"/>
                <a:sym typeface="Helvetica"/>
              </a:defRPr>
            </a:pPr>
            <a:endParaRPr lang="en-US" sz="2800" b="1" dirty="0"/>
          </a:p>
          <a:p>
            <a:pPr defTabSz="914400">
              <a:spcBef>
                <a:spcPts val="100"/>
              </a:spcBef>
              <a:tabLst>
                <a:tab pos="114300" algn="l"/>
                <a:tab pos="381000" algn="l"/>
              </a:tabLst>
              <a:defRPr sz="2752">
                <a:latin typeface="Helvetica"/>
                <a:ea typeface="Helvetica"/>
                <a:cs typeface="Helvetica"/>
                <a:sym typeface="Helvetica"/>
              </a:defRPr>
            </a:pPr>
            <a:r>
              <a:rPr lang="en-US" sz="2800" b="1" dirty="0"/>
              <a:t>Loss of pleasure or enjoyment at work; and/or in our personal life</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Depression</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Concentration problems</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Anxiety</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Increased mistakes or errors</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Loss of objectivity</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Isolation</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Emotional reactivity</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Relationship issues</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Insomnia or disturbed sleep</a:t>
            </a:r>
          </a:p>
          <a:p>
            <a:pPr marL="196596" indent="-228600" defTabSz="914400">
              <a:spcBef>
                <a:spcPts val="800"/>
              </a:spcBef>
              <a:buSzPct val="100000"/>
              <a:tabLst>
                <a:tab pos="114300" algn="l"/>
                <a:tab pos="381000" algn="l"/>
              </a:tabLst>
              <a:defRPr sz="2752">
                <a:latin typeface="Helvetica"/>
                <a:ea typeface="Helvetica"/>
                <a:cs typeface="Helvetica"/>
                <a:sym typeface="Helvetica"/>
              </a:defRPr>
            </a:pPr>
            <a:r>
              <a:rPr lang="en-US" sz="2800" b="1" dirty="0"/>
              <a:t>Fatigue</a:t>
            </a:r>
          </a:p>
          <a:p>
            <a:pPr marL="0" indent="0" defTabSz="914400">
              <a:spcBef>
                <a:spcPts val="800"/>
              </a:spcBef>
              <a:buSzPct val="100000"/>
              <a:buNone/>
              <a:tabLst>
                <a:tab pos="114300" algn="l"/>
                <a:tab pos="381000" algn="l"/>
              </a:tabLst>
              <a:defRPr sz="2752">
                <a:latin typeface="Helvetica"/>
                <a:ea typeface="Helvetica"/>
                <a:cs typeface="Helvetica"/>
                <a:sym typeface="Helvetica"/>
              </a:defRPr>
            </a:pPr>
            <a:endParaRPr lang="en-US" sz="2800" b="1" dirty="0"/>
          </a:p>
          <a:p>
            <a:pPr marL="0" indent="0" defTabSz="914400">
              <a:spcBef>
                <a:spcPts val="800"/>
              </a:spcBef>
              <a:buSzPct val="100000"/>
              <a:buNone/>
              <a:tabLst>
                <a:tab pos="114300" algn="l"/>
                <a:tab pos="381000" algn="l"/>
              </a:tabLst>
              <a:defRPr sz="2752">
                <a:latin typeface="Helvetica"/>
                <a:ea typeface="Helvetica"/>
                <a:cs typeface="Helvetica"/>
                <a:sym typeface="Helvetica"/>
              </a:defRPr>
            </a:pPr>
            <a:r>
              <a:rPr lang="en-US" sz="2800" b="1" i="1" dirty="0"/>
              <a:t>What are your personal warning signs?</a:t>
            </a:r>
          </a:p>
        </p:txBody>
      </p:sp>
    </p:spTree>
  </p:cSld>
  <p:clrMapOvr>
    <a:overrideClrMapping bg1="dk1" tx1="lt1" bg2="dk2" tx2="lt2" accent1="accent1" accent2="accent2" accent3="accent3" accent4="accent4" accent5="accent5" accent6="accent6" hlink="hlink" folHlink="folHlink"/>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 name="A Holistic Approach to Self-Care"/>
          <p:cNvSpPr txBox="1">
            <a:spLocks noGrp="1"/>
          </p:cNvSpPr>
          <p:nvPr>
            <p:ph type="title"/>
          </p:nvPr>
        </p:nvSpPr>
        <p:spPr>
          <a:xfrm>
            <a:off x="513080" y="5337385"/>
            <a:ext cx="2541405" cy="3488266"/>
          </a:xfrm>
          <a:prstGeom prst="rect">
            <a:avLst/>
          </a:prstGeom>
        </p:spPr>
        <p:txBody>
          <a:bodyPr vert="horz" lIns="91440" tIns="45720" rIns="91440" bIns="45720" rtlCol="0" anchor="ctr">
            <a:normAutofit/>
          </a:bodyPr>
          <a:lstStyle>
            <a:lvl1pPr defTabSz="438911">
              <a:defRPr sz="5300" b="1">
                <a:effectLst>
                  <a:outerShdw blurRad="63500" dist="12192" dir="5400000" rotWithShape="0">
                    <a:srgbClr val="000000">
                      <a:alpha val="30000"/>
                    </a:srgbClr>
                  </a:outerShdw>
                </a:effectLst>
                <a:latin typeface="Helvetica Neue"/>
                <a:ea typeface="Helvetica Neue"/>
                <a:cs typeface="Helvetica Neue"/>
                <a:sym typeface="Helvetica Neue"/>
              </a:defRPr>
            </a:lvl1pPr>
          </a:lstStyle>
          <a:p>
            <a:pPr algn="ctr" defTabSz="914400">
              <a:defRPr b="0">
                <a:solidFill>
                  <a:srgbClr val="565F5F"/>
                </a:solidFill>
                <a:latin typeface="Hoefler Text"/>
                <a:ea typeface="Hoefler Text"/>
                <a:cs typeface="Hoefler Text"/>
                <a:sym typeface="Hoefler Text"/>
              </a:defRPr>
            </a:pPr>
            <a:r>
              <a:rPr lang="en-US" sz="4400" b="1" dirty="0">
                <a:latin typeface="+mj-lt"/>
                <a:ea typeface="+mj-ea"/>
                <a:cs typeface="+mj-cs"/>
                <a:sym typeface="Helvetica Neue"/>
              </a:rPr>
              <a:t>Benefits </a:t>
            </a:r>
            <a:br>
              <a:rPr lang="en-US" sz="4400" dirty="0">
                <a:latin typeface="+mj-lt"/>
                <a:ea typeface="+mj-ea"/>
                <a:cs typeface="+mj-cs"/>
              </a:rPr>
            </a:br>
            <a:r>
              <a:rPr lang="en-US" sz="4400" b="1" dirty="0">
                <a:latin typeface="+mj-lt"/>
                <a:ea typeface="+mj-ea"/>
                <a:cs typeface="+mj-cs"/>
                <a:sym typeface="Helvetica Neue"/>
              </a:rPr>
              <a:t>of </a:t>
            </a:r>
            <a:br>
              <a:rPr lang="en-US" sz="4400" b="1" dirty="0">
                <a:latin typeface="+mj-lt"/>
                <a:ea typeface="+mj-ea"/>
                <a:cs typeface="+mj-cs"/>
                <a:sym typeface="Helvetica Neue"/>
              </a:rPr>
            </a:br>
            <a:r>
              <a:rPr lang="en-US" sz="4400" b="1" dirty="0">
                <a:latin typeface="+mj-lt"/>
                <a:ea typeface="+mj-ea"/>
                <a:cs typeface="+mj-cs"/>
                <a:sym typeface="Helvetica Neue"/>
              </a:rPr>
              <a:t>Self-Care</a:t>
            </a:r>
          </a:p>
        </p:txBody>
      </p:sp>
      <p:pic>
        <p:nvPicPr>
          <p:cNvPr id="184" name="photo.jpg" descr="photo.jpg"/>
          <p:cNvPicPr>
            <a:picLocks noChangeAspect="1"/>
          </p:cNvPicPr>
          <p:nvPr/>
        </p:nvPicPr>
        <p:blipFill rotWithShape="1">
          <a:blip r:embed="rId2">
            <a:extLst/>
          </a:blip>
          <a:srcRect t="2217"/>
          <a:stretch/>
        </p:blipFill>
        <p:spPr>
          <a:xfrm>
            <a:off x="20" y="10"/>
            <a:ext cx="13004780" cy="5277306"/>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3" name="Stress Happens!…"/>
          <p:cNvSpPr txBox="1"/>
          <p:nvPr/>
        </p:nvSpPr>
        <p:spPr>
          <a:xfrm>
            <a:off x="3268494" y="5337386"/>
            <a:ext cx="9221528" cy="3488266"/>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Autofit/>
          </a:bodyPr>
          <a:lstStyle/>
          <a:p>
            <a:pPr>
              <a:lnSpc>
                <a:spcPct val="90000"/>
              </a:lnSpc>
              <a:spcBef>
                <a:spcPts val="300"/>
              </a:spcBef>
              <a:defRPr sz="2700" i="1"/>
            </a:pPr>
            <a:r>
              <a:rPr lang="en-US" sz="2700" b="1" dirty="0"/>
              <a:t>Stress Happens! </a:t>
            </a:r>
            <a:r>
              <a:rPr lang="en-US" sz="2700" dirty="0"/>
              <a:t>Self-Care is one of the most important prevention tools that we have! Benefits of practicing Self-Care include:</a:t>
            </a:r>
          </a:p>
          <a:p>
            <a:pPr marL="375046" indent="-228600">
              <a:lnSpc>
                <a:spcPct val="90000"/>
              </a:lnSpc>
              <a:buSzPct val="145000"/>
              <a:buFont typeface="Arial" panose="020B0604020202020204" pitchFamily="34" charset="0"/>
              <a:buChar char="•"/>
              <a:tabLst>
                <a:tab pos="139700" algn="l"/>
                <a:tab pos="457200" algn="l"/>
              </a:tabLst>
              <a:defRPr sz="2800" b="0"/>
            </a:pPr>
            <a:r>
              <a:rPr lang="en-US" sz="2700" dirty="0"/>
              <a:t>Being at your best at work, in your relationships, in life!</a:t>
            </a:r>
          </a:p>
          <a:p>
            <a:pPr marL="375046" indent="-228600">
              <a:lnSpc>
                <a:spcPct val="90000"/>
              </a:lnSpc>
              <a:buSzPct val="145000"/>
              <a:buFont typeface="Arial" panose="020B0604020202020204" pitchFamily="34" charset="0"/>
              <a:buChar char="•"/>
              <a:tabLst>
                <a:tab pos="139700" algn="l"/>
                <a:tab pos="457200" algn="l"/>
              </a:tabLst>
              <a:defRPr sz="2800" b="0"/>
            </a:pPr>
            <a:r>
              <a:rPr lang="en-US" sz="2700" dirty="0"/>
              <a:t>Maximizing your potential</a:t>
            </a:r>
          </a:p>
          <a:p>
            <a:pPr marL="375046" indent="-228600">
              <a:lnSpc>
                <a:spcPct val="90000"/>
              </a:lnSpc>
              <a:buSzPct val="145000"/>
              <a:buFont typeface="Arial" panose="020B0604020202020204" pitchFamily="34" charset="0"/>
              <a:buChar char="•"/>
              <a:tabLst>
                <a:tab pos="139700" algn="l"/>
                <a:tab pos="457200" algn="l"/>
              </a:tabLst>
              <a:defRPr sz="2800" b="0"/>
            </a:pPr>
            <a:r>
              <a:rPr lang="en-US" sz="2700" dirty="0"/>
              <a:t>Improving your quality of life</a:t>
            </a:r>
          </a:p>
          <a:p>
            <a:pPr marL="375046" indent="-228600">
              <a:lnSpc>
                <a:spcPct val="90000"/>
              </a:lnSpc>
              <a:buSzPct val="145000"/>
              <a:buFont typeface="Arial" panose="020B0604020202020204" pitchFamily="34" charset="0"/>
              <a:buChar char="•"/>
              <a:tabLst>
                <a:tab pos="139700" algn="l"/>
                <a:tab pos="457200" algn="l"/>
              </a:tabLst>
              <a:defRPr sz="2800" b="0"/>
            </a:pPr>
            <a:r>
              <a:rPr lang="en-US" sz="2700" dirty="0"/>
              <a:t>Enhancing physical, mental, emotional and spiritual wellbeing</a:t>
            </a:r>
          </a:p>
          <a:p>
            <a:pPr marL="375046" indent="-228600">
              <a:lnSpc>
                <a:spcPct val="90000"/>
              </a:lnSpc>
              <a:buSzPct val="145000"/>
              <a:buFont typeface="Arial" panose="020B0604020202020204" pitchFamily="34" charset="0"/>
              <a:buChar char="•"/>
              <a:tabLst>
                <a:tab pos="139700" algn="l"/>
                <a:tab pos="457200" algn="l"/>
              </a:tabLst>
              <a:defRPr sz="2800" b="0"/>
            </a:pPr>
            <a:r>
              <a:rPr lang="en-US" sz="2700" dirty="0"/>
              <a:t>Building resources to deal with the life and work stressors</a:t>
            </a:r>
          </a:p>
          <a:p>
            <a:pPr marL="375046" indent="-228600">
              <a:lnSpc>
                <a:spcPct val="90000"/>
              </a:lnSpc>
              <a:buSzPct val="145000"/>
              <a:buFont typeface="Arial" panose="020B0604020202020204" pitchFamily="34" charset="0"/>
              <a:buChar char="•"/>
              <a:tabLst>
                <a:tab pos="139700" algn="l"/>
                <a:tab pos="457200" algn="l"/>
              </a:tabLst>
              <a:defRPr sz="2800" b="0"/>
            </a:pPr>
            <a:r>
              <a:rPr lang="en-US" sz="2700" dirty="0"/>
              <a:t>Sustaining long-term recovery and wellness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697289" cy="97536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36311" y="0"/>
            <a:ext cx="2599267" cy="9753600"/>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DC530D1-955F-4044-9CE8-5EB0F6D35C48}"/>
              </a:ext>
            </a:extLst>
          </p:cNvPr>
          <p:cNvSpPr>
            <a:spLocks noGrp="1"/>
          </p:cNvSpPr>
          <p:nvPr>
            <p:ph type="title"/>
          </p:nvPr>
        </p:nvSpPr>
        <p:spPr>
          <a:xfrm>
            <a:off x="570688" y="975360"/>
            <a:ext cx="2965622" cy="7261013"/>
          </a:xfrm>
        </p:spPr>
        <p:txBody>
          <a:bodyPr>
            <a:normAutofit/>
          </a:bodyPr>
          <a:lstStyle/>
          <a:p>
            <a:r>
              <a:rPr lang="en-US" sz="5000" dirty="0">
                <a:solidFill>
                  <a:srgbClr val="FFFFFF"/>
                </a:solidFill>
              </a:rPr>
              <a:t>5 Essential Self-Care Strategies</a:t>
            </a:r>
          </a:p>
        </p:txBody>
      </p:sp>
      <p:graphicFrame>
        <p:nvGraphicFramePr>
          <p:cNvPr id="5" name="Content Placeholder 2">
            <a:extLst>
              <a:ext uri="{FF2B5EF4-FFF2-40B4-BE49-F238E27FC236}">
                <a16:creationId xmlns:a16="http://schemas.microsoft.com/office/drawing/2014/main" id="{726C8A3E-529A-4063-A83C-56A027228507}"/>
              </a:ext>
            </a:extLst>
          </p:cNvPr>
          <p:cNvGraphicFramePr>
            <a:graphicFrameLocks noGrp="1"/>
          </p:cNvGraphicFramePr>
          <p:nvPr>
            <p:ph idx="1"/>
            <p:extLst>
              <p:ext uri="{D42A27DB-BD31-4B8C-83A1-F6EECF244321}">
                <p14:modId xmlns:p14="http://schemas.microsoft.com/office/powerpoint/2010/main" val="1443009854"/>
              </p:ext>
            </p:extLst>
          </p:nvPr>
        </p:nvGraphicFramePr>
        <p:xfrm>
          <a:off x="5344160" y="975360"/>
          <a:ext cx="6925733" cy="726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5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2187485704_a598c84739.jpg" descr="2187485704_a598c84739.jpg"/>
          <p:cNvPicPr>
            <a:picLocks noChangeAspect="1"/>
          </p:cNvPicPr>
          <p:nvPr/>
        </p:nvPicPr>
        <p:blipFill rotWithShape="1">
          <a:blip r:embed="rId2">
            <a:extLst/>
          </a:blip>
          <a:srcRect/>
          <a:stretch/>
        </p:blipFill>
        <p:spPr>
          <a:xfrm>
            <a:off x="-1" y="10"/>
            <a:ext cx="13004799" cy="9753590"/>
          </a:xfrm>
          <a:prstGeom prst="rect">
            <a:avLst/>
          </a:prstGeom>
        </p:spPr>
      </p:pic>
      <p:sp>
        <p:nvSpPr>
          <p:cNvPr id="132" name="Welcome…"/>
          <p:cNvSpPr txBox="1"/>
          <p:nvPr/>
        </p:nvSpPr>
        <p:spPr>
          <a:xfrm>
            <a:off x="320324" y="7509754"/>
            <a:ext cx="5477361" cy="1835478"/>
          </a:xfrm>
          <a:prstGeom prst="rect">
            <a:avLst/>
          </a:prstGeom>
          <a:solidFill>
            <a:schemeClr val="accent5">
              <a:lumMod val="40000"/>
              <a:lumOff val="60000"/>
            </a:schemeClr>
          </a:solidFill>
          <a:extLst>
            <a:ext uri="{C572A759-6A51-4108-AA02-DFA0A04FC94B}">
              <ma14:wrappingTextBoxFlag xmlns:ma14="http://schemas.microsoft.com/office/mac/drawingml/2011/main" xmlns="" val="1"/>
            </a:ext>
          </a:extLst>
        </p:spPr>
        <p:txBody>
          <a:bodyPr vert="horz" lIns="91440" tIns="45720" rIns="91440" bIns="45720" rtlCol="0" anchor="ctr">
            <a:normAutofit/>
          </a:bodyPr>
          <a:lstStyle/>
          <a:p>
            <a:pPr marL="786652" indent="-571500">
              <a:lnSpc>
                <a:spcPct val="90000"/>
              </a:lnSpc>
              <a:spcAft>
                <a:spcPts val="600"/>
              </a:spcAft>
              <a:buClr>
                <a:srgbClr val="000000"/>
              </a:buClr>
              <a:buSzPct val="145000"/>
              <a:buFont typeface="Arial" panose="020B0604020202020204" pitchFamily="34" charset="0"/>
              <a:buChar char="•"/>
              <a:defRPr sz="3200" b="0"/>
            </a:pPr>
            <a:r>
              <a:rPr lang="en-US" sz="3600" b="1" dirty="0"/>
              <a:t>Settling In Meditation</a:t>
            </a:r>
          </a:p>
          <a:p>
            <a:pPr marL="786652" indent="-571500">
              <a:lnSpc>
                <a:spcPct val="90000"/>
              </a:lnSpc>
              <a:spcAft>
                <a:spcPts val="600"/>
              </a:spcAft>
              <a:buClr>
                <a:srgbClr val="000000"/>
              </a:buClr>
              <a:buSzPct val="145000"/>
              <a:buFont typeface="Arial" panose="020B0604020202020204" pitchFamily="34" charset="0"/>
              <a:buChar char="•"/>
              <a:defRPr sz="3200" b="0"/>
            </a:pPr>
            <a:r>
              <a:rPr lang="en-US" sz="3600" b="1" dirty="0"/>
              <a:t>Intention Setting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 name="Getting appropriate sleep is essential for having a healthy body, mind, emotions and spirit.  Most people need 7 - 8 hours of sleep each night in order to feel refreshed, and energetic in the morning. Sleep disturbances can affect your work performance and your quality of life. Practices that help to improve sleep include:…"/>
          <p:cNvSpPr txBox="1"/>
          <p:nvPr/>
        </p:nvSpPr>
        <p:spPr>
          <a:xfrm>
            <a:off x="758757" y="914400"/>
            <a:ext cx="7719858" cy="7641930"/>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Autofit/>
          </a:bodyPr>
          <a:lstStyle/>
          <a:p>
            <a:pPr>
              <a:lnSpc>
                <a:spcPct val="90000"/>
              </a:lnSpc>
              <a:defRPr sz="2880">
                <a:solidFill>
                  <a:srgbClr val="2E2D29"/>
                </a:solidFill>
                <a:latin typeface="Helvetica"/>
                <a:ea typeface="Helvetica"/>
                <a:cs typeface="Helvetica"/>
                <a:sym typeface="Helvetica"/>
              </a:defRPr>
            </a:pPr>
            <a:r>
              <a:rPr lang="en-US" sz="2600" b="0" dirty="0">
                <a:latin typeface="Helvetica" panose="020B0604020202020204" pitchFamily="34" charset="0"/>
                <a:cs typeface="Helvetica" panose="020B0604020202020204" pitchFamily="34" charset="0"/>
              </a:rPr>
              <a:t>Getting good sleep is essential for </a:t>
            </a:r>
            <a:r>
              <a:rPr lang="en-US" sz="2600" dirty="0">
                <a:latin typeface="Helvetica" panose="020B0604020202020204" pitchFamily="34" charset="0"/>
                <a:cs typeface="Helvetica" panose="020B0604020202020204" pitchFamily="34" charset="0"/>
              </a:rPr>
              <a:t>being </a:t>
            </a:r>
            <a:r>
              <a:rPr lang="en-US" sz="2600" b="0" dirty="0">
                <a:latin typeface="Helvetica" panose="020B0604020202020204" pitchFamily="34" charset="0"/>
                <a:cs typeface="Helvetica" panose="020B0604020202020204" pitchFamily="34" charset="0"/>
              </a:rPr>
              <a:t>healthy in body, mind, emotions and spirit.  </a:t>
            </a:r>
            <a:r>
              <a:rPr lang="en-US" sz="2600" dirty="0">
                <a:latin typeface="Helvetica" panose="020B0604020202020204" pitchFamily="34" charset="0"/>
                <a:cs typeface="Helvetica" panose="020B0604020202020204" pitchFamily="34" charset="0"/>
              </a:rPr>
              <a:t>On average, people</a:t>
            </a:r>
            <a:r>
              <a:rPr lang="en-US" sz="2600" b="0" dirty="0">
                <a:latin typeface="Helvetica" panose="020B0604020202020204" pitchFamily="34" charset="0"/>
                <a:cs typeface="Helvetica" panose="020B0604020202020204" pitchFamily="34" charset="0"/>
              </a:rPr>
              <a:t> need 7 - 8 hours of sleep </a:t>
            </a:r>
            <a:r>
              <a:rPr lang="en-US" sz="2600" dirty="0">
                <a:latin typeface="Helvetica" panose="020B0604020202020204" pitchFamily="34" charset="0"/>
                <a:cs typeface="Helvetica" panose="020B0604020202020204" pitchFamily="34" charset="0"/>
              </a:rPr>
              <a:t>a</a:t>
            </a:r>
            <a:r>
              <a:rPr lang="en-US" sz="2600" b="0" dirty="0">
                <a:latin typeface="Helvetica" panose="020B0604020202020204" pitchFamily="34" charset="0"/>
                <a:cs typeface="Helvetica" panose="020B0604020202020204" pitchFamily="34" charset="0"/>
              </a:rPr>
              <a:t> night to feel refreshed and energized. Sleep disturbances can affect quality of life and work performance. </a:t>
            </a:r>
            <a:r>
              <a:rPr lang="en-US" sz="2600" b="1" dirty="0">
                <a:latin typeface="Helvetica" panose="020B0604020202020204" pitchFamily="34" charset="0"/>
                <a:cs typeface="Helvetica" panose="020B0604020202020204" pitchFamily="34" charset="0"/>
              </a:rPr>
              <a:t>Ways to improve sleep can include</a:t>
            </a:r>
            <a:r>
              <a:rPr lang="en-US" sz="2600" dirty="0">
                <a:latin typeface="Helvetica" panose="020B0604020202020204" pitchFamily="34" charset="0"/>
                <a:cs typeface="Helvetica" panose="020B0604020202020204" pitchFamily="34" charset="0"/>
              </a:rPr>
              <a:t>:</a:t>
            </a:r>
          </a:p>
          <a:p>
            <a:pPr indent="-228600">
              <a:lnSpc>
                <a:spcPct val="90000"/>
              </a:lnSpc>
              <a:buFont typeface="Arial" panose="020B0604020202020204" pitchFamily="34" charset="0"/>
              <a:buChar char="•"/>
              <a:tabLst>
                <a:tab pos="139700" algn="l"/>
                <a:tab pos="457200" algn="l"/>
              </a:tabLst>
              <a:defRPr sz="2380" b="0">
                <a:solidFill>
                  <a:srgbClr val="2E2D29"/>
                </a:solidFill>
                <a:latin typeface="Helvetica"/>
                <a:ea typeface="Helvetica"/>
                <a:cs typeface="Helvetica"/>
                <a:sym typeface="Helvetica"/>
              </a:defRPr>
            </a:pPr>
            <a:endParaRPr lang="en-US" sz="2600" dirty="0">
              <a:latin typeface="Helvetica" panose="020B0604020202020204" pitchFamily="34" charset="0"/>
              <a:cs typeface="Helvetica" panose="020B0604020202020204" pitchFamily="34" charset="0"/>
            </a:endParaRPr>
          </a:p>
          <a:p>
            <a:pPr marL="228600" indent="-228600">
              <a:lnSpc>
                <a:spcPct val="90000"/>
              </a:lnSpc>
              <a:spcBef>
                <a:spcPts val="300"/>
              </a:spcBef>
              <a:buSzPct val="100000"/>
              <a:buFont typeface="Arial" panose="020B0604020202020204" pitchFamily="34" charset="0"/>
              <a:buChar char="•"/>
              <a:tabLst>
                <a:tab pos="139700" algn="l"/>
                <a:tab pos="457200" algn="l"/>
              </a:tabLst>
              <a:defRPr sz="2880" b="0">
                <a:solidFill>
                  <a:srgbClr val="2E2D29"/>
                </a:solidFill>
                <a:latin typeface="Helvetica"/>
                <a:ea typeface="Helvetica"/>
                <a:cs typeface="Helvetica"/>
                <a:sym typeface="Helvetica"/>
              </a:defRPr>
            </a:pPr>
            <a:r>
              <a:rPr lang="en-US" sz="2600" dirty="0">
                <a:latin typeface="Helvetica" panose="020B0604020202020204" pitchFamily="34" charset="0"/>
                <a:cs typeface="Helvetica" panose="020B0604020202020204" pitchFamily="34" charset="0"/>
              </a:rPr>
              <a:t>Creating a regular sleep schedule; cultivating sleep rituals e.g. drinking tea, journaling</a:t>
            </a:r>
          </a:p>
          <a:p>
            <a:pPr marL="228600" indent="-228600">
              <a:lnSpc>
                <a:spcPct val="90000"/>
              </a:lnSpc>
              <a:spcBef>
                <a:spcPts val="300"/>
              </a:spcBef>
              <a:buSzPct val="100000"/>
              <a:buFont typeface="Arial" panose="020B0604020202020204" pitchFamily="34" charset="0"/>
              <a:buChar char="•"/>
              <a:tabLst>
                <a:tab pos="139700" algn="l"/>
                <a:tab pos="457200" algn="l"/>
              </a:tabLst>
              <a:defRPr sz="2880" b="0">
                <a:solidFill>
                  <a:srgbClr val="2E2D29"/>
                </a:solidFill>
                <a:latin typeface="Helvetica"/>
                <a:ea typeface="Helvetica"/>
                <a:cs typeface="Helvetica"/>
                <a:sym typeface="Helvetica"/>
              </a:defRPr>
            </a:pPr>
            <a:r>
              <a:rPr lang="en-US" sz="2600" dirty="0">
                <a:latin typeface="Helvetica" panose="020B0604020202020204" pitchFamily="34" charset="0"/>
                <a:cs typeface="Helvetica" panose="020B0604020202020204" pitchFamily="34" charset="0"/>
              </a:rPr>
              <a:t>Limiting caffeine and sugar, especially at night</a:t>
            </a:r>
          </a:p>
          <a:p>
            <a:pPr marL="228600" indent="-228600">
              <a:lnSpc>
                <a:spcPct val="90000"/>
              </a:lnSpc>
              <a:spcBef>
                <a:spcPts val="300"/>
              </a:spcBef>
              <a:buSzPct val="100000"/>
              <a:buFont typeface="Arial" panose="020B0604020202020204" pitchFamily="34" charset="0"/>
              <a:buChar char="•"/>
              <a:tabLst>
                <a:tab pos="139700" algn="l"/>
                <a:tab pos="457200" algn="l"/>
              </a:tabLst>
              <a:defRPr sz="2880" b="0">
                <a:solidFill>
                  <a:srgbClr val="2E2D29"/>
                </a:solidFill>
                <a:latin typeface="Helvetica"/>
                <a:ea typeface="Helvetica"/>
                <a:cs typeface="Helvetica"/>
                <a:sym typeface="Helvetica"/>
              </a:defRPr>
            </a:pPr>
            <a:r>
              <a:rPr lang="en-US" sz="2600" dirty="0">
                <a:latin typeface="Helvetica" panose="020B0604020202020204" pitchFamily="34" charset="0"/>
                <a:cs typeface="Helvetica" panose="020B0604020202020204" pitchFamily="34" charset="0"/>
              </a:rPr>
              <a:t>Utilizing relaxation practices including breathing or listening to music to encourage sleep</a:t>
            </a:r>
          </a:p>
          <a:p>
            <a:pPr marL="228600" indent="-228600">
              <a:lnSpc>
                <a:spcPct val="90000"/>
              </a:lnSpc>
              <a:spcBef>
                <a:spcPts val="300"/>
              </a:spcBef>
              <a:buSzPct val="100000"/>
              <a:buFont typeface="Arial" panose="020B0604020202020204" pitchFamily="34" charset="0"/>
              <a:buChar char="•"/>
              <a:tabLst>
                <a:tab pos="139700" algn="l"/>
                <a:tab pos="457200" algn="l"/>
              </a:tabLst>
              <a:defRPr sz="2880" b="0">
                <a:solidFill>
                  <a:srgbClr val="2E2D29"/>
                </a:solidFill>
                <a:latin typeface="Helvetica"/>
                <a:ea typeface="Helvetica"/>
                <a:cs typeface="Helvetica"/>
                <a:sym typeface="Helvetica"/>
              </a:defRPr>
            </a:pPr>
            <a:r>
              <a:rPr lang="en-US" sz="2600" dirty="0">
                <a:latin typeface="Helvetica" panose="020B0604020202020204" pitchFamily="34" charset="0"/>
                <a:cs typeface="Helvetica" panose="020B0604020202020204" pitchFamily="34" charset="0"/>
              </a:rPr>
              <a:t>Minimizing light or noise in your bedroom</a:t>
            </a:r>
          </a:p>
          <a:p>
            <a:pPr marL="228600" indent="-228600">
              <a:lnSpc>
                <a:spcPct val="90000"/>
              </a:lnSpc>
              <a:spcBef>
                <a:spcPts val="300"/>
              </a:spcBef>
              <a:buSzPct val="100000"/>
              <a:buFont typeface="Arial" panose="020B0604020202020204" pitchFamily="34" charset="0"/>
              <a:buChar char="•"/>
              <a:tabLst>
                <a:tab pos="139700" algn="l"/>
                <a:tab pos="457200" algn="l"/>
              </a:tabLst>
              <a:defRPr sz="2880" b="0">
                <a:solidFill>
                  <a:srgbClr val="2E2D29"/>
                </a:solidFill>
                <a:latin typeface="Helvetica"/>
                <a:ea typeface="Helvetica"/>
                <a:cs typeface="Helvetica"/>
                <a:sym typeface="Helvetica"/>
              </a:defRPr>
            </a:pPr>
            <a:r>
              <a:rPr lang="en-US" sz="2600" dirty="0">
                <a:latin typeface="Helvetica" panose="020B0604020202020204" pitchFamily="34" charset="0"/>
                <a:cs typeface="Helvetica" panose="020B0604020202020204" pitchFamily="34" charset="0"/>
              </a:rPr>
              <a:t>Getting proper nutrition through food and supplements</a:t>
            </a:r>
          </a:p>
          <a:p>
            <a:pPr marL="228600" indent="-228600">
              <a:lnSpc>
                <a:spcPct val="90000"/>
              </a:lnSpc>
              <a:spcBef>
                <a:spcPts val="300"/>
              </a:spcBef>
              <a:buSzPct val="100000"/>
              <a:buFont typeface="Arial" panose="020B0604020202020204" pitchFamily="34" charset="0"/>
              <a:buChar char="•"/>
              <a:tabLst>
                <a:tab pos="139700" algn="l"/>
                <a:tab pos="457200" algn="l"/>
              </a:tabLst>
              <a:defRPr sz="2880" b="0">
                <a:solidFill>
                  <a:srgbClr val="2E2D29"/>
                </a:solidFill>
                <a:latin typeface="Helvetica"/>
                <a:ea typeface="Helvetica"/>
                <a:cs typeface="Helvetica"/>
                <a:sym typeface="Helvetica"/>
              </a:defRPr>
            </a:pPr>
            <a:r>
              <a:rPr lang="en-US" sz="2600" dirty="0">
                <a:latin typeface="Helvetica" panose="020B0604020202020204" pitchFamily="34" charset="0"/>
                <a:cs typeface="Helvetica" panose="020B0604020202020204" pitchFamily="34" charset="0"/>
              </a:rPr>
              <a:t>Limiting activities prior to sleep, especially cell phones, social media, etc.</a:t>
            </a:r>
          </a:p>
          <a:p>
            <a:pPr indent="-228600">
              <a:lnSpc>
                <a:spcPct val="90000"/>
              </a:lnSpc>
              <a:buFont typeface="Arial" panose="020B0604020202020204" pitchFamily="34" charset="0"/>
              <a:buChar char="•"/>
              <a:tabLst>
                <a:tab pos="139700" algn="l"/>
                <a:tab pos="457200" algn="l"/>
              </a:tabLst>
              <a:defRPr sz="2280" b="0">
                <a:solidFill>
                  <a:srgbClr val="2E2D29"/>
                </a:solidFill>
                <a:latin typeface="Helvetica"/>
                <a:ea typeface="Helvetica"/>
                <a:cs typeface="Helvetica"/>
                <a:sym typeface="Helvetica"/>
              </a:defRPr>
            </a:pPr>
            <a:endParaRPr lang="en-US" sz="2600" b="1" dirty="0">
              <a:latin typeface="Helvetica" panose="020B0604020202020204" pitchFamily="34" charset="0"/>
              <a:cs typeface="Helvetica" panose="020B0604020202020204" pitchFamily="34" charset="0"/>
            </a:endParaRPr>
          </a:p>
          <a:p>
            <a:pPr>
              <a:lnSpc>
                <a:spcPct val="90000"/>
              </a:lnSpc>
              <a:defRPr sz="3000" i="1">
                <a:solidFill>
                  <a:srgbClr val="2E2D29"/>
                </a:solidFill>
              </a:defRPr>
            </a:pPr>
            <a:r>
              <a:rPr lang="en-US" sz="2600" b="1" dirty="0">
                <a:latin typeface="Helvetica" panose="020B0604020202020204" pitchFamily="34" charset="0"/>
                <a:cs typeface="Helvetica" panose="020B0604020202020204" pitchFamily="34" charset="0"/>
              </a:rPr>
              <a:t>Practice: Breath Awareness</a:t>
            </a:r>
          </a:p>
        </p:txBody>
      </p:sp>
      <p:sp>
        <p:nvSpPr>
          <p:cNvPr id="197" name="Rectangle 7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24974" y="0"/>
            <a:ext cx="2779826"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6" name="Oval 7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06" y="3369432"/>
            <a:ext cx="3014736" cy="301473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1" name="Graphic 70" descr="Sleep">
            <a:extLst>
              <a:ext uri="{FF2B5EF4-FFF2-40B4-BE49-F238E27FC236}">
                <a16:creationId xmlns:a16="http://schemas.microsoft.com/office/drawing/2014/main" id="{F88AA736-4E65-4E3B-9E93-96480D8915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1512" y="3701793"/>
            <a:ext cx="2067143" cy="2067143"/>
          </a:xfrm>
          <a:prstGeom prst="rect">
            <a:avLst/>
          </a:prstGeom>
        </p:spPr>
      </p:pic>
      <p:sp>
        <p:nvSpPr>
          <p:cNvPr id="3" name="Title 2">
            <a:extLst>
              <a:ext uri="{FF2B5EF4-FFF2-40B4-BE49-F238E27FC236}">
                <a16:creationId xmlns:a16="http://schemas.microsoft.com/office/drawing/2014/main" id="{034BF2F4-46AA-4B2D-80E7-FF7F89214E22}"/>
              </a:ext>
            </a:extLst>
          </p:cNvPr>
          <p:cNvSpPr>
            <a:spLocks noGrp="1"/>
          </p:cNvSpPr>
          <p:nvPr>
            <p:ph type="title"/>
          </p:nvPr>
        </p:nvSpPr>
        <p:spPr>
          <a:xfrm>
            <a:off x="10553012" y="857867"/>
            <a:ext cx="2123749" cy="836578"/>
          </a:xfrm>
          <a:solidFill>
            <a:schemeClr val="accent5">
              <a:lumMod val="40000"/>
              <a:lumOff val="60000"/>
            </a:schemeClr>
          </a:solidFill>
        </p:spPr>
        <p:txBody>
          <a:bodyPr>
            <a:normAutofit fontScale="90000"/>
          </a:bodyPr>
          <a:lstStyle/>
          <a:p>
            <a:pPr algn="ctr"/>
            <a:r>
              <a:rPr lang="en-US" b="1" dirty="0">
                <a:latin typeface="Helvetica" panose="020B0604020202020204" pitchFamily="34" charset="0"/>
                <a:cs typeface="Helvetica" panose="020B0604020202020204" pitchFamily="34" charset="0"/>
              </a:rPr>
              <a:t>SLEEP</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Getting adequate exercise is essential for having a healthy body, mind, emotions and spirit.  Physical activity for 20-30 minutes each day helps in reducing your body’s physical reaction to stress by relaxing muscle tension.  It also helps in relaxing negative thoughts, reducing anxiety and boosting your self-confidence.  Practices that support getting regular exercise:…"/>
          <p:cNvSpPr txBox="1"/>
          <p:nvPr/>
        </p:nvSpPr>
        <p:spPr>
          <a:xfrm>
            <a:off x="875323" y="1012592"/>
            <a:ext cx="7842283" cy="7750796"/>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Autofit/>
          </a:bodyPr>
          <a:lstStyle/>
          <a:p>
            <a:pPr>
              <a:lnSpc>
                <a:spcPct val="90000"/>
              </a:lnSpc>
              <a:spcAft>
                <a:spcPts val="600"/>
              </a:spcAft>
              <a:defRPr sz="3000" b="0">
                <a:solidFill>
                  <a:srgbClr val="2E2D29"/>
                </a:solidFill>
              </a:defRPr>
            </a:pPr>
            <a:r>
              <a:rPr lang="en-US" sz="2700" dirty="0">
                <a:latin typeface="Helvetica" panose="020B0604020202020204" pitchFamily="34" charset="0"/>
                <a:cs typeface="Helvetica" panose="020B0604020202020204" pitchFamily="34" charset="0"/>
              </a:rPr>
              <a:t>Getting adequate exercise is essential overall health and wellness.  Physical activity for 20-30 minutes each day helps in reducing your body’s physical reaction to stress by relaxing tension.  It also helps in releasing negative thoughts, reducing anxiety and boosting your self-esteem. </a:t>
            </a:r>
            <a:r>
              <a:rPr lang="en-US" sz="2700" b="1" dirty="0">
                <a:latin typeface="Helvetica" panose="020B0604020202020204" pitchFamily="34" charset="0"/>
                <a:cs typeface="Helvetica" panose="020B0604020202020204" pitchFamily="34" charset="0"/>
              </a:rPr>
              <a:t> Practices that support getting regular exercise include:</a:t>
            </a:r>
          </a:p>
          <a:p>
            <a:pPr indent="-228600">
              <a:lnSpc>
                <a:spcPct val="90000"/>
              </a:lnSpc>
              <a:spcAft>
                <a:spcPts val="600"/>
              </a:spcAft>
              <a:buFont typeface="Arial" panose="020B0604020202020204" pitchFamily="34" charset="0"/>
              <a:buChar char="•"/>
              <a:defRPr sz="2000" b="0">
                <a:solidFill>
                  <a:srgbClr val="2E2D29"/>
                </a:solidFill>
              </a:defRPr>
            </a:pPr>
            <a:endParaRPr lang="en-US" sz="2000" b="1" dirty="0">
              <a:latin typeface="Helvetica" panose="020B0604020202020204" pitchFamily="34" charset="0"/>
              <a:cs typeface="Helvetica" panose="020B0604020202020204" pitchFamily="34" charset="0"/>
            </a:endParaRP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Going to a gym or taking fitness classes</a:t>
            </a: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Taking up yoga or tai chi</a:t>
            </a: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Walking or hiking</a:t>
            </a: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Taking a dance class</a:t>
            </a: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Biking or swimming</a:t>
            </a: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Weight or strength training</a:t>
            </a: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Martial arts</a:t>
            </a:r>
          </a:p>
          <a:p>
            <a:pPr marL="228600"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Gardening</a:t>
            </a:r>
          </a:p>
          <a:p>
            <a:pPr>
              <a:lnSpc>
                <a:spcPct val="90000"/>
              </a:lnSpc>
              <a:spcAft>
                <a:spcPts val="600"/>
              </a:spcAft>
              <a:defRPr sz="1600" b="0">
                <a:solidFill>
                  <a:srgbClr val="2E2D29"/>
                </a:solidFill>
              </a:defRPr>
            </a:pPr>
            <a:endParaRPr lang="en-US" sz="2000" dirty="0">
              <a:latin typeface="Helvetica" panose="020B0604020202020204" pitchFamily="34" charset="0"/>
              <a:cs typeface="Helvetica" panose="020B0604020202020204" pitchFamily="34" charset="0"/>
            </a:endParaRPr>
          </a:p>
          <a:p>
            <a:pPr>
              <a:lnSpc>
                <a:spcPct val="90000"/>
              </a:lnSpc>
              <a:spcAft>
                <a:spcPts val="600"/>
              </a:spcAft>
              <a:defRPr sz="3000" i="1">
                <a:solidFill>
                  <a:srgbClr val="2E2D29"/>
                </a:solidFill>
              </a:defRPr>
            </a:pPr>
            <a:r>
              <a:rPr lang="en-US" sz="2700" b="1" dirty="0">
                <a:latin typeface="Helvetica" panose="020B0604020202020204" pitchFamily="34" charset="0"/>
                <a:cs typeface="Helvetica" panose="020B0604020202020204" pitchFamily="34" charset="0"/>
              </a:rPr>
              <a:t>Practice: Yoga/Stretching</a:t>
            </a:r>
          </a:p>
        </p:txBody>
      </p:sp>
      <p:sp>
        <p:nvSpPr>
          <p:cNvPr id="77" name="Rectangle 7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24974" y="0"/>
            <a:ext cx="2779826"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Oval 7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06" y="3369432"/>
            <a:ext cx="3014736" cy="301473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4" name="Graphic 73" descr="Run">
            <a:extLst>
              <a:ext uri="{FF2B5EF4-FFF2-40B4-BE49-F238E27FC236}">
                <a16:creationId xmlns:a16="http://schemas.microsoft.com/office/drawing/2014/main" id="{1A6465BF-B988-44AD-BFD0-37080F18DA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9951" y="3837050"/>
            <a:ext cx="2101880" cy="2101880"/>
          </a:xfrm>
          <a:prstGeom prst="rect">
            <a:avLst/>
          </a:prstGeom>
        </p:spPr>
      </p:pic>
      <p:sp>
        <p:nvSpPr>
          <p:cNvPr id="3" name="Title 2">
            <a:extLst>
              <a:ext uri="{FF2B5EF4-FFF2-40B4-BE49-F238E27FC236}">
                <a16:creationId xmlns:a16="http://schemas.microsoft.com/office/drawing/2014/main" id="{3690F63B-62DE-444E-90D6-A5A43C0BD311}"/>
              </a:ext>
            </a:extLst>
          </p:cNvPr>
          <p:cNvSpPr>
            <a:spLocks noGrp="1"/>
          </p:cNvSpPr>
          <p:nvPr>
            <p:ph type="title"/>
          </p:nvPr>
        </p:nvSpPr>
        <p:spPr>
          <a:xfrm>
            <a:off x="6594111" y="7152637"/>
            <a:ext cx="3009172" cy="843499"/>
          </a:xfrm>
          <a:solidFill>
            <a:schemeClr val="accent5">
              <a:lumMod val="40000"/>
              <a:lumOff val="60000"/>
            </a:schemeClr>
          </a:solidFill>
        </p:spPr>
        <p:txBody>
          <a:bodyPr>
            <a:noAutofit/>
          </a:bodyPr>
          <a:lstStyle/>
          <a:p>
            <a:pPr algn="ctr"/>
            <a:r>
              <a:rPr lang="en-US" sz="3500" b="1" dirty="0">
                <a:latin typeface="Helvetica" panose="020B0604020202020204" pitchFamily="34" charset="0"/>
                <a:cs typeface="Helvetica" panose="020B0604020202020204" pitchFamily="34" charset="0"/>
              </a:rPr>
              <a:t>EXERCISE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 name="Eating Well is essential for creating a healthy, well-balanced and meaningful life.  We cannot function without sustenance; and we cannot function optimally with poor nutrition.  Nourishing body, mind, emotions and spirit with a healthy diet is a key to long-term recovery and wellness.  Practices that support eating well:…"/>
          <p:cNvSpPr txBox="1"/>
          <p:nvPr/>
        </p:nvSpPr>
        <p:spPr>
          <a:xfrm>
            <a:off x="875489" y="1050587"/>
            <a:ext cx="7842117" cy="7743217"/>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Autofit/>
          </a:bodyPr>
          <a:lstStyle/>
          <a:p>
            <a:pPr>
              <a:lnSpc>
                <a:spcPct val="90000"/>
              </a:lnSpc>
              <a:spcAft>
                <a:spcPts val="600"/>
              </a:spcAft>
              <a:defRPr sz="2980">
                <a:solidFill>
                  <a:srgbClr val="2E2D29"/>
                </a:solidFill>
                <a:latin typeface="Helvetica"/>
                <a:ea typeface="Helvetica"/>
                <a:cs typeface="Helvetica"/>
                <a:sym typeface="Helvetica"/>
              </a:defRPr>
            </a:pPr>
            <a:r>
              <a:rPr lang="en-US" sz="2500" b="0" dirty="0">
                <a:latin typeface="Helvetica" panose="020B0604020202020204" pitchFamily="34" charset="0"/>
                <a:cs typeface="Helvetica" panose="020B0604020202020204" pitchFamily="34" charset="0"/>
              </a:rPr>
              <a:t>Eating Well is essential for creating a healthy and well-balanced life.  We cannot function without sustenance;</a:t>
            </a:r>
            <a:r>
              <a:rPr lang="en-US" sz="2500" dirty="0">
                <a:latin typeface="Helvetica" panose="020B0604020202020204" pitchFamily="34" charset="0"/>
                <a:cs typeface="Helvetica" panose="020B0604020202020204" pitchFamily="34" charset="0"/>
              </a:rPr>
              <a:t> and to</a:t>
            </a:r>
            <a:r>
              <a:rPr lang="en-US" sz="2500" b="0" dirty="0">
                <a:latin typeface="Helvetica" panose="020B0604020202020204" pitchFamily="34" charset="0"/>
                <a:cs typeface="Helvetica" panose="020B0604020202020204" pitchFamily="34" charset="0"/>
              </a:rPr>
              <a:t> function optimally </a:t>
            </a:r>
            <a:r>
              <a:rPr lang="en-US" sz="2500" dirty="0">
                <a:latin typeface="Helvetica" panose="020B0604020202020204" pitchFamily="34" charset="0"/>
                <a:cs typeface="Helvetica" panose="020B0604020202020204" pitchFamily="34" charset="0"/>
              </a:rPr>
              <a:t>good </a:t>
            </a:r>
            <a:r>
              <a:rPr lang="en-US" sz="2500" b="0" dirty="0">
                <a:latin typeface="Helvetica" panose="020B0604020202020204" pitchFamily="34" charset="0"/>
                <a:cs typeface="Helvetica" panose="020B0604020202020204" pitchFamily="34" charset="0"/>
              </a:rPr>
              <a:t>nutrition is needed.  Nourishing body, mind, emotions and spirit with is a key to long-term recovery and wellness.  </a:t>
            </a:r>
            <a:r>
              <a:rPr lang="en-US" sz="2500" b="1" i="1" dirty="0">
                <a:latin typeface="Helvetica" panose="020B0604020202020204" pitchFamily="34" charset="0"/>
                <a:cs typeface="Helvetica" panose="020B0604020202020204" pitchFamily="34" charset="0"/>
              </a:rPr>
              <a:t>Practices that support eating well:</a:t>
            </a:r>
          </a:p>
          <a:p>
            <a:pPr indent="-228600">
              <a:lnSpc>
                <a:spcPct val="90000"/>
              </a:lnSpc>
              <a:spcAft>
                <a:spcPts val="600"/>
              </a:spcAft>
              <a:buFont typeface="Arial" panose="020B0604020202020204" pitchFamily="34" charset="0"/>
              <a:buChar char="•"/>
              <a:defRPr sz="2680">
                <a:solidFill>
                  <a:srgbClr val="2E2D29"/>
                </a:solidFill>
                <a:latin typeface="Helvetica"/>
                <a:ea typeface="Helvetica"/>
                <a:cs typeface="Helvetica"/>
                <a:sym typeface="Helvetica"/>
              </a:defRPr>
            </a:pPr>
            <a:endParaRPr lang="en-US" sz="2000" b="0" dirty="0">
              <a:latin typeface="Helvetica" panose="020B0604020202020204" pitchFamily="34" charset="0"/>
              <a:cs typeface="Helvetica" panose="020B0604020202020204" pitchFamily="34" charset="0"/>
            </a:endParaRPr>
          </a:p>
          <a:p>
            <a:pPr marL="228599" indent="-228600">
              <a:lnSpc>
                <a:spcPct val="90000"/>
              </a:lnSpc>
              <a:spcAft>
                <a:spcPts val="600"/>
              </a:spcAft>
              <a:buSzPct val="100000"/>
              <a:buFont typeface="Arial" panose="020B0604020202020204" pitchFamily="34" charset="0"/>
              <a:buChar char="•"/>
              <a:defRPr sz="2980" b="0">
                <a:solidFill>
                  <a:srgbClr val="2E2D29"/>
                </a:solidFill>
                <a:latin typeface="Helvetica"/>
                <a:ea typeface="Helvetica"/>
                <a:cs typeface="Helvetica"/>
                <a:sym typeface="Helvetica"/>
              </a:defRPr>
            </a:pPr>
            <a:r>
              <a:rPr lang="en-US" sz="2500" dirty="0">
                <a:latin typeface="Helvetica" panose="020B0604020202020204" pitchFamily="34" charset="0"/>
                <a:cs typeface="Helvetica" panose="020B0604020202020204" pitchFamily="34" charset="0"/>
              </a:rPr>
              <a:t>A healthy eating plan that is right for you</a:t>
            </a:r>
          </a:p>
          <a:p>
            <a:pPr marL="228599" indent="-228600">
              <a:lnSpc>
                <a:spcPct val="90000"/>
              </a:lnSpc>
              <a:spcAft>
                <a:spcPts val="600"/>
              </a:spcAft>
              <a:buSzPct val="100000"/>
              <a:buFont typeface="Arial" panose="020B0604020202020204" pitchFamily="34" charset="0"/>
              <a:buChar char="•"/>
              <a:defRPr sz="2980" b="0">
                <a:solidFill>
                  <a:srgbClr val="2E2D29"/>
                </a:solidFill>
                <a:latin typeface="Helvetica"/>
                <a:ea typeface="Helvetica"/>
                <a:cs typeface="Helvetica"/>
                <a:sym typeface="Helvetica"/>
              </a:defRPr>
            </a:pPr>
            <a:r>
              <a:rPr lang="en-US" sz="2500" dirty="0">
                <a:latin typeface="Helvetica" panose="020B0604020202020204" pitchFamily="34" charset="0"/>
                <a:cs typeface="Helvetica" panose="020B0604020202020204" pitchFamily="34" charset="0"/>
              </a:rPr>
              <a:t>Replacing fast-food with whole foods and grains</a:t>
            </a:r>
          </a:p>
          <a:p>
            <a:pPr marL="228599" indent="-228600">
              <a:lnSpc>
                <a:spcPct val="90000"/>
              </a:lnSpc>
              <a:spcAft>
                <a:spcPts val="600"/>
              </a:spcAft>
              <a:buSzPct val="100000"/>
              <a:buFont typeface="Arial" panose="020B0604020202020204" pitchFamily="34" charset="0"/>
              <a:buChar char="•"/>
              <a:defRPr sz="2980" b="0">
                <a:solidFill>
                  <a:srgbClr val="2E2D29"/>
                </a:solidFill>
                <a:latin typeface="Helvetica"/>
                <a:ea typeface="Helvetica"/>
                <a:cs typeface="Helvetica"/>
                <a:sym typeface="Helvetica"/>
              </a:defRPr>
            </a:pPr>
            <a:r>
              <a:rPr lang="en-US" sz="2500" dirty="0">
                <a:latin typeface="Helvetica" panose="020B0604020202020204" pitchFamily="34" charset="0"/>
                <a:cs typeface="Helvetica" panose="020B0604020202020204" pitchFamily="34" charset="0"/>
              </a:rPr>
              <a:t>Becoming aware of food sensitivities e.g. gluten, dairy, soy, etc.</a:t>
            </a:r>
          </a:p>
          <a:p>
            <a:pPr marL="228599" indent="-228600">
              <a:lnSpc>
                <a:spcPct val="90000"/>
              </a:lnSpc>
              <a:spcAft>
                <a:spcPts val="600"/>
              </a:spcAft>
              <a:buSzPct val="100000"/>
              <a:buFont typeface="Arial" panose="020B0604020202020204" pitchFamily="34" charset="0"/>
              <a:buChar char="•"/>
              <a:defRPr sz="2980" b="0">
                <a:solidFill>
                  <a:srgbClr val="2E2D29"/>
                </a:solidFill>
                <a:latin typeface="Helvetica"/>
                <a:ea typeface="Helvetica"/>
                <a:cs typeface="Helvetica"/>
                <a:sym typeface="Helvetica"/>
              </a:defRPr>
            </a:pPr>
            <a:r>
              <a:rPr lang="en-US" sz="2500" dirty="0">
                <a:latin typeface="Helvetica" panose="020B0604020202020204" pitchFamily="34" charset="0"/>
                <a:cs typeface="Helvetica" panose="020B0604020202020204" pitchFamily="34" charset="0"/>
              </a:rPr>
              <a:t>Eating lots of fruits and vegetables</a:t>
            </a:r>
          </a:p>
          <a:p>
            <a:pPr marL="228599" indent="-228600">
              <a:lnSpc>
                <a:spcPct val="90000"/>
              </a:lnSpc>
              <a:spcAft>
                <a:spcPts val="600"/>
              </a:spcAft>
              <a:buSzPct val="100000"/>
              <a:buFont typeface="Arial" panose="020B0604020202020204" pitchFamily="34" charset="0"/>
              <a:buChar char="•"/>
              <a:defRPr sz="2980" b="0">
                <a:solidFill>
                  <a:srgbClr val="2E2D29"/>
                </a:solidFill>
                <a:latin typeface="Helvetica"/>
                <a:ea typeface="Helvetica"/>
                <a:cs typeface="Helvetica"/>
                <a:sym typeface="Helvetica"/>
              </a:defRPr>
            </a:pPr>
            <a:r>
              <a:rPr lang="en-US" sz="2500" dirty="0">
                <a:latin typeface="Helvetica" panose="020B0604020202020204" pitchFamily="34" charset="0"/>
                <a:cs typeface="Helvetica" panose="020B0604020202020204" pitchFamily="34" charset="0"/>
              </a:rPr>
              <a:t>Drinking plenty of water (suggested at least 8 glasses per day)</a:t>
            </a:r>
          </a:p>
          <a:p>
            <a:pPr marL="228599" indent="-228600">
              <a:lnSpc>
                <a:spcPct val="90000"/>
              </a:lnSpc>
              <a:spcAft>
                <a:spcPts val="600"/>
              </a:spcAft>
              <a:buSzPct val="100000"/>
              <a:buFont typeface="Arial" panose="020B0604020202020204" pitchFamily="34" charset="0"/>
              <a:buChar char="•"/>
              <a:defRPr sz="2980" b="0">
                <a:solidFill>
                  <a:srgbClr val="2E2D29"/>
                </a:solidFill>
                <a:latin typeface="Helvetica"/>
                <a:ea typeface="Helvetica"/>
                <a:cs typeface="Helvetica"/>
                <a:sym typeface="Helvetica"/>
              </a:defRPr>
            </a:pPr>
            <a:r>
              <a:rPr lang="en-US" sz="2500" dirty="0">
                <a:latin typeface="Helvetica" panose="020B0604020202020204" pitchFamily="34" charset="0"/>
                <a:cs typeface="Helvetica" panose="020B0604020202020204" pitchFamily="34" charset="0"/>
              </a:rPr>
              <a:t>Not skipping meals or going longer than 3 - 4 hours without eating or snacking, especially if you tend to experience low blood sugar</a:t>
            </a:r>
          </a:p>
          <a:p>
            <a:pPr indent="-228600">
              <a:lnSpc>
                <a:spcPct val="90000"/>
              </a:lnSpc>
              <a:spcAft>
                <a:spcPts val="600"/>
              </a:spcAft>
              <a:buFont typeface="Arial" panose="020B0604020202020204" pitchFamily="34" charset="0"/>
              <a:buChar char="•"/>
              <a:defRPr sz="2480" b="0">
                <a:solidFill>
                  <a:srgbClr val="2E2D29"/>
                </a:solidFill>
                <a:latin typeface="Helvetica"/>
                <a:ea typeface="Helvetica"/>
                <a:cs typeface="Helvetica"/>
                <a:sym typeface="Helvetica"/>
              </a:defRPr>
            </a:pPr>
            <a:endParaRPr lang="en-US" sz="2000" dirty="0">
              <a:latin typeface="Helvetica" panose="020B0604020202020204" pitchFamily="34" charset="0"/>
              <a:cs typeface="Helvetica" panose="020B0604020202020204" pitchFamily="34" charset="0"/>
            </a:endParaRPr>
          </a:p>
          <a:p>
            <a:pPr>
              <a:lnSpc>
                <a:spcPct val="90000"/>
              </a:lnSpc>
              <a:spcAft>
                <a:spcPts val="600"/>
              </a:spcAft>
              <a:defRPr sz="3000" i="1">
                <a:solidFill>
                  <a:srgbClr val="2E2D29"/>
                </a:solidFill>
              </a:defRPr>
            </a:pPr>
            <a:r>
              <a:rPr lang="en-US" sz="2500" b="1" dirty="0">
                <a:latin typeface="Helvetica" panose="020B0604020202020204" pitchFamily="34" charset="0"/>
                <a:cs typeface="Helvetica" panose="020B0604020202020204" pitchFamily="34" charset="0"/>
              </a:rPr>
              <a:t>Practice: Drinking Water</a:t>
            </a:r>
          </a:p>
        </p:txBody>
      </p:sp>
      <p:sp>
        <p:nvSpPr>
          <p:cNvPr id="80" name="Rectangle 7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24974" y="0"/>
            <a:ext cx="2779826"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Oval 8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06" y="3369432"/>
            <a:ext cx="3014736" cy="301473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7" name="Graphic 76" descr="Apple">
            <a:extLst>
              <a:ext uri="{FF2B5EF4-FFF2-40B4-BE49-F238E27FC236}">
                <a16:creationId xmlns:a16="http://schemas.microsoft.com/office/drawing/2014/main" id="{19DC912D-2A15-429E-B10B-1EF78CE5DC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22171" y="4074867"/>
            <a:ext cx="1626247" cy="1626247"/>
          </a:xfrm>
          <a:prstGeom prst="rect">
            <a:avLst/>
          </a:prstGeom>
        </p:spPr>
      </p:pic>
      <p:sp>
        <p:nvSpPr>
          <p:cNvPr id="9" name="Title 2">
            <a:extLst>
              <a:ext uri="{FF2B5EF4-FFF2-40B4-BE49-F238E27FC236}">
                <a16:creationId xmlns:a16="http://schemas.microsoft.com/office/drawing/2014/main" id="{FB1EF5D0-277D-4898-9766-1F7F4772DA43}"/>
              </a:ext>
            </a:extLst>
          </p:cNvPr>
          <p:cNvSpPr>
            <a:spLocks noGrp="1"/>
          </p:cNvSpPr>
          <p:nvPr>
            <p:ph type="title"/>
          </p:nvPr>
        </p:nvSpPr>
        <p:spPr>
          <a:xfrm>
            <a:off x="10471640" y="7568120"/>
            <a:ext cx="2286494" cy="1573716"/>
          </a:xfrm>
          <a:solidFill>
            <a:schemeClr val="accent5">
              <a:lumMod val="40000"/>
              <a:lumOff val="60000"/>
            </a:schemeClr>
          </a:solidFill>
        </p:spPr>
        <p:txBody>
          <a:bodyPr>
            <a:normAutofit/>
          </a:bodyPr>
          <a:lstStyle/>
          <a:p>
            <a:pPr algn="ctr"/>
            <a:r>
              <a:rPr lang="en-US" sz="4000" b="1" dirty="0">
                <a:latin typeface="Helvetica" panose="020B0604020202020204" pitchFamily="34" charset="0"/>
                <a:cs typeface="Helvetica" panose="020B0604020202020204" pitchFamily="34" charset="0"/>
              </a:rPr>
              <a:t>EATING</a:t>
            </a:r>
            <a:br>
              <a:rPr lang="en-US" sz="4000" b="1" dirty="0">
                <a:latin typeface="Helvetica" panose="020B0604020202020204" pitchFamily="34" charset="0"/>
                <a:cs typeface="Helvetica" panose="020B0604020202020204" pitchFamily="34" charset="0"/>
              </a:rPr>
            </a:br>
            <a:r>
              <a:rPr lang="en-US" sz="4000" b="1" dirty="0">
                <a:latin typeface="Helvetica" panose="020B0604020202020204" pitchFamily="34" charset="0"/>
                <a:cs typeface="Helvetica" panose="020B0604020202020204" pitchFamily="34" charset="0"/>
              </a:rPr>
              <a:t>WELL</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B1EF5D0-277D-4898-9766-1F7F4772DA43}"/>
              </a:ext>
            </a:extLst>
          </p:cNvPr>
          <p:cNvSpPr>
            <a:spLocks noGrp="1"/>
          </p:cNvSpPr>
          <p:nvPr>
            <p:ph type="title"/>
          </p:nvPr>
        </p:nvSpPr>
        <p:spPr>
          <a:xfrm>
            <a:off x="5467202" y="6958897"/>
            <a:ext cx="3637887" cy="1109986"/>
          </a:xfrm>
          <a:solidFill>
            <a:schemeClr val="accent5">
              <a:lumMod val="40000"/>
              <a:lumOff val="60000"/>
            </a:schemeClr>
          </a:solidFill>
        </p:spPr>
        <p:txBody>
          <a:bodyPr vert="horz" lIns="91440" tIns="45720" rIns="91440" bIns="45720" rtlCol="0" anchor="ctr">
            <a:noAutofit/>
          </a:bodyPr>
          <a:lstStyle/>
          <a:p>
            <a:pPr algn="ctr" defTabSz="914400"/>
            <a:r>
              <a:rPr lang="en-US" sz="4400" b="1" kern="1200" dirty="0">
                <a:solidFill>
                  <a:schemeClr val="tx1"/>
                </a:solidFill>
                <a:latin typeface="Helvetica" panose="020B0604020202020204" pitchFamily="34" charset="0"/>
                <a:cs typeface="Helvetica" panose="020B0604020202020204" pitchFamily="34" charset="0"/>
              </a:rPr>
              <a:t>Relaxation</a:t>
            </a:r>
          </a:p>
        </p:txBody>
      </p:sp>
      <p:sp>
        <p:nvSpPr>
          <p:cNvPr id="201" name="Eating Well is essential for creating a healthy, well-balanced and meaningful life.  We cannot function without sustenance; and we cannot function optimally with poor nutrition.  Nourishing body, mind, emotions and spirit with a healthy diet is a key to long-term recovery and wellness.  Practices that support eating well:…"/>
          <p:cNvSpPr txBox="1"/>
          <p:nvPr/>
        </p:nvSpPr>
        <p:spPr>
          <a:xfrm>
            <a:off x="1070043" y="661481"/>
            <a:ext cx="7647561" cy="7894849"/>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Autofit/>
          </a:bodyPr>
          <a:lstStyle/>
          <a:p>
            <a:pPr>
              <a:lnSpc>
                <a:spcPct val="90000"/>
              </a:lnSpc>
              <a:spcAft>
                <a:spcPts val="600"/>
              </a:spcAft>
              <a:defRPr sz="2800" b="0">
                <a:solidFill>
                  <a:srgbClr val="2E2D29"/>
                </a:solidFill>
              </a:defRPr>
            </a:pPr>
            <a:r>
              <a:rPr lang="en-US" sz="2700" dirty="0">
                <a:latin typeface="Helvetica" panose="020B0604020202020204" pitchFamily="34" charset="0"/>
                <a:cs typeface="Helvetica" panose="020B0604020202020204" pitchFamily="34" charset="0"/>
              </a:rPr>
              <a:t>Relaxation supports us on all levels body, mind, emotions and spirit; it  helps to integrate and absorb our life experiences.  Relaxation replenishes mental resources and allows the body to recover.</a:t>
            </a:r>
            <a:r>
              <a:rPr lang="en-US" sz="2700" b="1" dirty="0">
                <a:latin typeface="Helvetica" panose="020B0604020202020204" pitchFamily="34" charset="0"/>
                <a:cs typeface="Helvetica" panose="020B0604020202020204" pitchFamily="34" charset="0"/>
              </a:rPr>
              <a:t>  </a:t>
            </a:r>
            <a:r>
              <a:rPr lang="en-US" sz="2700" dirty="0">
                <a:latin typeface="Helvetica" panose="020B0604020202020204" pitchFamily="34" charset="0"/>
                <a:cs typeface="Helvetica" panose="020B0604020202020204" pitchFamily="34" charset="0"/>
              </a:rPr>
              <a:t>Making time to relax is  essential for recovery and wellness.</a:t>
            </a:r>
            <a:r>
              <a:rPr lang="en-US" sz="2700" b="1" dirty="0">
                <a:latin typeface="Helvetica" panose="020B0604020202020204" pitchFamily="34" charset="0"/>
                <a:cs typeface="Helvetica" panose="020B0604020202020204" pitchFamily="34" charset="0"/>
              </a:rPr>
              <a:t> The are many ways to practice relaxation:</a:t>
            </a:r>
          </a:p>
          <a:p>
            <a:pPr indent="-228600">
              <a:lnSpc>
                <a:spcPct val="90000"/>
              </a:lnSpc>
              <a:spcAft>
                <a:spcPts val="600"/>
              </a:spcAft>
              <a:buFont typeface="Arial" panose="020B0604020202020204" pitchFamily="34" charset="0"/>
              <a:buChar char="•"/>
              <a:defRPr sz="2500" b="0">
                <a:solidFill>
                  <a:srgbClr val="2E2D29"/>
                </a:solidFill>
                <a:latin typeface="Helvetica"/>
                <a:ea typeface="Helvetica"/>
                <a:cs typeface="Helvetica"/>
                <a:sym typeface="Helvetica"/>
              </a:defRPr>
            </a:pPr>
            <a:endParaRPr lang="en-US" sz="2700" b="1" dirty="0">
              <a:latin typeface="Helvetica" panose="020B0604020202020204" pitchFamily="34" charset="0"/>
              <a:cs typeface="Helvetica" panose="020B0604020202020204" pitchFamily="34" charset="0"/>
            </a:endParaRP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Spending time in nature - walking, hiking</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Taking a hot bath or sauna</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Breathing exercises</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Meditation &amp; Mindfulness </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Yoga</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Reading</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Journaling</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Creativity</a:t>
            </a:r>
          </a:p>
          <a:p>
            <a:pPr marL="228600" indent="-228600">
              <a:lnSpc>
                <a:spcPct val="90000"/>
              </a:lnSpc>
              <a:spcAft>
                <a:spcPts val="600"/>
              </a:spcAft>
              <a:buSzPct val="100000"/>
              <a:buFont typeface="Arial" panose="020B0604020202020204" pitchFamily="34" charset="0"/>
              <a:buChar char="•"/>
              <a:defRPr sz="2800" b="0">
                <a:solidFill>
                  <a:srgbClr val="2E2D29"/>
                </a:solidFill>
                <a:latin typeface="Helvetica"/>
                <a:ea typeface="Helvetica"/>
                <a:cs typeface="Helvetica"/>
                <a:sym typeface="Helvetica"/>
              </a:defRPr>
            </a:pPr>
            <a:r>
              <a:rPr lang="en-US" sz="2700" dirty="0">
                <a:latin typeface="Helvetica" panose="020B0604020202020204" pitchFamily="34" charset="0"/>
                <a:cs typeface="Helvetica" panose="020B0604020202020204" pitchFamily="34" charset="0"/>
              </a:rPr>
              <a:t>Listening to music</a:t>
            </a:r>
          </a:p>
          <a:p>
            <a:pPr indent="-228600">
              <a:lnSpc>
                <a:spcPct val="90000"/>
              </a:lnSpc>
              <a:spcAft>
                <a:spcPts val="600"/>
              </a:spcAft>
              <a:buFont typeface="Arial" panose="020B0604020202020204" pitchFamily="34" charset="0"/>
              <a:buChar char="•"/>
              <a:defRPr sz="2500" b="0">
                <a:solidFill>
                  <a:srgbClr val="2E2D29"/>
                </a:solidFill>
                <a:latin typeface="Helvetica"/>
                <a:ea typeface="Helvetica"/>
                <a:cs typeface="Helvetica"/>
                <a:sym typeface="Helvetica"/>
              </a:defRPr>
            </a:pPr>
            <a:endParaRPr lang="en-US" sz="2700" dirty="0">
              <a:latin typeface="Helvetica" panose="020B0604020202020204" pitchFamily="34" charset="0"/>
              <a:cs typeface="Helvetica" panose="020B0604020202020204" pitchFamily="34" charset="0"/>
            </a:endParaRPr>
          </a:p>
          <a:p>
            <a:pPr>
              <a:lnSpc>
                <a:spcPct val="90000"/>
              </a:lnSpc>
              <a:spcAft>
                <a:spcPts val="600"/>
              </a:spcAft>
              <a:defRPr sz="3000" i="1">
                <a:solidFill>
                  <a:srgbClr val="2E2D29"/>
                </a:solidFill>
              </a:defRPr>
            </a:pPr>
            <a:r>
              <a:rPr lang="en-US" sz="2700" b="1" dirty="0">
                <a:latin typeface="Helvetica" panose="020B0604020202020204" pitchFamily="34" charset="0"/>
                <a:cs typeface="Helvetica" panose="020B0604020202020204" pitchFamily="34" charset="0"/>
              </a:rPr>
              <a:t>Practice: Music</a:t>
            </a:r>
          </a:p>
        </p:txBody>
      </p:sp>
      <p:sp>
        <p:nvSpPr>
          <p:cNvPr id="80" name="Rectangle 7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24974" y="0"/>
            <a:ext cx="2779826"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Oval 8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06" y="3369432"/>
            <a:ext cx="3014736" cy="301473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7" name="Graphic 76" descr="Brain in head">
            <a:extLst>
              <a:ext uri="{FF2B5EF4-FFF2-40B4-BE49-F238E27FC236}">
                <a16:creationId xmlns:a16="http://schemas.microsoft.com/office/drawing/2014/main" id="{1B0A8DBA-AAED-4FC4-BEE5-E40FE42DE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5923" y="3877748"/>
            <a:ext cx="1998101" cy="1998101"/>
          </a:xfrm>
          <a:prstGeom prst="rect">
            <a:avLst/>
          </a:prstGeom>
        </p:spPr>
      </p:pic>
    </p:spTree>
    <p:extLst>
      <p:ext uri="{BB962C8B-B14F-4D97-AF65-F5344CB8AC3E}">
        <p14:creationId xmlns:p14="http://schemas.microsoft.com/office/powerpoint/2010/main" val="4621922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 name="A Holistic Approach to Self-Care"/>
          <p:cNvSpPr txBox="1">
            <a:spLocks noGrp="1"/>
          </p:cNvSpPr>
          <p:nvPr>
            <p:ph type="title"/>
          </p:nvPr>
        </p:nvSpPr>
        <p:spPr>
          <a:xfrm>
            <a:off x="3099355" y="455918"/>
            <a:ext cx="4118567" cy="891024"/>
          </a:xfrm>
          <a:prstGeom prst="rect">
            <a:avLst/>
          </a:prstGeom>
          <a:solidFill>
            <a:schemeClr val="accent5">
              <a:lumMod val="40000"/>
              <a:lumOff val="60000"/>
            </a:schemeClr>
          </a:solidFill>
        </p:spPr>
        <p:txBody>
          <a:bodyPr vert="horz" lIns="91440" tIns="45720" rIns="91440" bIns="45720" rtlCol="0" anchor="ctr">
            <a:normAutofit/>
          </a:bodyPr>
          <a:lstStyle>
            <a:lvl1pPr defTabSz="438911">
              <a:defRPr sz="5300" b="1">
                <a:effectLst>
                  <a:outerShdw blurRad="63500" dist="12192" dir="5400000" rotWithShape="0">
                    <a:srgbClr val="000000">
                      <a:alpha val="30000"/>
                    </a:srgbClr>
                  </a:outerShdw>
                </a:effectLst>
                <a:latin typeface="Helvetica Neue"/>
                <a:ea typeface="Helvetica Neue"/>
                <a:cs typeface="Helvetica Neue"/>
                <a:sym typeface="Helvetica Neue"/>
              </a:defRPr>
            </a:lvl1pPr>
          </a:lstStyle>
          <a:p>
            <a:pPr algn="ctr" defTabSz="914400">
              <a:defRPr b="0">
                <a:solidFill>
                  <a:srgbClr val="565F5F"/>
                </a:solidFill>
                <a:latin typeface="Hoefler Text"/>
                <a:ea typeface="Hoefler Text"/>
                <a:cs typeface="Hoefler Text"/>
                <a:sym typeface="Hoefler Text"/>
              </a:defRPr>
            </a:pPr>
            <a:r>
              <a:rPr lang="en-US" sz="5500" b="1" kern="1200" dirty="0">
                <a:solidFill>
                  <a:schemeClr val="tx1"/>
                </a:solidFill>
                <a:latin typeface="Helvetica" panose="020B0604020202020204" pitchFamily="34" charset="0"/>
                <a:ea typeface="+mj-ea"/>
                <a:cs typeface="Helvetica" panose="020B0604020202020204" pitchFamily="34" charset="0"/>
                <a:sym typeface="Helvetica Neue"/>
              </a:rPr>
              <a:t>Connection</a:t>
            </a:r>
          </a:p>
        </p:txBody>
      </p:sp>
      <p:sp>
        <p:nvSpPr>
          <p:cNvPr id="207" name="Connection is so vital to our personal recovery and well-being as well as our ability to serve as peer recovery coaches.  It is essential that we cultivate practices that help us to feel connected and to be able to access support when we need it.  Practices that support connection:…"/>
          <p:cNvSpPr txBox="1"/>
          <p:nvPr/>
        </p:nvSpPr>
        <p:spPr>
          <a:xfrm>
            <a:off x="1212189" y="1595336"/>
            <a:ext cx="7505417" cy="7256834"/>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lnSpcReduction="10000"/>
          </a:bodyPr>
          <a:lstStyle/>
          <a:p>
            <a:pPr>
              <a:lnSpc>
                <a:spcPct val="90000"/>
              </a:lnSpc>
              <a:spcAft>
                <a:spcPts val="600"/>
              </a:spcAft>
              <a:defRPr sz="3000" b="0">
                <a:solidFill>
                  <a:srgbClr val="2E2D29"/>
                </a:solidFill>
              </a:defRPr>
            </a:pPr>
            <a:r>
              <a:rPr lang="en-US" sz="2700" dirty="0">
                <a:latin typeface="Helvetica" panose="020B0604020202020204" pitchFamily="34" charset="0"/>
                <a:cs typeface="Helvetica" panose="020B0604020202020204" pitchFamily="34" charset="0"/>
              </a:rPr>
              <a:t>Connection is vital to our personal recovery and well-being as well as our ability to serve as peer recovery coaches</a:t>
            </a:r>
            <a:r>
              <a:rPr lang="en-US" sz="2700" b="1" i="1" dirty="0">
                <a:latin typeface="Helvetica" panose="020B0604020202020204" pitchFamily="34" charset="0"/>
                <a:cs typeface="Helvetica" panose="020B0604020202020204" pitchFamily="34" charset="0"/>
              </a:rPr>
              <a:t>.  There are many practices that cultivate a sense of connection:</a:t>
            </a:r>
          </a:p>
          <a:p>
            <a:pPr>
              <a:lnSpc>
                <a:spcPct val="90000"/>
              </a:lnSpc>
              <a:spcAft>
                <a:spcPts val="600"/>
              </a:spcAft>
              <a:defRPr sz="2500" b="0">
                <a:solidFill>
                  <a:srgbClr val="2E2D29"/>
                </a:solidFill>
              </a:defRPr>
            </a:pPr>
            <a:endParaRPr lang="en-US" sz="2200" b="1" dirty="0">
              <a:latin typeface="Helvetica" panose="020B0604020202020204" pitchFamily="34" charset="0"/>
              <a:cs typeface="Helvetica" panose="020B0604020202020204" pitchFamily="34" charset="0"/>
            </a:endParaRP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Spiritual practices such as prayer, meditation, or contemplation </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Participating in community e.g. spiritual, recovery, family, work</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Spending time with family and friends</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Accessing peer support or mentorship</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Connecting with self through meditation, journaling, and self-reflection</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Spending time in nature</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Quiet Time</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r>
              <a:rPr lang="en-US" sz="2700" dirty="0">
                <a:latin typeface="Helvetica" panose="020B0604020202020204" pitchFamily="34" charset="0"/>
                <a:cs typeface="Helvetica" panose="020B0604020202020204" pitchFamily="34" charset="0"/>
              </a:rPr>
              <a:t>Having fun!</a:t>
            </a:r>
          </a:p>
          <a:p>
            <a:pPr marL="228599" indent="-228600">
              <a:lnSpc>
                <a:spcPct val="90000"/>
              </a:lnSpc>
              <a:spcAft>
                <a:spcPts val="600"/>
              </a:spcAft>
              <a:buSzPct val="100000"/>
              <a:buFont typeface="Arial" panose="020B0604020202020204" pitchFamily="34" charset="0"/>
              <a:buChar char="•"/>
              <a:defRPr sz="3000" b="0">
                <a:solidFill>
                  <a:srgbClr val="2E2D29"/>
                </a:solidFill>
              </a:defRPr>
            </a:pPr>
            <a:endParaRPr lang="en-US" sz="2700" b="1" i="1" dirty="0">
              <a:latin typeface="Helvetica" panose="020B0604020202020204" pitchFamily="34" charset="0"/>
              <a:cs typeface="Helvetica" panose="020B0604020202020204" pitchFamily="34" charset="0"/>
            </a:endParaRPr>
          </a:p>
          <a:p>
            <a:pPr>
              <a:lnSpc>
                <a:spcPct val="90000"/>
              </a:lnSpc>
              <a:spcAft>
                <a:spcPts val="600"/>
              </a:spcAft>
              <a:buSzPct val="100000"/>
              <a:defRPr sz="3000" b="0">
                <a:solidFill>
                  <a:srgbClr val="2E2D29"/>
                </a:solidFill>
              </a:defRPr>
            </a:pPr>
            <a:r>
              <a:rPr lang="en-US" sz="2700" b="1" i="1" dirty="0">
                <a:latin typeface="Helvetica" panose="020B0604020202020204" pitchFamily="34" charset="0"/>
                <a:cs typeface="Helvetica" panose="020B0604020202020204" pitchFamily="34" charset="0"/>
              </a:rPr>
              <a:t>Practice: Connecting with Nature</a:t>
            </a:r>
            <a:endParaRPr lang="en-US" sz="2700" dirty="0">
              <a:latin typeface="Helvetica" panose="020B0604020202020204" pitchFamily="34" charset="0"/>
              <a:cs typeface="Helvetica" panose="020B0604020202020204" pitchFamily="34" charset="0"/>
            </a:endParaRPr>
          </a:p>
        </p:txBody>
      </p:sp>
      <p:sp>
        <p:nvSpPr>
          <p:cNvPr id="86" name="Rectangle 8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24974" y="0"/>
            <a:ext cx="2779826"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Oval 8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06" y="3369432"/>
            <a:ext cx="3014736" cy="301473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3" name="Graphic 82" descr="Family with two children">
            <a:extLst>
              <a:ext uri="{FF2B5EF4-FFF2-40B4-BE49-F238E27FC236}">
                <a16:creationId xmlns:a16="http://schemas.microsoft.com/office/drawing/2014/main" id="{65C06B91-B5B5-4E63-86A0-BD862D2900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2991" y="3588483"/>
            <a:ext cx="2283966" cy="2283966"/>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 name="Freeform: Shape 15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369" y="669760"/>
            <a:ext cx="4673076" cy="8379881"/>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C7820EB-E1CF-49EC-9F9B-BBDA5F05040E}"/>
              </a:ext>
            </a:extLst>
          </p:cNvPr>
          <p:cNvSpPr txBox="1"/>
          <p:nvPr/>
        </p:nvSpPr>
        <p:spPr>
          <a:xfrm>
            <a:off x="920564" y="1439294"/>
            <a:ext cx="3643902" cy="68201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rgbClr val="FFFFFF"/>
                </a:solidFill>
                <a:latin typeface="+mj-lt"/>
                <a:ea typeface="+mj-ea"/>
                <a:cs typeface="+mj-cs"/>
              </a:rPr>
              <a:t>Additional </a:t>
            </a:r>
          </a:p>
          <a:p>
            <a:pPr algn="ctr">
              <a:lnSpc>
                <a:spcPct val="90000"/>
              </a:lnSpc>
              <a:spcBef>
                <a:spcPct val="0"/>
              </a:spcBef>
              <a:spcAft>
                <a:spcPts val="600"/>
              </a:spcAft>
            </a:pPr>
            <a:r>
              <a:rPr lang="en-US" sz="4400" b="1" dirty="0">
                <a:solidFill>
                  <a:srgbClr val="FFFFFF"/>
                </a:solidFill>
                <a:latin typeface="+mj-lt"/>
                <a:ea typeface="+mj-ea"/>
                <a:cs typeface="+mj-cs"/>
              </a:rPr>
              <a:t>Self-Care Tips</a:t>
            </a:r>
          </a:p>
        </p:txBody>
      </p:sp>
      <p:graphicFrame>
        <p:nvGraphicFramePr>
          <p:cNvPr id="216" name="• Recognize there is a limit to what any one individual can take on: by doing too much, you’re risking your ability to serve your peers, your organization and most of all yourself!…">
            <a:extLst>
              <a:ext uri="{FF2B5EF4-FFF2-40B4-BE49-F238E27FC236}">
                <a16:creationId xmlns:a16="http://schemas.microsoft.com/office/drawing/2014/main" id="{41BD6CC1-2AB6-4EF8-A91A-3170E16F3092}"/>
              </a:ext>
            </a:extLst>
          </p:cNvPr>
          <p:cNvGraphicFramePr/>
          <p:nvPr>
            <p:extLst>
              <p:ext uri="{D42A27DB-BD31-4B8C-83A1-F6EECF244321}">
                <p14:modId xmlns:p14="http://schemas.microsoft.com/office/powerpoint/2010/main" val="1109820827"/>
              </p:ext>
            </p:extLst>
          </p:nvPr>
        </p:nvGraphicFramePr>
        <p:xfrm>
          <a:off x="5540586" y="669758"/>
          <a:ext cx="6947844" cy="8370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 name="Freeform: Shape 2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697289" cy="97536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4" name="Group 2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36311" y="0"/>
            <a:ext cx="2599267" cy="9753600"/>
            <a:chOff x="1320800" y="0"/>
            <a:chExt cx="2436813" cy="6858001"/>
          </a:xfrm>
        </p:grpSpPr>
        <p:sp>
          <p:nvSpPr>
            <p:cNvPr id="2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86" name="A Holistic Approach to Self-Care"/>
          <p:cNvSpPr txBox="1">
            <a:spLocks noGrp="1"/>
          </p:cNvSpPr>
          <p:nvPr>
            <p:ph type="title"/>
          </p:nvPr>
        </p:nvSpPr>
        <p:spPr>
          <a:xfrm>
            <a:off x="570688" y="975360"/>
            <a:ext cx="2965622" cy="7261013"/>
          </a:xfrm>
          <a:prstGeom prst="rect">
            <a:avLst/>
          </a:prstGeom>
        </p:spPr>
        <p:txBody>
          <a:bodyPr vert="horz" lIns="91440" tIns="45720" rIns="91440" bIns="45720" rtlCol="0" anchor="ctr">
            <a:normAutofit/>
          </a:bodyPr>
          <a:lstStyle>
            <a:lvl1pPr defTabSz="438911">
              <a:defRPr sz="5300" b="1">
                <a:effectLst>
                  <a:outerShdw blurRad="63500" dist="12192" dir="5400000" rotWithShape="0">
                    <a:srgbClr val="000000">
                      <a:alpha val="30000"/>
                    </a:srgbClr>
                  </a:outerShdw>
                </a:effectLst>
                <a:latin typeface="Helvetica Neue"/>
                <a:ea typeface="Helvetica Neue"/>
                <a:cs typeface="Helvetica Neue"/>
                <a:sym typeface="Helvetica Neue"/>
              </a:defRPr>
            </a:lvl1pPr>
          </a:lstStyle>
          <a:p>
            <a:pPr defTabSz="914400">
              <a:defRPr b="0">
                <a:solidFill>
                  <a:srgbClr val="565F5F"/>
                </a:solidFill>
                <a:latin typeface="Hoefler Text"/>
                <a:ea typeface="Hoefler Text"/>
                <a:cs typeface="Hoefler Text"/>
                <a:sym typeface="Hoefler Text"/>
              </a:defRPr>
            </a:pPr>
            <a:r>
              <a:rPr lang="en-US" sz="5000" dirty="0">
                <a:solidFill>
                  <a:srgbClr val="FFFFFF"/>
                </a:solidFill>
                <a:latin typeface="+mn-lt"/>
                <a:ea typeface="+mj-ea"/>
                <a:cs typeface="+mj-cs"/>
                <a:sym typeface="Helvetica Neue"/>
              </a:rPr>
              <a:t>Recovery Rituals </a:t>
            </a:r>
            <a:r>
              <a:rPr lang="en-US" sz="5000" dirty="0">
                <a:solidFill>
                  <a:srgbClr val="FFFFFF"/>
                </a:solidFill>
                <a:latin typeface="+mn-lt"/>
                <a:ea typeface="+mj-ea"/>
                <a:cs typeface="+mj-cs"/>
              </a:rPr>
              <a:t>Include Self-Care</a:t>
            </a:r>
            <a:endParaRPr lang="en-US" sz="5000" dirty="0">
              <a:solidFill>
                <a:srgbClr val="FFFFFF"/>
              </a:solidFill>
              <a:latin typeface="+mn-lt"/>
              <a:ea typeface="+mj-ea"/>
              <a:cs typeface="+mj-cs"/>
              <a:sym typeface="Helvetica Neue"/>
            </a:endParaRPr>
          </a:p>
        </p:txBody>
      </p:sp>
      <p:graphicFrame>
        <p:nvGraphicFramePr>
          <p:cNvPr id="207" name="In several of his articles on Recovery, William White has highlighted four Rituals of Recovery that mark the essence of daily life in recovery.  These are also seen as sources of sustenance and stability for recovery coaches, counselors and professionals in the Recovery field.  These rituals include:…">
            <a:extLst>
              <a:ext uri="{FF2B5EF4-FFF2-40B4-BE49-F238E27FC236}">
                <a16:creationId xmlns:a16="http://schemas.microsoft.com/office/drawing/2014/main" id="{45582D6F-0A09-4ED1-AA72-3F08B08A9226}"/>
              </a:ext>
            </a:extLst>
          </p:cNvPr>
          <p:cNvGraphicFramePr/>
          <p:nvPr>
            <p:extLst>
              <p:ext uri="{D42A27DB-BD31-4B8C-83A1-F6EECF244321}">
                <p14:modId xmlns:p14="http://schemas.microsoft.com/office/powerpoint/2010/main" val="223479774"/>
              </p:ext>
            </p:extLst>
          </p:nvPr>
        </p:nvGraphicFramePr>
        <p:xfrm>
          <a:off x="5344160" y="975360"/>
          <a:ext cx="6925733" cy="726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7" y="-2"/>
            <a:ext cx="4341264" cy="9753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B229E62-178F-4AB3-AB61-1F97AE83B32C}"/>
              </a:ext>
            </a:extLst>
          </p:cNvPr>
          <p:cNvSpPr txBox="1"/>
          <p:nvPr/>
        </p:nvSpPr>
        <p:spPr>
          <a:xfrm>
            <a:off x="686364" y="910336"/>
            <a:ext cx="2873959" cy="798326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rgbClr val="FFFFFF"/>
                </a:solidFill>
                <a:latin typeface="+mj-lt"/>
                <a:ea typeface="+mj-ea"/>
                <a:cs typeface="+mj-cs"/>
              </a:rPr>
              <a:t>Build Your Own </a:t>
            </a:r>
          </a:p>
          <a:p>
            <a:pPr algn="ctr">
              <a:lnSpc>
                <a:spcPct val="90000"/>
              </a:lnSpc>
              <a:spcBef>
                <a:spcPct val="0"/>
              </a:spcBef>
              <a:spcAft>
                <a:spcPts val="600"/>
              </a:spcAft>
            </a:pPr>
            <a:r>
              <a:rPr lang="en-US" sz="4400" b="1" kern="1200" dirty="0">
                <a:solidFill>
                  <a:srgbClr val="FFFFFF"/>
                </a:solidFill>
                <a:latin typeface="+mj-lt"/>
                <a:ea typeface="+mj-ea"/>
                <a:cs typeface="+mj-cs"/>
              </a:rPr>
              <a:t>Self-Care Tool Box</a:t>
            </a:r>
          </a:p>
        </p:txBody>
      </p:sp>
      <p:sp>
        <p:nvSpPr>
          <p:cNvPr id="3" name="Content Placeholder 2">
            <a:extLst>
              <a:ext uri="{FF2B5EF4-FFF2-40B4-BE49-F238E27FC236}">
                <a16:creationId xmlns:a16="http://schemas.microsoft.com/office/drawing/2014/main" id="{71E4C39E-E9D6-42CE-B83A-F463A82F9D76}"/>
              </a:ext>
            </a:extLst>
          </p:cNvPr>
          <p:cNvSpPr>
            <a:spLocks noGrp="1"/>
          </p:cNvSpPr>
          <p:nvPr>
            <p:ph idx="1"/>
          </p:nvPr>
        </p:nvSpPr>
        <p:spPr>
          <a:xfrm>
            <a:off x="5013139" y="910338"/>
            <a:ext cx="7305296" cy="2533253"/>
          </a:xfrm>
          <a:solidFill>
            <a:schemeClr val="accent4">
              <a:lumMod val="60000"/>
              <a:lumOff val="40000"/>
            </a:schemeClr>
          </a:solidFill>
          <a:ln>
            <a:solidFill>
              <a:schemeClr val="accent1"/>
            </a:solidFill>
          </a:ln>
        </p:spPr>
        <p:txBody>
          <a:bodyPr vert="horz" lIns="91440" tIns="45720" rIns="91440" bIns="45720" rtlCol="0" anchor="ctr">
            <a:normAutofit/>
          </a:bodyPr>
          <a:lstStyle/>
          <a:p>
            <a:pPr marL="0" indent="0" algn="ctr" defTabSz="914400">
              <a:spcBef>
                <a:spcPts val="1000"/>
              </a:spcBef>
              <a:buNone/>
            </a:pPr>
            <a:r>
              <a:rPr lang="en-US" sz="3200" b="1" i="1" dirty="0"/>
              <a:t>What are 10 things that you can due in </a:t>
            </a:r>
          </a:p>
          <a:p>
            <a:pPr marL="0" indent="0" algn="ctr" defTabSz="914400">
              <a:spcBef>
                <a:spcPts val="1000"/>
              </a:spcBef>
              <a:buNone/>
            </a:pPr>
            <a:r>
              <a:rPr lang="en-US" sz="3200" b="1" i="1" dirty="0"/>
              <a:t>5 minutes or less that can support you in</a:t>
            </a:r>
          </a:p>
          <a:p>
            <a:pPr marL="0" indent="0" algn="ctr" defTabSz="914400">
              <a:spcBef>
                <a:spcPts val="1000"/>
              </a:spcBef>
              <a:buNone/>
            </a:pPr>
            <a:r>
              <a:rPr lang="en-US" sz="3200" b="1" i="1" dirty="0"/>
              <a:t> practicing self-care?</a:t>
            </a:r>
          </a:p>
        </p:txBody>
      </p:sp>
      <p:pic>
        <p:nvPicPr>
          <p:cNvPr id="5" name="Picture 4">
            <a:extLst>
              <a:ext uri="{FF2B5EF4-FFF2-40B4-BE49-F238E27FC236}">
                <a16:creationId xmlns:a16="http://schemas.microsoft.com/office/drawing/2014/main" id="{50C630D2-B1DB-4A75-A0B4-305B8BDCF479}"/>
              </a:ext>
            </a:extLst>
          </p:cNvPr>
          <p:cNvPicPr>
            <a:picLocks noChangeAspect="1"/>
          </p:cNvPicPr>
          <p:nvPr/>
        </p:nvPicPr>
        <p:blipFill rotWithShape="1">
          <a:blip r:embed="rId2">
            <a:extLst>
              <a:ext uri="{28A0092B-C50C-407E-A947-70E740481C1C}">
                <a14:useLocalDpi xmlns:a14="http://schemas.microsoft.com/office/drawing/2010/main" val="0"/>
              </a:ext>
            </a:extLst>
          </a:blip>
          <a:srcRect l="366" r="347" b="2"/>
          <a:stretch/>
        </p:blipFill>
        <p:spPr>
          <a:xfrm>
            <a:off x="5883467" y="4901970"/>
            <a:ext cx="5516083" cy="3538965"/>
          </a:xfrm>
          <a:prstGeom prst="rect">
            <a:avLst/>
          </a:prstGeom>
        </p:spPr>
      </p:pic>
    </p:spTree>
    <p:extLst>
      <p:ext uri="{BB962C8B-B14F-4D97-AF65-F5344CB8AC3E}">
        <p14:creationId xmlns:p14="http://schemas.microsoft.com/office/powerpoint/2010/main" val="3951852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4800" cy="9753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346" y="0"/>
            <a:ext cx="13423053" cy="9746827"/>
            <a:chOff x="-417513" y="0"/>
            <a:chExt cx="12584114" cy="6853238"/>
          </a:xfrm>
        </p:grpSpPr>
        <p:sp>
          <p:nvSpPr>
            <p:cNvPr id="3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6" name="Group 5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3486" y="2417193"/>
            <a:ext cx="3919442" cy="4935710"/>
            <a:chOff x="697883" y="1816768"/>
            <a:chExt cx="3674476" cy="3470421"/>
          </a:xfrm>
        </p:grpSpPr>
        <p:sp>
          <p:nvSpPr>
            <p:cNvPr id="57" name="Rectangle 5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5F72426A-46CD-4A3A-9AA1-65E335B3CAEE}"/>
              </a:ext>
            </a:extLst>
          </p:cNvPr>
          <p:cNvSpPr>
            <a:spLocks noGrp="1"/>
          </p:cNvSpPr>
          <p:nvPr>
            <p:ph type="title"/>
          </p:nvPr>
        </p:nvSpPr>
        <p:spPr>
          <a:xfrm>
            <a:off x="965202" y="3435124"/>
            <a:ext cx="3681845" cy="3413147"/>
          </a:xfrm>
        </p:spPr>
        <p:txBody>
          <a:bodyPr>
            <a:normAutofit/>
          </a:bodyPr>
          <a:lstStyle/>
          <a:p>
            <a:pPr algn="ctr"/>
            <a:r>
              <a:rPr lang="en-US" sz="4600" b="1">
                <a:solidFill>
                  <a:srgbClr val="FFFFFF"/>
                </a:solidFill>
              </a:rPr>
              <a:t>Sustainable Self Care Begins With You:</a:t>
            </a:r>
            <a:br>
              <a:rPr lang="en-US" sz="4600">
                <a:solidFill>
                  <a:srgbClr val="FFFFFF"/>
                </a:solidFill>
              </a:rPr>
            </a:br>
            <a:endParaRPr lang="en-US" sz="4600">
              <a:solidFill>
                <a:srgbClr val="FFFFFF"/>
              </a:solidFill>
            </a:endParaRPr>
          </a:p>
        </p:txBody>
      </p:sp>
      <p:sp>
        <p:nvSpPr>
          <p:cNvPr id="26" name="Content Placeholder 2">
            <a:extLst>
              <a:ext uri="{FF2B5EF4-FFF2-40B4-BE49-F238E27FC236}">
                <a16:creationId xmlns:a16="http://schemas.microsoft.com/office/drawing/2014/main" id="{33ED8FF1-2323-4277-869C-A490B124FBC1}"/>
              </a:ext>
            </a:extLst>
          </p:cNvPr>
          <p:cNvSpPr>
            <a:spLocks noGrp="1"/>
          </p:cNvSpPr>
          <p:nvPr>
            <p:ph idx="1"/>
          </p:nvPr>
        </p:nvSpPr>
        <p:spPr>
          <a:xfrm>
            <a:off x="5129110" y="1144422"/>
            <a:ext cx="7033630" cy="7686757"/>
          </a:xfrm>
        </p:spPr>
        <p:txBody>
          <a:bodyPr anchor="ctr">
            <a:normAutofit lnSpcReduction="10000"/>
          </a:bodyPr>
          <a:lstStyle/>
          <a:p>
            <a:pPr marL="0" indent="0">
              <a:buNone/>
            </a:pPr>
            <a:r>
              <a:rPr lang="en-US" sz="3400" dirty="0"/>
              <a:t>• Be kind to yourself.</a:t>
            </a:r>
          </a:p>
          <a:p>
            <a:pPr marL="0" indent="0">
              <a:buNone/>
            </a:pPr>
            <a:r>
              <a:rPr lang="en-US" sz="3400" dirty="0"/>
              <a:t>• Enhance your awareness with education and experiences.</a:t>
            </a:r>
          </a:p>
          <a:p>
            <a:pPr marL="0" indent="0">
              <a:buNone/>
            </a:pPr>
            <a:r>
              <a:rPr lang="en-US" sz="3400" dirty="0"/>
              <a:t>• Accept where you are on your path at all times.</a:t>
            </a:r>
          </a:p>
          <a:p>
            <a:pPr marL="0" indent="0">
              <a:buNone/>
            </a:pPr>
            <a:r>
              <a:rPr lang="en-US" sz="3400" dirty="0"/>
              <a:t>• Exchange information and feelings with people who can validate you.</a:t>
            </a:r>
          </a:p>
          <a:p>
            <a:pPr marL="0" indent="0">
              <a:buNone/>
            </a:pPr>
            <a:r>
              <a:rPr lang="en-US" sz="3400" dirty="0"/>
              <a:t>• Clarify your personal boundaries. What works for you; what doesn't.</a:t>
            </a:r>
          </a:p>
          <a:p>
            <a:pPr marL="0" indent="0">
              <a:buNone/>
            </a:pPr>
            <a:r>
              <a:rPr lang="en-US" sz="3400" dirty="0"/>
              <a:t>• Express your needs verbally.</a:t>
            </a:r>
          </a:p>
          <a:p>
            <a:pPr marL="0" indent="0">
              <a:buNone/>
            </a:pPr>
            <a:r>
              <a:rPr lang="en-US" sz="3400" dirty="0"/>
              <a:t>• Take positive action to change your environment.</a:t>
            </a:r>
          </a:p>
          <a:p>
            <a:pPr>
              <a:buFont typeface="Wingdings" panose="05000000000000000000" pitchFamily="2" charset="2"/>
              <a:buChar char="§"/>
            </a:pPr>
            <a:r>
              <a:rPr lang="en-US" sz="3400" dirty="0"/>
              <a:t>Create a network of support.</a:t>
            </a:r>
          </a:p>
          <a:p>
            <a:pPr>
              <a:buFont typeface="Wingdings" panose="05000000000000000000" pitchFamily="2" charset="2"/>
              <a:buChar char="§"/>
            </a:pPr>
            <a:r>
              <a:rPr lang="en-US" sz="3400" b="1" i="1" dirty="0"/>
              <a:t>Build your Self-Care Toolbox and use it every day!</a:t>
            </a:r>
          </a:p>
        </p:txBody>
      </p:sp>
    </p:spTree>
    <p:extLst>
      <p:ext uri="{BB962C8B-B14F-4D97-AF65-F5344CB8AC3E}">
        <p14:creationId xmlns:p14="http://schemas.microsoft.com/office/powerpoint/2010/main" val="371207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9" name="Rectangle 22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4800" cy="9753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1" name="Group 23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346" y="0"/>
            <a:ext cx="13423053" cy="9746827"/>
            <a:chOff x="-417513" y="0"/>
            <a:chExt cx="12584114" cy="6853238"/>
          </a:xfrm>
        </p:grpSpPr>
        <p:sp>
          <p:nvSpPr>
            <p:cNvPr id="23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4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54" name="Group 25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3486" y="2417193"/>
            <a:ext cx="3919442" cy="4935710"/>
            <a:chOff x="697883" y="1816768"/>
            <a:chExt cx="3674476" cy="3470421"/>
          </a:xfrm>
        </p:grpSpPr>
        <p:sp>
          <p:nvSpPr>
            <p:cNvPr id="255" name="Rectangle 25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Rectangle 25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extBox 1">
            <a:extLst>
              <a:ext uri="{FF2B5EF4-FFF2-40B4-BE49-F238E27FC236}">
                <a16:creationId xmlns:a16="http://schemas.microsoft.com/office/drawing/2014/main" id="{12A5EE7B-7E75-4D60-9F6F-39918EC107FF}"/>
              </a:ext>
            </a:extLst>
          </p:cNvPr>
          <p:cNvSpPr txBox="1"/>
          <p:nvPr/>
        </p:nvSpPr>
        <p:spPr>
          <a:xfrm>
            <a:off x="965202" y="3435124"/>
            <a:ext cx="3681845" cy="341314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b="1" kern="1200" dirty="0">
                <a:solidFill>
                  <a:srgbClr val="FFFFFF"/>
                </a:solidFill>
                <a:latin typeface="+mj-lt"/>
                <a:ea typeface="+mj-ea"/>
                <a:cs typeface="+mj-cs"/>
              </a:rPr>
              <a:t>Presenter Information</a:t>
            </a:r>
          </a:p>
        </p:txBody>
      </p:sp>
      <p:sp>
        <p:nvSpPr>
          <p:cNvPr id="224" name="For additional information or to learn about trainings, recovery &amp; wellness programs and consulting services, contact:…"/>
          <p:cNvSpPr txBox="1"/>
          <p:nvPr/>
        </p:nvSpPr>
        <p:spPr>
          <a:xfrm>
            <a:off x="5176670" y="1144422"/>
            <a:ext cx="6986069" cy="7464755"/>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Autofit/>
          </a:bodyPr>
          <a:lstStyle/>
          <a:p>
            <a:pPr algn="just">
              <a:lnSpc>
                <a:spcPct val="90000"/>
              </a:lnSpc>
              <a:spcBef>
                <a:spcPts val="1500"/>
              </a:spcBef>
              <a:defRPr sz="2800" b="0">
                <a:solidFill>
                  <a:srgbClr val="020009"/>
                </a:solidFill>
                <a:latin typeface="Helvetica"/>
                <a:ea typeface="Helvetica"/>
                <a:cs typeface="Helvetica"/>
                <a:sym typeface="Helvetica"/>
              </a:defRPr>
            </a:pPr>
            <a:r>
              <a:rPr lang="en-US" sz="2700" dirty="0"/>
              <a:t>Beth Terrence, BA, CPRS, CRNC is founder of Holistic Recovery Pathways.  She is a Shaman, Recovery Coach, Holistic Health &amp; Wellness Practitioner, Speaker and Writer.  She is also a person in long-term recovery.  Beth’s vision is to support individuals, families, communities and organizations in embracing holistic pathways that enhance life, well-being and the journey of long-term recovery. </a:t>
            </a:r>
            <a:r>
              <a:rPr lang="en-US" sz="2700" dirty="0">
                <a:sym typeface="Times"/>
              </a:rPr>
              <a:t> </a:t>
            </a:r>
          </a:p>
          <a:p>
            <a:pPr>
              <a:lnSpc>
                <a:spcPct val="90000"/>
              </a:lnSpc>
              <a:spcBef>
                <a:spcPts val="1500"/>
              </a:spcBef>
              <a:defRPr sz="2800" b="0">
                <a:solidFill>
                  <a:srgbClr val="020009"/>
                </a:solidFill>
                <a:latin typeface="Helvetica"/>
                <a:ea typeface="Helvetica"/>
                <a:cs typeface="Helvetica"/>
                <a:sym typeface="Helvetica"/>
              </a:defRPr>
            </a:pPr>
            <a:r>
              <a:rPr lang="en-US" sz="2700" dirty="0"/>
              <a:t>Beth offers workshops, trainings, retreats and consulting services focused on recovery and wellness and transformational change.</a:t>
            </a:r>
          </a:p>
          <a:p>
            <a:pPr>
              <a:lnSpc>
                <a:spcPct val="90000"/>
              </a:lnSpc>
              <a:spcBef>
                <a:spcPts val="1500"/>
              </a:spcBef>
              <a:defRPr sz="2800" b="0">
                <a:solidFill>
                  <a:srgbClr val="020009"/>
                </a:solidFill>
                <a:latin typeface="Helvetica"/>
                <a:ea typeface="Helvetica"/>
                <a:cs typeface="Helvetica"/>
                <a:sym typeface="Helvetica"/>
              </a:defRPr>
            </a:pPr>
            <a:r>
              <a:rPr lang="en-US" sz="2800" b="1" dirty="0"/>
              <a:t>Contact Info: </a:t>
            </a:r>
          </a:p>
          <a:p>
            <a:pPr>
              <a:lnSpc>
                <a:spcPct val="90000"/>
              </a:lnSpc>
              <a:spcBef>
                <a:spcPts val="1500"/>
              </a:spcBef>
              <a:defRPr sz="2800" b="0">
                <a:solidFill>
                  <a:srgbClr val="020009"/>
                </a:solidFill>
                <a:latin typeface="Helvetica"/>
                <a:ea typeface="Helvetica"/>
                <a:cs typeface="Helvetica"/>
                <a:sym typeface="Helvetica"/>
              </a:defRPr>
            </a:pPr>
            <a:r>
              <a:rPr lang="en-US" sz="2600" b="1" dirty="0"/>
              <a:t>Beth Terrence </a:t>
            </a:r>
          </a:p>
          <a:p>
            <a:pPr>
              <a:lnSpc>
                <a:spcPct val="90000"/>
              </a:lnSpc>
              <a:defRPr sz="2800" b="0">
                <a:solidFill>
                  <a:srgbClr val="020009"/>
                </a:solidFill>
                <a:latin typeface="Helvetica"/>
                <a:ea typeface="Helvetica"/>
                <a:cs typeface="Helvetica"/>
                <a:sym typeface="Helvetica"/>
              </a:defRPr>
            </a:pPr>
            <a:r>
              <a:rPr lang="en-US" sz="2600" b="1" dirty="0"/>
              <a:t>Holistic Recovery Pathways, LLC</a:t>
            </a:r>
          </a:p>
          <a:p>
            <a:pPr>
              <a:lnSpc>
                <a:spcPct val="90000"/>
              </a:lnSpc>
              <a:defRPr sz="2800">
                <a:latin typeface="Helvetica"/>
                <a:ea typeface="Helvetica"/>
                <a:cs typeface="Helvetica"/>
                <a:sym typeface="Helvetica"/>
              </a:defRPr>
            </a:pPr>
            <a:r>
              <a:rPr lang="en-US" sz="2600" b="1" dirty="0"/>
              <a:t>Email: </a:t>
            </a:r>
            <a:r>
              <a:rPr lang="en-US" sz="2600" u="sng" dirty="0">
                <a:hlinkClick r:id="rId2"/>
              </a:rPr>
              <a:t>holisticrecoverypathways@gmail.com</a:t>
            </a:r>
          </a:p>
          <a:p>
            <a:pPr>
              <a:lnSpc>
                <a:spcPct val="90000"/>
              </a:lnSpc>
              <a:defRPr sz="2800">
                <a:latin typeface="Helvetica"/>
                <a:ea typeface="Helvetica"/>
                <a:cs typeface="Helvetica"/>
                <a:sym typeface="Helvetica"/>
              </a:defRPr>
            </a:pPr>
            <a:r>
              <a:rPr lang="en-US" sz="2600" b="1" dirty="0"/>
              <a:t>Phone: 443-223-0848</a:t>
            </a:r>
            <a:endParaRPr lang="en-US" sz="2600" b="1" dirty="0">
              <a:hlinkClick r:id="rId2"/>
            </a:endParaRPr>
          </a:p>
          <a:p>
            <a:pPr>
              <a:lnSpc>
                <a:spcPct val="90000"/>
              </a:lnSpc>
              <a:defRPr sz="2800">
                <a:latin typeface="Helvetica"/>
                <a:ea typeface="Helvetica"/>
                <a:cs typeface="Helvetica"/>
                <a:sym typeface="Helvetica"/>
              </a:defRPr>
            </a:pPr>
            <a:r>
              <a:rPr lang="en-US" sz="2600" b="1" dirty="0"/>
              <a:t>Website: </a:t>
            </a:r>
            <a:r>
              <a:rPr lang="en-US" sz="2600" u="sng" dirty="0">
                <a:hlinkClick r:id="rId3"/>
              </a:rPr>
              <a:t>www.holisticrecoverypathways.com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Introducing Your Presenter"/>
          <p:cNvSpPr txBox="1">
            <a:spLocks noGrp="1"/>
          </p:cNvSpPr>
          <p:nvPr>
            <p:ph type="title"/>
          </p:nvPr>
        </p:nvSpPr>
        <p:spPr>
          <a:xfrm>
            <a:off x="947873" y="3354156"/>
            <a:ext cx="3732244" cy="3489672"/>
          </a:xfrm>
          <a:prstGeom prst="rect">
            <a:avLst/>
          </a:prstGeom>
          <a:solidFill>
            <a:srgbClr val="0070C0"/>
          </a:solidFill>
        </p:spPr>
        <p:txBody>
          <a:bodyPr vert="horz" lIns="91440" tIns="45720" rIns="91440" bIns="45720" rtlCol="0" anchor="ctr">
            <a:normAutofit/>
          </a:bodyPr>
          <a:lstStyle>
            <a:lvl1pPr>
              <a:defRPr sz="5400" b="1">
                <a:latin typeface="Helvetica Neue"/>
                <a:ea typeface="Helvetica Neue"/>
                <a:cs typeface="Helvetica Neue"/>
                <a:sym typeface="Helvetica Neue"/>
              </a:defRPr>
            </a:lvl1pPr>
          </a:lstStyle>
          <a:p>
            <a:pPr algn="ctr" defTabSz="914400"/>
            <a:r>
              <a:rPr lang="en-US" sz="4500" b="0" kern="1200" dirty="0">
                <a:solidFill>
                  <a:srgbClr val="FFFFFF"/>
                </a:solidFill>
                <a:latin typeface="Helvetica" panose="020B0604020202020204" pitchFamily="34" charset="0"/>
                <a:ea typeface="+mj-ea"/>
                <a:cs typeface="Helvetica" panose="020B0604020202020204" pitchFamily="34" charset="0"/>
              </a:rPr>
              <a:t>Introducing Your Presenter </a:t>
            </a:r>
            <a:br>
              <a:rPr lang="en-US" sz="4500" b="0" kern="1200" dirty="0">
                <a:solidFill>
                  <a:srgbClr val="FFFFFF"/>
                </a:solidFill>
                <a:latin typeface="Helvetica" panose="020B0604020202020204" pitchFamily="34" charset="0"/>
                <a:ea typeface="+mj-ea"/>
                <a:cs typeface="Helvetica" panose="020B0604020202020204" pitchFamily="34" charset="0"/>
              </a:rPr>
            </a:br>
            <a:br>
              <a:rPr lang="en-US" sz="4500" b="0" kern="1200" dirty="0">
                <a:solidFill>
                  <a:srgbClr val="FFFFFF"/>
                </a:solidFill>
                <a:latin typeface="Helvetica" panose="020B0604020202020204" pitchFamily="34" charset="0"/>
                <a:ea typeface="+mj-ea"/>
                <a:cs typeface="Helvetica" panose="020B0604020202020204" pitchFamily="34" charset="0"/>
              </a:rPr>
            </a:br>
            <a:r>
              <a:rPr lang="en-US" sz="4500" b="0" kern="1200" dirty="0">
                <a:solidFill>
                  <a:srgbClr val="FFFFFF"/>
                </a:solidFill>
                <a:latin typeface="Helvetica" panose="020B0604020202020204" pitchFamily="34" charset="0"/>
                <a:ea typeface="+mj-ea"/>
                <a:cs typeface="Helvetica" panose="020B0604020202020204" pitchFamily="34" charset="0"/>
              </a:rPr>
              <a:t>Beth Terrence</a:t>
            </a:r>
          </a:p>
        </p:txBody>
      </p:sp>
      <p:pic>
        <p:nvPicPr>
          <p:cNvPr id="137" name="BethTerrence.DirectDeposit (1).jpg"/>
          <p:cNvPicPr>
            <a:picLocks noChangeAspect="1"/>
          </p:cNvPicPr>
          <p:nvPr/>
        </p:nvPicPr>
        <p:blipFill rotWithShape="1">
          <a:blip r:embed="rId3" cstate="print">
            <a:extLst>
              <a:ext uri="{28A0092B-C50C-407E-A947-70E740481C1C}">
                <a14:useLocalDpi xmlns:a14="http://schemas.microsoft.com/office/drawing/2010/main" val="0"/>
              </a:ext>
            </a:extLst>
          </a:blip>
          <a:srcRect l="32404" r="20704" b="2"/>
          <a:stretch/>
        </p:blipFill>
        <p:spPr>
          <a:xfrm>
            <a:off x="5454948" y="1146925"/>
            <a:ext cx="2116531" cy="3385143"/>
          </a:xfrm>
          <a:prstGeom prst="rect">
            <a:avLst/>
          </a:prstGeom>
          <a:ln w="9525">
            <a:solidFill>
              <a:schemeClr val="tx1">
                <a:alpha val="20000"/>
              </a:schemeClr>
            </a:solidFill>
          </a:ln>
        </p:spPr>
      </p:pic>
      <p:pic>
        <p:nvPicPr>
          <p:cNvPr id="139" name="Momandme.jpg"/>
          <p:cNvPicPr>
            <a:picLocks noChangeAspect="1"/>
          </p:cNvPicPr>
          <p:nvPr/>
        </p:nvPicPr>
        <p:blipFill rotWithShape="1">
          <a:blip r:embed="rId4" cstate="print">
            <a:extLst>
              <a:ext uri="{28A0092B-C50C-407E-A947-70E740481C1C}">
                <a14:useLocalDpi xmlns:a14="http://schemas.microsoft.com/office/drawing/2010/main" val="0"/>
              </a:ext>
            </a:extLst>
          </a:blip>
          <a:srcRect l="20049" r="17428" b="2"/>
          <a:stretch/>
        </p:blipFill>
        <p:spPr>
          <a:xfrm>
            <a:off x="7740541" y="1143519"/>
            <a:ext cx="2116532" cy="3385143"/>
          </a:xfrm>
          <a:prstGeom prst="rect">
            <a:avLst/>
          </a:prstGeom>
          <a:ln w="9525">
            <a:solidFill>
              <a:schemeClr val="tx1">
                <a:alpha val="20000"/>
              </a:schemeClr>
            </a:solidFill>
          </a:ln>
        </p:spPr>
      </p:pic>
      <p:pic>
        <p:nvPicPr>
          <p:cNvPr id="138" name="BethTerrence.18mos.jpg"/>
          <p:cNvPicPr>
            <a:picLocks noChangeAspect="1"/>
          </p:cNvPicPr>
          <p:nvPr/>
        </p:nvPicPr>
        <p:blipFill rotWithShape="1">
          <a:blip r:embed="rId5" cstate="print">
            <a:extLst>
              <a:ext uri="{28A0092B-C50C-407E-A947-70E740481C1C}">
                <a14:useLocalDpi xmlns:a14="http://schemas.microsoft.com/office/drawing/2010/main" val="0"/>
              </a:ext>
            </a:extLst>
          </a:blip>
          <a:srcRect l="17863" r="19614" b="2"/>
          <a:stretch/>
        </p:blipFill>
        <p:spPr>
          <a:xfrm>
            <a:off x="10026135" y="1143519"/>
            <a:ext cx="2116531" cy="3385143"/>
          </a:xfrm>
          <a:prstGeom prst="rect">
            <a:avLst/>
          </a:prstGeom>
          <a:ln w="9525">
            <a:solidFill>
              <a:schemeClr val="tx1">
                <a:alpha val="20000"/>
              </a:schemeClr>
            </a:solidFill>
          </a:ln>
        </p:spPr>
      </p:pic>
      <p:sp>
        <p:nvSpPr>
          <p:cNvPr id="136" name="Person In Long-Term Recovery…"/>
          <p:cNvSpPr txBox="1"/>
          <p:nvPr/>
        </p:nvSpPr>
        <p:spPr>
          <a:xfrm>
            <a:off x="5038928" y="5222971"/>
            <a:ext cx="7529208" cy="370446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Autofit/>
          </a:bodyPr>
          <a:lstStyle/>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Person In Long-Term Recovery </a:t>
            </a:r>
          </a:p>
          <a:p>
            <a:pPr marL="900953" lvl="1"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MH 28 yrs., SU 13 yrs.</a:t>
            </a:r>
          </a:p>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Family Member, Ally &amp; Advocate - always</a:t>
            </a:r>
          </a:p>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Holistic Health Practitioner – 25 yrs.</a:t>
            </a:r>
          </a:p>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Trained Shaman – 11 yrs.</a:t>
            </a:r>
          </a:p>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Recovery Coach &amp; Trainer – 5 yrs.</a:t>
            </a:r>
          </a:p>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Facilitator &amp; Program Developer – 22 yrs.</a:t>
            </a:r>
          </a:p>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Inspirational Speaker – 15 yrs.</a:t>
            </a:r>
          </a:p>
          <a:p>
            <a:pPr marL="443753" indent="-228600">
              <a:lnSpc>
                <a:spcPct val="90000"/>
              </a:lnSpc>
              <a:spcAft>
                <a:spcPts val="600"/>
              </a:spcAft>
              <a:buClr>
                <a:schemeClr val="accent1"/>
              </a:buClr>
              <a:buSzPct val="100000"/>
              <a:buFont typeface="Arial" panose="020B0604020202020204" pitchFamily="34" charset="0"/>
              <a:buChar char="•"/>
              <a:defRPr sz="3000" b="0"/>
            </a:pPr>
            <a:r>
              <a:rPr lang="en-US" sz="2800" dirty="0">
                <a:latin typeface="Helvetica" panose="020B0604020202020204" pitchFamily="34" charset="0"/>
                <a:cs typeface="Helvetica" panose="020B0604020202020204" pitchFamily="34" charset="0"/>
              </a:rPr>
              <a:t>Writer – 20 yrs.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03272" y="488513"/>
            <a:ext cx="12201379" cy="26229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Learning Objectives"/>
          <p:cNvSpPr txBox="1">
            <a:spLocks noGrp="1"/>
          </p:cNvSpPr>
          <p:nvPr>
            <p:ph type="title"/>
          </p:nvPr>
        </p:nvSpPr>
        <p:spPr>
          <a:xfrm>
            <a:off x="561144" y="663577"/>
            <a:ext cx="11882511" cy="1323303"/>
          </a:xfrm>
          <a:prstGeom prst="rect">
            <a:avLst/>
          </a:prstGeom>
          <a:noFill/>
        </p:spPr>
        <p:txBody>
          <a:bodyPr vert="horz" lIns="91440" tIns="45720" rIns="91440" bIns="45720" rtlCol="0" anchor="b">
            <a:normAutofit/>
          </a:bodyPr>
          <a:lstStyle>
            <a:lvl1pPr>
              <a:defRPr sz="5400" b="1">
                <a:latin typeface="Helvetica Neue"/>
                <a:ea typeface="Helvetica Neue"/>
                <a:cs typeface="Helvetica Neue"/>
                <a:sym typeface="Helvetica Neue"/>
              </a:defRPr>
            </a:lvl1pPr>
          </a:lstStyle>
          <a:p>
            <a:pPr algn="ctr" defTabSz="914400"/>
            <a:r>
              <a:rPr lang="en-US" sz="6700" kern="1200" dirty="0">
                <a:solidFill>
                  <a:srgbClr val="FFFFFF"/>
                </a:solidFill>
                <a:latin typeface="Helvetica" panose="020B0604020202020204" pitchFamily="34" charset="0"/>
                <a:ea typeface="+mj-ea"/>
                <a:cs typeface="Helvetica" panose="020B0604020202020204" pitchFamily="34" charset="0"/>
              </a:rPr>
              <a:t>Learning Objectives</a:t>
            </a:r>
          </a:p>
        </p:txBody>
      </p:sp>
      <p:cxnSp>
        <p:nvCxnSpPr>
          <p:cNvPr id="99" name="Straight Connector 9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57120" y="2060275"/>
            <a:ext cx="829056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144" name="Develop a better understanding of the importance of self-care…">
            <a:extLst>
              <a:ext uri="{FF2B5EF4-FFF2-40B4-BE49-F238E27FC236}">
                <a16:creationId xmlns:a16="http://schemas.microsoft.com/office/drawing/2014/main" id="{A5EF52A8-7E2A-4612-9A9A-D501AFC52371}"/>
              </a:ext>
            </a:extLst>
          </p:cNvPr>
          <p:cNvGraphicFramePr/>
          <p:nvPr>
            <p:extLst>
              <p:ext uri="{D42A27DB-BD31-4B8C-83A1-F6EECF244321}">
                <p14:modId xmlns:p14="http://schemas.microsoft.com/office/powerpoint/2010/main" val="3172619028"/>
              </p:ext>
            </p:extLst>
          </p:nvPr>
        </p:nvGraphicFramePr>
        <p:xfrm>
          <a:off x="1272457" y="2255495"/>
          <a:ext cx="10556377" cy="616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 name="Rectangle 8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4800" cy="9753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2" name="Group 9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346" y="0"/>
            <a:ext cx="13423053" cy="9746827"/>
            <a:chOff x="-417513" y="0"/>
            <a:chExt cx="12584114" cy="6853238"/>
          </a:xfrm>
        </p:grpSpPr>
        <p:sp>
          <p:nvSpPr>
            <p:cNvPr id="9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1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5" name="Group 11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3486" y="2417193"/>
            <a:ext cx="3919442" cy="4935710"/>
            <a:chOff x="697883" y="1816768"/>
            <a:chExt cx="3674476" cy="3470421"/>
          </a:xfrm>
        </p:grpSpPr>
        <p:sp>
          <p:nvSpPr>
            <p:cNvPr id="116" name="Rectangle 11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Rectangle 11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48" name="What does self-care mean?"/>
          <p:cNvSpPr txBox="1">
            <a:spLocks noGrp="1"/>
          </p:cNvSpPr>
          <p:nvPr>
            <p:ph type="title"/>
          </p:nvPr>
        </p:nvSpPr>
        <p:spPr>
          <a:xfrm>
            <a:off x="965202" y="3435124"/>
            <a:ext cx="3681845" cy="3413147"/>
          </a:xfrm>
          <a:prstGeom prst="rect">
            <a:avLst/>
          </a:prstGeom>
        </p:spPr>
        <p:txBody>
          <a:bodyPr vert="horz" lIns="91440" tIns="45720" rIns="91440" bIns="45720" rtlCol="0" anchor="ctr">
            <a:normAutofit/>
          </a:bodyPr>
          <a:lstStyle>
            <a:lvl1pPr defTabSz="543305">
              <a:defRPr sz="5400" b="1">
                <a:effectLst>
                  <a:outerShdw blurRad="63500" dist="11811" dir="5400000" rotWithShape="0">
                    <a:srgbClr val="000000">
                      <a:alpha val="30000"/>
                    </a:srgbClr>
                  </a:outerShdw>
                </a:effectLst>
                <a:latin typeface="Helvetica Neue"/>
                <a:ea typeface="Helvetica Neue"/>
                <a:cs typeface="Helvetica Neue"/>
                <a:sym typeface="Helvetica Neue"/>
              </a:defRPr>
            </a:lvl1pPr>
          </a:lstStyle>
          <a:p>
            <a:pPr algn="ctr" defTabSz="914400"/>
            <a:r>
              <a:rPr lang="en-US" sz="5000" kern="1200" dirty="0">
                <a:solidFill>
                  <a:srgbClr val="FFFFFF"/>
                </a:solidFill>
                <a:latin typeface="Helvetica" panose="020B0604020202020204" pitchFamily="34" charset="0"/>
                <a:ea typeface="+mj-ea"/>
                <a:cs typeface="Helvetica" panose="020B0604020202020204" pitchFamily="34" charset="0"/>
              </a:rPr>
              <a:t>What Is Self-Care?</a:t>
            </a:r>
          </a:p>
        </p:txBody>
      </p:sp>
      <p:sp>
        <p:nvSpPr>
          <p:cNvPr id="149" name="Self-care refers to activities and practices that we can engage in on a regular basis to reduce stress and maintain and enhance our short- and longer-term health and well-being.…"/>
          <p:cNvSpPr txBox="1">
            <a:spLocks noGrp="1"/>
          </p:cNvSpPr>
          <p:nvPr>
            <p:ph type="body" idx="1"/>
          </p:nvPr>
        </p:nvSpPr>
        <p:spPr>
          <a:xfrm>
            <a:off x="5462016" y="1144422"/>
            <a:ext cx="6700723" cy="7464755"/>
          </a:xfrm>
          <a:prstGeom prst="rect">
            <a:avLst/>
          </a:prstGeom>
        </p:spPr>
        <p:txBody>
          <a:bodyPr vert="horz" lIns="91440" tIns="45720" rIns="91440" bIns="45720" rtlCol="0" anchor="ctr">
            <a:noAutofit/>
          </a:bodyPr>
          <a:lstStyle/>
          <a:p>
            <a:pPr marL="0" indent="-228600" defTabSz="914400">
              <a:defRPr>
                <a:latin typeface="Helvetica"/>
                <a:ea typeface="Helvetica"/>
                <a:cs typeface="Helvetica"/>
                <a:sym typeface="Helvetica"/>
              </a:defRPr>
            </a:pPr>
            <a:endParaRPr lang="en-US" sz="2800" dirty="0"/>
          </a:p>
          <a:p>
            <a:pPr marL="0" indent="0" defTabSz="914400">
              <a:buNone/>
              <a:defRPr>
                <a:latin typeface="Helvetica"/>
                <a:ea typeface="Helvetica"/>
                <a:cs typeface="Helvetica"/>
                <a:sym typeface="Helvetica"/>
              </a:defRPr>
            </a:pPr>
            <a:r>
              <a:rPr lang="en-US" sz="2800" dirty="0">
                <a:sym typeface="Helvetica"/>
              </a:rPr>
              <a:t>Self-care is:</a:t>
            </a:r>
            <a:endParaRPr lang="en-US" sz="2800" dirty="0"/>
          </a:p>
          <a:p>
            <a:pPr marL="430609" indent="-228600" defTabSz="914400">
              <a:defRPr>
                <a:latin typeface="Helvetica"/>
                <a:ea typeface="Helvetica"/>
                <a:cs typeface="Helvetica"/>
                <a:sym typeface="Helvetica"/>
              </a:defRPr>
            </a:pPr>
            <a:r>
              <a:rPr lang="en-US" sz="2800" dirty="0"/>
              <a:t>Taking an </a:t>
            </a:r>
            <a:r>
              <a:rPr lang="en-US" sz="2800" b="1" i="1" dirty="0"/>
              <a:t>active and pro-active</a:t>
            </a:r>
            <a:r>
              <a:rPr lang="en-US" sz="2800" dirty="0"/>
              <a:t> role in one’s own overall health and wellness</a:t>
            </a:r>
          </a:p>
          <a:p>
            <a:pPr marL="430609" indent="-228600" defTabSz="914400">
              <a:spcBef>
                <a:spcPts val="3000"/>
              </a:spcBef>
              <a:defRPr>
                <a:latin typeface="Helvetica"/>
                <a:ea typeface="Helvetica"/>
                <a:cs typeface="Helvetica"/>
                <a:sym typeface="Helvetica"/>
              </a:defRPr>
            </a:pPr>
            <a:r>
              <a:rPr lang="en-US" sz="2800" dirty="0"/>
              <a:t>A framework for managing stress, life challenges, professional burnout and compassion fatigue</a:t>
            </a:r>
          </a:p>
          <a:p>
            <a:pPr marL="430609" indent="-228600" defTabSz="914400">
              <a:spcBef>
                <a:spcPts val="3000"/>
              </a:spcBef>
              <a:defRPr>
                <a:latin typeface="Helvetica"/>
                <a:ea typeface="Helvetica"/>
                <a:cs typeface="Helvetica"/>
                <a:sym typeface="Helvetica"/>
              </a:defRPr>
            </a:pPr>
            <a:r>
              <a:rPr lang="en-US" sz="2800" dirty="0"/>
              <a:t>An empowerment process that creates balance and equilibrium across our personal, social and work lives</a:t>
            </a:r>
          </a:p>
          <a:p>
            <a:pPr marL="430609" indent="-228600" defTabSz="914400">
              <a:spcBef>
                <a:spcPts val="3000"/>
              </a:spcBef>
              <a:defRPr>
                <a:latin typeface="Helvetica"/>
                <a:ea typeface="Helvetica"/>
                <a:cs typeface="Helvetica"/>
                <a:sym typeface="Helvetica"/>
              </a:defRPr>
            </a:pPr>
            <a:r>
              <a:rPr lang="en-US" sz="2800" dirty="0">
                <a:sym typeface="Helvetica"/>
              </a:rPr>
              <a:t>Any activity that we do deliberately in order to take care of our physical, mental, emotional and spiritual health and well-being</a:t>
            </a:r>
            <a:endParaRPr lang="en-US" sz="28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 name="Rectangle 10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4800" cy="9753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3" name="Group 10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346" y="0"/>
            <a:ext cx="13423053" cy="9746827"/>
            <a:chOff x="-417513" y="0"/>
            <a:chExt cx="12584114" cy="6853238"/>
          </a:xfrm>
        </p:grpSpPr>
        <p:sp>
          <p:nvSpPr>
            <p:cNvPr id="10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6" name="Group 12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3486" y="2417193"/>
            <a:ext cx="3919442" cy="4935710"/>
            <a:chOff x="697883" y="1816768"/>
            <a:chExt cx="3674476" cy="3470421"/>
          </a:xfrm>
        </p:grpSpPr>
        <p:sp>
          <p:nvSpPr>
            <p:cNvPr id="127" name="Rectangle 12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Rectangle 16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What does self-care mean?">
            <a:extLst>
              <a:ext uri="{FF2B5EF4-FFF2-40B4-BE49-F238E27FC236}">
                <a16:creationId xmlns:a16="http://schemas.microsoft.com/office/drawing/2014/main" id="{A2BCD2EE-6B18-4A34-8A74-23A745080A10}"/>
              </a:ext>
            </a:extLst>
          </p:cNvPr>
          <p:cNvSpPr txBox="1">
            <a:spLocks/>
          </p:cNvSpPr>
          <p:nvPr/>
        </p:nvSpPr>
        <p:spPr>
          <a:xfrm>
            <a:off x="965202" y="3435124"/>
            <a:ext cx="3681845" cy="3413147"/>
          </a:xfrm>
          <a:prstGeom prst="rect">
            <a:avLst/>
          </a:prstGeom>
        </p:spPr>
        <p:txBody>
          <a:bodyPr vert="horz" lIns="91440" tIns="45720" rIns="91440" bIns="45720" rtlCol="0" anchor="ctr">
            <a:normAutofit/>
          </a:bodyPr>
          <a:lstStyle>
            <a:lvl1pPr algn="l" defTabSz="543305" rtl="0" eaLnBrk="1" latinLnBrk="0" hangingPunct="1">
              <a:lnSpc>
                <a:spcPct val="90000"/>
              </a:lnSpc>
              <a:spcBef>
                <a:spcPct val="0"/>
              </a:spcBef>
              <a:buNone/>
              <a:defRPr sz="5400" b="1" kern="1200">
                <a:solidFill>
                  <a:schemeClr val="tx1"/>
                </a:solidFill>
                <a:effectLst>
                  <a:outerShdw blurRad="63500" dist="11811" dir="5400000" rotWithShape="0">
                    <a:srgbClr val="000000">
                      <a:alpha val="30000"/>
                    </a:srgbClr>
                  </a:outerShdw>
                </a:effectLst>
                <a:latin typeface="Helvetica Neue"/>
                <a:ea typeface="Helvetica Neue"/>
                <a:cs typeface="Helvetica Neue"/>
                <a:sym typeface="Helvetica Neue"/>
              </a:defRPr>
            </a:lvl1pPr>
          </a:lstStyle>
          <a:p>
            <a:pPr algn="ctr" defTabSz="914400">
              <a:spcAft>
                <a:spcPts val="600"/>
              </a:spcAft>
            </a:pPr>
            <a:r>
              <a:rPr lang="en-US" sz="4400" kern="1200" dirty="0">
                <a:solidFill>
                  <a:srgbClr val="FFFFFF"/>
                </a:solidFill>
                <a:latin typeface="Helvetica" panose="020B0604020202020204" pitchFamily="34" charset="0"/>
                <a:ea typeface="+mj-ea"/>
                <a:cs typeface="Helvetica" panose="020B0604020202020204" pitchFamily="34" charset="0"/>
              </a:rPr>
              <a:t>Self-Care:</a:t>
            </a:r>
          </a:p>
          <a:p>
            <a:pPr algn="ctr" defTabSz="914400">
              <a:spcAft>
                <a:spcPts val="600"/>
              </a:spcAft>
            </a:pPr>
            <a:r>
              <a:rPr lang="en-US" sz="4400" kern="1200" dirty="0">
                <a:solidFill>
                  <a:srgbClr val="FFFFFF"/>
                </a:solidFill>
                <a:latin typeface="Helvetica" panose="020B0604020202020204" pitchFamily="34" charset="0"/>
                <a:ea typeface="+mj-ea"/>
                <a:cs typeface="Helvetica" panose="020B0604020202020204" pitchFamily="34" charset="0"/>
              </a:rPr>
              <a:t>An Essential Practice for Peers</a:t>
            </a:r>
          </a:p>
        </p:txBody>
      </p:sp>
      <p:sp>
        <p:nvSpPr>
          <p:cNvPr id="160" name="Self-Care is an essential practice for Peer Recovery Coaches……"/>
          <p:cNvSpPr txBox="1"/>
          <p:nvPr/>
        </p:nvSpPr>
        <p:spPr>
          <a:xfrm>
            <a:off x="5034281" y="1309511"/>
            <a:ext cx="7105837" cy="7412555"/>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Autofit/>
          </a:bodyPr>
          <a:lstStyle/>
          <a:p>
            <a:pPr>
              <a:lnSpc>
                <a:spcPct val="90000"/>
              </a:lnSpc>
              <a:spcBef>
                <a:spcPts val="2000"/>
              </a:spcBef>
              <a:buSzPct val="100000"/>
              <a:defRPr sz="2800" b="0"/>
            </a:pPr>
            <a:r>
              <a:rPr lang="en-US" sz="2700" dirty="0">
                <a:latin typeface="Helvetica" panose="020B0604020202020204" pitchFamily="34" charset="0"/>
                <a:cs typeface="Helvetica" panose="020B0604020202020204" pitchFamily="34" charset="0"/>
              </a:rPr>
              <a:t>Self-care creates a foundation for sustaining long-term recovery and overall wellness.</a:t>
            </a:r>
          </a:p>
          <a:p>
            <a:pPr marL="228600" indent="-228600">
              <a:lnSpc>
                <a:spcPct val="90000"/>
              </a:lnSpc>
              <a:spcBef>
                <a:spcPts val="2000"/>
              </a:spcBef>
              <a:buSzPct val="100000"/>
              <a:buFont typeface="Arial" panose="020B0604020202020204" pitchFamily="34" charset="0"/>
              <a:buChar char="•"/>
              <a:defRPr sz="2800" b="0"/>
            </a:pPr>
            <a:r>
              <a:rPr lang="en-US" sz="2700" dirty="0">
                <a:latin typeface="Helvetica" panose="020B0604020202020204" pitchFamily="34" charset="0"/>
                <a:cs typeface="Helvetica" panose="020B0604020202020204" pitchFamily="34" charset="0"/>
              </a:rPr>
              <a:t>Lack of self-care in a helping profession can contribute to burnout or compassion fatigue.</a:t>
            </a:r>
          </a:p>
          <a:p>
            <a:pPr marL="228600" indent="-228600">
              <a:lnSpc>
                <a:spcPct val="90000"/>
              </a:lnSpc>
              <a:spcBef>
                <a:spcPts val="2000"/>
              </a:spcBef>
              <a:buSzPct val="100000"/>
              <a:buFont typeface="Arial" panose="020B0604020202020204" pitchFamily="34" charset="0"/>
              <a:buChar char="•"/>
              <a:defRPr sz="2800" b="0"/>
            </a:pPr>
            <a:r>
              <a:rPr lang="en-US" sz="2700" dirty="0">
                <a:latin typeface="Helvetica" panose="020B0604020202020204" pitchFamily="34" charset="0"/>
                <a:cs typeface="Helvetica" panose="020B0604020202020204" pitchFamily="34" charset="0"/>
              </a:rPr>
              <a:t>Depletion, whether physically, mentally, emotionally or spiritually, can lead to reactivity; and we may even experience challenges to our perceptions and judgments. </a:t>
            </a:r>
          </a:p>
          <a:p>
            <a:pPr marL="228600" indent="-228600">
              <a:lnSpc>
                <a:spcPct val="90000"/>
              </a:lnSpc>
              <a:spcBef>
                <a:spcPts val="2000"/>
              </a:spcBef>
              <a:buSzPct val="100000"/>
              <a:buFont typeface="Arial" panose="020B0604020202020204" pitchFamily="34" charset="0"/>
              <a:buChar char="•"/>
              <a:defRPr sz="2800" b="0"/>
            </a:pPr>
            <a:r>
              <a:rPr lang="en-US" sz="2700" dirty="0">
                <a:latin typeface="Helvetica" panose="020B0604020202020204" pitchFamily="34" charset="0"/>
                <a:cs typeface="Helvetica" panose="020B0604020202020204" pitchFamily="34" charset="0"/>
              </a:rPr>
              <a:t>Lack of self-care combined with work and life stressors may put personal recovery and wellness at risk, as well as our jobs, and our relationships.</a:t>
            </a:r>
          </a:p>
          <a:p>
            <a:pPr marL="228600" indent="-228600">
              <a:lnSpc>
                <a:spcPct val="90000"/>
              </a:lnSpc>
              <a:spcBef>
                <a:spcPts val="2000"/>
              </a:spcBef>
              <a:buSzPct val="100000"/>
              <a:buFont typeface="Arial" panose="020B0604020202020204" pitchFamily="34" charset="0"/>
              <a:buChar char="•"/>
              <a:defRPr sz="2800" b="0"/>
            </a:pPr>
            <a:r>
              <a:rPr lang="en-US" sz="2700" dirty="0">
                <a:latin typeface="Helvetica" panose="020B0604020202020204" pitchFamily="34" charset="0"/>
                <a:cs typeface="Helvetica" panose="020B0604020202020204" pitchFamily="34" charset="0"/>
              </a:rPr>
              <a:t>A primary role of a recovery coach is to be a role model– </a:t>
            </a:r>
            <a:r>
              <a:rPr lang="en-US" sz="2700" b="1" i="1" dirty="0">
                <a:latin typeface="Helvetica" panose="020B0604020202020204" pitchFamily="34" charset="0"/>
                <a:cs typeface="Helvetica" panose="020B0604020202020204" pitchFamily="34" charset="0"/>
              </a:rPr>
              <a:t>As we practice good self-care, we model long-term recovery for the individuals, groups and communities we serve.</a:t>
            </a:r>
          </a:p>
          <a:p>
            <a:pPr marL="228600" indent="-228600">
              <a:lnSpc>
                <a:spcPct val="90000"/>
              </a:lnSpc>
              <a:spcBef>
                <a:spcPts val="2000"/>
              </a:spcBef>
              <a:buSzPct val="100000"/>
              <a:buFont typeface="Arial" panose="020B0604020202020204" pitchFamily="34" charset="0"/>
              <a:buChar char="•"/>
              <a:defRPr sz="2800" b="0"/>
            </a:pP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9342" y="442949"/>
            <a:ext cx="4621128" cy="878869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8FEF97-30A5-4011-9A77-AA3C088D0FB3}"/>
              </a:ext>
            </a:extLst>
          </p:cNvPr>
          <p:cNvSpPr>
            <a:spLocks noGrp="1"/>
          </p:cNvSpPr>
          <p:nvPr>
            <p:ph type="title"/>
          </p:nvPr>
        </p:nvSpPr>
        <p:spPr>
          <a:xfrm>
            <a:off x="792480" y="1056641"/>
            <a:ext cx="3708400" cy="7057812"/>
          </a:xfrm>
        </p:spPr>
        <p:txBody>
          <a:bodyPr vert="horz" lIns="91440" tIns="45720" rIns="91440" bIns="45720" rtlCol="0" anchor="ctr">
            <a:normAutofit/>
          </a:bodyPr>
          <a:lstStyle/>
          <a:p>
            <a:pPr algn="ctr" defTabSz="914400"/>
            <a:r>
              <a:rPr lang="en-US" sz="6000" b="1" kern="1200" dirty="0">
                <a:solidFill>
                  <a:srgbClr val="FFFFFF"/>
                </a:solidFill>
                <a:latin typeface="Helvetica" panose="020B0604020202020204" pitchFamily="34" charset="0"/>
                <a:cs typeface="Helvetica" panose="020B0604020202020204" pitchFamily="34" charset="0"/>
              </a:rPr>
              <a:t>Self-Care &amp; Recovery Coaching</a:t>
            </a:r>
          </a:p>
        </p:txBody>
      </p:sp>
      <p:graphicFrame>
        <p:nvGraphicFramePr>
          <p:cNvPr id="5" name="Content Placeholder 2">
            <a:extLst>
              <a:ext uri="{FF2B5EF4-FFF2-40B4-BE49-F238E27FC236}">
                <a16:creationId xmlns:a16="http://schemas.microsoft.com/office/drawing/2014/main" id="{ACD9BFA8-1FBD-44BD-8E0E-ACC69647FE5A}"/>
              </a:ext>
            </a:extLst>
          </p:cNvPr>
          <p:cNvGraphicFramePr>
            <a:graphicFrameLocks noGrp="1"/>
          </p:cNvGraphicFramePr>
          <p:nvPr>
            <p:ph idx="1"/>
            <p:extLst>
              <p:ext uri="{D42A27DB-BD31-4B8C-83A1-F6EECF244321}">
                <p14:modId xmlns:p14="http://schemas.microsoft.com/office/powerpoint/2010/main" val="2547132606"/>
              </p:ext>
            </p:extLst>
          </p:nvPr>
        </p:nvGraphicFramePr>
        <p:xfrm>
          <a:off x="5540586" y="669758"/>
          <a:ext cx="6947844" cy="8370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11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4" name="Self-Care is a essential part of Recovery Coaching.  It an important component in all of the key areas or domains of peer support including:…">
            <a:extLst>
              <a:ext uri="{FF2B5EF4-FFF2-40B4-BE49-F238E27FC236}">
                <a16:creationId xmlns:a16="http://schemas.microsoft.com/office/drawing/2014/main" id="{918B770C-960C-44B0-87BE-D8B9E5EFE54A}"/>
              </a:ext>
            </a:extLst>
          </p:cNvPr>
          <p:cNvGraphicFramePr/>
          <p:nvPr>
            <p:extLst>
              <p:ext uri="{D42A27DB-BD31-4B8C-83A1-F6EECF244321}">
                <p14:modId xmlns:p14="http://schemas.microsoft.com/office/powerpoint/2010/main" val="4170416862"/>
              </p:ext>
            </p:extLst>
          </p:nvPr>
        </p:nvGraphicFramePr>
        <p:xfrm>
          <a:off x="894080" y="836579"/>
          <a:ext cx="11216640" cy="794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3004800" cy="9753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9" name="Group 10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5346" y="0"/>
            <a:ext cx="13423053" cy="9746827"/>
            <a:chOff x="-417513" y="0"/>
            <a:chExt cx="12584114" cy="6853238"/>
          </a:xfrm>
        </p:grpSpPr>
        <p:sp>
          <p:nvSpPr>
            <p:cNvPr id="11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76" name="Group 17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3486" y="2417193"/>
            <a:ext cx="3919442" cy="4935710"/>
            <a:chOff x="697883" y="1816768"/>
            <a:chExt cx="3674476" cy="3470421"/>
          </a:xfrm>
        </p:grpSpPr>
        <p:sp>
          <p:nvSpPr>
            <p:cNvPr id="177" name="Rectangle 17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Rectangle 17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5" name="Challenges for Peer Recovery Coaches"/>
          <p:cNvSpPr txBox="1">
            <a:spLocks noGrp="1"/>
          </p:cNvSpPr>
          <p:nvPr>
            <p:ph type="title" idx="4294967295"/>
          </p:nvPr>
        </p:nvSpPr>
        <p:spPr>
          <a:xfrm>
            <a:off x="965202" y="3435124"/>
            <a:ext cx="3681845" cy="3413147"/>
          </a:xfrm>
          <a:prstGeom prst="rect">
            <a:avLst/>
          </a:prstGeom>
        </p:spPr>
        <p:txBody>
          <a:bodyPr vert="horz" lIns="91440" tIns="45720" rIns="91440" bIns="45720" rtlCol="0" anchor="ctr">
            <a:normAutofit/>
          </a:bodyPr>
          <a:lstStyle>
            <a:lvl1pPr defTabSz="461809">
              <a:lnSpc>
                <a:spcPct val="90000"/>
              </a:lnSpc>
              <a:defRPr sz="4590" b="1">
                <a:effectLst>
                  <a:outerShdw blurRad="53975" dist="10039" dir="5400000" rotWithShape="0">
                    <a:srgbClr val="000000">
                      <a:alpha val="30000"/>
                    </a:srgbClr>
                  </a:outerShdw>
                </a:effectLst>
                <a:latin typeface="Helvetica Neue"/>
                <a:ea typeface="Helvetica Neue"/>
                <a:cs typeface="Helvetica Neue"/>
                <a:sym typeface="Helvetica Neue"/>
              </a:defRPr>
            </a:lvl1pPr>
          </a:lstStyle>
          <a:p>
            <a:pPr algn="ctr" defTabSz="914400"/>
            <a:r>
              <a:rPr lang="en-US" sz="4400" kern="1200" dirty="0">
                <a:solidFill>
                  <a:srgbClr val="FFFFFF"/>
                </a:solidFill>
                <a:latin typeface="Helvetica" panose="020B0604020202020204" pitchFamily="34" charset="0"/>
                <a:ea typeface="+mj-ea"/>
                <a:cs typeface="Helvetica" panose="020B0604020202020204" pitchFamily="34" charset="0"/>
              </a:rPr>
              <a:t>Challenges for Peer Recovery Coaches</a:t>
            </a:r>
          </a:p>
        </p:txBody>
      </p:sp>
      <p:sp>
        <p:nvSpPr>
          <p:cNvPr id="166" name="There can be many challenges that arise when serving in the role of peer recovery coach.  This can effect our professional relationships with peers and staff as well as our personal relationship with family and friends.  Over time, our own recovery and wellness may become at risk.…"/>
          <p:cNvSpPr txBox="1"/>
          <p:nvPr/>
        </p:nvSpPr>
        <p:spPr>
          <a:xfrm>
            <a:off x="5506675" y="1556427"/>
            <a:ext cx="6700723" cy="6750994"/>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a:lnSpc>
                <a:spcPct val="90000"/>
              </a:lnSpc>
              <a:spcBef>
                <a:spcPts val="1200"/>
              </a:spcBef>
              <a:tabLst>
                <a:tab pos="139700" algn="l"/>
                <a:tab pos="457200" algn="l"/>
              </a:tabLst>
              <a:defRPr sz="2800" b="0"/>
            </a:pPr>
            <a:r>
              <a:rPr lang="en-US" sz="3200" dirty="0">
                <a:latin typeface="Helvetica" panose="020B0604020202020204" pitchFamily="34" charset="0"/>
                <a:cs typeface="Helvetica" panose="020B0604020202020204" pitchFamily="34" charset="0"/>
              </a:rPr>
              <a:t>Challenges to self-care can often arise when serving in the role of peer recovery coach.  This may impact our:</a:t>
            </a:r>
          </a:p>
          <a:p>
            <a:pPr marL="342900" indent="-342900">
              <a:lnSpc>
                <a:spcPct val="90000"/>
              </a:lnSpc>
              <a:spcBef>
                <a:spcPts val="1200"/>
              </a:spcBef>
              <a:buFont typeface="Arial" panose="020B0604020202020204" pitchFamily="34" charset="0"/>
              <a:buChar char="•"/>
              <a:tabLst>
                <a:tab pos="139700" algn="l"/>
                <a:tab pos="457200" algn="l"/>
              </a:tabLst>
              <a:defRPr sz="2800" b="0"/>
            </a:pPr>
            <a:r>
              <a:rPr lang="en-US" sz="3200" dirty="0">
                <a:latin typeface="Helvetica" panose="020B0604020202020204" pitchFamily="34" charset="0"/>
                <a:cs typeface="Helvetica" panose="020B0604020202020204" pitchFamily="34" charset="0"/>
              </a:rPr>
              <a:t>ability to serve our recoverees </a:t>
            </a:r>
          </a:p>
          <a:p>
            <a:pPr marL="342900" indent="-342900">
              <a:lnSpc>
                <a:spcPct val="90000"/>
              </a:lnSpc>
              <a:spcBef>
                <a:spcPts val="1200"/>
              </a:spcBef>
              <a:buFont typeface="Arial" panose="020B0604020202020204" pitchFamily="34" charset="0"/>
              <a:buChar char="•"/>
              <a:tabLst>
                <a:tab pos="139700" algn="l"/>
                <a:tab pos="457200" algn="l"/>
              </a:tabLst>
              <a:defRPr sz="2800" b="0"/>
            </a:pPr>
            <a:r>
              <a:rPr lang="en-US" sz="3200" dirty="0">
                <a:latin typeface="Helvetica" panose="020B0604020202020204" pitchFamily="34" charset="0"/>
                <a:cs typeface="Helvetica" panose="020B0604020202020204" pitchFamily="34" charset="0"/>
              </a:rPr>
              <a:t>professional relationships with our peers and other staff </a:t>
            </a:r>
          </a:p>
          <a:p>
            <a:pPr marL="342900" indent="-342900">
              <a:lnSpc>
                <a:spcPct val="90000"/>
              </a:lnSpc>
              <a:spcBef>
                <a:spcPts val="1200"/>
              </a:spcBef>
              <a:buFont typeface="Arial" panose="020B0604020202020204" pitchFamily="34" charset="0"/>
              <a:buChar char="•"/>
              <a:tabLst>
                <a:tab pos="139700" algn="l"/>
                <a:tab pos="457200" algn="l"/>
              </a:tabLst>
              <a:defRPr sz="2800" b="0"/>
            </a:pPr>
            <a:r>
              <a:rPr lang="en-US" sz="3200" dirty="0">
                <a:latin typeface="Helvetica" panose="020B0604020202020204" pitchFamily="34" charset="0"/>
                <a:cs typeface="Helvetica" panose="020B0604020202020204" pitchFamily="34" charset="0"/>
              </a:rPr>
              <a:t>personal relationships with family and friends </a:t>
            </a:r>
          </a:p>
          <a:p>
            <a:pPr marL="342900" indent="-342900">
              <a:lnSpc>
                <a:spcPct val="90000"/>
              </a:lnSpc>
              <a:spcBef>
                <a:spcPts val="1200"/>
              </a:spcBef>
              <a:buFont typeface="Arial" panose="020B0604020202020204" pitchFamily="34" charset="0"/>
              <a:buChar char="•"/>
              <a:tabLst>
                <a:tab pos="139700" algn="l"/>
                <a:tab pos="457200" algn="l"/>
              </a:tabLst>
              <a:defRPr sz="2800" b="0"/>
            </a:pPr>
            <a:r>
              <a:rPr lang="en-US" sz="3200" dirty="0">
                <a:latin typeface="Helvetica" panose="020B0604020202020204" pitchFamily="34" charset="0"/>
                <a:cs typeface="Helvetica" panose="020B0604020202020204" pitchFamily="34" charset="0"/>
              </a:rPr>
              <a:t>relationship with our self</a:t>
            </a:r>
          </a:p>
          <a:p>
            <a:pPr marL="342900" indent="-342900">
              <a:lnSpc>
                <a:spcPct val="90000"/>
              </a:lnSpc>
              <a:spcBef>
                <a:spcPts val="1200"/>
              </a:spcBef>
              <a:buFont typeface="Arial" panose="020B0604020202020204" pitchFamily="34" charset="0"/>
              <a:buChar char="•"/>
              <a:tabLst>
                <a:tab pos="139700" algn="l"/>
                <a:tab pos="457200" algn="l"/>
              </a:tabLst>
              <a:defRPr sz="2800" b="0"/>
            </a:pPr>
            <a:r>
              <a:rPr lang="en-US" sz="3200" dirty="0">
                <a:latin typeface="Helvetica" panose="020B0604020202020204" pitchFamily="34" charset="0"/>
                <a:cs typeface="Helvetica" panose="020B0604020202020204" pitchFamily="34" charset="0"/>
              </a:rPr>
              <a:t>personal recovery and wellness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7951BA-7834-41B4-BD1F-3578B750B986}"/>
</file>

<file path=customXml/itemProps2.xml><?xml version="1.0" encoding="utf-8"?>
<ds:datastoreItem xmlns:ds="http://schemas.openxmlformats.org/officeDocument/2006/customXml" ds:itemID="{8A4AD7F0-909B-47AF-9889-89EDE1C69A2D}"/>
</file>

<file path=customXml/itemProps3.xml><?xml version="1.0" encoding="utf-8"?>
<ds:datastoreItem xmlns:ds="http://schemas.openxmlformats.org/officeDocument/2006/customXml" ds:itemID="{BAC0F294-60A2-42C7-B14D-5EB64E3DF327}"/>
</file>

<file path=customXml/itemProps4.xml><?xml version="1.0" encoding="utf-8"?>
<ds:datastoreItem xmlns:ds="http://schemas.openxmlformats.org/officeDocument/2006/customXml" ds:itemID="{07002EAF-C5E9-47E3-9F7E-F7BEAFC33282}"/>
</file>

<file path=docProps/app.xml><?xml version="1.0" encoding="utf-8"?>
<Properties xmlns="http://schemas.openxmlformats.org/officeDocument/2006/extended-properties" xmlns:vt="http://schemas.openxmlformats.org/officeDocument/2006/docPropsVTypes">
  <TotalTime>20</TotalTime>
  <Words>2050</Words>
  <Application>Microsoft Office PowerPoint</Application>
  <PresentationFormat>Custom</PresentationFormat>
  <Paragraphs>229</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Helvetica</vt:lpstr>
      <vt:lpstr>Helvetica Neue</vt:lpstr>
      <vt:lpstr>Wingdings</vt:lpstr>
      <vt:lpstr>Office Theme</vt:lpstr>
      <vt:lpstr>PowerPoint Presentation</vt:lpstr>
      <vt:lpstr>PowerPoint Presentation</vt:lpstr>
      <vt:lpstr>Introducing Your Presenter   Beth Terrence</vt:lpstr>
      <vt:lpstr>Learning Objectives</vt:lpstr>
      <vt:lpstr>What Is Self-Care?</vt:lpstr>
      <vt:lpstr>PowerPoint Presentation</vt:lpstr>
      <vt:lpstr>Self-Care &amp; Recovery Coaching</vt:lpstr>
      <vt:lpstr>PowerPoint Presentation</vt:lpstr>
      <vt:lpstr>Challenges for Peer Recovery Coaches</vt:lpstr>
      <vt:lpstr>Patterns Affecting  Self-Care</vt:lpstr>
      <vt:lpstr>At Risk for Compassion Fatigue</vt:lpstr>
      <vt:lpstr>Role Stressors</vt:lpstr>
      <vt:lpstr>Role Stressors</vt:lpstr>
      <vt:lpstr>Role Stressors</vt:lpstr>
      <vt:lpstr>The Stress Response</vt:lpstr>
      <vt:lpstr>Stress Effects</vt:lpstr>
      <vt:lpstr>Red Flags &amp; Warning Signs </vt:lpstr>
      <vt:lpstr>Benefits  of  Self-Care</vt:lpstr>
      <vt:lpstr>5 Essential Self-Care Strategies</vt:lpstr>
      <vt:lpstr>SLEEP</vt:lpstr>
      <vt:lpstr>EXERCISE</vt:lpstr>
      <vt:lpstr>EATING WELL</vt:lpstr>
      <vt:lpstr>Relaxation</vt:lpstr>
      <vt:lpstr>Connection</vt:lpstr>
      <vt:lpstr>PowerPoint Presentation</vt:lpstr>
      <vt:lpstr>Recovery Rituals Include Self-Care</vt:lpstr>
      <vt:lpstr>PowerPoint Presentation</vt:lpstr>
      <vt:lpstr>Sustainable Self Care Begins With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Terrence</dc:creator>
  <cp:lastModifiedBy>Beth Terrence</cp:lastModifiedBy>
  <cp:revision>3</cp:revision>
  <dcterms:created xsi:type="dcterms:W3CDTF">2019-05-10T14:41:10Z</dcterms:created>
  <dcterms:modified xsi:type="dcterms:W3CDTF">2019-05-10T15:06:23Z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87d048b1-a95e-4796-ab0f-5206f2d3c885</vt:lpwstr>
  </property>
</Properties>
</file>