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3" Type="http://schemas.openxmlformats.org/officeDocument/2006/relationships/commentAuthors" Target="commentAuthors.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ustomXml" Target="../customXml/item4.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ustomXml" Target="../customXml/item3.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Body Level One…"/>
          <p:cNvSpPr txBox="1"/>
          <p:nvPr>
            <p:ph type="body" idx="1"/>
          </p:nvPr>
        </p:nvSpPr>
        <p:spPr>
          <a:xfrm>
            <a:off x="787400" y="1257300"/>
            <a:ext cx="11430000" cy="7239000"/>
          </a:xfrm>
          <a:prstGeom prst="rect">
            <a:avLst/>
          </a:prstGeom>
        </p:spPr>
        <p:txBody>
          <a:bodyPr/>
          <a:lstStyle>
            <a:lvl1pPr marL="393700" indent="-393700">
              <a:spcBef>
                <a:spcPts val="3600"/>
              </a:spcBef>
              <a:buSzPct val="50000"/>
              <a:buBlip>
                <a:blip r:embed="rId3"/>
              </a:buBlip>
              <a:defRPr sz="3600">
                <a:solidFill>
                  <a:srgbClr val="5E5E5E"/>
                </a:solidFill>
                <a:latin typeface="Hoefler Text"/>
                <a:ea typeface="Hoefler Text"/>
                <a:cs typeface="Hoefler Text"/>
                <a:sym typeface="Hoefler Text"/>
              </a:defRPr>
            </a:lvl1pPr>
            <a:lvl2pPr marL="787400" indent="-393700">
              <a:spcBef>
                <a:spcPts val="3600"/>
              </a:spcBef>
              <a:buSzPct val="50000"/>
              <a:buBlip>
                <a:blip r:embed="rId3"/>
              </a:buBlip>
              <a:defRPr sz="3600">
                <a:solidFill>
                  <a:srgbClr val="5E5E5E"/>
                </a:solidFill>
                <a:latin typeface="Hoefler Text"/>
                <a:ea typeface="Hoefler Text"/>
                <a:cs typeface="Hoefler Text"/>
                <a:sym typeface="Hoefler Text"/>
              </a:defRPr>
            </a:lvl2pPr>
            <a:lvl3pPr marL="1181100" indent="-393700">
              <a:spcBef>
                <a:spcPts val="3600"/>
              </a:spcBef>
              <a:buSzPct val="50000"/>
              <a:buBlip>
                <a:blip r:embed="rId3"/>
              </a:buBlip>
              <a:defRPr sz="3600">
                <a:solidFill>
                  <a:srgbClr val="5E5E5E"/>
                </a:solidFill>
                <a:latin typeface="Hoefler Text"/>
                <a:ea typeface="Hoefler Text"/>
                <a:cs typeface="Hoefler Text"/>
                <a:sym typeface="Hoefler Text"/>
              </a:defRPr>
            </a:lvl3pPr>
            <a:lvl4pPr marL="1574800" indent="-393700">
              <a:spcBef>
                <a:spcPts val="3600"/>
              </a:spcBef>
              <a:buSzPct val="50000"/>
              <a:buBlip>
                <a:blip r:embed="rId3"/>
              </a:buBlip>
              <a:defRPr sz="3600">
                <a:solidFill>
                  <a:srgbClr val="5E5E5E"/>
                </a:solidFill>
                <a:latin typeface="Hoefler Text"/>
                <a:ea typeface="Hoefler Text"/>
                <a:cs typeface="Hoefler Text"/>
                <a:sym typeface="Hoefler Text"/>
              </a:defRPr>
            </a:lvl4pPr>
            <a:lvl5pPr marL="1968500" indent="-393700">
              <a:spcBef>
                <a:spcPts val="3600"/>
              </a:spcBef>
              <a:buSzPct val="50000"/>
              <a:buBlip>
                <a:blip r:embed="rId3"/>
              </a:buBlip>
              <a:defRPr sz="3600">
                <a:solidFill>
                  <a:srgbClr val="5E5E5E"/>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6302692" y="9131299"/>
            <a:ext cx="386716" cy="431801"/>
          </a:xfrm>
          <a:prstGeom prst="rect">
            <a:avLst/>
          </a:prstGeom>
        </p:spPr>
        <p:txBody>
          <a:bodyPr anchor="ctr"/>
          <a:lstStyle>
            <a:lvl1pPr>
              <a:defRPr sz="2200">
                <a:solidFill>
                  <a:srgbClr val="5E5E5E"/>
                </a:solidFill>
                <a:latin typeface="Hoefler Text"/>
                <a:ea typeface="Hoefler Text"/>
                <a:cs typeface="Hoefler Text"/>
                <a:sym typeface="Hoefler Tex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mailto:holisticrecoverypathways@gmail.com" TargetMode="External"/><Relationship Id="rId3" Type="http://schemas.openxmlformats.org/officeDocument/2006/relationships/hyperlink" Target="http://www.holisticrecoverypathways.com"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mindful.org" TargetMode="External"/><Relationship Id="rId3" Type="http://schemas.openxmlformats.org/officeDocument/2006/relationships/hyperlink" Target="http://centerformindfulawareness.org" TargetMode="External"/><Relationship Id="rId4" Type="http://schemas.openxmlformats.org/officeDocument/2006/relationships/hyperlink" Target="https://theheartofawakening.wordpress.com/may-is-for-metta/" TargetMode="External"/><Relationship Id="rId5" Type="http://schemas.openxmlformats.org/officeDocument/2006/relationships/hyperlink" Target="http://www.williamwhitepapers.com" TargetMode="External"/><Relationship Id="rId6" Type="http://schemas.openxmlformats.org/officeDocument/2006/relationships/hyperlink" Target="https://www.wrapandrecoverybooks.com" TargetMode="External"/><Relationship Id="rId7" Type="http://schemas.openxmlformats.org/officeDocument/2006/relationships/hyperlink" Target="https://health.com" TargetMode="External"/><Relationship Id="rId8" Type="http://schemas.openxmlformats.org/officeDocument/2006/relationships/hyperlink" Target="http://www.holisticrecoverypathways.com"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chemeClr val="accent2"/>
            </a:gs>
            <a:gs pos="100000">
              <a:schemeClr val="accent1">
                <a:lumOff val="-13575"/>
              </a:schemeClr>
            </a:gs>
          </a:gsLst>
          <a:lin ang="5400000" scaled="0"/>
        </a:gradFill>
      </p:bgPr>
    </p:bg>
    <p:spTree>
      <p:nvGrpSpPr>
        <p:cNvPr id="1" name=""/>
        <p:cNvGrpSpPr/>
        <p:nvPr/>
      </p:nvGrpSpPr>
      <p:grpSpPr>
        <a:xfrm>
          <a:off x="0" y="0"/>
          <a:ext cx="0" cy="0"/>
          <a:chOff x="0" y="0"/>
          <a:chExt cx="0" cy="0"/>
        </a:xfrm>
      </p:grpSpPr>
      <p:sp>
        <p:nvSpPr>
          <p:cNvPr id="127" name="Supporting Success &amp; Sustainability…"/>
          <p:cNvSpPr txBox="1"/>
          <p:nvPr>
            <p:ph type="subTitle" sz="quarter" idx="1"/>
          </p:nvPr>
        </p:nvSpPr>
        <p:spPr>
          <a:xfrm>
            <a:off x="1270000" y="4889500"/>
            <a:ext cx="10464800" cy="1130300"/>
          </a:xfrm>
          <a:prstGeom prst="rect">
            <a:avLst/>
          </a:prstGeom>
        </p:spPr>
        <p:txBody>
          <a:bodyPr/>
          <a:lstStyle/>
          <a:p>
            <a:pPr defTabSz="416051">
              <a:defRPr b="1" sz="3000">
                <a:uFill>
                  <a:solidFill>
                    <a:srgbClr val="222222"/>
                  </a:solidFill>
                </a:uFill>
                <a:latin typeface="Baskerville"/>
                <a:ea typeface="Baskerville"/>
                <a:cs typeface="Baskerville"/>
                <a:sym typeface="Baskerville"/>
              </a:defRPr>
            </a:pPr>
            <a:r>
              <a:rPr>
                <a:uFill>
                  <a:solidFill>
                    <a:srgbClr val="FFFFFF"/>
                  </a:solidFill>
                </a:uFill>
              </a:rPr>
              <a:t>Supporting Success &amp; Sustainability </a:t>
            </a:r>
            <a:endParaRPr>
              <a:uFill>
                <a:solidFill>
                  <a:srgbClr val="FFFFFF"/>
                </a:solidFill>
              </a:uFill>
            </a:endParaRPr>
          </a:p>
          <a:p>
            <a:pPr defTabSz="416051">
              <a:defRPr b="1" sz="3000">
                <a:uFill>
                  <a:solidFill>
                    <a:srgbClr val="222222"/>
                  </a:solidFill>
                </a:uFill>
                <a:latin typeface="Baskerville"/>
                <a:ea typeface="Baskerville"/>
                <a:cs typeface="Baskerville"/>
                <a:sym typeface="Baskerville"/>
              </a:defRPr>
            </a:pPr>
            <a:r>
              <a:rPr>
                <a:uFill>
                  <a:solidFill>
                    <a:srgbClr val="FFFFFF"/>
                  </a:solidFill>
                </a:uFill>
              </a:rPr>
              <a:t>for Peer Recovery Specialists</a:t>
            </a:r>
          </a:p>
        </p:txBody>
      </p:sp>
      <p:sp>
        <p:nvSpPr>
          <p:cNvPr id="128" name="4th Annual Peer Networking Conference, November 30, 2017…"/>
          <p:cNvSpPr txBox="1"/>
          <p:nvPr/>
        </p:nvSpPr>
        <p:spPr>
          <a:xfrm>
            <a:off x="2808287" y="7518399"/>
            <a:ext cx="9535478"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lgn="r">
              <a:defRPr sz="2500">
                <a:latin typeface="Hoefler Text"/>
                <a:ea typeface="Hoefler Text"/>
                <a:cs typeface="Hoefler Text"/>
                <a:sym typeface="Hoefler Text"/>
              </a:defRPr>
            </a:pPr>
            <a:r>
              <a:t>4th Annual Peer Networking Conference, November 30, 2017 </a:t>
            </a:r>
          </a:p>
          <a:p>
            <a:pPr lvl="1" indent="0" algn="r">
              <a:spcBef>
                <a:spcPts val="500"/>
              </a:spcBef>
              <a:defRPr sz="2500">
                <a:latin typeface="Hoefler Text"/>
                <a:ea typeface="Hoefler Text"/>
                <a:cs typeface="Hoefler Text"/>
                <a:sym typeface="Hoefler Text"/>
              </a:defRPr>
            </a:pPr>
            <a:r>
              <a:t>Presented by Beth D. Terrence, BA, CPRS, CRNC</a:t>
            </a:r>
          </a:p>
        </p:txBody>
      </p:sp>
      <p:pic>
        <p:nvPicPr>
          <p:cNvPr id="129" name="self-care-logo1.png" descr="self-care-logo1.png"/>
          <p:cNvPicPr>
            <a:picLocks noChangeAspect="1"/>
          </p:cNvPicPr>
          <p:nvPr/>
        </p:nvPicPr>
        <p:blipFill>
          <a:blip r:embed="rId2">
            <a:extLst/>
          </a:blip>
          <a:stretch>
            <a:fillRect/>
          </a:stretch>
        </p:blipFill>
        <p:spPr>
          <a:xfrm>
            <a:off x="4546600" y="2197100"/>
            <a:ext cx="4368800" cy="24257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elf-Care is a essential part of Recovery Coaching.  It an important component in all of the key areas or domains of peer support including:…"/>
          <p:cNvSpPr txBox="1"/>
          <p:nvPr/>
        </p:nvSpPr>
        <p:spPr>
          <a:xfrm>
            <a:off x="880641" y="1533680"/>
            <a:ext cx="11573373" cy="74964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600"/>
            </a:pPr>
            <a:r>
              <a:t>Self-Care is a essential part of Recovery Coaching.  It an important component in all of the key areas or domains of peer support including:</a:t>
            </a:r>
          </a:p>
          <a:p>
            <a:pPr marL="498763" indent="-498763" algn="l">
              <a:buSzPct val="100000"/>
              <a:buChar char="•"/>
              <a:defRPr sz="2600"/>
            </a:pPr>
            <a:r>
              <a:t>Recovery &amp; Wellness</a:t>
            </a:r>
          </a:p>
          <a:p>
            <a:pPr marL="498763" indent="-498763" algn="l">
              <a:buSzPct val="100000"/>
              <a:buChar char="•"/>
              <a:defRPr sz="2600"/>
            </a:pPr>
            <a:r>
              <a:t>Ethics</a:t>
            </a:r>
          </a:p>
          <a:p>
            <a:pPr marL="519545" indent="-519545" algn="l">
              <a:buSzPct val="100000"/>
              <a:buChar char="•"/>
              <a:defRPr sz="2600"/>
            </a:pPr>
            <a:r>
              <a:t>Mentorship</a:t>
            </a:r>
          </a:p>
          <a:p>
            <a:pPr marL="519545" indent="-519545" algn="l">
              <a:buSzPct val="100000"/>
              <a:buChar char="•"/>
              <a:defRPr sz="2600"/>
            </a:pPr>
            <a:r>
              <a:t>Advocacy </a:t>
            </a:r>
          </a:p>
          <a:p>
            <a:pPr algn="l">
              <a:defRPr sz="2600"/>
            </a:pPr>
          </a:p>
          <a:p>
            <a:pPr algn="l">
              <a:defRPr sz="2600"/>
            </a:pPr>
            <a:r>
              <a:t>Some of the ways self-care relates to these areas include:</a:t>
            </a:r>
          </a:p>
          <a:p>
            <a:pPr marL="333374" indent="-333374" algn="l">
              <a:spcBef>
                <a:spcPts val="100"/>
              </a:spcBef>
              <a:buSzPct val="145000"/>
              <a:buChar char="•"/>
              <a:defRPr b="0" sz="2600"/>
            </a:pPr>
            <a:r>
              <a:t>Walking Your Talk </a:t>
            </a:r>
          </a:p>
          <a:p>
            <a:pPr marL="333374" indent="-333374" algn="l">
              <a:spcBef>
                <a:spcPts val="100"/>
              </a:spcBef>
              <a:buSzPct val="145000"/>
              <a:buChar char="•"/>
              <a:defRPr b="0" sz="2600"/>
            </a:pPr>
            <a:r>
              <a:t>Bringing a Positive, Strengths-Focused Perspective</a:t>
            </a:r>
          </a:p>
          <a:p>
            <a:pPr marL="333374" indent="-333374" algn="l">
              <a:spcBef>
                <a:spcPts val="100"/>
              </a:spcBef>
              <a:buSzPct val="145000"/>
              <a:buChar char="•"/>
              <a:defRPr b="0" sz="2600"/>
            </a:pPr>
            <a:r>
              <a:t>Being open to and knowledgable about multiple pathways of recovery</a:t>
            </a:r>
          </a:p>
          <a:p>
            <a:pPr marL="333374" indent="-333374" algn="l">
              <a:spcBef>
                <a:spcPts val="100"/>
              </a:spcBef>
              <a:buSzPct val="145000"/>
              <a:buChar char="•"/>
              <a:defRPr b="0" sz="2600"/>
            </a:pPr>
            <a:r>
              <a:t>Maintaining your own personal recovery and wellness; and involvement in recovery pathways</a:t>
            </a:r>
          </a:p>
          <a:p>
            <a:pPr marL="333374" indent="-333374" algn="l">
              <a:spcBef>
                <a:spcPts val="100"/>
              </a:spcBef>
              <a:buSzPct val="145000"/>
              <a:buChar char="•"/>
              <a:defRPr b="0" sz="2600"/>
            </a:pPr>
            <a:r>
              <a:t>Modeling and sharing your recovery story including self-care approaches</a:t>
            </a:r>
          </a:p>
          <a:p>
            <a:pPr marL="333374" indent="-333374" algn="l">
              <a:spcBef>
                <a:spcPts val="100"/>
              </a:spcBef>
              <a:buSzPct val="145000"/>
              <a:buChar char="•"/>
              <a:defRPr b="0" sz="2600"/>
            </a:pPr>
            <a:r>
              <a:t>Self-Improvement - Improving yourself, giving your best, showing up fully</a:t>
            </a:r>
          </a:p>
          <a:p>
            <a:pPr marL="333374" indent="-333374" algn="l">
              <a:spcBef>
                <a:spcPts val="100"/>
              </a:spcBef>
              <a:buSzPct val="145000"/>
              <a:buChar char="•"/>
              <a:defRPr b="0" sz="2600"/>
            </a:pPr>
            <a:r>
              <a:t>Setting and maintaining appropriate boundaries; and recognizing conflicts</a:t>
            </a:r>
          </a:p>
          <a:p>
            <a:pPr marL="333374" indent="-333374" algn="l">
              <a:spcBef>
                <a:spcPts val="100"/>
              </a:spcBef>
              <a:buSzPct val="145000"/>
              <a:buChar char="•"/>
              <a:defRPr b="0" sz="2600"/>
            </a:pPr>
            <a:r>
              <a:t>Supporting peers in advocating for their own wellness and recovery needs; and/or advocating for them</a:t>
            </a:r>
          </a:p>
        </p:txBody>
      </p:sp>
      <p:sp>
        <p:nvSpPr>
          <p:cNvPr id="163" name="Self-Care &amp; Recovery Coaching"/>
          <p:cNvSpPr txBox="1"/>
          <p:nvPr>
            <p:ph type="title" idx="4294967295"/>
          </p:nvPr>
        </p:nvSpPr>
        <p:spPr>
          <a:xfrm>
            <a:off x="831076" y="359929"/>
            <a:ext cx="11672504" cy="1070846"/>
          </a:xfrm>
          <a:prstGeom prst="rect">
            <a:avLst/>
          </a:prstGeom>
          <a:gradFill>
            <a:gsLst>
              <a:gs pos="0">
                <a:schemeClr val="accent2"/>
              </a:gs>
              <a:gs pos="100000">
                <a:schemeClr val="accent1">
                  <a:lumOff val="-13575"/>
                </a:schemeClr>
              </a:gs>
            </a:gsLst>
            <a:lin ang="5400000"/>
          </a:gradFill>
        </p:spPr>
        <p:txBody>
          <a:bodyPr/>
          <a:lstStyle>
            <a:lvl1pPr defTabSz="543305">
              <a:defRPr b="1" sz="54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lvl1pPr>
          </a:lstStyle>
          <a:p>
            <a:pPr/>
            <a:r>
              <a:t>Self-Care &amp; Recovery Coaching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Challenges for Peer Recovery Coaches"/>
          <p:cNvSpPr txBox="1"/>
          <p:nvPr>
            <p:ph type="title" idx="4294967295"/>
          </p:nvPr>
        </p:nvSpPr>
        <p:spPr>
          <a:xfrm>
            <a:off x="952500" y="254000"/>
            <a:ext cx="11099800" cy="1026999"/>
          </a:xfrm>
          <a:prstGeom prst="rect">
            <a:avLst/>
          </a:prstGeom>
          <a:gradFill>
            <a:gsLst>
              <a:gs pos="0">
                <a:schemeClr val="accent2"/>
              </a:gs>
              <a:gs pos="100000">
                <a:schemeClr val="accent1">
                  <a:lumOff val="-13575"/>
                </a:schemeClr>
              </a:gs>
            </a:gsLst>
            <a:lin ang="5400000"/>
          </a:gradFill>
        </p:spPr>
        <p:txBody>
          <a:bodyPr/>
          <a:lstStyle>
            <a:lvl1pPr defTabSz="461809">
              <a:lnSpc>
                <a:spcPct val="90000"/>
              </a:lnSpc>
              <a:defRPr b="1" sz="4590">
                <a:effectLst>
                  <a:outerShdw sx="100000" sy="100000" kx="0" ky="0" algn="b" rotWithShape="0" blurRad="53975" dist="10039" dir="5400000">
                    <a:srgbClr val="000000">
                      <a:alpha val="30000"/>
                    </a:srgbClr>
                  </a:outerShdw>
                </a:effectLst>
                <a:latin typeface="Helvetica Neue"/>
                <a:ea typeface="Helvetica Neue"/>
                <a:cs typeface="Helvetica Neue"/>
                <a:sym typeface="Helvetica Neue"/>
              </a:defRPr>
            </a:lvl1pPr>
          </a:lstStyle>
          <a:p>
            <a:pPr/>
            <a:r>
              <a:t>Challenges for Peer Recovery Coaches</a:t>
            </a:r>
          </a:p>
        </p:txBody>
      </p:sp>
      <p:sp>
        <p:nvSpPr>
          <p:cNvPr id="166" name="There can be many challenges that arise when serving in the role of peer recovery coach.  This can effect our professional relationships with peers and staff as well as our personal relationship with family and friends.  Over time, our own recovery and wellness may become at risk.…"/>
          <p:cNvSpPr txBox="1"/>
          <p:nvPr/>
        </p:nvSpPr>
        <p:spPr>
          <a:xfrm>
            <a:off x="952500" y="1687655"/>
            <a:ext cx="11099801" cy="7241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800"/>
              </a:lnSpc>
              <a:spcBef>
                <a:spcPts val="1200"/>
              </a:spcBef>
              <a:tabLst>
                <a:tab pos="139700" algn="l"/>
                <a:tab pos="457200" algn="l"/>
              </a:tabLst>
              <a:defRPr b="0" sz="2800"/>
            </a:pPr>
            <a:r>
              <a:t>There can be many challenges that arise when serving in the role of peer recovery coach.  This can effect our professional relationships with peers and staff as well as our personal relationship with family and friends.  Over time, our own recovery and wellness may become at risk.</a:t>
            </a:r>
          </a:p>
          <a:p>
            <a:pPr algn="l" defTabSz="457200">
              <a:lnSpc>
                <a:spcPts val="4900"/>
              </a:lnSpc>
              <a:spcBef>
                <a:spcPts val="600"/>
              </a:spcBef>
              <a:tabLst>
                <a:tab pos="139700" algn="l"/>
                <a:tab pos="457200" algn="l"/>
              </a:tabLst>
              <a:defRPr b="0" sz="2800"/>
            </a:pPr>
            <a:r>
              <a:t>Challenges often relate to patterns that we carry that are or may become out of balance as well as the stressors and intensity experienced while working in the field of Recovery.</a:t>
            </a:r>
          </a:p>
          <a:p>
            <a:pPr algn="l" defTabSz="457200">
              <a:lnSpc>
                <a:spcPts val="3900"/>
              </a:lnSpc>
              <a:tabLst>
                <a:tab pos="139700" algn="l"/>
                <a:tab pos="457200" algn="l"/>
              </a:tabLst>
              <a:defRPr b="0" sz="2000"/>
            </a:pPr>
          </a:p>
          <a:p>
            <a:pPr algn="l" defTabSz="457200">
              <a:lnSpc>
                <a:spcPts val="4800"/>
              </a:lnSpc>
              <a:tabLst>
                <a:tab pos="139700" algn="l"/>
                <a:tab pos="457200" algn="l"/>
              </a:tabLst>
              <a:defRPr sz="2800"/>
            </a:pPr>
            <a:r>
              <a:t>Some areas of challenge to be aware of include:</a:t>
            </a:r>
          </a:p>
          <a:p>
            <a:pPr marL="228600" indent="-228600" algn="l" defTabSz="457200">
              <a:lnSpc>
                <a:spcPts val="4800"/>
              </a:lnSpc>
              <a:spcBef>
                <a:spcPts val="300"/>
              </a:spcBef>
              <a:buSzPct val="100000"/>
              <a:buChar char="•"/>
              <a:defRPr b="0" sz="2800"/>
            </a:pPr>
            <a:r>
              <a:t>Workaholism </a:t>
            </a:r>
          </a:p>
          <a:p>
            <a:pPr marL="228600" indent="-228600" algn="l" defTabSz="457200">
              <a:lnSpc>
                <a:spcPts val="4800"/>
              </a:lnSpc>
              <a:spcBef>
                <a:spcPts val="300"/>
              </a:spcBef>
              <a:buSzPct val="100000"/>
              <a:buChar char="•"/>
              <a:defRPr b="0" sz="2800"/>
            </a:pPr>
            <a:r>
              <a:t>Compassion Fatigue</a:t>
            </a:r>
          </a:p>
          <a:p>
            <a:pPr marL="228600" indent="-228600" algn="l" defTabSz="457200">
              <a:lnSpc>
                <a:spcPts val="4800"/>
              </a:lnSpc>
              <a:spcBef>
                <a:spcPts val="300"/>
              </a:spcBef>
              <a:buSzPct val="100000"/>
              <a:buChar char="•"/>
              <a:defRPr b="0" sz="2800"/>
            </a:pPr>
            <a:r>
              <a:t>Burnout &amp; Stress</a:t>
            </a:r>
          </a:p>
          <a:p>
            <a:pPr marL="228600" indent="-228600" algn="l" defTabSz="457200">
              <a:lnSpc>
                <a:spcPts val="4800"/>
              </a:lnSpc>
              <a:spcBef>
                <a:spcPts val="300"/>
              </a:spcBef>
              <a:buSzPct val="100000"/>
              <a:buChar char="•"/>
              <a:defRPr b="0" sz="2800"/>
            </a:pPr>
            <a:r>
              <a:t>Boundaries</a:t>
            </a:r>
          </a:p>
          <a:p>
            <a:pPr marL="228600" indent="-228600" algn="l" defTabSz="457200">
              <a:lnSpc>
                <a:spcPts val="4800"/>
              </a:lnSpc>
              <a:spcBef>
                <a:spcPts val="300"/>
              </a:spcBef>
              <a:buSzPct val="100000"/>
              <a:buChar char="•"/>
              <a:defRPr b="0" sz="2800"/>
            </a:pPr>
            <a:r>
              <a:t>People Pleasing</a:t>
            </a:r>
          </a:p>
          <a:p>
            <a:pPr marL="228600" indent="-228600" algn="l" defTabSz="457200">
              <a:lnSpc>
                <a:spcPts val="4800"/>
              </a:lnSpc>
              <a:spcBef>
                <a:spcPts val="300"/>
              </a:spcBef>
              <a:buSzPct val="100000"/>
              <a:buChar char="•"/>
              <a:defRPr b="0" sz="2800"/>
            </a:pPr>
            <a:r>
              <a:t>Perfectionism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A Holistic Approach to Self-Care"/>
          <p:cNvSpPr txBox="1"/>
          <p:nvPr>
            <p:ph type="title"/>
          </p:nvPr>
        </p:nvSpPr>
        <p:spPr>
          <a:xfrm>
            <a:off x="952500" y="254000"/>
            <a:ext cx="11099800" cy="849222"/>
          </a:xfrm>
          <a:prstGeom prst="rect">
            <a:avLst/>
          </a:prstGeom>
          <a:gradFill>
            <a:gsLst>
              <a:gs pos="0">
                <a:schemeClr val="accent2"/>
              </a:gs>
              <a:gs pos="100000">
                <a:schemeClr val="accent1">
                  <a:lumOff val="-13575"/>
                </a:schemeClr>
              </a:gs>
            </a:gsLst>
            <a:lin ang="5400000"/>
          </a:gradFill>
        </p:spPr>
        <p:txBody>
          <a:bodyPr/>
          <a:lstStyle/>
          <a:p>
            <a:pPr defTabSz="408187">
              <a:defRPr sz="4929">
                <a:solidFill>
                  <a:srgbClr val="565F5F"/>
                </a:solidFill>
                <a:effectLst>
                  <a:outerShdw sx="100000" sy="100000" kx="0" ky="0" algn="b" rotWithShape="0" blurRad="59055" dist="11338" dir="5400000">
                    <a:srgbClr val="000000">
                      <a:alpha val="30000"/>
                    </a:srgbClr>
                  </a:outerShdw>
                </a:effectLst>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Role </a:t>
            </a:r>
            <a:r>
              <a:rPr b="1" sz="4650">
                <a:solidFill>
                  <a:srgbClr val="000000"/>
                </a:solidFill>
                <a:latin typeface="Helvetica Neue"/>
                <a:ea typeface="Helvetica Neue"/>
                <a:cs typeface="Helvetica Neue"/>
                <a:sym typeface="Helvetica Neue"/>
              </a:rPr>
              <a:t>Stressors</a:t>
            </a:r>
          </a:p>
        </p:txBody>
      </p:sp>
      <p:sp>
        <p:nvSpPr>
          <p:cNvPr id="169" name="Role Stressors are conditions in the work environment that decrease one’s ability to do his or her job, and may threaten one’s safety, wellness and comfort.  Role stressors that Peer Recovery Coaches may experience:…"/>
          <p:cNvSpPr txBox="1"/>
          <p:nvPr/>
        </p:nvSpPr>
        <p:spPr>
          <a:xfrm>
            <a:off x="952499" y="1398996"/>
            <a:ext cx="11099802" cy="76841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800"/>
              </a:lnSpc>
              <a:spcBef>
                <a:spcPts val="1200"/>
              </a:spcBef>
              <a:defRPr b="0" sz="2500"/>
            </a:pPr>
            <a:r>
              <a:t>Role Stressors are conditions in the work environment that decrease one’s ability to do his or her job, and may threaten one’s safety, wellness and comfort.  Role stressors that Peer Recovery Coaches may experience:</a:t>
            </a:r>
          </a:p>
          <a:p>
            <a:pPr marL="228600" indent="-228600" algn="l" defTabSz="457200">
              <a:lnSpc>
                <a:spcPts val="4800"/>
              </a:lnSpc>
              <a:spcBef>
                <a:spcPts val="1500"/>
              </a:spcBef>
              <a:buSzPct val="100000"/>
              <a:buChar char="•"/>
              <a:defRPr b="0" sz="2500"/>
            </a:pPr>
            <a:r>
              <a:rPr b="1" i="1"/>
              <a:t>Role Ambiguity</a:t>
            </a:r>
            <a:r>
              <a:rPr i="1"/>
              <a:t> </a:t>
            </a:r>
            <a:r>
              <a:t>is the experience of inadequate knowledge about one’s role responsibilities, task priorities, and line of accountability. (What is my job? What tasks are most important? Who do I report to?)</a:t>
            </a:r>
          </a:p>
          <a:p>
            <a:pPr marL="228600" indent="-228600" algn="l" defTabSz="457200">
              <a:lnSpc>
                <a:spcPts val="4800"/>
              </a:lnSpc>
              <a:spcBef>
                <a:spcPts val="1500"/>
              </a:spcBef>
              <a:buSzPct val="100000"/>
              <a:buChar char="•"/>
              <a:defRPr b="0" sz="2500"/>
            </a:pPr>
            <a:r>
              <a:rPr b="1" i="1"/>
              <a:t>Inadequate Role Feedback or Supervision</a:t>
            </a:r>
            <a:r>
              <a:rPr i="1"/>
              <a:t> </a:t>
            </a:r>
            <a:r>
              <a:t>is the lack of information on the adequacy of role performance and methods of improving performance. </a:t>
            </a:r>
          </a:p>
          <a:p>
            <a:pPr marL="228600" indent="-228600" algn="l" defTabSz="457200">
              <a:lnSpc>
                <a:spcPts val="4800"/>
              </a:lnSpc>
              <a:spcBef>
                <a:spcPts val="1500"/>
              </a:spcBef>
              <a:buSzPct val="100000"/>
              <a:buChar char="•"/>
              <a:defRPr b="0" sz="2500"/>
            </a:pPr>
            <a:r>
              <a:rPr b="1" i="1"/>
              <a:t>Role Overload</a:t>
            </a:r>
            <a:r>
              <a:rPr i="1"/>
              <a:t> </a:t>
            </a:r>
            <a:r>
              <a:t>is caused by excessive and unrealistic expectations regarding the quantity and quality of work to be completed within a particular time-frame. </a:t>
            </a:r>
          </a:p>
          <a:p>
            <a:pPr marL="228600" indent="-228600" algn="l" defTabSz="457200">
              <a:lnSpc>
                <a:spcPts val="4800"/>
              </a:lnSpc>
              <a:spcBef>
                <a:spcPts val="1500"/>
              </a:spcBef>
              <a:buSzPct val="100000"/>
              <a:buChar char="•"/>
              <a:defRPr b="0" sz="2500"/>
            </a:pPr>
            <a:r>
              <a:rPr b="1" i="1"/>
              <a:t>Role Safety Problems</a:t>
            </a:r>
            <a:r>
              <a:rPr i="1"/>
              <a:t> </a:t>
            </a:r>
            <a:r>
              <a:t>create apprehension about one's physical and psychological safety during the performance of one’s job. </a:t>
            </a:r>
          </a:p>
          <a:p>
            <a:pPr marL="228600" indent="-228600" algn="l" defTabSz="457200">
              <a:lnSpc>
                <a:spcPts val="4800"/>
              </a:lnSpc>
              <a:spcBef>
                <a:spcPts val="1500"/>
              </a:spcBef>
              <a:buSzPct val="100000"/>
              <a:buChar char="•"/>
              <a:defRPr b="0" sz="2500"/>
            </a:pPr>
            <a:r>
              <a:rPr b="1" i="1"/>
              <a:t>Role Security Problems</a:t>
            </a:r>
            <a:r>
              <a:rPr i="1"/>
              <a:t> </a:t>
            </a:r>
            <a:r>
              <a:t>are associated with the experience of uncertainty about one’s future role in the agency. </a:t>
            </a:r>
          </a:p>
          <a:p>
            <a:pPr marL="228600" indent="-228600" algn="l" defTabSz="457200">
              <a:lnSpc>
                <a:spcPts val="4800"/>
              </a:lnSpc>
              <a:spcBef>
                <a:spcPts val="1500"/>
              </a:spcBef>
              <a:buSzPct val="100000"/>
              <a:buChar char="•"/>
              <a:defRPr b="0" sz="2500"/>
            </a:pPr>
            <a:r>
              <a:rPr b="1" i="1"/>
              <a:t>Role Connectedness Problems</a:t>
            </a:r>
            <a:r>
              <a:rPr i="1"/>
              <a:t> </a:t>
            </a:r>
            <a:r>
              <a:t>stem from a worker’s isolation from, or over-connectedness to, other members of the organization.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A Holistic Approach to Self-Care"/>
          <p:cNvSpPr txBox="1"/>
          <p:nvPr>
            <p:ph type="title"/>
          </p:nvPr>
        </p:nvSpPr>
        <p:spPr>
          <a:xfrm>
            <a:off x="952500" y="254000"/>
            <a:ext cx="11099800" cy="1636944"/>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Red Flags &amp; Warning Signs </a:t>
            </a:r>
          </a:p>
        </p:txBody>
      </p:sp>
      <p:sp>
        <p:nvSpPr>
          <p:cNvPr id="172" name="• Supports the whole person – body, mind, emotion and spirit.…"/>
          <p:cNvSpPr txBox="1"/>
          <p:nvPr>
            <p:ph type="body" idx="1"/>
          </p:nvPr>
        </p:nvSpPr>
        <p:spPr>
          <a:xfrm>
            <a:off x="952500" y="2118598"/>
            <a:ext cx="11099801" cy="6656410"/>
          </a:xfrm>
          <a:prstGeom prst="rect">
            <a:avLst/>
          </a:prstGeom>
        </p:spPr>
        <p:txBody>
          <a:bodyPr/>
          <a:lstStyle/>
          <a:p>
            <a:pPr marL="0" indent="0" defTabSz="502412">
              <a:spcBef>
                <a:spcPts val="100"/>
              </a:spcBef>
              <a:buSzTx/>
              <a:buNone/>
              <a:tabLst>
                <a:tab pos="114300" algn="l"/>
                <a:tab pos="381000" algn="l"/>
              </a:tabLst>
              <a:defRPr sz="2752">
                <a:latin typeface="Helvetica"/>
                <a:ea typeface="Helvetica"/>
                <a:cs typeface="Helvetica"/>
                <a:sym typeface="Helvetica"/>
              </a:defRPr>
            </a:pPr>
            <a:r>
              <a:t>It’s easy to overlook red flags and early warning signs that our wellness is at risk.  Here are a few things be a signal that greater self-care and support is needed:</a:t>
            </a:r>
          </a:p>
          <a:p>
            <a:pPr marL="196596" indent="-196596" defTabSz="502412">
              <a:spcBef>
                <a:spcPts val="2100"/>
              </a:spcBef>
              <a:buSzPct val="100000"/>
              <a:tabLst>
                <a:tab pos="114300" algn="l"/>
                <a:tab pos="381000" algn="l"/>
              </a:tabLst>
              <a:defRPr sz="2752">
                <a:latin typeface="Helvetica"/>
                <a:ea typeface="Helvetica"/>
                <a:cs typeface="Helvetica"/>
                <a:sym typeface="Helvetica"/>
              </a:defRPr>
            </a:pPr>
            <a:r>
              <a:t>Loss of pleasure or enjoyment at work; and/or in our personal life</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Depression</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Concentration problems</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Anxiety</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Increased mistakes or errors</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Loss of objectivity</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Isolation</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Emotional reactivity</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Relationship issues</a:t>
            </a:r>
          </a:p>
          <a:p>
            <a:pPr marL="196596" indent="-196596" defTabSz="502412">
              <a:spcBef>
                <a:spcPts val="800"/>
              </a:spcBef>
              <a:buSzPct val="100000"/>
              <a:tabLst>
                <a:tab pos="114300" algn="l"/>
                <a:tab pos="381000" algn="l"/>
              </a:tabLst>
              <a:defRPr sz="2752">
                <a:latin typeface="Helvetica"/>
                <a:ea typeface="Helvetica"/>
                <a:cs typeface="Helvetica"/>
                <a:sym typeface="Helvetica"/>
              </a:defRPr>
            </a:pPr>
            <a:r>
              <a:t>Insomnia or disturbed sleep</a:t>
            </a:r>
          </a:p>
        </p:txBody>
      </p:sp>
      <p:pic>
        <p:nvPicPr>
          <p:cNvPr id="173" name="images-5.jpeg" descr="images-5.jpeg"/>
          <p:cNvPicPr>
            <a:picLocks noChangeAspect="1"/>
          </p:cNvPicPr>
          <p:nvPr/>
        </p:nvPicPr>
        <p:blipFill>
          <a:blip r:embed="rId2">
            <a:extLst/>
          </a:blip>
          <a:stretch>
            <a:fillRect/>
          </a:stretch>
        </p:blipFill>
        <p:spPr>
          <a:xfrm>
            <a:off x="6288211" y="4756419"/>
            <a:ext cx="5179337" cy="329929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A Holistic Approach to Self-Care"/>
          <p:cNvSpPr txBox="1"/>
          <p:nvPr>
            <p:ph type="title"/>
          </p:nvPr>
        </p:nvSpPr>
        <p:spPr>
          <a:xfrm>
            <a:off x="952500" y="254000"/>
            <a:ext cx="11099800" cy="1636944"/>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Stress Awareness / Practice</a:t>
            </a:r>
          </a:p>
        </p:txBody>
      </p:sp>
      <p:sp>
        <p:nvSpPr>
          <p:cNvPr id="176" name="• Supports the whole person – body, mind, emotion and spirit.…"/>
          <p:cNvSpPr txBox="1"/>
          <p:nvPr>
            <p:ph type="body" idx="1"/>
          </p:nvPr>
        </p:nvSpPr>
        <p:spPr>
          <a:xfrm>
            <a:off x="952499" y="2320970"/>
            <a:ext cx="11099801" cy="6137937"/>
          </a:xfrm>
          <a:prstGeom prst="rect">
            <a:avLst/>
          </a:prstGeom>
        </p:spPr>
        <p:txBody>
          <a:bodyPr/>
          <a:lstStyle/>
          <a:p>
            <a:pPr marL="127127" indent="-127127" defTabSz="531622">
              <a:spcBef>
                <a:spcPts val="2300"/>
              </a:spcBef>
              <a:buSzTx/>
              <a:buNone/>
              <a:tabLst>
                <a:tab pos="127000" algn="l"/>
                <a:tab pos="406400" algn="l"/>
              </a:tabLst>
              <a:defRPr sz="2912">
                <a:latin typeface="Helvetica"/>
                <a:ea typeface="Helvetica"/>
                <a:cs typeface="Helvetica"/>
                <a:sym typeface="Helvetica"/>
              </a:defRPr>
            </a:pPr>
            <a:r>
              <a:t>	Stress is our bodies way of responding to any kind of demand.</a:t>
            </a:r>
          </a:p>
          <a:p>
            <a:pPr marL="313483" indent="-313483" defTabSz="531622">
              <a:spcBef>
                <a:spcPts val="2900"/>
              </a:spcBef>
              <a:buSzPct val="100000"/>
              <a:defRPr sz="2912">
                <a:latin typeface="Helvetica"/>
                <a:ea typeface="Helvetica"/>
                <a:cs typeface="Helvetica"/>
                <a:sym typeface="Helvetica"/>
              </a:defRPr>
            </a:pPr>
            <a:r>
              <a:t>Stress can be caused by both positive and negative experiences. </a:t>
            </a:r>
          </a:p>
          <a:p>
            <a:pPr marL="313483" indent="-313483" defTabSz="531622">
              <a:spcBef>
                <a:spcPts val="2900"/>
              </a:spcBef>
              <a:buSzPct val="100000"/>
              <a:defRPr sz="2912">
                <a:latin typeface="Helvetica"/>
                <a:ea typeface="Helvetica"/>
                <a:cs typeface="Helvetica"/>
                <a:sym typeface="Helvetica"/>
              </a:defRPr>
            </a:pPr>
            <a:r>
              <a:t>When we feel stressed by something going on around us, our bodies react by releasing chemicals into the blood. </a:t>
            </a:r>
          </a:p>
          <a:p>
            <a:pPr marL="313483" indent="-313483" defTabSz="531622">
              <a:spcBef>
                <a:spcPts val="2900"/>
              </a:spcBef>
              <a:buSzPct val="100000"/>
              <a:defRPr sz="2912">
                <a:latin typeface="Helvetica"/>
                <a:ea typeface="Helvetica"/>
                <a:cs typeface="Helvetica"/>
                <a:sym typeface="Helvetica"/>
              </a:defRPr>
            </a:pPr>
            <a:r>
              <a:t>These chemicals give us more energy and strength, which can be a helpful if our stress is caused by physical danger; however it can also cause us to become reactive. </a:t>
            </a:r>
          </a:p>
          <a:p>
            <a:pPr marL="313483" indent="-313483" defTabSz="531622">
              <a:spcBef>
                <a:spcPts val="2900"/>
              </a:spcBef>
              <a:buSzPct val="100000"/>
              <a:defRPr sz="2912">
                <a:latin typeface="Helvetica"/>
                <a:ea typeface="Helvetica"/>
                <a:cs typeface="Helvetica"/>
                <a:sym typeface="Helvetica"/>
              </a:defRPr>
            </a:pPr>
            <a:r>
              <a:t>Stress can be debilitating, especially when there is no outlet for this extra energy or we find ourselves in a chronic stress response.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Text"/>
          <p:cNvSpPr txBox="1"/>
          <p:nvPr/>
        </p:nvSpPr>
        <p:spPr>
          <a:xfrm>
            <a:off x="3577674" y="4667248"/>
            <a:ext cx="17678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oefler Text"/>
                <a:ea typeface="Hoefler Text"/>
                <a:cs typeface="Hoefler Text"/>
                <a:sym typeface="Hoefler Text"/>
              </a:defRPr>
            </a:lvl1pPr>
          </a:lstStyle>
          <a:p>
            <a:pPr/>
            <a:r>
              <a:t> </a:t>
            </a:r>
          </a:p>
        </p:txBody>
      </p:sp>
      <p:pic>
        <p:nvPicPr>
          <p:cNvPr id="179" name="chronic-stress.png" descr="chronic-stress.png"/>
          <p:cNvPicPr>
            <a:picLocks noChangeAspect="1"/>
          </p:cNvPicPr>
          <p:nvPr/>
        </p:nvPicPr>
        <p:blipFill>
          <a:blip r:embed="rId2">
            <a:extLst/>
          </a:blip>
          <a:stretch>
            <a:fillRect/>
          </a:stretch>
        </p:blipFill>
        <p:spPr>
          <a:xfrm>
            <a:off x="2033839" y="2131512"/>
            <a:ext cx="8937122" cy="6905959"/>
          </a:xfrm>
          <a:prstGeom prst="rect">
            <a:avLst/>
          </a:prstGeom>
          <a:ln w="12700">
            <a:miter lim="400000"/>
          </a:ln>
        </p:spPr>
      </p:pic>
      <p:sp>
        <p:nvSpPr>
          <p:cNvPr id="180" name="Stress Effects"/>
          <p:cNvSpPr txBox="1"/>
          <p:nvPr>
            <p:ph type="title" idx="4294967295"/>
          </p:nvPr>
        </p:nvSpPr>
        <p:spPr>
          <a:xfrm>
            <a:off x="952500" y="254000"/>
            <a:ext cx="11099800" cy="1636944"/>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Stress Effects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A Holistic Approach to Self-Care"/>
          <p:cNvSpPr txBox="1"/>
          <p:nvPr>
            <p:ph type="title"/>
          </p:nvPr>
        </p:nvSpPr>
        <p:spPr>
          <a:xfrm>
            <a:off x="952500" y="254000"/>
            <a:ext cx="11099800" cy="1295389"/>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Benefits of Self-Care</a:t>
            </a:r>
          </a:p>
        </p:txBody>
      </p:sp>
      <p:sp>
        <p:nvSpPr>
          <p:cNvPr id="183" name="Stress Happens!…"/>
          <p:cNvSpPr txBox="1"/>
          <p:nvPr/>
        </p:nvSpPr>
        <p:spPr>
          <a:xfrm>
            <a:off x="923188" y="4816861"/>
            <a:ext cx="11158425" cy="4028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300"/>
              </a:spcBef>
              <a:defRPr i="1" sz="2700"/>
            </a:pPr>
            <a:r>
              <a:t>Stress Happens! </a:t>
            </a:r>
          </a:p>
          <a:p>
            <a:pPr algn="l" defTabSz="457200">
              <a:spcBef>
                <a:spcPts val="400"/>
              </a:spcBef>
              <a:defRPr sz="2700"/>
            </a:pPr>
            <a:r>
              <a:t>Self-Care is one of the most important prevention tools that we have! Benefits of practicing Self-Care include:</a:t>
            </a:r>
          </a:p>
          <a:p>
            <a:pPr marL="375046" indent="-375046" algn="l" defTabSz="457200">
              <a:buSzPct val="145000"/>
              <a:buChar char="•"/>
              <a:tabLst>
                <a:tab pos="139700" algn="l"/>
                <a:tab pos="457200" algn="l"/>
              </a:tabLst>
              <a:defRPr b="0" sz="2800"/>
            </a:pPr>
            <a:r>
              <a:t>Being at your best</a:t>
            </a:r>
          </a:p>
          <a:p>
            <a:pPr marL="375046" indent="-375046" algn="l" defTabSz="457200">
              <a:buSzPct val="145000"/>
              <a:buChar char="•"/>
              <a:tabLst>
                <a:tab pos="139700" algn="l"/>
                <a:tab pos="457200" algn="l"/>
              </a:tabLst>
              <a:defRPr b="0" sz="2800"/>
            </a:pPr>
            <a:r>
              <a:t>Maximizing your potential</a:t>
            </a:r>
          </a:p>
          <a:p>
            <a:pPr marL="375046" indent="-375046" algn="l" defTabSz="457200">
              <a:buSzPct val="145000"/>
              <a:buChar char="•"/>
              <a:tabLst>
                <a:tab pos="139700" algn="l"/>
                <a:tab pos="457200" algn="l"/>
              </a:tabLst>
              <a:defRPr b="0" sz="2800"/>
            </a:pPr>
            <a:r>
              <a:t>Improving your quality of life</a:t>
            </a:r>
          </a:p>
          <a:p>
            <a:pPr marL="375046" indent="-375046" algn="l" defTabSz="457200">
              <a:buSzPct val="145000"/>
              <a:buChar char="•"/>
              <a:tabLst>
                <a:tab pos="139700" algn="l"/>
                <a:tab pos="457200" algn="l"/>
              </a:tabLst>
              <a:defRPr b="0" sz="2800"/>
            </a:pPr>
            <a:r>
              <a:t>Increasing your physical, mental, emotion and spiritual wellness as well as building resources to deal with the many stressors of life</a:t>
            </a:r>
          </a:p>
          <a:p>
            <a:pPr marL="375046" indent="-375046" algn="l" defTabSz="457200">
              <a:buSzPct val="145000"/>
              <a:buChar char="•"/>
              <a:tabLst>
                <a:tab pos="139700" algn="l"/>
                <a:tab pos="457200" algn="l"/>
              </a:tabLst>
              <a:defRPr b="0" sz="2800"/>
            </a:pPr>
            <a:r>
              <a:t>Enhancing your experience of long-term recovery</a:t>
            </a:r>
          </a:p>
        </p:txBody>
      </p:sp>
      <p:pic>
        <p:nvPicPr>
          <p:cNvPr id="184" name="photo.jpg" descr="photo.jpg"/>
          <p:cNvPicPr>
            <a:picLocks noChangeAspect="1"/>
          </p:cNvPicPr>
          <p:nvPr/>
        </p:nvPicPr>
        <p:blipFill>
          <a:blip r:embed="rId2">
            <a:extLst/>
          </a:blip>
          <a:stretch>
            <a:fillRect/>
          </a:stretch>
        </p:blipFill>
        <p:spPr>
          <a:xfrm>
            <a:off x="2936726" y="1722606"/>
            <a:ext cx="7131348" cy="296548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A Holistic Approach to Self-Care"/>
          <p:cNvSpPr txBox="1"/>
          <p:nvPr>
            <p:ph type="title"/>
          </p:nvPr>
        </p:nvSpPr>
        <p:spPr>
          <a:xfrm>
            <a:off x="952500" y="254000"/>
            <a:ext cx="11099800" cy="1636944"/>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Recovery Rituals &amp; Self-Care</a:t>
            </a:r>
          </a:p>
        </p:txBody>
      </p:sp>
      <p:sp>
        <p:nvSpPr>
          <p:cNvPr id="187" name="In several of his articles on Recovery, William White has highlighted four Rituals of Recovery that mark the essence of daily life in recovery.  These are also seen as sources of sustenance and stability for recovery coaches, counselors and professionals in the Recovery field.  These rituals include:…"/>
          <p:cNvSpPr txBox="1"/>
          <p:nvPr/>
        </p:nvSpPr>
        <p:spPr>
          <a:xfrm>
            <a:off x="977634" y="2072141"/>
            <a:ext cx="11049532" cy="65540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3000">
                <a:solidFill>
                  <a:srgbClr val="222222"/>
                </a:solidFill>
              </a:defRPr>
            </a:pPr>
            <a:r>
              <a:t>In several of his articles on Recovery, William White has highlighted four </a:t>
            </a:r>
            <a:r>
              <a:rPr b="1"/>
              <a:t>Rituals of Recovery</a:t>
            </a:r>
            <a:r>
              <a:t> that mark the essence of daily life in recovery.  These are also seen as sources of sustenance and stability for recovery coaches, counselors and professionals in the Recovery field.  </a:t>
            </a:r>
            <a:r>
              <a:rPr b="1"/>
              <a:t>These rituals include:</a:t>
            </a:r>
            <a:endParaRPr b="1"/>
          </a:p>
          <a:p>
            <a:pPr algn="l" defTabSz="457200">
              <a:lnSpc>
                <a:spcPct val="40000"/>
              </a:lnSpc>
              <a:spcBef>
                <a:spcPts val="500"/>
              </a:spcBef>
              <a:defRPr b="0" sz="3000">
                <a:solidFill>
                  <a:srgbClr val="222222"/>
                </a:solidFill>
              </a:defRPr>
            </a:pPr>
          </a:p>
          <a:p>
            <a:pPr marL="317500" indent="-317500" algn="l" defTabSz="457200">
              <a:spcBef>
                <a:spcPts val="500"/>
              </a:spcBef>
              <a:buSzPct val="100000"/>
              <a:buAutoNum type="arabicParenR" startAt="1"/>
              <a:defRPr b="0" sz="3000">
                <a:solidFill>
                  <a:srgbClr val="222222"/>
                </a:solidFill>
              </a:defRPr>
            </a:pPr>
            <a:r>
              <a:t> </a:t>
            </a:r>
            <a:r>
              <a:rPr b="1"/>
              <a:t>Centering Rituals</a:t>
            </a:r>
            <a:r>
              <a:t> ~ acts of prayer, meditation and self-reflection that help keep one’s “eyes on the prize”.</a:t>
            </a:r>
          </a:p>
          <a:p>
            <a:pPr marL="317500" indent="-317500" algn="l" defTabSz="457200">
              <a:spcBef>
                <a:spcPts val="500"/>
              </a:spcBef>
              <a:buSzPct val="100000"/>
              <a:buAutoNum type="arabicParenR" startAt="1"/>
              <a:defRPr b="0" sz="3000">
                <a:solidFill>
                  <a:srgbClr val="222222"/>
                </a:solidFill>
              </a:defRPr>
            </a:pPr>
            <a:r>
              <a:t> </a:t>
            </a:r>
            <a:r>
              <a:rPr b="1"/>
              <a:t>Mirroring Rituals</a:t>
            </a:r>
            <a:r>
              <a:t> ~ reaching out to kindred spirits for support and inspiration.</a:t>
            </a:r>
          </a:p>
          <a:p>
            <a:pPr marL="317500" indent="-317500" algn="l" defTabSz="457200">
              <a:spcBef>
                <a:spcPts val="500"/>
              </a:spcBef>
              <a:buSzPct val="100000"/>
              <a:buAutoNum type="arabicParenR" startAt="1"/>
              <a:defRPr b="0" sz="3000">
                <a:solidFill>
                  <a:srgbClr val="222222"/>
                </a:solidFill>
              </a:defRPr>
            </a:pPr>
            <a:r>
              <a:t> </a:t>
            </a:r>
            <a:r>
              <a:rPr b="1"/>
              <a:t>Acts of Self-Care</a:t>
            </a:r>
            <a:r>
              <a:t> - taking care of oneself and one’s intimate circle physically, emotionally and spiritually.</a:t>
            </a:r>
          </a:p>
          <a:p>
            <a:pPr marL="317500" indent="-317500" algn="l" defTabSz="457200">
              <a:spcBef>
                <a:spcPts val="500"/>
              </a:spcBef>
              <a:buSzPct val="100000"/>
              <a:buAutoNum type="arabicParenR" startAt="1"/>
              <a:defRPr b="0" sz="3000">
                <a:solidFill>
                  <a:srgbClr val="222222"/>
                </a:solidFill>
              </a:defRPr>
            </a:pPr>
            <a:r>
              <a:t> </a:t>
            </a:r>
            <a:r>
              <a:rPr b="1"/>
              <a:t>Acts of Service</a:t>
            </a:r>
            <a:r>
              <a:t> - reaching out to others outside the context of our professional duties in ways that elevate our spirits.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A Holistic Approach to Self-Care"/>
          <p:cNvSpPr txBox="1"/>
          <p:nvPr>
            <p:ph type="title"/>
          </p:nvPr>
        </p:nvSpPr>
        <p:spPr>
          <a:xfrm>
            <a:off x="952500" y="405410"/>
            <a:ext cx="11099800" cy="1115415"/>
          </a:xfrm>
          <a:prstGeom prst="rect">
            <a:avLst/>
          </a:prstGeom>
          <a:gradFill>
            <a:gsLst>
              <a:gs pos="0">
                <a:schemeClr val="accent2"/>
              </a:gs>
              <a:gs pos="100000">
                <a:schemeClr val="accent1">
                  <a:lumOff val="-13575"/>
                </a:schemeClr>
              </a:gs>
            </a:gsLst>
            <a:lin ang="5400000"/>
          </a:gradFill>
        </p:spPr>
        <p:txBody>
          <a:bodyPr/>
          <a:lstStyle>
            <a:lvl1pPr defTabSz="438911">
              <a:defRPr b="1" sz="48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r>
              <a:t>Five Essential Self-Care Strategies </a:t>
            </a:r>
          </a:p>
        </p:txBody>
      </p:sp>
      <p:sp>
        <p:nvSpPr>
          <p:cNvPr id="190" name="In order to be healthy and well, we need to support and nurture all parts of ourselves - body, mind, emotions and spirit. The following…"/>
          <p:cNvSpPr txBox="1"/>
          <p:nvPr/>
        </p:nvSpPr>
        <p:spPr>
          <a:xfrm>
            <a:off x="952500" y="1771984"/>
            <a:ext cx="11099801"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880">
                <a:solidFill>
                  <a:srgbClr val="2E2D29"/>
                </a:solidFill>
                <a:latin typeface="Helvetica"/>
                <a:ea typeface="Helvetica"/>
                <a:cs typeface="Helvetica"/>
                <a:sym typeface="Helvetica"/>
              </a:defRPr>
            </a:pPr>
            <a:r>
              <a:t>In order to be healthy and well, we need to support and nurture all parts of ourselves - body, mind, emotions and spirit. The following</a:t>
            </a:r>
          </a:p>
          <a:p>
            <a:pPr algn="l" defTabSz="457200">
              <a:defRPr b="0" sz="2880">
                <a:solidFill>
                  <a:srgbClr val="2E2D29"/>
                </a:solidFill>
                <a:latin typeface="Helvetica"/>
                <a:ea typeface="Helvetica"/>
                <a:cs typeface="Helvetica"/>
                <a:sym typeface="Helvetica"/>
              </a:defRPr>
            </a:pPr>
            <a:r>
              <a:t>F</a:t>
            </a:r>
            <a:r>
              <a:rPr b="1"/>
              <a:t>ive Strategies are essential parts of practicing Self-Care</a:t>
            </a:r>
            <a:r>
              <a:t> and can also offer a framework for our recovery and wellness planning:</a:t>
            </a:r>
          </a:p>
        </p:txBody>
      </p:sp>
      <p:pic>
        <p:nvPicPr>
          <p:cNvPr id="191" name="Image" descr="Image"/>
          <p:cNvPicPr>
            <a:picLocks noChangeAspect="1"/>
          </p:cNvPicPr>
          <p:nvPr/>
        </p:nvPicPr>
        <p:blipFill>
          <a:blip r:embed="rId2">
            <a:extLst/>
          </a:blip>
          <a:stretch>
            <a:fillRect/>
          </a:stretch>
        </p:blipFill>
        <p:spPr>
          <a:xfrm>
            <a:off x="1559387" y="4056617"/>
            <a:ext cx="4894184" cy="4894184"/>
          </a:xfrm>
          <a:prstGeom prst="rect">
            <a:avLst/>
          </a:prstGeom>
          <a:ln w="12700">
            <a:miter lim="400000"/>
          </a:ln>
        </p:spPr>
      </p:pic>
      <p:sp>
        <p:nvSpPr>
          <p:cNvPr id="192" name="Sleep…"/>
          <p:cNvSpPr txBox="1"/>
          <p:nvPr/>
        </p:nvSpPr>
        <p:spPr>
          <a:xfrm>
            <a:off x="7521491" y="4795595"/>
            <a:ext cx="3068526" cy="298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defTabSz="457200">
              <a:spcBef>
                <a:spcPts val="1300"/>
              </a:spcBef>
              <a:buSzPct val="100000"/>
              <a:buAutoNum type="arabicPeriod" startAt="1"/>
              <a:tabLst>
                <a:tab pos="139700" algn="l"/>
                <a:tab pos="457200" algn="l"/>
              </a:tabLst>
              <a:defRPr sz="2880">
                <a:solidFill>
                  <a:srgbClr val="2E2D29"/>
                </a:solidFill>
                <a:latin typeface="Helvetica"/>
                <a:ea typeface="Helvetica"/>
                <a:cs typeface="Helvetica"/>
                <a:sym typeface="Helvetica"/>
              </a:defRPr>
            </a:pPr>
            <a:r>
              <a:t> Sleep</a:t>
            </a:r>
          </a:p>
          <a:p>
            <a:pPr marL="228600" indent="-228600" algn="l" defTabSz="457200">
              <a:spcBef>
                <a:spcPts val="1300"/>
              </a:spcBef>
              <a:buSzPct val="100000"/>
              <a:buAutoNum type="arabicPeriod" startAt="1"/>
              <a:tabLst>
                <a:tab pos="139700" algn="l"/>
                <a:tab pos="457200" algn="l"/>
              </a:tabLst>
              <a:defRPr sz="2880">
                <a:solidFill>
                  <a:srgbClr val="2E2D29"/>
                </a:solidFill>
                <a:latin typeface="Helvetica"/>
                <a:ea typeface="Helvetica"/>
                <a:cs typeface="Helvetica"/>
                <a:sym typeface="Helvetica"/>
              </a:defRPr>
            </a:pPr>
            <a:r>
              <a:t> Exercise</a:t>
            </a:r>
          </a:p>
          <a:p>
            <a:pPr marL="228600" indent="-228600" algn="l" defTabSz="457200">
              <a:spcBef>
                <a:spcPts val="1300"/>
              </a:spcBef>
              <a:buSzPct val="100000"/>
              <a:buAutoNum type="arabicPeriod" startAt="1"/>
              <a:tabLst>
                <a:tab pos="139700" algn="l"/>
                <a:tab pos="457200" algn="l"/>
              </a:tabLst>
              <a:defRPr sz="2880">
                <a:solidFill>
                  <a:srgbClr val="2E2D29"/>
                </a:solidFill>
                <a:latin typeface="Helvetica"/>
                <a:ea typeface="Helvetica"/>
                <a:cs typeface="Helvetica"/>
                <a:sym typeface="Helvetica"/>
              </a:defRPr>
            </a:pPr>
            <a:r>
              <a:t> Eating Well</a:t>
            </a:r>
          </a:p>
          <a:p>
            <a:pPr marL="228600" indent="-228600" algn="l" defTabSz="457200">
              <a:spcBef>
                <a:spcPts val="1300"/>
              </a:spcBef>
              <a:buSzPct val="100000"/>
              <a:buAutoNum type="arabicPeriod" startAt="1"/>
              <a:tabLst>
                <a:tab pos="139700" algn="l"/>
                <a:tab pos="457200" algn="l"/>
              </a:tabLst>
              <a:defRPr sz="2880">
                <a:solidFill>
                  <a:srgbClr val="2E2D29"/>
                </a:solidFill>
                <a:latin typeface="Helvetica"/>
                <a:ea typeface="Helvetica"/>
                <a:cs typeface="Helvetica"/>
                <a:sym typeface="Helvetica"/>
              </a:defRPr>
            </a:pPr>
            <a:r>
              <a:t> Relaxation</a:t>
            </a:r>
          </a:p>
          <a:p>
            <a:pPr marL="228600" indent="-228600" algn="l" defTabSz="457200">
              <a:spcBef>
                <a:spcPts val="1300"/>
              </a:spcBef>
              <a:buSzPct val="100000"/>
              <a:buAutoNum type="arabicPeriod" startAt="1"/>
              <a:tabLst>
                <a:tab pos="139700" algn="l"/>
                <a:tab pos="457200" algn="l"/>
              </a:tabLst>
              <a:defRPr sz="2880">
                <a:solidFill>
                  <a:srgbClr val="2E2D29"/>
                </a:solidFill>
                <a:latin typeface="Helvetica"/>
                <a:ea typeface="Helvetica"/>
                <a:cs typeface="Helvetica"/>
                <a:sym typeface="Helvetica"/>
              </a:defRPr>
            </a:pPr>
            <a:r>
              <a:t> Connection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A Holistic Approach to Self-Care"/>
          <p:cNvSpPr txBox="1"/>
          <p:nvPr>
            <p:ph type="title"/>
          </p:nvPr>
        </p:nvSpPr>
        <p:spPr>
          <a:xfrm>
            <a:off x="952500" y="405410"/>
            <a:ext cx="11099800" cy="1115415"/>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r>
              <a:t>Sleep</a:t>
            </a:r>
          </a:p>
        </p:txBody>
      </p:sp>
      <p:sp>
        <p:nvSpPr>
          <p:cNvPr id="195" name="Getting appropriate sleep is essential for having a healthy body, mind, emotions and spirit.  Most people need 7 - 8 hours of sleep each night in order to feel refreshed, and energetic in the morning. Sleep disturbances can affect your work performance and your quality of life. Practices that help to improve sleep include:…"/>
          <p:cNvSpPr txBox="1"/>
          <p:nvPr/>
        </p:nvSpPr>
        <p:spPr>
          <a:xfrm>
            <a:off x="952500" y="1746127"/>
            <a:ext cx="11099801" cy="732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80">
                <a:solidFill>
                  <a:srgbClr val="2E2D29"/>
                </a:solidFill>
                <a:latin typeface="Helvetica"/>
                <a:ea typeface="Helvetica"/>
                <a:cs typeface="Helvetica"/>
                <a:sym typeface="Helvetica"/>
              </a:defRPr>
            </a:pPr>
            <a:r>
              <a:rPr b="0"/>
              <a:t>Getting appropriate sleep is essential for having a healthy body, mind, emotions and spirit.  Most people need 7 - 8 hours of sleep each night in order to feel refreshed, and energetic in the morning. Sleep disturbances can affect your work performance and your quality of life. </a:t>
            </a:r>
            <a:r>
              <a:t>Practices that help to improve sleep include:</a:t>
            </a:r>
          </a:p>
          <a:p>
            <a:pPr algn="l" defTabSz="457200">
              <a:tabLst>
                <a:tab pos="139700" algn="l"/>
                <a:tab pos="457200" algn="l"/>
              </a:tabLst>
              <a:defRPr b="0" sz="2380">
                <a:solidFill>
                  <a:srgbClr val="2E2D29"/>
                </a:solidFill>
                <a:latin typeface="Helvetica"/>
                <a:ea typeface="Helvetica"/>
                <a:cs typeface="Helvetica"/>
                <a:sym typeface="Helvetica"/>
              </a:defRPr>
            </a:pP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Creating a regular sleep schedule</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Limiting caffeine and sugar</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Utilizing relaxation practices including diaphragmatic breathing</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Cultivating sleep rituals e.g. drinking tea, prayer, gratitude journal</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Keeping your bedroom as free of light or noise as possible</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Getting proper nutrition through food and supplements</a:t>
            </a:r>
          </a:p>
          <a:p>
            <a:pPr marL="228600" indent="-228600" algn="l" defTabSz="457200">
              <a:spcBef>
                <a:spcPts val="300"/>
              </a:spcBef>
              <a:buSzPct val="100000"/>
              <a:buChar char="•"/>
              <a:tabLst>
                <a:tab pos="139700" algn="l"/>
                <a:tab pos="457200" algn="l"/>
              </a:tabLst>
              <a:defRPr b="0" sz="2880">
                <a:solidFill>
                  <a:srgbClr val="2E2D29"/>
                </a:solidFill>
                <a:latin typeface="Helvetica"/>
                <a:ea typeface="Helvetica"/>
                <a:cs typeface="Helvetica"/>
                <a:sym typeface="Helvetica"/>
              </a:defRPr>
            </a:pPr>
            <a:r>
              <a:t>Limiting activities prior to sleep esp. cell phones, social media, etc.</a:t>
            </a:r>
          </a:p>
          <a:p>
            <a:pPr algn="l" defTabSz="457200">
              <a:tabLst>
                <a:tab pos="139700" algn="l"/>
                <a:tab pos="457200" algn="l"/>
              </a:tabLst>
              <a:defRPr b="0" sz="2280">
                <a:solidFill>
                  <a:srgbClr val="2E2D29"/>
                </a:solidFill>
                <a:latin typeface="Helvetica"/>
                <a:ea typeface="Helvetica"/>
                <a:cs typeface="Helvetica"/>
                <a:sym typeface="Helvetica"/>
              </a:defRPr>
            </a:pPr>
          </a:p>
          <a:p>
            <a:pPr algn="l" defTabSz="457200">
              <a:defRPr i="1" sz="3000">
                <a:solidFill>
                  <a:srgbClr val="2E2D29"/>
                </a:solidFill>
              </a:defRPr>
            </a:pPr>
            <a:r>
              <a:t>Practice: Deep Diaphragmatic Breathing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Welcome"/>
          <p:cNvSpPr txBox="1"/>
          <p:nvPr>
            <p:ph type="title"/>
          </p:nvPr>
        </p:nvSpPr>
        <p:spPr>
          <a:xfrm>
            <a:off x="952500" y="364197"/>
            <a:ext cx="11099800" cy="1105652"/>
          </a:xfrm>
          <a:prstGeom prst="rect">
            <a:avLst/>
          </a:prstGeom>
          <a:gradFill>
            <a:gsLst>
              <a:gs pos="0">
                <a:schemeClr val="accent2"/>
              </a:gs>
              <a:gs pos="100000">
                <a:schemeClr val="accent1">
                  <a:lumOff val="-13575"/>
                </a:schemeClr>
              </a:gs>
            </a:gsLst>
            <a:lin ang="5400000"/>
          </a:gradFill>
        </p:spPr>
        <p:txBody>
          <a:bodyPr/>
          <a:lstStyle>
            <a:lvl1pPr>
              <a:defRPr b="1" sz="5400">
                <a:latin typeface="Helvetica Neue"/>
                <a:ea typeface="Helvetica Neue"/>
                <a:cs typeface="Helvetica Neue"/>
                <a:sym typeface="Helvetica Neue"/>
              </a:defRPr>
            </a:lvl1pPr>
          </a:lstStyle>
          <a:p>
            <a:pPr/>
            <a:r>
              <a:t>Welcome </a:t>
            </a:r>
          </a:p>
        </p:txBody>
      </p:sp>
      <p:sp>
        <p:nvSpPr>
          <p:cNvPr id="132" name="Welcome…"/>
          <p:cNvSpPr txBox="1"/>
          <p:nvPr/>
        </p:nvSpPr>
        <p:spPr>
          <a:xfrm>
            <a:off x="1014324" y="2434691"/>
            <a:ext cx="4532646" cy="18207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3752" indent="-443752" algn="l">
              <a:lnSpc>
                <a:spcPct val="130000"/>
              </a:lnSpc>
              <a:buClr>
                <a:srgbClr val="000000"/>
              </a:buClr>
              <a:buSzPct val="145000"/>
              <a:buChar char="•"/>
              <a:defRPr b="0" sz="3200"/>
            </a:pPr>
            <a:r>
              <a:t>Welcome</a:t>
            </a:r>
          </a:p>
          <a:p>
            <a:pPr marL="443752" indent="-443752" algn="l">
              <a:lnSpc>
                <a:spcPct val="130000"/>
              </a:lnSpc>
              <a:buClr>
                <a:srgbClr val="000000"/>
              </a:buClr>
              <a:buSzPct val="145000"/>
              <a:buChar char="•"/>
              <a:defRPr b="0" sz="3200"/>
            </a:pPr>
            <a:r>
              <a:t>Settling In Meditation</a:t>
            </a:r>
          </a:p>
          <a:p>
            <a:pPr marL="443752" indent="-443752" algn="l">
              <a:lnSpc>
                <a:spcPct val="130000"/>
              </a:lnSpc>
              <a:buClr>
                <a:srgbClr val="000000"/>
              </a:buClr>
              <a:buSzPct val="145000"/>
              <a:buChar char="•"/>
              <a:defRPr b="0" sz="3200"/>
            </a:pPr>
            <a:r>
              <a:t>Intention Setting</a:t>
            </a:r>
          </a:p>
        </p:txBody>
      </p:sp>
      <p:pic>
        <p:nvPicPr>
          <p:cNvPr id="133" name="2187485704_a598c84739.jpg" descr="2187485704_a598c84739.jpg"/>
          <p:cNvPicPr>
            <a:picLocks noChangeAspect="1"/>
          </p:cNvPicPr>
          <p:nvPr/>
        </p:nvPicPr>
        <p:blipFill>
          <a:blip r:embed="rId2">
            <a:extLst/>
          </a:blip>
          <a:stretch>
            <a:fillRect/>
          </a:stretch>
        </p:blipFill>
        <p:spPr>
          <a:xfrm>
            <a:off x="5311130" y="4047432"/>
            <a:ext cx="6350001" cy="47625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A Holistic Approach to Self-Care"/>
          <p:cNvSpPr txBox="1"/>
          <p:nvPr>
            <p:ph type="title"/>
          </p:nvPr>
        </p:nvSpPr>
        <p:spPr>
          <a:xfrm>
            <a:off x="952500" y="389230"/>
            <a:ext cx="11099800" cy="1096654"/>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Exercise</a:t>
            </a:r>
          </a:p>
        </p:txBody>
      </p:sp>
      <p:sp>
        <p:nvSpPr>
          <p:cNvPr id="198" name="Getting adequate exercise is essential for having a healthy body, mind, emotions and spirit.  Physical activity for 20-30 minutes each day helps in reducing your body’s physical reaction to stress by relaxing muscle tension.  It also helps in relaxing negative thoughts, reducing anxiety and boosting your self-confidence.  Practices that support getting regular exercise:…"/>
          <p:cNvSpPr txBox="1"/>
          <p:nvPr/>
        </p:nvSpPr>
        <p:spPr>
          <a:xfrm>
            <a:off x="998542" y="1770376"/>
            <a:ext cx="11099801" cy="7238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90000"/>
              </a:lnSpc>
              <a:defRPr b="0" sz="3000">
                <a:solidFill>
                  <a:srgbClr val="2E2D29"/>
                </a:solidFill>
              </a:defRPr>
            </a:pPr>
            <a:r>
              <a:t>Getting adequate exercise is essential for having a healthy body, mind, emotions and spirit.  Physical activity for 20-30 minutes each day helps in reducing your body’s physical reaction to stress by relaxing muscle tension.  It also helps in relaxing negative thoughts, reducing anxiety and boosting your self-confidence. </a:t>
            </a:r>
            <a:r>
              <a:rPr b="1"/>
              <a:t> Practices that support getting regular exercise:</a:t>
            </a:r>
          </a:p>
          <a:p>
            <a:pPr algn="l" defTabSz="457200">
              <a:defRPr b="0" sz="2000">
                <a:solidFill>
                  <a:srgbClr val="2E2D29"/>
                </a:solidFill>
              </a:defRPr>
            </a:pPr>
          </a:p>
          <a:p>
            <a:pPr marL="228600" indent="-228600" algn="l" defTabSz="457200">
              <a:buSzPct val="100000"/>
              <a:buChar char="•"/>
              <a:defRPr b="0" sz="3000">
                <a:solidFill>
                  <a:srgbClr val="2E2D29"/>
                </a:solidFill>
              </a:defRPr>
            </a:pPr>
            <a:r>
              <a:t>Going to a gym or taking fitness classes</a:t>
            </a:r>
          </a:p>
          <a:p>
            <a:pPr marL="228600" indent="-228600" algn="l" defTabSz="457200">
              <a:buSzPct val="100000"/>
              <a:buChar char="•"/>
              <a:defRPr b="0" sz="3000">
                <a:solidFill>
                  <a:srgbClr val="2E2D29"/>
                </a:solidFill>
              </a:defRPr>
            </a:pPr>
            <a:r>
              <a:t>Taking up yoga or tai chi</a:t>
            </a:r>
          </a:p>
          <a:p>
            <a:pPr marL="228600" indent="-228600" algn="l" defTabSz="457200">
              <a:buSzPct val="100000"/>
              <a:buChar char="•"/>
              <a:defRPr b="0" sz="3000">
                <a:solidFill>
                  <a:srgbClr val="2E2D29"/>
                </a:solidFill>
              </a:defRPr>
            </a:pPr>
            <a:r>
              <a:t>Walking or hiking</a:t>
            </a:r>
          </a:p>
          <a:p>
            <a:pPr marL="228600" indent="-228600" algn="l" defTabSz="457200">
              <a:buSzPct val="100000"/>
              <a:buChar char="•"/>
              <a:defRPr b="0" sz="3000">
                <a:solidFill>
                  <a:srgbClr val="2E2D29"/>
                </a:solidFill>
              </a:defRPr>
            </a:pPr>
            <a:r>
              <a:t>Taking a dance class</a:t>
            </a:r>
          </a:p>
          <a:p>
            <a:pPr marL="228600" indent="-228600" algn="l" defTabSz="457200">
              <a:buSzPct val="100000"/>
              <a:buChar char="•"/>
              <a:defRPr b="0" sz="3000">
                <a:solidFill>
                  <a:srgbClr val="2E2D29"/>
                </a:solidFill>
              </a:defRPr>
            </a:pPr>
            <a:r>
              <a:t>Biking or swimming</a:t>
            </a:r>
          </a:p>
          <a:p>
            <a:pPr marL="228600" indent="-228600" algn="l" defTabSz="457200">
              <a:buSzPct val="100000"/>
              <a:buChar char="•"/>
              <a:defRPr b="0" sz="3000">
                <a:solidFill>
                  <a:srgbClr val="2E2D29"/>
                </a:solidFill>
              </a:defRPr>
            </a:pPr>
            <a:r>
              <a:t>Weight or strength training</a:t>
            </a:r>
          </a:p>
          <a:p>
            <a:pPr marL="228600" indent="-228600" algn="l" defTabSz="457200">
              <a:buSzPct val="100000"/>
              <a:buChar char="•"/>
              <a:defRPr b="0" sz="3000">
                <a:solidFill>
                  <a:srgbClr val="2E2D29"/>
                </a:solidFill>
              </a:defRPr>
            </a:pPr>
            <a:r>
              <a:t>Martial arts</a:t>
            </a:r>
          </a:p>
          <a:p>
            <a:pPr marL="228600" indent="-228600" algn="l" defTabSz="457200">
              <a:buSzPct val="100000"/>
              <a:buChar char="•"/>
              <a:defRPr b="0" sz="3000">
                <a:solidFill>
                  <a:srgbClr val="2E2D29"/>
                </a:solidFill>
              </a:defRPr>
            </a:pPr>
            <a:r>
              <a:t>Gardening</a:t>
            </a:r>
          </a:p>
          <a:p>
            <a:pPr algn="l" defTabSz="457200">
              <a:defRPr b="0" sz="1600">
                <a:solidFill>
                  <a:srgbClr val="2E2D29"/>
                </a:solidFill>
              </a:defRPr>
            </a:pPr>
          </a:p>
          <a:p>
            <a:pPr algn="l" defTabSz="457200">
              <a:defRPr i="1" sz="3000">
                <a:solidFill>
                  <a:srgbClr val="2E2D29"/>
                </a:solidFill>
              </a:defRPr>
            </a:pPr>
            <a:r>
              <a:t>Practice: Walking / Stretching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A Holistic Approach to Self-Care"/>
          <p:cNvSpPr txBox="1"/>
          <p:nvPr>
            <p:ph type="title"/>
          </p:nvPr>
        </p:nvSpPr>
        <p:spPr>
          <a:xfrm>
            <a:off x="952500" y="397557"/>
            <a:ext cx="11099800" cy="1162477"/>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Eating Well</a:t>
            </a:r>
          </a:p>
        </p:txBody>
      </p:sp>
      <p:sp>
        <p:nvSpPr>
          <p:cNvPr id="201" name="Eating Well is essential for creating a healthy, well-balanced and meaningful life.  We cannot function without sustenance; and we cannot function optimally with poor nutrition.  Nourishing body, mind, emotions and spirit with a healthy diet is a key to long-term recovery and wellness.  Practices that support eating well:…"/>
          <p:cNvSpPr txBox="1"/>
          <p:nvPr/>
        </p:nvSpPr>
        <p:spPr>
          <a:xfrm>
            <a:off x="967475" y="1837436"/>
            <a:ext cx="11069849" cy="68342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80">
                <a:solidFill>
                  <a:srgbClr val="2E2D29"/>
                </a:solidFill>
                <a:latin typeface="Helvetica"/>
                <a:ea typeface="Helvetica"/>
                <a:cs typeface="Helvetica"/>
                <a:sym typeface="Helvetica"/>
              </a:defRPr>
            </a:pPr>
            <a:r>
              <a:rPr b="0"/>
              <a:t>Eating Well is essential for creating a healthy, well-balanced and meaningful life.  We cannot function without sustenance; and we cannot function optimally with poor nutrition.  Nourishing body, mind, emotions and spirit with a healthy diet is a key to long-term recovery and wellness.  </a:t>
            </a:r>
            <a:r>
              <a:t>Practices that support eating well:</a:t>
            </a:r>
            <a:endParaRPr b="0"/>
          </a:p>
          <a:p>
            <a:pPr algn="l" defTabSz="457200">
              <a:defRPr sz="2680">
                <a:solidFill>
                  <a:srgbClr val="2E2D29"/>
                </a:solidFill>
                <a:latin typeface="Helvetica"/>
                <a:ea typeface="Helvetica"/>
                <a:cs typeface="Helvetica"/>
                <a:sym typeface="Helvetica"/>
              </a:defRPr>
            </a:pPr>
          </a:p>
          <a:p>
            <a:pPr marL="228599" indent="-228599" algn="l" defTabSz="457200">
              <a:buSzPct val="100000"/>
              <a:buChar char="•"/>
              <a:defRPr b="0" sz="2980">
                <a:solidFill>
                  <a:srgbClr val="2E2D29"/>
                </a:solidFill>
                <a:latin typeface="Helvetica"/>
                <a:ea typeface="Helvetica"/>
                <a:cs typeface="Helvetica"/>
                <a:sym typeface="Helvetica"/>
              </a:defRPr>
            </a:pPr>
            <a:r>
              <a:t>Create a healthy eating plan that is appropriate for you</a:t>
            </a:r>
          </a:p>
          <a:p>
            <a:pPr marL="228599" indent="-228599" algn="l" defTabSz="457200">
              <a:buSzPct val="100000"/>
              <a:buChar char="•"/>
              <a:defRPr b="0" sz="2980">
                <a:solidFill>
                  <a:srgbClr val="2E2D29"/>
                </a:solidFill>
                <a:latin typeface="Helvetica"/>
                <a:ea typeface="Helvetica"/>
                <a:cs typeface="Helvetica"/>
                <a:sym typeface="Helvetica"/>
              </a:defRPr>
            </a:pPr>
            <a:r>
              <a:t>Replace fast-food with whole foods and grains</a:t>
            </a:r>
          </a:p>
          <a:p>
            <a:pPr marL="228599" indent="-228599" algn="l" defTabSz="457200">
              <a:buSzPct val="100000"/>
              <a:buChar char="•"/>
              <a:defRPr b="0" sz="2980">
                <a:solidFill>
                  <a:srgbClr val="2E2D29"/>
                </a:solidFill>
                <a:latin typeface="Helvetica"/>
                <a:ea typeface="Helvetica"/>
                <a:cs typeface="Helvetica"/>
                <a:sym typeface="Helvetica"/>
              </a:defRPr>
            </a:pPr>
            <a:r>
              <a:t>Become aware of food sensitivities e.g gluten, dairy, soy, etc.</a:t>
            </a:r>
          </a:p>
          <a:p>
            <a:pPr marL="228599" indent="-228599" algn="l" defTabSz="457200">
              <a:buSzPct val="100000"/>
              <a:buChar char="•"/>
              <a:defRPr b="0" sz="2980">
                <a:solidFill>
                  <a:srgbClr val="2E2D29"/>
                </a:solidFill>
                <a:latin typeface="Helvetica"/>
                <a:ea typeface="Helvetica"/>
                <a:cs typeface="Helvetica"/>
                <a:sym typeface="Helvetica"/>
              </a:defRPr>
            </a:pPr>
            <a:r>
              <a:t>Eat lots of fruits and vegetables</a:t>
            </a:r>
          </a:p>
          <a:p>
            <a:pPr marL="228599" indent="-228599" algn="l" defTabSz="457200">
              <a:buSzPct val="100000"/>
              <a:buChar char="•"/>
              <a:defRPr b="0" sz="2980">
                <a:solidFill>
                  <a:srgbClr val="2E2D29"/>
                </a:solidFill>
                <a:latin typeface="Helvetica"/>
                <a:ea typeface="Helvetica"/>
                <a:cs typeface="Helvetica"/>
                <a:sym typeface="Helvetica"/>
              </a:defRPr>
            </a:pPr>
            <a:r>
              <a:t>Drink plenty of water (suggested at least 8 glasses per day)</a:t>
            </a:r>
          </a:p>
          <a:p>
            <a:pPr marL="228599" indent="-228599" algn="l" defTabSz="457200">
              <a:buSzPct val="100000"/>
              <a:buChar char="•"/>
              <a:defRPr b="0" sz="2980">
                <a:solidFill>
                  <a:srgbClr val="2E2D29"/>
                </a:solidFill>
                <a:latin typeface="Helvetica"/>
                <a:ea typeface="Helvetica"/>
                <a:cs typeface="Helvetica"/>
                <a:sym typeface="Helvetica"/>
              </a:defRPr>
            </a:pPr>
            <a:r>
              <a:t>Don’t skip meals or go longer than 3 - 4 hours without eating or snacking especially if you tend to experience low blood sugar</a:t>
            </a:r>
          </a:p>
          <a:p>
            <a:pPr algn="l" defTabSz="457200">
              <a:defRPr b="0" sz="2480">
                <a:solidFill>
                  <a:srgbClr val="2E2D29"/>
                </a:solidFill>
                <a:latin typeface="Helvetica"/>
                <a:ea typeface="Helvetica"/>
                <a:cs typeface="Helvetica"/>
                <a:sym typeface="Helvetica"/>
              </a:defRPr>
            </a:pPr>
          </a:p>
          <a:p>
            <a:pPr algn="l" defTabSz="457200">
              <a:defRPr i="1" sz="3000">
                <a:solidFill>
                  <a:srgbClr val="2E2D29"/>
                </a:solidFill>
              </a:defRPr>
            </a:pPr>
            <a:r>
              <a:t>Practice: Drinking Water</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A Holistic Approach to Self-Care"/>
          <p:cNvSpPr txBox="1"/>
          <p:nvPr>
            <p:ph type="title"/>
          </p:nvPr>
        </p:nvSpPr>
        <p:spPr>
          <a:xfrm>
            <a:off x="952500" y="282195"/>
            <a:ext cx="11099800" cy="1181976"/>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Relaxation</a:t>
            </a:r>
          </a:p>
        </p:txBody>
      </p:sp>
      <p:sp>
        <p:nvSpPr>
          <p:cNvPr id="204" name="Relaxation supports us on all levels body, mind, emotions and spirit. It is also helps us to integrate and process our life experiences.  Relaxation replenishes our mental resources and helps the body to recover.  Making time in your daily schedule for relaxation is essential, even if it’s 10 or 15 minutes. The are many ways to practice relaxation:…"/>
          <p:cNvSpPr txBox="1"/>
          <p:nvPr/>
        </p:nvSpPr>
        <p:spPr>
          <a:xfrm>
            <a:off x="941583" y="1690380"/>
            <a:ext cx="11121634" cy="73712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2800">
                <a:solidFill>
                  <a:srgbClr val="2E2D29"/>
                </a:solidFill>
              </a:defRPr>
            </a:pPr>
            <a:r>
              <a:t>Relaxation supports us on all levels body, mind, emotions and spirit. It is also helps us to integrate and process our life experiences.  Relaxation replenishes our mental resources and helps the body to recover.</a:t>
            </a:r>
            <a:r>
              <a:rPr b="1"/>
              <a:t>  </a:t>
            </a:r>
            <a:r>
              <a:t>Making time in your daily schedule for relaxation is essential, even if it’s 10 or 15 minutes.</a:t>
            </a:r>
            <a:r>
              <a:rPr b="1"/>
              <a:t> The are many ways to practice relaxation:</a:t>
            </a:r>
          </a:p>
          <a:p>
            <a:pPr algn="l" defTabSz="457200">
              <a:defRPr b="0" sz="2500">
                <a:solidFill>
                  <a:srgbClr val="2E2D29"/>
                </a:solidFill>
                <a:latin typeface="Helvetica"/>
                <a:ea typeface="Helvetica"/>
                <a:cs typeface="Helvetica"/>
                <a:sym typeface="Helvetica"/>
              </a:defRPr>
            </a:pPr>
          </a:p>
          <a:p>
            <a:pPr marL="228600" indent="-228600" algn="l" defTabSz="457200">
              <a:buSzPct val="100000"/>
              <a:buChar char="•"/>
              <a:defRPr b="0" sz="2800">
                <a:solidFill>
                  <a:srgbClr val="2E2D29"/>
                </a:solidFill>
                <a:latin typeface="Helvetica"/>
                <a:ea typeface="Helvetica"/>
                <a:cs typeface="Helvetica"/>
                <a:sym typeface="Helvetica"/>
              </a:defRPr>
            </a:pPr>
            <a:r>
              <a:t>Spending time in nature</a:t>
            </a:r>
          </a:p>
          <a:p>
            <a:pPr marL="228600" indent="-228600" algn="l" defTabSz="457200">
              <a:buSzPct val="100000"/>
              <a:buChar char="•"/>
              <a:defRPr b="0" sz="2800">
                <a:solidFill>
                  <a:srgbClr val="2E2D29"/>
                </a:solidFill>
                <a:latin typeface="Helvetica"/>
                <a:ea typeface="Helvetica"/>
                <a:cs typeface="Helvetica"/>
                <a:sym typeface="Helvetica"/>
              </a:defRPr>
            </a:pPr>
            <a:r>
              <a:t>Taking a hot bath or sauna</a:t>
            </a:r>
          </a:p>
          <a:p>
            <a:pPr marL="228600" indent="-228600" algn="l" defTabSz="457200">
              <a:buSzPct val="100000"/>
              <a:buChar char="•"/>
              <a:defRPr b="0" sz="2800">
                <a:solidFill>
                  <a:srgbClr val="2E2D29"/>
                </a:solidFill>
                <a:latin typeface="Helvetica"/>
                <a:ea typeface="Helvetica"/>
                <a:cs typeface="Helvetica"/>
                <a:sym typeface="Helvetica"/>
              </a:defRPr>
            </a:pPr>
            <a:r>
              <a:t>Deep breathing exercises</a:t>
            </a:r>
          </a:p>
          <a:p>
            <a:pPr marL="228600" indent="-228600" algn="l" defTabSz="457200">
              <a:buSzPct val="100000"/>
              <a:buChar char="•"/>
              <a:defRPr b="0" sz="2800">
                <a:solidFill>
                  <a:srgbClr val="2E2D29"/>
                </a:solidFill>
                <a:latin typeface="Helvetica"/>
                <a:ea typeface="Helvetica"/>
                <a:cs typeface="Helvetica"/>
                <a:sym typeface="Helvetica"/>
              </a:defRPr>
            </a:pPr>
            <a:r>
              <a:t>Meditation &amp; Mindfulness </a:t>
            </a:r>
          </a:p>
          <a:p>
            <a:pPr marL="228600" indent="-228600" algn="l" defTabSz="457200">
              <a:buSzPct val="100000"/>
              <a:buChar char="•"/>
              <a:defRPr b="0" sz="2800">
                <a:solidFill>
                  <a:srgbClr val="2E2D29"/>
                </a:solidFill>
                <a:latin typeface="Helvetica"/>
                <a:ea typeface="Helvetica"/>
                <a:cs typeface="Helvetica"/>
                <a:sym typeface="Helvetica"/>
              </a:defRPr>
            </a:pPr>
            <a:r>
              <a:t>Yoga</a:t>
            </a:r>
          </a:p>
          <a:p>
            <a:pPr marL="228600" indent="-228600" algn="l" defTabSz="457200">
              <a:buSzPct val="100000"/>
              <a:buChar char="•"/>
              <a:defRPr b="0" sz="2800">
                <a:solidFill>
                  <a:srgbClr val="2E2D29"/>
                </a:solidFill>
                <a:latin typeface="Helvetica"/>
                <a:ea typeface="Helvetica"/>
                <a:cs typeface="Helvetica"/>
                <a:sym typeface="Helvetica"/>
              </a:defRPr>
            </a:pPr>
            <a:r>
              <a:t>Reading</a:t>
            </a:r>
          </a:p>
          <a:p>
            <a:pPr marL="228600" indent="-228600" algn="l" defTabSz="457200">
              <a:buSzPct val="100000"/>
              <a:buChar char="•"/>
              <a:defRPr b="0" sz="2800">
                <a:solidFill>
                  <a:srgbClr val="2E2D29"/>
                </a:solidFill>
                <a:latin typeface="Helvetica"/>
                <a:ea typeface="Helvetica"/>
                <a:cs typeface="Helvetica"/>
                <a:sym typeface="Helvetica"/>
              </a:defRPr>
            </a:pPr>
            <a:r>
              <a:t>Journaling</a:t>
            </a:r>
          </a:p>
          <a:p>
            <a:pPr marL="228600" indent="-228600" algn="l" defTabSz="457200">
              <a:buSzPct val="100000"/>
              <a:buChar char="•"/>
              <a:defRPr b="0" sz="2800">
                <a:solidFill>
                  <a:srgbClr val="2E2D29"/>
                </a:solidFill>
                <a:latin typeface="Helvetica"/>
                <a:ea typeface="Helvetica"/>
                <a:cs typeface="Helvetica"/>
                <a:sym typeface="Helvetica"/>
              </a:defRPr>
            </a:pPr>
            <a:r>
              <a:t>Creativity</a:t>
            </a:r>
          </a:p>
          <a:p>
            <a:pPr algn="l" defTabSz="457200">
              <a:defRPr b="0" sz="2500">
                <a:solidFill>
                  <a:srgbClr val="2E2D29"/>
                </a:solidFill>
                <a:latin typeface="Helvetica"/>
                <a:ea typeface="Helvetica"/>
                <a:cs typeface="Helvetica"/>
                <a:sym typeface="Helvetica"/>
              </a:defRPr>
            </a:pPr>
          </a:p>
          <a:p>
            <a:pPr algn="l" defTabSz="457200">
              <a:defRPr i="1" sz="3000">
                <a:solidFill>
                  <a:srgbClr val="2E2D29"/>
                </a:solidFill>
              </a:defRPr>
            </a:pPr>
            <a:r>
              <a:t>Practice: Breath Awareness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A Holistic Approach to Self-Care"/>
          <p:cNvSpPr txBox="1"/>
          <p:nvPr>
            <p:ph type="title"/>
          </p:nvPr>
        </p:nvSpPr>
        <p:spPr>
          <a:xfrm>
            <a:off x="952500" y="254000"/>
            <a:ext cx="11099800" cy="1284743"/>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Connection</a:t>
            </a:r>
          </a:p>
        </p:txBody>
      </p:sp>
      <p:sp>
        <p:nvSpPr>
          <p:cNvPr id="207" name="Connection is so vital to our personal recovery and well-being as well as our ability to serve as peer recovery coaches.  It is essential that we cultivate practices that help us to feel connected and to be able to access support when we need it.  Practices that support connection:…"/>
          <p:cNvSpPr txBox="1"/>
          <p:nvPr/>
        </p:nvSpPr>
        <p:spPr>
          <a:xfrm>
            <a:off x="952500" y="1643633"/>
            <a:ext cx="11099800" cy="81935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3000">
                <a:solidFill>
                  <a:srgbClr val="2E2D29"/>
                </a:solidFill>
              </a:defRPr>
            </a:pPr>
            <a:r>
              <a:t>Connection is so vital to our personal recovery and well-being as well as our ability to serve as peer recovery coaches.  It is essential that we cultivate practices that help us to feel connected and to be able to access support when we need it.  </a:t>
            </a:r>
            <a:r>
              <a:rPr b="1"/>
              <a:t>Practices that support connection:</a:t>
            </a:r>
          </a:p>
          <a:p>
            <a:pPr algn="l" defTabSz="457200">
              <a:defRPr b="0" sz="2500">
                <a:solidFill>
                  <a:srgbClr val="2E2D29"/>
                </a:solidFill>
              </a:defRPr>
            </a:pPr>
          </a:p>
          <a:p>
            <a:pPr marL="228599" indent="-228599" algn="l" defTabSz="457200">
              <a:buSzPct val="100000"/>
              <a:buChar char="•"/>
              <a:defRPr b="0" sz="3000">
                <a:solidFill>
                  <a:srgbClr val="2E2D29"/>
                </a:solidFill>
              </a:defRPr>
            </a:pPr>
            <a:r>
              <a:t>Spiritual practices such as prayer, meditation, or contemplation </a:t>
            </a:r>
          </a:p>
          <a:p>
            <a:pPr marL="228599" indent="-228599" algn="l" defTabSz="457200">
              <a:buSzPct val="100000"/>
              <a:buChar char="•"/>
              <a:defRPr b="0" sz="3000">
                <a:solidFill>
                  <a:srgbClr val="2E2D29"/>
                </a:solidFill>
              </a:defRPr>
            </a:pPr>
            <a:r>
              <a:t>Participating in community e.g spiritual, recovery, family, work</a:t>
            </a:r>
          </a:p>
          <a:p>
            <a:pPr marL="228599" indent="-228599" algn="l" defTabSz="457200">
              <a:buSzPct val="100000"/>
              <a:buChar char="•"/>
              <a:defRPr b="0" sz="3000">
                <a:solidFill>
                  <a:srgbClr val="2E2D29"/>
                </a:solidFill>
              </a:defRPr>
            </a:pPr>
            <a:r>
              <a:t>Spending time with family and friends</a:t>
            </a:r>
          </a:p>
          <a:p>
            <a:pPr marL="228599" indent="-228599" algn="l" defTabSz="457200">
              <a:buSzPct val="100000"/>
              <a:buChar char="•"/>
              <a:defRPr b="0" sz="3000">
                <a:solidFill>
                  <a:srgbClr val="2E2D29"/>
                </a:solidFill>
              </a:defRPr>
            </a:pPr>
            <a:r>
              <a:t>Accessing peer support or mentorship</a:t>
            </a:r>
          </a:p>
          <a:p>
            <a:pPr marL="228599" indent="-228599" algn="l" defTabSz="457200">
              <a:buSzPct val="100000"/>
              <a:buChar char="•"/>
              <a:defRPr b="0" sz="3000">
                <a:solidFill>
                  <a:srgbClr val="2E2D29"/>
                </a:solidFill>
              </a:defRPr>
            </a:pPr>
            <a:r>
              <a:t>Connecting with self through meditation, journaling, and self-reflection</a:t>
            </a:r>
          </a:p>
          <a:p>
            <a:pPr marL="228599" indent="-228599" algn="l" defTabSz="457200">
              <a:buSzPct val="100000"/>
              <a:buChar char="•"/>
              <a:defRPr b="0" sz="3000">
                <a:solidFill>
                  <a:srgbClr val="2E2D29"/>
                </a:solidFill>
              </a:defRPr>
            </a:pPr>
            <a:r>
              <a:t>Spending time in nature</a:t>
            </a:r>
          </a:p>
          <a:p>
            <a:pPr marL="228599" indent="-228599" algn="l" defTabSz="457200">
              <a:buSzPct val="100000"/>
              <a:buChar char="•"/>
              <a:defRPr b="0" sz="3000">
                <a:solidFill>
                  <a:srgbClr val="2E2D29"/>
                </a:solidFill>
              </a:defRPr>
            </a:pPr>
            <a:r>
              <a:t>Quiet Time</a:t>
            </a:r>
          </a:p>
          <a:p>
            <a:pPr algn="l" defTabSz="457200">
              <a:defRPr b="0" sz="2500">
                <a:solidFill>
                  <a:srgbClr val="2E2D29"/>
                </a:solidFill>
              </a:defRPr>
            </a:pPr>
          </a:p>
          <a:p>
            <a:pPr algn="l" defTabSz="457200">
              <a:defRPr i="1" sz="3000">
                <a:solidFill>
                  <a:srgbClr val="2E2D29"/>
                </a:solidFill>
              </a:defRPr>
            </a:pPr>
            <a:r>
              <a:t>Practice: Loving-kindness Meditation</a:t>
            </a:r>
          </a:p>
          <a:p>
            <a:pPr algn="l" defTabSz="457200">
              <a:defRPr b="0" sz="3000">
                <a:solidFill>
                  <a:srgbClr val="2E2D29"/>
                </a:solidFil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 Recognize there is a limit to what any one individual can take on: by doing too much, you’re risking your ability to serve your peers, your organization and most of all yourself!…"/>
          <p:cNvSpPr txBox="1"/>
          <p:nvPr/>
        </p:nvSpPr>
        <p:spPr>
          <a:xfrm>
            <a:off x="952500" y="1317335"/>
            <a:ext cx="11099800" cy="7415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31F20"/>
                </a:solidFill>
              </a:defRPr>
            </a:pPr>
          </a:p>
          <a:p>
            <a:pPr marL="457200" indent="-457200" algn="l" defTabSz="457200">
              <a:spcBef>
                <a:spcPts val="800"/>
              </a:spcBef>
              <a:tabLst>
                <a:tab pos="139700" algn="l"/>
                <a:tab pos="457200" algn="l"/>
              </a:tabLst>
              <a:defRPr b="0" sz="2800">
                <a:solidFill>
                  <a:srgbClr val="231F20"/>
                </a:solidFill>
              </a:defRPr>
            </a:pPr>
            <a:r>
              <a:rPr b="1"/>
              <a:t>	•	Recognize there is a limit</a:t>
            </a:r>
            <a:r>
              <a:t> to what any one individual can take on: by doing too much, you’re risking your ability to serve your peers, your organization and most of all yourself! </a:t>
            </a:r>
          </a:p>
          <a:p>
            <a:pPr marL="457200" indent="-457200" algn="l" defTabSz="457200">
              <a:spcBef>
                <a:spcPts val="800"/>
              </a:spcBef>
              <a:tabLst>
                <a:tab pos="139700" algn="l"/>
                <a:tab pos="457200" algn="l"/>
              </a:tabLst>
              <a:defRPr b="0" sz="2800">
                <a:solidFill>
                  <a:srgbClr val="231F20"/>
                </a:solidFill>
              </a:defRPr>
            </a:pPr>
            <a:r>
              <a:rPr b="1"/>
              <a:t>	•	Try not to take your work home</a:t>
            </a:r>
            <a:r>
              <a:t>. Try as best you can and be sure to leave several hours between work and sleep.</a:t>
            </a:r>
          </a:p>
          <a:p>
            <a:pPr marL="457200" indent="-457200" algn="l" defTabSz="457200">
              <a:spcBef>
                <a:spcPts val="800"/>
              </a:spcBef>
              <a:tabLst>
                <a:tab pos="139700" algn="l"/>
                <a:tab pos="457200" algn="l"/>
              </a:tabLst>
              <a:defRPr b="0" sz="2800">
                <a:solidFill>
                  <a:srgbClr val="231F20"/>
                </a:solidFill>
              </a:defRPr>
            </a:pPr>
            <a:r>
              <a:rPr b="1"/>
              <a:t>	•	Explore and practice</a:t>
            </a:r>
            <a:r>
              <a:t> stress management techniques, do regular exercise and engage in hobbies or fun activities that take you completely away from your work. </a:t>
            </a:r>
          </a:p>
          <a:p>
            <a:pPr marL="457200" indent="-457200" algn="l" defTabSz="457200">
              <a:spcBef>
                <a:spcPts val="800"/>
              </a:spcBef>
              <a:tabLst>
                <a:tab pos="139700" algn="l"/>
                <a:tab pos="457200" algn="l"/>
              </a:tabLst>
              <a:defRPr b="0" sz="2800">
                <a:solidFill>
                  <a:srgbClr val="231F20"/>
                </a:solidFill>
              </a:defRPr>
            </a:pPr>
            <a:r>
              <a:rPr b="1"/>
              <a:t>	•	Remind yourself</a:t>
            </a:r>
            <a:r>
              <a:t> that peer recovery coaches cannot fix other people’s problems. We can be of support and help, but making other’s pain go away is beyond our control.  We can only do our best and then let go and trust the rest!</a:t>
            </a:r>
          </a:p>
          <a:p>
            <a:pPr marL="457200" indent="-457200" algn="l" defTabSz="457200">
              <a:spcBef>
                <a:spcPts val="800"/>
              </a:spcBef>
              <a:tabLst>
                <a:tab pos="139700" algn="l"/>
                <a:tab pos="457200" algn="l"/>
              </a:tabLst>
              <a:defRPr b="0" sz="2800">
                <a:solidFill>
                  <a:srgbClr val="231F20"/>
                </a:solidFill>
              </a:defRPr>
            </a:pPr>
            <a:r>
              <a:rPr b="1"/>
              <a:t>	•	Share perspectives and get support </a:t>
            </a:r>
            <a:r>
              <a:t>from peer recovery coaches doing similar work.  Also, spend time with people outside your profession so that your work doesn’t inhabit your whole life. </a:t>
            </a:r>
          </a:p>
        </p:txBody>
      </p:sp>
      <p:sp>
        <p:nvSpPr>
          <p:cNvPr id="210" name="Additional Self-Care Tips"/>
          <p:cNvSpPr txBox="1"/>
          <p:nvPr>
            <p:ph type="title" idx="4294967295"/>
          </p:nvPr>
        </p:nvSpPr>
        <p:spPr>
          <a:xfrm>
            <a:off x="952500" y="323407"/>
            <a:ext cx="11099800" cy="1045375"/>
          </a:xfrm>
          <a:prstGeom prst="rect">
            <a:avLst/>
          </a:prstGeom>
          <a:gradFill>
            <a:gsLst>
              <a:gs pos="0">
                <a:schemeClr val="accent2"/>
              </a:gs>
              <a:gs pos="100000">
                <a:schemeClr val="accent1">
                  <a:lumOff val="-13575"/>
                </a:schemeClr>
              </a:gs>
            </a:gsLst>
            <a:lin ang="5400000"/>
          </a:gradFill>
        </p:spPr>
        <p:txBody>
          <a:bodyPr/>
          <a:lstStyle>
            <a:lvl1pPr defTabSz="438911">
              <a:defRPr b="1" sz="48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Additional Self-Care Tips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Text"/>
          <p:cNvSpPr txBox="1"/>
          <p:nvPr/>
        </p:nvSpPr>
        <p:spPr>
          <a:xfrm>
            <a:off x="952500" y="4547584"/>
            <a:ext cx="11099800" cy="955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31F20"/>
                </a:solidFill>
              </a:defRPr>
            </a:pPr>
          </a:p>
        </p:txBody>
      </p:sp>
      <p:sp>
        <p:nvSpPr>
          <p:cNvPr id="213" name="Closing Quotes"/>
          <p:cNvSpPr txBox="1"/>
          <p:nvPr>
            <p:ph type="title" idx="4294967295"/>
          </p:nvPr>
        </p:nvSpPr>
        <p:spPr>
          <a:xfrm>
            <a:off x="952500" y="323407"/>
            <a:ext cx="11099800" cy="1045375"/>
          </a:xfrm>
          <a:prstGeom prst="rect">
            <a:avLst/>
          </a:prstGeom>
          <a:gradFill>
            <a:gsLst>
              <a:gs pos="0">
                <a:schemeClr val="accent2"/>
              </a:gs>
              <a:gs pos="100000">
                <a:schemeClr val="accent1">
                  <a:lumOff val="-13575"/>
                </a:schemeClr>
              </a:gs>
            </a:gsLst>
            <a:lin ang="5400000"/>
          </a:gradFill>
        </p:spPr>
        <p:txBody>
          <a:bodyPr/>
          <a:lstStyle>
            <a:lvl1pPr defTabSz="438911">
              <a:defRPr b="1" sz="48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Closing Quotes</a:t>
            </a:r>
          </a:p>
        </p:txBody>
      </p:sp>
      <p:sp>
        <p:nvSpPr>
          <p:cNvPr id="214" name="&quot;The greatest weapon against stress is our ability to choose one thought over another. &quot; – William James"/>
          <p:cNvSpPr txBox="1"/>
          <p:nvPr/>
        </p:nvSpPr>
        <p:spPr>
          <a:xfrm>
            <a:off x="952500" y="5572563"/>
            <a:ext cx="11099801"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i="1" sz="2800">
                <a:solidFill>
                  <a:srgbClr val="282828"/>
                </a:solidFill>
                <a:latin typeface="Georgia"/>
                <a:ea typeface="Georgia"/>
                <a:cs typeface="Georgia"/>
                <a:sym typeface="Georgia"/>
              </a:defRPr>
            </a:lvl1pPr>
          </a:lstStyle>
          <a:p>
            <a:pPr/>
            <a:r>
              <a:t>"The greatest weapon against stress is our ability to choose one thought over another. " – William James</a:t>
            </a:r>
          </a:p>
        </p:txBody>
      </p:sp>
      <p:sp>
        <p:nvSpPr>
          <p:cNvPr id="215" name="&quot;Love yourself first, and everything else falls in line.…"/>
          <p:cNvSpPr txBox="1"/>
          <p:nvPr/>
        </p:nvSpPr>
        <p:spPr>
          <a:xfrm>
            <a:off x="1004775" y="7183717"/>
            <a:ext cx="10995250"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i="1" sz="2800">
                <a:solidFill>
                  <a:srgbClr val="282828"/>
                </a:solidFill>
                <a:latin typeface="Georgia"/>
                <a:ea typeface="Georgia"/>
                <a:cs typeface="Georgia"/>
                <a:sym typeface="Georgia"/>
              </a:defRPr>
            </a:pPr>
            <a:r>
              <a:t>"Love yourself first, and everything else falls in line. </a:t>
            </a:r>
          </a:p>
          <a:p>
            <a:pPr defTabSz="457200">
              <a:defRPr i="1" sz="2800">
                <a:solidFill>
                  <a:srgbClr val="282828"/>
                </a:solidFill>
                <a:latin typeface="Georgia"/>
                <a:ea typeface="Georgia"/>
                <a:cs typeface="Georgia"/>
                <a:sym typeface="Georgia"/>
              </a:defRPr>
            </a:pPr>
            <a:r>
              <a:t>You really have to love yourself to get anything done in this world. " – Lucille Ball</a:t>
            </a:r>
          </a:p>
        </p:txBody>
      </p:sp>
      <p:sp>
        <p:nvSpPr>
          <p:cNvPr id="216" name="&quot;When you recover or discover something that nourishes your soul and brings joy, care enough about yourself to make room for it in your life. &quot; – Jean Shinoda Bolen"/>
          <p:cNvSpPr txBox="1"/>
          <p:nvPr/>
        </p:nvSpPr>
        <p:spPr>
          <a:xfrm>
            <a:off x="1004775" y="1989315"/>
            <a:ext cx="10995250"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i="1" sz="2800">
                <a:solidFill>
                  <a:srgbClr val="282828"/>
                </a:solidFill>
                <a:latin typeface="Georgia"/>
                <a:ea typeface="Georgia"/>
                <a:cs typeface="Georgia"/>
                <a:sym typeface="Georgia"/>
              </a:defRPr>
            </a:lvl1pPr>
          </a:lstStyle>
          <a:p>
            <a:pPr/>
            <a:r>
              <a:t>"When you recover or discover something that nourishes your soul and brings joy, care enough about yourself to make room for it in your life. " – Jean Shinoda Bolen</a:t>
            </a:r>
          </a:p>
        </p:txBody>
      </p:sp>
      <p:sp>
        <p:nvSpPr>
          <p:cNvPr id="217" name="&quot;It's not selfish to love yourself, take care of yourself, and to make your happiness a priority. It's necessary. &quot; – Mandy Hale"/>
          <p:cNvSpPr txBox="1"/>
          <p:nvPr/>
        </p:nvSpPr>
        <p:spPr>
          <a:xfrm>
            <a:off x="715491" y="3930650"/>
            <a:ext cx="11573818" cy="128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i="1" sz="2700">
                <a:solidFill>
                  <a:srgbClr val="282828"/>
                </a:solidFill>
                <a:latin typeface="Georgia"/>
                <a:ea typeface="Georgia"/>
                <a:cs typeface="Georgia"/>
                <a:sym typeface="Georgia"/>
              </a:defRPr>
            </a:lvl1pPr>
          </a:lstStyle>
          <a:p>
            <a:pPr/>
            <a:r>
              <a:t>"It's not selfish to love yourself, take care of yourself, and to make your happiness a priority. It's necessary. " – Mandy Hale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For additional information or to learn about trainings, recovery &amp; wellness programs and consulting services, contact:…"/>
          <p:cNvSpPr txBox="1"/>
          <p:nvPr/>
        </p:nvSpPr>
        <p:spPr>
          <a:xfrm>
            <a:off x="964355" y="1660176"/>
            <a:ext cx="11076090" cy="6966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6100"/>
              </a:lnSpc>
              <a:spcBef>
                <a:spcPts val="1500"/>
              </a:spcBef>
              <a:defRPr b="0" sz="2800">
                <a:solidFill>
                  <a:srgbClr val="020009"/>
                </a:solidFill>
                <a:latin typeface="Helvetica"/>
                <a:ea typeface="Helvetica"/>
                <a:cs typeface="Helvetica"/>
                <a:sym typeface="Helvetica"/>
              </a:defRPr>
            </a:pPr>
            <a:r>
              <a:t>Beth Terrence, BA, CPRS, CRNC is founder and director of Holistic Recovery Pathways.  She is a Shaman, Recovery Coach, Holistic Health &amp; Wellness Practitioner, Speaker and Writer.  She is also a person in long-term recovery.  Beth’s vision is to support individuals, families, communities and organizations in embracing holistic pathways that enhance life, well-being and the journey of long-term recovery. </a:t>
            </a:r>
            <a:r>
              <a:rPr>
                <a:solidFill>
                  <a:srgbClr val="000000"/>
                </a:solidFill>
                <a:latin typeface="Times"/>
                <a:ea typeface="Times"/>
                <a:cs typeface="Times"/>
                <a:sym typeface="Times"/>
              </a:rPr>
              <a:t> </a:t>
            </a:r>
            <a:endParaRPr>
              <a:solidFill>
                <a:srgbClr val="000000"/>
              </a:solidFill>
              <a:latin typeface="Times"/>
              <a:ea typeface="Times"/>
              <a:cs typeface="Times"/>
              <a:sym typeface="Times"/>
            </a:endParaRPr>
          </a:p>
          <a:p>
            <a:pPr algn="just" defTabSz="457200">
              <a:lnSpc>
                <a:spcPts val="6100"/>
              </a:lnSpc>
              <a:spcBef>
                <a:spcPts val="1500"/>
              </a:spcBef>
              <a:defRPr b="0" sz="2800">
                <a:solidFill>
                  <a:srgbClr val="020009"/>
                </a:solidFill>
                <a:latin typeface="Helvetica"/>
                <a:ea typeface="Helvetica"/>
                <a:cs typeface="Helvetica"/>
                <a:sym typeface="Helvetica"/>
              </a:defRPr>
            </a:pPr>
            <a:r>
              <a:t>Beth offers workshops, trainings, retreats and consulting services and is available to come to your organization or community event to present on Holistic Recovery Pathways. She also serves as a facilitator for SHINE, a 10-Week Mindfulness Program focused on Radical Self-Care. </a:t>
            </a:r>
          </a:p>
          <a:p>
            <a:pPr algn="l">
              <a:defRPr sz="2800">
                <a:latin typeface="Helvetica"/>
                <a:ea typeface="Helvetica"/>
                <a:cs typeface="Helvetica"/>
                <a:sym typeface="Helvetica"/>
              </a:defRPr>
            </a:pPr>
            <a:r>
              <a:t>Beth Terrence ~ Holistic Recovery Pathways</a:t>
            </a:r>
          </a:p>
          <a:p>
            <a:pPr algn="l">
              <a:defRPr sz="2800">
                <a:latin typeface="Helvetica"/>
                <a:ea typeface="Helvetica"/>
                <a:cs typeface="Helvetica"/>
                <a:sym typeface="Helvetica"/>
              </a:defRPr>
            </a:pPr>
            <a:r>
              <a:t>Email: </a:t>
            </a:r>
            <a:r>
              <a:rPr u="sng">
                <a:hlinkClick r:id="rId2" invalidUrl="" action="" tgtFrame="" tooltip="" history="1" highlightClick="0" endSnd="0"/>
              </a:rPr>
              <a:t>holisticrecoverypathways@gmail.com</a:t>
            </a:r>
          </a:p>
          <a:p>
            <a:pPr algn="l">
              <a:defRPr sz="2800">
                <a:latin typeface="Helvetica"/>
                <a:ea typeface="Helvetica"/>
                <a:cs typeface="Helvetica"/>
                <a:sym typeface="Helvetica"/>
              </a:defRPr>
            </a:pPr>
            <a:r>
              <a:t>Website: </a:t>
            </a:r>
            <a:r>
              <a:rPr u="sng">
                <a:hlinkClick r:id="rId3" invalidUrl="" action="" tgtFrame="" tooltip="" history="1" highlightClick="0" endSnd="0"/>
              </a:rPr>
              <a:t>www.holisticrecoverypathways.com</a:t>
            </a:r>
          </a:p>
        </p:txBody>
      </p:sp>
      <p:sp>
        <p:nvSpPr>
          <p:cNvPr id="220" name="Presenter Bio / Contact Info"/>
          <p:cNvSpPr txBox="1"/>
          <p:nvPr>
            <p:ph type="title" idx="4294967295"/>
          </p:nvPr>
        </p:nvSpPr>
        <p:spPr>
          <a:xfrm>
            <a:off x="952500" y="254000"/>
            <a:ext cx="11099800" cy="1284743"/>
          </a:xfrm>
          <a:prstGeom prst="rect">
            <a:avLst/>
          </a:prstGeom>
          <a:gradFill>
            <a:gsLst>
              <a:gs pos="0">
                <a:schemeClr val="accent2"/>
              </a:gs>
              <a:gs pos="100000">
                <a:schemeClr val="accent1">
                  <a:lumOff val="-13575"/>
                </a:schemeClr>
              </a:gs>
            </a:gsLst>
            <a:lin ang="5400000"/>
          </a:gradFill>
        </p:spPr>
        <p:txBody>
          <a:bodyPr/>
          <a:lstStyle>
            <a:lvl1pPr defTabSz="438911">
              <a:defRPr b="1" sz="5300">
                <a:effectLst>
                  <a:outerShdw sx="100000" sy="100000" kx="0" ky="0" algn="b" rotWithShape="0" blurRad="63500" dist="12192" dir="5400000">
                    <a:srgbClr val="000000">
                      <a:alpha val="30000"/>
                    </a:srgbClr>
                  </a:outerShdw>
                </a:effectLst>
                <a:latin typeface="Helvetica Neue"/>
                <a:ea typeface="Helvetica Neue"/>
                <a:cs typeface="Helvetica Neue"/>
                <a:sym typeface="Helvetica Neue"/>
              </a:defRPr>
            </a:lvl1pPr>
          </a:lstStyle>
          <a:p>
            <a:pPr>
              <a:defRPr b="0">
                <a:solidFill>
                  <a:srgbClr val="565F5F"/>
                </a:solidFill>
                <a:latin typeface="Hoefler Text"/>
                <a:ea typeface="Hoefler Text"/>
                <a:cs typeface="Hoefler Text"/>
                <a:sym typeface="Hoefler Text"/>
              </a:defRPr>
            </a:pPr>
            <a:r>
              <a:rPr b="1">
                <a:solidFill>
                  <a:srgbClr val="000000"/>
                </a:solidFill>
                <a:latin typeface="Helvetica Neue"/>
                <a:ea typeface="Helvetica Neue"/>
                <a:cs typeface="Helvetica Neue"/>
                <a:sym typeface="Helvetica Neue"/>
              </a:rPr>
              <a:t>Presenter Bio / Contact Info</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WRAP (Wellness Recovery Action Plan) - a self-designed prevention and wellness process. https://www.wrapandrecoverybooks.com…"/>
          <p:cNvSpPr txBox="1"/>
          <p:nvPr>
            <p:ph type="body" idx="1"/>
          </p:nvPr>
        </p:nvSpPr>
        <p:spPr>
          <a:xfrm>
            <a:off x="952500" y="2119388"/>
            <a:ext cx="11099801" cy="6837596"/>
          </a:xfrm>
          <a:prstGeom prst="rect">
            <a:avLst/>
          </a:prstGeom>
        </p:spPr>
        <p:txBody>
          <a:bodyPr/>
          <a:lstStyle/>
          <a:p>
            <a:pPr marL="258264" indent="-258264" defTabSz="431138">
              <a:spcBef>
                <a:spcPts val="3400"/>
              </a:spcBef>
              <a:buSzPct val="100000"/>
              <a:defRPr b="1" sz="2050">
                <a:latin typeface="Helvetica"/>
                <a:ea typeface="Helvetica"/>
                <a:cs typeface="Helvetica"/>
                <a:sym typeface="Helvetica"/>
              </a:defRPr>
            </a:pPr>
            <a:r>
              <a:t>Meditation &amp; Mindfulness</a:t>
            </a:r>
          </a:p>
          <a:p>
            <a:pPr lvl="1" marL="622754" indent="-258264" defTabSz="431138">
              <a:spcBef>
                <a:spcPts val="400"/>
              </a:spcBef>
              <a:buSzPct val="100000"/>
              <a:defRPr b="1" sz="2050">
                <a:latin typeface="Helvetica"/>
                <a:ea typeface="Helvetica"/>
                <a:cs typeface="Helvetica"/>
                <a:sym typeface="Helvetica"/>
              </a:defRPr>
            </a:pPr>
            <a:r>
              <a:t>Mindful</a:t>
            </a:r>
            <a:r>
              <a:rPr b="0"/>
              <a:t> - Online mindfulness magazine and resources. </a:t>
            </a:r>
            <a:r>
              <a:rPr u="sng">
                <a:hlinkClick r:id="rId2" invalidUrl="" action="" tgtFrame="" tooltip="" history="1" highlightClick="0" endSnd="0"/>
              </a:rPr>
              <a:t>mindful.org</a:t>
            </a:r>
          </a:p>
          <a:p>
            <a:pPr lvl="1" marL="622754" indent="-258264" defTabSz="431138">
              <a:spcBef>
                <a:spcPts val="300"/>
              </a:spcBef>
              <a:buSzPct val="100000"/>
              <a:defRPr b="1" sz="2050">
                <a:latin typeface="Helvetica"/>
                <a:ea typeface="Helvetica"/>
                <a:cs typeface="Helvetica"/>
                <a:sym typeface="Helvetica"/>
              </a:defRPr>
            </a:pPr>
            <a:r>
              <a:t>Center for Mindful Awareness - </a:t>
            </a:r>
            <a:r>
              <a:rPr b="0"/>
              <a:t>10-Week SHINE Mindfulness Program.</a:t>
            </a:r>
            <a:r>
              <a:t> </a:t>
            </a:r>
            <a:r>
              <a:rPr u="sng">
                <a:hlinkClick r:id="rId3" invalidUrl="" action="" tgtFrame="" tooltip="" history="1" highlightClick="0" endSnd="0"/>
              </a:rPr>
              <a:t>http://centerformindfulawareness.org</a:t>
            </a:r>
          </a:p>
          <a:p>
            <a:pPr lvl="1" marL="622754" indent="-258264" defTabSz="431138">
              <a:spcBef>
                <a:spcPts val="300"/>
              </a:spcBef>
              <a:buSzPct val="100000"/>
              <a:defRPr b="1" sz="2050">
                <a:latin typeface="Helvetica"/>
                <a:ea typeface="Helvetica"/>
                <a:cs typeface="Helvetica"/>
                <a:sym typeface="Helvetica"/>
              </a:defRPr>
            </a:pPr>
            <a:r>
              <a:t>May Is For Metta </a:t>
            </a:r>
            <a:r>
              <a:rPr b="0"/>
              <a:t>- Loving-kindness Meditation.</a:t>
            </a:r>
            <a:r>
              <a:t>  </a:t>
            </a:r>
            <a:r>
              <a:rPr u="sng">
                <a:hlinkClick r:id="rId4" invalidUrl="" action="" tgtFrame="" tooltip="" history="1" highlightClick="0" endSnd="0"/>
              </a:rPr>
              <a:t>https://theheartofawakening.wordpress.com/may-is-for-metta/</a:t>
            </a:r>
          </a:p>
          <a:p>
            <a:pPr lvl="1" marL="622754" indent="-258264" defTabSz="431138">
              <a:spcBef>
                <a:spcPts val="300"/>
              </a:spcBef>
              <a:buSzPct val="100000"/>
              <a:defRPr b="1" sz="2050">
                <a:latin typeface="Helvetica"/>
                <a:ea typeface="Helvetica"/>
                <a:cs typeface="Helvetica"/>
                <a:sym typeface="Helvetica"/>
              </a:defRPr>
            </a:pPr>
          </a:p>
          <a:p>
            <a:pPr marL="0" indent="0" defTabSz="431138">
              <a:spcBef>
                <a:spcPts val="300"/>
              </a:spcBef>
              <a:buSzTx/>
              <a:buNone/>
              <a:defRPr b="1" sz="2050">
                <a:latin typeface="Helvetica"/>
                <a:ea typeface="Helvetica"/>
                <a:cs typeface="Helvetica"/>
                <a:sym typeface="Helvetica"/>
              </a:defRPr>
            </a:pPr>
            <a:r>
              <a:t>William White Papers - </a:t>
            </a:r>
            <a:r>
              <a:rPr b="0"/>
              <a:t>Ultimate resource on Recovery!</a:t>
            </a:r>
            <a:r>
              <a:t> </a:t>
            </a:r>
            <a:r>
              <a:rPr u="sng">
                <a:hlinkClick r:id="rId5" invalidUrl="" action="" tgtFrame="" tooltip="" history="1" highlightClick="0" endSnd="0"/>
              </a:rPr>
              <a:t>http://www.williamwhitepapers.com</a:t>
            </a:r>
          </a:p>
          <a:p>
            <a:pPr marL="258264" indent="-258264" defTabSz="431138">
              <a:spcBef>
                <a:spcPts val="3400"/>
              </a:spcBef>
              <a:buSzPct val="100000"/>
              <a:defRPr b="1" sz="2050">
                <a:latin typeface="Helvetica"/>
                <a:ea typeface="Helvetica"/>
                <a:cs typeface="Helvetica"/>
                <a:sym typeface="Helvetica"/>
              </a:defRPr>
            </a:pPr>
            <a:r>
              <a:t>Wellness Recovery Action Plan</a:t>
            </a:r>
            <a:r>
              <a:rPr b="0"/>
              <a:t> </a:t>
            </a:r>
            <a:r>
              <a:t>- (WRAP)</a:t>
            </a:r>
            <a:r>
              <a:rPr b="0"/>
              <a:t>.  </a:t>
            </a:r>
            <a:r>
              <a:rPr u="sng">
                <a:hlinkClick r:id="rId6" invalidUrl="" action="" tgtFrame="" tooltip="" history="1" highlightClick="0" endSnd="0"/>
              </a:rPr>
              <a:t>https://www.wrapandrecoverybooks.com</a:t>
            </a:r>
          </a:p>
          <a:p>
            <a:pPr marL="258264" indent="-258264" defTabSz="431138">
              <a:spcBef>
                <a:spcPts val="3400"/>
              </a:spcBef>
              <a:buSzPct val="100000"/>
              <a:defRPr b="1" sz="2050">
                <a:latin typeface="Helvetica"/>
                <a:ea typeface="Helvetica"/>
                <a:cs typeface="Helvetica"/>
                <a:sym typeface="Helvetica"/>
              </a:defRPr>
            </a:pPr>
            <a:r>
              <a:t>Health Magazine - </a:t>
            </a:r>
            <a:r>
              <a:rPr b="0"/>
              <a:t>Online resource for health and wellness.</a:t>
            </a:r>
            <a:r>
              <a:t> </a:t>
            </a:r>
            <a:r>
              <a:rPr u="sng">
                <a:hlinkClick r:id="rId7" invalidUrl="" action="" tgtFrame="" tooltip="" history="1" highlightClick="0" endSnd="0"/>
              </a:rPr>
              <a:t>https://health.com</a:t>
            </a:r>
          </a:p>
          <a:p>
            <a:pPr marL="258264" indent="-258264" defTabSz="431138">
              <a:spcBef>
                <a:spcPts val="3400"/>
              </a:spcBef>
              <a:buSzPct val="100000"/>
              <a:defRPr b="1" sz="2050">
                <a:latin typeface="Helvetica"/>
                <a:ea typeface="Helvetica"/>
                <a:cs typeface="Helvetica"/>
                <a:sym typeface="Helvetica"/>
              </a:defRPr>
            </a:pPr>
            <a:r>
              <a:t>PositiveHealthWellness - </a:t>
            </a:r>
            <a:r>
              <a:rPr b="0"/>
              <a:t>Living Healthier &amp; Happier Blog</a:t>
            </a:r>
            <a:r>
              <a:t>. https://www.positivehealthwellness.com</a:t>
            </a:r>
          </a:p>
          <a:p>
            <a:pPr marL="258264" indent="-258264" defTabSz="431138">
              <a:spcBef>
                <a:spcPts val="3400"/>
              </a:spcBef>
              <a:buSzPct val="100000"/>
              <a:defRPr b="1" sz="2050">
                <a:latin typeface="Helvetica"/>
                <a:ea typeface="Helvetica"/>
                <a:cs typeface="Helvetica"/>
                <a:sym typeface="Helvetica"/>
              </a:defRPr>
            </a:pPr>
            <a:r>
              <a:t>Holistic Recovery Pathways </a:t>
            </a:r>
            <a:r>
              <a:rPr b="0"/>
              <a:t>- Holistic resources and wellness programs for addiction and mental health recovery. </a:t>
            </a:r>
            <a:r>
              <a:rPr u="sng">
                <a:hlinkClick r:id="rId8" invalidUrl="" action="" tgtFrame="" tooltip="" history="1" highlightClick="0" endSnd="0"/>
              </a:rPr>
              <a:t>http://www.holisticrecoverypathways.com</a:t>
            </a:r>
          </a:p>
        </p:txBody>
      </p:sp>
      <p:sp>
        <p:nvSpPr>
          <p:cNvPr id="223" name="Resources"/>
          <p:cNvSpPr txBox="1"/>
          <p:nvPr>
            <p:ph type="title"/>
          </p:nvPr>
        </p:nvSpPr>
        <p:spPr>
          <a:xfrm>
            <a:off x="952500" y="716003"/>
            <a:ext cx="11099800" cy="1100237"/>
          </a:xfrm>
          <a:prstGeom prst="rect">
            <a:avLst/>
          </a:prstGeom>
          <a:gradFill>
            <a:gsLst>
              <a:gs pos="0">
                <a:schemeClr val="accent2"/>
              </a:gs>
              <a:gs pos="100000">
                <a:schemeClr val="accent1">
                  <a:lumOff val="-13575"/>
                </a:schemeClr>
              </a:gs>
            </a:gsLst>
            <a:lin ang="5400000"/>
          </a:gradFill>
        </p:spPr>
        <p:txBody>
          <a:bodyPr/>
          <a:lstStyle>
            <a:lvl1pPr>
              <a:defRPr b="1" sz="5300">
                <a:latin typeface="Helvetica Neue"/>
                <a:ea typeface="Helvetica Neue"/>
                <a:cs typeface="Helvetica Neue"/>
                <a:sym typeface="Helvetica Neue"/>
              </a:defRPr>
            </a:lvl1pPr>
          </a:lstStyle>
          <a:p>
            <a:pPr>
              <a:defRPr b="0">
                <a:latin typeface="Hoefler Text"/>
                <a:ea typeface="Hoefler Text"/>
                <a:cs typeface="Hoefler Text"/>
                <a:sym typeface="Hoefler Text"/>
              </a:defRPr>
            </a:pPr>
            <a:r>
              <a:rPr b="1">
                <a:latin typeface="Helvetica Neue"/>
                <a:ea typeface="Helvetica Neue"/>
                <a:cs typeface="Helvetica Neue"/>
                <a:sym typeface="Helvetica Neue"/>
              </a:rPr>
              <a:t>Resources / References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Introducing Your Presenter"/>
          <p:cNvSpPr txBox="1"/>
          <p:nvPr>
            <p:ph type="title"/>
          </p:nvPr>
        </p:nvSpPr>
        <p:spPr>
          <a:xfrm>
            <a:off x="952500" y="477083"/>
            <a:ext cx="11099800" cy="1112819"/>
          </a:xfrm>
          <a:prstGeom prst="rect">
            <a:avLst/>
          </a:prstGeom>
          <a:gradFill>
            <a:gsLst>
              <a:gs pos="0">
                <a:schemeClr val="accent2"/>
              </a:gs>
              <a:gs pos="100000">
                <a:schemeClr val="accent1">
                  <a:lumOff val="-13575"/>
                </a:schemeClr>
              </a:gs>
            </a:gsLst>
            <a:lin ang="5400000"/>
          </a:gradFill>
        </p:spPr>
        <p:txBody>
          <a:bodyPr/>
          <a:lstStyle>
            <a:lvl1pPr>
              <a:defRPr b="1" sz="5400">
                <a:latin typeface="Helvetica Neue"/>
                <a:ea typeface="Helvetica Neue"/>
                <a:cs typeface="Helvetica Neue"/>
                <a:sym typeface="Helvetica Neue"/>
              </a:defRPr>
            </a:lvl1pPr>
          </a:lstStyle>
          <a:p>
            <a:pPr/>
            <a:r>
              <a:t>Introducing Your Presenter</a:t>
            </a:r>
          </a:p>
        </p:txBody>
      </p:sp>
      <p:sp>
        <p:nvSpPr>
          <p:cNvPr id="136" name="Person In Long-Term Recovery…"/>
          <p:cNvSpPr txBox="1"/>
          <p:nvPr/>
        </p:nvSpPr>
        <p:spPr>
          <a:xfrm>
            <a:off x="852427" y="1779385"/>
            <a:ext cx="6147705" cy="52774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3753" indent="-443753" algn="l">
              <a:lnSpc>
                <a:spcPct val="130000"/>
              </a:lnSpc>
              <a:buClr>
                <a:srgbClr val="000000"/>
              </a:buClr>
              <a:buSzPct val="145000"/>
              <a:buChar char="•"/>
              <a:defRPr b="0" sz="3000"/>
            </a:pPr>
            <a:r>
              <a:t>Person In Long-Term Recovery</a:t>
            </a:r>
          </a:p>
          <a:p>
            <a:pPr marL="443753" indent="-443753" algn="l">
              <a:lnSpc>
                <a:spcPct val="130000"/>
              </a:lnSpc>
              <a:buClr>
                <a:srgbClr val="000000"/>
              </a:buClr>
              <a:buSzPct val="145000"/>
              <a:buChar char="•"/>
              <a:defRPr b="0" sz="3000"/>
            </a:pPr>
            <a:r>
              <a:t>Family Member, Ally &amp; Advocate</a:t>
            </a:r>
          </a:p>
          <a:p>
            <a:pPr marL="443753" indent="-443753" algn="l">
              <a:lnSpc>
                <a:spcPct val="130000"/>
              </a:lnSpc>
              <a:buClr>
                <a:srgbClr val="000000"/>
              </a:buClr>
              <a:buSzPct val="145000"/>
              <a:buChar char="•"/>
              <a:defRPr b="0" sz="3000"/>
            </a:pPr>
            <a:r>
              <a:t>Holistic Health Practitioner</a:t>
            </a:r>
          </a:p>
          <a:p>
            <a:pPr marL="443753" indent="-443753" algn="l">
              <a:lnSpc>
                <a:spcPct val="130000"/>
              </a:lnSpc>
              <a:buClr>
                <a:srgbClr val="000000"/>
              </a:buClr>
              <a:buSzPct val="145000"/>
              <a:buChar char="•"/>
              <a:defRPr b="0" sz="3000"/>
            </a:pPr>
            <a:r>
              <a:t>Trained Shaman</a:t>
            </a:r>
          </a:p>
          <a:p>
            <a:pPr marL="443753" indent="-443753" algn="l">
              <a:lnSpc>
                <a:spcPct val="130000"/>
              </a:lnSpc>
              <a:buClr>
                <a:srgbClr val="000000"/>
              </a:buClr>
              <a:buSzPct val="145000"/>
              <a:buChar char="•"/>
              <a:defRPr b="0" sz="3000"/>
            </a:pPr>
            <a:r>
              <a:t>Recovery Coach &amp; Trainer</a:t>
            </a:r>
          </a:p>
          <a:p>
            <a:pPr marL="443753" indent="-443753" algn="l">
              <a:lnSpc>
                <a:spcPct val="130000"/>
              </a:lnSpc>
              <a:buClr>
                <a:srgbClr val="000000"/>
              </a:buClr>
              <a:buSzPct val="145000"/>
              <a:buChar char="•"/>
              <a:defRPr b="0" sz="3000"/>
            </a:pPr>
            <a:r>
              <a:t>Facilitator &amp; Program Developer</a:t>
            </a:r>
          </a:p>
          <a:p>
            <a:pPr marL="443753" indent="-443753" algn="l">
              <a:lnSpc>
                <a:spcPct val="130000"/>
              </a:lnSpc>
              <a:buClr>
                <a:srgbClr val="000000"/>
              </a:buClr>
              <a:buSzPct val="145000"/>
              <a:buChar char="•"/>
              <a:defRPr b="0" sz="3000"/>
            </a:pPr>
            <a:r>
              <a:t>Writer</a:t>
            </a:r>
          </a:p>
          <a:p>
            <a:pPr marL="443753" indent="-443753" algn="l">
              <a:lnSpc>
                <a:spcPct val="130000"/>
              </a:lnSpc>
              <a:buClr>
                <a:srgbClr val="000000"/>
              </a:buClr>
              <a:buSzPct val="145000"/>
              <a:buChar char="•"/>
              <a:defRPr b="0" sz="3000"/>
            </a:pPr>
            <a:r>
              <a:t>Social Media Maven</a:t>
            </a:r>
          </a:p>
        </p:txBody>
      </p:sp>
      <p:pic>
        <p:nvPicPr>
          <p:cNvPr id="137" name="BethTerrence.DirectDeposit (1).jpg" descr="BethTerrence.DirectDeposit (1).jpg"/>
          <p:cNvPicPr>
            <a:picLocks noChangeAspect="1"/>
          </p:cNvPicPr>
          <p:nvPr/>
        </p:nvPicPr>
        <p:blipFill>
          <a:blip r:embed="rId2">
            <a:extLst/>
          </a:blip>
          <a:stretch>
            <a:fillRect/>
          </a:stretch>
        </p:blipFill>
        <p:spPr>
          <a:xfrm>
            <a:off x="5947677" y="5523968"/>
            <a:ext cx="2846903" cy="3528440"/>
          </a:xfrm>
          <a:prstGeom prst="rect">
            <a:avLst/>
          </a:prstGeom>
          <a:ln w="12700">
            <a:miter lim="400000"/>
          </a:ln>
        </p:spPr>
      </p:pic>
      <p:pic>
        <p:nvPicPr>
          <p:cNvPr id="138" name="BethTerrence.18mos.jpg" descr="BethTerrence.18mos.jpg"/>
          <p:cNvPicPr>
            <a:picLocks noChangeAspect="1"/>
          </p:cNvPicPr>
          <p:nvPr/>
        </p:nvPicPr>
        <p:blipFill>
          <a:blip r:embed="rId3">
            <a:extLst/>
          </a:blip>
          <a:stretch>
            <a:fillRect/>
          </a:stretch>
        </p:blipFill>
        <p:spPr>
          <a:xfrm>
            <a:off x="9507899" y="4961944"/>
            <a:ext cx="2263359" cy="4193695"/>
          </a:xfrm>
          <a:prstGeom prst="rect">
            <a:avLst/>
          </a:prstGeom>
          <a:ln w="12700">
            <a:miter lim="400000"/>
          </a:ln>
        </p:spPr>
      </p:pic>
      <p:pic>
        <p:nvPicPr>
          <p:cNvPr id="139" name="Momandme.jpg" descr="Momandme.jpg"/>
          <p:cNvPicPr>
            <a:picLocks noChangeAspect="1"/>
          </p:cNvPicPr>
          <p:nvPr/>
        </p:nvPicPr>
        <p:blipFill>
          <a:blip r:embed="rId4">
            <a:extLst/>
          </a:blip>
          <a:srcRect l="1168" t="7361" r="1168" b="2030"/>
          <a:stretch>
            <a:fillRect/>
          </a:stretch>
        </p:blipFill>
        <p:spPr>
          <a:xfrm>
            <a:off x="7670326" y="1910673"/>
            <a:ext cx="4020419" cy="27304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Learning Objectives"/>
          <p:cNvSpPr txBox="1"/>
          <p:nvPr>
            <p:ph type="title"/>
          </p:nvPr>
        </p:nvSpPr>
        <p:spPr>
          <a:xfrm>
            <a:off x="952500" y="605432"/>
            <a:ext cx="11099800" cy="1062518"/>
          </a:xfrm>
          <a:prstGeom prst="rect">
            <a:avLst/>
          </a:prstGeom>
          <a:gradFill>
            <a:gsLst>
              <a:gs pos="0">
                <a:schemeClr val="accent2"/>
              </a:gs>
              <a:gs pos="100000">
                <a:schemeClr val="accent1">
                  <a:lumOff val="-13575"/>
                </a:schemeClr>
              </a:gs>
            </a:gsLst>
            <a:lin ang="5400000"/>
          </a:gradFill>
        </p:spPr>
        <p:txBody>
          <a:bodyPr/>
          <a:lstStyle>
            <a:lvl1pPr>
              <a:defRPr b="1" sz="5400">
                <a:latin typeface="Helvetica Neue"/>
                <a:ea typeface="Helvetica Neue"/>
                <a:cs typeface="Helvetica Neue"/>
                <a:sym typeface="Helvetica Neue"/>
              </a:defRPr>
            </a:lvl1pPr>
          </a:lstStyle>
          <a:p>
            <a:pPr/>
            <a:r>
              <a:t>Learning Objectives</a:t>
            </a:r>
          </a:p>
        </p:txBody>
      </p:sp>
      <p:sp>
        <p:nvSpPr>
          <p:cNvPr id="142" name="Develop a better understanding of the importance of self-care…"/>
          <p:cNvSpPr txBox="1"/>
          <p:nvPr>
            <p:ph type="body" idx="1"/>
          </p:nvPr>
        </p:nvSpPr>
        <p:spPr>
          <a:xfrm>
            <a:off x="952500" y="1969291"/>
            <a:ext cx="11099800" cy="6649791"/>
          </a:xfrm>
          <a:prstGeom prst="rect">
            <a:avLst/>
          </a:prstGeom>
        </p:spPr>
        <p:txBody>
          <a:bodyPr/>
          <a:lstStyle/>
          <a:p>
            <a:pPr marL="0" indent="0" defTabSz="457200">
              <a:spcBef>
                <a:spcPts val="0"/>
              </a:spcBef>
              <a:buSzTx/>
              <a:buNone/>
              <a:defRPr sz="3000">
                <a:latin typeface="Helvetica"/>
                <a:ea typeface="Helvetica"/>
                <a:cs typeface="Helvetica"/>
                <a:sym typeface="Helvetica"/>
              </a:defRPr>
            </a:pPr>
            <a:r>
              <a:t>In this workshop, we will explore…</a:t>
            </a:r>
          </a:p>
          <a:p>
            <a:pPr marL="0" indent="0" defTabSz="457200">
              <a:lnSpc>
                <a:spcPct val="60000"/>
              </a:lnSpc>
              <a:spcBef>
                <a:spcPts val="0"/>
              </a:spcBef>
              <a:buSzTx/>
              <a:buNone/>
              <a:defRPr sz="3000">
                <a:latin typeface="Helvetica"/>
                <a:ea typeface="Helvetica"/>
                <a:cs typeface="Helvetica"/>
                <a:sym typeface="Helvetica"/>
              </a:defRPr>
            </a:pPr>
            <a:endParaRPr>
              <a:uFill>
                <a:solidFill>
                  <a:srgbClr val="000000"/>
                </a:solidFill>
              </a:uFill>
            </a:endParaRPr>
          </a:p>
          <a:p>
            <a:pPr marL="228599" indent="-228599" algn="just" defTabSz="457200">
              <a:spcBef>
                <a:spcPts val="1900"/>
              </a:spcBef>
              <a:buSzPct val="100000"/>
              <a:buFont typeface="Helvetica"/>
              <a:defRPr sz="3000">
                <a:uFill>
                  <a:solidFill>
                    <a:srgbClr val="000000"/>
                  </a:solidFill>
                </a:uFill>
                <a:latin typeface="Helvetica"/>
                <a:ea typeface="Helvetica"/>
                <a:cs typeface="Helvetica"/>
                <a:sym typeface="Helvetica"/>
              </a:defRPr>
            </a:pPr>
            <a:r>
              <a:t>What self-care is and why it is an essential practice for peer recovery specialists</a:t>
            </a:r>
          </a:p>
          <a:p>
            <a:pPr marL="228599" indent="-228599" algn="just" defTabSz="457200">
              <a:spcBef>
                <a:spcPts val="1900"/>
              </a:spcBef>
              <a:buSzPct val="100000"/>
              <a:buFont typeface="Helvetica"/>
              <a:defRPr sz="3000">
                <a:uFill>
                  <a:solidFill>
                    <a:srgbClr val="000000"/>
                  </a:solidFill>
                </a:uFill>
                <a:latin typeface="Helvetica"/>
                <a:ea typeface="Helvetica"/>
                <a:cs typeface="Helvetica"/>
                <a:sym typeface="Helvetica"/>
              </a:defRPr>
            </a:pPr>
            <a:r>
              <a:t>Challenges to self-care related to serving in peer recovery roles</a:t>
            </a:r>
          </a:p>
          <a:p>
            <a:pPr marL="228599" indent="-228599" algn="just" defTabSz="457200">
              <a:spcBef>
                <a:spcPts val="1900"/>
              </a:spcBef>
              <a:buSzPct val="100000"/>
              <a:buFont typeface="Helvetica"/>
              <a:defRPr sz="3000">
                <a:uFill>
                  <a:solidFill>
                    <a:srgbClr val="000000"/>
                  </a:solidFill>
                </a:uFill>
                <a:latin typeface="Helvetica"/>
                <a:ea typeface="Helvetica"/>
                <a:cs typeface="Helvetica"/>
                <a:sym typeface="Helvetica"/>
              </a:defRPr>
            </a:pPr>
            <a:r>
              <a:t>Red flags and warning signs that self-care is at risk</a:t>
            </a:r>
          </a:p>
          <a:p>
            <a:pPr marL="228599" indent="-228599" algn="just" defTabSz="457200">
              <a:spcBef>
                <a:spcPts val="1900"/>
              </a:spcBef>
              <a:buSzPct val="100000"/>
              <a:buFont typeface="Helvetica"/>
              <a:defRPr sz="3000">
                <a:uFill>
                  <a:solidFill>
                    <a:srgbClr val="000000"/>
                  </a:solidFill>
                </a:uFill>
                <a:latin typeface="Helvetica"/>
                <a:ea typeface="Helvetica"/>
                <a:cs typeface="Helvetica"/>
                <a:sym typeface="Helvetica"/>
              </a:defRPr>
            </a:pPr>
            <a:r>
              <a:t>A holistic approach to wellness and recovery focused on supporting body, mind, emotion and spirit</a:t>
            </a:r>
          </a:p>
          <a:p>
            <a:pPr marL="228599" indent="-228599" algn="just" defTabSz="457200">
              <a:spcBef>
                <a:spcPts val="1900"/>
              </a:spcBef>
              <a:buSzPct val="100000"/>
              <a:buFont typeface="Helvetica"/>
              <a:defRPr sz="3000">
                <a:uFill>
                  <a:solidFill>
                    <a:srgbClr val="000000"/>
                  </a:solidFill>
                </a:uFill>
                <a:latin typeface="Helvetica"/>
                <a:ea typeface="Helvetica"/>
                <a:cs typeface="Helvetica"/>
                <a:sym typeface="Helvetica"/>
              </a:defRPr>
            </a:pPr>
            <a:r>
              <a:t>Self-care practices and tools including mindfulness, meditation, journaling and rituals of recovery that can be used as part of our personal self-care plans as well as in our work with peers in our communities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Journaling…"/>
          <p:cNvSpPr txBox="1"/>
          <p:nvPr>
            <p:ph type="body" idx="1"/>
          </p:nvPr>
        </p:nvSpPr>
        <p:spPr>
          <a:xfrm>
            <a:off x="952500" y="2118598"/>
            <a:ext cx="11099800" cy="6286501"/>
          </a:xfrm>
          <a:prstGeom prst="rect">
            <a:avLst/>
          </a:prstGeom>
        </p:spPr>
        <p:txBody>
          <a:bodyPr/>
          <a:lstStyle/>
          <a:p>
            <a:pPr marL="330706" indent="-330706" defTabSz="490727">
              <a:spcBef>
                <a:spcPts val="0"/>
              </a:spcBef>
              <a:buSzPct val="100000"/>
              <a:defRPr sz="3000">
                <a:latin typeface="Helvetica"/>
                <a:ea typeface="Helvetica"/>
                <a:cs typeface="Helvetica"/>
                <a:sym typeface="Helvetica"/>
              </a:defRPr>
            </a:pPr>
            <a:r>
              <a:t>Setting Intentions</a:t>
            </a:r>
          </a:p>
          <a:p>
            <a:pPr marL="330706" indent="-330706" defTabSz="490727">
              <a:spcBef>
                <a:spcPts val="3000"/>
              </a:spcBef>
              <a:buSzPct val="100000"/>
              <a:defRPr sz="3000">
                <a:latin typeface="Helvetica"/>
                <a:ea typeface="Helvetica"/>
                <a:cs typeface="Helvetica"/>
                <a:sym typeface="Helvetica"/>
              </a:defRPr>
            </a:pPr>
            <a:r>
              <a:t>Meditation &amp; Mindfulness</a:t>
            </a:r>
          </a:p>
          <a:p>
            <a:pPr marL="330706" indent="-330706" defTabSz="490727">
              <a:spcBef>
                <a:spcPts val="3000"/>
              </a:spcBef>
              <a:buSzPct val="100000"/>
              <a:defRPr sz="3000">
                <a:latin typeface="Helvetica"/>
                <a:ea typeface="Helvetica"/>
                <a:cs typeface="Helvetica"/>
                <a:sym typeface="Helvetica"/>
              </a:defRPr>
            </a:pPr>
            <a:r>
              <a:t>Diaphragmatic Breathing</a:t>
            </a:r>
          </a:p>
          <a:p>
            <a:pPr marL="330706" indent="-330706" defTabSz="490727">
              <a:spcBef>
                <a:spcPts val="3000"/>
              </a:spcBef>
              <a:buSzPct val="100000"/>
              <a:defRPr sz="3000">
                <a:latin typeface="Helvetica"/>
                <a:ea typeface="Helvetica"/>
                <a:cs typeface="Helvetica"/>
                <a:sym typeface="Helvetica"/>
              </a:defRPr>
            </a:pPr>
            <a:r>
              <a:t>Movement / Stretching</a:t>
            </a:r>
          </a:p>
          <a:p>
            <a:pPr marL="330706" indent="-330706" defTabSz="490727">
              <a:spcBef>
                <a:spcPts val="3000"/>
              </a:spcBef>
              <a:buSzPct val="100000"/>
              <a:defRPr sz="3000">
                <a:latin typeface="Helvetica"/>
                <a:ea typeface="Helvetica"/>
                <a:cs typeface="Helvetica"/>
                <a:sym typeface="Helvetica"/>
              </a:defRPr>
            </a:pPr>
            <a:r>
              <a:t>Journaling</a:t>
            </a:r>
          </a:p>
          <a:p>
            <a:pPr marL="330706" indent="-330706" defTabSz="490727">
              <a:spcBef>
                <a:spcPts val="3000"/>
              </a:spcBef>
              <a:buSzPct val="100000"/>
              <a:defRPr sz="3000">
                <a:latin typeface="Helvetica"/>
                <a:ea typeface="Helvetica"/>
                <a:cs typeface="Helvetica"/>
                <a:sym typeface="Helvetica"/>
              </a:defRPr>
            </a:pPr>
            <a:r>
              <a:t>Rituals of Recovery</a:t>
            </a:r>
          </a:p>
          <a:p>
            <a:pPr marL="330706" indent="-330706" defTabSz="490727">
              <a:spcBef>
                <a:spcPts val="3000"/>
              </a:spcBef>
              <a:buSzPct val="100000"/>
              <a:defRPr sz="3000">
                <a:latin typeface="Helvetica"/>
                <a:ea typeface="Helvetica"/>
                <a:cs typeface="Helvetica"/>
                <a:sym typeface="Helvetica"/>
              </a:defRPr>
            </a:pPr>
            <a:r>
              <a:t>Lovingkindness</a:t>
            </a:r>
          </a:p>
        </p:txBody>
      </p:sp>
      <p:pic>
        <p:nvPicPr>
          <p:cNvPr id="145" name="9457716_l.jpg" descr="9457716_l.jpg"/>
          <p:cNvPicPr>
            <a:picLocks noChangeAspect="1"/>
          </p:cNvPicPr>
          <p:nvPr/>
        </p:nvPicPr>
        <p:blipFill>
          <a:blip r:embed="rId2">
            <a:extLst/>
          </a:blip>
          <a:stretch>
            <a:fillRect/>
          </a:stretch>
        </p:blipFill>
        <p:spPr>
          <a:xfrm>
            <a:off x="6262247" y="2609345"/>
            <a:ext cx="5305006" cy="5305007"/>
          </a:xfrm>
          <a:prstGeom prst="rect">
            <a:avLst/>
          </a:prstGeom>
          <a:ln w="12700">
            <a:miter lim="400000"/>
          </a:ln>
        </p:spPr>
      </p:pic>
      <p:sp>
        <p:nvSpPr>
          <p:cNvPr id="146" name="Learning Objectives"/>
          <p:cNvSpPr txBox="1"/>
          <p:nvPr/>
        </p:nvSpPr>
        <p:spPr>
          <a:xfrm>
            <a:off x="952500" y="528488"/>
            <a:ext cx="11099800" cy="1389212"/>
          </a:xfrm>
          <a:prstGeom prst="rect">
            <a:avLst/>
          </a:prstGeom>
          <a:gradFill>
            <a:gsLst>
              <a:gs pos="0">
                <a:schemeClr val="accent2"/>
              </a:gs>
              <a:gs pos="100000">
                <a:schemeClr val="accent1">
                  <a:lumOff val="-13575"/>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400"/>
            </a:lvl1pPr>
          </a:lstStyle>
          <a:p>
            <a:pPr/>
            <a:r>
              <a:t>Practices We’ll Explore…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What does self-care mean?"/>
          <p:cNvSpPr txBox="1"/>
          <p:nvPr>
            <p:ph type="title"/>
          </p:nvPr>
        </p:nvSpPr>
        <p:spPr>
          <a:xfrm>
            <a:off x="952500" y="328888"/>
            <a:ext cx="11099800" cy="1218936"/>
          </a:xfrm>
          <a:prstGeom prst="rect">
            <a:avLst/>
          </a:prstGeom>
          <a:gradFill>
            <a:gsLst>
              <a:gs pos="0">
                <a:schemeClr val="accent2"/>
              </a:gs>
              <a:gs pos="100000">
                <a:schemeClr val="accent1">
                  <a:lumOff val="-13575"/>
                </a:schemeClr>
              </a:gs>
            </a:gsLst>
            <a:lin ang="5400000"/>
          </a:gradFill>
        </p:spPr>
        <p:txBody>
          <a:bodyPr/>
          <a:lstStyle>
            <a:lvl1pPr defTabSz="543305">
              <a:defRPr b="1" sz="54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lvl1pPr>
          </a:lstStyle>
          <a:p>
            <a:pPr/>
            <a:r>
              <a:t>What Is Self-Care?</a:t>
            </a:r>
          </a:p>
        </p:txBody>
      </p:sp>
      <p:sp>
        <p:nvSpPr>
          <p:cNvPr id="149" name="Self-care refers to activities and practices that we can engage in on a regular basis to reduce stress and maintain and enhance our short- and longer-term health and well-being.…"/>
          <p:cNvSpPr txBox="1"/>
          <p:nvPr>
            <p:ph type="body" idx="1"/>
          </p:nvPr>
        </p:nvSpPr>
        <p:spPr>
          <a:xfrm>
            <a:off x="952500" y="1846711"/>
            <a:ext cx="11099800" cy="6546370"/>
          </a:xfrm>
          <a:prstGeom prst="rect">
            <a:avLst/>
          </a:prstGeom>
        </p:spPr>
        <p:txBody>
          <a:bodyPr/>
          <a:lstStyle/>
          <a:p>
            <a:pPr marL="430609" indent="-430609" defTabSz="520520">
              <a:defRPr>
                <a:latin typeface="Helvetica"/>
                <a:ea typeface="Helvetica"/>
                <a:cs typeface="Helvetica"/>
                <a:sym typeface="Helvetica"/>
              </a:defRPr>
            </a:pPr>
            <a:r>
              <a:t>Self-care refers to active participation in enhancing our physical, mental, emotional, and spiritual health and well-being.  </a:t>
            </a:r>
          </a:p>
          <a:p>
            <a:pPr marL="430609" indent="-430609" defTabSz="520520">
              <a:spcBef>
                <a:spcPts val="3000"/>
              </a:spcBef>
              <a:defRPr>
                <a:latin typeface="Helvetica"/>
                <a:ea typeface="Helvetica"/>
                <a:cs typeface="Helvetica"/>
                <a:sym typeface="Helvetica"/>
              </a:defRPr>
            </a:pPr>
            <a:r>
              <a:t>Self-care includes practices and activities that we engage in on a regular basis that support our overall wellness and quality of life.</a:t>
            </a:r>
          </a:p>
          <a:p>
            <a:pPr marL="430609" indent="-430609" defTabSz="520520">
              <a:spcBef>
                <a:spcPts val="3000"/>
              </a:spcBef>
              <a:defRPr>
                <a:latin typeface="Helvetica"/>
                <a:ea typeface="Helvetica"/>
                <a:cs typeface="Helvetica"/>
                <a:sym typeface="Helvetica"/>
              </a:defRPr>
            </a:pPr>
            <a:r>
              <a:t>Self-care is a empowerment process that creates balance and equilibrium across our personal, social and work lives.</a:t>
            </a:r>
          </a:p>
          <a:p>
            <a:pPr marL="430609" indent="-430609" defTabSz="520520">
              <a:spcBef>
                <a:spcPts val="3000"/>
              </a:spcBef>
              <a:defRPr>
                <a:latin typeface="Helvetica"/>
                <a:ea typeface="Helvetica"/>
                <a:cs typeface="Helvetica"/>
                <a:sym typeface="Helvetica"/>
              </a:defRPr>
            </a:pPr>
            <a:r>
              <a:t>Self-care is a framework for managing stress, life challenges, professional burnout and compassion fatigue.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Holistic Self-Care"/>
          <p:cNvSpPr txBox="1"/>
          <p:nvPr>
            <p:ph type="title" idx="4294967295"/>
          </p:nvPr>
        </p:nvSpPr>
        <p:spPr>
          <a:xfrm>
            <a:off x="952500" y="392287"/>
            <a:ext cx="11099800" cy="1232850"/>
          </a:xfrm>
          <a:prstGeom prst="rect">
            <a:avLst/>
          </a:prstGeom>
          <a:gradFill>
            <a:gsLst>
              <a:gs pos="0">
                <a:schemeClr val="accent2"/>
              </a:gs>
              <a:gs pos="100000">
                <a:schemeClr val="accent1">
                  <a:lumOff val="-13575"/>
                </a:schemeClr>
              </a:gs>
            </a:gsLst>
            <a:lin ang="5400000"/>
          </a:gradFill>
        </p:spPr>
        <p:txBody>
          <a:bodyPr/>
          <a:lstStyle>
            <a:lvl1pPr defTabSz="543305">
              <a:defRPr b="1" sz="54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lvl1pPr>
          </a:lstStyle>
          <a:p>
            <a:pPr/>
            <a:r>
              <a:t>Holistic Self-Care</a:t>
            </a:r>
          </a:p>
        </p:txBody>
      </p:sp>
      <p:sp>
        <p:nvSpPr>
          <p:cNvPr id="152" name="Today, we will take some time to explore Holistic Self-Care, which includes nurturing and supporting:"/>
          <p:cNvSpPr txBox="1"/>
          <p:nvPr>
            <p:ph type="body" sz="half" idx="4294967295"/>
          </p:nvPr>
        </p:nvSpPr>
        <p:spPr>
          <a:xfrm>
            <a:off x="1003368" y="1009103"/>
            <a:ext cx="10998064" cy="3039852"/>
          </a:xfrm>
          <a:prstGeom prst="rect">
            <a:avLst/>
          </a:prstGeom>
        </p:spPr>
        <p:txBody>
          <a:bodyPr/>
          <a:lstStyle>
            <a:lvl1pPr marL="0" indent="0">
              <a:spcBef>
                <a:spcPts val="3600"/>
              </a:spcBef>
              <a:buSzTx/>
              <a:buNone/>
              <a:defRPr>
                <a:latin typeface="Helvetica"/>
                <a:ea typeface="Helvetica"/>
                <a:cs typeface="Helvetica"/>
                <a:sym typeface="Helvetica"/>
              </a:defRPr>
            </a:lvl1pPr>
          </a:lstStyle>
          <a:p>
            <a:pPr/>
            <a:r>
              <a:t>Today, we will take some time to explore Holistic Self-Care, which includes nurturing and supporting:</a:t>
            </a:r>
          </a:p>
        </p:txBody>
      </p:sp>
      <p:pic>
        <p:nvPicPr>
          <p:cNvPr id="153" name="Trillium-English.jpg" descr="Trillium-English.jpg"/>
          <p:cNvPicPr>
            <a:picLocks noChangeAspect="1"/>
          </p:cNvPicPr>
          <p:nvPr/>
        </p:nvPicPr>
        <p:blipFill>
          <a:blip r:embed="rId2">
            <a:extLst/>
          </a:blip>
          <a:stretch>
            <a:fillRect/>
          </a:stretch>
        </p:blipFill>
        <p:spPr>
          <a:xfrm>
            <a:off x="3875511" y="3568162"/>
            <a:ext cx="5253778" cy="5219663"/>
          </a:xfrm>
          <a:prstGeom prst="rect">
            <a:avLst/>
          </a:prstGeom>
          <a:ln w="12700">
            <a:miter lim="400000"/>
          </a:ln>
        </p:spPr>
      </p:pic>
      <p:sp>
        <p:nvSpPr>
          <p:cNvPr id="154" name="#FeedAllFour"/>
          <p:cNvSpPr txBox="1"/>
          <p:nvPr/>
        </p:nvSpPr>
        <p:spPr>
          <a:xfrm>
            <a:off x="9713692" y="8664771"/>
            <a:ext cx="1713739"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000"/>
            </a:lvl1pPr>
          </a:lstStyle>
          <a:p>
            <a:pPr/>
            <a:r>
              <a:t>#FeedAllFour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What does self-care mean?"/>
          <p:cNvSpPr txBox="1"/>
          <p:nvPr>
            <p:ph type="title"/>
          </p:nvPr>
        </p:nvSpPr>
        <p:spPr>
          <a:xfrm>
            <a:off x="952500" y="254000"/>
            <a:ext cx="11099800" cy="1415406"/>
          </a:xfrm>
          <a:prstGeom prst="rect">
            <a:avLst/>
          </a:prstGeom>
          <a:gradFill>
            <a:gsLst>
              <a:gs pos="0">
                <a:schemeClr val="accent2"/>
              </a:gs>
              <a:gs pos="100000">
                <a:schemeClr val="accent1">
                  <a:lumOff val="-13575"/>
                </a:schemeClr>
              </a:gs>
            </a:gsLst>
            <a:lin ang="5400000"/>
          </a:gradFill>
        </p:spPr>
        <p:txBody>
          <a:bodyPr/>
          <a:lstStyle>
            <a:lvl1pPr defTabSz="543305">
              <a:defRPr b="1" sz="54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lvl1pPr>
          </a:lstStyle>
          <a:p>
            <a:pPr/>
            <a:r>
              <a:t>What Is A Holistic Approach?</a:t>
            </a:r>
          </a:p>
        </p:txBody>
      </p:sp>
      <p:sp>
        <p:nvSpPr>
          <p:cNvPr id="157" name="Self-care refers to activities and practices that we can engage in on a regular basis to reduce stress and maintain and enhance our short- and longer-term health and well-being.…"/>
          <p:cNvSpPr txBox="1"/>
          <p:nvPr>
            <p:ph type="body" idx="1"/>
          </p:nvPr>
        </p:nvSpPr>
        <p:spPr>
          <a:xfrm>
            <a:off x="945766" y="2370078"/>
            <a:ext cx="11113268" cy="5715001"/>
          </a:xfrm>
          <a:prstGeom prst="rect">
            <a:avLst/>
          </a:prstGeom>
        </p:spPr>
        <p:txBody>
          <a:bodyPr/>
          <a:lstStyle/>
          <a:p>
            <a:pPr marL="226313" indent="-226313" defTabSz="452627">
              <a:spcBef>
                <a:spcPts val="2900"/>
              </a:spcBef>
              <a:buClr>
                <a:srgbClr val="000000"/>
              </a:buClr>
              <a:buSzPct val="100000"/>
              <a:tabLst>
                <a:tab pos="127000" algn="l"/>
                <a:tab pos="444500" algn="l"/>
              </a:tabLst>
              <a:defRPr sz="3168">
                <a:latin typeface="Helvetica"/>
                <a:ea typeface="Helvetica"/>
                <a:cs typeface="Helvetica"/>
                <a:sym typeface="Helvetica"/>
              </a:defRPr>
            </a:pPr>
            <a:r>
              <a:t>Supports the whole person – body, mind, emotion and spirit</a:t>
            </a:r>
            <a:r>
              <a:t>;</a:t>
            </a:r>
          </a:p>
          <a:p>
            <a:pPr marL="226313" indent="-226313" defTabSz="452627">
              <a:spcBef>
                <a:spcPts val="2900"/>
              </a:spcBef>
              <a:buClr>
                <a:srgbClr val="000000"/>
              </a:buClr>
              <a:buSzPct val="100000"/>
              <a:tabLst>
                <a:tab pos="127000" algn="l"/>
                <a:tab pos="444500" algn="l"/>
              </a:tabLst>
              <a:defRPr sz="3168">
                <a:latin typeface="Helvetica"/>
                <a:ea typeface="Helvetica"/>
                <a:cs typeface="Helvetica"/>
                <a:sym typeface="Helvetica"/>
              </a:defRPr>
            </a:pPr>
            <a:r>
              <a:t>Offers a framework for optimal health, wellness, and             personal growth by working to foster balance and integration within all parts of ourselves</a:t>
            </a:r>
          </a:p>
          <a:p>
            <a:pPr marL="226313" indent="-226313" defTabSz="452627">
              <a:spcBef>
                <a:spcPts val="2900"/>
              </a:spcBef>
              <a:buClr>
                <a:srgbClr val="000000"/>
              </a:buClr>
              <a:buSzPct val="100000"/>
              <a:tabLst>
                <a:tab pos="127000" algn="l"/>
                <a:tab pos="444500" algn="l"/>
              </a:tabLst>
              <a:defRPr sz="3168">
                <a:latin typeface="Helvetica"/>
                <a:ea typeface="Helvetica"/>
                <a:cs typeface="Helvetica"/>
                <a:sym typeface="Helvetica"/>
              </a:defRPr>
            </a:pPr>
            <a:r>
              <a:t>Includes alternative modalities and natural healing methods in addition to conventional approaches.</a:t>
            </a:r>
          </a:p>
          <a:p>
            <a:pPr marL="226313" indent="-226313" defTabSz="452627">
              <a:spcBef>
                <a:spcPts val="2900"/>
              </a:spcBef>
              <a:buClr>
                <a:srgbClr val="000000"/>
              </a:buClr>
              <a:buSzPct val="100000"/>
              <a:tabLst>
                <a:tab pos="127000" algn="l"/>
                <a:tab pos="444500" algn="l"/>
              </a:tabLst>
              <a:defRPr sz="3168">
                <a:latin typeface="Helvetica"/>
                <a:ea typeface="Helvetica"/>
                <a:cs typeface="Helvetica"/>
                <a:sym typeface="Helvetica"/>
              </a:defRPr>
            </a:pPr>
            <a:r>
              <a:t>Understands that each person as unique; and that self-care and wellness must be guided by the individual and their needs.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elf-Care: An Essential Practice…"/>
          <p:cNvSpPr txBox="1"/>
          <p:nvPr>
            <p:ph type="title" idx="4294967295"/>
          </p:nvPr>
        </p:nvSpPr>
        <p:spPr>
          <a:xfrm>
            <a:off x="952500" y="254000"/>
            <a:ext cx="11099800" cy="1358014"/>
          </a:xfrm>
          <a:prstGeom prst="rect">
            <a:avLst/>
          </a:prstGeom>
          <a:gradFill>
            <a:gsLst>
              <a:gs pos="0">
                <a:schemeClr val="accent2"/>
              </a:gs>
              <a:gs pos="100000">
                <a:schemeClr val="accent1">
                  <a:lumOff val="-13575"/>
                </a:schemeClr>
              </a:gs>
            </a:gsLst>
            <a:lin ang="5400000"/>
          </a:gradFill>
        </p:spPr>
        <p:txBody>
          <a:bodyPr/>
          <a:lstStyle/>
          <a:p>
            <a:pPr defTabSz="543305">
              <a:lnSpc>
                <a:spcPct val="80000"/>
              </a:lnSpc>
              <a:defRPr b="1" sz="45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pPr>
            <a:r>
              <a:t>Self-Care: An Essential Practice</a:t>
            </a:r>
          </a:p>
          <a:p>
            <a:pPr defTabSz="543305">
              <a:lnSpc>
                <a:spcPct val="80000"/>
              </a:lnSpc>
              <a:defRPr b="1" sz="4500">
                <a:effectLst>
                  <a:outerShdw sx="100000" sy="100000" kx="0" ky="0" algn="b" rotWithShape="0" blurRad="63500" dist="11811" dir="5400000">
                    <a:srgbClr val="000000">
                      <a:alpha val="30000"/>
                    </a:srgbClr>
                  </a:outerShdw>
                </a:effectLst>
                <a:latin typeface="Helvetica Neue"/>
                <a:ea typeface="Helvetica Neue"/>
                <a:cs typeface="Helvetica Neue"/>
                <a:sym typeface="Helvetica Neue"/>
              </a:defRPr>
            </a:pPr>
            <a:r>
              <a:t>for Recovery Coaches</a:t>
            </a:r>
          </a:p>
        </p:txBody>
      </p:sp>
      <p:sp>
        <p:nvSpPr>
          <p:cNvPr id="160" name="Self-Care is an essential practice for Peer Recovery Coaches……"/>
          <p:cNvSpPr txBox="1"/>
          <p:nvPr/>
        </p:nvSpPr>
        <p:spPr>
          <a:xfrm>
            <a:off x="981765" y="1846981"/>
            <a:ext cx="11041271" cy="69786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39700" indent="-139700" algn="l" defTabSz="457200">
              <a:lnSpc>
                <a:spcPts val="5100"/>
              </a:lnSpc>
              <a:spcBef>
                <a:spcPts val="2000"/>
              </a:spcBef>
              <a:defRPr sz="2800"/>
            </a:pPr>
            <a:r>
              <a:t>Self-Care is an essential practice for Peer Recovery Coaches… </a:t>
            </a:r>
          </a:p>
          <a:p>
            <a:pPr marL="228600" indent="-228600" algn="l" defTabSz="457200">
              <a:lnSpc>
                <a:spcPts val="5100"/>
              </a:lnSpc>
              <a:spcBef>
                <a:spcPts val="2000"/>
              </a:spcBef>
              <a:buSzPct val="100000"/>
              <a:buChar char="•"/>
              <a:defRPr b="0" sz="2800"/>
            </a:pPr>
            <a:r>
              <a:t>A primary responsibility of a recovery coach is to model recovery for the peers we serve.  </a:t>
            </a:r>
          </a:p>
          <a:p>
            <a:pPr marL="228600" indent="-228600" algn="l" defTabSz="457200">
              <a:lnSpc>
                <a:spcPts val="5100"/>
              </a:lnSpc>
              <a:spcBef>
                <a:spcPts val="2000"/>
              </a:spcBef>
              <a:buSzPct val="100000"/>
              <a:buChar char="•"/>
              <a:defRPr b="0" sz="2800"/>
            </a:pPr>
            <a:r>
              <a:t>This requires a strong commitment to our own personal recovery and wellness.</a:t>
            </a:r>
          </a:p>
          <a:p>
            <a:pPr marL="228600" indent="-228600" algn="l" defTabSz="457200">
              <a:lnSpc>
                <a:spcPts val="5100"/>
              </a:lnSpc>
              <a:spcBef>
                <a:spcPts val="2000"/>
              </a:spcBef>
              <a:buSzPct val="100000"/>
              <a:buChar char="•"/>
              <a:defRPr b="0" sz="2800"/>
            </a:pPr>
            <a:r>
              <a:t>As we practice good self-care, </a:t>
            </a:r>
            <a:r>
              <a:rPr b="1" i="1"/>
              <a:t>we model long-term recovery for the individuals, groups and communities we serve</a:t>
            </a:r>
            <a:r>
              <a:t>.</a:t>
            </a:r>
          </a:p>
          <a:p>
            <a:pPr marL="228600" indent="-228600" algn="l" defTabSz="457200">
              <a:lnSpc>
                <a:spcPts val="5100"/>
              </a:lnSpc>
              <a:spcBef>
                <a:spcPts val="2000"/>
              </a:spcBef>
              <a:buSzPct val="100000"/>
              <a:buChar char="•"/>
              <a:defRPr b="0" sz="2800"/>
            </a:pPr>
            <a:r>
              <a:t>When we are depleted whether physically, mentally, emotionally or spiritually, we may become reactive or experience challenges to our perceptions and judgments. </a:t>
            </a:r>
          </a:p>
          <a:p>
            <a:pPr marL="228600" indent="-228600" algn="l" defTabSz="457200">
              <a:lnSpc>
                <a:spcPts val="5100"/>
              </a:lnSpc>
              <a:spcBef>
                <a:spcPts val="2000"/>
              </a:spcBef>
              <a:buSzPct val="100000"/>
              <a:buChar char="•"/>
              <a:defRPr b="0" sz="2800"/>
            </a:pPr>
            <a:r>
              <a:t>When our self-care is comprised and stress is rising, we may increase our risk of recurrence and/or risk doing harm to those we serve.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16F5AD-7C79-401F-B81E-29B89FBCCC51}"/>
</file>

<file path=customXml/itemProps2.xml><?xml version="1.0" encoding="utf-8"?>
<ds:datastoreItem xmlns:ds="http://schemas.openxmlformats.org/officeDocument/2006/customXml" ds:itemID="{C735E0B6-7DBD-47EE-8690-3ED45B591C4D}"/>
</file>

<file path=customXml/itemProps3.xml><?xml version="1.0" encoding="utf-8"?>
<ds:datastoreItem xmlns:ds="http://schemas.openxmlformats.org/officeDocument/2006/customXml" ds:itemID="{A27951BA-7834-41B4-BD1F-3578B750B986}"/>
</file>

<file path=customXml/itemProps4.xml><?xml version="1.0" encoding="utf-8"?>
<ds:datastoreItem xmlns:ds="http://schemas.openxmlformats.org/officeDocument/2006/customXml" ds:itemID="{8A4AD7F0-909B-47AF-9889-89EDE1C69A2D}"/>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4a333c6c-a4ec-429c-ad15-3b67829b6b3b</vt:lpwstr>
  </property>
</Properties>
</file>