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31"/>
  </p:notesMasterIdLst>
  <p:handoutMasterIdLst>
    <p:handoutMasterId r:id="rId32"/>
  </p:handoutMasterIdLst>
  <p:sldIdLst>
    <p:sldId id="257" r:id="rId2"/>
    <p:sldId id="344" r:id="rId3"/>
    <p:sldId id="258" r:id="rId4"/>
    <p:sldId id="261" r:id="rId5"/>
    <p:sldId id="259" r:id="rId6"/>
    <p:sldId id="263" r:id="rId7"/>
    <p:sldId id="260" r:id="rId8"/>
    <p:sldId id="262" r:id="rId9"/>
    <p:sldId id="292" r:id="rId10"/>
    <p:sldId id="345" r:id="rId11"/>
    <p:sldId id="349" r:id="rId12"/>
    <p:sldId id="350" r:id="rId13"/>
    <p:sldId id="351" r:id="rId14"/>
    <p:sldId id="352" r:id="rId15"/>
    <p:sldId id="353" r:id="rId16"/>
    <p:sldId id="342" r:id="rId17"/>
    <p:sldId id="36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289" r:id="rId28"/>
    <p:sldId id="309" r:id="rId29"/>
    <p:sldId id="310" r:id="rId30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53A"/>
    <a:srgbClr val="DA6626"/>
    <a:srgbClr val="FFCC00"/>
    <a:srgbClr val="FFCC66"/>
    <a:srgbClr val="FFFFD7"/>
    <a:srgbClr val="FFFFCC"/>
    <a:srgbClr val="808000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20" d="100"/>
          <a:sy n="120" d="100"/>
        </p:scale>
        <p:origin x="-7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8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453"/>
          </a:xfrm>
          <a:prstGeom prst="rect">
            <a:avLst/>
          </a:prstGeom>
        </p:spPr>
        <p:txBody>
          <a:bodyPr vert="horz" lIns="92826" tIns="46412" rIns="92826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7" y="0"/>
            <a:ext cx="3037840" cy="471453"/>
          </a:xfrm>
          <a:prstGeom prst="rect">
            <a:avLst/>
          </a:prstGeom>
        </p:spPr>
        <p:txBody>
          <a:bodyPr vert="horz" lIns="92826" tIns="46412" rIns="92826" bIns="46412" rtlCol="0"/>
          <a:lstStyle>
            <a:lvl1pPr algn="r">
              <a:defRPr sz="1200"/>
            </a:lvl1pPr>
          </a:lstStyle>
          <a:p>
            <a:fld id="{9008498E-C15A-4D83-8395-A7EFA5AFB990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2"/>
            <a:ext cx="3037840" cy="471452"/>
          </a:xfrm>
          <a:prstGeom prst="rect">
            <a:avLst/>
          </a:prstGeom>
        </p:spPr>
        <p:txBody>
          <a:bodyPr vert="horz" lIns="92826" tIns="46412" rIns="92826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7" y="8924962"/>
            <a:ext cx="3037840" cy="471452"/>
          </a:xfrm>
          <a:prstGeom prst="rect">
            <a:avLst/>
          </a:prstGeom>
        </p:spPr>
        <p:txBody>
          <a:bodyPr vert="horz" lIns="92826" tIns="46412" rIns="92826" bIns="46412" rtlCol="0" anchor="b"/>
          <a:lstStyle>
            <a:lvl1pPr algn="r">
              <a:defRPr sz="1200"/>
            </a:lvl1pPr>
          </a:lstStyle>
          <a:p>
            <a:fld id="{8985E6D5-6501-4B61-8D55-9933205AB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69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453"/>
          </a:xfrm>
          <a:prstGeom prst="rect">
            <a:avLst/>
          </a:prstGeom>
        </p:spPr>
        <p:txBody>
          <a:bodyPr vert="horz" lIns="92826" tIns="46412" rIns="92826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71453"/>
          </a:xfrm>
          <a:prstGeom prst="rect">
            <a:avLst/>
          </a:prstGeom>
        </p:spPr>
        <p:txBody>
          <a:bodyPr vert="horz" lIns="92826" tIns="46412" rIns="92826" bIns="46412" rtlCol="0"/>
          <a:lstStyle>
            <a:lvl1pPr algn="r">
              <a:defRPr sz="1200"/>
            </a:lvl1pPr>
          </a:lstStyle>
          <a:p>
            <a:fld id="{378FF2E6-6C3D-45A9-8768-CC82AC193FC8}" type="datetimeFigureOut">
              <a:rPr lang="en-US" smtClean="0"/>
              <a:t>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0650" y="1174750"/>
            <a:ext cx="42291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6" tIns="46412" rIns="92826" bIns="46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024"/>
            <a:ext cx="5608320" cy="3699838"/>
          </a:xfrm>
          <a:prstGeom prst="rect">
            <a:avLst/>
          </a:prstGeom>
        </p:spPr>
        <p:txBody>
          <a:bodyPr vert="horz" lIns="92826" tIns="46412" rIns="92826" bIns="464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71452"/>
          </a:xfrm>
          <a:prstGeom prst="rect">
            <a:avLst/>
          </a:prstGeom>
        </p:spPr>
        <p:txBody>
          <a:bodyPr vert="horz" lIns="92826" tIns="46412" rIns="92826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924962"/>
            <a:ext cx="3037840" cy="471452"/>
          </a:xfrm>
          <a:prstGeom prst="rect">
            <a:avLst/>
          </a:prstGeom>
        </p:spPr>
        <p:txBody>
          <a:bodyPr vert="horz" lIns="92826" tIns="46412" rIns="92826" bIns="46412" rtlCol="0" anchor="b"/>
          <a:lstStyle>
            <a:lvl1pPr algn="r">
              <a:defRPr sz="1200"/>
            </a:lvl1pPr>
          </a:lstStyle>
          <a:p>
            <a:fld id="{16D4D7B7-8F1F-4B85-9C05-3C259FEE8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FD9F-13D0-4B26-A53A-9904EAD6F0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48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FD9F-13D0-4B26-A53A-9904EAD6F0E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2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4FD9F-13D0-4B26-A53A-9904EAD6F0E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82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D7B7-8F1F-4B85-9C05-3C259FEE89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D7B7-8F1F-4B85-9C05-3C259FEE89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2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4D7B7-8F1F-4B85-9C05-3C259FEE89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1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59EDD-05A8-4612-8153-AEE70BFF883F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7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75B28-3542-4147-9A57-FE3EB036F8C8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4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1865A-DC67-4DEF-B2D8-4EAD463C3F1C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2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9AB82-3D11-4CEA-A44F-2D9C2C683813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1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1C-E2F0-41A1-A2E3-93397D657B36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98397-C660-4D8F-9D76-252EA9A65C76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6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9C28D-617B-4207-ACDF-9931B99711AB}" type="datetime1">
              <a:rPr lang="en-US" smtClean="0"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8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DF36B-184E-4793-B806-D522161F606E}" type="datetime1">
              <a:rPr lang="en-US" smtClean="0"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1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A8FC-AC5F-402D-A7A4-903249DE5E5C}" type="datetime1">
              <a:rPr lang="en-US" smtClean="0"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4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BE7F-2D85-4BD4-8D04-5F79BD718D48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8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D92B-C29D-4A4B-9E48-76B4D6B6EA5C}" type="datetime1">
              <a:rPr lang="en-US" smtClean="0"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7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9694-106C-4EFE-AC80-1F074D34DE2C}" type="datetime1">
              <a:rPr lang="en-US" smtClean="0"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8618D-3574-42A7-A776-6531A8016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75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34043" y="250371"/>
            <a:ext cx="8752114" cy="39871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SAMHSA’s </a:t>
            </a: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Service Members, Veterans, and their Families 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en-US" sz="2800" b="1" dirty="0" smtClean="0">
                <a:solidFill>
                  <a:schemeClr val="bg1"/>
                </a:solidFill>
                <a:ea typeface="ＭＳ Ｐゴシック" pitchFamily="34" charset="-128"/>
                <a:cs typeface="Times New Roman" pitchFamily="18" charset="0"/>
              </a:rPr>
              <a:t>Technical Assistance Center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  <a:buFontTx/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  <a:cs typeface="Times New Roman" pitchFamily="18" charset="0"/>
              </a:rPr>
              <a:t>Peer Curriculum Learning Community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Session #1 – November 5, 2015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533525" y="2953316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3" y="3462291"/>
            <a:ext cx="3802117" cy="253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9643" y="4723554"/>
            <a:ext cx="4444020" cy="155665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Donna Aligata, R.N.C. </a:t>
            </a:r>
            <a:b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Project Director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SAMHSA’s SMVF Technical Assistance (TA) Center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Policy Research Associates, Inc.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626734" y="897392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95" y="2840857"/>
            <a:ext cx="2698116" cy="17987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8741" y="1447060"/>
            <a:ext cx="634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Looking Across States:</a:t>
            </a:r>
            <a:b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Workforce Development Priorities </a:t>
            </a:r>
          </a:p>
        </p:txBody>
      </p:sp>
    </p:spTree>
    <p:extLst>
      <p:ext uri="{BB962C8B-B14F-4D97-AF65-F5344CB8AC3E}">
        <p14:creationId xmlns:p14="http://schemas.microsoft.com/office/powerpoint/2010/main" val="40142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Critical Questions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Have you done a gap </a:t>
            </a:r>
            <a:r>
              <a:rPr lang="en-US" sz="2000" b="0" dirty="0" smtClean="0">
                <a:latin typeface="Cambria" panose="02040503050406030204" pitchFamily="18" charset="0"/>
              </a:rPr>
              <a:t>analysis or a training </a:t>
            </a:r>
            <a:r>
              <a:rPr lang="en-US" sz="2000" b="0" dirty="0">
                <a:latin typeface="Cambria" panose="02040503050406030204" pitchFamily="18" charset="0"/>
              </a:rPr>
              <a:t>inventory?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What are the strengths of current training?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How have you identified and addressed the knowledge and skill gaps?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Have you leveraged existing training and workforce </a:t>
            </a:r>
            <a:r>
              <a:rPr lang="en-US" sz="2000" b="0" dirty="0" smtClean="0">
                <a:latin typeface="Cambria" panose="02040503050406030204" pitchFamily="18" charset="0"/>
              </a:rPr>
              <a:t>development </a:t>
            </a:r>
            <a:r>
              <a:rPr lang="en-US" sz="2000" b="0" dirty="0">
                <a:latin typeface="Cambria" panose="02040503050406030204" pitchFamily="18" charset="0"/>
              </a:rPr>
              <a:t>activities to better respond to this population?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Are you optimizing and drawing from existing training </a:t>
            </a:r>
            <a:r>
              <a:rPr lang="en-US" sz="2000" b="0" dirty="0" smtClean="0">
                <a:latin typeface="Cambria" panose="02040503050406030204" pitchFamily="18" charset="0"/>
              </a:rPr>
              <a:t>resources?</a:t>
            </a:r>
            <a:endParaRPr lang="en-US" sz="2000" b="0" dirty="0">
              <a:latin typeface="Cambria" panose="02040503050406030204" pitchFamily="18" charset="0"/>
            </a:endParaRP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495425" y="1643064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77875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Increasing the focus on this SMVF Population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31227"/>
              </p:ext>
            </p:extLst>
          </p:nvPr>
        </p:nvGraphicFramePr>
        <p:xfrm>
          <a:off x="381000" y="2133600"/>
          <a:ext cx="8229600" cy="3901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7400"/>
                <a:gridCol w="6172200"/>
              </a:tblGrid>
              <a:tr h="7772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Key Area: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Peer Support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Examples/Activities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Integrating military culture and increasing access to SMVF community recovery support supports into their CCAR recovery coach curriculum using ATR vouchers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Massachusetts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Sending SMVF SAVE veterans for CCAR Recovery Coach training and credentialing and integrating military culture into coach training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California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Training peers in multiple domains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644489" y="1323520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05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Increasing the focus on this SMVF Population (cont’d)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563014"/>
              </p:ext>
            </p:extLst>
          </p:nvPr>
        </p:nvGraphicFramePr>
        <p:xfrm>
          <a:off x="381000" y="2133600"/>
          <a:ext cx="8229600" cy="3764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7400"/>
                <a:gridCol w="6172200"/>
              </a:tblGrid>
              <a:tr h="7772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Key Area: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Suicide Prevention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Examples/Activities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Kentucky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integrating SUDS and SP into their operation immersion and military culture curriculum and is requiring SP and military culture for provider licensing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Washington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requiring SMVF SP for licensing 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Kansas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integrating military culture and SMVF SUDS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01" y="1593145"/>
            <a:ext cx="615139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Increasing the focus on this SMVF Population (cont’d)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72377"/>
              </p:ext>
            </p:extLst>
          </p:nvPr>
        </p:nvGraphicFramePr>
        <p:xfrm>
          <a:off x="381000" y="2133600"/>
          <a:ext cx="8229600" cy="36271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57400"/>
                <a:gridCol w="6172200"/>
              </a:tblGrid>
              <a:tr h="7772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Common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Key Area: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SUDS/Recovery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81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Examples/Activities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Illinois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integrating SUDS and military culture into their provider and peer training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Arizona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effectLst/>
                        </a:rPr>
                        <a:t>integrating SUDS training content into their navigators training</a:t>
                      </a:r>
                      <a:endParaRPr lang="en-US" dirty="0"/>
                    </a:p>
                  </a:txBody>
                  <a:tcPr/>
                </a:tc>
              </a:tr>
              <a:tr h="7772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495425" y="1643064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681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Tips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Apply adult learning theory: </a:t>
            </a:r>
            <a:r>
              <a:rPr lang="en-US" sz="2000" b="0" dirty="0" smtClean="0">
                <a:latin typeface="Cambria" panose="02040503050406030204" pitchFamily="18" charset="0"/>
              </a:rPr>
              <a:t>Interactive </a:t>
            </a:r>
            <a:r>
              <a:rPr lang="en-US" sz="2000" b="0" dirty="0">
                <a:latin typeface="Cambria" panose="02040503050406030204" pitchFamily="18" charset="0"/>
              </a:rPr>
              <a:t>learning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Collaborate with others if you do not have expertise or credibility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Instructional Design Basics: Ratio of training design and delivery time (raising awareness, verses changing behavior and skills) </a:t>
            </a:r>
          </a:p>
          <a:p>
            <a:pPr>
              <a:lnSpc>
                <a:spcPct val="114000"/>
              </a:lnSpc>
            </a:pPr>
            <a:r>
              <a:rPr lang="en-US" sz="2000" b="0" dirty="0">
                <a:latin typeface="Cambria" panose="02040503050406030204" pitchFamily="18" charset="0"/>
              </a:rPr>
              <a:t>Use of learning technologies, visuals, story telling and virtual webcasts </a:t>
            </a:r>
          </a:p>
          <a:p>
            <a:endParaRPr lang="en-US" sz="2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647" y="1489285"/>
            <a:ext cx="6151397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2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1858" y="197074"/>
            <a:ext cx="3951513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Group Discussion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43" y="1698171"/>
            <a:ext cx="2780284" cy="2177144"/>
          </a:xfrm>
        </p:spPr>
        <p:txBody>
          <a:bodyPr>
            <a:normAutofit/>
          </a:bodyPr>
          <a:lstStyle/>
          <a:p>
            <a:pPr lvl="1">
              <a:lnSpc>
                <a:spcPct val="114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 flipV="1">
            <a:off x="5628929" y="1262742"/>
            <a:ext cx="2986098" cy="10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79" y="2556079"/>
            <a:ext cx="1163327" cy="1465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5007" y="2029463"/>
            <a:ext cx="5751102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As you think about adapting curriculum in your state which if the following are you considering?</a:t>
            </a:r>
          </a:p>
          <a:p>
            <a:pPr marL="342900" indent="-342900">
              <a:lnSpc>
                <a:spcPct val="114000"/>
              </a:lnSpc>
              <a:buAutoNum type="arabicParenR"/>
            </a:pPr>
            <a:r>
              <a:rPr lang="en-US" sz="2000" dirty="0" smtClean="0">
                <a:latin typeface="Cambria" panose="02040503050406030204" pitchFamily="18" charset="0"/>
              </a:rPr>
              <a:t>Designing your own curriculum</a:t>
            </a:r>
          </a:p>
          <a:p>
            <a:pPr marL="342900" indent="-342900">
              <a:lnSpc>
                <a:spcPct val="114000"/>
              </a:lnSpc>
              <a:buAutoNum type="arabicParenR"/>
            </a:pPr>
            <a:r>
              <a:rPr lang="en-US" sz="2000" dirty="0" smtClean="0">
                <a:latin typeface="Cambria" panose="02040503050406030204" pitchFamily="18" charset="0"/>
              </a:rPr>
              <a:t>Adapting an existing training to include SMVF specific information</a:t>
            </a:r>
          </a:p>
          <a:p>
            <a:pPr marL="342900" indent="-342900">
              <a:lnSpc>
                <a:spcPct val="114000"/>
              </a:lnSpc>
              <a:buAutoNum type="arabicParenR"/>
            </a:pPr>
            <a:r>
              <a:rPr lang="en-US" sz="2000" dirty="0" smtClean="0">
                <a:latin typeface="Cambria" panose="02040503050406030204" pitchFamily="18" charset="0"/>
              </a:rPr>
              <a:t>Cross training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6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6607" y="185657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Considerations When Selecting Training Curricula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268" y="3958988"/>
            <a:ext cx="6157494" cy="9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4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Some Considerations When Selecting Training Curricula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Design or redesign?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Understanding the importance of effective learning objectives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Understanding adult learning theory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Understanding the pros and cons of different training methodologies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Challenges in redesigning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Challenges in designing your own curriculum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33" y="1641917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Design or Redesign?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First question - what are the skill and learning needs of the trainees?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Have they or have they not lived experience in military culture and or addiction and other mental/health challenges?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Have they or have they not had any experience with coaching?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Are the expectations of the coaching service clearly defined and in line with the capabilities of those selected to be coaches?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53" y="1418263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2926" y="1508428"/>
            <a:ext cx="797890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Script MT Bold" panose="03040602040607080904" pitchFamily="66" charset="0"/>
              </a:rPr>
              <a:t>Please tell us: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Have you taken part in any of our other </a:t>
            </a:r>
          </a:p>
          <a:p>
            <a:pPr algn="ctr"/>
            <a:r>
              <a:rPr lang="en-US" sz="2400" b="1" i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SMVF TA Center Learning Communities?</a:t>
            </a:r>
          </a:p>
          <a:p>
            <a:pPr algn="ctr"/>
            <a:endParaRPr lang="en-US" sz="3200" b="1" i="1" u="sng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Cambria" panose="02040503050406030204" pitchFamily="18" charset="0"/>
              </a:rPr>
              <a:t>Type your answer in the chat box to right.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481148" y="1342231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26608" y="308099"/>
            <a:ext cx="44515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</a:rPr>
              <a:t>While we’re waiting…</a:t>
            </a:r>
          </a:p>
          <a:p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8" name="Bent-Up Arrow 7"/>
          <p:cNvSpPr/>
          <p:nvPr/>
        </p:nvSpPr>
        <p:spPr>
          <a:xfrm rot="5400000">
            <a:off x="7592949" y="3688939"/>
            <a:ext cx="850392" cy="1794510"/>
          </a:xfrm>
          <a:prstGeom prst="ben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63" y="4205132"/>
            <a:ext cx="3204839" cy="2105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239" y="6215464"/>
            <a:ext cx="45724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9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Design or Redesign?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The second question is about resources that presently exist.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Do you clearly understand what learning objectives are needed and are these clearly articulated in the curricula you are considering?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Take an inventory of how many of your learning objectives are met and which are missing?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Balance what it would take to redesign existing curricula (or use multiple existing curricula) versus creating your own.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53" y="1436018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Importance of Learning Objectives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mbria" panose="02040503050406030204" pitchFamily="18" charset="0"/>
              </a:rPr>
              <a:t>Learning objectives should be simply stated and measurable.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Use action verbs such as to compare, to list, to relate, to demonstrate.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Verbs such as to understand or to know are not helpful.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53" y="1397836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The Importance of Learning Objectives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n-US" sz="2400" dirty="0" smtClean="0">
                <a:latin typeface="Cambria" panose="02040503050406030204" pitchFamily="18" charset="0"/>
              </a:rPr>
              <a:t>A common mistake with curriculum design is too many learning objectives.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If knowledge acquisition is the goal, then 3-5 learning objectives in a day long training is reasonable.</a:t>
            </a:r>
          </a:p>
          <a:p>
            <a:pPr lvl="1">
              <a:lnSpc>
                <a:spcPct val="114000"/>
              </a:lnSpc>
            </a:pPr>
            <a:r>
              <a:rPr lang="en-US" sz="2000" dirty="0" smtClean="0">
                <a:latin typeface="Cambria" panose="02040503050406030204" pitchFamily="18" charset="0"/>
              </a:rPr>
              <a:t>If skill acquisition is the goal than 1-2 learning objectives in a day long training is reasonable.</a:t>
            </a:r>
            <a:endParaRPr lang="en-US" sz="20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232" y="1418263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Understanding Adult Learning Theory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99317"/>
            <a:ext cx="7886700" cy="3877646"/>
          </a:xfrm>
        </p:spPr>
        <p:txBody>
          <a:bodyPr/>
          <a:lstStyle/>
          <a:p>
            <a:r>
              <a:rPr lang="en-US" altLang="en-US" dirty="0" smtClean="0">
                <a:latin typeface="Cambria" panose="02040503050406030204" pitchFamily="18" charset="0"/>
              </a:rPr>
              <a:t>Adult learners</a:t>
            </a:r>
          </a:p>
          <a:p>
            <a:pPr lvl="1"/>
            <a:r>
              <a:rPr lang="en-US" altLang="en-US" dirty="0" smtClean="0">
                <a:latin typeface="Cambria" panose="02040503050406030204" pitchFamily="18" charset="0"/>
              </a:rPr>
              <a:t>Desire self-directedness</a:t>
            </a:r>
          </a:p>
          <a:p>
            <a:pPr lvl="1"/>
            <a:r>
              <a:rPr lang="en-US" altLang="en-US" dirty="0" smtClean="0">
                <a:latin typeface="Cambria" panose="02040503050406030204" pitchFamily="18" charset="0"/>
              </a:rPr>
              <a:t>Are competency based</a:t>
            </a:r>
          </a:p>
          <a:p>
            <a:pPr lvl="1"/>
            <a:r>
              <a:rPr lang="en-US" altLang="en-US" dirty="0" smtClean="0">
                <a:latin typeface="Cambria" panose="02040503050406030204" pitchFamily="18" charset="0"/>
              </a:rPr>
              <a:t>Make connections to their experience</a:t>
            </a:r>
          </a:p>
          <a:p>
            <a:pPr lvl="1"/>
            <a:r>
              <a:rPr lang="en-US" altLang="en-US" dirty="0" smtClean="0">
                <a:latin typeface="Cambria" panose="02040503050406030204" pitchFamily="18" charset="0"/>
              </a:rPr>
              <a:t>Have differing predominant learning styles</a:t>
            </a:r>
          </a:p>
          <a:p>
            <a:pPr lvl="2"/>
            <a:r>
              <a:rPr lang="en-US" altLang="en-US" dirty="0" smtClean="0">
                <a:latin typeface="Cambria" panose="02040503050406030204" pitchFamily="18" charset="0"/>
              </a:rPr>
              <a:t>Auditory</a:t>
            </a:r>
          </a:p>
          <a:p>
            <a:pPr lvl="2"/>
            <a:r>
              <a:rPr lang="en-US" altLang="en-US" dirty="0" smtClean="0">
                <a:latin typeface="Cambria" panose="02040503050406030204" pitchFamily="18" charset="0"/>
              </a:rPr>
              <a:t>Visual</a:t>
            </a:r>
          </a:p>
          <a:p>
            <a:pPr lvl="2"/>
            <a:r>
              <a:rPr lang="en-US" altLang="en-US" dirty="0" smtClean="0">
                <a:latin typeface="Cambria" panose="02040503050406030204" pitchFamily="18" charset="0"/>
              </a:rPr>
              <a:t>Kinesthetic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53" y="1848687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61" y="365126"/>
            <a:ext cx="8220722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Pros and Cons of Different Learning Methodologies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Lecture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Trainer has control of the environment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Retention rate of the material presented is very low (around 10%)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Discussion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Discussions need to be facilitated so they don’t get off track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Retention rate is considerable higher as more learning theory aspects are met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Experiential 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Relies on skilled facilitation as participants have more control of the outcome</a:t>
            </a:r>
          </a:p>
          <a:p>
            <a:pPr lvl="1"/>
            <a:r>
              <a:rPr lang="en-US" dirty="0" smtClean="0">
                <a:latin typeface="Cambria" panose="02040503050406030204" pitchFamily="18" charset="0"/>
              </a:rPr>
              <a:t>Highest rate of retention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275" y="1641917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Challenges of Redesign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ambria" panose="02040503050406030204" pitchFamily="18" charset="0"/>
              </a:rPr>
              <a:t>Changes and additions need to be mindful of original learning objectives so that they are still met.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If learning objectives are changed than fidelity is compromised and accreditation may be voided.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Examples and exercises can be modified as long as learning objectives are still met.</a:t>
            </a:r>
            <a:endParaRPr lang="en-US" sz="24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73" y="1444896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Challenges of Designing New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mbria" panose="02040503050406030204" pitchFamily="18" charset="0"/>
              </a:rPr>
              <a:t>Is somewhat time intensive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Design and writing team needs to have expertise in both the material and training design.</a:t>
            </a:r>
          </a:p>
          <a:p>
            <a:r>
              <a:rPr lang="en-US" sz="2400" dirty="0" smtClean="0">
                <a:latin typeface="Cambria" panose="02040503050406030204" pitchFamily="18" charset="0"/>
              </a:rPr>
              <a:t>CEU and other accreditation processes will be needed.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01" y="1507040"/>
            <a:ext cx="6157494" cy="9754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551714" y="918856"/>
            <a:ext cx="3298371" cy="9144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84678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Group discussion and Q&amp;A</a:t>
            </a:r>
            <a:endParaRPr lang="en-US" sz="2800" b="1" u="sng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 flipV="1">
            <a:off x="5610306" y="2129373"/>
            <a:ext cx="3149972" cy="12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27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2766066"/>
            <a:ext cx="2628900" cy="1743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22594" y="2766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45725"/>
              </p:ext>
            </p:extLst>
          </p:nvPr>
        </p:nvGraphicFramePr>
        <p:xfrm>
          <a:off x="629573" y="410414"/>
          <a:ext cx="4915582" cy="595629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69610"/>
                <a:gridCol w="3145972"/>
              </a:tblGrid>
              <a:tr h="3000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States/Territories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Names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Morgan Keys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Vincent Collins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James Rose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Suzanna Hupp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Perry Jeffries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Bettie Peebles </a:t>
                      </a:r>
                      <a:r>
                        <a:rPr lang="en-US" sz="1400" dirty="0" err="1" smtClean="0"/>
                        <a:t>Beckworth</a:t>
                      </a:r>
                      <a:endParaRPr lang="en-US" sz="1400" dirty="0" smtClean="0"/>
                    </a:p>
                  </a:txBody>
                  <a:tcPr/>
                </a:tc>
              </a:tr>
              <a:tr h="5101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 Keller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  <a:tr h="3629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</a:t>
                      </a:r>
                      <a:r>
                        <a:rPr lang="en-US" sz="1400" baseline="0" dirty="0" smtClean="0"/>
                        <a:t>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Shauna Donahue</a:t>
                      </a:r>
                    </a:p>
                  </a:txBody>
                  <a:tcPr/>
                </a:tc>
              </a:tr>
              <a:tr h="3629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Jason  Peer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Michelle Darling</a:t>
                      </a:r>
                      <a:endParaRPr lang="en-US" sz="1400" dirty="0"/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</a:t>
                      </a:r>
                      <a:r>
                        <a:rPr lang="en-US" sz="1400" baseline="0" dirty="0" smtClean="0"/>
                        <a:t> Dakota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 Faller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Massachusetts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Benjamin </a:t>
                      </a:r>
                      <a:r>
                        <a:rPr lang="en-US" sz="1400" dirty="0" err="1" smtClean="0"/>
                        <a:t>Cluff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16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Wrap-up</a:t>
            </a:r>
            <a:endParaRPr lang="en-US" sz="36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541" y="1578588"/>
            <a:ext cx="7358742" cy="488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Recap</a:t>
            </a:r>
          </a:p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Homework: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Training </a:t>
            </a:r>
            <a:r>
              <a:rPr lang="en-US" sz="2400" dirty="0">
                <a:latin typeface="Cambria" panose="02040503050406030204" pitchFamily="18" charset="0"/>
              </a:rPr>
              <a:t>Resource Scavenger </a:t>
            </a:r>
            <a:r>
              <a:rPr lang="en-US" sz="2400" dirty="0" smtClean="0">
                <a:latin typeface="Cambria" panose="02040503050406030204" pitchFamily="18" charset="0"/>
              </a:rPr>
              <a:t>Hunt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1. Locate a </a:t>
            </a:r>
            <a:r>
              <a:rPr lang="en-US" sz="2400" dirty="0">
                <a:latin typeface="Cambria" panose="02040503050406030204" pitchFamily="18" charset="0"/>
              </a:rPr>
              <a:t>training </a:t>
            </a:r>
            <a:r>
              <a:rPr lang="en-US" sz="2400" dirty="0" smtClean="0">
                <a:latin typeface="Cambria" panose="02040503050406030204" pitchFamily="18" charset="0"/>
              </a:rPr>
              <a:t>resource</a:t>
            </a:r>
          </a:p>
          <a:p>
            <a:pPr marL="1257300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mbria" panose="02040503050406030204" pitchFamily="18" charset="0"/>
              </a:rPr>
              <a:t>Peer </a:t>
            </a:r>
            <a:r>
              <a:rPr lang="en-US" dirty="0">
                <a:latin typeface="Cambria" panose="02040503050406030204" pitchFamily="18" charset="0"/>
              </a:rPr>
              <a:t>Support - CCAR</a:t>
            </a:r>
          </a:p>
          <a:p>
            <a:pPr marL="1257300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Military culture - Community Provider Toolkit, STARR</a:t>
            </a:r>
          </a:p>
          <a:p>
            <a:pPr marL="1257300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Substance use disorder recovery</a:t>
            </a:r>
          </a:p>
          <a:p>
            <a:pPr marL="1257300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Suicide prevention - SPRC, SAVE</a:t>
            </a:r>
          </a:p>
          <a:p>
            <a:pPr marL="1257300" lvl="2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Military Families - NTCSN, MFA</a:t>
            </a:r>
          </a:p>
          <a:p>
            <a:pPr lvl="1">
              <a:lnSpc>
                <a:spcPct val="114000"/>
              </a:lnSpc>
              <a:spcAft>
                <a:spcPts val="600"/>
              </a:spcAft>
            </a:pPr>
            <a:r>
              <a:rPr lang="en-US" sz="2400" dirty="0" smtClean="0">
                <a:latin typeface="Cambria" panose="02040503050406030204" pitchFamily="18" charset="0"/>
              </a:rPr>
              <a:t>2. Tell us what training resource might be adaptable for your state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628650" y="1368426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04" y="49371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88926"/>
            <a:ext cx="7886700" cy="1325563"/>
          </a:xfrm>
        </p:spPr>
        <p:txBody>
          <a:bodyPr/>
          <a:lstStyle/>
          <a:p>
            <a:r>
              <a:rPr lang="en-US" sz="36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Wrap-up</a:t>
            </a:r>
            <a:endParaRPr lang="en-US" sz="36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4" y="1691297"/>
            <a:ext cx="8300621" cy="2077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</a:rPr>
              <a:t>Next call:</a:t>
            </a:r>
          </a:p>
          <a:p>
            <a:pPr marL="739775" indent="-336550">
              <a:lnSpc>
                <a:spcPct val="114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mbria" panose="02040503050406030204" pitchFamily="18" charset="0"/>
              </a:rPr>
              <a:t>Thursday, November 12, 2015</a:t>
            </a:r>
          </a:p>
          <a:p>
            <a:pPr marL="739775" indent="-336550">
              <a:lnSpc>
                <a:spcPct val="114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Cambria" panose="02040503050406030204" pitchFamily="18" charset="0"/>
              </a:rPr>
              <a:t>Submit your homework by COB November 10, 2015</a:t>
            </a:r>
          </a:p>
          <a:p>
            <a:pPr marL="739775" indent="-336550">
              <a:lnSpc>
                <a:spcPct val="114000"/>
              </a:lnSpc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800" b="1" i="1" u="sng" dirty="0" smtClean="0">
                <a:solidFill>
                  <a:srgbClr val="FF0000"/>
                </a:solidFill>
                <a:latin typeface="Cambria" panose="02040503050406030204" pitchFamily="18" charset="0"/>
              </a:rPr>
              <a:t>Please be sure to register for Session #2</a:t>
            </a:r>
            <a:endParaRPr lang="en-US" sz="2800" b="1" i="1" u="sng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561420" y="1322388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7" y="3965576"/>
            <a:ext cx="17907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595052" y="2201698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495" y="724370"/>
            <a:ext cx="8186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400" dirty="0">
                <a:latin typeface="Cambria" panose="02040503050406030204" pitchFamily="18" charset="0"/>
              </a:rPr>
              <a:t>SMVF Peer Support: The Science, Support Services, and State-Specific Resources for Training, Credentialing, and </a:t>
            </a:r>
            <a:r>
              <a:rPr lang="en-US" sz="2400" dirty="0" smtClean="0">
                <a:latin typeface="Cambria" panose="02040503050406030204" pitchFamily="18" charset="0"/>
              </a:rPr>
              <a:t>Reimbursement</a:t>
            </a:r>
            <a:r>
              <a:rPr lang="en-US" sz="2400" i="1" dirty="0" smtClean="0">
                <a:latin typeface="Cambria" panose="02040503050406030204" pitchFamily="18" charset="0"/>
              </a:rPr>
              <a:t> </a:t>
            </a:r>
            <a:endParaRPr lang="en-US" sz="2400" dirty="0" smtClean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6603" y="366679"/>
            <a:ext cx="1989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Welcome</a:t>
            </a:r>
            <a:endParaRPr lang="en-US" sz="36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41" y="2547815"/>
            <a:ext cx="2813463" cy="187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4738" y="2547815"/>
            <a:ext cx="2813464" cy="1875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3901" y="4625240"/>
            <a:ext cx="26526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Michelle Cleary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Senior Project Associate, 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Session Facilitator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3821" y="4625240"/>
            <a:ext cx="237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Sarah Degnan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Project Assistant, 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Session Administrator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1486" y="348343"/>
            <a:ext cx="7239000" cy="1143000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84678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Housekeeping</a:t>
            </a:r>
            <a:endParaRPr lang="en-US" sz="36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604939" y="1131044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491343"/>
            <a:ext cx="7859486" cy="465908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/>
                <a:ea typeface="MS PGothic" pitchFamily="34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>
                <a:latin typeface="Cambria" panose="02040503050406030204" pitchFamily="18" charset="0"/>
              </a:rPr>
              <a:t>Please identify yourself each time you speak  </a:t>
            </a:r>
          </a:p>
          <a:p>
            <a:pPr lvl="1">
              <a:buFont typeface="Arial" pitchFamily="34" charset="0"/>
              <a:buNone/>
            </a:pPr>
            <a:r>
              <a:rPr lang="en-US" sz="36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Condensed" pitchFamily="18" charset="0"/>
              </a:rPr>
              <a:t>     “This is…”</a:t>
            </a:r>
          </a:p>
          <a:p>
            <a:pPr lvl="1"/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ambria" panose="02040503050406030204" pitchFamily="18" charset="0"/>
              </a:rPr>
              <a:t>Please mute your phones when not speaking</a:t>
            </a:r>
          </a:p>
          <a:p>
            <a:pPr lvl="1">
              <a:spcBef>
                <a:spcPts val="1200"/>
              </a:spcBef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400" dirty="0" smtClean="0">
                <a:latin typeface="Cambria" panose="02040503050406030204" pitchFamily="18" charset="0"/>
              </a:rPr>
              <a:t>Highly Interactive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400" dirty="0" smtClean="0">
                <a:latin typeface="Cambria" panose="02040503050406030204" pitchFamily="18" charset="0"/>
              </a:rPr>
              <a:t>Respectful environment 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975" y="2762626"/>
            <a:ext cx="979711" cy="10050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322" y="3592535"/>
            <a:ext cx="1163327" cy="14657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5190851"/>
            <a:ext cx="1634941" cy="1224627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2683"/>
              </p:ext>
            </p:extLst>
          </p:nvPr>
        </p:nvGraphicFramePr>
        <p:xfrm>
          <a:off x="629573" y="410414"/>
          <a:ext cx="4915582" cy="595629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769610"/>
                <a:gridCol w="3145972"/>
              </a:tblGrid>
              <a:tr h="3000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States/Territories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Names</a:t>
                      </a:r>
                      <a:endParaRPr lang="en-US" sz="140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Morgan Keys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Vincent Collins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Washington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James Rose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Suzanna Hupp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Perry Jeffries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Texas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Bettie Peebles </a:t>
                      </a:r>
                      <a:r>
                        <a:rPr lang="en-US" sz="1400" dirty="0" err="1" smtClean="0"/>
                        <a:t>Beckworth</a:t>
                      </a:r>
                      <a:endParaRPr lang="en-US" sz="1400" dirty="0" smtClean="0"/>
                    </a:p>
                  </a:txBody>
                  <a:tcPr/>
                </a:tc>
              </a:tr>
              <a:tr h="5101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John Keller</a:t>
                      </a:r>
                    </a:p>
                    <a:p>
                      <a:endParaRPr lang="en-US" sz="1400" dirty="0" smtClean="0"/>
                    </a:p>
                  </a:txBody>
                  <a:tcPr/>
                </a:tc>
              </a:tr>
              <a:tr h="3629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</a:t>
                      </a:r>
                      <a:r>
                        <a:rPr lang="en-US" sz="1400" baseline="0" dirty="0" smtClean="0"/>
                        <a:t>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Shauna Donahue</a:t>
                      </a:r>
                    </a:p>
                  </a:txBody>
                  <a:tcPr/>
                </a:tc>
              </a:tr>
              <a:tr h="3629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Jason  Peer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Maryland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Michelle Darling</a:t>
                      </a:r>
                      <a:endParaRPr lang="en-US" sz="1400" dirty="0"/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North</a:t>
                      </a:r>
                      <a:r>
                        <a:rPr lang="en-US" sz="1400" baseline="0" dirty="0" smtClean="0"/>
                        <a:t> Dakota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Joe Faller</a:t>
                      </a:r>
                    </a:p>
                  </a:txBody>
                  <a:tcPr/>
                </a:tc>
              </a:tr>
              <a:tr h="4897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Massachusetts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Benjamin </a:t>
                      </a:r>
                      <a:r>
                        <a:rPr lang="en-US" sz="1400" dirty="0" err="1" smtClean="0"/>
                        <a:t>Cluff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63450" y="3814537"/>
            <a:ext cx="2721322" cy="1817164"/>
          </a:xfrm>
          <a:prstGeom prst="rect">
            <a:avLst/>
          </a:prstGeom>
          <a:noFill/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indent="2905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Name</a:t>
            </a:r>
          </a:p>
          <a:p>
            <a:pPr indent="2905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State/Territory</a:t>
            </a:r>
          </a:p>
          <a:p>
            <a:pPr indent="2905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Agency</a:t>
            </a:r>
          </a:p>
          <a:p>
            <a:pPr indent="290513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</a:rPr>
              <a:t>Role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08171" y="152400"/>
            <a:ext cx="3276600" cy="1055914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84678"/>
                </a:solidFill>
                <a:latin typeface="Calibri"/>
                <a:ea typeface="MS PGothic" pitchFamily="34" charset="-128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084678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Participant Introductions</a:t>
            </a:r>
            <a:endParaRPr lang="en-US" sz="32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65017" b="66896"/>
          <a:stretch/>
        </p:blipFill>
        <p:spPr bwMode="auto">
          <a:xfrm rot="10800000" flipV="1">
            <a:off x="5979835" y="1208314"/>
            <a:ext cx="2333271" cy="14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1525816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1299" y="4155384"/>
            <a:ext cx="4444020" cy="155665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  <a:t>Donna Aligata, R.N.C. </a:t>
            </a:r>
            <a:b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Project Director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SAMHSA’s SMVF Technical Assistance (TA) Center </a:t>
            </a:r>
            <a:br>
              <a:rPr lang="en-US" sz="1800" dirty="0">
                <a:latin typeface="Cambria" panose="02040503050406030204" pitchFamily="18" charset="0"/>
              </a:rPr>
            </a:br>
            <a:r>
              <a:rPr lang="en-US" sz="1800" dirty="0">
                <a:latin typeface="Cambria" panose="02040503050406030204" pitchFamily="18" charset="0"/>
              </a:rPr>
              <a:t>Policy Research Associates, Inc.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626734" y="897392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51" y="2024110"/>
            <a:ext cx="2698116" cy="179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553" y="356376"/>
            <a:ext cx="2211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Objectives</a:t>
            </a:r>
            <a:endParaRPr lang="en-US" sz="36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2788784" y="1088219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79" y="431906"/>
            <a:ext cx="2462605" cy="1638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3473" y="2223738"/>
            <a:ext cx="8011877" cy="395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Gain </a:t>
            </a:r>
            <a:r>
              <a:rPr lang="en-US" sz="2000" dirty="0">
                <a:latin typeface="Cambria" panose="02040503050406030204" pitchFamily="18" charset="0"/>
              </a:rPr>
              <a:t>knowledge about the core competencies of existing peer trainings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Discuss </a:t>
            </a:r>
            <a:r>
              <a:rPr lang="en-US" sz="2000" dirty="0">
                <a:latin typeface="Cambria" panose="02040503050406030204" pitchFamily="18" charset="0"/>
              </a:rPr>
              <a:t>what tools other states are using to train SMVF peers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Identify </a:t>
            </a:r>
            <a:r>
              <a:rPr lang="en-US" sz="2000" dirty="0">
                <a:latin typeface="Cambria" panose="02040503050406030204" pitchFamily="18" charset="0"/>
              </a:rPr>
              <a:t>state, federal, and private products available to enhance training of </a:t>
            </a:r>
            <a:r>
              <a:rPr lang="en-US" sz="2000" dirty="0" smtClean="0">
                <a:latin typeface="Cambria" panose="02040503050406030204" pitchFamily="18" charset="0"/>
              </a:rPr>
              <a:t>SMVF </a:t>
            </a:r>
            <a:r>
              <a:rPr lang="en-US" sz="2000" dirty="0">
                <a:latin typeface="Cambria" panose="02040503050406030204" pitchFamily="18" charset="0"/>
              </a:rPr>
              <a:t>peers in military culture, suicide prevention, and SUDS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Gain </a:t>
            </a:r>
            <a:r>
              <a:rPr lang="en-US" sz="2000" dirty="0">
                <a:latin typeface="Cambria" panose="02040503050406030204" pitchFamily="18" charset="0"/>
              </a:rPr>
              <a:t>a strong understanding of the training needs analysis process to </a:t>
            </a:r>
            <a:r>
              <a:rPr lang="en-US" sz="2000" dirty="0" smtClean="0">
                <a:latin typeface="Cambria" panose="02040503050406030204" pitchFamily="18" charset="0"/>
              </a:rPr>
              <a:t>ensure </a:t>
            </a:r>
            <a:r>
              <a:rPr lang="en-US" sz="2000" dirty="0">
                <a:latin typeface="Cambria" panose="02040503050406030204" pitchFamily="18" charset="0"/>
              </a:rPr>
              <a:t>training curriculum and deliveries align with roles and organizational goals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Collect </a:t>
            </a:r>
            <a:r>
              <a:rPr lang="en-US" sz="2000" dirty="0">
                <a:latin typeface="Cambria" panose="02040503050406030204" pitchFamily="18" charset="0"/>
              </a:rPr>
              <a:t>tips for creating participant and facilitator guides, visuals, and training resources and support materials</a:t>
            </a:r>
          </a:p>
        </p:txBody>
      </p:sp>
    </p:spTree>
    <p:extLst>
      <p:ext uri="{BB962C8B-B14F-4D97-AF65-F5344CB8AC3E}">
        <p14:creationId xmlns:p14="http://schemas.microsoft.com/office/powerpoint/2010/main" val="199396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36600"/>
                </a:solidFill>
                <a:latin typeface="Cambria" panose="02040503050406030204" pitchFamily="18" charset="0"/>
              </a:rPr>
              <a:t>Today’s Agenda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278391" y="1343707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040" y="4435738"/>
            <a:ext cx="2705100" cy="1685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788" y="2048206"/>
            <a:ext cx="6871318" cy="1817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Looking Across States: Workforce Development Priorities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Round Robin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</a:rPr>
              <a:t>Considerations When Selecting Training </a:t>
            </a:r>
            <a:r>
              <a:rPr lang="en-US" sz="2000" dirty="0" smtClean="0">
                <a:latin typeface="Cambria" panose="02040503050406030204" pitchFamily="18" charset="0"/>
              </a:rPr>
              <a:t>Curricula</a:t>
            </a:r>
          </a:p>
          <a:p>
            <a:pPr marL="742950" lvl="1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Round Robin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mbria" panose="02040503050406030204" pitchFamily="18" charset="0"/>
              </a:rPr>
              <a:t>Wrap Up</a:t>
            </a:r>
          </a:p>
        </p:txBody>
      </p:sp>
    </p:spTree>
    <p:extLst>
      <p:ext uri="{BB962C8B-B14F-4D97-AF65-F5344CB8AC3E}">
        <p14:creationId xmlns:p14="http://schemas.microsoft.com/office/powerpoint/2010/main" val="32291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7428" y="1889259"/>
            <a:ext cx="2865368" cy="285927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336600"/>
                </a:solidFill>
                <a:latin typeface="Cambria" panose="02040503050406030204" pitchFamily="18" charset="0"/>
              </a:rPr>
              <a:t>Poll Question</a:t>
            </a:r>
            <a:endParaRPr lang="en-US" sz="3600" dirty="0">
              <a:solidFill>
                <a:srgbClr val="3366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65171" y="538842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618D-3574-42A7-A776-6531A80168DD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t="30862" r="2245" b="66533"/>
          <a:stretch>
            <a:fillRect/>
          </a:stretch>
        </p:blipFill>
        <p:spPr bwMode="auto">
          <a:xfrm>
            <a:off x="1481148" y="1342231"/>
            <a:ext cx="61531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8388" y="5065263"/>
            <a:ext cx="61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Is your state considering or already adapting training or curriculum to include the topic of SMVF? 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A352709-261E-46EC-AED1-6CB4C4D639DD}"/>
</file>

<file path=customXml/itemProps2.xml><?xml version="1.0" encoding="utf-8"?>
<ds:datastoreItem xmlns:ds="http://schemas.openxmlformats.org/officeDocument/2006/customXml" ds:itemID="{AC23474C-82B9-44E7-A81F-ED2E10AF3CF1}"/>
</file>

<file path=customXml/itemProps3.xml><?xml version="1.0" encoding="utf-8"?>
<ds:datastoreItem xmlns:ds="http://schemas.openxmlformats.org/officeDocument/2006/customXml" ds:itemID="{BE143DAD-FC7B-4B14-842D-F2B8E861F5DF}"/>
</file>

<file path=customXml/itemProps4.xml><?xml version="1.0" encoding="utf-8"?>
<ds:datastoreItem xmlns:ds="http://schemas.openxmlformats.org/officeDocument/2006/customXml" ds:itemID="{45F820A1-2A3C-48A0-B562-2C50B42854F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2317</TotalTime>
  <Words>1206</Words>
  <Application>Microsoft Office PowerPoint</Application>
  <PresentationFormat>On-screen Show (4:3)</PresentationFormat>
  <Paragraphs>234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Donna Aligata, R.N.C.  Project Director  SAMHSA’s SMVF Technical Assistance (TA) Center  Policy Research Associates, Inc. </vt:lpstr>
      <vt:lpstr>PowerPoint Presentation</vt:lpstr>
      <vt:lpstr>Today’s Agenda</vt:lpstr>
      <vt:lpstr>Poll Question</vt:lpstr>
      <vt:lpstr>Donna Aligata, R.N.C.  Project Director  SAMHSA’s SMVF Technical Assistance (TA) Center  Policy Research Associates, Inc. </vt:lpstr>
      <vt:lpstr>Critical Questions</vt:lpstr>
      <vt:lpstr>Increasing the focus on this SMVF Population</vt:lpstr>
      <vt:lpstr>Increasing the focus on this SMVF Population (cont’d)</vt:lpstr>
      <vt:lpstr>Increasing the focus on this SMVF Population (cont’d)</vt:lpstr>
      <vt:lpstr>Tips</vt:lpstr>
      <vt:lpstr>Group Discussion</vt:lpstr>
      <vt:lpstr>Considerations When Selecting Training Curricula</vt:lpstr>
      <vt:lpstr>Some Considerations When Selecting Training Curricula</vt:lpstr>
      <vt:lpstr>Design or Redesign?</vt:lpstr>
      <vt:lpstr>Design or Redesign?</vt:lpstr>
      <vt:lpstr>The Importance of Learning Objectives</vt:lpstr>
      <vt:lpstr>The Importance of Learning Objectives</vt:lpstr>
      <vt:lpstr>Understanding Adult Learning Theory</vt:lpstr>
      <vt:lpstr>Pros and Cons of Different Learning Methodologies</vt:lpstr>
      <vt:lpstr>Challenges of Redesign</vt:lpstr>
      <vt:lpstr>Challenges of Designing New</vt:lpstr>
      <vt:lpstr>PowerPoint Presentation</vt:lpstr>
      <vt:lpstr>Wrap-up</vt:lpstr>
      <vt:lpstr>Wrap-up</vt:lpstr>
    </vt:vector>
  </TitlesOfParts>
  <Company>Policy Research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Cleary</dc:creator>
  <cp:lastModifiedBy>Michelle Darling</cp:lastModifiedBy>
  <cp:revision>103</cp:revision>
  <cp:lastPrinted>2015-11-02T19:20:59Z</cp:lastPrinted>
  <dcterms:created xsi:type="dcterms:W3CDTF">2014-06-12T13:17:32Z</dcterms:created>
  <dcterms:modified xsi:type="dcterms:W3CDTF">2016-02-02T22:30:33Z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0f9e7616-baaf-4070-a104-2b16f6ee00cd</vt:lpwstr>
  </property>
</Properties>
</file>