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9" r:id="rId3"/>
    <p:sldId id="260" r:id="rId4"/>
    <p:sldId id="261" r:id="rId5"/>
    <p:sldId id="268" r:id="rId6"/>
    <p:sldId id="262" r:id="rId7"/>
    <p:sldId id="269" r:id="rId8"/>
    <p:sldId id="263" r:id="rId9"/>
    <p:sldId id="264" r:id="rId10"/>
    <p:sldId id="265" r:id="rId11"/>
    <p:sldId id="266" r:id="rId12"/>
    <p:sldId id="267" r:id="rId13"/>
    <p:sldId id="281" r:id="rId14"/>
    <p:sldId id="270" r:id="rId15"/>
    <p:sldId id="273" r:id="rId16"/>
    <p:sldId id="275" r:id="rId17"/>
    <p:sldId id="282" r:id="rId18"/>
    <p:sldId id="280"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2694" autoAdjust="0"/>
  </p:normalViewPr>
  <p:slideViewPr>
    <p:cSldViewPr>
      <p:cViewPr varScale="1">
        <p:scale>
          <a:sx n="84" d="100"/>
          <a:sy n="84" d="100"/>
        </p:scale>
        <p:origin x="1518" y="7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11/29/2017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11/29/2017</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dirty="0"/>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presenting slide pass out LGBTQ+ Definition worksheet and allow individuals 5 mins to complete and process out as a group</a:t>
            </a:r>
            <a:endParaRPr lang="en-US" dirty="0"/>
          </a:p>
        </p:txBody>
      </p:sp>
      <p:sp>
        <p:nvSpPr>
          <p:cNvPr id="4" name="Slide Number Placeholder 3"/>
          <p:cNvSpPr>
            <a:spLocks noGrp="1"/>
          </p:cNvSpPr>
          <p:nvPr>
            <p:ph type="sldNum" sz="quarter" idx="10"/>
          </p:nvPr>
        </p:nvSpPr>
        <p:spPr/>
        <p:txBody>
          <a:bodyPr/>
          <a:lstStyle/>
          <a:p>
            <a:fld id="{78118983-FD39-4393-A68C-D36AFCE19E55}" type="slidenum">
              <a:rPr lang="en-US" smtClean="0"/>
              <a:t>3</a:t>
            </a:fld>
            <a:endParaRPr lang="en-US" dirty="0"/>
          </a:p>
        </p:txBody>
      </p:sp>
    </p:spTree>
    <p:extLst>
      <p:ext uri="{BB962C8B-B14F-4D97-AF65-F5344CB8AC3E}">
        <p14:creationId xmlns:p14="http://schemas.microsoft.com/office/powerpoint/2010/main" val="47928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Variance or Gender nonconforming</a:t>
            </a:r>
            <a:r>
              <a:rPr lang="en-US" baseline="0" dirty="0"/>
              <a:t> is behavior or gender expression by an individual that does not match masculine and feminine gender norms.</a:t>
            </a:r>
          </a:p>
          <a:p>
            <a:r>
              <a:rPr lang="en-US" baseline="0" dirty="0"/>
              <a:t>Transgender is an umbrella term for people whose gender identity differs from what is typically associated with thte sex they were assigned at bith.</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pPr/>
              <a:t>7</a:t>
            </a:fld>
            <a:endParaRPr lang="en-US" dirty="0"/>
          </a:p>
        </p:txBody>
      </p:sp>
    </p:spTree>
    <p:extLst>
      <p:ext uri="{BB962C8B-B14F-4D97-AF65-F5344CB8AC3E}">
        <p14:creationId xmlns:p14="http://schemas.microsoft.com/office/powerpoint/2010/main" val="34416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handouts on clear examples of what gender roles look like</a:t>
            </a:r>
          </a:p>
        </p:txBody>
      </p:sp>
      <p:sp>
        <p:nvSpPr>
          <p:cNvPr id="4" name="Slide Number Placeholder 3"/>
          <p:cNvSpPr>
            <a:spLocks noGrp="1"/>
          </p:cNvSpPr>
          <p:nvPr>
            <p:ph type="sldNum" sz="quarter" idx="10"/>
          </p:nvPr>
        </p:nvSpPr>
        <p:spPr/>
        <p:txBody>
          <a:bodyPr/>
          <a:lstStyle/>
          <a:p>
            <a:fld id="{78118983-FD39-4393-A68C-D36AFCE19E55}" type="slidenum">
              <a:rPr lang="en-US" smtClean="0"/>
              <a:t>8</a:t>
            </a:fld>
            <a:endParaRPr lang="en-US" dirty="0"/>
          </a:p>
        </p:txBody>
      </p:sp>
    </p:spTree>
    <p:extLst>
      <p:ext uri="{BB962C8B-B14F-4D97-AF65-F5344CB8AC3E}">
        <p14:creationId xmlns:p14="http://schemas.microsoft.com/office/powerpoint/2010/main" val="126423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Trainer’s Note:</a:t>
            </a:r>
          </a:p>
          <a:p>
            <a:r>
              <a:rPr lang="en-US" b="0" u="none" dirty="0"/>
              <a:t>Use the graphic at the bottom of the slide to demonstrate</a:t>
            </a:r>
            <a:r>
              <a:rPr lang="en-US" b="0" u="none" baseline="0" dirty="0"/>
              <a:t> that words have weight</a:t>
            </a:r>
            <a:endParaRPr lang="en-US" b="0" u="none" dirty="0"/>
          </a:p>
        </p:txBody>
      </p:sp>
      <p:sp>
        <p:nvSpPr>
          <p:cNvPr id="4" name="Slide Number Placeholder 3"/>
          <p:cNvSpPr>
            <a:spLocks noGrp="1"/>
          </p:cNvSpPr>
          <p:nvPr>
            <p:ph type="sldNum" sz="quarter" idx="10"/>
          </p:nvPr>
        </p:nvSpPr>
        <p:spPr/>
        <p:txBody>
          <a:bodyPr/>
          <a:lstStyle/>
          <a:p>
            <a:fld id="{78118983-FD39-4393-A68C-D36AFCE19E55}" type="slidenum">
              <a:rPr lang="en-US" smtClean="0"/>
              <a:t>10</a:t>
            </a:fld>
            <a:endParaRPr lang="en-US" dirty="0"/>
          </a:p>
        </p:txBody>
      </p:sp>
    </p:spTree>
    <p:extLst>
      <p:ext uri="{BB962C8B-B14F-4D97-AF65-F5344CB8AC3E}">
        <p14:creationId xmlns:p14="http://schemas.microsoft.com/office/powerpoint/2010/main" val="343193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Microaggressions, this is a project that was done by Kevin Nadal, professor of psychology at CUNY, he asked all of his LGBTQ friends what kind of microaggressions they heard on a daily basis</a:t>
            </a:r>
          </a:p>
        </p:txBody>
      </p:sp>
      <p:sp>
        <p:nvSpPr>
          <p:cNvPr id="4" name="Slide Number Placeholder 3"/>
          <p:cNvSpPr>
            <a:spLocks noGrp="1"/>
          </p:cNvSpPr>
          <p:nvPr>
            <p:ph type="sldNum" sz="quarter" idx="10"/>
          </p:nvPr>
        </p:nvSpPr>
        <p:spPr/>
        <p:txBody>
          <a:bodyPr/>
          <a:lstStyle/>
          <a:p>
            <a:fld id="{78118983-FD39-4393-A68C-D36AFCE19E55}" type="slidenum">
              <a:rPr lang="en-US" smtClean="0"/>
              <a:t>11</a:t>
            </a:fld>
            <a:endParaRPr lang="en-US" dirty="0"/>
          </a:p>
        </p:txBody>
      </p:sp>
    </p:spTree>
    <p:extLst>
      <p:ext uri="{BB962C8B-B14F-4D97-AF65-F5344CB8AC3E}">
        <p14:creationId xmlns:p14="http://schemas.microsoft.com/office/powerpoint/2010/main" val="100500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78118983-FD39-4393-A68C-D36AFCE19E55}" type="slidenum">
              <a:rPr lang="en-US" smtClean="0"/>
              <a:t>12</a:t>
            </a:fld>
            <a:endParaRPr lang="en-US" dirty="0"/>
          </a:p>
        </p:txBody>
      </p:sp>
    </p:spTree>
    <p:extLst>
      <p:ext uri="{BB962C8B-B14F-4D97-AF65-F5344CB8AC3E}">
        <p14:creationId xmlns:p14="http://schemas.microsoft.com/office/powerpoint/2010/main" val="56546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peers we work with numerous diverse populations, and the LGBTQ community is one of them. And it’s important that we hold ourselves to certain ethical standards and these are some that we’ve come up with for working specifically with this community. </a:t>
            </a:r>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dirty="0"/>
          </a:p>
        </p:txBody>
      </p:sp>
    </p:spTree>
    <p:extLst>
      <p:ext uri="{BB962C8B-B14F-4D97-AF65-F5344CB8AC3E}">
        <p14:creationId xmlns:p14="http://schemas.microsoft.com/office/powerpoint/2010/main" val="196778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it’s mostly a guided conversation, once you get to ask all peers what their chosen pronouns are, you want to ask them to think of some ways to have those conversations. It may be as simple as in forms having spots for them to choose pronouns. Starting all introductions with “Hi, My name is Rowan and my pronouns are she/her.” I know this </a:t>
            </a:r>
            <a:r>
              <a:rPr lang="en-US" dirty="0" err="1"/>
              <a:t>seem’s</a:t>
            </a:r>
            <a:r>
              <a:rPr lang="en-US" dirty="0"/>
              <a:t> incredibly daunting, and like a conversation that we don’t necessarily have with everyone we encounter. But it is crucial. </a:t>
            </a:r>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dirty="0"/>
          </a:p>
        </p:txBody>
      </p:sp>
    </p:spTree>
    <p:extLst>
      <p:ext uri="{BB962C8B-B14F-4D97-AF65-F5344CB8AC3E}">
        <p14:creationId xmlns:p14="http://schemas.microsoft.com/office/powerpoint/2010/main" val="2617817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11/29/2017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11/29/2017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11/29/2017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11/29/2017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11/29/2017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11/29/2017</a:t>
            </a:fld>
            <a:endParaRPr dirty="0"/>
          </a:p>
        </p:txBody>
      </p:sp>
      <p:sp>
        <p:nvSpPr>
          <p:cNvPr id="7" name="Slide Number Placeholder 6"/>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11/29/2017</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11/29/2017</a:t>
            </a:fld>
            <a:endParaRPr dirty="0"/>
          </a:p>
        </p:txBody>
      </p:sp>
      <p:sp>
        <p:nvSpPr>
          <p:cNvPr id="5" name="Slide Number Placeholder 4"/>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dirty="0"/>
          </a:p>
        </p:txBody>
      </p:sp>
      <p:sp>
        <p:nvSpPr>
          <p:cNvPr id="2" name="Date Placeholder 2"/>
          <p:cNvSpPr>
            <a:spLocks noGrp="1"/>
          </p:cNvSpPr>
          <p:nvPr>
            <p:ph type="dt" sz="half" idx="10"/>
          </p:nvPr>
        </p:nvSpPr>
        <p:spPr/>
        <p:txBody>
          <a:bodyPr/>
          <a:lstStyle/>
          <a:p>
            <a:fld id="{83829175-527E-46A3-863C-1BB1F163B849}" type="datetimeFigureOut">
              <a:rPr lang="en-US"/>
              <a:t>11/29/2017</a:t>
            </a:fld>
            <a:endParaRPr dirty="0"/>
          </a:p>
        </p:txBody>
      </p:sp>
      <p:sp>
        <p:nvSpPr>
          <p:cNvPr id="4" name="Slide Number Placeholder 3"/>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11/29/2017</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11/29/2017</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17" Type="http://schemas.openxmlformats.org/officeDocument/2006/relationships/image" Target="../media/image30.jpg"/><Relationship Id="rId2" Type="http://schemas.openxmlformats.org/officeDocument/2006/relationships/notesSlide" Target="../notesSlides/notesSlide6.xml"/><Relationship Id="rId16"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5" Type="http://schemas.openxmlformats.org/officeDocument/2006/relationships/image" Target="../media/image28.jpg"/><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2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124200"/>
          </a:xfrm>
        </p:spPr>
        <p:txBody>
          <a:bodyPr/>
          <a:lstStyle/>
          <a:p>
            <a:pPr algn="ctr"/>
            <a:r>
              <a:rPr lang="en-US" dirty="0"/>
              <a:t>Peers working with diverse populations:</a:t>
            </a:r>
            <a:br>
              <a:rPr lang="en-US" dirty="0"/>
            </a:br>
            <a:r>
              <a:rPr lang="en-US" dirty="0"/>
              <a:t>LGBTQIA</a:t>
            </a:r>
          </a:p>
        </p:txBody>
      </p:sp>
      <p:sp>
        <p:nvSpPr>
          <p:cNvPr id="3" name="Subtitle 2"/>
          <p:cNvSpPr>
            <a:spLocks noGrp="1"/>
          </p:cNvSpPr>
          <p:nvPr>
            <p:ph type="subTitle" idx="1"/>
          </p:nvPr>
        </p:nvSpPr>
        <p:spPr>
          <a:xfrm>
            <a:off x="150812" y="4953000"/>
            <a:ext cx="11506199" cy="1676400"/>
          </a:xfrm>
        </p:spPr>
        <p:txBody>
          <a:bodyPr>
            <a:normAutofit/>
          </a:bodyPr>
          <a:lstStyle/>
          <a:p>
            <a:pPr algn="ctr"/>
            <a:r>
              <a:rPr lang="en-US" dirty="0">
                <a:solidFill>
                  <a:schemeClr val="tx1">
                    <a:lumMod val="50000"/>
                  </a:schemeClr>
                </a:solidFill>
              </a:rPr>
              <a:t>Created by </a:t>
            </a:r>
          </a:p>
          <a:p>
            <a:pPr algn="r"/>
            <a:r>
              <a:rPr lang="en-US" dirty="0">
                <a:solidFill>
                  <a:schemeClr val="tx1">
                    <a:lumMod val="50000"/>
                  </a:schemeClr>
                </a:solidFill>
              </a:rPr>
              <a:t>Rowan Powell                                                                  Brendan Welsh, CPRS</a:t>
            </a:r>
          </a:p>
          <a:p>
            <a:pPr algn="r"/>
            <a:r>
              <a:rPr lang="en-US" dirty="0">
                <a:solidFill>
                  <a:schemeClr val="tx1">
                    <a:lumMod val="50000"/>
                  </a:schemeClr>
                </a:solidFill>
              </a:rPr>
              <a:t>TAY Outreach Coordinator   Director of the Office of Consumer Affairs at BHA</a:t>
            </a:r>
          </a:p>
        </p:txBody>
      </p:sp>
      <p:pic>
        <p:nvPicPr>
          <p:cNvPr id="5" name="Picture 4">
            <a:extLst>
              <a:ext uri="{FF2B5EF4-FFF2-40B4-BE49-F238E27FC236}">
                <a16:creationId xmlns:a16="http://schemas.microsoft.com/office/drawing/2014/main" id="{19D45171-389F-47A5-9137-290CF7A5C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812" y="3458183"/>
            <a:ext cx="1825988" cy="1819275"/>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Microaggressions</a:t>
            </a:r>
          </a:p>
        </p:txBody>
      </p:sp>
      <p:sp>
        <p:nvSpPr>
          <p:cNvPr id="3" name="Content Placeholder 2"/>
          <p:cNvSpPr>
            <a:spLocks noGrp="1"/>
          </p:cNvSpPr>
          <p:nvPr>
            <p:ph idx="1"/>
          </p:nvPr>
        </p:nvSpPr>
        <p:spPr>
          <a:xfrm>
            <a:off x="1979612" y="1676400"/>
            <a:ext cx="7620000" cy="1981200"/>
          </a:xfrm>
        </p:spPr>
        <p:txBody>
          <a:bodyPr/>
          <a:lstStyle/>
          <a:p>
            <a:pPr marL="114300" indent="0">
              <a:buNone/>
            </a:pPr>
            <a:r>
              <a:rPr lang="en-US" dirty="0"/>
              <a:t>The everyday verbal, nonverbal, and environmental slights, snubs, or insults, whether intentional of unintentional, which communicate hostile, derogatory, or negative messages to target persons based solely upon their marginalized group membership.</a:t>
            </a:r>
          </a:p>
        </p:txBody>
      </p:sp>
      <p:sp>
        <p:nvSpPr>
          <p:cNvPr id="4" name="TextBox 3"/>
          <p:cNvSpPr txBox="1"/>
          <p:nvPr/>
        </p:nvSpPr>
        <p:spPr>
          <a:xfrm>
            <a:off x="2360612" y="3581401"/>
            <a:ext cx="6324600" cy="1200329"/>
          </a:xfrm>
          <a:prstGeom prst="rect">
            <a:avLst/>
          </a:prstGeom>
          <a:noFill/>
        </p:spPr>
        <p:txBody>
          <a:bodyPr wrap="square" rtlCol="0">
            <a:spAutoFit/>
          </a:bodyPr>
          <a:lstStyle/>
          <a:p>
            <a:r>
              <a:rPr lang="en-US" dirty="0"/>
              <a:t>Individuals  exposed to constant or ongoing microaggressions can experience the same negative behavioral health consequences as those who experience overt gender-based bullying.</a:t>
            </a:r>
          </a:p>
        </p:txBody>
      </p:sp>
      <p:pic>
        <p:nvPicPr>
          <p:cNvPr id="1026" name="Picture 2" descr="Image result for microaggre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118" y="4709160"/>
            <a:ext cx="3675095"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8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685800"/>
          </a:xfrm>
        </p:spPr>
        <p:txBody>
          <a:bodyPr/>
          <a:lstStyle/>
          <a:p>
            <a:r>
              <a:rPr lang="en-US" dirty="0"/>
              <a:t>Microaggressions</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213" y="1447800"/>
            <a:ext cx="3567407" cy="4754880"/>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213" y="1449446"/>
            <a:ext cx="3567407" cy="4754880"/>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3213" y="1449446"/>
            <a:ext cx="3567407" cy="475488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3212" y="1449446"/>
            <a:ext cx="3566160" cy="4754880"/>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459" y="1449446"/>
            <a:ext cx="3566160" cy="4754880"/>
          </a:xfrm>
          <a:prstGeom prst="rect">
            <a:avLst/>
          </a:prstGeom>
        </p:spPr>
      </p:pic>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9263" y="1447800"/>
            <a:ext cx="3691357" cy="475488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5549" y="1447800"/>
            <a:ext cx="3898783" cy="4754880"/>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5549" y="1449446"/>
            <a:ext cx="3957787" cy="4754880"/>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00839" y="1447800"/>
            <a:ext cx="4042496" cy="4754880"/>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65621" y="1447800"/>
            <a:ext cx="4077714" cy="4754880"/>
          </a:xfrm>
          <a:prstGeom prst="rect">
            <a:avLst/>
          </a:prstGeom>
        </p:spPr>
      </p:pic>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82294" y="1462698"/>
            <a:ext cx="4244368" cy="4754880"/>
          </a:xfrm>
          <a:prstGeom prst="rect">
            <a:avLst/>
          </a:prstGeom>
        </p:spPr>
      </p:pic>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02105" y="1447800"/>
            <a:ext cx="4265670" cy="4754880"/>
          </a:xfrm>
          <a:prstGeom prst="rect">
            <a:avLst/>
          </a:prstGeom>
        </p:spPr>
      </p:pic>
      <p:pic>
        <p:nvPicPr>
          <p:cNvPr id="34" name="Pictur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94898" y="1447800"/>
            <a:ext cx="4419161" cy="475488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98005" y="1447800"/>
            <a:ext cx="4612944" cy="4754880"/>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15615" y="1447800"/>
            <a:ext cx="4612944" cy="4754880"/>
          </a:xfrm>
          <a:prstGeom prst="rect">
            <a:avLst/>
          </a:prstGeom>
        </p:spPr>
      </p:pic>
      <p:pic>
        <p:nvPicPr>
          <p:cNvPr id="36" name="Picture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86943" y="1459385"/>
            <a:ext cx="4741617" cy="4754880"/>
          </a:xfrm>
          <a:prstGeom prst="rect">
            <a:avLst/>
          </a:prstGeom>
        </p:spPr>
      </p:pic>
      <p:pic>
        <p:nvPicPr>
          <p:cNvPr id="33" name="Picture 3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94012" y="1403726"/>
            <a:ext cx="5544190" cy="4846320"/>
          </a:xfrm>
          <a:prstGeom prst="rect">
            <a:avLst/>
          </a:prstGeom>
        </p:spPr>
      </p:pic>
    </p:spTree>
    <p:extLst>
      <p:ext uri="{BB962C8B-B14F-4D97-AF65-F5344CB8AC3E}">
        <p14:creationId xmlns:p14="http://schemas.microsoft.com/office/powerpoint/2010/main" val="82633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heel(1)">
                                      <p:cBhvr>
                                        <p:cTn id="22" dur="2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heel(1)">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heel(1)">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1)">
                                      <p:cBhvr>
                                        <p:cTn id="47" dur="2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2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1)">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heel(1)">
                                      <p:cBhvr>
                                        <p:cTn id="62" dur="20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heel(1)">
                                      <p:cBhvr>
                                        <p:cTn id="67" dur="20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heel(1)">
                                      <p:cBhvr>
                                        <p:cTn id="72" dur="20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heel(1)">
                                      <p:cBhvr>
                                        <p:cTn id="77" dur="20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heel(1)">
                                      <p:cBhvr>
                                        <p:cTn id="8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Microaggressions</a:t>
            </a:r>
          </a:p>
        </p:txBody>
      </p:sp>
      <p:sp>
        <p:nvSpPr>
          <p:cNvPr id="3" name="TextBox 2"/>
          <p:cNvSpPr txBox="1"/>
          <p:nvPr/>
        </p:nvSpPr>
        <p:spPr>
          <a:xfrm>
            <a:off x="2055812" y="1664018"/>
            <a:ext cx="7391400" cy="4431983"/>
          </a:xfrm>
          <a:prstGeom prst="rect">
            <a:avLst/>
          </a:prstGeom>
          <a:noFill/>
        </p:spPr>
        <p:txBody>
          <a:bodyPr wrap="square" rtlCol="0">
            <a:spAutoFit/>
          </a:bodyPr>
          <a:lstStyle/>
          <a:p>
            <a:r>
              <a:rPr lang="en-US" sz="2400" dirty="0"/>
              <a:t>Examples of Microaggressions for Peers to be aware of include:</a:t>
            </a:r>
          </a:p>
          <a:p>
            <a:endParaRPr lang="en-US" dirty="0"/>
          </a:p>
          <a:p>
            <a:pPr marL="285750" indent="-285750">
              <a:buFont typeface="Arial" panose="020B0604020202020204" pitchFamily="34" charset="0"/>
              <a:buChar char="•"/>
            </a:pPr>
            <a:r>
              <a:rPr lang="en-US" altLang="en-US" dirty="0"/>
              <a:t>Assuming an individual is heterosexual.</a:t>
            </a:r>
          </a:p>
          <a:p>
            <a:pPr marL="285750" indent="-285750">
              <a:buFont typeface="Arial" panose="020B0604020202020204" pitchFamily="34" charset="0"/>
              <a:buChar char="•"/>
            </a:pPr>
            <a:r>
              <a:rPr lang="en-US" altLang="en-US" dirty="0"/>
              <a:t>Failing to recognize that an individual’s problem can be a result of experiences with discrimination or internalized heterosexism.</a:t>
            </a:r>
          </a:p>
          <a:p>
            <a:pPr marL="285750" indent="-285750">
              <a:buFont typeface="Arial" panose="020B0604020202020204" pitchFamily="34" charset="0"/>
              <a:buChar char="•"/>
            </a:pPr>
            <a:r>
              <a:rPr lang="en-US" altLang="en-US" dirty="0"/>
              <a:t>Focusing on sexual orientation when it is not relevant.</a:t>
            </a:r>
          </a:p>
          <a:p>
            <a:pPr marL="285750" indent="-285750">
              <a:buFont typeface="Arial" panose="020B0604020202020204" pitchFamily="34" charset="0"/>
              <a:buChar char="•"/>
            </a:pPr>
            <a:r>
              <a:rPr lang="en-US" altLang="en-US" dirty="0"/>
              <a:t>Underestimating the consequences of “coming out.”</a:t>
            </a:r>
          </a:p>
          <a:p>
            <a:pPr marL="285750" indent="-285750">
              <a:buFont typeface="Arial" panose="020B0604020202020204" pitchFamily="34" charset="0"/>
              <a:buChar char="•"/>
            </a:pPr>
            <a:r>
              <a:rPr lang="en-US" altLang="en-US" dirty="0"/>
              <a:t>Failing to affirm significant relationships.</a:t>
            </a:r>
          </a:p>
          <a:p>
            <a:pPr marL="285750" indent="-285750">
              <a:buFont typeface="Arial" panose="020B0604020202020204" pitchFamily="34" charset="0"/>
              <a:buChar char="•"/>
            </a:pPr>
            <a:r>
              <a:rPr lang="en-US" altLang="en-US" dirty="0"/>
              <a:t>Assuming a child’s problems are due to the parents’ orientation.</a:t>
            </a:r>
          </a:p>
          <a:p>
            <a:pPr marL="285750" indent="-285750">
              <a:buFont typeface="Arial" panose="020B0604020202020204" pitchFamily="34" charset="0"/>
              <a:buChar char="•"/>
            </a:pPr>
            <a:r>
              <a:rPr lang="en-US" altLang="en-US" dirty="0"/>
              <a:t>Excessive displays of acceptance or “understanding.”</a:t>
            </a:r>
          </a:p>
          <a:p>
            <a:pPr marL="285750" indent="-285750">
              <a:buFont typeface="Arial" panose="020B0604020202020204" pitchFamily="34" charset="0"/>
              <a:buChar char="•"/>
            </a:pPr>
            <a:r>
              <a:rPr lang="en-US" altLang="en-US" dirty="0"/>
              <a:t>Using the wrong pronoun after being told the individual’s preferred pronoun.</a:t>
            </a:r>
          </a:p>
          <a:p>
            <a:pPr marL="285750" indent="-285750">
              <a:buFont typeface="Arial" panose="020B0604020202020204" pitchFamily="34" charset="0"/>
              <a:buChar char="•"/>
            </a:pPr>
            <a:r>
              <a:rPr lang="en-US" altLang="en-US" dirty="0"/>
              <a:t>Not having access to gender-neutral bathrooms.</a:t>
            </a:r>
          </a:p>
          <a:p>
            <a:endParaRPr lang="en-US" dirty="0"/>
          </a:p>
        </p:txBody>
      </p:sp>
    </p:spTree>
    <p:extLst>
      <p:ext uri="{BB962C8B-B14F-4D97-AF65-F5344CB8AC3E}">
        <p14:creationId xmlns:p14="http://schemas.microsoft.com/office/powerpoint/2010/main" val="172303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3CA1-5AD9-4291-89EA-2495344CB752}"/>
              </a:ext>
            </a:extLst>
          </p:cNvPr>
          <p:cNvSpPr>
            <a:spLocks noGrp="1"/>
          </p:cNvSpPr>
          <p:nvPr>
            <p:ph type="title"/>
          </p:nvPr>
        </p:nvSpPr>
        <p:spPr>
          <a:xfrm>
            <a:off x="1522414" y="533400"/>
            <a:ext cx="9601200" cy="533400"/>
          </a:xfrm>
        </p:spPr>
        <p:txBody>
          <a:bodyPr/>
          <a:lstStyle/>
          <a:p>
            <a:r>
              <a:rPr lang="en-US" dirty="0"/>
              <a:t>Ethical Considerations </a:t>
            </a:r>
          </a:p>
        </p:txBody>
      </p:sp>
      <p:sp>
        <p:nvSpPr>
          <p:cNvPr id="3" name="Content Placeholder 2">
            <a:extLst>
              <a:ext uri="{FF2B5EF4-FFF2-40B4-BE49-F238E27FC236}">
                <a16:creationId xmlns:a16="http://schemas.microsoft.com/office/drawing/2014/main" id="{39FA3997-AC14-4422-B2B0-AB4D0D1DE571}"/>
              </a:ext>
            </a:extLst>
          </p:cNvPr>
          <p:cNvSpPr>
            <a:spLocks noGrp="1"/>
          </p:cNvSpPr>
          <p:nvPr>
            <p:ph idx="1"/>
          </p:nvPr>
        </p:nvSpPr>
        <p:spPr>
          <a:xfrm>
            <a:off x="1522414" y="1066800"/>
            <a:ext cx="9601200" cy="4953000"/>
          </a:xfrm>
        </p:spPr>
        <p:txBody>
          <a:bodyPr>
            <a:normAutofit fontScale="92500" lnSpcReduction="10000"/>
          </a:bodyPr>
          <a:lstStyle/>
          <a:p>
            <a:r>
              <a:rPr lang="en-US" dirty="0"/>
              <a:t>Be aware and sensitive of the impact that internalized heterosexism, homophobia and transphobia may have on individuals and their mental health.</a:t>
            </a:r>
          </a:p>
          <a:p>
            <a:r>
              <a:rPr lang="en-US" dirty="0"/>
              <a:t>Recognize the impacts coming out, and help to identify all the possible negative and positive’s of coming out.</a:t>
            </a:r>
          </a:p>
          <a:p>
            <a:r>
              <a:rPr lang="en-US" dirty="0"/>
              <a:t>Have an awareness and understanding that coming out is a process, and happens numerous times over a person’s life.</a:t>
            </a:r>
          </a:p>
          <a:p>
            <a:r>
              <a:rPr lang="en-US" dirty="0"/>
              <a:t>Be aware that language and terminology in the LGBTQ community is ever evolving and varies from person to person. </a:t>
            </a:r>
          </a:p>
          <a:p>
            <a:r>
              <a:rPr lang="en-US" dirty="0"/>
              <a:t>Honor labels, terms and pronouns used by individuals. </a:t>
            </a:r>
          </a:p>
          <a:p>
            <a:r>
              <a:rPr lang="en-US" dirty="0"/>
              <a:t>Appreciate and understand the importance of appropriate use of language within the LGBTQ community.</a:t>
            </a:r>
          </a:p>
          <a:p>
            <a:r>
              <a:rPr lang="en-US" dirty="0"/>
              <a:t>Be aware that certain labels such as queer and gay require contextualization and should only be used if already used by the individual with clear positive identification. </a:t>
            </a:r>
          </a:p>
        </p:txBody>
      </p:sp>
    </p:spTree>
    <p:extLst>
      <p:ext uri="{BB962C8B-B14F-4D97-AF65-F5344CB8AC3E}">
        <p14:creationId xmlns:p14="http://schemas.microsoft.com/office/powerpoint/2010/main" val="162435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533400"/>
            <a:ext cx="3276599" cy="685800"/>
          </a:xfrm>
        </p:spPr>
        <p:txBody>
          <a:bodyPr>
            <a:normAutofit fontScale="90000"/>
          </a:bodyPr>
          <a:lstStyle/>
          <a:p>
            <a:r>
              <a:rPr lang="en-US" dirty="0"/>
              <a:t>Do LGBTQ people have the same rights?</a:t>
            </a:r>
          </a:p>
        </p:txBody>
      </p:sp>
      <p:sp>
        <p:nvSpPr>
          <p:cNvPr id="4" name="Text Placeholder 3"/>
          <p:cNvSpPr>
            <a:spLocks noGrp="1"/>
          </p:cNvSpPr>
          <p:nvPr>
            <p:ph type="body" sz="half" idx="2"/>
          </p:nvPr>
        </p:nvSpPr>
        <p:spPr>
          <a:xfrm>
            <a:off x="303213" y="1219200"/>
            <a:ext cx="3810000" cy="5181600"/>
          </a:xfrm>
        </p:spPr>
        <p:txBody>
          <a:bodyPr>
            <a:normAutofit fontScale="25000" lnSpcReduction="20000"/>
          </a:bodyPr>
          <a:lstStyle/>
          <a:p>
            <a:pPr marL="244916" indent="-248182" defTabSz="1306220">
              <a:spcBef>
                <a:spcPts val="857"/>
              </a:spcBef>
              <a:spcAft>
                <a:spcPts val="3000"/>
              </a:spcAft>
              <a:defRPr/>
            </a:pPr>
            <a:r>
              <a:rPr lang="en-US" sz="5600" dirty="0"/>
              <a:t>Maryland and Delaware prohibit discrimination based on sexual orientation and gender identity or expression.</a:t>
            </a:r>
          </a:p>
          <a:p>
            <a:pPr marL="244916" indent="-248182" defTabSz="1306220">
              <a:spcBef>
                <a:spcPts val="857"/>
              </a:spcBef>
              <a:spcAft>
                <a:spcPts val="3000"/>
              </a:spcAft>
              <a:defRPr/>
            </a:pPr>
            <a:r>
              <a:rPr lang="en-US" sz="5600" dirty="0"/>
              <a:t>Virginia does not provide the same protections, thus an LGBTQ person may be denied employment, housing, access to public accommodations in Virginia.</a:t>
            </a:r>
          </a:p>
          <a:p>
            <a:pPr marL="244916" indent="-248182" defTabSz="1306220">
              <a:spcBef>
                <a:spcPts val="857"/>
              </a:spcBef>
              <a:spcAft>
                <a:spcPts val="3000"/>
              </a:spcAft>
              <a:defRPr/>
            </a:pPr>
            <a:r>
              <a:rPr lang="en-US" sz="5600" dirty="0"/>
              <a:t>Same-gender marriage is legal in all 50 USA states.  This recent change is due to the supreme court case, Obergefell v. Hodges. </a:t>
            </a:r>
          </a:p>
          <a:p>
            <a:pPr marL="244916" indent="-248182" defTabSz="1306220">
              <a:spcBef>
                <a:spcPts val="857"/>
              </a:spcBef>
              <a:spcAft>
                <a:spcPts val="3000"/>
              </a:spcAft>
              <a:defRPr/>
            </a:pPr>
            <a:r>
              <a:rPr lang="en-US" sz="5600" dirty="0"/>
              <a:t>Free State Justice , in July 2015, filed a lawsuit against a Talbot County school for not allowing a Transgender student to use the bathroom of the gender they identified with. </a:t>
            </a:r>
          </a:p>
          <a:p>
            <a:pPr marL="244916" indent="-248182" defTabSz="1306220">
              <a:spcBef>
                <a:spcPts val="857"/>
              </a:spcBef>
              <a:spcAft>
                <a:spcPts val="3000"/>
              </a:spcAft>
              <a:defRPr/>
            </a:pPr>
            <a:r>
              <a:rPr lang="en-US" sz="5600" dirty="0"/>
              <a:t>G.G v. Gloucester County Virginia School Board is a case filed by the ACLU on behalf of Gavin Grimm which addresses the use of bathrooms in public schools by transgender students.</a:t>
            </a:r>
          </a:p>
          <a:p>
            <a:pPr marL="244916" indent="-248182" defTabSz="1306220">
              <a:spcBef>
                <a:spcPts val="857"/>
              </a:spcBef>
              <a:spcAft>
                <a:spcPts val="3000"/>
              </a:spcAft>
              <a:defRPr/>
            </a:pPr>
            <a:endParaRPr lang="en-US" sz="5600" dirty="0"/>
          </a:p>
          <a:p>
            <a:pPr marL="244916" indent="-248182" defTabSz="1306220">
              <a:spcBef>
                <a:spcPts val="857"/>
              </a:spcBef>
              <a:spcAft>
                <a:spcPts val="3000"/>
              </a:spcAft>
              <a:defRPr/>
            </a:pPr>
            <a:endParaRPr lang="en-US" sz="5600" dirty="0"/>
          </a:p>
          <a:p>
            <a:pPr marL="244916" indent="-248182" defTabSz="1306220">
              <a:spcBef>
                <a:spcPts val="857"/>
              </a:spcBef>
              <a:spcAft>
                <a:spcPts val="3000"/>
              </a:spcAft>
              <a:defRPr/>
            </a:pPr>
            <a:endParaRPr lang="en-US" sz="5600" dirty="0"/>
          </a:p>
          <a:p>
            <a:pPr marL="244916" indent="-248182" defTabSz="1306220">
              <a:spcBef>
                <a:spcPts val="857"/>
              </a:spcBef>
              <a:spcAft>
                <a:spcPts val="3000"/>
              </a:spcAft>
              <a:defRPr/>
            </a:pPr>
            <a:r>
              <a:rPr lang="en-US" sz="5600" i="1" dirty="0"/>
              <a:t> </a:t>
            </a:r>
            <a:endParaRPr lang="en-US" sz="5600" dirty="0"/>
          </a:p>
          <a:p>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487" r="7487"/>
          <a:stretch>
            <a:fillRect/>
          </a:stretch>
        </p:blipFill>
        <p:spPr/>
      </p:pic>
    </p:spTree>
    <p:extLst>
      <p:ext uri="{BB962C8B-B14F-4D97-AF65-F5344CB8AC3E}">
        <p14:creationId xmlns:p14="http://schemas.microsoft.com/office/powerpoint/2010/main" val="213928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can you do?</a:t>
            </a:r>
          </a:p>
        </p:txBody>
      </p:sp>
      <p:sp>
        <p:nvSpPr>
          <p:cNvPr id="3" name="Content Placeholder 2"/>
          <p:cNvSpPr>
            <a:spLocks noGrp="1"/>
          </p:cNvSpPr>
          <p:nvPr>
            <p:ph idx="1"/>
          </p:nvPr>
        </p:nvSpPr>
        <p:spPr/>
        <p:txBody>
          <a:bodyPr>
            <a:normAutofit fontScale="92500" lnSpcReduction="20000"/>
          </a:bodyPr>
          <a:lstStyle/>
          <a:p>
            <a:r>
              <a:rPr lang="en-US" dirty="0"/>
              <a:t>Address the problems that the LGBTQ community face at both the systems and individual level.</a:t>
            </a:r>
          </a:p>
          <a:p>
            <a:r>
              <a:rPr lang="en-US" dirty="0"/>
              <a:t>Provide a safe and nondiscriminatory recovery environment.</a:t>
            </a:r>
          </a:p>
          <a:p>
            <a:r>
              <a:rPr lang="en-US" dirty="0"/>
              <a:t>Ensure that your mission statement includes LGBTQ friendly language. </a:t>
            </a:r>
          </a:p>
          <a:p>
            <a:r>
              <a:rPr lang="en-US" dirty="0"/>
              <a:t>Provide a gender neutral bathroom at your office.</a:t>
            </a:r>
          </a:p>
          <a:p>
            <a:r>
              <a:rPr lang="en-US" dirty="0"/>
              <a:t>Respect the gender identities and pronouns of all your peers.</a:t>
            </a:r>
          </a:p>
          <a:p>
            <a:r>
              <a:rPr lang="en-US" dirty="0"/>
              <a:t>Ask </a:t>
            </a:r>
            <a:r>
              <a:rPr lang="en-US" b="1" u="sng" dirty="0"/>
              <a:t>all </a:t>
            </a:r>
            <a:r>
              <a:rPr lang="en-US" dirty="0"/>
              <a:t>peers what their chosen pronouns are?</a:t>
            </a:r>
          </a:p>
          <a:p>
            <a:r>
              <a:rPr lang="en-US" dirty="0"/>
              <a:t>Create the opportunities for educational discussions about the LGBTQ community with your peers.</a:t>
            </a:r>
          </a:p>
          <a:p>
            <a:r>
              <a:rPr lang="en-US" dirty="0"/>
              <a:t>If a peer comes to you with concerns about their sexuality or gender identity, have an open, honest and non judgmental conversation with them. </a:t>
            </a:r>
          </a:p>
          <a:p>
            <a:endParaRPr lang="en-US" b="1" u="sng" dirty="0"/>
          </a:p>
        </p:txBody>
      </p:sp>
    </p:spTree>
    <p:extLst>
      <p:ext uri="{BB962C8B-B14F-4D97-AF65-F5344CB8AC3E}">
        <p14:creationId xmlns:p14="http://schemas.microsoft.com/office/powerpoint/2010/main" val="395517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609600"/>
          </a:xfrm>
        </p:spPr>
        <p:txBody>
          <a:bodyPr/>
          <a:lstStyle/>
          <a:p>
            <a:pPr algn="ctr"/>
            <a:r>
              <a:rPr lang="en-US" dirty="0"/>
              <a:t>Resources</a:t>
            </a:r>
          </a:p>
        </p:txBody>
      </p:sp>
      <p:sp>
        <p:nvSpPr>
          <p:cNvPr id="3" name="Content Placeholder 2"/>
          <p:cNvSpPr>
            <a:spLocks noGrp="1"/>
          </p:cNvSpPr>
          <p:nvPr>
            <p:ph idx="1"/>
          </p:nvPr>
        </p:nvSpPr>
        <p:spPr>
          <a:xfrm>
            <a:off x="1522414" y="1143000"/>
            <a:ext cx="9601200" cy="4876800"/>
          </a:xfrm>
        </p:spPr>
        <p:txBody>
          <a:bodyPr>
            <a:normAutofit fontScale="85000" lnSpcReduction="20000"/>
          </a:bodyPr>
          <a:lstStyle/>
          <a:p>
            <a:pPr>
              <a:buNone/>
            </a:pPr>
            <a:r>
              <a:rPr lang="en-US" dirty="0"/>
              <a:t>Legal Help-   Free State Justice:  https://freestate-justice.org </a:t>
            </a:r>
          </a:p>
          <a:p>
            <a:pPr>
              <a:buNone/>
            </a:pPr>
            <a:r>
              <a:rPr lang="en-US" dirty="0"/>
              <a:t>Need to talk to someone-  Trevor Project: http://www.thetrevorproject.org/</a:t>
            </a:r>
          </a:p>
          <a:p>
            <a:pPr>
              <a:buNone/>
            </a:pPr>
            <a:r>
              <a:rPr lang="en-US" dirty="0"/>
              <a:t>Need to see that it does get better-  It Gets Better Project: http://www.itgetsbetter.org/</a:t>
            </a:r>
          </a:p>
          <a:p>
            <a:pPr>
              <a:buNone/>
            </a:pPr>
            <a:r>
              <a:rPr lang="en-US" dirty="0"/>
              <a:t>General Questions-  Human Rights Campaign: http://www.hrc.org </a:t>
            </a:r>
          </a:p>
          <a:p>
            <a:pPr>
              <a:buNone/>
            </a:pPr>
            <a:r>
              <a:rPr lang="en-US" dirty="0"/>
              <a:t>Need information about coming out-  Human Rights Campaign Coming Out Guides: http://www.hrc.org/resources/category/coming-out </a:t>
            </a:r>
          </a:p>
          <a:p>
            <a:pPr>
              <a:buNone/>
            </a:pPr>
            <a:r>
              <a:rPr lang="en-US" dirty="0"/>
              <a:t> Parents, Families and Friends of Lesbians and Gays:https://www.pflag.org</a:t>
            </a:r>
          </a:p>
          <a:p>
            <a:pPr>
              <a:buNone/>
            </a:pPr>
            <a:r>
              <a:rPr lang="en-US" dirty="0"/>
              <a:t> Rainbow Youth Alliance Maryland:http://www.rainbowyouthalliancemd.org</a:t>
            </a:r>
          </a:p>
          <a:p>
            <a:pPr>
              <a:buNone/>
            </a:pPr>
            <a:r>
              <a:rPr lang="en-US" dirty="0"/>
              <a:t>Gay, Lesbian, Bisexual, Transgender Community Center of Baltimore and Central Maryland :http://glccb.org</a:t>
            </a:r>
          </a:p>
          <a:p>
            <a:pPr>
              <a:buNone/>
            </a:pPr>
            <a:r>
              <a:rPr lang="en-US" dirty="0"/>
              <a:t>Gay, Lesbian &amp; Straight Education Network :https://www.glsen.org</a:t>
            </a:r>
          </a:p>
          <a:p>
            <a:pPr>
              <a:buNone/>
            </a:pPr>
            <a:r>
              <a:rPr lang="en-US" dirty="0"/>
              <a:t>Sexual Minority Youth Assistance League :http://smyal.org</a:t>
            </a:r>
          </a:p>
          <a:p>
            <a:pPr>
              <a:buNone/>
            </a:pPr>
            <a:r>
              <a:rPr lang="en-US" dirty="0"/>
              <a:t>The Baltimore Transgender Alliance:https://www.facebook.com/bmoretransalliance/?ref=br_rs </a:t>
            </a:r>
          </a:p>
          <a:p>
            <a:pPr>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09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8971-6396-4C76-90D9-2CAAE12C3CC3}"/>
              </a:ext>
            </a:extLst>
          </p:cNvPr>
          <p:cNvSpPr>
            <a:spLocks noGrp="1"/>
          </p:cNvSpPr>
          <p:nvPr>
            <p:ph type="title"/>
          </p:nvPr>
        </p:nvSpPr>
        <p:spPr/>
        <p:txBody>
          <a:bodyPr/>
          <a:lstStyle/>
          <a:p>
            <a:pPr algn="ctr"/>
            <a:r>
              <a:rPr lang="en-US" dirty="0"/>
              <a:t>References </a:t>
            </a:r>
          </a:p>
        </p:txBody>
      </p:sp>
      <p:sp>
        <p:nvSpPr>
          <p:cNvPr id="3" name="Content Placeholder 2">
            <a:extLst>
              <a:ext uri="{FF2B5EF4-FFF2-40B4-BE49-F238E27FC236}">
                <a16:creationId xmlns:a16="http://schemas.microsoft.com/office/drawing/2014/main" id="{A2BCE431-21CB-4C9F-974A-F1D74535558B}"/>
              </a:ext>
            </a:extLst>
          </p:cNvPr>
          <p:cNvSpPr>
            <a:spLocks noGrp="1"/>
          </p:cNvSpPr>
          <p:nvPr>
            <p:ph sz="half" idx="1"/>
          </p:nvPr>
        </p:nvSpPr>
        <p:spPr/>
        <p:txBody>
          <a:bodyPr>
            <a:normAutofit fontScale="55000" lnSpcReduction="20000"/>
          </a:bodyPr>
          <a:lstStyle/>
          <a:p>
            <a:r>
              <a:rPr lang="en-US" sz="2500" dirty="0"/>
              <a:t>Institute of Medicine (US), 2009.</a:t>
            </a:r>
          </a:p>
          <a:p>
            <a:r>
              <a:rPr lang="en-US" sz="2500" dirty="0"/>
              <a:t>Youth Risk Behavior Survey, CDC. 2016.</a:t>
            </a:r>
          </a:p>
          <a:p>
            <a:r>
              <a:rPr lang="en-US" sz="2500" dirty="0"/>
              <a:t>Raising Issues: Lesbian, Gay, Bisexual &amp; Transgender people receiving services in the public mental health system, Alicia Lucksted, 2004.</a:t>
            </a:r>
          </a:p>
          <a:p>
            <a:r>
              <a:rPr lang="en-US" sz="2500" dirty="0"/>
              <a:t>Child Sexual Abuse 1: An Overview by Kurt Conklin (February 2012)</a:t>
            </a:r>
          </a:p>
          <a:p>
            <a:r>
              <a:rPr lang="en-US" sz="2500" dirty="0"/>
              <a:t>Gay, Lesbian and Bisexual Issues by American Psychiatric Association (May 2010)</a:t>
            </a:r>
          </a:p>
          <a:p>
            <a:r>
              <a:rPr lang="en-US" sz="2500" dirty="0"/>
              <a:t>https://www.buzzfeed.com/hnigatu/19-lgbt-microaggressions-you-hear-on-a-daily-basis?utm_term=.lkLJq3AlBP#.epoOvbzPJ5</a:t>
            </a:r>
          </a:p>
          <a:p>
            <a:r>
              <a:rPr lang="en-US" sz="2500" dirty="0"/>
              <a:t>The Williams Institute, The LGBT Atlas, 2016</a:t>
            </a:r>
          </a:p>
          <a:p>
            <a:r>
              <a:rPr lang="en-US" sz="2500" dirty="0"/>
              <a:t>Pew Social Trends, 2013 </a:t>
            </a:r>
          </a:p>
          <a:p>
            <a:endParaRPr lang="en-US" dirty="0"/>
          </a:p>
        </p:txBody>
      </p:sp>
      <p:sp>
        <p:nvSpPr>
          <p:cNvPr id="4" name="Content Placeholder 3">
            <a:extLst>
              <a:ext uri="{FF2B5EF4-FFF2-40B4-BE49-F238E27FC236}">
                <a16:creationId xmlns:a16="http://schemas.microsoft.com/office/drawing/2014/main" id="{EB8A0983-A1E1-42FE-AA73-B4EBB73EA640}"/>
              </a:ext>
            </a:extLst>
          </p:cNvPr>
          <p:cNvSpPr>
            <a:spLocks noGrp="1"/>
          </p:cNvSpPr>
          <p:nvPr>
            <p:ph sz="half" idx="2"/>
          </p:nvPr>
        </p:nvSpPr>
        <p:spPr/>
        <p:txBody>
          <a:bodyPr>
            <a:normAutofit fontScale="55000" lnSpcReduction="20000"/>
          </a:bodyPr>
          <a:lstStyle/>
          <a:p>
            <a:r>
              <a:rPr lang="en-US" sz="2200" dirty="0"/>
              <a:t>Centers for Disease Control and Prevention. (2014).  Lesbian, gay, bisexual, and transgender health—youth.</a:t>
            </a:r>
          </a:p>
          <a:p>
            <a:r>
              <a:rPr lang="en-US" sz="2200" dirty="0"/>
              <a:t>GLSEN. (2011). The 2011 National School Climate Survey.</a:t>
            </a:r>
          </a:p>
          <a:p>
            <a:r>
              <a:rPr lang="en-US" sz="2200" dirty="0"/>
              <a:t>Human Rights Campaign. (2012).  Growing up LGBT in America.</a:t>
            </a:r>
          </a:p>
          <a:p>
            <a:r>
              <a:rPr lang="en-US" sz="2200" dirty="0"/>
              <a:t>Itgetsbetter.org</a:t>
            </a:r>
          </a:p>
          <a:p>
            <a:r>
              <a:rPr lang="en-US" sz="2200" dirty="0"/>
              <a:t>Killerman, S. (2014). It’s pronounced Metrosexual.</a:t>
            </a:r>
          </a:p>
          <a:p>
            <a:r>
              <a:rPr lang="en-US" sz="2200" dirty="0"/>
              <a:t>Sue, D.W. &amp; D. Sue. (2013).  Counseling the culturally diverse.  Hoboken, NJ:  John Wiley &amp; Sons.</a:t>
            </a:r>
          </a:p>
          <a:p>
            <a:r>
              <a:rPr lang="en-US" sz="2200" dirty="0"/>
              <a:t>The Trevor Project. (2014).</a:t>
            </a:r>
          </a:p>
          <a:p>
            <a:r>
              <a:rPr lang="en-US" sz="2200" dirty="0"/>
              <a:t>Wilbur, S., Ryan, C., Marksamer, J. (2006).  Child Welfare League of America best practice guidelines:  Serving LGBT youth in out-of-home care.  Washington, DC: CWLA.</a:t>
            </a:r>
          </a:p>
          <a:p>
            <a:r>
              <a:rPr lang="en-US" sz="2200" dirty="0"/>
              <a:t>"The Department of Health and Mental Hygiene." CDP. N.p., n.d. Web. 8 July 2014. &lt;http://phpa.dhmh.maryland.gov/cdp/SitePages/youth-risk-survey.aspx&gt;.</a:t>
            </a:r>
          </a:p>
          <a:p>
            <a:endParaRPr lang="en-US" dirty="0"/>
          </a:p>
        </p:txBody>
      </p:sp>
    </p:spTree>
    <p:extLst>
      <p:ext uri="{BB962C8B-B14F-4D97-AF65-F5344CB8AC3E}">
        <p14:creationId xmlns:p14="http://schemas.microsoft.com/office/powerpoint/2010/main" val="254555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6862-9513-4F89-A4F6-33248D88EB7F}"/>
              </a:ext>
            </a:extLst>
          </p:cNvPr>
          <p:cNvSpPr>
            <a:spLocks noGrp="1"/>
          </p:cNvSpPr>
          <p:nvPr>
            <p:ph type="ctrTitle"/>
          </p:nvPr>
        </p:nvSpPr>
        <p:spPr/>
        <p:txBody>
          <a:bodyPr/>
          <a:lstStyle/>
          <a:p>
            <a:pPr algn="ctr"/>
            <a:r>
              <a:rPr lang="en-US" dirty="0"/>
              <a:t>Questions?</a:t>
            </a:r>
          </a:p>
        </p:txBody>
      </p:sp>
      <p:sp>
        <p:nvSpPr>
          <p:cNvPr id="3" name="Subtitle 2">
            <a:extLst>
              <a:ext uri="{FF2B5EF4-FFF2-40B4-BE49-F238E27FC236}">
                <a16:creationId xmlns:a16="http://schemas.microsoft.com/office/drawing/2014/main" id="{495DFBEE-7550-4272-8A7B-60323EF3858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6039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A16F-8821-4D29-A79B-18574C726ECC}"/>
              </a:ext>
            </a:extLst>
          </p:cNvPr>
          <p:cNvSpPr>
            <a:spLocks noGrp="1"/>
          </p:cNvSpPr>
          <p:nvPr>
            <p:ph type="ctrTitle"/>
          </p:nvPr>
        </p:nvSpPr>
        <p:spPr>
          <a:xfrm>
            <a:off x="1522413" y="990600"/>
            <a:ext cx="9144000" cy="1219200"/>
          </a:xfrm>
        </p:spPr>
        <p:txBody>
          <a:bodyPr/>
          <a:lstStyle/>
          <a:p>
            <a:r>
              <a:rPr lang="en-US" dirty="0"/>
              <a:t>Things we will cover</a:t>
            </a:r>
          </a:p>
        </p:txBody>
      </p:sp>
      <p:sp>
        <p:nvSpPr>
          <p:cNvPr id="3" name="Subtitle 2">
            <a:extLst>
              <a:ext uri="{FF2B5EF4-FFF2-40B4-BE49-F238E27FC236}">
                <a16:creationId xmlns:a16="http://schemas.microsoft.com/office/drawing/2014/main" id="{0CF9CD20-F01A-44D6-B307-B9FA34863373}"/>
              </a:ext>
            </a:extLst>
          </p:cNvPr>
          <p:cNvSpPr>
            <a:spLocks noGrp="1"/>
          </p:cNvSpPr>
          <p:nvPr>
            <p:ph type="subTitle" idx="1"/>
          </p:nvPr>
        </p:nvSpPr>
        <p:spPr>
          <a:xfrm>
            <a:off x="1522412" y="2438400"/>
            <a:ext cx="10134600" cy="3581400"/>
          </a:xfrm>
        </p:spPr>
        <p:txBody>
          <a:bodyPr/>
          <a:lstStyle/>
          <a:p>
            <a:endParaRPr lang="en-US" dirty="0"/>
          </a:p>
          <a:p>
            <a:pPr marL="342900" indent="-342900">
              <a:buFont typeface="Arial" panose="020B0604020202020204" pitchFamily="34" charset="0"/>
              <a:buChar char="•"/>
            </a:pPr>
            <a:r>
              <a:rPr lang="en-US" dirty="0"/>
              <a:t>SOGIE (Sexual Orientation, Gender Identity and Gender Expression)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Terminology (LGBTQIA)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Microaggressions and how to prevent them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Ethical Considerations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Ways to help and Resources</a:t>
            </a:r>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9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Think for a minute....</a:t>
            </a:r>
          </a:p>
        </p:txBody>
      </p:sp>
      <p:sp>
        <p:nvSpPr>
          <p:cNvPr id="3" name="Content Placeholder 2"/>
          <p:cNvSpPr>
            <a:spLocks noGrp="1"/>
          </p:cNvSpPr>
          <p:nvPr>
            <p:ph idx="1"/>
          </p:nvPr>
        </p:nvSpPr>
        <p:spPr/>
        <p:txBody>
          <a:bodyPr>
            <a:normAutofit/>
          </a:bodyPr>
          <a:lstStyle/>
          <a:p>
            <a:pPr marL="114300" indent="0">
              <a:buNone/>
            </a:pPr>
            <a:r>
              <a:rPr lang="en-US" dirty="0"/>
              <a:t>Think about your daily interactions at work, at home, all the places you up end throughout the course of your busy day.</a:t>
            </a:r>
          </a:p>
          <a:p>
            <a:pPr marL="114300" indent="0">
              <a:buNone/>
            </a:pPr>
            <a:endParaRPr lang="en-US" dirty="0"/>
          </a:p>
          <a:p>
            <a:pPr marL="571500" indent="-457200">
              <a:buFont typeface="+mj-lt"/>
              <a:buAutoNum type="arabicPeriod"/>
            </a:pPr>
            <a:r>
              <a:rPr lang="en-US" dirty="0"/>
              <a:t>Do you know anyone that identifies as lesbian, gay, bisexual, or transgender?</a:t>
            </a:r>
          </a:p>
          <a:p>
            <a:pPr marL="571500" indent="-457200">
              <a:buFont typeface="+mj-lt"/>
              <a:buAutoNum type="arabicPeriod"/>
            </a:pPr>
            <a:r>
              <a:rPr lang="en-US" dirty="0"/>
              <a:t>How do you know the person’s sexual orientation or gender identity?</a:t>
            </a:r>
          </a:p>
          <a:p>
            <a:pPr marL="571500" indent="-457200">
              <a:buFont typeface="+mj-lt"/>
              <a:buAutoNum type="arabicPeriod"/>
            </a:pPr>
            <a:r>
              <a:rPr lang="en-US" dirty="0"/>
              <a:t>Do you interact any differently with this person(s) than other people you know?</a:t>
            </a:r>
          </a:p>
          <a:p>
            <a:pPr marL="571500" indent="-457200">
              <a:buFont typeface="+mj-lt"/>
              <a:buAutoNum type="arabicPeriod"/>
            </a:pPr>
            <a:r>
              <a:rPr lang="en-US" b="1" dirty="0"/>
              <a:t>BONUS QUESTION: </a:t>
            </a:r>
            <a:r>
              <a:rPr lang="en-US" dirty="0"/>
              <a:t>How many genders are there? </a:t>
            </a:r>
          </a:p>
        </p:txBody>
      </p:sp>
    </p:spTree>
    <p:extLst>
      <p:ext uri="{BB962C8B-B14F-4D97-AF65-F5344CB8AC3E}">
        <p14:creationId xmlns:p14="http://schemas.microsoft.com/office/powerpoint/2010/main" val="22960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Orientation</a:t>
            </a:r>
          </a:p>
        </p:txBody>
      </p:sp>
      <p:sp>
        <p:nvSpPr>
          <p:cNvPr id="3" name="Content Placeholder 2"/>
          <p:cNvSpPr>
            <a:spLocks noGrp="1"/>
          </p:cNvSpPr>
          <p:nvPr>
            <p:ph idx="1"/>
          </p:nvPr>
        </p:nvSpPr>
        <p:spPr/>
        <p:txBody>
          <a:bodyPr>
            <a:normAutofit lnSpcReduction="10000"/>
          </a:bodyPr>
          <a:lstStyle/>
          <a:p>
            <a:r>
              <a:rPr lang="en-US" dirty="0"/>
              <a:t>Sexual Orientation- An inherent or immutable enduring emotional, romantic or sexual attraction to other people. </a:t>
            </a:r>
          </a:p>
          <a:p>
            <a:r>
              <a:rPr lang="en-US" dirty="0"/>
              <a:t>Individuals who identify as Gay or Lesbian have a romantic and/or sexual attraction to people of the same gender that they identify as.</a:t>
            </a:r>
          </a:p>
          <a:p>
            <a:r>
              <a:rPr lang="en-US" dirty="0"/>
              <a:t>Individuals who identify as Bisexual have a romantic and/or sexual attraction to members of two genders.</a:t>
            </a:r>
          </a:p>
          <a:p>
            <a:r>
              <a:rPr lang="en-US" dirty="0"/>
              <a:t>In 2016 there is an estimate that 3.7 of Maryland Adults identify as Lesbian, Gay or Bisexual.</a:t>
            </a:r>
          </a:p>
          <a:p>
            <a:endParaRPr lang="en-US" dirty="0"/>
          </a:p>
          <a:p>
            <a:pPr marL="114300" indent="0" algn="ctr">
              <a:buNone/>
            </a:pPr>
            <a:r>
              <a:rPr lang="en-US" sz="1600" dirty="0"/>
              <a:t>Definition from HRC </a:t>
            </a:r>
          </a:p>
          <a:p>
            <a:pPr marL="114300" indent="0" algn="ctr">
              <a:buNone/>
            </a:pPr>
            <a:r>
              <a:rPr lang="en-US" sz="1600" dirty="0"/>
              <a:t>Data from The Williams Institute </a:t>
            </a:r>
          </a:p>
        </p:txBody>
      </p:sp>
    </p:spTree>
    <p:extLst>
      <p:ext uri="{BB962C8B-B14F-4D97-AF65-F5344CB8AC3E}">
        <p14:creationId xmlns:p14="http://schemas.microsoft.com/office/powerpoint/2010/main" val="9149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those letters mean?</a:t>
            </a:r>
          </a:p>
        </p:txBody>
      </p:sp>
      <p:sp>
        <p:nvSpPr>
          <p:cNvPr id="3" name="Content Placeholder 2"/>
          <p:cNvSpPr>
            <a:spLocks noGrp="1"/>
          </p:cNvSpPr>
          <p:nvPr>
            <p:ph idx="1"/>
          </p:nvPr>
        </p:nvSpPr>
        <p:spPr/>
        <p:txBody>
          <a:bodyPr>
            <a:normAutofit/>
          </a:bodyPr>
          <a:lstStyle/>
          <a:p>
            <a:r>
              <a:rPr lang="en-US" sz="2800" dirty="0"/>
              <a:t>L- Lesbian </a:t>
            </a:r>
          </a:p>
          <a:p>
            <a:r>
              <a:rPr lang="en-US" sz="2800" dirty="0"/>
              <a:t>G- Gay</a:t>
            </a:r>
          </a:p>
          <a:p>
            <a:r>
              <a:rPr lang="en-US" sz="2800" dirty="0"/>
              <a:t>B- Bisexual/ Pansexual </a:t>
            </a:r>
          </a:p>
          <a:p>
            <a:r>
              <a:rPr lang="en-US" sz="2800" dirty="0"/>
              <a:t>Q- Questioning </a:t>
            </a:r>
          </a:p>
          <a:p>
            <a:r>
              <a:rPr lang="en-US" sz="2800" dirty="0"/>
              <a:t>A- Asexual</a:t>
            </a:r>
          </a:p>
        </p:txBody>
      </p:sp>
    </p:spTree>
    <p:extLst>
      <p:ext uri="{BB962C8B-B14F-4D97-AF65-F5344CB8AC3E}">
        <p14:creationId xmlns:p14="http://schemas.microsoft.com/office/powerpoint/2010/main" val="28369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 </a:t>
            </a:r>
          </a:p>
        </p:txBody>
      </p:sp>
      <p:sp>
        <p:nvSpPr>
          <p:cNvPr id="3" name="Content Placeholder 2"/>
          <p:cNvSpPr>
            <a:spLocks noGrp="1"/>
          </p:cNvSpPr>
          <p:nvPr>
            <p:ph idx="1"/>
          </p:nvPr>
        </p:nvSpPr>
        <p:spPr/>
        <p:txBody>
          <a:bodyPr>
            <a:normAutofit fontScale="92500" lnSpcReduction="20000"/>
          </a:bodyPr>
          <a:lstStyle/>
          <a:p>
            <a:r>
              <a:rPr lang="en-US" dirty="0"/>
              <a:t>One’s innermost concept of self as male, female, a blend of both or neither- how individuals perceive themselves and what they call themselves. One’s gender identity can be the same or different from their sex assigned at birth.</a:t>
            </a:r>
          </a:p>
          <a:p>
            <a:r>
              <a:rPr lang="en-US" dirty="0"/>
              <a:t>Individuals whose gender identification is inconsistent with their biological sex are transgender. Currently, 0.3% of American adults and 0.49 of Maryland adults identify as Transgender.  </a:t>
            </a:r>
          </a:p>
          <a:p>
            <a:r>
              <a:rPr lang="en-US" dirty="0"/>
              <a:t>Individuals whose gender identification is consistent with their biological sex are considered cisgender.</a:t>
            </a:r>
          </a:p>
          <a:p>
            <a:endParaRPr lang="en-US" dirty="0"/>
          </a:p>
          <a:p>
            <a:endParaRPr lang="en-US" sz="3000" dirty="0"/>
          </a:p>
          <a:p>
            <a:pPr marL="114300" indent="0" algn="ctr">
              <a:buNone/>
            </a:pPr>
            <a:r>
              <a:rPr lang="en-US" sz="1700" dirty="0"/>
              <a:t>Definition by HRC</a:t>
            </a:r>
          </a:p>
          <a:p>
            <a:pPr marL="114300" indent="0" algn="ctr">
              <a:buNone/>
            </a:pPr>
            <a:r>
              <a:rPr lang="en-US" sz="1700" dirty="0"/>
              <a:t>Data by The Williams Institute </a:t>
            </a:r>
          </a:p>
          <a:p>
            <a:endParaRPr lang="en-US" dirty="0"/>
          </a:p>
          <a:p>
            <a:endParaRPr lang="en-US" dirty="0"/>
          </a:p>
        </p:txBody>
      </p:sp>
    </p:spTree>
    <p:extLst>
      <p:ext uri="{BB962C8B-B14F-4D97-AF65-F5344CB8AC3E}">
        <p14:creationId xmlns:p14="http://schemas.microsoft.com/office/powerpoint/2010/main" val="338841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those letters mean? Part Two.</a:t>
            </a:r>
          </a:p>
        </p:txBody>
      </p:sp>
      <p:sp>
        <p:nvSpPr>
          <p:cNvPr id="3" name="Content Placeholder 2"/>
          <p:cNvSpPr>
            <a:spLocks noGrp="1"/>
          </p:cNvSpPr>
          <p:nvPr>
            <p:ph idx="1"/>
          </p:nvPr>
        </p:nvSpPr>
        <p:spPr/>
        <p:txBody>
          <a:bodyPr/>
          <a:lstStyle/>
          <a:p>
            <a:r>
              <a:rPr lang="en-US" sz="2800" dirty="0"/>
              <a:t>Gnc- Gender Nonconforming/ Gender Queer</a:t>
            </a:r>
          </a:p>
          <a:p>
            <a:r>
              <a:rPr lang="en-US" sz="2800" dirty="0"/>
              <a:t>T- Transgender </a:t>
            </a:r>
          </a:p>
          <a:p>
            <a:r>
              <a:rPr lang="en-US" sz="2800" dirty="0"/>
              <a:t>2-S – Two Spirit </a:t>
            </a:r>
          </a:p>
          <a:p>
            <a:r>
              <a:rPr lang="en-US" sz="2800" dirty="0"/>
              <a:t>I- Intersex</a:t>
            </a:r>
          </a:p>
          <a:p>
            <a:pPr marL="0" indent="0">
              <a:buNone/>
            </a:pPr>
            <a:endParaRPr lang="en-US" sz="2800" dirty="0"/>
          </a:p>
          <a:p>
            <a:endParaRPr lang="en-US" dirty="0"/>
          </a:p>
        </p:txBody>
      </p:sp>
    </p:spTree>
    <p:extLst>
      <p:ext uri="{BB962C8B-B14F-4D97-AF65-F5344CB8AC3E}">
        <p14:creationId xmlns:p14="http://schemas.microsoft.com/office/powerpoint/2010/main" val="27432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914400"/>
          </a:xfrm>
        </p:spPr>
        <p:txBody>
          <a:bodyPr/>
          <a:lstStyle/>
          <a:p>
            <a:r>
              <a:rPr lang="en-US" dirty="0"/>
              <a:t>Gender Expression</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6812" y="1524000"/>
            <a:ext cx="6583680" cy="1390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598612" y="3103520"/>
            <a:ext cx="8382000" cy="2020290"/>
            <a:chOff x="76200" y="2582190"/>
            <a:chExt cx="8382000" cy="202029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688337"/>
              <a:ext cx="2743200" cy="18836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938" y="2582190"/>
              <a:ext cx="2560320" cy="2019182"/>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080" y="2582190"/>
              <a:ext cx="1341120" cy="202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619373"/>
              <a:ext cx="2194560" cy="192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p:cNvSpPr txBox="1"/>
          <p:nvPr/>
        </p:nvSpPr>
        <p:spPr>
          <a:xfrm>
            <a:off x="1827212" y="5428611"/>
            <a:ext cx="7772400" cy="830997"/>
          </a:xfrm>
          <a:prstGeom prst="rect">
            <a:avLst/>
          </a:prstGeom>
          <a:noFill/>
        </p:spPr>
        <p:txBody>
          <a:bodyPr wrap="square" rtlCol="0">
            <a:spAutoFit/>
          </a:bodyPr>
          <a:lstStyle/>
          <a:p>
            <a:pPr algn="ctr"/>
            <a:r>
              <a:rPr lang="en-US" sz="2400" dirty="0"/>
              <a:t>The way you present yourself and interact with others; masculine, agender, feminine; is on a spectrum.</a:t>
            </a:r>
          </a:p>
        </p:txBody>
      </p:sp>
    </p:spTree>
    <p:extLst>
      <p:ext uri="{BB962C8B-B14F-4D97-AF65-F5344CB8AC3E}">
        <p14:creationId xmlns:p14="http://schemas.microsoft.com/office/powerpoint/2010/main" val="289448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612" y="762000"/>
            <a:ext cx="8321040" cy="5384202"/>
          </a:xfrm>
        </p:spPr>
      </p:pic>
    </p:spTree>
    <p:extLst>
      <p:ext uri="{BB962C8B-B14F-4D97-AF65-F5344CB8AC3E}">
        <p14:creationId xmlns:p14="http://schemas.microsoft.com/office/powerpoint/2010/main" val="417475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194E1C6E-3899-4382-81FF-DAB12AD65BF7}"/>
</file>

<file path=customXml/itemProps2.xml><?xml version="1.0" encoding="utf-8"?>
<ds:datastoreItem xmlns:ds="http://schemas.openxmlformats.org/officeDocument/2006/customXml" ds:itemID="{A1DAA9EF-999A-42CE-8D7B-76B4EE6423CC}"/>
</file>

<file path=customXml/itemProps3.xml><?xml version="1.0" encoding="utf-8"?>
<ds:datastoreItem xmlns:ds="http://schemas.openxmlformats.org/officeDocument/2006/customXml" ds:itemID="{A8DC4750-A584-4927-BEDA-415C2C454112}"/>
</file>

<file path=customXml/itemProps4.xml><?xml version="1.0" encoding="utf-8"?>
<ds:datastoreItem xmlns:ds="http://schemas.openxmlformats.org/officeDocument/2006/customXml" ds:itemID="{7D7EB71F-509B-4608-8A00-71D6A5452F8E}"/>
</file>

<file path=docProps/app.xml><?xml version="1.0" encoding="utf-8"?>
<Properties xmlns="http://schemas.openxmlformats.org/officeDocument/2006/extended-properties" xmlns:vt="http://schemas.openxmlformats.org/officeDocument/2006/docPropsVTypes">
  <Template>Watercolor presentation (widescreen)</Template>
  <TotalTime>10892</TotalTime>
  <Words>1587</Words>
  <Application>Microsoft Office PowerPoint</Application>
  <PresentationFormat>Custom</PresentationFormat>
  <Paragraphs>147</Paragraphs>
  <Slides>18</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Palatino Linotype</vt:lpstr>
      <vt:lpstr>Watercolor_16x9</vt:lpstr>
      <vt:lpstr>Peers working with diverse populations: LGBTQIA</vt:lpstr>
      <vt:lpstr>Things we will cover</vt:lpstr>
      <vt:lpstr>Think for a minute....</vt:lpstr>
      <vt:lpstr>What is Sexual Orientation</vt:lpstr>
      <vt:lpstr>What do those letters mean?</vt:lpstr>
      <vt:lpstr>Gender Identity </vt:lpstr>
      <vt:lpstr>What do those letters mean? Part Two.</vt:lpstr>
      <vt:lpstr>Gender Expression</vt:lpstr>
      <vt:lpstr>PowerPoint Presentation</vt:lpstr>
      <vt:lpstr>Microaggressions</vt:lpstr>
      <vt:lpstr>Microaggressions</vt:lpstr>
      <vt:lpstr>Microaggressions</vt:lpstr>
      <vt:lpstr>Ethical Considerations </vt:lpstr>
      <vt:lpstr>Do LGBTQ people have the same rights?</vt:lpstr>
      <vt:lpstr>What can you do?</vt:lpstr>
      <vt:lpstr>Resources</vt:lpstr>
      <vt:lpstr>References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Rowan Powell</dc:creator>
  <cp:lastModifiedBy>Oney, Linda</cp:lastModifiedBy>
  <cp:revision>33</cp:revision>
  <dcterms:created xsi:type="dcterms:W3CDTF">2017-11-10T18:21:26Z</dcterms:created>
  <dcterms:modified xsi:type="dcterms:W3CDTF">2017-11-29T23:26:40Z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1b66e20c-ef82-4cbd-9081-216288d195f4</vt:lpwstr>
  </property>
</Properties>
</file>