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theme/theme1.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2.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54"/>
  </p:notesMasterIdLst>
  <p:sldIdLst>
    <p:sldId id="256" r:id="rId2"/>
    <p:sldId id="340" r:id="rId3"/>
    <p:sldId id="338" r:id="rId4"/>
    <p:sldId id="257" r:id="rId5"/>
    <p:sldId id="259" r:id="rId6"/>
    <p:sldId id="260" r:id="rId7"/>
    <p:sldId id="262" r:id="rId8"/>
    <p:sldId id="264" r:id="rId9"/>
    <p:sldId id="266" r:id="rId10"/>
    <p:sldId id="332" r:id="rId11"/>
    <p:sldId id="334" r:id="rId12"/>
    <p:sldId id="272" r:id="rId13"/>
    <p:sldId id="276" r:id="rId14"/>
    <p:sldId id="273" r:id="rId15"/>
    <p:sldId id="274" r:id="rId16"/>
    <p:sldId id="275" r:id="rId17"/>
    <p:sldId id="277" r:id="rId18"/>
    <p:sldId id="322" r:id="rId19"/>
    <p:sldId id="323" r:id="rId20"/>
    <p:sldId id="324" r:id="rId21"/>
    <p:sldId id="325" r:id="rId22"/>
    <p:sldId id="326" r:id="rId23"/>
    <p:sldId id="327" r:id="rId24"/>
    <p:sldId id="328" r:id="rId25"/>
    <p:sldId id="329" r:id="rId26"/>
    <p:sldId id="330" r:id="rId27"/>
    <p:sldId id="331" r:id="rId28"/>
    <p:sldId id="282" r:id="rId29"/>
    <p:sldId id="311" r:id="rId30"/>
    <p:sldId id="284" r:id="rId31"/>
    <p:sldId id="285" r:id="rId32"/>
    <p:sldId id="286" r:id="rId33"/>
    <p:sldId id="288" r:id="rId34"/>
    <p:sldId id="287" r:id="rId35"/>
    <p:sldId id="312" r:id="rId36"/>
    <p:sldId id="289" r:id="rId37"/>
    <p:sldId id="291" r:id="rId38"/>
    <p:sldId id="293" r:id="rId39"/>
    <p:sldId id="294" r:id="rId40"/>
    <p:sldId id="321" r:id="rId41"/>
    <p:sldId id="296" r:id="rId42"/>
    <p:sldId id="302" r:id="rId43"/>
    <p:sldId id="297" r:id="rId44"/>
    <p:sldId id="313" r:id="rId45"/>
    <p:sldId id="303" r:id="rId46"/>
    <p:sldId id="304" r:id="rId47"/>
    <p:sldId id="305" r:id="rId48"/>
    <p:sldId id="315" r:id="rId49"/>
    <p:sldId id="316" r:id="rId50"/>
    <p:sldId id="308" r:id="rId51"/>
    <p:sldId id="339" r:id="rId52"/>
    <p:sldId id="33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9"/>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schacht\Box%20Sync\4.29.14\UMBC\MDQuit\2017%20TC%20Lead%20Inti%20slides\2017.3.23%20tcl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schacht\Box%20Sync\4.29.14\UMBC\MDQuit\2017%20TC%20Lead%20Inti%20slides\2017.3.23%20tcl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Mental Health Treatment</c:v>
                </c:pt>
              </c:strCache>
            </c:strRef>
          </c:tx>
          <c:spPr>
            <a:solidFill>
              <a:srgbClr val="7030A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Sheet1!$A$3:$A$8</c:f>
              <c:numCache>
                <c:formatCode>General</c:formatCode>
                <c:ptCount val="3"/>
                <c:pt idx="0">
                  <c:v>2012</c:v>
                </c:pt>
                <c:pt idx="1">
                  <c:v>2013</c:v>
                </c:pt>
                <c:pt idx="2">
                  <c:v>2014</c:v>
                </c:pt>
              </c:numCache>
            </c:numRef>
          </c:cat>
          <c:val>
            <c:numRef>
              <c:f>Sheet1!$B$3:$B$8</c:f>
              <c:numCache>
                <c:formatCode>0%</c:formatCode>
                <c:ptCount val="3"/>
                <c:pt idx="0">
                  <c:v>0.5</c:v>
                </c:pt>
                <c:pt idx="1">
                  <c:v>0.49</c:v>
                </c:pt>
                <c:pt idx="2">
                  <c:v>0.46</c:v>
                </c:pt>
              </c:numCache>
            </c:numRef>
          </c:val>
          <c:extLst xmlns:c16r2="http://schemas.microsoft.com/office/drawing/2015/06/chart">
            <c:ext xmlns:c16="http://schemas.microsoft.com/office/drawing/2014/chart" uri="{C3380CC4-5D6E-409C-BE32-E72D297353CC}">
              <c16:uniqueId val="{00000000-9A88-48B7-9166-D922CE7FAB3D}"/>
            </c:ext>
          </c:extLst>
        </c:ser>
        <c:dLbls>
          <c:showLegendKey val="0"/>
          <c:showVal val="0"/>
          <c:showCatName val="0"/>
          <c:showSerName val="0"/>
          <c:showPercent val="0"/>
          <c:showBubbleSize val="0"/>
        </c:dLbls>
        <c:gapWidth val="100"/>
        <c:overlap val="-24"/>
        <c:axId val="56161024"/>
        <c:axId val="56162560"/>
      </c:barChart>
      <c:catAx>
        <c:axId val="561610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56162560"/>
        <c:crosses val="autoZero"/>
        <c:auto val="1"/>
        <c:lblAlgn val="ctr"/>
        <c:lblOffset val="100"/>
        <c:noMultiLvlLbl val="0"/>
      </c:catAx>
      <c:valAx>
        <c:axId val="56162560"/>
        <c:scaling>
          <c:orientation val="minMax"/>
          <c:max val="1"/>
          <c:min val="0"/>
        </c:scaling>
        <c:delete val="1"/>
        <c:axPos val="l"/>
        <c:majorGridlines>
          <c:spPr>
            <a:ln w="9525" cap="flat" cmpd="sng" algn="ctr">
              <a:noFill/>
              <a:round/>
            </a:ln>
            <a:effectLst/>
          </c:spPr>
        </c:majorGridlines>
        <c:numFmt formatCode="0%" sourceLinked="1"/>
        <c:majorTickMark val="out"/>
        <c:minorTickMark val="none"/>
        <c:tickLblPos val="nextTo"/>
        <c:crossAx val="56161024"/>
        <c:crosses val="autoZero"/>
        <c:crossBetween val="between"/>
      </c:valAx>
      <c:spPr>
        <a:noFill/>
        <a:ln>
          <a:noFill/>
        </a:ln>
        <a:effectLst/>
      </c:spPr>
    </c:plotArea>
    <c:legend>
      <c:legendPos val="b"/>
      <c:layout>
        <c:manualLayout>
          <c:xMode val="edge"/>
          <c:yMode val="edge"/>
          <c:x val="0.119855858181662"/>
          <c:y val="0.14995161985348801"/>
          <c:w val="0.78761068800826095"/>
          <c:h val="7.434633685931109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Sheet1!$B$6</c:f>
              <c:strCache>
                <c:ptCount val="1"/>
                <c:pt idx="0">
                  <c:v>Mental Health Treatment</c:v>
                </c:pt>
              </c:strCache>
            </c:strRef>
          </c:tx>
          <c:spPr>
            <a:solidFill>
              <a:srgbClr val="7030A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Sheet1!$A$7:$A$8</c:f>
              <c:numCache>
                <c:formatCode>General</c:formatCode>
                <c:ptCount val="2"/>
                <c:pt idx="0">
                  <c:v>2015</c:v>
                </c:pt>
                <c:pt idx="1">
                  <c:v>2016</c:v>
                </c:pt>
              </c:numCache>
            </c:numRef>
          </c:cat>
          <c:val>
            <c:numRef>
              <c:f>Sheet1!$B$7:$B$8</c:f>
              <c:numCache>
                <c:formatCode>0%</c:formatCode>
                <c:ptCount val="2"/>
                <c:pt idx="0">
                  <c:v>0.42</c:v>
                </c:pt>
                <c:pt idx="1">
                  <c:v>0.41</c:v>
                </c:pt>
              </c:numCache>
            </c:numRef>
          </c:val>
          <c:extLst xmlns:c16r2="http://schemas.microsoft.com/office/drawing/2015/06/chart">
            <c:ext xmlns:c16="http://schemas.microsoft.com/office/drawing/2014/chart" uri="{C3380CC4-5D6E-409C-BE32-E72D297353CC}">
              <c16:uniqueId val="{00000000-7A7F-471B-8C7D-6D6B72FCB43F}"/>
            </c:ext>
          </c:extLst>
        </c:ser>
        <c:ser>
          <c:idx val="1"/>
          <c:order val="1"/>
          <c:tx>
            <c:strRef>
              <c:f>Sheet1!$C$6</c:f>
              <c:strCache>
                <c:ptCount val="1"/>
                <c:pt idx="0">
                  <c:v>Substance Use Treatment</c:v>
                </c:pt>
              </c:strCache>
            </c:strRef>
          </c:tx>
          <c:spPr>
            <a:solidFill>
              <a:schemeClr val="accent1"/>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Sheet1!$A$7:$A$8</c:f>
              <c:numCache>
                <c:formatCode>General</c:formatCode>
                <c:ptCount val="2"/>
                <c:pt idx="0">
                  <c:v>2015</c:v>
                </c:pt>
                <c:pt idx="1">
                  <c:v>2016</c:v>
                </c:pt>
              </c:numCache>
            </c:numRef>
          </c:cat>
          <c:val>
            <c:numRef>
              <c:f>Sheet1!$C$7:$C$8</c:f>
              <c:numCache>
                <c:formatCode>0%</c:formatCode>
                <c:ptCount val="2"/>
                <c:pt idx="0">
                  <c:v>0.68</c:v>
                </c:pt>
                <c:pt idx="1">
                  <c:v>0.71</c:v>
                </c:pt>
              </c:numCache>
            </c:numRef>
          </c:val>
          <c:extLst xmlns:c16r2="http://schemas.microsoft.com/office/drawing/2015/06/chart">
            <c:ext xmlns:c16="http://schemas.microsoft.com/office/drawing/2014/chart" uri="{C3380CC4-5D6E-409C-BE32-E72D297353CC}">
              <c16:uniqueId val="{00000001-7A7F-471B-8C7D-6D6B72FCB43F}"/>
            </c:ext>
          </c:extLst>
        </c:ser>
        <c:dLbls>
          <c:showLegendKey val="0"/>
          <c:showVal val="0"/>
          <c:showCatName val="0"/>
          <c:showSerName val="0"/>
          <c:showPercent val="0"/>
          <c:showBubbleSize val="0"/>
        </c:dLbls>
        <c:gapWidth val="100"/>
        <c:overlap val="-24"/>
        <c:axId val="56332672"/>
        <c:axId val="56334208"/>
      </c:barChart>
      <c:catAx>
        <c:axId val="563326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56334208"/>
        <c:crosses val="autoZero"/>
        <c:auto val="1"/>
        <c:lblAlgn val="ctr"/>
        <c:lblOffset val="100"/>
        <c:noMultiLvlLbl val="0"/>
      </c:catAx>
      <c:valAx>
        <c:axId val="56334208"/>
        <c:scaling>
          <c:orientation val="minMax"/>
          <c:max val="1"/>
        </c:scaling>
        <c:delete val="1"/>
        <c:axPos val="l"/>
        <c:numFmt formatCode="0%" sourceLinked="1"/>
        <c:majorTickMark val="out"/>
        <c:minorTickMark val="none"/>
        <c:tickLblPos val="nextTo"/>
        <c:crossAx val="56332672"/>
        <c:crosses val="autoZero"/>
        <c:crossBetween val="between"/>
      </c:valAx>
      <c:spPr>
        <a:noFill/>
        <a:ln>
          <a:noFill/>
        </a:ln>
        <a:effectLst/>
      </c:spPr>
    </c:plotArea>
    <c:legend>
      <c:legendPos val="b"/>
      <c:legendEntry>
        <c:idx val="0"/>
        <c:delete val="1"/>
      </c:legendEntry>
      <c:layout>
        <c:manualLayout>
          <c:xMode val="edge"/>
          <c:yMode val="edge"/>
          <c:x val="3.0769230769230799E-2"/>
          <c:y val="6.6630613772535693E-2"/>
          <c:w val="0.9"/>
          <c:h val="8.222657774403049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5030B-5E6B-AC4A-BA1D-B94552ECBA2C}"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C261B079-7BA8-464B-8488-675F222BC8BF}">
      <dgm:prSet phldrT="[Text]"/>
      <dgm:spPr/>
      <dgm:t>
        <a:bodyPr/>
        <a:lstStyle/>
        <a:p>
          <a:r>
            <a:rPr lang="en-US" dirty="0"/>
            <a:t>Smoking Cessation Plan </a:t>
          </a:r>
        </a:p>
      </dgm:t>
    </dgm:pt>
    <dgm:pt modelId="{68481744-F44F-D644-86E0-B0A4E7D0CB3C}" type="parTrans" cxnId="{6200AC75-90B9-CA4B-8203-CBD60EEAE6CB}">
      <dgm:prSet/>
      <dgm:spPr/>
      <dgm:t>
        <a:bodyPr/>
        <a:lstStyle/>
        <a:p>
          <a:endParaRPr lang="en-US"/>
        </a:p>
      </dgm:t>
    </dgm:pt>
    <dgm:pt modelId="{67B294D4-E71A-504D-8490-E6074442EF26}" type="sibTrans" cxnId="{6200AC75-90B9-CA4B-8203-CBD60EEAE6CB}">
      <dgm:prSet/>
      <dgm:spPr/>
      <dgm:t>
        <a:bodyPr/>
        <a:lstStyle/>
        <a:p>
          <a:endParaRPr lang="en-US"/>
        </a:p>
      </dgm:t>
    </dgm:pt>
    <dgm:pt modelId="{AAC1B113-9D2E-8441-9EDE-2DE778BF5D76}">
      <dgm:prSet phldrT="[Text]"/>
      <dgm:spPr/>
      <dgm:t>
        <a:bodyPr/>
        <a:lstStyle/>
        <a:p>
          <a:r>
            <a:rPr lang="en-US" dirty="0"/>
            <a:t>Policy</a:t>
          </a:r>
        </a:p>
      </dgm:t>
    </dgm:pt>
    <dgm:pt modelId="{26714C2C-19A2-A444-9177-1AB5527866CA}" type="parTrans" cxnId="{C7B55765-F57F-1B44-B0A1-EB9F49778357}">
      <dgm:prSet/>
      <dgm:spPr/>
      <dgm:t>
        <a:bodyPr/>
        <a:lstStyle/>
        <a:p>
          <a:endParaRPr lang="en-US"/>
        </a:p>
      </dgm:t>
    </dgm:pt>
    <dgm:pt modelId="{E0BD825B-00EB-5849-AD73-7A8746D0C7A8}" type="sibTrans" cxnId="{C7B55765-F57F-1B44-B0A1-EB9F49778357}">
      <dgm:prSet/>
      <dgm:spPr/>
      <dgm:t>
        <a:bodyPr/>
        <a:lstStyle/>
        <a:p>
          <a:endParaRPr lang="en-US"/>
        </a:p>
      </dgm:t>
    </dgm:pt>
    <dgm:pt modelId="{56626F5A-07D7-6D49-984D-372549FD5D19}">
      <dgm:prSet phldrT="[Text]"/>
      <dgm:spPr/>
      <dgm:t>
        <a:bodyPr/>
        <a:lstStyle/>
        <a:p>
          <a:r>
            <a:rPr lang="en-US" dirty="0"/>
            <a:t>Smoke-free</a:t>
          </a:r>
        </a:p>
      </dgm:t>
    </dgm:pt>
    <dgm:pt modelId="{6BFB7E6A-3F7A-6B45-8BFC-D16050F41704}" type="parTrans" cxnId="{2B1BABAF-2A0D-BF49-A204-688A81F56096}">
      <dgm:prSet/>
      <dgm:spPr/>
      <dgm:t>
        <a:bodyPr/>
        <a:lstStyle/>
        <a:p>
          <a:endParaRPr lang="en-US"/>
        </a:p>
      </dgm:t>
    </dgm:pt>
    <dgm:pt modelId="{9609EADC-490E-9145-872E-5E314E4843C3}" type="sibTrans" cxnId="{2B1BABAF-2A0D-BF49-A204-688A81F56096}">
      <dgm:prSet/>
      <dgm:spPr/>
      <dgm:t>
        <a:bodyPr/>
        <a:lstStyle/>
        <a:p>
          <a:endParaRPr lang="en-US"/>
        </a:p>
      </dgm:t>
    </dgm:pt>
    <dgm:pt modelId="{9D82CCE2-BB11-5E4B-A9D6-EAF7C3A65CE2}">
      <dgm:prSet phldrT="[Text]"/>
      <dgm:spPr/>
      <dgm:t>
        <a:bodyPr/>
        <a:lstStyle/>
        <a:p>
          <a:r>
            <a:rPr lang="en-US" dirty="0"/>
            <a:t>Staff smoking</a:t>
          </a:r>
        </a:p>
      </dgm:t>
    </dgm:pt>
    <dgm:pt modelId="{B3AFD81D-4A91-9D40-9662-28C1AB84A77D}" type="parTrans" cxnId="{453D5B51-1A12-1245-AE46-AF70ECFDC01A}">
      <dgm:prSet/>
      <dgm:spPr/>
      <dgm:t>
        <a:bodyPr/>
        <a:lstStyle/>
        <a:p>
          <a:endParaRPr lang="en-US"/>
        </a:p>
      </dgm:t>
    </dgm:pt>
    <dgm:pt modelId="{0E1CFD3A-FD18-A746-B9B6-BAE1AB277FC2}" type="sibTrans" cxnId="{453D5B51-1A12-1245-AE46-AF70ECFDC01A}">
      <dgm:prSet/>
      <dgm:spPr/>
      <dgm:t>
        <a:bodyPr/>
        <a:lstStyle/>
        <a:p>
          <a:endParaRPr lang="en-US"/>
        </a:p>
      </dgm:t>
    </dgm:pt>
    <dgm:pt modelId="{1D555658-0BE2-084D-887A-CCD0C2555E74}">
      <dgm:prSet phldrT="[Text]"/>
      <dgm:spPr/>
      <dgm:t>
        <a:bodyPr/>
        <a:lstStyle/>
        <a:p>
          <a:r>
            <a:rPr lang="en-US" dirty="0"/>
            <a:t>Cessation Services</a:t>
          </a:r>
        </a:p>
      </dgm:t>
    </dgm:pt>
    <dgm:pt modelId="{CE2A1F2A-85C9-5643-A5F6-8865A1374729}" type="parTrans" cxnId="{85487411-0A1D-D842-90B9-04008275507C}">
      <dgm:prSet/>
      <dgm:spPr/>
      <dgm:t>
        <a:bodyPr/>
        <a:lstStyle/>
        <a:p>
          <a:endParaRPr lang="en-US"/>
        </a:p>
      </dgm:t>
    </dgm:pt>
    <dgm:pt modelId="{950E415F-4153-DB46-AD60-8EDB99EA0327}" type="sibTrans" cxnId="{85487411-0A1D-D842-90B9-04008275507C}">
      <dgm:prSet/>
      <dgm:spPr/>
      <dgm:t>
        <a:bodyPr/>
        <a:lstStyle/>
        <a:p>
          <a:endParaRPr lang="en-US"/>
        </a:p>
      </dgm:t>
    </dgm:pt>
    <dgm:pt modelId="{40E8AB79-C7DC-8548-8FF7-A3F8D4915ECF}">
      <dgm:prSet phldrT="[Text]"/>
      <dgm:spPr/>
      <dgm:t>
        <a:bodyPr/>
        <a:lstStyle/>
        <a:p>
          <a:r>
            <a:rPr lang="en-US" dirty="0"/>
            <a:t>In-house counseling</a:t>
          </a:r>
        </a:p>
      </dgm:t>
    </dgm:pt>
    <dgm:pt modelId="{B32C3776-6F47-F04C-834F-F6AFDD42CACD}" type="parTrans" cxnId="{AA6B8D71-A124-9F4F-80E1-0423D192E669}">
      <dgm:prSet/>
      <dgm:spPr/>
      <dgm:t>
        <a:bodyPr/>
        <a:lstStyle/>
        <a:p>
          <a:endParaRPr lang="en-US"/>
        </a:p>
      </dgm:t>
    </dgm:pt>
    <dgm:pt modelId="{DB322A19-140A-834B-8701-B7AE6E1F7B41}" type="sibTrans" cxnId="{AA6B8D71-A124-9F4F-80E1-0423D192E669}">
      <dgm:prSet/>
      <dgm:spPr/>
      <dgm:t>
        <a:bodyPr/>
        <a:lstStyle/>
        <a:p>
          <a:endParaRPr lang="en-US"/>
        </a:p>
      </dgm:t>
    </dgm:pt>
    <dgm:pt modelId="{4D3B423E-6C60-574C-B1D7-5D9124CA94FD}">
      <dgm:prSet phldrT="[Text]"/>
      <dgm:spPr/>
      <dgm:t>
        <a:bodyPr/>
        <a:lstStyle/>
        <a:p>
          <a:r>
            <a:rPr lang="en-US" dirty="0"/>
            <a:t>External counseling referrals</a:t>
          </a:r>
        </a:p>
      </dgm:t>
    </dgm:pt>
    <dgm:pt modelId="{36EC00C6-84B0-E44D-9FD0-A725F8F44FB9}" type="parTrans" cxnId="{5B7A8BED-0E88-8644-903E-3F84C5C2DF37}">
      <dgm:prSet/>
      <dgm:spPr/>
      <dgm:t>
        <a:bodyPr/>
        <a:lstStyle/>
        <a:p>
          <a:endParaRPr lang="en-US"/>
        </a:p>
      </dgm:t>
    </dgm:pt>
    <dgm:pt modelId="{027A8422-E21D-DD49-9D58-0CF63DF98561}" type="sibTrans" cxnId="{5B7A8BED-0E88-8644-903E-3F84C5C2DF37}">
      <dgm:prSet/>
      <dgm:spPr/>
      <dgm:t>
        <a:bodyPr/>
        <a:lstStyle/>
        <a:p>
          <a:endParaRPr lang="en-US"/>
        </a:p>
      </dgm:t>
    </dgm:pt>
    <dgm:pt modelId="{C5FF803E-8389-4348-BA85-071E64C7C5E8}">
      <dgm:prSet phldrT="[Text]"/>
      <dgm:spPr/>
      <dgm:t>
        <a:bodyPr/>
        <a:lstStyle/>
        <a:p>
          <a:r>
            <a:rPr lang="en-US" dirty="0"/>
            <a:t>NRT and/or meds</a:t>
          </a:r>
        </a:p>
      </dgm:t>
    </dgm:pt>
    <dgm:pt modelId="{B63C67DB-6E3C-6F40-8D0C-CB66C298EB08}" type="parTrans" cxnId="{C57CC272-8502-414E-A293-DC8F7401F6A4}">
      <dgm:prSet/>
      <dgm:spPr/>
      <dgm:t>
        <a:bodyPr/>
        <a:lstStyle/>
        <a:p>
          <a:endParaRPr lang="en-US"/>
        </a:p>
      </dgm:t>
    </dgm:pt>
    <dgm:pt modelId="{7C8A5809-F305-2F43-A07C-39469FBE928C}" type="sibTrans" cxnId="{C57CC272-8502-414E-A293-DC8F7401F6A4}">
      <dgm:prSet/>
      <dgm:spPr/>
      <dgm:t>
        <a:bodyPr/>
        <a:lstStyle/>
        <a:p>
          <a:endParaRPr lang="en-US"/>
        </a:p>
      </dgm:t>
    </dgm:pt>
    <dgm:pt modelId="{1C4DF195-BF85-B541-BF72-EB834E96E455}" type="pres">
      <dgm:prSet presAssocID="{9585030B-5E6B-AC4A-BA1D-B94552ECBA2C}" presName="diagram" presStyleCnt="0">
        <dgm:presLayoutVars>
          <dgm:chPref val="1"/>
          <dgm:dir/>
          <dgm:animOne val="branch"/>
          <dgm:animLvl val="lvl"/>
          <dgm:resizeHandles val="exact"/>
        </dgm:presLayoutVars>
      </dgm:prSet>
      <dgm:spPr/>
      <dgm:t>
        <a:bodyPr/>
        <a:lstStyle/>
        <a:p>
          <a:endParaRPr lang="en-US"/>
        </a:p>
      </dgm:t>
    </dgm:pt>
    <dgm:pt modelId="{8CED008E-4689-EE41-BCB1-A14F901A8E24}" type="pres">
      <dgm:prSet presAssocID="{C261B079-7BA8-464B-8488-675F222BC8BF}" presName="root1" presStyleCnt="0"/>
      <dgm:spPr/>
    </dgm:pt>
    <dgm:pt modelId="{9D3E7D7C-A0AE-5D4F-A1C1-BB2A12A8D790}" type="pres">
      <dgm:prSet presAssocID="{C261B079-7BA8-464B-8488-675F222BC8BF}" presName="LevelOneTextNode" presStyleLbl="node0" presStyleIdx="0" presStyleCnt="1">
        <dgm:presLayoutVars>
          <dgm:chPref val="3"/>
        </dgm:presLayoutVars>
      </dgm:prSet>
      <dgm:spPr/>
      <dgm:t>
        <a:bodyPr/>
        <a:lstStyle/>
        <a:p>
          <a:endParaRPr lang="en-US"/>
        </a:p>
      </dgm:t>
    </dgm:pt>
    <dgm:pt modelId="{CA358B71-E4AC-B947-AB36-966B806668A4}" type="pres">
      <dgm:prSet presAssocID="{C261B079-7BA8-464B-8488-675F222BC8BF}" presName="level2hierChild" presStyleCnt="0"/>
      <dgm:spPr/>
    </dgm:pt>
    <dgm:pt modelId="{05582B1A-B2BC-7245-A611-E0B31D2F429E}" type="pres">
      <dgm:prSet presAssocID="{26714C2C-19A2-A444-9177-1AB5527866CA}" presName="conn2-1" presStyleLbl="parChTrans1D2" presStyleIdx="0" presStyleCnt="2"/>
      <dgm:spPr/>
      <dgm:t>
        <a:bodyPr/>
        <a:lstStyle/>
        <a:p>
          <a:endParaRPr lang="en-US"/>
        </a:p>
      </dgm:t>
    </dgm:pt>
    <dgm:pt modelId="{C6F4EFCC-8065-5949-8A91-D1AC53CB9328}" type="pres">
      <dgm:prSet presAssocID="{26714C2C-19A2-A444-9177-1AB5527866CA}" presName="connTx" presStyleLbl="parChTrans1D2" presStyleIdx="0" presStyleCnt="2"/>
      <dgm:spPr/>
      <dgm:t>
        <a:bodyPr/>
        <a:lstStyle/>
        <a:p>
          <a:endParaRPr lang="en-US"/>
        </a:p>
      </dgm:t>
    </dgm:pt>
    <dgm:pt modelId="{C3A080B0-BB24-3642-9687-4A1BA99C4828}" type="pres">
      <dgm:prSet presAssocID="{AAC1B113-9D2E-8441-9EDE-2DE778BF5D76}" presName="root2" presStyleCnt="0"/>
      <dgm:spPr/>
    </dgm:pt>
    <dgm:pt modelId="{A61534F0-1246-1F40-97EB-149DA62F550B}" type="pres">
      <dgm:prSet presAssocID="{AAC1B113-9D2E-8441-9EDE-2DE778BF5D76}" presName="LevelTwoTextNode" presStyleLbl="node2" presStyleIdx="0" presStyleCnt="2">
        <dgm:presLayoutVars>
          <dgm:chPref val="3"/>
        </dgm:presLayoutVars>
      </dgm:prSet>
      <dgm:spPr/>
      <dgm:t>
        <a:bodyPr/>
        <a:lstStyle/>
        <a:p>
          <a:endParaRPr lang="en-US"/>
        </a:p>
      </dgm:t>
    </dgm:pt>
    <dgm:pt modelId="{63141F9B-A69D-4E42-AF2B-C8F5FF78E80D}" type="pres">
      <dgm:prSet presAssocID="{AAC1B113-9D2E-8441-9EDE-2DE778BF5D76}" presName="level3hierChild" presStyleCnt="0"/>
      <dgm:spPr/>
    </dgm:pt>
    <dgm:pt modelId="{9945814D-1612-6148-B104-9A77EE08B060}" type="pres">
      <dgm:prSet presAssocID="{6BFB7E6A-3F7A-6B45-8BFC-D16050F41704}" presName="conn2-1" presStyleLbl="parChTrans1D3" presStyleIdx="0" presStyleCnt="5"/>
      <dgm:spPr/>
      <dgm:t>
        <a:bodyPr/>
        <a:lstStyle/>
        <a:p>
          <a:endParaRPr lang="en-US"/>
        </a:p>
      </dgm:t>
    </dgm:pt>
    <dgm:pt modelId="{8B7B1EC5-4487-D64C-98C3-BBB1FC899F0E}" type="pres">
      <dgm:prSet presAssocID="{6BFB7E6A-3F7A-6B45-8BFC-D16050F41704}" presName="connTx" presStyleLbl="parChTrans1D3" presStyleIdx="0" presStyleCnt="5"/>
      <dgm:spPr/>
      <dgm:t>
        <a:bodyPr/>
        <a:lstStyle/>
        <a:p>
          <a:endParaRPr lang="en-US"/>
        </a:p>
      </dgm:t>
    </dgm:pt>
    <dgm:pt modelId="{5F1F2D80-B60C-6D42-95CA-1A1D3D49E84A}" type="pres">
      <dgm:prSet presAssocID="{56626F5A-07D7-6D49-984D-372549FD5D19}" presName="root2" presStyleCnt="0"/>
      <dgm:spPr/>
    </dgm:pt>
    <dgm:pt modelId="{F073C288-B3F4-CF45-BC8D-3AC0584F1C47}" type="pres">
      <dgm:prSet presAssocID="{56626F5A-07D7-6D49-984D-372549FD5D19}" presName="LevelTwoTextNode" presStyleLbl="node3" presStyleIdx="0" presStyleCnt="5">
        <dgm:presLayoutVars>
          <dgm:chPref val="3"/>
        </dgm:presLayoutVars>
      </dgm:prSet>
      <dgm:spPr/>
      <dgm:t>
        <a:bodyPr/>
        <a:lstStyle/>
        <a:p>
          <a:endParaRPr lang="en-US"/>
        </a:p>
      </dgm:t>
    </dgm:pt>
    <dgm:pt modelId="{D035B556-8268-414F-A29A-F3127495547F}" type="pres">
      <dgm:prSet presAssocID="{56626F5A-07D7-6D49-984D-372549FD5D19}" presName="level3hierChild" presStyleCnt="0"/>
      <dgm:spPr/>
    </dgm:pt>
    <dgm:pt modelId="{C33075D3-70FC-1F42-A900-94746430D042}" type="pres">
      <dgm:prSet presAssocID="{B3AFD81D-4A91-9D40-9662-28C1AB84A77D}" presName="conn2-1" presStyleLbl="parChTrans1D3" presStyleIdx="1" presStyleCnt="5"/>
      <dgm:spPr/>
      <dgm:t>
        <a:bodyPr/>
        <a:lstStyle/>
        <a:p>
          <a:endParaRPr lang="en-US"/>
        </a:p>
      </dgm:t>
    </dgm:pt>
    <dgm:pt modelId="{C0750598-1E73-C34A-951C-4268475575A4}" type="pres">
      <dgm:prSet presAssocID="{B3AFD81D-4A91-9D40-9662-28C1AB84A77D}" presName="connTx" presStyleLbl="parChTrans1D3" presStyleIdx="1" presStyleCnt="5"/>
      <dgm:spPr/>
      <dgm:t>
        <a:bodyPr/>
        <a:lstStyle/>
        <a:p>
          <a:endParaRPr lang="en-US"/>
        </a:p>
      </dgm:t>
    </dgm:pt>
    <dgm:pt modelId="{8B8E8C1D-D339-D449-92A8-3243105B1845}" type="pres">
      <dgm:prSet presAssocID="{9D82CCE2-BB11-5E4B-A9D6-EAF7C3A65CE2}" presName="root2" presStyleCnt="0"/>
      <dgm:spPr/>
    </dgm:pt>
    <dgm:pt modelId="{B7B784F9-7BEF-AF49-BF08-10EF66110238}" type="pres">
      <dgm:prSet presAssocID="{9D82CCE2-BB11-5E4B-A9D6-EAF7C3A65CE2}" presName="LevelTwoTextNode" presStyleLbl="node3" presStyleIdx="1" presStyleCnt="5">
        <dgm:presLayoutVars>
          <dgm:chPref val="3"/>
        </dgm:presLayoutVars>
      </dgm:prSet>
      <dgm:spPr/>
      <dgm:t>
        <a:bodyPr/>
        <a:lstStyle/>
        <a:p>
          <a:endParaRPr lang="en-US"/>
        </a:p>
      </dgm:t>
    </dgm:pt>
    <dgm:pt modelId="{29327A7A-C4B5-DF43-B487-B92F897DC4F6}" type="pres">
      <dgm:prSet presAssocID="{9D82CCE2-BB11-5E4B-A9D6-EAF7C3A65CE2}" presName="level3hierChild" presStyleCnt="0"/>
      <dgm:spPr/>
    </dgm:pt>
    <dgm:pt modelId="{D296E516-ECFD-1245-A794-615E0F162598}" type="pres">
      <dgm:prSet presAssocID="{CE2A1F2A-85C9-5643-A5F6-8865A1374729}" presName="conn2-1" presStyleLbl="parChTrans1D2" presStyleIdx="1" presStyleCnt="2"/>
      <dgm:spPr/>
      <dgm:t>
        <a:bodyPr/>
        <a:lstStyle/>
        <a:p>
          <a:endParaRPr lang="en-US"/>
        </a:p>
      </dgm:t>
    </dgm:pt>
    <dgm:pt modelId="{4B313E15-2D6A-B940-AA41-6EA7DA514294}" type="pres">
      <dgm:prSet presAssocID="{CE2A1F2A-85C9-5643-A5F6-8865A1374729}" presName="connTx" presStyleLbl="parChTrans1D2" presStyleIdx="1" presStyleCnt="2"/>
      <dgm:spPr/>
      <dgm:t>
        <a:bodyPr/>
        <a:lstStyle/>
        <a:p>
          <a:endParaRPr lang="en-US"/>
        </a:p>
      </dgm:t>
    </dgm:pt>
    <dgm:pt modelId="{53CA7244-77A4-6F40-8D33-96D6B8F1A7B8}" type="pres">
      <dgm:prSet presAssocID="{1D555658-0BE2-084D-887A-CCD0C2555E74}" presName="root2" presStyleCnt="0"/>
      <dgm:spPr/>
    </dgm:pt>
    <dgm:pt modelId="{B9406265-52AA-E648-8115-5897F2DE7235}" type="pres">
      <dgm:prSet presAssocID="{1D555658-0BE2-084D-887A-CCD0C2555E74}" presName="LevelTwoTextNode" presStyleLbl="node2" presStyleIdx="1" presStyleCnt="2">
        <dgm:presLayoutVars>
          <dgm:chPref val="3"/>
        </dgm:presLayoutVars>
      </dgm:prSet>
      <dgm:spPr/>
      <dgm:t>
        <a:bodyPr/>
        <a:lstStyle/>
        <a:p>
          <a:endParaRPr lang="en-US"/>
        </a:p>
      </dgm:t>
    </dgm:pt>
    <dgm:pt modelId="{E15D6F86-4F22-184F-98F7-9336DE63475A}" type="pres">
      <dgm:prSet presAssocID="{1D555658-0BE2-084D-887A-CCD0C2555E74}" presName="level3hierChild" presStyleCnt="0"/>
      <dgm:spPr/>
    </dgm:pt>
    <dgm:pt modelId="{3A04FD0E-DF74-384F-AA23-F34D12C30421}" type="pres">
      <dgm:prSet presAssocID="{B32C3776-6F47-F04C-834F-F6AFDD42CACD}" presName="conn2-1" presStyleLbl="parChTrans1D3" presStyleIdx="2" presStyleCnt="5"/>
      <dgm:spPr/>
      <dgm:t>
        <a:bodyPr/>
        <a:lstStyle/>
        <a:p>
          <a:endParaRPr lang="en-US"/>
        </a:p>
      </dgm:t>
    </dgm:pt>
    <dgm:pt modelId="{7E7D81C5-D7AF-D24C-86AC-F79E5BBD6F20}" type="pres">
      <dgm:prSet presAssocID="{B32C3776-6F47-F04C-834F-F6AFDD42CACD}" presName="connTx" presStyleLbl="parChTrans1D3" presStyleIdx="2" presStyleCnt="5"/>
      <dgm:spPr/>
      <dgm:t>
        <a:bodyPr/>
        <a:lstStyle/>
        <a:p>
          <a:endParaRPr lang="en-US"/>
        </a:p>
      </dgm:t>
    </dgm:pt>
    <dgm:pt modelId="{DE5A7303-B704-704B-A00F-11EBF1799163}" type="pres">
      <dgm:prSet presAssocID="{40E8AB79-C7DC-8548-8FF7-A3F8D4915ECF}" presName="root2" presStyleCnt="0"/>
      <dgm:spPr/>
    </dgm:pt>
    <dgm:pt modelId="{C3F2AFB8-6645-B046-BBD7-6ECDF5DB4B15}" type="pres">
      <dgm:prSet presAssocID="{40E8AB79-C7DC-8548-8FF7-A3F8D4915ECF}" presName="LevelTwoTextNode" presStyleLbl="node3" presStyleIdx="2" presStyleCnt="5">
        <dgm:presLayoutVars>
          <dgm:chPref val="3"/>
        </dgm:presLayoutVars>
      </dgm:prSet>
      <dgm:spPr/>
      <dgm:t>
        <a:bodyPr/>
        <a:lstStyle/>
        <a:p>
          <a:endParaRPr lang="en-US"/>
        </a:p>
      </dgm:t>
    </dgm:pt>
    <dgm:pt modelId="{515E7D56-14B2-CE41-B562-01A898900D61}" type="pres">
      <dgm:prSet presAssocID="{40E8AB79-C7DC-8548-8FF7-A3F8D4915ECF}" presName="level3hierChild" presStyleCnt="0"/>
      <dgm:spPr/>
    </dgm:pt>
    <dgm:pt modelId="{8A11EB3B-DA31-7741-BA9F-1F71DD260AEF}" type="pres">
      <dgm:prSet presAssocID="{36EC00C6-84B0-E44D-9FD0-A725F8F44FB9}" presName="conn2-1" presStyleLbl="parChTrans1D3" presStyleIdx="3" presStyleCnt="5"/>
      <dgm:spPr/>
      <dgm:t>
        <a:bodyPr/>
        <a:lstStyle/>
        <a:p>
          <a:endParaRPr lang="en-US"/>
        </a:p>
      </dgm:t>
    </dgm:pt>
    <dgm:pt modelId="{5EAEA8AB-1447-1D44-9463-00BB8E788508}" type="pres">
      <dgm:prSet presAssocID="{36EC00C6-84B0-E44D-9FD0-A725F8F44FB9}" presName="connTx" presStyleLbl="parChTrans1D3" presStyleIdx="3" presStyleCnt="5"/>
      <dgm:spPr/>
      <dgm:t>
        <a:bodyPr/>
        <a:lstStyle/>
        <a:p>
          <a:endParaRPr lang="en-US"/>
        </a:p>
      </dgm:t>
    </dgm:pt>
    <dgm:pt modelId="{253C4DD8-914F-5B49-8080-7F55320DBE08}" type="pres">
      <dgm:prSet presAssocID="{4D3B423E-6C60-574C-B1D7-5D9124CA94FD}" presName="root2" presStyleCnt="0"/>
      <dgm:spPr/>
    </dgm:pt>
    <dgm:pt modelId="{D71C79C9-A4DA-7641-B1B7-FACB49E9DCEA}" type="pres">
      <dgm:prSet presAssocID="{4D3B423E-6C60-574C-B1D7-5D9124CA94FD}" presName="LevelTwoTextNode" presStyleLbl="node3" presStyleIdx="3" presStyleCnt="5">
        <dgm:presLayoutVars>
          <dgm:chPref val="3"/>
        </dgm:presLayoutVars>
      </dgm:prSet>
      <dgm:spPr/>
      <dgm:t>
        <a:bodyPr/>
        <a:lstStyle/>
        <a:p>
          <a:endParaRPr lang="en-US"/>
        </a:p>
      </dgm:t>
    </dgm:pt>
    <dgm:pt modelId="{EF60DE16-ECF7-0D4F-AFD7-339B6C1CEB98}" type="pres">
      <dgm:prSet presAssocID="{4D3B423E-6C60-574C-B1D7-5D9124CA94FD}" presName="level3hierChild" presStyleCnt="0"/>
      <dgm:spPr/>
    </dgm:pt>
    <dgm:pt modelId="{808E449E-0D21-AC45-BA3B-65D76417AB78}" type="pres">
      <dgm:prSet presAssocID="{B63C67DB-6E3C-6F40-8D0C-CB66C298EB08}" presName="conn2-1" presStyleLbl="parChTrans1D3" presStyleIdx="4" presStyleCnt="5"/>
      <dgm:spPr/>
      <dgm:t>
        <a:bodyPr/>
        <a:lstStyle/>
        <a:p>
          <a:endParaRPr lang="en-US"/>
        </a:p>
      </dgm:t>
    </dgm:pt>
    <dgm:pt modelId="{5CBE83DD-393C-E940-98D1-E58461FEF79A}" type="pres">
      <dgm:prSet presAssocID="{B63C67DB-6E3C-6F40-8D0C-CB66C298EB08}" presName="connTx" presStyleLbl="parChTrans1D3" presStyleIdx="4" presStyleCnt="5"/>
      <dgm:spPr/>
      <dgm:t>
        <a:bodyPr/>
        <a:lstStyle/>
        <a:p>
          <a:endParaRPr lang="en-US"/>
        </a:p>
      </dgm:t>
    </dgm:pt>
    <dgm:pt modelId="{C1D0B503-8DEE-994C-BC90-E99378C755B2}" type="pres">
      <dgm:prSet presAssocID="{C5FF803E-8389-4348-BA85-071E64C7C5E8}" presName="root2" presStyleCnt="0"/>
      <dgm:spPr/>
    </dgm:pt>
    <dgm:pt modelId="{92CA42AB-C82E-A342-9D12-6DEB5FAEB77A}" type="pres">
      <dgm:prSet presAssocID="{C5FF803E-8389-4348-BA85-071E64C7C5E8}" presName="LevelTwoTextNode" presStyleLbl="node3" presStyleIdx="4" presStyleCnt="5">
        <dgm:presLayoutVars>
          <dgm:chPref val="3"/>
        </dgm:presLayoutVars>
      </dgm:prSet>
      <dgm:spPr/>
      <dgm:t>
        <a:bodyPr/>
        <a:lstStyle/>
        <a:p>
          <a:endParaRPr lang="en-US"/>
        </a:p>
      </dgm:t>
    </dgm:pt>
    <dgm:pt modelId="{93E593FA-4A16-5A46-8D3A-93C167F8FD6D}" type="pres">
      <dgm:prSet presAssocID="{C5FF803E-8389-4348-BA85-071E64C7C5E8}" presName="level3hierChild" presStyleCnt="0"/>
      <dgm:spPr/>
    </dgm:pt>
  </dgm:ptLst>
  <dgm:cxnLst>
    <dgm:cxn modelId="{C7B55765-F57F-1B44-B0A1-EB9F49778357}" srcId="{C261B079-7BA8-464B-8488-675F222BC8BF}" destId="{AAC1B113-9D2E-8441-9EDE-2DE778BF5D76}" srcOrd="0" destOrd="0" parTransId="{26714C2C-19A2-A444-9177-1AB5527866CA}" sibTransId="{E0BD825B-00EB-5849-AD73-7A8746D0C7A8}"/>
    <dgm:cxn modelId="{E3BFEF9D-F63F-8D44-886D-1E2E4AAD969B}" type="presOf" srcId="{36EC00C6-84B0-E44D-9FD0-A725F8F44FB9}" destId="{8A11EB3B-DA31-7741-BA9F-1F71DD260AEF}" srcOrd="0" destOrd="0" presId="urn:microsoft.com/office/officeart/2005/8/layout/hierarchy2"/>
    <dgm:cxn modelId="{77051EA4-B6BC-1E47-96C3-D777B15F3C69}" type="presOf" srcId="{B63C67DB-6E3C-6F40-8D0C-CB66C298EB08}" destId="{808E449E-0D21-AC45-BA3B-65D76417AB78}" srcOrd="0" destOrd="0" presId="urn:microsoft.com/office/officeart/2005/8/layout/hierarchy2"/>
    <dgm:cxn modelId="{2B1BABAF-2A0D-BF49-A204-688A81F56096}" srcId="{AAC1B113-9D2E-8441-9EDE-2DE778BF5D76}" destId="{56626F5A-07D7-6D49-984D-372549FD5D19}" srcOrd="0" destOrd="0" parTransId="{6BFB7E6A-3F7A-6B45-8BFC-D16050F41704}" sibTransId="{9609EADC-490E-9145-872E-5E314E4843C3}"/>
    <dgm:cxn modelId="{F7CA4071-2B38-0C43-8704-25A971D11DB3}" type="presOf" srcId="{9D82CCE2-BB11-5E4B-A9D6-EAF7C3A65CE2}" destId="{B7B784F9-7BEF-AF49-BF08-10EF66110238}" srcOrd="0" destOrd="0" presId="urn:microsoft.com/office/officeart/2005/8/layout/hierarchy2"/>
    <dgm:cxn modelId="{5AF3B46D-3421-3349-9A9A-15E1548AE480}" type="presOf" srcId="{1D555658-0BE2-084D-887A-CCD0C2555E74}" destId="{B9406265-52AA-E648-8115-5897F2DE7235}" srcOrd="0" destOrd="0" presId="urn:microsoft.com/office/officeart/2005/8/layout/hierarchy2"/>
    <dgm:cxn modelId="{AA6B8D71-A124-9F4F-80E1-0423D192E669}" srcId="{1D555658-0BE2-084D-887A-CCD0C2555E74}" destId="{40E8AB79-C7DC-8548-8FF7-A3F8D4915ECF}" srcOrd="0" destOrd="0" parTransId="{B32C3776-6F47-F04C-834F-F6AFDD42CACD}" sibTransId="{DB322A19-140A-834B-8701-B7AE6E1F7B41}"/>
    <dgm:cxn modelId="{4302A512-17F4-B84B-A9A7-287DD666C9E6}" type="presOf" srcId="{B32C3776-6F47-F04C-834F-F6AFDD42CACD}" destId="{7E7D81C5-D7AF-D24C-86AC-F79E5BBD6F20}" srcOrd="1" destOrd="0" presId="urn:microsoft.com/office/officeart/2005/8/layout/hierarchy2"/>
    <dgm:cxn modelId="{7C5DFB4F-9BD8-DA49-892D-8EBAD65DBFEF}" type="presOf" srcId="{B3AFD81D-4A91-9D40-9662-28C1AB84A77D}" destId="{C0750598-1E73-C34A-951C-4268475575A4}" srcOrd="1" destOrd="0" presId="urn:microsoft.com/office/officeart/2005/8/layout/hierarchy2"/>
    <dgm:cxn modelId="{453D5B51-1A12-1245-AE46-AF70ECFDC01A}" srcId="{AAC1B113-9D2E-8441-9EDE-2DE778BF5D76}" destId="{9D82CCE2-BB11-5E4B-A9D6-EAF7C3A65CE2}" srcOrd="1" destOrd="0" parTransId="{B3AFD81D-4A91-9D40-9662-28C1AB84A77D}" sibTransId="{0E1CFD3A-FD18-A746-B9B6-BAE1AB277FC2}"/>
    <dgm:cxn modelId="{CB29AE13-FB23-4344-BD46-EF00775F9140}" type="presOf" srcId="{CE2A1F2A-85C9-5643-A5F6-8865A1374729}" destId="{4B313E15-2D6A-B940-AA41-6EA7DA514294}" srcOrd="1" destOrd="0" presId="urn:microsoft.com/office/officeart/2005/8/layout/hierarchy2"/>
    <dgm:cxn modelId="{6200AC75-90B9-CA4B-8203-CBD60EEAE6CB}" srcId="{9585030B-5E6B-AC4A-BA1D-B94552ECBA2C}" destId="{C261B079-7BA8-464B-8488-675F222BC8BF}" srcOrd="0" destOrd="0" parTransId="{68481744-F44F-D644-86E0-B0A4E7D0CB3C}" sibTransId="{67B294D4-E71A-504D-8490-E6074442EF26}"/>
    <dgm:cxn modelId="{85487411-0A1D-D842-90B9-04008275507C}" srcId="{C261B079-7BA8-464B-8488-675F222BC8BF}" destId="{1D555658-0BE2-084D-887A-CCD0C2555E74}" srcOrd="1" destOrd="0" parTransId="{CE2A1F2A-85C9-5643-A5F6-8865A1374729}" sibTransId="{950E415F-4153-DB46-AD60-8EDB99EA0327}"/>
    <dgm:cxn modelId="{6C0EB7D7-AE37-904A-B4AF-E241B1DA50EC}" type="presOf" srcId="{56626F5A-07D7-6D49-984D-372549FD5D19}" destId="{F073C288-B3F4-CF45-BC8D-3AC0584F1C47}" srcOrd="0" destOrd="0" presId="urn:microsoft.com/office/officeart/2005/8/layout/hierarchy2"/>
    <dgm:cxn modelId="{A4631914-3A59-FF4D-99EB-A482197A27C5}" type="presOf" srcId="{6BFB7E6A-3F7A-6B45-8BFC-D16050F41704}" destId="{8B7B1EC5-4487-D64C-98C3-BBB1FC899F0E}" srcOrd="1" destOrd="0" presId="urn:microsoft.com/office/officeart/2005/8/layout/hierarchy2"/>
    <dgm:cxn modelId="{CD9C163F-F4EA-EE4E-9CF5-0DA71AC782D5}" type="presOf" srcId="{4D3B423E-6C60-574C-B1D7-5D9124CA94FD}" destId="{D71C79C9-A4DA-7641-B1B7-FACB49E9DCEA}" srcOrd="0" destOrd="0" presId="urn:microsoft.com/office/officeart/2005/8/layout/hierarchy2"/>
    <dgm:cxn modelId="{8E8B4B2D-9623-2943-AB1F-C47C3093ADB5}" type="presOf" srcId="{AAC1B113-9D2E-8441-9EDE-2DE778BF5D76}" destId="{A61534F0-1246-1F40-97EB-149DA62F550B}" srcOrd="0" destOrd="0" presId="urn:microsoft.com/office/officeart/2005/8/layout/hierarchy2"/>
    <dgm:cxn modelId="{D5D6A592-28D7-C840-94BC-D13D55F01647}" type="presOf" srcId="{B63C67DB-6E3C-6F40-8D0C-CB66C298EB08}" destId="{5CBE83DD-393C-E940-98D1-E58461FEF79A}" srcOrd="1" destOrd="0" presId="urn:microsoft.com/office/officeart/2005/8/layout/hierarchy2"/>
    <dgm:cxn modelId="{93630BD6-E3FF-A947-9039-4458908F396B}" type="presOf" srcId="{9585030B-5E6B-AC4A-BA1D-B94552ECBA2C}" destId="{1C4DF195-BF85-B541-BF72-EB834E96E455}" srcOrd="0" destOrd="0" presId="urn:microsoft.com/office/officeart/2005/8/layout/hierarchy2"/>
    <dgm:cxn modelId="{5AF776CC-9730-5F45-A281-56C65B979628}" type="presOf" srcId="{6BFB7E6A-3F7A-6B45-8BFC-D16050F41704}" destId="{9945814D-1612-6148-B104-9A77EE08B060}" srcOrd="0" destOrd="0" presId="urn:microsoft.com/office/officeart/2005/8/layout/hierarchy2"/>
    <dgm:cxn modelId="{05300154-F155-8245-A750-61BA5C7AF85E}" type="presOf" srcId="{CE2A1F2A-85C9-5643-A5F6-8865A1374729}" destId="{D296E516-ECFD-1245-A794-615E0F162598}" srcOrd="0" destOrd="0" presId="urn:microsoft.com/office/officeart/2005/8/layout/hierarchy2"/>
    <dgm:cxn modelId="{09B11664-328B-E648-860E-E2DEC699CE42}" type="presOf" srcId="{C5FF803E-8389-4348-BA85-071E64C7C5E8}" destId="{92CA42AB-C82E-A342-9D12-6DEB5FAEB77A}" srcOrd="0" destOrd="0" presId="urn:microsoft.com/office/officeart/2005/8/layout/hierarchy2"/>
    <dgm:cxn modelId="{5B7A8BED-0E88-8644-903E-3F84C5C2DF37}" srcId="{1D555658-0BE2-084D-887A-CCD0C2555E74}" destId="{4D3B423E-6C60-574C-B1D7-5D9124CA94FD}" srcOrd="1" destOrd="0" parTransId="{36EC00C6-84B0-E44D-9FD0-A725F8F44FB9}" sibTransId="{027A8422-E21D-DD49-9D58-0CF63DF98561}"/>
    <dgm:cxn modelId="{66694F54-C338-A749-BC9C-6C93F6054B24}" type="presOf" srcId="{B32C3776-6F47-F04C-834F-F6AFDD42CACD}" destId="{3A04FD0E-DF74-384F-AA23-F34D12C30421}" srcOrd="0" destOrd="0" presId="urn:microsoft.com/office/officeart/2005/8/layout/hierarchy2"/>
    <dgm:cxn modelId="{C57CC272-8502-414E-A293-DC8F7401F6A4}" srcId="{1D555658-0BE2-084D-887A-CCD0C2555E74}" destId="{C5FF803E-8389-4348-BA85-071E64C7C5E8}" srcOrd="2" destOrd="0" parTransId="{B63C67DB-6E3C-6F40-8D0C-CB66C298EB08}" sibTransId="{7C8A5809-F305-2F43-A07C-39469FBE928C}"/>
    <dgm:cxn modelId="{DFCED450-9335-D546-A6A2-A6A173882893}" type="presOf" srcId="{26714C2C-19A2-A444-9177-1AB5527866CA}" destId="{C6F4EFCC-8065-5949-8A91-D1AC53CB9328}" srcOrd="1" destOrd="0" presId="urn:microsoft.com/office/officeart/2005/8/layout/hierarchy2"/>
    <dgm:cxn modelId="{D536876C-AA50-8849-A2AF-AD223084D4F0}" type="presOf" srcId="{36EC00C6-84B0-E44D-9FD0-A725F8F44FB9}" destId="{5EAEA8AB-1447-1D44-9463-00BB8E788508}" srcOrd="1" destOrd="0" presId="urn:microsoft.com/office/officeart/2005/8/layout/hierarchy2"/>
    <dgm:cxn modelId="{D81A25C1-732C-D44A-8FF3-F9D6A03D9FC1}" type="presOf" srcId="{B3AFD81D-4A91-9D40-9662-28C1AB84A77D}" destId="{C33075D3-70FC-1F42-A900-94746430D042}" srcOrd="0" destOrd="0" presId="urn:microsoft.com/office/officeart/2005/8/layout/hierarchy2"/>
    <dgm:cxn modelId="{7A01B5C1-ED23-E148-9B86-B85B3A8F7995}" type="presOf" srcId="{C261B079-7BA8-464B-8488-675F222BC8BF}" destId="{9D3E7D7C-A0AE-5D4F-A1C1-BB2A12A8D790}" srcOrd="0" destOrd="0" presId="urn:microsoft.com/office/officeart/2005/8/layout/hierarchy2"/>
    <dgm:cxn modelId="{ABF13A9F-C371-8F43-9765-BCE1B1DB4E8D}" type="presOf" srcId="{40E8AB79-C7DC-8548-8FF7-A3F8D4915ECF}" destId="{C3F2AFB8-6645-B046-BBD7-6ECDF5DB4B15}" srcOrd="0" destOrd="0" presId="urn:microsoft.com/office/officeart/2005/8/layout/hierarchy2"/>
    <dgm:cxn modelId="{4D839E9C-7F4A-FF4A-BC22-47C73886722F}" type="presOf" srcId="{26714C2C-19A2-A444-9177-1AB5527866CA}" destId="{05582B1A-B2BC-7245-A611-E0B31D2F429E}" srcOrd="0" destOrd="0" presId="urn:microsoft.com/office/officeart/2005/8/layout/hierarchy2"/>
    <dgm:cxn modelId="{88570CDC-4A99-CF45-9F0B-20E9DA527A5D}" type="presParOf" srcId="{1C4DF195-BF85-B541-BF72-EB834E96E455}" destId="{8CED008E-4689-EE41-BCB1-A14F901A8E24}" srcOrd="0" destOrd="0" presId="urn:microsoft.com/office/officeart/2005/8/layout/hierarchy2"/>
    <dgm:cxn modelId="{64802450-9698-8B47-8644-525631482646}" type="presParOf" srcId="{8CED008E-4689-EE41-BCB1-A14F901A8E24}" destId="{9D3E7D7C-A0AE-5D4F-A1C1-BB2A12A8D790}" srcOrd="0" destOrd="0" presId="urn:microsoft.com/office/officeart/2005/8/layout/hierarchy2"/>
    <dgm:cxn modelId="{C6218FFA-5468-D64A-98CB-B7F687C6ECB6}" type="presParOf" srcId="{8CED008E-4689-EE41-BCB1-A14F901A8E24}" destId="{CA358B71-E4AC-B947-AB36-966B806668A4}" srcOrd="1" destOrd="0" presId="urn:microsoft.com/office/officeart/2005/8/layout/hierarchy2"/>
    <dgm:cxn modelId="{BF630A56-E924-CE41-AB3A-26B2918DFB51}" type="presParOf" srcId="{CA358B71-E4AC-B947-AB36-966B806668A4}" destId="{05582B1A-B2BC-7245-A611-E0B31D2F429E}" srcOrd="0" destOrd="0" presId="urn:microsoft.com/office/officeart/2005/8/layout/hierarchy2"/>
    <dgm:cxn modelId="{2AD7FE80-406F-0F42-8C50-42A95E84DD57}" type="presParOf" srcId="{05582B1A-B2BC-7245-A611-E0B31D2F429E}" destId="{C6F4EFCC-8065-5949-8A91-D1AC53CB9328}" srcOrd="0" destOrd="0" presId="urn:microsoft.com/office/officeart/2005/8/layout/hierarchy2"/>
    <dgm:cxn modelId="{0FF778BC-EEFB-964C-A032-8BC49105277C}" type="presParOf" srcId="{CA358B71-E4AC-B947-AB36-966B806668A4}" destId="{C3A080B0-BB24-3642-9687-4A1BA99C4828}" srcOrd="1" destOrd="0" presId="urn:microsoft.com/office/officeart/2005/8/layout/hierarchy2"/>
    <dgm:cxn modelId="{17B0D9B9-A49E-2C4C-9E81-66BE337DA281}" type="presParOf" srcId="{C3A080B0-BB24-3642-9687-4A1BA99C4828}" destId="{A61534F0-1246-1F40-97EB-149DA62F550B}" srcOrd="0" destOrd="0" presId="urn:microsoft.com/office/officeart/2005/8/layout/hierarchy2"/>
    <dgm:cxn modelId="{D0DB6164-0FBE-FB47-B100-7B0CB80DDBE4}" type="presParOf" srcId="{C3A080B0-BB24-3642-9687-4A1BA99C4828}" destId="{63141F9B-A69D-4E42-AF2B-C8F5FF78E80D}" srcOrd="1" destOrd="0" presId="urn:microsoft.com/office/officeart/2005/8/layout/hierarchy2"/>
    <dgm:cxn modelId="{3B683780-77CF-FC45-B9FA-1C324AD39082}" type="presParOf" srcId="{63141F9B-A69D-4E42-AF2B-C8F5FF78E80D}" destId="{9945814D-1612-6148-B104-9A77EE08B060}" srcOrd="0" destOrd="0" presId="urn:microsoft.com/office/officeart/2005/8/layout/hierarchy2"/>
    <dgm:cxn modelId="{FE92A420-3680-6747-B3E6-52A635C3F438}" type="presParOf" srcId="{9945814D-1612-6148-B104-9A77EE08B060}" destId="{8B7B1EC5-4487-D64C-98C3-BBB1FC899F0E}" srcOrd="0" destOrd="0" presId="urn:microsoft.com/office/officeart/2005/8/layout/hierarchy2"/>
    <dgm:cxn modelId="{384E53E8-E3CC-454C-9C3F-E9F6FCCFDC15}" type="presParOf" srcId="{63141F9B-A69D-4E42-AF2B-C8F5FF78E80D}" destId="{5F1F2D80-B60C-6D42-95CA-1A1D3D49E84A}" srcOrd="1" destOrd="0" presId="urn:microsoft.com/office/officeart/2005/8/layout/hierarchy2"/>
    <dgm:cxn modelId="{9EBFE914-EA70-5143-A3E4-2B9F8DEFD263}" type="presParOf" srcId="{5F1F2D80-B60C-6D42-95CA-1A1D3D49E84A}" destId="{F073C288-B3F4-CF45-BC8D-3AC0584F1C47}" srcOrd="0" destOrd="0" presId="urn:microsoft.com/office/officeart/2005/8/layout/hierarchy2"/>
    <dgm:cxn modelId="{83CB9209-687E-2649-9D66-5C052AC6D8BD}" type="presParOf" srcId="{5F1F2D80-B60C-6D42-95CA-1A1D3D49E84A}" destId="{D035B556-8268-414F-A29A-F3127495547F}" srcOrd="1" destOrd="0" presId="urn:microsoft.com/office/officeart/2005/8/layout/hierarchy2"/>
    <dgm:cxn modelId="{529E74CA-2F31-9646-9B88-4BAA9ABFF3BF}" type="presParOf" srcId="{63141F9B-A69D-4E42-AF2B-C8F5FF78E80D}" destId="{C33075D3-70FC-1F42-A900-94746430D042}" srcOrd="2" destOrd="0" presId="urn:microsoft.com/office/officeart/2005/8/layout/hierarchy2"/>
    <dgm:cxn modelId="{FA6DA867-F8E4-CD4A-8142-EA6CB7DA8B22}" type="presParOf" srcId="{C33075D3-70FC-1F42-A900-94746430D042}" destId="{C0750598-1E73-C34A-951C-4268475575A4}" srcOrd="0" destOrd="0" presId="urn:microsoft.com/office/officeart/2005/8/layout/hierarchy2"/>
    <dgm:cxn modelId="{1323673B-5622-D443-9477-9556693F5DA0}" type="presParOf" srcId="{63141F9B-A69D-4E42-AF2B-C8F5FF78E80D}" destId="{8B8E8C1D-D339-D449-92A8-3243105B1845}" srcOrd="3" destOrd="0" presId="urn:microsoft.com/office/officeart/2005/8/layout/hierarchy2"/>
    <dgm:cxn modelId="{1492F548-C17B-394F-B759-3BEB9BCF1068}" type="presParOf" srcId="{8B8E8C1D-D339-D449-92A8-3243105B1845}" destId="{B7B784F9-7BEF-AF49-BF08-10EF66110238}" srcOrd="0" destOrd="0" presId="urn:microsoft.com/office/officeart/2005/8/layout/hierarchy2"/>
    <dgm:cxn modelId="{0DC9A4B9-A12B-3945-B1B8-EF9F382282CB}" type="presParOf" srcId="{8B8E8C1D-D339-D449-92A8-3243105B1845}" destId="{29327A7A-C4B5-DF43-B487-B92F897DC4F6}" srcOrd="1" destOrd="0" presId="urn:microsoft.com/office/officeart/2005/8/layout/hierarchy2"/>
    <dgm:cxn modelId="{04D814AC-1D0A-074F-B9FB-D33AE93080E7}" type="presParOf" srcId="{CA358B71-E4AC-B947-AB36-966B806668A4}" destId="{D296E516-ECFD-1245-A794-615E0F162598}" srcOrd="2" destOrd="0" presId="urn:microsoft.com/office/officeart/2005/8/layout/hierarchy2"/>
    <dgm:cxn modelId="{6D116CDD-F1F5-E446-863A-CD217143BBF7}" type="presParOf" srcId="{D296E516-ECFD-1245-A794-615E0F162598}" destId="{4B313E15-2D6A-B940-AA41-6EA7DA514294}" srcOrd="0" destOrd="0" presId="urn:microsoft.com/office/officeart/2005/8/layout/hierarchy2"/>
    <dgm:cxn modelId="{715D5087-4D5F-1B4E-A748-85E7A6B8D034}" type="presParOf" srcId="{CA358B71-E4AC-B947-AB36-966B806668A4}" destId="{53CA7244-77A4-6F40-8D33-96D6B8F1A7B8}" srcOrd="3" destOrd="0" presId="urn:microsoft.com/office/officeart/2005/8/layout/hierarchy2"/>
    <dgm:cxn modelId="{10EDB7E7-63D7-A943-BE1B-E67296553701}" type="presParOf" srcId="{53CA7244-77A4-6F40-8D33-96D6B8F1A7B8}" destId="{B9406265-52AA-E648-8115-5897F2DE7235}" srcOrd="0" destOrd="0" presId="urn:microsoft.com/office/officeart/2005/8/layout/hierarchy2"/>
    <dgm:cxn modelId="{98853595-EF8A-4442-A7EA-554B2BE623A6}" type="presParOf" srcId="{53CA7244-77A4-6F40-8D33-96D6B8F1A7B8}" destId="{E15D6F86-4F22-184F-98F7-9336DE63475A}" srcOrd="1" destOrd="0" presId="urn:microsoft.com/office/officeart/2005/8/layout/hierarchy2"/>
    <dgm:cxn modelId="{C66C729E-1837-9B49-BEC6-CF49AF5DCEAB}" type="presParOf" srcId="{E15D6F86-4F22-184F-98F7-9336DE63475A}" destId="{3A04FD0E-DF74-384F-AA23-F34D12C30421}" srcOrd="0" destOrd="0" presId="urn:microsoft.com/office/officeart/2005/8/layout/hierarchy2"/>
    <dgm:cxn modelId="{69FDDBB2-ED9D-1048-BE7C-E53E91222928}" type="presParOf" srcId="{3A04FD0E-DF74-384F-AA23-F34D12C30421}" destId="{7E7D81C5-D7AF-D24C-86AC-F79E5BBD6F20}" srcOrd="0" destOrd="0" presId="urn:microsoft.com/office/officeart/2005/8/layout/hierarchy2"/>
    <dgm:cxn modelId="{EDF5E88A-E715-AB4D-824F-FE1B7550E470}" type="presParOf" srcId="{E15D6F86-4F22-184F-98F7-9336DE63475A}" destId="{DE5A7303-B704-704B-A00F-11EBF1799163}" srcOrd="1" destOrd="0" presId="urn:microsoft.com/office/officeart/2005/8/layout/hierarchy2"/>
    <dgm:cxn modelId="{169168DA-AF20-B348-A95B-F08FCE6F1DC1}" type="presParOf" srcId="{DE5A7303-B704-704B-A00F-11EBF1799163}" destId="{C3F2AFB8-6645-B046-BBD7-6ECDF5DB4B15}" srcOrd="0" destOrd="0" presId="urn:microsoft.com/office/officeart/2005/8/layout/hierarchy2"/>
    <dgm:cxn modelId="{AFE7B9A2-DC62-4343-9953-C3F218B325DE}" type="presParOf" srcId="{DE5A7303-B704-704B-A00F-11EBF1799163}" destId="{515E7D56-14B2-CE41-B562-01A898900D61}" srcOrd="1" destOrd="0" presId="urn:microsoft.com/office/officeart/2005/8/layout/hierarchy2"/>
    <dgm:cxn modelId="{177A19B1-0E89-6C43-A865-D5C8BC05E1D2}" type="presParOf" srcId="{E15D6F86-4F22-184F-98F7-9336DE63475A}" destId="{8A11EB3B-DA31-7741-BA9F-1F71DD260AEF}" srcOrd="2" destOrd="0" presId="urn:microsoft.com/office/officeart/2005/8/layout/hierarchy2"/>
    <dgm:cxn modelId="{161EBDCB-7130-DF43-A1C0-2661F0E4C56F}" type="presParOf" srcId="{8A11EB3B-DA31-7741-BA9F-1F71DD260AEF}" destId="{5EAEA8AB-1447-1D44-9463-00BB8E788508}" srcOrd="0" destOrd="0" presId="urn:microsoft.com/office/officeart/2005/8/layout/hierarchy2"/>
    <dgm:cxn modelId="{3DC0FAE5-D73D-6843-B5D3-1C0AA62472BA}" type="presParOf" srcId="{E15D6F86-4F22-184F-98F7-9336DE63475A}" destId="{253C4DD8-914F-5B49-8080-7F55320DBE08}" srcOrd="3" destOrd="0" presId="urn:microsoft.com/office/officeart/2005/8/layout/hierarchy2"/>
    <dgm:cxn modelId="{C8CAB452-4DE7-C941-BCAB-49941B9D3A54}" type="presParOf" srcId="{253C4DD8-914F-5B49-8080-7F55320DBE08}" destId="{D71C79C9-A4DA-7641-B1B7-FACB49E9DCEA}" srcOrd="0" destOrd="0" presId="urn:microsoft.com/office/officeart/2005/8/layout/hierarchy2"/>
    <dgm:cxn modelId="{8D3F13DB-4185-AD43-A81A-D34363B28CF6}" type="presParOf" srcId="{253C4DD8-914F-5B49-8080-7F55320DBE08}" destId="{EF60DE16-ECF7-0D4F-AFD7-339B6C1CEB98}" srcOrd="1" destOrd="0" presId="urn:microsoft.com/office/officeart/2005/8/layout/hierarchy2"/>
    <dgm:cxn modelId="{3D2FDC5C-0216-5943-AA2F-189A294431A9}" type="presParOf" srcId="{E15D6F86-4F22-184F-98F7-9336DE63475A}" destId="{808E449E-0D21-AC45-BA3B-65D76417AB78}" srcOrd="4" destOrd="0" presId="urn:microsoft.com/office/officeart/2005/8/layout/hierarchy2"/>
    <dgm:cxn modelId="{95810BC1-B2CE-6B45-9CFF-9354939AFE68}" type="presParOf" srcId="{808E449E-0D21-AC45-BA3B-65D76417AB78}" destId="{5CBE83DD-393C-E940-98D1-E58461FEF79A}" srcOrd="0" destOrd="0" presId="urn:microsoft.com/office/officeart/2005/8/layout/hierarchy2"/>
    <dgm:cxn modelId="{1453B74A-CD9F-7845-B2B3-5A08017D604D}" type="presParOf" srcId="{E15D6F86-4F22-184F-98F7-9336DE63475A}" destId="{C1D0B503-8DEE-994C-BC90-E99378C755B2}" srcOrd="5" destOrd="0" presId="urn:microsoft.com/office/officeart/2005/8/layout/hierarchy2"/>
    <dgm:cxn modelId="{02D48687-D03B-A745-9BCF-E05A61D3E429}" type="presParOf" srcId="{C1D0B503-8DEE-994C-BC90-E99378C755B2}" destId="{92CA42AB-C82E-A342-9D12-6DEB5FAEB77A}" srcOrd="0" destOrd="0" presId="urn:microsoft.com/office/officeart/2005/8/layout/hierarchy2"/>
    <dgm:cxn modelId="{40F4478B-5511-F646-A01C-FB2022665285}" type="presParOf" srcId="{C1D0B503-8DEE-994C-BC90-E99378C755B2}" destId="{93E593FA-4A16-5A46-8D3A-93C167F8FD6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08F04-E4BB-49AF-B431-9F5DE668269A}" type="datetimeFigureOut">
              <a:rPr lang="en-US" smtClean="0"/>
              <a:pPr/>
              <a:t>3/31/2017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9A3E7-05FE-478C-A243-691ABD12919E}" type="slidenum">
              <a:rPr lang="en-US" smtClean="0"/>
              <a:pPr/>
              <a:t>‹#›</a:t>
            </a:fld>
            <a:endParaRPr lang="en-US"/>
          </a:p>
        </p:txBody>
      </p:sp>
    </p:spTree>
    <p:extLst>
      <p:ext uri="{BB962C8B-B14F-4D97-AF65-F5344CB8AC3E}">
        <p14:creationId xmlns:p14="http://schemas.microsoft.com/office/powerpoint/2010/main" val="92805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9A3E7-05FE-478C-A243-691ABD12919E}" type="slidenum">
              <a:rPr lang="en-US" smtClean="0"/>
              <a:pPr/>
              <a:t>1</a:t>
            </a:fld>
            <a:endParaRPr lang="en-US"/>
          </a:p>
        </p:txBody>
      </p:sp>
    </p:spTree>
    <p:extLst>
      <p:ext uri="{BB962C8B-B14F-4D97-AF65-F5344CB8AC3E}">
        <p14:creationId xmlns:p14="http://schemas.microsoft.com/office/powerpoint/2010/main" val="2475835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 Home</a:t>
            </a:r>
            <a:r>
              <a:rPr lang="en-US" dirty="0"/>
              <a:t>: Review of the client-level</a:t>
            </a:r>
            <a:r>
              <a:rPr lang="en-US" baseline="0" dirty="0"/>
              <a:t> factors discussed in the rationale and myths.  </a:t>
            </a:r>
            <a:r>
              <a:rPr lang="en-US" dirty="0"/>
              <a:t>Want to make sure no</a:t>
            </a:r>
            <a:r>
              <a:rPr lang="en-US" baseline="0" dirty="0"/>
              <a:t> matter what the client factors (listed above), the clinicians, staff, and administrators feel prepared to support cessation.</a:t>
            </a:r>
            <a:r>
              <a:rPr lang="en-US" dirty="0"/>
              <a:t> </a:t>
            </a:r>
          </a:p>
        </p:txBody>
      </p:sp>
      <p:sp>
        <p:nvSpPr>
          <p:cNvPr id="4" name="Slide Number Placeholder 3"/>
          <p:cNvSpPr>
            <a:spLocks noGrp="1"/>
          </p:cNvSpPr>
          <p:nvPr>
            <p:ph type="sldNum" sz="quarter" idx="10"/>
          </p:nvPr>
        </p:nvSpPr>
        <p:spPr/>
        <p:txBody>
          <a:bodyPr/>
          <a:lstStyle/>
          <a:p>
            <a:fld id="{D329EAFA-DA95-45D3-9921-668CAE569A12}" type="slidenum">
              <a:rPr lang="en-US" smtClean="0"/>
              <a:pPr/>
              <a:t>17</a:t>
            </a:fld>
            <a:endParaRPr lang="en-US"/>
          </a:p>
        </p:txBody>
      </p:sp>
    </p:spTree>
    <p:extLst>
      <p:ext uri="{BB962C8B-B14F-4D97-AF65-F5344CB8AC3E}">
        <p14:creationId xmlns:p14="http://schemas.microsoft.com/office/powerpoint/2010/main" val="1287323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“Subject to the provisions of this subchapter,</a:t>
            </a:r>
            <a:r>
              <a:rPr lang="en-US" baseline="0" dirty="0"/>
              <a:t> no qualified individual with a disability shall, by reason of such disability, be excluded from participation in or be denied the benefits of services, programs, or activities of a public entity.”</a:t>
            </a:r>
          </a:p>
          <a:p>
            <a:endParaRPr lang="en-US" baseline="0" dirty="0"/>
          </a:p>
          <a:p>
            <a:r>
              <a:rPr lang="en-US" baseline="0" dirty="0"/>
              <a:t>“Title II may be enforced by any person alleging discrimination on the basis of disability in violation of section 12132 of this title.” </a:t>
            </a:r>
            <a:endParaRPr lang="en-US" dirty="0"/>
          </a:p>
        </p:txBody>
      </p:sp>
      <p:sp>
        <p:nvSpPr>
          <p:cNvPr id="4" name="Slide Number Placeholder 3"/>
          <p:cNvSpPr>
            <a:spLocks noGrp="1"/>
          </p:cNvSpPr>
          <p:nvPr>
            <p:ph type="sldNum" sz="quarter" idx="10"/>
          </p:nvPr>
        </p:nvSpPr>
        <p:spPr/>
        <p:txBody>
          <a:bodyPr/>
          <a:lstStyle/>
          <a:p>
            <a:fld id="{D739A3E7-05FE-478C-A243-691ABD12919E}" type="slidenum">
              <a:rPr lang="en-US" smtClean="0"/>
              <a:pPr/>
              <a:t>23</a:t>
            </a:fld>
            <a:endParaRPr lang="en-US"/>
          </a:p>
        </p:txBody>
      </p:sp>
    </p:spTree>
    <p:extLst>
      <p:ext uri="{BB962C8B-B14F-4D97-AF65-F5344CB8AC3E}">
        <p14:creationId xmlns:p14="http://schemas.microsoft.com/office/powerpoint/2010/main" val="1636559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a:t>
            </a:r>
            <a:r>
              <a:rPr lang="en-US" dirty="0"/>
              <a:t>: You just discussed how all</a:t>
            </a:r>
            <a:r>
              <a:rPr lang="en-US" baseline="0" dirty="0"/>
              <a:t> clinical staff can be trained to conduct interventions, now you want to discuss how the entire agency as a whole can view and address smoking through policy and interventions.</a:t>
            </a:r>
            <a:endParaRPr lang="en-US" dirty="0"/>
          </a:p>
        </p:txBody>
      </p:sp>
      <p:sp>
        <p:nvSpPr>
          <p:cNvPr id="4" name="Slide Number Placeholder 3"/>
          <p:cNvSpPr>
            <a:spLocks noGrp="1"/>
          </p:cNvSpPr>
          <p:nvPr>
            <p:ph type="sldNum" sz="quarter" idx="10"/>
          </p:nvPr>
        </p:nvSpPr>
        <p:spPr/>
        <p:txBody>
          <a:bodyPr/>
          <a:lstStyle/>
          <a:p>
            <a:fld id="{D329EAFA-DA95-45D3-9921-668CAE569A12}" type="slidenum">
              <a:rPr lang="en-US" smtClean="0"/>
              <a:pPr/>
              <a:t>28</a:t>
            </a:fld>
            <a:endParaRPr lang="en-US"/>
          </a:p>
        </p:txBody>
      </p:sp>
    </p:spTree>
    <p:extLst>
      <p:ext uri="{BB962C8B-B14F-4D97-AF65-F5344CB8AC3E}">
        <p14:creationId xmlns:p14="http://schemas.microsoft.com/office/powerpoint/2010/main" val="2931582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 Home</a:t>
            </a:r>
            <a:r>
              <a:rPr lang="en-US" dirty="0"/>
              <a:t>:</a:t>
            </a:r>
            <a:r>
              <a:rPr lang="en-US" baseline="0" dirty="0"/>
              <a:t>  You will go into more detail on each level so there is no need to elaborate extensively.  Highlight that there are several factors for them to understand at each level though.</a:t>
            </a:r>
            <a:endParaRPr lang="en-US" dirty="0"/>
          </a:p>
        </p:txBody>
      </p:sp>
      <p:sp>
        <p:nvSpPr>
          <p:cNvPr id="4" name="Slide Number Placeholder 3"/>
          <p:cNvSpPr>
            <a:spLocks noGrp="1"/>
          </p:cNvSpPr>
          <p:nvPr>
            <p:ph type="sldNum" sz="quarter" idx="10"/>
          </p:nvPr>
        </p:nvSpPr>
        <p:spPr/>
        <p:txBody>
          <a:bodyPr/>
          <a:lstStyle/>
          <a:p>
            <a:fld id="{9B4EFE5E-2202-4EA6-A043-97F90C5CD075}" type="slidenum">
              <a:rPr lang="en-US" smtClean="0"/>
              <a:pPr/>
              <a:t>30</a:t>
            </a:fld>
            <a:endParaRPr lang="en-US"/>
          </a:p>
        </p:txBody>
      </p:sp>
    </p:spTree>
    <p:extLst>
      <p:ext uri="{BB962C8B-B14F-4D97-AF65-F5344CB8AC3E}">
        <p14:creationId xmlns:p14="http://schemas.microsoft.com/office/powerpoint/2010/main" val="4109078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9EAFA-DA95-45D3-9921-668CAE569A12}" type="slidenum">
              <a:rPr lang="en-US" smtClean="0"/>
              <a:pPr/>
              <a:t>32</a:t>
            </a:fld>
            <a:endParaRPr lang="en-US"/>
          </a:p>
        </p:txBody>
      </p:sp>
    </p:spTree>
    <p:extLst>
      <p:ext uri="{BB962C8B-B14F-4D97-AF65-F5344CB8AC3E}">
        <p14:creationId xmlns:p14="http://schemas.microsoft.com/office/powerpoint/2010/main" val="4111043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clearly identify what the change is:  Just policy, policy and treatment implementation, or maybe just adding smoking cessation.  </a:t>
            </a:r>
          </a:p>
        </p:txBody>
      </p:sp>
      <p:sp>
        <p:nvSpPr>
          <p:cNvPr id="4" name="Slide Number Placeholder 3"/>
          <p:cNvSpPr>
            <a:spLocks noGrp="1"/>
          </p:cNvSpPr>
          <p:nvPr>
            <p:ph type="sldNum" sz="quarter" idx="10"/>
          </p:nvPr>
        </p:nvSpPr>
        <p:spPr/>
        <p:txBody>
          <a:bodyPr/>
          <a:lstStyle/>
          <a:p>
            <a:fld id="{D329EAFA-DA95-45D3-9921-668CAE569A12}" type="slidenum">
              <a:rPr lang="en-US" smtClean="0"/>
              <a:pPr/>
              <a:t>33</a:t>
            </a:fld>
            <a:endParaRPr lang="en-US"/>
          </a:p>
        </p:txBody>
      </p:sp>
    </p:spTree>
    <p:extLst>
      <p:ext uri="{BB962C8B-B14F-4D97-AF65-F5344CB8AC3E}">
        <p14:creationId xmlns:p14="http://schemas.microsoft.com/office/powerpoint/2010/main" val="789538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our Worksheet:  </a:t>
            </a:r>
            <a:r>
              <a:rPr lang="en-US" sz="1200" b="1" kern="1200" dirty="0">
                <a:solidFill>
                  <a:schemeClr val="tx1"/>
                </a:solidFill>
                <a:effectLst/>
                <a:latin typeface="+mn-lt"/>
                <a:ea typeface="+mn-ea"/>
                <a:cs typeface="+mn-cs"/>
              </a:rPr>
              <a:t>Implementation Plan for Smoking Cessation Services </a:t>
            </a:r>
            <a:endParaRPr lang="en-US" sz="1200" kern="1200" dirty="0">
              <a:solidFill>
                <a:schemeClr val="tx1"/>
              </a:solidFill>
              <a:effectLst/>
              <a:latin typeface="+mn-lt"/>
              <a:ea typeface="+mn-ea"/>
              <a:cs typeface="+mn-cs"/>
            </a:endParaRPr>
          </a:p>
          <a:p>
            <a:r>
              <a:rPr lang="en-US" dirty="0"/>
              <a:t>as a nice place to start.  </a:t>
            </a:r>
          </a:p>
        </p:txBody>
      </p:sp>
      <p:sp>
        <p:nvSpPr>
          <p:cNvPr id="4" name="Slide Number Placeholder 3"/>
          <p:cNvSpPr>
            <a:spLocks noGrp="1"/>
          </p:cNvSpPr>
          <p:nvPr>
            <p:ph type="sldNum" sz="quarter" idx="10"/>
          </p:nvPr>
        </p:nvSpPr>
        <p:spPr/>
        <p:txBody>
          <a:bodyPr/>
          <a:lstStyle/>
          <a:p>
            <a:fld id="{D329EAFA-DA95-45D3-9921-668CAE569A12}" type="slidenum">
              <a:rPr lang="en-US" smtClean="0"/>
              <a:pPr/>
              <a:t>34</a:t>
            </a:fld>
            <a:endParaRPr lang="en-US"/>
          </a:p>
        </p:txBody>
      </p:sp>
    </p:spTree>
    <p:extLst>
      <p:ext uri="{BB962C8B-B14F-4D97-AF65-F5344CB8AC3E}">
        <p14:creationId xmlns:p14="http://schemas.microsoft.com/office/powerpoint/2010/main" val="21668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9EAFA-DA95-45D3-9921-668CAE569A12}" type="slidenum">
              <a:rPr lang="en-US" smtClean="0"/>
              <a:pPr/>
              <a:t>46</a:t>
            </a:fld>
            <a:endParaRPr lang="en-US"/>
          </a:p>
        </p:txBody>
      </p:sp>
    </p:spTree>
    <p:extLst>
      <p:ext uri="{BB962C8B-B14F-4D97-AF65-F5344CB8AC3E}">
        <p14:creationId xmlns:p14="http://schemas.microsoft.com/office/powerpoint/2010/main" val="3342056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39A3E7-05FE-478C-A243-691ABD12919E}"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D8785-3739-454B-A1F6-AE682D8CA4D0}" type="slidenum">
              <a:rPr lang="en-US" smtClean="0"/>
              <a:pPr>
                <a:defRPr/>
              </a:pPr>
              <a:t>5</a:t>
            </a:fld>
            <a:endParaRPr lang="en-US"/>
          </a:p>
        </p:txBody>
      </p:sp>
    </p:spTree>
    <p:extLst>
      <p:ext uri="{BB962C8B-B14F-4D97-AF65-F5344CB8AC3E}">
        <p14:creationId xmlns:p14="http://schemas.microsoft.com/office/powerpoint/2010/main" val="188967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D8785-3739-454B-A1F6-AE682D8CA4D0}" type="slidenum">
              <a:rPr lang="en-US" smtClean="0"/>
              <a:pPr>
                <a:defRPr/>
              </a:pPr>
              <a:t>9</a:t>
            </a:fld>
            <a:endParaRPr lang="en-US"/>
          </a:p>
        </p:txBody>
      </p:sp>
    </p:spTree>
    <p:extLst>
      <p:ext uri="{BB962C8B-B14F-4D97-AF65-F5344CB8AC3E}">
        <p14:creationId xmlns:p14="http://schemas.microsoft.com/office/powerpoint/2010/main" val="315975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Graph</a:t>
            </a:r>
            <a:r>
              <a:rPr lang="en-US" baseline="0" dirty="0"/>
              <a:t> represents “yes” responses to the question “Do you smoke cigarettes?”</a:t>
            </a:r>
          </a:p>
          <a:p>
            <a:pPr marL="171450" indent="-171450">
              <a:buFont typeface="Arial" panose="020B0604020202020204" pitchFamily="34" charset="0"/>
              <a:buChar char="•"/>
            </a:pPr>
            <a:r>
              <a:rPr lang="en-US" baseline="0" dirty="0"/>
              <a:t>Publicly-available data from 2012 on for mental health treatment recipients</a:t>
            </a:r>
          </a:p>
          <a:p>
            <a:pPr marL="171450" indent="-171450">
              <a:buFont typeface="Arial" panose="020B0604020202020204" pitchFamily="34" charset="0"/>
              <a:buChar char="•"/>
            </a:pPr>
            <a:r>
              <a:rPr lang="en-US" baseline="0" dirty="0"/>
              <a:t>Beginning 2015, data from substance use treatment recipients also became available. Very important because rates of smoking among SUDs patients very high.</a:t>
            </a:r>
          </a:p>
          <a:p>
            <a:pPr marL="171450" indent="-171450">
              <a:buFont typeface="Arial" panose="020B0604020202020204" pitchFamily="34" charset="0"/>
              <a:buChar char="•"/>
            </a:pPr>
            <a:r>
              <a:rPr lang="en-US" baseline="0" dirty="0"/>
              <a:t>Rate among those receiving MH treatment have dropped consistently over time, whereas rate of smoking among SUD users remains high.</a:t>
            </a:r>
          </a:p>
          <a:p>
            <a:pPr marL="171450" indent="-171450">
              <a:buFont typeface="Arial" panose="020B0604020202020204" pitchFamily="34" charset="0"/>
              <a:buChar char="•"/>
            </a:pPr>
            <a:r>
              <a:rPr lang="en-US" baseline="0" dirty="0"/>
              <a:t>Also beginning 2015, possible to look at data based on length of time in treatment (e.g., intake vs. &lt; 1 </a:t>
            </a:r>
            <a:r>
              <a:rPr lang="en-US" baseline="0" dirty="0" err="1"/>
              <a:t>yr</a:t>
            </a:r>
            <a:r>
              <a:rPr lang="en-US" baseline="0" dirty="0"/>
              <a:t> vs. 1-3 years vs. 3+ years)</a:t>
            </a:r>
          </a:p>
          <a:p>
            <a:pPr marL="171450" indent="-171450">
              <a:buFont typeface="Arial" panose="020B0604020202020204" pitchFamily="34" charset="0"/>
              <a:buChar char="•"/>
            </a:pPr>
            <a:r>
              <a:rPr lang="en-US" baseline="0" dirty="0"/>
              <a:t>Important to able to look at data based on time in treatment so we can see how rates change once smokers are in treatment.</a:t>
            </a:r>
            <a:endParaRPr lang="en-US" dirty="0"/>
          </a:p>
        </p:txBody>
      </p:sp>
      <p:sp>
        <p:nvSpPr>
          <p:cNvPr id="4" name="Slide Number Placeholder 3"/>
          <p:cNvSpPr>
            <a:spLocks noGrp="1"/>
          </p:cNvSpPr>
          <p:nvPr>
            <p:ph type="sldNum" sz="quarter" idx="10"/>
          </p:nvPr>
        </p:nvSpPr>
        <p:spPr/>
        <p:txBody>
          <a:bodyPr/>
          <a:lstStyle/>
          <a:p>
            <a:pPr>
              <a:defRPr/>
            </a:pPr>
            <a:fld id="{B1CD8785-3739-454B-A1F6-AE682D8CA4D0}"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14979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 Home</a:t>
            </a:r>
            <a:r>
              <a:rPr lang="en-US" dirty="0"/>
              <a:t>:</a:t>
            </a:r>
            <a:r>
              <a:rPr lang="en-US" baseline="0" dirty="0"/>
              <a:t>  You will go into more detail on each level so there is no need to elaborate extensively.  Highlight that there are several factors for them to understand at each level though.</a:t>
            </a:r>
            <a:endParaRPr lang="en-US" dirty="0"/>
          </a:p>
        </p:txBody>
      </p:sp>
      <p:sp>
        <p:nvSpPr>
          <p:cNvPr id="4" name="Slide Number Placeholder 3"/>
          <p:cNvSpPr>
            <a:spLocks noGrp="1"/>
          </p:cNvSpPr>
          <p:nvPr>
            <p:ph type="sldNum" sz="quarter" idx="10"/>
          </p:nvPr>
        </p:nvSpPr>
        <p:spPr/>
        <p:txBody>
          <a:bodyPr/>
          <a:lstStyle/>
          <a:p>
            <a:fld id="{9B4EFE5E-2202-4EA6-A043-97F90C5CD075}" type="slidenum">
              <a:rPr lang="en-US" smtClean="0"/>
              <a:pPr/>
              <a:t>12</a:t>
            </a:fld>
            <a:endParaRPr lang="en-US"/>
          </a:p>
        </p:txBody>
      </p:sp>
    </p:spTree>
    <p:extLst>
      <p:ext uri="{BB962C8B-B14F-4D97-AF65-F5344CB8AC3E}">
        <p14:creationId xmlns:p14="http://schemas.microsoft.com/office/powerpoint/2010/main" val="410907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a:ln/>
        </p:spPr>
      </p:sp>
      <p:sp>
        <p:nvSpPr>
          <p:cNvPr id="96259" name="Rectangle 3"/>
          <p:cNvSpPr>
            <a:spLocks noGrp="1"/>
          </p:cNvSpPr>
          <p:nvPr>
            <p:ph type="body" idx="1"/>
          </p:nvPr>
        </p:nvSpPr>
        <p:spPr>
          <a:noFill/>
          <a:ln/>
        </p:spPr>
        <p:txBody>
          <a:bodyPr/>
          <a:lstStyle/>
          <a:p>
            <a:r>
              <a:rPr lang="en-US" b="1" dirty="0"/>
              <a:t>Take</a:t>
            </a:r>
            <a:r>
              <a:rPr lang="en-US" b="1" baseline="0" dirty="0"/>
              <a:t> Home:</a:t>
            </a:r>
            <a:r>
              <a:rPr lang="en-US" b="0" baseline="0" dirty="0"/>
              <a:t> Here are myths that have been perpetuated by some providers and myths that clients/patients may also believe.</a:t>
            </a:r>
          </a:p>
          <a:p>
            <a:endParaRPr lang="en-US" b="0" baseline="0" dirty="0"/>
          </a:p>
          <a:p>
            <a:r>
              <a:rPr lang="en-US" b="0" baseline="0" dirty="0"/>
              <a:t>**Check-in with audience: What do you make of these?  Are any familiar either for yourself, others you work with, or your clients?</a:t>
            </a:r>
            <a:endParaRPr lang="en-US" b="1" dirty="0"/>
          </a:p>
        </p:txBody>
      </p:sp>
    </p:spTree>
    <p:extLst>
      <p:ext uri="{BB962C8B-B14F-4D97-AF65-F5344CB8AC3E}">
        <p14:creationId xmlns:p14="http://schemas.microsoft.com/office/powerpoint/2010/main" val="121208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 Home</a:t>
            </a:r>
            <a:r>
              <a:rPr lang="en-US" dirty="0"/>
              <a:t>: Review of the client-level</a:t>
            </a:r>
            <a:r>
              <a:rPr lang="en-US" baseline="0" dirty="0"/>
              <a:t> factors discussed in the rationale and myths.  </a:t>
            </a:r>
            <a:r>
              <a:rPr lang="en-US" dirty="0"/>
              <a:t>Want to make sure no</a:t>
            </a:r>
            <a:r>
              <a:rPr lang="en-US" baseline="0" dirty="0"/>
              <a:t> matter what the client factors (listed above), the clinicians, staff, and administrators feel prepared to support cessation.</a:t>
            </a:r>
            <a:r>
              <a:rPr lang="en-US" dirty="0"/>
              <a:t> </a:t>
            </a:r>
          </a:p>
        </p:txBody>
      </p:sp>
      <p:sp>
        <p:nvSpPr>
          <p:cNvPr id="4" name="Slide Number Placeholder 3"/>
          <p:cNvSpPr>
            <a:spLocks noGrp="1"/>
          </p:cNvSpPr>
          <p:nvPr>
            <p:ph type="sldNum" sz="quarter" idx="10"/>
          </p:nvPr>
        </p:nvSpPr>
        <p:spPr/>
        <p:txBody>
          <a:bodyPr/>
          <a:lstStyle/>
          <a:p>
            <a:fld id="{D329EAFA-DA95-45D3-9921-668CAE569A12}" type="slidenum">
              <a:rPr lang="en-US" smtClean="0"/>
              <a:pPr/>
              <a:t>14</a:t>
            </a:fld>
            <a:endParaRPr lang="en-US"/>
          </a:p>
        </p:txBody>
      </p:sp>
    </p:spTree>
    <p:extLst>
      <p:ext uri="{BB962C8B-B14F-4D97-AF65-F5344CB8AC3E}">
        <p14:creationId xmlns:p14="http://schemas.microsoft.com/office/powerpoint/2010/main" val="164653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 Home</a:t>
            </a:r>
            <a:r>
              <a:rPr lang="en-US" dirty="0"/>
              <a:t>: Review of the client-level</a:t>
            </a:r>
            <a:r>
              <a:rPr lang="en-US" baseline="0" dirty="0"/>
              <a:t> factors discussed in the rationale and myths.  </a:t>
            </a:r>
            <a:r>
              <a:rPr lang="en-US" dirty="0"/>
              <a:t>Want to make sure no</a:t>
            </a:r>
            <a:r>
              <a:rPr lang="en-US" baseline="0" dirty="0"/>
              <a:t> matter what the client factors (listed above), the clinicians, staff, and administrators feel prepared to support cessation.</a:t>
            </a:r>
            <a:r>
              <a:rPr lang="en-US" dirty="0"/>
              <a:t> </a:t>
            </a:r>
          </a:p>
        </p:txBody>
      </p:sp>
      <p:sp>
        <p:nvSpPr>
          <p:cNvPr id="4" name="Slide Number Placeholder 3"/>
          <p:cNvSpPr>
            <a:spLocks noGrp="1"/>
          </p:cNvSpPr>
          <p:nvPr>
            <p:ph type="sldNum" sz="quarter" idx="10"/>
          </p:nvPr>
        </p:nvSpPr>
        <p:spPr/>
        <p:txBody>
          <a:bodyPr/>
          <a:lstStyle/>
          <a:p>
            <a:fld id="{D329EAFA-DA95-45D3-9921-668CAE569A12}" type="slidenum">
              <a:rPr lang="en-US" smtClean="0"/>
              <a:pPr/>
              <a:t>15</a:t>
            </a:fld>
            <a:endParaRPr lang="en-US"/>
          </a:p>
        </p:txBody>
      </p:sp>
    </p:spTree>
    <p:extLst>
      <p:ext uri="{BB962C8B-B14F-4D97-AF65-F5344CB8AC3E}">
        <p14:creationId xmlns:p14="http://schemas.microsoft.com/office/powerpoint/2010/main" val="261795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 Home</a:t>
            </a:r>
            <a:r>
              <a:rPr lang="en-US" dirty="0"/>
              <a:t>: Review of the client-level</a:t>
            </a:r>
            <a:r>
              <a:rPr lang="en-US" baseline="0" dirty="0"/>
              <a:t> factors discussed in the rationale and myths.  </a:t>
            </a:r>
            <a:r>
              <a:rPr lang="en-US" dirty="0"/>
              <a:t>Want to make sure no</a:t>
            </a:r>
            <a:r>
              <a:rPr lang="en-US" baseline="0" dirty="0"/>
              <a:t> matter what the client factors (listed above), the clinicians, staff, and administrators feel prepared to support cessation.</a:t>
            </a:r>
            <a:r>
              <a:rPr lang="en-US" dirty="0"/>
              <a:t> </a:t>
            </a:r>
          </a:p>
        </p:txBody>
      </p:sp>
      <p:sp>
        <p:nvSpPr>
          <p:cNvPr id="4" name="Slide Number Placeholder 3"/>
          <p:cNvSpPr>
            <a:spLocks noGrp="1"/>
          </p:cNvSpPr>
          <p:nvPr>
            <p:ph type="sldNum" sz="quarter" idx="10"/>
          </p:nvPr>
        </p:nvSpPr>
        <p:spPr/>
        <p:txBody>
          <a:bodyPr/>
          <a:lstStyle/>
          <a:p>
            <a:fld id="{D329EAFA-DA95-45D3-9921-668CAE569A12}" type="slidenum">
              <a:rPr lang="en-US" smtClean="0"/>
              <a:pPr/>
              <a:t>16</a:t>
            </a:fld>
            <a:endParaRPr lang="en-US"/>
          </a:p>
        </p:txBody>
      </p:sp>
    </p:spTree>
    <p:extLst>
      <p:ext uri="{BB962C8B-B14F-4D97-AF65-F5344CB8AC3E}">
        <p14:creationId xmlns:p14="http://schemas.microsoft.com/office/powerpoint/2010/main" val="1287323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FC88AB6-CF7A-4593-8C44-3599D2249369}" type="datetimeFigureOut">
              <a:rPr lang="en-US" smtClean="0"/>
              <a:pPr/>
              <a:t>3/31/2017</a:t>
            </a:fld>
            <a:endParaRPr lang="en-US"/>
          </a:p>
        </p:txBody>
      </p:sp>
      <p:sp>
        <p:nvSpPr>
          <p:cNvPr id="8" name="Slide Number Placeholder 7"/>
          <p:cNvSpPr>
            <a:spLocks noGrp="1"/>
          </p:cNvSpPr>
          <p:nvPr>
            <p:ph type="sldNum" sz="quarter" idx="11"/>
          </p:nvPr>
        </p:nvSpPr>
        <p:spPr/>
        <p:txBody>
          <a:bodyPr/>
          <a:lstStyle/>
          <a:p>
            <a:fld id="{C2FF0BF6-C312-43D1-A279-A151CAA65C3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88AB6-CF7A-4593-8C44-3599D2249369}"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F0BF6-C312-43D1-A279-A151CAA65C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88AB6-CF7A-4593-8C44-3599D2249369}"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F0BF6-C312-43D1-A279-A151CAA65C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194F65F-0F51-4384-9480-73F38BDE5B9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112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FC88AB6-CF7A-4593-8C44-3599D2249369}"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F0BF6-C312-43D1-A279-A151CAA65C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C88AB6-CF7A-4593-8C44-3599D2249369}"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F0BF6-C312-43D1-A279-A151CAA65C3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FC88AB6-CF7A-4593-8C44-3599D2249369}"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F0BF6-C312-43D1-A279-A151CAA65C3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FC88AB6-CF7A-4593-8C44-3599D2249369}" type="datetimeFigureOut">
              <a:rPr lang="en-US" smtClean="0"/>
              <a:pPr/>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F0BF6-C312-43D1-A279-A151CAA65C3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C88AB6-CF7A-4593-8C44-3599D2249369}" type="datetimeFigureOut">
              <a:rPr lang="en-US" smtClean="0"/>
              <a:pPr/>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F0BF6-C312-43D1-A279-A151CAA65C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88AB6-CF7A-4593-8C44-3599D2249369}" type="datetimeFigureOut">
              <a:rPr lang="en-US" smtClean="0"/>
              <a:pPr/>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F0BF6-C312-43D1-A279-A151CAA65C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88AB6-CF7A-4593-8C44-3599D2249369}"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F0BF6-C312-43D1-A279-A151CAA65C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88AB6-CF7A-4593-8C44-3599D2249369}"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F0BF6-C312-43D1-A279-A151CAA65C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FC88AB6-CF7A-4593-8C44-3599D2249369}" type="datetimeFigureOut">
              <a:rPr lang="en-US" smtClean="0"/>
              <a:pPr/>
              <a:t>3/31/2017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2FF0BF6-C312-43D1-A279-A151CAA65C3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mdquit.or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2.xml"/><Relationship Id="rId5" Type="http://schemas.openxmlformats.org/officeDocument/2006/relationships/tags" Target="../tags/tag17.xml"/><Relationship Id="rId4"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
            <a:ext cx="7696550" cy="2895600"/>
          </a:xfrm>
          <a:ln>
            <a:solidFill>
              <a:schemeClr val="accent1"/>
            </a:solidFill>
          </a:ln>
        </p:spPr>
        <p:txBody>
          <a:bodyPr>
            <a:normAutofit fontScale="90000"/>
          </a:bodyPr>
          <a:lstStyle/>
          <a:p>
            <a:r>
              <a:rPr lang="en-US" dirty="0" smtClean="0"/>
              <a:t/>
            </a:r>
            <a:br>
              <a:rPr lang="en-US" dirty="0" smtClean="0"/>
            </a:br>
            <a:r>
              <a:rPr lang="en-US" sz="4900" dirty="0" smtClean="0">
                <a:solidFill>
                  <a:schemeClr val="tx2"/>
                </a:solidFill>
              </a:rPr>
              <a:t>Addressing </a:t>
            </a:r>
            <a:r>
              <a:rPr lang="en-US" sz="4900" dirty="0">
                <a:solidFill>
                  <a:schemeClr val="tx2"/>
                </a:solidFill>
              </a:rPr>
              <a:t>Tobacco Use in Behavioral Health Treatment </a:t>
            </a:r>
            <a:r>
              <a:rPr lang="en-US" sz="4900" dirty="0" smtClean="0">
                <a:solidFill>
                  <a:schemeClr val="tx2"/>
                </a:solidFill>
              </a:rPr>
              <a:t>Settings</a:t>
            </a:r>
            <a:r>
              <a:rPr lang="en-US" sz="6000" dirty="0" smtClean="0">
                <a:solidFill>
                  <a:schemeClr val="tx2"/>
                </a:solidFill>
              </a:rPr>
              <a:t/>
            </a:r>
            <a:br>
              <a:rPr lang="en-US" sz="6000" dirty="0" smtClean="0">
                <a:solidFill>
                  <a:schemeClr val="tx2"/>
                </a:solidFill>
              </a:rPr>
            </a:br>
            <a:r>
              <a:rPr lang="en-US" sz="3600" i="1" dirty="0">
                <a:solidFill>
                  <a:srgbClr val="1F497D"/>
                </a:solidFill>
              </a:rPr>
              <a:t>Policy and Practical </a:t>
            </a:r>
            <a:r>
              <a:rPr lang="en-US" sz="3600" i="1" dirty="0" smtClean="0">
                <a:solidFill>
                  <a:srgbClr val="1F497D"/>
                </a:solidFill>
              </a:rPr>
              <a:t>Approaches</a:t>
            </a:r>
            <a:endParaRPr lang="en-US" dirty="0">
              <a:solidFill>
                <a:schemeClr val="tx2"/>
              </a:solidFill>
            </a:endParaRPr>
          </a:p>
        </p:txBody>
      </p:sp>
      <p:sp>
        <p:nvSpPr>
          <p:cNvPr id="3" name="Subtitle 2"/>
          <p:cNvSpPr>
            <a:spLocks noGrp="1"/>
          </p:cNvSpPr>
          <p:nvPr>
            <p:ph type="subTitle" idx="1"/>
          </p:nvPr>
        </p:nvSpPr>
        <p:spPr>
          <a:xfrm>
            <a:off x="1524000" y="2895600"/>
            <a:ext cx="6400800" cy="824602"/>
          </a:xfrm>
        </p:spPr>
        <p:txBody>
          <a:bodyPr vert="horz" lIns="91440" tIns="45720" rIns="91440" bIns="45720" rtlCol="0" anchor="t">
            <a:normAutofit fontScale="85000" lnSpcReduction="20000"/>
          </a:bodyPr>
          <a:lstStyle/>
          <a:p>
            <a:r>
              <a:rPr lang="en-US" dirty="0">
                <a:solidFill>
                  <a:schemeClr val="tx1"/>
                </a:solidFill>
              </a:rPr>
              <a:t/>
            </a:r>
            <a:br>
              <a:rPr lang="en-US" dirty="0">
                <a:solidFill>
                  <a:schemeClr val="tx1"/>
                </a:solidFill>
              </a:rPr>
            </a:br>
            <a:r>
              <a:rPr lang="en-US" dirty="0">
                <a:solidFill>
                  <a:schemeClr val="tx1"/>
                </a:solidFill>
              </a:rPr>
              <a:t>March 30, 2017</a:t>
            </a:r>
            <a:br>
              <a:rPr lang="en-US" dirty="0">
                <a:solidFill>
                  <a:schemeClr val="tx1"/>
                </a:solidFill>
              </a:rPr>
            </a:br>
            <a:endParaRPr lang="en-US" dirty="0">
              <a:solidFill>
                <a:schemeClr val="tx1"/>
              </a:solidFill>
            </a:endParaRPr>
          </a:p>
        </p:txBody>
      </p:sp>
      <p:sp>
        <p:nvSpPr>
          <p:cNvPr id="6" name="Subtitle 2"/>
          <p:cNvSpPr txBox="1">
            <a:spLocks/>
          </p:cNvSpPr>
          <p:nvPr/>
        </p:nvSpPr>
        <p:spPr>
          <a:xfrm>
            <a:off x="41275" y="3962400"/>
            <a:ext cx="9048750" cy="2521250"/>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i="1" dirty="0">
                <a:solidFill>
                  <a:srgbClr val="4F81BD"/>
                </a:solidFill>
              </a:rPr>
              <a:t>Sponsored </a:t>
            </a:r>
            <a:r>
              <a:rPr lang="en-US" i="1" dirty="0" smtClean="0">
                <a:solidFill>
                  <a:srgbClr val="4F81BD"/>
                </a:solidFill>
              </a:rPr>
              <a:t>by</a:t>
            </a:r>
            <a:r>
              <a:rPr lang="en-US" i="1" dirty="0">
                <a:solidFill>
                  <a:srgbClr val="4F81BD"/>
                </a:solidFill>
              </a:rPr>
              <a:t> </a:t>
            </a:r>
            <a:r>
              <a:rPr lang="en-US" dirty="0">
                <a:solidFill>
                  <a:schemeClr val="tx1"/>
                </a:solidFill>
              </a:rPr>
              <a:t/>
            </a:r>
            <a:br>
              <a:rPr lang="en-US" dirty="0">
                <a:solidFill>
                  <a:schemeClr val="tx1"/>
                </a:solidFill>
              </a:rPr>
            </a:br>
            <a:r>
              <a:rPr lang="en-US" dirty="0">
                <a:solidFill>
                  <a:srgbClr val="4F81BD"/>
                </a:solidFill>
              </a:rPr>
              <a:t>Maryland Behavioral Health Administration</a:t>
            </a:r>
            <a:endParaRPr lang="en-US" dirty="0">
              <a:solidFill>
                <a:srgbClr val="4F81BD"/>
              </a:solidFill>
              <a:latin typeface="Calibri"/>
            </a:endParaRPr>
          </a:p>
          <a:p>
            <a:endParaRPr lang="en-US" dirty="0">
              <a:solidFill>
                <a:srgbClr val="4F81BD"/>
              </a:solidFill>
            </a:endParaRPr>
          </a:p>
          <a:p>
            <a:r>
              <a:rPr lang="en-US" i="1" dirty="0">
                <a:solidFill>
                  <a:srgbClr val="4F81BD"/>
                </a:solidFill>
              </a:rPr>
              <a:t>Presented </a:t>
            </a:r>
            <a:r>
              <a:rPr lang="en-US" i="1" dirty="0" smtClean="0">
                <a:solidFill>
                  <a:srgbClr val="4F81BD"/>
                </a:solidFill>
              </a:rPr>
              <a:t>by</a:t>
            </a:r>
            <a:endParaRPr lang="en-US" i="1" dirty="0">
              <a:solidFill>
                <a:srgbClr val="4F81BD"/>
              </a:solidFill>
            </a:endParaRPr>
          </a:p>
          <a:p>
            <a:r>
              <a:rPr lang="en-US" dirty="0" smtClean="0">
                <a:solidFill>
                  <a:srgbClr val="4F81BD"/>
                </a:solidFill>
              </a:rPr>
              <a:t>MDQuit Resource Center</a:t>
            </a:r>
            <a:endParaRPr lang="en-US" dirty="0">
              <a:solidFill>
                <a:srgbClr val="4F81BD"/>
              </a:solidFill>
            </a:endParaRPr>
          </a:p>
          <a:p>
            <a:r>
              <a:rPr lang="en-US" dirty="0">
                <a:solidFill>
                  <a:srgbClr val="4F81BD"/>
                </a:solidFill>
              </a:rPr>
              <a:t>The Legal Resource Center for Public Health Policy</a:t>
            </a:r>
          </a:p>
        </p:txBody>
      </p:sp>
    </p:spTree>
    <p:extLst>
      <p:ext uri="{BB962C8B-B14F-4D97-AF65-F5344CB8AC3E}">
        <p14:creationId xmlns:p14="http://schemas.microsoft.com/office/powerpoint/2010/main" val="308198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Smoking Rates Among Behavioral Health Groups By Year: </a:t>
            </a:r>
            <a:r>
              <a:rPr lang="en-US" sz="4000" b="1" dirty="0"/>
              <a:t>Adults</a:t>
            </a:r>
          </a:p>
        </p:txBody>
      </p:sp>
      <p:graphicFrame>
        <p:nvGraphicFramePr>
          <p:cNvPr id="8" name="Chart 7"/>
          <p:cNvGraphicFramePr>
            <a:graphicFrameLocks/>
          </p:cNvGraphicFramePr>
          <p:nvPr>
            <p:extLst>
              <p:ext uri="{D42A27DB-BD31-4B8C-83A1-F6EECF244321}">
                <p14:modId xmlns:p14="http://schemas.microsoft.com/office/powerpoint/2010/main" val="40296864"/>
              </p:ext>
            </p:extLst>
          </p:nvPr>
        </p:nvGraphicFramePr>
        <p:xfrm>
          <a:off x="228600" y="914400"/>
          <a:ext cx="4648200" cy="510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712185878"/>
              </p:ext>
            </p:extLst>
          </p:nvPr>
        </p:nvGraphicFramePr>
        <p:xfrm>
          <a:off x="4876800" y="1374773"/>
          <a:ext cx="3962400" cy="464502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105400" y="6084331"/>
            <a:ext cx="4191000" cy="369332"/>
          </a:xfrm>
          <a:prstGeom prst="rect">
            <a:avLst/>
          </a:prstGeom>
          <a:noFill/>
        </p:spPr>
        <p:txBody>
          <a:bodyPr wrap="square" rtlCol="0">
            <a:spAutoFit/>
          </a:bodyPr>
          <a:lstStyle/>
          <a:p>
            <a:r>
              <a:rPr lang="en-US" dirty="0">
                <a:solidFill>
                  <a:schemeClr val="bg1">
                    <a:lumMod val="50000"/>
                  </a:schemeClr>
                </a:solidFill>
              </a:rPr>
              <a:t>Source: BHA OMS Datamart  FY 2016</a:t>
            </a:r>
          </a:p>
        </p:txBody>
      </p:sp>
    </p:spTree>
    <p:extLst>
      <p:ext uri="{BB962C8B-B14F-4D97-AF65-F5344CB8AC3E}">
        <p14:creationId xmlns:p14="http://schemas.microsoft.com/office/powerpoint/2010/main" val="3278766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solidFill>
                  <a:schemeClr val="tx2">
                    <a:lumMod val="90000"/>
                    <a:lumOff val="10000"/>
                  </a:schemeClr>
                </a:solidFill>
              </a:rPr>
              <a:t>Summary: Smoking Rates Among BH Groups in MD</a:t>
            </a:r>
          </a:p>
        </p:txBody>
      </p:sp>
      <p:sp>
        <p:nvSpPr>
          <p:cNvPr id="3" name="Content Placeholder 2"/>
          <p:cNvSpPr>
            <a:spLocks noGrp="1"/>
          </p:cNvSpPr>
          <p:nvPr>
            <p:ph idx="1"/>
          </p:nvPr>
        </p:nvSpPr>
        <p:spPr>
          <a:xfrm>
            <a:off x="15949" y="1874837"/>
            <a:ext cx="8229600" cy="4525963"/>
          </a:xfrm>
        </p:spPr>
        <p:txBody>
          <a:bodyPr/>
          <a:lstStyle/>
          <a:p>
            <a:r>
              <a:rPr lang="en-US" dirty="0">
                <a:solidFill>
                  <a:srgbClr val="456FA8"/>
                </a:solidFill>
              </a:rPr>
              <a:t>Smoking rates among adults seeking mental health treatment continue to drop</a:t>
            </a:r>
            <a:br>
              <a:rPr lang="en-US" dirty="0">
                <a:solidFill>
                  <a:srgbClr val="456FA8"/>
                </a:solidFill>
              </a:rPr>
            </a:br>
            <a:endParaRPr lang="en-US" dirty="0">
              <a:solidFill>
                <a:srgbClr val="456FA8"/>
              </a:solidFill>
            </a:endParaRPr>
          </a:p>
          <a:p>
            <a:r>
              <a:rPr lang="en-US" dirty="0">
                <a:solidFill>
                  <a:srgbClr val="456FA8"/>
                </a:solidFill>
              </a:rPr>
              <a:t>Smoking rates among adults seeking substance use treatment continue to be very high</a:t>
            </a:r>
            <a:br>
              <a:rPr lang="en-US" dirty="0">
                <a:solidFill>
                  <a:srgbClr val="456FA8"/>
                </a:solidFill>
              </a:rPr>
            </a:br>
            <a:endParaRPr lang="en-US" dirty="0">
              <a:solidFill>
                <a:srgbClr val="456FA8"/>
              </a:solidFill>
            </a:endParaRPr>
          </a:p>
        </p:txBody>
      </p:sp>
      <p:sp>
        <p:nvSpPr>
          <p:cNvPr id="5" name="Down Arrow 4"/>
          <p:cNvSpPr/>
          <p:nvPr/>
        </p:nvSpPr>
        <p:spPr>
          <a:xfrm>
            <a:off x="8153400" y="1676400"/>
            <a:ext cx="609600" cy="83820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6" name="Down Arrow 5"/>
          <p:cNvSpPr/>
          <p:nvPr/>
        </p:nvSpPr>
        <p:spPr>
          <a:xfrm rot="10800000">
            <a:off x="8227689" y="3124200"/>
            <a:ext cx="609600" cy="838200"/>
          </a:xfrm>
          <a:prstGeom prst="down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5000" y="6019800"/>
            <a:ext cx="3276600" cy="762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54102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676401" y="1828800"/>
            <a:ext cx="5562600" cy="47815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6" name="Oval 5"/>
          <p:cNvSpPr/>
          <p:nvPr/>
        </p:nvSpPr>
        <p:spPr>
          <a:xfrm>
            <a:off x="2638425" y="2514599"/>
            <a:ext cx="3686175" cy="3383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3577828" y="3307077"/>
            <a:ext cx="1756172" cy="160067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3947219" y="3868549"/>
            <a:ext cx="1068586" cy="461665"/>
          </a:xfrm>
          <a:prstGeom prst="rect">
            <a:avLst/>
          </a:prstGeom>
          <a:noFill/>
          <a:ln w="9525">
            <a:noFill/>
            <a:miter lim="800000"/>
            <a:headEnd/>
            <a:tailEnd/>
          </a:ln>
        </p:spPr>
        <p:txBody>
          <a:bodyPr wrap="square">
            <a:spAutoFit/>
          </a:bodyPr>
          <a:lstStyle/>
          <a:p>
            <a:r>
              <a:rPr lang="en-US" sz="2400" b="1" dirty="0">
                <a:solidFill>
                  <a:schemeClr val="bg1"/>
                </a:solidFill>
              </a:rPr>
              <a:t>Client</a:t>
            </a:r>
          </a:p>
        </p:txBody>
      </p:sp>
      <p:sp>
        <p:nvSpPr>
          <p:cNvPr id="9" name="TextBox 8"/>
          <p:cNvSpPr txBox="1">
            <a:spLocks noChangeArrowheads="1"/>
          </p:cNvSpPr>
          <p:nvPr/>
        </p:nvSpPr>
        <p:spPr bwMode="auto">
          <a:xfrm>
            <a:off x="3809999" y="2674281"/>
            <a:ext cx="1524001" cy="461665"/>
          </a:xfrm>
          <a:prstGeom prst="rect">
            <a:avLst/>
          </a:prstGeom>
          <a:noFill/>
          <a:ln w="9525">
            <a:noFill/>
            <a:miter lim="800000"/>
            <a:headEnd/>
            <a:tailEnd/>
          </a:ln>
        </p:spPr>
        <p:txBody>
          <a:bodyPr wrap="square">
            <a:spAutoFit/>
          </a:bodyPr>
          <a:lstStyle/>
          <a:p>
            <a:r>
              <a:rPr lang="en-US" sz="2400" b="1" dirty="0"/>
              <a:t>Provider</a:t>
            </a:r>
          </a:p>
        </p:txBody>
      </p:sp>
      <p:sp>
        <p:nvSpPr>
          <p:cNvPr id="10" name="TextBox 9"/>
          <p:cNvSpPr txBox="1">
            <a:spLocks noChangeArrowheads="1"/>
          </p:cNvSpPr>
          <p:nvPr/>
        </p:nvSpPr>
        <p:spPr bwMode="auto">
          <a:xfrm>
            <a:off x="3429000" y="2003234"/>
            <a:ext cx="2590800" cy="461665"/>
          </a:xfrm>
          <a:prstGeom prst="rect">
            <a:avLst/>
          </a:prstGeom>
          <a:noFill/>
          <a:ln w="9525">
            <a:noFill/>
            <a:miter lim="800000"/>
            <a:headEnd/>
            <a:tailEnd/>
          </a:ln>
        </p:spPr>
        <p:txBody>
          <a:bodyPr wrap="square">
            <a:spAutoFit/>
          </a:bodyPr>
          <a:lstStyle/>
          <a:p>
            <a:r>
              <a:rPr lang="en-US" sz="2400" b="1" dirty="0">
                <a:solidFill>
                  <a:srgbClr val="696969"/>
                </a:solidFill>
              </a:rPr>
              <a:t>Setting/Agency</a:t>
            </a:r>
          </a:p>
        </p:txBody>
      </p:sp>
      <p:sp>
        <p:nvSpPr>
          <p:cNvPr id="3" name="TextBox 2"/>
          <p:cNvSpPr txBox="1"/>
          <p:nvPr/>
        </p:nvSpPr>
        <p:spPr>
          <a:xfrm>
            <a:off x="6858000" y="1981115"/>
            <a:ext cx="1981200" cy="707886"/>
          </a:xfrm>
          <a:prstGeom prst="rect">
            <a:avLst/>
          </a:prstGeom>
          <a:noFill/>
        </p:spPr>
        <p:txBody>
          <a:bodyPr wrap="square" rtlCol="0">
            <a:spAutoFit/>
          </a:bodyPr>
          <a:lstStyle/>
          <a:p>
            <a:r>
              <a:rPr lang="en-US" sz="2000" b="1" dirty="0">
                <a:solidFill>
                  <a:srgbClr val="696969"/>
                </a:solidFill>
              </a:rPr>
              <a:t>Broader  Community</a:t>
            </a:r>
          </a:p>
        </p:txBody>
      </p:sp>
      <p:sp>
        <p:nvSpPr>
          <p:cNvPr id="11" name="Rectangle 10"/>
          <p:cNvSpPr/>
          <p:nvPr/>
        </p:nvSpPr>
        <p:spPr>
          <a:xfrm>
            <a:off x="264914" y="23659"/>
            <a:ext cx="8382000" cy="1754326"/>
          </a:xfrm>
          <a:prstGeom prst="rect">
            <a:avLst/>
          </a:prstGeom>
        </p:spPr>
        <p:txBody>
          <a:bodyPr wrap="square">
            <a:spAutoFit/>
          </a:bodyPr>
          <a:lstStyle/>
          <a:p>
            <a:pPr algn="ctr"/>
            <a:r>
              <a:rPr lang="en-US" sz="3600" dirty="0">
                <a:solidFill>
                  <a:schemeClr val="tx2"/>
                </a:solidFill>
              </a:rPr>
              <a:t>What factors impact an </a:t>
            </a:r>
          </a:p>
          <a:p>
            <a:pPr algn="ctr"/>
            <a:r>
              <a:rPr lang="en-US" sz="3600" dirty="0">
                <a:solidFill>
                  <a:schemeClr val="tx2"/>
                </a:solidFill>
              </a:rPr>
              <a:t>individual’s tobacco use </a:t>
            </a:r>
            <a:r>
              <a:rPr lang="en-US" sz="3600" dirty="0" smtClean="0">
                <a:solidFill>
                  <a:schemeClr val="tx2"/>
                </a:solidFill>
              </a:rPr>
              <a:t/>
            </a:r>
            <a:br>
              <a:rPr lang="en-US" sz="3600" dirty="0" smtClean="0">
                <a:solidFill>
                  <a:schemeClr val="tx2"/>
                </a:solidFill>
              </a:rPr>
            </a:br>
            <a:r>
              <a:rPr lang="en-US" sz="3600" dirty="0" smtClean="0">
                <a:solidFill>
                  <a:schemeClr val="tx2"/>
                </a:solidFill>
              </a:rPr>
              <a:t>and </a:t>
            </a:r>
            <a:r>
              <a:rPr lang="en-US" sz="3600" dirty="0">
                <a:solidFill>
                  <a:schemeClr val="tx2"/>
                </a:solidFill>
              </a:rPr>
              <a:t>ability to quit?</a:t>
            </a:r>
          </a:p>
        </p:txBody>
      </p:sp>
    </p:spTree>
    <p:extLst>
      <p:ext uri="{BB962C8B-B14F-4D97-AF65-F5344CB8AC3E}">
        <p14:creationId xmlns:p14="http://schemas.microsoft.com/office/powerpoint/2010/main" val="372444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dirty="0">
                <a:solidFill>
                  <a:schemeClr val="tx2"/>
                </a:solidFill>
              </a:rPr>
              <a:t>Common Myths</a:t>
            </a:r>
            <a:br>
              <a:rPr lang="en-US" dirty="0">
                <a:solidFill>
                  <a:schemeClr val="tx2"/>
                </a:solidFill>
              </a:rPr>
            </a:br>
            <a:r>
              <a:rPr lang="en-US" sz="2400" dirty="0">
                <a:solidFill>
                  <a:schemeClr val="tx2"/>
                </a:solidFill>
              </a:rPr>
              <a:t>Smoking Cessation in </a:t>
            </a:r>
            <a:r>
              <a:rPr lang="en-US" sz="2400" u="sng" dirty="0">
                <a:solidFill>
                  <a:schemeClr val="tx2"/>
                </a:solidFill>
              </a:rPr>
              <a:t>Behavioral Health</a:t>
            </a:r>
          </a:p>
        </p:txBody>
      </p:sp>
      <p:sp>
        <p:nvSpPr>
          <p:cNvPr id="3" name="Content Placeholder 2"/>
          <p:cNvSpPr>
            <a:spLocks noGrp="1"/>
          </p:cNvSpPr>
          <p:nvPr>
            <p:ph idx="1"/>
          </p:nvPr>
        </p:nvSpPr>
        <p:spPr>
          <a:xfrm>
            <a:off x="457200" y="2057400"/>
            <a:ext cx="8229600" cy="4114800"/>
          </a:xfrm>
        </p:spPr>
        <p:txBody>
          <a:bodyPr vert="horz" lIns="91440" tIns="45720" rIns="91440" bIns="45720" rtlCol="0" anchor="t">
            <a:normAutofit fontScale="85000" lnSpcReduction="20000"/>
          </a:bodyPr>
          <a:lstStyle/>
          <a:p>
            <a:pPr>
              <a:buFont typeface="Wingdings 2" pitchFamily="18" charset="2"/>
              <a:buNone/>
              <a:defRPr/>
            </a:pPr>
            <a:endParaRPr lang="en-US" sz="1600" dirty="0"/>
          </a:p>
          <a:p>
            <a:pPr>
              <a:buFont typeface="Wingdings 2" pitchFamily="18" charset="2"/>
              <a:buNone/>
              <a:defRPr/>
            </a:pPr>
            <a:r>
              <a:rPr lang="en-US" b="1" dirty="0">
                <a:solidFill>
                  <a:schemeClr val="accent1"/>
                </a:solidFill>
              </a:rPr>
              <a:t>Myth #1: </a:t>
            </a:r>
            <a:r>
              <a:rPr lang="en-US" dirty="0">
                <a:solidFill>
                  <a:srgbClr val="696969"/>
                </a:solidFill>
              </a:rPr>
              <a:t>Tobacco is a good </a:t>
            </a:r>
            <a:r>
              <a:rPr lang="en-US" u="sng" dirty="0">
                <a:solidFill>
                  <a:srgbClr val="696969"/>
                </a:solidFill>
              </a:rPr>
              <a:t>self-medication</a:t>
            </a:r>
            <a:r>
              <a:rPr lang="en-US" dirty="0">
                <a:solidFill>
                  <a:srgbClr val="696969"/>
                </a:solidFill>
              </a:rPr>
              <a:t> tool for individuals with behavioral health issues</a:t>
            </a:r>
          </a:p>
          <a:p>
            <a:pPr lvl="1">
              <a:defRPr/>
            </a:pPr>
            <a:endParaRPr lang="en-US" sz="2400" dirty="0">
              <a:solidFill>
                <a:schemeClr val="accent1"/>
              </a:solidFill>
            </a:endParaRPr>
          </a:p>
          <a:p>
            <a:pPr>
              <a:buFont typeface="Wingdings 2" pitchFamily="18" charset="2"/>
              <a:buNone/>
              <a:defRPr/>
            </a:pPr>
            <a:r>
              <a:rPr lang="en-US" b="1" dirty="0">
                <a:solidFill>
                  <a:schemeClr val="accent1"/>
                </a:solidFill>
              </a:rPr>
              <a:t>Myth #2: </a:t>
            </a:r>
            <a:r>
              <a:rPr lang="en-US" dirty="0">
                <a:solidFill>
                  <a:srgbClr val="696969"/>
                </a:solidFill>
              </a:rPr>
              <a:t>People with behavioral health issues are </a:t>
            </a:r>
            <a:r>
              <a:rPr lang="en-US" u="sng" dirty="0">
                <a:solidFill>
                  <a:srgbClr val="696969"/>
                </a:solidFill>
              </a:rPr>
              <a:t>not ready or interested in quitting </a:t>
            </a:r>
            <a:r>
              <a:rPr lang="en-US" dirty="0">
                <a:solidFill>
                  <a:srgbClr val="696969"/>
                </a:solidFill>
              </a:rPr>
              <a:t>smoking </a:t>
            </a:r>
            <a:endParaRPr lang="en-US" dirty="0" smtClean="0">
              <a:solidFill>
                <a:srgbClr val="696969"/>
              </a:solidFill>
            </a:endParaRPr>
          </a:p>
          <a:p>
            <a:pPr>
              <a:buFont typeface="Wingdings 2" pitchFamily="18" charset="2"/>
              <a:buNone/>
              <a:defRPr/>
            </a:pPr>
            <a:endParaRPr lang="en-US" sz="2400" dirty="0"/>
          </a:p>
          <a:p>
            <a:pPr>
              <a:buFont typeface="Wingdings 2" pitchFamily="18" charset="2"/>
              <a:buNone/>
              <a:defRPr/>
            </a:pPr>
            <a:r>
              <a:rPr lang="en-US" b="1" dirty="0">
                <a:solidFill>
                  <a:schemeClr val="accent1"/>
                </a:solidFill>
              </a:rPr>
              <a:t>Myth #3: </a:t>
            </a:r>
            <a:r>
              <a:rPr lang="en-US" dirty="0">
                <a:solidFill>
                  <a:srgbClr val="696969"/>
                </a:solidFill>
              </a:rPr>
              <a:t>People with behavioral health issues are </a:t>
            </a:r>
            <a:r>
              <a:rPr lang="en-US" u="sng" dirty="0">
                <a:solidFill>
                  <a:srgbClr val="696969"/>
                </a:solidFill>
              </a:rPr>
              <a:t>not able to  quit </a:t>
            </a:r>
            <a:r>
              <a:rPr lang="en-US" dirty="0">
                <a:solidFill>
                  <a:srgbClr val="696969"/>
                </a:solidFill>
              </a:rPr>
              <a:t>smoking while addressing co-morbid </a:t>
            </a:r>
            <a:r>
              <a:rPr lang="en-US" dirty="0" smtClean="0">
                <a:solidFill>
                  <a:srgbClr val="696969"/>
                </a:solidFill>
              </a:rPr>
              <a:t>problems</a:t>
            </a:r>
          </a:p>
          <a:p>
            <a:pPr>
              <a:buFont typeface="Wingdings 2" pitchFamily="18" charset="2"/>
              <a:buNone/>
              <a:defRPr/>
            </a:pPr>
            <a:endParaRPr lang="en-US" dirty="0">
              <a:solidFill>
                <a:schemeClr val="accent1"/>
              </a:solidFill>
            </a:endParaRPr>
          </a:p>
          <a:p>
            <a:pPr fontAlgn="auto">
              <a:spcBef>
                <a:spcPts val="0"/>
              </a:spcBef>
              <a:spcAft>
                <a:spcPts val="0"/>
              </a:spcAft>
              <a:buFont typeface="Wingdings 2" pitchFamily="18" charset="2"/>
              <a:buNone/>
              <a:defRPr/>
            </a:pPr>
            <a:r>
              <a:rPr lang="en-US" b="1" dirty="0">
                <a:solidFill>
                  <a:schemeClr val="accent1"/>
                </a:solidFill>
              </a:rPr>
              <a:t>Myth #4: </a:t>
            </a:r>
            <a:r>
              <a:rPr lang="en-US" dirty="0">
                <a:solidFill>
                  <a:srgbClr val="696969"/>
                </a:solidFill>
              </a:rPr>
              <a:t>Smoking cessation efforts </a:t>
            </a:r>
            <a:r>
              <a:rPr lang="en-US" u="sng" dirty="0">
                <a:solidFill>
                  <a:srgbClr val="696969"/>
                </a:solidFill>
              </a:rPr>
              <a:t>interfere with </a:t>
            </a:r>
            <a:r>
              <a:rPr lang="en-US" u="sng" dirty="0" smtClean="0">
                <a:solidFill>
                  <a:srgbClr val="696969"/>
                </a:solidFill>
              </a:rPr>
              <a:t>recovery</a:t>
            </a:r>
            <a:endParaRPr lang="en-US" dirty="0">
              <a:solidFill>
                <a:srgbClr val="696969"/>
              </a:solidFill>
            </a:endParaRPr>
          </a:p>
          <a:p>
            <a:pPr fontAlgn="auto">
              <a:spcBef>
                <a:spcPts val="0"/>
              </a:spcBef>
              <a:spcAft>
                <a:spcPts val="0"/>
              </a:spcAft>
              <a:buFont typeface="Wingdings 2" pitchFamily="18" charset="2"/>
              <a:buNone/>
              <a:defRPr/>
            </a:pPr>
            <a:endParaRPr lang="en-US" b="1" dirty="0">
              <a:solidFill>
                <a:schemeClr val="accent1"/>
              </a:solidFill>
            </a:endParaRPr>
          </a:p>
          <a:p>
            <a:pPr>
              <a:spcBef>
                <a:spcPts val="0"/>
              </a:spcBef>
              <a:buNone/>
              <a:defRPr/>
            </a:pPr>
            <a:r>
              <a:rPr lang="en-US" b="1" dirty="0">
                <a:solidFill>
                  <a:schemeClr val="accent1"/>
                </a:solidFill>
              </a:rPr>
              <a:t>Myth #5: </a:t>
            </a:r>
            <a:r>
              <a:rPr lang="en-US" dirty="0">
                <a:solidFill>
                  <a:srgbClr val="696969"/>
                </a:solidFill>
              </a:rPr>
              <a:t>Smoking cessation is a </a:t>
            </a:r>
            <a:r>
              <a:rPr lang="en-US" u="sng" dirty="0">
                <a:solidFill>
                  <a:srgbClr val="696969"/>
                </a:solidFill>
              </a:rPr>
              <a:t>low priority </a:t>
            </a:r>
            <a:r>
              <a:rPr lang="en-US" dirty="0">
                <a:solidFill>
                  <a:srgbClr val="696969"/>
                </a:solidFill>
              </a:rPr>
              <a:t>when treating individuals with other behavioral health problems</a:t>
            </a:r>
            <a:endParaRPr lang="en-US" sz="1050" dirty="0">
              <a:solidFill>
                <a:srgbClr val="696969"/>
              </a:solidFill>
            </a:endParaRPr>
          </a:p>
          <a:p>
            <a:pPr>
              <a:buFont typeface="Wingdings 2" pitchFamily="18" charset="2"/>
              <a:buNone/>
              <a:defRPr/>
            </a:pPr>
            <a:endParaRPr lang="en-US" sz="2800" dirty="0"/>
          </a:p>
          <a:p>
            <a:pPr>
              <a:defRPr/>
            </a:pPr>
            <a:endParaRPr lang="en-US" dirty="0"/>
          </a:p>
        </p:txBody>
      </p:sp>
      <p:sp>
        <p:nvSpPr>
          <p:cNvPr id="4" name="Footer Placeholder 3"/>
          <p:cNvSpPr>
            <a:spLocks noGrp="1"/>
          </p:cNvSpPr>
          <p:nvPr>
            <p:ph type="ftr" sz="quarter" idx="11"/>
          </p:nvPr>
        </p:nvSpPr>
        <p:spPr>
          <a:xfrm>
            <a:off x="6324600" y="6248400"/>
            <a:ext cx="2667000" cy="476250"/>
          </a:xfrm>
        </p:spPr>
        <p:txBody>
          <a:bodyPr/>
          <a:lstStyle/>
          <a:p>
            <a:pPr>
              <a:defRPr/>
            </a:pPr>
            <a:r>
              <a:rPr lang="en-US" dirty="0" err="1">
                <a:solidFill>
                  <a:schemeClr val="tx1"/>
                </a:solidFill>
              </a:rPr>
              <a:t>Prochaska</a:t>
            </a:r>
            <a:r>
              <a:rPr lang="en-US" dirty="0">
                <a:solidFill>
                  <a:schemeClr val="tx1"/>
                </a:solidFill>
              </a:rPr>
              <a:t>, 2011; Schroeder &amp; Morris, 2010</a:t>
            </a:r>
          </a:p>
        </p:txBody>
      </p:sp>
      <p:sp>
        <p:nvSpPr>
          <p:cNvPr id="2" name="TextBox 1"/>
          <p:cNvSpPr txBox="1"/>
          <p:nvPr/>
        </p:nvSpPr>
        <p:spPr>
          <a:xfrm>
            <a:off x="284860" y="1524000"/>
            <a:ext cx="863054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These can be held and perpetuated by clients, providers, </a:t>
            </a:r>
            <a:r>
              <a:rPr lang="en-US" dirty="0" smtClean="0"/>
              <a:t/>
            </a:r>
            <a:br>
              <a:rPr lang="en-US" dirty="0" smtClean="0"/>
            </a:br>
            <a:r>
              <a:rPr lang="en-US" dirty="0" smtClean="0"/>
              <a:t>and/or </a:t>
            </a:r>
            <a:r>
              <a:rPr lang="en-US" dirty="0"/>
              <a:t>agency administration</a:t>
            </a:r>
          </a:p>
        </p:txBody>
      </p:sp>
    </p:spTree>
    <p:custDataLst>
      <p:tags r:id="rId1"/>
    </p:custDataLst>
    <p:extLst>
      <p:ext uri="{BB962C8B-B14F-4D97-AF65-F5344CB8AC3E}">
        <p14:creationId xmlns:p14="http://schemas.microsoft.com/office/powerpoint/2010/main" val="1157615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F497D"/>
                </a:solidFill>
              </a:rPr>
              <a:t>Client Factors </a:t>
            </a:r>
          </a:p>
        </p:txBody>
      </p:sp>
      <p:sp>
        <p:nvSpPr>
          <p:cNvPr id="3" name="Content Placeholder 2"/>
          <p:cNvSpPr>
            <a:spLocks noGrp="1"/>
          </p:cNvSpPr>
          <p:nvPr>
            <p:ph idx="1"/>
          </p:nvPr>
        </p:nvSpPr>
        <p:spPr>
          <a:xfrm>
            <a:off x="457200" y="1600200"/>
            <a:ext cx="8229600" cy="5052848"/>
          </a:xfrm>
        </p:spPr>
        <p:txBody>
          <a:bodyPr>
            <a:normAutofit/>
          </a:bodyPr>
          <a:lstStyle/>
          <a:p>
            <a:r>
              <a:rPr lang="en-US" dirty="0">
                <a:solidFill>
                  <a:srgbClr val="696969"/>
                </a:solidFill>
              </a:rPr>
              <a:t>Motivation to change</a:t>
            </a:r>
          </a:p>
          <a:p>
            <a:r>
              <a:rPr lang="en-US" dirty="0">
                <a:solidFill>
                  <a:srgbClr val="696969"/>
                </a:solidFill>
              </a:rPr>
              <a:t>Confidence in ability to change</a:t>
            </a:r>
          </a:p>
          <a:p>
            <a:r>
              <a:rPr lang="en-US" dirty="0">
                <a:solidFill>
                  <a:srgbClr val="696969"/>
                </a:solidFill>
              </a:rPr>
              <a:t>Severity of nicotine dependence</a:t>
            </a:r>
          </a:p>
          <a:p>
            <a:r>
              <a:rPr lang="en-US" dirty="0">
                <a:solidFill>
                  <a:srgbClr val="696969"/>
                </a:solidFill>
              </a:rPr>
              <a:t>Comorbid issues and stressors</a:t>
            </a:r>
          </a:p>
          <a:p>
            <a:r>
              <a:rPr lang="en-US" dirty="0">
                <a:solidFill>
                  <a:srgbClr val="696969"/>
                </a:solidFill>
              </a:rPr>
              <a:t>Other resources (e.g., time, finances)</a:t>
            </a:r>
          </a:p>
          <a:p>
            <a:endParaRPr lang="en-US" dirty="0"/>
          </a:p>
        </p:txBody>
      </p:sp>
    </p:spTree>
    <p:extLst>
      <p:ext uri="{BB962C8B-B14F-4D97-AF65-F5344CB8AC3E}">
        <p14:creationId xmlns:p14="http://schemas.microsoft.com/office/powerpoint/2010/main" val="3838753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Provider Factors </a:t>
            </a:r>
          </a:p>
        </p:txBody>
      </p:sp>
      <p:sp>
        <p:nvSpPr>
          <p:cNvPr id="3" name="Content Placeholder 2"/>
          <p:cNvSpPr>
            <a:spLocks noGrp="1"/>
          </p:cNvSpPr>
          <p:nvPr>
            <p:ph idx="1"/>
          </p:nvPr>
        </p:nvSpPr>
        <p:spPr>
          <a:xfrm>
            <a:off x="457200" y="1600200"/>
            <a:ext cx="8229600" cy="5052848"/>
          </a:xfrm>
        </p:spPr>
        <p:txBody>
          <a:bodyPr>
            <a:normAutofit/>
          </a:bodyPr>
          <a:lstStyle/>
          <a:p>
            <a:r>
              <a:rPr lang="en-US" dirty="0">
                <a:solidFill>
                  <a:srgbClr val="696969"/>
                </a:solidFill>
              </a:rPr>
              <a:t>Provider attitudes and beliefs</a:t>
            </a:r>
          </a:p>
          <a:p>
            <a:r>
              <a:rPr lang="en-US" dirty="0">
                <a:solidFill>
                  <a:srgbClr val="696969"/>
                </a:solidFill>
              </a:rPr>
              <a:t>Providers modeling of healthy behavior</a:t>
            </a:r>
          </a:p>
          <a:p>
            <a:r>
              <a:rPr lang="en-US" dirty="0">
                <a:solidFill>
                  <a:srgbClr val="696969"/>
                </a:solidFill>
              </a:rPr>
              <a:t>Provider buy-in re: importance of addressing tobacco use with clients</a:t>
            </a:r>
          </a:p>
          <a:p>
            <a:r>
              <a:rPr lang="en-US" dirty="0">
                <a:solidFill>
                  <a:srgbClr val="696969"/>
                </a:solidFill>
              </a:rPr>
              <a:t>Provider motivation to address tobacco use</a:t>
            </a:r>
          </a:p>
          <a:p>
            <a:r>
              <a:rPr lang="en-US" dirty="0">
                <a:solidFill>
                  <a:srgbClr val="696969"/>
                </a:solidFill>
              </a:rPr>
              <a:t>Provider’s style of interacting with client</a:t>
            </a:r>
          </a:p>
          <a:p>
            <a:endParaRPr lang="en-US" dirty="0"/>
          </a:p>
        </p:txBody>
      </p:sp>
    </p:spTree>
    <p:extLst>
      <p:ext uri="{BB962C8B-B14F-4D97-AF65-F5344CB8AC3E}">
        <p14:creationId xmlns:p14="http://schemas.microsoft.com/office/powerpoint/2010/main" val="373695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Setting/Agency Factors </a:t>
            </a:r>
          </a:p>
        </p:txBody>
      </p:sp>
      <p:sp>
        <p:nvSpPr>
          <p:cNvPr id="3" name="Content Placeholder 2"/>
          <p:cNvSpPr>
            <a:spLocks noGrp="1"/>
          </p:cNvSpPr>
          <p:nvPr>
            <p:ph idx="1"/>
          </p:nvPr>
        </p:nvSpPr>
        <p:spPr>
          <a:xfrm>
            <a:off x="457200" y="1600200"/>
            <a:ext cx="8229600" cy="5052848"/>
          </a:xfrm>
        </p:spPr>
        <p:txBody>
          <a:bodyPr>
            <a:normAutofit/>
          </a:bodyPr>
          <a:lstStyle/>
          <a:p>
            <a:r>
              <a:rPr lang="en-US" dirty="0">
                <a:solidFill>
                  <a:srgbClr val="696969"/>
                </a:solidFill>
              </a:rPr>
              <a:t>Agency buy-in for tobacco cessation programming</a:t>
            </a:r>
          </a:p>
          <a:p>
            <a:r>
              <a:rPr lang="en-US" dirty="0">
                <a:solidFill>
                  <a:srgbClr val="696969"/>
                </a:solidFill>
              </a:rPr>
              <a:t>Agency policy (e.g., smoke-free policy)</a:t>
            </a:r>
          </a:p>
          <a:p>
            <a:r>
              <a:rPr lang="en-US" dirty="0">
                <a:solidFill>
                  <a:srgbClr val="696969"/>
                </a:solidFill>
              </a:rPr>
              <a:t>Culture of tobacco use among staff</a:t>
            </a:r>
          </a:p>
          <a:p>
            <a:r>
              <a:rPr lang="en-US" dirty="0">
                <a:solidFill>
                  <a:srgbClr val="696969"/>
                </a:solidFill>
              </a:rPr>
              <a:t>Agency resources (e.g., staff, financial resources, physical space, staff time)</a:t>
            </a:r>
          </a:p>
        </p:txBody>
      </p:sp>
    </p:spTree>
    <p:extLst>
      <p:ext uri="{BB962C8B-B14F-4D97-AF65-F5344CB8AC3E}">
        <p14:creationId xmlns:p14="http://schemas.microsoft.com/office/powerpoint/2010/main" val="1548928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Broader Community</a:t>
            </a:r>
          </a:p>
        </p:txBody>
      </p:sp>
      <p:sp>
        <p:nvSpPr>
          <p:cNvPr id="3" name="Content Placeholder 2"/>
          <p:cNvSpPr>
            <a:spLocks noGrp="1"/>
          </p:cNvSpPr>
          <p:nvPr>
            <p:ph idx="1"/>
          </p:nvPr>
        </p:nvSpPr>
        <p:spPr>
          <a:xfrm>
            <a:off x="457200" y="1600200"/>
            <a:ext cx="8229600" cy="5052848"/>
          </a:xfrm>
        </p:spPr>
        <p:txBody>
          <a:bodyPr vert="horz" lIns="91440" tIns="45720" rIns="91440" bIns="45720" rtlCol="0" anchor="t">
            <a:normAutofit/>
          </a:bodyPr>
          <a:lstStyle/>
          <a:p>
            <a:r>
              <a:rPr lang="en-US" dirty="0">
                <a:solidFill>
                  <a:srgbClr val="696969"/>
                </a:solidFill>
              </a:rPr>
              <a:t>Current regulations regarding cigarettes and other tobacco products</a:t>
            </a:r>
          </a:p>
          <a:p>
            <a:r>
              <a:rPr lang="en-US" dirty="0">
                <a:solidFill>
                  <a:srgbClr val="696969"/>
                </a:solidFill>
              </a:rPr>
              <a:t>Culture of smoking among behavioral health populations</a:t>
            </a:r>
          </a:p>
          <a:p>
            <a:r>
              <a:rPr lang="en-US" dirty="0">
                <a:solidFill>
                  <a:srgbClr val="696969"/>
                </a:solidFill>
              </a:rPr>
              <a:t>Availability of treatment resources</a:t>
            </a:r>
          </a:p>
          <a:p>
            <a:r>
              <a:rPr lang="en-US" dirty="0">
                <a:solidFill>
                  <a:srgbClr val="696969"/>
                </a:solidFill>
              </a:rPr>
              <a:t>Laws regulating sale and use of tobacco products</a:t>
            </a:r>
          </a:p>
          <a:p>
            <a:r>
              <a:rPr lang="en-US" dirty="0">
                <a:solidFill>
                  <a:srgbClr val="696969"/>
                </a:solidFill>
              </a:rPr>
              <a:t>Smoke-policies of surrounding agencies, businesses, etc.</a:t>
            </a:r>
          </a:p>
          <a:p>
            <a:endParaRPr lang="en-US" dirty="0">
              <a:solidFill>
                <a:srgbClr val="696969"/>
              </a:solidFill>
            </a:endParaRPr>
          </a:p>
        </p:txBody>
      </p:sp>
    </p:spTree>
    <p:extLst>
      <p:ext uri="{BB962C8B-B14F-4D97-AF65-F5344CB8AC3E}">
        <p14:creationId xmlns:p14="http://schemas.microsoft.com/office/powerpoint/2010/main" val="449402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Legal Resource Center for </a:t>
            </a:r>
            <a:r>
              <a:rPr lang="en-US" dirty="0" smtClean="0">
                <a:solidFill>
                  <a:schemeClr val="tx2"/>
                </a:solidFill>
              </a:rPr>
              <a:t/>
            </a:r>
            <a:br>
              <a:rPr lang="en-US" dirty="0" smtClean="0">
                <a:solidFill>
                  <a:schemeClr val="tx2"/>
                </a:solidFill>
              </a:rPr>
            </a:br>
            <a:r>
              <a:rPr lang="en-US" dirty="0" smtClean="0">
                <a:solidFill>
                  <a:schemeClr val="tx2"/>
                </a:solidFill>
              </a:rPr>
              <a:t>Public </a:t>
            </a:r>
            <a:r>
              <a:rPr lang="en-US" dirty="0">
                <a:solidFill>
                  <a:schemeClr val="tx2"/>
                </a:solidFill>
              </a:rPr>
              <a:t>Health Policy (LRC)</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905000"/>
            <a:ext cx="1752600" cy="2633084"/>
          </a:xfrm>
        </p:spPr>
      </p:pic>
      <p:sp>
        <p:nvSpPr>
          <p:cNvPr id="5" name="TextBox 4"/>
          <p:cNvSpPr txBox="1"/>
          <p:nvPr/>
        </p:nvSpPr>
        <p:spPr>
          <a:xfrm>
            <a:off x="3048000" y="1981200"/>
            <a:ext cx="5334000" cy="3200876"/>
          </a:xfrm>
          <a:prstGeom prst="rect">
            <a:avLst/>
          </a:prstGeom>
          <a:noFill/>
        </p:spPr>
        <p:txBody>
          <a:bodyPr wrap="square" rtlCol="0">
            <a:spAutoFit/>
          </a:bodyPr>
          <a:lstStyle/>
          <a:p>
            <a:r>
              <a:rPr lang="en-US" sz="2200" b="1" dirty="0">
                <a:solidFill>
                  <a:srgbClr val="696969"/>
                </a:solidFill>
              </a:rPr>
              <a:t>William C. Tilburg, J.D.</a:t>
            </a:r>
            <a:r>
              <a:rPr lang="en-US" sz="2200" dirty="0">
                <a:solidFill>
                  <a:srgbClr val="696969"/>
                </a:solidFill>
              </a:rPr>
              <a:t>, </a:t>
            </a:r>
            <a:r>
              <a:rPr lang="en-US" dirty="0">
                <a:solidFill>
                  <a:srgbClr val="696969"/>
                </a:solidFill>
              </a:rPr>
              <a:t>Managing Director</a:t>
            </a:r>
          </a:p>
          <a:p>
            <a:r>
              <a:rPr lang="en-US" dirty="0">
                <a:solidFill>
                  <a:srgbClr val="696969"/>
                </a:solidFill>
              </a:rPr>
              <a:t>Legal Resource Center for Public Health Policy </a:t>
            </a:r>
          </a:p>
          <a:p>
            <a:r>
              <a:rPr lang="en-US" dirty="0">
                <a:solidFill>
                  <a:srgbClr val="696969"/>
                </a:solidFill>
              </a:rPr>
              <a:t>University of Maryland Carey School of Law</a:t>
            </a:r>
          </a:p>
          <a:p>
            <a:endParaRPr lang="en-US" dirty="0">
              <a:solidFill>
                <a:srgbClr val="696969"/>
              </a:solidFill>
            </a:endParaRPr>
          </a:p>
          <a:p>
            <a:pPr marL="285750" indent="-285750">
              <a:buClr>
                <a:schemeClr val="tx2"/>
              </a:buClr>
              <a:buFont typeface="Wingdings" panose="05000000000000000000" pitchFamily="2" charset="2"/>
              <a:buChar char="§"/>
            </a:pPr>
            <a:r>
              <a:rPr lang="en-US" dirty="0">
                <a:solidFill>
                  <a:srgbClr val="696969"/>
                </a:solidFill>
              </a:rPr>
              <a:t>J.D., University of Maryland School of Law</a:t>
            </a:r>
          </a:p>
          <a:p>
            <a:pPr marL="285750" indent="-285750">
              <a:buClr>
                <a:schemeClr val="tx2"/>
              </a:buClr>
              <a:buFont typeface="Wingdings" panose="05000000000000000000" pitchFamily="2" charset="2"/>
              <a:buChar char="§"/>
            </a:pPr>
            <a:endParaRPr lang="en-US" dirty="0">
              <a:solidFill>
                <a:srgbClr val="696969"/>
              </a:solidFill>
            </a:endParaRPr>
          </a:p>
          <a:p>
            <a:pPr marL="285750" indent="-285750">
              <a:buClr>
                <a:schemeClr val="tx2"/>
              </a:buClr>
              <a:buFont typeface="Wingdings" panose="05000000000000000000" pitchFamily="2" charset="2"/>
              <a:buChar char="§"/>
            </a:pPr>
            <a:r>
              <a:rPr lang="en-US" dirty="0">
                <a:solidFill>
                  <a:srgbClr val="696969"/>
                </a:solidFill>
              </a:rPr>
              <a:t>Areas of Expertise</a:t>
            </a:r>
          </a:p>
          <a:p>
            <a:pPr marL="742950" lvl="1" indent="-285750">
              <a:buClr>
                <a:schemeClr val="tx2"/>
              </a:buClr>
              <a:buFont typeface="Wingdings" panose="05000000000000000000" pitchFamily="2" charset="2"/>
              <a:buChar char="§"/>
            </a:pPr>
            <a:r>
              <a:rPr lang="en-US" dirty="0">
                <a:solidFill>
                  <a:srgbClr val="696969"/>
                </a:solidFill>
              </a:rPr>
              <a:t>Tobacco Control </a:t>
            </a:r>
          </a:p>
          <a:p>
            <a:pPr marL="742950" lvl="1" indent="-285750">
              <a:buClr>
                <a:schemeClr val="tx2"/>
              </a:buClr>
              <a:buFont typeface="Wingdings" panose="05000000000000000000" pitchFamily="2" charset="2"/>
              <a:buChar char="§"/>
            </a:pPr>
            <a:r>
              <a:rPr lang="en-US" dirty="0">
                <a:solidFill>
                  <a:srgbClr val="696969"/>
                </a:solidFill>
              </a:rPr>
              <a:t>Environmental Health</a:t>
            </a:r>
          </a:p>
          <a:p>
            <a:pPr marL="742950" lvl="1" indent="-285750">
              <a:buClr>
                <a:schemeClr val="tx2"/>
              </a:buClr>
              <a:buFont typeface="Wingdings" panose="05000000000000000000" pitchFamily="2" charset="2"/>
              <a:buChar char="§"/>
            </a:pPr>
            <a:r>
              <a:rPr lang="en-US" dirty="0">
                <a:solidFill>
                  <a:srgbClr val="696969"/>
                </a:solidFill>
              </a:rPr>
              <a:t>Health Equity</a:t>
            </a:r>
          </a:p>
          <a:p>
            <a:pPr marL="742950" lvl="1" indent="-285750">
              <a:buClr>
                <a:schemeClr val="tx2"/>
              </a:buClr>
              <a:buFont typeface="Wingdings" panose="05000000000000000000" pitchFamily="2" charset="2"/>
              <a:buChar char="§"/>
            </a:pPr>
            <a:r>
              <a:rPr lang="en-US" dirty="0">
                <a:solidFill>
                  <a:srgbClr val="696969"/>
                </a:solidFill>
              </a:rPr>
              <a:t>Drug Policy </a:t>
            </a:r>
          </a:p>
        </p:txBody>
      </p:sp>
    </p:spTree>
    <p:extLst>
      <p:ext uri="{BB962C8B-B14F-4D97-AF65-F5344CB8AC3E}">
        <p14:creationId xmlns:p14="http://schemas.microsoft.com/office/powerpoint/2010/main" val="3595730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562" y="145098"/>
            <a:ext cx="8229600" cy="1143000"/>
          </a:xfrm>
        </p:spPr>
        <p:txBody>
          <a:bodyPr/>
          <a:lstStyle/>
          <a:p>
            <a:r>
              <a:rPr lang="en-US" dirty="0">
                <a:solidFill>
                  <a:schemeClr val="tx2"/>
                </a:solidFill>
              </a:rPr>
              <a:t>What we’ll cover</a:t>
            </a:r>
          </a:p>
        </p:txBody>
      </p:sp>
      <p:sp>
        <p:nvSpPr>
          <p:cNvPr id="3" name="Content Placeholder 2"/>
          <p:cNvSpPr>
            <a:spLocks noGrp="1"/>
          </p:cNvSpPr>
          <p:nvPr>
            <p:ph idx="1"/>
          </p:nvPr>
        </p:nvSpPr>
        <p:spPr>
          <a:xfrm>
            <a:off x="228600" y="1676400"/>
            <a:ext cx="4953000" cy="4343400"/>
          </a:xfrm>
        </p:spPr>
        <p:txBody>
          <a:bodyPr>
            <a:normAutofit/>
          </a:bodyPr>
          <a:lstStyle/>
          <a:p>
            <a:pPr>
              <a:spcAft>
                <a:spcPts val="1800"/>
              </a:spcAft>
            </a:pPr>
            <a:r>
              <a:rPr lang="en-US" dirty="0">
                <a:solidFill>
                  <a:schemeClr val="bg1">
                    <a:lumMod val="50000"/>
                  </a:schemeClr>
                </a:solidFill>
              </a:rPr>
              <a:t>The laws regulating sale and use of tobacco products</a:t>
            </a:r>
          </a:p>
          <a:p>
            <a:pPr>
              <a:spcAft>
                <a:spcPts val="1800"/>
              </a:spcAft>
            </a:pPr>
            <a:r>
              <a:rPr lang="en-US" dirty="0">
                <a:solidFill>
                  <a:schemeClr val="bg1">
                    <a:lumMod val="50000"/>
                  </a:schemeClr>
                </a:solidFill>
              </a:rPr>
              <a:t>Smoke-free policies at residential and outpatient treatment centers: what is allowed?</a:t>
            </a:r>
          </a:p>
          <a:p>
            <a:pPr>
              <a:spcAft>
                <a:spcPts val="1800"/>
              </a:spcAft>
            </a:pPr>
            <a:r>
              <a:rPr lang="en-US" dirty="0">
                <a:solidFill>
                  <a:schemeClr val="bg1">
                    <a:lumMod val="50000"/>
                  </a:schemeClr>
                </a:solidFill>
              </a:rPr>
              <a:t>Discriminatory zoning in Maryland </a:t>
            </a:r>
          </a:p>
        </p:txBody>
      </p:sp>
      <p:pic>
        <p:nvPicPr>
          <p:cNvPr id="2050" name="Picture 2" descr="Image result for smoke free hous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200400"/>
            <a:ext cx="2286000" cy="133726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zoning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Ordinance 20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8768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410200" y="1219200"/>
            <a:ext cx="1515717" cy="1524000"/>
          </a:xfrm>
          <a:prstGeom prst="rect">
            <a:avLst/>
          </a:prstGeom>
        </p:spPr>
      </p:pic>
    </p:spTree>
    <p:extLst>
      <p:ext uri="{BB962C8B-B14F-4D97-AF65-F5344CB8AC3E}">
        <p14:creationId xmlns:p14="http://schemas.microsoft.com/office/powerpoint/2010/main" val="2008990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700"/>
            <a:ext cx="8229600" cy="1143000"/>
          </a:xfrm>
        </p:spPr>
        <p:txBody>
          <a:bodyPr/>
          <a:lstStyle/>
          <a:p>
            <a:r>
              <a:rPr lang="en-US" dirty="0"/>
              <a:t>Acknowledgements</a:t>
            </a:r>
          </a:p>
        </p:txBody>
      </p:sp>
      <p:sp>
        <p:nvSpPr>
          <p:cNvPr id="5" name="Content Placeholder 4"/>
          <p:cNvSpPr>
            <a:spLocks noGrp="1"/>
          </p:cNvSpPr>
          <p:nvPr>
            <p:ph idx="1"/>
          </p:nvPr>
        </p:nvSpPr>
        <p:spPr>
          <a:xfrm>
            <a:off x="609600" y="1295400"/>
            <a:ext cx="8077200" cy="4830763"/>
          </a:xfrm>
        </p:spPr>
        <p:txBody>
          <a:bodyPr>
            <a:normAutofit fontScale="92500"/>
          </a:bodyPr>
          <a:lstStyle/>
          <a:p>
            <a:pPr>
              <a:buFont typeface="Wingdings" panose="05000000000000000000" pitchFamily="2" charset="2"/>
              <a:buChar char="q"/>
            </a:pPr>
            <a:r>
              <a:rPr lang="en-US" sz="2800" dirty="0"/>
              <a:t>The creation and dissemination of program </a:t>
            </a:r>
            <a:r>
              <a:rPr lang="en-US" sz="2800" dirty="0" smtClean="0"/>
              <a:t>materials, training curricula, and activities are supported </a:t>
            </a:r>
            <a:r>
              <a:rPr lang="en-US" sz="2800" dirty="0"/>
              <a:t>by the following:</a:t>
            </a:r>
          </a:p>
          <a:p>
            <a:pPr lvl="1">
              <a:buFont typeface="Arial" panose="020B0604020202020204" pitchFamily="34" charset="0"/>
              <a:buChar char="•"/>
            </a:pPr>
            <a:r>
              <a:rPr lang="en-US" sz="2400" b="1" dirty="0"/>
              <a:t>Maryland Behavioral Health Administration</a:t>
            </a:r>
            <a:endParaRPr lang="en-US" sz="2400" dirty="0"/>
          </a:p>
          <a:p>
            <a:pPr lvl="1">
              <a:buFont typeface="Arial" panose="020B0604020202020204" pitchFamily="34" charset="0"/>
              <a:buChar char="•"/>
            </a:pPr>
            <a:r>
              <a:rPr lang="en-US" sz="2400" b="1" i="1" dirty="0" smtClean="0"/>
              <a:t>Maryland </a:t>
            </a:r>
            <a:r>
              <a:rPr lang="en-US" sz="2400" b="1" i="1" dirty="0"/>
              <a:t>Department of Health and Mental Hygiene</a:t>
            </a:r>
          </a:p>
          <a:p>
            <a:pPr lvl="1">
              <a:buFont typeface="Arial" panose="020B0604020202020204" pitchFamily="34" charset="0"/>
              <a:buChar char="•"/>
            </a:pPr>
            <a:r>
              <a:rPr lang="en-US" sz="2400" b="1" i="1" dirty="0" smtClean="0"/>
              <a:t>Smoking </a:t>
            </a:r>
            <a:r>
              <a:rPr lang="en-US" sz="2400" b="1" i="1" dirty="0"/>
              <a:t>Cessation Leadership </a:t>
            </a:r>
            <a:r>
              <a:rPr lang="en-US" sz="2400" b="1" i="1" dirty="0" smtClean="0"/>
              <a:t>Center</a:t>
            </a:r>
          </a:p>
          <a:p>
            <a:pPr lvl="1">
              <a:buFont typeface="Arial" panose="020B0604020202020204" pitchFamily="34" charset="0"/>
              <a:buChar char="•"/>
            </a:pPr>
            <a:r>
              <a:rPr lang="en-US" sz="2400" b="1" i="1" dirty="0"/>
              <a:t>Pfizer Independent Grants for Learning and </a:t>
            </a:r>
            <a:r>
              <a:rPr lang="en-US" sz="2400" b="1" i="1" dirty="0" smtClean="0"/>
              <a:t>Change</a:t>
            </a:r>
            <a:endParaRPr lang="en-US" sz="2400" b="1" i="1" dirty="0"/>
          </a:p>
          <a:p>
            <a:pPr lvl="1">
              <a:buNone/>
            </a:pPr>
            <a:endParaRPr lang="en-US" sz="2400" b="1" i="1" dirty="0"/>
          </a:p>
          <a:p>
            <a:pPr>
              <a:buFont typeface="Wingdings" panose="05000000000000000000" pitchFamily="2" charset="2"/>
              <a:buChar char="q"/>
            </a:pPr>
            <a:r>
              <a:rPr lang="en-US" sz="2800" dirty="0"/>
              <a:t>Thank you to current MDQuit staff, </a:t>
            </a:r>
            <a:r>
              <a:rPr lang="en-US" sz="2800" dirty="0" smtClean="0"/>
              <a:t>consultants, </a:t>
            </a:r>
            <a:r>
              <a:rPr lang="en-US" sz="2800" dirty="0"/>
              <a:t>and community organizations who have </a:t>
            </a:r>
            <a:r>
              <a:rPr lang="en-US" sz="2800" dirty="0" smtClean="0"/>
              <a:t>contributed to these efforts.</a:t>
            </a:r>
            <a:endParaRPr lang="en-US" sz="2800" dirty="0"/>
          </a:p>
          <a:p>
            <a:endParaRPr lang="en-US" dirty="0"/>
          </a:p>
        </p:txBody>
      </p:sp>
    </p:spTree>
    <p:extLst>
      <p:ext uri="{BB962C8B-B14F-4D97-AF65-F5344CB8AC3E}">
        <p14:creationId xmlns:p14="http://schemas.microsoft.com/office/powerpoint/2010/main" val="826622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a:solidFill>
                  <a:schemeClr val="tx2"/>
                </a:solidFill>
              </a:rPr>
              <a:t>Major Tobacco Laws</a:t>
            </a:r>
          </a:p>
        </p:txBody>
      </p:sp>
      <p:sp>
        <p:nvSpPr>
          <p:cNvPr id="3" name="Text Placeholder 2"/>
          <p:cNvSpPr>
            <a:spLocks noGrp="1"/>
          </p:cNvSpPr>
          <p:nvPr>
            <p:ph type="body" idx="1"/>
          </p:nvPr>
        </p:nvSpPr>
        <p:spPr>
          <a:xfrm>
            <a:off x="304800" y="990600"/>
            <a:ext cx="4040188" cy="639762"/>
          </a:xfrm>
          <a:solidFill>
            <a:schemeClr val="accent3">
              <a:lumMod val="20000"/>
              <a:lumOff val="80000"/>
            </a:schemeClr>
          </a:solidFill>
        </p:spPr>
        <p:txBody>
          <a:bodyPr anchor="ctr"/>
          <a:lstStyle/>
          <a:p>
            <a:pPr algn="ctr"/>
            <a:r>
              <a:rPr lang="en-US" cap="all" dirty="0">
                <a:solidFill>
                  <a:schemeClr val="tx2"/>
                </a:solidFill>
              </a:rPr>
              <a:t>Cigarettes</a:t>
            </a:r>
            <a:r>
              <a:rPr lang="en-US" dirty="0"/>
              <a:t> </a:t>
            </a:r>
          </a:p>
        </p:txBody>
      </p:sp>
      <p:sp>
        <p:nvSpPr>
          <p:cNvPr id="5" name="Text Placeholder 4"/>
          <p:cNvSpPr>
            <a:spLocks noGrp="1"/>
          </p:cNvSpPr>
          <p:nvPr>
            <p:ph type="body" sz="quarter" idx="3"/>
          </p:nvPr>
        </p:nvSpPr>
        <p:spPr>
          <a:xfrm>
            <a:off x="4648200" y="990600"/>
            <a:ext cx="4038600" cy="639762"/>
          </a:xfrm>
          <a:solidFill>
            <a:schemeClr val="accent1">
              <a:lumMod val="20000"/>
              <a:lumOff val="80000"/>
            </a:schemeClr>
          </a:solidFill>
        </p:spPr>
        <p:txBody>
          <a:bodyPr anchor="ctr">
            <a:normAutofit fontScale="92500" lnSpcReduction="20000"/>
          </a:bodyPr>
          <a:lstStyle/>
          <a:p>
            <a:pPr algn="ctr"/>
            <a:r>
              <a:rPr lang="en-US" cap="all" dirty="0">
                <a:solidFill>
                  <a:schemeClr val="tx2"/>
                </a:solidFill>
              </a:rPr>
              <a:t>Alternative Tobacco Products </a:t>
            </a:r>
          </a:p>
        </p:txBody>
      </p:sp>
      <p:sp>
        <p:nvSpPr>
          <p:cNvPr id="4" name="Content Placeholder 3"/>
          <p:cNvSpPr>
            <a:spLocks noGrp="1"/>
          </p:cNvSpPr>
          <p:nvPr>
            <p:ph sz="quarter" idx="13"/>
          </p:nvPr>
        </p:nvSpPr>
        <p:spPr>
          <a:xfrm>
            <a:off x="304800" y="1828800"/>
            <a:ext cx="4040188" cy="4648200"/>
          </a:xfrm>
        </p:spPr>
        <p:txBody>
          <a:bodyPr>
            <a:normAutofit fontScale="77500" lnSpcReduction="20000"/>
          </a:bodyPr>
          <a:lstStyle/>
          <a:p>
            <a:r>
              <a:rPr lang="en-US" b="1" dirty="0">
                <a:solidFill>
                  <a:schemeClr val="bg1">
                    <a:lumMod val="50000"/>
                  </a:schemeClr>
                </a:solidFill>
              </a:rPr>
              <a:t>Sales Restrictions</a:t>
            </a:r>
          </a:p>
          <a:p>
            <a:pPr lvl="1"/>
            <a:r>
              <a:rPr lang="en-US" dirty="0">
                <a:solidFill>
                  <a:schemeClr val="bg1">
                    <a:lumMod val="50000"/>
                  </a:schemeClr>
                </a:solidFill>
              </a:rPr>
              <a:t>18+</a:t>
            </a:r>
          </a:p>
          <a:p>
            <a:pPr lvl="1"/>
            <a:r>
              <a:rPr lang="en-US" dirty="0">
                <a:solidFill>
                  <a:schemeClr val="bg1">
                    <a:lumMod val="50000"/>
                  </a:schemeClr>
                </a:solidFill>
              </a:rPr>
              <a:t>Check ID (27 and under)</a:t>
            </a:r>
          </a:p>
          <a:p>
            <a:pPr lvl="1"/>
            <a:r>
              <a:rPr lang="en-US" dirty="0">
                <a:solidFill>
                  <a:schemeClr val="bg1">
                    <a:lumMod val="50000"/>
                  </a:schemeClr>
                </a:solidFill>
              </a:rPr>
              <a:t>No vending machine sales</a:t>
            </a:r>
          </a:p>
          <a:p>
            <a:pPr lvl="1"/>
            <a:r>
              <a:rPr lang="en-US" dirty="0">
                <a:solidFill>
                  <a:schemeClr val="bg1">
                    <a:lumMod val="50000"/>
                  </a:schemeClr>
                </a:solidFill>
              </a:rPr>
              <a:t>No flavors</a:t>
            </a:r>
          </a:p>
          <a:p>
            <a:pPr lvl="1"/>
            <a:r>
              <a:rPr lang="en-US" dirty="0">
                <a:solidFill>
                  <a:schemeClr val="bg1">
                    <a:lumMod val="50000"/>
                  </a:schemeClr>
                </a:solidFill>
              </a:rPr>
              <a:t>Excise tax</a:t>
            </a:r>
          </a:p>
          <a:p>
            <a:pPr lvl="1"/>
            <a:r>
              <a:rPr lang="en-US" dirty="0">
                <a:solidFill>
                  <a:schemeClr val="bg1">
                    <a:lumMod val="50000"/>
                  </a:schemeClr>
                </a:solidFill>
              </a:rPr>
              <a:t>No free samples </a:t>
            </a:r>
          </a:p>
          <a:p>
            <a:r>
              <a:rPr lang="en-US" b="1" dirty="0">
                <a:solidFill>
                  <a:schemeClr val="bg1">
                    <a:lumMod val="50000"/>
                  </a:schemeClr>
                </a:solidFill>
              </a:rPr>
              <a:t>Use Restrictions</a:t>
            </a:r>
          </a:p>
          <a:p>
            <a:pPr lvl="1"/>
            <a:r>
              <a:rPr lang="en-US" dirty="0">
                <a:solidFill>
                  <a:schemeClr val="bg1">
                    <a:lumMod val="50000"/>
                  </a:schemeClr>
                </a:solidFill>
              </a:rPr>
              <a:t>Bars, restaurants, and workplaces</a:t>
            </a:r>
          </a:p>
          <a:p>
            <a:r>
              <a:rPr lang="en-US" b="1" dirty="0">
                <a:solidFill>
                  <a:schemeClr val="bg1">
                    <a:lumMod val="50000"/>
                  </a:schemeClr>
                </a:solidFill>
              </a:rPr>
              <a:t>Packaging/Labeling</a:t>
            </a:r>
          </a:p>
          <a:p>
            <a:pPr lvl="1"/>
            <a:r>
              <a:rPr lang="en-US" dirty="0">
                <a:solidFill>
                  <a:schemeClr val="bg1">
                    <a:lumMod val="50000"/>
                  </a:schemeClr>
                </a:solidFill>
              </a:rPr>
              <a:t>Packs of 20</a:t>
            </a:r>
          </a:p>
          <a:p>
            <a:pPr lvl="1"/>
            <a:r>
              <a:rPr lang="en-US" dirty="0">
                <a:solidFill>
                  <a:schemeClr val="bg1">
                    <a:lumMod val="50000"/>
                  </a:schemeClr>
                </a:solidFill>
              </a:rPr>
              <a:t>Warning labels</a:t>
            </a:r>
          </a:p>
          <a:p>
            <a:r>
              <a:rPr lang="en-US" b="1" dirty="0">
                <a:solidFill>
                  <a:schemeClr val="bg1">
                    <a:lumMod val="50000"/>
                  </a:schemeClr>
                </a:solidFill>
              </a:rPr>
              <a:t>Advertising</a:t>
            </a:r>
            <a:r>
              <a:rPr lang="en-US" dirty="0">
                <a:solidFill>
                  <a:schemeClr val="bg1">
                    <a:lumMod val="50000"/>
                  </a:schemeClr>
                </a:solidFill>
              </a:rPr>
              <a:t> </a:t>
            </a:r>
          </a:p>
          <a:p>
            <a:pPr lvl="1"/>
            <a:r>
              <a:rPr lang="en-US" dirty="0">
                <a:solidFill>
                  <a:schemeClr val="bg1">
                    <a:lumMod val="50000"/>
                  </a:schemeClr>
                </a:solidFill>
              </a:rPr>
              <a:t>Cannot make health claims</a:t>
            </a:r>
          </a:p>
          <a:p>
            <a:pPr lvl="1"/>
            <a:r>
              <a:rPr lang="en-US" dirty="0">
                <a:solidFill>
                  <a:schemeClr val="bg1">
                    <a:lumMod val="50000"/>
                  </a:schemeClr>
                </a:solidFill>
              </a:rPr>
              <a:t>No TV/radio advertising </a:t>
            </a:r>
          </a:p>
          <a:p>
            <a:r>
              <a:rPr lang="en-US" b="1" dirty="0">
                <a:solidFill>
                  <a:schemeClr val="bg1">
                    <a:lumMod val="50000"/>
                  </a:schemeClr>
                </a:solidFill>
              </a:rPr>
              <a:t>Licensing </a:t>
            </a:r>
          </a:p>
          <a:p>
            <a:pPr lvl="1"/>
            <a:r>
              <a:rPr lang="en-US" dirty="0">
                <a:solidFill>
                  <a:schemeClr val="bg1">
                    <a:lumMod val="50000"/>
                  </a:schemeClr>
                </a:solidFill>
              </a:rPr>
              <a:t>Manufacturers, wholesalers, and retailers must secure annual license</a:t>
            </a:r>
          </a:p>
          <a:p>
            <a:pPr lvl="1"/>
            <a:r>
              <a:rPr lang="en-US" dirty="0">
                <a:solidFill>
                  <a:schemeClr val="bg1">
                    <a:lumMod val="50000"/>
                  </a:schemeClr>
                </a:solidFill>
              </a:rPr>
              <a:t>Fines and license suspension/revocation for violating law</a:t>
            </a:r>
          </a:p>
        </p:txBody>
      </p:sp>
      <p:sp>
        <p:nvSpPr>
          <p:cNvPr id="6" name="Content Placeholder 5"/>
          <p:cNvSpPr>
            <a:spLocks noGrp="1"/>
          </p:cNvSpPr>
          <p:nvPr>
            <p:ph sz="quarter" idx="14"/>
          </p:nvPr>
        </p:nvSpPr>
        <p:spPr>
          <a:xfrm>
            <a:off x="4648200" y="1828800"/>
            <a:ext cx="4041775" cy="4800600"/>
          </a:xfrm>
        </p:spPr>
        <p:txBody>
          <a:bodyPr>
            <a:normAutofit fontScale="77500" lnSpcReduction="20000"/>
          </a:bodyPr>
          <a:lstStyle/>
          <a:p>
            <a:r>
              <a:rPr lang="en-US" b="1" dirty="0">
                <a:solidFill>
                  <a:schemeClr val="bg1">
                    <a:lumMod val="50000"/>
                  </a:schemeClr>
                </a:solidFill>
              </a:rPr>
              <a:t>Sales Restrictions </a:t>
            </a:r>
          </a:p>
          <a:p>
            <a:pPr lvl="1"/>
            <a:r>
              <a:rPr lang="en-US" dirty="0">
                <a:solidFill>
                  <a:schemeClr val="bg1">
                    <a:lumMod val="50000"/>
                  </a:schemeClr>
                </a:solidFill>
              </a:rPr>
              <a:t>18+</a:t>
            </a:r>
          </a:p>
          <a:p>
            <a:pPr lvl="1"/>
            <a:r>
              <a:rPr lang="en-US" dirty="0">
                <a:solidFill>
                  <a:schemeClr val="bg1">
                    <a:lumMod val="50000"/>
                  </a:schemeClr>
                </a:solidFill>
              </a:rPr>
              <a:t>Check ID (27 and under)</a:t>
            </a:r>
          </a:p>
          <a:p>
            <a:pPr lvl="1"/>
            <a:r>
              <a:rPr lang="en-US" dirty="0">
                <a:solidFill>
                  <a:schemeClr val="bg1">
                    <a:lumMod val="50000"/>
                  </a:schemeClr>
                </a:solidFill>
              </a:rPr>
              <a:t>No vending machine sales</a:t>
            </a:r>
          </a:p>
          <a:p>
            <a:pPr lvl="1"/>
            <a:r>
              <a:rPr lang="en-US" dirty="0">
                <a:solidFill>
                  <a:schemeClr val="bg1">
                    <a:lumMod val="50000"/>
                  </a:schemeClr>
                </a:solidFill>
              </a:rPr>
              <a:t>Cigars/OTP </a:t>
            </a:r>
            <a:r>
              <a:rPr lang="en-US" dirty="0">
                <a:solidFill>
                  <a:schemeClr val="bg1">
                    <a:lumMod val="50000"/>
                  </a:schemeClr>
                </a:solidFill>
                <a:sym typeface="Wingdings" panose="05000000000000000000" pitchFamily="2" charset="2"/>
              </a:rPr>
              <a:t> No free samples</a:t>
            </a:r>
          </a:p>
          <a:p>
            <a:pPr lvl="1"/>
            <a:r>
              <a:rPr lang="en-US" dirty="0">
                <a:solidFill>
                  <a:schemeClr val="bg1">
                    <a:lumMod val="50000"/>
                  </a:schemeClr>
                </a:solidFill>
                <a:sym typeface="Wingdings" panose="05000000000000000000" pitchFamily="2" charset="2"/>
              </a:rPr>
              <a:t>ENDS  Free samples permitted</a:t>
            </a:r>
            <a:endParaRPr lang="en-US" dirty="0">
              <a:solidFill>
                <a:schemeClr val="bg1">
                  <a:lumMod val="50000"/>
                </a:schemeClr>
              </a:solidFill>
            </a:endParaRPr>
          </a:p>
          <a:p>
            <a:r>
              <a:rPr lang="en-US" b="1" dirty="0">
                <a:solidFill>
                  <a:schemeClr val="bg1">
                    <a:lumMod val="50000"/>
                  </a:schemeClr>
                </a:solidFill>
              </a:rPr>
              <a:t>Use Restrictions</a:t>
            </a:r>
          </a:p>
          <a:p>
            <a:pPr lvl="1"/>
            <a:r>
              <a:rPr lang="en-US" dirty="0">
                <a:solidFill>
                  <a:schemeClr val="bg1">
                    <a:lumMod val="50000"/>
                  </a:schemeClr>
                </a:solidFill>
              </a:rPr>
              <a:t>Lit tobacco products </a:t>
            </a:r>
            <a:r>
              <a:rPr lang="en-US" dirty="0">
                <a:solidFill>
                  <a:schemeClr val="bg1">
                    <a:lumMod val="50000"/>
                  </a:schemeClr>
                </a:solidFill>
                <a:sym typeface="Wingdings" panose="05000000000000000000" pitchFamily="2" charset="2"/>
              </a:rPr>
              <a:t> No indoor use</a:t>
            </a:r>
          </a:p>
          <a:p>
            <a:pPr lvl="1"/>
            <a:r>
              <a:rPr lang="en-US" dirty="0">
                <a:solidFill>
                  <a:schemeClr val="bg1">
                    <a:lumMod val="50000"/>
                  </a:schemeClr>
                </a:solidFill>
                <a:sym typeface="Wingdings" panose="05000000000000000000" pitchFamily="2" charset="2"/>
              </a:rPr>
              <a:t>ENDS  No use restrictions </a:t>
            </a:r>
            <a:endParaRPr lang="en-US" dirty="0">
              <a:solidFill>
                <a:schemeClr val="bg1">
                  <a:lumMod val="50000"/>
                </a:schemeClr>
              </a:solidFill>
            </a:endParaRPr>
          </a:p>
          <a:p>
            <a:r>
              <a:rPr lang="en-US" b="1" dirty="0">
                <a:solidFill>
                  <a:schemeClr val="bg1">
                    <a:lumMod val="50000"/>
                  </a:schemeClr>
                </a:solidFill>
              </a:rPr>
              <a:t>Packaging/Labeling</a:t>
            </a:r>
          </a:p>
          <a:p>
            <a:pPr lvl="1"/>
            <a:r>
              <a:rPr lang="en-US" dirty="0">
                <a:solidFill>
                  <a:schemeClr val="bg1">
                    <a:lumMod val="50000"/>
                  </a:schemeClr>
                </a:solidFill>
              </a:rPr>
              <a:t>No minimum pack sizes</a:t>
            </a:r>
          </a:p>
          <a:p>
            <a:pPr lvl="1"/>
            <a:r>
              <a:rPr lang="en-US" dirty="0">
                <a:solidFill>
                  <a:schemeClr val="bg1">
                    <a:lumMod val="50000"/>
                  </a:schemeClr>
                </a:solidFill>
              </a:rPr>
              <a:t>No health warnings required until May 20, 2018</a:t>
            </a:r>
          </a:p>
          <a:p>
            <a:r>
              <a:rPr lang="en-US" b="1" dirty="0">
                <a:solidFill>
                  <a:schemeClr val="bg1">
                    <a:lumMod val="50000"/>
                  </a:schemeClr>
                </a:solidFill>
              </a:rPr>
              <a:t>Advertising</a:t>
            </a:r>
            <a:r>
              <a:rPr lang="en-US" dirty="0">
                <a:solidFill>
                  <a:schemeClr val="bg1">
                    <a:lumMod val="50000"/>
                  </a:schemeClr>
                </a:solidFill>
              </a:rPr>
              <a:t> </a:t>
            </a:r>
          </a:p>
          <a:p>
            <a:pPr lvl="1"/>
            <a:r>
              <a:rPr lang="en-US" dirty="0">
                <a:solidFill>
                  <a:schemeClr val="bg1">
                    <a:lumMod val="50000"/>
                  </a:schemeClr>
                </a:solidFill>
              </a:rPr>
              <a:t>Cigars </a:t>
            </a:r>
            <a:r>
              <a:rPr lang="en-US" dirty="0">
                <a:solidFill>
                  <a:schemeClr val="bg1">
                    <a:lumMod val="50000"/>
                  </a:schemeClr>
                </a:solidFill>
                <a:sym typeface="Wingdings" panose="05000000000000000000" pitchFamily="2" charset="2"/>
              </a:rPr>
              <a:t> No TV/radio ads</a:t>
            </a:r>
          </a:p>
          <a:p>
            <a:pPr lvl="1"/>
            <a:r>
              <a:rPr lang="en-US" dirty="0">
                <a:solidFill>
                  <a:schemeClr val="bg1">
                    <a:lumMod val="50000"/>
                  </a:schemeClr>
                </a:solidFill>
                <a:sym typeface="Wingdings" panose="05000000000000000000" pitchFamily="2" charset="2"/>
              </a:rPr>
              <a:t>ENDS  No advertising restrictions</a:t>
            </a:r>
            <a:endParaRPr lang="en-US" dirty="0">
              <a:solidFill>
                <a:schemeClr val="bg1">
                  <a:lumMod val="50000"/>
                </a:schemeClr>
              </a:solidFill>
            </a:endParaRPr>
          </a:p>
          <a:p>
            <a:r>
              <a:rPr lang="en-US" b="1" dirty="0">
                <a:solidFill>
                  <a:schemeClr val="bg1">
                    <a:lumMod val="50000"/>
                  </a:schemeClr>
                </a:solidFill>
              </a:rPr>
              <a:t>Licensing </a:t>
            </a:r>
          </a:p>
          <a:p>
            <a:pPr lvl="1"/>
            <a:r>
              <a:rPr lang="en-US" dirty="0">
                <a:solidFill>
                  <a:schemeClr val="bg1">
                    <a:lumMod val="50000"/>
                  </a:schemeClr>
                </a:solidFill>
              </a:rPr>
              <a:t>Cigars/OTP </a:t>
            </a:r>
            <a:r>
              <a:rPr lang="en-US" dirty="0">
                <a:solidFill>
                  <a:schemeClr val="bg1">
                    <a:lumMod val="50000"/>
                  </a:schemeClr>
                </a:solidFill>
                <a:sym typeface="Wingdings" panose="05000000000000000000" pitchFamily="2" charset="2"/>
              </a:rPr>
              <a:t> Same license requirements as cigarettes</a:t>
            </a:r>
          </a:p>
          <a:p>
            <a:pPr lvl="1"/>
            <a:r>
              <a:rPr lang="en-US" dirty="0">
                <a:solidFill>
                  <a:schemeClr val="bg1">
                    <a:lumMod val="50000"/>
                  </a:schemeClr>
                </a:solidFill>
                <a:sym typeface="Wingdings" panose="05000000000000000000" pitchFamily="2" charset="2"/>
              </a:rPr>
              <a:t>ENDS  No license requirements </a:t>
            </a:r>
            <a:endParaRPr lang="en-US" dirty="0">
              <a:solidFill>
                <a:schemeClr val="bg1">
                  <a:lumMod val="50000"/>
                </a:schemeClr>
              </a:solidFill>
            </a:endParaRPr>
          </a:p>
          <a:p>
            <a:endParaRPr lang="en-US" dirty="0">
              <a:solidFill>
                <a:schemeClr val="bg1">
                  <a:lumMod val="50000"/>
                </a:schemeClr>
              </a:solidFill>
            </a:endParaRPr>
          </a:p>
        </p:txBody>
      </p:sp>
    </p:spTree>
    <p:extLst>
      <p:ext uri="{BB962C8B-B14F-4D97-AF65-F5344CB8AC3E}">
        <p14:creationId xmlns:p14="http://schemas.microsoft.com/office/powerpoint/2010/main" val="2864164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solidFill>
                  <a:schemeClr val="tx2"/>
                </a:solidFill>
              </a:rPr>
              <a:t>Smoke-Free Policies in Maryland</a:t>
            </a:r>
          </a:p>
        </p:txBody>
      </p:sp>
      <p:sp>
        <p:nvSpPr>
          <p:cNvPr id="3" name="Content Placeholder 2"/>
          <p:cNvSpPr>
            <a:spLocks noGrp="1"/>
          </p:cNvSpPr>
          <p:nvPr>
            <p:ph idx="1"/>
          </p:nvPr>
        </p:nvSpPr>
        <p:spPr>
          <a:xfrm>
            <a:off x="457200" y="1981200"/>
            <a:ext cx="8229600" cy="4525963"/>
          </a:xfrm>
        </p:spPr>
        <p:txBody>
          <a:bodyPr>
            <a:normAutofit fontScale="85000" lnSpcReduction="10000"/>
          </a:bodyPr>
          <a:lstStyle/>
          <a:p>
            <a:pPr marL="0" indent="0">
              <a:buNone/>
            </a:pPr>
            <a:r>
              <a:rPr lang="en-US" sz="2600" b="1" dirty="0">
                <a:solidFill>
                  <a:schemeClr val="bg1">
                    <a:lumMod val="50000"/>
                  </a:schemeClr>
                </a:solidFill>
              </a:rPr>
              <a:t>Maryland Clean Indoor Air Act (2007)</a:t>
            </a:r>
          </a:p>
          <a:p>
            <a:r>
              <a:rPr lang="en-US" sz="2000" dirty="0">
                <a:solidFill>
                  <a:schemeClr val="bg1">
                    <a:lumMod val="50000"/>
                  </a:schemeClr>
                </a:solidFill>
              </a:rPr>
              <a:t>Smoking prohibited in “all indoor places of employment” </a:t>
            </a:r>
            <a:r>
              <a:rPr lang="en-US" sz="1400" i="1" dirty="0">
                <a:solidFill>
                  <a:schemeClr val="bg1">
                    <a:lumMod val="50000"/>
                  </a:schemeClr>
                </a:solidFill>
              </a:rPr>
              <a:t>Health-General §24-504</a:t>
            </a:r>
            <a:r>
              <a:rPr lang="en-US" sz="1400" dirty="0">
                <a:solidFill>
                  <a:schemeClr val="bg1">
                    <a:lumMod val="50000"/>
                  </a:schemeClr>
                </a:solidFill>
              </a:rPr>
              <a:t> </a:t>
            </a:r>
          </a:p>
          <a:p>
            <a:r>
              <a:rPr lang="en-US" sz="2000" dirty="0">
                <a:solidFill>
                  <a:schemeClr val="bg1">
                    <a:lumMod val="50000"/>
                  </a:schemeClr>
                </a:solidFill>
              </a:rPr>
              <a:t>Does </a:t>
            </a:r>
            <a:r>
              <a:rPr lang="en-US" sz="2000" b="1" u="sng" dirty="0">
                <a:solidFill>
                  <a:schemeClr val="bg1">
                    <a:lumMod val="50000"/>
                  </a:schemeClr>
                </a:solidFill>
              </a:rPr>
              <a:t>not</a:t>
            </a:r>
            <a:r>
              <a:rPr lang="en-US" sz="2000" dirty="0">
                <a:solidFill>
                  <a:schemeClr val="bg1">
                    <a:lumMod val="50000"/>
                  </a:schemeClr>
                </a:solidFill>
              </a:rPr>
              <a:t> apply to private homes or residences</a:t>
            </a:r>
          </a:p>
          <a:p>
            <a:pPr>
              <a:spcAft>
                <a:spcPts val="1200"/>
              </a:spcAft>
            </a:pPr>
            <a:r>
              <a:rPr lang="en-US" sz="2000" b="1" u="sng" dirty="0">
                <a:solidFill>
                  <a:schemeClr val="bg1">
                    <a:lumMod val="50000"/>
                  </a:schemeClr>
                </a:solidFill>
              </a:rPr>
              <a:t>Does apply </a:t>
            </a:r>
            <a:r>
              <a:rPr lang="en-US" sz="2000" dirty="0">
                <a:solidFill>
                  <a:schemeClr val="bg1">
                    <a:lumMod val="50000"/>
                  </a:schemeClr>
                </a:solidFill>
              </a:rPr>
              <a:t>to indoor common areas of multiunit dwellings (i.e. stairwell, hallways, and elevator); considered indoor places of employment</a:t>
            </a:r>
          </a:p>
          <a:p>
            <a:pPr marL="0" indent="0">
              <a:buNone/>
            </a:pPr>
            <a:r>
              <a:rPr lang="en-US" sz="2000" b="1" dirty="0">
                <a:solidFill>
                  <a:schemeClr val="bg1">
                    <a:lumMod val="50000"/>
                  </a:schemeClr>
                </a:solidFill>
              </a:rPr>
              <a:t>Can residential and outpatient treatment centers legally restrict smoking?</a:t>
            </a:r>
          </a:p>
          <a:p>
            <a:r>
              <a:rPr lang="en-US" sz="2000" b="1" i="1" dirty="0">
                <a:solidFill>
                  <a:schemeClr val="bg1">
                    <a:lumMod val="50000"/>
                  </a:schemeClr>
                </a:solidFill>
              </a:rPr>
              <a:t>Yes</a:t>
            </a:r>
            <a:r>
              <a:rPr lang="en-US" sz="2000" dirty="0">
                <a:solidFill>
                  <a:schemeClr val="bg1">
                    <a:lumMod val="50000"/>
                  </a:schemeClr>
                </a:solidFill>
              </a:rPr>
              <a:t>. The CIAA restricts smoking in workplaces, including indoor common areas of residential treatment centers. The law also allows employers to prohibit smoking in areas not covered by the ban. COMAR 09.12.23.04</a:t>
            </a:r>
          </a:p>
          <a:p>
            <a:r>
              <a:rPr lang="en-US" sz="2000" dirty="0">
                <a:solidFill>
                  <a:schemeClr val="bg1">
                    <a:lumMod val="50000"/>
                  </a:schemeClr>
                </a:solidFill>
              </a:rPr>
              <a:t>Private landowners/businesses may restrict smoking on their property</a:t>
            </a:r>
          </a:p>
          <a:p>
            <a:pPr lvl="1"/>
            <a:r>
              <a:rPr lang="en-US" sz="1600" dirty="0">
                <a:solidFill>
                  <a:schemeClr val="bg1">
                    <a:lumMod val="50000"/>
                  </a:schemeClr>
                </a:solidFill>
              </a:rPr>
              <a:t>Individual units, </a:t>
            </a:r>
          </a:p>
          <a:p>
            <a:pPr lvl="1"/>
            <a:r>
              <a:rPr lang="en-US" sz="1600" dirty="0">
                <a:solidFill>
                  <a:schemeClr val="bg1">
                    <a:lumMod val="50000"/>
                  </a:schemeClr>
                </a:solidFill>
              </a:rPr>
              <a:t>Balconies, decks, patios and roofs</a:t>
            </a:r>
          </a:p>
          <a:p>
            <a:pPr lvl="1"/>
            <a:r>
              <a:rPr lang="en-US" sz="1600" dirty="0">
                <a:solidFill>
                  <a:schemeClr val="bg1">
                    <a:lumMod val="50000"/>
                  </a:schemeClr>
                </a:solidFill>
              </a:rPr>
              <a:t>Entrances/exits (e.g., within 25 feet of entrance/exit</a:t>
            </a:r>
          </a:p>
          <a:p>
            <a:pPr lvl="1"/>
            <a:r>
              <a:rPr lang="en-US" sz="1600" dirty="0">
                <a:solidFill>
                  <a:schemeClr val="bg1">
                    <a:lumMod val="50000"/>
                  </a:schemeClr>
                </a:solidFill>
              </a:rPr>
              <a:t>Entire property</a:t>
            </a:r>
          </a:p>
          <a:p>
            <a:pPr lvl="1"/>
            <a:r>
              <a:rPr lang="en-US" sz="1600" dirty="0">
                <a:solidFill>
                  <a:schemeClr val="bg1">
                    <a:lumMod val="50000"/>
                  </a:schemeClr>
                </a:solidFill>
              </a:rPr>
              <a:t>Designate outdoor smoking areas</a:t>
            </a:r>
          </a:p>
        </p:txBody>
      </p:sp>
      <p:sp>
        <p:nvSpPr>
          <p:cNvPr id="4" name="TextBox 3"/>
          <p:cNvSpPr txBox="1"/>
          <p:nvPr/>
        </p:nvSpPr>
        <p:spPr>
          <a:xfrm>
            <a:off x="914400" y="1371600"/>
            <a:ext cx="7086600" cy="461665"/>
          </a:xfrm>
          <a:prstGeom prst="rect">
            <a:avLst/>
          </a:prstGeom>
          <a:noFill/>
        </p:spPr>
        <p:txBody>
          <a:bodyPr wrap="square" rtlCol="0">
            <a:spAutoFit/>
          </a:bodyPr>
          <a:lstStyle/>
          <a:p>
            <a:pPr algn="ctr"/>
            <a:r>
              <a:rPr lang="en-US" sz="2400" i="1" dirty="0">
                <a:solidFill>
                  <a:schemeClr val="bg1">
                    <a:lumMod val="50000"/>
                  </a:schemeClr>
                </a:solidFill>
              </a:rPr>
              <a:t>What’s the Law? What’s allowed?</a:t>
            </a:r>
          </a:p>
        </p:txBody>
      </p:sp>
    </p:spTree>
    <p:extLst>
      <p:ext uri="{BB962C8B-B14F-4D97-AF65-F5344CB8AC3E}">
        <p14:creationId xmlns:p14="http://schemas.microsoft.com/office/powerpoint/2010/main" val="188430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normAutofit fontScale="90000"/>
          </a:bodyPr>
          <a:lstStyle/>
          <a:p>
            <a:r>
              <a:rPr lang="en-US" dirty="0">
                <a:solidFill>
                  <a:schemeClr val="tx2"/>
                </a:solidFill>
              </a:rPr>
              <a:t>Treatment Centers and </a:t>
            </a:r>
            <a:r>
              <a:rPr lang="en-US" dirty="0" smtClean="0">
                <a:solidFill>
                  <a:schemeClr val="tx2"/>
                </a:solidFill>
              </a:rPr>
              <a:t/>
            </a:r>
            <a:br>
              <a:rPr lang="en-US" dirty="0" smtClean="0">
                <a:solidFill>
                  <a:schemeClr val="tx2"/>
                </a:solidFill>
              </a:rPr>
            </a:br>
            <a:r>
              <a:rPr lang="en-US" dirty="0" smtClean="0">
                <a:solidFill>
                  <a:schemeClr val="tx2"/>
                </a:solidFill>
              </a:rPr>
              <a:t>Discriminatory </a:t>
            </a:r>
            <a:r>
              <a:rPr lang="en-US" dirty="0">
                <a:solidFill>
                  <a:schemeClr val="tx2"/>
                </a:solidFill>
              </a:rPr>
              <a:t>Zoning </a:t>
            </a:r>
            <a:endParaRPr lang="en-US" dirty="0"/>
          </a:p>
        </p:txBody>
      </p:sp>
      <p:pic>
        <p:nvPicPr>
          <p:cNvPr id="3074" name="Picture 2" descr="Image result for nim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971800"/>
            <a:ext cx="4267200" cy="294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379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Not in My Backyard</a:t>
            </a:r>
          </a:p>
        </p:txBody>
      </p:sp>
      <p:sp>
        <p:nvSpPr>
          <p:cNvPr id="3" name="Content Placeholder 2"/>
          <p:cNvSpPr>
            <a:spLocks noGrp="1"/>
          </p:cNvSpPr>
          <p:nvPr>
            <p:ph idx="1"/>
          </p:nvPr>
        </p:nvSpPr>
        <p:spPr>
          <a:xfrm>
            <a:off x="152400" y="1600200"/>
            <a:ext cx="5715000" cy="4800599"/>
          </a:xfrm>
        </p:spPr>
        <p:txBody>
          <a:bodyPr>
            <a:normAutofit fontScale="85000" lnSpcReduction="20000"/>
          </a:bodyPr>
          <a:lstStyle/>
          <a:p>
            <a:pPr>
              <a:spcAft>
                <a:spcPts val="1200"/>
              </a:spcAft>
            </a:pPr>
            <a:r>
              <a:rPr lang="en-US" sz="2200" dirty="0">
                <a:solidFill>
                  <a:schemeClr val="bg1">
                    <a:lumMod val="50000"/>
                  </a:schemeClr>
                </a:solidFill>
              </a:rPr>
              <a:t>Cities and towns have broad zoning and land use authority, </a:t>
            </a:r>
            <a:r>
              <a:rPr lang="en-US" sz="2200" b="1" u="sng" dirty="0">
                <a:solidFill>
                  <a:srgbClr val="C00000"/>
                </a:solidFill>
              </a:rPr>
              <a:t>BUT</a:t>
            </a:r>
            <a:r>
              <a:rPr lang="en-US" sz="2200" dirty="0">
                <a:solidFill>
                  <a:schemeClr val="bg1">
                    <a:lumMod val="50000"/>
                  </a:schemeClr>
                </a:solidFill>
              </a:rPr>
              <a:t> still must comply with federal and state laws </a:t>
            </a:r>
          </a:p>
          <a:p>
            <a:pPr>
              <a:spcAft>
                <a:spcPts val="600"/>
              </a:spcAft>
            </a:pPr>
            <a:r>
              <a:rPr lang="en-US" sz="2200" dirty="0">
                <a:solidFill>
                  <a:schemeClr val="bg1">
                    <a:lumMod val="50000"/>
                  </a:schemeClr>
                </a:solidFill>
              </a:rPr>
              <a:t>The Americans with Disabilities Act (ADA) prohibits zoning regulations that </a:t>
            </a:r>
            <a:r>
              <a:rPr lang="en-US" sz="2200" i="1" dirty="0">
                <a:solidFill>
                  <a:srgbClr val="C00000"/>
                </a:solidFill>
              </a:rPr>
              <a:t>discriminate</a:t>
            </a:r>
            <a:r>
              <a:rPr lang="en-US" sz="2200" dirty="0">
                <a:solidFill>
                  <a:schemeClr val="bg1">
                    <a:lumMod val="50000"/>
                  </a:schemeClr>
                </a:solidFill>
              </a:rPr>
              <a:t> against individuals with </a:t>
            </a:r>
            <a:r>
              <a:rPr lang="en-US" sz="2200" i="1" dirty="0">
                <a:solidFill>
                  <a:srgbClr val="C00000"/>
                </a:solidFill>
              </a:rPr>
              <a:t>disabilities</a:t>
            </a:r>
            <a:r>
              <a:rPr lang="en-US" sz="2200" dirty="0">
                <a:solidFill>
                  <a:schemeClr val="bg1">
                    <a:lumMod val="50000"/>
                  </a:schemeClr>
                </a:solidFill>
              </a:rPr>
              <a:t> </a:t>
            </a:r>
          </a:p>
          <a:p>
            <a:pPr lvl="1"/>
            <a:r>
              <a:rPr lang="en-US" sz="1800" dirty="0">
                <a:solidFill>
                  <a:schemeClr val="bg1">
                    <a:lumMod val="50000"/>
                  </a:schemeClr>
                </a:solidFill>
              </a:rPr>
              <a:t>Discriminatory treatment (facially discriminatory)</a:t>
            </a:r>
          </a:p>
          <a:p>
            <a:pPr lvl="1"/>
            <a:r>
              <a:rPr lang="en-US" sz="1800" dirty="0">
                <a:solidFill>
                  <a:schemeClr val="bg1">
                    <a:lumMod val="50000"/>
                  </a:schemeClr>
                </a:solidFill>
              </a:rPr>
              <a:t>Disparate impact (e.g., discriminatory effect)</a:t>
            </a:r>
          </a:p>
          <a:p>
            <a:pPr lvl="1">
              <a:spcAft>
                <a:spcPts val="600"/>
              </a:spcAft>
            </a:pPr>
            <a:r>
              <a:rPr lang="en-US" sz="1800" dirty="0">
                <a:solidFill>
                  <a:schemeClr val="bg1">
                    <a:lumMod val="50000"/>
                  </a:schemeClr>
                </a:solidFill>
              </a:rPr>
              <a:t>Failure to make a reasonable accommodation</a:t>
            </a:r>
          </a:p>
          <a:p>
            <a:pPr>
              <a:spcAft>
                <a:spcPts val="1200"/>
              </a:spcAft>
            </a:pPr>
            <a:r>
              <a:rPr lang="en-US" sz="2200" dirty="0">
                <a:solidFill>
                  <a:schemeClr val="bg1">
                    <a:lumMod val="50000"/>
                  </a:schemeClr>
                </a:solidFill>
              </a:rPr>
              <a:t>ADA protects individuals participating in supervised rehabilitation programs (e.g., recovering drug users but not current drug users)</a:t>
            </a:r>
          </a:p>
          <a:p>
            <a:r>
              <a:rPr lang="en-US" sz="2200" dirty="0">
                <a:solidFill>
                  <a:schemeClr val="bg1">
                    <a:lumMod val="50000"/>
                  </a:schemeClr>
                </a:solidFill>
              </a:rPr>
              <a:t>Despite protections, methadone clinics and other treatment centers have encountered significant resistance in several Maryland communities…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438400"/>
            <a:ext cx="3287058" cy="2514600"/>
          </a:xfrm>
          <a:prstGeom prst="rect">
            <a:avLst/>
          </a:prstGeom>
        </p:spPr>
      </p:pic>
    </p:spTree>
    <p:extLst>
      <p:ext uri="{BB962C8B-B14F-4D97-AF65-F5344CB8AC3E}">
        <p14:creationId xmlns:p14="http://schemas.microsoft.com/office/powerpoint/2010/main" val="2766248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Autofit/>
          </a:bodyPr>
          <a:lstStyle/>
          <a:p>
            <a:pPr>
              <a:lnSpc>
                <a:spcPct val="100000"/>
              </a:lnSpc>
            </a:pPr>
            <a:r>
              <a:rPr lang="en-US" sz="3400" dirty="0">
                <a:solidFill>
                  <a:schemeClr val="tx2"/>
                </a:solidFill>
              </a:rPr>
              <a:t>Treatment Centers and </a:t>
            </a:r>
            <a:r>
              <a:rPr lang="en-US" sz="3400" dirty="0" smtClean="0">
                <a:solidFill>
                  <a:schemeClr val="tx2"/>
                </a:solidFill>
              </a:rPr>
              <a:t/>
            </a:r>
            <a:br>
              <a:rPr lang="en-US" sz="3400" dirty="0" smtClean="0">
                <a:solidFill>
                  <a:schemeClr val="tx2"/>
                </a:solidFill>
              </a:rPr>
            </a:br>
            <a:r>
              <a:rPr lang="en-US" sz="3400" dirty="0" smtClean="0">
                <a:solidFill>
                  <a:schemeClr val="tx2"/>
                </a:solidFill>
              </a:rPr>
              <a:t>Discriminatory </a:t>
            </a:r>
            <a:r>
              <a:rPr lang="en-US" sz="3400" dirty="0">
                <a:solidFill>
                  <a:schemeClr val="tx2"/>
                </a:solidFill>
              </a:rPr>
              <a:t>Zoning </a:t>
            </a:r>
          </a:p>
        </p:txBody>
      </p:sp>
      <p:sp>
        <p:nvSpPr>
          <p:cNvPr id="3" name="Content Placeholder 2"/>
          <p:cNvSpPr>
            <a:spLocks noGrp="1"/>
          </p:cNvSpPr>
          <p:nvPr>
            <p:ph idx="1"/>
          </p:nvPr>
        </p:nvSpPr>
        <p:spPr>
          <a:xfrm>
            <a:off x="304800" y="1600200"/>
            <a:ext cx="5791200" cy="4525963"/>
          </a:xfrm>
        </p:spPr>
        <p:txBody>
          <a:bodyPr>
            <a:normAutofit/>
          </a:bodyPr>
          <a:lstStyle/>
          <a:p>
            <a:r>
              <a:rPr lang="en-US" b="1" dirty="0">
                <a:solidFill>
                  <a:schemeClr val="bg1">
                    <a:lumMod val="50000"/>
                  </a:schemeClr>
                </a:solidFill>
              </a:rPr>
              <a:t>Conditional Use Ordinance (CO)</a:t>
            </a:r>
          </a:p>
          <a:p>
            <a:pPr lvl="1"/>
            <a:r>
              <a:rPr lang="en-US" dirty="0">
                <a:solidFill>
                  <a:schemeClr val="bg1">
                    <a:lumMod val="50000"/>
                  </a:schemeClr>
                </a:solidFill>
              </a:rPr>
              <a:t>Require outpatient or residential treatment program to receive special approval to locate in any part of the community</a:t>
            </a:r>
          </a:p>
          <a:p>
            <a:pPr lvl="1"/>
            <a:r>
              <a:rPr lang="en-US" dirty="0">
                <a:solidFill>
                  <a:schemeClr val="bg1">
                    <a:lumMod val="50000"/>
                  </a:schemeClr>
                </a:solidFill>
              </a:rPr>
              <a:t>Often enacted specifically to prevent treatment centers and rushed through legislature after treatment center seeks occupancy permit for commercial space</a:t>
            </a:r>
          </a:p>
          <a:p>
            <a:r>
              <a:rPr lang="en-US" b="1" dirty="0">
                <a:solidFill>
                  <a:schemeClr val="bg1">
                    <a:lumMod val="50000"/>
                  </a:schemeClr>
                </a:solidFill>
              </a:rPr>
              <a:t>COs have led to lawsuits across the State, including:</a:t>
            </a:r>
          </a:p>
          <a:p>
            <a:pPr lvl="1"/>
            <a:r>
              <a:rPr lang="en-US" dirty="0">
                <a:solidFill>
                  <a:schemeClr val="bg1">
                    <a:lumMod val="50000"/>
                  </a:schemeClr>
                </a:solidFill>
              </a:rPr>
              <a:t>Baltimore City </a:t>
            </a:r>
          </a:p>
          <a:p>
            <a:pPr lvl="1"/>
            <a:r>
              <a:rPr lang="en-US" dirty="0">
                <a:solidFill>
                  <a:schemeClr val="bg1">
                    <a:lumMod val="50000"/>
                  </a:schemeClr>
                </a:solidFill>
              </a:rPr>
              <a:t>Baltimore County </a:t>
            </a:r>
          </a:p>
          <a:p>
            <a:pPr lvl="1"/>
            <a:r>
              <a:rPr lang="en-US" dirty="0">
                <a:solidFill>
                  <a:schemeClr val="bg1">
                    <a:lumMod val="50000"/>
                  </a:schemeClr>
                </a:solidFill>
              </a:rPr>
              <a:t>Cecil County </a:t>
            </a:r>
          </a:p>
          <a:p>
            <a:pPr lvl="1"/>
            <a:endParaRPr lang="en-US" dirty="0">
              <a:solidFill>
                <a:schemeClr val="bg1">
                  <a:lumMod val="50000"/>
                </a:schemeClr>
              </a:solidFill>
            </a:endParaRPr>
          </a:p>
        </p:txBody>
      </p:sp>
      <p:pic>
        <p:nvPicPr>
          <p:cNvPr id="4100" name="Picture 4" descr="Image result for nimbyism methad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86000"/>
            <a:ext cx="2735624" cy="305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144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solidFill>
                  <a:schemeClr val="tx2"/>
                </a:solidFill>
              </a:rPr>
              <a:t>Where do we stand in Maryland?</a:t>
            </a:r>
          </a:p>
        </p:txBody>
      </p:sp>
      <p:sp>
        <p:nvSpPr>
          <p:cNvPr id="3" name="Content Placeholder 2"/>
          <p:cNvSpPr>
            <a:spLocks noGrp="1"/>
          </p:cNvSpPr>
          <p:nvPr>
            <p:ph idx="1"/>
          </p:nvPr>
        </p:nvSpPr>
        <p:spPr>
          <a:xfrm>
            <a:off x="457200" y="1676400"/>
            <a:ext cx="8229600" cy="4648200"/>
          </a:xfrm>
        </p:spPr>
        <p:txBody>
          <a:bodyPr>
            <a:normAutofit fontScale="92500"/>
          </a:bodyPr>
          <a:lstStyle/>
          <a:p>
            <a:pPr marL="0" indent="0">
              <a:spcAft>
                <a:spcPts val="1200"/>
              </a:spcAft>
              <a:buNone/>
            </a:pPr>
            <a:r>
              <a:rPr lang="en-US" dirty="0">
                <a:solidFill>
                  <a:schemeClr val="bg1">
                    <a:lumMod val="50000"/>
                  </a:schemeClr>
                </a:solidFill>
              </a:rPr>
              <a:t>ADA grants standing to </a:t>
            </a:r>
            <a:r>
              <a:rPr lang="en-US" i="1" dirty="0">
                <a:solidFill>
                  <a:schemeClr val="bg1">
                    <a:lumMod val="50000"/>
                  </a:schemeClr>
                </a:solidFill>
              </a:rPr>
              <a:t>“any person alleging discrimination on the basis of disability in violation of the [Act].”</a:t>
            </a:r>
          </a:p>
          <a:p>
            <a:pPr marL="0" indent="0">
              <a:buNone/>
            </a:pPr>
            <a:r>
              <a:rPr lang="en-US" i="1" dirty="0">
                <a:solidFill>
                  <a:schemeClr val="bg1">
                    <a:lumMod val="50000"/>
                  </a:schemeClr>
                </a:solidFill>
              </a:rPr>
              <a:t>So, who can sue?</a:t>
            </a:r>
          </a:p>
          <a:p>
            <a:pPr lvl="1"/>
            <a:r>
              <a:rPr lang="en-US" i="1" dirty="0">
                <a:solidFill>
                  <a:schemeClr val="bg1">
                    <a:lumMod val="50000"/>
                  </a:schemeClr>
                </a:solidFill>
              </a:rPr>
              <a:t>A disabled individual under ADA (includes residents or patients)</a:t>
            </a:r>
          </a:p>
          <a:p>
            <a:pPr lvl="1"/>
            <a:r>
              <a:rPr lang="en-US" i="1" dirty="0">
                <a:solidFill>
                  <a:schemeClr val="bg1">
                    <a:lumMod val="50000"/>
                  </a:schemeClr>
                </a:solidFill>
              </a:rPr>
              <a:t>Clinic, treatment center, or housing provider</a:t>
            </a:r>
          </a:p>
          <a:p>
            <a:pPr lvl="1">
              <a:spcAft>
                <a:spcPts val="1200"/>
              </a:spcAft>
            </a:pPr>
            <a:r>
              <a:rPr lang="en-US" i="1" dirty="0">
                <a:solidFill>
                  <a:schemeClr val="bg1">
                    <a:lumMod val="50000"/>
                  </a:schemeClr>
                </a:solidFill>
              </a:rPr>
              <a:t>Fair housing organizations (in some cases)</a:t>
            </a:r>
            <a:endParaRPr lang="en-US" dirty="0">
              <a:solidFill>
                <a:schemeClr val="bg1">
                  <a:lumMod val="50000"/>
                </a:schemeClr>
              </a:solidFill>
            </a:endParaRPr>
          </a:p>
          <a:p>
            <a:pPr marL="0" indent="0">
              <a:buNone/>
            </a:pPr>
            <a:r>
              <a:rPr lang="en-US" dirty="0">
                <a:solidFill>
                  <a:schemeClr val="bg1">
                    <a:lumMod val="50000"/>
                  </a:schemeClr>
                </a:solidFill>
              </a:rPr>
              <a:t>In order to challenge a local zoning ordinance, a party must suffer: </a:t>
            </a:r>
          </a:p>
          <a:p>
            <a:pPr marL="914400" indent="-514350">
              <a:buAutoNum type="arabicPeriod"/>
            </a:pPr>
            <a:r>
              <a:rPr lang="en-US" sz="2400" dirty="0">
                <a:solidFill>
                  <a:schemeClr val="bg1">
                    <a:lumMod val="50000"/>
                  </a:schemeClr>
                </a:solidFill>
              </a:rPr>
              <a:t>Actual or imminent harm, </a:t>
            </a:r>
          </a:p>
          <a:p>
            <a:pPr marL="914400" indent="-514350">
              <a:buAutoNum type="arabicPeriod"/>
            </a:pPr>
            <a:r>
              <a:rPr lang="en-US" sz="2400" dirty="0">
                <a:solidFill>
                  <a:schemeClr val="bg1">
                    <a:lumMod val="50000"/>
                  </a:schemeClr>
                </a:solidFill>
              </a:rPr>
              <a:t>That is traceable to the ordinance, and </a:t>
            </a:r>
          </a:p>
          <a:p>
            <a:pPr marL="914400" indent="-514350">
              <a:spcAft>
                <a:spcPts val="1200"/>
              </a:spcAft>
              <a:buAutoNum type="arabicPeriod"/>
            </a:pPr>
            <a:r>
              <a:rPr lang="en-US" sz="2400" dirty="0">
                <a:solidFill>
                  <a:schemeClr val="bg1">
                    <a:lumMod val="50000"/>
                  </a:schemeClr>
                </a:solidFill>
              </a:rPr>
              <a:t>It is likely a favorable decision will remedy the injury    </a:t>
            </a:r>
          </a:p>
        </p:txBody>
      </p:sp>
    </p:spTree>
    <p:extLst>
      <p:ext uri="{BB962C8B-B14F-4D97-AF65-F5344CB8AC3E}">
        <p14:creationId xmlns:p14="http://schemas.microsoft.com/office/powerpoint/2010/main" val="2863349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a:solidFill>
                  <a:schemeClr val="tx2"/>
                </a:solidFill>
              </a:rPr>
              <a:t>Discriminatory Zoning </a:t>
            </a:r>
            <a:r>
              <a:rPr lang="en-US" dirty="0" smtClean="0">
                <a:solidFill>
                  <a:schemeClr val="tx2"/>
                </a:solidFill>
              </a:rPr>
              <a:t/>
            </a:r>
            <a:br>
              <a:rPr lang="en-US" dirty="0" smtClean="0">
                <a:solidFill>
                  <a:schemeClr val="tx2"/>
                </a:solidFill>
              </a:rPr>
            </a:br>
            <a:r>
              <a:rPr lang="en-US" dirty="0" smtClean="0">
                <a:solidFill>
                  <a:schemeClr val="tx2"/>
                </a:solidFill>
              </a:rPr>
              <a:t>in </a:t>
            </a:r>
            <a:r>
              <a:rPr lang="en-US" dirty="0">
                <a:solidFill>
                  <a:schemeClr val="tx2"/>
                </a:solidFill>
              </a:rPr>
              <a:t>Maryland</a:t>
            </a:r>
          </a:p>
        </p:txBody>
      </p:sp>
      <p:sp>
        <p:nvSpPr>
          <p:cNvPr id="3" name="Content Placeholder 2"/>
          <p:cNvSpPr>
            <a:spLocks noGrp="1"/>
          </p:cNvSpPr>
          <p:nvPr>
            <p:ph idx="1"/>
          </p:nvPr>
        </p:nvSpPr>
        <p:spPr>
          <a:xfrm>
            <a:off x="304800" y="1371600"/>
            <a:ext cx="8458200" cy="5566095"/>
          </a:xfrm>
        </p:spPr>
        <p:txBody>
          <a:bodyPr>
            <a:normAutofit fontScale="92500" lnSpcReduction="10000"/>
          </a:bodyPr>
          <a:lstStyle/>
          <a:p>
            <a:pPr marL="0" indent="0">
              <a:buNone/>
            </a:pPr>
            <a:r>
              <a:rPr lang="en-US" b="1" i="1" u="sng" dirty="0">
                <a:solidFill>
                  <a:schemeClr val="bg1">
                    <a:lumMod val="50000"/>
                  </a:schemeClr>
                </a:solidFill>
              </a:rPr>
              <a:t>CC Recovery, Inc. v. Cecil County</a:t>
            </a:r>
            <a:r>
              <a:rPr lang="en-US" b="1" dirty="0">
                <a:solidFill>
                  <a:schemeClr val="bg1">
                    <a:lumMod val="50000"/>
                  </a:schemeClr>
                </a:solidFill>
              </a:rPr>
              <a:t> </a:t>
            </a:r>
            <a:r>
              <a:rPr lang="en-US" dirty="0">
                <a:solidFill>
                  <a:schemeClr val="bg1">
                    <a:lumMod val="50000"/>
                  </a:schemeClr>
                </a:solidFill>
              </a:rPr>
              <a:t>(2014)</a:t>
            </a:r>
          </a:p>
          <a:p>
            <a:pPr lvl="1"/>
            <a:r>
              <a:rPr lang="en-US" dirty="0">
                <a:solidFill>
                  <a:schemeClr val="bg1">
                    <a:lumMod val="50000"/>
                  </a:schemeClr>
                </a:solidFill>
              </a:rPr>
              <a:t>County commissioners amend zoning permit after treatment facility seeks occupancy permit</a:t>
            </a:r>
          </a:p>
          <a:p>
            <a:pPr lvl="1"/>
            <a:r>
              <a:rPr lang="en-US" dirty="0">
                <a:solidFill>
                  <a:schemeClr val="bg1">
                    <a:lumMod val="50000"/>
                  </a:schemeClr>
                </a:solidFill>
              </a:rPr>
              <a:t>Landlord does not have standing under ADA to bring suit, treatment facility does. </a:t>
            </a:r>
          </a:p>
          <a:p>
            <a:pPr lvl="1">
              <a:spcAft>
                <a:spcPts val="1200"/>
              </a:spcAft>
            </a:pPr>
            <a:r>
              <a:rPr lang="en-US" dirty="0">
                <a:solidFill>
                  <a:schemeClr val="bg1">
                    <a:lumMod val="50000"/>
                  </a:schemeClr>
                </a:solidFill>
              </a:rPr>
              <a:t>Treatment facility settled with County in 2016 for undisclosed amount </a:t>
            </a:r>
          </a:p>
          <a:p>
            <a:pPr marL="0" indent="0">
              <a:buNone/>
            </a:pPr>
            <a:r>
              <a:rPr lang="en-US" b="1" i="1" u="sng" dirty="0">
                <a:solidFill>
                  <a:schemeClr val="bg1">
                    <a:lumMod val="50000"/>
                  </a:schemeClr>
                </a:solidFill>
              </a:rPr>
              <a:t>U.S. v. City of Baltimore</a:t>
            </a:r>
            <a:r>
              <a:rPr lang="en-US" b="1" dirty="0">
                <a:solidFill>
                  <a:schemeClr val="bg1">
                    <a:lumMod val="50000"/>
                  </a:schemeClr>
                </a:solidFill>
              </a:rPr>
              <a:t> </a:t>
            </a:r>
            <a:r>
              <a:rPr lang="en-US" dirty="0">
                <a:solidFill>
                  <a:schemeClr val="bg1">
                    <a:lumMod val="50000"/>
                  </a:schemeClr>
                </a:solidFill>
              </a:rPr>
              <a:t>(2012)</a:t>
            </a:r>
          </a:p>
          <a:p>
            <a:pPr lvl="1"/>
            <a:r>
              <a:rPr lang="en-US" dirty="0">
                <a:solidFill>
                  <a:schemeClr val="bg1">
                    <a:lumMod val="50000"/>
                  </a:schemeClr>
                </a:solidFill>
              </a:rPr>
              <a:t>DOJ brought action against city claiming zoning code discriminated against individuals in residential substance abuse treatment facilities </a:t>
            </a:r>
          </a:p>
          <a:p>
            <a:pPr lvl="1"/>
            <a:r>
              <a:rPr lang="en-US" dirty="0">
                <a:solidFill>
                  <a:schemeClr val="bg1">
                    <a:lumMod val="50000"/>
                  </a:schemeClr>
                </a:solidFill>
              </a:rPr>
              <a:t>City zoning ordinance required drug and alcohol treatment facilities to satisfy additional requirements that other health care services were not subject to</a:t>
            </a:r>
          </a:p>
          <a:p>
            <a:pPr lvl="1">
              <a:spcAft>
                <a:spcPts val="1200"/>
              </a:spcAft>
            </a:pPr>
            <a:r>
              <a:rPr lang="en-US" dirty="0">
                <a:solidFill>
                  <a:schemeClr val="bg1">
                    <a:lumMod val="50000"/>
                  </a:schemeClr>
                </a:solidFill>
              </a:rPr>
              <a:t>Court found zoning ordinance overbroad and discriminatory for residential treatment centers with less than 17 people </a:t>
            </a:r>
          </a:p>
          <a:p>
            <a:pPr marL="0" indent="0">
              <a:buNone/>
            </a:pPr>
            <a:r>
              <a:rPr lang="en-US" b="1" i="1" u="sng" dirty="0">
                <a:solidFill>
                  <a:schemeClr val="bg1">
                    <a:lumMod val="50000"/>
                  </a:schemeClr>
                </a:solidFill>
              </a:rPr>
              <a:t>A Helping Hand, LLC v. Baltimore County</a:t>
            </a:r>
            <a:r>
              <a:rPr lang="en-US" b="1" dirty="0">
                <a:solidFill>
                  <a:schemeClr val="bg1">
                    <a:lumMod val="50000"/>
                  </a:schemeClr>
                </a:solidFill>
              </a:rPr>
              <a:t> </a:t>
            </a:r>
            <a:r>
              <a:rPr lang="en-US" dirty="0">
                <a:solidFill>
                  <a:schemeClr val="bg1">
                    <a:lumMod val="50000"/>
                  </a:schemeClr>
                </a:solidFill>
              </a:rPr>
              <a:t>(2008)</a:t>
            </a:r>
          </a:p>
          <a:p>
            <a:pPr lvl="1"/>
            <a:r>
              <a:rPr lang="en-US" dirty="0">
                <a:solidFill>
                  <a:schemeClr val="bg1">
                    <a:lumMod val="50000"/>
                  </a:schemeClr>
                </a:solidFill>
              </a:rPr>
              <a:t>Baltimore County Council enacted bill requiring “state-licensed medical clinics” to receive special exception to operate in the County to block a new treatment facility in Pikesville</a:t>
            </a:r>
          </a:p>
          <a:p>
            <a:pPr lvl="1"/>
            <a:r>
              <a:rPr lang="en-US" dirty="0">
                <a:solidFill>
                  <a:schemeClr val="bg1">
                    <a:lumMod val="50000"/>
                  </a:schemeClr>
                </a:solidFill>
              </a:rPr>
              <a:t>Back and forth in the courts for more than 8 years; ultimately the Federal court found ordinance violated due process, but not the ADA. Facility was entitled to monetary damages, but not an injunction (meaning they had to move, but could have costs of move covered)</a:t>
            </a:r>
          </a:p>
          <a:p>
            <a:pPr marL="0" indent="0">
              <a:buNone/>
            </a:pPr>
            <a:endParaRPr lang="en-US" dirty="0"/>
          </a:p>
          <a:p>
            <a:endParaRPr lang="en-US" dirty="0"/>
          </a:p>
        </p:txBody>
      </p:sp>
    </p:spTree>
    <p:extLst>
      <p:ext uri="{BB962C8B-B14F-4D97-AF65-F5344CB8AC3E}">
        <p14:creationId xmlns:p14="http://schemas.microsoft.com/office/powerpoint/2010/main" val="4151543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dirty="0">
                <a:solidFill>
                  <a:schemeClr val="tx2"/>
                </a:solidFill>
              </a:rPr>
              <a:t>What does it all mean?</a:t>
            </a: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bg1">
                    <a:lumMod val="50000"/>
                  </a:schemeClr>
                </a:solidFill>
              </a:rPr>
              <a:t>ADA does provide protections against discriminatory zoning, and </a:t>
            </a:r>
          </a:p>
          <a:p>
            <a:pPr marL="0" indent="0">
              <a:buNone/>
            </a:pPr>
            <a:endParaRPr lang="en-US" dirty="0">
              <a:solidFill>
                <a:schemeClr val="bg1">
                  <a:lumMod val="50000"/>
                </a:schemeClr>
              </a:solidFill>
            </a:endParaRPr>
          </a:p>
          <a:p>
            <a:pPr marL="0" indent="0">
              <a:buNone/>
            </a:pPr>
            <a:r>
              <a:rPr lang="en-US" dirty="0">
                <a:solidFill>
                  <a:schemeClr val="bg1">
                    <a:lumMod val="50000"/>
                  </a:schemeClr>
                </a:solidFill>
              </a:rPr>
              <a:t>Residential and outpatient treatment facilities have standing to bring ADA-based claims… </a:t>
            </a:r>
          </a:p>
          <a:p>
            <a:pPr marL="0" indent="0">
              <a:buNone/>
            </a:pPr>
            <a:endParaRPr lang="en-US" dirty="0">
              <a:solidFill>
                <a:schemeClr val="bg1">
                  <a:lumMod val="50000"/>
                </a:schemeClr>
              </a:solidFill>
            </a:endParaRPr>
          </a:p>
          <a:p>
            <a:pPr marL="0" indent="0">
              <a:buNone/>
            </a:pPr>
            <a:r>
              <a:rPr lang="en-US" dirty="0">
                <a:solidFill>
                  <a:schemeClr val="bg1">
                    <a:lumMod val="50000"/>
                  </a:schemeClr>
                </a:solidFill>
              </a:rPr>
              <a:t>But difficult to prove in court and time-consuming/expensive </a:t>
            </a:r>
          </a:p>
          <a:p>
            <a:pPr marL="0" indent="0">
              <a:buNone/>
            </a:pPr>
            <a:endParaRPr lang="en-US" dirty="0">
              <a:solidFill>
                <a:schemeClr val="bg1">
                  <a:lumMod val="50000"/>
                </a:schemeClr>
              </a:solidFill>
            </a:endParaRPr>
          </a:p>
          <a:p>
            <a:pPr marL="0" indent="0">
              <a:buNone/>
            </a:pPr>
            <a:r>
              <a:rPr lang="en-US" dirty="0">
                <a:solidFill>
                  <a:schemeClr val="bg1">
                    <a:lumMod val="50000"/>
                  </a:schemeClr>
                </a:solidFill>
              </a:rPr>
              <a:t>In the end, too many residential and outpatient treatment centers are concentrated in too few neighborhoods </a:t>
            </a:r>
          </a:p>
          <a:p>
            <a:pPr marL="0" indent="0">
              <a:buNone/>
            </a:pPr>
            <a:endParaRPr lang="en-US" dirty="0">
              <a:solidFill>
                <a:schemeClr val="bg1">
                  <a:lumMod val="50000"/>
                </a:schemeClr>
              </a:solidFill>
            </a:endParaRPr>
          </a:p>
          <a:p>
            <a:pPr marL="0" indent="0">
              <a:buNone/>
            </a:pPr>
            <a:endParaRPr lang="en-US" dirty="0">
              <a:solidFill>
                <a:schemeClr val="bg1">
                  <a:lumMod val="50000"/>
                </a:schemeClr>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04463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149" y="685800"/>
            <a:ext cx="8915400" cy="2667000"/>
          </a:xfrm>
          <a:ln>
            <a:solidFill>
              <a:schemeClr val="accent1"/>
            </a:solidFill>
          </a:ln>
        </p:spPr>
        <p:txBody>
          <a:bodyPr anchor="ctr">
            <a:normAutofit/>
          </a:bodyPr>
          <a:lstStyle/>
          <a:p>
            <a:pPr algn="ctr">
              <a:buNone/>
            </a:pPr>
            <a:r>
              <a:rPr lang="en-US" sz="4000" dirty="0">
                <a:solidFill>
                  <a:srgbClr val="1F497D"/>
                </a:solidFill>
                <a:latin typeface="+mn-lt"/>
              </a:rPr>
              <a:t>How can you address tobacco use </a:t>
            </a:r>
            <a:r>
              <a:rPr lang="en-US" sz="4000" dirty="0" smtClean="0">
                <a:solidFill>
                  <a:srgbClr val="1F497D"/>
                </a:solidFill>
                <a:latin typeface="+mn-lt"/>
              </a:rPr>
              <a:t/>
            </a:r>
            <a:br>
              <a:rPr lang="en-US" sz="4000" dirty="0" smtClean="0">
                <a:solidFill>
                  <a:srgbClr val="1F497D"/>
                </a:solidFill>
                <a:latin typeface="+mn-lt"/>
              </a:rPr>
            </a:br>
            <a:r>
              <a:rPr lang="en-US" sz="4000" dirty="0" smtClean="0">
                <a:solidFill>
                  <a:srgbClr val="1F497D"/>
                </a:solidFill>
                <a:latin typeface="+mn-lt"/>
              </a:rPr>
              <a:t>in </a:t>
            </a:r>
            <a:r>
              <a:rPr lang="en-US" sz="4000" dirty="0">
                <a:solidFill>
                  <a:srgbClr val="1F497D"/>
                </a:solidFill>
                <a:latin typeface="+mn-lt"/>
              </a:rPr>
              <a:t>your agency?</a:t>
            </a:r>
          </a:p>
        </p:txBody>
      </p:sp>
      <p:pic>
        <p:nvPicPr>
          <p:cNvPr id="4" name="Picture 3"/>
          <p:cNvPicPr>
            <a:picLocks noChangeAspect="1"/>
          </p:cNvPicPr>
          <p:nvPr/>
        </p:nvPicPr>
        <p:blipFill>
          <a:blip r:embed="rId3"/>
          <a:stretch>
            <a:fillRect/>
          </a:stretch>
        </p:blipFill>
        <p:spPr>
          <a:xfrm>
            <a:off x="2655849" y="4114800"/>
            <a:ext cx="3810000" cy="2133600"/>
          </a:xfrm>
          <a:prstGeom prst="rect">
            <a:avLst/>
          </a:prstGeom>
        </p:spPr>
      </p:pic>
    </p:spTree>
    <p:extLst>
      <p:ext uri="{BB962C8B-B14F-4D97-AF65-F5344CB8AC3E}">
        <p14:creationId xmlns:p14="http://schemas.microsoft.com/office/powerpoint/2010/main" val="784635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What’s currently being done</a:t>
            </a:r>
            <a:br>
              <a:rPr lang="en-US" dirty="0">
                <a:solidFill>
                  <a:schemeClr val="tx2"/>
                </a:solidFill>
              </a:rPr>
            </a:br>
            <a:r>
              <a:rPr lang="en-US" dirty="0">
                <a:solidFill>
                  <a:schemeClr val="tx2"/>
                </a:solidFill>
              </a:rPr>
              <a:t>in your agency? </a:t>
            </a:r>
          </a:p>
        </p:txBody>
      </p:sp>
      <p:sp>
        <p:nvSpPr>
          <p:cNvPr id="3" name="Content Placeholder 2"/>
          <p:cNvSpPr>
            <a:spLocks noGrp="1"/>
          </p:cNvSpPr>
          <p:nvPr>
            <p:ph idx="1"/>
          </p:nvPr>
        </p:nvSpPr>
        <p:spPr>
          <a:xfrm>
            <a:off x="142875" y="1666875"/>
            <a:ext cx="8822485" cy="5030490"/>
          </a:xfrm>
        </p:spPr>
        <p:txBody>
          <a:bodyPr vert="horz" lIns="91440" tIns="45720" rIns="91440" bIns="45720" rtlCol="0" anchor="t">
            <a:normAutofit/>
          </a:bodyPr>
          <a:lstStyle/>
          <a:p>
            <a:r>
              <a:rPr lang="en-US" dirty="0">
                <a:solidFill>
                  <a:srgbClr val="696969"/>
                </a:solidFill>
              </a:rPr>
              <a:t>Do you have a policy </a:t>
            </a:r>
            <a:r>
              <a:rPr lang="en-US" dirty="0" smtClean="0">
                <a:solidFill>
                  <a:srgbClr val="696969"/>
                </a:solidFill>
              </a:rPr>
              <a:t>for tobacco </a:t>
            </a:r>
            <a:r>
              <a:rPr lang="en-US" dirty="0">
                <a:solidFill>
                  <a:srgbClr val="696969"/>
                </a:solidFill>
              </a:rPr>
              <a:t>use in your agency? </a:t>
            </a:r>
            <a:r>
              <a:rPr lang="en-US" dirty="0"/>
              <a:t/>
            </a:r>
            <a:br>
              <a:rPr lang="en-US" dirty="0"/>
            </a:br>
            <a:endParaRPr lang="en-US" dirty="0">
              <a:latin typeface="Calibri"/>
            </a:endParaRPr>
          </a:p>
          <a:p>
            <a:r>
              <a:rPr lang="en-US" dirty="0">
                <a:solidFill>
                  <a:srgbClr val="696969"/>
                </a:solidFill>
              </a:rPr>
              <a:t>Do you provide tobacco cessation services within your </a:t>
            </a:r>
            <a:r>
              <a:rPr lang="en-US" dirty="0" smtClean="0">
                <a:solidFill>
                  <a:srgbClr val="696969"/>
                </a:solidFill>
              </a:rPr>
              <a:t>agency?</a:t>
            </a:r>
            <a:endParaRPr lang="en-US" dirty="0">
              <a:solidFill>
                <a:srgbClr val="696969"/>
              </a:solidFill>
            </a:endParaRPr>
          </a:p>
          <a:p>
            <a:pPr lvl="1"/>
            <a:r>
              <a:rPr lang="en-US" dirty="0">
                <a:solidFill>
                  <a:srgbClr val="696969"/>
                </a:solidFill>
              </a:rPr>
              <a:t>Individual </a:t>
            </a:r>
            <a:r>
              <a:rPr lang="en-US" dirty="0" smtClean="0">
                <a:solidFill>
                  <a:srgbClr val="696969"/>
                </a:solidFill>
              </a:rPr>
              <a:t>counseling</a:t>
            </a:r>
            <a:endParaRPr lang="en-US" dirty="0">
              <a:solidFill>
                <a:srgbClr val="696969"/>
              </a:solidFill>
            </a:endParaRPr>
          </a:p>
          <a:p>
            <a:pPr lvl="1"/>
            <a:r>
              <a:rPr lang="en-US" dirty="0">
                <a:solidFill>
                  <a:srgbClr val="696969"/>
                </a:solidFill>
              </a:rPr>
              <a:t>Group </a:t>
            </a:r>
            <a:r>
              <a:rPr lang="en-US" dirty="0" smtClean="0">
                <a:solidFill>
                  <a:srgbClr val="696969"/>
                </a:solidFill>
              </a:rPr>
              <a:t>counseling</a:t>
            </a:r>
            <a:endParaRPr lang="en-US" dirty="0">
              <a:solidFill>
                <a:srgbClr val="696969"/>
              </a:solidFill>
            </a:endParaRPr>
          </a:p>
          <a:p>
            <a:pPr lvl="1"/>
            <a:r>
              <a:rPr lang="en-US" dirty="0">
                <a:solidFill>
                  <a:srgbClr val="696969"/>
                </a:solidFill>
              </a:rPr>
              <a:t>NRT and/or </a:t>
            </a:r>
            <a:r>
              <a:rPr lang="en-US" dirty="0" smtClean="0">
                <a:solidFill>
                  <a:srgbClr val="696969"/>
                </a:solidFill>
              </a:rPr>
              <a:t>medications</a:t>
            </a:r>
            <a:r>
              <a:rPr lang="en-US" dirty="0">
                <a:solidFill>
                  <a:srgbClr val="696969"/>
                </a:solidFill>
              </a:rPr>
              <a:t> </a:t>
            </a:r>
            <a:r>
              <a:rPr lang="en-US" dirty="0"/>
              <a:t/>
            </a:r>
            <a:br>
              <a:rPr lang="en-US" dirty="0"/>
            </a:br>
            <a:endParaRPr lang="en-US" dirty="0"/>
          </a:p>
          <a:p>
            <a:r>
              <a:rPr lang="en-US" dirty="0">
                <a:solidFill>
                  <a:srgbClr val="696969"/>
                </a:solidFill>
              </a:rPr>
              <a:t>Do you provide external referrals for smoking cessation?</a:t>
            </a:r>
          </a:p>
          <a:p>
            <a:pPr marL="0" indent="0">
              <a:buNone/>
            </a:pPr>
            <a:endParaRPr lang="en-US" dirty="0"/>
          </a:p>
        </p:txBody>
      </p:sp>
    </p:spTree>
    <p:extLst>
      <p:ext uri="{BB962C8B-B14F-4D97-AF65-F5344CB8AC3E}">
        <p14:creationId xmlns:p14="http://schemas.microsoft.com/office/powerpoint/2010/main" val="1271386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990600"/>
          </a:xfrm>
        </p:spPr>
        <p:txBody>
          <a:bodyPr/>
          <a:lstStyle/>
          <a:p>
            <a:r>
              <a:rPr lang="en-US" dirty="0" smtClean="0"/>
              <a:t>Housekeeping</a:t>
            </a:r>
            <a:endParaRPr lang="en-US" dirty="0"/>
          </a:p>
        </p:txBody>
      </p:sp>
      <p:sp>
        <p:nvSpPr>
          <p:cNvPr id="3" name="Content Placeholder 2"/>
          <p:cNvSpPr>
            <a:spLocks noGrp="1"/>
          </p:cNvSpPr>
          <p:nvPr>
            <p:ph idx="1"/>
          </p:nvPr>
        </p:nvSpPr>
        <p:spPr>
          <a:xfrm>
            <a:off x="609600" y="1066800"/>
            <a:ext cx="8229600" cy="5410200"/>
          </a:xfrm>
        </p:spPr>
        <p:txBody>
          <a:bodyPr>
            <a:normAutofit/>
          </a:bodyPr>
          <a:lstStyle/>
          <a:p>
            <a:pPr>
              <a:buFont typeface="Wingdings" panose="05000000000000000000" pitchFamily="2" charset="2"/>
              <a:buChar char="q"/>
            </a:pPr>
            <a:r>
              <a:rPr lang="en-US" dirty="0" smtClean="0"/>
              <a:t>All </a:t>
            </a:r>
            <a:r>
              <a:rPr lang="en-US" dirty="0"/>
              <a:t>participants will be in listen only mode</a:t>
            </a:r>
            <a:r>
              <a:rPr lang="en-US" dirty="0" smtClean="0"/>
              <a:t>.</a:t>
            </a:r>
            <a:br>
              <a:rPr lang="en-US" dirty="0" smtClean="0"/>
            </a:br>
            <a:endParaRPr lang="en-US" dirty="0" smtClean="0"/>
          </a:p>
          <a:p>
            <a:pPr>
              <a:buFont typeface="Wingdings" panose="05000000000000000000" pitchFamily="2" charset="2"/>
              <a:buChar char="q"/>
            </a:pPr>
            <a:r>
              <a:rPr lang="en-US" dirty="0"/>
              <a:t>This webinar is being recorded and will be available for future use.</a:t>
            </a:r>
            <a:r>
              <a:rPr lang="en-US" dirty="0" smtClean="0"/>
              <a:t/>
            </a:r>
            <a:br>
              <a:rPr lang="en-US" dirty="0" smtClean="0"/>
            </a:br>
            <a:endParaRPr lang="en-US" dirty="0" smtClean="0"/>
          </a:p>
          <a:p>
            <a:pPr>
              <a:buFont typeface="Wingdings" panose="05000000000000000000" pitchFamily="2" charset="2"/>
              <a:buChar char="q"/>
            </a:pPr>
            <a:r>
              <a:rPr lang="en-US" dirty="0" smtClean="0"/>
              <a:t>Please </a:t>
            </a:r>
            <a:r>
              <a:rPr lang="en-US" dirty="0"/>
              <a:t>make sure your speakers are on and adjust </a:t>
            </a:r>
            <a:r>
              <a:rPr lang="en-US" dirty="0" smtClean="0"/>
              <a:t>the volume </a:t>
            </a:r>
            <a:r>
              <a:rPr lang="en-US" dirty="0"/>
              <a:t>accordingly</a:t>
            </a:r>
            <a:r>
              <a:rPr lang="en-US" dirty="0" smtClean="0"/>
              <a:t>.</a:t>
            </a:r>
            <a:br>
              <a:rPr lang="en-US" dirty="0" smtClean="0"/>
            </a:br>
            <a:endParaRPr lang="en-US" dirty="0"/>
          </a:p>
          <a:p>
            <a:pPr>
              <a:buFont typeface="Wingdings" panose="05000000000000000000" pitchFamily="2" charset="2"/>
              <a:buChar char="q"/>
            </a:pPr>
            <a:r>
              <a:rPr lang="en-US" dirty="0" smtClean="0"/>
              <a:t>If </a:t>
            </a:r>
            <a:r>
              <a:rPr lang="en-US" dirty="0"/>
              <a:t>you do not have speakers, please </a:t>
            </a:r>
            <a:r>
              <a:rPr lang="en-US" dirty="0" smtClean="0"/>
              <a:t>use the phone-in audio option.</a:t>
            </a:r>
            <a:br>
              <a:rPr lang="en-US" dirty="0" smtClean="0"/>
            </a:br>
            <a:endParaRPr lang="en-US" dirty="0" smtClean="0"/>
          </a:p>
          <a:p>
            <a:pPr>
              <a:buFont typeface="Wingdings" panose="05000000000000000000" pitchFamily="2" charset="2"/>
              <a:buChar char="q"/>
            </a:pPr>
            <a:r>
              <a:rPr lang="en-US" dirty="0" smtClean="0"/>
              <a:t>Use </a:t>
            </a:r>
            <a:r>
              <a:rPr lang="en-US" dirty="0"/>
              <a:t>the chat box to send questions at any time for </a:t>
            </a:r>
            <a:r>
              <a:rPr lang="en-US" dirty="0" smtClean="0"/>
              <a:t>the presenters</a:t>
            </a:r>
            <a:r>
              <a:rPr lang="en-US" dirty="0"/>
              <a:t>.</a:t>
            </a:r>
          </a:p>
        </p:txBody>
      </p:sp>
    </p:spTree>
    <p:extLst>
      <p:ext uri="{BB962C8B-B14F-4D97-AF65-F5344CB8AC3E}">
        <p14:creationId xmlns:p14="http://schemas.microsoft.com/office/powerpoint/2010/main" val="3774703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676401" y="1828800"/>
            <a:ext cx="5562600" cy="47815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6" name="Oval 5"/>
          <p:cNvSpPr/>
          <p:nvPr/>
        </p:nvSpPr>
        <p:spPr>
          <a:xfrm>
            <a:off x="2638425" y="2514599"/>
            <a:ext cx="3686175" cy="3383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3577828" y="3307077"/>
            <a:ext cx="1756172" cy="160067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3960614" y="3429000"/>
            <a:ext cx="1192410" cy="461665"/>
          </a:xfrm>
          <a:prstGeom prst="rect">
            <a:avLst/>
          </a:prstGeom>
          <a:noFill/>
          <a:ln w="9525">
            <a:noFill/>
            <a:miter lim="800000"/>
            <a:headEnd/>
            <a:tailEnd/>
          </a:ln>
        </p:spPr>
        <p:txBody>
          <a:bodyPr wrap="square">
            <a:spAutoFit/>
          </a:bodyPr>
          <a:lstStyle/>
          <a:p>
            <a:r>
              <a:rPr lang="en-US" sz="2400" b="1" dirty="0">
                <a:solidFill>
                  <a:schemeClr val="bg1"/>
                </a:solidFill>
              </a:rPr>
              <a:t>Client</a:t>
            </a:r>
          </a:p>
        </p:txBody>
      </p:sp>
      <p:sp>
        <p:nvSpPr>
          <p:cNvPr id="9" name="TextBox 8"/>
          <p:cNvSpPr txBox="1">
            <a:spLocks noChangeArrowheads="1"/>
          </p:cNvSpPr>
          <p:nvPr/>
        </p:nvSpPr>
        <p:spPr bwMode="auto">
          <a:xfrm>
            <a:off x="3809999" y="2674281"/>
            <a:ext cx="1600201" cy="461665"/>
          </a:xfrm>
          <a:prstGeom prst="rect">
            <a:avLst/>
          </a:prstGeom>
          <a:noFill/>
          <a:ln w="9525">
            <a:noFill/>
            <a:miter lim="800000"/>
            <a:headEnd/>
            <a:tailEnd/>
          </a:ln>
        </p:spPr>
        <p:txBody>
          <a:bodyPr wrap="square">
            <a:spAutoFit/>
          </a:bodyPr>
          <a:lstStyle/>
          <a:p>
            <a:r>
              <a:rPr lang="en-US" sz="2400" b="1" dirty="0"/>
              <a:t>Provider</a:t>
            </a:r>
          </a:p>
        </p:txBody>
      </p:sp>
      <p:sp>
        <p:nvSpPr>
          <p:cNvPr id="10" name="TextBox 9"/>
          <p:cNvSpPr txBox="1">
            <a:spLocks noChangeArrowheads="1"/>
          </p:cNvSpPr>
          <p:nvPr/>
        </p:nvSpPr>
        <p:spPr bwMode="auto">
          <a:xfrm>
            <a:off x="3429000" y="2003234"/>
            <a:ext cx="2590800" cy="461665"/>
          </a:xfrm>
          <a:prstGeom prst="rect">
            <a:avLst/>
          </a:prstGeom>
          <a:noFill/>
          <a:ln w="9525">
            <a:noFill/>
            <a:miter lim="800000"/>
            <a:headEnd/>
            <a:tailEnd/>
          </a:ln>
        </p:spPr>
        <p:txBody>
          <a:bodyPr wrap="square">
            <a:spAutoFit/>
          </a:bodyPr>
          <a:lstStyle/>
          <a:p>
            <a:r>
              <a:rPr lang="en-US" sz="2400" b="1" dirty="0">
                <a:solidFill>
                  <a:srgbClr val="696969"/>
                </a:solidFill>
              </a:rPr>
              <a:t>Setting/Agency</a:t>
            </a:r>
          </a:p>
        </p:txBody>
      </p:sp>
      <p:sp>
        <p:nvSpPr>
          <p:cNvPr id="3" name="TextBox 2"/>
          <p:cNvSpPr txBox="1"/>
          <p:nvPr/>
        </p:nvSpPr>
        <p:spPr>
          <a:xfrm>
            <a:off x="6858000" y="1981115"/>
            <a:ext cx="1981200" cy="707886"/>
          </a:xfrm>
          <a:prstGeom prst="rect">
            <a:avLst/>
          </a:prstGeom>
          <a:noFill/>
        </p:spPr>
        <p:txBody>
          <a:bodyPr wrap="square" rtlCol="0">
            <a:spAutoFit/>
          </a:bodyPr>
          <a:lstStyle/>
          <a:p>
            <a:r>
              <a:rPr lang="en-US" sz="2000" b="1" dirty="0">
                <a:solidFill>
                  <a:srgbClr val="696969"/>
                </a:solidFill>
              </a:rPr>
              <a:t>Broader  Community</a:t>
            </a:r>
          </a:p>
        </p:txBody>
      </p:sp>
      <p:sp>
        <p:nvSpPr>
          <p:cNvPr id="11" name="Rectangle 10"/>
          <p:cNvSpPr/>
          <p:nvPr/>
        </p:nvSpPr>
        <p:spPr>
          <a:xfrm>
            <a:off x="304800" y="457200"/>
            <a:ext cx="8382000" cy="1200329"/>
          </a:xfrm>
          <a:prstGeom prst="rect">
            <a:avLst/>
          </a:prstGeom>
        </p:spPr>
        <p:txBody>
          <a:bodyPr wrap="square">
            <a:spAutoFit/>
          </a:bodyPr>
          <a:lstStyle/>
          <a:p>
            <a:pPr algn="ctr"/>
            <a:r>
              <a:rPr lang="en-US" sz="3600" dirty="0">
                <a:solidFill>
                  <a:schemeClr val="tx2"/>
                </a:solidFill>
              </a:rPr>
              <a:t>Remember: Multi-level factors impact </a:t>
            </a:r>
            <a:r>
              <a:rPr lang="en-US" sz="3600" dirty="0" smtClean="0">
                <a:solidFill>
                  <a:schemeClr val="tx2"/>
                </a:solidFill>
              </a:rPr>
              <a:t/>
            </a:r>
            <a:br>
              <a:rPr lang="en-US" sz="3600" dirty="0" smtClean="0">
                <a:solidFill>
                  <a:schemeClr val="tx2"/>
                </a:solidFill>
              </a:rPr>
            </a:br>
            <a:r>
              <a:rPr lang="en-US" sz="3600" dirty="0" smtClean="0">
                <a:solidFill>
                  <a:schemeClr val="tx2"/>
                </a:solidFill>
              </a:rPr>
              <a:t>the client’s </a:t>
            </a:r>
            <a:r>
              <a:rPr lang="en-US" sz="3600" dirty="0">
                <a:solidFill>
                  <a:schemeClr val="tx2"/>
                </a:solidFill>
              </a:rPr>
              <a:t>ability to quit</a:t>
            </a:r>
          </a:p>
        </p:txBody>
      </p:sp>
      <p:sp>
        <p:nvSpPr>
          <p:cNvPr id="12" name="TextBox 11"/>
          <p:cNvSpPr txBox="1"/>
          <p:nvPr/>
        </p:nvSpPr>
        <p:spPr>
          <a:xfrm>
            <a:off x="381000" y="3273061"/>
            <a:ext cx="8458200" cy="147732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3000" dirty="0"/>
              <a:t>Therefore, when planning how to address tobacco use in your agency, consider the impact of these multiple levels</a:t>
            </a:r>
          </a:p>
        </p:txBody>
      </p:sp>
    </p:spTree>
    <p:extLst>
      <p:ext uri="{BB962C8B-B14F-4D97-AF65-F5344CB8AC3E}">
        <p14:creationId xmlns:p14="http://schemas.microsoft.com/office/powerpoint/2010/main" val="372444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033"/>
            <a:ext cx="9067800" cy="838200"/>
          </a:xfrm>
        </p:spPr>
        <p:txBody>
          <a:bodyPr>
            <a:noAutofit/>
          </a:bodyPr>
          <a:lstStyle/>
          <a:p>
            <a:r>
              <a:rPr lang="en-US" sz="3600" dirty="0">
                <a:solidFill>
                  <a:srgbClr val="1F497D"/>
                </a:solidFill>
              </a:rPr>
              <a:t>Building a plan for addressing tobacco use </a:t>
            </a:r>
          </a:p>
        </p:txBody>
      </p:sp>
      <p:graphicFrame>
        <p:nvGraphicFramePr>
          <p:cNvPr id="4" name="Content Placeholder 3"/>
          <p:cNvGraphicFramePr>
            <a:graphicFrameLocks noGrp="1"/>
          </p:cNvGraphicFramePr>
          <p:nvPr>
            <p:ph idx="1"/>
          </p:nvPr>
        </p:nvGraphicFramePr>
        <p:xfrm>
          <a:off x="457200" y="2133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976109"/>
            <a:ext cx="868680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smtClean="0">
                <a:solidFill>
                  <a:srgbClr val="1F497D"/>
                </a:solidFill>
              </a:rPr>
              <a:t/>
            </a:r>
            <a:br>
              <a:rPr lang="en-US" sz="2000" dirty="0" smtClean="0">
                <a:solidFill>
                  <a:srgbClr val="1F497D"/>
                </a:solidFill>
              </a:rPr>
            </a:br>
            <a:r>
              <a:rPr lang="en-US" sz="2000" dirty="0" smtClean="0">
                <a:solidFill>
                  <a:srgbClr val="1F497D"/>
                </a:solidFill>
              </a:rPr>
              <a:t>Necessary </a:t>
            </a:r>
            <a:r>
              <a:rPr lang="en-US" sz="2000" dirty="0">
                <a:solidFill>
                  <a:srgbClr val="1F497D"/>
                </a:solidFill>
              </a:rPr>
              <a:t>to build a </a:t>
            </a:r>
            <a:r>
              <a:rPr lang="en-US" sz="2000" i="1" dirty="0">
                <a:solidFill>
                  <a:srgbClr val="1F497D"/>
                </a:solidFill>
              </a:rPr>
              <a:t>system of care</a:t>
            </a:r>
            <a:r>
              <a:rPr lang="en-US" sz="2000" dirty="0">
                <a:solidFill>
                  <a:srgbClr val="1F497D"/>
                </a:solidFill>
              </a:rPr>
              <a:t>, not </a:t>
            </a:r>
            <a:r>
              <a:rPr lang="en-US" sz="2000" dirty="0" smtClean="0">
                <a:solidFill>
                  <a:srgbClr val="1F497D"/>
                </a:solidFill>
              </a:rPr>
              <a:t>a singular </a:t>
            </a:r>
            <a:br>
              <a:rPr lang="en-US" sz="2000" dirty="0" smtClean="0">
                <a:solidFill>
                  <a:srgbClr val="1F497D"/>
                </a:solidFill>
              </a:rPr>
            </a:br>
            <a:r>
              <a:rPr lang="en-US" sz="2000" dirty="0" smtClean="0">
                <a:solidFill>
                  <a:srgbClr val="1F497D"/>
                </a:solidFill>
              </a:rPr>
              <a:t>treatment </a:t>
            </a:r>
            <a:r>
              <a:rPr lang="en-US" sz="2000" dirty="0">
                <a:solidFill>
                  <a:srgbClr val="1F497D"/>
                </a:solidFill>
              </a:rPr>
              <a:t>program for cessation</a:t>
            </a:r>
            <a:r>
              <a:rPr lang="en-US" sz="2000" dirty="0" smtClean="0">
                <a:solidFill>
                  <a:srgbClr val="1F497D"/>
                </a:solidFill>
              </a:rPr>
              <a:t>!</a:t>
            </a:r>
            <a:endParaRPr lang="en-US" sz="2000" dirty="0">
              <a:solidFill>
                <a:srgbClr val="1F497D"/>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848600" cy="2479425"/>
          </a:xfrm>
        </p:spPr>
        <p:style>
          <a:lnRef idx="2">
            <a:schemeClr val="accent1"/>
          </a:lnRef>
          <a:fillRef idx="1">
            <a:schemeClr val="lt1"/>
          </a:fillRef>
          <a:effectRef idx="0">
            <a:schemeClr val="accent1"/>
          </a:effectRef>
          <a:fontRef idx="minor">
            <a:schemeClr val="dk1"/>
          </a:fontRef>
        </p:style>
        <p:txBody>
          <a:bodyPr>
            <a:noAutofit/>
          </a:bodyPr>
          <a:lstStyle/>
          <a:p>
            <a:r>
              <a:rPr lang="en-US" sz="5400" dirty="0">
                <a:solidFill>
                  <a:schemeClr val="tx2"/>
                </a:solidFill>
              </a:rPr>
              <a:t>How to Change </a:t>
            </a:r>
            <a:br>
              <a:rPr lang="en-US" sz="5400" dirty="0">
                <a:solidFill>
                  <a:schemeClr val="tx2"/>
                </a:solidFill>
              </a:rPr>
            </a:br>
            <a:r>
              <a:rPr lang="en-US" sz="5400" dirty="0">
                <a:solidFill>
                  <a:schemeClr val="tx2"/>
                </a:solidFill>
              </a:rPr>
              <a:t>Policy and Clinical Practice</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9158"/>
            <a:ext cx="9144000" cy="3368842"/>
          </a:xfrm>
          <a:prstGeom prst="rect">
            <a:avLst/>
          </a:prstGeom>
        </p:spPr>
      </p:pic>
    </p:spTree>
    <p:extLst>
      <p:ext uri="{BB962C8B-B14F-4D97-AF65-F5344CB8AC3E}">
        <p14:creationId xmlns:p14="http://schemas.microsoft.com/office/powerpoint/2010/main" val="3630078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Change is Always a Process</a:t>
            </a:r>
          </a:p>
        </p:txBody>
      </p:sp>
      <p:graphicFrame>
        <p:nvGraphicFramePr>
          <p:cNvPr id="7" name="Table 6"/>
          <p:cNvGraphicFramePr>
            <a:graphicFrameLocks noGrp="1"/>
          </p:cNvGraphicFramePr>
          <p:nvPr>
            <p:extLst>
              <p:ext uri="{D42A27DB-BD31-4B8C-83A1-F6EECF244321}">
                <p14:modId xmlns:p14="http://schemas.microsoft.com/office/powerpoint/2010/main" val="1388253555"/>
              </p:ext>
            </p:extLst>
          </p:nvPr>
        </p:nvGraphicFramePr>
        <p:xfrm>
          <a:off x="152400" y="1417638"/>
          <a:ext cx="8839199" cy="4678362"/>
        </p:xfrm>
        <a:graphic>
          <a:graphicData uri="http://schemas.openxmlformats.org/drawingml/2006/table">
            <a:tbl>
              <a:tblPr firstRow="1" bandRow="1">
                <a:tableStyleId>{5C22544A-7EE6-4342-B048-85BDC9FD1C3A}</a:tableStyleId>
              </a:tblPr>
              <a:tblGrid>
                <a:gridCol w="1676400">
                  <a:extLst>
                    <a:ext uri="{9D8B030D-6E8A-4147-A177-3AD203B41FA5}">
                      <a16:colId xmlns="" xmlns:a16="http://schemas.microsoft.com/office/drawing/2014/main" val="536769741"/>
                    </a:ext>
                  </a:extLst>
                </a:gridCol>
                <a:gridCol w="1559377">
                  <a:extLst>
                    <a:ext uri="{9D8B030D-6E8A-4147-A177-3AD203B41FA5}">
                      <a16:colId xmlns="" xmlns:a16="http://schemas.microsoft.com/office/drawing/2014/main" val="3015151949"/>
                    </a:ext>
                  </a:extLst>
                </a:gridCol>
                <a:gridCol w="1578428">
                  <a:extLst>
                    <a:ext uri="{9D8B030D-6E8A-4147-A177-3AD203B41FA5}">
                      <a16:colId xmlns="" xmlns:a16="http://schemas.microsoft.com/office/drawing/2014/main" val="1712979959"/>
                    </a:ext>
                  </a:extLst>
                </a:gridCol>
                <a:gridCol w="1341664">
                  <a:extLst>
                    <a:ext uri="{9D8B030D-6E8A-4147-A177-3AD203B41FA5}">
                      <a16:colId xmlns="" xmlns:a16="http://schemas.microsoft.com/office/drawing/2014/main" val="1116563614"/>
                    </a:ext>
                  </a:extLst>
                </a:gridCol>
                <a:gridCol w="1464131">
                  <a:extLst>
                    <a:ext uri="{9D8B030D-6E8A-4147-A177-3AD203B41FA5}">
                      <a16:colId xmlns="" xmlns:a16="http://schemas.microsoft.com/office/drawing/2014/main" val="3278481799"/>
                    </a:ext>
                  </a:extLst>
                </a:gridCol>
                <a:gridCol w="1219199">
                  <a:extLst>
                    <a:ext uri="{9D8B030D-6E8A-4147-A177-3AD203B41FA5}">
                      <a16:colId xmlns="" xmlns:a16="http://schemas.microsoft.com/office/drawing/2014/main" val="2654990833"/>
                    </a:ext>
                  </a:extLst>
                </a:gridCol>
              </a:tblGrid>
              <a:tr h="1010533">
                <a:tc>
                  <a:txBody>
                    <a:bodyPr/>
                    <a:lstStyle/>
                    <a:p>
                      <a:pPr algn="ctr"/>
                      <a:r>
                        <a:rPr lang="en-US" sz="1800" dirty="0"/>
                        <a:t>Stage </a:t>
                      </a:r>
                    </a:p>
                  </a:txBody>
                  <a:tcPr anchor="ctr"/>
                </a:tc>
                <a:tc>
                  <a:txBody>
                    <a:bodyPr/>
                    <a:lstStyle/>
                    <a:p>
                      <a:pPr algn="ctr"/>
                      <a:r>
                        <a:rPr lang="en-US" sz="1800" dirty="0"/>
                        <a:t>1</a:t>
                      </a:r>
                    </a:p>
                  </a:txBody>
                  <a:tcPr anchor="ctr"/>
                </a:tc>
                <a:tc>
                  <a:txBody>
                    <a:bodyPr/>
                    <a:lstStyle/>
                    <a:p>
                      <a:pPr algn="ctr"/>
                      <a:r>
                        <a:rPr lang="en-US" sz="1800" dirty="0"/>
                        <a:t>2</a:t>
                      </a:r>
                    </a:p>
                  </a:txBody>
                  <a:tcPr anchor="ctr"/>
                </a:tc>
                <a:tc>
                  <a:txBody>
                    <a:bodyPr/>
                    <a:lstStyle/>
                    <a:p>
                      <a:pPr algn="ctr"/>
                      <a:r>
                        <a:rPr lang="en-US" sz="1800" dirty="0"/>
                        <a:t>3</a:t>
                      </a:r>
                    </a:p>
                  </a:txBody>
                  <a:tcPr anchor="ctr"/>
                </a:tc>
                <a:tc>
                  <a:txBody>
                    <a:bodyPr/>
                    <a:lstStyle/>
                    <a:p>
                      <a:pPr algn="ctr"/>
                      <a:r>
                        <a:rPr lang="en-US" sz="1800" dirty="0"/>
                        <a:t>4</a:t>
                      </a:r>
                    </a:p>
                  </a:txBody>
                  <a:tcPr anchor="ctr"/>
                </a:tc>
                <a:tc>
                  <a:txBody>
                    <a:bodyPr/>
                    <a:lstStyle/>
                    <a:p>
                      <a:pPr algn="ctr"/>
                      <a:r>
                        <a:rPr lang="en-US" sz="1800" dirty="0"/>
                        <a:t>5</a:t>
                      </a:r>
                    </a:p>
                  </a:txBody>
                  <a:tcPr anchor="ctr"/>
                </a:tc>
                <a:extLst>
                  <a:ext uri="{0D108BD9-81ED-4DB2-BD59-A6C34878D82A}">
                    <a16:rowId xmlns="" xmlns:a16="http://schemas.microsoft.com/office/drawing/2014/main" val="1634832976"/>
                  </a:ext>
                </a:extLst>
              </a:tr>
              <a:tr h="1727119">
                <a:tc>
                  <a:txBody>
                    <a:bodyPr/>
                    <a:lstStyle/>
                    <a:p>
                      <a:pPr algn="ctr"/>
                      <a:r>
                        <a:rPr lang="en-US" sz="1400" b="1" kern="1200" dirty="0">
                          <a:solidFill>
                            <a:schemeClr val="dk1"/>
                          </a:solidFill>
                          <a:effectLst/>
                          <a:latin typeface="+mn-lt"/>
                          <a:ea typeface="+mn-ea"/>
                          <a:cs typeface="+mn-cs"/>
                        </a:rPr>
                        <a:t>Stages of Change</a:t>
                      </a:r>
                    </a:p>
                    <a:p>
                      <a:pPr algn="ctr"/>
                      <a:r>
                        <a:rPr lang="en-US" sz="1400" b="1" kern="1200" dirty="0">
                          <a:solidFill>
                            <a:schemeClr val="dk1"/>
                          </a:solidFill>
                          <a:effectLst/>
                          <a:latin typeface="+mn-lt"/>
                          <a:ea typeface="+mn-ea"/>
                          <a:cs typeface="+mn-cs"/>
                        </a:rPr>
                        <a:t>(Individual)</a:t>
                      </a:r>
                      <a:endParaRPr lang="en-US" sz="1400" dirty="0"/>
                    </a:p>
                  </a:txBody>
                  <a:tcPr anchor="ctr"/>
                </a:tc>
                <a:tc>
                  <a:txBody>
                    <a:bodyPr/>
                    <a:lstStyle/>
                    <a:p>
                      <a:pPr marL="0" marR="0" algn="ctr" defTabSz="914400" rtl="0" eaLnBrk="1" latinLnBrk="0" hangingPunct="1">
                        <a:lnSpc>
                          <a:spcPct val="107000"/>
                        </a:lnSpc>
                        <a:spcBef>
                          <a:spcPts val="0"/>
                        </a:spcBef>
                        <a:spcAft>
                          <a:spcPts val="0"/>
                        </a:spcAft>
                      </a:pPr>
                      <a:r>
                        <a:rPr lang="en-US" sz="1400" b="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Precontemplation</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400" b="0" kern="1200" dirty="0">
                          <a:solidFill>
                            <a:schemeClr val="dk1"/>
                          </a:solidFill>
                          <a:effectLst/>
                          <a:latin typeface="Times New Roman" panose="02020603050405020304" pitchFamily="18" charset="0"/>
                          <a:ea typeface="+mn-ea"/>
                          <a:cs typeface="Times New Roman" panose="02020603050405020304" pitchFamily="18" charset="0"/>
                        </a:rPr>
                        <a:t>Contemplation</a:t>
                      </a:r>
                      <a:endParaRPr lang="en-US" sz="1400" b="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400" b="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Preparation</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400" b="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Action</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400" b="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Maintenance</a:t>
                      </a:r>
                    </a:p>
                  </a:txBody>
                  <a:tcPr marL="68580" marR="68580" marT="0" marB="0" anchor="ctr"/>
                </a:tc>
                <a:extLst>
                  <a:ext uri="{0D108BD9-81ED-4DB2-BD59-A6C34878D82A}">
                    <a16:rowId xmlns="" xmlns:a16="http://schemas.microsoft.com/office/drawing/2014/main" val="3523502033"/>
                  </a:ext>
                </a:extLst>
              </a:tr>
              <a:tr h="1940710">
                <a:tc>
                  <a:txBody>
                    <a:bodyPr/>
                    <a:lstStyle/>
                    <a:p>
                      <a:pPr algn="ctr"/>
                      <a:r>
                        <a:rPr lang="en-US" sz="1400" b="1" kern="1200" dirty="0">
                          <a:solidFill>
                            <a:schemeClr val="dk1"/>
                          </a:solidFill>
                          <a:effectLst/>
                          <a:latin typeface="+mn-lt"/>
                          <a:ea typeface="+mn-ea"/>
                          <a:cs typeface="+mn-cs"/>
                        </a:rPr>
                        <a:t>Stages of Implementation</a:t>
                      </a:r>
                    </a:p>
                    <a:p>
                      <a:pPr algn="ctr"/>
                      <a:r>
                        <a:rPr lang="en-US" sz="1400" b="1" kern="1200" dirty="0">
                          <a:solidFill>
                            <a:schemeClr val="dk1"/>
                          </a:solidFill>
                          <a:effectLst/>
                          <a:latin typeface="+mn-lt"/>
                          <a:ea typeface="+mn-ea"/>
                          <a:cs typeface="+mn-cs"/>
                        </a:rPr>
                        <a:t>(Organization)</a:t>
                      </a:r>
                      <a:endParaRPr lang="en-US" sz="1400" dirty="0"/>
                    </a:p>
                  </a:txBody>
                  <a:tcPr anchor="ctr"/>
                </a:tc>
                <a:tc>
                  <a:txBody>
                    <a:bodyPr/>
                    <a:lstStyle/>
                    <a:p>
                      <a:pPr marL="0" marR="0" algn="ctr">
                        <a:lnSpc>
                          <a:spcPct val="107000"/>
                        </a:lnSpc>
                        <a:spcBef>
                          <a:spcPts val="0"/>
                        </a:spcBef>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Unaware or Uninterested</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Consensus Building</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Motivating</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Implementing</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Sustaining</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80747672"/>
                  </a:ext>
                </a:extLst>
              </a:tr>
            </a:tbl>
          </a:graphicData>
        </a:graphic>
      </p:graphicFrame>
    </p:spTree>
    <p:extLst>
      <p:ext uri="{BB962C8B-B14F-4D97-AF65-F5344CB8AC3E}">
        <p14:creationId xmlns:p14="http://schemas.microsoft.com/office/powerpoint/2010/main" val="3230430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F497D"/>
                </a:solidFill>
              </a:rPr>
              <a:t>Considering Organizational Change</a:t>
            </a:r>
          </a:p>
        </p:txBody>
      </p:sp>
      <p:sp>
        <p:nvSpPr>
          <p:cNvPr id="3" name="Content Placeholder 2"/>
          <p:cNvSpPr>
            <a:spLocks noGrp="1"/>
          </p:cNvSpPr>
          <p:nvPr>
            <p:ph sz="half" idx="2"/>
          </p:nvPr>
        </p:nvSpPr>
        <p:spPr>
          <a:xfrm>
            <a:off x="76200" y="2819400"/>
            <a:ext cx="4953000" cy="4830762"/>
          </a:xfrm>
        </p:spPr>
        <p:txBody>
          <a:bodyPr>
            <a:normAutofit/>
          </a:bodyPr>
          <a:lstStyle/>
          <a:p>
            <a:pPr marL="0" indent="0">
              <a:buNone/>
            </a:pPr>
            <a:r>
              <a:rPr lang="en-US" b="1" dirty="0" smtClean="0">
                <a:solidFill>
                  <a:srgbClr val="696969"/>
                </a:solidFill>
              </a:rPr>
              <a:t>First </a:t>
            </a:r>
            <a:r>
              <a:rPr lang="en-US" b="1" dirty="0">
                <a:solidFill>
                  <a:srgbClr val="696969"/>
                </a:solidFill>
              </a:rPr>
              <a:t>decide your agency change goal:  </a:t>
            </a:r>
          </a:p>
          <a:p>
            <a:pPr lvl="1"/>
            <a:r>
              <a:rPr lang="en-US" sz="2400" dirty="0">
                <a:solidFill>
                  <a:srgbClr val="696969"/>
                </a:solidFill>
              </a:rPr>
              <a:t>Do we need to change?  </a:t>
            </a:r>
          </a:p>
          <a:p>
            <a:pPr lvl="1"/>
            <a:r>
              <a:rPr lang="en-US" sz="2400" dirty="0">
                <a:solidFill>
                  <a:srgbClr val="696969"/>
                </a:solidFill>
              </a:rPr>
              <a:t>What needs changing? </a:t>
            </a:r>
          </a:p>
          <a:p>
            <a:pPr lvl="1"/>
            <a:r>
              <a:rPr lang="en-US" sz="2400" dirty="0">
                <a:solidFill>
                  <a:srgbClr val="696969"/>
                </a:solidFill>
              </a:rPr>
              <a:t>What resources do we already have in place?  </a:t>
            </a:r>
          </a:p>
          <a:p>
            <a:pPr lvl="1"/>
            <a:r>
              <a:rPr lang="en-US" sz="2400" dirty="0">
                <a:solidFill>
                  <a:srgbClr val="696969"/>
                </a:solidFill>
              </a:rPr>
              <a:t>What resources do we </a:t>
            </a:r>
            <a:r>
              <a:rPr lang="en-US" sz="2400" dirty="0" smtClean="0">
                <a:solidFill>
                  <a:srgbClr val="696969"/>
                </a:solidFill>
              </a:rPr>
              <a:t>need?  </a:t>
            </a:r>
            <a:endParaRPr lang="en-US" sz="2400" dirty="0">
              <a:solidFill>
                <a:srgbClr val="696969"/>
              </a:solidFill>
            </a:endParaRPr>
          </a:p>
          <a:p>
            <a:endParaRPr lang="en-US" sz="2800" b="1" dirty="0"/>
          </a:p>
          <a:p>
            <a:pPr marL="400050" lvl="1" indent="0">
              <a:buNone/>
            </a:pPr>
            <a:r>
              <a:rPr lang="en-US" sz="2400" b="1" dirty="0"/>
              <a:t> </a:t>
            </a:r>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953000" y="2819400"/>
            <a:ext cx="4041775" cy="3483023"/>
          </a:xfrm>
        </p:spPr>
      </p:pic>
      <p:sp>
        <p:nvSpPr>
          <p:cNvPr id="7" name="TextBox 6"/>
          <p:cNvSpPr txBox="1"/>
          <p:nvPr/>
        </p:nvSpPr>
        <p:spPr>
          <a:xfrm>
            <a:off x="228600" y="1600200"/>
            <a:ext cx="8610600" cy="1077218"/>
          </a:xfrm>
          <a:prstGeom prst="rect">
            <a:avLst/>
          </a:prstGeom>
          <a:noFill/>
        </p:spPr>
        <p:txBody>
          <a:bodyPr wrap="square" rtlCol="0" anchor="t">
            <a:spAutoFit/>
          </a:bodyPr>
          <a:lstStyle/>
          <a:p>
            <a:pPr algn="ctr"/>
            <a:r>
              <a:rPr lang="en-US" sz="3200" b="1" u="sng" dirty="0">
                <a:solidFill>
                  <a:srgbClr val="696969"/>
                </a:solidFill>
              </a:rPr>
              <a:t>Organizational Change is an </a:t>
            </a:r>
            <a:r>
              <a:rPr lang="en-US" sz="3200" b="1" u="sng" dirty="0"/>
              <a:t/>
            </a:r>
            <a:br>
              <a:rPr lang="en-US" sz="3200" b="1" u="sng" dirty="0"/>
            </a:br>
            <a:r>
              <a:rPr lang="en-US" sz="3200" b="1" u="sng" dirty="0">
                <a:solidFill>
                  <a:srgbClr val="696969"/>
                </a:solidFill>
              </a:rPr>
              <a:t>extensive undertaking</a:t>
            </a:r>
            <a:r>
              <a:rPr lang="en-US" sz="3200" b="1" u="sng" dirty="0" smtClean="0">
                <a:solidFill>
                  <a:srgbClr val="696969"/>
                </a:solidFill>
              </a:rPr>
              <a:t>!!!</a:t>
            </a:r>
            <a:endParaRPr lang="en-US" sz="3200" b="1" u="sng" dirty="0">
              <a:solidFill>
                <a:srgbClr val="696969"/>
              </a:solidFill>
            </a:endParaRPr>
          </a:p>
        </p:txBody>
      </p:sp>
    </p:spTree>
    <p:extLst>
      <p:ext uri="{BB962C8B-B14F-4D97-AF65-F5344CB8AC3E}">
        <p14:creationId xmlns:p14="http://schemas.microsoft.com/office/powerpoint/2010/main" val="2178770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828800"/>
            <a:ext cx="8763000" cy="1752600"/>
          </a:xfrm>
          <a:ln>
            <a:solidFill>
              <a:schemeClr val="tx2"/>
            </a:solidFill>
          </a:ln>
        </p:spPr>
        <p:txBody>
          <a:bodyPr>
            <a:normAutofit/>
          </a:bodyPr>
          <a:lstStyle/>
          <a:p>
            <a:r>
              <a:rPr lang="en-US" dirty="0">
                <a:solidFill>
                  <a:schemeClr val="tx2"/>
                </a:solidFill>
              </a:rPr>
              <a:t>Tasks for </a:t>
            </a:r>
            <a:r>
              <a:rPr lang="en-US" dirty="0" smtClean="0">
                <a:solidFill>
                  <a:schemeClr val="tx2"/>
                </a:solidFill>
              </a:rPr>
              <a:t>Each Stage </a:t>
            </a:r>
            <a:br>
              <a:rPr lang="en-US" dirty="0" smtClean="0">
                <a:solidFill>
                  <a:schemeClr val="tx2"/>
                </a:solidFill>
              </a:rPr>
            </a:br>
            <a:r>
              <a:rPr lang="en-US" dirty="0" smtClean="0">
                <a:solidFill>
                  <a:schemeClr val="tx2"/>
                </a:solidFill>
              </a:rPr>
              <a:t>of Implementation </a:t>
            </a:r>
            <a:endParaRPr lang="en-US" dirty="0">
              <a:solidFill>
                <a:schemeClr val="tx2"/>
              </a:solidFill>
            </a:endParaRPr>
          </a:p>
        </p:txBody>
      </p:sp>
    </p:spTree>
    <p:extLst>
      <p:ext uri="{BB962C8B-B14F-4D97-AF65-F5344CB8AC3E}">
        <p14:creationId xmlns:p14="http://schemas.microsoft.com/office/powerpoint/2010/main" val="486355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F497D"/>
                </a:solidFill>
              </a:rPr>
              <a:t>Unaware or Uninterested/</a:t>
            </a:r>
            <a:br>
              <a:rPr lang="en-US" dirty="0">
                <a:solidFill>
                  <a:srgbClr val="1F497D"/>
                </a:solidFill>
              </a:rPr>
            </a:br>
            <a:r>
              <a:rPr lang="en-US" dirty="0" err="1">
                <a:solidFill>
                  <a:srgbClr val="1F497D"/>
                </a:solidFill>
              </a:rPr>
              <a:t>Precontemplation</a:t>
            </a:r>
            <a:r>
              <a:rPr lang="en-US" dirty="0">
                <a:solidFill>
                  <a:srgbClr val="1F497D"/>
                </a:solidFill>
              </a:rPr>
              <a:t> </a:t>
            </a:r>
          </a:p>
        </p:txBody>
      </p:sp>
      <p:sp>
        <p:nvSpPr>
          <p:cNvPr id="3" name="Content Placeholder 2"/>
          <p:cNvSpPr>
            <a:spLocks noGrp="1"/>
          </p:cNvSpPr>
          <p:nvPr>
            <p:ph idx="1"/>
          </p:nvPr>
        </p:nvSpPr>
        <p:spPr>
          <a:xfrm>
            <a:off x="457200" y="1828800"/>
            <a:ext cx="8458200" cy="4572000"/>
          </a:xfrm>
        </p:spPr>
        <p:txBody>
          <a:bodyPr>
            <a:normAutofit/>
          </a:bodyPr>
          <a:lstStyle/>
          <a:p>
            <a:r>
              <a:rPr lang="en-US" dirty="0">
                <a:solidFill>
                  <a:srgbClr val="696969"/>
                </a:solidFill>
              </a:rPr>
              <a:t>If you are participating in this webinar you may already have…</a:t>
            </a:r>
          </a:p>
          <a:p>
            <a:pPr lvl="1"/>
            <a:r>
              <a:rPr lang="en-US" u="sng" dirty="0">
                <a:solidFill>
                  <a:srgbClr val="696969"/>
                </a:solidFill>
              </a:rPr>
              <a:t>Awareness</a:t>
            </a:r>
            <a:r>
              <a:rPr lang="en-US" dirty="0">
                <a:solidFill>
                  <a:srgbClr val="696969"/>
                </a:solidFill>
              </a:rPr>
              <a:t> of the problem of tobacco use in behavioral health populations</a:t>
            </a:r>
          </a:p>
          <a:p>
            <a:pPr lvl="1"/>
            <a:r>
              <a:rPr lang="en-US" dirty="0">
                <a:solidFill>
                  <a:srgbClr val="696969"/>
                </a:solidFill>
              </a:rPr>
              <a:t>Some </a:t>
            </a:r>
            <a:r>
              <a:rPr lang="en-US" u="sng" dirty="0">
                <a:solidFill>
                  <a:srgbClr val="696969"/>
                </a:solidFill>
              </a:rPr>
              <a:t>interest</a:t>
            </a:r>
            <a:r>
              <a:rPr lang="en-US" b="1" u="sng" dirty="0">
                <a:solidFill>
                  <a:srgbClr val="696969"/>
                </a:solidFill>
              </a:rPr>
              <a:t> </a:t>
            </a:r>
            <a:r>
              <a:rPr lang="en-US" dirty="0">
                <a:solidFill>
                  <a:srgbClr val="696969"/>
                </a:solidFill>
              </a:rPr>
              <a:t>in addressing tobacco use at your agency</a:t>
            </a:r>
          </a:p>
          <a:p>
            <a:pPr lvl="1"/>
            <a:endParaRPr lang="en-US" dirty="0">
              <a:solidFill>
                <a:srgbClr val="696969"/>
              </a:solidFill>
            </a:endParaRPr>
          </a:p>
          <a:p>
            <a:r>
              <a:rPr lang="en-US" dirty="0">
                <a:solidFill>
                  <a:srgbClr val="696969"/>
                </a:solidFill>
              </a:rPr>
              <a:t>Are others in your agency unaware or uninterested in addressing tobacco use?</a:t>
            </a:r>
          </a:p>
          <a:p>
            <a:pPr lvl="1"/>
            <a:r>
              <a:rPr lang="en-US" b="1" dirty="0">
                <a:solidFill>
                  <a:srgbClr val="696969"/>
                </a:solidFill>
              </a:rPr>
              <a:t>Task:</a:t>
            </a:r>
            <a:r>
              <a:rPr lang="en-US" dirty="0">
                <a:solidFill>
                  <a:srgbClr val="696969"/>
                </a:solidFill>
              </a:rPr>
              <a:t> Raise awareness and concern</a:t>
            </a:r>
          </a:p>
          <a:p>
            <a:pPr lvl="2"/>
            <a:r>
              <a:rPr lang="en-US" dirty="0">
                <a:solidFill>
                  <a:srgbClr val="696969"/>
                </a:solidFill>
              </a:rPr>
              <a:t>Provide Information regarding consequences of tobacco use AND benefits of quitting</a:t>
            </a:r>
          </a:p>
          <a:p>
            <a:pPr lvl="2"/>
            <a:r>
              <a:rPr lang="en-US" dirty="0">
                <a:solidFill>
                  <a:srgbClr val="696969"/>
                </a:solidFill>
              </a:rPr>
              <a:t>Share testimonials from individuals who have successfully quit AND from agencies who have successfully addressed tobacco use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Consensus Building/</a:t>
            </a:r>
            <a:br>
              <a:rPr lang="en-US" dirty="0">
                <a:solidFill>
                  <a:schemeClr val="tx2"/>
                </a:solidFill>
              </a:rPr>
            </a:br>
            <a:r>
              <a:rPr lang="en-US" dirty="0">
                <a:solidFill>
                  <a:schemeClr val="tx2"/>
                </a:solidFill>
              </a:rPr>
              <a:t>Contemplation</a:t>
            </a:r>
          </a:p>
        </p:txBody>
      </p:sp>
      <p:sp>
        <p:nvSpPr>
          <p:cNvPr id="3" name="Content Placeholder 2"/>
          <p:cNvSpPr>
            <a:spLocks noGrp="1"/>
          </p:cNvSpPr>
          <p:nvPr>
            <p:ph idx="1"/>
          </p:nvPr>
        </p:nvSpPr>
        <p:spPr/>
        <p:txBody>
          <a:bodyPr>
            <a:normAutofit/>
          </a:bodyPr>
          <a:lstStyle/>
          <a:p>
            <a:r>
              <a:rPr lang="en-US" b="1" dirty="0">
                <a:solidFill>
                  <a:srgbClr val="696969"/>
                </a:solidFill>
              </a:rPr>
              <a:t>Task: </a:t>
            </a:r>
            <a:r>
              <a:rPr lang="en-US" dirty="0">
                <a:solidFill>
                  <a:srgbClr val="696969"/>
                </a:solidFill>
              </a:rPr>
              <a:t>Develop a clear rationale for agency to address tobacco use</a:t>
            </a:r>
          </a:p>
          <a:p>
            <a:pPr marL="857250" lvl="1" indent="-457200"/>
            <a:r>
              <a:rPr lang="en-US" dirty="0">
                <a:solidFill>
                  <a:srgbClr val="696969"/>
                </a:solidFill>
              </a:rPr>
              <a:t>People with behavioral health conditions die younger than general population, largely due to increased smoking rates</a:t>
            </a:r>
          </a:p>
          <a:p>
            <a:pPr marL="857250" lvl="1" indent="-457200"/>
            <a:r>
              <a:rPr lang="en-US" dirty="0">
                <a:solidFill>
                  <a:srgbClr val="696969"/>
                </a:solidFill>
              </a:rPr>
              <a:t>Tobacco-use may act as a cue for other alcohol and drug use behavior, and deter overall wellness</a:t>
            </a:r>
          </a:p>
          <a:p>
            <a:pPr marL="857250" lvl="1" indent="-457200"/>
            <a:r>
              <a:rPr lang="en-US" dirty="0">
                <a:solidFill>
                  <a:srgbClr val="696969"/>
                </a:solidFill>
              </a:rPr>
              <a:t>Tobacco use among people receiving behavioral health treatment is much greater than the general population</a:t>
            </a:r>
          </a:p>
          <a:p>
            <a:pPr marL="857250" lvl="1" indent="-457200"/>
            <a:endParaRPr lang="en-US" dirty="0">
              <a:solidFill>
                <a:srgbClr val="696969"/>
              </a:solidFill>
            </a:endParaRPr>
          </a:p>
          <a:p>
            <a:pPr marL="457200" indent="-457200"/>
            <a:r>
              <a:rPr lang="en-US" b="1" dirty="0">
                <a:solidFill>
                  <a:srgbClr val="696969"/>
                </a:solidFill>
              </a:rPr>
              <a:t>Task:</a:t>
            </a:r>
            <a:r>
              <a:rPr lang="en-US" dirty="0">
                <a:solidFill>
                  <a:srgbClr val="696969"/>
                </a:solidFill>
              </a:rPr>
              <a:t> Make a clear decision to take action</a:t>
            </a:r>
          </a:p>
          <a:p>
            <a:endParaRPr lang="en-US" dirty="0"/>
          </a:p>
        </p:txBody>
      </p:sp>
      <p:sp>
        <p:nvSpPr>
          <p:cNvPr id="4" name="TextBox 3"/>
          <p:cNvSpPr txBox="1"/>
          <p:nvPr/>
        </p:nvSpPr>
        <p:spPr>
          <a:xfrm>
            <a:off x="7566327" y="6308725"/>
            <a:ext cx="2362200" cy="646331"/>
          </a:xfrm>
          <a:prstGeom prst="rect">
            <a:avLst/>
          </a:prstGeom>
          <a:noFill/>
        </p:spPr>
        <p:txBody>
          <a:bodyPr wrap="square" rtlCol="0">
            <a:spAutoFit/>
          </a:bodyPr>
          <a:lstStyle/>
          <a:p>
            <a:pPr marL="0" lvl="2"/>
            <a:r>
              <a:rPr lang="en-US" dirty="0"/>
              <a:t>NSDUH, 2008</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Consensus Building/</a:t>
            </a:r>
            <a:br>
              <a:rPr lang="en-US" dirty="0">
                <a:solidFill>
                  <a:schemeClr val="tx2"/>
                </a:solidFill>
              </a:rPr>
            </a:br>
            <a:r>
              <a:rPr lang="en-US" dirty="0">
                <a:solidFill>
                  <a:schemeClr val="tx2"/>
                </a:solidFill>
              </a:rPr>
              <a:t>Contemplation</a:t>
            </a:r>
          </a:p>
        </p:txBody>
      </p:sp>
      <p:sp>
        <p:nvSpPr>
          <p:cNvPr id="3" name="Content Placeholder 2"/>
          <p:cNvSpPr>
            <a:spLocks noGrp="1"/>
          </p:cNvSpPr>
          <p:nvPr>
            <p:ph idx="1"/>
          </p:nvPr>
        </p:nvSpPr>
        <p:spPr>
          <a:xfrm>
            <a:off x="457200" y="1600200"/>
            <a:ext cx="8229600" cy="4648200"/>
          </a:xfrm>
        </p:spPr>
        <p:txBody>
          <a:bodyPr vert="horz" lIns="91440" tIns="45720" rIns="91440" bIns="45720" rtlCol="0" anchor="t">
            <a:normAutofit lnSpcReduction="10000"/>
          </a:bodyPr>
          <a:lstStyle/>
          <a:p>
            <a:r>
              <a:rPr lang="en-US" b="1" dirty="0">
                <a:solidFill>
                  <a:srgbClr val="696969"/>
                </a:solidFill>
              </a:rPr>
              <a:t>Task:</a:t>
            </a:r>
            <a:r>
              <a:rPr lang="en-US" dirty="0">
                <a:solidFill>
                  <a:srgbClr val="696969"/>
                </a:solidFill>
              </a:rPr>
              <a:t> Ensure that everyone is on board in the agency</a:t>
            </a:r>
          </a:p>
          <a:p>
            <a:endParaRPr lang="en-US" sz="1297" dirty="0">
              <a:solidFill>
                <a:srgbClr val="696969"/>
              </a:solidFill>
            </a:endParaRPr>
          </a:p>
          <a:p>
            <a:pPr lvl="1">
              <a:spcBef>
                <a:spcPts val="0"/>
              </a:spcBef>
            </a:pPr>
            <a:r>
              <a:rPr lang="en-US" dirty="0">
                <a:solidFill>
                  <a:srgbClr val="696969"/>
                </a:solidFill>
              </a:rPr>
              <a:t>Management must have a clear and consistent organizational mission:  </a:t>
            </a:r>
          </a:p>
          <a:p>
            <a:pPr lvl="2">
              <a:spcBef>
                <a:spcPts val="0"/>
              </a:spcBef>
            </a:pPr>
            <a:r>
              <a:rPr lang="en-US" sz="2000" dirty="0">
                <a:solidFill>
                  <a:srgbClr val="696969"/>
                </a:solidFill>
              </a:rPr>
              <a:t>“Smoking Cessation is a part of healthy recovery efforts”</a:t>
            </a:r>
          </a:p>
          <a:p>
            <a:pPr marL="400050" lvl="1" indent="0">
              <a:buNone/>
            </a:pPr>
            <a:endParaRPr lang="en-US" sz="800" dirty="0">
              <a:solidFill>
                <a:srgbClr val="696969"/>
              </a:solidFill>
            </a:endParaRPr>
          </a:p>
          <a:p>
            <a:pPr marL="400050" lvl="1" indent="0">
              <a:buNone/>
            </a:pPr>
            <a:endParaRPr lang="en-US" sz="800" dirty="0">
              <a:solidFill>
                <a:srgbClr val="696969"/>
              </a:solidFill>
            </a:endParaRPr>
          </a:p>
          <a:p>
            <a:pPr lvl="1">
              <a:spcBef>
                <a:spcPts val="0"/>
              </a:spcBef>
            </a:pPr>
            <a:r>
              <a:rPr lang="en-US" dirty="0">
                <a:solidFill>
                  <a:srgbClr val="696969"/>
                </a:solidFill>
              </a:rPr>
              <a:t>Staff perspectives must be heard and staff motivation should be promoted:</a:t>
            </a:r>
          </a:p>
          <a:p>
            <a:pPr lvl="2">
              <a:spcBef>
                <a:spcPts val="0"/>
              </a:spcBef>
            </a:pPr>
            <a:r>
              <a:rPr lang="en-US" sz="2000" dirty="0">
                <a:solidFill>
                  <a:srgbClr val="696969"/>
                </a:solidFill>
              </a:rPr>
              <a:t>Capacity for change increases when staff are heard, allowed to announce concerns, and offer input to address barriers </a:t>
            </a:r>
          </a:p>
          <a:p>
            <a:pPr marL="400050" lvl="1" indent="0">
              <a:buNone/>
            </a:pPr>
            <a:endParaRPr lang="en-US" sz="800" dirty="0">
              <a:solidFill>
                <a:srgbClr val="696969"/>
              </a:solidFill>
            </a:endParaRPr>
          </a:p>
          <a:p>
            <a:pPr lvl="1"/>
            <a:r>
              <a:rPr lang="en-US" dirty="0">
                <a:solidFill>
                  <a:srgbClr val="696969"/>
                </a:solidFill>
              </a:rPr>
              <a:t>Client voices must be heard and unique needs considered:</a:t>
            </a:r>
            <a:endParaRPr lang="en-US" sz="500" dirty="0">
              <a:solidFill>
                <a:srgbClr val="696969"/>
              </a:solidFill>
            </a:endParaRPr>
          </a:p>
          <a:p>
            <a:pPr lvl="2"/>
            <a:r>
              <a:rPr lang="en-US" sz="2100" dirty="0">
                <a:solidFill>
                  <a:srgbClr val="696969"/>
                </a:solidFill>
              </a:rPr>
              <a:t>What are the specific barriers for clients at your agency?  </a:t>
            </a:r>
          </a:p>
          <a:p>
            <a:pPr lvl="3" indent="-342900"/>
            <a:r>
              <a:rPr lang="en-US" sz="1700" dirty="0">
                <a:solidFill>
                  <a:srgbClr val="696969"/>
                </a:solidFill>
              </a:rPr>
              <a:t>High smoking rates among family members</a:t>
            </a:r>
          </a:p>
          <a:p>
            <a:pPr lvl="3" indent="-342900"/>
            <a:r>
              <a:rPr lang="en-US" sz="1700" dirty="0">
                <a:solidFill>
                  <a:srgbClr val="696969"/>
                </a:solidFill>
              </a:rPr>
              <a:t>Client co-occurring medical and mental health care needs </a:t>
            </a:r>
            <a:endParaRPr lang="en-US" sz="1700" b="1" dirty="0">
              <a:solidFill>
                <a:srgbClr val="696969"/>
              </a:solidFill>
            </a:endParaRPr>
          </a:p>
          <a:p>
            <a:endParaRPr lang="en-US" dirty="0"/>
          </a:p>
          <a:p>
            <a:endParaRPr lang="en-US" dirty="0"/>
          </a:p>
        </p:txBody>
      </p:sp>
      <p:sp>
        <p:nvSpPr>
          <p:cNvPr id="4" name="TextBox 3"/>
          <p:cNvSpPr txBox="1"/>
          <p:nvPr/>
        </p:nvSpPr>
        <p:spPr>
          <a:xfrm>
            <a:off x="5841509" y="6362700"/>
            <a:ext cx="3352800" cy="646331"/>
          </a:xfrm>
          <a:prstGeom prst="rect">
            <a:avLst/>
          </a:prstGeom>
          <a:noFill/>
        </p:spPr>
        <p:txBody>
          <a:bodyPr wrap="square" rtlCol="0">
            <a:spAutoFit/>
          </a:bodyPr>
          <a:lstStyle/>
          <a:p>
            <a:r>
              <a:rPr lang="en-US" dirty="0"/>
              <a:t>Gregory et al, 2012, </a:t>
            </a:r>
            <a:r>
              <a:rPr lang="en-US" dirty="0" err="1"/>
              <a:t>Fixsen</a:t>
            </a:r>
            <a:r>
              <a:rPr lang="en-US" dirty="0"/>
              <a:t>, 2005</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solidFill>
              </a:rPr>
              <a:t>Motivating/Preparation: </a:t>
            </a:r>
            <a:r>
              <a:rPr lang="en-US" sz="4000" u="sng" dirty="0">
                <a:solidFill>
                  <a:schemeClr val="tx2"/>
                </a:solidFill>
              </a:rPr>
              <a:t>Policy</a:t>
            </a:r>
            <a:r>
              <a:rPr lang="en-US" sz="4000" dirty="0">
                <a:solidFill>
                  <a:schemeClr val="tx2"/>
                </a:solidFill>
              </a:rPr>
              <a:t> </a:t>
            </a:r>
            <a:r>
              <a:rPr lang="en-US" dirty="0"/>
              <a:t/>
            </a:r>
            <a:br>
              <a:rPr lang="en-US" dirty="0"/>
            </a:br>
            <a:endParaRPr lang="en-US" sz="3300" dirty="0">
              <a:latin typeface="Calibri"/>
            </a:endParaRPr>
          </a:p>
        </p:txBody>
      </p:sp>
      <p:sp>
        <p:nvSpPr>
          <p:cNvPr id="3" name="Content Placeholder 2"/>
          <p:cNvSpPr>
            <a:spLocks noGrp="1"/>
          </p:cNvSpPr>
          <p:nvPr>
            <p:ph idx="1"/>
          </p:nvPr>
        </p:nvSpPr>
        <p:spPr>
          <a:xfrm>
            <a:off x="457200" y="1600200"/>
            <a:ext cx="8382000" cy="5029200"/>
          </a:xfrm>
        </p:spPr>
        <p:txBody>
          <a:bodyPr>
            <a:normAutofit/>
          </a:bodyPr>
          <a:lstStyle/>
          <a:p>
            <a:pPr>
              <a:buNone/>
            </a:pPr>
            <a:r>
              <a:rPr lang="en-US" b="1" dirty="0">
                <a:solidFill>
                  <a:srgbClr val="696969"/>
                </a:solidFill>
              </a:rPr>
              <a:t>Task:</a:t>
            </a:r>
            <a:r>
              <a:rPr lang="en-US" dirty="0">
                <a:solidFill>
                  <a:srgbClr val="696969"/>
                </a:solidFill>
              </a:rPr>
              <a:t> </a:t>
            </a:r>
            <a:r>
              <a:rPr lang="en-US" dirty="0" smtClean="0">
                <a:solidFill>
                  <a:srgbClr val="696969"/>
                </a:solidFill>
              </a:rPr>
              <a:t>Develop </a:t>
            </a:r>
            <a:r>
              <a:rPr lang="en-US" dirty="0">
                <a:solidFill>
                  <a:srgbClr val="696969"/>
                </a:solidFill>
              </a:rPr>
              <a:t>policy and plan for implementation</a:t>
            </a:r>
          </a:p>
          <a:p>
            <a:pPr lvl="1"/>
            <a:r>
              <a:rPr lang="en-US" dirty="0">
                <a:solidFill>
                  <a:srgbClr val="696969"/>
                </a:solidFill>
              </a:rPr>
              <a:t>Gather input from multiple stakeholders (e.g., agency staff, clients, neighbors)</a:t>
            </a:r>
          </a:p>
          <a:p>
            <a:pPr lvl="1">
              <a:buNone/>
            </a:pPr>
            <a:endParaRPr lang="en-US" dirty="0">
              <a:solidFill>
                <a:srgbClr val="696969"/>
              </a:solidFill>
            </a:endParaRPr>
          </a:p>
          <a:p>
            <a:pPr lvl="1"/>
            <a:r>
              <a:rPr lang="en-US" dirty="0">
                <a:solidFill>
                  <a:srgbClr val="696969"/>
                </a:solidFill>
              </a:rPr>
              <a:t>Consider elements of policy</a:t>
            </a:r>
          </a:p>
          <a:p>
            <a:pPr lvl="2"/>
            <a:r>
              <a:rPr lang="en-US" dirty="0">
                <a:solidFill>
                  <a:srgbClr val="696969"/>
                </a:solidFill>
              </a:rPr>
              <a:t>How will you protect the environment?</a:t>
            </a:r>
          </a:p>
          <a:p>
            <a:pPr lvl="2"/>
            <a:r>
              <a:rPr lang="en-US" dirty="0">
                <a:solidFill>
                  <a:srgbClr val="696969"/>
                </a:solidFill>
              </a:rPr>
              <a:t>What will you do with smokers? Where can you smoke?</a:t>
            </a:r>
          </a:p>
          <a:p>
            <a:pPr lvl="2"/>
            <a:r>
              <a:rPr lang="en-US" dirty="0">
                <a:solidFill>
                  <a:srgbClr val="696969"/>
                </a:solidFill>
              </a:rPr>
              <a:t>Is it enforceable?</a:t>
            </a:r>
          </a:p>
          <a:p>
            <a:pPr lvl="2"/>
            <a:r>
              <a:rPr lang="en-US" dirty="0">
                <a:solidFill>
                  <a:srgbClr val="696969"/>
                </a:solidFill>
              </a:rPr>
              <a:t>What do you do about electronic nicotine devices?</a:t>
            </a:r>
          </a:p>
          <a:p>
            <a:pPr lvl="2">
              <a:buNone/>
            </a:pPr>
            <a:endParaRPr lang="en-US" dirty="0">
              <a:solidFill>
                <a:srgbClr val="696969"/>
              </a:solidFill>
            </a:endParaRPr>
          </a:p>
          <a:p>
            <a:pPr lvl="1"/>
            <a:r>
              <a:rPr lang="en-US" dirty="0">
                <a:solidFill>
                  <a:srgbClr val="696969"/>
                </a:solidFill>
              </a:rPr>
              <a:t>Plan for implementation</a:t>
            </a:r>
          </a:p>
          <a:p>
            <a:pPr lvl="2"/>
            <a:r>
              <a:rPr lang="en-US" dirty="0">
                <a:solidFill>
                  <a:srgbClr val="696969"/>
                </a:solidFill>
              </a:rPr>
              <a:t>Consider strategies to enhance adherence to policy </a:t>
            </a:r>
          </a:p>
          <a:p>
            <a:pPr lvl="3"/>
            <a:r>
              <a:rPr lang="en-US" dirty="0">
                <a:solidFill>
                  <a:srgbClr val="696969"/>
                </a:solidFill>
              </a:rPr>
              <a:t>Cessation services and medications for staff and clients</a:t>
            </a:r>
          </a:p>
          <a:p>
            <a:pPr lvl="3"/>
            <a:r>
              <a:rPr lang="en-US" dirty="0">
                <a:solidFill>
                  <a:srgbClr val="696969"/>
                </a:solidFill>
              </a:rPr>
              <a:t>Creative promotions for staff and clients to stay smoke-free during policy change</a:t>
            </a:r>
          </a:p>
          <a:p>
            <a:pPr lvl="3"/>
            <a:endParaRPr lang="en-US" dirty="0">
              <a:solidFill>
                <a:srgbClr val="696969"/>
              </a:solidFill>
            </a:endParaRPr>
          </a:p>
          <a:p>
            <a:pPr lvl="1"/>
            <a:endParaRPr lang="en-US"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586934"/>
          </a:xfrm>
        </p:spPr>
        <p:style>
          <a:lnRef idx="2">
            <a:schemeClr val="accent1"/>
          </a:lnRef>
          <a:fillRef idx="1">
            <a:schemeClr val="lt1"/>
          </a:fillRef>
          <a:effectRef idx="0">
            <a:schemeClr val="accent1"/>
          </a:effectRef>
          <a:fontRef idx="minor">
            <a:schemeClr val="dk1"/>
          </a:fontRef>
        </p:style>
        <p:txBody>
          <a:bodyPr>
            <a:noAutofit/>
          </a:bodyPr>
          <a:lstStyle/>
          <a:p>
            <a:pPr lvl="1" algn="ctr"/>
            <a:r>
              <a:rPr lang="en-US" sz="4000" dirty="0">
                <a:solidFill>
                  <a:schemeClr val="tx2"/>
                </a:solidFill>
                <a:latin typeface="Calibri" panose="020F0502020204030204" pitchFamily="34" charset="0"/>
              </a:rPr>
              <a:t/>
            </a:r>
            <a:br>
              <a:rPr lang="en-US" sz="4000" dirty="0">
                <a:solidFill>
                  <a:schemeClr val="tx2"/>
                </a:solidFill>
                <a:latin typeface="Calibri" panose="020F0502020204030204" pitchFamily="34" charset="0"/>
              </a:rPr>
            </a:br>
            <a:r>
              <a:rPr lang="en-US" sz="4000" dirty="0">
                <a:solidFill>
                  <a:schemeClr val="tx2"/>
                </a:solidFill>
              </a:rPr>
              <a:t>Tobacco Use and Cessation </a:t>
            </a:r>
            <a:br>
              <a:rPr lang="en-US" sz="4000" dirty="0">
                <a:solidFill>
                  <a:schemeClr val="tx2"/>
                </a:solidFill>
              </a:rPr>
            </a:br>
            <a:r>
              <a:rPr lang="en-US" sz="4000" dirty="0">
                <a:solidFill>
                  <a:schemeClr val="tx2"/>
                </a:solidFill>
              </a:rPr>
              <a:t>in </a:t>
            </a:r>
            <a:r>
              <a:rPr lang="en-US" sz="4000" dirty="0" smtClean="0">
                <a:solidFill>
                  <a:schemeClr val="tx2"/>
                </a:solidFill>
              </a:rPr>
              <a:t>Maryland</a:t>
            </a:r>
            <a:endParaRPr lang="en-US" sz="4000" dirty="0">
              <a:solidFill>
                <a:srgbClr val="FF0000"/>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5066" r="23380"/>
          <a:stretch/>
        </p:blipFill>
        <p:spPr>
          <a:xfrm>
            <a:off x="2073794" y="2577534"/>
            <a:ext cx="837758" cy="1400481"/>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5066" r="23380"/>
          <a:stretch/>
        </p:blipFill>
        <p:spPr>
          <a:xfrm>
            <a:off x="3110919" y="2747723"/>
            <a:ext cx="844402" cy="1213378"/>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5066" r="23380"/>
          <a:stretch/>
        </p:blipFill>
        <p:spPr>
          <a:xfrm>
            <a:off x="4130751" y="2970468"/>
            <a:ext cx="844402" cy="97995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5066" r="23380"/>
          <a:stretch/>
        </p:blipFill>
        <p:spPr>
          <a:xfrm>
            <a:off x="5094880" y="3153883"/>
            <a:ext cx="844402" cy="783296"/>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25066" r="23380"/>
          <a:stretch/>
        </p:blipFill>
        <p:spPr>
          <a:xfrm>
            <a:off x="6106855" y="3329321"/>
            <a:ext cx="844402" cy="594162"/>
          </a:xfrm>
          <a:prstGeom prst="rect">
            <a:avLst/>
          </a:prstGeom>
        </p:spPr>
      </p:pic>
      <p:sp>
        <p:nvSpPr>
          <p:cNvPr id="4" name="Rectangle 3"/>
          <p:cNvSpPr/>
          <p:nvPr/>
        </p:nvSpPr>
        <p:spPr>
          <a:xfrm>
            <a:off x="4482913" y="3290501"/>
            <a:ext cx="248786" cy="369332"/>
          </a:xfrm>
          <a:prstGeom prst="rect">
            <a:avLst/>
          </a:prstGeom>
        </p:spPr>
        <p:txBody>
          <a:bodyPr wrap="none">
            <a:spAutoFit/>
          </a:bodyPr>
          <a:lstStyle/>
          <a:p>
            <a:r>
              <a:rPr lang="en-US" dirty="0">
                <a:solidFill>
                  <a:srgbClr val="000000"/>
                </a:solidFill>
              </a:rPr>
              <a:t> </a:t>
            </a:r>
          </a:p>
        </p:txBody>
      </p:sp>
      <p:sp>
        <p:nvSpPr>
          <p:cNvPr id="5" name="Rectangle 4"/>
          <p:cNvSpPr/>
          <p:nvPr/>
        </p:nvSpPr>
        <p:spPr>
          <a:xfrm>
            <a:off x="4481110" y="3290501"/>
            <a:ext cx="242374" cy="369332"/>
          </a:xfrm>
          <a:prstGeom prst="rect">
            <a:avLst/>
          </a:prstGeom>
        </p:spPr>
        <p:txBody>
          <a:bodyPr wrap="none">
            <a:spAutoFit/>
          </a:bodyPr>
          <a:lstStyle/>
          <a:p>
            <a:r>
              <a:rPr lang="en-US" dirty="0">
                <a:solidFill>
                  <a:srgbClr val="000000"/>
                </a:solidFill>
                <a:latin typeface="Times New Roman"/>
              </a:rPr>
              <a:t> </a:t>
            </a:r>
            <a:endParaRPr lang="en-US" dirty="0">
              <a:solidFill>
                <a:srgbClr val="000000"/>
              </a:solidFill>
            </a:endParaRPr>
          </a:p>
        </p:txBody>
      </p:sp>
    </p:spTree>
    <p:extLst>
      <p:ext uri="{BB962C8B-B14F-4D97-AF65-F5344CB8AC3E}">
        <p14:creationId xmlns:p14="http://schemas.microsoft.com/office/powerpoint/2010/main" val="3523644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2"/>
                </a:solidFill>
              </a:rPr>
              <a:t>Motivating/Preparation: </a:t>
            </a:r>
            <a:br>
              <a:rPr lang="en-US" sz="3600" dirty="0">
                <a:solidFill>
                  <a:schemeClr val="tx2"/>
                </a:solidFill>
              </a:rPr>
            </a:br>
            <a:r>
              <a:rPr lang="en-US" sz="3600" u="sng" dirty="0">
                <a:solidFill>
                  <a:schemeClr val="tx2"/>
                </a:solidFill>
              </a:rPr>
              <a:t>Cessation Interventions</a:t>
            </a:r>
          </a:p>
        </p:txBody>
      </p:sp>
      <p:sp>
        <p:nvSpPr>
          <p:cNvPr id="3" name="Content Placeholder 2"/>
          <p:cNvSpPr>
            <a:spLocks noGrp="1"/>
          </p:cNvSpPr>
          <p:nvPr>
            <p:ph idx="1"/>
          </p:nvPr>
        </p:nvSpPr>
        <p:spPr>
          <a:xfrm>
            <a:off x="457200" y="1600200"/>
            <a:ext cx="8382000" cy="5029200"/>
          </a:xfrm>
        </p:spPr>
        <p:txBody>
          <a:bodyPr>
            <a:normAutofit/>
          </a:bodyPr>
          <a:lstStyle/>
          <a:p>
            <a:pPr>
              <a:buNone/>
            </a:pPr>
            <a:r>
              <a:rPr lang="en-US" b="1" dirty="0">
                <a:solidFill>
                  <a:srgbClr val="696969"/>
                </a:solidFill>
              </a:rPr>
              <a:t>Task: </a:t>
            </a:r>
            <a:r>
              <a:rPr lang="en-US" dirty="0">
                <a:solidFill>
                  <a:srgbClr val="696969"/>
                </a:solidFill>
              </a:rPr>
              <a:t>D</a:t>
            </a:r>
            <a:r>
              <a:rPr lang="en-US" dirty="0" smtClean="0">
                <a:solidFill>
                  <a:srgbClr val="696969"/>
                </a:solidFill>
              </a:rPr>
              <a:t>evelop </a:t>
            </a:r>
            <a:r>
              <a:rPr lang="en-US" dirty="0">
                <a:solidFill>
                  <a:srgbClr val="696969"/>
                </a:solidFill>
              </a:rPr>
              <a:t>plan to provide cessation </a:t>
            </a:r>
            <a:r>
              <a:rPr lang="en-US" dirty="0" smtClean="0">
                <a:solidFill>
                  <a:srgbClr val="696969"/>
                </a:solidFill>
              </a:rPr>
              <a:t>interventions     </a:t>
            </a:r>
          </a:p>
          <a:p>
            <a:pPr>
              <a:buNone/>
            </a:pPr>
            <a:r>
              <a:rPr lang="en-US" dirty="0" smtClean="0">
                <a:solidFill>
                  <a:srgbClr val="696969"/>
                </a:solidFill>
              </a:rPr>
              <a:t>and plan </a:t>
            </a:r>
            <a:r>
              <a:rPr lang="en-US" dirty="0">
                <a:solidFill>
                  <a:srgbClr val="696969"/>
                </a:solidFill>
              </a:rPr>
              <a:t>for initial steps</a:t>
            </a:r>
          </a:p>
          <a:p>
            <a:pPr lvl="1"/>
            <a:r>
              <a:rPr lang="en-US" dirty="0">
                <a:solidFill>
                  <a:srgbClr val="696969"/>
                </a:solidFill>
              </a:rPr>
              <a:t>Start Small</a:t>
            </a:r>
          </a:p>
          <a:p>
            <a:pPr lvl="3"/>
            <a:r>
              <a:rPr lang="en-US" dirty="0">
                <a:solidFill>
                  <a:srgbClr val="696969"/>
                </a:solidFill>
              </a:rPr>
              <a:t>Identify Resources and Needs: Time, Staffing, Training</a:t>
            </a:r>
          </a:p>
          <a:p>
            <a:pPr lvl="1"/>
            <a:endParaRPr lang="en-US" sz="1200" dirty="0">
              <a:solidFill>
                <a:srgbClr val="696969"/>
              </a:solidFill>
            </a:endParaRPr>
          </a:p>
          <a:p>
            <a:pPr lvl="1"/>
            <a:r>
              <a:rPr lang="en-US" dirty="0">
                <a:solidFill>
                  <a:srgbClr val="696969"/>
                </a:solidFill>
              </a:rPr>
              <a:t>Research options for cessation interventions to be offered</a:t>
            </a:r>
          </a:p>
          <a:p>
            <a:pPr lvl="3"/>
            <a:r>
              <a:rPr lang="en-US" dirty="0">
                <a:solidFill>
                  <a:srgbClr val="696969"/>
                </a:solidFill>
              </a:rPr>
              <a:t>Consider options for various stages of change</a:t>
            </a:r>
          </a:p>
          <a:p>
            <a:pPr lvl="3"/>
            <a:r>
              <a:rPr lang="en-US" dirty="0">
                <a:solidFill>
                  <a:srgbClr val="696969"/>
                </a:solidFill>
              </a:rPr>
              <a:t>Consider options for various goals (reduction, abstinence)</a:t>
            </a:r>
          </a:p>
          <a:p>
            <a:pPr lvl="1"/>
            <a:endParaRPr lang="en-US" sz="1157" dirty="0">
              <a:solidFill>
                <a:srgbClr val="696969"/>
              </a:solidFill>
            </a:endParaRPr>
          </a:p>
          <a:p>
            <a:pPr lvl="1"/>
            <a:r>
              <a:rPr lang="en-US" dirty="0">
                <a:solidFill>
                  <a:srgbClr val="696969"/>
                </a:solidFill>
              </a:rPr>
              <a:t>Assign a Leader for the Initiative:  “Champion”</a:t>
            </a:r>
          </a:p>
          <a:p>
            <a:pPr lvl="1"/>
            <a:endParaRPr lang="en-US" sz="1200" dirty="0">
              <a:solidFill>
                <a:srgbClr val="696969"/>
              </a:solidFill>
            </a:endParaRPr>
          </a:p>
          <a:p>
            <a:pPr lvl="1"/>
            <a:r>
              <a:rPr lang="en-US" dirty="0">
                <a:solidFill>
                  <a:srgbClr val="696969"/>
                </a:solidFill>
              </a:rPr>
              <a:t>Gather input from a Multidisciplinary Service Team</a:t>
            </a:r>
          </a:p>
          <a:p>
            <a:pPr lvl="1"/>
            <a:endParaRPr lang="en-US" sz="1200" dirty="0">
              <a:solidFill>
                <a:srgbClr val="696969"/>
              </a:solidFill>
            </a:endParaRPr>
          </a:p>
          <a:p>
            <a:pPr lvl="1"/>
            <a:r>
              <a:rPr lang="en-US" dirty="0">
                <a:solidFill>
                  <a:srgbClr val="696969"/>
                </a:solidFill>
              </a:rPr>
              <a:t>Build Capacity (plan for training)</a:t>
            </a:r>
          </a:p>
          <a:p>
            <a:pPr lvl="1"/>
            <a:endParaRPr lang="en-US" sz="1200" dirty="0">
              <a:solidFill>
                <a:srgbClr val="696969"/>
              </a:solidFill>
            </a:endParaRPr>
          </a:p>
          <a:p>
            <a:pPr lvl="1"/>
            <a:r>
              <a:rPr lang="en-US" dirty="0">
                <a:solidFill>
                  <a:srgbClr val="696969"/>
                </a:solidFill>
              </a:rPr>
              <a:t>Make plans for implementation start</a:t>
            </a:r>
          </a:p>
          <a:p>
            <a:pPr lvl="1"/>
            <a:endParaRPr lang="en-US" sz="1200" dirty="0">
              <a:solidFill>
                <a:srgbClr val="696969"/>
              </a:solidFill>
            </a:endParaRP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Implementing: </a:t>
            </a:r>
            <a:r>
              <a:rPr lang="en-US" u="sng" dirty="0">
                <a:solidFill>
                  <a:schemeClr val="tx2"/>
                </a:solidFill>
              </a:rPr>
              <a:t>Policy</a:t>
            </a:r>
            <a:endParaRPr lang="en-US" sz="7200" dirty="0">
              <a:solidFill>
                <a:srgbClr val="FF0000"/>
              </a:solidFill>
            </a:endParaRPr>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b="1" dirty="0">
                <a:solidFill>
                  <a:srgbClr val="696969"/>
                </a:solidFill>
              </a:rPr>
              <a:t>Task: </a:t>
            </a:r>
            <a:r>
              <a:rPr lang="en-US" dirty="0">
                <a:solidFill>
                  <a:srgbClr val="696969"/>
                </a:solidFill>
              </a:rPr>
              <a:t>Roll out policy implementation</a:t>
            </a:r>
            <a:endParaRPr lang="en-US" u="sng" dirty="0">
              <a:solidFill>
                <a:srgbClr val="696969"/>
              </a:solidFill>
            </a:endParaRPr>
          </a:p>
          <a:p>
            <a:pPr lvl="1"/>
            <a:r>
              <a:rPr lang="en-US" dirty="0">
                <a:solidFill>
                  <a:srgbClr val="696969"/>
                </a:solidFill>
              </a:rPr>
              <a:t>Discuss policy changes with all stakeholders ahead of time</a:t>
            </a:r>
          </a:p>
          <a:p>
            <a:pPr lvl="2"/>
            <a:r>
              <a:rPr lang="en-US" dirty="0">
                <a:solidFill>
                  <a:srgbClr val="696969"/>
                </a:solidFill>
              </a:rPr>
              <a:t>Find ways to build community support and buy-in on mutual goals</a:t>
            </a:r>
          </a:p>
          <a:p>
            <a:pPr lvl="2">
              <a:buNone/>
            </a:pPr>
            <a:endParaRPr lang="en-US" dirty="0">
              <a:solidFill>
                <a:srgbClr val="696969"/>
              </a:solidFill>
            </a:endParaRPr>
          </a:p>
          <a:p>
            <a:pPr lvl="1"/>
            <a:r>
              <a:rPr lang="en-US" dirty="0">
                <a:solidFill>
                  <a:srgbClr val="696969"/>
                </a:solidFill>
              </a:rPr>
              <a:t>Clearly communicate policy changes prior to implementation with agency stakeholders</a:t>
            </a:r>
          </a:p>
          <a:p>
            <a:pPr lvl="2"/>
            <a:r>
              <a:rPr lang="en-US" dirty="0">
                <a:solidFill>
                  <a:srgbClr val="696969"/>
                </a:solidFill>
              </a:rPr>
              <a:t>Use multiple mediums:  meetings, signage, email blasts, newsletters</a:t>
            </a:r>
          </a:p>
          <a:p>
            <a:pPr lvl="1"/>
            <a:endParaRPr lang="en-US" dirty="0">
              <a:solidFill>
                <a:srgbClr val="696969"/>
              </a:solidFill>
            </a:endParaRPr>
          </a:p>
          <a:p>
            <a:pPr lvl="1"/>
            <a:r>
              <a:rPr lang="en-US" dirty="0">
                <a:solidFill>
                  <a:srgbClr val="696969"/>
                </a:solidFill>
              </a:rPr>
              <a:t>Check in with stakeholders after policy implementation </a:t>
            </a:r>
          </a:p>
          <a:p>
            <a:pPr marL="857250" lvl="2" indent="0">
              <a:buNone/>
            </a:pPr>
            <a:endParaRPr lang="en-US" dirty="0">
              <a:solidFill>
                <a:srgbClr val="696969"/>
              </a:solidFill>
            </a:endParaRPr>
          </a:p>
          <a:p>
            <a:pPr lvl="1"/>
            <a:r>
              <a:rPr lang="en-US" dirty="0">
                <a:solidFill>
                  <a:srgbClr val="696969"/>
                </a:solidFill>
              </a:rPr>
              <a:t>Begin strategies to enhance adherence to policy </a:t>
            </a:r>
          </a:p>
          <a:p>
            <a:pPr lvl="2"/>
            <a:r>
              <a:rPr lang="en-US" dirty="0">
                <a:solidFill>
                  <a:srgbClr val="696969"/>
                </a:solidFill>
              </a:rPr>
              <a:t>Cessation services and medications for staff and clients </a:t>
            </a:r>
          </a:p>
          <a:p>
            <a:pPr lvl="3"/>
            <a:r>
              <a:rPr lang="en-US" dirty="0">
                <a:solidFill>
                  <a:srgbClr val="696969"/>
                </a:solidFill>
              </a:rPr>
              <a:t>Be sure this is offered with enough time before and after policy change</a:t>
            </a:r>
          </a:p>
          <a:p>
            <a:pPr lvl="2"/>
            <a:r>
              <a:rPr lang="en-US" dirty="0">
                <a:solidFill>
                  <a:srgbClr val="696969"/>
                </a:solidFill>
              </a:rPr>
              <a:t>Promotions for staff and clients to stay smoke-free during policy change</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Implementing: </a:t>
            </a:r>
            <a:br>
              <a:rPr lang="en-US" dirty="0">
                <a:solidFill>
                  <a:schemeClr val="tx2"/>
                </a:solidFill>
              </a:rPr>
            </a:br>
            <a:r>
              <a:rPr lang="en-US" u="sng" dirty="0">
                <a:solidFill>
                  <a:schemeClr val="tx2"/>
                </a:solidFill>
              </a:rPr>
              <a:t>Cessation Interventions</a:t>
            </a:r>
          </a:p>
        </p:txBody>
      </p:sp>
      <p:sp>
        <p:nvSpPr>
          <p:cNvPr id="3" name="Content Placeholder 2"/>
          <p:cNvSpPr>
            <a:spLocks noGrp="1"/>
          </p:cNvSpPr>
          <p:nvPr>
            <p:ph idx="1"/>
          </p:nvPr>
        </p:nvSpPr>
        <p:spPr/>
        <p:txBody>
          <a:bodyPr>
            <a:normAutofit/>
          </a:bodyPr>
          <a:lstStyle/>
          <a:p>
            <a:pPr marL="0">
              <a:buNone/>
            </a:pPr>
            <a:r>
              <a:rPr lang="en-US" b="1" dirty="0">
                <a:solidFill>
                  <a:srgbClr val="696969"/>
                </a:solidFill>
              </a:rPr>
              <a:t>Task: </a:t>
            </a:r>
            <a:r>
              <a:rPr lang="en-US" dirty="0">
                <a:solidFill>
                  <a:srgbClr val="696969"/>
                </a:solidFill>
              </a:rPr>
              <a:t>Begin offering planned cessation interventions</a:t>
            </a:r>
          </a:p>
          <a:p>
            <a:pPr lvl="1"/>
            <a:r>
              <a:rPr lang="en-US" dirty="0">
                <a:solidFill>
                  <a:srgbClr val="696969"/>
                </a:solidFill>
              </a:rPr>
              <a:t>Ensure capacity - acquire and integrate training in your own programming </a:t>
            </a:r>
          </a:p>
          <a:p>
            <a:pPr lvl="2"/>
            <a:r>
              <a:rPr lang="en-US" dirty="0">
                <a:solidFill>
                  <a:srgbClr val="696969"/>
                </a:solidFill>
              </a:rPr>
              <a:t>Consider capacity for future training to account for staff turnover</a:t>
            </a:r>
          </a:p>
          <a:p>
            <a:pPr lvl="2"/>
            <a:endParaRPr lang="en-US" dirty="0">
              <a:solidFill>
                <a:srgbClr val="696969"/>
              </a:solidFill>
            </a:endParaRPr>
          </a:p>
          <a:p>
            <a:pPr lvl="1"/>
            <a:r>
              <a:rPr lang="en-US" dirty="0">
                <a:solidFill>
                  <a:srgbClr val="696969"/>
                </a:solidFill>
              </a:rPr>
              <a:t>Provide smoking cessation interventions that make sense for client’s needs (stage of change, behavior change goals)</a:t>
            </a:r>
          </a:p>
          <a:p>
            <a:pPr lvl="1"/>
            <a:endParaRPr lang="en-US" dirty="0">
              <a:solidFill>
                <a:srgbClr val="696969"/>
              </a:solidFill>
            </a:endParaRPr>
          </a:p>
          <a:p>
            <a:pPr lvl="1"/>
            <a:r>
              <a:rPr lang="en-US" dirty="0">
                <a:solidFill>
                  <a:srgbClr val="696969"/>
                </a:solidFill>
              </a:rPr>
              <a:t>Other logistics to consider</a:t>
            </a:r>
          </a:p>
          <a:p>
            <a:pPr lvl="2"/>
            <a:r>
              <a:rPr lang="en-US" dirty="0">
                <a:solidFill>
                  <a:srgbClr val="696969"/>
                </a:solidFill>
              </a:rPr>
              <a:t>Closed Groups or Open Groups</a:t>
            </a:r>
          </a:p>
          <a:p>
            <a:pPr lvl="2"/>
            <a:r>
              <a:rPr lang="en-US" dirty="0">
                <a:solidFill>
                  <a:srgbClr val="696969"/>
                </a:solidFill>
              </a:rPr>
              <a:t>Multidisciplinary efforts at increasing “word of mouth”</a:t>
            </a:r>
          </a:p>
          <a:p>
            <a:pPr lvl="2"/>
            <a:r>
              <a:rPr lang="en-US" dirty="0">
                <a:solidFill>
                  <a:srgbClr val="696969"/>
                </a:solidFill>
              </a:rPr>
              <a:t>Other marketing strategies at reaching consumers?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Sustaining: </a:t>
            </a:r>
            <a:r>
              <a:rPr lang="en-US" u="sng" dirty="0">
                <a:solidFill>
                  <a:schemeClr val="tx2"/>
                </a:solidFill>
              </a:rPr>
              <a:t>Policy</a:t>
            </a:r>
            <a:r>
              <a:rPr lang="en-US" dirty="0">
                <a:solidFill>
                  <a:schemeClr val="tx2"/>
                </a:solidFill>
              </a:rPr>
              <a:t> </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a:buNone/>
            </a:pPr>
            <a:r>
              <a:rPr lang="en-US" b="1" dirty="0">
                <a:solidFill>
                  <a:srgbClr val="696969"/>
                </a:solidFill>
              </a:rPr>
              <a:t>Task:  </a:t>
            </a:r>
            <a:r>
              <a:rPr lang="en-US" dirty="0">
                <a:solidFill>
                  <a:srgbClr val="696969"/>
                </a:solidFill>
              </a:rPr>
              <a:t>Monitor and promote adherence to policy (adapt if necessary)</a:t>
            </a:r>
          </a:p>
          <a:p>
            <a:pPr lvl="1"/>
            <a:r>
              <a:rPr lang="en-US" dirty="0">
                <a:solidFill>
                  <a:srgbClr val="696969"/>
                </a:solidFill>
              </a:rPr>
              <a:t>Anticipate potential challenges to enforcement  </a:t>
            </a:r>
          </a:p>
          <a:p>
            <a:pPr lvl="2"/>
            <a:r>
              <a:rPr lang="en-US" dirty="0">
                <a:solidFill>
                  <a:srgbClr val="696969"/>
                </a:solidFill>
              </a:rPr>
              <a:t>How to overcome initial staff resistance</a:t>
            </a:r>
          </a:p>
          <a:p>
            <a:pPr lvl="2"/>
            <a:r>
              <a:rPr lang="en-US" dirty="0">
                <a:solidFill>
                  <a:srgbClr val="696969"/>
                </a:solidFill>
              </a:rPr>
              <a:t>Involve area businesses and residences throughout policy implementation process</a:t>
            </a:r>
          </a:p>
          <a:p>
            <a:pPr lvl="2"/>
            <a:r>
              <a:rPr lang="en-US" dirty="0">
                <a:solidFill>
                  <a:srgbClr val="696969"/>
                </a:solidFill>
              </a:rPr>
              <a:t>Offer client healthy alternative to smoke breaks</a:t>
            </a:r>
          </a:p>
          <a:p>
            <a:pPr lvl="2"/>
            <a:endParaRPr lang="en-US" dirty="0">
              <a:solidFill>
                <a:srgbClr val="696969"/>
              </a:solidFill>
            </a:endParaRPr>
          </a:p>
          <a:p>
            <a:pPr lvl="1"/>
            <a:r>
              <a:rPr lang="en-US" dirty="0">
                <a:solidFill>
                  <a:srgbClr val="696969"/>
                </a:solidFill>
              </a:rPr>
              <a:t>Plan and implement consequences for client and employee violations </a:t>
            </a:r>
          </a:p>
          <a:p>
            <a:pPr lvl="2"/>
            <a:r>
              <a:rPr lang="en-US" dirty="0">
                <a:solidFill>
                  <a:srgbClr val="696969"/>
                </a:solidFill>
              </a:rPr>
              <a:t>Make sure expectations and disciplinary action is well discussed ahead of time in employee and client orientations</a:t>
            </a:r>
          </a:p>
          <a:p>
            <a:pPr lvl="2">
              <a:buNone/>
            </a:pPr>
            <a:r>
              <a:rPr lang="en-US" dirty="0">
                <a:solidFill>
                  <a:srgbClr val="696969"/>
                </a:solidFill>
              </a:rPr>
              <a:t>  </a:t>
            </a:r>
          </a:p>
          <a:p>
            <a:pPr lvl="1"/>
            <a:r>
              <a:rPr lang="en-US" dirty="0">
                <a:solidFill>
                  <a:srgbClr val="696969"/>
                </a:solidFill>
              </a:rPr>
              <a:t>Monitor “underground” market for tobacco products</a:t>
            </a:r>
          </a:p>
          <a:p>
            <a:pPr lvl="2"/>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Sustaining:</a:t>
            </a:r>
            <a:r>
              <a:rPr lang="en-US" dirty="0"/>
              <a:t/>
            </a:r>
            <a:br>
              <a:rPr lang="en-US" dirty="0"/>
            </a:br>
            <a:r>
              <a:rPr lang="en-US" u="sng" dirty="0">
                <a:solidFill>
                  <a:schemeClr val="tx2"/>
                </a:solidFill>
              </a:rPr>
              <a:t>Cessation Interventions</a:t>
            </a:r>
          </a:p>
        </p:txBody>
      </p:sp>
      <p:sp>
        <p:nvSpPr>
          <p:cNvPr id="3" name="Content Placeholder 2"/>
          <p:cNvSpPr>
            <a:spLocks noGrp="1"/>
          </p:cNvSpPr>
          <p:nvPr>
            <p:ph idx="1"/>
          </p:nvPr>
        </p:nvSpPr>
        <p:spPr>
          <a:xfrm>
            <a:off x="457200" y="1600200"/>
            <a:ext cx="8229600" cy="5029200"/>
          </a:xfrm>
        </p:spPr>
        <p:txBody>
          <a:bodyPr vert="horz" lIns="91440" tIns="45720" rIns="91440" bIns="45720" rtlCol="0" anchor="t">
            <a:normAutofit fontScale="92500" lnSpcReduction="10000"/>
          </a:bodyPr>
          <a:lstStyle/>
          <a:p>
            <a:pPr marL="0">
              <a:buNone/>
            </a:pPr>
            <a:r>
              <a:rPr lang="en-US" b="1" dirty="0">
                <a:solidFill>
                  <a:srgbClr val="696969"/>
                </a:solidFill>
              </a:rPr>
              <a:t>Task: </a:t>
            </a:r>
            <a:r>
              <a:rPr lang="en-US" dirty="0">
                <a:solidFill>
                  <a:srgbClr val="696969"/>
                </a:solidFill>
              </a:rPr>
              <a:t>Monitor implementation and effectiveness of cessation interventions (adapt if necessary) </a:t>
            </a:r>
          </a:p>
          <a:p>
            <a:pPr lvl="1"/>
            <a:r>
              <a:rPr lang="en-US" dirty="0">
                <a:solidFill>
                  <a:srgbClr val="696969"/>
                </a:solidFill>
              </a:rPr>
              <a:t>Evaluation:  </a:t>
            </a:r>
          </a:p>
          <a:p>
            <a:pPr lvl="2"/>
            <a:r>
              <a:rPr lang="en-US" dirty="0">
                <a:solidFill>
                  <a:srgbClr val="696969"/>
                </a:solidFill>
              </a:rPr>
              <a:t>Identify and Monitor Implementation Fidelity</a:t>
            </a:r>
          </a:p>
          <a:p>
            <a:pPr lvl="3"/>
            <a:r>
              <a:rPr lang="en-US" dirty="0">
                <a:solidFill>
                  <a:srgbClr val="696969"/>
                </a:solidFill>
              </a:rPr>
              <a:t>Example - are cessation interventions being offered, are clients engaging in interventions</a:t>
            </a:r>
          </a:p>
          <a:p>
            <a:pPr lvl="2"/>
            <a:r>
              <a:rPr lang="en-US" dirty="0">
                <a:solidFill>
                  <a:srgbClr val="696969"/>
                </a:solidFill>
              </a:rPr>
              <a:t>Identify and Monitor Outcomes </a:t>
            </a:r>
          </a:p>
          <a:p>
            <a:pPr lvl="3"/>
            <a:r>
              <a:rPr lang="en-US" dirty="0">
                <a:solidFill>
                  <a:srgbClr val="696969"/>
                </a:solidFill>
              </a:rPr>
              <a:t>Example - clients’ stage of change, clients’ quitting behavior</a:t>
            </a:r>
          </a:p>
          <a:p>
            <a:pPr lvl="3"/>
            <a:endParaRPr lang="en-US" dirty="0">
              <a:solidFill>
                <a:srgbClr val="696969"/>
              </a:solidFill>
            </a:endParaRPr>
          </a:p>
          <a:p>
            <a:pPr lvl="1"/>
            <a:r>
              <a:rPr lang="en-US" dirty="0">
                <a:solidFill>
                  <a:srgbClr val="696969"/>
                </a:solidFill>
              </a:rPr>
              <a:t>Identify and address barriers</a:t>
            </a:r>
          </a:p>
          <a:p>
            <a:pPr lvl="2"/>
            <a:r>
              <a:rPr lang="en-US" dirty="0">
                <a:solidFill>
                  <a:srgbClr val="696969"/>
                </a:solidFill>
              </a:rPr>
              <a:t>Consider barriers from multiple perspectives (clients, staff, other stakeholders)</a:t>
            </a:r>
          </a:p>
          <a:p>
            <a:pPr lvl="2"/>
            <a:endParaRPr lang="en-US" dirty="0">
              <a:solidFill>
                <a:srgbClr val="696969"/>
              </a:solidFill>
            </a:endParaRPr>
          </a:p>
          <a:p>
            <a:pPr lvl="1"/>
            <a:r>
              <a:rPr lang="en-US" dirty="0">
                <a:solidFill>
                  <a:srgbClr val="696969"/>
                </a:solidFill>
              </a:rPr>
              <a:t>Preparing for staff turnover  </a:t>
            </a:r>
          </a:p>
          <a:p>
            <a:pPr lvl="2"/>
            <a:r>
              <a:rPr lang="en-US" dirty="0">
                <a:solidFill>
                  <a:srgbClr val="696969"/>
                </a:solidFill>
              </a:rPr>
              <a:t>Continue to train new providers</a:t>
            </a:r>
          </a:p>
          <a:p>
            <a:pPr lvl="2"/>
            <a:r>
              <a:rPr lang="en-US" dirty="0">
                <a:solidFill>
                  <a:srgbClr val="696969"/>
                </a:solidFill>
              </a:rPr>
              <a:t>Planning for when Champion leaves organization</a:t>
            </a:r>
          </a:p>
          <a:p>
            <a:pPr lvl="2"/>
            <a:endParaRPr lang="en-US" dirty="0">
              <a:solidFill>
                <a:srgbClr val="696969"/>
              </a:solidFill>
            </a:endParaRPr>
          </a:p>
          <a:p>
            <a:pPr lvl="1"/>
            <a:r>
              <a:rPr lang="en-US" dirty="0">
                <a:solidFill>
                  <a:srgbClr val="696969"/>
                </a:solidFill>
              </a:rPr>
              <a:t>Anticipate changes in funding </a:t>
            </a:r>
          </a:p>
          <a:p>
            <a:pPr lvl="2">
              <a:buNone/>
            </a:pPr>
            <a:endParaRPr lang="en-US" dirty="0"/>
          </a:p>
        </p:txBody>
      </p:sp>
    </p:spTree>
    <p:extLst>
      <p:ext uri="{BB962C8B-B14F-4D97-AF65-F5344CB8AC3E}">
        <p14:creationId xmlns:p14="http://schemas.microsoft.com/office/powerpoint/2010/main" val="17877883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tx2"/>
                </a:solidFill>
              </a:rPr>
              <a:t>Real-World Considerations for </a:t>
            </a:r>
            <a:r>
              <a:rPr lang="en-US" dirty="0"/>
              <a:t/>
            </a:r>
            <a:br>
              <a:rPr lang="en-US" dirty="0"/>
            </a:br>
            <a:r>
              <a:rPr lang="en-US" dirty="0" smtClean="0"/>
              <a:t>Smoke-Free </a:t>
            </a:r>
            <a:r>
              <a:rPr lang="en-US" dirty="0"/>
              <a:t>Policy </a:t>
            </a:r>
            <a:r>
              <a:rPr lang="en-US" dirty="0" smtClean="0"/>
              <a:t/>
            </a:r>
            <a:br>
              <a:rPr lang="en-US" dirty="0" smtClean="0"/>
            </a:br>
            <a:r>
              <a:rPr lang="en-US" dirty="0" smtClean="0"/>
              <a:t>and </a:t>
            </a:r>
            <a:r>
              <a:rPr lang="en-US" dirty="0"/>
              <a:t>Cessation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216573"/>
            <a:ext cx="5334000" cy="2652183"/>
          </a:xfrm>
          <a:prstGeom prst="rect">
            <a:avLst/>
          </a:prstGeom>
        </p:spPr>
      </p:pic>
    </p:spTree>
    <p:extLst>
      <p:ext uri="{BB962C8B-B14F-4D97-AF65-F5344CB8AC3E}">
        <p14:creationId xmlns:p14="http://schemas.microsoft.com/office/powerpoint/2010/main" val="2650581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Real-World Considerations for  </a:t>
            </a:r>
            <a:br>
              <a:rPr lang="en-US" sz="4000" dirty="0"/>
            </a:br>
            <a:r>
              <a:rPr lang="en-US" sz="4000" dirty="0" smtClean="0"/>
              <a:t>Smoke-Free</a:t>
            </a:r>
            <a:r>
              <a:rPr lang="en-US" sz="4000" dirty="0"/>
              <a:t> Policy and Cessation</a:t>
            </a:r>
          </a:p>
        </p:txBody>
      </p:sp>
      <p:sp>
        <p:nvSpPr>
          <p:cNvPr id="2" name="Content Placeholder 1"/>
          <p:cNvSpPr>
            <a:spLocks noGrp="1"/>
          </p:cNvSpPr>
          <p:nvPr>
            <p:ph idx="1"/>
          </p:nvPr>
        </p:nvSpPr>
        <p:spPr>
          <a:xfrm>
            <a:off x="457200" y="2743200"/>
            <a:ext cx="8305800" cy="3382963"/>
          </a:xfrm>
        </p:spPr>
        <p:txBody>
          <a:bodyPr vert="horz" lIns="91440" tIns="45720" rIns="91440" bIns="45720" rtlCol="0" anchor="t">
            <a:normAutofit lnSpcReduction="10000"/>
          </a:bodyPr>
          <a:lstStyle/>
          <a:p>
            <a:pPr marL="0" indent="0">
              <a:buNone/>
            </a:pPr>
            <a:endParaRPr lang="en-US" sz="2162" dirty="0"/>
          </a:p>
          <a:p>
            <a:pPr>
              <a:buFont typeface="Wingdings" panose="05000000000000000000" pitchFamily="2" charset="2"/>
              <a:buChar char="ü"/>
            </a:pPr>
            <a:r>
              <a:rPr lang="en-US" sz="2150" dirty="0">
                <a:solidFill>
                  <a:srgbClr val="696464"/>
                </a:solidFill>
              </a:rPr>
              <a:t>It is true that clients could benefit from a healthy, alternative activity to replace smoking, and socialize with clients and staff.  Use creativity in finding something enjoyable.</a:t>
            </a:r>
          </a:p>
          <a:p>
            <a:pPr>
              <a:buFont typeface="Wingdings" panose="05000000000000000000" pitchFamily="2" charset="2"/>
              <a:buChar char="ü"/>
            </a:pPr>
            <a:endParaRPr lang="en-US" dirty="0"/>
          </a:p>
          <a:p>
            <a:pPr marL="0" indent="0">
              <a:buNone/>
            </a:pPr>
            <a:endParaRPr lang="en-US" dirty="0"/>
          </a:p>
          <a:p>
            <a:endParaRPr lang="en-US" dirty="0"/>
          </a:p>
          <a:p>
            <a:pPr marL="0" indent="0">
              <a:buNone/>
            </a:pPr>
            <a:r>
              <a:rPr lang="en-US"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4362450"/>
            <a:ext cx="4789439" cy="24955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072" y="4362450"/>
            <a:ext cx="4188827" cy="2495601"/>
          </a:xfrm>
          <a:prstGeom prst="rect">
            <a:avLst/>
          </a:prstGeom>
        </p:spPr>
      </p:pic>
      <p:sp>
        <p:nvSpPr>
          <p:cNvPr id="7" name="TextBox 6"/>
          <p:cNvSpPr txBox="1"/>
          <p:nvPr/>
        </p:nvSpPr>
        <p:spPr>
          <a:xfrm>
            <a:off x="304800" y="1863179"/>
            <a:ext cx="85344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2400" dirty="0"/>
              <a:t>“</a:t>
            </a:r>
            <a:r>
              <a:rPr lang="en-US" sz="2400" i="1" dirty="0"/>
              <a:t>If we take smoke breaks away from our clients, </a:t>
            </a:r>
          </a:p>
          <a:p>
            <a:pPr algn="ctr"/>
            <a:r>
              <a:rPr lang="en-US" sz="2400" i="1" dirty="0"/>
              <a:t>what else will they do</a:t>
            </a:r>
            <a:r>
              <a:rPr lang="en-US" sz="2400" dirty="0"/>
              <a:t>?” </a:t>
            </a:r>
          </a:p>
        </p:txBody>
      </p:sp>
    </p:spTree>
    <p:extLst>
      <p:ext uri="{BB962C8B-B14F-4D97-AF65-F5344CB8AC3E}">
        <p14:creationId xmlns:p14="http://schemas.microsoft.com/office/powerpoint/2010/main" val="20989604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Real-World Considerations for  </a:t>
            </a:r>
            <a:br>
              <a:rPr lang="en-US" sz="4000" dirty="0"/>
            </a:br>
            <a:r>
              <a:rPr lang="en-US" sz="4000" dirty="0" smtClean="0"/>
              <a:t>Smoke-Free</a:t>
            </a:r>
            <a:r>
              <a:rPr lang="en-US" sz="4000" dirty="0"/>
              <a:t> Policy and Cessation</a:t>
            </a:r>
          </a:p>
        </p:txBody>
      </p:sp>
      <p:sp>
        <p:nvSpPr>
          <p:cNvPr id="2" name="Content Placeholder 1"/>
          <p:cNvSpPr>
            <a:spLocks noGrp="1"/>
          </p:cNvSpPr>
          <p:nvPr>
            <p:ph idx="1"/>
          </p:nvPr>
        </p:nvSpPr>
        <p:spPr>
          <a:xfrm>
            <a:off x="533400" y="2590800"/>
            <a:ext cx="8153400" cy="2743200"/>
          </a:xfrm>
        </p:spPr>
        <p:txBody>
          <a:bodyPr vert="horz" lIns="91440" tIns="45720" rIns="91440" bIns="45720" rtlCol="0" anchor="t">
            <a:normAutofit fontScale="47500" lnSpcReduction="20000"/>
          </a:bodyPr>
          <a:lstStyle/>
          <a:p>
            <a:pPr marL="0" indent="0">
              <a:buNone/>
            </a:pPr>
            <a:endParaRPr lang="en-US" sz="5000" dirty="0"/>
          </a:p>
          <a:p>
            <a:pPr>
              <a:buFont typeface="Wingdings" panose="05000000000000000000" pitchFamily="2" charset="2"/>
              <a:buChar char="ü"/>
            </a:pPr>
            <a:r>
              <a:rPr lang="en-US" sz="4200" dirty="0">
                <a:solidFill>
                  <a:srgbClr val="696464"/>
                </a:solidFill>
                <a:latin typeface="Calibri"/>
                <a:cs typeface="Calibri"/>
              </a:rPr>
              <a:t>Consider availability of Nicotine Replacement Therapy &amp; anti-craving medications (Chantix or </a:t>
            </a:r>
            <a:r>
              <a:rPr lang="en-US" sz="4200" dirty="0" err="1">
                <a:solidFill>
                  <a:srgbClr val="696464"/>
                </a:solidFill>
                <a:latin typeface="Calibri"/>
                <a:cs typeface="Calibri"/>
              </a:rPr>
              <a:t>Zyban</a:t>
            </a:r>
            <a:r>
              <a:rPr lang="en-US" sz="4200" dirty="0">
                <a:solidFill>
                  <a:srgbClr val="696464"/>
                </a:solidFill>
                <a:latin typeface="Calibri"/>
                <a:cs typeface="Calibri"/>
              </a:rPr>
              <a:t>).</a:t>
            </a:r>
          </a:p>
          <a:p>
            <a:pPr>
              <a:buFont typeface="Wingdings" panose="05000000000000000000" pitchFamily="2" charset="2"/>
              <a:buChar char="ü"/>
            </a:pPr>
            <a:endParaRPr lang="en-US" sz="2500" dirty="0">
              <a:solidFill>
                <a:srgbClr val="696464"/>
              </a:solidFill>
              <a:latin typeface="Calibri"/>
              <a:cs typeface="Calibri"/>
            </a:endParaRPr>
          </a:p>
          <a:p>
            <a:pPr>
              <a:buFont typeface="Wingdings" panose="05000000000000000000" pitchFamily="2" charset="2"/>
              <a:buChar char="ü"/>
            </a:pPr>
            <a:r>
              <a:rPr lang="en-US" sz="4200" dirty="0">
                <a:solidFill>
                  <a:srgbClr val="696464"/>
                </a:solidFill>
                <a:latin typeface="Calibri"/>
                <a:cs typeface="Calibri"/>
              </a:rPr>
              <a:t>Coordinate with medical providers.  </a:t>
            </a:r>
            <a:r>
              <a:rPr lang="en-US" sz="4200" b="1" dirty="0">
                <a:solidFill>
                  <a:srgbClr val="696464"/>
                </a:solidFill>
                <a:latin typeface="Calibri"/>
                <a:cs typeface="Calibri"/>
              </a:rPr>
              <a:t>Guided use </a:t>
            </a:r>
            <a:r>
              <a:rPr lang="en-US" sz="4200" dirty="0">
                <a:solidFill>
                  <a:srgbClr val="696464"/>
                </a:solidFill>
                <a:latin typeface="Calibri"/>
                <a:cs typeface="Calibri"/>
              </a:rPr>
              <a:t>of NRTs is recommended to assist in the prevention of improper use of NRT.</a:t>
            </a:r>
          </a:p>
          <a:p>
            <a:pPr>
              <a:buNone/>
            </a:pPr>
            <a:endParaRPr lang="en-US" sz="2500" dirty="0">
              <a:solidFill>
                <a:srgbClr val="696464"/>
              </a:solidFill>
              <a:latin typeface="Calibri"/>
              <a:cs typeface="Calibri"/>
            </a:endParaRPr>
          </a:p>
          <a:p>
            <a:pPr>
              <a:buFont typeface="Wingdings" panose="05000000000000000000" pitchFamily="2" charset="2"/>
              <a:buChar char="ü"/>
            </a:pPr>
            <a:r>
              <a:rPr lang="en-US" sz="4200" dirty="0">
                <a:solidFill>
                  <a:srgbClr val="696464"/>
                </a:solidFill>
                <a:latin typeface="Calibri"/>
                <a:cs typeface="Calibri"/>
              </a:rPr>
              <a:t>Consider utilizing the Maryland Tobacco </a:t>
            </a:r>
            <a:r>
              <a:rPr lang="en-US" sz="4200" dirty="0" err="1">
                <a:solidFill>
                  <a:srgbClr val="696464"/>
                </a:solidFill>
                <a:latin typeface="Calibri"/>
                <a:cs typeface="Calibri"/>
              </a:rPr>
              <a:t>Quitline</a:t>
            </a:r>
            <a:r>
              <a:rPr lang="en-US" sz="4200" dirty="0">
                <a:solidFill>
                  <a:srgbClr val="696464"/>
                </a:solidFill>
                <a:latin typeface="Calibri"/>
                <a:cs typeface="Calibri"/>
              </a:rPr>
              <a:t> to supplement your agency services or to connect your clients as they leave your agency. </a:t>
            </a:r>
          </a:p>
        </p:txBody>
      </p:sp>
      <p:pic>
        <p:nvPicPr>
          <p:cNvPr id="6" name="Picture 2"/>
          <p:cNvPicPr>
            <a:picLocks noChangeAspect="1" noChangeArrowheads="1"/>
          </p:cNvPicPr>
          <p:nvPr/>
        </p:nvPicPr>
        <p:blipFill>
          <a:blip r:embed="rId2" cstate="print"/>
          <a:srcRect/>
          <a:stretch>
            <a:fillRect/>
          </a:stretch>
        </p:blipFill>
        <p:spPr bwMode="auto">
          <a:xfrm>
            <a:off x="762001" y="5291354"/>
            <a:ext cx="2209799" cy="1261846"/>
          </a:xfrm>
          <a:prstGeom prst="rect">
            <a:avLst/>
          </a:prstGeom>
          <a:ln>
            <a:noFill/>
          </a:ln>
          <a:effectLst>
            <a:outerShdw blurRad="292100" dist="139700" dir="2700000" algn="tl" rotWithShape="0">
              <a:srgbClr val="333333">
                <a:alpha val="65000"/>
              </a:srgbClr>
            </a:outerShdw>
          </a:effectLst>
          <a:extLst/>
        </p:spPr>
      </p:pic>
      <p:pic>
        <p:nvPicPr>
          <p:cNvPr id="7" name="Picture 2"/>
          <p:cNvPicPr>
            <a:picLocks noChangeAspect="1" noChangeArrowheads="1"/>
          </p:cNvPicPr>
          <p:nvPr/>
        </p:nvPicPr>
        <p:blipFill>
          <a:blip r:embed="rId3" cstate="print"/>
          <a:srcRect/>
          <a:stretch>
            <a:fillRect/>
          </a:stretch>
        </p:blipFill>
        <p:spPr bwMode="auto">
          <a:xfrm>
            <a:off x="3886200" y="5317330"/>
            <a:ext cx="2209800" cy="1312069"/>
          </a:xfrm>
          <a:prstGeom prst="rect">
            <a:avLst/>
          </a:prstGeom>
          <a:noFill/>
          <a:ln w="9525">
            <a:noFill/>
            <a:miter lim="800000"/>
            <a:headEnd/>
            <a:tailEnd/>
          </a:ln>
        </p:spPr>
      </p:pic>
      <p:pic>
        <p:nvPicPr>
          <p:cNvPr id="8" name="Picture 3"/>
          <p:cNvPicPr>
            <a:picLocks noChangeAspect="1" noChangeArrowheads="1"/>
          </p:cNvPicPr>
          <p:nvPr/>
        </p:nvPicPr>
        <p:blipFill>
          <a:blip r:embed="rId4" cstate="print">
            <a:extLst/>
          </a:blip>
          <a:srcRect/>
          <a:stretch>
            <a:fillRect/>
          </a:stretch>
        </p:blipFill>
        <p:spPr bwMode="auto">
          <a:xfrm>
            <a:off x="6477001" y="5498123"/>
            <a:ext cx="2209800" cy="1359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TextBox 8"/>
          <p:cNvSpPr txBox="1"/>
          <p:nvPr/>
        </p:nvSpPr>
        <p:spPr>
          <a:xfrm>
            <a:off x="457200" y="1814899"/>
            <a:ext cx="8458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2400" dirty="0"/>
              <a:t>“</a:t>
            </a:r>
            <a:r>
              <a:rPr lang="en-US" sz="2400" i="1" dirty="0"/>
              <a:t>Ok, but even so, our clients won’t last a day without nicotine.  </a:t>
            </a:r>
          </a:p>
          <a:p>
            <a:pPr algn="ctr"/>
            <a:r>
              <a:rPr lang="en-US" sz="2400" i="1" dirty="0"/>
              <a:t>The withdrawal symptoms will drive everyone crazy!</a:t>
            </a:r>
            <a:r>
              <a:rPr lang="en-US" sz="2400" dirty="0"/>
              <a:t>” </a:t>
            </a:r>
          </a:p>
        </p:txBody>
      </p:sp>
    </p:spTree>
    <p:extLst>
      <p:ext uri="{BB962C8B-B14F-4D97-AF65-F5344CB8AC3E}">
        <p14:creationId xmlns:p14="http://schemas.microsoft.com/office/powerpoint/2010/main" val="8846641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Real-World Considerations for  </a:t>
            </a:r>
            <a:br>
              <a:rPr lang="en-US" sz="4000" dirty="0"/>
            </a:br>
            <a:r>
              <a:rPr lang="en-US" sz="4000" dirty="0" smtClean="0"/>
              <a:t>Smoke-Free</a:t>
            </a:r>
            <a:r>
              <a:rPr lang="en-US" sz="4000" dirty="0"/>
              <a:t> Policy and Cessation</a:t>
            </a:r>
          </a:p>
        </p:txBody>
      </p:sp>
      <p:sp>
        <p:nvSpPr>
          <p:cNvPr id="3" name="Content Placeholder 2"/>
          <p:cNvSpPr>
            <a:spLocks noGrp="1"/>
          </p:cNvSpPr>
          <p:nvPr>
            <p:ph idx="1"/>
          </p:nvPr>
        </p:nvSpPr>
        <p:spPr>
          <a:xfrm>
            <a:off x="457200" y="2286001"/>
            <a:ext cx="8229600" cy="3505200"/>
          </a:xfrm>
        </p:spPr>
        <p:txBody>
          <a:bodyPr vert="horz" lIns="91440" tIns="45720" rIns="91440" bIns="45720" rtlCol="0" anchor="t">
            <a:normAutofit/>
          </a:bodyPr>
          <a:lstStyle/>
          <a:p>
            <a:pPr marL="457200" lvl="1" indent="0">
              <a:buNone/>
            </a:pPr>
            <a:endParaRPr lang="en-US" sz="2162" i="1" dirty="0">
              <a:solidFill>
                <a:srgbClr val="696464"/>
              </a:solidFill>
              <a:latin typeface="Calibri (Body)"/>
              <a:cs typeface="Calibri (Body)"/>
            </a:endParaRPr>
          </a:p>
          <a:p>
            <a:pPr marL="457200" lvl="1" indent="-457200">
              <a:buFont typeface="Wingdings" charset="2"/>
              <a:buChar char="ü"/>
            </a:pPr>
            <a:r>
              <a:rPr lang="en-US" sz="2000" dirty="0">
                <a:solidFill>
                  <a:srgbClr val="696464"/>
                </a:solidFill>
                <a:latin typeface="Calibri (Body)"/>
                <a:cs typeface="Calibri (Body)"/>
              </a:rPr>
              <a:t>Consider the powerful messages counselors model for their clients, both good and not so good.  Even in staff are smoking out of sight, the smoke smell will linger on clothing. </a:t>
            </a:r>
          </a:p>
          <a:p>
            <a:pPr marL="457200" lvl="1" indent="-457200">
              <a:buNone/>
            </a:pPr>
            <a:endParaRPr lang="en-US" sz="1000" dirty="0">
              <a:solidFill>
                <a:srgbClr val="696464"/>
              </a:solidFill>
              <a:latin typeface="Calibri (Body)"/>
              <a:cs typeface="Calibri (Body)"/>
            </a:endParaRPr>
          </a:p>
          <a:p>
            <a:pPr marL="457200" lvl="1" indent="-457200">
              <a:buFont typeface="Wingdings" charset="2"/>
              <a:buChar char="ü"/>
            </a:pPr>
            <a:r>
              <a:rPr lang="en-US" sz="2000" dirty="0">
                <a:solidFill>
                  <a:srgbClr val="696464"/>
                </a:solidFill>
                <a:latin typeface="Calibri (Body)"/>
                <a:cs typeface="Calibri (Body)"/>
              </a:rPr>
              <a:t>Plan incentives for not smoking for staff. </a:t>
            </a:r>
          </a:p>
          <a:p>
            <a:pPr marL="457200" lvl="1" indent="-457200">
              <a:buFont typeface="Wingdings" charset="2"/>
              <a:buChar char="ü"/>
            </a:pPr>
            <a:endParaRPr lang="en-US" sz="2000" dirty="0">
              <a:solidFill>
                <a:srgbClr val="696464"/>
              </a:solidFill>
              <a:latin typeface="Calibri (Body)"/>
              <a:cs typeface="Calibri (Body)"/>
            </a:endParaRPr>
          </a:p>
          <a:p>
            <a:pPr marL="457200" lvl="1" indent="-457200">
              <a:buFont typeface="Wingdings" charset="2"/>
              <a:buChar char="ü"/>
            </a:pPr>
            <a:r>
              <a:rPr lang="en-US" sz="2000" dirty="0">
                <a:solidFill>
                  <a:srgbClr val="696464"/>
                </a:solidFill>
                <a:latin typeface="Calibri (Body)"/>
                <a:cs typeface="Calibri (Body)"/>
              </a:rPr>
              <a:t>Plan consequences for staff smoking. smoking. Think about how this fits with HR policy and insurance. </a:t>
            </a:r>
          </a:p>
          <a:p>
            <a:pPr marL="457200" lvl="1" indent="-457200">
              <a:buFont typeface="Wingdings" charset="2"/>
              <a:buChar char="ü"/>
            </a:pPr>
            <a:endParaRPr lang="en-US" sz="1000" dirty="0">
              <a:latin typeface="Calibri (Body)"/>
              <a:cs typeface="Calibri (Body)"/>
            </a:endParaRPr>
          </a:p>
          <a:p>
            <a:pPr marL="457200" lvl="1" indent="-457200">
              <a:buFont typeface="Wingdings" charset="2"/>
              <a:buChar char="ü"/>
            </a:pPr>
            <a:endParaRPr lang="en-US" sz="2000" dirty="0">
              <a:latin typeface="Calibri (Body)"/>
              <a:cs typeface="Calibri (Body)"/>
            </a:endParaRPr>
          </a:p>
          <a:p>
            <a:pPr marL="0" indent="0">
              <a:buNone/>
            </a:pPr>
            <a:endParaRPr lang="en-US" dirty="0"/>
          </a:p>
        </p:txBody>
      </p:sp>
      <p:sp>
        <p:nvSpPr>
          <p:cNvPr id="4" name="TextBox 3"/>
          <p:cNvSpPr txBox="1"/>
          <p:nvPr/>
        </p:nvSpPr>
        <p:spPr>
          <a:xfrm>
            <a:off x="304800" y="1662499"/>
            <a:ext cx="8458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lvl="1" algn="ctr"/>
            <a:r>
              <a:rPr lang="en-US" sz="2400" i="1" dirty="0"/>
              <a:t>“If I can’t smoke indoors at work, I’m just going </a:t>
            </a:r>
            <a:r>
              <a:rPr lang="en-US" sz="2400" i="1" dirty="0" smtClean="0"/>
              <a:t/>
            </a:r>
            <a:br>
              <a:rPr lang="en-US" sz="2400" i="1" dirty="0" smtClean="0"/>
            </a:br>
            <a:r>
              <a:rPr lang="en-US" sz="2400" i="1" dirty="0" smtClean="0"/>
              <a:t>to </a:t>
            </a:r>
            <a:r>
              <a:rPr lang="en-US" sz="2400" i="1" dirty="0"/>
              <a:t>go </a:t>
            </a:r>
            <a:r>
              <a:rPr lang="en-US" sz="2400" i="1" dirty="0" smtClean="0"/>
              <a:t>across </a:t>
            </a:r>
            <a:r>
              <a:rPr lang="en-US" sz="2400" i="1" dirty="0"/>
              <a:t>the street to smoke</a:t>
            </a:r>
            <a:r>
              <a:rPr lang="en-US" sz="2400" i="1" dirty="0" smtClean="0"/>
              <a:t>.”</a:t>
            </a:r>
            <a:endParaRPr lang="en-US" sz="2400" i="1" dirty="0"/>
          </a:p>
        </p:txBody>
      </p:sp>
    </p:spTree>
    <p:extLst>
      <p:ext uri="{BB962C8B-B14F-4D97-AF65-F5344CB8AC3E}">
        <p14:creationId xmlns:p14="http://schemas.microsoft.com/office/powerpoint/2010/main" val="1718857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Real-World Considerations for  </a:t>
            </a:r>
            <a:br>
              <a:rPr lang="en-US" sz="4000" dirty="0"/>
            </a:br>
            <a:r>
              <a:rPr lang="en-US" sz="4000" dirty="0" smtClean="0"/>
              <a:t>Smoke-Free</a:t>
            </a:r>
            <a:r>
              <a:rPr lang="en-US" sz="4000" dirty="0"/>
              <a:t> Policy and Cessation</a:t>
            </a:r>
          </a:p>
        </p:txBody>
      </p:sp>
      <p:sp>
        <p:nvSpPr>
          <p:cNvPr id="4" name="TextBox 3"/>
          <p:cNvSpPr txBox="1"/>
          <p:nvPr/>
        </p:nvSpPr>
        <p:spPr>
          <a:xfrm>
            <a:off x="381000" y="1584067"/>
            <a:ext cx="83058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marL="0" lvl="1" algn="ctr"/>
            <a:r>
              <a:rPr lang="en-US" sz="2400" dirty="0"/>
              <a:t>“I didn’t know what to say when my client asked </a:t>
            </a:r>
          </a:p>
          <a:p>
            <a:pPr marL="0" lvl="1" algn="ctr"/>
            <a:r>
              <a:rPr lang="en-US" sz="2400" dirty="0"/>
              <a:t>if they could vape in group</a:t>
            </a:r>
            <a:r>
              <a:rPr lang="en-US" sz="2400" dirty="0" smtClean="0"/>
              <a:t>?”</a:t>
            </a:r>
            <a:endParaRPr lang="en-US" sz="2400" dirty="0"/>
          </a:p>
        </p:txBody>
      </p:sp>
      <p:sp>
        <p:nvSpPr>
          <p:cNvPr id="5" name="Content Placeholder 2"/>
          <p:cNvSpPr txBox="1">
            <a:spLocks/>
          </p:cNvSpPr>
          <p:nvPr/>
        </p:nvSpPr>
        <p:spPr>
          <a:xfrm>
            <a:off x="457200" y="2514600"/>
            <a:ext cx="8153400" cy="3276600"/>
          </a:xfrm>
          <a:prstGeom prst="rect">
            <a:avLst/>
          </a:prstGeom>
        </p:spPr>
        <p:txBody>
          <a:bodyPr vert="horz" lIns="91440" tIns="45720" rIns="91440" bIns="45720" rtlCol="0" anchor="t">
            <a:normAutofit fontScale="92500" lnSpcReduction="20000"/>
          </a:bodyPr>
          <a:lstStyle/>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162" b="0" i="1" u="none" strike="noStrike" kern="1200" cap="none" spc="0" normalizeH="0" baseline="0" noProof="0" dirty="0">
              <a:ln>
                <a:noFill/>
              </a:ln>
              <a:solidFill>
                <a:schemeClr val="tx1"/>
              </a:solidFill>
              <a:effectLst/>
              <a:uLnTx/>
              <a:uFillTx/>
              <a:latin typeface="Calibri (Body)"/>
              <a:ea typeface="+mn-ea"/>
              <a:cs typeface="Calibri (Body)"/>
            </a:endParaRPr>
          </a:p>
          <a:p>
            <a:pPr marL="457200" marR="0" lvl="1" indent="-457200" algn="l" defTabSz="914400" rtl="0" eaLnBrk="1" fontAlgn="auto" latinLnBrk="0" hangingPunct="1">
              <a:lnSpc>
                <a:spcPct val="100000"/>
              </a:lnSpc>
              <a:spcBef>
                <a:spcPct val="20000"/>
              </a:spcBef>
              <a:spcAft>
                <a:spcPts val="0"/>
              </a:spcAft>
              <a:buClrTx/>
              <a:buSzTx/>
              <a:buFont typeface="Wingdings" charset="2"/>
              <a:buChar char="ü"/>
              <a:tabLst/>
              <a:defRPr/>
            </a:pPr>
            <a:r>
              <a:rPr kumimoji="0" lang="en-US" sz="2000" b="0" i="0" u="none" strike="noStrike" kern="1200" cap="none" spc="0" normalizeH="0" baseline="0" noProof="0" dirty="0">
                <a:ln>
                  <a:noFill/>
                </a:ln>
                <a:solidFill>
                  <a:srgbClr val="696464"/>
                </a:solidFill>
                <a:effectLst/>
                <a:uLnTx/>
                <a:uFillTx/>
                <a:latin typeface="Calibri (Body)"/>
                <a:ea typeface="+mn-ea"/>
                <a:cs typeface="Calibri (Body)"/>
              </a:rPr>
              <a:t>Regulations</a:t>
            </a:r>
            <a:r>
              <a:rPr kumimoji="0" lang="en-US" sz="2000" b="0" i="0" u="none" strike="noStrike" kern="1200" cap="none" spc="0" normalizeH="0" noProof="0" dirty="0">
                <a:ln>
                  <a:noFill/>
                </a:ln>
                <a:solidFill>
                  <a:srgbClr val="696464"/>
                </a:solidFill>
                <a:effectLst/>
                <a:uLnTx/>
                <a:uFillTx/>
                <a:latin typeface="Calibri (Body)"/>
                <a:ea typeface="+mn-ea"/>
                <a:cs typeface="Calibri (Body)"/>
              </a:rPr>
              <a:t> about electronic nicotine devices </a:t>
            </a:r>
            <a:r>
              <a:rPr lang="en-US" sz="2000" dirty="0">
                <a:solidFill>
                  <a:srgbClr val="696464"/>
                </a:solidFill>
                <a:latin typeface="Calibri (Body)"/>
                <a:cs typeface="Calibri (Body)"/>
              </a:rPr>
              <a:t>should be included in your tobacco policy. </a:t>
            </a:r>
            <a:r>
              <a:rPr lang="en-US" sz="2000" dirty="0" smtClean="0">
                <a:solidFill>
                  <a:srgbClr val="696464"/>
                </a:solidFill>
                <a:latin typeface="Calibri (Body)"/>
                <a:cs typeface="Calibri (Body)"/>
              </a:rPr>
              <a:t/>
            </a:r>
            <a:br>
              <a:rPr lang="en-US" sz="2000" dirty="0" smtClean="0">
                <a:solidFill>
                  <a:srgbClr val="696464"/>
                </a:solidFill>
                <a:latin typeface="Calibri (Body)"/>
                <a:cs typeface="Calibri (Body)"/>
              </a:rPr>
            </a:br>
            <a:endParaRPr lang="en-US" sz="2000" dirty="0">
              <a:solidFill>
                <a:srgbClr val="696464"/>
              </a:solidFill>
              <a:latin typeface="Calibri (Body)"/>
              <a:cs typeface="Calibri (Body)"/>
            </a:endParaRPr>
          </a:p>
          <a:p>
            <a:pPr marL="457200" marR="0" lvl="1" indent="-457200" algn="l" defTabSz="914400" rtl="0" eaLnBrk="1" fontAlgn="auto" latinLnBrk="0" hangingPunct="1">
              <a:lnSpc>
                <a:spcPct val="100000"/>
              </a:lnSpc>
              <a:spcBef>
                <a:spcPct val="20000"/>
              </a:spcBef>
              <a:spcAft>
                <a:spcPts val="0"/>
              </a:spcAft>
              <a:buClrTx/>
              <a:buSzTx/>
              <a:buFont typeface="Wingdings" charset="2"/>
              <a:buChar char="ü"/>
              <a:tabLst/>
              <a:defRPr/>
            </a:pPr>
            <a:r>
              <a:rPr lang="en-US" sz="2000" dirty="0" smtClean="0">
                <a:solidFill>
                  <a:srgbClr val="696464"/>
                </a:solidFill>
                <a:latin typeface="Calibri (Body)"/>
                <a:cs typeface="Calibri (Body)"/>
              </a:rPr>
              <a:t>Choose </a:t>
            </a:r>
            <a:r>
              <a:rPr lang="en-US" sz="2000" dirty="0">
                <a:solidFill>
                  <a:srgbClr val="696464"/>
                </a:solidFill>
                <a:latin typeface="Calibri (Body)"/>
                <a:cs typeface="Calibri (Body)"/>
              </a:rPr>
              <a:t>what is best policy concerning your clients’ welfare.  Research to date suggests that e-cigarettes have not led to smoking cessation.  </a:t>
            </a:r>
            <a:r>
              <a:rPr lang="en-US" sz="2000" dirty="0">
                <a:latin typeface="Calibri (Body)"/>
                <a:cs typeface="Calibri (Body)"/>
              </a:rPr>
              <a:t/>
            </a:r>
            <a:br>
              <a:rPr lang="en-US" sz="2000" dirty="0">
                <a:latin typeface="Calibri (Body)"/>
                <a:cs typeface="Calibri (Body)"/>
              </a:rPr>
            </a:br>
            <a:r>
              <a:rPr lang="en-US" sz="2000" dirty="0">
                <a:solidFill>
                  <a:srgbClr val="696464"/>
                </a:solidFill>
                <a:latin typeface="Calibri (Body)"/>
                <a:cs typeface="Calibri (Body)"/>
              </a:rPr>
              <a:t>E-cigarettes are less dangerous </a:t>
            </a:r>
            <a:r>
              <a:rPr lang="en-US" sz="2000" i="1" dirty="0">
                <a:solidFill>
                  <a:srgbClr val="696464"/>
                </a:solidFill>
                <a:latin typeface="Calibri (Body)"/>
                <a:cs typeface="Calibri (Body)"/>
              </a:rPr>
              <a:t>compared</a:t>
            </a:r>
            <a:r>
              <a:rPr lang="en-US" sz="2000" dirty="0">
                <a:solidFill>
                  <a:srgbClr val="696464"/>
                </a:solidFill>
                <a:latin typeface="Calibri (Body)"/>
                <a:cs typeface="Calibri (Body)"/>
              </a:rPr>
              <a:t> to cigarettes, although there are harmful chemicals found in them. </a:t>
            </a:r>
            <a:endParaRPr kumimoji="0" lang="en-US" sz="2000" b="0" i="0" u="none" strike="noStrike" kern="1200" cap="none" spc="0" normalizeH="0" baseline="0" noProof="0" dirty="0">
              <a:ln>
                <a:noFill/>
              </a:ln>
              <a:effectLst/>
              <a:uLnTx/>
              <a:uFillTx/>
              <a:latin typeface="Calibri (Body)"/>
              <a:ea typeface="+mn-ea"/>
              <a:cs typeface="Calibri (Body)"/>
            </a:endParaRPr>
          </a:p>
          <a:p>
            <a:pPr marL="457200" marR="0" lvl="1" indent="-457200" algn="l" defTabSz="914400" rtl="0" eaLnBrk="1" fontAlgn="auto" latinLnBrk="0" hangingPunct="1">
              <a:lnSpc>
                <a:spcPct val="100000"/>
              </a:lnSpc>
              <a:spcBef>
                <a:spcPct val="20000"/>
              </a:spcBef>
              <a:spcAft>
                <a:spcPts val="0"/>
              </a:spcAft>
              <a:buClrTx/>
              <a:buSzTx/>
              <a:buFont typeface="Wingdings" charset="2"/>
              <a:buChar char="ü"/>
              <a:tabLst/>
              <a:defRPr/>
            </a:pPr>
            <a:endParaRPr kumimoji="0" lang="en-US" sz="2000" b="0" i="0" u="none" strike="noStrike" kern="1200" cap="none" spc="0" normalizeH="0" baseline="0" noProof="0" dirty="0">
              <a:ln>
                <a:noFill/>
              </a:ln>
              <a:solidFill>
                <a:srgbClr val="696464"/>
              </a:solidFill>
              <a:effectLst/>
              <a:uLnTx/>
              <a:uFillTx/>
              <a:latin typeface="Calibri (Body)"/>
              <a:ea typeface="+mn-ea"/>
              <a:cs typeface="Calibri (Body)"/>
            </a:endParaRPr>
          </a:p>
          <a:p>
            <a:pPr marL="457200" marR="0" lvl="1" indent="-457200" algn="l" defTabSz="914400" rtl="0" eaLnBrk="1" fontAlgn="auto" latinLnBrk="0" hangingPunct="1">
              <a:lnSpc>
                <a:spcPct val="100000"/>
              </a:lnSpc>
              <a:spcBef>
                <a:spcPct val="20000"/>
              </a:spcBef>
              <a:spcAft>
                <a:spcPts val="0"/>
              </a:spcAft>
              <a:buClrTx/>
              <a:buSzTx/>
              <a:buFont typeface="Wingdings" charset="2"/>
              <a:buChar char="ü"/>
              <a:tabLst/>
              <a:defRPr/>
            </a:pPr>
            <a:r>
              <a:rPr kumimoji="0" lang="en-US" sz="2000" b="0" i="0" u="none" strike="noStrike" kern="1200" cap="none" spc="0" normalizeH="0" baseline="0" noProof="0" dirty="0">
                <a:ln>
                  <a:noFill/>
                </a:ln>
                <a:solidFill>
                  <a:srgbClr val="696464"/>
                </a:solidFill>
                <a:effectLst/>
                <a:uLnTx/>
                <a:uFillTx/>
                <a:latin typeface="Calibri (Body)"/>
                <a:ea typeface="+mn-ea"/>
                <a:cs typeface="Calibri (Body)"/>
              </a:rPr>
              <a:t>Consider the implications of allowing vaping in group – may </a:t>
            </a:r>
            <a:r>
              <a:rPr lang="en-US" sz="2000" dirty="0">
                <a:solidFill>
                  <a:srgbClr val="696464"/>
                </a:solidFill>
                <a:latin typeface="Calibri (Body)"/>
                <a:cs typeface="Calibri (Body)"/>
              </a:rPr>
              <a:t>trigger other group members or incite feelings of peer pressure.</a:t>
            </a:r>
            <a:endParaRPr kumimoji="0" lang="en-US" sz="2000" b="0" i="0" u="none" strike="noStrike" kern="1200" cap="none" spc="0" normalizeH="0" baseline="0" noProof="0" dirty="0">
              <a:ln>
                <a:noFill/>
              </a:ln>
              <a:solidFill>
                <a:srgbClr val="696464"/>
              </a:solidFill>
              <a:effectLst/>
              <a:uLnTx/>
              <a:uFillTx/>
              <a:latin typeface="Calibri (Body)"/>
              <a:ea typeface="+mn-ea"/>
              <a:cs typeface="Calibri (Body)"/>
            </a:endParaRPr>
          </a:p>
          <a:p>
            <a:pPr marL="457200" marR="0" lvl="1" indent="-457200" algn="l" defTabSz="914400" rtl="0" eaLnBrk="1" fontAlgn="auto" latinLnBrk="0" hangingPunct="1">
              <a:lnSpc>
                <a:spcPct val="100000"/>
              </a:lnSpc>
              <a:spcBef>
                <a:spcPct val="20000"/>
              </a:spcBef>
              <a:spcAft>
                <a:spcPts val="0"/>
              </a:spcAft>
              <a:buClrTx/>
              <a:buSzTx/>
              <a:buFont typeface="Wingdings" charset="2"/>
              <a:buChar char="ü"/>
              <a:tabLst/>
              <a:defRPr/>
            </a:pPr>
            <a:endParaRPr kumimoji="0" lang="en-US" sz="1000" b="0" i="0" u="none" strike="noStrike" kern="1200" cap="none" spc="0" normalizeH="0" baseline="0" noProof="0" dirty="0">
              <a:ln>
                <a:noFill/>
              </a:ln>
              <a:solidFill>
                <a:schemeClr val="tx1"/>
              </a:solidFill>
              <a:effectLst/>
              <a:uLnTx/>
              <a:uFillTx/>
              <a:latin typeface="Calibri (Body)"/>
              <a:ea typeface="+mn-ea"/>
              <a:cs typeface="Calibri (Body)"/>
            </a:endParaRPr>
          </a:p>
          <a:p>
            <a:pPr marL="457200" marR="0" lvl="1" indent="-457200" algn="l" defTabSz="914400" rtl="0" eaLnBrk="1" fontAlgn="auto" latinLnBrk="0" hangingPunct="1">
              <a:lnSpc>
                <a:spcPct val="100000"/>
              </a:lnSpc>
              <a:spcBef>
                <a:spcPct val="20000"/>
              </a:spcBef>
              <a:spcAft>
                <a:spcPts val="0"/>
              </a:spcAft>
              <a:buClrTx/>
              <a:buSzTx/>
              <a:buFont typeface="Wingdings" charset="2"/>
              <a:buChar char="ü"/>
              <a:tabLst/>
              <a:defRPr/>
            </a:pPr>
            <a:endParaRPr kumimoji="0" lang="en-US" sz="2000" b="0" i="0" u="none" strike="noStrike" kern="1200" cap="none" spc="0" normalizeH="0" baseline="0" noProof="0" dirty="0">
              <a:ln>
                <a:noFill/>
              </a:ln>
              <a:solidFill>
                <a:schemeClr val="tx1"/>
              </a:solidFill>
              <a:effectLst/>
              <a:uLnTx/>
              <a:uFillTx/>
              <a:latin typeface="Calibri (Body)"/>
              <a:ea typeface="+mn-ea"/>
              <a:cs typeface="Calibri (Body)"/>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5867400"/>
            <a:ext cx="5791200" cy="990600"/>
          </a:xfrm>
          <a:prstGeom prst="rect">
            <a:avLst/>
          </a:prstGeom>
          <a:noFill/>
          <a:ln>
            <a:noFill/>
          </a:ln>
        </p:spPr>
      </p:pic>
    </p:spTree>
    <p:extLst>
      <p:ext uri="{BB962C8B-B14F-4D97-AF65-F5344CB8AC3E}">
        <p14:creationId xmlns:p14="http://schemas.microsoft.com/office/powerpoint/2010/main" val="342743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9227" y="457200"/>
            <a:ext cx="9144000" cy="1143000"/>
          </a:xfrm>
        </p:spPr>
        <p:txBody>
          <a:bodyPr>
            <a:normAutofit fontScale="90000"/>
          </a:bodyPr>
          <a:lstStyle/>
          <a:p>
            <a:r>
              <a:rPr lang="en-US" sz="3600" dirty="0">
                <a:solidFill>
                  <a:srgbClr val="002060"/>
                </a:solidFill>
              </a:rPr>
              <a:t>As of 2014, about what percent of </a:t>
            </a:r>
            <a:br>
              <a:rPr lang="en-US" sz="3600" dirty="0">
                <a:solidFill>
                  <a:srgbClr val="002060"/>
                </a:solidFill>
              </a:rPr>
            </a:br>
            <a:r>
              <a:rPr lang="en-US" sz="3600" dirty="0">
                <a:solidFill>
                  <a:srgbClr val="002060"/>
                </a:solidFill>
              </a:rPr>
              <a:t>Maryland adults smoked cigarettes?</a:t>
            </a:r>
          </a:p>
        </p:txBody>
      </p:sp>
      <p:sp>
        <p:nvSpPr>
          <p:cNvPr id="3" name="TPAnswers"/>
          <p:cNvSpPr>
            <a:spLocks noGrp="1"/>
          </p:cNvSpPr>
          <p:nvPr>
            <p:ph type="body" idx="1"/>
            <p:custDataLst>
              <p:tags r:id="rId2"/>
            </p:custDataLst>
          </p:nvPr>
        </p:nvSpPr>
        <p:spPr>
          <a:xfrm>
            <a:off x="457200" y="2133600"/>
            <a:ext cx="4114800" cy="4525963"/>
          </a:xfrm>
        </p:spPr>
        <p:txBody>
          <a:bodyPr>
            <a:noAutofit/>
          </a:bodyPr>
          <a:lstStyle/>
          <a:p>
            <a:pPr marL="514350" indent="-514350">
              <a:spcAft>
                <a:spcPts val="0"/>
              </a:spcAft>
              <a:buAutoNum type="arabicPeriod"/>
            </a:pPr>
            <a:r>
              <a:rPr lang="en-US" dirty="0">
                <a:latin typeface="+mn-lt"/>
              </a:rPr>
              <a:t>5%</a:t>
            </a:r>
          </a:p>
          <a:p>
            <a:pPr marL="514350" indent="-514350">
              <a:spcAft>
                <a:spcPts val="0"/>
              </a:spcAft>
              <a:buAutoNum type="arabicPeriod"/>
            </a:pPr>
            <a:r>
              <a:rPr lang="en-US" dirty="0">
                <a:latin typeface="+mn-lt"/>
              </a:rPr>
              <a:t>10%</a:t>
            </a:r>
          </a:p>
          <a:p>
            <a:pPr marL="514350" indent="-514350">
              <a:spcAft>
                <a:spcPts val="0"/>
              </a:spcAft>
              <a:buAutoNum type="arabicPeriod"/>
            </a:pPr>
            <a:r>
              <a:rPr lang="en-US" dirty="0">
                <a:latin typeface="+mn-lt"/>
              </a:rPr>
              <a:t>15%</a:t>
            </a:r>
          </a:p>
          <a:p>
            <a:pPr marL="514350" indent="-514350">
              <a:spcAft>
                <a:spcPts val="0"/>
              </a:spcAft>
              <a:buAutoNum type="arabicPeriod"/>
            </a:pPr>
            <a:r>
              <a:rPr lang="en-US" dirty="0">
                <a:latin typeface="+mn-lt"/>
              </a:rPr>
              <a:t>20%</a:t>
            </a:r>
          </a:p>
          <a:p>
            <a:pPr marL="514350" indent="-514350">
              <a:spcAft>
                <a:spcPts val="0"/>
              </a:spcAft>
              <a:buAutoNum type="arabicPeriod"/>
            </a:pPr>
            <a:r>
              <a:rPr lang="en-US" dirty="0">
                <a:latin typeface="+mn-lt"/>
              </a:rPr>
              <a:t>25%</a:t>
            </a:r>
          </a:p>
        </p:txBody>
      </p:sp>
      <p:sp>
        <p:nvSpPr>
          <p:cNvPr id="10" name="CorShape1"/>
          <p:cNvSpPr/>
          <p:nvPr>
            <p:custDataLst>
              <p:tags r:id="rId3"/>
            </p:custDataLst>
          </p:nvPr>
        </p:nvSpPr>
        <p:spPr>
          <a:xfrm rot="10800000">
            <a:off x="172720" y="33707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txBox="1">
            <a:spLocks/>
          </p:cNvSpPr>
          <p:nvPr/>
        </p:nvSpPr>
        <p:spPr>
          <a:xfrm>
            <a:off x="2599346" y="2091582"/>
            <a:ext cx="6070363" cy="4297367"/>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buFont typeface="Arial" panose="020B0604020202020204" pitchFamily="34" charset="0"/>
              <a:buChar char="•"/>
            </a:pPr>
            <a:r>
              <a:rPr lang="en-US" sz="2200" dirty="0">
                <a:solidFill>
                  <a:schemeClr val="bg1"/>
                </a:solidFill>
              </a:rPr>
              <a:t>In 2014…</a:t>
            </a:r>
          </a:p>
          <a:p>
            <a:pPr lvl="1"/>
            <a:r>
              <a:rPr lang="en-US" sz="2200" b="1" dirty="0">
                <a:solidFill>
                  <a:schemeClr val="bg1"/>
                </a:solidFill>
              </a:rPr>
              <a:t>15%</a:t>
            </a:r>
            <a:r>
              <a:rPr lang="en-US" sz="2200" dirty="0">
                <a:solidFill>
                  <a:schemeClr val="bg1"/>
                </a:solidFill>
              </a:rPr>
              <a:t> of adults were smokers</a:t>
            </a:r>
          </a:p>
          <a:p>
            <a:pPr lvl="1"/>
            <a:r>
              <a:rPr lang="en-US" sz="2200" dirty="0">
                <a:solidFill>
                  <a:schemeClr val="bg1"/>
                </a:solidFill>
              </a:rPr>
              <a:t>In 2011, </a:t>
            </a:r>
            <a:r>
              <a:rPr lang="en-US" sz="2200" b="1" dirty="0">
                <a:solidFill>
                  <a:schemeClr val="bg1"/>
                </a:solidFill>
              </a:rPr>
              <a:t>19% </a:t>
            </a:r>
            <a:r>
              <a:rPr lang="en-US" sz="2200" dirty="0">
                <a:solidFill>
                  <a:schemeClr val="bg1"/>
                </a:solidFill>
              </a:rPr>
              <a:t>of Maryland adults smoked cigarettes</a:t>
            </a:r>
          </a:p>
          <a:p>
            <a:pPr marL="914400" lvl="2" indent="0">
              <a:buNone/>
            </a:pPr>
            <a:endParaRPr lang="en-US" sz="2200" dirty="0">
              <a:solidFill>
                <a:schemeClr val="bg1"/>
              </a:solidFill>
            </a:endParaRPr>
          </a:p>
          <a:p>
            <a:pPr marL="0" lvl="1">
              <a:buFont typeface="Arial" panose="020B0604020202020204" pitchFamily="34" charset="0"/>
              <a:buChar char="•"/>
            </a:pPr>
            <a:r>
              <a:rPr lang="en-US" sz="2200" dirty="0">
                <a:solidFill>
                  <a:schemeClr val="bg1"/>
                </a:solidFill>
              </a:rPr>
              <a:t>Prevalence rates differ by jurisdiction from 6% to 23%</a:t>
            </a:r>
            <a:br>
              <a:rPr lang="en-US" sz="2200" dirty="0">
                <a:solidFill>
                  <a:schemeClr val="bg1"/>
                </a:solidFill>
              </a:rPr>
            </a:br>
            <a:endParaRPr lang="en-US" sz="2200" dirty="0">
              <a:solidFill>
                <a:schemeClr val="bg1"/>
              </a:solidFill>
            </a:endParaRPr>
          </a:p>
          <a:p>
            <a:pPr marL="0" lvl="1">
              <a:buFont typeface="Arial" panose="020B0604020202020204" pitchFamily="34" charset="0"/>
              <a:buChar char="•"/>
            </a:pPr>
            <a:r>
              <a:rPr lang="en-US" sz="2200" b="1" dirty="0">
                <a:solidFill>
                  <a:schemeClr val="bg1"/>
                </a:solidFill>
              </a:rPr>
              <a:t>Youth </a:t>
            </a:r>
            <a:r>
              <a:rPr lang="en-US" sz="2200" dirty="0">
                <a:solidFill>
                  <a:schemeClr val="bg1"/>
                </a:solidFill>
              </a:rPr>
              <a:t>cigarette smoking rates were 8% overall and ranged from 5% to 20% </a:t>
            </a:r>
            <a:br>
              <a:rPr lang="en-US" sz="2200" dirty="0">
                <a:solidFill>
                  <a:schemeClr val="bg1"/>
                </a:solidFill>
              </a:rPr>
            </a:br>
            <a:r>
              <a:rPr lang="en-US" sz="2200" dirty="0">
                <a:solidFill>
                  <a:schemeClr val="bg1"/>
                </a:solidFill>
              </a:rPr>
              <a:t>(12-17 years of age)</a:t>
            </a:r>
          </a:p>
          <a:p>
            <a:endParaRPr lang="en-US" sz="2200" dirty="0">
              <a:solidFill>
                <a:schemeClr val="bg1"/>
              </a:solidFill>
            </a:endParaRPr>
          </a:p>
        </p:txBody>
      </p:sp>
    </p:spTree>
    <p:custDataLst>
      <p:tags r:id="rId1"/>
    </p:custDataLst>
    <p:extLst>
      <p:ext uri="{BB962C8B-B14F-4D97-AF65-F5344CB8AC3E}">
        <p14:creationId xmlns:p14="http://schemas.microsoft.com/office/powerpoint/2010/main" val="13197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Considerations</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dirty="0">
                <a:solidFill>
                  <a:srgbClr val="696464"/>
                </a:solidFill>
              </a:rPr>
              <a:t>By developing smoke-free policies and smoking cessation integrated with treatment, we are promoting a recovery-oriented approach to our clients’ care.</a:t>
            </a:r>
          </a:p>
          <a:p>
            <a:endParaRPr lang="en-US" dirty="0">
              <a:solidFill>
                <a:srgbClr val="696464"/>
              </a:solidFill>
            </a:endParaRPr>
          </a:p>
          <a:p>
            <a:r>
              <a:rPr lang="en-US" dirty="0">
                <a:solidFill>
                  <a:srgbClr val="696464"/>
                </a:solidFill>
              </a:rPr>
              <a:t>Nicotine is a real drug, and contributes to more illness and early death than any other drug, legal or illegal. </a:t>
            </a:r>
          </a:p>
          <a:p>
            <a:endParaRPr lang="en-US" dirty="0">
              <a:solidFill>
                <a:srgbClr val="696464"/>
              </a:solidFill>
            </a:endParaRPr>
          </a:p>
          <a:p>
            <a:r>
              <a:rPr lang="en-US" dirty="0">
                <a:solidFill>
                  <a:srgbClr val="696464"/>
                </a:solidFill>
              </a:rPr>
              <a:t>Organizational change is a team process, requiring a positive climate, and consensus building. </a:t>
            </a:r>
          </a:p>
          <a:p>
            <a:endParaRPr lang="en-US" dirty="0">
              <a:solidFill>
                <a:srgbClr val="696464"/>
              </a:solidFill>
            </a:endParaRPr>
          </a:p>
          <a:p>
            <a:r>
              <a:rPr lang="en-US" dirty="0">
                <a:solidFill>
                  <a:srgbClr val="696464"/>
                </a:solidFill>
              </a:rPr>
              <a:t>Developing and implementing smoking-free policies and/or initiating smoking cessation treatment is a long-term process.  Keep working and be patient! </a:t>
            </a:r>
          </a:p>
          <a:p>
            <a:pPr marL="457200" indent="-457200"/>
            <a:endParaRPr lang="en-US" dirty="0"/>
          </a:p>
        </p:txBody>
      </p:sp>
    </p:spTree>
    <p:extLst>
      <p:ext uri="{BB962C8B-B14F-4D97-AF65-F5344CB8AC3E}">
        <p14:creationId xmlns:p14="http://schemas.microsoft.com/office/powerpoint/2010/main" val="26270698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990600"/>
          </a:xfrm>
        </p:spPr>
        <p:txBody>
          <a:bodyPr/>
          <a:lstStyle/>
          <a:p>
            <a:r>
              <a:rPr lang="en-US" dirty="0" smtClean="0"/>
              <a:t>Questions/Comments</a:t>
            </a:r>
            <a:endParaRPr lang="en-US" dirty="0"/>
          </a:p>
        </p:txBody>
      </p:sp>
      <p:sp>
        <p:nvSpPr>
          <p:cNvPr id="3" name="Content Placeholder 2"/>
          <p:cNvSpPr>
            <a:spLocks noGrp="1"/>
          </p:cNvSpPr>
          <p:nvPr>
            <p:ph idx="1"/>
          </p:nvPr>
        </p:nvSpPr>
        <p:spPr>
          <a:xfrm>
            <a:off x="609600" y="1077433"/>
            <a:ext cx="8229600" cy="5791200"/>
          </a:xfrm>
        </p:spPr>
        <p:txBody>
          <a:bodyPr>
            <a:normAutofit fontScale="77500" lnSpcReduction="20000"/>
          </a:bodyPr>
          <a:lstStyle/>
          <a:p>
            <a:pPr>
              <a:buFont typeface="Wingdings" panose="05000000000000000000" pitchFamily="2" charset="2"/>
              <a:buChar char="q"/>
            </a:pPr>
            <a:r>
              <a:rPr lang="en-US" sz="4000" dirty="0" smtClean="0"/>
              <a:t>All </a:t>
            </a:r>
            <a:r>
              <a:rPr lang="en-US" sz="4000" dirty="0"/>
              <a:t>participants </a:t>
            </a:r>
            <a:r>
              <a:rPr lang="en-US" sz="4000" dirty="0" smtClean="0"/>
              <a:t>will remain in </a:t>
            </a:r>
            <a:r>
              <a:rPr lang="en-US" sz="4000" i="1" dirty="0" smtClean="0"/>
              <a:t>listen </a:t>
            </a:r>
            <a:r>
              <a:rPr lang="en-US" sz="4000" i="1" dirty="0"/>
              <a:t>only </a:t>
            </a:r>
            <a:r>
              <a:rPr lang="en-US" sz="4000" dirty="0"/>
              <a:t>mode</a:t>
            </a:r>
            <a:r>
              <a:rPr lang="en-US" sz="4000" dirty="0" smtClean="0"/>
              <a:t>.</a:t>
            </a:r>
            <a:br>
              <a:rPr lang="en-US" sz="4000" dirty="0" smtClean="0"/>
            </a:br>
            <a:endParaRPr lang="en-US" sz="4000" dirty="0" smtClean="0"/>
          </a:p>
          <a:p>
            <a:pPr>
              <a:buFont typeface="Wingdings" panose="05000000000000000000" pitchFamily="2" charset="2"/>
              <a:buChar char="q"/>
            </a:pPr>
            <a:r>
              <a:rPr lang="en-US" sz="4000" dirty="0" smtClean="0"/>
              <a:t>Please use </a:t>
            </a:r>
            <a:r>
              <a:rPr lang="en-US" sz="4000" dirty="0"/>
              <a:t>the chat box to send questions </a:t>
            </a:r>
            <a:r>
              <a:rPr lang="en-US" sz="4000" dirty="0" smtClean="0"/>
              <a:t>for </a:t>
            </a:r>
            <a:r>
              <a:rPr lang="en-US" sz="4000" dirty="0"/>
              <a:t>the presenters.</a:t>
            </a:r>
          </a:p>
          <a:p>
            <a:pPr>
              <a:buFont typeface="Wingdings" panose="05000000000000000000" pitchFamily="2" charset="2"/>
              <a:buChar char="q"/>
            </a:pPr>
            <a:endParaRPr lang="en-US" sz="4000" dirty="0" smtClean="0"/>
          </a:p>
          <a:p>
            <a:pPr>
              <a:buFont typeface="Wingdings" panose="05000000000000000000" pitchFamily="2" charset="2"/>
              <a:buChar char="q"/>
            </a:pPr>
            <a:r>
              <a:rPr lang="en-US" sz="4000" dirty="0"/>
              <a:t>This webinar </a:t>
            </a:r>
            <a:r>
              <a:rPr lang="en-US" sz="4000" dirty="0" smtClean="0"/>
              <a:t>has been recorded </a:t>
            </a:r>
            <a:r>
              <a:rPr lang="en-US" sz="4000" dirty="0"/>
              <a:t>and will be </a:t>
            </a:r>
            <a:r>
              <a:rPr lang="en-US" sz="4000" dirty="0" smtClean="0"/>
              <a:t>shared with attendees and available </a:t>
            </a:r>
            <a:r>
              <a:rPr lang="en-US" sz="4000" dirty="0"/>
              <a:t>for future use</a:t>
            </a:r>
            <a:r>
              <a:rPr lang="en-US" sz="4000" dirty="0" smtClean="0"/>
              <a:t>.</a:t>
            </a:r>
            <a:br>
              <a:rPr lang="en-US" sz="4000" dirty="0" smtClean="0"/>
            </a:br>
            <a:endParaRPr lang="en-US" sz="4000" dirty="0" smtClean="0"/>
          </a:p>
          <a:p>
            <a:pPr>
              <a:buFont typeface="Wingdings" panose="05000000000000000000" pitchFamily="2" charset="2"/>
              <a:buChar char="q"/>
            </a:pPr>
            <a:r>
              <a:rPr lang="en-US" sz="4000" dirty="0" smtClean="0"/>
              <a:t>Please complete the post-webinar questionnaire – sent via email following the webinar.</a:t>
            </a:r>
            <a:r>
              <a:rPr lang="en-US" dirty="0" smtClean="0"/>
              <a:t/>
            </a:r>
            <a:br>
              <a:rPr lang="en-US" dirty="0" smtClean="0"/>
            </a:br>
            <a:endParaRPr lang="en-US" dirty="0" smtClean="0"/>
          </a:p>
        </p:txBody>
      </p:sp>
    </p:spTree>
    <p:extLst>
      <p:ext uri="{BB962C8B-B14F-4D97-AF65-F5344CB8AC3E}">
        <p14:creationId xmlns:p14="http://schemas.microsoft.com/office/powerpoint/2010/main" val="10027351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494219" y="0"/>
            <a:ext cx="419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1" charset="0"/>
              </a:defRPr>
            </a:lvl2pPr>
            <a:lvl3pPr algn="ctr" rtl="0" eaLnBrk="0" fontAlgn="base" hangingPunct="0">
              <a:spcBef>
                <a:spcPct val="0"/>
              </a:spcBef>
              <a:spcAft>
                <a:spcPct val="0"/>
              </a:spcAft>
              <a:defRPr sz="4400">
                <a:solidFill>
                  <a:schemeClr val="tx1"/>
                </a:solidFill>
                <a:latin typeface="Calibri" pitchFamily="-111" charset="0"/>
              </a:defRPr>
            </a:lvl3pPr>
            <a:lvl4pPr algn="ctr" rtl="0" eaLnBrk="0" fontAlgn="base" hangingPunct="0">
              <a:spcBef>
                <a:spcPct val="0"/>
              </a:spcBef>
              <a:spcAft>
                <a:spcPct val="0"/>
              </a:spcAft>
              <a:defRPr sz="4400">
                <a:solidFill>
                  <a:schemeClr val="tx1"/>
                </a:solidFill>
                <a:latin typeface="Calibri" pitchFamily="-111" charset="0"/>
              </a:defRPr>
            </a:lvl4pPr>
            <a:lvl5pPr algn="ctr" rtl="0" eaLnBrk="0" fontAlgn="base" hangingPunct="0">
              <a:spcBef>
                <a:spcPct val="0"/>
              </a:spcBef>
              <a:spcAft>
                <a:spcPct val="0"/>
              </a:spcAft>
              <a:defRPr sz="4400">
                <a:solidFill>
                  <a:schemeClr val="tx1"/>
                </a:solidFill>
                <a:latin typeface="Calibri" pitchFamily="-111" charset="0"/>
              </a:defRPr>
            </a:lvl5pPr>
            <a:lvl6pPr marL="457200" algn="ctr" rtl="0" fontAlgn="base">
              <a:spcBef>
                <a:spcPct val="0"/>
              </a:spcBef>
              <a:spcAft>
                <a:spcPct val="0"/>
              </a:spcAft>
              <a:defRPr sz="4400">
                <a:solidFill>
                  <a:schemeClr val="tx1"/>
                </a:solidFill>
                <a:latin typeface="Calibri" pitchFamily="-111" charset="0"/>
              </a:defRPr>
            </a:lvl6pPr>
            <a:lvl7pPr marL="914400" algn="ctr" rtl="0" fontAlgn="base">
              <a:spcBef>
                <a:spcPct val="0"/>
              </a:spcBef>
              <a:spcAft>
                <a:spcPct val="0"/>
              </a:spcAft>
              <a:defRPr sz="4400">
                <a:solidFill>
                  <a:schemeClr val="tx1"/>
                </a:solidFill>
                <a:latin typeface="Calibri" pitchFamily="-111" charset="0"/>
              </a:defRPr>
            </a:lvl7pPr>
            <a:lvl8pPr marL="1371600" algn="ctr" rtl="0" fontAlgn="base">
              <a:spcBef>
                <a:spcPct val="0"/>
              </a:spcBef>
              <a:spcAft>
                <a:spcPct val="0"/>
              </a:spcAft>
              <a:defRPr sz="4400">
                <a:solidFill>
                  <a:schemeClr val="tx1"/>
                </a:solidFill>
                <a:latin typeface="Calibri" pitchFamily="-111" charset="0"/>
              </a:defRPr>
            </a:lvl8pPr>
            <a:lvl9pPr marL="1828800" algn="ctr" rtl="0" fontAlgn="base">
              <a:spcBef>
                <a:spcPct val="0"/>
              </a:spcBef>
              <a:spcAft>
                <a:spcPct val="0"/>
              </a:spcAft>
              <a:defRPr sz="4400">
                <a:solidFill>
                  <a:schemeClr val="tx1"/>
                </a:solidFill>
                <a:latin typeface="Calibri" pitchFamily="-111" charset="0"/>
              </a:defRPr>
            </a:lvl9pPr>
          </a:lstStyle>
          <a:p>
            <a:pPr eaLnBrk="1" hangingPunct="1"/>
            <a:r>
              <a:rPr lang="en-US" sz="4000" b="1" dirty="0" smtClean="0">
                <a:solidFill>
                  <a:schemeClr val="tx2"/>
                </a:solidFill>
                <a:latin typeface="+mn-lt"/>
              </a:rPr>
              <a:t>Contact </a:t>
            </a:r>
            <a:r>
              <a:rPr lang="en-US" sz="4000" b="1" dirty="0">
                <a:solidFill>
                  <a:schemeClr val="tx2"/>
                </a:solidFill>
                <a:latin typeface="+mn-lt"/>
              </a:rPr>
              <a:t>Us</a:t>
            </a:r>
          </a:p>
        </p:txBody>
      </p:sp>
      <p:sp>
        <p:nvSpPr>
          <p:cNvPr id="4" name="Rectangle 3"/>
          <p:cNvSpPr txBox="1">
            <a:spLocks noChangeArrowheads="1"/>
          </p:cNvSpPr>
          <p:nvPr/>
        </p:nvSpPr>
        <p:spPr>
          <a:xfrm>
            <a:off x="474919" y="2394022"/>
            <a:ext cx="8229600" cy="2590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90000"/>
              </a:lnSpc>
              <a:buFontTx/>
              <a:buNone/>
            </a:pPr>
            <a:endParaRPr lang="en-US" sz="2800" dirty="0"/>
          </a:p>
          <a:p>
            <a:pPr algn="ctr" eaLnBrk="1" hangingPunct="1">
              <a:lnSpc>
                <a:spcPct val="90000"/>
              </a:lnSpc>
              <a:buFontTx/>
              <a:buNone/>
            </a:pPr>
            <a:r>
              <a:rPr lang="en-US" sz="2800" dirty="0" smtClean="0"/>
              <a:t>University </a:t>
            </a:r>
            <a:r>
              <a:rPr lang="en-US" sz="2800" dirty="0"/>
              <a:t>of Maryland, Baltimore County</a:t>
            </a:r>
            <a:br>
              <a:rPr lang="en-US" sz="2800" dirty="0"/>
            </a:br>
            <a:r>
              <a:rPr lang="en-US" sz="2800" dirty="0"/>
              <a:t>Department of Psychology</a:t>
            </a:r>
          </a:p>
          <a:p>
            <a:pPr algn="ctr" eaLnBrk="1" hangingPunct="1">
              <a:lnSpc>
                <a:spcPct val="90000"/>
              </a:lnSpc>
              <a:buFontTx/>
              <a:buNone/>
            </a:pPr>
            <a:r>
              <a:rPr lang="en-US" sz="2800" dirty="0"/>
              <a:t>1000 Hilltop Circle, Baltimore, MD 21250</a:t>
            </a:r>
          </a:p>
          <a:p>
            <a:pPr algn="ctr" eaLnBrk="1" hangingPunct="1">
              <a:lnSpc>
                <a:spcPct val="90000"/>
              </a:lnSpc>
              <a:buFontTx/>
              <a:buNone/>
            </a:pPr>
            <a:r>
              <a:rPr lang="en-US" sz="2800" dirty="0"/>
              <a:t>(410) 455-3628</a:t>
            </a:r>
          </a:p>
          <a:p>
            <a:pPr algn="ctr" eaLnBrk="1" hangingPunct="1">
              <a:lnSpc>
                <a:spcPct val="90000"/>
              </a:lnSpc>
              <a:buFontTx/>
              <a:buNone/>
            </a:pPr>
            <a:r>
              <a:rPr lang="en-US" sz="2800" dirty="0">
                <a:solidFill>
                  <a:srgbClr val="0070C0"/>
                </a:solidFill>
                <a:hlinkClick r:id="rId2"/>
              </a:rPr>
              <a:t>www.mdquit.org</a:t>
            </a:r>
            <a:endParaRPr lang="en-US" sz="2800" dirty="0">
              <a:solidFill>
                <a:srgbClr val="0070C0"/>
              </a:solidFill>
            </a:endParaRPr>
          </a:p>
          <a:p>
            <a:pPr algn="ctr" eaLnBrk="1" hangingPunct="1">
              <a:lnSpc>
                <a:spcPct val="90000"/>
              </a:lnSpc>
              <a:buFontTx/>
              <a:buNone/>
            </a:pPr>
            <a:endParaRPr lang="en-US" sz="2800" dirty="0"/>
          </a:p>
        </p:txBody>
      </p:sp>
      <p:pic>
        <p:nvPicPr>
          <p:cNvPr id="5" name="Picture 2" descr="I:\Habits Lab\MDQUIT\MDQuit and DHMH Logos\MDQuit_cmyk1.jpg"/>
          <p:cNvPicPr>
            <a:picLocks noChangeAspect="1" noChangeArrowheads="1"/>
          </p:cNvPicPr>
          <p:nvPr/>
        </p:nvPicPr>
        <p:blipFill>
          <a:blip r:embed="rId3" cstate="print"/>
          <a:srcRect/>
          <a:stretch>
            <a:fillRect/>
          </a:stretch>
        </p:blipFill>
        <p:spPr bwMode="auto">
          <a:xfrm>
            <a:off x="3099057" y="1877290"/>
            <a:ext cx="2981325" cy="1033463"/>
          </a:xfrm>
          <a:prstGeom prst="rect">
            <a:avLst/>
          </a:prstGeom>
          <a:noFill/>
          <a:ln w="9525">
            <a:noFill/>
            <a:miter lim="800000"/>
            <a:headEnd/>
            <a:tailEnd/>
          </a:ln>
        </p:spPr>
      </p:pic>
    </p:spTree>
    <p:extLst>
      <p:ext uri="{BB962C8B-B14F-4D97-AF65-F5344CB8AC3E}">
        <p14:creationId xmlns:p14="http://schemas.microsoft.com/office/powerpoint/2010/main" val="3351630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457200"/>
            <a:ext cx="9144000" cy="1143000"/>
          </a:xfrm>
        </p:spPr>
        <p:txBody>
          <a:bodyPr>
            <a:normAutofit fontScale="90000"/>
          </a:bodyPr>
          <a:lstStyle/>
          <a:p>
            <a:r>
              <a:rPr lang="en-US" sz="3600" dirty="0">
                <a:solidFill>
                  <a:srgbClr val="002060"/>
                </a:solidFill>
              </a:rPr>
              <a:t>As of 2014, about what percent of Maryland adult smokers wanted to quit smoking?</a:t>
            </a:r>
          </a:p>
        </p:txBody>
      </p:sp>
      <p:sp>
        <p:nvSpPr>
          <p:cNvPr id="3" name="TPAnswers"/>
          <p:cNvSpPr>
            <a:spLocks noGrp="1"/>
          </p:cNvSpPr>
          <p:nvPr>
            <p:ph type="body" idx="1"/>
            <p:custDataLst>
              <p:tags r:id="rId2"/>
            </p:custDataLst>
          </p:nvPr>
        </p:nvSpPr>
        <p:spPr>
          <a:xfrm>
            <a:off x="457200" y="1676400"/>
            <a:ext cx="3886200" cy="4449763"/>
          </a:xfrm>
        </p:spPr>
        <p:txBody>
          <a:bodyPr>
            <a:noAutofit/>
          </a:bodyPr>
          <a:lstStyle/>
          <a:p>
            <a:pPr marL="514350" indent="-514350">
              <a:spcAft>
                <a:spcPts val="0"/>
              </a:spcAft>
              <a:buAutoNum type="arabicPeriod"/>
            </a:pPr>
            <a:r>
              <a:rPr lang="en-US" dirty="0">
                <a:latin typeface="+mn-lt"/>
              </a:rPr>
              <a:t>0%</a:t>
            </a:r>
          </a:p>
          <a:p>
            <a:pPr marL="514350" indent="-514350">
              <a:spcAft>
                <a:spcPts val="0"/>
              </a:spcAft>
              <a:buAutoNum type="arabicPeriod"/>
            </a:pPr>
            <a:r>
              <a:rPr lang="en-US" dirty="0">
                <a:latin typeface="+mn-lt"/>
              </a:rPr>
              <a:t>25%</a:t>
            </a:r>
          </a:p>
          <a:p>
            <a:pPr marL="514350" indent="-514350">
              <a:spcAft>
                <a:spcPts val="0"/>
              </a:spcAft>
              <a:buAutoNum type="arabicPeriod"/>
            </a:pPr>
            <a:r>
              <a:rPr lang="en-US" dirty="0">
                <a:latin typeface="+mn-lt"/>
              </a:rPr>
              <a:t>50%</a:t>
            </a:r>
          </a:p>
          <a:p>
            <a:pPr marL="514350" indent="-514350">
              <a:spcAft>
                <a:spcPts val="0"/>
              </a:spcAft>
              <a:buAutoNum type="arabicPeriod"/>
            </a:pPr>
            <a:r>
              <a:rPr lang="en-US" dirty="0">
                <a:latin typeface="+mn-lt"/>
              </a:rPr>
              <a:t>75%</a:t>
            </a:r>
          </a:p>
          <a:p>
            <a:pPr marL="514350" indent="-514350">
              <a:spcAft>
                <a:spcPts val="0"/>
              </a:spcAft>
              <a:buAutoNum type="arabicPeriod"/>
            </a:pPr>
            <a:r>
              <a:rPr lang="en-US" dirty="0">
                <a:latin typeface="+mn-lt"/>
              </a:rPr>
              <a:t>100%</a:t>
            </a:r>
          </a:p>
        </p:txBody>
      </p:sp>
      <p:sp>
        <p:nvSpPr>
          <p:cNvPr id="7" name="CorShape1"/>
          <p:cNvSpPr/>
          <p:nvPr>
            <p:custDataLst>
              <p:tags r:id="rId3"/>
            </p:custDataLst>
          </p:nvPr>
        </p:nvSpPr>
        <p:spPr>
          <a:xfrm rot="10800000">
            <a:off x="172720" y="34987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2590800" y="1708066"/>
            <a:ext cx="6096000" cy="3581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buFont typeface="Arial" panose="020B0604020202020204" pitchFamily="34" charset="0"/>
              <a:buChar char="•"/>
            </a:pPr>
            <a:r>
              <a:rPr lang="en-US" sz="2400" dirty="0">
                <a:solidFill>
                  <a:schemeClr val="bg1"/>
                </a:solidFill>
              </a:rPr>
              <a:t>Most smokers need multiple (8-11) attempts to quit successfully</a:t>
            </a:r>
            <a:br>
              <a:rPr lang="en-US" sz="2400" dirty="0">
                <a:solidFill>
                  <a:schemeClr val="bg1"/>
                </a:solidFill>
              </a:rPr>
            </a:br>
            <a:endParaRPr lang="en-US" sz="2400" dirty="0">
              <a:solidFill>
                <a:schemeClr val="bg1"/>
              </a:solidFill>
            </a:endParaRPr>
          </a:p>
          <a:p>
            <a:pPr marL="0" lvl="1">
              <a:buFont typeface="Arial" panose="020B0604020202020204" pitchFamily="34" charset="0"/>
              <a:buChar char="•"/>
            </a:pPr>
            <a:r>
              <a:rPr lang="en-US" sz="2400" dirty="0">
                <a:solidFill>
                  <a:schemeClr val="bg1"/>
                </a:solidFill>
              </a:rPr>
              <a:t>Medication combined with counseling is still the most effective way to quit</a:t>
            </a:r>
            <a:br>
              <a:rPr lang="en-US" sz="2400" dirty="0">
                <a:solidFill>
                  <a:schemeClr val="bg1"/>
                </a:solidFill>
              </a:rPr>
            </a:br>
            <a:endParaRPr lang="en-US" sz="2400" dirty="0">
              <a:solidFill>
                <a:schemeClr val="bg1"/>
              </a:solidFill>
            </a:endParaRPr>
          </a:p>
          <a:p>
            <a:pPr marL="0" lvl="1">
              <a:buFont typeface="Arial" panose="020B0604020202020204" pitchFamily="34" charset="0"/>
              <a:buChar char="•"/>
            </a:pPr>
            <a:r>
              <a:rPr lang="en-US" sz="2400" dirty="0">
                <a:solidFill>
                  <a:schemeClr val="bg1"/>
                </a:solidFill>
              </a:rPr>
              <a:t>2/3 want to quit in the next 30 days</a:t>
            </a:r>
            <a:endParaRPr lang="en-US" sz="2000" dirty="0"/>
          </a:p>
        </p:txBody>
      </p:sp>
    </p:spTree>
    <p:custDataLst>
      <p:tags r:id="rId1"/>
    </p:custDataLst>
    <p:extLst>
      <p:ext uri="{BB962C8B-B14F-4D97-AF65-F5344CB8AC3E}">
        <p14:creationId xmlns:p14="http://schemas.microsoft.com/office/powerpoint/2010/main" val="73656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39802" y="381000"/>
            <a:ext cx="8229600" cy="1143000"/>
          </a:xfrm>
        </p:spPr>
        <p:txBody>
          <a:bodyPr>
            <a:normAutofit fontScale="90000"/>
          </a:bodyPr>
          <a:lstStyle/>
          <a:p>
            <a:r>
              <a:rPr lang="en-US" sz="3600" dirty="0">
                <a:solidFill>
                  <a:srgbClr val="002060"/>
                </a:solidFill>
              </a:rPr>
              <a:t>By 2014, what percent of Marylanders (adults) </a:t>
            </a:r>
            <a:r>
              <a:rPr lang="en-US" sz="3600" i="1" dirty="0">
                <a:solidFill>
                  <a:srgbClr val="002060"/>
                </a:solidFill>
              </a:rPr>
              <a:t>who used to smoke </a:t>
            </a:r>
            <a:r>
              <a:rPr lang="en-US" sz="3600" dirty="0">
                <a:solidFill>
                  <a:srgbClr val="002060"/>
                </a:solidFill>
              </a:rPr>
              <a:t>had quit?</a:t>
            </a:r>
          </a:p>
        </p:txBody>
      </p:sp>
      <p:sp>
        <p:nvSpPr>
          <p:cNvPr id="3" name="TPAnswers"/>
          <p:cNvSpPr>
            <a:spLocks noGrp="1"/>
          </p:cNvSpPr>
          <p:nvPr>
            <p:ph type="body" idx="1"/>
            <p:custDataLst>
              <p:tags r:id="rId2"/>
            </p:custDataLst>
          </p:nvPr>
        </p:nvSpPr>
        <p:spPr>
          <a:xfrm>
            <a:off x="457200" y="1600200"/>
            <a:ext cx="4114800" cy="4525963"/>
          </a:xfrm>
        </p:spPr>
        <p:txBody>
          <a:bodyPr>
            <a:noAutofit/>
          </a:bodyPr>
          <a:lstStyle/>
          <a:p>
            <a:pPr marL="514350" indent="-514350">
              <a:spcAft>
                <a:spcPts val="0"/>
              </a:spcAft>
              <a:buAutoNum type="arabicPeriod"/>
            </a:pPr>
            <a:r>
              <a:rPr lang="en-US" dirty="0">
                <a:latin typeface="+mn-lt"/>
              </a:rPr>
              <a:t>15%</a:t>
            </a:r>
          </a:p>
          <a:p>
            <a:pPr marL="514350" indent="-514350">
              <a:spcAft>
                <a:spcPts val="0"/>
              </a:spcAft>
              <a:buAutoNum type="arabicPeriod"/>
            </a:pPr>
            <a:r>
              <a:rPr lang="en-US" dirty="0">
                <a:latin typeface="+mn-lt"/>
              </a:rPr>
              <a:t>25%</a:t>
            </a:r>
          </a:p>
          <a:p>
            <a:pPr marL="514350" indent="-514350">
              <a:spcAft>
                <a:spcPts val="0"/>
              </a:spcAft>
              <a:buAutoNum type="arabicPeriod"/>
            </a:pPr>
            <a:r>
              <a:rPr lang="en-US" dirty="0">
                <a:latin typeface="+mn-lt"/>
              </a:rPr>
              <a:t>40%</a:t>
            </a:r>
          </a:p>
          <a:p>
            <a:pPr marL="514350" indent="-514350">
              <a:spcAft>
                <a:spcPts val="0"/>
              </a:spcAft>
              <a:buAutoNum type="arabicPeriod"/>
            </a:pPr>
            <a:r>
              <a:rPr lang="en-US" dirty="0">
                <a:latin typeface="+mn-lt"/>
              </a:rPr>
              <a:t>60%</a:t>
            </a:r>
          </a:p>
          <a:p>
            <a:pPr marL="514350" indent="-514350">
              <a:spcAft>
                <a:spcPts val="0"/>
              </a:spcAft>
              <a:buAutoNum type="arabicPeriod"/>
            </a:pPr>
            <a:r>
              <a:rPr lang="en-US" dirty="0">
                <a:latin typeface="+mn-lt"/>
              </a:rPr>
              <a:t>75%</a:t>
            </a:r>
          </a:p>
        </p:txBody>
      </p:sp>
      <p:sp>
        <p:nvSpPr>
          <p:cNvPr id="6" name="CorShape1"/>
          <p:cNvSpPr/>
          <p:nvPr>
            <p:custDataLst>
              <p:tags r:id="rId3"/>
            </p:custDataLst>
          </p:nvPr>
        </p:nvSpPr>
        <p:spPr>
          <a:xfrm rot="10800000">
            <a:off x="172720" y="34225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txBox="1">
            <a:spLocks/>
          </p:cNvSpPr>
          <p:nvPr/>
        </p:nvSpPr>
        <p:spPr>
          <a:xfrm>
            <a:off x="2514600" y="1752600"/>
            <a:ext cx="6172200" cy="4373567"/>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solidFill>
                  <a:schemeClr val="bg1"/>
                </a:solidFill>
              </a:rPr>
              <a:t>Quitting is hard, but more and more people are successful</a:t>
            </a:r>
            <a:br>
              <a:rPr lang="en-US" sz="2200" dirty="0">
                <a:solidFill>
                  <a:schemeClr val="bg1"/>
                </a:solidFill>
              </a:rPr>
            </a:br>
            <a:endParaRPr lang="en-US" sz="2200" dirty="0">
              <a:solidFill>
                <a:schemeClr val="bg1"/>
              </a:solidFill>
            </a:endParaRPr>
          </a:p>
          <a:p>
            <a:r>
              <a:rPr lang="en-US" sz="2200" dirty="0">
                <a:solidFill>
                  <a:schemeClr val="bg1"/>
                </a:solidFill>
              </a:rPr>
              <a:t>What are the best ways to support potential quitters?</a:t>
            </a:r>
            <a:br>
              <a:rPr lang="en-US" sz="2200" dirty="0">
                <a:solidFill>
                  <a:schemeClr val="bg1"/>
                </a:solidFill>
              </a:rPr>
            </a:br>
            <a:endParaRPr lang="en-US" sz="2200" dirty="0">
              <a:solidFill>
                <a:schemeClr val="bg1"/>
              </a:solidFill>
            </a:endParaRPr>
          </a:p>
          <a:p>
            <a:pPr lvl="1">
              <a:buFont typeface="Arial" panose="020B0604020202020204" pitchFamily="34" charset="0"/>
              <a:buChar char="•"/>
            </a:pPr>
            <a:r>
              <a:rPr lang="en-US" sz="2200" dirty="0">
                <a:solidFill>
                  <a:schemeClr val="bg1"/>
                </a:solidFill>
              </a:rPr>
              <a:t>Tell them about the benefits of smoking cessation sooner rather than later</a:t>
            </a:r>
            <a:br>
              <a:rPr lang="en-US" sz="2200" dirty="0">
                <a:solidFill>
                  <a:schemeClr val="bg1"/>
                </a:solidFill>
              </a:rPr>
            </a:br>
            <a:endParaRPr lang="en-US" sz="2200" dirty="0">
              <a:solidFill>
                <a:schemeClr val="bg1"/>
              </a:solidFill>
            </a:endParaRPr>
          </a:p>
          <a:p>
            <a:pPr lvl="1">
              <a:buFont typeface="Arial" panose="020B0604020202020204" pitchFamily="34" charset="0"/>
              <a:buChar char="•"/>
            </a:pPr>
            <a:r>
              <a:rPr lang="en-US" sz="2200" dirty="0">
                <a:solidFill>
                  <a:schemeClr val="bg1"/>
                </a:solidFill>
              </a:rPr>
              <a:t>Tell them about free or low-cost counseling opportunities (e.g., </a:t>
            </a:r>
            <a:r>
              <a:rPr lang="en-US" sz="2200" dirty="0" err="1">
                <a:solidFill>
                  <a:schemeClr val="bg1"/>
                </a:solidFill>
              </a:rPr>
              <a:t>Quitline</a:t>
            </a:r>
            <a:r>
              <a:rPr lang="en-US" sz="2200" dirty="0">
                <a:solidFill>
                  <a:schemeClr val="bg1"/>
                </a:solidFill>
              </a:rPr>
              <a:t>)</a:t>
            </a:r>
          </a:p>
          <a:p>
            <a:endParaRPr lang="en-US" dirty="0"/>
          </a:p>
        </p:txBody>
      </p:sp>
    </p:spTree>
    <p:custDataLst>
      <p:tags r:id="rId1"/>
    </p:custDataLst>
    <p:extLst>
      <p:ext uri="{BB962C8B-B14F-4D97-AF65-F5344CB8AC3E}">
        <p14:creationId xmlns:p14="http://schemas.microsoft.com/office/powerpoint/2010/main" val="51799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457200"/>
            <a:ext cx="9144000" cy="1143000"/>
          </a:xfrm>
        </p:spPr>
        <p:txBody>
          <a:bodyPr>
            <a:normAutofit fontScale="90000"/>
          </a:bodyPr>
          <a:lstStyle/>
          <a:p>
            <a:r>
              <a:rPr lang="en-US" sz="3200" dirty="0">
                <a:solidFill>
                  <a:srgbClr val="002060"/>
                </a:solidFill>
              </a:rPr>
              <a:t>In 2014,</a:t>
            </a:r>
            <a:r>
              <a:rPr lang="en-US" sz="3200" kern="1200" dirty="0">
                <a:solidFill>
                  <a:srgbClr val="002060"/>
                </a:solidFill>
              </a:rPr>
              <a:t> what percent of underage adolescents in Maryland used electronic smoking devices?</a:t>
            </a:r>
            <a:endParaRPr lang="en-US" dirty="0">
              <a:solidFill>
                <a:srgbClr val="002060"/>
              </a:solidFill>
            </a:endParaRPr>
          </a:p>
        </p:txBody>
      </p:sp>
      <p:sp>
        <p:nvSpPr>
          <p:cNvPr id="3" name="TPAnswers"/>
          <p:cNvSpPr>
            <a:spLocks noGrp="1"/>
          </p:cNvSpPr>
          <p:nvPr>
            <p:ph type="body" idx="1"/>
            <p:custDataLst>
              <p:tags r:id="rId2"/>
            </p:custDataLst>
          </p:nvPr>
        </p:nvSpPr>
        <p:spPr>
          <a:xfrm>
            <a:off x="457200" y="1600200"/>
            <a:ext cx="4114800" cy="4525963"/>
          </a:xfrm>
        </p:spPr>
        <p:txBody>
          <a:bodyPr>
            <a:noAutofit/>
          </a:bodyPr>
          <a:lstStyle/>
          <a:p>
            <a:pPr marL="514350" indent="-514350">
              <a:spcAft>
                <a:spcPts val="0"/>
              </a:spcAft>
              <a:buAutoNum type="arabicPeriod"/>
            </a:pPr>
            <a:r>
              <a:rPr lang="en-US" dirty="0">
                <a:latin typeface="+mn-lt"/>
              </a:rPr>
              <a:t>5%</a:t>
            </a:r>
          </a:p>
          <a:p>
            <a:pPr marL="514350" indent="-514350">
              <a:spcAft>
                <a:spcPts val="0"/>
              </a:spcAft>
              <a:buAutoNum type="arabicPeriod"/>
            </a:pPr>
            <a:r>
              <a:rPr lang="en-US" dirty="0">
                <a:latin typeface="+mn-lt"/>
              </a:rPr>
              <a:t>10%</a:t>
            </a:r>
          </a:p>
          <a:p>
            <a:pPr marL="514350" indent="-514350">
              <a:spcAft>
                <a:spcPts val="0"/>
              </a:spcAft>
              <a:buAutoNum type="arabicPeriod"/>
            </a:pPr>
            <a:r>
              <a:rPr lang="en-US" dirty="0">
                <a:latin typeface="+mn-lt"/>
              </a:rPr>
              <a:t>15%</a:t>
            </a:r>
          </a:p>
          <a:p>
            <a:pPr marL="514350" indent="-514350">
              <a:spcAft>
                <a:spcPts val="0"/>
              </a:spcAft>
              <a:buAutoNum type="arabicPeriod"/>
            </a:pPr>
            <a:r>
              <a:rPr lang="en-US" dirty="0">
                <a:latin typeface="+mn-lt"/>
              </a:rPr>
              <a:t>20%</a:t>
            </a:r>
          </a:p>
          <a:p>
            <a:pPr marL="514350" indent="-514350">
              <a:spcAft>
                <a:spcPts val="0"/>
              </a:spcAft>
              <a:buAutoNum type="arabicPeriod"/>
            </a:pPr>
            <a:r>
              <a:rPr lang="en-US" dirty="0">
                <a:latin typeface="+mn-lt"/>
              </a:rPr>
              <a:t>25%</a:t>
            </a:r>
          </a:p>
        </p:txBody>
      </p:sp>
      <p:sp>
        <p:nvSpPr>
          <p:cNvPr id="5" name="CorShape1"/>
          <p:cNvSpPr/>
          <p:nvPr>
            <p:custDataLst>
              <p:tags r:id="rId3"/>
            </p:custDataLst>
          </p:nvPr>
        </p:nvSpPr>
        <p:spPr>
          <a:xfrm rot="10800000">
            <a:off x="172720" y="34225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txBox="1">
            <a:spLocks/>
          </p:cNvSpPr>
          <p:nvPr/>
        </p:nvSpPr>
        <p:spPr>
          <a:xfrm>
            <a:off x="2721836" y="1676400"/>
            <a:ext cx="5943600" cy="4038599"/>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solidFill>
                  <a:schemeClr val="bg1"/>
                </a:solidFill>
                <a:latin typeface="Arial" charset="0"/>
              </a:rPr>
              <a:t>Youth use ESDs at much higher rates than adults</a:t>
            </a:r>
          </a:p>
          <a:p>
            <a:pPr lvl="1"/>
            <a:r>
              <a:rPr lang="en-US" sz="2200" dirty="0">
                <a:solidFill>
                  <a:schemeClr val="bg1"/>
                </a:solidFill>
                <a:latin typeface="Arial" charset="0"/>
              </a:rPr>
              <a:t> </a:t>
            </a:r>
            <a:r>
              <a:rPr lang="en-US" sz="2200" b="1" dirty="0">
                <a:solidFill>
                  <a:schemeClr val="bg1"/>
                </a:solidFill>
                <a:latin typeface="Arial" charset="0"/>
              </a:rPr>
              <a:t>20%</a:t>
            </a:r>
            <a:r>
              <a:rPr lang="en-US" sz="2200" dirty="0">
                <a:solidFill>
                  <a:schemeClr val="bg1"/>
                </a:solidFill>
                <a:latin typeface="Arial" charset="0"/>
              </a:rPr>
              <a:t> vs. </a:t>
            </a:r>
            <a:r>
              <a:rPr lang="en-US" sz="2200" b="1" dirty="0">
                <a:solidFill>
                  <a:schemeClr val="bg1"/>
                </a:solidFill>
                <a:latin typeface="Arial" charset="0"/>
              </a:rPr>
              <a:t>5%</a:t>
            </a:r>
          </a:p>
          <a:p>
            <a:pPr lvl="1"/>
            <a:r>
              <a:rPr lang="en-US" sz="2200" dirty="0">
                <a:solidFill>
                  <a:schemeClr val="bg1"/>
                </a:solidFill>
                <a:latin typeface="Arial" charset="0"/>
              </a:rPr>
              <a:t>Differs by jurisdiction from 15% to 30%</a:t>
            </a:r>
            <a:br>
              <a:rPr lang="en-US" sz="2200" dirty="0">
                <a:solidFill>
                  <a:schemeClr val="bg1"/>
                </a:solidFill>
                <a:latin typeface="Arial" charset="0"/>
              </a:rPr>
            </a:br>
            <a:endParaRPr lang="en-US" sz="2200" dirty="0">
              <a:solidFill>
                <a:schemeClr val="bg1"/>
              </a:solidFill>
              <a:latin typeface="Arial" charset="0"/>
            </a:endParaRPr>
          </a:p>
          <a:p>
            <a:r>
              <a:rPr lang="en-US" sz="2200" dirty="0">
                <a:solidFill>
                  <a:schemeClr val="bg1"/>
                </a:solidFill>
                <a:latin typeface="Arial" charset="0"/>
              </a:rPr>
              <a:t>Nicotine can adversely affect normal brain development in teens and young adults</a:t>
            </a:r>
          </a:p>
          <a:p>
            <a:pPr lvl="1"/>
            <a:endParaRPr lang="en-US" sz="2200" dirty="0">
              <a:solidFill>
                <a:schemeClr val="bg1"/>
              </a:solidFill>
              <a:latin typeface="Arial" charset="0"/>
            </a:endParaRPr>
          </a:p>
          <a:p>
            <a:r>
              <a:rPr lang="en-US" sz="2200" dirty="0">
                <a:solidFill>
                  <a:schemeClr val="bg1"/>
                </a:solidFill>
                <a:latin typeface="Arial" charset="0"/>
              </a:rPr>
              <a:t>Knowledge about long-term effects of ESDs is limited</a:t>
            </a:r>
            <a:r>
              <a:rPr lang="en-US" sz="2200" dirty="0">
                <a:latin typeface="Arial" charset="0"/>
              </a:rPr>
              <a:t/>
            </a:r>
            <a:br>
              <a:rPr lang="en-US" sz="2200" dirty="0">
                <a:latin typeface="Arial" charset="0"/>
              </a:rPr>
            </a:br>
            <a:endParaRPr lang="en-US" sz="2200" dirty="0">
              <a:latin typeface="Arial" charset="0"/>
            </a:endParaRPr>
          </a:p>
          <a:p>
            <a:pPr marL="0" indent="0">
              <a:buNone/>
            </a:pPr>
            <a:endParaRPr lang="en-US" sz="2200" dirty="0">
              <a:latin typeface="Arial" charset="0"/>
            </a:endParaRPr>
          </a:p>
        </p:txBody>
      </p:sp>
    </p:spTree>
    <p:custDataLst>
      <p:tags r:id="rId1"/>
    </p:custDataLst>
    <p:extLst>
      <p:ext uri="{BB962C8B-B14F-4D97-AF65-F5344CB8AC3E}">
        <p14:creationId xmlns:p14="http://schemas.microsoft.com/office/powerpoint/2010/main" val="375756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722" y="533400"/>
            <a:ext cx="4572000" cy="1143000"/>
          </a:xfrm>
        </p:spPr>
        <p:txBody>
          <a:bodyPr>
            <a:noAutofit/>
          </a:bodyPr>
          <a:lstStyle/>
          <a:p>
            <a:pPr>
              <a:lnSpc>
                <a:spcPct val="100000"/>
              </a:lnSpc>
            </a:pPr>
            <a:r>
              <a:rPr lang="en-US" sz="2600" dirty="0">
                <a:solidFill>
                  <a:srgbClr val="002060"/>
                </a:solidFill>
              </a:rPr>
              <a:t>What % of MD adults seeking </a:t>
            </a:r>
            <a:br>
              <a:rPr lang="en-US" sz="2600" dirty="0">
                <a:solidFill>
                  <a:srgbClr val="002060"/>
                </a:solidFill>
              </a:rPr>
            </a:br>
            <a:r>
              <a:rPr lang="en-US" sz="2600" b="1" u="sng" dirty="0">
                <a:solidFill>
                  <a:srgbClr val="002060"/>
                </a:solidFill>
              </a:rPr>
              <a:t>mental health </a:t>
            </a:r>
            <a:r>
              <a:rPr lang="en-US" sz="2600" dirty="0">
                <a:solidFill>
                  <a:srgbClr val="002060"/>
                </a:solidFill>
              </a:rPr>
              <a:t>treatment smoke/use tobacco in 2016?</a:t>
            </a:r>
          </a:p>
        </p:txBody>
      </p:sp>
      <p:sp>
        <p:nvSpPr>
          <p:cNvPr id="3" name="TPAnswers"/>
          <p:cNvSpPr>
            <a:spLocks noGrp="1"/>
          </p:cNvSpPr>
          <p:nvPr>
            <p:ph type="body" idx="1"/>
            <p:custDataLst>
              <p:tags r:id="rId2"/>
            </p:custDataLst>
          </p:nvPr>
        </p:nvSpPr>
        <p:spPr>
          <a:xfrm>
            <a:off x="457200" y="2133600"/>
            <a:ext cx="3962400" cy="3992563"/>
          </a:xfrm>
        </p:spPr>
        <p:txBody>
          <a:bodyPr>
            <a:noAutofit/>
          </a:bodyPr>
          <a:lstStyle/>
          <a:p>
            <a:pPr marL="514350" indent="-514350">
              <a:spcAft>
                <a:spcPts val="0"/>
              </a:spcAft>
              <a:buAutoNum type="arabicPeriod"/>
            </a:pPr>
            <a:r>
              <a:rPr lang="en-US" sz="3200" dirty="0">
                <a:latin typeface="+mn-lt"/>
              </a:rPr>
              <a:t>21%</a:t>
            </a:r>
          </a:p>
          <a:p>
            <a:pPr marL="514350" indent="-514350">
              <a:spcAft>
                <a:spcPts val="0"/>
              </a:spcAft>
              <a:buAutoNum type="arabicPeriod"/>
            </a:pPr>
            <a:r>
              <a:rPr lang="en-US" sz="3200" dirty="0">
                <a:latin typeface="+mn-lt"/>
              </a:rPr>
              <a:t>31%</a:t>
            </a:r>
          </a:p>
          <a:p>
            <a:pPr marL="514350" indent="-514350">
              <a:spcAft>
                <a:spcPts val="0"/>
              </a:spcAft>
              <a:buAutoNum type="arabicPeriod"/>
            </a:pPr>
            <a:r>
              <a:rPr lang="en-US" sz="3200" dirty="0">
                <a:latin typeface="+mn-lt"/>
              </a:rPr>
              <a:t>41%</a:t>
            </a:r>
          </a:p>
          <a:p>
            <a:pPr marL="514350" indent="-514350">
              <a:spcAft>
                <a:spcPts val="0"/>
              </a:spcAft>
              <a:buAutoNum type="arabicPeriod"/>
            </a:pPr>
            <a:r>
              <a:rPr lang="en-US" sz="3200" dirty="0">
                <a:latin typeface="+mn-lt"/>
              </a:rPr>
              <a:t>51%</a:t>
            </a:r>
          </a:p>
          <a:p>
            <a:pPr marL="514350" indent="-514350">
              <a:spcAft>
                <a:spcPts val="0"/>
              </a:spcAft>
              <a:buAutoNum type="arabicPeriod"/>
            </a:pPr>
            <a:r>
              <a:rPr lang="en-US" sz="3200" dirty="0">
                <a:latin typeface="+mn-lt"/>
              </a:rPr>
              <a:t>61%</a:t>
            </a:r>
          </a:p>
          <a:p>
            <a:pPr marL="514350" indent="-514350">
              <a:spcAft>
                <a:spcPts val="0"/>
              </a:spcAft>
              <a:buAutoNum type="arabicPeriod"/>
            </a:pPr>
            <a:r>
              <a:rPr lang="en-US" sz="3200" dirty="0">
                <a:latin typeface="+mn-lt"/>
              </a:rPr>
              <a:t>71%</a:t>
            </a:r>
          </a:p>
        </p:txBody>
      </p:sp>
      <p:sp>
        <p:nvSpPr>
          <p:cNvPr id="5" name="TextBox 4"/>
          <p:cNvSpPr txBox="1"/>
          <p:nvPr/>
        </p:nvSpPr>
        <p:spPr>
          <a:xfrm>
            <a:off x="5105400" y="6094302"/>
            <a:ext cx="4241800" cy="923330"/>
          </a:xfrm>
          <a:prstGeom prst="rect">
            <a:avLst/>
          </a:prstGeom>
          <a:noFill/>
        </p:spPr>
        <p:txBody>
          <a:bodyPr wrap="square" rtlCol="0">
            <a:spAutoFit/>
          </a:bodyPr>
          <a:lstStyle/>
          <a:p>
            <a:pPr marL="0" indent="0">
              <a:buNone/>
            </a:pPr>
            <a:r>
              <a:rPr lang="en-US" dirty="0">
                <a:solidFill>
                  <a:schemeClr val="bg1">
                    <a:lumMod val="50000"/>
                  </a:schemeClr>
                </a:solidFill>
              </a:rPr>
              <a:t>Source: </a:t>
            </a:r>
            <a:r>
              <a:rPr lang="en-US" dirty="0" smtClean="0">
                <a:solidFill>
                  <a:schemeClr val="bg1">
                    <a:lumMod val="50000"/>
                  </a:schemeClr>
                </a:solidFill>
              </a:rPr>
              <a:t>BHA OMS </a:t>
            </a:r>
            <a:r>
              <a:rPr lang="en-US" dirty="0">
                <a:solidFill>
                  <a:schemeClr val="bg1">
                    <a:lumMod val="50000"/>
                  </a:schemeClr>
                </a:solidFill>
              </a:rPr>
              <a:t>Datamart  FY 2016</a:t>
            </a:r>
          </a:p>
          <a:p>
            <a:pPr marL="0" indent="0">
              <a:buNone/>
            </a:pPr>
            <a:endParaRPr lang="en-US" dirty="0">
              <a:solidFill>
                <a:schemeClr val="bg2"/>
              </a:solidFill>
            </a:endParaRPr>
          </a:p>
          <a:p>
            <a:endParaRPr lang="en-US" dirty="0">
              <a:solidFill>
                <a:schemeClr val="bg2"/>
              </a:solidFill>
            </a:endParaRPr>
          </a:p>
        </p:txBody>
      </p:sp>
      <p:sp>
        <p:nvSpPr>
          <p:cNvPr id="6" name="CorShape1"/>
          <p:cNvSpPr/>
          <p:nvPr>
            <p:custDataLst>
              <p:tags r:id="rId3"/>
            </p:custDataLst>
          </p:nvPr>
        </p:nvSpPr>
        <p:spPr>
          <a:xfrm rot="10800000">
            <a:off x="172720" y="3429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PQuestion"/>
          <p:cNvSpPr txBox="1">
            <a:spLocks/>
          </p:cNvSpPr>
          <p:nvPr/>
        </p:nvSpPr>
        <p:spPr>
          <a:xfrm>
            <a:off x="4572000" y="533400"/>
            <a:ext cx="457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rgbClr val="002060"/>
                </a:solidFill>
                <a:latin typeface="+mn-lt"/>
              </a:rPr>
              <a:t>What % of MD adults seeking </a:t>
            </a:r>
            <a:br>
              <a:rPr lang="en-US" sz="2600" dirty="0">
                <a:solidFill>
                  <a:srgbClr val="002060"/>
                </a:solidFill>
                <a:latin typeface="+mn-lt"/>
              </a:rPr>
            </a:br>
            <a:r>
              <a:rPr lang="en-US" sz="2600" b="1" u="sng" dirty="0">
                <a:solidFill>
                  <a:srgbClr val="002060"/>
                </a:solidFill>
                <a:latin typeface="+mn-lt"/>
              </a:rPr>
              <a:t>substance use </a:t>
            </a:r>
            <a:r>
              <a:rPr lang="en-US" sz="2600" dirty="0">
                <a:solidFill>
                  <a:srgbClr val="002060"/>
                </a:solidFill>
                <a:latin typeface="+mn-lt"/>
              </a:rPr>
              <a:t>treatment smoke/use tobacco in 2016?</a:t>
            </a:r>
          </a:p>
        </p:txBody>
      </p:sp>
      <p:sp>
        <p:nvSpPr>
          <p:cNvPr id="13" name="CorShape1"/>
          <p:cNvSpPr/>
          <p:nvPr>
            <p:custDataLst>
              <p:tags r:id="rId4"/>
            </p:custDataLst>
          </p:nvPr>
        </p:nvSpPr>
        <p:spPr>
          <a:xfrm rot="10800000">
            <a:off x="4572000" y="5181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PAnswers"/>
          <p:cNvSpPr txBox="1">
            <a:spLocks/>
          </p:cNvSpPr>
          <p:nvPr>
            <p:custDataLst>
              <p:tags r:id="rId5"/>
            </p:custDataLst>
          </p:nvPr>
        </p:nvSpPr>
        <p:spPr>
          <a:xfrm>
            <a:off x="4800600" y="2133600"/>
            <a:ext cx="3962400" cy="3992563"/>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US" sz="3200" b="0" i="0" u="none" strike="noStrike" kern="1200" cap="none" spc="0" normalizeH="0" baseline="0" noProof="0" dirty="0">
                <a:ln>
                  <a:noFill/>
                </a:ln>
                <a:solidFill>
                  <a:schemeClr val="bg1">
                    <a:lumMod val="50000"/>
                  </a:schemeClr>
                </a:solidFill>
                <a:effectLst/>
                <a:uLnTx/>
                <a:uFillTx/>
                <a:latin typeface="+mn-lt"/>
                <a:ea typeface="+mn-ea"/>
                <a:cs typeface="+mn-cs"/>
              </a:rPr>
              <a:t>21%</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US" sz="3200" b="0" i="0" u="none" strike="noStrike" kern="1200" cap="none" spc="0" normalizeH="0" baseline="0" noProof="0" dirty="0">
                <a:ln>
                  <a:noFill/>
                </a:ln>
                <a:solidFill>
                  <a:schemeClr val="bg1">
                    <a:lumMod val="50000"/>
                  </a:schemeClr>
                </a:solidFill>
                <a:effectLst/>
                <a:uLnTx/>
                <a:uFillTx/>
                <a:latin typeface="+mn-lt"/>
                <a:ea typeface="+mn-ea"/>
                <a:cs typeface="+mn-cs"/>
              </a:rPr>
              <a:t>31%</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US" sz="3200" b="0" i="0" u="none" strike="noStrike" kern="1200" cap="none" spc="0" normalizeH="0" baseline="0" noProof="0" dirty="0">
                <a:ln>
                  <a:noFill/>
                </a:ln>
                <a:solidFill>
                  <a:schemeClr val="bg1">
                    <a:lumMod val="50000"/>
                  </a:schemeClr>
                </a:solidFill>
                <a:effectLst/>
                <a:uLnTx/>
                <a:uFillTx/>
                <a:latin typeface="+mn-lt"/>
                <a:ea typeface="+mn-ea"/>
                <a:cs typeface="+mn-cs"/>
              </a:rPr>
              <a:t>41%</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US" sz="3200" b="0" i="0" u="none" strike="noStrike" kern="1200" cap="none" spc="0" normalizeH="0" baseline="0" noProof="0" dirty="0">
                <a:ln>
                  <a:noFill/>
                </a:ln>
                <a:solidFill>
                  <a:schemeClr val="bg1">
                    <a:lumMod val="50000"/>
                  </a:schemeClr>
                </a:solidFill>
                <a:effectLst/>
                <a:uLnTx/>
                <a:uFillTx/>
                <a:latin typeface="+mn-lt"/>
                <a:ea typeface="+mn-ea"/>
                <a:cs typeface="+mn-cs"/>
              </a:rPr>
              <a:t>51%</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US" sz="3200" b="0" i="0" u="none" strike="noStrike" kern="1200" cap="none" spc="0" normalizeH="0" baseline="0" noProof="0" dirty="0">
                <a:ln>
                  <a:noFill/>
                </a:ln>
                <a:solidFill>
                  <a:schemeClr val="bg1">
                    <a:lumMod val="50000"/>
                  </a:schemeClr>
                </a:solidFill>
                <a:effectLst/>
                <a:uLnTx/>
                <a:uFillTx/>
                <a:latin typeface="+mn-lt"/>
                <a:ea typeface="+mn-ea"/>
                <a:cs typeface="+mn-cs"/>
              </a:rPr>
              <a:t>61%</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US" sz="3200" b="0" i="0" u="none" strike="noStrike" kern="1200" cap="none" spc="0" normalizeH="0" baseline="0" noProof="0" dirty="0">
                <a:ln>
                  <a:noFill/>
                </a:ln>
                <a:solidFill>
                  <a:schemeClr val="bg1">
                    <a:lumMod val="50000"/>
                  </a:schemeClr>
                </a:solidFill>
                <a:effectLst/>
                <a:uLnTx/>
                <a:uFillTx/>
                <a:latin typeface="+mn-lt"/>
                <a:ea typeface="+mn-ea"/>
                <a:cs typeface="+mn-cs"/>
              </a:rPr>
              <a:t>71%</a:t>
            </a:r>
          </a:p>
        </p:txBody>
      </p:sp>
    </p:spTree>
    <p:custDataLst>
      <p:tags r:id="rId1"/>
    </p:custDataLst>
    <p:extLst>
      <p:ext uri="{BB962C8B-B14F-4D97-AF65-F5344CB8AC3E}">
        <p14:creationId xmlns:p14="http://schemas.microsoft.com/office/powerpoint/2010/main" val="85112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SLIDEGUID" val="01F25D8396D045DFB45466DE13343E3C"/>
  <p:tag name="SLIDEID" val="01F25D8396D045DFB45466DE13343E3C"/>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As of 2014, about what percent of  Maryland adults smoked cigarettes?"/>
  <p:tag name="ANSWERSALIAS" val="5%|smicln|10%|smicln|15%|smicln|20%|smicln|25%"/>
  <p:tag name="TOTALRESPONSES" val="0"/>
  <p:tag name="ANONYMOUSTEMP" val="False"/>
  <p:tag name="VALUES" val="Incorrect|smicln|Incorrect|smicln|Correct|smicln|Incorrect|smicln|Incorrect"/>
</p:tagLst>
</file>

<file path=ppt/tags/tag10.xml><?xml version="1.0" encoding="utf-8"?>
<p:tagLst xmlns:a="http://schemas.openxmlformats.org/drawingml/2006/main" xmlns:r="http://schemas.openxmlformats.org/officeDocument/2006/relationships" xmlns:p="http://schemas.openxmlformats.org/presentationml/2006/main">
  <p:tag name="SLIDEGUID" val="7FD82B68C82E418FABA4A766FD8A84F0"/>
  <p:tag name="SLIDEID" val="7FD82B68C82E418FABA4A766FD8A84F0"/>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In 2014, what percent of underage Maryland adolescents used electronic smoking devices?"/>
  <p:tag name="ANSWERSALIAS" val="5%|smicln|10%|smicln|15%|smicln|20%|smicln|25%"/>
  <p:tag name="VALUES" val="Incorrect|smicln|Incorrect|smicln|Incorrect|smicln|Correct|smicln|Incorrect"/>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5%&#10;10%&#10;15%&#10;20%&#10;25%"/>
  <p:tag name="OLDNUMANSWERS" val="5"/>
</p:tagLst>
</file>

<file path=ppt/tags/tag1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xml><?xml version="1.0" encoding="utf-8"?>
<p:tagLst xmlns:a="http://schemas.openxmlformats.org/drawingml/2006/main" xmlns:r="http://schemas.openxmlformats.org/officeDocument/2006/relationships" xmlns:p="http://schemas.openxmlformats.org/presentationml/2006/main">
  <p:tag name="SLIDEGUID" val="E97DC0B1A96A4FBFAFE6C9F754D54D96"/>
  <p:tag name="SLIDEID" val="E97DC0B1A96A4FBFAFE6C9F754D54D96"/>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at percent of Maryland adults seeking substance use treatment smoke?"/>
  <p:tag name="ANSWERSALIAS" val="26%|smicln|36%|smicln|46%|smicln|56%|smicln|66%"/>
  <p:tag name="VALUES" val="Incorrect|smicln|Incorrect|smicln|Correct|smicln|Incorrect|smicln|Incorrect"/>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26%&#10;36%&#10;46%&#10;56%&#10;66%"/>
  <p:tag name="OLDNUMANSWERS" val="5"/>
</p:tagLst>
</file>

<file path=ppt/tags/tag1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26%&#10;36%&#10;46%&#10;56%&#10;66%"/>
  <p:tag name="OLDNUMANSWERS" val="5"/>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8"/>
  <p:tag name="FONTSIZE" val="32"/>
  <p:tag name="BULLETTYPE" val="ppBulletArabicPeriod"/>
  <p:tag name="ANSWERTEXT" val="5%&#10;10%&#10;15%&#10;20%&#10;25%"/>
</p:tagLst>
</file>

<file path=ppt/tags/tag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xml><?xml version="1.0" encoding="utf-8"?>
<p:tagLst xmlns:a="http://schemas.openxmlformats.org/drawingml/2006/main" xmlns:r="http://schemas.openxmlformats.org/officeDocument/2006/relationships" xmlns:p="http://schemas.openxmlformats.org/presentationml/2006/main">
  <p:tag name="SLIDEGUID" val="0A16AE48725B44BBB49B58ED1C5220E1"/>
  <p:tag name="SLIDEID" val="0A16AE48725B44BBB49B58ED1C5220E1"/>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As of 2014, about what percent of Maryland adult smokers wanted to quit smoking?"/>
  <p:tag name="ANSWERSALIAS" val="0%|smicln|25%|smicln|50%|smicln|75%|smicln|100%"/>
  <p:tag name="TOTALRESPONSES" val="0"/>
  <p:tag name="ANONYMOUSTEMP" val="False"/>
  <p:tag name="VALUES" val="Incorrect|smicln|Incorrect|smicln|Incorrect|smicln|Correct|smicln|Incorrect"/>
</p:tagLst>
</file>

<file path=ppt/tags/tag5.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9"/>
  <p:tag name="FONTSIZE" val="32"/>
  <p:tag name="BULLETTYPE" val="ppBulletArabicPeriod"/>
  <p:tag name="ANSWERTEXT" val="0%&#10;25%&#10;50%&#10;75%&#10;100%"/>
</p:tagLst>
</file>

<file path=ppt/tags/tag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xml><?xml version="1.0" encoding="utf-8"?>
<p:tagLst xmlns:a="http://schemas.openxmlformats.org/drawingml/2006/main" xmlns:r="http://schemas.openxmlformats.org/officeDocument/2006/relationships" xmlns:p="http://schemas.openxmlformats.org/presentationml/2006/main">
  <p:tag name="SLIDEGUID" val="FAD8C34AE57B40C9AFE8573BCCB56C0E"/>
  <p:tag name="SLIDEID" val="FAD8C34AE57B40C9AFE8573BCCB56C0E"/>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By 2014, what percent of Marylanders who used to smoke had quit?"/>
  <p:tag name="ANSWERSALIAS" val="15%|smicln|25%|smicln|40%|smicln|60%|smicln|75%"/>
  <p:tag name="VALUES" val="Incorrect|smicln|Incorrect|smicln|Incorrect|smicln|Correct|smicln|Incorrect"/>
</p:tagLst>
</file>

<file path=ppt/tags/tag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9"/>
  <p:tag name="FONTSIZE" val="32"/>
  <p:tag name="BULLETTYPE" val="ppBulletArabicPeriod"/>
  <p:tag name="ANSWERTEXT" val="15%&#10;25%&#10;40%&#10;60%&#10;75%"/>
</p:tagLst>
</file>

<file path=ppt/tags/tag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4A7A17-9AE1-42A4-B390-28B89264A85D}"/>
</file>

<file path=customXml/itemProps2.xml><?xml version="1.0" encoding="utf-8"?>
<ds:datastoreItem xmlns:ds="http://schemas.openxmlformats.org/officeDocument/2006/customXml" ds:itemID="{17F58F3C-EF92-4C59-ACF0-D24F3658DB41}"/>
</file>

<file path=customXml/itemProps3.xml><?xml version="1.0" encoding="utf-8"?>
<ds:datastoreItem xmlns:ds="http://schemas.openxmlformats.org/officeDocument/2006/customXml" ds:itemID="{FB437882-56B0-4192-A03E-D4863DB6F5D8}"/>
</file>

<file path=customXml/itemProps4.xml><?xml version="1.0" encoding="utf-8"?>
<ds:datastoreItem xmlns:ds="http://schemas.openxmlformats.org/officeDocument/2006/customXml" ds:itemID="{C1BE08EF-F895-412C-9B10-EE1836E61944}"/>
</file>

<file path=docProps/app.xml><?xml version="1.0" encoding="utf-8"?>
<Properties xmlns="http://schemas.openxmlformats.org/officeDocument/2006/extended-properties" xmlns:vt="http://schemas.openxmlformats.org/officeDocument/2006/docPropsVTypes">
  <Template>Executive</Template>
  <TotalTime>3210</TotalTime>
  <Words>3226</Words>
  <Application>Microsoft Office PowerPoint</Application>
  <PresentationFormat>On-screen Show (4:3)</PresentationFormat>
  <Paragraphs>517</Paragraphs>
  <Slides>52</Slides>
  <Notes>18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Executive</vt:lpstr>
      <vt:lpstr> Addressing Tobacco Use in Behavioral Health Treatment Settings Policy and Practical Approaches</vt:lpstr>
      <vt:lpstr>Acknowledgements</vt:lpstr>
      <vt:lpstr>Housekeeping</vt:lpstr>
      <vt:lpstr> Tobacco Use and Cessation  in Maryland</vt:lpstr>
      <vt:lpstr>As of 2014, about what percent of  Maryland adults smoked cigarettes?</vt:lpstr>
      <vt:lpstr>As of 2014, about what percent of Maryland adult smokers wanted to quit smoking?</vt:lpstr>
      <vt:lpstr>By 2014, what percent of Marylanders (adults) who used to smoke had quit?</vt:lpstr>
      <vt:lpstr>In 2014, what percent of underage adolescents in Maryland used electronic smoking devices?</vt:lpstr>
      <vt:lpstr>What % of MD adults seeking  mental health treatment smoke/use tobacco in 2016?</vt:lpstr>
      <vt:lpstr>Smoking Rates Among Behavioral Health Groups By Year: Adults</vt:lpstr>
      <vt:lpstr>Summary: Smoking Rates Among BH Groups in MD</vt:lpstr>
      <vt:lpstr>PowerPoint Presentation</vt:lpstr>
      <vt:lpstr>Common Myths Smoking Cessation in Behavioral Health</vt:lpstr>
      <vt:lpstr>Client Factors </vt:lpstr>
      <vt:lpstr>Provider Factors </vt:lpstr>
      <vt:lpstr>Setting/Agency Factors </vt:lpstr>
      <vt:lpstr>Broader Community</vt:lpstr>
      <vt:lpstr>Legal Resource Center for  Public Health Policy (LRC)</vt:lpstr>
      <vt:lpstr>What we’ll cover</vt:lpstr>
      <vt:lpstr>Major Tobacco Laws</vt:lpstr>
      <vt:lpstr>Smoke-Free Policies in Maryland</vt:lpstr>
      <vt:lpstr>Treatment Centers and  Discriminatory Zoning </vt:lpstr>
      <vt:lpstr>Not in My Backyard</vt:lpstr>
      <vt:lpstr>Treatment Centers and  Discriminatory Zoning </vt:lpstr>
      <vt:lpstr>Where do we stand in Maryland?</vt:lpstr>
      <vt:lpstr>Discriminatory Zoning  in Maryland</vt:lpstr>
      <vt:lpstr>What does it all mean?</vt:lpstr>
      <vt:lpstr>PowerPoint Presentation</vt:lpstr>
      <vt:lpstr>What’s currently being done in your agency? </vt:lpstr>
      <vt:lpstr>PowerPoint Presentation</vt:lpstr>
      <vt:lpstr>Building a plan for addressing tobacco use </vt:lpstr>
      <vt:lpstr>How to Change  Policy and Clinical Practice</vt:lpstr>
      <vt:lpstr>Change is Always a Process</vt:lpstr>
      <vt:lpstr>Considering Organizational Change</vt:lpstr>
      <vt:lpstr>Tasks for Each Stage  of Implementation </vt:lpstr>
      <vt:lpstr>Unaware or Uninterested/ Precontemplation </vt:lpstr>
      <vt:lpstr>Consensus Building/ Contemplation</vt:lpstr>
      <vt:lpstr>Consensus Building/ Contemplation</vt:lpstr>
      <vt:lpstr>Motivating/Preparation: Policy  </vt:lpstr>
      <vt:lpstr>Motivating/Preparation:  Cessation Interventions</vt:lpstr>
      <vt:lpstr>Implementing: Policy</vt:lpstr>
      <vt:lpstr>Implementing:  Cessation Interventions</vt:lpstr>
      <vt:lpstr>Sustaining: Policy </vt:lpstr>
      <vt:lpstr>Sustaining: Cessation Interventions</vt:lpstr>
      <vt:lpstr>Real-World Considerations for  Smoke-Free Policy  and Cessation</vt:lpstr>
      <vt:lpstr>Real-World Considerations for   Smoke-Free Policy and Cessation</vt:lpstr>
      <vt:lpstr>Real-World Considerations for   Smoke-Free Policy and Cessation</vt:lpstr>
      <vt:lpstr>Real-World Considerations for   Smoke-Free Policy and Cessation</vt:lpstr>
      <vt:lpstr>Real-World Considerations for   Smoke-Free Policy and Cessation</vt:lpstr>
      <vt:lpstr>Final Considerations</vt:lpstr>
      <vt:lpstr>Questions/Comments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Tobacco Use in Behavioral Health Treatment Settings</dc:title>
  <dc:creator>Catherine Corno</dc:creator>
  <cp:lastModifiedBy>Windows User</cp:lastModifiedBy>
  <cp:revision>89</cp:revision>
  <dcterms:created xsi:type="dcterms:W3CDTF">2017-03-27T13:16:10Z</dcterms:created>
  <dcterms:modified xsi:type="dcterms:W3CDTF">2017-03-31T14:30:48Z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17e61897-d0e3-4694-b749-4010b5b4b1a7</vt:lpwstr>
  </property>
</Properties>
</file>