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slide" Target="slides/slide2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3.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slide" Target="slides/slide18.xml"/><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alth.maryland.gov/yourrights/Pages/Resources.aspx"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6473a9130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6473a9130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6473a9130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6473a9130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6473a9130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6473a9130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6473a9130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6473a9130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6d561a19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d561a19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Clinical Review Panels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Involuntary meds OK in an emergency</a:t>
            </a:r>
            <a:endParaRPr/>
          </a:p>
          <a:p>
            <a:pPr indent="0" lvl="0" marL="0" rtl="0" algn="l">
              <a:lnSpc>
                <a:spcPct val="115000"/>
              </a:lnSpc>
              <a:spcBef>
                <a:spcPts val="0"/>
              </a:spcBef>
              <a:spcAft>
                <a:spcPts val="0"/>
              </a:spcAft>
              <a:buClr>
                <a:schemeClr val="dk1"/>
              </a:buClr>
              <a:buSzPts val="1100"/>
              <a:buFont typeface="Arial"/>
              <a:buNone/>
            </a:pPr>
            <a:r>
              <a:rPr lang="en"/>
              <a:t>In non-emergency:</a:t>
            </a:r>
            <a:endParaRPr/>
          </a:p>
          <a:p>
            <a:pPr indent="0" lvl="0" marL="0" rtl="0" algn="l">
              <a:lnSpc>
                <a:spcPct val="115000"/>
              </a:lnSpc>
              <a:spcBef>
                <a:spcPts val="0"/>
              </a:spcBef>
              <a:spcAft>
                <a:spcPts val="0"/>
              </a:spcAft>
              <a:buClr>
                <a:schemeClr val="dk1"/>
              </a:buClr>
              <a:buSzPts val="1100"/>
              <a:buFont typeface="Arial"/>
              <a:buNone/>
            </a:pPr>
            <a:r>
              <a:rPr lang="en"/>
              <a:t>Patient must be committed first</a:t>
            </a:r>
            <a:endParaRPr/>
          </a:p>
          <a:p>
            <a:pPr indent="0" lvl="0" marL="0" rtl="0" algn="l">
              <a:lnSpc>
                <a:spcPct val="115000"/>
              </a:lnSpc>
              <a:spcBef>
                <a:spcPts val="0"/>
              </a:spcBef>
              <a:spcAft>
                <a:spcPts val="0"/>
              </a:spcAft>
              <a:buClr>
                <a:schemeClr val="dk1"/>
              </a:buClr>
              <a:buSzPts val="1100"/>
              <a:buFont typeface="Arial"/>
              <a:buNone/>
            </a:pPr>
            <a:r>
              <a:rPr lang="en"/>
              <a:t>Clinical review panel (two physician/psychiatrists, one non-physician mental health professional)</a:t>
            </a:r>
            <a:endParaRPr/>
          </a:p>
          <a:p>
            <a:pPr indent="0" lvl="0" marL="0" rtl="0" algn="l">
              <a:lnSpc>
                <a:spcPct val="115000"/>
              </a:lnSpc>
              <a:spcBef>
                <a:spcPts val="0"/>
              </a:spcBef>
              <a:spcAft>
                <a:spcPts val="0"/>
              </a:spcAft>
              <a:buClr>
                <a:schemeClr val="dk1"/>
              </a:buClr>
              <a:buSzPts val="1100"/>
              <a:buFont typeface="Arial"/>
              <a:buNone/>
            </a:pPr>
            <a:r>
              <a:rPr lang="en"/>
              <a:t>Patient gets notice of hearing and explanation of rights (to attend and participate, call witnesses, ask questions, have lay advisor)</a:t>
            </a:r>
            <a:endParaRPr/>
          </a:p>
          <a:p>
            <a:pPr indent="0" lvl="0" marL="0" rtl="0" algn="l">
              <a:lnSpc>
                <a:spcPct val="115000"/>
              </a:lnSpc>
              <a:spcBef>
                <a:spcPts val="0"/>
              </a:spcBef>
              <a:spcAft>
                <a:spcPts val="0"/>
              </a:spcAft>
              <a:buClr>
                <a:schemeClr val="dk1"/>
              </a:buClr>
              <a:buSzPts val="1100"/>
              <a:buFont typeface="Arial"/>
              <a:buNone/>
            </a:pPr>
            <a:r>
              <a:rPr lang="en"/>
              <a:t>Medication may be administered if patient remains seriously mentally ill and dangerous as a result of mental illness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Patient must be given notice of:</a:t>
            </a:r>
            <a:endParaRPr/>
          </a:p>
          <a:p>
            <a:pPr indent="0" lvl="0" marL="0" rtl="0" algn="l">
              <a:lnSpc>
                <a:spcPct val="115000"/>
              </a:lnSpc>
              <a:spcBef>
                <a:spcPts val="0"/>
              </a:spcBef>
              <a:spcAft>
                <a:spcPts val="0"/>
              </a:spcAft>
              <a:buClr>
                <a:schemeClr val="dk1"/>
              </a:buClr>
              <a:buSzPts val="1100"/>
              <a:buFont typeface="Arial"/>
              <a:buNone/>
            </a:pPr>
            <a:r>
              <a:rPr lang="en"/>
              <a:t>Right to appeal to administrative law judge, and later to a circuit court, access to either an advocate or legal counsel</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Appeal must be filed within 48 hours, ALJ hearing held within seven days. Hospital must prove need for med by preponderance of the evidence.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Patient may appeal to circuit court within 14 days, hearing must be held within seven days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None/>
            </a:pPr>
            <a:r>
              <a:rPr lang="en"/>
              <a:t>An order is valid for 90 days **but does not carry over to correctional facilities**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d561a191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d561a191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d561a191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d561a191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d561a191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d561a191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d561a191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d561a191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6d561a191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6d561a191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a:t>Be treated in a humane fashion</a:t>
            </a:r>
            <a:endParaRPr/>
          </a:p>
          <a:p>
            <a:pPr indent="-298450" lvl="0" marL="457200" rtl="0" algn="l">
              <a:lnSpc>
                <a:spcPct val="115000"/>
              </a:lnSpc>
              <a:spcBef>
                <a:spcPts val="0"/>
              </a:spcBef>
              <a:spcAft>
                <a:spcPts val="0"/>
              </a:spcAft>
              <a:buClr>
                <a:schemeClr val="dk1"/>
              </a:buClr>
              <a:buSzPts val="1100"/>
              <a:buChar char="●"/>
            </a:pPr>
            <a:r>
              <a:rPr lang="en"/>
              <a:t>Be free from restraints or seclusion, except in emergency when your behavior places you or others at serious threat of violence or injury</a:t>
            </a:r>
            <a:endParaRPr/>
          </a:p>
          <a:p>
            <a:pPr indent="-298450" lvl="0" marL="457200" rtl="0" algn="l">
              <a:lnSpc>
                <a:spcPct val="115000"/>
              </a:lnSpc>
              <a:spcBef>
                <a:spcPts val="0"/>
              </a:spcBef>
              <a:spcAft>
                <a:spcPts val="0"/>
              </a:spcAft>
              <a:buClr>
                <a:schemeClr val="dk1"/>
              </a:buClr>
              <a:buSzPts val="1100"/>
              <a:buChar char="●"/>
            </a:pPr>
            <a:r>
              <a:rPr lang="en"/>
              <a:t>Voluntarily use the Quiet Room, at your request or the request of staff</a:t>
            </a:r>
            <a:endParaRPr/>
          </a:p>
          <a:p>
            <a:pPr indent="-298450" lvl="0" marL="457200" rtl="0" algn="l">
              <a:lnSpc>
                <a:spcPct val="115000"/>
              </a:lnSpc>
              <a:spcBef>
                <a:spcPts val="0"/>
              </a:spcBef>
              <a:spcAft>
                <a:spcPts val="0"/>
              </a:spcAft>
              <a:buClr>
                <a:schemeClr val="dk1"/>
              </a:buClr>
              <a:buSzPts val="1100"/>
              <a:buChar char="●"/>
            </a:pPr>
            <a:r>
              <a:rPr lang="en"/>
              <a:t>Be protected from harm or abuse Except for medical reasons that are written by a physician: </a:t>
            </a:r>
            <a:endParaRPr/>
          </a:p>
          <a:p>
            <a:pPr indent="-298450" lvl="1" marL="914400" rtl="0" algn="l">
              <a:lnSpc>
                <a:spcPct val="115000"/>
              </a:lnSpc>
              <a:spcBef>
                <a:spcPts val="0"/>
              </a:spcBef>
              <a:spcAft>
                <a:spcPts val="0"/>
              </a:spcAft>
              <a:buClr>
                <a:schemeClr val="dk1"/>
              </a:buClr>
              <a:buSzPts val="1100"/>
              <a:buChar char="○"/>
            </a:pPr>
            <a:r>
              <a:rPr lang="en"/>
              <a:t>Send and receive mail</a:t>
            </a:r>
            <a:endParaRPr/>
          </a:p>
          <a:p>
            <a:pPr indent="-298450" lvl="1" marL="914400" rtl="0" algn="l">
              <a:lnSpc>
                <a:spcPct val="115000"/>
              </a:lnSpc>
              <a:spcBef>
                <a:spcPts val="0"/>
              </a:spcBef>
              <a:spcAft>
                <a:spcPts val="0"/>
              </a:spcAft>
              <a:buClr>
                <a:schemeClr val="dk1"/>
              </a:buClr>
              <a:buSzPts val="1100"/>
              <a:buChar char="○"/>
            </a:pPr>
            <a:r>
              <a:rPr lang="en"/>
              <a:t>Reasonable use of the telephone</a:t>
            </a:r>
            <a:endParaRPr/>
          </a:p>
          <a:p>
            <a:pPr indent="-298450" lvl="1" marL="914400" rtl="0" algn="l">
              <a:lnSpc>
                <a:spcPct val="115000"/>
              </a:lnSpc>
              <a:spcBef>
                <a:spcPts val="0"/>
              </a:spcBef>
              <a:spcAft>
                <a:spcPts val="0"/>
              </a:spcAft>
              <a:buClr>
                <a:schemeClr val="dk1"/>
              </a:buClr>
              <a:buSzPts val="1100"/>
              <a:buChar char="○"/>
            </a:pPr>
            <a:r>
              <a:rPr lang="en"/>
              <a:t>Receive visitors during reasonable visiting hours</a:t>
            </a:r>
            <a:endParaRPr/>
          </a:p>
          <a:p>
            <a:pPr indent="0" lvl="0" marL="0" rtl="0" algn="l">
              <a:lnSpc>
                <a:spcPct val="115000"/>
              </a:lnSpc>
              <a:spcBef>
                <a:spcPts val="1200"/>
              </a:spcBef>
              <a:spcAft>
                <a:spcPts val="0"/>
              </a:spcAft>
              <a:buClr>
                <a:schemeClr val="dk1"/>
              </a:buClr>
              <a:buSzPts val="1100"/>
              <a:buFont typeface="Arial"/>
              <a:buNone/>
            </a:pPr>
            <a:r>
              <a:rPr lang="en"/>
              <a:t>Talk with your attorney or clergy at all reasonable hours</a:t>
            </a:r>
            <a:endParaRPr/>
          </a:p>
          <a:p>
            <a:pPr indent="0" lvl="0" marL="0" rtl="0" algn="l">
              <a:lnSpc>
                <a:spcPct val="115000"/>
              </a:lnSpc>
              <a:spcBef>
                <a:spcPts val="0"/>
              </a:spcBef>
              <a:spcAft>
                <a:spcPts val="0"/>
              </a:spcAft>
              <a:buClr>
                <a:schemeClr val="dk1"/>
              </a:buClr>
              <a:buSzPts val="1100"/>
              <a:buFont typeface="Arial"/>
              <a:buNone/>
            </a:pPr>
            <a:r>
              <a:rPr lang="en"/>
              <a:t>Talk with your doctor or other staff concerning your medication, treatment, diagnosis, or prognosis</a:t>
            </a:r>
            <a:endParaRPr/>
          </a:p>
          <a:p>
            <a:pPr indent="0" lvl="0" marL="0" rtl="0" algn="l">
              <a:lnSpc>
                <a:spcPct val="115000"/>
              </a:lnSpc>
              <a:spcBef>
                <a:spcPts val="0"/>
              </a:spcBef>
              <a:spcAft>
                <a:spcPts val="0"/>
              </a:spcAft>
              <a:buClr>
                <a:schemeClr val="dk1"/>
              </a:buClr>
              <a:buSzPts val="1100"/>
              <a:buFont typeface="Arial"/>
              <a:buNone/>
            </a:pPr>
            <a:r>
              <a:rPr lang="en"/>
              <a:t>Appropriate assessment and management of pain</a:t>
            </a:r>
            <a:endParaRPr/>
          </a:p>
          <a:p>
            <a:pPr indent="0" lvl="0" marL="0" rtl="0" algn="l">
              <a:lnSpc>
                <a:spcPct val="115000"/>
              </a:lnSpc>
              <a:spcBef>
                <a:spcPts val="0"/>
              </a:spcBef>
              <a:spcAft>
                <a:spcPts val="0"/>
              </a:spcAft>
              <a:buClr>
                <a:schemeClr val="dk1"/>
              </a:buClr>
              <a:buSzPts val="1100"/>
              <a:buFont typeface="Arial"/>
              <a:buNone/>
            </a:pPr>
            <a:r>
              <a:rPr lang="en"/>
              <a:t>Participate in making your treatment plan</a:t>
            </a:r>
            <a:endParaRPr/>
          </a:p>
          <a:p>
            <a:pPr indent="0" lvl="0" marL="0" rtl="0" algn="l">
              <a:lnSpc>
                <a:spcPct val="115000"/>
              </a:lnSpc>
              <a:spcBef>
                <a:spcPts val="0"/>
              </a:spcBef>
              <a:spcAft>
                <a:spcPts val="0"/>
              </a:spcAft>
              <a:buClr>
                <a:schemeClr val="dk1"/>
              </a:buClr>
              <a:buSzPts val="1100"/>
              <a:buFont typeface="Arial"/>
              <a:buNone/>
            </a:pPr>
            <a:r>
              <a:rPr lang="en"/>
              <a:t>Have your records kept confidential and request to review your medical record</a:t>
            </a:r>
            <a:endParaRPr/>
          </a:p>
          <a:p>
            <a:pPr indent="0" lvl="0" marL="0" rtl="0" algn="l">
              <a:lnSpc>
                <a:spcPct val="115000"/>
              </a:lnSpc>
              <a:spcBef>
                <a:spcPts val="0"/>
              </a:spcBef>
              <a:spcAft>
                <a:spcPts val="0"/>
              </a:spcAft>
              <a:buClr>
                <a:schemeClr val="dk1"/>
              </a:buClr>
              <a:buSzPts val="1100"/>
              <a:buFont typeface="Arial"/>
              <a:buNone/>
            </a:pPr>
            <a:r>
              <a:rPr lang="en"/>
              <a:t>Refuse to participate in physically intrusive research</a:t>
            </a:r>
            <a:endParaRPr/>
          </a:p>
          <a:p>
            <a:pPr indent="0" lvl="0" marL="0" rtl="0" algn="l">
              <a:lnSpc>
                <a:spcPct val="115000"/>
              </a:lnSpc>
              <a:spcBef>
                <a:spcPts val="0"/>
              </a:spcBef>
              <a:spcAft>
                <a:spcPts val="0"/>
              </a:spcAft>
              <a:buClr>
                <a:schemeClr val="dk1"/>
              </a:buClr>
              <a:buSzPts val="1100"/>
              <a:buFont typeface="Arial"/>
              <a:buNone/>
            </a:pPr>
            <a:r>
              <a:rPr lang="en"/>
              <a:t>Refuse medication except:</a:t>
            </a:r>
            <a:endParaRPr/>
          </a:p>
          <a:p>
            <a:pPr indent="-298450" lvl="0" marL="457200" rtl="0" algn="l">
              <a:lnSpc>
                <a:spcPct val="115000"/>
              </a:lnSpc>
              <a:spcBef>
                <a:spcPts val="1200"/>
              </a:spcBef>
              <a:spcAft>
                <a:spcPts val="0"/>
              </a:spcAft>
              <a:buClr>
                <a:schemeClr val="dk1"/>
              </a:buClr>
              <a:buSzPts val="1100"/>
              <a:buChar char="●"/>
            </a:pPr>
            <a:r>
              <a:rPr lang="en"/>
              <a:t>When you are dangerous to yourself or others, or</a:t>
            </a:r>
            <a:endParaRPr/>
          </a:p>
          <a:p>
            <a:pPr indent="-298450" lvl="0" marL="457200" rtl="0" algn="l">
              <a:lnSpc>
                <a:spcPct val="115000"/>
              </a:lnSpc>
              <a:spcBef>
                <a:spcPts val="0"/>
              </a:spcBef>
              <a:spcAft>
                <a:spcPts val="0"/>
              </a:spcAft>
              <a:buClr>
                <a:schemeClr val="dk1"/>
              </a:buClr>
              <a:buSzPts val="1100"/>
              <a:buChar char="●"/>
            </a:pPr>
            <a:r>
              <a:rPr lang="en"/>
              <a:t>If you are an involuntary patient, after approval of the medication by a Clinical Review Panel</a:t>
            </a:r>
            <a:endParaRPr/>
          </a:p>
          <a:p>
            <a:pPr indent="-298450" lvl="0" marL="457200" rtl="0" algn="l">
              <a:lnSpc>
                <a:spcPct val="115000"/>
              </a:lnSpc>
              <a:spcBef>
                <a:spcPts val="0"/>
              </a:spcBef>
              <a:spcAft>
                <a:spcPts val="0"/>
              </a:spcAft>
              <a:buClr>
                <a:schemeClr val="dk1"/>
              </a:buClr>
              <a:buSzPts val="1100"/>
              <a:buChar char="●"/>
            </a:pPr>
            <a:r>
              <a:rPr lang="en"/>
              <a:t>Complain or initiate a grievance</a:t>
            </a:r>
            <a:endParaRPr/>
          </a:p>
          <a:p>
            <a:pPr indent="0" lvl="0" marL="0" rtl="0" algn="l">
              <a:lnSpc>
                <a:spcPct val="115000"/>
              </a:lnSpc>
              <a:spcBef>
                <a:spcPts val="1200"/>
              </a:spcBef>
              <a:spcAft>
                <a:spcPts val="0"/>
              </a:spcAft>
              <a:buClr>
                <a:schemeClr val="dk1"/>
              </a:buClr>
              <a:buSzPts val="1100"/>
              <a:buFont typeface="Arial"/>
              <a:buNone/>
            </a:pPr>
            <a:r>
              <a:rPr lang="en"/>
              <a:t>Exercise your civil rights such as voting and owning property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6473a91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6473a91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d561a191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d561a191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Four Stages and Many Parties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Rights advisor (10 days)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Unit director (5 days)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Resident rights committee (5 days)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CEO (15 days)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Central review committee (10 days)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Pro bono legal services (MD Legal Aid)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hlinkClick r:id="rId2"/>
              </a:rPr>
              <a:t>https://health.maryland.gov/yourrights/Pages/Resources.aspx</a:t>
            </a:r>
            <a:endParaRPr u="sng">
              <a:solidFill>
                <a:schemeClr val="hlink"/>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Has list of rights advisors phone numbers and LAP for each facility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To report complaints 1 (800) 747-7454</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6d561a191b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6d561a191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76473a913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6473a913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Eighteenth and Nineteenth Centuries: Era of Social Reform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Civil libertarians were concerned about the wellbeing of people with mental illness, but also crossed over into the rehabilitation of criminals. Criminality and mental illness were often equated in the Nineteenth Century.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“Madam, the mad do not feel cold.”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Women were not allowed to testify before Congress, so she met quietly behind the scenes to lobby for the creation of our state hospital system.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6473a913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6473a913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Committed to the Illinois State Hospital for the Insane in 1860 by her husband after repeated disagreements over religion. Her husband was a Calvinist, but she disagreed with their beliefs and threatened to join the Methodists. She was held for three years. After her release she and eight other married women testified before the Illinois legislature about their experiences in the psychiatric hospital. As a result, a law was passed allowing commitment hearings to be held before a jury.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Mrs. Packard went on to travel across the country lobbying for stricter commitment laws specifically as they applied to married women. She also advocated for women’s rights generally, since at that time women and children were considered the property of their husbands.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76473a9130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6473a9130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6473a9130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6473a9130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Alberta Lessard was a teacher who was fired from two jobs due to conflict with the administration. She was brought to the hospital by police for an emergency evaluation because she called the university incessantly to get her job back. When the police arrived she believed they had been sent to kill her by President Nixon and tried to jump out of her bedroom window. She was admitted to a hospital in Wisconsin and was held after two judicial hearings that she was not told about or allowed to attend.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Wisconsin legal aid organization took up her cause, and her case was heard by the US Supreme Court in 1972. Lessard v Schmidt created all the due process protections that we now take for granted: a notice of hearing and rights, representation, and ability to call and confront witnesses.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6473a913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6473a913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SCOTUS decision, Lessard became homeless. Her best friend, a psychiatric nurse, became a police officer who occasionally brought her food or took her in for emergency evaluations. When she wanted to be admitted voluntarily, she was denied admission. Her family eventually obtained guardianship and she was placed in a nursing home where she was visited regularly by her longtime friend, now the police chief.</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6473a9130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6473a9130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6473a9130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6473a9130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health.maryland.gov/yourrights/Pages/Resources.asp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jpg"/><Relationship Id="rId5" Type="http://schemas.openxmlformats.org/officeDocument/2006/relationships/image" Target="../media/image3.jpg"/><Relationship Id="rId6"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Peer Support and Involuntary Treatment</a:t>
            </a:r>
            <a:endParaRPr/>
          </a:p>
        </p:txBody>
      </p:sp>
      <p:sp>
        <p:nvSpPr>
          <p:cNvPr id="55" name="Google Shape;55;p13"/>
          <p:cNvSpPr txBox="1"/>
          <p:nvPr>
            <p:ph idx="1" type="subTitle"/>
          </p:nvPr>
        </p:nvSpPr>
        <p:spPr>
          <a:xfrm>
            <a:off x="311700" y="2834125"/>
            <a:ext cx="8520600" cy="19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Annette Hanson, MD</a:t>
            </a:r>
            <a:endParaRPr/>
          </a:p>
          <a:p>
            <a:pPr indent="0" lvl="0" marL="0" rtl="0" algn="ctr">
              <a:spcBef>
                <a:spcPts val="0"/>
              </a:spcBef>
              <a:spcAft>
                <a:spcPts val="0"/>
              </a:spcAft>
              <a:buNone/>
            </a:pPr>
            <a:r>
              <a:rPr lang="en"/>
              <a:t>Assistant Professor</a:t>
            </a:r>
            <a:endParaRPr/>
          </a:p>
          <a:p>
            <a:pPr indent="0" lvl="0" marL="0" rtl="0" algn="ctr">
              <a:spcBef>
                <a:spcPts val="0"/>
              </a:spcBef>
              <a:spcAft>
                <a:spcPts val="0"/>
              </a:spcAft>
              <a:buNone/>
            </a:pPr>
            <a:r>
              <a:rPr lang="en"/>
              <a:t>Director, Forensic Psychiatry Fellowship</a:t>
            </a:r>
            <a:endParaRPr/>
          </a:p>
          <a:p>
            <a:pPr indent="0" lvl="0" marL="0" rtl="0" algn="ctr">
              <a:spcBef>
                <a:spcPts val="0"/>
              </a:spcBef>
              <a:spcAft>
                <a:spcPts val="0"/>
              </a:spcAft>
              <a:buNone/>
            </a:pPr>
            <a:r>
              <a:rPr lang="en"/>
              <a:t>University of Maryland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Preparation for Civil Commitment</a:t>
            </a:r>
            <a:endParaRPr/>
          </a:p>
        </p:txBody>
      </p:sp>
      <p:sp>
        <p:nvSpPr>
          <p:cNvPr id="122" name="Google Shape;12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Health-General §10-613 et. seq.</a:t>
            </a:r>
            <a:endParaRPr/>
          </a:p>
          <a:p>
            <a:pPr indent="-342900" lvl="0" marL="457200" rtl="0" algn="l">
              <a:spcBef>
                <a:spcPts val="1600"/>
              </a:spcBef>
              <a:spcAft>
                <a:spcPts val="0"/>
              </a:spcAft>
              <a:buSzPts val="1800"/>
              <a:buChar char="●"/>
            </a:pPr>
            <a:r>
              <a:rPr lang="en"/>
              <a:t>Application for admission</a:t>
            </a:r>
            <a:endParaRPr/>
          </a:p>
          <a:p>
            <a:pPr indent="-342900" lvl="0" marL="457200" rtl="0" algn="l">
              <a:spcBef>
                <a:spcPts val="0"/>
              </a:spcBef>
              <a:spcAft>
                <a:spcPts val="0"/>
              </a:spcAft>
              <a:buSzPts val="1800"/>
              <a:buChar char="●"/>
            </a:pPr>
            <a:r>
              <a:rPr lang="en"/>
              <a:t>Two certificates (valid for one week)</a:t>
            </a:r>
            <a:endParaRPr/>
          </a:p>
          <a:p>
            <a:pPr indent="-317500" lvl="1" marL="914400" rtl="0" algn="l">
              <a:spcBef>
                <a:spcPts val="0"/>
              </a:spcBef>
              <a:spcAft>
                <a:spcPts val="0"/>
              </a:spcAft>
              <a:buSzPts val="1400"/>
              <a:buChar char="○"/>
            </a:pPr>
            <a:r>
              <a:rPr lang="en"/>
              <a:t>Individual has a mental disorder</a:t>
            </a:r>
            <a:endParaRPr/>
          </a:p>
          <a:p>
            <a:pPr indent="-317500" lvl="1" marL="914400" rtl="0" algn="l">
              <a:spcBef>
                <a:spcPts val="0"/>
              </a:spcBef>
              <a:spcAft>
                <a:spcPts val="0"/>
              </a:spcAft>
              <a:buSzPts val="1400"/>
              <a:buChar char="○"/>
            </a:pPr>
            <a:r>
              <a:rPr lang="en"/>
              <a:t>Is a danger to the life or safety of self or others</a:t>
            </a:r>
            <a:endParaRPr/>
          </a:p>
          <a:p>
            <a:pPr indent="-317500" lvl="1" marL="914400" rtl="0" algn="l">
              <a:spcBef>
                <a:spcPts val="0"/>
              </a:spcBef>
              <a:spcAft>
                <a:spcPts val="0"/>
              </a:spcAft>
              <a:buSzPts val="1400"/>
              <a:buChar char="○"/>
            </a:pPr>
            <a:r>
              <a:rPr lang="en"/>
              <a:t>Requires inpatient care (no less restrictive alternative)</a:t>
            </a:r>
            <a:endParaRPr/>
          </a:p>
          <a:p>
            <a:pPr indent="-317500" lvl="1" marL="914400" rtl="0" algn="l">
              <a:spcBef>
                <a:spcPts val="0"/>
              </a:spcBef>
              <a:spcAft>
                <a:spcPts val="0"/>
              </a:spcAft>
              <a:buSzPts val="1400"/>
              <a:buChar char="○"/>
            </a:pPr>
            <a:r>
              <a:rPr lang="en"/>
              <a:t>Is unable or unwilling to be voluntarily admitted</a:t>
            </a:r>
            <a:endParaRPr/>
          </a:p>
          <a:p>
            <a:pPr indent="-342900" lvl="0" marL="457200" rtl="0" algn="l">
              <a:spcBef>
                <a:spcPts val="0"/>
              </a:spcBef>
              <a:spcAft>
                <a:spcPts val="0"/>
              </a:spcAft>
              <a:buSzPts val="1800"/>
              <a:buChar char="●"/>
            </a:pPr>
            <a:r>
              <a:rPr lang="en"/>
              <a:t>Must give patient a notice of rights</a:t>
            </a:r>
            <a:endParaRPr/>
          </a:p>
          <a:p>
            <a:pPr indent="-342900" lvl="0" marL="457200" rtl="0" algn="l">
              <a:spcBef>
                <a:spcPts val="0"/>
              </a:spcBef>
              <a:spcAft>
                <a:spcPts val="0"/>
              </a:spcAft>
              <a:buSzPts val="1800"/>
              <a:buChar char="●"/>
            </a:pPr>
            <a:r>
              <a:rPr lang="en"/>
              <a:t>Involuntary admission hearing within 10 days</a:t>
            </a:r>
            <a:endParaRPr/>
          </a:p>
          <a:p>
            <a:pPr indent="-342900" lvl="0" marL="457200" rtl="0" algn="l">
              <a:spcBef>
                <a:spcPts val="0"/>
              </a:spcBef>
              <a:spcAft>
                <a:spcPts val="0"/>
              </a:spcAft>
              <a:buSzPts val="1800"/>
              <a:buChar char="●"/>
            </a:pPr>
            <a:r>
              <a:rPr lang="en"/>
              <a:t>Right to appeal and six month review</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Preparation for Civil Commitment</a:t>
            </a:r>
            <a:endParaRPr/>
          </a:p>
        </p:txBody>
      </p:sp>
      <p:sp>
        <p:nvSpPr>
          <p:cNvPr id="128" name="Google Shape;128;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the “observation period” (after certs filed but before hearing), patient may sign in voluntarily at any time OR be discharged if not in need of admission</a:t>
            </a:r>
            <a:endParaRPr/>
          </a:p>
          <a:p>
            <a:pPr indent="-342900" lvl="0" marL="457200" rtl="0" algn="l">
              <a:spcBef>
                <a:spcPts val="1600"/>
              </a:spcBef>
              <a:spcAft>
                <a:spcPts val="0"/>
              </a:spcAft>
              <a:buSzPts val="1800"/>
              <a:buChar char="●"/>
            </a:pPr>
            <a:r>
              <a:rPr lang="en"/>
              <a:t>Hearing is in the hospital, before an administrative law judge</a:t>
            </a:r>
            <a:endParaRPr/>
          </a:p>
          <a:p>
            <a:pPr indent="-342900" lvl="0" marL="457200" rtl="0" algn="l">
              <a:spcBef>
                <a:spcPts val="0"/>
              </a:spcBef>
              <a:spcAft>
                <a:spcPts val="0"/>
              </a:spcAft>
              <a:buSzPts val="1800"/>
              <a:buChar char="●"/>
            </a:pPr>
            <a:r>
              <a:rPr lang="en"/>
              <a:t>Patient has a right to have help from a lawyer</a:t>
            </a:r>
            <a:endParaRPr/>
          </a:p>
          <a:p>
            <a:pPr indent="-342900" lvl="0" marL="457200" rtl="0" algn="l">
              <a:spcBef>
                <a:spcPts val="0"/>
              </a:spcBef>
              <a:spcAft>
                <a:spcPts val="0"/>
              </a:spcAft>
              <a:buSzPts val="1800"/>
              <a:buChar char="●"/>
            </a:pPr>
            <a:r>
              <a:rPr lang="en"/>
              <a:t>Patient has a right to be present at the hearing</a:t>
            </a:r>
            <a:endParaRPr/>
          </a:p>
          <a:p>
            <a:pPr indent="-342900" lvl="0" marL="457200" rtl="0" algn="l">
              <a:spcBef>
                <a:spcPts val="0"/>
              </a:spcBef>
              <a:spcAft>
                <a:spcPts val="0"/>
              </a:spcAft>
              <a:buSzPts val="1800"/>
              <a:buChar char="●"/>
            </a:pPr>
            <a:r>
              <a:rPr lang="en"/>
              <a:t>May question people who testify</a:t>
            </a:r>
            <a:endParaRPr/>
          </a:p>
          <a:p>
            <a:pPr indent="-342900" lvl="0" marL="457200" rtl="0" algn="l">
              <a:spcBef>
                <a:spcPts val="0"/>
              </a:spcBef>
              <a:spcAft>
                <a:spcPts val="0"/>
              </a:spcAft>
              <a:buSzPts val="1800"/>
              <a:buChar char="●"/>
            </a:pPr>
            <a:r>
              <a:rPr lang="en"/>
              <a:t>Has a right to speak to the judge</a:t>
            </a:r>
            <a:endParaRPr/>
          </a:p>
          <a:p>
            <a:pPr indent="0" lvl="0" marL="0" rtl="0" algn="l">
              <a:spcBef>
                <a:spcPts val="1600"/>
              </a:spcBef>
              <a:spcAft>
                <a:spcPts val="1600"/>
              </a:spcAft>
              <a:buNone/>
            </a:pPr>
            <a:r>
              <a:rPr lang="en"/>
              <a:t>**Being committed does not mean medication can be given involuntarily unless there’s an emergency**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Preparation for a Clinical Review Panel</a:t>
            </a:r>
            <a:endParaRPr/>
          </a:p>
        </p:txBody>
      </p:sp>
      <p:sp>
        <p:nvSpPr>
          <p:cNvPr id="134" name="Google Shape;13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Medication can be given in an emergency if the patient is dangerous on the unit, but less intrusive interventions should be tried first</a:t>
            </a:r>
            <a:endParaRPr/>
          </a:p>
          <a:p>
            <a:pPr indent="0" lvl="0" marL="0" rtl="0" algn="l">
              <a:spcBef>
                <a:spcPts val="1600"/>
              </a:spcBef>
              <a:spcAft>
                <a:spcPts val="0"/>
              </a:spcAft>
              <a:buNone/>
            </a:pPr>
            <a:r>
              <a:rPr lang="en"/>
              <a:t>Involuntary medication in a non-emergency can only be done after a person is civilly committed</a:t>
            </a:r>
            <a:endParaRPr/>
          </a:p>
          <a:p>
            <a:pPr indent="0" lvl="0" marL="0" rtl="0" algn="l">
              <a:spcBef>
                <a:spcPts val="1600"/>
              </a:spcBef>
              <a:spcAft>
                <a:spcPts val="0"/>
              </a:spcAft>
              <a:buNone/>
            </a:pPr>
            <a:r>
              <a:rPr lang="en"/>
              <a:t>A clinical review panel is used to decide if medication can be be given</a:t>
            </a:r>
            <a:endParaRPr/>
          </a:p>
          <a:p>
            <a:pPr indent="0" lvl="0" marL="0" rtl="0" algn="l">
              <a:spcBef>
                <a:spcPts val="1600"/>
              </a:spcBef>
              <a:spcAft>
                <a:spcPts val="1600"/>
              </a:spcAft>
              <a:buNone/>
            </a:pPr>
            <a:r>
              <a:rPr lang="en"/>
              <a:t>The type of medication is decided by the panel, after considering input from the patient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Preparation for a Clinical Review Panel</a:t>
            </a:r>
            <a:endParaRPr/>
          </a:p>
        </p:txBody>
      </p:sp>
      <p:sp>
        <p:nvSpPr>
          <p:cNvPr id="140" name="Google Shape;140;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Health-General §10-708 et. seq.</a:t>
            </a:r>
            <a:endParaRPr/>
          </a:p>
          <a:p>
            <a:pPr indent="-342900" lvl="0" marL="457200" rtl="0" algn="l">
              <a:spcBef>
                <a:spcPts val="1600"/>
              </a:spcBef>
              <a:spcAft>
                <a:spcPts val="0"/>
              </a:spcAft>
              <a:buSzPts val="1800"/>
              <a:buChar char="●"/>
            </a:pPr>
            <a:r>
              <a:rPr lang="en"/>
              <a:t>Two psychiatrist and a non-psychiatrist mental health professional</a:t>
            </a:r>
            <a:endParaRPr/>
          </a:p>
          <a:p>
            <a:pPr indent="-342900" lvl="0" marL="457200" rtl="0" algn="l">
              <a:spcBef>
                <a:spcPts val="0"/>
              </a:spcBef>
              <a:spcAft>
                <a:spcPts val="0"/>
              </a:spcAft>
              <a:buSzPts val="1800"/>
              <a:buChar char="●"/>
            </a:pPr>
            <a:r>
              <a:rPr lang="en"/>
              <a:t>Patient has a right to speak and ask questions</a:t>
            </a:r>
            <a:endParaRPr/>
          </a:p>
          <a:p>
            <a:pPr indent="-342900" lvl="0" marL="457200" rtl="0" algn="l">
              <a:spcBef>
                <a:spcPts val="0"/>
              </a:spcBef>
              <a:spcAft>
                <a:spcPts val="0"/>
              </a:spcAft>
              <a:buSzPts val="1800"/>
              <a:buChar char="●"/>
            </a:pPr>
            <a:r>
              <a:rPr lang="en"/>
              <a:t>Patient has a right to a lay advisor</a:t>
            </a:r>
            <a:endParaRPr/>
          </a:p>
          <a:p>
            <a:pPr indent="-342900" lvl="0" marL="457200" rtl="0" algn="l">
              <a:spcBef>
                <a:spcPts val="0"/>
              </a:spcBef>
              <a:spcAft>
                <a:spcPts val="0"/>
              </a:spcAft>
              <a:buSzPts val="1800"/>
              <a:buChar char="●"/>
            </a:pPr>
            <a:r>
              <a:rPr lang="en"/>
              <a:t>Patient has a right to know their diagnosis, and any risks, benefits, and side effects of the proposed treatment</a:t>
            </a:r>
            <a:endParaRPr/>
          </a:p>
          <a:p>
            <a:pPr indent="-342900" lvl="0" marL="457200" rtl="0" algn="l">
              <a:spcBef>
                <a:spcPts val="0"/>
              </a:spcBef>
              <a:spcAft>
                <a:spcPts val="0"/>
              </a:spcAft>
              <a:buSzPts val="1800"/>
              <a:buChar char="●"/>
            </a:pPr>
            <a:r>
              <a:rPr lang="en"/>
              <a:t>Panel must gather information about why treatment is refused and consider proposals from patient, including treatment alternatives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Preparation for a Clinical Review Panel</a:t>
            </a:r>
            <a:endParaRPr/>
          </a:p>
        </p:txBody>
      </p:sp>
      <p:sp>
        <p:nvSpPr>
          <p:cNvPr id="146" name="Google Shape;14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Health-General §10-708 et. seq.</a:t>
            </a:r>
            <a:endParaRPr/>
          </a:p>
          <a:p>
            <a:pPr indent="-342900" lvl="0" marL="457200" rtl="0" algn="l">
              <a:spcBef>
                <a:spcPts val="1600"/>
              </a:spcBef>
              <a:spcAft>
                <a:spcPts val="0"/>
              </a:spcAft>
              <a:buSzPts val="1800"/>
              <a:buChar char="●"/>
            </a:pPr>
            <a:r>
              <a:rPr lang="en"/>
              <a:t>Medication may be approved if patient is at risk of remaining both mentally ill and dangerous: 1. Due to symptoms that lead to admission, 2. Would be dangerous if released, 3. Would be at risk of being unable to care for basic needs</a:t>
            </a:r>
            <a:endParaRPr/>
          </a:p>
          <a:p>
            <a:pPr indent="-342900" lvl="0" marL="457200" rtl="0" algn="l">
              <a:spcBef>
                <a:spcPts val="0"/>
              </a:spcBef>
              <a:spcAft>
                <a:spcPts val="0"/>
              </a:spcAft>
              <a:buSzPts val="1800"/>
              <a:buChar char="●"/>
            </a:pPr>
            <a:r>
              <a:rPr lang="en"/>
              <a:t>CRP order must specify the names, doses, and frequency of any ordered meds and their alternatives</a:t>
            </a:r>
            <a:endParaRPr/>
          </a:p>
          <a:p>
            <a:pPr indent="-342900" lvl="0" marL="457200" rtl="0" algn="l">
              <a:spcBef>
                <a:spcPts val="0"/>
              </a:spcBef>
              <a:spcAft>
                <a:spcPts val="0"/>
              </a:spcAft>
              <a:buSzPts val="1800"/>
              <a:buChar char="●"/>
            </a:pPr>
            <a:r>
              <a:rPr lang="en"/>
              <a:t>Valid for 90 days</a:t>
            </a:r>
            <a:endParaRPr/>
          </a:p>
          <a:p>
            <a:pPr indent="-342900" lvl="0" marL="457200" rtl="0" algn="l">
              <a:spcBef>
                <a:spcPts val="0"/>
              </a:spcBef>
              <a:spcAft>
                <a:spcPts val="0"/>
              </a:spcAft>
              <a:buSzPts val="1800"/>
              <a:buChar char="●"/>
            </a:pPr>
            <a:r>
              <a:rPr lang="en"/>
              <a:t>Lay advisor gives notice of right to appeal and contact info for Legal Aid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Patient Rights and the Resident Grievance System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Patient Rights and the Resident Grievance System</a:t>
            </a:r>
            <a:endParaRPr/>
          </a:p>
        </p:txBody>
      </p:sp>
      <p:sp>
        <p:nvSpPr>
          <p:cNvPr id="157" name="Google Shape;157;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Protection and Advocacy for Individuals with Mental Illness Act (PAIMI)</a:t>
            </a:r>
            <a:br>
              <a:rPr lang="en"/>
            </a:br>
            <a:r>
              <a:rPr lang="en"/>
              <a:t>42 U.S.C. §10801 et. seq.</a:t>
            </a:r>
            <a:br>
              <a:rPr lang="en"/>
            </a:br>
            <a:endParaRPr/>
          </a:p>
          <a:p>
            <a:pPr indent="-342900" lvl="0" marL="457200" rtl="0" algn="l">
              <a:lnSpc>
                <a:spcPct val="100000"/>
              </a:lnSpc>
              <a:spcBef>
                <a:spcPts val="0"/>
              </a:spcBef>
              <a:spcAft>
                <a:spcPts val="0"/>
              </a:spcAft>
              <a:buSzPts val="1800"/>
              <a:buChar char="●"/>
            </a:pPr>
            <a:r>
              <a:rPr lang="en"/>
              <a:t>Civil Rights of Institutionalized Persons Act</a:t>
            </a:r>
            <a:endParaRPr/>
          </a:p>
          <a:p>
            <a:pPr indent="0" lvl="0" marL="457200" rtl="0" algn="l">
              <a:lnSpc>
                <a:spcPct val="100000"/>
              </a:lnSpc>
              <a:spcBef>
                <a:spcPts val="0"/>
              </a:spcBef>
              <a:spcAft>
                <a:spcPts val="0"/>
              </a:spcAft>
              <a:buNone/>
            </a:pPr>
            <a:r>
              <a:rPr lang="en"/>
              <a:t>42 U.S.C. §1997 et. seq. (1980)</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State Patient Bill of Rights</a:t>
            </a:r>
            <a:endParaRPr/>
          </a:p>
          <a:p>
            <a:pPr indent="457200" lvl="0" marL="0" rtl="0" algn="l">
              <a:lnSpc>
                <a:spcPct val="100000"/>
              </a:lnSpc>
              <a:spcBef>
                <a:spcPts val="0"/>
              </a:spcBef>
              <a:spcAft>
                <a:spcPts val="0"/>
              </a:spcAft>
              <a:buClr>
                <a:schemeClr val="dk1"/>
              </a:buClr>
              <a:buSzPts val="4400"/>
              <a:buFont typeface="Times New Roman"/>
              <a:buNone/>
            </a:pPr>
            <a:r>
              <a:rPr lang="en"/>
              <a:t>Health-General §10-700</a:t>
            </a:r>
            <a:endParaRPr/>
          </a:p>
          <a:p>
            <a:pPr indent="0" lvl="0" marL="457200" rtl="0" algn="l">
              <a:lnSpc>
                <a:spcPct val="100000"/>
              </a:lnSpc>
              <a:spcBef>
                <a:spcPts val="0"/>
              </a:spcBef>
              <a:spcAft>
                <a:spcPts val="0"/>
              </a:spcAft>
              <a:buNone/>
            </a:pPr>
            <a:r>
              <a:t/>
            </a:r>
            <a:endParaRPr/>
          </a:p>
          <a:p>
            <a:pPr indent="457200" lvl="0" marL="0" rtl="0" algn="l">
              <a:spcBef>
                <a:spcPts val="0"/>
              </a:spcBef>
              <a:spcAft>
                <a:spcPts val="1600"/>
              </a:spcAft>
              <a:buClr>
                <a:schemeClr val="dk1"/>
              </a:buClr>
              <a:buSzPts val="1100"/>
              <a:buFont typeface="Arial"/>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4400"/>
              <a:buFont typeface="Times New Roman"/>
              <a:buNone/>
            </a:pPr>
            <a:r>
              <a:rPr lang="en"/>
              <a:t>Health-General §10-700</a:t>
            </a:r>
            <a:endParaRPr/>
          </a:p>
        </p:txBody>
      </p:sp>
      <p:sp>
        <p:nvSpPr>
          <p:cNvPr id="163" name="Google Shape;163;p29"/>
          <p:cNvSpPr txBox="1"/>
          <p:nvPr>
            <p:ph idx="1" type="body"/>
          </p:nvPr>
        </p:nvSpPr>
        <p:spPr>
          <a:xfrm>
            <a:off x="311700" y="1152475"/>
            <a:ext cx="8520600" cy="3817200"/>
          </a:xfrm>
          <a:prstGeom prst="rect">
            <a:avLst/>
          </a:prstGeom>
        </p:spPr>
        <p:txBody>
          <a:bodyPr anchorCtr="0" anchor="t" bIns="91425" lIns="91425" spcFirstLastPara="1" rIns="91425" wrap="square" tIns="91425">
            <a:noAutofit/>
          </a:bodyPr>
          <a:lstStyle/>
          <a:p>
            <a:pPr indent="-254000" lvl="0" marL="342900" rtl="0" algn="l">
              <a:lnSpc>
                <a:spcPct val="100000"/>
              </a:lnSpc>
              <a:spcBef>
                <a:spcPts val="0"/>
              </a:spcBef>
              <a:spcAft>
                <a:spcPts val="0"/>
              </a:spcAft>
              <a:buClr>
                <a:schemeClr val="dk2"/>
              </a:buClr>
              <a:buSzPts val="1800"/>
              <a:buFont typeface="Arial"/>
              <a:buChar char="•"/>
            </a:pPr>
            <a:r>
              <a:rPr lang="en"/>
              <a:t>Individualized treatment plan</a:t>
            </a:r>
            <a:endParaRPr/>
          </a:p>
          <a:p>
            <a:pPr indent="-254000" lvl="0" marL="342900" rtl="0" algn="l">
              <a:lnSpc>
                <a:spcPct val="100000"/>
              </a:lnSpc>
              <a:spcBef>
                <a:spcPts val="640"/>
              </a:spcBef>
              <a:spcAft>
                <a:spcPts val="0"/>
              </a:spcAft>
              <a:buClr>
                <a:schemeClr val="dk2"/>
              </a:buClr>
              <a:buSzPts val="1800"/>
              <a:buFont typeface="Arial"/>
              <a:buChar char="•"/>
            </a:pPr>
            <a:r>
              <a:rPr lang="en"/>
              <a:t>Freedom from restraints</a:t>
            </a:r>
            <a:endParaRPr/>
          </a:p>
          <a:p>
            <a:pPr indent="-254000" lvl="0" marL="342900" rtl="0" algn="l">
              <a:lnSpc>
                <a:spcPct val="100000"/>
              </a:lnSpc>
              <a:spcBef>
                <a:spcPts val="640"/>
              </a:spcBef>
              <a:spcAft>
                <a:spcPts val="0"/>
              </a:spcAft>
              <a:buClr>
                <a:schemeClr val="dk2"/>
              </a:buClr>
              <a:buSzPts val="1800"/>
              <a:buFont typeface="Arial"/>
              <a:buChar char="•"/>
            </a:pPr>
            <a:r>
              <a:rPr lang="en"/>
              <a:t>Written notice of rights</a:t>
            </a:r>
            <a:endParaRPr/>
          </a:p>
          <a:p>
            <a:pPr indent="-254000" lvl="0" marL="342900" rtl="0" algn="l">
              <a:lnSpc>
                <a:spcPct val="100000"/>
              </a:lnSpc>
              <a:spcBef>
                <a:spcPts val="640"/>
              </a:spcBef>
              <a:spcAft>
                <a:spcPts val="0"/>
              </a:spcAft>
              <a:buClr>
                <a:schemeClr val="dk2"/>
              </a:buClr>
              <a:buSzPts val="1800"/>
              <a:buFont typeface="Arial"/>
              <a:buChar char="•"/>
            </a:pPr>
            <a:r>
              <a:rPr lang="en"/>
              <a:t>Access to telephone, mail, visitors</a:t>
            </a:r>
            <a:endParaRPr/>
          </a:p>
          <a:p>
            <a:pPr indent="-254000" lvl="0" marL="342900" rtl="0" algn="l">
              <a:lnSpc>
                <a:spcPct val="100000"/>
              </a:lnSpc>
              <a:spcBef>
                <a:spcPts val="640"/>
              </a:spcBef>
              <a:spcAft>
                <a:spcPts val="0"/>
              </a:spcAft>
              <a:buClr>
                <a:schemeClr val="dk2"/>
              </a:buClr>
              <a:buSzPts val="1800"/>
              <a:buFont typeface="Arial"/>
              <a:buChar char="•"/>
            </a:pPr>
            <a:r>
              <a:rPr lang="en"/>
              <a:t>Vote and own property</a:t>
            </a:r>
            <a:endParaRPr/>
          </a:p>
          <a:p>
            <a:pPr indent="-254000" lvl="0" marL="342900" rtl="0" algn="l">
              <a:lnSpc>
                <a:spcPct val="100000"/>
              </a:lnSpc>
              <a:spcBef>
                <a:spcPts val="640"/>
              </a:spcBef>
              <a:spcAft>
                <a:spcPts val="0"/>
              </a:spcAft>
              <a:buClr>
                <a:schemeClr val="dk2"/>
              </a:buClr>
              <a:buSzPts val="1800"/>
              <a:buFont typeface="Arial"/>
              <a:buChar char="•"/>
            </a:pPr>
            <a:r>
              <a:rPr lang="en"/>
              <a:t>Clinical review panel</a:t>
            </a:r>
            <a:endParaRPr/>
          </a:p>
          <a:p>
            <a:pPr indent="-254000" lvl="0" marL="342900" rtl="0" algn="l">
              <a:lnSpc>
                <a:spcPct val="100000"/>
              </a:lnSpc>
              <a:spcBef>
                <a:spcPts val="640"/>
              </a:spcBef>
              <a:spcAft>
                <a:spcPts val="0"/>
              </a:spcAft>
              <a:buClr>
                <a:schemeClr val="dk2"/>
              </a:buClr>
              <a:buSzPts val="1800"/>
              <a:buFont typeface="Arial"/>
              <a:buChar char="•"/>
            </a:pPr>
            <a:r>
              <a:rPr lang="en"/>
              <a:t>Confidential records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Common Protections</a:t>
            </a:r>
            <a:endParaRPr/>
          </a:p>
        </p:txBody>
      </p:sp>
      <p:sp>
        <p:nvSpPr>
          <p:cNvPr id="169" name="Google Shape;169;p30"/>
          <p:cNvSpPr txBox="1"/>
          <p:nvPr>
            <p:ph idx="1" type="body"/>
          </p:nvPr>
        </p:nvSpPr>
        <p:spPr>
          <a:xfrm>
            <a:off x="311700" y="1152475"/>
            <a:ext cx="8520600" cy="3817200"/>
          </a:xfrm>
          <a:prstGeom prst="rect">
            <a:avLst/>
          </a:prstGeom>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Clr>
                <a:schemeClr val="dk2"/>
              </a:buClr>
              <a:buSzPts val="1800"/>
              <a:buFont typeface="Arial"/>
              <a:buChar char="•"/>
            </a:pPr>
            <a:r>
              <a:rPr lang="en"/>
              <a:t>Clean and safe environment</a:t>
            </a:r>
            <a:endParaRPr/>
          </a:p>
          <a:p>
            <a:pPr indent="-342900" lvl="0" marL="342900" rtl="0" algn="l">
              <a:lnSpc>
                <a:spcPct val="100000"/>
              </a:lnSpc>
              <a:spcBef>
                <a:spcPts val="640"/>
              </a:spcBef>
              <a:spcAft>
                <a:spcPts val="0"/>
              </a:spcAft>
              <a:buClr>
                <a:schemeClr val="dk2"/>
              </a:buClr>
              <a:buSzPts val="1800"/>
              <a:buFont typeface="Arial"/>
              <a:buChar char="•"/>
            </a:pPr>
            <a:r>
              <a:rPr lang="en"/>
              <a:t>Freedom from physical or emotional abuse</a:t>
            </a:r>
            <a:endParaRPr/>
          </a:p>
          <a:p>
            <a:pPr indent="-342900" lvl="0" marL="342900" rtl="0" algn="l">
              <a:lnSpc>
                <a:spcPct val="100000"/>
              </a:lnSpc>
              <a:spcBef>
                <a:spcPts val="640"/>
              </a:spcBef>
              <a:spcAft>
                <a:spcPts val="0"/>
              </a:spcAft>
              <a:buClr>
                <a:schemeClr val="dk2"/>
              </a:buClr>
              <a:buSzPts val="1800"/>
              <a:buFont typeface="Arial"/>
              <a:buChar char="•"/>
            </a:pPr>
            <a:r>
              <a:rPr lang="en"/>
              <a:t>Freedom from discrimination</a:t>
            </a:r>
            <a:endParaRPr/>
          </a:p>
          <a:p>
            <a:pPr indent="-342900" lvl="0" marL="342900" rtl="0" algn="l">
              <a:lnSpc>
                <a:spcPct val="100000"/>
              </a:lnSpc>
              <a:spcBef>
                <a:spcPts val="640"/>
              </a:spcBef>
              <a:spcAft>
                <a:spcPts val="0"/>
              </a:spcAft>
              <a:buClr>
                <a:schemeClr val="dk2"/>
              </a:buClr>
              <a:buSzPts val="1800"/>
              <a:buFont typeface="Arial"/>
              <a:buChar char="•"/>
            </a:pPr>
            <a:r>
              <a:rPr lang="en"/>
              <a:t>Participation in religious services</a:t>
            </a:r>
            <a:endParaRPr/>
          </a:p>
          <a:p>
            <a:pPr indent="-342900" lvl="0" marL="342900" rtl="0" algn="l">
              <a:lnSpc>
                <a:spcPct val="100000"/>
              </a:lnSpc>
              <a:spcBef>
                <a:spcPts val="640"/>
              </a:spcBef>
              <a:spcAft>
                <a:spcPts val="0"/>
              </a:spcAft>
              <a:buClr>
                <a:schemeClr val="dk2"/>
              </a:buClr>
              <a:buSzPts val="1800"/>
              <a:buFont typeface="Arial"/>
              <a:buChar char="•"/>
            </a:pPr>
            <a:r>
              <a:rPr lang="en"/>
              <a:t>Exercise of other basic constitutional freedoms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Limitations</a:t>
            </a:r>
            <a:endParaRPr/>
          </a:p>
        </p:txBody>
      </p:sp>
      <p:sp>
        <p:nvSpPr>
          <p:cNvPr id="175" name="Google Shape;175;p31"/>
          <p:cNvSpPr txBox="1"/>
          <p:nvPr>
            <p:ph idx="1" type="body"/>
          </p:nvPr>
        </p:nvSpPr>
        <p:spPr>
          <a:xfrm>
            <a:off x="311700" y="1152475"/>
            <a:ext cx="8520600" cy="3817200"/>
          </a:xfrm>
          <a:prstGeom prst="rect">
            <a:avLst/>
          </a:prstGeom>
        </p:spPr>
        <p:txBody>
          <a:bodyPr anchorCtr="0" anchor="t" bIns="91425" lIns="91425" spcFirstLastPara="1" rIns="91425" wrap="square" tIns="91425">
            <a:noAutofit/>
          </a:bodyPr>
          <a:lstStyle/>
          <a:p>
            <a:pPr indent="-254000" lvl="0" marL="342900" rtl="0" algn="l">
              <a:lnSpc>
                <a:spcPct val="100000"/>
              </a:lnSpc>
              <a:spcBef>
                <a:spcPts val="0"/>
              </a:spcBef>
              <a:spcAft>
                <a:spcPts val="0"/>
              </a:spcAft>
              <a:buClr>
                <a:schemeClr val="dk2"/>
              </a:buClr>
              <a:buSzPts val="1800"/>
              <a:buFont typeface="Arial"/>
              <a:buChar char="•"/>
            </a:pPr>
            <a:r>
              <a:rPr lang="en"/>
              <a:t>Must be based on medical necessity</a:t>
            </a:r>
            <a:endParaRPr/>
          </a:p>
          <a:p>
            <a:pPr indent="-254000" lvl="0" marL="342900" rtl="0" algn="l">
              <a:lnSpc>
                <a:spcPct val="100000"/>
              </a:lnSpc>
              <a:spcBef>
                <a:spcPts val="640"/>
              </a:spcBef>
              <a:spcAft>
                <a:spcPts val="0"/>
              </a:spcAft>
              <a:buClr>
                <a:schemeClr val="dk2"/>
              </a:buClr>
              <a:buSzPts val="1800"/>
              <a:buFont typeface="Arial"/>
              <a:buChar char="•"/>
            </a:pPr>
            <a:r>
              <a:rPr lang="en"/>
              <a:t>Limitation documented in medical record, with basis for decision</a:t>
            </a:r>
            <a:endParaRPr/>
          </a:p>
          <a:p>
            <a:pPr indent="-254000" lvl="0" marL="342900" rtl="0" algn="l">
              <a:lnSpc>
                <a:spcPct val="100000"/>
              </a:lnSpc>
              <a:spcBef>
                <a:spcPts val="640"/>
              </a:spcBef>
              <a:spcAft>
                <a:spcPts val="0"/>
              </a:spcAft>
              <a:buClr>
                <a:schemeClr val="dk2"/>
              </a:buClr>
              <a:buSzPts val="1800"/>
              <a:buFont typeface="Arial"/>
              <a:buChar char="•"/>
            </a:pPr>
            <a:r>
              <a:rPr lang="en"/>
              <a:t>Decision must be reviewed every 30 days</a:t>
            </a:r>
            <a:endParaRPr/>
          </a:p>
          <a:p>
            <a:pPr indent="-254000" lvl="0" marL="342900" rtl="0" algn="l">
              <a:lnSpc>
                <a:spcPct val="100000"/>
              </a:lnSpc>
              <a:spcBef>
                <a:spcPts val="640"/>
              </a:spcBef>
              <a:spcAft>
                <a:spcPts val="0"/>
              </a:spcAft>
              <a:buClr>
                <a:schemeClr val="dk2"/>
              </a:buClr>
              <a:buSzPts val="1800"/>
              <a:buFont typeface="Arial"/>
              <a:buChar char="•"/>
            </a:pPr>
            <a:r>
              <a:rPr lang="en"/>
              <a:t>Examples: hospital security, protection of third party, protection from self-harm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1438950"/>
            <a:ext cx="8520600" cy="229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Eighteenth and Nineteenth Centuries:</a:t>
            </a:r>
            <a:endParaRPr/>
          </a:p>
          <a:p>
            <a:pPr indent="0" lvl="0" marL="0" rtl="0" algn="ctr">
              <a:spcBef>
                <a:spcPts val="0"/>
              </a:spcBef>
              <a:spcAft>
                <a:spcPts val="0"/>
              </a:spcAft>
              <a:buNone/>
            </a:pPr>
            <a:r>
              <a:rPr lang="en"/>
              <a:t>Era of Social Reform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Resident Grievance System</a:t>
            </a:r>
            <a:endParaRPr/>
          </a:p>
        </p:txBody>
      </p:sp>
      <p:sp>
        <p:nvSpPr>
          <p:cNvPr id="181" name="Google Shape;181;p32"/>
          <p:cNvSpPr txBox="1"/>
          <p:nvPr>
            <p:ph idx="1" type="body"/>
          </p:nvPr>
        </p:nvSpPr>
        <p:spPr>
          <a:xfrm>
            <a:off x="311700" y="1152475"/>
            <a:ext cx="8520600" cy="370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Rights advisor (10 days)</a:t>
            </a:r>
            <a:endParaRPr/>
          </a:p>
          <a:p>
            <a:pPr indent="0" lvl="0" marL="0" rtl="0" algn="l">
              <a:spcBef>
                <a:spcPts val="0"/>
              </a:spcBef>
              <a:spcAft>
                <a:spcPts val="0"/>
              </a:spcAft>
              <a:buClr>
                <a:schemeClr val="dk1"/>
              </a:buClr>
              <a:buSzPts val="1100"/>
              <a:buFont typeface="Arial"/>
              <a:buNone/>
            </a:pPr>
            <a:r>
              <a:rPr lang="en"/>
              <a:t>Unit director (5 days)</a:t>
            </a:r>
            <a:endParaRPr/>
          </a:p>
          <a:p>
            <a:pPr indent="0" lvl="0" marL="0" rtl="0" algn="l">
              <a:spcBef>
                <a:spcPts val="0"/>
              </a:spcBef>
              <a:spcAft>
                <a:spcPts val="0"/>
              </a:spcAft>
              <a:buClr>
                <a:schemeClr val="dk1"/>
              </a:buClr>
              <a:buSzPts val="1100"/>
              <a:buFont typeface="Arial"/>
              <a:buNone/>
            </a:pPr>
            <a:r>
              <a:rPr lang="en"/>
              <a:t>Resident rights committee (5 days)</a:t>
            </a:r>
            <a:endParaRPr/>
          </a:p>
          <a:p>
            <a:pPr indent="0" lvl="0" marL="0" rtl="0" algn="l">
              <a:spcBef>
                <a:spcPts val="0"/>
              </a:spcBef>
              <a:spcAft>
                <a:spcPts val="0"/>
              </a:spcAft>
              <a:buClr>
                <a:schemeClr val="dk1"/>
              </a:buClr>
              <a:buSzPts val="1100"/>
              <a:buFont typeface="Arial"/>
              <a:buNone/>
            </a:pPr>
            <a:r>
              <a:rPr lang="en"/>
              <a:t>CEO (15 days)</a:t>
            </a:r>
            <a:endParaRPr/>
          </a:p>
          <a:p>
            <a:pPr indent="0" lvl="0" marL="0" rtl="0" algn="l">
              <a:spcBef>
                <a:spcPts val="0"/>
              </a:spcBef>
              <a:spcAft>
                <a:spcPts val="0"/>
              </a:spcAft>
              <a:buClr>
                <a:schemeClr val="dk1"/>
              </a:buClr>
              <a:buSzPts val="1100"/>
              <a:buFont typeface="Arial"/>
              <a:buNone/>
            </a:pPr>
            <a:r>
              <a:rPr lang="en"/>
              <a:t>Central review committee (10 days)</a:t>
            </a:r>
            <a:endParaRPr/>
          </a:p>
          <a:p>
            <a:pPr indent="0" lvl="0" marL="0" rtl="0" algn="l">
              <a:spcBef>
                <a:spcPts val="0"/>
              </a:spcBef>
              <a:spcAft>
                <a:spcPts val="0"/>
              </a:spcAft>
              <a:buClr>
                <a:schemeClr val="dk1"/>
              </a:buClr>
              <a:buSzPts val="1100"/>
              <a:buFont typeface="Arial"/>
              <a:buNone/>
            </a:pPr>
            <a:r>
              <a:rPr lang="en"/>
              <a:t>Pro bono legal services (MD Legal Aid)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hlinkClick r:id="rId3"/>
              </a:rPr>
              <a:t>https://health.maryland.gov/yourrights/Pages/Resources.aspx</a:t>
            </a:r>
            <a:endParaRPr u="sng"/>
          </a:p>
          <a:p>
            <a:pPr indent="0" lvl="0" marL="0" rtl="0" algn="l">
              <a:spcBef>
                <a:spcPts val="0"/>
              </a:spcBef>
              <a:spcAft>
                <a:spcPts val="0"/>
              </a:spcAft>
              <a:buClr>
                <a:schemeClr val="dk1"/>
              </a:buClr>
              <a:buSzPts val="1100"/>
              <a:buFont typeface="Arial"/>
              <a:buNone/>
            </a:pPr>
            <a:r>
              <a:rPr lang="en"/>
              <a:t>Has list of rights advisors phone numbers and LAP for each facility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To report complaints 1 (800) 747-7454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Advice</a:t>
            </a:r>
            <a:endParaRPr/>
          </a:p>
        </p:txBody>
      </p:sp>
      <p:sp>
        <p:nvSpPr>
          <p:cNvPr id="187" name="Google Shape;187;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Ask questions, you have a right to know what your doctor is thinking about</a:t>
            </a:r>
            <a:endParaRPr/>
          </a:p>
          <a:p>
            <a:pPr indent="-342900" lvl="0" marL="457200" rtl="0" algn="l">
              <a:lnSpc>
                <a:spcPct val="200000"/>
              </a:lnSpc>
              <a:spcBef>
                <a:spcPts val="0"/>
              </a:spcBef>
              <a:spcAft>
                <a:spcPts val="0"/>
              </a:spcAft>
              <a:buSzPts val="1800"/>
              <a:buChar char="●"/>
            </a:pPr>
            <a:r>
              <a:rPr lang="en"/>
              <a:t>Keep your own notes</a:t>
            </a:r>
            <a:endParaRPr/>
          </a:p>
          <a:p>
            <a:pPr indent="-342900" lvl="0" marL="457200" rtl="0" algn="l">
              <a:lnSpc>
                <a:spcPct val="200000"/>
              </a:lnSpc>
              <a:spcBef>
                <a:spcPts val="0"/>
              </a:spcBef>
              <a:spcAft>
                <a:spcPts val="0"/>
              </a:spcAft>
              <a:buSzPts val="1800"/>
              <a:buChar char="●"/>
            </a:pPr>
            <a:r>
              <a:rPr lang="en"/>
              <a:t>Don’t be defensive and keep your temper in check</a:t>
            </a:r>
            <a:endParaRPr/>
          </a:p>
          <a:p>
            <a:pPr indent="-342900" lvl="0" marL="457200" rtl="0" algn="l">
              <a:lnSpc>
                <a:spcPct val="200000"/>
              </a:lnSpc>
              <a:spcBef>
                <a:spcPts val="0"/>
              </a:spcBef>
              <a:spcAft>
                <a:spcPts val="0"/>
              </a:spcAft>
              <a:buSzPts val="1800"/>
              <a:buChar char="●"/>
            </a:pPr>
            <a:r>
              <a:rPr lang="en"/>
              <a:t>Consider using a psychiatric advance directive</a:t>
            </a:r>
            <a:endParaRPr/>
          </a:p>
          <a:p>
            <a:pPr indent="-342900" lvl="0" marL="457200" rtl="0" algn="l">
              <a:lnSpc>
                <a:spcPct val="200000"/>
              </a:lnSpc>
              <a:spcBef>
                <a:spcPts val="0"/>
              </a:spcBef>
              <a:spcAft>
                <a:spcPts val="0"/>
              </a:spcAft>
              <a:buSzPts val="1800"/>
              <a:buChar char="●"/>
            </a:pPr>
            <a:r>
              <a:rPr lang="en"/>
              <a:t>Know your rights and exercise them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Dorothea Dix</a:t>
            </a:r>
            <a:endParaRPr/>
          </a:p>
        </p:txBody>
      </p:sp>
      <p:pic>
        <p:nvPicPr>
          <p:cNvPr id="66" name="Google Shape;66;p15"/>
          <p:cNvPicPr preferRelativeResize="0"/>
          <p:nvPr/>
        </p:nvPicPr>
        <p:blipFill>
          <a:blip r:embed="rId3">
            <a:alphaModFix/>
          </a:blip>
          <a:stretch>
            <a:fillRect/>
          </a:stretch>
        </p:blipFill>
        <p:spPr>
          <a:xfrm>
            <a:off x="661100" y="1017725"/>
            <a:ext cx="3081432" cy="3820975"/>
          </a:xfrm>
          <a:prstGeom prst="rect">
            <a:avLst/>
          </a:prstGeom>
          <a:noFill/>
          <a:ln>
            <a:noFill/>
          </a:ln>
        </p:spPr>
      </p:pic>
      <p:sp>
        <p:nvSpPr>
          <p:cNvPr id="67" name="Google Shape;67;p15"/>
          <p:cNvSpPr txBox="1"/>
          <p:nvPr/>
        </p:nvSpPr>
        <p:spPr>
          <a:xfrm>
            <a:off x="4400325" y="1322650"/>
            <a:ext cx="4044300" cy="23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An 1841 visit to a Massachusetts jail lead to a national campaign to improve conditions for people with mental illness.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Mrs. E. P. W. Packard</a:t>
            </a:r>
            <a:endParaRPr/>
          </a:p>
        </p:txBody>
      </p:sp>
      <p:pic>
        <p:nvPicPr>
          <p:cNvPr id="73" name="Google Shape;73;p16"/>
          <p:cNvPicPr preferRelativeResize="0"/>
          <p:nvPr/>
        </p:nvPicPr>
        <p:blipFill>
          <a:blip r:embed="rId3">
            <a:alphaModFix/>
          </a:blip>
          <a:stretch>
            <a:fillRect/>
          </a:stretch>
        </p:blipFill>
        <p:spPr>
          <a:xfrm>
            <a:off x="6256875" y="1017725"/>
            <a:ext cx="1714500" cy="2933700"/>
          </a:xfrm>
          <a:prstGeom prst="rect">
            <a:avLst/>
          </a:prstGeom>
          <a:noFill/>
          <a:ln>
            <a:noFill/>
          </a:ln>
        </p:spPr>
      </p:pic>
      <p:sp>
        <p:nvSpPr>
          <p:cNvPr id="74" name="Google Shape;74;p16"/>
          <p:cNvSpPr txBox="1"/>
          <p:nvPr/>
        </p:nvSpPr>
        <p:spPr>
          <a:xfrm>
            <a:off x="597725" y="1513400"/>
            <a:ext cx="5455800" cy="27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“The subjection of the wife was the cure of the husband.”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The Prisoners’ Hidden Life, or Insane Asylums Unveiled (1868)</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Late Twentieth Century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Alberta Lessard (1972)</a:t>
            </a:r>
            <a:endParaRPr/>
          </a:p>
        </p:txBody>
      </p:sp>
      <p:pic>
        <p:nvPicPr>
          <p:cNvPr id="85" name="Google Shape;85;p18"/>
          <p:cNvPicPr preferRelativeResize="0"/>
          <p:nvPr/>
        </p:nvPicPr>
        <p:blipFill>
          <a:blip r:embed="rId3">
            <a:alphaModFix/>
          </a:blip>
          <a:stretch>
            <a:fillRect/>
          </a:stretch>
        </p:blipFill>
        <p:spPr>
          <a:xfrm>
            <a:off x="1605100" y="1063175"/>
            <a:ext cx="5491150"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We’re At Today</a:t>
            </a:r>
            <a:endParaRPr/>
          </a:p>
        </p:txBody>
      </p:sp>
      <p:sp>
        <p:nvSpPr>
          <p:cNvPr id="91" name="Google Shape;91;p19"/>
          <p:cNvSpPr txBox="1"/>
          <p:nvPr/>
        </p:nvSpPr>
        <p:spPr>
          <a:xfrm>
            <a:off x="1114025" y="1515100"/>
            <a:ext cx="6853500" cy="28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All states have involuntary admission procedures with common elements:</a:t>
            </a:r>
            <a:endParaRPr sz="1800"/>
          </a:p>
          <a:p>
            <a:pPr indent="-342900" lvl="0" marL="457200" rtl="0" algn="l">
              <a:spcBef>
                <a:spcPts val="0"/>
              </a:spcBef>
              <a:spcAft>
                <a:spcPts val="0"/>
              </a:spcAft>
              <a:buSzPts val="1800"/>
              <a:buChar char="●"/>
            </a:pPr>
            <a:r>
              <a:rPr lang="en" sz="1800"/>
              <a:t>Statutory time limits</a:t>
            </a:r>
            <a:endParaRPr sz="1800"/>
          </a:p>
          <a:p>
            <a:pPr indent="-342900" lvl="0" marL="457200" rtl="0" algn="l">
              <a:spcBef>
                <a:spcPts val="0"/>
              </a:spcBef>
              <a:spcAft>
                <a:spcPts val="0"/>
              </a:spcAft>
              <a:buSzPts val="1800"/>
              <a:buChar char="●"/>
            </a:pPr>
            <a:r>
              <a:rPr lang="en" sz="1800"/>
              <a:t>Notice of hearing and rights</a:t>
            </a:r>
            <a:endParaRPr sz="1800"/>
          </a:p>
          <a:p>
            <a:pPr indent="-342900" lvl="0" marL="457200" rtl="0" algn="l">
              <a:spcBef>
                <a:spcPts val="0"/>
              </a:spcBef>
              <a:spcAft>
                <a:spcPts val="0"/>
              </a:spcAft>
              <a:buSzPts val="1800"/>
              <a:buChar char="●"/>
            </a:pPr>
            <a:r>
              <a:rPr lang="en" sz="1800"/>
              <a:t>Independent hearing (judicial or administrative)</a:t>
            </a:r>
            <a:endParaRPr sz="1800"/>
          </a:p>
          <a:p>
            <a:pPr indent="-342900" lvl="0" marL="457200" rtl="0" algn="l">
              <a:spcBef>
                <a:spcPts val="0"/>
              </a:spcBef>
              <a:spcAft>
                <a:spcPts val="0"/>
              </a:spcAft>
              <a:buSzPts val="1800"/>
              <a:buChar char="●"/>
            </a:pPr>
            <a:r>
              <a:rPr lang="en" sz="1800"/>
              <a:t>Right to call and confront witnesses</a:t>
            </a:r>
            <a:endParaRPr sz="1800"/>
          </a:p>
          <a:p>
            <a:pPr indent="-342900" lvl="0" marL="457200" rtl="0" algn="l">
              <a:spcBef>
                <a:spcPts val="0"/>
              </a:spcBef>
              <a:spcAft>
                <a:spcPts val="0"/>
              </a:spcAft>
              <a:buSzPts val="1800"/>
              <a:buChar char="●"/>
            </a:pPr>
            <a:r>
              <a:rPr lang="en" sz="1800"/>
              <a:t>Time-limited commitment</a:t>
            </a:r>
            <a:endParaRPr sz="1800"/>
          </a:p>
          <a:p>
            <a:pPr indent="-342900" lvl="0" marL="457200" rtl="0" algn="l">
              <a:spcBef>
                <a:spcPts val="0"/>
              </a:spcBef>
              <a:spcAft>
                <a:spcPts val="0"/>
              </a:spcAft>
              <a:buSzPts val="1800"/>
              <a:buChar char="●"/>
            </a:pPr>
            <a:r>
              <a:rPr lang="en" sz="1800"/>
              <a:t>Mandatory periodic review of commitment</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20"/>
          <p:cNvSpPr txBox="1"/>
          <p:nvPr>
            <p:ph type="title"/>
          </p:nvPr>
        </p:nvSpPr>
        <p:spPr>
          <a:xfrm>
            <a:off x="152400" y="445025"/>
            <a:ext cx="6497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Events and Mental Health Law</a:t>
            </a:r>
            <a:endParaRPr/>
          </a:p>
        </p:txBody>
      </p:sp>
      <p:pic>
        <p:nvPicPr>
          <p:cNvPr id="97" name="Google Shape;97;p20"/>
          <p:cNvPicPr preferRelativeResize="0"/>
          <p:nvPr/>
        </p:nvPicPr>
        <p:blipFill>
          <a:blip r:embed="rId3">
            <a:alphaModFix/>
          </a:blip>
          <a:stretch>
            <a:fillRect/>
          </a:stretch>
        </p:blipFill>
        <p:spPr>
          <a:xfrm>
            <a:off x="6570972" y="217425"/>
            <a:ext cx="2261326" cy="2826674"/>
          </a:xfrm>
          <a:prstGeom prst="rect">
            <a:avLst/>
          </a:prstGeom>
          <a:noFill/>
          <a:ln>
            <a:noFill/>
          </a:ln>
        </p:spPr>
      </p:pic>
      <p:pic>
        <p:nvPicPr>
          <p:cNvPr id="98" name="Google Shape;98;p20"/>
          <p:cNvPicPr preferRelativeResize="0"/>
          <p:nvPr/>
        </p:nvPicPr>
        <p:blipFill>
          <a:blip r:embed="rId4">
            <a:alphaModFix/>
          </a:blip>
          <a:stretch>
            <a:fillRect/>
          </a:stretch>
        </p:blipFill>
        <p:spPr>
          <a:xfrm>
            <a:off x="2236563" y="1284900"/>
            <a:ext cx="4160750" cy="3018847"/>
          </a:xfrm>
          <a:prstGeom prst="rect">
            <a:avLst/>
          </a:prstGeom>
          <a:noFill/>
          <a:ln>
            <a:noFill/>
          </a:ln>
        </p:spPr>
      </p:pic>
      <p:pic>
        <p:nvPicPr>
          <p:cNvPr id="99" name="Google Shape;99;p20"/>
          <p:cNvPicPr preferRelativeResize="0"/>
          <p:nvPr/>
        </p:nvPicPr>
        <p:blipFill>
          <a:blip r:embed="rId5">
            <a:alphaModFix/>
          </a:blip>
          <a:stretch>
            <a:fillRect/>
          </a:stretch>
        </p:blipFill>
        <p:spPr>
          <a:xfrm>
            <a:off x="152400" y="1170125"/>
            <a:ext cx="1910488" cy="3820975"/>
          </a:xfrm>
          <a:prstGeom prst="rect">
            <a:avLst/>
          </a:prstGeom>
          <a:noFill/>
          <a:ln>
            <a:noFill/>
          </a:ln>
        </p:spPr>
      </p:pic>
      <p:pic>
        <p:nvPicPr>
          <p:cNvPr id="100" name="Google Shape;100;p20"/>
          <p:cNvPicPr preferRelativeResize="0"/>
          <p:nvPr/>
        </p:nvPicPr>
        <p:blipFill>
          <a:blip r:embed="rId6">
            <a:alphaModFix/>
          </a:blip>
          <a:stretch>
            <a:fillRect/>
          </a:stretch>
        </p:blipFill>
        <p:spPr>
          <a:xfrm>
            <a:off x="6549712" y="3196499"/>
            <a:ext cx="2441887" cy="17111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9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 Protect Society or Protect the Individual?</a:t>
            </a:r>
            <a:endParaRPr/>
          </a:p>
        </p:txBody>
      </p:sp>
      <p:pic>
        <p:nvPicPr>
          <p:cNvPr id="106" name="Google Shape;106;p21"/>
          <p:cNvPicPr preferRelativeResize="0"/>
          <p:nvPr/>
        </p:nvPicPr>
        <p:blipFill>
          <a:blip r:embed="rId3">
            <a:alphaModFix/>
          </a:blip>
          <a:stretch>
            <a:fillRect/>
          </a:stretch>
        </p:blipFill>
        <p:spPr>
          <a:xfrm>
            <a:off x="477000" y="1630025"/>
            <a:ext cx="4763325" cy="2944600"/>
          </a:xfrm>
          <a:prstGeom prst="rect">
            <a:avLst/>
          </a:prstGeom>
          <a:noFill/>
          <a:ln>
            <a:noFill/>
          </a:ln>
        </p:spPr>
      </p:pic>
      <p:sp>
        <p:nvSpPr>
          <p:cNvPr id="107" name="Google Shape;107;p21"/>
          <p:cNvSpPr txBox="1"/>
          <p:nvPr/>
        </p:nvSpPr>
        <p:spPr>
          <a:xfrm>
            <a:off x="6305300" y="1496675"/>
            <a:ext cx="931800" cy="5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Mental illness</a:t>
            </a:r>
            <a:endParaRPr/>
          </a:p>
        </p:txBody>
      </p:sp>
      <p:sp>
        <p:nvSpPr>
          <p:cNvPr id="108" name="Google Shape;108;p21"/>
          <p:cNvSpPr txBox="1"/>
          <p:nvPr/>
        </p:nvSpPr>
        <p:spPr>
          <a:xfrm>
            <a:off x="7358225" y="2105800"/>
            <a:ext cx="992400" cy="4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Addiction</a:t>
            </a:r>
            <a:endParaRPr/>
          </a:p>
        </p:txBody>
      </p:sp>
      <p:sp>
        <p:nvSpPr>
          <p:cNvPr id="109" name="Google Shape;109;p21"/>
          <p:cNvSpPr txBox="1"/>
          <p:nvPr/>
        </p:nvSpPr>
        <p:spPr>
          <a:xfrm>
            <a:off x="6862025" y="2698825"/>
            <a:ext cx="1379700" cy="5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Intellectual disability</a:t>
            </a:r>
            <a:endParaRPr/>
          </a:p>
        </p:txBody>
      </p:sp>
      <p:sp>
        <p:nvSpPr>
          <p:cNvPr id="110" name="Google Shape;110;p21"/>
          <p:cNvSpPr txBox="1"/>
          <p:nvPr/>
        </p:nvSpPr>
        <p:spPr>
          <a:xfrm>
            <a:off x="6196400" y="3473375"/>
            <a:ext cx="1549200" cy="4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Minority groups</a:t>
            </a:r>
            <a:endParaRPr/>
          </a:p>
        </p:txBody>
      </p:sp>
      <p:sp>
        <p:nvSpPr>
          <p:cNvPr id="111" name="Google Shape;111;p21"/>
          <p:cNvSpPr txBox="1"/>
          <p:nvPr/>
        </p:nvSpPr>
        <p:spPr>
          <a:xfrm>
            <a:off x="7382425" y="4066400"/>
            <a:ext cx="1234500" cy="4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Prisoners</a:t>
            </a:r>
            <a:endParaRPr/>
          </a:p>
        </p:txBody>
      </p:sp>
      <p:sp>
        <p:nvSpPr>
          <p:cNvPr id="112" name="Google Shape;112;p21"/>
          <p:cNvSpPr/>
          <p:nvPr/>
        </p:nvSpPr>
        <p:spPr>
          <a:xfrm>
            <a:off x="6039075" y="1363625"/>
            <a:ext cx="1306800" cy="79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1"/>
          <p:cNvSpPr/>
          <p:nvPr/>
        </p:nvSpPr>
        <p:spPr>
          <a:xfrm>
            <a:off x="6970600" y="1780275"/>
            <a:ext cx="1549200" cy="91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1"/>
          <p:cNvSpPr/>
          <p:nvPr/>
        </p:nvSpPr>
        <p:spPr>
          <a:xfrm>
            <a:off x="6523175" y="2596025"/>
            <a:ext cx="1755000" cy="738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p:nvPr/>
        </p:nvSpPr>
        <p:spPr>
          <a:xfrm>
            <a:off x="6087475" y="3267625"/>
            <a:ext cx="1755000" cy="79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p:nvPr/>
        </p:nvSpPr>
        <p:spPr>
          <a:xfrm>
            <a:off x="7091625" y="3775875"/>
            <a:ext cx="1549200" cy="79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B4B246C7-9E36-4D80-A7F3-F21EF8A159CA}"/>
</file>

<file path=customXml/itemProps2.xml><?xml version="1.0" encoding="utf-8"?>
<ds:datastoreItem xmlns:ds="http://schemas.openxmlformats.org/officeDocument/2006/customXml" ds:itemID="{DAC928B9-DFC6-4660-9FDB-B3BF8BF71125}"/>
</file>

<file path=customXml/itemProps3.xml><?xml version="1.0" encoding="utf-8"?>
<ds:datastoreItem xmlns:ds="http://schemas.openxmlformats.org/officeDocument/2006/customXml" ds:itemID="{DF75C864-148A-4036-8104-D665ACD92124}"/>
</file>

<file path=customXml/itemProps4.xml><?xml version="1.0" encoding="utf-8"?>
<ds:datastoreItem xmlns:ds="http://schemas.openxmlformats.org/officeDocument/2006/customXml" ds:itemID="{31047FB1-880B-4C85-BD19-88AC7320C1E1}"/>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852c91e5-46d4-459d-b95c-0afe31b6a134</vt:lpwstr>
  </property>
</Properties>
</file>