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3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3" r:id="rId1"/>
  </p:sldMasterIdLst>
  <p:notesMasterIdLst>
    <p:notesMasterId r:id="rId55"/>
  </p:notesMasterIdLst>
  <p:sldIdLst>
    <p:sldId id="284" r:id="rId2"/>
    <p:sldId id="363" r:id="rId3"/>
    <p:sldId id="368" r:id="rId4"/>
    <p:sldId id="340" r:id="rId5"/>
    <p:sldId id="342" r:id="rId6"/>
    <p:sldId id="343" r:id="rId7"/>
    <p:sldId id="344" r:id="rId8"/>
    <p:sldId id="345" r:id="rId9"/>
    <p:sldId id="346" r:id="rId10"/>
    <p:sldId id="347" r:id="rId11"/>
    <p:sldId id="348" r:id="rId12"/>
    <p:sldId id="349" r:id="rId13"/>
    <p:sldId id="350" r:id="rId14"/>
    <p:sldId id="351" r:id="rId15"/>
    <p:sldId id="353" r:id="rId16"/>
    <p:sldId id="354" r:id="rId17"/>
    <p:sldId id="358" r:id="rId18"/>
    <p:sldId id="356" r:id="rId19"/>
    <p:sldId id="355" r:id="rId20"/>
    <p:sldId id="357" r:id="rId21"/>
    <p:sldId id="359" r:id="rId22"/>
    <p:sldId id="360" r:id="rId23"/>
    <p:sldId id="361" r:id="rId24"/>
    <p:sldId id="307" r:id="rId25"/>
    <p:sldId id="364" r:id="rId26"/>
    <p:sldId id="365" r:id="rId27"/>
    <p:sldId id="366" r:id="rId28"/>
    <p:sldId id="367" r:id="rId29"/>
    <p:sldId id="289" r:id="rId30"/>
    <p:sldId id="332" r:id="rId31"/>
    <p:sldId id="326" r:id="rId32"/>
    <p:sldId id="279" r:id="rId33"/>
    <p:sldId id="274" r:id="rId34"/>
    <p:sldId id="309" r:id="rId35"/>
    <p:sldId id="321" r:id="rId36"/>
    <p:sldId id="324" r:id="rId37"/>
    <p:sldId id="323" r:id="rId38"/>
    <p:sldId id="325" r:id="rId39"/>
    <p:sldId id="334" r:id="rId40"/>
    <p:sldId id="310" r:id="rId41"/>
    <p:sldId id="331" r:id="rId42"/>
    <p:sldId id="328" r:id="rId43"/>
    <p:sldId id="257" r:id="rId44"/>
    <p:sldId id="311" r:id="rId45"/>
    <p:sldId id="312" r:id="rId46"/>
    <p:sldId id="335" r:id="rId47"/>
    <p:sldId id="336" r:id="rId48"/>
    <p:sldId id="337" r:id="rId49"/>
    <p:sldId id="314" r:id="rId50"/>
    <p:sldId id="333" r:id="rId51"/>
    <p:sldId id="308" r:id="rId52"/>
    <p:sldId id="278" r:id="rId53"/>
    <p:sldId id="322" r:id="rId5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21" autoAdjust="0"/>
  </p:normalViewPr>
  <p:slideViewPr>
    <p:cSldViewPr>
      <p:cViewPr varScale="1">
        <p:scale>
          <a:sx n="109" d="100"/>
          <a:sy n="109" d="100"/>
        </p:scale>
        <p:origin x="15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64"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E39189-DC95-4A93-8399-397DAA003A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Times New Roman"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E9012C73-2C90-4D60-8151-3E2C5873693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Times New Roman" charset="0"/>
                <a:cs typeface="Arial" charset="0"/>
              </a:defRPr>
            </a:lvl1pPr>
          </a:lstStyle>
          <a:p>
            <a:pPr>
              <a:defRPr/>
            </a:pPr>
            <a:fld id="{1BB3ECAB-E7B7-4AA6-BEBC-CEC6CABDF34F}" type="datetimeFigureOut">
              <a:rPr lang="en-US"/>
              <a:pPr>
                <a:defRPr/>
              </a:pPr>
              <a:t>11/29/2017</a:t>
            </a:fld>
            <a:endParaRPr lang="en-US"/>
          </a:p>
        </p:txBody>
      </p:sp>
      <p:sp>
        <p:nvSpPr>
          <p:cNvPr id="4" name="Slide Image Placeholder 3">
            <a:extLst>
              <a:ext uri="{FF2B5EF4-FFF2-40B4-BE49-F238E27FC236}">
                <a16:creationId xmlns:a16="http://schemas.microsoft.com/office/drawing/2014/main" id="{3D9A334F-8C2F-4354-8778-270B11A1153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BE4CCB-A2AB-431A-BBB9-2BA17FBC5EF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C6BBD66-B957-461A-AFB5-7F8842F24E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imes New Roman"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806A6A8-C99B-457A-BB48-0EC31789BEB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7AB39D1-FBAB-4E1D-8FDC-71BB9C7BFD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61657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solidFill>
                  <a:prstClr val="black"/>
                </a:solidFill>
              </a:rPr>
              <a:t>13</a:t>
            </a:fld>
            <a:endParaRPr lang="en-US">
              <a:solidFill>
                <a:prstClr val="black"/>
              </a:solidFill>
            </a:endParaRPr>
          </a:p>
        </p:txBody>
      </p:sp>
    </p:spTree>
    <p:extLst>
      <p:ext uri="{BB962C8B-B14F-4D97-AF65-F5344CB8AC3E}">
        <p14:creationId xmlns:p14="http://schemas.microsoft.com/office/powerpoint/2010/main" val="86511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334420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100267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317214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129428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0A91658-CDBE-4B30-AB7B-D15E28112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E200869-F84A-4241-BC68-95D044DA9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MS PGothic" panose="020B0600070205080204" pitchFamily="34" charset="-128"/>
              </a:rPr>
              <a:t>Jayme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42340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84455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93733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400108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02120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8883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57028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310760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4FF8588F-BE11-47C0-AAE1-792C850F5F84}"/>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E2E8EEF6-F650-4555-AC51-F6399DB0F52B}"/>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B4BBEB5-99DE-4814-88F3-3C83B9745F7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B203E50C-3C58-4D6A-BD8C-7CB98F83BA8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2A1AB086-B858-47C7-8826-9C82B821DCE5}"/>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E385968C-635F-49DC-AF74-9ED27C9E0F7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C97EDA14-B899-4535-9964-1CCCF376AF0A}"/>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26E878F4-2DE5-4121-8A7A-6FA20AE08FA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EC118293-3308-456D-AC24-2E2A6A0054A1}"/>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F0568204-27F7-49D8-A74A-0A740CDBE428}"/>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C743F935-295E-4793-BFAB-EB1C0BAAC30B}"/>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A3D1EB0D-11C3-4FCC-902D-A7345D89FED6}"/>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73B0EAB0-0712-4D92-B01A-49F4C312B3AF}"/>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3B289E23-00A6-4577-B643-0307B133F5F9}"/>
              </a:ext>
            </a:extLst>
          </p:cNvPr>
          <p:cNvSpPr>
            <a:spLocks noGrp="1"/>
          </p:cNvSpPr>
          <p:nvPr>
            <p:ph type="sldNum" sz="quarter" idx="12"/>
          </p:nvPr>
        </p:nvSpPr>
        <p:spPr/>
        <p:txBody>
          <a:bodyPr/>
          <a:lstStyle>
            <a:lvl1pPr>
              <a:defRPr/>
            </a:lvl1pPr>
          </a:lstStyle>
          <a:p>
            <a:pPr>
              <a:defRPr/>
            </a:pPr>
            <a:fld id="{B573A0B2-D053-471C-851C-74339E80388F}" type="slidenum">
              <a:rPr lang="en-US" altLang="en-US"/>
              <a:pPr>
                <a:defRPr/>
              </a:pPr>
              <a:t>‹#›</a:t>
            </a:fld>
            <a:endParaRPr lang="en-US" altLang="en-US"/>
          </a:p>
        </p:txBody>
      </p:sp>
    </p:spTree>
    <p:extLst>
      <p:ext uri="{BB962C8B-B14F-4D97-AF65-F5344CB8AC3E}">
        <p14:creationId xmlns:p14="http://schemas.microsoft.com/office/powerpoint/2010/main" val="134802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8C6334-4F6B-419B-BC57-81DC4FF62EE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8E37A1-F1FC-438F-88F0-AA6F08B81D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426D77-B4A4-4A3B-8187-654398FEAF86}"/>
              </a:ext>
            </a:extLst>
          </p:cNvPr>
          <p:cNvSpPr>
            <a:spLocks noGrp="1"/>
          </p:cNvSpPr>
          <p:nvPr>
            <p:ph type="sldNum" sz="quarter" idx="12"/>
          </p:nvPr>
        </p:nvSpPr>
        <p:spPr/>
        <p:txBody>
          <a:bodyPr/>
          <a:lstStyle>
            <a:lvl1pPr>
              <a:defRPr/>
            </a:lvl1pPr>
          </a:lstStyle>
          <a:p>
            <a:pPr>
              <a:defRPr/>
            </a:pPr>
            <a:fld id="{8C4E62BD-04EE-4C3D-A070-857F696C430C}" type="slidenum">
              <a:rPr lang="en-US" altLang="en-US"/>
              <a:pPr>
                <a:defRPr/>
              </a:pPr>
              <a:t>‹#›</a:t>
            </a:fld>
            <a:endParaRPr lang="en-US" altLang="en-US"/>
          </a:p>
        </p:txBody>
      </p:sp>
    </p:spTree>
    <p:extLst>
      <p:ext uri="{BB962C8B-B14F-4D97-AF65-F5344CB8AC3E}">
        <p14:creationId xmlns:p14="http://schemas.microsoft.com/office/powerpoint/2010/main" val="2566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989757-773B-4921-A31B-9F56397F9A46}"/>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F789517E-5C76-4F00-9ADC-C6D49BA14793}"/>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511536A-F34F-4A7D-A14D-4FCDED93035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B4B3813-0AB4-4262-B322-C7BC221C1B3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E038BF-2A0D-47A9-8442-A5B1F1EB5F72}"/>
              </a:ext>
            </a:extLst>
          </p:cNvPr>
          <p:cNvSpPr>
            <a:spLocks noGrp="1"/>
          </p:cNvSpPr>
          <p:nvPr>
            <p:ph type="sldNum" sz="quarter" idx="16"/>
          </p:nvPr>
        </p:nvSpPr>
        <p:spPr/>
        <p:txBody>
          <a:bodyPr/>
          <a:lstStyle>
            <a:lvl1pPr>
              <a:defRPr/>
            </a:lvl1pPr>
          </a:lstStyle>
          <a:p>
            <a:pPr>
              <a:defRPr/>
            </a:pPr>
            <a:fld id="{9A4077FA-1EE6-49B7-96B8-A2F4F9DFC352}" type="slidenum">
              <a:rPr lang="en-US" altLang="en-US"/>
              <a:pPr>
                <a:defRPr/>
              </a:pPr>
              <a:t>‹#›</a:t>
            </a:fld>
            <a:endParaRPr lang="en-US" altLang="en-US"/>
          </a:p>
        </p:txBody>
      </p:sp>
    </p:spTree>
    <p:extLst>
      <p:ext uri="{BB962C8B-B14F-4D97-AF65-F5344CB8AC3E}">
        <p14:creationId xmlns:p14="http://schemas.microsoft.com/office/powerpoint/2010/main" val="204139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3752D0-FD24-4D9F-BCD1-0EA2ABEDD4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F4706B3-1654-4599-8516-2716B870F0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751899-2445-44CA-ABA4-87B4257B5C6C}"/>
              </a:ext>
            </a:extLst>
          </p:cNvPr>
          <p:cNvSpPr>
            <a:spLocks noGrp="1"/>
          </p:cNvSpPr>
          <p:nvPr>
            <p:ph type="sldNum" sz="quarter" idx="12"/>
          </p:nvPr>
        </p:nvSpPr>
        <p:spPr/>
        <p:txBody>
          <a:bodyPr/>
          <a:lstStyle>
            <a:lvl1pPr>
              <a:defRPr/>
            </a:lvl1pPr>
          </a:lstStyle>
          <a:p>
            <a:pPr>
              <a:defRPr/>
            </a:pPr>
            <a:fld id="{799230B7-BB5F-48E3-A668-D8F24383014A}" type="slidenum">
              <a:rPr lang="en-US" altLang="en-US"/>
              <a:pPr>
                <a:defRPr/>
              </a:pPr>
              <a:t>‹#›</a:t>
            </a:fld>
            <a:endParaRPr lang="en-US" altLang="en-US"/>
          </a:p>
        </p:txBody>
      </p:sp>
    </p:spTree>
    <p:extLst>
      <p:ext uri="{BB962C8B-B14F-4D97-AF65-F5344CB8AC3E}">
        <p14:creationId xmlns:p14="http://schemas.microsoft.com/office/powerpoint/2010/main" val="411340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ADA8F1-E04C-48CE-9CB5-2E6A70075B4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99A16E6E-9C64-43C3-8521-A44234DF996F}"/>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178AC29-2CC2-4016-A9E4-EDF30B0268E8}"/>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31D3B89-BEEF-498F-A563-EDC24CA747FB}"/>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6B74DC-57BF-42FA-AE2F-6C0A335C75DA}"/>
              </a:ext>
            </a:extLst>
          </p:cNvPr>
          <p:cNvSpPr>
            <a:spLocks noGrp="1"/>
          </p:cNvSpPr>
          <p:nvPr>
            <p:ph type="sldNum" sz="quarter" idx="16"/>
          </p:nvPr>
        </p:nvSpPr>
        <p:spPr/>
        <p:txBody>
          <a:bodyPr/>
          <a:lstStyle>
            <a:lvl1pPr>
              <a:defRPr/>
            </a:lvl1pPr>
          </a:lstStyle>
          <a:p>
            <a:pPr>
              <a:defRPr/>
            </a:pPr>
            <a:fld id="{DFE14FB5-F75E-4EB1-AC5D-CC982B1312D5}" type="slidenum">
              <a:rPr lang="en-US" altLang="en-US"/>
              <a:pPr>
                <a:defRPr/>
              </a:pPr>
              <a:t>‹#›</a:t>
            </a:fld>
            <a:endParaRPr lang="en-US" altLang="en-US"/>
          </a:p>
        </p:txBody>
      </p:sp>
    </p:spTree>
    <p:extLst>
      <p:ext uri="{BB962C8B-B14F-4D97-AF65-F5344CB8AC3E}">
        <p14:creationId xmlns:p14="http://schemas.microsoft.com/office/powerpoint/2010/main" val="55924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67D18478-EC43-4617-B3B8-5F8ED08CD890}"/>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9528AAC-95EB-4D0B-9F39-F9084B702A58}"/>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845861-E73B-4F85-88D7-35120F2335F7}"/>
              </a:ext>
            </a:extLst>
          </p:cNvPr>
          <p:cNvSpPr>
            <a:spLocks noGrp="1"/>
          </p:cNvSpPr>
          <p:nvPr>
            <p:ph type="sldNum" sz="quarter" idx="16"/>
          </p:nvPr>
        </p:nvSpPr>
        <p:spPr/>
        <p:txBody>
          <a:bodyPr/>
          <a:lstStyle>
            <a:lvl1pPr>
              <a:defRPr/>
            </a:lvl1pPr>
          </a:lstStyle>
          <a:p>
            <a:pPr>
              <a:defRPr/>
            </a:pPr>
            <a:fld id="{1BBF79DC-2B33-4E43-925C-606D7FCFC421}" type="slidenum">
              <a:rPr lang="en-US" altLang="en-US"/>
              <a:pPr>
                <a:defRPr/>
              </a:pPr>
              <a:t>‹#›</a:t>
            </a:fld>
            <a:endParaRPr lang="en-US" altLang="en-US"/>
          </a:p>
        </p:txBody>
      </p:sp>
    </p:spTree>
    <p:extLst>
      <p:ext uri="{BB962C8B-B14F-4D97-AF65-F5344CB8AC3E}">
        <p14:creationId xmlns:p14="http://schemas.microsoft.com/office/powerpoint/2010/main" val="220110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EE3B0A-2F06-4564-8C7E-906DFF34E0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C57B53-CBEB-4D20-AEE1-DF71F95447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A84DB2-A0B9-44EC-804E-BEA9C74BF756}"/>
              </a:ext>
            </a:extLst>
          </p:cNvPr>
          <p:cNvSpPr>
            <a:spLocks noGrp="1"/>
          </p:cNvSpPr>
          <p:nvPr>
            <p:ph type="sldNum" sz="quarter" idx="12"/>
          </p:nvPr>
        </p:nvSpPr>
        <p:spPr/>
        <p:txBody>
          <a:bodyPr/>
          <a:lstStyle>
            <a:lvl1pPr>
              <a:defRPr/>
            </a:lvl1pPr>
          </a:lstStyle>
          <a:p>
            <a:pPr>
              <a:defRPr/>
            </a:pPr>
            <a:fld id="{6AD2B2C6-03F2-4D66-9655-9CD7C5658348}" type="slidenum">
              <a:rPr lang="en-US" altLang="en-US"/>
              <a:pPr>
                <a:defRPr/>
              </a:pPr>
              <a:t>‹#›</a:t>
            </a:fld>
            <a:endParaRPr lang="en-US" altLang="en-US"/>
          </a:p>
        </p:txBody>
      </p:sp>
    </p:spTree>
    <p:extLst>
      <p:ext uri="{BB962C8B-B14F-4D97-AF65-F5344CB8AC3E}">
        <p14:creationId xmlns:p14="http://schemas.microsoft.com/office/powerpoint/2010/main" val="20968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145DBF-20D7-4705-A450-B1733545233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CAD2D0E-930D-48A7-9B78-7E72FFE4DD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9EE29A-F63B-4D22-B117-F39E6F0D584C}"/>
              </a:ext>
            </a:extLst>
          </p:cNvPr>
          <p:cNvSpPr>
            <a:spLocks noGrp="1"/>
          </p:cNvSpPr>
          <p:nvPr>
            <p:ph type="sldNum" sz="quarter" idx="12"/>
          </p:nvPr>
        </p:nvSpPr>
        <p:spPr/>
        <p:txBody>
          <a:bodyPr/>
          <a:lstStyle>
            <a:lvl1pPr>
              <a:defRPr/>
            </a:lvl1pPr>
          </a:lstStyle>
          <a:p>
            <a:pPr>
              <a:defRPr/>
            </a:pPr>
            <a:fld id="{AAD17675-7597-4F5F-90D4-B64516AB25AC}" type="slidenum">
              <a:rPr lang="en-US" altLang="en-US"/>
              <a:pPr>
                <a:defRPr/>
              </a:pPr>
              <a:t>‹#›</a:t>
            </a:fld>
            <a:endParaRPr lang="en-US" altLang="en-US"/>
          </a:p>
        </p:txBody>
      </p:sp>
    </p:spTree>
    <p:extLst>
      <p:ext uri="{BB962C8B-B14F-4D97-AF65-F5344CB8AC3E}">
        <p14:creationId xmlns:p14="http://schemas.microsoft.com/office/powerpoint/2010/main" val="313938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C914079-5750-4E3B-BAED-CBE22AE0BD8D}"/>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0DA6587-A590-4CB0-89C0-D75E4E60A2F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C744912-C0C5-40A6-8A43-3F1B5A9779B0}"/>
              </a:ext>
            </a:extLst>
          </p:cNvPr>
          <p:cNvSpPr>
            <a:spLocks noGrp="1"/>
          </p:cNvSpPr>
          <p:nvPr>
            <p:ph type="sldNum" sz="quarter" idx="12"/>
          </p:nvPr>
        </p:nvSpPr>
        <p:spPr/>
        <p:txBody>
          <a:bodyPr/>
          <a:lstStyle>
            <a:lvl1pPr>
              <a:defRPr/>
            </a:lvl1pPr>
          </a:lstStyle>
          <a:p>
            <a:pPr>
              <a:defRPr/>
            </a:pPr>
            <a:fld id="{4CC13DA4-6CF4-472A-B01A-26F21099A63A}" type="slidenum">
              <a:rPr lang="en-US" altLang="en-US"/>
              <a:pPr>
                <a:defRPr/>
              </a:pPr>
              <a:t>‹#›</a:t>
            </a:fld>
            <a:endParaRPr lang="en-US" altLang="en-US"/>
          </a:p>
        </p:txBody>
      </p:sp>
    </p:spTree>
    <p:extLst>
      <p:ext uri="{BB962C8B-B14F-4D97-AF65-F5344CB8AC3E}">
        <p14:creationId xmlns:p14="http://schemas.microsoft.com/office/powerpoint/2010/main" val="244481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9E973A-0BC6-4EBD-AFC5-B360EB8F26C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E08A8B-5464-46B2-AE98-0285FE28C5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394726-4A0A-45A8-9A01-11E6CB9D2946}"/>
              </a:ext>
            </a:extLst>
          </p:cNvPr>
          <p:cNvSpPr>
            <a:spLocks noGrp="1"/>
          </p:cNvSpPr>
          <p:nvPr>
            <p:ph type="sldNum" sz="quarter" idx="12"/>
          </p:nvPr>
        </p:nvSpPr>
        <p:spPr/>
        <p:txBody>
          <a:bodyPr/>
          <a:lstStyle>
            <a:lvl1pPr>
              <a:defRPr/>
            </a:lvl1pPr>
          </a:lstStyle>
          <a:p>
            <a:pPr>
              <a:defRPr/>
            </a:pPr>
            <a:fld id="{9BDF3C72-E191-4B97-A60B-15F4B65B9CFB}" type="slidenum">
              <a:rPr lang="en-US" altLang="en-US"/>
              <a:pPr>
                <a:defRPr/>
              </a:pPr>
              <a:t>‹#›</a:t>
            </a:fld>
            <a:endParaRPr lang="en-US" altLang="en-US"/>
          </a:p>
        </p:txBody>
      </p:sp>
    </p:spTree>
    <p:extLst>
      <p:ext uri="{BB962C8B-B14F-4D97-AF65-F5344CB8AC3E}">
        <p14:creationId xmlns:p14="http://schemas.microsoft.com/office/powerpoint/2010/main" val="6235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C6841A-C8D0-43D2-A06F-96B2359CE4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3DD4C82-49EF-448B-B29A-5D7446BD9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CE6BA4-F8A5-45C8-A0A1-15B7D857ED34}"/>
              </a:ext>
            </a:extLst>
          </p:cNvPr>
          <p:cNvSpPr>
            <a:spLocks noGrp="1"/>
          </p:cNvSpPr>
          <p:nvPr>
            <p:ph type="sldNum" sz="quarter" idx="12"/>
          </p:nvPr>
        </p:nvSpPr>
        <p:spPr/>
        <p:txBody>
          <a:bodyPr/>
          <a:lstStyle>
            <a:lvl1pPr>
              <a:defRPr/>
            </a:lvl1pPr>
          </a:lstStyle>
          <a:p>
            <a:pPr>
              <a:defRPr/>
            </a:pPr>
            <a:fld id="{15656F32-75BD-4599-B477-25CBD2B8C12D}" type="slidenum">
              <a:rPr lang="en-US" altLang="en-US"/>
              <a:pPr>
                <a:defRPr/>
              </a:pPr>
              <a:t>‹#›</a:t>
            </a:fld>
            <a:endParaRPr lang="en-US" altLang="en-US"/>
          </a:p>
        </p:txBody>
      </p:sp>
    </p:spTree>
    <p:extLst>
      <p:ext uri="{BB962C8B-B14F-4D97-AF65-F5344CB8AC3E}">
        <p14:creationId xmlns:p14="http://schemas.microsoft.com/office/powerpoint/2010/main" val="342114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EC3295B-7332-4D07-B529-BFE51056FFB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FC4F8F9-6661-4B92-AF4E-C62D07AF3C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142B3A-5AA8-4252-AAE1-E142C309F060}"/>
              </a:ext>
            </a:extLst>
          </p:cNvPr>
          <p:cNvSpPr>
            <a:spLocks noGrp="1"/>
          </p:cNvSpPr>
          <p:nvPr>
            <p:ph type="sldNum" sz="quarter" idx="12"/>
          </p:nvPr>
        </p:nvSpPr>
        <p:spPr/>
        <p:txBody>
          <a:bodyPr/>
          <a:lstStyle>
            <a:lvl1pPr>
              <a:defRPr/>
            </a:lvl1pPr>
          </a:lstStyle>
          <a:p>
            <a:pPr>
              <a:defRPr/>
            </a:pPr>
            <a:fld id="{C4B96C5B-80F0-49B7-97DA-AE910DBB005A}" type="slidenum">
              <a:rPr lang="en-US" altLang="en-US"/>
              <a:pPr>
                <a:defRPr/>
              </a:pPr>
              <a:t>‹#›</a:t>
            </a:fld>
            <a:endParaRPr lang="en-US" altLang="en-US"/>
          </a:p>
        </p:txBody>
      </p:sp>
    </p:spTree>
    <p:extLst>
      <p:ext uri="{BB962C8B-B14F-4D97-AF65-F5344CB8AC3E}">
        <p14:creationId xmlns:p14="http://schemas.microsoft.com/office/powerpoint/2010/main" val="104683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D27DF97-48AD-4607-9352-B7B9333E3A7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F183648-107F-4A5A-A77A-B9365C4FE6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41A5C05-B068-4D8E-B3C9-1AE727686B6B}"/>
              </a:ext>
            </a:extLst>
          </p:cNvPr>
          <p:cNvSpPr>
            <a:spLocks noGrp="1"/>
          </p:cNvSpPr>
          <p:nvPr>
            <p:ph type="sldNum" sz="quarter" idx="12"/>
          </p:nvPr>
        </p:nvSpPr>
        <p:spPr/>
        <p:txBody>
          <a:bodyPr/>
          <a:lstStyle>
            <a:lvl1pPr>
              <a:defRPr/>
            </a:lvl1pPr>
          </a:lstStyle>
          <a:p>
            <a:pPr>
              <a:defRPr/>
            </a:pPr>
            <a:fld id="{B8E9F146-654A-44EC-9492-C4515B4EAD1F}" type="slidenum">
              <a:rPr lang="en-US" altLang="en-US"/>
              <a:pPr>
                <a:defRPr/>
              </a:pPr>
              <a:t>‹#›</a:t>
            </a:fld>
            <a:endParaRPr lang="en-US" altLang="en-US"/>
          </a:p>
        </p:txBody>
      </p:sp>
    </p:spTree>
    <p:extLst>
      <p:ext uri="{BB962C8B-B14F-4D97-AF65-F5344CB8AC3E}">
        <p14:creationId xmlns:p14="http://schemas.microsoft.com/office/powerpoint/2010/main" val="53184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ED2C3EB-6F1E-4848-8629-C3FEBE517C8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B92BBFA-B02A-484E-9B43-22D167211A9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5636AEA-14E4-4CA3-B256-64A2755DB4E1}"/>
              </a:ext>
            </a:extLst>
          </p:cNvPr>
          <p:cNvSpPr>
            <a:spLocks noGrp="1"/>
          </p:cNvSpPr>
          <p:nvPr>
            <p:ph type="sldNum" sz="quarter" idx="12"/>
          </p:nvPr>
        </p:nvSpPr>
        <p:spPr/>
        <p:txBody>
          <a:bodyPr/>
          <a:lstStyle>
            <a:lvl1pPr>
              <a:defRPr/>
            </a:lvl1pPr>
          </a:lstStyle>
          <a:p>
            <a:pPr>
              <a:defRPr/>
            </a:pPr>
            <a:fld id="{829737FD-E268-4A69-899F-B85378CE7360}" type="slidenum">
              <a:rPr lang="en-US" altLang="en-US"/>
              <a:pPr>
                <a:defRPr/>
              </a:pPr>
              <a:t>‹#›</a:t>
            </a:fld>
            <a:endParaRPr lang="en-US" altLang="en-US"/>
          </a:p>
        </p:txBody>
      </p:sp>
    </p:spTree>
    <p:extLst>
      <p:ext uri="{BB962C8B-B14F-4D97-AF65-F5344CB8AC3E}">
        <p14:creationId xmlns:p14="http://schemas.microsoft.com/office/powerpoint/2010/main" val="16966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250DD8-D8B2-4BFF-BC64-8705770E1E8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1D7ED05-5942-43F7-B0C5-5181EE91F84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45EA9A-8AA3-416F-8C60-7E548B6E74C5}"/>
              </a:ext>
            </a:extLst>
          </p:cNvPr>
          <p:cNvSpPr>
            <a:spLocks noGrp="1"/>
          </p:cNvSpPr>
          <p:nvPr>
            <p:ph type="sldNum" sz="quarter" idx="12"/>
          </p:nvPr>
        </p:nvSpPr>
        <p:spPr/>
        <p:txBody>
          <a:bodyPr/>
          <a:lstStyle>
            <a:lvl1pPr>
              <a:defRPr/>
            </a:lvl1pPr>
          </a:lstStyle>
          <a:p>
            <a:pPr>
              <a:defRPr/>
            </a:pPr>
            <a:fld id="{E717448C-3F41-410F-9891-E5C08FA82DA1}" type="slidenum">
              <a:rPr lang="en-US" altLang="en-US"/>
              <a:pPr>
                <a:defRPr/>
              </a:pPr>
              <a:t>‹#›</a:t>
            </a:fld>
            <a:endParaRPr lang="en-US" altLang="en-US"/>
          </a:p>
        </p:txBody>
      </p:sp>
    </p:spTree>
    <p:extLst>
      <p:ext uri="{BB962C8B-B14F-4D97-AF65-F5344CB8AC3E}">
        <p14:creationId xmlns:p14="http://schemas.microsoft.com/office/powerpoint/2010/main" val="114735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D502823-1FB7-42F2-83B2-1F98B6B889F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95F5BEC-D2C8-47FF-9D5D-E468E15E80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1D7DB6-F1FA-48CA-B4F5-F64B01F6DA84}"/>
              </a:ext>
            </a:extLst>
          </p:cNvPr>
          <p:cNvSpPr>
            <a:spLocks noGrp="1"/>
          </p:cNvSpPr>
          <p:nvPr>
            <p:ph type="sldNum" sz="quarter" idx="12"/>
          </p:nvPr>
        </p:nvSpPr>
        <p:spPr/>
        <p:txBody>
          <a:bodyPr/>
          <a:lstStyle>
            <a:lvl1pPr>
              <a:defRPr/>
            </a:lvl1pPr>
          </a:lstStyle>
          <a:p>
            <a:pPr>
              <a:defRPr/>
            </a:pPr>
            <a:fld id="{ABCF490F-022E-46E2-82C9-A8A87E481DD5}" type="slidenum">
              <a:rPr lang="en-US" altLang="en-US"/>
              <a:pPr>
                <a:defRPr/>
              </a:pPr>
              <a:t>‹#›</a:t>
            </a:fld>
            <a:endParaRPr lang="en-US" altLang="en-US"/>
          </a:p>
        </p:txBody>
      </p:sp>
    </p:spTree>
    <p:extLst>
      <p:ext uri="{BB962C8B-B14F-4D97-AF65-F5344CB8AC3E}">
        <p14:creationId xmlns:p14="http://schemas.microsoft.com/office/powerpoint/2010/main" val="397514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158631D7-E8C9-4287-99A9-DF38DD75DC3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A05494C-4623-4F39-8213-D58D4C6AB8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1AB7BE-D642-49BC-8839-15E8854391D7}"/>
              </a:ext>
            </a:extLst>
          </p:cNvPr>
          <p:cNvSpPr>
            <a:spLocks noGrp="1"/>
          </p:cNvSpPr>
          <p:nvPr>
            <p:ph type="sldNum" sz="quarter" idx="12"/>
          </p:nvPr>
        </p:nvSpPr>
        <p:spPr/>
        <p:txBody>
          <a:bodyPr/>
          <a:lstStyle>
            <a:lvl1pPr>
              <a:defRPr/>
            </a:lvl1pPr>
          </a:lstStyle>
          <a:p>
            <a:pPr>
              <a:defRPr/>
            </a:pPr>
            <a:fld id="{4A9BB852-638C-4C72-9D56-9EBE0F5AD85A}" type="slidenum">
              <a:rPr lang="en-US" altLang="en-US"/>
              <a:pPr>
                <a:defRPr/>
              </a:pPr>
              <a:t>‹#›</a:t>
            </a:fld>
            <a:endParaRPr lang="en-US" altLang="en-US"/>
          </a:p>
        </p:txBody>
      </p:sp>
    </p:spTree>
    <p:extLst>
      <p:ext uri="{BB962C8B-B14F-4D97-AF65-F5344CB8AC3E}">
        <p14:creationId xmlns:p14="http://schemas.microsoft.com/office/powerpoint/2010/main" val="147576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2DF555F7-D7D3-4674-85C5-9D2E4CB69861}"/>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757AE82C-97A1-44BB-A6C1-613055C41042}"/>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EE50A312-EDF6-4F47-913E-3223DF8CA9CC}"/>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5E74940-A8BA-4BED-919A-333A768BFABA}"/>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DE9D0EDE-908A-4C83-B52B-50D525F6F59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91F9DC91-457B-44E7-A4F1-D88DDBA6438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81C5EC32-F4AD-429E-8EC1-B4FA5D297F6F}"/>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ACF9DA7B-9F18-4860-A487-04318B67054A}"/>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1B284175-6BFC-4C3B-9743-808EB479B63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7D4FA61B-7299-435D-9547-758DA3F0EF4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0FF82D80-463D-4590-99A0-8E79FD8A26D6}"/>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CF3F2558-8E3B-4B1C-8FBC-2C704F2A5736}"/>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FB72874-CB51-48FD-824F-85867F5194E3}"/>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DB9FF52-8684-4BD5-BB3C-33DEDEAEDDB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AEE9619-5610-4F13-BEE2-A510CB236095}"/>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D374D7D-5F5C-4454-B40A-F4E54BED5FBC}"/>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21EDB821-904B-4BD0-8DCF-AA9A70C298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8"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9" r:id="rId11"/>
    <p:sldLayoutId id="2147484533" r:id="rId12"/>
    <p:sldLayoutId id="2147484540" r:id="rId13"/>
    <p:sldLayoutId id="2147484534" r:id="rId14"/>
    <p:sldLayoutId id="2147484535" r:id="rId15"/>
    <p:sldLayoutId id="2147484536" r:id="rId16"/>
    <p:sldLayoutId id="2147484537"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copelandcenter.com/wellness-recovery-action-plan-wrap" TargetMode="External"/><Relationship Id="rId3" Type="http://schemas.openxmlformats.org/officeDocument/2006/relationships/hyperlink" Target="http://dbhdd.georgia.gov/" TargetMode="External"/><Relationship Id="rId7" Type="http://schemas.openxmlformats.org/officeDocument/2006/relationships/hyperlink" Target="http://www.mentalhealthpeers.com/" TargetMode="External"/><Relationship Id="rId2" Type="http://schemas.openxmlformats.org/officeDocument/2006/relationships/hyperlink" Target="http://www.gmhcn.org/" TargetMode="External"/><Relationship Id="rId1" Type="http://schemas.openxmlformats.org/officeDocument/2006/relationships/slideLayout" Target="../slideLayouts/slideLayout2.xml"/><Relationship Id="rId6" Type="http://schemas.openxmlformats.org/officeDocument/2006/relationships/hyperlink" Target="http://www.gacps.org/" TargetMode="External"/><Relationship Id="rId5" Type="http://schemas.openxmlformats.org/officeDocument/2006/relationships/hyperlink" Target="http://www.behavioralhealthlink.com/GCAL.html" TargetMode="External"/><Relationship Id="rId4" Type="http://schemas.openxmlformats.org/officeDocument/2006/relationships/hyperlink" Target="http://www.gmhcn.org/wellnesscenter" TargetMode="External"/><Relationship Id="rId9"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hyperlink" Target="mailto:sjtucker@gmhc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23AC0E0-7D26-4B35-AB75-3983FBE6D1DD}"/>
              </a:ext>
            </a:extLst>
          </p:cNvPr>
          <p:cNvSpPr>
            <a:spLocks noGrp="1"/>
          </p:cNvSpPr>
          <p:nvPr>
            <p:ph type="title"/>
          </p:nvPr>
        </p:nvSpPr>
        <p:spPr>
          <a:xfrm>
            <a:off x="990600" y="411163"/>
            <a:ext cx="6348413" cy="1320800"/>
          </a:xfrm>
        </p:spPr>
        <p:txBody>
          <a:bodyPr/>
          <a:lstStyle/>
          <a:p>
            <a:pPr eaLnBrk="1" hangingPunct="1"/>
            <a:r>
              <a:rPr lang="en-US" altLang="en-US" sz="4800" b="1" dirty="0"/>
              <a:t>GMHCN</a:t>
            </a:r>
          </a:p>
        </p:txBody>
      </p:sp>
      <p:sp>
        <p:nvSpPr>
          <p:cNvPr id="6147" name="Content Placeholder 2">
            <a:extLst>
              <a:ext uri="{FF2B5EF4-FFF2-40B4-BE49-F238E27FC236}">
                <a16:creationId xmlns:a16="http://schemas.microsoft.com/office/drawing/2014/main" id="{882DAE48-5809-406D-AEF0-A88D23CE659E}"/>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b="1"/>
              <a:t>Celebrating</a:t>
            </a:r>
          </a:p>
          <a:p>
            <a:pPr marL="0" indent="0" algn="ctr" eaLnBrk="1" hangingPunct="1">
              <a:buFont typeface="Arial" panose="020B0604020202020204" pitchFamily="34" charset="0"/>
              <a:buNone/>
            </a:pPr>
            <a:r>
              <a:rPr lang="en-US" altLang="en-US" b="1"/>
              <a:t>25 YEARS OF RECOVERY + HOPE + WELLNESS</a:t>
            </a:r>
          </a:p>
          <a:p>
            <a:pPr marL="0" indent="0" algn="ctr" eaLnBrk="1" hangingPunct="1">
              <a:buFont typeface="Arial" panose="020B0604020202020204" pitchFamily="34" charset="0"/>
              <a:buNone/>
            </a:pPr>
            <a:r>
              <a:rPr lang="en-US" altLang="en-US"/>
              <a:t>Mission  Statement</a:t>
            </a:r>
            <a:br>
              <a:rPr lang="en-US" altLang="en-US"/>
            </a:br>
            <a:endParaRPr lang="en-US" altLang="en-US"/>
          </a:p>
          <a:p>
            <a:pPr marL="0" indent="0" algn="ctr" eaLnBrk="1" hangingPunct="1">
              <a:buFont typeface="Arial" panose="020B0604020202020204" pitchFamily="34" charset="0"/>
              <a:buNone/>
            </a:pPr>
            <a:r>
              <a:rPr lang="en-US" altLang="en-US" sz="2400" b="1"/>
              <a:t>"O</a:t>
            </a:r>
            <a:r>
              <a:rPr lang="en-US" altLang="en-US" sz="2400"/>
              <a:t>ur mission is to promote recovery through advocacy, education, employment, empowerment, peer support and self help, and to unite as one voice to support the priorities set each year at the annual conference." </a:t>
            </a:r>
          </a:p>
          <a:p>
            <a:pPr marL="0" indent="0" algn="ctr" eaLnBrk="1" hangingPunct="1">
              <a:buFont typeface="Arial" panose="020B0604020202020204" pitchFamily="34" charset="0"/>
              <a:buNone/>
            </a:pPr>
            <a:endParaRPr lang="en-US" altLang="en-US"/>
          </a:p>
        </p:txBody>
      </p:sp>
      <p:pic>
        <p:nvPicPr>
          <p:cNvPr id="6148" name="Picture 7" descr="http://www.gmhcn.org/publishImages/index~~element46.jpg">
            <a:extLst>
              <a:ext uri="{FF2B5EF4-FFF2-40B4-BE49-F238E27FC236}">
                <a16:creationId xmlns:a16="http://schemas.microsoft.com/office/drawing/2014/main" id="{D970F4A4-5D74-4DCA-B005-F3DB84F32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9413"/>
            <a:ext cx="11620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70459" y="970910"/>
            <a:ext cx="6516797" cy="839919"/>
          </a:xfrm>
          <a:prstGeom prst="rect">
            <a:avLst/>
          </a:prstGeom>
        </p:spPr>
        <p:txBody>
          <a:bodyPr vert="horz" lIns="68598" tIns="34299" rIns="68598" bIns="34299" rtlCol="0" anchor="b">
            <a:normAutofit fontScale="92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601" dirty="0">
                <a:solidFill>
                  <a:schemeClr val="accent1"/>
                </a:solidFill>
              </a:rPr>
              <a:t>Application Requirements for CPS Training:</a:t>
            </a:r>
          </a:p>
        </p:txBody>
      </p:sp>
      <p:sp>
        <p:nvSpPr>
          <p:cNvPr id="2" name="Rectangle 1"/>
          <p:cNvSpPr/>
          <p:nvPr/>
        </p:nvSpPr>
        <p:spPr>
          <a:xfrm>
            <a:off x="398963" y="1810829"/>
            <a:ext cx="6688292" cy="4134465"/>
          </a:xfrm>
          <a:prstGeom prst="rect">
            <a:avLst/>
          </a:prstGeom>
        </p:spPr>
        <p:txBody>
          <a:bodyPr wrap="square">
            <a:spAutoFit/>
          </a:bodyPr>
          <a:lstStyle/>
          <a:p>
            <a:pPr defTabSz="342991">
              <a:spcBef>
                <a:spcPts val="750"/>
              </a:spcBef>
              <a:buClr>
                <a:srgbClr val="FFC000"/>
              </a:buClr>
            </a:pPr>
            <a:endParaRPr lang="en-US" dirty="0"/>
          </a:p>
          <a:p>
            <a:pPr defTabSz="342991">
              <a:spcBef>
                <a:spcPts val="750"/>
              </a:spcBef>
              <a:buClr>
                <a:srgbClr val="FFC000"/>
              </a:buClr>
              <a:buFont typeface="Wingdings" panose="05000000000000000000" pitchFamily="2" charset="2"/>
              <a:buChar char="v"/>
            </a:pPr>
            <a:r>
              <a:rPr lang="en-US" dirty="0"/>
              <a:t>Hold at least a GED or High School diploma.</a:t>
            </a:r>
          </a:p>
          <a:p>
            <a:pPr defTabSz="342991">
              <a:spcBef>
                <a:spcPts val="750"/>
              </a:spcBef>
              <a:buClr>
                <a:srgbClr val="FFC000"/>
              </a:buClr>
              <a:buFont typeface="Wingdings" panose="05000000000000000000" pitchFamily="2" charset="2"/>
              <a:buChar char="v"/>
            </a:pPr>
            <a:r>
              <a:rPr lang="en-US" dirty="0"/>
              <a:t>Be at least 18 years of age. </a:t>
            </a:r>
          </a:p>
          <a:p>
            <a:pPr defTabSz="342991">
              <a:spcBef>
                <a:spcPts val="750"/>
              </a:spcBef>
              <a:buClr>
                <a:srgbClr val="FFC000"/>
              </a:buClr>
              <a:buFont typeface="Wingdings" panose="05000000000000000000" pitchFamily="2" charset="2"/>
              <a:buChar char="v"/>
            </a:pPr>
            <a:r>
              <a:rPr lang="en-US" dirty="0"/>
              <a:t>Have a diagnosis of mental illness or a dual diagnosis of mental illness and addictive disease. </a:t>
            </a:r>
          </a:p>
          <a:p>
            <a:pPr defTabSz="342991">
              <a:spcBef>
                <a:spcPts val="750"/>
              </a:spcBef>
              <a:buClr>
                <a:srgbClr val="FFC000"/>
              </a:buClr>
              <a:buFont typeface="Wingdings" panose="05000000000000000000" pitchFamily="2" charset="2"/>
              <a:buChar char="v"/>
            </a:pPr>
            <a:r>
              <a:rPr lang="en-US" dirty="0"/>
              <a:t>Strong desire to self-identify as a person in recovery from a behavioral health diagnosis.</a:t>
            </a:r>
          </a:p>
          <a:p>
            <a:pPr defTabSz="342991">
              <a:spcBef>
                <a:spcPts val="750"/>
              </a:spcBef>
              <a:buClr>
                <a:srgbClr val="FFC000"/>
              </a:buClr>
              <a:buFont typeface="Wingdings" panose="05000000000000000000" pitchFamily="2" charset="2"/>
              <a:buChar char="v"/>
            </a:pPr>
            <a:r>
              <a:rPr lang="en-US" dirty="0"/>
              <a:t>Demonstrate strong reading comprehension and written communication skills.</a:t>
            </a:r>
          </a:p>
          <a:p>
            <a:pPr defTabSz="342991">
              <a:spcBef>
                <a:spcPts val="750"/>
              </a:spcBef>
              <a:buClr>
                <a:srgbClr val="FFC000"/>
              </a:buClr>
              <a:buFont typeface="Wingdings" panose="05000000000000000000" pitchFamily="2" charset="2"/>
              <a:buChar char="v"/>
            </a:pPr>
            <a:r>
              <a:rPr lang="en-US" dirty="0"/>
              <a:t>Have demonstrated experience with leadership, advocacy, or governance.</a:t>
            </a:r>
          </a:p>
          <a:p>
            <a:pPr defTabSz="342991">
              <a:spcBef>
                <a:spcPts val="750"/>
              </a:spcBef>
              <a:buClr>
                <a:srgbClr val="FFC000"/>
              </a:buClr>
              <a:buFont typeface="Wingdings" panose="05000000000000000000" pitchFamily="2" charset="2"/>
              <a:buChar char="v"/>
            </a:pPr>
            <a:r>
              <a:rPr lang="en-US" dirty="0"/>
              <a:t>Be well grounded in recovery</a:t>
            </a:r>
            <a:r>
              <a:rPr lang="en-US" dirty="0">
                <a:solidFill>
                  <a:srgbClr val="FFFF00"/>
                </a:solidFill>
              </a:rPr>
              <a:t>.</a:t>
            </a:r>
          </a:p>
        </p:txBody>
      </p:sp>
    </p:spTree>
    <p:extLst>
      <p:ext uri="{BB962C8B-B14F-4D97-AF65-F5344CB8AC3E}">
        <p14:creationId xmlns:p14="http://schemas.microsoft.com/office/powerpoint/2010/main" val="31908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3447" y="913745"/>
            <a:ext cx="3830047" cy="1257628"/>
          </a:xfrm>
          <a:prstGeom prst="rect">
            <a:avLst/>
          </a:prstGeom>
        </p:spPr>
        <p:txBody>
          <a:bodyPr vert="horz" lIns="68598" tIns="34299" rIns="68598" bIns="34299"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601" dirty="0">
                <a:solidFill>
                  <a:schemeClr val="accent1"/>
                </a:solidFill>
              </a:rPr>
              <a:t>CPS Training Course Content</a:t>
            </a:r>
          </a:p>
        </p:txBody>
      </p:sp>
      <p:sp>
        <p:nvSpPr>
          <p:cNvPr id="2" name="Rectangle 1"/>
          <p:cNvSpPr/>
          <p:nvPr/>
        </p:nvSpPr>
        <p:spPr>
          <a:xfrm>
            <a:off x="913447" y="2514362"/>
            <a:ext cx="5487829" cy="3026470"/>
          </a:xfrm>
          <a:prstGeom prst="rect">
            <a:avLst/>
          </a:prstGeom>
        </p:spPr>
        <p:txBody>
          <a:bodyPr wrap="square">
            <a:spAutoFit/>
          </a:bodyPr>
          <a:lstStyle/>
          <a:p>
            <a:pPr defTabSz="342991">
              <a:spcBef>
                <a:spcPts val="750"/>
              </a:spcBef>
              <a:buClr>
                <a:srgbClr val="FFC000"/>
              </a:buClr>
              <a:buFont typeface="Wingdings" panose="05000000000000000000" pitchFamily="2" charset="2"/>
              <a:buChar char="v"/>
            </a:pPr>
            <a:r>
              <a:rPr lang="en-US" b="1" dirty="0"/>
              <a:t>Using Your Recovery Story as a Recovery Tool</a:t>
            </a:r>
          </a:p>
          <a:p>
            <a:pPr defTabSz="342991">
              <a:spcBef>
                <a:spcPts val="750"/>
              </a:spcBef>
              <a:buClr>
                <a:srgbClr val="FFC000"/>
              </a:buClr>
              <a:buFont typeface="Wingdings" panose="05000000000000000000" pitchFamily="2" charset="2"/>
              <a:buChar char="v"/>
            </a:pPr>
            <a:r>
              <a:rPr lang="en-US" b="1" dirty="0"/>
              <a:t>The Shift to Recovery and Resiliency</a:t>
            </a:r>
          </a:p>
          <a:p>
            <a:pPr defTabSz="342991">
              <a:spcBef>
                <a:spcPts val="750"/>
              </a:spcBef>
              <a:buClr>
                <a:srgbClr val="FFC000"/>
              </a:buClr>
              <a:buFont typeface="Wingdings" panose="05000000000000000000" pitchFamily="2" charset="2"/>
              <a:buChar char="v"/>
            </a:pPr>
            <a:r>
              <a:rPr lang="en-US" b="1" dirty="0"/>
              <a:t>The Role of Peer Support Services</a:t>
            </a:r>
          </a:p>
          <a:p>
            <a:pPr defTabSz="342991">
              <a:spcBef>
                <a:spcPts val="750"/>
              </a:spcBef>
              <a:buClr>
                <a:srgbClr val="FFC000"/>
              </a:buClr>
              <a:buFont typeface="Wingdings" panose="05000000000000000000" pitchFamily="2" charset="2"/>
              <a:buChar char="v"/>
            </a:pPr>
            <a:r>
              <a:rPr lang="en-US" b="1" dirty="0"/>
              <a:t>Creating Recovery Cultures</a:t>
            </a:r>
          </a:p>
          <a:p>
            <a:pPr defTabSz="342991">
              <a:spcBef>
                <a:spcPts val="750"/>
              </a:spcBef>
              <a:buClr>
                <a:srgbClr val="FFC000"/>
              </a:buClr>
              <a:buFont typeface="Wingdings" panose="05000000000000000000" pitchFamily="2" charset="2"/>
              <a:buChar char="v"/>
            </a:pPr>
            <a:r>
              <a:rPr lang="en-US" b="1" dirty="0"/>
              <a:t>Five Stages in the Recovery Process</a:t>
            </a:r>
          </a:p>
          <a:p>
            <a:pPr defTabSz="342991">
              <a:spcBef>
                <a:spcPts val="750"/>
              </a:spcBef>
              <a:buClr>
                <a:srgbClr val="FFC000"/>
              </a:buClr>
              <a:buFont typeface="Wingdings" panose="05000000000000000000" pitchFamily="2" charset="2"/>
              <a:buChar char="v"/>
            </a:pPr>
            <a:r>
              <a:rPr lang="en-US" b="1" dirty="0"/>
              <a:t>Problem Solving With Individuals</a:t>
            </a:r>
          </a:p>
          <a:p>
            <a:pPr defTabSz="342991">
              <a:spcBef>
                <a:spcPts val="750"/>
              </a:spcBef>
              <a:buClr>
                <a:srgbClr val="FFC000"/>
              </a:buClr>
              <a:buFont typeface="Wingdings" panose="05000000000000000000" pitchFamily="2" charset="2"/>
              <a:buChar char="v"/>
            </a:pPr>
            <a:r>
              <a:rPr lang="en-US" b="1" dirty="0"/>
              <a:t>Facing Your Fears</a:t>
            </a:r>
          </a:p>
          <a:p>
            <a:pPr defTabSz="342991">
              <a:spcBef>
                <a:spcPts val="750"/>
              </a:spcBef>
              <a:buClr>
                <a:srgbClr val="FFC000"/>
              </a:buClr>
              <a:buFont typeface="Wingdings" panose="05000000000000000000" pitchFamily="2" charset="2"/>
              <a:buChar char="v"/>
            </a:pPr>
            <a:r>
              <a:rPr lang="en-US" b="1" dirty="0"/>
              <a:t>Combating Negative Self-talk</a:t>
            </a:r>
          </a:p>
        </p:txBody>
      </p:sp>
    </p:spTree>
    <p:extLst>
      <p:ext uri="{BB962C8B-B14F-4D97-AF65-F5344CB8AC3E}">
        <p14:creationId xmlns:p14="http://schemas.microsoft.com/office/powerpoint/2010/main" val="75430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084943" y="1085240"/>
            <a:ext cx="3830047" cy="1143298"/>
          </a:xfrm>
          <a:prstGeom prst="rect">
            <a:avLst/>
          </a:prstGeom>
        </p:spPr>
        <p:txBody>
          <a:bodyPr vert="horz" lIns="68598" tIns="34299" rIns="68598" bIns="34299"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601" dirty="0">
                <a:solidFill>
                  <a:schemeClr val="accent1"/>
                </a:solidFill>
              </a:rPr>
              <a:t>CPS Training Course Content</a:t>
            </a:r>
          </a:p>
        </p:txBody>
      </p:sp>
      <p:sp>
        <p:nvSpPr>
          <p:cNvPr id="2" name="Rectangle 1"/>
          <p:cNvSpPr/>
          <p:nvPr/>
        </p:nvSpPr>
        <p:spPr>
          <a:xfrm>
            <a:off x="1111517" y="2571527"/>
            <a:ext cx="6173808" cy="2646878"/>
          </a:xfrm>
          <a:prstGeom prst="rect">
            <a:avLst/>
          </a:prstGeom>
        </p:spPr>
        <p:txBody>
          <a:bodyPr wrap="square">
            <a:spAutoFit/>
          </a:bodyPr>
          <a:lstStyle/>
          <a:p>
            <a:pPr defTabSz="342991">
              <a:spcBef>
                <a:spcPts val="750"/>
              </a:spcBef>
              <a:buClr>
                <a:srgbClr val="FFC000"/>
              </a:buClr>
              <a:buFont typeface="Wingdings" panose="05000000000000000000" pitchFamily="2" charset="2"/>
              <a:buChar char="v"/>
            </a:pPr>
            <a:r>
              <a:rPr lang="en-US" b="1" dirty="0"/>
              <a:t>Trauma Informed Care</a:t>
            </a:r>
          </a:p>
          <a:p>
            <a:pPr defTabSz="342991">
              <a:spcBef>
                <a:spcPts val="750"/>
              </a:spcBef>
              <a:buClr>
                <a:srgbClr val="FFC000"/>
              </a:buClr>
              <a:buFont typeface="Wingdings" panose="05000000000000000000" pitchFamily="2" charset="2"/>
              <a:buChar char="v"/>
            </a:pPr>
            <a:r>
              <a:rPr lang="en-US" b="1" dirty="0"/>
              <a:t>Facilitating Recovery Dialogues</a:t>
            </a:r>
          </a:p>
          <a:p>
            <a:pPr defTabSz="342991">
              <a:spcBef>
                <a:spcPts val="750"/>
              </a:spcBef>
              <a:buClr>
                <a:srgbClr val="FFC000"/>
              </a:buClr>
              <a:buFont typeface="Wingdings" panose="05000000000000000000" pitchFamily="2" charset="2"/>
              <a:buChar char="v"/>
            </a:pPr>
            <a:r>
              <a:rPr lang="en-US" b="1" dirty="0"/>
              <a:t>Effective Listening and the Art of Asking Questions</a:t>
            </a:r>
          </a:p>
          <a:p>
            <a:pPr defTabSz="342991">
              <a:spcBef>
                <a:spcPts val="750"/>
              </a:spcBef>
              <a:buClr>
                <a:srgbClr val="FFC000"/>
              </a:buClr>
              <a:buFont typeface="Wingdings" panose="05000000000000000000" pitchFamily="2" charset="2"/>
              <a:buChar char="v"/>
            </a:pPr>
            <a:r>
              <a:rPr lang="en-US" b="1" dirty="0"/>
              <a:t>Shared Decision Making</a:t>
            </a:r>
          </a:p>
          <a:p>
            <a:pPr defTabSz="342991">
              <a:spcBef>
                <a:spcPts val="750"/>
              </a:spcBef>
              <a:buClr>
                <a:srgbClr val="FFC000"/>
              </a:buClr>
              <a:buFont typeface="Wingdings" panose="05000000000000000000" pitchFamily="2" charset="2"/>
              <a:buChar char="v"/>
            </a:pPr>
            <a:r>
              <a:rPr lang="en-US" b="1" dirty="0"/>
              <a:t>Ethics and Professional Boundaries</a:t>
            </a:r>
          </a:p>
          <a:p>
            <a:pPr defTabSz="342991">
              <a:spcBef>
                <a:spcPts val="750"/>
              </a:spcBef>
              <a:buClr>
                <a:srgbClr val="FFC000"/>
              </a:buClr>
              <a:buFont typeface="Wingdings" panose="05000000000000000000" pitchFamily="2" charset="2"/>
              <a:buChar char="v"/>
            </a:pPr>
            <a:r>
              <a:rPr lang="en-US" b="1" dirty="0"/>
              <a:t>Power, Conflict and Integrity in the Workplace</a:t>
            </a:r>
          </a:p>
          <a:p>
            <a:pPr defTabSz="342991">
              <a:spcBef>
                <a:spcPts val="750"/>
              </a:spcBef>
              <a:buClr>
                <a:srgbClr val="FFC000"/>
              </a:buClr>
              <a:buFont typeface="Wingdings" panose="05000000000000000000" pitchFamily="2" charset="2"/>
              <a:buChar char="v"/>
            </a:pPr>
            <a:r>
              <a:rPr lang="en-US" b="1" dirty="0"/>
              <a:t>Person-First Language</a:t>
            </a:r>
          </a:p>
        </p:txBody>
      </p:sp>
    </p:spTree>
    <p:extLst>
      <p:ext uri="{BB962C8B-B14F-4D97-AF65-F5344CB8AC3E}">
        <p14:creationId xmlns:p14="http://schemas.microsoft.com/office/powerpoint/2010/main" val="262958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3447" y="1085240"/>
            <a:ext cx="3830047" cy="1314792"/>
          </a:xfrm>
          <a:prstGeom prst="rect">
            <a:avLst/>
          </a:prstGeom>
        </p:spPr>
        <p:txBody>
          <a:bodyPr vert="horz" lIns="68598" tIns="34299" rIns="68598" bIns="34299" rtlCol="0" anchor="b">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651" dirty="0">
                <a:solidFill>
                  <a:schemeClr val="accent1"/>
                </a:solidFill>
              </a:rPr>
              <a:t>CPS Training Course Content</a:t>
            </a:r>
          </a:p>
          <a:p>
            <a:r>
              <a:rPr lang="en-US" sz="3601" dirty="0">
                <a:solidFill>
                  <a:prstClr val="white"/>
                </a:solidFill>
              </a:rPr>
              <a:t>raining Course Content</a:t>
            </a:r>
          </a:p>
        </p:txBody>
      </p:sp>
      <p:sp>
        <p:nvSpPr>
          <p:cNvPr id="2" name="Rectangle 1"/>
          <p:cNvSpPr/>
          <p:nvPr/>
        </p:nvSpPr>
        <p:spPr>
          <a:xfrm>
            <a:off x="684788" y="2457197"/>
            <a:ext cx="6631127" cy="3026470"/>
          </a:xfrm>
          <a:prstGeom prst="rect">
            <a:avLst/>
          </a:prstGeom>
        </p:spPr>
        <p:txBody>
          <a:bodyPr wrap="square">
            <a:spAutoFit/>
          </a:bodyPr>
          <a:lstStyle/>
          <a:p>
            <a:pPr defTabSz="342991">
              <a:spcBef>
                <a:spcPts val="750"/>
              </a:spcBef>
              <a:buClr>
                <a:srgbClr val="FFC000"/>
              </a:buClr>
              <a:buFont typeface="Wingdings" panose="05000000000000000000" pitchFamily="2" charset="2"/>
              <a:buChar char="v"/>
            </a:pPr>
            <a:r>
              <a:rPr lang="en-US" b="1" dirty="0"/>
              <a:t>Cultural Competency</a:t>
            </a:r>
          </a:p>
          <a:p>
            <a:pPr defTabSz="342991">
              <a:spcBef>
                <a:spcPts val="750"/>
              </a:spcBef>
              <a:buClr>
                <a:srgbClr val="FFC000"/>
              </a:buClr>
              <a:buFont typeface="Wingdings" panose="05000000000000000000" pitchFamily="2" charset="2"/>
              <a:buChar char="v"/>
            </a:pPr>
            <a:r>
              <a:rPr lang="en-US" b="1" dirty="0"/>
              <a:t>Documentation</a:t>
            </a:r>
          </a:p>
          <a:p>
            <a:pPr defTabSz="342991">
              <a:spcBef>
                <a:spcPts val="750"/>
              </a:spcBef>
              <a:buClr>
                <a:srgbClr val="FFC000"/>
              </a:buClr>
              <a:buFont typeface="Wingdings" panose="05000000000000000000" pitchFamily="2" charset="2"/>
              <a:buChar char="v"/>
            </a:pPr>
            <a:r>
              <a:rPr lang="en-US" b="1" dirty="0"/>
              <a:t>Person-Centered Planning</a:t>
            </a:r>
          </a:p>
          <a:p>
            <a:pPr defTabSz="342991">
              <a:spcBef>
                <a:spcPts val="750"/>
              </a:spcBef>
              <a:buClr>
                <a:srgbClr val="FFC000"/>
              </a:buClr>
              <a:buFont typeface="Wingdings" panose="05000000000000000000" pitchFamily="2" charset="2"/>
              <a:buChar char="v"/>
            </a:pPr>
            <a:r>
              <a:rPr lang="en-US" b="1" dirty="0"/>
              <a:t>Advocacy</a:t>
            </a:r>
          </a:p>
          <a:p>
            <a:pPr defTabSz="342991">
              <a:spcBef>
                <a:spcPts val="750"/>
              </a:spcBef>
              <a:buClr>
                <a:srgbClr val="FFC000"/>
              </a:buClr>
              <a:buFont typeface="Wingdings" panose="05000000000000000000" pitchFamily="2" charset="2"/>
              <a:buChar char="v"/>
            </a:pPr>
            <a:r>
              <a:rPr lang="en-US" b="1" dirty="0"/>
              <a:t>Wellness Recovery Action Plan (WRAP)</a:t>
            </a:r>
          </a:p>
          <a:p>
            <a:pPr defTabSz="342991">
              <a:spcBef>
                <a:spcPts val="750"/>
              </a:spcBef>
              <a:buClr>
                <a:srgbClr val="FFC000"/>
              </a:buClr>
              <a:buFont typeface="Wingdings" panose="05000000000000000000" pitchFamily="2" charset="2"/>
              <a:buChar char="v"/>
            </a:pPr>
            <a:r>
              <a:rPr lang="en-US" b="1" dirty="0"/>
              <a:t>Whole Health Action Management (WHAM - Overview)</a:t>
            </a:r>
          </a:p>
          <a:p>
            <a:pPr defTabSz="342991">
              <a:spcBef>
                <a:spcPts val="750"/>
              </a:spcBef>
              <a:buClr>
                <a:srgbClr val="FFC000"/>
              </a:buClr>
              <a:buFont typeface="Wingdings" panose="05000000000000000000" pitchFamily="2" charset="2"/>
              <a:buChar char="v"/>
            </a:pPr>
            <a:r>
              <a:rPr lang="en-US" b="1" dirty="0"/>
              <a:t>Supported Employment</a:t>
            </a:r>
          </a:p>
          <a:p>
            <a:pPr defTabSz="342991">
              <a:spcBef>
                <a:spcPts val="750"/>
              </a:spcBef>
              <a:buClr>
                <a:srgbClr val="FFC000"/>
              </a:buClr>
              <a:buFont typeface="Wingdings" panose="05000000000000000000" pitchFamily="2" charset="2"/>
              <a:buChar char="v"/>
            </a:pPr>
            <a:r>
              <a:rPr lang="en-US" b="1" dirty="0"/>
              <a:t>Double Trouble In Recovery (DTR)</a:t>
            </a:r>
          </a:p>
        </p:txBody>
      </p:sp>
    </p:spTree>
    <p:extLst>
      <p:ext uri="{BB962C8B-B14F-4D97-AF65-F5344CB8AC3E}">
        <p14:creationId xmlns:p14="http://schemas.microsoft.com/office/powerpoint/2010/main" val="22013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942416" y="1085240"/>
            <a:ext cx="4744685" cy="1143298"/>
          </a:xfrm>
          <a:prstGeom prst="rect">
            <a:avLst/>
          </a:prstGeom>
        </p:spPr>
        <p:txBody>
          <a:bodyPr vert="horz" lIns="68598" tIns="34299" rIns="68598" bIns="34299"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601" dirty="0">
                <a:solidFill>
                  <a:schemeClr val="accent1"/>
                </a:solidFill>
              </a:rPr>
              <a:t>Georgia CPS Project</a:t>
            </a:r>
            <a:br>
              <a:rPr lang="en-US" sz="3601" dirty="0">
                <a:solidFill>
                  <a:schemeClr val="accent1"/>
                </a:solidFill>
              </a:rPr>
            </a:br>
            <a:r>
              <a:rPr lang="en-US" sz="3601" dirty="0">
                <a:solidFill>
                  <a:schemeClr val="accent1"/>
                </a:solidFill>
              </a:rPr>
              <a:t>Origins and History:</a:t>
            </a:r>
          </a:p>
        </p:txBody>
      </p:sp>
      <p:sp>
        <p:nvSpPr>
          <p:cNvPr id="8" name="Content Placeholder 2"/>
          <p:cNvSpPr txBox="1"/>
          <p:nvPr/>
        </p:nvSpPr>
        <p:spPr>
          <a:xfrm>
            <a:off x="341799" y="2384500"/>
            <a:ext cx="8460403" cy="3502590"/>
          </a:xfrm>
          <a:prstGeom prst="rect">
            <a:avLst/>
          </a:prstGeom>
          <a:solidFill>
            <a:schemeClr val="accent1"/>
          </a:solidFill>
          <a:effectLst>
            <a:glow rad="228600">
              <a:schemeClr val="accent1">
                <a:satMod val="175000"/>
                <a:alpha val="40000"/>
              </a:schemeClr>
            </a:glow>
          </a:effectLst>
        </p:spPr>
        <p:txBody>
          <a:bodyPr vert="horz" lIns="68598" tIns="34299" rIns="68598" bIns="34299" rtlCol="0">
            <a:normAutofit/>
          </a:bodyPr>
          <a:lstStyle>
            <a:lvl1pPr marL="224155" indent="-224155" algn="l" defTabSz="914400" rtl="0" eaLnBrk="1" latinLnBrk="0" hangingPunct="1">
              <a:lnSpc>
                <a:spcPct val="90000"/>
              </a:lnSpc>
              <a:spcBef>
                <a:spcPts val="1800"/>
              </a:spcBef>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9pPr>
          </a:lstStyle>
          <a:p>
            <a:pPr marL="0" indent="0" defTabSz="342991">
              <a:lnSpc>
                <a:spcPct val="100000"/>
              </a:lnSpc>
              <a:spcBef>
                <a:spcPts val="750"/>
              </a:spcBef>
              <a:buClr>
                <a:srgbClr val="FFC000"/>
              </a:buClr>
              <a:buNone/>
            </a:pPr>
            <a:endParaRPr lang="en-US" sz="2401" dirty="0">
              <a:solidFill>
                <a:prstClr val="white"/>
              </a:solidFill>
              <a:ea typeface="+mj-ea"/>
              <a:cs typeface="+mj-cs"/>
            </a:endParaRPr>
          </a:p>
          <a:p>
            <a:pPr marL="0" indent="0" defTabSz="342991">
              <a:lnSpc>
                <a:spcPct val="100000"/>
              </a:lnSpc>
              <a:spcBef>
                <a:spcPts val="750"/>
              </a:spcBef>
              <a:buClr>
                <a:srgbClr val="FFC000"/>
              </a:buClr>
              <a:buNone/>
            </a:pPr>
            <a:r>
              <a:rPr lang="en-US" sz="2401" dirty="0">
                <a:solidFill>
                  <a:schemeClr val="bg1"/>
                </a:solidFill>
                <a:ea typeface="+mj-ea"/>
                <a:cs typeface="+mj-cs"/>
              </a:rPr>
              <a:t>The </a:t>
            </a:r>
          </a:p>
          <a:p>
            <a:pPr marL="0" indent="0" defTabSz="342991">
              <a:lnSpc>
                <a:spcPct val="100000"/>
              </a:lnSpc>
              <a:spcBef>
                <a:spcPts val="750"/>
              </a:spcBef>
              <a:buClr>
                <a:srgbClr val="FFC000"/>
              </a:buClr>
              <a:buNone/>
            </a:pPr>
            <a:r>
              <a:rPr lang="en-US" sz="2401" dirty="0">
                <a:solidFill>
                  <a:schemeClr val="bg1"/>
                </a:solidFill>
                <a:ea typeface="+mj-ea"/>
                <a:cs typeface="+mj-cs"/>
              </a:rPr>
              <a:t>48</a:t>
            </a:r>
            <a:r>
              <a:rPr lang="en-US" sz="2401" baseline="30000" dirty="0">
                <a:solidFill>
                  <a:schemeClr val="bg1"/>
                </a:solidFill>
                <a:ea typeface="+mj-ea"/>
                <a:cs typeface="+mj-cs"/>
              </a:rPr>
              <a:t>th</a:t>
            </a:r>
            <a:endParaRPr lang="en-US" sz="2401" dirty="0">
              <a:solidFill>
                <a:schemeClr val="bg1"/>
              </a:solidFill>
              <a:ea typeface="+mj-ea"/>
              <a:cs typeface="+mj-cs"/>
            </a:endParaRPr>
          </a:p>
          <a:p>
            <a:pPr marL="0" indent="0" defTabSz="342991">
              <a:lnSpc>
                <a:spcPct val="100000"/>
              </a:lnSpc>
              <a:spcBef>
                <a:spcPts val="750"/>
              </a:spcBef>
              <a:buClr>
                <a:srgbClr val="FFC000"/>
              </a:buClr>
              <a:buNone/>
            </a:pPr>
            <a:r>
              <a:rPr lang="en-US" sz="2401" dirty="0">
                <a:solidFill>
                  <a:schemeClr val="bg1"/>
                </a:solidFill>
                <a:ea typeface="+mj-ea"/>
                <a:cs typeface="+mj-cs"/>
              </a:rPr>
              <a:t>CPS	</a:t>
            </a:r>
          </a:p>
          <a:p>
            <a:pPr marL="0" indent="0" defTabSz="342991">
              <a:lnSpc>
                <a:spcPct val="100000"/>
              </a:lnSpc>
              <a:spcBef>
                <a:spcPts val="750"/>
              </a:spcBef>
              <a:buClr>
                <a:srgbClr val="FFC000"/>
              </a:buClr>
              <a:buNone/>
            </a:pPr>
            <a:r>
              <a:rPr lang="en-US" sz="2401" dirty="0">
                <a:solidFill>
                  <a:schemeClr val="bg1"/>
                </a:solidFill>
                <a:ea typeface="+mj-ea"/>
                <a:cs typeface="+mj-cs"/>
              </a:rPr>
              <a:t>Training</a:t>
            </a:r>
          </a:p>
          <a:p>
            <a:pPr marL="0" indent="0" defTabSz="342991">
              <a:lnSpc>
                <a:spcPct val="100000"/>
              </a:lnSpc>
              <a:spcBef>
                <a:spcPts val="750"/>
              </a:spcBef>
              <a:buClr>
                <a:srgbClr val="FFC000"/>
              </a:buClr>
              <a:buNone/>
            </a:pPr>
            <a:r>
              <a:rPr lang="en-US" sz="2401" dirty="0">
                <a:solidFill>
                  <a:schemeClr val="bg1"/>
                </a:solidFill>
                <a:ea typeface="+mj-ea"/>
                <a:cs typeface="+mj-cs"/>
              </a:rPr>
              <a:t>Class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43" t="31469" r="6996"/>
          <a:stretch>
            <a:fillRect/>
          </a:stretch>
        </p:blipFill>
        <p:spPr>
          <a:xfrm>
            <a:off x="1599426" y="2743021"/>
            <a:ext cx="6540896" cy="2749561"/>
          </a:xfrm>
          <a:prstGeom prst="rect">
            <a:avLst/>
          </a:prstGeom>
        </p:spPr>
      </p:pic>
    </p:spTree>
    <p:extLst>
      <p:ext uri="{BB962C8B-B14F-4D97-AF65-F5344CB8AC3E}">
        <p14:creationId xmlns:p14="http://schemas.microsoft.com/office/powerpoint/2010/main" val="14429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58" y="1942713"/>
            <a:ext cx="6402468" cy="800308"/>
          </a:xfrm>
        </p:spPr>
        <p:txBody>
          <a:bodyPr>
            <a:noAutofit/>
          </a:bodyPr>
          <a:lstStyle/>
          <a:p>
            <a:r>
              <a:rPr lang="en-US" sz="2401" b="1" dirty="0">
                <a:solidFill>
                  <a:schemeClr val="tx1"/>
                </a:solidFill>
              </a:rPr>
              <a:t>Whole Health and Wellness Coach (WHWC)</a:t>
            </a:r>
            <a:br>
              <a:rPr lang="en-US" sz="2401" b="1" dirty="0">
                <a:solidFill>
                  <a:schemeClr val="tx1"/>
                </a:solidFill>
              </a:rPr>
            </a:br>
            <a:r>
              <a:rPr lang="en-US" sz="2401" b="1" dirty="0">
                <a:solidFill>
                  <a:schemeClr val="tx1"/>
                </a:solidFill>
              </a:rPr>
              <a:t>Whole Health Action Management (WHAM)</a:t>
            </a:r>
            <a:br>
              <a:rPr lang="en-US" sz="2401" b="1" dirty="0">
                <a:solidFill>
                  <a:schemeClr val="tx1"/>
                </a:solidFill>
              </a:rPr>
            </a:br>
            <a:r>
              <a:rPr lang="en-US" sz="2401" b="1" dirty="0">
                <a:solidFill>
                  <a:schemeClr val="tx1"/>
                </a:solidFill>
              </a:rPr>
              <a:t>10 Whole Health Resiliency Factors</a:t>
            </a:r>
          </a:p>
        </p:txBody>
      </p:sp>
      <p:sp>
        <p:nvSpPr>
          <p:cNvPr id="3" name="Content Placeholder 2"/>
          <p:cNvSpPr>
            <a:spLocks noGrp="1"/>
          </p:cNvSpPr>
          <p:nvPr>
            <p:ph idx="1"/>
          </p:nvPr>
        </p:nvSpPr>
        <p:spPr>
          <a:xfrm>
            <a:off x="570458" y="3342713"/>
            <a:ext cx="3144069" cy="2801020"/>
          </a:xfrm>
        </p:spPr>
        <p:txBody>
          <a:bodyPr>
            <a:noAutofit/>
          </a:bodyPr>
          <a:lstStyle/>
          <a:p>
            <a:pPr marL="0" indent="0">
              <a:buNone/>
            </a:pPr>
            <a:r>
              <a:rPr lang="en-US" sz="2101" dirty="0">
                <a:solidFill>
                  <a:schemeClr val="tx1"/>
                </a:solidFill>
              </a:rPr>
              <a:t>1) Stress Management   </a:t>
            </a:r>
          </a:p>
          <a:p>
            <a:pPr marL="0" indent="0">
              <a:buNone/>
            </a:pPr>
            <a:r>
              <a:rPr lang="en-US" sz="2101" dirty="0">
                <a:solidFill>
                  <a:schemeClr val="tx1"/>
                </a:solidFill>
              </a:rPr>
              <a:t>2) Healthy Eating </a:t>
            </a:r>
          </a:p>
          <a:p>
            <a:pPr marL="0" indent="0">
              <a:buNone/>
            </a:pPr>
            <a:r>
              <a:rPr lang="en-US" sz="2101" dirty="0">
                <a:solidFill>
                  <a:schemeClr val="tx1"/>
                </a:solidFill>
              </a:rPr>
              <a:t>3) Physical Activity </a:t>
            </a:r>
          </a:p>
          <a:p>
            <a:pPr marL="0" indent="0">
              <a:buNone/>
            </a:pPr>
            <a:r>
              <a:rPr lang="en-US" sz="2101" dirty="0">
                <a:solidFill>
                  <a:schemeClr val="tx1"/>
                </a:solidFill>
              </a:rPr>
              <a:t>4) Restful Sleep </a:t>
            </a:r>
          </a:p>
          <a:p>
            <a:pPr marL="0" indent="0">
              <a:buNone/>
            </a:pPr>
            <a:r>
              <a:rPr lang="en-US" sz="2101" dirty="0">
                <a:solidFill>
                  <a:schemeClr val="tx1"/>
                </a:solidFill>
              </a:rPr>
              <a:t>5) Service to Others </a:t>
            </a:r>
          </a:p>
          <a:p>
            <a:pPr marL="0" indent="0" fontAlgn="auto">
              <a:buNone/>
            </a:pPr>
            <a:r>
              <a:rPr lang="en-US" sz="2101" dirty="0">
                <a:solidFill>
                  <a:schemeClr val="tx1"/>
                </a:solidFill>
              </a:rPr>
              <a:t>6) Support Network </a:t>
            </a:r>
          </a:p>
        </p:txBody>
      </p:sp>
      <p:sp>
        <p:nvSpPr>
          <p:cNvPr id="5" name="TextBox 4"/>
          <p:cNvSpPr txBox="1"/>
          <p:nvPr/>
        </p:nvSpPr>
        <p:spPr>
          <a:xfrm>
            <a:off x="3543033" y="3342713"/>
            <a:ext cx="3887212" cy="2678682"/>
          </a:xfrm>
          <a:prstGeom prst="rect">
            <a:avLst/>
          </a:prstGeom>
          <a:noFill/>
        </p:spPr>
        <p:txBody>
          <a:bodyPr wrap="square" rtlCol="0">
            <a:spAutoFit/>
          </a:bodyPr>
          <a:lstStyle/>
          <a:p>
            <a:pPr fontAlgn="auto">
              <a:spcAft>
                <a:spcPts val="0"/>
              </a:spcAft>
            </a:pPr>
            <a:r>
              <a:rPr lang="en-US" sz="2101" dirty="0">
                <a:solidFill>
                  <a:srgbClr val="FFFF00"/>
                </a:solidFill>
              </a:rPr>
              <a:t> </a:t>
            </a:r>
            <a:r>
              <a:rPr lang="en-US" sz="2101" dirty="0"/>
              <a:t>7) Optimism Based on Positive </a:t>
            </a:r>
          </a:p>
          <a:p>
            <a:r>
              <a:rPr lang="en-US" sz="2101" dirty="0"/>
              <a:t>          Expectations </a:t>
            </a:r>
          </a:p>
          <a:p>
            <a:pPr fontAlgn="auto">
              <a:spcAft>
                <a:spcPts val="0"/>
              </a:spcAft>
            </a:pPr>
            <a:r>
              <a:rPr lang="en-US" sz="2101" dirty="0"/>
              <a:t>  8) Cognitive Skills to Avoid </a:t>
            </a:r>
          </a:p>
          <a:p>
            <a:r>
              <a:rPr lang="en-US" sz="2101" dirty="0"/>
              <a:t>          Negative Thinking </a:t>
            </a:r>
          </a:p>
          <a:p>
            <a:pPr fontAlgn="auto">
              <a:spcAft>
                <a:spcPts val="0"/>
              </a:spcAft>
            </a:pPr>
            <a:r>
              <a:rPr lang="en-US" sz="2101" dirty="0"/>
              <a:t>  9) Spiritual Beliefs and     </a:t>
            </a:r>
          </a:p>
          <a:p>
            <a:r>
              <a:rPr lang="en-US" sz="2101" dirty="0"/>
              <a:t>          Practices </a:t>
            </a:r>
          </a:p>
          <a:p>
            <a:pPr fontAlgn="auto">
              <a:spcAft>
                <a:spcPts val="0"/>
              </a:spcAft>
            </a:pPr>
            <a:r>
              <a:rPr lang="en-US" sz="2101" dirty="0"/>
              <a:t>10) A Sense of Meaning and    </a:t>
            </a:r>
          </a:p>
          <a:p>
            <a:r>
              <a:rPr lang="en-US" sz="2101" dirty="0"/>
              <a:t>          Purpose </a:t>
            </a:r>
          </a:p>
        </p:txBody>
      </p:sp>
      <p:sp>
        <p:nvSpPr>
          <p:cNvPr id="6" name="TextBox 5"/>
          <p:cNvSpPr txBox="1"/>
          <p:nvPr/>
        </p:nvSpPr>
        <p:spPr>
          <a:xfrm>
            <a:off x="341799" y="1229177"/>
            <a:ext cx="6402468" cy="523220"/>
          </a:xfrm>
          <a:prstGeom prst="rect">
            <a:avLst/>
          </a:prstGeom>
          <a:noFill/>
        </p:spPr>
        <p:txBody>
          <a:bodyPr wrap="square" rtlCol="0">
            <a:spAutoFit/>
          </a:bodyPr>
          <a:lstStyle/>
          <a:p>
            <a:r>
              <a:rPr lang="en-US" sz="2551" b="1" dirty="0">
                <a:solidFill>
                  <a:srgbClr val="00B0F0"/>
                </a:solidFill>
              </a:rPr>
              <a:t>  </a:t>
            </a:r>
            <a:r>
              <a:rPr lang="en-US" sz="2800" b="1" dirty="0">
                <a:solidFill>
                  <a:schemeClr val="accent1"/>
                </a:solidFill>
              </a:rPr>
              <a:t>Additional Services a CPS Provides</a:t>
            </a:r>
          </a:p>
        </p:txBody>
      </p:sp>
    </p:spTree>
    <p:extLst>
      <p:ext uri="{BB962C8B-B14F-4D97-AF65-F5344CB8AC3E}">
        <p14:creationId xmlns:p14="http://schemas.microsoft.com/office/powerpoint/2010/main" val="139441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3899"/>
            <a:ext cx="6447501" cy="990858"/>
          </a:xfrm>
        </p:spPr>
        <p:txBody>
          <a:bodyPr>
            <a:normAutofit fontScale="90000"/>
          </a:bodyPr>
          <a:lstStyle/>
          <a:p>
            <a:r>
              <a:rPr lang="en-US" sz="3301" dirty="0"/>
              <a:t>CPS’s in Georgia now have four specific areas of focus:</a:t>
            </a:r>
            <a:r>
              <a:rPr lang="en-US" sz="3301" dirty="0">
                <a:solidFill>
                  <a:srgbClr val="0070C0"/>
                </a:solidFill>
              </a:rPr>
              <a:t/>
            </a:r>
            <a:br>
              <a:rPr lang="en-US" sz="3301" dirty="0">
                <a:solidFill>
                  <a:srgbClr val="0070C0"/>
                </a:solidFill>
              </a:rPr>
            </a:br>
            <a:r>
              <a:rPr lang="en-US" sz="3301" dirty="0">
                <a:solidFill>
                  <a:srgbClr val="0070C0"/>
                </a:solidFill>
              </a:rPr>
              <a:t/>
            </a:r>
            <a:br>
              <a:rPr lang="en-US" sz="3301" dirty="0">
                <a:solidFill>
                  <a:srgbClr val="0070C0"/>
                </a:solidFill>
              </a:rPr>
            </a:br>
            <a:endParaRPr lang="en-US" sz="3301" dirty="0">
              <a:solidFill>
                <a:srgbClr val="0070C0"/>
              </a:solidFill>
            </a:endParaRPr>
          </a:p>
        </p:txBody>
      </p:sp>
      <p:sp>
        <p:nvSpPr>
          <p:cNvPr id="3" name="Content Placeholder 2"/>
          <p:cNvSpPr>
            <a:spLocks noGrp="1"/>
          </p:cNvSpPr>
          <p:nvPr>
            <p:ph idx="1"/>
          </p:nvPr>
        </p:nvSpPr>
        <p:spPr>
          <a:xfrm>
            <a:off x="508001" y="2685857"/>
            <a:ext cx="6447501" cy="2702926"/>
          </a:xfrm>
        </p:spPr>
        <p:txBody>
          <a:bodyPr/>
          <a:lstStyle/>
          <a:p>
            <a:r>
              <a:rPr lang="en-US" sz="2701" b="1" dirty="0"/>
              <a:t>CPS</a:t>
            </a:r>
          </a:p>
          <a:p>
            <a:r>
              <a:rPr lang="en-US" sz="2701" b="1" dirty="0"/>
              <a:t>CPS-AD (Certified Addiction Empowerment Specialist)</a:t>
            </a:r>
          </a:p>
          <a:p>
            <a:r>
              <a:rPr lang="en-US" sz="2701" b="1" dirty="0"/>
              <a:t>CPS-P (Parent)</a:t>
            </a:r>
          </a:p>
          <a:p>
            <a:r>
              <a:rPr lang="en-US" sz="2701" b="1" dirty="0"/>
              <a:t>CPS- Y (Youth)</a:t>
            </a:r>
          </a:p>
          <a:p>
            <a:endParaRPr lang="en-US" sz="2701" b="1" dirty="0"/>
          </a:p>
        </p:txBody>
      </p:sp>
    </p:spTree>
    <p:extLst>
      <p:ext uri="{BB962C8B-B14F-4D97-AF65-F5344CB8AC3E}">
        <p14:creationId xmlns:p14="http://schemas.microsoft.com/office/powerpoint/2010/main" val="22729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34" y="1371064"/>
            <a:ext cx="7487766" cy="1106381"/>
          </a:xfrm>
        </p:spPr>
        <p:txBody>
          <a:bodyPr/>
          <a:lstStyle/>
          <a:p>
            <a:r>
              <a:rPr lang="en-US" dirty="0"/>
              <a:t>CPS-AD </a:t>
            </a:r>
            <a:r>
              <a:rPr lang="en-US" sz="2101" dirty="0"/>
              <a:t>(Addictive Disease)</a:t>
            </a:r>
            <a:r>
              <a:rPr lang="en-US" dirty="0"/>
              <a:t/>
            </a:r>
            <a:br>
              <a:rPr lang="en-US" dirty="0"/>
            </a:br>
            <a:r>
              <a:rPr lang="en-US" dirty="0"/>
              <a:t>CARES </a:t>
            </a:r>
            <a:r>
              <a:rPr lang="en-US" sz="1800" dirty="0"/>
              <a:t>(Certified Addiction Recovery Empowerment Specialist)</a:t>
            </a:r>
          </a:p>
        </p:txBody>
      </p:sp>
      <p:sp>
        <p:nvSpPr>
          <p:cNvPr id="3" name="Content Placeholder 2"/>
          <p:cNvSpPr>
            <a:spLocks noGrp="1"/>
          </p:cNvSpPr>
          <p:nvPr>
            <p:ph idx="1"/>
          </p:nvPr>
        </p:nvSpPr>
        <p:spPr>
          <a:xfrm>
            <a:off x="280935" y="2667000"/>
            <a:ext cx="6670868" cy="3213754"/>
          </a:xfrm>
        </p:spPr>
        <p:txBody>
          <a:bodyPr/>
          <a:lstStyle/>
          <a:p>
            <a:endParaRPr lang="en-US" dirty="0"/>
          </a:p>
          <a:p>
            <a:pPr marL="0" indent="0">
              <a:buNone/>
            </a:pPr>
            <a:r>
              <a:rPr lang="en-US" dirty="0"/>
              <a:t>The Certified Addiction Recovery Empowerment Specialist program was developed by the Georgia Council on Substance Abuse to create a workforce of peers to provide addiction recovery support services to the communities of Georgia. Funded by Georgia's Department of Behavioral Health and Developmental Disabilities, the CARES program is the first of its kind in the country to be Medicaid billable.</a:t>
            </a:r>
          </a:p>
          <a:p>
            <a:endParaRPr lang="en-US" dirty="0"/>
          </a:p>
        </p:txBody>
      </p:sp>
    </p:spTree>
    <p:extLst>
      <p:ext uri="{BB962C8B-B14F-4D97-AF65-F5344CB8AC3E}">
        <p14:creationId xmlns:p14="http://schemas.microsoft.com/office/powerpoint/2010/main" val="289422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13899"/>
            <a:ext cx="7258749" cy="800308"/>
          </a:xfrm>
        </p:spPr>
        <p:txBody>
          <a:bodyPr>
            <a:noAutofit/>
          </a:bodyPr>
          <a:lstStyle/>
          <a:p>
            <a:pPr algn="ctr"/>
            <a:r>
              <a:rPr lang="en-US" sz="3001" b="1" dirty="0"/>
              <a:t>Parent Certified Peer Specialist (CPS-P)</a:t>
            </a:r>
            <a:r>
              <a:rPr lang="en-US" sz="3001" b="1" dirty="0">
                <a:solidFill>
                  <a:srgbClr val="0070C0"/>
                </a:solidFill>
              </a:rPr>
              <a:t/>
            </a:r>
            <a:br>
              <a:rPr lang="en-US" sz="3001" b="1" dirty="0">
                <a:solidFill>
                  <a:srgbClr val="0070C0"/>
                </a:solidFill>
              </a:rPr>
            </a:br>
            <a:endParaRPr lang="en-US" sz="3001" dirty="0">
              <a:solidFill>
                <a:srgbClr val="0070C0"/>
              </a:solidFill>
            </a:endParaRPr>
          </a:p>
        </p:txBody>
      </p:sp>
      <p:sp>
        <p:nvSpPr>
          <p:cNvPr id="3" name="Content Placeholder 2"/>
          <p:cNvSpPr>
            <a:spLocks noGrp="1"/>
          </p:cNvSpPr>
          <p:nvPr>
            <p:ph idx="1"/>
          </p:nvPr>
        </p:nvSpPr>
        <p:spPr>
          <a:xfrm>
            <a:off x="170304" y="1885548"/>
            <a:ext cx="6687696" cy="3658553"/>
          </a:xfrm>
        </p:spPr>
        <p:txBody>
          <a:bodyPr>
            <a:normAutofit fontScale="62500" lnSpcReduction="20000"/>
          </a:bodyPr>
          <a:lstStyle/>
          <a:p>
            <a:pPr marL="0" indent="0" algn="ctr">
              <a:buNone/>
            </a:pPr>
            <a:endParaRPr lang="en-US" sz="1500" dirty="0"/>
          </a:p>
          <a:p>
            <a:pPr marL="0" indent="0">
              <a:buNone/>
            </a:pPr>
            <a:r>
              <a:rPr lang="en-US" sz="3601" dirty="0"/>
              <a:t>A CPS-P is the parent or legal guardian (in a permanent relationship for at least 3 years) of a child who is living with a mental health, substance use or a co occurring diagnosis who provides support to other parents who are raising a child with similar behavioral health conditions.</a:t>
            </a:r>
          </a:p>
          <a:p>
            <a:pPr marL="0" indent="0" algn="ctr">
              <a:buNone/>
            </a:pPr>
            <a:endParaRPr lang="en-US" sz="3601" dirty="0"/>
          </a:p>
          <a:p>
            <a:pPr marL="0" indent="0">
              <a:buNone/>
            </a:pPr>
            <a:r>
              <a:rPr lang="en-US" sz="3001" b="1" dirty="0">
                <a:solidFill>
                  <a:schemeClr val="accent1"/>
                </a:solidFill>
              </a:rPr>
              <a:t>First Class held - November 2013 </a:t>
            </a:r>
          </a:p>
          <a:p>
            <a:pPr marL="0" indent="0">
              <a:buNone/>
            </a:pPr>
            <a:r>
              <a:rPr lang="en-US" sz="3001" b="1" dirty="0">
                <a:solidFill>
                  <a:schemeClr val="accent1"/>
                </a:solidFill>
              </a:rPr>
              <a:t>130 CPS-P have been trained</a:t>
            </a:r>
            <a:endParaRPr lang="en-US" sz="3601" dirty="0">
              <a:solidFill>
                <a:schemeClr val="accent1"/>
              </a:solidFill>
            </a:endParaRPr>
          </a:p>
          <a:p>
            <a:pPr marL="0" indent="0" algn="ctr">
              <a:buNone/>
            </a:pPr>
            <a:endParaRPr lang="en-US" sz="3601" dirty="0"/>
          </a:p>
          <a:p>
            <a:pPr marL="0" indent="0" algn="ctr">
              <a:buNone/>
            </a:pPr>
            <a:endParaRPr lang="en-US" sz="3601" dirty="0"/>
          </a:p>
          <a:p>
            <a:pPr marL="0" indent="0" algn="ctr">
              <a:buNone/>
            </a:pPr>
            <a:endParaRPr lang="en-US" sz="3601" dirty="0"/>
          </a:p>
          <a:p>
            <a:endParaRPr lang="en-US" dirty="0"/>
          </a:p>
        </p:txBody>
      </p:sp>
    </p:spTree>
    <p:extLst>
      <p:ext uri="{BB962C8B-B14F-4D97-AF65-F5344CB8AC3E}">
        <p14:creationId xmlns:p14="http://schemas.microsoft.com/office/powerpoint/2010/main" val="281439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30159" y="1131095"/>
            <a:ext cx="9203547" cy="832086"/>
          </a:xfrm>
        </p:spPr>
        <p:txBody>
          <a:bodyPr>
            <a:normAutofit fontScale="90000"/>
          </a:bodyPr>
          <a:lstStyle/>
          <a:p>
            <a:pPr algn="ctr"/>
            <a:r>
              <a:rPr lang="en-US" sz="3301" b="1" dirty="0"/>
              <a:t>Youth Certified Peer Specialist (CPS-Y</a:t>
            </a:r>
            <a:r>
              <a:rPr lang="en-US" b="1" dirty="0"/>
              <a:t>)</a:t>
            </a:r>
            <a:br>
              <a:rPr lang="en-US" b="1" dirty="0"/>
            </a:br>
            <a:endParaRPr lang="en-US" dirty="0"/>
          </a:p>
        </p:txBody>
      </p:sp>
      <p:sp>
        <p:nvSpPr>
          <p:cNvPr id="7" name="Content Placeholder 6"/>
          <p:cNvSpPr>
            <a:spLocks noGrp="1"/>
          </p:cNvSpPr>
          <p:nvPr>
            <p:ph idx="1"/>
          </p:nvPr>
        </p:nvSpPr>
        <p:spPr>
          <a:xfrm>
            <a:off x="152400" y="1768472"/>
            <a:ext cx="7735460" cy="3944377"/>
          </a:xfrm>
        </p:spPr>
        <p:txBody>
          <a:bodyPr>
            <a:normAutofit fontScale="85000" lnSpcReduction="20000"/>
          </a:bodyPr>
          <a:lstStyle/>
          <a:p>
            <a:pPr marL="0" indent="0">
              <a:buNone/>
            </a:pPr>
            <a:endParaRPr lang="en-US" sz="2926" dirty="0"/>
          </a:p>
          <a:p>
            <a:pPr marL="0" indent="0">
              <a:buNone/>
            </a:pPr>
            <a:r>
              <a:rPr lang="en-US" sz="2926" dirty="0"/>
              <a:t>A CPS-Y is an individual who is a young adult, ages 18 through age 26, with lived experience who received behavioral health services as a youth, and is willing and able to self-identify as a person who has or is receiving behavioral health services and is prepared to use that experience in helping others. </a:t>
            </a:r>
          </a:p>
          <a:p>
            <a:pPr marL="0" indent="0" algn="ctr">
              <a:buNone/>
            </a:pPr>
            <a:endParaRPr lang="en-US" sz="2926" dirty="0"/>
          </a:p>
          <a:p>
            <a:pPr marL="0" indent="0">
              <a:buNone/>
            </a:pPr>
            <a:r>
              <a:rPr lang="en-US" sz="2626" b="1" dirty="0">
                <a:solidFill>
                  <a:schemeClr val="accent1"/>
                </a:solidFill>
              </a:rPr>
              <a:t>First Class held – September 2015 –</a:t>
            </a:r>
          </a:p>
          <a:p>
            <a:pPr marL="0" indent="0">
              <a:buNone/>
            </a:pPr>
            <a:r>
              <a:rPr lang="en-US" sz="2626" b="1" dirty="0">
                <a:solidFill>
                  <a:schemeClr val="accent1"/>
                </a:solidFill>
              </a:rPr>
              <a:t>42 CPS–Y have been trained</a:t>
            </a:r>
            <a:endParaRPr lang="en-US" sz="2626" dirty="0">
              <a:solidFill>
                <a:schemeClr val="accent1"/>
              </a:solidFill>
            </a:endParaRPr>
          </a:p>
          <a:p>
            <a:endParaRPr lang="en-US" dirty="0"/>
          </a:p>
        </p:txBody>
      </p:sp>
    </p:spTree>
    <p:extLst>
      <p:ext uri="{BB962C8B-B14F-4D97-AF65-F5344CB8AC3E}">
        <p14:creationId xmlns:p14="http://schemas.microsoft.com/office/powerpoint/2010/main" val="124850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23AC0E0-7D26-4B35-AB75-3983FBE6D1DD}"/>
              </a:ext>
            </a:extLst>
          </p:cNvPr>
          <p:cNvSpPr>
            <a:spLocks noGrp="1"/>
          </p:cNvSpPr>
          <p:nvPr>
            <p:ph type="title"/>
          </p:nvPr>
        </p:nvSpPr>
        <p:spPr>
          <a:xfrm>
            <a:off x="990600" y="411163"/>
            <a:ext cx="6348413" cy="1320800"/>
          </a:xfrm>
        </p:spPr>
        <p:txBody>
          <a:bodyPr/>
          <a:lstStyle/>
          <a:p>
            <a:pPr eaLnBrk="1" hangingPunct="1"/>
            <a:r>
              <a:rPr lang="en-US" altLang="en-US" sz="4800" b="1" dirty="0"/>
              <a:t>GMHCN</a:t>
            </a:r>
          </a:p>
        </p:txBody>
      </p:sp>
      <p:sp>
        <p:nvSpPr>
          <p:cNvPr id="6147" name="Content Placeholder 2">
            <a:extLst>
              <a:ext uri="{FF2B5EF4-FFF2-40B4-BE49-F238E27FC236}">
                <a16:creationId xmlns:a16="http://schemas.microsoft.com/office/drawing/2014/main" id="{882DAE48-5809-406D-AEF0-A88D23CE659E}"/>
              </a:ext>
            </a:extLst>
          </p:cNvPr>
          <p:cNvSpPr>
            <a:spLocks noGrp="1"/>
          </p:cNvSpPr>
          <p:nvPr>
            <p:ph idx="1"/>
          </p:nvPr>
        </p:nvSpPr>
        <p:spPr>
          <a:xfrm>
            <a:off x="685800" y="2438400"/>
            <a:ext cx="6348413" cy="3881437"/>
          </a:xfrm>
        </p:spPr>
        <p:txBody>
          <a:bodyPr/>
          <a:lstStyle/>
          <a:p>
            <a:pPr marL="0" indent="0" algn="ctr">
              <a:buNone/>
            </a:pPr>
            <a:r>
              <a:rPr lang="en-US" sz="2000" b="1" dirty="0">
                <a:ln/>
                <a:solidFill>
                  <a:schemeClr val="tx1"/>
                </a:solidFill>
              </a:rPr>
              <a:t>The Georgia Mental Health Consumer Network is a non-profit corporation founded in 1991 by consumers of state services for mental health, developmental disabilities, and addictive diseases. It hosts one of the largest statewide annual conferences held by people in recovery from behavioral health concerns in the nation. The corporation evolved from a meeting of 30 peer leaders held in Tucker, Georgia in October of 1990. And now has grown to over 4000 members across the state.</a:t>
            </a:r>
          </a:p>
          <a:p>
            <a:pPr marL="0" indent="0" algn="ctr" eaLnBrk="1" hangingPunct="1">
              <a:buFont typeface="Arial" panose="020B0604020202020204" pitchFamily="34" charset="0"/>
              <a:buNone/>
            </a:pPr>
            <a:endParaRPr lang="en-US" altLang="en-US" dirty="0"/>
          </a:p>
        </p:txBody>
      </p:sp>
      <p:pic>
        <p:nvPicPr>
          <p:cNvPr id="6148" name="Picture 7" descr="http://www.gmhcn.org/publishImages/index~~element46.jpg">
            <a:extLst>
              <a:ext uri="{FF2B5EF4-FFF2-40B4-BE49-F238E27FC236}">
                <a16:creationId xmlns:a16="http://schemas.microsoft.com/office/drawing/2014/main" id="{D970F4A4-5D74-4DCA-B005-F3DB84F32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9413"/>
            <a:ext cx="11620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51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50" y="856581"/>
            <a:ext cx="7202776" cy="1543452"/>
          </a:xfrm>
        </p:spPr>
        <p:txBody>
          <a:bodyPr>
            <a:noAutofit/>
          </a:bodyPr>
          <a:lstStyle/>
          <a:p>
            <a:pPr algn="ctr"/>
            <a:r>
              <a:rPr lang="en-US" dirty="0"/>
              <a:t/>
            </a:r>
            <a:br>
              <a:rPr lang="en-US" dirty="0"/>
            </a:br>
            <a:r>
              <a:rPr lang="en-US" b="1" dirty="0"/>
              <a:t>Supporting both Individual and Family Recovery </a:t>
            </a:r>
            <a:r>
              <a:rPr lang="en-US" sz="4500" dirty="0"/>
              <a:t/>
            </a:r>
            <a:br>
              <a:rPr lang="en-US" sz="4500" dirty="0"/>
            </a:br>
            <a:r>
              <a:rPr lang="en-US" sz="4500" dirty="0"/>
              <a:t/>
            </a:r>
            <a:br>
              <a:rPr lang="en-US" sz="4500" dirty="0"/>
            </a:br>
            <a:r>
              <a:rPr lang="en-US" dirty="0"/>
              <a:t/>
            </a:r>
            <a:br>
              <a:rPr lang="en-US" dirty="0"/>
            </a:br>
            <a:r>
              <a:rPr lang="en-US" dirty="0">
                <a:solidFill>
                  <a:schemeClr val="bg1"/>
                </a:solidFill>
              </a:rPr>
              <a:t>Family Recovery</a:t>
            </a:r>
          </a:p>
        </p:txBody>
      </p:sp>
      <p:sp>
        <p:nvSpPr>
          <p:cNvPr id="3" name="Content Placeholder 2"/>
          <p:cNvSpPr>
            <a:spLocks noGrp="1"/>
          </p:cNvSpPr>
          <p:nvPr>
            <p:ph idx="1"/>
          </p:nvPr>
        </p:nvSpPr>
        <p:spPr>
          <a:xfrm>
            <a:off x="170304" y="2514362"/>
            <a:ext cx="7031280" cy="3201234"/>
          </a:xfrm>
        </p:spPr>
        <p:txBody>
          <a:bodyPr>
            <a:normAutofit fontScale="77500" lnSpcReduction="20000"/>
          </a:bodyPr>
          <a:lstStyle/>
          <a:p>
            <a:endParaRPr lang="en-US" dirty="0"/>
          </a:p>
          <a:p>
            <a:pPr>
              <a:buFont typeface="Arial" panose="020B0604020202020204" pitchFamily="34" charset="0"/>
              <a:buChar char="•"/>
            </a:pPr>
            <a:r>
              <a:rPr lang="en-US" sz="2101" dirty="0">
                <a:solidFill>
                  <a:schemeClr val="tx1"/>
                </a:solidFill>
              </a:rPr>
              <a:t>Serving the entire Family (family can be biological or identified)</a:t>
            </a:r>
          </a:p>
          <a:p>
            <a:pPr>
              <a:buFont typeface="Arial" panose="020B0604020202020204" pitchFamily="34" charset="0"/>
              <a:buChar char="•"/>
            </a:pPr>
            <a:r>
              <a:rPr lang="en-US" sz="2101" dirty="0">
                <a:solidFill>
                  <a:schemeClr val="tx1"/>
                </a:solidFill>
              </a:rPr>
              <a:t>Engaging the Youth and Family around prevention, interventions and support to resilience </a:t>
            </a:r>
          </a:p>
          <a:p>
            <a:pPr>
              <a:buFont typeface="Arial" panose="020B0604020202020204" pitchFamily="34" charset="0"/>
              <a:buChar char="•"/>
            </a:pPr>
            <a:r>
              <a:rPr lang="en-US" sz="2101" dirty="0">
                <a:solidFill>
                  <a:schemeClr val="tx1"/>
                </a:solidFill>
              </a:rPr>
              <a:t>Intentionally including the family to become actively involved</a:t>
            </a:r>
          </a:p>
          <a:p>
            <a:pPr>
              <a:buFont typeface="Arial" panose="020B0604020202020204" pitchFamily="34" charset="0"/>
              <a:buChar char="•"/>
            </a:pPr>
            <a:r>
              <a:rPr lang="en-US" sz="2101" dirty="0">
                <a:solidFill>
                  <a:schemeClr val="tx1"/>
                </a:solidFill>
              </a:rPr>
              <a:t>Equipping the Youth and Family with tools and resources that will sustain wellness</a:t>
            </a:r>
          </a:p>
          <a:p>
            <a:pPr>
              <a:buFont typeface="Arial" panose="020B0604020202020204" pitchFamily="34" charset="0"/>
              <a:buChar char="•"/>
            </a:pPr>
            <a:r>
              <a:rPr lang="en-US" sz="2101" dirty="0">
                <a:solidFill>
                  <a:schemeClr val="tx1"/>
                </a:solidFill>
              </a:rPr>
              <a:t>Encourages the Family to focus on strengths and assets and look beyond the “illness</a:t>
            </a:r>
            <a:r>
              <a:rPr lang="en-US" sz="2101" dirty="0"/>
              <a:t>”</a:t>
            </a:r>
          </a:p>
          <a:p>
            <a:pPr>
              <a:buFont typeface="Arial" panose="020B0604020202020204" pitchFamily="34" charset="0"/>
              <a:buChar char="•"/>
            </a:pPr>
            <a:r>
              <a:rPr lang="en-US" sz="2101" dirty="0"/>
              <a:t>Promoting  Family preservation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0446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98963" y="1142404"/>
            <a:ext cx="4801850" cy="971803"/>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301" dirty="0">
                <a:solidFill>
                  <a:schemeClr val="accent1"/>
                </a:solidFill>
              </a:rPr>
              <a:t>Benefits of a CPS to the Healthcare System</a:t>
            </a:r>
          </a:p>
        </p:txBody>
      </p:sp>
      <p:sp>
        <p:nvSpPr>
          <p:cNvPr id="2" name="Rectangle 1"/>
          <p:cNvSpPr/>
          <p:nvPr/>
        </p:nvSpPr>
        <p:spPr>
          <a:xfrm>
            <a:off x="398963" y="2114207"/>
            <a:ext cx="6859786" cy="2859757"/>
          </a:xfrm>
          <a:prstGeom prst="rect">
            <a:avLst/>
          </a:prstGeom>
        </p:spPr>
        <p:txBody>
          <a:bodyPr wrap="square">
            <a:spAutoFit/>
          </a:bodyPr>
          <a:lstStyle/>
          <a:p>
            <a:pPr lvl="0">
              <a:lnSpc>
                <a:spcPct val="107000"/>
              </a:lnSpc>
              <a:buClr>
                <a:srgbClr val="FFC000"/>
              </a:buClr>
            </a:pPr>
            <a:endParaRPr lang="en-US" sz="2101" dirty="0">
              <a:ea typeface="Calibri" panose="020F0502020204030204" pitchFamily="34" charset="0"/>
              <a:cs typeface="Times New Roman" panose="02020603050405020304" pitchFamily="18" charset="0"/>
            </a:endParaRPr>
          </a:p>
          <a:p>
            <a:pPr lvl="0">
              <a:lnSpc>
                <a:spcPct val="107000"/>
              </a:lnSpc>
              <a:buClr>
                <a:srgbClr val="FFC000"/>
              </a:buClr>
            </a:pPr>
            <a:r>
              <a:rPr lang="en-US" sz="2101" dirty="0">
                <a:ea typeface="Calibri" panose="020F0502020204030204" pitchFamily="34" charset="0"/>
                <a:cs typeface="Times New Roman" panose="02020603050405020304" pitchFamily="18" charset="0"/>
              </a:rPr>
              <a:t>The training and certification process prepares CPSs to promote hope, personal responsibility, empowerment, education, and self-determination in the communities in which they serve. Certified Peer Specialists are part of the shift that is taking place in the Georgia Mental Health System from one that focuses on the individual's illness to one that focuses on the individual's strengths.</a:t>
            </a:r>
          </a:p>
        </p:txBody>
      </p:sp>
    </p:spTree>
    <p:extLst>
      <p:ext uri="{BB962C8B-B14F-4D97-AF65-F5344CB8AC3E}">
        <p14:creationId xmlns:p14="http://schemas.microsoft.com/office/powerpoint/2010/main" val="18743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89346" y="914400"/>
            <a:ext cx="6802622" cy="914638"/>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301" dirty="0">
                <a:solidFill>
                  <a:schemeClr val="accent1"/>
                </a:solidFill>
              </a:rPr>
              <a:t>A Broad Array of Community-Based Services</a:t>
            </a:r>
          </a:p>
        </p:txBody>
      </p:sp>
      <p:sp>
        <p:nvSpPr>
          <p:cNvPr id="8" name="Content Placeholder 2"/>
          <p:cNvSpPr txBox="1"/>
          <p:nvPr/>
        </p:nvSpPr>
        <p:spPr>
          <a:xfrm>
            <a:off x="398963" y="1999878"/>
            <a:ext cx="6288138" cy="3715719"/>
          </a:xfrm>
          <a:prstGeom prst="rect">
            <a:avLst/>
          </a:prstGeom>
          <a:solidFill>
            <a:schemeClr val="accent4">
              <a:lumMod val="60000"/>
              <a:lumOff val="40000"/>
            </a:schemeClr>
          </a:solidFill>
          <a:effectLst>
            <a:glow rad="228600">
              <a:schemeClr val="accent1">
                <a:satMod val="175000"/>
                <a:alpha val="40000"/>
              </a:schemeClr>
            </a:glow>
          </a:effectLst>
        </p:spPr>
        <p:txBody>
          <a:bodyPr vert="horz" lIns="68598" tIns="34299" rIns="68598" bIns="34299" rtlCol="0">
            <a:normAutofit/>
          </a:bodyPr>
          <a:lstStyle>
            <a:lvl1pPr marL="224155" indent="-224155" algn="l" defTabSz="914400" rtl="0" eaLnBrk="1" latinLnBrk="0" hangingPunct="1">
              <a:lnSpc>
                <a:spcPct val="90000"/>
              </a:lnSpc>
              <a:spcBef>
                <a:spcPts val="1800"/>
              </a:spcBef>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spcAft>
                <a:spcPts val="0"/>
              </a:spcAft>
              <a:buClr>
                <a:srgbClr val="FFC000"/>
              </a:buClr>
              <a:buNone/>
            </a:pPr>
            <a:endParaRPr lang="en-US" sz="2101" dirty="0">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313601" y="2114209"/>
            <a:ext cx="4687521" cy="3601389"/>
          </a:xfrm>
          <a:prstGeom prst="rect">
            <a:avLst/>
          </a:prstGeom>
        </p:spPr>
      </p:pic>
    </p:spTree>
    <p:extLst>
      <p:ext uri="{BB962C8B-B14F-4D97-AF65-F5344CB8AC3E}">
        <p14:creationId xmlns:p14="http://schemas.microsoft.com/office/powerpoint/2010/main" val="1005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72584" y="990600"/>
            <a:ext cx="7055380" cy="914638"/>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301" dirty="0">
                <a:solidFill>
                  <a:schemeClr val="accent1"/>
                </a:solidFill>
              </a:rPr>
              <a:t>DBHDD Services that employ CPSs </a:t>
            </a:r>
          </a:p>
        </p:txBody>
      </p:sp>
      <p:sp>
        <p:nvSpPr>
          <p:cNvPr id="8" name="Content Placeholder 2"/>
          <p:cNvSpPr txBox="1"/>
          <p:nvPr/>
        </p:nvSpPr>
        <p:spPr>
          <a:xfrm>
            <a:off x="398964" y="2114208"/>
            <a:ext cx="7031280" cy="3601388"/>
          </a:xfrm>
          <a:prstGeom prst="rect">
            <a:avLst/>
          </a:prstGeom>
          <a:solidFill>
            <a:schemeClr val="accent1"/>
          </a:solidFill>
          <a:effectLst>
            <a:glow rad="228600">
              <a:schemeClr val="accent1">
                <a:satMod val="175000"/>
                <a:alpha val="40000"/>
              </a:schemeClr>
            </a:glow>
          </a:effectLst>
        </p:spPr>
        <p:txBody>
          <a:bodyPr vert="horz" lIns="68598" tIns="34299" rIns="68598" bIns="34299" rtlCol="0">
            <a:normAutofit/>
          </a:bodyPr>
          <a:lstStyle>
            <a:lvl1pPr marL="224155" indent="-224155" algn="l" defTabSz="914400" rtl="0" eaLnBrk="1" latinLnBrk="0" hangingPunct="1">
              <a:lnSpc>
                <a:spcPct val="90000"/>
              </a:lnSpc>
              <a:spcBef>
                <a:spcPts val="1800"/>
              </a:spcBef>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spcAft>
                <a:spcPts val="0"/>
              </a:spcAft>
              <a:buClr>
                <a:srgbClr val="FFC000"/>
              </a:buClr>
              <a:buNone/>
            </a:pPr>
            <a:endParaRPr lang="en-US" sz="2401" dirty="0">
              <a:latin typeface="+mj-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027777" y="2143627"/>
            <a:ext cx="5544994" cy="3544530"/>
          </a:xfrm>
          <a:prstGeom prst="rect">
            <a:avLst/>
          </a:prstGeom>
        </p:spPr>
      </p:pic>
    </p:spTree>
    <p:extLst>
      <p:ext uri="{BB962C8B-B14F-4D97-AF65-F5344CB8AC3E}">
        <p14:creationId xmlns:p14="http://schemas.microsoft.com/office/powerpoint/2010/main" val="29450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www.gmhcn.org/publishImages/wellnesscenter~white~index~~element24.jpg">
            <a:extLst>
              <a:ext uri="{FF2B5EF4-FFF2-40B4-BE49-F238E27FC236}">
                <a16:creationId xmlns:a16="http://schemas.microsoft.com/office/drawing/2014/main" id="{AF7723B7-5B1A-4913-8B15-90B5F94C2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32" y="2024063"/>
            <a:ext cx="34496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a:extLst>
              <a:ext uri="{FF2B5EF4-FFF2-40B4-BE49-F238E27FC236}">
                <a16:creationId xmlns:a16="http://schemas.microsoft.com/office/drawing/2014/main" id="{E115BFB8-233C-478D-9A3A-4CD84A2D5C8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688" y="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www.gmhcn.org/wellnesscenter/bartow/cartersville.jpg">
            <a:extLst>
              <a:ext uri="{FF2B5EF4-FFF2-40B4-BE49-F238E27FC236}">
                <a16:creationId xmlns:a16="http://schemas.microsoft.com/office/drawing/2014/main" id="{5F3257D3-CC45-4FEA-BE35-A4C040B0A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3849688"/>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http://www.gmhcn.org/publishImages/wellnesscenter~colquitt~index~~element33.jpg">
            <a:extLst>
              <a:ext uri="{FF2B5EF4-FFF2-40B4-BE49-F238E27FC236}">
                <a16:creationId xmlns:a16="http://schemas.microsoft.com/office/drawing/2014/main" id="{48420B49-4E9D-4340-9A44-C7D94347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00" y="0"/>
            <a:ext cx="32131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http://www.gmhcn.org/wellnesscenter/henry/Henry_House.jpg">
            <a:extLst>
              <a:ext uri="{FF2B5EF4-FFF2-40B4-BE49-F238E27FC236}">
                <a16:creationId xmlns:a16="http://schemas.microsoft.com/office/drawing/2014/main" id="{5FB9717F-23E7-4722-BD87-2586918CC5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8" y="3781425"/>
            <a:ext cx="3632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98CE34C-AC0B-4D93-9DAC-B9C9F3A5B195}"/>
              </a:ext>
            </a:extLst>
          </p:cNvPr>
          <p:cNvSpPr>
            <a:spLocks noGrp="1"/>
          </p:cNvSpPr>
          <p:nvPr>
            <p:ph type="title"/>
          </p:nvPr>
        </p:nvSpPr>
        <p:spPr>
          <a:xfrm>
            <a:off x="3494088" y="117475"/>
            <a:ext cx="2471737" cy="1863725"/>
          </a:xfrm>
        </p:spPr>
        <p:txBody>
          <a:bodyPr rtlCol="0">
            <a:noAutofit/>
          </a:bodyPr>
          <a:lstStyle/>
          <a:p>
            <a:pPr algn="ctr" eaLnBrk="1" fontAlgn="auto" hangingPunct="1">
              <a:spcAft>
                <a:spcPts val="0"/>
              </a:spcAft>
              <a:defRPr/>
            </a:pPr>
            <a:r>
              <a:rPr lang="en-US" b="1" dirty="0">
                <a:solidFill>
                  <a:schemeClr val="tx1"/>
                </a:solidFill>
                <a:latin typeface="+mn-lt"/>
              </a:rPr>
              <a:t>GMHCN</a:t>
            </a:r>
            <a:r>
              <a:rPr lang="en-US" sz="2400" b="1" dirty="0">
                <a:solidFill>
                  <a:schemeClr val="tx1"/>
                </a:solidFill>
                <a:latin typeface="+mn-lt"/>
              </a:rPr>
              <a:t/>
            </a:r>
            <a:br>
              <a:rPr lang="en-US" sz="2400" b="1" dirty="0">
                <a:solidFill>
                  <a:schemeClr val="tx1"/>
                </a:solidFill>
                <a:latin typeface="+mn-lt"/>
              </a:rPr>
            </a:br>
            <a:r>
              <a:rPr lang="en-US" sz="2000" b="1" dirty="0">
                <a:solidFill>
                  <a:schemeClr val="tx1"/>
                </a:solidFill>
                <a:latin typeface="+mn-lt"/>
              </a:rPr>
              <a:t>Peer Support, Wellness and Respite Centers in Georgia</a:t>
            </a:r>
            <a:endParaRPr lang="en-US" sz="2400" b="1" dirty="0">
              <a:solidFill>
                <a:schemeClr val="tx1"/>
              </a:solidFill>
              <a:latin typeface="+mn-lt"/>
            </a:endParaRPr>
          </a:p>
        </p:txBody>
      </p:sp>
      <p:sp>
        <p:nvSpPr>
          <p:cNvPr id="10" name="Title 1">
            <a:extLst>
              <a:ext uri="{FF2B5EF4-FFF2-40B4-BE49-F238E27FC236}">
                <a16:creationId xmlns:a16="http://schemas.microsoft.com/office/drawing/2014/main" id="{E5749F11-7D7E-4E48-B005-DA410E0602D1}"/>
              </a:ext>
            </a:extLst>
          </p:cNvPr>
          <p:cNvSpPr txBox="1">
            <a:spLocks/>
          </p:cNvSpPr>
          <p:nvPr/>
        </p:nvSpPr>
        <p:spPr bwMode="auto">
          <a:xfrm>
            <a:off x="304800" y="2598738"/>
            <a:ext cx="23510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eaLnBrk="1" hangingPunct="1">
              <a:defRPr/>
            </a:pPr>
            <a:r>
              <a:rPr lang="en-US" sz="1800" dirty="0" err="1">
                <a:solidFill>
                  <a:schemeClr val="tx1"/>
                </a:solidFill>
                <a:latin typeface="+mn-lt"/>
              </a:rPr>
              <a:t>Dekalb</a:t>
            </a:r>
            <a:r>
              <a:rPr lang="en-US" sz="1800" dirty="0">
                <a:solidFill>
                  <a:schemeClr val="tx1"/>
                </a:solidFill>
                <a:latin typeface="+mn-lt"/>
              </a:rPr>
              <a:t> County</a:t>
            </a:r>
          </a:p>
          <a:p>
            <a:pPr eaLnBrk="1" hangingPunct="1">
              <a:defRPr/>
            </a:pPr>
            <a:r>
              <a:rPr lang="en-US" sz="1800" dirty="0">
                <a:solidFill>
                  <a:schemeClr val="tx1"/>
                </a:solidFill>
                <a:latin typeface="+mn-lt"/>
              </a:rPr>
              <a:t>January 2008</a:t>
            </a:r>
          </a:p>
        </p:txBody>
      </p:sp>
      <p:sp>
        <p:nvSpPr>
          <p:cNvPr id="11" name="Title 1">
            <a:extLst>
              <a:ext uri="{FF2B5EF4-FFF2-40B4-BE49-F238E27FC236}">
                <a16:creationId xmlns:a16="http://schemas.microsoft.com/office/drawing/2014/main" id="{25F190AE-6A03-4F7C-B78B-105A298871A7}"/>
              </a:ext>
            </a:extLst>
          </p:cNvPr>
          <p:cNvSpPr txBox="1">
            <a:spLocks/>
          </p:cNvSpPr>
          <p:nvPr/>
        </p:nvSpPr>
        <p:spPr bwMode="auto">
          <a:xfrm>
            <a:off x="6602413" y="2435225"/>
            <a:ext cx="2349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eaLnBrk="1" hangingPunct="1">
              <a:defRPr/>
            </a:pPr>
            <a:r>
              <a:rPr lang="en-US" sz="1800" dirty="0">
                <a:solidFill>
                  <a:schemeClr val="tx1"/>
                </a:solidFill>
                <a:latin typeface="+mn-lt"/>
              </a:rPr>
              <a:t>Colquitt County</a:t>
            </a:r>
          </a:p>
          <a:p>
            <a:pPr eaLnBrk="1" hangingPunct="1">
              <a:defRPr/>
            </a:pPr>
            <a:r>
              <a:rPr lang="en-US" sz="1800" dirty="0">
                <a:solidFill>
                  <a:schemeClr val="tx1"/>
                </a:solidFill>
                <a:latin typeface="+mn-lt"/>
              </a:rPr>
              <a:t>September 2014</a:t>
            </a:r>
          </a:p>
        </p:txBody>
      </p:sp>
      <p:sp>
        <p:nvSpPr>
          <p:cNvPr id="12" name="Title 1">
            <a:extLst>
              <a:ext uri="{FF2B5EF4-FFF2-40B4-BE49-F238E27FC236}">
                <a16:creationId xmlns:a16="http://schemas.microsoft.com/office/drawing/2014/main" id="{602B573E-C4BD-48E2-9B8E-73B484E79166}"/>
              </a:ext>
            </a:extLst>
          </p:cNvPr>
          <p:cNvSpPr txBox="1">
            <a:spLocks/>
          </p:cNvSpPr>
          <p:nvPr/>
        </p:nvSpPr>
        <p:spPr bwMode="auto">
          <a:xfrm>
            <a:off x="3631407" y="4687888"/>
            <a:ext cx="2351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eaLnBrk="1" hangingPunct="1">
              <a:defRPr/>
            </a:pPr>
            <a:r>
              <a:rPr lang="en-US" sz="1800" dirty="0">
                <a:solidFill>
                  <a:schemeClr val="tx1"/>
                </a:solidFill>
                <a:latin typeface="+mn-lt"/>
              </a:rPr>
              <a:t>White County</a:t>
            </a:r>
          </a:p>
          <a:p>
            <a:pPr eaLnBrk="1" hangingPunct="1">
              <a:defRPr/>
            </a:pPr>
            <a:r>
              <a:rPr lang="en-US" sz="1800" dirty="0">
                <a:solidFill>
                  <a:schemeClr val="tx1"/>
                </a:solidFill>
                <a:latin typeface="+mn-lt"/>
              </a:rPr>
              <a:t>June 2012</a:t>
            </a:r>
          </a:p>
        </p:txBody>
      </p:sp>
      <p:sp>
        <p:nvSpPr>
          <p:cNvPr id="13" name="Title 1">
            <a:extLst>
              <a:ext uri="{FF2B5EF4-FFF2-40B4-BE49-F238E27FC236}">
                <a16:creationId xmlns:a16="http://schemas.microsoft.com/office/drawing/2014/main" id="{5F3B6D45-85B1-4C6B-98B8-4DAF5CFD8D9B}"/>
              </a:ext>
            </a:extLst>
          </p:cNvPr>
          <p:cNvSpPr txBox="1">
            <a:spLocks/>
          </p:cNvSpPr>
          <p:nvPr/>
        </p:nvSpPr>
        <p:spPr bwMode="auto">
          <a:xfrm>
            <a:off x="838200" y="6189663"/>
            <a:ext cx="23510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eaLnBrk="1" hangingPunct="1">
              <a:defRPr/>
            </a:pPr>
            <a:r>
              <a:rPr lang="en-US" sz="1800" dirty="0">
                <a:solidFill>
                  <a:schemeClr val="tx1"/>
                </a:solidFill>
                <a:latin typeface="+mn-lt"/>
              </a:rPr>
              <a:t>Henry County</a:t>
            </a:r>
          </a:p>
          <a:p>
            <a:pPr eaLnBrk="1" hangingPunct="1">
              <a:defRPr/>
            </a:pPr>
            <a:r>
              <a:rPr lang="en-US" sz="1800" dirty="0">
                <a:solidFill>
                  <a:schemeClr val="tx1"/>
                </a:solidFill>
                <a:latin typeface="+mn-lt"/>
              </a:rPr>
              <a:t>September 2014</a:t>
            </a:r>
          </a:p>
        </p:txBody>
      </p:sp>
      <p:sp>
        <p:nvSpPr>
          <p:cNvPr id="14" name="Title 1">
            <a:extLst>
              <a:ext uri="{FF2B5EF4-FFF2-40B4-BE49-F238E27FC236}">
                <a16:creationId xmlns:a16="http://schemas.microsoft.com/office/drawing/2014/main" id="{188FC718-1D99-4190-918D-0E38F94451A0}"/>
              </a:ext>
            </a:extLst>
          </p:cNvPr>
          <p:cNvSpPr txBox="1">
            <a:spLocks/>
          </p:cNvSpPr>
          <p:nvPr/>
        </p:nvSpPr>
        <p:spPr bwMode="auto">
          <a:xfrm>
            <a:off x="6434138" y="6135688"/>
            <a:ext cx="2351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eaLnBrk="1" hangingPunct="1">
              <a:defRPr/>
            </a:pPr>
            <a:r>
              <a:rPr lang="en-US" sz="1800" dirty="0">
                <a:solidFill>
                  <a:schemeClr val="tx1"/>
                </a:solidFill>
                <a:latin typeface="+mn-lt"/>
              </a:rPr>
              <a:t>Bartow County</a:t>
            </a:r>
          </a:p>
          <a:p>
            <a:pPr eaLnBrk="1" hangingPunct="1">
              <a:defRPr/>
            </a:pPr>
            <a:r>
              <a:rPr lang="en-US" sz="1800" dirty="0">
                <a:solidFill>
                  <a:schemeClr val="tx1"/>
                </a:solidFill>
                <a:latin typeface="+mn-lt"/>
              </a:rPr>
              <a:t>June 2012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62E02B1-E488-4B83-B80B-F564016AC19E}"/>
              </a:ext>
            </a:extLst>
          </p:cNvPr>
          <p:cNvSpPr>
            <a:spLocks noGrp="1"/>
          </p:cNvSpPr>
          <p:nvPr>
            <p:ph type="title"/>
          </p:nvPr>
        </p:nvSpPr>
        <p:spPr>
          <a:xfrm>
            <a:off x="249238" y="533400"/>
            <a:ext cx="6346825" cy="914400"/>
          </a:xfrm>
        </p:spPr>
        <p:txBody>
          <a:bodyPr/>
          <a:lstStyle/>
          <a:p>
            <a:pPr eaLnBrk="1" hangingPunct="1"/>
            <a:r>
              <a:rPr lang="en-US" altLang="en-US"/>
              <a:t>Traditional Services</a:t>
            </a:r>
          </a:p>
        </p:txBody>
      </p:sp>
      <p:pic>
        <p:nvPicPr>
          <p:cNvPr id="7171" name="Picture 2" descr="Image result for scary psych hospital">
            <a:extLst>
              <a:ext uri="{FF2B5EF4-FFF2-40B4-BE49-F238E27FC236}">
                <a16:creationId xmlns:a16="http://schemas.microsoft.com/office/drawing/2014/main" id="{FABD4A4B-4780-48AA-BDAC-1CD57FB895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133600"/>
            <a:ext cx="2571750" cy="3881438"/>
          </a:xfrm>
          <a:noFill/>
        </p:spPr>
      </p:pic>
      <p:sp>
        <p:nvSpPr>
          <p:cNvPr id="7172" name="Rectangle 3">
            <a:extLst>
              <a:ext uri="{FF2B5EF4-FFF2-40B4-BE49-F238E27FC236}">
                <a16:creationId xmlns:a16="http://schemas.microsoft.com/office/drawing/2014/main" id="{85E148A1-08DE-4DC5-A94F-47674CD71353}"/>
              </a:ext>
            </a:extLst>
          </p:cNvPr>
          <p:cNvSpPr>
            <a:spLocks noChangeArrowheads="1"/>
          </p:cNvSpPr>
          <p:nvPr/>
        </p:nvSpPr>
        <p:spPr bwMode="auto">
          <a:xfrm>
            <a:off x="3048000" y="1560513"/>
            <a:ext cx="426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Arial" panose="020B0604020202020204" pitchFamily="34" charset="0"/>
              <a:buNone/>
            </a:pPr>
            <a:r>
              <a:rPr lang="en-US" altLang="en-US" sz="2400" dirty="0">
                <a:solidFill>
                  <a:schemeClr val="tx1"/>
                </a:solidFill>
              </a:rPr>
              <a:t>Traditional behavioral health crisis services can be a study in what not to do. At a time when people need the support of family and friends, they are often isolated in hospital emergency departments and behavioral health units, forced to take unwanted medications, and are deprived of various personal rights.</a:t>
            </a:r>
          </a:p>
        </p:txBody>
      </p:sp>
    </p:spTree>
    <p:extLst>
      <p:ext uri="{BB962C8B-B14F-4D97-AF65-F5344CB8AC3E}">
        <p14:creationId xmlns:p14="http://schemas.microsoft.com/office/powerpoint/2010/main" val="248892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1EB6139-3E7D-4906-922B-480BCBB8B385}"/>
              </a:ext>
            </a:extLst>
          </p:cNvPr>
          <p:cNvSpPr>
            <a:spLocks noGrp="1"/>
          </p:cNvSpPr>
          <p:nvPr>
            <p:ph type="title"/>
          </p:nvPr>
        </p:nvSpPr>
        <p:spPr/>
        <p:txBody>
          <a:bodyPr/>
          <a:lstStyle/>
          <a:p>
            <a:pPr eaLnBrk="1" hangingPunct="1"/>
            <a:r>
              <a:rPr lang="en-US" altLang="en-US"/>
              <a:t>Hospitalization</a:t>
            </a:r>
          </a:p>
        </p:txBody>
      </p:sp>
      <p:sp>
        <p:nvSpPr>
          <p:cNvPr id="3" name="Content Placeholder 2">
            <a:extLst>
              <a:ext uri="{FF2B5EF4-FFF2-40B4-BE49-F238E27FC236}">
                <a16:creationId xmlns:a16="http://schemas.microsoft.com/office/drawing/2014/main" id="{D10A5304-2E52-409E-8D9F-1092C8C81F1F}"/>
              </a:ext>
            </a:extLst>
          </p:cNvPr>
          <p:cNvSpPr>
            <a:spLocks noGrp="1"/>
          </p:cNvSpPr>
          <p:nvPr>
            <p:ph idx="1"/>
          </p:nvPr>
        </p:nvSpPr>
        <p:spPr>
          <a:xfrm>
            <a:off x="582613" y="1447800"/>
            <a:ext cx="6808787" cy="3424238"/>
          </a:xfrm>
        </p:spPr>
        <p:txBody>
          <a:bodyPr rtlCol="0">
            <a:normAutofit/>
          </a:bodyPr>
          <a:lstStyle/>
          <a:p>
            <a:pPr marL="0" indent="0" eaLnBrk="1" fontAlgn="auto" hangingPunct="1">
              <a:spcAft>
                <a:spcPts val="0"/>
              </a:spcAft>
              <a:buFont typeface="Wingdings 3" charset="2"/>
              <a:buNone/>
              <a:defRPr/>
            </a:pPr>
            <a:r>
              <a:rPr lang="en-US" sz="2400" dirty="0">
                <a:solidFill>
                  <a:schemeClr val="tx1">
                    <a:lumMod val="75000"/>
                    <a:lumOff val="25000"/>
                  </a:schemeClr>
                </a:solidFill>
              </a:rPr>
              <a:t>Often the only resource or support service available to individuals experiencing a behavioral health crisis or an acute exacerbation of symptoms </a:t>
            </a:r>
          </a:p>
          <a:p>
            <a:pPr marL="0" indent="0" eaLnBrk="1" fontAlgn="auto" hangingPunct="1">
              <a:spcAft>
                <a:spcPts val="0"/>
              </a:spcAft>
              <a:buFont typeface="Wingdings 3" charset="2"/>
              <a:buNone/>
              <a:defRPr/>
            </a:pPr>
            <a:r>
              <a:rPr lang="en-US" sz="1600" b="1" i="1" dirty="0">
                <a:solidFill>
                  <a:schemeClr val="tx1">
                    <a:lumMod val="75000"/>
                    <a:lumOff val="25000"/>
                  </a:schemeClr>
                </a:solidFill>
              </a:rPr>
              <a:t>(Agar-</a:t>
            </a:r>
            <a:r>
              <a:rPr lang="en-US" sz="1600" b="1" i="1" dirty="0" err="1">
                <a:solidFill>
                  <a:schemeClr val="tx1">
                    <a:lumMod val="75000"/>
                    <a:lumOff val="25000"/>
                  </a:schemeClr>
                </a:solidFill>
              </a:rPr>
              <a:t>Jacomb</a:t>
            </a:r>
            <a:r>
              <a:rPr lang="en-US" sz="1600" b="1" i="1" dirty="0">
                <a:solidFill>
                  <a:schemeClr val="tx1">
                    <a:lumMod val="75000"/>
                    <a:lumOff val="25000"/>
                  </a:schemeClr>
                </a:solidFill>
              </a:rPr>
              <a:t> &amp; Read, 2009; Burns-Lynch &amp; </a:t>
            </a:r>
            <a:r>
              <a:rPr lang="en-US" sz="1600" b="1" i="1" dirty="0" err="1">
                <a:solidFill>
                  <a:schemeClr val="tx1">
                    <a:lumMod val="75000"/>
                    <a:lumOff val="25000"/>
                  </a:schemeClr>
                </a:solidFill>
              </a:rPr>
              <a:t>Salzer</a:t>
            </a:r>
            <a:r>
              <a:rPr lang="en-US" sz="1600" b="1" i="1" dirty="0">
                <a:solidFill>
                  <a:schemeClr val="tx1">
                    <a:lumMod val="75000"/>
                    <a:lumOff val="25000"/>
                  </a:schemeClr>
                </a:solidFill>
              </a:rPr>
              <a:t>, 2001; Fenton, Mosher, </a:t>
            </a:r>
            <a:r>
              <a:rPr lang="en-US" sz="1600" b="1" i="1" dirty="0" err="1">
                <a:solidFill>
                  <a:schemeClr val="tx1">
                    <a:lumMod val="75000"/>
                    <a:lumOff val="25000"/>
                  </a:schemeClr>
                </a:solidFill>
              </a:rPr>
              <a:t>Herrell</a:t>
            </a:r>
            <a:r>
              <a:rPr lang="en-US" sz="1600" b="1" i="1" dirty="0">
                <a:solidFill>
                  <a:schemeClr val="tx1">
                    <a:lumMod val="75000"/>
                    <a:lumOff val="25000"/>
                  </a:schemeClr>
                </a:solidFill>
              </a:rPr>
              <a:t> &amp; </a:t>
            </a:r>
            <a:r>
              <a:rPr lang="en-US" sz="1600" b="1" i="1" dirty="0" err="1">
                <a:solidFill>
                  <a:schemeClr val="tx1">
                    <a:lumMod val="75000"/>
                    <a:lumOff val="25000"/>
                  </a:schemeClr>
                </a:solidFill>
              </a:rPr>
              <a:t>Blyler</a:t>
            </a:r>
            <a:r>
              <a:rPr lang="en-US" sz="1600" b="1" i="1" dirty="0">
                <a:solidFill>
                  <a:schemeClr val="tx1">
                    <a:lumMod val="75000"/>
                    <a:lumOff val="25000"/>
                  </a:schemeClr>
                </a:solidFill>
              </a:rPr>
              <a:t>, 1998; Mosher, 1999; </a:t>
            </a:r>
            <a:r>
              <a:rPr lang="en-US" sz="1600" b="1" i="1" dirty="0" err="1">
                <a:solidFill>
                  <a:schemeClr val="tx1">
                    <a:lumMod val="75000"/>
                    <a:lumOff val="25000"/>
                  </a:schemeClr>
                </a:solidFill>
              </a:rPr>
              <a:t>Toprac</a:t>
            </a:r>
            <a:r>
              <a:rPr lang="en-US" sz="1600" b="1" i="1" dirty="0">
                <a:solidFill>
                  <a:schemeClr val="tx1">
                    <a:lumMod val="75000"/>
                    <a:lumOff val="25000"/>
                  </a:schemeClr>
                </a:solidFill>
              </a:rPr>
              <a:t>, Sherman </a:t>
            </a:r>
            <a:r>
              <a:rPr lang="en-US" sz="1600" b="1" i="1" dirty="0" err="1">
                <a:solidFill>
                  <a:schemeClr val="tx1">
                    <a:lumMod val="75000"/>
                    <a:lumOff val="25000"/>
                  </a:schemeClr>
                </a:solidFill>
              </a:rPr>
              <a:t>Sherman</a:t>
            </a:r>
            <a:r>
              <a:rPr lang="en-US" sz="1600" b="1" i="1" dirty="0">
                <a:solidFill>
                  <a:schemeClr val="tx1">
                    <a:lumMod val="75000"/>
                    <a:lumOff val="25000"/>
                  </a:schemeClr>
                </a:solidFill>
              </a:rPr>
              <a:t>, </a:t>
            </a:r>
            <a:r>
              <a:rPr lang="en-US" sz="1600" b="1" i="1" dirty="0" err="1">
                <a:solidFill>
                  <a:schemeClr val="tx1">
                    <a:lumMod val="75000"/>
                    <a:lumOff val="25000"/>
                  </a:schemeClr>
                </a:solidFill>
              </a:rPr>
              <a:t>Holzer</a:t>
            </a:r>
            <a:r>
              <a:rPr lang="en-US" sz="1600" b="1" i="1" dirty="0">
                <a:solidFill>
                  <a:schemeClr val="tx1">
                    <a:lumMod val="75000"/>
                    <a:lumOff val="25000"/>
                  </a:schemeClr>
                </a:solidFill>
              </a:rPr>
              <a:t>, et al 1996) et al., 1996). </a:t>
            </a:r>
          </a:p>
          <a:p>
            <a:pPr marL="0" indent="0" eaLnBrk="1" fontAlgn="auto" hangingPunct="1">
              <a:spcAft>
                <a:spcPts val="0"/>
              </a:spcAft>
              <a:buFont typeface="Wingdings 3" charset="2"/>
              <a:buNone/>
              <a:defRPr/>
            </a:pPr>
            <a:endParaRPr lang="en-US" sz="2400" dirty="0">
              <a:solidFill>
                <a:schemeClr val="tx1">
                  <a:lumMod val="75000"/>
                  <a:lumOff val="25000"/>
                </a:schemeClr>
              </a:solidFill>
            </a:endParaRPr>
          </a:p>
          <a:p>
            <a:pPr marL="0" indent="0" eaLnBrk="1" fontAlgn="auto" hangingPunct="1">
              <a:spcAft>
                <a:spcPts val="0"/>
              </a:spcAft>
              <a:buFont typeface="Wingdings 3" charset="2"/>
              <a:buNone/>
              <a:defRPr/>
            </a:pPr>
            <a:r>
              <a:rPr lang="en-US" sz="2400" dirty="0">
                <a:solidFill>
                  <a:schemeClr val="tx1">
                    <a:lumMod val="75000"/>
                    <a:lumOff val="25000"/>
                  </a:schemeClr>
                </a:solidFill>
              </a:rPr>
              <a:t>This is problematic on a number of levels.</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pic>
        <p:nvPicPr>
          <p:cNvPr id="8196" name="Picture 2" descr="Image result for ambulance">
            <a:extLst>
              <a:ext uri="{FF2B5EF4-FFF2-40B4-BE49-F238E27FC236}">
                <a16:creationId xmlns:a16="http://schemas.microsoft.com/office/drawing/2014/main" id="{9F897C24-F2C4-4F83-9E1D-EC39B11D9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257800"/>
            <a:ext cx="3114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51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75137E2-CB3A-4765-B6C8-1DD53831FA7C}"/>
              </a:ext>
            </a:extLst>
          </p:cNvPr>
          <p:cNvSpPr>
            <a:spLocks noGrp="1"/>
          </p:cNvSpPr>
          <p:nvPr>
            <p:ph type="title"/>
          </p:nvPr>
        </p:nvSpPr>
        <p:spPr/>
        <p:txBody>
          <a:bodyPr/>
          <a:lstStyle/>
          <a:p>
            <a:pPr eaLnBrk="1" hangingPunct="1"/>
            <a:r>
              <a:rPr lang="en-US" altLang="en-US"/>
              <a:t>Alternatives</a:t>
            </a:r>
          </a:p>
        </p:txBody>
      </p:sp>
      <p:pic>
        <p:nvPicPr>
          <p:cNvPr id="10243" name="Picture 2" descr="Image result for judi chamberlin protest">
            <a:extLst>
              <a:ext uri="{FF2B5EF4-FFF2-40B4-BE49-F238E27FC236}">
                <a16:creationId xmlns:a16="http://schemas.microsoft.com/office/drawing/2014/main" id="{6D3EA26F-F0AC-494A-A4DF-CCA17B5AE3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35600" y="1709738"/>
            <a:ext cx="2143125" cy="3429000"/>
          </a:xfrm>
          <a:noFill/>
        </p:spPr>
      </p:pic>
      <p:sp>
        <p:nvSpPr>
          <p:cNvPr id="10244" name="Rectangle 3">
            <a:extLst>
              <a:ext uri="{FF2B5EF4-FFF2-40B4-BE49-F238E27FC236}">
                <a16:creationId xmlns:a16="http://schemas.microsoft.com/office/drawing/2014/main" id="{4F60B27A-4AF6-4B74-8229-5D411C54DFBB}"/>
              </a:ext>
            </a:extLst>
          </p:cNvPr>
          <p:cNvSpPr>
            <a:spLocks noChangeArrowheads="1"/>
          </p:cNvSpPr>
          <p:nvPr/>
        </p:nvSpPr>
        <p:spPr bwMode="auto">
          <a:xfrm>
            <a:off x="609600" y="1676400"/>
            <a:ext cx="5105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rPr>
              <a:t>Creation of Peer-run Respite Centers, in part, is because of consumer/survivors’ experience with force/coercion/trauma experienced in institutions.</a:t>
            </a:r>
          </a:p>
          <a:p>
            <a:pPr eaLnBrk="1" hangingPunct="1">
              <a:spcBef>
                <a:spcPct val="0"/>
              </a:spcBef>
              <a:buClrTx/>
              <a:buSzTx/>
              <a:buFontTx/>
              <a:buNone/>
            </a:pPr>
            <a:endParaRPr lang="en-US" altLang="en-US" sz="2400">
              <a:solidFill>
                <a:schemeClr val="tx1"/>
              </a:solidFill>
            </a:endParaRPr>
          </a:p>
          <a:p>
            <a:pPr eaLnBrk="1" hangingPunct="1">
              <a:spcBef>
                <a:spcPct val="0"/>
              </a:spcBef>
              <a:buClrTx/>
              <a:buSzTx/>
              <a:buFontTx/>
              <a:buNone/>
            </a:pPr>
            <a:r>
              <a:rPr lang="en-US" altLang="en-US" sz="2400">
                <a:solidFill>
                  <a:schemeClr val="tx1"/>
                </a:solidFill>
              </a:rPr>
              <a:t>For many, clearly something isn’t “working” with historical reliance on institutions and psychiatric drugs</a:t>
            </a:r>
          </a:p>
        </p:txBody>
      </p:sp>
    </p:spTree>
    <p:extLst>
      <p:ext uri="{BB962C8B-B14F-4D97-AF65-F5344CB8AC3E}">
        <p14:creationId xmlns:p14="http://schemas.microsoft.com/office/powerpoint/2010/main" val="2414026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6A5DE5F-5154-4CD7-9617-51D1DF4AD880}"/>
              </a:ext>
            </a:extLst>
          </p:cNvPr>
          <p:cNvSpPr>
            <a:spLocks noGrp="1"/>
          </p:cNvSpPr>
          <p:nvPr>
            <p:ph type="title"/>
          </p:nvPr>
        </p:nvSpPr>
        <p:spPr/>
        <p:txBody>
          <a:bodyPr/>
          <a:lstStyle/>
          <a:p>
            <a:pPr eaLnBrk="1" hangingPunct="1"/>
            <a:endParaRPr lang="en-US" altLang="en-US"/>
          </a:p>
        </p:txBody>
      </p:sp>
      <p:sp>
        <p:nvSpPr>
          <p:cNvPr id="6" name="Content Placeholder 5">
            <a:extLst>
              <a:ext uri="{FF2B5EF4-FFF2-40B4-BE49-F238E27FC236}">
                <a16:creationId xmlns:a16="http://schemas.microsoft.com/office/drawing/2014/main" id="{D7162238-7799-48CA-A883-C461A2E40FDE}"/>
              </a:ext>
            </a:extLst>
          </p:cNvPr>
          <p:cNvSpPr>
            <a:spLocks noGrp="1"/>
          </p:cNvSpPr>
          <p:nvPr>
            <p:ph idx="1"/>
          </p:nvPr>
        </p:nvSpPr>
        <p:spPr>
          <a:xfrm>
            <a:off x="457200" y="2895600"/>
            <a:ext cx="7162800" cy="3657600"/>
          </a:xfrm>
        </p:spPr>
        <p:txBody>
          <a:bodyPr rtlCol="0">
            <a:normAutofit fontScale="92500" lnSpcReduction="10000"/>
          </a:bodyPr>
          <a:lstStyle/>
          <a:p>
            <a:pPr marL="0" indent="0" eaLnBrk="1" fontAlgn="auto" hangingPunct="1">
              <a:spcAft>
                <a:spcPts val="0"/>
              </a:spcAft>
              <a:buFont typeface="Wingdings 3" charset="2"/>
              <a:buNone/>
              <a:defRPr/>
            </a:pPr>
            <a:r>
              <a:rPr lang="en-US" sz="2400" dirty="0">
                <a:solidFill>
                  <a:schemeClr val="tx1">
                    <a:lumMod val="75000"/>
                    <a:lumOff val="25000"/>
                  </a:schemeClr>
                </a:solidFill>
              </a:rPr>
              <a:t>Many state systems are funding effective alternatives to traditional crisis services. a number of peer-run respite models have developed, both as part of cost containment and transition to a recovery-oriented system of care. Peer respites are increasing in prevalence and becoming more standardized.</a:t>
            </a:r>
          </a:p>
          <a:p>
            <a:pPr marL="0" indent="0" eaLnBrk="1" fontAlgn="auto" hangingPunct="1">
              <a:spcAft>
                <a:spcPts val="0"/>
              </a:spcAft>
              <a:buFont typeface="Wingdings 3" charset="2"/>
              <a:buNone/>
              <a:defRPr/>
            </a:pPr>
            <a:r>
              <a:rPr lang="en-US" sz="2400" b="1" dirty="0">
                <a:solidFill>
                  <a:schemeClr val="tx1">
                    <a:lumMod val="75000"/>
                    <a:lumOff val="25000"/>
                  </a:schemeClr>
                </a:solidFill>
              </a:rPr>
              <a:t>Peer run</a:t>
            </a:r>
            <a:r>
              <a:rPr lang="en-US" sz="2400" dirty="0">
                <a:solidFill>
                  <a:schemeClr val="tx1">
                    <a:lumMod val="75000"/>
                    <a:lumOff val="25000"/>
                  </a:schemeClr>
                </a:solidFill>
              </a:rPr>
              <a:t> respite centers are for individuals living with mental health and/or substance use concerns. Respite Centers offer a supportive, home-like environment during times of increased distress. Respite stays are typically short-term.</a:t>
            </a:r>
            <a:endParaRPr lang="en-US"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pic>
        <p:nvPicPr>
          <p:cNvPr id="11268" name="Picture 3">
            <a:extLst>
              <a:ext uri="{FF2B5EF4-FFF2-40B4-BE49-F238E27FC236}">
                <a16:creationId xmlns:a16="http://schemas.microsoft.com/office/drawing/2014/main" id="{66ECF2D6-1772-477E-A13C-44607E340C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4163"/>
            <a:ext cx="45608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05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6C0EC60-CEA6-4B53-B9A3-71C16E90880A}"/>
              </a:ext>
            </a:extLst>
          </p:cNvPr>
          <p:cNvSpPr>
            <a:spLocks noGrp="1"/>
          </p:cNvSpPr>
          <p:nvPr>
            <p:ph type="title"/>
          </p:nvPr>
        </p:nvSpPr>
        <p:spPr/>
        <p:txBody>
          <a:bodyPr/>
          <a:lstStyle/>
          <a:p>
            <a:pPr eaLnBrk="1" hangingPunct="1"/>
            <a:r>
              <a:rPr lang="en-US" altLang="en-US"/>
              <a:t>Impact of Respite</a:t>
            </a:r>
          </a:p>
        </p:txBody>
      </p:sp>
      <p:sp>
        <p:nvSpPr>
          <p:cNvPr id="3" name="Content Placeholder 2">
            <a:extLst>
              <a:ext uri="{FF2B5EF4-FFF2-40B4-BE49-F238E27FC236}">
                <a16:creationId xmlns:a16="http://schemas.microsoft.com/office/drawing/2014/main" id="{36FAC7C5-D51D-4244-B295-A2C88C658D2B}"/>
              </a:ext>
            </a:extLst>
          </p:cNvPr>
          <p:cNvSpPr>
            <a:spLocks noGrp="1"/>
          </p:cNvSpPr>
          <p:nvPr>
            <p:ph idx="1"/>
          </p:nvPr>
        </p:nvSpPr>
        <p:spPr>
          <a:xfrm>
            <a:off x="457200" y="1270000"/>
            <a:ext cx="6934200" cy="3606800"/>
          </a:xfrm>
        </p:spPr>
        <p:txBody>
          <a:bodyPr rtlCol="0">
            <a:normAutofit fontScale="85000" lnSpcReduction="20000"/>
          </a:bodyPr>
          <a:lstStyle/>
          <a:p>
            <a:pPr eaLnBrk="1" fontAlgn="auto" hangingPunct="1">
              <a:spcAft>
                <a:spcPts val="0"/>
              </a:spcAft>
              <a:buFont typeface="Wingdings 3" charset="2"/>
              <a:buChar char=""/>
              <a:defRPr/>
            </a:pPr>
            <a:endParaRPr lang="en-US" sz="2100" dirty="0">
              <a:solidFill>
                <a:schemeClr val="tx1">
                  <a:lumMod val="75000"/>
                  <a:lumOff val="25000"/>
                </a:schemeClr>
              </a:solidFill>
            </a:endParaRPr>
          </a:p>
          <a:p>
            <a:pPr eaLnBrk="1" fontAlgn="auto" hangingPunct="1">
              <a:spcAft>
                <a:spcPts val="0"/>
              </a:spcAft>
              <a:buFont typeface="Wingdings 3" charset="2"/>
              <a:buChar char=""/>
              <a:defRPr/>
            </a:pPr>
            <a:r>
              <a:rPr lang="en-US" sz="2600" b="1" dirty="0">
                <a:solidFill>
                  <a:schemeClr val="tx1">
                    <a:lumMod val="75000"/>
                    <a:lumOff val="25000"/>
                  </a:schemeClr>
                </a:solidFill>
              </a:rPr>
              <a:t>Relieves pressure off of hospitals/crisis centers</a:t>
            </a:r>
          </a:p>
          <a:p>
            <a:pPr eaLnBrk="1" fontAlgn="auto" hangingPunct="1">
              <a:spcAft>
                <a:spcPts val="0"/>
              </a:spcAft>
              <a:buFont typeface="Wingdings 3" charset="2"/>
              <a:buChar char=""/>
              <a:defRPr/>
            </a:pPr>
            <a:r>
              <a:rPr lang="en-US" sz="2600" b="1" dirty="0">
                <a:solidFill>
                  <a:schemeClr val="tx1">
                    <a:lumMod val="75000"/>
                    <a:lumOff val="25000"/>
                  </a:schemeClr>
                </a:solidFill>
              </a:rPr>
              <a:t>Studies have shown a 70% decrease in utilization of inpatient and emergency services for peers accessing respite services vs peers not having access to respite services.</a:t>
            </a:r>
          </a:p>
          <a:p>
            <a:pPr eaLnBrk="1" fontAlgn="auto" hangingPunct="1">
              <a:spcAft>
                <a:spcPts val="0"/>
              </a:spcAft>
              <a:buFont typeface="Wingdings 3" charset="2"/>
              <a:buChar char=""/>
              <a:defRPr/>
            </a:pPr>
            <a:r>
              <a:rPr lang="en-US" sz="2600" b="1" dirty="0">
                <a:solidFill>
                  <a:schemeClr val="tx1">
                    <a:lumMod val="75000"/>
                    <a:lumOff val="25000"/>
                  </a:schemeClr>
                </a:solidFill>
              </a:rPr>
              <a:t>Additionally, studies have shown, a longer stay in respite was associated with fewer hours of inpatient and emergency service use. </a:t>
            </a:r>
          </a:p>
          <a:p>
            <a:pPr marL="0" indent="0" eaLnBrk="1" fontAlgn="auto" hangingPunct="1">
              <a:spcAft>
                <a:spcPts val="0"/>
              </a:spcAft>
              <a:buFont typeface="Arial" panose="020B0604020202020204" pitchFamily="34" charset="0"/>
              <a:buNone/>
              <a:defRPr/>
            </a:pPr>
            <a:endParaRPr lang="en-US"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US" sz="1500" b="1" i="1" dirty="0">
                <a:solidFill>
                  <a:schemeClr val="tx1">
                    <a:lumMod val="75000"/>
                    <a:lumOff val="25000"/>
                  </a:schemeClr>
                </a:solidFill>
              </a:rPr>
              <a:t>[Croft, B., &amp; </a:t>
            </a:r>
            <a:r>
              <a:rPr lang="en-US" sz="1500" b="1" i="1" dirty="0" err="1">
                <a:solidFill>
                  <a:schemeClr val="tx1">
                    <a:lumMod val="75000"/>
                    <a:lumOff val="25000"/>
                  </a:schemeClr>
                </a:solidFill>
              </a:rPr>
              <a:t>İsvan</a:t>
            </a:r>
            <a:r>
              <a:rPr lang="en-US" sz="1500" b="1" i="1" dirty="0">
                <a:solidFill>
                  <a:schemeClr val="tx1">
                    <a:lumMod val="75000"/>
                    <a:lumOff val="25000"/>
                  </a:schemeClr>
                </a:solidFill>
              </a:rPr>
              <a:t>, N. (2015). Impact of the 2nd Story Peer Respite Program on Use of Inpatient and Emergency Services. Psychiatric Services, 66(6), 632-637.]</a:t>
            </a:r>
          </a:p>
          <a:p>
            <a:pPr eaLnBrk="1" fontAlgn="auto" hangingPunct="1">
              <a:spcAft>
                <a:spcPts val="0"/>
              </a:spcAft>
              <a:buFont typeface="Wingdings 3" charset="2"/>
              <a:buChar char=""/>
              <a:defRPr/>
            </a:pPr>
            <a:endParaRPr lang="en-US" dirty="0">
              <a:solidFill>
                <a:schemeClr val="tx1">
                  <a:lumMod val="75000"/>
                  <a:lumOff val="25000"/>
                </a:schemeClr>
              </a:solidFill>
            </a:endParaRPr>
          </a:p>
          <a:p>
            <a:pPr lvl="1" eaLnBrk="1" fontAlgn="auto" hangingPunct="1">
              <a:spcAft>
                <a:spcPts val="0"/>
              </a:spcAft>
              <a:buFont typeface="Wingdings 3" charset="2"/>
              <a:buChar char=""/>
              <a:defRPr/>
            </a:pPr>
            <a:endParaRPr lang="en-US"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pic>
        <p:nvPicPr>
          <p:cNvPr id="12292" name="Picture 5" descr="Image result for pressure">
            <a:extLst>
              <a:ext uri="{FF2B5EF4-FFF2-40B4-BE49-F238E27FC236}">
                <a16:creationId xmlns:a16="http://schemas.microsoft.com/office/drawing/2014/main" id="{B95EF5D9-DC41-4AED-8849-CF6B5568E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257800"/>
            <a:ext cx="25146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23AC0E0-7D26-4B35-AB75-3983FBE6D1DD}"/>
              </a:ext>
            </a:extLst>
          </p:cNvPr>
          <p:cNvSpPr>
            <a:spLocks noGrp="1"/>
          </p:cNvSpPr>
          <p:nvPr>
            <p:ph type="title"/>
          </p:nvPr>
        </p:nvSpPr>
        <p:spPr>
          <a:xfrm>
            <a:off x="990600" y="411163"/>
            <a:ext cx="6348413" cy="1320800"/>
          </a:xfrm>
        </p:spPr>
        <p:txBody>
          <a:bodyPr/>
          <a:lstStyle/>
          <a:p>
            <a:pPr eaLnBrk="1" hangingPunct="1"/>
            <a:r>
              <a:rPr lang="en-US" altLang="en-US" sz="4800" b="1" dirty="0"/>
              <a:t>GMHCN</a:t>
            </a:r>
            <a:br>
              <a:rPr lang="en-US" altLang="en-US" sz="4800" b="1" dirty="0"/>
            </a:br>
            <a:r>
              <a:rPr lang="en-US" altLang="en-US" sz="4800" b="1" dirty="0"/>
              <a:t>Projects</a:t>
            </a:r>
          </a:p>
        </p:txBody>
      </p:sp>
      <p:sp>
        <p:nvSpPr>
          <p:cNvPr id="6147" name="Content Placeholder 2">
            <a:extLst>
              <a:ext uri="{FF2B5EF4-FFF2-40B4-BE49-F238E27FC236}">
                <a16:creationId xmlns:a16="http://schemas.microsoft.com/office/drawing/2014/main" id="{882DAE48-5809-406D-AEF0-A88D23CE659E}"/>
              </a:ext>
            </a:extLst>
          </p:cNvPr>
          <p:cNvSpPr>
            <a:spLocks noGrp="1"/>
          </p:cNvSpPr>
          <p:nvPr>
            <p:ph idx="1"/>
          </p:nvPr>
        </p:nvSpPr>
        <p:spPr>
          <a:xfrm>
            <a:off x="685800" y="2438400"/>
            <a:ext cx="6348413" cy="3881437"/>
          </a:xfrm>
        </p:spPr>
        <p:txBody>
          <a:bodyPr/>
          <a:lstStyle/>
          <a:p>
            <a:pPr eaLnBrk="1" hangingPunct="1"/>
            <a:r>
              <a:rPr lang="en-US" altLang="en-US" dirty="0"/>
              <a:t>Certified Peer Specialist (CPS) Project</a:t>
            </a:r>
          </a:p>
          <a:p>
            <a:pPr eaLnBrk="1" hangingPunct="1"/>
            <a:r>
              <a:rPr lang="en-US" altLang="en-US" dirty="0"/>
              <a:t>Peer Support, Wellness and Respite Centers (PSWRC)</a:t>
            </a:r>
          </a:p>
          <a:p>
            <a:pPr eaLnBrk="1" hangingPunct="1"/>
            <a:r>
              <a:rPr lang="en-US" altLang="en-US" dirty="0"/>
              <a:t>Peer Mentoring &amp; Forensic Peer Mentoring</a:t>
            </a:r>
          </a:p>
          <a:p>
            <a:pPr eaLnBrk="1" hangingPunct="1"/>
            <a:r>
              <a:rPr lang="en-US" altLang="en-US" dirty="0"/>
              <a:t>Double Trouble in Recovery (DTR)</a:t>
            </a:r>
          </a:p>
          <a:p>
            <a:pPr eaLnBrk="1" hangingPunct="1"/>
            <a:r>
              <a:rPr lang="en-US" altLang="en-US" dirty="0"/>
              <a:t>Whole Health Action Management (WHAM)</a:t>
            </a:r>
          </a:p>
          <a:p>
            <a:pPr eaLnBrk="1" hangingPunct="1"/>
            <a:r>
              <a:rPr lang="en-US" altLang="en-US" dirty="0"/>
              <a:t>Mental Health First Aid (MHFA)</a:t>
            </a:r>
          </a:p>
          <a:p>
            <a:pPr eaLnBrk="1" hangingPunct="1"/>
            <a:r>
              <a:rPr lang="en-US" altLang="en-US" dirty="0"/>
              <a:t>RESPECT Institute</a:t>
            </a:r>
          </a:p>
          <a:p>
            <a:pPr eaLnBrk="1" hangingPunct="1"/>
            <a:r>
              <a:rPr lang="en-US" altLang="en-US" dirty="0"/>
              <a:t>Recovery Community Organizations</a:t>
            </a:r>
          </a:p>
          <a:p>
            <a:pPr eaLnBrk="1" hangingPunct="1"/>
            <a:r>
              <a:rPr lang="en-US" altLang="en-US" dirty="0"/>
              <a:t>Recovery Focused Transformation (RFT)</a:t>
            </a:r>
          </a:p>
          <a:p>
            <a:pPr marL="0" indent="0" eaLnBrk="1" hangingPunct="1">
              <a:buNone/>
            </a:pPr>
            <a:endParaRPr lang="en-US" altLang="en-US" dirty="0"/>
          </a:p>
        </p:txBody>
      </p:sp>
      <p:pic>
        <p:nvPicPr>
          <p:cNvPr id="6148" name="Picture 7" descr="http://www.gmhcn.org/publishImages/index~~element46.jpg">
            <a:extLst>
              <a:ext uri="{FF2B5EF4-FFF2-40B4-BE49-F238E27FC236}">
                <a16:creationId xmlns:a16="http://schemas.microsoft.com/office/drawing/2014/main" id="{D970F4A4-5D74-4DCA-B005-F3DB84F32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9413"/>
            <a:ext cx="11620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6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E270C7F-B132-4698-86B2-9BC61394542C}"/>
              </a:ext>
            </a:extLst>
          </p:cNvPr>
          <p:cNvSpPr>
            <a:spLocks noGrp="1"/>
          </p:cNvSpPr>
          <p:nvPr>
            <p:ph type="title"/>
          </p:nvPr>
        </p:nvSpPr>
        <p:spPr/>
        <p:txBody>
          <a:bodyPr/>
          <a:lstStyle/>
          <a:p>
            <a:r>
              <a:rPr lang="en-US" altLang="en-US" dirty="0"/>
              <a:t>History of the PSWRCs</a:t>
            </a:r>
          </a:p>
        </p:txBody>
      </p:sp>
      <p:sp>
        <p:nvSpPr>
          <p:cNvPr id="13315" name="Content Placeholder 2">
            <a:extLst>
              <a:ext uri="{FF2B5EF4-FFF2-40B4-BE49-F238E27FC236}">
                <a16:creationId xmlns:a16="http://schemas.microsoft.com/office/drawing/2014/main" id="{CEF0E32F-E553-48D9-B008-B7125B2EA503}"/>
              </a:ext>
            </a:extLst>
          </p:cNvPr>
          <p:cNvSpPr>
            <a:spLocks noGrp="1"/>
          </p:cNvSpPr>
          <p:nvPr>
            <p:ph idx="1"/>
          </p:nvPr>
        </p:nvSpPr>
        <p:spPr/>
        <p:txBody>
          <a:bodyPr/>
          <a:lstStyle/>
          <a:p>
            <a:pPr marL="0" indent="0">
              <a:buNone/>
            </a:pPr>
            <a:r>
              <a:rPr lang="en-US" altLang="en-US" sz="2400" b="1" dirty="0"/>
              <a:t>GMHCN &amp; DBHDD</a:t>
            </a:r>
          </a:p>
          <a:p>
            <a:pPr marL="0" indent="0">
              <a:buNone/>
            </a:pPr>
            <a:r>
              <a:rPr lang="en-US" altLang="en-US" sz="2400" b="1" dirty="0"/>
              <a:t>Study Tour in December 2007</a:t>
            </a:r>
          </a:p>
          <a:p>
            <a:pPr marL="0" indent="0">
              <a:buNone/>
            </a:pPr>
            <a:r>
              <a:rPr lang="en-US" altLang="en-US" sz="2400" b="1" dirty="0"/>
              <a:t>Staff hired + IPS training in January 2008</a:t>
            </a:r>
          </a:p>
          <a:p>
            <a:pPr marL="0" indent="0">
              <a:buNone/>
            </a:pPr>
            <a:r>
              <a:rPr lang="en-US" altLang="en-US" sz="2400" b="1" dirty="0"/>
              <a:t>Grand Opening on January 30, 2008</a:t>
            </a:r>
          </a:p>
          <a:p>
            <a:pPr marL="0" indent="0">
              <a:buNone/>
            </a:pPr>
            <a:r>
              <a:rPr lang="en-US" altLang="en-US" sz="2400" b="1" dirty="0"/>
              <a:t>Challenges and triumphs with the neighborhood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72060-AC85-41B1-AB45-F95F0AA9BEE1}"/>
              </a:ext>
            </a:extLst>
          </p:cNvPr>
          <p:cNvSpPr txBox="1"/>
          <p:nvPr/>
        </p:nvSpPr>
        <p:spPr>
          <a:xfrm>
            <a:off x="76200" y="609600"/>
            <a:ext cx="7162800" cy="830263"/>
          </a:xfrm>
          <a:prstGeom prst="rect">
            <a:avLst/>
          </a:prstGeom>
          <a:noFill/>
        </p:spPr>
        <p:txBody>
          <a:bodyPr>
            <a:spAutoFit/>
          </a:bodyPr>
          <a:lstStyle/>
          <a:p>
            <a:pPr algn="ctr">
              <a:defRPr/>
            </a:pPr>
            <a:r>
              <a:rPr lang="en-US" sz="2400" dirty="0">
                <a:solidFill>
                  <a:schemeClr val="accent1">
                    <a:lumMod val="75000"/>
                  </a:schemeClr>
                </a:solidFill>
              </a:rPr>
              <a:t>Funded by the Department of Behavioral Health and Developmental Disabilities</a:t>
            </a:r>
          </a:p>
        </p:txBody>
      </p:sp>
      <p:pic>
        <p:nvPicPr>
          <p:cNvPr id="15363" name="Picture 2" descr="Image result for dbhdd regional map">
            <a:extLst>
              <a:ext uri="{FF2B5EF4-FFF2-40B4-BE49-F238E27FC236}">
                <a16:creationId xmlns:a16="http://schemas.microsoft.com/office/drawing/2014/main" id="{30F0773A-F06E-4E99-B4B7-5B8A22D3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39863"/>
            <a:ext cx="5649913"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CDF6FFCB-7299-447C-901A-E270A475F293}"/>
              </a:ext>
            </a:extLst>
          </p:cNvPr>
          <p:cNvSpPr>
            <a:spLocks noGrp="1" noChangeArrowheads="1"/>
          </p:cNvSpPr>
          <p:nvPr>
            <p:ph type="title"/>
          </p:nvPr>
        </p:nvSpPr>
        <p:spPr>
          <a:xfrm>
            <a:off x="617538" y="457200"/>
            <a:ext cx="2185987" cy="161925"/>
          </a:xfrm>
        </p:spPr>
        <p:txBody>
          <a:bodyPr rtlCol="0">
            <a:normAutofit fontScale="90000"/>
          </a:bodyPr>
          <a:lstStyle/>
          <a:p>
            <a:pPr eaLnBrk="1" fontAlgn="auto" hangingPunct="1">
              <a:spcAft>
                <a:spcPts val="0"/>
              </a:spcAft>
              <a:defRPr/>
            </a:pPr>
            <a:endParaRPr lang="en-US" b="1" dirty="0"/>
          </a:p>
        </p:txBody>
      </p:sp>
      <p:sp>
        <p:nvSpPr>
          <p:cNvPr id="183299" name="Rectangle 3">
            <a:extLst>
              <a:ext uri="{FF2B5EF4-FFF2-40B4-BE49-F238E27FC236}">
                <a16:creationId xmlns:a16="http://schemas.microsoft.com/office/drawing/2014/main" id="{6DE6B756-2335-40B8-AF4F-EFAD1408B3C9}"/>
              </a:ext>
            </a:extLst>
          </p:cNvPr>
          <p:cNvSpPr>
            <a:spLocks noGrp="1" noChangeArrowheads="1"/>
          </p:cNvSpPr>
          <p:nvPr>
            <p:ph idx="1"/>
          </p:nvPr>
        </p:nvSpPr>
        <p:spPr>
          <a:xfrm>
            <a:off x="693738" y="2667000"/>
            <a:ext cx="6469062" cy="3429000"/>
          </a:xfrm>
        </p:spPr>
        <p:txBody>
          <a:bodyPr rtlCol="0">
            <a:normAutofit fontScale="55000" lnSpcReduction="20000"/>
          </a:bodyPr>
          <a:lstStyle/>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Certified Peer Specialist (CPS)</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Intentional Peer Support (IPS)</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Trauma-Informed Peer Support</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Wellness Recovery Action Plan (WRAP)</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Whole Health Action Management (WHAM)</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Hearing Voices Support Training</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GMHCN Policies &amp; Procedures</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OSHA</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CPR / First Aid</a:t>
            </a:r>
          </a:p>
          <a:p>
            <a:pPr eaLnBrk="1" fontAlgn="auto" hangingPunct="1">
              <a:lnSpc>
                <a:spcPct val="90000"/>
              </a:lnSpc>
              <a:spcAft>
                <a:spcPts val="0"/>
              </a:spcAft>
              <a:buFont typeface="Wingdings 3" charset="2"/>
              <a:buChar char=""/>
              <a:defRPr/>
            </a:pPr>
            <a:r>
              <a:rPr lang="en-US" sz="3600" dirty="0">
                <a:solidFill>
                  <a:schemeClr val="tx1">
                    <a:lumMod val="75000"/>
                    <a:lumOff val="25000"/>
                  </a:schemeClr>
                </a:solidFill>
              </a:rPr>
              <a:t>Additional trainings throughout Georgia</a:t>
            </a:r>
            <a:endParaRPr lang="en-US" sz="3600" u="sng" dirty="0">
              <a:solidFill>
                <a:schemeClr val="tx1">
                  <a:lumMod val="75000"/>
                  <a:lumOff val="25000"/>
                </a:schemeClr>
              </a:solidFill>
            </a:endParaRPr>
          </a:p>
        </p:txBody>
      </p:sp>
      <p:pic>
        <p:nvPicPr>
          <p:cNvPr id="16388" name="Picture 5" descr="Image result for training">
            <a:extLst>
              <a:ext uri="{FF2B5EF4-FFF2-40B4-BE49-F238E27FC236}">
                <a16:creationId xmlns:a16="http://schemas.microsoft.com/office/drawing/2014/main" id="{B30E9D2F-0361-4CC6-89CA-0CAAB23AD4F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6588" y="304800"/>
            <a:ext cx="21685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973F1F8-9F89-4231-9A0D-DA4B5F00542A}"/>
              </a:ext>
            </a:extLst>
          </p:cNvPr>
          <p:cNvSpPr>
            <a:spLocks noGrp="1"/>
          </p:cNvSpPr>
          <p:nvPr>
            <p:ph type="title"/>
          </p:nvPr>
        </p:nvSpPr>
        <p:spPr/>
        <p:txBody>
          <a:bodyPr/>
          <a:lstStyle/>
          <a:p>
            <a:pPr eaLnBrk="1" hangingPunct="1"/>
            <a:r>
              <a:rPr lang="en-US" altLang="en-US"/>
              <a:t>Intentional Peer Support (IPS)</a:t>
            </a:r>
          </a:p>
        </p:txBody>
      </p:sp>
      <p:sp>
        <p:nvSpPr>
          <p:cNvPr id="176131" name="Rectangle 3">
            <a:extLst>
              <a:ext uri="{FF2B5EF4-FFF2-40B4-BE49-F238E27FC236}">
                <a16:creationId xmlns:a16="http://schemas.microsoft.com/office/drawing/2014/main" id="{27DA2DB3-A65F-4240-9855-6343B8933F22}"/>
              </a:ext>
            </a:extLst>
          </p:cNvPr>
          <p:cNvSpPr>
            <a:spLocks noGrp="1" noChangeArrowheads="1"/>
          </p:cNvSpPr>
          <p:nvPr>
            <p:ph idx="1"/>
          </p:nvPr>
        </p:nvSpPr>
        <p:spPr>
          <a:xfrm>
            <a:off x="609600" y="1524000"/>
            <a:ext cx="6781800" cy="453072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b="1" i="1" dirty="0">
                <a:solidFill>
                  <a:schemeClr val="tx1">
                    <a:lumMod val="75000"/>
                    <a:lumOff val="25000"/>
                  </a:schemeClr>
                </a:solidFill>
              </a:rPr>
              <a:t>IPS is unique from traditional human services because:</a:t>
            </a:r>
          </a:p>
          <a:p>
            <a:pPr eaLnBrk="1" fontAlgn="auto" hangingPunct="1">
              <a:spcAft>
                <a:spcPts val="0"/>
              </a:spcAft>
              <a:buFont typeface="Wingdings 3" charset="2"/>
              <a:buChar char=""/>
              <a:defRPr/>
            </a:pPr>
            <a:r>
              <a:rPr lang="en-US" b="1" dirty="0">
                <a:solidFill>
                  <a:schemeClr val="tx1">
                    <a:lumMod val="75000"/>
                    <a:lumOff val="25000"/>
                  </a:schemeClr>
                </a:solidFill>
              </a:rPr>
              <a:t>IPS relationships are viewed as partnerships </a:t>
            </a:r>
            <a:r>
              <a:rPr lang="en-US" dirty="0">
                <a:solidFill>
                  <a:schemeClr val="tx1">
                    <a:lumMod val="75000"/>
                    <a:lumOff val="25000"/>
                  </a:schemeClr>
                </a:solidFill>
              </a:rPr>
              <a:t>that invite and inspire both parties to learn and grow, rather than as one person needing to ‘help’ another.</a:t>
            </a:r>
          </a:p>
          <a:p>
            <a:pPr eaLnBrk="1" fontAlgn="auto" hangingPunct="1">
              <a:spcAft>
                <a:spcPts val="0"/>
              </a:spcAft>
              <a:buFont typeface="Wingdings 3" charset="2"/>
              <a:buChar char=""/>
              <a:defRPr/>
            </a:pPr>
            <a:r>
              <a:rPr lang="en-US" b="1" dirty="0">
                <a:solidFill>
                  <a:schemeClr val="tx1">
                    <a:lumMod val="75000"/>
                    <a:lumOff val="25000"/>
                  </a:schemeClr>
                </a:solidFill>
              </a:rPr>
              <a:t>IPS doesn’t start with the assumption of a problem.</a:t>
            </a:r>
            <a:r>
              <a:rPr lang="en-US" dirty="0">
                <a:solidFill>
                  <a:schemeClr val="tx1">
                    <a:lumMod val="75000"/>
                    <a:lumOff val="25000"/>
                  </a:schemeClr>
                </a:solidFill>
              </a:rPr>
              <a:t> With IPS, each of us pays attention to how we have learned to make sense of our experiences, then uses the relationship to create new ways of seeing, thinking, and doing.</a:t>
            </a:r>
          </a:p>
          <a:p>
            <a:pPr eaLnBrk="1" fontAlgn="auto" hangingPunct="1">
              <a:spcAft>
                <a:spcPts val="0"/>
              </a:spcAft>
              <a:buFont typeface="Wingdings 3" charset="2"/>
              <a:buChar char=""/>
              <a:defRPr/>
            </a:pPr>
            <a:r>
              <a:rPr lang="en-US" b="1" dirty="0">
                <a:solidFill>
                  <a:schemeClr val="tx1">
                    <a:lumMod val="75000"/>
                    <a:lumOff val="25000"/>
                  </a:schemeClr>
                </a:solidFill>
              </a:rPr>
              <a:t>IPS Promotes a trauma-informed way of relating</a:t>
            </a:r>
          </a:p>
          <a:p>
            <a:pPr eaLnBrk="1" fontAlgn="auto" hangingPunct="1">
              <a:spcAft>
                <a:spcPts val="0"/>
              </a:spcAft>
              <a:buFont typeface="Wingdings 3" charset="2"/>
              <a:buChar char=""/>
              <a:defRPr/>
            </a:pPr>
            <a:r>
              <a:rPr lang="en-US" b="1" dirty="0">
                <a:solidFill>
                  <a:schemeClr val="tx1">
                    <a:lumMod val="75000"/>
                    <a:lumOff val="25000"/>
                  </a:schemeClr>
                </a:solidFill>
              </a:rPr>
              <a:t>IPS examines our lives in the context of mutually accountable relationships and communities</a:t>
            </a:r>
            <a:r>
              <a:rPr lang="en-US" dirty="0">
                <a:solidFill>
                  <a:schemeClr val="tx1">
                    <a:lumMod val="75000"/>
                    <a:lumOff val="25000"/>
                  </a:schemeClr>
                </a:solidFill>
              </a:rPr>
              <a:t> — looking beyond the mere notion of individual responsibility for change.</a:t>
            </a:r>
          </a:p>
          <a:p>
            <a:pPr eaLnBrk="1" fontAlgn="auto" hangingPunct="1">
              <a:spcAft>
                <a:spcPts val="0"/>
              </a:spcAft>
              <a:buFont typeface="Wingdings 3" charset="2"/>
              <a:buChar char=""/>
              <a:defRPr/>
            </a:pPr>
            <a:r>
              <a:rPr lang="en-US" b="1" dirty="0">
                <a:solidFill>
                  <a:schemeClr val="tx1">
                    <a:lumMod val="75000"/>
                    <a:lumOff val="25000"/>
                  </a:schemeClr>
                </a:solidFill>
              </a:rPr>
              <a:t>IPS encourages us to increasingly live and move towards</a:t>
            </a:r>
            <a:r>
              <a:rPr lang="en-US" dirty="0">
                <a:solidFill>
                  <a:schemeClr val="tx1">
                    <a:lumMod val="75000"/>
                    <a:lumOff val="25000"/>
                  </a:schemeClr>
                </a:solidFill>
              </a:rPr>
              <a:t> what we want instead of focusing on what we need to stop or avoid doing.</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3878A45-F562-4D81-8170-505729ABA19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
            </a:r>
            <a:br>
              <a:rPr lang="en-US" altLang="en-US" sz="4000" dirty="0"/>
            </a:br>
            <a:r>
              <a:rPr lang="en-US" altLang="en-US" sz="4000" dirty="0"/>
              <a:t>Intentional Peer Support (IPS)</a:t>
            </a:r>
          </a:p>
        </p:txBody>
      </p:sp>
      <p:sp>
        <p:nvSpPr>
          <p:cNvPr id="187395" name="Rectangle 3">
            <a:extLst>
              <a:ext uri="{FF2B5EF4-FFF2-40B4-BE49-F238E27FC236}">
                <a16:creationId xmlns:a16="http://schemas.microsoft.com/office/drawing/2014/main" id="{DCD2D5D4-95F2-420C-AE91-9374485ED5CE}"/>
              </a:ext>
            </a:extLst>
          </p:cNvPr>
          <p:cNvSpPr>
            <a:spLocks noGrp="1" noChangeArrowheads="1"/>
          </p:cNvSpPr>
          <p:nvPr>
            <p:ph type="body" sz="half" idx="1"/>
          </p:nvPr>
        </p:nvSpPr>
        <p:spPr>
          <a:xfrm>
            <a:off x="3062288" y="1852613"/>
            <a:ext cx="3429000" cy="2590800"/>
          </a:xfrm>
        </p:spPr>
        <p:txBody>
          <a:bodyPr rtlCol="0">
            <a:normAutofit lnSpcReduction="10000"/>
          </a:bodyPr>
          <a:lstStyle/>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algn="ctr" eaLnBrk="1" fontAlgn="auto" hangingPunct="1">
              <a:spcAft>
                <a:spcPts val="0"/>
              </a:spcAft>
              <a:buFont typeface="Wingdings" panose="05000000000000000000" pitchFamily="2" charset="2"/>
              <a:buNone/>
              <a:defRPr/>
            </a:pPr>
            <a:r>
              <a:rPr lang="en-US" altLang="en-US" sz="2800" dirty="0">
                <a:solidFill>
                  <a:schemeClr val="tx1">
                    <a:lumMod val="75000"/>
                    <a:lumOff val="25000"/>
                  </a:schemeClr>
                </a:solidFill>
              </a:rPr>
              <a:t>Connection</a:t>
            </a:r>
          </a:p>
          <a:p>
            <a:pPr algn="ctr" eaLnBrk="1" fontAlgn="auto" hangingPunct="1">
              <a:spcAft>
                <a:spcPts val="0"/>
              </a:spcAft>
              <a:buFont typeface="Wingdings" panose="05000000000000000000" pitchFamily="2" charset="2"/>
              <a:buNone/>
              <a:defRPr/>
            </a:pPr>
            <a:r>
              <a:rPr lang="en-US" altLang="en-US" sz="2800" dirty="0">
                <a:solidFill>
                  <a:schemeClr val="tx1">
                    <a:lumMod val="75000"/>
                    <a:lumOff val="25000"/>
                  </a:schemeClr>
                </a:solidFill>
              </a:rPr>
              <a:t>Worldview</a:t>
            </a:r>
          </a:p>
          <a:p>
            <a:pPr algn="ctr" eaLnBrk="1" fontAlgn="auto" hangingPunct="1">
              <a:spcAft>
                <a:spcPts val="0"/>
              </a:spcAft>
              <a:buFont typeface="Wingdings" panose="05000000000000000000" pitchFamily="2" charset="2"/>
              <a:buNone/>
              <a:defRPr/>
            </a:pPr>
            <a:r>
              <a:rPr lang="en-US" altLang="en-US" sz="2800" dirty="0">
                <a:solidFill>
                  <a:schemeClr val="tx1">
                    <a:lumMod val="75000"/>
                    <a:lumOff val="25000"/>
                  </a:schemeClr>
                </a:solidFill>
              </a:rPr>
              <a:t>Mutuality</a:t>
            </a:r>
          </a:p>
          <a:p>
            <a:pPr algn="ctr" eaLnBrk="1" fontAlgn="auto" hangingPunct="1">
              <a:spcAft>
                <a:spcPts val="0"/>
              </a:spcAft>
              <a:buFont typeface="Wingdings" panose="05000000000000000000" pitchFamily="2" charset="2"/>
              <a:buNone/>
              <a:defRPr/>
            </a:pPr>
            <a:r>
              <a:rPr lang="en-US" altLang="en-US" sz="2800" dirty="0">
                <a:solidFill>
                  <a:schemeClr val="tx1">
                    <a:lumMod val="75000"/>
                    <a:lumOff val="25000"/>
                  </a:schemeClr>
                </a:solidFill>
              </a:rPr>
              <a:t>Moving Toward</a:t>
            </a:r>
          </a:p>
        </p:txBody>
      </p:sp>
      <p:pic>
        <p:nvPicPr>
          <p:cNvPr id="18436" name="Picture 4">
            <a:extLst>
              <a:ext uri="{FF2B5EF4-FFF2-40B4-BE49-F238E27FC236}">
                <a16:creationId xmlns:a16="http://schemas.microsoft.com/office/drawing/2014/main" id="{AE94E162-A8D8-4249-86D7-089C4DA72C85}"/>
              </a:ext>
            </a:extLst>
          </p:cNvPr>
          <p:cNvPicPr>
            <a:picLocks noGrp="1" noChangeAspect="1" noChangeArrowheads="1"/>
          </p:cNvPicPr>
          <p:nvPr>
            <p:ph sz="quarter" idx="2"/>
          </p:nvPr>
        </p:nvPicPr>
        <p:blipFill>
          <a:blip r:embed="rId2" cstate="hqprint">
            <a:extLst>
              <a:ext uri="{28A0092B-C50C-407E-A947-70E740481C1C}">
                <a14:useLocalDpi xmlns:a14="http://schemas.microsoft.com/office/drawing/2010/main" val="0"/>
              </a:ext>
            </a:extLst>
          </a:blip>
          <a:srcRect/>
          <a:stretch>
            <a:fillRect/>
          </a:stretch>
        </p:blipFill>
        <p:spPr>
          <a:xfrm>
            <a:off x="3429000" y="5105400"/>
            <a:ext cx="2286000" cy="1565275"/>
          </a:xfrm>
          <a:noFill/>
        </p:spPr>
      </p:pic>
      <p:pic>
        <p:nvPicPr>
          <p:cNvPr id="18437" name="Picture 6">
            <a:extLst>
              <a:ext uri="{FF2B5EF4-FFF2-40B4-BE49-F238E27FC236}">
                <a16:creationId xmlns:a16="http://schemas.microsoft.com/office/drawing/2014/main" id="{77ACC6A2-9D54-46DC-8909-BA8BBF8E8579}"/>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58000" y="2241550"/>
            <a:ext cx="1905000" cy="1377950"/>
          </a:xfrm>
          <a:noFill/>
        </p:spPr>
      </p:pic>
      <p:pic>
        <p:nvPicPr>
          <p:cNvPr id="18438" name="Picture 8">
            <a:extLst>
              <a:ext uri="{FF2B5EF4-FFF2-40B4-BE49-F238E27FC236}">
                <a16:creationId xmlns:a16="http://schemas.microsoft.com/office/drawing/2014/main" id="{C693E6A7-BCCA-4B30-94C3-88BA0B596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2133600"/>
            <a:ext cx="20605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0">
            <a:extLst>
              <a:ext uri="{FF2B5EF4-FFF2-40B4-BE49-F238E27FC236}">
                <a16:creationId xmlns:a16="http://schemas.microsoft.com/office/drawing/2014/main" id="{ED1F98BF-16B2-4F93-A1F3-1923C29B5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975" y="46482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A3A960-E82E-42A5-A1F0-CDED121646D1}"/>
              </a:ext>
            </a:extLst>
          </p:cNvPr>
          <p:cNvSpPr>
            <a:spLocks noGrp="1"/>
          </p:cNvSpPr>
          <p:nvPr>
            <p:ph type="title"/>
          </p:nvPr>
        </p:nvSpPr>
        <p:spPr>
          <a:xfrm>
            <a:off x="685800" y="304800"/>
            <a:ext cx="6388100" cy="1274763"/>
          </a:xfrm>
        </p:spPr>
        <p:txBody>
          <a:bodyPr/>
          <a:lstStyle/>
          <a:p>
            <a:pPr eaLnBrk="1" hangingPunct="1"/>
            <a:r>
              <a:rPr lang="en-US" altLang="en-US"/>
              <a:t>Connection</a:t>
            </a:r>
          </a:p>
        </p:txBody>
      </p:sp>
      <p:pic>
        <p:nvPicPr>
          <p:cNvPr id="19459" name="Picture 2" descr="http://static.oprah.com/images/own/2013/supersoulsunday/20130324/20130324-sss-brene-brown-quotes-20-600x411.jpg">
            <a:extLst>
              <a:ext uri="{FF2B5EF4-FFF2-40B4-BE49-F238E27FC236}">
                <a16:creationId xmlns:a16="http://schemas.microsoft.com/office/drawing/2014/main" id="{ECA61E2F-9236-408D-9F83-5413A4F021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138" y="1143000"/>
            <a:ext cx="9059862" cy="6205538"/>
          </a:xfr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68BB2A7-078C-46ED-91C2-AAD9893EA4B4}"/>
              </a:ext>
            </a:extLst>
          </p:cNvPr>
          <p:cNvSpPr>
            <a:spLocks noGrp="1"/>
          </p:cNvSpPr>
          <p:nvPr>
            <p:ph type="title"/>
          </p:nvPr>
        </p:nvSpPr>
        <p:spPr/>
        <p:txBody>
          <a:bodyPr/>
          <a:lstStyle/>
          <a:p>
            <a:r>
              <a:rPr lang="en-US" altLang="en-US"/>
              <a:t>Mutuality</a:t>
            </a:r>
          </a:p>
        </p:txBody>
      </p:sp>
      <p:pic>
        <p:nvPicPr>
          <p:cNvPr id="20483" name="Picture 2" descr="Related image">
            <a:extLst>
              <a:ext uri="{FF2B5EF4-FFF2-40B4-BE49-F238E27FC236}">
                <a16:creationId xmlns:a16="http://schemas.microsoft.com/office/drawing/2014/main" id="{3D294F62-BE3D-44D4-AB1B-B2C2BA54A5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963738"/>
            <a:ext cx="8763000" cy="412432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09FA21F-4FFF-473F-AD8D-CA54A0949D5E}"/>
              </a:ext>
            </a:extLst>
          </p:cNvPr>
          <p:cNvSpPr>
            <a:spLocks noGrp="1"/>
          </p:cNvSpPr>
          <p:nvPr>
            <p:ph type="title"/>
          </p:nvPr>
        </p:nvSpPr>
        <p:spPr/>
        <p:txBody>
          <a:bodyPr/>
          <a:lstStyle/>
          <a:p>
            <a:endParaRPr lang="en-US" altLang="en-US"/>
          </a:p>
        </p:txBody>
      </p:sp>
      <p:sp>
        <p:nvSpPr>
          <p:cNvPr id="21507" name="Content Placeholder 2">
            <a:extLst>
              <a:ext uri="{FF2B5EF4-FFF2-40B4-BE49-F238E27FC236}">
                <a16:creationId xmlns:a16="http://schemas.microsoft.com/office/drawing/2014/main" id="{7C07BCA1-A7A4-49DD-B291-02D08337DC44}"/>
              </a:ext>
            </a:extLst>
          </p:cNvPr>
          <p:cNvSpPr>
            <a:spLocks noGrp="1"/>
          </p:cNvSpPr>
          <p:nvPr>
            <p:ph idx="1"/>
          </p:nvPr>
        </p:nvSpPr>
        <p:spPr>
          <a:xfrm>
            <a:off x="1062038" y="2462213"/>
            <a:ext cx="7897812" cy="4211637"/>
          </a:xfrm>
        </p:spPr>
        <p:txBody>
          <a:bodyPr/>
          <a:lstStyle/>
          <a:p>
            <a:endParaRPr lang="en-US" altLang="en-US"/>
          </a:p>
        </p:txBody>
      </p:sp>
      <p:pic>
        <p:nvPicPr>
          <p:cNvPr id="21508" name="img773045" descr="f2349c35-90c3-43ac-8e34-741b8add5d53">
            <a:extLst>
              <a:ext uri="{FF2B5EF4-FFF2-40B4-BE49-F238E27FC236}">
                <a16:creationId xmlns:a16="http://schemas.microsoft.com/office/drawing/2014/main" id="{036AC3DF-C44A-4DCB-B240-D2A116463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212725"/>
            <a:ext cx="86106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76976E4-62DF-429D-877C-DF39F351AA14}"/>
              </a:ext>
            </a:extLst>
          </p:cNvPr>
          <p:cNvSpPr>
            <a:spLocks noGrp="1"/>
          </p:cNvSpPr>
          <p:nvPr>
            <p:ph type="title"/>
          </p:nvPr>
        </p:nvSpPr>
        <p:spPr/>
        <p:txBody>
          <a:bodyPr/>
          <a:lstStyle/>
          <a:p>
            <a:r>
              <a:rPr lang="en-US" altLang="en-US"/>
              <a:t>Moving Toward</a:t>
            </a:r>
          </a:p>
        </p:txBody>
      </p:sp>
      <p:sp>
        <p:nvSpPr>
          <p:cNvPr id="22531" name="Content Placeholder 2">
            <a:extLst>
              <a:ext uri="{FF2B5EF4-FFF2-40B4-BE49-F238E27FC236}">
                <a16:creationId xmlns:a16="http://schemas.microsoft.com/office/drawing/2014/main" id="{EDC89FCB-D4CF-485E-9F81-FF3A86636AD8}"/>
              </a:ext>
            </a:extLst>
          </p:cNvPr>
          <p:cNvSpPr>
            <a:spLocks noGrp="1"/>
          </p:cNvSpPr>
          <p:nvPr>
            <p:ph idx="1"/>
          </p:nvPr>
        </p:nvSpPr>
        <p:spPr>
          <a:xfrm>
            <a:off x="766763" y="4086225"/>
            <a:ext cx="6034087" cy="4346575"/>
          </a:xfrm>
        </p:spPr>
        <p:txBody>
          <a:bodyPr/>
          <a:lstStyle/>
          <a:p>
            <a:endParaRPr lang="en-US" altLang="en-US"/>
          </a:p>
        </p:txBody>
      </p:sp>
      <p:pic>
        <p:nvPicPr>
          <p:cNvPr id="22532" name="img534245" descr="c78ba87b-4777-4ffe-95f9-aa7b74a4eb83">
            <a:extLst>
              <a:ext uri="{FF2B5EF4-FFF2-40B4-BE49-F238E27FC236}">
                <a16:creationId xmlns:a16="http://schemas.microsoft.com/office/drawing/2014/main" id="{3E8A2B81-6E2F-4FCC-B8A3-24EC3AF0E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0400"/>
            <a:ext cx="906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C8FC2815-0995-41B4-9984-8A555A813388}"/>
              </a:ext>
            </a:extLst>
          </p:cNvPr>
          <p:cNvSpPr>
            <a:spLocks noGrp="1" noChangeArrowheads="1"/>
          </p:cNvSpPr>
          <p:nvPr>
            <p:ph type="title"/>
          </p:nvPr>
        </p:nvSpPr>
        <p:spPr/>
        <p:txBody>
          <a:bodyPr/>
          <a:lstStyle/>
          <a:p>
            <a:pPr eaLnBrk="1" hangingPunct="1">
              <a:defRPr/>
            </a:pPr>
            <a:r>
              <a:rPr lang="en-US" altLang="en-US" dirty="0"/>
              <a:t>Co-Reflection</a:t>
            </a:r>
          </a:p>
        </p:txBody>
      </p:sp>
      <p:pic>
        <p:nvPicPr>
          <p:cNvPr id="13315" name="Picture 4">
            <a:extLst>
              <a:ext uri="{FF2B5EF4-FFF2-40B4-BE49-F238E27FC236}">
                <a16:creationId xmlns:a16="http://schemas.microsoft.com/office/drawing/2014/main" id="{9049E4E0-6233-4F55-AD96-737C05B809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617788"/>
            <a:ext cx="2276475" cy="1892300"/>
          </a:xfrm>
          <a:noFill/>
        </p:spPr>
      </p:pic>
      <p:sp>
        <p:nvSpPr>
          <p:cNvPr id="13316" name="Text Box 6">
            <a:extLst>
              <a:ext uri="{FF2B5EF4-FFF2-40B4-BE49-F238E27FC236}">
                <a16:creationId xmlns:a16="http://schemas.microsoft.com/office/drawing/2014/main" id="{B40A7EE7-5B39-431D-B646-665A998C0676}"/>
              </a:ext>
            </a:extLst>
          </p:cNvPr>
          <p:cNvSpPr txBox="1">
            <a:spLocks noChangeArrowheads="1"/>
          </p:cNvSpPr>
          <p:nvPr/>
        </p:nvSpPr>
        <p:spPr bwMode="auto">
          <a:xfrm>
            <a:off x="3810000" y="2286000"/>
            <a:ext cx="4459288"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r>
              <a:rPr lang="en-US" altLang="en-US" sz="2000" b="1"/>
              <a:t>Each staff meets with every other staff</a:t>
            </a:r>
          </a:p>
          <a:p>
            <a:pPr algn="ctr" eaLnBrk="1" hangingPunct="1">
              <a:spcBef>
                <a:spcPct val="0"/>
              </a:spcBef>
              <a:buClrTx/>
              <a:buSzTx/>
              <a:buFontTx/>
              <a:buNone/>
            </a:pPr>
            <a:r>
              <a:rPr lang="en-US" altLang="en-US" sz="2000" b="1"/>
              <a:t>once a month</a:t>
            </a:r>
          </a:p>
          <a:p>
            <a:pPr algn="ctr" eaLnBrk="1" hangingPunct="1">
              <a:spcBef>
                <a:spcPct val="0"/>
              </a:spcBef>
              <a:buClrTx/>
              <a:buSzTx/>
              <a:buFontTx/>
              <a:buNone/>
            </a:pPr>
            <a:endParaRPr lang="en-US" altLang="en-US" sz="2000" b="1"/>
          </a:p>
          <a:p>
            <a:pPr algn="ctr" eaLnBrk="1" hangingPunct="1">
              <a:spcBef>
                <a:spcPct val="0"/>
              </a:spcBef>
              <a:buClrTx/>
              <a:buSzTx/>
              <a:buFontTx/>
              <a:buNone/>
            </a:pPr>
            <a:r>
              <a:rPr lang="en-US" altLang="en-US" sz="2000" b="1"/>
              <a:t>Coworker relationships are negotiated during co-reflections</a:t>
            </a:r>
          </a:p>
          <a:p>
            <a:pPr algn="ctr" eaLnBrk="1" hangingPunct="1">
              <a:spcBef>
                <a:spcPct val="0"/>
              </a:spcBef>
              <a:buClrTx/>
              <a:buSzTx/>
              <a:buFontTx/>
              <a:buNone/>
            </a:pPr>
            <a:endParaRPr lang="en-US" altLang="en-US" sz="2000" b="1" u="sng"/>
          </a:p>
          <a:p>
            <a:pPr algn="ctr" eaLnBrk="1" hangingPunct="1">
              <a:spcBef>
                <a:spcPct val="0"/>
              </a:spcBef>
              <a:buClrTx/>
              <a:buSzTx/>
              <a:buFontTx/>
              <a:buNone/>
            </a:pPr>
            <a:r>
              <a:rPr lang="en-US" altLang="en-US" sz="2000" b="1"/>
              <a:t>Co-reflections help to maintain </a:t>
            </a:r>
          </a:p>
          <a:p>
            <a:pPr algn="ctr" eaLnBrk="1" hangingPunct="1">
              <a:spcBef>
                <a:spcPct val="0"/>
              </a:spcBef>
              <a:buClrTx/>
              <a:buSzTx/>
              <a:buFontTx/>
              <a:buNone/>
            </a:pPr>
            <a:r>
              <a:rPr lang="en-US" altLang="en-US" sz="2000" b="1"/>
              <a:t>a friendly work environment</a:t>
            </a:r>
          </a:p>
        </p:txBody>
      </p:sp>
    </p:spTree>
    <p:extLst>
      <p:ext uri="{BB962C8B-B14F-4D97-AF65-F5344CB8AC3E}">
        <p14:creationId xmlns:p14="http://schemas.microsoft.com/office/powerpoint/2010/main" val="6312505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0004" y="4114979"/>
            <a:ext cx="9660864" cy="1086133"/>
          </a:xfrm>
        </p:spPr>
        <p:txBody>
          <a:bodyPr>
            <a:normAutofit fontScale="90000"/>
          </a:bodyPr>
          <a:lstStyle/>
          <a:p>
            <a:pPr algn="ctr"/>
            <a:r>
              <a:rPr lang="it-IT" sz="3301" dirty="0"/>
              <a:t/>
            </a:r>
            <a:br>
              <a:rPr lang="it-IT" sz="3301" dirty="0"/>
            </a:br>
            <a:r>
              <a:rPr lang="it-IT" sz="3301" dirty="0"/>
              <a:t/>
            </a:r>
            <a:br>
              <a:rPr lang="it-IT" sz="3301" dirty="0"/>
            </a:br>
            <a:r>
              <a:rPr lang="it-IT" sz="3301" dirty="0"/>
              <a:t/>
            </a:r>
            <a:br>
              <a:rPr lang="it-IT" sz="3301" dirty="0"/>
            </a:br>
            <a:r>
              <a:rPr lang="it-IT" sz="4501" dirty="0"/>
              <a:t>An Overview</a:t>
            </a:r>
            <a:r>
              <a:rPr lang="it-IT" sz="2401" dirty="0"/>
              <a:t/>
            </a:r>
            <a:br>
              <a:rPr lang="it-IT" sz="2401" dirty="0"/>
            </a:br>
            <a:endParaRPr lang="it-IT" sz="240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043" y="1485394"/>
            <a:ext cx="1861180" cy="2291592"/>
          </a:xfrm>
          <a:prstGeom prst="rect">
            <a:avLst/>
          </a:prstGeom>
        </p:spPr>
      </p:pic>
    </p:spTree>
    <p:extLst>
      <p:ext uri="{BB962C8B-B14F-4D97-AF65-F5344CB8AC3E}">
        <p14:creationId xmlns:p14="http://schemas.microsoft.com/office/powerpoint/2010/main" val="142705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F7CAE45-31BF-4582-9DB1-0866808CFD83}"/>
              </a:ext>
            </a:extLst>
          </p:cNvPr>
          <p:cNvSpPr>
            <a:spLocks noGrp="1"/>
          </p:cNvSpPr>
          <p:nvPr>
            <p:ph type="title"/>
          </p:nvPr>
        </p:nvSpPr>
        <p:spPr/>
        <p:txBody>
          <a:bodyPr/>
          <a:lstStyle/>
          <a:p>
            <a:pPr eaLnBrk="1" hangingPunct="1"/>
            <a:r>
              <a:rPr lang="en-US" altLang="en-US"/>
              <a:t>Trauma Informed Environment</a:t>
            </a:r>
          </a:p>
        </p:txBody>
      </p:sp>
      <p:sp>
        <p:nvSpPr>
          <p:cNvPr id="23555" name="Rectangle 3">
            <a:extLst>
              <a:ext uri="{FF2B5EF4-FFF2-40B4-BE49-F238E27FC236}">
                <a16:creationId xmlns:a16="http://schemas.microsoft.com/office/drawing/2014/main" id="{D2EE6411-8997-4EF0-A303-096070398C0B}"/>
              </a:ext>
            </a:extLst>
          </p:cNvPr>
          <p:cNvSpPr>
            <a:spLocks noGrp="1"/>
          </p:cNvSpPr>
          <p:nvPr>
            <p:ph type="body" sz="half" idx="1"/>
          </p:nvPr>
        </p:nvSpPr>
        <p:spPr>
          <a:xfrm>
            <a:off x="152400" y="1219200"/>
            <a:ext cx="7696200" cy="1447800"/>
          </a:xfrm>
        </p:spPr>
        <p:txBody>
          <a:bodyPr/>
          <a:lstStyle/>
          <a:p>
            <a:pPr algn="ctr" eaLnBrk="1" hangingPunct="1">
              <a:buFont typeface="Wingdings" panose="05000000000000000000" pitchFamily="2" charset="2"/>
              <a:buNone/>
            </a:pPr>
            <a:r>
              <a:rPr lang="en-US" altLang="en-US" sz="2400" b="1"/>
              <a:t>We recognize that trauma often appears </a:t>
            </a:r>
          </a:p>
          <a:p>
            <a:pPr algn="ctr" eaLnBrk="1" hangingPunct="1">
              <a:buFont typeface="Wingdings" panose="05000000000000000000" pitchFamily="2" charset="2"/>
              <a:buNone/>
            </a:pPr>
            <a:r>
              <a:rPr lang="en-US" altLang="en-US" sz="2400" b="1"/>
              <a:t>in the experiences of our peers</a:t>
            </a:r>
          </a:p>
          <a:p>
            <a:pPr eaLnBrk="1" hangingPunct="1"/>
            <a:endParaRPr lang="en-US" altLang="en-US" sz="2800"/>
          </a:p>
        </p:txBody>
      </p:sp>
      <p:pic>
        <p:nvPicPr>
          <p:cNvPr id="23556" name="Picture 11">
            <a:extLst>
              <a:ext uri="{FF2B5EF4-FFF2-40B4-BE49-F238E27FC236}">
                <a16:creationId xmlns:a16="http://schemas.microsoft.com/office/drawing/2014/main" id="{0B8A1D45-2F49-4651-B0D8-CD313469476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68375" y="2667000"/>
            <a:ext cx="2209800" cy="1662113"/>
          </a:xfrm>
          <a:noFill/>
        </p:spPr>
      </p:pic>
      <p:pic>
        <p:nvPicPr>
          <p:cNvPr id="23557" name="Picture 6">
            <a:extLst>
              <a:ext uri="{FF2B5EF4-FFF2-40B4-BE49-F238E27FC236}">
                <a16:creationId xmlns:a16="http://schemas.microsoft.com/office/drawing/2014/main" id="{1AD7F31D-F25E-405D-878C-4558FD8A948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133600" y="5029200"/>
            <a:ext cx="2057400" cy="1279525"/>
          </a:xfrm>
          <a:noFill/>
        </p:spPr>
      </p:pic>
      <p:sp>
        <p:nvSpPr>
          <p:cNvPr id="23558" name="Text Box 9">
            <a:extLst>
              <a:ext uri="{FF2B5EF4-FFF2-40B4-BE49-F238E27FC236}">
                <a16:creationId xmlns:a16="http://schemas.microsoft.com/office/drawing/2014/main" id="{9F0296F4-17F2-4912-A05D-2D9EC96B7282}"/>
              </a:ext>
            </a:extLst>
          </p:cNvPr>
          <p:cNvSpPr txBox="1">
            <a:spLocks noChangeArrowheads="1"/>
          </p:cNvSpPr>
          <p:nvPr/>
        </p:nvSpPr>
        <p:spPr bwMode="auto">
          <a:xfrm>
            <a:off x="1889125" y="2857500"/>
            <a:ext cx="161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cs typeface="Arial" panose="020B0604020202020204" pitchFamily="34" charset="0"/>
            </a:endParaRPr>
          </a:p>
        </p:txBody>
      </p:sp>
      <p:sp>
        <p:nvSpPr>
          <p:cNvPr id="181258" name="Text Box 10">
            <a:extLst>
              <a:ext uri="{FF2B5EF4-FFF2-40B4-BE49-F238E27FC236}">
                <a16:creationId xmlns:a16="http://schemas.microsoft.com/office/drawing/2014/main" id="{9E98A313-237D-4410-A8EF-ED9F7E416E30}"/>
              </a:ext>
            </a:extLst>
          </p:cNvPr>
          <p:cNvSpPr txBox="1">
            <a:spLocks noChangeArrowheads="1"/>
          </p:cNvSpPr>
          <p:nvPr/>
        </p:nvSpPr>
        <p:spPr bwMode="auto">
          <a:xfrm>
            <a:off x="3581400" y="2781300"/>
            <a:ext cx="487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r>
              <a:rPr lang="en-US" altLang="en-US" sz="3200" dirty="0">
                <a:effectLst>
                  <a:outerShdw blurRad="38100" dist="38100" dir="2700000" algn="tl">
                    <a:srgbClr val="C0C0C0"/>
                  </a:outerShdw>
                </a:effectLst>
                <a:latin typeface="+mn-lt"/>
              </a:rPr>
              <a:t>We maintain an atmosphere of respect and dignity</a:t>
            </a:r>
          </a:p>
        </p:txBody>
      </p:sp>
      <p:pic>
        <p:nvPicPr>
          <p:cNvPr id="23560" name="Picture 13">
            <a:extLst>
              <a:ext uri="{FF2B5EF4-FFF2-40B4-BE49-F238E27FC236}">
                <a16:creationId xmlns:a16="http://schemas.microsoft.com/office/drawing/2014/main" id="{7F64D6EB-B443-47E3-9D32-71231DD3D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572000"/>
            <a:ext cx="30480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2BF710-8A84-4F0B-BD68-0440D09A5733}"/>
              </a:ext>
            </a:extLst>
          </p:cNvPr>
          <p:cNvSpPr>
            <a:spLocks noGrp="1"/>
          </p:cNvSpPr>
          <p:nvPr>
            <p:ph type="title"/>
          </p:nvPr>
        </p:nvSpPr>
        <p:spPr/>
        <p:txBody>
          <a:bodyPr/>
          <a:lstStyle/>
          <a:p>
            <a:r>
              <a:rPr lang="en-US" altLang="en-US"/>
              <a:t>Trauma in the Literature</a:t>
            </a:r>
          </a:p>
        </p:txBody>
      </p:sp>
      <p:sp>
        <p:nvSpPr>
          <p:cNvPr id="3" name="Content Placeholder 2">
            <a:extLst>
              <a:ext uri="{FF2B5EF4-FFF2-40B4-BE49-F238E27FC236}">
                <a16:creationId xmlns:a16="http://schemas.microsoft.com/office/drawing/2014/main" id="{2644D162-2900-4FC3-8CF4-61372A2A3BEA}"/>
              </a:ext>
            </a:extLst>
          </p:cNvPr>
          <p:cNvSpPr>
            <a:spLocks noGrp="1"/>
          </p:cNvSpPr>
          <p:nvPr>
            <p:ph idx="1"/>
          </p:nvPr>
        </p:nvSpPr>
        <p:spPr/>
        <p:txBody>
          <a:bodyPr/>
          <a:lstStyle/>
          <a:p>
            <a:pPr>
              <a:defRPr/>
            </a:pPr>
            <a:r>
              <a:rPr lang="en-US" sz="2400" dirty="0">
                <a:solidFill>
                  <a:schemeClr val="accent2">
                    <a:lumMod val="75000"/>
                  </a:schemeClr>
                </a:solidFill>
              </a:rPr>
              <a:t>Overwhelming evidence demonstrates that trauma can lead to “mental health problems” in adulthood. </a:t>
            </a:r>
          </a:p>
          <a:p>
            <a:pPr>
              <a:defRPr/>
            </a:pPr>
            <a:r>
              <a:rPr lang="en-US" sz="2400" dirty="0">
                <a:solidFill>
                  <a:schemeClr val="accent4"/>
                </a:solidFill>
              </a:rPr>
              <a:t>The vast majority of people diagnosed with major psychiatric disorders have histories of trauma </a:t>
            </a:r>
          </a:p>
          <a:p>
            <a:pPr>
              <a:defRPr/>
            </a:pPr>
            <a:r>
              <a:rPr lang="en-US" sz="2400" dirty="0">
                <a:solidFill>
                  <a:schemeClr val="accent2">
                    <a:lumMod val="75000"/>
                  </a:schemeClr>
                </a:solidFill>
              </a:rPr>
              <a:t>Trauma is correlated more with major psychiatric disorders than anything else</a:t>
            </a:r>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2D54DC4F-2007-4BE6-AE5F-05F09F2DEC9F}"/>
              </a:ext>
            </a:extLst>
          </p:cNvPr>
          <p:cNvSpPr>
            <a:spLocks noGrp="1"/>
          </p:cNvSpPr>
          <p:nvPr>
            <p:ph type="ftr" sz="quarter" idx="11"/>
          </p:nvPr>
        </p:nvSpPr>
        <p:spPr bwMode="auto">
          <a:xfrm>
            <a:off x="2743200" y="6248400"/>
            <a:ext cx="3733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r>
              <a:rPr lang="en-US" altLang="en-US" sz="1400">
                <a:solidFill>
                  <a:schemeClr val="tx1"/>
                </a:solidFill>
                <a:latin typeface="Arial" panose="020B0604020202020204" pitchFamily="34" charset="0"/>
                <a:ea typeface="MS PGothic" panose="020B0600070205080204" pitchFamily="34" charset="-128"/>
              </a:rPr>
              <a:t>Copyright by Shery Mead Consulting; ©2010</a:t>
            </a:r>
          </a:p>
        </p:txBody>
      </p:sp>
      <p:pic>
        <p:nvPicPr>
          <p:cNvPr id="25603" name="Picture 3">
            <a:extLst>
              <a:ext uri="{FF2B5EF4-FFF2-40B4-BE49-F238E27FC236}">
                <a16:creationId xmlns:a16="http://schemas.microsoft.com/office/drawing/2014/main" id="{9FB78D15-C391-4DCE-8C60-944FDC7C1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1">
            <a:extLst>
              <a:ext uri="{FF2B5EF4-FFF2-40B4-BE49-F238E27FC236}">
                <a16:creationId xmlns:a16="http://schemas.microsoft.com/office/drawing/2014/main" id="{F34220DA-1A63-4E7A-AAEB-8155E86A7B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fld id="{8F0315C5-4082-4306-9D34-62B62BB22D32}" type="slidenum">
              <a:rPr lang="en-US" altLang="en-US" sz="1400" smtClean="0">
                <a:solidFill>
                  <a:schemeClr val="tx1"/>
                </a:solidFill>
                <a:latin typeface="Arial" panose="020B0604020202020204" pitchFamily="34" charset="0"/>
                <a:ea typeface="MS PGothic" panose="020B0600070205080204" pitchFamily="34" charset="-128"/>
              </a:rPr>
              <a:pPr fontAlgn="base">
                <a:spcBef>
                  <a:spcPct val="0"/>
                </a:spcBef>
                <a:spcAft>
                  <a:spcPct val="0"/>
                </a:spcAft>
                <a:buClrTx/>
                <a:buSzTx/>
                <a:buFontTx/>
                <a:buNone/>
              </a:pPr>
              <a:t>42</a:t>
            </a:fld>
            <a:endParaRPr lang="en-US" altLang="en-US" sz="1400">
              <a:solidFill>
                <a:schemeClr val="tx1"/>
              </a:solidFill>
              <a:latin typeface="Arial" panose="020B0604020202020204" pitchFamily="34" charset="0"/>
              <a:ea typeface="MS PGothic" panose="020B0600070205080204" pitchFamily="34" charset="-128"/>
            </a:endParaRPr>
          </a:p>
        </p:txBody>
      </p:sp>
      <p:pic>
        <p:nvPicPr>
          <p:cNvPr id="25605" name="Picture 1" descr="443337297_4d261d2550.jpg">
            <a:extLst>
              <a:ext uri="{FF2B5EF4-FFF2-40B4-BE49-F238E27FC236}">
                <a16:creationId xmlns:a16="http://schemas.microsoft.com/office/drawing/2014/main" id="{17F03287-A393-491C-BE0C-DA2381B304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852" y="20932"/>
            <a:ext cx="9330763" cy="683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ontent Placeholder 2">
            <a:extLst>
              <a:ext uri="{FF2B5EF4-FFF2-40B4-BE49-F238E27FC236}">
                <a16:creationId xmlns:a16="http://schemas.microsoft.com/office/drawing/2014/main" id="{641095FB-4C5B-4CA9-B819-DCBA31B5EE39}"/>
              </a:ext>
            </a:extLst>
          </p:cNvPr>
          <p:cNvSpPr>
            <a:spLocks noGrp="1"/>
          </p:cNvSpPr>
          <p:nvPr>
            <p:ph idx="1"/>
          </p:nvPr>
        </p:nvSpPr>
        <p:spPr>
          <a:xfrm>
            <a:off x="2743200" y="1676399"/>
            <a:ext cx="5638800" cy="4057111"/>
          </a:xfrm>
        </p:spPr>
        <p:txBody>
          <a:bodyPr/>
          <a:lstStyle/>
          <a:p>
            <a:pPr marL="0" indent="0">
              <a:buFontTx/>
              <a:buNone/>
            </a:pPr>
            <a:r>
              <a:rPr lang="en-US" altLang="en-US" sz="2800" dirty="0">
                <a:solidFill>
                  <a:schemeClr val="bg1"/>
                </a:solidFill>
                <a:latin typeface="Calibri" panose="020F0502020204030204" pitchFamily="34" charset="0"/>
                <a:ea typeface="MS PGothic" panose="020B0600070205080204" pitchFamily="34" charset="-128"/>
              </a:rPr>
              <a:t>“Trauma is something that happened to you that still haunts you today. And if it doesn’t still haunt you, it did for a long </a:t>
            </a:r>
            <a:r>
              <a:rPr lang="en-US" altLang="en-US" sz="2800" dirty="0" err="1">
                <a:solidFill>
                  <a:schemeClr val="bg1"/>
                </a:solidFill>
                <a:latin typeface="Calibri" panose="020F0502020204030204" pitchFamily="34" charset="0"/>
                <a:ea typeface="MS PGothic" panose="020B0600070205080204" pitchFamily="34" charset="-128"/>
              </a:rPr>
              <a:t>long</a:t>
            </a:r>
            <a:r>
              <a:rPr lang="en-US" altLang="en-US" sz="2800" dirty="0">
                <a:solidFill>
                  <a:schemeClr val="bg1"/>
                </a:solidFill>
                <a:latin typeface="Calibri" panose="020F0502020204030204" pitchFamily="34" charset="0"/>
                <a:ea typeface="MS PGothic" panose="020B0600070205080204" pitchFamily="34" charset="-128"/>
              </a:rPr>
              <a:t> time.” </a:t>
            </a:r>
          </a:p>
          <a:p>
            <a:pPr marL="0" indent="0"/>
            <a:endParaRPr lang="en-US" altLang="en-US" sz="2800" dirty="0">
              <a:solidFill>
                <a:schemeClr val="bg1"/>
              </a:solidFill>
              <a:latin typeface="Calibri" panose="020F0502020204030204" pitchFamily="34" charset="0"/>
              <a:ea typeface="MS PGothic" panose="020B0600070205080204" pitchFamily="34" charset="-128"/>
            </a:endParaRPr>
          </a:p>
          <a:p>
            <a:pPr marL="0" indent="0">
              <a:buFontTx/>
              <a:buNone/>
            </a:pPr>
            <a:r>
              <a:rPr lang="en-US" altLang="en-US" sz="2400" i="1" dirty="0">
                <a:solidFill>
                  <a:schemeClr val="bg1"/>
                </a:solidFill>
                <a:latin typeface="Calibri" panose="020F0502020204030204" pitchFamily="34" charset="0"/>
                <a:ea typeface="MS PGothic" panose="020B0600070205080204" pitchFamily="34" charset="-128"/>
              </a:rPr>
              <a:t>                         ~ IPS Training Participant</a:t>
            </a:r>
          </a:p>
        </p:txBody>
      </p:sp>
      <p:sp>
        <p:nvSpPr>
          <p:cNvPr id="4" name="TextBox 3">
            <a:extLst>
              <a:ext uri="{FF2B5EF4-FFF2-40B4-BE49-F238E27FC236}">
                <a16:creationId xmlns:a16="http://schemas.microsoft.com/office/drawing/2014/main" id="{89AE7F00-6F01-42D4-B0C7-8854F92DE4C1}"/>
              </a:ext>
            </a:extLst>
          </p:cNvPr>
          <p:cNvSpPr txBox="1"/>
          <p:nvPr/>
        </p:nvSpPr>
        <p:spPr>
          <a:xfrm>
            <a:off x="609600" y="533400"/>
            <a:ext cx="4953000" cy="584776"/>
          </a:xfrm>
          <a:prstGeom prst="rect">
            <a:avLst/>
          </a:prstGeom>
          <a:noFill/>
        </p:spPr>
        <p:txBody>
          <a:bodyPr>
            <a:spAutoFit/>
          </a:bodyPr>
          <a:lstStyle/>
          <a:p>
            <a:pPr>
              <a:defRPr/>
            </a:pP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rPr>
              <a:t>Defining Trauma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6BB70E9-9EAA-4B59-8509-9D6CE4FFD11B}"/>
              </a:ext>
            </a:extLst>
          </p:cNvPr>
          <p:cNvSpPr>
            <a:spLocks noGrp="1"/>
          </p:cNvSpPr>
          <p:nvPr>
            <p:ph type="title"/>
          </p:nvPr>
        </p:nvSpPr>
        <p:spPr/>
        <p:txBody>
          <a:bodyPr/>
          <a:lstStyle/>
          <a:p>
            <a:pPr eaLnBrk="1" hangingPunct="1"/>
            <a:r>
              <a:rPr lang="en-US" altLang="en-US" b="1"/>
              <a:t>Peer Support, Wellness and Respite Center Services</a:t>
            </a:r>
          </a:p>
        </p:txBody>
      </p:sp>
      <p:sp>
        <p:nvSpPr>
          <p:cNvPr id="27651" name="Rectangle 3">
            <a:extLst>
              <a:ext uri="{FF2B5EF4-FFF2-40B4-BE49-F238E27FC236}">
                <a16:creationId xmlns:a16="http://schemas.microsoft.com/office/drawing/2014/main" id="{90D06BB5-65BE-4848-8623-60157059754C}"/>
              </a:ext>
            </a:extLst>
          </p:cNvPr>
          <p:cNvSpPr>
            <a:spLocks noGrp="1"/>
          </p:cNvSpPr>
          <p:nvPr>
            <p:ph idx="1"/>
          </p:nvPr>
        </p:nvSpPr>
        <p:spPr>
          <a:xfrm>
            <a:off x="304800" y="2214563"/>
            <a:ext cx="8229600" cy="4530725"/>
          </a:xfrm>
        </p:spPr>
        <p:txBody>
          <a:bodyPr/>
          <a:lstStyle/>
          <a:p>
            <a:pPr eaLnBrk="1" hangingPunct="1"/>
            <a:r>
              <a:rPr lang="en-US" altLang="en-US" sz="3600"/>
              <a:t>24/7 Warm Line </a:t>
            </a:r>
          </a:p>
          <a:p>
            <a:pPr eaLnBrk="1" hangingPunct="1"/>
            <a:r>
              <a:rPr lang="en-US" altLang="en-US" sz="3600"/>
              <a:t>Respite</a:t>
            </a:r>
          </a:p>
          <a:p>
            <a:pPr eaLnBrk="1" hangingPunct="1"/>
            <a:r>
              <a:rPr lang="en-US" altLang="en-US" sz="3600"/>
              <a:t>Daily Wellness Activities</a:t>
            </a:r>
          </a:p>
          <a:p>
            <a:pPr eaLnBrk="1" hangingPunct="1"/>
            <a:r>
              <a:rPr lang="en-US" altLang="en-US" sz="3600"/>
              <a:t>Computers/Internet Access</a:t>
            </a:r>
          </a:p>
          <a:p>
            <a:pPr eaLnBrk="1" hangingPunct="1"/>
            <a:r>
              <a:rPr lang="en-US" altLang="en-US" sz="3600"/>
              <a:t>Community Resources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7583CDD-54EE-44E6-B0A3-427DF518784E}"/>
              </a:ext>
            </a:extLst>
          </p:cNvPr>
          <p:cNvSpPr>
            <a:spLocks noGrp="1"/>
          </p:cNvSpPr>
          <p:nvPr>
            <p:ph type="title"/>
          </p:nvPr>
        </p:nvSpPr>
        <p:spPr/>
        <p:txBody>
          <a:bodyPr/>
          <a:lstStyle/>
          <a:p>
            <a:pPr eaLnBrk="1" hangingPunct="1"/>
            <a:r>
              <a:rPr lang="en-US" altLang="en-US"/>
              <a:t>24/7 Warm Line</a:t>
            </a:r>
          </a:p>
        </p:txBody>
      </p:sp>
      <p:sp>
        <p:nvSpPr>
          <p:cNvPr id="28675" name="Rectangle 3">
            <a:extLst>
              <a:ext uri="{FF2B5EF4-FFF2-40B4-BE49-F238E27FC236}">
                <a16:creationId xmlns:a16="http://schemas.microsoft.com/office/drawing/2014/main" id="{49D44AFE-CB7A-4EBD-9525-C3C9B9553C82}"/>
              </a:ext>
            </a:extLst>
          </p:cNvPr>
          <p:cNvSpPr>
            <a:spLocks noGrp="1"/>
          </p:cNvSpPr>
          <p:nvPr>
            <p:ph type="body" sz="half" idx="1"/>
          </p:nvPr>
        </p:nvSpPr>
        <p:spPr>
          <a:xfrm>
            <a:off x="473075" y="1524000"/>
            <a:ext cx="4038600" cy="4530725"/>
          </a:xfrm>
        </p:spPr>
        <p:txBody>
          <a:bodyPr/>
          <a:lstStyle/>
          <a:p>
            <a:pPr eaLnBrk="1" hangingPunct="1"/>
            <a:r>
              <a:rPr lang="en-US" altLang="en-US" sz="2400"/>
              <a:t>Peers throughout the state of Georgia utilize our Warm Line 24 hours a day</a:t>
            </a:r>
          </a:p>
          <a:p>
            <a:pPr eaLnBrk="1" hangingPunct="1"/>
            <a:r>
              <a:rPr lang="en-US" altLang="en-US" sz="2400"/>
              <a:t>Peer support over the phone</a:t>
            </a:r>
          </a:p>
          <a:p>
            <a:pPr eaLnBrk="1" hangingPunct="1"/>
            <a:r>
              <a:rPr lang="en-US" altLang="en-US" sz="2400"/>
              <a:t>Partnership with Georgia Crisis and Access Line</a:t>
            </a:r>
          </a:p>
        </p:txBody>
      </p:sp>
      <p:pic>
        <p:nvPicPr>
          <p:cNvPr id="28676" name="Picture 4">
            <a:extLst>
              <a:ext uri="{FF2B5EF4-FFF2-40B4-BE49-F238E27FC236}">
                <a16:creationId xmlns:a16="http://schemas.microsoft.com/office/drawing/2014/main" id="{317E9EE3-C51C-45A6-B8D6-FF5915BFA474}"/>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18088" y="1600200"/>
            <a:ext cx="3298825" cy="2189163"/>
          </a:xfrm>
          <a:noFill/>
        </p:spPr>
      </p:pic>
      <p:pic>
        <p:nvPicPr>
          <p:cNvPr id="28677" name="Picture 6">
            <a:extLst>
              <a:ext uri="{FF2B5EF4-FFF2-40B4-BE49-F238E27FC236}">
                <a16:creationId xmlns:a16="http://schemas.microsoft.com/office/drawing/2014/main" id="{6DDAAE09-BB34-48ED-9640-00D6503F682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90600" y="5505450"/>
            <a:ext cx="2743200" cy="1098550"/>
          </a:xfrm>
          <a:noFill/>
        </p:spPr>
      </p:pic>
      <p:sp>
        <p:nvSpPr>
          <p:cNvPr id="28678" name="Text Box 8">
            <a:extLst>
              <a:ext uri="{FF2B5EF4-FFF2-40B4-BE49-F238E27FC236}">
                <a16:creationId xmlns:a16="http://schemas.microsoft.com/office/drawing/2014/main" id="{177A2575-BF60-48BA-8D9A-EF6E394DDC75}"/>
              </a:ext>
            </a:extLst>
          </p:cNvPr>
          <p:cNvSpPr txBox="1">
            <a:spLocks noChangeArrowheads="1"/>
          </p:cNvSpPr>
          <p:nvPr/>
        </p:nvSpPr>
        <p:spPr bwMode="auto">
          <a:xfrm>
            <a:off x="5105400" y="3756025"/>
            <a:ext cx="2274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latin typeface="Times New Roman" panose="02020603050405020304" pitchFamily="18" charset="0"/>
                <a:cs typeface="Arial" panose="020B0604020202020204" pitchFamily="34" charset="0"/>
              </a:rPr>
              <a:t>Peers supporting peers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CE8545-CB72-44AC-9A40-D7A2B88CBF4A}"/>
              </a:ext>
            </a:extLst>
          </p:cNvPr>
          <p:cNvSpPr>
            <a:spLocks noGrp="1"/>
          </p:cNvSpPr>
          <p:nvPr>
            <p:ph type="title"/>
          </p:nvPr>
        </p:nvSpPr>
        <p:spPr/>
        <p:txBody>
          <a:bodyPr/>
          <a:lstStyle/>
          <a:p>
            <a:pPr eaLnBrk="1" hangingPunct="1"/>
            <a:r>
              <a:rPr lang="en-US" altLang="en-US"/>
              <a:t>Wellness Activities</a:t>
            </a:r>
          </a:p>
        </p:txBody>
      </p:sp>
      <p:sp>
        <p:nvSpPr>
          <p:cNvPr id="29699" name="Rectangle 3">
            <a:extLst>
              <a:ext uri="{FF2B5EF4-FFF2-40B4-BE49-F238E27FC236}">
                <a16:creationId xmlns:a16="http://schemas.microsoft.com/office/drawing/2014/main" id="{16C938FC-2A8F-4314-953B-61C546B5A7A2}"/>
              </a:ext>
            </a:extLst>
          </p:cNvPr>
          <p:cNvSpPr>
            <a:spLocks noGrp="1"/>
          </p:cNvSpPr>
          <p:nvPr>
            <p:ph type="body" sz="half" idx="1"/>
          </p:nvPr>
        </p:nvSpPr>
        <p:spPr/>
        <p:txBody>
          <a:bodyPr/>
          <a:lstStyle/>
          <a:p>
            <a:pPr algn="r" eaLnBrk="1" hangingPunct="1">
              <a:buFont typeface="Wingdings" panose="05000000000000000000" pitchFamily="2" charset="2"/>
              <a:buNone/>
            </a:pPr>
            <a:r>
              <a:rPr lang="en-US" altLang="en-US" sz="3600"/>
              <a:t>	</a:t>
            </a:r>
            <a:r>
              <a:rPr lang="en-US" altLang="en-US" sz="2800"/>
              <a:t>	</a:t>
            </a:r>
          </a:p>
        </p:txBody>
      </p:sp>
      <p:pic>
        <p:nvPicPr>
          <p:cNvPr id="29700" name="Picture 5">
            <a:extLst>
              <a:ext uri="{FF2B5EF4-FFF2-40B4-BE49-F238E27FC236}">
                <a16:creationId xmlns:a16="http://schemas.microsoft.com/office/drawing/2014/main" id="{A65E43D0-F0F6-468F-B52E-95DC8C46F8A9}"/>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413125" y="5308600"/>
            <a:ext cx="2133600" cy="623888"/>
          </a:xfrm>
          <a:noFill/>
        </p:spPr>
      </p:pic>
      <p:pic>
        <p:nvPicPr>
          <p:cNvPr id="29701" name="Picture 10">
            <a:extLst>
              <a:ext uri="{FF2B5EF4-FFF2-40B4-BE49-F238E27FC236}">
                <a16:creationId xmlns:a16="http://schemas.microsoft.com/office/drawing/2014/main" id="{0AEB52E3-B2B9-4710-83FD-3C2F63C79E6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34200" y="1752600"/>
            <a:ext cx="1752600" cy="849313"/>
          </a:xfrm>
          <a:noFill/>
        </p:spPr>
      </p:pic>
      <p:sp>
        <p:nvSpPr>
          <p:cNvPr id="9220" name="Rectangle 4">
            <a:extLst>
              <a:ext uri="{FF2B5EF4-FFF2-40B4-BE49-F238E27FC236}">
                <a16:creationId xmlns:a16="http://schemas.microsoft.com/office/drawing/2014/main" id="{2867659D-A9F2-4457-BBD3-39CD627B36F0}"/>
              </a:ext>
            </a:extLst>
          </p:cNvPr>
          <p:cNvSpPr>
            <a:spLocks noChangeArrowheads="1"/>
          </p:cNvSpPr>
          <p:nvPr/>
        </p:nvSpPr>
        <p:spPr bwMode="auto">
          <a:xfrm>
            <a:off x="990600" y="2895600"/>
            <a:ext cx="6553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en-US" altLang="en-US" sz="3200" dirty="0">
                <a:effectLst>
                  <a:outerShdw blurRad="38100" dist="38100" dir="2700000" algn="tl">
                    <a:srgbClr val="C0C0C0"/>
                  </a:outerShdw>
                </a:effectLst>
                <a:latin typeface="+mn-lt"/>
              </a:rPr>
              <a:t>Daily activities address whole health, wellness and having a life in the community</a:t>
            </a:r>
          </a:p>
        </p:txBody>
      </p:sp>
      <p:pic>
        <p:nvPicPr>
          <p:cNvPr id="29703" name="Picture 12">
            <a:extLst>
              <a:ext uri="{FF2B5EF4-FFF2-40B4-BE49-F238E27FC236}">
                <a16:creationId xmlns:a16="http://schemas.microsoft.com/office/drawing/2014/main" id="{A286D962-8906-4D49-8574-6E58CAE73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025" y="4522788"/>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13">
            <a:extLst>
              <a:ext uri="{FF2B5EF4-FFF2-40B4-BE49-F238E27FC236}">
                <a16:creationId xmlns:a16="http://schemas.microsoft.com/office/drawing/2014/main" id="{B73A5CCC-3586-4F37-A658-7BCF9856F6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4608513"/>
            <a:ext cx="1670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14">
            <a:extLst>
              <a:ext uri="{FF2B5EF4-FFF2-40B4-BE49-F238E27FC236}">
                <a16:creationId xmlns:a16="http://schemas.microsoft.com/office/drawing/2014/main" id="{18032AD5-0623-46B2-8EF9-35E36EC070E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086600" y="4953000"/>
            <a:ext cx="18288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15">
            <a:extLst>
              <a:ext uri="{FF2B5EF4-FFF2-40B4-BE49-F238E27FC236}">
                <a16:creationId xmlns:a16="http://schemas.microsoft.com/office/drawing/2014/main" id="{F7855C35-031A-4384-AFE2-2C1942100D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925" y="1058863"/>
            <a:ext cx="2114550"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7" name="Picture 19">
            <a:extLst>
              <a:ext uri="{FF2B5EF4-FFF2-40B4-BE49-F238E27FC236}">
                <a16:creationId xmlns:a16="http://schemas.microsoft.com/office/drawing/2014/main" id="{E8DE870C-DC80-40B8-A176-3A2AE9D4BD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288" y="1060450"/>
            <a:ext cx="23622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3F3A7F6-885A-469F-8155-520E13CF7D62}"/>
              </a:ext>
            </a:extLst>
          </p:cNvPr>
          <p:cNvSpPr>
            <a:spLocks noGrp="1"/>
          </p:cNvSpPr>
          <p:nvPr>
            <p:ph type="title"/>
          </p:nvPr>
        </p:nvSpPr>
        <p:spPr>
          <a:xfrm>
            <a:off x="423863" y="138113"/>
            <a:ext cx="7772400" cy="1595437"/>
          </a:xfrm>
        </p:spPr>
        <p:txBody>
          <a:bodyPr/>
          <a:lstStyle/>
          <a:p>
            <a:pPr eaLnBrk="1" hangingPunct="1"/>
            <a:r>
              <a:rPr lang="en-US" altLang="en-US" b="1" dirty="0"/>
              <a:t>Daily Wellness Activities</a:t>
            </a:r>
            <a:r>
              <a:rPr lang="en-US" altLang="en-US" dirty="0"/>
              <a:t/>
            </a:r>
            <a:br>
              <a:rPr lang="en-US" altLang="en-US" dirty="0"/>
            </a:br>
            <a:r>
              <a:rPr lang="en-US" altLang="en-US" sz="2800" b="1" dirty="0"/>
              <a:t>DBHDD Deliverables</a:t>
            </a:r>
            <a:br>
              <a:rPr lang="en-US" altLang="en-US" sz="2800" b="1" dirty="0"/>
            </a:br>
            <a:r>
              <a:rPr lang="en-US" altLang="en-US" sz="2800" b="1" dirty="0"/>
              <a:t/>
            </a:r>
            <a:br>
              <a:rPr lang="en-US" altLang="en-US" sz="2800" b="1" dirty="0"/>
            </a:br>
            <a:r>
              <a:rPr lang="en-US" altLang="en-US" dirty="0"/>
              <a:t/>
            </a:r>
            <a:br>
              <a:rPr lang="en-US" altLang="en-US" dirty="0"/>
            </a:br>
            <a:endParaRPr lang="en-US" altLang="en-US" dirty="0"/>
          </a:p>
        </p:txBody>
      </p:sp>
      <p:sp>
        <p:nvSpPr>
          <p:cNvPr id="30723" name="Rectangle 3">
            <a:extLst>
              <a:ext uri="{FF2B5EF4-FFF2-40B4-BE49-F238E27FC236}">
                <a16:creationId xmlns:a16="http://schemas.microsoft.com/office/drawing/2014/main" id="{583F1A9D-5053-4898-AF36-FB99A886068B}"/>
              </a:ext>
            </a:extLst>
          </p:cNvPr>
          <p:cNvSpPr>
            <a:spLocks noGrp="1"/>
          </p:cNvSpPr>
          <p:nvPr>
            <p:ph idx="1"/>
          </p:nvPr>
        </p:nvSpPr>
        <p:spPr>
          <a:xfrm>
            <a:off x="537191" y="1733550"/>
            <a:ext cx="90012406" cy="4674309"/>
          </a:xfrm>
        </p:spPr>
        <p:txBody>
          <a:bodyPr/>
          <a:lstStyle/>
          <a:p>
            <a:pPr eaLnBrk="1" hangingPunct="1"/>
            <a:r>
              <a:rPr lang="en-US" altLang="en-US" sz="2800" dirty="0"/>
              <a:t>Wellness Recovery Action Plan (WRAP)</a:t>
            </a:r>
          </a:p>
          <a:p>
            <a:pPr eaLnBrk="1" hangingPunct="1"/>
            <a:r>
              <a:rPr lang="en-US" altLang="en-US" sz="2800" dirty="0"/>
              <a:t>Double Trouble in Recovery (DTR)</a:t>
            </a:r>
          </a:p>
          <a:p>
            <a:pPr eaLnBrk="1" hangingPunct="1"/>
            <a:r>
              <a:rPr lang="en-US" altLang="en-US" sz="2800" dirty="0"/>
              <a:t>Computer Skills Training</a:t>
            </a:r>
          </a:p>
          <a:p>
            <a:pPr eaLnBrk="1" hangingPunct="1"/>
            <a:r>
              <a:rPr lang="en-US" altLang="en-US" sz="2800" dirty="0"/>
              <a:t>Financial Planning</a:t>
            </a:r>
          </a:p>
          <a:p>
            <a:pPr eaLnBrk="1" hangingPunct="1"/>
            <a:r>
              <a:rPr lang="en-US" altLang="en-US" sz="2800" dirty="0"/>
              <a:t>Housing Support</a:t>
            </a:r>
          </a:p>
        </p:txBody>
      </p:sp>
      <p:sp>
        <p:nvSpPr>
          <p:cNvPr id="2" name="AutoShape 2" descr="Image result for activities">
            <a:extLst>
              <a:ext uri="{FF2B5EF4-FFF2-40B4-BE49-F238E27FC236}">
                <a16:creationId xmlns:a16="http://schemas.microsoft.com/office/drawing/2014/main" id="{F01C7F62-8967-48AE-9564-B2A11BE1ED8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ctivities">
            <a:extLst>
              <a:ext uri="{FF2B5EF4-FFF2-40B4-BE49-F238E27FC236}">
                <a16:creationId xmlns:a16="http://schemas.microsoft.com/office/drawing/2014/main" id="{F6CBAD7D-9795-4103-AD4A-FDB78A7BBE53}"/>
              </a:ext>
            </a:extLst>
          </p:cNvPr>
          <p:cNvSpPr>
            <a:spLocks noChangeAspect="1" noChangeArrowheads="1"/>
          </p:cNvSpPr>
          <p:nvPr/>
        </p:nvSpPr>
        <p:spPr bwMode="auto">
          <a:xfrm>
            <a:off x="4572000" y="3429000"/>
            <a:ext cx="3352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3CE5D70F-4308-49B3-9613-B76B58DEF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491964"/>
            <a:ext cx="5029200" cy="2168616"/>
          </a:xfrm>
          <a:prstGeom prst="rect">
            <a:avLst/>
          </a:prstGeom>
        </p:spPr>
      </p:pic>
    </p:spTree>
    <p:extLst>
      <p:ext uri="{BB962C8B-B14F-4D97-AF65-F5344CB8AC3E}">
        <p14:creationId xmlns:p14="http://schemas.microsoft.com/office/powerpoint/2010/main" val="406278328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F6FE-3620-4699-8223-8E74DE0B7A1A}"/>
              </a:ext>
            </a:extLst>
          </p:cNvPr>
          <p:cNvSpPr>
            <a:spLocks noGrp="1"/>
          </p:cNvSpPr>
          <p:nvPr>
            <p:ph type="title"/>
          </p:nvPr>
        </p:nvSpPr>
        <p:spPr/>
        <p:txBody>
          <a:bodyPr/>
          <a:lstStyle/>
          <a:p>
            <a:r>
              <a:rPr lang="en-US" sz="2400" dirty="0"/>
              <a:t>Certified Peer Specialists use their lived experiences to facilitate wellness activities</a:t>
            </a:r>
          </a:p>
        </p:txBody>
      </p:sp>
      <p:sp>
        <p:nvSpPr>
          <p:cNvPr id="3" name="Content Placeholder 2">
            <a:extLst>
              <a:ext uri="{FF2B5EF4-FFF2-40B4-BE49-F238E27FC236}">
                <a16:creationId xmlns:a16="http://schemas.microsoft.com/office/drawing/2014/main" id="{461AFBA8-9D80-49AA-81DA-3104DEEDF5A0}"/>
              </a:ext>
            </a:extLst>
          </p:cNvPr>
          <p:cNvSpPr>
            <a:spLocks noGrp="1"/>
          </p:cNvSpPr>
          <p:nvPr>
            <p:ph idx="1"/>
          </p:nvPr>
        </p:nvSpPr>
        <p:spPr>
          <a:xfrm>
            <a:off x="609600" y="1930400"/>
            <a:ext cx="6348413" cy="3911384"/>
          </a:xfrm>
        </p:spPr>
        <p:txBody>
          <a:bodyPr/>
          <a:lstStyle/>
          <a:p>
            <a:r>
              <a:rPr lang="en-US" dirty="0"/>
              <a:t>Art Explorations</a:t>
            </a:r>
          </a:p>
          <a:p>
            <a:r>
              <a:rPr lang="en-US" dirty="0"/>
              <a:t>Lyrical Expressions</a:t>
            </a:r>
          </a:p>
          <a:p>
            <a:r>
              <a:rPr lang="en-US" dirty="0"/>
              <a:t>Creative Writing</a:t>
            </a:r>
          </a:p>
          <a:p>
            <a:r>
              <a:rPr lang="en-US" dirty="0"/>
              <a:t>YMCA</a:t>
            </a:r>
          </a:p>
          <a:p>
            <a:r>
              <a:rPr lang="en-US" dirty="0"/>
              <a:t>Bowling</a:t>
            </a:r>
          </a:p>
          <a:p>
            <a:r>
              <a:rPr lang="en-US" dirty="0"/>
              <a:t>Trauma-Informed Peer Support</a:t>
            </a:r>
          </a:p>
          <a:p>
            <a:r>
              <a:rPr lang="en-US" dirty="0"/>
              <a:t>Hearing Voices Network (HVN)</a:t>
            </a:r>
          </a:p>
          <a:p>
            <a:r>
              <a:rPr lang="en-US" dirty="0"/>
              <a:t>Sacred Space </a:t>
            </a:r>
          </a:p>
          <a:p>
            <a:r>
              <a:rPr lang="en-US" dirty="0"/>
              <a:t>Resource Support</a:t>
            </a:r>
          </a:p>
        </p:txBody>
      </p:sp>
      <p:pic>
        <p:nvPicPr>
          <p:cNvPr id="5" name="Picture 4">
            <a:extLst>
              <a:ext uri="{FF2B5EF4-FFF2-40B4-BE49-F238E27FC236}">
                <a16:creationId xmlns:a16="http://schemas.microsoft.com/office/drawing/2014/main" id="{D67806BD-9D95-44A5-895D-56C8C5DF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2895601"/>
            <a:ext cx="3048000" cy="2286000"/>
          </a:xfrm>
          <a:prstGeom prst="rect">
            <a:avLst/>
          </a:prstGeom>
        </p:spPr>
      </p:pic>
    </p:spTree>
    <p:extLst>
      <p:ext uri="{BB962C8B-B14F-4D97-AF65-F5344CB8AC3E}">
        <p14:creationId xmlns:p14="http://schemas.microsoft.com/office/powerpoint/2010/main" val="2936732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AFBA8-9D80-49AA-81DA-3104DEEDF5A0}"/>
              </a:ext>
            </a:extLst>
          </p:cNvPr>
          <p:cNvSpPr>
            <a:spLocks noGrp="1"/>
          </p:cNvSpPr>
          <p:nvPr>
            <p:ph idx="1"/>
          </p:nvPr>
        </p:nvSpPr>
        <p:spPr>
          <a:xfrm>
            <a:off x="838200" y="2286000"/>
            <a:ext cx="6069807" cy="4114800"/>
          </a:xfrm>
        </p:spPr>
        <p:txBody>
          <a:bodyPr/>
          <a:lstStyle/>
          <a:p>
            <a:pPr marL="0" indent="0">
              <a:buNone/>
            </a:pPr>
            <a:r>
              <a:rPr lang="en-US" dirty="0" err="1"/>
              <a:t>PeerZone</a:t>
            </a:r>
            <a:r>
              <a:rPr lang="en-US" dirty="0"/>
              <a:t> Workshops are a series of up to 20 three-hour peer-led workshops for people who experience mental distress and addiction. The workshops provide a fun, interactive and safe structure for participants to share their experiences, learn self-management and expand their horizons.</a:t>
            </a:r>
          </a:p>
          <a:p>
            <a:pPr marL="0" indent="0">
              <a:buNone/>
            </a:pPr>
            <a:r>
              <a:rPr lang="en-US" dirty="0"/>
              <a:t>Since 2013 </a:t>
            </a:r>
            <a:r>
              <a:rPr lang="en-US" dirty="0" err="1"/>
              <a:t>PeerZone</a:t>
            </a:r>
            <a:r>
              <a:rPr lang="en-US" dirty="0"/>
              <a:t> has certified over 200 facilitators in Australia, New Zealand, Canada and the USA.</a:t>
            </a:r>
          </a:p>
          <a:p>
            <a:pPr marL="0" indent="0">
              <a:buNone/>
            </a:pPr>
            <a:endParaRPr lang="en-US" dirty="0"/>
          </a:p>
        </p:txBody>
      </p:sp>
      <p:pic>
        <p:nvPicPr>
          <p:cNvPr id="6" name="Graphic 5">
            <a:extLst>
              <a:ext uri="{FF2B5EF4-FFF2-40B4-BE49-F238E27FC236}">
                <a16:creationId xmlns:a16="http://schemas.microsoft.com/office/drawing/2014/main" id="{AEC8C12F-A9DE-4293-BA48-0325F221FB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86000" y="304800"/>
            <a:ext cx="2895600" cy="992777"/>
          </a:xfrm>
          <a:prstGeom prst="rect">
            <a:avLst/>
          </a:prstGeom>
        </p:spPr>
      </p:pic>
    </p:spTree>
    <p:extLst>
      <p:ext uri="{BB962C8B-B14F-4D97-AF65-F5344CB8AC3E}">
        <p14:creationId xmlns:p14="http://schemas.microsoft.com/office/powerpoint/2010/main" val="1074229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3F3A7F6-885A-469F-8155-520E13CF7D62}"/>
              </a:ext>
            </a:extLst>
          </p:cNvPr>
          <p:cNvSpPr>
            <a:spLocks noGrp="1"/>
          </p:cNvSpPr>
          <p:nvPr>
            <p:ph type="title"/>
          </p:nvPr>
        </p:nvSpPr>
        <p:spPr>
          <a:xfrm>
            <a:off x="423863" y="138113"/>
            <a:ext cx="7772400" cy="1595437"/>
          </a:xfrm>
        </p:spPr>
        <p:txBody>
          <a:bodyPr/>
          <a:lstStyle/>
          <a:p>
            <a:pPr eaLnBrk="1" hangingPunct="1"/>
            <a:r>
              <a:rPr lang="en-US" altLang="en-US"/>
              <a:t>Respite</a:t>
            </a:r>
          </a:p>
        </p:txBody>
      </p:sp>
      <p:sp>
        <p:nvSpPr>
          <p:cNvPr id="30723" name="Rectangle 3">
            <a:extLst>
              <a:ext uri="{FF2B5EF4-FFF2-40B4-BE49-F238E27FC236}">
                <a16:creationId xmlns:a16="http://schemas.microsoft.com/office/drawing/2014/main" id="{583F1A9D-5053-4898-AF36-FB99A886068B}"/>
              </a:ext>
            </a:extLst>
          </p:cNvPr>
          <p:cNvSpPr>
            <a:spLocks noGrp="1"/>
          </p:cNvSpPr>
          <p:nvPr>
            <p:ph idx="1"/>
          </p:nvPr>
        </p:nvSpPr>
        <p:spPr>
          <a:xfrm>
            <a:off x="304800" y="1295400"/>
            <a:ext cx="8229600" cy="4710113"/>
          </a:xfrm>
        </p:spPr>
        <p:txBody>
          <a:bodyPr/>
          <a:lstStyle/>
          <a:p>
            <a:pPr eaLnBrk="1" hangingPunct="1"/>
            <a:r>
              <a:rPr lang="en-US" altLang="en-US" sz="2400" dirty="0"/>
              <a:t>Alternative to inpatient hospitalization</a:t>
            </a:r>
          </a:p>
          <a:p>
            <a:pPr eaLnBrk="1" hangingPunct="1"/>
            <a:r>
              <a:rPr lang="en-US" altLang="en-US" sz="2400" dirty="0"/>
              <a:t>Crisis as opportunity</a:t>
            </a:r>
          </a:p>
          <a:p>
            <a:pPr eaLnBrk="1" hangingPunct="1"/>
            <a:r>
              <a:rPr lang="en-US" altLang="en-US" sz="2400" dirty="0"/>
              <a:t>Utilize community resources</a:t>
            </a:r>
          </a:p>
          <a:p>
            <a:pPr eaLnBrk="1" hangingPunct="1"/>
            <a:r>
              <a:rPr lang="en-US" altLang="en-US" sz="2400" dirty="0"/>
              <a:t>Three respite rooms per PSWRC (15 total)</a:t>
            </a:r>
          </a:p>
          <a:p>
            <a:pPr eaLnBrk="1" hangingPunct="1"/>
            <a:r>
              <a:rPr lang="en-US" altLang="en-US" sz="2400" dirty="0"/>
              <a:t>Proactive Conversation to establish peer relationships before a respite stay is needed</a:t>
            </a:r>
          </a:p>
          <a:p>
            <a:pPr eaLnBrk="1" hangingPunct="1"/>
            <a:r>
              <a:rPr lang="en-US" altLang="en-US" sz="2400" dirty="0"/>
              <a:t>Eligible every 30 days</a:t>
            </a:r>
          </a:p>
        </p:txBody>
      </p:sp>
      <p:pic>
        <p:nvPicPr>
          <p:cNvPr id="30724" name="Picture 5" descr="Image result for bedroom">
            <a:extLst>
              <a:ext uri="{FF2B5EF4-FFF2-40B4-BE49-F238E27FC236}">
                <a16:creationId xmlns:a16="http://schemas.microsoft.com/office/drawing/2014/main" id="{4E9AC1B7-3B6A-4C70-8C09-52709F4DD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0"/>
            <a:ext cx="2543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13294" y="970910"/>
            <a:ext cx="6230973" cy="571649"/>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4051" dirty="0">
                <a:solidFill>
                  <a:srgbClr val="00B050"/>
                </a:solidFill>
              </a:rPr>
              <a:t>On Recovery and Hope…</a:t>
            </a:r>
          </a:p>
        </p:txBody>
      </p:sp>
      <p:sp>
        <p:nvSpPr>
          <p:cNvPr id="8" name="Content Placeholder 2"/>
          <p:cNvSpPr txBox="1"/>
          <p:nvPr/>
        </p:nvSpPr>
        <p:spPr>
          <a:xfrm>
            <a:off x="513294" y="1828800"/>
            <a:ext cx="6802622" cy="4344531"/>
          </a:xfrm>
          <a:prstGeom prst="rect">
            <a:avLst/>
          </a:prstGeom>
          <a:noFill/>
          <a:ln>
            <a:noFill/>
          </a:ln>
          <a:effectLst>
            <a:glow rad="228600">
              <a:schemeClr val="accent1">
                <a:satMod val="175000"/>
                <a:alpha val="40000"/>
              </a:schemeClr>
            </a:glow>
          </a:effectLst>
        </p:spPr>
        <p:txBody>
          <a:bodyPr vert="horz" lIns="68598" tIns="34299" rIns="68598" bIns="34299" rtlCol="0">
            <a:normAutofit fontScale="92500" lnSpcReduction="20000"/>
          </a:bodyPr>
          <a:lstStyle>
            <a:lvl1pPr marL="224155" indent="-224155" algn="l" defTabSz="914400" rtl="0" eaLnBrk="1" latinLnBrk="0" hangingPunct="1">
              <a:lnSpc>
                <a:spcPct val="90000"/>
              </a:lnSpc>
              <a:spcBef>
                <a:spcPts val="1800"/>
              </a:spcBef>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9pPr>
          </a:lstStyle>
          <a:p>
            <a:pPr marL="0" indent="0" algn="ctr">
              <a:spcBef>
                <a:spcPts val="0"/>
              </a:spcBef>
              <a:spcAft>
                <a:spcPts val="0"/>
              </a:spcAft>
              <a:buNone/>
            </a:pPr>
            <a:r>
              <a:rPr lang="en-US" sz="2401" b="1" u="sng" dirty="0">
                <a:latin typeface="+mj-lt"/>
                <a:ea typeface="Times New Roman" panose="02020603050405020304" pitchFamily="18" charset="0"/>
              </a:rPr>
              <a:t>Definitions of Recovery and Hope</a:t>
            </a:r>
            <a:endParaRPr lang="en-US" sz="2401" dirty="0">
              <a:latin typeface="+mj-lt"/>
              <a:ea typeface="Times New Roman" panose="02020603050405020304" pitchFamily="18" charset="0"/>
            </a:endParaRPr>
          </a:p>
          <a:p>
            <a:pPr marL="0" indent="0" algn="just">
              <a:spcBef>
                <a:spcPts val="0"/>
              </a:spcBef>
              <a:spcAft>
                <a:spcPts val="0"/>
              </a:spcAft>
              <a:buNone/>
            </a:pPr>
            <a:r>
              <a:rPr lang="en-US" sz="2401" dirty="0">
                <a:latin typeface="+mj-lt"/>
                <a:ea typeface="Times New Roman" panose="02020603050405020304" pitchFamily="18" charset="0"/>
              </a:rPr>
              <a:t> </a:t>
            </a:r>
            <a:endParaRPr lang="en-US" sz="2701" b="1" u="sng" dirty="0">
              <a:latin typeface="+mj-lt"/>
              <a:ea typeface="Times New Roman" panose="02020603050405020304" pitchFamily="18" charset="0"/>
            </a:endParaRPr>
          </a:p>
          <a:p>
            <a:pPr marL="0" indent="0" algn="just">
              <a:spcBef>
                <a:spcPts val="0"/>
              </a:spcBef>
              <a:spcAft>
                <a:spcPts val="0"/>
              </a:spcAft>
              <a:buNone/>
            </a:pPr>
            <a:r>
              <a:rPr lang="en-US" sz="2401" b="1" u="sng" dirty="0">
                <a:latin typeface="+mj-lt"/>
                <a:ea typeface="Times New Roman" panose="02020603050405020304" pitchFamily="18" charset="0"/>
              </a:rPr>
              <a:t>Recovery</a:t>
            </a:r>
            <a:r>
              <a:rPr lang="en-US" sz="2401" dirty="0">
                <a:latin typeface="+mj-lt"/>
                <a:ea typeface="Times New Roman" panose="02020603050405020304" pitchFamily="18" charset="0"/>
              </a:rPr>
              <a:t> is a deeply personal, unique, and self-determined journey through which an individual strives to reach his/her full potential. Persons in recovery improve their health and wellness by taking responsibility in pursuing a fulfilling and contributing life while embracing difficulties one has faced. Recovery is not a gift from any system. Recovery is nurtured by relationships and environments that provide hope, empowerment, choices and opportunities. Recovery belongs to the person. It is a right, and it is the responsibility of us all. </a:t>
            </a:r>
            <a:endParaRPr lang="en-US" sz="2701" b="1" u="sng" dirty="0">
              <a:latin typeface="+mj-lt"/>
              <a:ea typeface="Times New Roman" panose="02020603050405020304" pitchFamily="18" charset="0"/>
            </a:endParaRPr>
          </a:p>
          <a:p>
            <a:pPr marL="0" indent="0" algn="just">
              <a:spcBef>
                <a:spcPts val="0"/>
              </a:spcBef>
              <a:spcAft>
                <a:spcPts val="0"/>
              </a:spcAft>
              <a:buNone/>
            </a:pPr>
            <a:r>
              <a:rPr lang="en-US" sz="2401" dirty="0">
                <a:latin typeface="+mj-lt"/>
                <a:ea typeface="Times New Roman" panose="02020603050405020304" pitchFamily="18" charset="0"/>
              </a:rPr>
              <a:t> </a:t>
            </a:r>
            <a:endParaRPr lang="en-US" sz="2701" b="1" u="sng" dirty="0">
              <a:latin typeface="+mj-lt"/>
              <a:ea typeface="Times New Roman" panose="02020603050405020304" pitchFamily="18" charset="0"/>
            </a:endParaRPr>
          </a:p>
          <a:p>
            <a:pPr marL="0" indent="0" algn="just">
              <a:spcBef>
                <a:spcPts val="0"/>
              </a:spcBef>
              <a:spcAft>
                <a:spcPts val="0"/>
              </a:spcAft>
              <a:buNone/>
            </a:pPr>
            <a:r>
              <a:rPr lang="en-US" sz="2401" b="1" u="sng" dirty="0">
                <a:latin typeface="+mj-lt"/>
                <a:ea typeface="Times New Roman" panose="02020603050405020304" pitchFamily="18" charset="0"/>
              </a:rPr>
              <a:t>Hope</a:t>
            </a:r>
            <a:r>
              <a:rPr lang="en-US" sz="2401" dirty="0">
                <a:latin typeface="+mj-lt"/>
                <a:ea typeface="Times New Roman" panose="02020603050405020304" pitchFamily="18" charset="0"/>
              </a:rPr>
              <a:t> is the belief that one has both the ability and the opportunity to engage in the recovery process.</a:t>
            </a:r>
            <a:endParaRPr lang="en-US" sz="2701" b="1" u="sng" dirty="0">
              <a:latin typeface="+mj-lt"/>
              <a:ea typeface="Times New Roman" panose="02020603050405020304" pitchFamily="18" charset="0"/>
            </a:endParaRPr>
          </a:p>
        </p:txBody>
      </p:sp>
    </p:spTree>
    <p:extLst>
      <p:ext uri="{BB962C8B-B14F-4D97-AF65-F5344CB8AC3E}">
        <p14:creationId xmlns:p14="http://schemas.microsoft.com/office/powerpoint/2010/main" val="26976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a:extLst>
              <a:ext uri="{FF2B5EF4-FFF2-40B4-BE49-F238E27FC236}">
                <a16:creationId xmlns:a16="http://schemas.microsoft.com/office/drawing/2014/main" id="{9998AE9C-EB10-4335-B9B2-472E9D7D9A99}"/>
              </a:ext>
            </a:extLst>
          </p:cNvPr>
          <p:cNvSpPr>
            <a:spLocks noChangeArrowheads="1"/>
          </p:cNvSpPr>
          <p:nvPr/>
        </p:nvSpPr>
        <p:spPr bwMode="auto">
          <a:xfrm>
            <a:off x="608013" y="685800"/>
            <a:ext cx="7088187"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60000"/>
              <a:buFont typeface="Wingdings" panose="05000000000000000000" pitchFamily="2" charset="2"/>
              <a:buNone/>
              <a:defRPr/>
            </a:pPr>
            <a:r>
              <a:rPr lang="en-US" altLang="en-US" sz="2400" dirty="0">
                <a:effectLst>
                  <a:outerShdw blurRad="38100" dist="38100" dir="2700000" algn="tl">
                    <a:srgbClr val="C0C0C0"/>
                  </a:outerShdw>
                </a:effectLst>
              </a:rPr>
              <a:t>The majority of respite guests report that accessing respite prevented a inpatient hospitalization</a:t>
            </a: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endParaRPr lang="en-US" altLang="en-US" sz="2400" dirty="0">
              <a:effectLst>
                <a:outerShdw blurRad="38100" dist="38100" dir="2700000" algn="tl">
                  <a:srgbClr val="C0C0C0"/>
                </a:outerShdw>
              </a:effectLst>
            </a:endParaRPr>
          </a:p>
          <a:p>
            <a:pPr algn="ctr" eaLnBrk="1" hangingPunct="1">
              <a:spcBef>
                <a:spcPct val="20000"/>
              </a:spcBef>
              <a:buClr>
                <a:schemeClr val="hlink"/>
              </a:buClr>
              <a:buSzPct val="60000"/>
              <a:buFont typeface="Wingdings" panose="05000000000000000000" pitchFamily="2" charset="2"/>
              <a:buNone/>
              <a:defRPr/>
            </a:pPr>
            <a:r>
              <a:rPr lang="en-US" altLang="en-US" sz="1000" i="1" dirty="0">
                <a:effectLst>
                  <a:outerShdw blurRad="38100" dist="38100" dir="2700000" algn="tl">
                    <a:srgbClr val="C0C0C0"/>
                  </a:outerShdw>
                </a:effectLst>
              </a:rPr>
              <a:t>Data compiled from anonymous Evaluation/Feedback forms offered each month to all peers who use PSWRC services  </a:t>
            </a:r>
          </a:p>
        </p:txBody>
      </p:sp>
      <p:sp>
        <p:nvSpPr>
          <p:cNvPr id="12291" name="Rectangle 6">
            <a:extLst>
              <a:ext uri="{FF2B5EF4-FFF2-40B4-BE49-F238E27FC236}">
                <a16:creationId xmlns:a16="http://schemas.microsoft.com/office/drawing/2014/main" id="{91CCBBFC-ED03-432D-927B-AF7367233DA6}"/>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12292" name="Object 5">
            <a:extLst>
              <a:ext uri="{FF2B5EF4-FFF2-40B4-BE49-F238E27FC236}">
                <a16:creationId xmlns:a16="http://schemas.microsoft.com/office/drawing/2014/main" id="{8E77FCEC-FFD1-464D-97DE-307FCC727228}"/>
              </a:ext>
            </a:extLst>
          </p:cNvPr>
          <p:cNvGraphicFramePr>
            <a:graphicFrameLocks noChangeAspect="1"/>
          </p:cNvGraphicFramePr>
          <p:nvPr/>
        </p:nvGraphicFramePr>
        <p:xfrm>
          <a:off x="2133600" y="1828800"/>
          <a:ext cx="4343400" cy="3276600"/>
        </p:xfrm>
        <a:graphic>
          <a:graphicData uri="http://schemas.openxmlformats.org/presentationml/2006/ole">
            <mc:AlternateContent xmlns:mc="http://schemas.openxmlformats.org/markup-compatibility/2006">
              <mc:Choice xmlns:v="urn:schemas-microsoft-com:vml" Requires="v">
                <p:oleObj spid="_x0000_s53294" name="Worksheet" r:id="rId3" imgW="3143350" imgH="2457503" progId="Excel.Sheet.8">
                  <p:embed/>
                </p:oleObj>
              </mc:Choice>
              <mc:Fallback>
                <p:oleObj name="Worksheet" r:id="rId3" imgW="3143350" imgH="2457503" progId="Excel.Sheet.8">
                  <p:embed/>
                  <p:pic>
                    <p:nvPicPr>
                      <p:cNvPr id="12292" name="Object 5">
                        <a:extLst>
                          <a:ext uri="{FF2B5EF4-FFF2-40B4-BE49-F238E27FC236}">
                            <a16:creationId xmlns:a16="http://schemas.microsoft.com/office/drawing/2014/main" id="{8E77FCEC-FFD1-464D-97DE-307FCC727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8288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4800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A6734CE-B266-47A9-AB14-6688A7906F38}"/>
              </a:ext>
            </a:extLst>
          </p:cNvPr>
          <p:cNvSpPr>
            <a:spLocks noGrp="1"/>
          </p:cNvSpPr>
          <p:nvPr>
            <p:ph type="title"/>
          </p:nvPr>
        </p:nvSpPr>
        <p:spPr/>
        <p:txBody>
          <a:bodyPr/>
          <a:lstStyle/>
          <a:p>
            <a:pPr eaLnBrk="1" hangingPunct="1"/>
            <a:r>
              <a:rPr lang="en-US" altLang="en-US" b="1"/>
              <a:t>A word from our peers</a:t>
            </a:r>
          </a:p>
        </p:txBody>
      </p:sp>
      <p:sp>
        <p:nvSpPr>
          <p:cNvPr id="31747" name="Content Placeholder 2">
            <a:extLst>
              <a:ext uri="{FF2B5EF4-FFF2-40B4-BE49-F238E27FC236}">
                <a16:creationId xmlns:a16="http://schemas.microsoft.com/office/drawing/2014/main" id="{358877DA-EE30-463D-9365-70138D2A5004}"/>
              </a:ext>
            </a:extLst>
          </p:cNvPr>
          <p:cNvSpPr>
            <a:spLocks noGrp="1"/>
          </p:cNvSpPr>
          <p:nvPr>
            <p:ph idx="1"/>
          </p:nvPr>
        </p:nvSpPr>
        <p:spPr>
          <a:xfrm>
            <a:off x="623888" y="1447800"/>
            <a:ext cx="5167312" cy="5257800"/>
          </a:xfrm>
        </p:spPr>
        <p:txBody>
          <a:bodyPr/>
          <a:lstStyle/>
          <a:p>
            <a:pPr eaLnBrk="1" hangingPunct="1"/>
            <a:r>
              <a:rPr lang="en-US" altLang="en-US" sz="2000" b="1" dirty="0"/>
              <a:t>" I had a major trauma and was preparing to go to crisis but a friend convinced me to try this instead. Amazing! "</a:t>
            </a:r>
            <a:endParaRPr lang="en-US" altLang="en-US" sz="2000" dirty="0"/>
          </a:p>
          <a:p>
            <a:pPr eaLnBrk="1" hangingPunct="1"/>
            <a:r>
              <a:rPr lang="en-US" altLang="en-US" sz="2000" b="1" dirty="0"/>
              <a:t>" Respite is much better and more effective than the hospital “</a:t>
            </a:r>
          </a:p>
          <a:p>
            <a:pPr eaLnBrk="1" hangingPunct="1"/>
            <a:r>
              <a:rPr lang="en-US" altLang="en-US" sz="2000" b="1" dirty="0"/>
              <a:t>" I can relax and I feel respected “</a:t>
            </a:r>
          </a:p>
          <a:p>
            <a:pPr eaLnBrk="1" hangingPunct="1"/>
            <a:r>
              <a:rPr lang="en-US" altLang="en-US" sz="2000" b="1" dirty="0"/>
              <a:t>“Respite offers more freedom [than hospitalization] and being treated like a human being.”</a:t>
            </a:r>
            <a:endParaRPr lang="en-US" altLang="en-US" sz="2000" dirty="0"/>
          </a:p>
          <a:p>
            <a:pPr eaLnBrk="1" hangingPunct="1"/>
            <a:r>
              <a:rPr lang="en-US" altLang="en-US" sz="2000" b="1" dirty="0"/>
              <a:t>“This was a place of recovery.”</a:t>
            </a:r>
            <a:endParaRPr lang="en-US" altLang="en-US" sz="2000" dirty="0"/>
          </a:p>
          <a:p>
            <a:pPr eaLnBrk="1" hangingPunct="1"/>
            <a:endParaRPr lang="en-US" altLang="en-US" sz="1600" dirty="0"/>
          </a:p>
          <a:p>
            <a:pPr eaLnBrk="1" hangingPunct="1"/>
            <a:endParaRPr lang="en-US" altLang="en-US" sz="1600" dirty="0"/>
          </a:p>
          <a:p>
            <a:pPr eaLnBrk="1" hangingPunct="1"/>
            <a:endParaRPr lang="en-US" altLang="en-US" sz="1600" dirty="0"/>
          </a:p>
          <a:p>
            <a:pPr eaLnBrk="1" hangingPunct="1"/>
            <a:endParaRPr lang="en-US" altLang="en-US" dirty="0"/>
          </a:p>
        </p:txBody>
      </p:sp>
      <p:pic>
        <p:nvPicPr>
          <p:cNvPr id="31748" name="Picture 13" descr="Image result for speeches">
            <a:extLst>
              <a:ext uri="{FF2B5EF4-FFF2-40B4-BE49-F238E27FC236}">
                <a16:creationId xmlns:a16="http://schemas.microsoft.com/office/drawing/2014/main" id="{DEA45131-539E-4C26-A774-CF4A0E9E5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8" y="2209800"/>
            <a:ext cx="27432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5EBB9DC-1346-4777-A5FC-AA09B7F2531E}"/>
              </a:ext>
            </a:extLst>
          </p:cNvPr>
          <p:cNvSpPr>
            <a:spLocks noGrp="1"/>
          </p:cNvSpPr>
          <p:nvPr>
            <p:ph type="title"/>
          </p:nvPr>
        </p:nvSpPr>
        <p:spPr>
          <a:xfrm>
            <a:off x="457200" y="76200"/>
            <a:ext cx="8229600" cy="6248400"/>
          </a:xfrm>
        </p:spPr>
        <p:txBody>
          <a:bodyPr/>
          <a:lstStyle/>
          <a:p>
            <a:pPr eaLnBrk="1" hangingPunct="1"/>
            <a:r>
              <a:rPr lang="en-US" altLang="en-US" sz="4000"/>
              <a:t>Links</a:t>
            </a:r>
            <a:br>
              <a:rPr lang="en-US" altLang="en-US" sz="4000"/>
            </a:br>
            <a:r>
              <a:rPr lang="en-US" altLang="en-US" sz="4400" b="1"/>
              <a:t/>
            </a:r>
            <a:br>
              <a:rPr lang="en-US" altLang="en-US" sz="4400" b="1"/>
            </a:br>
            <a:r>
              <a:rPr lang="en-US" altLang="en-US" sz="2400" b="1">
                <a:hlinkClick r:id="rId2"/>
              </a:rPr>
              <a:t>Georgia Mental Health Consumer Network</a:t>
            </a:r>
            <a:r>
              <a:rPr lang="en-US" altLang="en-US" sz="2400" b="1"/>
              <a:t/>
            </a:r>
            <a:br>
              <a:rPr lang="en-US" altLang="en-US" sz="2400" b="1"/>
            </a:br>
            <a:r>
              <a:rPr lang="en-US" altLang="en-US" sz="2400" b="1"/>
              <a:t/>
            </a:r>
            <a:br>
              <a:rPr lang="en-US" altLang="en-US" sz="2400" b="1"/>
            </a:br>
            <a:r>
              <a:rPr lang="en-US" altLang="en-US" sz="2400" b="1">
                <a:hlinkClick r:id="rId3"/>
              </a:rPr>
              <a:t>Department of Behavioral Health and Developmental Disabilities</a:t>
            </a:r>
            <a:r>
              <a:rPr lang="en-US" altLang="en-US" sz="2400" b="1"/>
              <a:t/>
            </a:r>
            <a:br>
              <a:rPr lang="en-US" altLang="en-US" sz="2400" b="1"/>
            </a:br>
            <a:r>
              <a:rPr lang="en-US" altLang="en-US" sz="2400" b="1"/>
              <a:t/>
            </a:r>
            <a:br>
              <a:rPr lang="en-US" altLang="en-US" sz="2400" b="1"/>
            </a:br>
            <a:r>
              <a:rPr lang="en-US" altLang="en-US" sz="2400" b="1">
                <a:hlinkClick r:id="rId4"/>
              </a:rPr>
              <a:t>Georgia Peer Support, Wellness, and Respite Centers</a:t>
            </a:r>
            <a:r>
              <a:rPr lang="en-US" altLang="en-US" sz="2400" b="1"/>
              <a:t/>
            </a:r>
            <a:br>
              <a:rPr lang="en-US" altLang="en-US" sz="2400" b="1"/>
            </a:br>
            <a:r>
              <a:rPr lang="en-US" altLang="en-US" sz="2400" b="1"/>
              <a:t/>
            </a:r>
            <a:br>
              <a:rPr lang="en-US" altLang="en-US" sz="2400" b="1"/>
            </a:br>
            <a:r>
              <a:rPr lang="en-US" altLang="en-US" sz="2400" b="1">
                <a:hlinkClick r:id="rId5"/>
              </a:rPr>
              <a:t>Georgia Crisis and Access Line</a:t>
            </a:r>
            <a:r>
              <a:rPr lang="en-US" altLang="en-US" sz="2400" b="1"/>
              <a:t/>
            </a:r>
            <a:br>
              <a:rPr lang="en-US" altLang="en-US" sz="2400" b="1"/>
            </a:br>
            <a:r>
              <a:rPr lang="en-US" altLang="en-US" sz="2400" b="1"/>
              <a:t/>
            </a:r>
            <a:br>
              <a:rPr lang="en-US" altLang="en-US" sz="2400" b="1"/>
            </a:br>
            <a:r>
              <a:rPr lang="en-US" altLang="en-US" sz="2400" b="1">
                <a:hlinkClick r:id="rId6"/>
              </a:rPr>
              <a:t>Georgia Certified Peer Specialist Project</a:t>
            </a:r>
            <a:r>
              <a:rPr lang="en-US" altLang="en-US" sz="2400" b="1"/>
              <a:t/>
            </a:r>
            <a:br>
              <a:rPr lang="en-US" altLang="en-US" sz="2400" b="1"/>
            </a:br>
            <a:r>
              <a:rPr lang="en-US" altLang="en-US" sz="2400" b="1"/>
              <a:t/>
            </a:r>
            <a:br>
              <a:rPr lang="en-US" altLang="en-US" sz="2400" b="1"/>
            </a:br>
            <a:r>
              <a:rPr lang="en-US" altLang="en-US" sz="2400" b="1">
                <a:hlinkClick r:id="rId7"/>
              </a:rPr>
              <a:t>Intentional Peer Support</a:t>
            </a:r>
            <a:r>
              <a:rPr lang="en-US" altLang="en-US" sz="2400" b="1"/>
              <a:t/>
            </a:r>
            <a:br>
              <a:rPr lang="en-US" altLang="en-US" sz="2400" b="1"/>
            </a:br>
            <a:r>
              <a:rPr lang="en-US" altLang="en-US" sz="2400" b="1"/>
              <a:t/>
            </a:r>
            <a:br>
              <a:rPr lang="en-US" altLang="en-US" sz="2400" b="1"/>
            </a:br>
            <a:r>
              <a:rPr lang="en-US" altLang="en-US" sz="2400" b="1">
                <a:hlinkClick r:id="rId8"/>
              </a:rPr>
              <a:t>WRAP</a:t>
            </a:r>
            <a:r>
              <a:rPr lang="en-US" altLang="en-US" sz="5400" b="1"/>
              <a:t/>
            </a:r>
            <a:br>
              <a:rPr lang="en-US" altLang="en-US" sz="5400" b="1"/>
            </a:br>
            <a:r>
              <a:rPr lang="en-US" altLang="en-US" sz="4000"/>
              <a:t/>
            </a:r>
            <a:br>
              <a:rPr lang="en-US" altLang="en-US" sz="4000"/>
            </a:br>
            <a:endParaRPr lang="en-US" altLang="en-US" sz="4000"/>
          </a:p>
        </p:txBody>
      </p:sp>
      <p:pic>
        <p:nvPicPr>
          <p:cNvPr id="32771" name="Picture 4">
            <a:extLst>
              <a:ext uri="{FF2B5EF4-FFF2-40B4-BE49-F238E27FC236}">
                <a16:creationId xmlns:a16="http://schemas.microsoft.com/office/drawing/2014/main" id="{AC33D053-B404-4527-A27C-471079AC7873}"/>
              </a:ext>
            </a:extLst>
          </p:cNvPr>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6729413" y="5187950"/>
            <a:ext cx="2441575" cy="1676400"/>
          </a:xfr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57547D2-5866-4FCF-A0CB-3621A686A469}"/>
              </a:ext>
            </a:extLst>
          </p:cNvPr>
          <p:cNvSpPr>
            <a:spLocks noGrp="1"/>
          </p:cNvSpPr>
          <p:nvPr>
            <p:ph type="title"/>
          </p:nvPr>
        </p:nvSpPr>
        <p:spPr/>
        <p:txBody>
          <a:bodyPr/>
          <a:lstStyle/>
          <a:p>
            <a:r>
              <a:rPr lang="en-US" altLang="en-US"/>
              <a:t>Thank You!</a:t>
            </a:r>
          </a:p>
        </p:txBody>
      </p:sp>
      <p:sp>
        <p:nvSpPr>
          <p:cNvPr id="33795" name="Content Placeholder 2">
            <a:extLst>
              <a:ext uri="{FF2B5EF4-FFF2-40B4-BE49-F238E27FC236}">
                <a16:creationId xmlns:a16="http://schemas.microsoft.com/office/drawing/2014/main" id="{D0EE4C1D-4713-4352-9E76-3DCD58ACB68A}"/>
              </a:ext>
            </a:extLst>
          </p:cNvPr>
          <p:cNvSpPr>
            <a:spLocks noGrp="1"/>
          </p:cNvSpPr>
          <p:nvPr>
            <p:ph idx="1"/>
          </p:nvPr>
        </p:nvSpPr>
        <p:spPr>
          <a:xfrm>
            <a:off x="622300" y="1600200"/>
            <a:ext cx="6348413" cy="3881438"/>
          </a:xfrm>
        </p:spPr>
        <p:txBody>
          <a:bodyPr/>
          <a:lstStyle/>
          <a:p>
            <a:pPr marL="0" indent="0">
              <a:buFont typeface="Wingdings 3" panose="05040102010807070707" pitchFamily="18" charset="2"/>
              <a:buNone/>
            </a:pPr>
            <a:r>
              <a:rPr lang="en-US" altLang="en-US" sz="2400" dirty="0"/>
              <a:t>To reach me:</a:t>
            </a:r>
          </a:p>
          <a:p>
            <a:pPr marL="0" indent="0">
              <a:buFont typeface="Wingdings 3" panose="05040102010807070707" pitchFamily="18" charset="2"/>
              <a:buNone/>
            </a:pPr>
            <a:r>
              <a:rPr lang="en-US" altLang="en-US" sz="2400" dirty="0"/>
              <a:t>Sherry </a:t>
            </a:r>
            <a:r>
              <a:rPr lang="en-US" altLang="en-US" sz="2400"/>
              <a:t>Jenkins Tucker, CPS, MA, ITE</a:t>
            </a:r>
            <a:endParaRPr lang="en-US" altLang="en-US" sz="2400" dirty="0"/>
          </a:p>
          <a:p>
            <a:pPr marL="0" indent="0">
              <a:buFont typeface="Wingdings 3" panose="05040102010807070707" pitchFamily="18" charset="2"/>
              <a:buNone/>
            </a:pPr>
            <a:r>
              <a:rPr lang="en-US" altLang="en-US" sz="2400" dirty="0"/>
              <a:t>Executive Director</a:t>
            </a:r>
          </a:p>
          <a:p>
            <a:pPr marL="0" indent="0">
              <a:buFont typeface="Wingdings 3" panose="05040102010807070707" pitchFamily="18" charset="2"/>
              <a:buNone/>
            </a:pPr>
            <a:r>
              <a:rPr lang="en-US" altLang="en-US" sz="2400" dirty="0"/>
              <a:t>Georgia Mental Health Consumer Network</a:t>
            </a:r>
          </a:p>
          <a:p>
            <a:pPr marL="0" indent="0">
              <a:buFont typeface="Wingdings 3" panose="05040102010807070707" pitchFamily="18" charset="2"/>
              <a:buNone/>
            </a:pPr>
            <a:r>
              <a:rPr lang="en-US" altLang="en-US" sz="2400" dirty="0"/>
              <a:t>246 Sycamore Street</a:t>
            </a:r>
          </a:p>
          <a:p>
            <a:pPr marL="0" indent="0">
              <a:buFont typeface="Wingdings 3" panose="05040102010807070707" pitchFamily="18" charset="2"/>
              <a:buNone/>
            </a:pPr>
            <a:r>
              <a:rPr lang="en-US" altLang="en-US" sz="2400" dirty="0"/>
              <a:t>Suite 260</a:t>
            </a:r>
          </a:p>
          <a:p>
            <a:pPr marL="0" indent="0">
              <a:buFont typeface="Wingdings 3" panose="05040102010807070707" pitchFamily="18" charset="2"/>
              <a:buNone/>
            </a:pPr>
            <a:r>
              <a:rPr lang="en-US" altLang="en-US" sz="2400" dirty="0"/>
              <a:t>Decatur, GA 30030</a:t>
            </a:r>
          </a:p>
          <a:p>
            <a:pPr marL="0" indent="0">
              <a:buFont typeface="Wingdings 3" panose="05040102010807070707" pitchFamily="18" charset="2"/>
              <a:buNone/>
            </a:pPr>
            <a:r>
              <a:rPr lang="en-US" altLang="en-US" sz="2400" dirty="0"/>
              <a:t>404-421-5683</a:t>
            </a:r>
          </a:p>
          <a:p>
            <a:pPr marL="0" indent="0">
              <a:buFont typeface="Wingdings 3" panose="05040102010807070707" pitchFamily="18" charset="2"/>
              <a:buNone/>
            </a:pPr>
            <a:r>
              <a:rPr lang="en-US" altLang="en-US" sz="2400" dirty="0">
                <a:hlinkClick r:id="rId2"/>
              </a:rPr>
              <a:t>sjtucker@gmhcn.org</a:t>
            </a:r>
            <a:endParaRPr lang="en-US" altLang="en-US" sz="2400" dirty="0"/>
          </a:p>
          <a:p>
            <a:pPr marL="0" indent="0">
              <a:buFont typeface="Wingdings 3" panose="05040102010807070707" pitchFamily="18" charset="2"/>
              <a:buNone/>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456128" y="2342867"/>
            <a:ext cx="8467647" cy="2115101"/>
          </a:xfrm>
          <a:prstGeom prst="rect">
            <a:avLst/>
          </a:prstGeom>
          <a:noFill/>
          <a:ln>
            <a:noFill/>
          </a:ln>
          <a:effectLst>
            <a:glow rad="228600">
              <a:schemeClr val="accent1">
                <a:satMod val="175000"/>
                <a:alpha val="40000"/>
              </a:schemeClr>
            </a:glow>
          </a:effectLst>
        </p:spPr>
        <p:txBody>
          <a:bodyPr vert="horz" lIns="68598" tIns="34299" rIns="68598" bIns="34299" rtlCol="0">
            <a:normAutofit/>
          </a:bodyPr>
          <a:lstStyle>
            <a:lvl1pPr marL="224155" indent="-224155" algn="l" defTabSz="914400" rtl="0" eaLnBrk="1" latinLnBrk="0" hangingPunct="1">
              <a:lnSpc>
                <a:spcPct val="90000"/>
              </a:lnSpc>
              <a:spcBef>
                <a:spcPts val="1800"/>
              </a:spcBef>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tx1"/>
                </a:solidFill>
                <a:latin typeface="+mn-lt"/>
                <a:ea typeface="+mn-ea"/>
                <a:cs typeface="+mn-cs"/>
              </a:defRPr>
            </a:lvl9pPr>
          </a:lstStyle>
          <a:p>
            <a:pPr marL="0" indent="0" defTabSz="342991">
              <a:lnSpc>
                <a:spcPct val="100000"/>
              </a:lnSpc>
              <a:spcBef>
                <a:spcPts val="750"/>
              </a:spcBef>
              <a:buClr>
                <a:srgbClr val="FFC000"/>
              </a:buClr>
              <a:buNone/>
            </a:pPr>
            <a:endParaRPr lang="en-US" sz="4051" b="1" dirty="0">
              <a:solidFill>
                <a:srgbClr val="FFFF00"/>
              </a:solidFill>
              <a:ea typeface="+mj-ea"/>
              <a:cs typeface="+mj-cs"/>
            </a:endParaRPr>
          </a:p>
          <a:p>
            <a:pPr marL="0" indent="0" defTabSz="342991">
              <a:lnSpc>
                <a:spcPct val="100000"/>
              </a:lnSpc>
              <a:spcBef>
                <a:spcPts val="750"/>
              </a:spcBef>
              <a:buClr>
                <a:srgbClr val="FFC000"/>
              </a:buClr>
              <a:buNone/>
            </a:pPr>
            <a:r>
              <a:rPr lang="en-US" sz="4051" b="1" dirty="0">
                <a:solidFill>
                  <a:schemeClr val="accent1"/>
                </a:solidFill>
                <a:ea typeface="+mj-ea"/>
                <a:cs typeface="+mj-cs"/>
              </a:rPr>
              <a:t>So, What Is A CPS, Anyway?</a:t>
            </a:r>
          </a:p>
          <a:p>
            <a:pPr marL="0" indent="0" defTabSz="342991">
              <a:lnSpc>
                <a:spcPct val="100000"/>
              </a:lnSpc>
              <a:spcBef>
                <a:spcPts val="750"/>
              </a:spcBef>
              <a:buClr>
                <a:srgbClr val="FFC000"/>
              </a:buClr>
              <a:buNone/>
            </a:pPr>
            <a:endParaRPr lang="en-US" sz="1350" dirty="0">
              <a:solidFill>
                <a:prstClr val="white"/>
              </a:solidFill>
              <a:ea typeface="+mj-ea"/>
              <a:cs typeface="+mj-cs"/>
            </a:endParaRPr>
          </a:p>
        </p:txBody>
      </p:sp>
    </p:spTree>
    <p:extLst>
      <p:ext uri="{BB962C8B-B14F-4D97-AF65-F5344CB8AC3E}">
        <p14:creationId xmlns:p14="http://schemas.microsoft.com/office/powerpoint/2010/main" val="413781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p:nvPr/>
        </p:nvSpPr>
        <p:spPr>
          <a:xfrm>
            <a:off x="381000" y="2819400"/>
            <a:ext cx="7055380" cy="2850617"/>
          </a:xfrm>
          <a:prstGeom prst="rect">
            <a:avLst/>
          </a:prstGeom>
          <a:no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68598" tIns="34299" rIns="68598" bIns="34299" rtlCol="0">
            <a:normAutofit/>
          </a:bodyPr>
          <a:lstStyle>
            <a:lvl1pPr marL="224155" indent="-224155" algn="l" defTabSz="914400" rtl="0" eaLnBrk="1" latinLnBrk="0" hangingPunct="1">
              <a:lnSpc>
                <a:spcPct val="90000"/>
              </a:lnSpc>
              <a:spcBef>
                <a:spcPts val="1800"/>
              </a:spcBef>
              <a:buSzPct val="80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lt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lt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lt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anose="020B0604020202020204" pitchFamily="34" charset="0"/>
              <a:buChar char="•"/>
              <a:defRPr sz="1600" kern="1200">
                <a:solidFill>
                  <a:schemeClr val="lt1"/>
                </a:solidFill>
                <a:latin typeface="+mn-lt"/>
                <a:ea typeface="+mn-ea"/>
                <a:cs typeface="+mn-cs"/>
              </a:defRPr>
            </a:lvl9pPr>
          </a:lstStyle>
          <a:p>
            <a:pPr marL="0" indent="0" algn="ctr">
              <a:buNone/>
            </a:pPr>
            <a:r>
              <a:rPr lang="en-US" sz="2401" dirty="0">
                <a:solidFill>
                  <a:schemeClr val="tx1"/>
                </a:solidFill>
              </a:rPr>
              <a:t>It is the mission of the Georgia Certified Peer Specialist Project to identify, train, certify, and provide ongoing support and education to consumers of behavioral health services, to provide peer support as part of the Georgia behavioral health service system and to promote self-determination, personal responsibility and empowerment inherent in self-directed recovery.</a:t>
            </a:r>
          </a:p>
        </p:txBody>
      </p:sp>
      <p:sp>
        <p:nvSpPr>
          <p:cNvPr id="6" name="Title 1"/>
          <p:cNvSpPr txBox="1"/>
          <p:nvPr/>
        </p:nvSpPr>
        <p:spPr>
          <a:xfrm>
            <a:off x="1027777" y="1555697"/>
            <a:ext cx="7055380" cy="1140073"/>
          </a:xfrm>
          <a:prstGeom prst="rect">
            <a:avLst/>
          </a:prstGeom>
        </p:spPr>
        <p:txBody>
          <a:bodyPr vert="horz" lIns="68598" tIns="34299" rIns="68598" bIns="34299"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91" fontAlgn="auto">
              <a:spcAft>
                <a:spcPts val="0"/>
              </a:spcAft>
              <a:defRPr/>
            </a:pPr>
            <a:endParaRPr lang="en-US" sz="3151" dirty="0">
              <a:solidFill>
                <a:srgbClr val="DBEFF9"/>
              </a:solidFill>
              <a:latin typeface="Century Gothic" panose="020B0502020202020204"/>
            </a:endParaRPr>
          </a:p>
        </p:txBody>
      </p:sp>
      <p:sp>
        <p:nvSpPr>
          <p:cNvPr id="4" name="Rectangle 3"/>
          <p:cNvSpPr/>
          <p:nvPr/>
        </p:nvSpPr>
        <p:spPr>
          <a:xfrm>
            <a:off x="533400" y="1013103"/>
            <a:ext cx="6459632" cy="1085187"/>
          </a:xfrm>
          <a:prstGeom prst="rect">
            <a:avLst/>
          </a:prstGeom>
          <a:noFill/>
        </p:spPr>
        <p:txBody>
          <a:bodyPr wrap="square" lIns="68598" tIns="34299" rIns="68598" bIns="34299">
            <a:spAutoFit/>
          </a:bodyPr>
          <a:lstStyle/>
          <a:p>
            <a:pPr algn="ctr"/>
            <a:r>
              <a:rPr lang="en-US" sz="3301" b="1" spc="38" dirty="0">
                <a:ln w="9525" cmpd="sng">
                  <a:solidFill>
                    <a:schemeClr val="accent1"/>
                  </a:solidFill>
                  <a:prstDash val="solid"/>
                </a:ln>
                <a:solidFill>
                  <a:schemeClr val="accent2">
                    <a:lumMod val="60000"/>
                    <a:lumOff val="40000"/>
                  </a:schemeClr>
                </a:solidFill>
                <a:effectLst>
                  <a:glow rad="38100">
                    <a:schemeClr val="accent1">
                      <a:alpha val="40000"/>
                    </a:schemeClr>
                  </a:glow>
                </a:effectLst>
              </a:rPr>
              <a:t>GEORGIA CPS PROJECT</a:t>
            </a:r>
          </a:p>
          <a:p>
            <a:pPr algn="ctr"/>
            <a:r>
              <a:rPr lang="en-US" sz="3301" b="1" spc="38" dirty="0">
                <a:ln w="9525" cmpd="sng">
                  <a:solidFill>
                    <a:schemeClr val="accent1"/>
                  </a:solidFill>
                  <a:prstDash val="solid"/>
                </a:ln>
                <a:solidFill>
                  <a:schemeClr val="accent2">
                    <a:lumMod val="60000"/>
                    <a:lumOff val="40000"/>
                  </a:schemeClr>
                </a:solidFill>
                <a:effectLst>
                  <a:glow rad="38100">
                    <a:schemeClr val="accent1">
                      <a:alpha val="40000"/>
                    </a:schemeClr>
                  </a:glow>
                </a:effectLst>
              </a:rPr>
              <a:t>MISSION STATEMENT</a:t>
            </a:r>
          </a:p>
        </p:txBody>
      </p:sp>
    </p:spTree>
    <p:extLst>
      <p:ext uri="{BB962C8B-B14F-4D97-AF65-F5344CB8AC3E}">
        <p14:creationId xmlns:p14="http://schemas.microsoft.com/office/powerpoint/2010/main" val="8489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370766" y="928444"/>
            <a:ext cx="4687521" cy="1200463"/>
          </a:xfrm>
          <a:prstGeom prst="rect">
            <a:avLst/>
          </a:prstGeom>
        </p:spPr>
        <p:txBody>
          <a:bodyPr vert="horz" lIns="68598" tIns="34299" rIns="68598" bIns="34299"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601" dirty="0">
                <a:solidFill>
                  <a:schemeClr val="accent1"/>
                </a:solidFill>
              </a:rPr>
              <a:t>Georgia CPS Project</a:t>
            </a:r>
            <a:br>
              <a:rPr lang="en-US" sz="3601" dirty="0">
                <a:solidFill>
                  <a:schemeClr val="accent1"/>
                </a:solidFill>
              </a:rPr>
            </a:br>
            <a:r>
              <a:rPr lang="en-US" sz="3601" dirty="0">
                <a:solidFill>
                  <a:schemeClr val="accent1"/>
                </a:solidFill>
              </a:rPr>
              <a:t>Origins and History:</a:t>
            </a:r>
          </a:p>
        </p:txBody>
      </p:sp>
      <p:sp>
        <p:nvSpPr>
          <p:cNvPr id="2" name="Rectangle 1"/>
          <p:cNvSpPr/>
          <p:nvPr/>
        </p:nvSpPr>
        <p:spPr>
          <a:xfrm>
            <a:off x="341799" y="1942714"/>
            <a:ext cx="6745456" cy="3508653"/>
          </a:xfrm>
          <a:prstGeom prst="rect">
            <a:avLst/>
          </a:prstGeom>
        </p:spPr>
        <p:txBody>
          <a:bodyPr wrap="square">
            <a:spAutoFit/>
          </a:bodyPr>
          <a:lstStyle/>
          <a:p>
            <a:pPr>
              <a:buClr>
                <a:srgbClr val="FFC000"/>
              </a:buClr>
              <a:buFont typeface="Wingdings" panose="05000000000000000000" pitchFamily="2" charset="2"/>
              <a:buChar char="v"/>
            </a:pPr>
            <a:endParaRPr lang="en-US" dirty="0"/>
          </a:p>
          <a:p>
            <a:pPr>
              <a:buClr>
                <a:srgbClr val="FFC000"/>
              </a:buClr>
              <a:buFont typeface="Wingdings" panose="05000000000000000000" pitchFamily="2" charset="2"/>
              <a:buChar char="v"/>
            </a:pPr>
            <a:endParaRPr lang="en-US" sz="600" dirty="0"/>
          </a:p>
          <a:p>
            <a:pPr>
              <a:buClr>
                <a:srgbClr val="FFC000"/>
              </a:buClr>
              <a:buFont typeface="Wingdings" panose="05000000000000000000" pitchFamily="2" charset="2"/>
              <a:buChar char="v"/>
            </a:pPr>
            <a:r>
              <a:rPr lang="en-US" dirty="0"/>
              <a:t>Originally funded through a federal grant from the Substance Abuse, Mental Health, Services Administration’s, Center for Mental Health Services.</a:t>
            </a:r>
          </a:p>
          <a:p>
            <a:pPr>
              <a:buClr>
                <a:srgbClr val="FFC000"/>
              </a:buClr>
              <a:buFont typeface="Wingdings" panose="05000000000000000000" pitchFamily="2" charset="2"/>
              <a:buChar char="v"/>
            </a:pPr>
            <a:endParaRPr lang="en-US" dirty="0"/>
          </a:p>
          <a:p>
            <a:pPr>
              <a:buClr>
                <a:srgbClr val="FFC000"/>
              </a:buClr>
              <a:buFont typeface="Wingdings" panose="05000000000000000000" pitchFamily="2" charset="2"/>
              <a:buChar char="v"/>
            </a:pPr>
            <a:r>
              <a:rPr lang="en-US" dirty="0"/>
              <a:t>The Statewide Consumer Networking grant was secured and administered by the Georgia Mental Health Consumer Network in collaboration with the Georgia Department of Behavioral Health and Developmental Disabilities (DBHDD).</a:t>
            </a:r>
          </a:p>
          <a:p>
            <a:pPr>
              <a:buClr>
                <a:srgbClr val="FFC000"/>
              </a:buClr>
              <a:buFont typeface="Wingdings" panose="05000000000000000000" pitchFamily="2" charset="2"/>
              <a:buChar char="v"/>
            </a:pPr>
            <a:endParaRPr lang="en-US" dirty="0"/>
          </a:p>
          <a:p>
            <a:pPr>
              <a:buClr>
                <a:srgbClr val="FFC000"/>
              </a:buClr>
              <a:buFont typeface="Wingdings" panose="05000000000000000000" pitchFamily="2" charset="2"/>
              <a:buChar char="v"/>
            </a:pPr>
            <a:r>
              <a:rPr lang="en-US" dirty="0"/>
              <a:t> Currently funded by DBHDD in collaboration with the Office of Recovery Transformation. </a:t>
            </a:r>
          </a:p>
        </p:txBody>
      </p:sp>
    </p:spTree>
    <p:extLst>
      <p:ext uri="{BB962C8B-B14F-4D97-AF65-F5344CB8AC3E}">
        <p14:creationId xmlns:p14="http://schemas.microsoft.com/office/powerpoint/2010/main" val="39142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427932" y="856580"/>
            <a:ext cx="5373500" cy="1143298"/>
          </a:xfrm>
          <a:prstGeom prst="rect">
            <a:avLst/>
          </a:prstGeom>
        </p:spPr>
        <p:txBody>
          <a:bodyPr vert="horz" lIns="68598" tIns="34299" rIns="68598" bIns="34299"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601" dirty="0">
                <a:solidFill>
                  <a:schemeClr val="accent1"/>
                </a:solidFill>
              </a:rPr>
              <a:t>Georgia CPS Project</a:t>
            </a:r>
            <a:br>
              <a:rPr lang="en-US" sz="3601" dirty="0">
                <a:solidFill>
                  <a:schemeClr val="accent1"/>
                </a:solidFill>
              </a:rPr>
            </a:br>
            <a:r>
              <a:rPr lang="en-US" sz="3601" dirty="0">
                <a:solidFill>
                  <a:schemeClr val="accent1"/>
                </a:solidFill>
              </a:rPr>
              <a:t>Origins and History:</a:t>
            </a:r>
          </a:p>
        </p:txBody>
      </p:sp>
      <p:sp>
        <p:nvSpPr>
          <p:cNvPr id="2" name="Rectangle 1"/>
          <p:cNvSpPr/>
          <p:nvPr/>
        </p:nvSpPr>
        <p:spPr>
          <a:xfrm>
            <a:off x="533400" y="2362200"/>
            <a:ext cx="6573962" cy="3838230"/>
          </a:xfrm>
          <a:prstGeom prst="rect">
            <a:avLst/>
          </a:prstGeom>
        </p:spPr>
        <p:txBody>
          <a:bodyPr wrap="square">
            <a:spAutoFit/>
          </a:bodyPr>
          <a:lstStyle/>
          <a:p>
            <a:pPr defTabSz="342991">
              <a:spcBef>
                <a:spcPts val="750"/>
              </a:spcBef>
              <a:buClr>
                <a:srgbClr val="FFC000"/>
              </a:buClr>
            </a:pPr>
            <a:r>
              <a:rPr lang="en-US" sz="2101" dirty="0"/>
              <a:t>Since 2001 the Georgia Certified Peer Specialist  Project has held 60 CPS trainings. </a:t>
            </a:r>
          </a:p>
          <a:p>
            <a:pPr defTabSz="342991">
              <a:spcBef>
                <a:spcPts val="750"/>
              </a:spcBef>
              <a:buClr>
                <a:srgbClr val="FFC000"/>
              </a:buClr>
            </a:pPr>
            <a:r>
              <a:rPr lang="en-US" sz="2101" dirty="0"/>
              <a:t>To date, over 1600 peers have achieved their CPS certifications in Georgia and more than half of these peers  are currently working in the Behavioral Health System. </a:t>
            </a:r>
          </a:p>
          <a:p>
            <a:pPr defTabSz="342991">
              <a:spcBef>
                <a:spcPts val="750"/>
              </a:spcBef>
              <a:buClr>
                <a:srgbClr val="FFC000"/>
              </a:buClr>
              <a:buFont typeface="Wingdings" panose="05000000000000000000" pitchFamily="2" charset="2"/>
              <a:buChar char="v"/>
            </a:pPr>
            <a:r>
              <a:rPr lang="en-US" sz="2101" dirty="0"/>
              <a:t>5 Trainings annually (45 peers per training)</a:t>
            </a:r>
          </a:p>
          <a:p>
            <a:pPr defTabSz="342991">
              <a:spcBef>
                <a:spcPts val="750"/>
              </a:spcBef>
              <a:buClr>
                <a:srgbClr val="FFC000"/>
              </a:buClr>
              <a:buFont typeface="Wingdings" panose="05000000000000000000" pitchFamily="2" charset="2"/>
              <a:buChar char="v"/>
            </a:pPr>
            <a:r>
              <a:rPr lang="en-US" sz="2101" dirty="0"/>
              <a:t>5 different training locations across Georgia</a:t>
            </a:r>
          </a:p>
          <a:p>
            <a:pPr defTabSz="342991">
              <a:spcBef>
                <a:spcPts val="750"/>
              </a:spcBef>
              <a:buClr>
                <a:srgbClr val="FFC000"/>
              </a:buClr>
              <a:buFont typeface="Wingdings" panose="05000000000000000000" pitchFamily="2" charset="2"/>
              <a:buChar char="v"/>
            </a:pPr>
            <a:r>
              <a:rPr lang="en-US" sz="2101" dirty="0"/>
              <a:t>5 Testing periods annually</a:t>
            </a:r>
          </a:p>
          <a:p>
            <a:pPr defTabSz="342991">
              <a:spcBef>
                <a:spcPts val="750"/>
              </a:spcBef>
              <a:buClr>
                <a:srgbClr val="FFC000"/>
              </a:buClr>
            </a:pPr>
            <a:endParaRPr lang="en-US" sz="2101" dirty="0"/>
          </a:p>
        </p:txBody>
      </p:sp>
    </p:spTree>
    <p:extLst>
      <p:ext uri="{BB962C8B-B14F-4D97-AF65-F5344CB8AC3E}">
        <p14:creationId xmlns:p14="http://schemas.microsoft.com/office/powerpoint/2010/main" val="15174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582A71-0D4E-4164-B633-AABF032FFA37}"/>
</file>

<file path=customXml/itemProps2.xml><?xml version="1.0" encoding="utf-8"?>
<ds:datastoreItem xmlns:ds="http://schemas.openxmlformats.org/officeDocument/2006/customXml" ds:itemID="{44AD499E-2ED3-4CB1-991F-CF89FBD99F4E}"/>
</file>

<file path=customXml/itemProps3.xml><?xml version="1.0" encoding="utf-8"?>
<ds:datastoreItem xmlns:ds="http://schemas.openxmlformats.org/officeDocument/2006/customXml" ds:itemID="{3BF48765-8409-4732-AEF1-DD6B84D640D9}"/>
</file>

<file path=customXml/itemProps4.xml><?xml version="1.0" encoding="utf-8"?>
<ds:datastoreItem xmlns:ds="http://schemas.openxmlformats.org/officeDocument/2006/customXml" ds:itemID="{82F90769-6788-4241-9971-1E3A5542D1E0}"/>
</file>

<file path=docProps/app.xml><?xml version="1.0" encoding="utf-8"?>
<Properties xmlns="http://schemas.openxmlformats.org/officeDocument/2006/extended-properties" xmlns:vt="http://schemas.openxmlformats.org/officeDocument/2006/docPropsVTypes">
  <Template>Facet</Template>
  <TotalTime>9936</TotalTime>
  <Words>1935</Words>
  <Application>Microsoft Office PowerPoint</Application>
  <PresentationFormat>On-screen Show (4:3)</PresentationFormat>
  <Paragraphs>309</Paragraphs>
  <Slides>53</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ＭＳ Ｐゴシック</vt:lpstr>
      <vt:lpstr>ＭＳ Ｐゴシック</vt:lpstr>
      <vt:lpstr>Arial</vt:lpstr>
      <vt:lpstr>Calibri</vt:lpstr>
      <vt:lpstr>Century Gothic</vt:lpstr>
      <vt:lpstr>Times New Roman</vt:lpstr>
      <vt:lpstr>Trebuchet MS</vt:lpstr>
      <vt:lpstr>Wingdings</vt:lpstr>
      <vt:lpstr>Wingdings 3</vt:lpstr>
      <vt:lpstr>Facet</vt:lpstr>
      <vt:lpstr>Worksheet</vt:lpstr>
      <vt:lpstr>GMHCN</vt:lpstr>
      <vt:lpstr>GMHCN</vt:lpstr>
      <vt:lpstr>GMHCN Projects</vt:lpstr>
      <vt:lpstr>   An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Whole Health and Wellness Coach (WHWC) Whole Health Action Management (WHAM) 10 Whole Health Resiliency Factors</vt:lpstr>
      <vt:lpstr>CPS’s in Georgia now have four specific areas of focus:  </vt:lpstr>
      <vt:lpstr>CPS-AD (Addictive Disease) CARES (Certified Addiction Recovery Empowerment Specialist)</vt:lpstr>
      <vt:lpstr>Parent Certified Peer Specialist (CPS-P) </vt:lpstr>
      <vt:lpstr>Youth Certified Peer Specialist (CPS-Y) </vt:lpstr>
      <vt:lpstr> Supporting both Individual and Family Recovery    Family Recovery</vt:lpstr>
      <vt:lpstr>PowerPoint Presentation</vt:lpstr>
      <vt:lpstr>PowerPoint Presentation</vt:lpstr>
      <vt:lpstr>PowerPoint Presentation</vt:lpstr>
      <vt:lpstr>GMHCN Peer Support, Wellness and Respite Centers in Georgia</vt:lpstr>
      <vt:lpstr>Traditional Services</vt:lpstr>
      <vt:lpstr>Hospitalization</vt:lpstr>
      <vt:lpstr>Alternatives</vt:lpstr>
      <vt:lpstr>PowerPoint Presentation</vt:lpstr>
      <vt:lpstr>Impact of Respite</vt:lpstr>
      <vt:lpstr>History of the PSWRCs</vt:lpstr>
      <vt:lpstr>PowerPoint Presentation</vt:lpstr>
      <vt:lpstr>PowerPoint Presentation</vt:lpstr>
      <vt:lpstr>Intentional Peer Support (IPS)</vt:lpstr>
      <vt:lpstr> Intentional Peer Support (IPS)</vt:lpstr>
      <vt:lpstr>Connection</vt:lpstr>
      <vt:lpstr>Mutuality</vt:lpstr>
      <vt:lpstr>PowerPoint Presentation</vt:lpstr>
      <vt:lpstr>Moving Toward</vt:lpstr>
      <vt:lpstr>Co-Reflection</vt:lpstr>
      <vt:lpstr>Trauma Informed Environment</vt:lpstr>
      <vt:lpstr>Trauma in the Literature</vt:lpstr>
      <vt:lpstr>PowerPoint Presentation</vt:lpstr>
      <vt:lpstr>Peer Support, Wellness and Respite Center Services</vt:lpstr>
      <vt:lpstr>24/7 Warm Line</vt:lpstr>
      <vt:lpstr>Wellness Activities</vt:lpstr>
      <vt:lpstr>Daily Wellness Activities DBHDD Deliverables   </vt:lpstr>
      <vt:lpstr>Certified Peer Specialists use their lived experiences to facilitate wellness activities</vt:lpstr>
      <vt:lpstr>PowerPoint Presentation</vt:lpstr>
      <vt:lpstr>Respite</vt:lpstr>
      <vt:lpstr>PowerPoint Presentation</vt:lpstr>
      <vt:lpstr>A word from our peers</vt:lpstr>
      <vt:lpstr>Links  Georgia Mental Health Consumer Network  Department of Behavioral Health and Developmental Disabilities  Georgia Peer Support, Wellness, and Respite Centers  Georgia Crisis and Access Line  Georgia Certified Peer Specialist Project  Intentional Peer Support  WRAP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PSWC</dc:creator>
  <cp:lastModifiedBy>Oney, Linda</cp:lastModifiedBy>
  <cp:revision>200</cp:revision>
  <dcterms:created xsi:type="dcterms:W3CDTF">2010-04-02T16:20:33Z</dcterms:created>
  <dcterms:modified xsi:type="dcterms:W3CDTF">2017-11-29T23:20:32Z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b14a10a4-b240-4d2b-8277-89908fe7bad4</vt:lpwstr>
  </property>
  <property fmtid="{D5CDD505-2E9C-101B-9397-08002B2CF9AE}" pid="3" name="ContentTypeId">
    <vt:lpwstr>0x0101006FA243C363007F4F827DB51D02034FC2</vt:lpwstr>
  </property>
</Properties>
</file>