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Default Extension="jpg" ContentType="image/jpeg"/>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8" Type="http://schemas.openxmlformats.org/officeDocument/2006/relationships/slide" Target="slides/slide3.xml"/><Relationship Id="rId21" Type="http://schemas.openxmlformats.org/officeDocument/2006/relationships/slide" Target="slides/slide16.xml"/><Relationship Id="rId3" Type="http://schemas.openxmlformats.org/officeDocument/2006/relationships/presProps" Target="presProps.xml"/><Relationship Id="rId12" Type="http://schemas.openxmlformats.org/officeDocument/2006/relationships/slide" Target="slides/slide7.xml"/><Relationship Id="rId17" Type="http://schemas.openxmlformats.org/officeDocument/2006/relationships/slide" Target="slides/slide12.xml"/><Relationship Id="rId7" Type="http://schemas.openxmlformats.org/officeDocument/2006/relationships/slide" Target="slides/slide2.xml"/><Relationship Id="rId25" Type="http://schemas.openxmlformats.org/officeDocument/2006/relationships/customXml" Target="../customXml/item4.xml"/><Relationship Id="rId20" Type="http://schemas.openxmlformats.org/officeDocument/2006/relationships/slide" Target="slides/slide15.xml"/><Relationship Id="rId2" Type="http://schemas.openxmlformats.org/officeDocument/2006/relationships/viewProps" Target="viewProps.xml"/><Relationship Id="rId16" Type="http://schemas.openxmlformats.org/officeDocument/2006/relationships/slide" Target="slides/slide11.xml"/><Relationship Id="rId11" Type="http://schemas.openxmlformats.org/officeDocument/2006/relationships/slide" Target="slides/slide6.xml"/><Relationship Id="rId1" Type="http://schemas.openxmlformats.org/officeDocument/2006/relationships/theme" Target="theme/theme1.xml"/><Relationship Id="rId6" Type="http://schemas.openxmlformats.org/officeDocument/2006/relationships/slide" Target="slides/slide1.xml"/><Relationship Id="rId24" Type="http://schemas.openxmlformats.org/officeDocument/2006/relationships/customXml" Target="../customXml/item3.xml"/><Relationship Id="rId15" Type="http://schemas.openxmlformats.org/officeDocument/2006/relationships/slide" Target="slides/slide10.xml"/><Relationship Id="rId5" Type="http://schemas.openxmlformats.org/officeDocument/2006/relationships/notesMaster" Target="notesMasters/notesMaster1.xml"/><Relationship Id="rId23" Type="http://schemas.openxmlformats.org/officeDocument/2006/relationships/customXml" Target="../customXml/item2.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g6d51c3dde8_0_16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6d51c3dde8_0_16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6" name="Shape 116"/>
        <p:cNvGrpSpPr/>
        <p:nvPr/>
      </p:nvGrpSpPr>
      <p:grpSpPr>
        <a:xfrm>
          <a:off x="0" y="0"/>
          <a:ext cx="0" cy="0"/>
          <a:chOff x="0" y="0"/>
          <a:chExt cx="0" cy="0"/>
        </a:xfrm>
      </p:grpSpPr>
      <p:sp>
        <p:nvSpPr>
          <p:cNvPr id="117" name="Google Shape;117;g765753ccd6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765753ccd6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2" name="Shape 122"/>
        <p:cNvGrpSpPr/>
        <p:nvPr/>
      </p:nvGrpSpPr>
      <p:grpSpPr>
        <a:xfrm>
          <a:off x="0" y="0"/>
          <a:ext cx="0" cy="0"/>
          <a:chOff x="0" y="0"/>
          <a:chExt cx="0" cy="0"/>
        </a:xfrm>
      </p:grpSpPr>
      <p:sp>
        <p:nvSpPr>
          <p:cNvPr id="123" name="Google Shape;123;g6d51c3dde8_0_16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6d51c3dde8_0_16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Google Shape;132;g6d51c3dde8_0_16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6d51c3dde8_0_16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7" name="Shape 137"/>
        <p:cNvGrpSpPr/>
        <p:nvPr/>
      </p:nvGrpSpPr>
      <p:grpSpPr>
        <a:xfrm>
          <a:off x="0" y="0"/>
          <a:ext cx="0" cy="0"/>
          <a:chOff x="0" y="0"/>
          <a:chExt cx="0" cy="0"/>
        </a:xfrm>
      </p:grpSpPr>
      <p:sp>
        <p:nvSpPr>
          <p:cNvPr id="138" name="Google Shape;138;g6d51c3dde8_0_16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6d51c3dde8_0_16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3" name="Shape 143"/>
        <p:cNvGrpSpPr/>
        <p:nvPr/>
      </p:nvGrpSpPr>
      <p:grpSpPr>
        <a:xfrm>
          <a:off x="0" y="0"/>
          <a:ext cx="0" cy="0"/>
          <a:chOff x="0" y="0"/>
          <a:chExt cx="0" cy="0"/>
        </a:xfrm>
      </p:grpSpPr>
      <p:sp>
        <p:nvSpPr>
          <p:cNvPr id="144" name="Google Shape;144;g6d51c3dde8_0_16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6d51c3dde8_0_16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9" name="Shape 149"/>
        <p:cNvGrpSpPr/>
        <p:nvPr/>
      </p:nvGrpSpPr>
      <p:grpSpPr>
        <a:xfrm>
          <a:off x="0" y="0"/>
          <a:ext cx="0" cy="0"/>
          <a:chOff x="0" y="0"/>
          <a:chExt cx="0" cy="0"/>
        </a:xfrm>
      </p:grpSpPr>
      <p:sp>
        <p:nvSpPr>
          <p:cNvPr id="150" name="Google Shape;150;g765753ccd6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765753ccd6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Google Shape;57;g6d51c3dde8_0_16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6d51c3dde8_0_16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Google Shape;63;g6d51c3dde8_0_16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6d51c3dde8_0_16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8" name="Shape 68"/>
        <p:cNvGrpSpPr/>
        <p:nvPr/>
      </p:nvGrpSpPr>
      <p:grpSpPr>
        <a:xfrm>
          <a:off x="0" y="0"/>
          <a:ext cx="0" cy="0"/>
          <a:chOff x="0" y="0"/>
          <a:chExt cx="0" cy="0"/>
        </a:xfrm>
      </p:grpSpPr>
      <p:sp>
        <p:nvSpPr>
          <p:cNvPr id="69" name="Google Shape;69;g6d51c3dde8_0_16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6d51c3dde8_0_16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4" name="Shape 74"/>
        <p:cNvGrpSpPr/>
        <p:nvPr/>
      </p:nvGrpSpPr>
      <p:grpSpPr>
        <a:xfrm>
          <a:off x="0" y="0"/>
          <a:ext cx="0" cy="0"/>
          <a:chOff x="0" y="0"/>
          <a:chExt cx="0" cy="0"/>
        </a:xfrm>
      </p:grpSpPr>
      <p:sp>
        <p:nvSpPr>
          <p:cNvPr id="75" name="Google Shape;75;g6d51c3dde8_0_16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6d51c3dde8_0_16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2" name="Shape 82"/>
        <p:cNvGrpSpPr/>
        <p:nvPr/>
      </p:nvGrpSpPr>
      <p:grpSpPr>
        <a:xfrm>
          <a:off x="0" y="0"/>
          <a:ext cx="0" cy="0"/>
          <a:chOff x="0" y="0"/>
          <a:chExt cx="0" cy="0"/>
        </a:xfrm>
      </p:grpSpPr>
      <p:sp>
        <p:nvSpPr>
          <p:cNvPr id="83" name="Google Shape;83;g6d51c3dde8_0_16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6d51c3dde8_0_16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9" name="Shape 89"/>
        <p:cNvGrpSpPr/>
        <p:nvPr/>
      </p:nvGrpSpPr>
      <p:grpSpPr>
        <a:xfrm>
          <a:off x="0" y="0"/>
          <a:ext cx="0" cy="0"/>
          <a:chOff x="0" y="0"/>
          <a:chExt cx="0" cy="0"/>
        </a:xfrm>
      </p:grpSpPr>
      <p:sp>
        <p:nvSpPr>
          <p:cNvPr id="90" name="Google Shape;90;g6d51c3dde8_0_16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6d51c3dde8_0_16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6" name="Shape 96"/>
        <p:cNvGrpSpPr/>
        <p:nvPr/>
      </p:nvGrpSpPr>
      <p:grpSpPr>
        <a:xfrm>
          <a:off x="0" y="0"/>
          <a:ext cx="0" cy="0"/>
          <a:chOff x="0" y="0"/>
          <a:chExt cx="0" cy="0"/>
        </a:xfrm>
      </p:grpSpPr>
      <p:sp>
        <p:nvSpPr>
          <p:cNvPr id="97" name="Google Shape;97;g76566af958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76566af958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Google Shape;103;g6d51c3dde8_0_16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6d51c3dde8_0_16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image" Target="../media/image4.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6.gi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1.gif"/></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Highlights of </a:t>
            </a:r>
            <a:r>
              <a:rPr lang="en"/>
              <a:t>Trauma</a:t>
            </a:r>
            <a:r>
              <a:rPr lang="en"/>
              <a:t> Informed Care</a:t>
            </a:r>
            <a:endParaRPr/>
          </a:p>
        </p:txBody>
      </p:sp>
      <p:sp>
        <p:nvSpPr>
          <p:cNvPr id="55" name="Google Shape;55;p13"/>
          <p:cNvSpPr txBox="1"/>
          <p:nvPr>
            <p:ph idx="1" type="subTitle"/>
          </p:nvPr>
        </p:nvSpPr>
        <p:spPr>
          <a:xfrm>
            <a:off x="311700" y="3265550"/>
            <a:ext cx="8520600" cy="1139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2400"/>
              <a:t>Ruth Anne McCormick, Ph.D, RN</a:t>
            </a:r>
            <a:endParaRPr sz="2400"/>
          </a:p>
          <a:p>
            <a:pPr indent="0" lvl="0" marL="0" rtl="0" algn="ctr">
              <a:spcBef>
                <a:spcPts val="0"/>
              </a:spcBef>
              <a:spcAft>
                <a:spcPts val="0"/>
              </a:spcAft>
              <a:buNone/>
            </a:pPr>
            <a:r>
              <a:rPr lang="en" sz="2400"/>
              <a:t>Jennifer Tuerke, </a:t>
            </a:r>
            <a:r>
              <a:rPr lang="en" sz="2400"/>
              <a:t>CPRS, RPS</a:t>
            </a:r>
            <a:endParaRPr sz="24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113" name="Shape 113"/>
        <p:cNvGrpSpPr/>
        <p:nvPr/>
      </p:nvGrpSpPr>
      <p:grpSpPr>
        <a:xfrm>
          <a:off x="0" y="0"/>
          <a:ext cx="0" cy="0"/>
          <a:chOff x="0" y="0"/>
          <a:chExt cx="0" cy="0"/>
        </a:xfrm>
      </p:grpSpPr>
      <p:sp>
        <p:nvSpPr>
          <p:cNvPr id="114" name="Google Shape;114;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Resilience and Recovery</a:t>
            </a:r>
            <a:endParaRPr/>
          </a:p>
        </p:txBody>
      </p:sp>
      <p:sp>
        <p:nvSpPr>
          <p:cNvPr id="115" name="Google Shape;115;p2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Resilience is the ability to bounce back and adapt to change (whether positive or negative change). </a:t>
            </a:r>
            <a:endParaRPr/>
          </a:p>
          <a:p>
            <a:pPr indent="0" lvl="0" marL="0" rtl="0" algn="l">
              <a:spcBef>
                <a:spcPts val="1600"/>
              </a:spcBef>
              <a:spcAft>
                <a:spcPts val="0"/>
              </a:spcAft>
              <a:buNone/>
            </a:pPr>
            <a:r>
              <a:rPr lang="en"/>
              <a:t>With the experience of trauma, persons have the ability to us</a:t>
            </a:r>
            <a:r>
              <a:rPr lang="en"/>
              <a:t>e resilience</a:t>
            </a:r>
            <a:r>
              <a:rPr lang="en"/>
              <a:t> when they are able. </a:t>
            </a:r>
            <a:endParaRPr/>
          </a:p>
          <a:p>
            <a:pPr indent="0" lvl="0" marL="0" rtl="0" algn="l">
              <a:spcBef>
                <a:spcPts val="1600"/>
              </a:spcBef>
              <a:spcAft>
                <a:spcPts val="1600"/>
              </a:spcAft>
              <a:buNone/>
            </a:pPr>
            <a:r>
              <a:rPr lang="en"/>
              <a:t>However, re-</a:t>
            </a:r>
            <a:r>
              <a:rPr lang="en"/>
              <a:t>traumatization</a:t>
            </a:r>
            <a:r>
              <a:rPr lang="en"/>
              <a:t> may occur and Peers are encouraged to work on this by using recovery components.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119" name="Shape 119"/>
        <p:cNvGrpSpPr/>
        <p:nvPr/>
      </p:nvGrpSpPr>
      <p:grpSpPr>
        <a:xfrm>
          <a:off x="0" y="0"/>
          <a:ext cx="0" cy="0"/>
          <a:chOff x="0" y="0"/>
          <a:chExt cx="0" cy="0"/>
        </a:xfrm>
      </p:grpSpPr>
      <p:sp>
        <p:nvSpPr>
          <p:cNvPr id="120" name="Google Shape;120;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Trauma Informed Care:  A Universal Approach</a:t>
            </a:r>
            <a:endParaRPr/>
          </a:p>
        </p:txBody>
      </p:sp>
      <p:sp>
        <p:nvSpPr>
          <p:cNvPr id="121" name="Google Shape;121;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Data suggests that over 90% of people engaged in the public behavioral health care system have experienced trauma.</a:t>
            </a:r>
            <a:endParaRPr/>
          </a:p>
          <a:p>
            <a:pPr indent="0" lvl="0" marL="0" rtl="0" algn="l">
              <a:spcBef>
                <a:spcPts val="1600"/>
              </a:spcBef>
              <a:spcAft>
                <a:spcPts val="0"/>
              </a:spcAft>
              <a:buNone/>
            </a:pPr>
            <a:r>
              <a:rPr lang="en"/>
              <a:t>Does a Peer need to know about someone’s trauma in order to use trauma informed Peer services?</a:t>
            </a:r>
            <a:endParaRPr/>
          </a:p>
          <a:p>
            <a:pPr indent="0" lvl="0" marL="0" rtl="0" algn="l">
              <a:spcBef>
                <a:spcPts val="1600"/>
              </a:spcBef>
              <a:spcAft>
                <a:spcPts val="1600"/>
              </a:spcAft>
              <a:buNone/>
            </a:pPr>
            <a:r>
              <a:rPr lang="en"/>
              <a:t>Why or why not?</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125" name="Shape 125"/>
        <p:cNvGrpSpPr/>
        <p:nvPr/>
      </p:nvGrpSpPr>
      <p:grpSpPr>
        <a:xfrm>
          <a:off x="0" y="0"/>
          <a:ext cx="0" cy="0"/>
          <a:chOff x="0" y="0"/>
          <a:chExt cx="0" cy="0"/>
        </a:xfrm>
      </p:grpSpPr>
      <p:sp>
        <p:nvSpPr>
          <p:cNvPr id="126" name="Google Shape;126;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Recovery Components</a:t>
            </a:r>
            <a:endParaRPr/>
          </a:p>
        </p:txBody>
      </p:sp>
      <p:sp>
        <p:nvSpPr>
          <p:cNvPr id="127" name="Google Shape;127;p24"/>
          <p:cNvSpPr txBox="1"/>
          <p:nvPr>
            <p:ph idx="1" type="body"/>
          </p:nvPr>
        </p:nvSpPr>
        <p:spPr>
          <a:xfrm>
            <a:off x="311700" y="1152475"/>
            <a:ext cx="2241300" cy="2895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i="1" lang="en" sz="2000"/>
              <a:t>Person-Driven</a:t>
            </a:r>
            <a:endParaRPr i="1" sz="2000"/>
          </a:p>
          <a:p>
            <a:pPr indent="0" lvl="0" marL="0" rtl="0" algn="l">
              <a:spcBef>
                <a:spcPts val="1600"/>
              </a:spcBef>
              <a:spcAft>
                <a:spcPts val="0"/>
              </a:spcAft>
              <a:buNone/>
            </a:pPr>
            <a:r>
              <a:rPr i="1" lang="en" sz="2000"/>
              <a:t>Many Pathways</a:t>
            </a:r>
            <a:endParaRPr i="1" sz="2000"/>
          </a:p>
          <a:p>
            <a:pPr indent="0" lvl="0" marL="0" rtl="0" algn="l">
              <a:spcBef>
                <a:spcPts val="1600"/>
              </a:spcBef>
              <a:spcAft>
                <a:spcPts val="0"/>
              </a:spcAft>
              <a:buNone/>
            </a:pPr>
            <a:r>
              <a:rPr i="1" lang="en" sz="2000"/>
              <a:t>Holistic</a:t>
            </a:r>
            <a:endParaRPr i="1" sz="2000"/>
          </a:p>
          <a:p>
            <a:pPr indent="0" lvl="0" marL="0" rtl="0" algn="l">
              <a:spcBef>
                <a:spcPts val="1600"/>
              </a:spcBef>
              <a:spcAft>
                <a:spcPts val="0"/>
              </a:spcAft>
              <a:buNone/>
            </a:pPr>
            <a:r>
              <a:rPr i="1" lang="en" sz="2000"/>
              <a:t>Peer Supported</a:t>
            </a:r>
            <a:endParaRPr i="1" sz="2000"/>
          </a:p>
          <a:p>
            <a:pPr indent="0" lvl="0" marL="0" rtl="0" algn="l">
              <a:spcBef>
                <a:spcPts val="1600"/>
              </a:spcBef>
              <a:spcAft>
                <a:spcPts val="0"/>
              </a:spcAft>
              <a:buNone/>
            </a:pPr>
            <a:r>
              <a:rPr i="1" lang="en" sz="2000"/>
              <a:t>Relationships</a:t>
            </a:r>
            <a:endParaRPr i="1" sz="2000"/>
          </a:p>
          <a:p>
            <a:pPr indent="0" lvl="0" marL="0" rtl="0" algn="l">
              <a:spcBef>
                <a:spcPts val="1600"/>
              </a:spcBef>
              <a:spcAft>
                <a:spcPts val="0"/>
              </a:spcAft>
              <a:buNone/>
            </a:pPr>
            <a:r>
              <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
        <p:nvSpPr>
          <p:cNvPr id="128" name="Google Shape;128;p24"/>
          <p:cNvSpPr txBox="1"/>
          <p:nvPr>
            <p:ph idx="2" type="body"/>
          </p:nvPr>
        </p:nvSpPr>
        <p:spPr>
          <a:xfrm>
            <a:off x="2677125" y="1152463"/>
            <a:ext cx="294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i="1" lang="en" sz="2000"/>
              <a:t>Culture</a:t>
            </a:r>
            <a:endParaRPr i="1" sz="2000"/>
          </a:p>
          <a:p>
            <a:pPr indent="0" lvl="0" marL="0" rtl="0" algn="l">
              <a:spcBef>
                <a:spcPts val="1600"/>
              </a:spcBef>
              <a:spcAft>
                <a:spcPts val="0"/>
              </a:spcAft>
              <a:buClr>
                <a:schemeClr val="dk1"/>
              </a:buClr>
              <a:buSzPts val="1100"/>
              <a:buFont typeface="Arial"/>
              <a:buNone/>
            </a:pPr>
            <a:r>
              <a:rPr i="1" lang="en" sz="2000"/>
              <a:t>Addresses Trauma</a:t>
            </a:r>
            <a:endParaRPr i="1" sz="2000"/>
          </a:p>
          <a:p>
            <a:pPr indent="0" lvl="0" marL="0" rtl="0" algn="l">
              <a:spcBef>
                <a:spcPts val="1600"/>
              </a:spcBef>
              <a:spcAft>
                <a:spcPts val="0"/>
              </a:spcAft>
              <a:buNone/>
            </a:pPr>
            <a:r>
              <a:rPr i="1" lang="en" sz="2000"/>
              <a:t>Strengths/Responsibility</a:t>
            </a:r>
            <a:endParaRPr i="1" sz="2000"/>
          </a:p>
          <a:p>
            <a:pPr indent="0" lvl="0" marL="0" rtl="0" algn="l">
              <a:spcBef>
                <a:spcPts val="1600"/>
              </a:spcBef>
              <a:spcAft>
                <a:spcPts val="0"/>
              </a:spcAft>
              <a:buNone/>
            </a:pPr>
            <a:r>
              <a:rPr i="1" lang="en" sz="2000"/>
              <a:t>Respect</a:t>
            </a:r>
            <a:endParaRPr i="1" sz="2000"/>
          </a:p>
          <a:p>
            <a:pPr indent="0" lvl="0" marL="0" rtl="0" algn="l">
              <a:spcBef>
                <a:spcPts val="1600"/>
              </a:spcBef>
              <a:spcAft>
                <a:spcPts val="0"/>
              </a:spcAft>
              <a:buNone/>
            </a:pPr>
            <a:r>
              <a:rPr i="1" lang="en" sz="2000"/>
              <a:t>HOPE</a:t>
            </a:r>
            <a:endParaRPr i="1" sz="2000"/>
          </a:p>
          <a:p>
            <a:pPr indent="0" lvl="0" marL="0" rtl="0" algn="l">
              <a:spcBef>
                <a:spcPts val="1600"/>
              </a:spcBef>
              <a:spcAft>
                <a:spcPts val="1600"/>
              </a:spcAft>
              <a:buNone/>
            </a:pPr>
            <a:r>
              <a:t/>
            </a:r>
            <a:endParaRPr i="1" sz="2000"/>
          </a:p>
        </p:txBody>
      </p:sp>
      <p:pic>
        <p:nvPicPr>
          <p:cNvPr id="129" name="Google Shape;129;p24"/>
          <p:cNvPicPr preferRelativeResize="0"/>
          <p:nvPr/>
        </p:nvPicPr>
        <p:blipFill>
          <a:blip r:embed="rId3">
            <a:alphaModFix/>
          </a:blip>
          <a:stretch>
            <a:fillRect/>
          </a:stretch>
        </p:blipFill>
        <p:spPr>
          <a:xfrm>
            <a:off x="5837700" y="1152475"/>
            <a:ext cx="2371350" cy="3573726"/>
          </a:xfrm>
          <a:prstGeom prst="rect">
            <a:avLst/>
          </a:prstGeom>
          <a:noFill/>
          <a:ln>
            <a:noFill/>
          </a:ln>
        </p:spPr>
      </p:pic>
      <p:sp>
        <p:nvSpPr>
          <p:cNvPr id="130" name="Google Shape;130;p24"/>
          <p:cNvSpPr txBox="1"/>
          <p:nvPr/>
        </p:nvSpPr>
        <p:spPr>
          <a:xfrm>
            <a:off x="371825" y="4350275"/>
            <a:ext cx="5255100" cy="572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Source: SAMHSA; Working Definition of Recovery, 2012</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134" name="Shape 134"/>
        <p:cNvGrpSpPr/>
        <p:nvPr/>
      </p:nvGrpSpPr>
      <p:grpSpPr>
        <a:xfrm>
          <a:off x="0" y="0"/>
          <a:ext cx="0" cy="0"/>
          <a:chOff x="0" y="0"/>
          <a:chExt cx="0" cy="0"/>
        </a:xfrm>
      </p:grpSpPr>
      <p:sp>
        <p:nvSpPr>
          <p:cNvPr id="135" name="Google Shape;135;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Case Presentation</a:t>
            </a:r>
            <a:endParaRPr/>
          </a:p>
        </p:txBody>
      </p:sp>
      <p:sp>
        <p:nvSpPr>
          <p:cNvPr id="136" name="Google Shape;136;p2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Group discussion by all participants. Groups will be identified by the workshop presenters.</a:t>
            </a:r>
            <a:endParaRPr/>
          </a:p>
          <a:p>
            <a:pPr indent="0" lvl="0" marL="0" rtl="0" algn="l">
              <a:spcBef>
                <a:spcPts val="1600"/>
              </a:spcBef>
              <a:spcAft>
                <a:spcPts val="0"/>
              </a:spcAft>
              <a:buNone/>
            </a:pPr>
            <a:r>
              <a:rPr lang="en"/>
              <a:t>Answer questions in your group and present your group decisions to the larger audience after all the questions have been answered.</a:t>
            </a:r>
            <a:endParaRPr/>
          </a:p>
          <a:p>
            <a:pPr indent="0" lvl="0" marL="0" rtl="0" algn="l">
              <a:spcBef>
                <a:spcPts val="1600"/>
              </a:spcBef>
              <a:spcAft>
                <a:spcPts val="0"/>
              </a:spcAft>
              <a:buNone/>
            </a:pPr>
            <a:r>
              <a:rPr lang="en"/>
              <a:t>Each group will be </a:t>
            </a:r>
            <a:r>
              <a:rPr lang="en"/>
              <a:t>responsible</a:t>
            </a:r>
            <a:r>
              <a:rPr lang="en"/>
              <a:t> to pick a leader to present their work.</a:t>
            </a:r>
            <a:endParaRPr/>
          </a:p>
          <a:p>
            <a:pPr indent="0" lvl="0" marL="0" rtl="0" algn="l">
              <a:spcBef>
                <a:spcPts val="1600"/>
              </a:spcBef>
              <a:spcAft>
                <a:spcPts val="0"/>
              </a:spcAft>
              <a:buNone/>
            </a:pPr>
            <a:r>
              <a:rPr lang="en"/>
              <a:t>Additional comments can be made after all the groups have presented their work.</a:t>
            </a:r>
            <a:endParaRPr/>
          </a:p>
          <a:p>
            <a:pPr indent="0" lvl="0" marL="0" rtl="0" algn="l">
              <a:spcBef>
                <a:spcPts val="1600"/>
              </a:spcBef>
              <a:spcAft>
                <a:spcPts val="0"/>
              </a:spcAft>
              <a:buNone/>
            </a:pPr>
            <a:r>
              <a:rPr lang="en"/>
              <a:t>Read the Case Presentation before discussion.</a:t>
            </a:r>
            <a:endParaRPr/>
          </a:p>
          <a:p>
            <a:pPr indent="0" lvl="0" marL="0" rtl="0" algn="l">
              <a:spcBef>
                <a:spcPts val="1600"/>
              </a:spcBef>
              <a:spcAft>
                <a:spcPts val="0"/>
              </a:spcAft>
              <a:buNone/>
            </a:pPr>
            <a:r>
              <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140" name="Shape 140"/>
        <p:cNvGrpSpPr/>
        <p:nvPr/>
      </p:nvGrpSpPr>
      <p:grpSpPr>
        <a:xfrm>
          <a:off x="0" y="0"/>
          <a:ext cx="0" cy="0"/>
          <a:chOff x="0" y="0"/>
          <a:chExt cx="0" cy="0"/>
        </a:xfrm>
      </p:grpSpPr>
      <p:sp>
        <p:nvSpPr>
          <p:cNvPr id="141" name="Google Shape;141;p2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Trauma and Adverse Childhood Experiences</a:t>
            </a:r>
            <a:endParaRPr/>
          </a:p>
        </p:txBody>
      </p:sp>
      <p:sp>
        <p:nvSpPr>
          <p:cNvPr id="142" name="Google Shape;142;p26"/>
          <p:cNvSpPr txBox="1"/>
          <p:nvPr>
            <p:ph idx="1" type="body"/>
          </p:nvPr>
        </p:nvSpPr>
        <p:spPr>
          <a:xfrm>
            <a:off x="311700" y="1252700"/>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Research: Relationship between childhood abuse and issues affecting adult health (commonly known as the ACE Study).</a:t>
            </a:r>
            <a:endParaRPr/>
          </a:p>
          <a:p>
            <a:pPr indent="0" lvl="0" marL="0" rtl="0" algn="l">
              <a:spcBef>
                <a:spcPts val="1600"/>
              </a:spcBef>
              <a:spcAft>
                <a:spcPts val="0"/>
              </a:spcAft>
              <a:buNone/>
            </a:pPr>
            <a:r>
              <a:rPr lang="en"/>
              <a:t>Longitudinal study supported by Kaiser-</a:t>
            </a:r>
            <a:r>
              <a:rPr lang="en"/>
              <a:t>Permanente</a:t>
            </a:r>
            <a:r>
              <a:rPr lang="en"/>
              <a:t>.</a:t>
            </a:r>
            <a:endParaRPr/>
          </a:p>
          <a:p>
            <a:pPr indent="0" lvl="0" marL="0" rtl="0" algn="l">
              <a:spcBef>
                <a:spcPts val="1600"/>
              </a:spcBef>
              <a:spcAft>
                <a:spcPts val="0"/>
              </a:spcAft>
              <a:buNone/>
            </a:pPr>
            <a:r>
              <a:rPr lang="en"/>
              <a:t>Researched by Drs. Felitti and Anda, et. al (initial work from 1995-1997 was published in 1998).</a:t>
            </a:r>
            <a:endParaRPr/>
          </a:p>
          <a:p>
            <a:pPr indent="0" lvl="0" marL="0" rtl="0" algn="l">
              <a:spcBef>
                <a:spcPts val="1600"/>
              </a:spcBef>
              <a:spcAft>
                <a:spcPts val="1600"/>
              </a:spcAft>
              <a:buNone/>
            </a:pPr>
            <a:r>
              <a:rPr lang="en"/>
              <a:t>This work included 17,000 adults from age 19-57 and identified three areas of concern: abuse, neglect and household dysfunction in relation to risk of health  behaviors.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146" name="Shape 146"/>
        <p:cNvGrpSpPr/>
        <p:nvPr/>
      </p:nvGrpSpPr>
      <p:grpSpPr>
        <a:xfrm>
          <a:off x="0" y="0"/>
          <a:ext cx="0" cy="0"/>
          <a:chOff x="0" y="0"/>
          <a:chExt cx="0" cy="0"/>
        </a:xfrm>
      </p:grpSpPr>
      <p:sp>
        <p:nvSpPr>
          <p:cNvPr id="147" name="Google Shape;147;p2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Adverse Childhood Experience (ACE) Test</a:t>
            </a:r>
            <a:endParaRPr/>
          </a:p>
        </p:txBody>
      </p:sp>
      <p:sp>
        <p:nvSpPr>
          <p:cNvPr id="148" name="Google Shape;148;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handout. </a:t>
            </a:r>
            <a:endParaRPr/>
          </a:p>
          <a:p>
            <a:pPr indent="0" lvl="0" marL="0" rtl="0" algn="l">
              <a:spcBef>
                <a:spcPts val="1600"/>
              </a:spcBef>
              <a:spcAft>
                <a:spcPts val="0"/>
              </a:spcAft>
              <a:buNone/>
            </a:pPr>
            <a:r>
              <a:rPr lang="en"/>
              <a:t>This test is for you only and not to be shared. The results are listed on the back of your paper. Most everyone has been exposed to trauma. You need to know where you are and what are your re-</a:t>
            </a:r>
            <a:r>
              <a:rPr lang="en"/>
              <a:t>traumatizing</a:t>
            </a:r>
            <a:r>
              <a:rPr lang="en"/>
              <a:t> situations. We will discuss these ideas more </a:t>
            </a:r>
            <a:r>
              <a:rPr lang="en"/>
              <a:t>in depth</a:t>
            </a:r>
            <a:r>
              <a:rPr lang="en"/>
              <a:t> at our all day workshop.</a:t>
            </a:r>
            <a:endParaRPr/>
          </a:p>
          <a:p>
            <a:pPr indent="0" lvl="0" marL="0" rtl="0" algn="l">
              <a:spcBef>
                <a:spcPts val="1600"/>
              </a:spcBef>
              <a:spcAft>
                <a:spcPts val="16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152" name="Shape 152"/>
        <p:cNvGrpSpPr/>
        <p:nvPr/>
      </p:nvGrpSpPr>
      <p:grpSpPr>
        <a:xfrm>
          <a:off x="0" y="0"/>
          <a:ext cx="0" cy="0"/>
          <a:chOff x="0" y="0"/>
          <a:chExt cx="0" cy="0"/>
        </a:xfrm>
      </p:grpSpPr>
      <p:sp>
        <p:nvSpPr>
          <p:cNvPr id="153" name="Google Shape;153;p2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 Have a High ACE Score, Now What?</a:t>
            </a:r>
            <a:endParaRPr/>
          </a:p>
        </p:txBody>
      </p:sp>
      <p:sp>
        <p:nvSpPr>
          <p:cNvPr id="154" name="Google Shape;154;p28"/>
          <p:cNvSpPr txBox="1"/>
          <p:nvPr>
            <p:ph idx="1" type="body"/>
          </p:nvPr>
        </p:nvSpPr>
        <p:spPr>
          <a:xfrm>
            <a:off x="311700" y="1152475"/>
            <a:ext cx="8520600" cy="374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Remember, an ACE Score is not a life sentence.  People heal, grow and thrive!</a:t>
            </a:r>
            <a:endParaRPr/>
          </a:p>
          <a:p>
            <a:pPr indent="0" lvl="0" marL="0" rtl="0" algn="l">
              <a:spcBef>
                <a:spcPts val="1600"/>
              </a:spcBef>
              <a:spcAft>
                <a:spcPts val="0"/>
              </a:spcAft>
              <a:buNone/>
            </a:pPr>
            <a:r>
              <a:rPr lang="en"/>
              <a:t>Focus on strengths:  you are HERE, helping others, making a positive difference.</a:t>
            </a:r>
            <a:endParaRPr/>
          </a:p>
          <a:p>
            <a:pPr indent="0" lvl="0" marL="0" rtl="0" algn="l">
              <a:spcBef>
                <a:spcPts val="1600"/>
              </a:spcBef>
              <a:spcAft>
                <a:spcPts val="0"/>
              </a:spcAft>
              <a:buNone/>
            </a:pPr>
            <a:r>
              <a:rPr lang="en"/>
              <a:t>Talk about your feelings with your sponsor, therapist, support group, etc.</a:t>
            </a:r>
            <a:endParaRPr/>
          </a:p>
          <a:p>
            <a:pPr indent="0" lvl="0" marL="0" rtl="0" algn="l">
              <a:spcBef>
                <a:spcPts val="1600"/>
              </a:spcBef>
              <a:spcAft>
                <a:spcPts val="0"/>
              </a:spcAft>
              <a:buNone/>
            </a:pPr>
            <a:r>
              <a:rPr lang="en"/>
              <a:t>You are among friends.  We have shared experiences with recovery from trauma.</a:t>
            </a:r>
            <a:endParaRPr/>
          </a:p>
          <a:p>
            <a:pPr indent="0" lvl="0" marL="0" rtl="0" algn="l">
              <a:spcBef>
                <a:spcPts val="1600"/>
              </a:spcBef>
              <a:spcAft>
                <a:spcPts val="0"/>
              </a:spcAft>
              <a:buNone/>
            </a:pPr>
            <a:r>
              <a:rPr lang="en"/>
              <a:t>Call the Core Service Agency at your local Health Department.  Ask about trauma therapy options in your county.</a:t>
            </a:r>
            <a:endParaRPr/>
          </a:p>
          <a:p>
            <a:pPr indent="0" lvl="0" marL="0" rtl="0" algn="l">
              <a:spcBef>
                <a:spcPts val="1600"/>
              </a:spcBef>
              <a:spcAft>
                <a:spcPts val="0"/>
              </a:spcAft>
              <a:buNone/>
            </a:pPr>
            <a:r>
              <a:rPr lang="en"/>
              <a:t>For additional support or information:  Jennifer Tuerke: (443) 309-6457 and </a:t>
            </a:r>
            <a:endParaRPr/>
          </a:p>
          <a:p>
            <a:pPr indent="0" lvl="0" marL="0" rtl="0" algn="l">
              <a:spcBef>
                <a:spcPts val="1600"/>
              </a:spcBef>
              <a:spcAft>
                <a:spcPts val="0"/>
              </a:spcAft>
              <a:buClr>
                <a:schemeClr val="dk1"/>
              </a:buClr>
              <a:buSzPts val="1100"/>
              <a:buFont typeface="Arial"/>
              <a:buNone/>
            </a:pPr>
            <a:r>
              <a:rPr lang="en"/>
              <a:t>Ruth Anne McCormick:  drram612@gmail.com</a:t>
            </a:r>
            <a:endParaRPr/>
          </a:p>
          <a:p>
            <a:pPr indent="0" lvl="0" marL="0" rtl="0" algn="l">
              <a:spcBef>
                <a:spcPts val="1600"/>
              </a:spcBef>
              <a:spcAft>
                <a:spcPts val="0"/>
              </a:spcAft>
              <a:buNone/>
            </a:pPr>
            <a:r>
              <a:t/>
            </a:r>
            <a:endParaRPr/>
          </a:p>
          <a:p>
            <a:pPr indent="0" lvl="0" marL="0" rtl="0" algn="l">
              <a:spcBef>
                <a:spcPts val="1600"/>
              </a:spcBef>
              <a:spcAft>
                <a:spcPts val="0"/>
              </a:spcAft>
              <a:buNone/>
            </a:pPr>
            <a:r>
              <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59" name="Shape 59"/>
        <p:cNvGrpSpPr/>
        <p:nvPr/>
      </p:nvGrpSpPr>
      <p:grpSpPr>
        <a:xfrm>
          <a:off x="0" y="0"/>
          <a:ext cx="0" cy="0"/>
          <a:chOff x="0" y="0"/>
          <a:chExt cx="0" cy="0"/>
        </a:xfrm>
      </p:grpSpPr>
      <p:sp>
        <p:nvSpPr>
          <p:cNvPr id="60" name="Google Shape;60;p14"/>
          <p:cNvSpPr txBox="1"/>
          <p:nvPr>
            <p:ph type="title"/>
          </p:nvPr>
        </p:nvSpPr>
        <p:spPr>
          <a:xfrm>
            <a:off x="222625" y="273450"/>
            <a:ext cx="8520600" cy="957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Substance Abuse and Mental Health Services Adm.</a:t>
            </a:r>
            <a:endParaRPr sz="2400"/>
          </a:p>
          <a:p>
            <a:pPr indent="0" lvl="0" marL="0" rtl="0" algn="l">
              <a:spcBef>
                <a:spcPts val="0"/>
              </a:spcBef>
              <a:spcAft>
                <a:spcPts val="0"/>
              </a:spcAft>
              <a:buNone/>
            </a:pPr>
            <a:r>
              <a:rPr lang="en" sz="2400"/>
              <a:t>(</a:t>
            </a:r>
            <a:r>
              <a:rPr lang="en" sz="2000"/>
              <a:t>SAMHSA)</a:t>
            </a:r>
            <a:endParaRPr sz="2000"/>
          </a:p>
        </p:txBody>
      </p:sp>
      <p:sp>
        <p:nvSpPr>
          <p:cNvPr id="61" name="Google Shape;61;p14"/>
          <p:cNvSpPr txBox="1"/>
          <p:nvPr>
            <p:ph idx="1" type="body"/>
          </p:nvPr>
        </p:nvSpPr>
        <p:spPr>
          <a:xfrm>
            <a:off x="311700" y="1464700"/>
            <a:ext cx="8520600" cy="310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2400"/>
              <a:t>Definition of Trauma:</a:t>
            </a:r>
            <a:endParaRPr b="1" i="1" sz="2400"/>
          </a:p>
          <a:p>
            <a:pPr indent="0" lvl="0" marL="0" rtl="0" algn="l">
              <a:spcBef>
                <a:spcPts val="1600"/>
              </a:spcBef>
              <a:spcAft>
                <a:spcPts val="0"/>
              </a:spcAft>
              <a:buNone/>
            </a:pPr>
            <a:r>
              <a:rPr lang="en" sz="2200"/>
              <a:t>...trauma results from an event, a series of events, or a set of circumstances that is experienced by an individual as physically or emotionally harmful or life threatening and that has lasting adverse effects on the individual’s functioning and mental, physical, social, emotional or spiritual well-being.”</a:t>
            </a:r>
            <a:endParaRPr sz="2200"/>
          </a:p>
          <a:p>
            <a:pPr indent="0" lvl="0" marL="0" rtl="0" algn="l">
              <a:spcBef>
                <a:spcPts val="1600"/>
              </a:spcBef>
              <a:spcAft>
                <a:spcPts val="1600"/>
              </a:spcAft>
              <a:buNone/>
            </a:pPr>
            <a:r>
              <a:rPr lang="en"/>
              <a:t>SAMHSA: 2014, p.7</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Principles of Trauma Informed Care</a:t>
            </a:r>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Basic principles of Trauma Informed Care (SAMHSA) include:</a:t>
            </a:r>
            <a:endParaRPr/>
          </a:p>
          <a:p>
            <a:pPr indent="0" lvl="0" marL="914400" rtl="0" algn="l">
              <a:spcBef>
                <a:spcPts val="1600"/>
              </a:spcBef>
              <a:spcAft>
                <a:spcPts val="0"/>
              </a:spcAft>
              <a:buNone/>
            </a:pPr>
            <a:r>
              <a:rPr i="1" lang="en" sz="2000"/>
              <a:t>Safety</a:t>
            </a:r>
            <a:endParaRPr i="1" sz="2000"/>
          </a:p>
          <a:p>
            <a:pPr indent="0" lvl="0" marL="914400" rtl="0" algn="l">
              <a:spcBef>
                <a:spcPts val="1600"/>
              </a:spcBef>
              <a:spcAft>
                <a:spcPts val="0"/>
              </a:spcAft>
              <a:buNone/>
            </a:pPr>
            <a:r>
              <a:rPr i="1" lang="en" sz="2000"/>
              <a:t>Trustworthiness and transparency</a:t>
            </a:r>
            <a:endParaRPr i="1" sz="2000"/>
          </a:p>
          <a:p>
            <a:pPr indent="0" lvl="0" marL="914400" rtl="0" algn="l">
              <a:spcBef>
                <a:spcPts val="1600"/>
              </a:spcBef>
              <a:spcAft>
                <a:spcPts val="0"/>
              </a:spcAft>
              <a:buNone/>
            </a:pPr>
            <a:r>
              <a:rPr i="1" lang="en" sz="2000"/>
              <a:t>Peer Support</a:t>
            </a:r>
            <a:endParaRPr i="1" sz="2000"/>
          </a:p>
          <a:p>
            <a:pPr indent="0" lvl="0" marL="914400" rtl="0" algn="l">
              <a:spcBef>
                <a:spcPts val="1600"/>
              </a:spcBef>
              <a:spcAft>
                <a:spcPts val="0"/>
              </a:spcAft>
              <a:buNone/>
            </a:pPr>
            <a:r>
              <a:rPr i="1" lang="en" sz="2000"/>
              <a:t>Collaboration and mutuality</a:t>
            </a:r>
            <a:endParaRPr i="1" sz="2000"/>
          </a:p>
          <a:p>
            <a:pPr indent="0" lvl="0" marL="914400" rtl="0" algn="l">
              <a:spcBef>
                <a:spcPts val="1600"/>
              </a:spcBef>
              <a:spcAft>
                <a:spcPts val="0"/>
              </a:spcAft>
              <a:buNone/>
            </a:pPr>
            <a:r>
              <a:t/>
            </a:r>
            <a:endParaRPr i="1"/>
          </a:p>
          <a:p>
            <a:pPr indent="0" lvl="0" marL="0" rtl="0" algn="l">
              <a:spcBef>
                <a:spcPts val="1600"/>
              </a:spcBef>
              <a:spcAft>
                <a:spcPts val="16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71" name="Shape 71"/>
        <p:cNvGrpSpPr/>
        <p:nvPr/>
      </p:nvGrpSpPr>
      <p:grpSpPr>
        <a:xfrm>
          <a:off x="0" y="0"/>
          <a:ext cx="0" cy="0"/>
          <a:chOff x="0" y="0"/>
          <a:chExt cx="0" cy="0"/>
        </a:xfrm>
      </p:grpSpPr>
      <p:sp>
        <p:nvSpPr>
          <p:cNvPr id="72" name="Google Shape;72;p16"/>
          <p:cNvSpPr txBox="1"/>
          <p:nvPr>
            <p:ph type="title"/>
          </p:nvPr>
        </p:nvSpPr>
        <p:spPr>
          <a:xfrm>
            <a:off x="267150" y="433875"/>
            <a:ext cx="81642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2"/>
                </a:solidFill>
              </a:rPr>
              <a:t>Additional Principles</a:t>
            </a:r>
            <a:endParaRPr b="1"/>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57200" lvl="0" marL="457200" rtl="0" algn="l">
              <a:spcBef>
                <a:spcPts val="0"/>
              </a:spcBef>
              <a:spcAft>
                <a:spcPts val="0"/>
              </a:spcAft>
              <a:buNone/>
            </a:pPr>
            <a:r>
              <a:rPr i="1" lang="en" sz="2000"/>
              <a:t>Empowerment and choice</a:t>
            </a:r>
            <a:endParaRPr i="1" sz="2000"/>
          </a:p>
          <a:p>
            <a:pPr indent="0" lvl="0" marL="914400" rtl="0" algn="l">
              <a:spcBef>
                <a:spcPts val="1600"/>
              </a:spcBef>
              <a:spcAft>
                <a:spcPts val="0"/>
              </a:spcAft>
              <a:buNone/>
            </a:pPr>
            <a:r>
              <a:rPr i="1" lang="en" sz="2000"/>
              <a:t>Culture, historical and gender issues.</a:t>
            </a:r>
            <a:endParaRPr i="1" sz="2000"/>
          </a:p>
          <a:p>
            <a:pPr indent="0" lvl="0" marL="0" rtl="0" algn="l">
              <a:spcBef>
                <a:spcPts val="1600"/>
              </a:spcBef>
              <a:spcAft>
                <a:spcPts val="0"/>
              </a:spcAft>
              <a:buNone/>
            </a:pPr>
            <a:r>
              <a:t/>
            </a:r>
            <a:endParaRPr/>
          </a:p>
          <a:p>
            <a:pPr indent="0" lvl="0" marL="0" rtl="0" algn="l">
              <a:spcBef>
                <a:spcPts val="1600"/>
              </a:spcBef>
              <a:spcAft>
                <a:spcPts val="0"/>
              </a:spcAft>
              <a:buNone/>
            </a:pPr>
            <a:r>
              <a:rPr lang="en"/>
              <a:t>*These principles are supported by the Center for Disease Control (CDC) office of Public Health Preparedness and Response, National Center for Trauma Informed Care (NCTIC) as well as SAMHSA.</a:t>
            </a:r>
            <a:endParaRPr>
              <a:solidFill>
                <a:srgbClr val="000000"/>
              </a:solidFill>
            </a:endParaRPr>
          </a:p>
          <a:p>
            <a:pPr indent="0" lvl="0" marL="0" rtl="0" algn="l">
              <a:spcBef>
                <a:spcPts val="1600"/>
              </a:spcBef>
              <a:spcAft>
                <a:spcPts val="16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77" name="Shape 77"/>
        <p:cNvGrpSpPr/>
        <p:nvPr/>
      </p:nvGrpSpPr>
      <p:grpSpPr>
        <a:xfrm>
          <a:off x="0" y="0"/>
          <a:ext cx="0" cy="0"/>
          <a:chOff x="0" y="0"/>
          <a:chExt cx="0" cy="0"/>
        </a:xfrm>
      </p:grpSpPr>
      <p:sp>
        <p:nvSpPr>
          <p:cNvPr id="78" name="Google Shape;78;p17"/>
          <p:cNvSpPr txBox="1"/>
          <p:nvPr>
            <p:ph type="title"/>
          </p:nvPr>
        </p:nvSpPr>
        <p:spPr>
          <a:xfrm>
            <a:off x="378500" y="40047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Use of Trauma Principles</a:t>
            </a:r>
            <a:endParaRPr/>
          </a:p>
        </p:txBody>
      </p:sp>
      <p:sp>
        <p:nvSpPr>
          <p:cNvPr id="79" name="Google Shape;79;p17"/>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000"/>
              <a:t>The previously mentioned principles are tools which can guide the interaction for the Peer Support Specialist. These principles are the basic foundation for trauma informed care. Safety may be the first principle to use in working with peers.</a:t>
            </a:r>
            <a:endParaRPr sz="2000"/>
          </a:p>
          <a:p>
            <a:pPr indent="0" lvl="0" marL="0" rtl="0" algn="l">
              <a:spcBef>
                <a:spcPts val="1600"/>
              </a:spcBef>
              <a:spcAft>
                <a:spcPts val="1600"/>
              </a:spcAft>
              <a:buNone/>
            </a:pPr>
            <a:r>
              <a:t/>
            </a:r>
            <a:endParaRPr sz="2000"/>
          </a:p>
        </p:txBody>
      </p:sp>
      <p:sp>
        <p:nvSpPr>
          <p:cNvPr id="80" name="Google Shape;80;p17"/>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81" name="Google Shape;81;p17"/>
          <p:cNvPicPr preferRelativeResize="0"/>
          <p:nvPr/>
        </p:nvPicPr>
        <p:blipFill>
          <a:blip r:embed="rId3">
            <a:alphaModFix/>
          </a:blip>
          <a:stretch>
            <a:fillRect/>
          </a:stretch>
        </p:blipFill>
        <p:spPr>
          <a:xfrm>
            <a:off x="4947475" y="1152475"/>
            <a:ext cx="3951624" cy="38463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85" name="Shape 85"/>
        <p:cNvGrpSpPr/>
        <p:nvPr/>
      </p:nvGrpSpPr>
      <p:grpSpPr>
        <a:xfrm>
          <a:off x="0" y="0"/>
          <a:ext cx="0" cy="0"/>
          <a:chOff x="0" y="0"/>
          <a:chExt cx="0" cy="0"/>
        </a:xfrm>
      </p:grpSpPr>
      <p:sp>
        <p:nvSpPr>
          <p:cNvPr id="86" name="Google Shape;86;p18"/>
          <p:cNvSpPr txBox="1"/>
          <p:nvPr>
            <p:ph type="title"/>
          </p:nvPr>
        </p:nvSpPr>
        <p:spPr>
          <a:xfrm>
            <a:off x="434175"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Trauma Informed Care</a:t>
            </a:r>
            <a:endParaRPr/>
          </a:p>
        </p:txBody>
      </p:sp>
      <p:sp>
        <p:nvSpPr>
          <p:cNvPr id="87" name="Google Shape;87;p18"/>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Clr>
                <a:schemeClr val="dk1"/>
              </a:buClr>
              <a:buSzPts val="1100"/>
              <a:buFont typeface="Arial"/>
              <a:buNone/>
            </a:pPr>
            <a:r>
              <a:rPr lang="en" sz="2400"/>
              <a:t>Trauma informed care is considered to be the way in which you approach a person with consideration of safety and a sense of empowerment with respect to their culture and recovery.</a:t>
            </a:r>
            <a:endParaRPr/>
          </a:p>
        </p:txBody>
      </p:sp>
      <p:pic>
        <p:nvPicPr>
          <p:cNvPr id="88" name="Google Shape;88;p18"/>
          <p:cNvPicPr preferRelativeResize="0"/>
          <p:nvPr/>
        </p:nvPicPr>
        <p:blipFill>
          <a:blip r:embed="rId3">
            <a:alphaModFix/>
          </a:blip>
          <a:stretch>
            <a:fillRect/>
          </a:stretch>
        </p:blipFill>
        <p:spPr>
          <a:xfrm>
            <a:off x="4743300" y="1017725"/>
            <a:ext cx="3614825" cy="382297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92" name="Shape 92"/>
        <p:cNvGrpSpPr/>
        <p:nvPr/>
      </p:nvGrpSpPr>
      <p:grpSpPr>
        <a:xfrm>
          <a:off x="0" y="0"/>
          <a:ext cx="0" cy="0"/>
          <a:chOff x="0" y="0"/>
          <a:chExt cx="0" cy="0"/>
        </a:xfrm>
      </p:grpSpPr>
      <p:sp>
        <p:nvSpPr>
          <p:cNvPr id="93" name="Google Shape;93;p19"/>
          <p:cNvSpPr txBox="1"/>
          <p:nvPr>
            <p:ph type="title"/>
          </p:nvPr>
        </p:nvSpPr>
        <p:spPr>
          <a:xfrm>
            <a:off x="154225" y="3715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Effect of Trauma</a:t>
            </a:r>
            <a:endParaRPr/>
          </a:p>
        </p:txBody>
      </p:sp>
      <p:sp>
        <p:nvSpPr>
          <p:cNvPr id="94" name="Google Shape;94;p19"/>
          <p:cNvSpPr txBox="1"/>
          <p:nvPr>
            <p:ph idx="1" type="body"/>
          </p:nvPr>
        </p:nvSpPr>
        <p:spPr>
          <a:xfrm>
            <a:off x="311700" y="1152475"/>
            <a:ext cx="4260300" cy="3871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200"/>
              <a:t>Trauma</a:t>
            </a:r>
            <a:r>
              <a:rPr lang="en" sz="2200"/>
              <a:t> issues are specific to the person. No two people have the same response to trauma. </a:t>
            </a:r>
            <a:endParaRPr sz="2200"/>
          </a:p>
          <a:p>
            <a:pPr indent="0" lvl="0" marL="0" rtl="0" algn="l">
              <a:spcBef>
                <a:spcPts val="1600"/>
              </a:spcBef>
              <a:spcAft>
                <a:spcPts val="0"/>
              </a:spcAft>
              <a:buNone/>
            </a:pPr>
            <a:r>
              <a:rPr lang="en" sz="2200"/>
              <a:t>Responding to trauma may effect the person short term or for their lifetime.</a:t>
            </a:r>
            <a:endParaRPr sz="2200"/>
          </a:p>
          <a:p>
            <a:pPr indent="0" lvl="0" marL="0" rtl="0" algn="l">
              <a:spcBef>
                <a:spcPts val="1600"/>
              </a:spcBef>
              <a:spcAft>
                <a:spcPts val="0"/>
              </a:spcAft>
              <a:buNone/>
            </a:pPr>
            <a:r>
              <a:rPr lang="en" sz="2200"/>
              <a:t>Identifying strengths and coping skills help with healing.</a:t>
            </a:r>
            <a:endParaRPr sz="2200"/>
          </a:p>
          <a:p>
            <a:pPr indent="0" lvl="0" marL="0" rtl="0" algn="l">
              <a:spcBef>
                <a:spcPts val="1600"/>
              </a:spcBef>
              <a:spcAft>
                <a:spcPts val="1600"/>
              </a:spcAft>
              <a:buNone/>
            </a:pPr>
            <a:r>
              <a:t/>
            </a:r>
            <a:endParaRPr sz="2400"/>
          </a:p>
        </p:txBody>
      </p:sp>
      <p:pic>
        <p:nvPicPr>
          <p:cNvPr id="95" name="Google Shape;95;p19"/>
          <p:cNvPicPr preferRelativeResize="0"/>
          <p:nvPr/>
        </p:nvPicPr>
        <p:blipFill>
          <a:blip r:embed="rId3">
            <a:alphaModFix/>
          </a:blip>
          <a:stretch>
            <a:fillRect/>
          </a:stretch>
        </p:blipFill>
        <p:spPr>
          <a:xfrm>
            <a:off x="4950450" y="1129163"/>
            <a:ext cx="3462400" cy="39184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99" name="Shape 99"/>
        <p:cNvGrpSpPr/>
        <p:nvPr/>
      </p:nvGrpSpPr>
      <p:grpSpPr>
        <a:xfrm>
          <a:off x="0" y="0"/>
          <a:ext cx="0" cy="0"/>
          <a:chOff x="0" y="0"/>
          <a:chExt cx="0" cy="0"/>
        </a:xfrm>
      </p:grpSpPr>
      <p:sp>
        <p:nvSpPr>
          <p:cNvPr id="100" name="Google Shape;100;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Trauma as a Reaction</a:t>
            </a:r>
            <a:endParaRPr/>
          </a:p>
        </p:txBody>
      </p:sp>
      <p:pic>
        <p:nvPicPr>
          <p:cNvPr id="101" name="Google Shape;101;p20"/>
          <p:cNvPicPr preferRelativeResize="0"/>
          <p:nvPr/>
        </p:nvPicPr>
        <p:blipFill>
          <a:blip r:embed="rId3">
            <a:alphaModFix/>
          </a:blip>
          <a:stretch>
            <a:fillRect/>
          </a:stretch>
        </p:blipFill>
        <p:spPr>
          <a:xfrm>
            <a:off x="2092622" y="1017725"/>
            <a:ext cx="4958753" cy="39909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B6D7A8"/>
        </a:solidFill>
      </p:bgPr>
    </p:bg>
    <p:spTree>
      <p:nvGrpSpPr>
        <p:cNvPr id="105" name="Shape 105"/>
        <p:cNvGrpSpPr/>
        <p:nvPr/>
      </p:nvGrpSpPr>
      <p:grpSpPr>
        <a:xfrm>
          <a:off x="0" y="0"/>
          <a:ext cx="0" cy="0"/>
          <a:chOff x="0" y="0"/>
          <a:chExt cx="0" cy="0"/>
        </a:xfrm>
      </p:grpSpPr>
      <p:sp>
        <p:nvSpPr>
          <p:cNvPr id="106" name="Google Shape;106;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Coping with Trauma</a:t>
            </a:r>
            <a:endParaRPr/>
          </a:p>
        </p:txBody>
      </p:sp>
      <p:sp>
        <p:nvSpPr>
          <p:cNvPr id="107" name="Google Shape;107;p21"/>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Coping skills are often paired with the person’s strengths and it may be helpful to identify past coping skills which were previously helpful.</a:t>
            </a:r>
            <a:endParaRPr sz="2400"/>
          </a:p>
          <a:p>
            <a:pPr indent="0" lvl="0" marL="0" rtl="0" algn="l">
              <a:spcBef>
                <a:spcPts val="1600"/>
              </a:spcBef>
              <a:spcAft>
                <a:spcPts val="1600"/>
              </a:spcAft>
              <a:buNone/>
            </a:pPr>
            <a:r>
              <a:t/>
            </a:r>
            <a:endParaRPr sz="2400"/>
          </a:p>
        </p:txBody>
      </p:sp>
      <p:sp>
        <p:nvSpPr>
          <p:cNvPr id="108" name="Google Shape;108;p21"/>
          <p:cNvSpPr txBox="1"/>
          <p:nvPr>
            <p:ph idx="2" type="body"/>
          </p:nvPr>
        </p:nvSpPr>
        <p:spPr>
          <a:xfrm>
            <a:off x="4832400" y="1063400"/>
            <a:ext cx="39999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i="1" lang="en" sz="1800"/>
              <a:t>Know that you can identify resources which tip the scale!</a:t>
            </a:r>
            <a:endParaRPr i="1" sz="1800"/>
          </a:p>
        </p:txBody>
      </p:sp>
      <p:pic>
        <p:nvPicPr>
          <p:cNvPr id="109" name="Google Shape;109;p21"/>
          <p:cNvPicPr preferRelativeResize="0"/>
          <p:nvPr/>
        </p:nvPicPr>
        <p:blipFill>
          <a:blip r:embed="rId3">
            <a:alphaModFix/>
          </a:blip>
          <a:stretch>
            <a:fillRect/>
          </a:stretch>
        </p:blipFill>
        <p:spPr>
          <a:xfrm>
            <a:off x="4364225" y="1866076"/>
            <a:ext cx="4468075" cy="29106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file>

<file path=customXml/item2.xml><?xml version="1.0" encoding="utf-8"?>
<ct:contentTypeSchema xmlns:ct="http://schemas.microsoft.com/office/2006/metadata/contentType" xmlns:ma="http://schemas.microsoft.com/office/2006/metadata/properties/metaAttributes" ct:_="" ma:_="" ma:contentTypeName="Document" ma:contentTypeID="0x0101006FA243C363007F4F827DB51D02034FC2" ma:contentTypeVersion="22" ma:contentTypeDescription="Create a new document." ma:contentTypeScope="" ma:versionID="6f4aa861c22db5f2b4eb9d2bf3007668">
  <xsd:schema xmlns:xsd="http://www.w3.org/2001/XMLSchema" xmlns:xs="http://www.w3.org/2001/XMLSchema" xmlns:p="http://schemas.microsoft.com/office/2006/metadata/properties" targetNamespace="http://schemas.microsoft.com/office/2006/metadata/properties" ma:root="true" ma:fieldsID="883d4e8e4bb62dc9630bd01492c2b58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797F5EC-0D27-4F01-91B7-2CB85314035C}"/>
</file>

<file path=customXml/itemProps2.xml><?xml version="1.0" encoding="utf-8"?>
<ds:datastoreItem xmlns:ds="http://schemas.openxmlformats.org/officeDocument/2006/customXml" ds:itemID="{A1709EAC-D4F3-4BDB-BEB4-11173C5F88EB}"/>
</file>

<file path=customXml/itemProps3.xml><?xml version="1.0" encoding="utf-8"?>
<ds:datastoreItem xmlns:ds="http://schemas.openxmlformats.org/officeDocument/2006/customXml" ds:itemID="{18E6ECAC-AB0E-4C78-A0D5-E54D3E48ACA1}"/>
</file>

<file path=customXml/itemProps4.xml><?xml version="1.0" encoding="utf-8"?>
<ds:datastoreItem xmlns:ds="http://schemas.openxmlformats.org/officeDocument/2006/customXml" ds:itemID="{699A8651-264C-4B6B-A471-4446341E90F2}"/>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0x0101006FA243C363007F4F827DB51D02034FC2</vt:lpwstr>
  </property>
  <property fmtid="{D5CDD505-2E9C-101B-9397-08002B2CF9AE}" pid="3" name="_dlc_DocIdItemGuid">
    <vt:lpwstr>19817c75-133d-4719-a6e2-35f91ca1f587</vt:lpwstr>
  </property>
</Properties>
</file>