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53"/>
  </p:notesMasterIdLst>
  <p:handoutMasterIdLst>
    <p:handoutMasterId r:id="rId54"/>
  </p:handoutMasterIdLst>
  <p:sldIdLst>
    <p:sldId id="265" r:id="rId5"/>
    <p:sldId id="266" r:id="rId6"/>
    <p:sldId id="286" r:id="rId7"/>
    <p:sldId id="287" r:id="rId8"/>
    <p:sldId id="267" r:id="rId9"/>
    <p:sldId id="268" r:id="rId10"/>
    <p:sldId id="285" r:id="rId11"/>
    <p:sldId id="292" r:id="rId12"/>
    <p:sldId id="291" r:id="rId13"/>
    <p:sldId id="298" r:id="rId14"/>
    <p:sldId id="293" r:id="rId15"/>
    <p:sldId id="294" r:id="rId16"/>
    <p:sldId id="295" r:id="rId17"/>
    <p:sldId id="297" r:id="rId18"/>
    <p:sldId id="270" r:id="rId19"/>
    <p:sldId id="296" r:id="rId20"/>
    <p:sldId id="299" r:id="rId21"/>
    <p:sldId id="269" r:id="rId22"/>
    <p:sldId id="271" r:id="rId23"/>
    <p:sldId id="272" r:id="rId24"/>
    <p:sldId id="273" r:id="rId25"/>
    <p:sldId id="274" r:id="rId26"/>
    <p:sldId id="275" r:id="rId27"/>
    <p:sldId id="276" r:id="rId28"/>
    <p:sldId id="277" r:id="rId29"/>
    <p:sldId id="278" r:id="rId30"/>
    <p:sldId id="300" r:id="rId31"/>
    <p:sldId id="301" r:id="rId32"/>
    <p:sldId id="279" r:id="rId33"/>
    <p:sldId id="302" r:id="rId34"/>
    <p:sldId id="280" r:id="rId35"/>
    <p:sldId id="281" r:id="rId36"/>
    <p:sldId id="288" r:id="rId37"/>
    <p:sldId id="289" r:id="rId38"/>
    <p:sldId id="282" r:id="rId39"/>
    <p:sldId id="283" r:id="rId40"/>
    <p:sldId id="303" r:id="rId41"/>
    <p:sldId id="304" r:id="rId42"/>
    <p:sldId id="305" r:id="rId43"/>
    <p:sldId id="309" r:id="rId44"/>
    <p:sldId id="310" r:id="rId45"/>
    <p:sldId id="311" r:id="rId46"/>
    <p:sldId id="312" r:id="rId47"/>
    <p:sldId id="313" r:id="rId48"/>
    <p:sldId id="314" r:id="rId49"/>
    <p:sldId id="315" r:id="rId50"/>
    <p:sldId id="316" r:id="rId51"/>
    <p:sldId id="284" r:id="rId5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77150" autoAdjust="0"/>
  </p:normalViewPr>
  <p:slideViewPr>
    <p:cSldViewPr snapToGrid="0" showGuides="1">
      <p:cViewPr varScale="1">
        <p:scale>
          <a:sx n="86" d="100"/>
          <a:sy n="86" d="100"/>
        </p:scale>
        <p:origin x="870" y="78"/>
      </p:cViewPr>
      <p:guideLst>
        <p:guide orient="horz" pos="2160"/>
        <p:guide pos="3840"/>
      </p:guideLst>
    </p:cSldViewPr>
  </p:slideViewPr>
  <p:outlineViewPr>
    <p:cViewPr>
      <p:scale>
        <a:sx n="33" d="100"/>
        <a:sy n="33" d="100"/>
      </p:scale>
      <p:origin x="0" y="-37116"/>
    </p:cViewPr>
  </p:outlineViewPr>
  <p:notesTextViewPr>
    <p:cViewPr>
      <p:scale>
        <a:sx n="1" d="1"/>
        <a:sy n="1" d="1"/>
      </p:scale>
      <p:origin x="0" y="0"/>
    </p:cViewPr>
  </p:notesTextViewPr>
  <p:sorterViewPr>
    <p:cViewPr varScale="1">
      <p:scale>
        <a:sx n="100" d="100"/>
        <a:sy n="100" d="100"/>
      </p:scale>
      <p:origin x="0" y="-8976"/>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1658A34-83F4-4B2E-BC5A-DE51EE8822F9}" type="datetimeFigureOut">
              <a:rPr lang="en-US" smtClean="0"/>
              <a:t>11/29/2017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F2E1917-0BAF-4687-978A-82FFF05559C3}" type="datetimeFigureOut">
              <a:rPr lang="en-US" smtClean="0"/>
              <a:t>11/29/2017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3.ncc.edu/faculty/soc/feigelb/ODdeathspaper.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hatsyourgrief.com/disenfranchised-grie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3.ncc.edu/faculty/soc/feigelb/ODdeathspaper.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a:p>
        </p:txBody>
      </p:sp>
    </p:spTree>
    <p:extLst>
      <p:ext uri="{BB962C8B-B14F-4D97-AF65-F5344CB8AC3E}">
        <p14:creationId xmlns:p14="http://schemas.microsoft.com/office/powerpoint/2010/main" val="175134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r>
              <a:rPr lang="en-US" dirty="0"/>
              <a:t>In the same</a:t>
            </a:r>
            <a:r>
              <a:rPr lang="en-US" u="sng" dirty="0">
                <a:hlinkClick r:id="rId3"/>
              </a:rPr>
              <a:t> </a:t>
            </a:r>
            <a:r>
              <a:rPr lang="en-US" u="sng" dirty="0" err="1">
                <a:hlinkClick r:id="rId3"/>
              </a:rPr>
              <a:t>Feigelman</a:t>
            </a:r>
            <a:r>
              <a:rPr lang="en-US" u="sng" dirty="0">
                <a:hlinkClick r:id="rId3"/>
              </a:rPr>
              <a:t> et al (2011) </a:t>
            </a:r>
            <a:r>
              <a:rPr lang="en-US" dirty="0"/>
              <a:t>study, 50% of parents who lost a child to suicide or overdose deaths did not find the support that they expected from their significant others, contributing to feelings of isolation.  People say stupid things to us all the time as grievers.  Overdose deaths can bring out some of those especially terrible comments that drive us further into isolation.  People make us feel this death is not as worthy of grief and mourning as other deaths, which throws it in the complicated category of </a:t>
            </a:r>
            <a:r>
              <a:rPr lang="en-US" u="sng" dirty="0">
                <a:hlinkClick r:id="rId4" tooltip="Disen-whaaaat?? Understanding Disenfranchised Grief"/>
              </a:rPr>
              <a:t>disenfranchised grief.</a:t>
            </a:r>
            <a:endParaRPr lang="en-US" dirty="0"/>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25</a:t>
            </a:fld>
            <a:endParaRPr lang="en-US"/>
          </a:p>
        </p:txBody>
      </p:sp>
    </p:spTree>
    <p:extLst>
      <p:ext uri="{BB962C8B-B14F-4D97-AF65-F5344CB8AC3E}">
        <p14:creationId xmlns:p14="http://schemas.microsoft.com/office/powerpoint/2010/main" val="270755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https://youtu.be/LaYHhelF1iw</a:t>
            </a:r>
          </a:p>
        </p:txBody>
      </p:sp>
      <p:sp>
        <p:nvSpPr>
          <p:cNvPr id="4" name="Slide Number Placeholder 3"/>
          <p:cNvSpPr>
            <a:spLocks noGrp="1"/>
          </p:cNvSpPr>
          <p:nvPr>
            <p:ph type="sldNum" sz="quarter" idx="10"/>
          </p:nvPr>
        </p:nvSpPr>
        <p:spPr/>
        <p:txBody>
          <a:bodyPr/>
          <a:lstStyle/>
          <a:p>
            <a:fld id="{810E1E9A-E921-4174-A0FC-51868D7AC568}" type="slidenum">
              <a:rPr lang="en-US" smtClean="0"/>
              <a:t>27</a:t>
            </a:fld>
            <a:endParaRPr lang="en-US"/>
          </a:p>
        </p:txBody>
      </p:sp>
    </p:spTree>
    <p:extLst>
      <p:ext uri="{BB962C8B-B14F-4D97-AF65-F5344CB8AC3E}">
        <p14:creationId xmlns:p14="http://schemas.microsoft.com/office/powerpoint/2010/main" val="283829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Denial</a:t>
            </a:r>
            <a:r>
              <a:rPr lang="en-US" baseline="0" dirty="0"/>
              <a:t> of </a:t>
            </a:r>
            <a:r>
              <a:rPr lang="en-US" dirty="0"/>
              <a:t>the role of the substances in the loved one’s death is not surprising due to the stigma and blame.</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29</a:t>
            </a:fld>
            <a:endParaRPr lang="en-US"/>
          </a:p>
        </p:txBody>
      </p:sp>
    </p:spTree>
    <p:extLst>
      <p:ext uri="{BB962C8B-B14F-4D97-AF65-F5344CB8AC3E}">
        <p14:creationId xmlns:p14="http://schemas.microsoft.com/office/powerpoint/2010/main" val="345293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Spend more time listening Let other people finish speaking. Resist the temptation to interrupt or anticipate what others will say. Poor listeners talk too much.</a:t>
            </a:r>
          </a:p>
          <a:p>
            <a:pPr marL="0" indent="0">
              <a:buNone/>
            </a:pPr>
            <a:r>
              <a:rPr lang="en-US" dirty="0"/>
              <a:t>2. Find interest in the other person A basic barrier to listening is labeling a topic or person uninteresting. If you believe something to be dull and uninteresting, it will be. The skilled listener knows there are no boring subjects, only bored people</a:t>
            </a:r>
          </a:p>
          <a:p>
            <a:pPr marL="0" indent="0">
              <a:buNone/>
            </a:pPr>
            <a:r>
              <a:rPr lang="en-US" dirty="0"/>
              <a:t>3. Stay out of the way A good listener keeps the communication path open. One way is to give feedback by asking open-ended questions. Giving advice is setting up a barrier instead of listening.</a:t>
            </a:r>
          </a:p>
          <a:p>
            <a:pPr marL="0" indent="0">
              <a:buNone/>
            </a:pPr>
            <a:r>
              <a:rPr lang="en-US" dirty="0"/>
              <a:t>4. Listen to what people mean between the lines A message has both content (words, for example) and feelings. Listening involves paying attention to both-the total meaning. </a:t>
            </a:r>
          </a:p>
          <a:p>
            <a:pPr marL="0" indent="0">
              <a:buNone/>
            </a:pPr>
            <a:r>
              <a:rPr lang="en-US" dirty="0"/>
              <a:t>5. Take notes We think faster than we talk. This imbalance invites daydreams and distractions, but it also makes careful listening possible. It provides time to evaluate the message, and time to take notes. Note taking is NOT only for the classroom. It can be helpful during telephone conversations, talking to a doctor, designer, tax advisor, lawyer, insurance agent,</a:t>
            </a:r>
          </a:p>
          <a:p>
            <a:pPr marL="0" indent="0">
              <a:buNone/>
            </a:pPr>
            <a:r>
              <a:rPr lang="en-US" dirty="0"/>
              <a:t>6. Assume the proper stance Body position can influence feelings. Taking a posture that shows lack of interest (arms folded, slouched back, no eye contact, etc.) can create or amplify feelings of boredom. Assuming the stance of an attentive listener can actually improve listening.</a:t>
            </a:r>
          </a:p>
          <a:p>
            <a:pPr marL="0" indent="0">
              <a:buNone/>
            </a:pPr>
            <a:r>
              <a:rPr lang="en-US" dirty="0"/>
              <a:t>7. Be aware of your filters We all have built in “earlids” to filter out what we don’t want to hear. People have different filters based on their culture, upbringing and gender. Men and women often have different kinds of filters, and that causes listening problems. If you become aware of your own filters (even without changing them) you will improve your listening</a:t>
            </a:r>
          </a:p>
        </p:txBody>
      </p:sp>
      <p:sp>
        <p:nvSpPr>
          <p:cNvPr id="4" name="Slide Number Placeholder 3"/>
          <p:cNvSpPr>
            <a:spLocks noGrp="1"/>
          </p:cNvSpPr>
          <p:nvPr>
            <p:ph type="sldNum" sz="quarter" idx="10"/>
          </p:nvPr>
        </p:nvSpPr>
        <p:spPr/>
        <p:txBody>
          <a:bodyPr/>
          <a:lstStyle/>
          <a:p>
            <a:fld id="{810E1E9A-E921-4174-A0FC-51868D7AC568}" type="slidenum">
              <a:rPr lang="en-US" smtClean="0"/>
              <a:t>40</a:t>
            </a:fld>
            <a:endParaRPr lang="en-US"/>
          </a:p>
        </p:txBody>
      </p:sp>
    </p:spTree>
    <p:extLst>
      <p:ext uri="{BB962C8B-B14F-4D97-AF65-F5344CB8AC3E}">
        <p14:creationId xmlns:p14="http://schemas.microsoft.com/office/powerpoint/2010/main" val="133966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48</a:t>
            </a:fld>
            <a:endParaRPr lang="en-US"/>
          </a:p>
        </p:txBody>
      </p:sp>
    </p:spTree>
    <p:extLst>
      <p:ext uri="{BB962C8B-B14F-4D97-AF65-F5344CB8AC3E}">
        <p14:creationId xmlns:p14="http://schemas.microsoft.com/office/powerpoint/2010/main" val="108270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Tree>
    <p:extLst>
      <p:ext uri="{BB962C8B-B14F-4D97-AF65-F5344CB8AC3E}">
        <p14:creationId xmlns:p14="http://schemas.microsoft.com/office/powerpoint/2010/main" val="127541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more money and treatment people lose the battle every day</a:t>
            </a:r>
          </a:p>
          <a:p>
            <a:r>
              <a:rPr lang="en-US" dirty="0"/>
              <a:t>Real people behind those statistics and real people grieving.</a:t>
            </a:r>
          </a:p>
          <a:p>
            <a:r>
              <a:rPr lang="en-US" dirty="0"/>
              <a:t> </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a:p>
        </p:txBody>
      </p:sp>
    </p:spTree>
    <p:extLst>
      <p:ext uri="{BB962C8B-B14F-4D97-AF65-F5344CB8AC3E}">
        <p14:creationId xmlns:p14="http://schemas.microsoft.com/office/powerpoint/2010/main" val="164820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disease of breast cancer attacks cells in the breast and the disease of diabetes, attacks cells in the metabolism system. The diseases of addiction (drug addiction or alcoholism) change cells in the brain, which is why addiction is a brain disease, and why addiction causes behavioral changes — it changes the way the brain works, and given the brain controls everything we think, feel, say and do, those addiction-related brain changes, change a person’s behaviors.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a:p>
        </p:txBody>
      </p:sp>
    </p:spTree>
    <p:extLst>
      <p:ext uri="{BB962C8B-B14F-4D97-AF65-F5344CB8AC3E}">
        <p14:creationId xmlns:p14="http://schemas.microsoft.com/office/powerpoint/2010/main" val="73628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Friends and family may feel guilt that they could have or should have done something to prevent</a:t>
            </a:r>
          </a:p>
          <a:p>
            <a:pPr marL="171450" lvl="0" indent="-171450">
              <a:buFont typeface="Arial" panose="020B0604020202020204" pitchFamily="34" charset="0"/>
              <a:buChar char="•"/>
            </a:pPr>
            <a:r>
              <a:rPr lang="en-US" dirty="0"/>
              <a:t>Guilt that the family member suffered from addiction (i.e. a parent, spouse, etc. feeling it is their fault the person who died developed an addiction)</a:t>
            </a:r>
          </a:p>
          <a:p>
            <a:pPr marL="171450" lvl="0" indent="-171450">
              <a:buFont typeface="Arial" panose="020B0604020202020204" pitchFamily="34" charset="0"/>
              <a:buChar char="•"/>
            </a:pPr>
            <a:r>
              <a:rPr lang="en-US" dirty="0"/>
              <a:t>Guilt if the death brings a sense of relief after years of addiction impacting family and friends.</a:t>
            </a:r>
          </a:p>
          <a:p>
            <a:pPr marL="171450" lvl="0" indent="-171450">
              <a:buFont typeface="Arial" panose="020B0604020202020204" pitchFamily="34" charset="0"/>
              <a:buChar char="•"/>
            </a:pPr>
            <a:r>
              <a:rPr lang="en-US" dirty="0"/>
              <a:t>Obsession over actions done/not done to support the person who died.</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20</a:t>
            </a:fld>
            <a:endParaRPr lang="en-US"/>
          </a:p>
        </p:txBody>
      </p:sp>
    </p:spTree>
    <p:extLst>
      <p:ext uri="{BB962C8B-B14F-4D97-AF65-F5344CB8AC3E}">
        <p14:creationId xmlns:p14="http://schemas.microsoft.com/office/powerpoint/2010/main" val="11698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case of overdose death, shame can manifest in various ways.</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21</a:t>
            </a:fld>
            <a:endParaRPr lang="en-US"/>
          </a:p>
        </p:txBody>
      </p:sp>
    </p:spTree>
    <p:extLst>
      <p:ext uri="{BB962C8B-B14F-4D97-AF65-F5344CB8AC3E}">
        <p14:creationId xmlns:p14="http://schemas.microsoft.com/office/powerpoint/2010/main" val="288473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 a parent believing others think it was their fault or they were a bad parent for having a child who suffers from addiction)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(feeling that others blame that person for their addiction and/or death, and hence are less worthy of mourning)</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22</a:t>
            </a:fld>
            <a:endParaRPr lang="en-US"/>
          </a:p>
        </p:txBody>
      </p:sp>
    </p:spTree>
    <p:extLst>
      <p:ext uri="{BB962C8B-B14F-4D97-AF65-F5344CB8AC3E}">
        <p14:creationId xmlns:p14="http://schemas.microsoft.com/office/powerpoint/2010/main" val="337555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there is little research around the grief experience of survivors of overdose deaths, the study by </a:t>
            </a:r>
            <a:r>
              <a:rPr lang="en-US" u="sng" dirty="0" err="1">
                <a:hlinkClick r:id="rId3"/>
              </a:rPr>
              <a:t>Feigelman</a:t>
            </a:r>
            <a:r>
              <a:rPr lang="en-US" u="sng" dirty="0">
                <a:hlinkClick r:id="rId3"/>
              </a:rPr>
              <a:t>, Jordan and Gorman (2011)</a:t>
            </a:r>
            <a:r>
              <a:rPr lang="en-US" dirty="0"/>
              <a:t> found a greater incidence of blame among and between parents of children who died of drug related deaths (as well as those who had children die by suicide).</a:t>
            </a:r>
          </a:p>
          <a:p>
            <a:r>
              <a:rPr lang="en-US" dirty="0"/>
              <a:t> Nearly 50% of parents who lost a child to overdose or suicide reported  blame comments being made by one or more of their significant others.  It is easier and easier to understand why people don’t speak up about addiction and overdose deaths, isn’t it?!</a:t>
            </a:r>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23</a:t>
            </a:fld>
            <a:endParaRPr lang="en-US"/>
          </a:p>
        </p:txBody>
      </p:sp>
    </p:spTree>
    <p:extLst>
      <p:ext uri="{BB962C8B-B14F-4D97-AF65-F5344CB8AC3E}">
        <p14:creationId xmlns:p14="http://schemas.microsoft.com/office/powerpoint/2010/main" val="193378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24</a:t>
            </a:fld>
            <a:endParaRPr lang="en-US"/>
          </a:p>
        </p:txBody>
      </p:sp>
    </p:spTree>
    <p:extLst>
      <p:ext uri="{BB962C8B-B14F-4D97-AF65-F5344CB8AC3E}">
        <p14:creationId xmlns:p14="http://schemas.microsoft.com/office/powerpoint/2010/main" val="73774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11/29/2017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11/29/2017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11/29/2017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11/29/2017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11/29/2017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11/29/2017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11/29/2017</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11/29/2017</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11/29/2017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11/29/2017</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LaYHhelF1iw"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whatsyourgrief.com/the-grief-of-an-overdose-deat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ewbeginningsdrugrehab.org/guide-to-dealing-with-death-of-addic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Providing Support to Families who have loss someone to Drug Overdose</a:t>
            </a:r>
          </a:p>
        </p:txBody>
      </p:sp>
      <p:sp>
        <p:nvSpPr>
          <p:cNvPr id="3" name="Subtitle 2"/>
          <p:cNvSpPr>
            <a:spLocks noGrp="1"/>
          </p:cNvSpPr>
          <p:nvPr>
            <p:ph type="subTitle" idx="1"/>
          </p:nvPr>
        </p:nvSpPr>
        <p:spPr>
          <a:xfrm>
            <a:off x="1831973" y="5648663"/>
            <a:ext cx="9144000" cy="705267"/>
          </a:xfrm>
        </p:spPr>
        <p:txBody>
          <a:bodyPr>
            <a:normAutofit/>
          </a:bodyPr>
          <a:lstStyle/>
          <a:p>
            <a:r>
              <a:rPr lang="en-US" sz="3200" dirty="0"/>
              <a:t>Annette March-Grier, RN, CFSP</a:t>
            </a:r>
          </a:p>
        </p:txBody>
      </p:sp>
      <p:pic>
        <p:nvPicPr>
          <p:cNvPr id="4" name="Picture 3"/>
          <p:cNvPicPr>
            <a:picLocks noChangeAspect="1"/>
          </p:cNvPicPr>
          <p:nvPr/>
        </p:nvPicPr>
        <p:blipFill>
          <a:blip r:embed="rId2"/>
          <a:stretch>
            <a:fillRect/>
          </a:stretch>
        </p:blipFill>
        <p:spPr>
          <a:xfrm>
            <a:off x="4752561" y="3429000"/>
            <a:ext cx="2686878" cy="2015159"/>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C309-6523-4753-A6B7-B065BE9CB424}"/>
              </a:ext>
            </a:extLst>
          </p:cNvPr>
          <p:cNvSpPr>
            <a:spLocks noGrp="1"/>
          </p:cNvSpPr>
          <p:nvPr>
            <p:ph type="title"/>
          </p:nvPr>
        </p:nvSpPr>
        <p:spPr>
          <a:xfrm>
            <a:off x="914400" y="365125"/>
            <a:ext cx="10439400" cy="1325563"/>
          </a:xfrm>
        </p:spPr>
        <p:txBody>
          <a:bodyPr>
            <a:normAutofit fontScale="90000"/>
          </a:bodyPr>
          <a:lstStyle/>
          <a:p>
            <a:r>
              <a:rPr lang="en-US" dirty="0"/>
              <a:t>Grieving is one of the most Stressful Events we encounter</a:t>
            </a:r>
          </a:p>
        </p:txBody>
      </p:sp>
      <p:sp>
        <p:nvSpPr>
          <p:cNvPr id="3" name="Content Placeholder 2">
            <a:extLst>
              <a:ext uri="{FF2B5EF4-FFF2-40B4-BE49-F238E27FC236}">
                <a16:creationId xmlns:a16="http://schemas.microsoft.com/office/drawing/2014/main" id="{E0D341D9-93ED-41D2-A3F5-D16CB4CFD337}"/>
              </a:ext>
            </a:extLst>
          </p:cNvPr>
          <p:cNvSpPr>
            <a:spLocks noGrp="1"/>
          </p:cNvSpPr>
          <p:nvPr>
            <p:ph idx="1"/>
          </p:nvPr>
        </p:nvSpPr>
        <p:spPr/>
        <p:txBody>
          <a:bodyPr>
            <a:normAutofit lnSpcReduction="10000"/>
          </a:bodyPr>
          <a:lstStyle/>
          <a:p>
            <a:r>
              <a:rPr lang="en-US" sz="3200" dirty="0"/>
              <a:t>Stress is….</a:t>
            </a:r>
          </a:p>
          <a:p>
            <a:r>
              <a:rPr lang="en-US" altLang="en-US" sz="3200" dirty="0"/>
              <a:t>The way we interpret life’s experiences and in the attitudes and feelings we invent about what has happened.</a:t>
            </a:r>
          </a:p>
          <a:p>
            <a:r>
              <a:rPr lang="en-US" altLang="en-US" sz="3200" dirty="0"/>
              <a:t>Any obstacle in the way of our preferred reality.</a:t>
            </a:r>
          </a:p>
          <a:p>
            <a:r>
              <a:rPr lang="en-US" altLang="en-US" sz="3200" dirty="0"/>
              <a:t>Stress is the process of adjusting and adapting to circumstances.  The process of healing psychic bruises and working out ways to deal with obstacles that threaten our well being.</a:t>
            </a:r>
          </a:p>
          <a:p>
            <a:endParaRPr lang="en-US" dirty="0"/>
          </a:p>
        </p:txBody>
      </p:sp>
    </p:spTree>
    <p:extLst>
      <p:ext uri="{BB962C8B-B14F-4D97-AF65-F5344CB8AC3E}">
        <p14:creationId xmlns:p14="http://schemas.microsoft.com/office/powerpoint/2010/main" val="33837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4052-2736-46BD-A802-8A207AC7878C}"/>
              </a:ext>
            </a:extLst>
          </p:cNvPr>
          <p:cNvSpPr>
            <a:spLocks noGrp="1"/>
          </p:cNvSpPr>
          <p:nvPr>
            <p:ph type="title"/>
          </p:nvPr>
        </p:nvSpPr>
        <p:spPr/>
        <p:txBody>
          <a:bodyPr/>
          <a:lstStyle/>
          <a:p>
            <a:r>
              <a:rPr lang="en-US" dirty="0"/>
              <a:t>The stress of grief causes</a:t>
            </a:r>
          </a:p>
        </p:txBody>
      </p:sp>
      <p:sp>
        <p:nvSpPr>
          <p:cNvPr id="4" name="Rectangle 4">
            <a:extLst>
              <a:ext uri="{FF2B5EF4-FFF2-40B4-BE49-F238E27FC236}">
                <a16:creationId xmlns:a16="http://schemas.microsoft.com/office/drawing/2014/main" id="{5B45496F-3AEA-4FF6-9E7A-E9A6A6E57C9A}"/>
              </a:ext>
            </a:extLst>
          </p:cNvPr>
          <p:cNvSpPr>
            <a:spLocks noGrp="1" noChangeArrowheads="1"/>
          </p:cNvSpPr>
          <p:nvPr>
            <p:ph idx="1"/>
          </p:nvPr>
        </p:nvSpPr>
        <p:spPr>
          <a:xfrm>
            <a:off x="1562100" y="1825625"/>
            <a:ext cx="4046220" cy="4351338"/>
          </a:xfrm>
        </p:spPr>
        <p:txBody>
          <a:bodyPr>
            <a:normAutofit/>
          </a:bodyPr>
          <a:lstStyle/>
          <a:p>
            <a:r>
              <a:rPr lang="en-US" altLang="en-US" sz="2800" dirty="0" err="1">
                <a:latin typeface="Adobe Garamond Pro" panose="02020502060506020403" pitchFamily="18" charset="0"/>
              </a:rPr>
              <a:t>Saddness</a:t>
            </a:r>
            <a:endParaRPr lang="en-US" altLang="en-US" sz="2800" dirty="0">
              <a:latin typeface="Adobe Garamond Pro" panose="02020502060506020403" pitchFamily="18" charset="0"/>
            </a:endParaRPr>
          </a:p>
          <a:p>
            <a:r>
              <a:rPr lang="en-US" altLang="en-US" sz="2800" dirty="0">
                <a:latin typeface="Adobe Garamond Pro" panose="02020502060506020403" pitchFamily="18" charset="0"/>
              </a:rPr>
              <a:t>Anger</a:t>
            </a:r>
          </a:p>
          <a:p>
            <a:r>
              <a:rPr lang="en-US" altLang="en-US" sz="2800" dirty="0">
                <a:latin typeface="Adobe Garamond Pro" panose="02020502060506020403" pitchFamily="18" charset="0"/>
              </a:rPr>
              <a:t>Guilt and self reproach</a:t>
            </a:r>
          </a:p>
          <a:p>
            <a:r>
              <a:rPr lang="en-US" altLang="en-US" sz="2800" dirty="0">
                <a:latin typeface="Adobe Garamond Pro" panose="02020502060506020403" pitchFamily="18" charset="0"/>
              </a:rPr>
              <a:t>Anxiety</a:t>
            </a:r>
          </a:p>
          <a:p>
            <a:r>
              <a:rPr lang="en-US" altLang="en-US" sz="2800" dirty="0">
                <a:latin typeface="Adobe Garamond Pro" panose="02020502060506020403" pitchFamily="18" charset="0"/>
              </a:rPr>
              <a:t>Numbness</a:t>
            </a:r>
          </a:p>
        </p:txBody>
      </p:sp>
      <p:sp>
        <p:nvSpPr>
          <p:cNvPr id="5" name="Rectangle 5">
            <a:extLst>
              <a:ext uri="{FF2B5EF4-FFF2-40B4-BE49-F238E27FC236}">
                <a16:creationId xmlns:a16="http://schemas.microsoft.com/office/drawing/2014/main" id="{3A8863DB-1BD5-4D96-82CB-BD045CD41CD9}"/>
              </a:ext>
            </a:extLst>
          </p:cNvPr>
          <p:cNvSpPr txBox="1">
            <a:spLocks noChangeArrowheads="1"/>
          </p:cNvSpPr>
          <p:nvPr/>
        </p:nvSpPr>
        <p:spPr>
          <a:xfrm>
            <a:off x="6583682" y="1755588"/>
            <a:ext cx="3739896" cy="3346824"/>
          </a:xfrm>
          <a:prstGeom prst="rect">
            <a:avLst/>
          </a:prstGeom>
        </p:spPr>
        <p:txBody>
          <a:bodyPr>
            <a:normAutofit lnSpcReduction="1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Adobe Garamond Pro" panose="02020502060506020403" pitchFamily="18" charset="0"/>
              </a:rPr>
              <a:t>Loneliness</a:t>
            </a:r>
          </a:p>
          <a:p>
            <a:r>
              <a:rPr lang="en-US" altLang="en-US">
                <a:latin typeface="Adobe Garamond Pro" panose="02020502060506020403" pitchFamily="18" charset="0"/>
              </a:rPr>
              <a:t>Fatigue</a:t>
            </a:r>
          </a:p>
          <a:p>
            <a:r>
              <a:rPr lang="en-US" altLang="en-US">
                <a:latin typeface="Adobe Garamond Pro" panose="02020502060506020403" pitchFamily="18" charset="0"/>
              </a:rPr>
              <a:t>Helplessness</a:t>
            </a:r>
          </a:p>
          <a:p>
            <a:r>
              <a:rPr lang="en-US" altLang="en-US">
                <a:latin typeface="Adobe Garamond Pro" panose="02020502060506020403" pitchFamily="18" charset="0"/>
              </a:rPr>
              <a:t>Shock</a:t>
            </a:r>
          </a:p>
          <a:p>
            <a:r>
              <a:rPr lang="en-US" altLang="en-US">
                <a:latin typeface="Adobe Garamond Pro" panose="02020502060506020403" pitchFamily="18" charset="0"/>
              </a:rPr>
              <a:t>Yearning</a:t>
            </a:r>
          </a:p>
          <a:p>
            <a:r>
              <a:rPr lang="en-US" altLang="en-US">
                <a:latin typeface="Adobe Garamond Pro" panose="02020502060506020403" pitchFamily="18" charset="0"/>
              </a:rPr>
              <a:t>Emancipation</a:t>
            </a:r>
          </a:p>
          <a:p>
            <a:r>
              <a:rPr lang="en-US" altLang="en-US">
                <a:latin typeface="Adobe Garamond Pro" panose="02020502060506020403" pitchFamily="18" charset="0"/>
              </a:rPr>
              <a:t>Relief</a:t>
            </a:r>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422932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F6D5B-6504-478C-B196-E1BAE185FD5D}"/>
              </a:ext>
            </a:extLst>
          </p:cNvPr>
          <p:cNvSpPr>
            <a:spLocks noGrp="1"/>
          </p:cNvSpPr>
          <p:nvPr>
            <p:ph type="title"/>
          </p:nvPr>
        </p:nvSpPr>
        <p:spPr/>
        <p:txBody>
          <a:bodyPr/>
          <a:lstStyle/>
          <a:p>
            <a:r>
              <a:rPr lang="en-US" dirty="0"/>
              <a:t>Cognitive			Physical</a:t>
            </a:r>
          </a:p>
        </p:txBody>
      </p:sp>
      <p:sp>
        <p:nvSpPr>
          <p:cNvPr id="5" name="Content Placeholder 4">
            <a:extLst>
              <a:ext uri="{FF2B5EF4-FFF2-40B4-BE49-F238E27FC236}">
                <a16:creationId xmlns:a16="http://schemas.microsoft.com/office/drawing/2014/main" id="{71D532CC-8DEC-49F8-B4E2-E04E8DCF73AE}"/>
              </a:ext>
            </a:extLst>
          </p:cNvPr>
          <p:cNvSpPr>
            <a:spLocks noGrp="1"/>
          </p:cNvSpPr>
          <p:nvPr>
            <p:ph sz="half" idx="1"/>
          </p:nvPr>
        </p:nvSpPr>
        <p:spPr/>
        <p:txBody>
          <a:bodyPr/>
          <a:lstStyle/>
          <a:p>
            <a:r>
              <a:rPr lang="en-US" altLang="en-US" dirty="0">
                <a:latin typeface="Adobe Garamond Pro" panose="02020502060506020403" pitchFamily="18" charset="0"/>
              </a:rPr>
              <a:t>Disbelief</a:t>
            </a:r>
          </a:p>
          <a:p>
            <a:r>
              <a:rPr lang="en-US" altLang="en-US" dirty="0">
                <a:latin typeface="Adobe Garamond Pro" panose="02020502060506020403" pitchFamily="18" charset="0"/>
              </a:rPr>
              <a:t>Confusion</a:t>
            </a:r>
          </a:p>
          <a:p>
            <a:r>
              <a:rPr lang="en-US" altLang="en-US" dirty="0">
                <a:latin typeface="Adobe Garamond Pro" panose="02020502060506020403" pitchFamily="18" charset="0"/>
              </a:rPr>
              <a:t>Preoccupation</a:t>
            </a:r>
          </a:p>
          <a:p>
            <a:r>
              <a:rPr lang="en-US" altLang="en-US" dirty="0">
                <a:latin typeface="Adobe Garamond Pro" panose="02020502060506020403" pitchFamily="18" charset="0"/>
              </a:rPr>
              <a:t>Sense of Presence</a:t>
            </a:r>
          </a:p>
          <a:p>
            <a:r>
              <a:rPr lang="en-US" altLang="en-US" dirty="0">
                <a:latin typeface="Adobe Garamond Pro" panose="02020502060506020403" pitchFamily="18" charset="0"/>
              </a:rPr>
              <a:t>Hallucinations</a:t>
            </a:r>
          </a:p>
          <a:p>
            <a:r>
              <a:rPr lang="en-US" altLang="en-US" dirty="0">
                <a:latin typeface="Adobe Garamond Pro" panose="02020502060506020403" pitchFamily="18" charset="0"/>
              </a:rPr>
              <a:t>Absent mindedness</a:t>
            </a:r>
          </a:p>
          <a:p>
            <a:endParaRPr lang="en-US" dirty="0"/>
          </a:p>
        </p:txBody>
      </p:sp>
      <p:sp>
        <p:nvSpPr>
          <p:cNvPr id="6" name="Content Placeholder 5">
            <a:extLst>
              <a:ext uri="{FF2B5EF4-FFF2-40B4-BE49-F238E27FC236}">
                <a16:creationId xmlns:a16="http://schemas.microsoft.com/office/drawing/2014/main" id="{94F3946D-5344-478C-9566-9DEDD830828A}"/>
              </a:ext>
            </a:extLst>
          </p:cNvPr>
          <p:cNvSpPr>
            <a:spLocks noGrp="1"/>
          </p:cNvSpPr>
          <p:nvPr>
            <p:ph sz="half" idx="2"/>
          </p:nvPr>
        </p:nvSpPr>
        <p:spPr/>
        <p:txBody>
          <a:bodyPr/>
          <a:lstStyle/>
          <a:p>
            <a:r>
              <a:rPr lang="en-US" altLang="en-US" dirty="0">
                <a:latin typeface="Adobe Garamond Pro" panose="02020502060506020403" pitchFamily="18" charset="0"/>
              </a:rPr>
              <a:t>Stomach pain</a:t>
            </a:r>
          </a:p>
          <a:p>
            <a:r>
              <a:rPr lang="en-US" altLang="en-US" dirty="0">
                <a:latin typeface="Adobe Garamond Pro" panose="02020502060506020403" pitchFamily="18" charset="0"/>
              </a:rPr>
              <a:t>Tightness in chest</a:t>
            </a:r>
          </a:p>
          <a:p>
            <a:r>
              <a:rPr lang="en-US" altLang="en-US" dirty="0">
                <a:latin typeface="Adobe Garamond Pro" panose="02020502060506020403" pitchFamily="18" charset="0"/>
              </a:rPr>
              <a:t>Oversensitivity</a:t>
            </a:r>
          </a:p>
          <a:p>
            <a:r>
              <a:rPr lang="en-US" altLang="en-US" dirty="0">
                <a:latin typeface="Adobe Garamond Pro" panose="02020502060506020403" pitchFamily="18" charset="0"/>
              </a:rPr>
              <a:t>Weakness</a:t>
            </a:r>
          </a:p>
          <a:p>
            <a:r>
              <a:rPr lang="en-US" altLang="en-US" dirty="0">
                <a:latin typeface="Adobe Garamond Pro" panose="02020502060506020403" pitchFamily="18" charset="0"/>
              </a:rPr>
              <a:t>Short of breath</a:t>
            </a:r>
          </a:p>
          <a:p>
            <a:r>
              <a:rPr lang="en-US" altLang="en-US" dirty="0">
                <a:latin typeface="Adobe Garamond Pro" panose="02020502060506020403" pitchFamily="18" charset="0"/>
              </a:rPr>
              <a:t>Dry mouth</a:t>
            </a:r>
          </a:p>
          <a:p>
            <a:r>
              <a:rPr lang="en-US" altLang="en-US" dirty="0">
                <a:latin typeface="Adobe Garamond Pro" panose="02020502060506020403" pitchFamily="18" charset="0"/>
              </a:rPr>
              <a:t>Euphoria</a:t>
            </a:r>
            <a:endParaRPr lang="en-US" dirty="0"/>
          </a:p>
        </p:txBody>
      </p:sp>
    </p:spTree>
    <p:extLst>
      <p:ext uri="{BB962C8B-B14F-4D97-AF65-F5344CB8AC3E}">
        <p14:creationId xmlns:p14="http://schemas.microsoft.com/office/powerpoint/2010/main" val="180276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750D-A19B-4E84-A02F-FC77A359FE81}"/>
              </a:ext>
            </a:extLst>
          </p:cNvPr>
          <p:cNvSpPr>
            <a:spLocks noGrp="1"/>
          </p:cNvSpPr>
          <p:nvPr>
            <p:ph type="title"/>
          </p:nvPr>
        </p:nvSpPr>
        <p:spPr/>
        <p:txBody>
          <a:bodyPr/>
          <a:lstStyle/>
          <a:p>
            <a:r>
              <a:rPr lang="en-US" dirty="0"/>
              <a:t>Complicated Grief Issues</a:t>
            </a:r>
          </a:p>
        </p:txBody>
      </p:sp>
      <p:sp>
        <p:nvSpPr>
          <p:cNvPr id="3" name="Content Placeholder 2">
            <a:extLst>
              <a:ext uri="{FF2B5EF4-FFF2-40B4-BE49-F238E27FC236}">
                <a16:creationId xmlns:a16="http://schemas.microsoft.com/office/drawing/2014/main" id="{2298989C-4EAF-4CF3-AA8B-7E119A56B40D}"/>
              </a:ext>
            </a:extLst>
          </p:cNvPr>
          <p:cNvSpPr>
            <a:spLocks noGrp="1"/>
          </p:cNvSpPr>
          <p:nvPr>
            <p:ph idx="1"/>
          </p:nvPr>
        </p:nvSpPr>
        <p:spPr/>
        <p:txBody>
          <a:bodyPr/>
          <a:lstStyle/>
          <a:p>
            <a:r>
              <a:rPr lang="en-US" altLang="en-US" sz="4400" dirty="0">
                <a:latin typeface="Adobe Garamond Pro" panose="02020502060506020403" pitchFamily="18" charset="0"/>
              </a:rPr>
              <a:t>When life issues are unexpressed or unacknowledged, they become locked in frozen blocks of time.</a:t>
            </a:r>
          </a:p>
          <a:p>
            <a:r>
              <a:rPr lang="en-US" altLang="en-US" sz="4400" dirty="0">
                <a:latin typeface="Adobe Garamond Pro" panose="02020502060506020403" pitchFamily="18" charset="0"/>
              </a:rPr>
              <a:t>The natural flow of grief is inhibited. </a:t>
            </a:r>
          </a:p>
          <a:p>
            <a:r>
              <a:rPr lang="en-US" altLang="en-US" sz="4400" dirty="0">
                <a:latin typeface="Adobe Garamond Pro" panose="02020502060506020403" pitchFamily="18" charset="0"/>
              </a:rPr>
              <a:t>Unable to process</a:t>
            </a:r>
          </a:p>
          <a:p>
            <a:endParaRPr lang="en-US" dirty="0"/>
          </a:p>
        </p:txBody>
      </p:sp>
    </p:spTree>
    <p:extLst>
      <p:ext uri="{BB962C8B-B14F-4D97-AF65-F5344CB8AC3E}">
        <p14:creationId xmlns:p14="http://schemas.microsoft.com/office/powerpoint/2010/main" val="2769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9110-2DED-46C7-A33E-49F7A8B75B68}"/>
              </a:ext>
            </a:extLst>
          </p:cNvPr>
          <p:cNvSpPr>
            <a:spLocks noGrp="1"/>
          </p:cNvSpPr>
          <p:nvPr>
            <p:ph type="title"/>
          </p:nvPr>
        </p:nvSpPr>
        <p:spPr/>
        <p:txBody>
          <a:bodyPr>
            <a:normAutofit fontScale="90000"/>
          </a:bodyPr>
          <a:lstStyle/>
          <a:p>
            <a:r>
              <a:rPr lang="en-US" altLang="en-US" dirty="0"/>
              <a:t>Factors that Contribute to Complicated Grief</a:t>
            </a:r>
            <a:endParaRPr lang="en-US" dirty="0"/>
          </a:p>
        </p:txBody>
      </p:sp>
      <p:sp>
        <p:nvSpPr>
          <p:cNvPr id="3" name="Content Placeholder 2">
            <a:extLst>
              <a:ext uri="{FF2B5EF4-FFF2-40B4-BE49-F238E27FC236}">
                <a16:creationId xmlns:a16="http://schemas.microsoft.com/office/drawing/2014/main" id="{EDD06F21-CC4E-4C35-99F7-9EF56397A607}"/>
              </a:ext>
            </a:extLst>
          </p:cNvPr>
          <p:cNvSpPr>
            <a:spLocks noGrp="1"/>
          </p:cNvSpPr>
          <p:nvPr>
            <p:ph idx="1"/>
          </p:nvPr>
        </p:nvSpPr>
        <p:spPr/>
        <p:txBody>
          <a:bodyPr/>
          <a:lstStyle/>
          <a:p>
            <a:r>
              <a:rPr lang="en-US" altLang="en-US" dirty="0">
                <a:latin typeface="Adobe Garamond Pro" panose="02020502060506020403" pitchFamily="18" charset="0"/>
              </a:rPr>
              <a:t>Sudden or traumatic death</a:t>
            </a:r>
          </a:p>
          <a:p>
            <a:r>
              <a:rPr lang="en-US" altLang="en-US" dirty="0">
                <a:latin typeface="Adobe Garamond Pro" panose="02020502060506020403" pitchFamily="18" charset="0"/>
              </a:rPr>
              <a:t>Social stigma of death</a:t>
            </a:r>
          </a:p>
          <a:p>
            <a:r>
              <a:rPr lang="en-US" altLang="en-US" dirty="0">
                <a:latin typeface="Adobe Garamond Pro" panose="02020502060506020403" pitchFamily="18" charset="0"/>
              </a:rPr>
              <a:t>Multiple losses</a:t>
            </a:r>
          </a:p>
          <a:p>
            <a:r>
              <a:rPr lang="en-US" altLang="en-US" dirty="0">
                <a:latin typeface="Adobe Garamond Pro" panose="02020502060506020403" pitchFamily="18" charset="0"/>
              </a:rPr>
              <a:t>Ambiguous relationship with deceased</a:t>
            </a:r>
          </a:p>
          <a:p>
            <a:r>
              <a:rPr lang="en-US" altLang="en-US" dirty="0">
                <a:latin typeface="Adobe Garamond Pro" panose="02020502060506020403" pitchFamily="18" charset="0"/>
              </a:rPr>
              <a:t>Lack of support systems</a:t>
            </a:r>
          </a:p>
          <a:p>
            <a:r>
              <a:rPr lang="en-US" altLang="en-US" dirty="0">
                <a:latin typeface="Adobe Garamond Pro" panose="02020502060506020403" pitchFamily="18" charset="0"/>
              </a:rPr>
              <a:t>Previous mental or physical health disorders</a:t>
            </a:r>
          </a:p>
          <a:p>
            <a:r>
              <a:rPr lang="en-US" altLang="en-US" dirty="0">
                <a:latin typeface="Adobe Garamond Pro" panose="02020502060506020403" pitchFamily="18" charset="0"/>
              </a:rPr>
              <a:t>History of victimization or abuse</a:t>
            </a:r>
          </a:p>
          <a:p>
            <a:endParaRPr lang="en-US" dirty="0"/>
          </a:p>
        </p:txBody>
      </p:sp>
    </p:spTree>
    <p:extLst>
      <p:ext uri="{BB962C8B-B14F-4D97-AF65-F5344CB8AC3E}">
        <p14:creationId xmlns:p14="http://schemas.microsoft.com/office/powerpoint/2010/main" val="7464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Grief from Overdose Unique and Complicated</a:t>
            </a:r>
          </a:p>
        </p:txBody>
      </p:sp>
      <p:sp>
        <p:nvSpPr>
          <p:cNvPr id="3" name="Content Placeholder 2"/>
          <p:cNvSpPr>
            <a:spLocks noGrp="1"/>
          </p:cNvSpPr>
          <p:nvPr>
            <p:ph idx="1"/>
          </p:nvPr>
        </p:nvSpPr>
        <p:spPr/>
        <p:txBody>
          <a:bodyPr>
            <a:normAutofit lnSpcReduction="10000"/>
          </a:bodyPr>
          <a:lstStyle/>
          <a:p>
            <a:r>
              <a:rPr lang="en-US" sz="3200" b="1" dirty="0"/>
              <a:t>More Pronounced Feelings</a:t>
            </a:r>
          </a:p>
          <a:p>
            <a:pPr lvl="1"/>
            <a:r>
              <a:rPr lang="en-US" sz="3200" dirty="0"/>
              <a:t>Blame Self, friends, other family members for the death </a:t>
            </a:r>
          </a:p>
          <a:p>
            <a:pPr lvl="1"/>
            <a:r>
              <a:rPr lang="en-US" sz="3200" dirty="0"/>
              <a:t>Guilt is stronger-death could have been prevented</a:t>
            </a:r>
          </a:p>
          <a:p>
            <a:pPr lvl="1"/>
            <a:r>
              <a:rPr lang="en-US" sz="3200" dirty="0"/>
              <a:t>Guilt behind the reality of living with someone with an addiction</a:t>
            </a:r>
          </a:p>
          <a:p>
            <a:pPr lvl="1"/>
            <a:r>
              <a:rPr lang="en-US" sz="3200" dirty="0"/>
              <a:t>Anger of not knowing someone we love was using drugs</a:t>
            </a:r>
          </a:p>
          <a:p>
            <a:pPr lvl="1"/>
            <a:r>
              <a:rPr lang="en-US" sz="3200" dirty="0"/>
              <a:t>Sense of helplessness and powerlessness</a:t>
            </a:r>
          </a:p>
        </p:txBody>
      </p:sp>
    </p:spTree>
    <p:extLst>
      <p:ext uri="{BB962C8B-B14F-4D97-AF65-F5344CB8AC3E}">
        <p14:creationId xmlns:p14="http://schemas.microsoft.com/office/powerpoint/2010/main" val="35983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6E90-EB01-4920-856B-8AADE7FFD1C1}"/>
              </a:ext>
            </a:extLst>
          </p:cNvPr>
          <p:cNvSpPr>
            <a:spLocks noGrp="1"/>
          </p:cNvSpPr>
          <p:nvPr>
            <p:ph type="title"/>
          </p:nvPr>
        </p:nvSpPr>
        <p:spPr/>
        <p:txBody>
          <a:bodyPr/>
          <a:lstStyle/>
          <a:p>
            <a:r>
              <a:rPr lang="en-US" dirty="0"/>
              <a:t>Grief Work</a:t>
            </a:r>
          </a:p>
        </p:txBody>
      </p:sp>
      <p:sp>
        <p:nvSpPr>
          <p:cNvPr id="3" name="Content Placeholder 2">
            <a:extLst>
              <a:ext uri="{FF2B5EF4-FFF2-40B4-BE49-F238E27FC236}">
                <a16:creationId xmlns:a16="http://schemas.microsoft.com/office/drawing/2014/main" id="{1B8F66B6-3A86-46C5-A116-907A78DB3081}"/>
              </a:ext>
            </a:extLst>
          </p:cNvPr>
          <p:cNvSpPr>
            <a:spLocks noGrp="1"/>
          </p:cNvSpPr>
          <p:nvPr>
            <p:ph idx="1"/>
          </p:nvPr>
        </p:nvSpPr>
        <p:spPr/>
        <p:txBody>
          <a:bodyPr/>
          <a:lstStyle/>
          <a:p>
            <a:r>
              <a:rPr lang="en-US" altLang="en-US" sz="3200" dirty="0">
                <a:latin typeface="Times New Roman" panose="02020603050405020304" pitchFamily="18" charset="0"/>
              </a:rPr>
              <a:t>Acceptance of the discomfort generated by looking realistically at the loss.</a:t>
            </a:r>
          </a:p>
          <a:p>
            <a:r>
              <a:rPr lang="en-US" altLang="en-US" sz="3200" dirty="0">
                <a:latin typeface="Times New Roman" panose="02020603050405020304" pitchFamily="18" charset="0"/>
              </a:rPr>
              <a:t>Participate actively in the work of mourning instead of trying to escape or deny it.</a:t>
            </a:r>
          </a:p>
          <a:p>
            <a:r>
              <a:rPr lang="en-US" altLang="en-US" sz="3200" dirty="0">
                <a:latin typeface="Times New Roman" panose="02020603050405020304" pitchFamily="18" charset="0"/>
              </a:rPr>
              <a:t>To realize that grieving can be delayed but not postponed indefinitely.</a:t>
            </a:r>
          </a:p>
          <a:p>
            <a:endParaRPr lang="en-US" dirty="0"/>
          </a:p>
        </p:txBody>
      </p:sp>
    </p:spTree>
    <p:extLst>
      <p:ext uri="{BB962C8B-B14F-4D97-AF65-F5344CB8AC3E}">
        <p14:creationId xmlns:p14="http://schemas.microsoft.com/office/powerpoint/2010/main" val="365484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915B4C4-6A37-4D07-A2A1-94D88BF0AF75}"/>
              </a:ext>
            </a:extLst>
          </p:cNvPr>
          <p:cNvSpPr>
            <a:spLocks noGrp="1" noChangeArrowheads="1"/>
          </p:cNvSpPr>
          <p:nvPr>
            <p:ph type="title"/>
          </p:nvPr>
        </p:nvSpPr>
        <p:spPr/>
        <p:txBody>
          <a:bodyPr/>
          <a:lstStyle/>
          <a:p>
            <a:pPr algn="ctr"/>
            <a:r>
              <a:rPr lang="en-US" altLang="en-US" dirty="0"/>
              <a:t>The Four Task of Mourning</a:t>
            </a:r>
            <a:br>
              <a:rPr lang="en-US" altLang="en-US" dirty="0"/>
            </a:br>
            <a:r>
              <a:rPr lang="en-US" altLang="en-US" sz="2000" dirty="0"/>
              <a:t>J. William Worden</a:t>
            </a:r>
            <a:endParaRPr lang="en-US" altLang="en-US" dirty="0"/>
          </a:p>
        </p:txBody>
      </p:sp>
      <p:sp>
        <p:nvSpPr>
          <p:cNvPr id="5" name="Text Box 4">
            <a:extLst>
              <a:ext uri="{FF2B5EF4-FFF2-40B4-BE49-F238E27FC236}">
                <a16:creationId xmlns:a16="http://schemas.microsoft.com/office/drawing/2014/main" id="{302A1A9E-1ECF-4496-B4FD-6C4837EABCAA}"/>
              </a:ext>
            </a:extLst>
          </p:cNvPr>
          <p:cNvSpPr txBox="1">
            <a:spLocks noGrp="1" noChangeArrowheads="1"/>
          </p:cNvSpPr>
          <p:nvPr>
            <p:ph idx="1"/>
          </p:nvPr>
        </p:nvSpPr>
        <p:spPr bwMode="auto">
          <a:xfrm>
            <a:off x="1562100" y="1845945"/>
            <a:ext cx="9791700" cy="403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r>
              <a:rPr lang="en-US" altLang="en-US" dirty="0">
                <a:latin typeface="Adobe Garamond Pro" panose="02020502060506020403" pitchFamily="18" charset="0"/>
              </a:rPr>
              <a:t>Acknowledge the reality of the loss</a:t>
            </a:r>
          </a:p>
          <a:p>
            <a:r>
              <a:rPr lang="en-US" altLang="en-US" dirty="0">
                <a:latin typeface="Adobe Garamond Pro" panose="02020502060506020403" pitchFamily="18" charset="0"/>
              </a:rPr>
              <a:t>To work through the pain of grief</a:t>
            </a:r>
          </a:p>
          <a:p>
            <a:r>
              <a:rPr lang="en-US" altLang="en-US" dirty="0">
                <a:latin typeface="Adobe Garamond Pro" panose="02020502060506020403" pitchFamily="18" charset="0"/>
              </a:rPr>
              <a:t>To adjust the environment in which the deceased is missing. </a:t>
            </a:r>
          </a:p>
          <a:p>
            <a:pPr lvl="1"/>
            <a:r>
              <a:rPr lang="en-US" altLang="en-US" dirty="0">
                <a:latin typeface="Adobe Garamond Pro" panose="02020502060506020403" pitchFamily="18" charset="0"/>
              </a:rPr>
              <a:t>Externally, Internally &amp; Spiritually</a:t>
            </a:r>
          </a:p>
          <a:p>
            <a:r>
              <a:rPr lang="en-US" altLang="en-US" dirty="0">
                <a:latin typeface="Adobe Garamond Pro" panose="02020502060506020403" pitchFamily="18" charset="0"/>
              </a:rPr>
              <a:t>To emotionally relocate the deceased and move on with life- reinvest.</a:t>
            </a:r>
          </a:p>
          <a:p>
            <a:pPr algn="ctr" eaLnBrk="1" hangingPunct="1">
              <a:spcBef>
                <a:spcPct val="50000"/>
              </a:spcBef>
              <a:buClrTx/>
              <a:buSzTx/>
              <a:buFontTx/>
              <a:buNone/>
            </a:pPr>
            <a:endParaRPr lang="en-US" altLang="en-US" sz="2400" dirty="0"/>
          </a:p>
        </p:txBody>
      </p:sp>
    </p:spTree>
    <p:extLst>
      <p:ext uri="{BB962C8B-B14F-4D97-AF65-F5344CB8AC3E}">
        <p14:creationId xmlns:p14="http://schemas.microsoft.com/office/powerpoint/2010/main" val="320870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US" b="1" dirty="0"/>
              <a:t>Unintentional/Accidental Overdose</a:t>
            </a:r>
            <a:r>
              <a:rPr lang="en-US" dirty="0"/>
              <a:t>: Person did not mean to take their own life by overdosing</a:t>
            </a:r>
          </a:p>
          <a:p>
            <a:r>
              <a:rPr lang="en-US" b="1" dirty="0"/>
              <a:t>Intentional/Suicidal Overdose</a:t>
            </a:r>
            <a:r>
              <a:rPr lang="en-US" dirty="0"/>
              <a:t>: Person intended to end their life by overdosing</a:t>
            </a:r>
          </a:p>
          <a:p>
            <a:r>
              <a:rPr lang="en-US" b="1" dirty="0"/>
              <a:t>Ambiguous Grief</a:t>
            </a:r>
            <a:r>
              <a:rPr lang="en-US" dirty="0"/>
              <a:t>: When we grieve a person who is still alive, but the relationship and the person as we know them has changed.</a:t>
            </a:r>
          </a:p>
          <a:p>
            <a:r>
              <a:rPr lang="en-US" b="1" dirty="0"/>
              <a:t>Disenfranchised Grief</a:t>
            </a:r>
            <a:r>
              <a:rPr lang="en-US" dirty="0"/>
              <a:t>: is a term describing </a:t>
            </a:r>
            <a:r>
              <a:rPr lang="en-US" b="1" dirty="0"/>
              <a:t>grief</a:t>
            </a:r>
            <a:r>
              <a:rPr lang="en-US" dirty="0"/>
              <a:t> that is not acknowledged by society. ... </a:t>
            </a:r>
          </a:p>
        </p:txBody>
      </p:sp>
    </p:spTree>
    <p:extLst>
      <p:ext uri="{BB962C8B-B14F-4D97-AF65-F5344CB8AC3E}">
        <p14:creationId xmlns:p14="http://schemas.microsoft.com/office/powerpoint/2010/main" val="27351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Death Feels Avoidable or Preventable</a:t>
            </a:r>
          </a:p>
        </p:txBody>
      </p:sp>
      <p:sp>
        <p:nvSpPr>
          <p:cNvPr id="3" name="Content Placeholder 2"/>
          <p:cNvSpPr>
            <a:spLocks noGrp="1"/>
          </p:cNvSpPr>
          <p:nvPr>
            <p:ph idx="1"/>
          </p:nvPr>
        </p:nvSpPr>
        <p:spPr/>
        <p:txBody>
          <a:bodyPr>
            <a:normAutofit/>
          </a:bodyPr>
          <a:lstStyle/>
          <a:p>
            <a:pPr lvl="0"/>
            <a:r>
              <a:rPr lang="en-US" sz="3600" dirty="0"/>
              <a:t>Much like suicide</a:t>
            </a:r>
          </a:p>
          <a:p>
            <a:pPr lvl="0"/>
            <a:r>
              <a:rPr lang="en-US" sz="3600" dirty="0"/>
              <a:t>Could have been avoided</a:t>
            </a:r>
          </a:p>
          <a:p>
            <a:r>
              <a:rPr lang="en-US" sz="3600" dirty="0"/>
              <a:t>Complicated </a:t>
            </a:r>
            <a:r>
              <a:rPr lang="en-US" sz="3600" dirty="0" err="1"/>
              <a:t>emotions..guilt</a:t>
            </a:r>
            <a:r>
              <a:rPr lang="en-US" sz="3600" dirty="0"/>
              <a:t>, shame blame, fear and isolation</a:t>
            </a:r>
          </a:p>
        </p:txBody>
      </p:sp>
    </p:spTree>
    <p:extLst>
      <p:ext uri="{BB962C8B-B14F-4D97-AF65-F5344CB8AC3E}">
        <p14:creationId xmlns:p14="http://schemas.microsoft.com/office/powerpoint/2010/main" val="422656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Did You Know?</a:t>
            </a:r>
          </a:p>
        </p:txBody>
      </p:sp>
      <p:sp>
        <p:nvSpPr>
          <p:cNvPr id="2" name="Content Placeholder 1"/>
          <p:cNvSpPr>
            <a:spLocks noGrp="1" noChangeArrowheads="1"/>
          </p:cNvSpPr>
          <p:nvPr>
            <p:ph idx="1"/>
          </p:nvPr>
        </p:nvSpPr>
        <p:spPr bwMode="auto">
          <a:xfrm>
            <a:off x="1086970" y="1830746"/>
            <a:ext cx="1001805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buClrTx/>
            </a:pPr>
            <a:r>
              <a:rPr kumimoji="0" lang="en-US" altLang="en-US" b="0" i="0" u="none" strike="noStrike" cap="none" normalizeH="0" baseline="0" dirty="0">
                <a:ln>
                  <a:noFill/>
                </a:ln>
                <a:solidFill>
                  <a:srgbClr val="333333"/>
                </a:solidFill>
                <a:effectLst/>
                <a:ea typeface="Times New Roman" panose="02020603050405020304" pitchFamily="18" charset="0"/>
                <a:cs typeface="Arial" panose="020B0604020202020204" pitchFamily="34" charset="0"/>
              </a:rPr>
              <a:t>Overdose deaths outnumber traffic fatalities in the US?</a:t>
            </a:r>
            <a:endParaRPr kumimoji="0" lang="en-US" altLang="en-US" b="0" i="0" u="none" strike="noStrike" cap="none" normalizeH="0" baseline="0" dirty="0">
              <a:ln>
                <a:noFill/>
              </a:ln>
              <a:solidFill>
                <a:schemeClr val="tx1"/>
              </a:solidFill>
              <a:effectLst/>
            </a:endParaRPr>
          </a:p>
          <a:p>
            <a:pPr>
              <a:lnSpc>
                <a:spcPct val="100000"/>
              </a:lnSpc>
              <a:buClrTx/>
            </a:pPr>
            <a:r>
              <a:rPr kumimoji="0" lang="en-US" altLang="en-US" b="0" i="0" u="none" strike="noStrike" cap="none" normalizeH="0" baseline="0" dirty="0">
                <a:ln>
                  <a:noFill/>
                </a:ln>
                <a:solidFill>
                  <a:srgbClr val="333333"/>
                </a:solidFill>
                <a:effectLst/>
                <a:ea typeface="Times New Roman" panose="02020603050405020304" pitchFamily="18" charset="0"/>
                <a:cs typeface="Arial" panose="020B0604020202020204" pitchFamily="34" charset="0"/>
              </a:rPr>
              <a:t>Did you know that someone dies every 14 minutes from drug overdose in this country?</a:t>
            </a:r>
            <a:endParaRPr kumimoji="0" lang="en-US" altLang="en-US" b="0" i="0" u="none" strike="noStrike" cap="none" normalizeH="0" baseline="0" dirty="0">
              <a:ln>
                <a:noFill/>
              </a:ln>
              <a:solidFill>
                <a:schemeClr val="tx1"/>
              </a:solidFill>
              <a:effectLst/>
            </a:endParaRPr>
          </a:p>
          <a:p>
            <a:pPr>
              <a:lnSpc>
                <a:spcPct val="100000"/>
              </a:lnSpc>
              <a:buClrTx/>
            </a:pPr>
            <a:r>
              <a:rPr kumimoji="0" lang="en-US" altLang="en-US" b="0" i="0" u="none" strike="noStrike" cap="none" normalizeH="0" baseline="0" dirty="0">
                <a:ln>
                  <a:noFill/>
                </a:ln>
                <a:solidFill>
                  <a:srgbClr val="333333"/>
                </a:solidFill>
                <a:effectLst/>
                <a:ea typeface="Times New Roman" panose="02020603050405020304" pitchFamily="18" charset="0"/>
                <a:cs typeface="Arial" panose="020B0604020202020204" pitchFamily="34" charset="0"/>
              </a:rPr>
              <a:t>In 2011 data came out showing that prescription medication overdose deaths outnumbered heroin and cocaine deaths combined.</a:t>
            </a:r>
            <a:endParaRPr kumimoji="0" lang="en-US" altLang="en-US" b="0" i="0" u="none" strike="noStrike" cap="none" normalizeH="0" baseline="0" dirty="0">
              <a:ln>
                <a:noFill/>
              </a:ln>
              <a:solidFill>
                <a:schemeClr val="tx1"/>
              </a:solidFill>
              <a:effectLst/>
            </a:endParaRPr>
          </a:p>
          <a:p>
            <a:pPr>
              <a:lnSpc>
                <a:spcPct val="100000"/>
              </a:lnSpc>
              <a:buClrTx/>
            </a:pPr>
            <a:r>
              <a:rPr kumimoji="0" lang="en-US" altLang="en-US" b="0" i="0" u="none" strike="noStrike" cap="none" normalizeH="0" baseline="0" dirty="0">
                <a:ln>
                  <a:noFill/>
                </a:ln>
                <a:solidFill>
                  <a:srgbClr val="333333"/>
                </a:solidFill>
                <a:effectLst/>
                <a:ea typeface="Times New Roman" panose="02020603050405020304" pitchFamily="18" charset="0"/>
                <a:cs typeface="Arial" panose="020B0604020202020204" pitchFamily="34" charset="0"/>
              </a:rPr>
              <a:t>Overdose deaths outnumbered prostate cancer deaths and are nearing the number of breast cancer deaths.</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Guilt With Overdose</a:t>
            </a:r>
          </a:p>
        </p:txBody>
      </p:sp>
      <p:sp>
        <p:nvSpPr>
          <p:cNvPr id="3" name="Content Placeholder 2"/>
          <p:cNvSpPr>
            <a:spLocks noGrp="1"/>
          </p:cNvSpPr>
          <p:nvPr>
            <p:ph idx="1"/>
          </p:nvPr>
        </p:nvSpPr>
        <p:spPr/>
        <p:txBody>
          <a:bodyPr/>
          <a:lstStyle/>
          <a:p>
            <a:r>
              <a:rPr lang="en-US" sz="3600" dirty="0"/>
              <a:t>Guilt that you could have done something to prevent the loss.</a:t>
            </a:r>
          </a:p>
          <a:p>
            <a:r>
              <a:rPr lang="en-US" sz="3600" dirty="0"/>
              <a:t>Guilt that your loved one suffered from addiction.</a:t>
            </a:r>
          </a:p>
          <a:p>
            <a:r>
              <a:rPr lang="en-US" sz="3600" dirty="0"/>
              <a:t>Guilt that the death brings a sense of relief.</a:t>
            </a:r>
          </a:p>
          <a:p>
            <a:r>
              <a:rPr lang="en-US" sz="3600" dirty="0"/>
              <a:t>Guilt that you were not aware of their drug use or substance dependence</a:t>
            </a:r>
            <a:r>
              <a:rPr lang="en-US" dirty="0"/>
              <a:t>.</a:t>
            </a:r>
          </a:p>
        </p:txBody>
      </p:sp>
    </p:spTree>
    <p:extLst>
      <p:ext uri="{BB962C8B-B14F-4D97-AF65-F5344CB8AC3E}">
        <p14:creationId xmlns:p14="http://schemas.microsoft.com/office/powerpoint/2010/main" val="28593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Guilt vs. Shame with Overdose</a:t>
            </a:r>
          </a:p>
        </p:txBody>
      </p:sp>
      <p:sp>
        <p:nvSpPr>
          <p:cNvPr id="3" name="Content Placeholder 2"/>
          <p:cNvSpPr>
            <a:spLocks noGrp="1"/>
          </p:cNvSpPr>
          <p:nvPr>
            <p:ph idx="1"/>
          </p:nvPr>
        </p:nvSpPr>
        <p:spPr/>
        <p:txBody>
          <a:bodyPr>
            <a:normAutofit/>
          </a:bodyPr>
          <a:lstStyle/>
          <a:p>
            <a:r>
              <a:rPr lang="en-US" dirty="0"/>
              <a:t>Guilt is on our </a:t>
            </a:r>
            <a:r>
              <a:rPr lang="en-US" dirty="0">
                <a:solidFill>
                  <a:srgbClr val="FF0000"/>
                </a:solidFill>
              </a:rPr>
              <a:t>own perception </a:t>
            </a:r>
            <a:r>
              <a:rPr lang="en-US" dirty="0"/>
              <a:t>that we could or should have done in a certain situation. </a:t>
            </a:r>
          </a:p>
          <a:p>
            <a:r>
              <a:rPr lang="en-US" dirty="0"/>
              <a:t>Shame is based on our perception that </a:t>
            </a:r>
            <a:r>
              <a:rPr lang="en-US" dirty="0">
                <a:solidFill>
                  <a:srgbClr val="FF0000"/>
                </a:solidFill>
              </a:rPr>
              <a:t>others think.</a:t>
            </a:r>
            <a:r>
              <a:rPr lang="en-US" dirty="0"/>
              <a:t>  Guilt is the idea that one did something bad, whereas </a:t>
            </a:r>
            <a:r>
              <a:rPr lang="en-US" dirty="0">
                <a:solidFill>
                  <a:srgbClr val="FF0000"/>
                </a:solidFill>
              </a:rPr>
              <a:t>shame</a:t>
            </a:r>
            <a:r>
              <a:rPr lang="en-US" dirty="0"/>
              <a:t> is the belief that one </a:t>
            </a:r>
            <a:r>
              <a:rPr lang="en-US" i="1" dirty="0">
                <a:solidFill>
                  <a:srgbClr val="FF0000"/>
                </a:solidFill>
              </a:rPr>
              <a:t>is</a:t>
            </a:r>
            <a:r>
              <a:rPr lang="en-US" dirty="0">
                <a:solidFill>
                  <a:srgbClr val="FF0000"/>
                </a:solidFill>
              </a:rPr>
              <a:t> bad</a:t>
            </a:r>
            <a:r>
              <a:rPr lang="en-US" dirty="0"/>
              <a:t>. </a:t>
            </a:r>
          </a:p>
          <a:p>
            <a:r>
              <a:rPr lang="en-US" dirty="0"/>
              <a:t>Guilt is a feeling about an action </a:t>
            </a:r>
          </a:p>
          <a:p>
            <a:r>
              <a:rPr lang="en-US" dirty="0"/>
              <a:t>Shame is a feeling about the self.</a:t>
            </a:r>
          </a:p>
          <a:p>
            <a:endParaRPr lang="en-US" dirty="0"/>
          </a:p>
        </p:txBody>
      </p:sp>
    </p:spTree>
    <p:extLst>
      <p:ext uri="{BB962C8B-B14F-4D97-AF65-F5344CB8AC3E}">
        <p14:creationId xmlns:p14="http://schemas.microsoft.com/office/powerpoint/2010/main" val="14107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Shame</a:t>
            </a:r>
          </a:p>
        </p:txBody>
      </p:sp>
      <p:sp>
        <p:nvSpPr>
          <p:cNvPr id="3" name="Content Placeholder 2"/>
          <p:cNvSpPr>
            <a:spLocks noGrp="1"/>
          </p:cNvSpPr>
          <p:nvPr>
            <p:ph idx="1"/>
          </p:nvPr>
        </p:nvSpPr>
        <p:spPr/>
        <p:txBody>
          <a:bodyPr>
            <a:normAutofit/>
          </a:bodyPr>
          <a:lstStyle/>
          <a:p>
            <a:pPr lvl="0"/>
            <a:r>
              <a:rPr lang="en-US" sz="3600" dirty="0"/>
              <a:t>Shame that the family member suffered from addiction </a:t>
            </a:r>
          </a:p>
          <a:p>
            <a:pPr lvl="0"/>
            <a:r>
              <a:rPr lang="en-US" sz="3600" dirty="0"/>
              <a:t>Shame for enabling the person who died.</a:t>
            </a:r>
          </a:p>
          <a:p>
            <a:pPr lvl="0"/>
            <a:r>
              <a:rPr lang="en-US" sz="3600" dirty="0"/>
              <a:t>Shame for not doing enough to “help” the person who died.</a:t>
            </a:r>
          </a:p>
          <a:p>
            <a:pPr lvl="0"/>
            <a:r>
              <a:rPr lang="en-US" sz="3600" dirty="0"/>
              <a:t>Shame for the person who died –less worthy of mourning for</a:t>
            </a:r>
          </a:p>
        </p:txBody>
      </p:sp>
    </p:spTree>
    <p:extLst>
      <p:ext uri="{BB962C8B-B14F-4D97-AF65-F5344CB8AC3E}">
        <p14:creationId xmlns:p14="http://schemas.microsoft.com/office/powerpoint/2010/main" val="16052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Blame</a:t>
            </a:r>
          </a:p>
        </p:txBody>
      </p:sp>
      <p:sp>
        <p:nvSpPr>
          <p:cNvPr id="3" name="Content Placeholder 2"/>
          <p:cNvSpPr>
            <a:spLocks noGrp="1"/>
          </p:cNvSpPr>
          <p:nvPr>
            <p:ph idx="1"/>
          </p:nvPr>
        </p:nvSpPr>
        <p:spPr/>
        <p:txBody>
          <a:bodyPr/>
          <a:lstStyle/>
          <a:p>
            <a:pPr lvl="0"/>
            <a:r>
              <a:rPr lang="en-US" dirty="0"/>
              <a:t>Blame toward those who used drugs/alcohol with the person who died.</a:t>
            </a:r>
          </a:p>
          <a:p>
            <a:pPr lvl="0"/>
            <a:r>
              <a:rPr lang="en-US" dirty="0"/>
              <a:t>Self-blame for the person developing an addiction.</a:t>
            </a:r>
          </a:p>
          <a:p>
            <a:pPr lvl="0"/>
            <a:r>
              <a:rPr lang="en-US" dirty="0"/>
              <a:t>Self-blame for the person’s death.</a:t>
            </a:r>
          </a:p>
          <a:p>
            <a:pPr lvl="0"/>
            <a:r>
              <a:rPr lang="en-US" dirty="0"/>
              <a:t>Blame toward the person who died for their own death.</a:t>
            </a:r>
          </a:p>
          <a:p>
            <a:pPr lvl="0"/>
            <a:r>
              <a:rPr lang="en-US" dirty="0"/>
              <a:t>Blame toward family members for not preventing the death.</a:t>
            </a:r>
          </a:p>
          <a:p>
            <a:pPr lvl="0"/>
            <a:r>
              <a:rPr lang="en-US" dirty="0"/>
              <a:t>Obsession over actions done/not done to support the person who died.</a:t>
            </a:r>
          </a:p>
          <a:p>
            <a:endParaRPr lang="en-US" dirty="0"/>
          </a:p>
        </p:txBody>
      </p:sp>
    </p:spTree>
    <p:extLst>
      <p:ext uri="{BB962C8B-B14F-4D97-AF65-F5344CB8AC3E}">
        <p14:creationId xmlns:p14="http://schemas.microsoft.com/office/powerpoint/2010/main" val="4314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and Isolation</a:t>
            </a:r>
          </a:p>
        </p:txBody>
      </p:sp>
      <p:sp>
        <p:nvSpPr>
          <p:cNvPr id="3" name="Content Placeholder 2"/>
          <p:cNvSpPr>
            <a:spLocks noGrp="1"/>
          </p:cNvSpPr>
          <p:nvPr>
            <p:ph idx="1"/>
          </p:nvPr>
        </p:nvSpPr>
        <p:spPr/>
        <p:txBody>
          <a:bodyPr/>
          <a:lstStyle/>
          <a:p>
            <a:pPr lvl="0"/>
            <a:r>
              <a:rPr lang="en-US" dirty="0"/>
              <a:t>Families suffer silence due to feelings of stigma, guilt and shame</a:t>
            </a:r>
          </a:p>
          <a:p>
            <a:pPr lvl="0"/>
            <a:r>
              <a:rPr lang="en-US" dirty="0"/>
              <a:t>Difficulty accepting the circumstances of the death (denial about drug involvement).</a:t>
            </a:r>
          </a:p>
          <a:p>
            <a:pPr lvl="0"/>
            <a:r>
              <a:rPr lang="en-US" dirty="0"/>
              <a:t>Reluctance to openly discuss the cause of death.</a:t>
            </a:r>
          </a:p>
          <a:p>
            <a:pPr lvl="0"/>
            <a:r>
              <a:rPr lang="en-US" dirty="0"/>
              <a:t>Reluctance to participate in support groups or counseling.</a:t>
            </a:r>
          </a:p>
          <a:p>
            <a:pPr lvl="0"/>
            <a:r>
              <a:rPr lang="en-US" dirty="0"/>
              <a:t>Hesitance to seek support from friends and family members.</a:t>
            </a:r>
          </a:p>
          <a:p>
            <a:endParaRPr lang="en-US" dirty="0"/>
          </a:p>
        </p:txBody>
      </p:sp>
    </p:spTree>
    <p:extLst>
      <p:ext uri="{BB962C8B-B14F-4D97-AF65-F5344CB8AC3E}">
        <p14:creationId xmlns:p14="http://schemas.microsoft.com/office/powerpoint/2010/main" val="38155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and Isolation</a:t>
            </a:r>
          </a:p>
        </p:txBody>
      </p:sp>
      <p:sp>
        <p:nvSpPr>
          <p:cNvPr id="3" name="Content Placeholder 2"/>
          <p:cNvSpPr>
            <a:spLocks noGrp="1"/>
          </p:cNvSpPr>
          <p:nvPr>
            <p:ph idx="1"/>
          </p:nvPr>
        </p:nvSpPr>
        <p:spPr/>
        <p:txBody>
          <a:bodyPr/>
          <a:lstStyle/>
          <a:p>
            <a:pPr lvl="0"/>
            <a:r>
              <a:rPr lang="en-US" dirty="0"/>
              <a:t>Difficulty accepting the circumstances of the death (denial about drug involvement).</a:t>
            </a:r>
          </a:p>
          <a:p>
            <a:pPr lvl="0"/>
            <a:r>
              <a:rPr lang="en-US" dirty="0"/>
              <a:t>Reluctance to openly discuss the cause of death.</a:t>
            </a:r>
          </a:p>
          <a:p>
            <a:pPr lvl="0"/>
            <a:r>
              <a:rPr lang="en-US" dirty="0"/>
              <a:t>Reluctance to participate in support groups or counseling.</a:t>
            </a:r>
          </a:p>
          <a:p>
            <a:pPr lvl="0"/>
            <a:r>
              <a:rPr lang="en-US" dirty="0"/>
              <a:t>Hesitance to seek support from friends and family members.</a:t>
            </a:r>
          </a:p>
          <a:p>
            <a:pPr lvl="0"/>
            <a:r>
              <a:rPr lang="en-US" dirty="0"/>
              <a:t>People say stupid things and terrible comments by friends and family</a:t>
            </a:r>
          </a:p>
          <a:p>
            <a:pPr lvl="0"/>
            <a:r>
              <a:rPr lang="en-US" dirty="0"/>
              <a:t>People make the them feel this death is not as worthy of grief and mourning like other deaths</a:t>
            </a:r>
          </a:p>
          <a:p>
            <a:endParaRPr lang="en-US" dirty="0"/>
          </a:p>
        </p:txBody>
      </p:sp>
    </p:spTree>
    <p:extLst>
      <p:ext uri="{BB962C8B-B14F-4D97-AF65-F5344CB8AC3E}">
        <p14:creationId xmlns:p14="http://schemas.microsoft.com/office/powerpoint/2010/main" val="214582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and Anxiety</a:t>
            </a:r>
          </a:p>
        </p:txBody>
      </p:sp>
      <p:sp>
        <p:nvSpPr>
          <p:cNvPr id="3" name="Content Placeholder 2"/>
          <p:cNvSpPr>
            <a:spLocks noGrp="1"/>
          </p:cNvSpPr>
          <p:nvPr>
            <p:ph idx="1"/>
          </p:nvPr>
        </p:nvSpPr>
        <p:spPr/>
        <p:txBody>
          <a:bodyPr>
            <a:normAutofit/>
          </a:bodyPr>
          <a:lstStyle/>
          <a:p>
            <a:r>
              <a:rPr lang="en-US" sz="3600" dirty="0"/>
              <a:t>The reality that people you would never expect can be affected</a:t>
            </a:r>
          </a:p>
          <a:p>
            <a:r>
              <a:rPr lang="en-US" sz="3600" dirty="0"/>
              <a:t>Fear of other family members becoming addicted</a:t>
            </a:r>
          </a:p>
          <a:p>
            <a:r>
              <a:rPr lang="en-US" sz="3600" dirty="0"/>
              <a:t>Fear of another family member or self relapsing</a:t>
            </a:r>
          </a:p>
          <a:p>
            <a:r>
              <a:rPr lang="en-US" sz="3600" dirty="0"/>
              <a:t>Fear that someone else might overdose</a:t>
            </a:r>
          </a:p>
        </p:txBody>
      </p:sp>
    </p:spTree>
    <p:extLst>
      <p:ext uri="{BB962C8B-B14F-4D97-AF65-F5344CB8AC3E}">
        <p14:creationId xmlns:p14="http://schemas.microsoft.com/office/powerpoint/2010/main" val="22962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BA83-C15E-455A-848D-260062931DB5}"/>
              </a:ext>
            </a:extLst>
          </p:cNvPr>
          <p:cNvSpPr>
            <a:spLocks noGrp="1"/>
          </p:cNvSpPr>
          <p:nvPr>
            <p:ph type="title"/>
          </p:nvPr>
        </p:nvSpPr>
        <p:spPr/>
        <p:txBody>
          <a:bodyPr/>
          <a:lstStyle/>
          <a:p>
            <a:r>
              <a:rPr lang="en-US" dirty="0"/>
              <a:t>Grief Due to Overdose</a:t>
            </a:r>
          </a:p>
        </p:txBody>
      </p:sp>
      <p:pic>
        <p:nvPicPr>
          <p:cNvPr id="5" name="Online Media 4">
            <a:hlinkClick r:id="" action="ppaction://media"/>
            <a:extLst>
              <a:ext uri="{FF2B5EF4-FFF2-40B4-BE49-F238E27FC236}">
                <a16:creationId xmlns:a16="http://schemas.microsoft.com/office/drawing/2014/main" id="{A373DF5A-34A8-426F-AAAB-32B9978BEF6D}"/>
              </a:ext>
            </a:extLst>
          </p:cNvPr>
          <p:cNvPicPr>
            <a:picLocks noGrp="1" noRot="1" noChangeAspect="1"/>
          </p:cNvPicPr>
          <p:nvPr>
            <p:ph idx="1"/>
            <a:videoFile r:link="rId1"/>
          </p:nvPr>
        </p:nvPicPr>
        <p:blipFill>
          <a:blip r:embed="rId4"/>
          <a:stretch>
            <a:fillRect/>
          </a:stretch>
        </p:blipFill>
        <p:spPr>
          <a:xfrm>
            <a:off x="2655518" y="1470243"/>
            <a:ext cx="7114783" cy="5336088"/>
          </a:xfrm>
          <a:prstGeom prst="rect">
            <a:avLst/>
          </a:prstGeom>
        </p:spPr>
      </p:pic>
    </p:spTree>
    <p:extLst>
      <p:ext uri="{BB962C8B-B14F-4D97-AF65-F5344CB8AC3E}">
        <p14:creationId xmlns:p14="http://schemas.microsoft.com/office/powerpoint/2010/main" val="10502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8C67-BEBF-44E3-90E5-2554D830E64D}"/>
              </a:ext>
            </a:extLst>
          </p:cNvPr>
          <p:cNvSpPr>
            <a:spLocks noGrp="1"/>
          </p:cNvSpPr>
          <p:nvPr>
            <p:ph type="title"/>
          </p:nvPr>
        </p:nvSpPr>
        <p:spPr/>
        <p:txBody>
          <a:bodyPr>
            <a:normAutofit fontScale="90000"/>
          </a:bodyPr>
          <a:lstStyle/>
          <a:p>
            <a:r>
              <a:rPr lang="en-US" altLang="en-US" dirty="0"/>
              <a:t>Counseling Principals</a:t>
            </a:r>
            <a:br>
              <a:rPr lang="en-US" altLang="en-US" dirty="0"/>
            </a:br>
            <a:endParaRPr lang="en-US" dirty="0"/>
          </a:p>
        </p:txBody>
      </p:sp>
      <p:sp>
        <p:nvSpPr>
          <p:cNvPr id="3" name="Content Placeholder 2">
            <a:extLst>
              <a:ext uri="{FF2B5EF4-FFF2-40B4-BE49-F238E27FC236}">
                <a16:creationId xmlns:a16="http://schemas.microsoft.com/office/drawing/2014/main" id="{805C6941-A635-41EE-9C94-3C7CB3854790}"/>
              </a:ext>
            </a:extLst>
          </p:cNvPr>
          <p:cNvSpPr>
            <a:spLocks noGrp="1"/>
          </p:cNvSpPr>
          <p:nvPr>
            <p:ph idx="1"/>
          </p:nvPr>
        </p:nvSpPr>
        <p:spPr/>
        <p:txBody>
          <a:bodyPr>
            <a:normAutofit lnSpcReduction="10000"/>
          </a:bodyPr>
          <a:lstStyle/>
          <a:p>
            <a:r>
              <a:rPr lang="en-US" altLang="en-US" dirty="0">
                <a:latin typeface="Adobe Garamond Pro" panose="02020502060506020403" pitchFamily="18" charset="0"/>
              </a:rPr>
              <a:t>Help the Survivor Actualize the loss</a:t>
            </a:r>
          </a:p>
          <a:p>
            <a:r>
              <a:rPr lang="en-US" altLang="en-US" dirty="0">
                <a:latin typeface="Adobe Garamond Pro" panose="02020502060506020403" pitchFamily="18" charset="0"/>
              </a:rPr>
              <a:t>Help the survivor to identify and experience feelings</a:t>
            </a:r>
          </a:p>
          <a:p>
            <a:r>
              <a:rPr lang="en-US" altLang="en-US" dirty="0">
                <a:latin typeface="Adobe Garamond Pro" panose="02020502060506020403" pitchFamily="18" charset="0"/>
              </a:rPr>
              <a:t>Assist Living Without the Deceased</a:t>
            </a:r>
          </a:p>
          <a:p>
            <a:r>
              <a:rPr lang="en-US" altLang="en-US" dirty="0">
                <a:latin typeface="Adobe Garamond Pro" panose="02020502060506020403" pitchFamily="18" charset="0"/>
              </a:rPr>
              <a:t>Help find meaning in the loss</a:t>
            </a:r>
          </a:p>
          <a:p>
            <a:r>
              <a:rPr lang="en-US" altLang="en-US" dirty="0">
                <a:latin typeface="Adobe Garamond Pro" panose="02020502060506020403" pitchFamily="18" charset="0"/>
              </a:rPr>
              <a:t>Provide time to grieve</a:t>
            </a:r>
          </a:p>
          <a:p>
            <a:r>
              <a:rPr lang="en-US" altLang="en-US" dirty="0">
                <a:latin typeface="Adobe Garamond Pro" panose="02020502060506020403" pitchFamily="18" charset="0"/>
              </a:rPr>
              <a:t>Interpret normal behavior</a:t>
            </a:r>
          </a:p>
          <a:p>
            <a:r>
              <a:rPr lang="en-US" altLang="en-US" dirty="0">
                <a:latin typeface="Adobe Garamond Pro" panose="02020502060506020403" pitchFamily="18" charset="0"/>
              </a:rPr>
              <a:t>Allow for individual differences</a:t>
            </a:r>
          </a:p>
          <a:p>
            <a:r>
              <a:rPr lang="en-US" altLang="en-US" dirty="0">
                <a:latin typeface="Adobe Garamond Pro" panose="02020502060506020403" pitchFamily="18" charset="0"/>
              </a:rPr>
              <a:t>Examine defenses and coping styles</a:t>
            </a:r>
          </a:p>
          <a:p>
            <a:r>
              <a:rPr lang="en-US" altLang="en-US" dirty="0">
                <a:latin typeface="Adobe Garamond Pro" panose="02020502060506020403" pitchFamily="18" charset="0"/>
              </a:rPr>
              <a:t>Identify pathology and Refer</a:t>
            </a:r>
          </a:p>
          <a:p>
            <a:endParaRPr lang="en-US" dirty="0"/>
          </a:p>
        </p:txBody>
      </p:sp>
    </p:spTree>
    <p:extLst>
      <p:ext uri="{BB962C8B-B14F-4D97-AF65-F5344CB8AC3E}">
        <p14:creationId xmlns:p14="http://schemas.microsoft.com/office/powerpoint/2010/main" val="372599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of Grief  Work</a:t>
            </a:r>
          </a:p>
        </p:txBody>
      </p:sp>
      <p:sp>
        <p:nvSpPr>
          <p:cNvPr id="3" name="Content Placeholder 2"/>
          <p:cNvSpPr>
            <a:spLocks noGrp="1"/>
          </p:cNvSpPr>
          <p:nvPr>
            <p:ph idx="1"/>
          </p:nvPr>
        </p:nvSpPr>
        <p:spPr/>
        <p:txBody>
          <a:bodyPr/>
          <a:lstStyle/>
          <a:p>
            <a:pPr marL="0" indent="0">
              <a:buNone/>
            </a:pPr>
            <a:r>
              <a:rPr lang="en-US" dirty="0"/>
              <a:t> Acknowledge the Reality of the Loss</a:t>
            </a:r>
          </a:p>
          <a:p>
            <a:pPr lvl="1"/>
            <a:r>
              <a:rPr lang="en-US" dirty="0"/>
              <a:t>Facing the reality of the circumstances of the death</a:t>
            </a:r>
          </a:p>
          <a:p>
            <a:pPr lvl="1"/>
            <a:r>
              <a:rPr lang="en-US" dirty="0"/>
              <a:t>Accept the role of substance in the death</a:t>
            </a:r>
          </a:p>
          <a:p>
            <a:pPr lvl="1"/>
            <a:r>
              <a:rPr lang="en-US" dirty="0"/>
              <a:t>Finding your own way to face the role of the drugs in the loss</a:t>
            </a:r>
          </a:p>
          <a:p>
            <a:pPr lvl="1"/>
            <a:r>
              <a:rPr lang="en-US" dirty="0"/>
              <a:t>Be honest with self about the circumstances of the loss and address complicated feelings</a:t>
            </a:r>
          </a:p>
          <a:p>
            <a:pPr lvl="1"/>
            <a:r>
              <a:rPr lang="en-US" dirty="0"/>
              <a:t>Leave a tribute to the person on International Overdose Awareness Day</a:t>
            </a:r>
          </a:p>
          <a:p>
            <a:endParaRPr lang="en-US" dirty="0"/>
          </a:p>
        </p:txBody>
      </p:sp>
    </p:spTree>
    <p:extLst>
      <p:ext uri="{BB962C8B-B14F-4D97-AF65-F5344CB8AC3E}">
        <p14:creationId xmlns:p14="http://schemas.microsoft.com/office/powerpoint/2010/main" val="42022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33732" y="352600"/>
            <a:ext cx="8574374" cy="6343263"/>
          </a:xfrm>
          <a:prstGeom prst="rect">
            <a:avLst/>
          </a:prstGeom>
        </p:spPr>
      </p:pic>
      <p:pic>
        <p:nvPicPr>
          <p:cNvPr id="5" name="Picture 4"/>
          <p:cNvPicPr>
            <a:picLocks noChangeAspect="1"/>
          </p:cNvPicPr>
          <p:nvPr/>
        </p:nvPicPr>
        <p:blipFill>
          <a:blip r:embed="rId4"/>
          <a:stretch>
            <a:fillRect/>
          </a:stretch>
        </p:blipFill>
        <p:spPr>
          <a:xfrm>
            <a:off x="10164845" y="5309233"/>
            <a:ext cx="1733199" cy="1152527"/>
          </a:xfrm>
          <a:prstGeom prst="rect">
            <a:avLst/>
          </a:prstGeom>
        </p:spPr>
      </p:pic>
    </p:spTree>
    <p:extLst>
      <p:ext uri="{BB962C8B-B14F-4D97-AF65-F5344CB8AC3E}">
        <p14:creationId xmlns:p14="http://schemas.microsoft.com/office/powerpoint/2010/main" val="36507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94C8-D4A2-4096-AFCC-A7A7DE06A055}"/>
              </a:ext>
            </a:extLst>
          </p:cNvPr>
          <p:cNvSpPr>
            <a:spLocks noGrp="1"/>
          </p:cNvSpPr>
          <p:nvPr>
            <p:ph type="title"/>
          </p:nvPr>
        </p:nvSpPr>
        <p:spPr/>
        <p:txBody>
          <a:bodyPr/>
          <a:lstStyle/>
          <a:p>
            <a:r>
              <a:rPr lang="en-US" altLang="en-US" dirty="0">
                <a:latin typeface="Times New Roman" panose="02020603050405020304" pitchFamily="18" charset="0"/>
              </a:rPr>
              <a:t>The Role of the Facilitator/Helper</a:t>
            </a:r>
            <a:endParaRPr lang="en-US" dirty="0"/>
          </a:p>
        </p:txBody>
      </p:sp>
      <p:sp>
        <p:nvSpPr>
          <p:cNvPr id="3" name="Content Placeholder 2">
            <a:extLst>
              <a:ext uri="{FF2B5EF4-FFF2-40B4-BE49-F238E27FC236}">
                <a16:creationId xmlns:a16="http://schemas.microsoft.com/office/drawing/2014/main" id="{08C64676-A65A-4E20-81B0-9288511F67A9}"/>
              </a:ext>
            </a:extLst>
          </p:cNvPr>
          <p:cNvSpPr>
            <a:spLocks noGrp="1"/>
          </p:cNvSpPr>
          <p:nvPr>
            <p:ph idx="1"/>
          </p:nvPr>
        </p:nvSpPr>
        <p:spPr/>
        <p:txBody>
          <a:bodyPr/>
          <a:lstStyle/>
          <a:p>
            <a:r>
              <a:rPr lang="en-US" altLang="en-US" dirty="0">
                <a:latin typeface="Times New Roman" panose="02020603050405020304" pitchFamily="18" charset="0"/>
              </a:rPr>
              <a:t>Be present physically, as well as emotionally.</a:t>
            </a:r>
          </a:p>
          <a:p>
            <a:pPr lvl="1"/>
            <a:r>
              <a:rPr lang="en-US" altLang="en-US" dirty="0">
                <a:latin typeface="Times New Roman" panose="02020603050405020304" pitchFamily="18" charset="0"/>
              </a:rPr>
              <a:t>Rendering security and support</a:t>
            </a:r>
          </a:p>
          <a:p>
            <a:pPr lvl="1"/>
            <a:r>
              <a:rPr lang="en-US" altLang="en-US" dirty="0">
                <a:latin typeface="Times New Roman" panose="02020603050405020304" pitchFamily="18" charset="0"/>
              </a:rPr>
              <a:t>especially important during the initial shock</a:t>
            </a:r>
          </a:p>
          <a:p>
            <a:pPr lvl="1"/>
            <a:r>
              <a:rPr lang="en-US" altLang="en-US" dirty="0">
                <a:latin typeface="Times New Roman" panose="02020603050405020304" pitchFamily="18" charset="0"/>
              </a:rPr>
              <a:t>physical contact, (hugging, touching) especially after the rituals are completed and everyone returns to their life.</a:t>
            </a:r>
          </a:p>
          <a:p>
            <a:r>
              <a:rPr lang="en-US" altLang="en-US" dirty="0">
                <a:latin typeface="Times New Roman" panose="02020603050405020304" pitchFamily="18" charset="0"/>
              </a:rPr>
              <a:t>Let your genuine concern and caring show</a:t>
            </a:r>
          </a:p>
          <a:p>
            <a:r>
              <a:rPr lang="en-US" altLang="en-US" dirty="0">
                <a:latin typeface="Times New Roman" panose="02020603050405020304" pitchFamily="18" charset="0"/>
              </a:rPr>
              <a:t>Encourage the griever to talk about the deceased</a:t>
            </a:r>
          </a:p>
          <a:p>
            <a:endParaRPr lang="en-US" dirty="0"/>
          </a:p>
        </p:txBody>
      </p:sp>
    </p:spTree>
    <p:extLst>
      <p:ext uri="{BB962C8B-B14F-4D97-AF65-F5344CB8AC3E}">
        <p14:creationId xmlns:p14="http://schemas.microsoft.com/office/powerpoint/2010/main" val="11339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Feelings</a:t>
            </a:r>
          </a:p>
        </p:txBody>
      </p:sp>
      <p:sp>
        <p:nvSpPr>
          <p:cNvPr id="3" name="Content Placeholder 2"/>
          <p:cNvSpPr>
            <a:spLocks noGrp="1"/>
          </p:cNvSpPr>
          <p:nvPr>
            <p:ph idx="1"/>
          </p:nvPr>
        </p:nvSpPr>
        <p:spPr/>
        <p:txBody>
          <a:bodyPr/>
          <a:lstStyle/>
          <a:p>
            <a:pPr marL="0" lvl="0" indent="0">
              <a:buNone/>
            </a:pPr>
            <a:r>
              <a:rPr lang="en-US" dirty="0"/>
              <a:t>2. Work Through the Pain and Express Feelings</a:t>
            </a:r>
          </a:p>
          <a:p>
            <a:pPr lvl="0"/>
            <a:r>
              <a:rPr lang="en-US" dirty="0"/>
              <a:t>Find someway to express the emotions that come with addiction and drug related death</a:t>
            </a:r>
          </a:p>
          <a:p>
            <a:pPr lvl="0"/>
            <a:r>
              <a:rPr lang="en-US" dirty="0"/>
              <a:t>Talk to a therapist, family member or friend</a:t>
            </a:r>
          </a:p>
          <a:p>
            <a:pPr lvl="0"/>
            <a:r>
              <a:rPr lang="en-US" dirty="0"/>
              <a:t>Write, art, music, photography</a:t>
            </a:r>
          </a:p>
          <a:p>
            <a:pPr lvl="0"/>
            <a:r>
              <a:rPr lang="en-US" dirty="0"/>
              <a:t>Commemorate Overdose awareness month, </a:t>
            </a:r>
          </a:p>
          <a:p>
            <a:pPr lvl="0"/>
            <a:r>
              <a:rPr lang="en-US" dirty="0"/>
              <a:t>on August 31</a:t>
            </a:r>
            <a:r>
              <a:rPr lang="en-US" baseline="30000" dirty="0"/>
              <a:t>st</a:t>
            </a:r>
            <a:endParaRPr lang="en-US" dirty="0"/>
          </a:p>
          <a:p>
            <a:r>
              <a:rPr lang="en-US" dirty="0"/>
              <a:t>Wear a silver overdose awareness pin</a:t>
            </a:r>
          </a:p>
        </p:txBody>
      </p:sp>
      <p:pic>
        <p:nvPicPr>
          <p:cNvPr id="5" name="Picture 4"/>
          <p:cNvPicPr>
            <a:picLocks noChangeAspect="1"/>
          </p:cNvPicPr>
          <p:nvPr/>
        </p:nvPicPr>
        <p:blipFill>
          <a:blip r:embed="rId2"/>
          <a:stretch>
            <a:fillRect/>
          </a:stretch>
        </p:blipFill>
        <p:spPr>
          <a:xfrm>
            <a:off x="8752114" y="3765639"/>
            <a:ext cx="2841172" cy="2876687"/>
          </a:xfrm>
          <a:prstGeom prst="rect">
            <a:avLst/>
          </a:prstGeom>
        </p:spPr>
      </p:pic>
    </p:spTree>
    <p:extLst>
      <p:ext uri="{BB962C8B-B14F-4D97-AF65-F5344CB8AC3E}">
        <p14:creationId xmlns:p14="http://schemas.microsoft.com/office/powerpoint/2010/main" val="406544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the Addiction</a:t>
            </a:r>
          </a:p>
        </p:txBody>
      </p:sp>
      <p:sp>
        <p:nvSpPr>
          <p:cNvPr id="3" name="Content Placeholder 2"/>
          <p:cNvSpPr>
            <a:spLocks noGrp="1"/>
          </p:cNvSpPr>
          <p:nvPr>
            <p:ph idx="1"/>
          </p:nvPr>
        </p:nvSpPr>
        <p:spPr/>
        <p:txBody>
          <a:bodyPr/>
          <a:lstStyle/>
          <a:p>
            <a:pPr lvl="0"/>
            <a:r>
              <a:rPr lang="en-US" dirty="0"/>
              <a:t>Read to learn more about addiction</a:t>
            </a:r>
          </a:p>
          <a:p>
            <a:pPr lvl="0"/>
            <a:r>
              <a:rPr lang="en-US" dirty="0"/>
              <a:t>Recognize it’s a disease like any other disease</a:t>
            </a:r>
          </a:p>
          <a:p>
            <a:pPr lvl="0"/>
            <a:r>
              <a:rPr lang="en-US" dirty="0"/>
              <a:t>You are powerless over someone’s addiction</a:t>
            </a:r>
          </a:p>
          <a:p>
            <a:pPr lvl="0"/>
            <a:r>
              <a:rPr lang="en-US" dirty="0"/>
              <a:t>Money and love in the world still cannot always beat addiction</a:t>
            </a:r>
          </a:p>
          <a:p>
            <a:pPr lvl="0"/>
            <a:r>
              <a:rPr lang="en-US" dirty="0"/>
              <a:t>A deeper understanding of addiction does help to keep guilt in a normal, manageable, range rather than spiraling, obsession or becoming consumed by anxiety.</a:t>
            </a:r>
          </a:p>
          <a:p>
            <a:endParaRPr lang="en-US" dirty="0"/>
          </a:p>
        </p:txBody>
      </p:sp>
    </p:spTree>
    <p:extLst>
      <p:ext uri="{BB962C8B-B14F-4D97-AF65-F5344CB8AC3E}">
        <p14:creationId xmlns:p14="http://schemas.microsoft.com/office/powerpoint/2010/main" val="7101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a:t>
            </a:r>
          </a:p>
        </p:txBody>
      </p:sp>
      <p:sp>
        <p:nvSpPr>
          <p:cNvPr id="3" name="Content Placeholder 2"/>
          <p:cNvSpPr>
            <a:spLocks noGrp="1"/>
          </p:cNvSpPr>
          <p:nvPr>
            <p:ph idx="1"/>
          </p:nvPr>
        </p:nvSpPr>
        <p:spPr/>
        <p:txBody>
          <a:bodyPr/>
          <a:lstStyle/>
          <a:p>
            <a:r>
              <a:rPr lang="en-US" dirty="0"/>
              <a:t>Allow open honest discussion about the absence of loved one and absence of worries</a:t>
            </a:r>
          </a:p>
          <a:p>
            <a:r>
              <a:rPr lang="en-US" dirty="0"/>
              <a:t>Help find meaning in the loss/death</a:t>
            </a:r>
          </a:p>
          <a:p>
            <a:r>
              <a:rPr lang="en-US" dirty="0"/>
              <a:t>How has family roles changed since the </a:t>
            </a:r>
            <a:r>
              <a:rPr lang="en-US" dirty="0" err="1"/>
              <a:t>dath</a:t>
            </a:r>
            <a:endParaRPr lang="en-US" dirty="0"/>
          </a:p>
          <a:p>
            <a:r>
              <a:rPr lang="en-US" dirty="0"/>
              <a:t>Examine coping styles</a:t>
            </a:r>
          </a:p>
          <a:p>
            <a:r>
              <a:rPr lang="en-US" dirty="0"/>
              <a:t>Seek help if necessary</a:t>
            </a:r>
          </a:p>
          <a:p>
            <a:r>
              <a:rPr lang="en-US" dirty="0"/>
              <a:t>What spiritual awakenings have occurred.</a:t>
            </a:r>
          </a:p>
        </p:txBody>
      </p:sp>
    </p:spTree>
    <p:extLst>
      <p:ext uri="{BB962C8B-B14F-4D97-AF65-F5344CB8AC3E}">
        <p14:creationId xmlns:p14="http://schemas.microsoft.com/office/powerpoint/2010/main" val="424232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Relocation and Reinvestment</a:t>
            </a:r>
          </a:p>
        </p:txBody>
      </p:sp>
      <p:sp>
        <p:nvSpPr>
          <p:cNvPr id="3" name="Content Placeholder 2"/>
          <p:cNvSpPr>
            <a:spLocks noGrp="1"/>
          </p:cNvSpPr>
          <p:nvPr>
            <p:ph idx="1"/>
          </p:nvPr>
        </p:nvSpPr>
        <p:spPr/>
        <p:txBody>
          <a:bodyPr/>
          <a:lstStyle/>
          <a:p>
            <a:r>
              <a:rPr lang="en-US" dirty="0"/>
              <a:t>Search for forgiveness</a:t>
            </a:r>
          </a:p>
          <a:p>
            <a:r>
              <a:rPr lang="en-US" dirty="0"/>
              <a:t>Don’t rush into new relationships or caring for someone else too soon. </a:t>
            </a:r>
          </a:p>
          <a:p>
            <a:r>
              <a:rPr lang="en-US" dirty="0"/>
              <a:t>Loosen the ties to the one who has died and forge a new type of relationship with them based on memory, spirit and love.</a:t>
            </a:r>
          </a:p>
          <a:p>
            <a:r>
              <a:rPr lang="en-US" dirty="0"/>
              <a:t>Celebrate them with meaning</a:t>
            </a:r>
          </a:p>
          <a:p>
            <a:r>
              <a:rPr lang="en-US" dirty="0"/>
              <a:t>You do not “forget” them to move on</a:t>
            </a:r>
          </a:p>
          <a:p>
            <a:endParaRPr lang="en-US" dirty="0"/>
          </a:p>
        </p:txBody>
      </p:sp>
    </p:spTree>
    <p:extLst>
      <p:ext uri="{BB962C8B-B14F-4D97-AF65-F5344CB8AC3E}">
        <p14:creationId xmlns:p14="http://schemas.microsoft.com/office/powerpoint/2010/main" val="116770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Support</a:t>
            </a:r>
          </a:p>
        </p:txBody>
      </p:sp>
      <p:sp>
        <p:nvSpPr>
          <p:cNvPr id="3" name="Content Placeholder 2"/>
          <p:cNvSpPr>
            <a:spLocks noGrp="1"/>
          </p:cNvSpPr>
          <p:nvPr>
            <p:ph idx="1"/>
          </p:nvPr>
        </p:nvSpPr>
        <p:spPr/>
        <p:txBody>
          <a:bodyPr/>
          <a:lstStyle/>
          <a:p>
            <a:r>
              <a:rPr lang="en-US" dirty="0"/>
              <a:t>Avoid People who Aren’t Helping/ map out a support system</a:t>
            </a:r>
          </a:p>
          <a:p>
            <a:pPr lvl="0"/>
            <a:r>
              <a:rPr lang="en-US" dirty="0"/>
              <a:t>Let family and friends know the kind of support needed</a:t>
            </a:r>
          </a:p>
          <a:p>
            <a:pPr lvl="0"/>
            <a:r>
              <a:rPr lang="en-US" dirty="0"/>
              <a:t>Get some space when needed</a:t>
            </a:r>
          </a:p>
          <a:p>
            <a:pPr lvl="0"/>
            <a:r>
              <a:rPr lang="en-US" dirty="0"/>
              <a:t>Be open to ask for and accept help</a:t>
            </a:r>
          </a:p>
          <a:p>
            <a:pPr lvl="0"/>
            <a:r>
              <a:rPr lang="en-US" dirty="0"/>
              <a:t>Identify needs</a:t>
            </a:r>
          </a:p>
          <a:p>
            <a:pPr lvl="0"/>
            <a:r>
              <a:rPr lang="en-US" dirty="0"/>
              <a:t>Identify the best person to help you</a:t>
            </a:r>
          </a:p>
          <a:p>
            <a:endParaRPr lang="en-US" dirty="0"/>
          </a:p>
        </p:txBody>
      </p:sp>
    </p:spTree>
    <p:extLst>
      <p:ext uri="{BB962C8B-B14F-4D97-AF65-F5344CB8AC3E}">
        <p14:creationId xmlns:p14="http://schemas.microsoft.com/office/powerpoint/2010/main" val="863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Learn About Specific Resources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GRASP (Grief Recovery After Substance Passing</a:t>
            </a:r>
          </a:p>
          <a:p>
            <a:r>
              <a:rPr lang="en-US" dirty="0"/>
              <a:t>Broken No More</a:t>
            </a:r>
          </a:p>
          <a:p>
            <a:r>
              <a:rPr lang="en-US" dirty="0"/>
              <a:t>Mom’s Tell </a:t>
            </a:r>
          </a:p>
          <a:p>
            <a:r>
              <a:rPr lang="en-US" dirty="0"/>
              <a:t>Al-anon and Nar-anon are family support groups for family members of those suffering from alcoholism or addiction. They are not grief groups. </a:t>
            </a:r>
          </a:p>
          <a:p>
            <a:r>
              <a:rPr lang="en-US" dirty="0"/>
              <a:t>Call your local hospice</a:t>
            </a:r>
          </a:p>
          <a:p>
            <a:r>
              <a:rPr lang="en-US" dirty="0"/>
              <a:t>Look for a support Group</a:t>
            </a:r>
          </a:p>
        </p:txBody>
      </p:sp>
    </p:spTree>
    <p:extLst>
      <p:ext uri="{BB962C8B-B14F-4D97-AF65-F5344CB8AC3E}">
        <p14:creationId xmlns:p14="http://schemas.microsoft.com/office/powerpoint/2010/main" val="42013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1AC5-838B-4884-A5C5-69A35290AE50}"/>
              </a:ext>
            </a:extLst>
          </p:cNvPr>
          <p:cNvSpPr>
            <a:spLocks noGrp="1"/>
          </p:cNvSpPr>
          <p:nvPr>
            <p:ph type="title"/>
          </p:nvPr>
        </p:nvSpPr>
        <p:spPr/>
        <p:txBody>
          <a:bodyPr/>
          <a:lstStyle/>
          <a:p>
            <a:r>
              <a:rPr lang="en-US" altLang="en-US" b="1" dirty="0">
                <a:latin typeface="Times New Roman" panose="02020603050405020304" pitchFamily="18" charset="0"/>
              </a:rPr>
              <a:t>What “Not To Do”</a:t>
            </a:r>
            <a:endParaRPr lang="en-US" dirty="0"/>
          </a:p>
        </p:txBody>
      </p:sp>
      <p:sp>
        <p:nvSpPr>
          <p:cNvPr id="3" name="Content Placeholder 2">
            <a:extLst>
              <a:ext uri="{FF2B5EF4-FFF2-40B4-BE49-F238E27FC236}">
                <a16:creationId xmlns:a16="http://schemas.microsoft.com/office/drawing/2014/main" id="{DA377718-19BB-43B6-A172-8B6070FA5B73}"/>
              </a:ext>
            </a:extLst>
          </p:cNvPr>
          <p:cNvSpPr>
            <a:spLocks noGrp="1"/>
          </p:cNvSpPr>
          <p:nvPr>
            <p:ph idx="1"/>
          </p:nvPr>
        </p:nvSpPr>
        <p:spPr/>
        <p:txBody>
          <a:bodyPr/>
          <a:lstStyle/>
          <a:p>
            <a:r>
              <a:rPr lang="en-US" altLang="en-US" dirty="0">
                <a:latin typeface="Times New Roman" panose="02020603050405020304" pitchFamily="18" charset="0"/>
              </a:rPr>
              <a:t>Do not allow the griever to remain isolated.</a:t>
            </a:r>
          </a:p>
          <a:p>
            <a:r>
              <a:rPr lang="en-US" altLang="en-US" dirty="0">
                <a:latin typeface="Times New Roman" panose="02020603050405020304" pitchFamily="18" charset="0"/>
              </a:rPr>
              <a:t>Do not let your own sense of helplessness keep you from reaching out.</a:t>
            </a:r>
          </a:p>
          <a:p>
            <a:r>
              <a:rPr lang="en-US" altLang="en-US" dirty="0">
                <a:latin typeface="Times New Roman" panose="02020603050405020304" pitchFamily="18" charset="0"/>
              </a:rPr>
              <a:t>Do not encourage responses inappropriate to grief, </a:t>
            </a:r>
            <a:r>
              <a:rPr lang="en-US" altLang="en-US" dirty="0" err="1">
                <a:latin typeface="Times New Roman" panose="02020603050405020304" pitchFamily="18" charset="0"/>
              </a:rPr>
              <a:t>ie</a:t>
            </a:r>
            <a:r>
              <a:rPr lang="en-US" altLang="en-US" dirty="0">
                <a:latin typeface="Times New Roman" panose="02020603050405020304" pitchFamily="18" charset="0"/>
              </a:rPr>
              <a:t>., “don’t cry”</a:t>
            </a:r>
          </a:p>
          <a:p>
            <a:r>
              <a:rPr lang="en-US" altLang="en-US" dirty="0">
                <a:latin typeface="Times New Roman" panose="02020603050405020304" pitchFamily="18" charset="0"/>
              </a:rPr>
              <a:t>Do not encourage tranquilizers to avoid somatic distress</a:t>
            </a:r>
            <a:endParaRPr lang="en-US" dirty="0"/>
          </a:p>
        </p:txBody>
      </p:sp>
    </p:spTree>
    <p:extLst>
      <p:ext uri="{BB962C8B-B14F-4D97-AF65-F5344CB8AC3E}">
        <p14:creationId xmlns:p14="http://schemas.microsoft.com/office/powerpoint/2010/main" val="6212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244B-2330-4A6B-83D4-8F8AA85B7D2E}"/>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11F40ACF-CF2A-4E81-A659-D73BE82BF18E}"/>
              </a:ext>
            </a:extLst>
          </p:cNvPr>
          <p:cNvSpPr>
            <a:spLocks noGrp="1"/>
          </p:cNvSpPr>
          <p:nvPr>
            <p:ph idx="1"/>
          </p:nvPr>
        </p:nvSpPr>
        <p:spPr/>
        <p:txBody>
          <a:bodyPr/>
          <a:lstStyle/>
          <a:p>
            <a:r>
              <a:rPr lang="en-US" altLang="en-US" dirty="0">
                <a:latin typeface="Times New Roman" panose="02020603050405020304" pitchFamily="18" charset="0"/>
              </a:rPr>
              <a:t>Do not be afraid to mention the loved one’s name to the griever</a:t>
            </a:r>
          </a:p>
          <a:p>
            <a:r>
              <a:rPr lang="en-US" altLang="en-US" dirty="0">
                <a:latin typeface="Times New Roman" panose="02020603050405020304" pitchFamily="18" charset="0"/>
              </a:rPr>
              <a:t>Do not be surprised if the griever talks about many of the same things repeatedly.</a:t>
            </a:r>
          </a:p>
          <a:p>
            <a:r>
              <a:rPr lang="en-US" altLang="en-US" dirty="0">
                <a:latin typeface="Times New Roman" panose="02020603050405020304" pitchFamily="18" charset="0"/>
              </a:rPr>
              <a:t>Do not let your own needs determine the experience for the griever.</a:t>
            </a:r>
          </a:p>
          <a:p>
            <a:r>
              <a:rPr lang="en-US" altLang="en-US" dirty="0">
                <a:latin typeface="Times New Roman" panose="02020603050405020304" pitchFamily="18" charset="0"/>
              </a:rPr>
              <a:t>Do not expect the bereaved  to be the same person after the loss.</a:t>
            </a:r>
          </a:p>
          <a:p>
            <a:r>
              <a:rPr lang="en-US" altLang="en-US" dirty="0">
                <a:latin typeface="Times New Roman" panose="02020603050405020304" pitchFamily="18" charset="0"/>
              </a:rPr>
              <a:t>Do not tell them their loved one is not suffering any more</a:t>
            </a:r>
          </a:p>
          <a:p>
            <a:endParaRPr lang="en-US" dirty="0"/>
          </a:p>
        </p:txBody>
      </p:sp>
    </p:spTree>
    <p:extLst>
      <p:ext uri="{BB962C8B-B14F-4D97-AF65-F5344CB8AC3E}">
        <p14:creationId xmlns:p14="http://schemas.microsoft.com/office/powerpoint/2010/main" val="36299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7D1A-7AB8-42A9-948B-8851E3863A9F}"/>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15F2A5F2-5F9D-48F6-9835-355EC1E3F3CC}"/>
              </a:ext>
            </a:extLst>
          </p:cNvPr>
          <p:cNvSpPr>
            <a:spLocks noGrp="1"/>
          </p:cNvSpPr>
          <p:nvPr>
            <p:ph idx="1"/>
          </p:nvPr>
        </p:nvSpPr>
        <p:spPr/>
        <p:txBody>
          <a:bodyPr/>
          <a:lstStyle/>
          <a:p>
            <a:r>
              <a:rPr lang="en-US" altLang="en-US" dirty="0">
                <a:latin typeface="Times New Roman" panose="02020603050405020304" pitchFamily="18" charset="0"/>
              </a:rPr>
              <a:t>Don not feel compelled to answer the “Whys” of the bereaved.</a:t>
            </a:r>
          </a:p>
          <a:p>
            <a:r>
              <a:rPr lang="en-US" altLang="en-US" dirty="0">
                <a:latin typeface="Times New Roman" panose="02020603050405020304" pitchFamily="18" charset="0"/>
              </a:rPr>
              <a:t>Do not try to make the griever feel better by sharing your experiences too early in the loss.</a:t>
            </a:r>
          </a:p>
          <a:p>
            <a:r>
              <a:rPr lang="en-US" altLang="en-US" dirty="0">
                <a:latin typeface="Times New Roman" panose="02020603050405020304" pitchFamily="18" charset="0"/>
              </a:rPr>
              <a:t>Do not try to explain the loss in religious or philosophical terms too early</a:t>
            </a:r>
          </a:p>
          <a:p>
            <a:r>
              <a:rPr lang="en-US" altLang="en-US" dirty="0">
                <a:latin typeface="Times New Roman" panose="02020603050405020304" pitchFamily="18" charset="0"/>
              </a:rPr>
              <a:t>Avoid Cliché’s around grief.</a:t>
            </a:r>
          </a:p>
          <a:p>
            <a:endParaRPr lang="en-US" dirty="0"/>
          </a:p>
        </p:txBody>
      </p:sp>
    </p:spTree>
    <p:extLst>
      <p:ext uri="{BB962C8B-B14F-4D97-AF65-F5344CB8AC3E}">
        <p14:creationId xmlns:p14="http://schemas.microsoft.com/office/powerpoint/2010/main" val="13915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6200000">
            <a:off x="3177731" y="-2135719"/>
            <a:ext cx="5918238" cy="11104466"/>
          </a:xfrm>
          <a:prstGeom prst="rect">
            <a:avLst/>
          </a:prstGeom>
        </p:spPr>
      </p:pic>
      <p:pic>
        <p:nvPicPr>
          <p:cNvPr id="5" name="Picture 4"/>
          <p:cNvPicPr>
            <a:picLocks noChangeAspect="1"/>
          </p:cNvPicPr>
          <p:nvPr/>
        </p:nvPicPr>
        <p:blipFill>
          <a:blip r:embed="rId4"/>
          <a:stretch>
            <a:fillRect/>
          </a:stretch>
        </p:blipFill>
        <p:spPr>
          <a:xfrm>
            <a:off x="10210565" y="5553073"/>
            <a:ext cx="1733199" cy="1152527"/>
          </a:xfrm>
          <a:prstGeom prst="rect">
            <a:avLst/>
          </a:prstGeom>
        </p:spPr>
      </p:pic>
    </p:spTree>
    <p:extLst>
      <p:ext uri="{BB962C8B-B14F-4D97-AF65-F5344CB8AC3E}">
        <p14:creationId xmlns:p14="http://schemas.microsoft.com/office/powerpoint/2010/main" val="389155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E92E-CBB3-4D1A-B28D-80A9A6F4EA0C}"/>
              </a:ext>
            </a:extLst>
          </p:cNvPr>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The Seven Laws of Better Listening</a:t>
            </a:r>
            <a:endParaRPr lang="en-US" dirty="0"/>
          </a:p>
        </p:txBody>
      </p:sp>
      <p:sp>
        <p:nvSpPr>
          <p:cNvPr id="3" name="Content Placeholder 2">
            <a:extLst>
              <a:ext uri="{FF2B5EF4-FFF2-40B4-BE49-F238E27FC236}">
                <a16:creationId xmlns:a16="http://schemas.microsoft.com/office/drawing/2014/main" id="{F3CEB26D-BB6A-4E45-8E8B-7482E16D9108}"/>
              </a:ext>
            </a:extLst>
          </p:cNvPr>
          <p:cNvSpPr>
            <a:spLocks noGrp="1"/>
          </p:cNvSpPr>
          <p:nvPr>
            <p:ph idx="1"/>
          </p:nvPr>
        </p:nvSpPr>
        <p:spPr/>
        <p:txBody>
          <a:bodyPr/>
          <a:lstStyle/>
          <a:p>
            <a:pPr marL="457200" indent="-457200">
              <a:buClrTx/>
              <a:buAutoNum type="arabicPeriod"/>
            </a:pPr>
            <a:r>
              <a:rPr lang="en-US" b="1" dirty="0">
                <a:latin typeface="Times New Roman" panose="02020603050405020304" pitchFamily="18" charset="0"/>
                <a:cs typeface="Times New Roman" panose="02020603050405020304" pitchFamily="18" charset="0"/>
              </a:rPr>
              <a:t>Spend more time listening			 </a:t>
            </a:r>
          </a:p>
          <a:p>
            <a:pPr marL="457200" indent="-457200">
              <a:buClrTx/>
              <a:buAutoNum type="arabicPeriod"/>
            </a:pPr>
            <a:r>
              <a:rPr lang="en-US" b="1" dirty="0">
                <a:latin typeface="Times New Roman" panose="02020603050405020304" pitchFamily="18" charset="0"/>
                <a:cs typeface="Times New Roman" panose="02020603050405020304" pitchFamily="18" charset="0"/>
              </a:rPr>
              <a:t>Find interest in the other person			 </a:t>
            </a:r>
          </a:p>
          <a:p>
            <a:pPr marL="457200" indent="-457200">
              <a:buClrTx/>
              <a:buAutoNum type="arabicPeriod"/>
            </a:pPr>
            <a:r>
              <a:rPr lang="en-US" b="1" dirty="0">
                <a:latin typeface="Times New Roman" panose="02020603050405020304" pitchFamily="18" charset="0"/>
                <a:cs typeface="Times New Roman" panose="02020603050405020304" pitchFamily="18" charset="0"/>
              </a:rPr>
              <a:t>Stay out of the way	</a:t>
            </a:r>
          </a:p>
          <a:p>
            <a:pPr marL="457200" indent="-457200">
              <a:buClrTx/>
              <a:buAutoNum type="arabicPeriod"/>
            </a:pPr>
            <a:r>
              <a:rPr lang="en-US" b="1" dirty="0">
                <a:latin typeface="Times New Roman" panose="02020603050405020304" pitchFamily="18" charset="0"/>
                <a:cs typeface="Times New Roman" panose="02020603050405020304" pitchFamily="18" charset="0"/>
              </a:rPr>
              <a:t>Listen to what people mean between the lines	</a:t>
            </a:r>
          </a:p>
          <a:p>
            <a:pPr marL="457200" indent="-457200">
              <a:buClrTx/>
              <a:buAutoNum type="arabicPeriod"/>
            </a:pPr>
            <a:r>
              <a:rPr lang="en-US" b="1" dirty="0">
                <a:latin typeface="Times New Roman" panose="02020603050405020304" pitchFamily="18" charset="0"/>
                <a:cs typeface="Times New Roman" panose="02020603050405020304" pitchFamily="18" charset="0"/>
              </a:rPr>
              <a:t>Take notes		</a:t>
            </a:r>
          </a:p>
          <a:p>
            <a:pPr marL="457200" indent="-457200">
              <a:buClrTx/>
              <a:buAutoNum type="arabicPeriod"/>
            </a:pPr>
            <a:r>
              <a:rPr lang="en-US" b="1" dirty="0">
                <a:latin typeface="Times New Roman" panose="02020603050405020304" pitchFamily="18" charset="0"/>
                <a:cs typeface="Times New Roman" panose="02020603050405020304" pitchFamily="18" charset="0"/>
              </a:rPr>
              <a:t>Assume the proper stance		</a:t>
            </a:r>
          </a:p>
          <a:p>
            <a:pPr marL="457200" indent="-457200">
              <a:buClrTx/>
              <a:buAutoNum type="arabicPeriod"/>
            </a:pPr>
            <a:r>
              <a:rPr lang="en-US" b="1" dirty="0">
                <a:latin typeface="Times New Roman" panose="02020603050405020304" pitchFamily="18" charset="0"/>
                <a:cs typeface="Times New Roman" panose="02020603050405020304" pitchFamily="18" charset="0"/>
              </a:rPr>
              <a:t>Be aware of your filters</a:t>
            </a:r>
          </a:p>
          <a:p>
            <a:endParaRPr lang="en-US" dirty="0"/>
          </a:p>
        </p:txBody>
      </p:sp>
    </p:spTree>
    <p:extLst>
      <p:ext uri="{BB962C8B-B14F-4D97-AF65-F5344CB8AC3E}">
        <p14:creationId xmlns:p14="http://schemas.microsoft.com/office/powerpoint/2010/main" val="17110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F0F4-3D52-4582-A1C0-17667B043E79}"/>
              </a:ext>
            </a:extLst>
          </p:cNvPr>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The Art of Questioning</a:t>
            </a:r>
            <a:endParaRPr lang="en-US" dirty="0"/>
          </a:p>
        </p:txBody>
      </p:sp>
      <p:sp>
        <p:nvSpPr>
          <p:cNvPr id="3" name="Content Placeholder 2">
            <a:extLst>
              <a:ext uri="{FF2B5EF4-FFF2-40B4-BE49-F238E27FC236}">
                <a16:creationId xmlns:a16="http://schemas.microsoft.com/office/drawing/2014/main" id="{A5203AA2-5C9F-49D3-ADCE-3BBE9255B637}"/>
              </a:ext>
            </a:extLst>
          </p:cNvPr>
          <p:cNvSpPr>
            <a:spLocks noGrp="1"/>
          </p:cNvSpPr>
          <p:nvPr>
            <p:ph idx="1"/>
          </p:nvPr>
        </p:nvSpPr>
        <p:spPr/>
        <p:txBody>
          <a:bodyPr>
            <a:normAutofit fontScale="85000" lnSpcReduction="20000"/>
          </a:bodyPr>
          <a:lstStyle/>
          <a:p>
            <a:pPr marL="457200" indent="-457200">
              <a:buClrTx/>
              <a:buAutoNum type="arabicPeriod"/>
            </a:pPr>
            <a:r>
              <a:rPr lang="en-US" sz="3200" b="1" i="1" dirty="0">
                <a:latin typeface="Times New Roman" panose="02020603050405020304" pitchFamily="18" charset="0"/>
                <a:cs typeface="Times New Roman" panose="02020603050405020304" pitchFamily="18" charset="0"/>
              </a:rPr>
              <a:t>Leading – </a:t>
            </a:r>
            <a:r>
              <a:rPr lang="en-US" i="1" dirty="0">
                <a:latin typeface="Times New Roman" panose="02020603050405020304" pitchFamily="18" charset="0"/>
                <a:cs typeface="Times New Roman" panose="02020603050405020304" pitchFamily="18" charset="0"/>
              </a:rPr>
              <a:t>For example, “Would you like to talk about it?” “What happened then?” “Could you tell me more?”</a:t>
            </a:r>
          </a:p>
          <a:p>
            <a:pPr marL="457200" indent="-457200">
              <a:buClrTx/>
              <a:buAutoNum type="arabicPeriod"/>
            </a:pPr>
            <a:endParaRPr lang="en-US" sz="3200" b="1" i="1" dirty="0">
              <a:latin typeface="Times New Roman" panose="02020603050405020304" pitchFamily="18" charset="0"/>
              <a:cs typeface="Times New Roman" panose="02020603050405020304" pitchFamily="18" charset="0"/>
            </a:endParaRPr>
          </a:p>
          <a:p>
            <a:pPr marL="457200" indent="-457200">
              <a:buClrTx/>
              <a:buAutoNum type="arabicPeriod"/>
            </a:pPr>
            <a:r>
              <a:rPr lang="en-US" sz="3200" b="1" i="1" dirty="0">
                <a:latin typeface="Times New Roman" panose="02020603050405020304" pitchFamily="18" charset="0"/>
                <a:cs typeface="Times New Roman" panose="02020603050405020304" pitchFamily="18" charset="0"/>
              </a:rPr>
              <a:t>Open-Ended</a:t>
            </a:r>
            <a:r>
              <a:rPr lang="en-US" b="1" i="1"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Use open-ended questions to expand the discussion – for example, lead with: “How? What? Where? Who? Which?”</a:t>
            </a:r>
          </a:p>
          <a:p>
            <a:pPr marL="457200" indent="-457200">
              <a:buClrTx/>
              <a:buAutoNum type="arabicPeriod"/>
            </a:pPr>
            <a:endParaRPr lang="en-US" sz="3200" b="1" i="1" dirty="0">
              <a:latin typeface="Times New Roman" panose="02020603050405020304" pitchFamily="18" charset="0"/>
              <a:cs typeface="Times New Roman" panose="02020603050405020304" pitchFamily="18" charset="0"/>
            </a:endParaRPr>
          </a:p>
          <a:p>
            <a:pPr marL="457200" indent="-457200">
              <a:buClrTx/>
              <a:buAutoNum type="arabicPeriod"/>
            </a:pPr>
            <a:r>
              <a:rPr lang="en-US" sz="3200" b="1" i="1" dirty="0">
                <a:latin typeface="Times New Roman" panose="02020603050405020304" pitchFamily="18" charset="0"/>
                <a:cs typeface="Times New Roman" panose="02020603050405020304" pitchFamily="18" charset="0"/>
              </a:rPr>
              <a:t>Close-Ended – </a:t>
            </a:r>
            <a:r>
              <a:rPr lang="en-US" i="1" dirty="0">
                <a:latin typeface="Times New Roman" panose="02020603050405020304" pitchFamily="18" charset="0"/>
                <a:cs typeface="Times New Roman" panose="02020603050405020304" pitchFamily="18" charset="0"/>
              </a:rPr>
              <a:t>Use closed-ended questions to prompt for specifics – for example, lead with: “Is? Are? Do? Did? Can? Could? Would?</a:t>
            </a:r>
          </a:p>
          <a:p>
            <a:pPr marL="457200" indent="-457200">
              <a:buClrTx/>
              <a:buAutoNum type="arabicPeriod"/>
            </a:pPr>
            <a:endParaRPr lang="en-US" sz="3200" b="1" i="1" dirty="0">
              <a:latin typeface="Times New Roman" panose="02020603050405020304" pitchFamily="18" charset="0"/>
              <a:cs typeface="Times New Roman" panose="02020603050405020304" pitchFamily="18" charset="0"/>
            </a:endParaRPr>
          </a:p>
          <a:p>
            <a:pPr marL="457200" indent="-457200">
              <a:buClrTx/>
              <a:buAutoNum type="arabicPeriod"/>
            </a:pPr>
            <a:r>
              <a:rPr lang="en-US" sz="3200" b="1" i="1" dirty="0">
                <a:latin typeface="Times New Roman" panose="02020603050405020304" pitchFamily="18" charset="0"/>
                <a:cs typeface="Times New Roman" panose="02020603050405020304" pitchFamily="18" charset="0"/>
              </a:rPr>
              <a:t>Reflective - </a:t>
            </a:r>
            <a:r>
              <a:rPr lang="en-US" i="1" dirty="0">
                <a:latin typeface="Times New Roman" panose="02020603050405020304" pitchFamily="18" charset="0"/>
                <a:cs typeface="Times New Roman" panose="02020603050405020304" pitchFamily="18" charset="0"/>
              </a:rPr>
              <a:t>Can help people understand more about what they said – for example, someone tells you, “I’m worried I won’t remember…” Reflective Q: “It sounds like you would like some help remembering?”</a:t>
            </a:r>
            <a:endParaRPr lang="en-US" sz="3200"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98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573B-D448-44C8-8F4E-F0A7DC634297}"/>
              </a:ext>
            </a:extLst>
          </p:cNvPr>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Communication Blockers:</a:t>
            </a:r>
            <a:endParaRPr lang="en-US" dirty="0"/>
          </a:p>
        </p:txBody>
      </p:sp>
      <p:sp>
        <p:nvSpPr>
          <p:cNvPr id="3" name="Content Placeholder 2">
            <a:extLst>
              <a:ext uri="{FF2B5EF4-FFF2-40B4-BE49-F238E27FC236}">
                <a16:creationId xmlns:a16="http://schemas.microsoft.com/office/drawing/2014/main" id="{9E26BA4E-D9BB-4C9B-A7A6-AC729854AB9E}"/>
              </a:ext>
            </a:extLst>
          </p:cNvPr>
          <p:cNvSpPr>
            <a:spLocks noGrp="1"/>
          </p:cNvSpPr>
          <p:nvPr>
            <p:ph idx="1"/>
          </p:nvPr>
        </p:nvSpPr>
        <p:spPr/>
        <p:txBody>
          <a:bodyPr>
            <a:normAutofit fontScale="85000" lnSpcReduction="20000"/>
          </a:bodyPr>
          <a:lstStyle/>
          <a:p>
            <a:pPr marL="0" indent="0">
              <a:buNone/>
            </a:pPr>
            <a:r>
              <a:rPr lang="en-US" sz="3200" i="1" dirty="0">
                <a:latin typeface="Times New Roman" panose="02020603050405020304" pitchFamily="18" charset="0"/>
                <a:cs typeface="Times New Roman" panose="02020603050405020304" pitchFamily="18" charset="0"/>
              </a:rPr>
              <a:t>These roadblocks to communication can stop communication dead in its tracks:  </a:t>
            </a:r>
          </a:p>
          <a:p>
            <a:pPr marL="457200" indent="-457200">
              <a:buClrTx/>
              <a:buFont typeface="+mj-lt"/>
              <a:buAutoNum type="arabicPeriod"/>
            </a:pPr>
            <a:endParaRPr lang="en-US" sz="3200" b="1" i="1" dirty="0">
              <a:latin typeface="Times New Roman" panose="02020603050405020304" pitchFamily="18" charset="0"/>
              <a:cs typeface="Times New Roman" panose="02020603050405020304" pitchFamily="18" charset="0"/>
            </a:endParaRP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“Why” questions – </a:t>
            </a:r>
            <a:r>
              <a:rPr lang="en-US" i="1" dirty="0">
                <a:latin typeface="Times New Roman" panose="02020603050405020304" pitchFamily="18" charset="0"/>
                <a:cs typeface="Times New Roman" panose="02020603050405020304" pitchFamily="18" charset="0"/>
              </a:rPr>
              <a:t>They tend to make people defensive.</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Quick reassurance – </a:t>
            </a:r>
            <a:r>
              <a:rPr lang="en-US" i="1" dirty="0">
                <a:latin typeface="Times New Roman" panose="02020603050405020304" pitchFamily="18" charset="0"/>
                <a:cs typeface="Times New Roman" panose="02020603050405020304" pitchFamily="18" charset="0"/>
              </a:rPr>
              <a:t>Saying things like, “Don’t worry about that”</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Advising – </a:t>
            </a:r>
            <a:r>
              <a:rPr lang="en-US" i="1" dirty="0">
                <a:latin typeface="Times New Roman" panose="02020603050405020304" pitchFamily="18" charset="0"/>
                <a:cs typeface="Times New Roman" panose="02020603050405020304" pitchFamily="18" charset="0"/>
              </a:rPr>
              <a:t>“I think the best thing for you is to move to assisted living.”</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Digging for information - </a:t>
            </a:r>
            <a:r>
              <a:rPr lang="en-US" i="1" dirty="0">
                <a:latin typeface="Times New Roman" panose="02020603050405020304" pitchFamily="18" charset="0"/>
                <a:cs typeface="Times New Roman" panose="02020603050405020304" pitchFamily="18" charset="0"/>
              </a:rPr>
              <a:t>And forcing someone to talk about something they would rather not talk about.</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Patronizing – </a:t>
            </a:r>
            <a:r>
              <a:rPr lang="en-US" i="1" dirty="0">
                <a:latin typeface="Times New Roman" panose="02020603050405020304" pitchFamily="18" charset="0"/>
                <a:cs typeface="Times New Roman" panose="02020603050405020304" pitchFamily="18" charset="0"/>
              </a:rPr>
              <a:t>“You poor thing, I know just how you feel.”</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Preaching – </a:t>
            </a:r>
            <a:r>
              <a:rPr lang="en-US" i="1" dirty="0">
                <a:latin typeface="Times New Roman" panose="02020603050405020304" pitchFamily="18" charset="0"/>
                <a:cs typeface="Times New Roman" panose="02020603050405020304" pitchFamily="18" charset="0"/>
              </a:rPr>
              <a:t>“You should…” Or, “You shouldn’t…”</a:t>
            </a:r>
          </a:p>
          <a:p>
            <a:pPr marL="457200" indent="-457200">
              <a:buClrTx/>
              <a:buFont typeface="+mj-lt"/>
              <a:buAutoNum type="arabicPeriod"/>
            </a:pPr>
            <a:r>
              <a:rPr lang="en-US" sz="3200" b="1" i="1" dirty="0">
                <a:latin typeface="Times New Roman" panose="02020603050405020304" pitchFamily="18" charset="0"/>
                <a:cs typeface="Times New Roman" panose="02020603050405020304" pitchFamily="18" charset="0"/>
              </a:rPr>
              <a:t>Interrupting - </a:t>
            </a:r>
            <a:r>
              <a:rPr lang="en-US" i="1" dirty="0">
                <a:latin typeface="Times New Roman" panose="02020603050405020304" pitchFamily="18" charset="0"/>
                <a:cs typeface="Times New Roman" panose="02020603050405020304" pitchFamily="18" charset="0"/>
              </a:rPr>
              <a:t>Shows you aren’t interested in what someone is saying.</a:t>
            </a:r>
            <a:endParaRPr lang="en-US" sz="3200"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772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3B4EAD-2CDC-456C-83AB-F96D87E6D76B}"/>
              </a:ext>
            </a:extLst>
          </p:cNvPr>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Empathy &amp; The Art of Listening</a:t>
            </a:r>
            <a:endParaRPr lang="en-US" dirty="0"/>
          </a:p>
        </p:txBody>
      </p:sp>
      <p:sp>
        <p:nvSpPr>
          <p:cNvPr id="6" name="Content Placeholder 5">
            <a:extLst>
              <a:ext uri="{FF2B5EF4-FFF2-40B4-BE49-F238E27FC236}">
                <a16:creationId xmlns:a16="http://schemas.microsoft.com/office/drawing/2014/main" id="{CF38E4A0-F978-4FE9-A975-BA9A4AED806D}"/>
              </a:ext>
            </a:extLst>
          </p:cNvPr>
          <p:cNvSpPr>
            <a:spLocks noGrp="1"/>
          </p:cNvSpPr>
          <p:nvPr>
            <p:ph idx="1"/>
          </p:nvPr>
        </p:nvSpPr>
        <p:spPr/>
        <p:txBody>
          <a:bodyPr>
            <a:normAutofit fontScale="92500" lnSpcReduction="20000"/>
          </a:bodyPr>
          <a:lstStyle/>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One-upping – </a:t>
            </a:r>
            <a:r>
              <a:rPr lang="en-US" i="1" dirty="0">
                <a:solidFill>
                  <a:prstClr val="black"/>
                </a:solidFill>
                <a:latin typeface="Times New Roman" panose="02020603050405020304" pitchFamily="18" charset="0"/>
                <a:cs typeface="Times New Roman" panose="02020603050405020304" pitchFamily="18" charset="0"/>
              </a:rPr>
              <a:t>“I’m so tired myself. I couldn’t get any work done either.”</a:t>
            </a: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Advising/Fixing – </a:t>
            </a:r>
            <a:r>
              <a:rPr lang="en-US" i="1" dirty="0">
                <a:solidFill>
                  <a:prstClr val="black"/>
                </a:solidFill>
                <a:latin typeface="Times New Roman" panose="02020603050405020304" pitchFamily="18" charset="0"/>
                <a:cs typeface="Times New Roman" panose="02020603050405020304" pitchFamily="18" charset="0"/>
              </a:rPr>
              <a:t>“Maybe you should get more sleep.” “Maybe you should…”</a:t>
            </a: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Educating – </a:t>
            </a:r>
            <a:r>
              <a:rPr lang="en-US" i="1" dirty="0">
                <a:solidFill>
                  <a:prstClr val="black"/>
                </a:solidFill>
                <a:latin typeface="Times New Roman" panose="02020603050405020304" pitchFamily="18" charset="0"/>
                <a:cs typeface="Times New Roman" panose="02020603050405020304" pitchFamily="18" charset="0"/>
              </a:rPr>
              <a:t>“There’s a good book you should get on sleep and productivity.”</a:t>
            </a: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Analyzing </a:t>
            </a:r>
            <a:r>
              <a:rPr lang="en-US" sz="3200" i="1" dirty="0">
                <a:solidFill>
                  <a:prstClr val="black"/>
                </a:solidFill>
                <a:latin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cs typeface="Times New Roman" panose="02020603050405020304" pitchFamily="18" charset="0"/>
              </a:rPr>
              <a:t>“You know, this seems to be a pattern of yours.”</a:t>
            </a: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Consoling – </a:t>
            </a:r>
            <a:r>
              <a:rPr lang="en-US" i="1" dirty="0">
                <a:solidFill>
                  <a:prstClr val="black"/>
                </a:solidFill>
                <a:latin typeface="Times New Roman" panose="02020603050405020304" pitchFamily="18" charset="0"/>
                <a:cs typeface="Times New Roman" panose="02020603050405020304" pitchFamily="18" charset="0"/>
              </a:rPr>
              <a:t>“That’s too bad. I’m sure tomorrow things will go better.”</a:t>
            </a: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Discounting – </a:t>
            </a:r>
            <a:r>
              <a:rPr lang="en-US" i="1" dirty="0">
                <a:solidFill>
                  <a:prstClr val="black"/>
                </a:solidFill>
                <a:latin typeface="Times New Roman" panose="02020603050405020304" pitchFamily="18" charset="0"/>
                <a:cs typeface="Times New Roman" panose="02020603050405020304" pitchFamily="18" charset="0"/>
              </a:rPr>
              <a:t>“Okay, but shouldn’t you just be glad you have a job.”</a:t>
            </a:r>
          </a:p>
          <a:p>
            <a:endParaRPr lang="en-US" dirty="0"/>
          </a:p>
        </p:txBody>
      </p:sp>
    </p:spTree>
    <p:extLst>
      <p:ext uri="{BB962C8B-B14F-4D97-AF65-F5344CB8AC3E}">
        <p14:creationId xmlns:p14="http://schemas.microsoft.com/office/powerpoint/2010/main" val="14262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901D-B721-48B7-8E57-6EF375AF3295}"/>
              </a:ext>
            </a:extLst>
          </p:cNvPr>
          <p:cNvSpPr>
            <a:spLocks noGrp="1"/>
          </p:cNvSpPr>
          <p:nvPr>
            <p:ph type="title"/>
          </p:nvPr>
        </p:nvSpPr>
        <p:spPr/>
        <p:txBody>
          <a:bodyPr>
            <a:normAutofit fontScale="90000"/>
          </a:bodyPr>
          <a:lstStyle/>
          <a:p>
            <a:r>
              <a:rPr lang="en-US" b="1" u="sng" dirty="0">
                <a:latin typeface="Times New Roman" panose="02020603050405020304" pitchFamily="18" charset="0"/>
                <a:cs typeface="Times New Roman" panose="02020603050405020304" pitchFamily="18" charset="0"/>
              </a:rPr>
              <a:t>Empathy &amp; The Art of Listening (cont.)</a:t>
            </a:r>
            <a:endParaRPr lang="en-US" dirty="0"/>
          </a:p>
        </p:txBody>
      </p:sp>
      <p:sp>
        <p:nvSpPr>
          <p:cNvPr id="3" name="Content Placeholder 2">
            <a:extLst>
              <a:ext uri="{FF2B5EF4-FFF2-40B4-BE49-F238E27FC236}">
                <a16:creationId xmlns:a16="http://schemas.microsoft.com/office/drawing/2014/main" id="{265DFE71-EB3B-4CF6-9BDE-FAD0FBC34B92}"/>
              </a:ext>
            </a:extLst>
          </p:cNvPr>
          <p:cNvSpPr>
            <a:spLocks noGrp="1"/>
          </p:cNvSpPr>
          <p:nvPr>
            <p:ph idx="1"/>
          </p:nvPr>
        </p:nvSpPr>
        <p:spPr/>
        <p:txBody>
          <a:bodyPr>
            <a:normAutofit fontScale="85000" lnSpcReduction="20000"/>
          </a:bodyPr>
          <a:lstStyle/>
          <a:p>
            <a:pPr marL="0" lvl="0" indent="0" algn="ctr">
              <a:buClr>
                <a:srgbClr val="0BD0D9"/>
              </a:buClr>
              <a:buNone/>
            </a:pPr>
            <a:r>
              <a:rPr lang="en-US" sz="3200" b="1" i="1" u="sng" dirty="0">
                <a:solidFill>
                  <a:prstClr val="black"/>
                </a:solidFill>
                <a:latin typeface="Times New Roman" panose="02020603050405020304" pitchFamily="18" charset="0"/>
                <a:cs typeface="Times New Roman" panose="02020603050405020304" pitchFamily="18" charset="0"/>
              </a:rPr>
              <a:t>Some Things We Can Say To Express Empathy:</a:t>
            </a:r>
            <a:r>
              <a:rPr lang="en-US" sz="3200" i="1" dirty="0">
                <a:solidFill>
                  <a:prstClr val="black"/>
                </a:solidFill>
                <a:latin typeface="Times New Roman" panose="02020603050405020304" pitchFamily="18" charset="0"/>
                <a:cs typeface="Times New Roman" panose="02020603050405020304" pitchFamily="18" charset="0"/>
              </a:rPr>
              <a:t>  </a:t>
            </a:r>
          </a:p>
          <a:p>
            <a:pPr marL="457200" lvl="0" indent="-457200">
              <a:buClrTx/>
              <a:buFont typeface="+mj-lt"/>
              <a:buAutoNum type="arabicPeriod"/>
            </a:pPr>
            <a:endParaRPr lang="en-US" sz="3200" b="1" i="1" dirty="0">
              <a:solidFill>
                <a:prstClr val="black"/>
              </a:solidFill>
              <a:latin typeface="Times New Roman" panose="02020603050405020304" pitchFamily="18" charset="0"/>
              <a:cs typeface="Times New Roman" panose="02020603050405020304" pitchFamily="18" charset="0"/>
            </a:endParaRP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“I hear you.” – </a:t>
            </a:r>
            <a:r>
              <a:rPr lang="en-US" i="1" dirty="0">
                <a:solidFill>
                  <a:prstClr val="black"/>
                </a:solidFill>
                <a:latin typeface="Times New Roman" panose="02020603050405020304" pitchFamily="18" charset="0"/>
                <a:cs typeface="Times New Roman" panose="02020603050405020304" pitchFamily="18" charset="0"/>
              </a:rPr>
              <a:t>Said with sincerity, meets a person’s need to be heard.</a:t>
            </a:r>
          </a:p>
          <a:p>
            <a:pPr marL="457200" lvl="0" indent="-457200">
              <a:buClrTx/>
              <a:buFont typeface="+mj-lt"/>
              <a:buAutoNum type="arabicPeriod"/>
            </a:pPr>
            <a:endParaRPr lang="en-US" sz="3200" b="1" i="1" dirty="0">
              <a:solidFill>
                <a:prstClr val="black"/>
              </a:solidFill>
              <a:latin typeface="Times New Roman" panose="02020603050405020304" pitchFamily="18" charset="0"/>
              <a:cs typeface="Times New Roman" panose="02020603050405020304" pitchFamily="18" charset="0"/>
            </a:endParaRP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“Tell me more.” – </a:t>
            </a:r>
            <a:r>
              <a:rPr lang="en-US" i="1" dirty="0">
                <a:solidFill>
                  <a:prstClr val="black"/>
                </a:solidFill>
                <a:latin typeface="Times New Roman" panose="02020603050405020304" pitchFamily="18" charset="0"/>
                <a:cs typeface="Times New Roman" panose="02020603050405020304" pitchFamily="18" charset="0"/>
              </a:rPr>
              <a:t>Said with sincerity, shows you are really interested.</a:t>
            </a:r>
          </a:p>
          <a:p>
            <a:pPr marL="457200" lvl="0" indent="-457200">
              <a:buClrTx/>
              <a:buFont typeface="+mj-lt"/>
              <a:buAutoNum type="arabicPeriod"/>
            </a:pPr>
            <a:endParaRPr lang="en-US" sz="3200" b="1" i="1" dirty="0">
              <a:solidFill>
                <a:prstClr val="black"/>
              </a:solidFill>
              <a:latin typeface="Times New Roman" panose="02020603050405020304" pitchFamily="18" charset="0"/>
              <a:cs typeface="Times New Roman" panose="02020603050405020304" pitchFamily="18" charset="0"/>
            </a:endParaRP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“Wow.” – </a:t>
            </a:r>
            <a:r>
              <a:rPr lang="en-US" i="1" dirty="0">
                <a:solidFill>
                  <a:prstClr val="black"/>
                </a:solidFill>
                <a:latin typeface="Times New Roman" panose="02020603050405020304" pitchFamily="18" charset="0"/>
                <a:cs typeface="Times New Roman" panose="02020603050405020304" pitchFamily="18" charset="0"/>
              </a:rPr>
              <a:t>Said softly, gives the speaker a sense you are listening.</a:t>
            </a:r>
          </a:p>
          <a:p>
            <a:pPr marL="457200" lvl="0" indent="-457200">
              <a:buClrTx/>
              <a:buFont typeface="+mj-lt"/>
              <a:buAutoNum type="arabicPeriod"/>
            </a:pPr>
            <a:endParaRPr lang="en-US" sz="3200" b="1" i="1" dirty="0">
              <a:solidFill>
                <a:prstClr val="black"/>
              </a:solidFill>
              <a:latin typeface="Times New Roman" panose="02020603050405020304" pitchFamily="18" charset="0"/>
              <a:cs typeface="Times New Roman" panose="02020603050405020304" pitchFamily="18" charset="0"/>
            </a:endParaRPr>
          </a:p>
          <a:p>
            <a:pPr marL="457200" lvl="0" indent="-457200">
              <a:buClrTx/>
              <a:buFont typeface="+mj-lt"/>
              <a:buAutoNum type="arabicPeriod"/>
            </a:pPr>
            <a:r>
              <a:rPr lang="en-US" sz="3200" b="1" i="1" dirty="0">
                <a:solidFill>
                  <a:prstClr val="black"/>
                </a:solidFill>
                <a:latin typeface="Times New Roman" panose="02020603050405020304" pitchFamily="18" charset="0"/>
                <a:cs typeface="Times New Roman" panose="02020603050405020304" pitchFamily="18" charset="0"/>
              </a:rPr>
              <a:t>“I don’t even know what to say right now, I’m just grateful you told me.” </a:t>
            </a:r>
            <a:r>
              <a:rPr lang="en-US" sz="3200" i="1" dirty="0">
                <a:solidFill>
                  <a:prstClr val="black"/>
                </a:solidFill>
                <a:latin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cs typeface="Times New Roman" panose="02020603050405020304" pitchFamily="18" charset="0"/>
              </a:rPr>
              <a:t>When someone is in a difficult place, this may be all you have to say.</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626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E20D-E1AF-4B3A-B2F7-00D4196F2195}"/>
              </a:ext>
            </a:extLst>
          </p:cNvPr>
          <p:cNvSpPr>
            <a:spLocks noGrp="1"/>
          </p:cNvSpPr>
          <p:nvPr>
            <p:ph type="title"/>
          </p:nvPr>
        </p:nvSpPr>
        <p:spPr>
          <a:xfrm>
            <a:off x="2324100" y="472309"/>
            <a:ext cx="9029700" cy="1325563"/>
          </a:xfrm>
        </p:spPr>
        <p:txBody>
          <a:bodyPr/>
          <a:lstStyle/>
          <a:p>
            <a:r>
              <a:rPr lang="en-US" b="1" u="sng" dirty="0">
                <a:latin typeface="Times New Roman" panose="02020603050405020304" pitchFamily="18" charset="0"/>
                <a:cs typeface="Times New Roman" panose="02020603050405020304" pitchFamily="18" charset="0"/>
              </a:rPr>
              <a:t>Emotional Validation</a:t>
            </a:r>
            <a:endParaRPr lang="en-US" dirty="0"/>
          </a:p>
        </p:txBody>
      </p:sp>
      <p:sp>
        <p:nvSpPr>
          <p:cNvPr id="3" name="Content Placeholder 2">
            <a:extLst>
              <a:ext uri="{FF2B5EF4-FFF2-40B4-BE49-F238E27FC236}">
                <a16:creationId xmlns:a16="http://schemas.microsoft.com/office/drawing/2014/main" id="{10EC0314-A1AD-4DA6-AF1A-E85126DDFA4D}"/>
              </a:ext>
            </a:extLst>
          </p:cNvPr>
          <p:cNvSpPr>
            <a:spLocks noGrp="1"/>
          </p:cNvSpPr>
          <p:nvPr>
            <p:ph idx="1"/>
          </p:nvPr>
        </p:nvSpPr>
        <p:spPr/>
        <p:txBody>
          <a:bodyPr>
            <a:normAutofit fontScale="92500" lnSpcReduction="10000"/>
          </a:bodyPr>
          <a:lstStyle/>
          <a:p>
            <a:pPr marL="0" marR="0" indent="0">
              <a:spcBef>
                <a:spcPts val="0"/>
              </a:spcBef>
              <a:spcAft>
                <a:spcPts val="1800"/>
              </a:spcAft>
              <a:buNone/>
            </a:pPr>
            <a:r>
              <a:rPr lang="en-US" sz="3200" b="1" i="1" u="sng" dirty="0">
                <a:solidFill>
                  <a:srgbClr val="000000"/>
                </a:solidFill>
                <a:latin typeface="Times New Roman"/>
                <a:ea typeface="Times New Roman"/>
              </a:rPr>
              <a:t>A Basic Human Need:</a:t>
            </a:r>
            <a:r>
              <a:rPr lang="en-US" sz="3200" i="1" dirty="0">
                <a:solidFill>
                  <a:srgbClr val="000000"/>
                </a:solidFill>
                <a:latin typeface="Times New Roman"/>
                <a:ea typeface="Times New Roman"/>
              </a:rPr>
              <a:t> </a:t>
            </a:r>
            <a:endParaRPr lang="en-US" b="1" i="1" u="sng" dirty="0">
              <a:solidFill>
                <a:srgbClr val="000000"/>
              </a:solidFill>
              <a:latin typeface="Times New Roman"/>
              <a:ea typeface="Times New Roman"/>
            </a:endParaRPr>
          </a:p>
          <a:p>
            <a:pPr marR="0">
              <a:spcBef>
                <a:spcPts val="0"/>
              </a:spcBef>
              <a:spcAft>
                <a:spcPts val="1800"/>
              </a:spcAft>
              <a:buClrTx/>
              <a:buFont typeface="Wingdings" panose="05000000000000000000" pitchFamily="2" charset="2"/>
              <a:buChar char="Ø"/>
            </a:pPr>
            <a:r>
              <a:rPr lang="en-US" dirty="0">
                <a:solidFill>
                  <a:srgbClr val="000000"/>
                </a:solidFill>
                <a:latin typeface="Times New Roman"/>
                <a:ea typeface="Times New Roman"/>
              </a:rPr>
              <a:t>Emotional validation is something we all seek and crave far more than we realize. When we are upset, angry, frustrated, disappointed or hurt, our tendency is to want to discuss our feelings with others so we can </a:t>
            </a:r>
            <a:r>
              <a:rPr lang="en-US" i="1" dirty="0">
                <a:solidFill>
                  <a:srgbClr val="000000"/>
                </a:solidFill>
                <a:latin typeface="Times New Roman"/>
                <a:ea typeface="Times New Roman"/>
              </a:rPr>
              <a:t>get it off our chest</a:t>
            </a:r>
            <a:r>
              <a:rPr lang="en-US" dirty="0">
                <a:solidFill>
                  <a:srgbClr val="000000"/>
                </a:solidFill>
                <a:latin typeface="Times New Roman"/>
                <a:ea typeface="Times New Roman"/>
              </a:rPr>
              <a:t>.</a:t>
            </a:r>
            <a:endParaRPr lang="en-US" dirty="0">
              <a:latin typeface="Times New Roman"/>
              <a:ea typeface="Times New Roman"/>
            </a:endParaRPr>
          </a:p>
          <a:p>
            <a:pPr marR="0">
              <a:spcBef>
                <a:spcPts val="0"/>
              </a:spcBef>
              <a:spcAft>
                <a:spcPts val="1800"/>
              </a:spcAft>
              <a:buClrTx/>
              <a:buFont typeface="Wingdings" panose="05000000000000000000" pitchFamily="2" charset="2"/>
              <a:buChar char="Ø"/>
            </a:pPr>
            <a:r>
              <a:rPr lang="en-US" dirty="0">
                <a:solidFill>
                  <a:srgbClr val="000000"/>
                </a:solidFill>
                <a:latin typeface="Times New Roman"/>
                <a:ea typeface="Times New Roman"/>
              </a:rPr>
              <a:t>However, getting things off our chest by telling others about our feelings is not always satisfying or cathartic. If the person to whom we vent simply looks at us and shrugs or responds by giving us advice or by telling us what we did wrong, we won't feel any better and we will probably feel worse after speaking with them.</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3731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1611-2C03-4542-A901-4602A155B1F5}"/>
              </a:ext>
            </a:extLst>
          </p:cNvPr>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Emotional Validation (cont.)</a:t>
            </a:r>
            <a:endParaRPr lang="en-US" dirty="0"/>
          </a:p>
        </p:txBody>
      </p:sp>
      <p:sp>
        <p:nvSpPr>
          <p:cNvPr id="3" name="Content Placeholder 2">
            <a:extLst>
              <a:ext uri="{FF2B5EF4-FFF2-40B4-BE49-F238E27FC236}">
                <a16:creationId xmlns:a16="http://schemas.microsoft.com/office/drawing/2014/main" id="{D8DB538E-1A1D-48A0-BD7F-9B0194EF8DC2}"/>
              </a:ext>
            </a:extLst>
          </p:cNvPr>
          <p:cNvSpPr>
            <a:spLocks noGrp="1"/>
          </p:cNvSpPr>
          <p:nvPr>
            <p:ph idx="1"/>
          </p:nvPr>
        </p:nvSpPr>
        <p:spPr/>
        <p:txBody>
          <a:bodyPr>
            <a:normAutofit lnSpcReduction="10000"/>
          </a:bodyPr>
          <a:lstStyle/>
          <a:p>
            <a:pPr marR="0">
              <a:spcBef>
                <a:spcPts val="0"/>
              </a:spcBef>
              <a:spcAft>
                <a:spcPts val="1800"/>
              </a:spcAft>
              <a:buClrTx/>
              <a:buFont typeface="Wingdings" panose="05000000000000000000" pitchFamily="2" charset="2"/>
              <a:buChar char="Ø"/>
            </a:pPr>
            <a:r>
              <a:rPr lang="en-US" dirty="0">
                <a:solidFill>
                  <a:srgbClr val="000000"/>
                </a:solidFill>
                <a:latin typeface="Times New Roman"/>
                <a:ea typeface="Times New Roman"/>
              </a:rPr>
              <a:t>What we seek when venting to others is for that person to 'get it', to understand what happened to us and why we feel the way we do. We want them to validate our feelings by conveying that understanding to us and to do so with a dollop of sympathy or empathy</a:t>
            </a:r>
            <a:r>
              <a:rPr lang="en-US" dirty="0">
                <a:latin typeface="Times New Roman"/>
                <a:ea typeface="Times New Roman"/>
              </a:rPr>
              <a:t>.</a:t>
            </a:r>
          </a:p>
          <a:p>
            <a:pPr marR="0">
              <a:spcBef>
                <a:spcPts val="0"/>
              </a:spcBef>
              <a:spcAft>
                <a:spcPts val="1800"/>
              </a:spcAft>
              <a:buClrTx/>
              <a:buFont typeface="Wingdings" panose="05000000000000000000" pitchFamily="2" charset="2"/>
              <a:buChar char="Ø"/>
            </a:pPr>
            <a:r>
              <a:rPr lang="en-US" dirty="0">
                <a:solidFill>
                  <a:srgbClr val="000000"/>
                </a:solidFill>
                <a:latin typeface="Times New Roman"/>
                <a:ea typeface="Times New Roman"/>
              </a:rPr>
              <a:t>When we are extremely angry or upset, we tell someone why and they totally get it truly and effectively validates our feelings. As a result, the relief and catharsis we experience is tremendous! Only then can we actually let go of at least some of the feelings we had built up. It is that which feels like an authentic visceral 'release'</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5495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58444F-E541-4C31-9247-58953F848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78" y="38878"/>
            <a:ext cx="6819122" cy="6819122"/>
          </a:xfrm>
          <a:prstGeom prst="rect">
            <a:avLst/>
          </a:prstGeom>
        </p:spPr>
      </p:pic>
    </p:spTree>
    <p:extLst>
      <p:ext uri="{BB962C8B-B14F-4D97-AF65-F5344CB8AC3E}">
        <p14:creationId xmlns:p14="http://schemas.microsoft.com/office/powerpoint/2010/main" val="23572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dirty="0"/>
              <a:t>“The Art of Listening”. Learning Seed, 641 W. Lake Street Chicago, IL 60661 Copyright 2007 Learning Seed.</a:t>
            </a:r>
          </a:p>
          <a:p>
            <a:pPr marL="0" indent="0">
              <a:buNone/>
            </a:pPr>
            <a:r>
              <a:rPr lang="en-US" dirty="0"/>
              <a:t>Wolfelt, Alan D. Ph.D. C.T. “Reframing PTSD as Traumatic Grief” The Center for Loss &amp; Life Transition, 2014 Copyright</a:t>
            </a:r>
          </a:p>
          <a:p>
            <a:pPr marL="0" indent="0">
              <a:buNone/>
            </a:pPr>
            <a:r>
              <a:rPr lang="en-US" i="1" dirty="0">
                <a:hlinkClick r:id="rId3"/>
              </a:rPr>
              <a:t>www.whatsyour</a:t>
            </a:r>
            <a:r>
              <a:rPr lang="en-US" b="1" i="1" dirty="0">
                <a:hlinkClick r:id="rId3"/>
              </a:rPr>
              <a:t>grief</a:t>
            </a:r>
            <a:r>
              <a:rPr lang="en-US" i="1" dirty="0">
                <a:hlinkClick r:id="rId3"/>
              </a:rPr>
              <a:t>.com/the-</a:t>
            </a:r>
            <a:r>
              <a:rPr lang="en-US" b="1" i="1" dirty="0">
                <a:hlinkClick r:id="rId3"/>
              </a:rPr>
              <a:t>grief</a:t>
            </a:r>
            <a:r>
              <a:rPr lang="en-US" i="1" dirty="0">
                <a:hlinkClick r:id="rId3"/>
              </a:rPr>
              <a:t>-of-an-</a:t>
            </a:r>
            <a:r>
              <a:rPr lang="en-US" b="1" i="1" dirty="0">
                <a:hlinkClick r:id="rId3"/>
              </a:rPr>
              <a:t>overdose</a:t>
            </a:r>
            <a:r>
              <a:rPr lang="en-US" i="1" dirty="0">
                <a:hlinkClick r:id="rId3"/>
              </a:rPr>
              <a:t>-</a:t>
            </a:r>
            <a:r>
              <a:rPr lang="en-US" b="1" i="1" dirty="0">
                <a:hlinkClick r:id="rId3"/>
              </a:rPr>
              <a:t>death</a:t>
            </a:r>
            <a:endParaRPr lang="en-US" b="1" i="1" dirty="0"/>
          </a:p>
          <a:p>
            <a:pPr marL="0" indent="0">
              <a:buNone/>
            </a:pPr>
            <a:r>
              <a:rPr lang="en-US" dirty="0">
                <a:hlinkClick r:id="rId4"/>
              </a:rPr>
              <a:t>http://www.newbeginningsdrugrehab.org/guide-to-dealing-with-death-of-addict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742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Celebrities Overdose Deaths</a:t>
            </a:r>
          </a:p>
        </p:txBody>
      </p:sp>
      <p:sp>
        <p:nvSpPr>
          <p:cNvPr id="3" name="Content Placeholder 2"/>
          <p:cNvSpPr>
            <a:spLocks noGrp="1"/>
          </p:cNvSpPr>
          <p:nvPr>
            <p:ph idx="1"/>
          </p:nvPr>
        </p:nvSpPr>
        <p:spPr>
          <a:xfrm>
            <a:off x="836958" y="2200585"/>
            <a:ext cx="5483984" cy="3149628"/>
          </a:xfrm>
        </p:spPr>
        <p:txBody>
          <a:bodyPr>
            <a:normAutofit fontScale="92500" lnSpcReduction="10000"/>
          </a:bodyPr>
          <a:lstStyle/>
          <a:p>
            <a:r>
              <a:rPr lang="en-US" dirty="0"/>
              <a:t>Anna Nicole Smith 39)</a:t>
            </a:r>
          </a:p>
          <a:p>
            <a:r>
              <a:rPr lang="en-US" dirty="0"/>
              <a:t>Michael Jackson (50)</a:t>
            </a:r>
          </a:p>
          <a:p>
            <a:r>
              <a:rPr lang="en-US" dirty="0"/>
              <a:t>Heath Ledger(28)</a:t>
            </a:r>
          </a:p>
          <a:p>
            <a:r>
              <a:rPr lang="en-US" dirty="0"/>
              <a:t>Whitney Houston (48)</a:t>
            </a:r>
          </a:p>
          <a:p>
            <a:r>
              <a:rPr lang="en-US" dirty="0"/>
              <a:t>Cory </a:t>
            </a:r>
            <a:r>
              <a:rPr lang="en-US" dirty="0" err="1"/>
              <a:t>Monteith</a:t>
            </a:r>
            <a:r>
              <a:rPr lang="en-US" dirty="0"/>
              <a:t> (31)</a:t>
            </a:r>
          </a:p>
          <a:p>
            <a:r>
              <a:rPr lang="en-US" dirty="0"/>
              <a:t>Chris </a:t>
            </a:r>
            <a:r>
              <a:rPr lang="en-US" dirty="0" err="1"/>
              <a:t>Farely</a:t>
            </a:r>
            <a:r>
              <a:rPr lang="en-US" dirty="0"/>
              <a:t> (33)</a:t>
            </a:r>
          </a:p>
          <a:p>
            <a:r>
              <a:rPr lang="en-US" dirty="0"/>
              <a:t>Prince (57)</a:t>
            </a:r>
          </a:p>
          <a:p>
            <a:endParaRPr lang="en-US" dirty="0"/>
          </a:p>
        </p:txBody>
      </p:sp>
      <p:pic>
        <p:nvPicPr>
          <p:cNvPr id="2050" name="Picture 2" descr="Prince Ve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322" y="1529662"/>
            <a:ext cx="1540961" cy="20546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355605" y="3314700"/>
            <a:ext cx="1600200" cy="2857500"/>
          </a:xfrm>
          <a:prstGeom prst="rect">
            <a:avLst/>
          </a:prstGeom>
        </p:spPr>
      </p:pic>
      <p:pic>
        <p:nvPicPr>
          <p:cNvPr id="6" name="Picture 5"/>
          <p:cNvPicPr>
            <a:picLocks noChangeAspect="1"/>
          </p:cNvPicPr>
          <p:nvPr/>
        </p:nvPicPr>
        <p:blipFill>
          <a:blip r:embed="rId5"/>
          <a:stretch>
            <a:fillRect/>
          </a:stretch>
        </p:blipFill>
        <p:spPr>
          <a:xfrm>
            <a:off x="6312564" y="1537682"/>
            <a:ext cx="2857500" cy="1600200"/>
          </a:xfrm>
          <a:prstGeom prst="rect">
            <a:avLst/>
          </a:prstGeom>
        </p:spPr>
      </p:pic>
      <p:pic>
        <p:nvPicPr>
          <p:cNvPr id="8" name="Picture 7"/>
          <p:cNvPicPr>
            <a:picLocks noChangeAspect="1"/>
          </p:cNvPicPr>
          <p:nvPr/>
        </p:nvPicPr>
        <p:blipFill>
          <a:blip r:embed="rId6"/>
          <a:stretch>
            <a:fillRect/>
          </a:stretch>
        </p:blipFill>
        <p:spPr>
          <a:xfrm>
            <a:off x="9035121" y="3811591"/>
            <a:ext cx="2682417" cy="2029007"/>
          </a:xfrm>
          <a:prstGeom prst="rect">
            <a:avLst/>
          </a:prstGeom>
        </p:spPr>
      </p:pic>
      <p:pic>
        <p:nvPicPr>
          <p:cNvPr id="9" name="Picture 8"/>
          <p:cNvPicPr>
            <a:picLocks noChangeAspect="1"/>
          </p:cNvPicPr>
          <p:nvPr/>
        </p:nvPicPr>
        <p:blipFill>
          <a:blip r:embed="rId7"/>
          <a:stretch>
            <a:fillRect/>
          </a:stretch>
        </p:blipFill>
        <p:spPr>
          <a:xfrm>
            <a:off x="4119520" y="3562401"/>
            <a:ext cx="1751538" cy="2335384"/>
          </a:xfrm>
          <a:prstGeom prst="rect">
            <a:avLst/>
          </a:prstGeom>
        </p:spPr>
      </p:pic>
      <p:pic>
        <p:nvPicPr>
          <p:cNvPr id="2052" name="Picture 4" descr="Cory Montei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1410" y="1507787"/>
            <a:ext cx="1540960" cy="20546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michael Jackson Picture">
            <a:extLst>
              <a:ext uri="{FF2B5EF4-FFF2-40B4-BE49-F238E27FC236}">
                <a16:creationId xmlns:a16="http://schemas.microsoft.com/office/drawing/2014/main" id="{A27301C4-2EC5-418C-B906-5782960D88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michael Jackson Picture">
            <a:extLst>
              <a:ext uri="{FF2B5EF4-FFF2-40B4-BE49-F238E27FC236}">
                <a16:creationId xmlns:a16="http://schemas.microsoft.com/office/drawing/2014/main" id="{A0BF4056-2902-4C6D-86EA-FEF8FBDFF8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michael Jackson Picture">
            <a:extLst>
              <a:ext uri="{FF2B5EF4-FFF2-40B4-BE49-F238E27FC236}">
                <a16:creationId xmlns:a16="http://schemas.microsoft.com/office/drawing/2014/main" id="{A4A44A42-2592-4A74-9028-4F21F43E6C3D}"/>
              </a:ext>
            </a:extLst>
          </p:cNvPr>
          <p:cNvSpPr>
            <a:spLocks noChangeAspect="1" noChangeArrowheads="1"/>
          </p:cNvSpPr>
          <p:nvPr/>
        </p:nvSpPr>
        <p:spPr bwMode="auto">
          <a:xfrm>
            <a:off x="4498587" y="1831587"/>
            <a:ext cx="2054614" cy="20546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 person posing for the camera&#10;&#10;Description generated with very high confidence">
            <a:extLst>
              <a:ext uri="{FF2B5EF4-FFF2-40B4-BE49-F238E27FC236}">
                <a16:creationId xmlns:a16="http://schemas.microsoft.com/office/drawing/2014/main" id="{6A9F705A-B5D9-463D-AB5A-EEDCE5595920}"/>
              </a:ext>
            </a:extLst>
          </p:cNvPr>
          <p:cNvPicPr>
            <a:picLocks noChangeAspect="1"/>
          </p:cNvPicPr>
          <p:nvPr/>
        </p:nvPicPr>
        <p:blipFill>
          <a:blip r:embed="rId9"/>
          <a:stretch>
            <a:fillRect/>
          </a:stretch>
        </p:blipFill>
        <p:spPr>
          <a:xfrm>
            <a:off x="5691411" y="2694255"/>
            <a:ext cx="1774367" cy="2626063"/>
          </a:xfrm>
          <a:prstGeom prst="rect">
            <a:avLst/>
          </a:prstGeom>
        </p:spPr>
      </p:pic>
    </p:spTree>
    <p:extLst>
      <p:ext uri="{BB962C8B-B14F-4D97-AF65-F5344CB8AC3E}">
        <p14:creationId xmlns:p14="http://schemas.microsoft.com/office/powerpoint/2010/main" val="40273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researched Academically</a:t>
            </a:r>
          </a:p>
        </p:txBody>
      </p:sp>
      <p:sp>
        <p:nvSpPr>
          <p:cNvPr id="3" name="Content Placeholder 2"/>
          <p:cNvSpPr>
            <a:spLocks noGrp="1"/>
          </p:cNvSpPr>
          <p:nvPr>
            <p:ph idx="1"/>
          </p:nvPr>
        </p:nvSpPr>
        <p:spPr>
          <a:xfrm>
            <a:off x="1562100" y="1825625"/>
            <a:ext cx="9791700" cy="3675765"/>
          </a:xfrm>
        </p:spPr>
        <p:txBody>
          <a:bodyPr>
            <a:normAutofit/>
          </a:bodyPr>
          <a:lstStyle/>
          <a:p>
            <a:r>
              <a:rPr lang="en-US" sz="3200" dirty="0"/>
              <a:t>An exhaustive search for entries on grief or bereavement and overdose (or drug) deaths from Med-line, Psych-Info, and the Social Science Index yielded only </a:t>
            </a:r>
            <a:r>
              <a:rPr lang="en-US" sz="3200" dirty="0">
                <a:solidFill>
                  <a:srgbClr val="FF0000"/>
                </a:solidFill>
              </a:rPr>
              <a:t>two</a:t>
            </a:r>
            <a:r>
              <a:rPr lang="en-US" sz="3200" dirty="0"/>
              <a:t> </a:t>
            </a:r>
            <a:r>
              <a:rPr lang="en-US" sz="3200" dirty="0">
                <a:solidFill>
                  <a:srgbClr val="FF0000"/>
                </a:solidFill>
              </a:rPr>
              <a:t>research notes on the topic</a:t>
            </a:r>
            <a:r>
              <a:rPr lang="en-US" sz="3200" dirty="0"/>
              <a:t>. Both studies were done outside the United States: one a Brazilian study (da Silva, Noto, &amp; </a:t>
            </a:r>
            <a:r>
              <a:rPr lang="en-US" sz="3200" dirty="0" err="1"/>
              <a:t>Formigoni</a:t>
            </a:r>
            <a:r>
              <a:rPr lang="en-US" sz="3200" dirty="0"/>
              <a:t>, 2007), and the other a British study (Guy, 2004).</a:t>
            </a:r>
          </a:p>
          <a:p>
            <a:endParaRPr lang="en-US" dirty="0"/>
          </a:p>
        </p:txBody>
      </p:sp>
    </p:spTree>
    <p:extLst>
      <p:ext uri="{BB962C8B-B14F-4D97-AF65-F5344CB8AC3E}">
        <p14:creationId xmlns:p14="http://schemas.microsoft.com/office/powerpoint/2010/main" val="4012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0829"/>
            <a:ext cx="9144000" cy="2224314"/>
          </a:xfrm>
        </p:spPr>
        <p:txBody>
          <a:bodyPr>
            <a:noAutofit/>
          </a:bodyPr>
          <a:lstStyle/>
          <a:p>
            <a:r>
              <a:rPr lang="en-US" sz="4000" dirty="0"/>
              <a:t>Addiction is a chronic disease of the brain that can lead to an overdose that causes death. As more and more people are touched by addiction, more and more families are left with the grief of an overdose death </a:t>
            </a:r>
          </a:p>
        </p:txBody>
      </p:sp>
    </p:spTree>
    <p:extLst>
      <p:ext uri="{BB962C8B-B14F-4D97-AF65-F5344CB8AC3E}">
        <p14:creationId xmlns:p14="http://schemas.microsoft.com/office/powerpoint/2010/main" val="31398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B2B9-857C-47FB-94B4-FF442F936988}"/>
              </a:ext>
            </a:extLst>
          </p:cNvPr>
          <p:cNvSpPr>
            <a:spLocks noGrp="1"/>
          </p:cNvSpPr>
          <p:nvPr>
            <p:ph type="title"/>
          </p:nvPr>
        </p:nvSpPr>
        <p:spPr/>
        <p:txBody>
          <a:bodyPr/>
          <a:lstStyle/>
          <a:p>
            <a:r>
              <a:rPr lang="en-US" dirty="0"/>
              <a:t>Grief, A Natural Healing Process</a:t>
            </a:r>
          </a:p>
        </p:txBody>
      </p:sp>
      <p:sp>
        <p:nvSpPr>
          <p:cNvPr id="3" name="Content Placeholder 2">
            <a:extLst>
              <a:ext uri="{FF2B5EF4-FFF2-40B4-BE49-F238E27FC236}">
                <a16:creationId xmlns:a16="http://schemas.microsoft.com/office/drawing/2014/main" id="{A1071932-CA9B-4224-923E-89BED8B70901}"/>
              </a:ext>
            </a:extLst>
          </p:cNvPr>
          <p:cNvSpPr>
            <a:spLocks noGrp="1"/>
          </p:cNvSpPr>
          <p:nvPr>
            <p:ph idx="1"/>
          </p:nvPr>
        </p:nvSpPr>
        <p:spPr/>
        <p:txBody>
          <a:bodyPr/>
          <a:lstStyle/>
          <a:p>
            <a:r>
              <a:rPr lang="en-US" dirty="0"/>
              <a:t>Normal Grief</a:t>
            </a:r>
          </a:p>
          <a:p>
            <a:r>
              <a:rPr lang="en-US" altLang="en-US" dirty="0"/>
              <a:t>Grief is a normal, internalized reaction to the loss of a person, thing or idea.  It is our emotional response to loss.</a:t>
            </a:r>
          </a:p>
          <a:p>
            <a:r>
              <a:rPr lang="en-US" altLang="en-US" dirty="0"/>
              <a:t>Mourning means taking the internal experience of grief and expressing it outside of us.  It is the cultural expression of grief as seen in rituals. </a:t>
            </a:r>
          </a:p>
          <a:p>
            <a:endParaRPr lang="en-US" dirty="0"/>
          </a:p>
        </p:txBody>
      </p:sp>
    </p:spTree>
    <p:extLst>
      <p:ext uri="{BB962C8B-B14F-4D97-AF65-F5344CB8AC3E}">
        <p14:creationId xmlns:p14="http://schemas.microsoft.com/office/powerpoint/2010/main" val="832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B2B9-857C-47FB-94B4-FF442F936988}"/>
              </a:ext>
            </a:extLst>
          </p:cNvPr>
          <p:cNvSpPr>
            <a:spLocks noGrp="1"/>
          </p:cNvSpPr>
          <p:nvPr>
            <p:ph type="title"/>
          </p:nvPr>
        </p:nvSpPr>
        <p:spPr/>
        <p:txBody>
          <a:bodyPr/>
          <a:lstStyle/>
          <a:p>
            <a:r>
              <a:rPr lang="en-US" dirty="0"/>
              <a:t>Normal Grief</a:t>
            </a:r>
          </a:p>
        </p:txBody>
      </p:sp>
      <p:sp>
        <p:nvSpPr>
          <p:cNvPr id="3" name="Content Placeholder 2">
            <a:extLst>
              <a:ext uri="{FF2B5EF4-FFF2-40B4-BE49-F238E27FC236}">
                <a16:creationId xmlns:a16="http://schemas.microsoft.com/office/drawing/2014/main" id="{A1071932-CA9B-4224-923E-89BED8B70901}"/>
              </a:ext>
            </a:extLst>
          </p:cNvPr>
          <p:cNvSpPr>
            <a:spLocks noGrp="1"/>
          </p:cNvSpPr>
          <p:nvPr>
            <p:ph idx="1"/>
          </p:nvPr>
        </p:nvSpPr>
        <p:spPr/>
        <p:txBody>
          <a:bodyPr>
            <a:normAutofit/>
          </a:bodyPr>
          <a:lstStyle/>
          <a:p>
            <a:r>
              <a:rPr lang="en-US" altLang="en-US" sz="3600" dirty="0">
                <a:latin typeface="Adobe Garamond Pro" panose="02020502060506020403" pitchFamily="18" charset="0"/>
              </a:rPr>
              <a:t>Bereavement is the state of having lost something, whether it be significant others, things or a sense of self.  This state can range from the death of parent, the destruction of home, to the loss of dreams, dignity and self respect</a:t>
            </a:r>
            <a:endParaRPr lang="en-US" sz="3600" dirty="0"/>
          </a:p>
        </p:txBody>
      </p:sp>
    </p:spTree>
    <p:extLst>
      <p:ext uri="{BB962C8B-B14F-4D97-AF65-F5344CB8AC3E}">
        <p14:creationId xmlns:p14="http://schemas.microsoft.com/office/powerpoint/2010/main" val="18795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240CE26A-EECB-4ADB-A139-426CA63A8A4D}"/>
</file>

<file path=customXml/itemProps2.xml><?xml version="1.0" encoding="utf-8"?>
<ds:datastoreItem xmlns:ds="http://schemas.openxmlformats.org/officeDocument/2006/customXml" ds:itemID="{B024FD56-CE1B-42FC-9E83-BFBF160724C6}"/>
</file>

<file path=customXml/itemProps3.xml><?xml version="1.0" encoding="utf-8"?>
<ds:datastoreItem xmlns:ds="http://schemas.openxmlformats.org/officeDocument/2006/customXml" ds:itemID="{DEDD01B8-816B-49B7-8C81-03AB51D87C54}"/>
</file>

<file path=customXml/itemProps4.xml><?xml version="1.0" encoding="utf-8"?>
<ds:datastoreItem xmlns:ds="http://schemas.openxmlformats.org/officeDocument/2006/customXml" ds:itemID="{0C191DF4-748C-403A-975A-F52F31D8505F}"/>
</file>

<file path=docProps/app.xml><?xml version="1.0" encoding="utf-8"?>
<Properties xmlns="http://schemas.openxmlformats.org/officeDocument/2006/extended-properties" xmlns:vt="http://schemas.openxmlformats.org/officeDocument/2006/docPropsVTypes">
  <Template>Cloud skipper design slides</Template>
  <TotalTime>528</TotalTime>
  <Words>3104</Words>
  <Application>Microsoft Office PowerPoint</Application>
  <PresentationFormat>Widescreen</PresentationFormat>
  <Paragraphs>309</Paragraphs>
  <Slides>48</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Adobe Garamond Pro</vt:lpstr>
      <vt:lpstr>Arial</vt:lpstr>
      <vt:lpstr>Calibri</vt:lpstr>
      <vt:lpstr>Cambria</vt:lpstr>
      <vt:lpstr>Times New Roman</vt:lpstr>
      <vt:lpstr>Wingdings</vt:lpstr>
      <vt:lpstr>Cloud skipper design template</vt:lpstr>
      <vt:lpstr>Providing Support to Families who have loss someone to Drug Overdose</vt:lpstr>
      <vt:lpstr>Did You Know?</vt:lpstr>
      <vt:lpstr>PowerPoint Presentation</vt:lpstr>
      <vt:lpstr>PowerPoint Presentation</vt:lpstr>
      <vt:lpstr>Celebrities Overdose Deaths</vt:lpstr>
      <vt:lpstr>Under researched Academically</vt:lpstr>
      <vt:lpstr>Addiction is a chronic disease of the brain that can lead to an overdose that causes death. As more and more people are touched by addiction, more and more families are left with the grief of an overdose death </vt:lpstr>
      <vt:lpstr>Grief, A Natural Healing Process</vt:lpstr>
      <vt:lpstr>Normal Grief</vt:lpstr>
      <vt:lpstr>Grieving is one of the most Stressful Events we encounter</vt:lpstr>
      <vt:lpstr>The stress of grief causes</vt:lpstr>
      <vt:lpstr>Cognitive   Physical</vt:lpstr>
      <vt:lpstr>Complicated Grief Issues</vt:lpstr>
      <vt:lpstr>Factors that Contribute to Complicated Grief</vt:lpstr>
      <vt:lpstr>What Makes Grief from Overdose Unique and Complicated</vt:lpstr>
      <vt:lpstr>Grief Work</vt:lpstr>
      <vt:lpstr>The Four Task of Mourning J. William Worden</vt:lpstr>
      <vt:lpstr>Definitions</vt:lpstr>
      <vt:lpstr>Death Feels Avoidable or Preventable</vt:lpstr>
      <vt:lpstr>Guilt With Overdose</vt:lpstr>
      <vt:lpstr>Guilt vs. Shame with Overdose</vt:lpstr>
      <vt:lpstr>Shame</vt:lpstr>
      <vt:lpstr>Blame</vt:lpstr>
      <vt:lpstr>Stigma and Isolation</vt:lpstr>
      <vt:lpstr>Stigma and Isolation</vt:lpstr>
      <vt:lpstr>Fear and Anxiety</vt:lpstr>
      <vt:lpstr>Grief Due to Overdose</vt:lpstr>
      <vt:lpstr>Counseling Principals </vt:lpstr>
      <vt:lpstr>Task of Grief  Work</vt:lpstr>
      <vt:lpstr>The Role of the Facilitator/Helper</vt:lpstr>
      <vt:lpstr>Express Feelings</vt:lpstr>
      <vt:lpstr>Understand the Addiction</vt:lpstr>
      <vt:lpstr>Adjustment</vt:lpstr>
      <vt:lpstr>Relocation and Reinvestment</vt:lpstr>
      <vt:lpstr>Find Support</vt:lpstr>
      <vt:lpstr>Learn About Specific Resources </vt:lpstr>
      <vt:lpstr>What “Not To Do”</vt:lpstr>
      <vt:lpstr>What “Not to Do”</vt:lpstr>
      <vt:lpstr>What “Not To Do”</vt:lpstr>
      <vt:lpstr>The Seven Laws of Better Listening</vt:lpstr>
      <vt:lpstr>The Art of Questioning</vt:lpstr>
      <vt:lpstr>Communication Blockers:</vt:lpstr>
      <vt:lpstr>Empathy &amp; The Art of Listening</vt:lpstr>
      <vt:lpstr>Empathy &amp; The Art of Listening (cont.)</vt:lpstr>
      <vt:lpstr>Emotional Validation</vt:lpstr>
      <vt:lpstr>Emotional Validation (cont.)</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of an Overdose Death</dc:title>
  <dc:creator>Annette March-Grier</dc:creator>
  <cp:lastModifiedBy>Oney, Linda</cp:lastModifiedBy>
  <cp:revision>42</cp:revision>
  <cp:lastPrinted>2017-02-23T05:37:16Z</cp:lastPrinted>
  <dcterms:created xsi:type="dcterms:W3CDTF">2017-02-23T04:32:44Z</dcterms:created>
  <dcterms:modified xsi:type="dcterms:W3CDTF">2017-11-29T23:40:03Z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_dlc_DocIdItemGuid">
    <vt:lpwstr>b13a5f15-52bd-4632-8132-ad7ab12f6983</vt:lpwstr>
  </property>
</Properties>
</file>