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7" r:id="rId20"/>
    <p:sldId id="273" r:id="rId2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11F4D61-6B38-4B8F-8156-D85C0A35E2F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E5F0287-FDB0-4E87-8CB5-766C799CF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68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words that define some of the</a:t>
            </a:r>
            <a:r>
              <a:rPr lang="en-US" baseline="0" dirty="0" smtClean="0"/>
              <a:t> characteristics of an outreach worker and if you notice I didn’t list credentials such as LCSW-C, </a:t>
            </a:r>
            <a:r>
              <a:rPr lang="en-US" baseline="0" dirty="0" err="1" smtClean="0"/>
              <a:t>PHd</a:t>
            </a:r>
            <a:r>
              <a:rPr lang="en-US" baseline="0" dirty="0" smtClean="0"/>
              <a:t> or even MD. These are characteristics that are both the minimum and maximum requirement for an individual seeking to assist via outreach and engagement.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79B4E-581A-4611-8752-2E42EDF47E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7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B68E595-BFCD-4652-9308-1629E1E61B64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EA6C53C-4C4D-4B6B-8C21-1DC35454CF38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ntal_illnesses" TargetMode="External"/><Relationship Id="rId2" Type="http://schemas.openxmlformats.org/officeDocument/2006/relationships/hyperlink" Target="https://en.wikipedia.org/wiki/McKinney-Vento_Ac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Homeless" TargetMode="External"/><Relationship Id="rId4" Type="http://schemas.openxmlformats.org/officeDocument/2006/relationships/hyperlink" Target="https://en.wikipedia.org/wiki/Substance_abus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300" dirty="0" smtClean="0"/>
              <a:t>The Hearts of the Homeless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6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Shelters in Carroll County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878188"/>
              </p:ext>
            </p:extLst>
          </p:nvPr>
        </p:nvGraphicFramePr>
        <p:xfrm>
          <a:off x="457200" y="2362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Clients Served in Shelter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FY17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Cold Weather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Women’s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Family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Safe Haven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985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Meals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Sunday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Monday</a:t>
            </a:r>
            <a:r>
              <a:rPr lang="en-US" dirty="0" smtClean="0"/>
              <a:t>: approximately 100 meals served</a:t>
            </a:r>
          </a:p>
          <a:p>
            <a:r>
              <a:rPr lang="en-US" b="1" dirty="0" smtClean="0"/>
              <a:t>Tuesday</a:t>
            </a:r>
            <a:r>
              <a:rPr lang="en-US" dirty="0" smtClean="0"/>
              <a:t>: </a:t>
            </a:r>
          </a:p>
          <a:p>
            <a:r>
              <a:rPr lang="en-US" b="1" dirty="0" smtClean="0"/>
              <a:t>Wednesday: </a:t>
            </a:r>
          </a:p>
          <a:p>
            <a:r>
              <a:rPr lang="en-US" b="1" dirty="0" smtClean="0"/>
              <a:t>Thursday</a:t>
            </a:r>
            <a:r>
              <a:rPr lang="en-US" dirty="0" smtClean="0"/>
              <a:t>: approximately 80 meals served</a:t>
            </a:r>
          </a:p>
          <a:p>
            <a:r>
              <a:rPr lang="en-US" b="1" dirty="0" smtClean="0"/>
              <a:t>Friday</a:t>
            </a:r>
            <a:r>
              <a:rPr lang="en-US" dirty="0" smtClean="0"/>
              <a:t>: </a:t>
            </a:r>
            <a:r>
              <a:rPr lang="en-US" dirty="0"/>
              <a:t>approximately 100 meals served</a:t>
            </a:r>
          </a:p>
          <a:p>
            <a:r>
              <a:rPr lang="en-US" b="1" dirty="0" smtClean="0"/>
              <a:t>Saturday</a:t>
            </a:r>
            <a:r>
              <a:rPr lang="en-US" dirty="0" smtClean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41507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MVA</a:t>
            </a:r>
          </a:p>
          <a:p>
            <a:r>
              <a:rPr lang="en-US" dirty="0" smtClean="0"/>
              <a:t>Doctor/dental appointments</a:t>
            </a:r>
          </a:p>
          <a:p>
            <a:r>
              <a:rPr lang="en-US" dirty="0" smtClean="0"/>
              <a:t>Referrals for mental health assessments</a:t>
            </a:r>
          </a:p>
          <a:p>
            <a:r>
              <a:rPr lang="en-US" dirty="0" smtClean="0"/>
              <a:t>Transportation</a:t>
            </a:r>
          </a:p>
          <a:p>
            <a:r>
              <a:rPr lang="en-US" dirty="0" smtClean="0"/>
              <a:t>Banking</a:t>
            </a:r>
          </a:p>
          <a:p>
            <a:r>
              <a:rPr lang="en-US" dirty="0" smtClean="0"/>
              <a:t>Recovery supports</a:t>
            </a:r>
          </a:p>
          <a:p>
            <a:r>
              <a:rPr lang="en-US" dirty="0" smtClean="0"/>
              <a:t>Support Groups</a:t>
            </a:r>
          </a:p>
          <a:p>
            <a:r>
              <a:rPr lang="en-US" dirty="0" smtClean="0"/>
              <a:t>Health Insurance</a:t>
            </a:r>
          </a:p>
          <a:p>
            <a:r>
              <a:rPr lang="en-US" dirty="0" smtClean="0"/>
              <a:t>Supplemental Food Program</a:t>
            </a:r>
          </a:p>
          <a:p>
            <a:r>
              <a:rPr lang="en-US" dirty="0" smtClean="0"/>
              <a:t>Government Phone</a:t>
            </a:r>
          </a:p>
          <a:p>
            <a:r>
              <a:rPr lang="en-US" dirty="0" smtClean="0"/>
              <a:t>OEND</a:t>
            </a:r>
          </a:p>
          <a:p>
            <a:r>
              <a:rPr lang="en-US" dirty="0" smtClean="0"/>
              <a:t>Case Management Services</a:t>
            </a:r>
          </a:p>
          <a:p>
            <a:r>
              <a:rPr lang="en-US" dirty="0" smtClean="0"/>
              <a:t>Relevant Housing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10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Stigma: 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Hearts of the Homeless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They all have a substance use disorder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They want to be out there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They don’t have incomes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They lost their homes due to using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They are all criminals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They have no families</a:t>
            </a:r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39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Stigma: Truth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People love them: they have loved ones who care about them</a:t>
            </a:r>
          </a:p>
          <a:p>
            <a:r>
              <a:rPr lang="en-US" dirty="0" smtClean="0"/>
              <a:t>They want to be employed</a:t>
            </a:r>
          </a:p>
          <a:p>
            <a:r>
              <a:rPr lang="en-US" dirty="0" smtClean="0"/>
              <a:t>They are in mental health treatment</a:t>
            </a:r>
          </a:p>
          <a:p>
            <a:r>
              <a:rPr lang="en-US" dirty="0" smtClean="0"/>
              <a:t>Some were victims of uncontrollable circumstance</a:t>
            </a:r>
          </a:p>
          <a:p>
            <a:r>
              <a:rPr lang="en-US" dirty="0" smtClean="0"/>
              <a:t>They are more prone to be victims of crime rather than the perpetrator</a:t>
            </a:r>
          </a:p>
          <a:p>
            <a:r>
              <a:rPr lang="en-US" dirty="0" smtClean="0"/>
              <a:t>They have feelings</a:t>
            </a:r>
          </a:p>
        </p:txBody>
      </p:sp>
    </p:spTree>
    <p:extLst>
      <p:ext uri="{BB962C8B-B14F-4D97-AF65-F5344CB8AC3E}">
        <p14:creationId xmlns:p14="http://schemas.microsoft.com/office/powerpoint/2010/main" val="11724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Engagement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78" y="1935163"/>
            <a:ext cx="7803443" cy="4389437"/>
          </a:xfrm>
        </p:spPr>
      </p:pic>
    </p:spTree>
    <p:extLst>
      <p:ext uri="{BB962C8B-B14F-4D97-AF65-F5344CB8AC3E}">
        <p14:creationId xmlns:p14="http://schemas.microsoft.com/office/powerpoint/2010/main" val="17665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Fair</a:t>
            </a:r>
            <a:endParaRPr lang="en-US" dirty="0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048000" cy="4064000"/>
          </a:xfrm>
          <a:prstGeom prst="rect">
            <a:avLst/>
          </a:prstGeom>
        </p:spPr>
      </p:pic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33800"/>
            <a:ext cx="8128000" cy="2946400"/>
          </a:xfrm>
        </p:spPr>
      </p:pic>
    </p:spTree>
    <p:extLst>
      <p:ext uri="{BB962C8B-B14F-4D97-AF65-F5344CB8AC3E}">
        <p14:creationId xmlns:p14="http://schemas.microsoft.com/office/powerpoint/2010/main" val="361763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Self-Care for the Homeless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</p:spPr>
      </p:pic>
    </p:spTree>
    <p:extLst>
      <p:ext uri="{BB962C8B-B14F-4D97-AF65-F5344CB8AC3E}">
        <p14:creationId xmlns:p14="http://schemas.microsoft.com/office/powerpoint/2010/main" val="2398566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Self-Care</a:t>
            </a:r>
            <a:endParaRPr lang="en-US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5852160" cy="4389120"/>
          </a:xfrm>
        </p:spPr>
      </p:pic>
    </p:spTree>
    <p:extLst>
      <p:ext uri="{BB962C8B-B14F-4D97-AF65-F5344CB8AC3E}">
        <p14:creationId xmlns:p14="http://schemas.microsoft.com/office/powerpoint/2010/main" val="39384690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Self-Care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61" y="1935163"/>
            <a:ext cx="3292077" cy="4389437"/>
          </a:xfrm>
        </p:spPr>
      </p:pic>
    </p:spTree>
    <p:extLst>
      <p:ext uri="{BB962C8B-B14F-4D97-AF65-F5344CB8AC3E}">
        <p14:creationId xmlns:p14="http://schemas.microsoft.com/office/powerpoint/2010/main" val="1064455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Projects </a:t>
            </a:r>
            <a:r>
              <a:rPr lang="en-US" sz="2800" dirty="0"/>
              <a:t>for Assistance in Transition from </a:t>
            </a:r>
            <a:r>
              <a:rPr lang="en-US" sz="2800" dirty="0" smtClean="0"/>
              <a:t>Homelessness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5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3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Created </a:t>
            </a:r>
            <a:r>
              <a:rPr lang="en-US" dirty="0"/>
              <a:t>under the </a:t>
            </a:r>
            <a:r>
              <a:rPr lang="en-US" dirty="0">
                <a:hlinkClick r:id="rId2" tooltip="McKinney-Vento Act"/>
              </a:rPr>
              <a:t>McKinney-Vento Act</a:t>
            </a:r>
            <a:r>
              <a:rPr lang="en-US" dirty="0"/>
              <a:t>, The PATH (Projects for Assistance in Transition from Homelessness) Program, is a formula grant program that funds the 50 States, District of Columbia, Puerto Rico, and four U.S. Territories to support service delivery to individuals with serious </a:t>
            </a:r>
            <a:r>
              <a:rPr lang="en-US" dirty="0">
                <a:hlinkClick r:id="rId3" tooltip="Mental illnesses"/>
              </a:rPr>
              <a:t>mental illnesses</a:t>
            </a:r>
            <a:r>
              <a:rPr lang="en-US" dirty="0"/>
              <a:t>, as well as individuals with co-occurring </a:t>
            </a:r>
            <a:r>
              <a:rPr lang="en-US" dirty="0">
                <a:hlinkClick r:id="rId4" tooltip="Substance abuse"/>
              </a:rPr>
              <a:t>substance use disorders</a:t>
            </a:r>
            <a:r>
              <a:rPr lang="en-US" dirty="0"/>
              <a:t>, who are </a:t>
            </a:r>
            <a:r>
              <a:rPr lang="en-US" dirty="0">
                <a:hlinkClick r:id="rId5" tooltip="Homeless"/>
              </a:rPr>
              <a:t>homeless</a:t>
            </a:r>
            <a:r>
              <a:rPr lang="en-US" dirty="0"/>
              <a:t> or at risk of becoming homeless. </a:t>
            </a:r>
          </a:p>
        </p:txBody>
      </p:sp>
    </p:spTree>
    <p:extLst>
      <p:ext uri="{BB962C8B-B14F-4D97-AF65-F5344CB8AC3E}">
        <p14:creationId xmlns:p14="http://schemas.microsoft.com/office/powerpoint/2010/main" val="2422914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Populations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Individuals who are homeless and have low or no income.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Individuals who suffer with a serious mental illness or are dually-diagnosed.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Individuals who are at imminent risk of becoming homeless.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49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Finding permanent housing solution for people with a serious mental illness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Reducing duration and incidence of homelessness with people who have a serious mental illness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 intensive case management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Educate and link to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0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“Outreach can be broadly defined as sending social services or health delivery personnel away from a facility in to the arena where people live and congregate” </a:t>
            </a:r>
            <a:r>
              <a:rPr lang="en-US" sz="2400" dirty="0"/>
              <a:t>(Able-Peterson &amp; </a:t>
            </a:r>
            <a:r>
              <a:rPr lang="en-US" sz="2400" dirty="0" err="1"/>
              <a:t>Bucy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r>
              <a:rPr lang="en-US" sz="2800" dirty="0"/>
              <a:t>Outreach is the entryway to services and safety  that otherwise might not be  available for some homeless people.  It serves as the crucial link between the streets and services </a:t>
            </a:r>
            <a:r>
              <a:rPr lang="en-US" sz="2400" dirty="0"/>
              <a:t>(McMurray-Avila)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29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“The overarching goal of outreach is to help break the bonds imposed by homelessness. Outreach,  at it’s best, helps people move toward a life of greater health and personal stability. In so doing, they are able to discover more fully their own sense of identity purpose, find meaningful work  and </a:t>
            </a:r>
            <a:r>
              <a:rPr lang="en-US" sz="2800" dirty="0" smtClean="0"/>
              <a:t>activity, and establish a sense of place and belonging in the larger community” </a:t>
            </a:r>
            <a:r>
              <a:rPr lang="en-US" sz="2400" dirty="0"/>
              <a:t>(</a:t>
            </a:r>
            <a:r>
              <a:rPr lang="en-US" sz="2400" dirty="0" err="1"/>
              <a:t>Kraybill</a:t>
            </a:r>
            <a:r>
              <a:rPr lang="en-US" sz="24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19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Engagement is crucial: It is described as the process by which a trusting relationship between worker and client is established”</a:t>
            </a:r>
          </a:p>
          <a:p>
            <a:r>
              <a:rPr lang="en-US" sz="2800" dirty="0"/>
              <a:t>Engagement provides context for assessing needs, defining service goals, and agreeing on a plan for delivering these services.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54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WORDS WITH FRIENDS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14351" y="2063396"/>
            <a:ext cx="7796030" cy="3311189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dirty="0" smtClean="0"/>
              <a:t>                 Consistency                    hope	                    Discover              PATIENCE</a:t>
            </a:r>
          </a:p>
          <a:p>
            <a:pPr marL="0" indent="0">
              <a:buNone/>
            </a:pPr>
            <a:r>
              <a:rPr lang="en-US" sz="3200" dirty="0" smtClean="0"/>
              <a:t>    Motivation                  Drive	               Practical             gentleness</a:t>
            </a:r>
          </a:p>
          <a:p>
            <a:pPr marL="0" indent="0">
              <a:buNone/>
            </a:pPr>
            <a:r>
              <a:rPr lang="en-US" sz="3200" dirty="0" smtClean="0"/>
              <a:t>              Inspiration	                 desire	                 listener                  Attraction     </a:t>
            </a:r>
          </a:p>
          <a:p>
            <a:pPr marL="0" indent="0">
              <a:buNone/>
            </a:pPr>
            <a:r>
              <a:rPr lang="en-US" sz="3200" dirty="0" smtClean="0"/>
              <a:t>                                 Compassion                                  Guide                                          PEER		friend                                         IMPACT                             ALL-KNOWING    </a:t>
            </a:r>
          </a:p>
          <a:p>
            <a:pPr marL="0" indent="0">
              <a:buNone/>
            </a:pPr>
            <a:r>
              <a:rPr lang="en-US" sz="3200" dirty="0" smtClean="0"/>
              <a:t>                             Willingness                   Coordinate                  TEACHER	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387878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A243C363007F4F827DB51D02034FC2" ma:contentTypeVersion="22" ma:contentTypeDescription="Create a new document." ma:contentTypeScope="" ma:versionID="6f4aa861c22db5f2b4eb9d2bf300766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83d4e8e4bb62dc9630bd01492c2b58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338403BC-C126-4E59-B1C8-25E9BD6C270E}"/>
</file>

<file path=customXml/itemProps2.xml><?xml version="1.0" encoding="utf-8"?>
<ds:datastoreItem xmlns:ds="http://schemas.openxmlformats.org/officeDocument/2006/customXml" ds:itemID="{2C622C1A-4C5F-41BA-987C-3A2271F49261}"/>
</file>

<file path=customXml/itemProps3.xml><?xml version="1.0" encoding="utf-8"?>
<ds:datastoreItem xmlns:ds="http://schemas.openxmlformats.org/officeDocument/2006/customXml" ds:itemID="{D6B7D5C7-A32A-4DD2-B305-1FA72CC61753}"/>
</file>

<file path=customXml/itemProps4.xml><?xml version="1.0" encoding="utf-8"?>
<ds:datastoreItem xmlns:ds="http://schemas.openxmlformats.org/officeDocument/2006/customXml" ds:itemID="{8CF3CAE1-3AEC-48FE-B071-9073E903D528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523</Words>
  <Application>Microsoft Office PowerPoint</Application>
  <PresentationFormat>On-screen Show (4:3)</PresentationFormat>
  <Paragraphs>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Flow</vt:lpstr>
      <vt:lpstr>The Hearts of the Homeless</vt:lpstr>
      <vt:lpstr>PATH</vt:lpstr>
      <vt:lpstr>PATH</vt:lpstr>
      <vt:lpstr>Target Populations</vt:lpstr>
      <vt:lpstr>Program Importance</vt:lpstr>
      <vt:lpstr>Outreach and Engagement</vt:lpstr>
      <vt:lpstr>Outreach and Engagement</vt:lpstr>
      <vt:lpstr>Engagement</vt:lpstr>
      <vt:lpstr>WORDS WITH FRIENDS</vt:lpstr>
      <vt:lpstr>Shelters in Carroll County</vt:lpstr>
      <vt:lpstr>Community Meals</vt:lpstr>
      <vt:lpstr>Services</vt:lpstr>
      <vt:lpstr>Stigma: Myth</vt:lpstr>
      <vt:lpstr>Stigma: Truth</vt:lpstr>
      <vt:lpstr>Social Engagement</vt:lpstr>
      <vt:lpstr>Resource Fair</vt:lpstr>
      <vt:lpstr>Self-Care for the Homeless</vt:lpstr>
      <vt:lpstr>Self-Care</vt:lpstr>
      <vt:lpstr>Self-Care</vt:lpstr>
      <vt:lpstr>Thank You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Hearts of the Homeless</dc:title>
  <dc:creator>Amy Laugelli</dc:creator>
  <cp:lastModifiedBy>Oney, Linda</cp:lastModifiedBy>
  <cp:revision>7</cp:revision>
  <cp:lastPrinted>2017-11-21T21:59:31Z</cp:lastPrinted>
  <dcterms:created xsi:type="dcterms:W3CDTF">2017-11-21T21:30:52Z</dcterms:created>
  <dcterms:modified xsi:type="dcterms:W3CDTF">2017-11-29T23:35:54Z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0x0101006FA243C363007F4F827DB51D02034FC2</vt:lpwstr>
  </property>
  <property fmtid="{D5CDD505-2E9C-101B-9397-08002B2CF9AE}" pid="3" name="_dlc_DocIdItemGuid">
    <vt:lpwstr>092630ee-1b53-43de-a389-5cc388ba9bfb</vt:lpwstr>
  </property>
</Properties>
</file>