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6858000" cx="9144000"/>
  <p:notesSz cx="6858000" cy="9144000"/>
  <p:embeddedFontLst>
    <p:embeddedFont>
      <p:font typeface="Roboto"/>
      <p:regular r:id="rId52"/>
      <p:bold r:id="rId53"/>
      <p:italic r:id="rId54"/>
      <p:boldItalic r:id="rId55"/>
    </p:embeddedFont>
    <p:embeddedFont>
      <p:font typeface="Constantia"/>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3.xml"/><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42" Type="http://schemas.openxmlformats.org/officeDocument/2006/relationships/slide" Target="slides/slide36.xml"/><Relationship Id="rId47" Type="http://schemas.openxmlformats.org/officeDocument/2006/relationships/slide" Target="slides/slide41.xml"/><Relationship Id="rId34" Type="http://schemas.openxmlformats.org/officeDocument/2006/relationships/slide" Target="slides/slide28.xml"/><Relationship Id="rId21" Type="http://schemas.openxmlformats.org/officeDocument/2006/relationships/slide" Target="slides/slide15.xml"/><Relationship Id="rId50" Type="http://schemas.openxmlformats.org/officeDocument/2006/relationships/slide" Target="slides/slide44.xml"/><Relationship Id="rId55" Type="http://schemas.openxmlformats.org/officeDocument/2006/relationships/font" Target="fonts/Roboto-boldItalic.fntdata"/><Relationship Id="rId63" Type="http://schemas.openxmlformats.org/officeDocument/2006/relationships/customXml" Target="../customXml/item4.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45" Type="http://schemas.openxmlformats.org/officeDocument/2006/relationships/slide" Target="slides/slide39.xml"/><Relationship Id="rId32" Type="http://schemas.openxmlformats.org/officeDocument/2006/relationships/slide" Target="slides/slide26.xml"/><Relationship Id="rId37" Type="http://schemas.openxmlformats.org/officeDocument/2006/relationships/slide" Target="slides/slide31.xml"/><Relationship Id="rId24" Type="http://schemas.openxmlformats.org/officeDocument/2006/relationships/slide" Target="slides/slide18.xml"/><Relationship Id="rId53" Type="http://schemas.openxmlformats.org/officeDocument/2006/relationships/font" Target="fonts/Roboto-bold.fntdata"/><Relationship Id="rId11" Type="http://schemas.openxmlformats.org/officeDocument/2006/relationships/slide" Target="slides/slide5.xml"/><Relationship Id="rId58" Type="http://schemas.openxmlformats.org/officeDocument/2006/relationships/font" Target="fonts/Constantia-italic.fntdata"/><Relationship Id="rId5" Type="http://schemas.openxmlformats.org/officeDocument/2006/relationships/slideMaster" Target="slideMasters/slideMaster2.xml"/><Relationship Id="rId61" Type="http://schemas.openxmlformats.org/officeDocument/2006/relationships/customXml" Target="../customXml/item2.xml"/><Relationship Id="rId19" Type="http://schemas.openxmlformats.org/officeDocument/2006/relationships/slide" Target="slides/slide13.xml"/><Relationship Id="rId43" Type="http://schemas.openxmlformats.org/officeDocument/2006/relationships/slide" Target="slides/slide37.xml"/><Relationship Id="rId48" Type="http://schemas.openxmlformats.org/officeDocument/2006/relationships/slide" Target="slides/slide42.xml"/><Relationship Id="rId30" Type="http://schemas.openxmlformats.org/officeDocument/2006/relationships/slide" Target="slides/slide24.xml"/><Relationship Id="rId35" Type="http://schemas.openxmlformats.org/officeDocument/2006/relationships/slide" Target="slides/slide29.xml"/><Relationship Id="rId22" Type="http://schemas.openxmlformats.org/officeDocument/2006/relationships/slide" Target="slides/slide16.xml"/><Relationship Id="rId27" Type="http://schemas.openxmlformats.org/officeDocument/2006/relationships/slide" Target="slides/slide21.xml"/><Relationship Id="rId56" Type="http://schemas.openxmlformats.org/officeDocument/2006/relationships/font" Target="fonts/Constantia-regular.fntdata"/><Relationship Id="rId14" Type="http://schemas.openxmlformats.org/officeDocument/2006/relationships/slide" Target="slides/slide8.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presProps" Target="presProps.xml"/><Relationship Id="rId46" Type="http://schemas.openxmlformats.org/officeDocument/2006/relationships/slide" Target="slides/slide40.xml"/><Relationship Id="rId33" Type="http://schemas.openxmlformats.org/officeDocument/2006/relationships/slide" Target="slides/slide27.xml"/><Relationship Id="rId38" Type="http://schemas.openxmlformats.org/officeDocument/2006/relationships/slide" Target="slides/slide32.xml"/><Relationship Id="rId25" Type="http://schemas.openxmlformats.org/officeDocument/2006/relationships/slide" Target="slides/slide19.xml"/><Relationship Id="rId12" Type="http://schemas.openxmlformats.org/officeDocument/2006/relationships/slide" Target="slides/slide6.xml"/><Relationship Id="rId59" Type="http://schemas.openxmlformats.org/officeDocument/2006/relationships/font" Target="fonts/Constantia-boldItalic.fntdata"/><Relationship Id="rId17" Type="http://schemas.openxmlformats.org/officeDocument/2006/relationships/slide" Target="slides/slide11.xml"/><Relationship Id="rId41" Type="http://schemas.openxmlformats.org/officeDocument/2006/relationships/slide" Target="slides/slide35.xml"/><Relationship Id="rId20" Type="http://schemas.openxmlformats.org/officeDocument/2006/relationships/slide" Target="slides/slide14.xml"/><Relationship Id="rId54" Type="http://schemas.openxmlformats.org/officeDocument/2006/relationships/font" Target="fonts/Roboto-italic.fntdata"/><Relationship Id="rId62" Type="http://schemas.openxmlformats.org/officeDocument/2006/relationships/customXml" Target="../customXml/item3.xml"/><Relationship Id="rId1" Type="http://schemas.openxmlformats.org/officeDocument/2006/relationships/theme" Target="theme/theme3.xml"/><Relationship Id="rId6" Type="http://schemas.openxmlformats.org/officeDocument/2006/relationships/notesMaster" Target="notesMasters/notesMaster1.xml"/><Relationship Id="rId49" Type="http://schemas.openxmlformats.org/officeDocument/2006/relationships/slide" Target="slides/slide43.xml"/><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57" Type="http://schemas.openxmlformats.org/officeDocument/2006/relationships/font" Target="fonts/Constantia-bold.fntdata"/><Relationship Id="rId15" Type="http://schemas.openxmlformats.org/officeDocument/2006/relationships/slide" Target="slides/slide9.xml"/><Relationship Id="rId44" Type="http://schemas.openxmlformats.org/officeDocument/2006/relationships/slide" Target="slides/slide38.xml"/><Relationship Id="rId31" Type="http://schemas.openxmlformats.org/officeDocument/2006/relationships/slide" Target="slides/slide25.xml"/><Relationship Id="rId52" Type="http://schemas.openxmlformats.org/officeDocument/2006/relationships/font" Target="fonts/Roboto-regular.fntdata"/><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rgbClr val="000000"/>
                </a:solidFill>
              </a:rPr>
              <a:t>Introduce authors and presenter.  Explain that this is a brief introduction to Harm Reduction and it’s application in Peer Work.  We don’t have much time today, but please look for additional training opportunities throughout the state in the year ahead.</a:t>
            </a:r>
            <a:endParaRPr b="0" i="0" sz="1200" u="none" cap="none" strike="noStrike">
              <a:solidFill>
                <a:srgbClr val="000000"/>
              </a:solidFill>
              <a:latin typeface="Calibri"/>
              <a:ea typeface="Calibri"/>
              <a:cs typeface="Calibri"/>
              <a:sym typeface="Calibri"/>
            </a:endParaRPr>
          </a:p>
        </p:txBody>
      </p:sp>
      <p:sp>
        <p:nvSpPr>
          <p:cNvPr id="113" name="Google Shape;11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Harm reduction can be used in the stages of change to decrease risk of death and infections during one’s journey through them.</a:t>
            </a:r>
            <a:endParaRPr/>
          </a:p>
          <a:p>
            <a:pPr indent="0" lvl="0" marL="0">
              <a:spcBef>
                <a:spcPts val="0"/>
              </a:spcBef>
              <a:spcAft>
                <a:spcPts val="0"/>
              </a:spcAft>
              <a:buNone/>
            </a:pPr>
            <a:r>
              <a:t/>
            </a:r>
            <a:endParaRPr/>
          </a:p>
          <a:p>
            <a:pPr indent="0" lvl="0" marL="0">
              <a:spcBef>
                <a:spcPts val="0"/>
              </a:spcBef>
              <a:spcAft>
                <a:spcPts val="0"/>
              </a:spcAft>
              <a:buNone/>
            </a:pPr>
            <a:r>
              <a:rPr lang="en-US"/>
              <a:t>Pre-contemplation--Overdose Response and reversal using naloxone</a:t>
            </a:r>
            <a:endParaRPr/>
          </a:p>
          <a:p>
            <a:pPr indent="0" lvl="0" marL="0">
              <a:spcBef>
                <a:spcPts val="0"/>
              </a:spcBef>
              <a:spcAft>
                <a:spcPts val="0"/>
              </a:spcAft>
              <a:buNone/>
            </a:pPr>
            <a:r>
              <a:rPr lang="en-US"/>
              <a:t>Contemplation and Preparation-- Syringe services &amp; Overdose response and reversal using naloxone</a:t>
            </a:r>
            <a:endParaRPr/>
          </a:p>
          <a:p>
            <a:pPr indent="0" lvl="0" marL="0">
              <a:spcBef>
                <a:spcPts val="0"/>
              </a:spcBef>
              <a:spcAft>
                <a:spcPts val="0"/>
              </a:spcAft>
              <a:buNone/>
            </a:pPr>
            <a:r>
              <a:rPr lang="en-US"/>
              <a:t>Action-- Accessing tx, MAT, Detox, IOP OP</a:t>
            </a:r>
            <a:endParaRPr/>
          </a:p>
          <a:p>
            <a:pPr indent="0" lvl="0" marL="0">
              <a:spcBef>
                <a:spcPts val="0"/>
              </a:spcBef>
              <a:spcAft>
                <a:spcPts val="0"/>
              </a:spcAft>
              <a:buNone/>
            </a:pPr>
            <a:r>
              <a:rPr lang="en-US"/>
              <a:t>Maintenance-- Fellowships and other support groups. </a:t>
            </a:r>
            <a:endParaRPr/>
          </a:p>
          <a:p>
            <a:pPr indent="0" lvl="0" marL="0">
              <a:spcBef>
                <a:spcPts val="0"/>
              </a:spcBef>
              <a:spcAft>
                <a:spcPts val="0"/>
              </a:spcAft>
              <a:buNone/>
            </a:pPr>
            <a:r>
              <a:t/>
            </a:r>
            <a:endParaRPr/>
          </a:p>
        </p:txBody>
      </p:sp>
      <p:sp>
        <p:nvSpPr>
          <p:cNvPr id="186" name="Google Shape;18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In many communities, harm reduction strategies are focused on drug use and sex work.  Sex work includes prostitution, sex for drugs, strippers, etc.</a:t>
            </a:r>
            <a:endParaRPr/>
          </a:p>
        </p:txBody>
      </p:sp>
      <p:sp>
        <p:nvSpPr>
          <p:cNvPr id="216" name="Google Shape;21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After reading the slide, explain:</a:t>
            </a:r>
            <a:endParaRPr/>
          </a:p>
          <a:p>
            <a:pPr indent="0" lvl="0" marL="0">
              <a:spcBef>
                <a:spcPts val="0"/>
              </a:spcBef>
              <a:spcAft>
                <a:spcPts val="0"/>
              </a:spcAft>
              <a:buNone/>
            </a:pPr>
            <a:r>
              <a:t/>
            </a:r>
            <a:endParaRPr/>
          </a:p>
          <a:p>
            <a:pPr indent="0" lvl="0" marL="0">
              <a:spcBef>
                <a:spcPts val="0"/>
              </a:spcBef>
              <a:spcAft>
                <a:spcPts val="0"/>
              </a:spcAft>
              <a:buNone/>
            </a:pPr>
            <a:r>
              <a:rPr lang="en-US"/>
              <a:t>“Harm reduction does not encourage use or continued unsafe behaviors.  At it’s core, the approach demands a non-judgemental attitude, a radical love for another person  who is choosing to live in a way you may disagree with, that may threaten their own life, or it’s just their choice of a different lifestyle, a different way of living that may hurt mostly themselves.  Harm reduction does not provide the drugs, but can give a safe way to use them so the person can avoid HIV, Hep C or infection.  Just like the use of Naloxone, the idea is keep a person alive and as healthy as possible to be able to find recovery for themselves.  A person who is physically very sick has much more to deal with then just their addiction.  It can be overwhelming and costly.  By meeting a person where they are at, using drugs, engaging in sex work, etc. we can provide care to keep people as safe as possible while providing options, resources and a warm hand to help and additional care.  Many of us have said, maybe tomorrow I will do better, change, go to treatment, stop this behavior.  Through harm reduction, we can prevent further damage to an individual and actively provide a pathway out.  Harm reduction is not the vehicle to counsel someone in a life-threatening situation but can connect people to those counselors.  Harm reduction does not have to provide therapy to be therapeutic.  </a:t>
            </a:r>
            <a:endParaRPr/>
          </a:p>
        </p:txBody>
      </p:sp>
      <p:sp>
        <p:nvSpPr>
          <p:cNvPr id="222" name="Google Shape;22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Give examples of each scenario dot.</a:t>
            </a:r>
            <a:endParaRPr/>
          </a:p>
        </p:txBody>
      </p:sp>
      <p:sp>
        <p:nvSpPr>
          <p:cNvPr id="228" name="Google Shape;22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Individual the steps or actions an individual takes to reduce personal harm i.e </a:t>
            </a:r>
            <a:r>
              <a:rPr lang="en-US"/>
              <a:t>utilizing</a:t>
            </a:r>
            <a:r>
              <a:rPr lang="en-US"/>
              <a:t> syringe services or managing their use</a:t>
            </a:r>
            <a:endParaRPr/>
          </a:p>
          <a:p>
            <a:pPr indent="0" lvl="0" marL="0">
              <a:spcBef>
                <a:spcPts val="0"/>
              </a:spcBef>
              <a:spcAft>
                <a:spcPts val="0"/>
              </a:spcAft>
              <a:buNone/>
            </a:pPr>
            <a:r>
              <a:t/>
            </a:r>
            <a:endParaRPr/>
          </a:p>
          <a:p>
            <a:pPr indent="0" lvl="0" marL="0">
              <a:spcBef>
                <a:spcPts val="0"/>
              </a:spcBef>
              <a:spcAft>
                <a:spcPts val="0"/>
              </a:spcAft>
              <a:buNone/>
            </a:pPr>
            <a:r>
              <a:rPr lang="en-US"/>
              <a:t>Community- more interpersonal like secondary exchange and overdose response</a:t>
            </a:r>
            <a:endParaRPr/>
          </a:p>
          <a:p>
            <a:pPr indent="0" lvl="0" marL="0">
              <a:spcBef>
                <a:spcPts val="0"/>
              </a:spcBef>
              <a:spcAft>
                <a:spcPts val="0"/>
              </a:spcAft>
              <a:buNone/>
            </a:pPr>
            <a:r>
              <a:t/>
            </a:r>
            <a:endParaRPr/>
          </a:p>
          <a:p>
            <a:pPr indent="0" lvl="0" marL="0">
              <a:spcBef>
                <a:spcPts val="0"/>
              </a:spcBef>
              <a:spcAft>
                <a:spcPts val="0"/>
              </a:spcAft>
              <a:buNone/>
            </a:pPr>
            <a:r>
              <a:rPr lang="en-US"/>
              <a:t>Institutional meaning systemic change in reduction of harm like legislative and policy and procedure changes in favor of harm reduction like naloxone availability.</a:t>
            </a:r>
            <a:endParaRPr/>
          </a:p>
          <a:p>
            <a:pPr indent="0" lvl="0" marL="0">
              <a:spcBef>
                <a:spcPts val="0"/>
              </a:spcBef>
              <a:spcAft>
                <a:spcPts val="0"/>
              </a:spcAft>
              <a:buNone/>
            </a:pPr>
            <a:r>
              <a:t/>
            </a:r>
            <a:endParaRPr/>
          </a:p>
        </p:txBody>
      </p:sp>
      <p:sp>
        <p:nvSpPr>
          <p:cNvPr id="254" name="Google Shape;25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Why harm reduction is needed at the individual and community level, outside traditional treatment.  This discussion is more to highlight how traditional treatment is not always a viable option therefore does not make much of an impact on individual and community levels.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266" name="Google Shape;26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After the group has offered some reasons, this slide lists some of the reasons why harm reduction is necessary at the individual and community levels.</a:t>
            </a:r>
            <a:endParaRPr/>
          </a:p>
          <a:p>
            <a:pPr indent="0" lvl="0" marL="0">
              <a:spcBef>
                <a:spcPts val="0"/>
              </a:spcBef>
              <a:spcAft>
                <a:spcPts val="0"/>
              </a:spcAft>
              <a:buNone/>
            </a:pPr>
            <a:r>
              <a:t/>
            </a:r>
            <a:endParaRPr/>
          </a:p>
          <a:p>
            <a:pPr indent="0" lvl="0" marL="0">
              <a:spcBef>
                <a:spcPts val="0"/>
              </a:spcBef>
              <a:spcAft>
                <a:spcPts val="0"/>
              </a:spcAft>
              <a:buNone/>
            </a:pPr>
            <a:r>
              <a:rPr lang="en-US"/>
              <a:t>Highlight the inequity that exists in terms of resources available for individuals that have these issues. Like difficulty in navigating care or housing for an individual that is experiencing chaotic use or living with HIV/AIDS. </a:t>
            </a:r>
            <a:endParaRPr/>
          </a:p>
        </p:txBody>
      </p:sp>
      <p:sp>
        <p:nvSpPr>
          <p:cNvPr id="272" name="Google Shape;27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State “Institutions need to do some critical self-reflection about how they treat people who use drugs, those who struggle with mental health and those caught in the criminal justice system due to drug use and sex work.  An example:  How does posting a mug shot of a sex worker help or hurt a person’s ability to find recovery, to be reunited with their families in society?  How easy is it for a person who recently was released for a felony drug charge to get a job with benefits to access treatment for any illness?”</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278" name="Google Shape;27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84" name="Google Shape;28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After reading this slide, state “we will go over each one of these principles in closer detail.”</a:t>
            </a:r>
            <a:endParaRPr/>
          </a:p>
        </p:txBody>
      </p:sp>
      <p:sp>
        <p:nvSpPr>
          <p:cNvPr id="291" name="Google Shape;29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0" name="Google Shape;12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As a person that works in harm reduction, our goal is to focus on the health and diginity of individuals and provide them with the resources they need at whatever stage they are at.  The vision of health and wellness is a person’s own.  </a:t>
            </a:r>
            <a:endParaRPr/>
          </a:p>
        </p:txBody>
      </p:sp>
      <p:sp>
        <p:nvSpPr>
          <p:cNvPr id="297" name="Google Shape;29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Some examples of this are being able to provide linkage to hepatitis treatment even if they want to continue using, providing health tests even while using, offering treatment for only the substances one wants to stop abusing, offering condoms and safe sex equipment.</a:t>
            </a:r>
            <a:endParaRPr/>
          </a:p>
        </p:txBody>
      </p:sp>
      <p:sp>
        <p:nvSpPr>
          <p:cNvPr id="304" name="Google Shape;30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Examples of this:  having real surveys and mechanisms to invite feedback.  Having Peers and clients on committees that develop programs and services in treatment facilities and settings.  Asking a team or individuals about changes or improvements in the delivery and kind of services offered.  Asking people what they are comfortable with and what they really don’t want.  and LISTENING.</a:t>
            </a:r>
            <a:endParaRPr/>
          </a:p>
        </p:txBody>
      </p:sp>
      <p:sp>
        <p:nvSpPr>
          <p:cNvPr id="311" name="Google Shape;31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For a REAL harm reduction program to exist it’s core should be the expertise of the people who use drugs that they serve. Through participant involvement and participant centered services will encourage autonomy of PWUD like self efficacy, that is the individual’s belief in her or her innate ability to achieve goals.  People can choose whether or not to participate in harm reduction strategies and programs, they have the ability to voice what helps and what hurts, they can help to develop programs and decide whether or not to participate in them.</a:t>
            </a:r>
            <a:endParaRPr/>
          </a:p>
        </p:txBody>
      </p:sp>
      <p:sp>
        <p:nvSpPr>
          <p:cNvPr id="318" name="Google Shape;31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Examples recognize the effects and limitations of poverty, class, education, racism, social isolation, trauma, sex discrimination, etc</a:t>
            </a:r>
            <a:endParaRPr/>
          </a:p>
        </p:txBody>
      </p:sp>
      <p:sp>
        <p:nvSpPr>
          <p:cNvPr id="325" name="Google Shape;32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Peers are truth tellers.  Although we may be organizing and delivering harm reducing techniques and services, we cannot cover-up, mislead or deny the real and potential dangers and health risks involved with using drugs and other behaviors.</a:t>
            </a:r>
            <a:endParaRPr/>
          </a:p>
        </p:txBody>
      </p:sp>
      <p:sp>
        <p:nvSpPr>
          <p:cNvPr id="332" name="Google Shape;33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Clr>
                <a:schemeClr val="dk1"/>
              </a:buClr>
              <a:buFont typeface="Arial"/>
              <a:buNone/>
            </a:pPr>
            <a:r>
              <a:rPr lang="en-US" sz="1400">
                <a:latin typeface="Arial"/>
                <a:ea typeface="Arial"/>
                <a:cs typeface="Arial"/>
                <a:sym typeface="Arial"/>
              </a:rPr>
              <a:t>Dave Purchase handing out syringes on his own in Tacoma, Wash., in the late 1980s.    Dave Purchase is thought of as the “godfather” of syringe services. He started the first public syringe exchange in Tacoma, WA in 1988. He also organized the first North American Syringe Exchange Convention (NASEC) in 1990; 7 programs were there. By 1991 there were a few dozen programs and in 1992 amfAR (AMerican Foundation for Aids Research)  funded the North American Syringe Exchange Network (NASEN) with Dave at the helm.</a:t>
            </a:r>
            <a:endParaRPr sz="1400">
              <a:latin typeface="Arial"/>
              <a:ea typeface="Arial"/>
              <a:cs typeface="Arial"/>
              <a:sym typeface="Arial"/>
            </a:endParaRPr>
          </a:p>
        </p:txBody>
      </p:sp>
      <p:sp>
        <p:nvSpPr>
          <p:cNvPr id="339" name="Google Shape;33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47" name="Google Shape;34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53" name="Google Shape;35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People that are currently ingesting or snorting their drugs being able to educate person about harm in progressing to injection drug use or teaching them safer injection practices if/when they decide to start injection use.  </a:t>
            </a:r>
            <a:endParaRPr/>
          </a:p>
        </p:txBody>
      </p:sp>
      <p:sp>
        <p:nvSpPr>
          <p:cNvPr id="359" name="Google Shape;35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Compare to IDU which is Injection Drug User and notice how a P was placed at the beginning to humanize the action using person centered language</a:t>
            </a:r>
            <a:endParaRPr/>
          </a:p>
        </p:txBody>
      </p:sp>
      <p:sp>
        <p:nvSpPr>
          <p:cNvPr id="126" name="Google Shape;12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3ff2e9ae5d_5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65" name="Google Shape;365;g3ff2e9ae5d_5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40a1ab928d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40a1ab928d_0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“Everyone has a cultural identity.  Take a few minutes to answer these questions to yourself.  The purpose to is examine how your cultural dimensions might include privileges, barriers, biases, assumptions and values.”</a:t>
            </a:r>
            <a:endParaRPr/>
          </a:p>
        </p:txBody>
      </p:sp>
      <p:sp>
        <p:nvSpPr>
          <p:cNvPr id="371" name="Google Shape;371;g40a1ab928d_0_2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40a1ab928d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40a1ab928d_2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US"/>
              <a:t>“Does any cultural identity stand out to you as being particularly important to your overall identity?  Why?</a:t>
            </a:r>
            <a:endParaRPr/>
          </a:p>
          <a:p>
            <a:pPr indent="0" lvl="0" marL="0" rtl="0">
              <a:spcBef>
                <a:spcPts val="0"/>
              </a:spcBef>
              <a:spcAft>
                <a:spcPts val="0"/>
              </a:spcAft>
              <a:buNone/>
            </a:pPr>
            <a:r>
              <a:rPr lang="en-US"/>
              <a:t>Are there certain cultural dimensions that you think of more often than others?  Why do you think that is?</a:t>
            </a:r>
            <a:endParaRPr/>
          </a:p>
          <a:p>
            <a:pPr indent="0" lvl="0" marL="0" rtl="0">
              <a:spcBef>
                <a:spcPts val="0"/>
              </a:spcBef>
              <a:spcAft>
                <a:spcPts val="0"/>
              </a:spcAft>
              <a:buNone/>
            </a:pPr>
            <a:r>
              <a:rPr lang="en-US"/>
              <a:t>Were there any dimensions that were harder for you to fill out?</a:t>
            </a:r>
            <a:endParaRPr/>
          </a:p>
          <a:p>
            <a:pPr indent="0" lvl="0" marL="0" rtl="0">
              <a:spcBef>
                <a:spcPts val="0"/>
              </a:spcBef>
              <a:spcAft>
                <a:spcPts val="0"/>
              </a:spcAft>
              <a:buNone/>
            </a:pPr>
            <a:r>
              <a:rPr lang="en-US"/>
              <a:t>How are these cultural dimensions an asset to you in your work, with your colleagues, and with your community members?</a:t>
            </a:r>
            <a:endParaRPr/>
          </a:p>
          <a:p>
            <a:pPr indent="0" lvl="0" marL="0" rtl="0">
              <a:spcBef>
                <a:spcPts val="0"/>
              </a:spcBef>
              <a:spcAft>
                <a:spcPts val="0"/>
              </a:spcAft>
              <a:buNone/>
            </a:pPr>
            <a:r>
              <a:rPr lang="en-US"/>
              <a:t>Looking around the room, do you think that everyone t’s values are the same?  Each person has their own cultural identity that may or may not work well in different situations and scenarios.</a:t>
            </a:r>
            <a:endParaRPr/>
          </a:p>
          <a:p>
            <a:pPr indent="0" lvl="0" marL="0">
              <a:spcBef>
                <a:spcPts val="0"/>
              </a:spcBef>
              <a:spcAft>
                <a:spcPts val="0"/>
              </a:spcAft>
              <a:buNone/>
            </a:pPr>
            <a:r>
              <a:rPr lang="en-US"/>
              <a:t>Understanding ourselves is the first step in truly understanding others.  As dimensional as we are as individuals, cultural humility allows others to have and experience their own dimensions, as equally diverse and important as our own.”</a:t>
            </a:r>
            <a:endParaRPr/>
          </a:p>
        </p:txBody>
      </p:sp>
      <p:sp>
        <p:nvSpPr>
          <p:cNvPr id="378" name="Google Shape;378;g40a1ab928d_2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3ff2e9ae5d_5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spcBef>
                <a:spcPts val="0"/>
              </a:spcBef>
              <a:spcAft>
                <a:spcPts val="0"/>
              </a:spcAft>
              <a:buSzPts val="1400"/>
              <a:buAutoNum type="arabicPeriod"/>
            </a:pPr>
            <a:r>
              <a:rPr lang="en-US" sz="1400">
                <a:solidFill>
                  <a:srgbClr val="222222"/>
                </a:solidFill>
                <a:highlight>
                  <a:srgbClr val="FFFFFF"/>
                </a:highlight>
                <a:latin typeface="Arial"/>
                <a:ea typeface="Arial"/>
                <a:cs typeface="Arial"/>
                <a:sym typeface="Arial"/>
              </a:rPr>
              <a:t>The most negative end of the continuum is represented by attitudes, policies, and practices that are destructive to cultures and consequently to the individuals within the cultures</a:t>
            </a:r>
            <a:endParaRPr sz="1400">
              <a:solidFill>
                <a:srgbClr val="222222"/>
              </a:solidFill>
              <a:highlight>
                <a:srgbClr val="FFFFFF"/>
              </a:highlight>
              <a:latin typeface="Arial"/>
              <a:ea typeface="Arial"/>
              <a:cs typeface="Arial"/>
              <a:sym typeface="Arial"/>
            </a:endParaRPr>
          </a:p>
          <a:p>
            <a:pPr indent="-317500" lvl="0" marL="457200" rtl="0">
              <a:spcBef>
                <a:spcPts val="0"/>
              </a:spcBef>
              <a:spcAft>
                <a:spcPts val="0"/>
              </a:spcAft>
              <a:buClr>
                <a:srgbClr val="222222"/>
              </a:buClr>
              <a:buSzPts val="1400"/>
              <a:buAutoNum type="arabicPeriod"/>
            </a:pPr>
            <a:r>
              <a:rPr lang="en-US" sz="1400">
                <a:solidFill>
                  <a:srgbClr val="222222"/>
                </a:solidFill>
                <a:highlight>
                  <a:srgbClr val="FFFFFF"/>
                </a:highlight>
                <a:latin typeface="Arial"/>
                <a:ea typeface="Arial"/>
                <a:cs typeface="Arial"/>
                <a:sym typeface="Arial"/>
              </a:rPr>
              <a:t>Incapacity is the lack of capacity of systems and organizations to respond effectively to the needs, interests, and preferences of culturally and linguistically diverse groups</a:t>
            </a:r>
            <a:endParaRPr sz="1400">
              <a:solidFill>
                <a:srgbClr val="222222"/>
              </a:solidFill>
              <a:highlight>
                <a:srgbClr val="FFFFFF"/>
              </a:highlight>
              <a:latin typeface="Arial"/>
              <a:ea typeface="Arial"/>
              <a:cs typeface="Arial"/>
              <a:sym typeface="Arial"/>
            </a:endParaRPr>
          </a:p>
          <a:p>
            <a:pPr indent="-317500" lvl="0" marL="457200" rtl="0">
              <a:spcBef>
                <a:spcPts val="0"/>
              </a:spcBef>
              <a:spcAft>
                <a:spcPts val="0"/>
              </a:spcAft>
              <a:buClr>
                <a:srgbClr val="222222"/>
              </a:buClr>
              <a:buSzPts val="1400"/>
              <a:buAutoNum type="arabicPeriod"/>
            </a:pPr>
            <a:r>
              <a:rPr lang="en-US" sz="1400">
                <a:solidFill>
                  <a:srgbClr val="222222"/>
                </a:solidFill>
                <a:highlight>
                  <a:srgbClr val="FFFFFF"/>
                </a:highlight>
                <a:latin typeface="Arial"/>
                <a:ea typeface="Arial"/>
                <a:cs typeface="Arial"/>
                <a:sym typeface="Arial"/>
              </a:rPr>
              <a:t>Blindness is an expressed philosophy of viewing and treating all people as the same.</a:t>
            </a:r>
            <a:endParaRPr sz="1400">
              <a:solidFill>
                <a:srgbClr val="222222"/>
              </a:solidFill>
              <a:highlight>
                <a:srgbClr val="FFFFFF"/>
              </a:highlight>
              <a:latin typeface="Arial"/>
              <a:ea typeface="Arial"/>
              <a:cs typeface="Arial"/>
              <a:sym typeface="Arial"/>
            </a:endParaRPr>
          </a:p>
          <a:p>
            <a:pPr indent="-317500" lvl="0" marL="457200" rtl="0">
              <a:spcBef>
                <a:spcPts val="0"/>
              </a:spcBef>
              <a:spcAft>
                <a:spcPts val="0"/>
              </a:spcAft>
              <a:buClr>
                <a:srgbClr val="222222"/>
              </a:buClr>
              <a:buSzPts val="1400"/>
              <a:buFont typeface="Roboto"/>
              <a:buAutoNum type="arabicPeriod"/>
            </a:pPr>
            <a:r>
              <a:rPr lang="en-US" sz="1400">
                <a:solidFill>
                  <a:srgbClr val="222222"/>
                </a:solidFill>
                <a:highlight>
                  <a:srgbClr val="FFFFFF"/>
                </a:highlight>
                <a:latin typeface="Arial"/>
                <a:ea typeface="Arial"/>
                <a:cs typeface="Arial"/>
                <a:sym typeface="Arial"/>
              </a:rPr>
              <a:t>Cultural sensitivity is being aware that cultural differences and similarities between people exist without assigning them a value – positive or negative, better or worse, right or wrong</a:t>
            </a:r>
            <a:endParaRPr sz="1400">
              <a:solidFill>
                <a:srgbClr val="222222"/>
              </a:solidFill>
              <a:highlight>
                <a:srgbClr val="FFFFFF"/>
              </a:highlight>
              <a:latin typeface="Arial"/>
              <a:ea typeface="Arial"/>
              <a:cs typeface="Arial"/>
              <a:sym typeface="Arial"/>
            </a:endParaRPr>
          </a:p>
          <a:p>
            <a:pPr indent="-317500" lvl="0" marL="457200" rtl="0">
              <a:spcBef>
                <a:spcPts val="0"/>
              </a:spcBef>
              <a:spcAft>
                <a:spcPts val="0"/>
              </a:spcAft>
              <a:buClr>
                <a:srgbClr val="222222"/>
              </a:buClr>
              <a:buSzPts val="1400"/>
              <a:buFont typeface="Roboto"/>
              <a:buAutoNum type="arabicPeriod"/>
            </a:pPr>
            <a:r>
              <a:rPr lang="en-US" sz="1400">
                <a:solidFill>
                  <a:srgbClr val="545454"/>
                </a:solidFill>
                <a:highlight>
                  <a:srgbClr val="FFFFFF"/>
                </a:highlight>
                <a:latin typeface="Arial"/>
                <a:ea typeface="Arial"/>
                <a:cs typeface="Arial"/>
                <a:sym typeface="Arial"/>
              </a:rPr>
              <a:t>The ability to maintain an interpersonal stance that is other-oriented (or open to the other) in relation to aspects of </a:t>
            </a:r>
            <a:r>
              <a:rPr lang="en-US" sz="1400">
                <a:solidFill>
                  <a:srgbClr val="6A6A6A"/>
                </a:solidFill>
                <a:highlight>
                  <a:srgbClr val="FFFFFF"/>
                </a:highlight>
                <a:latin typeface="Arial"/>
                <a:ea typeface="Arial"/>
                <a:cs typeface="Arial"/>
                <a:sym typeface="Arial"/>
              </a:rPr>
              <a:t>cultural</a:t>
            </a:r>
            <a:r>
              <a:rPr lang="en-US" sz="1400">
                <a:solidFill>
                  <a:srgbClr val="545454"/>
                </a:solidFill>
                <a:highlight>
                  <a:srgbClr val="FFFFFF"/>
                </a:highlight>
                <a:latin typeface="Arial"/>
                <a:ea typeface="Arial"/>
                <a:cs typeface="Arial"/>
                <a:sym typeface="Arial"/>
              </a:rPr>
              <a:t> identity that are most important to the [person].</a:t>
            </a:r>
            <a:endParaRPr sz="1400">
              <a:solidFill>
                <a:srgbClr val="222222"/>
              </a:solidFill>
              <a:highlight>
                <a:srgbClr val="FFFFFF"/>
              </a:highlight>
              <a:latin typeface="Arial"/>
              <a:ea typeface="Arial"/>
              <a:cs typeface="Arial"/>
              <a:sym typeface="Arial"/>
            </a:endParaRPr>
          </a:p>
          <a:p>
            <a:pPr indent="0" lvl="0" marL="457200">
              <a:spcBef>
                <a:spcPts val="0"/>
              </a:spcBef>
              <a:spcAft>
                <a:spcPts val="0"/>
              </a:spcAft>
              <a:buNone/>
            </a:pPr>
            <a:r>
              <a:t/>
            </a:r>
            <a:endParaRPr sz="1400">
              <a:solidFill>
                <a:srgbClr val="222222"/>
              </a:solidFill>
              <a:highlight>
                <a:srgbClr val="FFFFFF"/>
              </a:highlight>
              <a:latin typeface="Arial"/>
              <a:ea typeface="Arial"/>
              <a:cs typeface="Arial"/>
              <a:sym typeface="Arial"/>
            </a:endParaRPr>
          </a:p>
        </p:txBody>
      </p:sp>
      <p:sp>
        <p:nvSpPr>
          <p:cNvPr id="386" name="Google Shape;386;g3ff2e9ae5d_5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3ff2e9ae5d_5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“There are 3 dimensions of cultural humility, beginning with our intrapersonal perspective.  From that, we impress these qualities of cultural humility in our dealings with others:  interpersonal.  All together, we make up the culture of our organization:  from attitudes and approaches to the services we offer.  We can all take on the spirit of there is so much more to learn.”</a:t>
            </a:r>
            <a:endParaRPr/>
          </a:p>
        </p:txBody>
      </p:sp>
      <p:sp>
        <p:nvSpPr>
          <p:cNvPr id="409" name="Google Shape;409;g3ff2e9ae5d_5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3ff2e9ae5d_5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14" name="Google Shape;414;g3ff2e9ae5d_5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40a1ab928d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40a1ab928d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“Cultural humility involves having an open-mind, not just when it is forced open.  It is a ready state.”</a:t>
            </a:r>
            <a:endParaRPr/>
          </a:p>
        </p:txBody>
      </p:sp>
      <p:sp>
        <p:nvSpPr>
          <p:cNvPr id="421" name="Google Shape;421;g40a1ab928d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40a1ab928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40a1ab928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“Being self-aware fosters a value of humility and compassion towards others.”</a:t>
            </a:r>
            <a:endParaRPr/>
          </a:p>
        </p:txBody>
      </p:sp>
      <p:sp>
        <p:nvSpPr>
          <p:cNvPr id="428" name="Google Shape;428;g40a1ab928d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40a1ab928d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40a1ab928d_0_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Respect is an attitude we can give everyone at every level of power.  Respect is reflected in our ability to listen to the needs and requests of the people we serve with</a:t>
            </a:r>
            <a:r>
              <a:rPr lang="en-US"/>
              <a:t> serious consideration, not just shut down because they are a recipient of our services.  We can say yes to many things we are conditioned to say no to, like, can my family come with me to this meeting?  Could we meet outside today?  Can we talk to my partner about my treatment goals?  Would you call the Rape Crisis Line with me?  Taking requests and situations one at a time, instead of lumping everything in a black or white category, increases the power one has over their own life, choices, recovery.  What power do you have over the people you serve?  Obvious power?  Implied or more subtle power? </a:t>
            </a:r>
            <a:endParaRPr/>
          </a:p>
        </p:txBody>
      </p:sp>
      <p:sp>
        <p:nvSpPr>
          <p:cNvPr id="435" name="Google Shape;435;g40a1ab928d_0_1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40a1ab928d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40a1ab928d_0_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Give yourself permission to change your own mind, to be a better person, to learn more every day about the work you do, how you live, who you are.  In giving yourself permission to change from who you were yesterday, you prepare yourself to learn from the varied people and personalities you will encounter in your day.  Many of us can benefit from the gratitude of having a home, a bed, clean clothes, our family.  Maybe being raised in a healthy family where your physical and emotional needs were met.  Perhaps some of us received scholarships or support that permitted us to graduate from school.  Others have had strong support networks.  Maybe we had none of these things at one time and received the treatment and/or recovery support to have a totally different life.  Sometimes that is the luck of the draw, a roll of the genetic dice.  Other times that is from poor choices we made or trauma we didn’t choose.  Knowing your story and challenges is as unique to you as your fingerprint, may allow you to experience someone else’s without writing the ending or beginning for them by the chapter you walked in on.</a:t>
            </a:r>
            <a:endParaRPr/>
          </a:p>
        </p:txBody>
      </p:sp>
      <p:sp>
        <p:nvSpPr>
          <p:cNvPr id="442" name="Google Shape;442;g40a1ab928d_0_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lt1"/>
                </a:solidFill>
                <a:latin typeface="Calibri"/>
                <a:ea typeface="Calibri"/>
                <a:cs typeface="Calibri"/>
                <a:sym typeface="Calibri"/>
              </a:rPr>
              <a:t>Ask what Harm Reduction is or ask for someone’s own definition. </a:t>
            </a:r>
            <a:endParaRPr/>
          </a:p>
          <a:p>
            <a:pPr indent="0" lvl="0" marL="0" marR="0" rtl="0" algn="l">
              <a:spcBef>
                <a:spcPts val="0"/>
              </a:spcBef>
              <a:spcAft>
                <a:spcPts val="0"/>
              </a:spcAft>
              <a:buNone/>
            </a:pPr>
            <a:r>
              <a:rPr b="0" i="0" lang="en-US" sz="1200" u="none" cap="none" strike="noStrike">
                <a:solidFill>
                  <a:schemeClr val="lt1"/>
                </a:solidFill>
                <a:latin typeface="Calibri"/>
                <a:ea typeface="Calibri"/>
                <a:cs typeface="Calibri"/>
                <a:sym typeface="Calibri"/>
              </a:rPr>
              <a:t>Use this as a way to open the training. Helps you gauge the level of understanding in the room. </a:t>
            </a:r>
            <a:endParaRPr/>
          </a:p>
        </p:txBody>
      </p:sp>
      <p:sp>
        <p:nvSpPr>
          <p:cNvPr id="133" name="Google Shape;13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3ff2e9ae5d_5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48" name="Google Shape;448;g3ff2e9ae5d_5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40cb69144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40cb69144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55" name="Google Shape;455;g40cb69144d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3ff2e9ae5d_5_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60" name="Google Shape;460;g3ff2e9ae5d_5_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66" name="Google Shape;46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3ff2e9ae5d_5_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72" name="Google Shape;472;g3ff2e9ae5d_5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3ff2e9ae5d_5_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78" name="Google Shape;478;g3ff2e9ae5d_5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Explain how harm reduction has its roots in drug use, particularly injection drug use while broadening to apply to other risk behaviors that may be associated with drug use or sex work.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Harm Reduction: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76200" lvl="0" marL="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Accepts that some ways of using are safer than others and applies evidence based interventions (i.e. syringe access, overdose prevention)  to reduce negative consequences of drug use or sex work (i.e. overdose fatalities, HIV/HCV tra</a:t>
            </a:r>
            <a:r>
              <a:rPr lang="en-US"/>
              <a:t>n</a:t>
            </a:r>
            <a:r>
              <a:rPr b="0" i="0" lang="en-US" sz="1200" u="none" cap="none" strike="noStrike">
                <a:solidFill>
                  <a:schemeClr val="dk1"/>
                </a:solidFill>
                <a:latin typeface="Calibri"/>
                <a:ea typeface="Calibri"/>
                <a:cs typeface="Calibri"/>
                <a:sym typeface="Calibri"/>
              </a:rPr>
              <a:t>smission, injection related wounds)</a:t>
            </a:r>
            <a:endParaRPr/>
          </a:p>
          <a:p>
            <a:pPr indent="-76200" lvl="0" marL="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Moves past judgment of another person to address their drug use and the harm that is occurring to </a:t>
            </a:r>
            <a:r>
              <a:rPr b="1" i="0" lang="en-US" sz="1200" u="none" cap="none" strike="noStrike">
                <a:solidFill>
                  <a:schemeClr val="dk1"/>
                </a:solidFill>
                <a:latin typeface="Calibri"/>
                <a:ea typeface="Calibri"/>
                <a:cs typeface="Calibri"/>
                <a:sym typeface="Calibri"/>
              </a:rPr>
              <a:t>that person.</a:t>
            </a:r>
            <a:endParaRPr/>
          </a:p>
          <a:p>
            <a:pPr indent="-76200" lvl="0" marL="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Recognizes a continuum of use, modeling the stages of change theory. </a:t>
            </a:r>
            <a:endParaRPr/>
          </a:p>
          <a:p>
            <a:pPr indent="-76200" lvl="0" marL="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Does not make drug use acceptable; its accepting that people use drugs (pragmatic/realistic)</a:t>
            </a:r>
            <a:endParaRPr/>
          </a:p>
          <a:p>
            <a:pPr indent="-76200" lvl="0" marL="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Works to ELICIT POSITIVE CHANGE </a:t>
            </a:r>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39" name="Google Shape;13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sz="1100">
                <a:solidFill>
                  <a:srgbClr val="222222"/>
                </a:solidFill>
                <a:highlight>
                  <a:srgbClr val="FFFFFF"/>
                </a:highlight>
                <a:latin typeface="Roboto"/>
                <a:ea typeface="Roboto"/>
                <a:cs typeface="Roboto"/>
                <a:sym typeface="Roboto"/>
              </a:rPr>
              <a:t>The risks are the ones we take when actively using drugs, the ways and means to get drugs.  </a:t>
            </a:r>
            <a:endParaRPr sz="1100">
              <a:solidFill>
                <a:srgbClr val="222222"/>
              </a:solidFill>
              <a:highlight>
                <a:srgbClr val="FFFFFF"/>
              </a:highlight>
              <a:latin typeface="Roboto"/>
              <a:ea typeface="Roboto"/>
              <a:cs typeface="Roboto"/>
              <a:sym typeface="Roboto"/>
            </a:endParaRPr>
          </a:p>
          <a:p>
            <a:pPr indent="0" lvl="0" marL="0">
              <a:spcBef>
                <a:spcPts val="0"/>
              </a:spcBef>
              <a:spcAft>
                <a:spcPts val="0"/>
              </a:spcAft>
              <a:buNone/>
            </a:pPr>
            <a:r>
              <a:t/>
            </a:r>
            <a:endParaRPr sz="1100">
              <a:solidFill>
                <a:srgbClr val="222222"/>
              </a:solidFill>
              <a:highlight>
                <a:srgbClr val="FFFFFF"/>
              </a:highlight>
              <a:latin typeface="Roboto"/>
              <a:ea typeface="Roboto"/>
              <a:cs typeface="Roboto"/>
              <a:sym typeface="Roboto"/>
            </a:endParaRPr>
          </a:p>
          <a:p>
            <a:pPr indent="0" lvl="0" marL="0">
              <a:spcBef>
                <a:spcPts val="0"/>
              </a:spcBef>
              <a:spcAft>
                <a:spcPts val="0"/>
              </a:spcAft>
              <a:buNone/>
            </a:pPr>
            <a:r>
              <a:rPr lang="en-US" sz="1100">
                <a:solidFill>
                  <a:srgbClr val="222222"/>
                </a:solidFill>
                <a:highlight>
                  <a:srgbClr val="FFFFFF"/>
                </a:highlight>
                <a:latin typeface="Roboto"/>
                <a:ea typeface="Roboto"/>
                <a:cs typeface="Roboto"/>
                <a:sym typeface="Roboto"/>
              </a:rPr>
              <a:t>Harm Reduction includes risk reduction that considers the whole person, taking into account mental and social factors, rather than just the physical symptoms of a disease.</a:t>
            </a:r>
            <a:endParaRPr/>
          </a:p>
        </p:txBody>
      </p:sp>
      <p:sp>
        <p:nvSpPr>
          <p:cNvPr id="145" name="Google Shape;14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There are many examples of harm and risk reduction in every day life.  Here are just some examples.</a:t>
            </a:r>
            <a:endParaRPr/>
          </a:p>
        </p:txBody>
      </p:sp>
      <p:sp>
        <p:nvSpPr>
          <p:cNvPr id="151" name="Google Shape;15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0cfaa3349_15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0cfaa3349_15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spcBef>
                <a:spcPts val="0"/>
              </a:spcBef>
              <a:spcAft>
                <a:spcPts val="0"/>
              </a:spcAft>
              <a:buClr>
                <a:schemeClr val="dk1"/>
              </a:buClr>
              <a:buSzPts val="1100"/>
              <a:buFont typeface="Arial"/>
              <a:buNone/>
            </a:pPr>
            <a:r>
              <a:rPr lang="en-US"/>
              <a:t>Harm reduction is not for or against drug use.  Strategies involve understanding that some stages of drug use are safer than others.  Abstinence is one end of the spectrum of use.  It does not have to be the end goal in order to engage in harm reduction strategies.  It incorporates a realistic viewpoint that people will use drugs and helping people move to safer stages, or steps, to get and stay healthy and well.</a:t>
            </a:r>
            <a:endParaRPr/>
          </a:p>
          <a:p>
            <a:pPr indent="0" lvl="0" marL="0" rtl="0" algn="l">
              <a:spcBef>
                <a:spcPts val="0"/>
              </a:spcBef>
              <a:spcAft>
                <a:spcPts val="0"/>
              </a:spcAft>
              <a:buNone/>
            </a:pPr>
            <a:r>
              <a:t/>
            </a:r>
            <a:endParaRPr/>
          </a:p>
        </p:txBody>
      </p:sp>
      <p:sp>
        <p:nvSpPr>
          <p:cNvPr id="173" name="Google Shape;173;g40cfaa3349_15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0cfaa3349_16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0cfaa3349_16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spcBef>
                <a:spcPts val="0"/>
              </a:spcBef>
              <a:spcAft>
                <a:spcPts val="0"/>
              </a:spcAft>
              <a:buClr>
                <a:schemeClr val="dk1"/>
              </a:buClr>
              <a:buSzPts val="1100"/>
              <a:buFont typeface="Arial"/>
              <a:buNone/>
            </a:pPr>
            <a:r>
              <a:rPr lang="en-US" sz="1100">
                <a:latin typeface="Arial"/>
                <a:ea typeface="Arial"/>
                <a:cs typeface="Arial"/>
                <a:sym typeface="Arial"/>
              </a:rPr>
              <a:t>The non-clinical way to look at the continuum of use. </a:t>
            </a:r>
            <a:endParaRPr sz="1100">
              <a:latin typeface="Arial"/>
              <a:ea typeface="Arial"/>
              <a:cs typeface="Arial"/>
              <a:sym typeface="Arial"/>
            </a:endParaRPr>
          </a:p>
          <a:p>
            <a:pPr indent="0" lvl="0" marL="0">
              <a:spcBef>
                <a:spcPts val="0"/>
              </a:spcBef>
              <a:spcAft>
                <a:spcPts val="0"/>
              </a:spcAft>
              <a:buNone/>
            </a:pPr>
            <a:r>
              <a:t/>
            </a:r>
            <a:endParaRPr/>
          </a:p>
        </p:txBody>
      </p:sp>
      <p:sp>
        <p:nvSpPr>
          <p:cNvPr id="180" name="Google Shape;180;g40cfaa3349_16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gradFill>
          <a:gsLst>
            <a:gs pos="0">
              <a:srgbClr val="7B7B97"/>
            </a:gs>
            <a:gs pos="25000">
              <a:srgbClr val="747790"/>
            </a:gs>
            <a:gs pos="100000">
              <a:srgbClr val="11142D"/>
            </a:gs>
          </a:gsLst>
          <a:path path="circle">
            <a:fillToRect b="50%" l="50%" r="50%" t="50%"/>
          </a:path>
          <a:tileRect/>
        </a:gradFill>
      </p:bgPr>
    </p:bg>
    <p:spTree>
      <p:nvGrpSpPr>
        <p:cNvPr id="20" name="Shape 20"/>
        <p:cNvGrpSpPr/>
        <p:nvPr/>
      </p:nvGrpSpPr>
      <p:grpSpPr>
        <a:xfrm>
          <a:off x="0" y="0"/>
          <a:ext cx="0" cy="0"/>
          <a:chOff x="0" y="0"/>
          <a:chExt cx="0" cy="0"/>
        </a:xfrm>
      </p:grpSpPr>
      <p:sp>
        <p:nvSpPr>
          <p:cNvPr id="21" name="Google Shape;21;p2"/>
          <p:cNvSpPr txBox="1"/>
          <p:nvPr>
            <p:ph type="ctrTitle"/>
          </p:nvPr>
        </p:nvSpPr>
        <p:spPr>
          <a:xfrm>
            <a:off x="533400" y="1371600"/>
            <a:ext cx="7851648" cy="1828800"/>
          </a:xfrm>
          <a:prstGeom prst="rect">
            <a:avLst/>
          </a:prstGeom>
          <a:noFill/>
          <a:ln>
            <a:noFill/>
          </a:ln>
        </p:spPr>
        <p:txBody>
          <a:bodyPr anchorCtr="0" anchor="b" bIns="0" lIns="0" spcFirstLastPara="1" rIns="18275" wrap="square" tIns="0"/>
          <a:lstStyle>
            <a:lvl1pPr lvl="0" marR="0" rtl="0" algn="r">
              <a:spcBef>
                <a:spcPts val="0"/>
              </a:spcBef>
              <a:spcAft>
                <a:spcPts val="0"/>
              </a:spcAft>
              <a:buClr>
                <a:srgbClr val="B169B5"/>
              </a:buClr>
              <a:buSzPts val="5600"/>
              <a:buFont typeface="Calibri"/>
              <a:buNone/>
              <a:defRPr b="1" i="0" sz="5600" u="none" cap="none" strike="noStrike">
                <a:solidFill>
                  <a:srgbClr val="B169B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2"/>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lstStyle>
            <a:lvl1pPr lvl="0" marR="45720" rtl="0" algn="r">
              <a:spcBef>
                <a:spcPts val="520"/>
              </a:spcBef>
              <a:spcAft>
                <a:spcPts val="0"/>
              </a:spcAft>
              <a:buClr>
                <a:schemeClr val="accent3"/>
              </a:buClr>
              <a:buSzPts val="2470"/>
              <a:buFont typeface="Noto Sans Symbols"/>
              <a:buNone/>
              <a:defRPr b="0" i="0" sz="2600" u="none" cap="none" strike="noStrike">
                <a:solidFill>
                  <a:schemeClr val="lt1"/>
                </a:solidFill>
                <a:latin typeface="Constantia"/>
                <a:ea typeface="Constantia"/>
                <a:cs typeface="Constantia"/>
                <a:sym typeface="Constantia"/>
              </a:defRPr>
            </a:lvl1pPr>
            <a:lvl2pPr lvl="1" marR="0" rtl="0" algn="ctr">
              <a:spcBef>
                <a:spcPts val="480"/>
              </a:spcBef>
              <a:spcAft>
                <a:spcPts val="0"/>
              </a:spcAft>
              <a:buClr>
                <a:schemeClr val="accent1"/>
              </a:buClr>
              <a:buSzPts val="2040"/>
              <a:buFont typeface="Noto Sans Symbols"/>
              <a:buNone/>
              <a:defRPr b="0" i="0" sz="2400" u="none" cap="none" strike="noStrike">
                <a:solidFill>
                  <a:schemeClr val="lt1"/>
                </a:solidFill>
                <a:latin typeface="Constantia"/>
                <a:ea typeface="Constantia"/>
                <a:cs typeface="Constantia"/>
                <a:sym typeface="Constantia"/>
              </a:defRPr>
            </a:lvl2pPr>
            <a:lvl3pPr lvl="2" marR="0" rtl="0" algn="ctr">
              <a:spcBef>
                <a:spcPts val="420"/>
              </a:spcBef>
              <a:spcAft>
                <a:spcPts val="0"/>
              </a:spcAft>
              <a:buClr>
                <a:schemeClr val="accent2"/>
              </a:buClr>
              <a:buSzPts val="1470"/>
              <a:buFont typeface="Noto Sans Symbols"/>
              <a:buNone/>
              <a:defRPr b="0" i="0" sz="2100" u="none" cap="none" strike="noStrike">
                <a:solidFill>
                  <a:schemeClr val="lt1"/>
                </a:solidFill>
                <a:latin typeface="Constantia"/>
                <a:ea typeface="Constantia"/>
                <a:cs typeface="Constantia"/>
                <a:sym typeface="Constantia"/>
              </a:defRPr>
            </a:lvl3pPr>
            <a:lvl4pPr lvl="3" marR="0" rtl="0" algn="ctr">
              <a:spcBef>
                <a:spcPts val="400"/>
              </a:spcBef>
              <a:spcAft>
                <a:spcPts val="0"/>
              </a:spcAft>
              <a:buClr>
                <a:schemeClr val="accent3"/>
              </a:buClr>
              <a:buSzPts val="1300"/>
              <a:buFont typeface="Noto Sans Symbols"/>
              <a:buNone/>
              <a:defRPr b="0" i="0" sz="2000" u="none" cap="none" strike="noStrike">
                <a:solidFill>
                  <a:schemeClr val="lt1"/>
                </a:solidFill>
                <a:latin typeface="Constantia"/>
                <a:ea typeface="Constantia"/>
                <a:cs typeface="Constantia"/>
                <a:sym typeface="Constantia"/>
              </a:defRPr>
            </a:lvl4pPr>
            <a:lvl5pPr lvl="4" marR="0" rtl="0" algn="ctr">
              <a:spcBef>
                <a:spcPts val="400"/>
              </a:spcBef>
              <a:spcAft>
                <a:spcPts val="0"/>
              </a:spcAft>
              <a:buClr>
                <a:schemeClr val="accent4"/>
              </a:buClr>
              <a:buSzPts val="1300"/>
              <a:buFont typeface="Noto Sans Symbols"/>
              <a:buNone/>
              <a:defRPr b="0" i="0" sz="2000" u="none" cap="none" strike="noStrike">
                <a:solidFill>
                  <a:schemeClr val="lt1"/>
                </a:solidFill>
                <a:latin typeface="Constantia"/>
                <a:ea typeface="Constantia"/>
                <a:cs typeface="Constantia"/>
                <a:sym typeface="Constantia"/>
              </a:defRPr>
            </a:lvl5pPr>
            <a:lvl6pPr lvl="5" marR="0" rtl="0" algn="ctr">
              <a:spcBef>
                <a:spcPts val="360"/>
              </a:spcBef>
              <a:spcAft>
                <a:spcPts val="0"/>
              </a:spcAft>
              <a:buClr>
                <a:schemeClr val="accent5"/>
              </a:buClr>
              <a:buSzPts val="1440"/>
              <a:buFont typeface="Noto Sans Symbols"/>
              <a:buNone/>
              <a:defRPr b="0" i="0" sz="1800" u="none" cap="none" strike="noStrike">
                <a:solidFill>
                  <a:schemeClr val="lt1"/>
                </a:solidFill>
                <a:latin typeface="Constantia"/>
                <a:ea typeface="Constantia"/>
                <a:cs typeface="Constantia"/>
                <a:sym typeface="Constantia"/>
              </a:defRPr>
            </a:lvl6pPr>
            <a:lvl7pPr lvl="6" marR="0" rtl="0" algn="ctr">
              <a:spcBef>
                <a:spcPts val="320"/>
              </a:spcBef>
              <a:spcAft>
                <a:spcPts val="0"/>
              </a:spcAft>
              <a:buClr>
                <a:schemeClr val="accent6"/>
              </a:buClr>
              <a:buSzPts val="1280"/>
              <a:buFont typeface="Noto Sans Symbols"/>
              <a:buNone/>
              <a:defRPr b="0" i="0" sz="1600" u="none" cap="none" strike="noStrike">
                <a:solidFill>
                  <a:schemeClr val="lt1"/>
                </a:solidFill>
                <a:latin typeface="Constantia"/>
                <a:ea typeface="Constantia"/>
                <a:cs typeface="Constantia"/>
                <a:sym typeface="Constantia"/>
              </a:defRPr>
            </a:lvl7pPr>
            <a:lvl8pPr lvl="7" marR="0" rtl="0" algn="ctr">
              <a:spcBef>
                <a:spcPts val="320"/>
              </a:spcBef>
              <a:spcAft>
                <a:spcPts val="0"/>
              </a:spcAft>
              <a:buClr>
                <a:schemeClr val="lt2"/>
              </a:buClr>
              <a:buSzPts val="1600"/>
              <a:buFont typeface="Constantia"/>
              <a:buNone/>
              <a:defRPr b="0" i="0" sz="1600" u="none" cap="none" strike="noStrike">
                <a:solidFill>
                  <a:schemeClr val="lt1"/>
                </a:solidFill>
                <a:latin typeface="Constantia"/>
                <a:ea typeface="Constantia"/>
                <a:cs typeface="Constantia"/>
                <a:sym typeface="Constantia"/>
              </a:defRPr>
            </a:lvl8pPr>
            <a:lvl9pPr lvl="8" marR="0" rtl="0" algn="ctr">
              <a:spcBef>
                <a:spcPts val="280"/>
              </a:spcBef>
              <a:spcAft>
                <a:spcPts val="0"/>
              </a:spcAft>
              <a:buClr>
                <a:schemeClr val="lt2"/>
              </a:buClr>
              <a:buSzPts val="1400"/>
              <a:buFont typeface="Constantia"/>
              <a:buNone/>
              <a:defRPr b="0" i="0" sz="1400" u="none" cap="none" strike="noStrike">
                <a:solidFill>
                  <a:schemeClr val="lt1"/>
                </a:solidFill>
                <a:latin typeface="Constantia"/>
                <a:ea typeface="Constantia"/>
                <a:cs typeface="Constantia"/>
                <a:sym typeface="Constantia"/>
              </a:defRPr>
            </a:lvl9pPr>
          </a:lstStyle>
          <a:p/>
        </p:txBody>
      </p:sp>
      <p:sp>
        <p:nvSpPr>
          <p:cNvPr id="23" name="Google Shape;23;p2"/>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4" name="Google Shape;24;p2"/>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25" name="Google Shape;25;p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D3D3D3"/>
                </a:solidFill>
                <a:latin typeface="Constantia"/>
                <a:ea typeface="Constantia"/>
                <a:cs typeface="Constantia"/>
                <a:sym typeface="Constantia"/>
              </a:defRPr>
            </a:lvl1pPr>
            <a:lvl2pPr indent="0" lvl="1" marL="0" marR="0" rtl="0" algn="r">
              <a:spcBef>
                <a:spcPts val="0"/>
              </a:spcBef>
              <a:buNone/>
              <a:defRPr sz="1200">
                <a:solidFill>
                  <a:srgbClr val="D3D3D3"/>
                </a:solidFill>
                <a:latin typeface="Constantia"/>
                <a:ea typeface="Constantia"/>
                <a:cs typeface="Constantia"/>
                <a:sym typeface="Constantia"/>
              </a:defRPr>
            </a:lvl2pPr>
            <a:lvl3pPr indent="0" lvl="2" marL="0" marR="0" rtl="0" algn="r">
              <a:spcBef>
                <a:spcPts val="0"/>
              </a:spcBef>
              <a:buNone/>
              <a:defRPr sz="1200">
                <a:solidFill>
                  <a:srgbClr val="D3D3D3"/>
                </a:solidFill>
                <a:latin typeface="Constantia"/>
                <a:ea typeface="Constantia"/>
                <a:cs typeface="Constantia"/>
                <a:sym typeface="Constantia"/>
              </a:defRPr>
            </a:lvl3pPr>
            <a:lvl4pPr indent="0" lvl="3" marL="0" marR="0" rtl="0" algn="r">
              <a:spcBef>
                <a:spcPts val="0"/>
              </a:spcBef>
              <a:buNone/>
              <a:defRPr sz="1200">
                <a:solidFill>
                  <a:srgbClr val="D3D3D3"/>
                </a:solidFill>
                <a:latin typeface="Constantia"/>
                <a:ea typeface="Constantia"/>
                <a:cs typeface="Constantia"/>
                <a:sym typeface="Constantia"/>
              </a:defRPr>
            </a:lvl4pPr>
            <a:lvl5pPr indent="0" lvl="4" marL="0" marR="0" rtl="0" algn="r">
              <a:spcBef>
                <a:spcPts val="0"/>
              </a:spcBef>
              <a:buNone/>
              <a:defRPr sz="1200">
                <a:solidFill>
                  <a:srgbClr val="D3D3D3"/>
                </a:solidFill>
                <a:latin typeface="Constantia"/>
                <a:ea typeface="Constantia"/>
                <a:cs typeface="Constantia"/>
                <a:sym typeface="Constantia"/>
              </a:defRPr>
            </a:lvl5pPr>
            <a:lvl6pPr indent="0" lvl="5" marL="0" marR="0" rtl="0" algn="r">
              <a:spcBef>
                <a:spcPts val="0"/>
              </a:spcBef>
              <a:buNone/>
              <a:defRPr sz="1200">
                <a:solidFill>
                  <a:srgbClr val="D3D3D3"/>
                </a:solidFill>
                <a:latin typeface="Constantia"/>
                <a:ea typeface="Constantia"/>
                <a:cs typeface="Constantia"/>
                <a:sym typeface="Constantia"/>
              </a:defRPr>
            </a:lvl6pPr>
            <a:lvl7pPr indent="0" lvl="6" marL="0" marR="0" rtl="0" algn="r">
              <a:spcBef>
                <a:spcPts val="0"/>
              </a:spcBef>
              <a:buNone/>
              <a:defRPr sz="1200">
                <a:solidFill>
                  <a:srgbClr val="D3D3D3"/>
                </a:solidFill>
                <a:latin typeface="Constantia"/>
                <a:ea typeface="Constantia"/>
                <a:cs typeface="Constantia"/>
                <a:sym typeface="Constantia"/>
              </a:defRPr>
            </a:lvl7pPr>
            <a:lvl8pPr indent="0" lvl="7" marL="0" marR="0" rtl="0" algn="r">
              <a:spcBef>
                <a:spcPts val="0"/>
              </a:spcBef>
              <a:buNone/>
              <a:defRPr sz="1200">
                <a:solidFill>
                  <a:srgbClr val="D3D3D3"/>
                </a:solidFill>
                <a:latin typeface="Constantia"/>
                <a:ea typeface="Constantia"/>
                <a:cs typeface="Constantia"/>
                <a:sym typeface="Constantia"/>
              </a:defRPr>
            </a:lvl8pPr>
            <a:lvl9pPr indent="0" lvl="8" marL="0" marR="0" rtl="0" algn="r">
              <a:spcBef>
                <a:spcPts val="0"/>
              </a:spcBef>
              <a:buNone/>
              <a:defRPr sz="1200">
                <a:solidFill>
                  <a:srgbClr val="D3D3D3"/>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7" name="Shape 87"/>
        <p:cNvGrpSpPr/>
        <p:nvPr/>
      </p:nvGrpSpPr>
      <p:grpSpPr>
        <a:xfrm>
          <a:off x="0" y="0"/>
          <a:ext cx="0" cy="0"/>
          <a:chOff x="0" y="0"/>
          <a:chExt cx="0" cy="0"/>
        </a:xfrm>
      </p:grpSpPr>
      <p:sp>
        <p:nvSpPr>
          <p:cNvPr id="88" name="Google Shape;88;p12"/>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9" name="Google Shape;89;p12"/>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90" name="Google Shape;90;p12"/>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lstStyle>
            <a:lvl1pPr lvl="0" marR="0" rtl="0" algn="l">
              <a:spcBef>
                <a:spcPts val="0"/>
              </a:spcBef>
              <a:spcAft>
                <a:spcPts val="0"/>
              </a:spcAft>
              <a:buClr>
                <a:schemeClr val="dk2"/>
              </a:buClr>
              <a:buSzPts val="2000"/>
              <a:buFont typeface="Calibri"/>
              <a:buNone/>
              <a:defRPr b="1" i="0" sz="2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12"/>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lstStyle>
            <a:lvl1pPr indent="-228600" lvl="0" marL="457200" marR="0" rtl="0" algn="l">
              <a:spcBef>
                <a:spcPts val="250"/>
              </a:spcBef>
              <a:spcAft>
                <a:spcPts val="0"/>
              </a:spcAft>
              <a:buClr>
                <a:schemeClr val="accent3"/>
              </a:buClr>
              <a:buSzPts val="1235"/>
              <a:buFont typeface="Noto Sans Symbols"/>
              <a:buNone/>
              <a:defRPr b="0" i="0" sz="1300" u="none" cap="none" strike="noStrike">
                <a:solidFill>
                  <a:schemeClr val="dk1"/>
                </a:solidFill>
                <a:latin typeface="Constantia"/>
                <a:ea typeface="Constantia"/>
                <a:cs typeface="Constantia"/>
                <a:sym typeface="Constantia"/>
              </a:defRPr>
            </a:lvl1pPr>
            <a:lvl2pPr indent="-293369" lvl="1" marL="914400" marR="0" rtl="0" algn="l">
              <a:spcBef>
                <a:spcPts val="240"/>
              </a:spcBef>
              <a:spcAft>
                <a:spcPts val="0"/>
              </a:spcAft>
              <a:buClr>
                <a:schemeClr val="accent1"/>
              </a:buClr>
              <a:buSzPts val="1020"/>
              <a:buFont typeface="Noto Sans Symbols"/>
              <a:buChar char="●"/>
              <a:defRPr b="0" i="0" sz="1200" u="none" cap="none" strike="noStrike">
                <a:solidFill>
                  <a:schemeClr val="dk1"/>
                </a:solidFill>
                <a:latin typeface="Constantia"/>
                <a:ea typeface="Constantia"/>
                <a:cs typeface="Constantia"/>
                <a:sym typeface="Constantia"/>
              </a:defRPr>
            </a:lvl2pPr>
            <a:lvl3pPr indent="-273050" lvl="2" marL="1371600" marR="0" rtl="0" algn="l">
              <a:spcBef>
                <a:spcPts val="200"/>
              </a:spcBef>
              <a:spcAft>
                <a:spcPts val="0"/>
              </a:spcAft>
              <a:buClr>
                <a:schemeClr val="accent2"/>
              </a:buClr>
              <a:buSzPts val="700"/>
              <a:buFont typeface="Noto Sans Symbols"/>
              <a:buChar char="●"/>
              <a:defRPr b="0" i="0" sz="1000" u="none" cap="none" strike="noStrike">
                <a:solidFill>
                  <a:schemeClr val="dk1"/>
                </a:solidFill>
                <a:latin typeface="Constantia"/>
                <a:ea typeface="Constantia"/>
                <a:cs typeface="Constantia"/>
                <a:sym typeface="Constantia"/>
              </a:defRPr>
            </a:lvl3pPr>
            <a:lvl4pPr indent="-265747" lvl="3" marL="1828800" marR="0" rtl="0" algn="l">
              <a:spcBef>
                <a:spcPts val="180"/>
              </a:spcBef>
              <a:spcAft>
                <a:spcPts val="0"/>
              </a:spcAft>
              <a:buClr>
                <a:schemeClr val="accent3"/>
              </a:buClr>
              <a:buSzPts val="585"/>
              <a:buFont typeface="Noto Sans Symbols"/>
              <a:buChar char="●"/>
              <a:defRPr b="0" i="0" sz="900" u="none" cap="none" strike="noStrike">
                <a:solidFill>
                  <a:schemeClr val="dk1"/>
                </a:solidFill>
                <a:latin typeface="Constantia"/>
                <a:ea typeface="Constantia"/>
                <a:cs typeface="Constantia"/>
                <a:sym typeface="Constantia"/>
              </a:defRPr>
            </a:lvl4pPr>
            <a:lvl5pPr indent="-265747" lvl="4" marL="2286000" marR="0" rtl="0" algn="l">
              <a:spcBef>
                <a:spcPts val="180"/>
              </a:spcBef>
              <a:spcAft>
                <a:spcPts val="0"/>
              </a:spcAft>
              <a:buClr>
                <a:schemeClr val="accent4"/>
              </a:buClr>
              <a:buSzPts val="585"/>
              <a:buFont typeface="Noto Sans Symbols"/>
              <a:buChar char="●"/>
              <a:defRPr b="0" i="0" sz="9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2" name="Google Shape;92;p12"/>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93" name="Google Shape;93;p12"/>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94" name="Google Shape;94;p12"/>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
        <p:nvSpPr>
          <p:cNvPr id="95" name="Google Shape;95;p12"/>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txBody>
          <a:bodyPr anchorCtr="0" anchor="t" bIns="45700" lIns="91425" spcFirstLastPara="1" rIns="91425" wrap="square" tIns="45700"/>
          <a:lstStyle>
            <a:lvl1pPr lvl="0" marR="0" rtl="0" algn="l">
              <a:spcBef>
                <a:spcPts val="640"/>
              </a:spcBef>
              <a:spcAft>
                <a:spcPts val="0"/>
              </a:spcAft>
              <a:buClr>
                <a:schemeClr val="accent3"/>
              </a:buClr>
              <a:buSzPts val="3040"/>
              <a:buFont typeface="Noto Sans Symbols"/>
              <a:buNone/>
              <a:defRPr b="0" i="0" sz="3200" u="none" cap="none" strike="noStrike">
                <a:solidFill>
                  <a:schemeClr val="dk1"/>
                </a:solidFill>
                <a:latin typeface="Constantia"/>
                <a:ea typeface="Constantia"/>
                <a:cs typeface="Constantia"/>
                <a:sym typeface="Constantia"/>
              </a:defRPr>
            </a:lvl1pPr>
            <a:lvl2pPr lvl="1"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lvl="2"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lvl="3"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lvl="4"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lvl="5"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lvl="6"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lvl="7"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lvl="8"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6" name="Google Shape;96;p12"/>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2B6165">
                  <a:alpha val="44705"/>
                </a:srgbClr>
              </a:gs>
              <a:gs pos="100000">
                <a:srgbClr val="A32FA8">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97" name="Google Shape;97;p12"/>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7C2E7F">
                  <a:alpha val="29803"/>
                </a:srgbClr>
              </a:gs>
              <a:gs pos="80000">
                <a:srgbClr val="2E7980">
                  <a:alpha val="44705"/>
                </a:srgbClr>
              </a:gs>
              <a:gs pos="100000">
                <a:srgbClr val="2E7980">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8" name="Shape 98"/>
        <p:cNvGrpSpPr/>
        <p:nvPr/>
      </p:nvGrpSpPr>
      <p:grpSpPr>
        <a:xfrm>
          <a:off x="0" y="0"/>
          <a:ext cx="0" cy="0"/>
          <a:chOff x="0" y="0"/>
          <a:chExt cx="0" cy="0"/>
        </a:xfrm>
      </p:grpSpPr>
      <p:sp>
        <p:nvSpPr>
          <p:cNvPr id="99" name="Google Shape;99;p13"/>
          <p:cNvSpPr txBox="1"/>
          <p:nvPr>
            <p:ph type="title"/>
          </p:nvPr>
        </p:nvSpPr>
        <p:spPr>
          <a:xfrm>
            <a:off x="457200" y="704088"/>
            <a:ext cx="8229600" cy="11430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13"/>
          <p:cNvSpPr txBox="1"/>
          <p:nvPr>
            <p:ph idx="1" type="body"/>
          </p:nvPr>
        </p:nvSpPr>
        <p:spPr>
          <a:xfrm rot="5400000">
            <a:off x="2377440" y="15240"/>
            <a:ext cx="4389120" cy="8229600"/>
          </a:xfrm>
          <a:prstGeom prst="rect">
            <a:avLst/>
          </a:prstGeom>
          <a:noFill/>
          <a:ln>
            <a:noFill/>
          </a:ln>
        </p:spPr>
        <p:txBody>
          <a:bodyPr anchorCtr="0" anchor="t" bIns="45700" lIns="91425" spcFirstLastPara="1" rIns="91425" wrap="square" tIns="45700"/>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01" name="Google Shape;101;p13"/>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02" name="Google Shape;102;p13"/>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03" name="Google Shape;103;p1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14"/>
          <p:cNvSpPr txBox="1"/>
          <p:nvPr>
            <p:ph type="title"/>
          </p:nvPr>
        </p:nvSpPr>
        <p:spPr>
          <a:xfrm rot="5400000">
            <a:off x="5052218" y="2491583"/>
            <a:ext cx="5211763" cy="20574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 name="Google Shape;106;p14"/>
          <p:cNvSpPr txBox="1"/>
          <p:nvPr>
            <p:ph idx="1" type="body"/>
          </p:nvPr>
        </p:nvSpPr>
        <p:spPr>
          <a:xfrm rot="5400000">
            <a:off x="861219" y="510383"/>
            <a:ext cx="5211763" cy="6019800"/>
          </a:xfrm>
          <a:prstGeom prst="rect">
            <a:avLst/>
          </a:prstGeom>
          <a:noFill/>
          <a:ln>
            <a:noFill/>
          </a:ln>
        </p:spPr>
        <p:txBody>
          <a:bodyPr anchorCtr="0" anchor="t" bIns="45700" lIns="91425" spcFirstLastPara="1" rIns="91425" wrap="square" tIns="45700"/>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07" name="Google Shape;107;p14"/>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08" name="Google Shape;108;p14"/>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09" name="Google Shape;109;p1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7" name="Shape 37"/>
        <p:cNvGrpSpPr/>
        <p:nvPr/>
      </p:nvGrpSpPr>
      <p:grpSpPr>
        <a:xfrm>
          <a:off x="0" y="0"/>
          <a:ext cx="0" cy="0"/>
          <a:chOff x="0" y="0"/>
          <a:chExt cx="0" cy="0"/>
        </a:xfrm>
      </p:grpSpPr>
      <p:sp>
        <p:nvSpPr>
          <p:cNvPr id="38" name="Google Shape;38;p4"/>
          <p:cNvSpPr txBox="1"/>
          <p:nvPr>
            <p:ph type="title"/>
          </p:nvPr>
        </p:nvSpPr>
        <p:spPr>
          <a:xfrm>
            <a:off x="457200" y="704088"/>
            <a:ext cx="8229600" cy="11430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40" name="Google Shape;40;p4"/>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1" name="Google Shape;41;p4"/>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2" name="Google Shape;42;p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3" name="Shape 43"/>
        <p:cNvGrpSpPr/>
        <p:nvPr/>
      </p:nvGrpSpPr>
      <p:grpSpPr>
        <a:xfrm>
          <a:off x="0" y="0"/>
          <a:ext cx="0" cy="0"/>
          <a:chOff x="0" y="0"/>
          <a:chExt cx="0" cy="0"/>
        </a:xfrm>
      </p:grpSpPr>
      <p:sp>
        <p:nvSpPr>
          <p:cNvPr id="44" name="Google Shape;44;p5"/>
          <p:cNvSpPr txBox="1"/>
          <p:nvPr>
            <p:ph type="title"/>
          </p:nvPr>
        </p:nvSpPr>
        <p:spPr>
          <a:xfrm>
            <a:off x="457200" y="704088"/>
            <a:ext cx="8229600" cy="11430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5"/>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17500" lvl="2" marL="13716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Constantia"/>
                <a:ea typeface="Constantia"/>
                <a:cs typeface="Constantia"/>
                <a:sym typeface="Constantia"/>
              </a:defRPr>
            </a:lvl3pPr>
            <a:lvl4pPr indent="-302894" lvl="3" marL="1828800" marR="0" rtl="0" algn="l">
              <a:spcBef>
                <a:spcPts val="360"/>
              </a:spcBef>
              <a:spcAft>
                <a:spcPts val="0"/>
              </a:spcAft>
              <a:buClr>
                <a:schemeClr val="accent3"/>
              </a:buClr>
              <a:buSzPts val="1170"/>
              <a:buFont typeface="Noto Sans Symbols"/>
              <a:buChar char="●"/>
              <a:defRPr b="0" i="0" sz="1800" u="none" cap="none" strike="noStrike">
                <a:solidFill>
                  <a:schemeClr val="dk1"/>
                </a:solidFill>
                <a:latin typeface="Constantia"/>
                <a:ea typeface="Constantia"/>
                <a:cs typeface="Constantia"/>
                <a:sym typeface="Constantia"/>
              </a:defRPr>
            </a:lvl4pPr>
            <a:lvl5pPr indent="-302895" lvl="4" marL="2286000" marR="0" rtl="0" algn="l">
              <a:spcBef>
                <a:spcPts val="360"/>
              </a:spcBef>
              <a:spcAft>
                <a:spcPts val="0"/>
              </a:spcAft>
              <a:buClr>
                <a:schemeClr val="accent4"/>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46" name="Google Shape;46;p5"/>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17500" lvl="2" marL="13716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Constantia"/>
                <a:ea typeface="Constantia"/>
                <a:cs typeface="Constantia"/>
                <a:sym typeface="Constantia"/>
              </a:defRPr>
            </a:lvl3pPr>
            <a:lvl4pPr indent="-302894" lvl="3" marL="1828800" marR="0" rtl="0" algn="l">
              <a:spcBef>
                <a:spcPts val="360"/>
              </a:spcBef>
              <a:spcAft>
                <a:spcPts val="0"/>
              </a:spcAft>
              <a:buClr>
                <a:schemeClr val="accent3"/>
              </a:buClr>
              <a:buSzPts val="1170"/>
              <a:buFont typeface="Noto Sans Symbols"/>
              <a:buChar char="●"/>
              <a:defRPr b="0" i="0" sz="1800" u="none" cap="none" strike="noStrike">
                <a:solidFill>
                  <a:schemeClr val="dk1"/>
                </a:solidFill>
                <a:latin typeface="Constantia"/>
                <a:ea typeface="Constantia"/>
                <a:cs typeface="Constantia"/>
                <a:sym typeface="Constantia"/>
              </a:defRPr>
            </a:lvl4pPr>
            <a:lvl5pPr indent="-302895" lvl="4" marL="2286000" marR="0" rtl="0" algn="l">
              <a:spcBef>
                <a:spcPts val="360"/>
              </a:spcBef>
              <a:spcAft>
                <a:spcPts val="0"/>
              </a:spcAft>
              <a:buClr>
                <a:schemeClr val="accent4"/>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47" name="Google Shape;47;p5"/>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8" name="Google Shape;48;p5"/>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49" name="Google Shape;49;p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gradFill>
          <a:gsLst>
            <a:gs pos="0">
              <a:srgbClr val="7B7B97"/>
            </a:gs>
            <a:gs pos="25000">
              <a:srgbClr val="747790"/>
            </a:gs>
            <a:gs pos="100000">
              <a:srgbClr val="11142D"/>
            </a:gs>
          </a:gsLst>
          <a:path path="circle">
            <a:fillToRect b="50%" l="50%" r="50%" t="50%"/>
          </a:path>
          <a:tileRect/>
        </a:gradFill>
      </p:bgPr>
    </p:bg>
    <p:spTree>
      <p:nvGrpSpPr>
        <p:cNvPr id="50" name="Shape 50"/>
        <p:cNvGrpSpPr/>
        <p:nvPr/>
      </p:nvGrpSpPr>
      <p:grpSpPr>
        <a:xfrm>
          <a:off x="0" y="0"/>
          <a:ext cx="0" cy="0"/>
          <a:chOff x="0" y="0"/>
          <a:chExt cx="0" cy="0"/>
        </a:xfrm>
      </p:grpSpPr>
      <p:sp>
        <p:nvSpPr>
          <p:cNvPr id="51" name="Google Shape;51;p6"/>
          <p:cNvSpPr txBox="1"/>
          <p:nvPr>
            <p:ph type="ctrTitle"/>
          </p:nvPr>
        </p:nvSpPr>
        <p:spPr>
          <a:xfrm>
            <a:off x="533400" y="1371600"/>
            <a:ext cx="7851648" cy="1828800"/>
          </a:xfrm>
          <a:prstGeom prst="rect">
            <a:avLst/>
          </a:prstGeom>
          <a:noFill/>
          <a:ln>
            <a:noFill/>
          </a:ln>
        </p:spPr>
        <p:txBody>
          <a:bodyPr anchorCtr="0" anchor="b" bIns="0" lIns="0" spcFirstLastPara="1" rIns="18275" wrap="square" tIns="0"/>
          <a:lstStyle>
            <a:lvl1pPr lvl="0" marR="0" rtl="0" algn="r">
              <a:spcBef>
                <a:spcPts val="0"/>
              </a:spcBef>
              <a:spcAft>
                <a:spcPts val="0"/>
              </a:spcAft>
              <a:buClr>
                <a:srgbClr val="B169B5"/>
              </a:buClr>
              <a:buSzPts val="5600"/>
              <a:buFont typeface="Calibri"/>
              <a:buNone/>
              <a:defRPr b="1" i="0" sz="5600" u="none" cap="none" strike="noStrike">
                <a:solidFill>
                  <a:srgbClr val="B169B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6"/>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lstStyle>
            <a:lvl1pPr lvl="0" marR="45720" rtl="0" algn="r">
              <a:spcBef>
                <a:spcPts val="520"/>
              </a:spcBef>
              <a:spcAft>
                <a:spcPts val="0"/>
              </a:spcAft>
              <a:buClr>
                <a:schemeClr val="accent3"/>
              </a:buClr>
              <a:buSzPts val="2470"/>
              <a:buFont typeface="Noto Sans Symbols"/>
              <a:buNone/>
              <a:defRPr b="0" i="0" sz="2600" u="none" cap="none" strike="noStrike">
                <a:solidFill>
                  <a:schemeClr val="lt1"/>
                </a:solidFill>
                <a:latin typeface="Constantia"/>
                <a:ea typeface="Constantia"/>
                <a:cs typeface="Constantia"/>
                <a:sym typeface="Constantia"/>
              </a:defRPr>
            </a:lvl1pPr>
            <a:lvl2pPr lvl="1" marR="0" rtl="0" algn="ctr">
              <a:spcBef>
                <a:spcPts val="480"/>
              </a:spcBef>
              <a:spcAft>
                <a:spcPts val="0"/>
              </a:spcAft>
              <a:buClr>
                <a:schemeClr val="accent1"/>
              </a:buClr>
              <a:buSzPts val="2040"/>
              <a:buFont typeface="Noto Sans Symbols"/>
              <a:buNone/>
              <a:defRPr b="0" i="0" sz="2400" u="none" cap="none" strike="noStrike">
                <a:solidFill>
                  <a:schemeClr val="lt1"/>
                </a:solidFill>
                <a:latin typeface="Constantia"/>
                <a:ea typeface="Constantia"/>
                <a:cs typeface="Constantia"/>
                <a:sym typeface="Constantia"/>
              </a:defRPr>
            </a:lvl2pPr>
            <a:lvl3pPr lvl="2" marR="0" rtl="0" algn="ctr">
              <a:spcBef>
                <a:spcPts val="420"/>
              </a:spcBef>
              <a:spcAft>
                <a:spcPts val="0"/>
              </a:spcAft>
              <a:buClr>
                <a:schemeClr val="accent2"/>
              </a:buClr>
              <a:buSzPts val="1470"/>
              <a:buFont typeface="Noto Sans Symbols"/>
              <a:buNone/>
              <a:defRPr b="0" i="0" sz="2100" u="none" cap="none" strike="noStrike">
                <a:solidFill>
                  <a:schemeClr val="lt1"/>
                </a:solidFill>
                <a:latin typeface="Constantia"/>
                <a:ea typeface="Constantia"/>
                <a:cs typeface="Constantia"/>
                <a:sym typeface="Constantia"/>
              </a:defRPr>
            </a:lvl3pPr>
            <a:lvl4pPr lvl="3" marR="0" rtl="0" algn="ctr">
              <a:spcBef>
                <a:spcPts val="400"/>
              </a:spcBef>
              <a:spcAft>
                <a:spcPts val="0"/>
              </a:spcAft>
              <a:buClr>
                <a:schemeClr val="accent3"/>
              </a:buClr>
              <a:buSzPts val="1300"/>
              <a:buFont typeface="Noto Sans Symbols"/>
              <a:buNone/>
              <a:defRPr b="0" i="0" sz="2000" u="none" cap="none" strike="noStrike">
                <a:solidFill>
                  <a:schemeClr val="lt1"/>
                </a:solidFill>
                <a:latin typeface="Constantia"/>
                <a:ea typeface="Constantia"/>
                <a:cs typeface="Constantia"/>
                <a:sym typeface="Constantia"/>
              </a:defRPr>
            </a:lvl4pPr>
            <a:lvl5pPr lvl="4" marR="0" rtl="0" algn="ctr">
              <a:spcBef>
                <a:spcPts val="400"/>
              </a:spcBef>
              <a:spcAft>
                <a:spcPts val="0"/>
              </a:spcAft>
              <a:buClr>
                <a:schemeClr val="accent4"/>
              </a:buClr>
              <a:buSzPts val="1300"/>
              <a:buFont typeface="Noto Sans Symbols"/>
              <a:buNone/>
              <a:defRPr b="0" i="0" sz="2000" u="none" cap="none" strike="noStrike">
                <a:solidFill>
                  <a:schemeClr val="lt1"/>
                </a:solidFill>
                <a:latin typeface="Constantia"/>
                <a:ea typeface="Constantia"/>
                <a:cs typeface="Constantia"/>
                <a:sym typeface="Constantia"/>
              </a:defRPr>
            </a:lvl5pPr>
            <a:lvl6pPr lvl="5" marR="0" rtl="0" algn="ctr">
              <a:spcBef>
                <a:spcPts val="360"/>
              </a:spcBef>
              <a:spcAft>
                <a:spcPts val="0"/>
              </a:spcAft>
              <a:buClr>
                <a:schemeClr val="accent5"/>
              </a:buClr>
              <a:buSzPts val="1440"/>
              <a:buFont typeface="Noto Sans Symbols"/>
              <a:buNone/>
              <a:defRPr b="0" i="0" sz="1800" u="none" cap="none" strike="noStrike">
                <a:solidFill>
                  <a:schemeClr val="lt1"/>
                </a:solidFill>
                <a:latin typeface="Constantia"/>
                <a:ea typeface="Constantia"/>
                <a:cs typeface="Constantia"/>
                <a:sym typeface="Constantia"/>
              </a:defRPr>
            </a:lvl6pPr>
            <a:lvl7pPr lvl="6" marR="0" rtl="0" algn="ctr">
              <a:spcBef>
                <a:spcPts val="320"/>
              </a:spcBef>
              <a:spcAft>
                <a:spcPts val="0"/>
              </a:spcAft>
              <a:buClr>
                <a:schemeClr val="accent6"/>
              </a:buClr>
              <a:buSzPts val="1280"/>
              <a:buFont typeface="Noto Sans Symbols"/>
              <a:buNone/>
              <a:defRPr b="0" i="0" sz="1600" u="none" cap="none" strike="noStrike">
                <a:solidFill>
                  <a:schemeClr val="lt1"/>
                </a:solidFill>
                <a:latin typeface="Constantia"/>
                <a:ea typeface="Constantia"/>
                <a:cs typeface="Constantia"/>
                <a:sym typeface="Constantia"/>
              </a:defRPr>
            </a:lvl7pPr>
            <a:lvl8pPr lvl="7" marR="0" rtl="0" algn="ctr">
              <a:spcBef>
                <a:spcPts val="320"/>
              </a:spcBef>
              <a:spcAft>
                <a:spcPts val="0"/>
              </a:spcAft>
              <a:buClr>
                <a:schemeClr val="lt2"/>
              </a:buClr>
              <a:buSzPts val="1600"/>
              <a:buFont typeface="Constantia"/>
              <a:buNone/>
              <a:defRPr b="0" i="0" sz="1600" u="none" cap="none" strike="noStrike">
                <a:solidFill>
                  <a:schemeClr val="lt1"/>
                </a:solidFill>
                <a:latin typeface="Constantia"/>
                <a:ea typeface="Constantia"/>
                <a:cs typeface="Constantia"/>
                <a:sym typeface="Constantia"/>
              </a:defRPr>
            </a:lvl8pPr>
            <a:lvl9pPr lvl="8" marR="0" rtl="0" algn="ctr">
              <a:spcBef>
                <a:spcPts val="280"/>
              </a:spcBef>
              <a:spcAft>
                <a:spcPts val="0"/>
              </a:spcAft>
              <a:buClr>
                <a:schemeClr val="lt2"/>
              </a:buClr>
              <a:buSzPts val="1400"/>
              <a:buFont typeface="Constantia"/>
              <a:buNone/>
              <a:defRPr b="0" i="0" sz="1400" u="none" cap="none" strike="noStrike">
                <a:solidFill>
                  <a:schemeClr val="lt1"/>
                </a:solidFill>
                <a:latin typeface="Constantia"/>
                <a:ea typeface="Constantia"/>
                <a:cs typeface="Constantia"/>
                <a:sym typeface="Constantia"/>
              </a:defRPr>
            </a:lvl9pPr>
          </a:lstStyle>
          <a:p/>
        </p:txBody>
      </p:sp>
      <p:sp>
        <p:nvSpPr>
          <p:cNvPr id="53" name="Google Shape;53;p6"/>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54" name="Google Shape;54;p6"/>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55" name="Google Shape;55;p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D3D3D3"/>
                </a:solidFill>
                <a:latin typeface="Constantia"/>
                <a:ea typeface="Constantia"/>
                <a:cs typeface="Constantia"/>
                <a:sym typeface="Constantia"/>
              </a:defRPr>
            </a:lvl1pPr>
            <a:lvl2pPr indent="0" lvl="1" marL="0" marR="0" rtl="0" algn="r">
              <a:spcBef>
                <a:spcPts val="0"/>
              </a:spcBef>
              <a:buNone/>
              <a:defRPr sz="1200">
                <a:solidFill>
                  <a:srgbClr val="D3D3D3"/>
                </a:solidFill>
                <a:latin typeface="Constantia"/>
                <a:ea typeface="Constantia"/>
                <a:cs typeface="Constantia"/>
                <a:sym typeface="Constantia"/>
              </a:defRPr>
            </a:lvl2pPr>
            <a:lvl3pPr indent="0" lvl="2" marL="0" marR="0" rtl="0" algn="r">
              <a:spcBef>
                <a:spcPts val="0"/>
              </a:spcBef>
              <a:buNone/>
              <a:defRPr sz="1200">
                <a:solidFill>
                  <a:srgbClr val="D3D3D3"/>
                </a:solidFill>
                <a:latin typeface="Constantia"/>
                <a:ea typeface="Constantia"/>
                <a:cs typeface="Constantia"/>
                <a:sym typeface="Constantia"/>
              </a:defRPr>
            </a:lvl3pPr>
            <a:lvl4pPr indent="0" lvl="3" marL="0" marR="0" rtl="0" algn="r">
              <a:spcBef>
                <a:spcPts val="0"/>
              </a:spcBef>
              <a:buNone/>
              <a:defRPr sz="1200">
                <a:solidFill>
                  <a:srgbClr val="D3D3D3"/>
                </a:solidFill>
                <a:latin typeface="Constantia"/>
                <a:ea typeface="Constantia"/>
                <a:cs typeface="Constantia"/>
                <a:sym typeface="Constantia"/>
              </a:defRPr>
            </a:lvl4pPr>
            <a:lvl5pPr indent="0" lvl="4" marL="0" marR="0" rtl="0" algn="r">
              <a:spcBef>
                <a:spcPts val="0"/>
              </a:spcBef>
              <a:buNone/>
              <a:defRPr sz="1200">
                <a:solidFill>
                  <a:srgbClr val="D3D3D3"/>
                </a:solidFill>
                <a:latin typeface="Constantia"/>
                <a:ea typeface="Constantia"/>
                <a:cs typeface="Constantia"/>
                <a:sym typeface="Constantia"/>
              </a:defRPr>
            </a:lvl5pPr>
            <a:lvl6pPr indent="0" lvl="5" marL="0" marR="0" rtl="0" algn="r">
              <a:spcBef>
                <a:spcPts val="0"/>
              </a:spcBef>
              <a:buNone/>
              <a:defRPr sz="1200">
                <a:solidFill>
                  <a:srgbClr val="D3D3D3"/>
                </a:solidFill>
                <a:latin typeface="Constantia"/>
                <a:ea typeface="Constantia"/>
                <a:cs typeface="Constantia"/>
                <a:sym typeface="Constantia"/>
              </a:defRPr>
            </a:lvl6pPr>
            <a:lvl7pPr indent="0" lvl="6" marL="0" marR="0" rtl="0" algn="r">
              <a:spcBef>
                <a:spcPts val="0"/>
              </a:spcBef>
              <a:buNone/>
              <a:defRPr sz="1200">
                <a:solidFill>
                  <a:srgbClr val="D3D3D3"/>
                </a:solidFill>
                <a:latin typeface="Constantia"/>
                <a:ea typeface="Constantia"/>
                <a:cs typeface="Constantia"/>
                <a:sym typeface="Constantia"/>
              </a:defRPr>
            </a:lvl7pPr>
            <a:lvl8pPr indent="0" lvl="7" marL="0" marR="0" rtl="0" algn="r">
              <a:spcBef>
                <a:spcPts val="0"/>
              </a:spcBef>
              <a:buNone/>
              <a:defRPr sz="1200">
                <a:solidFill>
                  <a:srgbClr val="D3D3D3"/>
                </a:solidFill>
                <a:latin typeface="Constantia"/>
                <a:ea typeface="Constantia"/>
                <a:cs typeface="Constantia"/>
                <a:sym typeface="Constantia"/>
              </a:defRPr>
            </a:lvl8pPr>
            <a:lvl9pPr indent="0" lvl="8" marL="0" marR="0" rtl="0" algn="r">
              <a:spcBef>
                <a:spcPts val="0"/>
              </a:spcBef>
              <a:buNone/>
              <a:defRPr sz="1200">
                <a:solidFill>
                  <a:srgbClr val="D3D3D3"/>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gradFill>
          <a:gsLst>
            <a:gs pos="0">
              <a:srgbClr val="7B7B97"/>
            </a:gs>
            <a:gs pos="25000">
              <a:srgbClr val="747790"/>
            </a:gs>
            <a:gs pos="100000">
              <a:srgbClr val="11142D"/>
            </a:gs>
          </a:gsLst>
          <a:path path="circle">
            <a:fillToRect b="50%" l="50%" r="50%" t="50%"/>
          </a:path>
          <a:tileRect/>
        </a:gradFill>
      </p:bgPr>
    </p:bg>
    <p:spTree>
      <p:nvGrpSpPr>
        <p:cNvPr id="56" name="Shape 56"/>
        <p:cNvGrpSpPr/>
        <p:nvPr/>
      </p:nvGrpSpPr>
      <p:grpSpPr>
        <a:xfrm>
          <a:off x="0" y="0"/>
          <a:ext cx="0" cy="0"/>
          <a:chOff x="0" y="0"/>
          <a:chExt cx="0" cy="0"/>
        </a:xfrm>
      </p:grpSpPr>
      <p:sp>
        <p:nvSpPr>
          <p:cNvPr id="57" name="Google Shape;57;p7"/>
          <p:cNvSpPr txBox="1"/>
          <p:nvPr>
            <p:ph type="title"/>
          </p:nvPr>
        </p:nvSpPr>
        <p:spPr>
          <a:xfrm>
            <a:off x="530352" y="1316736"/>
            <a:ext cx="7772400" cy="1362456"/>
          </a:xfrm>
          <a:prstGeom prst="rect">
            <a:avLst/>
          </a:prstGeom>
          <a:noFill/>
          <a:ln>
            <a:noFill/>
          </a:ln>
        </p:spPr>
        <p:txBody>
          <a:bodyPr anchorCtr="0" anchor="b" bIns="0" lIns="0" spcFirstLastPara="1" rIns="0" wrap="square" tIns="0"/>
          <a:lstStyle>
            <a:lvl1pPr lvl="0" marR="0" rtl="0" algn="l">
              <a:spcBef>
                <a:spcPts val="0"/>
              </a:spcBef>
              <a:spcAft>
                <a:spcPts val="0"/>
              </a:spcAft>
              <a:buClr>
                <a:srgbClr val="D87953"/>
              </a:buClr>
              <a:buSzPts val="5600"/>
              <a:buFont typeface="Calibri"/>
              <a:buNone/>
              <a:defRPr b="1" i="0" sz="5600" u="none" cap="none" strike="noStrike">
                <a:solidFill>
                  <a:srgbClr val="D8795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7"/>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lstStyle>
            <a:lvl1pPr indent="-228600" lvl="0" marL="457200" marR="0" rtl="0" algn="l">
              <a:spcBef>
                <a:spcPts val="440"/>
              </a:spcBef>
              <a:spcAft>
                <a:spcPts val="0"/>
              </a:spcAft>
              <a:buClr>
                <a:schemeClr val="accent3"/>
              </a:buClr>
              <a:buSzPts val="2090"/>
              <a:buFont typeface="Noto Sans Symbols"/>
              <a:buNone/>
              <a:defRPr b="0" i="0" sz="2200" u="none" cap="none" strike="noStrike">
                <a:solidFill>
                  <a:schemeClr val="lt1"/>
                </a:solidFill>
                <a:latin typeface="Constantia"/>
                <a:ea typeface="Constantia"/>
                <a:cs typeface="Constantia"/>
                <a:sym typeface="Constantia"/>
              </a:defRPr>
            </a:lvl1pPr>
            <a:lvl2pPr indent="-228600" lvl="1" marL="914400" marR="0" rtl="0" algn="l">
              <a:spcBef>
                <a:spcPts val="360"/>
              </a:spcBef>
              <a:spcAft>
                <a:spcPts val="0"/>
              </a:spcAft>
              <a:buClr>
                <a:schemeClr val="accent1"/>
              </a:buClr>
              <a:buSzPts val="1530"/>
              <a:buFont typeface="Noto Sans Symbols"/>
              <a:buNone/>
              <a:defRPr b="0" i="0" sz="1800" u="none" cap="none" strike="noStrike">
                <a:solidFill>
                  <a:schemeClr val="lt1"/>
                </a:solidFill>
                <a:latin typeface="Constantia"/>
                <a:ea typeface="Constantia"/>
                <a:cs typeface="Constantia"/>
                <a:sym typeface="Constantia"/>
              </a:defRPr>
            </a:lvl2pPr>
            <a:lvl3pPr indent="-228600" lvl="2" marL="1371600" marR="0" rtl="0" algn="l">
              <a:spcBef>
                <a:spcPts val="320"/>
              </a:spcBef>
              <a:spcAft>
                <a:spcPts val="0"/>
              </a:spcAft>
              <a:buClr>
                <a:schemeClr val="accent2"/>
              </a:buClr>
              <a:buSzPts val="1120"/>
              <a:buFont typeface="Noto Sans Symbols"/>
              <a:buNone/>
              <a:defRPr b="0" i="0" sz="1600" u="none" cap="none" strike="noStrike">
                <a:solidFill>
                  <a:schemeClr val="lt1"/>
                </a:solidFill>
                <a:latin typeface="Constantia"/>
                <a:ea typeface="Constantia"/>
                <a:cs typeface="Constantia"/>
                <a:sym typeface="Constantia"/>
              </a:defRPr>
            </a:lvl3pPr>
            <a:lvl4pPr indent="-228600" lvl="3" marL="1828800" marR="0" rtl="0" algn="l">
              <a:spcBef>
                <a:spcPts val="280"/>
              </a:spcBef>
              <a:spcAft>
                <a:spcPts val="0"/>
              </a:spcAft>
              <a:buClr>
                <a:schemeClr val="accent3"/>
              </a:buClr>
              <a:buSzPts val="910"/>
              <a:buFont typeface="Noto Sans Symbols"/>
              <a:buNone/>
              <a:defRPr b="0" i="0" sz="1400" u="none" cap="none" strike="noStrike">
                <a:solidFill>
                  <a:schemeClr val="lt1"/>
                </a:solidFill>
                <a:latin typeface="Constantia"/>
                <a:ea typeface="Constantia"/>
                <a:cs typeface="Constantia"/>
                <a:sym typeface="Constantia"/>
              </a:defRPr>
            </a:lvl4pPr>
            <a:lvl5pPr indent="-228600" lvl="4" marL="2286000" marR="0" rtl="0" algn="l">
              <a:spcBef>
                <a:spcPts val="280"/>
              </a:spcBef>
              <a:spcAft>
                <a:spcPts val="0"/>
              </a:spcAft>
              <a:buClr>
                <a:schemeClr val="accent4"/>
              </a:buClr>
              <a:buSzPts val="910"/>
              <a:buFont typeface="Noto Sans Symbols"/>
              <a:buNone/>
              <a:defRPr b="0" i="0" sz="14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59" name="Google Shape;59;p7"/>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60" name="Google Shape;60;p7"/>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61" name="Google Shape;61;p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D3D3D3"/>
                </a:solidFill>
                <a:latin typeface="Constantia"/>
                <a:ea typeface="Constantia"/>
                <a:cs typeface="Constantia"/>
                <a:sym typeface="Constantia"/>
              </a:defRPr>
            </a:lvl1pPr>
            <a:lvl2pPr indent="0" lvl="1" marL="0" marR="0" rtl="0" algn="r">
              <a:spcBef>
                <a:spcPts val="0"/>
              </a:spcBef>
              <a:buNone/>
              <a:defRPr sz="1200">
                <a:solidFill>
                  <a:srgbClr val="D3D3D3"/>
                </a:solidFill>
                <a:latin typeface="Constantia"/>
                <a:ea typeface="Constantia"/>
                <a:cs typeface="Constantia"/>
                <a:sym typeface="Constantia"/>
              </a:defRPr>
            </a:lvl2pPr>
            <a:lvl3pPr indent="0" lvl="2" marL="0" marR="0" rtl="0" algn="r">
              <a:spcBef>
                <a:spcPts val="0"/>
              </a:spcBef>
              <a:buNone/>
              <a:defRPr sz="1200">
                <a:solidFill>
                  <a:srgbClr val="D3D3D3"/>
                </a:solidFill>
                <a:latin typeface="Constantia"/>
                <a:ea typeface="Constantia"/>
                <a:cs typeface="Constantia"/>
                <a:sym typeface="Constantia"/>
              </a:defRPr>
            </a:lvl3pPr>
            <a:lvl4pPr indent="0" lvl="3" marL="0" marR="0" rtl="0" algn="r">
              <a:spcBef>
                <a:spcPts val="0"/>
              </a:spcBef>
              <a:buNone/>
              <a:defRPr sz="1200">
                <a:solidFill>
                  <a:srgbClr val="D3D3D3"/>
                </a:solidFill>
                <a:latin typeface="Constantia"/>
                <a:ea typeface="Constantia"/>
                <a:cs typeface="Constantia"/>
                <a:sym typeface="Constantia"/>
              </a:defRPr>
            </a:lvl4pPr>
            <a:lvl5pPr indent="0" lvl="4" marL="0" marR="0" rtl="0" algn="r">
              <a:spcBef>
                <a:spcPts val="0"/>
              </a:spcBef>
              <a:buNone/>
              <a:defRPr sz="1200">
                <a:solidFill>
                  <a:srgbClr val="D3D3D3"/>
                </a:solidFill>
                <a:latin typeface="Constantia"/>
                <a:ea typeface="Constantia"/>
                <a:cs typeface="Constantia"/>
                <a:sym typeface="Constantia"/>
              </a:defRPr>
            </a:lvl5pPr>
            <a:lvl6pPr indent="0" lvl="5" marL="0" marR="0" rtl="0" algn="r">
              <a:spcBef>
                <a:spcPts val="0"/>
              </a:spcBef>
              <a:buNone/>
              <a:defRPr sz="1200">
                <a:solidFill>
                  <a:srgbClr val="D3D3D3"/>
                </a:solidFill>
                <a:latin typeface="Constantia"/>
                <a:ea typeface="Constantia"/>
                <a:cs typeface="Constantia"/>
                <a:sym typeface="Constantia"/>
              </a:defRPr>
            </a:lvl6pPr>
            <a:lvl7pPr indent="0" lvl="6" marL="0" marR="0" rtl="0" algn="r">
              <a:spcBef>
                <a:spcPts val="0"/>
              </a:spcBef>
              <a:buNone/>
              <a:defRPr sz="1200">
                <a:solidFill>
                  <a:srgbClr val="D3D3D3"/>
                </a:solidFill>
                <a:latin typeface="Constantia"/>
                <a:ea typeface="Constantia"/>
                <a:cs typeface="Constantia"/>
                <a:sym typeface="Constantia"/>
              </a:defRPr>
            </a:lvl7pPr>
            <a:lvl8pPr indent="0" lvl="7" marL="0" marR="0" rtl="0" algn="r">
              <a:spcBef>
                <a:spcPts val="0"/>
              </a:spcBef>
              <a:buNone/>
              <a:defRPr sz="1200">
                <a:solidFill>
                  <a:srgbClr val="D3D3D3"/>
                </a:solidFill>
                <a:latin typeface="Constantia"/>
                <a:ea typeface="Constantia"/>
                <a:cs typeface="Constantia"/>
                <a:sym typeface="Constantia"/>
              </a:defRPr>
            </a:lvl8pPr>
            <a:lvl9pPr indent="0" lvl="8" marL="0" marR="0" rtl="0" algn="r">
              <a:spcBef>
                <a:spcPts val="0"/>
              </a:spcBef>
              <a:buNone/>
              <a:defRPr sz="1200">
                <a:solidFill>
                  <a:srgbClr val="D3D3D3"/>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2" name="Shape 62"/>
        <p:cNvGrpSpPr/>
        <p:nvPr/>
      </p:nvGrpSpPr>
      <p:grpSpPr>
        <a:xfrm>
          <a:off x="0" y="0"/>
          <a:ext cx="0" cy="0"/>
          <a:chOff x="0" y="0"/>
          <a:chExt cx="0" cy="0"/>
        </a:xfrm>
      </p:grpSpPr>
      <p:sp>
        <p:nvSpPr>
          <p:cNvPr id="63" name="Google Shape;63;p8"/>
          <p:cNvSpPr txBox="1"/>
          <p:nvPr>
            <p:ph type="title"/>
          </p:nvPr>
        </p:nvSpPr>
        <p:spPr>
          <a:xfrm>
            <a:off x="457200" y="704088"/>
            <a:ext cx="8229600" cy="11430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8"/>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lstStyle>
            <a:lvl1pPr indent="-228600" lvl="0" marL="457200" marR="0" rtl="0" algn="l">
              <a:spcBef>
                <a:spcPts val="480"/>
              </a:spcBef>
              <a:spcAft>
                <a:spcPts val="0"/>
              </a:spcAft>
              <a:buClr>
                <a:schemeClr val="accent3"/>
              </a:buClr>
              <a:buSzPts val="2280"/>
              <a:buFont typeface="Noto Sans Symbols"/>
              <a:buNone/>
              <a:defRPr b="1" i="0" sz="2400" u="none" cap="none" strike="noStrike">
                <a:solidFill>
                  <a:schemeClr val="dk2"/>
                </a:solidFill>
                <a:latin typeface="Constantia"/>
                <a:ea typeface="Constantia"/>
                <a:cs typeface="Constantia"/>
                <a:sym typeface="Constantia"/>
              </a:defRPr>
            </a:lvl1pPr>
            <a:lvl2pPr indent="-228600" lvl="1" marL="914400" marR="0" rtl="0" algn="l">
              <a:spcBef>
                <a:spcPts val="400"/>
              </a:spcBef>
              <a:spcAft>
                <a:spcPts val="0"/>
              </a:spcAft>
              <a:buClr>
                <a:schemeClr val="accent1"/>
              </a:buClr>
              <a:buSzPts val="1700"/>
              <a:buFont typeface="Noto Sans Symbols"/>
              <a:buNone/>
              <a:defRPr b="1" i="0" sz="2000" u="none" cap="none" strike="noStrike">
                <a:solidFill>
                  <a:schemeClr val="dk1"/>
                </a:solidFill>
                <a:latin typeface="Constantia"/>
                <a:ea typeface="Constantia"/>
                <a:cs typeface="Constantia"/>
                <a:sym typeface="Constantia"/>
              </a:defRPr>
            </a:lvl2pPr>
            <a:lvl3pPr indent="-228600" lvl="2" marL="1371600" marR="0" rtl="0" algn="l">
              <a:spcBef>
                <a:spcPts val="360"/>
              </a:spcBef>
              <a:spcAft>
                <a:spcPts val="0"/>
              </a:spcAft>
              <a:buClr>
                <a:schemeClr val="accent2"/>
              </a:buClr>
              <a:buSzPts val="1260"/>
              <a:buFont typeface="Noto Sans Symbols"/>
              <a:buNone/>
              <a:defRPr b="1" i="0" sz="1800" u="none" cap="none" strike="noStrike">
                <a:solidFill>
                  <a:schemeClr val="dk1"/>
                </a:solidFill>
                <a:latin typeface="Constantia"/>
                <a:ea typeface="Constantia"/>
                <a:cs typeface="Constantia"/>
                <a:sym typeface="Constantia"/>
              </a:defRPr>
            </a:lvl3pPr>
            <a:lvl4pPr indent="-228600" lvl="3" marL="1828800" marR="0" rtl="0" algn="l">
              <a:spcBef>
                <a:spcPts val="320"/>
              </a:spcBef>
              <a:spcAft>
                <a:spcPts val="0"/>
              </a:spcAft>
              <a:buClr>
                <a:schemeClr val="accent3"/>
              </a:buClr>
              <a:buSzPts val="1040"/>
              <a:buFont typeface="Noto Sans Symbols"/>
              <a:buNone/>
              <a:defRPr b="1" i="0" sz="1600" u="none" cap="none" strike="noStrike">
                <a:solidFill>
                  <a:schemeClr val="dk1"/>
                </a:solidFill>
                <a:latin typeface="Constantia"/>
                <a:ea typeface="Constantia"/>
                <a:cs typeface="Constantia"/>
                <a:sym typeface="Constantia"/>
              </a:defRPr>
            </a:lvl4pPr>
            <a:lvl5pPr indent="-228600" lvl="4" marL="2286000" marR="0" rtl="0" algn="l">
              <a:spcBef>
                <a:spcPts val="320"/>
              </a:spcBef>
              <a:spcAft>
                <a:spcPts val="0"/>
              </a:spcAft>
              <a:buClr>
                <a:schemeClr val="accent4"/>
              </a:buClr>
              <a:buSzPts val="1040"/>
              <a:buFont typeface="Noto Sans Symbols"/>
              <a:buNone/>
              <a:defRPr b="1"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5" name="Google Shape;65;p8"/>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lstStyle>
            <a:lvl1pPr indent="-228600" lvl="0" marL="457200" marR="0" rtl="0" algn="l">
              <a:spcBef>
                <a:spcPts val="480"/>
              </a:spcBef>
              <a:spcAft>
                <a:spcPts val="0"/>
              </a:spcAft>
              <a:buClr>
                <a:schemeClr val="accent3"/>
              </a:buClr>
              <a:buSzPts val="2280"/>
              <a:buFont typeface="Noto Sans Symbols"/>
              <a:buNone/>
              <a:defRPr b="1" i="0" sz="2400" u="none" cap="none" strike="noStrike">
                <a:solidFill>
                  <a:schemeClr val="dk2"/>
                </a:solidFill>
                <a:latin typeface="Constantia"/>
                <a:ea typeface="Constantia"/>
                <a:cs typeface="Constantia"/>
                <a:sym typeface="Constantia"/>
              </a:defRPr>
            </a:lvl1pPr>
            <a:lvl2pPr indent="-228600" lvl="1" marL="914400" marR="0" rtl="0" algn="l">
              <a:spcBef>
                <a:spcPts val="400"/>
              </a:spcBef>
              <a:spcAft>
                <a:spcPts val="0"/>
              </a:spcAft>
              <a:buClr>
                <a:schemeClr val="accent1"/>
              </a:buClr>
              <a:buSzPts val="1700"/>
              <a:buFont typeface="Noto Sans Symbols"/>
              <a:buNone/>
              <a:defRPr b="1" i="0" sz="2000" u="none" cap="none" strike="noStrike">
                <a:solidFill>
                  <a:schemeClr val="dk1"/>
                </a:solidFill>
                <a:latin typeface="Constantia"/>
                <a:ea typeface="Constantia"/>
                <a:cs typeface="Constantia"/>
                <a:sym typeface="Constantia"/>
              </a:defRPr>
            </a:lvl2pPr>
            <a:lvl3pPr indent="-228600" lvl="2" marL="1371600" marR="0" rtl="0" algn="l">
              <a:spcBef>
                <a:spcPts val="360"/>
              </a:spcBef>
              <a:spcAft>
                <a:spcPts val="0"/>
              </a:spcAft>
              <a:buClr>
                <a:schemeClr val="accent2"/>
              </a:buClr>
              <a:buSzPts val="1260"/>
              <a:buFont typeface="Noto Sans Symbols"/>
              <a:buNone/>
              <a:defRPr b="1" i="0" sz="1800" u="none" cap="none" strike="noStrike">
                <a:solidFill>
                  <a:schemeClr val="dk1"/>
                </a:solidFill>
                <a:latin typeface="Constantia"/>
                <a:ea typeface="Constantia"/>
                <a:cs typeface="Constantia"/>
                <a:sym typeface="Constantia"/>
              </a:defRPr>
            </a:lvl3pPr>
            <a:lvl4pPr indent="-228600" lvl="3" marL="1828800" marR="0" rtl="0" algn="l">
              <a:spcBef>
                <a:spcPts val="320"/>
              </a:spcBef>
              <a:spcAft>
                <a:spcPts val="0"/>
              </a:spcAft>
              <a:buClr>
                <a:schemeClr val="accent3"/>
              </a:buClr>
              <a:buSzPts val="1040"/>
              <a:buFont typeface="Noto Sans Symbols"/>
              <a:buNone/>
              <a:defRPr b="1" i="0" sz="1600" u="none" cap="none" strike="noStrike">
                <a:solidFill>
                  <a:schemeClr val="dk1"/>
                </a:solidFill>
                <a:latin typeface="Constantia"/>
                <a:ea typeface="Constantia"/>
                <a:cs typeface="Constantia"/>
                <a:sym typeface="Constantia"/>
              </a:defRPr>
            </a:lvl4pPr>
            <a:lvl5pPr indent="-228600" lvl="4" marL="2286000" marR="0" rtl="0" algn="l">
              <a:spcBef>
                <a:spcPts val="320"/>
              </a:spcBef>
              <a:spcAft>
                <a:spcPts val="0"/>
              </a:spcAft>
              <a:buClr>
                <a:schemeClr val="accent4"/>
              </a:buClr>
              <a:buSzPts val="1040"/>
              <a:buFont typeface="Noto Sans Symbols"/>
              <a:buNone/>
              <a:defRPr b="1"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6" name="Google Shape;66;p8"/>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lstStyle>
            <a:lvl1pPr indent="-361315" lvl="0" marL="457200" marR="0" rtl="0" algn="l">
              <a:spcBef>
                <a:spcPts val="440"/>
              </a:spcBef>
              <a:spcAft>
                <a:spcPts val="0"/>
              </a:spcAft>
              <a:buClr>
                <a:schemeClr val="accent3"/>
              </a:buClr>
              <a:buSzPts val="2090"/>
              <a:buFont typeface="Noto Sans Symbols"/>
              <a:buChar char="●"/>
              <a:defRPr b="0" i="0" sz="2200" u="none" cap="none" strike="noStrike">
                <a:solidFill>
                  <a:schemeClr val="dk1"/>
                </a:solidFill>
                <a:latin typeface="Constantia"/>
                <a:ea typeface="Constantia"/>
                <a:cs typeface="Constantia"/>
                <a:sym typeface="Constantia"/>
              </a:defRPr>
            </a:lvl1pPr>
            <a:lvl2pPr indent="-336550" lvl="1" marL="914400" marR="0" rtl="0" algn="l">
              <a:spcBef>
                <a:spcPts val="400"/>
              </a:spcBef>
              <a:spcAft>
                <a:spcPts val="0"/>
              </a:spcAft>
              <a:buClr>
                <a:schemeClr val="accent1"/>
              </a:buClr>
              <a:buSzPts val="1700"/>
              <a:buFont typeface="Noto Sans Symbols"/>
              <a:buChar char="●"/>
              <a:defRPr b="0" i="0" sz="2000" u="none" cap="none" strike="noStrike">
                <a:solidFill>
                  <a:schemeClr val="dk1"/>
                </a:solidFill>
                <a:latin typeface="Constantia"/>
                <a:ea typeface="Constantia"/>
                <a:cs typeface="Constantia"/>
                <a:sym typeface="Constantia"/>
              </a:defRPr>
            </a:lvl2pPr>
            <a:lvl3pPr indent="-308610" lvl="2" marL="1371600" marR="0" rtl="0" algn="l">
              <a:spcBef>
                <a:spcPts val="360"/>
              </a:spcBef>
              <a:spcAft>
                <a:spcPts val="0"/>
              </a:spcAft>
              <a:buClr>
                <a:schemeClr val="accent2"/>
              </a:buClr>
              <a:buSzPts val="1260"/>
              <a:buFont typeface="Noto Sans Symbols"/>
              <a:buChar char="●"/>
              <a:defRPr b="0" i="0" sz="1800" u="none" cap="none" strike="noStrike">
                <a:solidFill>
                  <a:schemeClr val="dk1"/>
                </a:solidFill>
                <a:latin typeface="Constantia"/>
                <a:ea typeface="Constantia"/>
                <a:cs typeface="Constantia"/>
                <a:sym typeface="Constantia"/>
              </a:defRPr>
            </a:lvl3pPr>
            <a:lvl4pPr indent="-294639" lvl="3" marL="1828800" marR="0" rtl="0" algn="l">
              <a:spcBef>
                <a:spcPts val="320"/>
              </a:spcBef>
              <a:spcAft>
                <a:spcPts val="0"/>
              </a:spcAft>
              <a:buClr>
                <a:schemeClr val="accent3"/>
              </a:buClr>
              <a:buSzPts val="1040"/>
              <a:buFont typeface="Noto Sans Symbols"/>
              <a:buChar char="●"/>
              <a:defRPr b="0" i="0" sz="1600" u="none" cap="none" strike="noStrike">
                <a:solidFill>
                  <a:schemeClr val="dk1"/>
                </a:solidFill>
                <a:latin typeface="Constantia"/>
                <a:ea typeface="Constantia"/>
                <a:cs typeface="Constantia"/>
                <a:sym typeface="Constantia"/>
              </a:defRPr>
            </a:lvl4pPr>
            <a:lvl5pPr indent="-294639" lvl="4" marL="2286000" marR="0" rtl="0" algn="l">
              <a:spcBef>
                <a:spcPts val="320"/>
              </a:spcBef>
              <a:spcAft>
                <a:spcPts val="0"/>
              </a:spcAft>
              <a:buClr>
                <a:schemeClr val="accent4"/>
              </a:buClr>
              <a:buSzPts val="1040"/>
              <a:buFont typeface="Noto Sans Symbols"/>
              <a:buChar char="●"/>
              <a:defRPr b="0"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7" name="Google Shape;67;p8"/>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lstStyle>
            <a:lvl1pPr indent="-361315" lvl="0" marL="457200" marR="0" rtl="0" algn="l">
              <a:spcBef>
                <a:spcPts val="440"/>
              </a:spcBef>
              <a:spcAft>
                <a:spcPts val="0"/>
              </a:spcAft>
              <a:buClr>
                <a:schemeClr val="accent3"/>
              </a:buClr>
              <a:buSzPts val="2090"/>
              <a:buFont typeface="Noto Sans Symbols"/>
              <a:buChar char="●"/>
              <a:defRPr b="0" i="0" sz="2200" u="none" cap="none" strike="noStrike">
                <a:solidFill>
                  <a:schemeClr val="dk1"/>
                </a:solidFill>
                <a:latin typeface="Constantia"/>
                <a:ea typeface="Constantia"/>
                <a:cs typeface="Constantia"/>
                <a:sym typeface="Constantia"/>
              </a:defRPr>
            </a:lvl1pPr>
            <a:lvl2pPr indent="-336550" lvl="1" marL="914400" marR="0" rtl="0" algn="l">
              <a:spcBef>
                <a:spcPts val="400"/>
              </a:spcBef>
              <a:spcAft>
                <a:spcPts val="0"/>
              </a:spcAft>
              <a:buClr>
                <a:schemeClr val="accent1"/>
              </a:buClr>
              <a:buSzPts val="1700"/>
              <a:buFont typeface="Noto Sans Symbols"/>
              <a:buChar char="●"/>
              <a:defRPr b="0" i="0" sz="2000" u="none" cap="none" strike="noStrike">
                <a:solidFill>
                  <a:schemeClr val="dk1"/>
                </a:solidFill>
                <a:latin typeface="Constantia"/>
                <a:ea typeface="Constantia"/>
                <a:cs typeface="Constantia"/>
                <a:sym typeface="Constantia"/>
              </a:defRPr>
            </a:lvl2pPr>
            <a:lvl3pPr indent="-308610" lvl="2" marL="1371600" marR="0" rtl="0" algn="l">
              <a:spcBef>
                <a:spcPts val="360"/>
              </a:spcBef>
              <a:spcAft>
                <a:spcPts val="0"/>
              </a:spcAft>
              <a:buClr>
                <a:schemeClr val="accent2"/>
              </a:buClr>
              <a:buSzPts val="1260"/>
              <a:buFont typeface="Noto Sans Symbols"/>
              <a:buChar char="●"/>
              <a:defRPr b="0" i="0" sz="1800" u="none" cap="none" strike="noStrike">
                <a:solidFill>
                  <a:schemeClr val="dk1"/>
                </a:solidFill>
                <a:latin typeface="Constantia"/>
                <a:ea typeface="Constantia"/>
                <a:cs typeface="Constantia"/>
                <a:sym typeface="Constantia"/>
              </a:defRPr>
            </a:lvl3pPr>
            <a:lvl4pPr indent="-294639" lvl="3" marL="1828800" marR="0" rtl="0" algn="l">
              <a:spcBef>
                <a:spcPts val="320"/>
              </a:spcBef>
              <a:spcAft>
                <a:spcPts val="0"/>
              </a:spcAft>
              <a:buClr>
                <a:schemeClr val="accent3"/>
              </a:buClr>
              <a:buSzPts val="1040"/>
              <a:buFont typeface="Noto Sans Symbols"/>
              <a:buChar char="●"/>
              <a:defRPr b="0" i="0" sz="1600" u="none" cap="none" strike="noStrike">
                <a:solidFill>
                  <a:schemeClr val="dk1"/>
                </a:solidFill>
                <a:latin typeface="Constantia"/>
                <a:ea typeface="Constantia"/>
                <a:cs typeface="Constantia"/>
                <a:sym typeface="Constantia"/>
              </a:defRPr>
            </a:lvl4pPr>
            <a:lvl5pPr indent="-294639" lvl="4" marL="2286000" marR="0" rtl="0" algn="l">
              <a:spcBef>
                <a:spcPts val="320"/>
              </a:spcBef>
              <a:spcAft>
                <a:spcPts val="0"/>
              </a:spcAft>
              <a:buClr>
                <a:schemeClr val="accent4"/>
              </a:buClr>
              <a:buSzPts val="1040"/>
              <a:buFont typeface="Noto Sans Symbols"/>
              <a:buChar char="●"/>
              <a:defRPr b="0" i="0" sz="16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8" name="Google Shape;68;p8"/>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69" name="Google Shape;69;p8"/>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0" name="Google Shape;70;p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1" name="Shape 71"/>
        <p:cNvGrpSpPr/>
        <p:nvPr/>
      </p:nvGrpSpPr>
      <p:grpSpPr>
        <a:xfrm>
          <a:off x="0" y="0"/>
          <a:ext cx="0" cy="0"/>
          <a:chOff x="0" y="0"/>
          <a:chExt cx="0" cy="0"/>
        </a:xfrm>
      </p:grpSpPr>
      <p:sp>
        <p:nvSpPr>
          <p:cNvPr id="72" name="Google Shape;72;p9"/>
          <p:cNvSpPr txBox="1"/>
          <p:nvPr>
            <p:ph type="title"/>
          </p:nvPr>
        </p:nvSpPr>
        <p:spPr>
          <a:xfrm>
            <a:off x="457200" y="704088"/>
            <a:ext cx="8305800" cy="11430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9"/>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4" name="Google Shape;74;p9"/>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5" name="Google Shape;75;p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6" name="Shape 76"/>
        <p:cNvGrpSpPr/>
        <p:nvPr/>
      </p:nvGrpSpPr>
      <p:grpSpPr>
        <a:xfrm>
          <a:off x="0" y="0"/>
          <a:ext cx="0" cy="0"/>
          <a:chOff x="0" y="0"/>
          <a:chExt cx="0" cy="0"/>
        </a:xfrm>
      </p:grpSpPr>
      <p:sp>
        <p:nvSpPr>
          <p:cNvPr id="77" name="Google Shape;77;p10"/>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8" name="Google Shape;78;p10"/>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79" name="Google Shape;79;p1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0" name="Shape 80"/>
        <p:cNvGrpSpPr/>
        <p:nvPr/>
      </p:nvGrpSpPr>
      <p:grpSpPr>
        <a:xfrm>
          <a:off x="0" y="0"/>
          <a:ext cx="0" cy="0"/>
          <a:chOff x="0" y="0"/>
          <a:chExt cx="0" cy="0"/>
        </a:xfrm>
      </p:grpSpPr>
      <p:sp>
        <p:nvSpPr>
          <p:cNvPr id="81" name="Google Shape;81;p11"/>
          <p:cNvSpPr txBox="1"/>
          <p:nvPr>
            <p:ph type="title"/>
          </p:nvPr>
        </p:nvSpPr>
        <p:spPr>
          <a:xfrm>
            <a:off x="685800" y="514352"/>
            <a:ext cx="2743200" cy="116205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2600"/>
              <a:buFont typeface="Calibri"/>
              <a:buNone/>
              <a:defRPr b="0" i="0" sz="26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1"/>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lstStyle>
            <a:lvl1pPr indent="-228600" lvl="0" marL="457200" marR="0" rtl="0" algn="l">
              <a:spcBef>
                <a:spcPts val="280"/>
              </a:spcBef>
              <a:spcAft>
                <a:spcPts val="0"/>
              </a:spcAft>
              <a:buClr>
                <a:schemeClr val="accent3"/>
              </a:buClr>
              <a:buSzPts val="1330"/>
              <a:buFont typeface="Noto Sans Symbols"/>
              <a:buNone/>
              <a:defRPr b="0" i="0" sz="1400" u="none" cap="none" strike="noStrike">
                <a:solidFill>
                  <a:schemeClr val="dk1"/>
                </a:solidFill>
                <a:latin typeface="Constantia"/>
                <a:ea typeface="Constantia"/>
                <a:cs typeface="Constantia"/>
                <a:sym typeface="Constantia"/>
              </a:defRPr>
            </a:lvl1pPr>
            <a:lvl2pPr indent="-228600" lvl="1" marL="914400" marR="0" rtl="0" algn="l">
              <a:spcBef>
                <a:spcPts val="240"/>
              </a:spcBef>
              <a:spcAft>
                <a:spcPts val="0"/>
              </a:spcAft>
              <a:buClr>
                <a:schemeClr val="accent1"/>
              </a:buClr>
              <a:buSzPts val="1020"/>
              <a:buFont typeface="Noto Sans Symbols"/>
              <a:buNone/>
              <a:defRPr b="0" i="0" sz="1200" u="none" cap="none" strike="noStrike">
                <a:solidFill>
                  <a:schemeClr val="dk1"/>
                </a:solidFill>
                <a:latin typeface="Constantia"/>
                <a:ea typeface="Constantia"/>
                <a:cs typeface="Constantia"/>
                <a:sym typeface="Constantia"/>
              </a:defRPr>
            </a:lvl2pPr>
            <a:lvl3pPr indent="-228600" lvl="2" marL="1371600" marR="0" rtl="0" algn="l">
              <a:spcBef>
                <a:spcPts val="200"/>
              </a:spcBef>
              <a:spcAft>
                <a:spcPts val="0"/>
              </a:spcAft>
              <a:buClr>
                <a:schemeClr val="accent2"/>
              </a:buClr>
              <a:buSzPts val="700"/>
              <a:buFont typeface="Noto Sans Symbols"/>
              <a:buNone/>
              <a:defRPr b="0" i="0" sz="1000" u="none" cap="none" strike="noStrike">
                <a:solidFill>
                  <a:schemeClr val="dk1"/>
                </a:solidFill>
                <a:latin typeface="Constantia"/>
                <a:ea typeface="Constantia"/>
                <a:cs typeface="Constantia"/>
                <a:sym typeface="Constantia"/>
              </a:defRPr>
            </a:lvl3pPr>
            <a:lvl4pPr indent="-228600" lvl="3" marL="1828800" marR="0" rtl="0" algn="l">
              <a:spcBef>
                <a:spcPts val="180"/>
              </a:spcBef>
              <a:spcAft>
                <a:spcPts val="0"/>
              </a:spcAft>
              <a:buClr>
                <a:schemeClr val="accent3"/>
              </a:buClr>
              <a:buSzPts val="585"/>
              <a:buFont typeface="Noto Sans Symbols"/>
              <a:buNone/>
              <a:defRPr b="0" i="0" sz="900" u="none" cap="none" strike="noStrike">
                <a:solidFill>
                  <a:schemeClr val="dk1"/>
                </a:solidFill>
                <a:latin typeface="Constantia"/>
                <a:ea typeface="Constantia"/>
                <a:cs typeface="Constantia"/>
                <a:sym typeface="Constantia"/>
              </a:defRPr>
            </a:lvl4pPr>
            <a:lvl5pPr indent="-228600" lvl="4" marL="2286000" marR="0" rtl="0" algn="l">
              <a:spcBef>
                <a:spcPts val="180"/>
              </a:spcBef>
              <a:spcAft>
                <a:spcPts val="0"/>
              </a:spcAft>
              <a:buClr>
                <a:schemeClr val="accent4"/>
              </a:buClr>
              <a:buSzPts val="585"/>
              <a:buFont typeface="Noto Sans Symbols"/>
              <a:buNone/>
              <a:defRPr b="0" i="0" sz="9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3" name="Google Shape;83;p11"/>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lstStyle>
            <a:lvl1pPr indent="-397510" lvl="0" marL="457200" marR="0" rtl="0" algn="l">
              <a:spcBef>
                <a:spcPts val="560"/>
              </a:spcBef>
              <a:spcAft>
                <a:spcPts val="0"/>
              </a:spcAft>
              <a:buClr>
                <a:schemeClr val="accent3"/>
              </a:buClr>
              <a:buSzPts val="2660"/>
              <a:buFont typeface="Noto Sans Symbols"/>
              <a:buChar char="●"/>
              <a:defRPr b="0" i="0" sz="2800" u="none" cap="none" strike="noStrike">
                <a:solidFill>
                  <a:schemeClr val="dk1"/>
                </a:solidFill>
                <a:latin typeface="Constantia"/>
                <a:ea typeface="Constantia"/>
                <a:cs typeface="Constantia"/>
                <a:sym typeface="Constantia"/>
              </a:defRPr>
            </a:lvl1pPr>
            <a:lvl2pPr indent="-368935" lvl="1" marL="914400" marR="0" rtl="0" algn="l">
              <a:spcBef>
                <a:spcPts val="520"/>
              </a:spcBef>
              <a:spcAft>
                <a:spcPts val="0"/>
              </a:spcAft>
              <a:buClr>
                <a:schemeClr val="accent1"/>
              </a:buClr>
              <a:buSzPts val="2210"/>
              <a:buFont typeface="Noto Sans Symbols"/>
              <a:buChar char="●"/>
              <a:defRPr b="0" i="0" sz="2600" u="none" cap="none" strike="noStrike">
                <a:solidFill>
                  <a:schemeClr val="dk1"/>
                </a:solidFill>
                <a:latin typeface="Constantia"/>
                <a:ea typeface="Constantia"/>
                <a:cs typeface="Constantia"/>
                <a:sym typeface="Constantia"/>
              </a:defRPr>
            </a:lvl2pPr>
            <a:lvl3pPr indent="-335280" lvl="2" marL="1371600" marR="0" rtl="0" algn="l">
              <a:spcBef>
                <a:spcPts val="480"/>
              </a:spcBef>
              <a:spcAft>
                <a:spcPts val="0"/>
              </a:spcAft>
              <a:buClr>
                <a:schemeClr val="accent2"/>
              </a:buClr>
              <a:buSzPts val="1680"/>
              <a:buFont typeface="Noto Sans Symbols"/>
              <a:buChar char="●"/>
              <a:defRPr b="0" i="0" sz="24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02895" lvl="4" marL="2286000" marR="0" rtl="0" algn="l">
              <a:spcBef>
                <a:spcPts val="360"/>
              </a:spcBef>
              <a:spcAft>
                <a:spcPts val="0"/>
              </a:spcAft>
              <a:buClr>
                <a:schemeClr val="accent4"/>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4" name="Google Shape;84;p11"/>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5" name="Google Shape;85;p11"/>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6" name="Google Shape;86;p1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sz="1200">
                <a:solidFill>
                  <a:srgbClr val="3E4051"/>
                </a:solidFill>
                <a:latin typeface="Constantia"/>
                <a:ea typeface="Constantia"/>
                <a:cs typeface="Constantia"/>
                <a:sym typeface="Constantia"/>
              </a:defRPr>
            </a:lvl1pPr>
            <a:lvl2pPr indent="0" lvl="1" marL="0" marR="0" rtl="0" algn="r">
              <a:spcBef>
                <a:spcPts val="0"/>
              </a:spcBef>
              <a:buNone/>
              <a:defRPr sz="1200">
                <a:solidFill>
                  <a:srgbClr val="3E4051"/>
                </a:solidFill>
                <a:latin typeface="Constantia"/>
                <a:ea typeface="Constantia"/>
                <a:cs typeface="Constantia"/>
                <a:sym typeface="Constantia"/>
              </a:defRPr>
            </a:lvl2pPr>
            <a:lvl3pPr indent="0" lvl="2" marL="0" marR="0" rtl="0" algn="r">
              <a:spcBef>
                <a:spcPts val="0"/>
              </a:spcBef>
              <a:buNone/>
              <a:defRPr sz="1200">
                <a:solidFill>
                  <a:srgbClr val="3E4051"/>
                </a:solidFill>
                <a:latin typeface="Constantia"/>
                <a:ea typeface="Constantia"/>
                <a:cs typeface="Constantia"/>
                <a:sym typeface="Constantia"/>
              </a:defRPr>
            </a:lvl3pPr>
            <a:lvl4pPr indent="0" lvl="3" marL="0" marR="0" rtl="0" algn="r">
              <a:spcBef>
                <a:spcPts val="0"/>
              </a:spcBef>
              <a:buNone/>
              <a:defRPr sz="1200">
                <a:solidFill>
                  <a:srgbClr val="3E4051"/>
                </a:solidFill>
                <a:latin typeface="Constantia"/>
                <a:ea typeface="Constantia"/>
                <a:cs typeface="Constantia"/>
                <a:sym typeface="Constantia"/>
              </a:defRPr>
            </a:lvl4pPr>
            <a:lvl5pPr indent="0" lvl="4" marL="0" marR="0" rtl="0" algn="r">
              <a:spcBef>
                <a:spcPts val="0"/>
              </a:spcBef>
              <a:buNone/>
              <a:defRPr sz="1200">
                <a:solidFill>
                  <a:srgbClr val="3E4051"/>
                </a:solidFill>
                <a:latin typeface="Constantia"/>
                <a:ea typeface="Constantia"/>
                <a:cs typeface="Constantia"/>
                <a:sym typeface="Constantia"/>
              </a:defRPr>
            </a:lvl5pPr>
            <a:lvl6pPr indent="0" lvl="5" marL="0" marR="0" rtl="0" algn="r">
              <a:spcBef>
                <a:spcPts val="0"/>
              </a:spcBef>
              <a:buNone/>
              <a:defRPr sz="1200">
                <a:solidFill>
                  <a:srgbClr val="3E4051"/>
                </a:solidFill>
                <a:latin typeface="Constantia"/>
                <a:ea typeface="Constantia"/>
                <a:cs typeface="Constantia"/>
                <a:sym typeface="Constantia"/>
              </a:defRPr>
            </a:lvl6pPr>
            <a:lvl7pPr indent="0" lvl="6" marL="0" marR="0" rtl="0" algn="r">
              <a:spcBef>
                <a:spcPts val="0"/>
              </a:spcBef>
              <a:buNone/>
              <a:defRPr sz="1200">
                <a:solidFill>
                  <a:srgbClr val="3E4051"/>
                </a:solidFill>
                <a:latin typeface="Constantia"/>
                <a:ea typeface="Constantia"/>
                <a:cs typeface="Constantia"/>
                <a:sym typeface="Constantia"/>
              </a:defRPr>
            </a:lvl7pPr>
            <a:lvl8pPr indent="0" lvl="7" marL="0" marR="0" rtl="0" algn="r">
              <a:spcBef>
                <a:spcPts val="0"/>
              </a:spcBef>
              <a:buNone/>
              <a:defRPr sz="1200">
                <a:solidFill>
                  <a:srgbClr val="3E4051"/>
                </a:solidFill>
                <a:latin typeface="Constantia"/>
                <a:ea typeface="Constantia"/>
                <a:cs typeface="Constantia"/>
                <a:sym typeface="Constantia"/>
              </a:defRPr>
            </a:lvl8pPr>
            <a:lvl9pPr indent="0" lvl="8" marL="0" marR="0" rtl="0" algn="r">
              <a:spcBef>
                <a:spcPts val="0"/>
              </a:spcBef>
              <a:buNone/>
              <a:defRPr sz="1200">
                <a:solidFill>
                  <a:srgbClr val="3E405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sp>
        <p:nvSpPr>
          <p:cNvPr id="10" name="Google Shape;10;p1"/>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2B6165">
                  <a:alpha val="44705"/>
                </a:srgbClr>
              </a:gs>
              <a:gs pos="100000">
                <a:srgbClr val="A32FA8">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1" name="Google Shape;11;p1"/>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7C2E7F">
                  <a:alpha val="29803"/>
                </a:srgbClr>
              </a:gs>
              <a:gs pos="80000">
                <a:srgbClr val="2E7980">
                  <a:alpha val="44705"/>
                </a:srgbClr>
              </a:gs>
              <a:gs pos="100000">
                <a:srgbClr val="2E7980">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2" name="Google Shape;12;p1"/>
          <p:cNvSpPr txBox="1"/>
          <p:nvPr>
            <p:ph type="title"/>
          </p:nvPr>
        </p:nvSpPr>
        <p:spPr>
          <a:xfrm>
            <a:off x="457200" y="704088"/>
            <a:ext cx="8229600" cy="11430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4" name="Google Shape;14;p1"/>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b="0" i="0" sz="1200" u="none" cap="none" strike="noStrike">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5" name="Google Shape;15;p1"/>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b="0" i="0" sz="1200" u="none" cap="none" strike="noStrike">
                <a:solidFill>
                  <a:srgbClr val="D3D3D3"/>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6" name="Google Shape;16;p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D3D3D3"/>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D3D3D3"/>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D3D3D3"/>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D3D3D3"/>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D3D3D3"/>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D3D3D3"/>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D3D3D3"/>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D3D3D3"/>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D3D3D3"/>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grpSp>
        <p:nvGrpSpPr>
          <p:cNvPr id="17" name="Google Shape;17;p1"/>
          <p:cNvGrpSpPr/>
          <p:nvPr/>
        </p:nvGrpSpPr>
        <p:grpSpPr>
          <a:xfrm>
            <a:off x="-29294" y="-16113"/>
            <a:ext cx="9198255" cy="1086266"/>
            <a:chOff x="-29322" y="-1971"/>
            <a:chExt cx="9198255" cy="1086266"/>
          </a:xfrm>
        </p:grpSpPr>
        <p:sp>
          <p:nvSpPr>
            <p:cNvPr id="18" name="Google Shape;18;p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8C438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9" name="Google Shape;19;p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0" ty="0" sy="65000"/>
        </a:blipFill>
      </p:bgPr>
    </p:bg>
    <p:spTree>
      <p:nvGrpSpPr>
        <p:cNvPr id="26" name="Shape 26"/>
        <p:cNvGrpSpPr/>
        <p:nvPr/>
      </p:nvGrpSpPr>
      <p:grpSpPr>
        <a:xfrm>
          <a:off x="0" y="0"/>
          <a:ext cx="0" cy="0"/>
          <a:chOff x="0" y="0"/>
          <a:chExt cx="0" cy="0"/>
        </a:xfrm>
      </p:grpSpPr>
      <p:sp>
        <p:nvSpPr>
          <p:cNvPr id="27" name="Google Shape;27;p3"/>
          <p:cNvSpPr/>
          <p:nvPr/>
        </p:nvSpPr>
        <p:spPr>
          <a:xfrm>
            <a:off x="-9525" y="-7144"/>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2B6165">
                  <a:alpha val="44705"/>
                </a:srgbClr>
              </a:gs>
              <a:gs pos="100000">
                <a:srgbClr val="A32FA8">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8" name="Google Shape;28;p3"/>
          <p:cNvSpPr/>
          <p:nvPr/>
        </p:nvSpPr>
        <p:spPr>
          <a:xfrm>
            <a:off x="4381500" y="-7144"/>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7C2E7F">
                  <a:alpha val="29803"/>
                </a:srgbClr>
              </a:gs>
              <a:gs pos="80000">
                <a:srgbClr val="2E7980">
                  <a:alpha val="44705"/>
                </a:srgbClr>
              </a:gs>
              <a:gs pos="100000">
                <a:srgbClr val="2E7980">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9" name="Google Shape;29;p3"/>
          <p:cNvSpPr txBox="1"/>
          <p:nvPr>
            <p:ph type="title"/>
          </p:nvPr>
        </p:nvSpPr>
        <p:spPr>
          <a:xfrm>
            <a:off x="457200" y="704088"/>
            <a:ext cx="8229600" cy="1143000"/>
          </a:xfrm>
          <a:prstGeom prst="rect">
            <a:avLst/>
          </a:prstGeom>
          <a:noFill/>
          <a:ln>
            <a:noFill/>
          </a:ln>
        </p:spPr>
        <p:txBody>
          <a:bodyPr anchorCtr="0" anchor="b" bIns="0" lIns="0" spcFirstLastPara="1" rIns="0" wrap="square" tIns="45700"/>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3"/>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1" name="Google Shape;31;p3"/>
          <p:cNvSpPr txBox="1"/>
          <p:nvPr>
            <p:ph idx="10" type="dt"/>
          </p:nvPr>
        </p:nvSpPr>
        <p:spPr>
          <a:xfrm>
            <a:off x="457200" y="6356350"/>
            <a:ext cx="21336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2" name="Google Shape;32;p3"/>
          <p:cNvSpPr txBox="1"/>
          <p:nvPr>
            <p:ph idx="11" type="ftr"/>
          </p:nvPr>
        </p:nvSpPr>
        <p:spPr>
          <a:xfrm>
            <a:off x="2667000" y="6356350"/>
            <a:ext cx="3352800" cy="36512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200">
                <a:solidFill>
                  <a:srgbClr val="3E405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33" name="Google Shape;33;p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200" u="none">
                <a:solidFill>
                  <a:srgbClr val="3E4051"/>
                </a:solidFill>
                <a:latin typeface="Constantia"/>
                <a:ea typeface="Constantia"/>
                <a:cs typeface="Constantia"/>
                <a:sym typeface="Constantia"/>
              </a:defRPr>
            </a:lvl1pPr>
            <a:lvl2pPr indent="0" lvl="1" marL="0" marR="0" rtl="0" algn="r">
              <a:spcBef>
                <a:spcPts val="0"/>
              </a:spcBef>
              <a:buNone/>
              <a:defRPr b="0" sz="1200" u="none">
                <a:solidFill>
                  <a:srgbClr val="3E4051"/>
                </a:solidFill>
                <a:latin typeface="Constantia"/>
                <a:ea typeface="Constantia"/>
                <a:cs typeface="Constantia"/>
                <a:sym typeface="Constantia"/>
              </a:defRPr>
            </a:lvl2pPr>
            <a:lvl3pPr indent="0" lvl="2" marL="0" marR="0" rtl="0" algn="r">
              <a:spcBef>
                <a:spcPts val="0"/>
              </a:spcBef>
              <a:buNone/>
              <a:defRPr b="0" sz="1200" u="none">
                <a:solidFill>
                  <a:srgbClr val="3E4051"/>
                </a:solidFill>
                <a:latin typeface="Constantia"/>
                <a:ea typeface="Constantia"/>
                <a:cs typeface="Constantia"/>
                <a:sym typeface="Constantia"/>
              </a:defRPr>
            </a:lvl3pPr>
            <a:lvl4pPr indent="0" lvl="3" marL="0" marR="0" rtl="0" algn="r">
              <a:spcBef>
                <a:spcPts val="0"/>
              </a:spcBef>
              <a:buNone/>
              <a:defRPr b="0" sz="1200" u="none">
                <a:solidFill>
                  <a:srgbClr val="3E4051"/>
                </a:solidFill>
                <a:latin typeface="Constantia"/>
                <a:ea typeface="Constantia"/>
                <a:cs typeface="Constantia"/>
                <a:sym typeface="Constantia"/>
              </a:defRPr>
            </a:lvl4pPr>
            <a:lvl5pPr indent="0" lvl="4" marL="0" marR="0" rtl="0" algn="r">
              <a:spcBef>
                <a:spcPts val="0"/>
              </a:spcBef>
              <a:buNone/>
              <a:defRPr b="0" sz="1200" u="none">
                <a:solidFill>
                  <a:srgbClr val="3E4051"/>
                </a:solidFill>
                <a:latin typeface="Constantia"/>
                <a:ea typeface="Constantia"/>
                <a:cs typeface="Constantia"/>
                <a:sym typeface="Constantia"/>
              </a:defRPr>
            </a:lvl5pPr>
            <a:lvl6pPr indent="0" lvl="5" marL="0" marR="0" rtl="0" algn="r">
              <a:spcBef>
                <a:spcPts val="0"/>
              </a:spcBef>
              <a:buNone/>
              <a:defRPr b="0" sz="1200" u="none">
                <a:solidFill>
                  <a:srgbClr val="3E4051"/>
                </a:solidFill>
                <a:latin typeface="Constantia"/>
                <a:ea typeface="Constantia"/>
                <a:cs typeface="Constantia"/>
                <a:sym typeface="Constantia"/>
              </a:defRPr>
            </a:lvl6pPr>
            <a:lvl7pPr indent="0" lvl="6" marL="0" marR="0" rtl="0" algn="r">
              <a:spcBef>
                <a:spcPts val="0"/>
              </a:spcBef>
              <a:buNone/>
              <a:defRPr b="0" sz="1200" u="none">
                <a:solidFill>
                  <a:srgbClr val="3E4051"/>
                </a:solidFill>
                <a:latin typeface="Constantia"/>
                <a:ea typeface="Constantia"/>
                <a:cs typeface="Constantia"/>
                <a:sym typeface="Constantia"/>
              </a:defRPr>
            </a:lvl7pPr>
            <a:lvl8pPr indent="0" lvl="7" marL="0" marR="0" rtl="0" algn="r">
              <a:spcBef>
                <a:spcPts val="0"/>
              </a:spcBef>
              <a:buNone/>
              <a:defRPr b="0" sz="1200" u="none">
                <a:solidFill>
                  <a:srgbClr val="3E4051"/>
                </a:solidFill>
                <a:latin typeface="Constantia"/>
                <a:ea typeface="Constantia"/>
                <a:cs typeface="Constantia"/>
                <a:sym typeface="Constantia"/>
              </a:defRPr>
            </a:lvl8pPr>
            <a:lvl9pPr indent="0" lvl="8" marL="0" marR="0" rtl="0" algn="r">
              <a:spcBef>
                <a:spcPts val="0"/>
              </a:spcBef>
              <a:buNone/>
              <a:defRPr b="0" sz="1200" u="none">
                <a:solidFill>
                  <a:srgbClr val="3E4051"/>
                </a:solidFill>
                <a:latin typeface="Constantia"/>
                <a:ea typeface="Constantia"/>
                <a:cs typeface="Constantia"/>
                <a:sym typeface="Constantia"/>
              </a:defRPr>
            </a:lvl9pPr>
          </a:lstStyle>
          <a:p>
            <a:pPr indent="0" lvl="0" marL="0">
              <a:spcBef>
                <a:spcPts val="0"/>
              </a:spcBef>
              <a:spcAft>
                <a:spcPts val="0"/>
              </a:spcAft>
              <a:buNone/>
            </a:pPr>
            <a:fld id="{00000000-1234-1234-1234-123412341234}" type="slidenum">
              <a:rPr lang="en-US"/>
              <a:t>‹#›</a:t>
            </a:fld>
            <a:endParaRPr/>
          </a:p>
        </p:txBody>
      </p:sp>
      <p:grpSp>
        <p:nvGrpSpPr>
          <p:cNvPr id="34" name="Google Shape;34;p3"/>
          <p:cNvGrpSpPr/>
          <p:nvPr/>
        </p:nvGrpSpPr>
        <p:grpSpPr>
          <a:xfrm>
            <a:off x="-29294" y="-16113"/>
            <a:ext cx="9198255" cy="1086266"/>
            <a:chOff x="-29322" y="-1971"/>
            <a:chExt cx="9198255" cy="1086266"/>
          </a:xfrm>
        </p:grpSpPr>
        <p:sp>
          <p:nvSpPr>
            <p:cNvPr id="35" name="Google Shape;35;p3"/>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8C438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6" name="Google Shape;36;p3"/>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png"/><Relationship Id="rId4" Type="http://schemas.openxmlformats.org/officeDocument/2006/relationships/image" Target="../media/image18.png"/><Relationship Id="rId5"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0"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8.jpg"/><Relationship Id="rId5" Type="http://schemas.openxmlformats.org/officeDocument/2006/relationships/image" Target="../media/image9.png"/><Relationship Id="rId6" Type="http://schemas.openxmlformats.org/officeDocument/2006/relationships/image" Target="../media/image7.jpg"/><Relationship Id="rId7" Type="http://schemas.openxmlformats.org/officeDocument/2006/relationships/image" Target="../media/image22.jpg"/><Relationship Id="rId8"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5"/>
          <p:cNvSpPr txBox="1"/>
          <p:nvPr>
            <p:ph type="ctrTitle"/>
          </p:nvPr>
        </p:nvSpPr>
        <p:spPr>
          <a:xfrm>
            <a:off x="646200" y="2409800"/>
            <a:ext cx="7851600" cy="1828800"/>
          </a:xfrm>
          <a:prstGeom prst="rect">
            <a:avLst/>
          </a:prstGeom>
          <a:noFill/>
          <a:ln>
            <a:noFill/>
          </a:ln>
        </p:spPr>
        <p:txBody>
          <a:bodyPr anchorCtr="0" anchor="b" bIns="0" lIns="0" spcFirstLastPara="1" rIns="18275" wrap="square" tIns="0">
            <a:noAutofit/>
          </a:bodyPr>
          <a:lstStyle/>
          <a:p>
            <a:pPr indent="0" lvl="0" marL="0" marR="0" rtl="0" algn="ctr">
              <a:spcBef>
                <a:spcPts val="0"/>
              </a:spcBef>
              <a:spcAft>
                <a:spcPts val="0"/>
              </a:spcAft>
              <a:buClr>
                <a:srgbClr val="B169B5"/>
              </a:buClr>
              <a:buSzPts val="5040"/>
              <a:buFont typeface="Calibri"/>
              <a:buNone/>
            </a:pPr>
            <a:r>
              <a:rPr b="1" i="0" lang="en-US" sz="5040" u="none" cap="none" strike="noStrike">
                <a:solidFill>
                  <a:srgbClr val="B169B5"/>
                </a:solidFill>
                <a:latin typeface="Calibri"/>
                <a:ea typeface="Calibri"/>
                <a:cs typeface="Calibri"/>
                <a:sym typeface="Calibri"/>
              </a:rPr>
              <a:t>Harm Reduction for Peer</a:t>
            </a:r>
            <a:r>
              <a:rPr lang="en-US" sz="5040"/>
              <a:t> Recovery</a:t>
            </a:r>
            <a:r>
              <a:rPr b="1" i="0" lang="en-US" sz="5040" u="none" cap="none" strike="noStrike">
                <a:solidFill>
                  <a:srgbClr val="B169B5"/>
                </a:solidFill>
                <a:latin typeface="Calibri"/>
                <a:ea typeface="Calibri"/>
                <a:cs typeface="Calibri"/>
                <a:sym typeface="Calibri"/>
              </a:rPr>
              <a:t> Specialists</a:t>
            </a:r>
            <a:br>
              <a:rPr b="1" i="0" lang="en-US" sz="5040" u="none" cap="none" strike="noStrike">
                <a:solidFill>
                  <a:srgbClr val="B169B5"/>
                </a:solidFill>
                <a:latin typeface="Calibri"/>
                <a:ea typeface="Calibri"/>
                <a:cs typeface="Calibri"/>
                <a:sym typeface="Calibri"/>
              </a:rPr>
            </a:br>
            <a:endParaRPr b="1" i="0" sz="5040" u="none" cap="none" strike="noStrike">
              <a:solidFill>
                <a:srgbClr val="B169B5"/>
              </a:solidFill>
              <a:latin typeface="Calibri"/>
              <a:ea typeface="Calibri"/>
              <a:cs typeface="Calibri"/>
              <a:sym typeface="Calibri"/>
            </a:endParaRPr>
          </a:p>
          <a:p>
            <a:pPr indent="0" lvl="0" marL="0" marR="0" rtl="0" algn="ctr">
              <a:spcBef>
                <a:spcPts val="0"/>
              </a:spcBef>
              <a:spcAft>
                <a:spcPts val="0"/>
              </a:spcAft>
              <a:buClr>
                <a:srgbClr val="B169B5"/>
              </a:buClr>
              <a:buSzPts val="5040"/>
              <a:buFont typeface="Calibri"/>
              <a:buNone/>
            </a:pPr>
            <a:r>
              <a:rPr b="1" i="0" lang="en-US" sz="5040" u="none" cap="none" strike="noStrike">
                <a:solidFill>
                  <a:srgbClr val="B169B5"/>
                </a:solidFill>
                <a:latin typeface="Calibri"/>
                <a:ea typeface="Calibri"/>
                <a:cs typeface="Calibri"/>
                <a:sym typeface="Calibri"/>
              </a:rPr>
              <a:t>Radical Love</a:t>
            </a:r>
            <a:endParaRPr b="1" i="0" sz="5040" u="none" cap="none" strike="noStrike">
              <a:solidFill>
                <a:srgbClr val="B169B5"/>
              </a:solidFill>
              <a:latin typeface="Calibri"/>
              <a:ea typeface="Calibri"/>
              <a:cs typeface="Calibri"/>
              <a:sym typeface="Calibri"/>
            </a:endParaRPr>
          </a:p>
        </p:txBody>
      </p:sp>
      <p:sp>
        <p:nvSpPr>
          <p:cNvPr id="116" name="Google Shape;116;p15"/>
          <p:cNvSpPr txBox="1"/>
          <p:nvPr>
            <p:ph idx="1" type="subTitle"/>
          </p:nvPr>
        </p:nvSpPr>
        <p:spPr>
          <a:xfrm>
            <a:off x="646200" y="3453986"/>
            <a:ext cx="7854600" cy="3019800"/>
          </a:xfrm>
          <a:prstGeom prst="rect">
            <a:avLst/>
          </a:prstGeom>
          <a:noFill/>
          <a:ln>
            <a:noFill/>
          </a:ln>
        </p:spPr>
        <p:txBody>
          <a:bodyPr anchorCtr="0" anchor="t" bIns="45700" lIns="0" spcFirstLastPara="1" rIns="18275" wrap="square" tIns="45700">
            <a:noAutofit/>
          </a:bodyPr>
          <a:lstStyle/>
          <a:p>
            <a:pPr indent="0" lvl="0" marL="0" marR="45720" rtl="0" algn="ctr">
              <a:spcBef>
                <a:spcPts val="0"/>
              </a:spcBef>
              <a:spcAft>
                <a:spcPts val="0"/>
              </a:spcAft>
              <a:buClr>
                <a:schemeClr val="accent3"/>
              </a:buClr>
              <a:buSzPts val="1520"/>
              <a:buFont typeface="Noto Sans Symbols"/>
              <a:buNone/>
            </a:pPr>
            <a:r>
              <a:t/>
            </a:r>
            <a:endParaRPr b="0" i="0" sz="1600" u="none" cap="none" strike="noStrike">
              <a:solidFill>
                <a:schemeClr val="lt1"/>
              </a:solidFill>
              <a:latin typeface="Constantia"/>
              <a:ea typeface="Constantia"/>
              <a:cs typeface="Constantia"/>
              <a:sym typeface="Constantia"/>
            </a:endParaRPr>
          </a:p>
          <a:p>
            <a:pPr indent="0" lvl="0" marL="0" marR="45720" rtl="0" algn="ctr">
              <a:spcBef>
                <a:spcPts val="320"/>
              </a:spcBef>
              <a:spcAft>
                <a:spcPts val="0"/>
              </a:spcAft>
              <a:buClr>
                <a:schemeClr val="accent3"/>
              </a:buClr>
              <a:buSzPts val="1520"/>
              <a:buFont typeface="Noto Sans Symbols"/>
              <a:buNone/>
            </a:pPr>
            <a:r>
              <a:t/>
            </a:r>
            <a:endParaRPr b="0" i="0" sz="1600" u="none" cap="none" strike="noStrike">
              <a:solidFill>
                <a:schemeClr val="lt1"/>
              </a:solidFill>
              <a:latin typeface="Constantia"/>
              <a:ea typeface="Constantia"/>
              <a:cs typeface="Constantia"/>
              <a:sym typeface="Constantia"/>
            </a:endParaRPr>
          </a:p>
          <a:p>
            <a:pPr indent="0" lvl="0" marL="0" marR="45720" rtl="0" algn="ctr">
              <a:spcBef>
                <a:spcPts val="320"/>
              </a:spcBef>
              <a:spcAft>
                <a:spcPts val="0"/>
              </a:spcAft>
              <a:buClr>
                <a:schemeClr val="accent3"/>
              </a:buClr>
              <a:buSzPts val="1520"/>
              <a:buFont typeface="Noto Sans Symbols"/>
              <a:buNone/>
            </a:pPr>
            <a:r>
              <a:t/>
            </a:r>
            <a:endParaRPr b="0" i="0" sz="1600" u="none" cap="none" strike="noStrike">
              <a:solidFill>
                <a:schemeClr val="lt1"/>
              </a:solidFill>
              <a:latin typeface="Constantia"/>
              <a:ea typeface="Constantia"/>
              <a:cs typeface="Constantia"/>
              <a:sym typeface="Constantia"/>
            </a:endParaRPr>
          </a:p>
          <a:p>
            <a:pPr indent="0" lvl="0" marL="0" marR="45720" rtl="0" algn="ctr">
              <a:spcBef>
                <a:spcPts val="320"/>
              </a:spcBef>
              <a:spcAft>
                <a:spcPts val="0"/>
              </a:spcAft>
              <a:buClr>
                <a:schemeClr val="accent3"/>
              </a:buClr>
              <a:buSzPts val="1520"/>
              <a:buFont typeface="Noto Sans Symbols"/>
              <a:buNone/>
            </a:pPr>
            <a:r>
              <a:t/>
            </a:r>
            <a:endParaRPr b="0" i="0" sz="1600" u="none" cap="none" strike="noStrike">
              <a:solidFill>
                <a:schemeClr val="lt1"/>
              </a:solidFill>
              <a:latin typeface="Constantia"/>
              <a:ea typeface="Constantia"/>
              <a:cs typeface="Constantia"/>
              <a:sym typeface="Constantia"/>
            </a:endParaRPr>
          </a:p>
          <a:p>
            <a:pPr indent="0" lvl="0" marL="0" marR="45720" rtl="0" algn="ctr">
              <a:spcBef>
                <a:spcPts val="320"/>
              </a:spcBef>
              <a:spcAft>
                <a:spcPts val="0"/>
              </a:spcAft>
              <a:buClr>
                <a:schemeClr val="accent3"/>
              </a:buClr>
              <a:buSzPts val="1520"/>
              <a:buFont typeface="Noto Sans Symbols"/>
              <a:buNone/>
            </a:pPr>
            <a:r>
              <a:t/>
            </a:r>
            <a:endParaRPr b="0" i="0" sz="1600" u="none" cap="none" strike="noStrike">
              <a:solidFill>
                <a:schemeClr val="lt1"/>
              </a:solidFill>
              <a:latin typeface="Constantia"/>
              <a:ea typeface="Constantia"/>
              <a:cs typeface="Constantia"/>
              <a:sym typeface="Constantia"/>
            </a:endParaRPr>
          </a:p>
          <a:p>
            <a:pPr indent="0" lvl="0" marL="0" marR="45720" rtl="0" algn="ctr">
              <a:spcBef>
                <a:spcPts val="320"/>
              </a:spcBef>
              <a:spcAft>
                <a:spcPts val="0"/>
              </a:spcAft>
              <a:buClr>
                <a:schemeClr val="accent3"/>
              </a:buClr>
              <a:buSzPts val="1520"/>
              <a:buFont typeface="Noto Sans Symbols"/>
              <a:buNone/>
            </a:pPr>
            <a:r>
              <a:t/>
            </a:r>
            <a:endParaRPr b="0" i="0" sz="1600" u="none" cap="none" strike="noStrike">
              <a:solidFill>
                <a:schemeClr val="lt1"/>
              </a:solidFill>
              <a:latin typeface="Constantia"/>
              <a:ea typeface="Constantia"/>
              <a:cs typeface="Constantia"/>
              <a:sym typeface="Constantia"/>
            </a:endParaRPr>
          </a:p>
          <a:p>
            <a:pPr indent="0" lvl="0" marL="0" marR="45720" rtl="0" algn="ctr">
              <a:spcBef>
                <a:spcPts val="320"/>
              </a:spcBef>
              <a:spcAft>
                <a:spcPts val="0"/>
              </a:spcAft>
              <a:buClr>
                <a:schemeClr val="accent3"/>
              </a:buClr>
              <a:buSzPts val="1520"/>
              <a:buFont typeface="Noto Sans Symbols"/>
              <a:buNone/>
            </a:pPr>
            <a:r>
              <a:rPr lang="en-US" sz="2800"/>
              <a:t>Nicola Barteau, </a:t>
            </a:r>
            <a:r>
              <a:rPr b="0" i="0" lang="en-US" sz="2800" u="none" cap="none" strike="noStrike">
                <a:solidFill>
                  <a:schemeClr val="lt1"/>
                </a:solidFill>
                <a:latin typeface="Constantia"/>
                <a:ea typeface="Constantia"/>
                <a:cs typeface="Constantia"/>
                <a:sym typeface="Constantia"/>
              </a:rPr>
              <a:t>Katie Carroll, CPRS</a:t>
            </a:r>
            <a:endParaRPr sz="2800"/>
          </a:p>
          <a:p>
            <a:pPr indent="0" lvl="0" marL="0" marR="45720" rtl="0" algn="ctr">
              <a:spcBef>
                <a:spcPts val="320"/>
              </a:spcBef>
              <a:spcAft>
                <a:spcPts val="0"/>
              </a:spcAft>
              <a:buClr>
                <a:schemeClr val="accent3"/>
              </a:buClr>
              <a:buSzPts val="1520"/>
              <a:buFont typeface="Noto Sans Symbols"/>
              <a:buNone/>
            </a:pPr>
            <a:r>
              <a:rPr lang="en-US" sz="2800"/>
              <a:t>&amp; </a:t>
            </a:r>
            <a:r>
              <a:rPr b="0" i="0" lang="en-US" sz="2800" u="none" cap="none" strike="noStrike">
                <a:solidFill>
                  <a:schemeClr val="lt1"/>
                </a:solidFill>
                <a:latin typeface="Constantia"/>
                <a:ea typeface="Constantia"/>
                <a:cs typeface="Constantia"/>
                <a:sym typeface="Constantia"/>
              </a:rPr>
              <a:t>Jennifer Tuerke CPRS, RPS</a:t>
            </a:r>
            <a:endParaRPr b="0" i="0" sz="2800" u="none" cap="none" strike="noStrike">
              <a:solidFill>
                <a:schemeClr val="lt1"/>
              </a:solidFill>
              <a:latin typeface="Constantia"/>
              <a:ea typeface="Constantia"/>
              <a:cs typeface="Constantia"/>
              <a:sym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4"/>
          <p:cNvSpPr txBox="1"/>
          <p:nvPr>
            <p:ph type="title"/>
          </p:nvPr>
        </p:nvSpPr>
        <p:spPr>
          <a:xfrm>
            <a:off x="457200" y="4572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3200"/>
              <a:buFont typeface="Calibri"/>
              <a:buNone/>
            </a:pPr>
            <a:r>
              <a:rPr b="0" i="0" lang="en-US" sz="3200" u="none" cap="none" strike="noStrike">
                <a:solidFill>
                  <a:schemeClr val="accent3"/>
                </a:solidFill>
                <a:latin typeface="Calibri"/>
                <a:ea typeface="Calibri"/>
                <a:cs typeface="Calibri"/>
                <a:sym typeface="Calibri"/>
              </a:rPr>
              <a:t>Stages of Change </a:t>
            </a:r>
            <a:br>
              <a:rPr b="0" i="0" lang="en-US" sz="3200" u="none" cap="none" strike="noStrike">
                <a:solidFill>
                  <a:schemeClr val="accent3"/>
                </a:solidFill>
                <a:latin typeface="Calibri"/>
                <a:ea typeface="Calibri"/>
                <a:cs typeface="Calibri"/>
                <a:sym typeface="Calibri"/>
              </a:rPr>
            </a:br>
            <a:r>
              <a:rPr b="0" i="0" lang="en-US" sz="3200" u="none" cap="none" strike="noStrike">
                <a:solidFill>
                  <a:schemeClr val="accent3"/>
                </a:solidFill>
                <a:latin typeface="Calibri"/>
                <a:ea typeface="Calibri"/>
                <a:cs typeface="Calibri"/>
                <a:sym typeface="Calibri"/>
              </a:rPr>
              <a:t>Transtheoretical Model of Behavior Change</a:t>
            </a:r>
            <a:endParaRPr b="0" i="0" sz="3200" u="none" cap="none" strike="noStrike">
              <a:solidFill>
                <a:schemeClr val="accent3"/>
              </a:solidFill>
              <a:latin typeface="Calibri"/>
              <a:ea typeface="Calibri"/>
              <a:cs typeface="Calibri"/>
              <a:sym typeface="Calibri"/>
            </a:endParaRPr>
          </a:p>
        </p:txBody>
      </p:sp>
      <p:grpSp>
        <p:nvGrpSpPr>
          <p:cNvPr id="189" name="Google Shape;189;p24"/>
          <p:cNvGrpSpPr/>
          <p:nvPr/>
        </p:nvGrpSpPr>
        <p:grpSpPr>
          <a:xfrm>
            <a:off x="1759635" y="1936033"/>
            <a:ext cx="5624728" cy="4387695"/>
            <a:chOff x="1302435" y="870"/>
            <a:chExt cx="5624728" cy="4387695"/>
          </a:xfrm>
        </p:grpSpPr>
        <p:sp>
          <p:nvSpPr>
            <p:cNvPr id="190" name="Google Shape;190;p24"/>
            <p:cNvSpPr/>
            <p:nvPr/>
          </p:nvSpPr>
          <p:spPr>
            <a:xfrm>
              <a:off x="2952673" y="870"/>
              <a:ext cx="2324252" cy="576634"/>
            </a:xfrm>
            <a:prstGeom prst="roundRect">
              <a:avLst>
                <a:gd fmla="val 10000" name="adj"/>
              </a:avLst>
            </a:prstGeom>
            <a:gradFill>
              <a:gsLst>
                <a:gs pos="0">
                  <a:srgbClr val="9A9BB2"/>
                </a:gs>
                <a:gs pos="43000">
                  <a:srgbClr val="C4C6D5"/>
                </a:gs>
                <a:gs pos="93000">
                  <a:srgbClr val="EDEDF1"/>
                </a:gs>
                <a:gs pos="100000">
                  <a:srgbClr val="FAFAFA"/>
                </a:gs>
              </a:gsLst>
              <a:path path="circle">
                <a:fillToRect b="50%" l="50%" r="50%" t="50%"/>
              </a:path>
              <a:tileRect/>
            </a:gradFill>
            <a:ln>
              <a:noFill/>
            </a:ln>
            <a:effectLst>
              <a:outerShdw blurRad="57150" rotWithShape="0" algn="ctr" dir="5400000" dist="38100">
                <a:srgbClr val="171829">
                  <a:alpha val="47843"/>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Google Shape;191;p24"/>
            <p:cNvSpPr txBox="1"/>
            <p:nvPr/>
          </p:nvSpPr>
          <p:spPr>
            <a:xfrm>
              <a:off x="2952673" y="870"/>
              <a:ext cx="2324252" cy="5766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dk1"/>
                  </a:solidFill>
                  <a:latin typeface="Constantia"/>
                  <a:ea typeface="Constantia"/>
                  <a:cs typeface="Constantia"/>
                  <a:sym typeface="Constantia"/>
                </a:rPr>
                <a:t>Pre-Contemplation</a:t>
              </a:r>
              <a:endParaRPr/>
            </a:p>
            <a:p>
              <a:pPr indent="0" lvl="0" marL="0" marR="0" rtl="0" algn="ctr">
                <a:lnSpc>
                  <a:spcPct val="90000"/>
                </a:lnSpc>
                <a:spcBef>
                  <a:spcPts val="700"/>
                </a:spcBef>
                <a:spcAft>
                  <a:spcPts val="0"/>
                </a:spcAft>
                <a:buNone/>
              </a:pPr>
              <a:r>
                <a:rPr lang="en-US" sz="1400">
                  <a:solidFill>
                    <a:schemeClr val="dk1"/>
                  </a:solidFill>
                  <a:latin typeface="Constantia"/>
                  <a:ea typeface="Constantia"/>
                  <a:cs typeface="Constantia"/>
                  <a:sym typeface="Constantia"/>
                </a:rPr>
                <a:t>“Not considering it”</a:t>
              </a:r>
              <a:endParaRPr/>
            </a:p>
          </p:txBody>
        </p:sp>
        <p:sp>
          <p:nvSpPr>
            <p:cNvPr id="192" name="Google Shape;192;p24"/>
            <p:cNvSpPr/>
            <p:nvPr/>
          </p:nvSpPr>
          <p:spPr>
            <a:xfrm rot="1800000">
              <a:off x="4639014" y="664659"/>
              <a:ext cx="601809" cy="201822"/>
            </a:xfrm>
            <a:prstGeom prst="leftRightArrow">
              <a:avLst>
                <a:gd fmla="val 60000" name="adj1"/>
                <a:gd fmla="val 50000" name="adj2"/>
              </a:avLst>
            </a:prstGeom>
            <a:gradFill>
              <a:gsLst>
                <a:gs pos="0">
                  <a:srgbClr val="9C9CB6"/>
                </a:gs>
                <a:gs pos="43000">
                  <a:srgbClr val="C5C5D6"/>
                </a:gs>
                <a:gs pos="93000">
                  <a:srgbClr val="EDEDF1"/>
                </a:gs>
                <a:gs pos="100000">
                  <a:srgbClr val="FAFAFA"/>
                </a:gs>
              </a:gsLst>
              <a:path path="circle">
                <a:fillToRect b="50%" l="50%" r="50%" t="50%"/>
              </a:path>
              <a:tileRect/>
            </a:gradFill>
            <a:ln>
              <a:noFill/>
            </a:ln>
            <a:effectLst>
              <a:outerShdw blurRad="57150" rotWithShape="0" algn="ctr" dir="5400000" dist="38100">
                <a:srgbClr val="19192B">
                  <a:alpha val="47843"/>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Google Shape;193;p24"/>
            <p:cNvSpPr txBox="1"/>
            <p:nvPr/>
          </p:nvSpPr>
          <p:spPr>
            <a:xfrm rot="3600000">
              <a:off x="4639014" y="664659"/>
              <a:ext cx="601809" cy="2018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dk1"/>
                </a:solidFill>
                <a:latin typeface="Constantia"/>
                <a:ea typeface="Constantia"/>
                <a:cs typeface="Constantia"/>
                <a:sym typeface="Constantia"/>
              </a:endParaRPr>
            </a:p>
          </p:txBody>
        </p:sp>
        <p:sp>
          <p:nvSpPr>
            <p:cNvPr id="194" name="Google Shape;194;p24"/>
            <p:cNvSpPr/>
            <p:nvPr/>
          </p:nvSpPr>
          <p:spPr>
            <a:xfrm>
              <a:off x="4602911" y="953635"/>
              <a:ext cx="2324252" cy="576634"/>
            </a:xfrm>
            <a:prstGeom prst="roundRect">
              <a:avLst>
                <a:gd fmla="val 10000" name="adj"/>
              </a:avLst>
            </a:prstGeom>
            <a:gradFill>
              <a:gsLst>
                <a:gs pos="0">
                  <a:srgbClr val="9D9DBA"/>
                </a:gs>
                <a:gs pos="43000">
                  <a:srgbClr val="C6C6D8"/>
                </a:gs>
                <a:gs pos="93000">
                  <a:srgbClr val="EEEEF2"/>
                </a:gs>
                <a:gs pos="100000">
                  <a:srgbClr val="F9F9FB"/>
                </a:gs>
              </a:gsLst>
              <a:path path="circle">
                <a:fillToRect b="50%" l="50%" r="50%" t="50%"/>
              </a:path>
              <a:tileRect/>
            </a:gradFill>
            <a:ln>
              <a:noFill/>
            </a:ln>
            <a:effectLst>
              <a:outerShdw blurRad="57150" rotWithShape="0" algn="ctr" dir="5400000" dist="38100">
                <a:srgbClr val="1C1C2E">
                  <a:alpha val="47843"/>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 name="Google Shape;195;p24"/>
            <p:cNvSpPr txBox="1"/>
            <p:nvPr/>
          </p:nvSpPr>
          <p:spPr>
            <a:xfrm>
              <a:off x="4602911" y="953635"/>
              <a:ext cx="2324252" cy="5766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dk1"/>
                  </a:solidFill>
                  <a:latin typeface="Constantia"/>
                  <a:ea typeface="Constantia"/>
                  <a:cs typeface="Constantia"/>
                  <a:sym typeface="Constantia"/>
                </a:rPr>
                <a:t>Contemplation</a:t>
              </a:r>
              <a:endParaRPr/>
            </a:p>
            <a:p>
              <a:pPr indent="0" lvl="0" marL="0" marR="0" rtl="0" algn="ctr">
                <a:lnSpc>
                  <a:spcPct val="90000"/>
                </a:lnSpc>
                <a:spcBef>
                  <a:spcPts val="700"/>
                </a:spcBef>
                <a:spcAft>
                  <a:spcPts val="0"/>
                </a:spcAft>
                <a:buNone/>
              </a:pPr>
              <a:r>
                <a:rPr lang="en-US" sz="1400">
                  <a:solidFill>
                    <a:schemeClr val="dk1"/>
                  </a:solidFill>
                  <a:latin typeface="Constantia"/>
                  <a:ea typeface="Constantia"/>
                  <a:cs typeface="Constantia"/>
                  <a:sym typeface="Constantia"/>
                </a:rPr>
                <a:t>“Thinking about it”</a:t>
              </a:r>
              <a:endParaRPr/>
            </a:p>
          </p:txBody>
        </p:sp>
        <p:sp>
          <p:nvSpPr>
            <p:cNvPr id="196" name="Google Shape;196;p24"/>
            <p:cNvSpPr/>
            <p:nvPr/>
          </p:nvSpPr>
          <p:spPr>
            <a:xfrm rot="5400000">
              <a:off x="5464133" y="2093807"/>
              <a:ext cx="601809" cy="201822"/>
            </a:xfrm>
            <a:prstGeom prst="leftRightArrow">
              <a:avLst>
                <a:gd fmla="val 60000" name="adj1"/>
                <a:gd fmla="val 50000" name="adj2"/>
              </a:avLst>
            </a:prstGeom>
            <a:gradFill>
              <a:gsLst>
                <a:gs pos="0">
                  <a:srgbClr val="9F9FBD"/>
                </a:gs>
                <a:gs pos="43000">
                  <a:srgbClr val="C7C7DA"/>
                </a:gs>
                <a:gs pos="93000">
                  <a:srgbClr val="EEEEF2"/>
                </a:gs>
                <a:gs pos="100000">
                  <a:srgbClr val="F9F9FB"/>
                </a:gs>
              </a:gsLst>
              <a:path path="circle">
                <a:fillToRect b="50%" l="50%" r="50%" t="50%"/>
              </a:path>
              <a:tileRect/>
            </a:gradFill>
            <a:ln>
              <a:noFill/>
            </a:ln>
            <a:effectLst>
              <a:outerShdw blurRad="57150" rotWithShape="0" algn="ctr" dir="5400000" dist="38100">
                <a:srgbClr val="1D1D30">
                  <a:alpha val="47843"/>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Google Shape;197;p24"/>
            <p:cNvSpPr txBox="1"/>
            <p:nvPr/>
          </p:nvSpPr>
          <p:spPr>
            <a:xfrm rot="10800000">
              <a:off x="5464133" y="2093807"/>
              <a:ext cx="601809" cy="2018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dk1"/>
                </a:solidFill>
                <a:latin typeface="Constantia"/>
                <a:ea typeface="Constantia"/>
                <a:cs typeface="Constantia"/>
                <a:sym typeface="Constantia"/>
              </a:endParaRPr>
            </a:p>
          </p:txBody>
        </p:sp>
        <p:sp>
          <p:nvSpPr>
            <p:cNvPr id="198" name="Google Shape;198;p24"/>
            <p:cNvSpPr/>
            <p:nvPr/>
          </p:nvSpPr>
          <p:spPr>
            <a:xfrm>
              <a:off x="4602911" y="2859166"/>
              <a:ext cx="2324252" cy="576634"/>
            </a:xfrm>
            <a:prstGeom prst="roundRect">
              <a:avLst>
                <a:gd fmla="val 10000" name="adj"/>
              </a:avLst>
            </a:prstGeom>
            <a:gradFill>
              <a:gsLst>
                <a:gs pos="0">
                  <a:srgbClr val="A2A2C2"/>
                </a:gs>
                <a:gs pos="43000">
                  <a:srgbClr val="C8C8DE"/>
                </a:gs>
                <a:gs pos="93000">
                  <a:srgbClr val="EDEDF4"/>
                </a:gs>
                <a:gs pos="100000">
                  <a:srgbClr val="F9F9FB"/>
                </a:gs>
              </a:gsLst>
              <a:path path="circle">
                <a:fillToRect b="50%" l="50%" r="50%" t="50%"/>
              </a:path>
              <a:tileRect/>
            </a:gradFill>
            <a:ln>
              <a:noFill/>
            </a:ln>
            <a:effectLst>
              <a:outerShdw blurRad="57150" rotWithShape="0" algn="ctr" dir="5400000" dist="38100">
                <a:srgbClr val="202033">
                  <a:alpha val="47843"/>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 name="Google Shape;199;p24"/>
            <p:cNvSpPr txBox="1"/>
            <p:nvPr/>
          </p:nvSpPr>
          <p:spPr>
            <a:xfrm>
              <a:off x="4602911" y="2859166"/>
              <a:ext cx="2324252" cy="5766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dk1"/>
                  </a:solidFill>
                  <a:latin typeface="Constantia"/>
                  <a:ea typeface="Constantia"/>
                  <a:cs typeface="Constantia"/>
                  <a:sym typeface="Constantia"/>
                </a:rPr>
                <a:t>Preparation</a:t>
              </a:r>
              <a:endParaRPr/>
            </a:p>
            <a:p>
              <a:pPr indent="0" lvl="0" marL="0" marR="0" rtl="0" algn="ctr">
                <a:lnSpc>
                  <a:spcPct val="90000"/>
                </a:lnSpc>
                <a:spcBef>
                  <a:spcPts val="700"/>
                </a:spcBef>
                <a:spcAft>
                  <a:spcPts val="0"/>
                </a:spcAft>
                <a:buNone/>
              </a:pPr>
              <a:r>
                <a:rPr lang="en-US" sz="1400">
                  <a:solidFill>
                    <a:schemeClr val="dk1"/>
                  </a:solidFill>
                  <a:latin typeface="Constantia"/>
                  <a:ea typeface="Constantia"/>
                  <a:cs typeface="Constantia"/>
                  <a:sym typeface="Constantia"/>
                </a:rPr>
                <a:t>“Planning to do it”</a:t>
              </a:r>
              <a:endParaRPr/>
            </a:p>
          </p:txBody>
        </p:sp>
        <p:sp>
          <p:nvSpPr>
            <p:cNvPr id="200" name="Google Shape;200;p24"/>
            <p:cNvSpPr/>
            <p:nvPr/>
          </p:nvSpPr>
          <p:spPr>
            <a:xfrm rot="9000000">
              <a:off x="4639014" y="3522955"/>
              <a:ext cx="601809" cy="201822"/>
            </a:xfrm>
            <a:prstGeom prst="leftRightArrow">
              <a:avLst>
                <a:gd fmla="val 60000" name="adj1"/>
                <a:gd fmla="val 50000" name="adj2"/>
              </a:avLst>
            </a:prstGeom>
            <a:gradFill>
              <a:gsLst>
                <a:gs pos="0">
                  <a:srgbClr val="A4A4C3"/>
                </a:gs>
                <a:gs pos="43000">
                  <a:srgbClr val="CACADD"/>
                </a:gs>
                <a:gs pos="93000">
                  <a:srgbClr val="EFEFF3"/>
                </a:gs>
                <a:gs pos="100000">
                  <a:srgbClr val="F9F9FB"/>
                </a:gs>
              </a:gsLst>
              <a:path path="circle">
                <a:fillToRect b="50%" l="50%" r="50%" t="50%"/>
              </a:path>
              <a:tileRect/>
            </a:gradFill>
            <a:ln>
              <a:noFill/>
            </a:ln>
            <a:effectLst>
              <a:outerShdw blurRad="57150" rotWithShape="0" algn="ctr" dir="5400000" dist="38100">
                <a:srgbClr val="222234">
                  <a:alpha val="47843"/>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Google Shape;201;p24"/>
            <p:cNvSpPr txBox="1"/>
            <p:nvPr/>
          </p:nvSpPr>
          <p:spPr>
            <a:xfrm rot="-3600000">
              <a:off x="4639014" y="3522955"/>
              <a:ext cx="601809" cy="2018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dk1"/>
                </a:solidFill>
                <a:latin typeface="Constantia"/>
                <a:ea typeface="Constantia"/>
                <a:cs typeface="Constantia"/>
                <a:sym typeface="Constantia"/>
              </a:endParaRPr>
            </a:p>
          </p:txBody>
        </p:sp>
        <p:sp>
          <p:nvSpPr>
            <p:cNvPr id="202" name="Google Shape;202;p24"/>
            <p:cNvSpPr/>
            <p:nvPr/>
          </p:nvSpPr>
          <p:spPr>
            <a:xfrm>
              <a:off x="2952673" y="3811931"/>
              <a:ext cx="2324252" cy="576634"/>
            </a:xfrm>
            <a:prstGeom prst="roundRect">
              <a:avLst>
                <a:gd fmla="val 10000" name="adj"/>
              </a:avLst>
            </a:prstGeom>
            <a:gradFill>
              <a:gsLst>
                <a:gs pos="0">
                  <a:srgbClr val="ABABC7"/>
                </a:gs>
                <a:gs pos="43000">
                  <a:srgbClr val="CDCDDF"/>
                </a:gs>
                <a:gs pos="93000">
                  <a:srgbClr val="F0F0F4"/>
                </a:gs>
                <a:gs pos="100000">
                  <a:srgbClr val="F9F9FB"/>
                </a:gs>
              </a:gsLst>
              <a:path path="circle">
                <a:fillToRect b="50%" l="50%" r="50%" t="50%"/>
              </a:path>
              <a:tileRect/>
            </a:gradFill>
            <a:ln>
              <a:noFill/>
            </a:ln>
            <a:effectLst>
              <a:outerShdw blurRad="57150" rotWithShape="0" algn="ctr" dir="5400000" dist="38100">
                <a:srgbClr val="272736">
                  <a:alpha val="47843"/>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 name="Google Shape;203;p24"/>
            <p:cNvSpPr txBox="1"/>
            <p:nvPr/>
          </p:nvSpPr>
          <p:spPr>
            <a:xfrm>
              <a:off x="2952673" y="3811931"/>
              <a:ext cx="2324252" cy="5766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dk1"/>
                  </a:solidFill>
                  <a:latin typeface="Constantia"/>
                  <a:ea typeface="Constantia"/>
                  <a:cs typeface="Constantia"/>
                  <a:sym typeface="Constantia"/>
                </a:rPr>
                <a:t>Action</a:t>
              </a:r>
              <a:endParaRPr/>
            </a:p>
            <a:p>
              <a:pPr indent="0" lvl="0" marL="0" marR="0" rtl="0" algn="ctr">
                <a:lnSpc>
                  <a:spcPct val="90000"/>
                </a:lnSpc>
                <a:spcBef>
                  <a:spcPts val="700"/>
                </a:spcBef>
                <a:spcAft>
                  <a:spcPts val="0"/>
                </a:spcAft>
                <a:buNone/>
              </a:pPr>
              <a:r>
                <a:rPr lang="en-US" sz="1400">
                  <a:solidFill>
                    <a:schemeClr val="dk1"/>
                  </a:solidFill>
                  <a:latin typeface="Constantia"/>
                  <a:ea typeface="Constantia"/>
                  <a:cs typeface="Constantia"/>
                  <a:sym typeface="Constantia"/>
                </a:rPr>
                <a:t>“Doing it”</a:t>
              </a:r>
              <a:endParaRPr/>
            </a:p>
          </p:txBody>
        </p:sp>
        <p:sp>
          <p:nvSpPr>
            <p:cNvPr id="204" name="Google Shape;204;p24"/>
            <p:cNvSpPr/>
            <p:nvPr/>
          </p:nvSpPr>
          <p:spPr>
            <a:xfrm rot="-9000000">
              <a:off x="2988776" y="3522955"/>
              <a:ext cx="601809" cy="201822"/>
            </a:xfrm>
            <a:prstGeom prst="leftRightArrow">
              <a:avLst>
                <a:gd fmla="val 60000" name="adj1"/>
                <a:gd fmla="val 50000" name="adj2"/>
              </a:avLst>
            </a:prstGeom>
            <a:gradFill>
              <a:gsLst>
                <a:gs pos="0">
                  <a:srgbClr val="AEAEC8"/>
                </a:gs>
                <a:gs pos="43000">
                  <a:srgbClr val="CECEE0"/>
                </a:gs>
                <a:gs pos="93000">
                  <a:srgbClr val="F0F0F4"/>
                </a:gs>
                <a:gs pos="100000">
                  <a:srgbClr val="F9F9FB"/>
                </a:gs>
              </a:gsLst>
              <a:path path="circle">
                <a:fillToRect b="50%" l="50%" r="50%" t="50%"/>
              </a:path>
              <a:tileRect/>
            </a:gradFill>
            <a:ln>
              <a:noFill/>
            </a:ln>
            <a:effectLst>
              <a:outerShdw blurRad="57150" rotWithShape="0" algn="ctr" dir="5400000" dist="38100">
                <a:srgbClr val="282836">
                  <a:alpha val="47843"/>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 name="Google Shape;205;p24"/>
            <p:cNvSpPr txBox="1"/>
            <p:nvPr/>
          </p:nvSpPr>
          <p:spPr>
            <a:xfrm rot="3600000">
              <a:off x="2988776" y="3522955"/>
              <a:ext cx="601809" cy="2018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dk1"/>
                </a:solidFill>
                <a:latin typeface="Constantia"/>
                <a:ea typeface="Constantia"/>
                <a:cs typeface="Constantia"/>
                <a:sym typeface="Constantia"/>
              </a:endParaRPr>
            </a:p>
          </p:txBody>
        </p:sp>
        <p:sp>
          <p:nvSpPr>
            <p:cNvPr id="206" name="Google Shape;206;p24"/>
            <p:cNvSpPr/>
            <p:nvPr/>
          </p:nvSpPr>
          <p:spPr>
            <a:xfrm>
              <a:off x="1302435" y="2859166"/>
              <a:ext cx="2324252" cy="576634"/>
            </a:xfrm>
            <a:prstGeom prst="roundRect">
              <a:avLst>
                <a:gd fmla="val 10000" name="adj"/>
              </a:avLst>
            </a:prstGeom>
            <a:gradFill>
              <a:gsLst>
                <a:gs pos="0">
                  <a:srgbClr val="B5B5CB"/>
                </a:gs>
                <a:gs pos="43000">
                  <a:srgbClr val="D3D3E1"/>
                </a:gs>
                <a:gs pos="93000">
                  <a:srgbClr val="F1F1F5"/>
                </a:gs>
                <a:gs pos="100000">
                  <a:srgbClr val="FAFAFC"/>
                </a:gs>
              </a:gsLst>
              <a:path path="circle">
                <a:fillToRect b="50%" l="50%" r="50%" t="50%"/>
              </a:path>
              <a:tileRect/>
            </a:gradFill>
            <a:ln>
              <a:noFill/>
            </a:ln>
            <a:effectLst>
              <a:outerShdw blurRad="57150" rotWithShape="0" algn="ctr" dir="5400000" dist="38100">
                <a:srgbClr val="2E2E39">
                  <a:alpha val="47843"/>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Google Shape;207;p24"/>
            <p:cNvSpPr txBox="1"/>
            <p:nvPr/>
          </p:nvSpPr>
          <p:spPr>
            <a:xfrm>
              <a:off x="1302435" y="2859166"/>
              <a:ext cx="2324252" cy="5766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dk1"/>
                  </a:solidFill>
                  <a:latin typeface="Constantia"/>
                  <a:ea typeface="Constantia"/>
                  <a:cs typeface="Constantia"/>
                  <a:sym typeface="Constantia"/>
                </a:rPr>
                <a:t>Maintenance</a:t>
              </a:r>
              <a:endParaRPr/>
            </a:p>
            <a:p>
              <a:pPr indent="0" lvl="0" marL="0" marR="0" rtl="0" algn="ctr">
                <a:lnSpc>
                  <a:spcPct val="90000"/>
                </a:lnSpc>
                <a:spcBef>
                  <a:spcPts val="700"/>
                </a:spcBef>
                <a:spcAft>
                  <a:spcPts val="0"/>
                </a:spcAft>
                <a:buNone/>
              </a:pPr>
              <a:r>
                <a:rPr lang="en-US" sz="1400">
                  <a:solidFill>
                    <a:schemeClr val="dk1"/>
                  </a:solidFill>
                  <a:latin typeface="Constantia"/>
                  <a:ea typeface="Constantia"/>
                  <a:cs typeface="Constantia"/>
                  <a:sym typeface="Constantia"/>
                </a:rPr>
                <a:t>“Staying with it”</a:t>
              </a:r>
              <a:endParaRPr/>
            </a:p>
          </p:txBody>
        </p:sp>
        <p:sp>
          <p:nvSpPr>
            <p:cNvPr id="208" name="Google Shape;208;p24"/>
            <p:cNvSpPr/>
            <p:nvPr/>
          </p:nvSpPr>
          <p:spPr>
            <a:xfrm rot="-5400000">
              <a:off x="2163657" y="2093807"/>
              <a:ext cx="601809" cy="201822"/>
            </a:xfrm>
            <a:prstGeom prst="leftRightArrow">
              <a:avLst>
                <a:gd fmla="val 60000" name="adj1"/>
                <a:gd fmla="val 50000" name="adj2"/>
              </a:avLst>
            </a:prstGeom>
            <a:gradFill>
              <a:gsLst>
                <a:gs pos="0">
                  <a:srgbClr val="B6B6CC"/>
                </a:gs>
                <a:gs pos="43000">
                  <a:srgbClr val="D3D3E1"/>
                </a:gs>
                <a:gs pos="93000">
                  <a:srgbClr val="F1F1F5"/>
                </a:gs>
                <a:gs pos="100000">
                  <a:srgbClr val="FAFAFC"/>
                </a:gs>
              </a:gsLst>
              <a:path path="circle">
                <a:fillToRect b="50%" l="50%" r="50%" t="50%"/>
              </a:path>
              <a:tileRect/>
            </a:gradFill>
            <a:ln>
              <a:noFill/>
            </a:ln>
            <a:effectLst>
              <a:outerShdw blurRad="57150" rotWithShape="0" algn="ctr" dir="5400000" dist="38100">
                <a:srgbClr val="2E2E39">
                  <a:alpha val="47843"/>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 name="Google Shape;209;p24"/>
            <p:cNvSpPr txBox="1"/>
            <p:nvPr/>
          </p:nvSpPr>
          <p:spPr>
            <a:xfrm rot="10800000">
              <a:off x="2163657" y="2093807"/>
              <a:ext cx="601809" cy="2018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dk1"/>
                </a:solidFill>
                <a:latin typeface="Constantia"/>
                <a:ea typeface="Constantia"/>
                <a:cs typeface="Constantia"/>
                <a:sym typeface="Constantia"/>
              </a:endParaRPr>
            </a:p>
          </p:txBody>
        </p:sp>
        <p:sp>
          <p:nvSpPr>
            <p:cNvPr id="210" name="Google Shape;210;p24"/>
            <p:cNvSpPr/>
            <p:nvPr/>
          </p:nvSpPr>
          <p:spPr>
            <a:xfrm>
              <a:off x="1302435" y="953635"/>
              <a:ext cx="2324252" cy="576634"/>
            </a:xfrm>
            <a:prstGeom prst="roundRect">
              <a:avLst>
                <a:gd fmla="val 10000" name="adj"/>
              </a:avLst>
            </a:prstGeom>
            <a:gradFill>
              <a:gsLst>
                <a:gs pos="0">
                  <a:srgbClr val="BFBFD2"/>
                </a:gs>
                <a:gs pos="43000">
                  <a:srgbClr val="D8D8E5"/>
                </a:gs>
                <a:gs pos="93000">
                  <a:srgbClr val="F3F3F6"/>
                </a:gs>
                <a:gs pos="100000">
                  <a:srgbClr val="FAFAFC"/>
                </a:gs>
              </a:gsLst>
              <a:path path="circle">
                <a:fillToRect b="50%" l="50%" r="50%" t="50%"/>
              </a:path>
              <a:tileRect/>
            </a:gradFill>
            <a:ln>
              <a:noFill/>
            </a:ln>
            <a:effectLst>
              <a:outerShdw blurRad="57150" rotWithShape="0" algn="ctr" dir="5400000" dist="38100">
                <a:srgbClr val="34343D">
                  <a:alpha val="47843"/>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Google Shape;211;p24"/>
            <p:cNvSpPr txBox="1"/>
            <p:nvPr/>
          </p:nvSpPr>
          <p:spPr>
            <a:xfrm>
              <a:off x="1302435" y="953635"/>
              <a:ext cx="2324252" cy="5766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dk1"/>
                  </a:solidFill>
                  <a:latin typeface="Constantia"/>
                  <a:ea typeface="Constantia"/>
                  <a:cs typeface="Constantia"/>
                  <a:sym typeface="Constantia"/>
                </a:rPr>
                <a:t>Return/Relapse</a:t>
              </a:r>
              <a:endParaRPr/>
            </a:p>
            <a:p>
              <a:pPr indent="0" lvl="0" marL="0" marR="0" rtl="0" algn="ctr">
                <a:lnSpc>
                  <a:spcPct val="90000"/>
                </a:lnSpc>
                <a:spcBef>
                  <a:spcPts val="700"/>
                </a:spcBef>
                <a:spcAft>
                  <a:spcPts val="0"/>
                </a:spcAft>
                <a:buNone/>
              </a:pPr>
              <a:r>
                <a:rPr lang="en-US" sz="1400">
                  <a:solidFill>
                    <a:schemeClr val="dk1"/>
                  </a:solidFill>
                  <a:latin typeface="Constantia"/>
                  <a:ea typeface="Constantia"/>
                  <a:cs typeface="Constantia"/>
                  <a:sym typeface="Constantia"/>
                </a:rPr>
                <a:t>“Stop doing it”</a:t>
              </a:r>
              <a:endParaRPr/>
            </a:p>
          </p:txBody>
        </p:sp>
        <p:sp>
          <p:nvSpPr>
            <p:cNvPr id="212" name="Google Shape;212;p24"/>
            <p:cNvSpPr/>
            <p:nvPr/>
          </p:nvSpPr>
          <p:spPr>
            <a:xfrm rot="-1800000">
              <a:off x="2988776" y="664659"/>
              <a:ext cx="601809" cy="201822"/>
            </a:xfrm>
            <a:prstGeom prst="leftRightArrow">
              <a:avLst>
                <a:gd fmla="val 60000" name="adj1"/>
                <a:gd fmla="val 50000" name="adj2"/>
              </a:avLst>
            </a:prstGeom>
            <a:gradFill>
              <a:gsLst>
                <a:gs pos="0">
                  <a:srgbClr val="C1C1D0"/>
                </a:gs>
                <a:gs pos="43000">
                  <a:srgbClr val="DADAE3"/>
                </a:gs>
                <a:gs pos="93000">
                  <a:srgbClr val="F3F3F6"/>
                </a:gs>
                <a:gs pos="100000">
                  <a:srgbClr val="FAFAFC"/>
                </a:gs>
              </a:gsLst>
              <a:path path="circle">
                <a:fillToRect b="50%" l="50%" r="50%" t="50%"/>
              </a:path>
              <a:tileRect/>
            </a:gradFill>
            <a:ln>
              <a:noFill/>
            </a:ln>
            <a:effectLst>
              <a:outerShdw blurRad="57150" rotWithShape="0" algn="ctr" dir="5400000" dist="38100">
                <a:srgbClr val="34343C">
                  <a:alpha val="47843"/>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Google Shape;213;p24"/>
            <p:cNvSpPr txBox="1"/>
            <p:nvPr/>
          </p:nvSpPr>
          <p:spPr>
            <a:xfrm rot="-3600000">
              <a:off x="2988776" y="664659"/>
              <a:ext cx="601809" cy="2018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800">
                <a:solidFill>
                  <a:schemeClr val="dk1"/>
                </a:solidFill>
                <a:latin typeface="Constantia"/>
                <a:ea typeface="Constantia"/>
                <a:cs typeface="Constantia"/>
                <a:sym typeface="Constanti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5"/>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Harm Reduction and Sex</a:t>
            </a:r>
            <a:endParaRPr b="0" i="0" sz="5000" u="none" cap="none" strike="noStrike">
              <a:solidFill>
                <a:schemeClr val="dk2"/>
              </a:solidFill>
              <a:latin typeface="Calibri"/>
              <a:ea typeface="Calibri"/>
              <a:cs typeface="Calibri"/>
              <a:sym typeface="Calibri"/>
            </a:endParaRPr>
          </a:p>
        </p:txBody>
      </p:sp>
      <p:sp>
        <p:nvSpPr>
          <p:cNvPr id="219" name="Google Shape;219;p2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Safer sex work + safer sex</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PWUD and sex work populations may share networks</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Same person involved with both sex work and drug use</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Offer all participants condoms </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Share STI prevention and treatment supplies and updates with everyone </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No one has to feel singled out for being offered safe sex information</a:t>
            </a:r>
            <a:endParaRPr b="0" i="0" sz="26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l">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What Harm Reduction is </a:t>
            </a:r>
            <a:r>
              <a:rPr b="0" i="0" lang="en-US" sz="5000" u="none" cap="none" strike="noStrike">
                <a:solidFill>
                  <a:srgbClr val="FF0000"/>
                </a:solidFill>
                <a:latin typeface="Calibri"/>
                <a:ea typeface="Calibri"/>
                <a:cs typeface="Calibri"/>
                <a:sym typeface="Calibri"/>
              </a:rPr>
              <a:t>NOT</a:t>
            </a:r>
            <a:endParaRPr b="0" i="0" sz="5000" u="none" cap="none" strike="noStrike">
              <a:solidFill>
                <a:srgbClr val="FF0000"/>
              </a:solidFill>
              <a:latin typeface="Calibri"/>
              <a:ea typeface="Calibri"/>
              <a:cs typeface="Calibri"/>
              <a:sym typeface="Calibri"/>
            </a:endParaRPr>
          </a:p>
        </p:txBody>
      </p:sp>
      <p:sp>
        <p:nvSpPr>
          <p:cNvPr id="225" name="Google Shape;225;p2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Harm reduction </a:t>
            </a:r>
            <a:r>
              <a:rPr b="0" i="0" lang="en-US" sz="2600" u="none" cap="none" strike="noStrike">
                <a:solidFill>
                  <a:srgbClr val="FF0000"/>
                </a:solidFill>
                <a:latin typeface="Constantia"/>
                <a:ea typeface="Constantia"/>
                <a:cs typeface="Constantia"/>
                <a:sym typeface="Constantia"/>
              </a:rPr>
              <a:t>does not </a:t>
            </a:r>
            <a:r>
              <a:rPr b="0" i="0" lang="en-US" sz="2600" u="none" cap="none" strike="noStrike">
                <a:solidFill>
                  <a:schemeClr val="dk1"/>
                </a:solidFill>
                <a:latin typeface="Constantia"/>
                <a:ea typeface="Constantia"/>
                <a:cs typeface="Constantia"/>
                <a:sym typeface="Constantia"/>
              </a:rPr>
              <a:t>mean “anything goes.”</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Harm reduction </a:t>
            </a:r>
            <a:r>
              <a:rPr b="0" i="0" lang="en-US" sz="2600" u="none" cap="none" strike="noStrike">
                <a:solidFill>
                  <a:srgbClr val="FF0000"/>
                </a:solidFill>
                <a:latin typeface="Constantia"/>
                <a:ea typeface="Constantia"/>
                <a:cs typeface="Constantia"/>
                <a:sym typeface="Constantia"/>
              </a:rPr>
              <a:t>does not </a:t>
            </a:r>
            <a:r>
              <a:rPr b="0" i="0" lang="en-US" sz="2600" u="none" cap="none" strike="noStrike">
                <a:solidFill>
                  <a:schemeClr val="dk1"/>
                </a:solidFill>
                <a:latin typeface="Constantia"/>
                <a:ea typeface="Constantia"/>
                <a:cs typeface="Constantia"/>
                <a:sym typeface="Constantia"/>
              </a:rPr>
              <a:t>enable drug use or high risk behaviors</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Harm reduction </a:t>
            </a:r>
            <a:r>
              <a:rPr b="0" i="0" lang="en-US" sz="2600" u="none" cap="none" strike="noStrike">
                <a:solidFill>
                  <a:srgbClr val="FF0000"/>
                </a:solidFill>
                <a:latin typeface="Constantia"/>
                <a:ea typeface="Constantia"/>
                <a:cs typeface="Constantia"/>
                <a:sym typeface="Constantia"/>
              </a:rPr>
              <a:t>does not </a:t>
            </a:r>
            <a:r>
              <a:rPr b="0" i="0" lang="en-US" sz="2600" u="none" cap="none" strike="noStrike">
                <a:solidFill>
                  <a:schemeClr val="dk1"/>
                </a:solidFill>
                <a:latin typeface="Constantia"/>
                <a:ea typeface="Constantia"/>
                <a:cs typeface="Constantia"/>
                <a:sym typeface="Constantia"/>
              </a:rPr>
              <a:t>condone, endorse, or encourage drug use. </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Harm reduction </a:t>
            </a:r>
            <a:r>
              <a:rPr b="0" i="0" lang="en-US" sz="2600" u="none" cap="none" strike="noStrike">
                <a:solidFill>
                  <a:srgbClr val="FF0000"/>
                </a:solidFill>
                <a:latin typeface="Constantia"/>
                <a:ea typeface="Constantia"/>
                <a:cs typeface="Constantia"/>
                <a:sym typeface="Constantia"/>
              </a:rPr>
              <a:t>does not </a:t>
            </a:r>
            <a:r>
              <a:rPr b="0" i="0" lang="en-US" sz="2600" u="none" cap="none" strike="noStrike">
                <a:solidFill>
                  <a:schemeClr val="dk1"/>
                </a:solidFill>
                <a:latin typeface="Constantia"/>
                <a:ea typeface="Constantia"/>
                <a:cs typeface="Constantia"/>
                <a:sym typeface="Constantia"/>
              </a:rPr>
              <a:t>exclude or dismiss abstinence based treatment models </a:t>
            </a:r>
            <a:endParaRPr b="0" i="0" sz="26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7"/>
          <p:cNvSpPr txBox="1"/>
          <p:nvPr>
            <p:ph type="title"/>
          </p:nvPr>
        </p:nvSpPr>
        <p:spPr>
          <a:xfrm>
            <a:off x="534813" y="130875"/>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4500"/>
              <a:buFont typeface="Calibri"/>
              <a:buNone/>
            </a:pPr>
            <a:r>
              <a:rPr b="0" i="0" lang="en-US" sz="4500" u="none" cap="none" strike="noStrike">
                <a:solidFill>
                  <a:schemeClr val="accent3"/>
                </a:solidFill>
                <a:latin typeface="Calibri"/>
                <a:ea typeface="Calibri"/>
                <a:cs typeface="Calibri"/>
                <a:sym typeface="Calibri"/>
              </a:rPr>
              <a:t>What Harm Reduction Looks Like</a:t>
            </a:r>
            <a:endParaRPr b="0" i="0" sz="4500" u="none" cap="none" strike="noStrike">
              <a:solidFill>
                <a:schemeClr val="accent3"/>
              </a:solidFill>
              <a:latin typeface="Calibri"/>
              <a:ea typeface="Calibri"/>
              <a:cs typeface="Calibri"/>
              <a:sym typeface="Calibri"/>
            </a:endParaRPr>
          </a:p>
        </p:txBody>
      </p:sp>
      <p:grpSp>
        <p:nvGrpSpPr>
          <p:cNvPr id="231" name="Google Shape;231;p27"/>
          <p:cNvGrpSpPr/>
          <p:nvPr/>
        </p:nvGrpSpPr>
        <p:grpSpPr>
          <a:xfrm>
            <a:off x="1766681" y="1413346"/>
            <a:ext cx="5765869" cy="5300216"/>
            <a:chOff x="1654538" y="46034"/>
            <a:chExt cx="4920523" cy="4343015"/>
          </a:xfrm>
        </p:grpSpPr>
        <p:sp>
          <p:nvSpPr>
            <p:cNvPr id="232" name="Google Shape;232;p27"/>
            <p:cNvSpPr/>
            <p:nvPr/>
          </p:nvSpPr>
          <p:spPr>
            <a:xfrm>
              <a:off x="3428998" y="46034"/>
              <a:ext cx="1326058" cy="1326058"/>
            </a:xfrm>
            <a:prstGeom prst="ellipse">
              <a:avLst/>
            </a:prstGeom>
            <a:solidFill>
              <a:schemeClr val="accent3"/>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Google Shape;233;p27"/>
            <p:cNvSpPr txBox="1"/>
            <p:nvPr/>
          </p:nvSpPr>
          <p:spPr>
            <a:xfrm>
              <a:off x="3428998" y="46034"/>
              <a:ext cx="1326058" cy="1326058"/>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en-US">
                  <a:solidFill>
                    <a:srgbClr val="FFFFFF"/>
                  </a:solidFill>
                  <a:latin typeface="Calibri"/>
                  <a:ea typeface="Calibri"/>
                  <a:cs typeface="Calibri"/>
                  <a:sym typeface="Calibri"/>
                </a:rPr>
                <a:t>Risk Reduction</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Prevention</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Support</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Wellness</a:t>
              </a:r>
              <a:endParaRPr/>
            </a:p>
          </p:txBody>
        </p:sp>
        <p:sp>
          <p:nvSpPr>
            <p:cNvPr id="234" name="Google Shape;234;p27"/>
            <p:cNvSpPr/>
            <p:nvPr/>
          </p:nvSpPr>
          <p:spPr>
            <a:xfrm rot="1902137">
              <a:off x="4776172" y="1040960"/>
              <a:ext cx="430961" cy="447544"/>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 name="Google Shape;235;p27"/>
            <p:cNvSpPr txBox="1"/>
            <p:nvPr/>
          </p:nvSpPr>
          <p:spPr>
            <a:xfrm rot="3804274">
              <a:off x="4776172" y="1040960"/>
              <a:ext cx="430961" cy="4475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a:solidFill>
                  <a:srgbClr val="FFFFFF"/>
                </a:solidFill>
                <a:latin typeface="Calibri"/>
                <a:ea typeface="Calibri"/>
                <a:cs typeface="Calibri"/>
                <a:sym typeface="Calibri"/>
              </a:endParaRPr>
            </a:p>
          </p:txBody>
        </p:sp>
        <p:sp>
          <p:nvSpPr>
            <p:cNvPr id="236" name="Google Shape;236;p27"/>
            <p:cNvSpPr/>
            <p:nvPr/>
          </p:nvSpPr>
          <p:spPr>
            <a:xfrm>
              <a:off x="5249003" y="1170192"/>
              <a:ext cx="1326058" cy="1326058"/>
            </a:xfrm>
            <a:prstGeom prst="ellipse">
              <a:avLst/>
            </a:prstGeom>
            <a:solidFill>
              <a:schemeClr val="accent3"/>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Google Shape;237;p27"/>
            <p:cNvSpPr txBox="1"/>
            <p:nvPr/>
          </p:nvSpPr>
          <p:spPr>
            <a:xfrm>
              <a:off x="5249003" y="1170192"/>
              <a:ext cx="1326058" cy="1326058"/>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en-US">
                  <a:solidFill>
                    <a:srgbClr val="FFFFFF"/>
                  </a:solidFill>
                  <a:latin typeface="Calibri"/>
                  <a:ea typeface="Calibri"/>
                  <a:cs typeface="Calibri"/>
                  <a:sym typeface="Calibri"/>
                </a:rPr>
                <a:t>Education</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Safer Sex</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Safer Use</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HIV/HCV/STIs</a:t>
              </a:r>
              <a:endParaRPr/>
            </a:p>
          </p:txBody>
        </p:sp>
        <p:sp>
          <p:nvSpPr>
            <p:cNvPr id="238" name="Google Shape;238;p27"/>
            <p:cNvSpPr/>
            <p:nvPr/>
          </p:nvSpPr>
          <p:spPr>
            <a:xfrm rot="6777977">
              <a:off x="5321869" y="2545771"/>
              <a:ext cx="386736" cy="447544"/>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 name="Google Shape;239;p27"/>
            <p:cNvSpPr txBox="1"/>
            <p:nvPr/>
          </p:nvSpPr>
          <p:spPr>
            <a:xfrm rot="-8044046">
              <a:off x="5321869" y="2545771"/>
              <a:ext cx="386736" cy="4475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a:solidFill>
                  <a:srgbClr val="FFFFFF"/>
                </a:solidFill>
                <a:latin typeface="Calibri"/>
                <a:ea typeface="Calibri"/>
                <a:cs typeface="Calibri"/>
                <a:sym typeface="Calibri"/>
              </a:endParaRPr>
            </a:p>
          </p:txBody>
        </p:sp>
        <p:sp>
          <p:nvSpPr>
            <p:cNvPr id="240" name="Google Shape;240;p27"/>
            <p:cNvSpPr/>
            <p:nvPr/>
          </p:nvSpPr>
          <p:spPr>
            <a:xfrm>
              <a:off x="4446871" y="3062991"/>
              <a:ext cx="1326058" cy="1326058"/>
            </a:xfrm>
            <a:prstGeom prst="ellipse">
              <a:avLst/>
            </a:prstGeom>
            <a:solidFill>
              <a:schemeClr val="accent3"/>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 name="Google Shape;241;p27"/>
            <p:cNvSpPr txBox="1"/>
            <p:nvPr/>
          </p:nvSpPr>
          <p:spPr>
            <a:xfrm>
              <a:off x="4446871" y="3062991"/>
              <a:ext cx="1326058" cy="1326058"/>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en-US">
                  <a:solidFill>
                    <a:srgbClr val="FFFFFF"/>
                  </a:solidFill>
                  <a:latin typeface="Calibri"/>
                  <a:ea typeface="Calibri"/>
                  <a:cs typeface="Calibri"/>
                  <a:sym typeface="Calibri"/>
                </a:rPr>
                <a:t>Individual Counseling </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Group Support</a:t>
              </a:r>
              <a:endParaRPr/>
            </a:p>
          </p:txBody>
        </p:sp>
        <p:sp>
          <p:nvSpPr>
            <p:cNvPr id="242" name="Google Shape;242;p27"/>
            <p:cNvSpPr/>
            <p:nvPr/>
          </p:nvSpPr>
          <p:spPr>
            <a:xfrm rot="10800000">
              <a:off x="3948764" y="3502248"/>
              <a:ext cx="351995" cy="447544"/>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 name="Google Shape;243;p27"/>
            <p:cNvSpPr txBox="1"/>
            <p:nvPr/>
          </p:nvSpPr>
          <p:spPr>
            <a:xfrm>
              <a:off x="3948764" y="3502248"/>
              <a:ext cx="351995" cy="4475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a:solidFill>
                  <a:srgbClr val="FFFFFF"/>
                </a:solidFill>
                <a:latin typeface="Calibri"/>
                <a:ea typeface="Calibri"/>
                <a:cs typeface="Calibri"/>
                <a:sym typeface="Calibri"/>
              </a:endParaRPr>
            </a:p>
          </p:txBody>
        </p:sp>
        <p:sp>
          <p:nvSpPr>
            <p:cNvPr id="244" name="Google Shape;244;p27"/>
            <p:cNvSpPr/>
            <p:nvPr/>
          </p:nvSpPr>
          <p:spPr>
            <a:xfrm>
              <a:off x="2456669" y="3062991"/>
              <a:ext cx="1326058" cy="1326058"/>
            </a:xfrm>
            <a:prstGeom prst="ellipse">
              <a:avLst/>
            </a:prstGeom>
            <a:solidFill>
              <a:schemeClr val="accent3"/>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Google Shape;245;p27"/>
            <p:cNvSpPr txBox="1"/>
            <p:nvPr/>
          </p:nvSpPr>
          <p:spPr>
            <a:xfrm>
              <a:off x="2456669" y="3062991"/>
              <a:ext cx="1326058" cy="1326058"/>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t/>
              </a:r>
              <a:endParaRPr>
                <a:solidFill>
                  <a:srgbClr val="FFFFFF"/>
                </a:solidFill>
                <a:latin typeface="Calibri"/>
                <a:ea typeface="Calibri"/>
                <a:cs typeface="Calibri"/>
                <a:sym typeface="Calibri"/>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Advocacy</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Linkages</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Testing</a:t>
              </a:r>
              <a:endParaRPr/>
            </a:p>
            <a:p>
              <a:pPr indent="0" lvl="0" marL="0" marR="0" rtl="0" algn="ctr">
                <a:lnSpc>
                  <a:spcPct val="90000"/>
                </a:lnSpc>
                <a:spcBef>
                  <a:spcPts val="315"/>
                </a:spcBef>
                <a:spcAft>
                  <a:spcPts val="0"/>
                </a:spcAft>
                <a:buNone/>
              </a:pPr>
              <a:r>
                <a:t/>
              </a:r>
              <a:endParaRPr>
                <a:solidFill>
                  <a:srgbClr val="FFFFFF"/>
                </a:solidFill>
                <a:latin typeface="Calibri"/>
                <a:ea typeface="Calibri"/>
                <a:cs typeface="Calibri"/>
                <a:sym typeface="Calibri"/>
              </a:endParaRPr>
            </a:p>
          </p:txBody>
        </p:sp>
        <p:sp>
          <p:nvSpPr>
            <p:cNvPr id="246" name="Google Shape;246;p27"/>
            <p:cNvSpPr/>
            <p:nvPr/>
          </p:nvSpPr>
          <p:spPr>
            <a:xfrm rot="-6777977">
              <a:off x="2206422" y="2665478"/>
              <a:ext cx="386736" cy="447544"/>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Google Shape;247;p27"/>
            <p:cNvSpPr txBox="1"/>
            <p:nvPr/>
          </p:nvSpPr>
          <p:spPr>
            <a:xfrm rot="8044046">
              <a:off x="2206422" y="2665478"/>
              <a:ext cx="386736" cy="4475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a:solidFill>
                  <a:srgbClr val="FFFFFF"/>
                </a:solidFill>
                <a:latin typeface="Calibri"/>
                <a:ea typeface="Calibri"/>
                <a:cs typeface="Calibri"/>
                <a:sym typeface="Calibri"/>
              </a:endParaRPr>
            </a:p>
          </p:txBody>
        </p:sp>
        <p:sp>
          <p:nvSpPr>
            <p:cNvPr id="248" name="Google Shape;248;p27"/>
            <p:cNvSpPr/>
            <p:nvPr/>
          </p:nvSpPr>
          <p:spPr>
            <a:xfrm>
              <a:off x="1654538" y="1170192"/>
              <a:ext cx="1326058" cy="1326058"/>
            </a:xfrm>
            <a:prstGeom prst="ellipse">
              <a:avLst/>
            </a:prstGeom>
            <a:solidFill>
              <a:schemeClr val="accent3"/>
            </a:solidFill>
            <a:ln cap="flat" cmpd="sng" w="25400">
              <a:solidFill>
                <a:srgbClr val="5F497A"/>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 name="Google Shape;249;p27"/>
            <p:cNvSpPr txBox="1"/>
            <p:nvPr/>
          </p:nvSpPr>
          <p:spPr>
            <a:xfrm>
              <a:off x="1654538" y="1170192"/>
              <a:ext cx="1326058" cy="1326058"/>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en-US">
                  <a:solidFill>
                    <a:srgbClr val="FFFFFF"/>
                  </a:solidFill>
                  <a:latin typeface="Calibri"/>
                  <a:ea typeface="Calibri"/>
                  <a:cs typeface="Calibri"/>
                  <a:sym typeface="Calibri"/>
                </a:rPr>
                <a:t>Outreach</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SAPs</a:t>
              </a:r>
              <a:endParaRPr/>
            </a:p>
            <a:p>
              <a:pPr indent="0" lvl="0" marL="0" marR="0" rtl="0" algn="ctr">
                <a:lnSpc>
                  <a:spcPct val="90000"/>
                </a:lnSpc>
                <a:spcBef>
                  <a:spcPts val="315"/>
                </a:spcBef>
                <a:spcAft>
                  <a:spcPts val="0"/>
                </a:spcAft>
                <a:buNone/>
              </a:pPr>
              <a:r>
                <a:rPr lang="en-US">
                  <a:solidFill>
                    <a:srgbClr val="FFFFFF"/>
                  </a:solidFill>
                  <a:latin typeface="Calibri"/>
                  <a:ea typeface="Calibri"/>
                  <a:cs typeface="Calibri"/>
                  <a:sym typeface="Calibri"/>
                </a:rPr>
                <a:t>Prevention Supplies</a:t>
              </a:r>
              <a:endParaRPr/>
            </a:p>
          </p:txBody>
        </p:sp>
        <p:sp>
          <p:nvSpPr>
            <p:cNvPr id="250" name="Google Shape;250;p27"/>
            <p:cNvSpPr/>
            <p:nvPr/>
          </p:nvSpPr>
          <p:spPr>
            <a:xfrm rot="-1941308">
              <a:off x="2989735" y="969538"/>
              <a:ext cx="410496" cy="447544"/>
            </a:xfrm>
            <a:prstGeom prst="rightArrow">
              <a:avLst>
                <a:gd fmla="val 60000" name="adj1"/>
                <a:gd fmla="val 50000" name="adj2"/>
              </a:avLst>
            </a:prstGeom>
            <a:solidFill>
              <a:srgbClr val="B1C0D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Google Shape;251;p27"/>
            <p:cNvSpPr txBox="1"/>
            <p:nvPr/>
          </p:nvSpPr>
          <p:spPr>
            <a:xfrm rot="-3882616">
              <a:off x="2989735" y="969538"/>
              <a:ext cx="410496" cy="44754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a:solidFill>
                  <a:srgbClr val="FFFFFF"/>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2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Levels of Harm Reduction</a:t>
            </a:r>
            <a:endParaRPr b="0" i="0" sz="5000" u="none" cap="none" strike="noStrike">
              <a:solidFill>
                <a:schemeClr val="accent3"/>
              </a:solidFill>
              <a:latin typeface="Calibri"/>
              <a:ea typeface="Calibri"/>
              <a:cs typeface="Calibri"/>
              <a:sym typeface="Calibri"/>
            </a:endParaRPr>
          </a:p>
        </p:txBody>
      </p:sp>
      <p:grpSp>
        <p:nvGrpSpPr>
          <p:cNvPr id="257" name="Google Shape;257;p28"/>
          <p:cNvGrpSpPr/>
          <p:nvPr/>
        </p:nvGrpSpPr>
        <p:grpSpPr>
          <a:xfrm>
            <a:off x="2141450" y="1935171"/>
            <a:ext cx="4948010" cy="4321892"/>
            <a:chOff x="1684250" y="8"/>
            <a:chExt cx="4948010" cy="4321892"/>
          </a:xfrm>
        </p:grpSpPr>
        <p:sp>
          <p:nvSpPr>
            <p:cNvPr id="258" name="Google Shape;258;p28"/>
            <p:cNvSpPr/>
            <p:nvPr/>
          </p:nvSpPr>
          <p:spPr>
            <a:xfrm>
              <a:off x="2738145" y="8"/>
              <a:ext cx="2753309" cy="2608326"/>
            </a:xfrm>
            <a:prstGeom prst="ellipse">
              <a:avLst/>
            </a:prstGeom>
            <a:solidFill>
              <a:srgbClr val="32606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 name="Google Shape;259;p28"/>
            <p:cNvSpPr txBox="1"/>
            <p:nvPr/>
          </p:nvSpPr>
          <p:spPr>
            <a:xfrm>
              <a:off x="3105253" y="456465"/>
              <a:ext cx="2019093" cy="117374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i="0" lang="en-US" sz="2400">
                  <a:solidFill>
                    <a:schemeClr val="lt1"/>
                  </a:solidFill>
                  <a:latin typeface="Constantia"/>
                  <a:ea typeface="Constantia"/>
                  <a:cs typeface="Constantia"/>
                  <a:sym typeface="Constantia"/>
                </a:rPr>
                <a:t>Individual</a:t>
              </a:r>
              <a:r>
                <a:rPr i="1" lang="en-US" sz="2400">
                  <a:solidFill>
                    <a:schemeClr val="dk1"/>
                  </a:solidFill>
                  <a:latin typeface="Constantia"/>
                  <a:ea typeface="Constantia"/>
                  <a:cs typeface="Constantia"/>
                  <a:sym typeface="Constantia"/>
                </a:rPr>
                <a:t> </a:t>
              </a:r>
              <a:endParaRPr/>
            </a:p>
          </p:txBody>
        </p:sp>
        <p:sp>
          <p:nvSpPr>
            <p:cNvPr id="260" name="Google Shape;260;p28"/>
            <p:cNvSpPr/>
            <p:nvPr/>
          </p:nvSpPr>
          <p:spPr>
            <a:xfrm>
              <a:off x="3878951" y="1713574"/>
              <a:ext cx="2753309" cy="2608326"/>
            </a:xfrm>
            <a:prstGeom prst="ellipse">
              <a:avLst/>
            </a:prstGeom>
            <a:solidFill>
              <a:srgbClr val="0070C0">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 name="Google Shape;261;p28"/>
            <p:cNvSpPr txBox="1"/>
            <p:nvPr/>
          </p:nvSpPr>
          <p:spPr>
            <a:xfrm>
              <a:off x="4721004" y="2387392"/>
              <a:ext cx="1651985" cy="14345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i="0" lang="en-US" sz="2400">
                  <a:solidFill>
                    <a:schemeClr val="lt1"/>
                  </a:solidFill>
                  <a:latin typeface="Constantia"/>
                  <a:ea typeface="Constantia"/>
                  <a:cs typeface="Constantia"/>
                  <a:sym typeface="Constantia"/>
                </a:rPr>
                <a:t>Institutional</a:t>
              </a:r>
              <a:endParaRPr i="0" sz="2400">
                <a:solidFill>
                  <a:schemeClr val="dk1"/>
                </a:solidFill>
                <a:latin typeface="Constantia"/>
                <a:ea typeface="Constantia"/>
                <a:cs typeface="Constantia"/>
                <a:sym typeface="Constantia"/>
              </a:endParaRPr>
            </a:p>
          </p:txBody>
        </p:sp>
        <p:sp>
          <p:nvSpPr>
            <p:cNvPr id="262" name="Google Shape;262;p28"/>
            <p:cNvSpPr/>
            <p:nvPr/>
          </p:nvSpPr>
          <p:spPr>
            <a:xfrm>
              <a:off x="1684250" y="1713574"/>
              <a:ext cx="2753309" cy="2608326"/>
            </a:xfrm>
            <a:prstGeom prst="ellipse">
              <a:avLst/>
            </a:prstGeom>
            <a:solidFill>
              <a:srgbClr val="502651">
                <a:alpha val="49803"/>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 name="Google Shape;263;p28"/>
            <p:cNvSpPr txBox="1"/>
            <p:nvPr/>
          </p:nvSpPr>
          <p:spPr>
            <a:xfrm>
              <a:off x="1943520" y="2387392"/>
              <a:ext cx="1651985" cy="14345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i="0" lang="en-US" sz="2400">
                  <a:solidFill>
                    <a:schemeClr val="lt1"/>
                  </a:solidFill>
                  <a:latin typeface="Constantia"/>
                  <a:ea typeface="Constantia"/>
                  <a:cs typeface="Constantia"/>
                  <a:sym typeface="Constantia"/>
                </a:rPr>
                <a:t> Community</a:t>
              </a:r>
              <a:endParaRPr i="0" sz="2400">
                <a:solidFill>
                  <a:schemeClr val="dk1"/>
                </a:solidFill>
                <a:latin typeface="Constantia"/>
                <a:ea typeface="Constantia"/>
                <a:cs typeface="Constantia"/>
                <a:sym typeface="Constantia"/>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2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4500"/>
              <a:buFont typeface="Calibri"/>
              <a:buNone/>
            </a:pPr>
            <a:r>
              <a:rPr b="0" i="0" lang="en-US" sz="4500" u="none" cap="none" strike="noStrike">
                <a:solidFill>
                  <a:schemeClr val="accent3"/>
                </a:solidFill>
                <a:latin typeface="Calibri"/>
                <a:ea typeface="Calibri"/>
                <a:cs typeface="Calibri"/>
                <a:sym typeface="Calibri"/>
              </a:rPr>
              <a:t>Individual and Community Level</a:t>
            </a:r>
            <a:endParaRPr b="0" i="0" sz="4500" u="none" cap="none" strike="noStrike">
              <a:solidFill>
                <a:schemeClr val="accent3"/>
              </a:solidFill>
              <a:latin typeface="Calibri"/>
              <a:ea typeface="Calibri"/>
              <a:cs typeface="Calibri"/>
              <a:sym typeface="Calibri"/>
            </a:endParaRPr>
          </a:p>
        </p:txBody>
      </p:sp>
      <p:sp>
        <p:nvSpPr>
          <p:cNvPr id="269" name="Google Shape;269;p29"/>
          <p:cNvSpPr txBox="1"/>
          <p:nvPr>
            <p:ph idx="1" type="body"/>
          </p:nvPr>
        </p:nvSpPr>
        <p:spPr>
          <a:xfrm>
            <a:off x="457200" y="2192455"/>
            <a:ext cx="8229600" cy="43890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0" i="0" lang="en-US" sz="2600" u="none" cap="none" strike="noStrike">
                <a:solidFill>
                  <a:schemeClr val="dk1"/>
                </a:solidFill>
                <a:latin typeface="Constantia"/>
                <a:ea typeface="Constantia"/>
                <a:cs typeface="Constantia"/>
                <a:sym typeface="Constantia"/>
              </a:rPr>
              <a:t>Traditional</a:t>
            </a:r>
            <a:r>
              <a:rPr b="0" i="0" lang="en-US" sz="2600" u="none" cap="none" strike="noStrike">
                <a:solidFill>
                  <a:schemeClr val="dk1"/>
                </a:solidFill>
                <a:latin typeface="Constantia"/>
                <a:ea typeface="Constantia"/>
                <a:cs typeface="Constantia"/>
                <a:sym typeface="Constantia"/>
              </a:rPr>
              <a:t> drug treatment is not always an option</a:t>
            </a:r>
            <a:endParaRPr/>
          </a:p>
          <a:p>
            <a:pPr indent="-274320" lvl="0" marL="274320" marR="0" rtl="0" algn="l">
              <a:lnSpc>
                <a:spcPct val="150000"/>
              </a:lnSpc>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Limited Availability</a:t>
            </a:r>
            <a:endParaRPr/>
          </a:p>
          <a:p>
            <a:pPr indent="-274320" lvl="0" marL="274320" marR="0" rtl="0" algn="l">
              <a:lnSpc>
                <a:spcPct val="150000"/>
              </a:lnSpc>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People may not be ready to quit or may never decide to.</a:t>
            </a:r>
            <a:endParaRPr/>
          </a:p>
          <a:p>
            <a:pPr indent="-274320" lvl="0" marL="274320" marR="0" rtl="0" algn="l">
              <a:lnSpc>
                <a:spcPct val="150000"/>
              </a:lnSpc>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Can you think of any other reasons???</a:t>
            </a:r>
            <a:endParaRPr b="0" i="0" sz="26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4500"/>
              <a:buFont typeface="Calibri"/>
              <a:buNone/>
            </a:pPr>
            <a:r>
              <a:rPr b="0" i="0" lang="en-US" sz="4500" u="none" cap="none" strike="noStrike">
                <a:solidFill>
                  <a:schemeClr val="accent3"/>
                </a:solidFill>
                <a:latin typeface="Calibri"/>
                <a:ea typeface="Calibri"/>
                <a:cs typeface="Calibri"/>
                <a:sym typeface="Calibri"/>
              </a:rPr>
              <a:t>Individual and Community Level</a:t>
            </a:r>
            <a:endParaRPr b="0" i="0" sz="4500" u="none" cap="none" strike="noStrike">
              <a:solidFill>
                <a:schemeClr val="accent3"/>
              </a:solidFill>
              <a:latin typeface="Calibri"/>
              <a:ea typeface="Calibri"/>
              <a:cs typeface="Calibri"/>
              <a:sym typeface="Calibri"/>
            </a:endParaRPr>
          </a:p>
        </p:txBody>
      </p:sp>
      <p:sp>
        <p:nvSpPr>
          <p:cNvPr id="275" name="Google Shape;275;p3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ctr">
              <a:lnSpc>
                <a:spcPct val="150000"/>
              </a:lnSpc>
              <a:spcBef>
                <a:spcPts val="0"/>
              </a:spcBef>
              <a:spcAft>
                <a:spcPts val="0"/>
              </a:spcAft>
              <a:buClr>
                <a:schemeClr val="accent3"/>
              </a:buClr>
              <a:buSzPts val="2285"/>
              <a:buFont typeface="Noto Sans Symbols"/>
              <a:buNone/>
            </a:pPr>
            <a:r>
              <a:rPr b="0" i="0" lang="en-US" sz="2405" u="none" cap="none" strike="noStrike">
                <a:solidFill>
                  <a:schemeClr val="dk1"/>
                </a:solidFill>
                <a:latin typeface="Constantia"/>
                <a:ea typeface="Constantia"/>
                <a:cs typeface="Constantia"/>
                <a:sym typeface="Constantia"/>
              </a:rPr>
              <a:t>PWUD will have other issues and needs</a:t>
            </a:r>
            <a:endParaRPr/>
          </a:p>
          <a:p>
            <a:pPr indent="-274320" lvl="0" marL="274320" marR="0" rtl="0" algn="l">
              <a:lnSpc>
                <a:spcPct val="15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High prevalence of other health and mental health issues. </a:t>
            </a:r>
            <a:endParaRPr/>
          </a:p>
          <a:p>
            <a:pPr indent="-274320" lvl="0" marL="274320" marR="0" rtl="0" algn="l">
              <a:lnSpc>
                <a:spcPct val="15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Higher prevalence of trauma. </a:t>
            </a:r>
            <a:endParaRPr/>
          </a:p>
          <a:p>
            <a:pPr indent="-274320" lvl="0" marL="274320" marR="0" rtl="0" algn="l">
              <a:lnSpc>
                <a:spcPct val="15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Poor social support.</a:t>
            </a:r>
            <a:endParaRPr b="0" i="0" sz="2405" u="none" cap="none" strike="noStrike">
              <a:solidFill>
                <a:schemeClr val="dk1"/>
              </a:solidFill>
              <a:latin typeface="Constantia"/>
              <a:ea typeface="Constantia"/>
              <a:cs typeface="Constantia"/>
              <a:sym typeface="Constantia"/>
            </a:endParaRPr>
          </a:p>
          <a:p>
            <a:pPr indent="-274320" lvl="0" marL="274320" marR="0" rtl="0" algn="l">
              <a:lnSpc>
                <a:spcPct val="15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Higher levels of previous incarceration. </a:t>
            </a:r>
            <a:endParaRPr/>
          </a:p>
          <a:p>
            <a:pPr indent="-274320" lvl="0" marL="274320" marR="0" rtl="0" algn="l">
              <a:lnSpc>
                <a:spcPct val="15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Higher levels of homelessness. </a:t>
            </a:r>
            <a:endParaRPr/>
          </a:p>
          <a:p>
            <a:pPr indent="-274320" lvl="0" marL="274320" marR="0" rtl="0" algn="l">
              <a:lnSpc>
                <a:spcPct val="15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Poor relationships with the healthcare system.</a:t>
            </a:r>
            <a:endParaRPr/>
          </a:p>
          <a:p>
            <a:pPr indent="-129238" lvl="0" marL="274320" marR="0" rtl="0" algn="l">
              <a:spcBef>
                <a:spcPts val="481"/>
              </a:spcBef>
              <a:spcAft>
                <a:spcPts val="0"/>
              </a:spcAft>
              <a:buClr>
                <a:schemeClr val="accent3"/>
              </a:buClr>
              <a:buSzPts val="2285"/>
              <a:buFont typeface="Noto Sans Symbols"/>
              <a:buNone/>
            </a:pPr>
            <a:r>
              <a:t/>
            </a:r>
            <a:endParaRPr b="0" i="0" sz="2405" u="none" cap="none" strike="noStrike">
              <a:solidFill>
                <a:schemeClr val="dk1"/>
              </a:solidFill>
              <a:latin typeface="Constantia"/>
              <a:ea typeface="Constantia"/>
              <a:cs typeface="Constantia"/>
              <a:sym typeface="Constantia"/>
            </a:endParaRPr>
          </a:p>
          <a:p>
            <a:pPr indent="-274320" lvl="0" marL="274320" marR="0" rtl="0" algn="l">
              <a:spcBef>
                <a:spcPts val="481"/>
              </a:spcBef>
              <a:spcAft>
                <a:spcPts val="0"/>
              </a:spcAft>
              <a:buClr>
                <a:schemeClr val="accent3"/>
              </a:buClr>
              <a:buSzPts val="2285"/>
              <a:buFont typeface="Noto Sans Symbols"/>
              <a:buNone/>
            </a:pPr>
            <a:r>
              <a:t/>
            </a:r>
            <a:endParaRPr b="0" i="0" sz="2405"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Institutional Level		</a:t>
            </a:r>
            <a:endParaRPr b="0" i="0" sz="5000" u="none" cap="none" strike="noStrike">
              <a:solidFill>
                <a:schemeClr val="dk2"/>
              </a:solidFill>
              <a:latin typeface="Calibri"/>
              <a:ea typeface="Calibri"/>
              <a:cs typeface="Calibri"/>
              <a:sym typeface="Calibri"/>
            </a:endParaRPr>
          </a:p>
        </p:txBody>
      </p:sp>
      <p:sp>
        <p:nvSpPr>
          <p:cNvPr id="281" name="Google Shape;281;p31"/>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lnSpc>
                <a:spcPct val="140000"/>
              </a:lnSpc>
              <a:spcBef>
                <a:spcPts val="0"/>
              </a:spcBef>
              <a:spcAft>
                <a:spcPts val="0"/>
              </a:spcAft>
              <a:buClr>
                <a:schemeClr val="accent3"/>
              </a:buClr>
              <a:buSzPts val="2100"/>
              <a:buFont typeface="Noto Sans Symbols"/>
              <a:buChar char="●"/>
            </a:pPr>
            <a:r>
              <a:rPr b="0" i="0" lang="en-US" sz="2210" u="none" cap="none" strike="noStrike">
                <a:solidFill>
                  <a:schemeClr val="dk1"/>
                </a:solidFill>
                <a:latin typeface="Constantia"/>
                <a:ea typeface="Constantia"/>
                <a:cs typeface="Constantia"/>
                <a:sym typeface="Constantia"/>
              </a:rPr>
              <a:t>Majority of PWID drugs are white but African-American and Latino PWID are 5X more likely to be diagnosed with AIDS</a:t>
            </a:r>
            <a:endParaRPr/>
          </a:p>
          <a:p>
            <a:pPr indent="-274320" lvl="0" marL="274320" marR="0" rtl="0" algn="l">
              <a:lnSpc>
                <a:spcPct val="140000"/>
              </a:lnSpc>
              <a:spcBef>
                <a:spcPts val="442"/>
              </a:spcBef>
              <a:spcAft>
                <a:spcPts val="0"/>
              </a:spcAft>
              <a:buClr>
                <a:schemeClr val="accent3"/>
              </a:buClr>
              <a:buSzPts val="2100"/>
              <a:buFont typeface="Noto Sans Symbols"/>
              <a:buChar char="●"/>
            </a:pPr>
            <a:r>
              <a:rPr b="0" i="0" lang="en-US" sz="2210" u="none" cap="none" strike="noStrike">
                <a:solidFill>
                  <a:schemeClr val="dk1"/>
                </a:solidFill>
                <a:latin typeface="Constantia"/>
                <a:ea typeface="Constantia"/>
                <a:cs typeface="Constantia"/>
                <a:sym typeface="Constantia"/>
              </a:rPr>
              <a:t>PWID face stigma throughout their life in society, institutions focus on criminalization over treatment, prevention, and care. </a:t>
            </a:r>
            <a:endParaRPr/>
          </a:p>
          <a:p>
            <a:pPr indent="-274320" lvl="0" marL="274320" marR="0" rtl="0" algn="l">
              <a:lnSpc>
                <a:spcPct val="140000"/>
              </a:lnSpc>
              <a:spcBef>
                <a:spcPts val="442"/>
              </a:spcBef>
              <a:spcAft>
                <a:spcPts val="0"/>
              </a:spcAft>
              <a:buClr>
                <a:schemeClr val="accent3"/>
              </a:buClr>
              <a:buSzPts val="2100"/>
              <a:buFont typeface="Noto Sans Symbols"/>
              <a:buChar char="●"/>
            </a:pPr>
            <a:r>
              <a:rPr b="0" i="0" lang="en-US" sz="2210" u="none" cap="none" strike="noStrike">
                <a:solidFill>
                  <a:schemeClr val="dk1"/>
                </a:solidFill>
                <a:latin typeface="Constantia"/>
                <a:ea typeface="Constantia"/>
                <a:cs typeface="Constantia"/>
                <a:sym typeface="Constantia"/>
              </a:rPr>
              <a:t>Overdose is on the rise - overdose from opioids currently ranks #1 in accidental deaths in the U.S.</a:t>
            </a:r>
            <a:endParaRPr/>
          </a:p>
          <a:p>
            <a:pPr indent="-223043" lvl="0" marL="274320" marR="0" rtl="0" algn="r">
              <a:lnSpc>
                <a:spcPct val="80000"/>
              </a:lnSpc>
              <a:spcBef>
                <a:spcPts val="170"/>
              </a:spcBef>
              <a:spcAft>
                <a:spcPts val="0"/>
              </a:spcAft>
              <a:buClr>
                <a:schemeClr val="accent3"/>
              </a:buClr>
              <a:buSzPts val="808"/>
              <a:buFont typeface="Noto Sans Symbols"/>
              <a:buNone/>
            </a:pPr>
            <a:r>
              <a:t/>
            </a:r>
            <a:endParaRPr b="0" i="0" sz="85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70"/>
              </a:spcBef>
              <a:spcAft>
                <a:spcPts val="0"/>
              </a:spcAft>
              <a:buClr>
                <a:schemeClr val="accent3"/>
              </a:buClr>
              <a:buSzPts val="808"/>
              <a:buFont typeface="Noto Sans Symbols"/>
              <a:buNone/>
            </a:pPr>
            <a:r>
              <a:t/>
            </a:r>
            <a:endParaRPr b="0" i="0" sz="85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70"/>
              </a:spcBef>
              <a:spcAft>
                <a:spcPts val="0"/>
              </a:spcAft>
              <a:buClr>
                <a:schemeClr val="accent3"/>
              </a:buClr>
              <a:buSzPts val="808"/>
              <a:buFont typeface="Noto Sans Symbols"/>
              <a:buNone/>
            </a:pPr>
            <a:r>
              <a:t/>
            </a:r>
            <a:endParaRPr b="0" i="0" sz="85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70"/>
              </a:spcBef>
              <a:spcAft>
                <a:spcPts val="0"/>
              </a:spcAft>
              <a:buClr>
                <a:schemeClr val="accent3"/>
              </a:buClr>
              <a:buSzPts val="808"/>
              <a:buFont typeface="Noto Sans Symbols"/>
              <a:buNone/>
            </a:pPr>
            <a:r>
              <a:t/>
            </a:r>
            <a:endParaRPr b="0" i="0" sz="85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70"/>
              </a:spcBef>
              <a:spcAft>
                <a:spcPts val="0"/>
              </a:spcAft>
              <a:buClr>
                <a:schemeClr val="accent3"/>
              </a:buClr>
              <a:buSzPts val="808"/>
              <a:buFont typeface="Noto Sans Symbols"/>
              <a:buNone/>
            </a:pPr>
            <a:r>
              <a:t/>
            </a:r>
            <a:endParaRPr b="0" i="0" sz="85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70"/>
              </a:spcBef>
              <a:spcAft>
                <a:spcPts val="0"/>
              </a:spcAft>
              <a:buClr>
                <a:schemeClr val="accent3"/>
              </a:buClr>
              <a:buSzPts val="808"/>
              <a:buFont typeface="Noto Sans Symbols"/>
              <a:buNone/>
            </a:pPr>
            <a:r>
              <a:t/>
            </a:r>
            <a:endParaRPr b="0" i="0" sz="85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70"/>
              </a:spcBef>
              <a:spcAft>
                <a:spcPts val="0"/>
              </a:spcAft>
              <a:buClr>
                <a:schemeClr val="accent3"/>
              </a:buClr>
              <a:buSzPts val="808"/>
              <a:buFont typeface="Noto Sans Symbols"/>
              <a:buNone/>
            </a:pPr>
            <a:r>
              <a:rPr b="0" i="0" lang="en-US" sz="850" u="none" cap="none" strike="noStrike">
                <a:solidFill>
                  <a:schemeClr val="dk1"/>
                </a:solidFill>
                <a:latin typeface="Constantia"/>
                <a:ea typeface="Constantia"/>
                <a:cs typeface="Constantia"/>
                <a:sym typeface="Constantia"/>
              </a:rPr>
              <a:t>Centers for Disease Control and Prevention</a:t>
            </a:r>
            <a:endParaRPr/>
          </a:p>
          <a:p>
            <a:pPr indent="-274320" lvl="0" marL="274320" marR="0" rtl="0" algn="r">
              <a:lnSpc>
                <a:spcPct val="80000"/>
              </a:lnSpc>
              <a:spcBef>
                <a:spcPts val="170"/>
              </a:spcBef>
              <a:spcAft>
                <a:spcPts val="0"/>
              </a:spcAft>
              <a:buClr>
                <a:schemeClr val="accent3"/>
              </a:buClr>
              <a:buSzPts val="808"/>
              <a:buFont typeface="Noto Sans Symbols"/>
              <a:buNone/>
            </a:pPr>
            <a:r>
              <a:rPr b="0" i="0" lang="en-US" sz="850" u="none" cap="none" strike="noStrike">
                <a:solidFill>
                  <a:schemeClr val="dk1"/>
                </a:solidFill>
                <a:latin typeface="Constantia"/>
                <a:ea typeface="Constantia"/>
                <a:cs typeface="Constantia"/>
                <a:sym typeface="Constantia"/>
              </a:rPr>
              <a:t>National Vital Statistics System, 2015</a:t>
            </a:r>
            <a:endParaRPr b="0" i="0" sz="85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2"/>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3600"/>
              <a:buFont typeface="Calibri"/>
              <a:buNone/>
            </a:pPr>
            <a:r>
              <a:rPr b="0" i="0" lang="en-US" sz="3600" u="none" cap="none" strike="noStrike">
                <a:solidFill>
                  <a:schemeClr val="dk2"/>
                </a:solidFill>
                <a:latin typeface="Calibri"/>
                <a:ea typeface="Calibri"/>
                <a:cs typeface="Calibri"/>
                <a:sym typeface="Calibri"/>
              </a:rPr>
              <a:t>Factors and Harms related to PWUD</a:t>
            </a:r>
            <a:endParaRPr b="0" i="0" sz="3600" u="none" cap="none" strike="noStrike">
              <a:solidFill>
                <a:schemeClr val="dk2"/>
              </a:solidFill>
              <a:latin typeface="Calibri"/>
              <a:ea typeface="Calibri"/>
              <a:cs typeface="Calibri"/>
              <a:sym typeface="Calibri"/>
            </a:endParaRPr>
          </a:p>
        </p:txBody>
      </p:sp>
      <p:sp>
        <p:nvSpPr>
          <p:cNvPr id="287" name="Google Shape;287;p32"/>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1900"/>
              <a:buFont typeface="Noto Sans Symbols"/>
              <a:buNone/>
            </a:pPr>
            <a:r>
              <a:rPr b="0" i="0" lang="en-US" sz="2000" u="none" cap="none" strike="noStrike">
                <a:solidFill>
                  <a:schemeClr val="accent3"/>
                </a:solidFill>
                <a:latin typeface="Constantia"/>
                <a:ea typeface="Constantia"/>
                <a:cs typeface="Constantia"/>
                <a:sym typeface="Constantia"/>
              </a:rPr>
              <a:t>Physical</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Poor health outcomes</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Violence</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OD</a:t>
            </a:r>
            <a:endParaRPr/>
          </a:p>
          <a:p>
            <a:pPr indent="-274320" lvl="0" marL="274320" marR="0" rtl="0" algn="l">
              <a:spcBef>
                <a:spcPts val="400"/>
              </a:spcBef>
              <a:spcAft>
                <a:spcPts val="0"/>
              </a:spcAft>
              <a:buClr>
                <a:schemeClr val="accent3"/>
              </a:buClr>
              <a:buSzPts val="1900"/>
              <a:buFont typeface="Noto Sans Symbols"/>
              <a:buNone/>
            </a:pPr>
            <a:r>
              <a:rPr b="0" i="0" lang="en-US" sz="2000" u="none" cap="none" strike="noStrike">
                <a:solidFill>
                  <a:schemeClr val="accent3"/>
                </a:solidFill>
                <a:latin typeface="Constantia"/>
                <a:ea typeface="Constantia"/>
                <a:cs typeface="Constantia"/>
                <a:sym typeface="Constantia"/>
              </a:rPr>
              <a:t>Psychological</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Depression </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Isolation</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Stigma</a:t>
            </a:r>
            <a:endParaRPr/>
          </a:p>
          <a:p>
            <a:pPr indent="-274320" lvl="0" marL="274320" marR="0" rtl="0" algn="l">
              <a:spcBef>
                <a:spcPts val="400"/>
              </a:spcBef>
              <a:spcAft>
                <a:spcPts val="0"/>
              </a:spcAft>
              <a:buClr>
                <a:schemeClr val="accent3"/>
              </a:buClr>
              <a:buSzPts val="1900"/>
              <a:buFont typeface="Noto Sans Symbols"/>
              <a:buNone/>
            </a:pPr>
            <a:r>
              <a:rPr b="0" i="0" lang="en-US" sz="2000" u="none" cap="none" strike="noStrike">
                <a:solidFill>
                  <a:schemeClr val="accent3"/>
                </a:solidFill>
                <a:latin typeface="Constantia"/>
                <a:ea typeface="Constantia"/>
                <a:cs typeface="Constantia"/>
                <a:sym typeface="Constantia"/>
              </a:rPr>
              <a:t>Social</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Relationship issues</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Lack of community</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Isolation from community</a:t>
            </a:r>
            <a:endParaRPr b="0" i="0" sz="1800" u="none" cap="none" strike="noStrike">
              <a:solidFill>
                <a:schemeClr val="dk1"/>
              </a:solidFill>
              <a:latin typeface="Constantia"/>
              <a:ea typeface="Constantia"/>
              <a:cs typeface="Constantia"/>
              <a:sym typeface="Constantia"/>
            </a:endParaRPr>
          </a:p>
        </p:txBody>
      </p:sp>
      <p:sp>
        <p:nvSpPr>
          <p:cNvPr id="288" name="Google Shape;288;p32"/>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1900"/>
              <a:buFont typeface="Noto Sans Symbols"/>
              <a:buNone/>
            </a:pPr>
            <a:r>
              <a:rPr b="0" i="0" lang="en-US" sz="2000" u="none" cap="none" strike="noStrike">
                <a:solidFill>
                  <a:schemeClr val="accent3"/>
                </a:solidFill>
                <a:latin typeface="Constantia"/>
                <a:ea typeface="Constantia"/>
                <a:cs typeface="Constantia"/>
                <a:sym typeface="Constantia"/>
              </a:rPr>
              <a:t>Spiritual</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Isolation</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Not connecting to life</a:t>
            </a:r>
            <a:endParaRPr/>
          </a:p>
          <a:p>
            <a:pPr indent="-274320" lvl="0" marL="274320" marR="0" rtl="0" algn="l">
              <a:spcBef>
                <a:spcPts val="400"/>
              </a:spcBef>
              <a:spcAft>
                <a:spcPts val="0"/>
              </a:spcAft>
              <a:buClr>
                <a:schemeClr val="accent3"/>
              </a:buClr>
              <a:buSzPts val="1900"/>
              <a:buFont typeface="Noto Sans Symbols"/>
              <a:buNone/>
            </a:pPr>
            <a:r>
              <a:rPr b="0" i="0" lang="en-US" sz="2000" u="none" cap="none" strike="noStrike">
                <a:solidFill>
                  <a:schemeClr val="accent3"/>
                </a:solidFill>
                <a:latin typeface="Constantia"/>
                <a:ea typeface="Constantia"/>
                <a:cs typeface="Constantia"/>
                <a:sym typeface="Constantia"/>
              </a:rPr>
              <a:t>Economic</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 to acquire drugs</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Loss of housing</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Loss of or trouble finding jobs</a:t>
            </a:r>
            <a:endParaRPr/>
          </a:p>
          <a:p>
            <a:pPr indent="-274320" lvl="0" marL="274320" marR="0" rtl="0" algn="l">
              <a:spcBef>
                <a:spcPts val="400"/>
              </a:spcBef>
              <a:spcAft>
                <a:spcPts val="0"/>
              </a:spcAft>
              <a:buClr>
                <a:schemeClr val="accent3"/>
              </a:buClr>
              <a:buSzPts val="1900"/>
              <a:buFont typeface="Noto Sans Symbols"/>
              <a:buNone/>
            </a:pPr>
            <a:r>
              <a:rPr b="0" i="0" lang="en-US" sz="2000" u="none" cap="none" strike="noStrike">
                <a:solidFill>
                  <a:schemeClr val="accent3"/>
                </a:solidFill>
                <a:latin typeface="Constantia"/>
                <a:ea typeface="Constantia"/>
                <a:cs typeface="Constantia"/>
                <a:sym typeface="Constantia"/>
              </a:rPr>
              <a:t>Legal</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Discrimination</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Arrest</a:t>
            </a:r>
            <a:endParaRPr/>
          </a:p>
          <a:p>
            <a:pPr indent="-274320" lvl="0" marL="274320" marR="0" rtl="0" algn="l">
              <a:spcBef>
                <a:spcPts val="360"/>
              </a:spcBef>
              <a:spcAft>
                <a:spcPts val="0"/>
              </a:spcAft>
              <a:buClr>
                <a:schemeClr val="accent3"/>
              </a:buClr>
              <a:buSzPts val="1710"/>
              <a:buFont typeface="Noto Sans Symbols"/>
              <a:buChar char="●"/>
            </a:pPr>
            <a:r>
              <a:rPr b="0" i="0" lang="en-US" sz="1800" u="none" cap="none" strike="noStrike">
                <a:solidFill>
                  <a:schemeClr val="dk1"/>
                </a:solidFill>
                <a:latin typeface="Constantia"/>
                <a:ea typeface="Constantia"/>
                <a:cs typeface="Constantia"/>
                <a:sym typeface="Constantia"/>
              </a:rPr>
              <a:t>Incarceration</a:t>
            </a:r>
            <a:endParaRPr b="0" i="0" sz="18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3"/>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Principles of Harm Reduction</a:t>
            </a:r>
            <a:endParaRPr b="0" i="0" sz="5000" u="none" cap="none" strike="noStrike">
              <a:solidFill>
                <a:schemeClr val="accent3"/>
              </a:solidFill>
              <a:latin typeface="Calibri"/>
              <a:ea typeface="Calibri"/>
              <a:cs typeface="Calibri"/>
              <a:sym typeface="Calibri"/>
            </a:endParaRPr>
          </a:p>
        </p:txBody>
      </p:sp>
      <p:sp>
        <p:nvSpPr>
          <p:cNvPr id="294" name="Google Shape;294;p33"/>
          <p:cNvSpPr txBox="1"/>
          <p:nvPr>
            <p:ph idx="1" type="body"/>
          </p:nvPr>
        </p:nvSpPr>
        <p:spPr>
          <a:xfrm>
            <a:off x="2133600" y="2286000"/>
            <a:ext cx="4724400" cy="36576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140000"/>
              </a:lnSpc>
              <a:spcBef>
                <a:spcPts val="0"/>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Health and Dignity</a:t>
            </a:r>
            <a:endParaRPr/>
          </a:p>
          <a:p>
            <a:pPr indent="-274320" lvl="0" marL="274320" marR="0" rtl="0" algn="l">
              <a:lnSpc>
                <a:spcPct val="14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Participant-Centered Services</a:t>
            </a:r>
            <a:endParaRPr/>
          </a:p>
          <a:p>
            <a:pPr indent="-274320" lvl="0" marL="274320" marR="0" rtl="0" algn="l">
              <a:lnSpc>
                <a:spcPct val="14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Participant Involvement</a:t>
            </a:r>
            <a:endParaRPr/>
          </a:p>
          <a:p>
            <a:pPr indent="-274320" lvl="0" marL="274320" marR="0" rtl="0" algn="l">
              <a:lnSpc>
                <a:spcPct val="14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Participant Autonomy</a:t>
            </a:r>
            <a:endParaRPr/>
          </a:p>
          <a:p>
            <a:pPr indent="-274320" lvl="0" marL="274320" marR="0" rtl="0" algn="l">
              <a:lnSpc>
                <a:spcPct val="14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Sociocultural Factors</a:t>
            </a:r>
            <a:endParaRPr/>
          </a:p>
          <a:p>
            <a:pPr indent="-274320" lvl="0" marL="274320" marR="0" rtl="0" algn="l">
              <a:lnSpc>
                <a:spcPct val="14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Pragmatism/Realism</a:t>
            </a:r>
            <a:endParaRPr b="0" i="0" sz="2405"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Training Objectives</a:t>
            </a:r>
            <a:endParaRPr b="0" i="0" sz="5000" u="none" cap="none" strike="noStrike">
              <a:solidFill>
                <a:schemeClr val="dk2"/>
              </a:solidFill>
              <a:latin typeface="Calibri"/>
              <a:ea typeface="Calibri"/>
              <a:cs typeface="Calibri"/>
              <a:sym typeface="Calibri"/>
            </a:endParaRPr>
          </a:p>
        </p:txBody>
      </p:sp>
      <p:sp>
        <p:nvSpPr>
          <p:cNvPr id="123" name="Google Shape;123;p1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lnSpc>
                <a:spcPct val="140000"/>
              </a:lnSpc>
              <a:spcBef>
                <a:spcPts val="0"/>
              </a:spcBef>
              <a:spcAft>
                <a:spcPts val="0"/>
              </a:spcAft>
              <a:buClr>
                <a:schemeClr val="accent3"/>
              </a:buClr>
              <a:buSzPts val="2470"/>
              <a:buFont typeface="Noto Sans Symbols"/>
              <a:buNone/>
            </a:pPr>
            <a:r>
              <a:rPr b="0" i="0" lang="en-US" sz="2600" u="none" cap="none" strike="noStrike">
                <a:solidFill>
                  <a:schemeClr val="dk1"/>
                </a:solidFill>
                <a:latin typeface="Constantia"/>
                <a:ea typeface="Constantia"/>
                <a:cs typeface="Constantia"/>
                <a:sym typeface="Constantia"/>
              </a:rPr>
              <a:t>By the end of this section you will be able to:</a:t>
            </a:r>
            <a:endParaRPr/>
          </a:p>
          <a:p>
            <a:pPr indent="-514350" lvl="0" marL="514350" marR="0" rtl="0" algn="l">
              <a:lnSpc>
                <a:spcPct val="140000"/>
              </a:lnSpc>
              <a:spcBef>
                <a:spcPts val="520"/>
              </a:spcBef>
              <a:spcAft>
                <a:spcPts val="0"/>
              </a:spcAft>
              <a:buClr>
                <a:schemeClr val="accent3"/>
              </a:buClr>
              <a:buSzPts val="2470"/>
              <a:buFont typeface="Calibri"/>
              <a:buAutoNum type="arabicPeriod"/>
            </a:pPr>
            <a:r>
              <a:rPr b="0" i="0" lang="en-US" sz="2600" u="none" cap="none" strike="noStrike">
                <a:solidFill>
                  <a:schemeClr val="dk1"/>
                </a:solidFill>
                <a:latin typeface="Constantia"/>
                <a:ea typeface="Constantia"/>
                <a:cs typeface="Constantia"/>
                <a:sym typeface="Constantia"/>
              </a:rPr>
              <a:t>Define harm reduction. </a:t>
            </a:r>
            <a:endParaRPr/>
          </a:p>
          <a:p>
            <a:pPr indent="-514350" lvl="0" marL="514350" marR="0" rtl="0" algn="l">
              <a:lnSpc>
                <a:spcPct val="140000"/>
              </a:lnSpc>
              <a:spcBef>
                <a:spcPts val="520"/>
              </a:spcBef>
              <a:spcAft>
                <a:spcPts val="0"/>
              </a:spcAft>
              <a:buClr>
                <a:schemeClr val="accent3"/>
              </a:buClr>
              <a:buSzPts val="2470"/>
              <a:buFont typeface="Calibri"/>
              <a:buAutoNum type="arabicPeriod"/>
            </a:pPr>
            <a:r>
              <a:rPr b="0" i="0" lang="en-US" sz="2600" u="none" cap="none" strike="noStrike">
                <a:solidFill>
                  <a:schemeClr val="dk1"/>
                </a:solidFill>
                <a:latin typeface="Constantia"/>
                <a:ea typeface="Constantia"/>
                <a:cs typeface="Constantia"/>
                <a:sym typeface="Constantia"/>
              </a:rPr>
              <a:t>Recognize key principles of harm reduction. </a:t>
            </a:r>
            <a:endParaRPr/>
          </a:p>
          <a:p>
            <a:pPr indent="-514350" lvl="0" marL="514350" marR="0" rtl="0" algn="l">
              <a:lnSpc>
                <a:spcPct val="140000"/>
              </a:lnSpc>
              <a:spcBef>
                <a:spcPts val="520"/>
              </a:spcBef>
              <a:spcAft>
                <a:spcPts val="0"/>
              </a:spcAft>
              <a:buClr>
                <a:schemeClr val="accent3"/>
              </a:buClr>
              <a:buSzPts val="2470"/>
              <a:buFont typeface="Calibri"/>
              <a:buAutoNum type="arabicPeriod"/>
            </a:pPr>
            <a:r>
              <a:rPr b="0" i="0" lang="en-US" sz="2600" u="none" cap="none" strike="noStrike">
                <a:solidFill>
                  <a:schemeClr val="dk1"/>
                </a:solidFill>
                <a:latin typeface="Constantia"/>
                <a:ea typeface="Constantia"/>
                <a:cs typeface="Constantia"/>
                <a:sym typeface="Constantia"/>
              </a:rPr>
              <a:t>Identify the need for harm reduction. </a:t>
            </a:r>
            <a:endParaRPr/>
          </a:p>
          <a:p>
            <a:pPr indent="-514350" lvl="0" marL="514350" marR="0" rtl="0" algn="l">
              <a:lnSpc>
                <a:spcPct val="140000"/>
              </a:lnSpc>
              <a:spcBef>
                <a:spcPts val="520"/>
              </a:spcBef>
              <a:spcAft>
                <a:spcPts val="0"/>
              </a:spcAft>
              <a:buClr>
                <a:schemeClr val="accent3"/>
              </a:buClr>
              <a:buSzPts val="2470"/>
              <a:buFont typeface="Calibri"/>
              <a:buAutoNum type="arabicPeriod"/>
            </a:pPr>
            <a:r>
              <a:rPr b="0" i="0" lang="en-US" sz="2600" u="none" cap="none" strike="noStrike">
                <a:solidFill>
                  <a:schemeClr val="dk1"/>
                </a:solidFill>
                <a:latin typeface="Constantia"/>
                <a:ea typeface="Constantia"/>
                <a:cs typeface="Constantia"/>
                <a:sym typeface="Constantia"/>
              </a:rPr>
              <a:t>Identify examples of harm reduction programs and techniques.</a:t>
            </a:r>
            <a:endParaRPr/>
          </a:p>
          <a:p>
            <a:pPr indent="-514350" lvl="0" marL="514350" marR="0" rtl="0" algn="l">
              <a:lnSpc>
                <a:spcPct val="140000"/>
              </a:lnSpc>
              <a:spcBef>
                <a:spcPts val="520"/>
              </a:spcBef>
              <a:spcAft>
                <a:spcPts val="0"/>
              </a:spcAft>
              <a:buClr>
                <a:schemeClr val="accent3"/>
              </a:buClr>
              <a:buSzPts val="2470"/>
              <a:buFont typeface="Calibri"/>
              <a:buAutoNum type="arabicPeriod"/>
            </a:pPr>
            <a:r>
              <a:rPr b="0" i="0" lang="en-US" sz="2600" u="none" cap="none" strike="noStrike">
                <a:solidFill>
                  <a:schemeClr val="dk1"/>
                </a:solidFill>
                <a:latin typeface="Constantia"/>
                <a:ea typeface="Constantia"/>
                <a:cs typeface="Constantia"/>
                <a:sym typeface="Constantia"/>
              </a:rPr>
              <a:t>Define cultural humility.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4"/>
          <p:cNvSpPr txBox="1"/>
          <p:nvPr>
            <p:ph type="title"/>
          </p:nvPr>
        </p:nvSpPr>
        <p:spPr>
          <a:xfrm>
            <a:off x="533400" y="3048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Focus on Health and Dignity	</a:t>
            </a:r>
            <a:endParaRPr b="0" i="0" sz="5000" u="none" cap="none" strike="noStrike">
              <a:solidFill>
                <a:schemeClr val="accent3"/>
              </a:solidFill>
              <a:latin typeface="Calibri"/>
              <a:ea typeface="Calibri"/>
              <a:cs typeface="Calibri"/>
              <a:sym typeface="Calibri"/>
            </a:endParaRPr>
          </a:p>
        </p:txBody>
      </p:sp>
      <p:pic>
        <p:nvPicPr>
          <p:cNvPr descr="hands-in-the-form-of-heart.jpg" id="300" name="Google Shape;300;p34"/>
          <p:cNvPicPr preferRelativeResize="0"/>
          <p:nvPr>
            <p:ph idx="1" type="body"/>
          </p:nvPr>
        </p:nvPicPr>
        <p:blipFill rotWithShape="1">
          <a:blip r:embed="rId3">
            <a:alphaModFix/>
          </a:blip>
          <a:srcRect b="68" l="0" r="0" t="10558"/>
          <a:stretch/>
        </p:blipFill>
        <p:spPr>
          <a:xfrm>
            <a:off x="2133600" y="2971800"/>
            <a:ext cx="5386010" cy="3429000"/>
          </a:xfrm>
          <a:prstGeom prst="rect">
            <a:avLst/>
          </a:prstGeom>
          <a:noFill/>
          <a:ln>
            <a:noFill/>
          </a:ln>
        </p:spPr>
      </p:pic>
      <p:sp>
        <p:nvSpPr>
          <p:cNvPr id="301" name="Google Shape;301;p34"/>
          <p:cNvSpPr txBox="1"/>
          <p:nvPr/>
        </p:nvSpPr>
        <p:spPr>
          <a:xfrm>
            <a:off x="1143000" y="1524000"/>
            <a:ext cx="691933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onstantia"/>
                <a:ea typeface="Constantia"/>
                <a:cs typeface="Constantia"/>
                <a:sym typeface="Constantia"/>
              </a:rPr>
              <a:t>Establishes </a:t>
            </a:r>
            <a:r>
              <a:rPr lang="en-US" sz="2400">
                <a:solidFill>
                  <a:schemeClr val="accent3"/>
                </a:solidFill>
                <a:latin typeface="Constantia"/>
                <a:ea typeface="Constantia"/>
                <a:cs typeface="Constantia"/>
                <a:sym typeface="Constantia"/>
              </a:rPr>
              <a:t>quality of individual and community life and well-being </a:t>
            </a:r>
            <a:r>
              <a:rPr lang="en-US" sz="2400">
                <a:solidFill>
                  <a:schemeClr val="dk1"/>
                </a:solidFill>
                <a:latin typeface="Constantia"/>
                <a:ea typeface="Constantia"/>
                <a:cs typeface="Constantia"/>
                <a:sym typeface="Constantia"/>
              </a:rPr>
              <a:t>as the criteria for successful interventions and policies.</a:t>
            </a:r>
            <a:endParaRPr sz="2400">
              <a:solidFill>
                <a:schemeClr val="dk1"/>
              </a:solidFill>
              <a:latin typeface="Constantia"/>
              <a:ea typeface="Constantia"/>
              <a:cs typeface="Constantia"/>
              <a:sym typeface="Constant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35"/>
          <p:cNvSpPr txBox="1"/>
          <p:nvPr>
            <p:ph type="title"/>
          </p:nvPr>
        </p:nvSpPr>
        <p:spPr>
          <a:xfrm>
            <a:off x="457200" y="3810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Participant-Centered Services</a:t>
            </a:r>
            <a:endParaRPr b="0" i="0" sz="5000" u="none" cap="none" strike="noStrike">
              <a:solidFill>
                <a:schemeClr val="dk2"/>
              </a:solidFill>
              <a:latin typeface="Calibri"/>
              <a:ea typeface="Calibri"/>
              <a:cs typeface="Calibri"/>
              <a:sym typeface="Calibri"/>
            </a:endParaRPr>
          </a:p>
        </p:txBody>
      </p:sp>
      <p:sp>
        <p:nvSpPr>
          <p:cNvPr id="307" name="Google Shape;307;p35"/>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None/>
            </a:pPr>
            <a:r>
              <a:rPr b="0" i="0" lang="en-US" sz="2600" u="none" cap="none" strike="noStrike">
                <a:solidFill>
                  <a:schemeClr val="accent3"/>
                </a:solidFill>
                <a:latin typeface="Constantia"/>
                <a:ea typeface="Constantia"/>
                <a:cs typeface="Constantia"/>
                <a:sym typeface="Constantia"/>
              </a:rPr>
              <a:t>Non-judgmental</a:t>
            </a:r>
            <a:r>
              <a:rPr b="0" i="0" lang="en-US" sz="2600" u="none" cap="none" strike="noStrike">
                <a:solidFill>
                  <a:schemeClr val="dk1"/>
                </a:solidFill>
                <a:latin typeface="Constantia"/>
                <a:ea typeface="Constantia"/>
                <a:cs typeface="Constantia"/>
                <a:sym typeface="Constantia"/>
              </a:rPr>
              <a:t> and </a:t>
            </a:r>
            <a:r>
              <a:rPr b="0" i="0" lang="en-US" sz="2600" u="none" cap="none" strike="noStrike">
                <a:solidFill>
                  <a:schemeClr val="accent3"/>
                </a:solidFill>
                <a:latin typeface="Constantia"/>
                <a:ea typeface="Constantia"/>
                <a:cs typeface="Constantia"/>
                <a:sym typeface="Constantia"/>
              </a:rPr>
              <a:t>non-coercive</a:t>
            </a:r>
            <a:r>
              <a:rPr b="0" i="0" lang="en-US" sz="2600" u="none" cap="none" strike="noStrike">
                <a:solidFill>
                  <a:schemeClr val="dk1"/>
                </a:solidFill>
                <a:latin typeface="Constantia"/>
                <a:ea typeface="Constantia"/>
                <a:cs typeface="Constantia"/>
                <a:sym typeface="Constantia"/>
              </a:rPr>
              <a:t> provision of services and resources. </a:t>
            </a:r>
            <a:endParaRPr b="0" i="0" sz="2600" u="none" cap="none" strike="noStrike">
              <a:solidFill>
                <a:schemeClr val="dk1"/>
              </a:solidFill>
              <a:latin typeface="Constantia"/>
              <a:ea typeface="Constantia"/>
              <a:cs typeface="Constantia"/>
              <a:sym typeface="Constantia"/>
            </a:endParaRPr>
          </a:p>
        </p:txBody>
      </p:sp>
      <p:pic>
        <p:nvPicPr>
          <p:cNvPr descr="Image result for free images person centered" id="308" name="Google Shape;308;p35"/>
          <p:cNvPicPr preferRelativeResize="0"/>
          <p:nvPr/>
        </p:nvPicPr>
        <p:blipFill rotWithShape="1">
          <a:blip r:embed="rId3">
            <a:alphaModFix/>
          </a:blip>
          <a:srcRect b="0" l="0" r="0" t="0"/>
          <a:stretch/>
        </p:blipFill>
        <p:spPr>
          <a:xfrm>
            <a:off x="1981200" y="2895600"/>
            <a:ext cx="5105400" cy="35052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3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Participant Involvement</a:t>
            </a:r>
            <a:endParaRPr b="0" i="0" sz="5000" u="none" cap="none" strike="noStrike">
              <a:solidFill>
                <a:schemeClr val="dk2"/>
              </a:solidFill>
              <a:latin typeface="Calibri"/>
              <a:ea typeface="Calibri"/>
              <a:cs typeface="Calibri"/>
              <a:sym typeface="Calibri"/>
            </a:endParaRPr>
          </a:p>
        </p:txBody>
      </p:sp>
      <p:sp>
        <p:nvSpPr>
          <p:cNvPr id="314" name="Google Shape;314;p3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None/>
            </a:pPr>
            <a:r>
              <a:rPr b="0" i="0" lang="en-US" sz="2600" u="none" cap="none" strike="noStrike">
                <a:solidFill>
                  <a:schemeClr val="dk1"/>
                </a:solidFill>
                <a:latin typeface="Constantia"/>
                <a:ea typeface="Constantia"/>
                <a:cs typeface="Constantia"/>
                <a:sym typeface="Constantia"/>
              </a:rPr>
              <a:t>Ensures people have a </a:t>
            </a:r>
            <a:r>
              <a:rPr b="0" i="0" lang="en-US" sz="2600" u="none" cap="none" strike="noStrike">
                <a:solidFill>
                  <a:schemeClr val="accent3"/>
                </a:solidFill>
                <a:latin typeface="Constantia"/>
                <a:ea typeface="Constantia"/>
                <a:cs typeface="Constantia"/>
                <a:sym typeface="Constantia"/>
              </a:rPr>
              <a:t>real voice in the creation of programs and policies </a:t>
            </a:r>
            <a:r>
              <a:rPr b="0" i="0" lang="en-US" sz="2600" u="none" cap="none" strike="noStrike">
                <a:solidFill>
                  <a:schemeClr val="dk1"/>
                </a:solidFill>
                <a:latin typeface="Constantia"/>
                <a:ea typeface="Constantia"/>
                <a:cs typeface="Constantia"/>
                <a:sym typeface="Constantia"/>
              </a:rPr>
              <a:t>designed to serve them. </a:t>
            </a:r>
            <a:endParaRPr b="0" i="0" sz="2600" u="none" cap="none" strike="noStrike">
              <a:solidFill>
                <a:schemeClr val="dk1"/>
              </a:solidFill>
              <a:latin typeface="Constantia"/>
              <a:ea typeface="Constantia"/>
              <a:cs typeface="Constantia"/>
              <a:sym typeface="Constantia"/>
            </a:endParaRPr>
          </a:p>
        </p:txBody>
      </p:sp>
      <p:pic>
        <p:nvPicPr>
          <p:cNvPr descr="Nothing About Us....png" id="315" name="Google Shape;315;p36"/>
          <p:cNvPicPr preferRelativeResize="0"/>
          <p:nvPr/>
        </p:nvPicPr>
        <p:blipFill rotWithShape="1">
          <a:blip r:embed="rId3">
            <a:alphaModFix/>
          </a:blip>
          <a:srcRect b="0" l="0" r="0" t="0"/>
          <a:stretch/>
        </p:blipFill>
        <p:spPr>
          <a:xfrm>
            <a:off x="1981200" y="3048000"/>
            <a:ext cx="5029200" cy="3200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37"/>
          <p:cNvSpPr txBox="1"/>
          <p:nvPr>
            <p:ph type="title"/>
          </p:nvPr>
        </p:nvSpPr>
        <p:spPr>
          <a:xfrm>
            <a:off x="457200" y="4572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Participant Autonomy</a:t>
            </a:r>
            <a:endParaRPr b="0" i="0" sz="5000" u="none" cap="none" strike="noStrike">
              <a:solidFill>
                <a:schemeClr val="accent3"/>
              </a:solidFill>
              <a:latin typeface="Calibri"/>
              <a:ea typeface="Calibri"/>
              <a:cs typeface="Calibri"/>
              <a:sym typeface="Calibri"/>
            </a:endParaRPr>
          </a:p>
        </p:txBody>
      </p:sp>
      <p:sp>
        <p:nvSpPr>
          <p:cNvPr id="321" name="Google Shape;321;p3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Affirms people who use drugs themselves as their own </a:t>
            </a:r>
            <a:r>
              <a:rPr b="0" i="0" lang="en-US" sz="2600" u="none" cap="none" strike="noStrike">
                <a:solidFill>
                  <a:schemeClr val="accent3"/>
                </a:solidFill>
                <a:latin typeface="Constantia"/>
                <a:ea typeface="Constantia"/>
                <a:cs typeface="Constantia"/>
                <a:sym typeface="Constantia"/>
              </a:rPr>
              <a:t>primary agents of change.</a:t>
            </a:r>
            <a:endParaRPr b="0" i="0" sz="2600" u="none" cap="none" strike="noStrike">
              <a:solidFill>
                <a:schemeClr val="accent3"/>
              </a:solidFill>
              <a:latin typeface="Constantia"/>
              <a:ea typeface="Constantia"/>
              <a:cs typeface="Constantia"/>
              <a:sym typeface="Constantia"/>
            </a:endParaRPr>
          </a:p>
        </p:txBody>
      </p:sp>
      <p:pic>
        <p:nvPicPr>
          <p:cNvPr descr="Image result for change agent free image" id="322" name="Google Shape;322;p37"/>
          <p:cNvPicPr preferRelativeResize="0"/>
          <p:nvPr/>
        </p:nvPicPr>
        <p:blipFill rotWithShape="1">
          <a:blip r:embed="rId3">
            <a:alphaModFix/>
          </a:blip>
          <a:srcRect b="0" l="0" r="0" t="0"/>
          <a:stretch/>
        </p:blipFill>
        <p:spPr>
          <a:xfrm>
            <a:off x="2362200" y="3048000"/>
            <a:ext cx="4572000" cy="31638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38"/>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Sociocultural Factors</a:t>
            </a:r>
            <a:endParaRPr b="0" i="0" sz="5000" u="none" cap="none" strike="noStrike">
              <a:solidFill>
                <a:schemeClr val="accent3"/>
              </a:solidFill>
              <a:latin typeface="Calibri"/>
              <a:ea typeface="Calibri"/>
              <a:cs typeface="Calibri"/>
              <a:sym typeface="Calibri"/>
            </a:endParaRPr>
          </a:p>
        </p:txBody>
      </p:sp>
      <p:sp>
        <p:nvSpPr>
          <p:cNvPr id="328" name="Google Shape;328;p38"/>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None/>
            </a:pPr>
            <a:r>
              <a:rPr b="0" i="0" lang="en-US" sz="2600" u="none" cap="none" strike="noStrike">
                <a:solidFill>
                  <a:schemeClr val="dk1"/>
                </a:solidFill>
                <a:latin typeface="Constantia"/>
                <a:ea typeface="Constantia"/>
                <a:cs typeface="Constantia"/>
                <a:sym typeface="Constantia"/>
              </a:rPr>
              <a:t>Recognizes the various </a:t>
            </a:r>
            <a:r>
              <a:rPr b="0" i="0" lang="en-US" sz="2600" u="none" cap="none" strike="noStrike">
                <a:solidFill>
                  <a:schemeClr val="accent3"/>
                </a:solidFill>
                <a:latin typeface="Constantia"/>
                <a:ea typeface="Constantia"/>
                <a:cs typeface="Constantia"/>
                <a:sym typeface="Constantia"/>
              </a:rPr>
              <a:t>social inequalities </a:t>
            </a:r>
            <a:r>
              <a:rPr b="0" i="0" lang="en-US" sz="2600" u="none" cap="none" strike="noStrike">
                <a:solidFill>
                  <a:schemeClr val="dk1"/>
                </a:solidFill>
                <a:latin typeface="Constantia"/>
                <a:ea typeface="Constantia"/>
                <a:cs typeface="Constantia"/>
                <a:sym typeface="Constantia"/>
              </a:rPr>
              <a:t>which affect both </a:t>
            </a:r>
            <a:r>
              <a:rPr b="0" i="0" lang="en-US" sz="2600" u="none" cap="none" strike="noStrike">
                <a:solidFill>
                  <a:schemeClr val="accent3"/>
                </a:solidFill>
                <a:latin typeface="Constantia"/>
                <a:ea typeface="Constantia"/>
                <a:cs typeface="Constantia"/>
                <a:sym typeface="Constantia"/>
              </a:rPr>
              <a:t>people’s vulnerability </a:t>
            </a:r>
            <a:r>
              <a:rPr b="0" i="0" lang="en-US" sz="2600" u="none" cap="none" strike="noStrike">
                <a:solidFill>
                  <a:schemeClr val="dk1"/>
                </a:solidFill>
                <a:latin typeface="Constantia"/>
                <a:ea typeface="Constantia"/>
                <a:cs typeface="Constantia"/>
                <a:sym typeface="Constantia"/>
              </a:rPr>
              <a:t>to and </a:t>
            </a:r>
            <a:r>
              <a:rPr b="0" i="0" lang="en-US" sz="2600" u="none" cap="none" strike="noStrike">
                <a:solidFill>
                  <a:schemeClr val="accent3"/>
                </a:solidFill>
                <a:latin typeface="Constantia"/>
                <a:ea typeface="Constantia"/>
                <a:cs typeface="Constantia"/>
                <a:sym typeface="Constantia"/>
              </a:rPr>
              <a:t>capacity for </a:t>
            </a:r>
            <a:r>
              <a:rPr b="0" i="0" lang="en-US" sz="2600" u="none" cap="none" strike="noStrike">
                <a:solidFill>
                  <a:schemeClr val="dk1"/>
                </a:solidFill>
                <a:latin typeface="Constantia"/>
                <a:ea typeface="Constantia"/>
                <a:cs typeface="Constantia"/>
                <a:sym typeface="Constantia"/>
              </a:rPr>
              <a:t>effectively </a:t>
            </a:r>
            <a:r>
              <a:rPr b="0" i="0" lang="en-US" sz="2600" u="none" cap="none" strike="noStrike">
                <a:solidFill>
                  <a:schemeClr val="accent3"/>
                </a:solidFill>
                <a:latin typeface="Constantia"/>
                <a:ea typeface="Constantia"/>
                <a:cs typeface="Constantia"/>
                <a:sym typeface="Constantia"/>
              </a:rPr>
              <a:t>dealing with potential harm</a:t>
            </a:r>
            <a:r>
              <a:rPr b="0" i="0" lang="en-US" sz="2600" u="none" cap="none" strike="noStrike">
                <a:solidFill>
                  <a:schemeClr val="dk1"/>
                </a:solidFill>
                <a:latin typeface="Constantia"/>
                <a:ea typeface="Constantia"/>
                <a:cs typeface="Constantia"/>
                <a:sym typeface="Constantia"/>
              </a:rPr>
              <a:t>.</a:t>
            </a:r>
            <a:endParaRPr/>
          </a:p>
          <a:p>
            <a:pPr indent="-274320" lvl="0" marL="274320" marR="0" rtl="0" algn="l">
              <a:spcBef>
                <a:spcPts val="520"/>
              </a:spcBef>
              <a:spcAft>
                <a:spcPts val="0"/>
              </a:spcAft>
              <a:buClr>
                <a:schemeClr val="accent3"/>
              </a:buClr>
              <a:buSzPts val="2470"/>
              <a:buFont typeface="Noto Sans Symbols"/>
              <a:buNone/>
            </a:pPr>
            <a:r>
              <a:t/>
            </a:r>
            <a:endParaRPr b="0" i="0" sz="2600" u="none" cap="none" strike="noStrike">
              <a:solidFill>
                <a:schemeClr val="dk1"/>
              </a:solidFill>
              <a:latin typeface="Constantia"/>
              <a:ea typeface="Constantia"/>
              <a:cs typeface="Constantia"/>
              <a:sym typeface="Constantia"/>
            </a:endParaRPr>
          </a:p>
        </p:txBody>
      </p:sp>
      <p:pic>
        <p:nvPicPr>
          <p:cNvPr descr="despair-2961284870333ITJh.jpg" id="329" name="Google Shape;329;p38"/>
          <p:cNvPicPr preferRelativeResize="0"/>
          <p:nvPr/>
        </p:nvPicPr>
        <p:blipFill rotWithShape="1">
          <a:blip r:embed="rId3">
            <a:alphaModFix/>
          </a:blip>
          <a:srcRect b="0" l="0" r="0" t="0"/>
          <a:stretch/>
        </p:blipFill>
        <p:spPr>
          <a:xfrm>
            <a:off x="1981200" y="3429000"/>
            <a:ext cx="5181600" cy="2895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3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Pragmatism and Realism</a:t>
            </a:r>
            <a:endParaRPr b="0" i="0" sz="5000" u="none" cap="none" strike="noStrike">
              <a:solidFill>
                <a:schemeClr val="dk2"/>
              </a:solidFill>
              <a:latin typeface="Calibri"/>
              <a:ea typeface="Calibri"/>
              <a:cs typeface="Calibri"/>
              <a:sym typeface="Calibri"/>
            </a:endParaRPr>
          </a:p>
        </p:txBody>
      </p:sp>
      <p:sp>
        <p:nvSpPr>
          <p:cNvPr id="335" name="Google Shape;335;p3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None/>
            </a:pPr>
            <a:r>
              <a:rPr b="0" i="0" lang="en-US" sz="2600" u="none" cap="none" strike="noStrike">
                <a:solidFill>
                  <a:schemeClr val="dk1"/>
                </a:solidFill>
                <a:latin typeface="Constantia"/>
                <a:ea typeface="Constantia"/>
                <a:cs typeface="Constantia"/>
                <a:sym typeface="Constantia"/>
              </a:rPr>
              <a:t>Does not attempt to minimize or ignore the </a:t>
            </a:r>
            <a:r>
              <a:rPr b="0" i="0" lang="en-US" sz="2600" u="none" cap="none" strike="noStrike">
                <a:solidFill>
                  <a:schemeClr val="accent3"/>
                </a:solidFill>
                <a:latin typeface="Constantia"/>
                <a:ea typeface="Constantia"/>
                <a:cs typeface="Constantia"/>
                <a:sym typeface="Constantia"/>
              </a:rPr>
              <a:t>real and tragic harm and danger </a:t>
            </a:r>
            <a:r>
              <a:rPr b="0" i="0" lang="en-US" sz="2600" u="none" cap="none" strike="noStrike">
                <a:solidFill>
                  <a:schemeClr val="dk1"/>
                </a:solidFill>
                <a:latin typeface="Constantia"/>
                <a:ea typeface="Constantia"/>
                <a:cs typeface="Constantia"/>
                <a:sym typeface="Constantia"/>
              </a:rPr>
              <a:t>associated with licit and illicit drug use or other risk behaviors. </a:t>
            </a:r>
            <a:endParaRPr b="0" i="0" sz="2600" u="none" cap="none" strike="noStrike">
              <a:solidFill>
                <a:schemeClr val="dk1"/>
              </a:solidFill>
              <a:latin typeface="Constantia"/>
              <a:ea typeface="Constantia"/>
              <a:cs typeface="Constantia"/>
              <a:sym typeface="Constantia"/>
            </a:endParaRPr>
          </a:p>
        </p:txBody>
      </p:sp>
      <p:pic>
        <p:nvPicPr>
          <p:cNvPr descr="image18.png" id="336" name="Google Shape;336;p39"/>
          <p:cNvPicPr preferRelativeResize="0"/>
          <p:nvPr/>
        </p:nvPicPr>
        <p:blipFill rotWithShape="1">
          <a:blip r:embed="rId3">
            <a:alphaModFix/>
          </a:blip>
          <a:srcRect b="0" l="0" r="0" t="0"/>
          <a:stretch/>
        </p:blipFill>
        <p:spPr>
          <a:xfrm>
            <a:off x="2362200" y="3352800"/>
            <a:ext cx="4114800" cy="304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Syringe Access Programs</a:t>
            </a:r>
            <a:endParaRPr b="0" i="0" sz="5000" u="none" cap="none" strike="noStrike">
              <a:solidFill>
                <a:schemeClr val="accent3"/>
              </a:solidFill>
              <a:latin typeface="Calibri"/>
              <a:ea typeface="Calibri"/>
              <a:cs typeface="Calibri"/>
              <a:sym typeface="Calibri"/>
            </a:endParaRPr>
          </a:p>
        </p:txBody>
      </p:sp>
      <p:sp>
        <p:nvSpPr>
          <p:cNvPr id="342" name="Google Shape;342;p40"/>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Autofit/>
          </a:bodyPr>
          <a:lstStyle/>
          <a:p>
            <a:pPr indent="-274320" lvl="0" marL="274320" marR="0" rtl="0" algn="ctr">
              <a:lnSpc>
                <a:spcPct val="150000"/>
              </a:lnSpc>
              <a:spcBef>
                <a:spcPts val="0"/>
              </a:spcBef>
              <a:spcAft>
                <a:spcPts val="0"/>
              </a:spcAft>
              <a:buClr>
                <a:schemeClr val="accent3"/>
              </a:buClr>
              <a:buSzPts val="2470"/>
              <a:buFont typeface="Noto Sans Symbols"/>
              <a:buNone/>
            </a:pPr>
            <a:r>
              <a:rPr b="0" i="0" lang="en-US" sz="2600" u="none" cap="none" strike="noStrike">
                <a:solidFill>
                  <a:schemeClr val="dk1"/>
                </a:solidFill>
                <a:latin typeface="Constantia"/>
                <a:ea typeface="Constantia"/>
                <a:cs typeface="Constantia"/>
                <a:sym typeface="Constantia"/>
              </a:rPr>
              <a:t>The Roots of Harm Reduction!</a:t>
            </a:r>
            <a:endParaRPr/>
          </a:p>
          <a:p>
            <a:pPr indent="-274320" lvl="0" marL="274320" marR="0" rtl="0" algn="l">
              <a:lnSpc>
                <a:spcPct val="150000"/>
              </a:lnSpc>
              <a:spcBef>
                <a:spcPts val="520"/>
              </a:spcBef>
              <a:spcAft>
                <a:spcPts val="0"/>
              </a:spcAft>
              <a:buClr>
                <a:schemeClr val="accent3"/>
              </a:buClr>
              <a:buSzPts val="2470"/>
              <a:buFont typeface="Noto Sans Symbols"/>
              <a:buNone/>
            </a:pPr>
            <a:r>
              <a:rPr b="0" i="0" lang="en-US" sz="2600" u="none" cap="none" strike="noStrike">
                <a:solidFill>
                  <a:schemeClr val="dk1"/>
                </a:solidFill>
                <a:latin typeface="Constantia"/>
                <a:ea typeface="Constantia"/>
                <a:cs typeface="Constantia"/>
                <a:sym typeface="Constantia"/>
              </a:rPr>
              <a:t>“How does this work?”</a:t>
            </a:r>
            <a:endParaRPr b="0" i="0" sz="2600" u="none" cap="none" strike="noStrike">
              <a:solidFill>
                <a:schemeClr val="dk1"/>
              </a:solidFill>
              <a:latin typeface="Constantia"/>
              <a:ea typeface="Constantia"/>
              <a:cs typeface="Constantia"/>
              <a:sym typeface="Constantia"/>
            </a:endParaRPr>
          </a:p>
          <a:p>
            <a:pPr indent="-274320" lvl="0" marL="274320" marR="0" rtl="0" algn="l">
              <a:lnSpc>
                <a:spcPct val="150000"/>
              </a:lnSpc>
              <a:spcBef>
                <a:spcPts val="520"/>
              </a:spcBef>
              <a:spcAft>
                <a:spcPts val="0"/>
              </a:spcAft>
              <a:buClr>
                <a:schemeClr val="accent3"/>
              </a:buClr>
              <a:buSzPts val="2470"/>
              <a:buFont typeface="Noto Sans Symbols"/>
              <a:buNone/>
            </a:pPr>
            <a:r>
              <a:rPr b="0" i="0" lang="en-US" sz="2600" u="none" cap="none" strike="noStrike">
                <a:solidFill>
                  <a:schemeClr val="dk1"/>
                </a:solidFill>
                <a:latin typeface="Constantia"/>
                <a:ea typeface="Constantia"/>
                <a:cs typeface="Constantia"/>
                <a:sym typeface="Constantia"/>
              </a:rPr>
              <a:t>“You give me an old one, I give you a sterile one, and it keeps your butt alive.”</a:t>
            </a:r>
            <a:endParaRPr/>
          </a:p>
          <a:p>
            <a:pPr indent="-274320" lvl="0" marL="274320" marR="0" rtl="0" algn="l">
              <a:spcBef>
                <a:spcPts val="520"/>
              </a:spcBef>
              <a:spcAft>
                <a:spcPts val="0"/>
              </a:spcAft>
              <a:buClr>
                <a:schemeClr val="accent3"/>
              </a:buClr>
              <a:buSzPts val="2470"/>
              <a:buFont typeface="Noto Sans Symbols"/>
              <a:buNone/>
            </a:pPr>
            <a:r>
              <a:t/>
            </a:r>
            <a:endParaRPr b="0" i="0" sz="2600" u="none" cap="none" strike="noStrike">
              <a:solidFill>
                <a:schemeClr val="dk1"/>
              </a:solidFill>
              <a:latin typeface="Constantia"/>
              <a:ea typeface="Constantia"/>
              <a:cs typeface="Constantia"/>
              <a:sym typeface="Constantia"/>
            </a:endParaRPr>
          </a:p>
        </p:txBody>
      </p:sp>
      <p:pic>
        <p:nvPicPr>
          <p:cNvPr descr="OBIT-PURCHASE-articleInline" id="343" name="Google Shape;343;p40"/>
          <p:cNvPicPr preferRelativeResize="0"/>
          <p:nvPr>
            <p:ph idx="2" type="body"/>
          </p:nvPr>
        </p:nvPicPr>
        <p:blipFill rotWithShape="1">
          <a:blip r:embed="rId3">
            <a:alphaModFix/>
          </a:blip>
          <a:srcRect b="0" l="0" r="0" t="0"/>
          <a:stretch/>
        </p:blipFill>
        <p:spPr>
          <a:xfrm>
            <a:off x="4953000" y="1905000"/>
            <a:ext cx="3276600" cy="4343400"/>
          </a:xfrm>
          <a:prstGeom prst="rect">
            <a:avLst/>
          </a:prstGeom>
          <a:noFill/>
          <a:ln>
            <a:noFill/>
          </a:ln>
        </p:spPr>
      </p:pic>
      <p:sp>
        <p:nvSpPr>
          <p:cNvPr id="344" name="Google Shape;344;p40"/>
          <p:cNvSpPr/>
          <p:nvPr/>
        </p:nvSpPr>
        <p:spPr>
          <a:xfrm>
            <a:off x="4191000" y="6324600"/>
            <a:ext cx="457200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000000"/>
                </a:solidFill>
                <a:latin typeface="Constantia"/>
                <a:ea typeface="Constantia"/>
                <a:cs typeface="Constantia"/>
                <a:sym typeface="Constantia"/>
              </a:rPr>
              <a:t>Dave Purchase handing out syringes on his own in Tacoma, Wash., in the late 1980s.                                                         </a:t>
            </a:r>
            <a:r>
              <a:rPr i="1" lang="en-US" sz="1000">
                <a:solidFill>
                  <a:srgbClr val="000000"/>
                </a:solidFill>
                <a:latin typeface="Constantia"/>
                <a:ea typeface="Constantia"/>
                <a:cs typeface="Constantia"/>
                <a:sym typeface="Constantia"/>
              </a:rPr>
              <a:t>New York Times, </a:t>
            </a:r>
            <a:r>
              <a:rPr lang="en-US" sz="1000">
                <a:solidFill>
                  <a:srgbClr val="000000"/>
                </a:solidFill>
                <a:latin typeface="Constantia"/>
                <a:ea typeface="Constantia"/>
                <a:cs typeface="Constantia"/>
                <a:sym typeface="Constantia"/>
              </a:rPr>
              <a:t>January 27, 2013</a:t>
            </a:r>
            <a:endParaRPr sz="1000">
              <a:solidFill>
                <a:srgbClr val="000000"/>
              </a:solidFill>
              <a:latin typeface="Constantia"/>
              <a:ea typeface="Constantia"/>
              <a:cs typeface="Constantia"/>
              <a:sym typeface="Constant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41"/>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4500"/>
              <a:buFont typeface="Calibri"/>
              <a:buNone/>
            </a:pPr>
            <a:r>
              <a:rPr b="0" i="0" lang="en-US" sz="4500" u="none" cap="none" strike="noStrike">
                <a:solidFill>
                  <a:schemeClr val="accent3"/>
                </a:solidFill>
                <a:latin typeface="Calibri"/>
                <a:ea typeface="Calibri"/>
                <a:cs typeface="Calibri"/>
                <a:sym typeface="Calibri"/>
              </a:rPr>
              <a:t>Syringe Access:</a:t>
            </a:r>
            <a:br>
              <a:rPr b="0" i="0" lang="en-US" sz="4500" u="none" cap="none" strike="noStrike">
                <a:solidFill>
                  <a:schemeClr val="accent3"/>
                </a:solidFill>
                <a:latin typeface="Calibri"/>
                <a:ea typeface="Calibri"/>
                <a:cs typeface="Calibri"/>
                <a:sym typeface="Calibri"/>
              </a:rPr>
            </a:br>
            <a:r>
              <a:rPr b="0" i="0" lang="en-US" sz="4500" u="none" cap="none" strike="noStrike">
                <a:solidFill>
                  <a:schemeClr val="accent3"/>
                </a:solidFill>
                <a:latin typeface="Calibri"/>
                <a:ea typeface="Calibri"/>
                <a:cs typeface="Calibri"/>
                <a:sym typeface="Calibri"/>
              </a:rPr>
              <a:t>Reduction in HIV Incidence</a:t>
            </a:r>
            <a:endParaRPr b="0" i="0" sz="4500" u="none" cap="none" strike="noStrike">
              <a:solidFill>
                <a:schemeClr val="accent3"/>
              </a:solidFill>
              <a:latin typeface="Calibri"/>
              <a:ea typeface="Calibri"/>
              <a:cs typeface="Calibri"/>
              <a:sym typeface="Calibri"/>
            </a:endParaRPr>
          </a:p>
        </p:txBody>
      </p:sp>
      <p:sp>
        <p:nvSpPr>
          <p:cNvPr id="350" name="Google Shape;350;p41"/>
          <p:cNvSpPr txBox="1"/>
          <p:nvPr>
            <p:ph idx="1" type="body"/>
          </p:nvPr>
        </p:nvSpPr>
        <p:spPr>
          <a:xfrm>
            <a:off x="457200" y="2133600"/>
            <a:ext cx="8229600" cy="4389120"/>
          </a:xfrm>
          <a:prstGeom prst="rect">
            <a:avLst/>
          </a:prstGeom>
          <a:noFill/>
          <a:ln>
            <a:noFill/>
          </a:ln>
        </p:spPr>
        <p:txBody>
          <a:bodyPr anchorCtr="0" anchor="t" bIns="45700" lIns="91425" spcFirstLastPara="1" rIns="91425" wrap="square" tIns="45700">
            <a:noAutofit/>
          </a:bodyPr>
          <a:lstStyle/>
          <a:p>
            <a:pPr indent="-315118" lvl="0" marL="274320" marR="0" rtl="0" algn="l">
              <a:lnSpc>
                <a:spcPct val="130000"/>
              </a:lnSpc>
              <a:spcBef>
                <a:spcPts val="0"/>
              </a:spcBef>
              <a:spcAft>
                <a:spcPts val="0"/>
              </a:spcAft>
              <a:buClr>
                <a:schemeClr val="accent3"/>
              </a:buClr>
              <a:buSzPts val="2400"/>
              <a:buFont typeface="Noto Sans Symbols"/>
              <a:buChar char="●"/>
            </a:pPr>
            <a:r>
              <a:rPr b="0" i="0" lang="en-US" sz="2400" u="none" cap="none" strike="noStrike">
                <a:solidFill>
                  <a:schemeClr val="dk1"/>
                </a:solidFill>
                <a:latin typeface="Constantia"/>
                <a:ea typeface="Constantia"/>
                <a:cs typeface="Constantia"/>
                <a:sym typeface="Constantia"/>
              </a:rPr>
              <a:t>Syringe access is the most effective evidence-based HIV prevention tool for people who inject drugs. </a:t>
            </a:r>
            <a:endParaRPr sz="2400"/>
          </a:p>
          <a:p>
            <a:pPr indent="-274320" lvl="0" marL="274320" marR="0" rtl="0" algn="l">
              <a:lnSpc>
                <a:spcPct val="130000"/>
              </a:lnSpc>
              <a:spcBef>
                <a:spcPts val="370"/>
              </a:spcBef>
              <a:spcAft>
                <a:spcPts val="0"/>
              </a:spcAft>
              <a:buClr>
                <a:schemeClr val="accent3"/>
              </a:buClr>
              <a:buSzPts val="1758"/>
              <a:buFont typeface="Noto Sans Symbols"/>
              <a:buNone/>
            </a:pPr>
            <a:r>
              <a:t/>
            </a:r>
            <a:endParaRPr b="0" i="0" sz="2400" u="none" cap="none" strike="noStrike">
              <a:solidFill>
                <a:schemeClr val="dk1"/>
              </a:solidFill>
              <a:latin typeface="Constantia"/>
              <a:ea typeface="Constantia"/>
              <a:cs typeface="Constantia"/>
              <a:sym typeface="Constantia"/>
            </a:endParaRPr>
          </a:p>
          <a:p>
            <a:pPr indent="-315118" lvl="0" marL="274320" marR="0" rtl="0" algn="l">
              <a:lnSpc>
                <a:spcPct val="130000"/>
              </a:lnSpc>
              <a:spcBef>
                <a:spcPts val="370"/>
              </a:spcBef>
              <a:spcAft>
                <a:spcPts val="0"/>
              </a:spcAft>
              <a:buClr>
                <a:schemeClr val="accent3"/>
              </a:buClr>
              <a:buSzPts val="2400"/>
              <a:buFont typeface="Noto Sans Symbols"/>
              <a:buChar char="●"/>
            </a:pPr>
            <a:r>
              <a:rPr b="0" i="0" lang="en-US" sz="2400" u="none" cap="none" strike="noStrike">
                <a:solidFill>
                  <a:schemeClr val="dk1"/>
                </a:solidFill>
                <a:latin typeface="Constantia"/>
                <a:ea typeface="Constantia"/>
                <a:cs typeface="Constantia"/>
                <a:sym typeface="Constantia"/>
              </a:rPr>
              <a:t>Federal agencies for national health such as the CDC</a:t>
            </a:r>
            <a:r>
              <a:rPr lang="en-US" sz="2400"/>
              <a:t> and </a:t>
            </a:r>
            <a:r>
              <a:rPr b="0" i="0" lang="en-US" sz="2400" u="none" cap="none" strike="noStrike">
                <a:solidFill>
                  <a:schemeClr val="dk1"/>
                </a:solidFill>
                <a:latin typeface="Constantia"/>
                <a:ea typeface="Constantia"/>
                <a:cs typeface="Constantia"/>
                <a:sym typeface="Constantia"/>
              </a:rPr>
              <a:t>SAMSHA conclude the use of sterile syringes prevent the spread of H</a:t>
            </a:r>
            <a:r>
              <a:rPr lang="en-US" sz="2400"/>
              <a:t>I</a:t>
            </a:r>
            <a:r>
              <a:rPr b="0" i="0" lang="en-US" sz="2400" u="none" cap="none" strike="noStrike">
                <a:solidFill>
                  <a:schemeClr val="dk1"/>
                </a:solidFill>
                <a:latin typeface="Constantia"/>
                <a:ea typeface="Constantia"/>
                <a:cs typeface="Constantia"/>
                <a:sym typeface="Constantia"/>
              </a:rPr>
              <a:t>V and other blood-borne infectious diseases. </a:t>
            </a:r>
            <a:endParaRPr sz="2400"/>
          </a:p>
          <a:p>
            <a:pPr indent="-274320" lvl="0" marL="274320" marR="0" rtl="0" algn="l">
              <a:lnSpc>
                <a:spcPct val="130000"/>
              </a:lnSpc>
              <a:spcBef>
                <a:spcPts val="370"/>
              </a:spcBef>
              <a:spcAft>
                <a:spcPts val="0"/>
              </a:spcAft>
              <a:buClr>
                <a:schemeClr val="accent3"/>
              </a:buClr>
              <a:buSzPts val="1758"/>
              <a:buFont typeface="Noto Sans Symbols"/>
              <a:buNone/>
            </a:pPr>
            <a:r>
              <a:t/>
            </a:r>
            <a:endParaRPr b="0" i="0" sz="2400" u="none" cap="none" strike="noStrike">
              <a:solidFill>
                <a:schemeClr val="dk1"/>
              </a:solidFill>
              <a:latin typeface="Constantia"/>
              <a:ea typeface="Constantia"/>
              <a:cs typeface="Constantia"/>
              <a:sym typeface="Constantia"/>
            </a:endParaRPr>
          </a:p>
          <a:p>
            <a:pPr indent="-315118" lvl="0" marL="274320" marR="0" rtl="0" algn="l">
              <a:lnSpc>
                <a:spcPct val="130000"/>
              </a:lnSpc>
              <a:spcBef>
                <a:spcPts val="370"/>
              </a:spcBef>
              <a:spcAft>
                <a:spcPts val="0"/>
              </a:spcAft>
              <a:buClr>
                <a:schemeClr val="accent3"/>
              </a:buClr>
              <a:buSzPts val="2400"/>
              <a:buFont typeface="Noto Sans Symbols"/>
              <a:buChar char="●"/>
            </a:pPr>
            <a:r>
              <a:rPr b="0" i="0" lang="en-US" sz="2400" u="none" cap="none" strike="noStrike">
                <a:solidFill>
                  <a:schemeClr val="dk1"/>
                </a:solidFill>
                <a:latin typeface="Constantia"/>
                <a:ea typeface="Constantia"/>
                <a:cs typeface="Constantia"/>
                <a:sym typeface="Constantia"/>
              </a:rPr>
              <a:t>PWID have reversed the course of the AIDS epidemic by using sterile syringes and harm reduction practices. </a:t>
            </a:r>
            <a:endParaRPr sz="2400"/>
          </a:p>
          <a:p>
            <a:pPr indent="-274320" lvl="0" marL="274320" marR="0" rtl="0" algn="l">
              <a:lnSpc>
                <a:spcPct val="80000"/>
              </a:lnSpc>
              <a:spcBef>
                <a:spcPts val="148"/>
              </a:spcBef>
              <a:spcAft>
                <a:spcPts val="0"/>
              </a:spcAft>
              <a:buClr>
                <a:schemeClr val="accent3"/>
              </a:buClr>
              <a:buSzPts val="703"/>
              <a:buFont typeface="Noto Sans Symbols"/>
              <a:buNone/>
            </a:pPr>
            <a:r>
              <a:t/>
            </a:r>
            <a:endParaRPr b="0" i="0" sz="740" u="none" cap="none" strike="noStrike">
              <a:solidFill>
                <a:schemeClr val="dk1"/>
              </a:solidFill>
              <a:latin typeface="Constantia"/>
              <a:ea typeface="Constantia"/>
              <a:cs typeface="Constantia"/>
              <a:sym typeface="Constantia"/>
            </a:endParaRPr>
          </a:p>
          <a:p>
            <a:pPr indent="-274320" lvl="0" marL="274320" marR="0" rtl="0" algn="l">
              <a:lnSpc>
                <a:spcPct val="80000"/>
              </a:lnSpc>
              <a:spcBef>
                <a:spcPts val="148"/>
              </a:spcBef>
              <a:spcAft>
                <a:spcPts val="0"/>
              </a:spcAft>
              <a:buClr>
                <a:schemeClr val="accent3"/>
              </a:buClr>
              <a:buSzPts val="703"/>
              <a:buFont typeface="Noto Sans Symbols"/>
              <a:buNone/>
            </a:pPr>
            <a:r>
              <a:t/>
            </a:r>
            <a:endParaRPr b="0" i="0" sz="740" u="none" cap="none" strike="noStrike">
              <a:solidFill>
                <a:schemeClr val="dk1"/>
              </a:solidFill>
              <a:latin typeface="Constantia"/>
              <a:ea typeface="Constantia"/>
              <a:cs typeface="Constantia"/>
              <a:sym typeface="Constantia"/>
            </a:endParaRPr>
          </a:p>
          <a:p>
            <a:pPr indent="-274320" lvl="0" marL="274320" marR="0" rtl="0" algn="l">
              <a:lnSpc>
                <a:spcPct val="80000"/>
              </a:lnSpc>
              <a:spcBef>
                <a:spcPts val="148"/>
              </a:spcBef>
              <a:spcAft>
                <a:spcPts val="0"/>
              </a:spcAft>
              <a:buClr>
                <a:schemeClr val="accent3"/>
              </a:buClr>
              <a:buSzPts val="703"/>
              <a:buFont typeface="Noto Sans Symbols"/>
              <a:buNone/>
            </a:pPr>
            <a:r>
              <a:t/>
            </a:r>
            <a:endParaRPr b="0" i="0" sz="740" u="none" cap="none" strike="noStrike">
              <a:solidFill>
                <a:schemeClr val="dk1"/>
              </a:solidFill>
              <a:latin typeface="Constantia"/>
              <a:ea typeface="Constantia"/>
              <a:cs typeface="Constantia"/>
              <a:sym typeface="Constantia"/>
            </a:endParaRPr>
          </a:p>
          <a:p>
            <a:pPr indent="-274320" lvl="0" marL="274320" marR="0" rtl="0" algn="l">
              <a:lnSpc>
                <a:spcPct val="80000"/>
              </a:lnSpc>
              <a:spcBef>
                <a:spcPts val="148"/>
              </a:spcBef>
              <a:spcAft>
                <a:spcPts val="0"/>
              </a:spcAft>
              <a:buClr>
                <a:schemeClr val="accent3"/>
              </a:buClr>
              <a:buSzPts val="703"/>
              <a:buFont typeface="Noto Sans Symbols"/>
              <a:buNone/>
            </a:pPr>
            <a:r>
              <a:t/>
            </a:r>
            <a:endParaRPr b="0" i="0" sz="740" u="none" cap="none" strike="noStrike">
              <a:solidFill>
                <a:schemeClr val="dk1"/>
              </a:solidFill>
              <a:latin typeface="Constantia"/>
              <a:ea typeface="Constantia"/>
              <a:cs typeface="Constantia"/>
              <a:sym typeface="Constantia"/>
            </a:endParaRPr>
          </a:p>
          <a:p>
            <a:pPr indent="-274320" lvl="0" marL="274320" marR="0" rtl="0" algn="l">
              <a:lnSpc>
                <a:spcPct val="80000"/>
              </a:lnSpc>
              <a:spcBef>
                <a:spcPts val="148"/>
              </a:spcBef>
              <a:spcAft>
                <a:spcPts val="0"/>
              </a:spcAft>
              <a:buClr>
                <a:schemeClr val="accent3"/>
              </a:buClr>
              <a:buSzPts val="703"/>
              <a:buFont typeface="Noto Sans Symbols"/>
              <a:buNone/>
            </a:pPr>
            <a:r>
              <a:t/>
            </a:r>
            <a:endParaRPr b="0" i="0" sz="74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48"/>
              </a:spcBef>
              <a:spcAft>
                <a:spcPts val="0"/>
              </a:spcAft>
              <a:buClr>
                <a:schemeClr val="accent3"/>
              </a:buClr>
              <a:buSzPts val="703"/>
              <a:buFont typeface="Noto Sans Symbols"/>
              <a:buNone/>
            </a:pPr>
            <a:r>
              <a:rPr b="0" i="0" lang="en-US" sz="740" u="none" cap="none" strike="noStrike">
                <a:solidFill>
                  <a:schemeClr val="dk1"/>
                </a:solidFill>
                <a:latin typeface="Constantia"/>
                <a:ea typeface="Constantia"/>
                <a:cs typeface="Constantia"/>
                <a:sym typeface="Constantia"/>
              </a:rPr>
              <a:t>Science-based Literature Review on SEPs in the United States 1996-2008. Joanna Berton Martinez</a:t>
            </a:r>
            <a:endParaRPr b="0" i="0" sz="74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2"/>
          <p:cNvSpPr txBox="1"/>
          <p:nvPr>
            <p:ph type="title"/>
          </p:nvPr>
        </p:nvSpPr>
        <p:spPr>
          <a:xfrm>
            <a:off x="457200" y="5334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4000"/>
              <a:buFont typeface="Calibri"/>
              <a:buNone/>
            </a:pPr>
            <a:r>
              <a:rPr b="0" i="0" lang="en-US" sz="4000" u="none" cap="none" strike="noStrike">
                <a:solidFill>
                  <a:schemeClr val="accent3"/>
                </a:solidFill>
                <a:latin typeface="Calibri"/>
                <a:ea typeface="Calibri"/>
                <a:cs typeface="Calibri"/>
                <a:sym typeface="Calibri"/>
              </a:rPr>
              <a:t>Reduction in Hep C Transmission Risk</a:t>
            </a:r>
            <a:endParaRPr b="0" i="0" sz="4000" u="none" cap="none" strike="noStrike">
              <a:solidFill>
                <a:schemeClr val="accent3"/>
              </a:solidFill>
              <a:latin typeface="Calibri"/>
              <a:ea typeface="Calibri"/>
              <a:cs typeface="Calibri"/>
              <a:sym typeface="Calibri"/>
            </a:endParaRPr>
          </a:p>
        </p:txBody>
      </p:sp>
      <p:sp>
        <p:nvSpPr>
          <p:cNvPr id="356" name="Google Shape;356;p42"/>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325434" lvl="0" marL="274320" marR="0" rtl="0" algn="l">
              <a:lnSpc>
                <a:spcPct val="130000"/>
              </a:lnSpc>
              <a:spcBef>
                <a:spcPts val="0"/>
              </a:spcBef>
              <a:spcAft>
                <a:spcPts val="0"/>
              </a:spcAft>
              <a:buClr>
                <a:schemeClr val="accent3"/>
              </a:buClr>
              <a:buSzPts val="2400"/>
              <a:buFont typeface="Noto Sans Symbols"/>
              <a:buChar char="●"/>
            </a:pPr>
            <a:r>
              <a:rPr b="0" i="0" lang="en-US" sz="2400" u="none" cap="none" strike="noStrike">
                <a:solidFill>
                  <a:schemeClr val="dk1"/>
                </a:solidFill>
                <a:latin typeface="Constantia"/>
                <a:ea typeface="Constantia"/>
                <a:cs typeface="Constantia"/>
                <a:sym typeface="Constantia"/>
              </a:rPr>
              <a:t>Almost 1/3 of </a:t>
            </a:r>
            <a:r>
              <a:rPr lang="en-US" sz="2400"/>
              <a:t>PWID</a:t>
            </a:r>
            <a:r>
              <a:rPr b="0" i="0" lang="en-US" sz="2400" u="none" cap="none" strike="noStrike">
                <a:solidFill>
                  <a:schemeClr val="dk1"/>
                </a:solidFill>
                <a:latin typeface="Constantia"/>
                <a:ea typeface="Constantia"/>
                <a:cs typeface="Constantia"/>
                <a:sym typeface="Constantia"/>
              </a:rPr>
              <a:t> (31.8%) report sharing syringes and other equipment in the U.S.*</a:t>
            </a:r>
            <a:endParaRPr sz="2400"/>
          </a:p>
          <a:p>
            <a:pPr indent="-274320" lvl="0" marL="274320" marR="0" rtl="0" algn="l">
              <a:lnSpc>
                <a:spcPct val="130000"/>
              </a:lnSpc>
              <a:spcBef>
                <a:spcPts val="336"/>
              </a:spcBef>
              <a:spcAft>
                <a:spcPts val="0"/>
              </a:spcAft>
              <a:buClr>
                <a:schemeClr val="accent3"/>
              </a:buClr>
              <a:buSzPts val="1596"/>
              <a:buFont typeface="Noto Sans Symbols"/>
              <a:buNone/>
            </a:pPr>
            <a:r>
              <a:t/>
            </a:r>
            <a:endParaRPr b="0" i="0" sz="2400" u="none" cap="none" strike="noStrike">
              <a:solidFill>
                <a:schemeClr val="dk1"/>
              </a:solidFill>
              <a:latin typeface="Constantia"/>
              <a:ea typeface="Constantia"/>
              <a:cs typeface="Constantia"/>
              <a:sym typeface="Constantia"/>
            </a:endParaRPr>
          </a:p>
          <a:p>
            <a:pPr indent="-325434" lvl="0" marL="274320" marR="0" rtl="0" algn="l">
              <a:lnSpc>
                <a:spcPct val="130000"/>
              </a:lnSpc>
              <a:spcBef>
                <a:spcPts val="336"/>
              </a:spcBef>
              <a:spcAft>
                <a:spcPts val="0"/>
              </a:spcAft>
              <a:buClr>
                <a:schemeClr val="accent3"/>
              </a:buClr>
              <a:buSzPts val="2400"/>
              <a:buFont typeface="Noto Sans Symbols"/>
              <a:buChar char="●"/>
            </a:pPr>
            <a:r>
              <a:rPr b="0" i="0" lang="en-US" sz="2400" u="none" cap="none" strike="noStrike">
                <a:solidFill>
                  <a:schemeClr val="dk1"/>
                </a:solidFill>
                <a:latin typeface="Constantia"/>
                <a:ea typeface="Constantia"/>
                <a:cs typeface="Constantia"/>
                <a:sym typeface="Constantia"/>
              </a:rPr>
              <a:t>Many participants of SAPs are referred to Hep B vaccination series and Hep C treatment</a:t>
            </a:r>
            <a:endParaRPr sz="2400"/>
          </a:p>
          <a:p>
            <a:pPr indent="-274320" lvl="0" marL="274320" marR="0" rtl="0" algn="l">
              <a:lnSpc>
                <a:spcPct val="130000"/>
              </a:lnSpc>
              <a:spcBef>
                <a:spcPts val="336"/>
              </a:spcBef>
              <a:spcAft>
                <a:spcPts val="0"/>
              </a:spcAft>
              <a:buClr>
                <a:schemeClr val="accent3"/>
              </a:buClr>
              <a:buSzPts val="1596"/>
              <a:buFont typeface="Noto Sans Symbols"/>
              <a:buNone/>
            </a:pPr>
            <a:r>
              <a:t/>
            </a:r>
            <a:endParaRPr b="0" i="0" sz="2400" u="none" cap="none" strike="noStrike">
              <a:solidFill>
                <a:schemeClr val="dk1"/>
              </a:solidFill>
              <a:latin typeface="Constantia"/>
              <a:ea typeface="Constantia"/>
              <a:cs typeface="Constantia"/>
              <a:sym typeface="Constantia"/>
            </a:endParaRPr>
          </a:p>
          <a:p>
            <a:pPr indent="-325434" lvl="0" marL="274320" marR="0" rtl="0" algn="l">
              <a:lnSpc>
                <a:spcPct val="130000"/>
              </a:lnSpc>
              <a:spcBef>
                <a:spcPts val="336"/>
              </a:spcBef>
              <a:spcAft>
                <a:spcPts val="0"/>
              </a:spcAft>
              <a:buClr>
                <a:schemeClr val="accent3"/>
              </a:buClr>
              <a:buSzPts val="2400"/>
              <a:buFont typeface="Noto Sans Symbols"/>
              <a:buChar char="●"/>
            </a:pPr>
            <a:r>
              <a:rPr b="0" i="0" lang="en-US" sz="2400" u="none" cap="none" strike="noStrike">
                <a:solidFill>
                  <a:schemeClr val="dk1"/>
                </a:solidFill>
                <a:latin typeface="Constantia"/>
                <a:ea typeface="Constantia"/>
                <a:cs typeface="Constantia"/>
                <a:sym typeface="Constantia"/>
              </a:rPr>
              <a:t>Safer injecting equipment education from an SAP assist PWID who do not have Hep C, to stay that way. </a:t>
            </a:r>
            <a:endParaRPr sz="2400"/>
          </a:p>
          <a:p>
            <a:pPr indent="-164528" lvl="0" marL="274320" marR="0" rtl="0" algn="l">
              <a:lnSpc>
                <a:spcPct val="80000"/>
              </a:lnSpc>
              <a:spcBef>
                <a:spcPts val="364"/>
              </a:spcBef>
              <a:spcAft>
                <a:spcPts val="0"/>
              </a:spcAft>
              <a:buClr>
                <a:schemeClr val="accent3"/>
              </a:buClr>
              <a:buSzPts val="1729"/>
              <a:buFont typeface="Noto Sans Symbols"/>
              <a:buNone/>
            </a:pPr>
            <a:r>
              <a:t/>
            </a:r>
            <a:endParaRPr b="0" i="0" sz="182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40"/>
              </a:spcBef>
              <a:spcAft>
                <a:spcPts val="0"/>
              </a:spcAft>
              <a:buClr>
                <a:schemeClr val="accent3"/>
              </a:buClr>
              <a:buSzPts val="665"/>
              <a:buFont typeface="Noto Sans Symbols"/>
              <a:buNone/>
            </a:pPr>
            <a:r>
              <a:t/>
            </a:r>
            <a:endParaRPr b="0" i="0" sz="70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40"/>
              </a:spcBef>
              <a:spcAft>
                <a:spcPts val="0"/>
              </a:spcAft>
              <a:buClr>
                <a:schemeClr val="accent3"/>
              </a:buClr>
              <a:buSzPts val="665"/>
              <a:buFont typeface="Noto Sans Symbols"/>
              <a:buNone/>
            </a:pPr>
            <a:r>
              <a:t/>
            </a:r>
            <a:endParaRPr b="0" i="0" sz="70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40"/>
              </a:spcBef>
              <a:spcAft>
                <a:spcPts val="0"/>
              </a:spcAft>
              <a:buClr>
                <a:schemeClr val="accent3"/>
              </a:buClr>
              <a:buSzPts val="665"/>
              <a:buFont typeface="Noto Sans Symbols"/>
              <a:buNone/>
            </a:pPr>
            <a:r>
              <a:t/>
            </a:r>
            <a:endParaRPr b="0" i="0" sz="70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40"/>
              </a:spcBef>
              <a:spcAft>
                <a:spcPts val="0"/>
              </a:spcAft>
              <a:buClr>
                <a:schemeClr val="accent3"/>
              </a:buClr>
              <a:buSzPts val="665"/>
              <a:buFont typeface="Noto Sans Symbols"/>
              <a:buNone/>
            </a:pPr>
            <a:r>
              <a:t/>
            </a:r>
            <a:endParaRPr b="0" i="0" sz="700" u="none" cap="none" strike="noStrike">
              <a:solidFill>
                <a:schemeClr val="dk1"/>
              </a:solidFill>
              <a:latin typeface="Constantia"/>
              <a:ea typeface="Constantia"/>
              <a:cs typeface="Constantia"/>
              <a:sym typeface="Constantia"/>
            </a:endParaRPr>
          </a:p>
          <a:p>
            <a:pPr indent="-274320" lvl="0" marL="274320" marR="0" rtl="0" algn="r">
              <a:lnSpc>
                <a:spcPct val="80000"/>
              </a:lnSpc>
              <a:spcBef>
                <a:spcPts val="140"/>
              </a:spcBef>
              <a:spcAft>
                <a:spcPts val="0"/>
              </a:spcAft>
              <a:buClr>
                <a:schemeClr val="accent3"/>
              </a:buClr>
              <a:buSzPts val="665"/>
              <a:buFont typeface="Noto Sans Symbols"/>
              <a:buNone/>
            </a:pPr>
            <a:r>
              <a:rPr b="0" i="0" lang="en-US" sz="700" u="none" cap="none" strike="noStrike">
                <a:solidFill>
                  <a:schemeClr val="dk1"/>
                </a:solidFill>
                <a:latin typeface="Constantia"/>
                <a:ea typeface="Constantia"/>
                <a:cs typeface="Constantia"/>
                <a:sym typeface="Constantia"/>
              </a:rPr>
              <a:t>*HIV-Associated Behaviors among Injecting Drug Users-</a:t>
            </a:r>
            <a:endParaRPr/>
          </a:p>
          <a:p>
            <a:pPr indent="-274320" lvl="0" marL="274320" marR="0" rtl="0" algn="r">
              <a:lnSpc>
                <a:spcPct val="80000"/>
              </a:lnSpc>
              <a:spcBef>
                <a:spcPts val="140"/>
              </a:spcBef>
              <a:spcAft>
                <a:spcPts val="0"/>
              </a:spcAft>
              <a:buClr>
                <a:schemeClr val="accent3"/>
              </a:buClr>
              <a:buSzPts val="665"/>
              <a:buFont typeface="Noto Sans Symbols"/>
              <a:buNone/>
            </a:pPr>
            <a:r>
              <a:rPr b="0" i="0" lang="en-US" sz="700" u="none" cap="none" strike="noStrike">
                <a:solidFill>
                  <a:schemeClr val="dk1"/>
                </a:solidFill>
                <a:latin typeface="Constantia"/>
                <a:ea typeface="Constantia"/>
                <a:cs typeface="Constantia"/>
                <a:sym typeface="Constantia"/>
              </a:rPr>
              <a:t> 23 Cities, United States, May 2005-Feb 2006 </a:t>
            </a:r>
            <a:endParaRPr/>
          </a:p>
          <a:p>
            <a:pPr indent="-274320" lvl="0" marL="274320" marR="0" rtl="0" algn="r">
              <a:lnSpc>
                <a:spcPct val="80000"/>
              </a:lnSpc>
              <a:spcBef>
                <a:spcPts val="140"/>
              </a:spcBef>
              <a:spcAft>
                <a:spcPts val="0"/>
              </a:spcAft>
              <a:buClr>
                <a:schemeClr val="accent3"/>
              </a:buClr>
              <a:buSzPts val="665"/>
              <a:buFont typeface="Noto Sans Symbols"/>
              <a:buNone/>
            </a:pPr>
            <a:r>
              <a:rPr b="0" i="0" lang="en-US" sz="700" u="none" cap="none" strike="noStrike">
                <a:solidFill>
                  <a:schemeClr val="dk1"/>
                </a:solidFill>
                <a:latin typeface="Constantia"/>
                <a:ea typeface="Constantia"/>
                <a:cs typeface="Constantia"/>
                <a:sym typeface="Constantia"/>
              </a:rPr>
              <a:t>MMWR 2009</a:t>
            </a:r>
            <a:endParaRPr b="0" i="0" sz="7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43"/>
          <p:cNvSpPr txBox="1"/>
          <p:nvPr>
            <p:ph type="title"/>
          </p:nvPr>
        </p:nvSpPr>
        <p:spPr>
          <a:xfrm>
            <a:off x="533400" y="3048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Benefits of Syringe Access</a:t>
            </a:r>
            <a:endParaRPr b="0" i="0" sz="5000" u="none" cap="none" strike="noStrike">
              <a:solidFill>
                <a:schemeClr val="accent3"/>
              </a:solidFill>
              <a:latin typeface="Calibri"/>
              <a:ea typeface="Calibri"/>
              <a:cs typeface="Calibri"/>
              <a:sym typeface="Calibri"/>
            </a:endParaRPr>
          </a:p>
        </p:txBody>
      </p:sp>
      <p:sp>
        <p:nvSpPr>
          <p:cNvPr id="362" name="Google Shape;362;p43"/>
          <p:cNvSpPr txBox="1"/>
          <p:nvPr>
            <p:ph idx="1" type="body"/>
          </p:nvPr>
        </p:nvSpPr>
        <p:spPr>
          <a:xfrm>
            <a:off x="1600200" y="167640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Linkage to detox and treatment programs</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Medical, dental and mental health services</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B</a:t>
            </a:r>
            <a:r>
              <a:rPr lang="en-US" sz="2400"/>
              <a:t>e</a:t>
            </a:r>
            <a:r>
              <a:rPr b="0" i="0" lang="en-US" sz="2400" u="none" cap="none" strike="noStrike">
                <a:solidFill>
                  <a:schemeClr val="dk1"/>
                </a:solidFill>
                <a:latin typeface="Constantia"/>
                <a:ea typeface="Constantia"/>
                <a:cs typeface="Constantia"/>
                <a:sym typeface="Constantia"/>
              </a:rPr>
              <a:t>d Date Sheet</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Hep A+B Vaccinations</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HIV/HEP C services</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Housing Services</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Safer sex supplies &amp; education</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Overdose prevention</a:t>
            </a:r>
            <a:endParaRPr/>
          </a:p>
          <a:p>
            <a:pPr indent="-274320" lvl="0" marL="274320" marR="0" rtl="0" algn="l">
              <a:spcBef>
                <a:spcPts val="480"/>
              </a:spcBef>
              <a:spcAft>
                <a:spcPts val="0"/>
              </a:spcAft>
              <a:buClr>
                <a:schemeClr val="accent3"/>
              </a:buClr>
              <a:buSzPts val="2280"/>
              <a:buFont typeface="Noto Sans Symbols"/>
              <a:buChar char="●"/>
            </a:pPr>
            <a:r>
              <a:rPr b="0" i="0" lang="en-US" sz="2400" u="none" cap="none" strike="noStrike">
                <a:solidFill>
                  <a:schemeClr val="dk1"/>
                </a:solidFill>
                <a:latin typeface="Constantia"/>
                <a:ea typeface="Constantia"/>
                <a:cs typeface="Constantia"/>
                <a:sym typeface="Constantia"/>
              </a:rPr>
              <a:t>Prevention for non-injection drug users</a:t>
            </a:r>
            <a:endParaRPr b="0" i="0" sz="24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7"/>
          <p:cNvSpPr txBox="1"/>
          <p:nvPr>
            <p:ph type="title"/>
          </p:nvPr>
        </p:nvSpPr>
        <p:spPr>
          <a:xfrm>
            <a:off x="457200" y="3810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Glossary	</a:t>
            </a:r>
            <a:endParaRPr b="0" i="0" sz="5000" u="none" cap="none" strike="noStrike">
              <a:solidFill>
                <a:schemeClr val="dk2"/>
              </a:solidFill>
              <a:latin typeface="Calibri"/>
              <a:ea typeface="Calibri"/>
              <a:cs typeface="Calibri"/>
              <a:sym typeface="Calibri"/>
            </a:endParaRPr>
          </a:p>
        </p:txBody>
      </p:sp>
      <p:sp>
        <p:nvSpPr>
          <p:cNvPr id="129" name="Google Shape;129;p1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ctr">
              <a:lnSpc>
                <a:spcPct val="150000"/>
              </a:lnSpc>
              <a:spcBef>
                <a:spcPts val="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PWID- People Who Inject Drugs</a:t>
            </a:r>
            <a:endParaRPr/>
          </a:p>
          <a:p>
            <a:pPr indent="-274320" lvl="0" marL="274320" marR="0" rtl="0" algn="ctr">
              <a:lnSpc>
                <a:spcPct val="150000"/>
              </a:lnSpc>
              <a:spcBef>
                <a:spcPts val="40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PWUD- People Who Use Drugs</a:t>
            </a:r>
            <a:endParaRPr/>
          </a:p>
          <a:p>
            <a:pPr indent="-274320" lvl="0" marL="274320" marR="0" rtl="0" algn="ctr">
              <a:lnSpc>
                <a:spcPct val="150000"/>
              </a:lnSpc>
              <a:spcBef>
                <a:spcPts val="40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PLWHA- People Living with HIV/AIDS</a:t>
            </a:r>
            <a:endParaRPr/>
          </a:p>
          <a:p>
            <a:pPr indent="-274320" lvl="0" marL="274320" marR="0" rtl="0" algn="ctr">
              <a:lnSpc>
                <a:spcPct val="150000"/>
              </a:lnSpc>
              <a:spcBef>
                <a:spcPts val="40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SUDs- Substance Use Disorders</a:t>
            </a:r>
            <a:endParaRPr/>
          </a:p>
          <a:p>
            <a:pPr indent="-274320" lvl="0" marL="274320" marR="0" rtl="0" algn="ctr">
              <a:lnSpc>
                <a:spcPct val="150000"/>
              </a:lnSpc>
              <a:spcBef>
                <a:spcPts val="40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SAS- Syringe Access Services</a:t>
            </a:r>
            <a:endParaRPr/>
          </a:p>
          <a:p>
            <a:pPr indent="-274320" lvl="0" marL="274320" marR="0" rtl="0" algn="ctr">
              <a:lnSpc>
                <a:spcPct val="150000"/>
              </a:lnSpc>
              <a:spcBef>
                <a:spcPts val="40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SEP- Syringe Exchange Program</a:t>
            </a:r>
            <a:endParaRPr/>
          </a:p>
          <a:p>
            <a:pPr indent="-274320" lvl="0" marL="274320" marR="0" rtl="0" algn="ctr">
              <a:lnSpc>
                <a:spcPct val="150000"/>
              </a:lnSpc>
              <a:spcBef>
                <a:spcPts val="40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SSP- Syringe Service Program</a:t>
            </a:r>
            <a:endParaRPr/>
          </a:p>
          <a:p>
            <a:pPr indent="-274320" lvl="0" marL="274320" marR="0" rtl="0" algn="ctr">
              <a:lnSpc>
                <a:spcPct val="150000"/>
              </a:lnSpc>
              <a:spcBef>
                <a:spcPts val="400"/>
              </a:spcBef>
              <a:spcAft>
                <a:spcPts val="0"/>
              </a:spcAft>
              <a:buClr>
                <a:schemeClr val="accent3"/>
              </a:buClr>
              <a:buSzPts val="1900"/>
              <a:buFont typeface="Noto Sans Symbols"/>
              <a:buNone/>
            </a:pPr>
            <a:r>
              <a:rPr b="0" i="0" lang="en-US" sz="2000" u="none" cap="none" strike="noStrike">
                <a:solidFill>
                  <a:schemeClr val="dk1"/>
                </a:solidFill>
                <a:latin typeface="Constantia"/>
                <a:ea typeface="Constantia"/>
                <a:cs typeface="Constantia"/>
                <a:sym typeface="Constantia"/>
              </a:rPr>
              <a:t>AOD- Alcohol &amp; Other Drugs</a:t>
            </a:r>
            <a:endParaRPr b="0" i="0" sz="2000" u="none" cap="none" strike="noStrike">
              <a:solidFill>
                <a:schemeClr val="dk1"/>
              </a:solidFill>
              <a:latin typeface="Constantia"/>
              <a:ea typeface="Constantia"/>
              <a:cs typeface="Constantia"/>
              <a:sym typeface="Constantia"/>
            </a:endParaRPr>
          </a:p>
          <a:p>
            <a:pPr indent="-274320" lvl="0" marL="274320" marR="0" rtl="0" algn="ctr">
              <a:lnSpc>
                <a:spcPct val="150000"/>
              </a:lnSpc>
              <a:spcBef>
                <a:spcPts val="400"/>
              </a:spcBef>
              <a:spcAft>
                <a:spcPts val="0"/>
              </a:spcAft>
              <a:buClr>
                <a:schemeClr val="accent3"/>
              </a:buClr>
              <a:buSzPts val="1900"/>
              <a:buFont typeface="Noto Sans Symbols"/>
              <a:buNone/>
            </a:pPr>
            <a:r>
              <a:rPr lang="en-US" sz="2000"/>
              <a:t>STI- Sexually Transmitted Infection</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44"/>
          <p:cNvSpPr txBox="1"/>
          <p:nvPr>
            <p:ph idx="1" type="body"/>
          </p:nvPr>
        </p:nvSpPr>
        <p:spPr>
          <a:xfrm>
            <a:off x="457200" y="167640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ctr">
              <a:spcBef>
                <a:spcPts val="0"/>
              </a:spcBef>
              <a:spcAft>
                <a:spcPts val="0"/>
              </a:spcAft>
              <a:buClr>
                <a:schemeClr val="accent3"/>
              </a:buClr>
              <a:buSzPts val="4560"/>
              <a:buFont typeface="Noto Sans Symbols"/>
              <a:buNone/>
            </a:pPr>
            <a:r>
              <a:rPr b="0" i="0" lang="en-US" sz="4800" u="none" cap="none" strike="noStrike">
                <a:solidFill>
                  <a:schemeClr val="accent3"/>
                </a:solidFill>
                <a:latin typeface="Constantia"/>
                <a:ea typeface="Constantia"/>
                <a:cs typeface="Constantia"/>
                <a:sym typeface="Constantia"/>
              </a:rPr>
              <a:t>Humility is not thinking less of yourself; it is thinking of yourself less.”</a:t>
            </a:r>
            <a:endParaRPr/>
          </a:p>
          <a:p>
            <a:pPr indent="-274320" lvl="0" marL="274320" marR="0" rtl="0" algn="ctr">
              <a:spcBef>
                <a:spcPts val="960"/>
              </a:spcBef>
              <a:spcAft>
                <a:spcPts val="0"/>
              </a:spcAft>
              <a:buClr>
                <a:schemeClr val="accent3"/>
              </a:buClr>
              <a:buSzPts val="4560"/>
              <a:buFont typeface="Noto Sans Symbols"/>
              <a:buNone/>
            </a:pPr>
            <a:r>
              <a:rPr b="0" i="0" lang="en-US" sz="4800" u="none" cap="none" strike="noStrike">
                <a:solidFill>
                  <a:schemeClr val="accent3"/>
                </a:solidFill>
                <a:latin typeface="Constantia"/>
                <a:ea typeface="Constantia"/>
                <a:cs typeface="Constantia"/>
                <a:sym typeface="Constantia"/>
              </a:rPr>
              <a:t>-C.S. Lewis</a:t>
            </a:r>
            <a:endParaRPr/>
          </a:p>
          <a:p>
            <a:pPr indent="-274320" lvl="0" marL="274320" marR="0" rtl="0" algn="l">
              <a:spcBef>
                <a:spcPts val="520"/>
              </a:spcBef>
              <a:spcAft>
                <a:spcPts val="0"/>
              </a:spcAft>
              <a:buClr>
                <a:schemeClr val="accent3"/>
              </a:buClr>
              <a:buSzPts val="2470"/>
              <a:buFont typeface="Noto Sans Symbols"/>
              <a:buNone/>
            </a:pPr>
            <a:r>
              <a:t/>
            </a:r>
            <a:endParaRPr b="0" i="0" sz="26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45"/>
          <p:cNvSpPr txBox="1"/>
          <p:nvPr>
            <p:ph type="title"/>
          </p:nvPr>
        </p:nvSpPr>
        <p:spPr>
          <a:xfrm>
            <a:off x="457200" y="704088"/>
            <a:ext cx="8229600" cy="1143000"/>
          </a:xfrm>
          <a:prstGeom prst="rect">
            <a:avLst/>
          </a:prstGeom>
        </p:spPr>
        <p:txBody>
          <a:bodyPr anchorCtr="0" anchor="b" bIns="0" lIns="0" spcFirstLastPara="1" rIns="0" wrap="square" tIns="45700">
            <a:noAutofit/>
          </a:bodyPr>
          <a:lstStyle/>
          <a:p>
            <a:pPr indent="0" lvl="0" marL="0">
              <a:spcBef>
                <a:spcPts val="0"/>
              </a:spcBef>
              <a:spcAft>
                <a:spcPts val="0"/>
              </a:spcAft>
              <a:buNone/>
            </a:pPr>
            <a:r>
              <a:rPr lang="en-US"/>
              <a:t>Cultural Identity Inventory</a:t>
            </a:r>
            <a:endParaRPr/>
          </a:p>
        </p:txBody>
      </p:sp>
      <p:sp>
        <p:nvSpPr>
          <p:cNvPr id="374" name="Google Shape;374;p45"/>
          <p:cNvSpPr txBox="1"/>
          <p:nvPr>
            <p:ph idx="1" type="body"/>
          </p:nvPr>
        </p:nvSpPr>
        <p:spPr>
          <a:xfrm>
            <a:off x="457200" y="1935480"/>
            <a:ext cx="8229600" cy="4389000"/>
          </a:xfrm>
          <a:prstGeom prst="rect">
            <a:avLst/>
          </a:prstGeom>
        </p:spPr>
        <p:txBody>
          <a:bodyPr anchorCtr="0" anchor="t" bIns="45700" lIns="91425" spcFirstLastPara="1" rIns="91425" wrap="square" tIns="45700">
            <a:noAutofit/>
          </a:bodyPr>
          <a:lstStyle/>
          <a:p>
            <a:pPr indent="0" lvl="0" marL="0" rtl="0">
              <a:spcBef>
                <a:spcPts val="520"/>
              </a:spcBef>
              <a:spcAft>
                <a:spcPts val="0"/>
              </a:spcAft>
              <a:buNone/>
            </a:pPr>
            <a:r>
              <a:rPr lang="en-US"/>
              <a:t>Race?							County?</a:t>
            </a:r>
            <a:endParaRPr/>
          </a:p>
          <a:p>
            <a:pPr indent="0" lvl="0" marL="0" rtl="0">
              <a:spcBef>
                <a:spcPts val="520"/>
              </a:spcBef>
              <a:spcAft>
                <a:spcPts val="0"/>
              </a:spcAft>
              <a:buNone/>
            </a:pPr>
            <a:r>
              <a:rPr lang="en-US"/>
              <a:t>Sexuality?					Ability?</a:t>
            </a:r>
            <a:endParaRPr/>
          </a:p>
          <a:p>
            <a:pPr indent="0" lvl="0" marL="0" rtl="0">
              <a:spcBef>
                <a:spcPts val="520"/>
              </a:spcBef>
              <a:spcAft>
                <a:spcPts val="0"/>
              </a:spcAft>
              <a:buNone/>
            </a:pPr>
            <a:r>
              <a:rPr lang="en-US"/>
              <a:t>Class?							Gender?</a:t>
            </a:r>
            <a:endParaRPr/>
          </a:p>
          <a:p>
            <a:pPr indent="0" lvl="0" marL="0" rtl="0">
              <a:spcBef>
                <a:spcPts val="520"/>
              </a:spcBef>
              <a:spcAft>
                <a:spcPts val="0"/>
              </a:spcAft>
              <a:buNone/>
            </a:pPr>
            <a:r>
              <a:rPr lang="en-US"/>
              <a:t>Language?					Family of origin?</a:t>
            </a:r>
            <a:endParaRPr/>
          </a:p>
          <a:p>
            <a:pPr indent="0" lvl="0" marL="0" rtl="0">
              <a:spcBef>
                <a:spcPts val="520"/>
              </a:spcBef>
              <a:spcAft>
                <a:spcPts val="0"/>
              </a:spcAft>
              <a:buNone/>
            </a:pPr>
            <a:r>
              <a:rPr lang="en-US"/>
              <a:t>Culture?						Faith?</a:t>
            </a:r>
            <a:endParaRPr/>
          </a:p>
          <a:p>
            <a:pPr indent="0" lvl="0" marL="0" rtl="0">
              <a:spcBef>
                <a:spcPts val="520"/>
              </a:spcBef>
              <a:spcAft>
                <a:spcPts val="0"/>
              </a:spcAft>
              <a:buNone/>
            </a:pPr>
            <a:r>
              <a:rPr lang="en-US"/>
              <a:t>Ethnicity?</a:t>
            </a:r>
            <a:endParaRPr/>
          </a:p>
          <a:p>
            <a:pPr indent="0" lvl="0" marL="0" rtl="0">
              <a:spcBef>
                <a:spcPts val="520"/>
              </a:spcBef>
              <a:spcAft>
                <a:spcPts val="0"/>
              </a:spcAft>
              <a:buNone/>
            </a:pPr>
            <a:r>
              <a:rPr lang="en-US"/>
              <a:t>Age?</a:t>
            </a:r>
            <a:endParaRPr/>
          </a:p>
          <a:p>
            <a:pPr indent="0" lvl="0" marL="0" rtl="0">
              <a:spcBef>
                <a:spcPts val="520"/>
              </a:spcBef>
              <a:spcAft>
                <a:spcPts val="0"/>
              </a:spcAft>
              <a:buNone/>
            </a:pPr>
            <a:r>
              <a:rPr lang="en-US"/>
              <a:t>Education?</a:t>
            </a:r>
            <a:endParaRPr/>
          </a:p>
          <a:p>
            <a:pPr indent="0" lvl="0" marL="0">
              <a:spcBef>
                <a:spcPts val="52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pic>
        <p:nvPicPr>
          <p:cNvPr id="380" name="Google Shape;380;p46"/>
          <p:cNvPicPr preferRelativeResize="0"/>
          <p:nvPr/>
        </p:nvPicPr>
        <p:blipFill>
          <a:blip r:embed="rId3">
            <a:alphaModFix/>
          </a:blip>
          <a:stretch>
            <a:fillRect/>
          </a:stretch>
        </p:blipFill>
        <p:spPr>
          <a:xfrm>
            <a:off x="285075" y="2020225"/>
            <a:ext cx="5015000" cy="3092575"/>
          </a:xfrm>
          <a:prstGeom prst="rect">
            <a:avLst/>
          </a:prstGeom>
          <a:noFill/>
          <a:ln>
            <a:noFill/>
          </a:ln>
        </p:spPr>
      </p:pic>
      <p:pic>
        <p:nvPicPr>
          <p:cNvPr id="381" name="Google Shape;381;p46"/>
          <p:cNvPicPr preferRelativeResize="0"/>
          <p:nvPr/>
        </p:nvPicPr>
        <p:blipFill>
          <a:blip r:embed="rId4">
            <a:alphaModFix/>
          </a:blip>
          <a:stretch>
            <a:fillRect/>
          </a:stretch>
        </p:blipFill>
        <p:spPr>
          <a:xfrm>
            <a:off x="5526100" y="3806425"/>
            <a:ext cx="2869125" cy="2756375"/>
          </a:xfrm>
          <a:prstGeom prst="rect">
            <a:avLst/>
          </a:prstGeom>
          <a:noFill/>
          <a:ln>
            <a:noFill/>
          </a:ln>
        </p:spPr>
      </p:pic>
      <p:pic>
        <p:nvPicPr>
          <p:cNvPr id="382" name="Google Shape;382;p46"/>
          <p:cNvPicPr preferRelativeResize="0"/>
          <p:nvPr/>
        </p:nvPicPr>
        <p:blipFill>
          <a:blip r:embed="rId5">
            <a:alphaModFix/>
          </a:blip>
          <a:stretch>
            <a:fillRect/>
          </a:stretch>
        </p:blipFill>
        <p:spPr>
          <a:xfrm>
            <a:off x="5526100" y="1019675"/>
            <a:ext cx="3419801" cy="2564842"/>
          </a:xfrm>
          <a:prstGeom prst="rect">
            <a:avLst/>
          </a:prstGeom>
          <a:noFill/>
          <a:ln>
            <a:noFill/>
          </a:ln>
        </p:spPr>
      </p:pic>
      <p:sp>
        <p:nvSpPr>
          <p:cNvPr id="383" name="Google Shape;383;p46"/>
          <p:cNvSpPr txBox="1"/>
          <p:nvPr/>
        </p:nvSpPr>
        <p:spPr>
          <a:xfrm>
            <a:off x="495925" y="835175"/>
            <a:ext cx="4593300" cy="1365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4800">
                <a:latin typeface="Calibri"/>
                <a:ea typeface="Calibri"/>
                <a:cs typeface="Calibri"/>
                <a:sym typeface="Calibri"/>
              </a:rPr>
              <a:t>Self Reflection</a:t>
            </a:r>
            <a:endParaRPr sz="48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47"/>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Cultural Humility Continuum</a:t>
            </a:r>
            <a:endParaRPr b="0" i="0" sz="5000" u="none" cap="none" strike="noStrike">
              <a:solidFill>
                <a:schemeClr val="dk2"/>
              </a:solidFill>
              <a:latin typeface="Calibri"/>
              <a:ea typeface="Calibri"/>
              <a:cs typeface="Calibri"/>
              <a:sym typeface="Calibri"/>
            </a:endParaRPr>
          </a:p>
        </p:txBody>
      </p:sp>
      <p:grpSp>
        <p:nvGrpSpPr>
          <p:cNvPr id="389" name="Google Shape;389;p47"/>
          <p:cNvGrpSpPr/>
          <p:nvPr/>
        </p:nvGrpSpPr>
        <p:grpSpPr>
          <a:xfrm>
            <a:off x="990570" y="1935163"/>
            <a:ext cx="7092978" cy="4389437"/>
            <a:chOff x="533370" y="0"/>
            <a:chExt cx="7092978" cy="4389437"/>
          </a:xfrm>
        </p:grpSpPr>
        <p:sp>
          <p:nvSpPr>
            <p:cNvPr id="390" name="Google Shape;390;p47"/>
            <p:cNvSpPr/>
            <p:nvPr/>
          </p:nvSpPr>
          <p:spPr>
            <a:xfrm>
              <a:off x="533370" y="0"/>
              <a:ext cx="7023099" cy="4389437"/>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DECED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1" name="Google Shape;391;p47"/>
            <p:cNvSpPr/>
            <p:nvPr/>
          </p:nvSpPr>
          <p:spPr>
            <a:xfrm>
              <a:off x="1295025" y="3263985"/>
              <a:ext cx="161531" cy="161531"/>
            </a:xfrm>
            <a:prstGeom prst="ellipse">
              <a:avLst/>
            </a:prstGeom>
            <a:solidFill>
              <a:schemeClr val="lt1"/>
            </a:solidFill>
            <a:ln cap="flat" cmpd="sng" w="25400">
              <a:solidFill>
                <a:srgbClr val="90439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2" name="Google Shape;392;p47"/>
            <p:cNvSpPr/>
            <p:nvPr/>
          </p:nvSpPr>
          <p:spPr>
            <a:xfrm>
              <a:off x="1375791" y="3344750"/>
              <a:ext cx="920025" cy="1044686"/>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3" name="Google Shape;393;p47"/>
            <p:cNvSpPr txBox="1"/>
            <p:nvPr/>
          </p:nvSpPr>
          <p:spPr>
            <a:xfrm>
              <a:off x="1375806" y="3344762"/>
              <a:ext cx="1491600" cy="1044600"/>
            </a:xfrm>
            <a:prstGeom prst="rect">
              <a:avLst/>
            </a:prstGeom>
            <a:noFill/>
            <a:ln>
              <a:noFill/>
            </a:ln>
          </p:spPr>
          <p:txBody>
            <a:bodyPr anchorCtr="0" anchor="t" bIns="0" lIns="85575" spcFirstLastPara="1" rIns="0" wrap="square" tIns="0">
              <a:noAutofit/>
            </a:bodyPr>
            <a:lstStyle/>
            <a:p>
              <a:pPr indent="0" lvl="0" marL="0" marR="0" rtl="0" algn="l">
                <a:lnSpc>
                  <a:spcPct val="90000"/>
                </a:lnSpc>
                <a:spcBef>
                  <a:spcPts val="0"/>
                </a:spcBef>
                <a:spcAft>
                  <a:spcPts val="0"/>
                </a:spcAft>
                <a:buNone/>
              </a:pPr>
              <a:r>
                <a:rPr lang="en-US">
                  <a:solidFill>
                    <a:schemeClr val="dk1"/>
                  </a:solidFill>
                  <a:latin typeface="Constantia"/>
                  <a:ea typeface="Constantia"/>
                  <a:cs typeface="Constantia"/>
                  <a:sym typeface="Constantia"/>
                </a:rPr>
                <a:t>Cultural Destructiveness </a:t>
              </a:r>
              <a:endParaRPr>
                <a:solidFill>
                  <a:schemeClr val="dk1"/>
                </a:solidFill>
                <a:latin typeface="Constantia"/>
                <a:ea typeface="Constantia"/>
                <a:cs typeface="Constantia"/>
                <a:sym typeface="Constantia"/>
              </a:endParaRPr>
            </a:p>
            <a:p>
              <a:pPr indent="-12700" lvl="1" marL="57150" marR="0" rtl="0" algn="l">
                <a:lnSpc>
                  <a:spcPct val="90000"/>
                </a:lnSpc>
                <a:spcBef>
                  <a:spcPts val="315"/>
                </a:spcBef>
                <a:spcAft>
                  <a:spcPts val="0"/>
                </a:spcAft>
                <a:buClr>
                  <a:schemeClr val="dk1"/>
                </a:buClr>
                <a:buSzPts val="700"/>
                <a:buFont typeface="Constantia"/>
                <a:buNone/>
              </a:pPr>
              <a:r>
                <a:t/>
              </a:r>
              <a:endParaRPr b="0" i="0" u="none" cap="none" strike="noStrike">
                <a:solidFill>
                  <a:schemeClr val="dk1"/>
                </a:solidFill>
                <a:latin typeface="Constantia"/>
                <a:ea typeface="Constantia"/>
                <a:cs typeface="Constantia"/>
                <a:sym typeface="Constantia"/>
              </a:endParaRPr>
            </a:p>
            <a:p>
              <a:pPr indent="-12700" lvl="1" marL="57150" marR="0" rtl="0" algn="l">
                <a:lnSpc>
                  <a:spcPct val="90000"/>
                </a:lnSpc>
                <a:spcBef>
                  <a:spcPts val="105"/>
                </a:spcBef>
                <a:spcAft>
                  <a:spcPts val="0"/>
                </a:spcAft>
                <a:buClr>
                  <a:schemeClr val="dk1"/>
                </a:buClr>
                <a:buSzPts val="700"/>
                <a:buFont typeface="Constantia"/>
                <a:buNone/>
              </a:pPr>
              <a:r>
                <a:t/>
              </a:r>
              <a:endParaRPr b="0" i="0" u="none" cap="none" strike="noStrike">
                <a:solidFill>
                  <a:schemeClr val="dk1"/>
                </a:solidFill>
                <a:latin typeface="Constantia"/>
                <a:ea typeface="Constantia"/>
                <a:cs typeface="Constantia"/>
                <a:sym typeface="Constantia"/>
              </a:endParaRPr>
            </a:p>
          </p:txBody>
        </p:sp>
        <p:sp>
          <p:nvSpPr>
            <p:cNvPr id="394" name="Google Shape;394;p47"/>
            <p:cNvSpPr/>
            <p:nvPr/>
          </p:nvSpPr>
          <p:spPr>
            <a:xfrm>
              <a:off x="2169401" y="2423847"/>
              <a:ext cx="252831" cy="252831"/>
            </a:xfrm>
            <a:prstGeom prst="ellipse">
              <a:avLst/>
            </a:prstGeom>
            <a:solidFill>
              <a:schemeClr val="lt1"/>
            </a:solidFill>
            <a:ln cap="flat" cmpd="sng" w="25400">
              <a:solidFill>
                <a:srgbClr val="90439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5" name="Google Shape;395;p47"/>
            <p:cNvSpPr/>
            <p:nvPr/>
          </p:nvSpPr>
          <p:spPr>
            <a:xfrm>
              <a:off x="2295817" y="2550262"/>
              <a:ext cx="1165834" cy="1839174"/>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6" name="Google Shape;396;p47"/>
            <p:cNvSpPr txBox="1"/>
            <p:nvPr/>
          </p:nvSpPr>
          <p:spPr>
            <a:xfrm>
              <a:off x="2295817" y="2550262"/>
              <a:ext cx="1165834" cy="1839174"/>
            </a:xfrm>
            <a:prstGeom prst="rect">
              <a:avLst/>
            </a:prstGeom>
            <a:noFill/>
            <a:ln>
              <a:noFill/>
            </a:ln>
          </p:spPr>
          <p:txBody>
            <a:bodyPr anchorCtr="0" anchor="t" bIns="0" lIns="133950" spcFirstLastPara="1" rIns="0" wrap="square" tIns="0">
              <a:noAutofit/>
            </a:bodyPr>
            <a:lstStyle/>
            <a:p>
              <a:pPr indent="0" lvl="0" marL="0" marR="0" rtl="0" algn="l">
                <a:lnSpc>
                  <a:spcPct val="90000"/>
                </a:lnSpc>
                <a:spcBef>
                  <a:spcPts val="0"/>
                </a:spcBef>
                <a:spcAft>
                  <a:spcPts val="0"/>
                </a:spcAft>
                <a:buNone/>
              </a:pPr>
              <a:r>
                <a:rPr lang="en-US">
                  <a:solidFill>
                    <a:schemeClr val="dk1"/>
                  </a:solidFill>
                  <a:latin typeface="Constantia"/>
                  <a:ea typeface="Constantia"/>
                  <a:cs typeface="Constantia"/>
                  <a:sym typeface="Constantia"/>
                </a:rPr>
                <a:t>Cultural Incapacity</a:t>
              </a:r>
              <a:endParaRPr>
                <a:solidFill>
                  <a:schemeClr val="dk1"/>
                </a:solidFill>
                <a:latin typeface="Constantia"/>
                <a:ea typeface="Constantia"/>
                <a:cs typeface="Constantia"/>
                <a:sym typeface="Constantia"/>
              </a:endParaRPr>
            </a:p>
          </p:txBody>
        </p:sp>
        <p:sp>
          <p:nvSpPr>
            <p:cNvPr id="397" name="Google Shape;397;p47"/>
            <p:cNvSpPr/>
            <p:nvPr/>
          </p:nvSpPr>
          <p:spPr>
            <a:xfrm>
              <a:off x="3293097" y="1754019"/>
              <a:ext cx="337108" cy="337108"/>
            </a:xfrm>
            <a:prstGeom prst="ellipse">
              <a:avLst/>
            </a:prstGeom>
            <a:solidFill>
              <a:schemeClr val="lt1"/>
            </a:solidFill>
            <a:ln cap="flat" cmpd="sng" w="25400">
              <a:solidFill>
                <a:srgbClr val="90439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8" name="Google Shape;398;p47"/>
            <p:cNvSpPr/>
            <p:nvPr/>
          </p:nvSpPr>
          <p:spPr>
            <a:xfrm>
              <a:off x="3461651" y="1922573"/>
              <a:ext cx="1355458" cy="2466863"/>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9" name="Google Shape;399;p47"/>
            <p:cNvSpPr txBox="1"/>
            <p:nvPr/>
          </p:nvSpPr>
          <p:spPr>
            <a:xfrm>
              <a:off x="3461651" y="1922573"/>
              <a:ext cx="1355458" cy="2466863"/>
            </a:xfrm>
            <a:prstGeom prst="rect">
              <a:avLst/>
            </a:prstGeom>
            <a:noFill/>
            <a:ln>
              <a:noFill/>
            </a:ln>
          </p:spPr>
          <p:txBody>
            <a:bodyPr anchorCtr="0" anchor="t" bIns="0" lIns="178625" spcFirstLastPara="1" rIns="0" wrap="square" tIns="0">
              <a:noAutofit/>
            </a:bodyPr>
            <a:lstStyle/>
            <a:p>
              <a:pPr indent="0" lvl="0" marL="0" marR="0" rtl="0" algn="l">
                <a:lnSpc>
                  <a:spcPct val="90000"/>
                </a:lnSpc>
                <a:spcBef>
                  <a:spcPts val="0"/>
                </a:spcBef>
                <a:spcAft>
                  <a:spcPts val="0"/>
                </a:spcAft>
                <a:buNone/>
              </a:pPr>
              <a:r>
                <a:rPr lang="en-US">
                  <a:solidFill>
                    <a:schemeClr val="dk1"/>
                  </a:solidFill>
                  <a:latin typeface="Constantia"/>
                  <a:ea typeface="Constantia"/>
                  <a:cs typeface="Constantia"/>
                  <a:sym typeface="Constantia"/>
                </a:rPr>
                <a:t>Cultural “Blindness” [sic  </a:t>
              </a:r>
              <a:endParaRPr>
                <a:solidFill>
                  <a:schemeClr val="dk1"/>
                </a:solidFill>
                <a:latin typeface="Constantia"/>
                <a:ea typeface="Constantia"/>
                <a:cs typeface="Constantia"/>
                <a:sym typeface="Constantia"/>
              </a:endParaRPr>
            </a:p>
          </p:txBody>
        </p:sp>
        <p:sp>
          <p:nvSpPr>
            <p:cNvPr id="400" name="Google Shape;400;p47"/>
            <p:cNvSpPr/>
            <p:nvPr/>
          </p:nvSpPr>
          <p:spPr>
            <a:xfrm>
              <a:off x="4599393" y="1230798"/>
              <a:ext cx="435432" cy="435432"/>
            </a:xfrm>
            <a:prstGeom prst="ellipse">
              <a:avLst/>
            </a:prstGeom>
            <a:solidFill>
              <a:schemeClr val="lt1"/>
            </a:solidFill>
            <a:ln cap="flat" cmpd="sng" w="25400">
              <a:solidFill>
                <a:srgbClr val="90439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1" name="Google Shape;401;p47"/>
            <p:cNvSpPr/>
            <p:nvPr/>
          </p:nvSpPr>
          <p:spPr>
            <a:xfrm>
              <a:off x="4817109" y="1448514"/>
              <a:ext cx="1404619" cy="2940922"/>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2" name="Google Shape;402;p47"/>
            <p:cNvSpPr txBox="1"/>
            <p:nvPr/>
          </p:nvSpPr>
          <p:spPr>
            <a:xfrm>
              <a:off x="4817109" y="1448514"/>
              <a:ext cx="1404619" cy="2940922"/>
            </a:xfrm>
            <a:prstGeom prst="rect">
              <a:avLst/>
            </a:prstGeom>
            <a:noFill/>
            <a:ln>
              <a:noFill/>
            </a:ln>
          </p:spPr>
          <p:txBody>
            <a:bodyPr anchorCtr="0" anchor="t" bIns="0" lIns="230725" spcFirstLastPara="1" rIns="0" wrap="square" tIns="0">
              <a:noAutofit/>
            </a:bodyPr>
            <a:lstStyle/>
            <a:p>
              <a:pPr indent="0" lvl="0" marL="0" marR="0" rtl="0" algn="l">
                <a:lnSpc>
                  <a:spcPct val="90000"/>
                </a:lnSpc>
                <a:spcBef>
                  <a:spcPts val="0"/>
                </a:spcBef>
                <a:spcAft>
                  <a:spcPts val="0"/>
                </a:spcAft>
                <a:buNone/>
              </a:pPr>
              <a:r>
                <a:rPr lang="en-US">
                  <a:solidFill>
                    <a:schemeClr val="dk1"/>
                  </a:solidFill>
                  <a:latin typeface="Constantia"/>
                  <a:ea typeface="Constantia"/>
                  <a:cs typeface="Constantia"/>
                  <a:sym typeface="Constantia"/>
                </a:rPr>
                <a:t>Cultural Sensitivity  </a:t>
              </a:r>
              <a:endParaRPr>
                <a:solidFill>
                  <a:schemeClr val="dk1"/>
                </a:solidFill>
                <a:latin typeface="Constantia"/>
                <a:ea typeface="Constantia"/>
                <a:cs typeface="Constantia"/>
                <a:sym typeface="Constantia"/>
              </a:endParaRPr>
            </a:p>
          </p:txBody>
        </p:sp>
        <p:sp>
          <p:nvSpPr>
            <p:cNvPr id="403" name="Google Shape;403;p47"/>
            <p:cNvSpPr/>
            <p:nvPr/>
          </p:nvSpPr>
          <p:spPr>
            <a:xfrm>
              <a:off x="5944317" y="881398"/>
              <a:ext cx="554824" cy="554824"/>
            </a:xfrm>
            <a:prstGeom prst="ellipse">
              <a:avLst/>
            </a:prstGeom>
            <a:solidFill>
              <a:schemeClr val="lt1"/>
            </a:solidFill>
            <a:ln cap="flat" cmpd="sng" w="25400">
              <a:solidFill>
                <a:srgbClr val="904393"/>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4" name="Google Shape;404;p47"/>
            <p:cNvSpPr/>
            <p:nvPr/>
          </p:nvSpPr>
          <p:spPr>
            <a:xfrm>
              <a:off x="6221729" y="1158811"/>
              <a:ext cx="1404619" cy="323062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5" name="Google Shape;405;p47"/>
            <p:cNvSpPr txBox="1"/>
            <p:nvPr/>
          </p:nvSpPr>
          <p:spPr>
            <a:xfrm>
              <a:off x="6221729" y="1158811"/>
              <a:ext cx="1404619" cy="3230625"/>
            </a:xfrm>
            <a:prstGeom prst="rect">
              <a:avLst/>
            </a:prstGeom>
            <a:noFill/>
            <a:ln>
              <a:noFill/>
            </a:ln>
          </p:spPr>
          <p:txBody>
            <a:bodyPr anchorCtr="0" anchor="t" bIns="0" lIns="293975" spcFirstLastPara="1" rIns="0" wrap="square" tIns="0">
              <a:noAutofit/>
            </a:bodyPr>
            <a:lstStyle/>
            <a:p>
              <a:pPr indent="0" lvl="0" marL="0" marR="0" rtl="0" algn="l">
                <a:lnSpc>
                  <a:spcPct val="90000"/>
                </a:lnSpc>
                <a:spcBef>
                  <a:spcPts val="0"/>
                </a:spcBef>
                <a:spcAft>
                  <a:spcPts val="0"/>
                </a:spcAft>
                <a:buNone/>
              </a:pPr>
              <a:r>
                <a:t/>
              </a:r>
              <a:endParaRPr>
                <a:solidFill>
                  <a:schemeClr val="dk1"/>
                </a:solidFill>
                <a:latin typeface="Constantia"/>
                <a:ea typeface="Constantia"/>
                <a:cs typeface="Constantia"/>
                <a:sym typeface="Constantia"/>
              </a:endParaRPr>
            </a:p>
          </p:txBody>
        </p:sp>
      </p:grpSp>
      <p:sp>
        <p:nvSpPr>
          <p:cNvPr id="406" name="Google Shape;406;p47"/>
          <p:cNvSpPr txBox="1"/>
          <p:nvPr/>
        </p:nvSpPr>
        <p:spPr>
          <a:xfrm>
            <a:off x="6858000" y="3124200"/>
            <a:ext cx="1074333"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solidFill>
                  <a:schemeClr val="dk1"/>
                </a:solidFill>
                <a:latin typeface="Constantia"/>
                <a:ea typeface="Constantia"/>
                <a:cs typeface="Constantia"/>
                <a:sym typeface="Constantia"/>
              </a:rPr>
              <a:t>Cultural Humility</a:t>
            </a:r>
            <a:endParaRPr>
              <a:solidFill>
                <a:schemeClr val="dk1"/>
              </a:solidFill>
              <a:latin typeface="Constantia"/>
              <a:ea typeface="Constantia"/>
              <a:cs typeface="Constantia"/>
              <a:sym typeface="Constanti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pic>
        <p:nvPicPr>
          <p:cNvPr descr="CH.PNG" id="411" name="Google Shape;411;p48"/>
          <p:cNvPicPr preferRelativeResize="0"/>
          <p:nvPr>
            <p:ph idx="1" type="body"/>
          </p:nvPr>
        </p:nvPicPr>
        <p:blipFill rotWithShape="1">
          <a:blip r:embed="rId3">
            <a:alphaModFix/>
          </a:blip>
          <a:srcRect b="0" l="0" r="0" t="0"/>
          <a:stretch/>
        </p:blipFill>
        <p:spPr>
          <a:xfrm>
            <a:off x="1447800" y="1295400"/>
            <a:ext cx="6082145" cy="4572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4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Cultural Humility</a:t>
            </a:r>
            <a:endParaRPr b="0" i="0" sz="5000" u="none" cap="none" strike="noStrike">
              <a:solidFill>
                <a:schemeClr val="dk2"/>
              </a:solidFill>
              <a:latin typeface="Calibri"/>
              <a:ea typeface="Calibri"/>
              <a:cs typeface="Calibri"/>
              <a:sym typeface="Calibri"/>
            </a:endParaRPr>
          </a:p>
        </p:txBody>
      </p:sp>
      <p:sp>
        <p:nvSpPr>
          <p:cNvPr id="417" name="Google Shape;417;p49"/>
          <p:cNvSpPr txBox="1"/>
          <p:nvPr>
            <p:ph idx="1" type="body"/>
          </p:nvPr>
        </p:nvSpPr>
        <p:spPr>
          <a:xfrm>
            <a:off x="457200" y="2152150"/>
            <a:ext cx="8229600" cy="4172400"/>
          </a:xfrm>
          <a:prstGeom prst="rect">
            <a:avLst/>
          </a:prstGeom>
          <a:noFill/>
          <a:ln>
            <a:noFill/>
          </a:ln>
        </p:spPr>
        <p:txBody>
          <a:bodyPr anchorCtr="0" anchor="t" bIns="45700" lIns="91425" spcFirstLastPara="1" rIns="91425" wrap="square" tIns="45700">
            <a:noAutofit/>
          </a:bodyPr>
          <a:lstStyle/>
          <a:p>
            <a:pPr indent="0" lvl="0" marL="0" marR="0" rtl="0">
              <a:spcBef>
                <a:spcPts val="520"/>
              </a:spcBef>
              <a:spcAft>
                <a:spcPts val="0"/>
              </a:spcAft>
              <a:buClr>
                <a:schemeClr val="accent3"/>
              </a:buClr>
              <a:buSzPts val="2470"/>
              <a:buFont typeface="Noto Sans Symbols"/>
              <a:buNone/>
            </a:pPr>
            <a:r>
              <a:rPr b="0" i="0" lang="en-US" sz="2600" u="none" cap="none" strike="noStrike">
                <a:solidFill>
                  <a:schemeClr val="dk1"/>
                </a:solidFill>
                <a:latin typeface="Calibri"/>
                <a:ea typeface="Calibri"/>
                <a:cs typeface="Calibri"/>
                <a:sym typeface="Calibri"/>
              </a:rPr>
              <a:t>A lifelong learning process which incorporates </a:t>
            </a:r>
            <a:r>
              <a:rPr b="1" i="0" lang="en-US" sz="2600" u="none" cap="none" strike="noStrike">
                <a:solidFill>
                  <a:schemeClr val="dk1"/>
                </a:solidFill>
                <a:latin typeface="Calibri"/>
                <a:ea typeface="Calibri"/>
                <a:cs typeface="Calibri"/>
                <a:sym typeface="Calibri"/>
              </a:rPr>
              <a:t>openness, self-awareness, power-balancing, and critical self-reflection</a:t>
            </a:r>
            <a:r>
              <a:rPr b="0" i="0" lang="en-US" sz="2600" u="none" cap="none" strike="noStrike">
                <a:solidFill>
                  <a:schemeClr val="dk1"/>
                </a:solidFill>
                <a:latin typeface="Calibri"/>
                <a:ea typeface="Calibri"/>
                <a:cs typeface="Calibri"/>
                <a:sym typeface="Calibri"/>
              </a:rPr>
              <a:t> when interacting with diverse individuals to achieve mutually beneficial and respectful partnerships. </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50"/>
          <p:cNvSpPr txBox="1"/>
          <p:nvPr>
            <p:ph type="title"/>
          </p:nvPr>
        </p:nvSpPr>
        <p:spPr>
          <a:xfrm>
            <a:off x="457200" y="704088"/>
            <a:ext cx="8229600" cy="1143000"/>
          </a:xfrm>
          <a:prstGeom prst="rect">
            <a:avLst/>
          </a:prstGeom>
        </p:spPr>
        <p:txBody>
          <a:bodyPr anchorCtr="0" anchor="b" bIns="0" lIns="0" spcFirstLastPara="1" rIns="0" wrap="square" tIns="45700">
            <a:noAutofit/>
          </a:bodyPr>
          <a:lstStyle/>
          <a:p>
            <a:pPr indent="0" lvl="0" marL="0">
              <a:spcBef>
                <a:spcPts val="0"/>
              </a:spcBef>
              <a:spcAft>
                <a:spcPts val="0"/>
              </a:spcAft>
              <a:buNone/>
            </a:pPr>
            <a:r>
              <a:rPr lang="en-US"/>
              <a:t>Openness</a:t>
            </a:r>
            <a:endParaRPr/>
          </a:p>
        </p:txBody>
      </p:sp>
      <p:pic>
        <p:nvPicPr>
          <p:cNvPr id="424" name="Google Shape;424;p50"/>
          <p:cNvPicPr preferRelativeResize="0"/>
          <p:nvPr/>
        </p:nvPicPr>
        <p:blipFill>
          <a:blip r:embed="rId3">
            <a:alphaModFix/>
          </a:blip>
          <a:stretch>
            <a:fillRect/>
          </a:stretch>
        </p:blipFill>
        <p:spPr>
          <a:xfrm>
            <a:off x="1585553" y="1991652"/>
            <a:ext cx="5972899" cy="44969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51"/>
          <p:cNvSpPr txBox="1"/>
          <p:nvPr>
            <p:ph type="title"/>
          </p:nvPr>
        </p:nvSpPr>
        <p:spPr>
          <a:xfrm>
            <a:off x="457200" y="704088"/>
            <a:ext cx="8229600" cy="1143000"/>
          </a:xfrm>
          <a:prstGeom prst="rect">
            <a:avLst/>
          </a:prstGeom>
        </p:spPr>
        <p:txBody>
          <a:bodyPr anchorCtr="0" anchor="b" bIns="0" lIns="0" spcFirstLastPara="1" rIns="0" wrap="square" tIns="45700">
            <a:noAutofit/>
          </a:bodyPr>
          <a:lstStyle/>
          <a:p>
            <a:pPr indent="0" lvl="0" marL="0">
              <a:spcBef>
                <a:spcPts val="0"/>
              </a:spcBef>
              <a:spcAft>
                <a:spcPts val="0"/>
              </a:spcAft>
              <a:buNone/>
            </a:pPr>
            <a:r>
              <a:rPr lang="en-US"/>
              <a:t>Self-Awareness</a:t>
            </a:r>
            <a:endParaRPr/>
          </a:p>
        </p:txBody>
      </p:sp>
      <p:sp>
        <p:nvSpPr>
          <p:cNvPr id="431" name="Google Shape;431;p51"/>
          <p:cNvSpPr txBox="1"/>
          <p:nvPr>
            <p:ph idx="1" type="body"/>
          </p:nvPr>
        </p:nvSpPr>
        <p:spPr>
          <a:xfrm>
            <a:off x="457200" y="1935480"/>
            <a:ext cx="8229600" cy="4389000"/>
          </a:xfrm>
          <a:prstGeom prst="rect">
            <a:avLst/>
          </a:prstGeom>
        </p:spPr>
        <p:txBody>
          <a:bodyPr anchorCtr="0" anchor="t" bIns="45700" lIns="91425" spcFirstLastPara="1" rIns="91425" wrap="square" tIns="45700">
            <a:noAutofit/>
          </a:bodyPr>
          <a:lstStyle/>
          <a:p>
            <a:pPr indent="0" lvl="0" marL="0" rtl="0">
              <a:spcBef>
                <a:spcPts val="520"/>
              </a:spcBef>
              <a:spcAft>
                <a:spcPts val="0"/>
              </a:spcAft>
              <a:buNone/>
            </a:pPr>
            <a:r>
              <a:rPr lang="en-US"/>
              <a:t>Understanding your own culture</a:t>
            </a:r>
            <a:endParaRPr/>
          </a:p>
          <a:p>
            <a:pPr indent="0" lvl="0" marL="0" rtl="0">
              <a:spcBef>
                <a:spcPts val="520"/>
              </a:spcBef>
              <a:spcAft>
                <a:spcPts val="0"/>
              </a:spcAft>
              <a:buNone/>
            </a:pPr>
            <a:r>
              <a:rPr lang="en-US"/>
              <a:t>Accepting limitations</a:t>
            </a:r>
            <a:endParaRPr/>
          </a:p>
          <a:p>
            <a:pPr indent="0" lvl="0" marL="0" rtl="0">
              <a:spcBef>
                <a:spcPts val="520"/>
              </a:spcBef>
              <a:spcAft>
                <a:spcPts val="0"/>
              </a:spcAft>
              <a:buNone/>
            </a:pPr>
            <a:r>
              <a:rPr lang="en-US"/>
              <a:t>Awareness of personal privileges that may be denied others.</a:t>
            </a:r>
            <a:endParaRPr/>
          </a:p>
          <a:p>
            <a:pPr indent="0" lvl="0" marL="0" rtl="0">
              <a:spcBef>
                <a:spcPts val="520"/>
              </a:spcBef>
              <a:spcAft>
                <a:spcPts val="0"/>
              </a:spcAft>
              <a:buNone/>
            </a:pPr>
            <a:r>
              <a:rPr lang="en-US"/>
              <a:t>Honest assessment of biases</a:t>
            </a:r>
            <a:endParaRPr/>
          </a:p>
          <a:p>
            <a:pPr indent="0" lvl="0" marL="0" rtl="0">
              <a:spcBef>
                <a:spcPts val="520"/>
              </a:spcBef>
              <a:spcAft>
                <a:spcPts val="0"/>
              </a:spcAft>
              <a:buNone/>
            </a:pPr>
            <a:r>
              <a:rPr lang="en-US"/>
              <a:t>Mindful of what we are carrying with us and what other people are perceiving</a:t>
            </a:r>
            <a:endParaRPr/>
          </a:p>
          <a:p>
            <a:pPr indent="0" lvl="0" marL="0" rtl="0">
              <a:spcBef>
                <a:spcPts val="520"/>
              </a:spcBef>
              <a:spcAft>
                <a:spcPts val="0"/>
              </a:spcAft>
              <a:buNone/>
            </a:pPr>
            <a:r>
              <a:t/>
            </a:r>
            <a:endParaRPr/>
          </a:p>
          <a:p>
            <a:pPr indent="0" lvl="0" marL="0" rtl="0">
              <a:spcBef>
                <a:spcPts val="520"/>
              </a:spcBef>
              <a:spcAft>
                <a:spcPts val="0"/>
              </a:spcAft>
              <a:buNone/>
            </a:pPr>
            <a:r>
              <a:t/>
            </a:r>
            <a:endParaRPr/>
          </a:p>
          <a:p>
            <a:pPr indent="0" lvl="0" marL="0">
              <a:spcBef>
                <a:spcPts val="52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52"/>
          <p:cNvSpPr txBox="1"/>
          <p:nvPr>
            <p:ph type="title"/>
          </p:nvPr>
        </p:nvSpPr>
        <p:spPr>
          <a:xfrm>
            <a:off x="457200" y="704088"/>
            <a:ext cx="8229600" cy="1143000"/>
          </a:xfrm>
          <a:prstGeom prst="rect">
            <a:avLst/>
          </a:prstGeom>
        </p:spPr>
        <p:txBody>
          <a:bodyPr anchorCtr="0" anchor="b" bIns="0" lIns="0" spcFirstLastPara="1" rIns="0" wrap="square" tIns="45700">
            <a:noAutofit/>
          </a:bodyPr>
          <a:lstStyle/>
          <a:p>
            <a:pPr indent="0" lvl="0" marL="0">
              <a:spcBef>
                <a:spcPts val="0"/>
              </a:spcBef>
              <a:spcAft>
                <a:spcPts val="0"/>
              </a:spcAft>
              <a:buNone/>
            </a:pPr>
            <a:r>
              <a:rPr lang="en-US"/>
              <a:t>Power Balancing</a:t>
            </a:r>
            <a:endParaRPr/>
          </a:p>
        </p:txBody>
      </p:sp>
      <p:sp>
        <p:nvSpPr>
          <p:cNvPr id="438" name="Google Shape;438;p52"/>
          <p:cNvSpPr txBox="1"/>
          <p:nvPr>
            <p:ph idx="1" type="body"/>
          </p:nvPr>
        </p:nvSpPr>
        <p:spPr>
          <a:xfrm>
            <a:off x="457200" y="1935480"/>
            <a:ext cx="8229600" cy="4389000"/>
          </a:xfrm>
          <a:prstGeom prst="rect">
            <a:avLst/>
          </a:prstGeom>
        </p:spPr>
        <p:txBody>
          <a:bodyPr anchorCtr="0" anchor="t" bIns="45700" lIns="91425" spcFirstLastPara="1" rIns="91425" wrap="square" tIns="45700">
            <a:noAutofit/>
          </a:bodyPr>
          <a:lstStyle/>
          <a:p>
            <a:pPr indent="0" lvl="0" marL="0" rtl="0">
              <a:spcBef>
                <a:spcPts val="520"/>
              </a:spcBef>
              <a:spcAft>
                <a:spcPts val="0"/>
              </a:spcAft>
              <a:buNone/>
            </a:pPr>
            <a:r>
              <a:rPr lang="en-US"/>
              <a:t>Challenge power imbalances for respectful partnerships</a:t>
            </a:r>
            <a:endParaRPr/>
          </a:p>
          <a:p>
            <a:pPr indent="0" lvl="0" marL="0" rtl="0">
              <a:spcBef>
                <a:spcPts val="520"/>
              </a:spcBef>
              <a:spcAft>
                <a:spcPts val="0"/>
              </a:spcAft>
              <a:buNone/>
            </a:pPr>
            <a:r>
              <a:rPr lang="en-US"/>
              <a:t>Develop mutually beneficial partnerships with clients and colleagues</a:t>
            </a:r>
            <a:endParaRPr/>
          </a:p>
          <a:p>
            <a:pPr indent="0" lvl="0" marL="0" rtl="0">
              <a:spcBef>
                <a:spcPts val="520"/>
              </a:spcBef>
              <a:spcAft>
                <a:spcPts val="0"/>
              </a:spcAft>
              <a:buNone/>
            </a:pPr>
            <a:r>
              <a:rPr lang="en-US"/>
              <a:t>Know and own what you don’t know</a:t>
            </a:r>
            <a:endParaRPr/>
          </a:p>
          <a:p>
            <a:pPr indent="0" lvl="0" marL="0">
              <a:spcBef>
                <a:spcPts val="52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53"/>
          <p:cNvSpPr txBox="1"/>
          <p:nvPr>
            <p:ph type="title"/>
          </p:nvPr>
        </p:nvSpPr>
        <p:spPr>
          <a:xfrm>
            <a:off x="457200" y="704088"/>
            <a:ext cx="8229600" cy="1143000"/>
          </a:xfrm>
          <a:prstGeom prst="rect">
            <a:avLst/>
          </a:prstGeom>
        </p:spPr>
        <p:txBody>
          <a:bodyPr anchorCtr="0" anchor="b" bIns="0" lIns="0" spcFirstLastPara="1" rIns="0" wrap="square" tIns="45700">
            <a:noAutofit/>
          </a:bodyPr>
          <a:lstStyle/>
          <a:p>
            <a:pPr indent="0" lvl="0" marL="0">
              <a:spcBef>
                <a:spcPts val="0"/>
              </a:spcBef>
              <a:spcAft>
                <a:spcPts val="0"/>
              </a:spcAft>
              <a:buNone/>
            </a:pPr>
            <a:r>
              <a:rPr lang="en-US"/>
              <a:t>Critical Self-Reflection</a:t>
            </a:r>
            <a:endParaRPr/>
          </a:p>
        </p:txBody>
      </p:sp>
      <p:sp>
        <p:nvSpPr>
          <p:cNvPr id="445" name="Google Shape;445;p53"/>
          <p:cNvSpPr txBox="1"/>
          <p:nvPr>
            <p:ph idx="1" type="body"/>
          </p:nvPr>
        </p:nvSpPr>
        <p:spPr>
          <a:xfrm>
            <a:off x="457200" y="1935480"/>
            <a:ext cx="8229600" cy="4389000"/>
          </a:xfrm>
          <a:prstGeom prst="rect">
            <a:avLst/>
          </a:prstGeom>
        </p:spPr>
        <p:txBody>
          <a:bodyPr anchorCtr="0" anchor="t" bIns="45700" lIns="91425" spcFirstLastPara="1" rIns="91425" wrap="square" tIns="45700">
            <a:noAutofit/>
          </a:bodyPr>
          <a:lstStyle/>
          <a:p>
            <a:pPr indent="0" lvl="0" marL="0" rtl="0">
              <a:spcBef>
                <a:spcPts val="520"/>
              </a:spcBef>
              <a:spcAft>
                <a:spcPts val="0"/>
              </a:spcAft>
              <a:buClr>
                <a:schemeClr val="dk1"/>
              </a:buClr>
              <a:buSzPts val="1100"/>
              <a:buFont typeface="Arial"/>
              <a:buNone/>
            </a:pPr>
            <a:r>
              <a:rPr lang="en-US"/>
              <a:t>Acknowledging personal privileges</a:t>
            </a:r>
            <a:endParaRPr/>
          </a:p>
          <a:p>
            <a:pPr indent="0" lvl="0" marL="0" rtl="0">
              <a:spcBef>
                <a:spcPts val="520"/>
              </a:spcBef>
              <a:spcAft>
                <a:spcPts val="0"/>
              </a:spcAft>
              <a:buClr>
                <a:schemeClr val="dk1"/>
              </a:buClr>
              <a:buSzPts val="1100"/>
              <a:buFont typeface="Arial"/>
              <a:buNone/>
            </a:pPr>
            <a:r>
              <a:rPr lang="en-US"/>
              <a:t>Knowing your own biases</a:t>
            </a:r>
            <a:endParaRPr/>
          </a:p>
          <a:p>
            <a:pPr indent="0" lvl="0" marL="0">
              <a:spcBef>
                <a:spcPts val="520"/>
              </a:spcBef>
              <a:spcAft>
                <a:spcPts val="0"/>
              </a:spcAft>
              <a:buNone/>
            </a:pPr>
            <a:r>
              <a:rPr lang="en-US"/>
              <a:t>Commit to lifelong learning process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8"/>
          <p:cNvSpPr txBox="1"/>
          <p:nvPr>
            <p:ph type="ctrTitle"/>
          </p:nvPr>
        </p:nvSpPr>
        <p:spPr>
          <a:xfrm>
            <a:off x="609600" y="1752600"/>
            <a:ext cx="7851648" cy="1828800"/>
          </a:xfrm>
          <a:prstGeom prst="rect">
            <a:avLst/>
          </a:prstGeom>
          <a:noFill/>
          <a:ln>
            <a:noFill/>
          </a:ln>
        </p:spPr>
        <p:txBody>
          <a:bodyPr anchorCtr="0" anchor="b" bIns="0" lIns="0" spcFirstLastPara="1" rIns="18275" wrap="square" tIns="0">
            <a:noAutofit/>
          </a:bodyPr>
          <a:lstStyle/>
          <a:p>
            <a:pPr indent="0" lvl="0" marL="0" marR="0" rtl="0" algn="ctr">
              <a:spcBef>
                <a:spcPts val="0"/>
              </a:spcBef>
              <a:spcAft>
                <a:spcPts val="0"/>
              </a:spcAft>
              <a:buClr>
                <a:srgbClr val="B169B5"/>
              </a:buClr>
              <a:buSzPts val="5600"/>
              <a:buFont typeface="Calibri"/>
              <a:buNone/>
            </a:pPr>
            <a:r>
              <a:rPr b="1" i="0" lang="en-US" sz="5600" u="none" cap="none" strike="noStrike">
                <a:solidFill>
                  <a:srgbClr val="B169B5"/>
                </a:solidFill>
                <a:latin typeface="Calibri"/>
                <a:ea typeface="Calibri"/>
                <a:cs typeface="Calibri"/>
                <a:sym typeface="Calibri"/>
              </a:rPr>
              <a:t>What is Harm Reduction?</a:t>
            </a:r>
            <a:endParaRPr b="1" i="0" sz="5600" u="none" cap="none" strike="noStrike">
              <a:solidFill>
                <a:srgbClr val="B169B5"/>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54"/>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4500"/>
              <a:buFont typeface="Calibri"/>
              <a:buNone/>
            </a:pPr>
            <a:r>
              <a:rPr b="0" i="0" lang="en-US" sz="4500" u="none" cap="none" strike="noStrike">
                <a:solidFill>
                  <a:schemeClr val="dk2"/>
                </a:solidFill>
                <a:latin typeface="Calibri"/>
                <a:ea typeface="Calibri"/>
                <a:cs typeface="Calibri"/>
                <a:sym typeface="Calibri"/>
              </a:rPr>
              <a:t>For the most part we are already doing it!!!</a:t>
            </a:r>
            <a:endParaRPr b="0" i="0" sz="4500" u="none" cap="none" strike="noStrike">
              <a:solidFill>
                <a:schemeClr val="dk2"/>
              </a:solidFill>
              <a:latin typeface="Calibri"/>
              <a:ea typeface="Calibri"/>
              <a:cs typeface="Calibri"/>
              <a:sym typeface="Calibri"/>
            </a:endParaRPr>
          </a:p>
        </p:txBody>
      </p:sp>
      <p:sp>
        <p:nvSpPr>
          <p:cNvPr id="451" name="Google Shape;451;p54"/>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ctr">
              <a:lnSpc>
                <a:spcPct val="180000"/>
              </a:lnSpc>
              <a:spcBef>
                <a:spcPts val="0"/>
              </a:spcBef>
              <a:spcAft>
                <a:spcPts val="0"/>
              </a:spcAft>
              <a:buClr>
                <a:schemeClr val="accent3"/>
              </a:buClr>
              <a:buSzPts val="2285"/>
              <a:buFont typeface="Noto Sans Symbols"/>
              <a:buNone/>
            </a:pPr>
            <a:r>
              <a:rPr b="0" i="0" lang="en-US" sz="2405" u="none" cap="none" strike="noStrike">
                <a:solidFill>
                  <a:schemeClr val="accent3"/>
                </a:solidFill>
                <a:latin typeface="Constantia"/>
                <a:ea typeface="Constantia"/>
                <a:cs typeface="Constantia"/>
                <a:sym typeface="Constantia"/>
              </a:rPr>
              <a:t>As people in recovery we work to improve our relationships with ourselves and others everyday.</a:t>
            </a:r>
            <a:endParaRPr/>
          </a:p>
          <a:p>
            <a:pPr indent="-274320" lvl="0" marL="274320" marR="0" rtl="0" algn="l">
              <a:lnSpc>
                <a:spcPct val="18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Intrapersonal- relationship with ourselves</a:t>
            </a:r>
            <a:endParaRPr/>
          </a:p>
          <a:p>
            <a:pPr indent="-274320" lvl="0" marL="274320" marR="0" rtl="0" algn="l">
              <a:lnSpc>
                <a:spcPct val="18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Interpersonal- relationship with others</a:t>
            </a:r>
            <a:endParaRPr/>
          </a:p>
          <a:p>
            <a:pPr indent="-274320" lvl="0" marL="274320" marR="0" rtl="0" algn="l">
              <a:lnSpc>
                <a:spcPct val="180000"/>
              </a:lnSpc>
              <a:spcBef>
                <a:spcPts val="481"/>
              </a:spcBef>
              <a:spcAft>
                <a:spcPts val="0"/>
              </a:spcAft>
              <a:buClr>
                <a:schemeClr val="accent3"/>
              </a:buClr>
              <a:buSzPts val="2285"/>
              <a:buFont typeface="Noto Sans Symbols"/>
              <a:buChar char="●"/>
            </a:pPr>
            <a:r>
              <a:rPr b="0" i="0" lang="en-US" sz="2405" u="none" cap="none" strike="noStrike">
                <a:solidFill>
                  <a:schemeClr val="dk1"/>
                </a:solidFill>
                <a:latin typeface="Constantia"/>
                <a:ea typeface="Constantia"/>
                <a:cs typeface="Constantia"/>
                <a:sym typeface="Constantia"/>
              </a:rPr>
              <a:t>Organizational- relationship within institutions and society. </a:t>
            </a:r>
            <a:endParaRPr b="0" i="0" sz="2405"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pic>
        <p:nvPicPr>
          <p:cNvPr id="457" name="Google Shape;457;p55"/>
          <p:cNvPicPr preferRelativeResize="0"/>
          <p:nvPr/>
        </p:nvPicPr>
        <p:blipFill rotWithShape="1">
          <a:blip r:embed="rId3">
            <a:alphaModFix/>
          </a:blip>
          <a:srcRect b="7526" l="20676" r="28308" t="24177"/>
          <a:stretch/>
        </p:blipFill>
        <p:spPr>
          <a:xfrm>
            <a:off x="1534350" y="365225"/>
            <a:ext cx="5881625" cy="59116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56"/>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l">
              <a:spcBef>
                <a:spcPts val="0"/>
              </a:spcBef>
              <a:spcAft>
                <a:spcPts val="0"/>
              </a:spcAft>
              <a:buClr>
                <a:schemeClr val="dk2"/>
              </a:buClr>
              <a:buSzPts val="4500"/>
              <a:buFont typeface="Calibri"/>
              <a:buNone/>
            </a:pPr>
            <a:r>
              <a:rPr b="0" i="0" lang="en-US" sz="4500" u="none" cap="none" strike="noStrike">
                <a:solidFill>
                  <a:schemeClr val="dk2"/>
                </a:solidFill>
                <a:latin typeface="Calibri"/>
                <a:ea typeface="Calibri"/>
                <a:cs typeface="Calibri"/>
                <a:sym typeface="Calibri"/>
              </a:rPr>
              <a:t>How to practice cultural humility…	</a:t>
            </a:r>
            <a:endParaRPr b="0" i="0" sz="4500" u="none" cap="none" strike="noStrike">
              <a:solidFill>
                <a:schemeClr val="dk2"/>
              </a:solidFill>
              <a:latin typeface="Calibri"/>
              <a:ea typeface="Calibri"/>
              <a:cs typeface="Calibri"/>
              <a:sym typeface="Calibri"/>
            </a:endParaRPr>
          </a:p>
        </p:txBody>
      </p:sp>
      <p:sp>
        <p:nvSpPr>
          <p:cNvPr id="463" name="Google Shape;463;p56"/>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ctr">
              <a:lnSpc>
                <a:spcPct val="200000"/>
              </a:lnSpc>
              <a:spcBef>
                <a:spcPts val="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Ask questions in a humble, safe manner</a:t>
            </a:r>
            <a:endParaRPr/>
          </a:p>
          <a:p>
            <a:pPr indent="-274320" lvl="0" marL="274320" marR="0" rtl="0" algn="ctr">
              <a:lnSpc>
                <a:spcPct val="200000"/>
              </a:lnSpc>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Seek self-awareness</a:t>
            </a:r>
            <a:endParaRPr/>
          </a:p>
          <a:p>
            <a:pPr indent="-274320" lvl="0" marL="274320" marR="0" rtl="0" algn="ctr">
              <a:lnSpc>
                <a:spcPct val="200000"/>
              </a:lnSpc>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Suspend judgment</a:t>
            </a:r>
            <a:endParaRPr/>
          </a:p>
          <a:p>
            <a:pPr indent="-274320" lvl="0" marL="274320" marR="0" rtl="0" algn="ctr">
              <a:lnSpc>
                <a:spcPct val="200000"/>
              </a:lnSpc>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Express kindness and compassion</a:t>
            </a:r>
            <a:endParaRPr/>
          </a:p>
          <a:p>
            <a:pPr indent="-274320" lvl="0" marL="274320" marR="0" rtl="0" algn="ctr">
              <a:lnSpc>
                <a:spcPct val="200000"/>
              </a:lnSpc>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Support a safe and welcoming environment</a:t>
            </a:r>
            <a:endParaRPr/>
          </a:p>
          <a:p>
            <a:pPr indent="-274320" lvl="0" marL="274320" marR="0" rtl="0" algn="l">
              <a:spcBef>
                <a:spcPts val="520"/>
              </a:spcBef>
              <a:spcAft>
                <a:spcPts val="0"/>
              </a:spcAft>
              <a:buClr>
                <a:schemeClr val="accent3"/>
              </a:buClr>
              <a:buSzPts val="2470"/>
              <a:buFont typeface="Noto Sans Symbols"/>
              <a:buNone/>
            </a:pPr>
            <a:r>
              <a:t/>
            </a:r>
            <a:endParaRPr b="0" i="0" sz="26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57"/>
          <p:cNvSpPr txBox="1"/>
          <p:nvPr>
            <p:ph type="title"/>
          </p:nvPr>
        </p:nvSpPr>
        <p:spPr>
          <a:xfrm>
            <a:off x="381000" y="4572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Harm Reduction Peer Work</a:t>
            </a:r>
            <a:endParaRPr b="0" i="0" sz="5000" u="none" cap="none" strike="noStrike">
              <a:solidFill>
                <a:schemeClr val="accent3"/>
              </a:solidFill>
              <a:latin typeface="Calibri"/>
              <a:ea typeface="Calibri"/>
              <a:cs typeface="Calibri"/>
              <a:sym typeface="Calibri"/>
            </a:endParaRPr>
          </a:p>
        </p:txBody>
      </p:sp>
      <p:sp>
        <p:nvSpPr>
          <p:cNvPr id="469" name="Google Shape;469;p57"/>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3"/>
              </a:buClr>
              <a:buSzPts val="2470"/>
              <a:buFont typeface="Noto Sans Symbols"/>
              <a:buNone/>
            </a:pPr>
            <a:r>
              <a:rPr lang="en-US"/>
              <a:t>Giving honest information (don’t sugar coat truth)</a:t>
            </a:r>
            <a:endParaRPr/>
          </a:p>
          <a:p>
            <a:pPr indent="0" lvl="0" marL="0" marR="0" rtl="0" algn="l">
              <a:spcBef>
                <a:spcPts val="0"/>
              </a:spcBef>
              <a:spcAft>
                <a:spcPts val="0"/>
              </a:spcAft>
              <a:buClr>
                <a:schemeClr val="accent3"/>
              </a:buClr>
              <a:buSzPts val="2470"/>
              <a:buFont typeface="Noto Sans Symbols"/>
              <a:buNone/>
            </a:pPr>
            <a:r>
              <a:rPr lang="en-US"/>
              <a:t>Give resources with no pressure or judgement</a:t>
            </a:r>
            <a:endParaRPr/>
          </a:p>
          <a:p>
            <a:pPr indent="0" lvl="0" marL="0" marR="0" rtl="0" algn="l">
              <a:spcBef>
                <a:spcPts val="0"/>
              </a:spcBef>
              <a:spcAft>
                <a:spcPts val="0"/>
              </a:spcAft>
              <a:buClr>
                <a:schemeClr val="accent3"/>
              </a:buClr>
              <a:buSzPts val="2470"/>
              <a:buFont typeface="Noto Sans Symbols"/>
              <a:buNone/>
            </a:pPr>
            <a:r>
              <a:rPr lang="en-US"/>
              <a:t>Teach safe practices</a:t>
            </a:r>
            <a:endParaRPr/>
          </a:p>
          <a:p>
            <a:pPr indent="0" lvl="0" marL="0" marR="0" rtl="0" algn="l">
              <a:spcBef>
                <a:spcPts val="0"/>
              </a:spcBef>
              <a:spcAft>
                <a:spcPts val="0"/>
              </a:spcAft>
              <a:buClr>
                <a:schemeClr val="accent3"/>
              </a:buClr>
              <a:buSzPts val="2470"/>
              <a:buFont typeface="Noto Sans Symbols"/>
              <a:buNone/>
            </a:pPr>
            <a:r>
              <a:rPr lang="en-US"/>
              <a:t>Inform about dangerous situations</a:t>
            </a:r>
            <a:endParaRPr/>
          </a:p>
          <a:p>
            <a:pPr indent="0" lvl="0" marL="0" marR="0" rtl="0" algn="l">
              <a:spcBef>
                <a:spcPts val="0"/>
              </a:spcBef>
              <a:spcAft>
                <a:spcPts val="0"/>
              </a:spcAft>
              <a:buClr>
                <a:schemeClr val="accent3"/>
              </a:buClr>
              <a:buSzPts val="2470"/>
              <a:buFont typeface="Noto Sans Symbols"/>
              <a:buNone/>
            </a:pPr>
            <a:r>
              <a:rPr lang="en-US"/>
              <a:t>Refer to treatment and recovery supports</a:t>
            </a:r>
            <a:endParaRPr/>
          </a:p>
          <a:p>
            <a:pPr indent="0" lvl="0" marL="0" marR="0" rtl="0" algn="l">
              <a:spcBef>
                <a:spcPts val="0"/>
              </a:spcBef>
              <a:spcAft>
                <a:spcPts val="0"/>
              </a:spcAft>
              <a:buClr>
                <a:schemeClr val="accent3"/>
              </a:buClr>
              <a:buSzPts val="2470"/>
              <a:buFont typeface="Noto Sans Symbols"/>
              <a:buNone/>
            </a:pPr>
            <a:r>
              <a:rPr lang="en-US"/>
              <a:t>Help with taking the next right step, today</a:t>
            </a:r>
            <a:endParaRPr/>
          </a:p>
          <a:p>
            <a:pPr indent="0" lvl="0" marL="0" marR="0" rtl="0" algn="l">
              <a:spcBef>
                <a:spcPts val="0"/>
              </a:spcBef>
              <a:spcAft>
                <a:spcPts val="0"/>
              </a:spcAft>
              <a:buClr>
                <a:schemeClr val="accent3"/>
              </a:buClr>
              <a:buSzPts val="2470"/>
              <a:buFont typeface="Noto Sans Symbols"/>
              <a:buNone/>
            </a:pPr>
            <a:r>
              <a:rPr lang="en-US"/>
              <a:t>Identify strengths  (everyone has them!)</a:t>
            </a:r>
            <a:endParaRPr/>
          </a:p>
          <a:p>
            <a:pPr indent="0" lvl="0" marL="0" marR="0" rtl="0" algn="l">
              <a:spcBef>
                <a:spcPts val="0"/>
              </a:spcBef>
              <a:spcAft>
                <a:spcPts val="0"/>
              </a:spcAft>
              <a:buClr>
                <a:schemeClr val="accent3"/>
              </a:buClr>
              <a:buSzPts val="2470"/>
              <a:buFont typeface="Noto Sans Symbols"/>
              <a:buNone/>
            </a:pPr>
            <a:r>
              <a:rPr lang="en-US"/>
              <a:t>Protect others from unnecessary harm</a:t>
            </a:r>
            <a:endParaRPr/>
          </a:p>
          <a:p>
            <a:pPr indent="0" lvl="0" marL="0" marR="0" rtl="0" algn="l">
              <a:spcBef>
                <a:spcPts val="0"/>
              </a:spcBef>
              <a:spcAft>
                <a:spcPts val="0"/>
              </a:spcAft>
              <a:buClr>
                <a:schemeClr val="accent3"/>
              </a:buClr>
              <a:buSzPts val="2470"/>
              <a:buFont typeface="Noto Sans Symbols"/>
              <a:buNone/>
            </a:pPr>
            <a:r>
              <a:rPr lang="en-US"/>
              <a:t>Be kind</a:t>
            </a:r>
            <a:endParaRPr/>
          </a:p>
          <a:p>
            <a:pPr indent="0" lvl="0" marL="0" marR="0" rtl="0" algn="l">
              <a:spcBef>
                <a:spcPts val="0"/>
              </a:spcBef>
              <a:spcAft>
                <a:spcPts val="0"/>
              </a:spcAft>
              <a:buClr>
                <a:schemeClr val="accent3"/>
              </a:buClr>
              <a:buSzPts val="2470"/>
              <a:buFont typeface="Noto Sans Symbols"/>
              <a:buNone/>
            </a:pPr>
            <a:r>
              <a:rPr lang="en-US"/>
              <a:t>Encourage testing to be aware of health.</a:t>
            </a:r>
            <a:endParaRPr/>
          </a:p>
          <a:p>
            <a:pPr indent="0" lvl="0" marL="0" marR="0" rtl="0" algn="l">
              <a:spcBef>
                <a:spcPts val="0"/>
              </a:spcBef>
              <a:spcAft>
                <a:spcPts val="0"/>
              </a:spcAft>
              <a:buClr>
                <a:schemeClr val="accent3"/>
              </a:buClr>
              <a:buSzPts val="2470"/>
              <a:buFont typeface="Noto Sans Symbols"/>
              <a:buNone/>
            </a:pPr>
            <a:r>
              <a:rPr lang="en-US"/>
              <a:t>Treasure your own recovery.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58"/>
          <p:cNvSpPr txBox="1"/>
          <p:nvPr>
            <p:ph type="title"/>
          </p:nvPr>
        </p:nvSpPr>
        <p:spPr>
          <a:xfrm>
            <a:off x="457200" y="7620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4500"/>
              <a:buFont typeface="Calibri"/>
              <a:buNone/>
            </a:pPr>
            <a:r>
              <a:rPr b="0" i="0" lang="en-US" sz="4500" u="none" cap="none" strike="noStrike">
                <a:solidFill>
                  <a:schemeClr val="accent3"/>
                </a:solidFill>
                <a:latin typeface="Calibri"/>
                <a:ea typeface="Calibri"/>
                <a:cs typeface="Calibri"/>
                <a:sym typeface="Calibri"/>
              </a:rPr>
              <a:t>Self Care for Peers that work in Harm Reduction</a:t>
            </a:r>
            <a:endParaRPr b="0" i="0" sz="4500" u="none" cap="none" strike="noStrike">
              <a:solidFill>
                <a:schemeClr val="accent3"/>
              </a:solidFill>
              <a:latin typeface="Calibri"/>
              <a:ea typeface="Calibri"/>
              <a:cs typeface="Calibri"/>
              <a:sym typeface="Calibri"/>
            </a:endParaRPr>
          </a:p>
        </p:txBody>
      </p:sp>
      <p:sp>
        <p:nvSpPr>
          <p:cNvPr id="475" name="Google Shape;475;p58"/>
          <p:cNvSpPr txBox="1"/>
          <p:nvPr>
            <p:ph idx="1" type="body"/>
          </p:nvPr>
        </p:nvSpPr>
        <p:spPr>
          <a:xfrm>
            <a:off x="609600" y="175260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ctr">
              <a:lnSpc>
                <a:spcPct val="200000"/>
              </a:lnSpc>
              <a:spcBef>
                <a:spcPts val="0"/>
              </a:spcBef>
              <a:spcAft>
                <a:spcPts val="0"/>
              </a:spcAft>
              <a:buClr>
                <a:schemeClr val="accent3"/>
              </a:buClr>
              <a:buSzPts val="2470"/>
              <a:buFont typeface="Noto Sans Symbols"/>
              <a:buNone/>
            </a:pPr>
            <a:r>
              <a:rPr b="0" i="0" lang="en-US" sz="2600" u="none" cap="none" strike="noStrike">
                <a:solidFill>
                  <a:srgbClr val="00B050"/>
                </a:solidFill>
                <a:latin typeface="Constantia"/>
                <a:ea typeface="Constantia"/>
                <a:cs typeface="Constantia"/>
                <a:sym typeface="Constantia"/>
              </a:rPr>
              <a:t>Do</a:t>
            </a:r>
            <a:r>
              <a:rPr b="0" i="0" lang="en-US" sz="2600" u="none" cap="none" strike="noStrike">
                <a:solidFill>
                  <a:schemeClr val="dk1"/>
                </a:solidFill>
                <a:latin typeface="Constantia"/>
                <a:ea typeface="Constantia"/>
                <a:cs typeface="Constantia"/>
                <a:sym typeface="Constantia"/>
              </a:rPr>
              <a:t> say you don’t know when you don’t know. </a:t>
            </a:r>
            <a:endParaRPr/>
          </a:p>
          <a:p>
            <a:pPr indent="-274320" lvl="0" marL="274320" marR="0" rtl="0" algn="ctr">
              <a:lnSpc>
                <a:spcPct val="200000"/>
              </a:lnSpc>
              <a:spcBef>
                <a:spcPts val="520"/>
              </a:spcBef>
              <a:spcAft>
                <a:spcPts val="0"/>
              </a:spcAft>
              <a:buClr>
                <a:schemeClr val="accent3"/>
              </a:buClr>
              <a:buSzPts val="2470"/>
              <a:buFont typeface="Noto Sans Symbols"/>
              <a:buNone/>
            </a:pPr>
            <a:r>
              <a:rPr b="0" i="0" lang="en-US" sz="2600" u="none" cap="none" strike="noStrike">
                <a:solidFill>
                  <a:srgbClr val="00B050"/>
                </a:solidFill>
                <a:latin typeface="Constantia"/>
                <a:ea typeface="Constantia"/>
                <a:cs typeface="Constantia"/>
                <a:sym typeface="Constantia"/>
              </a:rPr>
              <a:t>Do</a:t>
            </a:r>
            <a:r>
              <a:rPr b="0" i="0" lang="en-US" sz="2600" u="none" cap="none" strike="noStrike">
                <a:solidFill>
                  <a:schemeClr val="dk1"/>
                </a:solidFill>
                <a:latin typeface="Constantia"/>
                <a:ea typeface="Constantia"/>
                <a:cs typeface="Constantia"/>
                <a:sym typeface="Constantia"/>
              </a:rPr>
              <a:t> celebrate small wins. </a:t>
            </a:r>
            <a:endParaRPr/>
          </a:p>
          <a:p>
            <a:pPr indent="-274320" lvl="0" marL="274320" marR="0" rtl="0" algn="ctr">
              <a:lnSpc>
                <a:spcPct val="200000"/>
              </a:lnSpc>
              <a:spcBef>
                <a:spcPts val="520"/>
              </a:spcBef>
              <a:spcAft>
                <a:spcPts val="0"/>
              </a:spcAft>
              <a:buClr>
                <a:schemeClr val="accent3"/>
              </a:buClr>
              <a:buSzPts val="2470"/>
              <a:buFont typeface="Noto Sans Symbols"/>
              <a:buNone/>
            </a:pPr>
            <a:r>
              <a:rPr b="0" i="0" lang="en-US" sz="2600" u="none" cap="none" strike="noStrike">
                <a:solidFill>
                  <a:srgbClr val="00B050"/>
                </a:solidFill>
                <a:latin typeface="Constantia"/>
                <a:ea typeface="Constantia"/>
                <a:cs typeface="Constantia"/>
                <a:sym typeface="Constantia"/>
              </a:rPr>
              <a:t>Do</a:t>
            </a:r>
            <a:r>
              <a:rPr b="0" i="0" lang="en-US" sz="2600" u="none" cap="none" strike="noStrike">
                <a:solidFill>
                  <a:schemeClr val="dk1"/>
                </a:solidFill>
                <a:latin typeface="Constantia"/>
                <a:ea typeface="Constantia"/>
                <a:cs typeface="Constantia"/>
                <a:sym typeface="Constantia"/>
              </a:rPr>
              <a:t> roll with the punches.</a:t>
            </a:r>
            <a:endParaRPr/>
          </a:p>
          <a:p>
            <a:pPr indent="-274320" lvl="0" marL="274320" marR="0" rtl="0" algn="ctr">
              <a:lnSpc>
                <a:spcPct val="200000"/>
              </a:lnSpc>
              <a:spcBef>
                <a:spcPts val="520"/>
              </a:spcBef>
              <a:spcAft>
                <a:spcPts val="0"/>
              </a:spcAft>
              <a:buClr>
                <a:schemeClr val="accent3"/>
              </a:buClr>
              <a:buSzPts val="2470"/>
              <a:buFont typeface="Noto Sans Symbols"/>
              <a:buNone/>
            </a:pPr>
            <a:r>
              <a:rPr b="0" i="0" lang="en-US" sz="2600" u="none" cap="none" strike="noStrike">
                <a:solidFill>
                  <a:srgbClr val="00B050"/>
                </a:solidFill>
                <a:latin typeface="Constantia"/>
                <a:ea typeface="Constantia"/>
                <a:cs typeface="Constantia"/>
                <a:sym typeface="Constantia"/>
              </a:rPr>
              <a:t>Do</a:t>
            </a:r>
            <a:r>
              <a:rPr b="0" i="0" lang="en-US" sz="2600" u="none" cap="none" strike="noStrike">
                <a:solidFill>
                  <a:schemeClr val="dk1"/>
                </a:solidFill>
                <a:latin typeface="Constantia"/>
                <a:ea typeface="Constantia"/>
                <a:cs typeface="Constantia"/>
                <a:sym typeface="Constantia"/>
              </a:rPr>
              <a:t> set limits. </a:t>
            </a:r>
            <a:endParaRPr/>
          </a:p>
          <a:p>
            <a:pPr indent="-274320" lvl="0" marL="274320" marR="0" rtl="0" algn="ctr">
              <a:lnSpc>
                <a:spcPct val="200000"/>
              </a:lnSpc>
              <a:spcBef>
                <a:spcPts val="520"/>
              </a:spcBef>
              <a:spcAft>
                <a:spcPts val="0"/>
              </a:spcAft>
              <a:buClr>
                <a:schemeClr val="accent3"/>
              </a:buClr>
              <a:buSzPts val="2470"/>
              <a:buFont typeface="Noto Sans Symbols"/>
              <a:buNone/>
            </a:pPr>
            <a:r>
              <a:rPr b="0" i="0" lang="en-US" sz="2600" u="none" cap="none" strike="noStrike">
                <a:solidFill>
                  <a:srgbClr val="00B050"/>
                </a:solidFill>
                <a:latin typeface="Constantia"/>
                <a:ea typeface="Constantia"/>
                <a:cs typeface="Constantia"/>
                <a:sym typeface="Constantia"/>
              </a:rPr>
              <a:t>Do</a:t>
            </a:r>
            <a:r>
              <a:rPr b="0" i="0" lang="en-US" sz="2600" u="none" cap="none" strike="noStrike">
                <a:solidFill>
                  <a:schemeClr val="dk1"/>
                </a:solidFill>
                <a:latin typeface="Constantia"/>
                <a:ea typeface="Constantia"/>
                <a:cs typeface="Constantia"/>
                <a:sym typeface="Constantia"/>
              </a:rPr>
              <a:t> take care of yourself.</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5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5000"/>
              <a:buFont typeface="Calibri"/>
              <a:buNone/>
            </a:pPr>
            <a:r>
              <a:rPr b="0" i="0" lang="en-US" sz="5000" u="none" cap="none" strike="noStrike">
                <a:solidFill>
                  <a:schemeClr val="accent3"/>
                </a:solidFill>
                <a:latin typeface="Calibri"/>
                <a:ea typeface="Calibri"/>
                <a:cs typeface="Calibri"/>
                <a:sym typeface="Calibri"/>
              </a:rPr>
              <a:t>Self Care </a:t>
            </a:r>
            <a:endParaRPr b="0" i="0" sz="5000" u="none" cap="none" strike="noStrike">
              <a:solidFill>
                <a:schemeClr val="accent3"/>
              </a:solidFill>
              <a:latin typeface="Calibri"/>
              <a:ea typeface="Calibri"/>
              <a:cs typeface="Calibri"/>
              <a:sym typeface="Calibri"/>
            </a:endParaRPr>
          </a:p>
        </p:txBody>
      </p:sp>
      <p:sp>
        <p:nvSpPr>
          <p:cNvPr id="481" name="Google Shape;481;p5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ctr">
              <a:lnSpc>
                <a:spcPct val="200000"/>
              </a:lnSpc>
              <a:spcBef>
                <a:spcPts val="0"/>
              </a:spcBef>
              <a:spcAft>
                <a:spcPts val="0"/>
              </a:spcAft>
              <a:buClr>
                <a:schemeClr val="accent3"/>
              </a:buClr>
              <a:buSzPts val="2470"/>
              <a:buFont typeface="Noto Sans Symbols"/>
              <a:buNone/>
            </a:pPr>
            <a:r>
              <a:rPr b="0" i="0" lang="en-US" sz="2600" u="none" cap="none" strike="noStrike">
                <a:solidFill>
                  <a:srgbClr val="FF0000"/>
                </a:solidFill>
                <a:latin typeface="Constantia"/>
                <a:ea typeface="Constantia"/>
                <a:cs typeface="Constantia"/>
                <a:sym typeface="Constantia"/>
              </a:rPr>
              <a:t>Avoid</a:t>
            </a:r>
            <a:r>
              <a:rPr b="0" i="0" lang="en-US" sz="2600" u="none" cap="none" strike="noStrike">
                <a:solidFill>
                  <a:schemeClr val="dk1"/>
                </a:solidFill>
                <a:latin typeface="Constantia"/>
                <a:ea typeface="Constantia"/>
                <a:cs typeface="Constantia"/>
                <a:sym typeface="Constantia"/>
              </a:rPr>
              <a:t> becoming a rescuer.</a:t>
            </a:r>
            <a:endParaRPr/>
          </a:p>
          <a:p>
            <a:pPr indent="-274320" lvl="0" marL="274320" marR="0" rtl="0" algn="ctr">
              <a:lnSpc>
                <a:spcPct val="200000"/>
              </a:lnSpc>
              <a:spcBef>
                <a:spcPts val="520"/>
              </a:spcBef>
              <a:spcAft>
                <a:spcPts val="0"/>
              </a:spcAft>
              <a:buClr>
                <a:schemeClr val="accent3"/>
              </a:buClr>
              <a:buSzPts val="2470"/>
              <a:buFont typeface="Noto Sans Symbols"/>
              <a:buNone/>
            </a:pPr>
            <a:r>
              <a:rPr b="0" i="0" lang="en-US" sz="2600" u="none" cap="none" strike="noStrike">
                <a:solidFill>
                  <a:srgbClr val="FF0000"/>
                </a:solidFill>
                <a:latin typeface="Constantia"/>
                <a:ea typeface="Constantia"/>
                <a:cs typeface="Constantia"/>
                <a:sym typeface="Constantia"/>
              </a:rPr>
              <a:t>Avoid </a:t>
            </a:r>
            <a:r>
              <a:rPr b="0" i="0" lang="en-US" sz="2600" u="none" cap="none" strike="noStrike">
                <a:solidFill>
                  <a:schemeClr val="dk1"/>
                </a:solidFill>
                <a:latin typeface="Constantia"/>
                <a:ea typeface="Constantia"/>
                <a:cs typeface="Constantia"/>
                <a:sym typeface="Constantia"/>
              </a:rPr>
              <a:t>taking it personally.</a:t>
            </a:r>
            <a:endParaRPr/>
          </a:p>
          <a:p>
            <a:pPr indent="-274320" lvl="0" marL="274320" marR="0" rtl="0" algn="ctr">
              <a:lnSpc>
                <a:spcPct val="200000"/>
              </a:lnSpc>
              <a:spcBef>
                <a:spcPts val="520"/>
              </a:spcBef>
              <a:spcAft>
                <a:spcPts val="0"/>
              </a:spcAft>
              <a:buClr>
                <a:schemeClr val="accent3"/>
              </a:buClr>
              <a:buSzPts val="2470"/>
              <a:buFont typeface="Noto Sans Symbols"/>
              <a:buNone/>
            </a:pPr>
            <a:r>
              <a:rPr b="0" i="0" lang="en-US" sz="2600" u="none" cap="none" strike="noStrike">
                <a:solidFill>
                  <a:srgbClr val="FF0000"/>
                </a:solidFill>
                <a:latin typeface="Constantia"/>
                <a:ea typeface="Constantia"/>
                <a:cs typeface="Constantia"/>
                <a:sym typeface="Constantia"/>
              </a:rPr>
              <a:t>Avoid </a:t>
            </a:r>
            <a:r>
              <a:rPr b="0" i="0" lang="en-US" sz="2600" u="none" cap="none" strike="noStrike">
                <a:solidFill>
                  <a:schemeClr val="dk1"/>
                </a:solidFill>
                <a:latin typeface="Constantia"/>
                <a:ea typeface="Constantia"/>
                <a:cs typeface="Constantia"/>
                <a:sym typeface="Constantia"/>
              </a:rPr>
              <a:t>the assumption you have the same goals as the client. </a:t>
            </a:r>
            <a:endParaRPr/>
          </a:p>
          <a:p>
            <a:pPr indent="-274320" lvl="0" marL="274320" marR="0" rtl="0" algn="ctr">
              <a:lnSpc>
                <a:spcPct val="200000"/>
              </a:lnSpc>
              <a:spcBef>
                <a:spcPts val="520"/>
              </a:spcBef>
              <a:spcAft>
                <a:spcPts val="0"/>
              </a:spcAft>
              <a:buClr>
                <a:schemeClr val="accent3"/>
              </a:buClr>
              <a:buSzPts val="2470"/>
              <a:buFont typeface="Noto Sans Symbols"/>
              <a:buNone/>
            </a:pPr>
            <a:r>
              <a:rPr b="0" i="0" lang="en-US" sz="2600" u="none" cap="none" strike="noStrike">
                <a:solidFill>
                  <a:srgbClr val="FF0000"/>
                </a:solidFill>
                <a:latin typeface="Constantia"/>
                <a:ea typeface="Constantia"/>
                <a:cs typeface="Constantia"/>
                <a:sym typeface="Constantia"/>
              </a:rPr>
              <a:t>Avoid</a:t>
            </a:r>
            <a:r>
              <a:rPr b="0" i="0" lang="en-US" sz="2600" u="none" cap="none" strike="noStrike">
                <a:solidFill>
                  <a:schemeClr val="dk1"/>
                </a:solidFill>
                <a:latin typeface="Constantia"/>
                <a:ea typeface="Constantia"/>
                <a:cs typeface="Constantia"/>
                <a:sym typeface="Constantia"/>
              </a:rPr>
              <a:t> trying to do this alone.  </a:t>
            </a:r>
            <a:endParaRPr/>
          </a:p>
          <a:p>
            <a:pPr indent="-274320" lvl="0" marL="274320" marR="0" rtl="0" algn="ctr">
              <a:lnSpc>
                <a:spcPct val="200000"/>
              </a:lnSpc>
              <a:spcBef>
                <a:spcPts val="520"/>
              </a:spcBef>
              <a:spcAft>
                <a:spcPts val="0"/>
              </a:spcAft>
              <a:buClr>
                <a:schemeClr val="accent3"/>
              </a:buClr>
              <a:buSzPts val="2470"/>
              <a:buFont typeface="Noto Sans Symbols"/>
              <a:buNone/>
            </a:pPr>
            <a:r>
              <a:t/>
            </a:r>
            <a:endParaRPr b="0" i="0" sz="26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9"/>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Harm Reduction</a:t>
            </a:r>
            <a:endParaRPr b="0" i="0" sz="5000" u="none" cap="none" strike="noStrike">
              <a:solidFill>
                <a:schemeClr val="dk2"/>
              </a:solidFill>
              <a:latin typeface="Calibri"/>
              <a:ea typeface="Calibri"/>
              <a:cs typeface="Calibri"/>
              <a:sym typeface="Calibri"/>
            </a:endParaRPr>
          </a:p>
        </p:txBody>
      </p:sp>
      <p:sp>
        <p:nvSpPr>
          <p:cNvPr id="142" name="Google Shape;142;p19"/>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Char char="●"/>
            </a:pPr>
            <a:r>
              <a:rPr lang="en-US"/>
              <a:t>P</a:t>
            </a:r>
            <a:r>
              <a:rPr b="0" i="0" lang="en-US" sz="2600" u="none" cap="none" strike="noStrike">
                <a:solidFill>
                  <a:schemeClr val="dk1"/>
                </a:solidFill>
                <a:latin typeface="Constantia"/>
                <a:ea typeface="Constantia"/>
                <a:cs typeface="Constantia"/>
                <a:sym typeface="Constantia"/>
              </a:rPr>
              <a:t>ractical strategies that reduce the negative consequences associated with drug use and other risk behaviors (ex: sex work; commercial or survivor).</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In relation to drug use it incorporates a spectrum of strategies including safer use, managed use, abstinence. </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Harm reduction strategies meet people “where they’re at (but don’t leave them there).</a:t>
            </a:r>
            <a:endParaRPr b="0" i="0" sz="2600" u="none" cap="none" strike="noStrike">
              <a:solidFill>
                <a:schemeClr val="dk1"/>
              </a:solidFill>
              <a:latin typeface="Constantia"/>
              <a:ea typeface="Constantia"/>
              <a:cs typeface="Constantia"/>
              <a:sym typeface="Constant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5000"/>
              <a:buFont typeface="Calibri"/>
              <a:buNone/>
            </a:pPr>
            <a:r>
              <a:rPr b="0" i="0" lang="en-US" sz="5000" u="none" cap="none" strike="noStrike">
                <a:solidFill>
                  <a:schemeClr val="dk2"/>
                </a:solidFill>
                <a:latin typeface="Calibri"/>
                <a:ea typeface="Calibri"/>
                <a:cs typeface="Calibri"/>
                <a:sym typeface="Calibri"/>
              </a:rPr>
              <a:t>And Risk Reduction</a:t>
            </a:r>
            <a:endParaRPr b="0" i="0" sz="5000" u="none" cap="none" strike="noStrike">
              <a:solidFill>
                <a:schemeClr val="dk2"/>
              </a:solidFill>
              <a:latin typeface="Calibri"/>
              <a:ea typeface="Calibri"/>
              <a:cs typeface="Calibri"/>
              <a:sym typeface="Calibri"/>
            </a:endParaRPr>
          </a:p>
        </p:txBody>
      </p:sp>
      <p:sp>
        <p:nvSpPr>
          <p:cNvPr id="148" name="Google Shape;148;p20"/>
          <p:cNvSpPr txBox="1"/>
          <p:nvPr>
            <p:ph idx="1" type="body"/>
          </p:nvPr>
        </p:nvSpPr>
        <p:spPr>
          <a:xfrm>
            <a:off x="457200" y="1935480"/>
            <a:ext cx="8229600" cy="438912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Employs various strategies and approaches to reduce individual physical and social harms associated with risk taking behaviors. </a:t>
            </a:r>
            <a:endParaRPr b="0" i="0" sz="2600" u="none" cap="none" strike="noStrike">
              <a:solidFill>
                <a:schemeClr val="dk1"/>
              </a:solidFill>
              <a:latin typeface="Constantia"/>
              <a:ea typeface="Constantia"/>
              <a:cs typeface="Constantia"/>
              <a:sym typeface="Constantia"/>
            </a:endParaRPr>
          </a:p>
          <a:p>
            <a:pPr indent="0" lvl="0" marL="0" marR="0" rtl="0" algn="l">
              <a:spcBef>
                <a:spcPts val="0"/>
              </a:spcBef>
              <a:spcAft>
                <a:spcPts val="0"/>
              </a:spcAft>
              <a:buNone/>
            </a:pPr>
            <a:r>
              <a:t/>
            </a:r>
            <a:endParaRPr/>
          </a:p>
          <a:p>
            <a:pPr indent="-274320" lvl="0" marL="274320" marR="0" rtl="0" algn="l">
              <a:spcBef>
                <a:spcPts val="520"/>
              </a:spcBef>
              <a:spcAft>
                <a:spcPts val="0"/>
              </a:spcAft>
              <a:buClr>
                <a:schemeClr val="accent3"/>
              </a:buClr>
              <a:buSzPts val="2470"/>
              <a:buFont typeface="Noto Sans Symbols"/>
              <a:buChar char="●"/>
            </a:pPr>
            <a:r>
              <a:rPr b="0" i="0" lang="en-US" sz="2600" u="none" cap="none" strike="noStrike">
                <a:solidFill>
                  <a:schemeClr val="dk1"/>
                </a:solidFill>
                <a:latin typeface="Constantia"/>
                <a:ea typeface="Constantia"/>
                <a:cs typeface="Constantia"/>
                <a:sym typeface="Constantia"/>
              </a:rPr>
              <a:t>Applies a holistic approach.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1"/>
          <p:cNvSpPr txBox="1"/>
          <p:nvPr>
            <p:ph type="title"/>
          </p:nvPr>
        </p:nvSpPr>
        <p:spPr>
          <a:xfrm>
            <a:off x="457200" y="609600"/>
            <a:ext cx="8229600" cy="11430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accent3"/>
              </a:buClr>
              <a:buSzPts val="4000"/>
              <a:buFont typeface="Calibri"/>
              <a:buNone/>
            </a:pPr>
            <a:r>
              <a:rPr b="0" i="0" lang="en-US" sz="4000" u="none" cap="none" strike="noStrike">
                <a:solidFill>
                  <a:schemeClr val="accent3"/>
                </a:solidFill>
                <a:latin typeface="Calibri"/>
                <a:ea typeface="Calibri"/>
                <a:cs typeface="Calibri"/>
                <a:sym typeface="Calibri"/>
              </a:rPr>
              <a:t>Examples of Harm and Risk Reduction</a:t>
            </a:r>
            <a:endParaRPr b="0" i="0" sz="4000" u="none" cap="none" strike="noStrike">
              <a:solidFill>
                <a:schemeClr val="accent3"/>
              </a:solidFill>
              <a:latin typeface="Calibri"/>
              <a:ea typeface="Calibri"/>
              <a:cs typeface="Calibri"/>
              <a:sym typeface="Calibri"/>
            </a:endParaRPr>
          </a:p>
        </p:txBody>
      </p:sp>
      <p:pic>
        <p:nvPicPr>
          <p:cNvPr id="154" name="Google Shape;154;p21"/>
          <p:cNvPicPr preferRelativeResize="0"/>
          <p:nvPr/>
        </p:nvPicPr>
        <p:blipFill rotWithShape="1">
          <a:blip r:embed="rId3">
            <a:alphaModFix/>
          </a:blip>
          <a:srcRect b="0" l="0" r="0" t="0"/>
          <a:stretch/>
        </p:blipFill>
        <p:spPr>
          <a:xfrm>
            <a:off x="538059" y="2671664"/>
            <a:ext cx="1208122" cy="1208122"/>
          </a:xfrm>
          <a:prstGeom prst="rect">
            <a:avLst/>
          </a:prstGeom>
          <a:noFill/>
          <a:ln>
            <a:noFill/>
          </a:ln>
        </p:spPr>
      </p:pic>
      <p:sp>
        <p:nvSpPr>
          <p:cNvPr id="155" name="Google Shape;155;p21"/>
          <p:cNvSpPr txBox="1"/>
          <p:nvPr/>
        </p:nvSpPr>
        <p:spPr>
          <a:xfrm>
            <a:off x="518210" y="2231584"/>
            <a:ext cx="1510131"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Sunscreen</a:t>
            </a:r>
            <a:endParaRPr sz="1800">
              <a:solidFill>
                <a:schemeClr val="dk1"/>
              </a:solidFill>
              <a:latin typeface="Constantia"/>
              <a:ea typeface="Constantia"/>
              <a:cs typeface="Constantia"/>
              <a:sym typeface="Constantia"/>
            </a:endParaRPr>
          </a:p>
        </p:txBody>
      </p:sp>
      <p:pic>
        <p:nvPicPr>
          <p:cNvPr id="156" name="Google Shape;156;p21"/>
          <p:cNvPicPr preferRelativeResize="0"/>
          <p:nvPr/>
        </p:nvPicPr>
        <p:blipFill rotWithShape="1">
          <a:blip r:embed="rId4">
            <a:alphaModFix/>
          </a:blip>
          <a:srcRect b="0" l="0" r="0" t="0"/>
          <a:stretch/>
        </p:blipFill>
        <p:spPr>
          <a:xfrm>
            <a:off x="2801233" y="2640305"/>
            <a:ext cx="1346103" cy="1239481"/>
          </a:xfrm>
          <a:prstGeom prst="rect">
            <a:avLst/>
          </a:prstGeom>
          <a:noFill/>
          <a:ln>
            <a:noFill/>
          </a:ln>
        </p:spPr>
      </p:pic>
      <p:sp>
        <p:nvSpPr>
          <p:cNvPr id="157" name="Google Shape;157;p21"/>
          <p:cNvSpPr txBox="1"/>
          <p:nvPr/>
        </p:nvSpPr>
        <p:spPr>
          <a:xfrm>
            <a:off x="2656923" y="2262216"/>
            <a:ext cx="1716422"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Naloxone</a:t>
            </a:r>
            <a:endParaRPr sz="1800">
              <a:solidFill>
                <a:schemeClr val="dk1"/>
              </a:solidFill>
              <a:latin typeface="Constantia"/>
              <a:ea typeface="Constantia"/>
              <a:cs typeface="Constantia"/>
              <a:sym typeface="Constantia"/>
            </a:endParaRPr>
          </a:p>
        </p:txBody>
      </p:sp>
      <p:pic>
        <p:nvPicPr>
          <p:cNvPr id="158" name="Google Shape;158;p21"/>
          <p:cNvPicPr preferRelativeResize="0"/>
          <p:nvPr/>
        </p:nvPicPr>
        <p:blipFill rotWithShape="1">
          <a:blip r:embed="rId5">
            <a:alphaModFix/>
          </a:blip>
          <a:srcRect b="0" l="0" r="0" t="0"/>
          <a:stretch/>
        </p:blipFill>
        <p:spPr>
          <a:xfrm>
            <a:off x="4909304" y="2579876"/>
            <a:ext cx="1735801" cy="1270536"/>
          </a:xfrm>
          <a:prstGeom prst="rect">
            <a:avLst/>
          </a:prstGeom>
          <a:noFill/>
          <a:ln>
            <a:noFill/>
          </a:ln>
        </p:spPr>
      </p:pic>
      <p:sp>
        <p:nvSpPr>
          <p:cNvPr id="159" name="Google Shape;159;p21"/>
          <p:cNvSpPr txBox="1"/>
          <p:nvPr/>
        </p:nvSpPr>
        <p:spPr>
          <a:xfrm>
            <a:off x="4617042" y="2223002"/>
            <a:ext cx="2159229"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Condoms</a:t>
            </a:r>
            <a:endParaRPr sz="1800">
              <a:solidFill>
                <a:schemeClr val="dk1"/>
              </a:solidFill>
              <a:latin typeface="Constantia"/>
              <a:ea typeface="Constantia"/>
              <a:cs typeface="Constantia"/>
              <a:sym typeface="Constantia"/>
            </a:endParaRPr>
          </a:p>
        </p:txBody>
      </p:sp>
      <p:pic>
        <p:nvPicPr>
          <p:cNvPr id="160" name="Google Shape;160;p21"/>
          <p:cNvPicPr preferRelativeResize="0"/>
          <p:nvPr/>
        </p:nvPicPr>
        <p:blipFill rotWithShape="1">
          <a:blip r:embed="rId6">
            <a:alphaModFix/>
          </a:blip>
          <a:srcRect b="0" l="0" r="0" t="0"/>
          <a:stretch/>
        </p:blipFill>
        <p:spPr>
          <a:xfrm>
            <a:off x="7066229" y="2671664"/>
            <a:ext cx="1673434" cy="1329882"/>
          </a:xfrm>
          <a:prstGeom prst="rect">
            <a:avLst/>
          </a:prstGeom>
          <a:noFill/>
          <a:ln>
            <a:noFill/>
          </a:ln>
        </p:spPr>
      </p:pic>
      <p:sp>
        <p:nvSpPr>
          <p:cNvPr id="161" name="Google Shape;161;p21"/>
          <p:cNvSpPr txBox="1"/>
          <p:nvPr/>
        </p:nvSpPr>
        <p:spPr>
          <a:xfrm>
            <a:off x="6776271" y="2231584"/>
            <a:ext cx="1923861"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Helmets </a:t>
            </a:r>
            <a:endParaRPr sz="1800">
              <a:solidFill>
                <a:schemeClr val="dk1"/>
              </a:solidFill>
              <a:latin typeface="Constantia"/>
              <a:ea typeface="Constantia"/>
              <a:cs typeface="Constantia"/>
              <a:sym typeface="Constantia"/>
            </a:endParaRPr>
          </a:p>
        </p:txBody>
      </p:sp>
      <p:pic>
        <p:nvPicPr>
          <p:cNvPr id="162" name="Google Shape;162;p21"/>
          <p:cNvPicPr preferRelativeResize="0"/>
          <p:nvPr/>
        </p:nvPicPr>
        <p:blipFill rotWithShape="1">
          <a:blip r:embed="rId7">
            <a:alphaModFix/>
          </a:blip>
          <a:srcRect b="0" l="0" r="0" t="0"/>
          <a:stretch/>
        </p:blipFill>
        <p:spPr>
          <a:xfrm>
            <a:off x="518210" y="5021054"/>
            <a:ext cx="1510131" cy="1079192"/>
          </a:xfrm>
          <a:prstGeom prst="rect">
            <a:avLst/>
          </a:prstGeom>
          <a:noFill/>
          <a:ln>
            <a:noFill/>
          </a:ln>
        </p:spPr>
      </p:pic>
      <p:sp>
        <p:nvSpPr>
          <p:cNvPr id="163" name="Google Shape;163;p21"/>
          <p:cNvSpPr txBox="1"/>
          <p:nvPr/>
        </p:nvSpPr>
        <p:spPr>
          <a:xfrm>
            <a:off x="357628" y="4569195"/>
            <a:ext cx="206136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Designated Drivers</a:t>
            </a:r>
            <a:endParaRPr sz="1800">
              <a:solidFill>
                <a:schemeClr val="dk1"/>
              </a:solidFill>
              <a:latin typeface="Constantia"/>
              <a:ea typeface="Constantia"/>
              <a:cs typeface="Constantia"/>
              <a:sym typeface="Constantia"/>
            </a:endParaRPr>
          </a:p>
        </p:txBody>
      </p:sp>
      <p:pic>
        <p:nvPicPr>
          <p:cNvPr id="164" name="Google Shape;164;p21"/>
          <p:cNvPicPr preferRelativeResize="0"/>
          <p:nvPr/>
        </p:nvPicPr>
        <p:blipFill rotWithShape="1">
          <a:blip r:embed="rId8">
            <a:alphaModFix/>
          </a:blip>
          <a:srcRect b="0" l="0" r="0" t="0"/>
          <a:stretch/>
        </p:blipFill>
        <p:spPr>
          <a:xfrm>
            <a:off x="3036934" y="5299530"/>
            <a:ext cx="1346102" cy="943127"/>
          </a:xfrm>
          <a:prstGeom prst="rect">
            <a:avLst/>
          </a:prstGeom>
          <a:noFill/>
          <a:ln>
            <a:noFill/>
          </a:ln>
        </p:spPr>
      </p:pic>
      <p:sp>
        <p:nvSpPr>
          <p:cNvPr id="165" name="Google Shape;165;p21"/>
          <p:cNvSpPr txBox="1"/>
          <p:nvPr/>
        </p:nvSpPr>
        <p:spPr>
          <a:xfrm>
            <a:off x="2949389" y="4581063"/>
            <a:ext cx="1955494"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Needle Exchange</a:t>
            </a:r>
            <a:endParaRPr sz="1800">
              <a:solidFill>
                <a:schemeClr val="dk1"/>
              </a:solidFill>
              <a:latin typeface="Constantia"/>
              <a:ea typeface="Constantia"/>
              <a:cs typeface="Constantia"/>
              <a:sym typeface="Constantia"/>
            </a:endParaRPr>
          </a:p>
        </p:txBody>
      </p:sp>
      <p:pic>
        <p:nvPicPr>
          <p:cNvPr id="166" name="Google Shape;166;p21"/>
          <p:cNvPicPr preferRelativeResize="0"/>
          <p:nvPr/>
        </p:nvPicPr>
        <p:blipFill rotWithShape="1">
          <a:blip r:embed="rId9">
            <a:alphaModFix/>
          </a:blip>
          <a:srcRect b="0" l="0" r="0" t="0"/>
          <a:stretch/>
        </p:blipFill>
        <p:spPr>
          <a:xfrm>
            <a:off x="5125803" y="5226917"/>
            <a:ext cx="1399630" cy="945236"/>
          </a:xfrm>
          <a:prstGeom prst="rect">
            <a:avLst/>
          </a:prstGeom>
          <a:noFill/>
          <a:ln>
            <a:noFill/>
          </a:ln>
        </p:spPr>
      </p:pic>
      <p:sp>
        <p:nvSpPr>
          <p:cNvPr id="167" name="Google Shape;167;p21"/>
          <p:cNvSpPr txBox="1"/>
          <p:nvPr/>
        </p:nvSpPr>
        <p:spPr>
          <a:xfrm>
            <a:off x="5074845" y="4569195"/>
            <a:ext cx="1991384" cy="381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Seatbelts </a:t>
            </a:r>
            <a:endParaRPr sz="1800">
              <a:solidFill>
                <a:schemeClr val="dk1"/>
              </a:solidFill>
              <a:latin typeface="Constantia"/>
              <a:ea typeface="Constantia"/>
              <a:cs typeface="Constantia"/>
              <a:sym typeface="Constantia"/>
            </a:endParaRPr>
          </a:p>
        </p:txBody>
      </p:sp>
      <p:sp>
        <p:nvSpPr>
          <p:cNvPr id="168" name="Google Shape;168;p21"/>
          <p:cNvSpPr txBox="1"/>
          <p:nvPr/>
        </p:nvSpPr>
        <p:spPr>
          <a:xfrm>
            <a:off x="7066229" y="4569195"/>
            <a:ext cx="1591903"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onstantia"/>
                <a:ea typeface="Constantia"/>
                <a:cs typeface="Constantia"/>
                <a:sym typeface="Constantia"/>
              </a:rPr>
              <a:t>Nicotine Gum</a:t>
            </a:r>
            <a:endParaRPr sz="1800">
              <a:solidFill>
                <a:schemeClr val="dk1"/>
              </a:solidFill>
              <a:latin typeface="Constantia"/>
              <a:ea typeface="Constantia"/>
              <a:cs typeface="Constantia"/>
              <a:sym typeface="Constantia"/>
            </a:endParaRPr>
          </a:p>
        </p:txBody>
      </p:sp>
      <p:pic>
        <p:nvPicPr>
          <p:cNvPr id="169" name="Google Shape;169;p21"/>
          <p:cNvPicPr preferRelativeResize="0"/>
          <p:nvPr>
            <p:ph idx="1" type="body"/>
          </p:nvPr>
        </p:nvPicPr>
        <p:blipFill rotWithShape="1">
          <a:blip r:embed="rId10">
            <a:alphaModFix/>
          </a:blip>
          <a:srcRect b="0" l="0" r="0" t="0"/>
          <a:stretch/>
        </p:blipFill>
        <p:spPr>
          <a:xfrm>
            <a:off x="7086600" y="4953000"/>
            <a:ext cx="1600200" cy="160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pic>
        <p:nvPicPr>
          <p:cNvPr id="175" name="Google Shape;175;p22"/>
          <p:cNvPicPr preferRelativeResize="0"/>
          <p:nvPr/>
        </p:nvPicPr>
        <p:blipFill>
          <a:blip r:embed="rId3">
            <a:alphaModFix/>
          </a:blip>
          <a:stretch>
            <a:fillRect/>
          </a:stretch>
        </p:blipFill>
        <p:spPr>
          <a:xfrm>
            <a:off x="590550" y="1479163"/>
            <a:ext cx="8096250" cy="5038725"/>
          </a:xfrm>
          <a:prstGeom prst="rect">
            <a:avLst/>
          </a:prstGeom>
          <a:noFill/>
          <a:ln>
            <a:noFill/>
          </a:ln>
        </p:spPr>
      </p:pic>
      <p:sp>
        <p:nvSpPr>
          <p:cNvPr id="176" name="Google Shape;176;p22"/>
          <p:cNvSpPr txBox="1"/>
          <p:nvPr>
            <p:ph type="title"/>
          </p:nvPr>
        </p:nvSpPr>
        <p:spPr>
          <a:xfrm>
            <a:off x="381000" y="762000"/>
            <a:ext cx="8229600" cy="704100"/>
          </a:xfrm>
          <a:prstGeom prst="rect">
            <a:avLst/>
          </a:prstGeom>
          <a:noFill/>
          <a:ln>
            <a:noFill/>
          </a:ln>
        </p:spPr>
        <p:txBody>
          <a:bodyPr anchorCtr="0" anchor="b" bIns="0" lIns="0" spcFirstLastPara="1" rIns="0" wrap="square" tIns="45700">
            <a:noAutofit/>
          </a:bodyPr>
          <a:lstStyle/>
          <a:p>
            <a:pPr indent="0" lvl="0" marL="0" marR="0" rtl="0" algn="ctr">
              <a:spcBef>
                <a:spcPts val="0"/>
              </a:spcBef>
              <a:spcAft>
                <a:spcPts val="0"/>
              </a:spcAft>
              <a:buClr>
                <a:schemeClr val="dk2"/>
              </a:buClr>
              <a:buSzPts val="4500"/>
              <a:buFont typeface="Calibri"/>
              <a:buNone/>
            </a:pPr>
            <a:r>
              <a:rPr b="0" i="0" lang="en-US" sz="4500" u="none" cap="none" strike="noStrike">
                <a:solidFill>
                  <a:schemeClr val="dk2"/>
                </a:solidFill>
                <a:latin typeface="Calibri"/>
                <a:ea typeface="Calibri"/>
                <a:cs typeface="Calibri"/>
                <a:sym typeface="Calibri"/>
              </a:rPr>
              <a:t>Continuum of Use</a:t>
            </a:r>
            <a:endParaRPr b="0" i="0" sz="4500" u="none" cap="none" strike="noStrike">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457200" y="1006563"/>
            <a:ext cx="8229600" cy="1143000"/>
          </a:xfrm>
          <a:prstGeom prst="rect">
            <a:avLst/>
          </a:prstGeom>
        </p:spPr>
        <p:txBody>
          <a:bodyPr anchorCtr="0" anchor="ctr" bIns="0" lIns="0" spcFirstLastPara="1" rIns="0" wrap="square" tIns="45700">
            <a:noAutofit/>
          </a:bodyPr>
          <a:lstStyle/>
          <a:p>
            <a:pPr indent="0" lvl="0" marL="0" algn="ctr">
              <a:spcBef>
                <a:spcPts val="0"/>
              </a:spcBef>
              <a:spcAft>
                <a:spcPts val="0"/>
              </a:spcAft>
              <a:buNone/>
            </a:pPr>
            <a:r>
              <a:rPr lang="en-US"/>
              <a:t>Harm reduction continuum</a:t>
            </a:r>
            <a:br>
              <a:rPr lang="en-US"/>
            </a:br>
            <a:endParaRPr/>
          </a:p>
        </p:txBody>
      </p:sp>
      <p:pic>
        <p:nvPicPr>
          <p:cNvPr id="183" name="Google Shape;183;p23"/>
          <p:cNvPicPr preferRelativeResize="0"/>
          <p:nvPr/>
        </p:nvPicPr>
        <p:blipFill>
          <a:blip r:embed="rId3">
            <a:alphaModFix/>
          </a:blip>
          <a:stretch>
            <a:fillRect/>
          </a:stretch>
        </p:blipFill>
        <p:spPr>
          <a:xfrm>
            <a:off x="966400" y="2174250"/>
            <a:ext cx="6773383" cy="2509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low">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ow">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394DD2-BA20-4362-8B8A-54E1362D4BF7}"/>
</file>

<file path=customXml/itemProps2.xml><?xml version="1.0" encoding="utf-8"?>
<ds:datastoreItem xmlns:ds="http://schemas.openxmlformats.org/officeDocument/2006/customXml" ds:itemID="{71601AA1-A3CD-4B12-9006-7D34AF112FBD}"/>
</file>

<file path=customXml/itemProps3.xml><?xml version="1.0" encoding="utf-8"?>
<ds:datastoreItem xmlns:ds="http://schemas.openxmlformats.org/officeDocument/2006/customXml" ds:itemID="{7FC6B14C-CD44-4B86-9250-86524B169666}"/>
</file>

<file path=customXml/itemProps4.xml><?xml version="1.0" encoding="utf-8"?>
<ds:datastoreItem xmlns:ds="http://schemas.openxmlformats.org/officeDocument/2006/customXml" ds:itemID="{59543FE2-54D9-437A-822A-C37F32AA77E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12cd5948-8926-4fc9-bfca-daeb55543d9e</vt:lpwstr>
  </property>
</Properties>
</file>