
<file path=[Content_Types].xml><?xml version="1.0" encoding="utf-8"?>
<Types xmlns="http://schemas.openxmlformats.org/package/2006/content-types">
  <Default Extension="png&amp;ehk=IXVP1yo1CxOWx" ContentType="image/png"/>
  <Default Extension="jpeg" ContentType="image/jpeg"/>
  <Default Extension="rels" ContentType="application/vnd.openxmlformats-package.relationships+xml"/>
  <Default Extension="xml" ContentType="application/xml"/>
  <Default Extension="jpg&amp;ehk=UUhF7uKLj1" ContentType="image/jpeg"/>
  <Default Extension="jpg&amp;ehk=CO9NpBPwouvaGonIJ8lZ6A&amp;r=0&amp;pid=OfficeInsert" ContentType="image/jpeg"/>
  <Default Extension="jpeg&amp;ehk=PyMlbLLCS41vWO2cOXAcAA&amp;r=0&amp;pid=OfficeInsert"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3" r:id="rId4"/>
    <p:sldId id="264" r:id="rId5"/>
    <p:sldId id="270" r:id="rId6"/>
    <p:sldId id="265" r:id="rId7"/>
    <p:sldId id="266" r:id="rId8"/>
    <p:sldId id="271" r:id="rId9"/>
    <p:sldId id="267" r:id="rId10"/>
    <p:sldId id="259" r:id="rId11"/>
    <p:sldId id="261" r:id="rId12"/>
    <p:sldId id="269" r:id="rId13"/>
    <p:sldId id="272"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F6E19-CFD9-425F-8A61-3DD2C64B3E88}" type="datetimeFigureOut">
              <a:rPr lang="en-US" smtClean="0"/>
              <a:t>11/29/2017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E4AE8-2D41-42BA-A818-812DF6202DA6}" type="slidenum">
              <a:rPr lang="en-US" smtClean="0"/>
              <a:t>‹#›</a:t>
            </a:fld>
            <a:endParaRPr lang="en-US" dirty="0"/>
          </a:p>
        </p:txBody>
      </p:sp>
    </p:spTree>
    <p:extLst>
      <p:ext uri="{BB962C8B-B14F-4D97-AF65-F5344CB8AC3E}">
        <p14:creationId xmlns:p14="http://schemas.microsoft.com/office/powerpoint/2010/main" val="175574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De-sensitize.  </a:t>
            </a:r>
          </a:p>
        </p:txBody>
      </p:sp>
      <p:sp>
        <p:nvSpPr>
          <p:cNvPr id="4" name="Slide Number Placeholder 3"/>
          <p:cNvSpPr>
            <a:spLocks noGrp="1"/>
          </p:cNvSpPr>
          <p:nvPr>
            <p:ph type="sldNum" sz="quarter" idx="10"/>
          </p:nvPr>
        </p:nvSpPr>
        <p:spPr/>
        <p:txBody>
          <a:bodyPr/>
          <a:lstStyle/>
          <a:p>
            <a:fld id="{530E4AE8-2D41-42BA-A818-812DF6202DA6}" type="slidenum">
              <a:rPr lang="en-US" smtClean="0"/>
              <a:t>8</a:t>
            </a:fld>
            <a:endParaRPr lang="en-US" dirty="0"/>
          </a:p>
        </p:txBody>
      </p:sp>
    </p:spTree>
    <p:extLst>
      <p:ext uri="{BB962C8B-B14F-4D97-AF65-F5344CB8AC3E}">
        <p14:creationId xmlns:p14="http://schemas.microsoft.com/office/powerpoint/2010/main" val="45410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about Harvey Weinstein—shows up what people hold deep inside too ashamed to speak up or speak out—victims who feel somehow it was their fault or their problem that they just went along.</a:t>
            </a:r>
          </a:p>
          <a:p>
            <a:r>
              <a:rPr lang="en-US" dirty="0"/>
              <a:t>Can substance use be linked to suppressing negative experiences, engaging in acts we want to forget.</a:t>
            </a:r>
          </a:p>
        </p:txBody>
      </p:sp>
      <p:sp>
        <p:nvSpPr>
          <p:cNvPr id="4" name="Slide Number Placeholder 3"/>
          <p:cNvSpPr>
            <a:spLocks noGrp="1"/>
          </p:cNvSpPr>
          <p:nvPr>
            <p:ph type="sldNum" sz="quarter" idx="10"/>
          </p:nvPr>
        </p:nvSpPr>
        <p:spPr/>
        <p:txBody>
          <a:bodyPr/>
          <a:lstStyle/>
          <a:p>
            <a:fld id="{530E4AE8-2D41-42BA-A818-812DF6202DA6}" type="slidenum">
              <a:rPr lang="en-US" smtClean="0"/>
              <a:t>9</a:t>
            </a:fld>
            <a:endParaRPr lang="en-US" dirty="0"/>
          </a:p>
        </p:txBody>
      </p:sp>
    </p:spTree>
    <p:extLst>
      <p:ext uri="{BB962C8B-B14F-4D97-AF65-F5344CB8AC3E}">
        <p14:creationId xmlns:p14="http://schemas.microsoft.com/office/powerpoint/2010/main" val="320891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get all new porn.”  </a:t>
            </a:r>
          </a:p>
        </p:txBody>
      </p:sp>
      <p:sp>
        <p:nvSpPr>
          <p:cNvPr id="4" name="Slide Number Placeholder 3"/>
          <p:cNvSpPr>
            <a:spLocks noGrp="1"/>
          </p:cNvSpPr>
          <p:nvPr>
            <p:ph type="sldNum" sz="quarter" idx="10"/>
          </p:nvPr>
        </p:nvSpPr>
        <p:spPr/>
        <p:txBody>
          <a:bodyPr/>
          <a:lstStyle/>
          <a:p>
            <a:fld id="{530E4AE8-2D41-42BA-A818-812DF6202DA6}" type="slidenum">
              <a:rPr lang="en-US" smtClean="0"/>
              <a:t>13</a:t>
            </a:fld>
            <a:endParaRPr lang="en-US" dirty="0"/>
          </a:p>
        </p:txBody>
      </p:sp>
    </p:spTree>
    <p:extLst>
      <p:ext uri="{BB962C8B-B14F-4D97-AF65-F5344CB8AC3E}">
        <p14:creationId xmlns:p14="http://schemas.microsoft.com/office/powerpoint/2010/main" val="66501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93049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77059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26534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203927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105859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157937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14768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404663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246593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263380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145EC0-B3A2-4AB4-B8A0-92918971689A}" type="datetimeFigureOut">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4DEA2-C7ED-4B01-B24C-37301F3795B6}" type="slidenum">
              <a:rPr lang="en-US" smtClean="0"/>
              <a:t>‹#›</a:t>
            </a:fld>
            <a:endParaRPr lang="en-US" dirty="0"/>
          </a:p>
        </p:txBody>
      </p:sp>
    </p:spTree>
    <p:extLst>
      <p:ext uri="{BB962C8B-B14F-4D97-AF65-F5344CB8AC3E}">
        <p14:creationId xmlns:p14="http://schemas.microsoft.com/office/powerpoint/2010/main" val="248039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45EC0-B3A2-4AB4-B8A0-92918971689A}" type="datetimeFigureOut">
              <a:rPr lang="en-US" smtClean="0"/>
              <a:t>11/29/2017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4DEA2-C7ED-4B01-B24C-37301F3795B6}" type="slidenum">
              <a:rPr lang="en-US" smtClean="0"/>
              <a:t>‹#›</a:t>
            </a:fld>
            <a:endParaRPr lang="en-US" dirty="0"/>
          </a:p>
        </p:txBody>
      </p:sp>
    </p:spTree>
    <p:extLst>
      <p:ext uri="{BB962C8B-B14F-4D97-AF65-F5344CB8AC3E}">
        <p14:creationId xmlns:p14="http://schemas.microsoft.com/office/powerpoint/2010/main" val="15100083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rabuhlert.com/2015/04/30/indie-speculative-fiction-of-the-month-for-april-2015/" TargetMode="External"/><Relationship Id="rId2" Type="http://schemas.openxmlformats.org/officeDocument/2006/relationships/image" Target="../media/image1.jpg&amp;ehk=UUhF7uKLj1"/><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nyourfacewomen.blogspot.com/2012/11/ruth-westheimer.html" TargetMode="External"/><Relationship Id="rId2" Type="http://schemas.openxmlformats.org/officeDocument/2006/relationships/image" Target="../media/image3.jpg&amp;ehk=CO9NpBPwouvaGonIJ8lZ6A&amp;r=0&amp;pid=OfficeInsert"/><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amp;ehk=PyMlbLLCS41vWO2cOXAcAA&amp;r=0&amp;pid=OfficeInsert"/><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ineconversation.com/better-wine-blogging-101-using-links-effectivel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Category:SMirC_smilies" TargetMode="External"/><Relationship Id="rId2" Type="http://schemas.openxmlformats.org/officeDocument/2006/relationships/image" Target="../media/image2.png&amp;ehk=IXVP1yo1CxOW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ok&#10;&#10;Description generated with high confidence">
            <a:extLst>
              <a:ext uri="{FF2B5EF4-FFF2-40B4-BE49-F238E27FC236}">
                <a16:creationId xmlns:a16="http://schemas.microsoft.com/office/drawing/2014/main" id="{2E27B242-81C5-44B5-98BA-094508C528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3229" r="1" b="16926"/>
          <a:stretch/>
        </p:blipFill>
        <p:spPr>
          <a:xfrm>
            <a:off x="20" y="10"/>
            <a:ext cx="7534636" cy="6857990"/>
          </a:xfrm>
          <a:prstGeom prst="rect">
            <a:avLst/>
          </a:prstGeom>
        </p:spPr>
      </p:pic>
      <p:sp>
        <p:nvSpPr>
          <p:cNvPr id="2" name="Title 1">
            <a:extLst>
              <a:ext uri="{FF2B5EF4-FFF2-40B4-BE49-F238E27FC236}">
                <a16:creationId xmlns:a16="http://schemas.microsoft.com/office/drawing/2014/main" id="{806DB524-58A0-4DD8-8BC0-45452E527DE1}"/>
              </a:ext>
            </a:extLst>
          </p:cNvPr>
          <p:cNvSpPr>
            <a:spLocks noGrp="1"/>
          </p:cNvSpPr>
          <p:nvPr>
            <p:ph type="ctrTitle"/>
          </p:nvPr>
        </p:nvSpPr>
        <p:spPr>
          <a:xfrm>
            <a:off x="8174735" y="277091"/>
            <a:ext cx="3377183" cy="3151909"/>
          </a:xfrm>
          <a:noFill/>
        </p:spPr>
        <p:txBody>
          <a:bodyPr>
            <a:normAutofit/>
          </a:bodyPr>
          <a:lstStyle/>
          <a:p>
            <a:pPr algn="l"/>
            <a:r>
              <a:rPr lang="en-US" dirty="0"/>
              <a:t>Sexual Health in Recovery</a:t>
            </a:r>
          </a:p>
        </p:txBody>
      </p:sp>
      <p:sp>
        <p:nvSpPr>
          <p:cNvPr id="3" name="Subtitle 2">
            <a:extLst>
              <a:ext uri="{FF2B5EF4-FFF2-40B4-BE49-F238E27FC236}">
                <a16:creationId xmlns:a16="http://schemas.microsoft.com/office/drawing/2014/main" id="{3A2B6853-C045-4D70-8EFE-F00F37238B3D}"/>
              </a:ext>
            </a:extLst>
          </p:cNvPr>
          <p:cNvSpPr>
            <a:spLocks noGrp="1"/>
          </p:cNvSpPr>
          <p:nvPr>
            <p:ph type="subTitle" idx="1"/>
          </p:nvPr>
        </p:nvSpPr>
        <p:spPr>
          <a:xfrm>
            <a:off x="8174735" y="3721768"/>
            <a:ext cx="3377184" cy="2496153"/>
          </a:xfrm>
          <a:noFill/>
        </p:spPr>
        <p:txBody>
          <a:bodyPr>
            <a:normAutofit/>
          </a:bodyPr>
          <a:lstStyle/>
          <a:p>
            <a:pPr algn="l"/>
            <a:r>
              <a:rPr lang="en-US" sz="1600" dirty="0"/>
              <a:t>Presented by </a:t>
            </a:r>
          </a:p>
          <a:p>
            <a:pPr algn="l"/>
            <a:r>
              <a:rPr lang="en-US" sz="1600" dirty="0"/>
              <a:t>Christine Higgins, M.A.</a:t>
            </a:r>
          </a:p>
          <a:p>
            <a:pPr algn="l"/>
            <a:r>
              <a:rPr lang="en-US" sz="1600" dirty="0"/>
              <a:t>Certified SHIR Trainer </a:t>
            </a:r>
          </a:p>
          <a:p>
            <a:pPr algn="l"/>
            <a:endParaRPr lang="en-US" sz="1600" dirty="0"/>
          </a:p>
          <a:p>
            <a:pPr algn="l"/>
            <a:r>
              <a:rPr lang="en-US" sz="1600" dirty="0"/>
              <a:t>December 1, 2017</a:t>
            </a:r>
          </a:p>
          <a:p>
            <a:pPr algn="l"/>
            <a:r>
              <a:rPr lang="en-US" sz="1600" dirty="0"/>
              <a:t>PRSS Conference</a:t>
            </a:r>
          </a:p>
          <a:p>
            <a:pPr algn="l"/>
            <a:r>
              <a:rPr lang="en-US" sz="1600" dirty="0"/>
              <a:t>Linthicum, MD</a:t>
            </a:r>
          </a:p>
          <a:p>
            <a:pPr algn="l"/>
            <a:endParaRPr lang="en-US" sz="1500" dirty="0"/>
          </a:p>
        </p:txBody>
      </p:sp>
    </p:spTree>
    <p:extLst>
      <p:ext uri="{BB962C8B-B14F-4D97-AF65-F5344CB8AC3E}">
        <p14:creationId xmlns:p14="http://schemas.microsoft.com/office/powerpoint/2010/main" val="252607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BDAAA5-84B1-4147-B389-1D7CE2251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A06550-91A2-48DA-BF3C-E8509944E31A}"/>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sz="6000" dirty="0"/>
              <a:t>Was it part of your own recovery process?</a:t>
            </a:r>
            <a:br>
              <a:rPr lang="en-US" sz="6000" dirty="0"/>
            </a:br>
            <a:endParaRPr lang="en-US" sz="6000" dirty="0"/>
          </a:p>
        </p:txBody>
      </p:sp>
      <p:sp>
        <p:nvSpPr>
          <p:cNvPr id="3" name="Content Placeholder 2">
            <a:extLst>
              <a:ext uri="{FF2B5EF4-FFF2-40B4-BE49-F238E27FC236}">
                <a16:creationId xmlns:a16="http://schemas.microsoft.com/office/drawing/2014/main" id="{AD7B6837-E700-4B65-8F43-1C39F8C66E46}"/>
              </a:ext>
            </a:extLst>
          </p:cNvPr>
          <p:cNvSpPr>
            <a:spLocks noGrp="1"/>
          </p:cNvSpPr>
          <p:nvPr>
            <p:ph idx="1"/>
          </p:nvPr>
        </p:nvSpPr>
        <p:spPr>
          <a:xfrm>
            <a:off x="8454570" y="965199"/>
            <a:ext cx="3093963" cy="4927602"/>
          </a:xfrm>
        </p:spPr>
        <p:txBody>
          <a:bodyPr vert="horz" lIns="91440" tIns="45720" rIns="91440" bIns="45720" rtlCol="0" anchor="ctr">
            <a:normAutofit/>
          </a:bodyPr>
          <a:lstStyle/>
          <a:p>
            <a:pPr marL="0" indent="0">
              <a:buNone/>
            </a:pPr>
            <a:r>
              <a:rPr lang="en-US" sz="3200" dirty="0">
                <a:solidFill>
                  <a:srgbClr val="FFFFFF"/>
                </a:solidFill>
              </a:rPr>
              <a:t>Why or why not?</a:t>
            </a:r>
          </a:p>
        </p:txBody>
      </p:sp>
    </p:spTree>
    <p:extLst>
      <p:ext uri="{BB962C8B-B14F-4D97-AF65-F5344CB8AC3E}">
        <p14:creationId xmlns:p14="http://schemas.microsoft.com/office/powerpoint/2010/main" val="382902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1760-B4DD-4538-BCFD-B14E5F0C79E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2EE73E9D-8B0E-4127-90A8-95BE650C5BAC}"/>
              </a:ext>
            </a:extLst>
          </p:cNvPr>
          <p:cNvSpPr>
            <a:spLocks noGrp="1"/>
          </p:cNvSpPr>
          <p:nvPr>
            <p:ph idx="1"/>
          </p:nvPr>
        </p:nvSpPr>
        <p:spPr>
          <a:xfrm>
            <a:off x="890954" y="1946031"/>
            <a:ext cx="10462846" cy="4230932"/>
          </a:xfrm>
        </p:spPr>
        <p:txBody>
          <a:bodyPr/>
          <a:lstStyle/>
          <a:p>
            <a:pPr marL="0" indent="0">
              <a:buNone/>
            </a:pPr>
            <a:r>
              <a:rPr lang="en-US" dirty="0"/>
              <a:t>Learn to listen without judgement.</a:t>
            </a:r>
          </a:p>
          <a:p>
            <a:pPr marL="0" indent="0">
              <a:buNone/>
            </a:pPr>
            <a:endParaRPr lang="en-US" dirty="0"/>
          </a:p>
          <a:p>
            <a:pPr marL="0" indent="0">
              <a:buNone/>
            </a:pPr>
            <a:r>
              <a:rPr lang="en-US" dirty="0"/>
              <a:t>“When it comes to sex, the most important </a:t>
            </a:r>
          </a:p>
          <a:p>
            <a:pPr marL="0" indent="0">
              <a:buNone/>
            </a:pPr>
            <a:r>
              <a:rPr lang="en-US" dirty="0"/>
              <a:t>six inches are the ones between the ears.” </a:t>
            </a:r>
          </a:p>
          <a:p>
            <a:pPr marL="0" indent="0">
              <a:buNone/>
            </a:pPr>
            <a:endParaRPr lang="en-US" dirty="0"/>
          </a:p>
          <a:p>
            <a:pPr marL="0" indent="0">
              <a:buNone/>
            </a:pPr>
            <a:r>
              <a:rPr lang="en-US" dirty="0"/>
              <a:t>                                                 ~ Dr. Ruth,</a:t>
            </a:r>
          </a:p>
          <a:p>
            <a:pPr marL="0" indent="0">
              <a:buNone/>
            </a:pPr>
            <a:r>
              <a:rPr lang="en-US" dirty="0"/>
              <a:t>                                              radio talk show host</a:t>
            </a:r>
          </a:p>
        </p:txBody>
      </p:sp>
      <p:pic>
        <p:nvPicPr>
          <p:cNvPr id="5" name="Picture 4" descr="A person in a red shirt&#10;&#10;Description generated with high confidence">
            <a:extLst>
              <a:ext uri="{FF2B5EF4-FFF2-40B4-BE49-F238E27FC236}">
                <a16:creationId xmlns:a16="http://schemas.microsoft.com/office/drawing/2014/main" id="{F8C8422F-F5FA-428A-A43D-5CCA7DE0A6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913077" y="681037"/>
            <a:ext cx="3664389" cy="5023266"/>
          </a:xfrm>
          <a:prstGeom prst="rect">
            <a:avLst/>
          </a:prstGeom>
        </p:spPr>
      </p:pic>
    </p:spTree>
    <p:extLst>
      <p:ext uri="{BB962C8B-B14F-4D97-AF65-F5344CB8AC3E}">
        <p14:creationId xmlns:p14="http://schemas.microsoft.com/office/powerpoint/2010/main" val="52372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56F3-522D-4DED-ADE8-0FEEF87EF1B8}"/>
              </a:ext>
            </a:extLst>
          </p:cNvPr>
          <p:cNvSpPr>
            <a:spLocks noGrp="1"/>
          </p:cNvSpPr>
          <p:nvPr>
            <p:ph type="title"/>
          </p:nvPr>
        </p:nvSpPr>
        <p:spPr/>
        <p:txBody>
          <a:bodyPr/>
          <a:lstStyle/>
          <a:p>
            <a:r>
              <a:rPr lang="en-US" dirty="0"/>
              <a:t>Cultural “Norms”</a:t>
            </a:r>
          </a:p>
        </p:txBody>
      </p:sp>
      <p:sp>
        <p:nvSpPr>
          <p:cNvPr id="3" name="Content Placeholder 2">
            <a:extLst>
              <a:ext uri="{FF2B5EF4-FFF2-40B4-BE49-F238E27FC236}">
                <a16:creationId xmlns:a16="http://schemas.microsoft.com/office/drawing/2014/main" id="{EC81075D-F7E2-4D62-8EB9-56487B8AE39A}"/>
              </a:ext>
            </a:extLst>
          </p:cNvPr>
          <p:cNvSpPr>
            <a:spLocks noGrp="1"/>
          </p:cNvSpPr>
          <p:nvPr>
            <p:ph idx="1"/>
          </p:nvPr>
        </p:nvSpPr>
        <p:spPr/>
        <p:txBody>
          <a:bodyPr>
            <a:normAutofit lnSpcReduction="10000"/>
          </a:bodyPr>
          <a:lstStyle/>
          <a:p>
            <a:pPr marL="0" indent="0">
              <a:buNone/>
            </a:pPr>
            <a:r>
              <a:rPr lang="en-US" dirty="0"/>
              <a:t>Name a rom-com movie where two people fall in love without first consuming alcohol.</a:t>
            </a:r>
          </a:p>
          <a:p>
            <a:pPr marL="0" indent="0">
              <a:buNone/>
            </a:pPr>
            <a:endParaRPr lang="en-US" dirty="0"/>
          </a:p>
          <a:p>
            <a:pPr marL="0" indent="0">
              <a:buNone/>
            </a:pPr>
            <a:r>
              <a:rPr lang="en-US" dirty="0"/>
              <a:t>Think about the hundreds of times people joke about wine or weed—as a fun time that leads to hilarious situations or a real connection.</a:t>
            </a:r>
          </a:p>
          <a:p>
            <a:pPr marL="0" indent="0">
              <a:buNone/>
            </a:pPr>
            <a:endParaRPr lang="en-US" dirty="0"/>
          </a:p>
          <a:p>
            <a:pPr marL="0" indent="0">
              <a:buNone/>
            </a:pPr>
            <a:r>
              <a:rPr lang="en-US" dirty="0"/>
              <a:t>If you are gay, transgender, lesbian, questioning how comfortable do you feel talking about sex with professionals who assume something about you?  This includes therapists, doctors, nurses, social workers, family, friends, partners. </a:t>
            </a:r>
          </a:p>
          <a:p>
            <a:endParaRPr lang="en-US" dirty="0"/>
          </a:p>
        </p:txBody>
      </p:sp>
    </p:spTree>
    <p:extLst>
      <p:ext uri="{BB962C8B-B14F-4D97-AF65-F5344CB8AC3E}">
        <p14:creationId xmlns:p14="http://schemas.microsoft.com/office/powerpoint/2010/main" val="249261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EE6D-91EB-4D6A-BAC1-DAEA27AF0E86}"/>
              </a:ext>
            </a:extLst>
          </p:cNvPr>
          <p:cNvSpPr>
            <a:spLocks noGrp="1"/>
          </p:cNvSpPr>
          <p:nvPr>
            <p:ph type="title"/>
          </p:nvPr>
        </p:nvSpPr>
        <p:spPr/>
        <p:txBody>
          <a:bodyPr/>
          <a:lstStyle/>
          <a:p>
            <a:r>
              <a:rPr lang="en-US" dirty="0"/>
              <a:t>Sex/Drug Linked Behaviors</a:t>
            </a:r>
          </a:p>
        </p:txBody>
      </p:sp>
      <p:sp>
        <p:nvSpPr>
          <p:cNvPr id="3" name="Content Placeholder 2">
            <a:extLst>
              <a:ext uri="{FF2B5EF4-FFF2-40B4-BE49-F238E27FC236}">
                <a16:creationId xmlns:a16="http://schemas.microsoft.com/office/drawing/2014/main" id="{2BE8836F-FF4C-448C-93ED-59BDFDEC3215}"/>
              </a:ext>
            </a:extLst>
          </p:cNvPr>
          <p:cNvSpPr>
            <a:spLocks noGrp="1"/>
          </p:cNvSpPr>
          <p:nvPr>
            <p:ph idx="1"/>
          </p:nvPr>
        </p:nvSpPr>
        <p:spPr/>
        <p:txBody>
          <a:bodyPr/>
          <a:lstStyle/>
          <a:p>
            <a:r>
              <a:rPr lang="en-US" dirty="0"/>
              <a:t>To increase the ability to sexually function.</a:t>
            </a:r>
          </a:p>
          <a:p>
            <a:r>
              <a:rPr lang="en-US" dirty="0"/>
              <a:t>To reduce inhibitions.</a:t>
            </a:r>
          </a:p>
          <a:p>
            <a:r>
              <a:rPr lang="en-US" dirty="0"/>
              <a:t>To exchange sex for drugs/to exchange </a:t>
            </a:r>
          </a:p>
          <a:p>
            <a:pPr marL="0" indent="0">
              <a:buNone/>
            </a:pPr>
            <a:r>
              <a:rPr lang="en-US" dirty="0"/>
              <a:t>                                                                  drugs for sex.</a:t>
            </a:r>
          </a:p>
          <a:p>
            <a:r>
              <a:rPr lang="en-US" dirty="0"/>
              <a:t>To exchange sex for money, shelter, security, safety,</a:t>
            </a:r>
          </a:p>
          <a:p>
            <a:r>
              <a:rPr lang="en-US" dirty="0"/>
              <a:t>To experience a specific sexual turn-on.</a:t>
            </a:r>
          </a:p>
          <a:p>
            <a:r>
              <a:rPr lang="en-US" dirty="0"/>
              <a:t>To change the level of sexual interest, desire or arousal.</a:t>
            </a:r>
          </a:p>
          <a:p>
            <a:pPr marL="0" indent="0">
              <a:buNone/>
            </a:pPr>
            <a:endParaRPr lang="en-US" dirty="0"/>
          </a:p>
        </p:txBody>
      </p:sp>
      <p:pic>
        <p:nvPicPr>
          <p:cNvPr id="5" name="Picture 4" descr="A close up of a pair of chain&#10;&#10;Description generated with high confidence">
            <a:extLst>
              <a:ext uri="{FF2B5EF4-FFF2-40B4-BE49-F238E27FC236}">
                <a16:creationId xmlns:a16="http://schemas.microsoft.com/office/drawing/2014/main" id="{7551BC23-00B5-4811-98E0-17825DE6D0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502315" y="681037"/>
            <a:ext cx="3277937" cy="2458453"/>
          </a:xfrm>
          <a:prstGeom prst="rect">
            <a:avLst/>
          </a:prstGeom>
        </p:spPr>
      </p:pic>
    </p:spTree>
    <p:extLst>
      <p:ext uri="{BB962C8B-B14F-4D97-AF65-F5344CB8AC3E}">
        <p14:creationId xmlns:p14="http://schemas.microsoft.com/office/powerpoint/2010/main" val="426867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7DA7-CE38-482E-8F91-E2B8A8CED2B7}"/>
              </a:ext>
            </a:extLst>
          </p:cNvPr>
          <p:cNvSpPr>
            <a:spLocks noGrp="1"/>
          </p:cNvSpPr>
          <p:nvPr>
            <p:ph type="title"/>
          </p:nvPr>
        </p:nvSpPr>
        <p:spPr/>
        <p:txBody>
          <a:bodyPr/>
          <a:lstStyle/>
          <a:p>
            <a:r>
              <a:rPr lang="en-US" dirty="0"/>
              <a:t>Sexual Health in Recovery</a:t>
            </a:r>
          </a:p>
        </p:txBody>
      </p:sp>
      <p:sp>
        <p:nvSpPr>
          <p:cNvPr id="3" name="Content Placeholder 2">
            <a:extLst>
              <a:ext uri="{FF2B5EF4-FFF2-40B4-BE49-F238E27FC236}">
                <a16:creationId xmlns:a16="http://schemas.microsoft.com/office/drawing/2014/main" id="{31AB2FD2-6C1E-4E8F-9CE6-5818F790CAFF}"/>
              </a:ext>
            </a:extLst>
          </p:cNvPr>
          <p:cNvSpPr>
            <a:spLocks noGrp="1"/>
          </p:cNvSpPr>
          <p:nvPr>
            <p:ph idx="1"/>
          </p:nvPr>
        </p:nvSpPr>
        <p:spPr/>
        <p:txBody>
          <a:bodyPr>
            <a:normAutofit/>
          </a:bodyPr>
          <a:lstStyle/>
          <a:p>
            <a:pPr marL="0" indent="0">
              <a:buNone/>
            </a:pPr>
            <a:r>
              <a:rPr lang="en-US" sz="3600" dirty="0"/>
              <a:t>Sexual Health is not just about avoiding relapse, or about avoiding disease, or unintended pregnancies, or getting PAP smears and testicular and prostate exams.  It’s </a:t>
            </a:r>
            <a:r>
              <a:rPr lang="en-US" sz="3600" u="sng" dirty="0"/>
              <a:t>also</a:t>
            </a:r>
            <a:r>
              <a:rPr lang="en-US" sz="3600" dirty="0"/>
              <a:t> about having sexuality be a safe, consensual, joyful, pleasurable and meaningful part of our lives.  </a:t>
            </a:r>
          </a:p>
        </p:txBody>
      </p:sp>
    </p:spTree>
    <p:extLst>
      <p:ext uri="{BB962C8B-B14F-4D97-AF65-F5344CB8AC3E}">
        <p14:creationId xmlns:p14="http://schemas.microsoft.com/office/powerpoint/2010/main" val="391722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AB3C-B53A-4F6E-A426-AA6D1AC3B2B4}"/>
              </a:ext>
            </a:extLst>
          </p:cNvPr>
          <p:cNvSpPr>
            <a:spLocks noGrp="1"/>
          </p:cNvSpPr>
          <p:nvPr>
            <p:ph type="title"/>
          </p:nvPr>
        </p:nvSpPr>
        <p:spPr>
          <a:xfrm>
            <a:off x="838200" y="365125"/>
            <a:ext cx="10515600" cy="1325563"/>
          </a:xfrm>
        </p:spPr>
        <p:txBody>
          <a:bodyPr/>
          <a:lstStyle/>
          <a:p>
            <a:r>
              <a:rPr lang="en-US"/>
              <a:t>Ground rules:</a:t>
            </a:r>
            <a:endParaRPr lang="en-US" dirty="0"/>
          </a:p>
        </p:txBody>
      </p:sp>
      <p:sp>
        <p:nvSpPr>
          <p:cNvPr id="3" name="Content Placeholder 2">
            <a:extLst>
              <a:ext uri="{FF2B5EF4-FFF2-40B4-BE49-F238E27FC236}">
                <a16:creationId xmlns:a16="http://schemas.microsoft.com/office/drawing/2014/main" id="{498611D3-1F3A-4428-8366-4181E891CD0F}"/>
              </a:ext>
            </a:extLst>
          </p:cNvPr>
          <p:cNvSpPr>
            <a:spLocks noGrp="1"/>
          </p:cNvSpPr>
          <p:nvPr>
            <p:ph idx="1"/>
          </p:nvPr>
        </p:nvSpPr>
        <p:spPr>
          <a:xfrm>
            <a:off x="838200" y="1825625"/>
            <a:ext cx="10515600" cy="4351338"/>
          </a:xfrm>
        </p:spPr>
        <p:txBody>
          <a:bodyPr/>
          <a:lstStyle/>
          <a:p>
            <a:r>
              <a:rPr lang="en-US" dirty="0"/>
              <a:t>Speak one at a time (no talking over someone)</a:t>
            </a:r>
          </a:p>
          <a:p>
            <a:r>
              <a:rPr lang="en-US" dirty="0"/>
              <a:t>Be respectful of other opinions, values, practices</a:t>
            </a:r>
          </a:p>
          <a:p>
            <a:r>
              <a:rPr lang="en-US" dirty="0"/>
              <a:t>Try to reserve judgement</a:t>
            </a:r>
          </a:p>
          <a:p>
            <a:r>
              <a:rPr lang="en-US" dirty="0"/>
              <a:t>Be open to learning something new </a:t>
            </a:r>
          </a:p>
          <a:p>
            <a:r>
              <a:rPr lang="en-US" dirty="0"/>
              <a:t>Protect confidentiality (what’s said in the room, stays in the room)</a:t>
            </a:r>
          </a:p>
          <a:p>
            <a:endParaRPr lang="en-US" sz="3200" dirty="0"/>
          </a:p>
        </p:txBody>
      </p:sp>
    </p:spTree>
    <p:extLst>
      <p:ext uri="{BB962C8B-B14F-4D97-AF65-F5344CB8AC3E}">
        <p14:creationId xmlns:p14="http://schemas.microsoft.com/office/powerpoint/2010/main" val="368402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7789-647F-4E30-9B8D-9B51D79F142A}"/>
              </a:ext>
            </a:extLst>
          </p:cNvPr>
          <p:cNvSpPr>
            <a:spLocks noGrp="1"/>
          </p:cNvSpPr>
          <p:nvPr>
            <p:ph type="title"/>
          </p:nvPr>
        </p:nvSpPr>
        <p:spPr/>
        <p:txBody>
          <a:bodyPr/>
          <a:lstStyle/>
          <a:p>
            <a:r>
              <a:rPr lang="en-US" dirty="0"/>
              <a:t>Doug Harvey Braun, MFT, CPG</a:t>
            </a:r>
            <a:br>
              <a:rPr lang="en-US" dirty="0"/>
            </a:br>
            <a:r>
              <a:rPr lang="en-US" dirty="0"/>
              <a:t>Sexual Health in Drug &amp; Alcohol Treatment</a:t>
            </a:r>
          </a:p>
        </p:txBody>
      </p:sp>
      <p:sp>
        <p:nvSpPr>
          <p:cNvPr id="3" name="Content Placeholder 2">
            <a:extLst>
              <a:ext uri="{FF2B5EF4-FFF2-40B4-BE49-F238E27FC236}">
                <a16:creationId xmlns:a16="http://schemas.microsoft.com/office/drawing/2014/main" id="{32F1522C-B748-4D0C-8DDD-9E12A0795F23}"/>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t>Author, Trainer</a:t>
            </a:r>
          </a:p>
          <a:p>
            <a:pPr marL="0" indent="0">
              <a:buNone/>
            </a:pPr>
            <a:r>
              <a:rPr lang="en-US" dirty="0"/>
              <a:t>Developed the SHIR manual later adopted by Prevention and Health Promotion Administration of Baltimore.</a:t>
            </a:r>
          </a:p>
          <a:p>
            <a:pPr marL="0" indent="0">
              <a:buNone/>
            </a:pPr>
            <a:endParaRPr lang="en-US" dirty="0"/>
          </a:p>
          <a:p>
            <a:pPr marL="0" indent="0">
              <a:buNone/>
            </a:pPr>
            <a:r>
              <a:rPr lang="en-US" dirty="0"/>
              <a:t>Sex is part of our lives from the minute we are born—the way we are held, our experience of touch, the way people around us interact with each other and with us. It’s more than intercourse.  It’s a much bigger and more important part of who we are than just what we do with our bodies.</a:t>
            </a:r>
          </a:p>
          <a:p>
            <a:pPr marL="0" indent="0">
              <a:buNone/>
            </a:pPr>
            <a:endParaRPr lang="en-US" dirty="0"/>
          </a:p>
        </p:txBody>
      </p:sp>
    </p:spTree>
    <p:extLst>
      <p:ext uri="{BB962C8B-B14F-4D97-AF65-F5344CB8AC3E}">
        <p14:creationId xmlns:p14="http://schemas.microsoft.com/office/powerpoint/2010/main" val="41153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AFA0-EE37-42B9-A3A1-6EABF0CFCBDE}"/>
              </a:ext>
            </a:extLst>
          </p:cNvPr>
          <p:cNvSpPr>
            <a:spLocks noGrp="1"/>
          </p:cNvSpPr>
          <p:nvPr>
            <p:ph type="title"/>
          </p:nvPr>
        </p:nvSpPr>
        <p:spPr/>
        <p:txBody>
          <a:bodyPr>
            <a:normAutofit fontScale="90000"/>
          </a:bodyPr>
          <a:lstStyle/>
          <a:p>
            <a:r>
              <a:rPr lang="en-US" dirty="0"/>
              <a:t/>
            </a:r>
            <a:br>
              <a:rPr lang="en-US" dirty="0"/>
            </a:br>
            <a:r>
              <a:rPr lang="en-US" dirty="0"/>
              <a:t>SHIR Program</a:t>
            </a:r>
            <a:br>
              <a:rPr lang="en-US" dirty="0"/>
            </a:br>
            <a:endParaRPr lang="en-US" dirty="0"/>
          </a:p>
        </p:txBody>
      </p:sp>
      <p:sp>
        <p:nvSpPr>
          <p:cNvPr id="3" name="Content Placeholder 2">
            <a:extLst>
              <a:ext uri="{FF2B5EF4-FFF2-40B4-BE49-F238E27FC236}">
                <a16:creationId xmlns:a16="http://schemas.microsoft.com/office/drawing/2014/main" id="{8B3E605E-ADAE-4154-9975-52F432CDA2FB}"/>
              </a:ext>
            </a:extLst>
          </p:cNvPr>
          <p:cNvSpPr>
            <a:spLocks noGrp="1"/>
          </p:cNvSpPr>
          <p:nvPr>
            <p:ph idx="1"/>
          </p:nvPr>
        </p:nvSpPr>
        <p:spPr/>
        <p:txBody>
          <a:bodyPr>
            <a:normAutofit/>
          </a:bodyPr>
          <a:lstStyle/>
          <a:p>
            <a:pPr marL="0" indent="0">
              <a:buNone/>
            </a:pPr>
            <a:r>
              <a:rPr lang="en-US" sz="3600" dirty="0"/>
              <a:t>The goal is to help people in recovery to maintain sobriety by addressing sexual behavior, thoughts feelings and experiences that may be linked to drinking and drugging.</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45776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6F2C-3BDC-449C-9285-37DB44190AD3}"/>
              </a:ext>
            </a:extLst>
          </p:cNvPr>
          <p:cNvSpPr>
            <a:spLocks noGrp="1"/>
          </p:cNvSpPr>
          <p:nvPr>
            <p:ph type="title"/>
          </p:nvPr>
        </p:nvSpPr>
        <p:spPr/>
        <p:txBody>
          <a:bodyPr>
            <a:normAutofit fontScale="90000"/>
          </a:bodyPr>
          <a:lstStyle/>
          <a:p>
            <a:r>
              <a:rPr lang="en-US" dirty="0"/>
              <a:t/>
            </a:r>
            <a:br>
              <a:rPr lang="en-US" dirty="0"/>
            </a:br>
            <a:r>
              <a:rPr lang="en-US" dirty="0"/>
              <a:t>Building New Skills for Talking About Sex</a:t>
            </a:r>
            <a:br>
              <a:rPr lang="en-US" dirty="0"/>
            </a:br>
            <a:endParaRPr lang="en-US" dirty="0"/>
          </a:p>
        </p:txBody>
      </p:sp>
      <p:sp>
        <p:nvSpPr>
          <p:cNvPr id="3" name="Content Placeholder 2">
            <a:extLst>
              <a:ext uri="{FF2B5EF4-FFF2-40B4-BE49-F238E27FC236}">
                <a16:creationId xmlns:a16="http://schemas.microsoft.com/office/drawing/2014/main" id="{0577AC4F-BDB2-4E4F-817B-2E2E7F4ACE85}"/>
              </a:ext>
            </a:extLst>
          </p:cNvPr>
          <p:cNvSpPr>
            <a:spLocks noGrp="1"/>
          </p:cNvSpPr>
          <p:nvPr>
            <p:ph idx="1"/>
          </p:nvPr>
        </p:nvSpPr>
        <p:spPr/>
        <p:txBody>
          <a:bodyPr>
            <a:normAutofit/>
          </a:bodyPr>
          <a:lstStyle/>
          <a:p>
            <a:pPr marL="0" indent="0">
              <a:buNone/>
            </a:pPr>
            <a:r>
              <a:rPr lang="en-US" sz="3600" dirty="0"/>
              <a:t>As a PRSS, you have the opportunity to create a relationship of trust so that people can share who </a:t>
            </a:r>
          </a:p>
          <a:p>
            <a:pPr marL="0" indent="0">
              <a:buNone/>
            </a:pPr>
            <a:r>
              <a:rPr lang="en-US" sz="3600" dirty="0"/>
              <a:t>they truly are.  The people you engage with  will likely feel much more comfortable talking to you about behavior that others may not understand or may </a:t>
            </a:r>
          </a:p>
          <a:p>
            <a:pPr marL="0" indent="0">
              <a:buNone/>
            </a:pPr>
            <a:r>
              <a:rPr lang="en-US" sz="3600" dirty="0"/>
              <a:t>judge as unacceptable.  </a:t>
            </a:r>
          </a:p>
          <a:p>
            <a:pPr marL="0" indent="0">
              <a:buNone/>
            </a:pPr>
            <a:r>
              <a:rPr lang="en-US" sz="3600" dirty="0"/>
              <a: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4203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E949-885A-4130-B0FB-CDB49708F34A}"/>
              </a:ext>
            </a:extLst>
          </p:cNvPr>
          <p:cNvSpPr>
            <a:spLocks noGrp="1"/>
          </p:cNvSpPr>
          <p:nvPr>
            <p:ph type="title"/>
          </p:nvPr>
        </p:nvSpPr>
        <p:spPr>
          <a:xfrm>
            <a:off x="838200" y="365125"/>
            <a:ext cx="10515600" cy="1325563"/>
          </a:xfrm>
        </p:spPr>
        <p:txBody>
          <a:bodyPr/>
          <a:lstStyle/>
          <a:p>
            <a:r>
              <a:rPr lang="en-US" dirty="0"/>
              <a:t>Why is it so difficult to talk about? </a:t>
            </a:r>
          </a:p>
        </p:txBody>
      </p:sp>
      <p:pic>
        <p:nvPicPr>
          <p:cNvPr id="5" name="Content Placeholder 4" descr="A picture containing clipart&#10;&#10;Description generated with very high confidence">
            <a:extLst>
              <a:ext uri="{FF2B5EF4-FFF2-40B4-BE49-F238E27FC236}">
                <a16:creationId xmlns:a16="http://schemas.microsoft.com/office/drawing/2014/main" id="{EEBF5BE4-3BA0-410F-A9DC-B9939BA603F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700130" y="2292996"/>
            <a:ext cx="4104168" cy="4104168"/>
          </a:xfrm>
        </p:spPr>
      </p:pic>
    </p:spTree>
    <p:extLst>
      <p:ext uri="{BB962C8B-B14F-4D97-AF65-F5344CB8AC3E}">
        <p14:creationId xmlns:p14="http://schemas.microsoft.com/office/powerpoint/2010/main" val="92546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32EE-B2CF-4968-9CF7-462EBB7F8350}"/>
              </a:ext>
            </a:extLst>
          </p:cNvPr>
          <p:cNvSpPr>
            <a:spLocks noGrp="1"/>
          </p:cNvSpPr>
          <p:nvPr>
            <p:ph type="title"/>
          </p:nvPr>
        </p:nvSpPr>
        <p:spPr/>
        <p:txBody>
          <a:bodyPr/>
          <a:lstStyle/>
          <a:p>
            <a:r>
              <a:rPr lang="en-US" dirty="0"/>
              <a:t>Group Exercise</a:t>
            </a:r>
          </a:p>
        </p:txBody>
      </p:sp>
      <p:sp>
        <p:nvSpPr>
          <p:cNvPr id="3" name="Content Placeholder 2">
            <a:extLst>
              <a:ext uri="{FF2B5EF4-FFF2-40B4-BE49-F238E27FC236}">
                <a16:creationId xmlns:a16="http://schemas.microsoft.com/office/drawing/2014/main" id="{15F34911-76A6-4F26-A889-6D1C47565F5B}"/>
              </a:ext>
            </a:extLst>
          </p:cNvPr>
          <p:cNvSpPr>
            <a:spLocks noGrp="1"/>
          </p:cNvSpPr>
          <p:nvPr>
            <p:ph idx="1"/>
          </p:nvPr>
        </p:nvSpPr>
        <p:spPr/>
        <p:txBody>
          <a:bodyPr/>
          <a:lstStyle/>
          <a:p>
            <a:endParaRPr lang="en-US" dirty="0"/>
          </a:p>
          <a:p>
            <a:r>
              <a:rPr lang="en-US" sz="3200" dirty="0"/>
              <a:t>You’ll see that there are papers around the room with a sexual term written at the top.  Grab a colored marker and go to the different posted terms and write other terms you have heard (slang or street talk) that you think mean the same thing.</a:t>
            </a:r>
          </a:p>
          <a:p>
            <a:endParaRPr lang="en-US" sz="3200" dirty="0"/>
          </a:p>
          <a:p>
            <a:endParaRPr lang="en-US" dirty="0"/>
          </a:p>
        </p:txBody>
      </p:sp>
    </p:spTree>
    <p:extLst>
      <p:ext uri="{BB962C8B-B14F-4D97-AF65-F5344CB8AC3E}">
        <p14:creationId xmlns:p14="http://schemas.microsoft.com/office/powerpoint/2010/main" val="20391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673A-FDA3-4615-B73D-8AA0BAFFD79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93C1166-FB22-484F-BB87-3A0EDB99D4B9}"/>
              </a:ext>
            </a:extLst>
          </p:cNvPr>
          <p:cNvSpPr>
            <a:spLocks noGrp="1"/>
          </p:cNvSpPr>
          <p:nvPr>
            <p:ph idx="1"/>
          </p:nvPr>
        </p:nvSpPr>
        <p:spPr/>
        <p:txBody>
          <a:bodyPr/>
          <a:lstStyle/>
          <a:p>
            <a:r>
              <a:rPr lang="en-US" dirty="0"/>
              <a:t>Now, let’s gather at the filled in sheets and we will all read them aloud.</a:t>
            </a:r>
          </a:p>
          <a:p>
            <a:endParaRPr lang="en-US" dirty="0"/>
          </a:p>
          <a:p>
            <a:r>
              <a:rPr lang="en-US" dirty="0"/>
              <a:t>Then we’ll hear from some participants about what terms are “ok” and what terms are “disrespectful”.</a:t>
            </a:r>
          </a:p>
        </p:txBody>
      </p:sp>
    </p:spTree>
    <p:extLst>
      <p:ext uri="{BB962C8B-B14F-4D97-AF65-F5344CB8AC3E}">
        <p14:creationId xmlns:p14="http://schemas.microsoft.com/office/powerpoint/2010/main" val="288333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7FDB-9E05-40D4-B3C3-FAA9695ED2E7}"/>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0760FCAE-83A8-4BE2-8392-21B2DE60B75F}"/>
              </a:ext>
            </a:extLst>
          </p:cNvPr>
          <p:cNvSpPr>
            <a:spLocks noGrp="1"/>
          </p:cNvSpPr>
          <p:nvPr>
            <p:ph idx="1"/>
          </p:nvPr>
        </p:nvSpPr>
        <p:spPr/>
        <p:txBody>
          <a:bodyPr>
            <a:normAutofit lnSpcReduction="10000"/>
          </a:bodyPr>
          <a:lstStyle/>
          <a:p>
            <a:r>
              <a:rPr lang="en-US" dirty="0"/>
              <a:t/>
            </a:r>
            <a:br>
              <a:rPr lang="en-US" dirty="0"/>
            </a:br>
            <a:r>
              <a:rPr lang="en-US" sz="3600" dirty="0"/>
              <a:t>Where did you first learn about sex?</a:t>
            </a:r>
            <a:br>
              <a:rPr lang="en-US" sz="3600" dirty="0"/>
            </a:br>
            <a:endParaRPr lang="en-US" sz="3600" dirty="0"/>
          </a:p>
          <a:p>
            <a:r>
              <a:rPr lang="en-US" sz="3600" dirty="0"/>
              <a:t>Was it positive or negative?</a:t>
            </a:r>
          </a:p>
          <a:p>
            <a:endParaRPr lang="en-US" sz="3600" dirty="0"/>
          </a:p>
          <a:p>
            <a:r>
              <a:rPr lang="en-US" sz="3600" dirty="0"/>
              <a:t>Did it affect your substance use?</a:t>
            </a:r>
          </a:p>
          <a:p>
            <a:endParaRPr lang="en-US" sz="3600" dirty="0"/>
          </a:p>
          <a:p>
            <a:r>
              <a:rPr lang="en-US" sz="3600" dirty="0"/>
              <a:t>Did it affect your ability to recover?</a:t>
            </a:r>
          </a:p>
        </p:txBody>
      </p:sp>
    </p:spTree>
    <p:extLst>
      <p:ext uri="{BB962C8B-B14F-4D97-AF65-F5344CB8AC3E}">
        <p14:creationId xmlns:p14="http://schemas.microsoft.com/office/powerpoint/2010/main" val="3002048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F6E30F-185D-4FBD-834A-F9CC29991E9E}"/>
</file>

<file path=customXml/itemProps2.xml><?xml version="1.0" encoding="utf-8"?>
<ds:datastoreItem xmlns:ds="http://schemas.openxmlformats.org/officeDocument/2006/customXml" ds:itemID="{89868605-6F21-4721-8AE2-929CF144B659}"/>
</file>

<file path=customXml/itemProps3.xml><?xml version="1.0" encoding="utf-8"?>
<ds:datastoreItem xmlns:ds="http://schemas.openxmlformats.org/officeDocument/2006/customXml" ds:itemID="{F2FA1AE3-E87A-43FB-8834-51D73BA852F0}"/>
</file>

<file path=customXml/itemProps4.xml><?xml version="1.0" encoding="utf-8"?>
<ds:datastoreItem xmlns:ds="http://schemas.openxmlformats.org/officeDocument/2006/customXml" ds:itemID="{EC2C3DF5-4C71-478C-959C-6BDD12BBC65B}"/>
</file>

<file path=docProps/app.xml><?xml version="1.0" encoding="utf-8"?>
<Properties xmlns="http://schemas.openxmlformats.org/officeDocument/2006/extended-properties" xmlns:vt="http://schemas.openxmlformats.org/officeDocument/2006/docPropsVTypes">
  <Template>Office Theme</Template>
  <TotalTime>95</TotalTime>
  <Words>639</Words>
  <Application>Microsoft Office PowerPoint</Application>
  <PresentationFormat>Widescreen</PresentationFormat>
  <Paragraphs>74</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Sexual Health in Recovery</vt:lpstr>
      <vt:lpstr>Ground rules:</vt:lpstr>
      <vt:lpstr>Doug Harvey Braun, MFT, CPG Sexual Health in Drug &amp; Alcohol Treatment</vt:lpstr>
      <vt:lpstr> SHIR Program </vt:lpstr>
      <vt:lpstr> Building New Skills for Talking About Sex </vt:lpstr>
      <vt:lpstr>Why is it so difficult to talk about? </vt:lpstr>
      <vt:lpstr>Group Exercise</vt:lpstr>
      <vt:lpstr>PowerPoint Presentation</vt:lpstr>
      <vt:lpstr>PowerPoint Presentation</vt:lpstr>
      <vt:lpstr>Was it part of your own recovery process? </vt:lpstr>
      <vt:lpstr> </vt:lpstr>
      <vt:lpstr>Cultural “Norms”</vt:lpstr>
      <vt:lpstr>Sex/Drug Linked Behaviors</vt:lpstr>
      <vt:lpstr>Sexual Health in Recovery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in Recovery</dc:title>
  <dc:creator>christine</dc:creator>
  <cp:lastModifiedBy>Oney, Linda</cp:lastModifiedBy>
  <cp:revision>13</cp:revision>
  <dcterms:created xsi:type="dcterms:W3CDTF">2017-10-05T21:16:01Z</dcterms:created>
  <dcterms:modified xsi:type="dcterms:W3CDTF">2017-11-29T23:38:20Z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15c36205-a24c-4cbb-aae3-0fa43a763393</vt:lpwstr>
  </property>
</Properties>
</file>