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9.xml" ContentType="application/vnd.openxmlformats-officedocument.presentationml.tags+xml"/>
  <Override PartName="/ppt/tags/tag1.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ppt/tags/tag7.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77" r:id="rId3"/>
    <p:sldId id="302" r:id="rId4"/>
    <p:sldId id="258" r:id="rId5"/>
    <p:sldId id="259" r:id="rId6"/>
    <p:sldId id="260" r:id="rId7"/>
    <p:sldId id="261" r:id="rId8"/>
    <p:sldId id="303" r:id="rId9"/>
    <p:sldId id="265" r:id="rId10"/>
    <p:sldId id="266" r:id="rId11"/>
    <p:sldId id="273" r:id="rId12"/>
    <p:sldId id="262" r:id="rId13"/>
    <p:sldId id="274" r:id="rId14"/>
    <p:sldId id="267" r:id="rId15"/>
    <p:sldId id="268" r:id="rId16"/>
    <p:sldId id="270" r:id="rId17"/>
    <p:sldId id="271" r:id="rId18"/>
    <p:sldId id="272" r:id="rId19"/>
    <p:sldId id="263" r:id="rId20"/>
    <p:sldId id="264"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960B"/>
    <a:srgbClr val="177F75"/>
    <a:srgbClr val="24C9B9"/>
    <a:srgbClr val="45EADA"/>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0205" autoAdjust="0"/>
  </p:normalViewPr>
  <p:slideViewPr>
    <p:cSldViewPr snapToGrid="0">
      <p:cViewPr varScale="1">
        <p:scale>
          <a:sx n="65" d="100"/>
          <a:sy n="65" d="100"/>
        </p:scale>
        <p:origin x="-90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72667-80FA-48F8-A31D-447AEAA9E269}" type="datetimeFigureOut">
              <a:rPr lang="en-US" smtClean="0"/>
              <a:pPr/>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CD9AF-9E64-4F9E-A227-C5029BC3429F}" type="slidenum">
              <a:rPr lang="en-US" smtClean="0"/>
              <a:pPr/>
              <a:t>‹#›</a:t>
            </a:fld>
            <a:endParaRPr lang="en-US"/>
          </a:p>
        </p:txBody>
      </p:sp>
    </p:spTree>
    <p:extLst>
      <p:ext uri="{BB962C8B-B14F-4D97-AF65-F5344CB8AC3E}">
        <p14:creationId xmlns:p14="http://schemas.microsoft.com/office/powerpoint/2010/main" xmlns="" val="172003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7179" y="2435897"/>
            <a:ext cx="11084821" cy="1029544"/>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07179" y="3465216"/>
            <a:ext cx="11084821" cy="616794"/>
          </a:xfrm>
        </p:spPr>
        <p:txBody>
          <a:bodyPr/>
          <a:lstStyle>
            <a:lvl1pPr marL="0" indent="0" algn="ctr">
              <a:buNone/>
              <a:defRPr>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rot="5400000">
            <a:off x="5620512" y="-5620512"/>
            <a:ext cx="950976" cy="12192000"/>
          </a:xfrm>
          <a:prstGeom prst="rect">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50976" cy="6858000"/>
          </a:xfrm>
          <a:prstGeom prst="rect">
            <a:avLst/>
          </a:prstGeom>
          <a:gradFill>
            <a:gsLst>
              <a:gs pos="0">
                <a:schemeClr val="accent1">
                  <a:alpha val="20000"/>
                </a:schemeClr>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5420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BDDFB-D69F-234E-BA36-F869F7F2A72F}" type="datetimeFigureOut">
              <a:rPr lang="en-US" smtClean="0"/>
              <a:pPr/>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64A38-939C-614B-B7E6-6E7C8A8CC977}" type="slidenum">
              <a:rPr lang="en-US" smtClean="0"/>
              <a:pPr/>
              <a:t>‹#›</a:t>
            </a:fld>
            <a:endParaRPr lang="en-US"/>
          </a:p>
        </p:txBody>
      </p:sp>
    </p:spTree>
    <p:extLst>
      <p:ext uri="{BB962C8B-B14F-4D97-AF65-F5344CB8AC3E}">
        <p14:creationId xmlns:p14="http://schemas.microsoft.com/office/powerpoint/2010/main" xmlns="" val="233655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26" name="Object 25"/>
          <p:cNvGraphicFramePr>
            <a:graphicFrameLocks noChangeAspect="1"/>
          </p:cNvGraphicFramePr>
          <p:nvPr userDrawn="1">
            <p:extLst>
              <p:ext uri="{D42A27DB-BD31-4B8C-83A1-F6EECF244321}">
                <p14:modId xmlns:p14="http://schemas.microsoft.com/office/powerpoint/2010/main" xmlns="" val="1418449762"/>
              </p:ext>
            </p:extLst>
          </p:nvPr>
        </p:nvGraphicFramePr>
        <p:xfrm>
          <a:off x="1588" y="0"/>
          <a:ext cx="12190412" cy="6856413"/>
        </p:xfrm>
        <a:graphic>
          <a:graphicData uri="http://schemas.openxmlformats.org/presentationml/2006/ole">
            <p:oleObj spid="_x0000_s1041" name="Image" r:id="rId3" imgW="12190476" imgH="6857143" progId="">
              <p:embed/>
            </p:oleObj>
          </a:graphicData>
        </a:graphic>
      </p:graphicFrame>
      <p:sp>
        <p:nvSpPr>
          <p:cNvPr id="2" name="Title 1"/>
          <p:cNvSpPr>
            <a:spLocks noGrp="1"/>
          </p:cNvSpPr>
          <p:nvPr>
            <p:ph type="ctrTitle"/>
          </p:nvPr>
        </p:nvSpPr>
        <p:spPr>
          <a:xfrm>
            <a:off x="1107179" y="2435897"/>
            <a:ext cx="11084821" cy="1029544"/>
          </a:xfrm>
        </p:spPr>
        <p:txBody>
          <a:bodyPr/>
          <a:lstStyle>
            <a:lvl1pPr algn="ct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07179" y="3465216"/>
            <a:ext cx="11084821" cy="616794"/>
          </a:xfrm>
        </p:spPr>
        <p:txBody>
          <a:bodyPr/>
          <a:lstStyle>
            <a:lvl1pPr marL="0" indent="0" algn="ctr">
              <a:buNone/>
              <a:defRPr>
                <a:solidFill>
                  <a:srgbClr val="177F7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rot="5400000">
            <a:off x="5620512" y="-5620512"/>
            <a:ext cx="950976" cy="12192000"/>
          </a:xfrm>
          <a:prstGeom prst="rect">
            <a:avLst/>
          </a:prstGeom>
          <a:solidFill>
            <a:srgbClr val="24C9B9">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0" y="0"/>
            <a:ext cx="962526" cy="6857999"/>
          </a:xfrm>
          <a:prstGeom prst="rect">
            <a:avLst/>
          </a:prstGeom>
          <a:gradFill>
            <a:gsLst>
              <a:gs pos="0">
                <a:srgbClr val="24C9B9">
                  <a:alpha val="60000"/>
                </a:srgbClr>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xmlns="" val="396254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7179" y="2435897"/>
            <a:ext cx="11084821" cy="1029544"/>
          </a:xfrm>
        </p:spPr>
        <p:txBody>
          <a:bodyPr/>
          <a:lstStyle>
            <a:lvl1pPr algn="ct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07179" y="3465216"/>
            <a:ext cx="11084821" cy="616794"/>
          </a:xfrm>
        </p:spPr>
        <p:txBody>
          <a:bodyPr/>
          <a:lstStyle>
            <a:lvl1pPr marL="0" indent="0" algn="ctr">
              <a:buNone/>
              <a:defRPr>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userDrawn="1"/>
        </p:nvSpPr>
        <p:spPr>
          <a:xfrm rot="5400000">
            <a:off x="5620512" y="-5620512"/>
            <a:ext cx="950976" cy="12192000"/>
          </a:xfrm>
          <a:prstGeom prst="rect">
            <a:avLst/>
          </a:prstGeom>
          <a:solidFill>
            <a:srgbClr val="C5960B">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50976" cy="6858000"/>
          </a:xfrm>
          <a:prstGeom prst="rect">
            <a:avLst/>
          </a:prstGeom>
          <a:gradFill>
            <a:gsLst>
              <a:gs pos="0">
                <a:srgbClr val="C5960B">
                  <a:alpha val="20000"/>
                </a:srgbClr>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371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asic Text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354667" y="1563689"/>
            <a:ext cx="10003367" cy="4200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50976" cy="6858000"/>
          </a:xfrm>
          <a:prstGeom prst="rect">
            <a:avLst/>
          </a:prstGeom>
          <a:gradFill>
            <a:gsLst>
              <a:gs pos="0">
                <a:schemeClr val="accent1">
                  <a:alpha val="20000"/>
                </a:schemeClr>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rot="5400000">
            <a:off x="5620512" y="-5620512"/>
            <a:ext cx="950976" cy="12192000"/>
          </a:xfrm>
          <a:prstGeom prst="rect">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572" y="6182112"/>
            <a:ext cx="3554217" cy="573585"/>
          </a:xfrm>
          <a:prstGeom prst="rect">
            <a:avLst/>
          </a:prstGeom>
        </p:spPr>
      </p:pic>
    </p:spTree>
    <p:extLst>
      <p:ext uri="{BB962C8B-B14F-4D97-AF65-F5344CB8AC3E}">
        <p14:creationId xmlns:p14="http://schemas.microsoft.com/office/powerpoint/2010/main" xmlns="" val="62007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Basic Text and Bullets">
    <p:spTree>
      <p:nvGrpSpPr>
        <p:cNvPr id="1" name=""/>
        <p:cNvGrpSpPr/>
        <p:nvPr/>
      </p:nvGrpSpPr>
      <p:grpSpPr>
        <a:xfrm>
          <a:off x="0" y="0"/>
          <a:ext cx="0" cy="0"/>
          <a:chOff x="0" y="0"/>
          <a:chExt cx="0" cy="0"/>
        </a:xfrm>
      </p:grpSpPr>
      <p:sp>
        <p:nvSpPr>
          <p:cNvPr id="13" name="Rectangle 12"/>
          <p:cNvSpPr/>
          <p:nvPr userDrawn="1"/>
        </p:nvSpPr>
        <p:spPr>
          <a:xfrm>
            <a:off x="0" y="0"/>
            <a:ext cx="962526" cy="6857999"/>
          </a:xfrm>
          <a:prstGeom prst="rect">
            <a:avLst/>
          </a:prstGeom>
          <a:gradFill>
            <a:gsLst>
              <a:gs pos="0">
                <a:srgbClr val="24C9B9">
                  <a:alpha val="60000"/>
                </a:srgbClr>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354667" y="1563689"/>
            <a:ext cx="10003367" cy="4200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572" y="6182112"/>
            <a:ext cx="3554217" cy="573585"/>
          </a:xfrm>
          <a:prstGeom prst="rect">
            <a:avLst/>
          </a:prstGeom>
        </p:spPr>
      </p:pic>
      <p:sp>
        <p:nvSpPr>
          <p:cNvPr id="12" name="Rectangle 11"/>
          <p:cNvSpPr/>
          <p:nvPr userDrawn="1"/>
        </p:nvSpPr>
        <p:spPr>
          <a:xfrm rot="5400000">
            <a:off x="5620512" y="-5620512"/>
            <a:ext cx="950976" cy="12192000"/>
          </a:xfrm>
          <a:prstGeom prst="rect">
            <a:avLst/>
          </a:prstGeom>
          <a:solidFill>
            <a:srgbClr val="24C9B9">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7551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sic Text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354667" y="1563689"/>
            <a:ext cx="10003367" cy="4200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50976" cy="6858000"/>
          </a:xfrm>
          <a:prstGeom prst="rect">
            <a:avLst/>
          </a:prstGeom>
          <a:gradFill>
            <a:gsLst>
              <a:gs pos="0">
                <a:srgbClr val="C5960B">
                  <a:alpha val="20000"/>
                </a:srgbClr>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rot="5400000">
            <a:off x="5620512" y="-5620512"/>
            <a:ext cx="950976" cy="12192000"/>
          </a:xfrm>
          <a:prstGeom prst="rect">
            <a:avLst/>
          </a:prstGeom>
          <a:solidFill>
            <a:srgbClr val="C5960B">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572" y="6182112"/>
            <a:ext cx="3554217" cy="573585"/>
          </a:xfrm>
          <a:prstGeom prst="rect">
            <a:avLst/>
          </a:prstGeom>
        </p:spPr>
      </p:pic>
    </p:spTree>
    <p:extLst>
      <p:ext uri="{BB962C8B-B14F-4D97-AF65-F5344CB8AC3E}">
        <p14:creationId xmlns:p14="http://schemas.microsoft.com/office/powerpoint/2010/main" xmlns="" val="415083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354667" y="1455738"/>
            <a:ext cx="4845051" cy="440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6381751" y="1455738"/>
            <a:ext cx="4976283" cy="440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rot="5400000">
            <a:off x="5620512" y="-5620512"/>
            <a:ext cx="950976" cy="12192000"/>
          </a:xfrm>
          <a:prstGeom prst="rect">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950976" cy="6858000"/>
          </a:xfrm>
          <a:prstGeom prst="rect">
            <a:avLst/>
          </a:prstGeom>
          <a:gradFill>
            <a:gsLst>
              <a:gs pos="0">
                <a:schemeClr val="accent1">
                  <a:alpha val="20000"/>
                </a:schemeClr>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572" y="6182112"/>
            <a:ext cx="3554217" cy="573585"/>
          </a:xfrm>
          <a:prstGeom prst="rect">
            <a:avLst/>
          </a:prstGeom>
        </p:spPr>
      </p:pic>
    </p:spTree>
    <p:extLst>
      <p:ext uri="{BB962C8B-B14F-4D97-AF65-F5344CB8AC3E}">
        <p14:creationId xmlns:p14="http://schemas.microsoft.com/office/powerpoint/2010/main" xmlns="" val="416301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and Picture">
    <p:spTree>
      <p:nvGrpSpPr>
        <p:cNvPr id="1" name=""/>
        <p:cNvGrpSpPr/>
        <p:nvPr/>
      </p:nvGrpSpPr>
      <p:grpSpPr>
        <a:xfrm>
          <a:off x="0" y="0"/>
          <a:ext cx="0" cy="0"/>
          <a:chOff x="0" y="0"/>
          <a:chExt cx="0" cy="0"/>
        </a:xfrm>
      </p:grpSpPr>
      <p:sp>
        <p:nvSpPr>
          <p:cNvPr id="8" name="Title 1"/>
          <p:cNvSpPr>
            <a:spLocks noGrp="1"/>
          </p:cNvSpPr>
          <p:nvPr>
            <p:ph type="title"/>
          </p:nvPr>
        </p:nvSpPr>
        <p:spPr>
          <a:xfrm>
            <a:off x="1354667" y="187325"/>
            <a:ext cx="10003367" cy="692150"/>
          </a:xfrm>
        </p:spPr>
        <p:txBody>
          <a:bodyPr/>
          <a:lstStyle/>
          <a:p>
            <a:r>
              <a:rPr lang="en-US"/>
              <a:t>Click to edit Master title style</a:t>
            </a:r>
          </a:p>
        </p:txBody>
      </p:sp>
      <p:sp>
        <p:nvSpPr>
          <p:cNvPr id="9" name="Content Placeholder 3"/>
          <p:cNvSpPr>
            <a:spLocks noGrp="1"/>
          </p:cNvSpPr>
          <p:nvPr>
            <p:ph sz="quarter" idx="10"/>
          </p:nvPr>
        </p:nvSpPr>
        <p:spPr>
          <a:xfrm>
            <a:off x="1354667" y="1455738"/>
            <a:ext cx="4845051" cy="440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11"/>
          </p:nvPr>
        </p:nvSpPr>
        <p:spPr>
          <a:xfrm>
            <a:off x="6381751" y="1455738"/>
            <a:ext cx="4976283" cy="440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a:xfrm rot="5400000">
            <a:off x="5620512" y="-5620512"/>
            <a:ext cx="950976" cy="12192000"/>
          </a:xfrm>
          <a:prstGeom prst="rect">
            <a:avLst/>
          </a:prstGeom>
          <a:solidFill>
            <a:srgbClr val="24C9B9">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0" y="0"/>
            <a:ext cx="962526" cy="6857999"/>
          </a:xfrm>
          <a:prstGeom prst="rect">
            <a:avLst/>
          </a:prstGeom>
          <a:gradFill>
            <a:gsLst>
              <a:gs pos="0">
                <a:srgbClr val="24C9B9">
                  <a:alpha val="60000"/>
                </a:srgbClr>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572" y="6182112"/>
            <a:ext cx="3554217" cy="573585"/>
          </a:xfrm>
          <a:prstGeom prst="rect">
            <a:avLst/>
          </a:prstGeom>
        </p:spPr>
      </p:pic>
    </p:spTree>
    <p:extLst>
      <p:ext uri="{BB962C8B-B14F-4D97-AF65-F5344CB8AC3E}">
        <p14:creationId xmlns:p14="http://schemas.microsoft.com/office/powerpoint/2010/main" xmlns="" val="80747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lumn Text and Picture">
    <p:spTree>
      <p:nvGrpSpPr>
        <p:cNvPr id="1" name=""/>
        <p:cNvGrpSpPr/>
        <p:nvPr/>
      </p:nvGrpSpPr>
      <p:grpSpPr>
        <a:xfrm>
          <a:off x="0" y="0"/>
          <a:ext cx="0" cy="0"/>
          <a:chOff x="0" y="0"/>
          <a:chExt cx="0" cy="0"/>
        </a:xfrm>
      </p:grpSpPr>
      <p:sp>
        <p:nvSpPr>
          <p:cNvPr id="8" name="Title 1"/>
          <p:cNvSpPr>
            <a:spLocks noGrp="1"/>
          </p:cNvSpPr>
          <p:nvPr>
            <p:ph type="title"/>
          </p:nvPr>
        </p:nvSpPr>
        <p:spPr>
          <a:xfrm>
            <a:off x="1354667" y="187325"/>
            <a:ext cx="10003367" cy="692150"/>
          </a:xfrm>
        </p:spPr>
        <p:txBody>
          <a:bodyPr/>
          <a:lstStyle/>
          <a:p>
            <a:r>
              <a:rPr lang="en-US"/>
              <a:t>Click to edit Master title style</a:t>
            </a:r>
          </a:p>
        </p:txBody>
      </p:sp>
      <p:sp>
        <p:nvSpPr>
          <p:cNvPr id="9" name="Content Placeholder 3"/>
          <p:cNvSpPr>
            <a:spLocks noGrp="1"/>
          </p:cNvSpPr>
          <p:nvPr>
            <p:ph sz="quarter" idx="10"/>
          </p:nvPr>
        </p:nvSpPr>
        <p:spPr>
          <a:xfrm>
            <a:off x="1354667" y="1455738"/>
            <a:ext cx="4845051" cy="440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5"/>
          <p:cNvSpPr>
            <a:spLocks noGrp="1"/>
          </p:cNvSpPr>
          <p:nvPr>
            <p:ph sz="quarter" idx="11"/>
          </p:nvPr>
        </p:nvSpPr>
        <p:spPr>
          <a:xfrm>
            <a:off x="6381751" y="1455738"/>
            <a:ext cx="4976283" cy="440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rot="5400000">
            <a:off x="5620512" y="-5620512"/>
            <a:ext cx="950976" cy="12192000"/>
          </a:xfrm>
          <a:prstGeom prst="rect">
            <a:avLst/>
          </a:prstGeom>
          <a:solidFill>
            <a:srgbClr val="C5960B">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50976" cy="6858000"/>
          </a:xfrm>
          <a:prstGeom prst="rect">
            <a:avLst/>
          </a:prstGeom>
          <a:gradFill>
            <a:gsLst>
              <a:gs pos="0">
                <a:srgbClr val="C5960B">
                  <a:alpha val="20000"/>
                </a:srgbClr>
              </a:gs>
              <a:gs pos="100000">
                <a:schemeClr val="bg1">
                  <a:alpha val="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572" y="6182112"/>
            <a:ext cx="3554217" cy="573585"/>
          </a:xfrm>
          <a:prstGeom prst="rect">
            <a:avLst/>
          </a:prstGeom>
        </p:spPr>
      </p:pic>
    </p:spTree>
    <p:extLst>
      <p:ext uri="{BB962C8B-B14F-4D97-AF65-F5344CB8AC3E}">
        <p14:creationId xmlns:p14="http://schemas.microsoft.com/office/powerpoint/2010/main" xmlns="" val="344730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354667" y="187325"/>
            <a:ext cx="10003367"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 Goes Here</a:t>
            </a:r>
          </a:p>
        </p:txBody>
      </p:sp>
      <p:sp>
        <p:nvSpPr>
          <p:cNvPr id="1027" name="Text Placeholder 2"/>
          <p:cNvSpPr>
            <a:spLocks noGrp="1"/>
          </p:cNvSpPr>
          <p:nvPr>
            <p:ph type="body" idx="1"/>
          </p:nvPr>
        </p:nvSpPr>
        <p:spPr bwMode="auto">
          <a:xfrm>
            <a:off x="1420285" y="1504950"/>
            <a:ext cx="10475383" cy="397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97894698"/>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73" r:id="rId4"/>
    <p:sldLayoutId id="2147483670" r:id="rId5"/>
    <p:sldLayoutId id="2147483662" r:id="rId6"/>
    <p:sldLayoutId id="2147483665" r:id="rId7"/>
    <p:sldLayoutId id="2147483666" r:id="rId8"/>
    <p:sldLayoutId id="2147483674" r:id="rId9"/>
    <p:sldLayoutId id="2147483669" r:id="rId10"/>
  </p:sldLayoutIdLst>
  <p:txStyles>
    <p:titleStyle>
      <a:lvl1pPr algn="l" defTabSz="457200" rtl="0" eaLnBrk="0" fontAlgn="base" hangingPunct="0">
        <a:spcBef>
          <a:spcPct val="0"/>
        </a:spcBef>
        <a:spcAft>
          <a:spcPct val="0"/>
        </a:spcAft>
        <a:defRPr sz="4400" kern="1200">
          <a:solidFill>
            <a:schemeClr val="bg1"/>
          </a:solidFill>
          <a:latin typeface="Arial"/>
          <a:ea typeface="ＭＳ Ｐゴシック" charset="-128"/>
          <a:cs typeface="ＭＳ Ｐゴシック" charset="-128"/>
        </a:defRPr>
      </a:lvl1pPr>
      <a:lvl2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2pPr>
      <a:lvl3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3pPr>
      <a:lvl4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4pPr>
      <a:lvl5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5pPr>
      <a:lvl6pPr marL="4572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6pPr>
      <a:lvl7pPr marL="9144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7pPr>
      <a:lvl8pPr marL="13716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8pPr>
      <a:lvl9pPr marL="18288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defRPr sz="2800" kern="1200">
          <a:solidFill>
            <a:schemeClr val="tx1"/>
          </a:solidFill>
          <a:latin typeface="Arial"/>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ＭＳ Ｐゴシック" charset="-128"/>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ＭＳ Ｐゴシック" charset="-128"/>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ＭＳ Ｐゴシック" charset="-128"/>
          <a:cs typeface="ＭＳ Ｐゴシック" charset="-128"/>
        </a:defRPr>
      </a:lvl4pPr>
      <a:lvl5pPr marL="2057400" indent="-228600" algn="l" defTabSz="457200" rtl="0" eaLnBrk="0" fontAlgn="base" hangingPunct="0">
        <a:spcBef>
          <a:spcPct val="20000"/>
        </a:spcBef>
        <a:spcAft>
          <a:spcPct val="0"/>
        </a:spcAft>
        <a:buFont typeface="Arial" charset="0"/>
        <a:buChar char="•"/>
        <a:defRPr sz="1400" kern="1200">
          <a:solidFill>
            <a:schemeClr val="tx1"/>
          </a:solidFill>
          <a:latin typeface="Arial"/>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694" y="1244458"/>
            <a:ext cx="10784305" cy="1515979"/>
          </a:xfrm>
          <a:noFill/>
        </p:spPr>
        <p:txBody>
          <a:bodyPr/>
          <a:lstStyle/>
          <a:p>
            <a:pPr algn="l"/>
            <a:r>
              <a:rPr lang="en-US" sz="6600" b="1" dirty="0" err="1"/>
              <a:t>Expungement</a:t>
            </a:r>
            <a:r>
              <a:rPr lang="en-US" sz="6600" b="1" dirty="0"/>
              <a:t> </a:t>
            </a:r>
            <a:r>
              <a:rPr lang="en-US" sz="6600" b="1" dirty="0" smtClean="0"/>
              <a:t>101 </a:t>
            </a:r>
            <a:endParaRPr lang="en-US" sz="8000" b="1" dirty="0"/>
          </a:p>
        </p:txBody>
      </p:sp>
      <p:sp>
        <p:nvSpPr>
          <p:cNvPr id="3" name="Subtitle 2"/>
          <p:cNvSpPr>
            <a:spLocks noGrp="1"/>
          </p:cNvSpPr>
          <p:nvPr>
            <p:ph type="subTitle" idx="1"/>
          </p:nvPr>
        </p:nvSpPr>
        <p:spPr>
          <a:xfrm>
            <a:off x="1407694" y="2760437"/>
            <a:ext cx="10784306" cy="1354363"/>
          </a:xfrm>
          <a:solidFill>
            <a:schemeClr val="bg1">
              <a:alpha val="50000"/>
            </a:schemeClr>
          </a:solidFill>
        </p:spPr>
        <p:txBody>
          <a:bodyPr/>
          <a:lstStyle/>
          <a:p>
            <a:pPr algn="l"/>
            <a:r>
              <a:rPr lang="en-US" sz="2400" dirty="0">
                <a:solidFill>
                  <a:srgbClr val="24C9B9"/>
                </a:solidFill>
              </a:rPr>
              <a:t>Presented by:</a:t>
            </a:r>
          </a:p>
          <a:p>
            <a:pPr algn="l"/>
            <a:r>
              <a:rPr lang="en-US" sz="2400" b="1" dirty="0">
                <a:solidFill>
                  <a:srgbClr val="24C9B9"/>
                </a:solidFill>
              </a:rPr>
              <a:t>The Community Lawyering Initiative</a:t>
            </a:r>
            <a:endParaRPr lang="en-US" sz="1800" dirty="0">
              <a:solidFill>
                <a:srgbClr val="177F75"/>
              </a:solidFill>
            </a:endParaRPr>
          </a:p>
          <a:p>
            <a:pPr algn="l"/>
            <a:r>
              <a:rPr lang="en-US" sz="1800" dirty="0" smtClean="0"/>
              <a:t>October</a:t>
            </a:r>
            <a:r>
              <a:rPr lang="en-US" sz="1800" dirty="0" smtClean="0">
                <a:solidFill>
                  <a:srgbClr val="177F75"/>
                </a:solidFill>
              </a:rPr>
              <a:t> </a:t>
            </a:r>
            <a:r>
              <a:rPr lang="en-US" sz="1800" dirty="0">
                <a:solidFill>
                  <a:srgbClr val="177F75"/>
                </a:solidFill>
              </a:rPr>
              <a:t>2018</a:t>
            </a: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07694" y="4463715"/>
            <a:ext cx="5144198" cy="830179"/>
          </a:xfrm>
          <a:prstGeom prst="rect">
            <a:avLst/>
          </a:prstGeom>
        </p:spPr>
      </p:pic>
    </p:spTree>
    <p:extLst>
      <p:ext uri="{BB962C8B-B14F-4D97-AF65-F5344CB8AC3E}">
        <p14:creationId xmlns:p14="http://schemas.microsoft.com/office/powerpoint/2010/main" xmlns="" val="250449561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Stet	</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3 year waiting period</a:t>
            </a:r>
          </a:p>
          <a:p>
            <a:pPr marL="457200" indent="-457200">
              <a:buFont typeface="Arial" panose="020B0604020202020204" pitchFamily="34" charset="0"/>
              <a:buChar char="•"/>
            </a:pPr>
            <a:r>
              <a:rPr lang="en-US" dirty="0"/>
              <a:t>Subsequent convictions OK</a:t>
            </a:r>
          </a:p>
          <a:p>
            <a:pPr marL="0" indent="0"/>
            <a:endParaRPr lang="en-US" dirty="0"/>
          </a:p>
        </p:txBody>
      </p:sp>
    </p:spTree>
    <p:extLst>
      <p:ext uri="{BB962C8B-B14F-4D97-AF65-F5344CB8AC3E}">
        <p14:creationId xmlns:p14="http://schemas.microsoft.com/office/powerpoint/2010/main" xmlns="" val="29544351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Stet - 3 Year Waiting Period</a:t>
            </a:r>
          </a:p>
        </p:txBody>
      </p:sp>
      <p:sp>
        <p:nvSpPr>
          <p:cNvPr id="3" name="Content Placeholder 2"/>
          <p:cNvSpPr>
            <a:spLocks noGrp="1"/>
          </p:cNvSpPr>
          <p:nvPr>
            <p:ph sz="quarter" idx="10"/>
          </p:nvPr>
        </p:nvSpPr>
        <p:spPr>
          <a:xfrm>
            <a:off x="1354668" y="1563689"/>
            <a:ext cx="4264080" cy="4200525"/>
          </a:xfrm>
        </p:spPr>
        <p:txBody>
          <a:bodyPr/>
          <a:lstStyle/>
          <a:p>
            <a:pPr marL="0" indent="0"/>
            <a:r>
              <a:rPr lang="en-US" dirty="0"/>
              <a:t>This stet charge would be expungable on 9/27/2008</a:t>
            </a:r>
          </a:p>
        </p:txBody>
      </p:sp>
      <p:pic>
        <p:nvPicPr>
          <p:cNvPr id="5" name="Picture Placeholder 4"/>
          <p:cNvPicPr>
            <a:picLocks noGrp="1" noChangeAspect="1"/>
          </p:cNvPicPr>
          <p:nvPr>
            <p:ph type="pic" sz="quarter" idx="4294967295"/>
          </p:nvPr>
        </p:nvPicPr>
        <p:blipFill>
          <a:blip r:embed="rId2" cstate="print"/>
          <a:srcRect l="3763" r="3763"/>
          <a:stretch>
            <a:fillRect/>
          </a:stretch>
        </p:blipFill>
        <p:spPr>
          <a:xfrm>
            <a:off x="5935743" y="1287379"/>
            <a:ext cx="5895310" cy="5233737"/>
          </a:xfrm>
          <a:prstGeom prst="rect">
            <a:avLst/>
          </a:prstGeom>
          <a:ln w="38100">
            <a:solidFill>
              <a:schemeClr val="bg1"/>
            </a:solidFill>
          </a:ln>
          <a:effectLst>
            <a:outerShdw blurRad="63500" sx="102000" sy="102000" algn="ctr" rotWithShape="0">
              <a:prstClr val="black">
                <a:alpha val="5000"/>
              </a:prstClr>
            </a:outerShdw>
          </a:effectLst>
        </p:spPr>
      </p:pic>
    </p:spTree>
    <p:extLst>
      <p:ext uri="{BB962C8B-B14F-4D97-AF65-F5344CB8AC3E}">
        <p14:creationId xmlns:p14="http://schemas.microsoft.com/office/powerpoint/2010/main" xmlns="" val="340253868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Probation Before Judgment</a:t>
            </a:r>
          </a:p>
        </p:txBody>
      </p:sp>
      <p:sp>
        <p:nvSpPr>
          <p:cNvPr id="3" name="Content Placeholder 2"/>
          <p:cNvSpPr>
            <a:spLocks noGrp="1"/>
          </p:cNvSpPr>
          <p:nvPr>
            <p:ph sz="quarter" idx="10"/>
          </p:nvPr>
        </p:nvSpPr>
        <p:spPr/>
        <p:txBody>
          <a:bodyPr/>
          <a:lstStyle/>
          <a:p>
            <a:pPr marL="457200" indent="-457200">
              <a:buFont typeface="Arial" charset="0"/>
              <a:buChar char="•"/>
            </a:pPr>
            <a:r>
              <a:rPr lang="en-US" dirty="0"/>
              <a:t>3 year waiting period</a:t>
            </a:r>
          </a:p>
          <a:p>
            <a:pPr marL="857250" lvl="1" indent="-457200"/>
            <a:r>
              <a:rPr lang="en-US" dirty="0"/>
              <a:t>If probation is longer than 3 years, must wait until end of probation</a:t>
            </a:r>
          </a:p>
          <a:p>
            <a:pPr marL="1257300" lvl="2" indent="-457200"/>
            <a:r>
              <a:rPr lang="en-US" dirty="0"/>
              <a:t>This is rare. Probation period is usually 1 year to 18 months.</a:t>
            </a:r>
          </a:p>
          <a:p>
            <a:pPr marL="400050" lvl="1" indent="0">
              <a:buNone/>
            </a:pPr>
            <a:endParaRPr lang="en-US" dirty="0"/>
          </a:p>
        </p:txBody>
      </p:sp>
    </p:spTree>
    <p:custDataLst>
      <p:tags r:id="rId1"/>
    </p:custDataLst>
    <p:extLst>
      <p:ext uri="{BB962C8B-B14F-4D97-AF65-F5344CB8AC3E}">
        <p14:creationId xmlns:p14="http://schemas.microsoft.com/office/powerpoint/2010/main" xmlns="" val="15979086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PBJ - Special Rules</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If the client receives a subsequent conviction in the three year period after the PBJ is entered, the PBJ cannot be expunged</a:t>
            </a:r>
          </a:p>
          <a:p>
            <a:pPr marL="857250" lvl="1" indent="-457200">
              <a:buFont typeface="Arial" panose="020B0604020202020204" pitchFamily="34" charset="0"/>
              <a:buChar char="•"/>
            </a:pPr>
            <a:r>
              <a:rPr lang="en-US" dirty="0"/>
              <a:t>Subsequent </a:t>
            </a:r>
            <a:r>
              <a:rPr lang="en-US" b="1" i="1" dirty="0"/>
              <a:t>charges</a:t>
            </a:r>
            <a:r>
              <a:rPr lang="en-US" dirty="0"/>
              <a:t> are OK (i.e. dispositions not resulting in guilty)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PBJ dispositions for DUIs/DWIs cannot be expunged</a:t>
            </a:r>
          </a:p>
        </p:txBody>
      </p:sp>
    </p:spTree>
    <p:extLst>
      <p:ext uri="{BB962C8B-B14F-4D97-AF65-F5344CB8AC3E}">
        <p14:creationId xmlns:p14="http://schemas.microsoft.com/office/powerpoint/2010/main" xmlns="" val="154307237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Cause</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sz="2000" dirty="0"/>
              <a:t>10-105(c)(9)</a:t>
            </a:r>
          </a:p>
          <a:p>
            <a:pPr marL="457200" indent="-457200">
              <a:buFont typeface="Arial" panose="020B0604020202020204" pitchFamily="34" charset="0"/>
              <a:buChar char="•"/>
            </a:pPr>
            <a:r>
              <a:rPr lang="en-US" sz="2000" dirty="0"/>
              <a:t>Sometimes MLA files stets and PBJs early</a:t>
            </a:r>
          </a:p>
          <a:p>
            <a:pPr marL="457200" indent="-457200">
              <a:buFont typeface="Arial" panose="020B0604020202020204" pitchFamily="34" charset="0"/>
              <a:buChar char="•"/>
            </a:pPr>
            <a:r>
              <a:rPr lang="en-US" sz="2000" dirty="0"/>
              <a:t>Requirements:</a:t>
            </a:r>
          </a:p>
          <a:p>
            <a:pPr marL="857250" lvl="1" indent="-457200">
              <a:buFont typeface="Arial" panose="020B0604020202020204" pitchFamily="34" charset="0"/>
              <a:buChar char="•"/>
            </a:pPr>
            <a:r>
              <a:rPr lang="en-US" sz="2000" dirty="0"/>
              <a:t>Only item on record</a:t>
            </a:r>
          </a:p>
          <a:p>
            <a:pPr marL="857250" lvl="1" indent="-457200">
              <a:buFont typeface="Arial" panose="020B0604020202020204" pitchFamily="34" charset="0"/>
              <a:buChar char="•"/>
            </a:pPr>
            <a:r>
              <a:rPr lang="en-US" sz="2000" dirty="0"/>
              <a:t>Successful completion of any probation (PBJ) or community service</a:t>
            </a:r>
          </a:p>
          <a:p>
            <a:pPr marL="457200" indent="-457200">
              <a:buFont typeface="Arial" panose="020B0604020202020204" pitchFamily="34" charset="0"/>
              <a:buChar char="•"/>
            </a:pPr>
            <a:r>
              <a:rPr lang="en-US" sz="2000" dirty="0"/>
              <a:t>Let client know MLA may/may not take this case</a:t>
            </a:r>
          </a:p>
          <a:p>
            <a:pPr marL="857250" lvl="1" indent="-457200">
              <a:buFont typeface="Arial" panose="020B0604020202020204" pitchFamily="34" charset="0"/>
              <a:buChar char="•"/>
            </a:pPr>
            <a:r>
              <a:rPr lang="en-US" sz="2000" dirty="0"/>
              <a:t>A staff attorney will call client in the next week to determine if MLA will staff</a:t>
            </a:r>
          </a:p>
          <a:p>
            <a:pPr marL="457200" indent="-457200">
              <a:buFont typeface="Arial" panose="020B0604020202020204" pitchFamily="34" charset="0"/>
              <a:buChar char="•"/>
            </a:pPr>
            <a:r>
              <a:rPr lang="en-US" sz="2000" dirty="0"/>
              <a:t>Please alert an attorney at the clinic that you have identified a possible good cause case</a:t>
            </a:r>
          </a:p>
        </p:txBody>
      </p:sp>
    </p:spTree>
    <p:extLst>
      <p:ext uri="{BB962C8B-B14F-4D97-AF65-F5344CB8AC3E}">
        <p14:creationId xmlns:p14="http://schemas.microsoft.com/office/powerpoint/2010/main" xmlns="" val="406719147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Criminally Responsible	(NCR)</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Rarely seen</a:t>
            </a:r>
          </a:p>
          <a:p>
            <a:pPr marL="457200" indent="-457200">
              <a:buFont typeface="Arial" panose="020B0604020202020204" pitchFamily="34" charset="0"/>
              <a:buChar char="•"/>
            </a:pPr>
            <a:r>
              <a:rPr lang="en-US" dirty="0"/>
              <a:t>Limited to 3 crimes</a:t>
            </a:r>
          </a:p>
          <a:p>
            <a:pPr marL="857250" lvl="1" indent="-457200">
              <a:buFont typeface="Arial" panose="020B0604020202020204" pitchFamily="34" charset="0"/>
              <a:buChar char="•"/>
            </a:pPr>
            <a:r>
              <a:rPr lang="en-US" dirty="0"/>
              <a:t>Trespass</a:t>
            </a:r>
          </a:p>
          <a:p>
            <a:pPr marL="857250" lvl="1" indent="-457200">
              <a:buFont typeface="Arial" panose="020B0604020202020204" pitchFamily="34" charset="0"/>
              <a:buChar char="•"/>
            </a:pPr>
            <a:r>
              <a:rPr lang="en-US" dirty="0"/>
              <a:t>Disturbing the peace</a:t>
            </a:r>
          </a:p>
          <a:p>
            <a:pPr marL="857250" lvl="1" indent="-457200">
              <a:buFont typeface="Arial" panose="020B0604020202020204" pitchFamily="34" charset="0"/>
              <a:buChar char="•"/>
            </a:pPr>
            <a:r>
              <a:rPr lang="en-US" dirty="0"/>
              <a:t>Telephone Misuse</a:t>
            </a:r>
          </a:p>
          <a:p>
            <a:pPr marL="457200" indent="-457200">
              <a:buFont typeface="Arial" panose="020B0604020202020204" pitchFamily="34" charset="0"/>
              <a:buChar char="•"/>
            </a:pPr>
            <a:r>
              <a:rPr lang="en-US" dirty="0"/>
              <a:t>3 year waiting period</a:t>
            </a:r>
          </a:p>
          <a:p>
            <a:pPr marL="457200" indent="-457200">
              <a:buFont typeface="Arial" panose="020B0604020202020204" pitchFamily="34" charset="0"/>
              <a:buChar char="•"/>
            </a:pPr>
            <a:r>
              <a:rPr lang="en-US" dirty="0"/>
              <a:t>Subsequent convictions OK</a:t>
            </a:r>
          </a:p>
        </p:txBody>
      </p:sp>
    </p:spTree>
    <p:extLst>
      <p:ext uri="{BB962C8B-B14F-4D97-AF65-F5344CB8AC3E}">
        <p14:creationId xmlns:p14="http://schemas.microsoft.com/office/powerpoint/2010/main" xmlns="" val="270876788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Compromise</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3 year waiting period</a:t>
            </a:r>
          </a:p>
          <a:p>
            <a:pPr marL="457200" indent="-457200">
              <a:buFont typeface="Arial" panose="020B0604020202020204" pitchFamily="34" charset="0"/>
              <a:buChar char="•"/>
            </a:pPr>
            <a:r>
              <a:rPr lang="en-US" dirty="0"/>
              <a:t>Subsequent convictions OK</a:t>
            </a:r>
          </a:p>
          <a:p>
            <a:pPr marL="457200" indent="-457200">
              <a:buFont typeface="Arial" panose="020B0604020202020204" pitchFamily="34" charset="0"/>
              <a:buChar char="•"/>
            </a:pPr>
            <a:r>
              <a:rPr lang="en-US" dirty="0"/>
              <a:t>Rarely seen</a:t>
            </a:r>
          </a:p>
        </p:txBody>
      </p:sp>
    </p:spTree>
    <p:extLst>
      <p:ext uri="{BB962C8B-B14F-4D97-AF65-F5344CB8AC3E}">
        <p14:creationId xmlns:p14="http://schemas.microsoft.com/office/powerpoint/2010/main" xmlns="" val="408015076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Transferred to Juvenile Court</a:t>
            </a:r>
          </a:p>
        </p:txBody>
      </p:sp>
      <p:sp>
        <p:nvSpPr>
          <p:cNvPr id="3" name="Content Placeholder 2"/>
          <p:cNvSpPr>
            <a:spLocks noGrp="1"/>
          </p:cNvSpPr>
          <p:nvPr>
            <p:ph sz="quarter" idx="10"/>
          </p:nvPr>
        </p:nvSpPr>
        <p:spPr/>
        <p:txBody>
          <a:bodyPr/>
          <a:lstStyle/>
          <a:p>
            <a:r>
              <a:rPr lang="en-US" dirty="0"/>
              <a:t>Charge transferred from adult to juvenile court under 4-202</a:t>
            </a:r>
          </a:p>
        </p:txBody>
      </p:sp>
    </p:spTree>
    <p:extLst>
      <p:ext uri="{BB962C8B-B14F-4D97-AF65-F5344CB8AC3E}">
        <p14:creationId xmlns:p14="http://schemas.microsoft.com/office/powerpoint/2010/main" xmlns="" val="371625135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Pardons	</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Not automatically expunged</a:t>
            </a:r>
          </a:p>
          <a:p>
            <a:pPr marL="457200" indent="-457200">
              <a:buFont typeface="Arial" panose="020B0604020202020204" pitchFamily="34" charset="0"/>
              <a:buChar char="•"/>
            </a:pPr>
            <a:r>
              <a:rPr lang="en-US" dirty="0"/>
              <a:t>Nonviolent offense</a:t>
            </a:r>
          </a:p>
          <a:p>
            <a:pPr marL="457200" indent="-457200">
              <a:buFont typeface="Arial" panose="020B0604020202020204" pitchFamily="34" charset="0"/>
              <a:buChar char="•"/>
            </a:pPr>
            <a:r>
              <a:rPr lang="en-US" dirty="0"/>
              <a:t>1 criminal offense in lifetime</a:t>
            </a:r>
          </a:p>
          <a:p>
            <a:pPr marL="457200" indent="-457200">
              <a:buFont typeface="Arial" panose="020B0604020202020204" pitchFamily="34" charset="0"/>
              <a:buChar char="•"/>
            </a:pPr>
            <a:r>
              <a:rPr lang="en-US" dirty="0"/>
              <a:t>Expungement must be filed within 10 years of the pardon</a:t>
            </a:r>
          </a:p>
        </p:txBody>
      </p:sp>
    </p:spTree>
    <p:extLst>
      <p:ext uri="{BB962C8B-B14F-4D97-AF65-F5344CB8AC3E}">
        <p14:creationId xmlns:p14="http://schemas.microsoft.com/office/powerpoint/2010/main" xmlns="" val="352813074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Offenses</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Impact of traffic convictions is frequently misunderstood and underestimated by clients </a:t>
            </a:r>
          </a:p>
          <a:p>
            <a:pPr marL="457200" indent="-457200">
              <a:buFont typeface="Arial" panose="020B0604020202020204" pitchFamily="34" charset="0"/>
              <a:buChar char="•"/>
            </a:pPr>
            <a:r>
              <a:rPr lang="en-US" dirty="0" err="1"/>
              <a:t>Incarcerable</a:t>
            </a:r>
            <a:r>
              <a:rPr lang="en-US" dirty="0"/>
              <a:t> traffic offenses are listed under Md. Code Trans. 27-101</a:t>
            </a:r>
          </a:p>
          <a:p>
            <a:pPr marL="457200" indent="-457200">
              <a:buFont typeface="Arial" panose="020B0604020202020204" pitchFamily="34" charset="0"/>
              <a:buChar char="•"/>
            </a:pPr>
            <a:r>
              <a:rPr lang="en-US" dirty="0"/>
              <a:t>An active </a:t>
            </a:r>
            <a:r>
              <a:rPr lang="en-US" dirty="0" err="1"/>
              <a:t>incarcerable</a:t>
            </a:r>
            <a:r>
              <a:rPr lang="en-US" dirty="0"/>
              <a:t> traffic is a bar to any expungement </a:t>
            </a:r>
          </a:p>
          <a:p>
            <a:pPr marL="457200" indent="-457200">
              <a:buFont typeface="Arial" panose="020B0604020202020204" pitchFamily="34" charset="0"/>
              <a:buChar char="•"/>
            </a:pPr>
            <a:r>
              <a:rPr lang="en-US" dirty="0"/>
              <a:t>A guilty </a:t>
            </a:r>
            <a:r>
              <a:rPr lang="en-US" dirty="0" err="1"/>
              <a:t>incarcerable</a:t>
            </a:r>
            <a:r>
              <a:rPr lang="en-US" dirty="0"/>
              <a:t> traffic may make the client ineligible for otherwise </a:t>
            </a:r>
            <a:r>
              <a:rPr lang="en-US" dirty="0" err="1"/>
              <a:t>expungeable</a:t>
            </a:r>
            <a:r>
              <a:rPr lang="en-US" dirty="0"/>
              <a:t> charges</a:t>
            </a:r>
          </a:p>
        </p:txBody>
      </p:sp>
    </p:spTree>
    <p:custDataLst>
      <p:tags r:id="rId1"/>
    </p:custDataLst>
    <p:extLst>
      <p:ext uri="{BB962C8B-B14F-4D97-AF65-F5344CB8AC3E}">
        <p14:creationId xmlns:p14="http://schemas.microsoft.com/office/powerpoint/2010/main" xmlns="" val="924431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Notice/Disclaimer</a:t>
            </a:r>
          </a:p>
        </p:txBody>
      </p:sp>
      <p:sp>
        <p:nvSpPr>
          <p:cNvPr id="7" name="Content Placeholder 6"/>
          <p:cNvSpPr>
            <a:spLocks noGrp="1"/>
          </p:cNvSpPr>
          <p:nvPr>
            <p:ph sz="quarter" idx="10"/>
          </p:nvPr>
        </p:nvSpPr>
        <p:spPr/>
        <p:txBody>
          <a:bodyPr/>
          <a:lstStyle/>
          <a:p>
            <a:pPr marL="0" indent="0"/>
            <a:r>
              <a:rPr lang="en-US" dirty="0"/>
              <a:t>The legal statutes cited in this presentation are current as of October 1, 2018. </a:t>
            </a:r>
          </a:p>
          <a:p>
            <a:pPr marL="0" indent="0"/>
            <a:endParaRPr lang="en-US" dirty="0"/>
          </a:p>
          <a:p>
            <a:pPr marL="0" indent="0"/>
            <a:r>
              <a:rPr lang="en-US" dirty="0"/>
              <a:t>Expungement laws change regularly.</a:t>
            </a:r>
          </a:p>
          <a:p>
            <a:pPr marL="0" indent="0"/>
            <a:endParaRPr lang="en-US" dirty="0"/>
          </a:p>
          <a:p>
            <a:pPr marL="0" indent="0"/>
            <a:r>
              <a:rPr lang="en-US" dirty="0"/>
              <a:t>Please consult the Maryland Code and the Courts’ website for the most accurate information.</a:t>
            </a:r>
          </a:p>
        </p:txBody>
      </p:sp>
    </p:spTree>
    <p:extLst>
      <p:ext uri="{BB962C8B-B14F-4D97-AF65-F5344CB8AC3E}">
        <p14:creationId xmlns:p14="http://schemas.microsoft.com/office/powerpoint/2010/main" xmlns="" val="159604361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Petition A: Non-Convictions </a:t>
            </a:r>
          </a:p>
        </p:txBody>
      </p:sp>
      <p:pic>
        <p:nvPicPr>
          <p:cNvPr id="4" name="Picture 3"/>
          <p:cNvPicPr>
            <a:picLocks noChangeAspect="1"/>
          </p:cNvPicPr>
          <p:nvPr/>
        </p:nvPicPr>
        <p:blipFill rotWithShape="1">
          <a:blip r:embed="rId2" cstate="print"/>
          <a:srcRect l="2196" b="12566"/>
          <a:stretch/>
        </p:blipFill>
        <p:spPr>
          <a:xfrm>
            <a:off x="2229435" y="1023531"/>
            <a:ext cx="8253830" cy="4980226"/>
          </a:xfrm>
          <a:prstGeom prst="rect">
            <a:avLst/>
          </a:prstGeom>
        </p:spPr>
      </p:pic>
    </p:spTree>
    <p:extLst>
      <p:ext uri="{BB962C8B-B14F-4D97-AF65-F5344CB8AC3E}">
        <p14:creationId xmlns:p14="http://schemas.microsoft.com/office/powerpoint/2010/main" xmlns="" val="90781487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cstate="print"/>
          <a:stretch>
            <a:fillRect/>
          </a:stretch>
        </p:blipFill>
        <p:spPr>
          <a:xfrm>
            <a:off x="2941381" y="1563689"/>
            <a:ext cx="6699762" cy="4200525"/>
          </a:xfrm>
          <a:prstGeom prst="rect">
            <a:avLst/>
          </a:prstGeom>
        </p:spPr>
      </p:pic>
      <p:sp>
        <p:nvSpPr>
          <p:cNvPr id="5" name="Title 1"/>
          <p:cNvSpPr txBox="1">
            <a:spLocks/>
          </p:cNvSpPr>
          <p:nvPr/>
        </p:nvSpPr>
        <p:spPr bwMode="auto">
          <a:xfrm>
            <a:off x="1354666" y="129268"/>
            <a:ext cx="10003367"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chemeClr val="bg1"/>
                </a:solidFill>
                <a:latin typeface="Arial"/>
                <a:ea typeface="ＭＳ Ｐゴシック" charset="-128"/>
                <a:cs typeface="ＭＳ Ｐゴシック" charset="-128"/>
              </a:defRPr>
            </a:lvl1pPr>
            <a:lvl2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2pPr>
            <a:lvl3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3pPr>
            <a:lvl4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4pPr>
            <a:lvl5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5pPr>
            <a:lvl6pPr marL="4572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6pPr>
            <a:lvl7pPr marL="9144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7pPr>
            <a:lvl8pPr marL="13716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8pPr>
            <a:lvl9pPr marL="18288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9pPr>
          </a:lstStyle>
          <a:p>
            <a:r>
              <a:rPr lang="en-US" dirty="0"/>
              <a:t>Petition for Convictions</a:t>
            </a:r>
          </a:p>
        </p:txBody>
      </p:sp>
    </p:spTree>
    <p:extLst>
      <p:ext uri="{BB962C8B-B14F-4D97-AF65-F5344CB8AC3E}">
        <p14:creationId xmlns:p14="http://schemas.microsoft.com/office/powerpoint/2010/main" xmlns="" val="77166650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6" y="129267"/>
            <a:ext cx="10003367" cy="692150"/>
          </a:xfrm>
        </p:spPr>
        <p:txBody>
          <a:bodyPr/>
          <a:lstStyle/>
          <a:p>
            <a:r>
              <a:rPr lang="en-US" dirty="0"/>
              <a:t>Eligible Convictions</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sz="3200" dirty="0"/>
              <a:t>Listed in both 10-105 and 10-110</a:t>
            </a:r>
          </a:p>
          <a:p>
            <a:pPr marL="457200" indent="-457200">
              <a:buFont typeface="Arial" panose="020B0604020202020204" pitchFamily="34" charset="0"/>
              <a:buChar char="•"/>
            </a:pPr>
            <a:r>
              <a:rPr lang="en-US" sz="3200" dirty="0"/>
              <a:t>Include:</a:t>
            </a:r>
          </a:p>
          <a:p>
            <a:pPr marL="857250" lvl="1" indent="-457200">
              <a:buFont typeface="Arial" panose="020B0604020202020204" pitchFamily="34" charset="0"/>
              <a:buChar char="•"/>
            </a:pPr>
            <a:r>
              <a:rPr lang="en-US" sz="2800" dirty="0"/>
              <a:t>Nuisance Crimes</a:t>
            </a:r>
          </a:p>
          <a:p>
            <a:pPr marL="857250" lvl="1" indent="-457200">
              <a:buFont typeface="Arial" panose="020B0604020202020204" pitchFamily="34" charset="0"/>
              <a:buChar char="•"/>
            </a:pPr>
            <a:r>
              <a:rPr lang="en-US" sz="2800" dirty="0"/>
              <a:t>Marijuana Possession and Paraphernalia</a:t>
            </a:r>
          </a:p>
          <a:p>
            <a:pPr marL="857250" lvl="1" indent="-457200">
              <a:buFont typeface="Arial" panose="020B0604020202020204" pitchFamily="34" charset="0"/>
              <a:buChar char="•"/>
            </a:pPr>
            <a:r>
              <a:rPr lang="en-US" sz="2800" dirty="0"/>
              <a:t>Charges that are no longer crimes</a:t>
            </a:r>
          </a:p>
          <a:p>
            <a:pPr marL="857250" lvl="1" indent="-457200">
              <a:buFont typeface="Arial" panose="020B0604020202020204" pitchFamily="34" charset="0"/>
              <a:buChar char="•"/>
            </a:pPr>
            <a:r>
              <a:rPr lang="en-US" sz="2800" dirty="0"/>
              <a:t>Eligible Misdemeanors</a:t>
            </a:r>
          </a:p>
          <a:p>
            <a:pPr marL="857250" lvl="1" indent="-457200">
              <a:buFont typeface="Arial" panose="020B0604020202020204" pitchFamily="34" charset="0"/>
              <a:buChar char="•"/>
            </a:pPr>
            <a:r>
              <a:rPr lang="en-US" sz="2800" dirty="0"/>
              <a:t>Eligible Felonies</a:t>
            </a:r>
          </a:p>
        </p:txBody>
      </p:sp>
    </p:spTree>
    <p:extLst>
      <p:ext uri="{BB962C8B-B14F-4D97-AF65-F5344CB8AC3E}">
        <p14:creationId xmlns:p14="http://schemas.microsoft.com/office/powerpoint/2010/main" xmlns="" val="120015119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92245" y="1400850"/>
            <a:ext cx="10003367" cy="4200525"/>
          </a:xfrm>
        </p:spPr>
        <p:txBody>
          <a:bodyPr/>
          <a:lstStyle/>
          <a:p>
            <a:pPr marL="457200" indent="-457200">
              <a:buFont typeface="Arial" charset="0"/>
              <a:buChar char="•"/>
            </a:pPr>
            <a:r>
              <a:rPr lang="en-US" dirty="0"/>
              <a:t>Urination in a public place</a:t>
            </a:r>
          </a:p>
          <a:p>
            <a:pPr marL="457200" indent="-457200">
              <a:buFont typeface="Arial" charset="0"/>
              <a:buChar char="•"/>
            </a:pPr>
            <a:r>
              <a:rPr lang="en-US" dirty="0"/>
              <a:t>Riding a transit vehicle without paying the fare</a:t>
            </a:r>
          </a:p>
          <a:p>
            <a:pPr marL="457200" indent="-457200">
              <a:buFont typeface="Arial" charset="0"/>
              <a:buChar char="•"/>
            </a:pPr>
            <a:r>
              <a:rPr lang="en-US" dirty="0"/>
              <a:t>Panhandling</a:t>
            </a:r>
          </a:p>
          <a:p>
            <a:pPr marL="457200" indent="-457200">
              <a:buFont typeface="Arial" charset="0"/>
              <a:buChar char="•"/>
            </a:pPr>
            <a:r>
              <a:rPr lang="en-US" dirty="0"/>
              <a:t>Sleeping in a park</a:t>
            </a:r>
          </a:p>
          <a:p>
            <a:pPr marL="457200" indent="-457200">
              <a:buFont typeface="Arial" charset="0"/>
              <a:buChar char="•"/>
            </a:pPr>
            <a:r>
              <a:rPr lang="en-US" dirty="0"/>
              <a:t>Vagrancy</a:t>
            </a:r>
          </a:p>
          <a:p>
            <a:pPr marL="457200" indent="-457200">
              <a:buFont typeface="Arial" charset="0"/>
              <a:buChar char="•"/>
            </a:pPr>
            <a:r>
              <a:rPr lang="en-US" dirty="0"/>
              <a:t>Loitering</a:t>
            </a:r>
          </a:p>
          <a:p>
            <a:pPr marL="457200" indent="-457200">
              <a:buFont typeface="Arial" charset="0"/>
              <a:buChar char="•"/>
            </a:pPr>
            <a:r>
              <a:rPr lang="en-US" dirty="0"/>
              <a:t>Drinking alcohol in public </a:t>
            </a:r>
          </a:p>
          <a:p>
            <a:pPr marL="457200" indent="-457200">
              <a:buFont typeface="Arial" charset="0"/>
              <a:buChar char="•"/>
            </a:pPr>
            <a:r>
              <a:rPr lang="en-US" dirty="0"/>
              <a:t>Obstructing free passage</a:t>
            </a:r>
          </a:p>
          <a:p>
            <a:pPr marL="457200" indent="-457200">
              <a:buFont typeface="Arial" charset="0"/>
              <a:buChar char="•"/>
            </a:pPr>
            <a:r>
              <a:rPr lang="en-US" dirty="0"/>
              <a:t>Sleeping in public</a:t>
            </a:r>
          </a:p>
          <a:p>
            <a:pPr marL="457200" indent="-457200">
              <a:buFont typeface="Arial" charset="0"/>
              <a:buChar char="•"/>
            </a:pPr>
            <a:r>
              <a:rPr lang="en-US" dirty="0"/>
              <a:t>Crimes enumerated in 7-705 of the Transportation Article</a:t>
            </a:r>
          </a:p>
        </p:txBody>
      </p:sp>
      <p:sp>
        <p:nvSpPr>
          <p:cNvPr id="4" name="Title 1"/>
          <p:cNvSpPr txBox="1">
            <a:spLocks/>
          </p:cNvSpPr>
          <p:nvPr/>
        </p:nvSpPr>
        <p:spPr bwMode="auto">
          <a:xfrm>
            <a:off x="1354666" y="129268"/>
            <a:ext cx="10003367"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chemeClr val="bg1"/>
                </a:solidFill>
                <a:latin typeface="Arial"/>
                <a:ea typeface="ＭＳ Ｐゴシック" charset="-128"/>
                <a:cs typeface="ＭＳ Ｐゴシック" charset="-128"/>
              </a:defRPr>
            </a:lvl1pPr>
            <a:lvl2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2pPr>
            <a:lvl3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3pPr>
            <a:lvl4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4pPr>
            <a:lvl5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5pPr>
            <a:lvl6pPr marL="4572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6pPr>
            <a:lvl7pPr marL="9144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7pPr>
            <a:lvl8pPr marL="13716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8pPr>
            <a:lvl9pPr marL="18288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9pPr>
          </a:lstStyle>
          <a:p>
            <a:r>
              <a:rPr lang="en-US" dirty="0"/>
              <a:t>Nuisance Crimes: 10-105(a)(9)</a:t>
            </a:r>
          </a:p>
        </p:txBody>
      </p:sp>
    </p:spTree>
    <p:extLst>
      <p:ext uri="{BB962C8B-B14F-4D97-AF65-F5344CB8AC3E}">
        <p14:creationId xmlns:p14="http://schemas.microsoft.com/office/powerpoint/2010/main" xmlns="" val="151806247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6" y="129268"/>
            <a:ext cx="10003367" cy="692150"/>
          </a:xfrm>
        </p:spPr>
        <p:txBody>
          <a:bodyPr/>
          <a:lstStyle/>
          <a:p>
            <a:r>
              <a:rPr lang="en-US" dirty="0"/>
              <a:t>Nuisance Crimes: Time for Filing</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Must wait 3 years OR successfully complete probation</a:t>
            </a:r>
          </a:p>
          <a:p>
            <a:pPr marL="857250" lvl="1" indent="-457200">
              <a:buFont typeface="Arial" panose="020B0604020202020204" pitchFamily="34" charset="0"/>
              <a:buChar char="•"/>
            </a:pPr>
            <a:r>
              <a:rPr lang="en-US" dirty="0"/>
              <a:t>Whichever is later</a:t>
            </a:r>
          </a:p>
          <a:p>
            <a:pPr marL="457200" indent="-457200">
              <a:buFont typeface="Arial" panose="020B0604020202020204" pitchFamily="34" charset="0"/>
              <a:buChar char="•"/>
            </a:pPr>
            <a:r>
              <a:rPr lang="en-US" dirty="0"/>
              <a:t>Subsequent convictions OK</a:t>
            </a:r>
          </a:p>
          <a:p>
            <a:endParaRPr lang="en-US" dirty="0"/>
          </a:p>
        </p:txBody>
      </p:sp>
    </p:spTree>
    <p:extLst>
      <p:ext uri="{BB962C8B-B14F-4D97-AF65-F5344CB8AC3E}">
        <p14:creationId xmlns:p14="http://schemas.microsoft.com/office/powerpoint/2010/main" xmlns="" val="126060631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sz="3200" b="1" dirty="0"/>
              <a:t>Generally:</a:t>
            </a:r>
          </a:p>
          <a:p>
            <a:pPr marL="457200" indent="-457200">
              <a:buFont typeface="Arial" panose="020B0604020202020204" pitchFamily="34" charset="0"/>
              <a:buChar char="•"/>
            </a:pPr>
            <a:r>
              <a:rPr lang="en-US" dirty="0"/>
              <a:t>Marijuana under 10 grams</a:t>
            </a:r>
          </a:p>
          <a:p>
            <a:pPr marL="457200" indent="-457200">
              <a:buFont typeface="Arial" panose="020B0604020202020204" pitchFamily="34" charset="0"/>
              <a:buChar char="•"/>
            </a:pPr>
            <a:r>
              <a:rPr lang="en-US" dirty="0"/>
              <a:t>Marijuana paraphernalia associated with MJ under 10</a:t>
            </a:r>
          </a:p>
          <a:p>
            <a:pPr marL="457200" indent="-457200">
              <a:buFont typeface="Arial" panose="020B0604020202020204" pitchFamily="34" charset="0"/>
              <a:buChar char="•"/>
            </a:pPr>
            <a:r>
              <a:rPr lang="en-US" dirty="0"/>
              <a:t>Certain Traffic Offenses</a:t>
            </a:r>
          </a:p>
          <a:p>
            <a:pPr marL="857250" lvl="1" indent="-457200">
              <a:buFont typeface="Arial" panose="020B0604020202020204" pitchFamily="34" charset="0"/>
              <a:buChar char="•"/>
            </a:pPr>
            <a:r>
              <a:rPr lang="en-US" sz="2800" dirty="0"/>
              <a:t>16-303(h) and (</a:t>
            </a:r>
            <a:r>
              <a:rPr lang="en-US" sz="2800" dirty="0" err="1"/>
              <a:t>i</a:t>
            </a:r>
            <a:r>
              <a:rPr lang="en-US" sz="2800" dirty="0"/>
              <a:t>) are no longer </a:t>
            </a:r>
            <a:r>
              <a:rPr lang="en-US" sz="2800" dirty="0" err="1"/>
              <a:t>incarcerable</a:t>
            </a:r>
            <a:endParaRPr lang="en-US" sz="2800" dirty="0"/>
          </a:p>
        </p:txBody>
      </p:sp>
      <p:sp>
        <p:nvSpPr>
          <p:cNvPr id="4" name="Title 1"/>
          <p:cNvSpPr txBox="1">
            <a:spLocks/>
          </p:cNvSpPr>
          <p:nvPr/>
        </p:nvSpPr>
        <p:spPr bwMode="auto">
          <a:xfrm>
            <a:off x="1354666" y="129268"/>
            <a:ext cx="10003367"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chemeClr val="bg1"/>
                </a:solidFill>
                <a:latin typeface="Arial"/>
                <a:ea typeface="ＭＳ Ｐゴシック" charset="-128"/>
                <a:cs typeface="ＭＳ Ｐゴシック" charset="-128"/>
              </a:defRPr>
            </a:lvl1pPr>
            <a:lvl2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2pPr>
            <a:lvl3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3pPr>
            <a:lvl4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4pPr>
            <a:lvl5pPr algn="l" defTabSz="457200" rtl="0" eaLnBrk="0" fontAlgn="base" hangingPunct="0">
              <a:spcBef>
                <a:spcPct val="0"/>
              </a:spcBef>
              <a:spcAft>
                <a:spcPct val="0"/>
              </a:spcAft>
              <a:defRPr sz="4400">
                <a:solidFill>
                  <a:schemeClr val="bg1"/>
                </a:solidFill>
                <a:latin typeface="Arial" pitchFamily="1" charset="0"/>
                <a:ea typeface="ＭＳ Ｐゴシック" charset="-128"/>
                <a:cs typeface="ＭＳ Ｐゴシック" charset="-128"/>
              </a:defRPr>
            </a:lvl5pPr>
            <a:lvl6pPr marL="4572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6pPr>
            <a:lvl7pPr marL="9144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7pPr>
            <a:lvl8pPr marL="13716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8pPr>
            <a:lvl9pPr marL="1828800" algn="l" defTabSz="457200" rtl="0" fontAlgn="base">
              <a:spcBef>
                <a:spcPct val="0"/>
              </a:spcBef>
              <a:spcAft>
                <a:spcPct val="0"/>
              </a:spcAft>
              <a:defRPr sz="4400">
                <a:solidFill>
                  <a:schemeClr val="bg1"/>
                </a:solidFill>
                <a:latin typeface="Arial" pitchFamily="1" charset="0"/>
                <a:ea typeface="ＭＳ Ｐゴシック" charset="-128"/>
                <a:cs typeface="ＭＳ Ｐゴシック" charset="-128"/>
              </a:defRPr>
            </a:lvl9pPr>
          </a:lstStyle>
          <a:p>
            <a:r>
              <a:rPr lang="en-US" dirty="0"/>
              <a:t>No Longer a Crime	</a:t>
            </a:r>
          </a:p>
        </p:txBody>
      </p:sp>
    </p:spTree>
    <p:extLst>
      <p:ext uri="{BB962C8B-B14F-4D97-AF65-F5344CB8AC3E}">
        <p14:creationId xmlns:p14="http://schemas.microsoft.com/office/powerpoint/2010/main" xmlns="" val="277217605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7" y="129268"/>
            <a:ext cx="10003367" cy="692150"/>
          </a:xfrm>
        </p:spPr>
        <p:txBody>
          <a:bodyPr/>
          <a:lstStyle/>
          <a:p>
            <a:r>
              <a:rPr lang="en-US" dirty="0"/>
              <a:t>Crimes that are no longer Crimes</a:t>
            </a:r>
          </a:p>
        </p:txBody>
      </p:sp>
      <p:pic>
        <p:nvPicPr>
          <p:cNvPr id="4" name="Content Placeholder 3"/>
          <p:cNvPicPr>
            <a:picLocks noGrp="1" noChangeAspect="1"/>
          </p:cNvPicPr>
          <p:nvPr>
            <p:ph sz="quarter" idx="10"/>
          </p:nvPr>
        </p:nvPicPr>
        <p:blipFill>
          <a:blip r:embed="rId2" cstate="print">
            <a:extLst>
              <a:ext uri="{28A0092B-C50C-407E-A947-70E740481C1C}">
                <a14:useLocalDpi xmlns:a14="http://schemas.microsoft.com/office/drawing/2010/main" xmlns="" val="0"/>
              </a:ext>
            </a:extLst>
          </a:blip>
          <a:stretch>
            <a:fillRect/>
          </a:stretch>
        </p:blipFill>
        <p:spPr>
          <a:xfrm>
            <a:off x="1354667" y="1685186"/>
            <a:ext cx="10415518" cy="4526928"/>
          </a:xfrm>
          <a:prstGeom prst="rect">
            <a:avLst/>
          </a:prstGeom>
        </p:spPr>
      </p:pic>
    </p:spTree>
    <p:extLst>
      <p:ext uri="{BB962C8B-B14F-4D97-AF65-F5344CB8AC3E}">
        <p14:creationId xmlns:p14="http://schemas.microsoft.com/office/powerpoint/2010/main" xmlns="" val="135886196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7" y="143782"/>
            <a:ext cx="10003367" cy="692150"/>
          </a:xfrm>
        </p:spPr>
        <p:txBody>
          <a:bodyPr/>
          <a:lstStyle/>
          <a:p>
            <a:r>
              <a:rPr lang="en-US" dirty="0"/>
              <a:t>Marijuana Convictions	</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sz="3200" dirty="0"/>
              <a:t>Possession </a:t>
            </a:r>
          </a:p>
          <a:p>
            <a:pPr marL="857250" lvl="1" indent="-457200">
              <a:buFont typeface="Arial" panose="020B0604020202020204" pitchFamily="34" charset="0"/>
              <a:buChar char="•"/>
            </a:pPr>
            <a:r>
              <a:rPr lang="en-US" sz="2800" dirty="0"/>
              <a:t>ALL amounts</a:t>
            </a:r>
            <a:br>
              <a:rPr lang="en-US" sz="2800" dirty="0"/>
            </a:br>
            <a:endParaRPr lang="en-US" sz="2800" dirty="0"/>
          </a:p>
          <a:p>
            <a:pPr marL="457200" indent="-457200">
              <a:buFont typeface="Arial" panose="020B0604020202020204" pitchFamily="34" charset="0"/>
              <a:buChar char="•"/>
            </a:pPr>
            <a:r>
              <a:rPr lang="en-US" sz="3200" dirty="0"/>
              <a:t>Paraphernalia</a:t>
            </a:r>
          </a:p>
          <a:p>
            <a:pPr marL="857250" lvl="1" indent="-457200">
              <a:buFont typeface="Arial" panose="020B0604020202020204" pitchFamily="34" charset="0"/>
              <a:buChar char="•"/>
            </a:pPr>
            <a:r>
              <a:rPr lang="en-US" sz="2800" dirty="0"/>
              <a:t>As associated with use, not distribution</a:t>
            </a:r>
            <a:br>
              <a:rPr lang="en-US" sz="2800" dirty="0"/>
            </a:br>
            <a:endParaRPr lang="en-US" sz="2800" dirty="0"/>
          </a:p>
          <a:p>
            <a:pPr marL="457200" indent="-457200">
              <a:buFont typeface="Arial" panose="020B0604020202020204" pitchFamily="34" charset="0"/>
              <a:buChar char="•"/>
            </a:pPr>
            <a:r>
              <a:rPr lang="en-US" sz="3200" dirty="0"/>
              <a:t>NOT distribution or related charges</a:t>
            </a:r>
          </a:p>
          <a:p>
            <a:endParaRPr lang="en-US" sz="3200" dirty="0"/>
          </a:p>
          <a:p>
            <a:endParaRPr lang="en-US" sz="3200" dirty="0"/>
          </a:p>
        </p:txBody>
      </p:sp>
    </p:spTree>
    <p:extLst>
      <p:ext uri="{BB962C8B-B14F-4D97-AF65-F5344CB8AC3E}">
        <p14:creationId xmlns:p14="http://schemas.microsoft.com/office/powerpoint/2010/main" xmlns="" val="254483329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7" y="143783"/>
            <a:ext cx="10003367" cy="692150"/>
          </a:xfrm>
        </p:spPr>
        <p:txBody>
          <a:bodyPr/>
          <a:lstStyle/>
          <a:p>
            <a:r>
              <a:rPr lang="en-US" dirty="0"/>
              <a:t>Marijuana Convictions: Time for Filing</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sz="3200" dirty="0"/>
              <a:t>4 year waiting period</a:t>
            </a:r>
          </a:p>
          <a:p>
            <a:pPr marL="0" indent="0"/>
            <a:endParaRPr lang="en-US" sz="3200" dirty="0"/>
          </a:p>
          <a:p>
            <a:pPr marL="457200" indent="-457200">
              <a:buFont typeface="Arial" panose="020B0604020202020204" pitchFamily="34" charset="0"/>
              <a:buChar char="•"/>
            </a:pPr>
            <a:r>
              <a:rPr lang="en-US" sz="3200" dirty="0"/>
              <a:t>Subsequent Convictions OK</a:t>
            </a:r>
          </a:p>
        </p:txBody>
      </p:sp>
    </p:spTree>
    <p:extLst>
      <p:ext uri="{BB962C8B-B14F-4D97-AF65-F5344CB8AC3E}">
        <p14:creationId xmlns:p14="http://schemas.microsoft.com/office/powerpoint/2010/main" xmlns="" val="34623741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6" y="143782"/>
            <a:ext cx="10003367" cy="692150"/>
          </a:xfrm>
        </p:spPr>
        <p:txBody>
          <a:bodyPr/>
          <a:lstStyle/>
          <a:p>
            <a:r>
              <a:rPr lang="en-US" dirty="0"/>
              <a:t>Eligible Misdemeanors	</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sz="3200" dirty="0"/>
              <a:t>Specific crimes</a:t>
            </a:r>
            <a:br>
              <a:rPr lang="en-US" sz="3200" dirty="0"/>
            </a:br>
            <a:endParaRPr lang="en-US" sz="3200" dirty="0"/>
          </a:p>
          <a:p>
            <a:pPr marL="457200" indent="-457200">
              <a:buFont typeface="Arial" panose="020B0604020202020204" pitchFamily="34" charset="0"/>
              <a:buChar char="•"/>
            </a:pPr>
            <a:r>
              <a:rPr lang="en-US" sz="3200" dirty="0"/>
              <a:t>Listed in Md. Criminal Procedure 10-110</a:t>
            </a:r>
            <a:br>
              <a:rPr lang="en-US" sz="3200" dirty="0"/>
            </a:br>
            <a:endParaRPr lang="en-US" sz="3200" dirty="0"/>
          </a:p>
          <a:p>
            <a:pPr marL="457200" indent="-457200">
              <a:buFont typeface="Arial" panose="020B0604020202020204" pitchFamily="34" charset="0"/>
              <a:buChar char="•"/>
            </a:pPr>
            <a:r>
              <a:rPr lang="en-US" sz="3200" dirty="0"/>
              <a:t>Contact MLA for the cheat sheet</a:t>
            </a:r>
          </a:p>
          <a:p>
            <a:endParaRPr lang="en-US" sz="3200" dirty="0"/>
          </a:p>
        </p:txBody>
      </p:sp>
    </p:spTree>
    <p:extLst>
      <p:ext uri="{BB962C8B-B14F-4D97-AF65-F5344CB8AC3E}">
        <p14:creationId xmlns:p14="http://schemas.microsoft.com/office/powerpoint/2010/main" xmlns="" val="409855368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Expungement</a:t>
            </a:r>
            <a:r>
              <a:rPr lang="en-US" dirty="0" smtClean="0"/>
              <a:t> is…</a:t>
            </a:r>
            <a:endParaRPr lang="en-US" dirty="0"/>
          </a:p>
        </p:txBody>
      </p:sp>
      <p:sp>
        <p:nvSpPr>
          <p:cNvPr id="3" name="Content Placeholder 2"/>
          <p:cNvSpPr>
            <a:spLocks noGrp="1"/>
          </p:cNvSpPr>
          <p:nvPr>
            <p:ph sz="quarter" idx="10"/>
          </p:nvPr>
        </p:nvSpPr>
        <p:spPr>
          <a:xfrm>
            <a:off x="3173262" y="1357211"/>
            <a:ext cx="6547104" cy="3703255"/>
          </a:xfrm>
        </p:spPr>
        <p:txBody>
          <a:bodyPr/>
          <a:lstStyle/>
          <a:p>
            <a:pPr marL="0" indent="0"/>
            <a:r>
              <a:rPr lang="en-US" sz="5400" dirty="0" smtClean="0"/>
              <a:t>The removal of records from PUBLIC inspection.</a:t>
            </a:r>
            <a:endParaRPr lang="en-US" sz="5400" dirty="0"/>
          </a:p>
        </p:txBody>
      </p:sp>
    </p:spTree>
    <p:extLst>
      <p:ext uri="{BB962C8B-B14F-4D97-AF65-F5344CB8AC3E}">
        <p14:creationId xmlns:p14="http://schemas.microsoft.com/office/powerpoint/2010/main" xmlns="" val="391669745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6" y="129268"/>
            <a:ext cx="10503505" cy="692150"/>
          </a:xfrm>
        </p:spPr>
        <p:txBody>
          <a:bodyPr/>
          <a:lstStyle/>
          <a:p>
            <a:r>
              <a:rPr lang="en-US" dirty="0"/>
              <a:t>Misdemeanor Convictions: Time for Filing</a:t>
            </a:r>
          </a:p>
        </p:txBody>
      </p:sp>
      <p:sp>
        <p:nvSpPr>
          <p:cNvPr id="3" name="Content Placeholder 2"/>
          <p:cNvSpPr>
            <a:spLocks noGrp="1"/>
          </p:cNvSpPr>
          <p:nvPr>
            <p:ph sz="quarter" idx="10"/>
          </p:nvPr>
        </p:nvSpPr>
        <p:spPr/>
        <p:txBody>
          <a:bodyPr/>
          <a:lstStyle/>
          <a:p>
            <a:r>
              <a:rPr lang="en-US" sz="3200" b="1" dirty="0"/>
              <a:t>Generally:</a:t>
            </a:r>
          </a:p>
          <a:p>
            <a:endParaRPr lang="en-US" sz="3200" dirty="0"/>
          </a:p>
          <a:p>
            <a:pPr marL="457200" indent="-457200">
              <a:buFont typeface="Arial" panose="020B0604020202020204" pitchFamily="34" charset="0"/>
              <a:buChar char="•"/>
            </a:pPr>
            <a:r>
              <a:rPr lang="en-US" sz="3200" dirty="0"/>
              <a:t>10 years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b="1" i="1" dirty="0"/>
              <a:t>No subsequent convictions</a:t>
            </a:r>
          </a:p>
        </p:txBody>
      </p:sp>
    </p:spTree>
    <p:extLst>
      <p:ext uri="{BB962C8B-B14F-4D97-AF65-F5344CB8AC3E}">
        <p14:creationId xmlns:p14="http://schemas.microsoft.com/office/powerpoint/2010/main" xmlns="" val="354041635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6" y="129268"/>
            <a:ext cx="10837334" cy="692150"/>
          </a:xfrm>
        </p:spPr>
        <p:txBody>
          <a:bodyPr/>
          <a:lstStyle/>
          <a:p>
            <a:r>
              <a:rPr lang="en-US" dirty="0"/>
              <a:t>Misdemeanor Convictions: Time for Filing</a:t>
            </a:r>
          </a:p>
        </p:txBody>
      </p:sp>
      <p:sp>
        <p:nvSpPr>
          <p:cNvPr id="3" name="Content Placeholder 2"/>
          <p:cNvSpPr>
            <a:spLocks noGrp="1"/>
          </p:cNvSpPr>
          <p:nvPr>
            <p:ph sz="quarter" idx="10"/>
          </p:nvPr>
        </p:nvSpPr>
        <p:spPr/>
        <p:txBody>
          <a:bodyPr/>
          <a:lstStyle/>
          <a:p>
            <a:r>
              <a:rPr lang="en-US" b="1" dirty="0"/>
              <a:t>TWO eligible misdemeanors have 15 year waiting period</a:t>
            </a:r>
          </a:p>
          <a:p>
            <a:pPr marL="457200" indent="-457200">
              <a:buFont typeface="Arial" panose="020B0604020202020204" pitchFamily="34" charset="0"/>
              <a:buChar char="•"/>
            </a:pPr>
            <a:r>
              <a:rPr lang="en-US" dirty="0"/>
              <a:t>2</a:t>
            </a:r>
            <a:r>
              <a:rPr lang="en-US" baseline="30000" dirty="0"/>
              <a:t>nd</a:t>
            </a:r>
            <a:r>
              <a:rPr lang="en-US" dirty="0"/>
              <a:t> degree assault</a:t>
            </a:r>
          </a:p>
          <a:p>
            <a:pPr marL="857250" lvl="1" indent="-457200">
              <a:buFont typeface="Arial" panose="020B0604020202020204" pitchFamily="34" charset="0"/>
              <a:buChar char="•"/>
            </a:pPr>
            <a:r>
              <a:rPr lang="en-US" dirty="0"/>
              <a:t>Sometimes referred to as common law battery</a:t>
            </a:r>
            <a:br>
              <a:rPr lang="en-US" dirty="0"/>
            </a:br>
            <a:endParaRPr lang="en-US" dirty="0"/>
          </a:p>
          <a:p>
            <a:pPr marL="457200" indent="-457200">
              <a:buFont typeface="Arial" panose="020B0604020202020204" pitchFamily="34" charset="0"/>
              <a:buChar char="•"/>
            </a:pPr>
            <a:r>
              <a:rPr lang="en-US" dirty="0"/>
              <a:t>Domestic Crimes under 6-233</a:t>
            </a:r>
          </a:p>
          <a:p>
            <a:endParaRPr lang="en-US" dirty="0"/>
          </a:p>
          <a:p>
            <a:r>
              <a:rPr lang="en-US" dirty="0"/>
              <a:t>Subsequent convictions </a:t>
            </a:r>
            <a:r>
              <a:rPr lang="en-US" b="1" dirty="0"/>
              <a:t>NOT</a:t>
            </a:r>
            <a:r>
              <a:rPr lang="en-US" dirty="0"/>
              <a:t> okay</a:t>
            </a:r>
          </a:p>
        </p:txBody>
      </p:sp>
    </p:spTree>
    <p:extLst>
      <p:ext uri="{BB962C8B-B14F-4D97-AF65-F5344CB8AC3E}">
        <p14:creationId xmlns:p14="http://schemas.microsoft.com/office/powerpoint/2010/main" xmlns="" val="201540836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7" y="143783"/>
            <a:ext cx="10003367" cy="692150"/>
          </a:xfrm>
        </p:spPr>
        <p:txBody>
          <a:bodyPr/>
          <a:lstStyle/>
          <a:p>
            <a:r>
              <a:rPr lang="en-US" dirty="0"/>
              <a:t>Felony Convictions: Now Eligible</a:t>
            </a:r>
          </a:p>
        </p:txBody>
      </p:sp>
      <p:sp>
        <p:nvSpPr>
          <p:cNvPr id="3" name="Content Placeholder 2"/>
          <p:cNvSpPr>
            <a:spLocks noGrp="1"/>
          </p:cNvSpPr>
          <p:nvPr>
            <p:ph sz="quarter" idx="10"/>
          </p:nvPr>
        </p:nvSpPr>
        <p:spPr/>
        <p:txBody>
          <a:bodyPr/>
          <a:lstStyle/>
          <a:p>
            <a:pPr marL="0" indent="0"/>
            <a:r>
              <a:rPr lang="en-US" dirty="0"/>
              <a:t>Starting October 1, 2018, three felony convictions can be expunged</a:t>
            </a:r>
          </a:p>
          <a:p>
            <a:endParaRPr lang="en-US" dirty="0"/>
          </a:p>
          <a:p>
            <a:pPr marL="457200" indent="-457200">
              <a:buFont typeface="Arial" panose="020B0604020202020204" pitchFamily="34" charset="0"/>
              <a:buChar char="•"/>
            </a:pPr>
            <a:r>
              <a:rPr lang="en-US" dirty="0"/>
              <a:t>Theft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Possession with Intent to Distribute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Burglary</a:t>
            </a:r>
          </a:p>
        </p:txBody>
      </p:sp>
    </p:spTree>
    <p:extLst>
      <p:ext uri="{BB962C8B-B14F-4D97-AF65-F5344CB8AC3E}">
        <p14:creationId xmlns:p14="http://schemas.microsoft.com/office/powerpoint/2010/main" xmlns="" val="272323631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6" y="158296"/>
            <a:ext cx="10003367" cy="692150"/>
          </a:xfrm>
        </p:spPr>
        <p:txBody>
          <a:bodyPr/>
          <a:lstStyle/>
          <a:p>
            <a:r>
              <a:rPr lang="en-US" dirty="0"/>
              <a:t>Eligible Felonies: Time for Filing</a:t>
            </a:r>
          </a:p>
        </p:txBody>
      </p:sp>
      <p:sp>
        <p:nvSpPr>
          <p:cNvPr id="3" name="Content Placeholder 2"/>
          <p:cNvSpPr>
            <a:spLocks noGrp="1"/>
          </p:cNvSpPr>
          <p:nvPr>
            <p:ph sz="quarter" idx="10"/>
          </p:nvPr>
        </p:nvSpPr>
        <p:spPr/>
        <p:txBody>
          <a:bodyPr/>
          <a:lstStyle/>
          <a:p>
            <a:r>
              <a:rPr lang="en-US" dirty="0"/>
              <a:t>15 year waiting period without </a:t>
            </a:r>
            <a:r>
              <a:rPr lang="en-US"/>
              <a:t>subsequent convictions</a:t>
            </a:r>
          </a:p>
        </p:txBody>
      </p:sp>
    </p:spTree>
    <p:extLst>
      <p:ext uri="{BB962C8B-B14F-4D97-AF65-F5344CB8AC3E}">
        <p14:creationId xmlns:p14="http://schemas.microsoft.com/office/powerpoint/2010/main" xmlns="" val="72743607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7" y="129268"/>
            <a:ext cx="10003367" cy="692150"/>
          </a:xfrm>
        </p:spPr>
        <p:txBody>
          <a:bodyPr/>
          <a:lstStyle/>
          <a:p>
            <a:r>
              <a:rPr lang="en-US" dirty="0"/>
              <a:t>Convictions</a:t>
            </a:r>
            <a:r>
              <a:rPr lang="en-US" sz="4000" dirty="0"/>
              <a:t>: Waiting Period</a:t>
            </a:r>
          </a:p>
        </p:txBody>
      </p:sp>
      <p:sp>
        <p:nvSpPr>
          <p:cNvPr id="3" name="Content Placeholder 2"/>
          <p:cNvSpPr>
            <a:spLocks noGrp="1"/>
          </p:cNvSpPr>
          <p:nvPr>
            <p:ph sz="quarter" idx="10"/>
          </p:nvPr>
        </p:nvSpPr>
        <p:spPr/>
        <p:txBody>
          <a:bodyPr/>
          <a:lstStyle/>
          <a:p>
            <a:pPr marL="0" indent="0"/>
            <a:r>
              <a:rPr lang="en-US" dirty="0"/>
              <a:t>The 10 or 15 year waiting period begins to run at the completion of the sentence/probation/parole, whichever ends later</a:t>
            </a:r>
          </a:p>
          <a:p>
            <a:pPr marL="0" indent="0"/>
            <a:endParaRPr lang="en-US" dirty="0"/>
          </a:p>
          <a:p>
            <a:pPr marL="0" indent="0"/>
            <a:r>
              <a:rPr lang="en-US" dirty="0"/>
              <a:t>If there is no sentence, the waiting period runs from the date of disposition </a:t>
            </a:r>
          </a:p>
          <a:p>
            <a:pPr marL="0" indent="0"/>
            <a:endParaRPr lang="en-US" dirty="0"/>
          </a:p>
        </p:txBody>
      </p:sp>
    </p:spTree>
    <p:extLst>
      <p:ext uri="{BB962C8B-B14F-4D97-AF65-F5344CB8AC3E}">
        <p14:creationId xmlns:p14="http://schemas.microsoft.com/office/powerpoint/2010/main" xmlns="" val="343544412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6" y="129268"/>
            <a:ext cx="10003367" cy="692150"/>
          </a:xfrm>
        </p:spPr>
        <p:txBody>
          <a:bodyPr/>
          <a:lstStyle/>
          <a:p>
            <a:r>
              <a:rPr lang="en-US" dirty="0"/>
              <a:t>Convictions: Subsequent Convictions</a:t>
            </a:r>
          </a:p>
        </p:txBody>
      </p:sp>
      <p:sp>
        <p:nvSpPr>
          <p:cNvPr id="3" name="Content Placeholder 2"/>
          <p:cNvSpPr>
            <a:spLocks noGrp="1"/>
          </p:cNvSpPr>
          <p:nvPr>
            <p:ph sz="quarter" idx="10"/>
          </p:nvPr>
        </p:nvSpPr>
        <p:spPr/>
        <p:txBody>
          <a:bodyPr/>
          <a:lstStyle/>
          <a:p>
            <a:pPr marL="0" indent="0"/>
            <a:r>
              <a:rPr lang="en-US" dirty="0"/>
              <a:t>There cannot be subsequent convictions during the waiting period UNLESS</a:t>
            </a:r>
            <a:br>
              <a:rPr lang="en-US" dirty="0"/>
            </a:br>
            <a:endParaRPr lang="en-US" dirty="0"/>
          </a:p>
          <a:p>
            <a:pPr marL="457200" indent="-457200">
              <a:buFont typeface="Arial" panose="020B0604020202020204" pitchFamily="34" charset="0"/>
              <a:buChar char="•"/>
            </a:pPr>
            <a:r>
              <a:rPr lang="en-US" dirty="0"/>
              <a:t>Those charges are ALSO able to be expunged</a:t>
            </a:r>
          </a:p>
          <a:p>
            <a:endParaRPr lang="en-US" dirty="0"/>
          </a:p>
          <a:p>
            <a:r>
              <a:rPr lang="en-US" dirty="0"/>
              <a:t>Subsequent </a:t>
            </a:r>
            <a:r>
              <a:rPr lang="en-US" b="1" i="1" dirty="0"/>
              <a:t>charges </a:t>
            </a:r>
            <a:r>
              <a:rPr lang="en-US" dirty="0"/>
              <a:t>(i.e. not resulting in a guilty) OK</a:t>
            </a:r>
            <a:r>
              <a:rPr lang="en-US" b="1" dirty="0"/>
              <a:t> </a:t>
            </a:r>
          </a:p>
          <a:p>
            <a:endParaRPr lang="en-US" dirty="0"/>
          </a:p>
        </p:txBody>
      </p:sp>
    </p:spTree>
    <p:extLst>
      <p:ext uri="{BB962C8B-B14F-4D97-AF65-F5344CB8AC3E}">
        <p14:creationId xmlns:p14="http://schemas.microsoft.com/office/powerpoint/2010/main" xmlns="" val="165863759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6" y="129268"/>
            <a:ext cx="10003367" cy="692150"/>
          </a:xfrm>
        </p:spPr>
        <p:txBody>
          <a:bodyPr/>
          <a:lstStyle/>
          <a:p>
            <a:r>
              <a:rPr lang="en-US" dirty="0"/>
              <a:t>Convictions: </a:t>
            </a:r>
            <a:r>
              <a:rPr lang="en-US" sz="2400" dirty="0"/>
              <a:t>Subsequent Convictions Outside Waiting Period</a:t>
            </a:r>
          </a:p>
        </p:txBody>
      </p:sp>
      <p:sp>
        <p:nvSpPr>
          <p:cNvPr id="3" name="Content Placeholder 2"/>
          <p:cNvSpPr>
            <a:spLocks noGrp="1"/>
          </p:cNvSpPr>
          <p:nvPr>
            <p:ph sz="quarter" idx="10"/>
          </p:nvPr>
        </p:nvSpPr>
        <p:spPr/>
        <p:txBody>
          <a:bodyPr/>
          <a:lstStyle/>
          <a:p>
            <a:pPr marL="0" indent="0"/>
            <a:r>
              <a:rPr lang="en-US" dirty="0"/>
              <a:t>Convictions outside the period may be okay, but requires individual analysis based on interests of justice.</a:t>
            </a:r>
          </a:p>
          <a:p>
            <a:endParaRPr lang="en-US" dirty="0"/>
          </a:p>
          <a:p>
            <a:r>
              <a:rPr lang="en-US" dirty="0"/>
              <a:t>Ask: </a:t>
            </a:r>
          </a:p>
          <a:p>
            <a:pPr marL="457200" indent="-457200">
              <a:buFont typeface="Arial" panose="020B0604020202020204" pitchFamily="34" charset="0"/>
              <a:buChar char="•"/>
            </a:pPr>
            <a:r>
              <a:rPr lang="en-US" dirty="0"/>
              <a:t>what has person been doing with their life since then?</a:t>
            </a:r>
          </a:p>
          <a:p>
            <a:pPr marL="457200" indent="-457200">
              <a:buFont typeface="Arial" panose="020B0604020202020204" pitchFamily="34" charset="0"/>
              <a:buChar char="•"/>
            </a:pPr>
            <a:r>
              <a:rPr lang="en-US" dirty="0"/>
              <a:t>How long since last conviction? </a:t>
            </a:r>
          </a:p>
          <a:p>
            <a:pPr marL="457200" indent="-457200">
              <a:buFont typeface="Arial" panose="020B0604020202020204" pitchFamily="34" charset="0"/>
              <a:buChar char="•"/>
            </a:pPr>
            <a:r>
              <a:rPr lang="en-US" dirty="0"/>
              <a:t>Let client know MLA attorney will need to evaluate their specific case. </a:t>
            </a:r>
          </a:p>
          <a:p>
            <a:pPr marL="457200" indent="-457200">
              <a:buFont typeface="Arial" panose="020B0604020202020204" pitchFamily="34" charset="0"/>
              <a:buChar char="•"/>
            </a:pPr>
            <a:r>
              <a:rPr lang="en-US" dirty="0"/>
              <a:t>Let MLA attorney know about the situation</a:t>
            </a:r>
          </a:p>
          <a:p>
            <a:endParaRPr lang="en-US" dirty="0"/>
          </a:p>
        </p:txBody>
      </p:sp>
    </p:spTree>
    <p:extLst>
      <p:ext uri="{BB962C8B-B14F-4D97-AF65-F5344CB8AC3E}">
        <p14:creationId xmlns:p14="http://schemas.microsoft.com/office/powerpoint/2010/main" xmlns="" val="61089638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7" y="136547"/>
            <a:ext cx="7502525" cy="692150"/>
          </a:xfrm>
        </p:spPr>
        <p:txBody>
          <a:bodyPr/>
          <a:lstStyle/>
          <a:p>
            <a:r>
              <a:rPr lang="en-US" dirty="0"/>
              <a:t>Convictions</a:t>
            </a:r>
            <a:endParaRPr lang="en-US" sz="3600" dirty="0"/>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a:t>Besides those crimes on the list, can include attempt, conspiracy, or a solicitation of any offense listed </a:t>
            </a:r>
            <a:br>
              <a:rPr lang="en-US" dirty="0"/>
            </a:br>
            <a:endParaRPr lang="en-US" dirty="0"/>
          </a:p>
          <a:p>
            <a:pPr marL="457200" indent="-457200">
              <a:buFont typeface="Arial" panose="020B0604020202020204" pitchFamily="34" charset="0"/>
              <a:buChar char="•"/>
            </a:pPr>
            <a:r>
              <a:rPr lang="en-US" dirty="0"/>
              <a:t>Caution – codes are what the crimes are currently coded as, not 10-30 years ago</a:t>
            </a:r>
            <a:br>
              <a:rPr lang="en-US" dirty="0"/>
            </a:br>
            <a:endParaRPr lang="en-US" dirty="0"/>
          </a:p>
          <a:p>
            <a:pPr marL="857250" lvl="1" indent="-457200">
              <a:buFont typeface="Arial" panose="020B0604020202020204" pitchFamily="34" charset="0"/>
              <a:buChar char="•"/>
            </a:pPr>
            <a:r>
              <a:rPr lang="en-US" dirty="0"/>
              <a:t>Example: The threshold for misdemeanor versus felony theft is now higher</a:t>
            </a:r>
          </a:p>
          <a:p>
            <a:pPr marL="0" indent="0"/>
            <a:endParaRPr lang="en-US" dirty="0"/>
          </a:p>
        </p:txBody>
      </p:sp>
    </p:spTree>
    <p:extLst>
      <p:ext uri="{BB962C8B-B14F-4D97-AF65-F5344CB8AC3E}">
        <p14:creationId xmlns:p14="http://schemas.microsoft.com/office/powerpoint/2010/main" xmlns="" val="123201214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7" y="129267"/>
            <a:ext cx="10003367" cy="692150"/>
          </a:xfrm>
        </p:spPr>
        <p:txBody>
          <a:bodyPr/>
          <a:lstStyle/>
          <a:p>
            <a:r>
              <a:rPr lang="en-US" dirty="0"/>
              <a:t>Convictions: Service on Victims</a:t>
            </a:r>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sz="2400" dirty="0"/>
              <a:t>Once petitioner files the petition, the court will have a copy served on the State’s Attorney </a:t>
            </a:r>
            <a:br>
              <a:rPr lang="en-US" sz="2400" dirty="0"/>
            </a:br>
            <a:endParaRPr lang="en-US" sz="2400" dirty="0"/>
          </a:p>
          <a:p>
            <a:pPr marL="457200" indent="-457200">
              <a:buFont typeface="Arial" panose="020B0604020202020204" pitchFamily="34" charset="0"/>
              <a:buChar char="•"/>
            </a:pPr>
            <a:r>
              <a:rPr lang="en-US" sz="2400" dirty="0"/>
              <a:t>The court shall send written notice of the expungement request to each listed victim in the case at the address listed in the court file, advising the victim of the right to offer additional information relevant to the petition </a:t>
            </a:r>
            <a:br>
              <a:rPr lang="en-US" sz="2400" dirty="0"/>
            </a:br>
            <a:endParaRPr lang="en-US" sz="2400" dirty="0"/>
          </a:p>
          <a:p>
            <a:pPr marL="457200" indent="-457200">
              <a:buFont typeface="Arial" panose="020B0604020202020204" pitchFamily="34" charset="0"/>
              <a:buChar char="•"/>
            </a:pPr>
            <a:r>
              <a:rPr lang="en-US" sz="2400" dirty="0"/>
              <a:t>The court shall pass an expungement order after 30 days, unless within the 30 days after service, the State’s Attorney or victim files an objection </a:t>
            </a:r>
          </a:p>
        </p:txBody>
      </p:sp>
    </p:spTree>
    <p:custDataLst>
      <p:tags r:id="rId1"/>
    </p:custDataLst>
    <p:extLst>
      <p:ext uri="{BB962C8B-B14F-4D97-AF65-F5344CB8AC3E}">
        <p14:creationId xmlns:p14="http://schemas.microsoft.com/office/powerpoint/2010/main" xmlns="" val="308461035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7" y="129269"/>
            <a:ext cx="10003367" cy="692150"/>
          </a:xfrm>
        </p:spPr>
        <p:txBody>
          <a:bodyPr/>
          <a:lstStyle/>
          <a:p>
            <a:r>
              <a:rPr lang="en-US" dirty="0"/>
              <a:t>Convictions: Objections/Hearings</a:t>
            </a:r>
          </a:p>
        </p:txBody>
      </p:sp>
      <p:sp>
        <p:nvSpPr>
          <p:cNvPr id="3" name="Content Placeholder 2"/>
          <p:cNvSpPr>
            <a:spLocks noGrp="1"/>
          </p:cNvSpPr>
          <p:nvPr>
            <p:ph sz="quarter" idx="10"/>
          </p:nvPr>
        </p:nvSpPr>
        <p:spPr>
          <a:xfrm>
            <a:off x="1354667" y="1563689"/>
            <a:ext cx="10003367" cy="4924197"/>
          </a:xfrm>
        </p:spPr>
        <p:txBody>
          <a:bodyPr/>
          <a:lstStyle/>
          <a:p>
            <a:pPr marL="0" indent="0"/>
            <a:r>
              <a:rPr lang="en-US" sz="3200" b="1" dirty="0"/>
              <a:t>To expunge the record at the hearing, the court must find: </a:t>
            </a:r>
          </a:p>
          <a:p>
            <a:pPr marL="0" indent="0"/>
            <a:r>
              <a:rPr lang="en-US" sz="2400" dirty="0"/>
              <a:t>		(1) conviction is eligible</a:t>
            </a:r>
            <a:br>
              <a:rPr lang="en-US" sz="2400" dirty="0"/>
            </a:br>
            <a:endParaRPr lang="en-US" sz="2400" dirty="0"/>
          </a:p>
          <a:p>
            <a:pPr marL="0" indent="0"/>
            <a:r>
              <a:rPr lang="en-US" sz="2400" dirty="0"/>
              <a:t>		(2) person is eligible </a:t>
            </a:r>
            <a:br>
              <a:rPr lang="en-US" sz="2400" dirty="0"/>
            </a:br>
            <a:endParaRPr lang="en-US" sz="2400" dirty="0"/>
          </a:p>
          <a:p>
            <a:pPr marL="0" indent="0"/>
            <a:r>
              <a:rPr lang="en-US" sz="2400" dirty="0"/>
              <a:t>		(3) giving due regard to the nature of the crime, the history and 				the character of the person, and the person’s success at 					rehabilitation, the person is not a risk to public safety and </a:t>
            </a:r>
            <a:br>
              <a:rPr lang="en-US" sz="2400" dirty="0"/>
            </a:br>
            <a:endParaRPr lang="en-US" sz="2400" dirty="0"/>
          </a:p>
          <a:p>
            <a:pPr marL="0" indent="0"/>
            <a:r>
              <a:rPr lang="en-US" sz="2400" dirty="0"/>
              <a:t>		(4) expungement would be in the interest of justice </a:t>
            </a:r>
          </a:p>
        </p:txBody>
      </p:sp>
    </p:spTree>
    <p:custDataLst>
      <p:tags r:id="rId1"/>
    </p:custDataLst>
    <p:extLst>
      <p:ext uri="{BB962C8B-B14F-4D97-AF65-F5344CB8AC3E}">
        <p14:creationId xmlns:p14="http://schemas.microsoft.com/office/powerpoint/2010/main" xmlns="" val="29976720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Expunge?</a:t>
            </a:r>
          </a:p>
        </p:txBody>
      </p:sp>
      <p:sp>
        <p:nvSpPr>
          <p:cNvPr id="3" name="Content Placeholder 2"/>
          <p:cNvSpPr>
            <a:spLocks noGrp="1"/>
          </p:cNvSpPr>
          <p:nvPr>
            <p:ph sz="quarter" idx="10"/>
          </p:nvPr>
        </p:nvSpPr>
        <p:spPr/>
        <p:txBody>
          <a:bodyPr/>
          <a:lstStyle/>
          <a:p>
            <a:pPr marL="457200" indent="-457200">
              <a:buFont typeface="Arial" charset="0"/>
              <a:buChar char="•"/>
            </a:pPr>
            <a:r>
              <a:rPr lang="en-US" dirty="0"/>
              <a:t>Any arrest is a public record (even without a conviction)</a:t>
            </a:r>
          </a:p>
          <a:p>
            <a:pPr marL="0" indent="0"/>
            <a:endParaRPr lang="en-US" dirty="0"/>
          </a:p>
          <a:p>
            <a:pPr marL="457200" indent="-457200">
              <a:buFont typeface="Arial" charset="0"/>
              <a:buChar char="•"/>
              <a:tabLst>
                <a:tab pos="625475" algn="l"/>
              </a:tabLst>
            </a:pPr>
            <a:r>
              <a:rPr lang="en-US" dirty="0"/>
              <a:t>Arrests, charges and convictions will appear on background checks and public court records</a:t>
            </a:r>
            <a:br>
              <a:rPr lang="en-US" dirty="0"/>
            </a:br>
            <a:endParaRPr lang="en-US" dirty="0"/>
          </a:p>
          <a:p>
            <a:pPr marL="457200" indent="-457200">
              <a:buFont typeface="Arial" charset="0"/>
              <a:buChar char="•"/>
            </a:pPr>
            <a:r>
              <a:rPr lang="en-US" dirty="0"/>
              <a:t>Records have major negative impacts on employment opportunities, housing applications and child custody determinations </a:t>
            </a:r>
          </a:p>
        </p:txBody>
      </p:sp>
    </p:spTree>
    <p:custDataLst>
      <p:tags r:id="rId1"/>
    </p:custDataLst>
    <p:extLst>
      <p:ext uri="{BB962C8B-B14F-4D97-AF65-F5344CB8AC3E}">
        <p14:creationId xmlns:p14="http://schemas.microsoft.com/office/powerpoint/2010/main" xmlns="" val="1883927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Expungement Law in Maryland</a:t>
            </a:r>
          </a:p>
        </p:txBody>
      </p:sp>
      <p:sp>
        <p:nvSpPr>
          <p:cNvPr id="3" name="Content Placeholder 2"/>
          <p:cNvSpPr>
            <a:spLocks noGrp="1"/>
          </p:cNvSpPr>
          <p:nvPr>
            <p:ph sz="quarter" idx="10"/>
          </p:nvPr>
        </p:nvSpPr>
        <p:spPr>
          <a:xfrm>
            <a:off x="1354667" y="1563689"/>
            <a:ext cx="9167029" cy="4200525"/>
          </a:xfrm>
        </p:spPr>
        <p:txBody>
          <a:bodyPr/>
          <a:lstStyle/>
          <a:p>
            <a:pPr marL="457200" indent="-457200">
              <a:lnSpc>
                <a:spcPts val="4000"/>
              </a:lnSpc>
              <a:buFont typeface="Arial" charset="0"/>
              <a:buChar char="•"/>
            </a:pPr>
            <a:r>
              <a:rPr lang="en-US" dirty="0"/>
              <a:t>Relevant statutes: MD Code, Criminal Procedure,§10-105 and§10-110</a:t>
            </a:r>
          </a:p>
          <a:p>
            <a:pPr marL="457200" indent="-457200">
              <a:lnSpc>
                <a:spcPts val="4000"/>
              </a:lnSpc>
              <a:buFont typeface="Arial" charset="0"/>
              <a:buChar char="•"/>
            </a:pPr>
            <a:r>
              <a:rPr lang="en-US" dirty="0"/>
              <a:t>Maryland charges only</a:t>
            </a:r>
          </a:p>
          <a:p>
            <a:pPr marL="457200" indent="-457200">
              <a:lnSpc>
                <a:spcPts val="4000"/>
              </a:lnSpc>
              <a:buFont typeface="Arial" charset="0"/>
              <a:buChar char="•"/>
            </a:pPr>
            <a:r>
              <a:rPr lang="en-US" dirty="0"/>
              <a:t>Includes traffic entries where there is a possibility of incarceration </a:t>
            </a:r>
          </a:p>
          <a:p>
            <a:pPr marL="457200" indent="-457200">
              <a:lnSpc>
                <a:spcPts val="4000"/>
              </a:lnSpc>
              <a:buFont typeface="Arial" charset="0"/>
              <a:buChar char="•"/>
            </a:pPr>
            <a:r>
              <a:rPr lang="en-US" dirty="0"/>
              <a:t>Includes civil charges that are a replacement for criminal charges</a:t>
            </a:r>
          </a:p>
          <a:p>
            <a:pPr marL="857250" lvl="1" indent="-457200">
              <a:lnSpc>
                <a:spcPts val="4000"/>
              </a:lnSpc>
            </a:pPr>
            <a:r>
              <a:rPr lang="en-US" dirty="0"/>
              <a:t>i.e. marijuana under 10grams</a:t>
            </a:r>
          </a:p>
        </p:txBody>
      </p:sp>
    </p:spTree>
    <p:custDataLst>
      <p:tags r:id="rId1"/>
    </p:custDataLst>
    <p:extLst>
      <p:ext uri="{BB962C8B-B14F-4D97-AF65-F5344CB8AC3E}">
        <p14:creationId xmlns:p14="http://schemas.microsoft.com/office/powerpoint/2010/main" xmlns="" val="29569047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Pending/Active Case is a Bar</a:t>
            </a:r>
          </a:p>
        </p:txBody>
      </p:sp>
      <p:sp>
        <p:nvSpPr>
          <p:cNvPr id="3" name="Content Placeholder 2"/>
          <p:cNvSpPr>
            <a:spLocks noGrp="1"/>
          </p:cNvSpPr>
          <p:nvPr>
            <p:ph sz="quarter" idx="10"/>
          </p:nvPr>
        </p:nvSpPr>
        <p:spPr>
          <a:xfrm>
            <a:off x="1354667" y="1563689"/>
            <a:ext cx="9691285" cy="4373815"/>
          </a:xfrm>
        </p:spPr>
        <p:txBody>
          <a:bodyPr/>
          <a:lstStyle/>
          <a:p>
            <a:pPr marL="457200" indent="-457200">
              <a:buFont typeface="Arial" charset="0"/>
              <a:buChar char="•"/>
            </a:pPr>
            <a:r>
              <a:rPr lang="en-US" b="1" dirty="0"/>
              <a:t>Ask: Do you have a pending criminal case?</a:t>
            </a:r>
          </a:p>
          <a:p>
            <a:pPr marL="857250" lvl="1" indent="-457200">
              <a:lnSpc>
                <a:spcPts val="3000"/>
              </a:lnSpc>
            </a:pPr>
            <a:r>
              <a:rPr lang="en-US" dirty="0"/>
              <a:t>being on probation is not a pending case</a:t>
            </a:r>
            <a:br>
              <a:rPr lang="en-US" dirty="0"/>
            </a:br>
            <a:r>
              <a:rPr lang="en-US" sz="2000" dirty="0"/>
              <a:t>(</a:t>
            </a:r>
            <a:r>
              <a:rPr lang="en-US" sz="2000" i="1" dirty="0"/>
              <a:t>Robert B. v. State</a:t>
            </a:r>
            <a:r>
              <a:rPr lang="en-US" sz="2000" dirty="0"/>
              <a:t>, 193 Md. App. 620)</a:t>
            </a:r>
          </a:p>
          <a:p>
            <a:pPr marL="857250" lvl="1" indent="-457200">
              <a:lnSpc>
                <a:spcPts val="3000"/>
              </a:lnSpc>
            </a:pPr>
            <a:r>
              <a:rPr lang="en-US" dirty="0"/>
              <a:t>“drug court” may show as active on case search but is not active for expungement purposes</a:t>
            </a:r>
          </a:p>
          <a:p>
            <a:pPr marL="857250" lvl="1" indent="-457200">
              <a:lnSpc>
                <a:spcPts val="3000"/>
              </a:lnSpc>
            </a:pPr>
            <a:r>
              <a:rPr lang="en-US" dirty="0"/>
              <a:t>active </a:t>
            </a:r>
            <a:r>
              <a:rPr lang="en-US" dirty="0" err="1"/>
              <a:t>incarcerable</a:t>
            </a:r>
            <a:r>
              <a:rPr lang="en-US" dirty="0"/>
              <a:t> traffic</a:t>
            </a:r>
            <a:br>
              <a:rPr lang="en-US" dirty="0"/>
            </a:br>
            <a:endParaRPr lang="en-US" dirty="0"/>
          </a:p>
          <a:p>
            <a:pPr marL="457200" indent="-457200">
              <a:buFont typeface="Arial" panose="020B0604020202020204" pitchFamily="34" charset="0"/>
              <a:buChar char="•"/>
            </a:pPr>
            <a:r>
              <a:rPr lang="en-US" dirty="0"/>
              <a:t>Explain: If client receives a new charge after the clinic, Maryland Legal Aid (MLA ) will withdraw the expungement petitions. </a:t>
            </a:r>
          </a:p>
        </p:txBody>
      </p:sp>
    </p:spTree>
    <p:custDataLst>
      <p:tags r:id="rId1"/>
    </p:custDataLst>
    <p:extLst>
      <p:ext uri="{BB962C8B-B14F-4D97-AF65-F5344CB8AC3E}">
        <p14:creationId xmlns:p14="http://schemas.microsoft.com/office/powerpoint/2010/main" xmlns="" val="763566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Expungeable</a:t>
            </a:r>
            <a:r>
              <a:rPr lang="en-US" sz="4000" dirty="0"/>
              <a:t> Dispositions</a:t>
            </a:r>
          </a:p>
        </p:txBody>
      </p:sp>
      <p:sp>
        <p:nvSpPr>
          <p:cNvPr id="5" name="Content Placeholder 2"/>
          <p:cNvSpPr>
            <a:spLocks noGrp="1"/>
          </p:cNvSpPr>
          <p:nvPr>
            <p:ph sz="quarter" idx="10"/>
          </p:nvPr>
        </p:nvSpPr>
        <p:spPr>
          <a:xfrm>
            <a:off x="1354667" y="1563689"/>
            <a:ext cx="10412217" cy="4200525"/>
          </a:xfrm>
        </p:spPr>
        <p:txBody>
          <a:bodyPr numCol="2"/>
          <a:lstStyle/>
          <a:p>
            <a:pPr marL="457200" indent="-457200">
              <a:lnSpc>
                <a:spcPts val="5000"/>
              </a:lnSpc>
              <a:buFont typeface="Arial" charset="0"/>
              <a:buChar char="•"/>
            </a:pPr>
            <a:r>
              <a:rPr lang="en-US" dirty="0" err="1"/>
              <a:t>Nolle</a:t>
            </a:r>
            <a:r>
              <a:rPr lang="en-US" dirty="0"/>
              <a:t> </a:t>
            </a:r>
            <a:r>
              <a:rPr lang="en-US" dirty="0" err="1"/>
              <a:t>Prosequi</a:t>
            </a:r>
            <a:endParaRPr lang="en-US" dirty="0"/>
          </a:p>
          <a:p>
            <a:pPr marL="457200" indent="-457200">
              <a:lnSpc>
                <a:spcPts val="5000"/>
              </a:lnSpc>
              <a:buFont typeface="Arial" charset="0"/>
              <a:buChar char="•"/>
            </a:pPr>
            <a:r>
              <a:rPr lang="en-US" dirty="0"/>
              <a:t>Acquittal/Not Guilty </a:t>
            </a:r>
          </a:p>
          <a:p>
            <a:pPr marL="457200" indent="-457200">
              <a:lnSpc>
                <a:spcPts val="5000"/>
              </a:lnSpc>
              <a:buFont typeface="Arial" charset="0"/>
              <a:buChar char="•"/>
            </a:pPr>
            <a:r>
              <a:rPr lang="en-US" dirty="0"/>
              <a:t>Dismissal</a:t>
            </a:r>
          </a:p>
          <a:p>
            <a:pPr marL="457200" indent="-457200">
              <a:lnSpc>
                <a:spcPts val="5000"/>
              </a:lnSpc>
              <a:buFont typeface="Arial" charset="0"/>
              <a:buChar char="•"/>
            </a:pPr>
            <a:r>
              <a:rPr lang="en-US" dirty="0"/>
              <a:t>Stet</a:t>
            </a:r>
          </a:p>
          <a:p>
            <a:pPr marL="457200" indent="-457200">
              <a:lnSpc>
                <a:spcPts val="5000"/>
              </a:lnSpc>
              <a:buFont typeface="Arial" charset="0"/>
              <a:buChar char="•"/>
            </a:pPr>
            <a:r>
              <a:rPr lang="en-US" dirty="0"/>
              <a:t>Probation Before Judgement (PBJ)</a:t>
            </a:r>
          </a:p>
          <a:p>
            <a:pPr marL="457200" indent="-457200">
              <a:lnSpc>
                <a:spcPts val="5000"/>
              </a:lnSpc>
              <a:buFont typeface="Arial" charset="0"/>
              <a:buChar char="•"/>
            </a:pPr>
            <a:endParaRPr lang="en-US" dirty="0"/>
          </a:p>
          <a:p>
            <a:pPr marL="457200" indent="-457200">
              <a:lnSpc>
                <a:spcPts val="5000"/>
              </a:lnSpc>
              <a:buFont typeface="Arial" charset="0"/>
              <a:buChar char="•"/>
            </a:pPr>
            <a:r>
              <a:rPr lang="en-US" dirty="0"/>
              <a:t>Not Criminally </a:t>
            </a:r>
            <a:r>
              <a:rPr lang="en-US" dirty="0" smtClean="0"/>
              <a:t>Responsible (NCR)</a:t>
            </a:r>
            <a:endParaRPr lang="en-US" dirty="0"/>
          </a:p>
          <a:p>
            <a:pPr marL="457200" indent="-457200">
              <a:lnSpc>
                <a:spcPts val="5000"/>
              </a:lnSpc>
              <a:buFont typeface="Arial" charset="0"/>
              <a:buChar char="•"/>
            </a:pPr>
            <a:r>
              <a:rPr lang="en-US" dirty="0"/>
              <a:t>Compromise</a:t>
            </a:r>
          </a:p>
          <a:p>
            <a:pPr marL="457200" indent="-457200">
              <a:lnSpc>
                <a:spcPts val="5000"/>
              </a:lnSpc>
              <a:buFont typeface="Arial" charset="0"/>
              <a:buChar char="•"/>
            </a:pPr>
            <a:r>
              <a:rPr lang="en-US" dirty="0" smtClean="0"/>
              <a:t>Transfer</a:t>
            </a:r>
            <a:endParaRPr lang="en-US" dirty="0"/>
          </a:p>
        </p:txBody>
      </p:sp>
    </p:spTree>
    <p:custDataLst>
      <p:tags r:id="rId1"/>
    </p:custDataLst>
    <p:extLst>
      <p:ext uri="{BB962C8B-B14F-4D97-AF65-F5344CB8AC3E}">
        <p14:creationId xmlns:p14="http://schemas.microsoft.com/office/powerpoint/2010/main" xmlns="" val="281610320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Expungeable</a:t>
            </a:r>
            <a:r>
              <a:rPr lang="en-US" sz="4000" dirty="0"/>
              <a:t> Dispositions</a:t>
            </a:r>
          </a:p>
        </p:txBody>
      </p:sp>
      <p:sp>
        <p:nvSpPr>
          <p:cNvPr id="5" name="Content Placeholder 2"/>
          <p:cNvSpPr>
            <a:spLocks noGrp="1"/>
          </p:cNvSpPr>
          <p:nvPr>
            <p:ph sz="quarter" idx="10"/>
          </p:nvPr>
        </p:nvSpPr>
        <p:spPr>
          <a:xfrm>
            <a:off x="1354667" y="1563689"/>
            <a:ext cx="10412217" cy="4200525"/>
          </a:xfrm>
        </p:spPr>
        <p:txBody>
          <a:bodyPr numCol="2"/>
          <a:lstStyle/>
          <a:p>
            <a:pPr marL="457200" indent="-457200">
              <a:lnSpc>
                <a:spcPts val="5000"/>
              </a:lnSpc>
              <a:buFont typeface="Arial" charset="0"/>
              <a:buChar char="•"/>
            </a:pPr>
            <a:r>
              <a:rPr lang="en-US" sz="2400" dirty="0" smtClean="0"/>
              <a:t>Guilty* </a:t>
            </a:r>
          </a:p>
          <a:p>
            <a:pPr marL="457200" indent="-457200">
              <a:lnSpc>
                <a:spcPts val="5000"/>
              </a:lnSpc>
              <a:buFont typeface="Arial" charset="0"/>
              <a:buChar char="•"/>
            </a:pPr>
            <a:r>
              <a:rPr lang="en-US" sz="2400" dirty="0" err="1" smtClean="0"/>
              <a:t>Nolo</a:t>
            </a:r>
            <a:r>
              <a:rPr lang="en-US" sz="2400" dirty="0" smtClean="0"/>
              <a:t> </a:t>
            </a:r>
            <a:r>
              <a:rPr lang="en-US" sz="2400" dirty="0" err="1" smtClean="0"/>
              <a:t>Contendre</a:t>
            </a:r>
            <a:r>
              <a:rPr lang="en-US" sz="2400" dirty="0" smtClean="0"/>
              <a:t> (or No contest)</a:t>
            </a:r>
          </a:p>
          <a:p>
            <a:pPr marL="457200" indent="-457200">
              <a:lnSpc>
                <a:spcPts val="5000"/>
              </a:lnSpc>
              <a:buFont typeface="Arial" charset="0"/>
              <a:buChar char="•"/>
            </a:pPr>
            <a:r>
              <a:rPr lang="en-US" sz="2400" dirty="0" smtClean="0"/>
              <a:t>Alford Plea</a:t>
            </a:r>
          </a:p>
          <a:p>
            <a:pPr marL="457200" indent="-457200">
              <a:lnSpc>
                <a:spcPts val="5000"/>
              </a:lnSpc>
            </a:pPr>
            <a:endParaRPr lang="en-US" sz="2400" dirty="0" smtClean="0"/>
          </a:p>
          <a:p>
            <a:pPr marL="396875" lvl="1" indent="0">
              <a:buNone/>
            </a:pPr>
            <a:r>
              <a:rPr lang="en-US" dirty="0" smtClean="0"/>
              <a:t>*Some convictions can be expunged</a:t>
            </a:r>
            <a:endParaRPr lang="en-US" dirty="0"/>
          </a:p>
        </p:txBody>
      </p:sp>
    </p:spTree>
    <p:custDataLst>
      <p:tags r:id="rId1"/>
    </p:custDataLst>
    <p:extLst>
      <p:ext uri="{BB962C8B-B14F-4D97-AF65-F5344CB8AC3E}">
        <p14:creationId xmlns:p14="http://schemas.microsoft.com/office/powerpoint/2010/main" xmlns="" val="281610320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Immediately </a:t>
            </a:r>
            <a:r>
              <a:rPr lang="en-US" dirty="0" err="1"/>
              <a:t>Expungeable</a:t>
            </a:r>
            <a:endParaRPr lang="en-US" dirty="0"/>
          </a:p>
        </p:txBody>
      </p:sp>
      <p:sp>
        <p:nvSpPr>
          <p:cNvPr id="3" name="Content Placeholder 2"/>
          <p:cNvSpPr>
            <a:spLocks noGrp="1"/>
          </p:cNvSpPr>
          <p:nvPr>
            <p:ph sz="quarter" idx="10"/>
          </p:nvPr>
        </p:nvSpPr>
        <p:spPr/>
        <p:txBody>
          <a:bodyPr/>
          <a:lstStyle/>
          <a:p>
            <a:pPr marL="457200" indent="-457200">
              <a:buFont typeface="Arial" panose="020B0604020202020204" pitchFamily="34" charset="0"/>
              <a:buChar char="•"/>
            </a:pPr>
            <a:r>
              <a:rPr lang="en-US" dirty="0" err="1"/>
              <a:t>Nolle</a:t>
            </a:r>
            <a:r>
              <a:rPr lang="en-US" dirty="0"/>
              <a:t> </a:t>
            </a:r>
            <a:r>
              <a:rPr lang="en-US" dirty="0" err="1"/>
              <a:t>Prosequi</a:t>
            </a:r>
            <a:r>
              <a:rPr lang="en-US" dirty="0"/>
              <a:t>, Acquittal/Not Guilty, Dismissals</a:t>
            </a:r>
          </a:p>
          <a:p>
            <a:pPr marL="457200" indent="-457200">
              <a:buFont typeface="Arial" panose="020B0604020202020204" pitchFamily="34" charset="0"/>
              <a:buChar char="•"/>
            </a:pPr>
            <a:r>
              <a:rPr lang="en-US" dirty="0"/>
              <a:t>Waiver required if disposition is less than 3 years old</a:t>
            </a:r>
          </a:p>
        </p:txBody>
      </p:sp>
    </p:spTree>
    <p:extLst>
      <p:ext uri="{BB962C8B-B14F-4D97-AF65-F5344CB8AC3E}">
        <p14:creationId xmlns:p14="http://schemas.microsoft.com/office/powerpoint/2010/main" xmlns="" val="414497213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10.1|10.3"/>
</p:tagLst>
</file>

<file path=ppt/tags/tag2.xml><?xml version="1.0" encoding="utf-8"?>
<p:tagLst xmlns:a="http://schemas.openxmlformats.org/drawingml/2006/main" xmlns:r="http://schemas.openxmlformats.org/officeDocument/2006/relationships" xmlns:p="http://schemas.openxmlformats.org/presentationml/2006/main">
  <p:tag name="TIMING" val="|1.3|12.4|5.3|5.5|9.7"/>
</p:tagLst>
</file>

<file path=ppt/tags/tag3.xml><?xml version="1.0" encoding="utf-8"?>
<p:tagLst xmlns:a="http://schemas.openxmlformats.org/drawingml/2006/main" xmlns:r="http://schemas.openxmlformats.org/officeDocument/2006/relationships" xmlns:p="http://schemas.openxmlformats.org/presentationml/2006/main">
  <p:tag name="TIMING" val="|3|4.8"/>
</p:tagLst>
</file>

<file path=ppt/tags/tag4.xml><?xml version="1.0" encoding="utf-8"?>
<p:tagLst xmlns:a="http://schemas.openxmlformats.org/drawingml/2006/main" xmlns:r="http://schemas.openxmlformats.org/officeDocument/2006/relationships" xmlns:p="http://schemas.openxmlformats.org/presentationml/2006/main">
  <p:tag name="TIMING" val="|5|6.3|12.5|3.2|5.9|20.1|8.6|2.8"/>
</p:tagLst>
</file>

<file path=ppt/tags/tag5.xml><?xml version="1.0" encoding="utf-8"?>
<p:tagLst xmlns:a="http://schemas.openxmlformats.org/drawingml/2006/main" xmlns:r="http://schemas.openxmlformats.org/officeDocument/2006/relationships" xmlns:p="http://schemas.openxmlformats.org/presentationml/2006/main">
  <p:tag name="TIMING" val="|5|6.3|12.5|3.2|5.9|20.1|8.6|2.8"/>
</p:tagLst>
</file>

<file path=ppt/tags/tag6.xml><?xml version="1.0" encoding="utf-8"?>
<p:tagLst xmlns:a="http://schemas.openxmlformats.org/drawingml/2006/main" xmlns:r="http://schemas.openxmlformats.org/officeDocument/2006/relationships" xmlns:p="http://schemas.openxmlformats.org/presentationml/2006/main">
  <p:tag name="TIMING" val="|4.4|1.9|7.4"/>
</p:tagLst>
</file>

<file path=ppt/tags/tag7.xml><?xml version="1.0" encoding="utf-8"?>
<p:tagLst xmlns:a="http://schemas.openxmlformats.org/drawingml/2006/main" xmlns:r="http://schemas.openxmlformats.org/officeDocument/2006/relationships" xmlns:p="http://schemas.openxmlformats.org/presentationml/2006/main">
  <p:tag name="TIMING" val="|2.1|7.4|12.8|9.2"/>
</p:tagLst>
</file>

<file path=ppt/tags/tag8.xml><?xml version="1.0" encoding="utf-8"?>
<p:tagLst xmlns:a="http://schemas.openxmlformats.org/drawingml/2006/main" xmlns:r="http://schemas.openxmlformats.org/officeDocument/2006/relationships" xmlns:p="http://schemas.openxmlformats.org/presentationml/2006/main">
  <p:tag name="TIMING" val="|3.6|0.7|0.4"/>
</p:tagLst>
</file>

<file path=ppt/tags/tag9.xml><?xml version="1.0" encoding="utf-8"?>
<p:tagLst xmlns:a="http://schemas.openxmlformats.org/drawingml/2006/main" xmlns:r="http://schemas.openxmlformats.org/officeDocument/2006/relationships" xmlns:p="http://schemas.openxmlformats.org/presentationml/2006/main">
  <p:tag name="TIMING" val="|4.2|3.1|5|2.2|15.1"/>
</p:tagLst>
</file>

<file path=ppt/theme/theme1.xml><?xml version="1.0" encoding="utf-8"?>
<a:theme xmlns:a="http://schemas.openxmlformats.org/drawingml/2006/main" name="MLA Theme 1-23-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888F3E-C0A9-4DE1-B76B-5D4B56C51581}"/>
</file>

<file path=customXml/itemProps2.xml><?xml version="1.0" encoding="utf-8"?>
<ds:datastoreItem xmlns:ds="http://schemas.openxmlformats.org/officeDocument/2006/customXml" ds:itemID="{65728F51-3ADB-4B3D-9913-E060E33953D5}"/>
</file>

<file path=customXml/itemProps3.xml><?xml version="1.0" encoding="utf-8"?>
<ds:datastoreItem xmlns:ds="http://schemas.openxmlformats.org/officeDocument/2006/customXml" ds:itemID="{8B72CAFB-F5E8-4E7E-8B5F-68E77714032C}"/>
</file>

<file path=customXml/itemProps4.xml><?xml version="1.0" encoding="utf-8"?>
<ds:datastoreItem xmlns:ds="http://schemas.openxmlformats.org/officeDocument/2006/customXml" ds:itemID="{7448F6BF-C41C-4D86-BBA8-208B2FE131CD}"/>
</file>

<file path=docProps/app.xml><?xml version="1.0" encoding="utf-8"?>
<Properties xmlns="http://schemas.openxmlformats.org/officeDocument/2006/extended-properties" xmlns:vt="http://schemas.openxmlformats.org/officeDocument/2006/docPropsVTypes">
  <TotalTime>435</TotalTime>
  <Words>910</Words>
  <Application>Microsoft Office PowerPoint</Application>
  <PresentationFormat>Custom</PresentationFormat>
  <Paragraphs>195</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MLA Theme 1-23-11</vt:lpstr>
      <vt:lpstr>Image</vt:lpstr>
      <vt:lpstr>Expungement 101 </vt:lpstr>
      <vt:lpstr>Notice/Disclaimer</vt:lpstr>
      <vt:lpstr>Expungement is…</vt:lpstr>
      <vt:lpstr>Why Expunge?</vt:lpstr>
      <vt:lpstr>Expungement Law in Maryland</vt:lpstr>
      <vt:lpstr>Pending/Active Case is a Bar</vt:lpstr>
      <vt:lpstr>Expungeable Dispositions</vt:lpstr>
      <vt:lpstr>Expungeable Dispositions</vt:lpstr>
      <vt:lpstr>Immediately Expungeable</vt:lpstr>
      <vt:lpstr>Stet </vt:lpstr>
      <vt:lpstr>Stet - 3 Year Waiting Period</vt:lpstr>
      <vt:lpstr>Probation Before Judgment</vt:lpstr>
      <vt:lpstr>PBJ - Special Rules</vt:lpstr>
      <vt:lpstr>Good Cause</vt:lpstr>
      <vt:lpstr>Not Criminally Responsible (NCR)</vt:lpstr>
      <vt:lpstr>Compromise</vt:lpstr>
      <vt:lpstr>Transferred to Juvenile Court</vt:lpstr>
      <vt:lpstr>Pardons </vt:lpstr>
      <vt:lpstr>Traffic Offenses</vt:lpstr>
      <vt:lpstr>Petition A: Non-Convictions </vt:lpstr>
      <vt:lpstr>Slide 21</vt:lpstr>
      <vt:lpstr>Eligible Convictions</vt:lpstr>
      <vt:lpstr>Slide 23</vt:lpstr>
      <vt:lpstr>Nuisance Crimes: Time for Filing</vt:lpstr>
      <vt:lpstr>Slide 25</vt:lpstr>
      <vt:lpstr>Crimes that are no longer Crimes</vt:lpstr>
      <vt:lpstr>Marijuana Convictions </vt:lpstr>
      <vt:lpstr>Marijuana Convictions: Time for Filing</vt:lpstr>
      <vt:lpstr>Eligible Misdemeanors </vt:lpstr>
      <vt:lpstr>Misdemeanor Convictions: Time for Filing</vt:lpstr>
      <vt:lpstr>Misdemeanor Convictions: Time for Filing</vt:lpstr>
      <vt:lpstr>Felony Convictions: Now Eligible</vt:lpstr>
      <vt:lpstr>Eligible Felonies: Time for Filing</vt:lpstr>
      <vt:lpstr>Convictions: Waiting Period</vt:lpstr>
      <vt:lpstr>Convictions: Subsequent Convictions</vt:lpstr>
      <vt:lpstr>Convictions: Subsequent Convictions Outside Waiting Period</vt:lpstr>
      <vt:lpstr>Convictions</vt:lpstr>
      <vt:lpstr>Convictions: Service on Victims</vt:lpstr>
      <vt:lpstr>Convictions: Objections/Hearings</vt:lpstr>
    </vt:vector>
  </TitlesOfParts>
  <Company>Maryland Legal Aid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Expungement at  Maryland Legal Aid</dc:title>
  <dc:creator>McDermott, Meaghan</dc:creator>
  <cp:lastModifiedBy>Asus</cp:lastModifiedBy>
  <cp:revision>41</cp:revision>
  <dcterms:created xsi:type="dcterms:W3CDTF">2018-09-17T22:24:28Z</dcterms:created>
  <dcterms:modified xsi:type="dcterms:W3CDTF">2018-10-24T14:54:23Z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248023c1-0f3e-4d26-8c31-454947096d98</vt:lpwstr>
  </property>
</Properties>
</file>