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Caveat" panose="020B0604020202020204" charset="0"/>
      <p:regular r:id="rId35"/>
      <p:bold r:id="rId36"/>
    </p:embeddedFont>
    <p:embeddedFont>
      <p:font typeface="PT Sans Narrow"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20"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0" tIns="91420" rIns="91420" bIns="9142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Clr>
                <a:schemeClr val="dk1"/>
              </a:buClr>
              <a:buNone/>
            </a:pPr>
            <a:r>
              <a:rPr lang="en">
                <a:solidFill>
                  <a:schemeClr val="dk1"/>
                </a:solidFill>
                <a:highlight>
                  <a:srgbClr val="FFFF00"/>
                </a:highlight>
              </a:rPr>
              <a:t>Need:</a:t>
            </a:r>
            <a:endParaRPr>
              <a:solidFill>
                <a:schemeClr val="dk1"/>
              </a:solidFill>
              <a:highlight>
                <a:srgbClr val="FFFF00"/>
              </a:highlight>
            </a:endParaRPr>
          </a:p>
          <a:p>
            <a:pPr marL="0" indent="0">
              <a:buClr>
                <a:schemeClr val="dk1"/>
              </a:buClr>
              <a:buNone/>
            </a:pPr>
            <a:r>
              <a:rPr lang="en">
                <a:solidFill>
                  <a:schemeClr val="dk1"/>
                </a:solidFill>
              </a:rPr>
              <a:t>Participant information sheet (Casey will make and print)</a:t>
            </a:r>
            <a:endParaRPr>
              <a:solidFill>
                <a:schemeClr val="dk1"/>
              </a:solidFill>
            </a:endParaRPr>
          </a:p>
          <a:p>
            <a:pPr marL="0" indent="0">
              <a:buClr>
                <a:schemeClr val="dk1"/>
              </a:buClr>
              <a:buNone/>
            </a:pPr>
            <a:r>
              <a:rPr lang="en">
                <a:solidFill>
                  <a:schemeClr val="dk1"/>
                </a:solidFill>
              </a:rPr>
              <a:t>Evaluation (eval needs room for above fields). </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en">
                <a:solidFill>
                  <a:schemeClr val="dk1"/>
                </a:solidFill>
              </a:rPr>
              <a:t>Handouts: </a:t>
            </a:r>
            <a:endParaRPr>
              <a:solidFill>
                <a:schemeClr val="dk1"/>
              </a:solidFill>
            </a:endParaRPr>
          </a:p>
          <a:p>
            <a:pPr marL="457175" indent="-298434">
              <a:buClr>
                <a:schemeClr val="dk1"/>
              </a:buClr>
              <a:buChar char="-"/>
            </a:pPr>
            <a:r>
              <a:rPr lang="en">
                <a:solidFill>
                  <a:schemeClr val="dk1"/>
                </a:solidFill>
              </a:rPr>
              <a:t>Volunteer Support Program summary</a:t>
            </a:r>
            <a:endParaRPr>
              <a:solidFill>
                <a:schemeClr val="dk1"/>
              </a:solidFill>
            </a:endParaRPr>
          </a:p>
          <a:p>
            <a:pPr marL="457175" indent="-298434">
              <a:buClr>
                <a:schemeClr val="dk1"/>
              </a:buClr>
              <a:buChar char="-"/>
            </a:pPr>
            <a:r>
              <a:rPr lang="en">
                <a:solidFill>
                  <a:schemeClr val="dk1"/>
                </a:solidFill>
              </a:rPr>
              <a:t>Volunteer job description</a:t>
            </a:r>
            <a:endParaRPr>
              <a:solidFill>
                <a:schemeClr val="dk1"/>
              </a:solidFill>
            </a:endParaRPr>
          </a:p>
          <a:p>
            <a:pPr marL="457175" indent="-298434">
              <a:buClr>
                <a:schemeClr val="dk1"/>
              </a:buClr>
              <a:buChar char="-"/>
            </a:pPr>
            <a:r>
              <a:rPr lang="en">
                <a:solidFill>
                  <a:schemeClr val="dk1"/>
                </a:solidFill>
              </a:rPr>
              <a:t>Casey’s business card</a:t>
            </a:r>
            <a:endParaRPr>
              <a:solidFill>
                <a:schemeClr val="dk1"/>
              </a:solidFill>
            </a:endParaRPr>
          </a:p>
          <a:p>
            <a:pPr marL="457175" indent="-298434">
              <a:buClr>
                <a:schemeClr val="dk1"/>
              </a:buClr>
              <a:buChar char="-"/>
            </a:pPr>
            <a:r>
              <a:rPr lang="en">
                <a:solidFill>
                  <a:schemeClr val="dk1"/>
                </a:solidFill>
              </a:rPr>
              <a:t>Guidebook</a:t>
            </a:r>
            <a:endParaRPr>
              <a:solidFill>
                <a:schemeClr val="dk1"/>
              </a:solidFill>
            </a:endParaRPr>
          </a:p>
          <a:p>
            <a:pPr marL="457175" indent="-298434">
              <a:buClr>
                <a:schemeClr val="dk1"/>
              </a:buClr>
              <a:buChar char="-"/>
            </a:pPr>
            <a:r>
              <a:rPr lang="en">
                <a:solidFill>
                  <a:schemeClr val="dk1"/>
                </a:solidFill>
              </a:rPr>
              <a:t>Guidebook discussion group form</a:t>
            </a:r>
            <a:endParaRPr>
              <a:solidFill>
                <a:schemeClr val="dk1"/>
              </a:solidFill>
            </a:endParaRPr>
          </a:p>
          <a:p>
            <a:pPr marL="457175" indent="-298434">
              <a:buClr>
                <a:schemeClr val="dk1"/>
              </a:buClr>
              <a:buChar char="-"/>
            </a:pPr>
            <a:r>
              <a:rPr lang="en">
                <a:solidFill>
                  <a:schemeClr val="dk1"/>
                </a:solidFill>
              </a:rPr>
              <a:t>Older Adult brochure</a:t>
            </a:r>
            <a:endParaRPr>
              <a:solidFill>
                <a:schemeClr val="dk1"/>
              </a:solidFill>
            </a:endParaRPr>
          </a:p>
          <a:p>
            <a:pPr marL="457175" indent="-298434">
              <a:buClr>
                <a:schemeClr val="dk1"/>
              </a:buClr>
              <a:buChar char="-"/>
            </a:pPr>
            <a:r>
              <a:rPr lang="en">
                <a:solidFill>
                  <a:schemeClr val="dk1"/>
                </a:solidFill>
              </a:rPr>
              <a:t>List of talk topics</a:t>
            </a:r>
            <a:endParaRPr>
              <a:solidFill>
                <a:schemeClr val="dk1"/>
              </a:solidFill>
            </a:endParaRPr>
          </a:p>
          <a:p>
            <a:pPr marL="457175" indent="-298434">
              <a:buClr>
                <a:schemeClr val="dk1"/>
              </a:buClr>
              <a:buChar char="-"/>
            </a:pPr>
            <a:r>
              <a:rPr lang="en">
                <a:solidFill>
                  <a:schemeClr val="dk1"/>
                </a:solidFill>
              </a:rPr>
              <a:t>Informed Decision Making handout</a:t>
            </a:r>
            <a:endParaRPr>
              <a:solidFill>
                <a:schemeClr val="dk1"/>
              </a:solidFill>
            </a:endParaRPr>
          </a:p>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65f8a0945_0_17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65f8a0945_0_1735:notes"/>
          <p:cNvSpPr txBox="1">
            <a:spLocks noGrp="1"/>
          </p:cNvSpPr>
          <p:nvPr>
            <p:ph type="body" idx="1"/>
          </p:nvPr>
        </p:nvSpPr>
        <p:spPr>
          <a:xfrm>
            <a:off x="685800" y="4400550"/>
            <a:ext cx="5486400" cy="3600600"/>
          </a:xfrm>
          <a:prstGeom prst="rect">
            <a:avLst/>
          </a:prstGeom>
        </p:spPr>
        <p:txBody>
          <a:bodyPr spcFirstLastPara="1" wrap="square" lIns="91420" tIns="91420" rIns="91420" bIns="91420" anchor="t" anchorCtr="0">
            <a:noAutofit/>
          </a:bodyPr>
          <a:lstStyle/>
          <a:p>
            <a:pPr marL="0" indent="0">
              <a:buClr>
                <a:schemeClr val="dk1"/>
              </a:buClr>
              <a:buSzPts val="1200"/>
              <a:buNone/>
            </a:pPr>
            <a:r>
              <a:rPr lang="en">
                <a:solidFill>
                  <a:schemeClr val="dk1"/>
                </a:solidFill>
              </a:rPr>
              <a:t>Casey</a:t>
            </a:r>
            <a:endParaRPr>
              <a:solidFill>
                <a:schemeClr val="dk1"/>
              </a:solidFill>
            </a:endParaRPr>
          </a:p>
          <a:p>
            <a:pPr marL="0" indent="0">
              <a:buClr>
                <a:schemeClr val="dk1"/>
              </a:buClr>
              <a:buNone/>
            </a:pPr>
            <a:r>
              <a:rPr lang="en">
                <a:solidFill>
                  <a:schemeClr val="dk1"/>
                </a:solidFill>
              </a:rPr>
              <a:t>15 minutes for Dimensions/ challenges to recovery</a:t>
            </a:r>
            <a:endParaRPr>
              <a:solidFill>
                <a:schemeClr val="dk1"/>
              </a:solidFill>
            </a:endParaRPr>
          </a:p>
          <a:p>
            <a:pPr marL="0" indent="0">
              <a:buClr>
                <a:schemeClr val="dk1"/>
              </a:buClr>
              <a:buNone/>
            </a:pPr>
            <a:endParaRPr/>
          </a:p>
          <a:p>
            <a:pPr marL="0" indent="0">
              <a:buNone/>
            </a:pPr>
            <a:endParaRPr/>
          </a:p>
          <a:p>
            <a:pPr marL="0" indent="0">
              <a:buNone/>
            </a:pPr>
            <a:endParaRPr/>
          </a:p>
        </p:txBody>
      </p:sp>
      <p:sp>
        <p:nvSpPr>
          <p:cNvPr id="229" name="Google Shape;229;g765f8a0945_0_1735:notes"/>
          <p:cNvSpPr txBox="1">
            <a:spLocks noGrp="1"/>
          </p:cNvSpPr>
          <p:nvPr>
            <p:ph type="sldNum" idx="12"/>
          </p:nvPr>
        </p:nvSpPr>
        <p:spPr>
          <a:xfrm>
            <a:off x="3884613" y="8685214"/>
            <a:ext cx="2971800" cy="459000"/>
          </a:xfrm>
          <a:prstGeom prst="rect">
            <a:avLst/>
          </a:prstGeom>
          <a:noFill/>
          <a:ln>
            <a:noFill/>
          </a:ln>
        </p:spPr>
        <p:txBody>
          <a:bodyPr spcFirstLastPara="1" wrap="square" lIns="89595" tIns="89595" rIns="89595" bIns="89595" anchor="ctr" anchorCtr="0">
            <a:noAutofit/>
          </a:bodyPr>
          <a:lstStyle/>
          <a:p>
            <a:fld id="{00000000-1234-1234-1234-123412341234}" type="slidenum">
              <a:rPr lang="en"/>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65f8a0945_0_20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65f8a0945_0_2089:notes"/>
          <p:cNvSpPr txBox="1">
            <a:spLocks noGrp="1"/>
          </p:cNvSpPr>
          <p:nvPr>
            <p:ph type="body" idx="1"/>
          </p:nvPr>
        </p:nvSpPr>
        <p:spPr>
          <a:xfrm>
            <a:off x="685800" y="4400550"/>
            <a:ext cx="5486400" cy="3600600"/>
          </a:xfrm>
          <a:prstGeom prst="rect">
            <a:avLst/>
          </a:prstGeom>
        </p:spPr>
        <p:txBody>
          <a:bodyPr spcFirstLastPara="1" wrap="square" lIns="91420" tIns="91420" rIns="91420" bIns="91420" anchor="t" anchorCtr="0">
            <a:noAutofit/>
          </a:bodyPr>
          <a:lstStyle/>
          <a:p>
            <a:pPr marL="0" indent="0">
              <a:buNone/>
            </a:pPr>
            <a:r>
              <a:rPr lang="en"/>
              <a:t>Kim</a:t>
            </a:r>
            <a:endParaRPr/>
          </a:p>
          <a:p>
            <a:pPr marL="0" indent="0">
              <a:buNone/>
            </a:pPr>
            <a:r>
              <a:rPr lang="en"/>
              <a:t>5 minutes</a:t>
            </a:r>
            <a:endParaRPr/>
          </a:p>
          <a:p>
            <a:pPr marL="444476" indent="-285734">
              <a:buChar char="-"/>
            </a:pPr>
            <a:r>
              <a:rPr lang="en"/>
              <a:t>more than 80% of older americans have 1 chronic health problem. More than 50% have 2 or more. </a:t>
            </a:r>
            <a:endParaRPr/>
          </a:p>
        </p:txBody>
      </p:sp>
      <p:sp>
        <p:nvSpPr>
          <p:cNvPr id="238" name="Google Shape;238;g765f8a0945_0_2089:notes"/>
          <p:cNvSpPr txBox="1">
            <a:spLocks noGrp="1"/>
          </p:cNvSpPr>
          <p:nvPr>
            <p:ph type="sldNum" idx="12"/>
          </p:nvPr>
        </p:nvSpPr>
        <p:spPr>
          <a:xfrm>
            <a:off x="3884613" y="8685214"/>
            <a:ext cx="2971800" cy="459000"/>
          </a:xfrm>
          <a:prstGeom prst="rect">
            <a:avLst/>
          </a:prstGeom>
          <a:noFill/>
          <a:ln>
            <a:noFill/>
          </a:ln>
        </p:spPr>
        <p:txBody>
          <a:bodyPr spcFirstLastPara="1" wrap="square" lIns="89595" tIns="89595" rIns="89595" bIns="89595" anchor="ctr" anchorCtr="0">
            <a:noAutofit/>
          </a:bodyPr>
          <a:lstStyle/>
          <a:p>
            <a:pPr>
              <a:buSzPts val="1200"/>
            </a:pPr>
            <a:fld id="{00000000-1234-1234-1234-123412341234}" type="slidenum">
              <a:rPr lang="en"/>
              <a:pPr>
                <a:buSzPts val="1200"/>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6dabfc9c48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6dabfc9c48_0_88:notes"/>
          <p:cNvSpPr txBox="1">
            <a:spLocks noGrp="1"/>
          </p:cNvSpPr>
          <p:nvPr>
            <p:ph type="body" idx="1"/>
          </p:nvPr>
        </p:nvSpPr>
        <p:spPr>
          <a:xfrm>
            <a:off x="685800" y="4400550"/>
            <a:ext cx="5486400" cy="3600600"/>
          </a:xfrm>
          <a:prstGeom prst="rect">
            <a:avLst/>
          </a:prstGeom>
        </p:spPr>
        <p:txBody>
          <a:bodyPr spcFirstLastPara="1" wrap="square" lIns="91420" tIns="91420" rIns="91420" bIns="91420" anchor="t" anchorCtr="0">
            <a:noAutofit/>
          </a:bodyPr>
          <a:lstStyle/>
          <a:p>
            <a:pPr marL="0" indent="0">
              <a:buNone/>
            </a:pPr>
            <a:r>
              <a:rPr lang="en"/>
              <a:t>Problem: Ear infection</a:t>
            </a:r>
            <a:endParaRPr/>
          </a:p>
          <a:p>
            <a:pPr marL="0" indent="0">
              <a:buNone/>
            </a:pPr>
            <a:r>
              <a:rPr lang="en"/>
              <a:t>RX: Amoxicillin </a:t>
            </a:r>
            <a:endParaRPr/>
          </a:p>
        </p:txBody>
      </p:sp>
      <p:sp>
        <p:nvSpPr>
          <p:cNvPr id="247" name="Google Shape;247;g6dabfc9c48_0_88:notes"/>
          <p:cNvSpPr txBox="1">
            <a:spLocks noGrp="1"/>
          </p:cNvSpPr>
          <p:nvPr>
            <p:ph type="sldNum" idx="12"/>
          </p:nvPr>
        </p:nvSpPr>
        <p:spPr>
          <a:xfrm>
            <a:off x="3884613" y="8685214"/>
            <a:ext cx="2971800" cy="459000"/>
          </a:xfrm>
          <a:prstGeom prst="rect">
            <a:avLst/>
          </a:prstGeom>
          <a:noFill/>
          <a:ln>
            <a:noFill/>
          </a:ln>
        </p:spPr>
        <p:txBody>
          <a:bodyPr spcFirstLastPara="1" wrap="square" lIns="89595" tIns="89595" rIns="89595" bIns="89595" anchor="ctr" anchorCtr="0">
            <a:noAutofit/>
          </a:bodyPr>
          <a:lstStyle/>
          <a:p>
            <a:pPr>
              <a:buSzPts val="1200"/>
            </a:pPr>
            <a:fld id="{00000000-1234-1234-1234-123412341234}" type="slidenum">
              <a:rPr lang="en"/>
              <a:pPr>
                <a:buSzPts val="12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6dabfc9c48_0_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6dabfc9c48_0_263:notes"/>
          <p:cNvSpPr txBox="1">
            <a:spLocks noGrp="1"/>
          </p:cNvSpPr>
          <p:nvPr>
            <p:ph type="body" idx="1"/>
          </p:nvPr>
        </p:nvSpPr>
        <p:spPr>
          <a:xfrm>
            <a:off x="685800" y="4400550"/>
            <a:ext cx="5486400" cy="3600600"/>
          </a:xfrm>
          <a:prstGeom prst="rect">
            <a:avLst/>
          </a:prstGeom>
        </p:spPr>
        <p:txBody>
          <a:bodyPr spcFirstLastPara="1" wrap="square" lIns="91420" tIns="91420" rIns="91420" bIns="91420" anchor="t" anchorCtr="0">
            <a:noAutofit/>
          </a:bodyPr>
          <a:lstStyle/>
          <a:p>
            <a:pPr marL="0" indent="0">
              <a:buNone/>
            </a:pPr>
            <a:r>
              <a:rPr lang="en"/>
              <a:t>Among the more common side effects for amoxicillin (Amoxil, Trimox) are:</a:t>
            </a:r>
            <a:endParaRPr/>
          </a:p>
          <a:p>
            <a:pPr marL="0" indent="0">
              <a:buNone/>
            </a:pPr>
            <a:r>
              <a:rPr lang="en"/>
              <a:t>•	diarrhea.</a:t>
            </a:r>
            <a:endParaRPr/>
          </a:p>
          <a:p>
            <a:pPr marL="0" indent="0">
              <a:buNone/>
            </a:pPr>
            <a:r>
              <a:rPr lang="en"/>
              <a:t>•	stomach upset.</a:t>
            </a:r>
            <a:endParaRPr/>
          </a:p>
          <a:p>
            <a:pPr marL="0" indent="0">
              <a:buNone/>
            </a:pPr>
            <a:r>
              <a:rPr lang="en"/>
              <a:t>•	headache.</a:t>
            </a:r>
            <a:endParaRPr/>
          </a:p>
          <a:p>
            <a:pPr marL="0" indent="0">
              <a:buNone/>
            </a:pPr>
            <a:r>
              <a:rPr lang="en"/>
              <a:t>•	abnormal taste sense.</a:t>
            </a:r>
            <a:endParaRPr/>
          </a:p>
          <a:p>
            <a:pPr marL="0" indent="0">
              <a:buNone/>
            </a:pPr>
            <a:r>
              <a:rPr lang="en"/>
              <a:t>•	skin rash.</a:t>
            </a:r>
            <a:endParaRPr/>
          </a:p>
          <a:p>
            <a:pPr marL="0" indent="0">
              <a:buNone/>
            </a:pPr>
            <a:r>
              <a:rPr lang="en"/>
              <a:t>•	vaginal yeast infection</a:t>
            </a:r>
            <a:endParaRPr/>
          </a:p>
          <a:p>
            <a:pPr marL="0" indent="0">
              <a:buNone/>
            </a:pPr>
            <a:endParaRPr/>
          </a:p>
        </p:txBody>
      </p:sp>
      <p:sp>
        <p:nvSpPr>
          <p:cNvPr id="254" name="Google Shape;254;g6dabfc9c48_0_263:notes"/>
          <p:cNvSpPr txBox="1">
            <a:spLocks noGrp="1"/>
          </p:cNvSpPr>
          <p:nvPr>
            <p:ph type="sldNum" idx="12"/>
          </p:nvPr>
        </p:nvSpPr>
        <p:spPr>
          <a:xfrm>
            <a:off x="3884613" y="8685214"/>
            <a:ext cx="2971800" cy="459000"/>
          </a:xfrm>
          <a:prstGeom prst="rect">
            <a:avLst/>
          </a:prstGeom>
          <a:noFill/>
          <a:ln>
            <a:noFill/>
          </a:ln>
        </p:spPr>
        <p:txBody>
          <a:bodyPr spcFirstLastPara="1" wrap="square" lIns="89595" tIns="89595" rIns="89595" bIns="89595" anchor="ctr" anchorCtr="0">
            <a:noAutofit/>
          </a:bodyPr>
          <a:lstStyle/>
          <a:p>
            <a:pPr>
              <a:buSzPts val="1200"/>
            </a:pPr>
            <a:fld id="{00000000-1234-1234-1234-123412341234}" type="slidenum">
              <a:rPr lang="en"/>
              <a:pPr>
                <a:buSzPts val="1200"/>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6dabfc9c48_0_4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6dabfc9c48_0_443:notes"/>
          <p:cNvSpPr txBox="1">
            <a:spLocks noGrp="1"/>
          </p:cNvSpPr>
          <p:nvPr>
            <p:ph type="body" idx="1"/>
          </p:nvPr>
        </p:nvSpPr>
        <p:spPr>
          <a:xfrm>
            <a:off x="685800" y="4400550"/>
            <a:ext cx="5486400" cy="3600600"/>
          </a:xfrm>
          <a:prstGeom prst="rect">
            <a:avLst/>
          </a:prstGeom>
        </p:spPr>
        <p:txBody>
          <a:bodyPr spcFirstLastPara="1" wrap="square" lIns="91420" tIns="91420" rIns="91420" bIns="91420" anchor="t" anchorCtr="0">
            <a:noAutofit/>
          </a:bodyPr>
          <a:lstStyle/>
          <a:p>
            <a:pPr marL="0" indent="0">
              <a:buNone/>
            </a:pPr>
            <a:endParaRPr/>
          </a:p>
        </p:txBody>
      </p:sp>
      <p:sp>
        <p:nvSpPr>
          <p:cNvPr id="262" name="Google Shape;262;g6dabfc9c48_0_443:notes"/>
          <p:cNvSpPr txBox="1">
            <a:spLocks noGrp="1"/>
          </p:cNvSpPr>
          <p:nvPr>
            <p:ph type="sldNum" idx="12"/>
          </p:nvPr>
        </p:nvSpPr>
        <p:spPr>
          <a:xfrm>
            <a:off x="3884613" y="8685214"/>
            <a:ext cx="2971800" cy="459000"/>
          </a:xfrm>
          <a:prstGeom prst="rect">
            <a:avLst/>
          </a:prstGeom>
          <a:noFill/>
          <a:ln>
            <a:noFill/>
          </a:ln>
        </p:spPr>
        <p:txBody>
          <a:bodyPr spcFirstLastPara="1" wrap="square" lIns="89595" tIns="89595" rIns="89595" bIns="89595" anchor="ctr" anchorCtr="0">
            <a:noAutofit/>
          </a:bodyPr>
          <a:lstStyle/>
          <a:p>
            <a:pPr>
              <a:buSzPts val="1200"/>
            </a:pPr>
            <a:fld id="{00000000-1234-1234-1234-123412341234}" type="slidenum">
              <a:rPr lang="en"/>
              <a:pPr>
                <a:buSzPts val="1200"/>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65f8a0945_0_2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765f8a0945_0_2355:notes"/>
          <p:cNvSpPr txBox="1">
            <a:spLocks noGrp="1"/>
          </p:cNvSpPr>
          <p:nvPr>
            <p:ph type="body" idx="1"/>
          </p:nvPr>
        </p:nvSpPr>
        <p:spPr>
          <a:xfrm>
            <a:off x="685800" y="4400550"/>
            <a:ext cx="5486400" cy="3600600"/>
          </a:xfrm>
          <a:prstGeom prst="rect">
            <a:avLst/>
          </a:prstGeom>
        </p:spPr>
        <p:txBody>
          <a:bodyPr spcFirstLastPara="1" wrap="square" lIns="91420" tIns="91420" rIns="91420" bIns="91420" anchor="t" anchorCtr="0">
            <a:noAutofit/>
          </a:bodyPr>
          <a:lstStyle/>
          <a:p>
            <a:pPr marL="0" indent="0">
              <a:buNone/>
            </a:pPr>
            <a:r>
              <a:rPr lang="en"/>
              <a:t>Kim</a:t>
            </a:r>
            <a:endParaRPr/>
          </a:p>
          <a:p>
            <a:pPr marL="0" indent="0">
              <a:buNone/>
            </a:pPr>
            <a:r>
              <a:rPr lang="en"/>
              <a:t>20 minutes for entire section</a:t>
            </a:r>
            <a:endParaRPr/>
          </a:p>
          <a:p>
            <a:pPr marL="444476" indent="-285734"/>
            <a:r>
              <a:rPr lang="en"/>
              <a:t>7 minute group work brainstorming</a:t>
            </a:r>
            <a:endParaRPr/>
          </a:p>
          <a:p>
            <a:pPr marL="444476" indent="-285734"/>
            <a:r>
              <a:rPr lang="en"/>
              <a:t>10 minutes reporting out</a:t>
            </a:r>
            <a:endParaRPr/>
          </a:p>
          <a:p>
            <a:pPr marL="444476" indent="-285734"/>
            <a:r>
              <a:rPr lang="en"/>
              <a:t>3 minute pain example of intersection</a:t>
            </a:r>
            <a:endParaRPr/>
          </a:p>
          <a:p>
            <a:pPr marL="0" indent="0">
              <a:buNone/>
            </a:pPr>
            <a:endParaRPr/>
          </a:p>
          <a:p>
            <a:pPr marL="0" indent="0">
              <a:buNone/>
            </a:pPr>
            <a:r>
              <a:rPr lang="en"/>
              <a:t>Small group activity: Brainstorm changes in social/physical/ emotional realms</a:t>
            </a:r>
            <a:endParaRPr/>
          </a:p>
          <a:p>
            <a:pPr marL="0" indent="0">
              <a:buNone/>
            </a:pPr>
            <a:r>
              <a:rPr lang="en"/>
              <a:t>Review Risk factors as a group</a:t>
            </a:r>
            <a:endParaRPr/>
          </a:p>
          <a:p>
            <a:pPr marL="0" indent="0">
              <a:buNone/>
            </a:pPr>
            <a:endParaRPr/>
          </a:p>
          <a:p>
            <a:pPr marL="0" indent="0">
              <a:buNone/>
            </a:pPr>
            <a:r>
              <a:rPr lang="en"/>
              <a:t>Risk Factors &amp; Long term recovery: </a:t>
            </a:r>
            <a:endParaRPr/>
          </a:p>
          <a:p>
            <a:pPr marL="0" indent="0">
              <a:buNone/>
            </a:pPr>
            <a:r>
              <a:rPr lang="en"/>
              <a:t>Age-related challenges can:</a:t>
            </a:r>
            <a:endParaRPr/>
          </a:p>
          <a:p>
            <a:pPr marL="444476" indent="-285734">
              <a:buChar char="-"/>
            </a:pPr>
            <a:r>
              <a:rPr lang="en"/>
              <a:t>introduce new stressors that require new coping skills.</a:t>
            </a:r>
            <a:endParaRPr/>
          </a:p>
          <a:p>
            <a:pPr marL="444476" indent="-285734">
              <a:buChar char="-"/>
            </a:pPr>
            <a:r>
              <a:rPr lang="en"/>
              <a:t>cause symptoms of a previous behavioral health problem to return.</a:t>
            </a:r>
            <a:endParaRPr/>
          </a:p>
          <a:p>
            <a:pPr marL="444476" indent="-285734">
              <a:buChar char="-"/>
            </a:pPr>
            <a:r>
              <a:rPr lang="en"/>
              <a:t>cause a new behavioral health problem.</a:t>
            </a:r>
            <a:endParaRPr/>
          </a:p>
          <a:p>
            <a:pPr marL="0" indent="0">
              <a:buNone/>
            </a:pPr>
            <a:endParaRPr/>
          </a:p>
        </p:txBody>
      </p:sp>
      <p:sp>
        <p:nvSpPr>
          <p:cNvPr id="274" name="Google Shape;274;g765f8a0945_0_2355:notes"/>
          <p:cNvSpPr txBox="1">
            <a:spLocks noGrp="1"/>
          </p:cNvSpPr>
          <p:nvPr>
            <p:ph type="sldNum" idx="12"/>
          </p:nvPr>
        </p:nvSpPr>
        <p:spPr>
          <a:xfrm>
            <a:off x="3884613" y="8685214"/>
            <a:ext cx="2971800" cy="459000"/>
          </a:xfrm>
          <a:prstGeom prst="rect">
            <a:avLst/>
          </a:prstGeom>
          <a:noFill/>
          <a:ln>
            <a:noFill/>
          </a:ln>
        </p:spPr>
        <p:txBody>
          <a:bodyPr spcFirstLastPara="1" wrap="square" lIns="89595" tIns="89595" rIns="89595" bIns="89595" anchor="ctr" anchorCtr="0">
            <a:noAutofit/>
          </a:bodyPr>
          <a:lstStyle/>
          <a:p>
            <a:pPr>
              <a:buSzPts val="1200"/>
            </a:pPr>
            <a:fld id="{00000000-1234-1234-1234-123412341234}" type="slidenum">
              <a:rPr lang="en"/>
              <a:pPr>
                <a:buSzPts val="12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65f8a0945_0_25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65f8a0945_0_2533:notes"/>
          <p:cNvSpPr txBox="1">
            <a:spLocks noGrp="1"/>
          </p:cNvSpPr>
          <p:nvPr>
            <p:ph type="body" idx="1"/>
          </p:nvPr>
        </p:nvSpPr>
        <p:spPr>
          <a:xfrm>
            <a:off x="685800" y="4400550"/>
            <a:ext cx="5486400" cy="3600600"/>
          </a:xfrm>
          <a:prstGeom prst="rect">
            <a:avLst/>
          </a:prstGeom>
        </p:spPr>
        <p:txBody>
          <a:bodyPr spcFirstLastPara="1" wrap="square" lIns="91420" tIns="91420" rIns="91420" bIns="91420" anchor="t" anchorCtr="0">
            <a:noAutofit/>
          </a:bodyPr>
          <a:lstStyle/>
          <a:p>
            <a:pPr marL="0" indent="0">
              <a:buNone/>
            </a:pPr>
            <a:r>
              <a:rPr lang="en"/>
              <a:t>Kim</a:t>
            </a:r>
            <a:endParaRPr/>
          </a:p>
          <a:p>
            <a:pPr marL="0" indent="0">
              <a:buNone/>
            </a:pPr>
            <a:r>
              <a:rPr lang="en"/>
              <a:t>3 minutes</a:t>
            </a:r>
            <a:endParaRPr/>
          </a:p>
          <a:p>
            <a:pPr marL="0" indent="0">
              <a:buNone/>
            </a:pPr>
            <a:r>
              <a:rPr lang="en"/>
              <a:t>High likelihood of multiple risk factors, and they tend to bunch quickly.</a:t>
            </a:r>
            <a:endParaRPr/>
          </a:p>
          <a:p>
            <a:pPr marL="0" indent="0">
              <a:buNone/>
            </a:pPr>
            <a:r>
              <a:rPr lang="en"/>
              <a:t>Possible Follow up question: how can medication side effects impact this?</a:t>
            </a:r>
            <a:endParaRPr/>
          </a:p>
          <a:p>
            <a:pPr marL="0" indent="0">
              <a:buNone/>
            </a:pPr>
            <a:endParaRPr/>
          </a:p>
          <a:p>
            <a:pPr marL="0" indent="0">
              <a:buNone/>
            </a:pPr>
            <a:endParaRPr/>
          </a:p>
          <a:p>
            <a:pPr marL="0" indent="0">
              <a:buNone/>
            </a:pPr>
            <a:endParaRPr/>
          </a:p>
        </p:txBody>
      </p:sp>
      <p:sp>
        <p:nvSpPr>
          <p:cNvPr id="282" name="Google Shape;282;g765f8a0945_0_2533:notes"/>
          <p:cNvSpPr txBox="1">
            <a:spLocks noGrp="1"/>
          </p:cNvSpPr>
          <p:nvPr>
            <p:ph type="sldNum" idx="12"/>
          </p:nvPr>
        </p:nvSpPr>
        <p:spPr>
          <a:xfrm>
            <a:off x="3884613" y="8685214"/>
            <a:ext cx="2971800" cy="459000"/>
          </a:xfrm>
          <a:prstGeom prst="rect">
            <a:avLst/>
          </a:prstGeom>
          <a:noFill/>
          <a:ln>
            <a:noFill/>
          </a:ln>
        </p:spPr>
        <p:txBody>
          <a:bodyPr spcFirstLastPara="1" wrap="square" lIns="89595" tIns="89595" rIns="89595" bIns="89595" anchor="ctr" anchorCtr="0">
            <a:noAutofit/>
          </a:bodyPr>
          <a:lstStyle/>
          <a:p>
            <a:pPr>
              <a:buSzPts val="1200"/>
            </a:pPr>
            <a:fld id="{00000000-1234-1234-1234-123412341234}" type="slidenum">
              <a:rPr lang="en"/>
              <a:pPr>
                <a:buSzPts val="12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765f8a0945_0_27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765f8a0945_0_2711:notes"/>
          <p:cNvSpPr txBox="1">
            <a:spLocks noGrp="1"/>
          </p:cNvSpPr>
          <p:nvPr>
            <p:ph type="body" idx="1"/>
          </p:nvPr>
        </p:nvSpPr>
        <p:spPr>
          <a:xfrm>
            <a:off x="685800" y="4400550"/>
            <a:ext cx="5486400" cy="3600600"/>
          </a:xfrm>
          <a:prstGeom prst="rect">
            <a:avLst/>
          </a:prstGeom>
        </p:spPr>
        <p:txBody>
          <a:bodyPr spcFirstLastPara="1" wrap="square" lIns="91420" tIns="91420" rIns="91420" bIns="91420" anchor="t" anchorCtr="0">
            <a:noAutofit/>
          </a:bodyPr>
          <a:lstStyle/>
          <a:p>
            <a:pPr marL="0" indent="0">
              <a:buNone/>
            </a:pPr>
            <a:r>
              <a:rPr lang="en"/>
              <a:t>Casey</a:t>
            </a:r>
            <a:endParaRPr/>
          </a:p>
          <a:p>
            <a:pPr marL="0" indent="0">
              <a:buNone/>
            </a:pPr>
            <a:r>
              <a:rPr lang="en"/>
              <a:t>13 minutes</a:t>
            </a:r>
            <a:endParaRPr/>
          </a:p>
          <a:p>
            <a:pPr marL="0" indent="0">
              <a:buClr>
                <a:schemeClr val="dk1"/>
              </a:buClr>
              <a:buSzPts val="1400"/>
              <a:buNone/>
            </a:pPr>
            <a:r>
              <a:rPr lang="en"/>
              <a:t>Everyone in this room has had a behavioral health experience of some kind. You are a person with long lived experience who will be 80 years old someday. </a:t>
            </a:r>
            <a:endParaRPr/>
          </a:p>
          <a:p>
            <a:pPr marL="0" indent="0">
              <a:buClr>
                <a:schemeClr val="dk1"/>
              </a:buClr>
              <a:buSzPts val="1400"/>
              <a:buNone/>
            </a:pPr>
            <a:r>
              <a:rPr lang="en"/>
              <a:t>We’ve broken experienced down into these 3 areas, but in real life it’s messy because we don’t always get to know.</a:t>
            </a:r>
            <a:endParaRPr/>
          </a:p>
          <a:p>
            <a:pPr marL="0" indent="0">
              <a:buNone/>
            </a:pPr>
            <a:r>
              <a:rPr lang="en"/>
              <a:t>Many people experience their first BH problem after turning 65. Most common = anxiety &amp; depression</a:t>
            </a:r>
            <a:endParaRPr/>
          </a:p>
        </p:txBody>
      </p:sp>
      <p:sp>
        <p:nvSpPr>
          <p:cNvPr id="292" name="Google Shape;292;g765f8a0945_0_2711:notes"/>
          <p:cNvSpPr txBox="1">
            <a:spLocks noGrp="1"/>
          </p:cNvSpPr>
          <p:nvPr>
            <p:ph type="sldNum" idx="12"/>
          </p:nvPr>
        </p:nvSpPr>
        <p:spPr>
          <a:xfrm>
            <a:off x="3884613" y="8685214"/>
            <a:ext cx="2971800" cy="459000"/>
          </a:xfrm>
          <a:prstGeom prst="rect">
            <a:avLst/>
          </a:prstGeom>
          <a:noFill/>
          <a:ln>
            <a:noFill/>
          </a:ln>
        </p:spPr>
        <p:txBody>
          <a:bodyPr spcFirstLastPara="1" wrap="square" lIns="89595" tIns="89595" rIns="89595" bIns="89595" anchor="ctr" anchorCtr="0">
            <a:noAutofit/>
          </a:bodyPr>
          <a:lstStyle/>
          <a:p>
            <a:pPr>
              <a:buSzPts val="1200"/>
            </a:pPr>
            <a:fld id="{00000000-1234-1234-1234-123412341234}" type="slidenum">
              <a:rPr lang="en"/>
              <a:pPr>
                <a:buSzPts val="1200"/>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66e739851_2_92:notes"/>
          <p:cNvSpPr txBox="1">
            <a:spLocks noGrp="1"/>
          </p:cNvSpPr>
          <p:nvPr>
            <p:ph type="body" idx="1"/>
          </p:nvPr>
        </p:nvSpPr>
        <p:spPr>
          <a:xfrm>
            <a:off x="685800" y="4400550"/>
            <a:ext cx="5486400" cy="3600600"/>
          </a:xfrm>
          <a:prstGeom prst="rect">
            <a:avLst/>
          </a:prstGeom>
          <a:noFill/>
          <a:ln>
            <a:noFill/>
          </a:ln>
        </p:spPr>
        <p:txBody>
          <a:bodyPr spcFirstLastPara="1" wrap="square" lIns="91420" tIns="45697" rIns="91420" bIns="45697" anchor="t" anchorCtr="0">
            <a:noAutofit/>
          </a:bodyPr>
          <a:lstStyle/>
          <a:p>
            <a:pPr marL="0" indent="0">
              <a:buClr>
                <a:schemeClr val="dk1"/>
              </a:buClr>
              <a:buSzPts val="1200"/>
              <a:buNone/>
            </a:pPr>
            <a:r>
              <a:rPr lang="en">
                <a:solidFill>
                  <a:schemeClr val="dk1"/>
                </a:solidFill>
              </a:rPr>
              <a:t>Casey</a:t>
            </a:r>
            <a:endParaRPr sz="800">
              <a:highlight>
                <a:srgbClr val="FFFF00"/>
              </a:highlight>
            </a:endParaRPr>
          </a:p>
          <a:p>
            <a:pPr marL="0" indent="0">
              <a:buClr>
                <a:schemeClr val="dk1"/>
              </a:buClr>
              <a:buNone/>
            </a:pPr>
            <a:r>
              <a:rPr lang="en" sz="800">
                <a:highlight>
                  <a:srgbClr val="FFFF00"/>
                </a:highlight>
              </a:rPr>
              <a:t>Allow time for group to ask questions on generational info we present in slide 17 since some may not know what the influential events are. If we appear to have participants from these generations present, may be worth asking them if/ how they feel different from the other generations on the slide.</a:t>
            </a:r>
            <a:endParaRPr/>
          </a:p>
          <a:p>
            <a:pPr marL="0" indent="0">
              <a:buClr>
                <a:schemeClr val="dk1"/>
              </a:buClr>
              <a:buSzPts val="1200"/>
              <a:buNone/>
            </a:pPr>
            <a:r>
              <a:rPr lang="en"/>
              <a:t>To add some context, consider the years that individuals in each age group were born. </a:t>
            </a:r>
            <a:endParaRPr/>
          </a:p>
          <a:p>
            <a:pPr marL="444476" indent="-285734"/>
            <a:r>
              <a:rPr lang="en" b="1"/>
              <a:t>Traditionalist generation</a:t>
            </a:r>
            <a:r>
              <a:rPr lang="en"/>
              <a:t> was influenced by: WWII, Korean War, Great Depression, New Deal, Rise on Corporations, Space Age. The Hoover Dam was new technology. Raised by parents who had just survived Great Depression. Experienced hard times growing up that were followed by times of prosperity.</a:t>
            </a:r>
            <a:endParaRPr/>
          </a:p>
          <a:p>
            <a:pPr marL="444476" indent="-285734"/>
            <a:r>
              <a:rPr lang="en" b="1"/>
              <a:t>Baby Boomer generation</a:t>
            </a:r>
            <a:r>
              <a:rPr lang="en"/>
              <a:t> were raised by the Traditionalist Generation and promised “The American Dream” was as children. Influenced by: Civil rights, Vietnam War, Sexual Revolution, Cold War, Space travel. The microwave was new technology. Have experienced the highest rates of divorce and 2nd marriages in history.</a:t>
            </a:r>
            <a:endParaRPr/>
          </a:p>
          <a:p>
            <a:pPr marL="444476" indent="-285734"/>
            <a:r>
              <a:rPr lang="en" b="1"/>
              <a:t>Generation X </a:t>
            </a:r>
            <a:r>
              <a:rPr lang="en"/>
              <a:t>were raised by the Baby Boomer generation and were the first generation of latchkey kids. Influenced by: Watergate, energy crisis, dual income families and single parents, activism, corporate downsizing, end of Cold War, increased divorce rate. First generation that will not do as well financially as their parents. The cell phone and handheld PDAs were new technology.</a:t>
            </a:r>
            <a:endParaRPr/>
          </a:p>
        </p:txBody>
      </p:sp>
      <p:sp>
        <p:nvSpPr>
          <p:cNvPr id="299" name="Google Shape;299;g766e739851_2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66e739851_2_184:notes"/>
          <p:cNvSpPr txBox="1">
            <a:spLocks noGrp="1"/>
          </p:cNvSpPr>
          <p:nvPr>
            <p:ph type="body" idx="1"/>
          </p:nvPr>
        </p:nvSpPr>
        <p:spPr>
          <a:xfrm>
            <a:off x="685800" y="4400550"/>
            <a:ext cx="5486400" cy="3600600"/>
          </a:xfrm>
          <a:prstGeom prst="rect">
            <a:avLst/>
          </a:prstGeom>
          <a:noFill/>
          <a:ln>
            <a:noFill/>
          </a:ln>
        </p:spPr>
        <p:txBody>
          <a:bodyPr spcFirstLastPara="1" wrap="square" lIns="91420" tIns="45697" rIns="91420" bIns="45697" anchor="t" anchorCtr="0">
            <a:noAutofit/>
          </a:bodyPr>
          <a:lstStyle/>
          <a:p>
            <a:pPr marL="0" indent="0">
              <a:buNone/>
            </a:pPr>
            <a:r>
              <a:rPr lang="en" sz="800"/>
              <a:t>Kim speak on knowledge of/ stigma around/ interpretation of behavioral health in past decades.</a:t>
            </a:r>
            <a:endParaRPr sz="800"/>
          </a:p>
          <a:p>
            <a:pPr marL="0" indent="0">
              <a:buNone/>
            </a:pPr>
            <a:r>
              <a:rPr lang="en" sz="800"/>
              <a:t>Generational interpretation of behavioral health</a:t>
            </a:r>
            <a:endParaRPr sz="800"/>
          </a:p>
        </p:txBody>
      </p:sp>
      <p:sp>
        <p:nvSpPr>
          <p:cNvPr id="311" name="Google Shape;311;g766e739851_2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65f8a0945_0_129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765f8a0945_0_1295:notes"/>
          <p:cNvSpPr txBox="1">
            <a:spLocks noGrp="1"/>
          </p:cNvSpPr>
          <p:nvPr>
            <p:ph type="body" idx="1"/>
          </p:nvPr>
        </p:nvSpPr>
        <p:spPr>
          <a:xfrm>
            <a:off x="701041" y="4473892"/>
            <a:ext cx="5608200" cy="3660600"/>
          </a:xfrm>
          <a:prstGeom prst="rect">
            <a:avLst/>
          </a:prstGeom>
          <a:noFill/>
          <a:ln>
            <a:noFill/>
          </a:ln>
        </p:spPr>
        <p:txBody>
          <a:bodyPr spcFirstLastPara="1" wrap="square" lIns="93170" tIns="46572" rIns="93170" bIns="46572" anchor="t" anchorCtr="0">
            <a:noAutofit/>
          </a:bodyPr>
          <a:lstStyle/>
          <a:p>
            <a:pPr marL="0" indent="0">
              <a:buClr>
                <a:schemeClr val="dk1"/>
              </a:buClr>
              <a:buSzPts val="1200"/>
              <a:buNone/>
            </a:pPr>
            <a:r>
              <a:rPr lang="en"/>
              <a:t>Casey</a:t>
            </a:r>
            <a:endParaRPr/>
          </a:p>
          <a:p>
            <a:pPr marL="0" indent="0">
              <a:buClr>
                <a:schemeClr val="dk1"/>
              </a:buClr>
              <a:buSzPts val="1200"/>
              <a:buNone/>
            </a:pPr>
            <a:r>
              <a:rPr lang="en"/>
              <a:t>10 minutes: ask prompt to group, facilitator writes down group’s responses.</a:t>
            </a:r>
            <a:endParaRPr/>
          </a:p>
          <a:p>
            <a:pPr marL="0" indent="0">
              <a:buClr>
                <a:schemeClr val="dk1"/>
              </a:buClr>
              <a:buSzPts val="1200"/>
              <a:buNone/>
            </a:pPr>
            <a:endParaRPr/>
          </a:p>
          <a:p>
            <a:pPr marL="0" indent="0">
              <a:buClr>
                <a:schemeClr val="dk1"/>
              </a:buClr>
              <a:buSzPts val="1200"/>
              <a:buNone/>
            </a:pPr>
            <a:r>
              <a:rPr lang="en"/>
              <a:t>Entire Empowerment section = 25 minutes total.</a:t>
            </a:r>
            <a:endParaRPr/>
          </a:p>
          <a:p>
            <a:pPr marL="0" indent="0">
              <a:buClr>
                <a:schemeClr val="dk1"/>
              </a:buClr>
              <a:buSzPts val="1200"/>
              <a:buNone/>
            </a:pPr>
            <a:endParaRPr/>
          </a:p>
        </p:txBody>
      </p:sp>
      <p:sp>
        <p:nvSpPr>
          <p:cNvPr id="140" name="Google Shape;140;g765f8a0945_0_1295:notes"/>
          <p:cNvSpPr txBox="1">
            <a:spLocks noGrp="1"/>
          </p:cNvSpPr>
          <p:nvPr>
            <p:ph type="sldNum" idx="12"/>
          </p:nvPr>
        </p:nvSpPr>
        <p:spPr>
          <a:xfrm>
            <a:off x="3970939" y="8829967"/>
            <a:ext cx="3037800" cy="466500"/>
          </a:xfrm>
          <a:prstGeom prst="rect">
            <a:avLst/>
          </a:prstGeom>
          <a:noFill/>
          <a:ln>
            <a:noFill/>
          </a:ln>
        </p:spPr>
        <p:txBody>
          <a:bodyPr spcFirstLastPara="1" wrap="square" lIns="93170" tIns="46572" rIns="93170" bIns="46572" anchor="b" anchorCtr="0">
            <a:noAutofit/>
          </a:bodyPr>
          <a:lstStyle/>
          <a:p>
            <a:pPr algn="r">
              <a:buSzPts val="1400"/>
            </a:pPr>
            <a:fld id="{00000000-1234-1234-1234-123412341234}" type="slidenum">
              <a:rPr lang="en"/>
              <a:pPr algn="r">
                <a:buSzPts val="1400"/>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65f8a0945_0_3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65f8a0945_0_3153:notes"/>
          <p:cNvSpPr txBox="1">
            <a:spLocks noGrp="1"/>
          </p:cNvSpPr>
          <p:nvPr>
            <p:ph type="body" idx="1"/>
          </p:nvPr>
        </p:nvSpPr>
        <p:spPr>
          <a:xfrm>
            <a:off x="685800" y="4400550"/>
            <a:ext cx="5486400" cy="3600600"/>
          </a:xfrm>
          <a:prstGeom prst="rect">
            <a:avLst/>
          </a:prstGeom>
        </p:spPr>
        <p:txBody>
          <a:bodyPr spcFirstLastPara="1" wrap="square" lIns="91420" tIns="91420" rIns="91420" bIns="91420" anchor="t" anchorCtr="0">
            <a:noAutofit/>
          </a:bodyPr>
          <a:lstStyle/>
          <a:p>
            <a:pPr marL="0" indent="0">
              <a:buClr>
                <a:schemeClr val="dk1"/>
              </a:buClr>
              <a:buNone/>
            </a:pPr>
            <a:r>
              <a:rPr lang="en"/>
              <a:t>Kim</a:t>
            </a:r>
            <a:endParaRPr/>
          </a:p>
          <a:p>
            <a:pPr marL="0" indent="0">
              <a:buClr>
                <a:schemeClr val="dk1"/>
              </a:buClr>
              <a:buNone/>
            </a:pPr>
            <a:r>
              <a:rPr lang="en"/>
              <a:t>15 minutes for Normal/ Healthy Aging</a:t>
            </a:r>
            <a:endParaRPr/>
          </a:p>
          <a:p>
            <a:pPr marL="0" indent="0">
              <a:buNone/>
            </a:pPr>
            <a:endParaRPr/>
          </a:p>
        </p:txBody>
      </p:sp>
      <p:sp>
        <p:nvSpPr>
          <p:cNvPr id="322" name="Google Shape;322;g765f8a0945_0_3153:notes"/>
          <p:cNvSpPr txBox="1">
            <a:spLocks noGrp="1"/>
          </p:cNvSpPr>
          <p:nvPr>
            <p:ph type="sldNum" idx="12"/>
          </p:nvPr>
        </p:nvSpPr>
        <p:spPr>
          <a:xfrm>
            <a:off x="3884613" y="8685214"/>
            <a:ext cx="2971800" cy="459000"/>
          </a:xfrm>
          <a:prstGeom prst="rect">
            <a:avLst/>
          </a:prstGeom>
          <a:noFill/>
          <a:ln>
            <a:noFill/>
          </a:ln>
        </p:spPr>
        <p:txBody>
          <a:bodyPr spcFirstLastPara="1" wrap="square" lIns="89595" tIns="89595" rIns="89595" bIns="89595" anchor="ctr" anchorCtr="0">
            <a:noAutofit/>
          </a:bodyPr>
          <a:lstStyle/>
          <a:p>
            <a:pPr>
              <a:buSzPts val="1200"/>
            </a:pPr>
            <a:fld id="{00000000-1234-1234-1234-123412341234}" type="slidenum">
              <a:rPr lang="en"/>
              <a:pPr>
                <a:buSzPts val="1200"/>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65f8a0945_0_29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765f8a0945_0_2976:notes"/>
          <p:cNvSpPr txBox="1">
            <a:spLocks noGrp="1"/>
          </p:cNvSpPr>
          <p:nvPr>
            <p:ph type="body" idx="1"/>
          </p:nvPr>
        </p:nvSpPr>
        <p:spPr>
          <a:xfrm>
            <a:off x="685800" y="4400550"/>
            <a:ext cx="5486400" cy="3600600"/>
          </a:xfrm>
          <a:prstGeom prst="rect">
            <a:avLst/>
          </a:prstGeom>
        </p:spPr>
        <p:txBody>
          <a:bodyPr spcFirstLastPara="1" wrap="square" lIns="91420" tIns="91420" rIns="91420" bIns="91420" anchor="t" anchorCtr="0">
            <a:noAutofit/>
          </a:bodyPr>
          <a:lstStyle/>
          <a:p>
            <a:pPr marL="0" indent="0">
              <a:buClr>
                <a:schemeClr val="dk1"/>
              </a:buClr>
              <a:buNone/>
            </a:pPr>
            <a:r>
              <a:rPr lang="en"/>
              <a:t>Kim</a:t>
            </a:r>
            <a:endParaRPr/>
          </a:p>
          <a:p>
            <a:pPr marL="0" indent="0">
              <a:buClr>
                <a:schemeClr val="dk1"/>
              </a:buClr>
              <a:buNone/>
            </a:pPr>
            <a:r>
              <a:rPr lang="en"/>
              <a:t>15 minutes for Normal/ Healthy Aging</a:t>
            </a:r>
            <a:endParaRPr/>
          </a:p>
          <a:p>
            <a:pPr marL="0" indent="0">
              <a:buNone/>
            </a:pPr>
            <a:endParaRPr/>
          </a:p>
        </p:txBody>
      </p:sp>
      <p:sp>
        <p:nvSpPr>
          <p:cNvPr id="330" name="Google Shape;330;g765f8a0945_0_2976:notes"/>
          <p:cNvSpPr txBox="1">
            <a:spLocks noGrp="1"/>
          </p:cNvSpPr>
          <p:nvPr>
            <p:ph type="sldNum" idx="12"/>
          </p:nvPr>
        </p:nvSpPr>
        <p:spPr>
          <a:xfrm>
            <a:off x="3884613" y="8685214"/>
            <a:ext cx="2971800" cy="459000"/>
          </a:xfrm>
          <a:prstGeom prst="rect">
            <a:avLst/>
          </a:prstGeom>
          <a:noFill/>
          <a:ln>
            <a:noFill/>
          </a:ln>
        </p:spPr>
        <p:txBody>
          <a:bodyPr spcFirstLastPara="1" wrap="square" lIns="89595" tIns="89595" rIns="89595" bIns="89595" anchor="ctr" anchorCtr="0">
            <a:noAutofit/>
          </a:bodyPr>
          <a:lstStyle/>
          <a:p>
            <a:fld id="{00000000-1234-1234-1234-123412341234}" type="slidenum">
              <a:rPr lang="en"/>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765f8a0945_0_3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765f8a0945_0_3330:notes"/>
          <p:cNvSpPr txBox="1">
            <a:spLocks noGrp="1"/>
          </p:cNvSpPr>
          <p:nvPr>
            <p:ph type="body" idx="1"/>
          </p:nvPr>
        </p:nvSpPr>
        <p:spPr>
          <a:xfrm>
            <a:off x="685800" y="4400550"/>
            <a:ext cx="5486400" cy="3600600"/>
          </a:xfrm>
          <a:prstGeom prst="rect">
            <a:avLst/>
          </a:prstGeom>
        </p:spPr>
        <p:txBody>
          <a:bodyPr spcFirstLastPara="1" wrap="square" lIns="91420" tIns="91420" rIns="91420" bIns="91420" anchor="t" anchorCtr="0">
            <a:noAutofit/>
          </a:bodyPr>
          <a:lstStyle/>
          <a:p>
            <a:pPr marL="0" indent="0">
              <a:buClr>
                <a:schemeClr val="dk1"/>
              </a:buClr>
              <a:buNone/>
            </a:pPr>
            <a:r>
              <a:rPr lang="en"/>
              <a:t>Kim</a:t>
            </a:r>
            <a:endParaRPr/>
          </a:p>
          <a:p>
            <a:pPr marL="0" indent="0">
              <a:buClr>
                <a:schemeClr val="dk1"/>
              </a:buClr>
              <a:buNone/>
            </a:pPr>
            <a:r>
              <a:rPr lang="en"/>
              <a:t>15 minutes for Normal/ Healthy Aging</a:t>
            </a:r>
            <a:endParaRPr/>
          </a:p>
          <a:p>
            <a:pPr marL="0" indent="0">
              <a:buNone/>
            </a:pPr>
            <a:endParaRPr/>
          </a:p>
        </p:txBody>
      </p:sp>
      <p:sp>
        <p:nvSpPr>
          <p:cNvPr id="339" name="Google Shape;339;g765f8a0945_0_3330:notes"/>
          <p:cNvSpPr txBox="1">
            <a:spLocks noGrp="1"/>
          </p:cNvSpPr>
          <p:nvPr>
            <p:ph type="sldNum" idx="12"/>
          </p:nvPr>
        </p:nvSpPr>
        <p:spPr>
          <a:xfrm>
            <a:off x="3884613" y="8685214"/>
            <a:ext cx="2971800" cy="459000"/>
          </a:xfrm>
          <a:prstGeom prst="rect">
            <a:avLst/>
          </a:prstGeom>
          <a:noFill/>
          <a:ln>
            <a:noFill/>
          </a:ln>
        </p:spPr>
        <p:txBody>
          <a:bodyPr spcFirstLastPara="1" wrap="square" lIns="89595" tIns="89595" rIns="89595" bIns="89595" anchor="ctr" anchorCtr="0">
            <a:noAutofit/>
          </a:bodyPr>
          <a:lstStyle/>
          <a:p>
            <a:pPr>
              <a:buSzPts val="1200"/>
            </a:pPr>
            <a:fld id="{00000000-1234-1234-1234-123412341234}" type="slidenum">
              <a:rPr lang="en"/>
              <a:pPr>
                <a:buSzPts val="1200"/>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65f8a0945_0_35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65f8a0945_0_3508:notes"/>
          <p:cNvSpPr txBox="1">
            <a:spLocks noGrp="1"/>
          </p:cNvSpPr>
          <p:nvPr>
            <p:ph type="body" idx="1"/>
          </p:nvPr>
        </p:nvSpPr>
        <p:spPr>
          <a:xfrm>
            <a:off x="685800" y="4400550"/>
            <a:ext cx="5486400" cy="3600600"/>
          </a:xfrm>
          <a:prstGeom prst="rect">
            <a:avLst/>
          </a:prstGeom>
        </p:spPr>
        <p:txBody>
          <a:bodyPr spcFirstLastPara="1" wrap="square" lIns="91420" tIns="91420" rIns="91420" bIns="91420" anchor="t" anchorCtr="0">
            <a:noAutofit/>
          </a:bodyPr>
          <a:lstStyle/>
          <a:p>
            <a:pPr marL="0" indent="0">
              <a:buNone/>
            </a:pPr>
            <a:r>
              <a:rPr lang="en"/>
              <a:t>Kim</a:t>
            </a:r>
            <a:endParaRPr/>
          </a:p>
          <a:p>
            <a:pPr marL="0" indent="0">
              <a:buNone/>
            </a:pPr>
            <a:r>
              <a:rPr lang="en"/>
              <a:t>15 minutes for Normal/ Healthy Aging</a:t>
            </a:r>
            <a:endParaRPr/>
          </a:p>
        </p:txBody>
      </p:sp>
      <p:sp>
        <p:nvSpPr>
          <p:cNvPr id="348" name="Google Shape;348;g765f8a0945_0_3508:notes"/>
          <p:cNvSpPr txBox="1">
            <a:spLocks noGrp="1"/>
          </p:cNvSpPr>
          <p:nvPr>
            <p:ph type="sldNum" idx="12"/>
          </p:nvPr>
        </p:nvSpPr>
        <p:spPr>
          <a:xfrm>
            <a:off x="3884613" y="8685214"/>
            <a:ext cx="2971800" cy="459000"/>
          </a:xfrm>
          <a:prstGeom prst="rect">
            <a:avLst/>
          </a:prstGeom>
          <a:noFill/>
          <a:ln>
            <a:noFill/>
          </a:ln>
        </p:spPr>
        <p:txBody>
          <a:bodyPr spcFirstLastPara="1" wrap="square" lIns="89595" tIns="89595" rIns="89595" bIns="89595" anchor="ctr" anchorCtr="0">
            <a:noAutofit/>
          </a:bodyPr>
          <a:lstStyle/>
          <a:p>
            <a:pPr>
              <a:buSzPts val="1200"/>
            </a:pPr>
            <a:fld id="{00000000-1234-1234-1234-123412341234}" type="slidenum">
              <a:rPr lang="en"/>
              <a:pPr>
                <a:buSzPts val="1200"/>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65f8a0945_0_19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65f8a0945_0_1912:notes"/>
          <p:cNvSpPr txBox="1">
            <a:spLocks noGrp="1"/>
          </p:cNvSpPr>
          <p:nvPr>
            <p:ph type="body" idx="1"/>
          </p:nvPr>
        </p:nvSpPr>
        <p:spPr>
          <a:xfrm>
            <a:off x="685800" y="4400550"/>
            <a:ext cx="5486400" cy="3600600"/>
          </a:xfrm>
          <a:prstGeom prst="rect">
            <a:avLst/>
          </a:prstGeom>
        </p:spPr>
        <p:txBody>
          <a:bodyPr spcFirstLastPara="1" wrap="square" lIns="91420" tIns="91420" rIns="91420" bIns="91420" anchor="t" anchorCtr="0">
            <a:noAutofit/>
          </a:bodyPr>
          <a:lstStyle/>
          <a:p>
            <a:pPr marL="0" indent="0">
              <a:buClr>
                <a:schemeClr val="dk1"/>
              </a:buClr>
              <a:buNone/>
            </a:pPr>
            <a:r>
              <a:rPr lang="en">
                <a:solidFill>
                  <a:schemeClr val="dk1"/>
                </a:solidFill>
              </a:rPr>
              <a:t>Kim</a:t>
            </a:r>
            <a:endParaRPr>
              <a:solidFill>
                <a:schemeClr val="dk1"/>
              </a:solidFill>
            </a:endParaRPr>
          </a:p>
          <a:p>
            <a:pPr marL="0" indent="0">
              <a:buClr>
                <a:schemeClr val="dk1"/>
              </a:buClr>
              <a:buNone/>
            </a:pPr>
            <a:r>
              <a:rPr lang="en">
                <a:solidFill>
                  <a:schemeClr val="dk1"/>
                </a:solidFill>
              </a:rPr>
              <a:t>15 minutes for Normal/ Healthy Aging</a:t>
            </a:r>
            <a:endParaRPr>
              <a:solidFill>
                <a:schemeClr val="dk1"/>
              </a:solidFill>
            </a:endParaRPr>
          </a:p>
          <a:p>
            <a:pPr marL="0" indent="0">
              <a:buClr>
                <a:schemeClr val="dk1"/>
              </a:buClr>
              <a:buNone/>
            </a:pPr>
            <a:endParaRPr>
              <a:solidFill>
                <a:schemeClr val="dk1"/>
              </a:solidFill>
            </a:endParaRPr>
          </a:p>
          <a:p>
            <a:pPr marL="0" indent="0">
              <a:buNone/>
            </a:pPr>
            <a:endParaRPr/>
          </a:p>
        </p:txBody>
      </p:sp>
      <p:sp>
        <p:nvSpPr>
          <p:cNvPr id="357" name="Google Shape;357;g765f8a0945_0_1912:notes"/>
          <p:cNvSpPr txBox="1">
            <a:spLocks noGrp="1"/>
          </p:cNvSpPr>
          <p:nvPr>
            <p:ph type="sldNum" idx="12"/>
          </p:nvPr>
        </p:nvSpPr>
        <p:spPr>
          <a:xfrm>
            <a:off x="3884613" y="8685214"/>
            <a:ext cx="2971800" cy="459000"/>
          </a:xfrm>
          <a:prstGeom prst="rect">
            <a:avLst/>
          </a:prstGeom>
          <a:noFill/>
          <a:ln>
            <a:noFill/>
          </a:ln>
        </p:spPr>
        <p:txBody>
          <a:bodyPr spcFirstLastPara="1" wrap="square" lIns="89595" tIns="89595" rIns="89595" bIns="89595" anchor="ctr" anchorCtr="0">
            <a:noAutofit/>
          </a:bodyPr>
          <a:lstStyle/>
          <a:p>
            <a:fld id="{00000000-1234-1234-1234-123412341234}" type="slidenum">
              <a:rPr lang="en"/>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766e739851_2_20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766e739851_2_204: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r>
              <a:rPr lang="en"/>
              <a:t>Kim</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765f8a0945_0_359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765f8a0945_0_3597: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r>
              <a:rPr lang="en"/>
              <a:t>Casey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765f8a0945_0_360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765f8a0945_0_3602:notes"/>
          <p:cNvSpPr txBox="1">
            <a:spLocks noGrp="1"/>
          </p:cNvSpPr>
          <p:nvPr>
            <p:ph type="body" idx="1"/>
          </p:nvPr>
        </p:nvSpPr>
        <p:spPr>
          <a:xfrm>
            <a:off x="685800" y="4343400"/>
            <a:ext cx="5486400" cy="4114800"/>
          </a:xfrm>
          <a:prstGeom prst="rect">
            <a:avLst/>
          </a:prstGeom>
        </p:spPr>
        <p:txBody>
          <a:bodyPr spcFirstLastPara="1" wrap="square" lIns="91420" tIns="91420" rIns="91420" bIns="91420"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65f8a0945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765f8a0945_0_101:notes"/>
          <p:cNvSpPr txBox="1">
            <a:spLocks noGrp="1"/>
          </p:cNvSpPr>
          <p:nvPr>
            <p:ph type="body" idx="1"/>
          </p:nvPr>
        </p:nvSpPr>
        <p:spPr>
          <a:xfrm>
            <a:off x="685800" y="4400550"/>
            <a:ext cx="5486400" cy="3600600"/>
          </a:xfrm>
          <a:prstGeom prst="rect">
            <a:avLst/>
          </a:prstGeom>
          <a:noFill/>
          <a:ln>
            <a:noFill/>
          </a:ln>
        </p:spPr>
        <p:txBody>
          <a:bodyPr spcFirstLastPara="1" wrap="square" lIns="91320" tIns="45647" rIns="91320" bIns="45647" anchor="t" anchorCtr="0">
            <a:noAutofit/>
          </a:bodyPr>
          <a:lstStyle/>
          <a:p>
            <a:pPr marL="0" indent="0">
              <a:buClr>
                <a:schemeClr val="dk1"/>
              </a:buClr>
              <a:buSzPts val="1200"/>
              <a:buNone/>
            </a:pPr>
            <a:r>
              <a:rPr lang="en">
                <a:solidFill>
                  <a:schemeClr val="dk1"/>
                </a:solidFill>
              </a:rPr>
              <a:t>Casey</a:t>
            </a:r>
            <a:endParaRPr/>
          </a:p>
          <a:p>
            <a:pPr marL="0" indent="0">
              <a:buSzPts val="1400"/>
              <a:buNone/>
            </a:pPr>
            <a:r>
              <a:rPr lang="en"/>
              <a:t>15 minutes for slides 4-9</a:t>
            </a:r>
            <a:endParaRPr/>
          </a:p>
        </p:txBody>
      </p:sp>
      <p:sp>
        <p:nvSpPr>
          <p:cNvPr id="148" name="Google Shape;148;g765f8a0945_0_101:notes"/>
          <p:cNvSpPr txBox="1">
            <a:spLocks noGrp="1"/>
          </p:cNvSpPr>
          <p:nvPr>
            <p:ph type="sldNum" idx="12"/>
          </p:nvPr>
        </p:nvSpPr>
        <p:spPr>
          <a:xfrm>
            <a:off x="3884613" y="8685214"/>
            <a:ext cx="2971800" cy="459000"/>
          </a:xfrm>
          <a:prstGeom prst="rect">
            <a:avLst/>
          </a:prstGeom>
          <a:noFill/>
          <a:ln>
            <a:noFill/>
          </a:ln>
        </p:spPr>
        <p:txBody>
          <a:bodyPr spcFirstLastPara="1" wrap="square" lIns="91320" tIns="45647" rIns="91320" bIns="45647" anchor="b" anchorCtr="0">
            <a:noAutofit/>
          </a:bodyPr>
          <a:lstStyle/>
          <a:p>
            <a:pPr algn="r">
              <a:buSzPts val="1400"/>
            </a:pPr>
            <a:fld id="{00000000-1234-1234-1234-123412341234}" type="slidenum">
              <a:rPr lang="en"/>
              <a:pPr algn="r">
                <a:buSzPts val="14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65f8a0945_0_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65f8a0945_0_294:notes"/>
          <p:cNvSpPr txBox="1">
            <a:spLocks noGrp="1"/>
          </p:cNvSpPr>
          <p:nvPr>
            <p:ph type="body" idx="1"/>
          </p:nvPr>
        </p:nvSpPr>
        <p:spPr>
          <a:xfrm>
            <a:off x="685800" y="4400550"/>
            <a:ext cx="5486400" cy="3600600"/>
          </a:xfrm>
          <a:prstGeom prst="rect">
            <a:avLst/>
          </a:prstGeom>
        </p:spPr>
        <p:txBody>
          <a:bodyPr spcFirstLastPara="1" wrap="square" lIns="91420" tIns="91420" rIns="91420" bIns="91420" anchor="t" anchorCtr="0">
            <a:noAutofit/>
          </a:bodyPr>
          <a:lstStyle/>
          <a:p>
            <a:pPr marL="0" indent="0">
              <a:buClr>
                <a:schemeClr val="dk1"/>
              </a:buClr>
              <a:buSzPts val="1200"/>
              <a:buNone/>
            </a:pPr>
            <a:r>
              <a:rPr lang="en">
                <a:solidFill>
                  <a:schemeClr val="dk1"/>
                </a:solidFill>
              </a:rPr>
              <a:t>Casey</a:t>
            </a:r>
            <a:endParaRPr i="1"/>
          </a:p>
          <a:p>
            <a:pPr marL="0" indent="0">
              <a:buNone/>
            </a:pPr>
            <a:r>
              <a:rPr lang="en" i="1"/>
              <a:t>Dignity of Risk: self-determination and the right to take reasonable risks are essential for dignity and self esteem, and should not be impeded by overly cautious caregivers.</a:t>
            </a:r>
            <a:r>
              <a:rPr lang="en"/>
              <a:t> Definition from Michelle Murphy and John Raffaele.</a:t>
            </a:r>
            <a:endParaRPr/>
          </a:p>
          <a:p>
            <a:pPr marL="0" indent="0">
              <a:buNone/>
            </a:pPr>
            <a:r>
              <a:rPr lang="en" i="1"/>
              <a:t>Doing for</a:t>
            </a:r>
            <a:r>
              <a:rPr lang="en"/>
              <a:t> and </a:t>
            </a:r>
            <a:r>
              <a:rPr lang="en" i="1"/>
              <a:t>Doing to </a:t>
            </a:r>
            <a:r>
              <a:rPr lang="en"/>
              <a:t>tend to represent typical treatment models.</a:t>
            </a:r>
            <a:endParaRPr/>
          </a:p>
          <a:p>
            <a:pPr marL="0" indent="0">
              <a:buNone/>
            </a:pPr>
            <a:endParaRPr/>
          </a:p>
          <a:p>
            <a:pPr marL="0" indent="0">
              <a:buClr>
                <a:schemeClr val="dk1"/>
              </a:buClr>
              <a:buSzPts val="1400"/>
              <a:buNone/>
            </a:pPr>
            <a:r>
              <a:rPr lang="en"/>
              <a:t>You won’t know someone’s story in chapters 1-39, even if they try to tell you. But when you come in in chapter 40, you can assess their needs today and empower them to get them met.</a:t>
            </a:r>
            <a:endParaRPr/>
          </a:p>
          <a:p>
            <a:pPr marL="0" indent="0">
              <a:buClr>
                <a:schemeClr val="dk1"/>
              </a:buClr>
              <a:buSzPts val="1400"/>
              <a:buNone/>
            </a:pPr>
            <a:endParaRPr/>
          </a:p>
          <a:p>
            <a:pPr marL="0" indent="0">
              <a:buClr>
                <a:schemeClr val="dk1"/>
              </a:buClr>
              <a:buSzPts val="1400"/>
              <a:buNone/>
            </a:pPr>
            <a:r>
              <a:rPr lang="en"/>
              <a:t>Citation: Obtained from 12/17/19 NCAPPS webinar </a:t>
            </a:r>
            <a:r>
              <a:rPr lang="en" i="1"/>
              <a:t>Finding the Balance: Person Centered Supports that Honor Both Safety &amp; Dignity of Risk</a:t>
            </a:r>
            <a:endParaRPr i="1"/>
          </a:p>
          <a:p>
            <a:pPr marL="0" indent="0">
              <a:buNone/>
            </a:pPr>
            <a:endParaRPr/>
          </a:p>
        </p:txBody>
      </p:sp>
      <p:sp>
        <p:nvSpPr>
          <p:cNvPr id="163" name="Google Shape;163;g765f8a0945_0_294:notes"/>
          <p:cNvSpPr txBox="1">
            <a:spLocks noGrp="1"/>
          </p:cNvSpPr>
          <p:nvPr>
            <p:ph type="sldNum" idx="12"/>
          </p:nvPr>
        </p:nvSpPr>
        <p:spPr>
          <a:xfrm>
            <a:off x="3884613" y="8685214"/>
            <a:ext cx="2971800" cy="459000"/>
          </a:xfrm>
          <a:prstGeom prst="rect">
            <a:avLst/>
          </a:prstGeom>
          <a:noFill/>
          <a:ln>
            <a:noFill/>
          </a:ln>
        </p:spPr>
        <p:txBody>
          <a:bodyPr spcFirstLastPara="1" wrap="square" lIns="89595" tIns="89595" rIns="89595" bIns="89595" anchor="ctr" anchorCtr="0">
            <a:noAutofit/>
          </a:bodyPr>
          <a:lstStyle/>
          <a:p>
            <a:pPr>
              <a:buSzPts val="1200"/>
            </a:pPr>
            <a:fld id="{00000000-1234-1234-1234-123412341234}" type="slidenum">
              <a:rPr lang="en"/>
              <a:pPr>
                <a:buSzPts val="12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65f8a0945_0_7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65f8a0945_0_748:notes"/>
          <p:cNvSpPr txBox="1">
            <a:spLocks noGrp="1"/>
          </p:cNvSpPr>
          <p:nvPr>
            <p:ph type="body" idx="1"/>
          </p:nvPr>
        </p:nvSpPr>
        <p:spPr>
          <a:xfrm>
            <a:off x="685800" y="4400550"/>
            <a:ext cx="5486400" cy="3600600"/>
          </a:xfrm>
          <a:prstGeom prst="rect">
            <a:avLst/>
          </a:prstGeom>
        </p:spPr>
        <p:txBody>
          <a:bodyPr spcFirstLastPara="1" wrap="square" lIns="91420" tIns="91420" rIns="91420" bIns="91420" anchor="t" anchorCtr="0">
            <a:noAutofit/>
          </a:bodyPr>
          <a:lstStyle/>
          <a:p>
            <a:pPr marL="0" indent="0">
              <a:buClr>
                <a:schemeClr val="dk1"/>
              </a:buClr>
              <a:buSzPts val="1200"/>
              <a:buNone/>
            </a:pPr>
            <a:r>
              <a:rPr lang="en">
                <a:solidFill>
                  <a:schemeClr val="dk1"/>
                </a:solidFill>
              </a:rPr>
              <a:t>Casey</a:t>
            </a:r>
            <a:endParaRPr/>
          </a:p>
          <a:p>
            <a:pPr marL="0" indent="0">
              <a:buNone/>
            </a:pPr>
            <a:r>
              <a:rPr lang="en"/>
              <a:t>You won’t know someone’s story in chapters 1-39, even if they try to tell you. But when you come in in chapter 40, you can assess their needs today and empower them to get them met.</a:t>
            </a:r>
            <a:endParaRPr/>
          </a:p>
        </p:txBody>
      </p:sp>
      <p:sp>
        <p:nvSpPr>
          <p:cNvPr id="181" name="Google Shape;181;g765f8a0945_0_748:notes"/>
          <p:cNvSpPr txBox="1">
            <a:spLocks noGrp="1"/>
          </p:cNvSpPr>
          <p:nvPr>
            <p:ph type="sldNum" idx="12"/>
          </p:nvPr>
        </p:nvSpPr>
        <p:spPr>
          <a:xfrm>
            <a:off x="3884613" y="8685214"/>
            <a:ext cx="2971800" cy="459000"/>
          </a:xfrm>
          <a:prstGeom prst="rect">
            <a:avLst/>
          </a:prstGeom>
          <a:noFill/>
          <a:ln>
            <a:noFill/>
          </a:ln>
        </p:spPr>
        <p:txBody>
          <a:bodyPr spcFirstLastPara="1" wrap="square" lIns="89595" tIns="89595" rIns="89595" bIns="89595" anchor="ctr" anchorCtr="0">
            <a:noAutofit/>
          </a:bodyPr>
          <a:lstStyle/>
          <a:p>
            <a:fld id="{00000000-1234-1234-1234-123412341234}" type="slidenum">
              <a:rPr lang="en"/>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65f8a0945_0_5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65f8a0945_0_570:notes"/>
          <p:cNvSpPr txBox="1">
            <a:spLocks noGrp="1"/>
          </p:cNvSpPr>
          <p:nvPr>
            <p:ph type="body" idx="1"/>
          </p:nvPr>
        </p:nvSpPr>
        <p:spPr>
          <a:xfrm>
            <a:off x="685800" y="4400550"/>
            <a:ext cx="5486400" cy="3600600"/>
          </a:xfrm>
          <a:prstGeom prst="rect">
            <a:avLst/>
          </a:prstGeom>
        </p:spPr>
        <p:txBody>
          <a:bodyPr spcFirstLastPara="1" wrap="square" lIns="91420" tIns="91420" rIns="91420" bIns="91420" anchor="t" anchorCtr="0">
            <a:noAutofit/>
          </a:bodyPr>
          <a:lstStyle/>
          <a:p>
            <a:pPr marL="0" indent="0">
              <a:buClr>
                <a:schemeClr val="dk1"/>
              </a:buClr>
              <a:buSzPts val="1200"/>
              <a:buNone/>
            </a:pPr>
            <a:r>
              <a:rPr lang="en">
                <a:solidFill>
                  <a:schemeClr val="dk1"/>
                </a:solidFill>
              </a:rPr>
              <a:t>Casey</a:t>
            </a:r>
            <a:endParaRPr>
              <a:solidFill>
                <a:srgbClr val="000000"/>
              </a:solidFill>
            </a:endParaRPr>
          </a:p>
        </p:txBody>
      </p:sp>
      <p:sp>
        <p:nvSpPr>
          <p:cNvPr id="190" name="Google Shape;190;g765f8a0945_0_570:notes"/>
          <p:cNvSpPr txBox="1">
            <a:spLocks noGrp="1"/>
          </p:cNvSpPr>
          <p:nvPr>
            <p:ph type="sldNum" idx="12"/>
          </p:nvPr>
        </p:nvSpPr>
        <p:spPr>
          <a:xfrm>
            <a:off x="3884613" y="8685214"/>
            <a:ext cx="2971800" cy="459000"/>
          </a:xfrm>
          <a:prstGeom prst="rect">
            <a:avLst/>
          </a:prstGeom>
          <a:noFill/>
          <a:ln>
            <a:noFill/>
          </a:ln>
        </p:spPr>
        <p:txBody>
          <a:bodyPr spcFirstLastPara="1" wrap="square" lIns="89595" tIns="89595" rIns="89595" bIns="89595" anchor="ctr" anchorCtr="0">
            <a:noAutofit/>
          </a:bodyPr>
          <a:lstStyle/>
          <a:p>
            <a:fld id="{00000000-1234-1234-1234-123412341234}" type="slidenum">
              <a:rPr lang="en"/>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65f8a0945_0_9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765f8a0945_0_928:notes"/>
          <p:cNvSpPr txBox="1">
            <a:spLocks noGrp="1"/>
          </p:cNvSpPr>
          <p:nvPr>
            <p:ph type="body" idx="1"/>
          </p:nvPr>
        </p:nvSpPr>
        <p:spPr>
          <a:xfrm>
            <a:off x="685800" y="4400550"/>
            <a:ext cx="5486400" cy="3600600"/>
          </a:xfrm>
          <a:prstGeom prst="rect">
            <a:avLst/>
          </a:prstGeom>
          <a:noFill/>
          <a:ln>
            <a:noFill/>
          </a:ln>
        </p:spPr>
        <p:txBody>
          <a:bodyPr spcFirstLastPara="1" wrap="square" lIns="91320" tIns="45647" rIns="91320" bIns="45647" anchor="t" anchorCtr="0">
            <a:noAutofit/>
          </a:bodyPr>
          <a:lstStyle/>
          <a:p>
            <a:pPr marL="0" indent="0">
              <a:buClr>
                <a:schemeClr val="dk1"/>
              </a:buClr>
              <a:buSzPts val="1200"/>
              <a:buNone/>
            </a:pPr>
            <a:r>
              <a:rPr lang="en">
                <a:solidFill>
                  <a:schemeClr val="dk1"/>
                </a:solidFill>
              </a:rPr>
              <a:t>Casey</a:t>
            </a:r>
            <a:endParaRPr/>
          </a:p>
          <a:p>
            <a:pPr marL="0" indent="0">
              <a:buClr>
                <a:schemeClr val="dk1"/>
              </a:buClr>
              <a:buNone/>
            </a:pPr>
            <a:r>
              <a:rPr lang="en"/>
              <a:t>You’re an OA: how do you want to be spoken to? / treated. Follow with communication tips.</a:t>
            </a:r>
            <a:endParaRPr/>
          </a:p>
          <a:p>
            <a:pPr marL="0" indent="0">
              <a:buSzPts val="1400"/>
              <a:buNone/>
            </a:pPr>
            <a:endParaRPr/>
          </a:p>
        </p:txBody>
      </p:sp>
      <p:sp>
        <p:nvSpPr>
          <p:cNvPr id="199" name="Google Shape;199;g765f8a0945_0_928:notes"/>
          <p:cNvSpPr txBox="1">
            <a:spLocks noGrp="1"/>
          </p:cNvSpPr>
          <p:nvPr>
            <p:ph type="sldNum" idx="12"/>
          </p:nvPr>
        </p:nvSpPr>
        <p:spPr>
          <a:xfrm>
            <a:off x="3884613" y="8685214"/>
            <a:ext cx="2971800" cy="459000"/>
          </a:xfrm>
          <a:prstGeom prst="rect">
            <a:avLst/>
          </a:prstGeom>
          <a:noFill/>
          <a:ln>
            <a:noFill/>
          </a:ln>
        </p:spPr>
        <p:txBody>
          <a:bodyPr spcFirstLastPara="1" wrap="square" lIns="91320" tIns="45647" rIns="91320" bIns="45647" anchor="b" anchorCtr="0">
            <a:noAutofit/>
          </a:bodyPr>
          <a:lstStyle/>
          <a:p>
            <a:pPr algn="r">
              <a:buSzPts val="1400"/>
            </a:pPr>
            <a:fld id="{00000000-1234-1234-1234-123412341234}" type="slidenum">
              <a:rPr lang="en"/>
              <a:pPr algn="r">
                <a:buSzPts val="1400"/>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65f8a0945_0_1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765f8a0945_0_1110:notes"/>
          <p:cNvSpPr txBox="1">
            <a:spLocks noGrp="1"/>
          </p:cNvSpPr>
          <p:nvPr>
            <p:ph type="body" idx="1"/>
          </p:nvPr>
        </p:nvSpPr>
        <p:spPr>
          <a:xfrm>
            <a:off x="685800" y="4400550"/>
            <a:ext cx="5486400" cy="3600600"/>
          </a:xfrm>
          <a:prstGeom prst="rect">
            <a:avLst/>
          </a:prstGeom>
          <a:noFill/>
          <a:ln>
            <a:noFill/>
          </a:ln>
        </p:spPr>
        <p:txBody>
          <a:bodyPr spcFirstLastPara="1" wrap="square" lIns="91320" tIns="45647" rIns="91320" bIns="45647" anchor="t" anchorCtr="0">
            <a:noAutofit/>
          </a:bodyPr>
          <a:lstStyle/>
          <a:p>
            <a:pPr marL="0" indent="0">
              <a:buClr>
                <a:schemeClr val="dk1"/>
              </a:buClr>
              <a:buSzPts val="1200"/>
              <a:buNone/>
            </a:pPr>
            <a:r>
              <a:rPr lang="en">
                <a:solidFill>
                  <a:schemeClr val="dk1"/>
                </a:solidFill>
              </a:rPr>
              <a:t>Casey</a:t>
            </a:r>
            <a:endParaRPr/>
          </a:p>
          <a:p>
            <a:pPr marL="0" indent="0">
              <a:buClr>
                <a:schemeClr val="dk1"/>
              </a:buClr>
              <a:buNone/>
            </a:pPr>
            <a:r>
              <a:rPr lang="en"/>
              <a:t>5 minutes for 35 and 36</a:t>
            </a:r>
            <a:endParaRPr/>
          </a:p>
          <a:p>
            <a:pPr marL="0" indent="0">
              <a:buClr>
                <a:schemeClr val="dk1"/>
              </a:buClr>
              <a:buSzPts val="1400"/>
              <a:buNone/>
            </a:pPr>
            <a:r>
              <a:rPr lang="en"/>
              <a:t>You’re an OA: how do you want to be spoken to? / treated. Follow with communication tips.</a:t>
            </a:r>
            <a:endParaRPr/>
          </a:p>
          <a:p>
            <a:pPr marL="0" indent="0">
              <a:buSzPts val="1400"/>
              <a:buNone/>
            </a:pPr>
            <a:endParaRPr/>
          </a:p>
        </p:txBody>
      </p:sp>
      <p:sp>
        <p:nvSpPr>
          <p:cNvPr id="210" name="Google Shape;210;g765f8a0945_0_1110:notes"/>
          <p:cNvSpPr txBox="1">
            <a:spLocks noGrp="1"/>
          </p:cNvSpPr>
          <p:nvPr>
            <p:ph type="sldNum" idx="12"/>
          </p:nvPr>
        </p:nvSpPr>
        <p:spPr>
          <a:xfrm>
            <a:off x="3884613" y="8685214"/>
            <a:ext cx="2971800" cy="459000"/>
          </a:xfrm>
          <a:prstGeom prst="rect">
            <a:avLst/>
          </a:prstGeom>
          <a:noFill/>
          <a:ln>
            <a:noFill/>
          </a:ln>
        </p:spPr>
        <p:txBody>
          <a:bodyPr spcFirstLastPara="1" wrap="square" lIns="91320" tIns="45647" rIns="91320" bIns="45647" anchor="b" anchorCtr="0">
            <a:noAutofit/>
          </a:bodyPr>
          <a:lstStyle/>
          <a:p>
            <a:pPr algn="r">
              <a:buSzPts val="1400"/>
            </a:pPr>
            <a:fld id="{00000000-1234-1234-1234-123412341234}" type="slidenum">
              <a:rPr lang="en"/>
              <a:pPr algn="r">
                <a:buSzPts val="1400"/>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65f8a0945_0_15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65f8a0945_0_1558:notes"/>
          <p:cNvSpPr txBox="1">
            <a:spLocks noGrp="1"/>
          </p:cNvSpPr>
          <p:nvPr>
            <p:ph type="body" idx="1"/>
          </p:nvPr>
        </p:nvSpPr>
        <p:spPr>
          <a:xfrm>
            <a:off x="685800" y="4400550"/>
            <a:ext cx="5486400" cy="3600600"/>
          </a:xfrm>
          <a:prstGeom prst="rect">
            <a:avLst/>
          </a:prstGeom>
        </p:spPr>
        <p:txBody>
          <a:bodyPr spcFirstLastPara="1" wrap="square" lIns="91420" tIns="91420" rIns="91420" bIns="91420" anchor="t" anchorCtr="0">
            <a:noAutofit/>
          </a:bodyPr>
          <a:lstStyle/>
          <a:p>
            <a:pPr marL="0" indent="0">
              <a:buClr>
                <a:schemeClr val="dk1"/>
              </a:buClr>
              <a:buSzPts val="1200"/>
              <a:buNone/>
            </a:pPr>
            <a:r>
              <a:rPr lang="en">
                <a:solidFill>
                  <a:schemeClr val="dk1"/>
                </a:solidFill>
              </a:rPr>
              <a:t>Casey</a:t>
            </a:r>
            <a:endParaRPr/>
          </a:p>
          <a:p>
            <a:pPr marL="0" indent="0">
              <a:buNone/>
            </a:pPr>
            <a:r>
              <a:rPr lang="en"/>
              <a:t>15 minutes for Dimensions/ challenges to recovery slides 10-11</a:t>
            </a:r>
            <a:endParaRPr/>
          </a:p>
          <a:p>
            <a:pPr marL="0" indent="0">
              <a:buNone/>
            </a:pPr>
            <a:endParaRPr/>
          </a:p>
          <a:p>
            <a:pPr marL="0" indent="0">
              <a:buNone/>
            </a:pPr>
            <a:r>
              <a:rPr lang="en"/>
              <a:t>From SAMHSA</a:t>
            </a:r>
            <a:endParaRPr/>
          </a:p>
          <a:p>
            <a:pPr marL="0" indent="0">
              <a:lnSpc>
                <a:spcPct val="115000"/>
              </a:lnSpc>
              <a:buClr>
                <a:schemeClr val="dk1"/>
              </a:buClr>
              <a:buNone/>
            </a:pPr>
            <a:r>
              <a:rPr lang="en"/>
              <a:t>All of these dimensions are threatened by normal aging.</a:t>
            </a:r>
            <a:endParaRPr/>
          </a:p>
          <a:p>
            <a:pPr marL="0" indent="0">
              <a:buNone/>
            </a:pPr>
            <a:endParaRPr/>
          </a:p>
        </p:txBody>
      </p:sp>
      <p:sp>
        <p:nvSpPr>
          <p:cNvPr id="221" name="Google Shape;221;g765f8a0945_0_1558:notes"/>
          <p:cNvSpPr txBox="1">
            <a:spLocks noGrp="1"/>
          </p:cNvSpPr>
          <p:nvPr>
            <p:ph type="sldNum" idx="12"/>
          </p:nvPr>
        </p:nvSpPr>
        <p:spPr>
          <a:xfrm>
            <a:off x="3884613" y="8685214"/>
            <a:ext cx="2971800" cy="459000"/>
          </a:xfrm>
          <a:prstGeom prst="rect">
            <a:avLst/>
          </a:prstGeom>
          <a:noFill/>
          <a:ln>
            <a:noFill/>
          </a:ln>
        </p:spPr>
        <p:txBody>
          <a:bodyPr spcFirstLastPara="1" wrap="square" lIns="89595" tIns="89595" rIns="89595" bIns="89595" anchor="ctr" anchorCtr="0">
            <a:noAutofit/>
          </a:bodyPr>
          <a:lstStyle/>
          <a:p>
            <a:pPr>
              <a:buSzPts val="1200"/>
            </a:pPr>
            <a:fld id="{00000000-1234-1234-1234-123412341234}" type="slidenum">
              <a:rPr lang="en"/>
              <a:pPr>
                <a:buSzPts val="1200"/>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7" name="Google Shape;97;p2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8" name="Google Shape;9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99" name="Google Shape;9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00" name="Google Shape;10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01"/>
        <p:cNvGrpSpPr/>
        <p:nvPr/>
      </p:nvGrpSpPr>
      <p:grpSpPr>
        <a:xfrm>
          <a:off x="0" y="0"/>
          <a:ext cx="0" cy="0"/>
          <a:chOff x="0" y="0"/>
          <a:chExt cx="0" cy="0"/>
        </a:xfrm>
      </p:grpSpPr>
      <p:sp>
        <p:nvSpPr>
          <p:cNvPr id="102" name="Google Shape;102;p2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 name="Google Shape;103;p2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04" name="Google Shape;104;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05" name="Google Shape;105;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06" name="Google Shape;106;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p:spTree>
      <p:nvGrpSpPr>
        <p:cNvPr id="1" name="Shape 107"/>
        <p:cNvGrpSpPr/>
        <p:nvPr/>
      </p:nvGrpSpPr>
      <p:grpSpPr>
        <a:xfrm>
          <a:off x="0" y="0"/>
          <a:ext cx="0" cy="0"/>
          <a:chOff x="0" y="0"/>
          <a:chExt cx="0" cy="0"/>
        </a:xfrm>
      </p:grpSpPr>
      <p:sp>
        <p:nvSpPr>
          <p:cNvPr id="108" name="Google Shape;108;p27"/>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cxnSp>
        <p:nvCxnSpPr>
          <p:cNvPr id="109" name="Google Shape;109;p2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10" name="Google Shape;110;p27"/>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Autofit/>
          </a:bodyPr>
          <a:lstStyle>
            <a:lvl1pPr lvl="0" algn="ctr" rtl="0">
              <a:lnSpc>
                <a:spcPct val="90000"/>
              </a:lnSpc>
              <a:spcBef>
                <a:spcPts val="0"/>
              </a:spcBef>
              <a:spcAft>
                <a:spcPts val="0"/>
              </a:spcAft>
              <a:buClr>
                <a:schemeClr val="dk1"/>
              </a:buClr>
              <a:buSzPts val="4200"/>
              <a:buFont typeface="Calibri"/>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11" name="Google Shape;111;p27"/>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None/>
              <a:defRPr sz="2100"/>
            </a:lvl1pPr>
            <a:lvl2pPr lvl="1" algn="ctr" rtl="0">
              <a:lnSpc>
                <a:spcPct val="100000"/>
              </a:lnSpc>
              <a:spcBef>
                <a:spcPts val="0"/>
              </a:spcBef>
              <a:spcAft>
                <a:spcPts val="0"/>
              </a:spcAft>
              <a:buClr>
                <a:schemeClr val="dk1"/>
              </a:buClr>
              <a:buSzPts val="2100"/>
              <a:buNone/>
              <a:defRPr sz="2100"/>
            </a:lvl2pPr>
            <a:lvl3pPr lvl="2" algn="ctr" rtl="0">
              <a:lnSpc>
                <a:spcPct val="100000"/>
              </a:lnSpc>
              <a:spcBef>
                <a:spcPts val="0"/>
              </a:spcBef>
              <a:spcAft>
                <a:spcPts val="0"/>
              </a:spcAft>
              <a:buClr>
                <a:schemeClr val="dk1"/>
              </a:buClr>
              <a:buSzPts val="2100"/>
              <a:buNone/>
              <a:defRPr sz="2100"/>
            </a:lvl3pPr>
            <a:lvl4pPr lvl="3" algn="ctr" rtl="0">
              <a:lnSpc>
                <a:spcPct val="100000"/>
              </a:lnSpc>
              <a:spcBef>
                <a:spcPts val="0"/>
              </a:spcBef>
              <a:spcAft>
                <a:spcPts val="0"/>
              </a:spcAft>
              <a:buClr>
                <a:schemeClr val="dk1"/>
              </a:buClr>
              <a:buSzPts val="2100"/>
              <a:buNone/>
              <a:defRPr sz="2100"/>
            </a:lvl4pPr>
            <a:lvl5pPr lvl="4" algn="ctr" rtl="0">
              <a:lnSpc>
                <a:spcPct val="100000"/>
              </a:lnSpc>
              <a:spcBef>
                <a:spcPts val="0"/>
              </a:spcBef>
              <a:spcAft>
                <a:spcPts val="0"/>
              </a:spcAft>
              <a:buClr>
                <a:schemeClr val="dk1"/>
              </a:buClr>
              <a:buSzPts val="2100"/>
              <a:buNone/>
              <a:defRPr sz="2100"/>
            </a:lvl5pPr>
            <a:lvl6pPr lvl="5" algn="ctr" rtl="0">
              <a:lnSpc>
                <a:spcPct val="100000"/>
              </a:lnSpc>
              <a:spcBef>
                <a:spcPts val="0"/>
              </a:spcBef>
              <a:spcAft>
                <a:spcPts val="0"/>
              </a:spcAft>
              <a:buClr>
                <a:schemeClr val="dk1"/>
              </a:buClr>
              <a:buSzPts val="2100"/>
              <a:buNone/>
              <a:defRPr sz="2100"/>
            </a:lvl6pPr>
            <a:lvl7pPr lvl="6" algn="ctr" rtl="0">
              <a:lnSpc>
                <a:spcPct val="100000"/>
              </a:lnSpc>
              <a:spcBef>
                <a:spcPts val="0"/>
              </a:spcBef>
              <a:spcAft>
                <a:spcPts val="0"/>
              </a:spcAft>
              <a:buClr>
                <a:schemeClr val="dk1"/>
              </a:buClr>
              <a:buSzPts val="2100"/>
              <a:buNone/>
              <a:defRPr sz="2100"/>
            </a:lvl7pPr>
            <a:lvl8pPr lvl="7" algn="ctr" rtl="0">
              <a:lnSpc>
                <a:spcPct val="100000"/>
              </a:lnSpc>
              <a:spcBef>
                <a:spcPts val="0"/>
              </a:spcBef>
              <a:spcAft>
                <a:spcPts val="0"/>
              </a:spcAft>
              <a:buClr>
                <a:schemeClr val="dk1"/>
              </a:buClr>
              <a:buSzPts val="2100"/>
              <a:buNone/>
              <a:defRPr sz="2100"/>
            </a:lvl8pPr>
            <a:lvl9pPr lvl="8" algn="ctr" rtl="0">
              <a:lnSpc>
                <a:spcPct val="100000"/>
              </a:lnSpc>
              <a:spcBef>
                <a:spcPts val="0"/>
              </a:spcBef>
              <a:spcAft>
                <a:spcPts val="0"/>
              </a:spcAft>
              <a:buClr>
                <a:schemeClr val="dk1"/>
              </a:buClr>
              <a:buSzPts val="2100"/>
              <a:buNone/>
              <a:defRPr sz="2100"/>
            </a:lvl9pPr>
          </a:lstStyle>
          <a:p>
            <a:endParaRPr/>
          </a:p>
        </p:txBody>
      </p:sp>
      <p:sp>
        <p:nvSpPr>
          <p:cNvPr id="112" name="Google Shape;112;p2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90000"/>
              </a:lnSpc>
              <a:spcBef>
                <a:spcPts val="0"/>
              </a:spcBef>
              <a:spcAft>
                <a:spcPts val="0"/>
              </a:spcAft>
              <a:buClr>
                <a:schemeClr val="lt1"/>
              </a:buClr>
              <a:buSzPts val="1800"/>
              <a:buChar char="●"/>
              <a:defRPr>
                <a:solidFill>
                  <a:schemeClr val="lt1"/>
                </a:solidFill>
              </a:defRPr>
            </a:lvl1pPr>
            <a:lvl2pPr marL="914400" lvl="1" indent="-317500" algn="l" rtl="0">
              <a:lnSpc>
                <a:spcPct val="90000"/>
              </a:lnSpc>
              <a:spcBef>
                <a:spcPts val="1600"/>
              </a:spcBef>
              <a:spcAft>
                <a:spcPts val="0"/>
              </a:spcAft>
              <a:buClr>
                <a:schemeClr val="lt1"/>
              </a:buClr>
              <a:buSzPts val="1400"/>
              <a:buChar char="○"/>
              <a:defRPr>
                <a:solidFill>
                  <a:schemeClr val="lt1"/>
                </a:solidFill>
              </a:defRPr>
            </a:lvl2pPr>
            <a:lvl3pPr marL="1371600" lvl="2" indent="-317500" algn="l" rtl="0">
              <a:lnSpc>
                <a:spcPct val="90000"/>
              </a:lnSpc>
              <a:spcBef>
                <a:spcPts val="1600"/>
              </a:spcBef>
              <a:spcAft>
                <a:spcPts val="0"/>
              </a:spcAft>
              <a:buClr>
                <a:schemeClr val="lt1"/>
              </a:buClr>
              <a:buSzPts val="1400"/>
              <a:buChar char="■"/>
              <a:defRPr>
                <a:solidFill>
                  <a:schemeClr val="lt1"/>
                </a:solidFill>
              </a:defRPr>
            </a:lvl3pPr>
            <a:lvl4pPr marL="1828800" lvl="3" indent="-317500" algn="l" rtl="0">
              <a:lnSpc>
                <a:spcPct val="90000"/>
              </a:lnSpc>
              <a:spcBef>
                <a:spcPts val="1600"/>
              </a:spcBef>
              <a:spcAft>
                <a:spcPts val="0"/>
              </a:spcAft>
              <a:buClr>
                <a:schemeClr val="lt1"/>
              </a:buClr>
              <a:buSzPts val="1400"/>
              <a:buChar char="●"/>
              <a:defRPr>
                <a:solidFill>
                  <a:schemeClr val="lt1"/>
                </a:solidFill>
              </a:defRPr>
            </a:lvl4pPr>
            <a:lvl5pPr marL="2286000" lvl="4" indent="-317500" algn="l" rtl="0">
              <a:lnSpc>
                <a:spcPct val="90000"/>
              </a:lnSpc>
              <a:spcBef>
                <a:spcPts val="1600"/>
              </a:spcBef>
              <a:spcAft>
                <a:spcPts val="0"/>
              </a:spcAft>
              <a:buClr>
                <a:schemeClr val="lt1"/>
              </a:buClr>
              <a:buSzPts val="1400"/>
              <a:buChar char="○"/>
              <a:defRPr>
                <a:solidFill>
                  <a:schemeClr val="lt1"/>
                </a:solidFill>
              </a:defRPr>
            </a:lvl5pPr>
            <a:lvl6pPr marL="2743200" lvl="5" indent="-317500" algn="l" rtl="0">
              <a:lnSpc>
                <a:spcPct val="90000"/>
              </a:lnSpc>
              <a:spcBef>
                <a:spcPts val="1600"/>
              </a:spcBef>
              <a:spcAft>
                <a:spcPts val="0"/>
              </a:spcAft>
              <a:buClr>
                <a:schemeClr val="lt1"/>
              </a:buClr>
              <a:buSzPts val="1400"/>
              <a:buChar char="■"/>
              <a:defRPr>
                <a:solidFill>
                  <a:schemeClr val="lt1"/>
                </a:solidFill>
              </a:defRPr>
            </a:lvl6pPr>
            <a:lvl7pPr marL="3200400" lvl="6" indent="-317500" algn="l" rtl="0">
              <a:lnSpc>
                <a:spcPct val="90000"/>
              </a:lnSpc>
              <a:spcBef>
                <a:spcPts val="1600"/>
              </a:spcBef>
              <a:spcAft>
                <a:spcPts val="0"/>
              </a:spcAft>
              <a:buClr>
                <a:schemeClr val="lt1"/>
              </a:buClr>
              <a:buSzPts val="1400"/>
              <a:buChar char="●"/>
              <a:defRPr>
                <a:solidFill>
                  <a:schemeClr val="lt1"/>
                </a:solidFill>
              </a:defRPr>
            </a:lvl7pPr>
            <a:lvl8pPr marL="3657600" lvl="7" indent="-317500" algn="l" rtl="0">
              <a:lnSpc>
                <a:spcPct val="90000"/>
              </a:lnSpc>
              <a:spcBef>
                <a:spcPts val="1600"/>
              </a:spcBef>
              <a:spcAft>
                <a:spcPts val="0"/>
              </a:spcAft>
              <a:buClr>
                <a:schemeClr val="lt1"/>
              </a:buClr>
              <a:buSzPts val="1400"/>
              <a:buChar char="○"/>
              <a:defRPr>
                <a:solidFill>
                  <a:schemeClr val="lt1"/>
                </a:solidFill>
              </a:defRPr>
            </a:lvl8pPr>
            <a:lvl9pPr marL="4114800" lvl="8" indent="-317500" algn="l" rtl="0">
              <a:lnSpc>
                <a:spcPct val="90000"/>
              </a:lnSpc>
              <a:spcBef>
                <a:spcPts val="1600"/>
              </a:spcBef>
              <a:spcAft>
                <a:spcPts val="1600"/>
              </a:spcAft>
              <a:buClr>
                <a:schemeClr val="lt1"/>
              </a:buClr>
              <a:buSzPts val="1400"/>
              <a:buChar char="■"/>
              <a:defRPr>
                <a:solidFill>
                  <a:schemeClr val="lt1"/>
                </a:solidFill>
              </a:defRPr>
            </a:lvl9pPr>
          </a:lstStyle>
          <a:p>
            <a:endParaRPr/>
          </a:p>
        </p:txBody>
      </p:sp>
      <p:sp>
        <p:nvSpPr>
          <p:cNvPr id="113" name="Google Shape;113;p27"/>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 name="Google Shape;116;p28"/>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7" name="Google Shape;117;p28"/>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8" name="Google Shape;118;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19" name="Google Shape;119;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20" name="Google Shape;120;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1">
  <p:cSld name="Caption">
    <p:spTree>
      <p:nvGrpSpPr>
        <p:cNvPr id="1" name="Shape 121"/>
        <p:cNvGrpSpPr/>
        <p:nvPr/>
      </p:nvGrpSpPr>
      <p:grpSpPr>
        <a:xfrm>
          <a:off x="0" y="0"/>
          <a:ext cx="0" cy="0"/>
          <a:chOff x="0" y="0"/>
          <a:chExt cx="0" cy="0"/>
        </a:xfrm>
      </p:grpSpPr>
      <p:sp>
        <p:nvSpPr>
          <p:cNvPr id="122" name="Google Shape;122;p29"/>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Clr>
                <a:schemeClr val="dk1"/>
              </a:buClr>
              <a:buSzPts val="2400"/>
              <a:buFont typeface="PT Sans Narrow"/>
              <a:buNone/>
              <a:defRPr sz="2400">
                <a:latin typeface="PT Sans Narrow"/>
                <a:ea typeface="PT Sans Narrow"/>
                <a:cs typeface="PT Sans Narrow"/>
                <a:sym typeface="PT Sans Narrow"/>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3" name="Google Shape;123;p29"/>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6" name="Google Shape;126;p3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7" name="Google Shape;127;p3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8" name="Google Shape;128;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29" name="Google Shape;129;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30" name="Google Shape;130;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sz="1400">
                <a:solidFill>
                  <a:schemeClr val="dk2"/>
                </a:solidFill>
              </a:defRPr>
            </a:lvl2pPr>
            <a:lvl3pPr marL="1371600" lvl="2" indent="-317500" rtl="0">
              <a:lnSpc>
                <a:spcPct val="115000"/>
              </a:lnSpc>
              <a:spcBef>
                <a:spcPts val="1600"/>
              </a:spcBef>
              <a:spcAft>
                <a:spcPts val="0"/>
              </a:spcAft>
              <a:buClr>
                <a:schemeClr val="dk2"/>
              </a:buClr>
              <a:buSzPts val="1400"/>
              <a:buChar char="■"/>
              <a:defRPr sz="1400">
                <a:solidFill>
                  <a:schemeClr val="dk2"/>
                </a:solidFill>
              </a:defRPr>
            </a:lvl3pPr>
            <a:lvl4pPr marL="1828800" lvl="3" indent="-317500" rtl="0">
              <a:lnSpc>
                <a:spcPct val="115000"/>
              </a:lnSpc>
              <a:spcBef>
                <a:spcPts val="1600"/>
              </a:spcBef>
              <a:spcAft>
                <a:spcPts val="0"/>
              </a:spcAft>
              <a:buClr>
                <a:schemeClr val="dk2"/>
              </a:buClr>
              <a:buSzPts val="1400"/>
              <a:buChar char="●"/>
              <a:defRPr sz="1400">
                <a:solidFill>
                  <a:schemeClr val="dk2"/>
                </a:solidFill>
              </a:defRPr>
            </a:lvl4pPr>
            <a:lvl5pPr marL="2286000" lvl="4" indent="-317500" rtl="0">
              <a:lnSpc>
                <a:spcPct val="115000"/>
              </a:lnSpc>
              <a:spcBef>
                <a:spcPts val="1600"/>
              </a:spcBef>
              <a:spcAft>
                <a:spcPts val="0"/>
              </a:spcAft>
              <a:buClr>
                <a:schemeClr val="dk2"/>
              </a:buClr>
              <a:buSzPts val="1400"/>
              <a:buChar char="○"/>
              <a:defRPr sz="1400">
                <a:solidFill>
                  <a:schemeClr val="dk2"/>
                </a:solidFill>
              </a:defRPr>
            </a:lvl5pPr>
            <a:lvl6pPr marL="2743200" lvl="5" indent="-317500" rtl="0">
              <a:lnSpc>
                <a:spcPct val="115000"/>
              </a:lnSpc>
              <a:spcBef>
                <a:spcPts val="1600"/>
              </a:spcBef>
              <a:spcAft>
                <a:spcPts val="0"/>
              </a:spcAft>
              <a:buClr>
                <a:schemeClr val="dk2"/>
              </a:buClr>
              <a:buSzPts val="1400"/>
              <a:buChar char="■"/>
              <a:defRPr sz="1400">
                <a:solidFill>
                  <a:schemeClr val="dk2"/>
                </a:solidFill>
              </a:defRPr>
            </a:lvl6pPr>
            <a:lvl7pPr marL="3200400" lvl="6" indent="-317500" rtl="0">
              <a:lnSpc>
                <a:spcPct val="115000"/>
              </a:lnSpc>
              <a:spcBef>
                <a:spcPts val="1600"/>
              </a:spcBef>
              <a:spcAft>
                <a:spcPts val="0"/>
              </a:spcAft>
              <a:buClr>
                <a:schemeClr val="dk2"/>
              </a:buClr>
              <a:buSzPts val="1400"/>
              <a:buChar char="●"/>
              <a:defRPr sz="1400">
                <a:solidFill>
                  <a:schemeClr val="dk2"/>
                </a:solidFill>
              </a:defRPr>
            </a:lvl7pPr>
            <a:lvl8pPr marL="3657600" lvl="7" indent="-317500" rtl="0">
              <a:lnSpc>
                <a:spcPct val="115000"/>
              </a:lnSpc>
              <a:spcBef>
                <a:spcPts val="1600"/>
              </a:spcBef>
              <a:spcAft>
                <a:spcPts val="0"/>
              </a:spcAft>
              <a:buClr>
                <a:schemeClr val="dk2"/>
              </a:buClr>
              <a:buSzPts val="1400"/>
              <a:buChar char="○"/>
              <a:defRPr sz="1400">
                <a:solidFill>
                  <a:schemeClr val="dk2"/>
                </a:solidFill>
              </a:defRPr>
            </a:lvl8pPr>
            <a:lvl9pPr marL="4114800" lvl="8" indent="-317500"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mailto:kburton@mhamd.org"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hyperlink" Target="mailto:csaylor@mhamd.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028" name="Picture 4" descr="https://lh5.googleusercontent.com/_B5RrxLFPT9wiK-XmUYkp3rNYMLhuTZzLtAjYSjPoj2yka8qBSRTOBJfFa8d7ZcjfgGHcKevP3usVyfLNXnbUIPmRJhzSzHoM3zSWriTLgkMugB-wHUxsFtfbjfORy1hQPrDREa_Q6Q">
            <a:extLst>
              <a:ext uri="{FF2B5EF4-FFF2-40B4-BE49-F238E27FC236}">
                <a16:creationId xmlns:a16="http://schemas.microsoft.com/office/drawing/2014/main" id="{54D73608-C1BC-4D14-BB9A-436A5FB3EE55}"/>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60512" y="-272259"/>
            <a:ext cx="9204512" cy="6138868"/>
          </a:xfrm>
          <a:prstGeom prst="rect">
            <a:avLst/>
          </a:prstGeom>
          <a:noFill/>
          <a:extLst>
            <a:ext uri="{909E8E84-426E-40DD-AFC4-6F175D3DCCD1}">
              <a14:hiddenFill xmlns:a14="http://schemas.microsoft.com/office/drawing/2010/main">
                <a:solidFill>
                  <a:srgbClr val="FFFFFF"/>
                </a:solidFill>
              </a14:hiddenFill>
            </a:ext>
          </a:extLst>
        </p:spPr>
      </p:pic>
      <p:sp>
        <p:nvSpPr>
          <p:cNvPr id="135" name="Google Shape;135;p3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Empowerment in Aging</a:t>
            </a:r>
            <a:endParaRPr/>
          </a:p>
        </p:txBody>
      </p:sp>
      <p:sp>
        <p:nvSpPr>
          <p:cNvPr id="136" name="Google Shape;136;p3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Kim Burton &amp; Casey Saylor</a:t>
            </a:r>
            <a:br>
              <a:rPr lang="en"/>
            </a:br>
            <a:r>
              <a:rPr lang="en"/>
              <a:t>Mental Health Association of Maryland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Rethinking the Rehab Model </a:t>
            </a:r>
            <a:endParaRPr/>
          </a:p>
        </p:txBody>
      </p:sp>
      <p:sp>
        <p:nvSpPr>
          <p:cNvPr id="232" name="Google Shape;232;p40"/>
          <p:cNvSpPr txBox="1">
            <a:spLocks noGrp="1"/>
          </p:cNvSpPr>
          <p:nvPr>
            <p:ph type="body" idx="1"/>
          </p:nvPr>
        </p:nvSpPr>
        <p:spPr>
          <a:xfrm>
            <a:off x="311700" y="1152469"/>
            <a:ext cx="6147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rPr>
              <a:t>The typical rehab model measures gains. Older adults’ goals may be completely different than a younger person’s in the following areas:</a:t>
            </a:r>
            <a:endParaRPr>
              <a:solidFill>
                <a:srgbClr val="000000"/>
              </a:solidFill>
            </a:endParaRPr>
          </a:p>
          <a:p>
            <a:pPr marL="800100" lvl="0" indent="-279400" algn="l" rtl="0">
              <a:lnSpc>
                <a:spcPct val="100000"/>
              </a:lnSpc>
              <a:spcBef>
                <a:spcPts val="1600"/>
              </a:spcBef>
              <a:spcAft>
                <a:spcPts val="0"/>
              </a:spcAft>
              <a:buClr>
                <a:srgbClr val="000000"/>
              </a:buClr>
              <a:buSzPts val="1800"/>
              <a:buChar char="●"/>
            </a:pPr>
            <a:r>
              <a:rPr lang="en">
                <a:solidFill>
                  <a:srgbClr val="000000"/>
                </a:solidFill>
              </a:rPr>
              <a:t>Work</a:t>
            </a:r>
            <a:endParaRPr>
              <a:solidFill>
                <a:srgbClr val="000000"/>
              </a:solidFill>
            </a:endParaRPr>
          </a:p>
          <a:p>
            <a:pPr marL="800100" lvl="0" indent="-279400" algn="l" rtl="0">
              <a:lnSpc>
                <a:spcPct val="100000"/>
              </a:lnSpc>
              <a:spcBef>
                <a:spcPts val="0"/>
              </a:spcBef>
              <a:spcAft>
                <a:spcPts val="0"/>
              </a:spcAft>
              <a:buClr>
                <a:srgbClr val="000000"/>
              </a:buClr>
              <a:buSzPts val="1800"/>
              <a:buChar char="●"/>
            </a:pPr>
            <a:r>
              <a:rPr lang="en">
                <a:solidFill>
                  <a:srgbClr val="000000"/>
                </a:solidFill>
              </a:rPr>
              <a:t>Social engagement/ relationships</a:t>
            </a:r>
            <a:endParaRPr>
              <a:solidFill>
                <a:srgbClr val="000000"/>
              </a:solidFill>
            </a:endParaRPr>
          </a:p>
          <a:p>
            <a:pPr marL="800100" lvl="0" indent="-279400" algn="l" rtl="0">
              <a:lnSpc>
                <a:spcPct val="100000"/>
              </a:lnSpc>
              <a:spcBef>
                <a:spcPts val="0"/>
              </a:spcBef>
              <a:spcAft>
                <a:spcPts val="0"/>
              </a:spcAft>
              <a:buClr>
                <a:srgbClr val="000000"/>
              </a:buClr>
              <a:buSzPts val="1800"/>
              <a:buChar char="●"/>
            </a:pPr>
            <a:r>
              <a:rPr lang="en">
                <a:solidFill>
                  <a:srgbClr val="000000"/>
                </a:solidFill>
              </a:rPr>
              <a:t>Education</a:t>
            </a:r>
            <a:endParaRPr>
              <a:solidFill>
                <a:srgbClr val="000000"/>
              </a:solidFill>
            </a:endParaRPr>
          </a:p>
          <a:p>
            <a:pPr marL="800100" lvl="0" indent="-279400" algn="l" rtl="0">
              <a:lnSpc>
                <a:spcPct val="100000"/>
              </a:lnSpc>
              <a:spcBef>
                <a:spcPts val="0"/>
              </a:spcBef>
              <a:spcAft>
                <a:spcPts val="0"/>
              </a:spcAft>
              <a:buClr>
                <a:srgbClr val="000000"/>
              </a:buClr>
              <a:buSzPts val="1800"/>
              <a:buChar char="●"/>
            </a:pPr>
            <a:r>
              <a:rPr lang="en">
                <a:solidFill>
                  <a:srgbClr val="000000"/>
                </a:solidFill>
              </a:rPr>
              <a:t>Living arrangements </a:t>
            </a:r>
            <a:endParaRPr>
              <a:solidFill>
                <a:srgbClr val="000000"/>
              </a:solidFill>
            </a:endParaRPr>
          </a:p>
          <a:p>
            <a:pPr marL="800100" lvl="0" indent="-279400" algn="l" rtl="0">
              <a:lnSpc>
                <a:spcPct val="100000"/>
              </a:lnSpc>
              <a:spcBef>
                <a:spcPts val="0"/>
              </a:spcBef>
              <a:spcAft>
                <a:spcPts val="0"/>
              </a:spcAft>
              <a:buClr>
                <a:srgbClr val="000000"/>
              </a:buClr>
              <a:buSzPts val="1800"/>
              <a:buChar char="●"/>
            </a:pPr>
            <a:r>
              <a:rPr lang="en">
                <a:solidFill>
                  <a:srgbClr val="000000"/>
                </a:solidFill>
              </a:rPr>
              <a:t>Health management</a:t>
            </a:r>
            <a:endParaRPr>
              <a:solidFill>
                <a:srgbClr val="000000"/>
              </a:solidFill>
            </a:endParaRPr>
          </a:p>
          <a:p>
            <a:pPr marL="800100" lvl="0" indent="-279400" algn="l" rtl="0">
              <a:lnSpc>
                <a:spcPct val="100000"/>
              </a:lnSpc>
              <a:spcBef>
                <a:spcPts val="0"/>
              </a:spcBef>
              <a:spcAft>
                <a:spcPts val="0"/>
              </a:spcAft>
              <a:buClr>
                <a:srgbClr val="000000"/>
              </a:buClr>
              <a:buSzPts val="1800"/>
              <a:buChar char="●"/>
            </a:pPr>
            <a:r>
              <a:rPr lang="en">
                <a:solidFill>
                  <a:srgbClr val="000000"/>
                </a:solidFill>
              </a:rPr>
              <a:t>Mental wellbeing</a:t>
            </a:r>
            <a:endParaRPr>
              <a:solidFill>
                <a:srgbClr val="000000"/>
              </a:solidFill>
            </a:endParaRPr>
          </a:p>
          <a:p>
            <a:pPr marL="0" lvl="0" indent="0" algn="l" rtl="0">
              <a:lnSpc>
                <a:spcPct val="100000"/>
              </a:lnSpc>
              <a:spcBef>
                <a:spcPts val="1600"/>
              </a:spcBef>
              <a:spcAft>
                <a:spcPts val="1600"/>
              </a:spcAft>
              <a:buNone/>
            </a:pPr>
            <a:r>
              <a:rPr lang="en">
                <a:solidFill>
                  <a:srgbClr val="000000"/>
                </a:solidFill>
              </a:rPr>
              <a:t>In the current model, “aging in place” is not well supported.</a:t>
            </a:r>
            <a:endParaRPr>
              <a:solidFill>
                <a:srgbClr val="000000"/>
              </a:solidFill>
            </a:endParaRPr>
          </a:p>
        </p:txBody>
      </p:sp>
      <p:sp>
        <p:nvSpPr>
          <p:cNvPr id="233" name="Google Shape;233;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chemeClr val="dk2"/>
                </a:solidFill>
                <a:latin typeface="Arial"/>
                <a:ea typeface="Arial"/>
                <a:cs typeface="Arial"/>
                <a:sym typeface="Arial"/>
              </a:rPr>
              <a:t>10</a:t>
            </a:fld>
            <a:endParaRPr sz="1000">
              <a:solidFill>
                <a:schemeClr val="dk2"/>
              </a:solidFill>
              <a:latin typeface="Arial"/>
              <a:ea typeface="Arial"/>
              <a:cs typeface="Arial"/>
              <a:sym typeface="Arial"/>
            </a:endParaRPr>
          </a:p>
        </p:txBody>
      </p:sp>
      <p:pic>
        <p:nvPicPr>
          <p:cNvPr id="234" name="Google Shape;234;p40"/>
          <p:cNvPicPr preferRelativeResize="0"/>
          <p:nvPr/>
        </p:nvPicPr>
        <p:blipFill>
          <a:blip r:embed="rId3">
            <a:alphaModFix/>
          </a:blip>
          <a:stretch>
            <a:fillRect/>
          </a:stretch>
        </p:blipFill>
        <p:spPr>
          <a:xfrm>
            <a:off x="6376425" y="852856"/>
            <a:ext cx="2455801" cy="30489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Theory of Compounded Vulnerabilities: </a:t>
            </a:r>
            <a:endParaRPr/>
          </a:p>
        </p:txBody>
      </p:sp>
      <p:sp>
        <p:nvSpPr>
          <p:cNvPr id="241" name="Google Shape;241;p41"/>
          <p:cNvSpPr txBox="1">
            <a:spLocks noGrp="1"/>
          </p:cNvSpPr>
          <p:nvPr>
            <p:ph type="body" idx="1"/>
          </p:nvPr>
        </p:nvSpPr>
        <p:spPr>
          <a:xfrm>
            <a:off x="311700" y="1152469"/>
            <a:ext cx="4426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At a time of many risk factors, addressing one risk factor can open the door to another.</a:t>
            </a:r>
            <a:endParaRPr>
              <a:solidFill>
                <a:srgbClr val="000000"/>
              </a:solidFill>
            </a:endParaRPr>
          </a:p>
          <a:p>
            <a:pPr marL="0" lvl="0" indent="0" algn="l" rtl="0">
              <a:spcBef>
                <a:spcPts val="1600"/>
              </a:spcBef>
              <a:spcAft>
                <a:spcPts val="0"/>
              </a:spcAft>
              <a:buNone/>
            </a:pPr>
            <a:r>
              <a:rPr lang="en">
                <a:solidFill>
                  <a:srgbClr val="000000"/>
                </a:solidFill>
              </a:rPr>
              <a:t>Solutions to one problem can cause another</a:t>
            </a:r>
            <a:endParaRPr>
              <a:solidFill>
                <a:srgbClr val="000000"/>
              </a:solidFill>
            </a:endParaRPr>
          </a:p>
          <a:p>
            <a:pPr marL="342900" lvl="0" indent="-260350" algn="l" rtl="0">
              <a:spcBef>
                <a:spcPts val="1600"/>
              </a:spcBef>
              <a:spcAft>
                <a:spcPts val="0"/>
              </a:spcAft>
              <a:buClr>
                <a:srgbClr val="000000"/>
              </a:buClr>
              <a:buSzPts val="1500"/>
              <a:buChar char="●"/>
            </a:pPr>
            <a:r>
              <a:rPr lang="en" sz="1200">
                <a:solidFill>
                  <a:srgbClr val="232323"/>
                </a:solidFill>
                <a:highlight>
                  <a:srgbClr val="FFFFFF"/>
                </a:highlight>
              </a:rPr>
              <a:t>It has been estimated that 20 percent of Medicare beneficiaries have five or more chronic conditions and 50 percent receive five or more medications </a:t>
            </a:r>
            <a:endParaRPr sz="1500">
              <a:solidFill>
                <a:srgbClr val="000000"/>
              </a:solidFill>
            </a:endParaRPr>
          </a:p>
          <a:p>
            <a:pPr marL="0" lvl="0" indent="0" algn="l" rtl="0">
              <a:spcBef>
                <a:spcPts val="1600"/>
              </a:spcBef>
              <a:spcAft>
                <a:spcPts val="1600"/>
              </a:spcAft>
              <a:buNone/>
            </a:pPr>
            <a:endParaRPr/>
          </a:p>
        </p:txBody>
      </p:sp>
      <p:sp>
        <p:nvSpPr>
          <p:cNvPr id="242" name="Google Shape;242;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11</a:t>
            </a:fld>
            <a:endParaRPr>
              <a:solidFill>
                <a:schemeClr val="dk2"/>
              </a:solidFill>
              <a:latin typeface="Arial"/>
              <a:ea typeface="Arial"/>
              <a:cs typeface="Arial"/>
              <a:sym typeface="Arial"/>
            </a:endParaRPr>
          </a:p>
        </p:txBody>
      </p:sp>
      <p:pic>
        <p:nvPicPr>
          <p:cNvPr id="243" name="Google Shape;243;p41"/>
          <p:cNvPicPr preferRelativeResize="0"/>
          <p:nvPr/>
        </p:nvPicPr>
        <p:blipFill>
          <a:blip r:embed="rId3">
            <a:alphaModFix/>
          </a:blip>
          <a:stretch>
            <a:fillRect/>
          </a:stretch>
        </p:blipFill>
        <p:spPr>
          <a:xfrm>
            <a:off x="4852425" y="1131950"/>
            <a:ext cx="3505730" cy="36013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250" name="Google Shape;250;p42"/>
          <p:cNvPicPr preferRelativeResize="0"/>
          <p:nvPr/>
        </p:nvPicPr>
        <p:blipFill>
          <a:blip r:embed="rId3">
            <a:alphaModFix/>
          </a:blip>
          <a:stretch>
            <a:fillRect/>
          </a:stretch>
        </p:blipFill>
        <p:spPr>
          <a:xfrm rot="1223486">
            <a:off x="619855" y="114301"/>
            <a:ext cx="7372354" cy="49149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257" name="Google Shape;257;p43"/>
          <p:cNvPicPr preferRelativeResize="0"/>
          <p:nvPr/>
        </p:nvPicPr>
        <p:blipFill>
          <a:blip r:embed="rId3">
            <a:alphaModFix/>
          </a:blip>
          <a:stretch>
            <a:fillRect/>
          </a:stretch>
        </p:blipFill>
        <p:spPr>
          <a:xfrm>
            <a:off x="1028456" y="432197"/>
            <a:ext cx="3307556" cy="4279106"/>
          </a:xfrm>
          <a:prstGeom prst="rect">
            <a:avLst/>
          </a:prstGeom>
          <a:noFill/>
          <a:ln>
            <a:noFill/>
          </a:ln>
        </p:spPr>
      </p:pic>
      <p:pic>
        <p:nvPicPr>
          <p:cNvPr id="258" name="Google Shape;258;p43"/>
          <p:cNvPicPr preferRelativeResize="0"/>
          <p:nvPr/>
        </p:nvPicPr>
        <p:blipFill>
          <a:blip r:embed="rId4">
            <a:alphaModFix/>
          </a:blip>
          <a:stretch>
            <a:fillRect/>
          </a:stretch>
        </p:blipFill>
        <p:spPr>
          <a:xfrm>
            <a:off x="4593469" y="432188"/>
            <a:ext cx="3307556" cy="42791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4"/>
          <p:cNvSpPr txBox="1"/>
          <p:nvPr/>
        </p:nvSpPr>
        <p:spPr>
          <a:xfrm>
            <a:off x="6050963" y="142875"/>
            <a:ext cx="2590200" cy="48252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r>
              <a:rPr lang="en" sz="1100"/>
              <a:t>Common side effects of Unisom:</a:t>
            </a:r>
            <a:endParaRPr sz="1100"/>
          </a:p>
          <a:p>
            <a:pPr marL="342900" lvl="0" indent="-234950" algn="l" rtl="0">
              <a:spcBef>
                <a:spcPts val="0"/>
              </a:spcBef>
              <a:spcAft>
                <a:spcPts val="0"/>
              </a:spcAft>
              <a:buSzPts val="1100"/>
              <a:buChar char="▪"/>
            </a:pPr>
            <a:r>
              <a:rPr lang="en" sz="1100"/>
              <a:t>Sleepiness.</a:t>
            </a:r>
            <a:endParaRPr sz="1100"/>
          </a:p>
          <a:p>
            <a:pPr marL="342900" lvl="0" indent="-234950" algn="l" rtl="0">
              <a:spcBef>
                <a:spcPts val="0"/>
              </a:spcBef>
              <a:spcAft>
                <a:spcPts val="0"/>
              </a:spcAft>
              <a:buSzPts val="1100"/>
              <a:buChar char="▪"/>
            </a:pPr>
            <a:r>
              <a:rPr lang="en" sz="1100" b="1"/>
              <a:t>Dizziness</a:t>
            </a:r>
            <a:endParaRPr sz="1100"/>
          </a:p>
          <a:p>
            <a:pPr marL="342900" lvl="0" indent="-234950" algn="l" rtl="0">
              <a:spcBef>
                <a:spcPts val="0"/>
              </a:spcBef>
              <a:spcAft>
                <a:spcPts val="0"/>
              </a:spcAft>
              <a:buSzPts val="1100"/>
              <a:buChar char="▪"/>
            </a:pPr>
            <a:r>
              <a:rPr lang="en" sz="1100">
                <a:highlight>
                  <a:srgbClr val="FFFF00"/>
                </a:highlight>
              </a:rPr>
              <a:t>Headache</a:t>
            </a:r>
            <a:r>
              <a:rPr lang="en" sz="1100"/>
              <a:t>.</a:t>
            </a:r>
            <a:endParaRPr sz="1100"/>
          </a:p>
          <a:p>
            <a:pPr marL="342900" lvl="0" indent="-234950" algn="l" rtl="0">
              <a:spcBef>
                <a:spcPts val="0"/>
              </a:spcBef>
              <a:spcAft>
                <a:spcPts val="0"/>
              </a:spcAft>
              <a:buSzPts val="1100"/>
              <a:buChar char="▪"/>
            </a:pPr>
            <a:r>
              <a:rPr lang="en" sz="1100"/>
              <a:t>Dry eyes</a:t>
            </a:r>
            <a:endParaRPr sz="1100"/>
          </a:p>
          <a:p>
            <a:pPr marL="342900" lvl="0" indent="-234950" algn="l" rtl="0">
              <a:spcBef>
                <a:spcPts val="0"/>
              </a:spcBef>
              <a:spcAft>
                <a:spcPts val="0"/>
              </a:spcAft>
              <a:buSzPts val="1100"/>
              <a:buChar char="▪"/>
            </a:pPr>
            <a:r>
              <a:rPr lang="en" sz="1100"/>
              <a:t>Dry mouth, </a:t>
            </a:r>
            <a:endParaRPr sz="1100"/>
          </a:p>
          <a:p>
            <a:pPr marL="342900" lvl="0" indent="-234950" algn="l" rtl="0">
              <a:spcBef>
                <a:spcPts val="0"/>
              </a:spcBef>
              <a:spcAft>
                <a:spcPts val="0"/>
              </a:spcAft>
              <a:buSzPts val="1100"/>
              <a:buChar char="▪"/>
            </a:pPr>
            <a:r>
              <a:rPr lang="en" sz="1100"/>
              <a:t>Dry throat.</a:t>
            </a:r>
            <a:endParaRPr sz="1100"/>
          </a:p>
          <a:p>
            <a:pPr marL="342900" lvl="0" indent="-234950" algn="l" rtl="0">
              <a:spcBef>
                <a:spcPts val="0"/>
              </a:spcBef>
              <a:spcAft>
                <a:spcPts val="0"/>
              </a:spcAft>
              <a:buSzPts val="1100"/>
              <a:buChar char="▪"/>
            </a:pPr>
            <a:r>
              <a:rPr lang="en" sz="1100"/>
              <a:t>Blurry vision or double vision.</a:t>
            </a:r>
            <a:endParaRPr sz="1100"/>
          </a:p>
          <a:p>
            <a:pPr marL="342900" lvl="0" indent="-234950" algn="l" rtl="0">
              <a:spcBef>
                <a:spcPts val="0"/>
              </a:spcBef>
              <a:spcAft>
                <a:spcPts val="0"/>
              </a:spcAft>
              <a:buSzPts val="1100"/>
              <a:buChar char="▪"/>
            </a:pPr>
            <a:r>
              <a:rPr lang="en" sz="1100" b="1"/>
              <a:t>Problems with balance.</a:t>
            </a:r>
            <a:endParaRPr sz="1100" b="1"/>
          </a:p>
          <a:p>
            <a:pPr marL="342900" lvl="0" indent="-234950" algn="l" rtl="0">
              <a:spcBef>
                <a:spcPts val="0"/>
              </a:spcBef>
              <a:spcAft>
                <a:spcPts val="0"/>
              </a:spcAft>
              <a:buSzPts val="1100"/>
              <a:buChar char="▪"/>
            </a:pPr>
            <a:r>
              <a:rPr lang="en" sz="1100"/>
              <a:t>Trouble urinating </a:t>
            </a:r>
            <a:endParaRPr sz="1100"/>
          </a:p>
          <a:p>
            <a:pPr marL="342900" lvl="0" indent="-234950" algn="l" rtl="0">
              <a:spcBef>
                <a:spcPts val="0"/>
              </a:spcBef>
              <a:spcAft>
                <a:spcPts val="0"/>
              </a:spcAft>
              <a:buSzPts val="1100"/>
              <a:buChar char="▪"/>
            </a:pPr>
            <a:r>
              <a:rPr lang="en" sz="1100"/>
              <a:t>Constipation.</a:t>
            </a:r>
            <a:endParaRPr sz="1100"/>
          </a:p>
          <a:p>
            <a:pPr marL="342900" lvl="0" indent="-234950" algn="l" rtl="0">
              <a:spcBef>
                <a:spcPts val="0"/>
              </a:spcBef>
              <a:spcAft>
                <a:spcPts val="0"/>
              </a:spcAft>
              <a:buSzPts val="1100"/>
              <a:buChar char="▪"/>
            </a:pPr>
            <a:r>
              <a:rPr lang="en" sz="1100"/>
              <a:t>Sweating.</a:t>
            </a:r>
            <a:endParaRPr sz="1100"/>
          </a:p>
          <a:p>
            <a:pPr marL="342900" lvl="0" indent="-234950" algn="l" rtl="0">
              <a:spcBef>
                <a:spcPts val="0"/>
              </a:spcBef>
              <a:spcAft>
                <a:spcPts val="0"/>
              </a:spcAft>
              <a:buSzPts val="1100"/>
              <a:buChar char="▪"/>
            </a:pPr>
            <a:r>
              <a:rPr lang="en" sz="1100"/>
              <a:t>Having a hard time ejaculating or getting an erection.</a:t>
            </a:r>
            <a:endParaRPr sz="1100"/>
          </a:p>
          <a:p>
            <a:pPr marL="0" lvl="0" indent="0" algn="l" rtl="0">
              <a:spcBef>
                <a:spcPts val="0"/>
              </a:spcBef>
              <a:spcAft>
                <a:spcPts val="0"/>
              </a:spcAft>
              <a:buNone/>
            </a:pPr>
            <a:endParaRPr sz="1100"/>
          </a:p>
        </p:txBody>
      </p:sp>
      <p:sp>
        <p:nvSpPr>
          <p:cNvPr id="265" name="Google Shape;265;p44"/>
          <p:cNvSpPr txBox="1"/>
          <p:nvPr/>
        </p:nvSpPr>
        <p:spPr>
          <a:xfrm>
            <a:off x="3247256" y="142875"/>
            <a:ext cx="2803800" cy="48252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r>
              <a:rPr lang="en" sz="1100"/>
              <a:t>Common Advil side effects may include:</a:t>
            </a:r>
            <a:endParaRPr sz="1100"/>
          </a:p>
          <a:p>
            <a:pPr marL="342900" lvl="0" indent="-234950" algn="l" rtl="0">
              <a:spcBef>
                <a:spcPts val="0"/>
              </a:spcBef>
              <a:spcAft>
                <a:spcPts val="0"/>
              </a:spcAft>
              <a:buSzPts val="1100"/>
              <a:buChar char="▪"/>
            </a:pPr>
            <a:r>
              <a:rPr lang="en" sz="1100">
                <a:highlight>
                  <a:srgbClr val="FFFF00"/>
                </a:highlight>
              </a:rPr>
              <a:t>upset stomach, </a:t>
            </a:r>
            <a:endParaRPr sz="1100">
              <a:highlight>
                <a:srgbClr val="FFFF00"/>
              </a:highlight>
            </a:endParaRPr>
          </a:p>
          <a:p>
            <a:pPr marL="342900" lvl="0" indent="-234950" algn="l" rtl="0">
              <a:spcBef>
                <a:spcPts val="0"/>
              </a:spcBef>
              <a:spcAft>
                <a:spcPts val="0"/>
              </a:spcAft>
              <a:buSzPts val="1100"/>
              <a:buChar char="▪"/>
            </a:pPr>
            <a:r>
              <a:rPr lang="en" sz="1100"/>
              <a:t>mild heartburn, </a:t>
            </a:r>
            <a:endParaRPr sz="1100"/>
          </a:p>
          <a:p>
            <a:pPr marL="342900" lvl="0" indent="-234950" algn="l" rtl="0">
              <a:spcBef>
                <a:spcPts val="0"/>
              </a:spcBef>
              <a:spcAft>
                <a:spcPts val="0"/>
              </a:spcAft>
              <a:buSzPts val="1100"/>
              <a:buChar char="▪"/>
            </a:pPr>
            <a:r>
              <a:rPr lang="en" sz="1100">
                <a:highlight>
                  <a:srgbClr val="FFFF00"/>
                </a:highlight>
              </a:rPr>
              <a:t>nausea or vomiting</a:t>
            </a:r>
            <a:r>
              <a:rPr lang="en" sz="1100"/>
              <a:t>;</a:t>
            </a:r>
            <a:endParaRPr sz="1100"/>
          </a:p>
          <a:p>
            <a:pPr marL="342900" lvl="0" indent="-234950" algn="l" rtl="0">
              <a:spcBef>
                <a:spcPts val="0"/>
              </a:spcBef>
              <a:spcAft>
                <a:spcPts val="0"/>
              </a:spcAft>
              <a:buSzPts val="1100"/>
              <a:buChar char="▪"/>
            </a:pPr>
            <a:r>
              <a:rPr lang="en" sz="1100"/>
              <a:t>bloating, gas, diarrhea, constipation;</a:t>
            </a:r>
            <a:endParaRPr sz="1100"/>
          </a:p>
          <a:p>
            <a:pPr marL="342900" lvl="0" indent="-234950" algn="l" rtl="0">
              <a:spcBef>
                <a:spcPts val="0"/>
              </a:spcBef>
              <a:spcAft>
                <a:spcPts val="0"/>
              </a:spcAft>
              <a:buSzPts val="1100"/>
              <a:buChar char="▪"/>
            </a:pPr>
            <a:r>
              <a:rPr lang="en" sz="1100" b="1"/>
              <a:t>dizziness</a:t>
            </a:r>
            <a:r>
              <a:rPr lang="en" sz="1100"/>
              <a:t>, </a:t>
            </a:r>
            <a:endParaRPr sz="1100"/>
          </a:p>
          <a:p>
            <a:pPr marL="342900" lvl="0" indent="-234950" algn="l" rtl="0">
              <a:spcBef>
                <a:spcPts val="0"/>
              </a:spcBef>
              <a:spcAft>
                <a:spcPts val="0"/>
              </a:spcAft>
              <a:buSzPts val="1100"/>
              <a:buChar char="▪"/>
            </a:pPr>
            <a:r>
              <a:rPr lang="en" sz="1100">
                <a:highlight>
                  <a:srgbClr val="FFFF00"/>
                </a:highlight>
              </a:rPr>
              <a:t>headache</a:t>
            </a:r>
            <a:r>
              <a:rPr lang="en" sz="1100"/>
              <a:t>, </a:t>
            </a:r>
            <a:endParaRPr sz="1100"/>
          </a:p>
          <a:p>
            <a:pPr marL="342900" lvl="0" indent="-234950" algn="l" rtl="0">
              <a:spcBef>
                <a:spcPts val="0"/>
              </a:spcBef>
              <a:spcAft>
                <a:spcPts val="0"/>
              </a:spcAft>
              <a:buSzPts val="1100"/>
              <a:buChar char="▪"/>
            </a:pPr>
            <a:r>
              <a:rPr lang="en" sz="1100" b="1"/>
              <a:t>nervousness</a:t>
            </a:r>
            <a:r>
              <a:rPr lang="en" sz="1100"/>
              <a:t>;</a:t>
            </a:r>
            <a:endParaRPr sz="1100"/>
          </a:p>
          <a:p>
            <a:pPr marL="342900" lvl="0" indent="-234950" algn="l" rtl="0">
              <a:spcBef>
                <a:spcPts val="0"/>
              </a:spcBef>
              <a:spcAft>
                <a:spcPts val="0"/>
              </a:spcAft>
              <a:buSzPts val="1100"/>
              <a:buChar char="▪"/>
            </a:pPr>
            <a:r>
              <a:rPr lang="en" sz="1100"/>
              <a:t>mild itching or rash; or.</a:t>
            </a:r>
            <a:endParaRPr sz="1100"/>
          </a:p>
          <a:p>
            <a:pPr marL="342900" lvl="0" indent="-234950" algn="l" rtl="0">
              <a:spcBef>
                <a:spcPts val="0"/>
              </a:spcBef>
              <a:spcAft>
                <a:spcPts val="0"/>
              </a:spcAft>
              <a:buSzPts val="1100"/>
              <a:buChar char="▪"/>
            </a:pPr>
            <a:r>
              <a:rPr lang="en" sz="1100">
                <a:highlight>
                  <a:srgbClr val="F6B26B"/>
                </a:highlight>
              </a:rPr>
              <a:t>ringing in your ears.</a:t>
            </a:r>
            <a:endParaRPr sz="1100">
              <a:highlight>
                <a:srgbClr val="F6B26B"/>
              </a:highlight>
            </a:endParaRPr>
          </a:p>
          <a:p>
            <a:pPr marL="0" lvl="0" indent="0" algn="l" rtl="0">
              <a:spcBef>
                <a:spcPts val="0"/>
              </a:spcBef>
              <a:spcAft>
                <a:spcPts val="0"/>
              </a:spcAft>
              <a:buNone/>
            </a:pPr>
            <a:endParaRPr sz="1100"/>
          </a:p>
        </p:txBody>
      </p:sp>
      <p:sp>
        <p:nvSpPr>
          <p:cNvPr id="266" name="Google Shape;266;p44"/>
          <p:cNvSpPr txBox="1"/>
          <p:nvPr/>
        </p:nvSpPr>
        <p:spPr>
          <a:xfrm>
            <a:off x="250950" y="142875"/>
            <a:ext cx="2996400" cy="48252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800"/>
          </a:p>
          <a:p>
            <a:pPr marL="0" lvl="0" indent="0" algn="l" rtl="0">
              <a:spcBef>
                <a:spcPts val="0"/>
              </a:spcBef>
              <a:spcAft>
                <a:spcPts val="0"/>
              </a:spcAft>
              <a:buNone/>
            </a:pPr>
            <a:endParaRPr sz="800"/>
          </a:p>
          <a:p>
            <a:pPr marL="0" lvl="0" indent="0" algn="l" rtl="0">
              <a:spcBef>
                <a:spcPts val="0"/>
              </a:spcBef>
              <a:spcAft>
                <a:spcPts val="0"/>
              </a:spcAft>
              <a:buNone/>
            </a:pPr>
            <a:endParaRPr sz="1100"/>
          </a:p>
          <a:p>
            <a:pPr marL="0" lvl="0" indent="0" algn="l" rtl="0">
              <a:spcBef>
                <a:spcPts val="0"/>
              </a:spcBef>
              <a:spcAft>
                <a:spcPts val="0"/>
              </a:spcAft>
              <a:buNone/>
            </a:pPr>
            <a:r>
              <a:rPr lang="en" sz="1100"/>
              <a:t>Possible side effects of Kaopectate:</a:t>
            </a:r>
            <a:endParaRPr sz="1100"/>
          </a:p>
          <a:p>
            <a:pPr marL="342900" lvl="0" indent="-228600" algn="l" rtl="0">
              <a:spcBef>
                <a:spcPts val="0"/>
              </a:spcBef>
              <a:spcAft>
                <a:spcPts val="0"/>
              </a:spcAft>
              <a:buSzPts val="1000"/>
              <a:buChar char="▪"/>
            </a:pPr>
            <a:r>
              <a:rPr lang="en" sz="1000" b="1"/>
              <a:t>Anxiety</a:t>
            </a:r>
            <a:endParaRPr sz="1000" b="1"/>
          </a:p>
          <a:p>
            <a:pPr marL="342900" lvl="0" indent="-228600" algn="l" rtl="0">
              <a:spcBef>
                <a:spcPts val="0"/>
              </a:spcBef>
              <a:spcAft>
                <a:spcPts val="0"/>
              </a:spcAft>
              <a:buSzPts val="1000"/>
              <a:buChar char="▪"/>
            </a:pPr>
            <a:r>
              <a:rPr lang="en" sz="1000"/>
              <a:t>any loss of hearing</a:t>
            </a:r>
            <a:endParaRPr sz="1000"/>
          </a:p>
          <a:p>
            <a:pPr marL="342900" lvl="0" indent="-228600" algn="l" rtl="0">
              <a:spcBef>
                <a:spcPts val="0"/>
              </a:spcBef>
              <a:spcAft>
                <a:spcPts val="0"/>
              </a:spcAft>
              <a:buSzPts val="1000"/>
              <a:buChar char="▪"/>
            </a:pPr>
            <a:r>
              <a:rPr lang="en" sz="1000"/>
              <a:t>confusion</a:t>
            </a:r>
            <a:endParaRPr sz="1000"/>
          </a:p>
          <a:p>
            <a:pPr marL="342900" lvl="0" indent="-228600" algn="l" rtl="0">
              <a:spcBef>
                <a:spcPts val="0"/>
              </a:spcBef>
              <a:spcAft>
                <a:spcPts val="0"/>
              </a:spcAft>
              <a:buSzPts val="1000"/>
              <a:buChar char="▪"/>
            </a:pPr>
            <a:r>
              <a:rPr lang="en" sz="1000"/>
              <a:t>constipation (severe)</a:t>
            </a:r>
            <a:endParaRPr sz="1000"/>
          </a:p>
          <a:p>
            <a:pPr marL="342900" lvl="0" indent="-228600" algn="l" rtl="0">
              <a:spcBef>
                <a:spcPts val="0"/>
              </a:spcBef>
              <a:spcAft>
                <a:spcPts val="0"/>
              </a:spcAft>
              <a:buSzPts val="1000"/>
              <a:buChar char="▪"/>
            </a:pPr>
            <a:r>
              <a:rPr lang="en" sz="1000"/>
              <a:t>diarrhea (severe or continuing)</a:t>
            </a:r>
            <a:endParaRPr sz="1000"/>
          </a:p>
          <a:p>
            <a:pPr marL="342900" lvl="0" indent="-228600" algn="l" rtl="0">
              <a:spcBef>
                <a:spcPts val="0"/>
              </a:spcBef>
              <a:spcAft>
                <a:spcPts val="0"/>
              </a:spcAft>
              <a:buSzPts val="1000"/>
              <a:buChar char="▪"/>
            </a:pPr>
            <a:r>
              <a:rPr lang="en" sz="1000"/>
              <a:t>difficulty in speaking or slurred speech</a:t>
            </a:r>
            <a:endParaRPr sz="1000"/>
          </a:p>
          <a:p>
            <a:pPr marL="342900" lvl="0" indent="-228600" algn="l" rtl="0">
              <a:spcBef>
                <a:spcPts val="0"/>
              </a:spcBef>
              <a:spcAft>
                <a:spcPts val="0"/>
              </a:spcAft>
              <a:buSzPts val="1000"/>
              <a:buChar char="▪"/>
            </a:pPr>
            <a:r>
              <a:rPr lang="en" sz="1000" b="1"/>
              <a:t>dizziness or lightheadedness</a:t>
            </a:r>
            <a:endParaRPr sz="1000" b="1"/>
          </a:p>
          <a:p>
            <a:pPr marL="342900" lvl="0" indent="-228600" algn="l" rtl="0">
              <a:spcBef>
                <a:spcPts val="0"/>
              </a:spcBef>
              <a:spcAft>
                <a:spcPts val="0"/>
              </a:spcAft>
              <a:buSzPts val="1000"/>
              <a:buChar char="▪"/>
            </a:pPr>
            <a:r>
              <a:rPr lang="en" sz="1000"/>
              <a:t>drowsiness (severe)</a:t>
            </a:r>
            <a:endParaRPr sz="1000"/>
          </a:p>
          <a:p>
            <a:pPr marL="342900" lvl="0" indent="-228600" algn="l" rtl="0">
              <a:spcBef>
                <a:spcPts val="0"/>
              </a:spcBef>
              <a:spcAft>
                <a:spcPts val="0"/>
              </a:spcAft>
              <a:buSzPts val="1000"/>
              <a:buChar char="▪"/>
            </a:pPr>
            <a:r>
              <a:rPr lang="en" sz="1000"/>
              <a:t>fast or deep breathing</a:t>
            </a:r>
            <a:endParaRPr sz="1000"/>
          </a:p>
          <a:p>
            <a:pPr marL="342900" lvl="0" indent="-228600" algn="l" rtl="0">
              <a:spcBef>
                <a:spcPts val="0"/>
              </a:spcBef>
              <a:spcAft>
                <a:spcPts val="0"/>
              </a:spcAft>
              <a:buSzPts val="1000"/>
              <a:buChar char="▪"/>
            </a:pPr>
            <a:r>
              <a:rPr lang="en" sz="1000">
                <a:highlight>
                  <a:srgbClr val="FFFF00"/>
                </a:highlight>
              </a:rPr>
              <a:t>headache (severe or continuing)</a:t>
            </a:r>
            <a:endParaRPr sz="1000">
              <a:highlight>
                <a:srgbClr val="FFFF00"/>
              </a:highlight>
            </a:endParaRPr>
          </a:p>
          <a:p>
            <a:pPr marL="342900" lvl="0" indent="-228600" algn="l" rtl="0">
              <a:spcBef>
                <a:spcPts val="0"/>
              </a:spcBef>
              <a:spcAft>
                <a:spcPts val="0"/>
              </a:spcAft>
              <a:buSzPts val="1000"/>
              <a:buChar char="▪"/>
            </a:pPr>
            <a:r>
              <a:rPr lang="en" sz="1000"/>
              <a:t>increased sweating</a:t>
            </a:r>
            <a:endParaRPr sz="1000"/>
          </a:p>
          <a:p>
            <a:pPr marL="342900" lvl="0" indent="-228600" algn="l" rtl="0">
              <a:spcBef>
                <a:spcPts val="0"/>
              </a:spcBef>
              <a:spcAft>
                <a:spcPts val="0"/>
              </a:spcAft>
              <a:buSzPts val="1000"/>
              <a:buChar char="▪"/>
            </a:pPr>
            <a:r>
              <a:rPr lang="en" sz="1000"/>
              <a:t>increased thirst</a:t>
            </a:r>
            <a:endParaRPr sz="1000"/>
          </a:p>
          <a:p>
            <a:pPr marL="342900" lvl="0" indent="-228600" algn="l" rtl="0">
              <a:spcBef>
                <a:spcPts val="0"/>
              </a:spcBef>
              <a:spcAft>
                <a:spcPts val="0"/>
              </a:spcAft>
              <a:buSzPts val="1000"/>
              <a:buChar char="▪"/>
            </a:pPr>
            <a:r>
              <a:rPr lang="en" sz="1000" b="1"/>
              <a:t>mental depression</a:t>
            </a:r>
            <a:endParaRPr sz="1000" b="1"/>
          </a:p>
          <a:p>
            <a:pPr marL="342900" lvl="0" indent="-228600" algn="l" rtl="0">
              <a:spcBef>
                <a:spcPts val="0"/>
              </a:spcBef>
              <a:spcAft>
                <a:spcPts val="0"/>
              </a:spcAft>
              <a:buSzPts val="1000"/>
              <a:buChar char="▪"/>
            </a:pPr>
            <a:r>
              <a:rPr lang="en" sz="1000"/>
              <a:t>muscle spasms/ muscle weakness</a:t>
            </a:r>
            <a:endParaRPr sz="1000"/>
          </a:p>
          <a:p>
            <a:pPr marL="342900" lvl="0" indent="-228600" algn="l" rtl="0">
              <a:spcBef>
                <a:spcPts val="0"/>
              </a:spcBef>
              <a:spcAft>
                <a:spcPts val="0"/>
              </a:spcAft>
              <a:buSzPts val="1000"/>
              <a:buChar char="▪"/>
            </a:pPr>
            <a:r>
              <a:rPr lang="en" sz="1000">
                <a:highlight>
                  <a:srgbClr val="FFFF00"/>
                </a:highlight>
              </a:rPr>
              <a:t>nausea or vomiting (severe or continuing)</a:t>
            </a:r>
            <a:endParaRPr sz="1000">
              <a:highlight>
                <a:srgbClr val="FFFF00"/>
              </a:highlight>
            </a:endParaRPr>
          </a:p>
          <a:p>
            <a:pPr marL="342900" lvl="0" indent="-228600" algn="l" rtl="0">
              <a:spcBef>
                <a:spcPts val="0"/>
              </a:spcBef>
              <a:spcAft>
                <a:spcPts val="0"/>
              </a:spcAft>
              <a:buSzPts val="1000"/>
              <a:buChar char="▪"/>
            </a:pPr>
            <a:r>
              <a:rPr lang="en" sz="1000">
                <a:highlight>
                  <a:srgbClr val="F6B26B"/>
                </a:highlight>
              </a:rPr>
              <a:t>ringing or buzzing in ears (continuing)</a:t>
            </a:r>
            <a:endParaRPr sz="1000">
              <a:highlight>
                <a:srgbClr val="F6B26B"/>
              </a:highlight>
            </a:endParaRPr>
          </a:p>
          <a:p>
            <a:pPr marL="342900" lvl="0" indent="-228600" algn="l" rtl="0">
              <a:spcBef>
                <a:spcPts val="0"/>
              </a:spcBef>
              <a:spcAft>
                <a:spcPts val="0"/>
              </a:spcAft>
              <a:buSzPts val="1000"/>
              <a:buChar char="▪"/>
            </a:pPr>
            <a:r>
              <a:rPr lang="en" sz="1000">
                <a:highlight>
                  <a:srgbClr val="FFFF00"/>
                </a:highlight>
              </a:rPr>
              <a:t>stomach pain (severe or continuing)</a:t>
            </a:r>
            <a:endParaRPr sz="1000">
              <a:highlight>
                <a:srgbClr val="FFFF00"/>
              </a:highlight>
            </a:endParaRPr>
          </a:p>
          <a:p>
            <a:pPr marL="342900" lvl="0" indent="-228600" algn="l" rtl="0">
              <a:spcBef>
                <a:spcPts val="0"/>
              </a:spcBef>
              <a:spcAft>
                <a:spcPts val="0"/>
              </a:spcAft>
              <a:buSzPts val="1000"/>
              <a:buChar char="▪"/>
            </a:pPr>
            <a:r>
              <a:rPr lang="en" sz="1000"/>
              <a:t>trembling</a:t>
            </a:r>
            <a:endParaRPr sz="1000"/>
          </a:p>
          <a:p>
            <a:pPr marL="342900" lvl="0" indent="-228600" algn="l" rtl="0">
              <a:spcBef>
                <a:spcPts val="0"/>
              </a:spcBef>
              <a:spcAft>
                <a:spcPts val="0"/>
              </a:spcAft>
              <a:buSzPts val="1000"/>
              <a:buChar char="▪"/>
            </a:pPr>
            <a:r>
              <a:rPr lang="en" sz="1000"/>
              <a:t>uncontrollable </a:t>
            </a:r>
            <a:r>
              <a:rPr lang="en" sz="1000">
                <a:solidFill>
                  <a:schemeClr val="dk1"/>
                </a:solidFill>
              </a:rPr>
              <a:t>body movements </a:t>
            </a:r>
            <a:br>
              <a:rPr lang="en" sz="1000">
                <a:solidFill>
                  <a:schemeClr val="dk1"/>
                </a:solidFill>
              </a:rPr>
            </a:br>
            <a:r>
              <a:rPr lang="en" sz="1000"/>
              <a:t>(especially in elderly patients) </a:t>
            </a:r>
            <a:endParaRPr sz="1000"/>
          </a:p>
          <a:p>
            <a:pPr marL="342900" lvl="0" indent="-228600" algn="l" rtl="0">
              <a:spcBef>
                <a:spcPts val="0"/>
              </a:spcBef>
              <a:spcAft>
                <a:spcPts val="0"/>
              </a:spcAft>
              <a:buSzPts val="1000"/>
              <a:buChar char="▪"/>
            </a:pPr>
            <a:r>
              <a:rPr lang="en" sz="1000"/>
              <a:t>vision problems</a:t>
            </a:r>
            <a:endParaRPr sz="1000"/>
          </a:p>
        </p:txBody>
      </p:sp>
      <p:pic>
        <p:nvPicPr>
          <p:cNvPr id="267" name="Google Shape;267;p44"/>
          <p:cNvPicPr preferRelativeResize="0"/>
          <p:nvPr/>
        </p:nvPicPr>
        <p:blipFill>
          <a:blip r:embed="rId3">
            <a:alphaModFix/>
          </a:blip>
          <a:stretch>
            <a:fillRect/>
          </a:stretch>
        </p:blipFill>
        <p:spPr>
          <a:xfrm>
            <a:off x="3904050" y="323803"/>
            <a:ext cx="1335881" cy="842963"/>
          </a:xfrm>
          <a:prstGeom prst="rect">
            <a:avLst/>
          </a:prstGeom>
          <a:noFill/>
          <a:ln>
            <a:noFill/>
          </a:ln>
        </p:spPr>
      </p:pic>
      <p:pic>
        <p:nvPicPr>
          <p:cNvPr id="268" name="Google Shape;268;p44"/>
          <p:cNvPicPr preferRelativeResize="0"/>
          <p:nvPr/>
        </p:nvPicPr>
        <p:blipFill>
          <a:blip r:embed="rId4">
            <a:alphaModFix/>
          </a:blip>
          <a:stretch>
            <a:fillRect/>
          </a:stretch>
        </p:blipFill>
        <p:spPr>
          <a:xfrm>
            <a:off x="6892181" y="352369"/>
            <a:ext cx="1014413" cy="785813"/>
          </a:xfrm>
          <a:prstGeom prst="rect">
            <a:avLst/>
          </a:prstGeom>
          <a:noFill/>
          <a:ln>
            <a:noFill/>
          </a:ln>
        </p:spPr>
      </p:pic>
      <p:sp>
        <p:nvSpPr>
          <p:cNvPr id="269" name="Google Shape;269;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270" name="Google Shape;270;p44"/>
          <p:cNvPicPr preferRelativeResize="0"/>
          <p:nvPr/>
        </p:nvPicPr>
        <p:blipFill>
          <a:blip r:embed="rId5">
            <a:alphaModFix/>
          </a:blip>
          <a:stretch>
            <a:fillRect/>
          </a:stretch>
        </p:blipFill>
        <p:spPr>
          <a:xfrm>
            <a:off x="1251769" y="301669"/>
            <a:ext cx="887231" cy="88723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chemeClr val="dk2"/>
                </a:solidFill>
                <a:latin typeface="Arial"/>
                <a:ea typeface="Arial"/>
                <a:cs typeface="Arial"/>
                <a:sym typeface="Arial"/>
              </a:rPr>
              <a:t>15</a:t>
            </a:fld>
            <a:endParaRPr sz="1000">
              <a:solidFill>
                <a:schemeClr val="dk2"/>
              </a:solidFill>
              <a:latin typeface="Arial"/>
              <a:ea typeface="Arial"/>
              <a:cs typeface="Arial"/>
              <a:sym typeface="Arial"/>
            </a:endParaRPr>
          </a:p>
        </p:txBody>
      </p:sp>
      <p:pic>
        <p:nvPicPr>
          <p:cNvPr id="277" name="Google Shape;277;p45"/>
          <p:cNvPicPr preferRelativeResize="0"/>
          <p:nvPr/>
        </p:nvPicPr>
        <p:blipFill>
          <a:blip r:embed="rId3">
            <a:alphaModFix amt="19000"/>
          </a:blip>
          <a:stretch>
            <a:fillRect/>
          </a:stretch>
        </p:blipFill>
        <p:spPr>
          <a:xfrm>
            <a:off x="535304" y="-229800"/>
            <a:ext cx="8073394" cy="5603100"/>
          </a:xfrm>
          <a:prstGeom prst="rect">
            <a:avLst/>
          </a:prstGeom>
          <a:noFill/>
          <a:ln>
            <a:noFill/>
          </a:ln>
        </p:spPr>
      </p:pic>
      <p:sp>
        <p:nvSpPr>
          <p:cNvPr id="278" name="Google Shape;278;p45"/>
          <p:cNvSpPr txBox="1"/>
          <p:nvPr/>
        </p:nvSpPr>
        <p:spPr>
          <a:xfrm>
            <a:off x="0" y="1687838"/>
            <a:ext cx="9144000" cy="17679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4900" b="1"/>
              <a:t>Brainstorming Risk Factors</a:t>
            </a:r>
            <a:endParaRPr sz="4900" b="1"/>
          </a:p>
          <a:p>
            <a:pPr marL="0" lvl="0" indent="0" algn="ctr" rtl="0">
              <a:spcBef>
                <a:spcPts val="0"/>
              </a:spcBef>
              <a:spcAft>
                <a:spcPts val="0"/>
              </a:spcAft>
              <a:buNone/>
            </a:pPr>
            <a:r>
              <a:rPr lang="en" sz="3000" b="1"/>
              <a:t>7 minutes</a:t>
            </a:r>
            <a:endParaRPr sz="3000" b="1"/>
          </a:p>
          <a:p>
            <a:pPr marL="0" lvl="0" indent="0" algn="ctr" rtl="0">
              <a:spcBef>
                <a:spcPts val="0"/>
              </a:spcBef>
              <a:spcAft>
                <a:spcPts val="0"/>
              </a:spcAft>
              <a:buNone/>
            </a:pPr>
            <a:r>
              <a:rPr lang="en" sz="3000" b="1"/>
              <a:t>Guidebook pp. 15-23</a:t>
            </a:r>
            <a:endParaRPr sz="45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16</a:t>
            </a:fld>
            <a:endParaRPr>
              <a:solidFill>
                <a:schemeClr val="dk2"/>
              </a:solidFill>
              <a:latin typeface="Arial"/>
              <a:ea typeface="Arial"/>
              <a:cs typeface="Arial"/>
              <a:sym typeface="Arial"/>
            </a:endParaRPr>
          </a:p>
        </p:txBody>
      </p:sp>
      <p:sp>
        <p:nvSpPr>
          <p:cNvPr id="285" name="Google Shape;285;p46"/>
          <p:cNvSpPr/>
          <p:nvPr/>
        </p:nvSpPr>
        <p:spPr>
          <a:xfrm>
            <a:off x="4346869" y="426881"/>
            <a:ext cx="3127200" cy="2813400"/>
          </a:xfrm>
          <a:prstGeom prst="ellipse">
            <a:avLst/>
          </a:prstGeom>
          <a:noFill/>
          <a:ln w="38100" cap="flat" cmpd="sng">
            <a:solidFill>
              <a:srgbClr val="6AA84F"/>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900"/>
              <a:t>Social</a:t>
            </a:r>
            <a:endParaRPr sz="1900"/>
          </a:p>
          <a:p>
            <a:pPr marL="0" lvl="0" indent="0" algn="ctr" rtl="0">
              <a:spcBef>
                <a:spcPts val="0"/>
              </a:spcBef>
              <a:spcAft>
                <a:spcPts val="0"/>
              </a:spcAft>
              <a:buNone/>
            </a:pPr>
            <a:r>
              <a:rPr lang="en" sz="1100"/>
              <a:t>Isolation,fear of appearing weak, don’t want to be a burden or “bring others down,” dwindling support network</a:t>
            </a:r>
            <a:endParaRPr sz="1100"/>
          </a:p>
        </p:txBody>
      </p:sp>
      <p:sp>
        <p:nvSpPr>
          <p:cNvPr id="286" name="Google Shape;286;p46"/>
          <p:cNvSpPr/>
          <p:nvPr/>
        </p:nvSpPr>
        <p:spPr>
          <a:xfrm>
            <a:off x="3008363" y="2163038"/>
            <a:ext cx="3127200" cy="2813400"/>
          </a:xfrm>
          <a:prstGeom prst="ellipse">
            <a:avLst/>
          </a:prstGeom>
          <a:noFill/>
          <a:ln w="38100" cap="flat" cmpd="sng">
            <a:solidFill>
              <a:srgbClr val="E69138"/>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900"/>
              <a:t>Physical</a:t>
            </a:r>
            <a:endParaRPr sz="1900"/>
          </a:p>
          <a:p>
            <a:pPr marL="0" lvl="0" indent="0" algn="ctr" rtl="0">
              <a:spcBef>
                <a:spcPts val="0"/>
              </a:spcBef>
              <a:spcAft>
                <a:spcPts val="0"/>
              </a:spcAft>
              <a:buNone/>
            </a:pPr>
            <a:r>
              <a:rPr lang="en" sz="1100"/>
              <a:t>Difficulty moving, worsens other conditions, pain management medication, lack of energy</a:t>
            </a:r>
            <a:endParaRPr sz="1100"/>
          </a:p>
        </p:txBody>
      </p:sp>
      <p:sp>
        <p:nvSpPr>
          <p:cNvPr id="287" name="Google Shape;287;p46"/>
          <p:cNvSpPr/>
          <p:nvPr/>
        </p:nvSpPr>
        <p:spPr>
          <a:xfrm>
            <a:off x="1669856" y="426881"/>
            <a:ext cx="3127200" cy="2813400"/>
          </a:xfrm>
          <a:prstGeom prst="ellipse">
            <a:avLst/>
          </a:prstGeom>
          <a:noFill/>
          <a:ln w="38100" cap="flat" cmpd="sng">
            <a:solidFill>
              <a:srgbClr val="1155CC"/>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900"/>
              <a:t>Mental</a:t>
            </a:r>
            <a:endParaRPr sz="1900"/>
          </a:p>
          <a:p>
            <a:pPr marL="0" lvl="0" indent="0" algn="ctr" rtl="0">
              <a:spcBef>
                <a:spcPts val="0"/>
              </a:spcBef>
              <a:spcAft>
                <a:spcPts val="0"/>
              </a:spcAft>
              <a:buNone/>
            </a:pPr>
            <a:r>
              <a:rPr lang="en" sz="1100"/>
              <a:t>Frustration, sadness, lack of confidence, lack of motivation, exhaustion, fear, feel like no one understands</a:t>
            </a:r>
            <a:endParaRPr sz="1100"/>
          </a:p>
        </p:txBody>
      </p:sp>
      <p:sp>
        <p:nvSpPr>
          <p:cNvPr id="288" name="Google Shape;288;p46"/>
          <p:cNvSpPr txBox="1"/>
          <p:nvPr/>
        </p:nvSpPr>
        <p:spPr>
          <a:xfrm>
            <a:off x="3008363" y="171131"/>
            <a:ext cx="3127200" cy="6537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900" b="1" i="1"/>
              <a:t>Chronic Pain</a:t>
            </a:r>
            <a:endParaRPr sz="1900" b="1"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Variance of Onset</a:t>
            </a:r>
            <a:endParaRPr/>
          </a:p>
        </p:txBody>
      </p:sp>
      <p:sp>
        <p:nvSpPr>
          <p:cNvPr id="295" name="Google Shape;295;p47"/>
          <p:cNvSpPr txBox="1">
            <a:spLocks noGrp="1"/>
          </p:cNvSpPr>
          <p:nvPr>
            <p:ph type="body" idx="1"/>
          </p:nvPr>
        </p:nvSpPr>
        <p:spPr>
          <a:xfrm>
            <a:off x="628650" y="1369225"/>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a:solidFill>
                  <a:srgbClr val="000000"/>
                </a:solidFill>
              </a:rPr>
              <a:t>Long lived experience:</a:t>
            </a:r>
            <a:r>
              <a:rPr lang="en">
                <a:solidFill>
                  <a:srgbClr val="000000"/>
                </a:solidFill>
              </a:rPr>
              <a:t> Individuals who first experienced behavioral health conditions during childhood or early adulthood.</a:t>
            </a:r>
            <a:endParaRPr>
              <a:solidFill>
                <a:srgbClr val="000000"/>
              </a:solidFill>
            </a:endParaRPr>
          </a:p>
          <a:p>
            <a:pPr marL="0" lvl="0" indent="0" algn="l" rtl="0">
              <a:spcBef>
                <a:spcPts val="800"/>
              </a:spcBef>
              <a:spcAft>
                <a:spcPts val="0"/>
              </a:spcAft>
              <a:buNone/>
            </a:pPr>
            <a:endParaRPr>
              <a:solidFill>
                <a:srgbClr val="000000"/>
              </a:solidFill>
            </a:endParaRPr>
          </a:p>
          <a:p>
            <a:pPr marL="0" lvl="0" indent="0" algn="l" rtl="0">
              <a:spcBef>
                <a:spcPts val="800"/>
              </a:spcBef>
              <a:spcAft>
                <a:spcPts val="0"/>
              </a:spcAft>
              <a:buNone/>
            </a:pPr>
            <a:r>
              <a:rPr lang="en" b="1">
                <a:solidFill>
                  <a:srgbClr val="000000"/>
                </a:solidFill>
              </a:rPr>
              <a:t>Late onset:</a:t>
            </a:r>
            <a:r>
              <a:rPr lang="en">
                <a:solidFill>
                  <a:srgbClr val="000000"/>
                </a:solidFill>
              </a:rPr>
              <a:t> Individuals who first experienced behavioral health conditions during later life, age 50+.</a:t>
            </a:r>
            <a:endParaRPr>
              <a:solidFill>
                <a:srgbClr val="000000"/>
              </a:solidFill>
            </a:endParaRPr>
          </a:p>
          <a:p>
            <a:pPr marL="0" lvl="0" indent="0" algn="l" rtl="0">
              <a:spcBef>
                <a:spcPts val="800"/>
              </a:spcBef>
              <a:spcAft>
                <a:spcPts val="0"/>
              </a:spcAft>
              <a:buNone/>
            </a:pPr>
            <a:endParaRPr>
              <a:solidFill>
                <a:srgbClr val="000000"/>
              </a:solidFill>
            </a:endParaRPr>
          </a:p>
          <a:p>
            <a:pPr marL="0" lvl="0" indent="0" algn="l" rtl="0">
              <a:spcBef>
                <a:spcPts val="800"/>
              </a:spcBef>
              <a:spcAft>
                <a:spcPts val="0"/>
              </a:spcAft>
              <a:buNone/>
            </a:pPr>
            <a:r>
              <a:rPr lang="en" b="1">
                <a:solidFill>
                  <a:srgbClr val="000000"/>
                </a:solidFill>
              </a:rPr>
              <a:t>Late identification:</a:t>
            </a:r>
            <a:r>
              <a:rPr lang="en">
                <a:solidFill>
                  <a:srgbClr val="000000"/>
                </a:solidFill>
              </a:rPr>
              <a:t> Individuals who may have experienced behavioral health conditions earlier in life but did not recognize them until later life. </a:t>
            </a:r>
            <a:endParaRPr>
              <a:solidFill>
                <a:srgbClr val="000000"/>
              </a:solidFill>
            </a:endParaRPr>
          </a:p>
        </p:txBody>
      </p:sp>
      <p:sp>
        <p:nvSpPr>
          <p:cNvPr id="296" name="Google Shape;296;p47"/>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8"/>
          <p:cNvSpPr txBox="1"/>
          <p:nvPr/>
        </p:nvSpPr>
        <p:spPr>
          <a:xfrm>
            <a:off x="952024" y="442550"/>
            <a:ext cx="2114400" cy="44667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1800"/>
              <a:buFont typeface="Arial Rounded"/>
              <a:buNone/>
            </a:pPr>
            <a:r>
              <a:rPr lang="en" sz="1800" b="1" i="0" u="sng" strike="noStrike" cap="none">
                <a:solidFill>
                  <a:srgbClr val="000000"/>
                </a:solidFill>
                <a:latin typeface="Arial Rounded"/>
                <a:ea typeface="Arial Rounded"/>
                <a:cs typeface="Arial Rounded"/>
                <a:sym typeface="Arial Rounded"/>
              </a:rPr>
              <a:t>Year of birth</a:t>
            </a:r>
            <a:endParaRPr sz="18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C00000"/>
              </a:buClr>
              <a:buSzPts val="2300"/>
              <a:buFont typeface="Arial Rounded"/>
              <a:buNone/>
            </a:pPr>
            <a:r>
              <a:rPr lang="en" sz="2300" b="1" i="0" u="none" strike="noStrike" cap="none">
                <a:solidFill>
                  <a:srgbClr val="C00000"/>
                </a:solidFill>
                <a:latin typeface="Arial Rounded"/>
                <a:ea typeface="Arial Rounded"/>
                <a:cs typeface="Arial Rounded"/>
                <a:sym typeface="Arial Rounded"/>
              </a:rPr>
              <a:t>19</a:t>
            </a:r>
            <a:r>
              <a:rPr lang="en" sz="2300" b="1">
                <a:solidFill>
                  <a:srgbClr val="C00000"/>
                </a:solidFill>
                <a:latin typeface="Arial Rounded"/>
                <a:ea typeface="Arial Rounded"/>
                <a:cs typeface="Arial Rounded"/>
                <a:sym typeface="Arial Rounded"/>
              </a:rPr>
              <a:t>80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244061"/>
              </a:buClr>
              <a:buSzPts val="2300"/>
              <a:buFont typeface="Arial Rounded"/>
              <a:buNone/>
            </a:pPr>
            <a:r>
              <a:rPr lang="en" sz="2300" b="1" i="0" u="none" strike="noStrike" cap="none">
                <a:solidFill>
                  <a:srgbClr val="244061"/>
                </a:solidFill>
                <a:latin typeface="Arial Rounded"/>
                <a:ea typeface="Arial Rounded"/>
                <a:cs typeface="Arial Rounded"/>
                <a:sym typeface="Arial Rounded"/>
              </a:rPr>
              <a:t>19</a:t>
            </a:r>
            <a:r>
              <a:rPr lang="en" sz="2300" b="1">
                <a:solidFill>
                  <a:srgbClr val="244061"/>
                </a:solidFill>
                <a:latin typeface="Arial Rounded"/>
                <a:ea typeface="Arial Rounded"/>
                <a:cs typeface="Arial Rounded"/>
                <a:sym typeface="Arial Rounded"/>
              </a:rPr>
              <a:t>70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974806"/>
              </a:buClr>
              <a:buSzPts val="2300"/>
              <a:buFont typeface="Arial Rounded"/>
              <a:buNone/>
            </a:pPr>
            <a:r>
              <a:rPr lang="en" sz="2300" b="1" i="0" u="none" strike="noStrike" cap="none">
                <a:solidFill>
                  <a:srgbClr val="974806"/>
                </a:solidFill>
                <a:latin typeface="Arial Rounded"/>
                <a:ea typeface="Arial Rounded"/>
                <a:cs typeface="Arial Rounded"/>
                <a:sym typeface="Arial Rounded"/>
              </a:rPr>
              <a:t>19</a:t>
            </a:r>
            <a:r>
              <a:rPr lang="en" sz="2300" b="1">
                <a:solidFill>
                  <a:srgbClr val="974806"/>
                </a:solidFill>
                <a:latin typeface="Arial Rounded"/>
                <a:ea typeface="Arial Rounded"/>
                <a:cs typeface="Arial Rounded"/>
                <a:sym typeface="Arial Rounded"/>
              </a:rPr>
              <a:t>60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B050"/>
              </a:buClr>
              <a:buSzPts val="2300"/>
              <a:buFont typeface="Arial Rounded"/>
              <a:buNone/>
            </a:pPr>
            <a:r>
              <a:rPr lang="en" sz="2300" b="1" i="0" u="none" strike="noStrike" cap="none">
                <a:solidFill>
                  <a:srgbClr val="00B050"/>
                </a:solidFill>
                <a:latin typeface="Arial Rounded"/>
                <a:ea typeface="Arial Rounded"/>
                <a:cs typeface="Arial Rounded"/>
                <a:sym typeface="Arial Rounded"/>
              </a:rPr>
              <a:t>19</a:t>
            </a:r>
            <a:r>
              <a:rPr lang="en" sz="2300" b="1">
                <a:solidFill>
                  <a:srgbClr val="00B050"/>
                </a:solidFill>
                <a:latin typeface="Arial Rounded"/>
                <a:ea typeface="Arial Rounded"/>
                <a:cs typeface="Arial Rounded"/>
                <a:sym typeface="Arial Rounded"/>
              </a:rPr>
              <a:t>50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E36C09"/>
              </a:buClr>
              <a:buSzPts val="2300"/>
              <a:buFont typeface="Arial Rounded"/>
              <a:buNone/>
            </a:pPr>
            <a:r>
              <a:rPr lang="en" sz="2300" b="1" i="0" u="none" strike="noStrike" cap="none">
                <a:solidFill>
                  <a:srgbClr val="E36C09"/>
                </a:solidFill>
                <a:latin typeface="Arial Rounded"/>
                <a:ea typeface="Arial Rounded"/>
                <a:cs typeface="Arial Rounded"/>
                <a:sym typeface="Arial Rounded"/>
              </a:rPr>
              <a:t>19</a:t>
            </a:r>
            <a:r>
              <a:rPr lang="en" sz="2300" b="1">
                <a:solidFill>
                  <a:srgbClr val="E36C09"/>
                </a:solidFill>
                <a:latin typeface="Arial Rounded"/>
                <a:ea typeface="Arial Rounded"/>
                <a:cs typeface="Arial Rounded"/>
                <a:sym typeface="Arial Rounded"/>
              </a:rPr>
              <a:t>40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70C0"/>
              </a:buClr>
              <a:buSzPts val="2300"/>
              <a:buFont typeface="Arial Rounded"/>
              <a:buNone/>
            </a:pPr>
            <a:r>
              <a:rPr lang="en" sz="2300" b="1" i="0" u="none" strike="noStrike" cap="none">
                <a:solidFill>
                  <a:srgbClr val="0070C0"/>
                </a:solidFill>
                <a:latin typeface="Arial Rounded"/>
                <a:ea typeface="Arial Rounded"/>
                <a:cs typeface="Arial Rounded"/>
                <a:sym typeface="Arial Rounded"/>
              </a:rPr>
              <a:t>19</a:t>
            </a:r>
            <a:r>
              <a:rPr lang="en" sz="2300" b="1">
                <a:solidFill>
                  <a:srgbClr val="0070C0"/>
                </a:solidFill>
                <a:latin typeface="Arial Rounded"/>
                <a:ea typeface="Arial Rounded"/>
                <a:cs typeface="Arial Rounded"/>
                <a:sym typeface="Arial Rounded"/>
              </a:rPr>
              <a:t>30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7030A0"/>
              </a:buClr>
              <a:buSzPts val="2300"/>
              <a:buFont typeface="Arial Rounded"/>
              <a:buNone/>
            </a:pPr>
            <a:r>
              <a:rPr lang="en" sz="2300" b="1" i="0" u="none" strike="noStrike" cap="none">
                <a:solidFill>
                  <a:srgbClr val="7030A0"/>
                </a:solidFill>
                <a:latin typeface="Arial Rounded"/>
                <a:ea typeface="Arial Rounded"/>
                <a:cs typeface="Arial Rounded"/>
                <a:sym typeface="Arial Rounded"/>
              </a:rPr>
              <a:t>19</a:t>
            </a:r>
            <a:r>
              <a:rPr lang="en" sz="2300" b="1">
                <a:solidFill>
                  <a:srgbClr val="7030A0"/>
                </a:solidFill>
                <a:latin typeface="Arial Rounded"/>
                <a:ea typeface="Arial Rounded"/>
                <a:cs typeface="Arial Rounded"/>
                <a:sym typeface="Arial Rounded"/>
              </a:rPr>
              <a:t>20</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2" name="Google Shape;302;p48"/>
          <p:cNvSpPr txBox="1"/>
          <p:nvPr/>
        </p:nvSpPr>
        <p:spPr>
          <a:xfrm>
            <a:off x="2806065" y="442550"/>
            <a:ext cx="2114400" cy="44667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1800"/>
              <a:buFont typeface="Arial Rounded"/>
              <a:buNone/>
            </a:pPr>
            <a:r>
              <a:rPr lang="en" sz="1800" b="1" i="0" u="sng" strike="noStrike" cap="none">
                <a:solidFill>
                  <a:srgbClr val="000000"/>
                </a:solidFill>
                <a:latin typeface="Arial Rounded"/>
                <a:ea typeface="Arial Rounded"/>
                <a:cs typeface="Arial Rounded"/>
                <a:sym typeface="Arial Rounded"/>
              </a:rPr>
              <a:t>Age this year</a:t>
            </a:r>
            <a:endParaRPr sz="18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C00000"/>
              </a:buClr>
              <a:buSzPts val="2300"/>
              <a:buFont typeface="Arial Rounded"/>
              <a:buNone/>
            </a:pPr>
            <a:r>
              <a:rPr lang="en" sz="2300" b="1" i="0" u="none" strike="noStrike" cap="none">
                <a:solidFill>
                  <a:srgbClr val="C00000"/>
                </a:solidFill>
                <a:latin typeface="Arial Rounded"/>
                <a:ea typeface="Arial Rounded"/>
                <a:cs typeface="Arial Rounded"/>
                <a:sym typeface="Arial Rounded"/>
              </a:rPr>
              <a:t>40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244061"/>
              </a:buClr>
              <a:buSzPts val="2300"/>
              <a:buFont typeface="Arial Rounded"/>
              <a:buNone/>
            </a:pPr>
            <a:r>
              <a:rPr lang="en" sz="2300" b="1" i="0" u="none" strike="noStrike" cap="none">
                <a:solidFill>
                  <a:srgbClr val="244061"/>
                </a:solidFill>
                <a:latin typeface="Arial Rounded"/>
                <a:ea typeface="Arial Rounded"/>
                <a:cs typeface="Arial Rounded"/>
                <a:sym typeface="Arial Rounded"/>
              </a:rPr>
              <a:t>50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974806"/>
              </a:buClr>
              <a:buSzPts val="2300"/>
              <a:buFont typeface="Arial Rounded"/>
              <a:buNone/>
            </a:pPr>
            <a:r>
              <a:rPr lang="en" sz="2300" b="1" i="0" u="none" strike="noStrike" cap="none">
                <a:solidFill>
                  <a:srgbClr val="974806"/>
                </a:solidFill>
                <a:latin typeface="Arial Rounded"/>
                <a:ea typeface="Arial Rounded"/>
                <a:cs typeface="Arial Rounded"/>
                <a:sym typeface="Arial Rounded"/>
              </a:rPr>
              <a:t>60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B050"/>
              </a:buClr>
              <a:buSzPts val="2300"/>
              <a:buFont typeface="Arial Rounded"/>
              <a:buNone/>
            </a:pPr>
            <a:r>
              <a:rPr lang="en" sz="2300" b="1" i="0" u="none" strike="noStrike" cap="none">
                <a:solidFill>
                  <a:srgbClr val="00B050"/>
                </a:solidFill>
                <a:latin typeface="Arial Rounded"/>
                <a:ea typeface="Arial Rounded"/>
                <a:cs typeface="Arial Rounded"/>
                <a:sym typeface="Arial Rounded"/>
              </a:rPr>
              <a:t>70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E36C09"/>
              </a:buClr>
              <a:buSzPts val="2300"/>
              <a:buFont typeface="Arial Rounded"/>
              <a:buNone/>
            </a:pPr>
            <a:r>
              <a:rPr lang="en" sz="2300" b="1" i="0" u="none" strike="noStrike" cap="none">
                <a:solidFill>
                  <a:srgbClr val="E36C09"/>
                </a:solidFill>
                <a:latin typeface="Arial Rounded"/>
                <a:ea typeface="Arial Rounded"/>
                <a:cs typeface="Arial Rounded"/>
                <a:sym typeface="Arial Rounded"/>
              </a:rPr>
              <a:t>80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70C0"/>
              </a:buClr>
              <a:buSzPts val="2300"/>
              <a:buFont typeface="Arial Rounded"/>
              <a:buNone/>
            </a:pPr>
            <a:r>
              <a:rPr lang="en" sz="2300" b="1" i="0" u="none" strike="noStrike" cap="none">
                <a:solidFill>
                  <a:srgbClr val="0070C0"/>
                </a:solidFill>
                <a:latin typeface="Arial Rounded"/>
                <a:ea typeface="Arial Rounded"/>
                <a:cs typeface="Arial Rounded"/>
                <a:sym typeface="Arial Rounded"/>
              </a:rPr>
              <a:t>90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7030A0"/>
              </a:buClr>
              <a:buSzPts val="2300"/>
              <a:buFont typeface="Arial Rounded"/>
              <a:buNone/>
            </a:pPr>
            <a:r>
              <a:rPr lang="en" sz="2300" b="1" i="0" u="none" strike="noStrike" cap="none">
                <a:solidFill>
                  <a:srgbClr val="7030A0"/>
                </a:solidFill>
                <a:latin typeface="Arial Rounded"/>
                <a:ea typeface="Arial Rounded"/>
                <a:cs typeface="Arial Rounded"/>
                <a:sym typeface="Arial Rounded"/>
              </a:rPr>
              <a:t>100</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3" name="Google Shape;303;p48"/>
          <p:cNvSpPr txBox="1"/>
          <p:nvPr/>
        </p:nvSpPr>
        <p:spPr>
          <a:xfrm>
            <a:off x="4800600" y="3580931"/>
            <a:ext cx="3144900" cy="349200"/>
          </a:xfrm>
          <a:prstGeom prst="rect">
            <a:avLst/>
          </a:prstGeom>
          <a:noFill/>
          <a:ln>
            <a:noFill/>
          </a:ln>
        </p:spPr>
        <p:txBody>
          <a:bodyPr spcFirstLastPara="1" wrap="square" lIns="68575" tIns="68575" rIns="68575" bIns="68575" anchor="t" anchorCtr="0">
            <a:noAutofit/>
          </a:bodyPr>
          <a:lstStyle/>
          <a:p>
            <a:pPr marL="0" marR="0" lvl="0" indent="0" algn="l" rtl="0">
              <a:spcBef>
                <a:spcPts val="0"/>
              </a:spcBef>
              <a:spcAft>
                <a:spcPts val="0"/>
              </a:spcAft>
              <a:buClr>
                <a:schemeClr val="dk1"/>
              </a:buClr>
              <a:buSzPts val="1400"/>
              <a:buFont typeface="Calibri"/>
              <a:buNone/>
            </a:pPr>
            <a:r>
              <a:rPr lang="en" sz="1400" b="0" i="0" u="none" strike="noStrike" cap="none">
                <a:latin typeface="Calibri"/>
                <a:ea typeface="Calibri"/>
                <a:cs typeface="Calibri"/>
                <a:sym typeface="Calibri"/>
              </a:rPr>
              <a:t>Traditionalist generation: 1900-1945</a:t>
            </a:r>
            <a:endParaRPr sz="1400" b="0" i="0" u="none" strike="noStrike" cap="none">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 sz="1400" b="0" i="0" u="none" strike="noStrike" cap="none">
                <a:latin typeface="Calibri"/>
                <a:ea typeface="Calibri"/>
                <a:cs typeface="Calibri"/>
                <a:sym typeface="Calibri"/>
              </a:rPr>
              <a:t>Age 74-100+</a:t>
            </a:r>
            <a:endParaRPr sz="1400" b="0" i="0" u="none" strike="noStrike" cap="none">
              <a:latin typeface="Calibri"/>
              <a:ea typeface="Calibri"/>
              <a:cs typeface="Calibri"/>
              <a:sym typeface="Calibri"/>
            </a:endParaRPr>
          </a:p>
        </p:txBody>
      </p:sp>
      <p:sp>
        <p:nvSpPr>
          <p:cNvPr id="304" name="Google Shape;304;p48"/>
          <p:cNvSpPr/>
          <p:nvPr/>
        </p:nvSpPr>
        <p:spPr>
          <a:xfrm>
            <a:off x="3978863" y="2989631"/>
            <a:ext cx="639300" cy="1531800"/>
          </a:xfrm>
          <a:prstGeom prst="rightBracket">
            <a:avLst>
              <a:gd name="adj" fmla="val 8333"/>
            </a:avLst>
          </a:prstGeom>
          <a:noFill/>
          <a:ln w="19050" cap="flat" cmpd="sng">
            <a:solidFill>
              <a:srgbClr val="F1C23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5" name="Google Shape;305;p48"/>
          <p:cNvSpPr/>
          <p:nvPr/>
        </p:nvSpPr>
        <p:spPr>
          <a:xfrm>
            <a:off x="3978863" y="1924425"/>
            <a:ext cx="639300" cy="994200"/>
          </a:xfrm>
          <a:prstGeom prst="rightBracket">
            <a:avLst>
              <a:gd name="adj" fmla="val 8333"/>
            </a:avLst>
          </a:prstGeom>
          <a:noFill/>
          <a:ln w="19050" cap="flat" cmpd="sng">
            <a:solidFill>
              <a:srgbClr val="A64D7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6" name="Google Shape;306;p48"/>
          <p:cNvSpPr txBox="1"/>
          <p:nvPr/>
        </p:nvSpPr>
        <p:spPr>
          <a:xfrm>
            <a:off x="4800600" y="2189804"/>
            <a:ext cx="3266700" cy="349200"/>
          </a:xfrm>
          <a:prstGeom prst="rect">
            <a:avLst/>
          </a:prstGeom>
          <a:noFill/>
          <a:ln>
            <a:noFill/>
          </a:ln>
        </p:spPr>
        <p:txBody>
          <a:bodyPr spcFirstLastPara="1" wrap="square" lIns="68575" tIns="68575" rIns="68575" bIns="68575" anchor="t" anchorCtr="0">
            <a:noAutofit/>
          </a:bodyPr>
          <a:lstStyle/>
          <a:p>
            <a:pPr marL="0" marR="0" lvl="0" indent="0" algn="l" rtl="0">
              <a:spcBef>
                <a:spcPts val="0"/>
              </a:spcBef>
              <a:spcAft>
                <a:spcPts val="0"/>
              </a:spcAft>
              <a:buClr>
                <a:schemeClr val="dk1"/>
              </a:buClr>
              <a:buSzPts val="1400"/>
              <a:buFont typeface="Calibri"/>
              <a:buNone/>
            </a:pPr>
            <a:r>
              <a:rPr lang="en" sz="1400" b="0" i="0" u="none" strike="noStrike" cap="none">
                <a:latin typeface="Calibri"/>
                <a:ea typeface="Calibri"/>
                <a:cs typeface="Calibri"/>
                <a:sym typeface="Calibri"/>
              </a:rPr>
              <a:t>Baby Boomers generation: 1946-1964</a:t>
            </a:r>
            <a:endParaRPr sz="1400" b="0" i="0" u="none" strike="noStrike" cap="none">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 sz="1400" b="0" i="0" u="none" strike="noStrike" cap="none">
                <a:latin typeface="Calibri"/>
                <a:ea typeface="Calibri"/>
                <a:cs typeface="Calibri"/>
                <a:sym typeface="Calibri"/>
              </a:rPr>
              <a:t>Age 55-73</a:t>
            </a:r>
            <a:endParaRPr sz="1400" b="0" i="0" u="none" strike="noStrike" cap="none">
              <a:latin typeface="Calibri"/>
              <a:ea typeface="Calibri"/>
              <a:cs typeface="Calibri"/>
              <a:sym typeface="Calibri"/>
            </a:endParaRPr>
          </a:p>
        </p:txBody>
      </p:sp>
      <p:sp>
        <p:nvSpPr>
          <p:cNvPr id="307" name="Google Shape;307;p48"/>
          <p:cNvSpPr/>
          <p:nvPr/>
        </p:nvSpPr>
        <p:spPr>
          <a:xfrm>
            <a:off x="3978675" y="879413"/>
            <a:ext cx="639300" cy="994200"/>
          </a:xfrm>
          <a:prstGeom prst="rightBracket">
            <a:avLst>
              <a:gd name="adj" fmla="val 8333"/>
            </a:avLst>
          </a:prstGeom>
          <a:noFill/>
          <a:ln w="19050" cap="flat" cmpd="sng">
            <a:solidFill>
              <a:srgbClr val="45818E"/>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8" name="Google Shape;308;p48"/>
          <p:cNvSpPr txBox="1"/>
          <p:nvPr/>
        </p:nvSpPr>
        <p:spPr>
          <a:xfrm>
            <a:off x="4800600" y="1088438"/>
            <a:ext cx="2556600" cy="304500"/>
          </a:xfrm>
          <a:prstGeom prst="rect">
            <a:avLst/>
          </a:prstGeom>
          <a:noFill/>
          <a:ln>
            <a:noFill/>
          </a:ln>
        </p:spPr>
        <p:txBody>
          <a:bodyPr spcFirstLastPara="1" wrap="square" lIns="68575" tIns="68575" rIns="68575" bIns="68575" anchor="t" anchorCtr="0">
            <a:noAutofit/>
          </a:bodyPr>
          <a:lstStyle/>
          <a:p>
            <a:pPr marL="0" marR="0" lvl="0" indent="0" algn="l" rtl="0">
              <a:spcBef>
                <a:spcPts val="0"/>
              </a:spcBef>
              <a:spcAft>
                <a:spcPts val="0"/>
              </a:spcAft>
              <a:buClr>
                <a:schemeClr val="dk1"/>
              </a:buClr>
              <a:buSzPts val="1400"/>
              <a:buFont typeface="Calibri"/>
              <a:buNone/>
            </a:pPr>
            <a:r>
              <a:rPr lang="en" sz="1400" b="0" i="0" u="none" strike="noStrike" cap="none">
                <a:latin typeface="Calibri"/>
                <a:ea typeface="Calibri"/>
                <a:cs typeface="Calibri"/>
                <a:sym typeface="Calibri"/>
              </a:rPr>
              <a:t>Generation X: 1965-1980</a:t>
            </a:r>
            <a:endParaRPr sz="1400" b="0" i="0" u="none" strike="noStrike" cap="none">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 sz="1400" b="0" i="0" u="none" strike="noStrike" cap="none">
                <a:latin typeface="Calibri"/>
                <a:ea typeface="Calibri"/>
                <a:cs typeface="Calibri"/>
                <a:sym typeface="Calibri"/>
              </a:rPr>
              <a:t>Age 39-54</a:t>
            </a:r>
            <a:endParaRPr sz="1400" b="0" i="0" u="none" strike="noStrike" cap="none">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1"/>
                                        </p:tgtEl>
                                        <p:attrNameLst>
                                          <p:attrName>style.visibility</p:attrName>
                                        </p:attrNameLst>
                                      </p:cBhvr>
                                      <p:to>
                                        <p:strVal val="visible"/>
                                      </p:to>
                                    </p:set>
                                    <p:animEffect transition="in" filter="fade">
                                      <p:cBhvr>
                                        <p:cTn id="12" dur="1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49"/>
          <p:cNvPicPr preferRelativeResize="0"/>
          <p:nvPr/>
        </p:nvPicPr>
        <p:blipFill>
          <a:blip r:embed="rId3">
            <a:alphaModFix/>
          </a:blip>
          <a:stretch>
            <a:fillRect/>
          </a:stretch>
        </p:blipFill>
        <p:spPr>
          <a:xfrm>
            <a:off x="3683725" y="2349025"/>
            <a:ext cx="2451280" cy="2252675"/>
          </a:xfrm>
          <a:prstGeom prst="rect">
            <a:avLst/>
          </a:prstGeom>
          <a:noFill/>
          <a:ln>
            <a:noFill/>
          </a:ln>
        </p:spPr>
      </p:pic>
      <p:pic>
        <p:nvPicPr>
          <p:cNvPr id="314" name="Google Shape;314;p49"/>
          <p:cNvPicPr preferRelativeResize="0"/>
          <p:nvPr/>
        </p:nvPicPr>
        <p:blipFill>
          <a:blip r:embed="rId4">
            <a:alphaModFix/>
          </a:blip>
          <a:stretch>
            <a:fillRect/>
          </a:stretch>
        </p:blipFill>
        <p:spPr>
          <a:xfrm>
            <a:off x="3834925" y="474150"/>
            <a:ext cx="2300075" cy="1722475"/>
          </a:xfrm>
          <a:prstGeom prst="rect">
            <a:avLst/>
          </a:prstGeom>
          <a:noFill/>
          <a:ln>
            <a:noFill/>
          </a:ln>
        </p:spPr>
      </p:pic>
      <p:pic>
        <p:nvPicPr>
          <p:cNvPr id="315" name="Google Shape;315;p49"/>
          <p:cNvPicPr preferRelativeResize="0"/>
          <p:nvPr/>
        </p:nvPicPr>
        <p:blipFill>
          <a:blip r:embed="rId5">
            <a:alphaModFix/>
          </a:blip>
          <a:stretch>
            <a:fillRect/>
          </a:stretch>
        </p:blipFill>
        <p:spPr>
          <a:xfrm>
            <a:off x="6211192" y="474150"/>
            <a:ext cx="2613483" cy="1982250"/>
          </a:xfrm>
          <a:prstGeom prst="rect">
            <a:avLst/>
          </a:prstGeom>
          <a:noFill/>
          <a:ln>
            <a:noFill/>
          </a:ln>
        </p:spPr>
      </p:pic>
      <p:pic>
        <p:nvPicPr>
          <p:cNvPr id="316" name="Google Shape;316;p49"/>
          <p:cNvPicPr preferRelativeResize="0"/>
          <p:nvPr/>
        </p:nvPicPr>
        <p:blipFill>
          <a:blip r:embed="rId6">
            <a:alphaModFix/>
          </a:blip>
          <a:stretch>
            <a:fillRect/>
          </a:stretch>
        </p:blipFill>
        <p:spPr>
          <a:xfrm>
            <a:off x="6306900" y="2741785"/>
            <a:ext cx="2613475" cy="1859915"/>
          </a:xfrm>
          <a:prstGeom prst="rect">
            <a:avLst/>
          </a:prstGeom>
          <a:noFill/>
          <a:ln>
            <a:noFill/>
          </a:ln>
        </p:spPr>
      </p:pic>
      <p:sp>
        <p:nvSpPr>
          <p:cNvPr id="317" name="Google Shape;317;p49"/>
          <p:cNvSpPr txBox="1"/>
          <p:nvPr/>
        </p:nvSpPr>
        <p:spPr>
          <a:xfrm>
            <a:off x="41124" y="567000"/>
            <a:ext cx="2114400" cy="44667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1800"/>
              <a:buFont typeface="Arial Rounded"/>
              <a:buNone/>
            </a:pPr>
            <a:r>
              <a:rPr lang="en" sz="1800" b="1" i="0" u="sng" strike="noStrike" cap="none">
                <a:solidFill>
                  <a:srgbClr val="000000"/>
                </a:solidFill>
                <a:latin typeface="Arial Rounded"/>
                <a:ea typeface="Arial Rounded"/>
                <a:cs typeface="Arial Rounded"/>
                <a:sym typeface="Arial Rounded"/>
              </a:rPr>
              <a:t>Year of birth</a:t>
            </a:r>
            <a:endParaRPr sz="18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C00000"/>
              </a:buClr>
              <a:buSzPts val="2300"/>
              <a:buFont typeface="Arial Rounded"/>
              <a:buNone/>
            </a:pPr>
            <a:r>
              <a:rPr lang="en" sz="2300" b="1" i="0" u="none" strike="noStrike" cap="none">
                <a:solidFill>
                  <a:srgbClr val="C00000"/>
                </a:solidFill>
                <a:latin typeface="Arial Rounded"/>
                <a:ea typeface="Arial Rounded"/>
                <a:cs typeface="Arial Rounded"/>
                <a:sym typeface="Arial Rounded"/>
              </a:rPr>
              <a:t>19</a:t>
            </a:r>
            <a:r>
              <a:rPr lang="en" sz="2300" b="1">
                <a:solidFill>
                  <a:srgbClr val="C00000"/>
                </a:solidFill>
                <a:latin typeface="Arial Rounded"/>
                <a:ea typeface="Arial Rounded"/>
                <a:cs typeface="Arial Rounded"/>
                <a:sym typeface="Arial Rounded"/>
              </a:rPr>
              <a:t>80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244061"/>
              </a:buClr>
              <a:buSzPts val="2300"/>
              <a:buFont typeface="Arial Rounded"/>
              <a:buNone/>
            </a:pPr>
            <a:r>
              <a:rPr lang="en" sz="2300" b="1" i="0" u="none" strike="noStrike" cap="none">
                <a:solidFill>
                  <a:srgbClr val="244061"/>
                </a:solidFill>
                <a:latin typeface="Arial Rounded"/>
                <a:ea typeface="Arial Rounded"/>
                <a:cs typeface="Arial Rounded"/>
                <a:sym typeface="Arial Rounded"/>
              </a:rPr>
              <a:t>19</a:t>
            </a:r>
            <a:r>
              <a:rPr lang="en" sz="2300" b="1">
                <a:solidFill>
                  <a:srgbClr val="244061"/>
                </a:solidFill>
                <a:latin typeface="Arial Rounded"/>
                <a:ea typeface="Arial Rounded"/>
                <a:cs typeface="Arial Rounded"/>
                <a:sym typeface="Arial Rounded"/>
              </a:rPr>
              <a:t>70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974806"/>
              </a:buClr>
              <a:buSzPts val="2300"/>
              <a:buFont typeface="Arial Rounded"/>
              <a:buNone/>
            </a:pPr>
            <a:r>
              <a:rPr lang="en" sz="2300" b="1" i="0" u="none" strike="noStrike" cap="none">
                <a:solidFill>
                  <a:srgbClr val="974806"/>
                </a:solidFill>
                <a:latin typeface="Arial Rounded"/>
                <a:ea typeface="Arial Rounded"/>
                <a:cs typeface="Arial Rounded"/>
                <a:sym typeface="Arial Rounded"/>
              </a:rPr>
              <a:t>19</a:t>
            </a:r>
            <a:r>
              <a:rPr lang="en" sz="2300" b="1">
                <a:solidFill>
                  <a:srgbClr val="974806"/>
                </a:solidFill>
                <a:latin typeface="Arial Rounded"/>
                <a:ea typeface="Arial Rounded"/>
                <a:cs typeface="Arial Rounded"/>
                <a:sym typeface="Arial Rounded"/>
              </a:rPr>
              <a:t>60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B050"/>
              </a:buClr>
              <a:buSzPts val="2300"/>
              <a:buFont typeface="Arial Rounded"/>
              <a:buNone/>
            </a:pPr>
            <a:r>
              <a:rPr lang="en" sz="2300" b="1" i="0" u="none" strike="noStrike" cap="none">
                <a:solidFill>
                  <a:srgbClr val="00B050"/>
                </a:solidFill>
                <a:latin typeface="Arial Rounded"/>
                <a:ea typeface="Arial Rounded"/>
                <a:cs typeface="Arial Rounded"/>
                <a:sym typeface="Arial Rounded"/>
              </a:rPr>
              <a:t>19</a:t>
            </a:r>
            <a:r>
              <a:rPr lang="en" sz="2300" b="1">
                <a:solidFill>
                  <a:srgbClr val="00B050"/>
                </a:solidFill>
                <a:latin typeface="Arial Rounded"/>
                <a:ea typeface="Arial Rounded"/>
                <a:cs typeface="Arial Rounded"/>
                <a:sym typeface="Arial Rounded"/>
              </a:rPr>
              <a:t>50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E36C09"/>
              </a:buClr>
              <a:buSzPts val="2300"/>
              <a:buFont typeface="Arial Rounded"/>
              <a:buNone/>
            </a:pPr>
            <a:r>
              <a:rPr lang="en" sz="2300" b="1" i="0" u="none" strike="noStrike" cap="none">
                <a:solidFill>
                  <a:srgbClr val="E36C09"/>
                </a:solidFill>
                <a:latin typeface="Arial Rounded"/>
                <a:ea typeface="Arial Rounded"/>
                <a:cs typeface="Arial Rounded"/>
                <a:sym typeface="Arial Rounded"/>
              </a:rPr>
              <a:t>19</a:t>
            </a:r>
            <a:r>
              <a:rPr lang="en" sz="2300" b="1">
                <a:solidFill>
                  <a:srgbClr val="E36C09"/>
                </a:solidFill>
                <a:latin typeface="Arial Rounded"/>
                <a:ea typeface="Arial Rounded"/>
                <a:cs typeface="Arial Rounded"/>
                <a:sym typeface="Arial Rounded"/>
              </a:rPr>
              <a:t>40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70C0"/>
              </a:buClr>
              <a:buSzPts val="2300"/>
              <a:buFont typeface="Arial Rounded"/>
              <a:buNone/>
            </a:pPr>
            <a:r>
              <a:rPr lang="en" sz="2300" b="1" i="0" u="none" strike="noStrike" cap="none">
                <a:solidFill>
                  <a:srgbClr val="0070C0"/>
                </a:solidFill>
                <a:latin typeface="Arial Rounded"/>
                <a:ea typeface="Arial Rounded"/>
                <a:cs typeface="Arial Rounded"/>
                <a:sym typeface="Arial Rounded"/>
              </a:rPr>
              <a:t>19</a:t>
            </a:r>
            <a:r>
              <a:rPr lang="en" sz="2300" b="1">
                <a:solidFill>
                  <a:srgbClr val="0070C0"/>
                </a:solidFill>
                <a:latin typeface="Arial Rounded"/>
                <a:ea typeface="Arial Rounded"/>
                <a:cs typeface="Arial Rounded"/>
                <a:sym typeface="Arial Rounded"/>
              </a:rPr>
              <a:t>30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7030A0"/>
              </a:buClr>
              <a:buSzPts val="2300"/>
              <a:buFont typeface="Arial Rounded"/>
              <a:buNone/>
            </a:pPr>
            <a:r>
              <a:rPr lang="en" sz="2300" b="1" i="0" u="none" strike="noStrike" cap="none">
                <a:solidFill>
                  <a:srgbClr val="7030A0"/>
                </a:solidFill>
                <a:latin typeface="Arial Rounded"/>
                <a:ea typeface="Arial Rounded"/>
                <a:cs typeface="Arial Rounded"/>
                <a:sym typeface="Arial Rounded"/>
              </a:rPr>
              <a:t>19</a:t>
            </a:r>
            <a:r>
              <a:rPr lang="en" sz="2300" b="1">
                <a:solidFill>
                  <a:srgbClr val="7030A0"/>
                </a:solidFill>
                <a:latin typeface="Arial Rounded"/>
                <a:ea typeface="Arial Rounded"/>
                <a:cs typeface="Arial Rounded"/>
                <a:sym typeface="Arial Rounded"/>
              </a:rPr>
              <a:t>20</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8" name="Google Shape;318;p49"/>
          <p:cNvSpPr txBox="1"/>
          <p:nvPr/>
        </p:nvSpPr>
        <p:spPr>
          <a:xfrm>
            <a:off x="1742765" y="567000"/>
            <a:ext cx="2114400" cy="44667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1800"/>
              <a:buFont typeface="Arial Rounded"/>
              <a:buNone/>
            </a:pPr>
            <a:r>
              <a:rPr lang="en" sz="1800" b="1" i="0" u="sng" strike="noStrike" cap="none">
                <a:solidFill>
                  <a:srgbClr val="000000"/>
                </a:solidFill>
                <a:latin typeface="Arial Rounded"/>
                <a:ea typeface="Arial Rounded"/>
                <a:cs typeface="Arial Rounded"/>
                <a:sym typeface="Arial Rounded"/>
              </a:rPr>
              <a:t>Age this year</a:t>
            </a:r>
            <a:endParaRPr sz="18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C00000"/>
              </a:buClr>
              <a:buSzPts val="2300"/>
              <a:buFont typeface="Arial Rounded"/>
              <a:buNone/>
            </a:pPr>
            <a:r>
              <a:rPr lang="en" sz="2300" b="1" i="0" u="none" strike="noStrike" cap="none">
                <a:solidFill>
                  <a:srgbClr val="C00000"/>
                </a:solidFill>
                <a:latin typeface="Arial Rounded"/>
                <a:ea typeface="Arial Rounded"/>
                <a:cs typeface="Arial Rounded"/>
                <a:sym typeface="Arial Rounded"/>
              </a:rPr>
              <a:t>40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244061"/>
              </a:buClr>
              <a:buSzPts val="2300"/>
              <a:buFont typeface="Arial Rounded"/>
              <a:buNone/>
            </a:pPr>
            <a:r>
              <a:rPr lang="en" sz="2300" b="1" i="0" u="none" strike="noStrike" cap="none">
                <a:solidFill>
                  <a:srgbClr val="244061"/>
                </a:solidFill>
                <a:latin typeface="Arial Rounded"/>
                <a:ea typeface="Arial Rounded"/>
                <a:cs typeface="Arial Rounded"/>
                <a:sym typeface="Arial Rounded"/>
              </a:rPr>
              <a:t>50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974806"/>
              </a:buClr>
              <a:buSzPts val="2300"/>
              <a:buFont typeface="Arial Rounded"/>
              <a:buNone/>
            </a:pPr>
            <a:r>
              <a:rPr lang="en" sz="2300" b="1" i="0" u="none" strike="noStrike" cap="none">
                <a:solidFill>
                  <a:srgbClr val="974806"/>
                </a:solidFill>
                <a:latin typeface="Arial Rounded"/>
                <a:ea typeface="Arial Rounded"/>
                <a:cs typeface="Arial Rounded"/>
                <a:sym typeface="Arial Rounded"/>
              </a:rPr>
              <a:t>60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B050"/>
              </a:buClr>
              <a:buSzPts val="2300"/>
              <a:buFont typeface="Arial Rounded"/>
              <a:buNone/>
            </a:pPr>
            <a:r>
              <a:rPr lang="en" sz="2300" b="1" i="0" u="none" strike="noStrike" cap="none">
                <a:solidFill>
                  <a:srgbClr val="00B050"/>
                </a:solidFill>
                <a:latin typeface="Arial Rounded"/>
                <a:ea typeface="Arial Rounded"/>
                <a:cs typeface="Arial Rounded"/>
                <a:sym typeface="Arial Rounded"/>
              </a:rPr>
              <a:t>70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E36C09"/>
              </a:buClr>
              <a:buSzPts val="2300"/>
              <a:buFont typeface="Arial Rounded"/>
              <a:buNone/>
            </a:pPr>
            <a:r>
              <a:rPr lang="en" sz="2300" b="1" i="0" u="none" strike="noStrike" cap="none">
                <a:solidFill>
                  <a:srgbClr val="E36C09"/>
                </a:solidFill>
                <a:latin typeface="Arial Rounded"/>
                <a:ea typeface="Arial Rounded"/>
                <a:cs typeface="Arial Rounded"/>
                <a:sym typeface="Arial Rounded"/>
              </a:rPr>
              <a:t>80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70C0"/>
              </a:buClr>
              <a:buSzPts val="2300"/>
              <a:buFont typeface="Arial Rounded"/>
              <a:buNone/>
            </a:pPr>
            <a:r>
              <a:rPr lang="en" sz="2300" b="1" i="0" u="none" strike="noStrike" cap="none">
                <a:solidFill>
                  <a:srgbClr val="0070C0"/>
                </a:solidFill>
                <a:latin typeface="Arial Rounded"/>
                <a:ea typeface="Arial Rounded"/>
                <a:cs typeface="Arial Rounded"/>
                <a:sym typeface="Arial Rounded"/>
              </a:rPr>
              <a:t>90</a:t>
            </a:r>
            <a:endParaRPr sz="1400" b="0"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7030A0"/>
              </a:buClr>
              <a:buSzPts val="2300"/>
              <a:buFont typeface="Arial Rounded"/>
              <a:buNone/>
            </a:pPr>
            <a:r>
              <a:rPr lang="en" sz="2300" b="1" i="0" u="none" strike="noStrike" cap="none">
                <a:solidFill>
                  <a:srgbClr val="7030A0"/>
                </a:solidFill>
                <a:latin typeface="Arial Rounded"/>
                <a:ea typeface="Arial Rounded"/>
                <a:cs typeface="Arial Rounded"/>
                <a:sym typeface="Arial Rounded"/>
              </a:rPr>
              <a:t>100</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2</a:t>
            </a:fld>
            <a:endParaRPr/>
          </a:p>
        </p:txBody>
      </p:sp>
      <p:pic>
        <p:nvPicPr>
          <p:cNvPr id="143" name="Google Shape;143;p32"/>
          <p:cNvPicPr preferRelativeResize="0"/>
          <p:nvPr/>
        </p:nvPicPr>
        <p:blipFill rotWithShape="1">
          <a:blip r:embed="rId3">
            <a:alphaModFix/>
          </a:blip>
          <a:srcRect l="6130" t="12833" r="6034" b="8096"/>
          <a:stretch/>
        </p:blipFill>
        <p:spPr>
          <a:xfrm>
            <a:off x="0" y="0"/>
            <a:ext cx="9144000" cy="5470821"/>
          </a:xfrm>
          <a:prstGeom prst="rect">
            <a:avLst/>
          </a:prstGeom>
          <a:noFill/>
          <a:ln>
            <a:noFill/>
          </a:ln>
        </p:spPr>
      </p:pic>
      <p:sp>
        <p:nvSpPr>
          <p:cNvPr id="144" name="Google Shape;144;p32"/>
          <p:cNvSpPr txBox="1">
            <a:spLocks noGrp="1"/>
          </p:cNvSpPr>
          <p:nvPr>
            <p:ph type="title"/>
          </p:nvPr>
        </p:nvSpPr>
        <p:spPr>
          <a:xfrm rot="-552349">
            <a:off x="2951762" y="2266290"/>
            <a:ext cx="3789813" cy="1856065"/>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500"/>
              <a:buFont typeface="Calibri"/>
              <a:buNone/>
            </a:pPr>
            <a:r>
              <a:rPr lang="en" sz="5300" i="1">
                <a:latin typeface="Caveat"/>
                <a:ea typeface="Caveat"/>
                <a:cs typeface="Caveat"/>
                <a:sym typeface="Caveat"/>
              </a:rPr>
              <a:t>When I say empowerment, what comes to mind?</a:t>
            </a:r>
            <a:endParaRPr sz="5300" i="1">
              <a:latin typeface="Caveat"/>
              <a:ea typeface="Caveat"/>
              <a:cs typeface="Caveat"/>
              <a:sym typeface="Cave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325" name="Google Shape;325;p50"/>
          <p:cNvPicPr preferRelativeResize="0"/>
          <p:nvPr/>
        </p:nvPicPr>
        <p:blipFill>
          <a:blip r:embed="rId3">
            <a:alphaModFix/>
          </a:blip>
          <a:stretch>
            <a:fillRect/>
          </a:stretch>
        </p:blipFill>
        <p:spPr>
          <a:xfrm>
            <a:off x="-765600" y="-628650"/>
            <a:ext cx="9893530" cy="6590553"/>
          </a:xfrm>
          <a:prstGeom prst="rect">
            <a:avLst/>
          </a:prstGeom>
          <a:noFill/>
          <a:ln>
            <a:noFill/>
          </a:ln>
        </p:spPr>
      </p:pic>
      <p:sp>
        <p:nvSpPr>
          <p:cNvPr id="326" name="Google Shape;326;p50"/>
          <p:cNvSpPr txBox="1"/>
          <p:nvPr/>
        </p:nvSpPr>
        <p:spPr>
          <a:xfrm>
            <a:off x="5314969" y="1140113"/>
            <a:ext cx="3352800" cy="3053100"/>
          </a:xfrm>
          <a:prstGeom prst="rect">
            <a:avLst/>
          </a:prstGeom>
          <a:solidFill>
            <a:srgbClr val="EFEFEF"/>
          </a:solidFill>
          <a:ln w="76200"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3300">
              <a:solidFill>
                <a:schemeClr val="dk1"/>
              </a:solidFill>
            </a:endParaRPr>
          </a:p>
          <a:p>
            <a:pPr marL="0" lvl="0" indent="0" algn="ctr" rtl="0">
              <a:spcBef>
                <a:spcPts val="0"/>
              </a:spcBef>
              <a:spcAft>
                <a:spcPts val="0"/>
              </a:spcAft>
              <a:buNone/>
            </a:pPr>
            <a:r>
              <a:rPr lang="en" sz="2400">
                <a:solidFill>
                  <a:schemeClr val="dk1"/>
                </a:solidFill>
              </a:rPr>
              <a:t>Aging is a normal process- </a:t>
            </a:r>
            <a:endParaRPr sz="2400">
              <a:solidFill>
                <a:schemeClr val="dk1"/>
              </a:solidFill>
            </a:endParaRPr>
          </a:p>
          <a:p>
            <a:pPr marL="0" lvl="0" indent="0" algn="ctr" rtl="0">
              <a:spcBef>
                <a:spcPts val="0"/>
              </a:spcBef>
              <a:spcAft>
                <a:spcPts val="0"/>
              </a:spcAft>
              <a:buNone/>
            </a:pPr>
            <a:r>
              <a:rPr lang="en" sz="2400">
                <a:solidFill>
                  <a:schemeClr val="dk1"/>
                </a:solidFill>
              </a:rPr>
              <a:t>we are aging from the moment of birth</a:t>
            </a:r>
            <a:r>
              <a:rPr lang="en" sz="2600">
                <a:solidFill>
                  <a:schemeClr val="dk1"/>
                </a:solidFill>
              </a:rPr>
              <a:t>.</a:t>
            </a:r>
            <a:endParaRPr sz="2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Common Changes in the Body</a:t>
            </a:r>
            <a:endParaRPr/>
          </a:p>
        </p:txBody>
      </p:sp>
      <p:sp>
        <p:nvSpPr>
          <p:cNvPr id="333" name="Google Shape;333;p51"/>
          <p:cNvSpPr txBox="1">
            <a:spLocks noGrp="1"/>
          </p:cNvSpPr>
          <p:nvPr>
            <p:ph type="body" idx="1"/>
          </p:nvPr>
        </p:nvSpPr>
        <p:spPr>
          <a:xfrm>
            <a:off x="311700" y="1152469"/>
            <a:ext cx="4500600" cy="3416400"/>
          </a:xfrm>
          <a:prstGeom prst="rect">
            <a:avLst/>
          </a:prstGeom>
        </p:spPr>
        <p:txBody>
          <a:bodyPr spcFirstLastPara="1" wrap="square" lIns="91425" tIns="91425" rIns="91425" bIns="91425" anchor="t" anchorCtr="0">
            <a:noAutofit/>
          </a:bodyPr>
          <a:lstStyle/>
          <a:p>
            <a:pPr marL="342900" lvl="0" indent="-279400" algn="l" rtl="0">
              <a:spcBef>
                <a:spcPts val="0"/>
              </a:spcBef>
              <a:spcAft>
                <a:spcPts val="0"/>
              </a:spcAft>
              <a:buClr>
                <a:srgbClr val="000000"/>
              </a:buClr>
              <a:buSzPts val="1800"/>
              <a:buChar char="●"/>
            </a:pPr>
            <a:r>
              <a:rPr lang="en">
                <a:solidFill>
                  <a:srgbClr val="000000"/>
                </a:solidFill>
              </a:rPr>
              <a:t>Sensory changes; hearing, vision, taste, touch and sense of thirst .</a:t>
            </a:r>
            <a:endParaRPr>
              <a:solidFill>
                <a:srgbClr val="000000"/>
              </a:solidFill>
            </a:endParaRPr>
          </a:p>
          <a:p>
            <a:pPr marL="342900" lvl="0" indent="-279400" algn="l" rtl="0">
              <a:spcBef>
                <a:spcPts val="800"/>
              </a:spcBef>
              <a:spcAft>
                <a:spcPts val="0"/>
              </a:spcAft>
              <a:buClr>
                <a:srgbClr val="000000"/>
              </a:buClr>
              <a:buSzPts val="1800"/>
              <a:buChar char="●"/>
            </a:pPr>
            <a:r>
              <a:rPr lang="en">
                <a:solidFill>
                  <a:srgbClr val="000000"/>
                </a:solidFill>
              </a:rPr>
              <a:t>Metabolism slows down; affected by medications and lack of activity. </a:t>
            </a:r>
            <a:endParaRPr>
              <a:solidFill>
                <a:srgbClr val="000000"/>
              </a:solidFill>
            </a:endParaRPr>
          </a:p>
          <a:p>
            <a:pPr marL="342900" lvl="0" indent="-279400" algn="l" rtl="0">
              <a:spcBef>
                <a:spcPts val="800"/>
              </a:spcBef>
              <a:spcAft>
                <a:spcPts val="0"/>
              </a:spcAft>
              <a:buClr>
                <a:srgbClr val="000000"/>
              </a:buClr>
              <a:buSzPts val="1800"/>
              <a:buChar char="●"/>
            </a:pPr>
            <a:r>
              <a:rPr lang="en">
                <a:solidFill>
                  <a:srgbClr val="000000"/>
                </a:solidFill>
              </a:rPr>
              <a:t>Sleep patterns change.  </a:t>
            </a:r>
            <a:endParaRPr>
              <a:solidFill>
                <a:srgbClr val="000000"/>
              </a:solidFill>
            </a:endParaRPr>
          </a:p>
          <a:p>
            <a:pPr marL="342900" lvl="0" indent="-279400" algn="l" rtl="0">
              <a:spcBef>
                <a:spcPts val="800"/>
              </a:spcBef>
              <a:spcAft>
                <a:spcPts val="0"/>
              </a:spcAft>
              <a:buClr>
                <a:srgbClr val="000000"/>
              </a:buClr>
              <a:buSzPts val="1800"/>
              <a:buChar char="●"/>
            </a:pPr>
            <a:r>
              <a:rPr lang="en">
                <a:solidFill>
                  <a:srgbClr val="000000"/>
                </a:solidFill>
              </a:rPr>
              <a:t>Skin and hair changes can be   dramatic</a:t>
            </a:r>
            <a:endParaRPr>
              <a:solidFill>
                <a:srgbClr val="000000"/>
              </a:solidFill>
            </a:endParaRPr>
          </a:p>
          <a:p>
            <a:pPr marL="342900" lvl="0" indent="-279400" algn="l" rtl="0">
              <a:spcBef>
                <a:spcPts val="800"/>
              </a:spcBef>
              <a:spcAft>
                <a:spcPts val="800"/>
              </a:spcAft>
              <a:buClr>
                <a:srgbClr val="000000"/>
              </a:buClr>
              <a:buSzPts val="1800"/>
              <a:buChar char="●"/>
            </a:pPr>
            <a:r>
              <a:rPr lang="en">
                <a:solidFill>
                  <a:srgbClr val="000000"/>
                </a:solidFill>
              </a:rPr>
              <a:t>Muscle weakness and joint stiffness are common and can cause pain</a:t>
            </a:r>
            <a:endParaRPr>
              <a:solidFill>
                <a:srgbClr val="000000"/>
              </a:solidFill>
            </a:endParaRPr>
          </a:p>
        </p:txBody>
      </p:sp>
      <p:sp>
        <p:nvSpPr>
          <p:cNvPr id="334" name="Google Shape;334;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335" name="Google Shape;335;p51"/>
          <p:cNvPicPr preferRelativeResize="0"/>
          <p:nvPr/>
        </p:nvPicPr>
        <p:blipFill>
          <a:blip r:embed="rId3">
            <a:alphaModFix/>
          </a:blip>
          <a:stretch>
            <a:fillRect/>
          </a:stretch>
        </p:blipFill>
        <p:spPr>
          <a:xfrm>
            <a:off x="4966728" y="1417408"/>
            <a:ext cx="3731349" cy="2846068"/>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Normal Changes in the Brain</a:t>
            </a:r>
            <a:endParaRPr/>
          </a:p>
        </p:txBody>
      </p:sp>
      <p:sp>
        <p:nvSpPr>
          <p:cNvPr id="342" name="Google Shape;342;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342900" lvl="0" indent="-279400" algn="l" rtl="0">
              <a:spcBef>
                <a:spcPts val="0"/>
              </a:spcBef>
              <a:spcAft>
                <a:spcPts val="0"/>
              </a:spcAft>
              <a:buClr>
                <a:srgbClr val="000000"/>
              </a:buClr>
              <a:buSzPts val="1800"/>
              <a:buChar char="●"/>
            </a:pPr>
            <a:r>
              <a:rPr lang="en">
                <a:solidFill>
                  <a:srgbClr val="000000"/>
                </a:solidFill>
              </a:rPr>
              <a:t>Committing new information to memory might require reinforcement</a:t>
            </a:r>
            <a:endParaRPr>
              <a:solidFill>
                <a:srgbClr val="000000"/>
              </a:solidFill>
            </a:endParaRPr>
          </a:p>
          <a:p>
            <a:pPr marL="342900" lvl="0" indent="-279400" algn="l" rtl="0">
              <a:spcBef>
                <a:spcPts val="1000"/>
              </a:spcBef>
              <a:spcAft>
                <a:spcPts val="0"/>
              </a:spcAft>
              <a:buClr>
                <a:srgbClr val="000000"/>
              </a:buClr>
              <a:buSzPts val="1800"/>
              <a:buChar char="●"/>
            </a:pPr>
            <a:r>
              <a:rPr lang="en">
                <a:solidFill>
                  <a:srgbClr val="000000"/>
                </a:solidFill>
              </a:rPr>
              <a:t>Recall of data / names / numbers can take longer</a:t>
            </a:r>
            <a:endParaRPr>
              <a:solidFill>
                <a:srgbClr val="000000"/>
              </a:solidFill>
            </a:endParaRPr>
          </a:p>
          <a:p>
            <a:pPr marL="342900" lvl="0" indent="-279400" algn="l" rtl="0">
              <a:spcBef>
                <a:spcPts val="1000"/>
              </a:spcBef>
              <a:spcAft>
                <a:spcPts val="0"/>
              </a:spcAft>
              <a:buClr>
                <a:srgbClr val="000000"/>
              </a:buClr>
              <a:buSzPts val="1800"/>
              <a:buChar char="●"/>
            </a:pPr>
            <a:r>
              <a:rPr lang="en">
                <a:solidFill>
                  <a:srgbClr val="000000"/>
                </a:solidFill>
              </a:rPr>
              <a:t>Multi-tasking can slow processes</a:t>
            </a:r>
            <a:endParaRPr>
              <a:solidFill>
                <a:srgbClr val="000000"/>
              </a:solidFill>
            </a:endParaRPr>
          </a:p>
          <a:p>
            <a:pPr marL="342900" lvl="0" indent="-279400" algn="l" rtl="0">
              <a:spcBef>
                <a:spcPts val="1000"/>
              </a:spcBef>
              <a:spcAft>
                <a:spcPts val="0"/>
              </a:spcAft>
              <a:buClr>
                <a:srgbClr val="000000"/>
              </a:buClr>
              <a:buSzPts val="1800"/>
              <a:buChar char="●"/>
            </a:pPr>
            <a:r>
              <a:rPr lang="en">
                <a:solidFill>
                  <a:srgbClr val="000000"/>
                </a:solidFill>
              </a:rPr>
              <a:t>Brain shrinks raising risk for brain injury</a:t>
            </a:r>
            <a:endParaRPr>
              <a:solidFill>
                <a:srgbClr val="000000"/>
              </a:solidFill>
            </a:endParaRPr>
          </a:p>
          <a:p>
            <a:pPr marL="342900" lvl="0" indent="-279400" algn="l" rtl="0">
              <a:spcBef>
                <a:spcPts val="1000"/>
              </a:spcBef>
              <a:spcAft>
                <a:spcPts val="1000"/>
              </a:spcAft>
              <a:buClr>
                <a:srgbClr val="000000"/>
              </a:buClr>
              <a:buSzPts val="1800"/>
              <a:buChar char="●"/>
            </a:pPr>
            <a:r>
              <a:rPr lang="en">
                <a:solidFill>
                  <a:srgbClr val="000000"/>
                </a:solidFill>
              </a:rPr>
              <a:t>Metabolism slows raising risk for toxicity</a:t>
            </a:r>
            <a:endParaRPr>
              <a:solidFill>
                <a:srgbClr val="000000"/>
              </a:solidFill>
            </a:endParaRPr>
          </a:p>
        </p:txBody>
      </p:sp>
      <p:sp>
        <p:nvSpPr>
          <p:cNvPr id="343" name="Google Shape;343;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344" name="Google Shape;344;p52"/>
          <p:cNvPicPr preferRelativeResize="0"/>
          <p:nvPr/>
        </p:nvPicPr>
        <p:blipFill>
          <a:blip r:embed="rId3">
            <a:alphaModFix/>
          </a:blip>
          <a:stretch>
            <a:fillRect/>
          </a:stretch>
        </p:blipFill>
        <p:spPr>
          <a:xfrm>
            <a:off x="4931738" y="2375728"/>
            <a:ext cx="3900488" cy="219313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Regardless of age, healthy brains...</a:t>
            </a:r>
            <a:endParaRPr/>
          </a:p>
        </p:txBody>
      </p:sp>
      <p:sp>
        <p:nvSpPr>
          <p:cNvPr id="351" name="Google Shape;351;p53"/>
          <p:cNvSpPr txBox="1">
            <a:spLocks noGrp="1"/>
          </p:cNvSpPr>
          <p:nvPr>
            <p:ph type="body" idx="1"/>
          </p:nvPr>
        </p:nvSpPr>
        <p:spPr>
          <a:xfrm>
            <a:off x="311700" y="1152469"/>
            <a:ext cx="4588800" cy="3416400"/>
          </a:xfrm>
          <a:prstGeom prst="rect">
            <a:avLst/>
          </a:prstGeom>
        </p:spPr>
        <p:txBody>
          <a:bodyPr spcFirstLastPara="1" wrap="square" lIns="91425" tIns="91425" rIns="91425" bIns="91425" anchor="t" anchorCtr="0">
            <a:noAutofit/>
          </a:bodyPr>
          <a:lstStyle/>
          <a:p>
            <a:pPr marL="342900" lvl="0" indent="-279400" algn="l" rtl="0">
              <a:spcBef>
                <a:spcPts val="0"/>
              </a:spcBef>
              <a:spcAft>
                <a:spcPts val="0"/>
              </a:spcAft>
              <a:buClr>
                <a:srgbClr val="000000"/>
              </a:buClr>
              <a:buSzPts val="1800"/>
              <a:buChar char="●"/>
            </a:pPr>
            <a:r>
              <a:rPr lang="en">
                <a:solidFill>
                  <a:srgbClr val="000000"/>
                </a:solidFill>
              </a:rPr>
              <a:t>Learn new information</a:t>
            </a:r>
            <a:endParaRPr>
              <a:solidFill>
                <a:srgbClr val="000000"/>
              </a:solidFill>
            </a:endParaRPr>
          </a:p>
          <a:p>
            <a:pPr marL="342900" lvl="0" indent="-279400" algn="l" rtl="0">
              <a:spcBef>
                <a:spcPts val="800"/>
              </a:spcBef>
              <a:spcAft>
                <a:spcPts val="0"/>
              </a:spcAft>
              <a:buClr>
                <a:srgbClr val="000000"/>
              </a:buClr>
              <a:buSzPts val="1800"/>
              <a:buChar char="●"/>
            </a:pPr>
            <a:r>
              <a:rPr lang="en">
                <a:solidFill>
                  <a:srgbClr val="000000"/>
                </a:solidFill>
              </a:rPr>
              <a:t>Create and remember memories</a:t>
            </a:r>
            <a:endParaRPr>
              <a:solidFill>
                <a:srgbClr val="000000"/>
              </a:solidFill>
            </a:endParaRPr>
          </a:p>
          <a:p>
            <a:pPr marL="342900" lvl="0" indent="-279400" algn="l" rtl="0">
              <a:spcBef>
                <a:spcPts val="800"/>
              </a:spcBef>
              <a:spcAft>
                <a:spcPts val="0"/>
              </a:spcAft>
              <a:buClr>
                <a:srgbClr val="000000"/>
              </a:buClr>
              <a:buSzPts val="1800"/>
              <a:buChar char="●"/>
            </a:pPr>
            <a:r>
              <a:rPr lang="en">
                <a:solidFill>
                  <a:srgbClr val="000000"/>
                </a:solidFill>
              </a:rPr>
              <a:t>Adapt to changes and challenges</a:t>
            </a:r>
            <a:endParaRPr>
              <a:solidFill>
                <a:srgbClr val="000000"/>
              </a:solidFill>
            </a:endParaRPr>
          </a:p>
          <a:p>
            <a:pPr marL="342900" lvl="0" indent="-279400" algn="l" rtl="0">
              <a:spcBef>
                <a:spcPts val="800"/>
              </a:spcBef>
              <a:spcAft>
                <a:spcPts val="800"/>
              </a:spcAft>
              <a:buClr>
                <a:srgbClr val="000000"/>
              </a:buClr>
              <a:buSzPts val="1800"/>
              <a:buChar char="●"/>
            </a:pPr>
            <a:r>
              <a:rPr lang="en">
                <a:solidFill>
                  <a:srgbClr val="000000"/>
                </a:solidFill>
              </a:rPr>
              <a:t>Communicate who you are as a person through your personality, behaviors, and beliefs.</a:t>
            </a:r>
            <a:endParaRPr>
              <a:solidFill>
                <a:srgbClr val="000000"/>
              </a:solidFill>
            </a:endParaRPr>
          </a:p>
        </p:txBody>
      </p:sp>
      <p:sp>
        <p:nvSpPr>
          <p:cNvPr id="352" name="Google Shape;352;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chemeClr val="dk2"/>
                </a:solidFill>
                <a:latin typeface="Arial"/>
                <a:ea typeface="Arial"/>
                <a:cs typeface="Arial"/>
                <a:sym typeface="Arial"/>
              </a:rPr>
              <a:t>23</a:t>
            </a:fld>
            <a:endParaRPr sz="1000">
              <a:solidFill>
                <a:schemeClr val="dk2"/>
              </a:solidFill>
              <a:latin typeface="Arial"/>
              <a:ea typeface="Arial"/>
              <a:cs typeface="Arial"/>
              <a:sym typeface="Arial"/>
            </a:endParaRPr>
          </a:p>
        </p:txBody>
      </p:sp>
      <p:pic>
        <p:nvPicPr>
          <p:cNvPr id="353" name="Google Shape;353;p53"/>
          <p:cNvPicPr preferRelativeResize="0"/>
          <p:nvPr/>
        </p:nvPicPr>
        <p:blipFill>
          <a:blip r:embed="rId3">
            <a:alphaModFix/>
          </a:blip>
          <a:stretch>
            <a:fillRect/>
          </a:stretch>
        </p:blipFill>
        <p:spPr>
          <a:xfrm>
            <a:off x="5322056" y="864394"/>
            <a:ext cx="3150394" cy="34147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pic>
        <p:nvPicPr>
          <p:cNvPr id="360" name="Google Shape;360;p54"/>
          <p:cNvPicPr preferRelativeResize="0"/>
          <p:nvPr/>
        </p:nvPicPr>
        <p:blipFill>
          <a:blip r:embed="rId3">
            <a:alphaModFix/>
          </a:blip>
          <a:stretch>
            <a:fillRect/>
          </a:stretch>
        </p:blipFill>
        <p:spPr>
          <a:xfrm>
            <a:off x="731531" y="532110"/>
            <a:ext cx="7740919" cy="4402646"/>
          </a:xfrm>
          <a:prstGeom prst="rect">
            <a:avLst/>
          </a:prstGeom>
          <a:noFill/>
          <a:ln>
            <a:noFill/>
          </a:ln>
        </p:spPr>
      </p:pic>
      <p:sp>
        <p:nvSpPr>
          <p:cNvPr id="361" name="Google Shape;361;p54"/>
          <p:cNvSpPr txBox="1"/>
          <p:nvPr/>
        </p:nvSpPr>
        <p:spPr>
          <a:xfrm>
            <a:off x="481688" y="459244"/>
            <a:ext cx="3643500" cy="7350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2800"/>
              <a:t>Priorities...</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Practical Skills</a:t>
            </a:r>
            <a:endParaRPr/>
          </a:p>
        </p:txBody>
      </p:sp>
      <p:sp>
        <p:nvSpPr>
          <p:cNvPr id="367" name="Google Shape;367;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Let them lead; maximize choice. (Mental Health Advance Directive)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Be supportive but not patronizing.</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Treat an older person with dignity and respect.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Appreciate that they have goals, aspirations, talents and strengths and remind them of this.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Support dimensions of recovery: Health, Home, Purpose, Community, &amp; Hope.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Provide education; Avoid jargon; frame mental health as a health benefit.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Remember that the world today is VERY different from the world they grew up in.</a:t>
            </a:r>
            <a:endParaRP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6"/>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Upcoming opportunities</a:t>
            </a:r>
            <a:endParaRPr/>
          </a:p>
        </p:txBody>
      </p:sp>
      <p:sp>
        <p:nvSpPr>
          <p:cNvPr id="373" name="Google Shape;373;p56"/>
          <p:cNvSpPr txBox="1">
            <a:spLocks noGrp="1"/>
          </p:cNvSpPr>
          <p:nvPr>
            <p:ph type="body" idx="1"/>
          </p:nvPr>
        </p:nvSpPr>
        <p:spPr>
          <a:xfrm>
            <a:off x="311700" y="10000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a:solidFill>
                  <a:schemeClr val="dk1"/>
                </a:solidFill>
              </a:rPr>
              <a:t>Free guidebooks for everyone! </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Order more materials at mdaging.org</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Guidebook discussion groups</a:t>
            </a:r>
            <a:endParaRPr>
              <a:solidFill>
                <a:srgbClr val="000000"/>
              </a:solidFill>
            </a:endParaRPr>
          </a:p>
          <a:p>
            <a:pPr marL="457200" lvl="0" indent="-342900" algn="l" rtl="0">
              <a:spcBef>
                <a:spcPts val="1000"/>
              </a:spcBef>
              <a:spcAft>
                <a:spcPts val="0"/>
              </a:spcAft>
              <a:buClr>
                <a:srgbClr val="000000"/>
              </a:buClr>
              <a:buSzPts val="1800"/>
              <a:buChar char="●"/>
            </a:pPr>
            <a:r>
              <a:rPr lang="en">
                <a:solidFill>
                  <a:srgbClr val="000000"/>
                </a:solidFill>
              </a:rPr>
              <a:t>Baltimore County Volunteer Support Program</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Leave your information on the evaluation or contact Casey</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See handout for details</a:t>
            </a:r>
            <a:endParaRPr>
              <a:solidFill>
                <a:srgbClr val="000000"/>
              </a:solidFill>
            </a:endParaRPr>
          </a:p>
          <a:p>
            <a:pPr marL="457200" lvl="0" indent="-342900" algn="l" rtl="0">
              <a:spcBef>
                <a:spcPts val="1000"/>
              </a:spcBef>
              <a:spcAft>
                <a:spcPts val="0"/>
              </a:spcAft>
              <a:buClr>
                <a:srgbClr val="000000"/>
              </a:buClr>
              <a:buSzPts val="1800"/>
              <a:buChar char="●"/>
            </a:pPr>
            <a:r>
              <a:rPr lang="en">
                <a:solidFill>
                  <a:srgbClr val="000000"/>
                </a:solidFill>
              </a:rPr>
              <a:t>Coming in 2020: </a:t>
            </a:r>
            <a:r>
              <a:rPr lang="en" i="1">
                <a:solidFill>
                  <a:srgbClr val="000000"/>
                </a:solidFill>
              </a:rPr>
              <a:t>Behavioral Health and Aging</a:t>
            </a:r>
            <a:r>
              <a:rPr lang="en">
                <a:solidFill>
                  <a:srgbClr val="000000"/>
                </a:solidFill>
              </a:rPr>
              <a:t>, an 8-hour training course for CPRS or anyone who provides peer support.</a:t>
            </a:r>
            <a:endParaRPr>
              <a:solidFill>
                <a:srgbClr val="000000"/>
              </a:solidFill>
            </a:endParaRPr>
          </a:p>
          <a:p>
            <a:pPr marL="914400" lvl="1" indent="-317500" algn="l" rtl="0">
              <a:spcBef>
                <a:spcPts val="0"/>
              </a:spcBef>
              <a:spcAft>
                <a:spcPts val="0"/>
              </a:spcAft>
              <a:buClr>
                <a:srgbClr val="000000"/>
              </a:buClr>
              <a:buSzPts val="1400"/>
              <a:buChar char="○"/>
            </a:pPr>
            <a:r>
              <a:rPr lang="en">
                <a:solidFill>
                  <a:schemeClr val="dk1"/>
                </a:solidFill>
              </a:rPr>
              <a:t>Sign up for</a:t>
            </a:r>
            <a:r>
              <a:rPr lang="en">
                <a:solidFill>
                  <a:srgbClr val="000000"/>
                </a:solidFill>
              </a:rPr>
              <a:t> updates on this course and training dates.</a:t>
            </a:r>
            <a:endParaRPr>
              <a:solidFill>
                <a:srgbClr val="000000"/>
              </a:solidFill>
            </a:endParaRPr>
          </a:p>
          <a:p>
            <a:pPr marL="457200" lvl="0" indent="-342900" algn="l" rtl="0">
              <a:spcBef>
                <a:spcPts val="1000"/>
              </a:spcBef>
              <a:spcAft>
                <a:spcPts val="0"/>
              </a:spcAft>
              <a:buClr>
                <a:srgbClr val="000000"/>
              </a:buClr>
              <a:buSzPts val="1800"/>
              <a:buChar char="●"/>
            </a:pPr>
            <a:r>
              <a:rPr lang="en">
                <a:solidFill>
                  <a:srgbClr val="000000"/>
                </a:solidFill>
              </a:rPr>
              <a:t>Community presentations on behavioral health and aging</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We come to you!</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Choose the topics you need.</a:t>
            </a:r>
            <a:endParaRPr>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 you!</a:t>
            </a:r>
            <a:endParaRPr/>
          </a:p>
        </p:txBody>
      </p:sp>
      <p:sp>
        <p:nvSpPr>
          <p:cNvPr id="379" name="Google Shape;379;p5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1600"/>
              </a:spcBef>
              <a:spcAft>
                <a:spcPts val="0"/>
              </a:spcAft>
              <a:buNone/>
            </a:pPr>
            <a:r>
              <a:rPr lang="en"/>
              <a:t>Kim Burton</a:t>
            </a:r>
            <a:endParaRPr/>
          </a:p>
          <a:p>
            <a:pPr marL="0" lvl="0" indent="0" algn="ctr" rtl="0">
              <a:spcBef>
                <a:spcPts val="1600"/>
              </a:spcBef>
              <a:spcAft>
                <a:spcPts val="0"/>
              </a:spcAft>
              <a:buNone/>
            </a:pPr>
            <a:r>
              <a:rPr lang="en"/>
              <a:t>Director of Older Adult Programs </a:t>
            </a:r>
            <a:endParaRPr/>
          </a:p>
          <a:p>
            <a:pPr marL="0" lvl="0" indent="0" algn="ctr" rtl="0">
              <a:spcBef>
                <a:spcPts val="1600"/>
              </a:spcBef>
              <a:spcAft>
                <a:spcPts val="0"/>
              </a:spcAft>
              <a:buNone/>
            </a:pPr>
            <a:r>
              <a:rPr lang="en"/>
              <a:t>Mental Health Association of Maryland</a:t>
            </a:r>
            <a:endParaRPr/>
          </a:p>
          <a:p>
            <a:pPr marL="0" lvl="0" indent="0" algn="ctr" rtl="0">
              <a:spcBef>
                <a:spcPts val="1600"/>
              </a:spcBef>
              <a:spcAft>
                <a:spcPts val="0"/>
              </a:spcAft>
              <a:buNone/>
            </a:pPr>
            <a:r>
              <a:rPr lang="en" u="sng">
                <a:solidFill>
                  <a:schemeClr val="hlink"/>
                </a:solidFill>
                <a:hlinkClick r:id="rId3"/>
              </a:rPr>
              <a:t>k</a:t>
            </a:r>
            <a:r>
              <a:rPr lang="en" u="sng">
                <a:solidFill>
                  <a:schemeClr val="hlink"/>
                </a:solidFill>
                <a:hlinkClick r:id="rId3"/>
              </a:rPr>
              <a:t>burton@mhamd.org</a:t>
            </a:r>
            <a:endParaRPr/>
          </a:p>
          <a:p>
            <a:pPr marL="0" lvl="0" indent="0" algn="ctr" rtl="0">
              <a:spcBef>
                <a:spcPts val="1600"/>
              </a:spcBef>
              <a:spcAft>
                <a:spcPts val="1600"/>
              </a:spcAft>
              <a:buNone/>
            </a:pPr>
            <a:r>
              <a:rPr lang="en"/>
              <a:t>443-901-1550 x210</a:t>
            </a:r>
            <a:endParaRPr/>
          </a:p>
        </p:txBody>
      </p:sp>
      <p:sp>
        <p:nvSpPr>
          <p:cNvPr id="380" name="Google Shape;380;p5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1600"/>
              </a:spcBef>
              <a:spcAft>
                <a:spcPts val="0"/>
              </a:spcAft>
              <a:buClr>
                <a:schemeClr val="dk1"/>
              </a:buClr>
              <a:buSzPts val="1100"/>
              <a:buFont typeface="Arial"/>
              <a:buNone/>
            </a:pPr>
            <a:r>
              <a:rPr lang="en"/>
              <a:t>Casey Saylor</a:t>
            </a:r>
            <a:endParaRPr/>
          </a:p>
          <a:p>
            <a:pPr marL="0" lvl="0" indent="0" algn="ctr" rtl="0">
              <a:spcBef>
                <a:spcPts val="1600"/>
              </a:spcBef>
              <a:spcAft>
                <a:spcPts val="0"/>
              </a:spcAft>
              <a:buNone/>
            </a:pPr>
            <a:r>
              <a:rPr lang="en"/>
              <a:t>Older Adult Project Manager</a:t>
            </a:r>
            <a:endParaRPr/>
          </a:p>
          <a:p>
            <a:pPr marL="0" lvl="0" indent="0" algn="ctr" rtl="0">
              <a:spcBef>
                <a:spcPts val="1600"/>
              </a:spcBef>
              <a:spcAft>
                <a:spcPts val="0"/>
              </a:spcAft>
              <a:buClr>
                <a:schemeClr val="dk1"/>
              </a:buClr>
              <a:buSzPts val="1100"/>
              <a:buFont typeface="Arial"/>
              <a:buNone/>
            </a:pPr>
            <a:r>
              <a:rPr lang="en"/>
              <a:t>Baltimore County PEERS Program</a:t>
            </a:r>
            <a:endParaRPr/>
          </a:p>
          <a:p>
            <a:pPr marL="0" lvl="0" indent="0" algn="ctr" rtl="0">
              <a:spcBef>
                <a:spcPts val="1600"/>
              </a:spcBef>
              <a:spcAft>
                <a:spcPts val="0"/>
              </a:spcAft>
              <a:buClr>
                <a:schemeClr val="dk1"/>
              </a:buClr>
              <a:buSzPts val="1100"/>
              <a:buFont typeface="Arial"/>
              <a:buNone/>
            </a:pPr>
            <a:r>
              <a:rPr lang="en"/>
              <a:t>Mental Health Association of Maryland</a:t>
            </a:r>
            <a:endParaRPr/>
          </a:p>
          <a:p>
            <a:pPr marL="0" lvl="0" indent="0" algn="ctr" rtl="0">
              <a:spcBef>
                <a:spcPts val="1600"/>
              </a:spcBef>
              <a:spcAft>
                <a:spcPts val="0"/>
              </a:spcAft>
              <a:buClr>
                <a:schemeClr val="dk1"/>
              </a:buClr>
              <a:buSzPts val="1100"/>
              <a:buFont typeface="Arial"/>
              <a:buNone/>
            </a:pPr>
            <a:r>
              <a:rPr lang="en" u="sng">
                <a:solidFill>
                  <a:schemeClr val="hlink"/>
                </a:solidFill>
                <a:hlinkClick r:id="rId4"/>
              </a:rPr>
              <a:t>csaylor@mhamd.org</a:t>
            </a:r>
            <a:r>
              <a:rPr lang="en"/>
              <a:t> </a:t>
            </a:r>
            <a:endParaRPr/>
          </a:p>
          <a:p>
            <a:pPr marL="0" lvl="0" indent="0" algn="ctr" rtl="0">
              <a:spcBef>
                <a:spcPts val="1600"/>
              </a:spcBef>
              <a:spcAft>
                <a:spcPts val="1600"/>
              </a:spcAft>
              <a:buClr>
                <a:schemeClr val="dk1"/>
              </a:buClr>
              <a:buSzPts val="1100"/>
              <a:buFont typeface="Arial"/>
              <a:buNone/>
            </a:pPr>
            <a:r>
              <a:rPr lang="en"/>
              <a:t>443-901-1550 x213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3600"/>
              <a:buNone/>
            </a:pPr>
            <a:r>
              <a:rPr lang="en"/>
              <a:t>Empowering Older Adults</a:t>
            </a:r>
            <a:endParaRPr/>
          </a:p>
        </p:txBody>
      </p:sp>
      <p:sp>
        <p:nvSpPr>
          <p:cNvPr id="151" name="Google Shape;151;p33"/>
          <p:cNvSpPr txBox="1">
            <a:spLocks noGrp="1"/>
          </p:cNvSpPr>
          <p:nvPr>
            <p:ph type="body" idx="1"/>
          </p:nvPr>
        </p:nvSpPr>
        <p:spPr>
          <a:xfrm>
            <a:off x="197400" y="4374619"/>
            <a:ext cx="2658600" cy="57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1800"/>
              <a:buNone/>
            </a:pPr>
            <a:r>
              <a:rPr lang="en" b="1">
                <a:solidFill>
                  <a:srgbClr val="000000"/>
                </a:solidFill>
              </a:rPr>
              <a:t>Self-Determination</a:t>
            </a:r>
            <a:endParaRPr b="1"/>
          </a:p>
        </p:txBody>
      </p:sp>
      <p:sp>
        <p:nvSpPr>
          <p:cNvPr id="152" name="Google Shape;152;p33"/>
          <p:cNvSpPr txBox="1">
            <a:spLocks noGrp="1"/>
          </p:cNvSpPr>
          <p:nvPr>
            <p:ph type="sldNum" idx="12"/>
          </p:nvPr>
        </p:nvSpPr>
        <p:spPr>
          <a:xfrm>
            <a:off x="83581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3</a:t>
            </a:fld>
            <a:endParaRPr>
              <a:solidFill>
                <a:schemeClr val="dk2"/>
              </a:solidFill>
              <a:latin typeface="Arial"/>
              <a:ea typeface="Arial"/>
              <a:cs typeface="Arial"/>
              <a:sym typeface="Arial"/>
            </a:endParaRPr>
          </a:p>
        </p:txBody>
      </p:sp>
      <p:pic>
        <p:nvPicPr>
          <p:cNvPr id="153" name="Google Shape;153;p33"/>
          <p:cNvPicPr preferRelativeResize="0"/>
          <p:nvPr/>
        </p:nvPicPr>
        <p:blipFill>
          <a:blip r:embed="rId3">
            <a:alphaModFix/>
          </a:blip>
          <a:stretch>
            <a:fillRect/>
          </a:stretch>
        </p:blipFill>
        <p:spPr>
          <a:xfrm>
            <a:off x="2260313" y="1733438"/>
            <a:ext cx="4360614" cy="2180307"/>
          </a:xfrm>
          <a:prstGeom prst="rect">
            <a:avLst/>
          </a:prstGeom>
          <a:noFill/>
          <a:ln>
            <a:noFill/>
          </a:ln>
        </p:spPr>
      </p:pic>
      <p:sp>
        <p:nvSpPr>
          <p:cNvPr id="154" name="Google Shape;154;p33"/>
          <p:cNvSpPr txBox="1"/>
          <p:nvPr/>
        </p:nvSpPr>
        <p:spPr>
          <a:xfrm>
            <a:off x="3464681" y="3321169"/>
            <a:ext cx="1951800" cy="3936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None/>
            </a:pPr>
            <a:r>
              <a:rPr lang="en" sz="1800" b="1">
                <a:solidFill>
                  <a:schemeClr val="dk1"/>
                </a:solidFill>
              </a:rPr>
              <a:t>Environment</a:t>
            </a:r>
            <a:endParaRPr sz="1100" b="1"/>
          </a:p>
        </p:txBody>
      </p:sp>
      <p:sp>
        <p:nvSpPr>
          <p:cNvPr id="155" name="Google Shape;155;p33"/>
          <p:cNvSpPr txBox="1"/>
          <p:nvPr/>
        </p:nvSpPr>
        <p:spPr>
          <a:xfrm>
            <a:off x="6506625" y="4367213"/>
            <a:ext cx="19518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Clr>
                <a:schemeClr val="dk1"/>
              </a:buClr>
              <a:buSzPts val="1800"/>
              <a:buFont typeface="Arial"/>
              <a:buNone/>
            </a:pPr>
            <a:r>
              <a:rPr lang="en" sz="1800" b="1">
                <a:solidFill>
                  <a:schemeClr val="dk1"/>
                </a:solidFill>
              </a:rPr>
              <a:t>Communication</a:t>
            </a:r>
            <a:endParaRPr sz="1800" b="1">
              <a:solidFill>
                <a:schemeClr val="dk1"/>
              </a:solidFill>
            </a:endParaRPr>
          </a:p>
          <a:p>
            <a:pPr marL="0" lvl="0" indent="0" algn="ctr" rtl="0">
              <a:spcBef>
                <a:spcPts val="0"/>
              </a:spcBef>
              <a:spcAft>
                <a:spcPts val="0"/>
              </a:spcAft>
              <a:buNone/>
            </a:pPr>
            <a:endParaRPr sz="1100"/>
          </a:p>
        </p:txBody>
      </p:sp>
      <p:pic>
        <p:nvPicPr>
          <p:cNvPr id="156" name="Google Shape;156;p33"/>
          <p:cNvPicPr preferRelativeResize="0"/>
          <p:nvPr/>
        </p:nvPicPr>
        <p:blipFill>
          <a:blip r:embed="rId4">
            <a:alphaModFix/>
          </a:blip>
          <a:stretch>
            <a:fillRect/>
          </a:stretch>
        </p:blipFill>
        <p:spPr>
          <a:xfrm>
            <a:off x="459750" y="725719"/>
            <a:ext cx="1951875" cy="3470045"/>
          </a:xfrm>
          <a:prstGeom prst="rect">
            <a:avLst/>
          </a:prstGeom>
          <a:noFill/>
          <a:ln>
            <a:noFill/>
          </a:ln>
        </p:spPr>
      </p:pic>
      <p:pic>
        <p:nvPicPr>
          <p:cNvPr id="157" name="Google Shape;157;p33"/>
          <p:cNvPicPr preferRelativeResize="0"/>
          <p:nvPr/>
        </p:nvPicPr>
        <p:blipFill>
          <a:blip r:embed="rId5">
            <a:alphaModFix/>
          </a:blip>
          <a:stretch>
            <a:fillRect/>
          </a:stretch>
        </p:blipFill>
        <p:spPr>
          <a:xfrm rot="-12">
            <a:off x="6508274" y="1050570"/>
            <a:ext cx="1778774" cy="1456387"/>
          </a:xfrm>
          <a:prstGeom prst="rect">
            <a:avLst/>
          </a:prstGeom>
          <a:noFill/>
          <a:ln>
            <a:noFill/>
          </a:ln>
        </p:spPr>
      </p:pic>
      <p:pic>
        <p:nvPicPr>
          <p:cNvPr id="158" name="Google Shape;158;p33"/>
          <p:cNvPicPr preferRelativeResize="0"/>
          <p:nvPr/>
        </p:nvPicPr>
        <p:blipFill>
          <a:blip r:embed="rId5">
            <a:alphaModFix/>
          </a:blip>
          <a:stretch>
            <a:fillRect/>
          </a:stretch>
        </p:blipFill>
        <p:spPr>
          <a:xfrm flipH="1">
            <a:off x="7304737" y="2237757"/>
            <a:ext cx="1430739" cy="1171426"/>
          </a:xfrm>
          <a:prstGeom prst="rect">
            <a:avLst/>
          </a:prstGeom>
          <a:noFill/>
          <a:ln>
            <a:noFill/>
          </a:ln>
        </p:spPr>
      </p:pic>
      <p:pic>
        <p:nvPicPr>
          <p:cNvPr id="159" name="Google Shape;159;p33"/>
          <p:cNvPicPr preferRelativeResize="0"/>
          <p:nvPr/>
        </p:nvPicPr>
        <p:blipFill>
          <a:blip r:embed="rId5">
            <a:alphaModFix/>
          </a:blip>
          <a:stretch>
            <a:fillRect/>
          </a:stretch>
        </p:blipFill>
        <p:spPr>
          <a:xfrm rot="-10">
            <a:off x="6792696" y="3321168"/>
            <a:ext cx="1146317" cy="9385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4"/>
          <p:cNvSpPr txBox="1">
            <a:spLocks noGrp="1"/>
          </p:cNvSpPr>
          <p:nvPr>
            <p:ph type="title"/>
          </p:nvPr>
        </p:nvSpPr>
        <p:spPr>
          <a:xfrm>
            <a:off x="4260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Self Determination</a:t>
            </a:r>
            <a:endParaRPr/>
          </a:p>
        </p:txBody>
      </p:sp>
      <p:sp>
        <p:nvSpPr>
          <p:cNvPr id="166" name="Google Shape;166;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67" name="Google Shape;167;p34"/>
          <p:cNvSpPr/>
          <p:nvPr/>
        </p:nvSpPr>
        <p:spPr>
          <a:xfrm>
            <a:off x="882948" y="1877985"/>
            <a:ext cx="2258118" cy="679104"/>
          </a:xfrm>
          <a:prstGeom prst="flowChartTerminator">
            <a:avLst/>
          </a:prstGeom>
          <a:solidFill>
            <a:srgbClr val="D9D2E9"/>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100"/>
              <a:t>Co-Producing</a:t>
            </a:r>
            <a:endParaRPr sz="1100"/>
          </a:p>
        </p:txBody>
      </p:sp>
      <p:sp>
        <p:nvSpPr>
          <p:cNvPr id="168" name="Google Shape;168;p34"/>
          <p:cNvSpPr/>
          <p:nvPr/>
        </p:nvSpPr>
        <p:spPr>
          <a:xfrm>
            <a:off x="882948" y="2721572"/>
            <a:ext cx="2258118" cy="679104"/>
          </a:xfrm>
          <a:prstGeom prst="flowChartTerminator">
            <a:avLst/>
          </a:prstGeom>
          <a:solidFill>
            <a:srgbClr val="D9D2E9"/>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100"/>
              <a:t>Co-Designing</a:t>
            </a:r>
            <a:endParaRPr sz="1100"/>
          </a:p>
        </p:txBody>
      </p:sp>
      <p:sp>
        <p:nvSpPr>
          <p:cNvPr id="169" name="Google Shape;169;p34"/>
          <p:cNvSpPr/>
          <p:nvPr/>
        </p:nvSpPr>
        <p:spPr>
          <a:xfrm>
            <a:off x="3430623" y="1877985"/>
            <a:ext cx="2258118" cy="679104"/>
          </a:xfrm>
          <a:prstGeom prst="flowChartTerminator">
            <a:avLst/>
          </a:prstGeom>
          <a:solidFill>
            <a:srgbClr val="CFE2F3"/>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100"/>
              <a:t>Engaging</a:t>
            </a:r>
            <a:endParaRPr sz="1100"/>
          </a:p>
        </p:txBody>
      </p:sp>
      <p:sp>
        <p:nvSpPr>
          <p:cNvPr id="170" name="Google Shape;170;p34"/>
          <p:cNvSpPr/>
          <p:nvPr/>
        </p:nvSpPr>
        <p:spPr>
          <a:xfrm>
            <a:off x="3430623" y="2721572"/>
            <a:ext cx="2258118" cy="679104"/>
          </a:xfrm>
          <a:prstGeom prst="flowChartTerminator">
            <a:avLst/>
          </a:prstGeom>
          <a:solidFill>
            <a:srgbClr val="CFE2F3"/>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100"/>
              <a:t>Consulting</a:t>
            </a:r>
            <a:endParaRPr sz="1100"/>
          </a:p>
        </p:txBody>
      </p:sp>
      <p:sp>
        <p:nvSpPr>
          <p:cNvPr id="171" name="Google Shape;171;p34"/>
          <p:cNvSpPr/>
          <p:nvPr/>
        </p:nvSpPr>
        <p:spPr>
          <a:xfrm>
            <a:off x="3430623" y="3565159"/>
            <a:ext cx="2258118" cy="679104"/>
          </a:xfrm>
          <a:prstGeom prst="flowChartTerminator">
            <a:avLst/>
          </a:prstGeom>
          <a:solidFill>
            <a:srgbClr val="CFE2F3"/>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100"/>
              <a:t>Informing</a:t>
            </a:r>
            <a:endParaRPr sz="1100"/>
          </a:p>
        </p:txBody>
      </p:sp>
      <p:sp>
        <p:nvSpPr>
          <p:cNvPr id="172" name="Google Shape;172;p34"/>
          <p:cNvSpPr/>
          <p:nvPr/>
        </p:nvSpPr>
        <p:spPr>
          <a:xfrm>
            <a:off x="6002938" y="1877985"/>
            <a:ext cx="2258118" cy="679104"/>
          </a:xfrm>
          <a:prstGeom prst="flowChartTerminator">
            <a:avLst/>
          </a:prstGeom>
          <a:solidFill>
            <a:srgbClr val="FCE5CD"/>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100"/>
              <a:t>Educating</a:t>
            </a:r>
            <a:endParaRPr sz="1100"/>
          </a:p>
        </p:txBody>
      </p:sp>
      <p:sp>
        <p:nvSpPr>
          <p:cNvPr id="173" name="Google Shape;173;p34"/>
          <p:cNvSpPr/>
          <p:nvPr/>
        </p:nvSpPr>
        <p:spPr>
          <a:xfrm>
            <a:off x="6002938" y="2721572"/>
            <a:ext cx="2258118" cy="679104"/>
          </a:xfrm>
          <a:prstGeom prst="flowChartTerminator">
            <a:avLst/>
          </a:prstGeom>
          <a:solidFill>
            <a:srgbClr val="FCE5CD"/>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100"/>
              <a:t>Coercing</a:t>
            </a:r>
            <a:endParaRPr sz="1100"/>
          </a:p>
        </p:txBody>
      </p:sp>
      <p:sp>
        <p:nvSpPr>
          <p:cNvPr id="174" name="Google Shape;174;p34"/>
          <p:cNvSpPr txBox="1"/>
          <p:nvPr/>
        </p:nvSpPr>
        <p:spPr>
          <a:xfrm>
            <a:off x="6217394" y="1321116"/>
            <a:ext cx="1829400" cy="2571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900" i="1"/>
              <a:t>Doing to...</a:t>
            </a:r>
            <a:endParaRPr sz="1900" i="1"/>
          </a:p>
        </p:txBody>
      </p:sp>
      <p:sp>
        <p:nvSpPr>
          <p:cNvPr id="175" name="Google Shape;175;p34"/>
          <p:cNvSpPr txBox="1"/>
          <p:nvPr/>
        </p:nvSpPr>
        <p:spPr>
          <a:xfrm>
            <a:off x="3645079" y="1321116"/>
            <a:ext cx="1829400" cy="2571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900" i="1"/>
              <a:t>Doing for...</a:t>
            </a:r>
            <a:endParaRPr sz="1900" i="1"/>
          </a:p>
        </p:txBody>
      </p:sp>
      <p:sp>
        <p:nvSpPr>
          <p:cNvPr id="176" name="Google Shape;176;p34"/>
          <p:cNvSpPr txBox="1"/>
          <p:nvPr/>
        </p:nvSpPr>
        <p:spPr>
          <a:xfrm>
            <a:off x="1097414" y="1321116"/>
            <a:ext cx="1829400" cy="2571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900" i="1"/>
              <a:t>Doing with...</a:t>
            </a:r>
            <a:endParaRPr sz="1900" i="1"/>
          </a:p>
        </p:txBody>
      </p:sp>
      <p:sp>
        <p:nvSpPr>
          <p:cNvPr id="177" name="Google Shape;177;p34"/>
          <p:cNvSpPr txBox="1"/>
          <p:nvPr/>
        </p:nvSpPr>
        <p:spPr>
          <a:xfrm>
            <a:off x="2622729" y="4244263"/>
            <a:ext cx="4024200" cy="1497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800"/>
              <a:t>Adapted from content by the new economics forum</a:t>
            </a:r>
            <a:endParaRPr sz="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a:spLocks noGrp="1"/>
          </p:cNvSpPr>
          <p:nvPr>
            <p:ph type="title"/>
          </p:nvPr>
        </p:nvSpPr>
        <p:spPr>
          <a:xfrm>
            <a:off x="4260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Self Determination</a:t>
            </a:r>
            <a:endParaRPr/>
          </a:p>
        </p:txBody>
      </p:sp>
      <p:sp>
        <p:nvSpPr>
          <p:cNvPr id="184" name="Google Shape;184;p35"/>
          <p:cNvSpPr txBox="1">
            <a:spLocks noGrp="1"/>
          </p:cNvSpPr>
          <p:nvPr>
            <p:ph type="body" idx="1"/>
          </p:nvPr>
        </p:nvSpPr>
        <p:spPr>
          <a:xfrm>
            <a:off x="426000" y="1152469"/>
            <a:ext cx="5289000" cy="3416400"/>
          </a:xfrm>
          <a:prstGeom prst="rect">
            <a:avLst/>
          </a:prstGeom>
        </p:spPr>
        <p:txBody>
          <a:bodyPr spcFirstLastPara="1" wrap="square" lIns="91425" tIns="91425" rIns="91425" bIns="91425" anchor="t" anchorCtr="0">
            <a:noAutofit/>
          </a:bodyPr>
          <a:lstStyle/>
          <a:p>
            <a:pPr marL="342900" lvl="0" indent="-279400" algn="l" rtl="0">
              <a:spcBef>
                <a:spcPts val="0"/>
              </a:spcBef>
              <a:spcAft>
                <a:spcPts val="0"/>
              </a:spcAft>
              <a:buClr>
                <a:srgbClr val="000000"/>
              </a:buClr>
              <a:buSzPts val="1800"/>
              <a:buChar char="●"/>
            </a:pPr>
            <a:r>
              <a:rPr lang="en">
                <a:solidFill>
                  <a:srgbClr val="000000"/>
                </a:solidFill>
              </a:rPr>
              <a:t>Let them set the pace.</a:t>
            </a:r>
            <a:endParaRPr>
              <a:solidFill>
                <a:srgbClr val="000000"/>
              </a:solidFill>
            </a:endParaRPr>
          </a:p>
          <a:p>
            <a:pPr marL="342900" lvl="0" indent="-279400" algn="l" rtl="0">
              <a:spcBef>
                <a:spcPts val="800"/>
              </a:spcBef>
              <a:spcAft>
                <a:spcPts val="0"/>
              </a:spcAft>
              <a:buClr>
                <a:srgbClr val="000000"/>
              </a:buClr>
              <a:buSzPts val="1800"/>
              <a:buChar char="●"/>
            </a:pPr>
            <a:r>
              <a:rPr lang="en">
                <a:solidFill>
                  <a:schemeClr val="dk1"/>
                </a:solidFill>
              </a:rPr>
              <a:t>Reinforce strengths and empower them to make their own decisions.</a:t>
            </a:r>
            <a:endParaRPr>
              <a:solidFill>
                <a:srgbClr val="000000"/>
              </a:solidFill>
            </a:endParaRPr>
          </a:p>
          <a:p>
            <a:pPr marL="342900" lvl="0" indent="-279400" algn="l" rtl="0">
              <a:spcBef>
                <a:spcPts val="800"/>
              </a:spcBef>
              <a:spcAft>
                <a:spcPts val="0"/>
              </a:spcAft>
              <a:buClr>
                <a:srgbClr val="000000"/>
              </a:buClr>
              <a:buSzPts val="1800"/>
              <a:buChar char="●"/>
            </a:pPr>
            <a:r>
              <a:rPr lang="en">
                <a:solidFill>
                  <a:srgbClr val="000000"/>
                </a:solidFill>
              </a:rPr>
              <a:t>Ask questions to help them identify their own needs.</a:t>
            </a:r>
            <a:endParaRPr>
              <a:solidFill>
                <a:srgbClr val="000000"/>
              </a:solidFill>
            </a:endParaRPr>
          </a:p>
          <a:p>
            <a:pPr marL="342900" lvl="0" indent="-279400" algn="l" rtl="0">
              <a:spcBef>
                <a:spcPts val="800"/>
              </a:spcBef>
              <a:spcAft>
                <a:spcPts val="800"/>
              </a:spcAft>
              <a:buClr>
                <a:srgbClr val="000000"/>
              </a:buClr>
              <a:buSzPts val="1800"/>
              <a:buChar char="●"/>
            </a:pPr>
            <a:r>
              <a:rPr lang="en">
                <a:solidFill>
                  <a:srgbClr val="000000"/>
                </a:solidFill>
              </a:rPr>
              <a:t>Facilitate Informed Decision-Making (handout)</a:t>
            </a:r>
            <a:endParaRPr>
              <a:solidFill>
                <a:srgbClr val="000000"/>
              </a:solidFill>
            </a:endParaRPr>
          </a:p>
        </p:txBody>
      </p:sp>
      <p:sp>
        <p:nvSpPr>
          <p:cNvPr id="185" name="Google Shape;18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86" name="Google Shape;186;p35"/>
          <p:cNvPicPr preferRelativeResize="0"/>
          <p:nvPr/>
        </p:nvPicPr>
        <p:blipFill>
          <a:blip r:embed="rId3">
            <a:alphaModFix/>
          </a:blip>
          <a:stretch>
            <a:fillRect/>
          </a:stretch>
        </p:blipFill>
        <p:spPr>
          <a:xfrm>
            <a:off x="6169557" y="725719"/>
            <a:ext cx="1951875" cy="34700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6"/>
          <p:cNvSpPr txBox="1">
            <a:spLocks noGrp="1"/>
          </p:cNvSpPr>
          <p:nvPr>
            <p:ph type="title"/>
          </p:nvPr>
        </p:nvSpPr>
        <p:spPr>
          <a:xfrm>
            <a:off x="4260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Environment</a:t>
            </a:r>
            <a:endParaRPr/>
          </a:p>
        </p:txBody>
      </p:sp>
      <p:sp>
        <p:nvSpPr>
          <p:cNvPr id="193" name="Google Shape;193;p36"/>
          <p:cNvSpPr txBox="1">
            <a:spLocks noGrp="1"/>
          </p:cNvSpPr>
          <p:nvPr>
            <p:ph type="body" idx="1"/>
          </p:nvPr>
        </p:nvSpPr>
        <p:spPr>
          <a:xfrm>
            <a:off x="426000" y="1152469"/>
            <a:ext cx="5199600" cy="3416400"/>
          </a:xfrm>
          <a:prstGeom prst="rect">
            <a:avLst/>
          </a:prstGeom>
        </p:spPr>
        <p:txBody>
          <a:bodyPr spcFirstLastPara="1" wrap="square" lIns="91425" tIns="91425" rIns="91425" bIns="91425" anchor="t" anchorCtr="0">
            <a:noAutofit/>
          </a:bodyPr>
          <a:lstStyle/>
          <a:p>
            <a:pPr marL="342900" lvl="0" indent="-279400" algn="l" rtl="0">
              <a:spcBef>
                <a:spcPts val="0"/>
              </a:spcBef>
              <a:spcAft>
                <a:spcPts val="0"/>
              </a:spcAft>
              <a:buClr>
                <a:srgbClr val="000000"/>
              </a:buClr>
              <a:buSzPts val="1800"/>
              <a:buChar char="●"/>
            </a:pPr>
            <a:r>
              <a:rPr lang="en">
                <a:solidFill>
                  <a:srgbClr val="000000"/>
                </a:solidFill>
              </a:rPr>
              <a:t>Enable autonomy.</a:t>
            </a:r>
            <a:endParaRPr>
              <a:solidFill>
                <a:srgbClr val="000000"/>
              </a:solidFill>
            </a:endParaRPr>
          </a:p>
          <a:p>
            <a:pPr marL="685800" lvl="1" indent="-254000" algn="l" rtl="0">
              <a:spcBef>
                <a:spcPts val="0"/>
              </a:spcBef>
              <a:spcAft>
                <a:spcPts val="0"/>
              </a:spcAft>
              <a:buClr>
                <a:srgbClr val="000000"/>
              </a:buClr>
              <a:buSzPts val="1400"/>
              <a:buChar char="○"/>
            </a:pPr>
            <a:r>
              <a:rPr lang="en">
                <a:solidFill>
                  <a:srgbClr val="000000"/>
                </a:solidFill>
              </a:rPr>
              <a:t>accessible entrances and public areas</a:t>
            </a:r>
            <a:endParaRPr>
              <a:solidFill>
                <a:srgbClr val="000000"/>
              </a:solidFill>
            </a:endParaRPr>
          </a:p>
          <a:p>
            <a:pPr marL="685800" lvl="1" indent="-254000" algn="l" rtl="0">
              <a:spcBef>
                <a:spcPts val="0"/>
              </a:spcBef>
              <a:spcAft>
                <a:spcPts val="0"/>
              </a:spcAft>
              <a:buClr>
                <a:srgbClr val="000000"/>
              </a:buClr>
              <a:buSzPts val="1400"/>
              <a:buChar char="○"/>
            </a:pPr>
            <a:r>
              <a:rPr lang="en">
                <a:solidFill>
                  <a:srgbClr val="000000"/>
                </a:solidFill>
              </a:rPr>
              <a:t>avoid scheduling after dark</a:t>
            </a:r>
            <a:endParaRPr>
              <a:solidFill>
                <a:srgbClr val="000000"/>
              </a:solidFill>
            </a:endParaRPr>
          </a:p>
          <a:p>
            <a:pPr marL="342900" lvl="0" indent="-279400" algn="l" rtl="0">
              <a:spcBef>
                <a:spcPts val="0"/>
              </a:spcBef>
              <a:spcAft>
                <a:spcPts val="0"/>
              </a:spcAft>
              <a:buClr>
                <a:srgbClr val="000000"/>
              </a:buClr>
              <a:buSzPts val="1800"/>
              <a:buChar char="●"/>
            </a:pPr>
            <a:r>
              <a:rPr lang="en">
                <a:solidFill>
                  <a:srgbClr val="000000"/>
                </a:solidFill>
              </a:rPr>
              <a:t>Need: </a:t>
            </a:r>
            <a:endParaRPr>
              <a:solidFill>
                <a:srgbClr val="000000"/>
              </a:solidFill>
            </a:endParaRPr>
          </a:p>
          <a:p>
            <a:pPr marL="685800" lvl="1" indent="-254000" algn="l" rtl="0">
              <a:spcBef>
                <a:spcPts val="0"/>
              </a:spcBef>
              <a:spcAft>
                <a:spcPts val="0"/>
              </a:spcAft>
              <a:buClr>
                <a:srgbClr val="000000"/>
              </a:buClr>
              <a:buSzPts val="1400"/>
              <a:buChar char="○"/>
            </a:pPr>
            <a:r>
              <a:rPr lang="en">
                <a:solidFill>
                  <a:srgbClr val="000000"/>
                </a:solidFill>
              </a:rPr>
              <a:t>privacy</a:t>
            </a:r>
            <a:endParaRPr>
              <a:solidFill>
                <a:srgbClr val="000000"/>
              </a:solidFill>
            </a:endParaRPr>
          </a:p>
          <a:p>
            <a:pPr marL="685800" lvl="1" indent="-254000" algn="l" rtl="0">
              <a:spcBef>
                <a:spcPts val="0"/>
              </a:spcBef>
              <a:spcAft>
                <a:spcPts val="0"/>
              </a:spcAft>
              <a:buClr>
                <a:srgbClr val="000000"/>
              </a:buClr>
              <a:buSzPts val="1400"/>
              <a:buChar char="○"/>
            </a:pPr>
            <a:r>
              <a:rPr lang="en">
                <a:solidFill>
                  <a:srgbClr val="000000"/>
                </a:solidFill>
              </a:rPr>
              <a:t>stimulation</a:t>
            </a:r>
            <a:endParaRPr>
              <a:solidFill>
                <a:srgbClr val="000000"/>
              </a:solidFill>
            </a:endParaRPr>
          </a:p>
          <a:p>
            <a:pPr marL="685800" lvl="1" indent="-254000" algn="l" rtl="0">
              <a:spcBef>
                <a:spcPts val="0"/>
              </a:spcBef>
              <a:spcAft>
                <a:spcPts val="0"/>
              </a:spcAft>
              <a:buClr>
                <a:srgbClr val="000000"/>
              </a:buClr>
              <a:buSzPts val="1400"/>
              <a:buChar char="○"/>
            </a:pPr>
            <a:r>
              <a:rPr lang="en">
                <a:solidFill>
                  <a:srgbClr val="000000"/>
                </a:solidFill>
              </a:rPr>
              <a:t>comfort</a:t>
            </a:r>
            <a:endParaRPr>
              <a:solidFill>
                <a:srgbClr val="000000"/>
              </a:solidFill>
            </a:endParaRPr>
          </a:p>
          <a:p>
            <a:pPr marL="342900" lvl="0" indent="-279400" algn="l" rtl="0">
              <a:spcBef>
                <a:spcPts val="0"/>
              </a:spcBef>
              <a:spcAft>
                <a:spcPts val="0"/>
              </a:spcAft>
              <a:buClr>
                <a:srgbClr val="000000"/>
              </a:buClr>
              <a:buSzPts val="1800"/>
              <a:buChar char="●"/>
            </a:pPr>
            <a:r>
              <a:rPr lang="en">
                <a:solidFill>
                  <a:srgbClr val="000000"/>
                </a:solidFill>
              </a:rPr>
              <a:t>Combat Ageism</a:t>
            </a:r>
            <a:endParaRPr>
              <a:solidFill>
                <a:srgbClr val="000000"/>
              </a:solidFill>
            </a:endParaRPr>
          </a:p>
          <a:p>
            <a:pPr marL="685800" lvl="1" indent="-254000" algn="l" rtl="0">
              <a:spcBef>
                <a:spcPts val="0"/>
              </a:spcBef>
              <a:spcAft>
                <a:spcPts val="0"/>
              </a:spcAft>
              <a:buClr>
                <a:srgbClr val="000000"/>
              </a:buClr>
              <a:buSzPts val="1400"/>
              <a:buChar char="○"/>
            </a:pPr>
            <a:r>
              <a:rPr lang="en">
                <a:solidFill>
                  <a:srgbClr val="000000"/>
                </a:solidFill>
              </a:rPr>
              <a:t>policies &amp; procedures</a:t>
            </a:r>
            <a:endParaRPr>
              <a:solidFill>
                <a:srgbClr val="000000"/>
              </a:solidFill>
            </a:endParaRPr>
          </a:p>
          <a:p>
            <a:pPr marL="685800" lvl="1" indent="-254000" algn="l" rtl="0">
              <a:spcBef>
                <a:spcPts val="0"/>
              </a:spcBef>
              <a:spcAft>
                <a:spcPts val="0"/>
              </a:spcAft>
              <a:buClr>
                <a:srgbClr val="000000"/>
              </a:buClr>
              <a:buSzPts val="1400"/>
              <a:buChar char="○"/>
            </a:pPr>
            <a:r>
              <a:rPr lang="en">
                <a:solidFill>
                  <a:srgbClr val="000000"/>
                </a:solidFill>
              </a:rPr>
              <a:t>recovery planning</a:t>
            </a:r>
            <a:endParaRPr>
              <a:solidFill>
                <a:srgbClr val="000000"/>
              </a:solidFill>
            </a:endParaRPr>
          </a:p>
        </p:txBody>
      </p:sp>
      <p:sp>
        <p:nvSpPr>
          <p:cNvPr id="194" name="Google Shape;19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95" name="Google Shape;195;p36"/>
          <p:cNvPicPr preferRelativeResize="0"/>
          <p:nvPr/>
        </p:nvPicPr>
        <p:blipFill rotWithShape="1">
          <a:blip r:embed="rId3">
            <a:alphaModFix/>
          </a:blip>
          <a:srcRect r="39235"/>
          <a:stretch/>
        </p:blipFill>
        <p:spPr>
          <a:xfrm>
            <a:off x="4441350" y="636975"/>
            <a:ext cx="4702650" cy="3869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426000" y="445031"/>
            <a:ext cx="41862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3600"/>
              <a:buNone/>
            </a:pPr>
            <a:r>
              <a:rPr lang="en"/>
              <a:t>Communication</a:t>
            </a:r>
            <a:endParaRPr/>
          </a:p>
        </p:txBody>
      </p:sp>
      <p:sp>
        <p:nvSpPr>
          <p:cNvPr id="202" name="Google Shape;202;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7</a:t>
            </a:fld>
            <a:endParaRPr>
              <a:solidFill>
                <a:schemeClr val="dk2"/>
              </a:solidFill>
              <a:latin typeface="Arial"/>
              <a:ea typeface="Arial"/>
              <a:cs typeface="Arial"/>
              <a:sym typeface="Arial"/>
            </a:endParaRPr>
          </a:p>
        </p:txBody>
      </p:sp>
      <p:sp>
        <p:nvSpPr>
          <p:cNvPr id="203" name="Google Shape;203;p37"/>
          <p:cNvSpPr txBox="1">
            <a:spLocks noGrp="1"/>
          </p:cNvSpPr>
          <p:nvPr>
            <p:ph type="body" idx="1"/>
          </p:nvPr>
        </p:nvSpPr>
        <p:spPr>
          <a:xfrm>
            <a:off x="426000" y="1152469"/>
            <a:ext cx="3699600" cy="2222400"/>
          </a:xfrm>
          <a:prstGeom prst="rect">
            <a:avLst/>
          </a:prstGeom>
        </p:spPr>
        <p:txBody>
          <a:bodyPr spcFirstLastPara="1" wrap="square" lIns="91425" tIns="91425" rIns="91425" bIns="91425" anchor="t" anchorCtr="0">
            <a:noAutofit/>
          </a:bodyPr>
          <a:lstStyle/>
          <a:p>
            <a:pPr marL="342900" lvl="0" indent="-266700" algn="l" rtl="0">
              <a:spcBef>
                <a:spcPts val="0"/>
              </a:spcBef>
              <a:spcAft>
                <a:spcPts val="0"/>
              </a:spcAft>
              <a:buClr>
                <a:srgbClr val="000000"/>
              </a:buClr>
              <a:buSzPts val="1600"/>
              <a:buChar char="●"/>
            </a:pPr>
            <a:r>
              <a:rPr lang="en" sz="1600">
                <a:solidFill>
                  <a:srgbClr val="000000"/>
                </a:solidFill>
              </a:rPr>
              <a:t>Avoid </a:t>
            </a:r>
            <a:r>
              <a:rPr lang="en" sz="1600" b="1">
                <a:solidFill>
                  <a:srgbClr val="000000"/>
                </a:solidFill>
              </a:rPr>
              <a:t>elderspeak</a:t>
            </a:r>
            <a:r>
              <a:rPr lang="en" sz="1600">
                <a:solidFill>
                  <a:srgbClr val="000000"/>
                </a:solidFill>
              </a:rPr>
              <a:t>: </a:t>
            </a:r>
            <a:r>
              <a:rPr lang="en" sz="1600" i="1">
                <a:solidFill>
                  <a:srgbClr val="000000"/>
                </a:solidFill>
              </a:rPr>
              <a:t>intentionally or unintentionally demeaning communication similar to baby talk.</a:t>
            </a:r>
            <a:endParaRPr sz="1600" i="1">
              <a:solidFill>
                <a:srgbClr val="000000"/>
              </a:solidFill>
            </a:endParaRPr>
          </a:p>
          <a:p>
            <a:pPr marL="342900" lvl="0" indent="-266700" algn="l" rtl="0">
              <a:spcBef>
                <a:spcPts val="800"/>
              </a:spcBef>
              <a:spcAft>
                <a:spcPts val="0"/>
              </a:spcAft>
              <a:buClr>
                <a:srgbClr val="000000"/>
              </a:buClr>
              <a:buSzPts val="1600"/>
              <a:buChar char="●"/>
            </a:pPr>
            <a:r>
              <a:rPr lang="en" sz="1600">
                <a:solidFill>
                  <a:srgbClr val="000000"/>
                </a:solidFill>
              </a:rPr>
              <a:t>Not confrontation, but education. Focus on what can be gained, not lost.</a:t>
            </a:r>
            <a:endParaRPr sz="1600">
              <a:solidFill>
                <a:srgbClr val="000000"/>
              </a:solidFill>
            </a:endParaRPr>
          </a:p>
          <a:p>
            <a:pPr marL="342900" lvl="0" indent="-266700" algn="l" rtl="0">
              <a:spcBef>
                <a:spcPts val="800"/>
              </a:spcBef>
              <a:spcAft>
                <a:spcPts val="800"/>
              </a:spcAft>
              <a:buClr>
                <a:srgbClr val="000000"/>
              </a:buClr>
              <a:buSzPts val="1600"/>
              <a:buChar char="●"/>
            </a:pPr>
            <a:r>
              <a:rPr lang="en" sz="1600">
                <a:solidFill>
                  <a:schemeClr val="dk1"/>
                </a:solidFill>
              </a:rPr>
              <a:t>Slow your pace and repeat yourself if necessary. Ask them to repeat the material back to you to make sure they understand.</a:t>
            </a:r>
            <a:endParaRPr sz="1600">
              <a:solidFill>
                <a:srgbClr val="000000"/>
              </a:solidFill>
            </a:endParaRPr>
          </a:p>
        </p:txBody>
      </p:sp>
      <p:sp>
        <p:nvSpPr>
          <p:cNvPr id="204" name="Google Shape;204;p37"/>
          <p:cNvSpPr/>
          <p:nvPr/>
        </p:nvSpPr>
        <p:spPr>
          <a:xfrm>
            <a:off x="4554975" y="650794"/>
            <a:ext cx="3974700" cy="3898200"/>
          </a:xfrm>
          <a:prstGeom prst="ellipse">
            <a:avLst/>
          </a:prstGeom>
          <a:solidFill>
            <a:srgbClr val="CC0000"/>
          </a:solidFill>
          <a:ln w="76200" cap="flat" cmpd="sng">
            <a:solidFill>
              <a:srgbClr val="43434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5" name="Google Shape;205;p37"/>
          <p:cNvSpPr txBox="1"/>
          <p:nvPr/>
        </p:nvSpPr>
        <p:spPr>
          <a:xfrm>
            <a:off x="4880100" y="1546819"/>
            <a:ext cx="3324300" cy="22224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2600" i="1"/>
              <a:t>Honey</a:t>
            </a:r>
            <a:endParaRPr sz="2600" i="1"/>
          </a:p>
          <a:p>
            <a:pPr marL="0" lvl="0" indent="0" algn="ctr" rtl="0">
              <a:spcBef>
                <a:spcPts val="0"/>
              </a:spcBef>
              <a:spcAft>
                <a:spcPts val="0"/>
              </a:spcAft>
              <a:buNone/>
            </a:pPr>
            <a:r>
              <a:rPr lang="en" sz="2600" i="1"/>
              <a:t>Dear</a:t>
            </a:r>
            <a:endParaRPr sz="2600" i="1"/>
          </a:p>
          <a:p>
            <a:pPr marL="0" lvl="0" indent="0" algn="ctr" rtl="0">
              <a:spcBef>
                <a:spcPts val="0"/>
              </a:spcBef>
              <a:spcAft>
                <a:spcPts val="0"/>
              </a:spcAft>
              <a:buNone/>
            </a:pPr>
            <a:r>
              <a:rPr lang="en" sz="2600" i="1"/>
              <a:t>Sweetie</a:t>
            </a:r>
            <a:endParaRPr sz="2600" i="1"/>
          </a:p>
          <a:p>
            <a:pPr marL="0" lvl="0" indent="0" algn="ctr" rtl="0">
              <a:spcBef>
                <a:spcPts val="0"/>
              </a:spcBef>
              <a:spcAft>
                <a:spcPts val="0"/>
              </a:spcAft>
              <a:buNone/>
            </a:pPr>
            <a:r>
              <a:rPr lang="en" sz="2600" i="1"/>
              <a:t>Darling</a:t>
            </a:r>
            <a:endParaRPr sz="2600" i="1"/>
          </a:p>
          <a:p>
            <a:pPr marL="0" lvl="0" indent="0" algn="ctr" rtl="0">
              <a:spcBef>
                <a:spcPts val="0"/>
              </a:spcBef>
              <a:spcAft>
                <a:spcPts val="0"/>
              </a:spcAft>
              <a:buNone/>
            </a:pPr>
            <a:r>
              <a:rPr lang="en" sz="2600" i="1"/>
              <a:t>Sugar</a:t>
            </a:r>
            <a:endParaRPr sz="2600" i="1"/>
          </a:p>
        </p:txBody>
      </p:sp>
      <p:cxnSp>
        <p:nvCxnSpPr>
          <p:cNvPr id="206" name="Google Shape;206;p37"/>
          <p:cNvCxnSpPr/>
          <p:nvPr/>
        </p:nvCxnSpPr>
        <p:spPr>
          <a:xfrm rot="10800000" flipH="1">
            <a:off x="5280000" y="1319156"/>
            <a:ext cx="2720400" cy="2677800"/>
          </a:xfrm>
          <a:prstGeom prst="straightConnector1">
            <a:avLst/>
          </a:prstGeom>
          <a:noFill/>
          <a:ln w="38100" cap="flat" cmpd="sng">
            <a:solidFill>
              <a:srgbClr val="434343"/>
            </a:solidFill>
            <a:prstDash val="dash"/>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8"/>
          <p:cNvSpPr txBox="1">
            <a:spLocks noGrp="1"/>
          </p:cNvSpPr>
          <p:nvPr>
            <p:ph type="title"/>
          </p:nvPr>
        </p:nvSpPr>
        <p:spPr>
          <a:xfrm>
            <a:off x="426000" y="445031"/>
            <a:ext cx="41862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3600"/>
              <a:buNone/>
            </a:pPr>
            <a:r>
              <a:rPr lang="en"/>
              <a:t>Communication</a:t>
            </a:r>
            <a:endParaRPr/>
          </a:p>
        </p:txBody>
      </p:sp>
      <p:sp>
        <p:nvSpPr>
          <p:cNvPr id="213" name="Google Shape;21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8</a:t>
            </a:fld>
            <a:endParaRPr>
              <a:solidFill>
                <a:schemeClr val="dk2"/>
              </a:solidFill>
              <a:latin typeface="Arial"/>
              <a:ea typeface="Arial"/>
              <a:cs typeface="Arial"/>
              <a:sym typeface="Arial"/>
            </a:endParaRPr>
          </a:p>
        </p:txBody>
      </p:sp>
      <p:sp>
        <p:nvSpPr>
          <p:cNvPr id="214" name="Google Shape;214;p38"/>
          <p:cNvSpPr txBox="1">
            <a:spLocks noGrp="1"/>
          </p:cNvSpPr>
          <p:nvPr>
            <p:ph type="body" idx="1"/>
          </p:nvPr>
        </p:nvSpPr>
        <p:spPr>
          <a:xfrm>
            <a:off x="426000" y="1152469"/>
            <a:ext cx="6188700" cy="2222400"/>
          </a:xfrm>
          <a:prstGeom prst="rect">
            <a:avLst/>
          </a:prstGeom>
        </p:spPr>
        <p:txBody>
          <a:bodyPr spcFirstLastPara="1" wrap="square" lIns="91425" tIns="91425" rIns="91425" bIns="91425" anchor="t" anchorCtr="0">
            <a:noAutofit/>
          </a:bodyPr>
          <a:lstStyle/>
          <a:p>
            <a:pPr marL="342900" lvl="0" indent="-266700" algn="l" rtl="0">
              <a:spcBef>
                <a:spcPts val="0"/>
              </a:spcBef>
              <a:spcAft>
                <a:spcPts val="0"/>
              </a:spcAft>
              <a:buClr>
                <a:srgbClr val="000000"/>
              </a:buClr>
              <a:buSzPts val="1600"/>
              <a:buChar char="●"/>
            </a:pPr>
            <a:r>
              <a:rPr lang="en" sz="1600">
                <a:solidFill>
                  <a:srgbClr val="000000"/>
                </a:solidFill>
              </a:rPr>
              <a:t>Use learning aids to accommodate impairment (i.e. large print on presentations and handouts). Identify how the person you’re working with learns best.</a:t>
            </a:r>
            <a:endParaRPr sz="1600">
              <a:solidFill>
                <a:srgbClr val="000000"/>
              </a:solidFill>
            </a:endParaRPr>
          </a:p>
          <a:p>
            <a:pPr marL="342900" lvl="0" indent="-266700" algn="l" rtl="0">
              <a:spcBef>
                <a:spcPts val="800"/>
              </a:spcBef>
              <a:spcAft>
                <a:spcPts val="0"/>
              </a:spcAft>
              <a:buClr>
                <a:srgbClr val="000000"/>
              </a:buClr>
              <a:buSzPts val="1600"/>
              <a:buChar char="●"/>
            </a:pPr>
            <a:r>
              <a:rPr lang="en" sz="1600">
                <a:solidFill>
                  <a:srgbClr val="000000"/>
                </a:solidFill>
              </a:rPr>
              <a:t>Avoid slang or jargon specific to behavioral health. Re-word ideas in familiar language (i.e. stressors instead of triggers, feeling well instead of recovery, etc). </a:t>
            </a:r>
            <a:endParaRPr sz="1600">
              <a:solidFill>
                <a:srgbClr val="000000"/>
              </a:solidFill>
            </a:endParaRPr>
          </a:p>
          <a:p>
            <a:pPr marL="342900" lvl="0" indent="-266700" algn="l" rtl="0">
              <a:spcBef>
                <a:spcPts val="800"/>
              </a:spcBef>
              <a:spcAft>
                <a:spcPts val="0"/>
              </a:spcAft>
              <a:buClr>
                <a:srgbClr val="000000"/>
              </a:buClr>
              <a:buSzPts val="1600"/>
              <a:buChar char="●"/>
            </a:pPr>
            <a:r>
              <a:rPr lang="en" sz="1600">
                <a:solidFill>
                  <a:srgbClr val="000000"/>
                </a:solidFill>
              </a:rPr>
              <a:t>Reframe behavioral health as a health issue.</a:t>
            </a:r>
            <a:endParaRPr sz="1600">
              <a:solidFill>
                <a:srgbClr val="000000"/>
              </a:solidFill>
            </a:endParaRPr>
          </a:p>
          <a:p>
            <a:pPr marL="342900" lvl="0" indent="-266700" algn="l" rtl="0">
              <a:spcBef>
                <a:spcPts val="800"/>
              </a:spcBef>
              <a:spcAft>
                <a:spcPts val="0"/>
              </a:spcAft>
              <a:buClr>
                <a:srgbClr val="000000"/>
              </a:buClr>
              <a:buSzPts val="1600"/>
              <a:buChar char="●"/>
            </a:pPr>
            <a:r>
              <a:rPr lang="en" sz="1600">
                <a:solidFill>
                  <a:srgbClr val="000000"/>
                </a:solidFill>
              </a:rPr>
              <a:t>Pay attention to the language they may use to indicate behavioral health problems: i.e.) nervous breakdown, baby blues.</a:t>
            </a:r>
            <a:endParaRPr sz="1600">
              <a:solidFill>
                <a:srgbClr val="000000"/>
              </a:solidFill>
            </a:endParaRPr>
          </a:p>
          <a:p>
            <a:pPr marL="342900" lvl="0" indent="-266700" algn="l" rtl="0">
              <a:lnSpc>
                <a:spcPct val="90000"/>
              </a:lnSpc>
              <a:spcBef>
                <a:spcPts val="800"/>
              </a:spcBef>
              <a:spcAft>
                <a:spcPts val="800"/>
              </a:spcAft>
              <a:buClr>
                <a:srgbClr val="000000"/>
              </a:buClr>
              <a:buSzPts val="1600"/>
              <a:buChar char="●"/>
            </a:pPr>
            <a:r>
              <a:rPr lang="en" sz="1600">
                <a:solidFill>
                  <a:schemeClr val="dk1"/>
                </a:solidFill>
              </a:rPr>
              <a:t>Do they have the tools necessary for communication?</a:t>
            </a:r>
            <a:endParaRPr sz="1600">
              <a:solidFill>
                <a:srgbClr val="000000"/>
              </a:solidFill>
            </a:endParaRPr>
          </a:p>
        </p:txBody>
      </p:sp>
      <p:pic>
        <p:nvPicPr>
          <p:cNvPr id="215" name="Google Shape;215;p38"/>
          <p:cNvPicPr preferRelativeResize="0"/>
          <p:nvPr/>
        </p:nvPicPr>
        <p:blipFill>
          <a:blip r:embed="rId3">
            <a:alphaModFix/>
          </a:blip>
          <a:stretch>
            <a:fillRect/>
          </a:stretch>
        </p:blipFill>
        <p:spPr>
          <a:xfrm rot="-14">
            <a:off x="6848644" y="1052496"/>
            <a:ext cx="1620518" cy="1378937"/>
          </a:xfrm>
          <a:prstGeom prst="rect">
            <a:avLst/>
          </a:prstGeom>
          <a:noFill/>
          <a:ln>
            <a:noFill/>
          </a:ln>
        </p:spPr>
      </p:pic>
      <p:pic>
        <p:nvPicPr>
          <p:cNvPr id="216" name="Google Shape;216;p38"/>
          <p:cNvPicPr preferRelativeResize="0"/>
          <p:nvPr/>
        </p:nvPicPr>
        <p:blipFill>
          <a:blip r:embed="rId3">
            <a:alphaModFix/>
          </a:blip>
          <a:stretch>
            <a:fillRect/>
          </a:stretch>
        </p:blipFill>
        <p:spPr>
          <a:xfrm flipH="1">
            <a:off x="7574251" y="2176551"/>
            <a:ext cx="1303443" cy="1109130"/>
          </a:xfrm>
          <a:prstGeom prst="rect">
            <a:avLst/>
          </a:prstGeom>
          <a:noFill/>
          <a:ln>
            <a:noFill/>
          </a:ln>
        </p:spPr>
      </p:pic>
      <p:pic>
        <p:nvPicPr>
          <p:cNvPr id="217" name="Google Shape;217;p38"/>
          <p:cNvPicPr preferRelativeResize="0"/>
          <p:nvPr/>
        </p:nvPicPr>
        <p:blipFill>
          <a:blip r:embed="rId3">
            <a:alphaModFix/>
          </a:blip>
          <a:stretch>
            <a:fillRect/>
          </a:stretch>
        </p:blipFill>
        <p:spPr>
          <a:xfrm rot="-11">
            <a:off x="7107761" y="3202349"/>
            <a:ext cx="1044333" cy="8886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Dimensions of Recovery</a:t>
            </a:r>
            <a:endParaRPr/>
          </a:p>
        </p:txBody>
      </p:sp>
      <p:sp>
        <p:nvSpPr>
          <p:cNvPr id="224" name="Google Shape;224;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rgbClr val="000000"/>
                </a:solidFill>
              </a:rPr>
              <a:t>Health</a:t>
            </a:r>
            <a:r>
              <a:rPr lang="en">
                <a:solidFill>
                  <a:srgbClr val="000000"/>
                </a:solidFill>
              </a:rPr>
              <a:t>: overcoming or managing one’s disease(s) or symptoms and making informed, healthy choices that support physical and emotional well-being.</a:t>
            </a:r>
            <a:endParaRPr>
              <a:solidFill>
                <a:srgbClr val="000000"/>
              </a:solidFill>
            </a:endParaRPr>
          </a:p>
          <a:p>
            <a:pPr marL="0" lvl="0" indent="0" algn="l" rtl="0">
              <a:lnSpc>
                <a:spcPct val="100000"/>
              </a:lnSpc>
              <a:spcBef>
                <a:spcPts val="1600"/>
              </a:spcBef>
              <a:spcAft>
                <a:spcPts val="0"/>
              </a:spcAft>
              <a:buNone/>
            </a:pPr>
            <a:r>
              <a:rPr lang="en" b="1">
                <a:solidFill>
                  <a:srgbClr val="000000"/>
                </a:solidFill>
              </a:rPr>
              <a:t>Home</a:t>
            </a:r>
            <a:r>
              <a:rPr lang="en">
                <a:solidFill>
                  <a:srgbClr val="000000"/>
                </a:solidFill>
              </a:rPr>
              <a:t>: having a stable and safe place to live.</a:t>
            </a:r>
            <a:endParaRPr>
              <a:solidFill>
                <a:srgbClr val="000000"/>
              </a:solidFill>
            </a:endParaRPr>
          </a:p>
          <a:p>
            <a:pPr marL="0" lvl="0" indent="0" algn="l" rtl="0">
              <a:lnSpc>
                <a:spcPct val="100000"/>
              </a:lnSpc>
              <a:spcBef>
                <a:spcPts val="1600"/>
              </a:spcBef>
              <a:spcAft>
                <a:spcPts val="0"/>
              </a:spcAft>
              <a:buNone/>
            </a:pPr>
            <a:r>
              <a:rPr lang="en" b="1">
                <a:solidFill>
                  <a:srgbClr val="000000"/>
                </a:solidFill>
              </a:rPr>
              <a:t>Purpose</a:t>
            </a:r>
            <a:r>
              <a:rPr lang="en">
                <a:solidFill>
                  <a:srgbClr val="000000"/>
                </a:solidFill>
              </a:rPr>
              <a:t>: conducting meaningful daily activities and having the independence, income, and resources to participate in society.</a:t>
            </a:r>
            <a:endParaRPr>
              <a:solidFill>
                <a:srgbClr val="000000"/>
              </a:solidFill>
            </a:endParaRPr>
          </a:p>
          <a:p>
            <a:pPr marL="0" lvl="0" indent="0" algn="l" rtl="0">
              <a:lnSpc>
                <a:spcPct val="100000"/>
              </a:lnSpc>
              <a:spcBef>
                <a:spcPts val="1600"/>
              </a:spcBef>
              <a:spcAft>
                <a:spcPts val="0"/>
              </a:spcAft>
              <a:buNone/>
            </a:pPr>
            <a:r>
              <a:rPr lang="en" b="1">
                <a:solidFill>
                  <a:srgbClr val="000000"/>
                </a:solidFill>
              </a:rPr>
              <a:t>Community</a:t>
            </a:r>
            <a:r>
              <a:rPr lang="en">
                <a:solidFill>
                  <a:srgbClr val="000000"/>
                </a:solidFill>
              </a:rPr>
              <a:t>: having relationships and social networks that provide support, friendship, love, and hope.</a:t>
            </a:r>
            <a:endParaRPr>
              <a:solidFill>
                <a:srgbClr val="000000"/>
              </a:solidFill>
            </a:endParaRPr>
          </a:p>
          <a:p>
            <a:pPr marL="0" lvl="0" indent="0" algn="l" rtl="0">
              <a:lnSpc>
                <a:spcPct val="100000"/>
              </a:lnSpc>
              <a:spcBef>
                <a:spcPts val="1600"/>
              </a:spcBef>
              <a:spcAft>
                <a:spcPts val="0"/>
              </a:spcAft>
              <a:buNone/>
            </a:pPr>
            <a:r>
              <a:rPr lang="en" b="1">
                <a:solidFill>
                  <a:srgbClr val="000000"/>
                </a:solidFill>
              </a:rPr>
              <a:t>Hope</a:t>
            </a:r>
            <a:r>
              <a:rPr lang="en">
                <a:solidFill>
                  <a:srgbClr val="000000"/>
                </a:solidFill>
              </a:rPr>
              <a:t>: the belief that these challenges and conditions can be overcome, is the foundation of recovery.</a:t>
            </a:r>
            <a:endParaRPr>
              <a:solidFill>
                <a:srgbClr val="000000"/>
              </a:solidFill>
            </a:endParaRPr>
          </a:p>
          <a:p>
            <a:pPr marL="0" lvl="0" indent="0" algn="l" rtl="0">
              <a:lnSpc>
                <a:spcPct val="100000"/>
              </a:lnSpc>
              <a:spcBef>
                <a:spcPts val="1600"/>
              </a:spcBef>
              <a:spcAft>
                <a:spcPts val="1600"/>
              </a:spcAft>
              <a:buNone/>
            </a:pPr>
            <a:endParaRPr>
              <a:solidFill>
                <a:srgbClr val="000000"/>
              </a:solidFill>
            </a:endParaRPr>
          </a:p>
        </p:txBody>
      </p:sp>
      <p:sp>
        <p:nvSpPr>
          <p:cNvPr id="225" name="Google Shape;225;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chemeClr val="dk2"/>
                </a:solidFill>
                <a:latin typeface="Arial"/>
                <a:ea typeface="Arial"/>
                <a:cs typeface="Arial"/>
                <a:sym typeface="Arial"/>
              </a:rPr>
              <a:t>9</a:t>
            </a:fld>
            <a:endParaRPr sz="1000">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C1E940EA-8F24-49D1-9915-6A429FB9C141}"/>
</file>

<file path=customXml/itemProps2.xml><?xml version="1.0" encoding="utf-8"?>
<ds:datastoreItem xmlns:ds="http://schemas.openxmlformats.org/officeDocument/2006/customXml" ds:itemID="{24A84E33-EBAE-4C6B-9955-7CC6345A3C8C}"/>
</file>

<file path=customXml/itemProps3.xml><?xml version="1.0" encoding="utf-8"?>
<ds:datastoreItem xmlns:ds="http://schemas.openxmlformats.org/officeDocument/2006/customXml" ds:itemID="{DC8ECD01-22F2-455F-834E-8805E41F8D49}"/>
</file>

<file path=customXml/itemProps4.xml><?xml version="1.0" encoding="utf-8"?>
<ds:datastoreItem xmlns:ds="http://schemas.openxmlformats.org/officeDocument/2006/customXml" ds:itemID="{7BF8E0DE-9AC1-4BA7-8EEF-131EA1E1D6BF}"/>
</file>

<file path=docProps/app.xml><?xml version="1.0" encoding="utf-8"?>
<Properties xmlns="http://schemas.openxmlformats.org/officeDocument/2006/extended-properties" xmlns:vt="http://schemas.openxmlformats.org/officeDocument/2006/docPropsVTypes">
  <TotalTime>5</TotalTime>
  <Words>2112</Words>
  <Application>Microsoft Office PowerPoint</Application>
  <PresentationFormat>On-screen Show (16:9)</PresentationFormat>
  <Paragraphs>383</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PT Sans Narrow</vt:lpstr>
      <vt:lpstr>Caveat</vt:lpstr>
      <vt:lpstr>Arial Rounded</vt:lpstr>
      <vt:lpstr>Calibri</vt:lpstr>
      <vt:lpstr>Simple Light</vt:lpstr>
      <vt:lpstr>Simple Light</vt:lpstr>
      <vt:lpstr>Empowerment in Aging</vt:lpstr>
      <vt:lpstr>When I say empowerment, what comes to mind?</vt:lpstr>
      <vt:lpstr>Empowering Older Adults</vt:lpstr>
      <vt:lpstr>Self Determination</vt:lpstr>
      <vt:lpstr>Self Determination</vt:lpstr>
      <vt:lpstr>Environment</vt:lpstr>
      <vt:lpstr>Communication</vt:lpstr>
      <vt:lpstr>Communication</vt:lpstr>
      <vt:lpstr>Dimensions of Recovery</vt:lpstr>
      <vt:lpstr>Rethinking the Rehab Model </vt:lpstr>
      <vt:lpstr>Theory of Compounded Vulnerabilities: </vt:lpstr>
      <vt:lpstr>PowerPoint Presentation</vt:lpstr>
      <vt:lpstr>PowerPoint Presentation</vt:lpstr>
      <vt:lpstr>PowerPoint Presentation</vt:lpstr>
      <vt:lpstr>PowerPoint Presentation</vt:lpstr>
      <vt:lpstr>PowerPoint Presentation</vt:lpstr>
      <vt:lpstr>Variance of Onset</vt:lpstr>
      <vt:lpstr>PowerPoint Presentation</vt:lpstr>
      <vt:lpstr>PowerPoint Presentation</vt:lpstr>
      <vt:lpstr>PowerPoint Presentation</vt:lpstr>
      <vt:lpstr>Common Changes in the Body</vt:lpstr>
      <vt:lpstr>Normal Changes in the Brain</vt:lpstr>
      <vt:lpstr>Regardless of age, healthy brains...</vt:lpstr>
      <vt:lpstr>PowerPoint Presentation</vt:lpstr>
      <vt:lpstr>Practical Skills</vt:lpstr>
      <vt:lpstr>Upcoming opportunities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Empowerment in Aging</dc:title>
  <dc:creator>Casey Saylor</dc:creator>
  <cp:lastModifiedBy>Casey Saylor</cp:lastModifiedBy>
  <cp:revision>2</cp:revision>
  <cp:lastPrinted>2020-01-15T22:23:11Z</cp:lastPrinted>
  <dcterms:modified xsi:type="dcterms:W3CDTF">2020-01-15T22:26:59Z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cd8f159f-94b8-435b-9969-4f4bf6ca76c9</vt:lpwstr>
  </property>
</Properties>
</file>