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67" r:id="rId4"/>
    <p:sldId id="279" r:id="rId5"/>
    <p:sldId id="280" r:id="rId6"/>
    <p:sldId id="276" r:id="rId7"/>
    <p:sldId id="269" r:id="rId8"/>
    <p:sldId id="270" r:id="rId9"/>
    <p:sldId id="271" r:id="rId10"/>
    <p:sldId id="272" r:id="rId11"/>
    <p:sldId id="273" r:id="rId12"/>
    <p:sldId id="274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rell Moyd" userId="c6941f698c15415f" providerId="LiveId" clId="{3CB6BB11-207E-004B-87CB-E33FAF1B2EDA}"/>
    <pc:docChg chg="undo custSel modSld">
      <pc:chgData name="Tyrell Moyd" userId="c6941f698c15415f" providerId="LiveId" clId="{3CB6BB11-207E-004B-87CB-E33FAF1B2EDA}" dt="2019-05-02T18:06:26.833" v="36" actId="1076"/>
      <pc:docMkLst>
        <pc:docMk/>
      </pc:docMkLst>
      <pc:sldChg chg="addSp delSp modSp">
        <pc:chgData name="Tyrell Moyd" userId="c6941f698c15415f" providerId="LiveId" clId="{3CB6BB11-207E-004B-87CB-E33FAF1B2EDA}" dt="2019-05-02T18:06:26.833" v="36" actId="1076"/>
        <pc:sldMkLst>
          <pc:docMk/>
          <pc:sldMk cId="3838756890" sldId="274"/>
        </pc:sldMkLst>
        <pc:picChg chg="add mod">
          <ac:chgData name="Tyrell Moyd" userId="c6941f698c15415f" providerId="LiveId" clId="{3CB6BB11-207E-004B-87CB-E33FAF1B2EDA}" dt="2019-05-02T18:06:26.833" v="36" actId="1076"/>
          <ac:picMkLst>
            <pc:docMk/>
            <pc:sldMk cId="3838756890" sldId="274"/>
            <ac:picMk id="8" creationId="{02209AA9-5FB9-E446-9B3E-5743B1B14B48}"/>
          </ac:picMkLst>
        </pc:picChg>
        <pc:picChg chg="add del mod">
          <ac:chgData name="Tyrell Moyd" userId="c6941f698c15415f" providerId="LiveId" clId="{3CB6BB11-207E-004B-87CB-E33FAF1B2EDA}" dt="2019-05-02T17:55:06.481" v="19" actId="931"/>
          <ac:picMkLst>
            <pc:docMk/>
            <pc:sldMk cId="3838756890" sldId="274"/>
            <ac:picMk id="12" creationId="{B9027346-344A-1C47-AE0E-01994D2B40A0}"/>
          </ac:picMkLst>
        </pc:picChg>
        <pc:picChg chg="add del mod">
          <ac:chgData name="Tyrell Moyd" userId="c6941f698c15415f" providerId="LiveId" clId="{3CB6BB11-207E-004B-87CB-E33FAF1B2EDA}" dt="2019-05-02T17:55:40.468" v="24" actId="931"/>
          <ac:picMkLst>
            <pc:docMk/>
            <pc:sldMk cId="3838756890" sldId="274"/>
            <ac:picMk id="14" creationId="{AF37A032-3DE1-144F-B087-C72279DD3A1A}"/>
          </ac:picMkLst>
        </pc:picChg>
        <pc:picChg chg="add del mod">
          <ac:chgData name="Tyrell Moyd" userId="c6941f698c15415f" providerId="LiveId" clId="{3CB6BB11-207E-004B-87CB-E33FAF1B2EDA}" dt="2019-05-02T18:06:12.613" v="35" actId="931"/>
          <ac:picMkLst>
            <pc:docMk/>
            <pc:sldMk cId="3838756890" sldId="274"/>
            <ac:picMk id="16" creationId="{96B96C02-173E-C547-BBB0-8FFCF0F349F9}"/>
          </ac:picMkLst>
        </pc:picChg>
      </pc:sldChg>
      <pc:sldChg chg="modSp">
        <pc:chgData name="Tyrell Moyd" userId="c6941f698c15415f" providerId="LiveId" clId="{3CB6BB11-207E-004B-87CB-E33FAF1B2EDA}" dt="2019-05-02T17:53:35.396" v="11" actId="255"/>
        <pc:sldMkLst>
          <pc:docMk/>
          <pc:sldMk cId="1863607231" sldId="280"/>
        </pc:sldMkLst>
        <pc:spChg chg="mod">
          <ac:chgData name="Tyrell Moyd" userId="c6941f698c15415f" providerId="LiveId" clId="{3CB6BB11-207E-004B-87CB-E33FAF1B2EDA}" dt="2019-05-02T17:53:35.396" v="11" actId="255"/>
          <ac:spMkLst>
            <pc:docMk/>
            <pc:sldMk cId="1863607231" sldId="280"/>
            <ac:spMk id="9" creationId="{00000000-0000-0000-0000-000000000000}"/>
          </ac:spMkLst>
        </pc:spChg>
        <pc:picChg chg="mod">
          <ac:chgData name="Tyrell Moyd" userId="c6941f698c15415f" providerId="LiveId" clId="{3CB6BB11-207E-004B-87CB-E33FAF1B2EDA}" dt="2019-05-02T17:53:14.250" v="7" actId="1076"/>
          <ac:picMkLst>
            <pc:docMk/>
            <pc:sldMk cId="1863607231" sldId="280"/>
            <ac:picMk id="5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n-US">
                <a:solidFill>
                  <a:srgbClr val="FFFF00"/>
                </a:solidFill>
              </a:rPr>
              <a:t>Drug of Use</a:t>
            </a:r>
          </a:p>
        </c:rich>
      </c:tx>
      <c:layout>
        <c:manualLayout>
          <c:xMode val="edge"/>
          <c:yMode val="edge"/>
          <c:x val="0.15189497716894979"/>
          <c:y val="3.74999999999999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168805954050265E-2"/>
          <c:y val="0.14856249999999999"/>
          <c:w val="0.6037899543378995"/>
          <c:h val="0.826437500000000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Drug of Use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bg1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cat>
            <c:strRef>
              <c:f>Sheet1!$A$2:$A$7</c:f>
              <c:strCache>
                <c:ptCount val="6"/>
                <c:pt idx="0">
                  <c:v>Alcohol (2440)</c:v>
                </c:pt>
                <c:pt idx="1">
                  <c:v>Alcohol &amp; OS (490)</c:v>
                </c:pt>
                <c:pt idx="2">
                  <c:v>Heroin &amp; OS (1053)</c:v>
                </c:pt>
                <c:pt idx="3">
                  <c:v>Cocaine OS (318)</c:v>
                </c:pt>
                <c:pt idx="4">
                  <c:v>Marijuana OS (90)</c:v>
                </c:pt>
                <c:pt idx="5">
                  <c:v>Prescription Opiates &amp; OS (126)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2440</c:v>
                </c:pt>
                <c:pt idx="1">
                  <c:v>490</c:v>
                </c:pt>
                <c:pt idx="2">
                  <c:v>1053</c:v>
                </c:pt>
                <c:pt idx="3">
                  <c:v>318</c:v>
                </c:pt>
                <c:pt idx="4">
                  <c:v>90</c:v>
                </c:pt>
                <c:pt idx="5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4-FD4B-B6C2-95E7858C5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rgbClr val="FFFF00"/>
                </a:solidFill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400" b="1">
                <a:solidFill>
                  <a:srgbClr val="FFFF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5412774601804913"/>
          <c:y val="0.13055782480314962"/>
          <c:w val="0.33217362384496457"/>
          <c:h val="0.82494685039370075"/>
        </c:manualLayout>
      </c:layout>
      <c:overlay val="0"/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19AB-3609-409D-9A50-A53D22409583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D617C-0308-4D35-8341-68A7C4E1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08DF-EEC9-CC4D-8354-CC33F094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91EC2-37CA-0F42-AA87-3FDF59FE3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076D8-C27F-0947-8F95-325DA426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6CA-80BC-4882-BF85-65A0FB737FB8}" type="datetime1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274BB-8A6E-D542-AFBF-89D98D2B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99A01-CF42-0342-8674-014E3FD9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246C-CB9F-1244-A5A3-031C00FA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B1499-6ED4-C547-A491-86FE2AADF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A0E01-1EDA-2244-8781-211C3B9A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2CB9-04A0-4E14-AABB-22AA89B5305F}" type="datetime1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655DB-02F1-2D45-859B-F96AB164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7D2EA-FCDC-ED40-BC7A-7288ABB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C913A-6195-D94D-8998-8A5B2C334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04A-7D17-4244-92CD-CB9965E1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A231-6584-AF48-BC7B-49DCFC64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6DD2-3C7E-4B24-BC0C-71ED831340FC}" type="datetime1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C2227-7957-4F42-ADD4-85ABDA19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F9E82-AEAE-0B49-8F62-B8945E10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0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364B-9FB2-9E4A-AFC1-9D5C31CF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6F827-9A15-5E47-A88A-CFAC7B17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F1D18-AB56-E546-9439-E6F917C2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DF51-2F25-4B46-ABD1-83B2ABBCFABD}" type="datetime1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DD76-29FE-B147-AA00-0851B9F9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6E6DE-5727-7549-A0AA-85A34B75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55D6-60BB-EF49-9DAF-7853AE9D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B1753-7151-5240-8925-4AD04FFA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90659-F7A2-0140-9142-D09159F2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C64-8E8C-4983-94C3-1B301D237752}" type="datetime1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D659-6E02-BD44-938B-5E593286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F2B9-D3EC-884D-B1FF-98DFC85D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3671-1765-864B-B680-9B7D2565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267C-C9FB-6E48-90A3-85F6BD50A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767A4-6D43-B04B-9408-D4696AA59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40C55-1F70-5048-83C9-ADF59DCD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ACC7-713D-49BD-8AC7-9876CFD232AB}" type="datetime1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82067-596E-6E4C-AE73-C5C5E595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23865-E86B-3B49-88FF-0E61EBA9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F0B2-D397-C64A-8BC3-EFB7C0B2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7174-E733-944C-9C6B-C4305E2A9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EFA77-C0F7-D04F-A670-9447364E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B0268-963F-8346-AE8B-8B1091F1F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B74DE-3C80-3940-BD2B-7600C0F8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A0234-79E6-504B-BEF7-3702DB5D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07E1-6E4A-4935-AA6A-1FC302CC09FF}" type="datetime1">
              <a:rPr lang="en-US" smtClean="0"/>
              <a:t>5/2/19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AB333-F3F4-6541-BA0A-4969E158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1E74E-0E48-FC49-907B-AF498AD1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6E81-29C3-F347-B373-BEA7E2EA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37E57-D4EE-5A4F-B162-622F57DE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E9DC-0BA9-429F-A0BC-953CF23E2DBE}" type="datetime1">
              <a:rPr lang="en-US" smtClean="0"/>
              <a:t>5/2/19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4ED5F-9E24-C441-9D3A-1DCE2A82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6C759-E30F-C649-B252-B5BDB200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C6339-65C9-B24B-AAFC-E111B5EB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4D86-B8EA-4FA2-9B3A-F0CBE3B80749}" type="datetime1">
              <a:rPr lang="en-US" smtClean="0"/>
              <a:t>5/2/19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FCE15-B596-4549-A715-FEB3E454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01C3-9CDC-8B4C-9272-96EBEDE3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438C-393A-9940-A06D-39230F60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1D4CD-ABFA-5E4C-9109-C69A70CE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9D4EA-65A8-D04E-84D7-DF105175E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D0A70-7D3E-A44A-9BE2-A305BC8B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67DB-4581-49B5-8056-B490F8EA268B}" type="datetime1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6B79A-F4B2-7E44-8ED8-4E95B019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8B794-5067-8346-BA7E-0B89241A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7FC0-64E0-2244-9B92-91C4FB87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CE6A9-2E1B-C94B-AF21-A6838CC3B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02C1B-84BA-4E45-AEE6-48F7C0361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51418-FCC1-EB4E-9A0B-B83B9DA8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4C3C-6DE1-4CEF-B278-BCA23D9897EE}" type="datetime1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1E9C8-FDE0-344F-A3EE-A909D34B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71F92-6065-4446-A128-8615B3B2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3400D-0721-CF44-B604-800313B9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23825-96CE-0940-B1FB-3FB8870A8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D21E-4CFE-264D-9CDD-1D579AAA8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62AB-78C6-4129-98F4-6DA796EE4067}" type="datetime1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AC5BA-D302-BD49-BF34-B99228541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3c Recovery Support Training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5AAE-8291-9B48-93E8-B9B5F7CF9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B084-DFB8-1C4A-ADC1-557233236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772072"/>
            <a:ext cx="5455917" cy="3068954"/>
          </a:xfrm>
          <a:prstGeom prst="rect">
            <a:avLst/>
          </a:prstGeom>
        </p:spPr>
      </p:pic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6EE4123D-016D-EF4A-A02A-01ADF0108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830559"/>
            <a:ext cx="11139854" cy="93044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Recovery Coaches in Emergency Departments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F5496B0-72F1-9D4B-8641-3F641D695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A279EA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Introduction to CCAR’s Recovery Coaching in an Emergency Department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3c Recovery Support Training Institute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F7E2C-F0DF-8544-A15D-052F5E07265B}"/>
              </a:ext>
            </a:extLst>
          </p:cNvPr>
          <p:cNvSpPr txBox="1"/>
          <p:nvPr/>
        </p:nvSpPr>
        <p:spPr>
          <a:xfrm>
            <a:off x="534333" y="1120676"/>
            <a:ext cx="5027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It’s not just important that you serve, it’s equally important, how you serve.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Serve Well!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43620A-7FE5-A149-8175-ABBEAFCB2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72" y="1239695"/>
            <a:ext cx="5148489" cy="22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Problem Solver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 </a:t>
            </a:r>
          </a:p>
        </p:txBody>
      </p:sp>
    </p:spTree>
    <p:extLst>
      <p:ext uri="{BB962C8B-B14F-4D97-AF65-F5344CB8AC3E}">
        <p14:creationId xmlns:p14="http://schemas.microsoft.com/office/powerpoint/2010/main" val="186542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Truth Teller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what you mean, but don’t say it 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B1307-CEB6-474C-BF46-49683EAE539D}"/>
              </a:ext>
            </a:extLst>
          </p:cNvPr>
          <p:cNvSpPr txBox="1"/>
          <p:nvPr/>
        </p:nvSpPr>
        <p:spPr>
          <a:xfrm>
            <a:off x="1625599" y="2428460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CBAF3-264A-124B-8855-B971972872A1}"/>
              </a:ext>
            </a:extLst>
          </p:cNvPr>
          <p:cNvSpPr txBox="1"/>
          <p:nvPr/>
        </p:nvSpPr>
        <p:spPr>
          <a:xfrm>
            <a:off x="1625599" y="3136346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member/friends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43490-B3B0-C646-9A74-4B393F538F61}"/>
              </a:ext>
            </a:extLst>
          </p:cNvPr>
          <p:cNvSpPr txBox="1"/>
          <p:nvPr/>
        </p:nvSpPr>
        <p:spPr>
          <a:xfrm>
            <a:off x="1625599" y="3844232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Staff</a:t>
            </a:r>
          </a:p>
        </p:txBody>
      </p:sp>
    </p:spTree>
    <p:extLst>
      <p:ext uri="{BB962C8B-B14F-4D97-AF65-F5344CB8AC3E}">
        <p14:creationId xmlns:p14="http://schemas.microsoft.com/office/powerpoint/2010/main" val="23858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Staying In Your Lane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Doctor/Nurse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B1307-CEB6-474C-BF46-49683EAE539D}"/>
              </a:ext>
            </a:extLst>
          </p:cNvPr>
          <p:cNvSpPr txBox="1"/>
          <p:nvPr/>
        </p:nvSpPr>
        <p:spPr>
          <a:xfrm>
            <a:off x="1625599" y="2428460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Worker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CBAF3-264A-124B-8855-B971972872A1}"/>
              </a:ext>
            </a:extLst>
          </p:cNvPr>
          <p:cNvSpPr txBox="1"/>
          <p:nvPr/>
        </p:nvSpPr>
        <p:spPr>
          <a:xfrm>
            <a:off x="1625599" y="3136346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43490-B3B0-C646-9A74-4B393F538F61}"/>
              </a:ext>
            </a:extLst>
          </p:cNvPr>
          <p:cNvSpPr txBox="1"/>
          <p:nvPr/>
        </p:nvSpPr>
        <p:spPr>
          <a:xfrm>
            <a:off x="1625599" y="3844232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Attorney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2209AA9-5FB9-E446-9B3E-5743B1B14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61" y="1402549"/>
            <a:ext cx="520192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3c Recovery Support Training Institute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C7DA6A4-C8B8-7B4B-AEA7-C1559083FD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10008205" cy="1455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Questions &amp; Comments</a:t>
            </a:r>
            <a:endParaRPr lang="en-US" sz="3600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7413" y="270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708666">
            <a:off x="4733739" y="2527633"/>
            <a:ext cx="9715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0" b="1" dirty="0">
                <a:solidFill>
                  <a:srgbClr val="FFC000"/>
                </a:solidFill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 rot="1228186">
            <a:off x="3485189" y="1026927"/>
            <a:ext cx="9715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4774" y="1961228"/>
            <a:ext cx="9715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 rot="403367">
            <a:off x="2675049" y="3278705"/>
            <a:ext cx="971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rot="308169">
            <a:off x="5760125" y="530513"/>
            <a:ext cx="971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FF00"/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 rot="682343">
            <a:off x="9445189" y="2819615"/>
            <a:ext cx="971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 rot="20682255">
            <a:off x="7830235" y="797025"/>
            <a:ext cx="1409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7688" y="3450978"/>
            <a:ext cx="9715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 dirty="0">
                <a:solidFill>
                  <a:schemeClr val="bg1">
                    <a:lumMod val="85000"/>
                  </a:schemeClr>
                </a:solidFill>
                <a:latin typeface="Elephant" panose="02020904090505020303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8820" y="2701509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342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12" grpId="0"/>
      <p:bldP spid="12" grpId="1"/>
      <p:bldP spid="12" grpId="2"/>
      <p:bldP spid="12" grpId="3"/>
      <p:bldP spid="12" grpId="4"/>
      <p:bldP spid="12" grpId="5"/>
      <p:bldP spid="13" grpId="0"/>
      <p:bldP spid="13" grpId="1"/>
      <p:bldP spid="13" grpId="2"/>
      <p:bldP spid="13" grpId="3"/>
      <p:bldP spid="13" grpId="4"/>
      <p:bldP spid="13" grpId="5"/>
      <p:bldP spid="14" grpId="0"/>
      <p:bldP spid="14" grpId="1"/>
      <p:bldP spid="14" grpId="2"/>
      <p:bldP spid="14" grpId="3"/>
      <p:bldP spid="14" grpId="4"/>
      <p:bldP spid="14" grpId="5"/>
      <p:bldP spid="15" grpId="0"/>
      <p:bldP spid="15" grpId="1"/>
      <p:bldP spid="15" grpId="2"/>
      <p:bldP spid="15" grpId="3"/>
      <p:bldP spid="15" grpId="4"/>
      <p:bldP spid="15" grpId="5"/>
      <p:bldP spid="16" grpId="0"/>
      <p:bldP spid="16" grpId="1"/>
      <p:bldP spid="16" grpId="2"/>
      <p:bldP spid="16" grpId="3"/>
      <p:bldP spid="16" grpId="4"/>
      <p:bldP spid="16" grpId="5"/>
      <p:bldP spid="17" grpId="0"/>
      <p:bldP spid="17" grpId="1"/>
      <p:bldP spid="17" grpId="2"/>
      <p:bldP spid="17" grpId="3"/>
      <p:bldP spid="17" grpId="4"/>
      <p:bldP spid="17" grpId="5"/>
      <p:bldP spid="18" grpId="0"/>
      <p:bldP spid="18" grpId="1"/>
      <p:bldP spid="18" grpId="2"/>
      <p:bldP spid="18" grpId="3"/>
      <p:bldP spid="18" grpId="4"/>
      <p:bldP spid="18" grpId="5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3c Recovery Support Training Institute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7413" y="270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8820" y="2701509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487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0"/>
    </mc:Choice>
    <mc:Fallback xmlns="">
      <p:transition spd="slow" advClick="0" advTm="3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3356697-58C9-6F4E-AA81-AFED3415A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80" y="1129206"/>
            <a:ext cx="5759062" cy="412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D4D68A2-BCB6-DB40-ABC7-9A0ED1619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72" y="322112"/>
            <a:ext cx="3901440" cy="259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5387566-92F7-B447-A542-B451157145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72" y="3337530"/>
            <a:ext cx="3901440" cy="259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CAF001-E764-5841-AAF6-4810AE21B9C0}"/>
              </a:ext>
            </a:extLst>
          </p:cNvPr>
          <p:cNvSpPr txBox="1"/>
          <p:nvPr/>
        </p:nvSpPr>
        <p:spPr>
          <a:xfrm>
            <a:off x="6948472" y="2779809"/>
            <a:ext cx="526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Hillena Beyene, CPRS, RPS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43A70-0DCE-0E49-80A5-47C9C419AB9C}"/>
              </a:ext>
            </a:extLst>
          </p:cNvPr>
          <p:cNvSpPr txBox="1"/>
          <p:nvPr/>
        </p:nvSpPr>
        <p:spPr>
          <a:xfrm>
            <a:off x="6948472" y="5819161"/>
            <a:ext cx="491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Tyrell D. Moyd,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RPS, RCP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70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Today, </a:t>
            </a:r>
            <a:r>
              <a:rPr lang="en-US" sz="3600" b="1" u="sng">
                <a:solidFill>
                  <a:srgbClr val="FFC000"/>
                </a:solidFill>
                <a:cs typeface="Aldhabi" pitchFamily="2" charset="-78"/>
              </a:rPr>
              <a:t>we will: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Discuss Recovery Coaches growing presence in Emergency Departments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A1AC4-E70F-574C-BC8C-7DC612C07B51}"/>
              </a:ext>
            </a:extLst>
          </p:cNvPr>
          <p:cNvSpPr txBox="1"/>
          <p:nvPr/>
        </p:nvSpPr>
        <p:spPr>
          <a:xfrm>
            <a:off x="1625599" y="3152268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Review a few roles of Recovery Coaches in Emergency Departments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35AA1-00E2-6646-95D5-54E1CBCBDDD6}"/>
              </a:ext>
            </a:extLst>
          </p:cNvPr>
          <p:cNvSpPr txBox="1"/>
          <p:nvPr/>
        </p:nvSpPr>
        <p:spPr>
          <a:xfrm>
            <a:off x="1625598" y="4453964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Explore staying in your lane when serving in Emergency Departments</a:t>
            </a:r>
          </a:p>
        </p:txBody>
      </p:sp>
    </p:spTree>
    <p:extLst>
      <p:ext uri="{BB962C8B-B14F-4D97-AF65-F5344CB8AC3E}">
        <p14:creationId xmlns:p14="http://schemas.microsoft.com/office/powerpoint/2010/main" val="2528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09426" y="460376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2 year Data (3-1-17 to 2-28-19)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3,615 Individuals Seen at 13 ED’s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1909426" y="2060577"/>
            <a:ext cx="2895600" cy="4530725"/>
          </a:xfrm>
        </p:spPr>
        <p:txBody>
          <a:bodyPr/>
          <a:lstStyle/>
          <a:p>
            <a:pPr marL="0" indent="0"/>
            <a:r>
              <a:rPr lang="en-US" sz="1800" b="1" u="sng" dirty="0">
                <a:solidFill>
                  <a:schemeClr val="bg1"/>
                </a:solidFill>
              </a:rPr>
              <a:t>Gender</a:t>
            </a: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Male= 2,493 (70%)</a:t>
            </a: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Female= 1,122 (30%)</a:t>
            </a:r>
          </a:p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019218" y="3551488"/>
            <a:ext cx="210973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</a:pPr>
            <a:r>
              <a:rPr lang="en-US" b="1" u="sng" kern="0" dirty="0">
                <a:solidFill>
                  <a:schemeClr val="bg1"/>
                </a:solidFill>
              </a:rPr>
              <a:t>Overdose (?)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</a:pPr>
            <a:r>
              <a:rPr lang="en-US" kern="0" dirty="0">
                <a:solidFill>
                  <a:schemeClr val="bg1"/>
                </a:solidFill>
              </a:rPr>
              <a:t>No= 4,220 (93%)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</a:pPr>
            <a:r>
              <a:rPr lang="en-US" kern="0" dirty="0">
                <a:solidFill>
                  <a:schemeClr val="bg1"/>
                </a:solidFill>
              </a:rPr>
              <a:t>Yes= 297 (7%)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9426" y="4957735"/>
            <a:ext cx="27326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4,517</a:t>
            </a:r>
            <a:r>
              <a:rPr lang="en-US" dirty="0">
                <a:solidFill>
                  <a:schemeClr val="bg1"/>
                </a:solidFill>
              </a:rPr>
              <a:t> calls to </a:t>
            </a:r>
            <a:r>
              <a:rPr lang="en-US" sz="2000" dirty="0">
                <a:solidFill>
                  <a:schemeClr val="bg1"/>
                </a:solidFill>
              </a:rPr>
              <a:t>13</a:t>
            </a:r>
            <a:r>
              <a:rPr lang="en-US" dirty="0">
                <a:solidFill>
                  <a:schemeClr val="bg1"/>
                </a:solidFill>
              </a:rPr>
              <a:t> ED’s for  </a:t>
            </a:r>
            <a:r>
              <a:rPr lang="en-US" b="1" dirty="0">
                <a:solidFill>
                  <a:schemeClr val="bg1"/>
                </a:solidFill>
              </a:rPr>
              <a:t>3,615</a:t>
            </a:r>
            <a:r>
              <a:rPr lang="en-US" dirty="0">
                <a:solidFill>
                  <a:schemeClr val="bg1"/>
                </a:solidFill>
              </a:rPr>
              <a:t> individuals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5461012"/>
            <a:ext cx="2205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Alcohol &amp; Alcohol OS= 65%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Heroin OS= 23%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399" y="5568734"/>
            <a:ext cx="1841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OS = Other Substances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03794919"/>
              </p:ext>
            </p:extLst>
          </p:nvPr>
        </p:nvGraphicFramePr>
        <p:xfrm>
          <a:off x="4876800" y="1447800"/>
          <a:ext cx="5562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843" y="6003293"/>
            <a:ext cx="338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</a:t>
            </a:r>
            <a:r>
              <a:rPr lang="en-US" b="1" u="sng" dirty="0"/>
              <a:t>CCAR data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64219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2 year Data (3-1-17 to 2-28-19)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81124" y="1690688"/>
            <a:ext cx="4038600" cy="4530725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000" b="1" u="sng" dirty="0">
                <a:solidFill>
                  <a:schemeClr val="bg1"/>
                </a:solidFill>
              </a:rPr>
              <a:t>Level of Care (from ED)</a:t>
            </a: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Detox- 2193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Community Supports- 1185</a:t>
            </a: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Inpatient- 354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MAT- 150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IOP- 129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Outpatient- 138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/>
            <a:r>
              <a:rPr lang="en-US" sz="1800" dirty="0">
                <a:solidFill>
                  <a:schemeClr val="bg1"/>
                </a:solidFill>
              </a:rPr>
              <a:t>Total=</a:t>
            </a:r>
            <a:r>
              <a:rPr lang="en-US" sz="1800" b="1" dirty="0">
                <a:solidFill>
                  <a:schemeClr val="bg1"/>
                </a:solidFill>
              </a:rPr>
              <a:t>  4149 </a:t>
            </a:r>
            <a:r>
              <a:rPr lang="en-US" sz="1800" dirty="0">
                <a:solidFill>
                  <a:schemeClr val="bg1"/>
                </a:solidFill>
              </a:rPr>
              <a:t>of </a:t>
            </a:r>
            <a:r>
              <a:rPr lang="en-US" sz="1800" b="1" dirty="0">
                <a:solidFill>
                  <a:schemeClr val="bg1"/>
                </a:solidFill>
              </a:rPr>
              <a:t>4517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calls</a:t>
            </a:r>
          </a:p>
          <a:p>
            <a:pPr marL="0" indent="0" algn="ctr"/>
            <a:r>
              <a:rPr lang="en-US" sz="2000" b="1" dirty="0">
                <a:solidFill>
                  <a:srgbClr val="FF0000"/>
                </a:solidFill>
              </a:rPr>
              <a:t>92%</a:t>
            </a:r>
            <a:r>
              <a:rPr lang="en-US" sz="2000" b="1" dirty="0"/>
              <a:t> </a:t>
            </a:r>
          </a:p>
          <a:p>
            <a:pPr marL="0" indent="0" algn="ctr"/>
            <a:r>
              <a:rPr lang="en-US" sz="2000" b="1" dirty="0">
                <a:solidFill>
                  <a:schemeClr val="bg1"/>
                </a:solidFill>
              </a:rPr>
              <a:t>Assertive Linkage to Care!!!!</a:t>
            </a:r>
          </a:p>
          <a:p>
            <a:pPr marL="0" indent="0"/>
            <a:endParaRPr lang="en-US" sz="1800" b="1" u="sng" dirty="0">
              <a:solidFill>
                <a:schemeClr val="bg1"/>
              </a:solidFill>
            </a:endParaRPr>
          </a:p>
          <a:p>
            <a:pPr marL="0" indent="0"/>
            <a:r>
              <a:rPr lang="en-US" sz="1800" b="1" u="sng" dirty="0">
                <a:solidFill>
                  <a:schemeClr val="bg1"/>
                </a:solidFill>
              </a:rPr>
              <a:t>4,517</a:t>
            </a:r>
            <a:r>
              <a:rPr lang="en-US" sz="1800" u="sng" dirty="0">
                <a:solidFill>
                  <a:schemeClr val="bg1"/>
                </a:solidFill>
              </a:rPr>
              <a:t> calls to ED’s for </a:t>
            </a:r>
            <a:r>
              <a:rPr lang="en-US" sz="1800" b="1" u="sng" dirty="0">
                <a:solidFill>
                  <a:schemeClr val="bg1"/>
                </a:solidFill>
              </a:rPr>
              <a:t>3,615</a:t>
            </a:r>
            <a:r>
              <a:rPr lang="en-US" sz="1800" u="sng" dirty="0">
                <a:solidFill>
                  <a:schemeClr val="bg1"/>
                </a:solidFill>
              </a:rPr>
              <a:t> individuals</a:t>
            </a:r>
          </a:p>
          <a:p>
            <a:pPr marL="0" indent="0"/>
            <a:endParaRPr lang="en-US" sz="1800" dirty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91262" y="1675606"/>
            <a:ext cx="4191000" cy="37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•"/>
              <a:defRPr sz="28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1pPr>
            <a:lvl2pPr marL="852488" indent="-508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¨"/>
              <a:defRPr sz="24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2pPr>
            <a:lvl3pPr marL="1204913" indent="-3508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Char char="þ"/>
              <a:defRPr sz="20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3pPr>
            <a:lvl4pPr marL="1635125" indent="-3159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Wingdings" pitchFamily="2" charset="2"/>
              <a:buChar char="n"/>
              <a:defRPr sz="18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4pPr>
            <a:lvl5pPr marL="2089150" indent="-3397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 sz="18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5pPr>
            <a:lvl6pPr marL="2546350" indent="-3397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 sz="18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6pPr>
            <a:lvl7pPr marL="3003550" indent="-3397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 sz="18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7pPr>
            <a:lvl8pPr marL="3460750" indent="-3397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 sz="18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8pPr>
            <a:lvl9pPr marL="3917950" indent="-3397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 sz="1800" kern="1200">
                <a:solidFill>
                  <a:srgbClr val="4B29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u="sng" kern="0" dirty="0">
                <a:solidFill>
                  <a:schemeClr val="bg1"/>
                </a:solidFill>
              </a:rPr>
              <a:t>Hospitals (13)</a:t>
            </a: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Manchester - 435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Windham- 521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L&amp;M (New London) - 614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Backus (Norwich)- 589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Mid State (Meriden) - 304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St. Francis (Hartford) - 658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Danbury- 219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Day Kimball (Putnam)- </a:t>
            </a:r>
            <a:r>
              <a:rPr lang="en-US" sz="1600" dirty="0">
                <a:solidFill>
                  <a:schemeClr val="bg1"/>
                </a:solidFill>
              </a:rPr>
              <a:t>118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Hartford- 627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Charlotte Hungerford - 218</a:t>
            </a:r>
            <a:endParaRPr lang="en-US" sz="1600" b="1" kern="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Hospital of Central CT- 173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kern="0" dirty="0">
                <a:solidFill>
                  <a:schemeClr val="bg1"/>
                </a:solidFill>
              </a:rPr>
              <a:t>Johnson &amp; Memorial (Stafford Springs)- 22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St. Mary’s (Waterbury)- 19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843" y="6003293"/>
            <a:ext cx="338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</a:t>
            </a:r>
            <a:r>
              <a:rPr lang="en-US" b="1" u="sng" dirty="0"/>
              <a:t>CCAR data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86360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A few RC roles that are common in an ED: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Model &amp; Mentor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Broker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Solver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Teller</a:t>
            </a:r>
          </a:p>
        </p:txBody>
      </p:sp>
    </p:spTree>
    <p:extLst>
      <p:ext uri="{BB962C8B-B14F-4D97-AF65-F5344CB8AC3E}">
        <p14:creationId xmlns:p14="http://schemas.microsoft.com/office/powerpoint/2010/main" val="170075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Advocate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 advocating for?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D860B-863F-ED4E-8DF0-320D73A44205}"/>
              </a:ext>
            </a:extLst>
          </p:cNvPr>
          <p:cNvSpPr txBox="1"/>
          <p:nvPr/>
        </p:nvSpPr>
        <p:spPr>
          <a:xfrm>
            <a:off x="1625599" y="2428460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you advocating to?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584DA-5B68-6444-BBCB-FBBCFA93DA65}"/>
              </a:ext>
            </a:extLst>
          </p:cNvPr>
          <p:cNvSpPr txBox="1"/>
          <p:nvPr/>
        </p:nvSpPr>
        <p:spPr>
          <a:xfrm>
            <a:off x="1625599" y="3135672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28867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Role Model &amp; Mentor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Model – a person looked to by others as an example to be imitated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D860B-863F-ED4E-8DF0-320D73A44205}"/>
              </a:ext>
            </a:extLst>
          </p:cNvPr>
          <p:cNvSpPr txBox="1"/>
          <p:nvPr/>
        </p:nvSpPr>
        <p:spPr>
          <a:xfrm>
            <a:off x="1625598" y="3044013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 – an experienced and trusted advisor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584DA-5B68-6444-BBCB-FBBCFA93DA65}"/>
              </a:ext>
            </a:extLst>
          </p:cNvPr>
          <p:cNvSpPr txBox="1"/>
          <p:nvPr/>
        </p:nvSpPr>
        <p:spPr>
          <a:xfrm>
            <a:off x="1625598" y="4367452"/>
            <a:ext cx="97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91567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" y="0"/>
            <a:ext cx="12190227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3c Recovery Support Training Institute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F198DC2-EE1A-3643-917C-71F7399F34A9}"/>
              </a:ext>
            </a:extLst>
          </p:cNvPr>
          <p:cNvSpPr txBox="1">
            <a:spLocks noGrp="1"/>
          </p:cNvSpPr>
          <p:nvPr/>
        </p:nvSpPr>
        <p:spPr>
          <a:xfrm>
            <a:off x="7716972" y="5880250"/>
            <a:ext cx="491057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ijaya"/>
                <a:cs typeface="Vijaya" panose="02020604020202020204" pitchFamily="18" charset="0"/>
              </a:rPr>
              <a:t>CCAR’s ED Introduction 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21B8C70-63FC-F04B-94D5-E0592A8D1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2783" y="730106"/>
            <a:ext cx="9769059" cy="655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>
                <a:solidFill>
                  <a:srgbClr val="FFC000"/>
                </a:solidFill>
                <a:cs typeface="Aldhabi" pitchFamily="2" charset="-78"/>
              </a:rPr>
              <a:t>Resource Broker</a:t>
            </a:r>
            <a:endParaRPr lang="en-US" sz="3600" b="1" dirty="0">
              <a:solidFill>
                <a:srgbClr val="FFC000"/>
              </a:solidFill>
              <a:cs typeface="Aldhabi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9D09A-A461-4846-B1C0-015CDDC58AC2}"/>
              </a:ext>
            </a:extLst>
          </p:cNvPr>
          <p:cNvSpPr txBox="1"/>
          <p:nvPr/>
        </p:nvSpPr>
        <p:spPr>
          <a:xfrm>
            <a:off x="1625599" y="1720574"/>
            <a:ext cx="9769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some examples of how a Recovery Coach may be a Resource Broker in an Emergency Department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B1307-CEB6-474C-BF46-49683EAE539D}"/>
              </a:ext>
            </a:extLst>
          </p:cNvPr>
          <p:cNvSpPr txBox="1"/>
          <p:nvPr/>
        </p:nvSpPr>
        <p:spPr>
          <a:xfrm>
            <a:off x="1625596" y="3657727"/>
            <a:ext cx="9769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ways to maintain resources in this setting </a:t>
            </a:r>
          </a:p>
        </p:txBody>
      </p:sp>
    </p:spTree>
    <p:extLst>
      <p:ext uri="{BB962C8B-B14F-4D97-AF65-F5344CB8AC3E}">
        <p14:creationId xmlns:p14="http://schemas.microsoft.com/office/powerpoint/2010/main" val="134808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5A928-BE49-4A35-A5A2-CFCD1727E42D}"/>
</file>

<file path=customXml/itemProps2.xml><?xml version="1.0" encoding="utf-8"?>
<ds:datastoreItem xmlns:ds="http://schemas.openxmlformats.org/officeDocument/2006/customXml" ds:itemID="{4E585592-206B-47E0-9522-3DB36FFD97C6}"/>
</file>

<file path=customXml/itemProps3.xml><?xml version="1.0" encoding="utf-8"?>
<ds:datastoreItem xmlns:ds="http://schemas.openxmlformats.org/officeDocument/2006/customXml" ds:itemID="{AEB6B2E8-4E1E-4E50-A8EE-9F901B37843D}"/>
</file>

<file path=customXml/itemProps4.xml><?xml version="1.0" encoding="utf-8"?>
<ds:datastoreItem xmlns:ds="http://schemas.openxmlformats.org/officeDocument/2006/customXml" ds:itemID="{07A5D897-E84F-46D0-A8FF-A1D92DA1A604}"/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508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Recovery Coaches in Emergency Departments</vt:lpstr>
      <vt:lpstr>PowerPoint Presentation</vt:lpstr>
      <vt:lpstr>PowerPoint Presentation</vt:lpstr>
      <vt:lpstr>2 year Data (3-1-17 to 2-28-19)  3,615 Individuals Seen at 13 ED’s </vt:lpstr>
      <vt:lpstr>2 year Data (3-1-17 to 2-28-19)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TMoyd</dc:creator>
  <cp:lastModifiedBy>Tyrell Moyd</cp:lastModifiedBy>
  <cp:revision>35</cp:revision>
  <dcterms:modified xsi:type="dcterms:W3CDTF">2019-05-02T18:06:29Z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5565c88d-cb81-4552-a15d-656f26d6017f</vt:lpwstr>
  </property>
</Properties>
</file>