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60" r:id="rId3"/>
    <p:sldId id="257" r:id="rId4"/>
    <p:sldId id="259" r:id="rId5"/>
    <p:sldId id="421" r:id="rId6"/>
    <p:sldId id="396" r:id="rId7"/>
    <p:sldId id="419" r:id="rId8"/>
    <p:sldId id="375" r:id="rId9"/>
    <p:sldId id="369" r:id="rId10"/>
    <p:sldId id="423" r:id="rId11"/>
    <p:sldId id="263" r:id="rId12"/>
    <p:sldId id="331" r:id="rId13"/>
    <p:sldId id="272" r:id="rId14"/>
    <p:sldId id="420" r:id="rId15"/>
    <p:sldId id="308" r:id="rId16"/>
    <p:sldId id="337" r:id="rId17"/>
    <p:sldId id="338" r:id="rId18"/>
    <p:sldId id="339" r:id="rId19"/>
    <p:sldId id="395" r:id="rId20"/>
    <p:sldId id="368" r:id="rId21"/>
    <p:sldId id="422" r:id="rId22"/>
    <p:sldId id="426" r:id="rId23"/>
    <p:sldId id="424" r:id="rId24"/>
    <p:sldId id="42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C5DFFA-8B81-4FD5-BC7E-332315512C75}" type="doc">
      <dgm:prSet loTypeId="urn:microsoft.com/office/officeart/2016/7/layout/VerticalSolidActionList" loCatId="List" qsTypeId="urn:microsoft.com/office/officeart/2005/8/quickstyle/simple1#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986CFDD-6D30-4296-A98A-4316F39EE9E7}">
      <dgm:prSet/>
      <dgm:spPr/>
      <dgm:t>
        <a:bodyPr/>
        <a:lstStyle/>
        <a:p>
          <a:r>
            <a:rPr lang="en-US" dirty="0"/>
            <a:t>Acknowledge</a:t>
          </a:r>
        </a:p>
      </dgm:t>
    </dgm:pt>
    <dgm:pt modelId="{5A7C1BF3-A808-46EE-B589-29074F2F1950}" type="parTrans" cxnId="{BDF5F309-AAD3-4C52-AEB3-87C2FBAC5D79}">
      <dgm:prSet/>
      <dgm:spPr/>
      <dgm:t>
        <a:bodyPr/>
        <a:lstStyle/>
        <a:p>
          <a:endParaRPr lang="en-US"/>
        </a:p>
      </dgm:t>
    </dgm:pt>
    <dgm:pt modelId="{7AB3B43D-7E95-4729-972E-C06D0D63F699}" type="sibTrans" cxnId="{BDF5F309-AAD3-4C52-AEB3-87C2FBAC5D79}">
      <dgm:prSet/>
      <dgm:spPr/>
      <dgm:t>
        <a:bodyPr/>
        <a:lstStyle/>
        <a:p>
          <a:endParaRPr lang="en-US"/>
        </a:p>
      </dgm:t>
    </dgm:pt>
    <dgm:pt modelId="{E4A8A5F3-A963-4052-BCF4-465CA002593A}">
      <dgm:prSet/>
      <dgm:spPr/>
      <dgm:t>
        <a:bodyPr/>
        <a:lstStyle/>
        <a:p>
          <a:r>
            <a:rPr lang="en-US" dirty="0"/>
            <a:t>Acknowledge the individual</a:t>
          </a:r>
        </a:p>
      </dgm:t>
    </dgm:pt>
    <dgm:pt modelId="{A84E076E-DF29-426E-B1D9-62EFF3A2C431}" type="parTrans" cxnId="{9D8BC307-4A99-489B-B9DF-25FB4717D267}">
      <dgm:prSet/>
      <dgm:spPr/>
      <dgm:t>
        <a:bodyPr/>
        <a:lstStyle/>
        <a:p>
          <a:endParaRPr lang="en-US"/>
        </a:p>
      </dgm:t>
    </dgm:pt>
    <dgm:pt modelId="{078741F4-540D-4123-B143-93E9E5DAEDA5}" type="sibTrans" cxnId="{9D8BC307-4A99-489B-B9DF-25FB4717D267}">
      <dgm:prSet/>
      <dgm:spPr/>
      <dgm:t>
        <a:bodyPr/>
        <a:lstStyle/>
        <a:p>
          <a:endParaRPr lang="en-US"/>
        </a:p>
      </dgm:t>
    </dgm:pt>
    <dgm:pt modelId="{2A93FD4D-D2ED-47EE-B616-07BD5C0400B1}">
      <dgm:prSet/>
      <dgm:spPr/>
      <dgm:t>
        <a:bodyPr/>
        <a:lstStyle/>
        <a:p>
          <a:r>
            <a:rPr lang="en-US" dirty="0"/>
            <a:t>Recognize</a:t>
          </a:r>
        </a:p>
      </dgm:t>
    </dgm:pt>
    <dgm:pt modelId="{0FF615A4-CA05-4E39-AD2F-66A0C5B27E42}" type="parTrans" cxnId="{136EFBB0-2AF2-4C97-94EF-A2517334A506}">
      <dgm:prSet/>
      <dgm:spPr/>
      <dgm:t>
        <a:bodyPr/>
        <a:lstStyle/>
        <a:p>
          <a:endParaRPr lang="en-US"/>
        </a:p>
      </dgm:t>
    </dgm:pt>
    <dgm:pt modelId="{040C7E1D-AD2C-45F6-9861-5D0E3817A696}" type="sibTrans" cxnId="{136EFBB0-2AF2-4C97-94EF-A2517334A506}">
      <dgm:prSet/>
      <dgm:spPr/>
      <dgm:t>
        <a:bodyPr/>
        <a:lstStyle/>
        <a:p>
          <a:endParaRPr lang="en-US"/>
        </a:p>
      </dgm:t>
    </dgm:pt>
    <dgm:pt modelId="{2CD2AC28-A739-4089-84BC-D5880D11AD51}">
      <dgm:prSet/>
      <dgm:spPr/>
      <dgm:t>
        <a:bodyPr/>
        <a:lstStyle/>
        <a:p>
          <a:r>
            <a:rPr lang="en-US" dirty="0"/>
            <a:t>Recognize the individual’s effort or small steps</a:t>
          </a:r>
        </a:p>
      </dgm:t>
    </dgm:pt>
    <dgm:pt modelId="{C5000F1A-7949-473C-BA89-0C7E3A5DD890}" type="parTrans" cxnId="{98B0F946-4BFC-44D4-BCB4-3C198FF24D43}">
      <dgm:prSet/>
      <dgm:spPr/>
      <dgm:t>
        <a:bodyPr/>
        <a:lstStyle/>
        <a:p>
          <a:endParaRPr lang="en-US"/>
        </a:p>
      </dgm:t>
    </dgm:pt>
    <dgm:pt modelId="{31656B96-5B2B-430D-833C-D6DAC676296D}" type="sibTrans" cxnId="{98B0F946-4BFC-44D4-BCB4-3C198FF24D43}">
      <dgm:prSet/>
      <dgm:spPr/>
      <dgm:t>
        <a:bodyPr/>
        <a:lstStyle/>
        <a:p>
          <a:endParaRPr lang="en-US"/>
        </a:p>
      </dgm:t>
    </dgm:pt>
    <dgm:pt modelId="{FAC0CEFE-B357-42B5-A0AD-3D5C232DE24F}">
      <dgm:prSet/>
      <dgm:spPr/>
      <dgm:t>
        <a:bodyPr/>
        <a:lstStyle/>
        <a:p>
          <a:r>
            <a:rPr lang="en-US" dirty="0"/>
            <a:t>Reinforce and validate</a:t>
          </a:r>
        </a:p>
      </dgm:t>
    </dgm:pt>
    <dgm:pt modelId="{BAA7BF62-2256-432F-8B8D-5056405BF4F0}" type="parTrans" cxnId="{32CA1EAA-95FE-4F22-A1FF-A63C94590D68}">
      <dgm:prSet/>
      <dgm:spPr/>
      <dgm:t>
        <a:bodyPr/>
        <a:lstStyle/>
        <a:p>
          <a:endParaRPr lang="en-US"/>
        </a:p>
      </dgm:t>
    </dgm:pt>
    <dgm:pt modelId="{3A680F28-089B-4226-99A4-FFEF44794EF6}" type="sibTrans" cxnId="{32CA1EAA-95FE-4F22-A1FF-A63C94590D68}">
      <dgm:prSet/>
      <dgm:spPr/>
      <dgm:t>
        <a:bodyPr/>
        <a:lstStyle/>
        <a:p>
          <a:endParaRPr lang="en-US"/>
        </a:p>
      </dgm:t>
    </dgm:pt>
    <dgm:pt modelId="{63A82F0F-B17B-45F1-BA76-5ACCAAC14A42}">
      <dgm:prSet/>
      <dgm:spPr/>
      <dgm:t>
        <a:bodyPr/>
        <a:lstStyle/>
        <a:p>
          <a:r>
            <a:rPr lang="en-US" dirty="0"/>
            <a:t>Positively reinforce and validate the individual</a:t>
          </a:r>
        </a:p>
      </dgm:t>
    </dgm:pt>
    <dgm:pt modelId="{DCFA4D58-6817-4382-80CF-E69EFA6C0A5D}" type="parTrans" cxnId="{178CC522-388B-4F82-928D-D342DE259ACE}">
      <dgm:prSet/>
      <dgm:spPr/>
      <dgm:t>
        <a:bodyPr/>
        <a:lstStyle/>
        <a:p>
          <a:endParaRPr lang="en-US"/>
        </a:p>
      </dgm:t>
    </dgm:pt>
    <dgm:pt modelId="{7B9A7E96-4F1D-406B-814B-7D17CF3C2BB2}" type="sibTrans" cxnId="{178CC522-388B-4F82-928D-D342DE259ACE}">
      <dgm:prSet/>
      <dgm:spPr/>
      <dgm:t>
        <a:bodyPr/>
        <a:lstStyle/>
        <a:p>
          <a:endParaRPr lang="en-US"/>
        </a:p>
      </dgm:t>
    </dgm:pt>
    <dgm:pt modelId="{68B96F0A-F2FA-4D4F-95D6-612496B33CA3}">
      <dgm:prSet/>
      <dgm:spPr/>
      <dgm:t>
        <a:bodyPr/>
        <a:lstStyle/>
        <a:p>
          <a:r>
            <a:rPr lang="en-US" dirty="0"/>
            <a:t>Foster</a:t>
          </a:r>
        </a:p>
      </dgm:t>
    </dgm:pt>
    <dgm:pt modelId="{3498CBCD-5E3F-45DC-B1FC-3EF62CFFC209}" type="parTrans" cxnId="{E5906A63-B251-482E-9385-C1B300AF79DF}">
      <dgm:prSet/>
      <dgm:spPr/>
      <dgm:t>
        <a:bodyPr/>
        <a:lstStyle/>
        <a:p>
          <a:endParaRPr lang="en-US"/>
        </a:p>
      </dgm:t>
    </dgm:pt>
    <dgm:pt modelId="{C2781285-44FB-41A9-850A-677663FE51EC}" type="sibTrans" cxnId="{E5906A63-B251-482E-9385-C1B300AF79DF}">
      <dgm:prSet/>
      <dgm:spPr/>
      <dgm:t>
        <a:bodyPr/>
        <a:lstStyle/>
        <a:p>
          <a:endParaRPr lang="en-US"/>
        </a:p>
      </dgm:t>
    </dgm:pt>
    <dgm:pt modelId="{F0B40CE8-9549-48D9-9FC1-FC93526851D6}">
      <dgm:prSet/>
      <dgm:spPr/>
      <dgm:t>
        <a:bodyPr/>
        <a:lstStyle/>
        <a:p>
          <a:r>
            <a:rPr lang="en-US" dirty="0"/>
            <a:t>Foster the belief that there is hope</a:t>
          </a:r>
        </a:p>
      </dgm:t>
    </dgm:pt>
    <dgm:pt modelId="{6F446D78-939A-45D9-8055-8CCA3074A479}" type="parTrans" cxnId="{2D6EDCCE-C533-4D06-853E-EA9A3B193D5D}">
      <dgm:prSet/>
      <dgm:spPr/>
      <dgm:t>
        <a:bodyPr/>
        <a:lstStyle/>
        <a:p>
          <a:endParaRPr lang="en-US"/>
        </a:p>
      </dgm:t>
    </dgm:pt>
    <dgm:pt modelId="{2B999849-3027-48B5-BF12-C9037DB7D5A6}" type="sibTrans" cxnId="{2D6EDCCE-C533-4D06-853E-EA9A3B193D5D}">
      <dgm:prSet/>
      <dgm:spPr/>
      <dgm:t>
        <a:bodyPr/>
        <a:lstStyle/>
        <a:p>
          <a:endParaRPr lang="en-US"/>
        </a:p>
      </dgm:t>
    </dgm:pt>
    <dgm:pt modelId="{AE3F819B-3897-479A-9191-E33852FADC49}" type="pres">
      <dgm:prSet presAssocID="{A5C5DFFA-8B81-4FD5-BC7E-332315512C75}" presName="Name0" presStyleCnt="0">
        <dgm:presLayoutVars>
          <dgm:dir/>
          <dgm:animLvl val="lvl"/>
          <dgm:resizeHandles val="exact"/>
        </dgm:presLayoutVars>
      </dgm:prSet>
      <dgm:spPr/>
    </dgm:pt>
    <dgm:pt modelId="{5B6ECCF2-F5B4-4C60-A2D5-2D1F570BA8B0}" type="pres">
      <dgm:prSet presAssocID="{E986CFDD-6D30-4296-A98A-4316F39EE9E7}" presName="linNode" presStyleCnt="0"/>
      <dgm:spPr/>
    </dgm:pt>
    <dgm:pt modelId="{E1D4C0D7-942C-4BF7-834F-97D08A59F37A}" type="pres">
      <dgm:prSet presAssocID="{E986CFDD-6D30-4296-A98A-4316F39EE9E7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EBB9DB85-32A1-49CE-B0A0-B46AE645F866}" type="pres">
      <dgm:prSet presAssocID="{E986CFDD-6D30-4296-A98A-4316F39EE9E7}" presName="descendantText" presStyleLbl="alignAccFollowNode1" presStyleIdx="0" presStyleCnt="4">
        <dgm:presLayoutVars>
          <dgm:bulletEnabled/>
        </dgm:presLayoutVars>
      </dgm:prSet>
      <dgm:spPr/>
    </dgm:pt>
    <dgm:pt modelId="{490AB685-E81F-4503-A7B8-A9A80504BE8E}" type="pres">
      <dgm:prSet presAssocID="{7AB3B43D-7E95-4729-972E-C06D0D63F699}" presName="sp" presStyleCnt="0"/>
      <dgm:spPr/>
    </dgm:pt>
    <dgm:pt modelId="{EE4A5A83-8FDF-44A7-BB67-95648D48FED3}" type="pres">
      <dgm:prSet presAssocID="{2A93FD4D-D2ED-47EE-B616-07BD5C0400B1}" presName="linNode" presStyleCnt="0"/>
      <dgm:spPr/>
    </dgm:pt>
    <dgm:pt modelId="{E02E6626-E1D8-4294-ABD8-2D5C6F1E58EC}" type="pres">
      <dgm:prSet presAssocID="{2A93FD4D-D2ED-47EE-B616-07BD5C0400B1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59718DE2-36DD-4884-B244-625223093721}" type="pres">
      <dgm:prSet presAssocID="{2A93FD4D-D2ED-47EE-B616-07BD5C0400B1}" presName="descendantText" presStyleLbl="alignAccFollowNode1" presStyleIdx="1" presStyleCnt="4">
        <dgm:presLayoutVars>
          <dgm:bulletEnabled/>
        </dgm:presLayoutVars>
      </dgm:prSet>
      <dgm:spPr/>
    </dgm:pt>
    <dgm:pt modelId="{D4F3A079-0859-4D75-BCCB-46F74A27E0EF}" type="pres">
      <dgm:prSet presAssocID="{040C7E1D-AD2C-45F6-9861-5D0E3817A696}" presName="sp" presStyleCnt="0"/>
      <dgm:spPr/>
    </dgm:pt>
    <dgm:pt modelId="{291B9B77-B564-47D1-86B0-9AD49A177A34}" type="pres">
      <dgm:prSet presAssocID="{FAC0CEFE-B357-42B5-A0AD-3D5C232DE24F}" presName="linNode" presStyleCnt="0"/>
      <dgm:spPr/>
    </dgm:pt>
    <dgm:pt modelId="{6CAF8DC8-39A8-4C64-A75B-E600C8263889}" type="pres">
      <dgm:prSet presAssocID="{FAC0CEFE-B357-42B5-A0AD-3D5C232DE24F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B21BDDC4-3DAA-4937-A976-FB34715E63BD}" type="pres">
      <dgm:prSet presAssocID="{FAC0CEFE-B357-42B5-A0AD-3D5C232DE24F}" presName="descendantText" presStyleLbl="alignAccFollowNode1" presStyleIdx="2" presStyleCnt="4">
        <dgm:presLayoutVars>
          <dgm:bulletEnabled/>
        </dgm:presLayoutVars>
      </dgm:prSet>
      <dgm:spPr/>
    </dgm:pt>
    <dgm:pt modelId="{2673F837-BED8-4BEF-8EFF-9C57B8E361A4}" type="pres">
      <dgm:prSet presAssocID="{3A680F28-089B-4226-99A4-FFEF44794EF6}" presName="sp" presStyleCnt="0"/>
      <dgm:spPr/>
    </dgm:pt>
    <dgm:pt modelId="{B18E54CA-B210-4B83-8289-B05E32C2818E}" type="pres">
      <dgm:prSet presAssocID="{68B96F0A-F2FA-4D4F-95D6-612496B33CA3}" presName="linNode" presStyleCnt="0"/>
      <dgm:spPr/>
    </dgm:pt>
    <dgm:pt modelId="{C9C44857-08E3-47E0-BCB0-5898A18E5870}" type="pres">
      <dgm:prSet presAssocID="{68B96F0A-F2FA-4D4F-95D6-612496B33CA3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09BE09EB-A6F4-42E1-AE98-24FA0C2CAB31}" type="pres">
      <dgm:prSet presAssocID="{68B96F0A-F2FA-4D4F-95D6-612496B33CA3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9D8BC307-4A99-489B-B9DF-25FB4717D267}" srcId="{E986CFDD-6D30-4296-A98A-4316F39EE9E7}" destId="{E4A8A5F3-A963-4052-BCF4-465CA002593A}" srcOrd="0" destOrd="0" parTransId="{A84E076E-DF29-426E-B1D9-62EFF3A2C431}" sibTransId="{078741F4-540D-4123-B143-93E9E5DAEDA5}"/>
    <dgm:cxn modelId="{BDF5F309-AAD3-4C52-AEB3-87C2FBAC5D79}" srcId="{A5C5DFFA-8B81-4FD5-BC7E-332315512C75}" destId="{E986CFDD-6D30-4296-A98A-4316F39EE9E7}" srcOrd="0" destOrd="0" parTransId="{5A7C1BF3-A808-46EE-B589-29074F2F1950}" sibTransId="{7AB3B43D-7E95-4729-972E-C06D0D63F699}"/>
    <dgm:cxn modelId="{178CC522-388B-4F82-928D-D342DE259ACE}" srcId="{FAC0CEFE-B357-42B5-A0AD-3D5C232DE24F}" destId="{63A82F0F-B17B-45F1-BA76-5ACCAAC14A42}" srcOrd="0" destOrd="0" parTransId="{DCFA4D58-6817-4382-80CF-E69EFA6C0A5D}" sibTransId="{7B9A7E96-4F1D-406B-814B-7D17CF3C2BB2}"/>
    <dgm:cxn modelId="{2E2E2833-8D89-4E85-B93E-D50F692ADB3F}" type="presOf" srcId="{68B96F0A-F2FA-4D4F-95D6-612496B33CA3}" destId="{C9C44857-08E3-47E0-BCB0-5898A18E5870}" srcOrd="0" destOrd="0" presId="urn:microsoft.com/office/officeart/2016/7/layout/VerticalSolidActionList"/>
    <dgm:cxn modelId="{E5906A63-B251-482E-9385-C1B300AF79DF}" srcId="{A5C5DFFA-8B81-4FD5-BC7E-332315512C75}" destId="{68B96F0A-F2FA-4D4F-95D6-612496B33CA3}" srcOrd="3" destOrd="0" parTransId="{3498CBCD-5E3F-45DC-B1FC-3EF62CFFC209}" sibTransId="{C2781285-44FB-41A9-850A-677663FE51EC}"/>
    <dgm:cxn modelId="{48A3CE45-7368-4502-A915-85C9E0CC0975}" type="presOf" srcId="{E986CFDD-6D30-4296-A98A-4316F39EE9E7}" destId="{E1D4C0D7-942C-4BF7-834F-97D08A59F37A}" srcOrd="0" destOrd="0" presId="urn:microsoft.com/office/officeart/2016/7/layout/VerticalSolidActionList"/>
    <dgm:cxn modelId="{98B0F946-4BFC-44D4-BCB4-3C198FF24D43}" srcId="{2A93FD4D-D2ED-47EE-B616-07BD5C0400B1}" destId="{2CD2AC28-A739-4089-84BC-D5880D11AD51}" srcOrd="0" destOrd="0" parTransId="{C5000F1A-7949-473C-BA89-0C7E3A5DD890}" sibTransId="{31656B96-5B2B-430D-833C-D6DAC676296D}"/>
    <dgm:cxn modelId="{FD648B47-EF8E-4E08-9061-0D59F2848F39}" type="presOf" srcId="{A5C5DFFA-8B81-4FD5-BC7E-332315512C75}" destId="{AE3F819B-3897-479A-9191-E33852FADC49}" srcOrd="0" destOrd="0" presId="urn:microsoft.com/office/officeart/2016/7/layout/VerticalSolidActionList"/>
    <dgm:cxn modelId="{0E97D66A-36BD-486C-9A35-0F4ACFF6D8DC}" type="presOf" srcId="{63A82F0F-B17B-45F1-BA76-5ACCAAC14A42}" destId="{B21BDDC4-3DAA-4937-A976-FB34715E63BD}" srcOrd="0" destOrd="0" presId="urn:microsoft.com/office/officeart/2016/7/layout/VerticalSolidActionList"/>
    <dgm:cxn modelId="{FC6C2753-72FB-430A-BB71-A20E1EBDE424}" type="presOf" srcId="{E4A8A5F3-A963-4052-BCF4-465CA002593A}" destId="{EBB9DB85-32A1-49CE-B0A0-B46AE645F866}" srcOrd="0" destOrd="0" presId="urn:microsoft.com/office/officeart/2016/7/layout/VerticalSolidActionList"/>
    <dgm:cxn modelId="{8FA16677-0BE9-492D-A8DF-0F60C0810825}" type="presOf" srcId="{2CD2AC28-A739-4089-84BC-D5880D11AD51}" destId="{59718DE2-36DD-4884-B244-625223093721}" srcOrd="0" destOrd="0" presId="urn:microsoft.com/office/officeart/2016/7/layout/VerticalSolidActionList"/>
    <dgm:cxn modelId="{32CA1EAA-95FE-4F22-A1FF-A63C94590D68}" srcId="{A5C5DFFA-8B81-4FD5-BC7E-332315512C75}" destId="{FAC0CEFE-B357-42B5-A0AD-3D5C232DE24F}" srcOrd="2" destOrd="0" parTransId="{BAA7BF62-2256-432F-8B8D-5056405BF4F0}" sibTransId="{3A680F28-089B-4226-99A4-FFEF44794EF6}"/>
    <dgm:cxn modelId="{136EFBB0-2AF2-4C97-94EF-A2517334A506}" srcId="{A5C5DFFA-8B81-4FD5-BC7E-332315512C75}" destId="{2A93FD4D-D2ED-47EE-B616-07BD5C0400B1}" srcOrd="1" destOrd="0" parTransId="{0FF615A4-CA05-4E39-AD2F-66A0C5B27E42}" sibTransId="{040C7E1D-AD2C-45F6-9861-5D0E3817A696}"/>
    <dgm:cxn modelId="{2D6EDCCE-C533-4D06-853E-EA9A3B193D5D}" srcId="{68B96F0A-F2FA-4D4F-95D6-612496B33CA3}" destId="{F0B40CE8-9549-48D9-9FC1-FC93526851D6}" srcOrd="0" destOrd="0" parTransId="{6F446D78-939A-45D9-8055-8CCA3074A479}" sibTransId="{2B999849-3027-48B5-BF12-C9037DB7D5A6}"/>
    <dgm:cxn modelId="{C3C7E1D1-6B12-4885-866A-14D64C3D1B0F}" type="presOf" srcId="{FAC0CEFE-B357-42B5-A0AD-3D5C232DE24F}" destId="{6CAF8DC8-39A8-4C64-A75B-E600C8263889}" srcOrd="0" destOrd="0" presId="urn:microsoft.com/office/officeart/2016/7/layout/VerticalSolidActionList"/>
    <dgm:cxn modelId="{D609AFE8-48A1-4DEF-8BB2-4D109D37267C}" type="presOf" srcId="{F0B40CE8-9549-48D9-9FC1-FC93526851D6}" destId="{09BE09EB-A6F4-42E1-AE98-24FA0C2CAB31}" srcOrd="0" destOrd="0" presId="urn:microsoft.com/office/officeart/2016/7/layout/VerticalSolidActionList"/>
    <dgm:cxn modelId="{486AFCF6-37A0-4910-9D14-13083C4E12AF}" type="presOf" srcId="{2A93FD4D-D2ED-47EE-B616-07BD5C0400B1}" destId="{E02E6626-E1D8-4294-ABD8-2D5C6F1E58EC}" srcOrd="0" destOrd="0" presId="urn:microsoft.com/office/officeart/2016/7/layout/VerticalSolidActionList"/>
    <dgm:cxn modelId="{211B4909-E1E1-48E2-AFD2-C811A5813D45}" type="presParOf" srcId="{AE3F819B-3897-479A-9191-E33852FADC49}" destId="{5B6ECCF2-F5B4-4C60-A2D5-2D1F570BA8B0}" srcOrd="0" destOrd="0" presId="urn:microsoft.com/office/officeart/2016/7/layout/VerticalSolidActionList"/>
    <dgm:cxn modelId="{14B75AD5-1464-4181-9F01-D4D8DAF676A8}" type="presParOf" srcId="{5B6ECCF2-F5B4-4C60-A2D5-2D1F570BA8B0}" destId="{E1D4C0D7-942C-4BF7-834F-97D08A59F37A}" srcOrd="0" destOrd="0" presId="urn:microsoft.com/office/officeart/2016/7/layout/VerticalSolidActionList"/>
    <dgm:cxn modelId="{7696B956-126F-4535-AFE3-151C75093211}" type="presParOf" srcId="{5B6ECCF2-F5B4-4C60-A2D5-2D1F570BA8B0}" destId="{EBB9DB85-32A1-49CE-B0A0-B46AE645F866}" srcOrd="1" destOrd="0" presId="urn:microsoft.com/office/officeart/2016/7/layout/VerticalSolidActionList"/>
    <dgm:cxn modelId="{AD636DED-875C-4403-804C-3994D94BB10C}" type="presParOf" srcId="{AE3F819B-3897-479A-9191-E33852FADC49}" destId="{490AB685-E81F-4503-A7B8-A9A80504BE8E}" srcOrd="1" destOrd="0" presId="urn:microsoft.com/office/officeart/2016/7/layout/VerticalSolidActionList"/>
    <dgm:cxn modelId="{0327979C-B4DD-4630-A9DB-FDB5CA197F03}" type="presParOf" srcId="{AE3F819B-3897-479A-9191-E33852FADC49}" destId="{EE4A5A83-8FDF-44A7-BB67-95648D48FED3}" srcOrd="2" destOrd="0" presId="urn:microsoft.com/office/officeart/2016/7/layout/VerticalSolidActionList"/>
    <dgm:cxn modelId="{D64BA4DF-70CA-4447-9F5C-711D7BE5EDD4}" type="presParOf" srcId="{EE4A5A83-8FDF-44A7-BB67-95648D48FED3}" destId="{E02E6626-E1D8-4294-ABD8-2D5C6F1E58EC}" srcOrd="0" destOrd="0" presId="urn:microsoft.com/office/officeart/2016/7/layout/VerticalSolidActionList"/>
    <dgm:cxn modelId="{0ED67C3F-5F80-408C-8528-E690B5E7AE58}" type="presParOf" srcId="{EE4A5A83-8FDF-44A7-BB67-95648D48FED3}" destId="{59718DE2-36DD-4884-B244-625223093721}" srcOrd="1" destOrd="0" presId="urn:microsoft.com/office/officeart/2016/7/layout/VerticalSolidActionList"/>
    <dgm:cxn modelId="{44DD8507-D226-4323-9F90-E874D71A382A}" type="presParOf" srcId="{AE3F819B-3897-479A-9191-E33852FADC49}" destId="{D4F3A079-0859-4D75-BCCB-46F74A27E0EF}" srcOrd="3" destOrd="0" presId="urn:microsoft.com/office/officeart/2016/7/layout/VerticalSolidActionList"/>
    <dgm:cxn modelId="{CC5517BC-6760-461A-A071-4744F0EC44C2}" type="presParOf" srcId="{AE3F819B-3897-479A-9191-E33852FADC49}" destId="{291B9B77-B564-47D1-86B0-9AD49A177A34}" srcOrd="4" destOrd="0" presId="urn:microsoft.com/office/officeart/2016/7/layout/VerticalSolidActionList"/>
    <dgm:cxn modelId="{7C6FB53F-5C7D-484C-BDC3-37980411A456}" type="presParOf" srcId="{291B9B77-B564-47D1-86B0-9AD49A177A34}" destId="{6CAF8DC8-39A8-4C64-A75B-E600C8263889}" srcOrd="0" destOrd="0" presId="urn:microsoft.com/office/officeart/2016/7/layout/VerticalSolidActionList"/>
    <dgm:cxn modelId="{986D9930-08BA-4194-9351-3B5EAAC8E8C4}" type="presParOf" srcId="{291B9B77-B564-47D1-86B0-9AD49A177A34}" destId="{B21BDDC4-3DAA-4937-A976-FB34715E63BD}" srcOrd="1" destOrd="0" presId="urn:microsoft.com/office/officeart/2016/7/layout/VerticalSolidActionList"/>
    <dgm:cxn modelId="{9AB74522-1198-4391-9E90-3C328A38DC4C}" type="presParOf" srcId="{AE3F819B-3897-479A-9191-E33852FADC49}" destId="{2673F837-BED8-4BEF-8EFF-9C57B8E361A4}" srcOrd="5" destOrd="0" presId="urn:microsoft.com/office/officeart/2016/7/layout/VerticalSolidActionList"/>
    <dgm:cxn modelId="{4C4C3F40-45A8-4D86-809E-A0AFDA9455B7}" type="presParOf" srcId="{AE3F819B-3897-479A-9191-E33852FADC49}" destId="{B18E54CA-B210-4B83-8289-B05E32C2818E}" srcOrd="6" destOrd="0" presId="urn:microsoft.com/office/officeart/2016/7/layout/VerticalSolidActionList"/>
    <dgm:cxn modelId="{C373E2AB-A000-4200-B506-204670B6E178}" type="presParOf" srcId="{B18E54CA-B210-4B83-8289-B05E32C2818E}" destId="{C9C44857-08E3-47E0-BCB0-5898A18E5870}" srcOrd="0" destOrd="0" presId="urn:microsoft.com/office/officeart/2016/7/layout/VerticalSolidActionList"/>
    <dgm:cxn modelId="{C54AC311-1876-472B-8CD7-4CF138B0D7BA}" type="presParOf" srcId="{B18E54CA-B210-4B83-8289-B05E32C2818E}" destId="{09BE09EB-A6F4-42E1-AE98-24FA0C2CAB31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9DB85-32A1-49CE-B0A0-B46AE645F866}">
      <dsp:nvSpPr>
        <dsp:cNvPr id="0" name=""/>
        <dsp:cNvSpPr/>
      </dsp:nvSpPr>
      <dsp:spPr>
        <a:xfrm>
          <a:off x="2194559" y="2109"/>
          <a:ext cx="8778240" cy="109277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322" tIns="277564" rIns="170322" bIns="27756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Acknowledge the individual</a:t>
          </a:r>
        </a:p>
      </dsp:txBody>
      <dsp:txXfrm>
        <a:off x="2194559" y="2109"/>
        <a:ext cx="8778240" cy="1092770"/>
      </dsp:txXfrm>
    </dsp:sp>
    <dsp:sp modelId="{E1D4C0D7-942C-4BF7-834F-97D08A59F37A}">
      <dsp:nvSpPr>
        <dsp:cNvPr id="0" name=""/>
        <dsp:cNvSpPr/>
      </dsp:nvSpPr>
      <dsp:spPr>
        <a:xfrm>
          <a:off x="0" y="2109"/>
          <a:ext cx="2194560" cy="10927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129" tIns="107941" rIns="116129" bIns="10794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Acknowledge</a:t>
          </a:r>
        </a:p>
      </dsp:txBody>
      <dsp:txXfrm>
        <a:off x="0" y="2109"/>
        <a:ext cx="2194560" cy="1092770"/>
      </dsp:txXfrm>
    </dsp:sp>
    <dsp:sp modelId="{59718DE2-36DD-4884-B244-625223093721}">
      <dsp:nvSpPr>
        <dsp:cNvPr id="0" name=""/>
        <dsp:cNvSpPr/>
      </dsp:nvSpPr>
      <dsp:spPr>
        <a:xfrm>
          <a:off x="2194560" y="1160446"/>
          <a:ext cx="8778240" cy="1092770"/>
        </a:xfrm>
        <a:prstGeom prst="rect">
          <a:avLst/>
        </a:prstGeom>
        <a:solidFill>
          <a:schemeClr val="accent2">
            <a:tint val="40000"/>
            <a:alpha val="90000"/>
            <a:hueOff val="-3277816"/>
            <a:satOff val="-1922"/>
            <a:lumOff val="-239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-3277816"/>
              <a:satOff val="-1922"/>
              <a:lumOff val="-2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322" tIns="277564" rIns="170322" bIns="27756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Recognize the individual’s effort or small steps</a:t>
          </a:r>
        </a:p>
      </dsp:txBody>
      <dsp:txXfrm>
        <a:off x="2194560" y="1160446"/>
        <a:ext cx="8778240" cy="1092770"/>
      </dsp:txXfrm>
    </dsp:sp>
    <dsp:sp modelId="{E02E6626-E1D8-4294-ABD8-2D5C6F1E58EC}">
      <dsp:nvSpPr>
        <dsp:cNvPr id="0" name=""/>
        <dsp:cNvSpPr/>
      </dsp:nvSpPr>
      <dsp:spPr>
        <a:xfrm>
          <a:off x="0" y="1160446"/>
          <a:ext cx="2194560" cy="1092770"/>
        </a:xfrm>
        <a:prstGeom prst="rect">
          <a:avLst/>
        </a:prstGeom>
        <a:solidFill>
          <a:schemeClr val="accent2">
            <a:hueOff val="-2918144"/>
            <a:satOff val="-2633"/>
            <a:lumOff val="-587"/>
            <a:alphaOff val="0"/>
          </a:schemeClr>
        </a:solidFill>
        <a:ln w="15875" cap="rnd" cmpd="sng" algn="ctr">
          <a:solidFill>
            <a:schemeClr val="accent2">
              <a:hueOff val="-2918144"/>
              <a:satOff val="-2633"/>
              <a:lumOff val="-5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129" tIns="107941" rIns="116129" bIns="10794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Recognize</a:t>
          </a:r>
        </a:p>
      </dsp:txBody>
      <dsp:txXfrm>
        <a:off x="0" y="1160446"/>
        <a:ext cx="2194560" cy="1092770"/>
      </dsp:txXfrm>
    </dsp:sp>
    <dsp:sp modelId="{B21BDDC4-3DAA-4937-A976-FB34715E63BD}">
      <dsp:nvSpPr>
        <dsp:cNvPr id="0" name=""/>
        <dsp:cNvSpPr/>
      </dsp:nvSpPr>
      <dsp:spPr>
        <a:xfrm>
          <a:off x="2194560" y="2318783"/>
          <a:ext cx="8778240" cy="1092770"/>
        </a:xfrm>
        <a:prstGeom prst="rect">
          <a:avLst/>
        </a:prstGeom>
        <a:solidFill>
          <a:schemeClr val="accent2">
            <a:tint val="40000"/>
            <a:alpha val="90000"/>
            <a:hueOff val="-6555631"/>
            <a:satOff val="-3844"/>
            <a:lumOff val="-479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-6555631"/>
              <a:satOff val="-3844"/>
              <a:lumOff val="-4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322" tIns="277564" rIns="170322" bIns="27756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Positively reinforce and validate the individual</a:t>
          </a:r>
        </a:p>
      </dsp:txBody>
      <dsp:txXfrm>
        <a:off x="2194560" y="2318783"/>
        <a:ext cx="8778240" cy="1092770"/>
      </dsp:txXfrm>
    </dsp:sp>
    <dsp:sp modelId="{6CAF8DC8-39A8-4C64-A75B-E600C8263889}">
      <dsp:nvSpPr>
        <dsp:cNvPr id="0" name=""/>
        <dsp:cNvSpPr/>
      </dsp:nvSpPr>
      <dsp:spPr>
        <a:xfrm>
          <a:off x="0" y="2318783"/>
          <a:ext cx="2194560" cy="1092770"/>
        </a:xfrm>
        <a:prstGeom prst="rect">
          <a:avLst/>
        </a:prstGeom>
        <a:solidFill>
          <a:schemeClr val="accent2">
            <a:hueOff val="-5836287"/>
            <a:satOff val="-5267"/>
            <a:lumOff val="-1175"/>
            <a:alphaOff val="0"/>
          </a:schemeClr>
        </a:solidFill>
        <a:ln w="15875" cap="rnd" cmpd="sng" algn="ctr">
          <a:solidFill>
            <a:schemeClr val="accent2">
              <a:hueOff val="-5836287"/>
              <a:satOff val="-5267"/>
              <a:lumOff val="-11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129" tIns="107941" rIns="116129" bIns="10794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Reinforce and validate</a:t>
          </a:r>
        </a:p>
      </dsp:txBody>
      <dsp:txXfrm>
        <a:off x="0" y="2318783"/>
        <a:ext cx="2194560" cy="1092770"/>
      </dsp:txXfrm>
    </dsp:sp>
    <dsp:sp modelId="{09BE09EB-A6F4-42E1-AE98-24FA0C2CAB31}">
      <dsp:nvSpPr>
        <dsp:cNvPr id="0" name=""/>
        <dsp:cNvSpPr/>
      </dsp:nvSpPr>
      <dsp:spPr>
        <a:xfrm>
          <a:off x="2194560" y="3477119"/>
          <a:ext cx="8778240" cy="1092770"/>
        </a:xfrm>
        <a:prstGeom prst="rect">
          <a:avLst/>
        </a:prstGeom>
        <a:solidFill>
          <a:schemeClr val="accent2">
            <a:tint val="40000"/>
            <a:alpha val="90000"/>
            <a:hueOff val="-9833447"/>
            <a:satOff val="-5766"/>
            <a:lumOff val="-718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-9833447"/>
              <a:satOff val="-5766"/>
              <a:lumOff val="-7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322" tIns="277564" rIns="170322" bIns="27756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Foster the belief that there is hope</a:t>
          </a:r>
        </a:p>
      </dsp:txBody>
      <dsp:txXfrm>
        <a:off x="2194560" y="3477119"/>
        <a:ext cx="8778240" cy="1092770"/>
      </dsp:txXfrm>
    </dsp:sp>
    <dsp:sp modelId="{C9C44857-08E3-47E0-BCB0-5898A18E5870}">
      <dsp:nvSpPr>
        <dsp:cNvPr id="0" name=""/>
        <dsp:cNvSpPr/>
      </dsp:nvSpPr>
      <dsp:spPr>
        <a:xfrm>
          <a:off x="0" y="3477119"/>
          <a:ext cx="2194560" cy="1092770"/>
        </a:xfrm>
        <a:prstGeom prst="rect">
          <a:avLst/>
        </a:prstGeom>
        <a:solidFill>
          <a:schemeClr val="accent2">
            <a:hueOff val="-8754431"/>
            <a:satOff val="-7900"/>
            <a:lumOff val="-1762"/>
            <a:alphaOff val="0"/>
          </a:schemeClr>
        </a:solidFill>
        <a:ln w="15875" cap="rnd" cmpd="sng" algn="ctr">
          <a:solidFill>
            <a:schemeClr val="accent2">
              <a:hueOff val="-8754431"/>
              <a:satOff val="-7900"/>
              <a:lumOff val="-17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129" tIns="107941" rIns="116129" bIns="10794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Foster</a:t>
          </a:r>
        </a:p>
      </dsp:txBody>
      <dsp:txXfrm>
        <a:off x="0" y="3477119"/>
        <a:ext cx="2194560" cy="1092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9621A-4639-438D-9848-21E16F6BA405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581E0-3A98-46A8-93C2-D212A33742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68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I’m going to show you how to do it.  I going to beat it out of you.  You will submit!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BB8FD8-776A-4037-B6B4-5813DDA7C08B}" type="slidenum">
              <a:rPr lang="en-US" altLang="en-US">
                <a:ea typeface="ヒラギノ角ゴ Pro W3"/>
                <a:cs typeface="ヒラギノ角ゴ Pro W3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en-US" dirty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969323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cs typeface="Arial" charset="0"/>
              </a:rPr>
              <a:t>You can do it!  I believe in you! Cheerleading!  We want an open and honest relationship about recurrence,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4B4859-2DC6-44C9-A29A-555FAF3392D6}" type="slidenum">
              <a:rPr lang="en-US" altLang="en-US">
                <a:ea typeface="ヒラギノ角ゴ Pro W3"/>
                <a:cs typeface="ヒラギノ角ゴ Pro W3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 dirty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588908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6BA0F1-4428-4178-8D38-13E8A2A8DB78}" type="slidenum">
              <a:rPr lang="en-US" altLang="en-US">
                <a:ea typeface="ヒラギノ角ゴ Pro W3"/>
                <a:cs typeface="ヒラギノ角ゴ Pro W3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 dirty="0">
              <a:ea typeface="ヒラギノ角ゴ Pro W3"/>
              <a:cs typeface="ヒラギノ角ゴ Pro W3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3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Frequent flyer, not in compliance, resistant, manipulative, big talker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53D478-DD25-4087-8FFC-1AA1A0A0918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128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1DB318-8427-4080-8C76-2999C1B69B9F}" type="slidenum">
              <a:rPr lang="en-US" altLang="en-US">
                <a:ea typeface="ヒラギノ角ゴ Pro W3"/>
                <a:cs typeface="ヒラギノ角ゴ Pro W3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altLang="en-US" dirty="0">
              <a:ea typeface="ヒラギノ角ゴ Pro W3"/>
              <a:cs typeface="ヒラギノ角ゴ Pro W3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cs typeface="Arial" charset="0"/>
              </a:rPr>
              <a:t>Resistance is a sign to change course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cs typeface="Arial" charset="0"/>
              </a:rPr>
              <a:t>You want to generate change talk</a:t>
            </a:r>
          </a:p>
        </p:txBody>
      </p:sp>
    </p:spTree>
    <p:extLst>
      <p:ext uri="{BB962C8B-B14F-4D97-AF65-F5344CB8AC3E}">
        <p14:creationId xmlns:p14="http://schemas.microsoft.com/office/powerpoint/2010/main" val="28121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2 Text Boxes f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909828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00467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1" name="Picture 10" descr="Picture 10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14399"/>
            <a:ext cx="12192000" cy="1110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286500"/>
            <a:ext cx="2425564" cy="576072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621691" y="6451426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fld id="{AE267CD4-6953-4C19-A5C3-76BEFE1F7B2A}" type="slidenum">
              <a:rPr lang="en-US" smtClean="0"/>
              <a:pPr algn="ctr">
                <a:defRPr/>
              </a:pPr>
              <a:t>‹#›</a:t>
            </a:fld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3521969" y="6451426"/>
            <a:ext cx="514806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baseline="0" dirty="0">
                <a:solidFill>
                  <a:srgbClr val="00467F"/>
                </a:solidFill>
                <a:latin typeface="Arial" pitchFamily="34" charset="0"/>
                <a:cs typeface="Arial" pitchFamily="34" charset="0"/>
              </a:rPr>
              <a:t>Changing Communities Through Change in Practice</a:t>
            </a:r>
            <a:endParaRPr lang="en-US" sz="800" b="1" dirty="0">
              <a:solidFill>
                <a:srgbClr val="91919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464" y="5924550"/>
            <a:ext cx="3434536" cy="933450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583843" y="1316355"/>
            <a:ext cx="5486400" cy="4572000"/>
          </a:xfrm>
        </p:spPr>
        <p:txBody>
          <a:bodyPr>
            <a:normAutofit/>
          </a:bodyPr>
          <a:lstStyle>
            <a:lvl1pPr>
              <a:buClr>
                <a:srgbClr val="804400"/>
              </a:buClr>
              <a:defRPr sz="3000">
                <a:solidFill>
                  <a:srgbClr val="00467F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rgbClr val="00467F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94A545"/>
              </a:buClr>
              <a:defRPr sz="2400">
                <a:solidFill>
                  <a:srgbClr val="00467F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0467F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rgbClr val="FBB240"/>
              </a:buClr>
              <a:defRPr sz="1800">
                <a:solidFill>
                  <a:srgbClr val="00467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6197600" y="1316736"/>
            <a:ext cx="5486400" cy="4572000"/>
          </a:xfrm>
        </p:spPr>
        <p:txBody>
          <a:bodyPr>
            <a:normAutofit/>
          </a:bodyPr>
          <a:lstStyle>
            <a:lvl1pPr>
              <a:buClr>
                <a:srgbClr val="804400"/>
              </a:buClr>
              <a:defRPr sz="3000">
                <a:solidFill>
                  <a:srgbClr val="00467F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rgbClr val="00467F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94A545"/>
              </a:buClr>
              <a:defRPr sz="2400">
                <a:solidFill>
                  <a:srgbClr val="00467F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0467F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rgbClr val="FBB240"/>
              </a:buClr>
              <a:defRPr sz="1800">
                <a:solidFill>
                  <a:srgbClr val="00467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165176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6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://mit.ucu.ac.ug/OcwWeb/Foreign-Languages-and-Literatures/21F-232Spring-2007/CourseHome/index.htm" TargetMode="External"/><Relationship Id="rId7" Type="http://schemas.openxmlformats.org/officeDocument/2006/relationships/hyperlink" Target="https://adorablya.wordpress.com/2012/08/28/i-have-unnecessary-things-to-worry-about-so-i-share-it-with-you-this-is-a-big-honour-so-gasp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hyperlink" Target="http://www.estrategiamagazine.com/administracion/recursos-humanos-administracion/coaching-empresarial/" TargetMode="External"/><Relationship Id="rId4" Type="http://schemas.openxmlformats.org/officeDocument/2006/relationships/image" Target="../media/image5.jpg"/><Relationship Id="rId9" Type="http://schemas.openxmlformats.org/officeDocument/2006/relationships/hyperlink" Target="http://marialsuarez.blogspot.com/2010_01_01_archive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irror_fretwork_english_looking-glass.p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onappetithon.com/contact-bah/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s://creativecommons.org/licenses/by-sa/3.0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hristmasstockimages.com/free/xmas-lights/slides/festive_lights.htm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pkitten.blogspot.com/2014/04/adwords-dock-in-french-safe-harbour.html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nsuckdcmetro.blogspot.com/2012/09/glimmers-of-hope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F5000-02D0-4AEE-97A7-F8597B3C2C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Delivering Hope: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C5B11C-25E4-4811-8332-E654B28276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How Motivational Interviewing Can Support Your Role as Peer Recovery Support Specialists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Fifth Annual Peer Summit</a:t>
            </a:r>
          </a:p>
          <a:p>
            <a:r>
              <a:rPr lang="en-US" dirty="0">
                <a:solidFill>
                  <a:schemeClr val="tx1"/>
                </a:solidFill>
              </a:rPr>
              <a:t>Thursday, May 16, 2019</a:t>
            </a:r>
          </a:p>
          <a:p>
            <a:r>
              <a:rPr lang="en-US" dirty="0">
                <a:solidFill>
                  <a:schemeClr val="tx1"/>
                </a:solidFill>
              </a:rPr>
              <a:t>Presenter: Christine Higgins, M.A., Member of MINT</a:t>
            </a:r>
          </a:p>
        </p:txBody>
      </p:sp>
    </p:spTree>
    <p:extLst>
      <p:ext uri="{BB962C8B-B14F-4D97-AF65-F5344CB8AC3E}">
        <p14:creationId xmlns:p14="http://schemas.microsoft.com/office/powerpoint/2010/main" val="3101608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C7F03-5248-49EA-B5BC-3F357C283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 Spirit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14948-2CA2-43D3-86C3-A64F611D9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Need a few volunteers to respond to this open-ended question:</a:t>
            </a:r>
          </a:p>
          <a:p>
            <a:r>
              <a:rPr lang="en-US" dirty="0">
                <a:solidFill>
                  <a:schemeClr val="tx1"/>
                </a:solidFill>
              </a:rPr>
              <a:t>“What is your relationship to recovery?”</a:t>
            </a:r>
          </a:p>
        </p:txBody>
      </p:sp>
    </p:spTree>
    <p:extLst>
      <p:ext uri="{BB962C8B-B14F-4D97-AF65-F5344CB8AC3E}">
        <p14:creationId xmlns:p14="http://schemas.microsoft.com/office/powerpoint/2010/main" val="4231157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/>
              <a:t>MI Spirit!  </a:t>
            </a:r>
          </a:p>
        </p:txBody>
      </p:sp>
      <p:sp>
        <p:nvSpPr>
          <p:cNvPr id="35842" name="Text Placeholder 5"/>
          <p:cNvSpPr>
            <a:spLocks noGrp="1"/>
          </p:cNvSpPr>
          <p:nvPr>
            <p:ph type="body" idx="4294967295"/>
          </p:nvPr>
        </p:nvSpPr>
        <p:spPr>
          <a:xfrm>
            <a:off x="1981200" y="1447800"/>
            <a:ext cx="4040188" cy="685800"/>
          </a:xfrm>
        </p:spPr>
        <p:txBody>
          <a:bodyPr anchor="b"/>
          <a:lstStyle/>
          <a:p>
            <a:pPr marL="0" indent="0">
              <a:buNone/>
            </a:pPr>
            <a:r>
              <a:rPr lang="en-US" b="1" dirty="0"/>
              <a:t>It’s not this:</a:t>
            </a:r>
          </a:p>
        </p:txBody>
      </p:sp>
      <p:pic>
        <p:nvPicPr>
          <p:cNvPr id="35843" name="Content Placeholder 3" descr="Fighting children.wmf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067551" y="2438400"/>
            <a:ext cx="3143250" cy="2559050"/>
          </a:xfrm>
        </p:spPr>
      </p:pic>
      <p:sp>
        <p:nvSpPr>
          <p:cNvPr id="35844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6169026" y="1524000"/>
            <a:ext cx="4041775" cy="685800"/>
          </a:xfrm>
        </p:spPr>
        <p:txBody>
          <a:bodyPr anchor="b"/>
          <a:lstStyle/>
          <a:p>
            <a:pPr marL="0" indent="0">
              <a:buNone/>
            </a:pPr>
            <a:r>
              <a:rPr lang="en-US" b="1" dirty="0"/>
              <a:t>And it’s not this:</a:t>
            </a:r>
          </a:p>
        </p:txBody>
      </p:sp>
      <p:pic>
        <p:nvPicPr>
          <p:cNvPr id="35845" name="Picture 10" descr="C:\Documents and Settings\christine higgins\Local Settings\Temporary Internet Files\Content.IE5\IJD0NP5B\MC900014591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0350" y="1219200"/>
            <a:ext cx="418306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074026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MI is not this kind of cheerleading</a:t>
            </a:r>
          </a:p>
        </p:txBody>
      </p:sp>
      <p:pic>
        <p:nvPicPr>
          <p:cNvPr id="36867" name="Picture 2" descr="C:\Documents and Settings\christine higgins\Local Settings\Temporary Internet Files\Content.IE5\IJD0NP5B\MC900060326[1].wm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62871" y="733647"/>
            <a:ext cx="4361494" cy="3575884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6499654" y="733647"/>
            <a:ext cx="4419171" cy="35758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>
                <a:solidFill>
                  <a:schemeClr val="tx1"/>
                </a:solidFill>
              </a:rPr>
              <a:t>“I know you can do it.”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>
                <a:solidFill>
                  <a:schemeClr val="tx1"/>
                </a:solidFill>
              </a:rPr>
              <a:t>“I’m proud of you.”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>
                <a:solidFill>
                  <a:schemeClr val="tx1"/>
                </a:solidFill>
              </a:rPr>
              <a:t>“I have faith in you.”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4997732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   </a:t>
            </a:r>
            <a:r>
              <a:rPr lang="en-US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Four Processes in MI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514350" indent="-514350" fontAlgn="auto">
              <a:lnSpc>
                <a:spcPts val="37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700" b="1" dirty="0">
              <a:solidFill>
                <a:srgbClr val="9FB8CD">
                  <a:lumMod val="50000"/>
                </a:srgbClr>
              </a:solidFill>
              <a:latin typeface="Arial"/>
              <a:ea typeface="ＭＳ Ｐゴシック" charset="0"/>
              <a:cs typeface="Arial"/>
            </a:endParaRPr>
          </a:p>
          <a:p>
            <a:pPr marL="514350" indent="-514350" fontAlgn="auto">
              <a:lnSpc>
                <a:spcPts val="37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700" b="1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Engaging</a:t>
            </a:r>
            <a:r>
              <a:rPr lang="en-US" sz="270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 – 	</a:t>
            </a:r>
            <a:r>
              <a:rPr lang="en-US" sz="2700" i="1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Establish helpful connection &amp; working relationship</a:t>
            </a:r>
          </a:p>
          <a:p>
            <a:pPr marL="514350" indent="-514350" fontAlgn="auto">
              <a:lnSpc>
                <a:spcPts val="37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700" b="1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Focusing</a:t>
            </a:r>
            <a:r>
              <a:rPr lang="en-US" sz="270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 – 	Particular agenda the individual came to discuss</a:t>
            </a:r>
          </a:p>
          <a:p>
            <a:pPr marL="514350" indent="-514350" fontAlgn="auto">
              <a:lnSpc>
                <a:spcPts val="37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700" b="1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Evoking</a:t>
            </a:r>
            <a:r>
              <a:rPr lang="en-US" sz="270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 – 	</a:t>
            </a:r>
            <a:r>
              <a:rPr lang="en-US" sz="2700" i="1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individual’s own motivation for  change</a:t>
            </a:r>
          </a:p>
          <a:p>
            <a:pPr marL="514350" indent="-514350" fontAlgn="auto">
              <a:lnSpc>
                <a:spcPts val="37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700" b="1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Planning</a:t>
            </a:r>
            <a:r>
              <a:rPr lang="en-US" sz="270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 – 	Developing commitment to change, forming specific  plan of action</a:t>
            </a:r>
            <a:endParaRPr lang="en-US" sz="2700" b="1" dirty="0">
              <a:solidFill>
                <a:schemeClr val="tx1"/>
              </a:solidFill>
              <a:latin typeface="Arial"/>
              <a:ea typeface="ＭＳ Ｐゴシック" charset="0"/>
              <a:cs typeface="Arial"/>
            </a:endParaRPr>
          </a:p>
          <a:p>
            <a:pPr marL="0" indent="-274320" algn="ctr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600" dirty="0">
              <a:solidFill>
                <a:schemeClr val="accent2">
                  <a:lumMod val="50000"/>
                </a:schemeClr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E1329C-6A54-4B40-8A72-4923DFA47FA5}" type="slidenum">
              <a:rPr lang="en-US">
                <a:solidFill>
                  <a:srgbClr val="638CAE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dirty="0">
              <a:solidFill>
                <a:srgbClr val="638CA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873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C30F-F7D3-4815-9E3C-6F50666C7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 supports self-efficacy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1FCA3-0097-41AB-94D4-9A3894CE9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MI can offer a new way of fulfilling key roles like cheerleader, advocate, confidante, truth-teller, resource broker.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930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 descr="C:\Documents and Settings\christine higgins\Local Settings\Temporary Internet Files\Content.IE5\3FOEAI2G\MC900447060[1].jpg"/>
          <p:cNvPicPr>
            <a:picLocks noChangeAspect="1" noChangeArrowheads="1"/>
          </p:cNvPicPr>
          <p:nvPr/>
        </p:nvPicPr>
        <p:blipFill>
          <a:blip r:embed="rId2"/>
          <a:srcRect r="3" b="1653"/>
          <a:stretch>
            <a:fillRect/>
          </a:stretch>
        </p:blipFill>
        <p:spPr bwMode="auto">
          <a:xfrm>
            <a:off x="6091238" y="0"/>
            <a:ext cx="61007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49288" y="628650"/>
            <a:ext cx="5126037" cy="1677988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We want individuals to take affirmations away with them, like putting something in their pocket for safe keeping.  We want Affirmations to be lasting.  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649288" y="2438400"/>
            <a:ext cx="5126037" cy="3786188"/>
          </a:xfrm>
        </p:spPr>
        <p:txBody>
          <a:bodyPr>
            <a:normAutofit fontScale="92500" lnSpcReduction="20000"/>
          </a:bodyPr>
          <a:lstStyle/>
          <a:p>
            <a:pPr marL="411163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You set a goal and you achieved it.  </a:t>
            </a:r>
          </a:p>
          <a:p>
            <a:pPr marL="411163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It takes a lot of courage to be honest about this.</a:t>
            </a:r>
          </a:p>
          <a:p>
            <a:pPr marL="411163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Controlling your temper is a sign of maturity. </a:t>
            </a:r>
          </a:p>
          <a:p>
            <a:pPr marL="411163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You are taking responsibility.</a:t>
            </a:r>
          </a:p>
          <a:p>
            <a:pPr marL="182563" indent="0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182563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Emphasize:  Talent, ability, strength</a:t>
            </a:r>
          </a:p>
          <a:p>
            <a:pPr marL="182563" indent="0">
              <a:buNone/>
            </a:pPr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3642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120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6" name="Rectangle 7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-3175"/>
            <a:ext cx="12192000" cy="686117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8" name="Freeform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1787188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0" name="Freeform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71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Affirmations </a:t>
            </a:r>
          </a:p>
        </p:txBody>
      </p:sp>
      <p:graphicFrame>
        <p:nvGraphicFramePr>
          <p:cNvPr id="51205" name="Rectangle 3"/>
          <p:cNvGraphicFramePr>
            <a:graphicFrameLocks noGrp="1"/>
          </p:cNvGraphicFramePr>
          <p:nvPr>
            <p:ph idx="1"/>
            <p:extLst/>
          </p:nvPr>
        </p:nvGraphicFramePr>
        <p:xfrm>
          <a:off x="584200" y="1316038"/>
          <a:ext cx="10972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7349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A dog looking at the camera&#10;&#10;Description generated with very high confidence"/>
          <p:cNvPicPr>
            <a:picLocks noChangeAspect="1"/>
          </p:cNvPicPr>
          <p:nvPr/>
        </p:nvPicPr>
        <p:blipFill>
          <a:blip r:embed="rId3"/>
          <a:srcRect l="2081" r="3" b="3"/>
          <a:stretch>
            <a:fillRect/>
          </a:stretch>
        </p:blipFill>
        <p:spPr bwMode="auto">
          <a:xfrm>
            <a:off x="8692178" y="3559402"/>
            <a:ext cx="2815609" cy="287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Quick Affirmation exercise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84212" y="685800"/>
            <a:ext cx="9374188" cy="3615267"/>
          </a:xfrm>
          <a:extLst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</a:rPr>
              <a:t>Think of a person you worked                                        with recently.    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tx1"/>
                </a:solidFill>
              </a:rPr>
              <a:t>Share with us an affirmation  you could have given to that person.     				</a:t>
            </a:r>
          </a:p>
        </p:txBody>
      </p:sp>
    </p:spTree>
    <p:extLst>
      <p:ext uri="{BB962C8B-B14F-4D97-AF65-F5344CB8AC3E}">
        <p14:creationId xmlns:p14="http://schemas.microsoft.com/office/powerpoint/2010/main" val="3727268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hear some affirmations…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An individual completes a necessary form.    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An individual has sought out help for mental health or substance use disorder.  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An individual opens up and tells you something personal. 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A individual loses her job, but soon after finds a new one.  </a:t>
            </a:r>
          </a:p>
        </p:txBody>
      </p:sp>
    </p:spTree>
    <p:extLst>
      <p:ext uri="{BB962C8B-B14F-4D97-AF65-F5344CB8AC3E}">
        <p14:creationId xmlns:p14="http://schemas.microsoft.com/office/powerpoint/2010/main" val="2653113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C2D706A0-3415-438A-B282-4EFAF83533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 dirty="0"/>
              <a:t>Is It Rejection of you?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2F969C7E-7A2F-47D7-95EE-71EE1970C8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/>
              <a:t>“</a:t>
            </a:r>
            <a:r>
              <a:rPr lang="en-US" altLang="en-US" sz="2800" dirty="0">
                <a:solidFill>
                  <a:schemeClr val="tx1"/>
                </a:solidFill>
              </a:rPr>
              <a:t>A 'No' uttered from the deepest conviction is better than a 'Yes' merely uttered to please, or worse, to avoid trouble.” ~Mahatma Gandhi</a:t>
            </a:r>
            <a:br>
              <a:rPr lang="en-US" altLang="en-US" sz="2800" dirty="0">
                <a:solidFill>
                  <a:schemeClr val="tx1"/>
                </a:solidFill>
              </a:rPr>
            </a:br>
            <a:endParaRPr lang="en-US" altLang="en-US" sz="2800" dirty="0">
              <a:solidFill>
                <a:schemeClr val="tx1"/>
              </a:solidFill>
            </a:endParaRPr>
          </a:p>
        </p:txBody>
      </p:sp>
      <p:pic>
        <p:nvPicPr>
          <p:cNvPr id="64516" name="Picture 4" descr="gandhi[1]">
            <a:extLst>
              <a:ext uri="{FF2B5EF4-FFF2-40B4-BE49-F238E27FC236}">
                <a16:creationId xmlns:a16="http://schemas.microsoft.com/office/drawing/2014/main" id="{CD02AD46-596B-446E-822A-089E47DF8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1" y="3170682"/>
            <a:ext cx="240506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870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BC6277-BA8A-41F3-B9B5-D52ACD37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/>
          <a:lstStyle/>
          <a:p>
            <a:r>
              <a:rPr lang="en-US" dirty="0"/>
              <a:t>What is unique about your role?</a:t>
            </a:r>
            <a:br>
              <a:rPr lang="en-US" dirty="0"/>
            </a:br>
            <a:endParaRPr lang="en-US" dirty="0"/>
          </a:p>
        </p:txBody>
      </p:sp>
      <p:pic>
        <p:nvPicPr>
          <p:cNvPr id="10" name="Picture 9" descr="A group of people sitting on a bench&#10;&#10;Description automatically generated">
            <a:extLst>
              <a:ext uri="{FF2B5EF4-FFF2-40B4-BE49-F238E27FC236}">
                <a16:creationId xmlns:a16="http://schemas.microsoft.com/office/drawing/2014/main" id="{6C7A2203-2D09-4E8E-A384-7D3FA2C9F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39227" y="384652"/>
            <a:ext cx="4943348" cy="3890768"/>
          </a:xfrm>
          <a:prstGeom prst="rect">
            <a:avLst/>
          </a:prstGeom>
        </p:spPr>
      </p:pic>
      <p:pic>
        <p:nvPicPr>
          <p:cNvPr id="13" name="Picture 12" descr="A drawing of a person&#10;&#10;Description automatically generated">
            <a:extLst>
              <a:ext uri="{FF2B5EF4-FFF2-40B4-BE49-F238E27FC236}">
                <a16:creationId xmlns:a16="http://schemas.microsoft.com/office/drawing/2014/main" id="{4C039FC5-5B98-4180-AA40-C5D5E37F7E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00514" y="415625"/>
            <a:ext cx="2595257" cy="2598154"/>
          </a:xfrm>
          <a:prstGeom prst="rect">
            <a:avLst/>
          </a:prstGeom>
        </p:spPr>
      </p:pic>
      <p:pic>
        <p:nvPicPr>
          <p:cNvPr id="16" name="Picture 15" descr="A picture containing clipart&#10;&#10;Description automatically generated">
            <a:extLst>
              <a:ext uri="{FF2B5EF4-FFF2-40B4-BE49-F238E27FC236}">
                <a16:creationId xmlns:a16="http://schemas.microsoft.com/office/drawing/2014/main" id="{3BB9FBE9-88F8-43C3-81C9-E125977494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876101" y="1714702"/>
            <a:ext cx="2427189" cy="188398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ACC2C1E-DBC8-4409-AC5F-0020FE9D03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210901" y="3745986"/>
            <a:ext cx="2780633" cy="2850213"/>
          </a:xfrm>
          <a:prstGeom prst="rect">
            <a:avLst/>
          </a:prstGeom>
        </p:spPr>
      </p:pic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1D367CB9-892D-4650-879D-2A39678E9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301" y="863601"/>
            <a:ext cx="8534400" cy="352185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752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ctr"/>
            <a:r>
              <a:rPr lang="en-US" sz="4400" dirty="0">
                <a:latin typeface="Calibri" pitchFamily="34" charset="0"/>
              </a:rPr>
              <a:t>Reflections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961882" y="1316355"/>
            <a:ext cx="8229600" cy="336322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Backbone of MI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Helps to ensure accurate understanding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Communicates interest and acceptance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Allows individuals to hear their thoughts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    in another person’s words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3911EC-9771-47BE-955C-C3A6F24C00D9}"/>
              </a:ext>
            </a:extLst>
          </p:cNvPr>
          <p:cNvSpPr txBox="1"/>
          <p:nvPr/>
        </p:nvSpPr>
        <p:spPr>
          <a:xfrm>
            <a:off x="6481805" y="6894420"/>
            <a:ext cx="2204996" cy="380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commons.wikimedia.org/wiki/File:Mirror_fretwork_english_looking-glass.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  <p:pic>
        <p:nvPicPr>
          <p:cNvPr id="12" name="Picture 11" descr="A picture containing object, mirror, hand glass, microscope&#10;&#10;Description generated with very high confidence">
            <a:extLst>
              <a:ext uri="{FF2B5EF4-FFF2-40B4-BE49-F238E27FC236}">
                <a16:creationId xmlns:a16="http://schemas.microsoft.com/office/drawing/2014/main" id="{4E84CA27-BA0A-4B60-BC4F-0ECB83E380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153400" y="1741336"/>
            <a:ext cx="2476500" cy="400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427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BC31E-1A67-4D9F-8756-5397FC253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E1439-0502-4B36-A531-3FCD53B27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Ask the person  next to you, “What is your favorite food and why?</a:t>
            </a:r>
          </a:p>
          <a:p>
            <a:r>
              <a:rPr lang="en-US" dirty="0">
                <a:solidFill>
                  <a:schemeClr val="tx1"/>
                </a:solidFill>
              </a:rPr>
              <a:t>Then repeat the answer back to the person.</a:t>
            </a:r>
          </a:p>
          <a:p>
            <a:r>
              <a:rPr lang="en-US" dirty="0">
                <a:solidFill>
                  <a:schemeClr val="tx1"/>
                </a:solidFill>
              </a:rPr>
              <a:t>It’s responding with active listening.</a:t>
            </a:r>
          </a:p>
          <a:p>
            <a:r>
              <a:rPr lang="en-US" dirty="0">
                <a:solidFill>
                  <a:schemeClr val="tx1"/>
                </a:solidFill>
              </a:rPr>
              <a:t>Try to practice responding to statements with re-statements rather than another question.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4340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0BE59-1036-4179-8F28-4622D6FEF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70692F-502D-4366-B205-E6D27A1C2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795" r="14467" b="15762"/>
          <a:stretch/>
        </p:blipFill>
        <p:spPr>
          <a:xfrm>
            <a:off x="6581654" y="860679"/>
            <a:ext cx="4612745" cy="42846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7254A-C19C-4DB4-AC91-040BECA47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860679"/>
            <a:ext cx="10454763" cy="34488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As you work with an individual offering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a variety of resources and problem solving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together, it’s good to offer a summary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to keep on track, to offer a hopeful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future.</a:t>
            </a:r>
          </a:p>
        </p:txBody>
      </p:sp>
    </p:spTree>
    <p:extLst>
      <p:ext uri="{BB962C8B-B14F-4D97-AF65-F5344CB8AC3E}">
        <p14:creationId xmlns:p14="http://schemas.microsoft.com/office/powerpoint/2010/main" val="1593823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FD3F9-46FF-4E2B-9439-0713D37A3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 is a Stress Reducer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12660-751D-45F3-A3FF-0E4831B30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So, a new of looking at problem solving.  Instead of being the authority on recovery we work to establish collaboration.  We get input from the individual—the real expert in their own recovery!</a:t>
            </a:r>
          </a:p>
        </p:txBody>
      </p:sp>
    </p:spTree>
    <p:extLst>
      <p:ext uri="{BB962C8B-B14F-4D97-AF65-F5344CB8AC3E}">
        <p14:creationId xmlns:p14="http://schemas.microsoft.com/office/powerpoint/2010/main" val="1022882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CC66C-879B-4D02-BA42-75853861D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Recovery is possible!</a:t>
            </a:r>
          </a:p>
        </p:txBody>
      </p:sp>
      <p:pic>
        <p:nvPicPr>
          <p:cNvPr id="11" name="Picture 10" descr="A close up of a couple of street signs on a pole&#10;&#10;Description automatically generated">
            <a:extLst>
              <a:ext uri="{FF2B5EF4-FFF2-40B4-BE49-F238E27FC236}">
                <a16:creationId xmlns:a16="http://schemas.microsoft.com/office/drawing/2014/main" id="{474C0366-4890-4B4B-A031-377E65276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1239" y="1174348"/>
            <a:ext cx="5304759" cy="3312983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D1C06-F3B7-48F0-B8AC-620C9E79D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654" y="733647"/>
            <a:ext cx="4419171" cy="357588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Thank you for your dedication, your hard work, your patience, your steadfast belief in recovery.  </a:t>
            </a:r>
          </a:p>
        </p:txBody>
      </p:sp>
    </p:spTree>
    <p:extLst>
      <p:ext uri="{BB962C8B-B14F-4D97-AF65-F5344CB8AC3E}">
        <p14:creationId xmlns:p14="http://schemas.microsoft.com/office/powerpoint/2010/main" val="72006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536E1-9A67-4EBB-9968-2E8D4163B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4487332"/>
            <a:ext cx="9919311" cy="1507067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You are uniquely qualified to deliver A message of HOPE, Belief, perseverance</a:t>
            </a:r>
          </a:p>
        </p:txBody>
      </p:sp>
      <p:pic>
        <p:nvPicPr>
          <p:cNvPr id="9" name="Content Placeholder 8" descr="A close up of a sign&#10;&#10;Description automatically generated">
            <a:extLst>
              <a:ext uri="{FF2B5EF4-FFF2-40B4-BE49-F238E27FC236}">
                <a16:creationId xmlns:a16="http://schemas.microsoft.com/office/drawing/2014/main" id="{7AE3CFE8-6687-48C1-A9C2-8755764ED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55763" y="1031081"/>
            <a:ext cx="6591300" cy="2924175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7F25AF-6143-47C0-9693-95B70C1C4D7E}"/>
              </a:ext>
            </a:extLst>
          </p:cNvPr>
          <p:cNvSpPr txBox="1"/>
          <p:nvPr/>
        </p:nvSpPr>
        <p:spPr>
          <a:xfrm>
            <a:off x="1655763" y="3955256"/>
            <a:ext cx="65913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unsuckdcmetro.blogspot.com/2012/09/glimmers-of-hope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88600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FC6EC-B59B-4A40-A05A-5FEF904B8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991100"/>
            <a:ext cx="8534400" cy="1176870"/>
          </a:xfrm>
        </p:spPr>
        <p:txBody>
          <a:bodyPr>
            <a:normAutofit/>
          </a:bodyPr>
          <a:lstStyle/>
          <a:p>
            <a:endParaRPr lang="en-US" sz="4400" dirty="0"/>
          </a:p>
        </p:txBody>
      </p:sp>
      <p:pic>
        <p:nvPicPr>
          <p:cNvPr id="5" name="Content Placeholder 4" descr="A close up of a flower&#10;&#10;Description automatically generated">
            <a:extLst>
              <a:ext uri="{FF2B5EF4-FFF2-40B4-BE49-F238E27FC236}">
                <a16:creationId xmlns:a16="http://schemas.microsoft.com/office/drawing/2014/main" id="{4FB5A537-0144-4CBB-B6E1-2A37DB27EB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1564290" y="690030"/>
            <a:ext cx="8675318" cy="4629150"/>
          </a:xfrm>
          <a:custGeom>
            <a:avLst/>
            <a:gdLst>
              <a:gd name="connsiteX0" fmla="*/ 497480 w 10607040"/>
              <a:gd name="connsiteY0" fmla="*/ 0 h 4956048"/>
              <a:gd name="connsiteX1" fmla="*/ 10607040 w 10607040"/>
              <a:gd name="connsiteY1" fmla="*/ 0 h 4956048"/>
              <a:gd name="connsiteX2" fmla="*/ 10607040 w 10607040"/>
              <a:gd name="connsiteY2" fmla="*/ 4485407 h 4956048"/>
              <a:gd name="connsiteX3" fmla="*/ 10131692 w 10607040"/>
              <a:gd name="connsiteY3" fmla="*/ 4956048 h 4956048"/>
              <a:gd name="connsiteX4" fmla="*/ 0 w 10607040"/>
              <a:gd name="connsiteY4" fmla="*/ 4956048 h 4956048"/>
              <a:gd name="connsiteX5" fmla="*/ 0 w 10607040"/>
              <a:gd name="connsiteY5" fmla="*/ 492554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44107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6434B-8E46-4BBC-976E-C8CDA9045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MI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50C44-7639-45CC-8A1A-073E59D22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MI Spirit that conveys belief</a:t>
            </a:r>
          </a:p>
          <a:p>
            <a:r>
              <a:rPr lang="en-US" sz="2800" dirty="0">
                <a:solidFill>
                  <a:schemeClr val="tx1"/>
                </a:solidFill>
              </a:rPr>
              <a:t>Affirmations that convey support</a:t>
            </a:r>
          </a:p>
          <a:p>
            <a:r>
              <a:rPr lang="en-US" sz="2800" dirty="0">
                <a:solidFill>
                  <a:schemeClr val="tx1"/>
                </a:solidFill>
              </a:rPr>
              <a:t>Reflections the convey empathy</a:t>
            </a:r>
          </a:p>
          <a:p>
            <a:r>
              <a:rPr lang="en-US" sz="2800" dirty="0">
                <a:solidFill>
                  <a:schemeClr val="tx1"/>
                </a:solidFill>
              </a:rPr>
              <a:t>Rolling with disagreement/discord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123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pitchFamily="34" charset="0"/>
              </a:rPr>
              <a:t>   </a:t>
            </a:r>
            <a:br>
              <a:rPr lang="en-US" dirty="0">
                <a:latin typeface="Calibri" pitchFamily="34" charset="0"/>
              </a:rPr>
            </a:br>
            <a:br>
              <a:rPr lang="en-US" dirty="0">
                <a:latin typeface="Calibri" pitchFamily="34" charset="0"/>
              </a:rPr>
            </a:br>
            <a:r>
              <a:rPr lang="en-US" sz="4900" dirty="0">
                <a:latin typeface="Calibri" pitchFamily="34" charset="0"/>
              </a:rPr>
              <a:t>Carl Rogers, American Psychologist</a:t>
            </a:r>
            <a:br>
              <a:rPr lang="en-US" dirty="0">
                <a:latin typeface="Calibri" pitchFamily="34" charset="0"/>
              </a:rPr>
            </a:br>
            <a:br>
              <a:rPr lang="en-US" dirty="0">
                <a:latin typeface="Calibri" pitchFamily="34" charset="0"/>
              </a:rPr>
            </a:br>
            <a:endParaRPr lang="en-US" dirty="0">
              <a:latin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lnSpc>
                <a:spcPts val="3180"/>
              </a:lnSpc>
              <a:spcBef>
                <a:spcPts val="300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320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Influenced the development of MI</a:t>
            </a:r>
          </a:p>
          <a:p>
            <a:pPr>
              <a:lnSpc>
                <a:spcPts val="3180"/>
              </a:lnSpc>
              <a:spcBef>
                <a:spcPts val="300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320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Rogerian Theory of person-centered counseling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0" indent="0">
              <a:spcAft>
                <a:spcPts val="0"/>
              </a:spcAft>
              <a:buNone/>
              <a:defRPr/>
            </a:pP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0" indent="0">
              <a:spcAft>
                <a:spcPts val="0"/>
              </a:spcAft>
              <a:buNone/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54B3E-D2B2-41FD-AD7E-1C1DE006C71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781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CC7770B-E4E1-42D6-9437-DAA4A3A9E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26DE5B-A1A6-4746-8EF7-4D6809ED7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77A3DDA-BF17-4302-867E-EBFD777B0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BE30704-4227-4B7B-BDB8-BFCF39086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23B1E7-AEA4-42D8-8F4A-9D116F296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1B6244-6EAE-442C-ACCF-8146103EC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90FE681-1E05-478A-89DC-5F7AB37C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6FF35-C2CE-44EB-9571-CE082B823C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4212" y="685799"/>
            <a:ext cx="3747111" cy="4892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100" dirty="0"/>
              <a:t>Rogers’ famous requirements …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E2F21DC-5F0E-42CF-B89C-C1E25E175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783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456DC-DC16-4323-8DE6-4849602A595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79962" y="685799"/>
            <a:ext cx="6288260" cy="4892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lvl="1" indent="0">
              <a:buNone/>
              <a:defRPr/>
            </a:pPr>
            <a:r>
              <a:rPr lang="en-US" sz="2800" dirty="0">
                <a:solidFill>
                  <a:schemeClr val="tx1"/>
                </a:solidFill>
              </a:rPr>
              <a:t>1.  </a:t>
            </a:r>
            <a:r>
              <a:rPr lang="en-US" sz="2800" b="1" dirty="0">
                <a:solidFill>
                  <a:schemeClr val="tx1"/>
                </a:solidFill>
              </a:rPr>
              <a:t>Congruence</a:t>
            </a:r>
            <a:r>
              <a:rPr lang="en-US" sz="2800" dirty="0">
                <a:solidFill>
                  <a:schemeClr val="tx1"/>
                </a:solidFill>
              </a:rPr>
              <a:t> —genuineness, honesty with the individual. </a:t>
            </a:r>
          </a:p>
          <a:p>
            <a:pPr marL="457200" lvl="1" indent="0">
              <a:buNone/>
              <a:defRPr/>
            </a:pPr>
            <a:r>
              <a:rPr lang="en-US" sz="2800" dirty="0">
                <a:solidFill>
                  <a:schemeClr val="tx1"/>
                </a:solidFill>
              </a:rPr>
              <a:t>2.  </a:t>
            </a:r>
            <a:r>
              <a:rPr lang="en-US" sz="2800" b="1" dirty="0">
                <a:solidFill>
                  <a:schemeClr val="tx1"/>
                </a:solidFill>
              </a:rPr>
              <a:t>Empathy</a:t>
            </a:r>
            <a:r>
              <a:rPr lang="en-US" sz="2800" dirty="0">
                <a:solidFill>
                  <a:schemeClr val="tx1"/>
                </a:solidFill>
              </a:rPr>
              <a:t> —the ability to feel what the individual feels. </a:t>
            </a:r>
          </a:p>
          <a:p>
            <a:pPr marL="457200" lvl="1" indent="0">
              <a:buNone/>
              <a:defRPr/>
            </a:pPr>
            <a:r>
              <a:rPr lang="en-US" sz="2800" dirty="0">
                <a:solidFill>
                  <a:schemeClr val="tx1"/>
                </a:solidFill>
              </a:rPr>
              <a:t>3.  </a:t>
            </a:r>
            <a:r>
              <a:rPr lang="en-US" sz="2800" b="1" dirty="0">
                <a:solidFill>
                  <a:schemeClr val="tx1"/>
                </a:solidFill>
              </a:rPr>
              <a:t>Respect</a:t>
            </a:r>
            <a:r>
              <a:rPr lang="en-US" sz="2800" dirty="0">
                <a:solidFill>
                  <a:schemeClr val="tx1"/>
                </a:solidFill>
              </a:rPr>
              <a:t> —acceptance, unconditional positive 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78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290FE681-1E05-478A-89DC-5F7AB37C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1EFD9D-C9A0-4F19-A0A9-BBAD3F1EA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3747111" cy="4892040"/>
          </a:xfrm>
        </p:spPr>
        <p:txBody>
          <a:bodyPr>
            <a:normAutofit/>
          </a:bodyPr>
          <a:lstStyle/>
          <a:p>
            <a:pPr algn="r"/>
            <a:br>
              <a:rPr lang="en-US" dirty="0"/>
            </a:br>
            <a:r>
              <a:rPr lang="en-US" dirty="0"/>
              <a:t>Advantages of MI</a:t>
            </a:r>
          </a:p>
        </p:txBody>
      </p:sp>
      <p:cxnSp>
        <p:nvCxnSpPr>
          <p:cNvPr id="13" name="Straight Connector 9">
            <a:extLst>
              <a:ext uri="{FF2B5EF4-FFF2-40B4-BE49-F238E27FC236}">
                <a16:creationId xmlns:a16="http://schemas.microsoft.com/office/drawing/2014/main" id="{2E2F21DC-5F0E-42CF-B89C-C1E25E175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783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ECA48-6427-42C6-942F-2B0E116F5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962" y="685799"/>
            <a:ext cx="6288260" cy="4892040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It’s more than a counseling technique, it’s a way of being. 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We refer to MI as a dance. Moving with the individual as the individual moves, rather than creating an opposing force.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It’s nicely tailored to a brief discussion.  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    MI is being used by pastoral counselors, nutritionists, ER docs, probation officers, physical therapists, peer recovery support. </a:t>
            </a:r>
          </a:p>
          <a:p>
            <a:pPr marL="0" indent="0">
              <a:buNone/>
            </a:pPr>
            <a:r>
              <a:rPr lang="en-US" altLang="en-US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52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en-US" dirty="0"/>
            </a:br>
            <a:r>
              <a:rPr lang="en-US" altLang="en-US" dirty="0"/>
              <a:t>How Do People Change?</a:t>
            </a: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5692" y="187325"/>
            <a:ext cx="7880616" cy="4929119"/>
          </a:xfrm>
        </p:spPr>
      </p:pic>
    </p:spTree>
    <p:extLst>
      <p:ext uri="{BB962C8B-B14F-4D97-AF65-F5344CB8AC3E}">
        <p14:creationId xmlns:p14="http://schemas.microsoft.com/office/powerpoint/2010/main" val="64184100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243C363007F4F827DB51D02034FC2" ma:contentTypeVersion="22" ma:contentTypeDescription="Create a new document." ma:contentTypeScope="" ma:versionID="6f4aa861c22db5f2b4eb9d2bf30076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3d4e8e4bb62dc9630bd01492c2b5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80B5A8-E756-4CDC-AE39-9E1416A576D7}"/>
</file>

<file path=customXml/itemProps2.xml><?xml version="1.0" encoding="utf-8"?>
<ds:datastoreItem xmlns:ds="http://schemas.openxmlformats.org/officeDocument/2006/customXml" ds:itemID="{2E2FF51A-D907-49EB-8646-E4A1D05E3248}"/>
</file>

<file path=customXml/itemProps3.xml><?xml version="1.0" encoding="utf-8"?>
<ds:datastoreItem xmlns:ds="http://schemas.openxmlformats.org/officeDocument/2006/customXml" ds:itemID="{9A952D6C-A0A2-40D4-B05E-04E0B31FF298}"/>
</file>

<file path=customXml/itemProps4.xml><?xml version="1.0" encoding="utf-8"?>
<ds:datastoreItem xmlns:ds="http://schemas.openxmlformats.org/officeDocument/2006/customXml" ds:itemID="{1DC2B82F-CFA4-47D5-B8A3-5F7F87420EB2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729</Words>
  <Application>Microsoft Office PowerPoint</Application>
  <PresentationFormat>Widescreen</PresentationFormat>
  <Paragraphs>118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Wingdings</vt:lpstr>
      <vt:lpstr>Wingdings 3</vt:lpstr>
      <vt:lpstr>Slice</vt:lpstr>
      <vt:lpstr>Delivering Hope:</vt:lpstr>
      <vt:lpstr>What is unique about your role? </vt:lpstr>
      <vt:lpstr> You are uniquely qualified to deliver A message of HOPE, Belief, perseverance</vt:lpstr>
      <vt:lpstr>PowerPoint Presentation</vt:lpstr>
      <vt:lpstr>MI Concepts</vt:lpstr>
      <vt:lpstr>     Carl Rogers, American Psychologist  </vt:lpstr>
      <vt:lpstr>Rogers’ famous requirements …</vt:lpstr>
      <vt:lpstr> Advantages of MI</vt:lpstr>
      <vt:lpstr> How Do People Change?</vt:lpstr>
      <vt:lpstr>MI Spirit</vt:lpstr>
      <vt:lpstr>MI Spirit!  </vt:lpstr>
      <vt:lpstr>MI is not this kind of cheerleading</vt:lpstr>
      <vt:lpstr>   Four Processes in MI</vt:lpstr>
      <vt:lpstr>MI supports self-efficacy</vt:lpstr>
      <vt:lpstr>We want individuals to take affirmations away with them, like putting something in their pocket for safe keeping.  We want Affirmations to be lasting.  </vt:lpstr>
      <vt:lpstr>Affirmations </vt:lpstr>
      <vt:lpstr>Quick Affirmation exercise</vt:lpstr>
      <vt:lpstr>Let’s hear some affirmations…</vt:lpstr>
      <vt:lpstr>Is It Rejection of you?</vt:lpstr>
      <vt:lpstr>Reflections </vt:lpstr>
      <vt:lpstr>Reflections</vt:lpstr>
      <vt:lpstr>summary</vt:lpstr>
      <vt:lpstr>MI is a Stress Reducer</vt:lpstr>
      <vt:lpstr>Recovery is possible!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Delivering Hope:</dc:title>
  <dc:creator>CH</dc:creator>
  <cp:lastModifiedBy>CH</cp:lastModifiedBy>
  <cp:revision>1</cp:revision>
  <dcterms:created xsi:type="dcterms:W3CDTF">2019-04-25T16:59:01Z</dcterms:created>
  <dcterms:modified xsi:type="dcterms:W3CDTF">2019-04-25T17:00:12Z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0x0101006FA243C363007F4F827DB51D02034FC2</vt:lpwstr>
  </property>
  <property fmtid="{D5CDD505-2E9C-101B-9397-08002B2CF9AE}" pid="3" name="_dlc_DocIdItemGuid">
    <vt:lpwstr>084e9127-023f-4d76-ac35-4ba005241652</vt:lpwstr>
  </property>
</Properties>
</file>